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notesMasterIdLst>
    <p:notesMasterId r:id="rId19"/>
  </p:notesMasterIdLst>
  <p:handoutMasterIdLst>
    <p:handoutMasterId r:id="rId20"/>
  </p:handoutMasterIdLst>
  <p:sldIdLst>
    <p:sldId id="308" r:id="rId5"/>
    <p:sldId id="492" r:id="rId6"/>
    <p:sldId id="499" r:id="rId7"/>
    <p:sldId id="506" r:id="rId8"/>
    <p:sldId id="505" r:id="rId9"/>
    <p:sldId id="507" r:id="rId10"/>
    <p:sldId id="508" r:id="rId11"/>
    <p:sldId id="350" r:id="rId12"/>
    <p:sldId id="501" r:id="rId13"/>
    <p:sldId id="502" r:id="rId14"/>
    <p:sldId id="503" r:id="rId15"/>
    <p:sldId id="504" r:id="rId16"/>
    <p:sldId id="496" r:id="rId17"/>
    <p:sldId id="366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182"/>
    <a:srgbClr val="004250"/>
    <a:srgbClr val="0085A0"/>
    <a:srgbClr val="6FD3E3"/>
    <a:srgbClr val="333091"/>
    <a:srgbClr val="006479"/>
    <a:srgbClr val="003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3" autoAdjust="0"/>
    <p:restoredTop sz="74948" autoAdjust="0"/>
  </p:normalViewPr>
  <p:slideViewPr>
    <p:cSldViewPr snapToGrid="0" snapToObjects="1">
      <p:cViewPr varScale="1">
        <p:scale>
          <a:sx n="96" d="100"/>
          <a:sy n="96" d="100"/>
        </p:scale>
        <p:origin x="11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6DC55E8A-9D27-3A49-9995-5E6023CA6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E433F60-25B4-C446-ABCB-AA77974EE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96FE1-C4E4-D446-87BD-A02D6B729F2F}" type="datetimeFigureOut">
              <a:t>20-12-2024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322219D-EBCB-EB42-B7E5-290A44B1BA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628D745-92E9-C747-B2A0-6EDFC868BB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0A214-973D-D741-96DB-340BF266A326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364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947D-3E69-7B44-AD59-F1BD27BA42C1}" type="datetimeFigureOut">
              <a:rPr lang="da-DK" smtClean="0"/>
              <a:t>20-12-2024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645C-D7FA-D74E-BD59-FA43DBFDCD6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07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Vigtige pointer står i slide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1031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Mange af de sår, vi behandler, er blevet kroniske, fordi helingen er gået i stå i en af sårhelingsfaserne, eller der er tilstødt komplikationer. Disse sår har altså en forlænget helingstid og kaldes også </a:t>
            </a:r>
            <a:r>
              <a:rPr lang="da-DK" b="0" dirty="0"/>
              <a:t>problemsår eller langsomt helende sår.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dirty="0"/>
              <a:t>Man anser sår, der ikke er helet inden for 30 dage på trods af optimal behandling for ”kroniske sår”.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="1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4329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Mange af de sår, vi behandler, er blevet kroniske, fordi helingen er gået i stå i en af sårhelingsfaserne, eller der er tilstødt komplikationer. Disse sår har altså en forlænget helingstid og kaldes også </a:t>
            </a:r>
            <a:r>
              <a:rPr lang="da-DK" b="0" dirty="0"/>
              <a:t>problemsår eller langsomt helende sår.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dirty="0"/>
              <a:t>Man anser sår, der ikke er helet inden for 30 dage på trods af optimal behandling for ”kroniske sår”.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="1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232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Vigtige pointer står i slide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028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Akutte sår som f.eks. bidsår, stiksår, snitsår, brandsår og alle kirurgiske sår. I lukkede ukomplicerede operationssår foregår helingen hurtigt, og allerede 1-2 dage efter </a:t>
            </a:r>
            <a:r>
              <a:rPr lang="da-DK" dirty="0" err="1"/>
              <a:t>suturering</a:t>
            </a:r>
            <a:r>
              <a:rPr lang="da-DK" dirty="0"/>
              <a:t> er såret dækket af hudceller. Dette giver et godt kosmetisk resultat uden meget bindevæv. </a:t>
            </a:r>
          </a:p>
          <a:p>
            <a:r>
              <a:rPr lang="da-DK" dirty="0"/>
              <a:t>Man skal være opmærksom på, at et akut sår kan blive kronisk, hvis der opstår komplikationer som f.eks. infektion.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0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Akutte sår som f.eks. bidsår, stiksår, snitsår, brandsår og alle kirurgiske sår. I lukkede ukomplicerede operationssår foregår helingen hurtigt, og allerede 1-2 dage efter </a:t>
            </a:r>
            <a:r>
              <a:rPr lang="da-DK" dirty="0" err="1"/>
              <a:t>suturering</a:t>
            </a:r>
            <a:r>
              <a:rPr lang="da-DK" dirty="0"/>
              <a:t> er såret dækket af hudceller. Dette giver et godt kosmetisk resultat uden meget bindevæv. </a:t>
            </a:r>
          </a:p>
          <a:p>
            <a:r>
              <a:rPr lang="da-DK" dirty="0"/>
              <a:t>Man skal være opmærksom på, at et akut sår kan blive kronisk, hvis der opstår komplikationer som f.eks. infektion.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6957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Akutte sår som f.eks. bidsår, stiksår, snitsår, brandsår og alle kirurgiske sår. I lukkede ukomplicerede operationssår foregår helingen hurtigt, og allerede 1-2 dage efter </a:t>
            </a:r>
            <a:r>
              <a:rPr lang="da-DK" dirty="0" err="1"/>
              <a:t>suturering</a:t>
            </a:r>
            <a:r>
              <a:rPr lang="da-DK" dirty="0"/>
              <a:t> er såret dækket af hudceller. Dette giver et godt kosmetisk resultat uden meget bindevæv. </a:t>
            </a:r>
          </a:p>
          <a:p>
            <a:r>
              <a:rPr lang="da-DK" dirty="0"/>
              <a:t>Man skal være opmærksom på, at et akut sår kan blive kronisk, hvis der opstår komplikationer som f.eks. infektion.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3985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Akutte sår som f.eks. bidsår, stiksår, snitsår, brandsår og alle kirurgiske sår. I lukkede ukomplicerede operationssår foregår helingen hurtigt, og allerede 1-2 dage efter </a:t>
            </a:r>
            <a:r>
              <a:rPr lang="da-DK" dirty="0" err="1"/>
              <a:t>suturering</a:t>
            </a:r>
            <a:r>
              <a:rPr lang="da-DK" dirty="0"/>
              <a:t> er såret dækket af hudceller. Dette giver et godt kosmetisk resultat uden meget bindevæv. </a:t>
            </a:r>
          </a:p>
          <a:p>
            <a:r>
              <a:rPr lang="da-DK" dirty="0"/>
              <a:t>Man skal være opmærksom på, at et akut sår kan blive kronisk, hvis der opstår komplikationer som f.eks. infektion.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8532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Mange af de sår, vi behandler, er blevet kroniske, fordi helingen er gået i stå i en af sårhelingsfaserne, eller der er tilstødt komplikationer. Disse sår har altså en forlænget helingstid og kaldes også </a:t>
            </a:r>
            <a:r>
              <a:rPr lang="da-DK" b="0" dirty="0"/>
              <a:t>problemsår eller langsomt helende sår.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dirty="0"/>
              <a:t>Man anser sår, der ikke er helet inden for 30 dage på trods af optimal behandling for ”kroniske sår”.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="1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7889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Mange af de sår, vi behandler, er blevet kroniske, fordi helingen er gået i stå i en af sårhelingsfaserne, eller der er tilstødt komplikationer. Disse sår har altså en forlænget helingstid og kaldes også </a:t>
            </a:r>
            <a:r>
              <a:rPr lang="da-DK" b="0" dirty="0"/>
              <a:t>problemsår eller langsomt helende sår.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dirty="0"/>
              <a:t>Man anser sår, der ikke er helet inden for 30 dage på trods af optimal behandling for ”kroniske sår”.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="1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0906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Mange af de sår, vi behandler, er blevet kroniske, fordi helingen er gået i stå i en af sårhelingsfaserne, eller der er tilstødt komplikationer. Disse sår har altså en forlænget helingstid og kaldes også </a:t>
            </a:r>
            <a:r>
              <a:rPr lang="da-DK" b="0" dirty="0"/>
              <a:t>problemsår eller langsomt helende sår.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dirty="0"/>
              <a:t>Man anser sår, der ikke er helet inden for 30 dage på trods af optimal behandling for ”kroniske sår”.</a:t>
            </a:r>
            <a:endParaRPr lang="da-DK" b="1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081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1222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9727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6788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19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20. december 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052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20. december 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127890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 dirty="0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351949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156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2284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05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1118361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370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96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507966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20. december 2024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3995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087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8498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893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238700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</a:t>
            </a:r>
            <a:br>
              <a:rPr lang="da-DK" dirty="0"/>
            </a:br>
            <a:r>
              <a:rPr lang="da-DK" dirty="0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40621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20. december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14B721F1-4F88-ACEB-740E-BE159B0D2C98}"/>
              </a:ext>
            </a:extLst>
          </p:cNvPr>
          <p:cNvGrpSpPr/>
          <p:nvPr userDrawn="1"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E2FBB65-E02F-1F9C-1978-8D259427C051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0A647D81-7332-24C5-DD7C-820A6C77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3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6652" userDrawn="1">
          <p15:clr>
            <a:srgbClr val="F26B43"/>
          </p15:clr>
        </p15:guide>
        <p15:guide id="4" pos="3613" userDrawn="1">
          <p15:clr>
            <a:srgbClr val="F26B43"/>
          </p15:clr>
        </p15:guide>
        <p15:guide id="5" pos="3386" userDrawn="1">
          <p15:clr>
            <a:srgbClr val="F26B43"/>
          </p15:clr>
        </p15:guide>
        <p15:guide id="6" pos="4475" userDrawn="1">
          <p15:clr>
            <a:srgbClr val="F26B43"/>
          </p15:clr>
        </p15:guide>
        <p15:guide id="7" pos="4929" userDrawn="1">
          <p15:clr>
            <a:srgbClr val="F26B43"/>
          </p15:clr>
        </p15:guide>
        <p15:guide id="8" pos="2751" userDrawn="1">
          <p15:clr>
            <a:srgbClr val="F26B43"/>
          </p15:clr>
        </p15:guide>
        <p15:guide id="9" pos="2298" userDrawn="1">
          <p15:clr>
            <a:srgbClr val="F26B43"/>
          </p15:clr>
        </p15:guide>
        <p15:guide id="10" orient="horz" pos="3952" userDrawn="1">
          <p15:clr>
            <a:srgbClr val="F26B43"/>
          </p15:clr>
        </p15:guide>
        <p15:guide id="11" orient="horz" pos="913" userDrawn="1">
          <p15:clr>
            <a:srgbClr val="F26B43"/>
          </p15:clr>
        </p15:guide>
        <p15:guide id="12" orient="horz" pos="11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gionsjaelland.dk/saarbehandling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1EDE030E-4555-3E9C-8F10-1C3206409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215" y="610535"/>
            <a:ext cx="5945528" cy="281330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/>
              <a:t>Definition af sår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0CDA025-C729-C7F4-EAF3-BA87A85F6496}"/>
              </a:ext>
            </a:extLst>
          </p:cNvPr>
          <p:cNvSpPr txBox="1">
            <a:spLocks/>
          </p:cNvSpPr>
          <p:nvPr/>
        </p:nvSpPr>
        <p:spPr>
          <a:xfrm>
            <a:off x="817215" y="5459737"/>
            <a:ext cx="4464051" cy="633839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590400">
              <a:lnSpc>
                <a:spcPts val="2400"/>
              </a:lnSpc>
              <a:spcBef>
                <a:spcPts val="1000"/>
              </a:spcBef>
            </a:pPr>
            <a:r>
              <a:rPr lang="da-DK" sz="1800" b="0" dirty="0"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Tematik i g</a:t>
            </a:r>
            <a:r>
              <a:rPr lang="da-DK" sz="1800" b="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enerelle sårprincipper</a:t>
            </a:r>
          </a:p>
        </p:txBody>
      </p:sp>
      <p:pic>
        <p:nvPicPr>
          <p:cNvPr id="9" name="Billede 8" descr="Et billede, der indeholder person, tøj, kvinde, indendørs&#10;&#10;Automatisk genereret beskrivelse">
            <a:extLst>
              <a:ext uri="{FF2B5EF4-FFF2-40B4-BE49-F238E27FC236}">
                <a16:creationId xmlns:a16="http://schemas.microsoft.com/office/drawing/2014/main" id="{58B2A36D-5AB9-D644-506C-184C07DF18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30844" r="26701" b="-1"/>
          <a:stretch/>
        </p:blipFill>
        <p:spPr>
          <a:xfrm>
            <a:off x="5019900" y="2"/>
            <a:ext cx="7172100" cy="5617028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noFill/>
        </p:spPr>
      </p:pic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B5C40674-10E3-4773-A21E-8B62793D85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0F726D-B030-3447-AC7E-BC2948CBAB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2F670BCA-77CA-F7F0-8285-5F05B23923E5}"/>
              </a:ext>
            </a:extLst>
          </p:cNvPr>
          <p:cNvSpPr txBox="1"/>
          <p:nvPr/>
        </p:nvSpPr>
        <p:spPr>
          <a:xfrm>
            <a:off x="748476" y="6093576"/>
            <a:ext cx="247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>
                <a:solidFill>
                  <a:schemeClr val="bg1"/>
                </a:solidFill>
              </a:rPr>
              <a:t>Version 1. 19.12.2024.</a:t>
            </a:r>
          </a:p>
        </p:txBody>
      </p:sp>
    </p:spTree>
    <p:extLst>
      <p:ext uri="{BB962C8B-B14F-4D97-AF65-F5344CB8AC3E}">
        <p14:creationId xmlns:p14="http://schemas.microsoft.com/office/powerpoint/2010/main" val="36695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B64CA2-673C-ED80-793C-2F00E670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10</a:t>
            </a:fld>
            <a:endParaRPr lang="da-DK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FBBF9B7-FD56-C2D0-B727-4EEF99C9D51D}"/>
              </a:ext>
            </a:extLst>
          </p:cNvPr>
          <p:cNvGrpSpPr/>
          <p:nvPr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6D94E3A-0154-CF74-9F87-47569301E55A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6EE0E150-BCB9-5416-E7EE-0B440A536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  <p:sp>
        <p:nvSpPr>
          <p:cNvPr id="30" name="Tekstfelt 29">
            <a:extLst>
              <a:ext uri="{FF2B5EF4-FFF2-40B4-BE49-F238E27FC236}">
                <a16:creationId xmlns:a16="http://schemas.microsoft.com/office/drawing/2014/main" id="{83CA52A5-21AC-C847-81BD-7DB980731191}"/>
              </a:ext>
            </a:extLst>
          </p:cNvPr>
          <p:cNvSpPr txBox="1"/>
          <p:nvPr/>
        </p:nvSpPr>
        <p:spPr>
          <a:xfrm>
            <a:off x="9924836" y="3059668"/>
            <a:ext cx="183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Kroniske sår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3642AB6B-FDBC-2585-743D-59B3B6A25F52}"/>
              </a:ext>
            </a:extLst>
          </p:cNvPr>
          <p:cNvGrpSpPr/>
          <p:nvPr/>
        </p:nvGrpSpPr>
        <p:grpSpPr>
          <a:xfrm>
            <a:off x="-2776" y="0"/>
            <a:ext cx="2993457" cy="6858000"/>
            <a:chOff x="-9750" y="46167"/>
            <a:chExt cx="2993457" cy="6858000"/>
          </a:xfrm>
        </p:grpSpPr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E8D38C46-2118-97A9-65B6-07F79C0238B2}"/>
                </a:ext>
              </a:extLst>
            </p:cNvPr>
            <p:cNvGrpSpPr/>
            <p:nvPr/>
          </p:nvGrpSpPr>
          <p:grpSpPr>
            <a:xfrm>
              <a:off x="-9750" y="46167"/>
              <a:ext cx="2993457" cy="6858000"/>
              <a:chOff x="6144783" y="46167"/>
              <a:chExt cx="2993457" cy="6858000"/>
            </a:xfrm>
            <a:solidFill>
              <a:srgbClr val="3B5182"/>
            </a:solidFill>
          </p:grpSpPr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ADBF4D48-EC3B-DD28-03B4-D703D3074C1C}"/>
                  </a:ext>
                </a:extLst>
              </p:cNvPr>
              <p:cNvSpPr/>
              <p:nvPr/>
            </p:nvSpPr>
            <p:spPr>
              <a:xfrm>
                <a:off x="6144783" y="46167"/>
                <a:ext cx="2993457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" name="Tekstfelt 20">
                <a:extLst>
                  <a:ext uri="{FF2B5EF4-FFF2-40B4-BE49-F238E27FC236}">
                    <a16:creationId xmlns:a16="http://schemas.microsoft.com/office/drawing/2014/main" id="{EA11FE03-8FF8-A5A7-03AC-FB8325325367}"/>
                  </a:ext>
                </a:extLst>
              </p:cNvPr>
              <p:cNvSpPr txBox="1"/>
              <p:nvPr/>
            </p:nvSpPr>
            <p:spPr>
              <a:xfrm>
                <a:off x="6590086" y="948181"/>
                <a:ext cx="2252599" cy="34163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Venøse </a:t>
                </a:r>
                <a:r>
                  <a:rPr lang="da-DK" b="1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bensår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da-DK" sz="1800" dirty="0">
                    <a:solidFill>
                      <a:schemeClr val="bg1"/>
                    </a:solidFill>
                  </a:rPr>
                  <a:t>Skyldes nedsat funktion af det venøse tilbageløb, som kan medføre ødem, eksem og sårdannelse</a:t>
                </a:r>
              </a:p>
              <a:p>
                <a:pPr marL="0" indent="0">
                  <a:buNone/>
                </a:pPr>
                <a:endParaRPr lang="da-DK" sz="1800" dirty="0">
                  <a:solidFill>
                    <a:schemeClr val="bg1"/>
                  </a:solidFill>
                </a:endParaRPr>
              </a:p>
              <a:p>
                <a:r>
                  <a:rPr lang="da-DK" dirty="0">
                    <a:solidFill>
                      <a:schemeClr val="bg1"/>
                    </a:solidFill>
                  </a:rPr>
                  <a:t>Typisk</a:t>
                </a:r>
                <a:r>
                  <a:rPr lang="da-DK" sz="1800" dirty="0">
                    <a:solidFill>
                      <a:schemeClr val="bg1"/>
                    </a:solidFill>
                  </a:rPr>
                  <a:t> lokaliseret til skinnebenet</a:t>
                </a:r>
                <a:endParaRPr lang="da-DK" sz="1800" dirty="0">
                  <a:solidFill>
                    <a:schemeClr val="bg1"/>
                  </a:solidFill>
                  <a:ea typeface="Verdana"/>
                </a:endParaRPr>
              </a:p>
            </p:txBody>
          </p:sp>
        </p:grpSp>
        <p:pic>
          <p:nvPicPr>
            <p:cNvPr id="2" name="Billede 1" descr="Et billede, der indeholder Kød/hud, skade, person, indendørs&#10;&#10;Automatisk genereret beskrivelse">
              <a:extLst>
                <a:ext uri="{FF2B5EF4-FFF2-40B4-BE49-F238E27FC236}">
                  <a16:creationId xmlns:a16="http://schemas.microsoft.com/office/drawing/2014/main" id="{F4FA380D-168A-0942-42AE-899DED532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472" y="4687937"/>
              <a:ext cx="2378511" cy="13159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0DBFC89-2EEC-A0F7-163A-BCF53E6B5D4B}"/>
              </a:ext>
            </a:extLst>
          </p:cNvPr>
          <p:cNvGrpSpPr/>
          <p:nvPr/>
        </p:nvGrpSpPr>
        <p:grpSpPr>
          <a:xfrm>
            <a:off x="3200514" y="0"/>
            <a:ext cx="2993457" cy="6858000"/>
            <a:chOff x="2993660" y="0"/>
            <a:chExt cx="2993457" cy="685800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62F3225B-0B5F-17AA-9B16-D48F6D7BFE89}"/>
                </a:ext>
              </a:extLst>
            </p:cNvPr>
            <p:cNvSpPr/>
            <p:nvPr/>
          </p:nvSpPr>
          <p:spPr>
            <a:xfrm>
              <a:off x="2993660" y="0"/>
              <a:ext cx="2993457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B2247C61-91B6-4788-A889-837CE56D17AD}"/>
                </a:ext>
              </a:extLst>
            </p:cNvPr>
            <p:cNvSpPr txBox="1"/>
            <p:nvPr/>
          </p:nvSpPr>
          <p:spPr>
            <a:xfrm>
              <a:off x="3364353" y="902014"/>
              <a:ext cx="2317256" cy="2862322"/>
            </a:xfrm>
            <a:prstGeom prst="rect">
              <a:avLst/>
            </a:prstGeom>
            <a:solidFill>
              <a:srgbClr val="6FD3E3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  <a:latin typeface="Verdana"/>
                  <a:ea typeface="Verdana"/>
                </a:rPr>
                <a:t>Arterielle sår</a:t>
              </a:r>
              <a:br>
                <a:rPr lang="da-DK" b="1" dirty="0"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da-DK" dirty="0">
                  <a:solidFill>
                    <a:schemeClr val="bg1"/>
                  </a:solidFill>
                </a:rPr>
                <a:t>Opstår som følge af utilstrækkelig ilttilførsel pga. åreforkalkning/ arteriosklerose</a:t>
              </a:r>
            </a:p>
            <a:p>
              <a:endParaRPr lang="da-DK" dirty="0">
                <a:solidFill>
                  <a:schemeClr val="bg1"/>
                </a:solidFill>
                <a:ea typeface="Verdana"/>
              </a:endParaRPr>
            </a:p>
            <a:p>
              <a:r>
                <a:rPr lang="da-DK" dirty="0">
                  <a:solidFill>
                    <a:schemeClr val="bg1"/>
                  </a:solidFill>
                  <a:ea typeface="Verdana"/>
                </a:rPr>
                <a:t>Ofte lokaliseret til foden</a:t>
              </a:r>
            </a:p>
          </p:txBody>
        </p:sp>
        <p:pic>
          <p:nvPicPr>
            <p:cNvPr id="9" name="Billede 8" descr="Et billede, der indeholder person, Kød/hud, åre, finger&#10;&#10;Automatisk genereret beskrivelse">
              <a:extLst>
                <a:ext uri="{FF2B5EF4-FFF2-40B4-BE49-F238E27FC236}">
                  <a16:creationId xmlns:a16="http://schemas.microsoft.com/office/drawing/2014/main" id="{4A571EB7-54FB-C0C7-4D3E-F82E145D3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551" t="8732" b="8752"/>
            <a:stretch/>
          </p:blipFill>
          <p:spPr>
            <a:xfrm>
              <a:off x="3559060" y="4499930"/>
              <a:ext cx="1945814" cy="13901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4D1E751D-1BE2-08E5-4FAD-3106AA166DA3}"/>
              </a:ext>
            </a:extLst>
          </p:cNvPr>
          <p:cNvGrpSpPr/>
          <p:nvPr/>
        </p:nvGrpSpPr>
        <p:grpSpPr>
          <a:xfrm>
            <a:off x="-3201788" y="0"/>
            <a:ext cx="2993457" cy="6858000"/>
            <a:chOff x="6034029" y="0"/>
            <a:chExt cx="2993457" cy="6858000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3BE9BDAB-0501-DACC-B4E8-6D7DA1B174FB}"/>
                </a:ext>
              </a:extLst>
            </p:cNvPr>
            <p:cNvSpPr/>
            <p:nvPr/>
          </p:nvSpPr>
          <p:spPr>
            <a:xfrm>
              <a:off x="6034029" y="0"/>
              <a:ext cx="2993457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1" name="Picture 6" descr="nevropati">
              <a:extLst>
                <a:ext uri="{FF2B5EF4-FFF2-40B4-BE49-F238E27FC236}">
                  <a16:creationId xmlns:a16="http://schemas.microsoft.com/office/drawing/2014/main" id="{EFA42BF8-6F4F-22FD-2819-B2568FC2398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b="30554"/>
            <a:stretch>
              <a:fillRect/>
            </a:stretch>
          </p:blipFill>
          <p:spPr bwMode="auto">
            <a:xfrm>
              <a:off x="6380649" y="4501456"/>
              <a:ext cx="2300216" cy="13885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9B16202B-5945-A2FB-E9E8-95397600AD78}"/>
                </a:ext>
              </a:extLst>
            </p:cNvPr>
            <p:cNvSpPr txBox="1"/>
            <p:nvPr/>
          </p:nvSpPr>
          <p:spPr>
            <a:xfrm>
              <a:off x="6240403" y="902014"/>
              <a:ext cx="2677566" cy="2862322"/>
            </a:xfrm>
            <a:prstGeom prst="rect">
              <a:avLst/>
            </a:prstGeom>
            <a:solidFill>
              <a:srgbClr val="0085A0"/>
            </a:solidFill>
          </p:spPr>
          <p:txBody>
            <a:bodyPr wrap="square" rtlCol="0">
              <a:spAutoFit/>
            </a:bodyPr>
            <a:lstStyle/>
            <a:p>
              <a: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Diabetiske </a:t>
              </a:r>
              <a:r>
                <a:rPr lang="da-DK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bensår</a:t>
              </a:r>
              <a:b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Sår der opstår på foden hos Diabetiker.</a:t>
              </a: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De udvikles ofte som tryksår, som er udviklet pga. nedsat følesans/ </a:t>
              </a:r>
              <a:r>
                <a:rPr lang="da-DK" sz="1800" dirty="0" err="1">
                  <a:solidFill>
                    <a:schemeClr val="bg1"/>
                  </a:solidFill>
                </a:rPr>
                <a:t>neuropati</a:t>
              </a:r>
              <a:r>
                <a:rPr lang="da-DK" sz="1800" dirty="0">
                  <a:solidFill>
                    <a:schemeClr val="bg1"/>
                  </a:solidFill>
                </a:rPr>
                <a:t>. </a:t>
              </a: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Kompliceres ofte af infektion. </a:t>
              </a: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F2C45597-0CE5-03F9-D440-8158398A3BC9}"/>
              </a:ext>
            </a:extLst>
          </p:cNvPr>
          <p:cNvGrpSpPr/>
          <p:nvPr/>
        </p:nvGrpSpPr>
        <p:grpSpPr>
          <a:xfrm>
            <a:off x="-3268181" y="0"/>
            <a:ext cx="2993457" cy="6858000"/>
            <a:chOff x="9124343" y="0"/>
            <a:chExt cx="2993457" cy="6858000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E40299E1-5368-A98B-86BB-27C2F34246EE}"/>
                </a:ext>
              </a:extLst>
            </p:cNvPr>
            <p:cNvSpPr/>
            <p:nvPr/>
          </p:nvSpPr>
          <p:spPr>
            <a:xfrm>
              <a:off x="9124343" y="0"/>
              <a:ext cx="2993457" cy="68580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3" name="Billede 12" descr="Et billede, der indeholder nærbillede, Kød/hud, pink, person&#10;&#10;Automatisk genereret beskrivelse">
              <a:extLst>
                <a:ext uri="{FF2B5EF4-FFF2-40B4-BE49-F238E27FC236}">
                  <a16:creationId xmlns:a16="http://schemas.microsoft.com/office/drawing/2014/main" id="{4D9221F0-84E2-2EAF-E804-90F6FEA96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98765" y="4637200"/>
              <a:ext cx="1235236" cy="13573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606DD933-CA62-144B-A853-B3940D59E7EC}"/>
                </a:ext>
              </a:extLst>
            </p:cNvPr>
            <p:cNvSpPr txBox="1"/>
            <p:nvPr/>
          </p:nvSpPr>
          <p:spPr>
            <a:xfrm>
              <a:off x="9320139" y="927267"/>
              <a:ext cx="2527303" cy="2308324"/>
            </a:xfrm>
            <a:prstGeom prst="rect">
              <a:avLst/>
            </a:prstGeom>
            <a:solidFill>
              <a:srgbClr val="0042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Tryksår</a:t>
              </a:r>
              <a:b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  <a:latin typeface="+mj-lt"/>
                </a:rPr>
                <a:t>Sår, der opstår pga. mangel på ilt til vævet</a:t>
              </a:r>
            </a:p>
            <a:p>
              <a:pPr marL="0" indent="0">
                <a:buNone/>
              </a:pPr>
              <a:endParaRPr lang="da-DK" sz="1800" dirty="0">
                <a:solidFill>
                  <a:schemeClr val="bg1"/>
                </a:solidFill>
                <a:latin typeface="+mj-lt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  <a:latin typeface="+mj-lt"/>
                </a:rPr>
                <a:t>Ofte lokaliseret over knoglefremspring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9541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B64CA2-673C-ED80-793C-2F00E670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11</a:t>
            </a:fld>
            <a:endParaRPr lang="da-DK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FBBF9B7-FD56-C2D0-B727-4EEF99C9D51D}"/>
              </a:ext>
            </a:extLst>
          </p:cNvPr>
          <p:cNvGrpSpPr/>
          <p:nvPr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6D94E3A-0154-CF74-9F87-47569301E55A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6EE0E150-BCB9-5416-E7EE-0B440A536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  <p:sp>
        <p:nvSpPr>
          <p:cNvPr id="30" name="Tekstfelt 29">
            <a:extLst>
              <a:ext uri="{FF2B5EF4-FFF2-40B4-BE49-F238E27FC236}">
                <a16:creationId xmlns:a16="http://schemas.microsoft.com/office/drawing/2014/main" id="{83CA52A5-21AC-C847-81BD-7DB980731191}"/>
              </a:ext>
            </a:extLst>
          </p:cNvPr>
          <p:cNvSpPr txBox="1"/>
          <p:nvPr/>
        </p:nvSpPr>
        <p:spPr>
          <a:xfrm>
            <a:off x="9924836" y="3059668"/>
            <a:ext cx="183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Kroniske sår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3642AB6B-FDBC-2585-743D-59B3B6A25F52}"/>
              </a:ext>
            </a:extLst>
          </p:cNvPr>
          <p:cNvGrpSpPr/>
          <p:nvPr/>
        </p:nvGrpSpPr>
        <p:grpSpPr>
          <a:xfrm>
            <a:off x="-2776" y="0"/>
            <a:ext cx="2993457" cy="6858000"/>
            <a:chOff x="-9750" y="46167"/>
            <a:chExt cx="2993457" cy="6858000"/>
          </a:xfrm>
        </p:grpSpPr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E8D38C46-2118-97A9-65B6-07F79C0238B2}"/>
                </a:ext>
              </a:extLst>
            </p:cNvPr>
            <p:cNvGrpSpPr/>
            <p:nvPr/>
          </p:nvGrpSpPr>
          <p:grpSpPr>
            <a:xfrm>
              <a:off x="-9750" y="46167"/>
              <a:ext cx="2993457" cy="6858000"/>
              <a:chOff x="6144783" y="46167"/>
              <a:chExt cx="2993457" cy="6858000"/>
            </a:xfrm>
            <a:solidFill>
              <a:srgbClr val="3B5182"/>
            </a:solidFill>
          </p:grpSpPr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ADBF4D48-EC3B-DD28-03B4-D703D3074C1C}"/>
                  </a:ext>
                </a:extLst>
              </p:cNvPr>
              <p:cNvSpPr/>
              <p:nvPr/>
            </p:nvSpPr>
            <p:spPr>
              <a:xfrm>
                <a:off x="6144783" y="46167"/>
                <a:ext cx="2993457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" name="Tekstfelt 20">
                <a:extLst>
                  <a:ext uri="{FF2B5EF4-FFF2-40B4-BE49-F238E27FC236}">
                    <a16:creationId xmlns:a16="http://schemas.microsoft.com/office/drawing/2014/main" id="{EA11FE03-8FF8-A5A7-03AC-FB8325325367}"/>
                  </a:ext>
                </a:extLst>
              </p:cNvPr>
              <p:cNvSpPr txBox="1"/>
              <p:nvPr/>
            </p:nvSpPr>
            <p:spPr>
              <a:xfrm>
                <a:off x="6590086" y="948181"/>
                <a:ext cx="2252599" cy="34163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Venøse </a:t>
                </a:r>
                <a:r>
                  <a:rPr lang="da-DK" b="1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bensår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da-DK" sz="1800" dirty="0">
                    <a:solidFill>
                      <a:schemeClr val="bg1"/>
                    </a:solidFill>
                  </a:rPr>
                  <a:t>Skyldes nedsat funktion af det venøse tilbageløb, som kan medføre ødem, eksem og sårdannelse</a:t>
                </a:r>
              </a:p>
              <a:p>
                <a:pPr marL="0" indent="0">
                  <a:buNone/>
                </a:pPr>
                <a:endParaRPr lang="da-DK" sz="1800" dirty="0">
                  <a:solidFill>
                    <a:schemeClr val="bg1"/>
                  </a:solidFill>
                </a:endParaRPr>
              </a:p>
              <a:p>
                <a:r>
                  <a:rPr lang="da-DK" dirty="0">
                    <a:solidFill>
                      <a:schemeClr val="bg1"/>
                    </a:solidFill>
                  </a:rPr>
                  <a:t>Typisk</a:t>
                </a:r>
                <a:r>
                  <a:rPr lang="da-DK" sz="1800" dirty="0">
                    <a:solidFill>
                      <a:schemeClr val="bg1"/>
                    </a:solidFill>
                  </a:rPr>
                  <a:t> lokaliseret til skinnebenet</a:t>
                </a:r>
                <a:endParaRPr lang="da-DK" sz="1800" dirty="0">
                  <a:solidFill>
                    <a:schemeClr val="bg1"/>
                  </a:solidFill>
                  <a:ea typeface="Verdana"/>
                </a:endParaRPr>
              </a:p>
            </p:txBody>
          </p:sp>
        </p:grpSp>
        <p:pic>
          <p:nvPicPr>
            <p:cNvPr id="2" name="Billede 1" descr="Et billede, der indeholder Kød/hud, skade, person, indendørs&#10;&#10;Automatisk genereret beskrivelse">
              <a:extLst>
                <a:ext uri="{FF2B5EF4-FFF2-40B4-BE49-F238E27FC236}">
                  <a16:creationId xmlns:a16="http://schemas.microsoft.com/office/drawing/2014/main" id="{F4FA380D-168A-0942-42AE-899DED532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043" y="4546876"/>
              <a:ext cx="2753463" cy="14974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0DBFC89-2EEC-A0F7-163A-BCF53E6B5D4B}"/>
              </a:ext>
            </a:extLst>
          </p:cNvPr>
          <p:cNvGrpSpPr/>
          <p:nvPr/>
        </p:nvGrpSpPr>
        <p:grpSpPr>
          <a:xfrm>
            <a:off x="3102543" y="0"/>
            <a:ext cx="2993457" cy="6858000"/>
            <a:chOff x="2993660" y="0"/>
            <a:chExt cx="2993457" cy="685800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62F3225B-0B5F-17AA-9B16-D48F6D7BFE89}"/>
                </a:ext>
              </a:extLst>
            </p:cNvPr>
            <p:cNvSpPr/>
            <p:nvPr/>
          </p:nvSpPr>
          <p:spPr>
            <a:xfrm>
              <a:off x="2993660" y="0"/>
              <a:ext cx="2993457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B2247C61-91B6-4788-A889-837CE56D17AD}"/>
                </a:ext>
              </a:extLst>
            </p:cNvPr>
            <p:cNvSpPr txBox="1"/>
            <p:nvPr/>
          </p:nvSpPr>
          <p:spPr>
            <a:xfrm>
              <a:off x="3364353" y="902014"/>
              <a:ext cx="2317256" cy="3139321"/>
            </a:xfrm>
            <a:prstGeom prst="rect">
              <a:avLst/>
            </a:prstGeom>
            <a:solidFill>
              <a:srgbClr val="6FD3E3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  <a:latin typeface="Verdana"/>
                  <a:ea typeface="Verdana"/>
                </a:rPr>
                <a:t>Arterielle sår</a:t>
              </a:r>
              <a:br>
                <a:rPr lang="da-DK" b="1" dirty="0"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da-DK" dirty="0">
                  <a:solidFill>
                    <a:schemeClr val="bg1"/>
                  </a:solidFill>
                </a:rPr>
                <a:t>Opstår som følge af utilstrækkelig ilttilførsel pga. åreforkalkning/ arteriosklerose</a:t>
              </a:r>
            </a:p>
            <a:p>
              <a:endParaRPr lang="da-DK" dirty="0">
                <a:solidFill>
                  <a:schemeClr val="bg1"/>
                </a:solidFill>
                <a:ea typeface="Verdana"/>
              </a:endParaRPr>
            </a:p>
            <a:p>
              <a:r>
                <a:rPr lang="da-DK" dirty="0">
                  <a:solidFill>
                    <a:schemeClr val="bg1"/>
                  </a:solidFill>
                  <a:ea typeface="Verdana"/>
                </a:rPr>
                <a:t>Ofte lokaliseret til foden</a:t>
              </a:r>
            </a:p>
            <a:p>
              <a:endParaRPr lang="da-DK" sz="1800" dirty="0">
                <a:solidFill>
                  <a:schemeClr val="bg1"/>
                </a:solidFill>
                <a:ea typeface="Verdana"/>
              </a:endParaRPr>
            </a:p>
          </p:txBody>
        </p:sp>
        <p:pic>
          <p:nvPicPr>
            <p:cNvPr id="9" name="Billede 8" descr="Et billede, der indeholder person, Kød/hud, åre, finger&#10;&#10;Automatisk genereret beskrivelse">
              <a:extLst>
                <a:ext uri="{FF2B5EF4-FFF2-40B4-BE49-F238E27FC236}">
                  <a16:creationId xmlns:a16="http://schemas.microsoft.com/office/drawing/2014/main" id="{4A571EB7-54FB-C0C7-4D3E-F82E145D3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551" t="8732" b="8752"/>
            <a:stretch/>
          </p:blipFill>
          <p:spPr>
            <a:xfrm>
              <a:off x="3232490" y="4354787"/>
              <a:ext cx="2502194" cy="16441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4D1E751D-1BE2-08E5-4FAD-3106AA166DA3}"/>
              </a:ext>
            </a:extLst>
          </p:cNvPr>
          <p:cNvGrpSpPr/>
          <p:nvPr/>
        </p:nvGrpSpPr>
        <p:grpSpPr>
          <a:xfrm>
            <a:off x="6207132" y="0"/>
            <a:ext cx="2993457" cy="6858000"/>
            <a:chOff x="6034029" y="0"/>
            <a:chExt cx="2993457" cy="6858000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3BE9BDAB-0501-DACC-B4E8-6D7DA1B174FB}"/>
                </a:ext>
              </a:extLst>
            </p:cNvPr>
            <p:cNvSpPr/>
            <p:nvPr/>
          </p:nvSpPr>
          <p:spPr>
            <a:xfrm>
              <a:off x="6034029" y="0"/>
              <a:ext cx="2993457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1" name="Picture 6" descr="nevropati">
              <a:extLst>
                <a:ext uri="{FF2B5EF4-FFF2-40B4-BE49-F238E27FC236}">
                  <a16:creationId xmlns:a16="http://schemas.microsoft.com/office/drawing/2014/main" id="{EFA42BF8-6F4F-22FD-2819-B2568FC2398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b="30554"/>
            <a:stretch>
              <a:fillRect/>
            </a:stretch>
          </p:blipFill>
          <p:spPr bwMode="auto">
            <a:xfrm>
              <a:off x="6211316" y="4440980"/>
              <a:ext cx="2638882" cy="15579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9B16202B-5945-A2FB-E9E8-95397600AD78}"/>
                </a:ext>
              </a:extLst>
            </p:cNvPr>
            <p:cNvSpPr txBox="1"/>
            <p:nvPr/>
          </p:nvSpPr>
          <p:spPr>
            <a:xfrm>
              <a:off x="6240403" y="902014"/>
              <a:ext cx="2677566" cy="3416320"/>
            </a:xfrm>
            <a:prstGeom prst="rect">
              <a:avLst/>
            </a:prstGeom>
            <a:solidFill>
              <a:srgbClr val="0085A0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  <a:latin typeface="Verdana"/>
                  <a:ea typeface="Verdana"/>
                </a:rPr>
                <a:t>Diabetiske sår</a:t>
              </a:r>
              <a:br>
                <a:rPr lang="da-DK" b="1" dirty="0"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Sår, der opstår på foden hos diabetiker</a:t>
              </a:r>
              <a:r>
                <a:rPr lang="da-DK" dirty="0">
                  <a:solidFill>
                    <a:schemeClr val="bg1"/>
                  </a:solidFill>
                </a:rPr>
                <a:t>e</a:t>
              </a:r>
              <a:endParaRPr lang="da-DK" sz="1800" dirty="0">
                <a:solidFill>
                  <a:schemeClr val="bg1"/>
                </a:solidFill>
              </a:endParaRPr>
            </a:p>
            <a:p>
              <a:endParaRPr lang="da-DK" sz="1800" dirty="0">
                <a:solidFill>
                  <a:schemeClr val="bg1"/>
                </a:solidFill>
              </a:endParaRPr>
            </a:p>
            <a:p>
              <a:r>
                <a:rPr lang="da-DK" sz="1800" dirty="0">
                  <a:solidFill>
                    <a:schemeClr val="bg1"/>
                  </a:solidFill>
                </a:rPr>
                <a:t>De udvikles ofte som tryksår, som er </a:t>
              </a:r>
              <a:r>
                <a:rPr lang="da-DK" dirty="0">
                  <a:solidFill>
                    <a:schemeClr val="bg1"/>
                  </a:solidFill>
                </a:rPr>
                <a:t>opstået pga</a:t>
              </a:r>
              <a:r>
                <a:rPr lang="da-DK" sz="1800" dirty="0">
                  <a:solidFill>
                    <a:schemeClr val="bg1"/>
                  </a:solidFill>
                </a:rPr>
                <a:t>. nedsat følesans/</a:t>
              </a:r>
              <a:r>
                <a:rPr lang="da-DK" sz="1800" dirty="0" err="1">
                  <a:solidFill>
                    <a:schemeClr val="bg1"/>
                  </a:solidFill>
                </a:rPr>
                <a:t>neuropati</a:t>
              </a:r>
              <a:endParaRPr lang="da-DK" dirty="0">
                <a:solidFill>
                  <a:schemeClr val="bg1"/>
                </a:solidFill>
                <a:ea typeface="Verdana"/>
              </a:endParaRPr>
            </a:p>
            <a:p>
              <a:endParaRPr lang="da-DK" sz="1800" dirty="0">
                <a:solidFill>
                  <a:schemeClr val="bg1"/>
                </a:solidFill>
                <a:ea typeface="Verdana"/>
              </a:endParaRPr>
            </a:p>
            <a:p>
              <a:r>
                <a:rPr lang="da-DK" sz="1800" dirty="0">
                  <a:solidFill>
                    <a:schemeClr val="bg1"/>
                  </a:solidFill>
                </a:rPr>
                <a:t>Kompliceres ofte af infektion </a:t>
              </a:r>
              <a:endParaRPr lang="da-DK" sz="1800" dirty="0">
                <a:solidFill>
                  <a:schemeClr val="bg1"/>
                </a:solidFill>
                <a:ea typeface="Verdana"/>
              </a:endParaRP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F2C45597-0CE5-03F9-D440-8158398A3BC9}"/>
              </a:ext>
            </a:extLst>
          </p:cNvPr>
          <p:cNvGrpSpPr/>
          <p:nvPr/>
        </p:nvGrpSpPr>
        <p:grpSpPr>
          <a:xfrm>
            <a:off x="-3268181" y="0"/>
            <a:ext cx="2993457" cy="6858000"/>
            <a:chOff x="9124343" y="0"/>
            <a:chExt cx="2993457" cy="6858000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E40299E1-5368-A98B-86BB-27C2F34246EE}"/>
                </a:ext>
              </a:extLst>
            </p:cNvPr>
            <p:cNvSpPr/>
            <p:nvPr/>
          </p:nvSpPr>
          <p:spPr>
            <a:xfrm>
              <a:off x="9124343" y="0"/>
              <a:ext cx="2993457" cy="68580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3" name="Billede 12" descr="Et billede, der indeholder nærbillede, Kød/hud, pink, person&#10;&#10;Automatisk genereret beskrivelse">
              <a:extLst>
                <a:ext uri="{FF2B5EF4-FFF2-40B4-BE49-F238E27FC236}">
                  <a16:creationId xmlns:a16="http://schemas.microsoft.com/office/drawing/2014/main" id="{4D9221F0-84E2-2EAF-E804-90F6FEA96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4956" y="4012330"/>
              <a:ext cx="2214949" cy="23975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606DD933-CA62-144B-A853-B3940D59E7EC}"/>
                </a:ext>
              </a:extLst>
            </p:cNvPr>
            <p:cNvSpPr txBox="1"/>
            <p:nvPr/>
          </p:nvSpPr>
          <p:spPr>
            <a:xfrm>
              <a:off x="9320139" y="927267"/>
              <a:ext cx="2527303" cy="2308324"/>
            </a:xfrm>
            <a:prstGeom prst="rect">
              <a:avLst/>
            </a:prstGeom>
            <a:solidFill>
              <a:srgbClr val="0042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Tryksår</a:t>
              </a:r>
              <a:b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  <a:latin typeface="+mj-lt"/>
                </a:rPr>
                <a:t>Sår, der opstår pga. mangel på ilt til vævet</a:t>
              </a:r>
            </a:p>
            <a:p>
              <a:pPr marL="0" indent="0">
                <a:buNone/>
              </a:pPr>
              <a:endParaRPr lang="da-DK" sz="1800" dirty="0">
                <a:solidFill>
                  <a:schemeClr val="bg1"/>
                </a:solidFill>
                <a:latin typeface="+mj-lt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  <a:latin typeface="+mj-lt"/>
                </a:rPr>
                <a:t>Ofte lokaliseret over knoglefremspring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726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B64CA2-673C-ED80-793C-2F00E670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12</a:t>
            </a:fld>
            <a:endParaRPr lang="da-DK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FBBF9B7-FD56-C2D0-B727-4EEF99C9D51D}"/>
              </a:ext>
            </a:extLst>
          </p:cNvPr>
          <p:cNvGrpSpPr/>
          <p:nvPr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6D94E3A-0154-CF74-9F87-47569301E55A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6EE0E150-BCB9-5416-E7EE-0B440A536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  <p:sp>
        <p:nvSpPr>
          <p:cNvPr id="30" name="Tekstfelt 29">
            <a:extLst>
              <a:ext uri="{FF2B5EF4-FFF2-40B4-BE49-F238E27FC236}">
                <a16:creationId xmlns:a16="http://schemas.microsoft.com/office/drawing/2014/main" id="{83CA52A5-21AC-C847-81BD-7DB980731191}"/>
              </a:ext>
            </a:extLst>
          </p:cNvPr>
          <p:cNvSpPr txBox="1"/>
          <p:nvPr/>
        </p:nvSpPr>
        <p:spPr>
          <a:xfrm>
            <a:off x="9924836" y="3059668"/>
            <a:ext cx="183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Kroniske sår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3642AB6B-FDBC-2585-743D-59B3B6A25F52}"/>
              </a:ext>
            </a:extLst>
          </p:cNvPr>
          <p:cNvGrpSpPr/>
          <p:nvPr/>
        </p:nvGrpSpPr>
        <p:grpSpPr>
          <a:xfrm>
            <a:off x="-2776" y="0"/>
            <a:ext cx="2993457" cy="6858000"/>
            <a:chOff x="-9750" y="46167"/>
            <a:chExt cx="2993457" cy="6858000"/>
          </a:xfrm>
        </p:grpSpPr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E8D38C46-2118-97A9-65B6-07F79C0238B2}"/>
                </a:ext>
              </a:extLst>
            </p:cNvPr>
            <p:cNvGrpSpPr/>
            <p:nvPr/>
          </p:nvGrpSpPr>
          <p:grpSpPr>
            <a:xfrm>
              <a:off x="-9750" y="46167"/>
              <a:ext cx="2993457" cy="6858000"/>
              <a:chOff x="6144783" y="46167"/>
              <a:chExt cx="2993457" cy="6858000"/>
            </a:xfrm>
            <a:solidFill>
              <a:srgbClr val="3B5182"/>
            </a:solidFill>
          </p:grpSpPr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ADBF4D48-EC3B-DD28-03B4-D703D3074C1C}"/>
                  </a:ext>
                </a:extLst>
              </p:cNvPr>
              <p:cNvSpPr/>
              <p:nvPr/>
            </p:nvSpPr>
            <p:spPr>
              <a:xfrm>
                <a:off x="6144783" y="46167"/>
                <a:ext cx="2993457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" name="Tekstfelt 20">
                <a:extLst>
                  <a:ext uri="{FF2B5EF4-FFF2-40B4-BE49-F238E27FC236}">
                    <a16:creationId xmlns:a16="http://schemas.microsoft.com/office/drawing/2014/main" id="{EA11FE03-8FF8-A5A7-03AC-FB8325325367}"/>
                  </a:ext>
                </a:extLst>
              </p:cNvPr>
              <p:cNvSpPr txBox="1"/>
              <p:nvPr/>
            </p:nvSpPr>
            <p:spPr>
              <a:xfrm>
                <a:off x="6509268" y="798090"/>
                <a:ext cx="2252599" cy="34163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Venøse </a:t>
                </a:r>
                <a:r>
                  <a:rPr lang="da-DK" b="1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bensår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da-DK" sz="1800" dirty="0">
                    <a:solidFill>
                      <a:schemeClr val="bg1"/>
                    </a:solidFill>
                  </a:rPr>
                  <a:t>Skyldes nedsat funktion af det venøse tilbageløb, som kan medføre ødem, eksem og sårdannelse</a:t>
                </a:r>
              </a:p>
              <a:p>
                <a:pPr marL="0" indent="0">
                  <a:buNone/>
                </a:pPr>
                <a:endParaRPr lang="da-DK" sz="1800" dirty="0">
                  <a:solidFill>
                    <a:schemeClr val="bg1"/>
                  </a:solidFill>
                </a:endParaRPr>
              </a:p>
              <a:p>
                <a:r>
                  <a:rPr lang="da-DK" dirty="0">
                    <a:solidFill>
                      <a:schemeClr val="bg1"/>
                    </a:solidFill>
                  </a:rPr>
                  <a:t>Typisk</a:t>
                </a:r>
                <a:r>
                  <a:rPr lang="da-DK" sz="1800" dirty="0">
                    <a:solidFill>
                      <a:schemeClr val="bg1"/>
                    </a:solidFill>
                  </a:rPr>
                  <a:t> lokaliseret til skinnebenet</a:t>
                </a:r>
                <a:endParaRPr lang="da-DK" sz="1800" dirty="0">
                  <a:solidFill>
                    <a:schemeClr val="bg1"/>
                  </a:solidFill>
                  <a:ea typeface="Verdana"/>
                </a:endParaRPr>
              </a:p>
            </p:txBody>
          </p:sp>
        </p:grpSp>
        <p:pic>
          <p:nvPicPr>
            <p:cNvPr id="2" name="Billede 1" descr="Et billede, der indeholder Kød/hud, skade, person, indendørs&#10;&#10;Automatisk genereret beskrivelse">
              <a:extLst>
                <a:ext uri="{FF2B5EF4-FFF2-40B4-BE49-F238E27FC236}">
                  <a16:creationId xmlns:a16="http://schemas.microsoft.com/office/drawing/2014/main" id="{F4FA380D-168A-0942-42AE-899DED532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472" y="4583162"/>
              <a:ext cx="2378511" cy="13159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0DBFC89-2EEC-A0F7-163A-BCF53E6B5D4B}"/>
              </a:ext>
            </a:extLst>
          </p:cNvPr>
          <p:cNvGrpSpPr/>
          <p:nvPr/>
        </p:nvGrpSpPr>
        <p:grpSpPr>
          <a:xfrm>
            <a:off x="3105416" y="756"/>
            <a:ext cx="2993457" cy="6858000"/>
            <a:chOff x="2993660" y="0"/>
            <a:chExt cx="2993457" cy="685800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62F3225B-0B5F-17AA-9B16-D48F6D7BFE89}"/>
                </a:ext>
              </a:extLst>
            </p:cNvPr>
            <p:cNvSpPr/>
            <p:nvPr/>
          </p:nvSpPr>
          <p:spPr>
            <a:xfrm>
              <a:off x="2993660" y="0"/>
              <a:ext cx="2993457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da-DK" dirty="0">
                  <a:solidFill>
                    <a:srgbClr val="0085A0"/>
                  </a:solidFill>
                  <a:ea typeface="Verdana"/>
                </a:rPr>
                <a:t> </a:t>
              </a:r>
              <a:endParaRPr lang="da-DK" dirty="0"/>
            </a:p>
            <a:p>
              <a:pPr algn="ctr"/>
              <a:endParaRPr lang="da-DK" dirty="0">
                <a:ea typeface="Verdana"/>
              </a:endParaRPr>
            </a:p>
          </p:txBody>
        </p:sp>
        <p:pic>
          <p:nvPicPr>
            <p:cNvPr id="9" name="Billede 8" descr="Et billede, der indeholder person, Kød/hud, åre, finger&#10;&#10;Automatisk genereret beskrivelse">
              <a:extLst>
                <a:ext uri="{FF2B5EF4-FFF2-40B4-BE49-F238E27FC236}">
                  <a16:creationId xmlns:a16="http://schemas.microsoft.com/office/drawing/2014/main" id="{4A571EB7-54FB-C0C7-4D3E-F82E145D3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551" t="8732" b="8752"/>
            <a:stretch/>
          </p:blipFill>
          <p:spPr>
            <a:xfrm>
              <a:off x="3268775" y="4378978"/>
              <a:ext cx="2429623" cy="16804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4D1E751D-1BE2-08E5-4FAD-3106AA166DA3}"/>
              </a:ext>
            </a:extLst>
          </p:cNvPr>
          <p:cNvGrpSpPr/>
          <p:nvPr/>
        </p:nvGrpSpPr>
        <p:grpSpPr>
          <a:xfrm>
            <a:off x="6216657" y="0"/>
            <a:ext cx="2993457" cy="6858000"/>
            <a:chOff x="6034029" y="0"/>
            <a:chExt cx="2993457" cy="6858000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3BE9BDAB-0501-DACC-B4E8-6D7DA1B174FB}"/>
                </a:ext>
              </a:extLst>
            </p:cNvPr>
            <p:cNvSpPr/>
            <p:nvPr/>
          </p:nvSpPr>
          <p:spPr>
            <a:xfrm>
              <a:off x="6034029" y="0"/>
              <a:ext cx="2993457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1" name="Picture 6" descr="nevropati">
              <a:extLst>
                <a:ext uri="{FF2B5EF4-FFF2-40B4-BE49-F238E27FC236}">
                  <a16:creationId xmlns:a16="http://schemas.microsoft.com/office/drawing/2014/main" id="{EFA42BF8-6F4F-22FD-2819-B2568FC2398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b="30554"/>
            <a:stretch>
              <a:fillRect/>
            </a:stretch>
          </p:blipFill>
          <p:spPr bwMode="auto">
            <a:xfrm>
              <a:off x="6392195" y="4432184"/>
              <a:ext cx="2635034" cy="15733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9B16202B-5945-A2FB-E9E8-95397600AD78}"/>
                </a:ext>
              </a:extLst>
            </p:cNvPr>
            <p:cNvSpPr txBox="1"/>
            <p:nvPr/>
          </p:nvSpPr>
          <p:spPr>
            <a:xfrm>
              <a:off x="6239041" y="766989"/>
              <a:ext cx="2677566" cy="3416320"/>
            </a:xfrm>
            <a:prstGeom prst="rect">
              <a:avLst/>
            </a:prstGeom>
            <a:solidFill>
              <a:srgbClr val="0085A0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  <a:latin typeface="Verdana"/>
                  <a:ea typeface="Verdana"/>
                </a:rPr>
                <a:t>Diabetiske sår</a:t>
              </a:r>
              <a:br>
                <a:rPr lang="da-DK" b="1" dirty="0"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Sår, der opstår på foden hos diabetiker</a:t>
              </a:r>
              <a:r>
                <a:rPr lang="da-DK" dirty="0">
                  <a:solidFill>
                    <a:schemeClr val="bg1"/>
                  </a:solidFill>
                </a:rPr>
                <a:t>e</a:t>
              </a:r>
              <a:endParaRPr lang="da-DK" sz="1800" dirty="0">
                <a:solidFill>
                  <a:schemeClr val="bg1"/>
                </a:solidFill>
              </a:endParaRPr>
            </a:p>
            <a:p>
              <a:endParaRPr lang="da-DK" sz="1800" dirty="0">
                <a:solidFill>
                  <a:schemeClr val="bg1"/>
                </a:solidFill>
              </a:endParaRPr>
            </a:p>
            <a:p>
              <a:r>
                <a:rPr lang="da-DK" sz="1800" dirty="0">
                  <a:solidFill>
                    <a:schemeClr val="bg1"/>
                  </a:solidFill>
                </a:rPr>
                <a:t>De udvikles ofte som tryksår, som er </a:t>
              </a:r>
              <a:r>
                <a:rPr lang="da-DK" dirty="0">
                  <a:solidFill>
                    <a:schemeClr val="bg1"/>
                  </a:solidFill>
                </a:rPr>
                <a:t>opstået pga</a:t>
              </a:r>
              <a:r>
                <a:rPr lang="da-DK" sz="1800" dirty="0">
                  <a:solidFill>
                    <a:schemeClr val="bg1"/>
                  </a:solidFill>
                </a:rPr>
                <a:t>. nedsat følesans/</a:t>
              </a:r>
              <a:r>
                <a:rPr lang="da-DK" sz="1800" dirty="0" err="1">
                  <a:solidFill>
                    <a:schemeClr val="bg1"/>
                  </a:solidFill>
                </a:rPr>
                <a:t>neuropati</a:t>
              </a:r>
              <a:endParaRPr lang="da-DK" dirty="0">
                <a:solidFill>
                  <a:schemeClr val="bg1"/>
                </a:solidFill>
                <a:ea typeface="Verdana"/>
              </a:endParaRPr>
            </a:p>
            <a:p>
              <a:endParaRPr lang="da-DK" sz="1800" dirty="0">
                <a:solidFill>
                  <a:schemeClr val="bg1"/>
                </a:solidFill>
                <a:ea typeface="Verdana"/>
              </a:endParaRPr>
            </a:p>
            <a:p>
              <a:r>
                <a:rPr lang="da-DK" sz="1800" dirty="0">
                  <a:solidFill>
                    <a:schemeClr val="bg1"/>
                  </a:solidFill>
                </a:rPr>
                <a:t>Kompliceres ofte af infektion </a:t>
              </a:r>
              <a:endParaRPr lang="da-DK" sz="1800" dirty="0">
                <a:solidFill>
                  <a:schemeClr val="bg1"/>
                </a:solidFill>
                <a:ea typeface="Verdana"/>
              </a:endParaRP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F2C45597-0CE5-03F9-D440-8158398A3BC9}"/>
              </a:ext>
            </a:extLst>
          </p:cNvPr>
          <p:cNvGrpSpPr/>
          <p:nvPr/>
        </p:nvGrpSpPr>
        <p:grpSpPr>
          <a:xfrm>
            <a:off x="9343912" y="0"/>
            <a:ext cx="2993457" cy="6858000"/>
            <a:chOff x="9124343" y="0"/>
            <a:chExt cx="2993457" cy="6858000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E40299E1-5368-A98B-86BB-27C2F34246EE}"/>
                </a:ext>
              </a:extLst>
            </p:cNvPr>
            <p:cNvSpPr/>
            <p:nvPr/>
          </p:nvSpPr>
          <p:spPr>
            <a:xfrm>
              <a:off x="9124343" y="0"/>
              <a:ext cx="2993457" cy="68580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3" name="Billede 12" descr="Et billede, der indeholder nærbillede, Kød/hud, pink, person&#10;&#10;Automatisk genereret beskrivelse">
              <a:extLst>
                <a:ext uri="{FF2B5EF4-FFF2-40B4-BE49-F238E27FC236}">
                  <a16:creationId xmlns:a16="http://schemas.microsoft.com/office/drawing/2014/main" id="{4D9221F0-84E2-2EAF-E804-90F6FEA96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60037" y="4278425"/>
              <a:ext cx="2112691" cy="19923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606DD933-CA62-144B-A853-B3940D59E7EC}"/>
                </a:ext>
              </a:extLst>
            </p:cNvPr>
            <p:cNvSpPr txBox="1"/>
            <p:nvPr/>
          </p:nvSpPr>
          <p:spPr>
            <a:xfrm>
              <a:off x="9352730" y="788777"/>
              <a:ext cx="2527303" cy="2308324"/>
            </a:xfrm>
            <a:prstGeom prst="rect">
              <a:avLst/>
            </a:prstGeom>
            <a:solidFill>
              <a:srgbClr val="004250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Tryksår</a:t>
              </a:r>
              <a:b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  <a:latin typeface="+mj-lt"/>
                </a:rPr>
                <a:t>Sår, der opstår pga. mangel på ilt til vævet</a:t>
              </a:r>
            </a:p>
            <a:p>
              <a:pPr marL="0" indent="0">
                <a:buNone/>
              </a:pPr>
              <a:endParaRPr lang="da-DK" sz="1800" dirty="0">
                <a:solidFill>
                  <a:schemeClr val="bg1"/>
                </a:solidFill>
                <a:latin typeface="+mj-lt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  <a:latin typeface="+mj-lt"/>
                </a:rPr>
                <a:t>Ofte lokaliseret over knoglefremspring</a:t>
              </a:r>
            </a:p>
          </p:txBody>
        </p:sp>
      </p:grpSp>
      <p:sp>
        <p:nvSpPr>
          <p:cNvPr id="17" name="Tekstfelt 16">
            <a:extLst>
              <a:ext uri="{FF2B5EF4-FFF2-40B4-BE49-F238E27FC236}">
                <a16:creationId xmlns:a16="http://schemas.microsoft.com/office/drawing/2014/main" id="{0B08E01C-D565-07A7-1C7A-49DF58F85EE9}"/>
              </a:ext>
            </a:extLst>
          </p:cNvPr>
          <p:cNvSpPr txBox="1"/>
          <p:nvPr/>
        </p:nvSpPr>
        <p:spPr>
          <a:xfrm>
            <a:off x="3214763" y="766989"/>
            <a:ext cx="2743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b="1" dirty="0">
                <a:solidFill>
                  <a:schemeClr val="bg1"/>
                </a:solidFill>
                <a:latin typeface="Verdana"/>
                <a:ea typeface="Verdana"/>
              </a:rPr>
              <a:t>Arterielle sår</a:t>
            </a:r>
            <a:b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a-DK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dirty="0">
                <a:solidFill>
                  <a:schemeClr val="bg1"/>
                </a:solidFill>
              </a:rPr>
              <a:t>Opstår som følge af utilstrækkelig ilttilførsel pga. åreforkalkning/ arteriosklerose</a:t>
            </a:r>
          </a:p>
          <a:p>
            <a:endParaRPr lang="da-DK" dirty="0">
              <a:solidFill>
                <a:schemeClr val="bg1"/>
              </a:solidFill>
              <a:ea typeface="Verdana"/>
            </a:endParaRPr>
          </a:p>
          <a:p>
            <a:r>
              <a:rPr lang="da-DK" dirty="0">
                <a:solidFill>
                  <a:schemeClr val="bg1"/>
                </a:solidFill>
                <a:ea typeface="Verdana"/>
              </a:rPr>
              <a:t>Ofte lokaliseret til foden</a:t>
            </a:r>
          </a:p>
        </p:txBody>
      </p:sp>
    </p:spTree>
    <p:extLst>
      <p:ext uri="{BB962C8B-B14F-4D97-AF65-F5344CB8AC3E}">
        <p14:creationId xmlns:p14="http://schemas.microsoft.com/office/powerpoint/2010/main" val="971670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1CBAD-D086-A32A-C134-DC552603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rgbClr val="3B5182"/>
                </a:solidFill>
                <a:latin typeface="+mj-lt"/>
              </a:rPr>
              <a:t>Referencer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B85F79-EEA5-96D1-80B4-84AB6F23B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da-DK" sz="20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20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Bermark</a:t>
            </a:r>
            <a:r>
              <a:rPr lang="da-DK" sz="2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&amp; Melby (2021). Sår og Sårbehandling en grundbog i sygeplejen, 2. udgave</a:t>
            </a:r>
          </a:p>
          <a:p>
            <a:pPr marL="0" indent="0">
              <a:lnSpc>
                <a:spcPct val="100000"/>
              </a:lnSpc>
              <a:buNone/>
            </a:pPr>
            <a:endParaRPr lang="da-DK" sz="20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20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Bermark</a:t>
            </a:r>
            <a:r>
              <a:rPr lang="da-DK" sz="2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&amp; Østergaard (2014). Tryksår, 1</a:t>
            </a:r>
            <a:r>
              <a:rPr lang="da-DK" sz="2000">
                <a:solidFill>
                  <a:schemeClr val="bg2">
                    <a:lumMod val="10000"/>
                  </a:schemeClr>
                </a:solidFill>
                <a:latin typeface="+mj-lt"/>
              </a:rPr>
              <a:t>.udgave</a:t>
            </a:r>
          </a:p>
          <a:p>
            <a:pPr marL="0" indent="0">
              <a:lnSpc>
                <a:spcPct val="100000"/>
              </a:lnSpc>
              <a:buNone/>
            </a:pPr>
            <a:endParaRPr lang="da-DK" sz="20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20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Gotttrup</a:t>
            </a:r>
            <a:r>
              <a:rPr lang="da-DK" sz="2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et al. (2020). Sår, Baggrund, Diagnose, Behandling, 3. udgave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9291C69-9FDA-17EA-700D-AAF57CD68F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3005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7CBDB99-72F2-1970-0DF6-213E20F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BD7387E-44A3-F33A-88D8-7193681764C6}"/>
              </a:ext>
            </a:extLst>
          </p:cNvPr>
          <p:cNvSpPr txBox="1">
            <a:spLocks/>
          </p:cNvSpPr>
          <p:nvPr/>
        </p:nvSpPr>
        <p:spPr>
          <a:xfrm>
            <a:off x="1006572" y="1012694"/>
            <a:ext cx="10632149" cy="538810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 sz="2400" dirty="0"/>
              <a:t>Udviklet af Liselotte Brostrup Jensen, Koordinerende sårsygeplejerske, Næstved, Slagelse og Ringsted sygehuse</a:t>
            </a:r>
            <a:br>
              <a:rPr lang="da-DK" sz="3200" dirty="0"/>
            </a:br>
            <a:br>
              <a:rPr lang="da-DK" sz="3200" dirty="0"/>
            </a:br>
            <a:br>
              <a:rPr lang="da-DK" sz="3200" dirty="0"/>
            </a:br>
            <a:br>
              <a:rPr lang="da-DK" sz="3200" dirty="0"/>
            </a:br>
            <a:r>
              <a:rPr lang="da-DK" sz="2000" dirty="0"/>
              <a:t>I samarbejde med Sundhedsstrategisk Planlægning</a:t>
            </a:r>
            <a:br>
              <a:rPr lang="da-DK" sz="32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r>
              <a:rPr lang="da-DK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www.regionsjaelland.dk/saarbehandling</a:t>
            </a:r>
            <a:r>
              <a:rPr lang="da-DK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610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445" y="406190"/>
            <a:ext cx="9648826" cy="829330"/>
          </a:xfrm>
          <a:prstGeom prst="rect">
            <a:avLst/>
          </a:prstGeom>
        </p:spPr>
        <p:txBody>
          <a:bodyPr vert="horz" wrap="square" lIns="0" tIns="327533" rIns="0" bIns="0" rtlCol="0" anchor="b" anchorCtr="0">
            <a:spAutoFit/>
          </a:bodyPr>
          <a:lstStyle/>
          <a:p>
            <a:pPr marL="444500"/>
            <a:r>
              <a:rPr sz="3600" b="1" dirty="0">
                <a:solidFill>
                  <a:srgbClr val="3B5182"/>
                </a:solidFill>
                <a:latin typeface="+mj-lt"/>
              </a:rPr>
              <a:t>Definition </a:t>
            </a:r>
            <a:r>
              <a:rPr lang="da-DK" sz="3600" b="1" dirty="0">
                <a:solidFill>
                  <a:srgbClr val="3B5182"/>
                </a:solidFill>
                <a:latin typeface="+mj-lt"/>
              </a:rPr>
              <a:t>af</a:t>
            </a:r>
            <a:r>
              <a:rPr sz="3600" b="1" dirty="0">
                <a:solidFill>
                  <a:srgbClr val="3B5182"/>
                </a:solidFill>
                <a:latin typeface="+mj-lt"/>
              </a:rPr>
              <a:t> sår</a:t>
            </a:r>
          </a:p>
        </p:txBody>
      </p:sp>
      <p:sp>
        <p:nvSpPr>
          <p:cNvPr id="5" name="object 5"/>
          <p:cNvSpPr/>
          <p:nvPr/>
        </p:nvSpPr>
        <p:spPr>
          <a:xfrm>
            <a:off x="7869378" y="1247359"/>
            <a:ext cx="2254885" cy="3712845"/>
          </a:xfrm>
          <a:custGeom>
            <a:avLst/>
            <a:gdLst/>
            <a:ahLst/>
            <a:cxnLst/>
            <a:rect l="l" t="t" r="r" b="b"/>
            <a:pathLst>
              <a:path w="2254884" h="3712845">
                <a:moveTo>
                  <a:pt x="0" y="3712845"/>
                </a:moveTo>
                <a:lnTo>
                  <a:pt x="2254376" y="3712845"/>
                </a:lnTo>
                <a:lnTo>
                  <a:pt x="2254376" y="0"/>
                </a:lnTo>
                <a:lnTo>
                  <a:pt x="0" y="0"/>
                </a:lnTo>
                <a:lnTo>
                  <a:pt x="0" y="3712845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43279" y="1792811"/>
            <a:ext cx="6874149" cy="2975815"/>
          </a:xfrm>
          <a:prstGeom prst="rect">
            <a:avLst/>
          </a:prstGeom>
        </p:spPr>
        <p:txBody>
          <a:bodyPr vert="horz" wrap="square" lIns="0" tIns="51435" rIns="0" bIns="0" rtlCol="0" anchor="t">
            <a:spAutoFit/>
          </a:bodyPr>
          <a:lstStyle/>
          <a:p>
            <a:pPr defTabSz="590400">
              <a:lnSpc>
                <a:spcPts val="2400"/>
              </a:lnSpc>
              <a:spcBef>
                <a:spcPts val="1000"/>
              </a:spcBef>
            </a:pPr>
            <a:r>
              <a:rPr sz="2000" b="1" dirty="0">
                <a:solidFill>
                  <a:schemeClr val="bg2">
                    <a:lumMod val="10000"/>
                  </a:schemeClr>
                </a:solidFill>
                <a:ea typeface="Verdana"/>
              </a:rPr>
              <a:t>En defekt eller </a:t>
            </a:r>
            <a:r>
              <a:rPr sz="2000" b="1" dirty="0" err="1">
                <a:solidFill>
                  <a:schemeClr val="bg2">
                    <a:lumMod val="10000"/>
                  </a:schemeClr>
                </a:solidFill>
                <a:ea typeface="Verdana"/>
              </a:rPr>
              <a:t>skade</a:t>
            </a:r>
            <a:r>
              <a:rPr sz="2000" b="1" dirty="0">
                <a:solidFill>
                  <a:schemeClr val="bg2">
                    <a:lumMod val="10000"/>
                  </a:schemeClr>
                </a:solidFill>
                <a:ea typeface="Verdana"/>
              </a:rPr>
              <a:t> </a:t>
            </a:r>
            <a:r>
              <a:rPr sz="2000" b="1" dirty="0" err="1">
                <a:solidFill>
                  <a:schemeClr val="bg2">
                    <a:lumMod val="10000"/>
                  </a:schemeClr>
                </a:solidFill>
                <a:ea typeface="Verdana"/>
              </a:rPr>
              <a:t>i</a:t>
            </a:r>
            <a:r>
              <a:rPr lang="da-DK" sz="2000" b="1" dirty="0">
                <a:solidFill>
                  <a:schemeClr val="bg2">
                    <a:lumMod val="10000"/>
                  </a:schemeClr>
                </a:solidFill>
                <a:ea typeface="Verdana"/>
              </a:rPr>
              <a:t> </a:t>
            </a:r>
            <a:r>
              <a:rPr sz="2000" b="1" dirty="0" err="1">
                <a:solidFill>
                  <a:schemeClr val="bg2">
                    <a:lumMod val="10000"/>
                  </a:schemeClr>
                </a:solidFill>
                <a:ea typeface="Verdana"/>
              </a:rPr>
              <a:t>huden</a:t>
            </a:r>
            <a:r>
              <a:rPr sz="2000" b="1" dirty="0">
                <a:solidFill>
                  <a:schemeClr val="bg2">
                    <a:lumMod val="10000"/>
                  </a:schemeClr>
                </a:solidFill>
                <a:ea typeface="Verdana"/>
              </a:rPr>
              <a:t> forårsaget af:</a:t>
            </a:r>
            <a:endParaRPr lang="da-DK" sz="2000" b="1" dirty="0">
              <a:solidFill>
                <a:schemeClr val="bg2">
                  <a:lumMod val="10000"/>
                </a:schemeClr>
              </a:solidFill>
              <a:ea typeface="Verdana"/>
            </a:endParaRPr>
          </a:p>
          <a:p>
            <a:pPr marL="179705" indent="-179705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sz="2000" dirty="0">
              <a:solidFill>
                <a:schemeClr val="bg2">
                  <a:lumMod val="10000"/>
                </a:schemeClr>
              </a:solidFill>
              <a:ea typeface="Verdana" panose="020B0604030504040204" pitchFamily="34" charset="0"/>
            </a:endParaRPr>
          </a:p>
          <a:p>
            <a:pPr marL="179705" indent="-179705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583565" algn="l"/>
              </a:tabLst>
            </a:pPr>
            <a:r>
              <a:rPr sz="2000" dirty="0" err="1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Fysisk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 påvirkning</a:t>
            </a:r>
          </a:p>
          <a:p>
            <a:pPr marL="179705" indent="-179705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577850" algn="l"/>
              </a:tabLst>
            </a:pPr>
            <a:r>
              <a:rPr sz="2000" dirty="0" err="1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Mekanisk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 påvirkning</a:t>
            </a:r>
          </a:p>
          <a:p>
            <a:pPr marL="179705" indent="-179705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577850" algn="l"/>
              </a:tabLst>
            </a:pPr>
            <a:r>
              <a:rPr sz="2000" dirty="0" err="1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Varme</a:t>
            </a:r>
            <a:endParaRPr sz="2000" dirty="0">
              <a:solidFill>
                <a:schemeClr val="bg2">
                  <a:lumMod val="10000"/>
                </a:schemeClr>
              </a:solidFill>
              <a:ea typeface="Verdana" panose="020B0604030504040204" pitchFamily="34" charset="0"/>
            </a:endParaRPr>
          </a:p>
          <a:p>
            <a:pPr marL="179705" indent="-179705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577850" algn="l"/>
              </a:tabLst>
            </a:pPr>
            <a:r>
              <a:rPr sz="2000" dirty="0" err="1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Kulde</a:t>
            </a:r>
            <a:endParaRPr sz="2000" dirty="0">
              <a:solidFill>
                <a:schemeClr val="bg2">
                  <a:lumMod val="10000"/>
                </a:schemeClr>
              </a:solidFill>
              <a:ea typeface="Verdana" panose="020B0604030504040204" pitchFamily="34" charset="0"/>
            </a:endParaRPr>
          </a:p>
          <a:p>
            <a:pPr marL="179705" indent="-179705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577850" algn="l"/>
              </a:tabLst>
            </a:pPr>
            <a:r>
              <a:rPr sz="2000" dirty="0" err="1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Underliggende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 </a:t>
            </a:r>
            <a:r>
              <a:rPr sz="2000" dirty="0" err="1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sygdom</a:t>
            </a:r>
            <a:endParaRPr sz="2000" dirty="0">
              <a:solidFill>
                <a:schemeClr val="bg2">
                  <a:lumMod val="10000"/>
                </a:schemeClr>
              </a:solidFill>
              <a:ea typeface="Verdana" panose="020B0604030504040204" pitchFamily="34" charset="0"/>
            </a:endParaRPr>
          </a:p>
        </p:txBody>
      </p:sp>
      <p:pic>
        <p:nvPicPr>
          <p:cNvPr id="4" name="Billede 3" descr="Et billede, der indeholder Kød/hud, person&#10;&#10;Automatisk genereret beskrivelse">
            <a:extLst>
              <a:ext uri="{FF2B5EF4-FFF2-40B4-BE49-F238E27FC236}">
                <a16:creationId xmlns:a16="http://schemas.microsoft.com/office/drawing/2014/main" id="{D84F730D-CF7B-467D-022A-28179CAD7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945" y="1504352"/>
            <a:ext cx="2483268" cy="38492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419184-4E0F-5D8B-5686-43ED26ED2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32" y="746018"/>
            <a:ext cx="4205970" cy="1081007"/>
          </a:xfrm>
        </p:spPr>
        <p:txBody>
          <a:bodyPr/>
          <a:lstStyle/>
          <a:p>
            <a:r>
              <a:rPr lang="da-DK" b="1" dirty="0">
                <a:solidFill>
                  <a:srgbClr val="3B5182"/>
                </a:solidFill>
                <a:latin typeface="+mj-lt"/>
              </a:rPr>
              <a:t>                       </a:t>
            </a:r>
            <a:r>
              <a:rPr lang="da-DK" sz="2400" b="1" dirty="0">
                <a:solidFill>
                  <a:srgbClr val="3B5182"/>
                </a:solidFill>
                <a:latin typeface="+mj-lt"/>
              </a:rPr>
              <a:t>Akutte sår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3378EAA-4FD3-052F-7481-0B9793D2159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da-DK" smtClean="0"/>
              <a:t>3</a:t>
            </a:fld>
            <a:endParaRPr lang="da-DK"/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E5B270DD-32ED-DE75-81BF-8A8BFE05A045}"/>
              </a:ext>
            </a:extLst>
          </p:cNvPr>
          <p:cNvSpPr/>
          <p:nvPr/>
        </p:nvSpPr>
        <p:spPr>
          <a:xfrm>
            <a:off x="692636" y="1978752"/>
            <a:ext cx="4899074" cy="2747362"/>
          </a:xfrm>
          <a:prstGeom prst="roundRect">
            <a:avLst/>
          </a:prstGeom>
          <a:solidFill>
            <a:srgbClr val="3B518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47040" marR="573405" defTabSz="590400">
              <a:spcBef>
                <a:spcPts val="1000"/>
              </a:spcBef>
            </a:pPr>
            <a:r>
              <a:rPr lang="da-DK" dirty="0">
                <a:solidFill>
                  <a:schemeClr val="bg1"/>
                </a:solidFill>
                <a:ea typeface="Verdana"/>
              </a:rPr>
              <a:t>“… er normalt udløst af traume eller kirurgi. De opstår pludseligt, heler hurtigt som forventet af sårhelingsprocessen og har god heling og styrke”</a:t>
            </a:r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96D742CB-9314-FA5C-09E1-E9955949D228}"/>
              </a:ext>
            </a:extLst>
          </p:cNvPr>
          <p:cNvSpPr/>
          <p:nvPr/>
        </p:nvSpPr>
        <p:spPr>
          <a:xfrm>
            <a:off x="6381127" y="1941465"/>
            <a:ext cx="5216704" cy="2975070"/>
          </a:xfrm>
          <a:prstGeom prst="roundRect">
            <a:avLst/>
          </a:prstGeom>
          <a:solidFill>
            <a:srgbClr val="3B518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47040" marR="573405" defTabSz="590400">
              <a:lnSpc>
                <a:spcPts val="2400"/>
              </a:lnSpc>
              <a:spcBef>
                <a:spcPts val="1000"/>
              </a:spcBef>
            </a:pPr>
            <a:r>
              <a:rPr lang="da-DK" dirty="0">
                <a:solidFill>
                  <a:schemeClr val="bg1"/>
                </a:solidFill>
                <a:ea typeface="Verdana"/>
              </a:rPr>
              <a:t>“… </a:t>
            </a:r>
            <a:r>
              <a:rPr lang="da-DK" dirty="0">
                <a:solidFill>
                  <a:schemeClr val="bg1"/>
                </a:solidFill>
                <a:ea typeface="Verdana" panose="020B0604030504040204" pitchFamily="34" charset="0"/>
              </a:rPr>
              <a:t>er sår, som ikke følger den normale sårhelingsproces. Kroniske sår er ofte forårsaget af vaskulær skade, kronisk inflammation eller gentagen vævsskade. Sårenes helingstid er forlænget og/eller  stoppet i helingsprocessen”</a:t>
            </a:r>
            <a:endParaRPr lang="da-DK" baseline="25462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6B2F282-D318-84E7-5D99-10B0FAAC5867}"/>
              </a:ext>
            </a:extLst>
          </p:cNvPr>
          <p:cNvSpPr txBox="1"/>
          <p:nvPr/>
        </p:nvSpPr>
        <p:spPr>
          <a:xfrm>
            <a:off x="7594385" y="1461503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>
                <a:solidFill>
                  <a:srgbClr val="3B5182"/>
                </a:solidFill>
                <a:latin typeface="+mj-lt"/>
              </a:rPr>
              <a:t>Kroniske sår</a:t>
            </a:r>
            <a:endParaRPr lang="da-DK" sz="24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91B370E-2385-3714-F08F-33DF3AB1B532}"/>
              </a:ext>
            </a:extLst>
          </p:cNvPr>
          <p:cNvSpPr txBox="1"/>
          <p:nvPr/>
        </p:nvSpPr>
        <p:spPr>
          <a:xfrm>
            <a:off x="5591710" y="6014463"/>
            <a:ext cx="5216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040" defTabSz="590400">
              <a:spcBef>
                <a:spcPts val="1000"/>
              </a:spcBef>
            </a:pPr>
            <a:r>
              <a:rPr lang="da-DK" sz="1800" dirty="0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(</a:t>
            </a:r>
            <a:r>
              <a:rPr lang="da-DK" sz="1800" dirty="0" err="1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Brissett</a:t>
            </a:r>
            <a:r>
              <a:rPr lang="da-DK" sz="1800" dirty="0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 and </a:t>
            </a:r>
            <a:r>
              <a:rPr lang="da-DK" sz="1800" dirty="0" err="1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Hom</a:t>
            </a:r>
            <a:r>
              <a:rPr lang="da-DK" sz="1800" dirty="0">
                <a:solidFill>
                  <a:schemeClr val="bg2">
                    <a:lumMod val="10000"/>
                  </a:schemeClr>
                </a:solidFill>
                <a:ea typeface="Verdana" panose="020B0604030504040204" pitchFamily="34" charset="0"/>
              </a:rPr>
              <a:t>, 2003; Clark, 2002).</a:t>
            </a:r>
            <a:endParaRPr lang="da-DK" sz="1800" baseline="25462" dirty="0">
              <a:solidFill>
                <a:schemeClr val="bg2">
                  <a:lumMod val="1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760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B64CA2-673C-ED80-793C-2F00E670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4</a:t>
            </a:fld>
            <a:endParaRPr lang="da-DK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FBBF9B7-FD56-C2D0-B727-4EEF99C9D51D}"/>
              </a:ext>
            </a:extLst>
          </p:cNvPr>
          <p:cNvGrpSpPr/>
          <p:nvPr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6D94E3A-0154-CF74-9F87-47569301E55A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6EE0E150-BCB9-5416-E7EE-0B440A536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  <p:sp>
        <p:nvSpPr>
          <p:cNvPr id="30" name="Tekstfelt 29">
            <a:extLst>
              <a:ext uri="{FF2B5EF4-FFF2-40B4-BE49-F238E27FC236}">
                <a16:creationId xmlns:a16="http://schemas.microsoft.com/office/drawing/2014/main" id="{83CA52A5-21AC-C847-81BD-7DB980731191}"/>
              </a:ext>
            </a:extLst>
          </p:cNvPr>
          <p:cNvSpPr txBox="1"/>
          <p:nvPr/>
        </p:nvSpPr>
        <p:spPr>
          <a:xfrm>
            <a:off x="9924836" y="3059668"/>
            <a:ext cx="183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Akutte sår</a:t>
            </a: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2D31E2E9-D589-8CA4-30D2-A25F6B664149}"/>
              </a:ext>
            </a:extLst>
          </p:cNvPr>
          <p:cNvGrpSpPr/>
          <p:nvPr/>
        </p:nvGrpSpPr>
        <p:grpSpPr>
          <a:xfrm>
            <a:off x="-4250937" y="0"/>
            <a:ext cx="4002433" cy="6858000"/>
            <a:chOff x="-2776" y="0"/>
            <a:chExt cx="4002433" cy="6858000"/>
          </a:xfrm>
        </p:grpSpPr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F2C45597-0CE5-03F9-D440-8158398A3BC9}"/>
                </a:ext>
              </a:extLst>
            </p:cNvPr>
            <p:cNvGrpSpPr/>
            <p:nvPr/>
          </p:nvGrpSpPr>
          <p:grpSpPr>
            <a:xfrm>
              <a:off x="-2776" y="0"/>
              <a:ext cx="4002433" cy="6858000"/>
              <a:chOff x="9124343" y="0"/>
              <a:chExt cx="2993457" cy="6858000"/>
            </a:xfrm>
          </p:grpSpPr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E40299E1-5368-A98B-86BB-27C2F34246EE}"/>
                  </a:ext>
                </a:extLst>
              </p:cNvPr>
              <p:cNvSpPr/>
              <p:nvPr/>
            </p:nvSpPr>
            <p:spPr>
              <a:xfrm>
                <a:off x="9124343" y="0"/>
                <a:ext cx="2993457" cy="685800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" name="Tekstfelt 13">
                <a:extLst>
                  <a:ext uri="{FF2B5EF4-FFF2-40B4-BE49-F238E27FC236}">
                    <a16:creationId xmlns:a16="http://schemas.microsoft.com/office/drawing/2014/main" id="{606DD933-CA62-144B-A853-B3940D59E7EC}"/>
                  </a:ext>
                </a:extLst>
              </p:cNvPr>
              <p:cNvSpPr txBox="1"/>
              <p:nvPr/>
            </p:nvSpPr>
            <p:spPr>
              <a:xfrm>
                <a:off x="9836310" y="1378300"/>
                <a:ext cx="1985935" cy="646331"/>
              </a:xfrm>
              <a:prstGeom prst="rect">
                <a:avLst/>
              </a:prstGeom>
              <a:solidFill>
                <a:srgbClr val="0042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Hudafskrabning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17" name="Picture 4" descr="C:\Users\ML\Desktop\hudafskrabning.jpg">
              <a:extLst>
                <a:ext uri="{FF2B5EF4-FFF2-40B4-BE49-F238E27FC236}">
                  <a16:creationId xmlns:a16="http://schemas.microsoft.com/office/drawing/2014/main" id="{CDA857F7-6994-F29D-7C8B-45520F5C8B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8" t="45970" r="29724" b="16021"/>
            <a:stretch/>
          </p:blipFill>
          <p:spPr bwMode="auto">
            <a:xfrm>
              <a:off x="1038987" y="2282005"/>
              <a:ext cx="1918906" cy="2867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314D39C5-599B-2004-D4EA-01B91D582605}"/>
              </a:ext>
            </a:extLst>
          </p:cNvPr>
          <p:cNvGrpSpPr/>
          <p:nvPr/>
        </p:nvGrpSpPr>
        <p:grpSpPr>
          <a:xfrm>
            <a:off x="-4067276" y="0"/>
            <a:ext cx="4002433" cy="6858000"/>
            <a:chOff x="-2777" y="0"/>
            <a:chExt cx="4002433" cy="6858000"/>
          </a:xfrm>
        </p:grpSpPr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4D1E751D-1BE2-08E5-4FAD-3106AA166DA3}"/>
                </a:ext>
              </a:extLst>
            </p:cNvPr>
            <p:cNvGrpSpPr/>
            <p:nvPr/>
          </p:nvGrpSpPr>
          <p:grpSpPr>
            <a:xfrm>
              <a:off x="-2777" y="0"/>
              <a:ext cx="4002433" cy="6858000"/>
              <a:chOff x="6034029" y="0"/>
              <a:chExt cx="2993457" cy="6858000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3BE9BDAB-0501-DACC-B4E8-6D7DA1B174FB}"/>
                  </a:ext>
                </a:extLst>
              </p:cNvPr>
              <p:cNvSpPr/>
              <p:nvPr/>
            </p:nvSpPr>
            <p:spPr>
              <a:xfrm>
                <a:off x="6034029" y="0"/>
                <a:ext cx="2993457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" name="Tekstfelt 11">
                <a:extLst>
                  <a:ext uri="{FF2B5EF4-FFF2-40B4-BE49-F238E27FC236}">
                    <a16:creationId xmlns:a16="http://schemas.microsoft.com/office/drawing/2014/main" id="{9B16202B-5945-A2FB-E9E8-95397600AD78}"/>
                  </a:ext>
                </a:extLst>
              </p:cNvPr>
              <p:cNvSpPr txBox="1"/>
              <p:nvPr/>
            </p:nvSpPr>
            <p:spPr>
              <a:xfrm>
                <a:off x="6723198" y="1332133"/>
                <a:ext cx="2008734" cy="369332"/>
              </a:xfrm>
              <a:prstGeom prst="rect">
                <a:avLst/>
              </a:prstGeom>
              <a:solidFill>
                <a:srgbClr val="0085A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Traumatisk sår</a:t>
                </a:r>
                <a:r>
                  <a:rPr lang="da-DK" sz="18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pic>
          <p:nvPicPr>
            <p:cNvPr id="23" name="Picture 6" descr="DSC00084">
              <a:extLst>
                <a:ext uri="{FF2B5EF4-FFF2-40B4-BE49-F238E27FC236}">
                  <a16:creationId xmlns:a16="http://schemas.microsoft.com/office/drawing/2014/main" id="{031DEAF3-EE76-575B-D9A2-C4B06858E4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14495" r="30339" b="21946"/>
            <a:stretch/>
          </p:blipFill>
          <p:spPr>
            <a:xfrm>
              <a:off x="832575" y="2282005"/>
              <a:ext cx="2331730" cy="28483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109119CB-0EB9-9C8D-C100-A666AB414B90}"/>
              </a:ext>
            </a:extLst>
          </p:cNvPr>
          <p:cNvGrpSpPr/>
          <p:nvPr/>
        </p:nvGrpSpPr>
        <p:grpSpPr>
          <a:xfrm>
            <a:off x="-4067276" y="0"/>
            <a:ext cx="4002433" cy="6858000"/>
            <a:chOff x="-2776" y="0"/>
            <a:chExt cx="4002433" cy="6858000"/>
          </a:xfrm>
        </p:grpSpPr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E8D38C46-2118-97A9-65B6-07F79C0238B2}"/>
                </a:ext>
              </a:extLst>
            </p:cNvPr>
            <p:cNvGrpSpPr/>
            <p:nvPr/>
          </p:nvGrpSpPr>
          <p:grpSpPr>
            <a:xfrm>
              <a:off x="-2776" y="0"/>
              <a:ext cx="4002433" cy="6858000"/>
              <a:chOff x="6144783" y="46167"/>
              <a:chExt cx="2993457" cy="6858000"/>
            </a:xfrm>
            <a:solidFill>
              <a:srgbClr val="3B5182"/>
            </a:solidFill>
          </p:grpSpPr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ADBF4D48-EC3B-DD28-03B4-D703D3074C1C}"/>
                  </a:ext>
                </a:extLst>
              </p:cNvPr>
              <p:cNvSpPr/>
              <p:nvPr/>
            </p:nvSpPr>
            <p:spPr>
              <a:xfrm>
                <a:off x="6144783" y="46167"/>
                <a:ext cx="2993457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" name="Tekstfelt 20">
                <a:extLst>
                  <a:ext uri="{FF2B5EF4-FFF2-40B4-BE49-F238E27FC236}">
                    <a16:creationId xmlns:a16="http://schemas.microsoft.com/office/drawing/2014/main" id="{EA11FE03-8FF8-A5A7-03AC-FB8325325367}"/>
                  </a:ext>
                </a:extLst>
              </p:cNvPr>
              <p:cNvSpPr txBox="1"/>
              <p:nvPr/>
            </p:nvSpPr>
            <p:spPr>
              <a:xfrm>
                <a:off x="6590086" y="1376188"/>
                <a:ext cx="2252599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Kirurgisk sår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25" name="Billede 24" descr="Et billede, der indeholder Kød/hud, skade, person, indendørs">
              <a:extLst>
                <a:ext uri="{FF2B5EF4-FFF2-40B4-BE49-F238E27FC236}">
                  <a16:creationId xmlns:a16="http://schemas.microsoft.com/office/drawing/2014/main" id="{86EA9A8D-5EF6-0E8A-6E0E-9A697E111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597" r="18404" b="2"/>
            <a:stretch/>
          </p:blipFill>
          <p:spPr>
            <a:xfrm>
              <a:off x="575304" y="2282004"/>
              <a:ext cx="2867163" cy="2867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090520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B64CA2-673C-ED80-793C-2F00E670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5</a:t>
            </a:fld>
            <a:endParaRPr lang="da-DK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FBBF9B7-FD56-C2D0-B727-4EEF99C9D51D}"/>
              </a:ext>
            </a:extLst>
          </p:cNvPr>
          <p:cNvGrpSpPr/>
          <p:nvPr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6D94E3A-0154-CF74-9F87-47569301E55A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6EE0E150-BCB9-5416-E7EE-0B440A536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  <p:sp>
        <p:nvSpPr>
          <p:cNvPr id="30" name="Tekstfelt 29">
            <a:extLst>
              <a:ext uri="{FF2B5EF4-FFF2-40B4-BE49-F238E27FC236}">
                <a16:creationId xmlns:a16="http://schemas.microsoft.com/office/drawing/2014/main" id="{83CA52A5-21AC-C847-81BD-7DB980731191}"/>
              </a:ext>
            </a:extLst>
          </p:cNvPr>
          <p:cNvSpPr txBox="1"/>
          <p:nvPr/>
        </p:nvSpPr>
        <p:spPr>
          <a:xfrm>
            <a:off x="9924836" y="3059668"/>
            <a:ext cx="183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Akutte sår</a:t>
            </a: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2D31E2E9-D589-8CA4-30D2-A25F6B664149}"/>
              </a:ext>
            </a:extLst>
          </p:cNvPr>
          <p:cNvGrpSpPr/>
          <p:nvPr/>
        </p:nvGrpSpPr>
        <p:grpSpPr>
          <a:xfrm>
            <a:off x="-4250937" y="0"/>
            <a:ext cx="4002433" cy="6858000"/>
            <a:chOff x="-2776" y="0"/>
            <a:chExt cx="4002433" cy="6858000"/>
          </a:xfrm>
        </p:grpSpPr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F2C45597-0CE5-03F9-D440-8158398A3BC9}"/>
                </a:ext>
              </a:extLst>
            </p:cNvPr>
            <p:cNvGrpSpPr/>
            <p:nvPr/>
          </p:nvGrpSpPr>
          <p:grpSpPr>
            <a:xfrm>
              <a:off x="-2776" y="0"/>
              <a:ext cx="4002433" cy="6858000"/>
              <a:chOff x="9124343" y="0"/>
              <a:chExt cx="2993457" cy="6858000"/>
            </a:xfrm>
          </p:grpSpPr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E40299E1-5368-A98B-86BB-27C2F34246EE}"/>
                  </a:ext>
                </a:extLst>
              </p:cNvPr>
              <p:cNvSpPr/>
              <p:nvPr/>
            </p:nvSpPr>
            <p:spPr>
              <a:xfrm>
                <a:off x="9124343" y="0"/>
                <a:ext cx="2993457" cy="685800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" name="Tekstfelt 13">
                <a:extLst>
                  <a:ext uri="{FF2B5EF4-FFF2-40B4-BE49-F238E27FC236}">
                    <a16:creationId xmlns:a16="http://schemas.microsoft.com/office/drawing/2014/main" id="{606DD933-CA62-144B-A853-B3940D59E7EC}"/>
                  </a:ext>
                </a:extLst>
              </p:cNvPr>
              <p:cNvSpPr txBox="1"/>
              <p:nvPr/>
            </p:nvSpPr>
            <p:spPr>
              <a:xfrm>
                <a:off x="9836310" y="1378300"/>
                <a:ext cx="1985935" cy="646331"/>
              </a:xfrm>
              <a:prstGeom prst="rect">
                <a:avLst/>
              </a:prstGeom>
              <a:solidFill>
                <a:srgbClr val="0042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Hudafskrabning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17" name="Picture 4" descr="C:\Users\ML\Desktop\hudafskrabning.jpg">
              <a:extLst>
                <a:ext uri="{FF2B5EF4-FFF2-40B4-BE49-F238E27FC236}">
                  <a16:creationId xmlns:a16="http://schemas.microsoft.com/office/drawing/2014/main" id="{CDA857F7-6994-F29D-7C8B-45520F5C8B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8" t="45970" r="29724" b="16021"/>
            <a:stretch/>
          </p:blipFill>
          <p:spPr bwMode="auto">
            <a:xfrm>
              <a:off x="1038987" y="2282005"/>
              <a:ext cx="1918906" cy="2867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314D39C5-599B-2004-D4EA-01B91D582605}"/>
              </a:ext>
            </a:extLst>
          </p:cNvPr>
          <p:cNvGrpSpPr/>
          <p:nvPr/>
        </p:nvGrpSpPr>
        <p:grpSpPr>
          <a:xfrm>
            <a:off x="-4067276" y="0"/>
            <a:ext cx="4002433" cy="6858000"/>
            <a:chOff x="-2777" y="0"/>
            <a:chExt cx="4002433" cy="6858000"/>
          </a:xfrm>
        </p:grpSpPr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4D1E751D-1BE2-08E5-4FAD-3106AA166DA3}"/>
                </a:ext>
              </a:extLst>
            </p:cNvPr>
            <p:cNvGrpSpPr/>
            <p:nvPr/>
          </p:nvGrpSpPr>
          <p:grpSpPr>
            <a:xfrm>
              <a:off x="-2777" y="0"/>
              <a:ext cx="4002433" cy="6858000"/>
              <a:chOff x="6034029" y="0"/>
              <a:chExt cx="2993457" cy="6858000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3BE9BDAB-0501-DACC-B4E8-6D7DA1B174FB}"/>
                  </a:ext>
                </a:extLst>
              </p:cNvPr>
              <p:cNvSpPr/>
              <p:nvPr/>
            </p:nvSpPr>
            <p:spPr>
              <a:xfrm>
                <a:off x="6034029" y="0"/>
                <a:ext cx="2993457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" name="Tekstfelt 11">
                <a:extLst>
                  <a:ext uri="{FF2B5EF4-FFF2-40B4-BE49-F238E27FC236}">
                    <a16:creationId xmlns:a16="http://schemas.microsoft.com/office/drawing/2014/main" id="{9B16202B-5945-A2FB-E9E8-95397600AD78}"/>
                  </a:ext>
                </a:extLst>
              </p:cNvPr>
              <p:cNvSpPr txBox="1"/>
              <p:nvPr/>
            </p:nvSpPr>
            <p:spPr>
              <a:xfrm>
                <a:off x="6723198" y="1332133"/>
                <a:ext cx="2008734" cy="369332"/>
              </a:xfrm>
              <a:prstGeom prst="rect">
                <a:avLst/>
              </a:prstGeom>
              <a:solidFill>
                <a:srgbClr val="0085A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Traumatisk sår</a:t>
                </a:r>
                <a:r>
                  <a:rPr lang="da-DK" sz="18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pic>
          <p:nvPicPr>
            <p:cNvPr id="23" name="Picture 6" descr="DSC00084">
              <a:extLst>
                <a:ext uri="{FF2B5EF4-FFF2-40B4-BE49-F238E27FC236}">
                  <a16:creationId xmlns:a16="http://schemas.microsoft.com/office/drawing/2014/main" id="{031DEAF3-EE76-575B-D9A2-C4B06858E4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14495" r="30339" b="21946"/>
            <a:stretch/>
          </p:blipFill>
          <p:spPr>
            <a:xfrm>
              <a:off x="832575" y="2282005"/>
              <a:ext cx="2331730" cy="28483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109119CB-0EB9-9C8D-C100-A666AB414B90}"/>
              </a:ext>
            </a:extLst>
          </p:cNvPr>
          <p:cNvGrpSpPr/>
          <p:nvPr/>
        </p:nvGrpSpPr>
        <p:grpSpPr>
          <a:xfrm>
            <a:off x="-2776" y="0"/>
            <a:ext cx="4002433" cy="6858000"/>
            <a:chOff x="-2776" y="0"/>
            <a:chExt cx="4002433" cy="6858000"/>
          </a:xfrm>
        </p:grpSpPr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E8D38C46-2118-97A9-65B6-07F79C0238B2}"/>
                </a:ext>
              </a:extLst>
            </p:cNvPr>
            <p:cNvGrpSpPr/>
            <p:nvPr/>
          </p:nvGrpSpPr>
          <p:grpSpPr>
            <a:xfrm>
              <a:off x="-2776" y="0"/>
              <a:ext cx="4002433" cy="6858000"/>
              <a:chOff x="6144783" y="46167"/>
              <a:chExt cx="2993457" cy="6858000"/>
            </a:xfrm>
            <a:solidFill>
              <a:srgbClr val="3B5182"/>
            </a:solidFill>
          </p:grpSpPr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ADBF4D48-EC3B-DD28-03B4-D703D3074C1C}"/>
                  </a:ext>
                </a:extLst>
              </p:cNvPr>
              <p:cNvSpPr/>
              <p:nvPr/>
            </p:nvSpPr>
            <p:spPr>
              <a:xfrm>
                <a:off x="6144783" y="46167"/>
                <a:ext cx="2993457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" name="Tekstfelt 20">
                <a:extLst>
                  <a:ext uri="{FF2B5EF4-FFF2-40B4-BE49-F238E27FC236}">
                    <a16:creationId xmlns:a16="http://schemas.microsoft.com/office/drawing/2014/main" id="{EA11FE03-8FF8-A5A7-03AC-FB8325325367}"/>
                  </a:ext>
                </a:extLst>
              </p:cNvPr>
              <p:cNvSpPr txBox="1"/>
              <p:nvPr/>
            </p:nvSpPr>
            <p:spPr>
              <a:xfrm>
                <a:off x="6590086" y="1376188"/>
                <a:ext cx="2252599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Kirurgisk sår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25" name="Billede 24" descr="Et billede, der indeholder Kød/hud, skade, person, indendørs">
              <a:extLst>
                <a:ext uri="{FF2B5EF4-FFF2-40B4-BE49-F238E27FC236}">
                  <a16:creationId xmlns:a16="http://schemas.microsoft.com/office/drawing/2014/main" id="{86EA9A8D-5EF6-0E8A-6E0E-9A697E111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597" r="18404" b="2"/>
            <a:stretch/>
          </p:blipFill>
          <p:spPr>
            <a:xfrm>
              <a:off x="575304" y="2282004"/>
              <a:ext cx="2867163" cy="2867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199095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B64CA2-673C-ED80-793C-2F00E670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6</a:t>
            </a:fld>
            <a:endParaRPr lang="da-DK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FBBF9B7-FD56-C2D0-B727-4EEF99C9D51D}"/>
              </a:ext>
            </a:extLst>
          </p:cNvPr>
          <p:cNvGrpSpPr/>
          <p:nvPr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6D94E3A-0154-CF74-9F87-47569301E55A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6EE0E150-BCB9-5416-E7EE-0B440A536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  <p:sp>
        <p:nvSpPr>
          <p:cNvPr id="30" name="Tekstfelt 29">
            <a:extLst>
              <a:ext uri="{FF2B5EF4-FFF2-40B4-BE49-F238E27FC236}">
                <a16:creationId xmlns:a16="http://schemas.microsoft.com/office/drawing/2014/main" id="{83CA52A5-21AC-C847-81BD-7DB980731191}"/>
              </a:ext>
            </a:extLst>
          </p:cNvPr>
          <p:cNvSpPr txBox="1"/>
          <p:nvPr/>
        </p:nvSpPr>
        <p:spPr>
          <a:xfrm>
            <a:off x="9924836" y="3059668"/>
            <a:ext cx="183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Akutte sår</a:t>
            </a: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2D31E2E9-D589-8CA4-30D2-A25F6B664149}"/>
              </a:ext>
            </a:extLst>
          </p:cNvPr>
          <p:cNvGrpSpPr/>
          <p:nvPr/>
        </p:nvGrpSpPr>
        <p:grpSpPr>
          <a:xfrm>
            <a:off x="-4250937" y="0"/>
            <a:ext cx="4002433" cy="6858000"/>
            <a:chOff x="-2776" y="0"/>
            <a:chExt cx="4002433" cy="6858000"/>
          </a:xfrm>
        </p:grpSpPr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F2C45597-0CE5-03F9-D440-8158398A3BC9}"/>
                </a:ext>
              </a:extLst>
            </p:cNvPr>
            <p:cNvGrpSpPr/>
            <p:nvPr/>
          </p:nvGrpSpPr>
          <p:grpSpPr>
            <a:xfrm>
              <a:off x="-2776" y="0"/>
              <a:ext cx="4002433" cy="6858000"/>
              <a:chOff x="9124343" y="0"/>
              <a:chExt cx="2993457" cy="6858000"/>
            </a:xfrm>
          </p:grpSpPr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E40299E1-5368-A98B-86BB-27C2F34246EE}"/>
                  </a:ext>
                </a:extLst>
              </p:cNvPr>
              <p:cNvSpPr/>
              <p:nvPr/>
            </p:nvSpPr>
            <p:spPr>
              <a:xfrm>
                <a:off x="9124343" y="0"/>
                <a:ext cx="2993457" cy="685800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" name="Tekstfelt 13">
                <a:extLst>
                  <a:ext uri="{FF2B5EF4-FFF2-40B4-BE49-F238E27FC236}">
                    <a16:creationId xmlns:a16="http://schemas.microsoft.com/office/drawing/2014/main" id="{606DD933-CA62-144B-A853-B3940D59E7EC}"/>
                  </a:ext>
                </a:extLst>
              </p:cNvPr>
              <p:cNvSpPr txBox="1"/>
              <p:nvPr/>
            </p:nvSpPr>
            <p:spPr>
              <a:xfrm>
                <a:off x="9836310" y="1378300"/>
                <a:ext cx="1985935" cy="646331"/>
              </a:xfrm>
              <a:prstGeom prst="rect">
                <a:avLst/>
              </a:prstGeom>
              <a:solidFill>
                <a:srgbClr val="0042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Hudafskrabning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17" name="Picture 4" descr="C:\Users\ML\Desktop\hudafskrabning.jpg">
              <a:extLst>
                <a:ext uri="{FF2B5EF4-FFF2-40B4-BE49-F238E27FC236}">
                  <a16:creationId xmlns:a16="http://schemas.microsoft.com/office/drawing/2014/main" id="{CDA857F7-6994-F29D-7C8B-45520F5C8B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8" t="45970" r="29724" b="16021"/>
            <a:stretch/>
          </p:blipFill>
          <p:spPr bwMode="auto">
            <a:xfrm>
              <a:off x="1038987" y="2282005"/>
              <a:ext cx="1918906" cy="2867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314D39C5-599B-2004-D4EA-01B91D582605}"/>
              </a:ext>
            </a:extLst>
          </p:cNvPr>
          <p:cNvGrpSpPr/>
          <p:nvPr/>
        </p:nvGrpSpPr>
        <p:grpSpPr>
          <a:xfrm>
            <a:off x="3878883" y="0"/>
            <a:ext cx="4002433" cy="6858000"/>
            <a:chOff x="-2777" y="0"/>
            <a:chExt cx="4002433" cy="6858000"/>
          </a:xfrm>
        </p:grpSpPr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4D1E751D-1BE2-08E5-4FAD-3106AA166DA3}"/>
                </a:ext>
              </a:extLst>
            </p:cNvPr>
            <p:cNvGrpSpPr/>
            <p:nvPr/>
          </p:nvGrpSpPr>
          <p:grpSpPr>
            <a:xfrm>
              <a:off x="-2777" y="0"/>
              <a:ext cx="4002433" cy="6858000"/>
              <a:chOff x="6034029" y="0"/>
              <a:chExt cx="2993457" cy="6858000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3BE9BDAB-0501-DACC-B4E8-6D7DA1B174FB}"/>
                  </a:ext>
                </a:extLst>
              </p:cNvPr>
              <p:cNvSpPr/>
              <p:nvPr/>
            </p:nvSpPr>
            <p:spPr>
              <a:xfrm>
                <a:off x="6034029" y="0"/>
                <a:ext cx="2993457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" name="Tekstfelt 11">
                <a:extLst>
                  <a:ext uri="{FF2B5EF4-FFF2-40B4-BE49-F238E27FC236}">
                    <a16:creationId xmlns:a16="http://schemas.microsoft.com/office/drawing/2014/main" id="{9B16202B-5945-A2FB-E9E8-95397600AD78}"/>
                  </a:ext>
                </a:extLst>
              </p:cNvPr>
              <p:cNvSpPr txBox="1"/>
              <p:nvPr/>
            </p:nvSpPr>
            <p:spPr>
              <a:xfrm>
                <a:off x="6723198" y="1332133"/>
                <a:ext cx="2008734" cy="369332"/>
              </a:xfrm>
              <a:prstGeom prst="rect">
                <a:avLst/>
              </a:prstGeom>
              <a:solidFill>
                <a:srgbClr val="0085A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Traumatisk sår</a:t>
                </a:r>
                <a:r>
                  <a:rPr lang="da-DK" sz="18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pic>
          <p:nvPicPr>
            <p:cNvPr id="23" name="Picture 6" descr="DSC00084">
              <a:extLst>
                <a:ext uri="{FF2B5EF4-FFF2-40B4-BE49-F238E27FC236}">
                  <a16:creationId xmlns:a16="http://schemas.microsoft.com/office/drawing/2014/main" id="{031DEAF3-EE76-575B-D9A2-C4B06858E4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14495" r="30339" b="21946"/>
            <a:stretch/>
          </p:blipFill>
          <p:spPr>
            <a:xfrm>
              <a:off x="832575" y="2282005"/>
              <a:ext cx="2331730" cy="28483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109119CB-0EB9-9C8D-C100-A666AB414B90}"/>
              </a:ext>
            </a:extLst>
          </p:cNvPr>
          <p:cNvGrpSpPr/>
          <p:nvPr/>
        </p:nvGrpSpPr>
        <p:grpSpPr>
          <a:xfrm>
            <a:off x="-193276" y="0"/>
            <a:ext cx="4002433" cy="6858000"/>
            <a:chOff x="-2776" y="0"/>
            <a:chExt cx="4002433" cy="6858000"/>
          </a:xfrm>
        </p:grpSpPr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E8D38C46-2118-97A9-65B6-07F79C0238B2}"/>
                </a:ext>
              </a:extLst>
            </p:cNvPr>
            <p:cNvGrpSpPr/>
            <p:nvPr/>
          </p:nvGrpSpPr>
          <p:grpSpPr>
            <a:xfrm>
              <a:off x="-2776" y="0"/>
              <a:ext cx="4002433" cy="6858000"/>
              <a:chOff x="6144783" y="46167"/>
              <a:chExt cx="2993457" cy="6858000"/>
            </a:xfrm>
            <a:solidFill>
              <a:srgbClr val="3B5182"/>
            </a:solidFill>
          </p:grpSpPr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ADBF4D48-EC3B-DD28-03B4-D703D3074C1C}"/>
                  </a:ext>
                </a:extLst>
              </p:cNvPr>
              <p:cNvSpPr/>
              <p:nvPr/>
            </p:nvSpPr>
            <p:spPr>
              <a:xfrm>
                <a:off x="6144783" y="46167"/>
                <a:ext cx="2993457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" name="Tekstfelt 20">
                <a:extLst>
                  <a:ext uri="{FF2B5EF4-FFF2-40B4-BE49-F238E27FC236}">
                    <a16:creationId xmlns:a16="http://schemas.microsoft.com/office/drawing/2014/main" id="{EA11FE03-8FF8-A5A7-03AC-FB8325325367}"/>
                  </a:ext>
                </a:extLst>
              </p:cNvPr>
              <p:cNvSpPr txBox="1"/>
              <p:nvPr/>
            </p:nvSpPr>
            <p:spPr>
              <a:xfrm>
                <a:off x="6590086" y="1376188"/>
                <a:ext cx="2252599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Kirurgisk sår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25" name="Billede 24" descr="Et billede, der indeholder Kød/hud, skade, person, indendørs">
              <a:extLst>
                <a:ext uri="{FF2B5EF4-FFF2-40B4-BE49-F238E27FC236}">
                  <a16:creationId xmlns:a16="http://schemas.microsoft.com/office/drawing/2014/main" id="{86EA9A8D-5EF6-0E8A-6E0E-9A697E111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597" r="18404" b="2"/>
            <a:stretch/>
          </p:blipFill>
          <p:spPr>
            <a:xfrm>
              <a:off x="575304" y="2282004"/>
              <a:ext cx="2867163" cy="2867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536747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B64CA2-673C-ED80-793C-2F00E670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7</a:t>
            </a:fld>
            <a:endParaRPr lang="da-DK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FBBF9B7-FD56-C2D0-B727-4EEF99C9D51D}"/>
              </a:ext>
            </a:extLst>
          </p:cNvPr>
          <p:cNvGrpSpPr/>
          <p:nvPr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6D94E3A-0154-CF74-9F87-47569301E55A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6EE0E150-BCB9-5416-E7EE-0B440A536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  <p:sp>
        <p:nvSpPr>
          <p:cNvPr id="30" name="Tekstfelt 29">
            <a:extLst>
              <a:ext uri="{FF2B5EF4-FFF2-40B4-BE49-F238E27FC236}">
                <a16:creationId xmlns:a16="http://schemas.microsoft.com/office/drawing/2014/main" id="{83CA52A5-21AC-C847-81BD-7DB980731191}"/>
              </a:ext>
            </a:extLst>
          </p:cNvPr>
          <p:cNvSpPr txBox="1"/>
          <p:nvPr/>
        </p:nvSpPr>
        <p:spPr>
          <a:xfrm>
            <a:off x="9924836" y="3059668"/>
            <a:ext cx="183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Akutte sår</a:t>
            </a: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2D31E2E9-D589-8CA4-30D2-A25F6B664149}"/>
              </a:ext>
            </a:extLst>
          </p:cNvPr>
          <p:cNvGrpSpPr/>
          <p:nvPr/>
        </p:nvGrpSpPr>
        <p:grpSpPr>
          <a:xfrm>
            <a:off x="8192342" y="0"/>
            <a:ext cx="4002433" cy="6858000"/>
            <a:chOff x="-2776" y="0"/>
            <a:chExt cx="4002433" cy="6858000"/>
          </a:xfrm>
        </p:grpSpPr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F2C45597-0CE5-03F9-D440-8158398A3BC9}"/>
                </a:ext>
              </a:extLst>
            </p:cNvPr>
            <p:cNvGrpSpPr/>
            <p:nvPr/>
          </p:nvGrpSpPr>
          <p:grpSpPr>
            <a:xfrm>
              <a:off x="-2776" y="0"/>
              <a:ext cx="4002433" cy="6858000"/>
              <a:chOff x="9124343" y="0"/>
              <a:chExt cx="2993457" cy="6858000"/>
            </a:xfrm>
          </p:grpSpPr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E40299E1-5368-A98B-86BB-27C2F34246EE}"/>
                  </a:ext>
                </a:extLst>
              </p:cNvPr>
              <p:cNvSpPr/>
              <p:nvPr/>
            </p:nvSpPr>
            <p:spPr>
              <a:xfrm>
                <a:off x="9124343" y="0"/>
                <a:ext cx="2993457" cy="685800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" name="Tekstfelt 13">
                <a:extLst>
                  <a:ext uri="{FF2B5EF4-FFF2-40B4-BE49-F238E27FC236}">
                    <a16:creationId xmlns:a16="http://schemas.microsoft.com/office/drawing/2014/main" id="{606DD933-CA62-144B-A853-B3940D59E7EC}"/>
                  </a:ext>
                </a:extLst>
              </p:cNvPr>
              <p:cNvSpPr txBox="1"/>
              <p:nvPr/>
            </p:nvSpPr>
            <p:spPr>
              <a:xfrm>
                <a:off x="9836310" y="1378300"/>
                <a:ext cx="1985935" cy="646331"/>
              </a:xfrm>
              <a:prstGeom prst="rect">
                <a:avLst/>
              </a:prstGeom>
              <a:solidFill>
                <a:srgbClr val="0042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Hudafskrabning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17" name="Picture 4" descr="C:\Users\ML\Desktop\hudafskrabning.jpg">
              <a:extLst>
                <a:ext uri="{FF2B5EF4-FFF2-40B4-BE49-F238E27FC236}">
                  <a16:creationId xmlns:a16="http://schemas.microsoft.com/office/drawing/2014/main" id="{CDA857F7-6994-F29D-7C8B-45520F5C8B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8" t="45970" r="29724" b="16021"/>
            <a:stretch/>
          </p:blipFill>
          <p:spPr bwMode="auto">
            <a:xfrm>
              <a:off x="1038987" y="2282005"/>
              <a:ext cx="1918906" cy="2867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314D39C5-599B-2004-D4EA-01B91D582605}"/>
              </a:ext>
            </a:extLst>
          </p:cNvPr>
          <p:cNvGrpSpPr/>
          <p:nvPr/>
        </p:nvGrpSpPr>
        <p:grpSpPr>
          <a:xfrm>
            <a:off x="4094783" y="0"/>
            <a:ext cx="4002433" cy="6858000"/>
            <a:chOff x="-2777" y="0"/>
            <a:chExt cx="4002433" cy="6858000"/>
          </a:xfrm>
        </p:grpSpPr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4D1E751D-1BE2-08E5-4FAD-3106AA166DA3}"/>
                </a:ext>
              </a:extLst>
            </p:cNvPr>
            <p:cNvGrpSpPr/>
            <p:nvPr/>
          </p:nvGrpSpPr>
          <p:grpSpPr>
            <a:xfrm>
              <a:off x="-2777" y="0"/>
              <a:ext cx="4002433" cy="6858000"/>
              <a:chOff x="6034029" y="0"/>
              <a:chExt cx="2993457" cy="6858000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3BE9BDAB-0501-DACC-B4E8-6D7DA1B174FB}"/>
                  </a:ext>
                </a:extLst>
              </p:cNvPr>
              <p:cNvSpPr/>
              <p:nvPr/>
            </p:nvSpPr>
            <p:spPr>
              <a:xfrm>
                <a:off x="6034029" y="0"/>
                <a:ext cx="2993457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" name="Tekstfelt 11">
                <a:extLst>
                  <a:ext uri="{FF2B5EF4-FFF2-40B4-BE49-F238E27FC236}">
                    <a16:creationId xmlns:a16="http://schemas.microsoft.com/office/drawing/2014/main" id="{9B16202B-5945-A2FB-E9E8-95397600AD78}"/>
                  </a:ext>
                </a:extLst>
              </p:cNvPr>
              <p:cNvSpPr txBox="1"/>
              <p:nvPr/>
            </p:nvSpPr>
            <p:spPr>
              <a:xfrm>
                <a:off x="6723198" y="1332133"/>
                <a:ext cx="2008734" cy="369332"/>
              </a:xfrm>
              <a:prstGeom prst="rect">
                <a:avLst/>
              </a:prstGeom>
              <a:solidFill>
                <a:srgbClr val="0085A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Traumatisk sår</a:t>
                </a:r>
                <a:r>
                  <a:rPr lang="da-DK" sz="18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pic>
          <p:nvPicPr>
            <p:cNvPr id="23" name="Picture 6" descr="DSC00084">
              <a:extLst>
                <a:ext uri="{FF2B5EF4-FFF2-40B4-BE49-F238E27FC236}">
                  <a16:creationId xmlns:a16="http://schemas.microsoft.com/office/drawing/2014/main" id="{031DEAF3-EE76-575B-D9A2-C4B06858E4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8" t="14495" r="30339" b="21946"/>
            <a:stretch/>
          </p:blipFill>
          <p:spPr>
            <a:xfrm>
              <a:off x="832575" y="2282005"/>
              <a:ext cx="2331730" cy="28483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109119CB-0EB9-9C8D-C100-A666AB414B90}"/>
              </a:ext>
            </a:extLst>
          </p:cNvPr>
          <p:cNvGrpSpPr/>
          <p:nvPr/>
        </p:nvGrpSpPr>
        <p:grpSpPr>
          <a:xfrm>
            <a:off x="-2776" y="0"/>
            <a:ext cx="4002433" cy="6858000"/>
            <a:chOff x="-2776" y="0"/>
            <a:chExt cx="4002433" cy="6858000"/>
          </a:xfrm>
        </p:grpSpPr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E8D38C46-2118-97A9-65B6-07F79C0238B2}"/>
                </a:ext>
              </a:extLst>
            </p:cNvPr>
            <p:cNvGrpSpPr/>
            <p:nvPr/>
          </p:nvGrpSpPr>
          <p:grpSpPr>
            <a:xfrm>
              <a:off x="-2776" y="0"/>
              <a:ext cx="4002433" cy="6858000"/>
              <a:chOff x="6144783" y="46167"/>
              <a:chExt cx="2993457" cy="6858000"/>
            </a:xfrm>
            <a:solidFill>
              <a:srgbClr val="3B5182"/>
            </a:solidFill>
          </p:grpSpPr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ADBF4D48-EC3B-DD28-03B4-D703D3074C1C}"/>
                  </a:ext>
                </a:extLst>
              </p:cNvPr>
              <p:cNvSpPr/>
              <p:nvPr/>
            </p:nvSpPr>
            <p:spPr>
              <a:xfrm>
                <a:off x="6144783" y="46167"/>
                <a:ext cx="2993457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" name="Tekstfelt 20">
                <a:extLst>
                  <a:ext uri="{FF2B5EF4-FFF2-40B4-BE49-F238E27FC236}">
                    <a16:creationId xmlns:a16="http://schemas.microsoft.com/office/drawing/2014/main" id="{EA11FE03-8FF8-A5A7-03AC-FB8325325367}"/>
                  </a:ext>
                </a:extLst>
              </p:cNvPr>
              <p:cNvSpPr txBox="1"/>
              <p:nvPr/>
            </p:nvSpPr>
            <p:spPr>
              <a:xfrm>
                <a:off x="6590086" y="1376188"/>
                <a:ext cx="2252599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Kirurgisk sår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25" name="Billede 24" descr="Et billede, der indeholder Kød/hud, skade, person, indendørs">
              <a:extLst>
                <a:ext uri="{FF2B5EF4-FFF2-40B4-BE49-F238E27FC236}">
                  <a16:creationId xmlns:a16="http://schemas.microsoft.com/office/drawing/2014/main" id="{86EA9A8D-5EF6-0E8A-6E0E-9A697E111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597" r="18404" b="2"/>
            <a:stretch/>
          </p:blipFill>
          <p:spPr>
            <a:xfrm>
              <a:off x="575304" y="2282004"/>
              <a:ext cx="2867163" cy="2867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66538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B64CA2-673C-ED80-793C-2F00E670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8</a:t>
            </a:fld>
            <a:endParaRPr lang="da-DK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FBBF9B7-FD56-C2D0-B727-4EEF99C9D51D}"/>
              </a:ext>
            </a:extLst>
          </p:cNvPr>
          <p:cNvGrpSpPr/>
          <p:nvPr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6D94E3A-0154-CF74-9F87-47569301E55A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6EE0E150-BCB9-5416-E7EE-0B440A536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  <p:sp>
        <p:nvSpPr>
          <p:cNvPr id="30" name="Tekstfelt 29">
            <a:extLst>
              <a:ext uri="{FF2B5EF4-FFF2-40B4-BE49-F238E27FC236}">
                <a16:creationId xmlns:a16="http://schemas.microsoft.com/office/drawing/2014/main" id="{83CA52A5-21AC-C847-81BD-7DB980731191}"/>
              </a:ext>
            </a:extLst>
          </p:cNvPr>
          <p:cNvSpPr txBox="1"/>
          <p:nvPr/>
        </p:nvSpPr>
        <p:spPr>
          <a:xfrm>
            <a:off x="9924836" y="3059668"/>
            <a:ext cx="183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Kroniske sår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3642AB6B-FDBC-2585-743D-59B3B6A25F52}"/>
              </a:ext>
            </a:extLst>
          </p:cNvPr>
          <p:cNvGrpSpPr/>
          <p:nvPr/>
        </p:nvGrpSpPr>
        <p:grpSpPr>
          <a:xfrm>
            <a:off x="-2993457" y="0"/>
            <a:ext cx="2993457" cy="6858000"/>
            <a:chOff x="-9750" y="46167"/>
            <a:chExt cx="2993457" cy="6858000"/>
          </a:xfrm>
        </p:grpSpPr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E8D38C46-2118-97A9-65B6-07F79C0238B2}"/>
                </a:ext>
              </a:extLst>
            </p:cNvPr>
            <p:cNvGrpSpPr/>
            <p:nvPr/>
          </p:nvGrpSpPr>
          <p:grpSpPr>
            <a:xfrm>
              <a:off x="-9750" y="46167"/>
              <a:ext cx="2993457" cy="6858000"/>
              <a:chOff x="6144783" y="46167"/>
              <a:chExt cx="2993457" cy="6858000"/>
            </a:xfrm>
            <a:solidFill>
              <a:srgbClr val="3B5182"/>
            </a:solidFill>
          </p:grpSpPr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ADBF4D48-EC3B-DD28-03B4-D703D3074C1C}"/>
                  </a:ext>
                </a:extLst>
              </p:cNvPr>
              <p:cNvSpPr/>
              <p:nvPr/>
            </p:nvSpPr>
            <p:spPr>
              <a:xfrm>
                <a:off x="6144783" y="46167"/>
                <a:ext cx="2993457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" name="Tekstfelt 20">
                <a:extLst>
                  <a:ext uri="{FF2B5EF4-FFF2-40B4-BE49-F238E27FC236}">
                    <a16:creationId xmlns:a16="http://schemas.microsoft.com/office/drawing/2014/main" id="{EA11FE03-8FF8-A5A7-03AC-FB8325325367}"/>
                  </a:ext>
                </a:extLst>
              </p:cNvPr>
              <p:cNvSpPr txBox="1"/>
              <p:nvPr/>
            </p:nvSpPr>
            <p:spPr>
              <a:xfrm>
                <a:off x="6590086" y="948181"/>
                <a:ext cx="2252599" cy="313932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Venøse </a:t>
                </a:r>
                <a:r>
                  <a:rPr lang="da-DK" b="1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bensår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da-DK" sz="1800" dirty="0">
                    <a:solidFill>
                      <a:schemeClr val="bg1"/>
                    </a:solidFill>
                  </a:rPr>
                  <a:t>Skyldes nedsat funktion af det venøse tilbageløb, som kan medføre ødem, eksem og sårdannelse.</a:t>
                </a:r>
              </a:p>
              <a:p>
                <a:pPr marL="0" indent="0">
                  <a:buNone/>
                </a:pPr>
                <a:r>
                  <a:rPr lang="da-DK" sz="1800" dirty="0">
                    <a:solidFill>
                      <a:schemeClr val="bg1"/>
                    </a:solidFill>
                  </a:rPr>
                  <a:t>Typisk lokaliseret til skinnebenet. </a:t>
                </a:r>
              </a:p>
            </p:txBody>
          </p:sp>
        </p:grpSp>
        <p:pic>
          <p:nvPicPr>
            <p:cNvPr id="2" name="Billede 1" descr="Et billede, der indeholder Kød/hud, skade, person, indendørs&#10;&#10;Automatisk genereret beskrivelse">
              <a:extLst>
                <a:ext uri="{FF2B5EF4-FFF2-40B4-BE49-F238E27FC236}">
                  <a16:creationId xmlns:a16="http://schemas.microsoft.com/office/drawing/2014/main" id="{F4FA380D-168A-0942-42AE-899DED532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472" y="4583162"/>
              <a:ext cx="2378511" cy="13159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0DBFC89-2EEC-A0F7-163A-BCF53E6B5D4B}"/>
              </a:ext>
            </a:extLst>
          </p:cNvPr>
          <p:cNvGrpSpPr/>
          <p:nvPr/>
        </p:nvGrpSpPr>
        <p:grpSpPr>
          <a:xfrm>
            <a:off x="-3113343" y="0"/>
            <a:ext cx="2993457" cy="6858000"/>
            <a:chOff x="2993660" y="0"/>
            <a:chExt cx="2993457" cy="685800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62F3225B-0B5F-17AA-9B16-D48F6D7BFE89}"/>
                </a:ext>
              </a:extLst>
            </p:cNvPr>
            <p:cNvSpPr/>
            <p:nvPr/>
          </p:nvSpPr>
          <p:spPr>
            <a:xfrm>
              <a:off x="2993660" y="0"/>
              <a:ext cx="2993457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B2247C61-91B6-4788-A889-837CE56D17AD}"/>
                </a:ext>
              </a:extLst>
            </p:cNvPr>
            <p:cNvSpPr txBox="1"/>
            <p:nvPr/>
          </p:nvSpPr>
          <p:spPr>
            <a:xfrm>
              <a:off x="3364353" y="902014"/>
              <a:ext cx="2317256" cy="2862322"/>
            </a:xfrm>
            <a:prstGeom prst="rect">
              <a:avLst/>
            </a:prstGeom>
            <a:solidFill>
              <a:srgbClr val="6FD3E3"/>
            </a:solidFill>
          </p:spPr>
          <p:txBody>
            <a:bodyPr wrap="square" rtlCol="0">
              <a:spAutoFit/>
            </a:bodyPr>
            <a:lstStyle/>
            <a:p>
              <a: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Venøse </a:t>
              </a:r>
              <a:r>
                <a:rPr lang="da-DK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bensår</a:t>
              </a:r>
              <a:b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Skyldes nedsat funktion af det venøse tilbageløb, som kan medføre ødem, eksem og sårdannelse.</a:t>
              </a: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Typisk lokaliseret til skinnebenet. </a:t>
              </a:r>
            </a:p>
          </p:txBody>
        </p:sp>
        <p:pic>
          <p:nvPicPr>
            <p:cNvPr id="9" name="Billede 8" descr="Et billede, der indeholder person, Kød/hud, åre, finger&#10;&#10;Automatisk genereret beskrivelse">
              <a:extLst>
                <a:ext uri="{FF2B5EF4-FFF2-40B4-BE49-F238E27FC236}">
                  <a16:creationId xmlns:a16="http://schemas.microsoft.com/office/drawing/2014/main" id="{4A571EB7-54FB-C0C7-4D3E-F82E145D3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551" t="8732" b="8752"/>
            <a:stretch/>
          </p:blipFill>
          <p:spPr>
            <a:xfrm>
              <a:off x="3559060" y="4499930"/>
              <a:ext cx="1945814" cy="13901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4D1E751D-1BE2-08E5-4FAD-3106AA166DA3}"/>
              </a:ext>
            </a:extLst>
          </p:cNvPr>
          <p:cNvGrpSpPr/>
          <p:nvPr/>
        </p:nvGrpSpPr>
        <p:grpSpPr>
          <a:xfrm>
            <a:off x="-3201788" y="0"/>
            <a:ext cx="2993457" cy="6858000"/>
            <a:chOff x="6034029" y="0"/>
            <a:chExt cx="2993457" cy="6858000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3BE9BDAB-0501-DACC-B4E8-6D7DA1B174FB}"/>
                </a:ext>
              </a:extLst>
            </p:cNvPr>
            <p:cNvSpPr/>
            <p:nvPr/>
          </p:nvSpPr>
          <p:spPr>
            <a:xfrm>
              <a:off x="6034029" y="0"/>
              <a:ext cx="2993457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1" name="Picture 6" descr="nevropati">
              <a:extLst>
                <a:ext uri="{FF2B5EF4-FFF2-40B4-BE49-F238E27FC236}">
                  <a16:creationId xmlns:a16="http://schemas.microsoft.com/office/drawing/2014/main" id="{EFA42BF8-6F4F-22FD-2819-B2568FC2398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b="30554"/>
            <a:stretch>
              <a:fillRect/>
            </a:stretch>
          </p:blipFill>
          <p:spPr bwMode="auto">
            <a:xfrm>
              <a:off x="6380649" y="4501456"/>
              <a:ext cx="2300216" cy="13885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9B16202B-5945-A2FB-E9E8-95397600AD78}"/>
                </a:ext>
              </a:extLst>
            </p:cNvPr>
            <p:cNvSpPr txBox="1"/>
            <p:nvPr/>
          </p:nvSpPr>
          <p:spPr>
            <a:xfrm>
              <a:off x="6240403" y="902014"/>
              <a:ext cx="2677566" cy="2862322"/>
            </a:xfrm>
            <a:prstGeom prst="rect">
              <a:avLst/>
            </a:prstGeom>
            <a:solidFill>
              <a:srgbClr val="0085A0"/>
            </a:solidFill>
          </p:spPr>
          <p:txBody>
            <a:bodyPr wrap="square" rtlCol="0">
              <a:spAutoFit/>
            </a:bodyPr>
            <a:lstStyle/>
            <a:p>
              <a: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Diabetiske </a:t>
              </a:r>
              <a:r>
                <a:rPr lang="da-DK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bensår</a:t>
              </a:r>
              <a:b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Sår der opstår på foden hos Diabetiker.</a:t>
              </a: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De udvikles ofte som tryksår, som er udviklet pga. nedsat følesans/ </a:t>
              </a:r>
              <a:r>
                <a:rPr lang="da-DK" sz="1800" dirty="0" err="1">
                  <a:solidFill>
                    <a:schemeClr val="bg1"/>
                  </a:solidFill>
                </a:rPr>
                <a:t>neuropati</a:t>
              </a:r>
              <a:r>
                <a:rPr lang="da-DK" sz="1800" dirty="0">
                  <a:solidFill>
                    <a:schemeClr val="bg1"/>
                  </a:solidFill>
                </a:rPr>
                <a:t>. </a:t>
              </a: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Kompliceres ofte af infektion. </a:t>
              </a: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F2C45597-0CE5-03F9-D440-8158398A3BC9}"/>
              </a:ext>
            </a:extLst>
          </p:cNvPr>
          <p:cNvGrpSpPr/>
          <p:nvPr/>
        </p:nvGrpSpPr>
        <p:grpSpPr>
          <a:xfrm>
            <a:off x="-3268181" y="0"/>
            <a:ext cx="2993457" cy="6858000"/>
            <a:chOff x="9124343" y="0"/>
            <a:chExt cx="2993457" cy="6858000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E40299E1-5368-A98B-86BB-27C2F34246EE}"/>
                </a:ext>
              </a:extLst>
            </p:cNvPr>
            <p:cNvSpPr/>
            <p:nvPr/>
          </p:nvSpPr>
          <p:spPr>
            <a:xfrm>
              <a:off x="9124343" y="0"/>
              <a:ext cx="2993457" cy="68580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3" name="Billede 12" descr="Et billede, der indeholder nærbillede, Kød/hud, pink, person&#10;&#10;Automatisk genereret beskrivelse">
              <a:extLst>
                <a:ext uri="{FF2B5EF4-FFF2-40B4-BE49-F238E27FC236}">
                  <a16:creationId xmlns:a16="http://schemas.microsoft.com/office/drawing/2014/main" id="{4D9221F0-84E2-2EAF-E804-90F6FEA96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98765" y="4634025"/>
              <a:ext cx="1235236" cy="13573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606DD933-CA62-144B-A853-B3940D59E7EC}"/>
                </a:ext>
              </a:extLst>
            </p:cNvPr>
            <p:cNvSpPr txBox="1"/>
            <p:nvPr/>
          </p:nvSpPr>
          <p:spPr>
            <a:xfrm>
              <a:off x="9320139" y="927267"/>
              <a:ext cx="2527303" cy="2308324"/>
            </a:xfrm>
            <a:prstGeom prst="rect">
              <a:avLst/>
            </a:prstGeom>
            <a:solidFill>
              <a:srgbClr val="0042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Tryksår</a:t>
              </a:r>
              <a:b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  <a:latin typeface="+mj-lt"/>
                </a:rPr>
                <a:t>Sår, der opstår pga. mangel på ilt til vævet</a:t>
              </a:r>
            </a:p>
            <a:p>
              <a:pPr marL="0" indent="0">
                <a:buNone/>
              </a:pPr>
              <a:endParaRPr lang="da-DK" sz="1800" dirty="0">
                <a:solidFill>
                  <a:schemeClr val="bg1"/>
                </a:solidFill>
                <a:latin typeface="+mj-lt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  <a:latin typeface="+mj-lt"/>
                </a:rPr>
                <a:t>Ofte lokaliseret over knoglefremspring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61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B64CA2-673C-ED80-793C-2F00E670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9</a:t>
            </a:fld>
            <a:endParaRPr lang="da-DK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FBBF9B7-FD56-C2D0-B727-4EEF99C9D51D}"/>
              </a:ext>
            </a:extLst>
          </p:cNvPr>
          <p:cNvGrpSpPr/>
          <p:nvPr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6D94E3A-0154-CF74-9F87-47569301E55A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6EE0E150-BCB9-5416-E7EE-0B440A536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  <p:sp>
        <p:nvSpPr>
          <p:cNvPr id="30" name="Tekstfelt 29">
            <a:extLst>
              <a:ext uri="{FF2B5EF4-FFF2-40B4-BE49-F238E27FC236}">
                <a16:creationId xmlns:a16="http://schemas.microsoft.com/office/drawing/2014/main" id="{83CA52A5-21AC-C847-81BD-7DB980731191}"/>
              </a:ext>
            </a:extLst>
          </p:cNvPr>
          <p:cNvSpPr txBox="1"/>
          <p:nvPr/>
        </p:nvSpPr>
        <p:spPr>
          <a:xfrm>
            <a:off x="9924836" y="3059668"/>
            <a:ext cx="183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Kroniske sår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3642AB6B-FDBC-2585-743D-59B3B6A25F52}"/>
              </a:ext>
            </a:extLst>
          </p:cNvPr>
          <p:cNvGrpSpPr/>
          <p:nvPr/>
        </p:nvGrpSpPr>
        <p:grpSpPr>
          <a:xfrm>
            <a:off x="-2776" y="0"/>
            <a:ext cx="2993457" cy="6858000"/>
            <a:chOff x="-9750" y="46167"/>
            <a:chExt cx="2993457" cy="6858000"/>
          </a:xfrm>
        </p:grpSpPr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E8D38C46-2118-97A9-65B6-07F79C0238B2}"/>
                </a:ext>
              </a:extLst>
            </p:cNvPr>
            <p:cNvGrpSpPr/>
            <p:nvPr/>
          </p:nvGrpSpPr>
          <p:grpSpPr>
            <a:xfrm>
              <a:off x="-9750" y="46167"/>
              <a:ext cx="2993457" cy="6858000"/>
              <a:chOff x="6144783" y="46167"/>
              <a:chExt cx="2993457" cy="6858000"/>
            </a:xfrm>
            <a:solidFill>
              <a:srgbClr val="3B5182"/>
            </a:solidFill>
          </p:grpSpPr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ADBF4D48-EC3B-DD28-03B4-D703D3074C1C}"/>
                  </a:ext>
                </a:extLst>
              </p:cNvPr>
              <p:cNvSpPr/>
              <p:nvPr/>
            </p:nvSpPr>
            <p:spPr>
              <a:xfrm>
                <a:off x="6144783" y="46167"/>
                <a:ext cx="2993457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" name="Tekstfelt 20">
                <a:extLst>
                  <a:ext uri="{FF2B5EF4-FFF2-40B4-BE49-F238E27FC236}">
                    <a16:creationId xmlns:a16="http://schemas.microsoft.com/office/drawing/2014/main" id="{EA11FE03-8FF8-A5A7-03AC-FB8325325367}"/>
                  </a:ext>
                </a:extLst>
              </p:cNvPr>
              <p:cNvSpPr txBox="1"/>
              <p:nvPr/>
            </p:nvSpPr>
            <p:spPr>
              <a:xfrm>
                <a:off x="6590086" y="948181"/>
                <a:ext cx="2252599" cy="3416320"/>
              </a:xfrm>
              <a:prstGeom prst="rect">
                <a:avLst/>
              </a:prstGeom>
              <a:grp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Venøse </a:t>
                </a:r>
                <a:r>
                  <a:rPr lang="da-DK" b="1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bensår</a:t>
                </a:r>
                <a:br>
                  <a:rPr lang="da-DK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da-DK" sz="1800" dirty="0">
                    <a:solidFill>
                      <a:schemeClr val="bg1"/>
                    </a:solidFill>
                  </a:rPr>
                  <a:t>Skyldes nedsat funktion af det venøse tilbageløb, som kan medføre ødem, eksem og sårdannelse</a:t>
                </a:r>
              </a:p>
              <a:p>
                <a:pPr marL="0" indent="0">
                  <a:buNone/>
                </a:pPr>
                <a:endParaRPr lang="da-DK" sz="1800" dirty="0">
                  <a:solidFill>
                    <a:schemeClr val="bg1"/>
                  </a:solidFill>
                </a:endParaRPr>
              </a:p>
              <a:p>
                <a:r>
                  <a:rPr lang="da-DK" dirty="0">
                    <a:solidFill>
                      <a:schemeClr val="bg1"/>
                    </a:solidFill>
                  </a:rPr>
                  <a:t>Typisk</a:t>
                </a:r>
                <a:r>
                  <a:rPr lang="da-DK" sz="1800" dirty="0">
                    <a:solidFill>
                      <a:schemeClr val="bg1"/>
                    </a:solidFill>
                  </a:rPr>
                  <a:t> lokaliseret til skinnebenet</a:t>
                </a:r>
                <a:endParaRPr lang="da-DK" sz="1800" dirty="0">
                  <a:solidFill>
                    <a:schemeClr val="bg1"/>
                  </a:solidFill>
                  <a:ea typeface="Verdana"/>
                </a:endParaRPr>
              </a:p>
            </p:txBody>
          </p:sp>
        </p:grpSp>
        <p:pic>
          <p:nvPicPr>
            <p:cNvPr id="2" name="Billede 1" descr="Et billede, der indeholder Kød/hud, skade, person, indendørs&#10;&#10;Automatisk genereret beskrivelse">
              <a:extLst>
                <a:ext uri="{FF2B5EF4-FFF2-40B4-BE49-F238E27FC236}">
                  <a16:creationId xmlns:a16="http://schemas.microsoft.com/office/drawing/2014/main" id="{F4FA380D-168A-0942-42AE-899DED532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472" y="4684762"/>
              <a:ext cx="2378511" cy="13159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0DBFC89-2EEC-A0F7-163A-BCF53E6B5D4B}"/>
              </a:ext>
            </a:extLst>
          </p:cNvPr>
          <p:cNvGrpSpPr/>
          <p:nvPr/>
        </p:nvGrpSpPr>
        <p:grpSpPr>
          <a:xfrm>
            <a:off x="-3083728" y="0"/>
            <a:ext cx="2993457" cy="6858000"/>
            <a:chOff x="2993660" y="0"/>
            <a:chExt cx="2993457" cy="685800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62F3225B-0B5F-17AA-9B16-D48F6D7BFE89}"/>
                </a:ext>
              </a:extLst>
            </p:cNvPr>
            <p:cNvSpPr/>
            <p:nvPr/>
          </p:nvSpPr>
          <p:spPr>
            <a:xfrm>
              <a:off x="2993660" y="0"/>
              <a:ext cx="2993457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B2247C61-91B6-4788-A889-837CE56D17AD}"/>
                </a:ext>
              </a:extLst>
            </p:cNvPr>
            <p:cNvSpPr txBox="1"/>
            <p:nvPr/>
          </p:nvSpPr>
          <p:spPr>
            <a:xfrm>
              <a:off x="3364353" y="902014"/>
              <a:ext cx="2317256" cy="3139321"/>
            </a:xfrm>
            <a:prstGeom prst="rect">
              <a:avLst/>
            </a:prstGeom>
            <a:solidFill>
              <a:srgbClr val="6FD3E3"/>
            </a:solidFill>
          </p:spPr>
          <p:txBody>
            <a:bodyPr wrap="square" rtlCol="0">
              <a:spAutoFit/>
            </a:bodyPr>
            <a:lstStyle/>
            <a:p>
              <a: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Arterielle </a:t>
              </a:r>
              <a:r>
                <a:rPr lang="da-DK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bensår</a:t>
              </a:r>
              <a:b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Skyldes nedsat funktion af det venøse tilbageløb, som kan medføre ødem, eksem og sårdannelse.</a:t>
              </a: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Typisk lokaliseret til skinnebenet. </a:t>
              </a:r>
            </a:p>
          </p:txBody>
        </p:sp>
        <p:pic>
          <p:nvPicPr>
            <p:cNvPr id="9" name="Billede 8" descr="Et billede, der indeholder person, Kød/hud, åre, finger&#10;&#10;Automatisk genereret beskrivelse">
              <a:extLst>
                <a:ext uri="{FF2B5EF4-FFF2-40B4-BE49-F238E27FC236}">
                  <a16:creationId xmlns:a16="http://schemas.microsoft.com/office/drawing/2014/main" id="{4A571EB7-54FB-C0C7-4D3E-F82E145D3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551" t="8732" b="8752"/>
            <a:stretch/>
          </p:blipFill>
          <p:spPr>
            <a:xfrm>
              <a:off x="3559060" y="4499930"/>
              <a:ext cx="1945814" cy="13901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4D1E751D-1BE2-08E5-4FAD-3106AA166DA3}"/>
              </a:ext>
            </a:extLst>
          </p:cNvPr>
          <p:cNvGrpSpPr/>
          <p:nvPr/>
        </p:nvGrpSpPr>
        <p:grpSpPr>
          <a:xfrm>
            <a:off x="-3201788" y="0"/>
            <a:ext cx="2993457" cy="6858000"/>
            <a:chOff x="6034029" y="0"/>
            <a:chExt cx="2993457" cy="6858000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3BE9BDAB-0501-DACC-B4E8-6D7DA1B174FB}"/>
                </a:ext>
              </a:extLst>
            </p:cNvPr>
            <p:cNvSpPr/>
            <p:nvPr/>
          </p:nvSpPr>
          <p:spPr>
            <a:xfrm>
              <a:off x="6034029" y="0"/>
              <a:ext cx="2993457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1" name="Picture 6" descr="nevropati">
              <a:extLst>
                <a:ext uri="{FF2B5EF4-FFF2-40B4-BE49-F238E27FC236}">
                  <a16:creationId xmlns:a16="http://schemas.microsoft.com/office/drawing/2014/main" id="{EFA42BF8-6F4F-22FD-2819-B2568FC2398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b="30554"/>
            <a:stretch>
              <a:fillRect/>
            </a:stretch>
          </p:blipFill>
          <p:spPr bwMode="auto">
            <a:xfrm>
              <a:off x="6380649" y="4501456"/>
              <a:ext cx="2300216" cy="13885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9B16202B-5945-A2FB-E9E8-95397600AD78}"/>
                </a:ext>
              </a:extLst>
            </p:cNvPr>
            <p:cNvSpPr txBox="1"/>
            <p:nvPr/>
          </p:nvSpPr>
          <p:spPr>
            <a:xfrm>
              <a:off x="6240403" y="902014"/>
              <a:ext cx="2677566" cy="2862322"/>
            </a:xfrm>
            <a:prstGeom prst="rect">
              <a:avLst/>
            </a:prstGeom>
            <a:solidFill>
              <a:srgbClr val="0085A0"/>
            </a:solidFill>
          </p:spPr>
          <p:txBody>
            <a:bodyPr wrap="square" rtlCol="0">
              <a:spAutoFit/>
            </a:bodyPr>
            <a:lstStyle/>
            <a:p>
              <a: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Diabetiske </a:t>
              </a:r>
              <a:r>
                <a:rPr lang="da-DK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bensår</a:t>
              </a:r>
              <a:b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Sår der opstår på foden hos Diabetiker.</a:t>
              </a: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De udvikles ofte som tryksår, som er udviklet pga. nedsat følesans/ </a:t>
              </a:r>
              <a:r>
                <a:rPr lang="da-DK" sz="1800" dirty="0" err="1">
                  <a:solidFill>
                    <a:schemeClr val="bg1"/>
                  </a:solidFill>
                </a:rPr>
                <a:t>neuropati</a:t>
              </a:r>
              <a:r>
                <a:rPr lang="da-DK" sz="1800" dirty="0">
                  <a:solidFill>
                    <a:schemeClr val="bg1"/>
                  </a:solidFill>
                </a:rPr>
                <a:t>. </a:t>
              </a: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</a:rPr>
                <a:t>Kompliceres ofte af infektion. </a:t>
              </a: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F2C45597-0CE5-03F9-D440-8158398A3BC9}"/>
              </a:ext>
            </a:extLst>
          </p:cNvPr>
          <p:cNvGrpSpPr/>
          <p:nvPr/>
        </p:nvGrpSpPr>
        <p:grpSpPr>
          <a:xfrm>
            <a:off x="-3268181" y="0"/>
            <a:ext cx="2993457" cy="6858000"/>
            <a:chOff x="9124343" y="0"/>
            <a:chExt cx="2993457" cy="6858000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E40299E1-5368-A98B-86BB-27C2F34246EE}"/>
                </a:ext>
              </a:extLst>
            </p:cNvPr>
            <p:cNvSpPr/>
            <p:nvPr/>
          </p:nvSpPr>
          <p:spPr>
            <a:xfrm>
              <a:off x="9124343" y="0"/>
              <a:ext cx="2993457" cy="68580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3" name="Billede 12" descr="Et billede, der indeholder nærbillede, Kød/hud, pink, person&#10;&#10;Automatisk genereret beskrivelse">
              <a:extLst>
                <a:ext uri="{FF2B5EF4-FFF2-40B4-BE49-F238E27FC236}">
                  <a16:creationId xmlns:a16="http://schemas.microsoft.com/office/drawing/2014/main" id="{4D9221F0-84E2-2EAF-E804-90F6FEA96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98765" y="4634025"/>
              <a:ext cx="1235236" cy="13573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606DD933-CA62-144B-A853-B3940D59E7EC}"/>
                </a:ext>
              </a:extLst>
            </p:cNvPr>
            <p:cNvSpPr txBox="1"/>
            <p:nvPr/>
          </p:nvSpPr>
          <p:spPr>
            <a:xfrm>
              <a:off x="9320139" y="927267"/>
              <a:ext cx="2527303" cy="2308324"/>
            </a:xfrm>
            <a:prstGeom prst="rect">
              <a:avLst/>
            </a:prstGeom>
            <a:solidFill>
              <a:srgbClr val="0042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Tryksår</a:t>
              </a:r>
              <a:br>
                <a:rPr lang="da-DK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da-DK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  <a:latin typeface="+mj-lt"/>
                </a:rPr>
                <a:t>Sår, der opstår pga. mangel på ilt til vævet</a:t>
              </a:r>
            </a:p>
            <a:p>
              <a:pPr marL="0" indent="0">
                <a:buNone/>
              </a:pPr>
              <a:endParaRPr lang="da-DK" sz="1800" dirty="0">
                <a:solidFill>
                  <a:schemeClr val="bg1"/>
                </a:solidFill>
                <a:latin typeface="+mj-lt"/>
              </a:endParaRPr>
            </a:p>
            <a:p>
              <a:pPr marL="0" indent="0">
                <a:buNone/>
              </a:pPr>
              <a:r>
                <a:rPr lang="da-DK" sz="1800" dirty="0">
                  <a:solidFill>
                    <a:schemeClr val="bg1"/>
                  </a:solidFill>
                  <a:latin typeface="+mj-lt"/>
                </a:rPr>
                <a:t>Ofte lokaliseret over knoglefremspring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4501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E3EE6ECFD6806F4C9C1D34CA87A002FF" ma:contentTypeVersion="0" ma:contentTypeDescription="GetOrganized dokument" ma:contentTypeScope="" ma:versionID="55542f3c7616ed2b03eb21965681abcf">
  <xsd:schema xmlns:xsd="http://www.w3.org/2001/XMLSchema" xmlns:xs="http://www.w3.org/2001/XMLSchema" xmlns:p="http://schemas.microsoft.com/office/2006/metadata/properties" xmlns:ns1="http://schemas.microsoft.com/sharepoint/v3" xmlns:ns2="50359CDB-2370-4DFA-B91D-0E928C4A6869" xmlns:ns3="45632986-2332-4bcb-a907-f319a322ff78" targetNamespace="http://schemas.microsoft.com/office/2006/metadata/properties" ma:root="true" ma:fieldsID="fd25e0330241f05e442963fc88651071" ns1:_="" ns2:_="" ns3:_="">
    <xsd:import namespace="http://schemas.microsoft.com/sharepoint/v3"/>
    <xsd:import namespace="50359CDB-2370-4DFA-B91D-0E928C4A6869"/>
    <xsd:import namespace="45632986-2332-4bcb-a907-f319a322ff78"/>
    <xsd:element name="properties">
      <xsd:complexType>
        <xsd:sequence>
          <xsd:element name="documentManagement">
            <xsd:complexType>
              <xsd:all>
                <xsd:element ref="ns1:Korrespondance" minOccurs="0"/>
                <xsd:element ref="ns2:Dato_x0020_oprettet" minOccurs="0"/>
                <xsd:element ref="ns1:CaseOwner"/>
                <xsd:element ref="ns1:Forsendelsesdato" minOccurs="0"/>
                <xsd:element ref="ns2:Dokumentgruppe" minOccurs="0"/>
                <xsd:element ref="ns1:TrackID" minOccurs="0"/>
                <xsd:element ref="ns2:CCMAgendaDocumentStatus" minOccurs="0"/>
                <xsd:element ref="ns2:CCMAgendaStatus" minOccurs="0"/>
                <xsd:element ref="ns2:CCMMeetingCaseLink" minOccurs="0"/>
                <xsd:element ref="ns2:Part" minOccurs="0"/>
                <xsd:element ref="ns1:CCMCognitiveType" minOccurs="0"/>
                <xsd:element ref="ns2:CCMManageRelations" minOccurs="0"/>
                <xsd:element ref="ns2:Status" minOccurs="0"/>
                <xsd:element ref="ns2:Frist" minOccurs="0"/>
                <xsd:element ref="ns2:Registreringsdato" minOccurs="0"/>
                <xsd:element ref="ns2:CCMDescription" minOccurs="0"/>
                <xsd:element ref="ns2:Adresse" minOccurs="0"/>
                <xsd:element ref="ns2:JournalDato" minOccurs="0"/>
                <xsd:element ref="ns2:BrevId" minOccurs="0"/>
                <xsd:element ref="ns2:Fortrolighed" minOccurs="0"/>
                <xsd:element ref="ns1:Classification" minOccurs="0"/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1:LocalAttachment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2:a3c7f3665c3f4ddab65e7e70f16e8438" minOccurs="0"/>
                <xsd:element ref="ns3:TaxCatchAll" minOccurs="0"/>
                <xsd:element ref="ns2:CCMMeetingCaseId" minOccurs="0"/>
                <xsd:element ref="ns2:CCMMeetingCaseInstanceId" minOccurs="0"/>
                <xsd:element ref="ns2:CCMAgendaItemId" minOccurs="0"/>
                <xsd:element ref="ns2:AgendaStatusIcon" minOccurs="0"/>
                <xsd:element ref="ns1:CCMVisualId" minOccurs="0"/>
                <xsd:element ref="ns1:CCMOriginalDocID" minOccurs="0"/>
                <xsd:element ref="ns1:CCMMetadataExtractionStatus" minOccurs="0"/>
                <xsd:element ref="ns1:CCMPageCount" minOccurs="0"/>
                <xsd:element ref="ns1:CCMCommentCount" minOccurs="0"/>
                <xsd:element ref="ns1:CCMPreviewAnnotationsTasks" minOccurs="0"/>
                <xsd:element ref="ns2:h5cdd41bbf4f4e29b66bc68df1bafbfc" minOccurs="0"/>
                <xsd:element ref="ns2:Beskrivel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orrespondance" ma:index="2" nillable="true" ma:displayName="Korrespondance" ma:default="Intern" ma:format="Dropdown" ma:internalName="Korrespondance">
      <xsd:simpleType>
        <xsd:restriction base="dms:Choice">
          <xsd:enumeration value="Intern"/>
          <xsd:enumeration value="Indgående"/>
          <xsd:enumeration value="Udgående"/>
        </xsd:restriction>
      </xsd:simpleType>
    </xsd:element>
    <xsd:element name="CaseOwner" ma:index="4" ma:displayName="Sagsbehandler" ma:default="94;#Barbara í Nesinum Askham" ma:list="UserInfo" ma:SearchPeopleOnly="false" ma:SharePointGroup="0" ma:internalName="Cas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orsendelsesdato" ma:index="6" nillable="true" ma:displayName="Forsendelsesdato" ma:internalName="Forsendelsesdato">
      <xsd:simpleType>
        <xsd:restriction base="dms:DateTime"/>
      </xsd:simpleType>
    </xsd:element>
    <xsd:element name="TrackID" ma:index="9" nillable="true" ma:displayName="TrackID" ma:description="" ma:internalName="TrackID">
      <xsd:simpleType>
        <xsd:restriction base="dms:Note">
          <xsd:maxLength value="255"/>
        </xsd:restriction>
      </xsd:simpleType>
    </xsd:element>
    <xsd:element name="CCMCognitiveType" ma:index="14" nillable="true" ma:displayName="CognitiveType" ma:decimals="0" ma:description="" ma:internalName="CCMCognitiveType" ma:readOnly="false">
      <xsd:simpleType>
        <xsd:restriction base="dms:Number"/>
      </xsd:simpleType>
    </xsd:element>
    <xsd:element name="Classification" ma:index="27" nillable="true" ma:displayName="Klassifikation" ma:hidden="true" ma:internalName="Classification">
      <xsd:simpleType>
        <xsd:restriction base="dms:Choice">
          <xsd:enumeration value="Offentlig"/>
          <xsd:enumeration value="Intern"/>
          <xsd:enumeration value="Fortrolig"/>
        </xsd:restriction>
      </xsd:simpleType>
    </xsd:element>
    <xsd:element name="CaseID" ma:index="28" nillable="true" ma:displayName="Sags ID" ma:default="Tildeler" ma:internalName="CaseID" ma:readOnly="true">
      <xsd:simpleType>
        <xsd:restriction base="dms:Text"/>
      </xsd:simpleType>
    </xsd:element>
    <xsd:element name="DocID" ma:index="29" nillable="true" ma:displayName="Dok ID" ma:default="Tildeler" ma:internalName="DocID" ma:readOnly="true">
      <xsd:simpleType>
        <xsd:restriction base="dms:Text"/>
      </xsd:simpleType>
    </xsd:element>
    <xsd:element name="Finalized" ma:index="30" nillable="true" ma:displayName="Endeligt" ma:default="False" ma:internalName="Finalized" ma:readOnly="true">
      <xsd:simpleType>
        <xsd:restriction base="dms:Boolean"/>
      </xsd:simpleType>
    </xsd:element>
    <xsd:element name="Related" ma:index="31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32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33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34" nillable="true" ma:displayName="Lokalt bilag" ma:default="False" ma:internalName="LocalAttachment" ma:readOnly="true">
      <xsd:simpleType>
        <xsd:restriction base="dms:Boolean"/>
      </xsd:simpleType>
    </xsd:element>
    <xsd:element name="CCMTemplateName" ma:index="35" nillable="true" ma:displayName="Skabelon navn" ma:internalName="CCMTemplateName" ma:readOnly="true">
      <xsd:simpleType>
        <xsd:restriction base="dms:Text"/>
      </xsd:simpleType>
    </xsd:element>
    <xsd:element name="CCMTemplateVersion" ma:index="36" nillable="true" ma:displayName="Skabelon version" ma:internalName="CCMTemplateVersion" ma:readOnly="true">
      <xsd:simpleType>
        <xsd:restriction base="dms:Text"/>
      </xsd:simpleType>
    </xsd:element>
    <xsd:element name="CCMTemplateID" ma:index="37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38" nillable="true" ma:displayName="CCMSystemID" ma:hidden="true" ma:internalName="CCMSystemID" ma:readOnly="true">
      <xsd:simpleType>
        <xsd:restriction base="dms:Text"/>
      </xsd:simpleType>
    </xsd:element>
    <xsd:element name="WasEncrypted" ma:index="39" nillable="true" ma:displayName="Krypteret" ma:default="False" ma:internalName="WasEncrypted" ma:readOnly="true">
      <xsd:simpleType>
        <xsd:restriction base="dms:Boolean"/>
      </xsd:simpleType>
    </xsd:element>
    <xsd:element name="WasSigned" ma:index="40" nillable="true" ma:displayName="Signeret" ma:default="False" ma:internalName="WasSigned" ma:readOnly="true">
      <xsd:simpleType>
        <xsd:restriction base="dms:Boolean"/>
      </xsd:simpleType>
    </xsd:element>
    <xsd:element name="MailHasAttachments" ma:index="41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42" nillable="true" ma:displayName="Samtale" ma:internalName="CCMConversation" ma:readOnly="true">
      <xsd:simpleType>
        <xsd:restriction base="dms:Text"/>
      </xsd:simpleType>
    </xsd:element>
    <xsd:element name="CCMVisualId" ma:index="51" nillable="true" ma:displayName="Sags ID" ma:default="Tildeler" ma:internalName="CCMVisualId" ma:readOnly="true">
      <xsd:simpleType>
        <xsd:restriction base="dms:Text"/>
      </xsd:simpleType>
    </xsd:element>
    <xsd:element name="CCMOriginalDocID" ma:index="52" nillable="true" ma:displayName="Originalt Dok ID" ma:description="" ma:internalName="CCMOriginalDocID" ma:readOnly="true">
      <xsd:simpleType>
        <xsd:restriction base="dms:Text"/>
      </xsd:simpleType>
    </xsd:element>
    <xsd:element name="CCMMetadataExtractionStatus" ma:index="57" nillable="true" ma:displayName="CCMMetadataExtractionStatus" ma:default="CCMPageCount:InProgress;CCMCommentCount:InProgress" ma:hidden="true" ma:internalName="CCMMetadataExtractionStatus" ma:readOnly="false">
      <xsd:simpleType>
        <xsd:restriction base="dms:Text"/>
      </xsd:simpleType>
    </xsd:element>
    <xsd:element name="CCMPageCount" ma:index="58" nillable="true" ma:displayName="Sider" ma:decimals="0" ma:internalName="CCMPageCount" ma:readOnly="true">
      <xsd:simpleType>
        <xsd:restriction base="dms:Number"/>
      </xsd:simpleType>
    </xsd:element>
    <xsd:element name="CCMCommentCount" ma:index="59" nillable="true" ma:displayName="Kommentarer" ma:decimals="0" ma:internalName="CCMCommentCount" ma:readOnly="true">
      <xsd:simpleType>
        <xsd:restriction base="dms:Number"/>
      </xsd:simpleType>
    </xsd:element>
    <xsd:element name="CCMPreviewAnnotationsTasks" ma:index="60" nillable="true" ma:displayName="Opgaver" ma:decimals="0" ma:internalName="CCMPreviewAnnotationsTasks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59CDB-2370-4DFA-B91D-0E928C4A6869" elementFormDefault="qualified">
    <xsd:import namespace="http://schemas.microsoft.com/office/2006/documentManagement/types"/>
    <xsd:import namespace="http://schemas.microsoft.com/office/infopath/2007/PartnerControls"/>
    <xsd:element name="Dato_x0020_oprettet" ma:index="3" nillable="true" ma:displayName="Dato oprettet" ma:default="[today]" ma:format="DateOnly" ma:internalName="Dato_x0020_oprettet">
      <xsd:simpleType>
        <xsd:restriction base="dms:DateTime"/>
      </xsd:simpleType>
    </xsd:element>
    <xsd:element name="Dokumentgruppe" ma:index="8" nillable="true" ma:displayName="Dokumentgruppe" ma:internalName="Dokumentgruppe">
      <xsd:simpleType>
        <xsd:restriction base="dms:Text">
          <xsd:maxLength value="255"/>
        </xsd:restriction>
      </xsd:simpleType>
    </xsd:element>
    <xsd:element name="CCMAgendaDocumentStatus" ma:index="10" nillable="true" ma:displayName="Status  for dagsordensdokument" ma:format="Dropdown" ma:internalName="CCMAgendaDocumentStatus">
      <xsd:simpleType>
        <xsd:restriction base="dms:Choice">
          <xsd:enumeration value="Nyt"/>
          <xsd:enumeration value="Under udarbejdelse"/>
          <xsd:enumeration value="Endelig"/>
        </xsd:restriction>
      </xsd:simpleType>
    </xsd:element>
    <xsd:element name="CCMAgendaStatus" ma:index="11" nillable="true" ma:displayName="Dagsordenstatus" ma:default="" ma:format="Dropdown" ma:internalName="CCMAgendaStatus">
      <xsd:simpleType>
        <xsd:restriction base="dms:Choice">
          <xsd:enumeration value="Anmeldt"/>
          <xsd:enumeration value="Optaget på dagsorden"/>
          <xsd:enumeration value="Behandlet"/>
          <xsd:enumeration value="Afvist til dagsorden"/>
          <xsd:enumeration value="Fjernet fra dagsorden"/>
        </xsd:restriction>
      </xsd:simpleType>
    </xsd:element>
    <xsd:element name="CCMMeetingCaseLink" ma:index="12" nillable="true" ma:displayName="Mødesag" ma:format="Hyperlink" ma:internalName="CCMMeetingCas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art" ma:index="13" nillable="true" ma:displayName="Part" ma:list="{D5B2F375-5C9C-4123-94F7-549456760C8C}" ma:internalName="Part" ma:showField="Filter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MManageRelations" ma:index="15" nillable="true" ma:displayName="CCMManageRelations" ma:internalName="CCMManageRelations">
      <xsd:simpleType>
        <xsd:restriction base="dms:Text">
          <xsd:maxLength value="255"/>
        </xsd:restriction>
      </xsd:simpleType>
    </xsd:element>
    <xsd:element name="Status" ma:index="16" nillable="true" ma:displayName="Status" ma:default="Åben" ma:format="Dropdown" ma:internalName="Status">
      <xsd:simpleType>
        <xsd:union memberTypes="dms:Text">
          <xsd:simpleType>
            <xsd:restriction base="dms:Choice">
              <xsd:enumeration value="Nyt"/>
              <xsd:enumeration value="Under udarbejdelse"/>
              <xsd:enumeration value="Færdigt"/>
            </xsd:restriction>
          </xsd:simpleType>
        </xsd:union>
      </xsd:simpleType>
    </xsd:element>
    <xsd:element name="Frist" ma:index="17" nillable="true" ma:displayName="Frist" ma:format="DateOnly" ma:internalName="Frist">
      <xsd:simpleType>
        <xsd:restriction base="dms:DateTime"/>
      </xsd:simpleType>
    </xsd:element>
    <xsd:element name="Registreringsdato" ma:index="18" nillable="true" ma:displayName="Registreringsdato" ma:format="DateOnly" ma:internalName="Registreringsdato">
      <xsd:simpleType>
        <xsd:restriction base="dms:DateTime"/>
      </xsd:simpleType>
    </xsd:element>
    <xsd:element name="CCMDescription" ma:index="19" nillable="true" ma:displayName="Notifikationer" ma:internalName="CCMDescription">
      <xsd:simpleType>
        <xsd:restriction base="dms:Note">
          <xsd:maxLength value="255"/>
        </xsd:restriction>
      </xsd:simpleType>
    </xsd:element>
    <xsd:element name="Adresse" ma:index="20" nillable="true" ma:displayName="Adresse" ma:list="{2D482119-55C0-4BE9-A5D1-C91AD9B5B9C1}" ma:internalName="Adresse" ma:showField="AdresseFlet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ournalDato" ma:index="21" nillable="true" ma:displayName="Journal dato" ma:format="DateOnly" ma:internalName="JournalDato">
      <xsd:simpleType>
        <xsd:restriction base="dms:DateTime"/>
      </xsd:simpleType>
    </xsd:element>
    <xsd:element name="BrevId" ma:index="22" nillable="true" ma:displayName="Original brevid" ma:internalName="BrevId">
      <xsd:simpleType>
        <xsd:restriction base="dms:Text">
          <xsd:maxLength value="255"/>
        </xsd:restriction>
      </xsd:simpleType>
    </xsd:element>
    <xsd:element name="Fortrolighed" ma:index="23" nillable="true" ma:displayName="Fortrolighed" ma:default="Offentlig" ma:description="" ma:internalName="Fortrolighed">
      <xsd:simpleType>
        <xsd:restriction base="dms:Choice">
          <xsd:enumeration value="Offentlig"/>
          <xsd:enumeration value="Fortrolig"/>
        </xsd:restriction>
      </xsd:simpleType>
    </xsd:element>
    <xsd:element name="a3c7f3665c3f4ddab65e7e70f16e8438" ma:index="43" nillable="true" ma:taxonomy="true" ma:internalName="a3c7f3665c3f4ddab65e7e70f16e8438" ma:taxonomyFieldName="Dokumenttype" ma:displayName="Dokumenttype" ma:default="" ma:fieldId="{a3c7f366-5c3f-4dda-b65e-7e70f16e8438}" ma:sspId="2cf6b21c-e739-421b-8f40-7865e9e1b0be" ma:termSetId="2a4879fc-ae04-4bed-bb2c-c61845ab3bd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CMMeetingCaseId" ma:index="47" nillable="true" ma:displayName="CCMMeetingCaseId" ma:hidden="true" ma:internalName="CCMMeetingCaseId">
      <xsd:simpleType>
        <xsd:restriction base="dms:Text">
          <xsd:maxLength value="255"/>
        </xsd:restriction>
      </xsd:simpleType>
    </xsd:element>
    <xsd:element name="CCMMeetingCaseInstanceId" ma:index="48" nillable="true" ma:displayName="CCMMeetingCaseInstanceId" ma:hidden="true" ma:internalName="CCMMeetingCaseInstanceId">
      <xsd:simpleType>
        <xsd:restriction base="dms:Text">
          <xsd:maxLength value="255"/>
        </xsd:restriction>
      </xsd:simpleType>
    </xsd:element>
    <xsd:element name="CCMAgendaItemId" ma:index="49" nillable="true" ma:displayName="CCMAgendaItemId" ma:decimals="0" ma:hidden="true" ma:internalName="CCMAgendaItemId">
      <xsd:simpleType>
        <xsd:restriction base="dms:Number"/>
      </xsd:simpleType>
    </xsd:element>
    <xsd:element name="AgendaStatusIcon" ma:index="50" nillable="true" ma:displayName="Ikon for dagsordensstatus" ma:internalName="AgendaStatusIcon" ma:readOnly="true">
      <xsd:simpleType>
        <xsd:restriction base="dms:Unknown"/>
      </xsd:simpleType>
    </xsd:element>
    <xsd:element name="h5cdd41bbf4f4e29b66bc68df1bafbfc" ma:index="61" nillable="true" ma:taxonomy="true" ma:internalName="h5cdd41bbf4f4e29b66bc68df1bafbfc" ma:taxonomyFieldName="Afdeling" ma:displayName="Afdeling" ma:default="30;#Koncern Sundhed (SSP)|4cb9e5bb-37f4-4399-a691-e112cdaf29d0" ma:fieldId="{15cdd41b-bf4f-4e29-b66b-c68df1bafbfc}" ma:sspId="2cf6b21c-e739-421b-8f40-7865e9e1b0be" ma:termSetId="0c42a4d7-d357-4dd3-81a3-bd062df2df3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skrivelse" ma:index="62" nillable="true" ma:displayName="Beskrivelse" ma:hidden="true" ma:internalName="Beskrivelse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632986-2332-4bcb-a907-f319a322ff78" elementFormDefault="qualified">
    <xsd:import namespace="http://schemas.microsoft.com/office/2006/documentManagement/types"/>
    <xsd:import namespace="http://schemas.microsoft.com/office/infopath/2007/PartnerControls"/>
    <xsd:element name="TaxCatchAll" ma:index="44" nillable="true" ma:displayName="Taxonomy Catch All Column" ma:hidden="true" ma:list="{81230175-9f11-438c-8614-1e4fb30703a3}" ma:internalName="TaxCatchAll" ma:showField="CatchAllData" ma:web="45632986-2332-4bcb-a907-f319a322ff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6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sendelsesdato xmlns="http://schemas.microsoft.com/sharepoint/v3" xsi:nil="true"/>
    <CCMAgendaItemId xmlns="50359CDB-2370-4DFA-B91D-0E928C4A6869" xsi:nil="true"/>
    <Part xmlns="50359CDB-2370-4DFA-B91D-0E928C4A6869"/>
    <CCMMeetingCaseId xmlns="50359CDB-2370-4DFA-B91D-0E928C4A6869" xsi:nil="true"/>
    <CCMMeetingCaseInstanceId xmlns="50359CDB-2370-4DFA-B91D-0E928C4A6869" xsi:nil="true"/>
    <Korrespondance xmlns="http://schemas.microsoft.com/sharepoint/v3">Intern</Korrespondance>
    <CCMMeetingCaseLink xmlns="50359CDB-2370-4DFA-B91D-0E928C4A6869">
      <Url xsi:nil="true"/>
      <Description xsi:nil="true"/>
    </CCMMeetingCaseLink>
    <CCMCognitiveType xmlns="http://schemas.microsoft.com/sharepoint/v3">-1</CCMCognitiveType>
    <Registreringsdato xmlns="50359CDB-2370-4DFA-B91D-0E928C4A6869" xsi:nil="true"/>
    <Adresse xmlns="50359CDB-2370-4DFA-B91D-0E928C4A6869"/>
    <CCMManageRelations xmlns="50359CDB-2370-4DFA-B91D-0E928C4A6869" xsi:nil="true"/>
    <Fortrolighed xmlns="50359CDB-2370-4DFA-B91D-0E928C4A6869">Offentlig</Fortrolighed>
    <CCMAgendaDocumentStatus xmlns="50359CDB-2370-4DFA-B91D-0E928C4A6869" xsi:nil="true"/>
    <BrevId xmlns="50359CDB-2370-4DFA-B91D-0E928C4A6869" xsi:nil="true"/>
    <CaseOwner xmlns="http://schemas.microsoft.com/sharepoint/v3">
      <UserInfo>
        <DisplayName>Barbara í Nesinum Askham</DisplayName>
        <AccountId>94</AccountId>
        <AccountType/>
      </UserInfo>
    </CaseOwner>
    <Status xmlns="50359CDB-2370-4DFA-B91D-0E928C4A6869">Åben</Status>
    <JournalDato xmlns="50359CDB-2370-4DFA-B91D-0E928C4A6869" xsi:nil="true"/>
    <Dokumentgruppe xmlns="50359CDB-2370-4DFA-B91D-0E928C4A6869" xsi:nil="true"/>
    <CCMDescription xmlns="50359CDB-2370-4DFA-B91D-0E928C4A6869" xsi:nil="true"/>
    <TrackID xmlns="http://schemas.microsoft.com/sharepoint/v3" xsi:nil="true"/>
    <CCMAgendaStatus xmlns="50359CDB-2370-4DFA-B91D-0E928C4A6869" xsi:nil="true"/>
    <h5cdd41bbf4f4e29b66bc68df1bafbfc xmlns="50359CDB-2370-4DFA-B91D-0E928C4A68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Koncern Sundhed (SSP)</TermName>
          <TermId xmlns="http://schemas.microsoft.com/office/infopath/2007/PartnerControls">4cb9e5bb-37f4-4399-a691-e112cdaf29d0</TermId>
        </TermInfo>
      </Terms>
    </h5cdd41bbf4f4e29b66bc68df1bafbfc>
    <Classification xmlns="http://schemas.microsoft.com/sharepoint/v3" xsi:nil="true"/>
    <Beskrivelse xmlns="50359CDB-2370-4DFA-B91D-0E928C4A6869" xsi:nil="true"/>
    <Dato_x0020_oprettet xmlns="50359CDB-2370-4DFA-B91D-0E928C4A6869">2024-12-18T23:00:00+00:00</Dato_x0020_oprettet>
    <Frist xmlns="50359CDB-2370-4DFA-B91D-0E928C4A6869" xsi:nil="true"/>
    <a3c7f3665c3f4ddab65e7e70f16e8438 xmlns="50359CDB-2370-4DFA-B91D-0E928C4A6869">
      <Terms xmlns="http://schemas.microsoft.com/office/infopath/2007/PartnerControls"/>
    </a3c7f3665c3f4ddab65e7e70f16e8438>
    <TaxCatchAll xmlns="45632986-2332-4bcb-a907-f319a322ff78">
      <Value>30</Value>
    </TaxCatchAll>
    <CCMMetadataExtractionStatus xmlns="http://schemas.microsoft.com/sharepoint/v3">CCMPageCount:InProgress;CCMCommentCount:InProgress</CCMMetadataExtractionStatus>
    <LocalAttachment xmlns="http://schemas.microsoft.com/sharepoint/v3">false</LocalAttachment>
    <Related xmlns="http://schemas.microsoft.com/sharepoint/v3">false</Related>
    <CCMSystemID xmlns="http://schemas.microsoft.com/sharepoint/v3">2eef365f-b744-44fd-ad69-10b643aa564f</CCMSystemID>
    <CCMVisualId xmlns="http://schemas.microsoft.com/sharepoint/v3">EMN-2024-11315</CCMVisualId>
    <Finalized xmlns="http://schemas.microsoft.com/sharepoint/v3">false</Finalized>
    <DocID xmlns="http://schemas.microsoft.com/sharepoint/v3">11954750</DocID>
    <CaseRecordNumber xmlns="http://schemas.microsoft.com/sharepoint/v3">0</CaseRecordNumber>
    <CaseID xmlns="http://schemas.microsoft.com/sharepoint/v3">EMN-2024-11315</CaseID>
    <RegistrationDate xmlns="http://schemas.microsoft.com/sharepoint/v3" xsi:nil="true"/>
    <CCMPageCount xmlns="http://schemas.microsoft.com/sharepoint/v3">0</CCMPageCount>
    <CCMCommentCount xmlns="http://schemas.microsoft.com/sharepoint/v3">0</CCMCommentCount>
    <CCMPreviewAnnotationsTasks xmlns="http://schemas.microsoft.com/sharepoint/v3">0</CCMPreviewAnnotationsTasks>
    <CCMConversation xmlns="http://schemas.microsoft.com/sharepoint/v3" xsi:nil="true"/>
    <CCMTemplateID xmlns="http://schemas.microsoft.com/sharepoint/v3">0</CCMTemplateID>
  </documentManagement>
</p:properties>
</file>

<file path=customXml/itemProps1.xml><?xml version="1.0" encoding="utf-8"?>
<ds:datastoreItem xmlns:ds="http://schemas.openxmlformats.org/officeDocument/2006/customXml" ds:itemID="{9969B274-5B74-408D-8BF6-0BB88A4D05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68ECA8-48C5-4DE6-80C6-65E0230F23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0359CDB-2370-4DFA-B91D-0E928C4A6869"/>
    <ds:schemaRef ds:uri="45632986-2332-4bcb-a907-f319a322ff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181319-C704-47D1-B847-6CF94CDFBE6F}">
  <ds:schemaRefs>
    <ds:schemaRef ds:uri="45632986-2332-4bcb-a907-f319a322ff78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50359CDB-2370-4DFA-B91D-0E928C4A6869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Region Sjælland - Koncern_DK_2022</Template>
  <TotalTime>7038</TotalTime>
  <Words>1369</Words>
  <Application>Microsoft Office PowerPoint</Application>
  <PresentationFormat>Widescreen</PresentationFormat>
  <Paragraphs>172</Paragraphs>
  <Slides>14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8" baseType="lpstr">
      <vt:lpstr>Arial</vt:lpstr>
      <vt:lpstr>Calibri</vt:lpstr>
      <vt:lpstr>Verdana</vt:lpstr>
      <vt:lpstr>Region Sjælland - PPT</vt:lpstr>
      <vt:lpstr>Definition af sår</vt:lpstr>
      <vt:lpstr>Definition af sår</vt:lpstr>
      <vt:lpstr>                       Akutte sår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Referencer </vt:lpstr>
      <vt:lpstr>PowerPoint-præsentation</vt:lpstr>
    </vt:vector>
  </TitlesOfParts>
  <Company>Region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Definitionen af sår (Version 1)</dc:title>
  <dc:creator>Pernille Graae Hjortebjerg</dc:creator>
  <cp:lastModifiedBy>Barbara í Nesinum Askham</cp:lastModifiedBy>
  <cp:revision>154</cp:revision>
  <dcterms:created xsi:type="dcterms:W3CDTF">2024-09-17T19:28:34Z</dcterms:created>
  <dcterms:modified xsi:type="dcterms:W3CDTF">2024-12-20T11:53:38Z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0x010100AC085CFC53BC46CEA2EADE194AD9D48200E3EE6ECFD6806F4C9C1D34CA87A002FF</vt:lpwstr>
  </property>
  <property fmtid="{D5CDD505-2E9C-101B-9397-08002B2CF9AE}" pid="3" name="CCMOneDriveID">
    <vt:lpwstr/>
  </property>
  <property fmtid="{D5CDD505-2E9C-101B-9397-08002B2CF9AE}" pid="4" name="CCMOneDriveOwnerID">
    <vt:lpwstr/>
  </property>
  <property fmtid="{D5CDD505-2E9C-101B-9397-08002B2CF9AE}" pid="5" name="CCMOneDriveItemID">
    <vt:lpwstr/>
  </property>
  <property fmtid="{D5CDD505-2E9C-101B-9397-08002B2CF9AE}" pid="6" name="CCMIsSharedOnOneDrive">
    <vt:bool>false</vt:bool>
  </property>
  <property fmtid="{D5CDD505-2E9C-101B-9397-08002B2CF9AE}" pid="7" name="Afdeling">
    <vt:lpwstr>30;#Koncern Sundhed (SSP)|4cb9e5bb-37f4-4399-a691-e112cdaf29d0</vt:lpwstr>
  </property>
  <property fmtid="{D5CDD505-2E9C-101B-9397-08002B2CF9AE}" pid="8" name="CCMSystem">
    <vt:lpwstr> </vt:lpwstr>
  </property>
  <property fmtid="{D5CDD505-2E9C-101B-9397-08002B2CF9AE}" pid="9" name="CCMEventContext">
    <vt:lpwstr>2b0b618d-6d90-420c-ac1c-db5e5e2981d0</vt:lpwstr>
  </property>
  <property fmtid="{D5CDD505-2E9C-101B-9397-08002B2CF9AE}" pid="10" name="Dokumenttype">
    <vt:lpwstr/>
  </property>
  <property fmtid="{D5CDD505-2E9C-101B-9397-08002B2CF9AE}" pid="11" name="CCMCommunication">
    <vt:lpwstr/>
  </property>
</Properties>
</file>