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A1"/>
    <a:srgbClr val="40B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E608-EB88-4861-A8ED-7B81516B9F37}" type="datetimeFigureOut">
              <a:rPr lang="da-DK" smtClean="0"/>
              <a:t>10-06-2024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4E57-D070-4228-90AE-EE3FC50655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415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E608-EB88-4861-A8ED-7B81516B9F37}" type="datetimeFigureOut">
              <a:rPr lang="da-DK" smtClean="0"/>
              <a:t>10-06-2024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4E57-D070-4228-90AE-EE3FC50655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638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E608-EB88-4861-A8ED-7B81516B9F37}" type="datetimeFigureOut">
              <a:rPr lang="da-DK" smtClean="0"/>
              <a:t>10-06-2024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4E57-D070-4228-90AE-EE3FC50655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771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E608-EB88-4861-A8ED-7B81516B9F37}" type="datetimeFigureOut">
              <a:rPr lang="da-DK" smtClean="0"/>
              <a:t>10-06-2024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4E57-D070-4228-90AE-EE3FC50655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083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E608-EB88-4861-A8ED-7B81516B9F37}" type="datetimeFigureOut">
              <a:rPr lang="da-DK" smtClean="0"/>
              <a:t>10-06-2024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4E57-D070-4228-90AE-EE3FC50655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042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E608-EB88-4861-A8ED-7B81516B9F37}" type="datetimeFigureOut">
              <a:rPr lang="da-DK" smtClean="0"/>
              <a:t>10-06-2024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4E57-D070-4228-90AE-EE3FC50655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401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E608-EB88-4861-A8ED-7B81516B9F37}" type="datetimeFigureOut">
              <a:rPr lang="da-DK" smtClean="0"/>
              <a:t>10-06-2024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4E57-D070-4228-90AE-EE3FC50655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129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E608-EB88-4861-A8ED-7B81516B9F37}" type="datetimeFigureOut">
              <a:rPr lang="da-DK" smtClean="0"/>
              <a:t>10-06-2024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4E57-D070-4228-90AE-EE3FC50655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750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E608-EB88-4861-A8ED-7B81516B9F37}" type="datetimeFigureOut">
              <a:rPr lang="da-DK" smtClean="0"/>
              <a:t>10-06-2024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4E57-D070-4228-90AE-EE3FC50655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446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E608-EB88-4861-A8ED-7B81516B9F37}" type="datetimeFigureOut">
              <a:rPr lang="da-DK" smtClean="0"/>
              <a:t>10-06-2024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4E57-D070-4228-90AE-EE3FC50655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461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E608-EB88-4861-A8ED-7B81516B9F37}" type="datetimeFigureOut">
              <a:rPr lang="da-DK" smtClean="0"/>
              <a:t>10-06-2024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4E57-D070-4228-90AE-EE3FC50655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316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3E608-EB88-4861-A8ED-7B81516B9F37}" type="datetimeFigureOut">
              <a:rPr lang="da-DK" smtClean="0"/>
              <a:t>10-06-2024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74E57-D070-4228-90AE-EE3FC50655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464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088" y="0"/>
            <a:ext cx="2947482" cy="6858000"/>
          </a:xfrm>
          <a:prstGeom prst="rect">
            <a:avLst/>
          </a:prstGeom>
          <a:solidFill>
            <a:srgbClr val="0085A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Organisering </a:t>
            </a:r>
            <a:br>
              <a:rPr lang="da-DK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a-DK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br>
              <a:rPr lang="da-DK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a-DK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Medicinsk </a:t>
            </a:r>
            <a:br>
              <a:rPr lang="da-DK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a-DK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Afdeling</a:t>
            </a:r>
          </a:p>
          <a:p>
            <a:endParaRPr lang="da-DK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a-DK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a-DK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a-DK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a-DK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a-DK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a-DK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7" name="Gruppe 66"/>
          <p:cNvGrpSpPr/>
          <p:nvPr/>
        </p:nvGrpSpPr>
        <p:grpSpPr>
          <a:xfrm>
            <a:off x="3473769" y="413084"/>
            <a:ext cx="8327168" cy="6031832"/>
            <a:chOff x="3560033" y="72189"/>
            <a:chExt cx="8327168" cy="6031832"/>
          </a:xfrm>
        </p:grpSpPr>
        <p:sp>
          <p:nvSpPr>
            <p:cNvPr id="68" name="Afrundet rektangel 67"/>
            <p:cNvSpPr/>
            <p:nvPr/>
          </p:nvSpPr>
          <p:spPr>
            <a:xfrm>
              <a:off x="7628802" y="3158861"/>
              <a:ext cx="1832375" cy="1420474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 sz="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endParaRPr>
            </a:p>
            <a:p>
              <a:pPr algn="ctr"/>
              <a:endParaRPr lang="da-DK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endParaRPr>
            </a:p>
            <a:p>
              <a:pPr algn="ctr"/>
              <a:r>
                <a:rPr lang="da-DK" sz="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  <a:t>Lungemedicinsk ambulatorium</a:t>
              </a:r>
            </a:p>
            <a:p>
              <a:pPr algn="ctr"/>
              <a:r>
                <a:rPr lang="da-DK" sz="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  <a:t/>
              </a:r>
              <a:br>
                <a:rPr lang="da-DK" sz="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</a:br>
              <a:r>
                <a:rPr lang="da-DK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  <a:t>Overspl. Vicki Kovdal</a:t>
              </a:r>
              <a:endParaRPr lang="da-DK" sz="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endParaRPr>
            </a:p>
            <a:p>
              <a:pPr algn="ctr"/>
              <a:r>
                <a:rPr lang="da-DK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  <a:t>Ld. overlæge (infiltratenhed) Rafi Nessar</a:t>
              </a:r>
            </a:p>
            <a:p>
              <a:pPr algn="ctr"/>
              <a:r>
                <a:rPr lang="da-DK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  <a:t>O</a:t>
              </a:r>
              <a:r>
                <a:rPr lang="da-DK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  <a:t>verlæge (lunge) Kirsten Rasmussen</a:t>
              </a:r>
            </a:p>
            <a:p>
              <a:pPr algn="ctr"/>
              <a:r>
                <a:rPr lang="da-DK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  <a:t>Overlæge (allergi) Lycely Dongo</a:t>
              </a:r>
            </a:p>
          </p:txBody>
        </p:sp>
        <p:pic>
          <p:nvPicPr>
            <p:cNvPr id="69" name="Billede 6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0363" y="72189"/>
              <a:ext cx="1226838" cy="649705"/>
            </a:xfrm>
            <a:prstGeom prst="rect">
              <a:avLst/>
            </a:prstGeom>
          </p:spPr>
        </p:pic>
        <p:grpSp>
          <p:nvGrpSpPr>
            <p:cNvPr id="70" name="Gruppe 69"/>
            <p:cNvGrpSpPr/>
            <p:nvPr/>
          </p:nvGrpSpPr>
          <p:grpSpPr>
            <a:xfrm>
              <a:off x="3560033" y="680061"/>
              <a:ext cx="8028278" cy="5423960"/>
              <a:chOff x="-181053" y="77385"/>
              <a:chExt cx="12720877" cy="6470848"/>
            </a:xfrm>
          </p:grpSpPr>
          <p:cxnSp>
            <p:nvCxnSpPr>
              <p:cNvPr id="74" name="Lige forbindelse 73"/>
              <p:cNvCxnSpPr/>
              <p:nvPr/>
            </p:nvCxnSpPr>
            <p:spPr>
              <a:xfrm>
                <a:off x="4736832" y="2567354"/>
                <a:ext cx="0" cy="456366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75" name="Lige forbindelse 74"/>
              <p:cNvCxnSpPr/>
              <p:nvPr/>
            </p:nvCxnSpPr>
            <p:spPr>
              <a:xfrm>
                <a:off x="10568607" y="2572900"/>
                <a:ext cx="0" cy="456367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76" name="Lige forbindelse 75"/>
              <p:cNvCxnSpPr/>
              <p:nvPr/>
            </p:nvCxnSpPr>
            <p:spPr>
              <a:xfrm>
                <a:off x="1583000" y="2574282"/>
                <a:ext cx="2" cy="506853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77" name="Lige forbindelse 76"/>
              <p:cNvCxnSpPr>
                <a:stCxn id="85" idx="2"/>
              </p:cNvCxnSpPr>
              <p:nvPr/>
            </p:nvCxnSpPr>
            <p:spPr>
              <a:xfrm>
                <a:off x="6168103" y="737427"/>
                <a:ext cx="26585" cy="1821135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78" name="Lige forbindelse 14"/>
              <p:cNvCxnSpPr>
                <a:stCxn id="94" idx="1"/>
                <a:endCxn id="95" idx="3"/>
              </p:cNvCxnSpPr>
              <p:nvPr/>
            </p:nvCxnSpPr>
            <p:spPr>
              <a:xfrm flipH="1">
                <a:off x="4412032" y="1142482"/>
                <a:ext cx="3611115" cy="6358"/>
              </a:xfrm>
              <a:prstGeom prst="straightConnector1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79" name="Lige forbindelse 78"/>
              <p:cNvCxnSpPr>
                <a:stCxn id="93" idx="1"/>
                <a:endCxn id="96" idx="3"/>
              </p:cNvCxnSpPr>
              <p:nvPr/>
            </p:nvCxnSpPr>
            <p:spPr>
              <a:xfrm flipH="1">
                <a:off x="4412034" y="1906638"/>
                <a:ext cx="3611113" cy="270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80" name="Lige forbindelse 79"/>
              <p:cNvCxnSpPr/>
              <p:nvPr/>
            </p:nvCxnSpPr>
            <p:spPr>
              <a:xfrm flipH="1" flipV="1">
                <a:off x="1582998" y="2566647"/>
                <a:ext cx="8989753" cy="9501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81" name="Afrundet rektangel 80"/>
              <p:cNvSpPr/>
              <p:nvPr/>
            </p:nvSpPr>
            <p:spPr>
              <a:xfrm>
                <a:off x="131292" y="3023721"/>
                <a:ext cx="2903414" cy="1888177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sz="1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/>
                </a:r>
                <a:br>
                  <a:rPr lang="da-DK" sz="1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endParaRPr lang="da-DK" sz="1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endParaRPr lang="da-DK" sz="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Lunge- </a:t>
                </a:r>
                <a:r>
                  <a:rPr lang="da-DK" sz="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og infektionsmedicin sengeafsnit B92</a:t>
                </a:r>
                <a:br>
                  <a:rPr lang="da-DK" sz="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/>
                </a:r>
                <a:br>
                  <a:rPr lang="da-DK" sz="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Overspl</a:t>
                </a:r>
                <a:r>
                  <a:rPr lang="da-DK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. Kristina Dollerup</a:t>
                </a:r>
                <a:br>
                  <a:rPr lang="da-DK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Ld</a:t>
                </a:r>
                <a:r>
                  <a:rPr lang="da-DK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. overlæge Christian </a:t>
                </a:r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Brandt(</a:t>
                </a:r>
                <a:r>
                  <a:rPr lang="da-DK" sz="8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inf</a:t>
                </a:r>
                <a:r>
                  <a:rPr lang="da-DK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)</a:t>
                </a:r>
              </a:p>
              <a:p>
                <a:pPr algn="ctr"/>
                <a:r>
                  <a:rPr lang="da-DK" sz="8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Ld</a:t>
                </a:r>
                <a:r>
                  <a:rPr lang="da-DK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. Overlæge Rafi </a:t>
                </a:r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Nessar(lunge)</a:t>
                </a:r>
              </a:p>
              <a:p>
                <a:pPr algn="ctr"/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/>
                </a:r>
                <a:b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endParaRPr lang="da-DK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endParaRPr lang="da-DK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82" name="Afrundet rektangel 81"/>
              <p:cNvSpPr/>
              <p:nvPr/>
            </p:nvSpPr>
            <p:spPr>
              <a:xfrm>
                <a:off x="3194773" y="3029266"/>
                <a:ext cx="2931997" cy="2209635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a-DK" sz="1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endParaRPr lang="da-DK" sz="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endParaRPr lang="da-DK" sz="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Lungemedicin Næstved</a:t>
                </a:r>
                <a:b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/>
                </a:r>
                <a:b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Sengeafsnit </a:t>
                </a:r>
              </a:p>
              <a:p>
                <a:pPr algn="ctr"/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Overspl. </a:t>
                </a:r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Pt. vakant</a:t>
                </a:r>
                <a:endParaRPr lang="da-DK" sz="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endParaRPr lang="da-DK" sz="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Lungemedicinsk amb.</a:t>
                </a:r>
              </a:p>
              <a:p>
                <a:pPr algn="ctr"/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Oversygepl. Vicki Kovdal</a:t>
                </a:r>
              </a:p>
              <a:p>
                <a:pPr algn="ctr"/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Souschef Klara Minna Hagens</a:t>
                </a:r>
              </a:p>
              <a:p>
                <a:pPr algn="ctr"/>
                <a:endParaRPr lang="da-DK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Overlæge &amp; professor Uffe Bødtger</a:t>
                </a:r>
              </a:p>
              <a:p>
                <a:pPr algn="ctr"/>
                <a:endParaRPr lang="da-DK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83" name="Afrundet rektangel 82"/>
              <p:cNvSpPr/>
              <p:nvPr/>
            </p:nvSpPr>
            <p:spPr>
              <a:xfrm>
                <a:off x="6238968" y="5747266"/>
                <a:ext cx="2903414" cy="800967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Klinisk Forskningsenhed (KFE)</a:t>
                </a:r>
                <a:b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Overlæge Lothar Wiese</a:t>
                </a:r>
                <a:endParaRPr lang="da-DK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84" name="Afrundet rektangel 83"/>
              <p:cNvSpPr/>
              <p:nvPr/>
            </p:nvSpPr>
            <p:spPr>
              <a:xfrm>
                <a:off x="6265947" y="4834137"/>
                <a:ext cx="2903414" cy="808256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Diagnostisk Center</a:t>
                </a:r>
                <a:b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Overlæge Stine Chabert Olesen</a:t>
                </a:r>
                <a:endParaRPr lang="da-DK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85" name="Afrundet rektangel 84"/>
              <p:cNvSpPr/>
              <p:nvPr/>
            </p:nvSpPr>
            <p:spPr>
              <a:xfrm>
                <a:off x="3571749" y="77385"/>
                <a:ext cx="5192707" cy="660042"/>
              </a:xfrm>
              <a:prstGeom prst="roundRect">
                <a:avLst/>
              </a:prstGeom>
              <a:solidFill>
                <a:srgbClr val="0085A1"/>
              </a:solidFill>
              <a:ln>
                <a:solidFill>
                  <a:srgbClr val="40BAD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sz="1050" b="1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Afdelingsledelse</a:t>
                </a:r>
                <a:br>
                  <a:rPr lang="da-DK" sz="1050" b="1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</a:br>
                <a:r>
                  <a:rPr lang="da-DK" sz="1050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Chefsygeplejerske Stella Sandfeld </a:t>
                </a:r>
              </a:p>
              <a:p>
                <a:pPr algn="ctr"/>
                <a:r>
                  <a:rPr lang="da-DK" sz="1050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Cheflæge Bue Juvik</a:t>
                </a:r>
                <a:endParaRPr lang="da-DK" sz="105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86" name="Afrundet rektangel 85"/>
              <p:cNvSpPr/>
              <p:nvPr/>
            </p:nvSpPr>
            <p:spPr>
              <a:xfrm>
                <a:off x="9301958" y="3032513"/>
                <a:ext cx="2903414" cy="3515720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a-DK" sz="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endParaRPr lang="da-DK" sz="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Nefrologi</a:t>
                </a:r>
                <a:b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/>
                </a:r>
                <a:b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Sengeafsnit B72 og amb.</a:t>
                </a:r>
                <a:b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Overspl. Michaela Lehmann</a:t>
                </a:r>
                <a:b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Ld. overlæge Bjarne Ørskov</a:t>
                </a:r>
                <a:endParaRPr lang="da-DK" sz="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endParaRPr lang="da-DK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r>
                  <a:rPr lang="da-DK" sz="800" b="1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Hæmodialyse</a:t>
                </a:r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 Roskilde og Køge</a:t>
                </a:r>
                <a:b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Overspl. Lene Steen Kristensen</a:t>
                </a:r>
                <a:b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Ld. overlæge (vakant)</a:t>
                </a:r>
              </a:p>
              <a:p>
                <a:pPr algn="ctr"/>
                <a:endParaRPr lang="da-DK" sz="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Dialyse, Nykøbing F.</a:t>
                </a:r>
              </a:p>
              <a:p>
                <a:pPr algn="ctr"/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Overspl. Iben Marker Bonde</a:t>
                </a:r>
              </a:p>
              <a:p>
                <a:pPr algn="ctr"/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Ld. overlæge (vakant)</a:t>
                </a:r>
              </a:p>
              <a:p>
                <a:pPr algn="ctr"/>
                <a:endParaRPr lang="da-DK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r>
                  <a:rPr lang="da-DK" sz="800" b="1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Nefrologisk</a:t>
                </a:r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 </a:t>
                </a:r>
                <a:r>
                  <a:rPr lang="da-DK" sz="800" b="1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amb</a:t>
                </a:r>
                <a:r>
                  <a:rPr lang="da-DK" sz="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., Nykøbing F.</a:t>
                </a:r>
              </a:p>
              <a:p>
                <a:pPr algn="ctr"/>
                <a:r>
                  <a:rPr lang="da-DK" sz="8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Overspl</a:t>
                </a:r>
                <a:r>
                  <a:rPr lang="da-DK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. Iben Marker Bonde</a:t>
                </a:r>
              </a:p>
              <a:p>
                <a:pPr algn="ctr"/>
                <a:r>
                  <a:rPr lang="da-DK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Ld. overlæge </a:t>
                </a:r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Bjarne Ørskov</a:t>
                </a:r>
              </a:p>
              <a:p>
                <a:pPr algn="ctr"/>
                <a:endParaRPr lang="da-DK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endParaRPr lang="da-DK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endParaRPr lang="da-DK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endParaRPr lang="da-DK" sz="5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87" name="Ellipse 86"/>
              <p:cNvSpPr/>
              <p:nvPr/>
            </p:nvSpPr>
            <p:spPr>
              <a:xfrm>
                <a:off x="-181053" y="2723531"/>
                <a:ext cx="1862882" cy="676935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sz="700" b="1" dirty="0" smtClean="0">
                    <a:solidFill>
                      <a:schemeClr val="tx1"/>
                    </a:solidFill>
                    <a:latin typeface="Trebuchet MS" panose="020B0603020202020204" pitchFamily="34" charset="0"/>
                  </a:rPr>
                  <a:t>Ledende overlæge</a:t>
                </a:r>
              </a:p>
              <a:p>
                <a:pPr algn="ctr"/>
                <a:r>
                  <a:rPr lang="da-DK" sz="700" dirty="0" smtClean="0">
                    <a:solidFill>
                      <a:schemeClr val="tx1"/>
                    </a:solidFill>
                    <a:latin typeface="Trebuchet MS" panose="020B0603020202020204" pitchFamily="34" charset="0"/>
                  </a:rPr>
                  <a:t>Christian Brandt</a:t>
                </a:r>
              </a:p>
              <a:p>
                <a:pPr algn="ctr"/>
                <a:r>
                  <a:rPr lang="da-DK" sz="700" dirty="0" smtClean="0">
                    <a:solidFill>
                      <a:schemeClr val="tx1"/>
                    </a:solidFill>
                    <a:latin typeface="Trebuchet MS" panose="020B0603020202020204" pitchFamily="34" charset="0"/>
                  </a:rPr>
                  <a:t>Rafi Nessar</a:t>
                </a:r>
                <a:endParaRPr lang="da-DK" sz="7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88" name="Afrundet rektangel 87"/>
              <p:cNvSpPr/>
              <p:nvPr/>
            </p:nvSpPr>
            <p:spPr>
              <a:xfrm>
                <a:off x="3210647" y="5359471"/>
                <a:ext cx="2903414" cy="1188762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Lungemedicinsk Forskningsenhed</a:t>
                </a:r>
              </a:p>
              <a:p>
                <a:pPr algn="ctr"/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(PLUZ)</a:t>
                </a:r>
                <a:b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Overlæge &amp; professor Uffe Bødtger</a:t>
                </a:r>
                <a:endParaRPr lang="da-DK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89" name="Lige forbindelse 88"/>
              <p:cNvCxnSpPr/>
              <p:nvPr/>
            </p:nvCxnSpPr>
            <p:spPr>
              <a:xfrm>
                <a:off x="7546732" y="2576146"/>
                <a:ext cx="0" cy="314325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90" name="Lige forbindelse 89"/>
              <p:cNvCxnSpPr/>
              <p:nvPr/>
            </p:nvCxnSpPr>
            <p:spPr>
              <a:xfrm>
                <a:off x="7546732" y="2567354"/>
                <a:ext cx="0" cy="456366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91" name="Ellipse 90"/>
              <p:cNvSpPr/>
              <p:nvPr/>
            </p:nvSpPr>
            <p:spPr>
              <a:xfrm>
                <a:off x="10740955" y="2716630"/>
                <a:ext cx="1798869" cy="660481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sz="700" b="1" dirty="0" smtClean="0">
                    <a:solidFill>
                      <a:schemeClr val="tx1"/>
                    </a:solidFill>
                    <a:latin typeface="Trebuchet MS" panose="020B0603020202020204" pitchFamily="34" charset="0"/>
                  </a:rPr>
                  <a:t>Ledende overlæge</a:t>
                </a:r>
              </a:p>
              <a:p>
                <a:pPr algn="ctr"/>
                <a:r>
                  <a:rPr lang="da-DK" sz="700" dirty="0" smtClean="0">
                    <a:solidFill>
                      <a:schemeClr val="tx1"/>
                    </a:solidFill>
                    <a:latin typeface="Trebuchet MS" panose="020B0603020202020204" pitchFamily="34" charset="0"/>
                  </a:rPr>
                  <a:t>Bjarne Ørskov</a:t>
                </a:r>
                <a:endParaRPr lang="da-DK" sz="7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92" name="Heksagon 91"/>
              <p:cNvSpPr/>
              <p:nvPr/>
            </p:nvSpPr>
            <p:spPr>
              <a:xfrm>
                <a:off x="6208686" y="1940793"/>
                <a:ext cx="1771796" cy="590766"/>
              </a:xfrm>
              <a:prstGeom prst="hexagon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a-DK" sz="8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93" name="Afrundet rektangel 92"/>
              <p:cNvSpPr/>
              <p:nvPr/>
            </p:nvSpPr>
            <p:spPr>
              <a:xfrm>
                <a:off x="8023147" y="1548631"/>
                <a:ext cx="2323243" cy="716013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Medicinsk</a:t>
                </a:r>
                <a:r>
                  <a:rPr lang="da-DK" sz="105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 </a:t>
                </a:r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sekretariat</a:t>
                </a:r>
                <a:b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Heidi Thuesen</a:t>
                </a:r>
                <a:b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Michelle G. Eskildsen</a:t>
                </a:r>
              </a:p>
              <a:p>
                <a:pPr algn="ctr"/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Karina Telander</a:t>
                </a:r>
                <a:endParaRPr lang="da-DK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94" name="Afrundet rektangel 93"/>
              <p:cNvSpPr/>
              <p:nvPr/>
            </p:nvSpPr>
            <p:spPr>
              <a:xfrm>
                <a:off x="8023147" y="803192"/>
                <a:ext cx="2323245" cy="678579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Ledende lægesekretær</a:t>
                </a:r>
                <a:b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Louise Hansen</a:t>
                </a:r>
              </a:p>
            </p:txBody>
          </p:sp>
          <p:sp>
            <p:nvSpPr>
              <p:cNvPr id="95" name="Afrundet rektangel 94"/>
              <p:cNvSpPr/>
              <p:nvPr/>
            </p:nvSpPr>
            <p:spPr>
              <a:xfrm>
                <a:off x="1961650" y="803192"/>
                <a:ext cx="2450383" cy="691295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Medicinsk kvalitetsenhed</a:t>
                </a:r>
                <a:endParaRPr lang="da-DK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algn="ctr"/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Christina Egelund</a:t>
                </a:r>
              </a:p>
              <a:p>
                <a:pPr algn="ctr"/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Susanne Due</a:t>
                </a:r>
              </a:p>
              <a:p>
                <a:pPr algn="ctr"/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Malene Bjældager</a:t>
                </a:r>
                <a:endParaRPr lang="da-DK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96" name="Afrundet rektangel 95"/>
              <p:cNvSpPr/>
              <p:nvPr/>
            </p:nvSpPr>
            <p:spPr>
              <a:xfrm>
                <a:off x="1961653" y="1551802"/>
                <a:ext cx="2450381" cy="710211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Koordinerende klinisk udd.ansvarlig spl.</a:t>
                </a:r>
                <a:br>
                  <a:rPr lang="da-DK" sz="8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da-DK" sz="8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rebuchet MS" panose="020B0603020202020204" pitchFamily="34" charset="0"/>
                  </a:rPr>
                  <a:t>Louise Stenør</a:t>
                </a:r>
                <a:endParaRPr lang="da-DK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cxnSp>
            <p:nvCxnSpPr>
              <p:cNvPr id="97" name="Lige forbindelse 96"/>
              <p:cNvCxnSpPr>
                <a:stCxn id="92" idx="3"/>
                <a:endCxn id="92" idx="3"/>
              </p:cNvCxnSpPr>
              <p:nvPr/>
            </p:nvCxnSpPr>
            <p:spPr>
              <a:xfrm>
                <a:off x="6208686" y="2236177"/>
                <a:ext cx="0" cy="0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98" name="Ellipse 97"/>
              <p:cNvSpPr/>
              <p:nvPr/>
            </p:nvSpPr>
            <p:spPr>
              <a:xfrm>
                <a:off x="5232825" y="2722758"/>
                <a:ext cx="1936027" cy="712539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sz="700" b="1" dirty="0" smtClean="0">
                    <a:latin typeface="Trebuchet MS" panose="020B0603020202020204" pitchFamily="34" charset="0"/>
                  </a:rPr>
                  <a:t>Ledende overlæge</a:t>
                </a:r>
              </a:p>
              <a:p>
                <a:pPr algn="ctr"/>
                <a:r>
                  <a:rPr lang="da-DK" sz="700" dirty="0" smtClean="0">
                    <a:latin typeface="Trebuchet MS" panose="020B0603020202020204" pitchFamily="34" charset="0"/>
                  </a:rPr>
                  <a:t>Rafi Nessar</a:t>
                </a:r>
              </a:p>
              <a:p>
                <a:pPr algn="ctr"/>
                <a:r>
                  <a:rPr lang="da-DK" sz="700" dirty="0" smtClean="0">
                    <a:latin typeface="Trebuchet MS" panose="020B0603020202020204" pitchFamily="34" charset="0"/>
                  </a:rPr>
                  <a:t>Sheraz Butt</a:t>
                </a:r>
                <a:endParaRPr lang="da-DK" sz="7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71" name="Afrundet rektangel 70"/>
            <p:cNvSpPr/>
            <p:nvPr/>
          </p:nvSpPr>
          <p:spPr>
            <a:xfrm>
              <a:off x="3757157" y="4837617"/>
              <a:ext cx="1853562" cy="1266404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endParaRPr>
            </a:p>
            <a:p>
              <a:pPr algn="ctr"/>
              <a:endParaRPr lang="da-DK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endParaRPr>
            </a:p>
            <a:p>
              <a:pPr algn="ctr"/>
              <a:endParaRPr lang="da-DK" sz="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endParaRPr>
            </a:p>
            <a:p>
              <a:pPr algn="ctr"/>
              <a:endParaRPr lang="da-DK" sz="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endParaRPr>
            </a:p>
            <a:p>
              <a:pPr algn="ctr"/>
              <a:endParaRPr lang="da-DK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endParaRPr>
            </a:p>
            <a:p>
              <a:pPr algn="ctr"/>
              <a:endParaRPr lang="da-DK" sz="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endParaRPr>
            </a:p>
            <a:p>
              <a:pPr algn="ctr"/>
              <a:endParaRPr lang="da-DK" sz="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endParaRPr>
            </a:p>
            <a:p>
              <a:pPr algn="ctr"/>
              <a:r>
                <a:rPr lang="da-DK" sz="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  <a:t>Infektionsmedicinsk ambulatorium</a:t>
              </a:r>
              <a:br>
                <a:rPr lang="da-DK" sz="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</a:br>
              <a:r>
                <a:rPr lang="da-DK" sz="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  <a:t/>
              </a:r>
              <a:br>
                <a:rPr lang="da-DK" sz="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</a:br>
              <a:r>
                <a:rPr lang="da-DK" sz="8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  <a:t>Overspl</a:t>
              </a:r>
              <a:r>
                <a:rPr lang="da-DK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  <a:t>. Kristina Dollerup</a:t>
              </a:r>
              <a:br>
                <a:rPr lang="da-DK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</a:br>
              <a:r>
                <a:rPr lang="da-DK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  <a:t>Ld. overlæge Christian </a:t>
              </a:r>
              <a:r>
                <a:rPr lang="da-DK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  <a:t>Brandt</a:t>
              </a:r>
              <a:br>
                <a:rPr lang="da-DK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</a:br>
              <a:r>
                <a:rPr lang="da-DK" sz="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  <a:t>Områdeansvarlig overlæge Lene Surland Knudsen</a:t>
              </a:r>
            </a:p>
            <a:p>
              <a:pPr algn="ctr"/>
              <a:endParaRPr lang="da-DK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endParaRPr>
            </a:p>
            <a:p>
              <a:pPr algn="ctr"/>
              <a:endParaRPr lang="da-DK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endParaRPr>
            </a:p>
            <a:p>
              <a:pPr algn="ctr"/>
              <a:endParaRPr lang="da-DK" sz="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endParaRPr>
            </a:p>
            <a:p>
              <a:pPr algn="ctr"/>
              <a:endParaRPr lang="da-DK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endParaRPr>
            </a:p>
            <a:p>
              <a:pPr algn="ctr"/>
              <a:r>
                <a:rPr lang="da-DK" sz="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  <a:t/>
              </a:r>
              <a:br>
                <a:rPr lang="da-DK" sz="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rebuchet MS" panose="020B0603020202020204" pitchFamily="34" charset="0"/>
                </a:rPr>
              </a:br>
              <a:endParaRPr lang="da-DK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72" name="Ellipse 71"/>
            <p:cNvSpPr/>
            <p:nvPr/>
          </p:nvSpPr>
          <p:spPr>
            <a:xfrm>
              <a:off x="3560033" y="4540166"/>
              <a:ext cx="1175684" cy="567417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a-DK" sz="700" b="1" dirty="0" smtClean="0">
                  <a:solidFill>
                    <a:schemeClr val="tx1"/>
                  </a:solidFill>
                  <a:latin typeface="Trebuchet MS" panose="020B0603020202020204" pitchFamily="34" charset="0"/>
                </a:rPr>
                <a:t>Ledende overlæge</a:t>
              </a:r>
            </a:p>
            <a:p>
              <a:pPr algn="ctr"/>
              <a:r>
                <a:rPr lang="da-DK" sz="700" dirty="0" smtClean="0">
                  <a:solidFill>
                    <a:schemeClr val="tx1"/>
                  </a:solidFill>
                  <a:latin typeface="Trebuchet MS" panose="020B0603020202020204" pitchFamily="34" charset="0"/>
                </a:rPr>
                <a:t>Christian Brandt</a:t>
              </a:r>
            </a:p>
          </p:txBody>
        </p:sp>
        <p:sp>
          <p:nvSpPr>
            <p:cNvPr id="73" name="Tekstfelt 72"/>
            <p:cNvSpPr txBox="1"/>
            <p:nvPr/>
          </p:nvSpPr>
          <p:spPr>
            <a:xfrm>
              <a:off x="7619590" y="2197203"/>
              <a:ext cx="10566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800" b="1" dirty="0" smtClean="0">
                  <a:latin typeface="Trebuchet MS" panose="020B0603020202020204" pitchFamily="34" charset="0"/>
                </a:rPr>
                <a:t>Sygeplejefaglig </a:t>
              </a:r>
              <a:r>
                <a:rPr lang="da-DK" sz="800" b="1" dirty="0">
                  <a:latin typeface="Trebuchet MS" panose="020B0603020202020204" pitchFamily="34" charset="0"/>
                </a:rPr>
                <a:t>f</a:t>
              </a:r>
              <a:r>
                <a:rPr lang="da-DK" sz="800" b="1" dirty="0" smtClean="0">
                  <a:latin typeface="Trebuchet MS" panose="020B0603020202020204" pitchFamily="34" charset="0"/>
                </a:rPr>
                <a:t>orskningsleder,</a:t>
              </a:r>
            </a:p>
            <a:p>
              <a:pPr algn="ctr"/>
              <a:r>
                <a:rPr lang="da-DK" sz="800" b="1" dirty="0" smtClean="0">
                  <a:latin typeface="Trebuchet MS" panose="020B0603020202020204" pitchFamily="34" charset="0"/>
                </a:rPr>
                <a:t>TT adjunkt</a:t>
              </a:r>
              <a:endParaRPr lang="da-DK" sz="800" b="1" dirty="0">
                <a:latin typeface="Trebuchet MS" panose="020B0603020202020204" pitchFamily="34" charset="0"/>
              </a:endParaRPr>
            </a:p>
            <a:p>
              <a:pPr algn="ctr"/>
              <a:r>
                <a:rPr lang="da-DK" sz="800" dirty="0">
                  <a:latin typeface="Trebuchet MS" panose="020B0603020202020204" pitchFamily="34" charset="0"/>
                </a:rPr>
                <a:t>Jesper </a:t>
              </a:r>
              <a:r>
                <a:rPr lang="da-DK" sz="800" dirty="0" smtClean="0">
                  <a:latin typeface="Trebuchet MS" panose="020B0603020202020204" pitchFamily="34" charset="0"/>
                </a:rPr>
                <a:t>Frederiksen</a:t>
              </a:r>
              <a:endParaRPr lang="da-DK" sz="800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23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65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Trebuchet MS</vt:lpstr>
      <vt:lpstr>Office-tema</vt:lpstr>
      <vt:lpstr>PowerPoint-præsentation</vt:lpstr>
    </vt:vector>
  </TitlesOfParts>
  <Company>Region Sjaelland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Michelle Gantzhorn Eskildsen</dc:creator>
  <cp:lastModifiedBy>Michelle Gantzhorn Eskildsen</cp:lastModifiedBy>
  <cp:revision>13</cp:revision>
  <cp:lastPrinted>2023-04-20T09:04:42Z</cp:lastPrinted>
  <dcterms:created xsi:type="dcterms:W3CDTF">2023-03-02T08:28:02Z</dcterms:created>
  <dcterms:modified xsi:type="dcterms:W3CDTF">2024-06-10T07:11:21Z</dcterms:modified>
</cp:coreProperties>
</file>