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5" r:id="rId5"/>
    <p:sldMasterId id="2147483804" r:id="rId6"/>
    <p:sldMasterId id="2147483854" r:id="rId7"/>
  </p:sldMasterIdLst>
  <p:notesMasterIdLst>
    <p:notesMasterId r:id="rId46"/>
  </p:notesMasterIdLst>
  <p:handoutMasterIdLst>
    <p:handoutMasterId r:id="rId47"/>
  </p:handoutMasterIdLst>
  <p:sldIdLst>
    <p:sldId id="325" r:id="rId8"/>
    <p:sldId id="391" r:id="rId9"/>
    <p:sldId id="329" r:id="rId10"/>
    <p:sldId id="327" r:id="rId11"/>
    <p:sldId id="341" r:id="rId12"/>
    <p:sldId id="328" r:id="rId13"/>
    <p:sldId id="330" r:id="rId14"/>
    <p:sldId id="318" r:id="rId15"/>
    <p:sldId id="331" r:id="rId16"/>
    <p:sldId id="332" r:id="rId17"/>
    <p:sldId id="333" r:id="rId18"/>
    <p:sldId id="392" r:id="rId19"/>
    <p:sldId id="334" r:id="rId20"/>
    <p:sldId id="335" r:id="rId21"/>
    <p:sldId id="336" r:id="rId22"/>
    <p:sldId id="393" r:id="rId23"/>
    <p:sldId id="343" r:id="rId24"/>
    <p:sldId id="401" r:id="rId25"/>
    <p:sldId id="344" r:id="rId26"/>
    <p:sldId id="394" r:id="rId27"/>
    <p:sldId id="347" r:id="rId28"/>
    <p:sldId id="400" r:id="rId29"/>
    <p:sldId id="339" r:id="rId30"/>
    <p:sldId id="340" r:id="rId31"/>
    <p:sldId id="349" r:id="rId32"/>
    <p:sldId id="350" r:id="rId33"/>
    <p:sldId id="396" r:id="rId34"/>
    <p:sldId id="353" r:id="rId35"/>
    <p:sldId id="354" r:id="rId36"/>
    <p:sldId id="355" r:id="rId37"/>
    <p:sldId id="356" r:id="rId38"/>
    <p:sldId id="357" r:id="rId39"/>
    <p:sldId id="351" r:id="rId40"/>
    <p:sldId id="359" r:id="rId41"/>
    <p:sldId id="360" r:id="rId42"/>
    <p:sldId id="398" r:id="rId43"/>
    <p:sldId id="361" r:id="rId44"/>
    <p:sldId id="402" r:id="rId45"/>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la Thorbjørn Hansen" initials="UTH" lastIdx="6" clrIdx="0">
    <p:extLst>
      <p:ext uri="{19B8F6BF-5375-455C-9EA6-DF929625EA0E}">
        <p15:presenceInfo xmlns:p15="http://schemas.microsoft.com/office/powerpoint/2012/main" userId="S-1-5-21-314066943-800939478-1543857936-4233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8D7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3" autoAdjust="0"/>
    <p:restoredTop sz="68485" autoAdjust="0"/>
  </p:normalViewPr>
  <p:slideViewPr>
    <p:cSldViewPr snapToGrid="0">
      <p:cViewPr varScale="1">
        <p:scale>
          <a:sx n="79" d="100"/>
          <a:sy n="79" d="100"/>
        </p:scale>
        <p:origin x="1662" y="96"/>
      </p:cViewPr>
      <p:guideLst>
        <p:guide orient="horz" pos="2160"/>
        <p:guide pos="3840"/>
      </p:guideLst>
    </p:cSldViewPr>
  </p:slideViewPr>
  <p:outlineViewPr>
    <p:cViewPr>
      <p:scale>
        <a:sx n="33" d="100"/>
        <a:sy n="33" d="100"/>
      </p:scale>
      <p:origin x="0" y="-5026"/>
    </p:cViewPr>
  </p:outlineViewPr>
  <p:notesTextViewPr>
    <p:cViewPr>
      <p:scale>
        <a:sx n="1" d="1"/>
        <a:sy n="1" d="1"/>
      </p:scale>
      <p:origin x="0" y="0"/>
    </p:cViewPr>
  </p:notesTextViewPr>
  <p:sorterViewPr>
    <p:cViewPr>
      <p:scale>
        <a:sx n="100" d="100"/>
        <a:sy n="100" d="100"/>
      </p:scale>
      <p:origin x="0" y="-5909"/>
    </p:cViewPr>
  </p:sorterViewPr>
  <p:notesViewPr>
    <p:cSldViewPr snapToGrid="0">
      <p:cViewPr varScale="1">
        <p:scale>
          <a:sx n="40" d="100"/>
          <a:sy n="40" d="100"/>
        </p:scale>
        <p:origin x="2534"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commentAuthors" Target="commentAuthors.xml"/><Relationship Id="rId8" Type="http://schemas.openxmlformats.org/officeDocument/2006/relationships/slide" Target="slides/slide1.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346" cy="497987"/>
          </a:xfrm>
          <a:prstGeom prst="rect">
            <a:avLst/>
          </a:prstGeom>
        </p:spPr>
        <p:txBody>
          <a:bodyPr vert="horz" lIns="90597" tIns="45298" rIns="90597" bIns="45298" rtlCol="0"/>
          <a:lstStyle>
            <a:lvl1pPr algn="l">
              <a:defRPr sz="1200"/>
            </a:lvl1pPr>
          </a:lstStyle>
          <a:p>
            <a:endParaRPr lang="da-DK"/>
          </a:p>
        </p:txBody>
      </p:sp>
      <p:sp>
        <p:nvSpPr>
          <p:cNvPr id="3" name="Pladsholder til dato 2"/>
          <p:cNvSpPr>
            <a:spLocks noGrp="1"/>
          </p:cNvSpPr>
          <p:nvPr>
            <p:ph type="dt" sz="quarter" idx="1"/>
          </p:nvPr>
        </p:nvSpPr>
        <p:spPr>
          <a:xfrm>
            <a:off x="3850761" y="0"/>
            <a:ext cx="2945346" cy="497987"/>
          </a:xfrm>
          <a:prstGeom prst="rect">
            <a:avLst/>
          </a:prstGeom>
        </p:spPr>
        <p:txBody>
          <a:bodyPr vert="horz" lIns="90597" tIns="45298" rIns="90597" bIns="45298" rtlCol="0"/>
          <a:lstStyle>
            <a:lvl1pPr algn="r">
              <a:defRPr sz="1200"/>
            </a:lvl1pPr>
          </a:lstStyle>
          <a:p>
            <a:fld id="{06A1E2C6-3D85-4EC8-9DF0-6B4F76228ABA}" type="datetimeFigureOut">
              <a:rPr lang="da-DK" smtClean="0"/>
              <a:t>17-05-2023</a:t>
            </a:fld>
            <a:endParaRPr lang="da-DK"/>
          </a:p>
        </p:txBody>
      </p:sp>
      <p:sp>
        <p:nvSpPr>
          <p:cNvPr id="4" name="Pladsholder til sidefod 3"/>
          <p:cNvSpPr>
            <a:spLocks noGrp="1"/>
          </p:cNvSpPr>
          <p:nvPr>
            <p:ph type="ftr" sz="quarter" idx="2"/>
          </p:nvPr>
        </p:nvSpPr>
        <p:spPr>
          <a:xfrm>
            <a:off x="0" y="9430238"/>
            <a:ext cx="2945346" cy="497987"/>
          </a:xfrm>
          <a:prstGeom prst="rect">
            <a:avLst/>
          </a:prstGeom>
        </p:spPr>
        <p:txBody>
          <a:bodyPr vert="horz" lIns="90597" tIns="45298" rIns="90597" bIns="45298" rtlCol="0" anchor="b"/>
          <a:lstStyle>
            <a:lvl1pPr algn="l">
              <a:defRPr sz="1200"/>
            </a:lvl1pPr>
          </a:lstStyle>
          <a:p>
            <a:endParaRPr lang="da-DK"/>
          </a:p>
        </p:txBody>
      </p:sp>
      <p:sp>
        <p:nvSpPr>
          <p:cNvPr id="5" name="Pladsholder til slidenummer 4"/>
          <p:cNvSpPr>
            <a:spLocks noGrp="1"/>
          </p:cNvSpPr>
          <p:nvPr>
            <p:ph type="sldNum" sz="quarter" idx="3"/>
          </p:nvPr>
        </p:nvSpPr>
        <p:spPr>
          <a:xfrm>
            <a:off x="3850761" y="9430238"/>
            <a:ext cx="2945346" cy="497987"/>
          </a:xfrm>
          <a:prstGeom prst="rect">
            <a:avLst/>
          </a:prstGeom>
        </p:spPr>
        <p:txBody>
          <a:bodyPr vert="horz" lIns="90597" tIns="45298" rIns="90597" bIns="45298" rtlCol="0" anchor="b"/>
          <a:lstStyle>
            <a:lvl1pPr algn="r">
              <a:defRPr sz="1200"/>
            </a:lvl1pPr>
          </a:lstStyle>
          <a:p>
            <a:fld id="{8F26586C-98D0-4D79-9A16-FF243F119C8C}" type="slidenum">
              <a:rPr lang="da-DK" smtClean="0"/>
              <a:t>‹nr.›</a:t>
            </a:fld>
            <a:endParaRPr lang="da-DK"/>
          </a:p>
        </p:txBody>
      </p:sp>
    </p:spTree>
    <p:extLst>
      <p:ext uri="{BB962C8B-B14F-4D97-AF65-F5344CB8AC3E}">
        <p14:creationId xmlns:p14="http://schemas.microsoft.com/office/powerpoint/2010/main" val="2889621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60" cy="498136"/>
          </a:xfrm>
          <a:prstGeom prst="rect">
            <a:avLst/>
          </a:prstGeom>
        </p:spPr>
        <p:txBody>
          <a:bodyPr vert="horz" lIns="91431" tIns="45716" rIns="91431" bIns="45716" rtlCol="0"/>
          <a:lstStyle>
            <a:lvl1pPr algn="l">
              <a:defRPr sz="1200"/>
            </a:lvl1pPr>
          </a:lstStyle>
          <a:p>
            <a:endParaRPr lang="da-DK"/>
          </a:p>
        </p:txBody>
      </p:sp>
      <p:sp>
        <p:nvSpPr>
          <p:cNvPr id="3" name="Pladsholder til dato 2"/>
          <p:cNvSpPr>
            <a:spLocks noGrp="1"/>
          </p:cNvSpPr>
          <p:nvPr>
            <p:ph type="dt" idx="1"/>
          </p:nvPr>
        </p:nvSpPr>
        <p:spPr>
          <a:xfrm>
            <a:off x="3850444" y="0"/>
            <a:ext cx="2945660" cy="498136"/>
          </a:xfrm>
          <a:prstGeom prst="rect">
            <a:avLst/>
          </a:prstGeom>
        </p:spPr>
        <p:txBody>
          <a:bodyPr vert="horz" lIns="91431" tIns="45716" rIns="91431" bIns="45716" rtlCol="0"/>
          <a:lstStyle>
            <a:lvl1pPr algn="r">
              <a:defRPr sz="1200"/>
            </a:lvl1pPr>
          </a:lstStyle>
          <a:p>
            <a:fld id="{8B932C78-BEE6-4FC6-A8D5-0A2DA97AD7AD}" type="datetimeFigureOut">
              <a:rPr lang="da-DK" smtClean="0"/>
              <a:pPr/>
              <a:t>17-05-2023</a:t>
            </a:fld>
            <a:endParaRPr lang="da-DK"/>
          </a:p>
        </p:txBody>
      </p:sp>
      <p:sp>
        <p:nvSpPr>
          <p:cNvPr id="4" name="Pladsholder til slidebillede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31" tIns="45716" rIns="91431" bIns="45716" rtlCol="0" anchor="ctr"/>
          <a:lstStyle/>
          <a:p>
            <a:endParaRPr lang="da-DK"/>
          </a:p>
        </p:txBody>
      </p:sp>
      <p:sp>
        <p:nvSpPr>
          <p:cNvPr id="5" name="Pladsholder til noter 4"/>
          <p:cNvSpPr>
            <a:spLocks noGrp="1"/>
          </p:cNvSpPr>
          <p:nvPr>
            <p:ph type="body" sz="quarter" idx="3"/>
          </p:nvPr>
        </p:nvSpPr>
        <p:spPr>
          <a:xfrm>
            <a:off x="679769" y="4777958"/>
            <a:ext cx="5438140" cy="3909238"/>
          </a:xfrm>
          <a:prstGeom prst="rect">
            <a:avLst/>
          </a:prstGeom>
        </p:spPr>
        <p:txBody>
          <a:bodyPr vert="horz" lIns="91431" tIns="45716" rIns="91431" bIns="45716" rtlCol="0"/>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30093"/>
            <a:ext cx="2945660" cy="498135"/>
          </a:xfrm>
          <a:prstGeom prst="rect">
            <a:avLst/>
          </a:prstGeom>
        </p:spPr>
        <p:txBody>
          <a:bodyPr vert="horz" lIns="91431" tIns="45716" rIns="91431" bIns="45716"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4" y="9430093"/>
            <a:ext cx="2945660" cy="498135"/>
          </a:xfrm>
          <a:prstGeom prst="rect">
            <a:avLst/>
          </a:prstGeom>
        </p:spPr>
        <p:txBody>
          <a:bodyPr vert="horz" lIns="91431" tIns="45716" rIns="91431" bIns="45716" rtlCol="0" anchor="b"/>
          <a:lstStyle>
            <a:lvl1pPr algn="r">
              <a:defRPr sz="1200"/>
            </a:lvl1pPr>
          </a:lstStyle>
          <a:p>
            <a:fld id="{52C52227-3453-467B-8857-8755152DE044}" type="slidenum">
              <a:rPr lang="da-DK" smtClean="0"/>
              <a:pPr/>
              <a:t>‹nr.›</a:t>
            </a:fld>
            <a:endParaRPr lang="da-DK"/>
          </a:p>
        </p:txBody>
      </p:sp>
    </p:spTree>
    <p:extLst>
      <p:ext uri="{BB962C8B-B14F-4D97-AF65-F5344CB8AC3E}">
        <p14:creationId xmlns:p14="http://schemas.microsoft.com/office/powerpoint/2010/main" val="1407583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kriseteam.helsekompetanse.no/sites/kriseteam.helsekompetanse.no/files/Tidlig%20intervensjon%20etter%20en%20krise.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dr.dk/nyheder/indland/naersyn/ulla-er-doedsbud-man-skal-give-beskeden-direkt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smtClean="0">
                <a:solidFill>
                  <a:prstClr val="black"/>
                </a:solidFill>
                <a:latin typeface="Arial" panose="020B0604020202020204" pitchFamily="34" charset="0"/>
                <a:cs typeface="Arial" panose="020B0604020202020204" pitchFamily="34" charset="0"/>
              </a:rPr>
              <a:t>Undervisningsmaterialet er baseret på resultaterne fra forskningsprojektet ”Psykosocial rehabilitering af efterladte, der har mistet til selvmord i en alder af ≥ 60 år”.</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Forskningsprojektet viste blandt andet, at den måde de professionelle håndterede situationen på, var meget betydningsfuld for de efterladte – også på langt sigt. </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Generelt set var det hjælpsomt. Det havde særlig betydning, når de professionelle havde styr på, hvad der skulle ske og forklarede det stille og roligt til de efterladte, tog styring og kontrol i passende grad, udviste omsorg og forstod og håndterede de efterladtes forskellige akutte reaktioner når de professionelle handlede udover det, de efterladte forventede af dem. Det kunne være små handlinger, hvor de professionelle viste, at de havde set den efterladte som en person og tog hensyn til særlige behov. </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Dette undervisningsmateriale er baseret på forskningsprojektets resultater og arbejdsgruppens ekspertise som professionelle, der møder efterladte efter selvmord. Elene Fleischer har indtalt lydbilleder,</a:t>
            </a:r>
            <a:r>
              <a:rPr lang="da-DK" sz="1200" baseline="0" dirty="0" smtClean="0">
                <a:solidFill>
                  <a:prstClr val="black"/>
                </a:solidFill>
                <a:latin typeface="Arial" panose="020B0604020202020204" pitchFamily="34" charset="0"/>
                <a:cs typeface="Arial" panose="020B0604020202020204" pitchFamily="34" charset="0"/>
              </a:rPr>
              <a:t> der uddyber og supplerer det der står på dias. </a:t>
            </a:r>
            <a:endParaRPr lang="da-DK" sz="1200" dirty="0" smtClean="0">
              <a:solidFill>
                <a:prstClr val="black"/>
              </a:solidFill>
              <a:latin typeface="Arial" panose="020B0604020202020204" pitchFamily="34" charset="0"/>
              <a:cs typeface="Arial" panose="020B0604020202020204" pitchFamily="34" charset="0"/>
            </a:endParaRP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Udover dette lange undervisningsmateriale, der er særlig rettet mod professionelle, der giver dødsbud, og som vil vide mere om teoretisk sorgforståelse,</a:t>
            </a:r>
            <a:r>
              <a:rPr lang="da-DK" sz="1200" baseline="0" dirty="0" smtClean="0">
                <a:solidFill>
                  <a:prstClr val="black"/>
                </a:solidFill>
                <a:latin typeface="Arial" panose="020B0604020202020204" pitchFamily="34" charset="0"/>
                <a:cs typeface="Arial" panose="020B0604020202020204" pitchFamily="34" charset="0"/>
              </a:rPr>
              <a:t> er der også </a:t>
            </a:r>
            <a:r>
              <a:rPr lang="da-DK" sz="1200" dirty="0" smtClean="0">
                <a:solidFill>
                  <a:prstClr val="black"/>
                </a:solidFill>
                <a:latin typeface="Arial" panose="020B0604020202020204" pitchFamily="34" charset="0"/>
                <a:cs typeface="Arial" panose="020B0604020202020204" pitchFamily="34" charset="0"/>
              </a:rPr>
              <a:t>udarbejdet et kort undervisningsmateriale, der har fokus på at</a:t>
            </a:r>
            <a:r>
              <a:rPr lang="da-DK" sz="1200" baseline="0" dirty="0" smtClean="0">
                <a:solidFill>
                  <a:prstClr val="black"/>
                </a:solidFill>
                <a:latin typeface="Arial" panose="020B0604020202020204" pitchFamily="34" charset="0"/>
                <a:cs typeface="Arial" panose="020B0604020202020204" pitchFamily="34" charset="0"/>
              </a:rPr>
              <a:t> støtte efterladte efter tabet.</a:t>
            </a:r>
            <a:endParaRPr lang="da-DK" sz="1200" dirty="0" smtClean="0">
              <a:solidFill>
                <a:prstClr val="black"/>
              </a:solidFill>
              <a:latin typeface="Arial" panose="020B0604020202020204" pitchFamily="34" charset="0"/>
              <a:cs typeface="Arial" panose="020B0604020202020204" pitchFamily="34" charset="0"/>
            </a:endParaRP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Desuden er der udarbejdet en vejledning til professionelle og en pjece, du kan udlevere til efterladte, samt tre film, der viser, hvordan det kan være at være ældre efterladt efter selvmord, set fra deres førstepersonsperspektiv.</a:t>
            </a:r>
          </a:p>
          <a:p>
            <a:pPr>
              <a:lnSpc>
                <a:spcPts val="0"/>
              </a:lnSpc>
              <a:spcAft>
                <a:spcPts val="500"/>
              </a:spcAft>
            </a:pPr>
            <a:endParaRPr lang="da-DK" sz="1200" dirty="0" smtClean="0">
              <a:solidFill>
                <a:prstClr val="black"/>
              </a:solidFill>
              <a:latin typeface="Arial" panose="020B0604020202020204" pitchFamily="34" charset="0"/>
              <a:cs typeface="Arial" panose="020B0604020202020204" pitchFamily="34" charset="0"/>
            </a:endParaRPr>
          </a:p>
          <a:p>
            <a:r>
              <a:rPr lang="da-DK" sz="1200" dirty="0" smtClean="0">
                <a:solidFill>
                  <a:prstClr val="black"/>
                </a:solidFill>
                <a:latin typeface="Arial" panose="020B0604020202020204" pitchFamily="34" charset="0"/>
                <a:cs typeface="Arial" panose="020B0604020202020204" pitchFamily="34" charset="0"/>
              </a:rPr>
              <a:t>Vi håber, at indsatserne er med til at sikre, at ældre efterladte efter selvmord får den hjælp og støtte, de har behov for. </a:t>
            </a:r>
          </a:p>
          <a:p>
            <a:endParaRPr lang="da-DK" sz="1200" dirty="0" smtClean="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t>Du kan læse mere om forskningsprojektet</a:t>
            </a:r>
            <a:r>
              <a:rPr lang="da-DK" baseline="0" dirty="0" smtClean="0"/>
              <a:t> her: </a:t>
            </a:r>
            <a:r>
              <a:rPr lang="da-DK" dirty="0" smtClean="0">
                <a:solidFill>
                  <a:prstClr val="black"/>
                </a:solidFill>
                <a:latin typeface="Arial" panose="020B0604020202020204" pitchFamily="34" charset="0"/>
                <a:cs typeface="Arial" panose="020B0604020202020204" pitchFamily="34" charset="0"/>
              </a:rPr>
              <a:t>www.regionsjaelland.dk/efterladte</a:t>
            </a:r>
            <a:endParaRPr lang="da-DK" sz="1200" dirty="0" smtClean="0">
              <a:solidFill>
                <a:prstClr val="black"/>
              </a:solidFill>
              <a:latin typeface="Arial" panose="020B0604020202020204" pitchFamily="34" charset="0"/>
              <a:cs typeface="Arial" panose="020B0604020202020204" pitchFamily="34" charset="0"/>
            </a:endParaRPr>
          </a:p>
          <a:p>
            <a:endParaRPr lang="da-DK" baseline="0" dirty="0"/>
          </a:p>
        </p:txBody>
      </p:sp>
      <p:sp>
        <p:nvSpPr>
          <p:cNvPr id="4" name="Slide Number Placeholder 3"/>
          <p:cNvSpPr>
            <a:spLocks noGrp="1"/>
          </p:cNvSpPr>
          <p:nvPr>
            <p:ph type="sldNum" sz="quarter" idx="10"/>
          </p:nvPr>
        </p:nvSpPr>
        <p:spPr/>
        <p:txBody>
          <a:bodyPr/>
          <a:lstStyle/>
          <a:p>
            <a:fld id="{52C52227-3453-467B-8857-8755152DE044}" type="slidenum">
              <a:rPr lang="da-DK" smtClean="0">
                <a:solidFill>
                  <a:prstClr val="black"/>
                </a:solidFill>
              </a:rPr>
              <a:pPr/>
              <a:t>2</a:t>
            </a:fld>
            <a:endParaRPr lang="da-DK">
              <a:solidFill>
                <a:prstClr val="black"/>
              </a:solidFill>
            </a:endParaRPr>
          </a:p>
        </p:txBody>
      </p:sp>
    </p:spTree>
    <p:extLst>
      <p:ext uri="{BB962C8B-B14F-4D97-AF65-F5344CB8AC3E}">
        <p14:creationId xmlns:p14="http://schemas.microsoft.com/office/powerpoint/2010/main" val="985013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Lydbillede</a:t>
            </a:r>
            <a:r>
              <a:rPr lang="da-DK" b="1" smtClean="0"/>
              <a:t>: 00:32,00</a:t>
            </a:r>
            <a:r>
              <a:rPr lang="da-DK" b="1" baseline="0" smtClean="0"/>
              <a:t> </a:t>
            </a:r>
            <a:endParaRPr lang="da-DK" b="1" baseline="0" dirty="0" smtClean="0"/>
          </a:p>
          <a:p>
            <a:r>
              <a:rPr lang="da-DK" sz="1200" i="1" kern="1200" dirty="0" smtClean="0">
                <a:solidFill>
                  <a:schemeClr val="tx1"/>
                </a:solidFill>
                <a:effectLst/>
                <a:latin typeface="+mn-lt"/>
                <a:ea typeface="+mn-ea"/>
                <a:cs typeface="+mn-cs"/>
              </a:rPr>
              <a:t>”…Det er ikke altid indlysende eller lige til at se, om en borger er dement. Symptomer på demens kan let forveksles med symptomer på chok hos en ældre, derfor er kontakten til netværket vigtig.</a:t>
            </a:r>
          </a:p>
          <a:p>
            <a:r>
              <a:rPr lang="da-DK" sz="1200" i="1" kern="1200" dirty="0" smtClean="0">
                <a:solidFill>
                  <a:schemeClr val="tx1"/>
                </a:solidFill>
                <a:effectLst/>
                <a:latin typeface="+mn-lt"/>
                <a:ea typeface="+mn-ea"/>
                <a:cs typeface="+mn-cs"/>
              </a:rPr>
              <a:t>Netværket kan bidrage med vigtig viden om eventuelt kognitive vanskeligheder, som der skal tages hensyn til. Kontakten til netværket kræver i udgangspunktet altid accept fra borgeren”</a:t>
            </a:r>
          </a:p>
          <a:p>
            <a:endParaRPr lang="da-DK" b="1" baseline="0" dirty="0" smtClean="0"/>
          </a:p>
          <a:p>
            <a:r>
              <a:rPr lang="da-DK" dirty="0" smtClean="0"/>
              <a:t>Obs </a:t>
            </a:r>
            <a:r>
              <a:rPr lang="da-DK" dirty="0"/>
              <a:t>er der evt. et høreapparat der skal monteres ( hvis man fx kommer om natten!) </a:t>
            </a:r>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12</a:t>
            </a:fld>
            <a:endParaRPr lang="da-DK">
              <a:solidFill>
                <a:prstClr val="black"/>
              </a:solidFill>
            </a:endParaRPr>
          </a:p>
        </p:txBody>
      </p:sp>
    </p:spTree>
    <p:extLst>
      <p:ext uri="{BB962C8B-B14F-4D97-AF65-F5344CB8AC3E}">
        <p14:creationId xmlns:p14="http://schemas.microsoft.com/office/powerpoint/2010/main" val="520348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Vær konkret i budskabet. Vedkommende er ikke gået bort, men vedkommende er død</a:t>
            </a:r>
          </a:p>
          <a:p>
            <a:endParaRPr lang="da-DK" dirty="0"/>
          </a:p>
          <a:p>
            <a:pPr defTabSz="914306">
              <a:defRPr/>
            </a:pPr>
            <a:r>
              <a:rPr lang="da-DK" dirty="0"/>
              <a:t>Oftest ved vi ikke med sikkerhed, om det er et selvmord, når budskabet skal overbringes… hvordan kan det håndteres? </a:t>
            </a:r>
            <a:endParaRPr lang="da-DK" dirty="0">
              <a:cs typeface="Calibri"/>
            </a:endParaRPr>
          </a:p>
          <a:p>
            <a:r>
              <a:rPr lang="da-DK" dirty="0"/>
              <a:t>Undlad at sige, der ER selvmord, der vil på dette tidspunkt oftest være ting der peger mod at det er overvejende  sandsynligt at det drejer sig om et selvmord ( dødmåden, findesituationen, afskedsbrev </a:t>
            </a:r>
            <a:r>
              <a:rPr lang="da-DK" dirty="0" err="1"/>
              <a:t>m.v</a:t>
            </a:r>
            <a:r>
              <a:rPr lang="da-DK" dirty="0"/>
              <a:t>), men det er først ved et retslægeligt ligsyn eller evt. obduktion at dødsmåden endeligt bliver fastslået </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13</a:t>
            </a:fld>
            <a:endParaRPr lang="da-DK"/>
          </a:p>
        </p:txBody>
      </p:sp>
    </p:spTree>
    <p:extLst>
      <p:ext uri="{BB962C8B-B14F-4D97-AF65-F5344CB8AC3E}">
        <p14:creationId xmlns:p14="http://schemas.microsoft.com/office/powerpoint/2010/main" val="1443008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Fysiske symptomer kunne f.eks. Være: ændringer i hudfarve, åndedræt eller svimmelhed.</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14</a:t>
            </a:fld>
            <a:endParaRPr lang="da-DK"/>
          </a:p>
        </p:txBody>
      </p:sp>
    </p:spTree>
    <p:extLst>
      <p:ext uri="{BB962C8B-B14F-4D97-AF65-F5344CB8AC3E}">
        <p14:creationId xmlns:p14="http://schemas.microsoft.com/office/powerpoint/2010/main" val="612562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solidFill>
                  <a:prstClr val="black"/>
                </a:solidFill>
                <a:cs typeface="Calibri"/>
              </a:rPr>
              <a:t>Netværket vil ofte kunne bidrage med vigtig viden om evt. kognitive vanskeligheder, som der skal tages hensyn til. </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15</a:t>
            </a:fld>
            <a:endParaRPr lang="da-DK"/>
          </a:p>
        </p:txBody>
      </p:sp>
    </p:spTree>
    <p:extLst>
      <p:ext uri="{BB962C8B-B14F-4D97-AF65-F5344CB8AC3E}">
        <p14:creationId xmlns:p14="http://schemas.microsoft.com/office/powerpoint/2010/main" val="2933589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Lydbillede: 01:07,92 – </a:t>
            </a:r>
            <a:r>
              <a:rPr lang="da-DK" sz="1200" b="1" kern="1200" dirty="0" smtClean="0">
                <a:solidFill>
                  <a:schemeClr val="tx1"/>
                </a:solidFill>
                <a:effectLst/>
                <a:latin typeface="+mn-lt"/>
                <a:ea typeface="+mn-ea"/>
                <a:cs typeface="+mn-cs"/>
              </a:rPr>
              <a:t>”</a:t>
            </a:r>
            <a:r>
              <a:rPr lang="da-DK" sz="1200" kern="1200" dirty="0" smtClean="0">
                <a:solidFill>
                  <a:schemeClr val="tx1"/>
                </a:solidFill>
                <a:effectLst/>
                <a:latin typeface="+mn-lt"/>
                <a:ea typeface="+mn-ea"/>
                <a:cs typeface="+mn-cs"/>
              </a:rPr>
              <a:t>En ældre kvinde mister ægtefælle og politiet kommer med dødsbudskabet”, </a:t>
            </a:r>
          </a:p>
          <a:p>
            <a:r>
              <a:rPr lang="da-DK" sz="1200" i="1" kern="1200" dirty="0" smtClean="0">
                <a:solidFill>
                  <a:schemeClr val="tx1"/>
                </a:solidFill>
                <a:effectLst/>
                <a:latin typeface="+mn-lt"/>
                <a:ea typeface="+mn-ea"/>
                <a:cs typeface="+mn-cs"/>
              </a:rPr>
              <a:t>”Jeg ved ikke om det tog 5 min. eller ½ time, det har jeg ingen fornemmelse af…</a:t>
            </a:r>
          </a:p>
          <a:p>
            <a:r>
              <a:rPr lang="da-DK" sz="1200" i="1" kern="1200" dirty="0" smtClean="0">
                <a:solidFill>
                  <a:schemeClr val="tx1"/>
                </a:solidFill>
                <a:effectLst/>
                <a:latin typeface="+mn-lt"/>
                <a:ea typeface="+mn-ea"/>
                <a:cs typeface="+mn-cs"/>
              </a:rPr>
              <a:t>så sagde de, han var på skadestuen, og jeg skulle ind og identificere ham…</a:t>
            </a:r>
          </a:p>
          <a:p>
            <a:r>
              <a:rPr lang="da-DK" sz="1200" i="1" kern="1200" dirty="0" smtClean="0">
                <a:solidFill>
                  <a:schemeClr val="tx1"/>
                </a:solidFill>
                <a:effectLst/>
                <a:latin typeface="+mn-lt"/>
                <a:ea typeface="+mn-ea"/>
                <a:cs typeface="+mn-cs"/>
              </a:rPr>
              <a:t>så sagde de, nu skal du tage din frakke og din mobiltelefon, så kører vi derind.</a:t>
            </a:r>
          </a:p>
          <a:p>
            <a:r>
              <a:rPr lang="da-DK" sz="1200" i="1" kern="1200" dirty="0" smtClean="0">
                <a:solidFill>
                  <a:schemeClr val="tx1"/>
                </a:solidFill>
                <a:effectLst/>
                <a:latin typeface="+mn-lt"/>
                <a:ea typeface="+mn-ea"/>
                <a:cs typeface="+mn-cs"/>
              </a:rPr>
              <a:t>Der var ikke noget med, at nu skulle jeg selv køre derind og så møde dem. Det var – nu gør vi sådan.</a:t>
            </a:r>
          </a:p>
          <a:p>
            <a:r>
              <a:rPr lang="da-DK" sz="1200" i="1" kern="1200" dirty="0" smtClean="0">
                <a:solidFill>
                  <a:schemeClr val="tx1"/>
                </a:solidFill>
                <a:effectLst/>
                <a:latin typeface="+mn-lt"/>
                <a:ea typeface="+mn-ea"/>
                <a:cs typeface="+mn-cs"/>
              </a:rPr>
              <a:t>Og det..</a:t>
            </a:r>
          </a:p>
          <a:p>
            <a:r>
              <a:rPr lang="da-DK" sz="1200" i="1" kern="1200" dirty="0" smtClean="0">
                <a:solidFill>
                  <a:schemeClr val="tx1"/>
                </a:solidFill>
                <a:effectLst/>
                <a:latin typeface="+mn-lt"/>
                <a:ea typeface="+mn-ea"/>
                <a:cs typeface="+mn-cs"/>
              </a:rPr>
              <a:t>jeg var som et lille barn, så det var fint, at jeg fik ordre. og sådan gør jeg.</a:t>
            </a:r>
          </a:p>
          <a:p>
            <a:r>
              <a:rPr lang="da-DK" sz="1200" i="1" kern="1200" dirty="0" smtClean="0">
                <a:solidFill>
                  <a:schemeClr val="tx1"/>
                </a:solidFill>
                <a:effectLst/>
                <a:latin typeface="+mn-lt"/>
                <a:ea typeface="+mn-ea"/>
                <a:cs typeface="+mn-cs"/>
              </a:rPr>
              <a:t>så gik vi ud i bilen, og han åbnede pænt døren.</a:t>
            </a:r>
          </a:p>
          <a:p>
            <a:r>
              <a:rPr lang="da-DK" sz="1200" i="1" kern="1200" dirty="0" smtClean="0">
                <a:solidFill>
                  <a:schemeClr val="tx1"/>
                </a:solidFill>
                <a:effectLst/>
                <a:latin typeface="+mn-lt"/>
                <a:ea typeface="+mn-ea"/>
                <a:cs typeface="+mn-cs"/>
              </a:rPr>
              <a:t>Og den tavse han kørte og den anden satte sig ind ved siden af mig.</a:t>
            </a:r>
          </a:p>
          <a:p>
            <a:r>
              <a:rPr lang="da-DK" sz="1200" i="1" kern="1200" dirty="0" smtClean="0">
                <a:solidFill>
                  <a:schemeClr val="tx1"/>
                </a:solidFill>
                <a:effectLst/>
                <a:latin typeface="+mn-lt"/>
                <a:ea typeface="+mn-ea"/>
                <a:cs typeface="+mn-cs"/>
              </a:rPr>
              <a:t>Jeg opdagede efterhånden, at han sad og holdt mig i hånden, og det føltes godt”</a:t>
            </a:r>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16</a:t>
            </a:fld>
            <a:endParaRPr lang="da-DK">
              <a:solidFill>
                <a:prstClr val="black"/>
              </a:solidFill>
            </a:endParaRPr>
          </a:p>
        </p:txBody>
      </p:sp>
    </p:spTree>
    <p:extLst>
      <p:ext uri="{BB962C8B-B14F-4D97-AF65-F5344CB8AC3E}">
        <p14:creationId xmlns:p14="http://schemas.microsoft.com/office/powerpoint/2010/main" val="37083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b="1" dirty="0">
                <a:cs typeface="Calibri"/>
              </a:rPr>
              <a:t>Tilladelse til kontakt til netværk</a:t>
            </a:r>
            <a:r>
              <a:rPr lang="da-DK" dirty="0">
                <a:cs typeface="Calibri"/>
              </a:rPr>
              <a:t>: Spørg om du evt. kan være behjælpelig med at kontakte vedkommende sognepræst eller en anden ressourceperson, hvis en sådan ikke allerede er til stede. Den efterlevende skal give tilladelse til dette.</a:t>
            </a:r>
          </a:p>
          <a:p>
            <a:pPr defTabSz="904524">
              <a:defRPr/>
            </a:pPr>
            <a:endParaRPr lang="da-DK" dirty="0">
              <a:cs typeface="Calibri"/>
            </a:endParaRPr>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17</a:t>
            </a:fld>
            <a:endParaRPr lang="da-DK"/>
          </a:p>
        </p:txBody>
      </p:sp>
    </p:spTree>
    <p:extLst>
      <p:ext uri="{BB962C8B-B14F-4D97-AF65-F5344CB8AC3E}">
        <p14:creationId xmlns:p14="http://schemas.microsoft.com/office/powerpoint/2010/main" val="2840673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Du kan printe</a:t>
            </a:r>
            <a:r>
              <a:rPr lang="da-DK" baseline="0" dirty="0" smtClean="0"/>
              <a:t> og udlevere pjecen.</a:t>
            </a:r>
          </a:p>
          <a:p>
            <a:endParaRPr lang="da-DK" baseline="0" dirty="0" smtClean="0"/>
          </a:p>
          <a:p>
            <a:r>
              <a:rPr lang="da-DK" baseline="0" dirty="0" smtClean="0"/>
              <a:t>Link: https://www.regionsjaelland.dk/sundhed/geo/psykiatrien/om_psykiatrien/kompetencecenter-for-relationer-og-deeskalering/projekt-efterladte-efter-selvmord/Sider/Pjece-og-vejledning.aspx</a:t>
            </a:r>
            <a:endParaRPr lang="da-DK" dirty="0"/>
          </a:p>
        </p:txBody>
      </p:sp>
      <p:sp>
        <p:nvSpPr>
          <p:cNvPr id="4" name="Pladsholder til slidenummer 3"/>
          <p:cNvSpPr>
            <a:spLocks noGrp="1"/>
          </p:cNvSpPr>
          <p:nvPr>
            <p:ph type="sldNum" sz="quarter" idx="5"/>
          </p:nvPr>
        </p:nvSpPr>
        <p:spPr/>
        <p:txBody>
          <a:bodyPr/>
          <a:lstStyle/>
          <a:p>
            <a:pPr defTabSz="457153">
              <a:defRPr/>
            </a:pPr>
            <a:fld id="{52C52227-3453-467B-8857-8755152DE044}" type="slidenum">
              <a:rPr lang="da-DK">
                <a:solidFill>
                  <a:prstClr val="black"/>
                </a:solidFill>
              </a:rPr>
              <a:pPr defTabSz="457153">
                <a:defRPr/>
              </a:pPr>
              <a:t>18</a:t>
            </a:fld>
            <a:endParaRPr lang="da-DK">
              <a:solidFill>
                <a:prstClr val="black"/>
              </a:solidFill>
            </a:endParaRPr>
          </a:p>
        </p:txBody>
      </p:sp>
    </p:spTree>
    <p:extLst>
      <p:ext uri="{BB962C8B-B14F-4D97-AF65-F5344CB8AC3E}">
        <p14:creationId xmlns:p14="http://schemas.microsoft.com/office/powerpoint/2010/main" val="2166735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38">
              <a:defRPr/>
            </a:pPr>
            <a:r>
              <a:rPr lang="da-DK" dirty="0">
                <a:cs typeface="Calibri"/>
              </a:rPr>
              <a:t>Gå evt. selv først ind og se afdøde. På den måde kan du evt. verbalt forberede de efterlevende på, hvad de skal møde.  Dele af kroppen kan også dækkes af om nødvendigt</a:t>
            </a:r>
            <a:r>
              <a:rPr lang="da-DK" dirty="0" smtClean="0">
                <a:cs typeface="Calibri"/>
              </a:rPr>
              <a:t>.</a:t>
            </a:r>
          </a:p>
          <a:p>
            <a:pPr defTabSz="904538">
              <a:defRPr/>
            </a:pPr>
            <a:endParaRPr lang="da-DK" dirty="0" smtClean="0">
              <a:cs typeface="Calibri"/>
            </a:endParaRPr>
          </a:p>
          <a:p>
            <a:pPr defTabSz="904538">
              <a:defRPr/>
            </a:pPr>
            <a:r>
              <a:rPr lang="da-DK" dirty="0" smtClean="0">
                <a:cs typeface="Calibri"/>
              </a:rPr>
              <a:t>Overvej </a:t>
            </a:r>
            <a:r>
              <a:rPr lang="da-DK" dirty="0">
                <a:cs typeface="Calibri"/>
              </a:rPr>
              <a:t>om der skal tilbydes, at der bliver taget et billede, hvis nogen af de efterlevende slet ikke vil se afdøde. Det vil bl.a. afhænge af hvordan liget ser ud. Billeder kan være brugbare, hvis man senere skulle fortryde beslutningen.</a:t>
            </a:r>
          </a:p>
          <a:p>
            <a:pPr defTabSz="904538">
              <a:defRPr/>
            </a:pPr>
            <a:endParaRPr lang="da-DK" dirty="0" smtClean="0">
              <a:cs typeface="Calibri"/>
            </a:endParaRPr>
          </a:p>
          <a:p>
            <a:pPr marL="0" marR="0" lvl="0" indent="0" algn="l" defTabSz="904538" rtl="0" eaLnBrk="1" fontAlgn="auto" latinLnBrk="0" hangingPunct="1">
              <a:lnSpc>
                <a:spcPct val="100000"/>
              </a:lnSpc>
              <a:spcBef>
                <a:spcPts val="0"/>
              </a:spcBef>
              <a:spcAft>
                <a:spcPts val="0"/>
              </a:spcAft>
              <a:buClrTx/>
              <a:buSzTx/>
              <a:buFontTx/>
              <a:buNone/>
              <a:tabLst/>
              <a:defRPr/>
            </a:pPr>
            <a:r>
              <a:rPr lang="en-US" dirty="0" err="1" smtClean="0">
                <a:cs typeface="Calibri"/>
              </a:rPr>
              <a:t>Fotos</a:t>
            </a:r>
            <a:r>
              <a:rPr lang="en-US" dirty="0" smtClean="0">
                <a:cs typeface="Calibri"/>
              </a:rPr>
              <a:t> </a:t>
            </a:r>
            <a:r>
              <a:rPr lang="en-US" dirty="0" err="1" smtClean="0">
                <a:cs typeface="Calibri"/>
              </a:rPr>
              <a:t>kan</a:t>
            </a:r>
            <a:r>
              <a:rPr lang="en-US" dirty="0" smtClean="0">
                <a:cs typeface="Calibri"/>
              </a:rPr>
              <a:t> </a:t>
            </a:r>
            <a:r>
              <a:rPr lang="en-US" dirty="0" err="1" smtClean="0">
                <a:cs typeface="Calibri"/>
              </a:rPr>
              <a:t>også</a:t>
            </a:r>
            <a:r>
              <a:rPr lang="en-US" dirty="0" smtClean="0">
                <a:cs typeface="Calibri"/>
              </a:rPr>
              <a:t> </a:t>
            </a:r>
            <a:r>
              <a:rPr lang="en-US" dirty="0" err="1" smtClean="0">
                <a:cs typeface="Calibri"/>
              </a:rPr>
              <a:t>være</a:t>
            </a:r>
            <a:r>
              <a:rPr lang="en-US" dirty="0" smtClean="0">
                <a:cs typeface="Calibri"/>
              </a:rPr>
              <a:t> </a:t>
            </a:r>
            <a:r>
              <a:rPr lang="en-US" dirty="0" err="1" smtClean="0">
                <a:cs typeface="Calibri"/>
              </a:rPr>
              <a:t>nødvendige</a:t>
            </a:r>
            <a:r>
              <a:rPr lang="en-US" dirty="0" smtClean="0">
                <a:cs typeface="Calibri"/>
              </a:rPr>
              <a:t> </a:t>
            </a:r>
            <a:r>
              <a:rPr lang="en-US" dirty="0" err="1" smtClean="0">
                <a:cs typeface="Calibri"/>
              </a:rPr>
              <a:t>redskaber</a:t>
            </a:r>
            <a:r>
              <a:rPr lang="en-US" dirty="0" smtClean="0">
                <a:cs typeface="Calibri"/>
              </a:rPr>
              <a:t> for </a:t>
            </a:r>
            <a:r>
              <a:rPr lang="en-US" dirty="0" err="1" smtClean="0">
                <a:cs typeface="Calibri"/>
              </a:rPr>
              <a:t>politiet</a:t>
            </a:r>
            <a:r>
              <a:rPr lang="en-US" dirty="0" smtClean="0">
                <a:cs typeface="Calibri"/>
              </a:rPr>
              <a:t>,</a:t>
            </a:r>
            <a:r>
              <a:rPr lang="en-US" baseline="0" dirty="0" smtClean="0">
                <a:cs typeface="Calibri"/>
              </a:rPr>
              <a:t> </a:t>
            </a:r>
            <a:r>
              <a:rPr lang="en-US" baseline="0" dirty="0" err="1" smtClean="0">
                <a:cs typeface="Calibri"/>
              </a:rPr>
              <a:t>når</a:t>
            </a:r>
            <a:r>
              <a:rPr lang="en-US" baseline="0" dirty="0" smtClean="0">
                <a:cs typeface="Calibri"/>
              </a:rPr>
              <a:t> den </a:t>
            </a:r>
            <a:r>
              <a:rPr lang="en-US" baseline="0" dirty="0" err="1" smtClean="0">
                <a:cs typeface="Calibri"/>
              </a:rPr>
              <a:t>døde</a:t>
            </a:r>
            <a:r>
              <a:rPr lang="en-US" baseline="0" dirty="0" smtClean="0">
                <a:cs typeface="Calibri"/>
              </a:rPr>
              <a:t> </a:t>
            </a:r>
            <a:r>
              <a:rPr lang="en-US" baseline="0" dirty="0" err="1" smtClean="0">
                <a:cs typeface="Calibri"/>
              </a:rPr>
              <a:t>skal</a:t>
            </a:r>
            <a:r>
              <a:rPr lang="en-US" baseline="0" dirty="0" smtClean="0">
                <a:cs typeface="Calibri"/>
              </a:rPr>
              <a:t> </a:t>
            </a:r>
            <a:r>
              <a:rPr lang="en-US" baseline="0" dirty="0" err="1" smtClean="0">
                <a:cs typeface="Calibri"/>
              </a:rPr>
              <a:t>identificeres</a:t>
            </a:r>
            <a:r>
              <a:rPr lang="en-US" baseline="0" dirty="0" smtClean="0">
                <a:cs typeface="Calibri"/>
              </a:rPr>
              <a:t> (</a:t>
            </a:r>
            <a:r>
              <a:rPr lang="en-US" baseline="0" dirty="0" err="1" smtClean="0">
                <a:cs typeface="Calibri"/>
              </a:rPr>
              <a:t>tatoveringer</a:t>
            </a:r>
            <a:r>
              <a:rPr lang="en-US" baseline="0" dirty="0" smtClean="0">
                <a:cs typeface="Calibri"/>
              </a:rPr>
              <a:t>, </a:t>
            </a:r>
            <a:r>
              <a:rPr lang="en-US" baseline="0" dirty="0" err="1" smtClean="0">
                <a:cs typeface="Calibri"/>
              </a:rPr>
              <a:t>vielsesring</a:t>
            </a:r>
            <a:r>
              <a:rPr lang="en-US" baseline="0" dirty="0" smtClean="0">
                <a:cs typeface="Calibri"/>
              </a:rPr>
              <a:t>, </a:t>
            </a:r>
            <a:r>
              <a:rPr lang="en-US" baseline="0" dirty="0" err="1" smtClean="0">
                <a:cs typeface="Calibri"/>
              </a:rPr>
              <a:t>ar</a:t>
            </a:r>
            <a:r>
              <a:rPr lang="en-US" baseline="0" dirty="0" smtClean="0">
                <a:cs typeface="Calibri"/>
              </a:rPr>
              <a:t> og </a:t>
            </a:r>
            <a:r>
              <a:rPr lang="en-US" baseline="0" dirty="0" err="1" smtClean="0">
                <a:cs typeface="Calibri"/>
              </a:rPr>
              <a:t>andre</a:t>
            </a:r>
            <a:r>
              <a:rPr lang="en-US" baseline="0" dirty="0" smtClean="0">
                <a:cs typeface="Calibri"/>
              </a:rPr>
              <a:t> </a:t>
            </a:r>
            <a:r>
              <a:rPr lang="en-US" baseline="0" dirty="0" err="1" smtClean="0">
                <a:cs typeface="Calibri"/>
              </a:rPr>
              <a:t>særlige</a:t>
            </a:r>
            <a:r>
              <a:rPr lang="en-US" baseline="0" dirty="0" smtClean="0">
                <a:cs typeface="Calibri"/>
              </a:rPr>
              <a:t> </a:t>
            </a:r>
            <a:r>
              <a:rPr lang="en-US" baseline="0" dirty="0" err="1" smtClean="0">
                <a:cs typeface="Calibri"/>
              </a:rPr>
              <a:t>kendetegn</a:t>
            </a:r>
            <a:r>
              <a:rPr lang="en-US" baseline="0" dirty="0" smtClean="0">
                <a:cs typeface="Calibri"/>
              </a:rPr>
              <a:t>.)</a:t>
            </a:r>
            <a:endParaRPr lang="en-US" dirty="0" smtClean="0">
              <a:cs typeface="Calibri"/>
            </a:endParaRPr>
          </a:p>
          <a:p>
            <a:pPr defTabSz="904538">
              <a:defRPr/>
            </a:pPr>
            <a:endParaRPr lang="da-DK" dirty="0">
              <a:cs typeface="Calibri"/>
            </a:endParaRPr>
          </a:p>
        </p:txBody>
      </p:sp>
      <p:sp>
        <p:nvSpPr>
          <p:cNvPr id="4" name="Pladsholder til slidenummer 3"/>
          <p:cNvSpPr>
            <a:spLocks noGrp="1"/>
          </p:cNvSpPr>
          <p:nvPr>
            <p:ph type="sldNum" sz="quarter" idx="5"/>
          </p:nvPr>
        </p:nvSpPr>
        <p:spPr/>
        <p:txBody>
          <a:bodyPr/>
          <a:lstStyle/>
          <a:p>
            <a:fld id="{52C52227-3453-467B-8857-8755152DE044}" type="slidenum">
              <a:rPr lang="da-DK" smtClean="0"/>
              <a:pPr/>
              <a:t>19</a:t>
            </a:fld>
            <a:endParaRPr lang="da-DK"/>
          </a:p>
        </p:txBody>
      </p:sp>
    </p:spTree>
    <p:extLst>
      <p:ext uri="{BB962C8B-B14F-4D97-AF65-F5344CB8AC3E}">
        <p14:creationId xmlns:p14="http://schemas.microsoft.com/office/powerpoint/2010/main" val="3025570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24288" rtl="0" eaLnBrk="1" fontAlgn="auto" latinLnBrk="0" hangingPunct="1">
              <a:lnSpc>
                <a:spcPct val="100000"/>
              </a:lnSpc>
              <a:spcBef>
                <a:spcPts val="0"/>
              </a:spcBef>
              <a:spcAft>
                <a:spcPts val="0"/>
              </a:spcAft>
              <a:buClrTx/>
              <a:buSzTx/>
              <a:buFontTx/>
              <a:buNone/>
              <a:tabLst/>
              <a:defRPr/>
            </a:pPr>
            <a:endParaRPr lang="da-DK" dirty="0" smtClean="0">
              <a:cs typeface="Calibri"/>
            </a:endParaRPr>
          </a:p>
          <a:p>
            <a:pPr marL="0" marR="0" lvl="0" indent="0" algn="l" defTabSz="924288" rtl="0" eaLnBrk="1" fontAlgn="auto" latinLnBrk="0" hangingPunct="1">
              <a:lnSpc>
                <a:spcPct val="100000"/>
              </a:lnSpc>
              <a:spcBef>
                <a:spcPts val="0"/>
              </a:spcBef>
              <a:spcAft>
                <a:spcPts val="0"/>
              </a:spcAft>
              <a:buClrTx/>
              <a:buSzTx/>
              <a:buFontTx/>
              <a:buNone/>
              <a:tabLst/>
              <a:defRPr/>
            </a:pPr>
            <a:r>
              <a:rPr lang="da-DK" b="1" dirty="0" smtClean="0">
                <a:cs typeface="Calibri"/>
              </a:rPr>
              <a:t>Lydoptagelse: 01:14,45 – Om at </a:t>
            </a:r>
            <a:r>
              <a:rPr lang="da-DK" b="1" baseline="0" dirty="0" smtClean="0">
                <a:cs typeface="Calibri"/>
              </a:rPr>
              <a:t>se afdøde - </a:t>
            </a:r>
            <a:r>
              <a:rPr lang="da-DK" dirty="0" smtClean="0">
                <a:cs typeface="Calibri"/>
              </a:rPr>
              <a:t>Det vil være en konkret individuel vurdering, om det kan skade barnet at se afdøde. Der er en gråzone i forhold til børn på 2 – 6 år</a:t>
            </a:r>
          </a:p>
          <a:p>
            <a:pPr marL="0" marR="0" lvl="0" indent="0" algn="l" defTabSz="924288" rtl="0" eaLnBrk="1" fontAlgn="auto" latinLnBrk="0" hangingPunct="1">
              <a:lnSpc>
                <a:spcPct val="100000"/>
              </a:lnSpc>
              <a:spcBef>
                <a:spcPts val="0"/>
              </a:spcBef>
              <a:spcAft>
                <a:spcPts val="0"/>
              </a:spcAft>
              <a:buClrTx/>
              <a:buSzTx/>
              <a:buFontTx/>
              <a:buNone/>
              <a:tabLst/>
              <a:defRPr/>
            </a:pPr>
            <a:r>
              <a:rPr lang="da-DK" dirty="0" smtClean="0">
                <a:cs typeface="Calibri"/>
              </a:rPr>
              <a:t>”…Vær opmærksom på at hvis der er flere børn der skal ind og se afdøde samtidigt, skal der helst være en voksen til hvert barn. Børn har ofte brug for at holde en voksen i hånden, også selvom det er en de evt. ikke kender. Den voksne kan så fortælle og konkret forberede barnet på, hvad man kommer til at se       </a:t>
            </a:r>
          </a:p>
          <a:p>
            <a:endParaRPr lang="da-DK" dirty="0" smtClean="0"/>
          </a:p>
          <a:p>
            <a:pPr marL="0" marR="0" lvl="0" indent="0" algn="l" defTabSz="924288" rtl="0" eaLnBrk="1" fontAlgn="auto" latinLnBrk="0" hangingPunct="1">
              <a:lnSpc>
                <a:spcPct val="100000"/>
              </a:lnSpc>
              <a:spcBef>
                <a:spcPts val="0"/>
              </a:spcBef>
              <a:spcAft>
                <a:spcPts val="0"/>
              </a:spcAft>
              <a:buClrTx/>
              <a:buSzTx/>
              <a:buFontTx/>
              <a:buNone/>
              <a:tabLst/>
              <a:defRPr/>
            </a:pPr>
            <a:endParaRPr lang="da-DK" dirty="0" smtClean="0">
              <a:cs typeface="Calibri"/>
            </a:endParaRPr>
          </a:p>
          <a:p>
            <a:pPr marL="0" marR="0" lvl="0" indent="0" algn="l" defTabSz="924288" rtl="0" eaLnBrk="1" fontAlgn="auto" latinLnBrk="0" hangingPunct="1">
              <a:lnSpc>
                <a:spcPct val="100000"/>
              </a:lnSpc>
              <a:spcBef>
                <a:spcPts val="0"/>
              </a:spcBef>
              <a:spcAft>
                <a:spcPts val="0"/>
              </a:spcAft>
              <a:buClrTx/>
              <a:buSzTx/>
              <a:buFontTx/>
              <a:buNone/>
              <a:tabLst/>
              <a:defRPr/>
            </a:pPr>
            <a:endParaRPr lang="da-DK" dirty="0">
              <a:cs typeface="Calibri"/>
            </a:endParaRPr>
          </a:p>
          <a:p>
            <a:pPr defTabSz="924288">
              <a:defRPr/>
            </a:pPr>
            <a:endParaRPr lang="en-US" dirty="0">
              <a:cs typeface="Calibri"/>
            </a:endParaRPr>
          </a:p>
        </p:txBody>
      </p:sp>
      <p:sp>
        <p:nvSpPr>
          <p:cNvPr id="4" name="Pladsholder til slidenummer 3"/>
          <p:cNvSpPr>
            <a:spLocks noGrp="1"/>
          </p:cNvSpPr>
          <p:nvPr>
            <p:ph type="sldNum" sz="quarter" idx="5"/>
          </p:nvPr>
        </p:nvSpPr>
        <p:spPr/>
        <p:txBody>
          <a:bodyPr/>
          <a:lstStyle/>
          <a:p>
            <a:pPr>
              <a:defRPr/>
            </a:pPr>
            <a:fld id="{52C52227-3453-467B-8857-8755152DE044}" type="slidenum">
              <a:rPr lang="da-DK" smtClean="0">
                <a:solidFill>
                  <a:prstClr val="black"/>
                </a:solidFill>
              </a:rPr>
              <a:pPr>
                <a:defRPr/>
              </a:pPr>
              <a:t>20</a:t>
            </a:fld>
            <a:endParaRPr lang="da-DK">
              <a:solidFill>
                <a:prstClr val="black"/>
              </a:solidFill>
            </a:endParaRPr>
          </a:p>
        </p:txBody>
      </p:sp>
    </p:spTree>
    <p:extLst>
      <p:ext uri="{BB962C8B-B14F-4D97-AF65-F5344CB8AC3E}">
        <p14:creationId xmlns:p14="http://schemas.microsoft.com/office/powerpoint/2010/main" val="120216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r>
              <a:rPr lang="da-DK" b="1" dirty="0">
                <a:cs typeface="Calibri"/>
              </a:rPr>
              <a:t>Vedr. en voksen til hvert barn</a:t>
            </a:r>
            <a:r>
              <a:rPr lang="da-DK" dirty="0">
                <a:cs typeface="Calibri"/>
              </a:rPr>
              <a:t>: Børn har ofte brug for at holde en voksen i hånden, også selvom det er en de evt. ikke kender.</a:t>
            </a:r>
          </a:p>
          <a:p>
            <a:pPr defTabSz="914306">
              <a:defRPr/>
            </a:pPr>
            <a:endParaRPr lang="da-DK" dirty="0">
              <a:cs typeface="Calibri"/>
            </a:endParaRPr>
          </a:p>
          <a:p>
            <a:pPr defTabSz="914306">
              <a:defRPr/>
            </a:pPr>
            <a:r>
              <a:rPr lang="da-DK" b="1" dirty="0">
                <a:cs typeface="Calibri"/>
              </a:rPr>
              <a:t>Vigtig med forberedelse</a:t>
            </a:r>
            <a:r>
              <a:rPr lang="da-DK" dirty="0">
                <a:cs typeface="Calibri"/>
              </a:rPr>
              <a:t>: Tænk på  de forskellige synsindtryk, lugte og temperaturer, barnet såvel som den voksne eller ældre vil opleve i situationen. En god forberedelse kan gøre, at man ikke bliver forskrækket, eller at voldsomme indtryk ikke brænder sig fast i hukommelsen.</a:t>
            </a:r>
          </a:p>
          <a:p>
            <a:pPr defTabSz="914306">
              <a:defRPr/>
            </a:pPr>
            <a:r>
              <a:rPr lang="da-DK" dirty="0">
                <a:cs typeface="Calibri"/>
              </a:rPr>
              <a:t>Fortæl på forhånd om den dødes udseende, den hvidere hudfarve og tøjet, som den døde har på; at den dødes hud føles kold, hvis man mærker på den. </a:t>
            </a:r>
          </a:p>
          <a:p>
            <a:pPr defTabSz="914306">
              <a:defRPr/>
            </a:pPr>
            <a:r>
              <a:rPr lang="da-DK" dirty="0">
                <a:cs typeface="Calibri"/>
              </a:rPr>
              <a:t>Fortæl evt. barnet om de andre voksne. At de er stille eller græder. Fortæl børnene, at alle reaktioner er i orden. </a:t>
            </a:r>
          </a:p>
          <a:p>
            <a:pPr defTabSz="914306">
              <a:defRPr/>
            </a:pPr>
            <a:r>
              <a:rPr lang="da-DK" dirty="0">
                <a:cs typeface="Calibri"/>
              </a:rPr>
              <a:t>Det er f.eks. helt normalt at græde, men det er også helt i orden, at man ikke græder.</a:t>
            </a:r>
          </a:p>
          <a:p>
            <a:pPr defTabSz="914306">
              <a:defRPr/>
            </a:pPr>
            <a:endParaRPr lang="da-DK" dirty="0">
              <a:cs typeface="Calibri"/>
            </a:endParaRPr>
          </a:p>
          <a:p>
            <a:pPr defTabSz="914306">
              <a:defRPr/>
            </a:pPr>
            <a:endParaRPr lang="en-US" dirty="0">
              <a:cs typeface="Calibri"/>
            </a:endParaRPr>
          </a:p>
        </p:txBody>
      </p:sp>
      <p:sp>
        <p:nvSpPr>
          <p:cNvPr id="4" name="Pladsholder til slidenummer 3"/>
          <p:cNvSpPr>
            <a:spLocks noGrp="1"/>
          </p:cNvSpPr>
          <p:nvPr>
            <p:ph type="sldNum" sz="quarter" idx="5"/>
          </p:nvPr>
        </p:nvSpPr>
        <p:spPr/>
        <p:txBody>
          <a:bodyPr/>
          <a:lstStyle/>
          <a:p>
            <a:fld id="{52C52227-3453-467B-8857-8755152DE044}" type="slidenum">
              <a:rPr lang="da-DK" smtClean="0"/>
              <a:pPr/>
              <a:t>21</a:t>
            </a:fld>
            <a:endParaRPr lang="da-DK"/>
          </a:p>
        </p:txBody>
      </p:sp>
    </p:spTree>
    <p:extLst>
      <p:ext uri="{BB962C8B-B14F-4D97-AF65-F5344CB8AC3E}">
        <p14:creationId xmlns:p14="http://schemas.microsoft.com/office/powerpoint/2010/main" val="133412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t>NB! Lad dem der kommer med undervisning komme med bud på – hvad har I selv oplevet (drøft </a:t>
            </a:r>
            <a:r>
              <a:rPr lang="da-DK" dirty="0" err="1"/>
              <a:t>evt</a:t>
            </a:r>
            <a:r>
              <a:rPr lang="da-DK" dirty="0"/>
              <a:t> 2 og 2)!</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der er et alarmopkald fra noget, der tyder på et selvmord, så bør alarmcentralen eller politiet tænke på at der kan blive brug for psykosocial krisehjælp. Politiet kan med fordel tilkalde en sognepræst eller politikontaktpræst (via FKK Folkekirkens katastrofeberedskab i den pågældende region), og hvis der er flere der har været vidner til ulykken og har set den døde, så bør alarmcentralen tænke i at tilkalde et kriseteam, der kan tale med de berørte vidner.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Giv vedkommende en folder, der fortæller om voldsomme hændelser og normale reaktioner på voldsomme hændelser. Og tag ansvar for, at der bliver fulgt op – også selvom det ikke er et familiemedlem men en nabo eller tilfældig forbipasserende der har fundet vedkommende. Giv</a:t>
            </a:r>
            <a:r>
              <a:rPr lang="da-DK" sz="1200" kern="1200" baseline="0" dirty="0">
                <a:solidFill>
                  <a:schemeClr val="tx1"/>
                </a:solidFill>
                <a:effectLst/>
                <a:latin typeface="+mn-lt"/>
                <a:ea typeface="+mn-ea"/>
                <a:cs typeface="+mn-cs"/>
              </a:rPr>
              <a:t> også folderen om at være ældre efterladt efter selvmord, hvis det er relevant for vedkommende eller nogen i familien/kredsen.</a:t>
            </a:r>
            <a:endParaRPr lang="da-DK" sz="1200" kern="1200" dirty="0">
              <a:solidFill>
                <a:schemeClr val="tx1"/>
              </a:solidFill>
              <a:effectLst/>
              <a:latin typeface="+mn-lt"/>
              <a:ea typeface="+mn-ea"/>
              <a:cs typeface="+mn-cs"/>
            </a:endParaRPr>
          </a:p>
          <a:p>
            <a:endParaRPr lang="da-DK" sz="1200" i="1" kern="1200" dirty="0">
              <a:solidFill>
                <a:schemeClr val="tx1"/>
              </a:solidFill>
              <a:effectLst/>
              <a:latin typeface="+mn-lt"/>
              <a:ea typeface="+mn-ea"/>
              <a:cs typeface="+mn-cs"/>
            </a:endParaRPr>
          </a:p>
          <a:p>
            <a:r>
              <a:rPr lang="da-DK" sz="1200" i="1" kern="1200" dirty="0">
                <a:solidFill>
                  <a:schemeClr val="tx1"/>
                </a:solidFill>
                <a:effectLst/>
                <a:latin typeface="+mn-lt"/>
                <a:ea typeface="+mn-ea"/>
                <a:cs typeface="+mn-cs"/>
              </a:rPr>
              <a:t>Eksempel – Ulla Thorbjørn Hansen fortæller: Jeg blev på et tidspunkt ringet op som ledende beredskabspræst og blev bedt om at sende en præst, der kunne deltage i et kriseteam, der skulle rykke ud et sted i regionen, som følge af, at en gruppe af yngre børn havde været på skovtur og havde set en død mand hænge i et træ. Jeg ringede først til to lokale præster, den ene var syg, den anden holdt børnefødselsdag – jeg ringet derpå til en beredskabspræst, der straks tog af sted og var med til samtaler med de berørte.</a:t>
            </a:r>
            <a:endParaRPr lang="da-DK" sz="1200" kern="1200" dirty="0">
              <a:solidFill>
                <a:schemeClr val="tx1"/>
              </a:solidFill>
              <a:effectLst/>
              <a:latin typeface="+mn-lt"/>
              <a:ea typeface="+mn-ea"/>
              <a:cs typeface="+mn-cs"/>
            </a:endParaRP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Man bør sikre sig, at den eller de, der har set den døde ikke efterlades alene tilbage – men får tilbudt </a:t>
            </a:r>
            <a:r>
              <a:rPr lang="da-DK" dirty="0" err="1"/>
              <a:t>opfølgende</a:t>
            </a:r>
            <a:r>
              <a:rPr lang="da-DK" dirty="0"/>
              <a:t> hjælp og samtale. </a:t>
            </a:r>
            <a:r>
              <a:rPr lang="da-DK" sz="1200" kern="1200" dirty="0">
                <a:solidFill>
                  <a:schemeClr val="tx1"/>
                </a:solidFill>
                <a:effectLst/>
                <a:latin typeface="+mn-lt"/>
                <a:ea typeface="+mn-ea"/>
                <a:cs typeface="+mn-cs"/>
              </a:rPr>
              <a:t>Spørg til vedkommendes netværk – er der familie i nærheden, nogle at tale med? </a:t>
            </a:r>
            <a:r>
              <a:rPr lang="da-DK" dirty="0"/>
              <a:t>Det gælder om at huske på at huske på at vedkommende har brug for omsorg og opmærksomhed – Det gælder kort sagt om at huske på de 4 H’er – Hold ud, hold af, hold om og hold mund. Og i øvrigt være opmærksom på 6 timers vinduet! </a:t>
            </a:r>
          </a:p>
          <a:p>
            <a:r>
              <a:rPr lang="da-DK" dirty="0"/>
              <a:t>Giv vedkommende en folder, der fortæller om voldsomme hændelser og normale reaktioner på voldsomme hændelser. Og tag ansvar for, at der bliver fulgt op – også selvom det ikke er et familiemedlem men en nabo eller tilfældig forbipasserende der har fundet vedkommende.</a:t>
            </a:r>
          </a:p>
          <a:p>
            <a:endParaRPr lang="da-DK" dirty="0"/>
          </a:p>
          <a:p>
            <a:r>
              <a:rPr lang="da-DK" sz="1200" kern="1200" dirty="0">
                <a:solidFill>
                  <a:schemeClr val="tx1"/>
                </a:solidFill>
                <a:effectLst/>
                <a:latin typeface="+mn-lt"/>
                <a:ea typeface="+mn-ea"/>
                <a:cs typeface="+mn-cs"/>
              </a:rPr>
              <a:t>Politiet har</a:t>
            </a:r>
            <a:r>
              <a:rPr lang="da-DK" sz="1200" kern="1200" baseline="0" dirty="0">
                <a:solidFill>
                  <a:schemeClr val="tx1"/>
                </a:solidFill>
                <a:effectLst/>
                <a:latin typeface="+mn-lt"/>
                <a:ea typeface="+mn-ea"/>
                <a:cs typeface="+mn-cs"/>
              </a:rPr>
              <a:t> ikke noget der som sådan kan tilbydes, men de </a:t>
            </a:r>
            <a:r>
              <a:rPr lang="da-DK" sz="1200" kern="1200" dirty="0">
                <a:solidFill>
                  <a:schemeClr val="tx1"/>
                </a:solidFill>
                <a:effectLst/>
                <a:latin typeface="+mn-lt"/>
                <a:ea typeface="+mn-ea"/>
                <a:cs typeface="+mn-cs"/>
              </a:rPr>
              <a:t>kan anmode om en læge til stedet, hvis den person, der har set en død person, bliver dårlig m.v. Politiet kan også tilbyde at skaffe pårørende/venner til den person, der har fundet/set en død person. Det</a:t>
            </a:r>
            <a:r>
              <a:rPr lang="da-DK" sz="1200" kern="1200" baseline="0" dirty="0">
                <a:solidFill>
                  <a:schemeClr val="tx1"/>
                </a:solidFill>
                <a:effectLst/>
                <a:latin typeface="+mn-lt"/>
                <a:ea typeface="+mn-ea"/>
                <a:cs typeface="+mn-cs"/>
              </a:rPr>
              <a:t> er også muligt at </a:t>
            </a:r>
            <a:r>
              <a:rPr lang="da-DK" sz="1200" kern="1200" dirty="0">
                <a:solidFill>
                  <a:schemeClr val="tx1"/>
                </a:solidFill>
                <a:effectLst/>
                <a:latin typeface="+mn-lt"/>
                <a:ea typeface="+mn-ea"/>
                <a:cs typeface="+mn-cs"/>
              </a:rPr>
              <a:t>tilbyde at tilkalde en præst,</a:t>
            </a:r>
            <a:r>
              <a:rPr lang="da-DK" sz="1200" kern="1200" baseline="0" dirty="0">
                <a:solidFill>
                  <a:schemeClr val="tx1"/>
                </a:solidFill>
                <a:effectLst/>
                <a:latin typeface="+mn-lt"/>
                <a:ea typeface="+mn-ea"/>
                <a:cs typeface="+mn-cs"/>
              </a:rPr>
              <a:t> der kan </a:t>
            </a:r>
            <a:r>
              <a:rPr lang="da-DK" sz="1200" kern="1200" dirty="0">
                <a:solidFill>
                  <a:schemeClr val="tx1"/>
                </a:solidFill>
                <a:effectLst/>
                <a:latin typeface="+mn-lt"/>
                <a:ea typeface="+mn-ea"/>
                <a:cs typeface="+mn-cs"/>
              </a:rPr>
              <a:t>støtte af den /de personer, der har fundet/set en død person. </a:t>
            </a:r>
          </a:p>
          <a:p>
            <a:endParaRPr lang="da-DK" sz="1200" kern="1200" dirty="0">
              <a:solidFill>
                <a:schemeClr val="tx1"/>
              </a:solidFill>
              <a:effectLst/>
              <a:latin typeface="+mn-lt"/>
              <a:ea typeface="+mn-ea"/>
              <a:cs typeface="+mn-cs"/>
            </a:endParaRPr>
          </a:p>
          <a:p>
            <a:r>
              <a:rPr lang="da-DK" dirty="0"/>
              <a:t>Henvisninger til dokumentation for 6-timers vinduet: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a:t>
            </a:r>
            <a:r>
              <a:rPr lang="da-DK" sz="1200" u="sng" kern="1200" dirty="0">
                <a:solidFill>
                  <a:schemeClr val="tx1"/>
                </a:solidFill>
                <a:effectLst/>
                <a:latin typeface="+mn-lt"/>
                <a:ea typeface="+mn-ea"/>
                <a:cs typeface="+mn-cs"/>
                <a:hlinkClick r:id="rId3"/>
              </a:rPr>
              <a:t>http://kriseteam.helsekompetanse.no/sites/kriseteam.helsekompetanse.no/files/Tidlig%20intervensjon%20etter%20en%20krise.pdf</a:t>
            </a:r>
            <a:endParaRPr lang="da-DK" dirty="0"/>
          </a:p>
          <a:p>
            <a:pPr marL="171450" indent="-171450">
              <a:buFontTx/>
              <a:buChar char="-"/>
            </a:pPr>
            <a:r>
              <a:rPr lang="da-DK" dirty="0" err="1"/>
              <a:t>https</a:t>
            </a:r>
            <a:r>
              <a:rPr lang="da-DK" dirty="0"/>
              <a:t>://</a:t>
            </a:r>
            <a:r>
              <a:rPr lang="da-DK" dirty="0" err="1"/>
              <a:t>journals.plos.org</a:t>
            </a:r>
            <a:r>
              <a:rPr lang="da-DK" dirty="0"/>
              <a:t>/</a:t>
            </a:r>
            <a:r>
              <a:rPr lang="da-DK" dirty="0" err="1"/>
              <a:t>plosone</a:t>
            </a:r>
            <a:r>
              <a:rPr lang="da-DK" dirty="0"/>
              <a:t>/</a:t>
            </a:r>
            <a:r>
              <a:rPr lang="da-DK" dirty="0" err="1"/>
              <a:t>article?id</a:t>
            </a:r>
            <a:r>
              <a:rPr lang="da-DK" dirty="0"/>
              <a:t>=10.1371/journal.pone.0004153</a:t>
            </a:r>
          </a:p>
          <a:p>
            <a:pPr marL="171450" indent="-171450">
              <a:buFontTx/>
              <a:buChar char="-"/>
            </a:pPr>
            <a:r>
              <a:rPr lang="da-DK" dirty="0" err="1"/>
              <a:t>https</a:t>
            </a:r>
            <a:r>
              <a:rPr lang="da-DK" dirty="0"/>
              <a:t>://</a:t>
            </a:r>
            <a:r>
              <a:rPr lang="da-DK" dirty="0" err="1"/>
              <a:t>www.nature.com</a:t>
            </a:r>
            <a:r>
              <a:rPr lang="da-DK" dirty="0"/>
              <a:t>/</a:t>
            </a:r>
            <a:r>
              <a:rPr lang="da-DK" dirty="0" err="1"/>
              <a:t>articles</a:t>
            </a:r>
            <a:r>
              <a:rPr lang="da-DK" dirty="0"/>
              <a:t>/mp201723.pdf</a:t>
            </a:r>
          </a:p>
          <a:p>
            <a:pPr marL="171450" indent="-171450">
              <a:buFontTx/>
              <a:buChar char="-"/>
            </a:pPr>
            <a:r>
              <a:rPr lang="da-DK" dirty="0" err="1"/>
              <a:t>https</a:t>
            </a:r>
            <a:r>
              <a:rPr lang="da-DK" dirty="0"/>
              <a:t>://</a:t>
            </a:r>
            <a:r>
              <a:rPr lang="da-DK" dirty="0" err="1"/>
              <a:t>www.tandfonline.com</a:t>
            </a:r>
            <a:r>
              <a:rPr lang="da-DK" dirty="0"/>
              <a:t>/</a:t>
            </a:r>
            <a:r>
              <a:rPr lang="da-DK" dirty="0" err="1"/>
              <a:t>doi</a:t>
            </a:r>
            <a:r>
              <a:rPr lang="da-DK" dirty="0"/>
              <a:t>/abs/10.1080/15325024.2011.616832</a:t>
            </a:r>
          </a:p>
          <a:p>
            <a:pPr marL="171450" indent="-171450">
              <a:buFontTx/>
              <a:buChar char="-"/>
            </a:pPr>
            <a:r>
              <a:rPr lang="da-DK" dirty="0" err="1"/>
              <a:t>https</a:t>
            </a:r>
            <a:r>
              <a:rPr lang="da-DK" dirty="0"/>
              <a:t>://</a:t>
            </a:r>
            <a:r>
              <a:rPr lang="da-DK" dirty="0" err="1"/>
              <a:t>maanedsskriftet.dk</a:t>
            </a:r>
            <a:r>
              <a:rPr lang="da-DK" dirty="0"/>
              <a:t>/shop/</a:t>
            </a:r>
            <a:r>
              <a:rPr lang="da-DK" dirty="0" err="1"/>
              <a:t>manedsskriftet</a:t>
            </a:r>
            <a:r>
              <a:rPr lang="da-DK" dirty="0"/>
              <a:t>/569-9904.html</a:t>
            </a:r>
          </a:p>
          <a:p>
            <a:pPr marL="0" indent="0">
              <a:buFontTx/>
              <a:buNone/>
            </a:pPr>
            <a:endParaRPr lang="da-DK" dirty="0"/>
          </a:p>
          <a:p>
            <a:r>
              <a:rPr lang="da-DK" sz="1200" b="1" i="0" u="none" strike="noStrike" kern="1200" baseline="0" dirty="0">
                <a:solidFill>
                  <a:schemeClr val="tx1"/>
                </a:solidFill>
                <a:latin typeface="+mn-lt"/>
                <a:ea typeface="+mn-ea"/>
                <a:cs typeface="+mn-cs"/>
              </a:rPr>
              <a:t>Konklusion om konsekvenser for krise </a:t>
            </a:r>
            <a:r>
              <a:rPr lang="da-DK" sz="1200" b="1" i="0" u="none" strike="noStrike" kern="1200" baseline="0" dirty="0" err="1">
                <a:solidFill>
                  <a:schemeClr val="tx1"/>
                </a:solidFill>
                <a:latin typeface="+mn-lt"/>
                <a:ea typeface="+mn-ea"/>
                <a:cs typeface="+mn-cs"/>
              </a:rPr>
              <a:t>intervensjon</a:t>
            </a:r>
            <a:r>
              <a:rPr lang="da-DK" sz="1200" b="1" i="0" u="none" strike="noStrike" kern="1200" baseline="0" dirty="0">
                <a:solidFill>
                  <a:schemeClr val="tx1"/>
                </a:solidFill>
                <a:latin typeface="+mn-lt"/>
                <a:ea typeface="+mn-ea"/>
                <a:cs typeface="+mn-cs"/>
              </a:rPr>
              <a:t> (fra Alte Dyregrov, 2011)</a:t>
            </a:r>
          </a:p>
          <a:p>
            <a:r>
              <a:rPr lang="da-DK" sz="1200" b="0" i="0" u="none" strike="noStrike" kern="1200" baseline="0" dirty="0" err="1">
                <a:solidFill>
                  <a:schemeClr val="tx1"/>
                </a:solidFill>
                <a:latin typeface="+mn-lt"/>
                <a:ea typeface="+mn-ea"/>
                <a:cs typeface="+mn-cs"/>
              </a:rPr>
              <a:t>Oppsummert</a:t>
            </a:r>
            <a:r>
              <a:rPr lang="da-DK" sz="1200" b="0" i="0" u="none" strike="noStrike" kern="1200" baseline="0" dirty="0">
                <a:solidFill>
                  <a:schemeClr val="tx1"/>
                </a:solidFill>
                <a:latin typeface="+mn-lt"/>
                <a:ea typeface="+mn-ea"/>
                <a:cs typeface="+mn-cs"/>
              </a:rPr>
              <a:t> er </a:t>
            </a:r>
            <a:r>
              <a:rPr lang="da-DK" sz="1200" b="0" i="0" u="none" strike="noStrike" kern="1200" baseline="0" dirty="0" err="1">
                <a:solidFill>
                  <a:schemeClr val="tx1"/>
                </a:solidFill>
                <a:latin typeface="+mn-lt"/>
                <a:ea typeface="+mn-ea"/>
                <a:cs typeface="+mn-cs"/>
              </a:rPr>
              <a:t>implikasjonene</a:t>
            </a:r>
            <a:r>
              <a:rPr lang="da-DK" sz="1200" b="0" i="0" u="none" strike="noStrike" kern="1200" baseline="0" dirty="0">
                <a:solidFill>
                  <a:schemeClr val="tx1"/>
                </a:solidFill>
                <a:latin typeface="+mn-lt"/>
                <a:ea typeface="+mn-ea"/>
                <a:cs typeface="+mn-cs"/>
              </a:rPr>
              <a:t> for tidlig </a:t>
            </a:r>
            <a:r>
              <a:rPr lang="da-DK" sz="1200" b="0" i="0" u="none" strike="noStrike" kern="1200" baseline="0" dirty="0" err="1">
                <a:solidFill>
                  <a:schemeClr val="tx1"/>
                </a:solidFill>
                <a:latin typeface="+mn-lt"/>
                <a:ea typeface="+mn-ea"/>
                <a:cs typeface="+mn-cs"/>
              </a:rPr>
              <a:t>intervensjon</a:t>
            </a:r>
            <a:r>
              <a:rPr lang="da-DK" sz="1200" b="0" i="0" u="none" strike="noStrike" kern="1200" baseline="0" dirty="0">
                <a:solidFill>
                  <a:schemeClr val="tx1"/>
                </a:solidFill>
                <a:latin typeface="+mn-lt"/>
                <a:ea typeface="+mn-ea"/>
                <a:cs typeface="+mn-cs"/>
              </a:rPr>
              <a:t> følgende:</a:t>
            </a:r>
          </a:p>
          <a:p>
            <a:r>
              <a:rPr lang="nb-NO" sz="1200" b="0" i="0" u="none" strike="noStrike" kern="1200" baseline="0" dirty="0">
                <a:solidFill>
                  <a:schemeClr val="tx1"/>
                </a:solidFill>
                <a:latin typeface="+mn-lt"/>
                <a:ea typeface="+mn-ea"/>
                <a:cs typeface="+mn-cs"/>
              </a:rPr>
              <a:t>• Hvis en person blir skadet, er adekvat smertebehandling viktig for å hindre unødige posttraumatiske problemer.</a:t>
            </a:r>
          </a:p>
          <a:p>
            <a:r>
              <a:rPr lang="nb-NO" sz="1200" b="0" i="0" u="none" strike="noStrike" kern="1200" baseline="0" dirty="0">
                <a:solidFill>
                  <a:schemeClr val="tx1"/>
                </a:solidFill>
                <a:latin typeface="+mn-lt"/>
                <a:ea typeface="+mn-ea"/>
                <a:cs typeface="+mn-cs"/>
              </a:rPr>
              <a:t>• Emosjonelle samtaler/emosjonelt uttrykk bør ikke stimuleres de første seks timer etter hendelsen. For tidlig fokus på emosjonelle</a:t>
            </a:r>
          </a:p>
          <a:p>
            <a:r>
              <a:rPr lang="da-DK" sz="1200" b="0" i="0" u="none" strike="noStrike" kern="1200" baseline="0" dirty="0">
                <a:solidFill>
                  <a:schemeClr val="tx1"/>
                </a:solidFill>
                <a:latin typeface="+mn-lt"/>
                <a:ea typeface="+mn-ea"/>
                <a:cs typeface="+mn-cs"/>
              </a:rPr>
              <a:t>aspekter kan konsolidere </a:t>
            </a:r>
            <a:r>
              <a:rPr lang="da-DK" sz="1200" b="0" i="0" u="none" strike="noStrike" kern="1200" baseline="0" dirty="0" err="1">
                <a:solidFill>
                  <a:schemeClr val="tx1"/>
                </a:solidFill>
                <a:latin typeface="+mn-lt"/>
                <a:ea typeface="+mn-ea"/>
                <a:cs typeface="+mn-cs"/>
              </a:rPr>
              <a:t>minner</a:t>
            </a:r>
            <a:r>
              <a:rPr lang="da-DK" sz="1200" b="0" i="0" u="none" strike="noStrike" kern="1200" baseline="0" dirty="0">
                <a:solidFill>
                  <a:schemeClr val="tx1"/>
                </a:solidFill>
                <a:latin typeface="+mn-lt"/>
                <a:ea typeface="+mn-ea"/>
                <a:cs typeface="+mn-cs"/>
              </a:rPr>
              <a:t> og skade.</a:t>
            </a:r>
          </a:p>
          <a:p>
            <a:r>
              <a:rPr lang="da-DK" sz="1200" b="0" i="0" u="none" strike="noStrike" kern="1200" baseline="0" dirty="0">
                <a:solidFill>
                  <a:schemeClr val="tx1"/>
                </a:solidFill>
                <a:latin typeface="+mn-lt"/>
                <a:ea typeface="+mn-ea"/>
                <a:cs typeface="+mn-cs"/>
              </a:rPr>
              <a:t>• En </a:t>
            </a:r>
            <a:r>
              <a:rPr lang="da-DK" sz="1200" b="0" i="0" u="none" strike="noStrike" kern="1200" baseline="0" dirty="0" err="1">
                <a:solidFill>
                  <a:schemeClr val="tx1"/>
                </a:solidFill>
                <a:latin typeface="+mn-lt"/>
                <a:ea typeface="+mn-ea"/>
                <a:cs typeface="+mn-cs"/>
              </a:rPr>
              <a:t>oversikt</a:t>
            </a:r>
            <a:r>
              <a:rPr lang="da-DK" sz="1200" b="0" i="0" u="none" strike="noStrike" kern="1200" baseline="0" dirty="0">
                <a:solidFill>
                  <a:schemeClr val="tx1"/>
                </a:solidFill>
                <a:latin typeface="+mn-lt"/>
                <a:ea typeface="+mn-ea"/>
                <a:cs typeface="+mn-cs"/>
              </a:rPr>
              <a:t> over fakta og god </a:t>
            </a:r>
            <a:r>
              <a:rPr lang="da-DK" sz="1200" b="0" i="0" u="none" strike="noStrike" kern="1200" baseline="0" dirty="0" err="1">
                <a:solidFill>
                  <a:schemeClr val="tx1"/>
                </a:solidFill>
                <a:latin typeface="+mn-lt"/>
                <a:ea typeface="+mn-ea"/>
                <a:cs typeface="+mn-cs"/>
              </a:rPr>
              <a:t>informasjon</a:t>
            </a:r>
            <a:r>
              <a:rPr lang="da-DK" sz="1200" b="0" i="0" u="none" strike="noStrike" kern="1200" baseline="0" dirty="0">
                <a:solidFill>
                  <a:schemeClr val="tx1"/>
                </a:solidFill>
                <a:latin typeface="+mn-lt"/>
                <a:ea typeface="+mn-ea"/>
                <a:cs typeface="+mn-cs"/>
              </a:rPr>
              <a:t> er </a:t>
            </a:r>
            <a:r>
              <a:rPr lang="da-DK" sz="1200" b="0" i="0" u="none" strike="noStrike" kern="1200" baseline="0" dirty="0" err="1">
                <a:solidFill>
                  <a:schemeClr val="tx1"/>
                </a:solidFill>
                <a:latin typeface="+mn-lt"/>
                <a:ea typeface="+mn-ea"/>
                <a:cs typeface="+mn-cs"/>
              </a:rPr>
              <a:t>viktig</a:t>
            </a:r>
            <a:r>
              <a:rPr lang="da-DK" sz="1200" b="0" i="0" u="none" strike="noStrike" kern="1200" baseline="0" dirty="0">
                <a:solidFill>
                  <a:schemeClr val="tx1"/>
                </a:solidFill>
                <a:latin typeface="+mn-lt"/>
                <a:ea typeface="+mn-ea"/>
                <a:cs typeface="+mn-cs"/>
              </a:rPr>
              <a:t> og vil kunne </a:t>
            </a:r>
            <a:r>
              <a:rPr lang="da-DK" sz="1200" b="0" i="0" u="none" strike="noStrike" kern="1200" baseline="0" dirty="0" err="1">
                <a:solidFill>
                  <a:schemeClr val="tx1"/>
                </a:solidFill>
                <a:latin typeface="+mn-lt"/>
                <a:ea typeface="+mn-ea"/>
                <a:cs typeface="+mn-cs"/>
              </a:rPr>
              <a:t>dempe</a:t>
            </a:r>
            <a:r>
              <a:rPr lang="da-DK" sz="1200" b="0" i="0" u="none" strike="noStrike" kern="1200" baseline="0" dirty="0">
                <a:solidFill>
                  <a:schemeClr val="tx1"/>
                </a:solidFill>
                <a:latin typeface="+mn-lt"/>
                <a:ea typeface="+mn-ea"/>
                <a:cs typeface="+mn-cs"/>
              </a:rPr>
              <a:t> aktivering.</a:t>
            </a:r>
          </a:p>
          <a:p>
            <a:r>
              <a:rPr lang="da-DK" sz="1200" b="0" i="0" u="none" strike="noStrike" kern="1200" baseline="0" dirty="0">
                <a:solidFill>
                  <a:schemeClr val="tx1"/>
                </a:solidFill>
                <a:latin typeface="+mn-lt"/>
                <a:ea typeface="+mn-ea"/>
                <a:cs typeface="+mn-cs"/>
              </a:rPr>
              <a:t>• Læg vægt på at </a:t>
            </a:r>
            <a:r>
              <a:rPr lang="da-DK" sz="1200" b="0" i="0" u="none" strike="noStrike" kern="1200" baseline="0" dirty="0" err="1">
                <a:solidFill>
                  <a:schemeClr val="tx1"/>
                </a:solidFill>
                <a:latin typeface="+mn-lt"/>
                <a:ea typeface="+mn-ea"/>
                <a:cs typeface="+mn-cs"/>
              </a:rPr>
              <a:t>dempe</a:t>
            </a:r>
            <a:r>
              <a:rPr lang="da-DK" sz="1200" b="0" i="0" u="none" strike="noStrike" kern="1200" baseline="0" dirty="0">
                <a:solidFill>
                  <a:schemeClr val="tx1"/>
                </a:solidFill>
                <a:latin typeface="+mn-lt"/>
                <a:ea typeface="+mn-ea"/>
                <a:cs typeface="+mn-cs"/>
              </a:rPr>
              <a:t> aktivering. </a:t>
            </a:r>
            <a:r>
              <a:rPr lang="da-DK" sz="1200" b="0" i="0" u="none" strike="noStrike" kern="1200" baseline="0" dirty="0" err="1">
                <a:solidFill>
                  <a:schemeClr val="tx1"/>
                </a:solidFill>
                <a:latin typeface="+mn-lt"/>
                <a:ea typeface="+mn-ea"/>
                <a:cs typeface="+mn-cs"/>
              </a:rPr>
              <a:t>Bruk</a:t>
            </a:r>
            <a:r>
              <a:rPr lang="da-DK" sz="1200" b="0" i="0" u="none" strike="noStrike" kern="1200" baseline="0" dirty="0">
                <a:solidFill>
                  <a:schemeClr val="tx1"/>
                </a:solidFill>
                <a:latin typeface="+mn-lt"/>
                <a:ea typeface="+mn-ea"/>
                <a:cs typeface="+mn-cs"/>
              </a:rPr>
              <a:t> fysisk berøring, når det er passende. Husk hvordan barn beroliges ved nær fysisk kontakt.</a:t>
            </a:r>
          </a:p>
          <a:p>
            <a:r>
              <a:rPr lang="nb-NO" sz="1200" b="0" i="0" u="none" strike="noStrike" kern="1200" baseline="0" dirty="0">
                <a:solidFill>
                  <a:schemeClr val="tx1"/>
                </a:solidFill>
                <a:latin typeface="+mn-lt"/>
                <a:ea typeface="+mn-ea"/>
                <a:cs typeface="+mn-cs"/>
              </a:rPr>
              <a:t>• Respekter de, som ikke ønsker å snakke – de kan faktisk mestre </a:t>
            </a:r>
            <a:r>
              <a:rPr lang="da-DK" sz="1200" b="0" i="0" u="none" strike="noStrike" kern="1200" baseline="0" dirty="0" err="1">
                <a:solidFill>
                  <a:schemeClr val="tx1"/>
                </a:solidFill>
                <a:latin typeface="+mn-lt"/>
                <a:ea typeface="+mn-ea"/>
                <a:cs typeface="+mn-cs"/>
              </a:rPr>
              <a:t>bra</a:t>
            </a:r>
            <a:r>
              <a:rPr lang="da-DK" sz="1200" b="0" i="0" u="none" strike="noStrike" kern="1200" baseline="0" dirty="0">
                <a:solidFill>
                  <a:schemeClr val="tx1"/>
                </a:solidFill>
                <a:latin typeface="+mn-lt"/>
                <a:ea typeface="+mn-ea"/>
                <a:cs typeface="+mn-cs"/>
              </a:rPr>
              <a:t>. Det å insistere på å snakke kan i </a:t>
            </a:r>
            <a:r>
              <a:rPr lang="da-DK" sz="1200" b="0" i="0" u="none" strike="noStrike" kern="1200" baseline="0" dirty="0" err="1">
                <a:solidFill>
                  <a:schemeClr val="tx1"/>
                </a:solidFill>
                <a:latin typeface="+mn-lt"/>
                <a:ea typeface="+mn-ea"/>
                <a:cs typeface="+mn-cs"/>
              </a:rPr>
              <a:t>verste</a:t>
            </a:r>
            <a:r>
              <a:rPr lang="da-DK" sz="1200" b="0" i="0" u="none" strike="noStrike" kern="1200" baseline="0" dirty="0">
                <a:solidFill>
                  <a:schemeClr val="tx1"/>
                </a:solidFill>
                <a:latin typeface="+mn-lt"/>
                <a:ea typeface="+mn-ea"/>
                <a:cs typeface="+mn-cs"/>
              </a:rPr>
              <a:t> </a:t>
            </a:r>
            <a:r>
              <a:rPr lang="da-DK" sz="1200" b="0" i="0" u="none" strike="noStrike" kern="1200" baseline="0" dirty="0" err="1">
                <a:solidFill>
                  <a:schemeClr val="tx1"/>
                </a:solidFill>
                <a:latin typeface="+mn-lt"/>
                <a:ea typeface="+mn-ea"/>
                <a:cs typeface="+mn-cs"/>
              </a:rPr>
              <a:t>fall</a:t>
            </a:r>
            <a:r>
              <a:rPr lang="da-DK" sz="1200" b="0" i="0" u="none" strike="noStrike" kern="1200" baseline="0" dirty="0">
                <a:solidFill>
                  <a:schemeClr val="tx1"/>
                </a:solidFill>
                <a:latin typeface="+mn-lt"/>
                <a:ea typeface="+mn-ea"/>
                <a:cs typeface="+mn-cs"/>
              </a:rPr>
              <a:t> hindre eller forstyrre</a:t>
            </a:r>
          </a:p>
          <a:p>
            <a:r>
              <a:rPr lang="da-DK" sz="1200" b="0" i="0" u="none" strike="noStrike" kern="1200" baseline="0" dirty="0">
                <a:solidFill>
                  <a:schemeClr val="tx1"/>
                </a:solidFill>
                <a:latin typeface="+mn-lt"/>
                <a:ea typeface="+mn-ea"/>
                <a:cs typeface="+mn-cs"/>
              </a:rPr>
              <a:t>normal </a:t>
            </a:r>
            <a:r>
              <a:rPr lang="da-DK" sz="1200" b="0" i="0" u="none" strike="noStrike" kern="1200" baseline="0" dirty="0" err="1">
                <a:solidFill>
                  <a:schemeClr val="tx1"/>
                </a:solidFill>
                <a:latin typeface="+mn-lt"/>
                <a:ea typeface="+mn-ea"/>
                <a:cs typeface="+mn-cs"/>
              </a:rPr>
              <a:t>tilheling</a:t>
            </a:r>
            <a:r>
              <a:rPr lang="da-DK" sz="1200" b="0" i="0" u="none" strike="noStrike" kern="1200" baseline="0" dirty="0">
                <a:solidFill>
                  <a:schemeClr val="tx1"/>
                </a:solidFill>
                <a:latin typeface="+mn-lt"/>
                <a:ea typeface="+mn-ea"/>
                <a:cs typeface="+mn-cs"/>
              </a:rPr>
              <a:t>.</a:t>
            </a:r>
          </a:p>
          <a:p>
            <a:r>
              <a:rPr lang="nb-NO" sz="1200" b="0" i="0" u="none" strike="noStrike" kern="1200" baseline="0" dirty="0">
                <a:solidFill>
                  <a:schemeClr val="tx1"/>
                </a:solidFill>
                <a:latin typeface="+mn-lt"/>
                <a:ea typeface="+mn-ea"/>
                <a:cs typeface="+mn-cs"/>
              </a:rPr>
              <a:t>• Det er ok å sovne sent eller sove lite den første natten etter en kritisk hendelse. Gi råd om å vente minst seks timer med søvn</a:t>
            </a:r>
          </a:p>
          <a:p>
            <a:r>
              <a:rPr lang="nb-NO" sz="1200" b="0" i="0" u="none" strike="noStrike" kern="1200" baseline="0" dirty="0">
                <a:solidFill>
                  <a:schemeClr val="tx1"/>
                </a:solidFill>
                <a:latin typeface="+mn-lt"/>
                <a:ea typeface="+mn-ea"/>
                <a:cs typeface="+mn-cs"/>
              </a:rPr>
              <a:t>etter en hendelse. Med flere netters dårlig søvn, kan søvnmedikasjon være bra for å reetablere søvnrytmen.</a:t>
            </a:r>
            <a:endParaRPr lang="da-DK" dirty="0"/>
          </a:p>
          <a:p>
            <a:pPr marL="171450" indent="-171450">
              <a:buFontTx/>
              <a:buChar char="-"/>
            </a:pPr>
            <a:endParaRPr lang="da-DK" dirty="0"/>
          </a:p>
          <a:p>
            <a:endParaRPr lang="da-DK" dirty="0"/>
          </a:p>
          <a:p>
            <a:pPr defTabSz="904524">
              <a:defRPr/>
            </a:pPr>
            <a:endParaRPr lang="da-DK" dirty="0"/>
          </a:p>
          <a:p>
            <a:r>
              <a:rPr lang="da-DK" sz="1200" kern="1200" dirty="0">
                <a:solidFill>
                  <a:schemeClr val="tx1"/>
                </a:solidFill>
                <a:effectLst/>
                <a:latin typeface="+mn-lt"/>
                <a:ea typeface="+mn-ea"/>
                <a:cs typeface="+mn-cs"/>
              </a:rPr>
              <a:t> </a:t>
            </a:r>
          </a:p>
          <a:p>
            <a:pPr defTabSz="904524">
              <a:defRPr/>
            </a:pPr>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4</a:t>
            </a:fld>
            <a:endParaRPr lang="da-DK"/>
          </a:p>
        </p:txBody>
      </p:sp>
    </p:spTree>
    <p:extLst>
      <p:ext uri="{BB962C8B-B14F-4D97-AF65-F5344CB8AC3E}">
        <p14:creationId xmlns:p14="http://schemas.microsoft.com/office/powerpoint/2010/main" val="2250922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01:12,31</a:t>
            </a:r>
            <a:r>
              <a:rPr lang="da-DK" b="1" baseline="0" dirty="0" smtClean="0"/>
              <a:t>: ”</a:t>
            </a:r>
            <a:r>
              <a:rPr lang="da-DK" sz="1200" kern="1200" dirty="0" smtClean="0">
                <a:solidFill>
                  <a:schemeClr val="tx1"/>
                </a:solidFill>
                <a:effectLst/>
                <a:latin typeface="+mn-lt"/>
                <a:ea typeface="+mn-ea"/>
                <a:cs typeface="+mn-cs"/>
              </a:rPr>
              <a:t>En ældre mand der er bedstefar er aktiv støttende i forhold til sin datter og børnebørn, da de skal se den afdøde. Han siger: </a:t>
            </a:r>
            <a:r>
              <a:rPr lang="da-DK" sz="1200" i="1" kern="1200" dirty="0" smtClean="0">
                <a:solidFill>
                  <a:schemeClr val="tx1"/>
                </a:solidFill>
                <a:effectLst/>
                <a:latin typeface="+mn-lt"/>
                <a:ea typeface="+mn-ea"/>
                <a:cs typeface="+mn-cs"/>
              </a:rPr>
              <a:t>”Han lå jo – det var helt tydeligt at – han lå sådan med hovedet på siden, men de der striber rundt om halsen, de kunne de jo sagtens have skjult – ikke sandt? Det var ikke godt for børnene, det var det ikke. Det eneste vi fik at vide var, at vi ikke måtte røre noget, ellers fik vi ikke noget at vide.</a:t>
            </a:r>
          </a:p>
          <a:p>
            <a:r>
              <a:rPr lang="da-DK" sz="1200" i="1" kern="1200" dirty="0" smtClean="0">
                <a:solidFill>
                  <a:schemeClr val="tx1"/>
                </a:solidFill>
                <a:effectLst/>
                <a:latin typeface="+mn-lt"/>
                <a:ea typeface="+mn-ea"/>
                <a:cs typeface="+mn-cs"/>
              </a:rPr>
              <a:t>De – altså børnene – glemmer ikke de mærker om halsen. Og sygeplejersken hun stod der uden at sige noget som helst.</a:t>
            </a:r>
          </a:p>
          <a:p>
            <a:r>
              <a:rPr lang="da-DK" sz="1200" i="1" kern="1200" dirty="0" smtClean="0">
                <a:solidFill>
                  <a:schemeClr val="tx1"/>
                </a:solidFill>
                <a:effectLst/>
                <a:latin typeface="+mn-lt"/>
                <a:ea typeface="+mn-ea"/>
                <a:cs typeface="+mn-cs"/>
              </a:rPr>
              <a:t>Min datter – var jo – ja alle var fuldstændig forstenede – og jeg tænkte: de to mindste børn, det er dem, der virkelig trænger nu.””</a:t>
            </a:r>
          </a:p>
          <a:p>
            <a:endParaRPr lang="da-DK" sz="1200" i="1" kern="1200" dirty="0" smtClean="0">
              <a:solidFill>
                <a:schemeClr val="tx1"/>
              </a:solidFill>
              <a:effectLst/>
              <a:latin typeface="+mn-lt"/>
              <a:ea typeface="+mn-ea"/>
              <a:cs typeface="+mn-cs"/>
            </a:endParaRPr>
          </a:p>
          <a:p>
            <a:r>
              <a:rPr lang="da-DK" dirty="0" smtClean="0"/>
              <a:t>Hvad er vigtigt at være opmærksom på: </a:t>
            </a:r>
          </a:p>
          <a:p>
            <a:r>
              <a:rPr lang="da-DK" dirty="0" smtClean="0"/>
              <a:t>Tal om hvorfor det kan være vigtigt at børn ser den afdøde, og hvornår det måske ikke er </a:t>
            </a:r>
            <a:r>
              <a:rPr lang="da-DK" dirty="0" err="1" smtClean="0"/>
              <a:t>hensigtsmæssigt….alder</a:t>
            </a:r>
            <a:r>
              <a:rPr lang="da-DK" dirty="0" smtClean="0"/>
              <a:t> er ikke alene afgørende</a:t>
            </a:r>
          </a:p>
          <a:p>
            <a:endParaRPr lang="da-DK" dirty="0" smtClean="0"/>
          </a:p>
          <a:p>
            <a:r>
              <a:rPr lang="da-DK" dirty="0" smtClean="0"/>
              <a:t>Det at alle har en voksen hver, som kan støtte dem…. En søskende flok kan reagerer vidt forskelligt og dermed også have forskellige behov </a:t>
            </a:r>
          </a:p>
          <a:p>
            <a:endParaRPr lang="da-DK" dirty="0" smtClean="0"/>
          </a:p>
          <a:p>
            <a:r>
              <a:rPr lang="da-DK" dirty="0" smtClean="0"/>
              <a:t>Er man som forældre, der fx selv har mistet en søn, for  følelsesmæssigt berørt til at være barnets ”omsorgsperson”? Måske  skal der også være en anden voksen </a:t>
            </a:r>
            <a:r>
              <a:rPr lang="da-DK" dirty="0" err="1" smtClean="0"/>
              <a:t>med….man</a:t>
            </a:r>
            <a:r>
              <a:rPr lang="da-DK" dirty="0" smtClean="0"/>
              <a:t> ved ikke hvordan man reagerer i situationen!  </a:t>
            </a:r>
          </a:p>
          <a:p>
            <a:endParaRPr lang="da-DK" dirty="0" smtClean="0"/>
          </a:p>
          <a:p>
            <a:r>
              <a:rPr lang="da-DK" dirty="0" smtClean="0"/>
              <a:t>Fra forskningsinterview: En mand (E6) der er bedstefar tager ansvar for børnebørnene og oplever ikke han får hjælp af sundhedspersonalet. Han er sammen med sin datter, ægtefælle og barnebarn oppe for at se afdøde og det er en dårlig/traumatiserende oplevelse – særligt for børnebørnene - fordi afdøde ikke er gjort i stand:</a:t>
            </a:r>
          </a:p>
          <a:p>
            <a:r>
              <a:rPr lang="da-DK" dirty="0" smtClean="0"/>
              <a:t>De ældste i en familie tager ofte ansvar og kan komme til at drage omsorg for de yngste i en akut fase.  </a:t>
            </a:r>
          </a:p>
          <a:p>
            <a:endParaRPr lang="da-DK" sz="1200" i="1" kern="1200" dirty="0" smtClean="0">
              <a:solidFill>
                <a:schemeClr val="tx1"/>
              </a:solidFill>
              <a:effectLst/>
              <a:latin typeface="+mn-lt"/>
              <a:ea typeface="+mn-ea"/>
              <a:cs typeface="+mn-cs"/>
            </a:endParaRPr>
          </a:p>
          <a:p>
            <a:endParaRPr lang="da-DK" b="1" dirty="0"/>
          </a:p>
        </p:txBody>
      </p:sp>
      <p:sp>
        <p:nvSpPr>
          <p:cNvPr id="4" name="Pladsholder til slidenummer 3"/>
          <p:cNvSpPr>
            <a:spLocks noGrp="1"/>
          </p:cNvSpPr>
          <p:nvPr>
            <p:ph type="sldNum" sz="quarter" idx="10"/>
          </p:nvPr>
        </p:nvSpPr>
        <p:spPr/>
        <p:txBody>
          <a:bodyPr/>
          <a:lstStyle/>
          <a:p>
            <a:fld id="{52C52227-3453-467B-8857-8755152DE044}" type="slidenum">
              <a:rPr lang="da-DK" smtClean="0"/>
              <a:pPr/>
              <a:t>22</a:t>
            </a:fld>
            <a:endParaRPr lang="da-DK"/>
          </a:p>
        </p:txBody>
      </p:sp>
    </p:spTree>
    <p:extLst>
      <p:ext uri="{BB962C8B-B14F-4D97-AF65-F5344CB8AC3E}">
        <p14:creationId xmlns:p14="http://schemas.microsoft.com/office/powerpoint/2010/main" val="3042063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altLang="da-DK" dirty="0"/>
              <a:t>Sorg er som udgangspunkt ikke en sygdom.</a:t>
            </a:r>
          </a:p>
          <a:p>
            <a:pPr defTabSz="904524">
              <a:defRPr/>
            </a:pPr>
            <a:r>
              <a:rPr lang="da-DK" altLang="da-DK" dirty="0"/>
              <a:t>Der er forskel på naturligt sorgforløb og kompliceret</a:t>
            </a:r>
            <a:r>
              <a:rPr lang="da-DK" altLang="da-DK" baseline="0" dirty="0"/>
              <a:t> sorgforløb.</a:t>
            </a:r>
          </a:p>
          <a:p>
            <a:pPr defTabSz="904524">
              <a:defRPr/>
            </a:pPr>
            <a:r>
              <a:rPr lang="da-DK" altLang="da-DK" baseline="0" dirty="0"/>
              <a:t>Mennesker sørger meget forskelligt. Vær opmærksom på to-</a:t>
            </a:r>
            <a:r>
              <a:rPr lang="da-DK" altLang="da-DK" baseline="0" dirty="0" err="1"/>
              <a:t>sporsmodellen</a:t>
            </a:r>
            <a:r>
              <a:rPr lang="da-DK" altLang="da-DK" baseline="0" dirty="0"/>
              <a:t> (se næste slide)</a:t>
            </a:r>
          </a:p>
          <a:p>
            <a:pPr defTabSz="904524">
              <a:defRPr/>
            </a:pPr>
            <a:r>
              <a:rPr lang="da-DK" altLang="da-DK" baseline="0" dirty="0"/>
              <a:t>Det engelske ord Re-</a:t>
            </a:r>
            <a:r>
              <a:rPr lang="da-DK" altLang="da-DK" baseline="0" dirty="0" err="1"/>
              <a:t>member</a:t>
            </a:r>
            <a:r>
              <a:rPr lang="da-DK" altLang="da-DK" baseline="0" dirty="0"/>
              <a:t> peger på vigtigheden af at mindes. </a:t>
            </a:r>
            <a:r>
              <a:rPr lang="da-DK" altLang="da-DK" dirty="0"/>
              <a:t>Ved at tale om og mindes den døde forbliver fastholder vi, at den døde fortsat er en vigtig del af vores liv. Ved at mindes (re-</a:t>
            </a:r>
            <a:r>
              <a:rPr lang="da-DK" altLang="da-DK" dirty="0" err="1"/>
              <a:t>member</a:t>
            </a:r>
            <a:r>
              <a:rPr lang="da-DK" altLang="da-DK" dirty="0"/>
              <a:t>) fastholder vi, at den døde fortsat er en vigtigt del af vores livshistorie – et vigtigt medlem (</a:t>
            </a:r>
            <a:r>
              <a:rPr lang="da-DK" altLang="da-DK" dirty="0" err="1"/>
              <a:t>member</a:t>
            </a:r>
            <a:r>
              <a:rPr lang="da-DK" altLang="da-DK" dirty="0"/>
              <a:t>) af familien.</a:t>
            </a:r>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23</a:t>
            </a:fld>
            <a:endParaRPr lang="da-DK"/>
          </a:p>
        </p:txBody>
      </p:sp>
    </p:spTree>
    <p:extLst>
      <p:ext uri="{BB962C8B-B14F-4D97-AF65-F5344CB8AC3E}">
        <p14:creationId xmlns:p14="http://schemas.microsoft.com/office/powerpoint/2010/main" val="281678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a:t>
            </a:r>
            <a:r>
              <a:rPr lang="da-DK" baseline="0" dirty="0"/>
              <a:t> senere år har forståelsen af sorg ændret sig. I stedet for alene at tale om faser, så taler man i dag om en to-sportsmodel. Her opleves det som noget helt naturligt, at den sørgende bevæger sig frem og tilbage mellem to rum – sorgens rum og glædens rum. Sorgprocessen bevæger sig i en vekselvirkning mellem to spor, det tabsorienterende spor og det genoprettende spor. Pointen i modellen er, at den sørgende lever i begge spor eller begge rum samtidig og skiftevis – svingende som et pendul – mellem det tabsorienterede spor og det reetablerende spor. Der er tale om en vekselvirkning – det handler ikke om, at båndet skal brydes til den, man har mistet. Det handler snarere om ,at man skal omforme det og erfare den betydning som relationen har i det liv, som leves nu,</a:t>
            </a:r>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24</a:t>
            </a:fld>
            <a:endParaRPr lang="da-DK"/>
          </a:p>
        </p:txBody>
      </p:sp>
    </p:spTree>
    <p:extLst>
      <p:ext uri="{BB962C8B-B14F-4D97-AF65-F5344CB8AC3E}">
        <p14:creationId xmlns:p14="http://schemas.microsoft.com/office/powerpoint/2010/main" val="3971361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r>
              <a:rPr lang="da-DK" b="1" dirty="0">
                <a:cs typeface="Calibri"/>
              </a:rPr>
              <a:t>OBS få altid samtykke til at kontakte andre og aftal hvad, der skal viderebringes, og hvem der skal gøre dette. </a:t>
            </a:r>
          </a:p>
          <a:p>
            <a:pPr defTabSz="914306">
              <a:defRPr/>
            </a:pPr>
            <a:r>
              <a:rPr lang="da-DK" dirty="0">
                <a:cs typeface="Calibri"/>
              </a:rPr>
              <a:t>Er der måske brug for hjælp fra politi, sognepræst eller andre  til at give skole/uddannelsessted besked om ulykken?</a:t>
            </a:r>
          </a:p>
          <a:p>
            <a:pPr defTabSz="914306">
              <a:defRPr/>
            </a:pPr>
            <a:endParaRPr lang="da-DK" dirty="0">
              <a:cs typeface="Calibri"/>
            </a:endParaRPr>
          </a:p>
          <a:p>
            <a:pPr defTabSz="914306">
              <a:defRPr/>
            </a:pPr>
            <a:r>
              <a:rPr lang="da-DK" dirty="0"/>
              <a:t>Hvis</a:t>
            </a:r>
            <a:r>
              <a:rPr lang="da-DK" baseline="0" dirty="0"/>
              <a:t> det nu er en 40 årig kvinde der er død, hvor det er ægtefællen der får besked. Har han så måske brug for hjælp til at give kvindens forældre besked?</a:t>
            </a:r>
          </a:p>
          <a:p>
            <a:pPr defTabSz="914306">
              <a:defRPr/>
            </a:pPr>
            <a:r>
              <a:rPr lang="da-DK" baseline="0" dirty="0"/>
              <a:t>Hvad hvis moderen til den 40 årige kvinde befinder sig på et plejehjem – hvem giver så hende besked? Eller hvad hvis kvindens mor på 65 fornylig er blevet alene, og nu bor alene et andet sted i landet.</a:t>
            </a:r>
          </a:p>
          <a:p>
            <a:pPr defTabSz="914306">
              <a:defRPr/>
            </a:pPr>
            <a:r>
              <a:rPr lang="da-DK" baseline="0" dirty="0"/>
              <a:t>Hvem skal give hende besked om, at hendes datter er død (fundet død efter at have spist en masse piller)?</a:t>
            </a:r>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25</a:t>
            </a:fld>
            <a:endParaRPr lang="da-DK"/>
          </a:p>
        </p:txBody>
      </p:sp>
    </p:spTree>
    <p:extLst>
      <p:ext uri="{BB962C8B-B14F-4D97-AF65-F5344CB8AC3E}">
        <p14:creationId xmlns:p14="http://schemas.microsoft.com/office/powerpoint/2010/main" val="4221672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306">
              <a:defRPr/>
            </a:pPr>
            <a:r>
              <a:rPr lang="da-DK" b="1" dirty="0">
                <a:cs typeface="Calibri"/>
              </a:rPr>
              <a:t>Hvem kommer igen og følger op, når du er gået?</a:t>
            </a:r>
            <a:r>
              <a:rPr lang="da-DK" dirty="0">
                <a:cs typeface="Calibri"/>
              </a:rPr>
              <a:t> Er det familie, venner, andet netværk fx nabo, NEFOS, præst, lægen og/eller kommunal forebyggelseskonsulent? (Det ene udelukker ikke det andet – ofte tværtimod). Prøv at spørg tilhørerne, hvad de tænker?</a:t>
            </a:r>
          </a:p>
          <a:p>
            <a:pPr defTabSz="914306">
              <a:defRPr/>
            </a:pPr>
            <a:r>
              <a:rPr lang="da-DK" dirty="0">
                <a:cs typeface="Calibri"/>
              </a:rPr>
              <a:t>Det er vigtigt at den efterlevende mærker, at han/hun ikke er alene, men har en at fortælle til. Og hvis afdøde  og den efterlevende er medlem af Folkekirken, så vil det måske være en idé at præsten bliver inddraget. Jo før det sker – jo bedre hjælp kan han/hun måske være i situationen. </a:t>
            </a:r>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26</a:t>
            </a:fld>
            <a:endParaRPr lang="da-DK"/>
          </a:p>
        </p:txBody>
      </p:sp>
    </p:spTree>
    <p:extLst>
      <p:ext uri="{BB962C8B-B14F-4D97-AF65-F5344CB8AC3E}">
        <p14:creationId xmlns:p14="http://schemas.microsoft.com/office/powerpoint/2010/main" val="213769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Vær opmærksom på </a:t>
            </a:r>
            <a:r>
              <a:rPr lang="da-DK" dirty="0" smtClean="0"/>
              <a:t>: </a:t>
            </a:r>
            <a:endParaRPr lang="da-DK" dirty="0"/>
          </a:p>
          <a:p>
            <a:r>
              <a:rPr lang="da-DK" dirty="0"/>
              <a:t>Der kan være kønsforskelle i forhold til, hvordan man tackler sorg og krise.</a:t>
            </a:r>
          </a:p>
          <a:p>
            <a:r>
              <a:rPr lang="da-DK" dirty="0"/>
              <a:t>Mænd kan være mindre opsøgende og mindre talende og have brug for handlinger/ praktiske gøremål i forbindelse med bearbejdning af sorg og krise- men det er ikke alle!  </a:t>
            </a:r>
          </a:p>
          <a:p>
            <a:pPr marL="171452" indent="-171452">
              <a:buFontTx/>
              <a:buChar char="-"/>
            </a:pPr>
            <a:endParaRPr lang="da-DK" dirty="0"/>
          </a:p>
          <a:p>
            <a:r>
              <a:rPr lang="da-DK" b="1" dirty="0" smtClean="0"/>
              <a:t>Lydoptagelse (1:06,87</a:t>
            </a:r>
            <a:r>
              <a:rPr lang="da-DK" b="1" baseline="0" dirty="0" smtClean="0"/>
              <a:t> min) </a:t>
            </a:r>
            <a:r>
              <a:rPr lang="da-DK" dirty="0" smtClean="0"/>
              <a:t>”De </a:t>
            </a:r>
            <a:r>
              <a:rPr lang="da-DK" dirty="0"/>
              <a:t>beskrevne reaktioner kan komme efter få dage, efter uger , men kan også være tilstede måneder og år efter hændelsen.  </a:t>
            </a:r>
            <a:endParaRPr lang="da-DK" dirty="0" smtClean="0"/>
          </a:p>
          <a:p>
            <a:r>
              <a:rPr lang="da-DK" dirty="0" smtClean="0"/>
              <a:t>Det </a:t>
            </a:r>
            <a:r>
              <a:rPr lang="da-DK" dirty="0"/>
              <a:t>er ikke alle der oplever alle reaktioner, det kommer an på hvordan de gennemlever processen og til dels hvilken hjælp og støtte de får </a:t>
            </a:r>
            <a:r>
              <a:rPr lang="da-DK" dirty="0" smtClean="0"/>
              <a:t>undervejs”.  </a:t>
            </a:r>
          </a:p>
          <a:p>
            <a:pPr marL="0" indent="0" defTabSz="904524">
              <a:buFontTx/>
              <a:buNone/>
              <a:defRPr/>
            </a:pPr>
            <a:endParaRPr lang="da-DK" b="0" dirty="0" smtClean="0">
              <a:cs typeface="+mn-cs"/>
            </a:endParaRPr>
          </a:p>
          <a:p>
            <a:pPr marL="0" indent="0" defTabSz="904524">
              <a:buFontTx/>
              <a:buNone/>
              <a:defRPr/>
            </a:pPr>
            <a:r>
              <a:rPr lang="da-DK" b="1" dirty="0" smtClean="0">
                <a:cs typeface="Calibri"/>
              </a:rPr>
              <a:t>Diskuter: </a:t>
            </a:r>
            <a:r>
              <a:rPr lang="da-DK" dirty="0" smtClean="0">
                <a:cs typeface="Calibri"/>
              </a:rPr>
              <a:t>Har I selv eksempler på det? Indgå i en dialog om erfaringer med dette.</a:t>
            </a:r>
            <a:endParaRPr lang="da-DK" dirty="0" smtClean="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27</a:t>
            </a:fld>
            <a:endParaRPr lang="da-DK">
              <a:solidFill>
                <a:prstClr val="black"/>
              </a:solidFill>
            </a:endParaRPr>
          </a:p>
        </p:txBody>
      </p:sp>
    </p:spTree>
    <p:extLst>
      <p:ext uri="{BB962C8B-B14F-4D97-AF65-F5344CB8AC3E}">
        <p14:creationId xmlns:p14="http://schemas.microsoft.com/office/powerpoint/2010/main" val="6791179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01:28,12: </a:t>
            </a:r>
          </a:p>
          <a:p>
            <a:r>
              <a:rPr lang="da-DK" dirty="0" smtClean="0"/>
              <a:t>”Jo </a:t>
            </a:r>
            <a:r>
              <a:rPr lang="da-DK" dirty="0"/>
              <a:t>ældre en person er, der mister ved selvmord, jo svære kan selvmord være. </a:t>
            </a:r>
            <a:br>
              <a:rPr lang="da-DK" dirty="0"/>
            </a:br>
            <a:r>
              <a:rPr lang="da-DK" dirty="0"/>
              <a:t>Mord er for de </a:t>
            </a:r>
            <a:r>
              <a:rPr lang="da-DK" dirty="0" smtClean="0"/>
              <a:t>alle fleste </a:t>
            </a:r>
            <a:r>
              <a:rPr lang="da-DK" dirty="0"/>
              <a:t>af os generel en forkert handling. Derfor kan det for mange ældre og gamle mennesker, være næsten umuligt at sige ordet. </a:t>
            </a:r>
          </a:p>
          <a:p>
            <a:r>
              <a:rPr lang="da-DK" dirty="0" smtClean="0"/>
              <a:t>Det </a:t>
            </a:r>
            <a:r>
              <a:rPr lang="da-DK" dirty="0"/>
              <a:t>bliver til ”måden” eller ”det”   </a:t>
            </a:r>
          </a:p>
          <a:p>
            <a:endParaRPr lang="da-DK" dirty="0"/>
          </a:p>
          <a:p>
            <a:pPr defTabSz="904524">
              <a:defRPr/>
            </a:pPr>
            <a:r>
              <a:rPr lang="da-DK" cap="none" dirty="0"/>
              <a:t>Samtale om døden og </a:t>
            </a:r>
            <a:r>
              <a:rPr lang="da-DK" cap="none" dirty="0" smtClean="0"/>
              <a:t>dødsmåden med en 83 årig kvinde : ”</a:t>
            </a:r>
            <a:r>
              <a:rPr lang="da-DK" i="1" dirty="0" smtClean="0"/>
              <a:t>Det </a:t>
            </a:r>
            <a:r>
              <a:rPr lang="da-DK" i="1" dirty="0"/>
              <a:t>er ikke det, at min ægtefælde er død - vi havde jo den alder, hvor vi begge vidste at det kunne ske og selvfølgelig er det et stort tab, nu hvor han er død - men det  sværeste for mig er måden han døde på. ” for hvordan kunne han, der har været sådan en god mand,  dog gøre det mod mig og vores børn og børnebørn”. </a:t>
            </a:r>
          </a:p>
          <a:p>
            <a:endParaRPr lang="da-DK" i="1"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30</a:t>
            </a:fld>
            <a:endParaRPr lang="da-DK"/>
          </a:p>
        </p:txBody>
      </p:sp>
    </p:spTree>
    <p:extLst>
      <p:ext uri="{BB962C8B-B14F-4D97-AF65-F5344CB8AC3E}">
        <p14:creationId xmlns:p14="http://schemas.microsoft.com/office/powerpoint/2010/main" val="14898304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Lydoptagelse: 00:46,58 </a:t>
            </a:r>
            <a:r>
              <a:rPr lang="da-DK" dirty="0" smtClean="0"/>
              <a:t>- Der er øget risiko for at en efterlevende også begår selvmord, i tiden umiddelbart efter selvmordet.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solidFill>
                  <a:schemeClr val="bg1"/>
                </a:solidFill>
                <a:latin typeface="Arial" panose="020B0604020202020204" pitchFamily="34" charset="0"/>
                <a:cs typeface="Arial" panose="020B0604020202020204" pitchFamily="34" charset="0"/>
              </a:rPr>
              <a:t>(for nærmere om risikovurdering se supplerende materiale).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smtClean="0">
                <a:solidFill>
                  <a:schemeClr val="bg1"/>
                </a:solidFill>
                <a:latin typeface="Arial" panose="020B0604020202020204" pitchFamily="34" charset="0"/>
                <a:cs typeface="Arial" panose="020B0604020202020204" pitchFamily="34" charset="0"/>
              </a:rPr>
              <a:t>Se </a:t>
            </a:r>
            <a:r>
              <a:rPr lang="da-DK" dirty="0" err="1" smtClean="0">
                <a:solidFill>
                  <a:schemeClr val="bg1"/>
                </a:solidFill>
                <a:latin typeface="Arial" panose="020B0604020202020204" pitchFamily="34" charset="0"/>
                <a:cs typeface="Arial" panose="020B0604020202020204" pitchFamily="34" charset="0"/>
              </a:rPr>
              <a:t>evt</a:t>
            </a:r>
            <a:r>
              <a:rPr lang="da-DK" dirty="0" smtClean="0">
                <a:solidFill>
                  <a:schemeClr val="bg1"/>
                </a:solidFill>
                <a:latin typeface="Arial" panose="020B0604020202020204" pitchFamily="34" charset="0"/>
                <a:cs typeface="Arial" panose="020B0604020202020204" pitchFamily="34" charset="0"/>
              </a:rPr>
              <a:t> dias 33 (skjult – her er en oversigt over faresignaler i forhold til selvmordsrisiko)</a:t>
            </a:r>
          </a:p>
          <a:p>
            <a:endParaRPr lang="da-DK" dirty="0" smtClean="0"/>
          </a:p>
          <a:p>
            <a:endParaRPr lang="da-DK" dirty="0" smtClean="0"/>
          </a:p>
          <a:p>
            <a:r>
              <a:rPr lang="da-DK" b="1" dirty="0" smtClean="0"/>
              <a:t>Prøv at kigge på disse </a:t>
            </a:r>
            <a:r>
              <a:rPr lang="da-DK" b="1" dirty="0" err="1" smtClean="0"/>
              <a:t>link….måske</a:t>
            </a:r>
            <a:r>
              <a:rPr lang="da-DK" b="1" dirty="0" smtClean="0"/>
              <a:t> kan det give noget inspiration: </a:t>
            </a:r>
          </a:p>
          <a:p>
            <a:endParaRPr lang="da-DK" b="1" dirty="0" smtClean="0"/>
          </a:p>
          <a:p>
            <a:r>
              <a:rPr lang="da-DK" b="1" dirty="0" smtClean="0"/>
              <a:t>http://www.sst.dk/~/media/91027820FBE747E9B07B9BD1A7DF6274.ashx</a:t>
            </a:r>
          </a:p>
          <a:p>
            <a:endParaRPr lang="da-DK" b="1" dirty="0" smtClean="0"/>
          </a:p>
          <a:p>
            <a:endParaRPr lang="da-DK" b="1" dirty="0" smtClean="0"/>
          </a:p>
          <a:p>
            <a:r>
              <a:rPr lang="da-DK" b="1" dirty="0" smtClean="0"/>
              <a:t>Https://www.sst.dk/da/sygdom-og-behandling/psykisk-sygdom/selvmordsforebyggelse</a:t>
            </a:r>
          </a:p>
          <a:p>
            <a:endParaRPr lang="da-DK" dirty="0" smtClean="0"/>
          </a:p>
          <a:p>
            <a:pPr>
              <a:lnSpc>
                <a:spcPct val="110000"/>
              </a:lnSpc>
            </a:pPr>
            <a:r>
              <a:rPr lang="da-DK" b="1" dirty="0" smtClean="0">
                <a:cs typeface="Calibri"/>
              </a:rPr>
              <a:t>Selvmordsrisiko vurdering</a:t>
            </a:r>
            <a:r>
              <a:rPr lang="da-DK" dirty="0" smtClean="0">
                <a:cs typeface="Calibri"/>
              </a:rPr>
              <a:t>: En læge kan medvirke til en konkret selvmordsrisiko vurdering. </a:t>
            </a:r>
            <a:endParaRPr lang="da-DK" b="1" dirty="0" smtClean="0"/>
          </a:p>
          <a:p>
            <a:pPr>
              <a:lnSpc>
                <a:spcPct val="110000"/>
              </a:lnSpc>
            </a:pPr>
            <a:r>
              <a:rPr lang="da-DK" b="1" dirty="0" smtClean="0"/>
              <a:t>Hjælpsomme kontaktpersoner kan f.eks. </a:t>
            </a:r>
            <a:r>
              <a:rPr lang="da-DK" dirty="0" smtClean="0"/>
              <a:t>Være præst, rådgiver fra NEFOS og kommunalt ansatte.</a:t>
            </a:r>
          </a:p>
          <a:p>
            <a:pPr>
              <a:lnSpc>
                <a:spcPct val="110000"/>
              </a:lnSpc>
            </a:pPr>
            <a:endParaRPr lang="da-DK" b="1" dirty="0" smtClean="0"/>
          </a:p>
          <a:p>
            <a:pPr>
              <a:lnSpc>
                <a:spcPct val="110000"/>
              </a:lnSpc>
            </a:pPr>
            <a:r>
              <a:rPr lang="da-DK" b="1" dirty="0" smtClean="0"/>
              <a:t>Her kan som supplerende materiale henvises til VURDERING OG VISITATIONAF SELVMORDSTRUEDE Rådgivning til sundhedspersonale fra 2007 – se: http://www.sst.dk/~/media/91027820FBE747E9B07B9BD1A7DF6274.ashx</a:t>
            </a:r>
            <a:endParaRPr lang="da-DK" dirty="0" smtClean="0"/>
          </a:p>
          <a:p>
            <a:endParaRPr lang="da-DK" dirty="0"/>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31</a:t>
            </a:fld>
            <a:endParaRPr lang="da-DK"/>
          </a:p>
        </p:txBody>
      </p:sp>
    </p:spTree>
    <p:extLst>
      <p:ext uri="{BB962C8B-B14F-4D97-AF65-F5344CB8AC3E}">
        <p14:creationId xmlns:p14="http://schemas.microsoft.com/office/powerpoint/2010/main" val="2351828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Når lægen laver</a:t>
            </a:r>
            <a:r>
              <a:rPr lang="da-DK" baseline="0" dirty="0" smtClean="0"/>
              <a:t> en henvisning til psykolog kan den efterladte få nedsat egenbetaling, men det koster stadig penge at gå til psykolog. </a:t>
            </a:r>
          </a:p>
          <a:p>
            <a:endParaRPr lang="da-DK" baseline="0" dirty="0" smtClean="0"/>
          </a:p>
          <a:p>
            <a:r>
              <a:rPr lang="da-DK" baseline="0" dirty="0" smtClean="0"/>
              <a:t>OBS: henvisningen skal ske senest 6 måneder efter tabet (så det er en god ide at få en henvisning, da behovet kan opstå efter de seks måneder)</a:t>
            </a:r>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32</a:t>
            </a:fld>
            <a:endParaRPr lang="da-DK"/>
          </a:p>
        </p:txBody>
      </p:sp>
    </p:spTree>
    <p:extLst>
      <p:ext uri="{BB962C8B-B14F-4D97-AF65-F5344CB8AC3E}">
        <p14:creationId xmlns:p14="http://schemas.microsoft.com/office/powerpoint/2010/main" val="20809220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1" dirty="0">
                <a:solidFill>
                  <a:srgbClr val="7F8D76"/>
                </a:solidFill>
                <a:latin typeface="Arial" panose="020B0604020202020204" pitchFamily="34" charset="0"/>
                <a:cs typeface="Arial" panose="020B0604020202020204" pitchFamily="34" charset="0"/>
              </a:rPr>
              <a:t>– (som supplerende materiale…)</a:t>
            </a:r>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33</a:t>
            </a:fld>
            <a:endParaRPr lang="da-DK"/>
          </a:p>
        </p:txBody>
      </p:sp>
    </p:spTree>
    <p:extLst>
      <p:ext uri="{BB962C8B-B14F-4D97-AF65-F5344CB8AC3E}">
        <p14:creationId xmlns:p14="http://schemas.microsoft.com/office/powerpoint/2010/main" val="1732827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cs typeface="Calibri"/>
              </a:rPr>
              <a:t>Politiet går normalt ud to og to, når de skal give underretninger/dødsbud, men når der er tale om selvmord sker det, at de benytter sig af muligheden for at tilkalde en præst som en ekstra ressource både for sig selv og for den/dem, man skal give budskabet. </a:t>
            </a:r>
          </a:p>
          <a:p>
            <a:pPr defTabSz="904524">
              <a:defRPr/>
            </a:pPr>
            <a:r>
              <a:rPr lang="da-DK" dirty="0">
                <a:cs typeface="Calibri"/>
              </a:rPr>
              <a:t>I overvejelsen om hvorvidt det er dig eller måske en anden, der skal møde den efterlevende, kan du tænke over, hvilken betydning det har for dig, at det kan være et selvmord pågældende er død af? Hvad er dine egne tabsoplevelser? Vil disse kunne hindre dig i at klare opgaven på forsvarlig vis. Eller vil de måske tværtimod gøre, at du er den helt rigtige til opgaven?</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5</a:t>
            </a:fld>
            <a:endParaRPr lang="da-DK"/>
          </a:p>
        </p:txBody>
      </p:sp>
    </p:spTree>
    <p:extLst>
      <p:ext uri="{BB962C8B-B14F-4D97-AF65-F5344CB8AC3E}">
        <p14:creationId xmlns:p14="http://schemas.microsoft.com/office/powerpoint/2010/main" val="6845729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cs typeface="Calibri"/>
              </a:rPr>
              <a:t>Brug de muligheder der er for hjælp via handleplanerne omkring arbejdsmiljø, krisehåndtering og mulighed for </a:t>
            </a:r>
            <a:r>
              <a:rPr lang="da-DK" dirty="0" err="1">
                <a:cs typeface="Calibri"/>
              </a:rPr>
              <a:t>debriefing</a:t>
            </a:r>
            <a:r>
              <a:rPr lang="da-DK" dirty="0">
                <a:cs typeface="Calibri"/>
              </a:rPr>
              <a:t>, supervision og psykologhjælp </a:t>
            </a:r>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34</a:t>
            </a:fld>
            <a:endParaRPr lang="da-DK"/>
          </a:p>
        </p:txBody>
      </p:sp>
    </p:spTree>
    <p:extLst>
      <p:ext uri="{BB962C8B-B14F-4D97-AF65-F5344CB8AC3E}">
        <p14:creationId xmlns:p14="http://schemas.microsoft.com/office/powerpoint/2010/main" val="28320205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Denne lille kortfilm </a:t>
            </a:r>
            <a:r>
              <a:rPr lang="da-DK" b="1" dirty="0" smtClean="0"/>
              <a:t>(på 03:31 min)</a:t>
            </a:r>
            <a:r>
              <a:rPr lang="da-DK" b="1" baseline="0" dirty="0" smtClean="0"/>
              <a:t> </a:t>
            </a:r>
            <a:r>
              <a:rPr lang="da-DK" b="1" dirty="0" smtClean="0"/>
              <a:t>om </a:t>
            </a:r>
            <a:r>
              <a:rPr lang="da-DK" b="1" dirty="0"/>
              <a:t>dødsbud ligger frit tilgængelig på nettet. </a:t>
            </a:r>
          </a:p>
          <a:p>
            <a:endParaRPr lang="da-DK" sz="1100" dirty="0" smtClean="0">
              <a:solidFill>
                <a:schemeClr val="bg1"/>
              </a:solidFill>
              <a:latin typeface="Arial" panose="020B0604020202020204" pitchFamily="34" charset="0"/>
              <a:cs typeface="Arial" panose="020B0604020202020204" pitchFamily="34" charset="0"/>
            </a:endParaRPr>
          </a:p>
          <a:p>
            <a:r>
              <a:rPr lang="da-DK" sz="1100" dirty="0" smtClean="0">
                <a:solidFill>
                  <a:schemeClr val="bg1"/>
                </a:solidFill>
                <a:latin typeface="Arial" panose="020B0604020202020204" pitchFamily="34" charset="0"/>
                <a:cs typeface="Arial" panose="020B0604020202020204" pitchFamily="34" charset="0"/>
              </a:rPr>
              <a:t>Link: </a:t>
            </a:r>
            <a:r>
              <a:rPr lang="da-DK" sz="1200" dirty="0" smtClean="0">
                <a:solidFill>
                  <a:schemeClr val="bg1"/>
                </a:solidFill>
                <a:latin typeface="Arial" panose="020B0604020202020204" pitchFamily="34" charset="0"/>
                <a:cs typeface="Arial" panose="020B0604020202020204" pitchFamily="34" charset="0"/>
                <a:hlinkClick r:id="rId3"/>
              </a:rPr>
              <a:t>https://www.dr.dk/nyheder/indland/naersyn/ulla-er-doedsbud-man-skal-give-beskeden-direkte</a:t>
            </a:r>
            <a:endParaRPr lang="da-DK" sz="1200" dirty="0" smtClean="0">
              <a:solidFill>
                <a:schemeClr val="bg1"/>
              </a:solidFill>
              <a:latin typeface="Arial" panose="020B0604020202020204" pitchFamily="34" charset="0"/>
              <a:cs typeface="Arial" panose="020B0604020202020204" pitchFamily="34" charset="0"/>
            </a:endParaRPr>
          </a:p>
          <a:p>
            <a:endParaRPr lang="da-DK" b="1"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35</a:t>
            </a:fld>
            <a:endParaRPr lang="da-DK"/>
          </a:p>
        </p:txBody>
      </p:sp>
    </p:spTree>
    <p:extLst>
      <p:ext uri="{BB962C8B-B14F-4D97-AF65-F5344CB8AC3E}">
        <p14:creationId xmlns:p14="http://schemas.microsoft.com/office/powerpoint/2010/main" val="1066341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a:t>
            </a:r>
            <a:r>
              <a:rPr lang="da-DK" baseline="0" dirty="0"/>
              <a:t> mere om projektet på slide </a:t>
            </a:r>
            <a:r>
              <a:rPr lang="da-DK" baseline="0" dirty="0" smtClean="0"/>
              <a:t>2</a:t>
            </a:r>
            <a:endParaRPr lang="da-DK" dirty="0"/>
          </a:p>
        </p:txBody>
      </p:sp>
      <p:sp>
        <p:nvSpPr>
          <p:cNvPr id="4" name="Pladsholder til slidenummer 3"/>
          <p:cNvSpPr>
            <a:spLocks noGrp="1"/>
          </p:cNvSpPr>
          <p:nvPr>
            <p:ph type="sldNum" sz="quarter" idx="10"/>
          </p:nvPr>
        </p:nvSpPr>
        <p:spPr/>
        <p:txBody>
          <a:bodyPr/>
          <a:lstStyle/>
          <a:p>
            <a:fld id="{52C52227-3453-467B-8857-8755152DE044}" type="slidenum">
              <a:rPr lang="da-DK" smtClean="0">
                <a:solidFill>
                  <a:prstClr val="black"/>
                </a:solidFill>
              </a:rPr>
              <a:pPr/>
              <a:t>36</a:t>
            </a:fld>
            <a:endParaRPr lang="da-DK">
              <a:solidFill>
                <a:prstClr val="black"/>
              </a:solidFill>
            </a:endParaRPr>
          </a:p>
        </p:txBody>
      </p:sp>
    </p:spTree>
    <p:extLst>
      <p:ext uri="{BB962C8B-B14F-4D97-AF65-F5344CB8AC3E}">
        <p14:creationId xmlns:p14="http://schemas.microsoft.com/office/powerpoint/2010/main" val="22925503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52C52227-3453-467B-8857-8755152DE044}" type="slidenum">
              <a:rPr lang="da-DK" smtClean="0"/>
              <a:pPr/>
              <a:t>37</a:t>
            </a:fld>
            <a:endParaRPr lang="da-DK"/>
          </a:p>
        </p:txBody>
      </p:sp>
    </p:spTree>
    <p:extLst>
      <p:ext uri="{BB962C8B-B14F-4D97-AF65-F5344CB8AC3E}">
        <p14:creationId xmlns:p14="http://schemas.microsoft.com/office/powerpoint/2010/main" val="324437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solidFill>
                  <a:prstClr val="black"/>
                </a:solidFill>
              </a:rPr>
              <a:pPr/>
              <a:t>38</a:t>
            </a:fld>
            <a:endParaRPr lang="da-DK">
              <a:solidFill>
                <a:prstClr val="black"/>
              </a:solidFill>
            </a:endParaRPr>
          </a:p>
        </p:txBody>
      </p:sp>
    </p:spTree>
    <p:extLst>
      <p:ext uri="{BB962C8B-B14F-4D97-AF65-F5344CB8AC3E}">
        <p14:creationId xmlns:p14="http://schemas.microsoft.com/office/powerpoint/2010/main" val="1565030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t>Forbered dig på at møde og rumme meget forskellige reaktioner så som: chok, sammenbrud (skrig og voldsom gråd, der kan føre til besvimelse og opkast eller forsøg på at kaste sig ud ad nærmeste vindue), vantro, benægtelse, vrede, sorg, tomhedsfølelse, frustration, følelse af uvirkelighed og apati, skyld og skam. </a:t>
            </a:r>
          </a:p>
          <a:p>
            <a:pPr defTabSz="904524">
              <a:defRPr/>
            </a:pPr>
            <a:r>
              <a:rPr lang="da-DK" dirty="0"/>
              <a:t>NB! Lad dem der kommer med undervisning komme med bud på – hvad har I selv oplevet (drøft </a:t>
            </a:r>
            <a:r>
              <a:rPr lang="da-DK" dirty="0" err="1"/>
              <a:t>evt</a:t>
            </a:r>
            <a:r>
              <a:rPr lang="da-DK" dirty="0"/>
              <a:t> 2 og 2)!</a:t>
            </a:r>
          </a:p>
          <a:p>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6</a:t>
            </a:fld>
            <a:endParaRPr lang="da-DK"/>
          </a:p>
        </p:txBody>
      </p:sp>
    </p:spTree>
    <p:extLst>
      <p:ext uri="{BB962C8B-B14F-4D97-AF65-F5344CB8AC3E}">
        <p14:creationId xmlns:p14="http://schemas.microsoft.com/office/powerpoint/2010/main" val="2035300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7</a:t>
            </a:fld>
            <a:endParaRPr lang="da-DK"/>
          </a:p>
        </p:txBody>
      </p:sp>
    </p:spTree>
    <p:extLst>
      <p:ext uri="{BB962C8B-B14F-4D97-AF65-F5344CB8AC3E}">
        <p14:creationId xmlns:p14="http://schemas.microsoft.com/office/powerpoint/2010/main" val="175727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smtClean="0"/>
              <a:t>Lydbillede: 00:43,24</a:t>
            </a:r>
          </a:p>
          <a:p>
            <a:r>
              <a:rPr lang="da-DK" sz="1200" i="1" kern="1200" dirty="0" smtClean="0">
                <a:solidFill>
                  <a:schemeClr val="tx1"/>
                </a:solidFill>
                <a:effectLst/>
                <a:latin typeface="+mn-lt"/>
                <a:ea typeface="+mn-ea"/>
                <a:cs typeface="+mn-cs"/>
              </a:rPr>
              <a:t>”Oftest ved vi ikke med sikkerhed, om det er et selvmord, når budskabet skal overbringes. Og hvordan kan det håndteres?</a:t>
            </a:r>
          </a:p>
          <a:p>
            <a:r>
              <a:rPr lang="da-DK" sz="1200" i="1" kern="1200" dirty="0" smtClean="0">
                <a:solidFill>
                  <a:schemeClr val="tx1"/>
                </a:solidFill>
                <a:effectLst/>
                <a:latin typeface="+mn-lt"/>
                <a:ea typeface="+mn-ea"/>
                <a:cs typeface="+mn-cs"/>
              </a:rPr>
              <a:t>Undlad at sige det ER selvmord, der vil på dette tidspunkt oftest være ting, der peger imod, at det overvejende sandsynligt er, at det drejer sig om et selvmord, dødsmåden, findesituation, afskedsbrev m.m..</a:t>
            </a:r>
          </a:p>
          <a:p>
            <a:r>
              <a:rPr lang="da-DK" sz="1200" i="1" kern="1200" dirty="0" smtClean="0">
                <a:solidFill>
                  <a:schemeClr val="tx1"/>
                </a:solidFill>
                <a:effectLst/>
                <a:latin typeface="+mn-lt"/>
                <a:ea typeface="+mn-ea"/>
                <a:cs typeface="+mn-cs"/>
              </a:rPr>
              <a:t>men det er først ved et retslægeligt ligsyn eller evt. obduktion at dødsmåden endeligt bliver fastslået.</a:t>
            </a:r>
          </a:p>
          <a:p>
            <a:r>
              <a:rPr lang="da-DK" sz="1200" i="1" kern="1200" dirty="0" smtClean="0">
                <a:solidFill>
                  <a:schemeClr val="tx1"/>
                </a:solidFill>
                <a:effectLst/>
                <a:latin typeface="+mn-lt"/>
                <a:ea typeface="+mn-ea"/>
                <a:cs typeface="+mn-cs"/>
              </a:rPr>
              <a:t>Vær konkret i dødsbudskabet. Vedkommende er ikke gået bort, vedkommende er død”.</a:t>
            </a:r>
          </a:p>
          <a:p>
            <a:endParaRPr lang="da-DK" i="1" dirty="0" smtClean="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8</a:t>
            </a:fld>
            <a:endParaRPr lang="da-DK"/>
          </a:p>
        </p:txBody>
      </p:sp>
    </p:spTree>
    <p:extLst>
      <p:ext uri="{BB962C8B-B14F-4D97-AF65-F5344CB8AC3E}">
        <p14:creationId xmlns:p14="http://schemas.microsoft.com/office/powerpoint/2010/main" val="1671288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cs typeface="Calibri"/>
              </a:rPr>
              <a:t>Når man straks siger, hvem det drejer sig om, så giver man den/de efterlevende et øjeblik til forberedelse på selve </a:t>
            </a:r>
            <a:r>
              <a:rPr lang="da-DK" dirty="0" err="1">
                <a:cs typeface="Calibri"/>
              </a:rPr>
              <a:t>dødsbudet</a:t>
            </a:r>
            <a:r>
              <a:rPr lang="da-DK" dirty="0">
                <a:cs typeface="Calibri"/>
              </a:rPr>
              <a:t>. </a:t>
            </a:r>
            <a:endParaRPr lang="da-DK" dirty="0"/>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9</a:t>
            </a:fld>
            <a:endParaRPr lang="da-DK"/>
          </a:p>
        </p:txBody>
      </p:sp>
    </p:spTree>
    <p:extLst>
      <p:ext uri="{BB962C8B-B14F-4D97-AF65-F5344CB8AC3E}">
        <p14:creationId xmlns:p14="http://schemas.microsoft.com/office/powerpoint/2010/main" val="2869061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dirty="0">
                <a:cs typeface="Calibri"/>
              </a:rPr>
              <a:t>Du vil som budbringer med din rolige måde at være på kunne være med til at dæmpe situationen.</a:t>
            </a:r>
          </a:p>
          <a:p>
            <a:pPr defTabSz="904524">
              <a:defRPr/>
            </a:pPr>
            <a:r>
              <a:rPr lang="da-DK" dirty="0">
                <a:cs typeface="Calibri"/>
              </a:rPr>
              <a:t>Skal budskabet f.eks. Overbringes på en arbejdsplads, kan man f.eks. bede om at blive lukket ind af en bagdør og få lov at møde vedkommende i et særskilt kontor. </a:t>
            </a:r>
          </a:p>
          <a:p>
            <a:pPr defTabSz="904524">
              <a:defRPr/>
            </a:pPr>
            <a:r>
              <a:rPr lang="da-DK" dirty="0">
                <a:cs typeface="Calibri"/>
              </a:rPr>
              <a:t>Det gælder om at være kreativ og omstillingsparat.</a:t>
            </a:r>
            <a:endParaRPr lang="da-DK" dirty="0"/>
          </a:p>
          <a:p>
            <a:pPr defTabSz="904524">
              <a:defRPr/>
            </a:pPr>
            <a:endParaRPr lang="da-DK" dirty="0">
              <a:cs typeface="Calibri"/>
            </a:endParaRPr>
          </a:p>
          <a:p>
            <a:endParaRPr lang="da-DK" dirty="0"/>
          </a:p>
        </p:txBody>
      </p:sp>
      <p:sp>
        <p:nvSpPr>
          <p:cNvPr id="4" name="Pladsholder til slidenummer 3"/>
          <p:cNvSpPr>
            <a:spLocks noGrp="1"/>
          </p:cNvSpPr>
          <p:nvPr>
            <p:ph type="sldNum" sz="quarter" idx="5"/>
          </p:nvPr>
        </p:nvSpPr>
        <p:spPr/>
        <p:txBody>
          <a:bodyPr/>
          <a:lstStyle/>
          <a:p>
            <a:fld id="{52C52227-3453-467B-8857-8755152DE044}" type="slidenum">
              <a:rPr lang="da-DK" smtClean="0"/>
              <a:pPr/>
              <a:t>10</a:t>
            </a:fld>
            <a:endParaRPr lang="da-DK"/>
          </a:p>
        </p:txBody>
      </p:sp>
    </p:spTree>
    <p:extLst>
      <p:ext uri="{BB962C8B-B14F-4D97-AF65-F5344CB8AC3E}">
        <p14:creationId xmlns:p14="http://schemas.microsoft.com/office/powerpoint/2010/main" val="26894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04524">
              <a:defRPr/>
            </a:pPr>
            <a:r>
              <a:rPr lang="da-DK" b="1" dirty="0">
                <a:cs typeface="Calibri"/>
              </a:rPr>
              <a:t>Vedr. at sidde ned</a:t>
            </a:r>
            <a:r>
              <a:rPr lang="da-DK" dirty="0">
                <a:cs typeface="Calibri"/>
              </a:rPr>
              <a:t>: Tid er også en faktor. Kan det ikke ske let og naturligt, at efterlevende kan komme ned og sidde eller protesterer vedkommende– så bør budskabet dog overleveres straks, da vedkommende jo allerede ved budbærernes ankomst kan se, at der er noget helt galt. Vedkommende kan i så fald tids nok kan komme ned at sidde.</a:t>
            </a:r>
          </a:p>
          <a:p>
            <a:pPr defTabSz="904524">
              <a:defRPr/>
            </a:pPr>
            <a:endParaRPr lang="da-DK" dirty="0"/>
          </a:p>
          <a:p>
            <a:pPr defTabSz="904524">
              <a:defRPr/>
            </a:pPr>
            <a:r>
              <a:rPr lang="da-DK" b="1" dirty="0"/>
              <a:t>Vedr. personlig overbringelse af dødsbudskab</a:t>
            </a:r>
            <a:r>
              <a:rPr lang="da-DK" dirty="0"/>
              <a:t>: drøft evt. særlige</a:t>
            </a:r>
            <a:r>
              <a:rPr lang="da-DK" baseline="0" dirty="0"/>
              <a:t> forhold – hvornår  kunne det være nødvendigt at give besked pr. tlf. – hvem er de nærmeste? Er det en kæreste/ægtefælle og/eller forældrene. </a:t>
            </a:r>
            <a:r>
              <a:rPr lang="da-DK" dirty="0">
                <a:cs typeface="Calibri"/>
              </a:rPr>
              <a:t>– er der forældre, der også skal have besked personligt, selvom de ikke formelt set er primær pårørende. Skal efterlevende måske have hjælp til at give besked?</a:t>
            </a:r>
          </a:p>
        </p:txBody>
      </p:sp>
      <p:sp>
        <p:nvSpPr>
          <p:cNvPr id="4" name="Pladsholder til slidenummer 3"/>
          <p:cNvSpPr>
            <a:spLocks noGrp="1"/>
          </p:cNvSpPr>
          <p:nvPr>
            <p:ph type="sldNum" sz="quarter" idx="5"/>
          </p:nvPr>
        </p:nvSpPr>
        <p:spPr/>
        <p:txBody>
          <a:bodyPr/>
          <a:lstStyle/>
          <a:p>
            <a:fld id="{52C52227-3453-467B-8857-8755152DE044}" type="slidenum">
              <a:rPr lang="da-DK" smtClean="0"/>
              <a:pPr/>
              <a:t>11</a:t>
            </a:fld>
            <a:endParaRPr lang="da-DK"/>
          </a:p>
        </p:txBody>
      </p:sp>
    </p:spTree>
    <p:extLst>
      <p:ext uri="{BB962C8B-B14F-4D97-AF65-F5344CB8AC3E}">
        <p14:creationId xmlns:p14="http://schemas.microsoft.com/office/powerpoint/2010/main" val="2518276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rgbClr val="7F8D76"/>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8B38E774-0407-6E45-B350-B6CECE906B74}"/>
              </a:ext>
            </a:extLst>
          </p:cNvPr>
          <p:cNvSpPr/>
          <p:nvPr userDrawn="1"/>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Billede 8">
            <a:extLst>
              <a:ext uri="{FF2B5EF4-FFF2-40B4-BE49-F238E27FC236}">
                <a16:creationId xmlns:a16="http://schemas.microsoft.com/office/drawing/2014/main" xmlns="" id="{7D1F3450-FD0F-7847-B01B-503C28959F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1211925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4" name="Content Placeholder 3"/>
          <p:cNvSpPr>
            <a:spLocks noGrp="1"/>
          </p:cNvSpPr>
          <p:nvPr>
            <p:ph sz="half" idx="2"/>
          </p:nvPr>
        </p:nvSpPr>
        <p:spPr>
          <a:xfrm>
            <a:off x="1141410" y="3073397"/>
            <a:ext cx="4878391"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6" name="Content Placeholder 5"/>
          <p:cNvSpPr>
            <a:spLocks noGrp="1"/>
          </p:cNvSpPr>
          <p:nvPr>
            <p:ph sz="quarter" idx="4"/>
          </p:nvPr>
        </p:nvSpPr>
        <p:spPr>
          <a:xfrm>
            <a:off x="6172200" y="3073397"/>
            <a:ext cx="4875210" cy="2717801"/>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280020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68787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524619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357029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232350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anoramisk 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da-DK"/>
              <a:t>Klik på ikonet for at tilføje et billede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135567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020195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da-DK"/>
              <a:t>Klik for at redigere titeltypografien i masteren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2854425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da-DK"/>
              <a:t>Klik for at redigere titeltypografien i masteren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teksttypografien i masteren</a:t>
            </a:r>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488573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kolonner">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da-DK"/>
              <a:t>Klik for at redigere titeltypografien i masteren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029002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xmlns="" id="{27D6B339-622D-E543-BF30-4FD4109015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a16="http://schemas.microsoft.com/office/drawing/2014/main" xmlns="" id="{4BBF872C-D012-9E47-B8F4-CDDE9F70F69A}"/>
              </a:ext>
            </a:extLst>
          </p:cNvPr>
          <p:cNvSpPr/>
          <p:nvPr userDrawn="1"/>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4229690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3 kolonner med billed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da-DK"/>
              <a:t>Klik for at redigere titeltypografien i masteren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teksttypografien i masteren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da-DK"/>
              <a:t>Klik på ikonet for at tilføje et billede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Rediger teksttypografien i masteren</a:t>
            </a:r>
          </a:p>
        </p:txBody>
      </p:sp>
      <p:sp>
        <p:nvSpPr>
          <p:cNvPr id="3" name="Date Placeholder 2"/>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972489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5778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14470552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og indholdsobjekt">
    <p:bg>
      <p:bgPr>
        <a:solidFill>
          <a:srgbClr val="7F8D76"/>
        </a:solidFill>
        <a:effectLst/>
      </p:bgPr>
    </p:bg>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xmlns="" id="{8B38E774-0407-6E45-B350-B6CECE906B74}"/>
              </a:ext>
            </a:extLst>
          </p:cNvPr>
          <p:cNvSpPr/>
          <p:nvPr userDrawn="1"/>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9" name="Billede 8">
            <a:extLst>
              <a:ext uri="{FF2B5EF4-FFF2-40B4-BE49-F238E27FC236}">
                <a16:creationId xmlns:a16="http://schemas.microsoft.com/office/drawing/2014/main" xmlns="" id="{7D1F3450-FD0F-7847-B01B-503C28959F2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312536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xmlns="" id="{27D6B339-622D-E543-BF30-4FD4109015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a16="http://schemas.microsoft.com/office/drawing/2014/main" xmlns="" id="{4BBF872C-D012-9E47-B8F4-CDDE9F70F69A}"/>
              </a:ext>
            </a:extLst>
          </p:cNvPr>
          <p:cNvSpPr/>
          <p:nvPr userDrawn="1"/>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957695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1033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712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1_Titel og indholdsobjekt">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1478570"/>
          </a:xfrm>
          <a:prstGeom prst="rect">
            <a:avLst/>
          </a:prstGeom>
        </p:spPr>
        <p:txBody>
          <a:bodyPr/>
          <a:lstStyle/>
          <a:p>
            <a:r>
              <a:rPr lang="da-DK"/>
              <a:t>Klik for at redigere titeltypografien i masteren</a:t>
            </a:r>
            <a:endParaRPr lang="en-US" dirty="0"/>
          </a:p>
        </p:txBody>
      </p:sp>
      <p:sp>
        <p:nvSpPr>
          <p:cNvPr id="3" name="Content Placeholder 2"/>
          <p:cNvSpPr>
            <a:spLocks noGrp="1"/>
          </p:cNvSpPr>
          <p:nvPr>
            <p:ph idx="1"/>
          </p:nvPr>
        </p:nvSpPr>
        <p:spPr>
          <a:xfrm>
            <a:off x="1141412" y="2249487"/>
            <a:ext cx="9905999" cy="3541714"/>
          </a:xfrm>
          <a:prstGeom prst="rect">
            <a:avLst/>
          </a:prstGeo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a:xfrm>
            <a:off x="1141411" y="5883275"/>
            <a:ext cx="6239309" cy="365125"/>
          </a:xfrm>
          <a:prstGeom prst="rect">
            <a:avLst/>
          </a:prstGeo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10276321" y="5883274"/>
            <a:ext cx="771089" cy="365125"/>
          </a:xfrm>
          <a:prstGeom prst="rect">
            <a:avLst/>
          </a:prstGeom>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95263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334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8894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4163393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da-DK"/>
              <a:t>Klik for at redigere titeltypografien i masteren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teksttypografien i masteren</a:t>
            </a:r>
          </a:p>
        </p:txBody>
      </p:sp>
      <p:sp>
        <p:nvSpPr>
          <p:cNvPr id="4" name="Date Placeholder 3"/>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412688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3088571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456400"/>
      </p:ext>
    </p:extLst>
  </p:cSld>
  <p:clrMap bg1="dk1" tx1="lt1" bg2="dk2" tx2="lt2" accent1="accent1" accent2="accent2" accent3="accent3" accent4="accent4" accent5="accent5" accent6="accent6" hlink="hlink" folHlink="folHlink"/>
  <p:sldLayoutIdLst>
    <p:sldLayoutId id="2147483797" r:id="rId1"/>
    <p:sldLayoutId id="2147483802" r:id="rId2"/>
    <p:sldLayoutId id="2147483803" r:id="rId3"/>
    <p:sldLayoutId id="2147483852" r:id="rId4"/>
    <p:sldLayoutId id="2147483853" r:id="rId5"/>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da-DK"/>
              <a:t>Rediger teksttypografien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7AE9C44-9DAE-47EA-BF7B-527501938C3F}" type="datetimeFigureOut">
              <a:rPr lang="en-US" smtClean="0">
                <a:solidFill>
                  <a:prstClr val="white">
                    <a:tint val="75000"/>
                  </a:prstClr>
                </a:solidFill>
              </a:rPr>
              <a:pPr/>
              <a:t>5/17/2023</a:t>
            </a:fld>
            <a:endParaRPr lang="en-US">
              <a:solidFill>
                <a:prstClr val="white">
                  <a:tint val="75000"/>
                </a:prstClr>
              </a:solidFill>
            </a:endParaRPr>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D0FC2E3-A69C-4D5E-9D0D-9F10D106B08F}" type="slidenum">
              <a:rPr lang="en-US" smtClean="0">
                <a:solidFill>
                  <a:prstClr val="white">
                    <a:tint val="75000"/>
                  </a:prstClr>
                </a:solidFill>
              </a:rPr>
              <a:pPr/>
              <a:t>‹nr.›</a:t>
            </a:fld>
            <a:endParaRPr lang="en-US">
              <a:solidFill>
                <a:prstClr val="white">
                  <a:tint val="75000"/>
                </a:prstClr>
              </a:solidFill>
            </a:endParaRPr>
          </a:p>
        </p:txBody>
      </p:sp>
    </p:spTree>
    <p:extLst>
      <p:ext uri="{BB962C8B-B14F-4D97-AF65-F5344CB8AC3E}">
        <p14:creationId xmlns:p14="http://schemas.microsoft.com/office/powerpoint/2010/main" val="2264618343"/>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940728"/>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www.regionsjaelland.dk/sundhed/geo/psykiatrien/om_psykiatrien/kompetencecenter-for-relationer-og-deeskalering/projekt-efterladte-efter-selvmord/Sider/Pjecer-vejledninger-og-rapporter.aspx"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www.regionsjaelland.dk/krd"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wav"/><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5.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6.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7.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8.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www.dr.dk/nyheder/indland/naersyn/ulla-er-doedsbud-man-skal-give-beskeden-direkte" TargetMode="Externa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hyperlink" Target="http://regionsjaelland.23video.com/secret/58770495/f493f158060b353415304698bc880df1"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regionsjaelland.23video.com/secret/58770834/b3224852e4c2637f40b1188062be41a4" TargetMode="External"/><Relationship Id="rId4" Type="http://schemas.openxmlformats.org/officeDocument/2006/relationships/hyperlink" Target="http://regionsjaelland.23video.com/secret/58770620/40492262bb1dcfb2d5c020bba7a664e4"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www.regionsjaelland.dk/efterladte" TargetMode="External"/><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4.xml"/><Relationship Id="rId6" Type="http://schemas.openxmlformats.org/officeDocument/2006/relationships/image" Target="../media/image20.jpeg"/><Relationship Id="rId5" Type="http://schemas.openxmlformats.org/officeDocument/2006/relationships/image" Target="../media/image6.emf"/><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xmlns="" id="{1823BA3D-831C-7C4B-A103-2FDC403D1C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2106" y="1172901"/>
            <a:ext cx="7791456" cy="4891303"/>
          </a:xfrm>
          <a:prstGeom prst="rect">
            <a:avLst/>
          </a:prstGeom>
        </p:spPr>
      </p:pic>
      <p:sp>
        <p:nvSpPr>
          <p:cNvPr id="3" name="Rektangel 2">
            <a:extLst>
              <a:ext uri="{FF2B5EF4-FFF2-40B4-BE49-F238E27FC236}">
                <a16:creationId xmlns:a16="http://schemas.microsoft.com/office/drawing/2014/main" xmlns="" id="{264AC8E0-A468-B443-AF07-17DED07B1969}"/>
              </a:ext>
            </a:extLst>
          </p:cNvPr>
          <p:cNvSpPr/>
          <p:nvPr/>
        </p:nvSpPr>
        <p:spPr>
          <a:xfrm>
            <a:off x="611511" y="3963920"/>
            <a:ext cx="2550798" cy="707886"/>
          </a:xfrm>
          <a:prstGeom prst="rect">
            <a:avLst/>
          </a:prstGeom>
        </p:spPr>
        <p:txBody>
          <a:bodyPr wrap="square">
            <a:spAutoFit/>
          </a:bodyPr>
          <a:lstStyle/>
          <a:p>
            <a:r>
              <a:rPr lang="da-DK" sz="2000" dirty="0">
                <a:latin typeface="Arial" panose="020B0604020202020204" pitchFamily="34" charset="0"/>
                <a:cs typeface="Arial" panose="020B0604020202020204" pitchFamily="34" charset="0"/>
              </a:rPr>
              <a:t>Nødvendig akut hjælp de første uger</a:t>
            </a:r>
          </a:p>
        </p:txBody>
      </p:sp>
      <p:sp>
        <p:nvSpPr>
          <p:cNvPr id="4" name="Rektangel 3">
            <a:extLst>
              <a:ext uri="{FF2B5EF4-FFF2-40B4-BE49-F238E27FC236}">
                <a16:creationId xmlns:a16="http://schemas.microsoft.com/office/drawing/2014/main" xmlns="" id="{50374786-B6D6-F645-BD55-5AC3774F318F}"/>
              </a:ext>
            </a:extLst>
          </p:cNvPr>
          <p:cNvSpPr/>
          <p:nvPr/>
        </p:nvSpPr>
        <p:spPr>
          <a:xfrm>
            <a:off x="583434" y="577680"/>
            <a:ext cx="7810151" cy="769441"/>
          </a:xfrm>
          <a:prstGeom prst="rect">
            <a:avLst/>
          </a:prstGeom>
        </p:spPr>
        <p:txBody>
          <a:bodyPr wrap="none">
            <a:spAutoFit/>
          </a:bodyPr>
          <a:lstStyle/>
          <a:p>
            <a:r>
              <a:rPr lang="da-DK" sz="4400" b="1" dirty="0">
                <a:solidFill>
                  <a:srgbClr val="7F8D76"/>
                </a:solidFill>
                <a:latin typeface="Arial" panose="020B0604020202020204" pitchFamily="34" charset="0"/>
                <a:cs typeface="Arial" panose="020B0604020202020204" pitchFamily="34" charset="0"/>
              </a:rPr>
              <a:t>Når ældre oplever selvmord </a:t>
            </a:r>
          </a:p>
        </p:txBody>
      </p:sp>
      <p:sp>
        <p:nvSpPr>
          <p:cNvPr id="5" name="Rektangel 4">
            <a:extLst>
              <a:ext uri="{FF2B5EF4-FFF2-40B4-BE49-F238E27FC236}">
                <a16:creationId xmlns:a16="http://schemas.microsoft.com/office/drawing/2014/main" xmlns="" id="{CEC7F1C8-B8FF-1D4E-8B7A-B0309AE18DFF}"/>
              </a:ext>
            </a:extLst>
          </p:cNvPr>
          <p:cNvSpPr/>
          <p:nvPr/>
        </p:nvSpPr>
        <p:spPr>
          <a:xfrm>
            <a:off x="667793" y="1268675"/>
            <a:ext cx="5306673" cy="584775"/>
          </a:xfrm>
          <a:prstGeom prst="rect">
            <a:avLst/>
          </a:prstGeom>
        </p:spPr>
        <p:txBody>
          <a:bodyPr wrap="square">
            <a:spAutoFit/>
          </a:bodyPr>
          <a:lstStyle/>
          <a:p>
            <a:r>
              <a:rPr lang="da-DK" sz="3200" b="1" dirty="0">
                <a:solidFill>
                  <a:srgbClr val="7F8D76"/>
                </a:solidFill>
                <a:latin typeface="Arial" panose="020B0604020202020204" pitchFamily="34" charset="0"/>
                <a:cs typeface="Arial" panose="020B0604020202020204" pitchFamily="34" charset="0"/>
              </a:rPr>
              <a:t>– hele familien bliver ramt</a:t>
            </a:r>
            <a:endParaRPr lang="da-DK" sz="3200" dirty="0">
              <a:solidFill>
                <a:srgbClr val="7F8D76"/>
              </a:solidFill>
              <a:latin typeface="Arial" panose="020B0604020202020204" pitchFamily="34" charset="0"/>
              <a:cs typeface="Arial" panose="020B0604020202020204" pitchFamily="34" charset="0"/>
            </a:endParaRPr>
          </a:p>
        </p:txBody>
      </p:sp>
      <p:pic>
        <p:nvPicPr>
          <p:cNvPr id="6" name="Billede 5">
            <a:extLst>
              <a:ext uri="{FF2B5EF4-FFF2-40B4-BE49-F238E27FC236}">
                <a16:creationId xmlns:a16="http://schemas.microsoft.com/office/drawing/2014/main" xmlns="" id="{3B9543D0-BAA3-804B-85CA-A926541F3D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048" y="5910142"/>
            <a:ext cx="1961599" cy="678742"/>
          </a:xfrm>
          <a:prstGeom prst="rect">
            <a:avLst/>
          </a:prstGeom>
        </p:spPr>
      </p:pic>
      <p:pic>
        <p:nvPicPr>
          <p:cNvPr id="7" name="Billede 6">
            <a:extLst>
              <a:ext uri="{FF2B5EF4-FFF2-40B4-BE49-F238E27FC236}">
                <a16:creationId xmlns:a16="http://schemas.microsoft.com/office/drawing/2014/main" xmlns="" id="{9C562E48-431F-1148-8495-D8F4940BE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5844" y="6000705"/>
            <a:ext cx="1398521" cy="525505"/>
          </a:xfrm>
          <a:prstGeom prst="rect">
            <a:avLst/>
          </a:prstGeom>
        </p:spPr>
      </p:pic>
      <p:pic>
        <p:nvPicPr>
          <p:cNvPr id="8" name="Billede 7">
            <a:extLst>
              <a:ext uri="{FF2B5EF4-FFF2-40B4-BE49-F238E27FC236}">
                <a16:creationId xmlns:a16="http://schemas.microsoft.com/office/drawing/2014/main" xmlns="" id="{8A4FD191-CD68-824F-BE2A-32DE1184CF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7099" y="6032410"/>
            <a:ext cx="1556256" cy="501836"/>
          </a:xfrm>
          <a:prstGeom prst="rect">
            <a:avLst/>
          </a:prstGeom>
        </p:spPr>
      </p:pic>
      <p:sp>
        <p:nvSpPr>
          <p:cNvPr id="9" name="Rektangel 8">
            <a:extLst>
              <a:ext uri="{FF2B5EF4-FFF2-40B4-BE49-F238E27FC236}">
                <a16:creationId xmlns:a16="http://schemas.microsoft.com/office/drawing/2014/main" xmlns="" id="{AA4962E5-63D0-B545-8CB3-462BED4D8BCA}"/>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11" name="Billede 10">
            <a:extLst>
              <a:ext uri="{FF2B5EF4-FFF2-40B4-BE49-F238E27FC236}">
                <a16:creationId xmlns:a16="http://schemas.microsoft.com/office/drawing/2014/main" xmlns="" id="{58B700DC-552A-BF40-B068-E05A1F7A1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6170" y="5887901"/>
            <a:ext cx="745794" cy="700983"/>
          </a:xfrm>
          <a:prstGeom prst="rect">
            <a:avLst/>
          </a:prstGeom>
        </p:spPr>
      </p:pic>
    </p:spTree>
    <p:extLst>
      <p:ext uri="{BB962C8B-B14F-4D97-AF65-F5344CB8AC3E}">
        <p14:creationId xmlns:p14="http://schemas.microsoft.com/office/powerpoint/2010/main" val="18293023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0B96634-E0DE-2247-A4A9-4F2A09161F82}"/>
              </a:ext>
            </a:extLst>
          </p:cNvPr>
          <p:cNvSpPr txBox="1">
            <a:spLocks/>
          </p:cNvSpPr>
          <p:nvPr/>
        </p:nvSpPr>
        <p:spPr>
          <a:xfrm>
            <a:off x="-2194142" y="5827574"/>
            <a:ext cx="9904777" cy="769424"/>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da-DK" sz="4400" b="1" dirty="0">
              <a:solidFill>
                <a:schemeClr val="bg1"/>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xmlns="" id="{A27E1A5A-2562-7F45-B863-5D3E0DC5D8C9}"/>
              </a:ext>
            </a:extLst>
          </p:cNvPr>
          <p:cNvSpPr txBox="1">
            <a:spLocks/>
          </p:cNvSpPr>
          <p:nvPr/>
        </p:nvSpPr>
        <p:spPr>
          <a:xfrm>
            <a:off x="825397" y="645714"/>
            <a:ext cx="9296798"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Konkrete råd til dig som dødsbud,  </a:t>
            </a:r>
            <a:br>
              <a:rPr lang="da-DK" sz="4400" b="1" cap="none" dirty="0">
                <a:solidFill>
                  <a:srgbClr val="7F8D76"/>
                </a:solidFill>
                <a:latin typeface="Arial" panose="020B0604020202020204" pitchFamily="34" charset="0"/>
                <a:cs typeface="Arial" panose="020B0604020202020204" pitchFamily="34" charset="0"/>
              </a:rPr>
            </a:br>
            <a:r>
              <a:rPr lang="da-DK" sz="4400" b="1" cap="none" dirty="0">
                <a:solidFill>
                  <a:srgbClr val="7F8D76"/>
                </a:solidFill>
                <a:latin typeface="Arial" panose="020B0604020202020204" pitchFamily="34" charset="0"/>
                <a:cs typeface="Arial" panose="020B0604020202020204" pitchFamily="34" charset="0"/>
              </a:rPr>
              <a:t>når budskabet overbringes</a:t>
            </a:r>
            <a:endParaRPr lang="da-DK" sz="4400" b="1" dirty="0">
              <a:solidFill>
                <a:schemeClr val="bg1"/>
              </a:solidFill>
              <a:latin typeface="Arial" panose="020B0604020202020204" pitchFamily="34" charset="0"/>
              <a:cs typeface="Arial" panose="020B0604020202020204" pitchFamily="34" charset="0"/>
            </a:endParaRPr>
          </a:p>
        </p:txBody>
      </p:sp>
      <p:sp>
        <p:nvSpPr>
          <p:cNvPr id="5" name="Pladsholder til indhold 2">
            <a:extLst>
              <a:ext uri="{FF2B5EF4-FFF2-40B4-BE49-F238E27FC236}">
                <a16:creationId xmlns:a16="http://schemas.microsoft.com/office/drawing/2014/main" xmlns="" id="{1B9F7184-3AE8-BF4B-BA30-809B16D3C324}"/>
              </a:ext>
            </a:extLst>
          </p:cNvPr>
          <p:cNvSpPr txBox="1">
            <a:spLocks/>
          </p:cNvSpPr>
          <p:nvPr/>
        </p:nvSpPr>
        <p:spPr>
          <a:xfrm>
            <a:off x="825397" y="2311400"/>
            <a:ext cx="9296798" cy="3047410"/>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schemeClr val="bg1"/>
                </a:solidFill>
                <a:latin typeface="Arial" panose="020B0604020202020204" pitchFamily="34" charset="0"/>
                <a:cs typeface="Arial" panose="020B0604020202020204" pitchFamily="34" charset="0"/>
              </a:rPr>
              <a:t>Lad den ramtes følelser og behov komme til </a:t>
            </a:r>
            <a:r>
              <a:rPr lang="da-DK" dirty="0" smtClean="0">
                <a:solidFill>
                  <a:schemeClr val="bg1"/>
                </a:solidFill>
                <a:latin typeface="Arial" panose="020B0604020202020204" pitchFamily="34" charset="0"/>
                <a:cs typeface="Arial" panose="020B0604020202020204" pitchFamily="34" charset="0"/>
              </a:rPr>
              <a:t>udtryk </a:t>
            </a:r>
            <a:endParaRPr lang="da-DK" dirty="0">
              <a:solidFill>
                <a:schemeClr val="bg1"/>
              </a:solidFill>
              <a:latin typeface="Arial" panose="020B0604020202020204" pitchFamily="34" charset="0"/>
              <a:cs typeface="Arial" panose="020B0604020202020204" pitchFamily="34" charset="0"/>
            </a:endParaRPr>
          </a:p>
          <a:p>
            <a:pPr>
              <a:lnSpc>
                <a:spcPct val="90000"/>
              </a:lnSpc>
            </a:pPr>
            <a:r>
              <a:rPr lang="da-DK" dirty="0">
                <a:solidFill>
                  <a:schemeClr val="bg1"/>
                </a:solidFill>
                <a:latin typeface="Arial" panose="020B0604020202020204" pitchFamily="34" charset="0"/>
                <a:cs typeface="Arial" panose="020B0604020202020204" pitchFamily="34" charset="0"/>
              </a:rPr>
              <a:t>Husk de fire H’er: Hold af, hold ud, hold om og i visse tilfælde: hold </a:t>
            </a:r>
            <a:r>
              <a:rPr lang="da-DK" dirty="0" smtClean="0">
                <a:solidFill>
                  <a:schemeClr val="bg1"/>
                </a:solidFill>
                <a:latin typeface="Arial" panose="020B0604020202020204" pitchFamily="34" charset="0"/>
                <a:cs typeface="Arial" panose="020B0604020202020204" pitchFamily="34" charset="0"/>
              </a:rPr>
              <a:t>mund! </a:t>
            </a:r>
            <a:endParaRPr lang="da-DK" dirty="0">
              <a:solidFill>
                <a:schemeClr val="bg1"/>
              </a:solidFill>
              <a:latin typeface="Arial" panose="020B0604020202020204" pitchFamily="34" charset="0"/>
              <a:cs typeface="Arial" panose="020B0604020202020204" pitchFamily="34" charset="0"/>
            </a:endParaRPr>
          </a:p>
          <a:p>
            <a:pPr>
              <a:lnSpc>
                <a:spcPct val="90000"/>
              </a:lnSpc>
            </a:pPr>
            <a:r>
              <a:rPr lang="da-DK" dirty="0">
                <a:solidFill>
                  <a:schemeClr val="bg1"/>
                </a:solidFill>
                <a:latin typeface="Arial" panose="020B0604020202020204" pitchFamily="34" charset="0"/>
                <a:cs typeface="Arial" panose="020B0604020202020204" pitchFamily="34" charset="0"/>
              </a:rPr>
              <a:t>Find om muligt et rolig sted at </a:t>
            </a:r>
            <a:r>
              <a:rPr lang="da-DK" dirty="0" smtClean="0">
                <a:solidFill>
                  <a:schemeClr val="bg1"/>
                </a:solidFill>
                <a:latin typeface="Arial" panose="020B0604020202020204" pitchFamily="34" charset="0"/>
                <a:cs typeface="Arial" panose="020B0604020202020204" pitchFamily="34" charset="0"/>
              </a:rPr>
              <a:t>informere</a:t>
            </a:r>
            <a:endParaRPr lang="da-DK"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5860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975FF2-CC1B-A641-AA18-91B02716506B}"/>
              </a:ext>
            </a:extLst>
          </p:cNvPr>
          <p:cNvSpPr txBox="1">
            <a:spLocks/>
          </p:cNvSpPr>
          <p:nvPr/>
        </p:nvSpPr>
        <p:spPr>
          <a:xfrm>
            <a:off x="825397" y="645714"/>
            <a:ext cx="9296798"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Konkrete råd til dig som dødsbud,  </a:t>
            </a:r>
            <a:br>
              <a:rPr lang="da-DK" sz="4400" b="1" cap="none" dirty="0">
                <a:solidFill>
                  <a:srgbClr val="7F8D76"/>
                </a:solidFill>
                <a:latin typeface="Arial" panose="020B0604020202020204" pitchFamily="34" charset="0"/>
                <a:cs typeface="Arial" panose="020B0604020202020204" pitchFamily="34" charset="0"/>
              </a:rPr>
            </a:br>
            <a:r>
              <a:rPr lang="da-DK" sz="4400" b="1" cap="none" dirty="0">
                <a:solidFill>
                  <a:srgbClr val="7F8D76"/>
                </a:solidFill>
                <a:latin typeface="Arial" panose="020B0604020202020204" pitchFamily="34" charset="0"/>
                <a:cs typeface="Arial" panose="020B0604020202020204" pitchFamily="34" charset="0"/>
              </a:rPr>
              <a:t>når budskabet overbringes</a:t>
            </a:r>
            <a:endParaRPr lang="da-DK" sz="4400" b="1" dirty="0">
              <a:solidFill>
                <a:schemeClr val="bg1"/>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DCFD659C-B18D-584B-92F1-932E73D5D979}"/>
              </a:ext>
            </a:extLst>
          </p:cNvPr>
          <p:cNvSpPr txBox="1">
            <a:spLocks/>
          </p:cNvSpPr>
          <p:nvPr/>
        </p:nvSpPr>
        <p:spPr>
          <a:xfrm>
            <a:off x="825397" y="2117968"/>
            <a:ext cx="9828426" cy="3240842"/>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110000"/>
              </a:lnSpc>
            </a:pPr>
            <a:r>
              <a:rPr lang="da-DK" dirty="0">
                <a:solidFill>
                  <a:schemeClr val="bg1"/>
                </a:solidFill>
                <a:latin typeface="Arial" panose="020B0604020202020204" pitchFamily="34" charset="0"/>
                <a:cs typeface="Arial" panose="020B0604020202020204" pitchFamily="34" charset="0"/>
              </a:rPr>
              <a:t>Sørg for, at vedkommende så vidt muligt sidder ned f.eks. på en </a:t>
            </a:r>
            <a:r>
              <a:rPr lang="da-DK" dirty="0" smtClean="0">
                <a:solidFill>
                  <a:schemeClr val="bg1"/>
                </a:solidFill>
                <a:latin typeface="Arial" panose="020B0604020202020204" pitchFamily="34" charset="0"/>
                <a:cs typeface="Arial" panose="020B0604020202020204" pitchFamily="34" charset="0"/>
              </a:rPr>
              <a:t>stol</a:t>
            </a:r>
            <a:endParaRPr lang="da-DK" dirty="0">
              <a:solidFill>
                <a:schemeClr val="bg1"/>
              </a:solidFill>
              <a:latin typeface="Arial" panose="020B0604020202020204" pitchFamily="34" charset="0"/>
              <a:cs typeface="Arial" panose="020B0604020202020204" pitchFamily="34" charset="0"/>
            </a:endParaRPr>
          </a:p>
          <a:p>
            <a:pPr>
              <a:lnSpc>
                <a:spcPct val="110000"/>
              </a:lnSpc>
            </a:pPr>
            <a:r>
              <a:rPr lang="da-DK" dirty="0">
                <a:solidFill>
                  <a:schemeClr val="bg1"/>
                </a:solidFill>
                <a:latin typeface="Arial" panose="020B0604020202020204" pitchFamily="34" charset="0"/>
                <a:cs typeface="Arial" panose="020B0604020202020204" pitchFamily="34" charset="0"/>
              </a:rPr>
              <a:t>Tal tydelig og klart, gerne i korte sætninger. Vær konkret, når du taler om afdøde. Afdøde er ikke gået bort, men vedkommende er </a:t>
            </a:r>
            <a:r>
              <a:rPr lang="da-DK" dirty="0" smtClean="0">
                <a:solidFill>
                  <a:schemeClr val="bg1"/>
                </a:solidFill>
                <a:latin typeface="Arial" panose="020B0604020202020204" pitchFamily="34" charset="0"/>
                <a:cs typeface="Arial" panose="020B0604020202020204" pitchFamily="34" charset="0"/>
              </a:rPr>
              <a:t>død</a:t>
            </a:r>
            <a:endParaRPr lang="da-DK" dirty="0">
              <a:solidFill>
                <a:schemeClr val="bg1"/>
              </a:solidFill>
              <a:latin typeface="Arial" panose="020B0604020202020204" pitchFamily="34" charset="0"/>
              <a:cs typeface="Arial" panose="020B0604020202020204" pitchFamily="34" charset="0"/>
            </a:endParaRPr>
          </a:p>
          <a:p>
            <a:pPr>
              <a:lnSpc>
                <a:spcPct val="110000"/>
              </a:lnSpc>
            </a:pPr>
            <a:r>
              <a:rPr lang="da-DK" dirty="0">
                <a:solidFill>
                  <a:schemeClr val="bg1"/>
                </a:solidFill>
                <a:latin typeface="Arial" panose="020B0604020202020204" pitchFamily="34" charset="0"/>
                <a:cs typeface="Arial" panose="020B0604020202020204" pitchFamily="34" charset="0"/>
              </a:rPr>
              <a:t>Dødsbudskabet gives som udgangspunkt personligt – vær opmærksom på, hvem der er ”nærmeste” pårørende. Er der nogle over 60 år, som skal have særlig </a:t>
            </a:r>
            <a:r>
              <a:rPr lang="da-DK" dirty="0" smtClean="0">
                <a:solidFill>
                  <a:schemeClr val="bg1"/>
                </a:solidFill>
                <a:latin typeface="Arial" panose="020B0604020202020204" pitchFamily="34" charset="0"/>
                <a:cs typeface="Arial" panose="020B0604020202020204" pitchFamily="34" charset="0"/>
              </a:rPr>
              <a:t>besked?</a:t>
            </a:r>
            <a:endParaRPr lang="da-DK"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521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DFBC438-494A-46FA-AF8B-512ACDB10BE4}"/>
              </a:ext>
            </a:extLst>
          </p:cNvPr>
          <p:cNvSpPr>
            <a:spLocks noGrp="1"/>
          </p:cNvSpPr>
          <p:nvPr>
            <p:ph type="title"/>
          </p:nvPr>
        </p:nvSpPr>
        <p:spPr>
          <a:xfrm>
            <a:off x="825397" y="645714"/>
            <a:ext cx="8553769" cy="1497385"/>
          </a:xfrm>
        </p:spPr>
        <p:txBody>
          <a:bodyPr anchor="t">
            <a:normAutofit/>
          </a:bodyPr>
          <a:lstStyle/>
          <a:p>
            <a:r>
              <a:rPr lang="da-DK" sz="4400" b="1" cap="none" dirty="0">
                <a:solidFill>
                  <a:srgbClr val="7F8D76"/>
                </a:solidFill>
                <a:latin typeface="Arial" panose="020B0604020202020204" pitchFamily="34" charset="0"/>
                <a:cs typeface="Arial" panose="020B0604020202020204" pitchFamily="34" charset="0"/>
              </a:rPr>
              <a:t>Funktioner der skal tages hensyn til hos ældre</a:t>
            </a:r>
            <a:endParaRPr lang="da-DK" sz="4400" dirty="0"/>
          </a:p>
        </p:txBody>
      </p:sp>
      <p:sp>
        <p:nvSpPr>
          <p:cNvPr id="3" name="Pladsholder til indhold 2">
            <a:extLst>
              <a:ext uri="{FF2B5EF4-FFF2-40B4-BE49-F238E27FC236}">
                <a16:creationId xmlns:a16="http://schemas.microsoft.com/office/drawing/2014/main" xmlns="" id="{218CDAC0-A801-47B2-818D-4C79C0D27DBF}"/>
              </a:ext>
            </a:extLst>
          </p:cNvPr>
          <p:cNvSpPr>
            <a:spLocks noGrp="1"/>
          </p:cNvSpPr>
          <p:nvPr>
            <p:ph idx="1"/>
          </p:nvPr>
        </p:nvSpPr>
        <p:spPr>
          <a:xfrm>
            <a:off x="825397" y="2117967"/>
            <a:ext cx="8166203" cy="4254759"/>
          </a:xfrm>
        </p:spPr>
        <p:txBody>
          <a:bodyPr anchor="t">
            <a:noAutofit/>
          </a:bodyPr>
          <a:lstStyle/>
          <a:p>
            <a:pPr>
              <a:lnSpc>
                <a:spcPct val="90000"/>
              </a:lnSpc>
            </a:pPr>
            <a:r>
              <a:rPr lang="da-DK" dirty="0">
                <a:latin typeface="Arial" panose="020B0604020202020204" pitchFamily="34" charset="0"/>
                <a:cs typeface="Arial" panose="020B0604020202020204" pitchFamily="34" charset="0"/>
              </a:rPr>
              <a:t>Nedsat hørelse (evt. et høreapparat, der skal monteres)</a:t>
            </a:r>
          </a:p>
          <a:p>
            <a:pPr>
              <a:lnSpc>
                <a:spcPct val="90000"/>
              </a:lnSpc>
            </a:pPr>
            <a:r>
              <a:rPr lang="da-DK" dirty="0">
                <a:latin typeface="Arial" panose="020B0604020202020204" pitchFamily="34" charset="0"/>
                <a:cs typeface="Arial" panose="020B0604020202020204" pitchFamily="34" charset="0"/>
              </a:rPr>
              <a:t>Nedsat syn </a:t>
            </a:r>
          </a:p>
          <a:p>
            <a:pPr>
              <a:lnSpc>
                <a:spcPct val="90000"/>
              </a:lnSpc>
            </a:pPr>
            <a:r>
              <a:rPr lang="da-DK" dirty="0">
                <a:latin typeface="Arial" panose="020B0604020202020204" pitchFamily="34" charset="0"/>
                <a:cs typeface="Arial" panose="020B0604020202020204" pitchFamily="34" charset="0"/>
              </a:rPr>
              <a:t>Kognition (evt. demens</a:t>
            </a:r>
            <a:r>
              <a:rPr lang="da-DK" dirty="0" smtClean="0">
                <a:latin typeface="Arial" panose="020B0604020202020204" pitchFamily="34" charset="0"/>
                <a:cs typeface="Arial" panose="020B0604020202020204" pitchFamily="34" charset="0"/>
              </a:rPr>
              <a:t>?)</a:t>
            </a:r>
          </a:p>
          <a:p>
            <a:pPr marL="0" indent="0">
              <a:lnSpc>
                <a:spcPct val="90000"/>
              </a:lnSpc>
              <a:buNone/>
            </a:pP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Fysisk funktionsnedsættelser f.eks. balance- og gang- problemer, der kan skabe </a:t>
            </a:r>
            <a:r>
              <a:rPr lang="da-DK" dirty="0" smtClean="0">
                <a:latin typeface="Arial" panose="020B0604020202020204" pitchFamily="34" charset="0"/>
                <a:cs typeface="Arial" panose="020B0604020202020204" pitchFamily="34" charset="0"/>
              </a:rPr>
              <a:t>utryghed</a:t>
            </a: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Den ældre kan være syg – fysisk eller psykisk</a:t>
            </a:r>
          </a:p>
          <a:p>
            <a:pPr>
              <a:lnSpc>
                <a:spcPct val="90000"/>
              </a:lnSpc>
            </a:pPr>
            <a:endParaRPr lang="da-DK" dirty="0">
              <a:latin typeface="Arial" panose="020B0604020202020204" pitchFamily="34" charset="0"/>
              <a:cs typeface="Arial" panose="020B0604020202020204" pitchFamily="34" charset="0"/>
            </a:endParaRPr>
          </a:p>
          <a:p>
            <a:pPr>
              <a:lnSpc>
                <a:spcPct val="90000"/>
              </a:lnSpc>
            </a:pPr>
            <a:endParaRPr lang="da-DK" dirty="0">
              <a:latin typeface="Arial" panose="020B0604020202020204" pitchFamily="34" charset="0"/>
              <a:cs typeface="Arial" panose="020B0604020202020204" pitchFamily="34" charset="0"/>
            </a:endParaRPr>
          </a:p>
          <a:p>
            <a:pPr>
              <a:lnSpc>
                <a:spcPct val="110000"/>
              </a:lnSpc>
            </a:pPr>
            <a:endParaRPr lang="da-DK" sz="500" dirty="0"/>
          </a:p>
        </p:txBody>
      </p:sp>
      <p:pic>
        <p:nvPicPr>
          <p:cNvPr id="5" name="Billede 4">
            <a:extLst>
              <a:ext uri="{FF2B5EF4-FFF2-40B4-BE49-F238E27FC236}">
                <a16:creationId xmlns:a16="http://schemas.microsoft.com/office/drawing/2014/main" xmlns="" id="{2BAF094D-3A53-4746-8B2A-F5D0AEDB31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88539" y="4182164"/>
            <a:ext cx="4003461" cy="2513284"/>
          </a:xfrm>
          <a:prstGeom prst="rect">
            <a:avLst/>
          </a:prstGeom>
        </p:spPr>
      </p:pic>
      <p:sp>
        <p:nvSpPr>
          <p:cNvPr id="6" name="Rektangel 5">
            <a:extLst>
              <a:ext uri="{FF2B5EF4-FFF2-40B4-BE49-F238E27FC236}">
                <a16:creationId xmlns:a16="http://schemas.microsoft.com/office/drawing/2014/main" xmlns="" id="{0726B775-17AA-A847-8B99-EE784EEEEE7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7" name="Det er ikke altid indlysende eller lige til at se">
            <a:hlinkClick r:id="" action="ppaction://media"/>
          </p:cNvPr>
          <p:cNvPicPr>
            <a:picLocks noChangeAspect="1"/>
          </p:cNvPicPr>
          <p:nvPr>
            <a:audioFile r:link="rId1"/>
            <p:extLst>
              <p:ext uri="{DAA4B4D4-6D71-4841-9C94-3DE7FCFB9230}">
                <p14:media xmlns:p14="http://schemas.microsoft.com/office/powerpoint/2010/main" r:embed="rId2">
                  <p14:trim st="6150" end="1250.2789"/>
                </p14:media>
              </p:ext>
            </p:extLst>
          </p:nvPr>
        </p:nvPicPr>
        <p:blipFill>
          <a:blip r:embed="rId6"/>
          <a:stretch>
            <a:fillRect/>
          </a:stretch>
        </p:blipFill>
        <p:spPr>
          <a:xfrm>
            <a:off x="4628927" y="2770405"/>
            <a:ext cx="1032837" cy="1032837"/>
          </a:xfrm>
          <a:prstGeom prst="rect">
            <a:avLst/>
          </a:prstGeom>
        </p:spPr>
      </p:pic>
    </p:spTree>
    <p:extLst>
      <p:ext uri="{BB962C8B-B14F-4D97-AF65-F5344CB8AC3E}">
        <p14:creationId xmlns:p14="http://schemas.microsoft.com/office/powerpoint/2010/main" val="1936554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1975FF2-CC1B-A641-AA18-91B02716506B}"/>
              </a:ext>
            </a:extLst>
          </p:cNvPr>
          <p:cNvSpPr txBox="1">
            <a:spLocks/>
          </p:cNvSpPr>
          <p:nvPr/>
        </p:nvSpPr>
        <p:spPr>
          <a:xfrm>
            <a:off x="825397" y="645714"/>
            <a:ext cx="9296798"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FFFFFF"/>
                </a:solidFill>
                <a:latin typeface="Arial" panose="020B0604020202020204" pitchFamily="34" charset="0"/>
                <a:cs typeface="Arial" panose="020B0604020202020204" pitchFamily="34" charset="0"/>
              </a:rPr>
              <a:t>Konkrete råd til dig som dødsbud,  </a:t>
            </a:r>
            <a:br>
              <a:rPr lang="da-DK" sz="4400" b="1" cap="none" dirty="0">
                <a:solidFill>
                  <a:srgbClr val="FFFFFF"/>
                </a:solidFill>
                <a:latin typeface="Arial" panose="020B0604020202020204" pitchFamily="34" charset="0"/>
                <a:cs typeface="Arial" panose="020B0604020202020204" pitchFamily="34" charset="0"/>
              </a:rPr>
            </a:br>
            <a:r>
              <a:rPr lang="da-DK" sz="4400" b="1" cap="none" dirty="0">
                <a:solidFill>
                  <a:srgbClr val="FFFFFF"/>
                </a:solidFill>
                <a:latin typeface="Arial" panose="020B0604020202020204" pitchFamily="34" charset="0"/>
                <a:cs typeface="Arial" panose="020B0604020202020204" pitchFamily="34" charset="0"/>
              </a:rPr>
              <a:t>når budskabet er givet</a:t>
            </a:r>
            <a:endParaRPr lang="da-DK" sz="4400" b="1" dirty="0">
              <a:solidFill>
                <a:srgbClr val="FFFFFF"/>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DCFD659C-B18D-584B-92F1-932E73D5D979}"/>
              </a:ext>
            </a:extLst>
          </p:cNvPr>
          <p:cNvSpPr txBox="1">
            <a:spLocks/>
          </p:cNvSpPr>
          <p:nvPr/>
        </p:nvSpPr>
        <p:spPr>
          <a:xfrm>
            <a:off x="825397" y="2117968"/>
            <a:ext cx="9828426" cy="3749432"/>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latin typeface="Arial" panose="020B0604020202020204" pitchFamily="34" charset="0"/>
                <a:cs typeface="Arial" panose="020B0604020202020204" pitchFamily="34" charset="0"/>
              </a:rPr>
              <a:t>Tal langsomt og frygt ikke pauser</a:t>
            </a:r>
          </a:p>
          <a:p>
            <a:pPr>
              <a:lnSpc>
                <a:spcPct val="90000"/>
              </a:lnSpc>
            </a:pPr>
            <a:r>
              <a:rPr lang="da-DK" dirty="0">
                <a:latin typeface="Arial" panose="020B0604020202020204" pitchFamily="34" charset="0"/>
                <a:cs typeface="Arial" panose="020B0604020202020204" pitchFamily="34" charset="0"/>
              </a:rPr>
              <a:t>Vær nærværende. Lad være med at forklare. Brug hellere tid på at lytte og </a:t>
            </a:r>
            <a:r>
              <a:rPr lang="da-DK" dirty="0" smtClean="0">
                <a:latin typeface="Arial" panose="020B0604020202020204" pitchFamily="34" charset="0"/>
                <a:cs typeface="Arial" panose="020B0604020202020204" pitchFamily="34" charset="0"/>
              </a:rPr>
              <a:t>bevidne</a:t>
            </a:r>
            <a:endParaRPr lang="da-DK" dirty="0">
              <a:latin typeface="Arial" panose="020B0604020202020204" pitchFamily="34" charset="0"/>
              <a:cs typeface="Arial" panose="020B0604020202020204" pitchFamily="34" charset="0"/>
            </a:endParaRPr>
          </a:p>
          <a:p>
            <a:pPr>
              <a:lnSpc>
                <a:spcPct val="90000"/>
              </a:lnSpc>
            </a:pPr>
            <a:r>
              <a:rPr lang="da-DK" dirty="0">
                <a:latin typeface="Arial" panose="020B0604020202020204" pitchFamily="34" charset="0"/>
                <a:cs typeface="Arial" panose="020B0604020202020204" pitchFamily="34" charset="0"/>
              </a:rPr>
              <a:t>Fysisk berøring kan være en god ting – hvis det falder naturligt for dig i situationen – men spørg evt., om det er ok?</a:t>
            </a:r>
          </a:p>
          <a:p>
            <a:pPr>
              <a:lnSpc>
                <a:spcPct val="90000"/>
              </a:lnSpc>
            </a:pPr>
            <a:r>
              <a:rPr lang="da-DK" dirty="0">
                <a:latin typeface="Arial" panose="020B0604020202020204" pitchFamily="34" charset="0"/>
                <a:cs typeface="Arial" panose="020B0604020202020204" pitchFamily="34" charset="0"/>
              </a:rPr>
              <a:t>Brug ord og begreber pågældende selv bruger, </a:t>
            </a:r>
            <a:r>
              <a:rPr lang="da-DK" dirty="0" smtClean="0">
                <a:latin typeface="Arial" panose="020B0604020202020204" pitchFamily="34" charset="0"/>
                <a:cs typeface="Arial" panose="020B0604020202020204" pitchFamily="34" charset="0"/>
              </a:rPr>
              <a:t>undlad </a:t>
            </a:r>
            <a:r>
              <a:rPr lang="da-DK" dirty="0">
                <a:latin typeface="Arial" panose="020B0604020202020204" pitchFamily="34" charset="0"/>
                <a:cs typeface="Arial" panose="020B0604020202020204" pitchFamily="34" charset="0"/>
              </a:rPr>
              <a:t>at introducere </a:t>
            </a:r>
            <a:r>
              <a:rPr lang="da-DK" dirty="0" smtClean="0">
                <a:latin typeface="Arial" panose="020B0604020202020204" pitchFamily="34" charset="0"/>
                <a:cs typeface="Arial" panose="020B0604020202020204" pitchFamily="34" charset="0"/>
              </a:rPr>
              <a:t>andet</a:t>
            </a:r>
          </a:p>
          <a:p>
            <a:pPr>
              <a:lnSpc>
                <a:spcPct val="90000"/>
              </a:lnSpc>
            </a:pPr>
            <a:r>
              <a:rPr lang="da-DK" dirty="0">
                <a:latin typeface="Arial" panose="020B0604020202020204" pitchFamily="34" charset="0"/>
                <a:cs typeface="Arial" panose="020B0604020202020204" pitchFamily="34" charset="0"/>
              </a:rPr>
              <a:t>Praktiske spørgsmål vedr. begravelsesdag m.v. </a:t>
            </a:r>
            <a:r>
              <a:rPr lang="da-DK" dirty="0" smtClean="0">
                <a:latin typeface="Arial" panose="020B0604020202020204" pitchFamily="34" charset="0"/>
                <a:cs typeface="Arial" panose="020B0604020202020204" pitchFamily="34" charset="0"/>
              </a:rPr>
              <a:t>                               bør </a:t>
            </a:r>
            <a:r>
              <a:rPr lang="da-DK" dirty="0">
                <a:latin typeface="Arial" panose="020B0604020202020204" pitchFamily="34" charset="0"/>
                <a:cs typeface="Arial" panose="020B0604020202020204" pitchFamily="34" charset="0"/>
              </a:rPr>
              <a:t>som regel udsættes til en anden dag </a:t>
            </a:r>
          </a:p>
          <a:p>
            <a:pPr>
              <a:lnSpc>
                <a:spcPct val="90000"/>
              </a:lnSpc>
            </a:pPr>
            <a:endParaRPr lang="da-DK"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0599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9C44C2-CD68-024A-8BF2-A50DC4F16978}"/>
              </a:ext>
            </a:extLst>
          </p:cNvPr>
          <p:cNvSpPr txBox="1">
            <a:spLocks/>
          </p:cNvSpPr>
          <p:nvPr/>
        </p:nvSpPr>
        <p:spPr>
          <a:xfrm>
            <a:off x="825397" y="645714"/>
            <a:ext cx="9296798"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Konkrete råd til dig som dødsbud,  </a:t>
            </a:r>
            <a:br>
              <a:rPr lang="da-DK" sz="4400" b="1" cap="none" dirty="0">
                <a:solidFill>
                  <a:srgbClr val="7F8D76"/>
                </a:solidFill>
                <a:latin typeface="Arial" panose="020B0604020202020204" pitchFamily="34" charset="0"/>
                <a:cs typeface="Arial" panose="020B0604020202020204" pitchFamily="34" charset="0"/>
              </a:rPr>
            </a:br>
            <a:r>
              <a:rPr lang="da-DK" sz="4400" b="1" cap="none" dirty="0">
                <a:solidFill>
                  <a:srgbClr val="7F8D76"/>
                </a:solidFill>
                <a:latin typeface="Arial" panose="020B0604020202020204" pitchFamily="34" charset="0"/>
                <a:cs typeface="Arial" panose="020B0604020202020204" pitchFamily="34" charset="0"/>
              </a:rPr>
              <a:t>når budskabet er givet</a:t>
            </a:r>
            <a:endParaRPr lang="da-DK" sz="4400" b="1" dirty="0">
              <a:solidFill>
                <a:srgbClr val="7F8D76"/>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8CB3CBCA-A895-DD43-9179-1E8128EC13A6}"/>
              </a:ext>
            </a:extLst>
          </p:cNvPr>
          <p:cNvSpPr txBox="1">
            <a:spLocks/>
          </p:cNvSpPr>
          <p:nvPr/>
        </p:nvSpPr>
        <p:spPr>
          <a:xfrm>
            <a:off x="825397" y="2117968"/>
            <a:ext cx="9828426" cy="3240842"/>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schemeClr val="bg1"/>
                </a:solidFill>
                <a:latin typeface="Arial" panose="020B0604020202020204" pitchFamily="34" charset="0"/>
                <a:cs typeface="Arial" panose="020B0604020202020204" pitchFamily="34" charset="0"/>
              </a:rPr>
              <a:t>Vær opmærksom på evt. fysiske symptomer på utilpashed hos den ældre</a:t>
            </a:r>
          </a:p>
          <a:p>
            <a:pPr>
              <a:lnSpc>
                <a:spcPct val="90000"/>
              </a:lnSpc>
            </a:pPr>
            <a:r>
              <a:rPr lang="da-DK" dirty="0">
                <a:solidFill>
                  <a:schemeClr val="bg1"/>
                </a:solidFill>
                <a:latin typeface="Arial" panose="020B0604020202020204" pitchFamily="34" charset="0"/>
                <a:cs typeface="Arial" panose="020B0604020202020204" pitchFamily="34" charset="0"/>
              </a:rPr>
              <a:t>Ved voldsom gråd, tag dig god tid og spørg så, om personen kan høre, hvad du siger? Overvej om det er muligt at give mere information, eller det må vente</a:t>
            </a:r>
          </a:p>
          <a:p>
            <a:pPr>
              <a:lnSpc>
                <a:spcPct val="90000"/>
              </a:lnSpc>
            </a:pPr>
            <a:r>
              <a:rPr lang="da-DK" dirty="0">
                <a:solidFill>
                  <a:schemeClr val="bg1"/>
                </a:solidFill>
                <a:latin typeface="Arial" panose="020B0604020202020204" pitchFamily="34" charset="0"/>
                <a:cs typeface="Arial" panose="020B0604020202020204" pitchFamily="34" charset="0"/>
              </a:rPr>
              <a:t>Sig gerne højt, ”Jeg giver dig nogle informationer, der kan være svære at huske, så jeg har også en folder med” </a:t>
            </a:r>
          </a:p>
          <a:p>
            <a:pPr>
              <a:lnSpc>
                <a:spcPct val="90000"/>
              </a:lnSpc>
            </a:pPr>
            <a:endParaRPr lang="da-DK"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8864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CF9C44C2-CD68-024A-8BF2-A50DC4F16978}"/>
              </a:ext>
            </a:extLst>
          </p:cNvPr>
          <p:cNvSpPr txBox="1">
            <a:spLocks/>
          </p:cNvSpPr>
          <p:nvPr/>
        </p:nvSpPr>
        <p:spPr>
          <a:xfrm>
            <a:off x="825397" y="645714"/>
            <a:ext cx="9296798"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Konkrete råd til dig som dødsbud,  </a:t>
            </a:r>
            <a:br>
              <a:rPr lang="da-DK" sz="4400" b="1" cap="none" dirty="0">
                <a:solidFill>
                  <a:srgbClr val="7F8D76"/>
                </a:solidFill>
                <a:latin typeface="Arial" panose="020B0604020202020204" pitchFamily="34" charset="0"/>
                <a:cs typeface="Arial" panose="020B0604020202020204" pitchFamily="34" charset="0"/>
              </a:rPr>
            </a:br>
            <a:r>
              <a:rPr lang="da-DK" sz="4400" b="1" cap="none" dirty="0">
                <a:solidFill>
                  <a:srgbClr val="7F8D76"/>
                </a:solidFill>
                <a:latin typeface="Arial" panose="020B0604020202020204" pitchFamily="34" charset="0"/>
                <a:cs typeface="Arial" panose="020B0604020202020204" pitchFamily="34" charset="0"/>
              </a:rPr>
              <a:t>når budskabet er givet</a:t>
            </a:r>
            <a:endParaRPr lang="da-DK" sz="4400" b="1" dirty="0">
              <a:solidFill>
                <a:srgbClr val="7F8D76"/>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8CB3CBCA-A895-DD43-9179-1E8128EC13A6}"/>
              </a:ext>
            </a:extLst>
          </p:cNvPr>
          <p:cNvSpPr txBox="1">
            <a:spLocks/>
          </p:cNvSpPr>
          <p:nvPr/>
        </p:nvSpPr>
        <p:spPr>
          <a:xfrm>
            <a:off x="825396" y="2117968"/>
            <a:ext cx="10062343" cy="3240842"/>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110000"/>
              </a:lnSpc>
            </a:pPr>
            <a:r>
              <a:rPr lang="da-DK" dirty="0">
                <a:solidFill>
                  <a:schemeClr val="bg1"/>
                </a:solidFill>
                <a:latin typeface="Arial" panose="020B0604020202020204" pitchFamily="34" charset="0"/>
                <a:cs typeface="Arial" panose="020B0604020202020204" pitchFamily="34" charset="0"/>
              </a:rPr>
              <a:t>Giv ikke slip på en efterladt, før en anden person tager over</a:t>
            </a:r>
          </a:p>
          <a:p>
            <a:pPr lvl="0">
              <a:lnSpc>
                <a:spcPct val="110000"/>
              </a:lnSpc>
            </a:pPr>
            <a:r>
              <a:rPr lang="da-DK" dirty="0">
                <a:solidFill>
                  <a:schemeClr val="bg1"/>
                </a:solidFill>
                <a:latin typeface="Arial" panose="020B0604020202020204" pitchFamily="34" charset="0"/>
                <a:cs typeface="Arial" panose="020B0604020202020204" pitchFamily="34" charset="0"/>
              </a:rPr>
              <a:t>Vær særlig opmærksom på, om borgeren muligvis er dement og derfor har brug for, at det kommunikeres til relevante netværk, som borgeren instinktivt vil kontakte (nær familie, hjemmepleje, nabo eller ?) </a:t>
            </a:r>
          </a:p>
          <a:p>
            <a:pPr lvl="0">
              <a:lnSpc>
                <a:spcPct val="110000"/>
              </a:lnSpc>
            </a:pPr>
            <a:r>
              <a:rPr lang="da-DK" dirty="0">
                <a:solidFill>
                  <a:schemeClr val="bg1"/>
                </a:solidFill>
                <a:latin typeface="Arial" panose="020B0604020202020204" pitchFamily="34" charset="0"/>
                <a:cs typeface="Arial" panose="020B0604020202020204" pitchFamily="34" charset="0"/>
              </a:rPr>
              <a:t>Kontakt til anden person kræver i udgangspunktet accept fra borgeren</a:t>
            </a:r>
          </a:p>
          <a:p>
            <a:pPr>
              <a:lnSpc>
                <a:spcPct val="90000"/>
              </a:lnSpc>
            </a:pPr>
            <a:endParaRPr lang="da-DK" sz="7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3377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xmlns="" id="{E208984E-26F4-2344-82E4-A96DFD909596}"/>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prstClr val="white"/>
                </a:solidFill>
                <a:latin typeface="Arial" panose="020B0604020202020204" pitchFamily="34" charset="0"/>
                <a:cs typeface="Arial" panose="020B0604020202020204" pitchFamily="34" charset="0"/>
              </a:rPr>
              <a:t>At identificere den afdøde</a:t>
            </a:r>
            <a:endParaRPr lang="da-DK" dirty="0">
              <a:solidFill>
                <a:prstClr val="black"/>
              </a:solidFill>
            </a:endParaRPr>
          </a:p>
        </p:txBody>
      </p:sp>
      <p:sp>
        <p:nvSpPr>
          <p:cNvPr id="7" name="Undertitel 2">
            <a:extLst>
              <a:ext uri="{FF2B5EF4-FFF2-40B4-BE49-F238E27FC236}">
                <a16:creationId xmlns:a16="http://schemas.microsoft.com/office/drawing/2014/main" xmlns="" id="{775A5312-94EE-D54E-A2D5-1A7002BE7C7A}"/>
              </a:ext>
            </a:extLst>
          </p:cNvPr>
          <p:cNvSpPr txBox="1">
            <a:spLocks/>
          </p:cNvSpPr>
          <p:nvPr/>
        </p:nvSpPr>
        <p:spPr>
          <a:xfrm>
            <a:off x="822960" y="2289578"/>
            <a:ext cx="9448800" cy="15547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2400" dirty="0">
                <a:solidFill>
                  <a:prstClr val="white"/>
                </a:solidFill>
                <a:latin typeface="Arial" panose="020B0604020202020204" pitchFamily="34" charset="0"/>
                <a:cs typeface="Arial" panose="020B0604020202020204" pitchFamily="34" charset="0"/>
              </a:rPr>
              <a:t>Fra forskningen: </a:t>
            </a:r>
            <a:endParaRPr lang="da-DK" sz="2400" dirty="0" smtClean="0">
              <a:solidFill>
                <a:prstClr val="white"/>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da-DK" sz="2400" dirty="0">
                <a:solidFill>
                  <a:prstClr val="white"/>
                </a:solidFill>
                <a:latin typeface="Arial" panose="020B0604020202020204" pitchFamily="34" charset="0"/>
                <a:cs typeface="Arial" panose="020B0604020202020204" pitchFamily="34" charset="0"/>
              </a:rPr>
              <a:t/>
            </a:r>
            <a:br>
              <a:rPr lang="da-DK" sz="2400" dirty="0">
                <a:solidFill>
                  <a:prstClr val="white"/>
                </a:solidFill>
                <a:latin typeface="Arial" panose="020B0604020202020204" pitchFamily="34" charset="0"/>
                <a:cs typeface="Arial" panose="020B0604020202020204" pitchFamily="34" charset="0"/>
              </a:rPr>
            </a:br>
            <a:r>
              <a:rPr lang="da-DK" sz="2400" dirty="0">
                <a:solidFill>
                  <a:prstClr val="white"/>
                </a:solidFill>
                <a:latin typeface="Arial" panose="020B0604020202020204" pitchFamily="34" charset="0"/>
                <a:cs typeface="Arial" panose="020B0604020202020204" pitchFamily="34" charset="0"/>
              </a:rPr>
              <a:t>En ældre kvinde mister </a:t>
            </a:r>
            <a:r>
              <a:rPr lang="da-DK" sz="2400" dirty="0" smtClean="0">
                <a:solidFill>
                  <a:prstClr val="white"/>
                </a:solidFill>
                <a:latin typeface="Arial" panose="020B0604020202020204" pitchFamily="34" charset="0"/>
                <a:cs typeface="Arial" panose="020B0604020202020204" pitchFamily="34" charset="0"/>
              </a:rPr>
              <a:t>ægtefælle </a:t>
            </a:r>
            <a:r>
              <a:rPr lang="da-DK" sz="2400" dirty="0">
                <a:solidFill>
                  <a:prstClr val="white"/>
                </a:solidFill>
                <a:latin typeface="Arial" panose="020B0604020202020204" pitchFamily="34" charset="0"/>
                <a:cs typeface="Arial" panose="020B0604020202020204" pitchFamily="34" charset="0"/>
              </a:rPr>
              <a:t>og </a:t>
            </a:r>
            <a:r>
              <a:rPr lang="da-DK" sz="2400" dirty="0" smtClean="0">
                <a:solidFill>
                  <a:prstClr val="white"/>
                </a:solidFill>
                <a:latin typeface="Arial" panose="020B0604020202020204" pitchFamily="34" charset="0"/>
                <a:cs typeface="Arial" panose="020B0604020202020204" pitchFamily="34" charset="0"/>
              </a:rPr>
              <a:t>politiet kommer med dødsbudskabet </a:t>
            </a:r>
            <a:r>
              <a:rPr lang="da-DK" sz="2400" dirty="0">
                <a:solidFill>
                  <a:prstClr val="white"/>
                </a:solidFill>
                <a:latin typeface="Arial" panose="020B0604020202020204" pitchFamily="34" charset="0"/>
                <a:cs typeface="Arial" panose="020B0604020202020204" pitchFamily="34" charset="0"/>
              </a:rPr>
              <a:t>…</a:t>
            </a:r>
          </a:p>
        </p:txBody>
      </p:sp>
      <p:pic>
        <p:nvPicPr>
          <p:cNvPr id="8" name="Billede 7">
            <a:extLst>
              <a:ext uri="{FF2B5EF4-FFF2-40B4-BE49-F238E27FC236}">
                <a16:creationId xmlns:a16="http://schemas.microsoft.com/office/drawing/2014/main" xmlns="" id="{75248466-E2EE-1E4E-9593-9D97B15B10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65229" y="4182164"/>
            <a:ext cx="4003461" cy="2513283"/>
          </a:xfrm>
          <a:prstGeom prst="rect">
            <a:avLst/>
          </a:prstGeom>
        </p:spPr>
      </p:pic>
      <p:sp>
        <p:nvSpPr>
          <p:cNvPr id="9" name="Rektangel 8">
            <a:extLst>
              <a:ext uri="{FF2B5EF4-FFF2-40B4-BE49-F238E27FC236}">
                <a16:creationId xmlns:a16="http://schemas.microsoft.com/office/drawing/2014/main" xmlns="" id="{85C71B90-846F-2045-BA30-654955E9536F}"/>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4" name="Rektangel 3">
            <a:extLst>
              <a:ext uri="{FF2B5EF4-FFF2-40B4-BE49-F238E27FC236}">
                <a16:creationId xmlns:a16="http://schemas.microsoft.com/office/drawing/2014/main" xmlns="" id="{E5C8E9BF-470F-9040-B05A-8E64D7F0D8A9}"/>
              </a:ext>
            </a:extLst>
          </p:cNvPr>
          <p:cNvSpPr/>
          <p:nvPr/>
        </p:nvSpPr>
        <p:spPr>
          <a:xfrm>
            <a:off x="822960" y="859383"/>
            <a:ext cx="1234440" cy="461665"/>
          </a:xfrm>
          <a:prstGeom prst="rect">
            <a:avLst/>
          </a:prstGeom>
        </p:spPr>
        <p:txBody>
          <a:bodyPr wrap="square">
            <a:spAutoFit/>
          </a:bodyPr>
          <a:lstStyle/>
          <a:p>
            <a:r>
              <a:rPr lang="da-DK" sz="2400" dirty="0">
                <a:solidFill>
                  <a:prstClr val="white"/>
                </a:solidFill>
                <a:latin typeface="Arial" panose="020B0604020202020204" pitchFamily="34" charset="0"/>
                <a:cs typeface="Arial" panose="020B0604020202020204" pitchFamily="34" charset="0"/>
              </a:rPr>
              <a:t>Case </a:t>
            </a:r>
            <a:r>
              <a:rPr lang="da-DK" sz="2400" dirty="0" smtClean="0">
                <a:solidFill>
                  <a:prstClr val="white"/>
                </a:solidFill>
                <a:latin typeface="Arial" panose="020B0604020202020204" pitchFamily="34" charset="0"/>
                <a:cs typeface="Arial" panose="020B0604020202020204" pitchFamily="34" charset="0"/>
              </a:rPr>
              <a:t>1</a:t>
            </a:r>
            <a:endParaRPr lang="da-DK" sz="2400" dirty="0">
              <a:solidFill>
                <a:prstClr val="white"/>
              </a:solidFill>
              <a:latin typeface="Arial" panose="020B0604020202020204" pitchFamily="34" charset="0"/>
              <a:cs typeface="Arial" panose="020B0604020202020204" pitchFamily="34" charset="0"/>
            </a:endParaRPr>
          </a:p>
        </p:txBody>
      </p:sp>
      <p:pic>
        <p:nvPicPr>
          <p:cNvPr id="2" name="En ældre kvinde mister ægtefælle">
            <a:hlinkClick r:id="" action="ppaction://media"/>
          </p:cNvPr>
          <p:cNvPicPr>
            <a:picLocks noChangeAspect="1"/>
          </p:cNvPicPr>
          <p:nvPr>
            <a:audioFile r:link="rId1"/>
            <p:extLst>
              <p:ext uri="{DAA4B4D4-6D71-4841-9C94-3DE7FCFB9230}">
                <p14:media xmlns:p14="http://schemas.microsoft.com/office/powerpoint/2010/main" r:embed="rId2">
                  <p14:trim st="8047" end="579.2063"/>
                </p14:media>
              </p:ext>
            </p:extLst>
          </p:nvPr>
        </p:nvPicPr>
        <p:blipFill>
          <a:blip r:embed="rId6"/>
          <a:stretch>
            <a:fillRect/>
          </a:stretch>
        </p:blipFill>
        <p:spPr>
          <a:xfrm>
            <a:off x="4379992" y="3883802"/>
            <a:ext cx="2029935" cy="2029935"/>
          </a:xfrm>
          <a:prstGeom prst="rect">
            <a:avLst/>
          </a:prstGeom>
        </p:spPr>
      </p:pic>
    </p:spTree>
    <p:extLst>
      <p:ext uri="{BB962C8B-B14F-4D97-AF65-F5344CB8AC3E}">
        <p14:creationId xmlns:p14="http://schemas.microsoft.com/office/powerpoint/2010/main" val="2233916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B411D16-C1BE-0D4C-9613-08D5929198EF}"/>
              </a:ext>
            </a:extLst>
          </p:cNvPr>
          <p:cNvSpPr txBox="1">
            <a:spLocks/>
          </p:cNvSpPr>
          <p:nvPr/>
        </p:nvSpPr>
        <p:spPr>
          <a:xfrm>
            <a:off x="822961" y="355600"/>
            <a:ext cx="10702731" cy="14986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Konkrete råd til </a:t>
            </a:r>
            <a:r>
              <a:rPr lang="da-DK" b="1" dirty="0" smtClean="0">
                <a:solidFill>
                  <a:srgbClr val="7F8D76"/>
                </a:solidFill>
                <a:latin typeface="Arial" panose="020B0604020202020204" pitchFamily="34" charset="0"/>
                <a:cs typeface="Arial" panose="020B0604020202020204" pitchFamily="34" charset="0"/>
              </a:rPr>
              <a:t>dig,  </a:t>
            </a:r>
            <a:r>
              <a:rPr lang="da-DK" b="1" dirty="0">
                <a:solidFill>
                  <a:srgbClr val="7F8D76"/>
                </a:solidFill>
                <a:latin typeface="Arial" panose="020B0604020202020204" pitchFamily="34" charset="0"/>
                <a:cs typeface="Arial" panose="020B0604020202020204" pitchFamily="34" charset="0"/>
              </a:rPr>
              <a:t/>
            </a:r>
            <a:br>
              <a:rPr lang="da-DK" b="1" dirty="0">
                <a:solidFill>
                  <a:srgbClr val="7F8D76"/>
                </a:solidFill>
                <a:latin typeface="Arial" panose="020B0604020202020204" pitchFamily="34" charset="0"/>
                <a:cs typeface="Arial" panose="020B0604020202020204" pitchFamily="34" charset="0"/>
              </a:rPr>
            </a:br>
            <a:r>
              <a:rPr lang="da-DK" b="1" dirty="0">
                <a:solidFill>
                  <a:srgbClr val="7F8D76"/>
                </a:solidFill>
                <a:latin typeface="Arial" panose="020B0604020202020204" pitchFamily="34" charset="0"/>
                <a:cs typeface="Arial" panose="020B0604020202020204" pitchFamily="34" charset="0"/>
              </a:rPr>
              <a:t>når budskabet er </a:t>
            </a:r>
            <a:r>
              <a:rPr lang="da-DK" b="1" dirty="0" smtClean="0">
                <a:solidFill>
                  <a:srgbClr val="7F8D76"/>
                </a:solidFill>
                <a:latin typeface="Arial" panose="020B0604020202020204" pitchFamily="34" charset="0"/>
                <a:cs typeface="Arial" panose="020B0604020202020204" pitchFamily="34" charset="0"/>
              </a:rPr>
              <a:t>givet</a:t>
            </a:r>
            <a:endParaRPr lang="da-DK" b="1" dirty="0">
              <a:solidFill>
                <a:schemeClr val="bg1"/>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4371FE57-2910-F64B-9A89-6703EE7A6E8D}"/>
              </a:ext>
            </a:extLst>
          </p:cNvPr>
          <p:cNvSpPr txBox="1">
            <a:spLocks/>
          </p:cNvSpPr>
          <p:nvPr/>
        </p:nvSpPr>
        <p:spPr>
          <a:xfrm>
            <a:off x="822961" y="1854200"/>
            <a:ext cx="8703811" cy="433956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schemeClr val="bg1"/>
                </a:solidFill>
                <a:latin typeface="Arial" panose="020B0604020202020204" pitchFamily="34" charset="0"/>
                <a:cs typeface="Arial" panose="020B0604020202020204" pitchFamily="34" charset="0"/>
              </a:rPr>
              <a:t>Find en person i vedkommendes netværk, der kan være hos den efterlevende </a:t>
            </a:r>
            <a:endParaRPr lang="da-DK" dirty="0" smtClean="0">
              <a:solidFill>
                <a:schemeClr val="bg1"/>
              </a:solidFill>
              <a:latin typeface="Arial" panose="020B0604020202020204" pitchFamily="34" charset="0"/>
              <a:cs typeface="Arial" panose="020B0604020202020204" pitchFamily="34" charset="0"/>
            </a:endParaRPr>
          </a:p>
          <a:p>
            <a:pPr>
              <a:lnSpc>
                <a:spcPct val="90000"/>
              </a:lnSpc>
            </a:pPr>
            <a:r>
              <a:rPr lang="da-DK" dirty="0" smtClean="0">
                <a:solidFill>
                  <a:schemeClr val="bg1"/>
                </a:solidFill>
                <a:latin typeface="Arial" panose="020B0604020202020204" pitchFamily="34" charset="0"/>
                <a:cs typeface="Arial" panose="020B0604020202020204" pitchFamily="34" charset="0"/>
              </a:rPr>
              <a:t>Gør </a:t>
            </a:r>
            <a:r>
              <a:rPr lang="da-DK" dirty="0">
                <a:solidFill>
                  <a:schemeClr val="bg1"/>
                </a:solidFill>
                <a:latin typeface="Arial" panose="020B0604020202020204" pitchFamily="34" charset="0"/>
                <a:cs typeface="Arial" panose="020B0604020202020204" pitchFamily="34" charset="0"/>
              </a:rPr>
              <a:t>efterlevende opmærksom på, at fælles </a:t>
            </a:r>
          </a:p>
          <a:p>
            <a:pPr marL="230400" indent="0">
              <a:lnSpc>
                <a:spcPct val="70000"/>
              </a:lnSpc>
              <a:buNone/>
            </a:pPr>
            <a:r>
              <a:rPr lang="da-DK" dirty="0">
                <a:solidFill>
                  <a:schemeClr val="bg1"/>
                </a:solidFill>
                <a:latin typeface="Arial" panose="020B0604020202020204" pitchFamily="34" charset="0"/>
                <a:cs typeface="Arial" panose="020B0604020202020204" pitchFamily="34" charset="0"/>
              </a:rPr>
              <a:t>bankkonti </a:t>
            </a:r>
            <a:r>
              <a:rPr lang="da-DK" dirty="0" smtClean="0">
                <a:solidFill>
                  <a:schemeClr val="bg1"/>
                </a:solidFill>
                <a:latin typeface="Arial" panose="020B0604020202020204" pitchFamily="34" charset="0"/>
                <a:cs typeface="Arial" panose="020B0604020202020204" pitchFamily="34" charset="0"/>
              </a:rPr>
              <a:t>lukker</a:t>
            </a:r>
            <a:endParaRPr lang="da-DK" dirty="0">
              <a:solidFill>
                <a:schemeClr val="bg1"/>
              </a:solidFill>
              <a:latin typeface="Arial" panose="020B0604020202020204" pitchFamily="34" charset="0"/>
              <a:cs typeface="Arial" panose="020B0604020202020204" pitchFamily="34" charset="0"/>
            </a:endParaRPr>
          </a:p>
          <a:p>
            <a:pPr>
              <a:lnSpc>
                <a:spcPct val="90000"/>
              </a:lnSpc>
            </a:pPr>
            <a:r>
              <a:rPr lang="da-DK" dirty="0" smtClean="0">
                <a:solidFill>
                  <a:schemeClr val="bg1"/>
                </a:solidFill>
                <a:latin typeface="Arial" panose="020B0604020202020204" pitchFamily="34" charset="0"/>
                <a:cs typeface="Arial" panose="020B0604020202020204" pitchFamily="34" charset="0"/>
              </a:rPr>
              <a:t>Husk </a:t>
            </a:r>
            <a:r>
              <a:rPr lang="da-DK" dirty="0">
                <a:solidFill>
                  <a:schemeClr val="bg1"/>
                </a:solidFill>
                <a:latin typeface="Arial" panose="020B0604020202020204" pitchFamily="34" charset="0"/>
                <a:cs typeface="Arial" panose="020B0604020202020204" pitchFamily="34" charset="0"/>
              </a:rPr>
              <a:t>den efterladte på at få telefon, pung, nøgler og overtøj med sig, hvis boligen forlades </a:t>
            </a:r>
          </a:p>
          <a:p>
            <a:pPr>
              <a:lnSpc>
                <a:spcPct val="90000"/>
              </a:lnSpc>
            </a:pPr>
            <a:r>
              <a:rPr lang="da-DK" dirty="0">
                <a:solidFill>
                  <a:schemeClr val="bg1"/>
                </a:solidFill>
                <a:latin typeface="Arial" panose="020B0604020202020204" pitchFamily="34" charset="0"/>
                <a:cs typeface="Arial" panose="020B0604020202020204" pitchFamily="34" charset="0"/>
              </a:rPr>
              <a:t>Den efterladte må helst ikke selv køre bil lige efter at have fået </a:t>
            </a:r>
            <a:r>
              <a:rPr lang="da-DK" dirty="0" smtClean="0">
                <a:solidFill>
                  <a:schemeClr val="bg1"/>
                </a:solidFill>
                <a:latin typeface="Arial" panose="020B0604020202020204" pitchFamily="34" charset="0"/>
                <a:cs typeface="Arial" panose="020B0604020202020204" pitchFamily="34" charset="0"/>
              </a:rPr>
              <a:t>dødsbudskabet</a:t>
            </a:r>
          </a:p>
          <a:p>
            <a:pPr>
              <a:lnSpc>
                <a:spcPct val="90000"/>
              </a:lnSpc>
            </a:pPr>
            <a:endParaRPr lang="da-DK" dirty="0" smtClean="0">
              <a:solidFill>
                <a:schemeClr val="bg1"/>
              </a:solidFill>
              <a:latin typeface="Arial" panose="020B0604020202020204" pitchFamily="34" charset="0"/>
              <a:cs typeface="Arial" panose="020B0604020202020204" pitchFamily="34" charset="0"/>
            </a:endParaRPr>
          </a:p>
          <a:p>
            <a:pPr marL="230400" indent="0">
              <a:lnSpc>
                <a:spcPct val="70000"/>
              </a:lnSpc>
              <a:buNone/>
            </a:pPr>
            <a:endParaRPr lang="da-DK" dirty="0" smtClean="0">
              <a:solidFill>
                <a:schemeClr val="bg1"/>
              </a:solidFill>
              <a:latin typeface="Arial" panose="020B0604020202020204" pitchFamily="34" charset="0"/>
              <a:cs typeface="Arial" panose="020B0604020202020204" pitchFamily="34" charset="0"/>
            </a:endParaRPr>
          </a:p>
          <a:p>
            <a:pPr>
              <a:lnSpc>
                <a:spcPct val="90000"/>
              </a:lnSpc>
            </a:pPr>
            <a:endParaRPr lang="da-DK"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443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22386">
            <a:off x="9240120" y="1910488"/>
            <a:ext cx="2002239" cy="4254759"/>
          </a:xfrm>
          <a:prstGeom prst="rect">
            <a:avLst/>
          </a:prstGeom>
          <a:ln>
            <a:noFill/>
          </a:ln>
          <a:effectLst>
            <a:outerShdw blurRad="292100" dist="139700" dir="2700000" algn="tl" rotWithShape="0">
              <a:srgbClr val="333333">
                <a:alpha val="65000"/>
              </a:srgbClr>
            </a:outerShdw>
          </a:effectLst>
        </p:spPr>
      </p:pic>
      <p:sp>
        <p:nvSpPr>
          <p:cNvPr id="5" name="Titel 1">
            <a:extLst>
              <a:ext uri="{FF2B5EF4-FFF2-40B4-BE49-F238E27FC236}">
                <a16:creationId xmlns:a16="http://schemas.microsoft.com/office/drawing/2014/main" xmlns="" id="{98864821-6BCF-734F-8B75-A0F9E4F6057D}"/>
              </a:ext>
            </a:extLst>
          </p:cNvPr>
          <p:cNvSpPr txBox="1">
            <a:spLocks/>
          </p:cNvSpPr>
          <p:nvPr/>
        </p:nvSpPr>
        <p:spPr>
          <a:xfrm>
            <a:off x="825397" y="645715"/>
            <a:ext cx="9796883" cy="1231146"/>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Pjece som </a:t>
            </a:r>
            <a:r>
              <a:rPr lang="da-DK" sz="4400" b="1" cap="none" dirty="0" smtClean="0">
                <a:solidFill>
                  <a:srgbClr val="7F8D76"/>
                </a:solidFill>
                <a:latin typeface="Arial" panose="020B0604020202020204" pitchFamily="34" charset="0"/>
                <a:cs typeface="Arial" panose="020B0604020202020204" pitchFamily="34" charset="0"/>
              </a:rPr>
              <a:t>kan udleveres </a:t>
            </a:r>
            <a:r>
              <a:rPr lang="da-DK" sz="4400" b="1" cap="none" dirty="0">
                <a:solidFill>
                  <a:srgbClr val="7F8D76"/>
                </a:solidFill>
                <a:latin typeface="Arial" panose="020B0604020202020204" pitchFamily="34" charset="0"/>
                <a:cs typeface="Arial" panose="020B0604020202020204" pitchFamily="34" charset="0"/>
              </a:rPr>
              <a:t>til </a:t>
            </a:r>
            <a:r>
              <a:rPr lang="da-DK" sz="4400" b="1" cap="none" dirty="0" smtClean="0">
                <a:solidFill>
                  <a:srgbClr val="7F8D76"/>
                </a:solidFill>
                <a:latin typeface="Arial" panose="020B0604020202020204" pitchFamily="34" charset="0"/>
                <a:cs typeface="Arial" panose="020B0604020202020204" pitchFamily="34" charset="0"/>
              </a:rPr>
              <a:t>efterladte </a:t>
            </a:r>
            <a:r>
              <a:rPr lang="da-DK" sz="4400" b="1" cap="none" dirty="0">
                <a:solidFill>
                  <a:srgbClr val="7F8D76"/>
                </a:solidFill>
                <a:latin typeface="Arial" panose="020B0604020202020204" pitchFamily="34" charset="0"/>
                <a:cs typeface="Arial" panose="020B0604020202020204" pitchFamily="34" charset="0"/>
              </a:rPr>
              <a:t>efter selvmord</a:t>
            </a:r>
            <a:endParaRPr lang="da-DK" sz="4400" dirty="0">
              <a:solidFill>
                <a:prstClr val="black"/>
              </a:solidFill>
            </a:endParaRPr>
          </a:p>
        </p:txBody>
      </p:sp>
      <p:sp>
        <p:nvSpPr>
          <p:cNvPr id="6" name="Pladsholder til indhold 2">
            <a:extLst>
              <a:ext uri="{FF2B5EF4-FFF2-40B4-BE49-F238E27FC236}">
                <a16:creationId xmlns:a16="http://schemas.microsoft.com/office/drawing/2014/main" xmlns="" id="{18AF7408-E7B0-E24F-B2C3-397B53787F0F}"/>
              </a:ext>
            </a:extLst>
          </p:cNvPr>
          <p:cNvSpPr txBox="1">
            <a:spLocks/>
          </p:cNvSpPr>
          <p:nvPr/>
        </p:nvSpPr>
        <p:spPr>
          <a:xfrm>
            <a:off x="825397" y="2117967"/>
            <a:ext cx="7642198" cy="425475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prstClr val="black"/>
                </a:solidFill>
                <a:latin typeface="Arial" panose="020B0604020202020204" pitchFamily="34" charset="0"/>
                <a:cs typeface="Arial" panose="020B0604020202020204" pitchFamily="34" charset="0"/>
              </a:rPr>
              <a:t>Som et led i forskningsprojektet </a:t>
            </a:r>
            <a:r>
              <a:rPr lang="da-DK" dirty="0" smtClean="0">
                <a:solidFill>
                  <a:prstClr val="black"/>
                </a:solidFill>
                <a:latin typeface="Arial" panose="020B0604020202020204" pitchFamily="34" charset="0"/>
                <a:cs typeface="Arial" panose="020B0604020202020204" pitchFamily="34" charset="0"/>
              </a:rPr>
              <a:t>har en </a:t>
            </a:r>
            <a:r>
              <a:rPr lang="da-DK" dirty="0">
                <a:solidFill>
                  <a:prstClr val="black"/>
                </a:solidFill>
                <a:latin typeface="Arial" panose="020B0604020202020204" pitchFamily="34" charset="0"/>
                <a:cs typeface="Arial" panose="020B0604020202020204" pitchFamily="34" charset="0"/>
              </a:rPr>
              <a:t>gruppe </a:t>
            </a:r>
            <a:r>
              <a:rPr lang="da-DK" dirty="0" smtClean="0">
                <a:solidFill>
                  <a:prstClr val="black"/>
                </a:solidFill>
                <a:latin typeface="Arial" panose="020B0604020202020204" pitchFamily="34" charset="0"/>
                <a:cs typeface="Arial" panose="020B0604020202020204" pitchFamily="34" charset="0"/>
              </a:rPr>
              <a:t>af efterladte </a:t>
            </a:r>
            <a:r>
              <a:rPr lang="da-DK" dirty="0">
                <a:solidFill>
                  <a:prstClr val="black"/>
                </a:solidFill>
                <a:latin typeface="Arial" panose="020B0604020202020204" pitchFamily="34" charset="0"/>
                <a:cs typeface="Arial" panose="020B0604020202020204" pitchFamily="34" charset="0"/>
              </a:rPr>
              <a:t>efter selvmord ≥ 60 år</a:t>
            </a:r>
            <a:r>
              <a:rPr lang="da-DK" dirty="0" smtClean="0">
                <a:solidFill>
                  <a:prstClr val="black"/>
                </a:solidFill>
                <a:latin typeface="Arial" panose="020B0604020202020204" pitchFamily="34" charset="0"/>
                <a:cs typeface="Arial" panose="020B0604020202020204" pitchFamily="34" charset="0"/>
              </a:rPr>
              <a:t>, professionelle </a:t>
            </a:r>
            <a:r>
              <a:rPr lang="da-DK" dirty="0">
                <a:solidFill>
                  <a:prstClr val="black"/>
                </a:solidFill>
                <a:latin typeface="Arial" panose="020B0604020202020204" pitchFamily="34" charset="0"/>
                <a:cs typeface="Arial" panose="020B0604020202020204" pitchFamily="34" charset="0"/>
              </a:rPr>
              <a:t>og </a:t>
            </a:r>
            <a:r>
              <a:rPr lang="da-DK" dirty="0" smtClean="0">
                <a:solidFill>
                  <a:prstClr val="black"/>
                </a:solidFill>
                <a:latin typeface="Arial" panose="020B0604020202020204" pitchFamily="34" charset="0"/>
                <a:cs typeface="Arial" panose="020B0604020202020204" pitchFamily="34" charset="0"/>
              </a:rPr>
              <a:t>forskere udarbejdet </a:t>
            </a:r>
            <a:r>
              <a:rPr lang="da-DK" dirty="0">
                <a:solidFill>
                  <a:prstClr val="black"/>
                </a:solidFill>
                <a:latin typeface="Arial" panose="020B0604020202020204" pitchFamily="34" charset="0"/>
                <a:cs typeface="Arial" panose="020B0604020202020204" pitchFamily="34" charset="0"/>
              </a:rPr>
              <a:t>en vejledning til professionelle, der møder efterladte </a:t>
            </a:r>
            <a:r>
              <a:rPr lang="da-DK" dirty="0" smtClean="0">
                <a:solidFill>
                  <a:prstClr val="black"/>
                </a:solidFill>
                <a:latin typeface="Arial" panose="020B0604020202020204" pitchFamily="34" charset="0"/>
                <a:cs typeface="Arial" panose="020B0604020202020204" pitchFamily="34" charset="0"/>
              </a:rPr>
              <a:t>efter selvmord </a:t>
            </a:r>
            <a:endParaRPr lang="da-DK" dirty="0">
              <a:solidFill>
                <a:prstClr val="black"/>
              </a:solidFill>
              <a:latin typeface="Arial" panose="020B0604020202020204" pitchFamily="34" charset="0"/>
              <a:cs typeface="Arial" panose="020B0604020202020204" pitchFamily="34" charset="0"/>
            </a:endParaRPr>
          </a:p>
          <a:p>
            <a:pPr>
              <a:lnSpc>
                <a:spcPct val="90000"/>
              </a:lnSpc>
            </a:pPr>
            <a:r>
              <a:rPr lang="da-DK" dirty="0">
                <a:solidFill>
                  <a:prstClr val="black"/>
                </a:solidFill>
                <a:latin typeface="Arial" panose="020B0604020202020204" pitchFamily="34" charset="0"/>
                <a:cs typeface="Arial" panose="020B0604020202020204" pitchFamily="34" charset="0"/>
              </a:rPr>
              <a:t>Der er også udarbejdet en pjece, som kan udleveres til ældre efterladte efter </a:t>
            </a:r>
            <a:r>
              <a:rPr lang="da-DK" dirty="0" smtClean="0">
                <a:solidFill>
                  <a:prstClr val="black"/>
                </a:solidFill>
                <a:latin typeface="Arial" panose="020B0604020202020204" pitchFamily="34" charset="0"/>
                <a:cs typeface="Arial" panose="020B0604020202020204" pitchFamily="34" charset="0"/>
              </a:rPr>
              <a:t>selvmord</a:t>
            </a:r>
            <a:endParaRPr lang="da-DK" dirty="0">
              <a:solidFill>
                <a:prstClr val="black"/>
              </a:solidFill>
              <a:latin typeface="Arial" panose="020B0604020202020204" pitchFamily="34" charset="0"/>
              <a:cs typeface="Arial" panose="020B0604020202020204" pitchFamily="34" charset="0"/>
            </a:endParaRPr>
          </a:p>
          <a:p>
            <a:pPr>
              <a:lnSpc>
                <a:spcPct val="110000"/>
              </a:lnSpc>
            </a:pPr>
            <a:r>
              <a:rPr lang="da-DK" dirty="0">
                <a:solidFill>
                  <a:prstClr val="black"/>
                </a:solidFill>
                <a:latin typeface="Arial" panose="020B0604020202020204" pitchFamily="34" charset="0"/>
                <a:cs typeface="Arial" panose="020B0604020202020204" pitchFamily="34" charset="0"/>
              </a:rPr>
              <a:t>Udbred gerne viden om pjecen, læg den gerne relevante </a:t>
            </a:r>
            <a:r>
              <a:rPr lang="da-DK" dirty="0" smtClean="0">
                <a:solidFill>
                  <a:prstClr val="black"/>
                </a:solidFill>
                <a:latin typeface="Arial" panose="020B0604020202020204" pitchFamily="34" charset="0"/>
                <a:cs typeface="Arial" panose="020B0604020202020204" pitchFamily="34" charset="0"/>
              </a:rPr>
              <a:t>steder</a:t>
            </a:r>
          </a:p>
          <a:p>
            <a:pPr>
              <a:lnSpc>
                <a:spcPct val="110000"/>
              </a:lnSpc>
            </a:pPr>
            <a:r>
              <a:rPr lang="da-DK" dirty="0" smtClean="0">
                <a:solidFill>
                  <a:prstClr val="black"/>
                </a:solidFill>
                <a:latin typeface="Arial" panose="020B0604020202020204" pitchFamily="34" charset="0"/>
                <a:cs typeface="Arial" panose="020B0604020202020204" pitchFamily="34" charset="0"/>
              </a:rPr>
              <a:t>Materialet fås </a:t>
            </a:r>
            <a:r>
              <a:rPr lang="da-DK" dirty="0" smtClean="0">
                <a:solidFill>
                  <a:prstClr val="black"/>
                </a:solidFill>
                <a:latin typeface="Arial" panose="020B0604020202020204" pitchFamily="34" charset="0"/>
                <a:cs typeface="Arial" panose="020B0604020202020204" pitchFamily="34" charset="0"/>
                <a:hlinkClick r:id="rId4"/>
              </a:rPr>
              <a:t>her</a:t>
            </a:r>
            <a:endParaRPr lang="da-DK" dirty="0" smtClean="0">
              <a:solidFill>
                <a:srgbClr val="7F8D76"/>
              </a:solidFill>
              <a:latin typeface="Arial" panose="020B0604020202020204" pitchFamily="34" charset="0"/>
              <a:cs typeface="Arial" panose="020B0604020202020204" pitchFamily="34" charset="0"/>
            </a:endParaRPr>
          </a:p>
          <a:p>
            <a:pPr>
              <a:lnSpc>
                <a:spcPct val="110000"/>
              </a:lnSpc>
            </a:pPr>
            <a:endParaRPr lang="da-DK" dirty="0">
              <a:solidFill>
                <a:srgbClr val="7F8D76"/>
              </a:solidFill>
              <a:latin typeface="Arial" panose="020B0604020202020204" pitchFamily="34" charset="0"/>
              <a:cs typeface="Arial" panose="020B0604020202020204" pitchFamily="34" charset="0"/>
            </a:endParaRPr>
          </a:p>
          <a:p>
            <a:pPr marL="0" indent="0">
              <a:lnSpc>
                <a:spcPct val="110000"/>
              </a:lnSpc>
              <a:buFont typeface="Arial" panose="020B0604020202020204" pitchFamily="34" charset="0"/>
              <a:buNone/>
            </a:pPr>
            <a:endParaRPr lang="da-DK" dirty="0">
              <a:solidFill>
                <a:prstClr val="black"/>
              </a:solidFill>
              <a:latin typeface="Arial" panose="020B0604020202020204" pitchFamily="34" charset="0"/>
              <a:cs typeface="Arial" panose="020B0604020202020204" pitchFamily="34" charset="0"/>
            </a:endParaRPr>
          </a:p>
        </p:txBody>
      </p:sp>
      <p:pic>
        <p:nvPicPr>
          <p:cNvPr id="11" name="Billede 10">
            <a:extLst>
              <a:ext uri="{FF2B5EF4-FFF2-40B4-BE49-F238E27FC236}">
                <a16:creationId xmlns:a16="http://schemas.microsoft.com/office/drawing/2014/main" xmlns="" id="{1EC806B6-35E7-504C-A296-DC9E067061E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15264" y="1876861"/>
            <a:ext cx="2002239" cy="4254759"/>
          </a:xfrm>
          <a:prstGeom prst="rect">
            <a:avLst/>
          </a:prstGeom>
          <a:ln>
            <a:noFill/>
          </a:ln>
          <a:effectLst>
            <a:outerShdw blurRad="292100" dist="139700" dir="2700000" algn="tl" rotWithShape="0">
              <a:srgbClr val="333333">
                <a:alpha val="65000"/>
              </a:srgbClr>
            </a:outerShdw>
          </a:effectLst>
        </p:spPr>
      </p:pic>
      <p:sp>
        <p:nvSpPr>
          <p:cNvPr id="8" name="Rektangel 7">
            <a:extLst>
              <a:ext uri="{FF2B5EF4-FFF2-40B4-BE49-F238E27FC236}">
                <a16:creationId xmlns:a16="http://schemas.microsoft.com/office/drawing/2014/main" xmlns="" id="{ABF9DA59-E82D-8348-87F0-767ACF2436B2}"/>
              </a:ext>
            </a:extLst>
          </p:cNvPr>
          <p:cNvSpPr/>
          <p:nvPr/>
        </p:nvSpPr>
        <p:spPr>
          <a:xfrm>
            <a:off x="0" y="6613832"/>
            <a:ext cx="12192000" cy="244167"/>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931563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72EB5682-2A7D-344F-B83B-FBECD89B299C}"/>
              </a:ext>
            </a:extLst>
          </p:cNvPr>
          <p:cNvSpPr/>
          <p:nvPr/>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4" name="Titel 1">
            <a:extLst>
              <a:ext uri="{FF2B5EF4-FFF2-40B4-BE49-F238E27FC236}">
                <a16:creationId xmlns:a16="http://schemas.microsoft.com/office/drawing/2014/main" xmlns="" id="{EBDBAA10-7EB1-6543-B865-FC305F337443}"/>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Om at se den afdøde </a:t>
            </a:r>
          </a:p>
        </p:txBody>
      </p:sp>
      <p:sp>
        <p:nvSpPr>
          <p:cNvPr id="5" name="Pladsholder til indhold 2">
            <a:extLst>
              <a:ext uri="{FF2B5EF4-FFF2-40B4-BE49-F238E27FC236}">
                <a16:creationId xmlns:a16="http://schemas.microsoft.com/office/drawing/2014/main" xmlns="" id="{3F87E9BD-C7D8-8342-958D-00C8B88C054D}"/>
              </a:ext>
            </a:extLst>
          </p:cNvPr>
          <p:cNvSpPr txBox="1">
            <a:spLocks/>
          </p:cNvSpPr>
          <p:nvPr/>
        </p:nvSpPr>
        <p:spPr>
          <a:xfrm>
            <a:off x="822961" y="1490002"/>
            <a:ext cx="9445301" cy="470376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latin typeface="Arial" panose="020B0604020202020204" pitchFamily="34" charset="0"/>
                <a:cs typeface="Arial" panose="020B0604020202020204" pitchFamily="34" charset="0"/>
              </a:rPr>
              <a:t>Skal den efterladte se den afdøde, så tilstræb, at dette ikke er unødigt traumatiserende</a:t>
            </a:r>
          </a:p>
          <a:p>
            <a:pPr>
              <a:lnSpc>
                <a:spcPct val="90000"/>
              </a:lnSpc>
            </a:pPr>
            <a:r>
              <a:rPr lang="da-DK" dirty="0">
                <a:latin typeface="Arial" panose="020B0604020202020204" pitchFamily="34" charset="0"/>
                <a:cs typeface="Arial" panose="020B0604020202020204" pitchFamily="34" charset="0"/>
              </a:rPr>
              <a:t>Det er som udgangspunkt en god ide at se afdøde – fantasien om, hvordan vedkommende måske ser ud, kan være mere skræmmende end </a:t>
            </a:r>
            <a:r>
              <a:rPr lang="da-DK" dirty="0" smtClean="0">
                <a:latin typeface="Arial" panose="020B0604020202020204" pitchFamily="34" charset="0"/>
                <a:cs typeface="Arial" panose="020B0604020202020204" pitchFamily="34" charset="0"/>
              </a:rPr>
              <a:t>virkeligheden</a:t>
            </a:r>
          </a:p>
          <a:p>
            <a:pPr marL="0" indent="0">
              <a:lnSpc>
                <a:spcPct val="90000"/>
              </a:lnSpc>
              <a:buNone/>
            </a:pPr>
            <a:r>
              <a:rPr lang="da-DK" sz="2800" b="1" dirty="0" smtClean="0">
                <a:latin typeface="Arial" panose="020B0604020202020204" pitchFamily="34" charset="0"/>
                <a:cs typeface="Arial" panose="020B0604020202020204" pitchFamily="34" charset="0"/>
              </a:rPr>
              <a:t>Fotos</a:t>
            </a:r>
            <a:r>
              <a:rPr lang="da-DK" sz="2800" b="1" dirty="0">
                <a:latin typeface="Arial" panose="020B0604020202020204" pitchFamily="34" charset="0"/>
                <a:cs typeface="Arial" panose="020B0604020202020204" pitchFamily="34" charset="0"/>
              </a:rPr>
              <a:t>? </a:t>
            </a:r>
            <a:endParaRPr lang="da-DK" sz="2800" b="1" dirty="0" smtClean="0">
              <a:latin typeface="Arial" panose="020B0604020202020204" pitchFamily="34" charset="0"/>
              <a:cs typeface="Arial" panose="020B0604020202020204" pitchFamily="34" charset="0"/>
            </a:endParaRPr>
          </a:p>
          <a:p>
            <a:pPr>
              <a:lnSpc>
                <a:spcPct val="90000"/>
              </a:lnSpc>
            </a:pPr>
            <a:r>
              <a:rPr lang="da-DK" dirty="0" smtClean="0">
                <a:latin typeface="Arial" panose="020B0604020202020204" pitchFamily="34" charset="0"/>
                <a:cs typeface="Arial" panose="020B0604020202020204" pitchFamily="34" charset="0"/>
              </a:rPr>
              <a:t>Overvej </a:t>
            </a:r>
            <a:r>
              <a:rPr lang="da-DK" dirty="0">
                <a:latin typeface="Arial" panose="020B0604020202020204" pitchFamily="34" charset="0"/>
                <a:cs typeface="Arial" panose="020B0604020202020204" pitchFamily="34" charset="0"/>
              </a:rPr>
              <a:t>om der skal tilbydes, at der bliver taget et billede, hvis nogen af de efterlevende ikke vil se afdøde. Det vil bl.a. afhænge af, hvordan afdøde ser ud. </a:t>
            </a:r>
            <a:endParaRPr lang="da-DK" dirty="0" smtClean="0">
              <a:latin typeface="Arial" panose="020B0604020202020204" pitchFamily="34" charset="0"/>
              <a:cs typeface="Arial" panose="020B0604020202020204" pitchFamily="34" charset="0"/>
            </a:endParaRPr>
          </a:p>
          <a:p>
            <a:pPr>
              <a:lnSpc>
                <a:spcPct val="90000"/>
              </a:lnSpc>
            </a:pPr>
            <a:r>
              <a:rPr lang="da-DK" dirty="0" smtClean="0">
                <a:latin typeface="Arial" panose="020B0604020202020204" pitchFamily="34" charset="0"/>
                <a:cs typeface="Arial" panose="020B0604020202020204" pitchFamily="34" charset="0"/>
              </a:rPr>
              <a:t>Billeder </a:t>
            </a:r>
            <a:r>
              <a:rPr lang="da-DK" dirty="0">
                <a:latin typeface="Arial" panose="020B0604020202020204" pitchFamily="34" charset="0"/>
                <a:cs typeface="Arial" panose="020B0604020202020204" pitchFamily="34" charset="0"/>
              </a:rPr>
              <a:t>kan være brugbare, hvis man senere skulle </a:t>
            </a:r>
            <a:r>
              <a:rPr lang="da-DK" dirty="0" smtClean="0">
                <a:latin typeface="Arial" panose="020B0604020202020204" pitchFamily="34" charset="0"/>
                <a:cs typeface="Arial" panose="020B0604020202020204" pitchFamily="34" charset="0"/>
              </a:rPr>
              <a:t/>
            </a:r>
            <a:br>
              <a:rPr lang="da-DK" dirty="0" smtClean="0">
                <a:latin typeface="Arial" panose="020B0604020202020204" pitchFamily="34" charset="0"/>
                <a:cs typeface="Arial" panose="020B0604020202020204" pitchFamily="34" charset="0"/>
              </a:rPr>
            </a:br>
            <a:r>
              <a:rPr lang="da-DK" dirty="0" smtClean="0">
                <a:latin typeface="Arial" panose="020B0604020202020204" pitchFamily="34" charset="0"/>
                <a:cs typeface="Arial" panose="020B0604020202020204" pitchFamily="34" charset="0"/>
              </a:rPr>
              <a:t>fortryde </a:t>
            </a:r>
            <a:r>
              <a:rPr lang="da-DK" dirty="0">
                <a:latin typeface="Arial" panose="020B0604020202020204" pitchFamily="34" charset="0"/>
                <a:cs typeface="Arial" panose="020B0604020202020204" pitchFamily="34" charset="0"/>
              </a:rPr>
              <a:t>beslutningen. </a:t>
            </a:r>
            <a:endParaRPr lang="da-DK" dirty="0"/>
          </a:p>
          <a:p>
            <a:pPr>
              <a:lnSpc>
                <a:spcPct val="90000"/>
              </a:lnSpc>
            </a:pPr>
            <a:endParaRPr lang="da-DK" dirty="0">
              <a:latin typeface="Arial" panose="020B0604020202020204" pitchFamily="34" charset="0"/>
              <a:cs typeface="Arial" panose="020B0604020202020204" pitchFamily="34" charset="0"/>
            </a:endParaRPr>
          </a:p>
          <a:p>
            <a:pPr>
              <a:lnSpc>
                <a:spcPct val="90000"/>
              </a:lnSpc>
            </a:pPr>
            <a:endParaRPr lang="da-DK" dirty="0">
              <a:cs typeface="Calibri"/>
            </a:endParaRPr>
          </a:p>
        </p:txBody>
      </p:sp>
    </p:spTree>
    <p:extLst>
      <p:ext uri="{BB962C8B-B14F-4D97-AF65-F5344CB8AC3E}">
        <p14:creationId xmlns:p14="http://schemas.microsoft.com/office/powerpoint/2010/main" val="4001149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20FF30-7910-4FEE-A1BC-175D4C278562}"/>
              </a:ext>
            </a:extLst>
          </p:cNvPr>
          <p:cNvSpPr>
            <a:spLocks noGrp="1"/>
          </p:cNvSpPr>
          <p:nvPr>
            <p:ph type="title"/>
          </p:nvPr>
        </p:nvSpPr>
        <p:spPr>
          <a:xfrm>
            <a:off x="787400" y="602633"/>
            <a:ext cx="11204203" cy="881194"/>
          </a:xfrm>
        </p:spPr>
        <p:txBody>
          <a:bodyPr>
            <a:normAutofit/>
          </a:bodyPr>
          <a:lstStyle/>
          <a:p>
            <a:r>
              <a:rPr lang="en-US" sz="4400" b="1" cap="none" dirty="0" err="1">
                <a:solidFill>
                  <a:srgbClr val="7F8D76"/>
                </a:solidFill>
                <a:latin typeface="Arial" panose="020B0604020202020204" pitchFamily="34" charset="0"/>
                <a:cs typeface="Arial" panose="020B0604020202020204" pitchFamily="34" charset="0"/>
              </a:rPr>
              <a:t>Baggrund</a:t>
            </a:r>
            <a:r>
              <a:rPr lang="en-US" sz="4400" b="1" cap="none" dirty="0">
                <a:solidFill>
                  <a:srgbClr val="7F8D76"/>
                </a:solidFill>
                <a:latin typeface="Arial" panose="020B0604020202020204" pitchFamily="34" charset="0"/>
                <a:cs typeface="Arial" panose="020B0604020202020204" pitchFamily="34" charset="0"/>
              </a:rPr>
              <a:t> for </a:t>
            </a:r>
            <a:r>
              <a:rPr lang="en-US" sz="4400" b="1" cap="none" dirty="0" err="1">
                <a:solidFill>
                  <a:srgbClr val="7F8D76"/>
                </a:solidFill>
                <a:latin typeface="Arial" panose="020B0604020202020204" pitchFamily="34" charset="0"/>
                <a:cs typeface="Arial" panose="020B0604020202020204" pitchFamily="34" charset="0"/>
              </a:rPr>
              <a:t>undervisningsmaterialet</a:t>
            </a:r>
            <a:endParaRPr lang="da-DK" sz="4400" b="1" cap="none" dirty="0">
              <a:solidFill>
                <a:srgbClr val="7F8D76"/>
              </a:solidFill>
              <a:latin typeface="Arial" panose="020B0604020202020204" pitchFamily="34" charset="0"/>
              <a:cs typeface="Arial" panose="020B0604020202020204" pitchFamily="34" charset="0"/>
            </a:endParaRPr>
          </a:p>
        </p:txBody>
      </p:sp>
      <p:sp>
        <p:nvSpPr>
          <p:cNvPr id="6" name="Pladsholder til indhold 5"/>
          <p:cNvSpPr>
            <a:spLocks noGrp="1"/>
          </p:cNvSpPr>
          <p:nvPr>
            <p:ph idx="1"/>
          </p:nvPr>
        </p:nvSpPr>
        <p:spPr>
          <a:xfrm>
            <a:off x="1141411" y="2644876"/>
            <a:ext cx="10014269" cy="45719"/>
          </a:xfrm>
        </p:spPr>
        <p:txBody>
          <a:bodyPr>
            <a:normAutofit fontScale="25000" lnSpcReduction="20000"/>
          </a:bodyPr>
          <a:lstStyle/>
          <a:p>
            <a:endParaRPr lang="da-DK" dirty="0"/>
          </a:p>
          <a:p>
            <a:endParaRPr lang="da-DK" dirty="0"/>
          </a:p>
        </p:txBody>
      </p:sp>
      <p:sp>
        <p:nvSpPr>
          <p:cNvPr id="7" name="Tekstfelt 6"/>
          <p:cNvSpPr txBox="1"/>
          <p:nvPr/>
        </p:nvSpPr>
        <p:spPr>
          <a:xfrm>
            <a:off x="787400" y="1589812"/>
            <a:ext cx="10368280" cy="5632311"/>
          </a:xfrm>
          <a:prstGeom prst="rect">
            <a:avLst/>
          </a:prstGeom>
          <a:noFill/>
        </p:spPr>
        <p:txBody>
          <a:bodyPr wrap="square" rtlCol="0">
            <a:spAutoFit/>
          </a:bodyPr>
          <a:lstStyle/>
          <a:p>
            <a:r>
              <a:rPr lang="da-DK" sz="2400" dirty="0">
                <a:solidFill>
                  <a:prstClr val="black"/>
                </a:solidFill>
                <a:latin typeface="Arial" panose="020B0604020202020204" pitchFamily="34" charset="0"/>
                <a:cs typeface="Arial" panose="020B0604020202020204" pitchFamily="34" charset="0"/>
              </a:rPr>
              <a:t>Undervisningsmaterialet er baseret på resultaterne fra </a:t>
            </a:r>
            <a:r>
              <a:rPr lang="da-DK" sz="2400" dirty="0" smtClean="0">
                <a:solidFill>
                  <a:prstClr val="black"/>
                </a:solidFill>
                <a:latin typeface="Arial" panose="020B0604020202020204" pitchFamily="34" charset="0"/>
                <a:cs typeface="Arial" panose="020B0604020202020204" pitchFamily="34" charset="0"/>
              </a:rPr>
              <a:t>forskningsprojektet: </a:t>
            </a:r>
            <a:r>
              <a:rPr lang="da-DK" sz="2400" dirty="0">
                <a:solidFill>
                  <a:prstClr val="black"/>
                </a:solidFill>
                <a:latin typeface="Arial" panose="020B0604020202020204" pitchFamily="34" charset="0"/>
                <a:cs typeface="Arial" panose="020B0604020202020204" pitchFamily="34" charset="0"/>
              </a:rPr>
              <a:t>”Psykosocial rehabilitering af efterladte, der har mistet til selvmord i en alder af ≥ 60 år</a:t>
            </a:r>
            <a:r>
              <a:rPr lang="da-DK" sz="2400" dirty="0" smtClean="0">
                <a:solidFill>
                  <a:prstClr val="black"/>
                </a:solidFill>
                <a:latin typeface="Arial" panose="020B0604020202020204" pitchFamily="34" charset="0"/>
                <a:cs typeface="Arial" panose="020B0604020202020204" pitchFamily="34" charset="0"/>
              </a:rPr>
              <a:t>”. </a:t>
            </a:r>
          </a:p>
          <a:p>
            <a:endParaRPr lang="da-DK" sz="2400" dirty="0" smtClean="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Forskningsprojektet </a:t>
            </a:r>
            <a:r>
              <a:rPr lang="da-DK" sz="2400" dirty="0">
                <a:solidFill>
                  <a:prstClr val="black"/>
                </a:solidFill>
                <a:latin typeface="Arial" panose="020B0604020202020204" pitchFamily="34" charset="0"/>
                <a:cs typeface="Arial" panose="020B0604020202020204" pitchFamily="34" charset="0"/>
              </a:rPr>
              <a:t>viste blandt andet, </a:t>
            </a:r>
            <a:r>
              <a:rPr lang="da-DK" sz="2400" dirty="0" smtClean="0">
                <a:solidFill>
                  <a:prstClr val="black"/>
                </a:solidFill>
                <a:latin typeface="Arial" panose="020B0604020202020204" pitchFamily="34" charset="0"/>
                <a:cs typeface="Arial" panose="020B0604020202020204" pitchFamily="34" charset="0"/>
              </a:rPr>
              <a:t>at den måde de professionelle håndterede </a:t>
            </a:r>
            <a:r>
              <a:rPr lang="da-DK" sz="2400" dirty="0">
                <a:solidFill>
                  <a:prstClr val="black"/>
                </a:solidFill>
                <a:latin typeface="Arial" panose="020B0604020202020204" pitchFamily="34" charset="0"/>
                <a:cs typeface="Arial" panose="020B0604020202020204" pitchFamily="34" charset="0"/>
              </a:rPr>
              <a:t>situationen på, </a:t>
            </a:r>
            <a:r>
              <a:rPr lang="da-DK" sz="2400" dirty="0" smtClean="0">
                <a:solidFill>
                  <a:prstClr val="black"/>
                </a:solidFill>
                <a:latin typeface="Arial" panose="020B0604020202020204" pitchFamily="34" charset="0"/>
                <a:cs typeface="Arial" panose="020B0604020202020204" pitchFamily="34" charset="0"/>
              </a:rPr>
              <a:t>er </a:t>
            </a:r>
            <a:r>
              <a:rPr lang="da-DK" sz="2400" dirty="0">
                <a:solidFill>
                  <a:prstClr val="black"/>
                </a:solidFill>
                <a:latin typeface="Arial" panose="020B0604020202020204" pitchFamily="34" charset="0"/>
                <a:cs typeface="Arial" panose="020B0604020202020204" pitchFamily="34" charset="0"/>
              </a:rPr>
              <a:t>meget </a:t>
            </a:r>
            <a:r>
              <a:rPr lang="da-DK" sz="2400" dirty="0" smtClean="0">
                <a:solidFill>
                  <a:prstClr val="black"/>
                </a:solidFill>
                <a:latin typeface="Arial" panose="020B0604020202020204" pitchFamily="34" charset="0"/>
                <a:cs typeface="Arial" panose="020B0604020202020204" pitchFamily="34" charset="0"/>
              </a:rPr>
              <a:t>betydningsfuld for de efterladte.</a:t>
            </a:r>
          </a:p>
          <a:p>
            <a:endParaRPr lang="da-DK" sz="2400" dirty="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Elene Fleischer (Stifter og faglig leder af NEFOS), supplerer dias med lydbilleder. I kan høre dem ved at trykke på højtalerikonerne, der ser sådan ud:         I noterne står der, hvor lange lydbillederne er (ca. 1 minut)</a:t>
            </a:r>
          </a:p>
          <a:p>
            <a:endParaRPr lang="da-DK" sz="2400" dirty="0" smtClean="0">
              <a:solidFill>
                <a:prstClr val="black"/>
              </a:solidFill>
              <a:latin typeface="Arial" panose="020B0604020202020204" pitchFamily="34" charset="0"/>
              <a:cs typeface="Arial" panose="020B0604020202020204" pitchFamily="34" charset="0"/>
            </a:endParaRPr>
          </a:p>
          <a:p>
            <a:r>
              <a:rPr lang="da-DK" sz="2400" dirty="0" smtClean="0">
                <a:solidFill>
                  <a:prstClr val="black"/>
                </a:solidFill>
                <a:latin typeface="Arial" panose="020B0604020202020204" pitchFamily="34" charset="0"/>
                <a:cs typeface="Arial" panose="020B0604020202020204" pitchFamily="34" charset="0"/>
              </a:rPr>
              <a:t>Du </a:t>
            </a:r>
            <a:r>
              <a:rPr lang="da-DK" sz="2400" dirty="0">
                <a:solidFill>
                  <a:prstClr val="black"/>
                </a:solidFill>
                <a:latin typeface="Arial" panose="020B0604020202020204" pitchFamily="34" charset="0"/>
                <a:cs typeface="Arial" panose="020B0604020202020204" pitchFamily="34" charset="0"/>
              </a:rPr>
              <a:t>kan læse mere om forskningsprojektet her: </a:t>
            </a:r>
            <a:r>
              <a:rPr lang="da-DK" sz="2400" dirty="0" smtClean="0">
                <a:solidFill>
                  <a:srgbClr val="7F8D76"/>
                </a:solidFill>
                <a:latin typeface="Arial" panose="020B0604020202020204" pitchFamily="34" charset="0"/>
                <a:cs typeface="Arial" panose="020B0604020202020204" pitchFamily="34" charset="0"/>
                <a:hlinkClick r:id="rId3"/>
              </a:rPr>
              <a:t>www.regionsjaelland.dk/efterladte</a:t>
            </a:r>
            <a:endParaRPr lang="da-DK" sz="2400" dirty="0">
              <a:solidFill>
                <a:srgbClr val="7F8D76"/>
              </a:solidFill>
              <a:latin typeface="Arial" panose="020B0604020202020204" pitchFamily="34" charset="0"/>
              <a:cs typeface="Arial" panose="020B0604020202020204" pitchFamily="34" charset="0"/>
            </a:endParaRPr>
          </a:p>
          <a:p>
            <a:endParaRPr lang="da-DK" sz="2400" dirty="0">
              <a:solidFill>
                <a:prstClr val="black"/>
              </a:solidFill>
              <a:latin typeface="Arial" panose="020B0604020202020204" pitchFamily="34" charset="0"/>
              <a:cs typeface="Arial" panose="020B0604020202020204" pitchFamily="34" charset="0"/>
            </a:endParaRPr>
          </a:p>
          <a:p>
            <a:endParaRPr lang="da-DK" sz="2400" dirty="0">
              <a:solidFill>
                <a:prstClr val="black"/>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xmlns="" id="{0BA4F9B8-765A-9B49-B963-E59FFD1DCC84}"/>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3" name="Billede 2"/>
          <p:cNvPicPr>
            <a:picLocks noChangeAspect="1"/>
          </p:cNvPicPr>
          <p:nvPr/>
        </p:nvPicPr>
        <p:blipFill>
          <a:blip r:embed="rId4"/>
          <a:stretch>
            <a:fillRect/>
          </a:stretch>
        </p:blipFill>
        <p:spPr>
          <a:xfrm>
            <a:off x="1363556" y="4856508"/>
            <a:ext cx="565728" cy="560127"/>
          </a:xfrm>
          <a:prstGeom prst="rect">
            <a:avLst/>
          </a:prstGeom>
        </p:spPr>
      </p:pic>
    </p:spTree>
    <p:extLst>
      <p:ext uri="{BB962C8B-B14F-4D97-AF65-F5344CB8AC3E}">
        <p14:creationId xmlns:p14="http://schemas.microsoft.com/office/powerpoint/2010/main" val="2373789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Undertitel 2">
            <a:extLst>
              <a:ext uri="{FF2B5EF4-FFF2-40B4-BE49-F238E27FC236}">
                <a16:creationId xmlns:a16="http://schemas.microsoft.com/office/drawing/2014/main" xmlns="" id="{9BCA4B9F-B967-6C47-8828-A41A628E8F86}"/>
              </a:ext>
            </a:extLst>
          </p:cNvPr>
          <p:cNvSpPr txBox="1">
            <a:spLocks/>
          </p:cNvSpPr>
          <p:nvPr/>
        </p:nvSpPr>
        <p:spPr>
          <a:xfrm>
            <a:off x="822960" y="2106576"/>
            <a:ext cx="7574280" cy="3833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defTabSz="457200">
              <a:lnSpc>
                <a:spcPct val="100000"/>
              </a:lnSpc>
              <a:spcBef>
                <a:spcPts val="0"/>
              </a:spcBef>
              <a:buNone/>
            </a:pPr>
            <a:r>
              <a:rPr lang="da-DK" sz="2400" dirty="0">
                <a:latin typeface="Arial" panose="020B0604020202020204" pitchFamily="34" charset="0"/>
                <a:cs typeface="Arial" panose="020B0604020202020204" pitchFamily="34" charset="0"/>
              </a:rPr>
              <a:t>Børn kan som regel se afdøde, men det må bero på en konkret individuel vurdering, hvorvidt det kan skade barnet at se </a:t>
            </a:r>
            <a:r>
              <a:rPr lang="da-DK" sz="2400" dirty="0" smtClean="0">
                <a:latin typeface="Arial" panose="020B0604020202020204" pitchFamily="34" charset="0"/>
                <a:cs typeface="Arial" panose="020B0604020202020204" pitchFamily="34" charset="0"/>
              </a:rPr>
              <a:t>afdøde</a:t>
            </a:r>
            <a:endParaRPr lang="da-DK" sz="2400" dirty="0">
              <a:latin typeface="Arial" panose="020B0604020202020204" pitchFamily="34" charset="0"/>
              <a:cs typeface="Arial" panose="020B0604020202020204" pitchFamily="34" charset="0"/>
            </a:endParaRPr>
          </a:p>
          <a:p>
            <a:pPr marL="0" lvl="0" indent="0" defTabSz="457200">
              <a:lnSpc>
                <a:spcPct val="100000"/>
              </a:lnSpc>
              <a:spcBef>
                <a:spcPts val="0"/>
              </a:spcBef>
              <a:buNone/>
            </a:pPr>
            <a:r>
              <a:rPr lang="da-DK" sz="2400" dirty="0">
                <a:latin typeface="Arial" panose="020B0604020202020204" pitchFamily="34" charset="0"/>
                <a:cs typeface="Arial" panose="020B0604020202020204" pitchFamily="34" charset="0"/>
              </a:rPr>
              <a:t> </a:t>
            </a:r>
          </a:p>
          <a:p>
            <a:pPr marL="0" lvl="0" indent="0" defTabSz="457200">
              <a:lnSpc>
                <a:spcPct val="100000"/>
              </a:lnSpc>
              <a:spcBef>
                <a:spcPts val="0"/>
              </a:spcBef>
              <a:buNone/>
            </a:pPr>
            <a:r>
              <a:rPr lang="da-DK" sz="2400" dirty="0">
                <a:latin typeface="Arial" panose="020B0604020202020204" pitchFamily="34" charset="0"/>
                <a:cs typeface="Arial" panose="020B0604020202020204" pitchFamily="34" charset="0"/>
              </a:rPr>
              <a:t>Der er en gråzone i forhold til børn 2-6 år. Fasthold, at en voksen ser afdøde først</a:t>
            </a:r>
            <a:r>
              <a:rPr lang="da-DK" sz="2400" dirty="0" smtClean="0">
                <a:latin typeface="Arial" panose="020B0604020202020204" pitchFamily="34" charset="0"/>
                <a:cs typeface="Arial" panose="020B0604020202020204" pitchFamily="34" charset="0"/>
              </a:rPr>
              <a:t/>
            </a:r>
            <a:br>
              <a:rPr lang="da-DK" sz="2400" dirty="0" smtClean="0">
                <a:latin typeface="Arial" panose="020B0604020202020204" pitchFamily="34" charset="0"/>
                <a:cs typeface="Arial" panose="020B0604020202020204" pitchFamily="34" charset="0"/>
              </a:rPr>
            </a:br>
            <a:r>
              <a:rPr lang="da-DK" sz="2400" dirty="0" smtClean="0">
                <a:latin typeface="Arial" panose="020B0604020202020204" pitchFamily="34" charset="0"/>
                <a:cs typeface="Arial" panose="020B0604020202020204" pitchFamily="34" charset="0"/>
              </a:rPr>
              <a:t/>
            </a:r>
            <a:br>
              <a:rPr lang="da-DK" sz="2400" dirty="0" smtClean="0">
                <a:latin typeface="Arial" panose="020B0604020202020204" pitchFamily="34" charset="0"/>
                <a:cs typeface="Arial" panose="020B0604020202020204" pitchFamily="34" charset="0"/>
              </a:rPr>
            </a:br>
            <a:r>
              <a:rPr lang="da-DK" sz="2400" dirty="0" smtClean="0">
                <a:latin typeface="Arial" panose="020B0604020202020204" pitchFamily="34" charset="0"/>
                <a:cs typeface="Arial" panose="020B0604020202020204" pitchFamily="34" charset="0"/>
              </a:rPr>
              <a:t>Den voksne kan fortælle og forberede barnet på, hvad det kommer til at se</a:t>
            </a:r>
          </a:p>
          <a:p>
            <a:pPr marL="0" indent="0">
              <a:buFont typeface="Arial" panose="020B0604020202020204" pitchFamily="34" charset="0"/>
              <a:buNone/>
            </a:pPr>
            <a:endParaRPr lang="da-DK" sz="2400" dirty="0">
              <a:latin typeface="Arial" panose="020B0604020202020204" pitchFamily="34" charset="0"/>
              <a:cs typeface="Arial" panose="020B0604020202020204" pitchFamily="34" charset="0"/>
            </a:endParaRPr>
          </a:p>
          <a:p>
            <a:pPr marL="0" lvl="0" indent="0" defTabSz="457200">
              <a:lnSpc>
                <a:spcPct val="100000"/>
              </a:lnSpc>
              <a:spcBef>
                <a:spcPts val="0"/>
              </a:spcBef>
              <a:buNone/>
            </a:pPr>
            <a:r>
              <a:rPr lang="da-DK" sz="2400" dirty="0" smtClean="0">
                <a:latin typeface="Arial" panose="020B0604020202020204" pitchFamily="34" charset="0"/>
                <a:cs typeface="Arial" panose="020B0604020202020204" pitchFamily="34" charset="0"/>
              </a:rPr>
              <a:t/>
            </a:r>
            <a:br>
              <a:rPr lang="da-DK" sz="2400" dirty="0" smtClean="0">
                <a:latin typeface="Arial" panose="020B0604020202020204" pitchFamily="34" charset="0"/>
                <a:cs typeface="Arial" panose="020B0604020202020204" pitchFamily="34" charset="0"/>
              </a:rPr>
            </a:br>
            <a:r>
              <a:rPr lang="da-DK" sz="2400" dirty="0" smtClean="0">
                <a:latin typeface="Arial" panose="020B0604020202020204" pitchFamily="34" charset="0"/>
                <a:cs typeface="Arial" panose="020B0604020202020204" pitchFamily="34" charset="0"/>
              </a:rPr>
              <a:t/>
            </a:r>
            <a:br>
              <a:rPr lang="da-DK" sz="2400" dirty="0" smtClean="0">
                <a:latin typeface="Arial" panose="020B0604020202020204" pitchFamily="34" charset="0"/>
                <a:cs typeface="Arial" panose="020B0604020202020204" pitchFamily="34" charset="0"/>
              </a:rPr>
            </a:br>
            <a:endParaRPr lang="da-DK" sz="2400" dirty="0" smtClean="0">
              <a:latin typeface="Arial" panose="020B0604020202020204" pitchFamily="34" charset="0"/>
              <a:cs typeface="Arial" panose="020B0604020202020204" pitchFamily="34" charset="0"/>
            </a:endParaRPr>
          </a:p>
          <a:p>
            <a:pPr marL="0" indent="0" defTabSz="922812">
              <a:buFont typeface="Arial" panose="020B0604020202020204" pitchFamily="34" charset="0"/>
              <a:buNone/>
              <a:defRPr/>
            </a:pPr>
            <a:endParaRPr lang="da-DK" sz="2400" dirty="0">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xmlns="" id="{A01807CB-27F8-AD49-860A-B82529C1EFD5}"/>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Om at se den afdøde </a:t>
            </a:r>
          </a:p>
          <a:p>
            <a:r>
              <a:rPr lang="da-DK" b="1" dirty="0">
                <a:solidFill>
                  <a:srgbClr val="7F8D76"/>
                </a:solidFill>
                <a:latin typeface="Arial" panose="020B0604020202020204" pitchFamily="34" charset="0"/>
                <a:cs typeface="Arial" panose="020B0604020202020204" pitchFamily="34" charset="0"/>
              </a:rPr>
              <a:t>– hvad med eventuelle børn?</a:t>
            </a:r>
            <a:endParaRPr lang="da-DK" dirty="0">
              <a:solidFill>
                <a:srgbClr val="7F8D76"/>
              </a:solidFill>
            </a:endParaRPr>
          </a:p>
        </p:txBody>
      </p:sp>
      <p:sp>
        <p:nvSpPr>
          <p:cNvPr id="8" name="Rektangel 7">
            <a:extLst>
              <a:ext uri="{FF2B5EF4-FFF2-40B4-BE49-F238E27FC236}">
                <a16:creationId xmlns:a16="http://schemas.microsoft.com/office/drawing/2014/main" xmlns="" id="{2E0178A8-DA48-E64E-8623-09A66295B51C}"/>
              </a:ext>
            </a:extLst>
          </p:cNvPr>
          <p:cNvSpPr/>
          <p:nvPr/>
        </p:nvSpPr>
        <p:spPr>
          <a:xfrm>
            <a:off x="0" y="6761484"/>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2" name="Billede 1"/>
          <p:cNvPicPr>
            <a:picLocks noChangeAspect="1"/>
          </p:cNvPicPr>
          <p:nvPr/>
        </p:nvPicPr>
        <p:blipFill>
          <a:blip r:embed="rId5"/>
          <a:stretch>
            <a:fillRect/>
          </a:stretch>
        </p:blipFill>
        <p:spPr>
          <a:xfrm>
            <a:off x="8844567" y="581174"/>
            <a:ext cx="2987299" cy="5358848"/>
          </a:xfrm>
          <a:prstGeom prst="rect">
            <a:avLst/>
          </a:prstGeom>
          <a:ln>
            <a:solidFill>
              <a:schemeClr val="tx1"/>
            </a:solidFill>
          </a:ln>
        </p:spPr>
      </p:pic>
      <p:sp>
        <p:nvSpPr>
          <p:cNvPr id="7" name="Tekstfelt 6"/>
          <p:cNvSpPr txBox="1"/>
          <p:nvPr/>
        </p:nvSpPr>
        <p:spPr>
          <a:xfrm rot="16200000">
            <a:off x="10367970" y="4168349"/>
            <a:ext cx="3235569" cy="307777"/>
          </a:xfrm>
          <a:prstGeom prst="rect">
            <a:avLst/>
          </a:prstGeom>
          <a:noFill/>
        </p:spPr>
        <p:txBody>
          <a:bodyPr wrap="square" rtlCol="0">
            <a:spAutoFit/>
          </a:bodyPr>
          <a:lstStyle/>
          <a:p>
            <a:r>
              <a:rPr lang="da-DK" sz="1400" dirty="0" smtClean="0">
                <a:latin typeface="Arial" panose="020B0604020202020204" pitchFamily="34" charset="0"/>
                <a:cs typeface="Arial" panose="020B0604020202020204" pitchFamily="34" charset="0"/>
              </a:rPr>
              <a:t>Foto: UTH 2015</a:t>
            </a:r>
            <a:endParaRPr lang="da-DK" sz="1400" dirty="0">
              <a:latin typeface="Arial" panose="020B0604020202020204" pitchFamily="34" charset="0"/>
              <a:cs typeface="Arial" panose="020B0604020202020204" pitchFamily="34" charset="0"/>
            </a:endParaRPr>
          </a:p>
        </p:txBody>
      </p:sp>
      <p:pic>
        <p:nvPicPr>
          <p:cNvPr id="3" name="når børn skal se afdøde">
            <a:hlinkClick r:id="" action="ppaction://media"/>
          </p:cNvPr>
          <p:cNvPicPr>
            <a:picLocks noChangeAspect="1"/>
          </p:cNvPicPr>
          <p:nvPr>
            <a:audioFile r:link="rId1"/>
            <p:extLst>
              <p:ext uri="{DAA4B4D4-6D71-4841-9C94-3DE7FCFB9230}">
                <p14:media xmlns:p14="http://schemas.microsoft.com/office/powerpoint/2010/main" r:embed="rId2">
                  <p14:trim st="5055" end="761.399"/>
                </p14:media>
              </p:ext>
            </p:extLst>
          </p:nvPr>
        </p:nvPicPr>
        <p:blipFill>
          <a:blip r:embed="rId6"/>
          <a:stretch>
            <a:fillRect/>
          </a:stretch>
        </p:blipFill>
        <p:spPr>
          <a:xfrm>
            <a:off x="3684523" y="2858849"/>
            <a:ext cx="724639" cy="724639"/>
          </a:xfrm>
          <a:prstGeom prst="rect">
            <a:avLst/>
          </a:prstGeom>
        </p:spPr>
      </p:pic>
    </p:spTree>
    <p:extLst>
      <p:ext uri="{BB962C8B-B14F-4D97-AF65-F5344CB8AC3E}">
        <p14:creationId xmlns:p14="http://schemas.microsoft.com/office/powerpoint/2010/main" val="32237013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4B986F-0463-D14C-9364-042F115B2E75}"/>
              </a:ext>
            </a:extLst>
          </p:cNvPr>
          <p:cNvSpPr txBox="1">
            <a:spLocks/>
          </p:cNvSpPr>
          <p:nvPr/>
        </p:nvSpPr>
        <p:spPr>
          <a:xfrm>
            <a:off x="825397" y="645714"/>
            <a:ext cx="10042472" cy="1497385"/>
          </a:xfrm>
          <a:prstGeom prst="rect">
            <a:avLst/>
          </a:prstGeom>
        </p:spPr>
        <p:txBody>
          <a:bodyPr anchor="t">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r>
              <a:rPr lang="da-DK" sz="4400" b="1" cap="none" dirty="0">
                <a:solidFill>
                  <a:srgbClr val="7F8D76"/>
                </a:solidFill>
                <a:latin typeface="Arial" panose="020B0604020202020204" pitchFamily="34" charset="0"/>
                <a:cs typeface="Arial" panose="020B0604020202020204" pitchFamily="34" charset="0"/>
              </a:rPr>
              <a:t>Om at se den afdøde</a:t>
            </a:r>
          </a:p>
          <a:p>
            <a:r>
              <a:rPr lang="da-DK" sz="4400" b="1" dirty="0">
                <a:solidFill>
                  <a:srgbClr val="7F8D76"/>
                </a:solidFill>
                <a:latin typeface="Arial" panose="020B0604020202020204" pitchFamily="34" charset="0"/>
                <a:cs typeface="Arial" panose="020B0604020202020204" pitchFamily="34" charset="0"/>
              </a:rPr>
              <a:t>– </a:t>
            </a:r>
            <a:r>
              <a:rPr lang="da-DK" sz="4400" b="1" cap="none" dirty="0" smtClean="0">
                <a:solidFill>
                  <a:srgbClr val="7F8D76"/>
                </a:solidFill>
                <a:latin typeface="Arial" panose="020B0604020202020204" pitchFamily="34" charset="0"/>
                <a:cs typeface="Arial" panose="020B0604020202020204" pitchFamily="34" charset="0"/>
              </a:rPr>
              <a:t>Hvad med eventuelle børn?</a:t>
            </a:r>
            <a:endParaRPr lang="da-DK" sz="4400" cap="none" dirty="0">
              <a:solidFill>
                <a:srgbClr val="7F8D76"/>
              </a:solidFill>
            </a:endParaRPr>
          </a:p>
        </p:txBody>
      </p:sp>
      <p:sp>
        <p:nvSpPr>
          <p:cNvPr id="3" name="Pladsholder til indhold 2">
            <a:extLst>
              <a:ext uri="{FF2B5EF4-FFF2-40B4-BE49-F238E27FC236}">
                <a16:creationId xmlns:a16="http://schemas.microsoft.com/office/drawing/2014/main" xmlns="" id="{BFA2D9AE-E710-AC4F-9AB3-181A0DBD562F}"/>
              </a:ext>
            </a:extLst>
          </p:cNvPr>
          <p:cNvSpPr txBox="1">
            <a:spLocks/>
          </p:cNvSpPr>
          <p:nvPr/>
        </p:nvSpPr>
        <p:spPr>
          <a:xfrm>
            <a:off x="825397" y="2117968"/>
            <a:ext cx="9296798" cy="3240842"/>
          </a:xfrm>
          <a:prstGeom prst="rect">
            <a:avLst/>
          </a:prstGeom>
        </p:spPr>
        <p:txBody>
          <a:bodyPr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b="1" dirty="0">
                <a:solidFill>
                  <a:schemeClr val="bg1"/>
                </a:solidFill>
                <a:latin typeface="Arial" panose="020B0604020202020204" pitchFamily="34" charset="0"/>
                <a:cs typeface="Arial" panose="020B0604020202020204" pitchFamily="34" charset="0"/>
              </a:rPr>
              <a:t>Flere børn? </a:t>
            </a:r>
            <a:r>
              <a:rPr lang="da-DK" dirty="0">
                <a:solidFill>
                  <a:schemeClr val="bg1"/>
                </a:solidFill>
                <a:latin typeface="Arial" panose="020B0604020202020204" pitchFamily="34" charset="0"/>
                <a:cs typeface="Arial" panose="020B0604020202020204" pitchFamily="34" charset="0"/>
              </a:rPr>
              <a:t>Vær opmærksom på, at hvis der er flere børn, der skal ind og se afdøde samtidig, skal der helst være en voksen til hvert barn. </a:t>
            </a:r>
          </a:p>
          <a:p>
            <a:pPr marL="0" indent="0">
              <a:buNone/>
            </a:pPr>
            <a:r>
              <a:rPr lang="da-DK" b="1" dirty="0">
                <a:solidFill>
                  <a:schemeClr val="bg1"/>
                </a:solidFill>
                <a:latin typeface="Arial" panose="020B0604020202020204" pitchFamily="34" charset="0"/>
                <a:cs typeface="Arial" panose="020B0604020202020204" pitchFamily="34" charset="0"/>
              </a:rPr>
              <a:t>Vigtig med forberedelse! </a:t>
            </a:r>
            <a:r>
              <a:rPr lang="da-DK" dirty="0">
                <a:solidFill>
                  <a:schemeClr val="bg1"/>
                </a:solidFill>
                <a:latin typeface="Arial" panose="020B0604020202020204" pitchFamily="34" charset="0"/>
                <a:cs typeface="Arial" panose="020B0604020202020204" pitchFamily="34" charset="0"/>
              </a:rPr>
              <a:t>Det er vigtigt, at børn og ofte også voksne forberedes, inden de ser den døde.</a:t>
            </a:r>
          </a:p>
          <a:p>
            <a:pPr marL="0" indent="0">
              <a:buNone/>
            </a:pPr>
            <a:endParaRPr lang="da-DK" dirty="0">
              <a:solidFill>
                <a:schemeClr val="bg1"/>
              </a:solidFill>
              <a:latin typeface="Arial" panose="020B0604020202020204" pitchFamily="34" charset="0"/>
              <a:cs typeface="Arial" panose="020B0604020202020204" pitchFamily="34" charset="0"/>
            </a:endParaRPr>
          </a:p>
          <a:p>
            <a:pPr marL="0" indent="0" defTabSz="922812">
              <a:buNone/>
              <a:defRPr/>
            </a:pPr>
            <a:endParaRPr lang="da-DK" dirty="0">
              <a:solidFill>
                <a:schemeClr val="bg1"/>
              </a:solidFill>
              <a:latin typeface="Arial" panose="020B0604020202020204" pitchFamily="34" charset="0"/>
              <a:cs typeface="Arial" panose="020B0604020202020204" pitchFamily="34" charset="0"/>
            </a:endParaRPr>
          </a:p>
          <a:p>
            <a:endParaRPr lang="da-DK"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410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xmlns="" id="{81FD7E00-0546-104C-81CC-78AA908A8E62}"/>
              </a:ext>
            </a:extLst>
          </p:cNvPr>
          <p:cNvSpPr txBox="1">
            <a:spLocks/>
          </p:cNvSpPr>
          <p:nvPr/>
        </p:nvSpPr>
        <p:spPr>
          <a:xfrm>
            <a:off x="822960" y="2289578"/>
            <a:ext cx="9448800" cy="11394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2400" dirty="0">
                <a:latin typeface="Arial" panose="020B0604020202020204" pitchFamily="34" charset="0"/>
                <a:cs typeface="Arial" panose="020B0604020202020204" pitchFamily="34" charset="0"/>
              </a:rPr>
              <a:t>Fra forskningen: </a:t>
            </a:r>
          </a:p>
          <a:p>
            <a:pPr marL="0" indent="0">
              <a:lnSpc>
                <a:spcPct val="100000"/>
              </a:lnSpc>
              <a:buFont typeface="Arial" panose="020B0604020202020204" pitchFamily="34" charset="0"/>
              <a:buNone/>
            </a:pPr>
            <a:r>
              <a:rPr lang="da-DK" sz="2400" dirty="0">
                <a:latin typeface="Arial" panose="020B0604020202020204" pitchFamily="34" charset="0"/>
                <a:cs typeface="Arial" panose="020B0604020202020204" pitchFamily="34" charset="0"/>
              </a:rPr>
              <a:t>Det var ikke godt for børnene, det var det ikke. </a:t>
            </a:r>
          </a:p>
        </p:txBody>
      </p:sp>
      <p:sp>
        <p:nvSpPr>
          <p:cNvPr id="4" name="Rektangel 3">
            <a:extLst>
              <a:ext uri="{FF2B5EF4-FFF2-40B4-BE49-F238E27FC236}">
                <a16:creationId xmlns:a16="http://schemas.microsoft.com/office/drawing/2014/main" xmlns="" id="{B37C8131-7A4E-0545-8CF5-1BA15B18F5B4}"/>
              </a:ext>
            </a:extLst>
          </p:cNvPr>
          <p:cNvSpPr/>
          <p:nvPr/>
        </p:nvSpPr>
        <p:spPr>
          <a:xfrm>
            <a:off x="822960" y="859383"/>
            <a:ext cx="1234440" cy="461665"/>
          </a:xfrm>
          <a:prstGeom prst="rect">
            <a:avLst/>
          </a:prstGeom>
        </p:spPr>
        <p:txBody>
          <a:bodyPr wrap="square">
            <a:spAutoFit/>
          </a:bodyPr>
          <a:lstStyle/>
          <a:p>
            <a:r>
              <a:rPr lang="da-DK" sz="2400" dirty="0">
                <a:latin typeface="Arial" panose="020B0604020202020204" pitchFamily="34" charset="0"/>
                <a:cs typeface="Arial" panose="020B0604020202020204" pitchFamily="34" charset="0"/>
              </a:rPr>
              <a:t>Case 2</a:t>
            </a:r>
          </a:p>
        </p:txBody>
      </p:sp>
      <p:sp>
        <p:nvSpPr>
          <p:cNvPr id="5" name="Titel 1">
            <a:extLst>
              <a:ext uri="{FF2B5EF4-FFF2-40B4-BE49-F238E27FC236}">
                <a16:creationId xmlns:a16="http://schemas.microsoft.com/office/drawing/2014/main" xmlns="" id="{97163F25-06BB-634A-B7A5-A4F2DFFEAA7A}"/>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Når børn ser afdøde</a:t>
            </a:r>
            <a:endParaRPr lang="da-DK" dirty="0"/>
          </a:p>
        </p:txBody>
      </p:sp>
      <p:pic>
        <p:nvPicPr>
          <p:cNvPr id="6" name="ældre mand der er bedstefar">
            <a:hlinkClick r:id="" action="ppaction://media"/>
          </p:cNvPr>
          <p:cNvPicPr>
            <a:picLocks noChangeAspect="1"/>
          </p:cNvPicPr>
          <p:nvPr>
            <a:audioFile r:link="rId1"/>
            <p:extLst>
              <p:ext uri="{DAA4B4D4-6D71-4841-9C94-3DE7FCFB9230}">
                <p14:media xmlns:p14="http://schemas.microsoft.com/office/powerpoint/2010/main" r:embed="rId2">
                  <p14:trim st="7038" end="912.399"/>
                </p14:media>
              </p:ext>
            </p:extLst>
          </p:nvPr>
        </p:nvPicPr>
        <p:blipFill>
          <a:blip r:embed="rId5"/>
          <a:stretch>
            <a:fillRect/>
          </a:stretch>
        </p:blipFill>
        <p:spPr>
          <a:xfrm>
            <a:off x="4444439" y="3429000"/>
            <a:ext cx="1901042" cy="1901042"/>
          </a:xfrm>
          <a:prstGeom prst="rect">
            <a:avLst/>
          </a:prstGeom>
        </p:spPr>
      </p:pic>
    </p:spTree>
    <p:extLst>
      <p:ext uri="{BB962C8B-B14F-4D97-AF65-F5344CB8AC3E}">
        <p14:creationId xmlns:p14="http://schemas.microsoft.com/office/powerpoint/2010/main" val="2926322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xmlns="" id="{F3022E12-0C9F-AC46-AAF3-CAADD922382D}"/>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4" name="Titel 1">
            <a:extLst>
              <a:ext uri="{FF2B5EF4-FFF2-40B4-BE49-F238E27FC236}">
                <a16:creationId xmlns:a16="http://schemas.microsoft.com/office/drawing/2014/main" xmlns="" id="{0147FA5B-423D-8342-9447-FE24E6E19D31}"/>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Dig selv som hjælper</a:t>
            </a:r>
          </a:p>
        </p:txBody>
      </p:sp>
      <p:sp>
        <p:nvSpPr>
          <p:cNvPr id="5" name="Pladsholder til indhold 2">
            <a:extLst>
              <a:ext uri="{FF2B5EF4-FFF2-40B4-BE49-F238E27FC236}">
                <a16:creationId xmlns:a16="http://schemas.microsoft.com/office/drawing/2014/main" xmlns="" id="{0DCE5C6E-7DA2-8F46-B261-E039BE3B336B}"/>
              </a:ext>
            </a:extLst>
          </p:cNvPr>
          <p:cNvSpPr txBox="1">
            <a:spLocks/>
          </p:cNvSpPr>
          <p:nvPr/>
        </p:nvSpPr>
        <p:spPr>
          <a:xfrm>
            <a:off x="822962" y="1490002"/>
            <a:ext cx="6747420" cy="406019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altLang="da-DK" dirty="0">
                <a:solidFill>
                  <a:schemeClr val="bg1"/>
                </a:solidFill>
                <a:latin typeface="Arial" panose="020B0604020202020204" pitchFamily="34" charset="0"/>
                <a:cs typeface="Arial" panose="020B0604020202020204" pitchFamily="34" charset="0"/>
              </a:rPr>
              <a:t>Hvad er sorg?</a:t>
            </a:r>
          </a:p>
          <a:p>
            <a:pPr marL="0" indent="0">
              <a:buNone/>
            </a:pPr>
            <a:r>
              <a:rPr lang="da-DK" altLang="da-DK" dirty="0">
                <a:solidFill>
                  <a:schemeClr val="bg1"/>
                </a:solidFill>
                <a:latin typeface="Arial" panose="020B0604020202020204" pitchFamily="34" charset="0"/>
                <a:cs typeface="Arial" panose="020B0604020202020204" pitchFamily="34" charset="0"/>
              </a:rPr>
              <a:t>Er sorg en sygdom?</a:t>
            </a:r>
          </a:p>
          <a:p>
            <a:pPr marL="0" indent="0">
              <a:buNone/>
            </a:pPr>
            <a:r>
              <a:rPr lang="da-DK" altLang="da-DK" dirty="0">
                <a:solidFill>
                  <a:schemeClr val="bg1"/>
                </a:solidFill>
                <a:latin typeface="Arial" panose="020B0604020202020204" pitchFamily="34" charset="0"/>
                <a:cs typeface="Arial" panose="020B0604020202020204" pitchFamily="34" charset="0"/>
              </a:rPr>
              <a:t>Sorghjælp er huskehjælp (Re-</a:t>
            </a:r>
            <a:r>
              <a:rPr lang="da-DK" altLang="da-DK" dirty="0" err="1">
                <a:solidFill>
                  <a:schemeClr val="bg1"/>
                </a:solidFill>
                <a:latin typeface="Arial" panose="020B0604020202020204" pitchFamily="34" charset="0"/>
                <a:cs typeface="Arial" panose="020B0604020202020204" pitchFamily="34" charset="0"/>
              </a:rPr>
              <a:t>member</a:t>
            </a:r>
            <a:r>
              <a:rPr lang="da-DK" altLang="da-DK" dirty="0">
                <a:solidFill>
                  <a:schemeClr val="bg1"/>
                </a:solidFill>
                <a:latin typeface="Arial" panose="020B0604020202020204" pitchFamily="34" charset="0"/>
                <a:cs typeface="Arial" panose="020B0604020202020204" pitchFamily="34" charset="0"/>
              </a:rPr>
              <a:t>)</a:t>
            </a:r>
          </a:p>
          <a:p>
            <a:pPr marL="0" indent="0">
              <a:buNone/>
            </a:pPr>
            <a:r>
              <a:rPr lang="da-DK" altLang="da-DK" dirty="0">
                <a:solidFill>
                  <a:schemeClr val="bg1"/>
                </a:solidFill>
                <a:latin typeface="Arial" panose="020B0604020202020204" pitchFamily="34" charset="0"/>
                <a:cs typeface="Arial" panose="020B0604020202020204" pitchFamily="34" charset="0"/>
              </a:rPr>
              <a:t>Sorg er kærlighedens pris </a:t>
            </a:r>
          </a:p>
          <a:p>
            <a:pPr>
              <a:lnSpc>
                <a:spcPct val="90000"/>
              </a:lnSpc>
            </a:pPr>
            <a:endParaRPr lang="da-DK" sz="2800" dirty="0">
              <a:solidFill>
                <a:schemeClr val="bg1"/>
              </a:solidFill>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xmlns="" id="{FD861915-983D-0B49-A7CF-FEA528CAA7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914" y="1029178"/>
            <a:ext cx="3526125" cy="470376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kstfelt 6"/>
          <p:cNvSpPr txBox="1"/>
          <p:nvPr/>
        </p:nvSpPr>
        <p:spPr>
          <a:xfrm rot="16200000">
            <a:off x="9905143" y="3961268"/>
            <a:ext cx="3235569" cy="307777"/>
          </a:xfrm>
          <a:prstGeom prst="rect">
            <a:avLst/>
          </a:prstGeom>
          <a:noFill/>
        </p:spPr>
        <p:txBody>
          <a:bodyPr wrap="square" rtlCol="0">
            <a:spAutoFit/>
          </a:bodyPr>
          <a:lstStyle/>
          <a:p>
            <a:r>
              <a:rPr lang="da-DK" sz="1400" dirty="0" smtClean="0">
                <a:solidFill>
                  <a:schemeClr val="bg1"/>
                </a:solidFill>
                <a:latin typeface="Arial" panose="020B0604020202020204" pitchFamily="34" charset="0"/>
                <a:cs typeface="Arial" panose="020B0604020202020204" pitchFamily="34" charset="0"/>
              </a:rPr>
              <a:t>Foto: UTH 2015</a:t>
            </a:r>
            <a:endParaRPr lang="da-DK"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44424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2C50127-6A99-4748-B39E-0FB608F602A1}"/>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Den ”nye” sorgteori</a:t>
            </a:r>
          </a:p>
        </p:txBody>
      </p:sp>
      <p:sp>
        <p:nvSpPr>
          <p:cNvPr id="3" name="Pladsholder til indhold 2">
            <a:extLst>
              <a:ext uri="{FF2B5EF4-FFF2-40B4-BE49-F238E27FC236}">
                <a16:creationId xmlns:a16="http://schemas.microsoft.com/office/drawing/2014/main" xmlns="" id="{9C84BE28-C60F-FD49-8F1B-750E91714C1F}"/>
              </a:ext>
            </a:extLst>
          </p:cNvPr>
          <p:cNvSpPr txBox="1">
            <a:spLocks/>
          </p:cNvSpPr>
          <p:nvPr/>
        </p:nvSpPr>
        <p:spPr>
          <a:xfrm>
            <a:off x="822962" y="2224276"/>
            <a:ext cx="3919159" cy="280699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altLang="da-DK" dirty="0">
                <a:solidFill>
                  <a:schemeClr val="bg1"/>
                </a:solidFill>
                <a:latin typeface="Arial" panose="020B0604020202020204" pitchFamily="34" charset="0"/>
                <a:cs typeface="Arial" panose="020B0604020202020204" pitchFamily="34" charset="0"/>
              </a:rPr>
              <a:t>Det tabsorienterede spor            </a:t>
            </a:r>
          </a:p>
          <a:p>
            <a:pPr marL="0" indent="0">
              <a:buNone/>
            </a:pPr>
            <a:r>
              <a:rPr lang="da-DK" altLang="da-DK" dirty="0">
                <a:solidFill>
                  <a:schemeClr val="bg1"/>
                </a:solidFill>
                <a:latin typeface="Arial" panose="020B0604020202020204" pitchFamily="34" charset="0"/>
                <a:cs typeface="Arial" panose="020B0604020202020204" pitchFamily="34" charset="0"/>
              </a:rPr>
              <a:t>Sorgens rum	</a:t>
            </a:r>
          </a:p>
          <a:p>
            <a:pPr marL="0" indent="0">
              <a:buNone/>
            </a:pPr>
            <a:r>
              <a:rPr lang="da-DK" altLang="da-DK" dirty="0">
                <a:solidFill>
                  <a:schemeClr val="bg1"/>
                </a:solidFill>
                <a:latin typeface="Arial" panose="020B0604020202020204" pitchFamily="34" charset="0"/>
                <a:cs typeface="Arial" panose="020B0604020202020204" pitchFamily="34" charset="0"/>
              </a:rPr>
              <a:t>Fortid og nutid</a:t>
            </a:r>
          </a:p>
          <a:p>
            <a:pPr marL="0" indent="0">
              <a:buNone/>
            </a:pPr>
            <a:r>
              <a:rPr lang="da-DK" altLang="da-DK" dirty="0">
                <a:solidFill>
                  <a:schemeClr val="bg1"/>
                </a:solidFill>
                <a:latin typeface="Arial" panose="020B0604020202020204" pitchFamily="34" charset="0"/>
                <a:cs typeface="Arial" panose="020B0604020202020204" pitchFamily="34" charset="0"/>
              </a:rPr>
              <a:t>Genoplevelse af sorg   	</a:t>
            </a:r>
            <a:endParaRPr lang="da-DK" dirty="0">
              <a:solidFill>
                <a:schemeClr val="bg1"/>
              </a:solidFill>
              <a:latin typeface="Arial" panose="020B0604020202020204" pitchFamily="34" charset="0"/>
              <a:cs typeface="Arial" panose="020B0604020202020204" pitchFamily="34" charset="0"/>
            </a:endParaRPr>
          </a:p>
        </p:txBody>
      </p:sp>
      <p:sp>
        <p:nvSpPr>
          <p:cNvPr id="5" name="Rektangel 4">
            <a:extLst>
              <a:ext uri="{FF2B5EF4-FFF2-40B4-BE49-F238E27FC236}">
                <a16:creationId xmlns:a16="http://schemas.microsoft.com/office/drawing/2014/main" xmlns="" id="{F6525244-483A-2C4A-A7EB-F09F7CC9596F}"/>
              </a:ext>
            </a:extLst>
          </p:cNvPr>
          <p:cNvSpPr/>
          <p:nvPr/>
        </p:nvSpPr>
        <p:spPr>
          <a:xfrm>
            <a:off x="822960" y="1272732"/>
            <a:ext cx="10256166" cy="553998"/>
          </a:xfrm>
          <a:prstGeom prst="rect">
            <a:avLst/>
          </a:prstGeom>
        </p:spPr>
        <p:txBody>
          <a:bodyPr wrap="square">
            <a:spAutoFit/>
          </a:bodyPr>
          <a:lstStyle/>
          <a:p>
            <a:r>
              <a:rPr lang="da-DK" altLang="da-DK" sz="3000" b="1" dirty="0">
                <a:solidFill>
                  <a:srgbClr val="7F8D76"/>
                </a:solidFill>
                <a:latin typeface="Arial" panose="020B0604020202020204" pitchFamily="34" charset="0"/>
                <a:cs typeface="Arial" panose="020B0604020202020204" pitchFamily="34" charset="0"/>
              </a:rPr>
              <a:t>To-spors-modellen (</a:t>
            </a:r>
            <a:r>
              <a:rPr lang="da-DK" altLang="da-DK" sz="3000" b="1" dirty="0" err="1">
                <a:solidFill>
                  <a:srgbClr val="7F8D76"/>
                </a:solidFill>
                <a:latin typeface="Arial" panose="020B0604020202020204" pitchFamily="34" charset="0"/>
                <a:cs typeface="Arial" panose="020B0604020202020204" pitchFamily="34" charset="0"/>
              </a:rPr>
              <a:t>Strobe</a:t>
            </a:r>
            <a:r>
              <a:rPr lang="da-DK" altLang="da-DK" sz="3000" b="1" dirty="0">
                <a:solidFill>
                  <a:srgbClr val="7F8D76"/>
                </a:solidFill>
                <a:latin typeface="Arial" panose="020B0604020202020204" pitchFamily="34" charset="0"/>
                <a:cs typeface="Arial" panose="020B0604020202020204" pitchFamily="34" charset="0"/>
              </a:rPr>
              <a:t> og </a:t>
            </a:r>
            <a:r>
              <a:rPr lang="da-DK" altLang="da-DK" sz="3000" b="1" dirty="0" err="1">
                <a:solidFill>
                  <a:srgbClr val="7F8D76"/>
                </a:solidFill>
                <a:latin typeface="Arial" panose="020B0604020202020204" pitchFamily="34" charset="0"/>
                <a:cs typeface="Arial" panose="020B0604020202020204" pitchFamily="34" charset="0"/>
              </a:rPr>
              <a:t>Schuts</a:t>
            </a:r>
            <a:r>
              <a:rPr lang="da-DK" altLang="da-DK" sz="3000" b="1" dirty="0">
                <a:solidFill>
                  <a:srgbClr val="7F8D76"/>
                </a:solidFill>
                <a:latin typeface="Arial" panose="020B0604020202020204" pitchFamily="34" charset="0"/>
                <a:cs typeface="Arial" panose="020B0604020202020204" pitchFamily="34" charset="0"/>
              </a:rPr>
              <a:t>):</a:t>
            </a:r>
          </a:p>
        </p:txBody>
      </p:sp>
      <p:sp>
        <p:nvSpPr>
          <p:cNvPr id="6" name="Pladsholder til indhold 2">
            <a:extLst>
              <a:ext uri="{FF2B5EF4-FFF2-40B4-BE49-F238E27FC236}">
                <a16:creationId xmlns:a16="http://schemas.microsoft.com/office/drawing/2014/main" xmlns="" id="{317D7DD2-34B3-864B-958B-DD820019D356}"/>
              </a:ext>
            </a:extLst>
          </p:cNvPr>
          <p:cNvSpPr txBox="1">
            <a:spLocks/>
          </p:cNvSpPr>
          <p:nvPr/>
        </p:nvSpPr>
        <p:spPr>
          <a:xfrm>
            <a:off x="5862795" y="2224276"/>
            <a:ext cx="3919159" cy="280699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buFontTx/>
              <a:buNone/>
            </a:pPr>
            <a:r>
              <a:rPr lang="da-DK" altLang="da-DK" dirty="0">
                <a:solidFill>
                  <a:schemeClr val="bg1"/>
                </a:solidFill>
                <a:latin typeface="Arial" panose="020B0604020202020204" pitchFamily="34" charset="0"/>
                <a:cs typeface="Arial" panose="020B0604020202020204" pitchFamily="34" charset="0"/>
              </a:rPr>
              <a:t>Det genoprettende spor</a:t>
            </a:r>
          </a:p>
          <a:p>
            <a:pPr>
              <a:buFontTx/>
              <a:buNone/>
            </a:pPr>
            <a:r>
              <a:rPr lang="da-DK" altLang="da-DK" dirty="0">
                <a:solidFill>
                  <a:schemeClr val="bg1"/>
                </a:solidFill>
                <a:latin typeface="Arial" panose="020B0604020202020204" pitchFamily="34" charset="0"/>
                <a:cs typeface="Arial" panose="020B0604020202020204" pitchFamily="34" charset="0"/>
              </a:rPr>
              <a:t>Glædens rum</a:t>
            </a:r>
          </a:p>
          <a:p>
            <a:pPr>
              <a:buFontTx/>
              <a:buNone/>
            </a:pPr>
            <a:r>
              <a:rPr lang="da-DK" altLang="da-DK" dirty="0">
                <a:solidFill>
                  <a:schemeClr val="bg1"/>
                </a:solidFill>
                <a:latin typeface="Arial" panose="020B0604020202020204" pitchFamily="34" charset="0"/>
                <a:cs typeface="Arial" panose="020B0604020202020204" pitchFamily="34" charset="0"/>
              </a:rPr>
              <a:t>Nutid og fremtid</a:t>
            </a:r>
          </a:p>
          <a:p>
            <a:pPr>
              <a:buFontTx/>
              <a:buNone/>
            </a:pPr>
            <a:r>
              <a:rPr lang="da-DK" altLang="da-DK" dirty="0">
                <a:solidFill>
                  <a:schemeClr val="bg1"/>
                </a:solidFill>
                <a:latin typeface="Arial" panose="020B0604020202020204" pitchFamily="34" charset="0"/>
                <a:cs typeface="Arial" panose="020B0604020202020204" pitchFamily="34" charset="0"/>
              </a:rPr>
              <a:t>Frikvarter fra sorgen</a:t>
            </a:r>
          </a:p>
        </p:txBody>
      </p:sp>
      <p:sp>
        <p:nvSpPr>
          <p:cNvPr id="7" name="Højre-venstrepil 6">
            <a:extLst>
              <a:ext uri="{FF2B5EF4-FFF2-40B4-BE49-F238E27FC236}">
                <a16:creationId xmlns:a16="http://schemas.microsoft.com/office/drawing/2014/main" xmlns="" id="{7F52AE14-AF88-8C4D-9687-C0DA68070E38}"/>
              </a:ext>
            </a:extLst>
          </p:cNvPr>
          <p:cNvSpPr/>
          <p:nvPr/>
        </p:nvSpPr>
        <p:spPr>
          <a:xfrm>
            <a:off x="4439265" y="2662494"/>
            <a:ext cx="1216025" cy="48418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
        <p:nvSpPr>
          <p:cNvPr id="8" name="Højre-venstrepil 7">
            <a:extLst>
              <a:ext uri="{FF2B5EF4-FFF2-40B4-BE49-F238E27FC236}">
                <a16:creationId xmlns:a16="http://schemas.microsoft.com/office/drawing/2014/main" xmlns="" id="{783787B6-694D-6546-A35E-A1F6033002A4}"/>
              </a:ext>
            </a:extLst>
          </p:cNvPr>
          <p:cNvSpPr/>
          <p:nvPr/>
        </p:nvSpPr>
        <p:spPr>
          <a:xfrm>
            <a:off x="4439264" y="3560103"/>
            <a:ext cx="1216025" cy="48418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a-DK"/>
          </a:p>
        </p:txBody>
      </p:sp>
    </p:spTree>
    <p:extLst>
      <p:ext uri="{BB962C8B-B14F-4D97-AF65-F5344CB8AC3E}">
        <p14:creationId xmlns:p14="http://schemas.microsoft.com/office/powerpoint/2010/main" val="34517492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A6B81036-CA29-9D49-9509-72D368491BE6}"/>
              </a:ext>
            </a:extLst>
          </p:cNvPr>
          <p:cNvSpPr txBox="1">
            <a:spLocks/>
          </p:cNvSpPr>
          <p:nvPr/>
        </p:nvSpPr>
        <p:spPr>
          <a:xfrm>
            <a:off x="822961" y="2095693"/>
            <a:ext cx="9979717" cy="3489576"/>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latin typeface="Arial" panose="020B0604020202020204" pitchFamily="34" charset="0"/>
                <a:cs typeface="Arial" panose="020B0604020202020204" pitchFamily="34" charset="0"/>
              </a:rPr>
              <a:t>Sørg for at guide de næste skridt i processen. Skriftligt og mundtligt materiale kan med fordel supplere hinanden, og gentagelser er ofte nødvendigt </a:t>
            </a:r>
          </a:p>
          <a:p>
            <a:pPr>
              <a:lnSpc>
                <a:spcPct val="90000"/>
              </a:lnSpc>
            </a:pPr>
            <a:r>
              <a:rPr lang="da-DK" dirty="0">
                <a:latin typeface="Arial" panose="020B0604020202020204" pitchFamily="34" charset="0"/>
                <a:cs typeface="Arial" panose="020B0604020202020204" pitchFamily="34" charset="0"/>
              </a:rPr>
              <a:t>Er der evt. skole/uddannelsessted/arbejdsplads/sociale myndigheder som skal have besked? </a:t>
            </a:r>
          </a:p>
          <a:p>
            <a:pPr>
              <a:lnSpc>
                <a:spcPct val="90000"/>
              </a:lnSpc>
            </a:pPr>
            <a:r>
              <a:rPr lang="da-DK" dirty="0">
                <a:latin typeface="Arial" panose="020B0604020202020204" pitchFamily="34" charset="0"/>
                <a:cs typeface="Arial" panose="020B0604020202020204" pitchFamily="34" charset="0"/>
              </a:rPr>
              <a:t>Anbefal evt. lægekontakt (del ansvaret med </a:t>
            </a:r>
          </a:p>
          <a:p>
            <a:pPr marL="230400" indent="0">
              <a:lnSpc>
                <a:spcPct val="60000"/>
              </a:lnSpc>
              <a:buNone/>
            </a:pPr>
            <a:r>
              <a:rPr lang="da-DK" dirty="0">
                <a:latin typeface="Arial" panose="020B0604020202020204" pitchFamily="34" charset="0"/>
                <a:cs typeface="Arial" panose="020B0604020202020204" pitchFamily="34" charset="0"/>
              </a:rPr>
              <a:t>andre professionelle) </a:t>
            </a:r>
          </a:p>
        </p:txBody>
      </p:sp>
      <p:sp>
        <p:nvSpPr>
          <p:cNvPr id="4" name="Rektangel 3">
            <a:extLst>
              <a:ext uri="{FF2B5EF4-FFF2-40B4-BE49-F238E27FC236}">
                <a16:creationId xmlns:a16="http://schemas.microsoft.com/office/drawing/2014/main" xmlns="" id="{2190D719-058A-6E4E-B77A-2A65EF8ACC49}"/>
              </a:ext>
            </a:extLst>
          </p:cNvPr>
          <p:cNvSpPr/>
          <p:nvPr/>
        </p:nvSpPr>
        <p:spPr>
          <a:xfrm>
            <a:off x="822959" y="5060221"/>
            <a:ext cx="6096000" cy="1446550"/>
          </a:xfrm>
          <a:prstGeom prst="rect">
            <a:avLst/>
          </a:prstGeom>
        </p:spPr>
        <p:txBody>
          <a:bodyPr>
            <a:spAutoFit/>
          </a:bodyPr>
          <a:lstStyle/>
          <a:p>
            <a:r>
              <a:rPr lang="da-DK" sz="4400" b="1" dirty="0">
                <a:latin typeface="Arial" panose="020B0604020202020204" pitchFamily="34" charset="0"/>
                <a:ea typeface="+mj-ea"/>
                <a:cs typeface="Arial" panose="020B0604020202020204" pitchFamily="34" charset="0"/>
              </a:rPr>
              <a:t/>
            </a:r>
            <a:br>
              <a:rPr lang="da-DK" sz="4400" b="1" dirty="0">
                <a:latin typeface="Arial" panose="020B0604020202020204" pitchFamily="34" charset="0"/>
                <a:ea typeface="+mj-ea"/>
                <a:cs typeface="Arial" panose="020B0604020202020204" pitchFamily="34" charset="0"/>
              </a:rPr>
            </a:br>
            <a:endParaRPr lang="da-DK" sz="4400" b="1" dirty="0">
              <a:latin typeface="Arial" panose="020B0604020202020204" pitchFamily="34" charset="0"/>
              <a:ea typeface="+mj-ea"/>
              <a:cs typeface="Arial" panose="020B0604020202020204" pitchFamily="34" charset="0"/>
            </a:endParaRPr>
          </a:p>
        </p:txBody>
      </p:sp>
      <p:sp>
        <p:nvSpPr>
          <p:cNvPr id="5" name="Titel 1">
            <a:extLst>
              <a:ext uri="{FF2B5EF4-FFF2-40B4-BE49-F238E27FC236}">
                <a16:creationId xmlns:a16="http://schemas.microsoft.com/office/drawing/2014/main" xmlns="" id="{72329590-28A8-6147-878A-C7AAD4EDD219}"/>
              </a:ext>
            </a:extLst>
          </p:cNvPr>
          <p:cNvSpPr txBox="1">
            <a:spLocks/>
          </p:cNvSpPr>
          <p:nvPr/>
        </p:nvSpPr>
        <p:spPr>
          <a:xfrm>
            <a:off x="822959"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De næste skridt</a:t>
            </a:r>
          </a:p>
        </p:txBody>
      </p:sp>
      <p:sp>
        <p:nvSpPr>
          <p:cNvPr id="6" name="Rektangel 5">
            <a:extLst>
              <a:ext uri="{FF2B5EF4-FFF2-40B4-BE49-F238E27FC236}">
                <a16:creationId xmlns:a16="http://schemas.microsoft.com/office/drawing/2014/main" xmlns="" id="{E248C566-A5D1-3B48-837A-138B8662B64C}"/>
              </a:ext>
            </a:extLst>
          </p:cNvPr>
          <p:cNvSpPr/>
          <p:nvPr/>
        </p:nvSpPr>
        <p:spPr>
          <a:xfrm>
            <a:off x="822959" y="1272732"/>
            <a:ext cx="8980259" cy="553998"/>
          </a:xfrm>
          <a:prstGeom prst="rect">
            <a:avLst/>
          </a:prstGeom>
        </p:spPr>
        <p:txBody>
          <a:bodyPr wrap="square">
            <a:spAutoFit/>
          </a:bodyPr>
          <a:lstStyle/>
          <a:p>
            <a:r>
              <a:rPr lang="da-DK" sz="3000" b="1" dirty="0">
                <a:latin typeface="Arial" panose="020B0604020202020204" pitchFamily="34" charset="0"/>
                <a:cs typeface="Arial" panose="020B0604020202020204" pitchFamily="34" charset="0"/>
              </a:rPr>
              <a:t>– netværk og folk omkring den efterladte</a:t>
            </a:r>
          </a:p>
        </p:txBody>
      </p:sp>
    </p:spTree>
    <p:extLst>
      <p:ext uri="{BB962C8B-B14F-4D97-AF65-F5344CB8AC3E}">
        <p14:creationId xmlns:p14="http://schemas.microsoft.com/office/powerpoint/2010/main" val="28094973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xmlns="" id="{A6B81036-CA29-9D49-9509-72D368491BE6}"/>
              </a:ext>
            </a:extLst>
          </p:cNvPr>
          <p:cNvSpPr txBox="1">
            <a:spLocks/>
          </p:cNvSpPr>
          <p:nvPr/>
        </p:nvSpPr>
        <p:spPr>
          <a:xfrm>
            <a:off x="822961" y="2095693"/>
            <a:ext cx="10319960" cy="409526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schemeClr val="bg1"/>
                </a:solidFill>
                <a:latin typeface="Arial" panose="020B0604020202020204" pitchFamily="34" charset="0"/>
                <a:cs typeface="Arial" panose="020B0604020202020204" pitchFamily="34" charset="0"/>
              </a:rPr>
              <a:t>Hvem kommer igen og følger op, når du er </a:t>
            </a:r>
            <a:r>
              <a:rPr lang="da-DK" dirty="0" smtClean="0">
                <a:solidFill>
                  <a:schemeClr val="bg1"/>
                </a:solidFill>
                <a:latin typeface="Arial" panose="020B0604020202020204" pitchFamily="34" charset="0"/>
                <a:cs typeface="Arial" panose="020B0604020202020204" pitchFamily="34" charset="0"/>
              </a:rPr>
              <a:t>gået? </a:t>
            </a:r>
            <a:endParaRPr lang="da-DK" dirty="0">
              <a:solidFill>
                <a:schemeClr val="bg1"/>
              </a:solidFill>
              <a:latin typeface="Arial" panose="020B0604020202020204" pitchFamily="34" charset="0"/>
              <a:cs typeface="Arial" panose="020B0604020202020204" pitchFamily="34" charset="0"/>
            </a:endParaRPr>
          </a:p>
          <a:p>
            <a:pPr>
              <a:lnSpc>
                <a:spcPct val="90000"/>
              </a:lnSpc>
            </a:pPr>
            <a:r>
              <a:rPr lang="da-DK" dirty="0">
                <a:solidFill>
                  <a:schemeClr val="bg1"/>
                </a:solidFill>
                <a:latin typeface="Arial" panose="020B0604020202020204" pitchFamily="34" charset="0"/>
                <a:cs typeface="Arial" panose="020B0604020202020204" pitchFamily="34" charset="0"/>
              </a:rPr>
              <a:t>Hvis efterlevende er alene, så anbefal, at pågældende har en bisidder (ven) med til f.eks. bedemand, læge, advokat og bank, som kan hjælpe med at huske informationer, aftaler m.v. </a:t>
            </a:r>
          </a:p>
          <a:p>
            <a:pPr>
              <a:lnSpc>
                <a:spcPct val="90000"/>
              </a:lnSpc>
            </a:pPr>
            <a:r>
              <a:rPr lang="da-DK" dirty="0">
                <a:solidFill>
                  <a:schemeClr val="bg1"/>
                </a:solidFill>
                <a:latin typeface="Arial" panose="020B0604020202020204" pitchFamily="34" charset="0"/>
                <a:cs typeface="Arial" panose="020B0604020202020204" pitchFamily="34" charset="0"/>
              </a:rPr>
              <a:t>Et menneske i dyb sorg har brug for at opleve nærhed fra mennesker omkring sig – har brug for at opleve, at der er nogle, </a:t>
            </a:r>
          </a:p>
          <a:p>
            <a:pPr marL="230400" indent="0">
              <a:lnSpc>
                <a:spcPct val="60000"/>
              </a:lnSpc>
              <a:buNone/>
            </a:pPr>
            <a:r>
              <a:rPr lang="da-DK" dirty="0">
                <a:solidFill>
                  <a:schemeClr val="bg1"/>
                </a:solidFill>
                <a:latin typeface="Arial" panose="020B0604020202020204" pitchFamily="34" charset="0"/>
                <a:cs typeface="Arial" panose="020B0604020202020204" pitchFamily="34" charset="0"/>
              </a:rPr>
              <a:t>der går ”med på vejen” og vil være vidne til </a:t>
            </a:r>
          </a:p>
          <a:p>
            <a:pPr marL="230400" indent="0">
              <a:lnSpc>
                <a:spcPct val="60000"/>
              </a:lnSpc>
              <a:buNone/>
            </a:pPr>
            <a:r>
              <a:rPr lang="da-DK" dirty="0">
                <a:solidFill>
                  <a:schemeClr val="bg1"/>
                </a:solidFill>
                <a:latin typeface="Arial" panose="020B0604020202020204" pitchFamily="34" charset="0"/>
                <a:cs typeface="Arial" panose="020B0604020202020204" pitchFamily="34" charset="0"/>
              </a:rPr>
              <a:t>sorgen og fortvivlelsen. </a:t>
            </a:r>
          </a:p>
        </p:txBody>
      </p:sp>
      <p:sp>
        <p:nvSpPr>
          <p:cNvPr id="4" name="Rektangel 3">
            <a:extLst>
              <a:ext uri="{FF2B5EF4-FFF2-40B4-BE49-F238E27FC236}">
                <a16:creationId xmlns:a16="http://schemas.microsoft.com/office/drawing/2014/main" xmlns="" id="{2190D719-058A-6E4E-B77A-2A65EF8ACC49}"/>
              </a:ext>
            </a:extLst>
          </p:cNvPr>
          <p:cNvSpPr/>
          <p:nvPr/>
        </p:nvSpPr>
        <p:spPr>
          <a:xfrm>
            <a:off x="822959" y="5060221"/>
            <a:ext cx="6096000" cy="1446550"/>
          </a:xfrm>
          <a:prstGeom prst="rect">
            <a:avLst/>
          </a:prstGeom>
        </p:spPr>
        <p:txBody>
          <a:bodyPr>
            <a:spAutoFit/>
          </a:bodyPr>
          <a:lstStyle/>
          <a:p>
            <a:r>
              <a:rPr lang="da-DK" sz="4400" b="1" dirty="0">
                <a:latin typeface="Arial" panose="020B0604020202020204" pitchFamily="34" charset="0"/>
                <a:ea typeface="+mj-ea"/>
                <a:cs typeface="Arial" panose="020B0604020202020204" pitchFamily="34" charset="0"/>
              </a:rPr>
              <a:t/>
            </a:r>
            <a:br>
              <a:rPr lang="da-DK" sz="4400" b="1" dirty="0">
                <a:latin typeface="Arial" panose="020B0604020202020204" pitchFamily="34" charset="0"/>
                <a:ea typeface="+mj-ea"/>
                <a:cs typeface="Arial" panose="020B0604020202020204" pitchFamily="34" charset="0"/>
              </a:rPr>
            </a:br>
            <a:endParaRPr lang="da-DK" sz="4400" b="1" dirty="0">
              <a:latin typeface="Arial" panose="020B0604020202020204" pitchFamily="34" charset="0"/>
              <a:ea typeface="+mj-ea"/>
              <a:cs typeface="Arial" panose="020B0604020202020204" pitchFamily="34" charset="0"/>
            </a:endParaRPr>
          </a:p>
        </p:txBody>
      </p:sp>
      <p:sp>
        <p:nvSpPr>
          <p:cNvPr id="5" name="Titel 1">
            <a:extLst>
              <a:ext uri="{FF2B5EF4-FFF2-40B4-BE49-F238E27FC236}">
                <a16:creationId xmlns:a16="http://schemas.microsoft.com/office/drawing/2014/main" xmlns="" id="{72329590-28A8-6147-878A-C7AAD4EDD219}"/>
              </a:ext>
            </a:extLst>
          </p:cNvPr>
          <p:cNvSpPr txBox="1">
            <a:spLocks/>
          </p:cNvSpPr>
          <p:nvPr/>
        </p:nvSpPr>
        <p:spPr>
          <a:xfrm>
            <a:off x="822959"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næste skridt</a:t>
            </a:r>
          </a:p>
        </p:txBody>
      </p:sp>
      <p:sp>
        <p:nvSpPr>
          <p:cNvPr id="6" name="Rektangel 5">
            <a:extLst>
              <a:ext uri="{FF2B5EF4-FFF2-40B4-BE49-F238E27FC236}">
                <a16:creationId xmlns:a16="http://schemas.microsoft.com/office/drawing/2014/main" xmlns="" id="{E248C566-A5D1-3B48-837A-138B8662B64C}"/>
              </a:ext>
            </a:extLst>
          </p:cNvPr>
          <p:cNvSpPr/>
          <p:nvPr/>
        </p:nvSpPr>
        <p:spPr>
          <a:xfrm>
            <a:off x="822959" y="1272732"/>
            <a:ext cx="8980259" cy="553998"/>
          </a:xfrm>
          <a:prstGeom prst="rect">
            <a:avLst/>
          </a:prstGeom>
        </p:spPr>
        <p:txBody>
          <a:bodyPr wrap="square">
            <a:spAutoFit/>
          </a:bodyPr>
          <a:lstStyle/>
          <a:p>
            <a:r>
              <a:rPr lang="da-DK" sz="3000" b="1" dirty="0">
                <a:solidFill>
                  <a:srgbClr val="7F8D76"/>
                </a:solidFill>
                <a:latin typeface="Arial" panose="020B0604020202020204" pitchFamily="34" charset="0"/>
                <a:cs typeface="Arial" panose="020B0604020202020204" pitchFamily="34" charset="0"/>
              </a:rPr>
              <a:t>– netværk og folk omkring den efterladte</a:t>
            </a:r>
          </a:p>
        </p:txBody>
      </p:sp>
    </p:spTree>
    <p:extLst>
      <p:ext uri="{BB962C8B-B14F-4D97-AF65-F5344CB8AC3E}">
        <p14:creationId xmlns:p14="http://schemas.microsoft.com/office/powerpoint/2010/main" val="8123013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6" name="Undertitel 2">
            <a:extLst>
              <a:ext uri="{FF2B5EF4-FFF2-40B4-BE49-F238E27FC236}">
                <a16:creationId xmlns:a16="http://schemas.microsoft.com/office/drawing/2014/main" xmlns="" id="{C223CB3B-279F-A24F-8FD1-83C10284E8FB}"/>
              </a:ext>
            </a:extLst>
          </p:cNvPr>
          <p:cNvSpPr txBox="1">
            <a:spLocks/>
          </p:cNvSpPr>
          <p:nvPr/>
        </p:nvSpPr>
        <p:spPr>
          <a:xfrm>
            <a:off x="792480" y="2106576"/>
            <a:ext cx="10469880" cy="3833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400" lvl="1">
              <a:spcBef>
                <a:spcPts val="1000"/>
              </a:spcBef>
            </a:pPr>
            <a:r>
              <a:rPr lang="da-DK" dirty="0">
                <a:solidFill>
                  <a:prstClr val="white"/>
                </a:solidFill>
                <a:latin typeface="Arial" panose="020B0604020202020204" pitchFamily="34" charset="0"/>
                <a:cs typeface="Arial" panose="020B0604020202020204" pitchFamily="34" charset="0"/>
              </a:rPr>
              <a:t>Der er mistet tidsfornemmelse og fornemmelsen af at være i en boble  </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Der er nedsat hukommelsesevne og manglende evne til at koncentrere sig</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Manglende kontrol over egne reaktioner, kortere lunte og hyppigere irritationsudbrud</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Der kan være støjoverfølsomhed</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Der er søvnproblemer og søvnrytmeforstyrrelser</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Der er tankemylder, flash backs, katastrofetanker og mareridt</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Det påvirker immunforsvaret med forskellige infektioner til følge</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Der kan være ændringer i spisemønstre </a:t>
            </a:r>
          </a:p>
          <a:p>
            <a:pPr marL="230400" lvl="1">
              <a:spcBef>
                <a:spcPts val="1000"/>
              </a:spcBef>
            </a:pPr>
            <a:r>
              <a:rPr lang="da-DK" dirty="0">
                <a:solidFill>
                  <a:prstClr val="white"/>
                </a:solidFill>
                <a:latin typeface="Arial" panose="020B0604020202020204" pitchFamily="34" charset="0"/>
                <a:cs typeface="Arial" panose="020B0604020202020204" pitchFamily="34" charset="0"/>
              </a:rPr>
              <a:t>Kønsforskelle </a:t>
            </a:r>
          </a:p>
        </p:txBody>
      </p:sp>
      <p:sp>
        <p:nvSpPr>
          <p:cNvPr id="5" name="Titel 1">
            <a:extLst>
              <a:ext uri="{FF2B5EF4-FFF2-40B4-BE49-F238E27FC236}">
                <a16:creationId xmlns:a16="http://schemas.microsoft.com/office/drawing/2014/main" xmlns="" id="{2C9517E9-6228-E94B-8E06-4B3513D78550}"/>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prstClr val="white"/>
                </a:solidFill>
                <a:latin typeface="Arial" panose="020B0604020202020204" pitchFamily="34" charset="0"/>
                <a:cs typeface="Arial" panose="020B0604020202020204" pitchFamily="34" charset="0"/>
              </a:rPr>
              <a:t>De første uger efter </a:t>
            </a:r>
            <a:br>
              <a:rPr lang="da-DK" b="1" dirty="0">
                <a:solidFill>
                  <a:prstClr val="white"/>
                </a:solidFill>
                <a:latin typeface="Arial" panose="020B0604020202020204" pitchFamily="34" charset="0"/>
                <a:cs typeface="Arial" panose="020B0604020202020204" pitchFamily="34" charset="0"/>
              </a:rPr>
            </a:br>
            <a:r>
              <a:rPr lang="da-DK" b="1" dirty="0">
                <a:solidFill>
                  <a:prstClr val="white"/>
                </a:solidFill>
                <a:latin typeface="Arial" panose="020B0604020202020204" pitchFamily="34" charset="0"/>
                <a:cs typeface="Arial" panose="020B0604020202020204" pitchFamily="34" charset="0"/>
              </a:rPr>
              <a:t>– fysiske og psykiske reaktioner</a:t>
            </a:r>
            <a:endParaRPr lang="da-DK" dirty="0">
              <a:solidFill>
                <a:prstClr val="white"/>
              </a:solidFill>
            </a:endParaRPr>
          </a:p>
        </p:txBody>
      </p:sp>
      <p:sp>
        <p:nvSpPr>
          <p:cNvPr id="8" name="Rektangel 7">
            <a:extLst>
              <a:ext uri="{FF2B5EF4-FFF2-40B4-BE49-F238E27FC236}">
                <a16:creationId xmlns:a16="http://schemas.microsoft.com/office/drawing/2014/main" xmlns="" id="{20CDE7DC-730E-F345-8C71-B22F9B4C2BBD}"/>
              </a:ext>
            </a:extLst>
          </p:cNvPr>
          <p:cNvSpPr/>
          <p:nvPr/>
        </p:nvSpPr>
        <p:spPr>
          <a:xfrm>
            <a:off x="0" y="6761484"/>
            <a:ext cx="12192000" cy="162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2" name="de hermed beskrevne reaktioner">
            <a:hlinkClick r:id="" action="ppaction://media"/>
          </p:cNvPr>
          <p:cNvPicPr>
            <a:picLocks noChangeAspect="1"/>
          </p:cNvPicPr>
          <p:nvPr>
            <a:audioFile r:link="rId1"/>
            <p:extLst>
              <p:ext uri="{DAA4B4D4-6D71-4841-9C94-3DE7FCFB9230}">
                <p14:media xmlns:p14="http://schemas.microsoft.com/office/powerpoint/2010/main" r:embed="rId2">
                  <p14:trim st="5417" end="546.0136"/>
                </p14:media>
              </p:ext>
            </p:extLst>
          </p:nvPr>
        </p:nvPicPr>
        <p:blipFill>
          <a:blip r:embed="rId5"/>
          <a:stretch>
            <a:fillRect/>
          </a:stretch>
        </p:blipFill>
        <p:spPr>
          <a:xfrm>
            <a:off x="9966960" y="811176"/>
            <a:ext cx="1295400" cy="1295400"/>
          </a:xfrm>
          <a:prstGeom prst="rect">
            <a:avLst/>
          </a:prstGeom>
        </p:spPr>
      </p:pic>
    </p:spTree>
    <p:extLst>
      <p:ext uri="{BB962C8B-B14F-4D97-AF65-F5344CB8AC3E}">
        <p14:creationId xmlns:p14="http://schemas.microsoft.com/office/powerpoint/2010/main" val="2002265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 id="{B31A6FC9-9E11-CA47-A691-DA77185DD4E8}"/>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3" name="Titel 1">
            <a:extLst>
              <a:ext uri="{FF2B5EF4-FFF2-40B4-BE49-F238E27FC236}">
                <a16:creationId xmlns:a16="http://schemas.microsoft.com/office/drawing/2014/main" xmlns="" id="{5DEEB413-1638-E145-B419-1F78A0D97C82}"/>
              </a:ext>
            </a:extLst>
          </p:cNvPr>
          <p:cNvSpPr txBox="1">
            <a:spLocks/>
          </p:cNvSpPr>
          <p:nvPr/>
        </p:nvSpPr>
        <p:spPr>
          <a:xfrm>
            <a:off x="822960" y="667043"/>
            <a:ext cx="10532612" cy="8229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a:t>
            </a:r>
          </a:p>
        </p:txBody>
      </p:sp>
      <p:sp>
        <p:nvSpPr>
          <p:cNvPr id="4" name="Pladsholder til indhold 2">
            <a:extLst>
              <a:ext uri="{FF2B5EF4-FFF2-40B4-BE49-F238E27FC236}">
                <a16:creationId xmlns:a16="http://schemas.microsoft.com/office/drawing/2014/main" xmlns="" id="{9E4DF173-1A64-7B4E-9D63-D8481C027301}"/>
              </a:ext>
            </a:extLst>
          </p:cNvPr>
          <p:cNvSpPr txBox="1">
            <a:spLocks/>
          </p:cNvSpPr>
          <p:nvPr/>
        </p:nvSpPr>
        <p:spPr>
          <a:xfrm>
            <a:off x="822958" y="2051638"/>
            <a:ext cx="10532612" cy="399725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err="1">
                <a:solidFill>
                  <a:schemeClr val="bg1"/>
                </a:solidFill>
                <a:latin typeface="Arial" panose="020B0604020202020204" pitchFamily="34" charset="0"/>
                <a:cs typeface="Arial" panose="020B0604020202020204" pitchFamily="34" charset="0"/>
              </a:rPr>
              <a:t>Undren</a:t>
            </a:r>
            <a:r>
              <a:rPr lang="da-DK" dirty="0">
                <a:solidFill>
                  <a:schemeClr val="bg1"/>
                </a:solidFill>
                <a:latin typeface="Arial" panose="020B0604020202020204" pitchFamily="34" charset="0"/>
                <a:cs typeface="Arial" panose="020B0604020202020204" pitchFamily="34" charset="0"/>
              </a:rPr>
              <a:t> – det kan ikke være sandt, at pågældende selv har valgt at dø</a:t>
            </a:r>
          </a:p>
          <a:p>
            <a:pPr>
              <a:lnSpc>
                <a:spcPct val="90000"/>
              </a:lnSpc>
            </a:pPr>
            <a:r>
              <a:rPr lang="da-DK" dirty="0">
                <a:solidFill>
                  <a:schemeClr val="bg1"/>
                </a:solidFill>
                <a:latin typeface="Arial" panose="020B0604020202020204" pitchFamily="34" charset="0"/>
                <a:cs typeface="Arial" panose="020B0604020202020204" pitchFamily="34" charset="0"/>
              </a:rPr>
              <a:t>Vrede og evt. bebrejdelse af den dødes handling</a:t>
            </a:r>
          </a:p>
          <a:p>
            <a:pPr>
              <a:lnSpc>
                <a:spcPct val="90000"/>
              </a:lnSpc>
            </a:pPr>
            <a:r>
              <a:rPr lang="da-DK" dirty="0">
                <a:solidFill>
                  <a:schemeClr val="bg1"/>
                </a:solidFill>
                <a:latin typeface="Arial" panose="020B0604020202020204" pitchFamily="34" charset="0"/>
                <a:cs typeface="Arial" panose="020B0604020202020204" pitchFamily="34" charset="0"/>
              </a:rPr>
              <a:t>Skyld, skam og ærestab. (F.eks</a:t>
            </a:r>
            <a:r>
              <a:rPr lang="da-DK" dirty="0" smtClean="0">
                <a:solidFill>
                  <a:schemeClr val="bg1"/>
                </a:solidFill>
                <a:latin typeface="Arial" panose="020B0604020202020204" pitchFamily="34" charset="0"/>
                <a:cs typeface="Arial" panose="020B0604020202020204" pitchFamily="34" charset="0"/>
              </a:rPr>
              <a:t>.: </a:t>
            </a:r>
            <a:r>
              <a:rPr lang="da-DK" dirty="0">
                <a:solidFill>
                  <a:schemeClr val="bg1"/>
                </a:solidFill>
                <a:latin typeface="Arial" panose="020B0604020202020204" pitchFamily="34" charset="0"/>
                <a:cs typeface="Arial" panose="020B0604020202020204" pitchFamily="34" charset="0"/>
              </a:rPr>
              <a:t>hvad har jeg gjort, siden det skulle overgå mig/os? Hvad vil folk ikke tænke om mig/min familie nu</a:t>
            </a:r>
            <a:r>
              <a:rPr lang="da-DK" dirty="0" smtClean="0">
                <a:solidFill>
                  <a:schemeClr val="bg1"/>
                </a:solidFill>
                <a:latin typeface="Arial" panose="020B0604020202020204" pitchFamily="34" charset="0"/>
                <a:cs typeface="Arial" panose="020B0604020202020204" pitchFamily="34" charset="0"/>
              </a:rPr>
              <a:t>?) </a:t>
            </a:r>
          </a:p>
          <a:p>
            <a:pPr>
              <a:lnSpc>
                <a:spcPct val="90000"/>
              </a:lnSpc>
            </a:pPr>
            <a:r>
              <a:rPr lang="da-DK" dirty="0" smtClean="0">
                <a:solidFill>
                  <a:schemeClr val="bg1"/>
                </a:solidFill>
                <a:latin typeface="Arial" panose="020B0604020202020204" pitchFamily="34" charset="0"/>
                <a:cs typeface="Arial" panose="020B0604020202020204" pitchFamily="34" charset="0"/>
              </a:rPr>
              <a:t>Kan </a:t>
            </a:r>
            <a:r>
              <a:rPr lang="da-DK" dirty="0">
                <a:solidFill>
                  <a:schemeClr val="bg1"/>
                </a:solidFill>
                <a:latin typeface="Arial" panose="020B0604020202020204" pitchFamily="34" charset="0"/>
                <a:cs typeface="Arial" panose="020B0604020202020204" pitchFamily="34" charset="0"/>
              </a:rPr>
              <a:t>opleve medansvar for evt. opdragelse og livsvilkår for afdøde (mange overvejelser over ens egen rolle). Kunne jeg have forhindret det? </a:t>
            </a:r>
          </a:p>
          <a:p>
            <a:pPr>
              <a:lnSpc>
                <a:spcPct val="90000"/>
              </a:lnSpc>
            </a:pPr>
            <a:r>
              <a:rPr lang="da-DK" dirty="0">
                <a:solidFill>
                  <a:schemeClr val="bg1"/>
                </a:solidFill>
                <a:latin typeface="Arial" panose="020B0604020202020204" pitchFamily="34" charset="0"/>
                <a:cs typeface="Arial" panose="020B0604020202020204" pitchFamily="34" charset="0"/>
              </a:rPr>
              <a:t>Lettelse (F.eks. en svær tid op til …. måske mange trusler gennem tiden?)</a:t>
            </a:r>
          </a:p>
          <a:p>
            <a:pPr>
              <a:lnSpc>
                <a:spcPct val="90000"/>
              </a:lnSpc>
            </a:pPr>
            <a:r>
              <a:rPr lang="da-DK" dirty="0">
                <a:solidFill>
                  <a:schemeClr val="bg1"/>
                </a:solidFill>
                <a:latin typeface="Arial" panose="020B0604020202020204" pitchFamily="34" charset="0"/>
                <a:cs typeface="Arial" panose="020B0604020202020204" pitchFamily="34" charset="0"/>
              </a:rPr>
              <a:t>Tvivl og en følelse af meningsløshed, som kan resultere i en </a:t>
            </a:r>
            <a:r>
              <a:rPr lang="da-DK" dirty="0" err="1">
                <a:solidFill>
                  <a:schemeClr val="bg1"/>
                </a:solidFill>
                <a:latin typeface="Arial" panose="020B0604020202020204" pitchFamily="34" charset="0"/>
                <a:cs typeface="Arial" panose="020B0604020202020204" pitchFamily="34" charset="0"/>
              </a:rPr>
              <a:t>spørgen</a:t>
            </a:r>
            <a:r>
              <a:rPr lang="da-DK" dirty="0">
                <a:solidFill>
                  <a:schemeClr val="bg1"/>
                </a:solidFill>
                <a:latin typeface="Arial" panose="020B0604020202020204" pitchFamily="34" charset="0"/>
                <a:cs typeface="Arial" panose="020B0604020202020204" pitchFamily="34" charset="0"/>
              </a:rPr>
              <a:t> efter mening (F.eks</a:t>
            </a:r>
            <a:r>
              <a:rPr lang="da-DK" dirty="0" smtClean="0">
                <a:solidFill>
                  <a:schemeClr val="bg1"/>
                </a:solidFill>
                <a:latin typeface="Arial" panose="020B0604020202020204" pitchFamily="34" charset="0"/>
                <a:cs typeface="Arial" panose="020B0604020202020204" pitchFamily="34" charset="0"/>
              </a:rPr>
              <a:t>.: </a:t>
            </a:r>
            <a:r>
              <a:rPr lang="da-DK" dirty="0">
                <a:solidFill>
                  <a:schemeClr val="bg1"/>
                </a:solidFill>
                <a:latin typeface="Arial" panose="020B0604020202020204" pitchFamily="34" charset="0"/>
                <a:cs typeface="Arial" panose="020B0604020202020204" pitchFamily="34" charset="0"/>
              </a:rPr>
              <a:t>hvor er Gud, hvor er den døde, og hvad er meningen med livet, når dette kan ske for mig/os</a:t>
            </a:r>
            <a:r>
              <a:rPr lang="da-DK" dirty="0" smtClean="0">
                <a:solidFill>
                  <a:schemeClr val="bg1"/>
                </a:solidFill>
                <a:latin typeface="Arial" panose="020B0604020202020204" pitchFamily="34" charset="0"/>
                <a:cs typeface="Arial" panose="020B0604020202020204" pitchFamily="34" charset="0"/>
              </a:rPr>
              <a:t>?)</a:t>
            </a:r>
            <a:endParaRPr lang="da-DK" dirty="0">
              <a:solidFill>
                <a:schemeClr val="bg1"/>
              </a:solidFill>
              <a:latin typeface="Arial" panose="020B0604020202020204" pitchFamily="34" charset="0"/>
              <a:cs typeface="Arial" panose="020B0604020202020204" pitchFamily="34" charset="0"/>
            </a:endParaRPr>
          </a:p>
          <a:p>
            <a:pPr>
              <a:lnSpc>
                <a:spcPct val="90000"/>
              </a:lnSpc>
            </a:pPr>
            <a:endParaRPr lang="da-DK" dirty="0">
              <a:solidFill>
                <a:schemeClr val="bg1"/>
              </a:solidFill>
              <a:latin typeface="Arial" panose="020B0604020202020204" pitchFamily="34" charset="0"/>
              <a:cs typeface="Arial" panose="020B0604020202020204" pitchFamily="34" charset="0"/>
            </a:endParaRPr>
          </a:p>
          <a:p>
            <a:pPr>
              <a:lnSpc>
                <a:spcPct val="90000"/>
              </a:lnSpc>
            </a:pPr>
            <a:endParaRPr lang="da-DK" dirty="0">
              <a:solidFill>
                <a:schemeClr val="bg1"/>
              </a:solidFill>
              <a:latin typeface="Arial" panose="020B0604020202020204" pitchFamily="34" charset="0"/>
              <a:cs typeface="Arial" panose="020B0604020202020204" pitchFamily="34" charset="0"/>
            </a:endParaRPr>
          </a:p>
        </p:txBody>
      </p:sp>
      <p:sp>
        <p:nvSpPr>
          <p:cNvPr id="5" name="Rektangel 4">
            <a:extLst>
              <a:ext uri="{FF2B5EF4-FFF2-40B4-BE49-F238E27FC236}">
                <a16:creationId xmlns:a16="http://schemas.microsoft.com/office/drawing/2014/main" xmlns="" id="{FB353242-FFE5-924B-8829-501099E2CA00}"/>
              </a:ext>
            </a:extLst>
          </p:cNvPr>
          <p:cNvSpPr/>
          <p:nvPr/>
        </p:nvSpPr>
        <p:spPr>
          <a:xfrm>
            <a:off x="822960" y="1335087"/>
            <a:ext cx="10256166" cy="553998"/>
          </a:xfrm>
          <a:prstGeom prst="rect">
            <a:avLst/>
          </a:prstGeom>
        </p:spPr>
        <p:txBody>
          <a:bodyPr wrap="square" anchor="t">
            <a:spAutoFit/>
          </a:bodyPr>
          <a:lstStyle/>
          <a:p>
            <a:r>
              <a:rPr lang="da-DK" sz="3000" b="1" dirty="0">
                <a:solidFill>
                  <a:srgbClr val="7F8D76"/>
                </a:solidFill>
                <a:latin typeface="Arial" panose="020B0604020202020204" pitchFamily="34" charset="0"/>
                <a:cs typeface="Arial" panose="020B0604020202020204" pitchFamily="34" charset="0"/>
              </a:rPr>
              <a:t>– reaktion på afdødes valg</a:t>
            </a:r>
          </a:p>
        </p:txBody>
      </p:sp>
    </p:spTree>
    <p:extLst>
      <p:ext uri="{BB962C8B-B14F-4D97-AF65-F5344CB8AC3E}">
        <p14:creationId xmlns:p14="http://schemas.microsoft.com/office/powerpoint/2010/main" val="18991850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A5732116-3F93-7A46-8C30-394B4FA7543E}"/>
              </a:ext>
            </a:extLst>
          </p:cNvPr>
          <p:cNvSpPr txBox="1">
            <a:spLocks/>
          </p:cNvSpPr>
          <p:nvPr/>
        </p:nvSpPr>
        <p:spPr>
          <a:xfrm>
            <a:off x="822960" y="667043"/>
            <a:ext cx="10532612" cy="82296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a:t>
            </a:r>
          </a:p>
        </p:txBody>
      </p:sp>
      <p:sp>
        <p:nvSpPr>
          <p:cNvPr id="3" name="Pladsholder til indhold 2">
            <a:extLst>
              <a:ext uri="{FF2B5EF4-FFF2-40B4-BE49-F238E27FC236}">
                <a16:creationId xmlns:a16="http://schemas.microsoft.com/office/drawing/2014/main" xmlns="" id="{B9E9B2AD-C0EB-014E-9F8A-348AECE83226}"/>
              </a:ext>
            </a:extLst>
          </p:cNvPr>
          <p:cNvSpPr txBox="1">
            <a:spLocks/>
          </p:cNvSpPr>
          <p:nvPr/>
        </p:nvSpPr>
        <p:spPr>
          <a:xfrm>
            <a:off x="822960" y="2349500"/>
            <a:ext cx="7491700" cy="3699391"/>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90000"/>
              </a:lnSpc>
            </a:pPr>
            <a:r>
              <a:rPr lang="da-DK" dirty="0">
                <a:solidFill>
                  <a:schemeClr val="bg1"/>
                </a:solidFill>
                <a:latin typeface="Arial" panose="020B0604020202020204" pitchFamily="34" charset="0"/>
                <a:cs typeface="Arial" panose="020B0604020202020204" pitchFamily="34" charset="0"/>
              </a:rPr>
              <a:t>Bare det var mig i stedet </a:t>
            </a:r>
          </a:p>
          <a:p>
            <a:pPr>
              <a:lnSpc>
                <a:spcPct val="90000"/>
              </a:lnSpc>
            </a:pPr>
            <a:r>
              <a:rPr lang="da-DK" dirty="0">
                <a:solidFill>
                  <a:schemeClr val="bg1"/>
                </a:solidFill>
                <a:latin typeface="Arial" panose="020B0604020202020204" pitchFamily="34" charset="0"/>
                <a:cs typeface="Arial" panose="020B0604020202020204" pitchFamily="34" charset="0"/>
              </a:rPr>
              <a:t>Ikke mere at leve for </a:t>
            </a:r>
          </a:p>
          <a:p>
            <a:pPr>
              <a:lnSpc>
                <a:spcPct val="90000"/>
              </a:lnSpc>
            </a:pPr>
            <a:r>
              <a:rPr lang="da-DK" dirty="0">
                <a:solidFill>
                  <a:schemeClr val="bg1"/>
                </a:solidFill>
                <a:latin typeface="Arial" panose="020B0604020202020204" pitchFamily="34" charset="0"/>
                <a:cs typeface="Arial" panose="020B0604020202020204" pitchFamily="34" charset="0"/>
              </a:rPr>
              <a:t>Ansvar for evt. opdragelse og livsvilkår for afdøde </a:t>
            </a:r>
          </a:p>
          <a:p>
            <a:pPr>
              <a:lnSpc>
                <a:spcPct val="90000"/>
              </a:lnSpc>
            </a:pPr>
            <a:r>
              <a:rPr lang="da-DK" dirty="0">
                <a:solidFill>
                  <a:schemeClr val="bg1"/>
                </a:solidFill>
                <a:latin typeface="Arial" panose="020B0604020202020204" pitchFamily="34" charset="0"/>
                <a:cs typeface="Arial" panose="020B0604020202020204" pitchFamily="34" charset="0"/>
              </a:rPr>
              <a:t>Ansvar for andre i familien – f.eks. børn, børnebørn – den gamle i familien er den ansvarlige for de andre … beder måske ikke om hjælp </a:t>
            </a:r>
          </a:p>
        </p:txBody>
      </p:sp>
      <p:sp>
        <p:nvSpPr>
          <p:cNvPr id="4" name="Rektangel 3">
            <a:extLst>
              <a:ext uri="{FF2B5EF4-FFF2-40B4-BE49-F238E27FC236}">
                <a16:creationId xmlns:a16="http://schemas.microsoft.com/office/drawing/2014/main" xmlns="" id="{BDF3F05D-1BED-CB4F-BBC1-CEAE84870662}"/>
              </a:ext>
            </a:extLst>
          </p:cNvPr>
          <p:cNvSpPr/>
          <p:nvPr/>
        </p:nvSpPr>
        <p:spPr>
          <a:xfrm>
            <a:off x="822960" y="1335087"/>
            <a:ext cx="10256166" cy="553998"/>
          </a:xfrm>
          <a:prstGeom prst="rect">
            <a:avLst/>
          </a:prstGeom>
        </p:spPr>
        <p:txBody>
          <a:bodyPr wrap="square" anchor="t">
            <a:spAutoFit/>
          </a:bodyPr>
          <a:lstStyle/>
          <a:p>
            <a:r>
              <a:rPr lang="da-DK" sz="3000" b="1" dirty="0">
                <a:latin typeface="Arial" panose="020B0604020202020204" pitchFamily="34" charset="0"/>
                <a:cs typeface="Arial" panose="020B0604020202020204" pitchFamily="34" charset="0"/>
              </a:rPr>
              <a:t>– særligt ældre</a:t>
            </a:r>
          </a:p>
        </p:txBody>
      </p:sp>
      <p:sp>
        <p:nvSpPr>
          <p:cNvPr id="5" name="Rektangel 4">
            <a:extLst>
              <a:ext uri="{FF2B5EF4-FFF2-40B4-BE49-F238E27FC236}">
                <a16:creationId xmlns:a16="http://schemas.microsoft.com/office/drawing/2014/main" xmlns="" id="{FB353242-FFE5-924B-8829-501099E2CA00}"/>
              </a:ext>
            </a:extLst>
          </p:cNvPr>
          <p:cNvSpPr/>
          <p:nvPr/>
        </p:nvSpPr>
        <p:spPr>
          <a:xfrm>
            <a:off x="977900" y="1335087"/>
            <a:ext cx="10253626" cy="553998"/>
          </a:xfrm>
          <a:prstGeom prst="rect">
            <a:avLst/>
          </a:prstGeom>
        </p:spPr>
        <p:txBody>
          <a:bodyPr wrap="square" anchor="t">
            <a:spAutoFit/>
          </a:bodyPr>
          <a:lstStyle/>
          <a:p>
            <a:r>
              <a:rPr lang="da-DK" sz="3000" b="1" dirty="0">
                <a:solidFill>
                  <a:srgbClr val="7F8D76"/>
                </a:solidFill>
                <a:latin typeface="Arial" panose="020B0604020202020204" pitchFamily="34" charset="0"/>
                <a:cs typeface="Arial" panose="020B0604020202020204" pitchFamily="34" charset="0"/>
              </a:rPr>
              <a:t>– reaktion på afdødes valg</a:t>
            </a:r>
          </a:p>
        </p:txBody>
      </p:sp>
    </p:spTree>
    <p:extLst>
      <p:ext uri="{BB962C8B-B14F-4D97-AF65-F5344CB8AC3E}">
        <p14:creationId xmlns:p14="http://schemas.microsoft.com/office/powerpoint/2010/main" val="8136332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4CF2EC1-192B-004C-BD80-363F8AA6464F}"/>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err="1">
                <a:latin typeface="Arial" panose="020B0604020202020204" pitchFamily="34" charset="0"/>
                <a:cs typeface="Arial" panose="020B0604020202020204" pitchFamily="34" charset="0"/>
              </a:rPr>
              <a:t>Akut</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hjælp</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til</a:t>
            </a:r>
            <a:r>
              <a:rPr lang="en-US" b="1" dirty="0">
                <a:latin typeface="Arial" panose="020B0604020202020204" pitchFamily="34" charset="0"/>
                <a:cs typeface="Arial" panose="020B0604020202020204" pitchFamily="34" charset="0"/>
              </a:rPr>
              <a:t> de </a:t>
            </a:r>
            <a:r>
              <a:rPr lang="en-US" b="1" dirty="0" err="1">
                <a:latin typeface="Arial" panose="020B0604020202020204" pitchFamily="34" charset="0"/>
                <a:cs typeface="Arial" panose="020B0604020202020204" pitchFamily="34" charset="0"/>
              </a:rPr>
              <a:t>efterlevende</a:t>
            </a:r>
            <a:endParaRPr lang="da-DK" b="1" dirty="0">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ADC4986B-2B6D-884A-9EA5-EC9744388F6F}"/>
              </a:ext>
            </a:extLst>
          </p:cNvPr>
          <p:cNvSpPr txBox="1">
            <a:spLocks/>
          </p:cNvSpPr>
          <p:nvPr/>
        </p:nvSpPr>
        <p:spPr>
          <a:xfrm>
            <a:off x="822960" y="2125153"/>
            <a:ext cx="9144000" cy="3152849"/>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dirty="0">
                <a:latin typeface="Arial" panose="020B0604020202020204" pitchFamily="34" charset="0"/>
                <a:cs typeface="Arial" panose="020B0604020202020204" pitchFamily="34" charset="0"/>
              </a:rPr>
              <a:t>Hvad kan man gøre for at imødekomme de efterlevendes behov bedst muligt?</a:t>
            </a:r>
          </a:p>
          <a:p>
            <a:pPr marL="0" indent="0">
              <a:lnSpc>
                <a:spcPct val="90000"/>
              </a:lnSpc>
              <a:buNone/>
            </a:pPr>
            <a:r>
              <a:rPr lang="da-DK" dirty="0">
                <a:latin typeface="Arial" panose="020B0604020202020204" pitchFamily="34" charset="0"/>
                <a:cs typeface="Arial" panose="020B0604020202020204" pitchFamily="34" charset="0"/>
              </a:rPr>
              <a:t>Hvordan undgår man at gøre ondt værre, ved den måde budskabet overbringes på – og/eller den måde, man møder den eller de på, som har fundet afdøde – og hvordan passer man på sig selv undervejs og efterfølgende?</a:t>
            </a:r>
          </a:p>
          <a:p>
            <a:pPr marL="0" indent="0">
              <a:buNone/>
            </a:pPr>
            <a:endParaRPr lang="da-DK" dirty="0">
              <a:solidFill>
                <a:schemeClr val="bg1"/>
              </a:solidFill>
              <a:latin typeface="Arial" panose="020B0604020202020204" pitchFamily="34" charset="0"/>
              <a:cs typeface="Arial" panose="020B0604020202020204" pitchFamily="34" charset="0"/>
            </a:endParaRPr>
          </a:p>
        </p:txBody>
      </p:sp>
      <p:sp>
        <p:nvSpPr>
          <p:cNvPr id="5" name="Rektangel 4">
            <a:extLst>
              <a:ext uri="{FF2B5EF4-FFF2-40B4-BE49-F238E27FC236}">
                <a16:creationId xmlns:a16="http://schemas.microsoft.com/office/drawing/2014/main" xmlns="" id="{9D13EB7C-42D6-984C-BC23-CF794CC140EC}"/>
              </a:ext>
            </a:extLst>
          </p:cNvPr>
          <p:cNvSpPr/>
          <p:nvPr/>
        </p:nvSpPr>
        <p:spPr>
          <a:xfrm>
            <a:off x="822960" y="1272732"/>
            <a:ext cx="8980259" cy="553998"/>
          </a:xfrm>
          <a:prstGeom prst="rect">
            <a:avLst/>
          </a:prstGeom>
        </p:spPr>
        <p:txBody>
          <a:bodyPr wrap="square">
            <a:spAutoFit/>
          </a:bodyPr>
          <a:lstStyle/>
          <a:p>
            <a:r>
              <a:rPr lang="da-DK" sz="3000" b="1" dirty="0">
                <a:latin typeface="Arial" panose="020B0604020202020204" pitchFamily="34" charset="0"/>
                <a:ea typeface="+mj-ea"/>
                <a:cs typeface="Arial" panose="020B0604020202020204" pitchFamily="34" charset="0"/>
              </a:rPr>
              <a:t>– før under og efter </a:t>
            </a:r>
            <a:r>
              <a:rPr lang="da-DK" sz="3000" b="1" dirty="0" err="1">
                <a:latin typeface="Arial" panose="020B0604020202020204" pitchFamily="34" charset="0"/>
                <a:ea typeface="+mj-ea"/>
                <a:cs typeface="Arial" panose="020B0604020202020204" pitchFamily="34" charset="0"/>
              </a:rPr>
              <a:t>dødsbudet</a:t>
            </a:r>
            <a:r>
              <a:rPr lang="da-DK" sz="3000" b="1" dirty="0">
                <a:latin typeface="Arial" panose="020B0604020202020204" pitchFamily="34" charset="0"/>
                <a:ea typeface="+mj-ea"/>
                <a:cs typeface="Arial" panose="020B0604020202020204" pitchFamily="34" charset="0"/>
              </a:rPr>
              <a:t> er givet</a:t>
            </a:r>
            <a:r>
              <a:rPr lang="en-US" sz="3000" b="1" dirty="0">
                <a:latin typeface="Arial" panose="020B0604020202020204" pitchFamily="34" charset="0"/>
                <a:ea typeface="+mj-ea"/>
                <a:cs typeface="Arial" panose="020B0604020202020204" pitchFamily="34" charset="0"/>
              </a:rPr>
              <a:t> </a:t>
            </a:r>
            <a:endParaRPr lang="da-DK" sz="3000" b="1" dirty="0">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371162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xmlns="" id="{081F3033-3042-9142-BA7F-B066C556DAFE}"/>
              </a:ext>
            </a:extLst>
          </p:cNvPr>
          <p:cNvSpPr txBox="1">
            <a:spLocks/>
          </p:cNvSpPr>
          <p:nvPr/>
        </p:nvSpPr>
        <p:spPr>
          <a:xfrm>
            <a:off x="822960" y="121568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Betydning af dødsmåden</a:t>
            </a:r>
            <a:endParaRPr lang="da-DK" dirty="0">
              <a:solidFill>
                <a:schemeClr val="bg1"/>
              </a:solidFill>
            </a:endParaRPr>
          </a:p>
        </p:txBody>
      </p:sp>
      <p:sp>
        <p:nvSpPr>
          <p:cNvPr id="8" name="Undertitel 2">
            <a:extLst>
              <a:ext uri="{FF2B5EF4-FFF2-40B4-BE49-F238E27FC236}">
                <a16:creationId xmlns:a16="http://schemas.microsoft.com/office/drawing/2014/main" xmlns="" id="{4373D7E3-3BF2-314F-A7B2-65B158E88227}"/>
              </a:ext>
            </a:extLst>
          </p:cNvPr>
          <p:cNvSpPr txBox="1">
            <a:spLocks/>
          </p:cNvSpPr>
          <p:nvPr/>
        </p:nvSpPr>
        <p:spPr>
          <a:xfrm>
            <a:off x="822960" y="2289578"/>
            <a:ext cx="9448800" cy="8371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latin typeface="Arial" panose="020B0604020202020204" pitchFamily="34" charset="0"/>
                <a:cs typeface="Arial" panose="020B0604020202020204" pitchFamily="34" charset="0"/>
              </a:rPr>
              <a:t>Samtale med en 83 årig kvinde om døden og dødsmåden</a:t>
            </a:r>
          </a:p>
        </p:txBody>
      </p:sp>
      <p:sp>
        <p:nvSpPr>
          <p:cNvPr id="10" name="Rektangel 9">
            <a:extLst>
              <a:ext uri="{FF2B5EF4-FFF2-40B4-BE49-F238E27FC236}">
                <a16:creationId xmlns:a16="http://schemas.microsoft.com/office/drawing/2014/main" xmlns="" id="{B727469B-F554-C64C-8156-6294306D8A27}"/>
              </a:ext>
            </a:extLst>
          </p:cNvPr>
          <p:cNvSpPr/>
          <p:nvPr/>
        </p:nvSpPr>
        <p:spPr>
          <a:xfrm>
            <a:off x="0" y="6761484"/>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11" name="Rektangel 10">
            <a:extLst>
              <a:ext uri="{FF2B5EF4-FFF2-40B4-BE49-F238E27FC236}">
                <a16:creationId xmlns:a16="http://schemas.microsoft.com/office/drawing/2014/main" xmlns="" id="{53215A74-40DD-7F49-BABB-F03D62113E56}"/>
              </a:ext>
            </a:extLst>
          </p:cNvPr>
          <p:cNvSpPr/>
          <p:nvPr/>
        </p:nvSpPr>
        <p:spPr>
          <a:xfrm>
            <a:off x="822960" y="859383"/>
            <a:ext cx="1234440" cy="461665"/>
          </a:xfrm>
          <a:prstGeom prst="rect">
            <a:avLst/>
          </a:prstGeom>
        </p:spPr>
        <p:txBody>
          <a:bodyPr wrap="square">
            <a:spAutoFit/>
          </a:bodyPr>
          <a:lstStyle/>
          <a:p>
            <a:r>
              <a:rPr lang="da-DK" sz="2400" dirty="0">
                <a:latin typeface="Arial" panose="020B0604020202020204" pitchFamily="34" charset="0"/>
                <a:cs typeface="Arial" panose="020B0604020202020204" pitchFamily="34" charset="0"/>
              </a:rPr>
              <a:t>Case 3</a:t>
            </a:r>
          </a:p>
        </p:txBody>
      </p:sp>
      <p:pic>
        <p:nvPicPr>
          <p:cNvPr id="2" name="Ofte er det sådan at jo ældre en person er">
            <a:hlinkClick r:id="" action="ppaction://media"/>
          </p:cNvPr>
          <p:cNvPicPr>
            <a:picLocks noChangeAspect="1"/>
          </p:cNvPicPr>
          <p:nvPr>
            <a:audioFile r:link="rId1"/>
            <p:extLst>
              <p:ext uri="{DAA4B4D4-6D71-4841-9C94-3DE7FCFB9230}">
                <p14:media xmlns:p14="http://schemas.microsoft.com/office/powerpoint/2010/main" r:embed="rId2">
                  <p14:trim st="4426" end="352.0544"/>
                </p14:media>
              </p:ext>
            </p:extLst>
          </p:nvPr>
        </p:nvPicPr>
        <p:blipFill>
          <a:blip r:embed="rId5"/>
          <a:stretch>
            <a:fillRect/>
          </a:stretch>
        </p:blipFill>
        <p:spPr>
          <a:xfrm>
            <a:off x="4391742" y="3377686"/>
            <a:ext cx="1704258" cy="1704258"/>
          </a:xfrm>
          <a:prstGeom prst="rect">
            <a:avLst/>
          </a:prstGeom>
        </p:spPr>
      </p:pic>
    </p:spTree>
    <p:extLst>
      <p:ext uri="{BB962C8B-B14F-4D97-AF65-F5344CB8AC3E}">
        <p14:creationId xmlns:p14="http://schemas.microsoft.com/office/powerpoint/2010/main" val="1900550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 id="{95309343-6C90-B34E-BC89-E4B20679C8F4}"/>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3" name="Titel 1">
            <a:extLst>
              <a:ext uri="{FF2B5EF4-FFF2-40B4-BE49-F238E27FC236}">
                <a16:creationId xmlns:a16="http://schemas.microsoft.com/office/drawing/2014/main" xmlns="" id="{02773255-C6DD-1546-B603-1C31288D0B19}"/>
              </a:ext>
            </a:extLst>
          </p:cNvPr>
          <p:cNvSpPr txBox="1">
            <a:spLocks/>
          </p:cNvSpPr>
          <p:nvPr/>
        </p:nvSpPr>
        <p:spPr>
          <a:xfrm>
            <a:off x="822960" y="667043"/>
            <a:ext cx="9745803" cy="13744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 </a:t>
            </a:r>
          </a:p>
          <a:p>
            <a:r>
              <a:rPr lang="da-DK" b="1" dirty="0">
                <a:solidFill>
                  <a:srgbClr val="7F8D76"/>
                </a:solidFill>
                <a:latin typeface="Arial" panose="020B0604020202020204" pitchFamily="34" charset="0"/>
                <a:cs typeface="Arial" panose="020B0604020202020204" pitchFamily="34" charset="0"/>
              </a:rPr>
              <a:t>– risiko for selvmord</a:t>
            </a:r>
          </a:p>
        </p:txBody>
      </p:sp>
      <p:sp>
        <p:nvSpPr>
          <p:cNvPr id="4" name="Pladsholder til indhold 2">
            <a:extLst>
              <a:ext uri="{FF2B5EF4-FFF2-40B4-BE49-F238E27FC236}">
                <a16:creationId xmlns:a16="http://schemas.microsoft.com/office/drawing/2014/main" xmlns="" id="{201960AF-0226-364E-BA1C-CCC9F31CBA7F}"/>
              </a:ext>
            </a:extLst>
          </p:cNvPr>
          <p:cNvSpPr txBox="1">
            <a:spLocks/>
          </p:cNvSpPr>
          <p:nvPr/>
        </p:nvSpPr>
        <p:spPr>
          <a:xfrm>
            <a:off x="822958" y="2289064"/>
            <a:ext cx="10532612" cy="3759827"/>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dirty="0">
                <a:solidFill>
                  <a:schemeClr val="bg1"/>
                </a:solidFill>
                <a:latin typeface="Arial" panose="020B0604020202020204" pitchFamily="34" charset="0"/>
                <a:cs typeface="Arial" panose="020B0604020202020204" pitchFamily="34" charset="0"/>
              </a:rPr>
              <a:t>Der kan efter et selvmord være en øget risiko for, at den efterladte begår selvmord. </a:t>
            </a:r>
            <a:r>
              <a:rPr lang="da-DK" dirty="0" smtClean="0">
                <a:solidFill>
                  <a:schemeClr val="bg1"/>
                </a:solidFill>
                <a:latin typeface="Arial" panose="020B0604020202020204" pitchFamily="34" charset="0"/>
                <a:cs typeface="Arial" panose="020B0604020202020204" pitchFamily="34" charset="0"/>
              </a:rPr>
              <a:t>Du </a:t>
            </a:r>
            <a:r>
              <a:rPr lang="da-DK" dirty="0">
                <a:solidFill>
                  <a:schemeClr val="bg1"/>
                </a:solidFill>
                <a:latin typeface="Arial" panose="020B0604020202020204" pitchFamily="34" charset="0"/>
                <a:cs typeface="Arial" panose="020B0604020202020204" pitchFamily="34" charset="0"/>
              </a:rPr>
              <a:t>kan ikke ”plante ideen” ved </a:t>
            </a:r>
            <a:r>
              <a:rPr lang="da-DK" dirty="0" smtClean="0">
                <a:solidFill>
                  <a:schemeClr val="bg1"/>
                </a:solidFill>
                <a:latin typeface="Arial" panose="020B0604020202020204" pitchFamily="34" charset="0"/>
                <a:cs typeface="Arial" panose="020B0604020202020204" pitchFamily="34" charset="0"/>
              </a:rPr>
              <a:t>f.eks. at </a:t>
            </a:r>
            <a:r>
              <a:rPr lang="da-DK" dirty="0">
                <a:solidFill>
                  <a:schemeClr val="bg1"/>
                </a:solidFill>
                <a:latin typeface="Arial" panose="020B0604020202020204" pitchFamily="34" charset="0"/>
                <a:cs typeface="Arial" panose="020B0604020202020204" pitchFamily="34" charset="0"/>
              </a:rPr>
              <a:t>spørge:</a:t>
            </a:r>
          </a:p>
          <a:p>
            <a:pPr lvl="1">
              <a:lnSpc>
                <a:spcPct val="90000"/>
              </a:lnSpc>
              <a:spcBef>
                <a:spcPts val="1000"/>
              </a:spcBef>
            </a:pPr>
            <a:r>
              <a:rPr lang="da-DK" sz="2400" dirty="0">
                <a:solidFill>
                  <a:schemeClr val="bg1"/>
                </a:solidFill>
                <a:latin typeface="Arial" panose="020B0604020202020204" pitchFamily="34" charset="0"/>
                <a:cs typeface="Arial" panose="020B0604020202020204" pitchFamily="34" charset="0"/>
              </a:rPr>
              <a:t>Det er naturligt, at tankerne om døden bliver mere intense, har du tanker om at dø?  </a:t>
            </a:r>
          </a:p>
          <a:p>
            <a:pPr lvl="1">
              <a:lnSpc>
                <a:spcPct val="90000"/>
              </a:lnSpc>
              <a:spcBef>
                <a:spcPts val="1000"/>
              </a:spcBef>
            </a:pPr>
            <a:r>
              <a:rPr lang="da-DK" sz="2400" dirty="0">
                <a:solidFill>
                  <a:schemeClr val="bg1"/>
                </a:solidFill>
                <a:latin typeface="Arial" panose="020B0604020202020204" pitchFamily="34" charset="0"/>
                <a:cs typeface="Arial" panose="020B0604020202020204" pitchFamily="34" charset="0"/>
              </a:rPr>
              <a:t>Det er også almindeligt at tænke mere på </a:t>
            </a:r>
            <a:r>
              <a:rPr lang="da-DK" sz="2400" dirty="0" smtClean="0">
                <a:solidFill>
                  <a:schemeClr val="bg1"/>
                </a:solidFill>
                <a:latin typeface="Arial" panose="020B0604020202020204" pitchFamily="34" charset="0"/>
                <a:cs typeface="Arial" panose="020B0604020202020204" pitchFamily="34" charset="0"/>
              </a:rPr>
              <a:t>selvmord.                           Har </a:t>
            </a:r>
            <a:r>
              <a:rPr lang="da-DK" sz="2400" dirty="0">
                <a:solidFill>
                  <a:schemeClr val="bg1"/>
                </a:solidFill>
                <a:latin typeface="Arial" panose="020B0604020202020204" pitchFamily="34" charset="0"/>
                <a:cs typeface="Arial" panose="020B0604020202020204" pitchFamily="34" charset="0"/>
              </a:rPr>
              <a:t>du aktuelt (lige nu) selvmordstanker eller planer</a:t>
            </a:r>
            <a:r>
              <a:rPr lang="da-DK" sz="2400" dirty="0" smtClean="0">
                <a:solidFill>
                  <a:schemeClr val="bg1"/>
                </a:solidFill>
                <a:latin typeface="Arial" panose="020B0604020202020204" pitchFamily="34" charset="0"/>
                <a:cs typeface="Arial" panose="020B0604020202020204" pitchFamily="34" charset="0"/>
              </a:rPr>
              <a:t>?</a:t>
            </a:r>
          </a:p>
          <a:p>
            <a:pPr marL="0" indent="0">
              <a:lnSpc>
                <a:spcPct val="90000"/>
              </a:lnSpc>
              <a:buNone/>
            </a:pPr>
            <a:r>
              <a:rPr lang="da-DK" dirty="0" smtClean="0">
                <a:solidFill>
                  <a:schemeClr val="bg1"/>
                </a:solidFill>
                <a:latin typeface="Arial" panose="020B0604020202020204" pitchFamily="34" charset="0"/>
                <a:cs typeface="Arial" panose="020B0604020202020204" pitchFamily="34" charset="0"/>
              </a:rPr>
              <a:t>Ved </a:t>
            </a:r>
            <a:r>
              <a:rPr lang="da-DK" dirty="0">
                <a:solidFill>
                  <a:schemeClr val="bg1"/>
                </a:solidFill>
                <a:latin typeface="Arial" panose="020B0604020202020204" pitchFamily="34" charset="0"/>
                <a:cs typeface="Arial" panose="020B0604020202020204" pitchFamily="34" charset="0"/>
              </a:rPr>
              <a:t>usikkerhed, inddrag egen læge eller lægevagten og medvirk til en lægelig og konkret selvmordsrisiko vurdering. </a:t>
            </a:r>
            <a:endParaRPr lang="da-DK" dirty="0" smtClean="0">
              <a:solidFill>
                <a:schemeClr val="bg1"/>
              </a:solidFill>
              <a:latin typeface="Arial" panose="020B0604020202020204" pitchFamily="34" charset="0"/>
              <a:cs typeface="Arial" panose="020B0604020202020204" pitchFamily="34" charset="0"/>
            </a:endParaRPr>
          </a:p>
        </p:txBody>
      </p:sp>
      <p:pic>
        <p:nvPicPr>
          <p:cNvPr id="6" name="Bliver ud usikker eller...">
            <a:hlinkClick r:id="" action="ppaction://media"/>
          </p:cNvPr>
          <p:cNvPicPr>
            <a:picLocks noChangeAspect="1"/>
          </p:cNvPicPr>
          <p:nvPr>
            <a:audioFile r:link="rId1"/>
            <p:extLst>
              <p:ext uri="{DAA4B4D4-6D71-4841-9C94-3DE7FCFB9230}">
                <p14:media xmlns:p14="http://schemas.microsoft.com/office/powerpoint/2010/main" r:embed="rId2">
                  <p14:trim st="5886" end="4768.204"/>
                </p14:media>
              </p:ext>
            </p:extLst>
          </p:nvPr>
        </p:nvPicPr>
        <p:blipFill>
          <a:blip r:embed="rId5"/>
          <a:stretch>
            <a:fillRect/>
          </a:stretch>
        </p:blipFill>
        <p:spPr>
          <a:xfrm>
            <a:off x="9403125" y="5130866"/>
            <a:ext cx="1165638" cy="1165638"/>
          </a:xfrm>
          <a:prstGeom prst="rect">
            <a:avLst/>
          </a:prstGeom>
        </p:spPr>
      </p:pic>
    </p:spTree>
    <p:extLst>
      <p:ext uri="{BB962C8B-B14F-4D97-AF65-F5344CB8AC3E}">
        <p14:creationId xmlns:p14="http://schemas.microsoft.com/office/powerpoint/2010/main" val="9328955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57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 id="{95309343-6C90-B34E-BC89-E4B20679C8F4}"/>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3" name="Titel 1">
            <a:extLst>
              <a:ext uri="{FF2B5EF4-FFF2-40B4-BE49-F238E27FC236}">
                <a16:creationId xmlns:a16="http://schemas.microsoft.com/office/drawing/2014/main" xmlns="" id="{02773255-C6DD-1546-B603-1C31288D0B19}"/>
              </a:ext>
            </a:extLst>
          </p:cNvPr>
          <p:cNvSpPr txBox="1">
            <a:spLocks/>
          </p:cNvSpPr>
          <p:nvPr/>
        </p:nvSpPr>
        <p:spPr>
          <a:xfrm>
            <a:off x="822960" y="667042"/>
            <a:ext cx="9107849" cy="150199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a:t>
            </a:r>
            <a:r>
              <a:rPr lang="da-DK" b="1" dirty="0" smtClean="0">
                <a:solidFill>
                  <a:srgbClr val="7F8D76"/>
                </a:solidFill>
                <a:latin typeface="Arial" panose="020B0604020202020204" pitchFamily="34" charset="0"/>
                <a:cs typeface="Arial" panose="020B0604020202020204" pitchFamily="34" charset="0"/>
              </a:rPr>
              <a:t>efter (fortsat) </a:t>
            </a:r>
            <a:endParaRPr lang="da-DK" b="1" dirty="0">
              <a:solidFill>
                <a:srgbClr val="7F8D76"/>
              </a:solidFill>
              <a:latin typeface="Arial" panose="020B0604020202020204" pitchFamily="34" charset="0"/>
              <a:cs typeface="Arial" panose="020B0604020202020204" pitchFamily="34" charset="0"/>
            </a:endParaRPr>
          </a:p>
          <a:p>
            <a:r>
              <a:rPr lang="da-DK" b="1" dirty="0">
                <a:solidFill>
                  <a:srgbClr val="7F8D76"/>
                </a:solidFill>
                <a:latin typeface="Arial" panose="020B0604020202020204" pitchFamily="34" charset="0"/>
                <a:cs typeface="Arial" panose="020B0604020202020204" pitchFamily="34" charset="0"/>
              </a:rPr>
              <a:t>– risiko for selvmord</a:t>
            </a:r>
          </a:p>
        </p:txBody>
      </p:sp>
      <p:sp>
        <p:nvSpPr>
          <p:cNvPr id="4" name="Pladsholder til indhold 2">
            <a:extLst>
              <a:ext uri="{FF2B5EF4-FFF2-40B4-BE49-F238E27FC236}">
                <a16:creationId xmlns:a16="http://schemas.microsoft.com/office/drawing/2014/main" xmlns="" id="{201960AF-0226-364E-BA1C-CCC9F31CBA7F}"/>
              </a:ext>
            </a:extLst>
          </p:cNvPr>
          <p:cNvSpPr txBox="1">
            <a:spLocks/>
          </p:cNvSpPr>
          <p:nvPr/>
        </p:nvSpPr>
        <p:spPr>
          <a:xfrm>
            <a:off x="822958" y="2352859"/>
            <a:ext cx="10532612" cy="3696032"/>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dirty="0" smtClean="0">
                <a:solidFill>
                  <a:schemeClr val="bg1"/>
                </a:solidFill>
                <a:latin typeface="Arial" panose="020B0604020202020204" pitchFamily="34" charset="0"/>
                <a:cs typeface="Arial" panose="020B0604020202020204" pitchFamily="34" charset="0"/>
              </a:rPr>
              <a:t>Egen læge kan henvise til psykolog – men ikke en bestemt psykolog og andre hjælpsomme kontaktpersoner (præst, NEFOS og kommunalt ansatte)</a:t>
            </a:r>
          </a:p>
          <a:p>
            <a:pPr marL="0" indent="0">
              <a:lnSpc>
                <a:spcPct val="90000"/>
              </a:lnSpc>
              <a:buNone/>
            </a:pPr>
            <a:endParaRPr lang="da-DK" dirty="0" smtClean="0">
              <a:solidFill>
                <a:schemeClr val="bg1"/>
              </a:solidFill>
              <a:latin typeface="Arial" panose="020B0604020202020204" pitchFamily="34" charset="0"/>
              <a:cs typeface="Arial" panose="020B0604020202020204" pitchFamily="34" charset="0"/>
            </a:endParaRPr>
          </a:p>
          <a:p>
            <a:pPr marL="0" indent="0">
              <a:lnSpc>
                <a:spcPct val="90000"/>
              </a:lnSpc>
              <a:buNone/>
            </a:pPr>
            <a:r>
              <a:rPr lang="da-DK" dirty="0" smtClean="0">
                <a:solidFill>
                  <a:schemeClr val="bg1"/>
                </a:solidFill>
                <a:latin typeface="Arial" panose="020B0604020202020204" pitchFamily="34" charset="0"/>
                <a:cs typeface="Arial" panose="020B0604020202020204" pitchFamily="34" charset="0"/>
              </a:rPr>
              <a:t>Hvem skal betale? </a:t>
            </a:r>
          </a:p>
          <a:p>
            <a:pPr>
              <a:lnSpc>
                <a:spcPct val="90000"/>
              </a:lnSpc>
            </a:pPr>
            <a:r>
              <a:rPr lang="da-DK" dirty="0" smtClean="0">
                <a:solidFill>
                  <a:schemeClr val="bg1"/>
                </a:solidFill>
                <a:latin typeface="Arial" panose="020B0604020202020204" pitchFamily="34" charset="0"/>
                <a:cs typeface="Arial" panose="020B0604020202020204" pitchFamily="34" charset="0"/>
              </a:rPr>
              <a:t>Spørg om Forsikringsforhold. Har den efterladte en </a:t>
            </a:r>
            <a:r>
              <a:rPr lang="da-DK" sz="2400" dirty="0" smtClean="0">
                <a:solidFill>
                  <a:schemeClr val="bg1"/>
                </a:solidFill>
                <a:latin typeface="Arial" panose="020B0604020202020204" pitchFamily="34" charset="0"/>
                <a:cs typeface="Arial" panose="020B0604020202020204" pitchFamily="34" charset="0"/>
              </a:rPr>
              <a:t>sundhedsforsikring eller et Falck-abonnement evt. via arbejdsplads eller fagforening. </a:t>
            </a:r>
            <a:endParaRPr lang="da-DK"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5958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ladsholder til indhold 4">
            <a:extLst>
              <a:ext uri="{FF2B5EF4-FFF2-40B4-BE49-F238E27FC236}">
                <a16:creationId xmlns:a16="http://schemas.microsoft.com/office/drawing/2014/main" xmlns="" id="{EFB996E7-BE5C-1846-96E2-880AC729B1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4858" y="1976297"/>
            <a:ext cx="7102283" cy="4373974"/>
          </a:xfrm>
          <a:prstGeom prst="rect">
            <a:avLst/>
          </a:prstGeom>
        </p:spPr>
      </p:pic>
      <p:sp>
        <p:nvSpPr>
          <p:cNvPr id="4" name="Titel 1">
            <a:extLst>
              <a:ext uri="{FF2B5EF4-FFF2-40B4-BE49-F238E27FC236}">
                <a16:creationId xmlns:a16="http://schemas.microsoft.com/office/drawing/2014/main" xmlns="" id="{55CFD5A5-84C3-ED40-89D6-B400E1D16895}"/>
              </a:ext>
            </a:extLst>
          </p:cNvPr>
          <p:cNvSpPr txBox="1">
            <a:spLocks/>
          </p:cNvSpPr>
          <p:nvPr/>
        </p:nvSpPr>
        <p:spPr>
          <a:xfrm>
            <a:off x="822959"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De første uger efter</a:t>
            </a:r>
          </a:p>
        </p:txBody>
      </p:sp>
      <p:sp>
        <p:nvSpPr>
          <p:cNvPr id="5" name="Rektangel 4">
            <a:extLst>
              <a:ext uri="{FF2B5EF4-FFF2-40B4-BE49-F238E27FC236}">
                <a16:creationId xmlns:a16="http://schemas.microsoft.com/office/drawing/2014/main" xmlns="" id="{724294F5-16B6-DC45-932F-65E034AEBCBA}"/>
              </a:ext>
            </a:extLst>
          </p:cNvPr>
          <p:cNvSpPr/>
          <p:nvPr/>
        </p:nvSpPr>
        <p:spPr>
          <a:xfrm>
            <a:off x="822959" y="1272732"/>
            <a:ext cx="10138411" cy="553998"/>
          </a:xfrm>
          <a:prstGeom prst="rect">
            <a:avLst/>
          </a:prstGeom>
        </p:spPr>
        <p:txBody>
          <a:bodyPr wrap="square">
            <a:spAutoFit/>
          </a:bodyPr>
          <a:lstStyle/>
          <a:p>
            <a:r>
              <a:rPr lang="da-DK" sz="3000" b="1" dirty="0">
                <a:solidFill>
                  <a:srgbClr val="7F8D76"/>
                </a:solidFill>
                <a:latin typeface="Arial" panose="020B0604020202020204" pitchFamily="34" charset="0"/>
                <a:cs typeface="Arial" panose="020B0604020202020204" pitchFamily="34" charset="0"/>
              </a:rPr>
              <a:t>– </a:t>
            </a:r>
            <a:r>
              <a:rPr lang="da-DK" sz="3000" b="1" dirty="0" smtClean="0">
                <a:solidFill>
                  <a:srgbClr val="7F8D76"/>
                </a:solidFill>
                <a:latin typeface="Arial" panose="020B0604020202020204" pitchFamily="34" charset="0"/>
                <a:cs typeface="Arial" panose="020B0604020202020204" pitchFamily="34" charset="0"/>
              </a:rPr>
              <a:t>risiko for selvmord</a:t>
            </a:r>
            <a:endParaRPr lang="da-DK" sz="3000" b="1" dirty="0">
              <a:solidFill>
                <a:srgbClr val="7F8D76"/>
              </a:solidFill>
              <a:latin typeface="Arial" panose="020B0604020202020204" pitchFamily="34" charset="0"/>
              <a:cs typeface="Arial" panose="020B0604020202020204" pitchFamily="34" charset="0"/>
            </a:endParaRPr>
          </a:p>
        </p:txBody>
      </p:sp>
      <p:sp>
        <p:nvSpPr>
          <p:cNvPr id="6" name="Rektangel 5">
            <a:extLst>
              <a:ext uri="{FF2B5EF4-FFF2-40B4-BE49-F238E27FC236}">
                <a16:creationId xmlns:a16="http://schemas.microsoft.com/office/drawing/2014/main" xmlns="" id="{B904379D-FF91-8A4E-93B8-9B165D4C888D}"/>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Tree>
    <p:extLst>
      <p:ext uri="{BB962C8B-B14F-4D97-AF65-F5344CB8AC3E}">
        <p14:creationId xmlns:p14="http://schemas.microsoft.com/office/powerpoint/2010/main" val="2029966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8CF8F49-F41D-EB43-B80A-3701035A8E45}"/>
              </a:ext>
            </a:extLst>
          </p:cNvPr>
          <p:cNvSpPr txBox="1">
            <a:spLocks/>
          </p:cNvSpPr>
          <p:nvPr/>
        </p:nvSpPr>
        <p:spPr>
          <a:xfrm>
            <a:off x="822960" y="667043"/>
            <a:ext cx="9745803" cy="13744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Opmærksomhed på dig og dine kolleger – når samtalen er afsluttet</a:t>
            </a:r>
          </a:p>
          <a:p>
            <a:r>
              <a:rPr lang="da-DK" b="1" dirty="0">
                <a:latin typeface="Arial" panose="020B0604020202020204" pitchFamily="34" charset="0"/>
                <a:cs typeface="Arial" panose="020B0604020202020204" pitchFamily="34" charset="0"/>
              </a:rPr>
              <a:t/>
            </a:r>
            <a:br>
              <a:rPr lang="da-DK" b="1" dirty="0">
                <a:latin typeface="Arial" panose="020B0604020202020204" pitchFamily="34" charset="0"/>
                <a:cs typeface="Arial" panose="020B0604020202020204" pitchFamily="34" charset="0"/>
              </a:rPr>
            </a:br>
            <a:endParaRPr lang="da-DK" b="1" dirty="0">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9928DAF6-1CA2-A641-88E3-1FFF858CF871}"/>
              </a:ext>
            </a:extLst>
          </p:cNvPr>
          <p:cNvSpPr txBox="1">
            <a:spLocks/>
          </p:cNvSpPr>
          <p:nvPr/>
        </p:nvSpPr>
        <p:spPr>
          <a:xfrm>
            <a:off x="822958" y="2289064"/>
            <a:ext cx="9022791" cy="2857094"/>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a:lnSpc>
                <a:spcPct val="110000"/>
              </a:lnSpc>
            </a:pPr>
            <a:r>
              <a:rPr lang="da-DK" dirty="0">
                <a:latin typeface="Arial" panose="020B0604020202020204" pitchFamily="34" charset="0"/>
                <a:cs typeface="Arial" panose="020B0604020202020204" pitchFamily="34" charset="0"/>
              </a:rPr>
              <a:t>Giv besked til din nærmeste leder</a:t>
            </a:r>
          </a:p>
          <a:p>
            <a:pPr>
              <a:lnSpc>
                <a:spcPct val="110000"/>
              </a:lnSpc>
            </a:pPr>
            <a:r>
              <a:rPr lang="da-DK" dirty="0">
                <a:latin typeface="Arial" panose="020B0604020202020204" pitchFamily="34" charset="0"/>
                <a:cs typeface="Arial" panose="020B0604020202020204" pitchFamily="34" charset="0"/>
              </a:rPr>
              <a:t>Husk, at du kan blive indirekte traumatiseret (sekundært traumatiseret) </a:t>
            </a:r>
          </a:p>
          <a:p>
            <a:pPr>
              <a:lnSpc>
                <a:spcPct val="110000"/>
              </a:lnSpc>
            </a:pPr>
            <a:r>
              <a:rPr lang="da-DK" dirty="0">
                <a:latin typeface="Arial" panose="020B0604020202020204" pitchFamily="34" charset="0"/>
                <a:cs typeface="Arial" panose="020B0604020202020204" pitchFamily="34" charset="0"/>
              </a:rPr>
              <a:t>Kun robotter er uberørte af andre menneskers lidelser – så det er ikke underligt, at man som budbærer kan blive både rørt, ramt og rystet  </a:t>
            </a:r>
          </a:p>
          <a:p>
            <a:pPr>
              <a:lnSpc>
                <a:spcPct val="110000"/>
              </a:lnSpc>
            </a:pPr>
            <a:endParaRPr lang="da-DK" dirty="0">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xmlns="" id="{B7EFF2B6-6B8C-5042-8BD1-35740359F8F9}"/>
              </a:ext>
            </a:extLst>
          </p:cNvPr>
          <p:cNvSpPr txBox="1">
            <a:spLocks/>
          </p:cNvSpPr>
          <p:nvPr/>
        </p:nvSpPr>
        <p:spPr>
          <a:xfrm>
            <a:off x="-2005826" y="3257524"/>
            <a:ext cx="9906000" cy="1117073"/>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da-DK" sz="4400" b="1" cap="none" dirty="0">
              <a:solidFill>
                <a:srgbClr val="7F8D7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8780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5">
            <a:hlinkClick r:id="rId3"/>
            <a:extLst>
              <a:ext uri="{FF2B5EF4-FFF2-40B4-BE49-F238E27FC236}">
                <a16:creationId xmlns:a16="http://schemas.microsoft.com/office/drawing/2014/main" xmlns="" id="{087BDAE2-454B-5E4E-97C6-94FF3DEC23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8406" y="2282349"/>
            <a:ext cx="9555188" cy="38685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kstfelt 2"/>
          <p:cNvSpPr txBox="1"/>
          <p:nvPr/>
        </p:nvSpPr>
        <p:spPr>
          <a:xfrm>
            <a:off x="1114816" y="558800"/>
            <a:ext cx="10559442" cy="1723549"/>
          </a:xfrm>
          <a:prstGeom prst="rect">
            <a:avLst/>
          </a:prstGeom>
          <a:noFill/>
        </p:spPr>
        <p:txBody>
          <a:bodyPr wrap="square" rtlCol="0">
            <a:spAutoFit/>
          </a:bodyPr>
          <a:lstStyle/>
          <a:p>
            <a:r>
              <a:rPr lang="da-DK" sz="4400" b="1" dirty="0" smtClean="0">
                <a:solidFill>
                  <a:srgbClr val="7F8D76"/>
                </a:solidFill>
                <a:latin typeface="Arial" panose="020B0604020202020204" pitchFamily="34" charset="0"/>
                <a:cs typeface="Arial" panose="020B0604020202020204" pitchFamily="34" charset="0"/>
              </a:rPr>
              <a:t>Dødsbuddet - DR NÆRSYN – </a:t>
            </a:r>
          </a:p>
          <a:p>
            <a:endParaRPr lang="da-DK" sz="2400" dirty="0" smtClean="0">
              <a:solidFill>
                <a:schemeClr val="bg1"/>
              </a:solidFill>
              <a:latin typeface="Arial" panose="020B0604020202020204" pitchFamily="34" charset="0"/>
              <a:cs typeface="Arial" panose="020B0604020202020204" pitchFamily="34" charset="0"/>
            </a:endParaRPr>
          </a:p>
          <a:p>
            <a:r>
              <a:rPr lang="da-DK" sz="2400" dirty="0" smtClean="0">
                <a:solidFill>
                  <a:schemeClr val="bg1"/>
                </a:solidFill>
                <a:latin typeface="Arial" panose="020B0604020202020204" pitchFamily="34" charset="0"/>
                <a:cs typeface="Arial" panose="020B0604020202020204" pitchFamily="34" charset="0"/>
              </a:rPr>
              <a:t>Kort film af Torben </a:t>
            </a:r>
            <a:r>
              <a:rPr lang="da-DK" sz="2400" dirty="0">
                <a:solidFill>
                  <a:schemeClr val="bg1"/>
                </a:solidFill>
                <a:latin typeface="Arial" panose="020B0604020202020204" pitchFamily="34" charset="0"/>
                <a:cs typeface="Arial" panose="020B0604020202020204" pitchFamily="34" charset="0"/>
              </a:rPr>
              <a:t>Schou </a:t>
            </a:r>
            <a:r>
              <a:rPr lang="da-DK" sz="2400" dirty="0" smtClean="0">
                <a:solidFill>
                  <a:schemeClr val="bg1"/>
                </a:solidFill>
                <a:latin typeface="Arial" panose="020B0604020202020204" pitchFamily="34" charset="0"/>
                <a:cs typeface="Arial" panose="020B0604020202020204" pitchFamily="34" charset="0"/>
              </a:rPr>
              <a:t>Kan ses ved at trykke på billedet (kræver internet)</a:t>
            </a:r>
            <a:endParaRPr lang="da-DK" sz="2400" dirty="0" smtClean="0">
              <a:solidFill>
                <a:srgbClr val="7F8D76"/>
              </a:solidFill>
              <a:latin typeface="Arial" panose="020B0604020202020204" pitchFamily="34" charset="0"/>
              <a:cs typeface="Arial" panose="020B0604020202020204" pitchFamily="34" charset="0"/>
            </a:endParaRPr>
          </a:p>
          <a:p>
            <a:endParaRPr lang="da-DK" sz="1400" dirty="0" smtClean="0">
              <a:solidFill>
                <a:schemeClr val="bg1"/>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xmlns="" id="{B904379D-FF91-8A4E-93B8-9B165D4C888D}"/>
              </a:ext>
            </a:extLst>
          </p:cNvPr>
          <p:cNvSpPr/>
          <p:nvPr/>
        </p:nvSpPr>
        <p:spPr>
          <a:xfrm>
            <a:off x="0" y="6695448"/>
            <a:ext cx="12192000" cy="162552"/>
          </a:xfrm>
          <a:prstGeom prst="rect">
            <a:avLst/>
          </a:prstGeom>
          <a:solidFill>
            <a:srgbClr val="7F8D76"/>
          </a:solidFill>
          <a:ln>
            <a:solidFill>
              <a:srgbClr val="7F8D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5" name="Tekstfelt 4"/>
          <p:cNvSpPr txBox="1"/>
          <p:nvPr/>
        </p:nvSpPr>
        <p:spPr>
          <a:xfrm rot="16200000">
            <a:off x="9409698" y="4379200"/>
            <a:ext cx="3235569" cy="307777"/>
          </a:xfrm>
          <a:prstGeom prst="rect">
            <a:avLst/>
          </a:prstGeom>
          <a:noFill/>
        </p:spPr>
        <p:txBody>
          <a:bodyPr wrap="square" rtlCol="0">
            <a:spAutoFit/>
          </a:bodyPr>
          <a:lstStyle/>
          <a:p>
            <a:r>
              <a:rPr lang="da-DK" sz="1400" dirty="0" smtClean="0">
                <a:solidFill>
                  <a:schemeClr val="bg1"/>
                </a:solidFill>
                <a:latin typeface="Arial" panose="020B0604020202020204" pitchFamily="34" charset="0"/>
                <a:cs typeface="Arial" panose="020B0604020202020204" pitchFamily="34" charset="0"/>
              </a:rPr>
              <a:t>Foto: UTH 2018</a:t>
            </a:r>
            <a:endParaRPr lang="da-DK"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18129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el 2">
            <a:extLst>
              <a:ext uri="{FF2B5EF4-FFF2-40B4-BE49-F238E27FC236}">
                <a16:creationId xmlns:a16="http://schemas.microsoft.com/office/drawing/2014/main" xmlns="" id="{9231CFB1-4FB2-644E-9A1C-E409100B43B7}"/>
              </a:ext>
            </a:extLst>
          </p:cNvPr>
          <p:cNvSpPr txBox="1">
            <a:spLocks/>
          </p:cNvSpPr>
          <p:nvPr/>
        </p:nvSpPr>
        <p:spPr>
          <a:xfrm>
            <a:off x="792480" y="2106576"/>
            <a:ext cx="10180320" cy="38334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a-DK" sz="2400" dirty="0">
                <a:solidFill>
                  <a:schemeClr val="bg1"/>
                </a:solidFill>
                <a:latin typeface="Arial" panose="020B0604020202020204" pitchFamily="34" charset="0"/>
                <a:cs typeface="Arial" panose="020B0604020202020204" pitchFamily="34" charset="0"/>
              </a:rPr>
              <a:t>I forbindelse med forskningsprojektet </a:t>
            </a:r>
            <a:r>
              <a:rPr lang="da-DK" sz="2400" dirty="0" smtClean="0">
                <a:solidFill>
                  <a:schemeClr val="bg1"/>
                </a:solidFill>
                <a:latin typeface="Arial" panose="020B0604020202020204" pitchFamily="34" charset="0"/>
                <a:cs typeface="Arial" panose="020B0604020202020204" pitchFamily="34" charset="0"/>
              </a:rPr>
              <a:t>har en </a:t>
            </a:r>
            <a:r>
              <a:rPr lang="da-DK" sz="2400" dirty="0">
                <a:solidFill>
                  <a:schemeClr val="bg1"/>
                </a:solidFill>
                <a:latin typeface="Arial" panose="020B0604020202020204" pitchFamily="34" charset="0"/>
                <a:cs typeface="Arial" panose="020B0604020202020204" pitchFamily="34" charset="0"/>
              </a:rPr>
              <a:t>gruppe </a:t>
            </a:r>
            <a:r>
              <a:rPr lang="da-DK" sz="2400" dirty="0" smtClean="0">
                <a:solidFill>
                  <a:schemeClr val="bg1"/>
                </a:solidFill>
                <a:latin typeface="Arial" panose="020B0604020202020204" pitchFamily="34" charset="0"/>
                <a:cs typeface="Arial" panose="020B0604020202020204" pitchFamily="34" charset="0"/>
              </a:rPr>
              <a:t>af efterlevende </a:t>
            </a:r>
            <a:r>
              <a:rPr lang="da-DK" sz="2400" dirty="0">
                <a:solidFill>
                  <a:schemeClr val="bg1"/>
                </a:solidFill>
                <a:latin typeface="Arial" panose="020B0604020202020204" pitchFamily="34" charset="0"/>
                <a:cs typeface="Arial" panose="020B0604020202020204" pitchFamily="34" charset="0"/>
              </a:rPr>
              <a:t>efter selvmord ≥ 60 år, professionelle og forskere udarbejdet </a:t>
            </a:r>
            <a:r>
              <a:rPr lang="da-DK" sz="2400" dirty="0" smtClean="0">
                <a:solidFill>
                  <a:schemeClr val="bg1"/>
                </a:solidFill>
                <a:latin typeface="Arial" panose="020B0604020202020204" pitchFamily="34" charset="0"/>
                <a:cs typeface="Arial" panose="020B0604020202020204" pitchFamily="34" charset="0"/>
              </a:rPr>
              <a:t>tre film, der handler om at være ældre efterladt set fra et førstepersonsperspektiv </a:t>
            </a:r>
            <a:endParaRPr lang="da-DK" sz="2400" dirty="0">
              <a:solidFill>
                <a:schemeClr val="bg1"/>
              </a:solidFill>
              <a:latin typeface="Arial" panose="020B0604020202020204" pitchFamily="34" charset="0"/>
              <a:cs typeface="Arial" panose="020B0604020202020204" pitchFamily="34" charset="0"/>
            </a:endParaRPr>
          </a:p>
          <a:p>
            <a:r>
              <a:rPr lang="da-DK" sz="2400" dirty="0">
                <a:solidFill>
                  <a:schemeClr val="bg1"/>
                </a:solidFill>
                <a:latin typeface="Arial" panose="020B0604020202020204" pitchFamily="34" charset="0"/>
                <a:cs typeface="Arial" panose="020B0604020202020204" pitchFamily="34" charset="0"/>
              </a:rPr>
              <a:t>Filmene er en formidling af centrale </a:t>
            </a:r>
            <a:r>
              <a:rPr lang="da-DK" sz="2400" dirty="0" smtClean="0">
                <a:solidFill>
                  <a:schemeClr val="bg1"/>
                </a:solidFill>
                <a:latin typeface="Arial" panose="020B0604020202020204" pitchFamily="34" charset="0"/>
                <a:cs typeface="Arial" panose="020B0604020202020204" pitchFamily="34" charset="0"/>
              </a:rPr>
              <a:t>dele </a:t>
            </a:r>
            <a:r>
              <a:rPr lang="da-DK" sz="2400" dirty="0">
                <a:solidFill>
                  <a:schemeClr val="bg1"/>
                </a:solidFill>
                <a:latin typeface="Arial" panose="020B0604020202020204" pitchFamily="34" charset="0"/>
                <a:cs typeface="Arial" panose="020B0604020202020204" pitchFamily="34" charset="0"/>
              </a:rPr>
              <a:t>af det, 20 ældre efterladte fortalte om deres oplevelse af situationen i projektets </a:t>
            </a:r>
            <a:r>
              <a:rPr lang="da-DK" sz="2400" dirty="0" smtClean="0">
                <a:solidFill>
                  <a:schemeClr val="bg1"/>
                </a:solidFill>
                <a:latin typeface="Arial" panose="020B0604020202020204" pitchFamily="34" charset="0"/>
                <a:cs typeface="Arial" panose="020B0604020202020204" pitchFamily="34" charset="0"/>
              </a:rPr>
              <a:t>interviewstudie:</a:t>
            </a:r>
          </a:p>
          <a:p>
            <a:pPr lvl="1"/>
            <a:r>
              <a:rPr lang="da-DK" dirty="0" smtClean="0">
                <a:solidFill>
                  <a:schemeClr val="bg1"/>
                </a:solidFill>
                <a:latin typeface="Arial" panose="020B0604020202020204" pitchFamily="34" charset="0"/>
                <a:cs typeface="Arial" panose="020B0604020202020204" pitchFamily="34" charset="0"/>
              </a:rPr>
              <a:t>Film </a:t>
            </a:r>
            <a:r>
              <a:rPr lang="da-DK" dirty="0">
                <a:solidFill>
                  <a:schemeClr val="bg1"/>
                </a:solidFill>
                <a:latin typeface="Arial" panose="020B0604020202020204" pitchFamily="34" charset="0"/>
                <a:cs typeface="Arial" panose="020B0604020202020204" pitchFamily="34" charset="0"/>
              </a:rPr>
              <a:t>1: Så spørg da for </a:t>
            </a:r>
            <a:r>
              <a:rPr lang="da-DK" dirty="0" smtClean="0">
                <a:solidFill>
                  <a:schemeClr val="bg1"/>
                </a:solidFill>
                <a:latin typeface="Arial" panose="020B0604020202020204" pitchFamily="34" charset="0"/>
                <a:cs typeface="Arial" panose="020B0604020202020204" pitchFamily="34" charset="0"/>
              </a:rPr>
              <a:t>pokker!. Se den </a:t>
            </a:r>
            <a:r>
              <a:rPr lang="da-DK" dirty="0" smtClean="0">
                <a:solidFill>
                  <a:schemeClr val="bg1"/>
                </a:solidFill>
                <a:latin typeface="Arial" panose="020B0604020202020204" pitchFamily="34" charset="0"/>
                <a:cs typeface="Arial" panose="020B0604020202020204" pitchFamily="34" charset="0"/>
                <a:hlinkClick r:id="rId3"/>
              </a:rPr>
              <a:t>her</a:t>
            </a:r>
            <a:r>
              <a:rPr lang="da-DK" dirty="0" smtClean="0">
                <a:solidFill>
                  <a:schemeClr val="bg1"/>
                </a:solidFill>
                <a:latin typeface="Arial" panose="020B0604020202020204" pitchFamily="34" charset="0"/>
                <a:cs typeface="Arial" panose="020B0604020202020204" pitchFamily="34" charset="0"/>
              </a:rPr>
              <a:t> </a:t>
            </a:r>
            <a:endParaRPr lang="da-DK" dirty="0">
              <a:solidFill>
                <a:schemeClr val="bg1"/>
              </a:solidFill>
              <a:latin typeface="Arial" panose="020B0604020202020204" pitchFamily="34" charset="0"/>
              <a:cs typeface="Arial" panose="020B0604020202020204" pitchFamily="34" charset="0"/>
            </a:endParaRPr>
          </a:p>
          <a:p>
            <a:pPr lvl="1"/>
            <a:r>
              <a:rPr lang="da-DK" dirty="0">
                <a:solidFill>
                  <a:schemeClr val="bg1"/>
                </a:solidFill>
                <a:latin typeface="Arial" panose="020B0604020202020204" pitchFamily="34" charset="0"/>
                <a:cs typeface="Arial" panose="020B0604020202020204" pitchFamily="34" charset="0"/>
              </a:rPr>
              <a:t>Film 2: Tag kontakt og tal om </a:t>
            </a:r>
            <a:r>
              <a:rPr lang="da-DK" dirty="0" smtClean="0">
                <a:solidFill>
                  <a:schemeClr val="bg1"/>
                </a:solidFill>
                <a:latin typeface="Arial" panose="020B0604020202020204" pitchFamily="34" charset="0"/>
                <a:cs typeface="Arial" panose="020B0604020202020204" pitchFamily="34" charset="0"/>
              </a:rPr>
              <a:t>det. Se den </a:t>
            </a:r>
            <a:r>
              <a:rPr lang="da-DK" dirty="0" smtClean="0">
                <a:solidFill>
                  <a:schemeClr val="bg1"/>
                </a:solidFill>
                <a:latin typeface="Arial" panose="020B0604020202020204" pitchFamily="34" charset="0"/>
                <a:cs typeface="Arial" panose="020B0604020202020204" pitchFamily="34" charset="0"/>
                <a:hlinkClick r:id="rId4"/>
              </a:rPr>
              <a:t>her</a:t>
            </a:r>
            <a:endParaRPr lang="da-DK" dirty="0">
              <a:solidFill>
                <a:schemeClr val="bg1"/>
              </a:solidFill>
              <a:latin typeface="Arial" panose="020B0604020202020204" pitchFamily="34" charset="0"/>
              <a:cs typeface="Arial" panose="020B0604020202020204" pitchFamily="34" charset="0"/>
            </a:endParaRPr>
          </a:p>
          <a:p>
            <a:pPr lvl="1"/>
            <a:r>
              <a:rPr lang="da-DK" dirty="0">
                <a:solidFill>
                  <a:schemeClr val="bg1"/>
                </a:solidFill>
                <a:latin typeface="Arial" panose="020B0604020202020204" pitchFamily="34" charset="0"/>
                <a:cs typeface="Arial" panose="020B0604020202020204" pitchFamily="34" charset="0"/>
              </a:rPr>
              <a:t>Film 3: At leve med </a:t>
            </a:r>
            <a:r>
              <a:rPr lang="da-DK" dirty="0" smtClean="0">
                <a:solidFill>
                  <a:schemeClr val="bg1"/>
                </a:solidFill>
                <a:latin typeface="Arial" panose="020B0604020202020204" pitchFamily="34" charset="0"/>
                <a:cs typeface="Arial" panose="020B0604020202020204" pitchFamily="34" charset="0"/>
              </a:rPr>
              <a:t>sorgen. Se </a:t>
            </a:r>
            <a:r>
              <a:rPr lang="da-DK" dirty="0">
                <a:solidFill>
                  <a:schemeClr val="bg1"/>
                </a:solidFill>
                <a:latin typeface="Arial" panose="020B0604020202020204" pitchFamily="34" charset="0"/>
                <a:cs typeface="Arial" panose="020B0604020202020204" pitchFamily="34" charset="0"/>
              </a:rPr>
              <a:t>den </a:t>
            </a:r>
            <a:r>
              <a:rPr lang="da-DK" dirty="0" smtClean="0">
                <a:solidFill>
                  <a:schemeClr val="bg1"/>
                </a:solidFill>
                <a:latin typeface="Arial" panose="020B0604020202020204" pitchFamily="34" charset="0"/>
                <a:cs typeface="Arial" panose="020B0604020202020204" pitchFamily="34" charset="0"/>
                <a:hlinkClick r:id="rId5"/>
              </a:rPr>
              <a:t>her</a:t>
            </a:r>
            <a:endParaRPr lang="da-DK" dirty="0">
              <a:solidFill>
                <a:schemeClr val="bg1"/>
              </a:solidFill>
              <a:latin typeface="Arial" panose="020B0604020202020204" pitchFamily="34" charset="0"/>
              <a:cs typeface="Arial" panose="020B0604020202020204" pitchFamily="34" charset="0"/>
            </a:endParaRPr>
          </a:p>
          <a:p>
            <a:pPr marL="0" indent="0">
              <a:buNone/>
            </a:pPr>
            <a:endParaRPr lang="da-DK" sz="2400" dirty="0" smtClean="0">
              <a:solidFill>
                <a:schemeClr val="bg1"/>
              </a:solidFill>
              <a:latin typeface="Arial" panose="020B0604020202020204" pitchFamily="34" charset="0"/>
              <a:cs typeface="Arial" panose="020B0604020202020204" pitchFamily="34" charset="0"/>
            </a:endParaRPr>
          </a:p>
          <a:p>
            <a:endParaRPr lang="da-DK" sz="2400" dirty="0">
              <a:solidFill>
                <a:schemeClr val="bg1"/>
              </a:solidFill>
              <a:latin typeface="Arial" panose="020B0604020202020204" pitchFamily="34" charset="0"/>
              <a:cs typeface="Arial" panose="020B0604020202020204" pitchFamily="34" charset="0"/>
            </a:endParaRPr>
          </a:p>
        </p:txBody>
      </p:sp>
      <p:sp>
        <p:nvSpPr>
          <p:cNvPr id="5" name="Titel 1">
            <a:extLst>
              <a:ext uri="{FF2B5EF4-FFF2-40B4-BE49-F238E27FC236}">
                <a16:creationId xmlns:a16="http://schemas.microsoft.com/office/drawing/2014/main" xmlns="" id="{7D97B51E-CCF5-F94A-9D38-0B32F4E0D1A4}"/>
              </a:ext>
            </a:extLst>
          </p:cNvPr>
          <p:cNvSpPr txBox="1">
            <a:spLocks/>
          </p:cNvSpPr>
          <p:nvPr/>
        </p:nvSpPr>
        <p:spPr>
          <a:xfrm>
            <a:off x="822960" y="917978"/>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Film om at </a:t>
            </a:r>
            <a:r>
              <a:rPr lang="da-DK" b="1" dirty="0" smtClean="0">
                <a:solidFill>
                  <a:srgbClr val="7F8D76"/>
                </a:solidFill>
                <a:latin typeface="Arial" panose="020B0604020202020204" pitchFamily="34" charset="0"/>
                <a:cs typeface="Arial" panose="020B0604020202020204" pitchFamily="34" charset="0"/>
              </a:rPr>
              <a:t>være </a:t>
            </a:r>
            <a:r>
              <a:rPr lang="da-DK" b="1" dirty="0">
                <a:solidFill>
                  <a:srgbClr val="7F8D76"/>
                </a:solidFill>
                <a:latin typeface="Arial" panose="020B0604020202020204" pitchFamily="34" charset="0"/>
                <a:cs typeface="Arial" panose="020B0604020202020204" pitchFamily="34" charset="0"/>
              </a:rPr>
              <a:t>efterladt efter </a:t>
            </a:r>
            <a:r>
              <a:rPr lang="da-DK" b="1" dirty="0" smtClean="0">
                <a:solidFill>
                  <a:srgbClr val="7F8D76"/>
                </a:solidFill>
                <a:latin typeface="Arial" panose="020B0604020202020204" pitchFamily="34" charset="0"/>
                <a:cs typeface="Arial" panose="020B0604020202020204" pitchFamily="34" charset="0"/>
              </a:rPr>
              <a:t>selvmord i en alder af ≥ </a:t>
            </a:r>
            <a:r>
              <a:rPr lang="da-DK" b="1" dirty="0">
                <a:solidFill>
                  <a:srgbClr val="7F8D76"/>
                </a:solidFill>
                <a:latin typeface="Arial" panose="020B0604020202020204" pitchFamily="34" charset="0"/>
                <a:cs typeface="Arial" panose="020B0604020202020204" pitchFamily="34" charset="0"/>
              </a:rPr>
              <a:t>60 år</a:t>
            </a:r>
            <a:endParaRPr lang="da-DK" b="1" dirty="0">
              <a:solidFill>
                <a:srgbClr val="7F8D76"/>
              </a:solidFill>
            </a:endParaRPr>
          </a:p>
        </p:txBody>
      </p:sp>
      <p:sp>
        <p:nvSpPr>
          <p:cNvPr id="6" name="Rektangel 5">
            <a:extLst>
              <a:ext uri="{FF2B5EF4-FFF2-40B4-BE49-F238E27FC236}">
                <a16:creationId xmlns:a16="http://schemas.microsoft.com/office/drawing/2014/main" xmlns="" id="{21EAF16B-ECD3-F040-82AD-6D8FFDFB539E}"/>
              </a:ext>
            </a:extLst>
          </p:cNvPr>
          <p:cNvSpPr/>
          <p:nvPr/>
        </p:nvSpPr>
        <p:spPr>
          <a:xfrm>
            <a:off x="0" y="6761484"/>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prstClr val="white"/>
              </a:solidFill>
              <a:highlight>
                <a:srgbClr val="7F8D76"/>
              </a:highlight>
            </a:endParaRPr>
          </a:p>
        </p:txBody>
      </p:sp>
      <p:pic>
        <p:nvPicPr>
          <p:cNvPr id="7" name="Billede 6">
            <a:extLst>
              <a:ext uri="{FF2B5EF4-FFF2-40B4-BE49-F238E27FC236}">
                <a16:creationId xmlns:a16="http://schemas.microsoft.com/office/drawing/2014/main" xmlns="" id="{341316C3-43F2-DC47-9095-276D25B378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188539" y="4182164"/>
            <a:ext cx="4003461" cy="2513283"/>
          </a:xfrm>
          <a:prstGeom prst="rect">
            <a:avLst/>
          </a:prstGeom>
        </p:spPr>
      </p:pic>
    </p:spTree>
    <p:extLst>
      <p:ext uri="{BB962C8B-B14F-4D97-AF65-F5344CB8AC3E}">
        <p14:creationId xmlns:p14="http://schemas.microsoft.com/office/powerpoint/2010/main" val="10477480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xmlns="" id="{F64559A4-31F6-4141-B60A-4702F5B32FE9}"/>
              </a:ext>
            </a:extLst>
          </p:cNvPr>
          <p:cNvSpPr/>
          <p:nvPr/>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3" name="Titel 1">
            <a:extLst>
              <a:ext uri="{FF2B5EF4-FFF2-40B4-BE49-F238E27FC236}">
                <a16:creationId xmlns:a16="http://schemas.microsoft.com/office/drawing/2014/main" xmlns="" id="{6B9C9D94-5DEA-3646-865D-B5825B41201A}"/>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smtClean="0">
                <a:latin typeface="Arial" panose="020B0604020202020204" pitchFamily="34" charset="0"/>
                <a:cs typeface="Arial" panose="020B0604020202020204" pitchFamily="34" charset="0"/>
              </a:rPr>
              <a:t>Litteraturhenvisninger</a:t>
            </a:r>
            <a:endParaRPr lang="da-DK" b="1" dirty="0">
              <a:latin typeface="Arial" panose="020B0604020202020204" pitchFamily="34" charset="0"/>
              <a:cs typeface="Arial" panose="020B0604020202020204" pitchFamily="34" charset="0"/>
            </a:endParaRPr>
          </a:p>
        </p:txBody>
      </p:sp>
      <p:sp>
        <p:nvSpPr>
          <p:cNvPr id="4" name="Pladsholder til indhold 2">
            <a:extLst>
              <a:ext uri="{FF2B5EF4-FFF2-40B4-BE49-F238E27FC236}">
                <a16:creationId xmlns:a16="http://schemas.microsoft.com/office/drawing/2014/main" xmlns="" id="{EBBEF779-2524-4A48-A694-3CEC8A979EEB}"/>
              </a:ext>
            </a:extLst>
          </p:cNvPr>
          <p:cNvSpPr txBox="1">
            <a:spLocks/>
          </p:cNvSpPr>
          <p:nvPr/>
        </p:nvSpPr>
        <p:spPr>
          <a:xfrm>
            <a:off x="822961" y="1722120"/>
            <a:ext cx="10347959" cy="447164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90000"/>
              </a:lnSpc>
              <a:buNone/>
            </a:pPr>
            <a:r>
              <a:rPr lang="da-DK" sz="1800" b="1" dirty="0">
                <a:latin typeface="Arial" panose="020B0604020202020204" pitchFamily="34" charset="0"/>
                <a:cs typeface="Arial" panose="020B0604020202020204" pitchFamily="34" charset="0"/>
              </a:rPr>
              <a:t>”Dødsbud – Om underretning ved pludselige dødsfald” </a:t>
            </a:r>
            <a:r>
              <a:rPr lang="da-DK" sz="1800" dirty="0">
                <a:latin typeface="Arial" panose="020B0604020202020204" pitchFamily="34" charset="0"/>
                <a:cs typeface="Arial" panose="020B0604020202020204" pitchFamily="34" charset="0"/>
              </a:rPr>
              <a:t/>
            </a:r>
            <a:br>
              <a:rPr lang="da-DK" sz="1800" dirty="0">
                <a:latin typeface="Arial" panose="020B0604020202020204" pitchFamily="34" charset="0"/>
                <a:cs typeface="Arial" panose="020B0604020202020204" pitchFamily="34" charset="0"/>
              </a:rPr>
            </a:br>
            <a:r>
              <a:rPr lang="da-DK" sz="1800" dirty="0">
                <a:latin typeface="Arial" panose="020B0604020202020204" pitchFamily="34" charset="0"/>
                <a:cs typeface="Arial" panose="020B0604020202020204" pitchFamily="34" charset="0"/>
              </a:rPr>
              <a:t>Ulla Thorbjørn </a:t>
            </a:r>
            <a:r>
              <a:rPr lang="da-DK" sz="1800" dirty="0" smtClean="0">
                <a:latin typeface="Arial" panose="020B0604020202020204" pitchFamily="34" charset="0"/>
                <a:cs typeface="Arial" panose="020B0604020202020204" pitchFamily="34" charset="0"/>
              </a:rPr>
              <a:t>Hansen. Forfatteren og </a:t>
            </a:r>
            <a:r>
              <a:rPr lang="da-DK" sz="1800" dirty="0">
                <a:latin typeface="Arial" panose="020B0604020202020204" pitchFamily="34" charset="0"/>
                <a:cs typeface="Arial" panose="020B0604020202020204" pitchFamily="34" charset="0"/>
              </a:rPr>
              <a:t>Eksistensen  1. udgave, </a:t>
            </a:r>
            <a:r>
              <a:rPr lang="da-DK" sz="1800" dirty="0" smtClean="0">
                <a:latin typeface="Arial" panose="020B0604020202020204" pitchFamily="34" charset="0"/>
                <a:cs typeface="Arial" panose="020B0604020202020204" pitchFamily="34" charset="0"/>
              </a:rPr>
              <a:t>oplag 2019</a:t>
            </a:r>
          </a:p>
          <a:p>
            <a:pPr marL="0" indent="0">
              <a:lnSpc>
                <a:spcPct val="90000"/>
              </a:lnSpc>
              <a:buNone/>
            </a:pPr>
            <a:r>
              <a:rPr lang="da-DK" sz="1800" b="1" dirty="0" smtClean="0">
                <a:latin typeface="Arial" panose="020B0604020202020204" pitchFamily="34" charset="0"/>
                <a:cs typeface="Arial" panose="020B0604020202020204" pitchFamily="34" charset="0"/>
              </a:rPr>
              <a:t>”</a:t>
            </a:r>
            <a:r>
              <a:rPr lang="da-DK" sz="1800" b="1" dirty="0">
                <a:latin typeface="Arial" panose="020B0604020202020204" pitchFamily="34" charset="0"/>
                <a:cs typeface="Arial" panose="020B0604020202020204" pitchFamily="34" charset="0"/>
              </a:rPr>
              <a:t>I selvmordets </a:t>
            </a:r>
            <a:r>
              <a:rPr lang="da-DK" sz="1800" b="1" dirty="0" smtClean="0">
                <a:latin typeface="Arial" panose="020B0604020202020204" pitchFamily="34" charset="0"/>
                <a:cs typeface="Arial" panose="020B0604020202020204" pitchFamily="34" charset="0"/>
              </a:rPr>
              <a:t>kølvand”</a:t>
            </a:r>
            <a:r>
              <a:rPr lang="da-DK" sz="1800" dirty="0">
                <a:latin typeface="Arial" panose="020B0604020202020204" pitchFamily="34" charset="0"/>
                <a:cs typeface="Arial" panose="020B0604020202020204" pitchFamily="34" charset="0"/>
              </a:rPr>
              <a:t/>
            </a:r>
            <a:br>
              <a:rPr lang="da-DK" sz="1800" dirty="0">
                <a:latin typeface="Arial" panose="020B0604020202020204" pitchFamily="34" charset="0"/>
                <a:cs typeface="Arial" panose="020B0604020202020204" pitchFamily="34" charset="0"/>
              </a:rPr>
            </a:br>
            <a:r>
              <a:rPr lang="da-DK" sz="1800" dirty="0">
                <a:latin typeface="Arial" panose="020B0604020202020204" pitchFamily="34" charset="0"/>
                <a:cs typeface="Arial" panose="020B0604020202020204" pitchFamily="34" charset="0"/>
              </a:rPr>
              <a:t>Liselotte Horneman Krag og Elene </a:t>
            </a:r>
            <a:r>
              <a:rPr lang="da-DK" sz="1800" dirty="0" smtClean="0">
                <a:latin typeface="Arial" panose="020B0604020202020204" pitchFamily="34" charset="0"/>
                <a:cs typeface="Arial" panose="020B0604020202020204" pitchFamily="34" charset="0"/>
              </a:rPr>
              <a:t>Fleischer. Eksistensen </a:t>
            </a:r>
            <a:r>
              <a:rPr lang="da-DK" sz="1800" dirty="0">
                <a:latin typeface="Arial" panose="020B0604020202020204" pitchFamily="34" charset="0"/>
                <a:cs typeface="Arial" panose="020B0604020202020204" pitchFamily="34" charset="0"/>
              </a:rPr>
              <a:t>2019</a:t>
            </a:r>
          </a:p>
          <a:p>
            <a:pPr marL="0" indent="0">
              <a:lnSpc>
                <a:spcPct val="90000"/>
              </a:lnSpc>
              <a:buNone/>
            </a:pPr>
            <a:r>
              <a:rPr lang="da-DK" sz="1800" b="1" dirty="0" smtClean="0">
                <a:latin typeface="Arial" panose="020B0604020202020204" pitchFamily="34" charset="0"/>
                <a:cs typeface="Arial" panose="020B0604020202020204" pitchFamily="34" charset="0"/>
              </a:rPr>
              <a:t>Undervisningsmateriale </a:t>
            </a:r>
            <a:r>
              <a:rPr lang="da-DK" sz="1800" b="1" dirty="0">
                <a:latin typeface="Arial" panose="020B0604020202020204" pitchFamily="34" charset="0"/>
                <a:cs typeface="Arial" panose="020B0604020202020204" pitchFamily="34" charset="0"/>
              </a:rPr>
              <a:t>for nyuddannede præster og præster, der arbejder med selvmordsproblematik                                                                                                        </a:t>
            </a:r>
            <a:r>
              <a:rPr lang="da-DK" sz="1800" b="1" dirty="0" smtClean="0">
                <a:latin typeface="Arial" panose="020B0604020202020204" pitchFamily="34" charset="0"/>
                <a:cs typeface="Arial" panose="020B0604020202020204" pitchFamily="34" charset="0"/>
              </a:rPr>
              <a:t/>
            </a:r>
            <a:br>
              <a:rPr lang="da-DK" sz="1800" b="1" dirty="0" smtClean="0">
                <a:latin typeface="Arial" panose="020B0604020202020204" pitchFamily="34" charset="0"/>
                <a:cs typeface="Arial" panose="020B0604020202020204" pitchFamily="34" charset="0"/>
              </a:rPr>
            </a:br>
            <a:r>
              <a:rPr lang="da-DK" sz="1800" dirty="0" smtClean="0">
                <a:latin typeface="Arial" panose="020B0604020202020204" pitchFamily="34" charset="0"/>
                <a:cs typeface="Arial" panose="020B0604020202020204" pitchFamily="34" charset="0"/>
              </a:rPr>
              <a:t>Agnieszka </a:t>
            </a:r>
            <a:r>
              <a:rPr lang="da-DK" sz="1800" dirty="0" err="1">
                <a:latin typeface="Arial" panose="020B0604020202020204" pitchFamily="34" charset="0"/>
                <a:cs typeface="Arial" panose="020B0604020202020204" pitchFamily="34" charset="0"/>
              </a:rPr>
              <a:t>Konieczna</a:t>
            </a:r>
            <a:r>
              <a:rPr lang="da-DK" sz="1800" dirty="0">
                <a:latin typeface="Arial" panose="020B0604020202020204" pitchFamily="34" charset="0"/>
                <a:cs typeface="Arial" panose="020B0604020202020204" pitchFamily="34" charset="0"/>
              </a:rPr>
              <a:t>, Anne Bundgaard Hansen, Lisbet Rønnow Torp                                          Forfatterne og Center for Selvmordsforskning 1. udgave, 1. oplag, </a:t>
            </a:r>
            <a:r>
              <a:rPr lang="da-DK" sz="1800" dirty="0" smtClean="0">
                <a:latin typeface="Arial" panose="020B0604020202020204" pitchFamily="34" charset="0"/>
                <a:cs typeface="Arial" panose="020B0604020202020204" pitchFamily="34" charset="0"/>
              </a:rPr>
              <a:t>2017.</a:t>
            </a:r>
          </a:p>
          <a:p>
            <a:pPr marL="0" indent="0">
              <a:lnSpc>
                <a:spcPct val="90000"/>
              </a:lnSpc>
              <a:buNone/>
            </a:pPr>
            <a:r>
              <a:rPr lang="da-DK" sz="1800" b="1" dirty="0" smtClean="0">
                <a:latin typeface="Arial" panose="020B0604020202020204" pitchFamily="34" charset="0"/>
                <a:cs typeface="Arial" panose="020B0604020202020204" pitchFamily="34" charset="0"/>
              </a:rPr>
              <a:t>”Selvmord”</a:t>
            </a:r>
            <a:br>
              <a:rPr lang="da-DK" sz="1800" b="1" dirty="0" smtClean="0">
                <a:latin typeface="Arial" panose="020B0604020202020204" pitchFamily="34" charset="0"/>
                <a:cs typeface="Arial" panose="020B0604020202020204" pitchFamily="34" charset="0"/>
              </a:rPr>
            </a:br>
            <a:r>
              <a:rPr lang="da-DK" sz="1800" dirty="0" smtClean="0">
                <a:latin typeface="Arial" panose="020B0604020202020204" pitchFamily="34" charset="0"/>
                <a:cs typeface="Arial" panose="020B0604020202020204" pitchFamily="34" charset="0"/>
              </a:rPr>
              <a:t>Peter </a:t>
            </a:r>
            <a:r>
              <a:rPr lang="da-DK" sz="1800" dirty="0">
                <a:latin typeface="Arial" panose="020B0604020202020204" pitchFamily="34" charset="0"/>
                <a:cs typeface="Arial" panose="020B0604020202020204" pitchFamily="34" charset="0"/>
              </a:rPr>
              <a:t>Dalsgaard i bogen Politipsykologi, en grundbog af Ibsen, B.F., Greiner, T., </a:t>
            </a:r>
            <a:r>
              <a:rPr lang="da-DK" sz="1800" dirty="0" err="1">
                <a:latin typeface="Arial" panose="020B0604020202020204" pitchFamily="34" charset="0"/>
                <a:cs typeface="Arial" panose="020B0604020202020204" pitchFamily="34" charset="0"/>
              </a:rPr>
              <a:t>Nigard</a:t>
            </a:r>
            <a:r>
              <a:rPr lang="da-DK" sz="1800" dirty="0">
                <a:latin typeface="Arial" panose="020B0604020202020204" pitchFamily="34" charset="0"/>
                <a:cs typeface="Arial" panose="020B0604020202020204" pitchFamily="34" charset="0"/>
              </a:rPr>
              <a:t>, P. &amp; Holsts J. (red.). Hans Reitzels </a:t>
            </a:r>
            <a:r>
              <a:rPr lang="da-DK" sz="1800" dirty="0" smtClean="0">
                <a:latin typeface="Arial" panose="020B0604020202020204" pitchFamily="34" charset="0"/>
                <a:cs typeface="Arial" panose="020B0604020202020204" pitchFamily="34" charset="0"/>
              </a:rPr>
              <a:t>Forlag 2008</a:t>
            </a:r>
          </a:p>
          <a:p>
            <a:pPr marL="0" indent="0">
              <a:lnSpc>
                <a:spcPct val="90000"/>
              </a:lnSpc>
              <a:buNone/>
            </a:pPr>
            <a:r>
              <a:rPr lang="da-DK" sz="1800" b="1" dirty="0" smtClean="0">
                <a:latin typeface="Arial" panose="020B0604020202020204" pitchFamily="34" charset="0"/>
                <a:cs typeface="Arial" panose="020B0604020202020204" pitchFamily="34" charset="0"/>
              </a:rPr>
              <a:t>Den </a:t>
            </a:r>
            <a:r>
              <a:rPr lang="da-DK" sz="1800" b="1" dirty="0">
                <a:latin typeface="Arial" panose="020B0604020202020204" pitchFamily="34" charset="0"/>
                <a:cs typeface="Arial" panose="020B0604020202020204" pitchFamily="34" charset="0"/>
              </a:rPr>
              <a:t>lille guide: Forebyggelsesguide til fagpersoner. Ensomhed, Tab, Depression og selvmordsadfærd. </a:t>
            </a:r>
            <a:r>
              <a:rPr lang="da-DK" sz="1800" b="1" dirty="0" smtClean="0">
                <a:latin typeface="Arial" panose="020B0604020202020204" pitchFamily="34" charset="0"/>
                <a:cs typeface="Arial" panose="020B0604020202020204" pitchFamily="34" charset="0"/>
              </a:rPr>
              <a:t/>
            </a:r>
            <a:br>
              <a:rPr lang="da-DK" sz="1800" b="1" dirty="0" smtClean="0">
                <a:latin typeface="Arial" panose="020B0604020202020204" pitchFamily="34" charset="0"/>
                <a:cs typeface="Arial" panose="020B0604020202020204" pitchFamily="34" charset="0"/>
              </a:rPr>
            </a:br>
            <a:r>
              <a:rPr lang="da-DK" sz="1800" dirty="0" smtClean="0">
                <a:latin typeface="Arial" panose="020B0604020202020204" pitchFamily="34" charset="0"/>
                <a:cs typeface="Arial" panose="020B0604020202020204" pitchFamily="34" charset="0"/>
              </a:rPr>
              <a:t>Forskergruppen </a:t>
            </a:r>
            <a:r>
              <a:rPr lang="da-DK" sz="1800" dirty="0">
                <a:latin typeface="Arial" panose="020B0604020202020204" pitchFamily="34" charset="0"/>
                <a:cs typeface="Arial" panose="020B0604020202020204" pitchFamily="34" charset="0"/>
              </a:rPr>
              <a:t>ældre og selvmordsforebyggelse 2. udgave 2016</a:t>
            </a:r>
            <a:endParaRPr lang="da-DK" sz="1800" dirty="0">
              <a:latin typeface="Calibri" panose="020F0502020204030204" pitchFamily="34" charset="0"/>
              <a:cs typeface="Calibri" panose="020F0502020204030204" pitchFamily="34" charset="0"/>
            </a:endParaRPr>
          </a:p>
          <a:p>
            <a:pPr marL="0" indent="0">
              <a:lnSpc>
                <a:spcPct val="90000"/>
              </a:lnSpc>
              <a:buNone/>
            </a:pPr>
            <a:endParaRPr lang="da-DK"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3780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8CF8F49-F41D-EB43-B80A-3701035A8E45}"/>
              </a:ext>
            </a:extLst>
          </p:cNvPr>
          <p:cNvSpPr txBox="1">
            <a:spLocks/>
          </p:cNvSpPr>
          <p:nvPr/>
        </p:nvSpPr>
        <p:spPr>
          <a:xfrm>
            <a:off x="822960" y="667043"/>
            <a:ext cx="10544471" cy="13744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defTabSz="457200">
              <a:lnSpc>
                <a:spcPct val="100000"/>
              </a:lnSpc>
              <a:spcBef>
                <a:spcPts val="0"/>
              </a:spcBef>
            </a:pPr>
            <a:r>
              <a:rPr lang="da-DK" sz="2800" b="1" dirty="0">
                <a:solidFill>
                  <a:srgbClr val="7F8D76"/>
                </a:solidFill>
                <a:latin typeface="Arial" panose="020B0604020202020204" pitchFamily="34" charset="0"/>
                <a:ea typeface="+mn-ea"/>
                <a:cs typeface="Arial" panose="020B0604020202020204" pitchFamily="34" charset="0"/>
              </a:rPr>
              <a:t>Arbejdsgruppen, der har udarbejdet materialet </a:t>
            </a:r>
            <a:r>
              <a:rPr lang="da-DK" sz="2800" b="1" dirty="0" smtClean="0">
                <a:solidFill>
                  <a:srgbClr val="7F8D76"/>
                </a:solidFill>
                <a:latin typeface="Arial" panose="020B0604020202020204" pitchFamily="34" charset="0"/>
                <a:ea typeface="+mn-ea"/>
                <a:cs typeface="Arial" panose="020B0604020202020204" pitchFamily="34" charset="0"/>
              </a:rPr>
              <a:t>… </a:t>
            </a:r>
            <a:r>
              <a:rPr lang="da-DK" sz="3600" b="1" dirty="0" smtClean="0">
                <a:solidFill>
                  <a:srgbClr val="7F8D76"/>
                </a:solidFill>
                <a:latin typeface="Arial" panose="020B0604020202020204" pitchFamily="34" charset="0"/>
                <a:cs typeface="Arial" panose="020B0604020202020204" pitchFamily="34" charset="0"/>
              </a:rPr>
              <a:t> </a:t>
            </a:r>
            <a:r>
              <a:rPr lang="da-DK" sz="2000" dirty="0" smtClean="0">
                <a:solidFill>
                  <a:srgbClr val="7F8D76"/>
                </a:solidFill>
                <a:latin typeface="Arial" panose="020B0604020202020204" pitchFamily="34" charset="0"/>
                <a:cs typeface="Arial" panose="020B0604020202020204" pitchFamily="34" charset="0"/>
              </a:rPr>
              <a:t>December 2019</a:t>
            </a:r>
          </a:p>
          <a:p>
            <a:endParaRPr lang="da-DK" sz="3600" dirty="0" smtClean="0">
              <a:solidFill>
                <a:srgbClr val="7F8D76"/>
              </a:solidFill>
              <a:latin typeface="Arial" panose="020B0604020202020204" pitchFamily="34" charset="0"/>
              <a:cs typeface="Arial" panose="020B0604020202020204" pitchFamily="34" charset="0"/>
            </a:endParaRPr>
          </a:p>
          <a:p>
            <a:r>
              <a:rPr lang="da-DK" sz="3600" b="1" dirty="0">
                <a:solidFill>
                  <a:srgbClr val="7F8D76"/>
                </a:solidFill>
                <a:latin typeface="Arial" panose="020B0604020202020204" pitchFamily="34" charset="0"/>
                <a:cs typeface="Arial" panose="020B0604020202020204" pitchFamily="34" charset="0"/>
              </a:rPr>
              <a:t/>
            </a:r>
            <a:br>
              <a:rPr lang="da-DK" sz="3600" b="1" dirty="0">
                <a:solidFill>
                  <a:srgbClr val="7F8D76"/>
                </a:solidFill>
                <a:latin typeface="Arial" panose="020B0604020202020204" pitchFamily="34" charset="0"/>
                <a:cs typeface="Arial" panose="020B0604020202020204" pitchFamily="34" charset="0"/>
              </a:rPr>
            </a:br>
            <a:endParaRPr lang="da-DK" sz="3600" b="1" dirty="0">
              <a:solidFill>
                <a:srgbClr val="7F8D76"/>
              </a:solidFill>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xmlns="" id="{9928DAF6-1CA2-A641-88E3-1FFF858CF871}"/>
              </a:ext>
            </a:extLst>
          </p:cNvPr>
          <p:cNvSpPr txBox="1">
            <a:spLocks/>
          </p:cNvSpPr>
          <p:nvPr/>
        </p:nvSpPr>
        <p:spPr>
          <a:xfrm>
            <a:off x="822960" y="1504828"/>
            <a:ext cx="10544471" cy="4678160"/>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Elene Fleischer, Ph.d. </a:t>
            </a: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Elsebeth Østergaard, Sygeplejerske </a:t>
            </a: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Jenny Havn, Ergoterapeut</a:t>
            </a: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Lene Annette Norberg, Ph.d., Læge</a:t>
            </a: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Tommy Vester, Politibetjent </a:t>
            </a: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Ulla Thorbjørn Hansen, Provst og ledende beredskabspræst</a:t>
            </a:r>
          </a:p>
          <a:p>
            <a:pPr marL="0" lvl="0" indent="0" defTabSz="457200">
              <a:lnSpc>
                <a:spcPct val="100000"/>
              </a:lnSpc>
              <a:spcBef>
                <a:spcPts val="0"/>
              </a:spcBef>
              <a:buSzTx/>
              <a:buNone/>
            </a:pPr>
            <a:endParaRPr lang="da-DK" sz="2000" dirty="0">
              <a:solidFill>
                <a:prstClr val="black"/>
              </a:solidFill>
              <a:latin typeface="Arial" panose="020B0604020202020204" pitchFamily="34" charset="0"/>
              <a:cs typeface="Arial" panose="020B0604020202020204" pitchFamily="34" charset="0"/>
            </a:endParaRPr>
          </a:p>
          <a:p>
            <a:pPr marL="0" lvl="0" indent="0" defTabSz="457200">
              <a:lnSpc>
                <a:spcPct val="100000"/>
              </a:lnSpc>
              <a:spcBef>
                <a:spcPts val="0"/>
              </a:spcBef>
              <a:buSzTx/>
              <a:buNone/>
            </a:pPr>
            <a:r>
              <a:rPr lang="da-DK" sz="2000" dirty="0">
                <a:solidFill>
                  <a:prstClr val="black"/>
                </a:solidFill>
                <a:latin typeface="Arial" panose="020B0604020202020204" pitchFamily="34" charset="0"/>
                <a:cs typeface="Arial" panose="020B0604020202020204" pitchFamily="34" charset="0"/>
              </a:rPr>
              <a:t>Tegning: Frits </a:t>
            </a:r>
            <a:r>
              <a:rPr lang="da-DK" sz="2000" dirty="0" smtClean="0">
                <a:solidFill>
                  <a:prstClr val="black"/>
                </a:solidFill>
                <a:latin typeface="Arial" panose="020B0604020202020204" pitchFamily="34" charset="0"/>
                <a:cs typeface="Arial" panose="020B0604020202020204" pitchFamily="34" charset="0"/>
              </a:rPr>
              <a:t>Ahlefeldt-Laurvig</a:t>
            </a:r>
          </a:p>
          <a:p>
            <a:pPr marL="0" lvl="0" indent="0" defTabSz="457200">
              <a:lnSpc>
                <a:spcPct val="100000"/>
              </a:lnSpc>
              <a:spcBef>
                <a:spcPts val="0"/>
              </a:spcBef>
              <a:buSzTx/>
              <a:buNone/>
            </a:pPr>
            <a:endParaRPr lang="da-DK" sz="2000" dirty="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2000" dirty="0">
                <a:solidFill>
                  <a:prstClr val="black"/>
                </a:solidFill>
                <a:latin typeface="Arial" panose="020B0604020202020204" pitchFamily="34" charset="0"/>
                <a:cs typeface="Arial" panose="020B0604020202020204" pitchFamily="34" charset="0"/>
              </a:rPr>
              <a:t>Materialet er en del af et forskningsprojekt finansieret af </a:t>
            </a:r>
            <a:r>
              <a:rPr lang="da-DK" sz="2000" dirty="0" smtClean="0">
                <a:solidFill>
                  <a:prstClr val="black"/>
                </a:solidFill>
                <a:latin typeface="Arial" panose="020B0604020202020204" pitchFamily="34" charset="0"/>
                <a:cs typeface="Arial" panose="020B0604020202020204" pitchFamily="34" charset="0"/>
              </a:rPr>
              <a:t>VELUX FONDEN</a:t>
            </a:r>
            <a:r>
              <a:rPr lang="da-DK" sz="2000" dirty="0">
                <a:solidFill>
                  <a:prstClr val="black"/>
                </a:solidFill>
                <a:latin typeface="Arial" panose="020B0604020202020204" pitchFamily="34" charset="0"/>
                <a:cs typeface="Arial" panose="020B0604020202020204" pitchFamily="34" charset="0"/>
              </a:rPr>
              <a:t>. </a:t>
            </a:r>
          </a:p>
          <a:p>
            <a:pPr marL="0" indent="0">
              <a:lnSpc>
                <a:spcPct val="100000"/>
              </a:lnSpc>
              <a:spcBef>
                <a:spcPts val="0"/>
              </a:spcBef>
              <a:buNone/>
            </a:pPr>
            <a:endParaRPr lang="da-DK" sz="2000" dirty="0" smtClean="0">
              <a:solidFill>
                <a:prstClr val="black"/>
              </a:solidFill>
              <a:latin typeface="Arial" panose="020B0604020202020204" pitchFamily="34" charset="0"/>
              <a:cs typeface="Arial" panose="020B0604020202020204" pitchFamily="34" charset="0"/>
            </a:endParaRPr>
          </a:p>
          <a:p>
            <a:pPr marL="0" indent="0">
              <a:lnSpc>
                <a:spcPct val="100000"/>
              </a:lnSpc>
              <a:spcBef>
                <a:spcPts val="0"/>
              </a:spcBef>
              <a:buNone/>
            </a:pPr>
            <a:r>
              <a:rPr lang="da-DK" sz="2000" dirty="0" smtClean="0">
                <a:solidFill>
                  <a:prstClr val="black"/>
                </a:solidFill>
                <a:latin typeface="Arial" panose="020B0604020202020204" pitchFamily="34" charset="0"/>
                <a:cs typeface="Arial" panose="020B0604020202020204" pitchFamily="34" charset="0"/>
              </a:rPr>
              <a:t>Du </a:t>
            </a:r>
            <a:r>
              <a:rPr lang="da-DK" sz="2000" dirty="0">
                <a:solidFill>
                  <a:prstClr val="black"/>
                </a:solidFill>
                <a:latin typeface="Arial" panose="020B0604020202020204" pitchFamily="34" charset="0"/>
                <a:cs typeface="Arial" panose="020B0604020202020204" pitchFamily="34" charset="0"/>
              </a:rPr>
              <a:t>kan læse mere på: </a:t>
            </a:r>
            <a:r>
              <a:rPr lang="da-DK" sz="2000" dirty="0" smtClean="0">
                <a:solidFill>
                  <a:srgbClr val="7F8D76"/>
                </a:solidFill>
                <a:latin typeface="Arial" panose="020B0604020202020204" pitchFamily="34" charset="0"/>
                <a:cs typeface="Arial" panose="020B0604020202020204" pitchFamily="34" charset="0"/>
                <a:hlinkClick r:id="rId3"/>
              </a:rPr>
              <a:t>www.regionsjaelland.dk/efterladte</a:t>
            </a:r>
            <a:endParaRPr lang="da-DK" sz="2000" dirty="0">
              <a:solidFill>
                <a:srgbClr val="7F8D76"/>
              </a:solidFill>
              <a:latin typeface="Arial" panose="020B0604020202020204" pitchFamily="34" charset="0"/>
              <a:cs typeface="Arial" panose="020B0604020202020204" pitchFamily="34" charset="0"/>
            </a:endParaRPr>
          </a:p>
          <a:p>
            <a:pPr marL="0" indent="0">
              <a:lnSpc>
                <a:spcPct val="100000"/>
              </a:lnSpc>
              <a:spcBef>
                <a:spcPts val="0"/>
              </a:spcBef>
              <a:buFont typeface="Arial" panose="020B0604020202020204" pitchFamily="34" charset="0"/>
              <a:buNone/>
            </a:pPr>
            <a:endParaRPr lang="da-DK" dirty="0">
              <a:solidFill>
                <a:prstClr val="black"/>
              </a:solidFill>
              <a:latin typeface="Arial" panose="020B0604020202020204" pitchFamily="34" charset="0"/>
              <a:cs typeface="Arial" panose="020B0604020202020204" pitchFamily="34" charset="0"/>
            </a:endParaRPr>
          </a:p>
        </p:txBody>
      </p:sp>
      <p:sp>
        <p:nvSpPr>
          <p:cNvPr id="4" name="Titel 1">
            <a:extLst>
              <a:ext uri="{FF2B5EF4-FFF2-40B4-BE49-F238E27FC236}">
                <a16:creationId xmlns:a16="http://schemas.microsoft.com/office/drawing/2014/main" xmlns="" id="{B7EFF2B6-6B8C-5042-8BD1-35740359F8F9}"/>
              </a:ext>
            </a:extLst>
          </p:cNvPr>
          <p:cNvSpPr txBox="1">
            <a:spLocks/>
          </p:cNvSpPr>
          <p:nvPr/>
        </p:nvSpPr>
        <p:spPr>
          <a:xfrm>
            <a:off x="-2005826" y="3257524"/>
            <a:ext cx="9906000" cy="1117073"/>
          </a:xfrm>
          <a:prstGeom prst="rect">
            <a:avLst/>
          </a:prstGeom>
        </p:spPr>
        <p:txBody>
          <a:bodyPr>
            <a:noAutofit/>
          </a:bodyPr>
          <a:lst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a:lstStyle>
          <a:p>
            <a:endParaRPr lang="da-DK" sz="4400" b="1" cap="none" dirty="0">
              <a:solidFill>
                <a:srgbClr val="7F8D76"/>
              </a:solidFill>
              <a:latin typeface="Arial" panose="020B0604020202020204" pitchFamily="34" charset="0"/>
              <a:cs typeface="Arial" panose="020B0604020202020204" pitchFamily="34" charset="0"/>
            </a:endParaRPr>
          </a:p>
        </p:txBody>
      </p:sp>
      <p:grpSp>
        <p:nvGrpSpPr>
          <p:cNvPr id="10" name="Gruppe 9"/>
          <p:cNvGrpSpPr/>
          <p:nvPr/>
        </p:nvGrpSpPr>
        <p:grpSpPr>
          <a:xfrm>
            <a:off x="664971" y="5831258"/>
            <a:ext cx="6284469" cy="681827"/>
            <a:chOff x="619158" y="5845224"/>
            <a:chExt cx="6318307" cy="700983"/>
          </a:xfrm>
        </p:grpSpPr>
        <p:pic>
          <p:nvPicPr>
            <p:cNvPr id="6" name="Billede 5">
              <a:extLst>
                <a:ext uri="{FF2B5EF4-FFF2-40B4-BE49-F238E27FC236}">
                  <a16:creationId xmlns:a16="http://schemas.microsoft.com/office/drawing/2014/main" xmlns="" id="{0952C353-9AFC-1344-925D-46A7EF3FB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58" y="5867465"/>
              <a:ext cx="1961599" cy="678742"/>
            </a:xfrm>
            <a:prstGeom prst="rect">
              <a:avLst/>
            </a:prstGeom>
          </p:spPr>
        </p:pic>
        <p:pic>
          <p:nvPicPr>
            <p:cNvPr id="7" name="Billede 6">
              <a:extLst>
                <a:ext uri="{FF2B5EF4-FFF2-40B4-BE49-F238E27FC236}">
                  <a16:creationId xmlns:a16="http://schemas.microsoft.com/office/drawing/2014/main" xmlns="" id="{4CD6445D-E35A-3D42-B432-A397A8D6EF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9954" y="5958028"/>
              <a:ext cx="1398521" cy="525505"/>
            </a:xfrm>
            <a:prstGeom prst="rect">
              <a:avLst/>
            </a:prstGeom>
          </p:spPr>
        </p:pic>
        <p:pic>
          <p:nvPicPr>
            <p:cNvPr id="8" name="Billede 7">
              <a:extLst>
                <a:ext uri="{FF2B5EF4-FFF2-40B4-BE49-F238E27FC236}">
                  <a16:creationId xmlns:a16="http://schemas.microsoft.com/office/drawing/2014/main" xmlns="" id="{D3D1C7F1-363F-F147-B0CD-04616A38F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1209" y="5989733"/>
              <a:ext cx="1556256" cy="501836"/>
            </a:xfrm>
            <a:prstGeom prst="rect">
              <a:avLst/>
            </a:prstGeom>
          </p:spPr>
        </p:pic>
        <p:pic>
          <p:nvPicPr>
            <p:cNvPr id="9" name="Billede 8">
              <a:extLst>
                <a:ext uri="{FF2B5EF4-FFF2-40B4-BE49-F238E27FC236}">
                  <a16:creationId xmlns:a16="http://schemas.microsoft.com/office/drawing/2014/main" xmlns="" id="{F38C13EC-33F3-DE48-A668-A8B8DB964A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0280" y="5845224"/>
              <a:ext cx="745794" cy="700983"/>
            </a:xfrm>
            <a:prstGeom prst="rect">
              <a:avLst/>
            </a:prstGeom>
          </p:spPr>
        </p:pic>
      </p:grpSp>
    </p:spTree>
    <p:extLst>
      <p:ext uri="{BB962C8B-B14F-4D97-AF65-F5344CB8AC3E}">
        <p14:creationId xmlns:p14="http://schemas.microsoft.com/office/powerpoint/2010/main" val="36125418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xmlns="" id="{D6E27130-197F-2044-8CAB-1524C9FB37C9}"/>
              </a:ext>
            </a:extLst>
          </p:cNvPr>
          <p:cNvSpPr/>
          <p:nvPr/>
        </p:nvSpPr>
        <p:spPr>
          <a:xfrm>
            <a:off x="0" y="6761484"/>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7" name="Undertitel 2">
            <a:extLst>
              <a:ext uri="{FF2B5EF4-FFF2-40B4-BE49-F238E27FC236}">
                <a16:creationId xmlns:a16="http://schemas.microsoft.com/office/drawing/2014/main" xmlns="" id="{8EF2F1B5-1F11-CB4F-B88F-AB815868BF6B}"/>
              </a:ext>
            </a:extLst>
          </p:cNvPr>
          <p:cNvSpPr txBox="1">
            <a:spLocks/>
          </p:cNvSpPr>
          <p:nvPr/>
        </p:nvSpPr>
        <p:spPr>
          <a:xfrm>
            <a:off x="822959" y="2106576"/>
            <a:ext cx="10468817" cy="46549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chemeClr val="bg1"/>
                </a:solidFill>
                <a:latin typeface="Arial" panose="020B0604020202020204" pitchFamily="34" charset="0"/>
                <a:cs typeface="Arial" panose="020B0604020202020204" pitchFamily="34" charset="0"/>
              </a:rPr>
              <a:t>I mange tilfælde er det ikke Politiet men en nabo, et familiemedlem eller en tilfældig forbipasserende, der finder afdøde. </a:t>
            </a:r>
          </a:p>
          <a:p>
            <a:pPr marL="0" indent="0">
              <a:buNone/>
            </a:pPr>
            <a:r>
              <a:rPr lang="da-DK" sz="2400" dirty="0">
                <a:solidFill>
                  <a:schemeClr val="bg1"/>
                </a:solidFill>
                <a:latin typeface="Arial" panose="020B0604020202020204" pitchFamily="34" charset="0"/>
                <a:cs typeface="Arial" panose="020B0604020202020204" pitchFamily="34" charset="0"/>
              </a:rPr>
              <a:t>Det kan være forbundet med et traume at se en død efter et selvmord.</a:t>
            </a:r>
          </a:p>
          <a:p>
            <a:pPr marL="0" indent="0">
              <a:buNone/>
            </a:pPr>
            <a:r>
              <a:rPr lang="da-DK" sz="2400" dirty="0">
                <a:solidFill>
                  <a:schemeClr val="bg1"/>
                </a:solidFill>
                <a:latin typeface="Arial" panose="020B0604020202020204" pitchFamily="34" charset="0"/>
                <a:cs typeface="Arial" panose="020B0604020202020204" pitchFamily="34" charset="0"/>
              </a:rPr>
              <a:t>Det er Politiet, der endeligt skal og kan afgøre, hvorvidt der er tale om selvmord eller ej. </a:t>
            </a:r>
          </a:p>
          <a:p>
            <a:pPr marL="0" indent="0">
              <a:buNone/>
            </a:pPr>
            <a:r>
              <a:rPr lang="da-DK" sz="2400" dirty="0">
                <a:solidFill>
                  <a:schemeClr val="bg1"/>
                </a:solidFill>
                <a:latin typeface="Arial" panose="020B0604020202020204" pitchFamily="34" charset="0"/>
                <a:cs typeface="Arial" panose="020B0604020202020204" pitchFamily="34" charset="0"/>
              </a:rPr>
              <a:t>Faktum er dog, at den, som har fundet afdøde, ofte vil være i chok, uanset hvad hans eller hendes relation er til afdøde. I en sådan situation bør man derfor være opmærksom på muligheden for at hente ekstra hjælp. </a:t>
            </a:r>
          </a:p>
          <a:p>
            <a:pPr marL="0" indent="0">
              <a:buNone/>
            </a:pPr>
            <a:r>
              <a:rPr lang="da-DK" sz="2400" dirty="0">
                <a:solidFill>
                  <a:schemeClr val="bg1"/>
                </a:solidFill>
                <a:latin typeface="Arial" panose="020B0604020202020204" pitchFamily="34" charset="0"/>
                <a:cs typeface="Arial" panose="020B0604020202020204" pitchFamily="34" charset="0"/>
              </a:rPr>
              <a:t>Den, der har fundet den døde, bør tilbydes hjælp f.eks. ved ikke at efterlades alene. Tag ansvar for, at der bliver fulgt op!</a:t>
            </a:r>
          </a:p>
          <a:p>
            <a:pPr marL="0" indent="0">
              <a:buNone/>
            </a:pPr>
            <a:r>
              <a:rPr lang="da-DK" sz="2400" dirty="0">
                <a:solidFill>
                  <a:schemeClr val="bg1"/>
                </a:solidFill>
                <a:latin typeface="Arial" panose="020B0604020202020204" pitchFamily="34" charset="0"/>
                <a:cs typeface="Arial" panose="020B0604020202020204" pitchFamily="34" charset="0"/>
              </a:rPr>
              <a:t>Vær opmærksom på seks timers vinduet.</a:t>
            </a:r>
          </a:p>
        </p:txBody>
      </p:sp>
      <p:sp>
        <p:nvSpPr>
          <p:cNvPr id="9" name="Titel 1">
            <a:extLst>
              <a:ext uri="{FF2B5EF4-FFF2-40B4-BE49-F238E27FC236}">
                <a16:creationId xmlns:a16="http://schemas.microsoft.com/office/drawing/2014/main" xmlns="" id="{43059F45-61BB-EF47-989F-11F946D32ECE}"/>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Hvem har fundet afdøde?</a:t>
            </a:r>
          </a:p>
        </p:txBody>
      </p:sp>
      <p:sp>
        <p:nvSpPr>
          <p:cNvPr id="10" name="Rektangel 9">
            <a:extLst>
              <a:ext uri="{FF2B5EF4-FFF2-40B4-BE49-F238E27FC236}">
                <a16:creationId xmlns:a16="http://schemas.microsoft.com/office/drawing/2014/main" xmlns="" id="{5E0E7213-B3C4-2344-97FB-4415C66603E7}"/>
              </a:ext>
            </a:extLst>
          </p:cNvPr>
          <p:cNvSpPr/>
          <p:nvPr/>
        </p:nvSpPr>
        <p:spPr>
          <a:xfrm>
            <a:off x="822960" y="1272732"/>
            <a:ext cx="8980259" cy="584775"/>
          </a:xfrm>
          <a:prstGeom prst="rect">
            <a:avLst/>
          </a:prstGeom>
        </p:spPr>
        <p:txBody>
          <a:bodyPr wrap="square">
            <a:spAutoFit/>
          </a:bodyPr>
          <a:lstStyle/>
          <a:p>
            <a:r>
              <a:rPr lang="da-DK" sz="3000" b="1" dirty="0">
                <a:solidFill>
                  <a:srgbClr val="7F8D76"/>
                </a:solidFill>
                <a:latin typeface="Arial" panose="020B0604020202020204" pitchFamily="34" charset="0"/>
                <a:cs typeface="Arial" panose="020B0604020202020204" pitchFamily="34" charset="0"/>
              </a:rPr>
              <a:t>Hvem tager sig af denne eller disse personer</a:t>
            </a:r>
            <a:r>
              <a:rPr lang="da-DK" sz="3200" b="1" dirty="0">
                <a:solidFill>
                  <a:srgbClr val="7F8D76"/>
                </a:solidFill>
                <a:latin typeface="Arial" panose="020B0604020202020204" pitchFamily="34" charset="0"/>
                <a:cs typeface="Arial" panose="020B0604020202020204" pitchFamily="34" charset="0"/>
              </a:rPr>
              <a:t>?</a:t>
            </a:r>
            <a:endParaRPr lang="da-DK" sz="3000" b="1" dirty="0">
              <a:solidFill>
                <a:srgbClr val="7F8D76"/>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132307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4B0C576-D22B-294B-B19A-7F3C7A5C8A9B}"/>
              </a:ext>
            </a:extLst>
          </p:cNvPr>
          <p:cNvSpPr txBox="1">
            <a:spLocks/>
          </p:cNvSpPr>
          <p:nvPr/>
        </p:nvSpPr>
        <p:spPr>
          <a:xfrm>
            <a:off x="822959" y="664234"/>
            <a:ext cx="724662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Dig selv som dødsbud</a:t>
            </a:r>
          </a:p>
        </p:txBody>
      </p:sp>
      <p:sp>
        <p:nvSpPr>
          <p:cNvPr id="3" name="Pladsholder til indhold 2">
            <a:extLst>
              <a:ext uri="{FF2B5EF4-FFF2-40B4-BE49-F238E27FC236}">
                <a16:creationId xmlns:a16="http://schemas.microsoft.com/office/drawing/2014/main" xmlns="" id="{6BCB27CA-B051-BD47-94F0-BE046EED9DCA}"/>
              </a:ext>
            </a:extLst>
          </p:cNvPr>
          <p:cNvSpPr txBox="1">
            <a:spLocks/>
          </p:cNvSpPr>
          <p:nvPr/>
        </p:nvSpPr>
        <p:spPr>
          <a:xfrm>
            <a:off x="822961" y="1490002"/>
            <a:ext cx="9979717" cy="2614165"/>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lnSpc>
                <a:spcPct val="110000"/>
              </a:lnSpc>
              <a:buNone/>
            </a:pPr>
            <a:r>
              <a:rPr lang="da-DK" dirty="0">
                <a:solidFill>
                  <a:schemeClr val="bg1"/>
                </a:solidFill>
                <a:latin typeface="Arial" panose="020B0604020202020204" pitchFamily="34" charset="0"/>
                <a:cs typeface="Arial" panose="020B0604020202020204" pitchFamily="34" charset="0"/>
              </a:rPr>
              <a:t>Som regel er det bedst at være mindst to, når et dødsbudskab skal overbringes. </a:t>
            </a:r>
          </a:p>
          <a:p>
            <a:pPr marL="0" indent="0">
              <a:lnSpc>
                <a:spcPct val="110000"/>
              </a:lnSpc>
              <a:buNone/>
            </a:pPr>
            <a:r>
              <a:rPr lang="da-DK" dirty="0">
                <a:solidFill>
                  <a:schemeClr val="bg1"/>
                </a:solidFill>
                <a:latin typeface="Arial" panose="020B0604020202020204" pitchFamily="34" charset="0"/>
                <a:cs typeface="Arial" panose="020B0604020202020204" pitchFamily="34" charset="0"/>
              </a:rPr>
              <a:t>Budskabet om at en nærtstående er død, er altid svært at overbringe og håndtere, og du skal derfor overveje, om det er dig eller måske en anden, der skal møde dette menneske.</a:t>
            </a:r>
            <a:endParaRPr lang="da-DK"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6414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F8D76"/>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7DC16BF-BDCE-7041-9703-DEA2712CF304}"/>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Mental forberedelse</a:t>
            </a:r>
          </a:p>
        </p:txBody>
      </p:sp>
      <p:sp>
        <p:nvSpPr>
          <p:cNvPr id="3" name="Pladsholder til indhold 2">
            <a:extLst>
              <a:ext uri="{FF2B5EF4-FFF2-40B4-BE49-F238E27FC236}">
                <a16:creationId xmlns:a16="http://schemas.microsoft.com/office/drawing/2014/main" xmlns="" id="{7B3D688A-678A-184F-A831-532EE9927176}"/>
              </a:ext>
            </a:extLst>
          </p:cNvPr>
          <p:cNvSpPr txBox="1">
            <a:spLocks/>
          </p:cNvSpPr>
          <p:nvPr/>
        </p:nvSpPr>
        <p:spPr>
          <a:xfrm>
            <a:off x="822959" y="2450947"/>
            <a:ext cx="10086046" cy="1291713"/>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dirty="0">
                <a:latin typeface="Arial" panose="020B0604020202020204" pitchFamily="34" charset="0"/>
                <a:cs typeface="Arial" panose="020B0604020202020204" pitchFamily="34" charset="0"/>
              </a:rPr>
              <a:t>Vær forberedt på, at en samtale i forbindelse med et dødsbudskab kan tage fra en halv time til flere timer. </a:t>
            </a:r>
          </a:p>
        </p:txBody>
      </p:sp>
      <p:sp>
        <p:nvSpPr>
          <p:cNvPr id="4" name="Rektangel 3">
            <a:extLst>
              <a:ext uri="{FF2B5EF4-FFF2-40B4-BE49-F238E27FC236}">
                <a16:creationId xmlns:a16="http://schemas.microsoft.com/office/drawing/2014/main" xmlns="" id="{7EDE6015-834B-034C-AD52-A0FCC27E092D}"/>
              </a:ext>
            </a:extLst>
          </p:cNvPr>
          <p:cNvSpPr/>
          <p:nvPr/>
        </p:nvSpPr>
        <p:spPr>
          <a:xfrm>
            <a:off x="822960" y="1272732"/>
            <a:ext cx="10256166" cy="1015663"/>
          </a:xfrm>
          <a:prstGeom prst="rect">
            <a:avLst/>
          </a:prstGeom>
        </p:spPr>
        <p:txBody>
          <a:bodyPr wrap="square">
            <a:spAutoFit/>
          </a:bodyPr>
          <a:lstStyle/>
          <a:p>
            <a:r>
              <a:rPr lang="da-DK" sz="3000" b="1" dirty="0">
                <a:latin typeface="Arial" panose="020B0604020202020204" pitchFamily="34" charset="0"/>
                <a:cs typeface="Arial" panose="020B0604020202020204" pitchFamily="34" charset="0"/>
              </a:rPr>
              <a:t>Pårørende reagerer meget forskelligt, når de pludseligt får et dødsbudskab</a:t>
            </a:r>
            <a:endParaRPr lang="da-DK" sz="3000" b="1" dirty="0">
              <a:latin typeface="Arial" panose="020B0604020202020204" pitchFamily="34" charset="0"/>
              <a:ea typeface="+mj-ea"/>
              <a:cs typeface="Arial" panose="020B0604020202020204" pitchFamily="34" charset="0"/>
            </a:endParaRPr>
          </a:p>
        </p:txBody>
      </p:sp>
      <p:sp>
        <p:nvSpPr>
          <p:cNvPr id="5" name="Rektangel 4">
            <a:extLst>
              <a:ext uri="{FF2B5EF4-FFF2-40B4-BE49-F238E27FC236}">
                <a16:creationId xmlns:a16="http://schemas.microsoft.com/office/drawing/2014/main" xmlns="" id="{4E0C24DA-74ED-9C48-9C8B-F9763478F9D2}"/>
              </a:ext>
            </a:extLst>
          </p:cNvPr>
          <p:cNvSpPr/>
          <p:nvPr/>
        </p:nvSpPr>
        <p:spPr>
          <a:xfrm>
            <a:off x="0" y="6695448"/>
            <a:ext cx="12192000" cy="1625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sp>
        <p:nvSpPr>
          <p:cNvPr id="6" name="Tekstfelt 5"/>
          <p:cNvSpPr txBox="1"/>
          <p:nvPr/>
        </p:nvSpPr>
        <p:spPr>
          <a:xfrm>
            <a:off x="1804777" y="6142561"/>
            <a:ext cx="7180366" cy="307777"/>
          </a:xfrm>
          <a:prstGeom prst="rect">
            <a:avLst/>
          </a:prstGeom>
          <a:noFill/>
        </p:spPr>
        <p:txBody>
          <a:bodyPr wrap="square" rtlCol="0">
            <a:spAutoFit/>
          </a:bodyPr>
          <a:lstStyle/>
          <a:p>
            <a:r>
              <a:rPr lang="da-DK" sz="1400" dirty="0" smtClean="0">
                <a:latin typeface="Arial" panose="020B0604020202020204" pitchFamily="34" charset="0"/>
                <a:cs typeface="Arial" panose="020B0604020202020204" pitchFamily="34" charset="0"/>
              </a:rPr>
              <a:t>Skulpturer i </a:t>
            </a:r>
            <a:r>
              <a:rPr lang="da-DK" sz="1400" dirty="0" err="1" smtClean="0">
                <a:latin typeface="Arial" panose="020B0604020202020204" pitchFamily="34" charset="0"/>
                <a:cs typeface="Arial" panose="020B0604020202020204" pitchFamily="34" charset="0"/>
              </a:rPr>
              <a:t>Frognerparken</a:t>
            </a:r>
            <a:r>
              <a:rPr lang="da-DK" sz="1400" dirty="0" smtClean="0">
                <a:latin typeface="Arial" panose="020B0604020202020204" pitchFamily="34" charset="0"/>
                <a:cs typeface="Arial" panose="020B0604020202020204" pitchFamily="34" charset="0"/>
              </a:rPr>
              <a:t> i Oslo, lavet af Gustav Vigeland</a:t>
            </a:r>
            <a:endParaRPr lang="da-DK" sz="1400" dirty="0">
              <a:latin typeface="Arial" panose="020B0604020202020204" pitchFamily="34" charset="0"/>
              <a:cs typeface="Arial" panose="020B0604020202020204" pitchFamily="34" charset="0"/>
            </a:endParaRPr>
          </a:p>
        </p:txBody>
      </p:sp>
      <p:sp>
        <p:nvSpPr>
          <p:cNvPr id="8" name="Tekstfelt 7"/>
          <p:cNvSpPr txBox="1"/>
          <p:nvPr/>
        </p:nvSpPr>
        <p:spPr>
          <a:xfrm rot="16200000">
            <a:off x="7955466" y="4374868"/>
            <a:ext cx="3235569" cy="307777"/>
          </a:xfrm>
          <a:prstGeom prst="rect">
            <a:avLst/>
          </a:prstGeom>
          <a:noFill/>
        </p:spPr>
        <p:txBody>
          <a:bodyPr wrap="square" rtlCol="0">
            <a:spAutoFit/>
          </a:bodyPr>
          <a:lstStyle/>
          <a:p>
            <a:r>
              <a:rPr lang="da-DK" sz="1400" dirty="0" smtClean="0">
                <a:latin typeface="Arial" panose="020B0604020202020204" pitchFamily="34" charset="0"/>
                <a:cs typeface="Arial" panose="020B0604020202020204" pitchFamily="34" charset="0"/>
              </a:rPr>
              <a:t>Foto: UTH 2015</a:t>
            </a:r>
            <a:endParaRPr lang="da-DK" sz="1400" dirty="0">
              <a:latin typeface="Arial" panose="020B0604020202020204" pitchFamily="34" charset="0"/>
              <a:cs typeface="Arial" panose="020B0604020202020204" pitchFamily="34" charset="0"/>
            </a:endParaRPr>
          </a:p>
        </p:txBody>
      </p:sp>
      <p:pic>
        <p:nvPicPr>
          <p:cNvPr id="11" name="Billed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119" y="3530141"/>
            <a:ext cx="3456000" cy="2592000"/>
          </a:xfrm>
          <a:prstGeom prst="rect">
            <a:avLst/>
          </a:prstGeom>
          <a:ln>
            <a:solidFill>
              <a:schemeClr val="tx1"/>
            </a:solidFill>
          </a:ln>
        </p:spPr>
      </p:pic>
      <p:pic>
        <p:nvPicPr>
          <p:cNvPr id="12" name="Billed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3362" y="3504992"/>
            <a:ext cx="3456000" cy="2592000"/>
          </a:xfrm>
          <a:prstGeom prst="rect">
            <a:avLst/>
          </a:prstGeom>
          <a:ln>
            <a:solidFill>
              <a:schemeClr val="tx1"/>
            </a:solidFill>
          </a:ln>
        </p:spPr>
      </p:pic>
    </p:spTree>
    <p:extLst>
      <p:ext uri="{BB962C8B-B14F-4D97-AF65-F5344CB8AC3E}">
        <p14:creationId xmlns:p14="http://schemas.microsoft.com/office/powerpoint/2010/main" val="4057181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7DC16BF-BDCE-7041-9703-DEA2712CF304}"/>
              </a:ext>
            </a:extLst>
          </p:cNvPr>
          <p:cNvSpPr txBox="1">
            <a:spLocks/>
          </p:cNvSpPr>
          <p:nvPr/>
        </p:nvSpPr>
        <p:spPr>
          <a:xfrm>
            <a:off x="822960" y="667043"/>
            <a:ext cx="9144000" cy="82296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Mental forberedelse</a:t>
            </a:r>
          </a:p>
        </p:txBody>
      </p:sp>
      <p:sp>
        <p:nvSpPr>
          <p:cNvPr id="3" name="Pladsholder til indhold 2">
            <a:extLst>
              <a:ext uri="{FF2B5EF4-FFF2-40B4-BE49-F238E27FC236}">
                <a16:creationId xmlns:a16="http://schemas.microsoft.com/office/drawing/2014/main" xmlns="" id="{7B3D688A-678A-184F-A831-532EE9927176}"/>
              </a:ext>
            </a:extLst>
          </p:cNvPr>
          <p:cNvSpPr txBox="1">
            <a:spLocks/>
          </p:cNvSpPr>
          <p:nvPr/>
        </p:nvSpPr>
        <p:spPr>
          <a:xfrm>
            <a:off x="822960" y="2095693"/>
            <a:ext cx="5024374" cy="3953198"/>
          </a:xfrm>
          <a:prstGeom prst="rect">
            <a:avLst/>
          </a:prstGeom>
        </p:spPr>
        <p:txBody>
          <a:bodyPr vert="horz" lIns="91440" tIns="45720" rIns="91440" bIns="45720" rtlCol="0" anchor="t">
            <a:no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da-DK" dirty="0">
                <a:solidFill>
                  <a:schemeClr val="bg1"/>
                </a:solidFill>
                <a:latin typeface="Arial" panose="020B0604020202020204" pitchFamily="34" charset="0"/>
                <a:cs typeface="Arial" panose="020B0604020202020204" pitchFamily="34" charset="0"/>
              </a:rPr>
              <a:t>Der kan opstå en vrede særskilt rettet mod dén, der overbringer </a:t>
            </a:r>
            <a:r>
              <a:rPr lang="da-DK" dirty="0" smtClean="0">
                <a:solidFill>
                  <a:schemeClr val="bg1"/>
                </a:solidFill>
                <a:latin typeface="Arial" panose="020B0604020202020204" pitchFamily="34" charset="0"/>
                <a:cs typeface="Arial" panose="020B0604020202020204" pitchFamily="34" charset="0"/>
              </a:rPr>
              <a:t>dødsbudskabet</a:t>
            </a:r>
            <a:r>
              <a:rPr lang="da-DK" dirty="0">
                <a:solidFill>
                  <a:schemeClr val="bg1"/>
                </a:solidFill>
                <a:latin typeface="Arial" panose="020B0604020202020204" pitchFamily="34" charset="0"/>
                <a:cs typeface="Arial" panose="020B0604020202020204" pitchFamily="34" charset="0"/>
              </a:rPr>
              <a:t>.</a:t>
            </a:r>
          </a:p>
          <a:p>
            <a:pPr marL="0" indent="0">
              <a:buNone/>
            </a:pPr>
            <a:r>
              <a:rPr lang="da-DK" dirty="0">
                <a:solidFill>
                  <a:schemeClr val="bg1"/>
                </a:solidFill>
                <a:latin typeface="Arial" panose="020B0604020202020204" pitchFamily="34" charset="0"/>
                <a:cs typeface="Arial" panose="020B0604020202020204" pitchFamily="34" charset="0"/>
              </a:rPr>
              <a:t>Men man skal også være forberedt på, at nogle reagerer med ligegyldighed eller lettelse.</a:t>
            </a:r>
          </a:p>
          <a:p>
            <a:pPr marL="0" indent="0">
              <a:buNone/>
            </a:pPr>
            <a:endParaRPr lang="da-DK" dirty="0">
              <a:solidFill>
                <a:schemeClr val="bg1"/>
              </a:solidFill>
              <a:latin typeface="Arial" panose="020B0604020202020204" pitchFamily="34" charset="0"/>
              <a:cs typeface="Arial" panose="020B0604020202020204" pitchFamily="34" charset="0"/>
            </a:endParaRPr>
          </a:p>
        </p:txBody>
      </p:sp>
      <p:sp>
        <p:nvSpPr>
          <p:cNvPr id="4" name="Rektangel 3">
            <a:extLst>
              <a:ext uri="{FF2B5EF4-FFF2-40B4-BE49-F238E27FC236}">
                <a16:creationId xmlns:a16="http://schemas.microsoft.com/office/drawing/2014/main" xmlns="" id="{7EDE6015-834B-034C-AD52-A0FCC27E092D}"/>
              </a:ext>
            </a:extLst>
          </p:cNvPr>
          <p:cNvSpPr/>
          <p:nvPr/>
        </p:nvSpPr>
        <p:spPr>
          <a:xfrm>
            <a:off x="822960" y="1272732"/>
            <a:ext cx="10256166" cy="553998"/>
          </a:xfrm>
          <a:prstGeom prst="rect">
            <a:avLst/>
          </a:prstGeom>
        </p:spPr>
        <p:txBody>
          <a:bodyPr wrap="square">
            <a:spAutoFit/>
          </a:bodyPr>
          <a:lstStyle/>
          <a:p>
            <a:r>
              <a:rPr lang="da-DK" sz="3000" b="1" dirty="0">
                <a:solidFill>
                  <a:srgbClr val="7F8D76"/>
                </a:solidFill>
                <a:latin typeface="Arial" panose="020B0604020202020204" pitchFamily="34" charset="0"/>
                <a:cs typeface="Arial" panose="020B0604020202020204" pitchFamily="34" charset="0"/>
              </a:rPr>
              <a:t>Der kan opstå vrede mod budbringeren</a:t>
            </a:r>
            <a:endParaRPr lang="da-DK" sz="3000" b="1" dirty="0">
              <a:solidFill>
                <a:srgbClr val="7F8D76"/>
              </a:solidFill>
              <a:latin typeface="Arial" panose="020B0604020202020204" pitchFamily="34" charset="0"/>
              <a:ea typeface="+mj-ea"/>
              <a:cs typeface="Arial" panose="020B0604020202020204" pitchFamily="34" charset="0"/>
            </a:endParaRPr>
          </a:p>
        </p:txBody>
      </p:sp>
      <p:sp>
        <p:nvSpPr>
          <p:cNvPr id="5" name="Rektangel 4">
            <a:extLst>
              <a:ext uri="{FF2B5EF4-FFF2-40B4-BE49-F238E27FC236}">
                <a16:creationId xmlns:a16="http://schemas.microsoft.com/office/drawing/2014/main" xmlns="" id="{4E0C24DA-74ED-9C48-9C8B-F9763478F9D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8" name="Pladsholder til indhold 3">
            <a:extLst>
              <a:ext uri="{FF2B5EF4-FFF2-40B4-BE49-F238E27FC236}">
                <a16:creationId xmlns:a16="http://schemas.microsoft.com/office/drawing/2014/main" xmlns="" id="{3F9BF210-2EBE-1C45-B4E3-1FDF74F75A8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175143"/>
            <a:ext cx="4791740" cy="359082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kstfelt 6"/>
          <p:cNvSpPr txBox="1"/>
          <p:nvPr/>
        </p:nvSpPr>
        <p:spPr>
          <a:xfrm rot="16200000">
            <a:off x="9423844" y="3994292"/>
            <a:ext cx="3235569" cy="307777"/>
          </a:xfrm>
          <a:prstGeom prst="rect">
            <a:avLst/>
          </a:prstGeom>
          <a:noFill/>
        </p:spPr>
        <p:txBody>
          <a:bodyPr wrap="square" rtlCol="0">
            <a:spAutoFit/>
          </a:bodyPr>
          <a:lstStyle/>
          <a:p>
            <a:r>
              <a:rPr lang="da-DK" sz="1400" dirty="0" smtClean="0">
                <a:solidFill>
                  <a:schemeClr val="bg1"/>
                </a:solidFill>
                <a:latin typeface="Arial" panose="020B0604020202020204" pitchFamily="34" charset="0"/>
                <a:cs typeface="Arial" panose="020B0604020202020204" pitchFamily="34" charset="0"/>
              </a:rPr>
              <a:t>Foto: UTH 2015</a:t>
            </a:r>
            <a:endParaRPr lang="da-DK"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938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Undertitel 2">
            <a:extLst>
              <a:ext uri="{FF2B5EF4-FFF2-40B4-BE49-F238E27FC236}">
                <a16:creationId xmlns:a16="http://schemas.microsoft.com/office/drawing/2014/main" xmlns="" id="{AC3045BB-29F9-E248-96F8-829F0361ABA0}"/>
              </a:ext>
            </a:extLst>
          </p:cNvPr>
          <p:cNvSpPr txBox="1">
            <a:spLocks/>
          </p:cNvSpPr>
          <p:nvPr/>
        </p:nvSpPr>
        <p:spPr>
          <a:xfrm>
            <a:off x="822959" y="1740939"/>
            <a:ext cx="8916463" cy="11228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chemeClr val="bg1"/>
                </a:solidFill>
                <a:latin typeface="Arial" panose="020B0604020202020204" pitchFamily="34" charset="0"/>
                <a:cs typeface="Arial" panose="020B0604020202020204" pitchFamily="34" charset="0"/>
              </a:rPr>
              <a:t>Måske ved vi ikke med sikkerhed, at det er et selvmord, når budskabet skal overbringes….</a:t>
            </a:r>
          </a:p>
          <a:p>
            <a:pPr marL="0" indent="0">
              <a:buNone/>
            </a:pPr>
            <a:endParaRPr lang="da-DK" sz="2400" dirty="0">
              <a:solidFill>
                <a:schemeClr val="bg1"/>
              </a:solidFill>
              <a:latin typeface="Arial" panose="020B0604020202020204" pitchFamily="34" charset="0"/>
              <a:cs typeface="Arial" panose="020B0604020202020204" pitchFamily="34" charset="0"/>
            </a:endParaRPr>
          </a:p>
          <a:p>
            <a:pPr marL="0" indent="0">
              <a:buNone/>
            </a:pPr>
            <a:endParaRPr lang="da-DK" sz="2400" dirty="0">
              <a:solidFill>
                <a:schemeClr val="bg1"/>
              </a:solidFill>
              <a:latin typeface="Arial" panose="020B0604020202020204" pitchFamily="34" charset="0"/>
              <a:cs typeface="Arial" panose="020B0604020202020204" pitchFamily="34" charset="0"/>
            </a:endParaRPr>
          </a:p>
          <a:p>
            <a:pPr marL="0" indent="0">
              <a:buNone/>
            </a:pPr>
            <a:endParaRPr lang="da-DK" sz="2400" dirty="0">
              <a:solidFill>
                <a:schemeClr val="bg1"/>
              </a:solidFill>
              <a:latin typeface="Arial" panose="020B0604020202020204" pitchFamily="34" charset="0"/>
              <a:cs typeface="Arial" panose="020B0604020202020204" pitchFamily="34" charset="0"/>
            </a:endParaRPr>
          </a:p>
        </p:txBody>
      </p:sp>
      <p:sp>
        <p:nvSpPr>
          <p:cNvPr id="7" name="Titel 1">
            <a:extLst>
              <a:ext uri="{FF2B5EF4-FFF2-40B4-BE49-F238E27FC236}">
                <a16:creationId xmlns:a16="http://schemas.microsoft.com/office/drawing/2014/main" xmlns="" id="{C3E786C4-FC29-854E-947F-12AA0DA1DA0E}"/>
              </a:ext>
            </a:extLst>
          </p:cNvPr>
          <p:cNvSpPr txBox="1">
            <a:spLocks/>
          </p:cNvSpPr>
          <p:nvPr/>
        </p:nvSpPr>
        <p:spPr>
          <a:xfrm>
            <a:off x="822960" y="667043"/>
            <a:ext cx="9144000" cy="8229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solidFill>
                  <a:srgbClr val="7F8D76"/>
                </a:solidFill>
                <a:latin typeface="Arial" panose="020B0604020202020204" pitchFamily="34" charset="0"/>
                <a:cs typeface="Arial" panose="020B0604020202020204" pitchFamily="34" charset="0"/>
              </a:rPr>
              <a:t>Selvmord eller ikke selvmord?</a:t>
            </a:r>
            <a:endParaRPr lang="da-DK" dirty="0">
              <a:solidFill>
                <a:srgbClr val="7F8D76"/>
              </a:solidFill>
            </a:endParaRPr>
          </a:p>
        </p:txBody>
      </p:sp>
      <p:sp>
        <p:nvSpPr>
          <p:cNvPr id="5" name="Rektangel 4">
            <a:extLst>
              <a:ext uri="{FF2B5EF4-FFF2-40B4-BE49-F238E27FC236}">
                <a16:creationId xmlns:a16="http://schemas.microsoft.com/office/drawing/2014/main" xmlns="" id="{4E0C24DA-74ED-9C48-9C8B-F9763478F9D2}"/>
              </a:ext>
            </a:extLst>
          </p:cNvPr>
          <p:cNvSpPr/>
          <p:nvPr/>
        </p:nvSpPr>
        <p:spPr>
          <a:xfrm>
            <a:off x="0" y="6695448"/>
            <a:ext cx="12192000" cy="162552"/>
          </a:xfrm>
          <a:prstGeom prst="rect">
            <a:avLst/>
          </a:prstGeom>
          <a:solidFill>
            <a:srgbClr val="7F8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solidFill>
                <a:srgbClr val="7F8D76"/>
              </a:solidFill>
              <a:highlight>
                <a:srgbClr val="7F8D76"/>
              </a:highlight>
            </a:endParaRPr>
          </a:p>
        </p:txBody>
      </p:sp>
      <p:pic>
        <p:nvPicPr>
          <p:cNvPr id="2" name="Hjem_bip_1">
            <a:hlinkClick r:id="" action="ppaction://media"/>
          </p:cNvPr>
          <p:cNvPicPr>
            <a:picLocks noChangeAspect="1"/>
          </p:cNvPicPr>
          <p:nvPr>
            <a:audioFile r:link="rId1"/>
            <p:extLst>
              <p:ext uri="{DAA4B4D4-6D71-4841-9C94-3DE7FCFB9230}">
                <p14:media xmlns:p14="http://schemas.microsoft.com/office/powerpoint/2010/main" r:embed="rId2">
                  <p14:trim st="5871" end="1427.8571"/>
                </p14:media>
              </p:ext>
            </p:extLst>
          </p:nvPr>
        </p:nvPicPr>
        <p:blipFill>
          <a:blip r:embed="rId5"/>
          <a:stretch>
            <a:fillRect/>
          </a:stretch>
        </p:blipFill>
        <p:spPr>
          <a:xfrm>
            <a:off x="4089679" y="2922291"/>
            <a:ext cx="1857323" cy="1857323"/>
          </a:xfrm>
          <a:prstGeom prst="rect">
            <a:avLst/>
          </a:prstGeom>
        </p:spPr>
      </p:pic>
    </p:spTree>
    <p:extLst>
      <p:ext uri="{BB962C8B-B14F-4D97-AF65-F5344CB8AC3E}">
        <p14:creationId xmlns:p14="http://schemas.microsoft.com/office/powerpoint/2010/main" val="28674850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C534D3F-F16F-9C4E-A766-977E8D2F61A6}"/>
              </a:ext>
            </a:extLst>
          </p:cNvPr>
          <p:cNvSpPr txBox="1">
            <a:spLocks/>
          </p:cNvSpPr>
          <p:nvPr/>
        </p:nvSpPr>
        <p:spPr>
          <a:xfrm>
            <a:off x="822960" y="667043"/>
            <a:ext cx="9144000" cy="82296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Arial" panose="020B0604020202020204" pitchFamily="34" charset="0"/>
                <a:cs typeface="Arial" panose="020B0604020202020204" pitchFamily="34" charset="0"/>
              </a:rPr>
              <a:t>Konkrete råd til dig som dødsbud  </a:t>
            </a:r>
            <a:br>
              <a:rPr lang="da-DK" b="1" dirty="0">
                <a:latin typeface="Arial" panose="020B0604020202020204" pitchFamily="34" charset="0"/>
                <a:cs typeface="Arial" panose="020B0604020202020204" pitchFamily="34" charset="0"/>
              </a:rPr>
            </a:br>
            <a:r>
              <a:rPr lang="da-DK" b="1" dirty="0">
                <a:latin typeface="Arial" panose="020B0604020202020204" pitchFamily="34" charset="0"/>
                <a:cs typeface="Arial" panose="020B0604020202020204" pitchFamily="34" charset="0"/>
              </a:rPr>
              <a:t>når budskabet overbringes</a:t>
            </a:r>
            <a:endParaRPr lang="da-DK" b="1" dirty="0">
              <a:solidFill>
                <a:schemeClr val="bg1"/>
              </a:solidFill>
              <a:latin typeface="Arial" panose="020B0604020202020204" pitchFamily="34" charset="0"/>
              <a:cs typeface="Arial" panose="020B0604020202020204" pitchFamily="34" charset="0"/>
            </a:endParaRPr>
          </a:p>
        </p:txBody>
      </p:sp>
      <p:sp>
        <p:nvSpPr>
          <p:cNvPr id="3" name="Undertitel 2">
            <a:extLst>
              <a:ext uri="{FF2B5EF4-FFF2-40B4-BE49-F238E27FC236}">
                <a16:creationId xmlns:a16="http://schemas.microsoft.com/office/drawing/2014/main" xmlns="" id="{480BDC27-F8C6-BA47-8C89-3FC043E35D4C}"/>
              </a:ext>
            </a:extLst>
          </p:cNvPr>
          <p:cNvSpPr txBox="1">
            <a:spLocks/>
          </p:cNvSpPr>
          <p:nvPr/>
        </p:nvSpPr>
        <p:spPr>
          <a:xfrm>
            <a:off x="822959" y="2147776"/>
            <a:ext cx="9937190" cy="338407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da-DK" dirty="0">
                <a:latin typeface="Arial" panose="020B0604020202020204" pitchFamily="34" charset="0"/>
                <a:cs typeface="Arial" panose="020B0604020202020204" pitchFamily="34" charset="0"/>
              </a:rPr>
              <a:t>Træk vejret dybt, inden du ringer på (saml roen i krop og sind</a:t>
            </a:r>
            <a:r>
              <a:rPr lang="da-DK" dirty="0" smtClean="0">
                <a:latin typeface="Arial" panose="020B0604020202020204" pitchFamily="34" charset="0"/>
                <a:cs typeface="Arial" panose="020B0604020202020204" pitchFamily="34" charset="0"/>
              </a:rPr>
              <a:t>)</a:t>
            </a:r>
            <a:endParaRPr lang="da-DK" dirty="0">
              <a:latin typeface="Arial" panose="020B0604020202020204" pitchFamily="34" charset="0"/>
              <a:cs typeface="Arial" panose="020B0604020202020204" pitchFamily="34" charset="0"/>
            </a:endParaRPr>
          </a:p>
          <a:p>
            <a:pPr>
              <a:lnSpc>
                <a:spcPct val="110000"/>
              </a:lnSpc>
            </a:pPr>
            <a:r>
              <a:rPr lang="da-DK" dirty="0">
                <a:latin typeface="Arial" panose="020B0604020202020204" pitchFamily="34" charset="0"/>
                <a:cs typeface="Arial" panose="020B0604020202020204" pitchFamily="34" charset="0"/>
              </a:rPr>
              <a:t>Præsenter dig. Vær ærlig, klar og </a:t>
            </a:r>
            <a:r>
              <a:rPr lang="da-DK" dirty="0" smtClean="0">
                <a:latin typeface="Arial" panose="020B0604020202020204" pitchFamily="34" charset="0"/>
                <a:cs typeface="Arial" panose="020B0604020202020204" pitchFamily="34" charset="0"/>
              </a:rPr>
              <a:t>præcis</a:t>
            </a:r>
            <a:endParaRPr lang="da-DK" dirty="0">
              <a:latin typeface="Arial" panose="020B0604020202020204" pitchFamily="34" charset="0"/>
              <a:cs typeface="Arial" panose="020B0604020202020204" pitchFamily="34" charset="0"/>
            </a:endParaRPr>
          </a:p>
          <a:p>
            <a:pPr>
              <a:lnSpc>
                <a:spcPct val="110000"/>
              </a:lnSpc>
            </a:pPr>
            <a:r>
              <a:rPr lang="da-DK" dirty="0">
                <a:latin typeface="Arial" panose="020B0604020202020204" pitchFamily="34" charset="0"/>
                <a:cs typeface="Arial" panose="020B0604020202020204" pitchFamily="34" charset="0"/>
              </a:rPr>
              <a:t>Vær først helt sikker på, at du taler med den rigtige. Er du …? </a:t>
            </a:r>
          </a:p>
          <a:p>
            <a:r>
              <a:rPr lang="da-DK" dirty="0">
                <a:latin typeface="Arial" panose="020B0604020202020204" pitchFamily="34" charset="0"/>
                <a:cs typeface="Arial" panose="020B0604020202020204" pitchFamily="34" charset="0"/>
              </a:rPr>
              <a:t>Sig straks, hvem og hvad det drejer sig om – f.eks.: </a:t>
            </a:r>
          </a:p>
          <a:p>
            <a:pPr marL="230400" indent="0">
              <a:buNone/>
            </a:pPr>
            <a:r>
              <a:rPr lang="da-DK" dirty="0">
                <a:latin typeface="Arial" panose="020B0604020202020204" pitchFamily="34" charset="0"/>
                <a:cs typeface="Arial" panose="020B0604020202020204" pitchFamily="34" charset="0"/>
              </a:rPr>
              <a:t>”Jeg kommer med en alvorlig og trist besked. </a:t>
            </a:r>
          </a:p>
          <a:p>
            <a:pPr marL="230400" indent="0">
              <a:buNone/>
            </a:pPr>
            <a:r>
              <a:rPr lang="da-DK" dirty="0">
                <a:latin typeface="Arial" panose="020B0604020202020204" pitchFamily="34" charset="0"/>
                <a:cs typeface="Arial" panose="020B0604020202020204" pitchFamily="34" charset="0"/>
              </a:rPr>
              <a:t>Det gælder NN … Han er fundet død…”</a:t>
            </a:r>
          </a:p>
          <a:p>
            <a:pPr>
              <a:lnSpc>
                <a:spcPct val="110000"/>
              </a:lnSpc>
            </a:pPr>
            <a:endParaRPr lang="da-DK" dirty="0">
              <a:cs typeface="Calibri"/>
            </a:endParaRPr>
          </a:p>
        </p:txBody>
      </p:sp>
    </p:spTree>
    <p:extLst>
      <p:ext uri="{BB962C8B-B14F-4D97-AF65-F5344CB8AC3E}">
        <p14:creationId xmlns:p14="http://schemas.microsoft.com/office/powerpoint/2010/main" val="21221651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redsløb">
  <a:themeElements>
    <a:clrScheme name="Brugerdefineret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1_Kredsløb">
  <a:themeElements>
    <a:clrScheme name="Brugerdefineret 2">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2_Kredsløb">
  <a:themeElements>
    <a:clrScheme name="Brugerdefineret 8">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7F8D76"/>
      </a:hlink>
      <a:folHlink>
        <a:srgbClr val="7F8D76"/>
      </a:folHlink>
    </a:clrScheme>
    <a:fontScheme name="Kredsløb">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redsløb">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23cfc3d-9971-4515-8f86-5d12b0fb90fa">EWYMX54VVEVU-1355006807-2</_dlc_DocId>
    <_dlc_DocIdUrl xmlns="423cfc3d-9971-4515-8f86-5d12b0fb90fa">
      <Url>http://rediger.regionsjaelland.dk/sundhed/geo/psykiatrien/om_psykiatrien/kompetencecenter-for-relationer-og-deeskalering/projekt-efterladte-efter-selvmord/_layouts/DocIdRedir.aspx?ID=EWYMX54VVEVU-1355006807-2</Url>
      <Description>EWYMX54VVEVU-1355006807-2</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kument" ma:contentTypeID="0x01010064673F90ED9F464883D0688C7027066A" ma:contentTypeVersion="1" ma:contentTypeDescription="Opret et nyt dokument." ma:contentTypeScope="" ma:versionID="c395c7704356c6c75501c74171c50bb4">
  <xsd:schema xmlns:xsd="http://www.w3.org/2001/XMLSchema" xmlns:xs="http://www.w3.org/2001/XMLSchema" xmlns:p="http://schemas.microsoft.com/office/2006/metadata/properties" xmlns:ns1="http://schemas.microsoft.com/sharepoint/v3" xmlns:ns2="423cfc3d-9971-4515-8f86-5d12b0fb90fa" targetNamespace="http://schemas.microsoft.com/office/2006/metadata/properties" ma:root="true" ma:fieldsID="bece49afd46a4d19405a7411f3e9528b" ns1:_="" ns2:_="">
    <xsd:import namespace="http://schemas.microsoft.com/sharepoint/v3"/>
    <xsd:import namespace="423cfc3d-9971-4515-8f86-5d12b0fb90fa"/>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tartdato for planlægning" ma:description="" ma:hidden="true" ma:internalName="PublishingStartDate">
      <xsd:simpleType>
        <xsd:restriction base="dms:Unknown"/>
      </xsd:simpleType>
    </xsd:element>
    <xsd:element name="PublishingExpirationDate" ma:index="12" nillable="true" ma:displayName="Slutdato for planlægning"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23cfc3d-9971-4515-8f86-5d12b0fb90fa" elementFormDefault="qualified">
    <xsd:import namespace="http://schemas.microsoft.com/office/2006/documentManagement/types"/>
    <xsd:import namespace="http://schemas.microsoft.com/office/infopath/2007/PartnerControls"/>
    <xsd:element name="_dlc_DocId" ma:index="8" nillable="true" ma:displayName="Værdi for dokument-id" ma:description="Værdien af det dokument-id, der er tildelt dette element." ma:internalName="_dlc_DocId" ma:readOnly="true">
      <xsd:simpleType>
        <xsd:restriction base="dms:Text"/>
      </xsd:simpleType>
    </xsd:element>
    <xsd:element name="_dlc_DocIdUrl" ma:index="9" nillable="true" ma:displayName="Dokument-id" ma:description="Permanent link til dette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F8CA964-A9D6-49EF-AD8F-BF7841057EF6}">
  <ds:schemaRefs>
    <ds:schemaRef ds:uri="http://schemas.openxmlformats.org/package/2006/metadata/core-properties"/>
    <ds:schemaRef ds:uri="http://purl.org/dc/elements/1.1/"/>
    <ds:schemaRef ds:uri="423cfc3d-9971-4515-8f86-5d12b0fb90fa"/>
    <ds:schemaRef ds:uri="http://schemas.microsoft.com/office/infopath/2007/PartnerControls"/>
    <ds:schemaRef ds:uri="http://purl.org/dc/terms/"/>
    <ds:schemaRef ds:uri="http://schemas.microsoft.com/office/2006/documentManagement/types"/>
    <ds:schemaRef ds:uri="http://schemas.microsoft.com/sharepoint/v3"/>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E9F1F46F-38C6-45C0-9D3B-5D89D16D2DF8}">
  <ds:schemaRefs>
    <ds:schemaRef ds:uri="http://schemas.microsoft.com/sharepoint/events"/>
  </ds:schemaRefs>
</ds:datastoreItem>
</file>

<file path=customXml/itemProps3.xml><?xml version="1.0" encoding="utf-8"?>
<ds:datastoreItem xmlns:ds="http://schemas.openxmlformats.org/officeDocument/2006/customXml" ds:itemID="{6AF91F83-653E-4E68-B3B5-B0614D7669C9}">
  <ds:schemaRefs>
    <ds:schemaRef ds:uri="http://schemas.microsoft.com/sharepoint/v3/contenttype/forms"/>
  </ds:schemaRefs>
</ds:datastoreItem>
</file>

<file path=customXml/itemProps4.xml><?xml version="1.0" encoding="utf-8"?>
<ds:datastoreItem xmlns:ds="http://schemas.openxmlformats.org/officeDocument/2006/customXml" ds:itemID="{B92C2D12-A483-4E7B-B836-EBB50D24FF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23cfc3d-9971-4515-8f86-5d12b0fb90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2966</TotalTime>
  <Words>5856</Words>
  <Application>Microsoft Office PowerPoint</Application>
  <PresentationFormat>Widescreen</PresentationFormat>
  <Paragraphs>430</Paragraphs>
  <Slides>38</Slides>
  <Notes>34</Notes>
  <HiddenSlides>1</HiddenSlides>
  <MMClips>8</MMClips>
  <ScaleCrop>false</ScaleCrop>
  <HeadingPairs>
    <vt:vector size="6" baseType="variant">
      <vt:variant>
        <vt:lpstr>Benyttede skrifttyper</vt:lpstr>
      </vt:variant>
      <vt:variant>
        <vt:i4>4</vt:i4>
      </vt:variant>
      <vt:variant>
        <vt:lpstr>Tema</vt:lpstr>
      </vt:variant>
      <vt:variant>
        <vt:i4>3</vt:i4>
      </vt:variant>
      <vt:variant>
        <vt:lpstr>Slidetitler</vt:lpstr>
      </vt:variant>
      <vt:variant>
        <vt:i4>38</vt:i4>
      </vt:variant>
    </vt:vector>
  </HeadingPairs>
  <TitlesOfParts>
    <vt:vector size="45" baseType="lpstr">
      <vt:lpstr>Arial</vt:lpstr>
      <vt:lpstr>Calibri</vt:lpstr>
      <vt:lpstr>Trebuchet MS</vt:lpstr>
      <vt:lpstr>Tw Cen MT</vt:lpstr>
      <vt:lpstr>Kredsløb</vt:lpstr>
      <vt:lpstr>1_Kredsløb</vt:lpstr>
      <vt:lpstr>2_Kredsløb</vt:lpstr>
      <vt:lpstr>PowerPoint-præsentation</vt:lpstr>
      <vt:lpstr>Baggrund for undervisningsmaterialet</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Funktioner der skal tages hensyn til hos ældre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Ældre oplever selvmord  -Hele familien bliver ramt-</dc:title>
  <dc:creator>Lene Annette Norberg</dc:creator>
  <cp:lastModifiedBy>Lise Wexøe Aagesen</cp:lastModifiedBy>
  <cp:revision>249</cp:revision>
  <cp:lastPrinted>2019-08-12T12:58:10Z</cp:lastPrinted>
  <dcterms:created xsi:type="dcterms:W3CDTF">2019-04-10T10:12:10Z</dcterms:created>
  <dcterms:modified xsi:type="dcterms:W3CDTF">2023-05-17T12:07:18Z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0x01010064673F90ED9F464883D0688C7027066A</vt:lpwstr>
  </property>
  <property fmtid="{D5CDD505-2E9C-101B-9397-08002B2CF9AE}" pid="3" name="_dlc_DocIdItemGuid">
    <vt:lpwstr>d4570280-d5a6-431e-ab13-bc9c7fe394f7</vt:lpwstr>
  </property>
</Properties>
</file>