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  <p:sldMasterId id="2147483706" r:id="rId2"/>
  </p:sldMasterIdLst>
  <p:notesMasterIdLst>
    <p:notesMasterId r:id="rId47"/>
  </p:notesMasterIdLst>
  <p:sldIdLst>
    <p:sldId id="349" r:id="rId3"/>
    <p:sldId id="339" r:id="rId4"/>
    <p:sldId id="344" r:id="rId5"/>
    <p:sldId id="285" r:id="rId6"/>
    <p:sldId id="283" r:id="rId7"/>
    <p:sldId id="287" r:id="rId8"/>
    <p:sldId id="292" r:id="rId9"/>
    <p:sldId id="322" r:id="rId10"/>
    <p:sldId id="294" r:id="rId11"/>
    <p:sldId id="289" r:id="rId12"/>
    <p:sldId id="321" r:id="rId13"/>
    <p:sldId id="300" r:id="rId14"/>
    <p:sldId id="301" r:id="rId15"/>
    <p:sldId id="347" r:id="rId16"/>
    <p:sldId id="290" r:id="rId17"/>
    <p:sldId id="304" r:id="rId18"/>
    <p:sldId id="307" r:id="rId19"/>
    <p:sldId id="308" r:id="rId20"/>
    <p:sldId id="348" r:id="rId21"/>
    <p:sldId id="305" r:id="rId22"/>
    <p:sldId id="309" r:id="rId23"/>
    <p:sldId id="310" r:id="rId24"/>
    <p:sldId id="312" r:id="rId25"/>
    <p:sldId id="311" r:id="rId26"/>
    <p:sldId id="313" r:id="rId27"/>
    <p:sldId id="314" r:id="rId28"/>
    <p:sldId id="315" r:id="rId29"/>
    <p:sldId id="326" r:id="rId30"/>
    <p:sldId id="327" r:id="rId31"/>
    <p:sldId id="317" r:id="rId32"/>
    <p:sldId id="318" r:id="rId33"/>
    <p:sldId id="323" r:id="rId34"/>
    <p:sldId id="341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46" r:id="rId44"/>
    <p:sldId id="345" r:id="rId45"/>
    <p:sldId id="282" r:id="rId46"/>
  </p:sldIdLst>
  <p:sldSz cx="12192000" cy="6858000"/>
  <p:notesSz cx="6797675" cy="9926638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A1"/>
    <a:srgbClr val="3B5182"/>
    <a:srgbClr val="FCC86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79440" autoAdjust="0"/>
  </p:normalViewPr>
  <p:slideViewPr>
    <p:cSldViewPr snapToGrid="0">
      <p:cViewPr varScale="1">
        <p:scale>
          <a:sx n="59" d="100"/>
          <a:sy n="59" d="100"/>
        </p:scale>
        <p:origin x="8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EE23A460-EF0D-D6A0-30AF-3B8B2CA1CF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A428D16-3DB4-5B98-462F-68EF767929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B69A37F-F95B-4349-97C6-D19059C15333}" type="datetimeFigureOut">
              <a:rPr lang="da-DK"/>
              <a:pPr>
                <a:defRPr/>
              </a:pPr>
              <a:t>12-03-2026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55428F48-4A8B-7042-1AB6-517AC47A0C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EE87B98A-9606-C9E2-9392-1880C4822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83757FF-7820-7963-7663-47A42572D5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C71E8BA-1081-455C-C70F-6C8586BFE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FA07795E-D5E3-42DB-9F74-C451B8F478F1}" type="slidenum">
              <a:rPr lang="da-DK" altLang="da-DK"/>
              <a:pPr/>
              <a:t>‹nr.›</a:t>
            </a:fld>
            <a:endParaRPr lang="da-DK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1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688845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13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32197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15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366128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16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5254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3A8F1-63A4-A3B8-99A3-B57A27FD3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46FF7C5-478E-D6D4-564B-BDEFC85ED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1BD6A4E-5D02-098A-5B05-1D1AB7CEE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023E1E8-B173-B037-847D-06F624536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17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780984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18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016698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07795E-D5E3-42DB-9F74-C451B8F478F1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62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20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30837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21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806566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vigtig del af støttet </a:t>
            </a:r>
            <a:r>
              <a:rPr lang="da-DK" sz="12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r>
              <a:rPr lang="da-DK" sz="12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da-DK" sz="12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alene være tilbuddet til borgeren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22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496848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24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936402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023679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Nogle kommuner har også følgende tilbud, som kan understøtte sygdomsmestringen: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LÆR AT TACKLE-kurser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Hælp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bedre søvn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Mental sundhed – angst og depression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26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251405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27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960832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28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893279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29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23150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30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311393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31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075521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32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649101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34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357964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35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8237783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36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2211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07795E-D5E3-42DB-9F74-C451B8F478F1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23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37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790398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38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182247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39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809902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40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265641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41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878501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Skal færdiggøres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07795E-D5E3-42DB-9F74-C451B8F478F1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8484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55456-DE6E-467F-832D-5A13BE710F86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779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4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99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6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53856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7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78108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07795E-D5E3-42DB-9F74-C451B8F478F1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8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="0" dirty="0"/>
              <a:t>ICF = </a:t>
            </a:r>
            <a:r>
              <a:rPr lang="da-DK" sz="1200" b="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 </a:t>
            </a:r>
            <a:r>
              <a:rPr lang="da-DK" sz="1200" b="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Classification</a:t>
            </a:r>
            <a:r>
              <a:rPr lang="da-DK" sz="1200" b="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</a:t>
            </a:r>
            <a:r>
              <a:rPr lang="da-DK" sz="1200" b="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Functioning</a:t>
            </a:r>
            <a:r>
              <a:rPr lang="da-DK" sz="1200" b="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a-DK" sz="1200" b="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Disability</a:t>
            </a:r>
            <a:r>
              <a:rPr lang="da-DK" sz="1200" b="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Health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10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99286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7795E-D5E3-42DB-9F74-C451B8F478F1}" type="slidenum">
              <a:rPr lang="da-DK" altLang="da-DK" smtClean="0"/>
              <a:pPr/>
              <a:t>12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90480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8">
            <a:extLst>
              <a:ext uri="{FF2B5EF4-FFF2-40B4-BE49-F238E27FC236}">
                <a16:creationId xmlns:a16="http://schemas.microsoft.com/office/drawing/2014/main" id="{9AA24A99-1096-CC7B-567D-BD0885975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8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 og tekst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AC38ABD-4434-D4E0-C8DC-4C3AD14E45A0}"/>
              </a:ext>
            </a:extLst>
          </p:cNvPr>
          <p:cNvSpPr/>
          <p:nvPr/>
        </p:nvSpPr>
        <p:spPr>
          <a:xfrm>
            <a:off x="838200" y="1865313"/>
            <a:ext cx="3024188" cy="481806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2DD7FB9-B8E4-4A55-2BF4-CA2488C30D7C}"/>
              </a:ext>
            </a:extLst>
          </p:cNvPr>
          <p:cNvSpPr/>
          <p:nvPr/>
        </p:nvSpPr>
        <p:spPr>
          <a:xfrm>
            <a:off x="0" y="1236663"/>
            <a:ext cx="1973263" cy="358775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2AB8709-FEF4-D354-5968-F139B52B03DF}"/>
              </a:ext>
            </a:extLst>
          </p:cNvPr>
          <p:cNvSpPr/>
          <p:nvPr/>
        </p:nvSpPr>
        <p:spPr>
          <a:xfrm>
            <a:off x="8061325" y="5462588"/>
            <a:ext cx="3140075" cy="125571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9DF5331-4C99-E571-8908-3EB4E42296BD}"/>
              </a:ext>
            </a:extLst>
          </p:cNvPr>
          <p:cNvSpPr/>
          <p:nvPr/>
        </p:nvSpPr>
        <p:spPr>
          <a:xfrm>
            <a:off x="10668000" y="4364038"/>
            <a:ext cx="1358900" cy="24892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D669662-CA1A-8141-3D9C-7667A24BF76C}"/>
              </a:ext>
            </a:extLst>
          </p:cNvPr>
          <p:cNvSpPr/>
          <p:nvPr/>
        </p:nvSpPr>
        <p:spPr>
          <a:xfrm>
            <a:off x="1403350" y="6484938"/>
            <a:ext cx="3221038" cy="198437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pic>
        <p:nvPicPr>
          <p:cNvPr id="12" name="Billede 1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30AD2CE-B1C6-1ED7-7618-591EE61CA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B1C083DA-58D4-D470-A4AF-D55BE8A91EAE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1404000" y="2568539"/>
            <a:ext cx="4509783" cy="3066472"/>
          </a:xfrm>
        </p:spPr>
        <p:txBody>
          <a:bodyPr/>
          <a:lstStyle>
            <a:lvl1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0"/>
          </p:nvPr>
        </p:nvSpPr>
        <p:spPr>
          <a:xfrm>
            <a:off x="6254295" y="2568539"/>
            <a:ext cx="4509783" cy="3066472"/>
          </a:xfrm>
        </p:spPr>
        <p:txBody>
          <a:bodyPr/>
          <a:lstStyle>
            <a:lvl1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indhold 2"/>
          <p:cNvSpPr>
            <a:spLocks noGrp="1"/>
          </p:cNvSpPr>
          <p:nvPr>
            <p:ph idx="11"/>
          </p:nvPr>
        </p:nvSpPr>
        <p:spPr>
          <a:xfrm>
            <a:off x="6254295" y="1942944"/>
            <a:ext cx="4509783" cy="532469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idx="12"/>
          </p:nvPr>
        </p:nvSpPr>
        <p:spPr>
          <a:xfrm>
            <a:off x="1394061" y="1942944"/>
            <a:ext cx="4509783" cy="532469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0721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2EF9EAA-9466-A3DE-C9C2-26BCB74CE001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4848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Kun titel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AE63BF3-7C1D-2DA3-4186-562DA7739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187CBA4-4D29-A82E-B622-4AEDF1126C4E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8242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Kun titel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D13B744-EF0C-9195-F565-DA22496D2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3BCBB8A-F086-3E74-F799-042DD5D92412}"/>
              </a:ext>
            </a:extLst>
          </p:cNvPr>
          <p:cNvSpPr/>
          <p:nvPr/>
        </p:nvSpPr>
        <p:spPr>
          <a:xfrm>
            <a:off x="838200" y="1865313"/>
            <a:ext cx="3024188" cy="481806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5EE39EF-06BE-1F26-A048-3141120367B7}"/>
              </a:ext>
            </a:extLst>
          </p:cNvPr>
          <p:cNvSpPr/>
          <p:nvPr/>
        </p:nvSpPr>
        <p:spPr>
          <a:xfrm>
            <a:off x="0" y="1236663"/>
            <a:ext cx="1973263" cy="358775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F6E2745-B4EA-CD40-AE22-2C3ABFF3A76B}"/>
              </a:ext>
            </a:extLst>
          </p:cNvPr>
          <p:cNvSpPr/>
          <p:nvPr/>
        </p:nvSpPr>
        <p:spPr>
          <a:xfrm>
            <a:off x="8061325" y="5462588"/>
            <a:ext cx="3140075" cy="125571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6E31E00-2D86-72F6-3E46-CC37D27EC95B}"/>
              </a:ext>
            </a:extLst>
          </p:cNvPr>
          <p:cNvSpPr/>
          <p:nvPr/>
        </p:nvSpPr>
        <p:spPr>
          <a:xfrm>
            <a:off x="10668000" y="4364038"/>
            <a:ext cx="1358900" cy="24892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6C61FC7-6EA4-4380-E2F7-DFC764A826FD}"/>
              </a:ext>
            </a:extLst>
          </p:cNvPr>
          <p:cNvSpPr/>
          <p:nvPr/>
        </p:nvSpPr>
        <p:spPr>
          <a:xfrm>
            <a:off x="1403350" y="6484938"/>
            <a:ext cx="3221038" cy="198437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B94AFA9-6D9A-95D5-6A7A-5B3CA96F76E6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316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979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71523D8-EAA3-3227-3DC9-BCA8CAB9C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88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Tom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B6D8600-B5DD-6A21-DC29-894B7DA61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536E23C-133F-F597-7AA3-F43D7C0BDA58}"/>
              </a:ext>
            </a:extLst>
          </p:cNvPr>
          <p:cNvSpPr/>
          <p:nvPr/>
        </p:nvSpPr>
        <p:spPr>
          <a:xfrm>
            <a:off x="1403350" y="6484938"/>
            <a:ext cx="3221038" cy="198437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7D84FAC-605E-43C2-FFF5-085CCA2B010D}"/>
              </a:ext>
            </a:extLst>
          </p:cNvPr>
          <p:cNvSpPr/>
          <p:nvPr/>
        </p:nvSpPr>
        <p:spPr>
          <a:xfrm>
            <a:off x="838200" y="1865313"/>
            <a:ext cx="3024188" cy="481806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5F37697-8373-1D45-091A-EA702A084C3A}"/>
              </a:ext>
            </a:extLst>
          </p:cNvPr>
          <p:cNvSpPr/>
          <p:nvPr/>
        </p:nvSpPr>
        <p:spPr>
          <a:xfrm>
            <a:off x="0" y="1236663"/>
            <a:ext cx="1973263" cy="358775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D432227-FF8F-EE08-FE1A-C0BBE5D72786}"/>
              </a:ext>
            </a:extLst>
          </p:cNvPr>
          <p:cNvSpPr/>
          <p:nvPr/>
        </p:nvSpPr>
        <p:spPr>
          <a:xfrm>
            <a:off x="8061325" y="5462588"/>
            <a:ext cx="3140075" cy="125571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C7C0F36-F4FC-AF0D-8420-87A2867A2944}"/>
              </a:ext>
            </a:extLst>
          </p:cNvPr>
          <p:cNvSpPr/>
          <p:nvPr/>
        </p:nvSpPr>
        <p:spPr>
          <a:xfrm>
            <a:off x="10668000" y="4364038"/>
            <a:ext cx="1358900" cy="24892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2711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53F1CF3-BD3A-439C-BC87-55F255CC5F21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44" y="5670000"/>
            <a:ext cx="335786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8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3E8B28D4-0745-4D0A-AA19-46A71DBCE8AB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44" y="326687"/>
            <a:ext cx="335786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68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8DD26B57-7FD3-421E-B068-CD15EF9316DF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44" y="5670000"/>
            <a:ext cx="335786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28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punktopsti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defRPr sz="2000">
                <a:solidFill>
                  <a:schemeClr val="tx1"/>
                </a:solidFill>
              </a:defRPr>
            </a:lvl3pPr>
            <a:lvl4pPr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tx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7869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109495D6-1F8A-4F0B-995C-11940DABD6CF}" type="datetime2">
              <a:rPr lang="da-DK" smtClean="0"/>
              <a:t>12. marts 2026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44" y="5670000"/>
            <a:ext cx="335786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53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08B69DCA-9346-40F4-B2A7-88FF7B905889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00" y="5670000"/>
            <a:ext cx="403246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76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3216B-EBD3-4841-9701-EB44B2DAD855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00" y="5670000"/>
            <a:ext cx="403246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22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E25BD9A-34B3-4F24-B6E1-26D255CC9BD3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35981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C0C6306-DB15-46B0-B9B9-9BE8D5FEFBA5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502554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749B1F9-6FFA-4D2A-92C6-28B72DFBA023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726016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2D713B4-0066-48EE-A7C1-7AA91A242A99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1778725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630B67-E307-47A8-96CC-74766E4E25AC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martArt 6"/>
          <p:cNvSpPr>
            <a:spLocks noGrp="1" noChangeAspect="1"/>
          </p:cNvSpPr>
          <p:nvPr>
            <p:ph type="dgm" sz="quarter" idx="15"/>
          </p:nvPr>
        </p:nvSpPr>
        <p:spPr>
          <a:xfrm>
            <a:off x="11116800" y="5670000"/>
            <a:ext cx="410400" cy="61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Klik på ikonet for at tilføje SmartArt-grafik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907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AF58AEDF-8838-483D-B7A8-ABB803C32CC1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ladsholder til SmartArt 6"/>
          <p:cNvSpPr>
            <a:spLocks noGrp="1" noChangeAspect="1"/>
          </p:cNvSpPr>
          <p:nvPr>
            <p:ph type="dgm" sz="quarter" idx="15"/>
          </p:nvPr>
        </p:nvSpPr>
        <p:spPr>
          <a:xfrm>
            <a:off x="11116800" y="5670000"/>
            <a:ext cx="410400" cy="61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Klik på ikonet for at tilføje SmartArt-grafik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1486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4299032-92B0-4E9D-9257-0D122DFA5340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00" y="5670000"/>
            <a:ext cx="403246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6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el og punktopstilling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1432C2B-5168-042D-AA2B-2AE4CEF0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F4C6D39-ACC6-814C-7D20-F3E414DF1FC4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defRPr sz="2400">
                <a:solidFill>
                  <a:schemeClr val="bg1"/>
                </a:solidFill>
              </a:defRPr>
            </a:lvl2pPr>
            <a:lvl3pPr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bg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868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0802C83-217C-4E77-8EC6-8D53F8232E6A}" type="datetime2">
              <a:rPr lang="da-DK" smtClean="0"/>
              <a:t>12. marts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800" y="5670000"/>
            <a:ext cx="402371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47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D9FAEDA-CFAF-451F-9855-59803E8302DC}" type="datetime2">
              <a:rPr lang="da-DK" smtClean="0"/>
              <a:t>12. marts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800" y="5670000"/>
            <a:ext cx="402371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59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5E1CDFBF-B280-4853-932B-A11A0F53879B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00" y="5670000"/>
            <a:ext cx="403246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75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DE8BBD0-8126-4025-A915-51E34081711B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0509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179C8AA-2542-407C-8C3F-8AE6F60AA057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5437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44" y="5670000"/>
            <a:ext cx="3357865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57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el og punktopstilling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9B6D932-F5E0-3A5F-E4C1-8F96E0E2A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AD6FA55-B4A9-126F-2B94-D9797D32C80F}"/>
              </a:ext>
            </a:extLst>
          </p:cNvPr>
          <p:cNvSpPr/>
          <p:nvPr/>
        </p:nvSpPr>
        <p:spPr>
          <a:xfrm>
            <a:off x="838200" y="1865313"/>
            <a:ext cx="3024188" cy="481806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8AB1D80-F685-2BD7-E225-AFE274A568D7}"/>
              </a:ext>
            </a:extLst>
          </p:cNvPr>
          <p:cNvSpPr/>
          <p:nvPr/>
        </p:nvSpPr>
        <p:spPr>
          <a:xfrm>
            <a:off x="0" y="1236663"/>
            <a:ext cx="1973263" cy="358775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EDCE43-6B7E-EAD5-9A8D-3C24EC3A4D22}"/>
              </a:ext>
            </a:extLst>
          </p:cNvPr>
          <p:cNvSpPr/>
          <p:nvPr/>
        </p:nvSpPr>
        <p:spPr>
          <a:xfrm>
            <a:off x="8061325" y="5462588"/>
            <a:ext cx="3140075" cy="125571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623CA4A-44A6-3945-CEC2-4FA909BC5070}"/>
              </a:ext>
            </a:extLst>
          </p:cNvPr>
          <p:cNvSpPr/>
          <p:nvPr/>
        </p:nvSpPr>
        <p:spPr>
          <a:xfrm>
            <a:off x="10668000" y="4364038"/>
            <a:ext cx="1358900" cy="24892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782A867-4B9D-1133-1C4E-F093387A51ED}"/>
              </a:ext>
            </a:extLst>
          </p:cNvPr>
          <p:cNvSpPr/>
          <p:nvPr/>
        </p:nvSpPr>
        <p:spPr>
          <a:xfrm>
            <a:off x="1403350" y="6484938"/>
            <a:ext cx="3221038" cy="198437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FCCF42A-1BB2-942D-929E-6DE7234CF837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defRPr sz="2400">
                <a:solidFill>
                  <a:schemeClr val="bg1"/>
                </a:solidFill>
              </a:defRPr>
            </a:lvl2pPr>
            <a:lvl3pPr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defRPr sz="2000">
                <a:solidFill>
                  <a:schemeClr val="bg1"/>
                </a:solidFill>
              </a:defRPr>
            </a:lvl3pPr>
            <a:lvl4pPr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defRPr sz="1800">
                <a:solidFill>
                  <a:schemeClr val="bg1"/>
                </a:solidFill>
              </a:defRPr>
            </a:lvl4pPr>
            <a:lvl5pPr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48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B1C10A8-F3DD-21FC-0024-76C821D305DE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2645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og tekst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69E7EC2-6EDA-0E08-DEA3-9B5F5D248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0FC32F0-4FB7-6A70-DCAA-BB6CEBCCFD4F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8598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el og tekst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73926BE-474A-A1E8-278E-462EDE63C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A5C7CC8-7513-A920-D107-BA4399C192A3}"/>
              </a:ext>
            </a:extLst>
          </p:cNvPr>
          <p:cNvSpPr/>
          <p:nvPr/>
        </p:nvSpPr>
        <p:spPr>
          <a:xfrm>
            <a:off x="838200" y="1865313"/>
            <a:ext cx="3024188" cy="481806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5CB1C62-6452-B5E7-7ADE-23A1AA4AD545}"/>
              </a:ext>
            </a:extLst>
          </p:cNvPr>
          <p:cNvSpPr/>
          <p:nvPr/>
        </p:nvSpPr>
        <p:spPr>
          <a:xfrm>
            <a:off x="0" y="1236663"/>
            <a:ext cx="1973263" cy="358775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14AD1F8-3AEE-54FA-B0FD-B02E9ED5051E}"/>
              </a:ext>
            </a:extLst>
          </p:cNvPr>
          <p:cNvSpPr/>
          <p:nvPr/>
        </p:nvSpPr>
        <p:spPr>
          <a:xfrm>
            <a:off x="8061325" y="5462588"/>
            <a:ext cx="3140075" cy="1255712"/>
          </a:xfrm>
          <a:prstGeom prst="rect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0C9BA60-6F7A-A69E-575E-40A4DF585E91}"/>
              </a:ext>
            </a:extLst>
          </p:cNvPr>
          <p:cNvSpPr/>
          <p:nvPr/>
        </p:nvSpPr>
        <p:spPr>
          <a:xfrm>
            <a:off x="10668000" y="4364038"/>
            <a:ext cx="1358900" cy="24892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F6D2558-DED6-FA08-6B39-02286C7DF039}"/>
              </a:ext>
            </a:extLst>
          </p:cNvPr>
          <p:cNvSpPr/>
          <p:nvPr/>
        </p:nvSpPr>
        <p:spPr>
          <a:xfrm>
            <a:off x="1403350" y="6484938"/>
            <a:ext cx="3221038" cy="198437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D0940A1-FF2D-6BB2-A2E5-5776F34DB5E0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6231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063AC4E-F371-3BAB-776C-768DA02BDA52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38201" y="174661"/>
            <a:ext cx="7315200" cy="108393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indhold 2"/>
          <p:cNvSpPr>
            <a:spLocks noGrp="1"/>
          </p:cNvSpPr>
          <p:nvPr>
            <p:ph idx="1"/>
          </p:nvPr>
        </p:nvSpPr>
        <p:spPr>
          <a:xfrm>
            <a:off x="1404000" y="2568539"/>
            <a:ext cx="4509783" cy="3066472"/>
          </a:xfrm>
        </p:spPr>
        <p:txBody>
          <a:bodyPr/>
          <a:lstStyle>
            <a:lvl1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indhold 2"/>
          <p:cNvSpPr>
            <a:spLocks noGrp="1"/>
          </p:cNvSpPr>
          <p:nvPr>
            <p:ph idx="10"/>
          </p:nvPr>
        </p:nvSpPr>
        <p:spPr>
          <a:xfrm>
            <a:off x="6254295" y="2568539"/>
            <a:ext cx="4509783" cy="3066472"/>
          </a:xfrm>
        </p:spPr>
        <p:txBody>
          <a:bodyPr/>
          <a:lstStyle>
            <a:lvl1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indhold 2"/>
          <p:cNvSpPr>
            <a:spLocks noGrp="1"/>
          </p:cNvSpPr>
          <p:nvPr>
            <p:ph idx="11"/>
          </p:nvPr>
        </p:nvSpPr>
        <p:spPr>
          <a:xfrm>
            <a:off x="6254295" y="1942944"/>
            <a:ext cx="4509783" cy="532469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rgbClr val="0085A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indhold 2"/>
          <p:cNvSpPr>
            <a:spLocks noGrp="1"/>
          </p:cNvSpPr>
          <p:nvPr>
            <p:ph idx="12"/>
          </p:nvPr>
        </p:nvSpPr>
        <p:spPr>
          <a:xfrm>
            <a:off x="1394061" y="1942944"/>
            <a:ext cx="4509783" cy="532469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rgbClr val="0085A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82343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og tekst">
    <p:bg>
      <p:bgPr>
        <a:solidFill>
          <a:srgbClr val="0085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0091F4D-F059-8786-D9EB-9C853E940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358775"/>
            <a:ext cx="28543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3DB027A-F99F-0971-9DF0-629692366272}"/>
              </a:ext>
            </a:extLst>
          </p:cNvPr>
          <p:cNvSpPr/>
          <p:nvPr/>
        </p:nvSpPr>
        <p:spPr>
          <a:xfrm>
            <a:off x="955675" y="1258888"/>
            <a:ext cx="6151563" cy="112712"/>
          </a:xfrm>
          <a:prstGeom prst="rect">
            <a:avLst/>
          </a:prstGeom>
          <a:solidFill>
            <a:srgbClr val="FCC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1404000" y="2568539"/>
            <a:ext cx="4509783" cy="3066472"/>
          </a:xfrm>
        </p:spPr>
        <p:txBody>
          <a:bodyPr/>
          <a:lstStyle>
            <a:lvl1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idx="10"/>
          </p:nvPr>
        </p:nvSpPr>
        <p:spPr>
          <a:xfrm>
            <a:off x="6254295" y="2568539"/>
            <a:ext cx="4509783" cy="3066472"/>
          </a:xfrm>
        </p:spPr>
        <p:txBody>
          <a:bodyPr/>
          <a:lstStyle>
            <a:lvl1pPr marL="342900" indent="-342900"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indhold 2"/>
          <p:cNvSpPr>
            <a:spLocks noGrp="1"/>
          </p:cNvSpPr>
          <p:nvPr>
            <p:ph idx="11"/>
          </p:nvPr>
        </p:nvSpPr>
        <p:spPr>
          <a:xfrm>
            <a:off x="6254295" y="1942944"/>
            <a:ext cx="4509783" cy="532469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idx="12"/>
          </p:nvPr>
        </p:nvSpPr>
        <p:spPr>
          <a:xfrm>
            <a:off x="1394061" y="1942944"/>
            <a:ext cx="4509783" cy="532469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57517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>
            <a:extLst>
              <a:ext uri="{FF2B5EF4-FFF2-40B4-BE49-F238E27FC236}">
                <a16:creationId xmlns:a16="http://schemas.microsoft.com/office/drawing/2014/main" id="{5820A540-2A84-7F61-2D68-7CEDDC589F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74625"/>
            <a:ext cx="73152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</p:txBody>
      </p:sp>
      <p:sp>
        <p:nvSpPr>
          <p:cNvPr id="1027" name="Pladsholder til tekst 2">
            <a:extLst>
              <a:ext uri="{FF2B5EF4-FFF2-40B4-BE49-F238E27FC236}">
                <a16:creationId xmlns:a16="http://schemas.microsoft.com/office/drawing/2014/main" id="{892D778A-EA22-2254-41B5-E75ACB2F68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03350" y="1800225"/>
            <a:ext cx="99504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25BC92-25E5-66F8-0646-80D57BC9D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95959"/>
                </a:solidFill>
                <a:latin typeface="+mn-lt"/>
              </a:defRPr>
            </a:lvl1pPr>
          </a:lstStyle>
          <a:p>
            <a:pPr>
              <a:defRPr/>
            </a:pPr>
            <a:fld id="{D2056FD0-A05B-4118-A848-955B7D5B8BB6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EE5A3A-A69A-2D2B-0CE8-1BF0B25E0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a-DK"/>
              <a:t>Region Sjælland PowerPoint skabelon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CBB4BD9-9B62-8225-2A60-EA2E3EE3D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595959"/>
                </a:solidFill>
              </a:defRPr>
            </a:lvl1pPr>
          </a:lstStyle>
          <a:p>
            <a:fld id="{60BC1063-F5FB-4F0C-AEC9-67C70663AF8A}" type="slidenum">
              <a:rPr lang="da-DK" altLang="da-DK"/>
              <a:pPr/>
              <a:t>‹nr.›</a:t>
            </a:fld>
            <a:endParaRPr lang="da-DK" altLang="da-DK"/>
          </a:p>
        </p:txBody>
      </p:sp>
      <p:pic>
        <p:nvPicPr>
          <p:cNvPr id="1031" name="Billede 7">
            <a:extLst>
              <a:ext uri="{FF2B5EF4-FFF2-40B4-BE49-F238E27FC236}">
                <a16:creationId xmlns:a16="http://schemas.microsoft.com/office/drawing/2014/main" id="{63E0DDBB-7576-2425-B1BB-9E6105FEFF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8" y="360363"/>
            <a:ext cx="27828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lang="da-DK" sz="4000" kern="1200" dirty="0">
          <a:solidFill>
            <a:srgbClr val="0085A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rgbClr val="0085A1"/>
          </a:solidFill>
          <a:latin typeface="Georgia" panose="02040502050405020303" pitchFamily="18" charset="0"/>
        </a:defRPr>
      </a:lvl2pPr>
      <a:lvl3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rgbClr val="0085A1"/>
          </a:solidFill>
          <a:latin typeface="Georgia" panose="02040502050405020303" pitchFamily="18" charset="0"/>
        </a:defRPr>
      </a:lvl3pPr>
      <a:lvl4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rgbClr val="0085A1"/>
          </a:solidFill>
          <a:latin typeface="Georgia" panose="02040502050405020303" pitchFamily="18" charset="0"/>
        </a:defRPr>
      </a:lvl4pPr>
      <a:lvl5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rgbClr val="0085A1"/>
          </a:solidFill>
          <a:latin typeface="Georgia" panose="02040502050405020303" pitchFamily="18" charset="0"/>
        </a:defRPr>
      </a:lvl5pPr>
      <a:lvl6pPr marL="4572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rgbClr val="0085A1"/>
          </a:solidFill>
          <a:latin typeface="Georgia" panose="02040502050405020303" pitchFamily="18" charset="0"/>
        </a:defRPr>
      </a:lvl6pPr>
      <a:lvl7pPr marL="9144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rgbClr val="0085A1"/>
          </a:solidFill>
          <a:latin typeface="Georgia" panose="02040502050405020303" pitchFamily="18" charset="0"/>
        </a:defRPr>
      </a:lvl7pPr>
      <a:lvl8pPr marL="13716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rgbClr val="0085A1"/>
          </a:solidFill>
          <a:latin typeface="Georgia" panose="02040502050405020303" pitchFamily="18" charset="0"/>
        </a:defRPr>
      </a:lvl8pPr>
      <a:lvl9pPr marL="18288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rgbClr val="0085A1"/>
          </a:solidFill>
          <a:latin typeface="Georgia" panose="02040502050405020303" pitchFamily="18" charset="0"/>
        </a:defRPr>
      </a:lvl9pPr>
    </p:titleStyle>
    <p:bodyStyle>
      <a:lvl1pPr algn="l" rtl="0" eaLnBrk="1" fontAlgn="base" hangingPunct="1">
        <a:lnSpc>
          <a:spcPts val="2600"/>
        </a:lnSpc>
        <a:spcBef>
          <a:spcPct val="0"/>
        </a:spcBef>
        <a:spcAft>
          <a:spcPts val="1500"/>
        </a:spcAft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0E63AAE5-F3F2-4DEE-B60B-383BC4C63004}" type="datetime2">
              <a:rPr lang="da-DK" smtClean="0"/>
              <a:t>12. marts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Region Sjælland PowerPoint skabelon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00" y="5670000"/>
            <a:ext cx="403246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574">
          <p15:clr>
            <a:srgbClr val="F26B43"/>
          </p15:clr>
        </p15:guide>
        <p15:guide id="3" pos="6652">
          <p15:clr>
            <a:srgbClr val="F26B43"/>
          </p15:clr>
        </p15:guide>
        <p15:guide id="4" pos="3613">
          <p15:clr>
            <a:srgbClr val="F26B43"/>
          </p15:clr>
        </p15:guide>
        <p15:guide id="5" pos="3386">
          <p15:clr>
            <a:srgbClr val="F26B43"/>
          </p15:clr>
        </p15:guide>
        <p15:guide id="6" pos="4475">
          <p15:clr>
            <a:srgbClr val="F26B43"/>
          </p15:clr>
        </p15:guide>
        <p15:guide id="7" pos="4929">
          <p15:clr>
            <a:srgbClr val="F26B43"/>
          </p15:clr>
        </p15:guide>
        <p15:guide id="8" pos="2751">
          <p15:clr>
            <a:srgbClr val="F26B43"/>
          </p15:clr>
        </p15:guide>
        <p15:guide id="9" pos="2298">
          <p15:clr>
            <a:srgbClr val="F26B43"/>
          </p15:clr>
        </p15:guide>
        <p15:guide id="10" orient="horz" pos="3952">
          <p15:clr>
            <a:srgbClr val="F26B43"/>
          </p15:clr>
        </p15:guide>
        <p15:guide id="11" orient="horz" pos="913">
          <p15:clr>
            <a:srgbClr val="F26B43"/>
          </p15:clr>
        </p15:guide>
        <p15:guide id="12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nhf.dk/#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vn.medcom.dk/svn/releases/Standarder/National%20Sygehus-Kommunesamarbejde/GGOP/Dokumentation/GGOP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regionsjaelland.dk/fagfolk/sundhedsaftale-og-samarbejde/vaerktoejskassen-og-tvivlsspoergsmaal/forloebsprogrammer/forloebsprogram-for-laenderygbesvaer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d.adobe.com/view/646226cb-12dc-4ad3-8511-b9a0384f1514" TargetMode="External"/><Relationship Id="rId5" Type="http://schemas.openxmlformats.org/officeDocument/2006/relationships/hyperlink" Target="https://www.sst.dk/nyheder/2026/drop-pillerne-smertestillende-virker-ikke-paa-rygsmerter" TargetMode="External"/><Relationship Id="rId4" Type="http://schemas.openxmlformats.org/officeDocument/2006/relationships/hyperlink" Target="https://www.sst.dk/ondtiryggen" TargetMode="External"/><Relationship Id="rId9" Type="http://schemas.openxmlformats.org/officeDocument/2006/relationships/image" Target="../media/image34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5DCDDA34-24EB-1EEE-B5BD-5F53AA0EE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697" y="853959"/>
            <a:ext cx="7318374" cy="1622678"/>
          </a:xfrm>
        </p:spPr>
        <p:txBody>
          <a:bodyPr/>
          <a:lstStyle/>
          <a:p>
            <a:r>
              <a:rPr lang="da-DK" sz="4000">
                <a:latin typeface="Verdana" panose="020B0604030504040204" pitchFamily="34" charset="0"/>
              </a:rPr>
              <a:t>Forløbsprogram for borgere med lænderygbesvær</a:t>
            </a:r>
            <a:endParaRPr lang="en-US" sz="4000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F7E76B6C-0D9F-6BFE-FC70-CD958731E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697" y="2925700"/>
            <a:ext cx="4688817" cy="2389251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da-DK" altLang="da-DK" sz="2800" dirty="0">
                <a:latin typeface="Verdana" panose="020B0604030504040204" pitchFamily="34" charset="0"/>
              </a:rPr>
              <a:t>Slides til brug for præsentation </a:t>
            </a:r>
            <a:br>
              <a:rPr lang="da-DK" altLang="da-DK" sz="2800" dirty="0">
                <a:latin typeface="Verdana" panose="020B0604030504040204" pitchFamily="34" charset="0"/>
              </a:rPr>
            </a:br>
            <a:r>
              <a:rPr lang="da-DK" altLang="da-DK" sz="2800" dirty="0">
                <a:latin typeface="Verdana" panose="020B0604030504040204" pitchFamily="34" charset="0"/>
              </a:rPr>
              <a:t>af forløbsprogrammet (lang udgave)</a:t>
            </a:r>
            <a:br>
              <a:rPr lang="da-DK" altLang="da-DK" sz="2800" dirty="0">
                <a:latin typeface="Verdana" panose="020B0604030504040204" pitchFamily="34" charset="0"/>
              </a:rPr>
            </a:br>
            <a:endParaRPr lang="da-DK" altLang="da-DK" sz="2800" dirty="0">
              <a:latin typeface="Verdana" panose="020B0604030504040204" pitchFamily="34" charset="0"/>
            </a:endParaRPr>
          </a:p>
          <a:p>
            <a:pPr>
              <a:lnSpc>
                <a:spcPts val="4000"/>
              </a:lnSpc>
            </a:pPr>
            <a:r>
              <a:rPr lang="da-DK" altLang="da-DK" sz="2800" dirty="0">
                <a:latin typeface="Verdana" panose="020B0604030504040204" pitchFamily="34" charset="0"/>
              </a:rPr>
              <a:t>Februar 2026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0C537C2-3C5C-2A48-EFEB-B8C65E814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752" r="1" b="1073"/>
          <a:stretch>
            <a:fillRect/>
          </a:stretch>
        </p:blipFill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noFill/>
        </p:spPr>
      </p:pic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E0538B96-32BA-0F10-249F-5DAF950BBF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0F6FF-4D2C-23A1-174E-A24C7B8A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3" y="346914"/>
            <a:ext cx="731520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Udredning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6B99F4-8FAD-3A6D-F8CD-E00BF6FA1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33" y="1717336"/>
            <a:ext cx="5127171" cy="3835400"/>
          </a:xfrm>
        </p:spPr>
        <p:txBody>
          <a:bodyPr numCol="1"/>
          <a:lstStyle/>
          <a:p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Grundig anamnese og objektiv undersøgelse, med udgangspunkt i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ICF</a:t>
            </a:r>
          </a:p>
          <a:p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Diagnostisk triagering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ikke-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muskuloskeletal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lidelse, specifik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muskuloskeletal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lidelse, uspecifik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Bio-</a:t>
            </a:r>
            <a:r>
              <a:rPr lang="da-DK" sz="20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psyko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-social tilgang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borgerens kliniske præsentation</a:t>
            </a:r>
          </a:p>
          <a:p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029BD98-8889-4FCA-FEB7-CDE29C670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371" y="2345620"/>
            <a:ext cx="5943916" cy="24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7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B0112-B6F8-8EE3-9BF5-C67DC7D2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91" y="359229"/>
            <a:ext cx="7315200" cy="1084263"/>
          </a:xfrm>
        </p:spPr>
        <p:txBody>
          <a:bodyPr/>
          <a:lstStyle/>
          <a:p>
            <a:r>
              <a:rPr lang="da-DK" sz="3600" b="1" dirty="0">
                <a:latin typeface="Verdana" panose="020B0604030504040204" pitchFamily="34" charset="0"/>
                <a:ea typeface="Verdana" panose="020B0604030504040204" pitchFamily="34" charset="0"/>
              </a:rPr>
              <a:t>Overblik over indsatser i forbindelse med udredning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3243976-5AE6-E2C6-188B-A39AF4C35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20904" y="1537755"/>
            <a:ext cx="9459825" cy="496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915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1A439-D3D3-E6C6-6AF1-3C3693F86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7" y="162098"/>
            <a:ext cx="7315200" cy="1084263"/>
          </a:xfrm>
        </p:spPr>
        <p:txBody>
          <a:bodyPr/>
          <a:lstStyle/>
          <a:p>
            <a:r>
              <a:rPr lang="da-DK" sz="3600" b="1" dirty="0">
                <a:latin typeface="Verdana" panose="020B0604030504040204" pitchFamily="34" charset="0"/>
                <a:ea typeface="Verdana" panose="020B0604030504040204" pitchFamily="34" charset="0"/>
              </a:rPr>
              <a:t>Billeddiagnostik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085960-5AB5-A40C-704E-41EDDA79E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7" y="1041824"/>
            <a:ext cx="10294472" cy="4587512"/>
          </a:xfrm>
        </p:spPr>
        <p:txBody>
          <a:bodyPr/>
          <a:lstStyle/>
          <a:p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Anbefaling fra Vælg Klogt:</a:t>
            </a:r>
          </a:p>
          <a:p>
            <a:pPr marL="457200" lvl="1" indent="0">
              <a:buNone/>
            </a:pP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Undgå billeddiagnostisk udredning med </a:t>
            </a:r>
            <a:b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MR-scanning eller røntgenundersøgelse</a:t>
            </a:r>
            <a:b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 patienter med nyopståede lænderygsmerter,</a:t>
            </a:r>
            <a:b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når der ikke er mistanke om alvorlig lidelse</a:t>
            </a:r>
          </a:p>
          <a:p>
            <a:pPr marL="457200" lvl="1" indent="0">
              <a:buNone/>
            </a:pP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forløbsprogrammet anbefales det, at der kun henvises til billeddiagnostik ved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mistanke om underliggende ikke-</a:t>
            </a:r>
            <a:r>
              <a:rPr lang="da-DK" sz="20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muskuloskeletal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lidelse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eller hvor billeddiagnostiske undersøgelser muligvis til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ændre diagnosen og/eller behandlingstilbuddet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4A498C4-071F-F9EA-49C5-4F3D7E216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115" y="1315047"/>
            <a:ext cx="2189748" cy="16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5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E0ADE-3BA2-EE0A-5688-40A3900B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02" y="0"/>
            <a:ext cx="7315200" cy="1084263"/>
          </a:xfrm>
        </p:spPr>
        <p:txBody>
          <a:bodyPr/>
          <a:lstStyle/>
          <a:p>
            <a:r>
              <a:rPr lang="da-DK" sz="3600" b="1" dirty="0">
                <a:latin typeface="Verdana" panose="020B0604030504040204" pitchFamily="34" charset="0"/>
                <a:ea typeface="Verdana" panose="020B0604030504040204" pitchFamily="34" charset="0"/>
              </a:rPr>
              <a:t>Billeddiagnostik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E825929-17E1-AE7F-7114-2D84F74B0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02" y="1236804"/>
            <a:ext cx="11527479" cy="3835400"/>
          </a:xfrm>
        </p:spPr>
        <p:txBody>
          <a:bodyPr numCol="2"/>
          <a:lstStyle/>
          <a:p>
            <a:pPr marL="0" indent="0">
              <a:buNone/>
            </a:pP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Årsager til billeddiagnostik kan fx være:</a:t>
            </a:r>
          </a:p>
          <a:p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Mistanke om </a:t>
            </a: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underliggende ikke-</a:t>
            </a:r>
            <a:r>
              <a:rPr lang="da-DK" sz="16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muskuloskeletal</a:t>
            </a: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lidelse </a:t>
            </a:r>
          </a:p>
          <a:p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Mistanke om </a:t>
            </a: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nerverodspåvirkning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 funktionsbegrænsning og høj smerteintensitet, </a:t>
            </a: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 relevant håndtering og behandling ikke har medført tilfredsstillende klinisk bedring efter 8 uger 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(Henvisning til Rygcenter Sjælland Køge eller evt. MR-scanning)</a:t>
            </a:r>
          </a:p>
          <a:p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Progredierende neurologiske udfald</a:t>
            </a:r>
          </a:p>
          <a:p>
            <a:endParaRPr lang="da-DK" sz="16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Mistanke om </a:t>
            </a: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fraktur</a:t>
            </a:r>
            <a:endParaRPr lang="da-DK" sz="16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Nyopstået (inden for 48 timer) nedsat kraft grad 3 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eller derunder</a:t>
            </a:r>
          </a:p>
          <a:p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Mistanke om </a:t>
            </a: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spinalstenose, gangrelaterede </a:t>
            </a:r>
            <a:r>
              <a:rPr lang="da-DK" sz="16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bensmerter</a:t>
            </a: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og/eller betydelig funktionsbegrænsning, hvor relevant håndtering og behandling ikke har medført tilfredsstillende klinisk bedring efter 8-12 uger 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(Henvisning til Rygcenter Sjælland Køge eller evt. MR-scanning)</a:t>
            </a:r>
          </a:p>
        </p:txBody>
      </p:sp>
    </p:spTree>
    <p:extLst>
      <p:ext uri="{BB962C8B-B14F-4D97-AF65-F5344CB8AC3E}">
        <p14:creationId xmlns:p14="http://schemas.microsoft.com/office/powerpoint/2010/main" val="2222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0C8D3-72C6-1141-2298-918C8B2B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32" y="239939"/>
            <a:ext cx="8806543" cy="1084263"/>
          </a:xfrm>
        </p:spPr>
        <p:txBody>
          <a:bodyPr/>
          <a:lstStyle/>
          <a:p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Henvisning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 ved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mistanke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 om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specifikke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</a:rPr>
              <a:t>diagnoser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452BB89-3F2D-9A98-26F4-C9C9F212A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03569" y="1437370"/>
            <a:ext cx="6604106" cy="50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943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115E4-4E20-3D83-339A-5849D002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5" y="0"/>
            <a:ext cx="8283252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Opmærksomhedspunkter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C5FF003-6DFE-2720-C312-B07ECEEAE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95" y="1396001"/>
            <a:ext cx="11467010" cy="5211627"/>
          </a:xfrm>
        </p:spPr>
        <p:txBody>
          <a:bodyPr numCol="2"/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Underliggende ikke-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muskuloskeletal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lidelse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Sjældent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(under 1%)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Større risiko hos borgere med en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tidligere cancer diagnose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Stigende risiko med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alderen 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 til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relevant udredning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ud fra </a:t>
            </a:r>
            <a:b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 mistænkte lidelse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Vigtigt både tidligt og senere i forløbet at være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opmærksom og handle på tegn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 underliggende ikke-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muskuloskeletal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lidelse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Mistanke om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Cauda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Equina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syndrom</a:t>
            </a:r>
          </a:p>
          <a:p>
            <a:pPr lvl="2"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Mistanke om </a:t>
            </a:r>
            <a:r>
              <a:rPr lang="da-DK" sz="17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cauda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17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equina</a:t>
            </a:r>
            <a:r>
              <a:rPr lang="sv-SE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syndrom eller</a:t>
            </a:r>
            <a:r>
              <a:rPr lang="sv-SE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17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parese</a:t>
            </a:r>
            <a:r>
              <a:rPr lang="sv-SE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 kraftgrad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(eller derunder), som er opstået indenfor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48 timer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 henvisning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vurdering i lokal akutmodtagelse</a:t>
            </a:r>
          </a:p>
          <a:p>
            <a:pPr>
              <a:lnSpc>
                <a:spcPct val="100000"/>
              </a:lnSpc>
            </a:pPr>
            <a:endParaRPr lang="da-DK" sz="16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94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59C5B-850E-15F9-42B9-4163D3AF4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1BEA9-A2D4-95B2-B32B-94413206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68" y="0"/>
            <a:ext cx="7807263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Opmærksomhedspunkter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FC2B7D-ED3A-11FC-F234-D67D7821A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" y="1352186"/>
            <a:ext cx="11140440" cy="4458427"/>
          </a:xfrm>
        </p:spPr>
        <p:txBody>
          <a:bodyPr numCol="2"/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Nerverodspåvirkning 		</a:t>
            </a: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Samme overordnede tilgang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 ved uspecifik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7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Regelmæssig monitorering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 tegn på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cauda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equina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/progredierende neurologiske udfaldssymptomer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tilbydes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pakkeforløb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kiropraktor- og fysioterapi-praksis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Manglende klinisk bedring efter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 uger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kan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henvises til Rygcenter Sjælland Køge eller evt. MR-scanning</a:t>
            </a:r>
            <a:endParaRPr lang="da-DK" sz="17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Lumbal spinalstenose</a:t>
            </a:r>
          </a:p>
          <a:p>
            <a:pPr lvl="1"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Samme overordnede tilgang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 ved uspecifik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7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tilbydes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pakkeforløb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kiropraktor- og fysioterapipraksis</a:t>
            </a:r>
          </a:p>
          <a:p>
            <a:pPr lvl="1"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Manglende klinisk bedring efter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8-12 uger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kan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henvises til Rygcenter Sjælland Køge eller evt. MR-scanning</a:t>
            </a:r>
            <a:endParaRPr lang="da-DK" sz="1800" dirty="0"/>
          </a:p>
          <a:p>
            <a:endParaRPr lang="da-DK" sz="1800" b="1" dirty="0">
              <a:solidFill>
                <a:srgbClr val="0085A1"/>
              </a:solidFill>
            </a:endParaRPr>
          </a:p>
          <a:p>
            <a:endParaRPr lang="da-DK" sz="1800" dirty="0">
              <a:solidFill>
                <a:srgbClr val="0085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530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3836-4E53-2245-8B37-BA7DF14EC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748F8-FB08-2058-AA32-84F5DFDF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22" y="0"/>
            <a:ext cx="7945049" cy="1084263"/>
          </a:xfrm>
        </p:spPr>
        <p:txBody>
          <a:bodyPr/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lang="da-DK" b="1" dirty="0" err="1">
                <a:latin typeface="Verdana" panose="020B0604030504040204" pitchFamily="34" charset="0"/>
                <a:ea typeface="Verdana" panose="020B0604030504040204" pitchFamily="34" charset="0"/>
              </a:rPr>
              <a:t>pmærksomhedspunkter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C9FC2F-E77A-5DE6-11FD-2415E2BA4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22" y="1289231"/>
            <a:ext cx="11889378" cy="4897756"/>
          </a:xfrm>
        </p:spPr>
        <p:txBody>
          <a:bodyPr numCol="2"/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Ukompliceret uspecifik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Håndteres typisk i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praksissektoren</a:t>
            </a: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Fysioterapipraksis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pakkeforløb med </a:t>
            </a:r>
            <a:b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undersøgelse, patientuddannelse og </a:t>
            </a:r>
            <a:b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superviseret træning</a:t>
            </a: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Kiropraktorpraksis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undersøgelse, manuel behandling, træning og patient-uddannelse </a:t>
            </a: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Kommunikation om behandlingsforløbet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mellem alle aktører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sammenhæng og gennemsigtighed for borgere og aktører</a:t>
            </a:r>
          </a:p>
          <a:p>
            <a:pPr>
              <a:lnSpc>
                <a:spcPct val="150000"/>
              </a:lnSpc>
            </a:pPr>
            <a:endParaRPr lang="da-DK" sz="17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a-DK" sz="17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Kompliceret uspecifik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Tilstand med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langvarige smerter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betydelig funktionsnedsættelse, væsentlige psykosociale elementer og/eller komorbiditet</a:t>
            </a: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Evt. behov for tværfaglig og/eller tværsektoriel indsats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praksissektor, sygehuse, kommunale genoptræning, sundhedstilbud og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beskræftigelsesområdet</a:t>
            </a:r>
            <a:endParaRPr lang="da-DK" sz="17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Kommunikation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imellem de involverede aktører er essentielt</a:t>
            </a:r>
            <a:endParaRPr lang="da-DK" sz="1700" dirty="0"/>
          </a:p>
          <a:p>
            <a:endParaRPr lang="da-DK" sz="1800" b="1" dirty="0">
              <a:solidFill>
                <a:srgbClr val="0085A1"/>
              </a:solidFill>
            </a:endParaRPr>
          </a:p>
          <a:p>
            <a:endParaRPr lang="da-DK" sz="1800" dirty="0">
              <a:solidFill>
                <a:srgbClr val="0085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2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1E78F-A78E-286F-C09B-E9850747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" y="107116"/>
            <a:ext cx="8048896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Opmærksomhedspunkter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766A53-E9B3-84F1-1E8C-93773AE07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444625"/>
            <a:ext cx="6849292" cy="38354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Vedvarende behov for støttet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Borgere som efter endt behandling fortsat har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smerter og funktionsbegrænsning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et omfang, der har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væsentlig indgriben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deres hverdag, arbejdsmæssigt og privat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Borgere med et fortsat behov for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støttet </a:t>
            </a:r>
            <a:r>
              <a:rPr lang="da-DK" sz="17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behandling,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 kan imødekommes i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primærsektoren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evt. med supplement af kommunale indsatser </a:t>
            </a:r>
          </a:p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 til revurdering, hvis der er en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væsentlig ændring i tilstanden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6" name="Billede 5" descr="Et billede, der indeholder Ansigt, person, indendørs, tøj&#10;&#10;AI-genereret indhold kan være ukorrekt.">
            <a:extLst>
              <a:ext uri="{FF2B5EF4-FFF2-40B4-BE49-F238E27FC236}">
                <a16:creationId xmlns:a16="http://schemas.microsoft.com/office/drawing/2014/main" id="{5850D408-02FD-660F-DFFB-7EF8F7C98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757" y="2124075"/>
            <a:ext cx="4066518" cy="30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03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22C88-CB34-3375-2AA6-CBEF471C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99" y="567672"/>
            <a:ext cx="731520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Behandlingstilbud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1457EB7E-6E79-2D14-937E-2A9100372E97}"/>
              </a:ext>
            </a:extLst>
          </p:cNvPr>
          <p:cNvSpPr txBox="1"/>
          <p:nvPr/>
        </p:nvSpPr>
        <p:spPr>
          <a:xfrm>
            <a:off x="7674877" y="2134949"/>
            <a:ext cx="40123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85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forløbsprogrammet er der lavet en opdeling af behandlingstilbud til tre grupper;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85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alle, nogle og få.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srgbClr val="0085A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srgbClr val="0085A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85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Læs mere om opdelingen og de forskellige behandlingstilbud i 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085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forløbsprogrammet s. 27-47.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0E5F02D-B9ED-35B9-99EA-D83BAF8A0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83" y="2134949"/>
            <a:ext cx="6763694" cy="3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2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22D98-80C9-457A-37C3-B0833C4A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7" y="200025"/>
            <a:ext cx="731520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Oversigt over slides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A5F8C2-FBD1-7C33-034A-2E6CBD0E2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37" y="1520824"/>
            <a:ext cx="11191876" cy="5337176"/>
          </a:xfrm>
        </p:spPr>
        <p:txBody>
          <a:bodyPr numCol="2"/>
          <a:lstStyle/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Baggrunden for revisionen af </a:t>
            </a:r>
            <a:b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forløbsprogrammet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Formålet med forløbsprogrammet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Definition af </a:t>
            </a:r>
            <a:r>
              <a:rPr lang="da-DK" sz="16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6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</a:t>
            </a:r>
            <a:r>
              <a:rPr lang="da-DK" sz="16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6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Et nyt paradigme – uspecifik </a:t>
            </a:r>
            <a:b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6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 Omdrejningspunktet er støttet </a:t>
            </a:r>
            <a:b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(figur)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 Hovedbudskaberne i det nye </a:t>
            </a:r>
            <a:b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forløbsprogram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10. Udredning</a:t>
            </a:r>
          </a:p>
          <a:p>
            <a:pPr marL="0" indent="0">
              <a:lnSpc>
                <a:spcPct val="100000"/>
              </a:lnSpc>
              <a:buNone/>
            </a:pPr>
            <a:endParaRPr lang="da-DK" sz="16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11. Overblik over indsatser i </a:t>
            </a:r>
            <a:b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forbindelse med udredning (figur)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12-13. Billeddiagnostik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14. Henvisning ved mistanke om specifikke </a:t>
            </a:r>
            <a:b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diagnoser (figur)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15-18. Opmærksomhedspunkter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19-31. Behandlingstilbud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32-41. Henvisning og kommunikation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42. Oversigt over behandlingstilbud og henvisnings-muligheder hos specifikke faggrupper (figur)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43. Informationsmateriale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44. Deltagere i arbejdsgruppen</a:t>
            </a:r>
          </a:p>
        </p:txBody>
      </p:sp>
    </p:spTree>
    <p:extLst>
      <p:ext uri="{BB962C8B-B14F-4D97-AF65-F5344CB8AC3E}">
        <p14:creationId xmlns:p14="http://schemas.microsoft.com/office/powerpoint/2010/main" val="368802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522E7-0B42-A173-1C4C-2B905576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93727"/>
            <a:ext cx="7315200" cy="1084263"/>
          </a:xfrm>
        </p:spPr>
        <p:txBody>
          <a:bodyPr/>
          <a:lstStyle/>
          <a:p>
            <a:pPr marL="0" indent="0">
              <a:buNone/>
            </a:pPr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Støttet </a:t>
            </a:r>
            <a:r>
              <a:rPr lang="da-DK" b="1" dirty="0" err="1"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8613A1-AF95-5C59-6500-7B569BDCE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9" y="1541418"/>
            <a:ext cx="10857411" cy="2094412"/>
          </a:xfrm>
        </p:spPr>
        <p:txBody>
          <a:bodyPr/>
          <a:lstStyle/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 godt liv på trods af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beror på evnen til at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tilpasse sig og håndtere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deraf afledte fysiske, psykiske, sociale og følelsesmæssige udfordringer.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Støttet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skal give borgeren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viden, færdigheder og indsigt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sin situation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vha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elementer som: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FEC7CC6-104A-D612-9EDB-59F3CAED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07" b="6296"/>
          <a:stretch>
            <a:fillRect/>
          </a:stretch>
        </p:blipFill>
        <p:spPr>
          <a:xfrm>
            <a:off x="5916658" y="3429000"/>
            <a:ext cx="5741977" cy="304366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695F386-E50D-3476-B13F-6A31E02B24D6}"/>
              </a:ext>
            </a:extLst>
          </p:cNvPr>
          <p:cNvSpPr txBox="1"/>
          <p:nvPr/>
        </p:nvSpPr>
        <p:spPr>
          <a:xfrm>
            <a:off x="1188721" y="3635830"/>
            <a:ext cx="6481354" cy="277165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Værdibaseret målsætning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Handleplaner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Problemløsning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Mestringsforløb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Færdighedstræning</a:t>
            </a:r>
          </a:p>
        </p:txBody>
      </p:sp>
    </p:spTree>
    <p:extLst>
      <p:ext uri="{BB962C8B-B14F-4D97-AF65-F5344CB8AC3E}">
        <p14:creationId xmlns:p14="http://schemas.microsoft.com/office/powerpoint/2010/main" val="2179990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7CEB3-5A94-772C-433E-1F7D2A3B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32" y="171155"/>
            <a:ext cx="7315200" cy="1084263"/>
          </a:xfrm>
        </p:spPr>
        <p:txBody>
          <a:bodyPr/>
          <a:lstStyle/>
          <a:p>
            <a:pPr marL="0" indent="0">
              <a:buNone/>
            </a:pPr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Fysisk aktivitet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11CDCA-72F2-12C9-E995-E39F8037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86" y="1569811"/>
            <a:ext cx="11901714" cy="4873171"/>
          </a:xfrm>
        </p:spPr>
        <p:txBody>
          <a:bodyPr numCol="2"/>
          <a:lstStyle/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reducere smerter, forbedre</a:t>
            </a:r>
            <a:b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funktion og forebygge nye episoder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Anbefales i danske og internationale retningslinjer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til både nyopstået og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langvarigt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Omfatter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generel fysisk aktivitet, konditionstræning og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øvelser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der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giver styrke, smidighed, kontrol og balance</a:t>
            </a:r>
          </a:p>
          <a:p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Mange anvender tilbud i de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frivillige organisationer, fitnesscentre mv.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Nogle har brug for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rådgivning og vejledning af fagprofessionelle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fx i privat praksis eller kommunalt tilbud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4563064-2414-F5D5-E91A-26CAED62EB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102"/>
          <a:stretch>
            <a:fillRect/>
          </a:stretch>
        </p:blipFill>
        <p:spPr>
          <a:xfrm>
            <a:off x="6499058" y="3923445"/>
            <a:ext cx="5273842" cy="272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39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B6352-85C8-D917-A9AE-397C0063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63" y="163286"/>
            <a:ext cx="8531268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Struktureret mestringsforløb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0907B58-1741-EF62-F971-E1D038D44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63" y="1511300"/>
            <a:ext cx="11483653" cy="3835400"/>
          </a:xfrm>
        </p:spPr>
        <p:txBody>
          <a:bodyPr numCol="2"/>
          <a:lstStyle/>
          <a:p>
            <a:pPr marL="0" indent="0">
              <a:buNone/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Skal give borgeren: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Viden om/forståelse for sin tilstand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Viden om rationalet for en aktiv tilgang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trods smerter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Færdigheder og værktøjer til smertehåndtering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Kompetencer og adfærd der fører til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bedre helbred</a:t>
            </a:r>
          </a:p>
          <a:p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indeholde følgende elementer (tilpasset til borgeren):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Gennemgang af hvad </a:t>
            </a:r>
            <a:r>
              <a:rPr lang="da-DK" sz="17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Information om smertemekanismer/smertefysiologi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Viden om faktorer der kan medføre forværring/forbedring af smerter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Strategier for hensigtsmæssig håndtering af daglige aktiviteter, smerter mv.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Arbejdsmarkedstilknytning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Færdighedstræning</a:t>
            </a:r>
          </a:p>
        </p:txBody>
      </p:sp>
    </p:spTree>
    <p:extLst>
      <p:ext uri="{BB962C8B-B14F-4D97-AF65-F5344CB8AC3E}">
        <p14:creationId xmlns:p14="http://schemas.microsoft.com/office/powerpoint/2010/main" val="3350717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A91F7-C21E-D64F-8CF4-C1BD38392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174625"/>
            <a:ext cx="8617907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Medicinsk smertebehandling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0A4703C-0AFD-23F0-589D-32D0FC97A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54" y="1511299"/>
            <a:ext cx="11001431" cy="5020129"/>
          </a:xfrm>
        </p:spPr>
        <p:txBody>
          <a:bodyPr/>
          <a:lstStyle/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Medicinsk smertebehandling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bør kun spille en mindre rolle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den samlede indsats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borgere med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Hvis farmakologisk behandling anvendes anbefaler Sundhedsstyrelsen:</a:t>
            </a:r>
          </a:p>
          <a:p>
            <a:pPr lvl="1"/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 episodiske smerter: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Paracetamol, NSAID eller opioider i kort tid (dage eller få uger)</a:t>
            </a:r>
          </a:p>
          <a:p>
            <a:pPr lvl="1"/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 vedvarende smerter: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medicinsk smertebehandling anbefales kun i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særlige tilfælde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uanset præparat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de senere år er evidensbaserede kliniske retningslinjer ændret til </a:t>
            </a:r>
            <a:r>
              <a:rPr lang="da-DK" sz="1800" b="1" u="sng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ikke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 anbefale disse behandlinger som førstelinjevalg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 borgere med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30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7E93F-DFFA-8E8F-80A9-947FF35E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88" y="219433"/>
            <a:ext cx="731520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Manuel behandling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702427-43FB-846D-1E88-5E19A1FBF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8" y="1812090"/>
            <a:ext cx="11178254" cy="3835400"/>
          </a:xfrm>
        </p:spPr>
        <p:txBody>
          <a:bodyPr/>
          <a:lstStyle/>
          <a:p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Manuel behandling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ikke stå alene, men kan være et supplement til støttet </a:t>
            </a:r>
            <a:r>
              <a:rPr lang="da-DK" sz="20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endParaRPr lang="da-DK" sz="20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reducere smerter og forbedre funktion hos borgere med vedvarende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 samme niveau som andre anbefalede behandlinger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fx fysisk aktivitet</a:t>
            </a:r>
          </a:p>
          <a:p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Manglende bedring efter 4-5 behandlinger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indikerer, at yderligere manuel behandling sandsynligvis ikke vil medføre klinisk relevant bedring</a:t>
            </a:r>
          </a:p>
        </p:txBody>
      </p:sp>
    </p:spTree>
    <p:extLst>
      <p:ext uri="{BB962C8B-B14F-4D97-AF65-F5344CB8AC3E}">
        <p14:creationId xmlns:p14="http://schemas.microsoft.com/office/powerpoint/2010/main" val="2013089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8E7DC-922E-D864-8F03-42169697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94" y="223611"/>
            <a:ext cx="10318209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Kognitive tilgange, fx CFT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732BEE-6DD4-F62C-60E4-B0FAA649F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91" y="1909278"/>
            <a:ext cx="5492664" cy="3917269"/>
          </a:xfrm>
        </p:spPr>
        <p:txBody>
          <a:bodyPr numCol="1"/>
          <a:lstStyle/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Formålet med en systematisk kognitiv tilgang er, at klinikeren identificerer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kognitive, emotionelle, sociale og adfærdsmæssige faktorer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som bidrager til at fastholde patientens nedsatte aktivitetsniveau og smerter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lovende kognitiv behandlingsform, særligt ved længerevarende lændesmerte, 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Kognitiv Funktionel Terapi (CFT)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5FD5DC8-C53F-015E-E442-8417399A4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710" y="1264330"/>
            <a:ext cx="3673493" cy="496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59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EA8C1-370B-DD42-4441-F4E38886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02" y="528410"/>
            <a:ext cx="11413596" cy="1084263"/>
          </a:xfrm>
        </p:spPr>
        <p:txBody>
          <a:bodyPr/>
          <a:lstStyle/>
          <a:p>
            <a:r>
              <a:rPr lang="da-DK" sz="2800" b="1" dirty="0">
                <a:latin typeface="Verdana" panose="020B0604030504040204" pitchFamily="34" charset="0"/>
                <a:ea typeface="Verdana" panose="020B0604030504040204" pitchFamily="34" charset="0"/>
              </a:rPr>
              <a:t>Kommunale tilbud om forebyggelse </a:t>
            </a:r>
            <a:br>
              <a:rPr lang="da-DK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800" b="1" dirty="0">
                <a:latin typeface="Verdana" panose="020B0604030504040204" pitchFamily="34" charset="0"/>
                <a:ea typeface="Verdana" panose="020B0604030504040204" pitchFamily="34" charset="0"/>
              </a:rPr>
              <a:t>og sundhedsfremme efter Sundhedslovens §119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CA95AB-C27F-544B-5F9A-71FB0D99A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2284751"/>
            <a:ext cx="5048912" cy="4820899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vurderes, at borgere med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særligt vil kunne have gavn af følgende kommunale sundheds og forebyggelsestilbud:</a:t>
            </a:r>
          </a:p>
          <a:p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Sygdomsmestring</a:t>
            </a:r>
          </a:p>
          <a:p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Fysisk aktivitet</a:t>
            </a:r>
          </a:p>
        </p:txBody>
      </p:sp>
      <p:pic>
        <p:nvPicPr>
          <p:cNvPr id="4" name="Billede 3" descr="Et billede, der indeholder møbel, person, indendørs, mur&#10;&#10;AI-genereret indhold kan være ukorrekt.">
            <a:extLst>
              <a:ext uri="{FF2B5EF4-FFF2-40B4-BE49-F238E27FC236}">
                <a16:creationId xmlns:a16="http://schemas.microsoft.com/office/drawing/2014/main" id="{9DE68BC1-A85D-B0B7-7DBE-50621A6C1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/>
          <a:stretch>
            <a:fillRect/>
          </a:stretch>
        </p:blipFill>
        <p:spPr>
          <a:xfrm>
            <a:off x="5863980" y="2037101"/>
            <a:ext cx="5727946" cy="359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27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B71D6-83F3-3F9C-C32F-19FAA73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1" y="138112"/>
            <a:ext cx="818054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Arbejdsmarkedstilknytning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A60F9B-7EA4-143B-8AE3-70E37FD29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1" y="1737247"/>
            <a:ext cx="5607049" cy="4165078"/>
          </a:xfrm>
        </p:spPr>
        <p:txBody>
          <a:bodyPr/>
          <a:lstStyle/>
          <a:p>
            <a:pPr marL="0" indent="0">
              <a:buNone/>
            </a:pP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Borgere med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kan være truet på deres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evne til at forblive på arbejdsmarkedet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pga. deres symptomer og den deraf afledte funktions-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evnenedsættelse</a:t>
            </a: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er derfor vigtigt, at arbejdsmarkedstilknytning er en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integreret del af indsatsen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b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borgere med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Billede 4" descr="Et billede, der indeholder sky, udendørs, tøj, person&#10;&#10;AI-genereret indhold kan være ukorrekt.">
            <a:extLst>
              <a:ext uri="{FF2B5EF4-FFF2-40B4-BE49-F238E27FC236}">
                <a16:creationId xmlns:a16="http://schemas.microsoft.com/office/drawing/2014/main" id="{A5530FFA-6B65-2591-0E3F-FBE2363B7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2272244"/>
            <a:ext cx="5417316" cy="309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64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81555-BB72-6A33-ABE6-3189A569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44" y="398355"/>
            <a:ext cx="9022977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Rygmedicinsk indsats på sygehus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A6CE25-A9C5-BF16-1062-74A05DF97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44" y="1667676"/>
            <a:ext cx="11766884" cy="5582210"/>
          </a:xfrm>
        </p:spPr>
        <p:txBody>
          <a:bodyPr numCol="2"/>
          <a:lstStyle/>
          <a:p>
            <a:pPr>
              <a:lnSpc>
                <a:spcPct val="15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 til Region Sjællands fælles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ryg-visitation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rygmedicinsk eller </a:t>
            </a:r>
            <a:b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rygkirurgisk forløb</a:t>
            </a:r>
          </a:p>
          <a:p>
            <a:pPr>
              <a:lnSpc>
                <a:spcPct val="15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 modtages henvisninger på borgere, hvor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relevant konservativ behandling igennem 8 uger ikke har haft tilstrækkelig effekt på smerteniveau og/eller funktions- og arbejdsevne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eller hvor det findes relevant med en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kirurgisk eller medicinsk vurdering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på grund manglende effekt af konservativ behandling</a:t>
            </a:r>
          </a:p>
          <a:p>
            <a:pPr marL="0" indent="0">
              <a:lnSpc>
                <a:spcPct val="150000"/>
              </a:lnSpc>
              <a:buNone/>
            </a:pPr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tilfælde af komplekse problematikker tages borgeren op til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konference med Smerteklinikken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 henblik på anbefalinger eller tværfaglige forløb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E8BB551-F012-1A20-C4B4-85918F380D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91704" y="3279881"/>
            <a:ext cx="3820885" cy="3820885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596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72808-62CF-5ED0-51D5-C7486CF5F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222024"/>
            <a:ext cx="8969188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Rygkirurgisk indsats på sygehuse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0A0951-7A70-07BA-E543-CF08B838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3" y="1412046"/>
            <a:ext cx="8299992" cy="5870496"/>
          </a:xfrm>
        </p:spPr>
        <p:txBody>
          <a:bodyPr/>
          <a:lstStyle/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Stillingtagen til kirurgi er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multifaktoriel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God overensstemmelse mellem borgerens symptomer, objektive fund og billeddiagnostiske fund, for at overveje tilbud om operation.</a:t>
            </a: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 borgere med nervepåvirkning hvor kirurgi overvejes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hensyntagen til om der forventes betydende smertelindring og funktionsforbedring ved operation, set i forhold til habituelle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som ikke vil forventes bedret ved operation for nervepåvirkning.</a:t>
            </a: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Borgere, der ikke har strukturelle forandringer, som kan forklare deres smerter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og altså har uspecifikke rygsmerter – har ikke gavn af operation.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9FBB621-85B0-3D5A-E783-1AA864388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380" y="1683153"/>
            <a:ext cx="3499245" cy="42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4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E2076-BD30-EA60-6552-0803CD53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76" y="416156"/>
            <a:ext cx="8543544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Baggrunden for revisionen af forløbsprogrammet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144852-77EB-1056-BE27-5FA038D65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75" y="1759833"/>
            <a:ext cx="10601963" cy="4948711"/>
          </a:xfrm>
        </p:spPr>
        <p:txBody>
          <a:bodyPr numCol="2"/>
          <a:lstStyle/>
          <a:p>
            <a:pPr>
              <a:lnSpc>
                <a:spcPct val="150000"/>
              </a:lnSpc>
            </a:pP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Nyt fagligt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paradigme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Større fokus på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støttet </a:t>
            </a:r>
            <a:r>
              <a:rPr lang="da-DK" sz="20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egenhåndtering</a:t>
            </a:r>
            <a:endParaRPr lang="da-DK" sz="20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Nyeste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faglige viden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eksisterende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tilbud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og gældende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organisering</a:t>
            </a:r>
          </a:p>
          <a:p>
            <a:pPr>
              <a:lnSpc>
                <a:spcPct val="150000"/>
              </a:lnSpc>
            </a:pP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Vælg Klogt anbefaling: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undgå at lave MR-scanninger/røntgenundersøgelser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Region Sjælland udfører </a:t>
            </a:r>
            <a:b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unødigt mange billed-</a:t>
            </a:r>
            <a:b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diagnostiske </a:t>
            </a:r>
            <a:b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undersøgelser af </a:t>
            </a:r>
            <a:b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lænderyggen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Revision med afsæt i </a:t>
            </a:r>
            <a:b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Region Syddanmarks forløbsprogram</a:t>
            </a: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lede 3" descr="Et billede, der indeholder træ, udendørs, tøj, person&#10;&#10;AI-genereret indhold kan være ukorrekt.">
            <a:extLst>
              <a:ext uri="{FF2B5EF4-FFF2-40B4-BE49-F238E27FC236}">
                <a16:creationId xmlns:a16="http://schemas.microsoft.com/office/drawing/2014/main" id="{1D434631-E274-72F1-0B0D-54760C5D8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8" t="4004" r="22524" b="1887"/>
          <a:stretch>
            <a:fillRect/>
          </a:stretch>
        </p:blipFill>
        <p:spPr>
          <a:xfrm>
            <a:off x="9203820" y="1610379"/>
            <a:ext cx="2988180" cy="524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71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4D8EA-46F6-9D9A-C091-202AB1E5F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28" y="224518"/>
            <a:ext cx="8722659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Genoptræning i kommunerne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879A10-0256-4EE8-8C39-4D3790D04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28" y="1672292"/>
            <a:ext cx="6282742" cy="5088404"/>
          </a:xfrm>
        </p:spPr>
        <p:txBody>
          <a:bodyPr numCol="1"/>
          <a:lstStyle/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Kommunerne tilbyder genoptræning til borgere, som gennem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kontakt med sygehuset får en genoptræningsplan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(jf. Sundhedsloven §140) </a:t>
            </a: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Afgrænset forløb, der tager udgangspunkt i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funktionsnedsættelsen og borgerens mål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med indsatser som tilpasses borgerens behov</a:t>
            </a: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 tvivlsspørgsmål, fx mht. den forventede fremgang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rådgivning hos Rygcenter Sjælland Køge på 93 56 81 82 på hverdage mellem 8.00- 15.00</a:t>
            </a:r>
          </a:p>
          <a:p>
            <a:pPr marL="0" indent="0">
              <a:buNone/>
            </a:pP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7BAFC82-6F68-7079-6904-2A3F013A4C66}"/>
              </a:ext>
            </a:extLst>
          </p:cNvPr>
          <p:cNvSpPr txBox="1"/>
          <p:nvPr/>
        </p:nvSpPr>
        <p:spPr>
          <a:xfrm>
            <a:off x="7251572" y="1598146"/>
            <a:ext cx="4572000" cy="4433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da-DK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Genoptræning kan omfatte: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Generel fysisk aktivitet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Konditionstræning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Øvelser, der styrker smidighed, kontrol og balance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da-DK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nogle: ergoterapeutiske tiltag som energiforvaltning, aktivitetstræning og mestring</a:t>
            </a:r>
          </a:p>
        </p:txBody>
      </p:sp>
    </p:spTree>
    <p:extLst>
      <p:ext uri="{BB962C8B-B14F-4D97-AF65-F5344CB8AC3E}">
        <p14:creationId xmlns:p14="http://schemas.microsoft.com/office/powerpoint/2010/main" val="1000842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4CB0A-96D3-B371-826E-5E91A6D4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7" y="0"/>
            <a:ext cx="8709212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Tværfaglige smertecentre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40BB71-7985-DC6E-DB0A-1B90F1ED7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7" y="1410446"/>
            <a:ext cx="11183470" cy="5326717"/>
          </a:xfrm>
        </p:spPr>
        <p:txBody>
          <a:bodyPr/>
          <a:lstStyle/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 tværfaglige smertecentre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Tværfagligt Smertecenter Næstved, Tværfagligt Smertecenter Holbæk og Tværfagligt Smertecenter Køge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Tilbyder behandling og vejledning til borgere med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komplekse kroniske non-maligne smertetilstande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af mere end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seks måneders varighed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hvor: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 kroniske smertetilstand skal være diagnostisk afklaret og færdigbehandlet i relevante specialer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Monofaglig terapi er forsøgt, men har ikke haft effekt</a:t>
            </a: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Støttet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den centrale indsats i behandlingen i de tværfaglige smertecentre, ligesom der fokuseres på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justering eller nedtrapning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 den medicinske smertebehandling</a:t>
            </a:r>
          </a:p>
        </p:txBody>
      </p:sp>
    </p:spTree>
    <p:extLst>
      <p:ext uri="{BB962C8B-B14F-4D97-AF65-F5344CB8AC3E}">
        <p14:creationId xmlns:p14="http://schemas.microsoft.com/office/powerpoint/2010/main" val="1332381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8A4D21-7B31-2727-14A6-2DB851F8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73" y="89580"/>
            <a:ext cx="9216572" cy="1084263"/>
          </a:xfrm>
        </p:spPr>
        <p:txBody>
          <a:bodyPr/>
          <a:lstStyle/>
          <a:p>
            <a:r>
              <a:rPr lang="da-DK" sz="3600" b="1" dirty="0">
                <a:latin typeface="Verdana" panose="020B0604030504040204" pitchFamily="34" charset="0"/>
                <a:ea typeface="Verdana" panose="020B0604030504040204" pitchFamily="34" charset="0"/>
              </a:rPr>
              <a:t>Henvisning og kommunikation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326BD5C-C266-2F91-248A-78E66E2E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49" y="1484384"/>
            <a:ext cx="5419952" cy="5045911"/>
          </a:xfrm>
        </p:spPr>
        <p:txBody>
          <a:bodyPr/>
          <a:lstStyle/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Samarbejde og kommunikation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mellem aktører er essentiel for et godt og sammenhængende forløb for borgeren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Gensidig information mellem aktørerne er særlig vigtigt,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hvis borgeren har parallelle forløb</a:t>
            </a: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Den praktiserende læge er tovholder </a:t>
            </a:r>
            <a:b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borgerens forløb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(modtager information om opstart af forløb hos andre aktører, plan for udredning og behandling, afslutning af forløb)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871CC69-EEE3-2167-E331-48DEA92B6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875" y="2295036"/>
            <a:ext cx="5117431" cy="28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7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D98E0-32A2-F7ED-EB31-A6D1D85B0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29" y="0"/>
            <a:ext cx="731520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Henvisningsmuligheder</a:t>
            </a:r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A5BD0C21-900B-C7E3-1B42-65133EA4F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54"/>
          <a:stretch>
            <a:fillRect/>
          </a:stretch>
        </p:blipFill>
        <p:spPr bwMode="auto">
          <a:xfrm>
            <a:off x="660214" y="1318849"/>
            <a:ext cx="7357115" cy="518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104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5C443D45-BB3E-DA05-B549-831F5160EBF4}"/>
              </a:ext>
            </a:extLst>
          </p:cNvPr>
          <p:cNvSpPr txBox="1">
            <a:spLocks/>
          </p:cNvSpPr>
          <p:nvPr/>
        </p:nvSpPr>
        <p:spPr bwMode="auto">
          <a:xfrm>
            <a:off x="638175" y="1402443"/>
            <a:ext cx="11191875" cy="577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Hvem kan henvise: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Sygehuse, privatpraktiserende læger og speciallæger</a:t>
            </a:r>
          </a:p>
          <a:p>
            <a:pPr marL="0" indent="0"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Hvordan henvises der: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henvisningshotellet Den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Ny Henvisnings Formidling</a:t>
            </a:r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Region Sjælland kan borgerne henvende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sig direkte til en privat praktiserende fysioterapeut (som har overenskomst med Region Sjælland) og få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behandling med tilskud uden lægehenvisning</a:t>
            </a:r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 bør overvejes hvis borgeren: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smerter og funktionstab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tilbagefald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som borgeren ikke kan håndtere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uafklaret om egen tilstand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har brug for opsamling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behov for støtte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at forblive i aktivitet og på arbejdsmarkedet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ophørt med at være fysisk aktiv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 behov for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vejledning og sundhedsfaglig støtte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til at genoptage tidligere aktivitetsniveau</a:t>
            </a:r>
          </a:p>
          <a:p>
            <a:endParaRPr lang="da-DK" sz="16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68FCC11-8183-E298-9CB7-6B16279B7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45" y="318180"/>
            <a:ext cx="9216572" cy="1084263"/>
          </a:xfrm>
        </p:spPr>
        <p:txBody>
          <a:bodyPr/>
          <a:lstStyle/>
          <a:p>
            <a:r>
              <a:rPr lang="da-DK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Henvisning til privatpraktiserende fysioterapeuter</a:t>
            </a:r>
          </a:p>
        </p:txBody>
      </p:sp>
    </p:spTree>
    <p:extLst>
      <p:ext uri="{BB962C8B-B14F-4D97-AF65-F5344CB8AC3E}">
        <p14:creationId xmlns:p14="http://schemas.microsoft.com/office/powerpoint/2010/main" val="1644192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BE4A35F-B697-19C3-0385-2B9897183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444906"/>
            <a:ext cx="11156016" cy="5908394"/>
          </a:xfrm>
        </p:spPr>
        <p:txBody>
          <a:bodyPr numCol="2"/>
          <a:lstStyle/>
          <a:p>
            <a:pPr marL="0" indent="0">
              <a:buNone/>
            </a:pPr>
            <a:b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Hvem kan henvise: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 praktiserende læger og speciallæger </a:t>
            </a:r>
          </a:p>
          <a:p>
            <a:pPr marL="0" indent="0"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Hvordan henvises der: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 laves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via en speciallægehenvisning (XREF06)</a:t>
            </a:r>
          </a:p>
          <a:p>
            <a:pPr marL="0" indent="0">
              <a:buNone/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 praktiserende kiropraktorer er en primær indgang til sundhedsvæsnet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der 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ikke behov for en henvisning </a:t>
            </a:r>
            <a:b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at få tilskud fra den offentlige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sygesikring</a:t>
            </a:r>
          </a:p>
          <a:p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 bør overvejes hvis borgeren: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smerter og funktionstab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tilbagefald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som borgeren ikke kan håndtere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uafklaret om egen tilstand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har brug for opsamling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behov for støtte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at forblive i aktivitet og på arbejdsmarkedet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ophørt med at være fysisk aktiv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 behov for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vejledning og sundhedsfaglig støtte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til at genoptage tidligere aktivitetsniveau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24F8F99-D337-7BFF-A3D7-3A5264B1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34" y="286684"/>
            <a:ext cx="9466729" cy="1084263"/>
          </a:xfrm>
        </p:spPr>
        <p:txBody>
          <a:bodyPr/>
          <a:lstStyle/>
          <a:p>
            <a:r>
              <a:rPr lang="da-DK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Henvisning til privatpraktiserende kiropraktorer</a:t>
            </a:r>
          </a:p>
        </p:txBody>
      </p:sp>
    </p:spTree>
    <p:extLst>
      <p:ext uri="{BB962C8B-B14F-4D97-AF65-F5344CB8AC3E}">
        <p14:creationId xmlns:p14="http://schemas.microsoft.com/office/powerpoint/2010/main" val="4258879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4BA81-6D8F-F0AC-E6FD-2CEF4C21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19" y="816310"/>
            <a:ext cx="8673353" cy="1196974"/>
          </a:xfrm>
        </p:spPr>
        <p:txBody>
          <a:bodyPr/>
          <a:lstStyle/>
          <a:p>
            <a:r>
              <a:rPr lang="da-DK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Henvisning til privatpraktiserende speciallæger og privatpraktiserende psykolog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0FB0CDF-7CE0-01E4-223E-510D6BA4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019" y="2013284"/>
            <a:ext cx="10538357" cy="3835400"/>
          </a:xfrm>
        </p:spPr>
        <p:txBody>
          <a:bodyPr/>
          <a:lstStyle/>
          <a:p>
            <a:endParaRPr lang="da-DK" sz="20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Praktiserende læger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henvise til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 praktiserende speciallæger</a:t>
            </a:r>
            <a:b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a-DK" sz="20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Praktiserende læger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henvise borgere med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samtidigt depression, udtalt bevægeangst og/eller emotionelle barrierer til en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 praktiserende psykolog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 udgangspunkt i tilskudsordningen til psykologbehandling</a:t>
            </a:r>
          </a:p>
        </p:txBody>
      </p:sp>
    </p:spTree>
    <p:extLst>
      <p:ext uri="{BB962C8B-B14F-4D97-AF65-F5344CB8AC3E}">
        <p14:creationId xmlns:p14="http://schemas.microsoft.com/office/powerpoint/2010/main" val="2674023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923B3-BBCD-6C3B-C62A-BB501D157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85725"/>
            <a:ext cx="7297423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Henvisning til sygehuse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788DD3-06C2-7FC7-2DE2-83C4D37A6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594040"/>
            <a:ext cx="11039475" cy="5178235"/>
          </a:xfrm>
        </p:spPr>
        <p:txBody>
          <a:bodyPr numCol="2"/>
          <a:lstStyle/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Hvem kan henvise: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Praktiserende læger, privat praktiserende speciallæger og privat praktiserende kiropraktorer 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Henvisningerne modtages samlet i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Rygcenter Sjælland Køge i en fællesvisitation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(rygmedicinsk og rygkirurgisk)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 modtages henvisninger på borgere,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relevant konservativ behandling igennem 8 uger ikke har haft tilstrækkelig effekt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 smerteniveau og/eller funktions- og arbejdsevne, eller hvor det findes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relevant med en kirurgisk eller medicinsk vurdering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på grund manglende effekt af konservativ behandling</a:t>
            </a: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Akutte borgere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henvises til nærmeste akutmodtagelse. 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Når relevant kan borgere også henvises til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Arbejds- og Miljømedicinsk Klinik på Holbæk Sygehus</a:t>
            </a:r>
          </a:p>
          <a:p>
            <a:endParaRPr lang="da-DK" sz="24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4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99B55-553F-CF4E-339D-395BD25D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0" y="754480"/>
            <a:ext cx="8922327" cy="1084263"/>
          </a:xfrm>
        </p:spPr>
        <p:txBody>
          <a:bodyPr/>
          <a:lstStyle/>
          <a:p>
            <a:r>
              <a:rPr lang="da-DK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Henvisning til kommunale tilbud om forebyggelse og sundhedsfremme (§119)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65A2881-3CED-D574-A4F6-22242AE6D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40" y="2042360"/>
            <a:ext cx="11369660" cy="4156410"/>
          </a:xfrm>
        </p:spPr>
        <p:txBody>
          <a:bodyPr numCol="2"/>
          <a:lstStyle/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Kiropraktor, fysioterapeut og speciallæger: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Hvis det vurderes, at en borger har behov for et kommunalt tilbud </a:t>
            </a:r>
            <a:b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 forebyggelse eller sundhedsfremme, opfordres borgeren til at gå til praktiserende læge</a:t>
            </a: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Praktiserende læger: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vurderer ud fra funktionsevne og helbredsforhold om borgeren kan have gavn af et eller flere forebyggelsestilbud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henvisning</a:t>
            </a:r>
            <a:endParaRPr lang="da-DK" sz="18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flere kommuner kan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borgeren selv henvende sig til kommunen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uden henvisning (overblik fra den enkelte kommune kan findes på Sundhedstilbud - sundhed.dk)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Henvisning sker typisk til en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afklarende samtale,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 kommunen i dialog med borgeren tilrettelægger det videre forløb</a:t>
            </a:r>
          </a:p>
        </p:txBody>
      </p:sp>
    </p:spTree>
    <p:extLst>
      <p:ext uri="{BB962C8B-B14F-4D97-AF65-F5344CB8AC3E}">
        <p14:creationId xmlns:p14="http://schemas.microsoft.com/office/powerpoint/2010/main" val="567829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71D9B-76D9-FF49-D7BA-ED0594DB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83" y="461049"/>
            <a:ext cx="8513618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Henvisning til genoptræning (§140)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2A8DFD-FE2A-190F-5031-9228F4EB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83" y="1800224"/>
            <a:ext cx="8113567" cy="5057776"/>
          </a:xfrm>
        </p:spPr>
        <p:txBody>
          <a:bodyPr/>
          <a:lstStyle/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Sygehusene: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kan henvise til kommunal genoptræning efter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indlæggelse eller ambulant forløb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 lægefagligt begrundet behov. Efter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operation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laves som udgangspunkt altid en genoptræningsplan</a:t>
            </a: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Hvordan henvises der: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via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MedCom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-standarden for Den gode genoptræningsplan (GGOP), som kan læses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her</a:t>
            </a:r>
            <a:endParaRPr lang="da-DK" sz="18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Genoptræningsplanen udarbejdes sammen med borgere. Den beskriver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funktionsevnetab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tager afsæt i borgerens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funktionelle målsætninger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Indeholder en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prognose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som har været drøftet med borgeren. </a:t>
            </a:r>
          </a:p>
        </p:txBody>
      </p:sp>
      <p:pic>
        <p:nvPicPr>
          <p:cNvPr id="5" name="Billede 4" descr="Et billede, der indeholder sport, Træningsudstyr, træningsudstyr, Motionscenter&#10;&#10;AI-genereret indhold kan være ukorrekt.">
            <a:extLst>
              <a:ext uri="{FF2B5EF4-FFF2-40B4-BE49-F238E27FC236}">
                <a16:creationId xmlns:a16="http://schemas.microsoft.com/office/drawing/2014/main" id="{99E87895-13D9-6A75-D86F-C5F2D652A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r="5192"/>
          <a:stretch>
            <a:fillRect/>
          </a:stretch>
        </p:blipFill>
        <p:spPr>
          <a:xfrm>
            <a:off x="8686127" y="2304186"/>
            <a:ext cx="3122552" cy="29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AE8A6-5ED2-3DDE-1AF7-E091574F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48" y="219768"/>
            <a:ext cx="8783053" cy="1335520"/>
          </a:xfrm>
        </p:spPr>
        <p:txBody>
          <a:bodyPr/>
          <a:lstStyle/>
          <a:p>
            <a:r>
              <a:rPr lang="da-DK" sz="3600" b="1" dirty="0">
                <a:latin typeface="Verdana" panose="020B0604030504040204" pitchFamily="34" charset="0"/>
                <a:ea typeface="Verdana" panose="020B0604030504040204" pitchFamily="34" charset="0"/>
              </a:rPr>
              <a:t>Formålet med forløbsprogrammet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906B5E-0921-CAD0-F46B-C95F1EFC7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1800225"/>
            <a:ext cx="8509000" cy="3835400"/>
          </a:xfrm>
        </p:spPr>
        <p:txBody>
          <a:bodyPr/>
          <a:lstStyle/>
          <a:p>
            <a:pPr lvl="0"/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Høj og ensartet kvalitet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af den samlede behandlings-, rehabiliterings- og beskæftigelses- indsats for borgere med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Region Sjælland</a:t>
            </a:r>
          </a:p>
          <a:p>
            <a:pPr lvl="0"/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Ensartet forståelse af og kommunikation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vedrørende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blandt fagprofessionelle</a:t>
            </a:r>
          </a:p>
          <a:p>
            <a:pPr lvl="0"/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Sikre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sammenhæng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borgerens forløb</a:t>
            </a:r>
          </a:p>
          <a:p>
            <a:pPr lvl="0"/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Sikre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samarbejde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 borgeren og deres pårørende</a:t>
            </a:r>
          </a:p>
          <a:p>
            <a:pPr lvl="0"/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hensigtsmæssig udnyttelse af ressourcerne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Region Sjælland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C84AA90-DB18-EDA8-5E5F-600474C5C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7201" y="1800225"/>
            <a:ext cx="2249713" cy="408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352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462B3-16A8-8B3A-F5C2-4CA87045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72" y="533400"/>
            <a:ext cx="731520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Kontakt til beskæftigelsesområdet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78A05D4-52B2-A879-8204-98473ED7E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72" y="1987550"/>
            <a:ext cx="10687628" cy="3835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Borgeren kan selv henvende sig til beskæftigelsesområdet med henblik på en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fastholdelsesindsats eller råd og vejledning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 fx brancheskift</a:t>
            </a: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Praktiserende læger: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kan kontakte en kommunal job-/fastholdelseskonsulent ved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risiko for at borgeren mister arbejdstilknytning.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Kontakten sker elektronisk til socialmedicinsk behandling på attesten LÆ 165 </a:t>
            </a:r>
          </a:p>
          <a:p>
            <a:pPr>
              <a:lnSpc>
                <a:spcPct val="150000"/>
              </a:lnSpc>
            </a:pP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Kiropraktor, fysioterapeut, speciallæger og sygehuse: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Hvis det vurderes, at en borger er i risiko for at miste arbejdstilknytning, bør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borgeren opfordres til at opsøge det lokale beskæftigelsesområde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egen kommune. Opfordringen bør ske med orientering til praktiserende læge</a:t>
            </a:r>
          </a:p>
        </p:txBody>
      </p:sp>
    </p:spTree>
    <p:extLst>
      <p:ext uri="{BB962C8B-B14F-4D97-AF65-F5344CB8AC3E}">
        <p14:creationId xmlns:p14="http://schemas.microsoft.com/office/powerpoint/2010/main" val="2722001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19F94-1E01-3977-2F27-EBE93B22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3" y="365027"/>
            <a:ext cx="9774382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Henvisning til tværfaglige smertecentre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12BCC9-A9FB-6B28-E8C5-D1D716150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551" y="1557437"/>
            <a:ext cx="6822124" cy="4858428"/>
          </a:xfrm>
        </p:spPr>
        <p:txBody>
          <a:bodyPr/>
          <a:lstStyle/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behandlingen arbejdes der ud fra en bio-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psyko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-social smerteforståelse, som kræver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adfærdsmæssige og tankemæssige ændringer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patientens livsførelse</a:t>
            </a:r>
          </a:p>
          <a:p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Forud for henvisning vurderes det om patienten har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overskud og ressourcer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at indgå i behandlingen, og om patienten 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interesseret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at indgå i et forløb</a:t>
            </a:r>
          </a:p>
          <a:p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Støttet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 den centrale indsats i behandlingen, ligesom der fokuseres på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justering eller nedtrapning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 den medicinske smertebehandling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7867AF0-1577-92E6-DE74-B6D9AEF4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16" y="1480329"/>
            <a:ext cx="3066559" cy="501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1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DC4C5-94F4-CDCD-F05C-1826E512A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3B545-9E02-21C5-63D0-D7D75671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03" y="922045"/>
            <a:ext cx="5217827" cy="3404203"/>
          </a:xfrm>
        </p:spPr>
        <p:txBody>
          <a:bodyPr/>
          <a:lstStyle/>
          <a:p>
            <a:r>
              <a:rPr lang="da-DK" sz="3400" b="1" dirty="0">
                <a:latin typeface="Verdana" panose="020B0604030504040204" pitchFamily="34" charset="0"/>
                <a:ea typeface="Verdana" panose="020B0604030504040204" pitchFamily="34" charset="0"/>
              </a:rPr>
              <a:t>Oversigt over behandlingstilbud og henvisnings-muligheder hos specifikke faggrupper</a:t>
            </a:r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22918445-93E0-5877-56EC-9A1AB6D29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40"/>
          <a:stretch>
            <a:fillRect/>
          </a:stretch>
        </p:blipFill>
        <p:spPr bwMode="auto">
          <a:xfrm>
            <a:off x="5366477" y="922045"/>
            <a:ext cx="4701393" cy="560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588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041CE-369A-4CC3-1270-28D4B498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19" y="-13037"/>
            <a:ext cx="731520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Informationsmateriale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9B4D18-E922-32FD-2B0C-65C5D98F9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19" y="1278497"/>
            <a:ext cx="10714233" cy="4460569"/>
          </a:xfrm>
        </p:spPr>
        <p:txBody>
          <a:bodyPr numCol="1"/>
          <a:lstStyle/>
          <a:p>
            <a:pPr marL="0" indent="0">
              <a:lnSpc>
                <a:spcPct val="100000"/>
              </a:lnSpc>
              <a:buNone/>
            </a:pP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Folder målrettet borgere: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Forstå dine smerter i lænden</a:t>
            </a:r>
            <a:endParaRPr lang="da-DK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20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Helbredsprofilen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Film om rygsmerter </a:t>
            </a:r>
          </a:p>
          <a:p>
            <a:pPr marL="0" indent="0">
              <a:lnSpc>
                <a:spcPct val="100000"/>
              </a:lnSpc>
              <a:buNone/>
            </a:pPr>
            <a:endParaRPr lang="da-DK" sz="20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Forløbsprogram: 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Forløbsprogram for </a:t>
            </a:r>
            <a:r>
              <a:rPr lang="da-DK" sz="20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lænderygbesvær</a:t>
            </a: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Region Sjælland - Vi er til for dig</a:t>
            </a: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a-DK" sz="20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Læs også: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Anbefalinger fra Sundhedsstyrelsen: 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Ondt i ryggen? Få råd om behandling og øvelser | Sundhedsstyrelsen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Drop pillerne: Smertestillende virker ikke på rygsmerter | Sundhedsstyrelsen</a:t>
            </a:r>
            <a:endParaRPr lang="da-DK" sz="1600" b="1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Når ryggen gør ondt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En guide til rygsmerter</a:t>
            </a:r>
          </a:p>
          <a:p>
            <a:pPr marL="0" indent="0">
              <a:lnSpc>
                <a:spcPct val="100000"/>
              </a:lnSpc>
              <a:buNone/>
            </a:pPr>
            <a:endParaRPr lang="da-DK" sz="20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a-DK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0641E94-94B6-28F6-D02A-72F1CD8030E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97" t="4445" r="4994" b="16044"/>
          <a:stretch>
            <a:fillRect/>
          </a:stretch>
        </p:blipFill>
        <p:spPr>
          <a:xfrm>
            <a:off x="5790135" y="1959332"/>
            <a:ext cx="1147822" cy="1143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3425021-0BB6-66FF-7628-5C545B77B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1679" y="3174557"/>
            <a:ext cx="1110925" cy="1110925"/>
          </a:xfrm>
          <a:prstGeom prst="rect">
            <a:avLst/>
          </a:prstGeom>
        </p:spPr>
      </p:pic>
      <p:pic>
        <p:nvPicPr>
          <p:cNvPr id="6" name="Billede 5" descr="Et billede, der indeholder mønster, Symmetri, design, Majorelle-blå&#10;&#10;AI-genereret indhold kan være ukorrekt.">
            <a:extLst>
              <a:ext uri="{FF2B5EF4-FFF2-40B4-BE49-F238E27FC236}">
                <a16:creationId xmlns:a16="http://schemas.microsoft.com/office/drawing/2014/main" id="{D718EF75-26B2-DBA6-CF5E-7805454F7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79" y="879344"/>
            <a:ext cx="1202796" cy="120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96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FB5A21-2F82-A2E4-C426-ABA6C3D1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8" y="-66854"/>
            <a:ext cx="8257674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Deltagere i arbejdsgruppen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18D88F-F845-9532-FCA8-A5AF93F95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193" y="4529850"/>
            <a:ext cx="5204763" cy="281983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Praksisområdet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Hans Andersen, Fysioterapi </a:t>
            </a:r>
          </a:p>
          <a:p>
            <a:pPr lvl="0"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Peter Kryger-Baggesen, Kiropraktik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Charlotte </a:t>
            </a:r>
            <a:r>
              <a:rPr lang="da-DK" sz="16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Volghofer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Almen Praksis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6BB657D4-E63F-0F05-2354-E8C157A9A133}"/>
              </a:ext>
            </a:extLst>
          </p:cNvPr>
          <p:cNvSpPr txBox="1">
            <a:spLocks/>
          </p:cNvSpPr>
          <p:nvPr/>
        </p:nvSpPr>
        <p:spPr>
          <a:xfrm>
            <a:off x="6420193" y="1143093"/>
            <a:ext cx="5365406" cy="2986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Kommuner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Mia Linda Møller, Leder af Sundhedscenter Sorø (næstformand)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Annette </a:t>
            </a:r>
            <a:r>
              <a:rPr lang="da-DK" sz="16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Bruijn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Schlaikjer, fysioterapeut og teamleder, Køge Kommune 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Teis Hernvig Finsen, fysioterapeut, Faxe Kommune 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Tine Bo Andresen, sundhedskonsulent, Sorø Kommune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2DFEC5CE-176E-6AF2-EE16-ED470C6C4CFC}"/>
              </a:ext>
            </a:extLst>
          </p:cNvPr>
          <p:cNvSpPr txBox="1">
            <a:spLocks/>
          </p:cNvSpPr>
          <p:nvPr/>
        </p:nvSpPr>
        <p:spPr>
          <a:xfrm>
            <a:off x="6880702" y="4635728"/>
            <a:ext cx="4671752" cy="1482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CB7C7C96-C3D7-FF9C-C133-B053980B314B}"/>
              </a:ext>
            </a:extLst>
          </p:cNvPr>
          <p:cNvSpPr txBox="1">
            <a:spLocks/>
          </p:cNvSpPr>
          <p:nvPr/>
        </p:nvSpPr>
        <p:spPr>
          <a:xfrm>
            <a:off x="368968" y="1069957"/>
            <a:ext cx="5257799" cy="236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Region Sjælland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Hassan Shakir, specialeansvarlig læge, SUH-Køge (formand)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Trine Boye Gottschalck, speciale fysioterapeut, Rygklinikkerne, Slagelse sygehuse  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Mojgan </a:t>
            </a:r>
            <a:r>
              <a:rPr lang="da-DK" sz="16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Sarafrazi</a:t>
            </a: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reumatolog, Rygcenter, SUH Køge 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8126D9CA-7A3A-E773-CD78-15811DD209AC}"/>
              </a:ext>
            </a:extLst>
          </p:cNvPr>
          <p:cNvSpPr txBox="1">
            <a:spLocks/>
          </p:cNvSpPr>
          <p:nvPr/>
        </p:nvSpPr>
        <p:spPr>
          <a:xfrm>
            <a:off x="406401" y="3924445"/>
            <a:ext cx="4904898" cy="2539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ts val="3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16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Sekretariat 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Ulla Kjeldsen Kragh, Cathrine Sofie Agathon, Det Nære Sundhedsvæsen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Sara Winther Kirkegård/Mette Nagel Kasper, Sundhedsstrategisk Planlægning</a:t>
            </a:r>
          </a:p>
          <a:p>
            <a:pPr>
              <a:lnSpc>
                <a:spcPct val="100000"/>
              </a:lnSpc>
            </a:pPr>
            <a:r>
              <a:rPr lang="da-DK" sz="16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Hasse Petersen, chefkonsulent, Det fælleskommunale sekretariat </a:t>
            </a:r>
          </a:p>
        </p:txBody>
      </p:sp>
    </p:spTree>
    <p:extLst>
      <p:ext uri="{BB962C8B-B14F-4D97-AF65-F5344CB8AC3E}">
        <p14:creationId xmlns:p14="http://schemas.microsoft.com/office/powerpoint/2010/main" val="69273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0D3D8-84F2-5D42-FE8C-F951D3FF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4" y="237673"/>
            <a:ext cx="8836152" cy="1084263"/>
          </a:xfrm>
        </p:spPr>
        <p:txBody>
          <a:bodyPr/>
          <a:lstStyle/>
          <a:p>
            <a:r>
              <a:rPr lang="da-DK" sz="3800" b="1" dirty="0">
                <a:latin typeface="Verdana" panose="020B0604030504040204" pitchFamily="34" charset="0"/>
                <a:ea typeface="Verdana" panose="020B0604030504040204" pitchFamily="34" charset="0"/>
              </a:rPr>
              <a:t>Definition af </a:t>
            </a:r>
            <a:r>
              <a:rPr lang="da-DK" sz="3800" b="1" dirty="0" err="1"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3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09AC7E-F944-C7BC-AD88-E8266589E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582" y="2048256"/>
            <a:ext cx="8516112" cy="4635119"/>
          </a:xfrm>
        </p:spPr>
        <p:txBody>
          <a:bodyPr/>
          <a:lstStyle/>
          <a:p>
            <a:pPr marL="0" indent="0">
              <a:buNone/>
            </a:pPr>
            <a:br>
              <a:rPr lang="da-DK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20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20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defineres i dette forløbsprogram som træthed, gener og/eller smerter i lænderyggen med eller uden udstråling til ben(ene) og med varierende grader af funktionsbegrænsning, herunder arbejdsevne. Anatomisk afgrænses lænderyggen til området mellem nederste ribbenskant og nederste del af sædepartiet</a:t>
            </a:r>
            <a:br>
              <a:rPr lang="da-DK" sz="20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a-DK" dirty="0">
                <a:solidFill>
                  <a:srgbClr val="0085A1"/>
                </a:solidFill>
              </a:rPr>
            </a:br>
            <a:endParaRPr lang="da-DK" dirty="0">
              <a:solidFill>
                <a:srgbClr val="0085A1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D13A8A6-CA50-B948-9BC2-EFDA5E0B7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056"/>
            <a:ext cx="3132582" cy="41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92607D-DA2B-DE0A-D85D-A4CC2A76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21" y="157516"/>
            <a:ext cx="7315200" cy="1084263"/>
          </a:xfrm>
        </p:spPr>
        <p:txBody>
          <a:bodyPr/>
          <a:lstStyle/>
          <a:p>
            <a:r>
              <a:rPr lang="da-DK" sz="3800" b="1" dirty="0" err="1"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3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439087-18C5-C210-5A35-5D49B2EE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21" y="1744536"/>
            <a:ext cx="7140196" cy="45582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en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udbredt folkesygdom</a:t>
            </a:r>
          </a:p>
          <a:p>
            <a:pPr>
              <a:lnSpc>
                <a:spcPct val="100000"/>
              </a:lnSpc>
            </a:pP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begynder for mange allerede i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12-13-års alderen</a:t>
            </a:r>
          </a:p>
          <a:p>
            <a:pPr>
              <a:lnSpc>
                <a:spcPct val="100000"/>
              </a:lnSpc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57 % angiver at de har haft smerter eller ubehag i ryg eller lænd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inden for de seneste 14 dage (jf. Danskernes sundhed 2023)</a:t>
            </a:r>
          </a:p>
          <a:p>
            <a:pPr>
              <a:lnSpc>
                <a:spcPct val="100000"/>
              </a:lnSpc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Ekstra sygedage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 grund af 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udgør 13,4 %</a:t>
            </a:r>
          </a:p>
          <a:p>
            <a:pPr>
              <a:lnSpc>
                <a:spcPct val="100000"/>
              </a:lnSpc>
            </a:pP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årsag til flest tilkendelser af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førtidspension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svarende til 38 %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Medfører et produktionstab på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21. mia. kr. årligt</a:t>
            </a:r>
          </a:p>
          <a:p>
            <a:endParaRPr lang="da-DK" dirty="0">
              <a:solidFill>
                <a:srgbClr val="0085A1"/>
              </a:solidFill>
            </a:endParaRPr>
          </a:p>
        </p:txBody>
      </p:sp>
      <p:pic>
        <p:nvPicPr>
          <p:cNvPr id="4" name="Billede 3" descr="Et billede, der indeholder tøj, møbel, person, indendørs&#10;&#10;AI-genereret indhold kan være ukorrekt.">
            <a:extLst>
              <a:ext uri="{FF2B5EF4-FFF2-40B4-BE49-F238E27FC236}">
                <a16:creationId xmlns:a16="http://schemas.microsoft.com/office/drawing/2014/main" id="{C58F4634-8975-D6D1-1BF1-A72BFADDA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0"/>
          <a:stretch>
            <a:fillRect/>
          </a:stretch>
        </p:blipFill>
        <p:spPr>
          <a:xfrm>
            <a:off x="7911161" y="1628521"/>
            <a:ext cx="3671239" cy="419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7BD83-EB7A-80E5-6CE8-DF1C77EA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9" y="143266"/>
            <a:ext cx="8214360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Epidemiologi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094223-CF7D-E88B-8AF8-AE38742ED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9" y="1461032"/>
            <a:ext cx="10051141" cy="5152709"/>
          </a:xfrm>
        </p:spPr>
        <p:txBody>
          <a:bodyPr/>
          <a:lstStyle/>
          <a:p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hos mange vedvarende eller episodisk tilstand, hvor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smerter og funktionsbegrænsning af varierende intensitet og varighed kommer og går</a:t>
            </a:r>
            <a:endParaRPr lang="da-DK" sz="17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90%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 diagnosticeres med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uspecifik </a:t>
            </a:r>
            <a:r>
              <a:rPr lang="da-DK" sz="17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endParaRPr lang="da-DK" sz="1700" dirty="0">
              <a:solidFill>
                <a:srgbClr val="0085A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Uspecifik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en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klinisk diagnose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 betyder ikke, at borgeren ikke er tilstrækkeligt udredt</a:t>
            </a:r>
          </a:p>
          <a:p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 er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ringe sammenhæng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mellem kliniske diagnostiske test og billeddiagnostiske fund og borgerens symptomer og funktionsnedsættelse</a:t>
            </a:r>
          </a:p>
          <a:p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 kun ca.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10 % af borgere 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lænderygbesvær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kan man identificere en </a:t>
            </a:r>
            <a:r>
              <a:rPr lang="da-DK" sz="17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specifik smertekilde (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fraktur, cancer, infektion,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cauda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7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equina</a:t>
            </a:r>
            <a:r>
              <a:rPr lang="da-DK" sz="17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syndrom, diskusprolaps etc.)</a:t>
            </a:r>
          </a:p>
        </p:txBody>
      </p:sp>
    </p:spTree>
    <p:extLst>
      <p:ext uri="{BB962C8B-B14F-4D97-AF65-F5344CB8AC3E}">
        <p14:creationId xmlns:p14="http://schemas.microsoft.com/office/powerpoint/2010/main" val="842389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5782A-385D-E669-3662-9FEE5687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43" y="333651"/>
            <a:ext cx="8889409" cy="1084263"/>
          </a:xfrm>
        </p:spPr>
        <p:txBody>
          <a:bodyPr/>
          <a:lstStyle/>
          <a:p>
            <a:r>
              <a:rPr lang="da-DK" sz="3600" b="1" dirty="0">
                <a:latin typeface="Verdana" panose="020B0604030504040204" pitchFamily="34" charset="0"/>
                <a:ea typeface="Verdana" panose="020B0604030504040204" pitchFamily="34" charset="0"/>
              </a:rPr>
              <a:t>Omdrejningspunktet er</a:t>
            </a:r>
            <a:br>
              <a:rPr lang="da-DK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3600" b="1" dirty="0">
                <a:latin typeface="Verdana" panose="020B0604030504040204" pitchFamily="34" charset="0"/>
                <a:ea typeface="Verdana" panose="020B0604030504040204" pitchFamily="34" charset="0"/>
              </a:rPr>
              <a:t>(støttet) </a:t>
            </a:r>
            <a:r>
              <a:rPr lang="da-DK" sz="3600" b="1" dirty="0" err="1"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endParaRPr lang="da-DK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2EE4ED4-06DE-613A-88F5-25DBDA460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71613" y="1593752"/>
            <a:ext cx="8448774" cy="508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48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893E3-D9E1-E912-0E2E-E90A9F417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24" y="641234"/>
            <a:ext cx="9183624" cy="1084263"/>
          </a:xfrm>
        </p:spPr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Hovedbudskaberne i det nye forløbsprogram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028D05-08EA-11B4-644E-A998B270A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24" y="1996745"/>
            <a:ext cx="11054261" cy="4078378"/>
          </a:xfrm>
        </p:spPr>
        <p:txBody>
          <a:bodyPr numCol="1"/>
          <a:lstStyle/>
          <a:p>
            <a:pPr>
              <a:lnSpc>
                <a:spcPct val="150000"/>
              </a:lnSpc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Støttet </a:t>
            </a:r>
            <a:r>
              <a:rPr lang="da-DK" sz="1800" b="1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egenhåndtering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sygdomsmestring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omdrejningspunktet</a:t>
            </a:r>
          </a:p>
          <a:p>
            <a:pPr>
              <a:lnSpc>
                <a:spcPct val="15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anbefales at holde sig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fysisk og socialt aktiv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(hvordan er der ikke afgørende evidens for)</a:t>
            </a:r>
          </a:p>
          <a:p>
            <a:pPr>
              <a:lnSpc>
                <a:spcPct val="15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Ergonomiske tiltag: ikke klare anbefalinger udover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almindelig sund fornuft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reduktion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 meget tunge eller hyppigt gentagne løft</a:t>
            </a:r>
          </a:p>
          <a:p>
            <a:pPr>
              <a:lnSpc>
                <a:spcPct val="150000"/>
              </a:lnSpc>
            </a:pP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Medicinsk smertebehandling </a:t>
            </a: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bør kun spille en mindre rolle 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den samlede indsats</a:t>
            </a:r>
          </a:p>
          <a:p>
            <a:pPr>
              <a:lnSpc>
                <a:spcPct val="150000"/>
              </a:lnSpc>
            </a:pPr>
            <a:r>
              <a:rPr lang="da-DK" sz="1800" b="1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Billeddiagnostik har begrænset plads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udredningen (hvis der ikke er mistanke om underliggende ikke-</a:t>
            </a:r>
            <a:r>
              <a:rPr lang="da-DK" sz="1800" dirty="0" err="1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muskuloskeletal</a:t>
            </a:r>
            <a:r>
              <a:rPr lang="da-DK" sz="1800" dirty="0">
                <a:solidFill>
                  <a:srgbClr val="0085A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lidelse)</a:t>
            </a:r>
          </a:p>
        </p:txBody>
      </p:sp>
    </p:spTree>
    <p:extLst>
      <p:ext uri="{BB962C8B-B14F-4D97-AF65-F5344CB8AC3E}">
        <p14:creationId xmlns:p14="http://schemas.microsoft.com/office/powerpoint/2010/main" val="409274325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RSJ farver">
      <a:dk1>
        <a:srgbClr val="000000"/>
      </a:dk1>
      <a:lt1>
        <a:srgbClr val="FFFFFF"/>
      </a:lt1>
      <a:dk2>
        <a:srgbClr val="595959"/>
      </a:dk2>
      <a:lt2>
        <a:srgbClr val="94948F"/>
      </a:lt2>
      <a:accent1>
        <a:srgbClr val="0085A1"/>
      </a:accent1>
      <a:accent2>
        <a:srgbClr val="94948F"/>
      </a:accent2>
      <a:accent3>
        <a:srgbClr val="595959"/>
      </a:accent3>
      <a:accent4>
        <a:srgbClr val="FF6D22"/>
      </a:accent4>
      <a:accent5>
        <a:srgbClr val="D4DF4D"/>
      </a:accent5>
      <a:accent6>
        <a:srgbClr val="00B092"/>
      </a:accent6>
      <a:hlink>
        <a:srgbClr val="0F4DBC"/>
      </a:hlink>
      <a:folHlink>
        <a:srgbClr val="80633B"/>
      </a:folHlink>
    </a:clrScheme>
    <a:fontScheme name="RSJ tekster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skabelon_DNS_BLÅ_SKRIVBARFORSIDE [Skrivebeskyttet]" id="{E1EE8CDD-2E85-41D0-A02F-3F9D35CAFC9F}" vid="{7A504A1C-039C-45BA-981E-7F5E00FC90E1}"/>
    </a:ext>
  </a:extLst>
</a:theme>
</file>

<file path=ppt/theme/theme2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3" id="{A900ED45-001C-45C9-8C58-93A5D7511D80}" vid="{57E6563F-1E35-4800-AA64-C2C70972D8F9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PPT-skabelon_DNS_BLÅ_SKRIVBARFORSIDE</Template>
  <TotalTime>2610</TotalTime>
  <Words>2992</Words>
  <Application>Microsoft Office PowerPoint</Application>
  <PresentationFormat>Widescreen</PresentationFormat>
  <Paragraphs>332</Paragraphs>
  <Slides>44</Slides>
  <Notes>36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44</vt:i4>
      </vt:variant>
    </vt:vector>
  </HeadingPairs>
  <TitlesOfParts>
    <vt:vector size="51" baseType="lpstr">
      <vt:lpstr>Arial</vt:lpstr>
      <vt:lpstr>Calibri</vt:lpstr>
      <vt:lpstr>Georgia</vt:lpstr>
      <vt:lpstr>Verdana</vt:lpstr>
      <vt:lpstr>Wingdings</vt:lpstr>
      <vt:lpstr>Brugerdefineret design</vt:lpstr>
      <vt:lpstr>Region Sjælland - PPT</vt:lpstr>
      <vt:lpstr>Forløbsprogram for borgere med lænderygbesvær</vt:lpstr>
      <vt:lpstr>Oversigt over slides</vt:lpstr>
      <vt:lpstr>Baggrunden for revisionen af forløbsprogrammet</vt:lpstr>
      <vt:lpstr>Formålet med forløbsprogrammet</vt:lpstr>
      <vt:lpstr>Definition af lænderygbesvær</vt:lpstr>
      <vt:lpstr>Lænderygbesvær</vt:lpstr>
      <vt:lpstr>Epidemiologi</vt:lpstr>
      <vt:lpstr>Omdrejningspunktet er (støttet) egenhåndtering</vt:lpstr>
      <vt:lpstr>Hovedbudskaberne i det nye forløbsprogram</vt:lpstr>
      <vt:lpstr>Udredning</vt:lpstr>
      <vt:lpstr>Overblik over indsatser i forbindelse med udredning</vt:lpstr>
      <vt:lpstr>Billeddiagnostik</vt:lpstr>
      <vt:lpstr>Billeddiagnostik</vt:lpstr>
      <vt:lpstr>Henvisning ved mistanke om specifikke diagnoser</vt:lpstr>
      <vt:lpstr>Opmærksomhedspunkter</vt:lpstr>
      <vt:lpstr>Opmærksomhedspunkter</vt:lpstr>
      <vt:lpstr>Opmærksomhedspunkter</vt:lpstr>
      <vt:lpstr>Opmærksomhedspunkter</vt:lpstr>
      <vt:lpstr>Behandlingstilbud</vt:lpstr>
      <vt:lpstr>Støttet egenhåndtering</vt:lpstr>
      <vt:lpstr>Fysisk aktivitet</vt:lpstr>
      <vt:lpstr>Struktureret mestringsforløb</vt:lpstr>
      <vt:lpstr>Medicinsk smertebehandling</vt:lpstr>
      <vt:lpstr>Manuel behandling</vt:lpstr>
      <vt:lpstr>Kognitive tilgange, fx CFT</vt:lpstr>
      <vt:lpstr>Kommunale tilbud om forebyggelse  og sundhedsfremme efter Sundhedslovens §119</vt:lpstr>
      <vt:lpstr>Arbejdsmarkedstilknytning</vt:lpstr>
      <vt:lpstr>Rygmedicinsk indsats på sygehus</vt:lpstr>
      <vt:lpstr>Rygkirurgisk indsats på sygehuse</vt:lpstr>
      <vt:lpstr>Genoptræning i kommunerne</vt:lpstr>
      <vt:lpstr>Tværfaglige smertecentre</vt:lpstr>
      <vt:lpstr>Henvisning og kommunikation</vt:lpstr>
      <vt:lpstr>Henvisningsmuligheder</vt:lpstr>
      <vt:lpstr>Henvisning til privatpraktiserende fysioterapeuter</vt:lpstr>
      <vt:lpstr>Henvisning til privatpraktiserende kiropraktorer</vt:lpstr>
      <vt:lpstr>Henvisning til privatpraktiserende speciallæger og privatpraktiserende psykolog</vt:lpstr>
      <vt:lpstr>Henvisning til sygehuse</vt:lpstr>
      <vt:lpstr>Henvisning til kommunale tilbud om forebyggelse og sundhedsfremme (§119)</vt:lpstr>
      <vt:lpstr>Henvisning til genoptræning (§140)</vt:lpstr>
      <vt:lpstr>Kontakt til beskæftigelsesområdet</vt:lpstr>
      <vt:lpstr>Henvisning til tværfaglige smertecentre</vt:lpstr>
      <vt:lpstr>Oversigt over behandlingstilbud og henvisnings-muligheder hos specifikke faggrupper</vt:lpstr>
      <vt:lpstr>Informationsmateriale</vt:lpstr>
      <vt:lpstr>Deltagere i arbejdsgruppen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Cathrine Sofie Agathon</dc:creator>
  <cp:lastModifiedBy>Cathrine Sofie Agathon</cp:lastModifiedBy>
  <cp:revision>65</cp:revision>
  <cp:lastPrinted>2020-12-02T12:18:26Z</cp:lastPrinted>
  <dcterms:created xsi:type="dcterms:W3CDTF">2025-11-04T08:45:41Z</dcterms:created>
  <dcterms:modified xsi:type="dcterms:W3CDTF">2026-03-12T10:32:03Z</dcterms:modified>
</cp:coreProperties>
</file>