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99" r:id="rId5"/>
  </p:sldMasterIdLst>
  <p:notesMasterIdLst>
    <p:notesMasterId r:id="rId29"/>
  </p:notesMasterIdLst>
  <p:handoutMasterIdLst>
    <p:handoutMasterId r:id="rId30"/>
  </p:handoutMasterIdLst>
  <p:sldIdLst>
    <p:sldId id="308" r:id="rId6"/>
    <p:sldId id="714" r:id="rId7"/>
    <p:sldId id="326" r:id="rId8"/>
    <p:sldId id="364" r:id="rId9"/>
    <p:sldId id="361" r:id="rId10"/>
    <p:sldId id="710" r:id="rId11"/>
    <p:sldId id="698" r:id="rId12"/>
    <p:sldId id="433" r:id="rId13"/>
    <p:sldId id="695" r:id="rId14"/>
    <p:sldId id="696" r:id="rId15"/>
    <p:sldId id="679" r:id="rId16"/>
    <p:sldId id="711" r:id="rId17"/>
    <p:sldId id="701" r:id="rId18"/>
    <p:sldId id="712" r:id="rId19"/>
    <p:sldId id="713" r:id="rId20"/>
    <p:sldId id="688" r:id="rId21"/>
    <p:sldId id="689" r:id="rId22"/>
    <p:sldId id="694" r:id="rId23"/>
    <p:sldId id="691" r:id="rId24"/>
    <p:sldId id="692" r:id="rId25"/>
    <p:sldId id="693" r:id="rId26"/>
    <p:sldId id="436" r:id="rId27"/>
    <p:sldId id="402" r:id="rId28"/>
  </p:sldIdLst>
  <p:sldSz cx="12192000" cy="6858000"/>
  <p:notesSz cx="6797675" cy="99282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62FB29-EB9F-24A4-335D-650BF6919C39}" name="Katrine Højager Hansen" initials="KH" userId="S::khohan@naestved.dk::b7097e99-32c9-46bf-843e-050764eb6253" providerId="AD"/>
  <p188:author id="{B87D0F36-A988-6A7D-3D97-72534DC353A4}" name="Barbara í Nesinum Askham" initials="BA" userId="S::bna@regsj.dk::a066d6cb-4829-4eb8-aaa0-a4fca653bac0" providerId="AD"/>
  <p188:author id="{B17D5E4D-50D3-E11A-A1CC-B495340B5B75}" name="Ida Charlotte Hjalager" initials="IH" userId="S::ichj@regsj.dk::5d096862-8681-4342-b890-b20386897682" providerId="AD"/>
  <p188:author id="{0BA3DED1-C9F1-C06B-2989-D671E05CC652}" name="Mette Nagel Kasper" initials="MK" userId="S::mekas@regsj.dk::02a2a95b-2ad0-4dd7-bdb1-b22f0ad2de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182"/>
    <a:srgbClr val="4964A1"/>
    <a:srgbClr val="5E79B6"/>
    <a:srgbClr val="8EA1CC"/>
    <a:srgbClr val="44546A"/>
    <a:srgbClr val="F4F6FA"/>
    <a:srgbClr val="EAEEF6"/>
    <a:srgbClr val="A7C4FF"/>
    <a:srgbClr val="003D84"/>
    <a:srgbClr val="0064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3" autoAdjust="0"/>
    <p:restoredTop sz="79216" autoAdjust="0"/>
  </p:normalViewPr>
  <p:slideViewPr>
    <p:cSldViewPr snapToGrid="0" snapToObjects="1">
      <p:cViewPr varScale="1">
        <p:scale>
          <a:sx n="100" d="100"/>
          <a:sy n="100" d="100"/>
        </p:scale>
        <p:origin x="1008" y="7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1F2241-1879-4672-96B3-78CD7FED3CB9}" type="doc">
      <dgm:prSet loTypeId="urn:microsoft.com/office/officeart/2018/2/layout/IconVerticalSolidList" loCatId="icon" qsTypeId="urn:microsoft.com/office/officeart/2005/8/quickstyle/simple1" qsCatId="simple" csTypeId="urn:microsoft.com/office/officeart/2018/5/colors/Iconchunking_neutralbg_accent5_2" csCatId="accent5" phldr="1"/>
      <dgm:spPr/>
      <dgm:t>
        <a:bodyPr/>
        <a:lstStyle/>
        <a:p>
          <a:endParaRPr lang="en-US"/>
        </a:p>
      </dgm:t>
    </dgm:pt>
    <dgm:pt modelId="{69C1F42D-F0D0-4556-B05C-3D267F235CDC}">
      <dgm:prSet/>
      <dgm:spPr>
        <a:xfrm>
          <a:off x="985535" y="1683"/>
          <a:ext cx="8418816" cy="853277"/>
        </a:xfrm>
        <a:prstGeom prst="rect">
          <a:avLst/>
        </a:prstGeom>
        <a:noFill/>
        <a:ln>
          <a:noFill/>
        </a:ln>
        <a:effectLst/>
      </dgm:spPr>
      <dgm:t>
        <a:bodyPr/>
        <a:lstStyle/>
        <a:p>
          <a:pPr>
            <a:buNone/>
          </a:pPr>
          <a:r>
            <a:rPr lang="da-DK" dirty="0">
              <a:solidFill>
                <a:schemeClr val="bg1"/>
              </a:solidFill>
            </a:rPr>
            <a:t>Medfødt- Dysplasi</a:t>
          </a:r>
          <a:endParaRPr lang="en-US" dirty="0">
            <a:solidFill>
              <a:schemeClr val="bg1"/>
            </a:solidFill>
            <a:latin typeface="Century Gothic" panose="020B0502020202020204"/>
            <a:ea typeface="+mn-ea"/>
            <a:cs typeface="+mn-cs"/>
          </a:endParaRPr>
        </a:p>
      </dgm:t>
    </dgm:pt>
    <dgm:pt modelId="{7750C3A6-D59F-49B4-BF86-9E4E37AD4304}" type="parTrans" cxnId="{0BFF9D4B-30A1-45EA-8D06-BD17DAADD88B}">
      <dgm:prSet/>
      <dgm:spPr/>
      <dgm:t>
        <a:bodyPr/>
        <a:lstStyle/>
        <a:p>
          <a:endParaRPr lang="en-US"/>
        </a:p>
      </dgm:t>
    </dgm:pt>
    <dgm:pt modelId="{6BA28C90-48B3-462E-BEAE-751C210286B0}" type="sibTrans" cxnId="{0BFF9D4B-30A1-45EA-8D06-BD17DAADD88B}">
      <dgm:prSet/>
      <dgm:spPr/>
      <dgm:t>
        <a:bodyPr/>
        <a:lstStyle/>
        <a:p>
          <a:endParaRPr lang="en-US"/>
        </a:p>
      </dgm:t>
    </dgm:pt>
    <dgm:pt modelId="{AB7659A3-A20D-430C-A816-11D69A25BE1E}">
      <dgm:prSet/>
      <dgm:spPr>
        <a:xfrm>
          <a:off x="985535" y="1068280"/>
          <a:ext cx="8418816" cy="853277"/>
        </a:xfrm>
        <a:prstGeom prst="rect">
          <a:avLst/>
        </a:prstGeom>
        <a:noFill/>
        <a:ln>
          <a:noFill/>
        </a:ln>
        <a:effectLst/>
      </dgm:spPr>
      <dgm:t>
        <a:bodyPr/>
        <a:lstStyle/>
        <a:p>
          <a:pPr>
            <a:buNone/>
          </a:pPr>
          <a:r>
            <a:rPr lang="da-DK" dirty="0">
              <a:solidFill>
                <a:schemeClr val="bg1"/>
              </a:solidFill>
            </a:rPr>
            <a:t>Stående arbejde</a:t>
          </a:r>
          <a:endParaRPr lang="en-US" dirty="0">
            <a:solidFill>
              <a:schemeClr val="bg1"/>
            </a:solidFill>
            <a:latin typeface="Century Gothic" panose="020B0502020202020204"/>
            <a:ea typeface="+mn-ea"/>
            <a:cs typeface="+mn-cs"/>
          </a:endParaRPr>
        </a:p>
      </dgm:t>
    </dgm:pt>
    <dgm:pt modelId="{F2B50AB5-D072-4EFD-9EE2-6C486D68BE0B}" type="parTrans" cxnId="{A48755ED-7624-4702-A4FC-DDAC9DE03464}">
      <dgm:prSet/>
      <dgm:spPr/>
      <dgm:t>
        <a:bodyPr/>
        <a:lstStyle/>
        <a:p>
          <a:endParaRPr lang="en-US"/>
        </a:p>
      </dgm:t>
    </dgm:pt>
    <dgm:pt modelId="{98185BE6-C762-46FA-B282-0F875BF36383}" type="sibTrans" cxnId="{A48755ED-7624-4702-A4FC-DDAC9DE03464}">
      <dgm:prSet/>
      <dgm:spPr/>
      <dgm:t>
        <a:bodyPr/>
        <a:lstStyle/>
        <a:p>
          <a:endParaRPr lang="en-US"/>
        </a:p>
      </dgm:t>
    </dgm:pt>
    <dgm:pt modelId="{287B8C0F-CE25-44F6-9F99-FEEB4B47BEFD}">
      <dgm:prSet/>
      <dgm:spPr>
        <a:xfrm>
          <a:off x="985535" y="2134876"/>
          <a:ext cx="8418816" cy="853277"/>
        </a:xfrm>
        <a:prstGeom prst="rect">
          <a:avLst/>
        </a:prstGeom>
        <a:noFill/>
        <a:ln>
          <a:noFill/>
        </a:ln>
        <a:effectLst/>
      </dgm:spPr>
      <dgm:t>
        <a:bodyPr/>
        <a:lstStyle/>
        <a:p>
          <a:pPr>
            <a:buNone/>
          </a:pPr>
          <a:r>
            <a:rPr lang="da-DK" dirty="0">
              <a:solidFill>
                <a:schemeClr val="bg1"/>
              </a:solidFill>
            </a:rPr>
            <a:t>Efter traume eller operation</a:t>
          </a:r>
          <a:endParaRPr lang="en-US" dirty="0">
            <a:solidFill>
              <a:schemeClr val="bg1"/>
            </a:solidFill>
            <a:latin typeface="Century Gothic" panose="020B0502020202020204"/>
            <a:ea typeface="+mn-ea"/>
            <a:cs typeface="+mn-cs"/>
          </a:endParaRPr>
        </a:p>
      </dgm:t>
    </dgm:pt>
    <dgm:pt modelId="{52E701CD-8FC7-4366-AD51-48807845F2AC}" type="parTrans" cxnId="{26AF4710-BA3B-4ACC-B78C-B19973DF183A}">
      <dgm:prSet/>
      <dgm:spPr/>
      <dgm:t>
        <a:bodyPr/>
        <a:lstStyle/>
        <a:p>
          <a:endParaRPr lang="en-US"/>
        </a:p>
      </dgm:t>
    </dgm:pt>
    <dgm:pt modelId="{921284DE-D0EF-41D5-8903-A1B631B96322}" type="sibTrans" cxnId="{26AF4710-BA3B-4ACC-B78C-B19973DF183A}">
      <dgm:prSet/>
      <dgm:spPr/>
      <dgm:t>
        <a:bodyPr/>
        <a:lstStyle/>
        <a:p>
          <a:endParaRPr lang="en-US"/>
        </a:p>
      </dgm:t>
    </dgm:pt>
    <dgm:pt modelId="{F27016B2-E82A-4F54-BADC-84E5AB87F3FA}">
      <dgm:prSet custT="1"/>
      <dgm:spPr>
        <a:xfrm>
          <a:off x="985535" y="3201473"/>
          <a:ext cx="8418816" cy="853277"/>
        </a:xfrm>
        <a:prstGeom prst="rect">
          <a:avLst/>
        </a:prstGeom>
        <a:noFill/>
        <a:ln>
          <a:noFill/>
        </a:ln>
        <a:effectLst/>
      </dgm:spPr>
      <dgm:t>
        <a:bodyPr/>
        <a:lstStyle/>
        <a:p>
          <a:pPr algn="l">
            <a:buNone/>
          </a:pPr>
          <a:r>
            <a:rPr lang="da-DK" sz="2000" dirty="0">
              <a:solidFill>
                <a:schemeClr val="bg1"/>
              </a:solidFill>
            </a:rPr>
            <a:t>Gentagne infektioner</a:t>
          </a:r>
        </a:p>
        <a:p>
          <a:pPr algn="l"/>
          <a:r>
            <a:rPr lang="da-DK" sz="1400" dirty="0">
              <a:solidFill>
                <a:schemeClr val="bg1"/>
              </a:solidFill>
            </a:rPr>
            <a:t>Fx </a:t>
          </a:r>
          <a:r>
            <a:rPr lang="da-DK" sz="1400" dirty="0" err="1">
              <a:solidFill>
                <a:schemeClr val="bg1"/>
              </a:solidFill>
            </a:rPr>
            <a:t>Erysipelas</a:t>
          </a:r>
          <a:endParaRPr lang="en-US" sz="1400" dirty="0">
            <a:solidFill>
              <a:schemeClr val="bg1"/>
            </a:solidFill>
            <a:latin typeface="Century Gothic" panose="020B0502020202020204"/>
            <a:ea typeface="+mn-ea"/>
            <a:cs typeface="+mn-cs"/>
          </a:endParaRPr>
        </a:p>
      </dgm:t>
    </dgm:pt>
    <dgm:pt modelId="{5467F6CF-03DE-4FF5-9347-0E9CA388FE81}" type="parTrans" cxnId="{E7363D4D-5182-4120-862A-F3A98B1BF066}">
      <dgm:prSet/>
      <dgm:spPr/>
      <dgm:t>
        <a:bodyPr/>
        <a:lstStyle/>
        <a:p>
          <a:endParaRPr lang="en-US"/>
        </a:p>
      </dgm:t>
    </dgm:pt>
    <dgm:pt modelId="{43931059-940D-4788-A786-0DB549D3EF00}" type="sibTrans" cxnId="{E7363D4D-5182-4120-862A-F3A98B1BF066}">
      <dgm:prSet/>
      <dgm:spPr/>
      <dgm:t>
        <a:bodyPr/>
        <a:lstStyle/>
        <a:p>
          <a:endParaRPr lang="en-US"/>
        </a:p>
      </dgm:t>
    </dgm:pt>
    <dgm:pt modelId="{6FCD3575-290F-4676-AD0D-B4F12D3B3311}" type="pres">
      <dgm:prSet presAssocID="{EC1F2241-1879-4672-96B3-78CD7FED3CB9}" presName="root" presStyleCnt="0">
        <dgm:presLayoutVars>
          <dgm:dir/>
          <dgm:resizeHandles val="exact"/>
        </dgm:presLayoutVars>
      </dgm:prSet>
      <dgm:spPr/>
    </dgm:pt>
    <dgm:pt modelId="{982DD004-9B1D-43C6-B6E2-527C911F3EC0}" type="pres">
      <dgm:prSet presAssocID="{69C1F42D-F0D0-4556-B05C-3D267F235CDC}" presName="compNode" presStyleCnt="0"/>
      <dgm:spPr/>
    </dgm:pt>
    <dgm:pt modelId="{470579BA-D543-477B-B1E2-70FD1A3E0C0A}" type="pres">
      <dgm:prSet presAssocID="{69C1F42D-F0D0-4556-B05C-3D267F235CDC}" presName="bgRect" presStyleLbl="bgShp" presStyleIdx="0" presStyleCnt="4"/>
      <dgm:spPr>
        <a:xfrm>
          <a:off x="0" y="1683"/>
          <a:ext cx="9404352" cy="853277"/>
        </a:xfrm>
        <a:prstGeom prst="roundRect">
          <a:avLst>
            <a:gd name="adj" fmla="val 10000"/>
          </a:avLst>
        </a:prstGeom>
        <a:solidFill>
          <a:srgbClr val="3B5182"/>
        </a:solidFill>
        <a:ln>
          <a:noFill/>
        </a:ln>
        <a:effectLst/>
      </dgm:spPr>
    </dgm:pt>
    <dgm:pt modelId="{0522DCD8-4E45-40D9-99B9-977346D0196A}" type="pres">
      <dgm:prSet presAssocID="{69C1F42D-F0D0-4556-B05C-3D267F235CDC}" presName="iconRect" presStyleLbl="node1" presStyleIdx="0" presStyleCnt="4"/>
      <dgm:spPr>
        <a:xfrm>
          <a:off x="258116" y="193670"/>
          <a:ext cx="469302" cy="4693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gm:spPr>
      <dgm:extLst>
        <a:ext uri="{E40237B7-FDA0-4F09-8148-C483321AD2D9}">
          <dgm14:cNvPr xmlns:dgm14="http://schemas.microsoft.com/office/drawing/2010/diagram" id="0" name="" descr="Ambulance"/>
        </a:ext>
      </dgm:extLst>
    </dgm:pt>
    <dgm:pt modelId="{6E4A5686-CE0E-4947-AA32-97C129046560}" type="pres">
      <dgm:prSet presAssocID="{69C1F42D-F0D0-4556-B05C-3D267F235CDC}" presName="spaceRect" presStyleCnt="0"/>
      <dgm:spPr/>
    </dgm:pt>
    <dgm:pt modelId="{4BE69CA4-2E5B-4099-A990-2862AB73D5F7}" type="pres">
      <dgm:prSet presAssocID="{69C1F42D-F0D0-4556-B05C-3D267F235CDC}" presName="parTx" presStyleLbl="revTx" presStyleIdx="0" presStyleCnt="4">
        <dgm:presLayoutVars>
          <dgm:chMax val="0"/>
          <dgm:chPref val="0"/>
        </dgm:presLayoutVars>
      </dgm:prSet>
      <dgm:spPr/>
    </dgm:pt>
    <dgm:pt modelId="{0F98256E-1A58-4160-B22A-A9A1824551FE}" type="pres">
      <dgm:prSet presAssocID="{6BA28C90-48B3-462E-BEAE-751C210286B0}" presName="sibTrans" presStyleCnt="0"/>
      <dgm:spPr/>
    </dgm:pt>
    <dgm:pt modelId="{9C364E81-88A1-4707-AABA-3AB2D2AC906A}" type="pres">
      <dgm:prSet presAssocID="{AB7659A3-A20D-430C-A816-11D69A25BE1E}" presName="compNode" presStyleCnt="0"/>
      <dgm:spPr/>
    </dgm:pt>
    <dgm:pt modelId="{38F0EDE8-D2E0-40CC-AD97-3F76E88B472F}" type="pres">
      <dgm:prSet presAssocID="{AB7659A3-A20D-430C-A816-11D69A25BE1E}" presName="bgRect" presStyleLbl="bgShp" presStyleIdx="1" presStyleCnt="4"/>
      <dgm:spPr>
        <a:xfrm>
          <a:off x="0" y="1068280"/>
          <a:ext cx="9404352" cy="853277"/>
        </a:xfrm>
        <a:prstGeom prst="roundRect">
          <a:avLst>
            <a:gd name="adj" fmla="val 10000"/>
          </a:avLst>
        </a:prstGeom>
        <a:solidFill>
          <a:srgbClr val="3B5182"/>
        </a:solidFill>
        <a:ln>
          <a:noFill/>
        </a:ln>
        <a:effectLst/>
      </dgm:spPr>
    </dgm:pt>
    <dgm:pt modelId="{6BF5DE5B-2DB5-41C1-971D-A49C3EC72FE8}" type="pres">
      <dgm:prSet presAssocID="{AB7659A3-A20D-430C-A816-11D69A25BE1E}" presName="iconRect" presStyleLbl="node1" presStyleIdx="1" presStyleCnt="4" custLinFactNeighborY="-3976"/>
      <dgm:spPr>
        <a:xfrm>
          <a:off x="258116" y="1260267"/>
          <a:ext cx="469302" cy="4693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gm:spPr>
      <dgm:extLst>
        <a:ext uri="{E40237B7-FDA0-4F09-8148-C483321AD2D9}">
          <dgm14:cNvPr xmlns:dgm14="http://schemas.microsoft.com/office/drawing/2010/diagram" id="0" name="" descr="First Aid Kit"/>
        </a:ext>
      </dgm:extLst>
    </dgm:pt>
    <dgm:pt modelId="{2B2CD9CA-9CAC-448D-A665-0691529FD9F6}" type="pres">
      <dgm:prSet presAssocID="{AB7659A3-A20D-430C-A816-11D69A25BE1E}" presName="spaceRect" presStyleCnt="0"/>
      <dgm:spPr/>
    </dgm:pt>
    <dgm:pt modelId="{22B9824E-6767-42B6-B176-ADFCE055E54C}" type="pres">
      <dgm:prSet presAssocID="{AB7659A3-A20D-430C-A816-11D69A25BE1E}" presName="parTx" presStyleLbl="revTx" presStyleIdx="1" presStyleCnt="4">
        <dgm:presLayoutVars>
          <dgm:chMax val="0"/>
          <dgm:chPref val="0"/>
        </dgm:presLayoutVars>
      </dgm:prSet>
      <dgm:spPr/>
    </dgm:pt>
    <dgm:pt modelId="{7EB286D0-3548-4AF5-83EC-3F9FE88196DA}" type="pres">
      <dgm:prSet presAssocID="{98185BE6-C762-46FA-B282-0F875BF36383}" presName="sibTrans" presStyleCnt="0"/>
      <dgm:spPr/>
    </dgm:pt>
    <dgm:pt modelId="{605060CA-F9A9-429F-AC3B-B786AE7A7579}" type="pres">
      <dgm:prSet presAssocID="{287B8C0F-CE25-44F6-9F99-FEEB4B47BEFD}" presName="compNode" presStyleCnt="0"/>
      <dgm:spPr/>
    </dgm:pt>
    <dgm:pt modelId="{9BF3006B-ECD6-4C52-8D5F-0EB2300B08C0}" type="pres">
      <dgm:prSet presAssocID="{287B8C0F-CE25-44F6-9F99-FEEB4B47BEFD}" presName="bgRect" presStyleLbl="bgShp" presStyleIdx="2" presStyleCnt="4"/>
      <dgm:spPr>
        <a:xfrm>
          <a:off x="0" y="2134876"/>
          <a:ext cx="9404352" cy="853277"/>
        </a:xfrm>
        <a:prstGeom prst="roundRect">
          <a:avLst>
            <a:gd name="adj" fmla="val 10000"/>
          </a:avLst>
        </a:prstGeom>
        <a:solidFill>
          <a:srgbClr val="3B5182"/>
        </a:solidFill>
        <a:ln>
          <a:noFill/>
        </a:ln>
        <a:effectLst/>
      </dgm:spPr>
    </dgm:pt>
    <dgm:pt modelId="{286D3A8E-CF85-4F41-8E78-9333815D3C02}" type="pres">
      <dgm:prSet presAssocID="{287B8C0F-CE25-44F6-9F99-FEEB4B47BEFD}" presName="iconRect" presStyleLbl="node1" presStyleIdx="2" presStyleCnt="4"/>
      <dgm:spPr>
        <a:xfrm>
          <a:off x="258116" y="2326864"/>
          <a:ext cx="469302" cy="4693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gm:spPr>
      <dgm:extLst>
        <a:ext uri="{E40237B7-FDA0-4F09-8148-C483321AD2D9}">
          <dgm14:cNvPr xmlns:dgm14="http://schemas.microsoft.com/office/drawing/2010/diagram" id="0" name="" descr="Læge"/>
        </a:ext>
      </dgm:extLst>
    </dgm:pt>
    <dgm:pt modelId="{4407E811-8455-4854-BD59-FD070F03FE86}" type="pres">
      <dgm:prSet presAssocID="{287B8C0F-CE25-44F6-9F99-FEEB4B47BEFD}" presName="spaceRect" presStyleCnt="0"/>
      <dgm:spPr/>
    </dgm:pt>
    <dgm:pt modelId="{48B4BDC2-6245-4519-A6D5-C7229E155D04}" type="pres">
      <dgm:prSet presAssocID="{287B8C0F-CE25-44F6-9F99-FEEB4B47BEFD}" presName="parTx" presStyleLbl="revTx" presStyleIdx="2" presStyleCnt="4">
        <dgm:presLayoutVars>
          <dgm:chMax val="0"/>
          <dgm:chPref val="0"/>
        </dgm:presLayoutVars>
      </dgm:prSet>
      <dgm:spPr/>
    </dgm:pt>
    <dgm:pt modelId="{D723B298-C045-4D1F-A648-189A7B0AF07B}" type="pres">
      <dgm:prSet presAssocID="{921284DE-D0EF-41D5-8903-A1B631B96322}" presName="sibTrans" presStyleCnt="0"/>
      <dgm:spPr/>
    </dgm:pt>
    <dgm:pt modelId="{429272B2-727F-46B7-9866-A5607032666B}" type="pres">
      <dgm:prSet presAssocID="{F27016B2-E82A-4F54-BADC-84E5AB87F3FA}" presName="compNode" presStyleCnt="0"/>
      <dgm:spPr/>
    </dgm:pt>
    <dgm:pt modelId="{B382E5AC-FB70-4F04-9DCF-003DD3F5E0ED}" type="pres">
      <dgm:prSet presAssocID="{F27016B2-E82A-4F54-BADC-84E5AB87F3FA}" presName="bgRect" presStyleLbl="bgShp" presStyleIdx="3" presStyleCnt="4"/>
      <dgm:spPr>
        <a:xfrm>
          <a:off x="0" y="3201473"/>
          <a:ext cx="9404352" cy="853277"/>
        </a:xfrm>
        <a:prstGeom prst="roundRect">
          <a:avLst>
            <a:gd name="adj" fmla="val 10000"/>
          </a:avLst>
        </a:prstGeom>
        <a:solidFill>
          <a:srgbClr val="3B5182"/>
        </a:solidFill>
        <a:ln>
          <a:noFill/>
        </a:ln>
        <a:effectLst/>
      </dgm:spPr>
    </dgm:pt>
    <dgm:pt modelId="{7DEA7A65-83A5-41CA-8477-C38BA890C04E}" type="pres">
      <dgm:prSet presAssocID="{F27016B2-E82A-4F54-BADC-84E5AB87F3FA}" presName="iconRect" presStyleLbl="node1" presStyleIdx="3" presStyleCnt="4"/>
      <dgm:spPr>
        <a:xfrm>
          <a:off x="258116" y="3393460"/>
          <a:ext cx="469302" cy="4693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gm:spPr>
      <dgm:extLst>
        <a:ext uri="{E40237B7-FDA0-4F09-8148-C483321AD2D9}">
          <dgm14:cNvPr xmlns:dgm14="http://schemas.microsoft.com/office/drawing/2010/diagram" id="0" name="" descr="Medicin"/>
        </a:ext>
      </dgm:extLst>
    </dgm:pt>
    <dgm:pt modelId="{BA9E6812-CAE6-4021-A857-2F1CBAD76E06}" type="pres">
      <dgm:prSet presAssocID="{F27016B2-E82A-4F54-BADC-84E5AB87F3FA}" presName="spaceRect" presStyleCnt="0"/>
      <dgm:spPr/>
    </dgm:pt>
    <dgm:pt modelId="{34AE6413-602B-430C-8D93-85FB8A5BE22C}" type="pres">
      <dgm:prSet presAssocID="{F27016B2-E82A-4F54-BADC-84E5AB87F3FA}" presName="parTx" presStyleLbl="revTx" presStyleIdx="3" presStyleCnt="4">
        <dgm:presLayoutVars>
          <dgm:chMax val="0"/>
          <dgm:chPref val="0"/>
        </dgm:presLayoutVars>
      </dgm:prSet>
      <dgm:spPr/>
    </dgm:pt>
  </dgm:ptLst>
  <dgm:cxnLst>
    <dgm:cxn modelId="{24C9B90C-69F7-45BC-AB85-0B4EFCC6CECE}" type="presOf" srcId="{287B8C0F-CE25-44F6-9F99-FEEB4B47BEFD}" destId="{48B4BDC2-6245-4519-A6D5-C7229E155D04}" srcOrd="0" destOrd="0" presId="urn:microsoft.com/office/officeart/2018/2/layout/IconVerticalSolidList"/>
    <dgm:cxn modelId="{26AF4710-BA3B-4ACC-B78C-B19973DF183A}" srcId="{EC1F2241-1879-4672-96B3-78CD7FED3CB9}" destId="{287B8C0F-CE25-44F6-9F99-FEEB4B47BEFD}" srcOrd="2" destOrd="0" parTransId="{52E701CD-8FC7-4366-AD51-48807845F2AC}" sibTransId="{921284DE-D0EF-41D5-8903-A1B631B96322}"/>
    <dgm:cxn modelId="{F2CDDF11-1320-415F-B6C1-39555F645FB8}" type="presOf" srcId="{69C1F42D-F0D0-4556-B05C-3D267F235CDC}" destId="{4BE69CA4-2E5B-4099-A990-2862AB73D5F7}" srcOrd="0" destOrd="0" presId="urn:microsoft.com/office/officeart/2018/2/layout/IconVerticalSolidList"/>
    <dgm:cxn modelId="{25B8EE5D-4C02-4D19-B435-F4EF1A5AC48B}" type="presOf" srcId="{AB7659A3-A20D-430C-A816-11D69A25BE1E}" destId="{22B9824E-6767-42B6-B176-ADFCE055E54C}" srcOrd="0" destOrd="0" presId="urn:microsoft.com/office/officeart/2018/2/layout/IconVerticalSolidList"/>
    <dgm:cxn modelId="{0BFF9D4B-30A1-45EA-8D06-BD17DAADD88B}" srcId="{EC1F2241-1879-4672-96B3-78CD7FED3CB9}" destId="{69C1F42D-F0D0-4556-B05C-3D267F235CDC}" srcOrd="0" destOrd="0" parTransId="{7750C3A6-D59F-49B4-BF86-9E4E37AD4304}" sibTransId="{6BA28C90-48B3-462E-BEAE-751C210286B0}"/>
    <dgm:cxn modelId="{E7363D4D-5182-4120-862A-F3A98B1BF066}" srcId="{EC1F2241-1879-4672-96B3-78CD7FED3CB9}" destId="{F27016B2-E82A-4F54-BADC-84E5AB87F3FA}" srcOrd="3" destOrd="0" parTransId="{5467F6CF-03DE-4FF5-9347-0E9CA388FE81}" sibTransId="{43931059-940D-4788-A786-0DB549D3EF00}"/>
    <dgm:cxn modelId="{F399CC53-B3D9-4EFD-8214-79365AFAB2B7}" type="presOf" srcId="{EC1F2241-1879-4672-96B3-78CD7FED3CB9}" destId="{6FCD3575-290F-4676-AD0D-B4F12D3B3311}" srcOrd="0" destOrd="0" presId="urn:microsoft.com/office/officeart/2018/2/layout/IconVerticalSolidList"/>
    <dgm:cxn modelId="{5493659D-ED59-4AA3-A8EA-0474861A5C1A}" type="presOf" srcId="{F27016B2-E82A-4F54-BADC-84E5AB87F3FA}" destId="{34AE6413-602B-430C-8D93-85FB8A5BE22C}" srcOrd="0" destOrd="0" presId="urn:microsoft.com/office/officeart/2018/2/layout/IconVerticalSolidList"/>
    <dgm:cxn modelId="{A48755ED-7624-4702-A4FC-DDAC9DE03464}" srcId="{EC1F2241-1879-4672-96B3-78CD7FED3CB9}" destId="{AB7659A3-A20D-430C-A816-11D69A25BE1E}" srcOrd="1" destOrd="0" parTransId="{F2B50AB5-D072-4EFD-9EE2-6C486D68BE0B}" sibTransId="{98185BE6-C762-46FA-B282-0F875BF36383}"/>
    <dgm:cxn modelId="{2DC8A53B-7CED-410F-9A69-7743E4F41BA1}" type="presParOf" srcId="{6FCD3575-290F-4676-AD0D-B4F12D3B3311}" destId="{982DD004-9B1D-43C6-B6E2-527C911F3EC0}" srcOrd="0" destOrd="0" presId="urn:microsoft.com/office/officeart/2018/2/layout/IconVerticalSolidList"/>
    <dgm:cxn modelId="{3D82E91A-E7BF-4DD5-8792-919103D70CAD}" type="presParOf" srcId="{982DD004-9B1D-43C6-B6E2-527C911F3EC0}" destId="{470579BA-D543-477B-B1E2-70FD1A3E0C0A}" srcOrd="0" destOrd="0" presId="urn:microsoft.com/office/officeart/2018/2/layout/IconVerticalSolidList"/>
    <dgm:cxn modelId="{64EDF4E8-420B-4FFC-9023-8D4BB4AA6831}" type="presParOf" srcId="{982DD004-9B1D-43C6-B6E2-527C911F3EC0}" destId="{0522DCD8-4E45-40D9-99B9-977346D0196A}" srcOrd="1" destOrd="0" presId="urn:microsoft.com/office/officeart/2018/2/layout/IconVerticalSolidList"/>
    <dgm:cxn modelId="{75099118-7062-47EE-A0CF-39C9D632716A}" type="presParOf" srcId="{982DD004-9B1D-43C6-B6E2-527C911F3EC0}" destId="{6E4A5686-CE0E-4947-AA32-97C129046560}" srcOrd="2" destOrd="0" presId="urn:microsoft.com/office/officeart/2018/2/layout/IconVerticalSolidList"/>
    <dgm:cxn modelId="{CCF3EF5A-35F9-4988-9DD3-ED13E9BD5379}" type="presParOf" srcId="{982DD004-9B1D-43C6-B6E2-527C911F3EC0}" destId="{4BE69CA4-2E5B-4099-A990-2862AB73D5F7}" srcOrd="3" destOrd="0" presId="urn:microsoft.com/office/officeart/2018/2/layout/IconVerticalSolidList"/>
    <dgm:cxn modelId="{28FB6A37-3B2B-4EE5-865D-F070FA1704D4}" type="presParOf" srcId="{6FCD3575-290F-4676-AD0D-B4F12D3B3311}" destId="{0F98256E-1A58-4160-B22A-A9A1824551FE}" srcOrd="1" destOrd="0" presId="urn:microsoft.com/office/officeart/2018/2/layout/IconVerticalSolidList"/>
    <dgm:cxn modelId="{2A3FB2C7-9242-4CB3-A31E-C9D5CD111AB0}" type="presParOf" srcId="{6FCD3575-290F-4676-AD0D-B4F12D3B3311}" destId="{9C364E81-88A1-4707-AABA-3AB2D2AC906A}" srcOrd="2" destOrd="0" presId="urn:microsoft.com/office/officeart/2018/2/layout/IconVerticalSolidList"/>
    <dgm:cxn modelId="{CA2DC1E9-3B9F-423E-944B-10BA91B5FDA9}" type="presParOf" srcId="{9C364E81-88A1-4707-AABA-3AB2D2AC906A}" destId="{38F0EDE8-D2E0-40CC-AD97-3F76E88B472F}" srcOrd="0" destOrd="0" presId="urn:microsoft.com/office/officeart/2018/2/layout/IconVerticalSolidList"/>
    <dgm:cxn modelId="{B7007AD5-1739-4083-8F6A-88C1881CEFE3}" type="presParOf" srcId="{9C364E81-88A1-4707-AABA-3AB2D2AC906A}" destId="{6BF5DE5B-2DB5-41C1-971D-A49C3EC72FE8}" srcOrd="1" destOrd="0" presId="urn:microsoft.com/office/officeart/2018/2/layout/IconVerticalSolidList"/>
    <dgm:cxn modelId="{8D6DFDE0-146B-4546-BD76-A8A176B4B1C5}" type="presParOf" srcId="{9C364E81-88A1-4707-AABA-3AB2D2AC906A}" destId="{2B2CD9CA-9CAC-448D-A665-0691529FD9F6}" srcOrd="2" destOrd="0" presId="urn:microsoft.com/office/officeart/2018/2/layout/IconVerticalSolidList"/>
    <dgm:cxn modelId="{7911DE93-EB1F-4906-9C9C-F0601C05C7CB}" type="presParOf" srcId="{9C364E81-88A1-4707-AABA-3AB2D2AC906A}" destId="{22B9824E-6767-42B6-B176-ADFCE055E54C}" srcOrd="3" destOrd="0" presId="urn:microsoft.com/office/officeart/2018/2/layout/IconVerticalSolidList"/>
    <dgm:cxn modelId="{9E2FF6F2-2EBC-420C-9D09-E6F93BB1FC60}" type="presParOf" srcId="{6FCD3575-290F-4676-AD0D-B4F12D3B3311}" destId="{7EB286D0-3548-4AF5-83EC-3F9FE88196DA}" srcOrd="3" destOrd="0" presId="urn:microsoft.com/office/officeart/2018/2/layout/IconVerticalSolidList"/>
    <dgm:cxn modelId="{C86D0452-078D-4EA7-BEEA-F6E447FEE629}" type="presParOf" srcId="{6FCD3575-290F-4676-AD0D-B4F12D3B3311}" destId="{605060CA-F9A9-429F-AC3B-B786AE7A7579}" srcOrd="4" destOrd="0" presId="urn:microsoft.com/office/officeart/2018/2/layout/IconVerticalSolidList"/>
    <dgm:cxn modelId="{4BA65107-00F2-4860-BA94-EEEB0C679F08}" type="presParOf" srcId="{605060CA-F9A9-429F-AC3B-B786AE7A7579}" destId="{9BF3006B-ECD6-4C52-8D5F-0EB2300B08C0}" srcOrd="0" destOrd="0" presId="urn:microsoft.com/office/officeart/2018/2/layout/IconVerticalSolidList"/>
    <dgm:cxn modelId="{73A21DB1-7F0C-49C3-954D-95C831A60EA5}" type="presParOf" srcId="{605060CA-F9A9-429F-AC3B-B786AE7A7579}" destId="{286D3A8E-CF85-4F41-8E78-9333815D3C02}" srcOrd="1" destOrd="0" presId="urn:microsoft.com/office/officeart/2018/2/layout/IconVerticalSolidList"/>
    <dgm:cxn modelId="{8610FB31-105D-42FB-AAA1-FBFD02DCA4B2}" type="presParOf" srcId="{605060CA-F9A9-429F-AC3B-B786AE7A7579}" destId="{4407E811-8455-4854-BD59-FD070F03FE86}" srcOrd="2" destOrd="0" presId="urn:microsoft.com/office/officeart/2018/2/layout/IconVerticalSolidList"/>
    <dgm:cxn modelId="{75A556CA-F017-4E86-8234-AD078BE9ADEB}" type="presParOf" srcId="{605060CA-F9A9-429F-AC3B-B786AE7A7579}" destId="{48B4BDC2-6245-4519-A6D5-C7229E155D04}" srcOrd="3" destOrd="0" presId="urn:microsoft.com/office/officeart/2018/2/layout/IconVerticalSolidList"/>
    <dgm:cxn modelId="{696A903A-75C4-424A-A27A-034CEEC962C5}" type="presParOf" srcId="{6FCD3575-290F-4676-AD0D-B4F12D3B3311}" destId="{D723B298-C045-4D1F-A648-189A7B0AF07B}" srcOrd="5" destOrd="0" presId="urn:microsoft.com/office/officeart/2018/2/layout/IconVerticalSolidList"/>
    <dgm:cxn modelId="{35DA46B8-6AE1-4DDA-829E-6246530D934A}" type="presParOf" srcId="{6FCD3575-290F-4676-AD0D-B4F12D3B3311}" destId="{429272B2-727F-46B7-9866-A5607032666B}" srcOrd="6" destOrd="0" presId="urn:microsoft.com/office/officeart/2018/2/layout/IconVerticalSolidList"/>
    <dgm:cxn modelId="{5825A142-48A7-4465-90F0-2A24F85F75A5}" type="presParOf" srcId="{429272B2-727F-46B7-9866-A5607032666B}" destId="{B382E5AC-FB70-4F04-9DCF-003DD3F5E0ED}" srcOrd="0" destOrd="0" presId="urn:microsoft.com/office/officeart/2018/2/layout/IconVerticalSolidList"/>
    <dgm:cxn modelId="{326BA914-963A-44D7-B4A2-B7AC619B3353}" type="presParOf" srcId="{429272B2-727F-46B7-9866-A5607032666B}" destId="{7DEA7A65-83A5-41CA-8477-C38BA890C04E}" srcOrd="1" destOrd="0" presId="urn:microsoft.com/office/officeart/2018/2/layout/IconVerticalSolidList"/>
    <dgm:cxn modelId="{7991720D-AFBC-4349-B591-4259ED22B61B}" type="presParOf" srcId="{429272B2-727F-46B7-9866-A5607032666B}" destId="{BA9E6812-CAE6-4021-A857-2F1CBAD76E06}" srcOrd="2" destOrd="0" presId="urn:microsoft.com/office/officeart/2018/2/layout/IconVerticalSolidList"/>
    <dgm:cxn modelId="{1FF88E7D-F8FB-4E64-AEC6-1EE4C14F6A0A}" type="presParOf" srcId="{429272B2-727F-46B7-9866-A5607032666B}" destId="{34AE6413-602B-430C-8D93-85FB8A5BE2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1F2241-1879-4672-96B3-78CD7FED3CB9}" type="doc">
      <dgm:prSet loTypeId="urn:microsoft.com/office/officeart/2018/2/layout/IconVerticalSolidList" loCatId="icon" qsTypeId="urn:microsoft.com/office/officeart/2005/8/quickstyle/simple1" qsCatId="simple" csTypeId="urn:microsoft.com/office/officeart/2018/5/colors/Iconchunking_neutralbg_accent5_2" csCatId="accent5" phldr="1"/>
      <dgm:spPr/>
      <dgm:t>
        <a:bodyPr/>
        <a:lstStyle/>
        <a:p>
          <a:endParaRPr lang="en-US"/>
        </a:p>
      </dgm:t>
    </dgm:pt>
    <dgm:pt modelId="{69C1F42D-F0D0-4556-B05C-3D267F235CDC}">
      <dgm:prSet/>
      <dgm:spPr>
        <a:xfrm>
          <a:off x="985535" y="1683"/>
          <a:ext cx="8418816" cy="853277"/>
        </a:xfrm>
        <a:prstGeom prst="rect">
          <a:avLst/>
        </a:prstGeom>
        <a:noFill/>
        <a:ln>
          <a:noFill/>
        </a:ln>
        <a:effectLst/>
      </dgm:spPr>
      <dgm:t>
        <a:bodyPr/>
        <a:lstStyle/>
        <a:p>
          <a:pPr>
            <a:lnSpc>
              <a:spcPct val="100000"/>
            </a:lnSpc>
          </a:pPr>
          <a:r>
            <a:rPr lang="da-DK" dirty="0" err="1">
              <a:solidFill>
                <a:schemeClr val="bg1"/>
              </a:solidFill>
            </a:rPr>
            <a:t>Varicer</a:t>
          </a:r>
          <a:endParaRPr lang="en-US" dirty="0">
            <a:solidFill>
              <a:schemeClr val="bg1"/>
            </a:solidFill>
            <a:latin typeface="Century Gothic" panose="020B0502020202020204"/>
            <a:ea typeface="+mn-ea"/>
            <a:cs typeface="+mn-cs"/>
          </a:endParaRPr>
        </a:p>
      </dgm:t>
    </dgm:pt>
    <dgm:pt modelId="{7750C3A6-D59F-49B4-BF86-9E4E37AD4304}" type="parTrans" cxnId="{0BFF9D4B-30A1-45EA-8D06-BD17DAADD88B}">
      <dgm:prSet/>
      <dgm:spPr/>
      <dgm:t>
        <a:bodyPr/>
        <a:lstStyle/>
        <a:p>
          <a:endParaRPr lang="en-US"/>
        </a:p>
      </dgm:t>
    </dgm:pt>
    <dgm:pt modelId="{6BA28C90-48B3-462E-BEAE-751C210286B0}" type="sibTrans" cxnId="{0BFF9D4B-30A1-45EA-8D06-BD17DAADD88B}">
      <dgm:prSet/>
      <dgm:spPr/>
      <dgm:t>
        <a:bodyPr/>
        <a:lstStyle/>
        <a:p>
          <a:endParaRPr lang="en-US"/>
        </a:p>
      </dgm:t>
    </dgm:pt>
    <dgm:pt modelId="{AB7659A3-A20D-430C-A816-11D69A25BE1E}">
      <dgm:prSet/>
      <dgm:spPr>
        <a:xfrm>
          <a:off x="985535" y="1068280"/>
          <a:ext cx="8418816" cy="853277"/>
        </a:xfrm>
        <a:prstGeom prst="rect">
          <a:avLst/>
        </a:prstGeom>
        <a:noFill/>
        <a:ln>
          <a:noFill/>
        </a:ln>
        <a:effectLst/>
      </dgm:spPr>
      <dgm:t>
        <a:bodyPr/>
        <a:lstStyle/>
        <a:p>
          <a:pPr>
            <a:lnSpc>
              <a:spcPct val="100000"/>
            </a:lnSpc>
          </a:pPr>
          <a:r>
            <a:rPr lang="da-DK" dirty="0" err="1">
              <a:solidFill>
                <a:schemeClr val="bg1"/>
              </a:solidFill>
            </a:rPr>
            <a:t>Lymfødem</a:t>
          </a:r>
          <a:endParaRPr lang="en-US" dirty="0">
            <a:solidFill>
              <a:schemeClr val="bg1"/>
            </a:solidFill>
            <a:latin typeface="Century Gothic" panose="020B0502020202020204"/>
            <a:ea typeface="+mn-ea"/>
            <a:cs typeface="+mn-cs"/>
          </a:endParaRPr>
        </a:p>
      </dgm:t>
    </dgm:pt>
    <dgm:pt modelId="{F2B50AB5-D072-4EFD-9EE2-6C486D68BE0B}" type="parTrans" cxnId="{A48755ED-7624-4702-A4FC-DDAC9DE03464}">
      <dgm:prSet/>
      <dgm:spPr/>
      <dgm:t>
        <a:bodyPr/>
        <a:lstStyle/>
        <a:p>
          <a:endParaRPr lang="en-US"/>
        </a:p>
      </dgm:t>
    </dgm:pt>
    <dgm:pt modelId="{98185BE6-C762-46FA-B282-0F875BF36383}" type="sibTrans" cxnId="{A48755ED-7624-4702-A4FC-DDAC9DE03464}">
      <dgm:prSet/>
      <dgm:spPr/>
      <dgm:t>
        <a:bodyPr/>
        <a:lstStyle/>
        <a:p>
          <a:endParaRPr lang="en-US"/>
        </a:p>
      </dgm:t>
    </dgm:pt>
    <dgm:pt modelId="{287B8C0F-CE25-44F6-9F99-FEEB4B47BEFD}">
      <dgm:prSet/>
      <dgm:spPr>
        <a:xfrm>
          <a:off x="985535" y="2134876"/>
          <a:ext cx="8418816" cy="853277"/>
        </a:xfrm>
        <a:prstGeom prst="rect">
          <a:avLst/>
        </a:prstGeom>
        <a:noFill/>
        <a:ln>
          <a:noFill/>
        </a:ln>
        <a:effectLst/>
      </dgm:spPr>
      <dgm:t>
        <a:bodyPr/>
        <a:lstStyle/>
        <a:p>
          <a:pPr>
            <a:lnSpc>
              <a:spcPct val="100000"/>
            </a:lnSpc>
          </a:pPr>
          <a:r>
            <a:rPr lang="da-DK" dirty="0">
              <a:solidFill>
                <a:schemeClr val="bg1"/>
              </a:solidFill>
            </a:rPr>
            <a:t>Dyb venetrombose</a:t>
          </a:r>
          <a:endParaRPr lang="en-US" dirty="0">
            <a:solidFill>
              <a:schemeClr val="bg1"/>
            </a:solidFill>
            <a:latin typeface="Century Gothic" panose="020B0502020202020204"/>
            <a:ea typeface="+mn-ea"/>
            <a:cs typeface="+mn-cs"/>
          </a:endParaRPr>
        </a:p>
      </dgm:t>
    </dgm:pt>
    <dgm:pt modelId="{52E701CD-8FC7-4366-AD51-48807845F2AC}" type="parTrans" cxnId="{26AF4710-BA3B-4ACC-B78C-B19973DF183A}">
      <dgm:prSet/>
      <dgm:spPr/>
      <dgm:t>
        <a:bodyPr/>
        <a:lstStyle/>
        <a:p>
          <a:endParaRPr lang="en-US"/>
        </a:p>
      </dgm:t>
    </dgm:pt>
    <dgm:pt modelId="{921284DE-D0EF-41D5-8903-A1B631B96322}" type="sibTrans" cxnId="{26AF4710-BA3B-4ACC-B78C-B19973DF183A}">
      <dgm:prSet/>
      <dgm:spPr/>
      <dgm:t>
        <a:bodyPr/>
        <a:lstStyle/>
        <a:p>
          <a:endParaRPr lang="en-US"/>
        </a:p>
      </dgm:t>
    </dgm:pt>
    <dgm:pt modelId="{6FCD3575-290F-4676-AD0D-B4F12D3B3311}" type="pres">
      <dgm:prSet presAssocID="{EC1F2241-1879-4672-96B3-78CD7FED3CB9}" presName="root" presStyleCnt="0">
        <dgm:presLayoutVars>
          <dgm:dir/>
          <dgm:resizeHandles val="exact"/>
        </dgm:presLayoutVars>
      </dgm:prSet>
      <dgm:spPr/>
    </dgm:pt>
    <dgm:pt modelId="{982DD004-9B1D-43C6-B6E2-527C911F3EC0}" type="pres">
      <dgm:prSet presAssocID="{69C1F42D-F0D0-4556-B05C-3D267F235CDC}" presName="compNode" presStyleCnt="0"/>
      <dgm:spPr/>
    </dgm:pt>
    <dgm:pt modelId="{470579BA-D543-477B-B1E2-70FD1A3E0C0A}" type="pres">
      <dgm:prSet presAssocID="{69C1F42D-F0D0-4556-B05C-3D267F235CDC}" presName="bgRect" presStyleLbl="bgShp" presStyleIdx="0" presStyleCnt="3"/>
      <dgm:spPr>
        <a:xfrm>
          <a:off x="0" y="1683"/>
          <a:ext cx="9404352" cy="853277"/>
        </a:xfrm>
        <a:prstGeom prst="roundRect">
          <a:avLst>
            <a:gd name="adj" fmla="val 10000"/>
          </a:avLst>
        </a:prstGeom>
        <a:solidFill>
          <a:srgbClr val="3B5182"/>
        </a:solidFill>
        <a:ln>
          <a:noFill/>
        </a:ln>
        <a:effectLst/>
      </dgm:spPr>
    </dgm:pt>
    <dgm:pt modelId="{0522DCD8-4E45-40D9-99B9-977346D0196A}" type="pres">
      <dgm:prSet presAssocID="{69C1F42D-F0D0-4556-B05C-3D267F235CDC}" presName="iconRect" presStyleLbl="node1" presStyleIdx="0" presStyleCnt="3"/>
      <dgm:spPr>
        <a:xfrm>
          <a:off x="258116" y="193670"/>
          <a:ext cx="469302" cy="46930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gm:spPr>
      <dgm:extLst>
        <a:ext uri="{E40237B7-FDA0-4F09-8148-C483321AD2D9}">
          <dgm14:cNvPr xmlns:dgm14="http://schemas.microsoft.com/office/drawing/2010/diagram" id="0" name="" descr="Ambulance"/>
        </a:ext>
      </dgm:extLst>
    </dgm:pt>
    <dgm:pt modelId="{6E4A5686-CE0E-4947-AA32-97C129046560}" type="pres">
      <dgm:prSet presAssocID="{69C1F42D-F0D0-4556-B05C-3D267F235CDC}" presName="spaceRect" presStyleCnt="0"/>
      <dgm:spPr/>
    </dgm:pt>
    <dgm:pt modelId="{4BE69CA4-2E5B-4099-A990-2862AB73D5F7}" type="pres">
      <dgm:prSet presAssocID="{69C1F42D-F0D0-4556-B05C-3D267F235CDC}" presName="parTx" presStyleLbl="revTx" presStyleIdx="0" presStyleCnt="3">
        <dgm:presLayoutVars>
          <dgm:chMax val="0"/>
          <dgm:chPref val="0"/>
        </dgm:presLayoutVars>
      </dgm:prSet>
      <dgm:spPr/>
    </dgm:pt>
    <dgm:pt modelId="{0F98256E-1A58-4160-B22A-A9A1824551FE}" type="pres">
      <dgm:prSet presAssocID="{6BA28C90-48B3-462E-BEAE-751C210286B0}" presName="sibTrans" presStyleCnt="0"/>
      <dgm:spPr/>
    </dgm:pt>
    <dgm:pt modelId="{9C364E81-88A1-4707-AABA-3AB2D2AC906A}" type="pres">
      <dgm:prSet presAssocID="{AB7659A3-A20D-430C-A816-11D69A25BE1E}" presName="compNode" presStyleCnt="0"/>
      <dgm:spPr/>
    </dgm:pt>
    <dgm:pt modelId="{38F0EDE8-D2E0-40CC-AD97-3F76E88B472F}" type="pres">
      <dgm:prSet presAssocID="{AB7659A3-A20D-430C-A816-11D69A25BE1E}" presName="bgRect" presStyleLbl="bgShp" presStyleIdx="1" presStyleCnt="3"/>
      <dgm:spPr>
        <a:xfrm>
          <a:off x="0" y="1068280"/>
          <a:ext cx="9404352" cy="853277"/>
        </a:xfrm>
        <a:prstGeom prst="roundRect">
          <a:avLst>
            <a:gd name="adj" fmla="val 10000"/>
          </a:avLst>
        </a:prstGeom>
        <a:solidFill>
          <a:srgbClr val="3B5182"/>
        </a:solidFill>
        <a:ln>
          <a:noFill/>
        </a:ln>
        <a:effectLst/>
      </dgm:spPr>
    </dgm:pt>
    <dgm:pt modelId="{6BF5DE5B-2DB5-41C1-971D-A49C3EC72FE8}" type="pres">
      <dgm:prSet presAssocID="{AB7659A3-A20D-430C-A816-11D69A25BE1E}" presName="iconRect" presStyleLbl="node1" presStyleIdx="1" presStyleCnt="3" custLinFactNeighborY="-3976"/>
      <dgm:spPr>
        <a:xfrm>
          <a:off x="258116" y="1260267"/>
          <a:ext cx="469302" cy="46930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gm:spPr>
    </dgm:pt>
    <dgm:pt modelId="{2B2CD9CA-9CAC-448D-A665-0691529FD9F6}" type="pres">
      <dgm:prSet presAssocID="{AB7659A3-A20D-430C-A816-11D69A25BE1E}" presName="spaceRect" presStyleCnt="0"/>
      <dgm:spPr/>
    </dgm:pt>
    <dgm:pt modelId="{22B9824E-6767-42B6-B176-ADFCE055E54C}" type="pres">
      <dgm:prSet presAssocID="{AB7659A3-A20D-430C-A816-11D69A25BE1E}" presName="parTx" presStyleLbl="revTx" presStyleIdx="1" presStyleCnt="3">
        <dgm:presLayoutVars>
          <dgm:chMax val="0"/>
          <dgm:chPref val="0"/>
        </dgm:presLayoutVars>
      </dgm:prSet>
      <dgm:spPr/>
    </dgm:pt>
    <dgm:pt modelId="{7EB286D0-3548-4AF5-83EC-3F9FE88196DA}" type="pres">
      <dgm:prSet presAssocID="{98185BE6-C762-46FA-B282-0F875BF36383}" presName="sibTrans" presStyleCnt="0"/>
      <dgm:spPr/>
    </dgm:pt>
    <dgm:pt modelId="{605060CA-F9A9-429F-AC3B-B786AE7A7579}" type="pres">
      <dgm:prSet presAssocID="{287B8C0F-CE25-44F6-9F99-FEEB4B47BEFD}" presName="compNode" presStyleCnt="0"/>
      <dgm:spPr/>
    </dgm:pt>
    <dgm:pt modelId="{9BF3006B-ECD6-4C52-8D5F-0EB2300B08C0}" type="pres">
      <dgm:prSet presAssocID="{287B8C0F-CE25-44F6-9F99-FEEB4B47BEFD}" presName="bgRect" presStyleLbl="bgShp" presStyleIdx="2" presStyleCnt="3"/>
      <dgm:spPr>
        <a:xfrm>
          <a:off x="0" y="2134876"/>
          <a:ext cx="9404352" cy="853277"/>
        </a:xfrm>
        <a:prstGeom prst="roundRect">
          <a:avLst>
            <a:gd name="adj" fmla="val 10000"/>
          </a:avLst>
        </a:prstGeom>
        <a:solidFill>
          <a:srgbClr val="3B5182"/>
        </a:solidFill>
        <a:ln>
          <a:noFill/>
        </a:ln>
        <a:effectLst/>
      </dgm:spPr>
    </dgm:pt>
    <dgm:pt modelId="{286D3A8E-CF85-4F41-8E78-9333815D3C02}" type="pres">
      <dgm:prSet presAssocID="{287B8C0F-CE25-44F6-9F99-FEEB4B47BEFD}" presName="iconRect" presStyleLbl="node1" presStyleIdx="2" presStyleCnt="3"/>
      <dgm:spPr>
        <a:xfrm>
          <a:off x="258116" y="2326864"/>
          <a:ext cx="469302" cy="46930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noFill/>
          <a:prstDash val="solid"/>
        </a:ln>
        <a:effectLst/>
      </dgm:spPr>
      <dgm:extLst>
        <a:ext uri="{E40237B7-FDA0-4F09-8148-C483321AD2D9}">
          <dgm14:cNvPr xmlns:dgm14="http://schemas.microsoft.com/office/drawing/2010/diagram" id="0" name="" descr="Læge"/>
        </a:ext>
      </dgm:extLst>
    </dgm:pt>
    <dgm:pt modelId="{4407E811-8455-4854-BD59-FD070F03FE86}" type="pres">
      <dgm:prSet presAssocID="{287B8C0F-CE25-44F6-9F99-FEEB4B47BEFD}" presName="spaceRect" presStyleCnt="0"/>
      <dgm:spPr/>
    </dgm:pt>
    <dgm:pt modelId="{48B4BDC2-6245-4519-A6D5-C7229E155D04}" type="pres">
      <dgm:prSet presAssocID="{287B8C0F-CE25-44F6-9F99-FEEB4B47BEFD}" presName="parTx" presStyleLbl="revTx" presStyleIdx="2" presStyleCnt="3">
        <dgm:presLayoutVars>
          <dgm:chMax val="0"/>
          <dgm:chPref val="0"/>
        </dgm:presLayoutVars>
      </dgm:prSet>
      <dgm:spPr/>
    </dgm:pt>
  </dgm:ptLst>
  <dgm:cxnLst>
    <dgm:cxn modelId="{24C9B90C-69F7-45BC-AB85-0B4EFCC6CECE}" type="presOf" srcId="{287B8C0F-CE25-44F6-9F99-FEEB4B47BEFD}" destId="{48B4BDC2-6245-4519-A6D5-C7229E155D04}" srcOrd="0" destOrd="0" presId="urn:microsoft.com/office/officeart/2018/2/layout/IconVerticalSolidList"/>
    <dgm:cxn modelId="{26AF4710-BA3B-4ACC-B78C-B19973DF183A}" srcId="{EC1F2241-1879-4672-96B3-78CD7FED3CB9}" destId="{287B8C0F-CE25-44F6-9F99-FEEB4B47BEFD}" srcOrd="2" destOrd="0" parTransId="{52E701CD-8FC7-4366-AD51-48807845F2AC}" sibTransId="{921284DE-D0EF-41D5-8903-A1B631B96322}"/>
    <dgm:cxn modelId="{F2CDDF11-1320-415F-B6C1-39555F645FB8}" type="presOf" srcId="{69C1F42D-F0D0-4556-B05C-3D267F235CDC}" destId="{4BE69CA4-2E5B-4099-A990-2862AB73D5F7}" srcOrd="0" destOrd="0" presId="urn:microsoft.com/office/officeart/2018/2/layout/IconVerticalSolidList"/>
    <dgm:cxn modelId="{25B8EE5D-4C02-4D19-B435-F4EF1A5AC48B}" type="presOf" srcId="{AB7659A3-A20D-430C-A816-11D69A25BE1E}" destId="{22B9824E-6767-42B6-B176-ADFCE055E54C}" srcOrd="0" destOrd="0" presId="urn:microsoft.com/office/officeart/2018/2/layout/IconVerticalSolidList"/>
    <dgm:cxn modelId="{0BFF9D4B-30A1-45EA-8D06-BD17DAADD88B}" srcId="{EC1F2241-1879-4672-96B3-78CD7FED3CB9}" destId="{69C1F42D-F0D0-4556-B05C-3D267F235CDC}" srcOrd="0" destOrd="0" parTransId="{7750C3A6-D59F-49B4-BF86-9E4E37AD4304}" sibTransId="{6BA28C90-48B3-462E-BEAE-751C210286B0}"/>
    <dgm:cxn modelId="{F399CC53-B3D9-4EFD-8214-79365AFAB2B7}" type="presOf" srcId="{EC1F2241-1879-4672-96B3-78CD7FED3CB9}" destId="{6FCD3575-290F-4676-AD0D-B4F12D3B3311}" srcOrd="0" destOrd="0" presId="urn:microsoft.com/office/officeart/2018/2/layout/IconVerticalSolidList"/>
    <dgm:cxn modelId="{A48755ED-7624-4702-A4FC-DDAC9DE03464}" srcId="{EC1F2241-1879-4672-96B3-78CD7FED3CB9}" destId="{AB7659A3-A20D-430C-A816-11D69A25BE1E}" srcOrd="1" destOrd="0" parTransId="{F2B50AB5-D072-4EFD-9EE2-6C486D68BE0B}" sibTransId="{98185BE6-C762-46FA-B282-0F875BF36383}"/>
    <dgm:cxn modelId="{2DC8A53B-7CED-410F-9A69-7743E4F41BA1}" type="presParOf" srcId="{6FCD3575-290F-4676-AD0D-B4F12D3B3311}" destId="{982DD004-9B1D-43C6-B6E2-527C911F3EC0}" srcOrd="0" destOrd="0" presId="urn:microsoft.com/office/officeart/2018/2/layout/IconVerticalSolidList"/>
    <dgm:cxn modelId="{3D82E91A-E7BF-4DD5-8792-919103D70CAD}" type="presParOf" srcId="{982DD004-9B1D-43C6-B6E2-527C911F3EC0}" destId="{470579BA-D543-477B-B1E2-70FD1A3E0C0A}" srcOrd="0" destOrd="0" presId="urn:microsoft.com/office/officeart/2018/2/layout/IconVerticalSolidList"/>
    <dgm:cxn modelId="{64EDF4E8-420B-4FFC-9023-8D4BB4AA6831}" type="presParOf" srcId="{982DD004-9B1D-43C6-B6E2-527C911F3EC0}" destId="{0522DCD8-4E45-40D9-99B9-977346D0196A}" srcOrd="1" destOrd="0" presId="urn:microsoft.com/office/officeart/2018/2/layout/IconVerticalSolidList"/>
    <dgm:cxn modelId="{75099118-7062-47EE-A0CF-39C9D632716A}" type="presParOf" srcId="{982DD004-9B1D-43C6-B6E2-527C911F3EC0}" destId="{6E4A5686-CE0E-4947-AA32-97C129046560}" srcOrd="2" destOrd="0" presId="urn:microsoft.com/office/officeart/2018/2/layout/IconVerticalSolidList"/>
    <dgm:cxn modelId="{CCF3EF5A-35F9-4988-9DD3-ED13E9BD5379}" type="presParOf" srcId="{982DD004-9B1D-43C6-B6E2-527C911F3EC0}" destId="{4BE69CA4-2E5B-4099-A990-2862AB73D5F7}" srcOrd="3" destOrd="0" presId="urn:microsoft.com/office/officeart/2018/2/layout/IconVerticalSolidList"/>
    <dgm:cxn modelId="{28FB6A37-3B2B-4EE5-865D-F070FA1704D4}" type="presParOf" srcId="{6FCD3575-290F-4676-AD0D-B4F12D3B3311}" destId="{0F98256E-1A58-4160-B22A-A9A1824551FE}" srcOrd="1" destOrd="0" presId="urn:microsoft.com/office/officeart/2018/2/layout/IconVerticalSolidList"/>
    <dgm:cxn modelId="{2A3FB2C7-9242-4CB3-A31E-C9D5CD111AB0}" type="presParOf" srcId="{6FCD3575-290F-4676-AD0D-B4F12D3B3311}" destId="{9C364E81-88A1-4707-AABA-3AB2D2AC906A}" srcOrd="2" destOrd="0" presId="urn:microsoft.com/office/officeart/2018/2/layout/IconVerticalSolidList"/>
    <dgm:cxn modelId="{CA2DC1E9-3B9F-423E-944B-10BA91B5FDA9}" type="presParOf" srcId="{9C364E81-88A1-4707-AABA-3AB2D2AC906A}" destId="{38F0EDE8-D2E0-40CC-AD97-3F76E88B472F}" srcOrd="0" destOrd="0" presId="urn:microsoft.com/office/officeart/2018/2/layout/IconVerticalSolidList"/>
    <dgm:cxn modelId="{B7007AD5-1739-4083-8F6A-88C1881CEFE3}" type="presParOf" srcId="{9C364E81-88A1-4707-AABA-3AB2D2AC906A}" destId="{6BF5DE5B-2DB5-41C1-971D-A49C3EC72FE8}" srcOrd="1" destOrd="0" presId="urn:microsoft.com/office/officeart/2018/2/layout/IconVerticalSolidList"/>
    <dgm:cxn modelId="{8D6DFDE0-146B-4546-BD76-A8A176B4B1C5}" type="presParOf" srcId="{9C364E81-88A1-4707-AABA-3AB2D2AC906A}" destId="{2B2CD9CA-9CAC-448D-A665-0691529FD9F6}" srcOrd="2" destOrd="0" presId="urn:microsoft.com/office/officeart/2018/2/layout/IconVerticalSolidList"/>
    <dgm:cxn modelId="{7911DE93-EB1F-4906-9C9C-F0601C05C7CB}" type="presParOf" srcId="{9C364E81-88A1-4707-AABA-3AB2D2AC906A}" destId="{22B9824E-6767-42B6-B176-ADFCE055E54C}" srcOrd="3" destOrd="0" presId="urn:microsoft.com/office/officeart/2018/2/layout/IconVerticalSolidList"/>
    <dgm:cxn modelId="{9E2FF6F2-2EBC-420C-9D09-E6F93BB1FC60}" type="presParOf" srcId="{6FCD3575-290F-4676-AD0D-B4F12D3B3311}" destId="{7EB286D0-3548-4AF5-83EC-3F9FE88196DA}" srcOrd="3" destOrd="0" presId="urn:microsoft.com/office/officeart/2018/2/layout/IconVerticalSolidList"/>
    <dgm:cxn modelId="{C86D0452-078D-4EA7-BEEA-F6E447FEE629}" type="presParOf" srcId="{6FCD3575-290F-4676-AD0D-B4F12D3B3311}" destId="{605060CA-F9A9-429F-AC3B-B786AE7A7579}" srcOrd="4" destOrd="0" presId="urn:microsoft.com/office/officeart/2018/2/layout/IconVerticalSolidList"/>
    <dgm:cxn modelId="{4BA65107-00F2-4860-BA94-EEEB0C679F08}" type="presParOf" srcId="{605060CA-F9A9-429F-AC3B-B786AE7A7579}" destId="{9BF3006B-ECD6-4C52-8D5F-0EB2300B08C0}" srcOrd="0" destOrd="0" presId="urn:microsoft.com/office/officeart/2018/2/layout/IconVerticalSolidList"/>
    <dgm:cxn modelId="{73A21DB1-7F0C-49C3-954D-95C831A60EA5}" type="presParOf" srcId="{605060CA-F9A9-429F-AC3B-B786AE7A7579}" destId="{286D3A8E-CF85-4F41-8E78-9333815D3C02}" srcOrd="1" destOrd="0" presId="urn:microsoft.com/office/officeart/2018/2/layout/IconVerticalSolidList"/>
    <dgm:cxn modelId="{8610FB31-105D-42FB-AAA1-FBFD02DCA4B2}" type="presParOf" srcId="{605060CA-F9A9-429F-AC3B-B786AE7A7579}" destId="{4407E811-8455-4854-BD59-FD070F03FE86}" srcOrd="2" destOrd="0" presId="urn:microsoft.com/office/officeart/2018/2/layout/IconVerticalSolidList"/>
    <dgm:cxn modelId="{75A556CA-F017-4E86-8234-AD078BE9ADEB}" type="presParOf" srcId="{605060CA-F9A9-429F-AC3B-B786AE7A7579}" destId="{48B4BDC2-6245-4519-A6D5-C7229E155D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579BA-D543-477B-B1E2-70FD1A3E0C0A}">
      <dsp:nvSpPr>
        <dsp:cNvPr id="0" name=""/>
        <dsp:cNvSpPr/>
      </dsp:nvSpPr>
      <dsp:spPr>
        <a:xfrm>
          <a:off x="0" y="1655"/>
          <a:ext cx="6289675" cy="838980"/>
        </a:xfrm>
        <a:prstGeom prst="roundRect">
          <a:avLst>
            <a:gd name="adj" fmla="val 10000"/>
          </a:avLst>
        </a:prstGeom>
        <a:solidFill>
          <a:srgbClr val="3B5182"/>
        </a:solidFill>
        <a:ln>
          <a:noFill/>
        </a:ln>
        <a:effectLst/>
      </dsp:spPr>
      <dsp:style>
        <a:lnRef idx="0">
          <a:scrgbClr r="0" g="0" b="0"/>
        </a:lnRef>
        <a:fillRef idx="1">
          <a:scrgbClr r="0" g="0" b="0"/>
        </a:fillRef>
        <a:effectRef idx="0">
          <a:scrgbClr r="0" g="0" b="0"/>
        </a:effectRef>
        <a:fontRef idx="minor"/>
      </dsp:style>
    </dsp:sp>
    <dsp:sp modelId="{0522DCD8-4E45-40D9-99B9-977346D0196A}">
      <dsp:nvSpPr>
        <dsp:cNvPr id="0" name=""/>
        <dsp:cNvSpPr/>
      </dsp:nvSpPr>
      <dsp:spPr>
        <a:xfrm>
          <a:off x="253791" y="190425"/>
          <a:ext cx="461439" cy="4614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E69CA4-2E5B-4099-A990-2862AB73D5F7}">
      <dsp:nvSpPr>
        <dsp:cNvPr id="0" name=""/>
        <dsp:cNvSpPr/>
      </dsp:nvSpPr>
      <dsp:spPr>
        <a:xfrm>
          <a:off x="969022" y="1655"/>
          <a:ext cx="5320652" cy="838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2" tIns="88792" rIns="88792" bIns="88792" numCol="1" spcCol="1270" anchor="ctr" anchorCtr="0">
          <a:noAutofit/>
        </a:bodyPr>
        <a:lstStyle/>
        <a:p>
          <a:pPr marL="0" lvl="0" indent="0" algn="l" defTabSz="977900">
            <a:lnSpc>
              <a:spcPct val="90000"/>
            </a:lnSpc>
            <a:spcBef>
              <a:spcPct val="0"/>
            </a:spcBef>
            <a:spcAft>
              <a:spcPct val="35000"/>
            </a:spcAft>
            <a:buNone/>
          </a:pPr>
          <a:r>
            <a:rPr lang="da-DK" sz="2200" kern="1200" dirty="0">
              <a:solidFill>
                <a:schemeClr val="bg1"/>
              </a:solidFill>
            </a:rPr>
            <a:t>Medfødt- Dysplasi</a:t>
          </a:r>
          <a:endParaRPr lang="en-US" sz="2200" kern="1200" dirty="0">
            <a:solidFill>
              <a:schemeClr val="bg1"/>
            </a:solidFill>
            <a:latin typeface="Century Gothic" panose="020B0502020202020204"/>
            <a:ea typeface="+mn-ea"/>
            <a:cs typeface="+mn-cs"/>
          </a:endParaRPr>
        </a:p>
      </dsp:txBody>
      <dsp:txXfrm>
        <a:off x="969022" y="1655"/>
        <a:ext cx="5320652" cy="838980"/>
      </dsp:txXfrm>
    </dsp:sp>
    <dsp:sp modelId="{38F0EDE8-D2E0-40CC-AD97-3F76E88B472F}">
      <dsp:nvSpPr>
        <dsp:cNvPr id="0" name=""/>
        <dsp:cNvSpPr/>
      </dsp:nvSpPr>
      <dsp:spPr>
        <a:xfrm>
          <a:off x="0" y="1050380"/>
          <a:ext cx="6289675" cy="838980"/>
        </a:xfrm>
        <a:prstGeom prst="roundRect">
          <a:avLst>
            <a:gd name="adj" fmla="val 10000"/>
          </a:avLst>
        </a:prstGeom>
        <a:solidFill>
          <a:srgbClr val="3B5182"/>
        </a:solidFill>
        <a:ln>
          <a:noFill/>
        </a:ln>
        <a:effectLst/>
      </dsp:spPr>
      <dsp:style>
        <a:lnRef idx="0">
          <a:scrgbClr r="0" g="0" b="0"/>
        </a:lnRef>
        <a:fillRef idx="1">
          <a:scrgbClr r="0" g="0" b="0"/>
        </a:fillRef>
        <a:effectRef idx="0">
          <a:scrgbClr r="0" g="0" b="0"/>
        </a:effectRef>
        <a:fontRef idx="minor"/>
      </dsp:style>
    </dsp:sp>
    <dsp:sp modelId="{6BF5DE5B-2DB5-41C1-971D-A49C3EC72FE8}">
      <dsp:nvSpPr>
        <dsp:cNvPr id="0" name=""/>
        <dsp:cNvSpPr/>
      </dsp:nvSpPr>
      <dsp:spPr>
        <a:xfrm>
          <a:off x="253791" y="1220804"/>
          <a:ext cx="461439" cy="4614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B9824E-6767-42B6-B176-ADFCE055E54C}">
      <dsp:nvSpPr>
        <dsp:cNvPr id="0" name=""/>
        <dsp:cNvSpPr/>
      </dsp:nvSpPr>
      <dsp:spPr>
        <a:xfrm>
          <a:off x="969022" y="1050380"/>
          <a:ext cx="5320652" cy="838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2" tIns="88792" rIns="88792" bIns="88792" numCol="1" spcCol="1270" anchor="ctr" anchorCtr="0">
          <a:noAutofit/>
        </a:bodyPr>
        <a:lstStyle/>
        <a:p>
          <a:pPr marL="0" lvl="0" indent="0" algn="l" defTabSz="977900">
            <a:lnSpc>
              <a:spcPct val="90000"/>
            </a:lnSpc>
            <a:spcBef>
              <a:spcPct val="0"/>
            </a:spcBef>
            <a:spcAft>
              <a:spcPct val="35000"/>
            </a:spcAft>
            <a:buNone/>
          </a:pPr>
          <a:r>
            <a:rPr lang="da-DK" sz="2200" kern="1200" dirty="0">
              <a:solidFill>
                <a:schemeClr val="bg1"/>
              </a:solidFill>
            </a:rPr>
            <a:t>Stående arbejde</a:t>
          </a:r>
          <a:endParaRPr lang="en-US" sz="2200" kern="1200" dirty="0">
            <a:solidFill>
              <a:schemeClr val="bg1"/>
            </a:solidFill>
            <a:latin typeface="Century Gothic" panose="020B0502020202020204"/>
            <a:ea typeface="+mn-ea"/>
            <a:cs typeface="+mn-cs"/>
          </a:endParaRPr>
        </a:p>
      </dsp:txBody>
      <dsp:txXfrm>
        <a:off x="969022" y="1050380"/>
        <a:ext cx="5320652" cy="838980"/>
      </dsp:txXfrm>
    </dsp:sp>
    <dsp:sp modelId="{9BF3006B-ECD6-4C52-8D5F-0EB2300B08C0}">
      <dsp:nvSpPr>
        <dsp:cNvPr id="0" name=""/>
        <dsp:cNvSpPr/>
      </dsp:nvSpPr>
      <dsp:spPr>
        <a:xfrm>
          <a:off x="0" y="2099106"/>
          <a:ext cx="6289675" cy="838980"/>
        </a:xfrm>
        <a:prstGeom prst="roundRect">
          <a:avLst>
            <a:gd name="adj" fmla="val 10000"/>
          </a:avLst>
        </a:prstGeom>
        <a:solidFill>
          <a:srgbClr val="3B5182"/>
        </a:solidFill>
        <a:ln>
          <a:noFill/>
        </a:ln>
        <a:effectLst/>
      </dsp:spPr>
      <dsp:style>
        <a:lnRef idx="0">
          <a:scrgbClr r="0" g="0" b="0"/>
        </a:lnRef>
        <a:fillRef idx="1">
          <a:scrgbClr r="0" g="0" b="0"/>
        </a:fillRef>
        <a:effectRef idx="0">
          <a:scrgbClr r="0" g="0" b="0"/>
        </a:effectRef>
        <a:fontRef idx="minor"/>
      </dsp:style>
    </dsp:sp>
    <dsp:sp modelId="{286D3A8E-CF85-4F41-8E78-9333815D3C02}">
      <dsp:nvSpPr>
        <dsp:cNvPr id="0" name=""/>
        <dsp:cNvSpPr/>
      </dsp:nvSpPr>
      <dsp:spPr>
        <a:xfrm>
          <a:off x="253791" y="2287877"/>
          <a:ext cx="461439" cy="4614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B4BDC2-6245-4519-A6D5-C7229E155D04}">
      <dsp:nvSpPr>
        <dsp:cNvPr id="0" name=""/>
        <dsp:cNvSpPr/>
      </dsp:nvSpPr>
      <dsp:spPr>
        <a:xfrm>
          <a:off x="969022" y="2099106"/>
          <a:ext cx="5320652" cy="838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2" tIns="88792" rIns="88792" bIns="88792" numCol="1" spcCol="1270" anchor="ctr" anchorCtr="0">
          <a:noAutofit/>
        </a:bodyPr>
        <a:lstStyle/>
        <a:p>
          <a:pPr marL="0" lvl="0" indent="0" algn="l" defTabSz="977900">
            <a:lnSpc>
              <a:spcPct val="90000"/>
            </a:lnSpc>
            <a:spcBef>
              <a:spcPct val="0"/>
            </a:spcBef>
            <a:spcAft>
              <a:spcPct val="35000"/>
            </a:spcAft>
            <a:buNone/>
          </a:pPr>
          <a:r>
            <a:rPr lang="da-DK" sz="2200" kern="1200" dirty="0">
              <a:solidFill>
                <a:schemeClr val="bg1"/>
              </a:solidFill>
            </a:rPr>
            <a:t>Efter traume eller operation</a:t>
          </a:r>
          <a:endParaRPr lang="en-US" sz="2200" kern="1200" dirty="0">
            <a:solidFill>
              <a:schemeClr val="bg1"/>
            </a:solidFill>
            <a:latin typeface="Century Gothic" panose="020B0502020202020204"/>
            <a:ea typeface="+mn-ea"/>
            <a:cs typeface="+mn-cs"/>
          </a:endParaRPr>
        </a:p>
      </dsp:txBody>
      <dsp:txXfrm>
        <a:off x="969022" y="2099106"/>
        <a:ext cx="5320652" cy="838980"/>
      </dsp:txXfrm>
    </dsp:sp>
    <dsp:sp modelId="{B382E5AC-FB70-4F04-9DCF-003DD3F5E0ED}">
      <dsp:nvSpPr>
        <dsp:cNvPr id="0" name=""/>
        <dsp:cNvSpPr/>
      </dsp:nvSpPr>
      <dsp:spPr>
        <a:xfrm>
          <a:off x="0" y="3147832"/>
          <a:ext cx="6289675" cy="838980"/>
        </a:xfrm>
        <a:prstGeom prst="roundRect">
          <a:avLst>
            <a:gd name="adj" fmla="val 10000"/>
          </a:avLst>
        </a:prstGeom>
        <a:solidFill>
          <a:srgbClr val="3B5182"/>
        </a:solidFill>
        <a:ln>
          <a:noFill/>
        </a:ln>
        <a:effectLst/>
      </dsp:spPr>
      <dsp:style>
        <a:lnRef idx="0">
          <a:scrgbClr r="0" g="0" b="0"/>
        </a:lnRef>
        <a:fillRef idx="1">
          <a:scrgbClr r="0" g="0" b="0"/>
        </a:fillRef>
        <a:effectRef idx="0">
          <a:scrgbClr r="0" g="0" b="0"/>
        </a:effectRef>
        <a:fontRef idx="minor"/>
      </dsp:style>
    </dsp:sp>
    <dsp:sp modelId="{7DEA7A65-83A5-41CA-8477-C38BA890C04E}">
      <dsp:nvSpPr>
        <dsp:cNvPr id="0" name=""/>
        <dsp:cNvSpPr/>
      </dsp:nvSpPr>
      <dsp:spPr>
        <a:xfrm>
          <a:off x="253791" y="3336602"/>
          <a:ext cx="461439" cy="4614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AE6413-602B-430C-8D93-85FB8A5BE22C}">
      <dsp:nvSpPr>
        <dsp:cNvPr id="0" name=""/>
        <dsp:cNvSpPr/>
      </dsp:nvSpPr>
      <dsp:spPr>
        <a:xfrm>
          <a:off x="969022" y="3147832"/>
          <a:ext cx="5320652" cy="838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2" tIns="88792" rIns="88792" bIns="88792" numCol="1" spcCol="1270" anchor="ctr" anchorCtr="0">
          <a:noAutofit/>
        </a:bodyPr>
        <a:lstStyle/>
        <a:p>
          <a:pPr marL="0" lvl="0" indent="0" algn="l" defTabSz="889000">
            <a:lnSpc>
              <a:spcPct val="90000"/>
            </a:lnSpc>
            <a:spcBef>
              <a:spcPct val="0"/>
            </a:spcBef>
            <a:spcAft>
              <a:spcPct val="35000"/>
            </a:spcAft>
            <a:buNone/>
          </a:pPr>
          <a:r>
            <a:rPr lang="da-DK" sz="2000" kern="1200" dirty="0">
              <a:solidFill>
                <a:schemeClr val="bg1"/>
              </a:solidFill>
            </a:rPr>
            <a:t>Gentagne infektioner</a:t>
          </a:r>
        </a:p>
        <a:p>
          <a:pPr marL="0" lvl="0" indent="0" algn="l" defTabSz="889000">
            <a:lnSpc>
              <a:spcPct val="90000"/>
            </a:lnSpc>
            <a:spcBef>
              <a:spcPct val="0"/>
            </a:spcBef>
            <a:spcAft>
              <a:spcPct val="35000"/>
            </a:spcAft>
            <a:buNone/>
          </a:pPr>
          <a:r>
            <a:rPr lang="da-DK" sz="1400" kern="1200" dirty="0">
              <a:solidFill>
                <a:schemeClr val="bg1"/>
              </a:solidFill>
            </a:rPr>
            <a:t>Fx </a:t>
          </a:r>
          <a:r>
            <a:rPr lang="da-DK" sz="1400" kern="1200" dirty="0" err="1">
              <a:solidFill>
                <a:schemeClr val="bg1"/>
              </a:solidFill>
            </a:rPr>
            <a:t>Erysipelas</a:t>
          </a:r>
          <a:endParaRPr lang="en-US" sz="1400" kern="1200" dirty="0">
            <a:solidFill>
              <a:schemeClr val="bg1"/>
            </a:solidFill>
            <a:latin typeface="Century Gothic" panose="020B0502020202020204"/>
            <a:ea typeface="+mn-ea"/>
            <a:cs typeface="+mn-cs"/>
          </a:endParaRPr>
        </a:p>
      </dsp:txBody>
      <dsp:txXfrm>
        <a:off x="969022" y="3147832"/>
        <a:ext cx="5320652" cy="838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579BA-D543-477B-B1E2-70FD1A3E0C0A}">
      <dsp:nvSpPr>
        <dsp:cNvPr id="0" name=""/>
        <dsp:cNvSpPr/>
      </dsp:nvSpPr>
      <dsp:spPr>
        <a:xfrm>
          <a:off x="0" y="486"/>
          <a:ext cx="6289675" cy="1139284"/>
        </a:xfrm>
        <a:prstGeom prst="roundRect">
          <a:avLst>
            <a:gd name="adj" fmla="val 10000"/>
          </a:avLst>
        </a:prstGeom>
        <a:solidFill>
          <a:srgbClr val="3B5182"/>
        </a:solidFill>
        <a:ln>
          <a:noFill/>
        </a:ln>
        <a:effectLst/>
      </dsp:spPr>
      <dsp:style>
        <a:lnRef idx="0">
          <a:scrgbClr r="0" g="0" b="0"/>
        </a:lnRef>
        <a:fillRef idx="1">
          <a:scrgbClr r="0" g="0" b="0"/>
        </a:fillRef>
        <a:effectRef idx="0">
          <a:scrgbClr r="0" g="0" b="0"/>
        </a:effectRef>
        <a:fontRef idx="minor"/>
      </dsp:style>
    </dsp:sp>
    <dsp:sp modelId="{0522DCD8-4E45-40D9-99B9-977346D0196A}">
      <dsp:nvSpPr>
        <dsp:cNvPr id="0" name=""/>
        <dsp:cNvSpPr/>
      </dsp:nvSpPr>
      <dsp:spPr>
        <a:xfrm>
          <a:off x="344633" y="256825"/>
          <a:ext cx="626606" cy="62660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E69CA4-2E5B-4099-A990-2862AB73D5F7}">
      <dsp:nvSpPr>
        <dsp:cNvPr id="0" name=""/>
        <dsp:cNvSpPr/>
      </dsp:nvSpPr>
      <dsp:spPr>
        <a:xfrm>
          <a:off x="1315873" y="486"/>
          <a:ext cx="4973801" cy="1139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574" tIns="120574" rIns="120574" bIns="120574" numCol="1" spcCol="1270" anchor="ctr" anchorCtr="0">
          <a:noAutofit/>
        </a:bodyPr>
        <a:lstStyle/>
        <a:p>
          <a:pPr marL="0" lvl="0" indent="0" algn="l" defTabSz="1111250">
            <a:lnSpc>
              <a:spcPct val="100000"/>
            </a:lnSpc>
            <a:spcBef>
              <a:spcPct val="0"/>
            </a:spcBef>
            <a:spcAft>
              <a:spcPct val="35000"/>
            </a:spcAft>
            <a:buNone/>
          </a:pPr>
          <a:r>
            <a:rPr lang="da-DK" sz="2500" kern="1200" dirty="0" err="1">
              <a:solidFill>
                <a:schemeClr val="bg1"/>
              </a:solidFill>
            </a:rPr>
            <a:t>Varicer</a:t>
          </a:r>
          <a:endParaRPr lang="en-US" sz="2500" kern="1200" dirty="0">
            <a:solidFill>
              <a:schemeClr val="bg1"/>
            </a:solidFill>
            <a:latin typeface="Century Gothic" panose="020B0502020202020204"/>
            <a:ea typeface="+mn-ea"/>
            <a:cs typeface="+mn-cs"/>
          </a:endParaRPr>
        </a:p>
      </dsp:txBody>
      <dsp:txXfrm>
        <a:off x="1315873" y="486"/>
        <a:ext cx="4973801" cy="1139284"/>
      </dsp:txXfrm>
    </dsp:sp>
    <dsp:sp modelId="{38F0EDE8-D2E0-40CC-AD97-3F76E88B472F}">
      <dsp:nvSpPr>
        <dsp:cNvPr id="0" name=""/>
        <dsp:cNvSpPr/>
      </dsp:nvSpPr>
      <dsp:spPr>
        <a:xfrm>
          <a:off x="0" y="1424591"/>
          <a:ext cx="6289675" cy="1139284"/>
        </a:xfrm>
        <a:prstGeom prst="roundRect">
          <a:avLst>
            <a:gd name="adj" fmla="val 10000"/>
          </a:avLst>
        </a:prstGeom>
        <a:solidFill>
          <a:srgbClr val="3B5182"/>
        </a:solidFill>
        <a:ln>
          <a:noFill/>
        </a:ln>
        <a:effectLst/>
      </dsp:spPr>
      <dsp:style>
        <a:lnRef idx="0">
          <a:scrgbClr r="0" g="0" b="0"/>
        </a:lnRef>
        <a:fillRef idx="1">
          <a:scrgbClr r="0" g="0" b="0"/>
        </a:fillRef>
        <a:effectRef idx="0">
          <a:scrgbClr r="0" g="0" b="0"/>
        </a:effectRef>
        <a:fontRef idx="minor"/>
      </dsp:style>
    </dsp:sp>
    <dsp:sp modelId="{6BF5DE5B-2DB5-41C1-971D-A49C3EC72FE8}">
      <dsp:nvSpPr>
        <dsp:cNvPr id="0" name=""/>
        <dsp:cNvSpPr/>
      </dsp:nvSpPr>
      <dsp:spPr>
        <a:xfrm>
          <a:off x="344633" y="1656017"/>
          <a:ext cx="626606" cy="62660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B9824E-6767-42B6-B176-ADFCE055E54C}">
      <dsp:nvSpPr>
        <dsp:cNvPr id="0" name=""/>
        <dsp:cNvSpPr/>
      </dsp:nvSpPr>
      <dsp:spPr>
        <a:xfrm>
          <a:off x="1315873" y="1424591"/>
          <a:ext cx="4973801" cy="1139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574" tIns="120574" rIns="120574" bIns="120574" numCol="1" spcCol="1270" anchor="ctr" anchorCtr="0">
          <a:noAutofit/>
        </a:bodyPr>
        <a:lstStyle/>
        <a:p>
          <a:pPr marL="0" lvl="0" indent="0" algn="l" defTabSz="1111250">
            <a:lnSpc>
              <a:spcPct val="100000"/>
            </a:lnSpc>
            <a:spcBef>
              <a:spcPct val="0"/>
            </a:spcBef>
            <a:spcAft>
              <a:spcPct val="35000"/>
            </a:spcAft>
            <a:buNone/>
          </a:pPr>
          <a:r>
            <a:rPr lang="da-DK" sz="2500" kern="1200" dirty="0" err="1">
              <a:solidFill>
                <a:schemeClr val="bg1"/>
              </a:solidFill>
            </a:rPr>
            <a:t>Lymfødem</a:t>
          </a:r>
          <a:endParaRPr lang="en-US" sz="2500" kern="1200" dirty="0">
            <a:solidFill>
              <a:schemeClr val="bg1"/>
            </a:solidFill>
            <a:latin typeface="Century Gothic" panose="020B0502020202020204"/>
            <a:ea typeface="+mn-ea"/>
            <a:cs typeface="+mn-cs"/>
          </a:endParaRPr>
        </a:p>
      </dsp:txBody>
      <dsp:txXfrm>
        <a:off x="1315873" y="1424591"/>
        <a:ext cx="4973801" cy="1139284"/>
      </dsp:txXfrm>
    </dsp:sp>
    <dsp:sp modelId="{9BF3006B-ECD6-4C52-8D5F-0EB2300B08C0}">
      <dsp:nvSpPr>
        <dsp:cNvPr id="0" name=""/>
        <dsp:cNvSpPr/>
      </dsp:nvSpPr>
      <dsp:spPr>
        <a:xfrm>
          <a:off x="0" y="2848697"/>
          <a:ext cx="6289675" cy="1139284"/>
        </a:xfrm>
        <a:prstGeom prst="roundRect">
          <a:avLst>
            <a:gd name="adj" fmla="val 10000"/>
          </a:avLst>
        </a:prstGeom>
        <a:solidFill>
          <a:srgbClr val="3B5182"/>
        </a:solidFill>
        <a:ln>
          <a:noFill/>
        </a:ln>
        <a:effectLst/>
      </dsp:spPr>
      <dsp:style>
        <a:lnRef idx="0">
          <a:scrgbClr r="0" g="0" b="0"/>
        </a:lnRef>
        <a:fillRef idx="1">
          <a:scrgbClr r="0" g="0" b="0"/>
        </a:fillRef>
        <a:effectRef idx="0">
          <a:scrgbClr r="0" g="0" b="0"/>
        </a:effectRef>
        <a:fontRef idx="minor"/>
      </dsp:style>
    </dsp:sp>
    <dsp:sp modelId="{286D3A8E-CF85-4F41-8E78-9333815D3C02}">
      <dsp:nvSpPr>
        <dsp:cNvPr id="0" name=""/>
        <dsp:cNvSpPr/>
      </dsp:nvSpPr>
      <dsp:spPr>
        <a:xfrm>
          <a:off x="344633" y="3105035"/>
          <a:ext cx="626606" cy="626606"/>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B4BDC2-6245-4519-A6D5-C7229E155D04}">
      <dsp:nvSpPr>
        <dsp:cNvPr id="0" name=""/>
        <dsp:cNvSpPr/>
      </dsp:nvSpPr>
      <dsp:spPr>
        <a:xfrm>
          <a:off x="1315873" y="2848697"/>
          <a:ext cx="4973801" cy="1139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574" tIns="120574" rIns="120574" bIns="120574" numCol="1" spcCol="1270" anchor="ctr" anchorCtr="0">
          <a:noAutofit/>
        </a:bodyPr>
        <a:lstStyle/>
        <a:p>
          <a:pPr marL="0" lvl="0" indent="0" algn="l" defTabSz="1111250">
            <a:lnSpc>
              <a:spcPct val="100000"/>
            </a:lnSpc>
            <a:spcBef>
              <a:spcPct val="0"/>
            </a:spcBef>
            <a:spcAft>
              <a:spcPct val="35000"/>
            </a:spcAft>
            <a:buNone/>
          </a:pPr>
          <a:r>
            <a:rPr lang="da-DK" sz="2500" kern="1200" dirty="0">
              <a:solidFill>
                <a:schemeClr val="bg1"/>
              </a:solidFill>
            </a:rPr>
            <a:t>Dyb venetrombose</a:t>
          </a:r>
          <a:endParaRPr lang="en-US" sz="2500" kern="1200" dirty="0">
            <a:solidFill>
              <a:schemeClr val="bg1"/>
            </a:solidFill>
            <a:latin typeface="Century Gothic" panose="020B0502020202020204"/>
            <a:ea typeface="+mn-ea"/>
            <a:cs typeface="+mn-cs"/>
          </a:endParaRPr>
        </a:p>
      </dsp:txBody>
      <dsp:txXfrm>
        <a:off x="1315873" y="2848697"/>
        <a:ext cx="4973801" cy="11392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A3096FE1-C4E4-D446-87BD-A02D6B729F2F}" type="datetimeFigureOut">
              <a:t>16-04-2026</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511947D-3E69-7B44-AD59-F1BD27BA42C1}" type="datetimeFigureOut">
              <a:rPr lang="da-DK" smtClean="0"/>
              <a:t>16-04-2026</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ur04.safelinks.protection.outlook.com/?url=https%3A%2F%2Fregionsjaelland.23video.com%2Fanlaeggelse-af-elastisk&amp;data=05%7C02%7Cmekas%40regionsjaelland.dk%7Ca805acb8e21e4388727108de992caf83%7C4679299f0e9c4cb29d2605389418e7f4%7C0%7C0%7C639116614361040687%7CUnknown%7CTWFpbGZsb3d8eyJFbXB0eU1hcGkiOnRydWUsIlYiOiIwLjAuMDAwMCIsIlAiOiJXaW4zMiIsIkFOIjoiTWFpbCIsIldUIjoyfQ%3D%3D%7C0%7C%7C%7C&amp;sdata=acTM2s43ua8ABkHABxEzs7coTR2qra6%2FarGMoZsNZoQ%3D&amp;reserved=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br>
              <a:rPr lang="da-DK" dirty="0"/>
            </a:b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a:t>
            </a:fld>
            <a:endParaRPr lang="da-DK"/>
          </a:p>
        </p:txBody>
      </p:sp>
    </p:spTree>
    <p:extLst>
      <p:ext uri="{BB962C8B-B14F-4D97-AF65-F5344CB8AC3E}">
        <p14:creationId xmlns:p14="http://schemas.microsoft.com/office/powerpoint/2010/main" val="1608463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11</a:t>
            </a:fld>
            <a:endParaRPr lang="da-DK"/>
          </a:p>
        </p:txBody>
      </p:sp>
    </p:spTree>
    <p:extLst>
      <p:ext uri="{BB962C8B-B14F-4D97-AF65-F5344CB8AC3E}">
        <p14:creationId xmlns:p14="http://schemas.microsoft.com/office/powerpoint/2010/main" val="842895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2DDBA-F93F-9337-A6DA-3355C2FED86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029F8B2-2CC9-61B3-1230-35A1DE0A6EB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A4CDAF0-A355-7742-61C6-3D072005A25B}"/>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EC062A8E-2553-61DF-3812-A2AE4404A7DF}"/>
              </a:ext>
            </a:extLst>
          </p:cNvPr>
          <p:cNvSpPr>
            <a:spLocks noGrp="1"/>
          </p:cNvSpPr>
          <p:nvPr>
            <p:ph type="sldNum" sz="quarter" idx="5"/>
          </p:nvPr>
        </p:nvSpPr>
        <p:spPr/>
        <p:txBody>
          <a:bodyPr/>
          <a:lstStyle/>
          <a:p>
            <a:fld id="{0DD9645C-D7FA-D74E-BD59-FA43DBFDCD63}" type="slidenum">
              <a:rPr lang="da-DK" smtClean="0"/>
              <a:t>13</a:t>
            </a:fld>
            <a:endParaRPr lang="da-DK"/>
          </a:p>
        </p:txBody>
      </p:sp>
    </p:spTree>
    <p:extLst>
      <p:ext uri="{BB962C8B-B14F-4D97-AF65-F5344CB8AC3E}">
        <p14:creationId xmlns:p14="http://schemas.microsoft.com/office/powerpoint/2010/main" val="289162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Du skal nu vælge hvilken type kompression der passer bedst til patienten. </a:t>
            </a:r>
          </a:p>
          <a:p>
            <a:r>
              <a:rPr lang="da-DK" sz="1200" kern="1200" dirty="0">
                <a:solidFill>
                  <a:schemeClr val="tx1"/>
                </a:solidFill>
                <a:effectLst/>
                <a:latin typeface="+mn-lt"/>
                <a:ea typeface="+mn-ea"/>
                <a:cs typeface="+mn-cs"/>
              </a:rPr>
              <a:t>Der er flere ting som har indflydelse på dit valg.</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Resultatet af den distale trykmåling</a:t>
            </a:r>
            <a:endParaRPr lang="da-DK" sz="1200" kern="1200" dirty="0">
              <a:solidFill>
                <a:schemeClr val="tx1"/>
              </a:solidFill>
              <a:effectLst/>
              <a:latin typeface="+mn-lt"/>
              <a:ea typeface="+mn-ea"/>
              <a:cs typeface="+mn-cs"/>
            </a:endParaRPr>
          </a:p>
          <a:p>
            <a:pPr lvl="0"/>
            <a:r>
              <a:rPr lang="da-DK" sz="1200" kern="1200" dirty="0">
                <a:solidFill>
                  <a:schemeClr val="tx1"/>
                </a:solidFill>
                <a:effectLst/>
                <a:latin typeface="+mn-lt"/>
                <a:ea typeface="+mn-ea"/>
                <a:cs typeface="+mn-cs"/>
              </a:rPr>
              <a:t>Et lavt distalt blodtryk betyder at bandagen skal lægges løsere. Her findes bandager som specifikt er beregnet til denne patientgruppe.</a:t>
            </a:r>
          </a:p>
          <a:p>
            <a:pPr lvl="0"/>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Patientens mobilitet?</a:t>
            </a:r>
            <a:endParaRPr lang="da-DK" sz="1200" kern="1200" dirty="0">
              <a:solidFill>
                <a:schemeClr val="tx1"/>
              </a:solidFill>
              <a:effectLst/>
              <a:latin typeface="+mn-lt"/>
              <a:ea typeface="+mn-ea"/>
              <a:cs typeface="+mn-cs"/>
            </a:endParaRPr>
          </a:p>
          <a:p>
            <a:pPr lvl="0"/>
            <a:r>
              <a:rPr lang="da-DK" sz="1200" kern="1200" dirty="0">
                <a:solidFill>
                  <a:schemeClr val="tx1"/>
                </a:solidFill>
                <a:effectLst/>
                <a:latin typeface="+mn-lt"/>
                <a:ea typeface="+mn-ea"/>
                <a:cs typeface="+mn-cs"/>
              </a:rPr>
              <a:t>Der anvendes elastiske bandager til den immobile patient og </a:t>
            </a:r>
            <a:r>
              <a:rPr lang="da-DK" sz="1200" kern="1200" dirty="0" err="1">
                <a:solidFill>
                  <a:schemeClr val="tx1"/>
                </a:solidFill>
                <a:effectLst/>
                <a:latin typeface="+mn-lt"/>
                <a:ea typeface="+mn-ea"/>
                <a:cs typeface="+mn-cs"/>
              </a:rPr>
              <a:t>uelastiske</a:t>
            </a:r>
            <a:r>
              <a:rPr lang="da-DK" sz="1200" kern="1200" dirty="0">
                <a:solidFill>
                  <a:schemeClr val="tx1"/>
                </a:solidFill>
                <a:effectLst/>
                <a:latin typeface="+mn-lt"/>
                <a:ea typeface="+mn-ea"/>
                <a:cs typeface="+mn-cs"/>
              </a:rPr>
              <a:t> bandager til den mobile patient.</a:t>
            </a:r>
          </a:p>
          <a:p>
            <a:pPr lvl="0"/>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Skal der anvendes kompressionsbind eller strømper</a:t>
            </a:r>
            <a:endParaRPr lang="da-DK" sz="1200" kern="1200" dirty="0">
              <a:solidFill>
                <a:schemeClr val="tx1"/>
              </a:solidFill>
              <a:effectLst/>
              <a:latin typeface="+mn-lt"/>
              <a:ea typeface="+mn-ea"/>
              <a:cs typeface="+mn-cs"/>
            </a:endParaRPr>
          </a:p>
          <a:p>
            <a:pPr lvl="0"/>
            <a:r>
              <a:rPr lang="da-DK" sz="1200" kern="1200" dirty="0">
                <a:solidFill>
                  <a:schemeClr val="tx1"/>
                </a:solidFill>
                <a:effectLst/>
                <a:latin typeface="+mn-lt"/>
                <a:ea typeface="+mn-ea"/>
                <a:cs typeface="+mn-cs"/>
              </a:rPr>
              <a:t>Strømper kan være vanskelig at få på hvis man har sår.  Brug i disse situationer kompressionsbind.</a:t>
            </a:r>
          </a:p>
          <a:p>
            <a:pPr lvl="0"/>
            <a:r>
              <a:rPr lang="da-DK" sz="1200" kern="1200" dirty="0">
                <a:solidFill>
                  <a:schemeClr val="tx1"/>
                </a:solidFill>
                <a:effectLst/>
                <a:latin typeface="+mn-lt"/>
                <a:ea typeface="+mn-ea"/>
                <a:cs typeface="+mn-cs"/>
              </a:rPr>
              <a:t>For den utrænede behandler kan bandage være svær at anlægge med korrekt tryk. Ved brug af strømper, kender vi altid trykket. Er du usikker på din kompetence da brug strømper hvis patientens tilstand tillader det.</a:t>
            </a:r>
          </a:p>
          <a:p>
            <a:pPr lvl="0"/>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Patientens liv</a:t>
            </a:r>
            <a:endParaRPr lang="da-DK" sz="1200" kern="1200" dirty="0">
              <a:solidFill>
                <a:schemeClr val="tx1"/>
              </a:solidFill>
              <a:effectLst/>
              <a:latin typeface="+mn-lt"/>
              <a:ea typeface="+mn-ea"/>
              <a:cs typeface="+mn-cs"/>
            </a:endParaRPr>
          </a:p>
          <a:p>
            <a:pPr lvl="0"/>
            <a:r>
              <a:rPr lang="da-DK" sz="1200" kern="1200" dirty="0">
                <a:solidFill>
                  <a:schemeClr val="tx1"/>
                </a:solidFill>
                <a:effectLst/>
                <a:latin typeface="+mn-lt"/>
                <a:ea typeface="+mn-ea"/>
                <a:cs typeface="+mn-cs"/>
              </a:rPr>
              <a:t>Når man anvender bandage, er man afhængig af sundhedspersonalet hjælp til anlæggelse. Det kan derfor være en fordel at bruge strømper hvis patienten arbejder</a:t>
            </a:r>
          </a:p>
          <a:p>
            <a:pPr lvl="0"/>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Økonomi</a:t>
            </a:r>
            <a:endParaRPr lang="da-DK" sz="1200" kern="1200" dirty="0">
              <a:solidFill>
                <a:schemeClr val="tx1"/>
              </a:solidFill>
              <a:effectLst/>
              <a:latin typeface="+mn-lt"/>
              <a:ea typeface="+mn-ea"/>
              <a:cs typeface="+mn-cs"/>
            </a:endParaRPr>
          </a:p>
          <a:p>
            <a:pPr lvl="0"/>
            <a:r>
              <a:rPr lang="da-DK" sz="1200" kern="1200" dirty="0">
                <a:solidFill>
                  <a:schemeClr val="tx1"/>
                </a:solidFill>
                <a:effectLst/>
                <a:latin typeface="+mn-lt"/>
                <a:ea typeface="+mn-ea"/>
                <a:cs typeface="+mn-cs"/>
              </a:rPr>
              <a:t>Har patienten sår som skal behandles dagligt, brug flergangsbandage som er betydelig billigere en selvhæftende engangsbandager</a:t>
            </a:r>
          </a:p>
          <a:p>
            <a:pPr lvl="0"/>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Allergi</a:t>
            </a:r>
            <a:endParaRPr lang="da-DK" sz="1200" kern="1200" dirty="0">
              <a:solidFill>
                <a:schemeClr val="tx1"/>
              </a:solidFill>
              <a:effectLst/>
              <a:latin typeface="+mn-lt"/>
              <a:ea typeface="+mn-ea"/>
              <a:cs typeface="+mn-cs"/>
            </a:endParaRPr>
          </a:p>
          <a:p>
            <a:pPr lvl="0"/>
            <a:r>
              <a:rPr lang="da-DK" sz="1200" kern="1200" dirty="0">
                <a:solidFill>
                  <a:schemeClr val="tx1"/>
                </a:solidFill>
                <a:effectLst/>
                <a:latin typeface="+mn-lt"/>
                <a:ea typeface="+mn-ea"/>
                <a:cs typeface="+mn-cs"/>
              </a:rPr>
              <a:t>Har patienten allergi, da tjek om vedkommen tåler indholdsstoffer i bandagen. Nogle strømper/ bind indeholder f.eks. Gummi</a:t>
            </a:r>
          </a:p>
          <a:p>
            <a:pPr lvl="0"/>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Samarbejde</a:t>
            </a:r>
            <a:endParaRPr lang="da-DK" sz="1200" kern="1200" dirty="0">
              <a:solidFill>
                <a:schemeClr val="tx1"/>
              </a:solidFill>
              <a:effectLst/>
              <a:latin typeface="+mn-lt"/>
              <a:ea typeface="+mn-ea"/>
              <a:cs typeface="+mn-cs"/>
            </a:endParaRPr>
          </a:p>
          <a:p>
            <a:pPr lvl="0"/>
            <a:r>
              <a:rPr lang="da-DK" sz="1200" kern="1200" dirty="0">
                <a:solidFill>
                  <a:schemeClr val="tx1"/>
                </a:solidFill>
                <a:effectLst/>
                <a:latin typeface="+mn-lt"/>
                <a:ea typeface="+mn-ea"/>
                <a:cs typeface="+mn-cs"/>
              </a:rPr>
              <a:t>Nogle patienter synes kompressionsstrømper har en grim farve og når de har dem på passer deres sko ikke. Fortæl patienten at strømper findes i mange farver og at det for en periode kan være nødvendig med en midlertidig sko.</a:t>
            </a:r>
          </a:p>
          <a:p>
            <a:r>
              <a:rPr lang="da-DK" sz="1200" kern="1200" dirty="0">
                <a:solidFill>
                  <a:schemeClr val="tx1"/>
                </a:solidFill>
                <a:effectLst/>
                <a:latin typeface="+mn-lt"/>
                <a:ea typeface="+mn-ea"/>
                <a:cs typeface="+mn-cs"/>
              </a:rPr>
              <a:t> </a:t>
            </a:r>
          </a:p>
          <a:p>
            <a:pPr lvl="0"/>
            <a:r>
              <a:rPr lang="da-DK" sz="1200" kern="1200" dirty="0">
                <a:solidFill>
                  <a:schemeClr val="tx1"/>
                </a:solidFill>
                <a:effectLst/>
                <a:latin typeface="+mn-lt"/>
                <a:ea typeface="+mn-ea"/>
                <a:cs typeface="+mn-cs"/>
              </a:rPr>
              <a:t>For at behandlingen skal lykkedes er det vigtigt at patienten forstår årsagen til kompressionsbehandlingen og at denne skal anvendes daglig for at opnå effekt. Fortæl at følger de ikke behandlingen, vil de få sår. Har de i forvejen sår, vil de få flere og chancen for at de vil hele er yderst lille.</a:t>
            </a: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14</a:t>
            </a:fld>
            <a:endParaRPr lang="da-DK"/>
          </a:p>
        </p:txBody>
      </p:sp>
    </p:spTree>
    <p:extLst>
      <p:ext uri="{BB962C8B-B14F-4D97-AF65-F5344CB8AC3E}">
        <p14:creationId xmlns:p14="http://schemas.microsoft.com/office/powerpoint/2010/main" val="1543346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17</a:t>
            </a:fld>
            <a:endParaRPr lang="da-DK"/>
          </a:p>
        </p:txBody>
      </p:sp>
    </p:spTree>
    <p:extLst>
      <p:ext uri="{BB962C8B-B14F-4D97-AF65-F5344CB8AC3E}">
        <p14:creationId xmlns:p14="http://schemas.microsoft.com/office/powerpoint/2010/main" val="3835971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70D42-F7B6-7B8A-E0B4-AC5C947A0C5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1CABA08-A2A8-2A16-4FA9-2D836B1D61C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C718594-A872-69BB-594A-087CAF05C050}"/>
              </a:ext>
            </a:extLst>
          </p:cNvPr>
          <p:cNvSpPr>
            <a:spLocks noGrp="1"/>
          </p:cNvSpPr>
          <p:nvPr>
            <p:ph type="body" idx="1"/>
          </p:nvPr>
        </p:nvSpPr>
        <p:spPr/>
        <p:txBody>
          <a:bodyPr/>
          <a:lstStyle/>
          <a:p>
            <a:r>
              <a:rPr lang="da-DK" i="0" dirty="0"/>
              <a:t>Forklar hvad </a:t>
            </a:r>
            <a:r>
              <a:rPr lang="da-DK" i="0" dirty="0" err="1"/>
              <a:t>stasedermatit</a:t>
            </a:r>
            <a:r>
              <a:rPr lang="da-DK" i="0" dirty="0"/>
              <a:t> er:</a:t>
            </a:r>
          </a:p>
          <a:p>
            <a:pPr marL="0" indent="0">
              <a:buNone/>
            </a:pPr>
            <a:r>
              <a:rPr lang="da-DK" i="0" dirty="0"/>
              <a:t>Ophobning af væske i vævet medfører ødem der skaber en eksemreaktion(inflammatorisk betændelsestilstand)</a:t>
            </a:r>
          </a:p>
          <a:p>
            <a:pPr marL="0" indent="0">
              <a:buNone/>
            </a:pPr>
            <a:endParaRPr lang="da-DK" i="0" dirty="0"/>
          </a:p>
          <a:p>
            <a:pPr marL="0" indent="0">
              <a:buNone/>
            </a:pPr>
            <a:r>
              <a:rPr lang="da-DK" i="0" dirty="0"/>
              <a:t>Når huden konstant er påvirket af det øgede tryk(ødem) og væske, bliver den svækket, mister fugt og bliver tør, skællende og kløende.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t>Væskende </a:t>
            </a:r>
            <a:r>
              <a:rPr lang="da-DK" b="0" i="0" dirty="0" err="1"/>
              <a:t>dermatit</a:t>
            </a:r>
            <a:r>
              <a:rPr lang="da-DK" b="0" i="0" dirty="0"/>
              <a:t> opstår </a:t>
            </a:r>
            <a:r>
              <a:rPr lang="da-DK" b="0" i="0" dirty="0" err="1"/>
              <a:t>pga</a:t>
            </a:r>
            <a:r>
              <a:rPr lang="da-DK" b="0" i="0" dirty="0"/>
              <a:t> væskesivning fra huden. Ses i </a:t>
            </a:r>
            <a:r>
              <a:rPr lang="da-DK" b="0" i="0" dirty="0" err="1"/>
              <a:t>irritativ</a:t>
            </a:r>
            <a:r>
              <a:rPr lang="da-DK" b="0" i="0" dirty="0"/>
              <a:t> -  toksisk -  allergisk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p>
          <a:p>
            <a:endParaRPr lang="da-DK" dirty="0"/>
          </a:p>
        </p:txBody>
      </p:sp>
      <p:sp>
        <p:nvSpPr>
          <p:cNvPr id="4" name="Pladsholder til slidenummer 3">
            <a:extLst>
              <a:ext uri="{FF2B5EF4-FFF2-40B4-BE49-F238E27FC236}">
                <a16:creationId xmlns:a16="http://schemas.microsoft.com/office/drawing/2014/main" id="{D0F10712-280E-CF3C-2618-DD9B7BFB289E}"/>
              </a:ext>
            </a:extLst>
          </p:cNvPr>
          <p:cNvSpPr>
            <a:spLocks noGrp="1"/>
          </p:cNvSpPr>
          <p:nvPr>
            <p:ph type="sldNum" sz="quarter" idx="5"/>
          </p:nvPr>
        </p:nvSpPr>
        <p:spPr/>
        <p:txBody>
          <a:bodyPr/>
          <a:lstStyle/>
          <a:p>
            <a:fld id="{0DD9645C-D7FA-D74E-BD59-FA43DBFDCD63}" type="slidenum">
              <a:rPr lang="da-DK" smtClean="0"/>
              <a:t>18</a:t>
            </a:fld>
            <a:endParaRPr lang="da-DK"/>
          </a:p>
        </p:txBody>
      </p:sp>
    </p:spTree>
    <p:extLst>
      <p:ext uri="{BB962C8B-B14F-4D97-AF65-F5344CB8AC3E}">
        <p14:creationId xmlns:p14="http://schemas.microsoft.com/office/powerpoint/2010/main" val="183985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20</a:t>
            </a:fld>
            <a:endParaRPr lang="da-DK"/>
          </a:p>
        </p:txBody>
      </p:sp>
    </p:spTree>
    <p:extLst>
      <p:ext uri="{BB962C8B-B14F-4D97-AF65-F5344CB8AC3E}">
        <p14:creationId xmlns:p14="http://schemas.microsoft.com/office/powerpoint/2010/main" val="2943597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b="1" dirty="0" err="1">
                <a:solidFill>
                  <a:srgbClr val="242852"/>
                </a:solidFill>
                <a:latin typeface="Calibri Light" panose="020F0302020204030204"/>
              </a:rPr>
              <a:t>Atrophia</a:t>
            </a:r>
            <a:r>
              <a:rPr lang="da-DK" altLang="da-DK" b="1" dirty="0">
                <a:solidFill>
                  <a:srgbClr val="242852"/>
                </a:solidFill>
                <a:latin typeface="Calibri Light" panose="020F0302020204030204"/>
              </a:rPr>
              <a:t> blanche er en reaktion på inflammatorisk respons </a:t>
            </a:r>
            <a:r>
              <a:rPr lang="da-DK" altLang="da-DK" dirty="0">
                <a:solidFill>
                  <a:srgbClr val="242852"/>
                </a:solidFill>
                <a:latin typeface="Calibri Light" panose="020F0302020204030204"/>
              </a:rPr>
              <a:t>på venøs insufficiens.</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21</a:t>
            </a:fld>
            <a:endParaRPr lang="da-DK"/>
          </a:p>
        </p:txBody>
      </p:sp>
    </p:spTree>
    <p:extLst>
      <p:ext uri="{BB962C8B-B14F-4D97-AF65-F5344CB8AC3E}">
        <p14:creationId xmlns:p14="http://schemas.microsoft.com/office/powerpoint/2010/main" val="3194899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ABDE9-3033-C305-583B-76501264E54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9BBAE7D-49A3-4DDA-852F-2558303F627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E6FA1B6-1CDD-3CB8-39EB-7024A2A22341}"/>
              </a:ext>
            </a:extLst>
          </p:cNvPr>
          <p:cNvSpPr>
            <a:spLocks noGrp="1"/>
          </p:cNvSpPr>
          <p:nvPr>
            <p:ph type="body" idx="1"/>
          </p:nvPr>
        </p:nvSpPr>
        <p:spPr/>
        <p:txBody>
          <a:bodyPr/>
          <a:lstStyle/>
          <a:p>
            <a:pPr algn="l"/>
            <a:br>
              <a:rPr lang="da-DK" dirty="0"/>
            </a:br>
            <a:endParaRPr lang="da-DK" dirty="0"/>
          </a:p>
        </p:txBody>
      </p:sp>
      <p:sp>
        <p:nvSpPr>
          <p:cNvPr id="4" name="Pladsholder til slidenummer 3">
            <a:extLst>
              <a:ext uri="{FF2B5EF4-FFF2-40B4-BE49-F238E27FC236}">
                <a16:creationId xmlns:a16="http://schemas.microsoft.com/office/drawing/2014/main" id="{84B4E6D9-82BB-9201-52E3-B4051D908787}"/>
              </a:ext>
            </a:extLst>
          </p:cNvPr>
          <p:cNvSpPr>
            <a:spLocks noGrp="1"/>
          </p:cNvSpPr>
          <p:nvPr>
            <p:ph type="sldNum" sz="quarter" idx="5"/>
          </p:nvPr>
        </p:nvSpPr>
        <p:spPr/>
        <p:txBody>
          <a:bodyPr/>
          <a:lstStyle/>
          <a:p>
            <a:fld id="{0DD9645C-D7FA-D74E-BD59-FA43DBFDCD63}" type="slidenum">
              <a:rPr lang="da-DK" smtClean="0"/>
              <a:t>2</a:t>
            </a:fld>
            <a:endParaRPr lang="da-DK"/>
          </a:p>
        </p:txBody>
      </p:sp>
    </p:spTree>
    <p:extLst>
      <p:ext uri="{BB962C8B-B14F-4D97-AF65-F5344CB8AC3E}">
        <p14:creationId xmlns:p14="http://schemas.microsoft.com/office/powerpoint/2010/main" val="213676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u="none" kern="1200" dirty="0">
              <a:solidFill>
                <a:schemeClr val="tx1"/>
              </a:solidFill>
              <a:effectLst/>
              <a:latin typeface="+mn-lt"/>
              <a:ea typeface="+mn-ea"/>
              <a:cs typeface="+mn-cs"/>
              <a:hlinkClick r:id="rId3"/>
            </a:endParaRPr>
          </a:p>
        </p:txBody>
      </p:sp>
      <p:sp>
        <p:nvSpPr>
          <p:cNvPr id="4" name="Pladsholder til slidenummer 3"/>
          <p:cNvSpPr>
            <a:spLocks noGrp="1"/>
          </p:cNvSpPr>
          <p:nvPr>
            <p:ph type="sldNum" sz="quarter" idx="5"/>
          </p:nvPr>
        </p:nvSpPr>
        <p:spPr/>
        <p:txBody>
          <a:bodyPr/>
          <a:lstStyle/>
          <a:p>
            <a:fld id="{0DD9645C-D7FA-D74E-BD59-FA43DBFDCD63}" type="slidenum">
              <a:rPr lang="da-DK" smtClean="0"/>
              <a:t>3</a:t>
            </a:fld>
            <a:endParaRPr lang="da-DK"/>
          </a:p>
        </p:txBody>
      </p:sp>
    </p:spTree>
    <p:extLst>
      <p:ext uri="{BB962C8B-B14F-4D97-AF65-F5344CB8AC3E}">
        <p14:creationId xmlns:p14="http://schemas.microsoft.com/office/powerpoint/2010/main" val="616969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1" kern="1200" dirty="0">
                <a:solidFill>
                  <a:srgbClr val="44546A"/>
                </a:solidFill>
                <a:effectLst/>
                <a:latin typeface="+mn-lt"/>
                <a:ea typeface="+mn-ea"/>
                <a:cs typeface="+mn-cs"/>
              </a:rPr>
              <a:t>Nedenstående er uddybning til det skrevne på denne slide. Foredragsholder kan vælge at have det som baggrundsviden, eller vælge at uddybe når slide gennemgås.</a:t>
            </a:r>
          </a:p>
          <a:p>
            <a:endParaRPr lang="da-DK"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Når veneklapperne ikke fungerer optimalt, vil blodtrykket i venerne i benene blive for højt og du vil få problemer med hævede ben (ødem). </a:t>
            </a:r>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Det øgede tryk og ødemet gør, at tilførslen af næringsstoffer og ilt til cellerne er nedsat. </a:t>
            </a:r>
          </a:p>
          <a:p>
            <a:pPr marL="171450" indent="-171450">
              <a:buFont typeface="Arial" panose="020B0604020202020204" pitchFamily="34" charset="0"/>
              <a:buChar char="•"/>
            </a:pPr>
            <a:r>
              <a:rPr lang="da-DK" sz="1200" b="1" kern="1200" dirty="0">
                <a:solidFill>
                  <a:schemeClr val="tx1"/>
                </a:solidFill>
                <a:effectLst/>
                <a:latin typeface="+mn-lt"/>
                <a:ea typeface="+mn-ea"/>
                <a:cs typeface="+mn-cs"/>
              </a:rPr>
              <a:t>Venøse </a:t>
            </a:r>
            <a:r>
              <a:rPr lang="da-DK" sz="1200" b="1" kern="1200" dirty="0" err="1">
                <a:solidFill>
                  <a:schemeClr val="tx1"/>
                </a:solidFill>
                <a:effectLst/>
                <a:latin typeface="+mn-lt"/>
                <a:ea typeface="+mn-ea"/>
                <a:cs typeface="+mn-cs"/>
              </a:rPr>
              <a:t>bensår</a:t>
            </a:r>
            <a:r>
              <a:rPr lang="da-DK" sz="1200" b="1" kern="1200" dirty="0">
                <a:solidFill>
                  <a:schemeClr val="tx1"/>
                </a:solidFill>
                <a:effectLst/>
                <a:latin typeface="+mn-lt"/>
                <a:ea typeface="+mn-ea"/>
                <a:cs typeface="+mn-cs"/>
              </a:rPr>
              <a:t> </a:t>
            </a:r>
            <a:r>
              <a:rPr lang="da-DK" sz="1200" b="0" kern="1200" dirty="0">
                <a:solidFill>
                  <a:schemeClr val="tx1"/>
                </a:solidFill>
                <a:effectLst/>
                <a:latin typeface="+mn-lt"/>
                <a:ea typeface="+mn-ea"/>
                <a:cs typeface="+mn-cs"/>
              </a:rPr>
              <a:t>opstår hos patienter, hvor venepumpen ikke er i stand til at sænke trykket i venerne effektivt. </a:t>
            </a:r>
          </a:p>
          <a:p>
            <a:pPr marL="171450" indent="-171450">
              <a:buFont typeface="Arial" panose="020B0604020202020204" pitchFamily="34" charset="0"/>
              <a:buChar char="•"/>
            </a:pPr>
            <a:endParaRPr lang="da-DK"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Venøse </a:t>
            </a:r>
            <a:r>
              <a:rPr lang="da-DK" sz="1200" b="0" i="0" kern="1200" dirty="0" err="1">
                <a:solidFill>
                  <a:schemeClr val="tx1"/>
                </a:solidFill>
                <a:effectLst/>
                <a:latin typeface="+mn-lt"/>
                <a:ea typeface="+mn-ea"/>
                <a:cs typeface="+mn-cs"/>
              </a:rPr>
              <a:t>bensår</a:t>
            </a:r>
            <a:r>
              <a:rPr lang="da-DK" sz="1200" b="0" i="0" kern="1200" dirty="0">
                <a:solidFill>
                  <a:schemeClr val="tx1"/>
                </a:solidFill>
                <a:effectLst/>
                <a:latin typeface="+mn-lt"/>
                <a:ea typeface="+mn-ea"/>
                <a:cs typeface="+mn-cs"/>
              </a:rPr>
              <a:t> bliver værre af manglende bevægelse, overvægt, traumer, åreforkalkning, karbetændelse, diabetes og manglende brug af kompressionsstrømper.</a:t>
            </a:r>
          </a:p>
          <a:p>
            <a:pPr marL="171450" indent="-171450">
              <a:buFont typeface="Arial" panose="020B0604020202020204" pitchFamily="34" charset="0"/>
              <a:buChar char="•"/>
            </a:pPr>
            <a:endParaRPr lang="da-DK"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a-DK" b="1" dirty="0" err="1"/>
              <a:t>Okklusion</a:t>
            </a:r>
            <a:r>
              <a:rPr lang="da-DK" b="1" dirty="0"/>
              <a:t> af venerne </a:t>
            </a:r>
            <a:r>
              <a:rPr lang="da-DK" dirty="0"/>
              <a:t>(venøs </a:t>
            </a:r>
            <a:r>
              <a:rPr lang="da-DK" dirty="0" err="1"/>
              <a:t>okklusion</a:t>
            </a:r>
            <a:r>
              <a:rPr lang="da-DK" dirty="0"/>
              <a:t>) betyder en delvis eller fuldstændig tilstopning, blokering eller </a:t>
            </a:r>
            <a:r>
              <a:rPr lang="da-DK" dirty="0" err="1"/>
              <a:t>afklemning</a:t>
            </a:r>
            <a:r>
              <a:rPr lang="da-DK" dirty="0"/>
              <a:t> af en vene, hvilket forhindrer blodet i at løbe frit tilbage til hjertet</a:t>
            </a:r>
            <a:r>
              <a:rPr lang="da-DK" sz="1200" b="0" i="0" kern="1200" dirty="0">
                <a:solidFill>
                  <a:schemeClr val="tx1"/>
                </a:solidFill>
                <a:effectLst/>
                <a:latin typeface="+mn-lt"/>
                <a:ea typeface="+mn-ea"/>
                <a:cs typeface="+mn-cs"/>
              </a:rPr>
              <a:t>. </a:t>
            </a:r>
            <a:endParaRPr lang="da-DK" sz="1200" b="0" i="0" u="none" kern="1200" dirty="0">
              <a:solidFill>
                <a:schemeClr val="tx1"/>
              </a:solidFill>
              <a:effectLst/>
              <a:latin typeface="+mn-lt"/>
              <a:ea typeface="+mn-ea"/>
              <a:cs typeface="+mn-cs"/>
            </a:endParaRPr>
          </a:p>
          <a:p>
            <a:pPr marL="171450" indent="-171450">
              <a:buFont typeface="Arial" panose="020B0604020202020204" pitchFamily="34" charset="0"/>
              <a:buChar char="•"/>
            </a:pPr>
            <a:endParaRPr lang="da-DK" sz="1200" b="0" i="0" u="none" kern="1200" dirty="0">
              <a:solidFill>
                <a:schemeClr val="tx1"/>
              </a:solidFill>
              <a:effectLst/>
              <a:latin typeface="+mn-lt"/>
              <a:ea typeface="+mn-ea"/>
              <a:cs typeface="+mn-cs"/>
            </a:endParaRPr>
          </a:p>
          <a:p>
            <a:pPr marL="171450" indent="-171450">
              <a:buFont typeface="Arial" panose="020B0604020202020204" pitchFamily="34" charset="0"/>
              <a:buChar char="•"/>
            </a:pPr>
            <a:r>
              <a:rPr lang="da-DK" b="1" u="sng" dirty="0"/>
              <a:t>Klapinsufficiens</a:t>
            </a:r>
            <a:r>
              <a:rPr lang="da-DK" b="1" dirty="0"/>
              <a:t> </a:t>
            </a:r>
            <a:r>
              <a:rPr lang="da-DK" dirty="0"/>
              <a:t>kan opstå i en eller flere af underekstremiteternes </a:t>
            </a:r>
            <a:r>
              <a:rPr lang="da-DK" b="1" dirty="0"/>
              <a:t>overfladiske, dybe eller </a:t>
            </a:r>
            <a:r>
              <a:rPr lang="da-DK" b="1" dirty="0" err="1"/>
              <a:t>perforantvener</a:t>
            </a:r>
            <a:r>
              <a:rPr lang="da-DK" b="1" dirty="0"/>
              <a:t>. </a:t>
            </a:r>
          </a:p>
          <a:p>
            <a:pPr marL="0" indent="0">
              <a:buNone/>
            </a:pPr>
            <a:r>
              <a:rPr lang="da-DK" b="1" dirty="0"/>
              <a:t>    Opstår som følge af:</a:t>
            </a:r>
          </a:p>
          <a:p>
            <a:r>
              <a:rPr lang="da-DK" dirty="0"/>
              <a:t>    DVT, familiær disposition, overvægt, stående arbejde, hormonel påvirkning, graviditet og iv-misbrug.</a:t>
            </a:r>
          </a:p>
          <a:p>
            <a:endParaRPr lang="da-DK" b="1" dirty="0"/>
          </a:p>
          <a:p>
            <a:pPr marL="171450" indent="-171450">
              <a:buFont typeface="Arial" panose="020B0604020202020204" pitchFamily="34" charset="0"/>
              <a:buChar char="•"/>
            </a:pPr>
            <a:r>
              <a:rPr lang="da-DK" b="1" dirty="0"/>
              <a:t>Klapinsufficiens i de overfladiske vener </a:t>
            </a:r>
            <a:r>
              <a:rPr lang="da-DK" dirty="0"/>
              <a:t>er årsag til </a:t>
            </a:r>
            <a:r>
              <a:rPr lang="da-DK" dirty="0" err="1"/>
              <a:t>dilaterede</a:t>
            </a:r>
            <a:r>
              <a:rPr lang="da-DK" dirty="0"/>
              <a:t> vener (</a:t>
            </a:r>
            <a:r>
              <a:rPr lang="da-DK" dirty="0" err="1"/>
              <a:t>varicer</a:t>
            </a:r>
            <a:r>
              <a:rPr lang="da-DK" dirty="0"/>
              <a:t>) og kan føre til, at klapperne i </a:t>
            </a:r>
            <a:r>
              <a:rPr lang="da-DK" dirty="0" err="1"/>
              <a:t>perforantvenerne</a:t>
            </a:r>
            <a:r>
              <a:rPr lang="da-DK" dirty="0"/>
              <a:t> bliver insufficiente. </a:t>
            </a:r>
          </a:p>
          <a:p>
            <a:pPr marL="171450" indent="-171450">
              <a:buFont typeface="Arial" panose="020B0604020202020204" pitchFamily="34" charset="0"/>
              <a:buChar char="•"/>
            </a:pPr>
            <a:r>
              <a:rPr lang="da-DK" dirty="0"/>
              <a:t> I det dybe venesystem fører klapinsufficiens til et meget højt venetryk.</a:t>
            </a:r>
          </a:p>
          <a:p>
            <a:pPr marL="171450" indent="-171450">
              <a:buFont typeface="Arial" panose="020B0604020202020204" pitchFamily="34" charset="0"/>
              <a:buChar char="•"/>
            </a:pPr>
            <a:endParaRPr lang="da-DK" b="1" u="sng" dirty="0"/>
          </a:p>
          <a:p>
            <a:pPr marL="171450" indent="-171450">
              <a:buFont typeface="Arial" panose="020B0604020202020204" pitchFamily="34" charset="0"/>
              <a:buChar char="•"/>
            </a:pPr>
            <a:r>
              <a:rPr lang="da-DK" b="1" u="sng" dirty="0" err="1"/>
              <a:t>Okklusion</a:t>
            </a:r>
            <a:r>
              <a:rPr lang="da-DK" b="1" u="sng" dirty="0"/>
              <a:t> </a:t>
            </a:r>
            <a:r>
              <a:rPr lang="da-DK" dirty="0"/>
              <a:t>kan opstå i </a:t>
            </a:r>
            <a:r>
              <a:rPr lang="da-DK" b="1" dirty="0"/>
              <a:t>de dybe vener </a:t>
            </a:r>
            <a:r>
              <a:rPr lang="da-DK" dirty="0"/>
              <a:t>i underekstremiteterne og bækkenet som </a:t>
            </a:r>
            <a:r>
              <a:rPr lang="da-DK" b="1" dirty="0"/>
              <a:t>følge af dyb vene trombose.</a:t>
            </a:r>
            <a:br>
              <a:rPr lang="da-DK" b="1" dirty="0"/>
            </a:br>
            <a:endParaRPr lang="da-DK" b="1" dirty="0"/>
          </a:p>
        </p:txBody>
      </p:sp>
      <p:sp>
        <p:nvSpPr>
          <p:cNvPr id="4" name="Pladsholder til slidenummer 3"/>
          <p:cNvSpPr>
            <a:spLocks noGrp="1"/>
          </p:cNvSpPr>
          <p:nvPr>
            <p:ph type="sldNum" sz="quarter" idx="5"/>
          </p:nvPr>
        </p:nvSpPr>
        <p:spPr/>
        <p:txBody>
          <a:bodyPr/>
          <a:lstStyle/>
          <a:p>
            <a:fld id="{C9DED8D7-4A6D-4D85-847E-4D773EF98547}" type="slidenum">
              <a:rPr lang="da-DK" smtClean="0"/>
              <a:t>4</a:t>
            </a:fld>
            <a:endParaRPr lang="da-DK"/>
          </a:p>
        </p:txBody>
      </p:sp>
    </p:spTree>
    <p:extLst>
      <p:ext uri="{BB962C8B-B14F-4D97-AF65-F5344CB8AC3E}">
        <p14:creationId xmlns:p14="http://schemas.microsoft.com/office/powerpoint/2010/main" val="3358047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C9DED8D7-4A6D-4D85-847E-4D773EF98547}" type="slidenum">
              <a:rPr lang="da-DK" smtClean="0"/>
              <a:t>5</a:t>
            </a:fld>
            <a:endParaRPr lang="da-DK"/>
          </a:p>
        </p:txBody>
      </p:sp>
    </p:spTree>
    <p:extLst>
      <p:ext uri="{BB962C8B-B14F-4D97-AF65-F5344CB8AC3E}">
        <p14:creationId xmlns:p14="http://schemas.microsoft.com/office/powerpoint/2010/main" val="317452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6C95-75FC-C848-CC08-0651AF5EAC1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F20E70C-9F3B-FC22-68F3-7F6A8954EC2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7D092AE-3732-C88F-BF97-F3974E9674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a:extLst>
              <a:ext uri="{FF2B5EF4-FFF2-40B4-BE49-F238E27FC236}">
                <a16:creationId xmlns:a16="http://schemas.microsoft.com/office/drawing/2014/main" id="{2D5DF193-8BEC-3356-0CF9-62EC3EC9CB0B}"/>
              </a:ext>
            </a:extLst>
          </p:cNvPr>
          <p:cNvSpPr>
            <a:spLocks noGrp="1"/>
          </p:cNvSpPr>
          <p:nvPr>
            <p:ph type="sldNum" sz="quarter" idx="5"/>
          </p:nvPr>
        </p:nvSpPr>
        <p:spPr/>
        <p:txBody>
          <a:bodyPr/>
          <a:lstStyle/>
          <a:p>
            <a:fld id="{C9DED8D7-4A6D-4D85-847E-4D773EF98547}" type="slidenum">
              <a:rPr lang="da-DK" smtClean="0"/>
              <a:t>6</a:t>
            </a:fld>
            <a:endParaRPr lang="da-DK"/>
          </a:p>
        </p:txBody>
      </p:sp>
    </p:spTree>
    <p:extLst>
      <p:ext uri="{BB962C8B-B14F-4D97-AF65-F5344CB8AC3E}">
        <p14:creationId xmlns:p14="http://schemas.microsoft.com/office/powerpoint/2010/main" val="3650481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Tåtryk</a:t>
            </a:r>
            <a:r>
              <a:rPr lang="da-DK" dirty="0"/>
              <a:t> ved patienter med diabetes: De har stive kar, som kan give et ”falsk” forhøjet tryk.</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7</a:t>
            </a:fld>
            <a:endParaRPr lang="da-DK"/>
          </a:p>
        </p:txBody>
      </p:sp>
    </p:spTree>
    <p:extLst>
      <p:ext uri="{BB962C8B-B14F-4D97-AF65-F5344CB8AC3E}">
        <p14:creationId xmlns:p14="http://schemas.microsoft.com/office/powerpoint/2010/main" val="2036872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t>
            </a:r>
          </a:p>
          <a:p>
            <a:r>
              <a:rPr lang="da-DK" dirty="0"/>
              <a:t>Er altid overfladiske, involverer ikke dybere liggende strukturer som muskel, sene og knoglevæv.</a:t>
            </a:r>
          </a:p>
          <a:p>
            <a:endParaRPr lang="da-DK" dirty="0"/>
          </a:p>
          <a:p>
            <a:r>
              <a:rPr lang="da-DK" dirty="0" err="1"/>
              <a:t>Nekroser</a:t>
            </a:r>
            <a:r>
              <a:rPr lang="da-DK" dirty="0"/>
              <a:t> kan ses ved infektion.</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8</a:t>
            </a:fld>
            <a:endParaRPr lang="da-DK"/>
          </a:p>
        </p:txBody>
      </p:sp>
    </p:spTree>
    <p:extLst>
      <p:ext uri="{BB962C8B-B14F-4D97-AF65-F5344CB8AC3E}">
        <p14:creationId xmlns:p14="http://schemas.microsoft.com/office/powerpoint/2010/main" val="1566532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10</a:t>
            </a:fld>
            <a:endParaRPr lang="da-DK"/>
          </a:p>
        </p:txBody>
      </p:sp>
    </p:spTree>
    <p:extLst>
      <p:ext uri="{BB962C8B-B14F-4D97-AF65-F5344CB8AC3E}">
        <p14:creationId xmlns:p14="http://schemas.microsoft.com/office/powerpoint/2010/main" val="3550881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16. april 2026</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549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16. april 2026</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5491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54052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spTree>
    <p:extLst>
      <p:ext uri="{BB962C8B-B14F-4D97-AF65-F5344CB8AC3E}">
        <p14:creationId xmlns:p14="http://schemas.microsoft.com/office/powerpoint/2010/main" val="12789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spTree>
    <p:extLst>
      <p:ext uri="{BB962C8B-B14F-4D97-AF65-F5344CB8AC3E}">
        <p14:creationId xmlns:p14="http://schemas.microsoft.com/office/powerpoint/2010/main" val="35194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16. april 2026</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6615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16. april 2026</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16. april 2026</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297370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16. april 2026</a:t>
            </a:fld>
            <a:endParaRPr lang="da-DK"/>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240530297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16. april 2026</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 </a:t>
            </a:r>
          </a:p>
        </p:txBody>
      </p:sp>
    </p:spTree>
    <p:extLst>
      <p:ext uri="{BB962C8B-B14F-4D97-AF65-F5344CB8AC3E}">
        <p14:creationId xmlns:p14="http://schemas.microsoft.com/office/powerpoint/2010/main" val="45556215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16. april 2026</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174775436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16. april 2026</a:t>
            </a:fld>
            <a:endParaRPr lang="da-DK"/>
          </a:p>
        </p:txBody>
      </p:sp>
    </p:spTree>
    <p:extLst>
      <p:ext uri="{BB962C8B-B14F-4D97-AF65-F5344CB8AC3E}">
        <p14:creationId xmlns:p14="http://schemas.microsoft.com/office/powerpoint/2010/main" val="280688131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350860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3728592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3786116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16. april 2026</a:t>
            </a:fld>
            <a:endParaRPr lang="da-DK"/>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Tree>
    <p:extLst>
      <p:ext uri="{BB962C8B-B14F-4D97-AF65-F5344CB8AC3E}">
        <p14:creationId xmlns:p14="http://schemas.microsoft.com/office/powerpoint/2010/main" val="3911372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a:t>
            </a:r>
            <a:br>
              <a:rPr lang="da-DK"/>
            </a:br>
            <a:r>
              <a:rPr lang="da-DK"/>
              <a:t>indsætte et billede</a:t>
            </a:r>
          </a:p>
        </p:txBody>
      </p:sp>
    </p:spTree>
    <p:extLst>
      <p:ext uri="{BB962C8B-B14F-4D97-AF65-F5344CB8AC3E}">
        <p14:creationId xmlns:p14="http://schemas.microsoft.com/office/powerpoint/2010/main" val="75424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16. april 2026</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3750317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105605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a:t>Klik her for </a:t>
            </a:r>
            <a:br>
              <a:rPr lang="da-DK"/>
            </a:br>
            <a:r>
              <a:rPr lang="da-DK"/>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16. april 2026</a:t>
            </a:fld>
            <a:endParaRPr lang="da-DK"/>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a:p>
        </p:txBody>
      </p:sp>
    </p:spTree>
    <p:extLst>
      <p:ext uri="{BB962C8B-B14F-4D97-AF65-F5344CB8AC3E}">
        <p14:creationId xmlns:p14="http://schemas.microsoft.com/office/powerpoint/2010/main" val="293447044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Tree>
    <p:extLst>
      <p:ext uri="{BB962C8B-B14F-4D97-AF65-F5344CB8AC3E}">
        <p14:creationId xmlns:p14="http://schemas.microsoft.com/office/powerpoint/2010/main" val="2944301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646818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a:t>Klik her for at tilføje en overskrift</a:t>
            </a:r>
          </a:p>
        </p:txBody>
      </p:sp>
    </p:spTree>
    <p:extLst>
      <p:ext uri="{BB962C8B-B14F-4D97-AF65-F5344CB8AC3E}">
        <p14:creationId xmlns:p14="http://schemas.microsoft.com/office/powerpoint/2010/main" val="1283311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a:t>Klik for at tilføje en tekst</a:t>
            </a:r>
          </a:p>
        </p:txBody>
      </p:sp>
    </p:spTree>
    <p:extLst>
      <p:ext uri="{BB962C8B-B14F-4D97-AF65-F5344CB8AC3E}">
        <p14:creationId xmlns:p14="http://schemas.microsoft.com/office/powerpoint/2010/main" val="2194375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16. april 2026</a:t>
            </a:fld>
            <a:endParaRPr lang="da-DK"/>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614830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16. april 2026</a:t>
            </a:fld>
            <a:endParaRPr lang="da-DK"/>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664960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7274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16. april 2026</a:t>
            </a:fld>
            <a:endParaRPr lang="da-DK" dirty="0"/>
          </a:p>
        </p:txBody>
      </p:sp>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24087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68498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70893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16. april 2026</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40621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3.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16. april 2026</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grpSp>
        <p:nvGrpSpPr>
          <p:cNvPr id="8" name="Gruppe 7">
            <a:extLst>
              <a:ext uri="{FF2B5EF4-FFF2-40B4-BE49-F238E27FC236}">
                <a16:creationId xmlns:a16="http://schemas.microsoft.com/office/drawing/2014/main" id="{14B721F1-4F88-ACEB-740E-BE159B0D2C98}"/>
              </a:ext>
            </a:extLst>
          </p:cNvPr>
          <p:cNvGrpSpPr/>
          <p:nvPr userDrawn="1"/>
        </p:nvGrpSpPr>
        <p:grpSpPr>
          <a:xfrm>
            <a:off x="10943980" y="5600380"/>
            <a:ext cx="698492" cy="804206"/>
            <a:chOff x="10943980" y="5600380"/>
            <a:chExt cx="698492" cy="804206"/>
          </a:xfrm>
        </p:grpSpPr>
        <p:sp>
          <p:nvSpPr>
            <p:cNvPr id="9" name="Rektangel 8">
              <a:extLst>
                <a:ext uri="{FF2B5EF4-FFF2-40B4-BE49-F238E27FC236}">
                  <a16:creationId xmlns:a16="http://schemas.microsoft.com/office/drawing/2014/main" id="{0E2FBB65-E02F-1F9C-1978-8D259427C051}"/>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0A647D81-7332-24C5-DD7C-820A6C77E1BC}"/>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16. april 2026</a:t>
            </a:fld>
            <a:endParaRPr lang="da-DK"/>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a:p>
        </p:txBody>
      </p:sp>
      <p:grpSp>
        <p:nvGrpSpPr>
          <p:cNvPr id="7" name="Gruppe 6">
            <a:extLst>
              <a:ext uri="{FF2B5EF4-FFF2-40B4-BE49-F238E27FC236}">
                <a16:creationId xmlns:a16="http://schemas.microsoft.com/office/drawing/2014/main" id="{3B1D0884-AF9C-69F1-9583-FE1DFF406279}"/>
              </a:ext>
            </a:extLst>
          </p:cNvPr>
          <p:cNvGrpSpPr/>
          <p:nvPr userDrawn="1"/>
        </p:nvGrpSpPr>
        <p:grpSpPr>
          <a:xfrm>
            <a:off x="10852150" y="5570068"/>
            <a:ext cx="857249" cy="849364"/>
            <a:chOff x="4998720" y="298705"/>
            <a:chExt cx="1344930" cy="1317176"/>
          </a:xfrm>
          <a:solidFill>
            <a:schemeClr val="tx2">
              <a:lumMod val="10000"/>
              <a:lumOff val="90000"/>
            </a:schemeClr>
          </a:solidFill>
        </p:grpSpPr>
        <p:sp>
          <p:nvSpPr>
            <p:cNvPr id="11" name="Ellipse 10">
              <a:extLst>
                <a:ext uri="{FF2B5EF4-FFF2-40B4-BE49-F238E27FC236}">
                  <a16:creationId xmlns:a16="http://schemas.microsoft.com/office/drawing/2014/main" id="{95ED96FB-2902-279B-E715-7EB93F0C5B46}"/>
                </a:ext>
              </a:extLst>
            </p:cNvPr>
            <p:cNvSpPr/>
            <p:nvPr/>
          </p:nvSpPr>
          <p:spPr>
            <a:xfrm>
              <a:off x="4998720" y="298705"/>
              <a:ext cx="1344930" cy="1317176"/>
            </a:xfrm>
            <a:prstGeom prst="ellipse">
              <a:avLst/>
            </a:prstGeom>
            <a:grpFill/>
            <a:ln w="101600">
              <a:solidFill>
                <a:srgbClr val="3B5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descr="Et billede, der indeholder Grafik, symbol, logo, cirkel&#10;&#10;Automatisk genereret beskrivelse">
              <a:extLst>
                <a:ext uri="{FF2B5EF4-FFF2-40B4-BE49-F238E27FC236}">
                  <a16:creationId xmlns:a16="http://schemas.microsoft.com/office/drawing/2014/main" id="{05B7E7A7-0DBE-85CD-E920-E4A98D10632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62565" y="548673"/>
              <a:ext cx="817240" cy="817240"/>
            </a:xfrm>
            <a:prstGeom prst="rect">
              <a:avLst/>
            </a:prstGeom>
            <a:grpFill/>
          </p:spPr>
        </p:pic>
      </p:grpSp>
    </p:spTree>
    <p:extLst>
      <p:ext uri="{BB962C8B-B14F-4D97-AF65-F5344CB8AC3E}">
        <p14:creationId xmlns:p14="http://schemas.microsoft.com/office/powerpoint/2010/main" val="17471877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hyperlink" Target="https://eur04.safelinks.protection.outlook.com/?url=https%3A%2F%2Fregionsjaelland.23video.com%2Fanlaeggelse-af-elastisk&amp;data=05%7C02%7Cmekas%40regionsjaelland.dk%7Ca805acb8e21e4388727108de992caf83%7C4679299f0e9c4cb29d2605389418e7f4%7C0%7C0%7C639116614361040687%7CUnknown%7CTWFpbGZsb3d8eyJFbXB0eU1hcGkiOnRydWUsIlYiOiIwLjAuMDAwMCIsIlAiOiJXaW4zMiIsIkFOIjoiTWFpbCIsIldUIjoyfQ%3D%3D%7C0%7C%7C%7C&amp;sdata=acTM2s43ua8ABkHABxEzs7coTR2qra6%2FarGMoZsNZoQ%3D&amp;reserved=0" TargetMode="External"/><Relationship Id="rId5" Type="http://schemas.openxmlformats.org/officeDocument/2006/relationships/image" Target="../media/image2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eur04.safelinks.protection.outlook.com/?url=https%3A%2F%2Fregionsjaelland.23video.com%2Fanlaeggelse-af-elastisk&amp;data=05%7C02%7Cmekas%40regionsjaelland.dk%7Ca805acb8e21e4388727108de992caf83%7C4679299f0e9c4cb29d2605389418e7f4%7C0%7C0%7C639116614361040687%7CUnknown%7CTWFpbGZsb3d8eyJFbXB0eU1hcGkiOnRydWUsIlYiOiIwLjAuMDAwMCIsIlAiOiJXaW4zMiIsIkFOIjoiTWFpbCIsIldUIjoyfQ%3D%3D%7C0%7C%7C%7C&amp;sdata=acTM2s43ua8ABkHABxEzs7coTR2qra6%2FarGMoZsNZoQ%3D&amp;reserved=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eur04.safelinks.protection.outlook.com/?url=https%3A%2F%2Fregionsjaelland.23video.com%2Fanlaeggelse-af-elastisk&amp;data=05%7C02%7Cmekas%40regionsjaelland.dk%7Ca805acb8e21e4388727108de992caf83%7C4679299f0e9c4cb29d2605389418e7f4%7C0%7C0%7C639116614361040687%7CUnknown%7CTWFpbGZsb3d8eyJFbXB0eU1hcGkiOnRydWUsIlYiOiIwLjAuMDAwMCIsIlAiOiJXaW4zMiIsIkFOIjoiTWFpbCIsIldUIjoyfQ%3D%3D%7C0%7C%7C%7C&amp;sdata=acTM2s43ua8ABkHABxEzs7coTR2qra6%2FarGMoZsNZoQ%3D&amp;reserved=0"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eur04.safelinks.protection.outlook.com/?url=https%3A%2F%2Fregionsjaelland.23video.com%2Fanlaeggelse-af-elastisk&amp;data=05%7C02%7Cmekas%40regionsjaelland.dk%7Ca805acb8e21e4388727108de992caf83%7C4679299f0e9c4cb29d2605389418e7f4%7C0%7C0%7C639116614361040687%7CUnknown%7CTWFpbGZsb3d8eyJFbXB0eU1hcGkiOnRydWUsIlYiOiIwLjAuMDAwMCIsIlAiOiJXaW4zMiIsIkFOIjoiTWFpbCIsIldUIjoyfQ%3D%3D%7C0%7C%7C%7C&amp;sdata=acTM2s43ua8ABkHABxEzs7coTR2qra6%2FarGMoZsNZoQ%3D&amp;reserved=0" TargetMode="External"/><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danderm-pdv.is.kkh.dk/atlas/index.html" TargetMode="External"/><Relationship Id="rId2" Type="http://schemas.openxmlformats.org/officeDocument/2006/relationships/hyperlink" Target="https://www.ncbi.nlm.nih.gov/books/NBK567802/"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hyperlink" Target="http://www.regionsjaelland.dk/saarbehandling" TargetMode="Externa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eur04.safelinks.protection.outlook.com/?url=https%3A%2F%2Fregionsjaelland.23video.com%2Fanlaeggelse-af-elastisk&amp;data=05%7C02%7Cmekas%40regionsjaelland.dk%7Ca805acb8e21e4388727108de992caf83%7C4679299f0e9c4cb29d2605389418e7f4%7C0%7C0%7C639116614361040687%7CUnknown%7CTWFpbGZsb3d8eyJFbXB0eU1hcGkiOnRydWUsIlYiOiIwLjAuMDAwMCIsIlAiOiJXaW4zMiIsIkFOIjoiTWFpbCIsIldUIjoyfQ%3D%3D%7C0%7C%7C%7C&amp;sdata=acTM2s43ua8ABkHABxEzs7coTR2qra6%2FarGMoZsNZoQ%3D&amp;reserved=0"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eur04.safelinks.protection.outlook.com/?url=https%3A%2F%2Fregionsjaelland.23video.com%2Fanlaeggelse-af-elastisk&amp;data=05%7C02%7Cmekas%40regionsjaelland.dk%7Ca805acb8e21e4388727108de992caf83%7C4679299f0e9c4cb29d2605389418e7f4%7C0%7C0%7C639116614361040687%7CUnknown%7CTWFpbGZsb3d8eyJFbXB0eU1hcGkiOnRydWUsIlYiOiIwLjAuMDAwMCIsIlAiOiJXaW4zMiIsIkFOIjoiTWFpbCIsIldUIjoyfQ%3D%3D%7C0%7C%7C%7C&amp;sdata=acTM2s43ua8ABkHABxEzs7coTR2qra6%2FarGMoZsNZoQ%3D&amp;reserved=0"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eur04.safelinks.protection.outlook.com/?url=https%3A%2F%2Fregionsjaelland.23video.com%2Fanlaeggelse-af-elastisk&amp;data=05%7C02%7Cmekas%40regionsjaelland.dk%7Ca805acb8e21e4388727108de992caf83%7C4679299f0e9c4cb29d2605389418e7f4%7C0%7C0%7C639116614361040687%7CUnknown%7CTWFpbGZsb3d8eyJFbXB0eU1hcGkiOnRydWUsIlYiOiIwLjAuMDAwMCIsIlAiOiJXaW4zMiIsIkFOIjoiTWFpbCIsIldUIjoyfQ%3D%3D%7C0%7C%7C%7C&amp;sdata=acTM2s43ua8ABkHABxEzs7coTR2qra6%2FarGMoZsNZoQ%3D&amp;reserved=0"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14" name="Slide Number Placeholder 3" hidden="1">
            <a:extLst>
              <a:ext uri="{FF2B5EF4-FFF2-40B4-BE49-F238E27FC236}">
                <a16:creationId xmlns:a16="http://schemas.microsoft.com/office/drawing/2014/main" id="{B5C40674-10E3-4773-A21E-8B62793D85C4}"/>
              </a:ext>
            </a:extLst>
          </p:cNvPr>
          <p:cNvSpPr>
            <a:spLocks noGrp="1"/>
          </p:cNvSpPr>
          <p:nvPr>
            <p:ph type="sldNum" sz="quarter" idx="18"/>
          </p:nvPr>
        </p:nvSpPr>
        <p:spPr/>
        <p:txBody>
          <a:bodyPr anchor="t">
            <a:normAutofit/>
          </a:bodyPr>
          <a:lstStyle/>
          <a:p>
            <a:pPr>
              <a:spcAft>
                <a:spcPts val="600"/>
              </a:spcAft>
            </a:pPr>
            <a:fld id="{50DEC214-4A26-8544-86E4-D5810B015655}" type="slidenum">
              <a:rPr lang="da-DK" smtClean="0"/>
              <a:pPr>
                <a:spcAft>
                  <a:spcPts val="600"/>
                </a:spcAft>
              </a:pPr>
              <a:t>1</a:t>
            </a:fld>
            <a:endParaRPr lang="da-DK"/>
          </a:p>
        </p:txBody>
      </p:sp>
      <p:sp>
        <p:nvSpPr>
          <p:cNvPr id="19" name="Title 3">
            <a:extLst>
              <a:ext uri="{FF2B5EF4-FFF2-40B4-BE49-F238E27FC236}">
                <a16:creationId xmlns:a16="http://schemas.microsoft.com/office/drawing/2014/main" id="{1EDE030E-4555-3E9C-8F10-1C32064095CF}"/>
              </a:ext>
            </a:extLst>
          </p:cNvPr>
          <p:cNvSpPr>
            <a:spLocks noGrp="1"/>
          </p:cNvSpPr>
          <p:nvPr>
            <p:ph type="ctrTitle"/>
          </p:nvPr>
        </p:nvSpPr>
        <p:spPr>
          <a:xfrm>
            <a:off x="510472" y="1474511"/>
            <a:ext cx="4464050" cy="2813304"/>
          </a:xfrm>
        </p:spPr>
        <p:txBody>
          <a:bodyPr vert="horz" wrap="square" lIns="0" tIns="0" rIns="0" bIns="0" rtlCol="0" anchor="b" anchorCtr="0">
            <a:normAutofit/>
          </a:bodyPr>
          <a:lstStyle/>
          <a:p>
            <a:r>
              <a:rPr lang="da-DK" dirty="0"/>
              <a:t>Venøse </a:t>
            </a:r>
            <a:r>
              <a:rPr lang="da-DK" dirty="0" err="1"/>
              <a:t>bensår</a:t>
            </a:r>
            <a:br>
              <a:rPr lang="da-DK" b="1" kern="1200" dirty="0">
                <a:latin typeface="+mj-lt"/>
                <a:ea typeface="Verdana" panose="020B0604030504040204" pitchFamily="34" charset="0"/>
                <a:cs typeface="Verdana" panose="020B0604030504040204" pitchFamily="34" charset="0"/>
              </a:rPr>
            </a:br>
            <a:endParaRPr lang="da-DK" b="1" kern="1200" dirty="0">
              <a:latin typeface="+mj-lt"/>
              <a:ea typeface="Verdana" panose="020B0604030504040204" pitchFamily="34" charset="0"/>
              <a:cs typeface="Verdana" panose="020B0604030504040204" pitchFamily="34" charset="0"/>
            </a:endParaRPr>
          </a:p>
        </p:txBody>
      </p:sp>
      <p:sp>
        <p:nvSpPr>
          <p:cNvPr id="3" name="Pladsholder til slidenummer 2">
            <a:extLst>
              <a:ext uri="{FF2B5EF4-FFF2-40B4-BE49-F238E27FC236}">
                <a16:creationId xmlns:a16="http://schemas.microsoft.com/office/drawing/2014/main" id="{910F726D-B030-3447-AC7E-BC2948CBABB4}"/>
              </a:ext>
            </a:extLst>
          </p:cNvPr>
          <p:cNvSpPr>
            <a:spLocks noGrp="1"/>
          </p:cNvSpPr>
          <p:nvPr>
            <p:ph type="sldNum" sz="quarter" idx="4294967295"/>
          </p:nvPr>
        </p:nvSpPr>
        <p:spPr>
          <a:xfrm>
            <a:off x="0" y="7018338"/>
            <a:ext cx="360363" cy="325437"/>
          </a:xfrm>
        </p:spPr>
        <p:txBody>
          <a:bodyPr/>
          <a:lstStyle/>
          <a:p>
            <a:pPr>
              <a:spcAft>
                <a:spcPts val="600"/>
              </a:spcAft>
            </a:pPr>
            <a:fld id="{50DEC214-4A26-8544-86E4-D5810B015655}" type="slidenum">
              <a:rPr lang="da-DK" smtClean="0"/>
              <a:pPr>
                <a:spcAft>
                  <a:spcPts val="600"/>
                </a:spcAft>
              </a:pPr>
              <a:t>1</a:t>
            </a:fld>
            <a:endParaRPr lang="da-DK"/>
          </a:p>
        </p:txBody>
      </p:sp>
      <p:sp>
        <p:nvSpPr>
          <p:cNvPr id="16" name="Title 3">
            <a:extLst>
              <a:ext uri="{FF2B5EF4-FFF2-40B4-BE49-F238E27FC236}">
                <a16:creationId xmlns:a16="http://schemas.microsoft.com/office/drawing/2014/main" id="{60CDA025-C729-C7F4-EAF3-BA87A85F6496}"/>
              </a:ext>
            </a:extLst>
          </p:cNvPr>
          <p:cNvSpPr txBox="1">
            <a:spLocks/>
          </p:cNvSpPr>
          <p:nvPr/>
        </p:nvSpPr>
        <p:spPr>
          <a:xfrm>
            <a:off x="658752" y="4575245"/>
            <a:ext cx="7245727" cy="1667058"/>
          </a:xfrm>
          <a:prstGeom prst="rect">
            <a:avLst/>
          </a:prstGeom>
        </p:spPr>
        <p:txBody>
          <a:bodyPr vert="horz" lIns="0" tIns="0" rIns="0" bIns="0" rtlCol="0" anchorCtr="0">
            <a:normAutofit/>
          </a:bodyPr>
          <a:lstStyle>
            <a:lvl1pPr algn="l" defTabSz="914400" rtl="0" eaLnBrk="1" latinLnBrk="0" hangingPunct="1">
              <a:lnSpc>
                <a:spcPct val="90000"/>
              </a:lnSpc>
              <a:spcBef>
                <a:spcPct val="0"/>
              </a:spcBef>
              <a:buNone/>
              <a:defRPr sz="4800" b="1" kern="1200">
                <a:solidFill>
                  <a:schemeClr val="bg1"/>
                </a:solidFill>
                <a:latin typeface="+mj-lt"/>
                <a:ea typeface="Verdana" panose="020B0604030504040204" pitchFamily="34" charset="0"/>
                <a:cs typeface="Verdana" panose="020B0604030504040204" pitchFamily="34" charset="0"/>
              </a:defRPr>
            </a:lvl1pPr>
          </a:lstStyle>
          <a:p>
            <a:pPr defTabSz="590400">
              <a:lnSpc>
                <a:spcPts val="2400"/>
              </a:lnSpc>
              <a:spcBef>
                <a:spcPts val="1000"/>
              </a:spcBef>
            </a:pPr>
            <a:r>
              <a:rPr lang="da-DK" sz="1800" dirty="0">
                <a:latin typeface="Verdana" panose="020B0604030504040204" pitchFamily="34" charset="0"/>
                <a:cs typeface="Times New Roman" panose="02020603050405020304" pitchFamily="18" charset="0"/>
              </a:rPr>
              <a:t>Tematik i specialiserede sårtyper</a:t>
            </a:r>
            <a:endParaRPr lang="da-DK" sz="1400" dirty="0">
              <a:latin typeface="Verdana" panose="020B0604030504040204" pitchFamily="34" charset="0"/>
              <a:cs typeface="Times New Roman" panose="02020603050405020304" pitchFamily="18" charset="0"/>
            </a:endParaRPr>
          </a:p>
          <a:p>
            <a:pPr defTabSz="590400">
              <a:lnSpc>
                <a:spcPts val="2400"/>
              </a:lnSpc>
              <a:spcBef>
                <a:spcPts val="1000"/>
              </a:spcBef>
            </a:pPr>
            <a:r>
              <a:rPr lang="da-DK" sz="1400" b="0" i="1" dirty="0"/>
              <a:t>Version 1.  27. marts 2026</a:t>
            </a:r>
          </a:p>
        </p:txBody>
      </p:sp>
      <p:pic>
        <p:nvPicPr>
          <p:cNvPr id="2" name="Billede 1">
            <a:extLst>
              <a:ext uri="{FF2B5EF4-FFF2-40B4-BE49-F238E27FC236}">
                <a16:creationId xmlns:a16="http://schemas.microsoft.com/office/drawing/2014/main" id="{BAE58DC5-EDA8-0D68-14BF-B5B17798A7EE}"/>
              </a:ext>
            </a:extLst>
          </p:cNvPr>
          <p:cNvPicPr>
            <a:picLocks noChangeAspect="1"/>
          </p:cNvPicPr>
          <p:nvPr/>
        </p:nvPicPr>
        <p:blipFill>
          <a:blip r:embed="rId3"/>
          <a:stretch>
            <a:fillRect/>
          </a:stretch>
        </p:blipFill>
        <p:spPr>
          <a:xfrm>
            <a:off x="7359603" y="615697"/>
            <a:ext cx="3635647" cy="5430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95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3AB07-0A55-D3FD-F23E-F85636C4A46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7E9D965-5D40-2D16-3FCE-CFB377A594A9}"/>
              </a:ext>
            </a:extLst>
          </p:cNvPr>
          <p:cNvSpPr>
            <a:spLocks noGrp="1"/>
          </p:cNvSpPr>
          <p:nvPr>
            <p:ph type="title"/>
          </p:nvPr>
        </p:nvSpPr>
        <p:spPr>
          <a:xfrm>
            <a:off x="510471" y="369794"/>
            <a:ext cx="8900040" cy="581676"/>
          </a:xfrm>
        </p:spPr>
        <p:txBody>
          <a:bodyPr/>
          <a:lstStyle/>
          <a:p>
            <a:r>
              <a:rPr lang="da-DK" dirty="0" err="1"/>
              <a:t>Sårbehandling</a:t>
            </a:r>
            <a:r>
              <a:rPr lang="da-DK" dirty="0"/>
              <a:t> af venøse </a:t>
            </a:r>
            <a:r>
              <a:rPr lang="da-DK" dirty="0" err="1"/>
              <a:t>bensår</a:t>
            </a:r>
            <a:endParaRPr lang="da-DK" dirty="0"/>
          </a:p>
        </p:txBody>
      </p:sp>
      <p:sp>
        <p:nvSpPr>
          <p:cNvPr id="4" name="Pladsholder til slidenummer 3">
            <a:extLst>
              <a:ext uri="{FF2B5EF4-FFF2-40B4-BE49-F238E27FC236}">
                <a16:creationId xmlns:a16="http://schemas.microsoft.com/office/drawing/2014/main" id="{A12E7352-731B-C6D2-28A0-05C4A4352F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
        <p:nvSpPr>
          <p:cNvPr id="5" name="Pladsholder til tekst 4">
            <a:extLst>
              <a:ext uri="{FF2B5EF4-FFF2-40B4-BE49-F238E27FC236}">
                <a16:creationId xmlns:a16="http://schemas.microsoft.com/office/drawing/2014/main" id="{AB48F83D-BDA0-42A2-6E4E-6793D52D3068}"/>
              </a:ext>
            </a:extLst>
          </p:cNvPr>
          <p:cNvSpPr>
            <a:spLocks noGrp="1"/>
          </p:cNvSpPr>
          <p:nvPr>
            <p:ph type="body" sz="quarter" idx="14"/>
          </p:nvPr>
        </p:nvSpPr>
        <p:spPr>
          <a:xfrm>
            <a:off x="510472" y="1092082"/>
            <a:ext cx="7633404" cy="5301306"/>
          </a:xfrm>
        </p:spPr>
        <p:txBody>
          <a:bodyPr/>
          <a:lstStyle/>
          <a:p>
            <a:pPr marL="0" indent="0">
              <a:buNone/>
            </a:pPr>
            <a:r>
              <a:rPr lang="da-DK" sz="1500" b="1" dirty="0"/>
              <a:t>Brug generelle sårbehandlingsprincipper</a:t>
            </a:r>
            <a:r>
              <a:rPr lang="da-DK" sz="1500" b="1" dirty="0">
                <a:sym typeface="Wingdings" panose="05000000000000000000" pitchFamily="2" charset="2"/>
              </a:rPr>
              <a:t>:</a:t>
            </a:r>
          </a:p>
          <a:p>
            <a:pPr marL="0" indent="0">
              <a:buNone/>
            </a:pPr>
            <a:r>
              <a:rPr lang="da-DK" sz="1500" b="1" dirty="0" err="1">
                <a:sym typeface="Wingdings" panose="05000000000000000000" pitchFamily="2" charset="2"/>
              </a:rPr>
              <a:t>Debridering</a:t>
            </a:r>
            <a:r>
              <a:rPr lang="da-DK" sz="1500" b="1" dirty="0">
                <a:sym typeface="Wingdings" panose="05000000000000000000" pitchFamily="2" charset="2"/>
              </a:rPr>
              <a:t> </a:t>
            </a:r>
            <a:r>
              <a:rPr lang="da-DK" sz="1500" i="1" dirty="0">
                <a:sym typeface="Wingdings" panose="05000000000000000000" pitchFamily="2" charset="2"/>
              </a:rPr>
              <a:t>(oprens):</a:t>
            </a:r>
          </a:p>
          <a:p>
            <a:r>
              <a:rPr lang="da-DK" sz="1500" dirty="0"/>
              <a:t>Fjerne løstsiddende </a:t>
            </a:r>
            <a:r>
              <a:rPr lang="da-DK" sz="1500" dirty="0" err="1"/>
              <a:t>fibrin</a:t>
            </a:r>
            <a:r>
              <a:rPr lang="da-DK" sz="1500" dirty="0"/>
              <a:t>, gamle hudflager med f.eks. pincet, skalpel og eller </a:t>
            </a:r>
            <a:r>
              <a:rPr lang="da-DK" sz="1500" dirty="0" err="1"/>
              <a:t>debriderings</a:t>
            </a:r>
            <a:r>
              <a:rPr lang="da-DK" sz="1500" dirty="0"/>
              <a:t> </a:t>
            </a:r>
            <a:r>
              <a:rPr lang="da-DK" sz="1500" dirty="0" err="1"/>
              <a:t>pad</a:t>
            </a:r>
            <a:r>
              <a:rPr lang="da-DK" sz="1500" dirty="0"/>
              <a:t>.</a:t>
            </a:r>
          </a:p>
          <a:p>
            <a:r>
              <a:rPr lang="da-DK" sz="1500" dirty="0">
                <a:sym typeface="Wingdings" panose="05000000000000000000" pitchFamily="2" charset="2"/>
              </a:rPr>
              <a:t>Skyl såret med postevand eller sterilt isotonisk NaCl(</a:t>
            </a:r>
            <a:r>
              <a:rPr lang="da-DK" sz="1500" dirty="0"/>
              <a:t>Brug 150 ml pr 5 cm2)</a:t>
            </a:r>
          </a:p>
          <a:p>
            <a:pPr marL="0" lvl="0" indent="0">
              <a:buNone/>
            </a:pPr>
            <a:r>
              <a:rPr lang="da-DK" sz="1500" b="1" dirty="0"/>
              <a:t>Sårkanten</a:t>
            </a:r>
          </a:p>
          <a:p>
            <a:pPr lvl="1"/>
            <a:r>
              <a:rPr lang="da-DK" sz="1500" dirty="0"/>
              <a:t>Fjern sårskorper </a:t>
            </a:r>
          </a:p>
          <a:p>
            <a:pPr lvl="1"/>
            <a:r>
              <a:rPr lang="da-DK" sz="1500" dirty="0"/>
              <a:t>Beskyt sårkanten med en barrierefilm eller barrierecreme</a:t>
            </a:r>
          </a:p>
          <a:p>
            <a:pPr marL="0" lvl="0" indent="0">
              <a:buNone/>
            </a:pPr>
            <a:r>
              <a:rPr lang="da-DK" sz="1500" b="1" dirty="0"/>
              <a:t>Bandagevalg ud fra fugtig sårhelingsprincip</a:t>
            </a:r>
            <a:endParaRPr lang="da-DK" sz="1500" dirty="0"/>
          </a:p>
          <a:p>
            <a:pPr lvl="1"/>
            <a:r>
              <a:rPr lang="da-DK" sz="1500" dirty="0"/>
              <a:t>Da disse sår ofte væsker meget, kan man f.eks. anvende et Sårkontaktlag med en </a:t>
            </a:r>
            <a:r>
              <a:rPr lang="da-DK" sz="1500" dirty="0" err="1"/>
              <a:t>Superabsorbant</a:t>
            </a:r>
            <a:r>
              <a:rPr lang="da-DK" sz="1500" dirty="0"/>
              <a:t> over, eller en </a:t>
            </a:r>
            <a:r>
              <a:rPr lang="da-DK" sz="1500" dirty="0" err="1"/>
              <a:t>Hydrofiber</a:t>
            </a:r>
            <a:r>
              <a:rPr lang="da-DK" sz="1500" dirty="0"/>
              <a:t> med en </a:t>
            </a:r>
            <a:r>
              <a:rPr lang="da-DK" sz="1500" dirty="0" err="1"/>
              <a:t>Superabsorbant</a:t>
            </a:r>
            <a:r>
              <a:rPr lang="da-DK" sz="1500" dirty="0"/>
              <a:t> over</a:t>
            </a:r>
          </a:p>
          <a:p>
            <a:pPr lvl="1"/>
            <a:r>
              <a:rPr lang="da-DK" sz="1500" dirty="0"/>
              <a:t>Behandling x 1 </a:t>
            </a:r>
            <a:r>
              <a:rPr lang="da-DK" sz="1500" dirty="0" err="1"/>
              <a:t>dgl</a:t>
            </a:r>
            <a:r>
              <a:rPr lang="da-DK" sz="1500" dirty="0"/>
              <a:t> i starten</a:t>
            </a:r>
          </a:p>
          <a:p>
            <a:pPr lvl="1"/>
            <a:r>
              <a:rPr lang="da-DK" sz="1500" dirty="0"/>
              <a:t>Husk kompressionsbehandling hvis det tåles. Kompression skal altid ordineres af læge</a:t>
            </a:r>
          </a:p>
          <a:p>
            <a:pPr marL="180000" lvl="1" indent="0">
              <a:buNone/>
            </a:pPr>
            <a:endParaRPr lang="da-DK" sz="1600" dirty="0"/>
          </a:p>
          <a:p>
            <a:endParaRPr lang="da-DK" dirty="0"/>
          </a:p>
          <a:p>
            <a:endParaRPr lang="da-DK" dirty="0"/>
          </a:p>
          <a:p>
            <a:endParaRPr lang="da-DK" dirty="0"/>
          </a:p>
        </p:txBody>
      </p:sp>
      <p:pic>
        <p:nvPicPr>
          <p:cNvPr id="6" name="Billede 5">
            <a:extLst>
              <a:ext uri="{FF2B5EF4-FFF2-40B4-BE49-F238E27FC236}">
                <a16:creationId xmlns:a16="http://schemas.microsoft.com/office/drawing/2014/main" id="{BA24E94F-A49E-D23D-003D-BD5B93E3E5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52606" t="50000"/>
          <a:stretch>
            <a:fillRect/>
          </a:stretch>
        </p:blipFill>
        <p:spPr>
          <a:xfrm>
            <a:off x="8373618" y="2736270"/>
            <a:ext cx="2097231" cy="330242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Billede 1">
            <a:extLst>
              <a:ext uri="{FF2B5EF4-FFF2-40B4-BE49-F238E27FC236}">
                <a16:creationId xmlns:a16="http://schemas.microsoft.com/office/drawing/2014/main" id="{421DF848-C408-3EE6-2FD4-E2F2EB3222F8}"/>
              </a:ext>
            </a:extLst>
          </p:cNvPr>
          <p:cNvPicPr>
            <a:picLocks noChangeAspect="1"/>
          </p:cNvPicPr>
          <p:nvPr/>
        </p:nvPicPr>
        <p:blipFill>
          <a:blip r:embed="rId5"/>
          <a:srcRect r="26610"/>
          <a:stretch>
            <a:fillRect/>
          </a:stretch>
        </p:blipFill>
        <p:spPr>
          <a:xfrm rot="5400000">
            <a:off x="9106286" y="359415"/>
            <a:ext cx="1409956" cy="287529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kstfelt 6">
            <a:extLst>
              <a:ext uri="{FF2B5EF4-FFF2-40B4-BE49-F238E27FC236}">
                <a16:creationId xmlns:a16="http://schemas.microsoft.com/office/drawing/2014/main" id="{A3D6485D-52D1-3268-46DD-976921C9C834}"/>
              </a:ext>
            </a:extLst>
          </p:cNvPr>
          <p:cNvSpPr txBox="1"/>
          <p:nvPr/>
        </p:nvSpPr>
        <p:spPr>
          <a:xfrm>
            <a:off x="8373618" y="5995929"/>
            <a:ext cx="4009284" cy="553998"/>
          </a:xfrm>
          <a:prstGeom prst="rect">
            <a:avLst/>
          </a:prstGeom>
          <a:noFill/>
        </p:spPr>
        <p:txBody>
          <a:bodyPr wrap="square" rtlCol="0">
            <a:spAutoFit/>
          </a:bodyPr>
          <a:lstStyle/>
          <a:p>
            <a:endParaRPr lang="da-DK" sz="1000" dirty="0">
              <a:hlinkClick r:id="rId6"/>
            </a:endParaRPr>
          </a:p>
          <a:p>
            <a:pPr lvl="0">
              <a:defRPr/>
            </a:pPr>
            <a:r>
              <a:rPr lang="da-DK" sz="1000" dirty="0">
                <a:solidFill>
                  <a:srgbClr val="3B5182"/>
                </a:solidFill>
              </a:rPr>
              <a:t>Billeder via: </a:t>
            </a:r>
            <a:r>
              <a:rPr lang="da-DK" sz="1000" u="sng" dirty="0">
                <a:hlinkClick r:id="rId6"/>
              </a:rPr>
              <a:t>Anlæggelse af elastisk kompression.mp4 - Region Sjællands video portal</a:t>
            </a:r>
            <a:r>
              <a:rPr lang="da-DK" sz="1000" dirty="0"/>
              <a:t> </a:t>
            </a:r>
          </a:p>
        </p:txBody>
      </p:sp>
    </p:spTree>
    <p:extLst>
      <p:ext uri="{BB962C8B-B14F-4D97-AF65-F5344CB8AC3E}">
        <p14:creationId xmlns:p14="http://schemas.microsoft.com/office/powerpoint/2010/main" val="34367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1000"/>
                                        <p:tgtEl>
                                          <p:spTgt spid="5">
                                            <p:txEl>
                                              <p:pRg st="5" end="5"/>
                                            </p:txEl>
                                          </p:spTgt>
                                        </p:tgtEl>
                                      </p:cBhvr>
                                    </p:animEffect>
                                    <p:anim calcmode="lin" valueType="num">
                                      <p:cBhvr>
                                        <p:cTn id="1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1000"/>
                                        <p:tgtEl>
                                          <p:spTgt spid="5">
                                            <p:txEl>
                                              <p:pRg st="6" end="6"/>
                                            </p:txEl>
                                          </p:spTgt>
                                        </p:tgtEl>
                                      </p:cBhvr>
                                    </p:animEffect>
                                    <p:anim calcmode="lin" valueType="num">
                                      <p:cBhvr>
                                        <p:cTn id="1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1000"/>
                                        <p:tgtEl>
                                          <p:spTgt spid="5">
                                            <p:txEl>
                                              <p:pRg st="7" end="7"/>
                                            </p:txEl>
                                          </p:spTgt>
                                        </p:tgtEl>
                                      </p:cBhvr>
                                    </p:animEffect>
                                    <p:anim calcmode="lin" valueType="num">
                                      <p:cBhvr>
                                        <p:cTn id="2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1000"/>
                                        <p:tgtEl>
                                          <p:spTgt spid="5">
                                            <p:txEl>
                                              <p:pRg st="8" end="8"/>
                                            </p:txEl>
                                          </p:spTgt>
                                        </p:tgtEl>
                                      </p:cBhvr>
                                    </p:animEffect>
                                    <p:anim calcmode="lin" valueType="num">
                                      <p:cBhvr>
                                        <p:cTn id="30"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fade">
                                      <p:cBhvr>
                                        <p:cTn id="34" dur="1000"/>
                                        <p:tgtEl>
                                          <p:spTgt spid="5">
                                            <p:txEl>
                                              <p:pRg st="9" end="9"/>
                                            </p:txEl>
                                          </p:spTgt>
                                        </p:tgtEl>
                                      </p:cBhvr>
                                    </p:animEffect>
                                    <p:anim calcmode="lin" valueType="num">
                                      <p:cBhvr>
                                        <p:cTn id="35"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fade">
                                      <p:cBhvr>
                                        <p:cTn id="41" dur="1000"/>
                                        <p:tgtEl>
                                          <p:spTgt spid="5">
                                            <p:txEl>
                                              <p:pRg st="10" end="10"/>
                                            </p:txEl>
                                          </p:spTgt>
                                        </p:tgtEl>
                                      </p:cBhvr>
                                    </p:animEffect>
                                    <p:anim calcmode="lin" valueType="num">
                                      <p:cBhvr>
                                        <p:cTn id="42"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EB52A-2B70-ABB9-6655-DA8BF093B374}"/>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C83DFD4F-AD75-3947-F27B-794402DECDE8}"/>
              </a:ext>
            </a:extLst>
          </p:cNvPr>
          <p:cNvPicPr>
            <a:picLocks noChangeAspect="1"/>
          </p:cNvPicPr>
          <p:nvPr/>
        </p:nvPicPr>
        <p:blipFill>
          <a:blip r:embed="rId3"/>
          <a:srcRect l="2834" r="2344"/>
          <a:stretch>
            <a:fillRect/>
          </a:stretch>
        </p:blipFill>
        <p:spPr>
          <a:xfrm>
            <a:off x="7840133" y="10"/>
            <a:ext cx="4356942" cy="685799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noFill/>
        </p:spPr>
      </p:pic>
      <p:sp>
        <p:nvSpPr>
          <p:cNvPr id="2" name="Titel 1">
            <a:extLst>
              <a:ext uri="{FF2B5EF4-FFF2-40B4-BE49-F238E27FC236}">
                <a16:creationId xmlns:a16="http://schemas.microsoft.com/office/drawing/2014/main" id="{FB7AB19F-AED7-9756-6F73-718E00EC98B0}"/>
              </a:ext>
            </a:extLst>
          </p:cNvPr>
          <p:cNvSpPr>
            <a:spLocks noGrp="1"/>
          </p:cNvSpPr>
          <p:nvPr>
            <p:ph type="title"/>
          </p:nvPr>
        </p:nvSpPr>
        <p:spPr>
          <a:xfrm>
            <a:off x="911225" y="369794"/>
            <a:ext cx="6192838" cy="1079594"/>
          </a:xfrm>
        </p:spPr>
        <p:txBody>
          <a:bodyPr wrap="square" anchor="b">
            <a:normAutofit/>
          </a:bodyPr>
          <a:lstStyle/>
          <a:p>
            <a:r>
              <a:rPr lang="da-DK" dirty="0"/>
              <a:t>Omgivelser – hvad kan ses?</a:t>
            </a:r>
          </a:p>
        </p:txBody>
      </p:sp>
      <p:sp>
        <p:nvSpPr>
          <p:cNvPr id="4" name="Pladsholder til slidenummer 3">
            <a:extLst>
              <a:ext uri="{FF2B5EF4-FFF2-40B4-BE49-F238E27FC236}">
                <a16:creationId xmlns:a16="http://schemas.microsoft.com/office/drawing/2014/main" id="{1F20AAF9-A123-2A7A-F487-C2DDC4026D85}"/>
              </a:ext>
            </a:extLst>
          </p:cNvPr>
          <p:cNvSpPr>
            <a:spLocks noGrp="1"/>
          </p:cNvSpPr>
          <p:nvPr>
            <p:ph type="sldNum" sz="quarter" idx="12"/>
          </p:nvPr>
        </p:nvSpPr>
        <p:spPr>
          <a:xfrm>
            <a:off x="150472" y="6534000"/>
            <a:ext cx="360000" cy="324000"/>
          </a:xfrm>
        </p:spPr>
        <p:txBody>
          <a:bodyPr anchor="t">
            <a:normAutofit/>
          </a:bodyPr>
          <a:lstStyle/>
          <a:p>
            <a:pPr marL="0" marR="0" lvl="0" indent="0" defTabSz="914400" rtl="0" eaLnBrk="1" fontAlgn="auto" latinLnBrk="0" hangingPunct="1">
              <a:spcBef>
                <a:spcPts val="0"/>
              </a:spcBef>
              <a:spcAft>
                <a:spcPts val="600"/>
              </a:spcAft>
              <a:buClrTx/>
              <a:buSzTx/>
              <a:buFontTx/>
              <a:buNone/>
              <a:tabLst/>
              <a:defRPr/>
            </a:pPr>
            <a:fld id="{50DEC214-4A26-8544-86E4-D5810B015655}" type="slidenum">
              <a:rPr kumimoji="0" lang="da-DK"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11</a:t>
            </a:fld>
            <a:endParaRPr kumimoji="0" lang="da-DK" b="1" i="0" u="none" strike="noStrike" kern="1200" cap="none" spc="0" normalizeH="0" baseline="0" noProof="0">
              <a:ln>
                <a:noFill/>
              </a:ln>
              <a:effectLst/>
              <a:uLnTx/>
              <a:uFillTx/>
            </a:endParaRPr>
          </a:p>
        </p:txBody>
      </p:sp>
      <p:sp>
        <p:nvSpPr>
          <p:cNvPr id="3" name="Pladsholder til indhold 2">
            <a:extLst>
              <a:ext uri="{FF2B5EF4-FFF2-40B4-BE49-F238E27FC236}">
                <a16:creationId xmlns:a16="http://schemas.microsoft.com/office/drawing/2014/main" id="{AB904D69-312B-EA36-52F7-A8F178D10F4D}"/>
              </a:ext>
            </a:extLst>
          </p:cNvPr>
          <p:cNvSpPr>
            <a:spLocks noGrp="1"/>
          </p:cNvSpPr>
          <p:nvPr>
            <p:ph type="body" sz="quarter" idx="14"/>
          </p:nvPr>
        </p:nvSpPr>
        <p:spPr>
          <a:xfrm>
            <a:off x="911225" y="1881188"/>
            <a:ext cx="6192838" cy="4392612"/>
          </a:xfrm>
        </p:spPr>
        <p:txBody>
          <a:bodyPr>
            <a:normAutofit/>
          </a:bodyPr>
          <a:lstStyle/>
          <a:p>
            <a:pPr>
              <a:spcBef>
                <a:spcPts val="0"/>
              </a:spcBef>
            </a:pPr>
            <a:r>
              <a:rPr lang="da-DK" dirty="0"/>
              <a:t>Klinisk inflammation </a:t>
            </a:r>
            <a:r>
              <a:rPr lang="da-DK" i="1" dirty="0"/>
              <a:t>(røde, varme, ødem)</a:t>
            </a:r>
          </a:p>
          <a:p>
            <a:pPr>
              <a:spcBef>
                <a:spcPts val="0"/>
              </a:spcBef>
            </a:pPr>
            <a:endParaRPr lang="da-DK" i="1" dirty="0"/>
          </a:p>
          <a:p>
            <a:pPr>
              <a:spcBef>
                <a:spcPts val="0"/>
              </a:spcBef>
            </a:pPr>
            <a:r>
              <a:rPr lang="da-DK" dirty="0"/>
              <a:t>Ødemer</a:t>
            </a:r>
          </a:p>
          <a:p>
            <a:pPr>
              <a:spcBef>
                <a:spcPts val="0"/>
              </a:spcBef>
            </a:pPr>
            <a:endParaRPr lang="da-DK" i="1" dirty="0"/>
          </a:p>
          <a:p>
            <a:pPr>
              <a:spcBef>
                <a:spcPts val="0"/>
              </a:spcBef>
            </a:pPr>
            <a:r>
              <a:rPr lang="da-DK" dirty="0"/>
              <a:t>Maceration</a:t>
            </a:r>
          </a:p>
          <a:p>
            <a:pPr>
              <a:spcBef>
                <a:spcPts val="0"/>
              </a:spcBef>
            </a:pPr>
            <a:endParaRPr lang="da-DK" dirty="0"/>
          </a:p>
          <a:p>
            <a:pPr>
              <a:spcBef>
                <a:spcPts val="0"/>
              </a:spcBef>
            </a:pPr>
            <a:r>
              <a:rPr lang="da-DK" dirty="0" err="1"/>
              <a:t>Stasedermatit</a:t>
            </a:r>
            <a:endParaRPr lang="da-DK" dirty="0"/>
          </a:p>
          <a:p>
            <a:pPr>
              <a:spcBef>
                <a:spcPts val="0"/>
              </a:spcBef>
            </a:pPr>
            <a:endParaRPr lang="da-DK" dirty="0"/>
          </a:p>
          <a:p>
            <a:pPr>
              <a:spcBef>
                <a:spcPts val="0"/>
              </a:spcBef>
            </a:pPr>
            <a:r>
              <a:rPr lang="da-DK" dirty="0" err="1"/>
              <a:t>Hæmosiderinaflejring</a:t>
            </a:r>
            <a:endParaRPr lang="da-DK" dirty="0"/>
          </a:p>
          <a:p>
            <a:pPr>
              <a:spcBef>
                <a:spcPts val="0"/>
              </a:spcBef>
            </a:pPr>
            <a:endParaRPr lang="da-DK" dirty="0"/>
          </a:p>
          <a:p>
            <a:pPr>
              <a:spcBef>
                <a:spcPts val="0"/>
              </a:spcBef>
            </a:pPr>
            <a:r>
              <a:rPr lang="da-DK" dirty="0" err="1"/>
              <a:t>Lipodermatosclerose</a:t>
            </a:r>
            <a:endParaRPr lang="da-DK" dirty="0"/>
          </a:p>
          <a:p>
            <a:pPr>
              <a:spcBef>
                <a:spcPts val="0"/>
              </a:spcBef>
            </a:pPr>
            <a:endParaRPr lang="da-DK" dirty="0"/>
          </a:p>
          <a:p>
            <a:pPr>
              <a:spcBef>
                <a:spcPts val="0"/>
              </a:spcBef>
            </a:pPr>
            <a:r>
              <a:rPr lang="da-DK" dirty="0" err="1"/>
              <a:t>Atrophia</a:t>
            </a:r>
            <a:r>
              <a:rPr lang="da-DK" dirty="0"/>
              <a:t> blanche</a:t>
            </a:r>
          </a:p>
          <a:p>
            <a:pPr>
              <a:spcBef>
                <a:spcPts val="0"/>
              </a:spcBef>
            </a:pPr>
            <a:endParaRPr lang="da-DK" dirty="0"/>
          </a:p>
          <a:p>
            <a:endParaRPr lang="da-DK" dirty="0"/>
          </a:p>
        </p:txBody>
      </p:sp>
      <p:sp>
        <p:nvSpPr>
          <p:cNvPr id="6" name="Tekstfelt 5">
            <a:extLst>
              <a:ext uri="{FF2B5EF4-FFF2-40B4-BE49-F238E27FC236}">
                <a16:creationId xmlns:a16="http://schemas.microsoft.com/office/drawing/2014/main" id="{C04E746F-8A82-1F0B-3103-9D59390DFD60}"/>
              </a:ext>
            </a:extLst>
          </p:cNvPr>
          <p:cNvSpPr txBox="1"/>
          <p:nvPr/>
        </p:nvSpPr>
        <p:spPr>
          <a:xfrm>
            <a:off x="4749603" y="6211207"/>
            <a:ext cx="4009284" cy="553998"/>
          </a:xfrm>
          <a:prstGeom prst="rect">
            <a:avLst/>
          </a:prstGeom>
          <a:noFill/>
        </p:spPr>
        <p:txBody>
          <a:bodyPr wrap="square" rtlCol="0">
            <a:spAutoFit/>
          </a:bodyPr>
          <a:lstStyle/>
          <a:p>
            <a:endParaRPr lang="da-DK" sz="1000" dirty="0">
              <a:solidFill>
                <a:srgbClr val="3B5182"/>
              </a:solidFill>
              <a:hlinkClick r:id="rId4">
                <a:extLst>
                  <a:ext uri="{A12FA001-AC4F-418D-AE19-62706E023703}">
                    <ahyp:hlinkClr xmlns:ahyp="http://schemas.microsoft.com/office/drawing/2018/hyperlinkcolor" val="tx"/>
                  </a:ext>
                </a:extLst>
              </a:hlinkClick>
            </a:endParaRPr>
          </a:p>
          <a:p>
            <a:pPr lvl="0">
              <a:defRPr/>
            </a:pPr>
            <a:r>
              <a:rPr lang="da-DK" sz="1000" dirty="0">
                <a:solidFill>
                  <a:srgbClr val="3B5182"/>
                </a:solidFill>
              </a:rPr>
              <a:t>Billede via: </a:t>
            </a:r>
            <a:r>
              <a:rPr lang="da-DK" sz="1000" u="sng" dirty="0">
                <a:hlinkClick r:id="rId4"/>
              </a:rPr>
              <a:t>Anlæggelse af elastisk kompression.mp4 - Region Sjællands video portal</a:t>
            </a:r>
            <a:r>
              <a:rPr lang="da-DK" sz="1000" dirty="0"/>
              <a:t> </a:t>
            </a:r>
          </a:p>
        </p:txBody>
      </p:sp>
    </p:spTree>
    <p:extLst>
      <p:ext uri="{BB962C8B-B14F-4D97-AF65-F5344CB8AC3E}">
        <p14:creationId xmlns:p14="http://schemas.microsoft.com/office/powerpoint/2010/main" val="4120205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3BC951D-CDDC-BDCC-0C3A-22D12F29478B}"/>
              </a:ext>
            </a:extLst>
          </p:cNvPr>
          <p:cNvSpPr>
            <a:spLocks noGrp="1"/>
          </p:cNvSpPr>
          <p:nvPr>
            <p:ph type="title"/>
          </p:nvPr>
        </p:nvSpPr>
        <p:spPr>
          <a:xfrm>
            <a:off x="911226" y="291968"/>
            <a:ext cx="9648825" cy="873388"/>
          </a:xfrm>
        </p:spPr>
        <p:txBody>
          <a:bodyPr/>
          <a:lstStyle/>
          <a:p>
            <a:r>
              <a:rPr lang="da-DK" dirty="0"/>
              <a:t>Forebyg: </a:t>
            </a:r>
            <a:r>
              <a:rPr lang="da-DK" dirty="0" err="1"/>
              <a:t>eskyt</a:t>
            </a:r>
            <a:r>
              <a:rPr lang="da-DK" dirty="0"/>
              <a:t> huden</a:t>
            </a:r>
            <a:endParaRPr lang="en-US" dirty="0"/>
          </a:p>
        </p:txBody>
      </p:sp>
      <p:sp>
        <p:nvSpPr>
          <p:cNvPr id="4" name="Pladsholder til slidenummer 3">
            <a:extLst>
              <a:ext uri="{FF2B5EF4-FFF2-40B4-BE49-F238E27FC236}">
                <a16:creationId xmlns:a16="http://schemas.microsoft.com/office/drawing/2014/main" id="{A78F8204-ABF5-AA61-702C-C809D112CC00}"/>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12</a:t>
            </a:fld>
            <a:endParaRPr lang="da-DK"/>
          </a:p>
        </p:txBody>
      </p:sp>
      <p:sp>
        <p:nvSpPr>
          <p:cNvPr id="12" name="Text Placeholder 3">
            <a:extLst>
              <a:ext uri="{FF2B5EF4-FFF2-40B4-BE49-F238E27FC236}">
                <a16:creationId xmlns:a16="http://schemas.microsoft.com/office/drawing/2014/main" id="{9F897042-1A18-2E3E-3271-5CB99574FC34}"/>
              </a:ext>
            </a:extLst>
          </p:cNvPr>
          <p:cNvSpPr>
            <a:spLocks noGrp="1"/>
          </p:cNvSpPr>
          <p:nvPr>
            <p:ph type="body" sz="quarter" idx="14"/>
          </p:nvPr>
        </p:nvSpPr>
        <p:spPr>
          <a:xfrm>
            <a:off x="911226" y="1714239"/>
            <a:ext cx="5184774" cy="4400812"/>
          </a:xfrm>
        </p:spPr>
        <p:txBody>
          <a:bodyPr/>
          <a:lstStyle/>
          <a:p>
            <a:r>
              <a:rPr lang="da-DK" sz="1800" dirty="0"/>
              <a:t>Smør huden dagligt med hudplejemiddel for at bevare huden intakt, forebygge udtørring og maceration</a:t>
            </a:r>
          </a:p>
          <a:p>
            <a:endParaRPr lang="da-DK" sz="1800" dirty="0"/>
          </a:p>
          <a:p>
            <a:r>
              <a:rPr lang="da-DK" sz="1800" dirty="0"/>
              <a:t> Anvend et hudplejemiddel der gør huden blød og smidig og fugter uden at fedte </a:t>
            </a:r>
          </a:p>
          <a:p>
            <a:endParaRPr lang="da-DK" sz="1800" dirty="0"/>
          </a:p>
          <a:p>
            <a:pPr lvl="1"/>
            <a:r>
              <a:rPr lang="da-DK" sz="1800" dirty="0"/>
              <a:t>Cremer: 20-50 % fedt </a:t>
            </a:r>
          </a:p>
          <a:p>
            <a:pPr marL="180000" lvl="1" indent="0">
              <a:buNone/>
            </a:pPr>
            <a:r>
              <a:rPr lang="da-DK" sz="1800" i="1" dirty="0"/>
              <a:t>eller</a:t>
            </a:r>
          </a:p>
          <a:p>
            <a:pPr lvl="1"/>
            <a:r>
              <a:rPr lang="da-DK" sz="1800" dirty="0"/>
              <a:t>Fedtcremer: 50-80 % fedt</a:t>
            </a:r>
          </a:p>
          <a:p>
            <a:endParaRPr lang="en-US" dirty="0"/>
          </a:p>
        </p:txBody>
      </p:sp>
      <p:pic>
        <p:nvPicPr>
          <p:cNvPr id="7" name="Pladsholder til billede 6" descr="Et billede, der indeholder person, indendørs, negl/søm/nål, finger&#10;&#10;AI-genereret indhold kan være ukorrekt.">
            <a:extLst>
              <a:ext uri="{FF2B5EF4-FFF2-40B4-BE49-F238E27FC236}">
                <a16:creationId xmlns:a16="http://schemas.microsoft.com/office/drawing/2014/main" id="{0F725FF9-F368-DA28-5235-3AECC03ADABC}"/>
              </a:ext>
            </a:extLst>
          </p:cNvPr>
          <p:cNvPicPr>
            <a:picLocks noGrp="1" noChangeAspect="1"/>
          </p:cNvPicPr>
          <p:nvPr>
            <p:ph type="pic" sz="quarter" idx="15"/>
          </p:nvPr>
        </p:nvPicPr>
        <p:blipFill>
          <a:blip r:embed="rId2"/>
          <a:srcRect l="16667" r="16667"/>
          <a:stretch>
            <a:fillRect/>
          </a:stretch>
        </p:blipFill>
        <p:spPr>
          <a:xfrm>
            <a:off x="6361113" y="1449388"/>
            <a:ext cx="4679950" cy="4679950"/>
          </a:xfrm>
        </p:spPr>
      </p:pic>
    </p:spTree>
    <p:extLst>
      <p:ext uri="{BB962C8B-B14F-4D97-AF65-F5344CB8AC3E}">
        <p14:creationId xmlns:p14="http://schemas.microsoft.com/office/powerpoint/2010/main" val="2673745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4DBB8-E90C-0173-8030-6024E9C1B61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4693D69-B2B8-EE88-995F-CBCD699B54E1}"/>
              </a:ext>
            </a:extLst>
          </p:cNvPr>
          <p:cNvSpPr>
            <a:spLocks noGrp="1"/>
          </p:cNvSpPr>
          <p:nvPr>
            <p:ph type="title"/>
          </p:nvPr>
        </p:nvSpPr>
        <p:spPr>
          <a:xfrm>
            <a:off x="911225" y="180876"/>
            <a:ext cx="7380720" cy="1079594"/>
          </a:xfrm>
        </p:spPr>
        <p:txBody>
          <a:bodyPr/>
          <a:lstStyle/>
          <a:p>
            <a:r>
              <a:rPr lang="da-DK" dirty="0"/>
              <a:t>Ødem</a:t>
            </a:r>
            <a:endParaRPr lang="da-DK" sz="2500" dirty="0"/>
          </a:p>
        </p:txBody>
      </p:sp>
      <p:sp>
        <p:nvSpPr>
          <p:cNvPr id="4" name="Pladsholder til slidenummer 3">
            <a:extLst>
              <a:ext uri="{FF2B5EF4-FFF2-40B4-BE49-F238E27FC236}">
                <a16:creationId xmlns:a16="http://schemas.microsoft.com/office/drawing/2014/main" id="{F74E82F5-C26F-1982-ECD3-BF6DB24A3B89}"/>
              </a:ext>
            </a:extLst>
          </p:cNvPr>
          <p:cNvSpPr>
            <a:spLocks noGrp="1"/>
          </p:cNvSpPr>
          <p:nvPr>
            <p:ph type="sldNum" sz="quarter" idx="12"/>
          </p:nvPr>
        </p:nvSpPr>
        <p:spPr/>
        <p:txBody>
          <a:bodyPr/>
          <a:lstStyle/>
          <a:p>
            <a:fld id="{50DEC214-4A26-8544-86E4-D5810B015655}" type="slidenum">
              <a:rPr lang="da-DK" smtClean="0"/>
              <a:t>13</a:t>
            </a:fld>
            <a:endParaRPr lang="da-DK" dirty="0"/>
          </a:p>
        </p:txBody>
      </p:sp>
      <p:sp>
        <p:nvSpPr>
          <p:cNvPr id="5" name="Pladsholder til tekst 4">
            <a:extLst>
              <a:ext uri="{FF2B5EF4-FFF2-40B4-BE49-F238E27FC236}">
                <a16:creationId xmlns:a16="http://schemas.microsoft.com/office/drawing/2014/main" id="{DA04A277-48BC-D33D-73E5-490F7A55A8C8}"/>
              </a:ext>
            </a:extLst>
          </p:cNvPr>
          <p:cNvSpPr>
            <a:spLocks noGrp="1"/>
          </p:cNvSpPr>
          <p:nvPr>
            <p:ph type="body" sz="quarter" idx="14"/>
          </p:nvPr>
        </p:nvSpPr>
        <p:spPr>
          <a:xfrm>
            <a:off x="873292" y="1583843"/>
            <a:ext cx="5687722" cy="4386252"/>
          </a:xfrm>
        </p:spPr>
        <p:txBody>
          <a:bodyPr/>
          <a:lstStyle/>
          <a:p>
            <a:r>
              <a:rPr lang="da-DK" sz="1800" dirty="0">
                <a:latin typeface="+mj-lt"/>
              </a:rPr>
              <a:t>Kronisk ødem, herunder venøs insufficiens, </a:t>
            </a:r>
            <a:r>
              <a:rPr lang="da-DK" sz="1800" b="1" dirty="0">
                <a:latin typeface="+mj-lt"/>
              </a:rPr>
              <a:t>skal</a:t>
            </a:r>
            <a:r>
              <a:rPr lang="da-DK" sz="1800" dirty="0">
                <a:latin typeface="+mj-lt"/>
              </a:rPr>
              <a:t> behandles med </a:t>
            </a:r>
            <a:r>
              <a:rPr lang="da-DK" sz="1800" b="1" dirty="0">
                <a:latin typeface="+mj-lt"/>
              </a:rPr>
              <a:t>KOMPRESSION</a:t>
            </a:r>
          </a:p>
          <a:p>
            <a:r>
              <a:rPr lang="da-DK" sz="1800" dirty="0">
                <a:latin typeface="+mj-lt"/>
              </a:rPr>
              <a:t>Brug kompressionsbind i akutte fase og efterbehandle med kompresionsstrømper,- ofte livslang</a:t>
            </a:r>
          </a:p>
          <a:p>
            <a:r>
              <a:rPr lang="da-DK" sz="1800" dirty="0">
                <a:latin typeface="+mj-lt"/>
              </a:rPr>
              <a:t>Husk kun kompressionsbehandling hvis det </a:t>
            </a:r>
            <a:r>
              <a:rPr lang="da-DK" sz="1800" b="1" dirty="0">
                <a:latin typeface="+mj-lt"/>
              </a:rPr>
              <a:t>tåles</a:t>
            </a:r>
          </a:p>
          <a:p>
            <a:r>
              <a:rPr lang="da-DK" sz="1800" dirty="0">
                <a:latin typeface="+mj-lt"/>
              </a:rPr>
              <a:t>Kompression skal </a:t>
            </a:r>
            <a:r>
              <a:rPr lang="da-DK" sz="1800" b="1" dirty="0">
                <a:latin typeface="+mj-lt"/>
              </a:rPr>
              <a:t>altid ordineres af lægen</a:t>
            </a:r>
          </a:p>
          <a:p>
            <a:pPr marL="0" indent="0">
              <a:buNone/>
            </a:pPr>
            <a:endParaRPr lang="da-DK" b="1" dirty="0">
              <a:latin typeface="+mj-lt"/>
            </a:endParaRPr>
          </a:p>
          <a:p>
            <a:endParaRPr lang="da-DK" b="1" dirty="0">
              <a:solidFill>
                <a:srgbClr val="3C4146"/>
              </a:solidFill>
              <a:latin typeface="+mj-lt"/>
            </a:endParaRPr>
          </a:p>
          <a:p>
            <a:endParaRPr lang="da-DK" dirty="0">
              <a:solidFill>
                <a:srgbClr val="3C4146"/>
              </a:solidFill>
              <a:latin typeface="+mj-lt"/>
            </a:endParaRPr>
          </a:p>
          <a:p>
            <a:pPr>
              <a:buNone/>
            </a:pPr>
            <a:r>
              <a:rPr lang="da-DK" dirty="0">
                <a:solidFill>
                  <a:srgbClr val="3C4146"/>
                </a:solidFill>
                <a:latin typeface="+mj-lt"/>
              </a:rPr>
              <a:t> </a:t>
            </a:r>
          </a:p>
          <a:p>
            <a:endParaRPr lang="da-DK" dirty="0"/>
          </a:p>
        </p:txBody>
      </p:sp>
      <p:pic>
        <p:nvPicPr>
          <p:cNvPr id="10" name="Billede 9">
            <a:extLst>
              <a:ext uri="{FF2B5EF4-FFF2-40B4-BE49-F238E27FC236}">
                <a16:creationId xmlns:a16="http://schemas.microsoft.com/office/drawing/2014/main" id="{31A5616A-D8A7-A4AC-71A1-D2AB0E5CBEBE}"/>
              </a:ext>
            </a:extLst>
          </p:cNvPr>
          <p:cNvPicPr>
            <a:picLocks noChangeAspect="1"/>
          </p:cNvPicPr>
          <p:nvPr/>
        </p:nvPicPr>
        <p:blipFill>
          <a:blip r:embed="rId3"/>
          <a:stretch>
            <a:fillRect/>
          </a:stretch>
        </p:blipFill>
        <p:spPr>
          <a:xfrm>
            <a:off x="9374587" y="3617306"/>
            <a:ext cx="2210822" cy="187919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Billede 18">
            <a:extLst>
              <a:ext uri="{FF2B5EF4-FFF2-40B4-BE49-F238E27FC236}">
                <a16:creationId xmlns:a16="http://schemas.microsoft.com/office/drawing/2014/main" id="{50F3DA79-12DC-CBFC-F3EC-EC2DC8214EBD}"/>
              </a:ext>
            </a:extLst>
          </p:cNvPr>
          <p:cNvPicPr>
            <a:picLocks noChangeAspect="1"/>
          </p:cNvPicPr>
          <p:nvPr/>
        </p:nvPicPr>
        <p:blipFill>
          <a:blip r:embed="rId4"/>
          <a:srcRect l="40657"/>
          <a:stretch>
            <a:fillRect/>
          </a:stretch>
        </p:blipFill>
        <p:spPr>
          <a:xfrm>
            <a:off x="6673542" y="3724888"/>
            <a:ext cx="2381811" cy="16853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Billede 19">
            <a:extLst>
              <a:ext uri="{FF2B5EF4-FFF2-40B4-BE49-F238E27FC236}">
                <a16:creationId xmlns:a16="http://schemas.microsoft.com/office/drawing/2014/main" id="{612F0E13-4A81-BB26-5B94-3C4DD0C6ECF9}"/>
              </a:ext>
            </a:extLst>
          </p:cNvPr>
          <p:cNvPicPr>
            <a:picLocks noChangeAspect="1"/>
          </p:cNvPicPr>
          <p:nvPr/>
        </p:nvPicPr>
        <p:blipFill>
          <a:blip r:embed="rId5"/>
          <a:stretch>
            <a:fillRect/>
          </a:stretch>
        </p:blipFill>
        <p:spPr>
          <a:xfrm>
            <a:off x="6650162" y="1762236"/>
            <a:ext cx="2353697" cy="1518035"/>
          </a:xfrm>
          <a:prstGeom prst="rect">
            <a:avLst/>
          </a:prstGeom>
          <a:ln>
            <a:noFill/>
          </a:ln>
        </p:spPr>
      </p:pic>
      <p:pic>
        <p:nvPicPr>
          <p:cNvPr id="21" name="Billede 20">
            <a:extLst>
              <a:ext uri="{FF2B5EF4-FFF2-40B4-BE49-F238E27FC236}">
                <a16:creationId xmlns:a16="http://schemas.microsoft.com/office/drawing/2014/main" id="{5FBA00FD-1EF9-21F7-FAFE-79E66969A63E}"/>
              </a:ext>
            </a:extLst>
          </p:cNvPr>
          <p:cNvPicPr>
            <a:picLocks noChangeAspect="1"/>
          </p:cNvPicPr>
          <p:nvPr/>
        </p:nvPicPr>
        <p:blipFill>
          <a:blip r:embed="rId6"/>
          <a:srcRect l="4586" t="8680" r="55991" b="10592"/>
          <a:stretch>
            <a:fillRect/>
          </a:stretch>
        </p:blipFill>
        <p:spPr>
          <a:xfrm>
            <a:off x="9448977" y="1523838"/>
            <a:ext cx="2012606" cy="187448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kstfelt 1">
            <a:extLst>
              <a:ext uri="{FF2B5EF4-FFF2-40B4-BE49-F238E27FC236}">
                <a16:creationId xmlns:a16="http://schemas.microsoft.com/office/drawing/2014/main" id="{D925F7C2-A945-83CB-27C8-B3BAC5ED4386}"/>
              </a:ext>
            </a:extLst>
          </p:cNvPr>
          <p:cNvSpPr txBox="1"/>
          <p:nvPr/>
        </p:nvSpPr>
        <p:spPr>
          <a:xfrm>
            <a:off x="6650162" y="5431563"/>
            <a:ext cx="4009284" cy="553998"/>
          </a:xfrm>
          <a:prstGeom prst="rect">
            <a:avLst/>
          </a:prstGeom>
          <a:noFill/>
        </p:spPr>
        <p:txBody>
          <a:bodyPr wrap="square" rtlCol="0">
            <a:spAutoFit/>
          </a:bodyPr>
          <a:lstStyle/>
          <a:p>
            <a:endParaRPr lang="da-DK" sz="1000" dirty="0">
              <a:hlinkClick r:id="rId7"/>
            </a:endParaRPr>
          </a:p>
          <a:p>
            <a:pPr lvl="0">
              <a:defRPr/>
            </a:pPr>
            <a:r>
              <a:rPr lang="da-DK" sz="1000" dirty="0">
                <a:solidFill>
                  <a:srgbClr val="3B5182"/>
                </a:solidFill>
              </a:rPr>
              <a:t>Billeder via: </a:t>
            </a:r>
            <a:r>
              <a:rPr lang="da-DK" sz="1000" u="sng" dirty="0">
                <a:solidFill>
                  <a:srgbClr val="3B5182"/>
                </a:solidFill>
                <a:hlinkClick r:id="rId7">
                  <a:extLst>
                    <a:ext uri="{A12FA001-AC4F-418D-AE19-62706E023703}">
                      <ahyp:hlinkClr xmlns:ahyp="http://schemas.microsoft.com/office/drawing/2018/hyperlinkcolor" val="tx"/>
                    </a:ext>
                  </a:extLst>
                </a:hlinkClick>
              </a:rPr>
              <a:t>Anlæggelse </a:t>
            </a:r>
            <a:r>
              <a:rPr lang="da-DK" sz="1000" u="sng" dirty="0">
                <a:solidFill>
                  <a:srgbClr val="3055A2"/>
                </a:solidFill>
                <a:hlinkClick r:id="rId7">
                  <a:extLst>
                    <a:ext uri="{A12FA001-AC4F-418D-AE19-62706E023703}">
                      <ahyp:hlinkClr xmlns:ahyp="http://schemas.microsoft.com/office/drawing/2018/hyperlinkcolor" val="tx"/>
                    </a:ext>
                  </a:extLst>
                </a:hlinkClick>
              </a:rPr>
              <a:t>af elastisk kompression.mp4 - Region Sjællands video portal</a:t>
            </a:r>
            <a:r>
              <a:rPr lang="da-DK" sz="1000" dirty="0"/>
              <a:t> </a:t>
            </a:r>
          </a:p>
        </p:txBody>
      </p:sp>
    </p:spTree>
    <p:extLst>
      <p:ext uri="{BB962C8B-B14F-4D97-AF65-F5344CB8AC3E}">
        <p14:creationId xmlns:p14="http://schemas.microsoft.com/office/powerpoint/2010/main" val="3532836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AF9D9DD-5A91-295F-6C23-E95211BA5F4B}"/>
              </a:ext>
            </a:extLst>
          </p:cNvPr>
          <p:cNvSpPr>
            <a:spLocks noGrp="1"/>
          </p:cNvSpPr>
          <p:nvPr>
            <p:ph type="title"/>
          </p:nvPr>
        </p:nvSpPr>
        <p:spPr>
          <a:xfrm>
            <a:off x="911225" y="369793"/>
            <a:ext cx="9648826" cy="1081007"/>
          </a:xfrm>
        </p:spPr>
        <p:txBody>
          <a:bodyPr/>
          <a:lstStyle/>
          <a:p>
            <a:r>
              <a:rPr lang="da-DK" dirty="0"/>
              <a:t>Overvejelser</a:t>
            </a:r>
            <a:endParaRPr lang="en-US" dirty="0"/>
          </a:p>
        </p:txBody>
      </p:sp>
      <p:sp>
        <p:nvSpPr>
          <p:cNvPr id="12" name="Content Placeholder 2">
            <a:extLst>
              <a:ext uri="{FF2B5EF4-FFF2-40B4-BE49-F238E27FC236}">
                <a16:creationId xmlns:a16="http://schemas.microsoft.com/office/drawing/2014/main" id="{F80A9261-4AD1-4B3A-C494-30D6CB84AEFA}"/>
              </a:ext>
            </a:extLst>
          </p:cNvPr>
          <p:cNvSpPr>
            <a:spLocks noGrp="1"/>
          </p:cNvSpPr>
          <p:nvPr>
            <p:ph idx="1"/>
          </p:nvPr>
        </p:nvSpPr>
        <p:spPr>
          <a:xfrm>
            <a:off x="911225" y="1881187"/>
            <a:ext cx="9000000" cy="4392614"/>
          </a:xfrm>
        </p:spPr>
        <p:txBody>
          <a:bodyPr/>
          <a:lstStyle/>
          <a:p>
            <a:pPr marL="0" indent="0">
              <a:buNone/>
            </a:pPr>
            <a:r>
              <a:rPr lang="da-DK" b="1" dirty="0">
                <a:solidFill>
                  <a:srgbClr val="44546A"/>
                </a:solidFill>
              </a:rPr>
              <a:t>Hvilken kompressionsbehandling skal anvendes?</a:t>
            </a:r>
          </a:p>
          <a:p>
            <a:pPr marL="0" indent="0">
              <a:buNone/>
            </a:pPr>
            <a:endParaRPr lang="en-US" dirty="0"/>
          </a:p>
        </p:txBody>
      </p:sp>
      <p:sp>
        <p:nvSpPr>
          <p:cNvPr id="4" name="Pladsholder til slidenummer 3">
            <a:extLst>
              <a:ext uri="{FF2B5EF4-FFF2-40B4-BE49-F238E27FC236}">
                <a16:creationId xmlns:a16="http://schemas.microsoft.com/office/drawing/2014/main" id="{13C3F240-5A88-0979-AC8F-C93243116AD0}"/>
              </a:ext>
            </a:extLst>
          </p:cNvPr>
          <p:cNvSpPr>
            <a:spLocks noGrp="1"/>
          </p:cNvSpPr>
          <p:nvPr>
            <p:ph type="sldNum" sz="quarter" idx="12"/>
          </p:nvPr>
        </p:nvSpPr>
        <p:spPr>
          <a:xfrm>
            <a:off x="150471" y="6534000"/>
            <a:ext cx="360000" cy="324000"/>
          </a:xfrm>
        </p:spPr>
        <p:txBody>
          <a:bodyPr anchor="t">
            <a:normAutofit/>
          </a:bodyPr>
          <a:lstStyle/>
          <a:p>
            <a:pPr>
              <a:spcAft>
                <a:spcPts val="600"/>
              </a:spcAft>
            </a:pPr>
            <a:fld id="{50DEC214-4A26-8544-86E4-D5810B015655}" type="slidenum">
              <a:rPr lang="da-DK" smtClean="0"/>
              <a:pPr>
                <a:spcAft>
                  <a:spcPts val="600"/>
                </a:spcAft>
              </a:pPr>
              <a:t>14</a:t>
            </a:fld>
            <a:endParaRPr lang="da-DK"/>
          </a:p>
        </p:txBody>
      </p:sp>
      <p:sp>
        <p:nvSpPr>
          <p:cNvPr id="7" name="Tekstfelt 6">
            <a:extLst>
              <a:ext uri="{FF2B5EF4-FFF2-40B4-BE49-F238E27FC236}">
                <a16:creationId xmlns:a16="http://schemas.microsoft.com/office/drawing/2014/main" id="{A09735F7-9E3A-0479-3B7B-1C207A1944DA}"/>
              </a:ext>
            </a:extLst>
          </p:cNvPr>
          <p:cNvSpPr txBox="1"/>
          <p:nvPr/>
        </p:nvSpPr>
        <p:spPr>
          <a:xfrm>
            <a:off x="911225" y="2260164"/>
            <a:ext cx="6096000" cy="377577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da-DK" sz="1800" dirty="0">
                <a:solidFill>
                  <a:schemeClr val="tx2"/>
                </a:solidFill>
              </a:rPr>
              <a:t>Diagnose</a:t>
            </a:r>
          </a:p>
          <a:p>
            <a:pPr marL="285750" indent="-285750">
              <a:lnSpc>
                <a:spcPct val="150000"/>
              </a:lnSpc>
              <a:buFont typeface="Arial" panose="020B0604020202020204" pitchFamily="34" charset="0"/>
              <a:buChar char="•"/>
            </a:pPr>
            <a:r>
              <a:rPr lang="da-DK" sz="1800" dirty="0">
                <a:solidFill>
                  <a:schemeClr val="tx2"/>
                </a:solidFill>
              </a:rPr>
              <a:t>Skifteinterval </a:t>
            </a:r>
          </a:p>
          <a:p>
            <a:pPr marL="285750" indent="-285750">
              <a:lnSpc>
                <a:spcPct val="150000"/>
              </a:lnSpc>
              <a:buFont typeface="Arial" panose="020B0604020202020204" pitchFamily="34" charset="0"/>
              <a:buChar char="•"/>
            </a:pPr>
            <a:r>
              <a:rPr lang="da-DK" sz="1800" dirty="0">
                <a:solidFill>
                  <a:schemeClr val="tx2"/>
                </a:solidFill>
              </a:rPr>
              <a:t>Distale BT - resultat</a:t>
            </a:r>
          </a:p>
          <a:p>
            <a:pPr marL="285750" indent="-285750">
              <a:lnSpc>
                <a:spcPct val="150000"/>
              </a:lnSpc>
              <a:buFont typeface="Arial" panose="020B0604020202020204" pitchFamily="34" charset="0"/>
              <a:buChar char="•"/>
            </a:pPr>
            <a:r>
              <a:rPr lang="da-DK" sz="1800" dirty="0">
                <a:solidFill>
                  <a:schemeClr val="tx2"/>
                </a:solidFill>
              </a:rPr>
              <a:t>Mobilitet (Mobil – immobil)</a:t>
            </a:r>
          </a:p>
          <a:p>
            <a:pPr marL="285750" indent="-285750">
              <a:lnSpc>
                <a:spcPct val="150000"/>
              </a:lnSpc>
              <a:buFont typeface="Arial" panose="020B0604020202020204" pitchFamily="34" charset="0"/>
              <a:buChar char="•"/>
            </a:pPr>
            <a:r>
              <a:rPr lang="da-DK" sz="1800" dirty="0">
                <a:solidFill>
                  <a:schemeClr val="tx2"/>
                </a:solidFill>
              </a:rPr>
              <a:t>Kompressionsbind – strømper </a:t>
            </a:r>
          </a:p>
          <a:p>
            <a:pPr marL="285750" indent="-285750">
              <a:lnSpc>
                <a:spcPct val="150000"/>
              </a:lnSpc>
              <a:buFont typeface="Arial" panose="020B0604020202020204" pitchFamily="34" charset="0"/>
              <a:buChar char="•"/>
            </a:pPr>
            <a:r>
              <a:rPr lang="da-DK" sz="1800" dirty="0">
                <a:solidFill>
                  <a:schemeClr val="tx2"/>
                </a:solidFill>
              </a:rPr>
              <a:t>Patientens liv</a:t>
            </a:r>
          </a:p>
          <a:p>
            <a:pPr marL="285750" indent="-285750">
              <a:lnSpc>
                <a:spcPct val="150000"/>
              </a:lnSpc>
              <a:buFont typeface="Arial" panose="020B0604020202020204" pitchFamily="34" charset="0"/>
              <a:buChar char="•"/>
            </a:pPr>
            <a:r>
              <a:rPr lang="da-DK" sz="1800" dirty="0">
                <a:solidFill>
                  <a:schemeClr val="tx2"/>
                </a:solidFill>
              </a:rPr>
              <a:t>økonomi</a:t>
            </a:r>
          </a:p>
          <a:p>
            <a:pPr marL="285750" indent="-285750">
              <a:lnSpc>
                <a:spcPct val="150000"/>
              </a:lnSpc>
              <a:buFont typeface="Arial" panose="020B0604020202020204" pitchFamily="34" charset="0"/>
              <a:buChar char="•"/>
            </a:pPr>
            <a:r>
              <a:rPr lang="da-DK" sz="1800" dirty="0">
                <a:solidFill>
                  <a:schemeClr val="tx2"/>
                </a:solidFill>
              </a:rPr>
              <a:t>Allergi overfor indholdsstoffer</a:t>
            </a:r>
          </a:p>
          <a:p>
            <a:pPr marL="285750" indent="-285750">
              <a:lnSpc>
                <a:spcPct val="150000"/>
              </a:lnSpc>
              <a:buFont typeface="Arial" panose="020B0604020202020204" pitchFamily="34" charset="0"/>
              <a:buChar char="•"/>
            </a:pPr>
            <a:r>
              <a:rPr lang="da-DK" sz="1800" dirty="0">
                <a:solidFill>
                  <a:schemeClr val="tx2"/>
                </a:solidFill>
              </a:rPr>
              <a:t>Samarbejde</a:t>
            </a:r>
          </a:p>
        </p:txBody>
      </p:sp>
      <p:pic>
        <p:nvPicPr>
          <p:cNvPr id="8" name="Graphic 6" descr="Head with Gears">
            <a:extLst>
              <a:ext uri="{FF2B5EF4-FFF2-40B4-BE49-F238E27FC236}">
                <a16:creationId xmlns:a16="http://schemas.microsoft.com/office/drawing/2014/main" id="{5092EB88-0D9C-FC7B-D0F5-669DEE64E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9880" y="2410545"/>
            <a:ext cx="3067163"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89340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720F55EF-C4C0-8B54-2345-C216B40E11F4}"/>
              </a:ext>
            </a:extLst>
          </p:cNvPr>
          <p:cNvSpPr>
            <a:spLocks noGrp="1"/>
          </p:cNvSpPr>
          <p:nvPr>
            <p:ph sz="half" idx="1"/>
          </p:nvPr>
        </p:nvSpPr>
        <p:spPr>
          <a:xfrm>
            <a:off x="911223" y="1509712"/>
            <a:ext cx="9648825" cy="4392614"/>
          </a:xfrm>
        </p:spPr>
        <p:txBody>
          <a:bodyPr/>
          <a:lstStyle/>
          <a:p>
            <a:pPr marL="0" indent="0">
              <a:buNone/>
            </a:pPr>
            <a:r>
              <a:rPr lang="da-DK" sz="1600" b="1" dirty="0"/>
              <a:t>Det venøse </a:t>
            </a:r>
            <a:r>
              <a:rPr lang="da-DK" sz="1600" b="1" dirty="0" err="1"/>
              <a:t>bensår</a:t>
            </a:r>
            <a:r>
              <a:rPr lang="da-DK" sz="1600" b="1" dirty="0"/>
              <a:t> kræver i starten daglige skift. Dette pga.:</a:t>
            </a:r>
          </a:p>
          <a:p>
            <a:pPr lvl="1"/>
            <a:r>
              <a:rPr lang="da-DK" sz="1600" dirty="0"/>
              <a:t>Meget fastsiddende </a:t>
            </a:r>
            <a:r>
              <a:rPr lang="da-DK" sz="1600" dirty="0" err="1"/>
              <a:t>fibrin</a:t>
            </a:r>
            <a:r>
              <a:rPr lang="da-DK" sz="1600" dirty="0"/>
              <a:t>  </a:t>
            </a:r>
          </a:p>
          <a:p>
            <a:pPr lvl="1"/>
            <a:r>
              <a:rPr lang="da-DK" sz="1600" dirty="0"/>
              <a:t>Kraftig væskesekretion</a:t>
            </a:r>
          </a:p>
          <a:p>
            <a:pPr lvl="1"/>
            <a:r>
              <a:rPr lang="da-DK" sz="1600" dirty="0"/>
              <a:t>Evt.  infektion</a:t>
            </a:r>
          </a:p>
          <a:p>
            <a:pPr lvl="1"/>
            <a:r>
              <a:rPr lang="da-DK" sz="1600" dirty="0"/>
              <a:t>Evt. daglig smøring med Lokalsteroid?</a:t>
            </a:r>
          </a:p>
          <a:p>
            <a:endParaRPr lang="da-DK" sz="1600" dirty="0"/>
          </a:p>
          <a:p>
            <a:pPr marL="0" indent="0">
              <a:buNone/>
            </a:pPr>
            <a:r>
              <a:rPr lang="da-DK" sz="1600" b="1" dirty="0"/>
              <a:t>Her er elastisk kompressionsbind en god løsning:  </a:t>
            </a:r>
          </a:p>
          <a:p>
            <a:pPr lvl="1"/>
            <a:r>
              <a:rPr lang="da-DK" sz="1600" dirty="0"/>
              <a:t>Elastisk kompressionsbind har samme konstante tryk uanset om man er aktiv eller i hvile. Anvendes derfor både til mobile og immobile patienter</a:t>
            </a:r>
          </a:p>
          <a:p>
            <a:pPr lvl="1"/>
            <a:r>
              <a:rPr lang="da-DK" sz="1600" dirty="0"/>
              <a:t>Et bind er at foretrække når der kræves store bandager</a:t>
            </a:r>
          </a:p>
          <a:p>
            <a:pPr lvl="1"/>
            <a:r>
              <a:rPr lang="da-DK" sz="1600" dirty="0"/>
              <a:t>Ved daglig </a:t>
            </a:r>
            <a:r>
              <a:rPr lang="da-DK" sz="1600" dirty="0" err="1"/>
              <a:t>sårbehandling</a:t>
            </a:r>
            <a:r>
              <a:rPr lang="da-DK" sz="1600" dirty="0"/>
              <a:t> er elastisk kompressionsbind mere økonomisk end selvhæftede flerlagsbandage</a:t>
            </a:r>
          </a:p>
          <a:p>
            <a:pPr lvl="1"/>
            <a:r>
              <a:rPr lang="da-DK" sz="1600" dirty="0"/>
              <a:t>Når </a:t>
            </a:r>
            <a:r>
              <a:rPr lang="da-DK" sz="1600" dirty="0" err="1"/>
              <a:t>sårbehandling</a:t>
            </a:r>
            <a:r>
              <a:rPr lang="da-DK" sz="1600" dirty="0"/>
              <a:t> reduceres til 1-2 x ugentligt, er selvhæftende flerlagsbandage et godt valg</a:t>
            </a:r>
          </a:p>
          <a:p>
            <a:endParaRPr lang="en-US" dirty="0"/>
          </a:p>
        </p:txBody>
      </p:sp>
      <p:sp>
        <p:nvSpPr>
          <p:cNvPr id="4" name="Pladsholder til slidenummer 3">
            <a:extLst>
              <a:ext uri="{FF2B5EF4-FFF2-40B4-BE49-F238E27FC236}">
                <a16:creationId xmlns:a16="http://schemas.microsoft.com/office/drawing/2014/main" id="{A16FF436-7971-A50E-FC24-BDD17E7D04E5}"/>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15</a:t>
            </a:fld>
            <a:endParaRPr lang="da-DK"/>
          </a:p>
        </p:txBody>
      </p:sp>
      <p:sp>
        <p:nvSpPr>
          <p:cNvPr id="14" name="Title 4">
            <a:extLst>
              <a:ext uri="{FF2B5EF4-FFF2-40B4-BE49-F238E27FC236}">
                <a16:creationId xmlns:a16="http://schemas.microsoft.com/office/drawing/2014/main" id="{3F28A6E6-3C7B-93E5-FBD1-FA1E9B67A851}"/>
              </a:ext>
            </a:extLst>
          </p:cNvPr>
          <p:cNvSpPr>
            <a:spLocks noGrp="1"/>
          </p:cNvSpPr>
          <p:nvPr>
            <p:ph type="title"/>
          </p:nvPr>
        </p:nvSpPr>
        <p:spPr>
          <a:xfrm>
            <a:off x="911224" y="374648"/>
            <a:ext cx="9648825" cy="865189"/>
          </a:xfrm>
        </p:spPr>
        <p:txBody>
          <a:bodyPr/>
          <a:lstStyle/>
          <a:p>
            <a:r>
              <a:rPr lang="da-DK" sz="3200" dirty="0"/>
              <a:t>Overvejelser ved venøse </a:t>
            </a:r>
            <a:r>
              <a:rPr lang="da-DK" sz="3200" dirty="0" err="1"/>
              <a:t>bensår</a:t>
            </a:r>
            <a:r>
              <a:rPr lang="da-DK" sz="3200" dirty="0"/>
              <a:t> - hvilken kompressionstype skal jeg vælge?</a:t>
            </a:r>
            <a:endParaRPr lang="en-US" sz="3200" dirty="0"/>
          </a:p>
        </p:txBody>
      </p:sp>
      <p:pic>
        <p:nvPicPr>
          <p:cNvPr id="6" name="Graphic 6" descr="Head with Gears">
            <a:extLst>
              <a:ext uri="{FF2B5EF4-FFF2-40B4-BE49-F238E27FC236}">
                <a16:creationId xmlns:a16="http://schemas.microsoft.com/office/drawing/2014/main" id="{6E00C9B4-012C-869C-1911-9636EB354D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03908" y="1316720"/>
            <a:ext cx="2112280" cy="211228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203312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8C91D84-CC1E-0E9D-DBAE-F8A40F64EBCC}"/>
              </a:ext>
            </a:extLst>
          </p:cNvPr>
          <p:cNvSpPr>
            <a:spLocks noGrp="1"/>
          </p:cNvSpPr>
          <p:nvPr>
            <p:ph type="title"/>
          </p:nvPr>
        </p:nvSpPr>
        <p:spPr>
          <a:xfrm>
            <a:off x="777172" y="1183503"/>
            <a:ext cx="7900266" cy="762815"/>
          </a:xfrm>
        </p:spPr>
        <p:txBody>
          <a:bodyPr/>
          <a:lstStyle/>
          <a:p>
            <a:br>
              <a:rPr lang="da-DK" dirty="0"/>
            </a:br>
            <a:br>
              <a:rPr lang="da-DK" dirty="0"/>
            </a:br>
            <a:br>
              <a:rPr lang="da-DK" dirty="0"/>
            </a:br>
            <a:r>
              <a:rPr lang="da-DK" dirty="0"/>
              <a:t>Maceration</a:t>
            </a:r>
            <a:br>
              <a:rPr lang="da-DK" dirty="0"/>
            </a:br>
            <a:br>
              <a:rPr lang="da-DK" dirty="0"/>
            </a:br>
            <a:endParaRPr lang="da-DK" sz="2500" b="0" dirty="0"/>
          </a:p>
        </p:txBody>
      </p:sp>
      <p:sp>
        <p:nvSpPr>
          <p:cNvPr id="4" name="Pladsholder til slidenummer 3">
            <a:extLst>
              <a:ext uri="{FF2B5EF4-FFF2-40B4-BE49-F238E27FC236}">
                <a16:creationId xmlns:a16="http://schemas.microsoft.com/office/drawing/2014/main" id="{C7E70AF1-3A59-C09D-6FD6-757C91552065}"/>
              </a:ext>
            </a:extLst>
          </p:cNvPr>
          <p:cNvSpPr>
            <a:spLocks noGrp="1"/>
          </p:cNvSpPr>
          <p:nvPr>
            <p:ph type="sldNum" sz="quarter" idx="12"/>
          </p:nvPr>
        </p:nvSpPr>
        <p:spPr/>
        <p:txBody>
          <a:bodyPr/>
          <a:lstStyle/>
          <a:p>
            <a:fld id="{50DEC214-4A26-8544-86E4-D5810B015655}" type="slidenum">
              <a:rPr lang="da-DK" smtClean="0"/>
              <a:t>16</a:t>
            </a:fld>
            <a:endParaRPr lang="da-DK" dirty="0"/>
          </a:p>
        </p:txBody>
      </p:sp>
      <p:sp>
        <p:nvSpPr>
          <p:cNvPr id="5" name="Pladsholder til tekst 4">
            <a:extLst>
              <a:ext uri="{FF2B5EF4-FFF2-40B4-BE49-F238E27FC236}">
                <a16:creationId xmlns:a16="http://schemas.microsoft.com/office/drawing/2014/main" id="{8CB78539-BD53-FA16-1A03-172AF4228B59}"/>
              </a:ext>
            </a:extLst>
          </p:cNvPr>
          <p:cNvSpPr>
            <a:spLocks noGrp="1"/>
          </p:cNvSpPr>
          <p:nvPr>
            <p:ph type="body" sz="quarter" idx="14"/>
          </p:nvPr>
        </p:nvSpPr>
        <p:spPr>
          <a:xfrm>
            <a:off x="510472" y="1341390"/>
            <a:ext cx="7153565" cy="4653245"/>
          </a:xfrm>
        </p:spPr>
        <p:txBody>
          <a:bodyPr/>
          <a:lstStyle/>
          <a:p>
            <a:pPr marL="0" indent="0">
              <a:buNone/>
            </a:pPr>
            <a:r>
              <a:rPr lang="da-DK" sz="1800" b="1" dirty="0"/>
              <a:t>Forebyg altid huden mod maceration </a:t>
            </a:r>
            <a:r>
              <a:rPr lang="da-DK" sz="1800" dirty="0"/>
              <a:t>med en barrierefilm eller barrieresalve.</a:t>
            </a:r>
          </a:p>
          <a:p>
            <a:pPr marL="0" indent="0">
              <a:buNone/>
            </a:pPr>
            <a:endParaRPr lang="da-DK" sz="1800" b="1" dirty="0"/>
          </a:p>
          <a:p>
            <a:pPr marL="0" indent="0">
              <a:buNone/>
            </a:pPr>
            <a:r>
              <a:rPr lang="da-DK" sz="1800" b="1" dirty="0"/>
              <a:t>Er huden macereret da behandle med:</a:t>
            </a:r>
          </a:p>
          <a:p>
            <a:pPr lvl="1"/>
            <a:r>
              <a:rPr lang="da-DK" sz="1800" dirty="0"/>
              <a:t>en </a:t>
            </a:r>
            <a:r>
              <a:rPr lang="da-DK" sz="1800" b="1" dirty="0"/>
              <a:t>barriefilm eller barrieresalve</a:t>
            </a:r>
          </a:p>
          <a:p>
            <a:pPr lvl="1"/>
            <a:r>
              <a:rPr lang="da-DK" sz="1800" dirty="0"/>
              <a:t>eller f.eks. en </a:t>
            </a:r>
            <a:r>
              <a:rPr lang="da-DK" sz="1800" b="1" dirty="0"/>
              <a:t>rayonstrømpe</a:t>
            </a:r>
            <a:r>
              <a:rPr lang="da-DK" sz="1800" dirty="0"/>
              <a:t> som er imprægneret med zinkoxid, hvid paraffin og paraffinolie</a:t>
            </a:r>
          </a:p>
          <a:p>
            <a:pPr marL="180000" lvl="1" indent="0">
              <a:buNone/>
            </a:pPr>
            <a:r>
              <a:rPr lang="da-DK" sz="1800" dirty="0"/>
              <a:t> </a:t>
            </a:r>
          </a:p>
          <a:p>
            <a:r>
              <a:rPr lang="da-DK" sz="1800" dirty="0"/>
              <a:t>Sikre at den bandage der anvendes </a:t>
            </a:r>
            <a:r>
              <a:rPr lang="da-DK" sz="1800" b="1" dirty="0"/>
              <a:t>suger tilstrækkeligt, så fugtig sårheling sikres</a:t>
            </a:r>
          </a:p>
          <a:p>
            <a:endParaRPr lang="da-DK" sz="1800" b="1" dirty="0"/>
          </a:p>
          <a:p>
            <a:r>
              <a:rPr lang="da-DK" sz="1800" dirty="0"/>
              <a:t>Sørg for at </a:t>
            </a:r>
            <a:r>
              <a:rPr lang="da-DK" sz="1800" b="1" dirty="0"/>
              <a:t>skifteinterval</a:t>
            </a:r>
            <a:r>
              <a:rPr lang="da-DK" sz="1800" dirty="0"/>
              <a:t> er tilpasset væskesekretion</a:t>
            </a:r>
          </a:p>
          <a:p>
            <a:endParaRPr lang="da-DK" dirty="0"/>
          </a:p>
        </p:txBody>
      </p:sp>
      <p:pic>
        <p:nvPicPr>
          <p:cNvPr id="7" name="Billede 6">
            <a:extLst>
              <a:ext uri="{FF2B5EF4-FFF2-40B4-BE49-F238E27FC236}">
                <a16:creationId xmlns:a16="http://schemas.microsoft.com/office/drawing/2014/main" id="{12EB0FFE-2DEA-FA21-B4C2-0E173A1C653E}"/>
              </a:ext>
            </a:extLst>
          </p:cNvPr>
          <p:cNvPicPr>
            <a:picLocks noChangeAspect="1"/>
          </p:cNvPicPr>
          <p:nvPr/>
        </p:nvPicPr>
        <p:blipFill>
          <a:blip r:embed="rId2"/>
          <a:stretch>
            <a:fillRect/>
          </a:stretch>
        </p:blipFill>
        <p:spPr>
          <a:xfrm>
            <a:off x="7797387" y="1048842"/>
            <a:ext cx="3187561" cy="476031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919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1000"/>
                                        <p:tgtEl>
                                          <p:spTgt spid="5">
                                            <p:txEl>
                                              <p:pRg st="6" end="6"/>
                                            </p:txEl>
                                          </p:spTgt>
                                        </p:tgtEl>
                                      </p:cBhvr>
                                    </p:animEffect>
                                    <p:anim calcmode="lin" valueType="num">
                                      <p:cBhvr>
                                        <p:cTn id="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8" end="8"/>
                                            </p:txEl>
                                          </p:spTgt>
                                        </p:tgtEl>
                                        <p:attrNameLst>
                                          <p:attrName>style.visibility</p:attrName>
                                        </p:attrNameLst>
                                      </p:cBhvr>
                                      <p:to>
                                        <p:strVal val="visible"/>
                                      </p:to>
                                    </p:set>
                                    <p:animEffect transition="in" filter="fade">
                                      <p:cBhvr>
                                        <p:cTn id="14" dur="1000"/>
                                        <p:tgtEl>
                                          <p:spTgt spid="5">
                                            <p:txEl>
                                              <p:pRg st="8" end="8"/>
                                            </p:txEl>
                                          </p:spTgt>
                                        </p:tgtEl>
                                      </p:cBhvr>
                                    </p:animEffect>
                                    <p:anim calcmode="lin" valueType="num">
                                      <p:cBhvr>
                                        <p:cTn id="15"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568565B-D5D6-1D00-22E3-1DB13594CEA3}"/>
              </a:ext>
            </a:extLst>
          </p:cNvPr>
          <p:cNvSpPr>
            <a:spLocks noGrp="1"/>
          </p:cNvSpPr>
          <p:nvPr>
            <p:ph type="title"/>
          </p:nvPr>
        </p:nvSpPr>
        <p:spPr>
          <a:xfrm>
            <a:off x="575066" y="936689"/>
            <a:ext cx="10685030" cy="799570"/>
          </a:xfrm>
        </p:spPr>
        <p:txBody>
          <a:bodyPr/>
          <a:lstStyle/>
          <a:p>
            <a:r>
              <a:rPr lang="da-DK" dirty="0" err="1"/>
              <a:t>Stasedermatit</a:t>
            </a:r>
            <a:r>
              <a:rPr lang="da-DK" dirty="0"/>
              <a:t> – Tør </a:t>
            </a:r>
            <a:br>
              <a:rPr lang="da-DK" dirty="0"/>
            </a:br>
            <a:r>
              <a:rPr lang="da-DK" sz="2000" dirty="0"/>
              <a:t>(kronisk eksem)</a:t>
            </a:r>
            <a:br>
              <a:rPr lang="da-DK" sz="2000" b="0" dirty="0"/>
            </a:br>
            <a:br>
              <a:rPr lang="da-DK" sz="2000" b="0" dirty="0"/>
            </a:br>
            <a:endParaRPr lang="da-DK" sz="2000" b="0" dirty="0"/>
          </a:p>
        </p:txBody>
      </p:sp>
      <p:sp>
        <p:nvSpPr>
          <p:cNvPr id="4" name="Pladsholder til slidenummer 3">
            <a:extLst>
              <a:ext uri="{FF2B5EF4-FFF2-40B4-BE49-F238E27FC236}">
                <a16:creationId xmlns:a16="http://schemas.microsoft.com/office/drawing/2014/main" id="{0F82F1E7-0E49-09F7-E068-B8964B35C6E9}"/>
              </a:ext>
            </a:extLst>
          </p:cNvPr>
          <p:cNvSpPr>
            <a:spLocks noGrp="1"/>
          </p:cNvSpPr>
          <p:nvPr>
            <p:ph type="sldNum" sz="quarter" idx="12"/>
          </p:nvPr>
        </p:nvSpPr>
        <p:spPr/>
        <p:txBody>
          <a:bodyPr/>
          <a:lstStyle/>
          <a:p>
            <a:fld id="{50DEC214-4A26-8544-86E4-D5810B015655}" type="slidenum">
              <a:rPr lang="da-DK" smtClean="0"/>
              <a:t>17</a:t>
            </a:fld>
            <a:endParaRPr lang="da-DK" dirty="0"/>
          </a:p>
        </p:txBody>
      </p:sp>
      <p:sp>
        <p:nvSpPr>
          <p:cNvPr id="5" name="Pladsholder til tekst 4">
            <a:extLst>
              <a:ext uri="{FF2B5EF4-FFF2-40B4-BE49-F238E27FC236}">
                <a16:creationId xmlns:a16="http://schemas.microsoft.com/office/drawing/2014/main" id="{67481DD1-12E4-140B-2713-034070EBE2E4}"/>
              </a:ext>
            </a:extLst>
          </p:cNvPr>
          <p:cNvSpPr>
            <a:spLocks noGrp="1"/>
          </p:cNvSpPr>
          <p:nvPr>
            <p:ph type="body" sz="quarter" idx="14"/>
          </p:nvPr>
        </p:nvSpPr>
        <p:spPr>
          <a:xfrm>
            <a:off x="575066" y="1617009"/>
            <a:ext cx="6443742" cy="4922422"/>
          </a:xfrm>
        </p:spPr>
        <p:txBody>
          <a:bodyPr/>
          <a:lstStyle/>
          <a:p>
            <a:r>
              <a:rPr lang="da-DK" sz="1600" dirty="0"/>
              <a:t>Skyl med rigelige mængder postevand</a:t>
            </a:r>
          </a:p>
          <a:p>
            <a:r>
              <a:rPr lang="da-DK" sz="1600" dirty="0"/>
              <a:t>Tykke hudflager skal fjernes: Smør med fedtcreme eller salve. Dagen efter løsnes hudflager med pincet og/ eller afvasknings svamp</a:t>
            </a:r>
          </a:p>
          <a:p>
            <a:r>
              <a:rPr lang="da-DK" sz="1600" dirty="0"/>
              <a:t>Der kan være behov for at gentage behandling, indtil alle tykke hudflager er væk</a:t>
            </a:r>
          </a:p>
          <a:p>
            <a:r>
              <a:rPr lang="da-DK" sz="1600" dirty="0"/>
              <a:t>Smør dagligt med en fed </a:t>
            </a:r>
            <a:r>
              <a:rPr lang="da-DK" sz="1600" b="1" dirty="0"/>
              <a:t>creme</a:t>
            </a:r>
          </a:p>
          <a:p>
            <a:r>
              <a:rPr lang="da-DK" sz="1600" dirty="0"/>
              <a:t>Det kan </a:t>
            </a:r>
            <a:r>
              <a:rPr lang="da-DK" sz="1600" b="1" dirty="0"/>
              <a:t>være nødvendigt at smøre med lokalsteroid </a:t>
            </a:r>
            <a:r>
              <a:rPr lang="da-DK" sz="1600" dirty="0"/>
              <a:t>på eksemet. Dette </a:t>
            </a:r>
            <a:r>
              <a:rPr lang="da-DK" sz="1600" b="1" dirty="0"/>
              <a:t>for at dæmpe immunreaktion</a:t>
            </a:r>
            <a:r>
              <a:rPr lang="da-DK" sz="1600" dirty="0"/>
              <a:t>. Dette skal altid ordineres af læge. Der må kun behandles med dette i en periode</a:t>
            </a:r>
          </a:p>
          <a:p>
            <a:pPr marL="0" indent="0">
              <a:buNone/>
            </a:pPr>
            <a:endParaRPr lang="da-DK" sz="1700" dirty="0"/>
          </a:p>
          <a:p>
            <a:pPr marL="0" indent="0">
              <a:buNone/>
            </a:pPr>
            <a:r>
              <a:rPr lang="da-DK" sz="1700" dirty="0"/>
              <a:t> </a:t>
            </a:r>
          </a:p>
          <a:p>
            <a:endParaRPr lang="da-DK" sz="1700" b="1" dirty="0"/>
          </a:p>
          <a:p>
            <a:endParaRPr lang="da-DK" b="1" dirty="0"/>
          </a:p>
          <a:p>
            <a:endParaRPr lang="da-DK" b="1" dirty="0"/>
          </a:p>
          <a:p>
            <a:pPr marL="0" indent="0">
              <a:buNone/>
            </a:pPr>
            <a:endParaRPr lang="da-DK" b="1" dirty="0"/>
          </a:p>
        </p:txBody>
      </p:sp>
      <p:pic>
        <p:nvPicPr>
          <p:cNvPr id="6" name="Billede 5">
            <a:extLst>
              <a:ext uri="{FF2B5EF4-FFF2-40B4-BE49-F238E27FC236}">
                <a16:creationId xmlns:a16="http://schemas.microsoft.com/office/drawing/2014/main" id="{F22E3FD6-19CD-8316-460E-964262FB4736}"/>
              </a:ext>
            </a:extLst>
          </p:cNvPr>
          <p:cNvPicPr>
            <a:picLocks noChangeAspect="1"/>
          </p:cNvPicPr>
          <p:nvPr/>
        </p:nvPicPr>
        <p:blipFill>
          <a:blip r:embed="rId3"/>
          <a:stretch>
            <a:fillRect/>
          </a:stretch>
        </p:blipFill>
        <p:spPr>
          <a:xfrm>
            <a:off x="7961434" y="3774997"/>
            <a:ext cx="1847867" cy="275900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lede 7">
            <a:extLst>
              <a:ext uri="{FF2B5EF4-FFF2-40B4-BE49-F238E27FC236}">
                <a16:creationId xmlns:a16="http://schemas.microsoft.com/office/drawing/2014/main" id="{C16601E3-FF54-E1CC-7B5D-3701EDC0E8A9}"/>
              </a:ext>
            </a:extLst>
          </p:cNvPr>
          <p:cNvPicPr>
            <a:picLocks noChangeAspect="1"/>
          </p:cNvPicPr>
          <p:nvPr/>
        </p:nvPicPr>
        <p:blipFill>
          <a:blip r:embed="rId4"/>
          <a:stretch>
            <a:fillRect/>
          </a:stretch>
        </p:blipFill>
        <p:spPr>
          <a:xfrm>
            <a:off x="7961434" y="965432"/>
            <a:ext cx="1847867" cy="260221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377EDF1A-C6E6-BDB7-994D-D030B759B72E}"/>
              </a:ext>
            </a:extLst>
          </p:cNvPr>
          <p:cNvPicPr>
            <a:picLocks noChangeAspect="1"/>
          </p:cNvPicPr>
          <p:nvPr/>
        </p:nvPicPr>
        <p:blipFill>
          <a:blip r:embed="rId5"/>
          <a:srcRect r="55798"/>
          <a:stretch>
            <a:fillRect/>
          </a:stretch>
        </p:blipFill>
        <p:spPr>
          <a:xfrm>
            <a:off x="10126929" y="936933"/>
            <a:ext cx="1647096" cy="556483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031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6CEAE-31A8-0463-5564-123830587FA0}"/>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D09BAEB-F46B-93AC-E19C-68A51610CAA6}"/>
              </a:ext>
            </a:extLst>
          </p:cNvPr>
          <p:cNvSpPr>
            <a:spLocks noGrp="1"/>
          </p:cNvSpPr>
          <p:nvPr>
            <p:ph type="title"/>
          </p:nvPr>
        </p:nvSpPr>
        <p:spPr>
          <a:xfrm>
            <a:off x="911225" y="369794"/>
            <a:ext cx="6192838" cy="1079594"/>
          </a:xfrm>
        </p:spPr>
        <p:txBody>
          <a:bodyPr wrap="square" anchor="b">
            <a:normAutofit/>
          </a:bodyPr>
          <a:lstStyle/>
          <a:p>
            <a:r>
              <a:rPr lang="da-DK" sz="2500" err="1"/>
              <a:t>Stasedermatit</a:t>
            </a:r>
            <a:r>
              <a:rPr lang="da-DK" sz="2500"/>
              <a:t> - Væskende eksem </a:t>
            </a:r>
            <a:br>
              <a:rPr lang="da-DK" sz="2500"/>
            </a:br>
            <a:r>
              <a:rPr lang="da-DK" sz="2500"/>
              <a:t>(akut eksem)</a:t>
            </a:r>
            <a:br>
              <a:rPr lang="da-DK" sz="2500" b="0" dirty="0"/>
            </a:br>
            <a:endParaRPr lang="da-DK" sz="2500" dirty="0"/>
          </a:p>
        </p:txBody>
      </p:sp>
      <p:sp>
        <p:nvSpPr>
          <p:cNvPr id="4" name="Pladsholder til slidenummer 3">
            <a:extLst>
              <a:ext uri="{FF2B5EF4-FFF2-40B4-BE49-F238E27FC236}">
                <a16:creationId xmlns:a16="http://schemas.microsoft.com/office/drawing/2014/main" id="{86FCFD0D-EC6F-77D9-D082-18B94B599421}"/>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18</a:t>
            </a:fld>
            <a:endParaRPr lang="da-DK"/>
          </a:p>
        </p:txBody>
      </p:sp>
      <p:sp>
        <p:nvSpPr>
          <p:cNvPr id="5" name="Pladsholder til tekst 4">
            <a:extLst>
              <a:ext uri="{FF2B5EF4-FFF2-40B4-BE49-F238E27FC236}">
                <a16:creationId xmlns:a16="http://schemas.microsoft.com/office/drawing/2014/main" id="{C6755BAF-C284-B88D-D12C-7D1A56C10FFF}"/>
              </a:ext>
            </a:extLst>
          </p:cNvPr>
          <p:cNvSpPr>
            <a:spLocks noGrp="1"/>
          </p:cNvSpPr>
          <p:nvPr>
            <p:ph type="body" sz="quarter" idx="14"/>
          </p:nvPr>
        </p:nvSpPr>
        <p:spPr>
          <a:xfrm>
            <a:off x="846296" y="1556068"/>
            <a:ext cx="6322695" cy="4773612"/>
          </a:xfrm>
        </p:spPr>
        <p:txBody>
          <a:bodyPr>
            <a:normAutofit/>
          </a:bodyPr>
          <a:lstStyle/>
          <a:p>
            <a:r>
              <a:rPr lang="da-DK" sz="1600" dirty="0"/>
              <a:t>Skyl med rigelige mængder tempereret  postevand </a:t>
            </a:r>
          </a:p>
          <a:p>
            <a:pPr marL="0" indent="0">
              <a:spcBef>
                <a:spcPts val="0"/>
              </a:spcBef>
              <a:buNone/>
            </a:pPr>
            <a:endParaRPr lang="da-DK" sz="1600" dirty="0"/>
          </a:p>
          <a:p>
            <a:pPr>
              <a:spcBef>
                <a:spcPts val="0"/>
              </a:spcBef>
            </a:pPr>
            <a:r>
              <a:rPr lang="da-DK" sz="1600" b="1" dirty="0"/>
              <a:t>Udtør og desinficer det væskende eksem:</a:t>
            </a:r>
            <a:r>
              <a:rPr lang="da-DK" sz="1600" dirty="0"/>
              <a:t> Anvend omslag med Kaliumpermanganat eller Eddikesurlerjord. Dette skal ordineres af en læge</a:t>
            </a:r>
            <a:endParaRPr lang="da-DK" sz="1600" i="1" dirty="0"/>
          </a:p>
          <a:p>
            <a:r>
              <a:rPr lang="da-DK" sz="1600" dirty="0"/>
              <a:t>Det kan </a:t>
            </a:r>
            <a:r>
              <a:rPr lang="da-DK" sz="1600" b="1" dirty="0"/>
              <a:t>være nødvendigt at smøre med lokalsteroid </a:t>
            </a:r>
            <a:r>
              <a:rPr lang="da-DK" sz="1600" dirty="0"/>
              <a:t>på eksemet. Dette </a:t>
            </a:r>
            <a:r>
              <a:rPr lang="da-DK" sz="1600" b="1" dirty="0"/>
              <a:t>for at dæmpe immunreaktion</a:t>
            </a:r>
            <a:r>
              <a:rPr lang="da-DK" sz="1600" dirty="0"/>
              <a:t>. Skal altid ordineres af læge. Der må kun behandles med dette i en periode</a:t>
            </a:r>
          </a:p>
          <a:p>
            <a:r>
              <a:rPr lang="da-DK" sz="1600" dirty="0"/>
              <a:t>Smør dagligt med en barriere creme / fed </a:t>
            </a:r>
            <a:r>
              <a:rPr lang="da-DK" sz="1600" b="1" dirty="0"/>
              <a:t>creme</a:t>
            </a:r>
          </a:p>
          <a:p>
            <a:r>
              <a:rPr lang="da-DK" sz="1600" dirty="0"/>
              <a:t>Anvend et sårprodukt der sikrer fugtig sårheling og ikke hænger i</a:t>
            </a:r>
          </a:p>
          <a:p>
            <a:r>
              <a:rPr lang="da-DK" sz="1600" dirty="0"/>
              <a:t>Hold øje med infektionstegn</a:t>
            </a:r>
          </a:p>
          <a:p>
            <a:pPr marL="0" indent="0">
              <a:buNone/>
            </a:pPr>
            <a:endParaRPr lang="da-DK" sz="1400" dirty="0"/>
          </a:p>
          <a:p>
            <a:pPr marL="0" indent="0">
              <a:buNone/>
            </a:pPr>
            <a:endParaRPr lang="da-DK" sz="1400" b="1" dirty="0"/>
          </a:p>
        </p:txBody>
      </p:sp>
      <p:pic>
        <p:nvPicPr>
          <p:cNvPr id="8" name="Billede 7">
            <a:extLst>
              <a:ext uri="{FF2B5EF4-FFF2-40B4-BE49-F238E27FC236}">
                <a16:creationId xmlns:a16="http://schemas.microsoft.com/office/drawing/2014/main" id="{A5A74E51-CB38-EEB1-2247-99CCA888E8E5}"/>
              </a:ext>
            </a:extLst>
          </p:cNvPr>
          <p:cNvPicPr>
            <a:picLocks noChangeAspect="1"/>
          </p:cNvPicPr>
          <p:nvPr/>
        </p:nvPicPr>
        <p:blipFill>
          <a:blip r:embed="rId3"/>
          <a:stretch>
            <a:fillRect/>
          </a:stretch>
        </p:blipFill>
        <p:spPr>
          <a:xfrm>
            <a:off x="7334249" y="733425"/>
            <a:ext cx="3609975" cy="5391150"/>
          </a:xfrm>
          <a:prstGeom prst="rect">
            <a:avLst/>
          </a:prstGeom>
        </p:spPr>
      </p:pic>
    </p:spTree>
    <p:extLst>
      <p:ext uri="{BB962C8B-B14F-4D97-AF65-F5344CB8AC3E}">
        <p14:creationId xmlns:p14="http://schemas.microsoft.com/office/powerpoint/2010/main" val="165278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1000"/>
                                        <p:tgtEl>
                                          <p:spTgt spid="5">
                                            <p:txEl>
                                              <p:pRg st="5" end="5"/>
                                            </p:txEl>
                                          </p:spTgt>
                                        </p:tgtEl>
                                      </p:cBhvr>
                                    </p:animEffect>
                                    <p:anim calcmode="lin" valueType="num">
                                      <p:cBhvr>
                                        <p:cTn id="2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1000"/>
                                        <p:tgtEl>
                                          <p:spTgt spid="5">
                                            <p:txEl>
                                              <p:pRg st="6" end="6"/>
                                            </p:txEl>
                                          </p:spTgt>
                                        </p:tgtEl>
                                      </p:cBhvr>
                                    </p:animEffect>
                                    <p:anim calcmode="lin" valueType="num">
                                      <p:cBhvr>
                                        <p:cTn id="2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73FD69D-8506-B7F2-5A08-73056EFC5D8D}"/>
              </a:ext>
            </a:extLst>
          </p:cNvPr>
          <p:cNvSpPr>
            <a:spLocks noGrp="1"/>
          </p:cNvSpPr>
          <p:nvPr>
            <p:ph type="title"/>
          </p:nvPr>
        </p:nvSpPr>
        <p:spPr>
          <a:xfrm>
            <a:off x="911225" y="568206"/>
            <a:ext cx="6192838" cy="1079594"/>
          </a:xfrm>
        </p:spPr>
        <p:txBody>
          <a:bodyPr/>
          <a:lstStyle/>
          <a:p>
            <a:r>
              <a:rPr lang="da-DK"/>
              <a:t>Hæmosiderinaflejring</a:t>
            </a:r>
            <a:br>
              <a:rPr lang="da-DK" dirty="0"/>
            </a:br>
            <a:endParaRPr lang="da-DK" dirty="0"/>
          </a:p>
        </p:txBody>
      </p:sp>
      <p:sp>
        <p:nvSpPr>
          <p:cNvPr id="4" name="Pladsholder til slidenummer 3">
            <a:extLst>
              <a:ext uri="{FF2B5EF4-FFF2-40B4-BE49-F238E27FC236}">
                <a16:creationId xmlns:a16="http://schemas.microsoft.com/office/drawing/2014/main" id="{E28617C6-87A6-22C8-7526-F71D1CA0C383}"/>
              </a:ext>
            </a:extLst>
          </p:cNvPr>
          <p:cNvSpPr>
            <a:spLocks noGrp="1"/>
          </p:cNvSpPr>
          <p:nvPr>
            <p:ph type="sldNum" sz="quarter" idx="12"/>
          </p:nvPr>
        </p:nvSpPr>
        <p:spPr/>
        <p:txBody>
          <a:bodyPr/>
          <a:lstStyle/>
          <a:p>
            <a:fld id="{50DEC214-4A26-8544-86E4-D5810B015655}" type="slidenum">
              <a:rPr lang="da-DK" smtClean="0"/>
              <a:t>19</a:t>
            </a:fld>
            <a:endParaRPr lang="da-DK" dirty="0"/>
          </a:p>
        </p:txBody>
      </p:sp>
      <p:sp>
        <p:nvSpPr>
          <p:cNvPr id="5" name="Pladsholder til tekst 4">
            <a:extLst>
              <a:ext uri="{FF2B5EF4-FFF2-40B4-BE49-F238E27FC236}">
                <a16:creationId xmlns:a16="http://schemas.microsoft.com/office/drawing/2014/main" id="{6719BF57-27A0-4876-477D-6961BDA6868C}"/>
              </a:ext>
            </a:extLst>
          </p:cNvPr>
          <p:cNvSpPr>
            <a:spLocks noGrp="1"/>
          </p:cNvSpPr>
          <p:nvPr>
            <p:ph type="body" sz="quarter" idx="14"/>
          </p:nvPr>
        </p:nvSpPr>
        <p:spPr>
          <a:xfrm>
            <a:off x="911225" y="1824976"/>
            <a:ext cx="6192838" cy="4392612"/>
          </a:xfrm>
        </p:spPr>
        <p:txBody>
          <a:bodyPr/>
          <a:lstStyle/>
          <a:p>
            <a:pPr lvl="0"/>
            <a:r>
              <a:rPr lang="da-DK" dirty="0"/>
              <a:t>Ses som brunlige pigmentforandringer i huden på crus</a:t>
            </a:r>
          </a:p>
          <a:p>
            <a:pPr lvl="0"/>
            <a:r>
              <a:rPr lang="da-DK" dirty="0"/>
              <a:t>Dette opstår fordi de røde blodlegemer frigiver jern i vævet</a:t>
            </a:r>
          </a:p>
          <a:p>
            <a:r>
              <a:rPr lang="da-DK" dirty="0"/>
              <a:t>Forandringer forsvinder ikke</a:t>
            </a:r>
          </a:p>
          <a:p>
            <a:pPr marL="0" lvl="0" indent="0">
              <a:buNone/>
            </a:pPr>
            <a:endParaRPr lang="da-DK" dirty="0"/>
          </a:p>
          <a:p>
            <a:pPr lvl="0"/>
            <a:endParaRPr lang="da-DK" dirty="0">
              <a:highlight>
                <a:srgbClr val="FFFF00"/>
              </a:highlight>
            </a:endParaRPr>
          </a:p>
          <a:p>
            <a:pPr lvl="0"/>
            <a:endParaRPr lang="da-DK" dirty="0">
              <a:highlight>
                <a:srgbClr val="FFFF00"/>
              </a:highlight>
            </a:endParaRPr>
          </a:p>
        </p:txBody>
      </p:sp>
      <p:sp>
        <p:nvSpPr>
          <p:cNvPr id="6" name="Rektangel 5">
            <a:extLst>
              <a:ext uri="{FF2B5EF4-FFF2-40B4-BE49-F238E27FC236}">
                <a16:creationId xmlns:a16="http://schemas.microsoft.com/office/drawing/2014/main" id="{E2A40796-F07C-19F4-4C8A-42CF342B40D7}"/>
              </a:ext>
            </a:extLst>
          </p:cNvPr>
          <p:cNvSpPr/>
          <p:nvPr/>
        </p:nvSpPr>
        <p:spPr>
          <a:xfrm>
            <a:off x="911225" y="4160188"/>
            <a:ext cx="5260975" cy="1589809"/>
          </a:xfrm>
          <a:prstGeom prst="rect">
            <a:avLst/>
          </a:prstGeom>
          <a:solidFill>
            <a:srgbClr val="3B51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t>Behandling</a:t>
            </a:r>
          </a:p>
          <a:p>
            <a:pPr algn="ctr"/>
            <a:r>
              <a:rPr lang="da-DK" dirty="0"/>
              <a:t>Fugtighedscreme x 2 daglig</a:t>
            </a:r>
          </a:p>
          <a:p>
            <a:pPr algn="ctr"/>
            <a:r>
              <a:rPr lang="da-DK" dirty="0"/>
              <a:t>Kompressionsbehandling</a:t>
            </a:r>
          </a:p>
        </p:txBody>
      </p:sp>
      <p:sp>
        <p:nvSpPr>
          <p:cNvPr id="8" name="Pladsholder til billede 7">
            <a:extLst>
              <a:ext uri="{FF2B5EF4-FFF2-40B4-BE49-F238E27FC236}">
                <a16:creationId xmlns:a16="http://schemas.microsoft.com/office/drawing/2014/main" id="{6E228CBC-7751-4690-FA22-BE02193792D0}"/>
              </a:ext>
            </a:extLst>
          </p:cNvPr>
          <p:cNvSpPr>
            <a:spLocks noGrp="1"/>
          </p:cNvSpPr>
          <p:nvPr>
            <p:ph type="pic" sz="quarter" idx="13"/>
          </p:nvPr>
        </p:nvSpPr>
        <p:spPr/>
        <p:txBody>
          <a:bodyPr/>
          <a:lstStyle/>
          <a:p>
            <a:endParaRPr lang="da-DK"/>
          </a:p>
        </p:txBody>
      </p:sp>
      <p:pic>
        <p:nvPicPr>
          <p:cNvPr id="2" name="Billede 1">
            <a:extLst>
              <a:ext uri="{FF2B5EF4-FFF2-40B4-BE49-F238E27FC236}">
                <a16:creationId xmlns:a16="http://schemas.microsoft.com/office/drawing/2014/main" id="{7A3E20E6-AB25-03AD-6C1F-BA21D1E36609}"/>
              </a:ext>
            </a:extLst>
          </p:cNvPr>
          <p:cNvPicPr>
            <a:picLocks noChangeAspect="1"/>
          </p:cNvPicPr>
          <p:nvPr/>
        </p:nvPicPr>
        <p:blipFill>
          <a:blip r:embed="rId2"/>
          <a:stretch>
            <a:fillRect/>
          </a:stretch>
        </p:blipFill>
        <p:spPr>
          <a:xfrm>
            <a:off x="7833360" y="0"/>
            <a:ext cx="4358640" cy="6858000"/>
          </a:xfrm>
          <a:prstGeom prst="rect">
            <a:avLst/>
          </a:prstGeom>
        </p:spPr>
      </p:pic>
      <p:sp>
        <p:nvSpPr>
          <p:cNvPr id="7" name="Tekstfelt 6">
            <a:extLst>
              <a:ext uri="{FF2B5EF4-FFF2-40B4-BE49-F238E27FC236}">
                <a16:creationId xmlns:a16="http://schemas.microsoft.com/office/drawing/2014/main" id="{EA8E2D84-6C6A-CDB2-520D-FAEDCC822806}"/>
              </a:ext>
            </a:extLst>
          </p:cNvPr>
          <p:cNvSpPr txBox="1"/>
          <p:nvPr/>
        </p:nvSpPr>
        <p:spPr>
          <a:xfrm>
            <a:off x="4091358" y="6217588"/>
            <a:ext cx="4009284" cy="553998"/>
          </a:xfrm>
          <a:prstGeom prst="rect">
            <a:avLst/>
          </a:prstGeom>
          <a:noFill/>
        </p:spPr>
        <p:txBody>
          <a:bodyPr wrap="square" rtlCol="0">
            <a:spAutoFit/>
          </a:bodyPr>
          <a:lstStyle/>
          <a:p>
            <a:endParaRPr lang="da-DK" sz="1000" dirty="0">
              <a:hlinkClick r:id="rId3"/>
            </a:endParaRPr>
          </a:p>
          <a:p>
            <a:pPr lvl="0">
              <a:defRPr/>
            </a:pPr>
            <a:r>
              <a:rPr lang="da-DK" sz="1000" dirty="0">
                <a:solidFill>
                  <a:srgbClr val="3B5182"/>
                </a:solidFill>
              </a:rPr>
              <a:t>Billede via: </a:t>
            </a:r>
            <a:r>
              <a:rPr lang="da-DK" sz="1000" u="sng" dirty="0">
                <a:hlinkClick r:id="rId3"/>
              </a:rPr>
              <a:t>Anlæggelse af elastisk kompression.mp4 - Region Sjællands video portal</a:t>
            </a:r>
            <a:r>
              <a:rPr lang="da-DK" sz="1000" dirty="0"/>
              <a:t> </a:t>
            </a:r>
          </a:p>
        </p:txBody>
      </p:sp>
    </p:spTree>
    <p:extLst>
      <p:ext uri="{BB962C8B-B14F-4D97-AF65-F5344CB8AC3E}">
        <p14:creationId xmlns:p14="http://schemas.microsoft.com/office/powerpoint/2010/main" val="1238674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a:extLst>
            <a:ext uri="{FF2B5EF4-FFF2-40B4-BE49-F238E27FC236}">
              <a16:creationId xmlns:a16="http://schemas.microsoft.com/office/drawing/2014/main" id="{765723E4-4F53-63B2-EA3F-48833AFB3B65}"/>
            </a:ext>
          </a:extLst>
        </p:cNvPr>
        <p:cNvGrpSpPr/>
        <p:nvPr/>
      </p:nvGrpSpPr>
      <p:grpSpPr>
        <a:xfrm>
          <a:off x="0" y="0"/>
          <a:ext cx="0" cy="0"/>
          <a:chOff x="0" y="0"/>
          <a:chExt cx="0" cy="0"/>
        </a:xfrm>
      </p:grpSpPr>
      <p:sp>
        <p:nvSpPr>
          <p:cNvPr id="14" name="Slide Number Placeholder 3" hidden="1">
            <a:extLst>
              <a:ext uri="{FF2B5EF4-FFF2-40B4-BE49-F238E27FC236}">
                <a16:creationId xmlns:a16="http://schemas.microsoft.com/office/drawing/2014/main" id="{4DE98BDA-27C2-1ACA-E36B-49EDFF1C7B41}"/>
              </a:ext>
            </a:extLst>
          </p:cNvPr>
          <p:cNvSpPr>
            <a:spLocks noGrp="1"/>
          </p:cNvSpPr>
          <p:nvPr>
            <p:ph type="sldNum" sz="quarter" idx="18"/>
          </p:nvPr>
        </p:nvSpPr>
        <p:spPr/>
        <p:txBody>
          <a:bodyPr anchor="t">
            <a:normAutofit/>
          </a:bodyPr>
          <a:lstStyle/>
          <a:p>
            <a:pPr>
              <a:spcAft>
                <a:spcPts val="600"/>
              </a:spcAft>
            </a:pPr>
            <a:fld id="{50DEC214-4A26-8544-86E4-D5810B015655}" type="slidenum">
              <a:rPr lang="da-DK" smtClean="0"/>
              <a:pPr>
                <a:spcAft>
                  <a:spcPts val="600"/>
                </a:spcAft>
              </a:pPr>
              <a:t>2</a:t>
            </a:fld>
            <a:endParaRPr lang="da-DK"/>
          </a:p>
        </p:txBody>
      </p:sp>
      <p:sp>
        <p:nvSpPr>
          <p:cNvPr id="19" name="Title 3">
            <a:extLst>
              <a:ext uri="{FF2B5EF4-FFF2-40B4-BE49-F238E27FC236}">
                <a16:creationId xmlns:a16="http://schemas.microsoft.com/office/drawing/2014/main" id="{73050F6C-574A-06BB-7EBF-25DAC2715556}"/>
              </a:ext>
            </a:extLst>
          </p:cNvPr>
          <p:cNvSpPr>
            <a:spLocks noGrp="1"/>
          </p:cNvSpPr>
          <p:nvPr>
            <p:ph type="ctrTitle"/>
          </p:nvPr>
        </p:nvSpPr>
        <p:spPr>
          <a:xfrm>
            <a:off x="768379" y="550985"/>
            <a:ext cx="7472943" cy="1403938"/>
          </a:xfrm>
        </p:spPr>
        <p:txBody>
          <a:bodyPr vert="horz" wrap="square" lIns="0" tIns="0" rIns="0" bIns="0" rtlCol="0" anchor="b" anchorCtr="0">
            <a:normAutofit/>
          </a:bodyPr>
          <a:lstStyle/>
          <a:p>
            <a:r>
              <a:rPr lang="da-DK" dirty="0"/>
              <a:t>Ophavsret og anvendelse</a:t>
            </a:r>
            <a:br>
              <a:rPr lang="da-DK" b="1" kern="1200" dirty="0">
                <a:latin typeface="+mj-lt"/>
                <a:ea typeface="Verdana" panose="020B0604030504040204" pitchFamily="34" charset="0"/>
                <a:cs typeface="Verdana" panose="020B0604030504040204" pitchFamily="34" charset="0"/>
              </a:rPr>
            </a:br>
            <a:endParaRPr lang="da-DK" b="1" kern="1200" dirty="0">
              <a:latin typeface="+mj-lt"/>
              <a:ea typeface="Verdana" panose="020B0604030504040204" pitchFamily="34" charset="0"/>
              <a:cs typeface="Verdana" panose="020B0604030504040204" pitchFamily="34" charset="0"/>
            </a:endParaRPr>
          </a:p>
        </p:txBody>
      </p:sp>
      <p:sp>
        <p:nvSpPr>
          <p:cNvPr id="3" name="Pladsholder til slidenummer 2">
            <a:extLst>
              <a:ext uri="{FF2B5EF4-FFF2-40B4-BE49-F238E27FC236}">
                <a16:creationId xmlns:a16="http://schemas.microsoft.com/office/drawing/2014/main" id="{43B274DF-DB2A-7AA2-DEF6-8A5F4BAA1BE6}"/>
              </a:ext>
            </a:extLst>
          </p:cNvPr>
          <p:cNvSpPr>
            <a:spLocks noGrp="1"/>
          </p:cNvSpPr>
          <p:nvPr>
            <p:ph type="sldNum" sz="quarter" idx="4294967295"/>
          </p:nvPr>
        </p:nvSpPr>
        <p:spPr>
          <a:xfrm>
            <a:off x="0" y="7018338"/>
            <a:ext cx="360363" cy="325437"/>
          </a:xfrm>
        </p:spPr>
        <p:txBody>
          <a:bodyPr/>
          <a:lstStyle/>
          <a:p>
            <a:pPr>
              <a:spcAft>
                <a:spcPts val="600"/>
              </a:spcAft>
            </a:pPr>
            <a:fld id="{50DEC214-4A26-8544-86E4-D5810B015655}" type="slidenum">
              <a:rPr lang="da-DK" smtClean="0"/>
              <a:pPr>
                <a:spcAft>
                  <a:spcPts val="600"/>
                </a:spcAft>
              </a:pPr>
              <a:t>2</a:t>
            </a:fld>
            <a:endParaRPr lang="da-DK"/>
          </a:p>
        </p:txBody>
      </p:sp>
      <p:sp>
        <p:nvSpPr>
          <p:cNvPr id="16" name="Title 3">
            <a:extLst>
              <a:ext uri="{FF2B5EF4-FFF2-40B4-BE49-F238E27FC236}">
                <a16:creationId xmlns:a16="http://schemas.microsoft.com/office/drawing/2014/main" id="{3914B9E5-FEF5-7DE2-76B8-88C5B9601D5E}"/>
              </a:ext>
            </a:extLst>
          </p:cNvPr>
          <p:cNvSpPr txBox="1">
            <a:spLocks/>
          </p:cNvSpPr>
          <p:nvPr/>
        </p:nvSpPr>
        <p:spPr>
          <a:xfrm>
            <a:off x="768379" y="2016783"/>
            <a:ext cx="10295861" cy="4137832"/>
          </a:xfrm>
          <a:prstGeom prst="rect">
            <a:avLst/>
          </a:prstGeom>
        </p:spPr>
        <p:txBody>
          <a:bodyPr vert="horz" lIns="0" tIns="0" rIns="0" bIns="0" rtlCol="0" anchorCtr="0">
            <a:normAutofit/>
          </a:bodyPr>
          <a:lstStyle>
            <a:lvl1pPr algn="l" defTabSz="914400" rtl="0" eaLnBrk="1" latinLnBrk="0" hangingPunct="1">
              <a:lnSpc>
                <a:spcPct val="90000"/>
              </a:lnSpc>
              <a:spcBef>
                <a:spcPct val="0"/>
              </a:spcBef>
              <a:buNone/>
              <a:defRPr sz="4800" b="1" kern="1200">
                <a:solidFill>
                  <a:schemeClr val="bg1"/>
                </a:solidFill>
                <a:latin typeface="+mj-lt"/>
                <a:ea typeface="Verdana" panose="020B0604030504040204" pitchFamily="34" charset="0"/>
                <a:cs typeface="Verdana" panose="020B0604030504040204" pitchFamily="34" charset="0"/>
              </a:defRPr>
            </a:lvl1pPr>
          </a:lstStyle>
          <a:p>
            <a:r>
              <a:rPr lang="da-DK" sz="2000" b="0" dirty="0">
                <a:latin typeface="+mn-lt"/>
              </a:rPr>
              <a:t>Dette materiale er udarbejdet af sårsygeplejersker i samarbejde med Sundhedsstrategisk Planlægning med henblik på faglig videndeling og anvendelse i klinisk praksis.</a:t>
            </a:r>
          </a:p>
          <a:p>
            <a:endParaRPr lang="da-DK" sz="2000" b="0" dirty="0">
              <a:latin typeface="+mn-lt"/>
            </a:endParaRPr>
          </a:p>
          <a:p>
            <a:r>
              <a:rPr lang="da-DK" sz="2000" b="0" dirty="0">
                <a:latin typeface="+mn-lt"/>
              </a:rPr>
              <a:t>Materialet må anvendes og deles af andre faggrupper.</a:t>
            </a:r>
          </a:p>
          <a:p>
            <a:endParaRPr lang="da-DK" sz="2000" b="0" dirty="0">
              <a:latin typeface="+mn-lt"/>
            </a:endParaRPr>
          </a:p>
          <a:p>
            <a:r>
              <a:rPr lang="da-DK" sz="2000" b="0" dirty="0">
                <a:latin typeface="+mn-lt"/>
              </a:rPr>
              <a:t>Ved ændringer, tilpasninger eller viderebearbejdning skal det tydeligt fremgå,</a:t>
            </a:r>
          </a:p>
          <a:p>
            <a:r>
              <a:rPr lang="da-DK" sz="2000" b="0" dirty="0">
                <a:latin typeface="+mn-lt"/>
              </a:rPr>
              <a:t>at disse er foretaget af den anvendende part og ikke af de oprindelige forfattere.</a:t>
            </a:r>
          </a:p>
          <a:p>
            <a:endParaRPr lang="da-DK" sz="2000" b="0" dirty="0">
              <a:latin typeface="+mn-lt"/>
            </a:endParaRPr>
          </a:p>
          <a:p>
            <a:r>
              <a:rPr lang="da-DK" sz="1800" b="0" i="1" dirty="0">
                <a:latin typeface="+mn-lt"/>
              </a:rPr>
              <a:t>© </a:t>
            </a:r>
            <a:r>
              <a:rPr lang="da-DK" sz="1800" b="0" i="1" dirty="0">
                <a:solidFill>
                  <a:srgbClr val="FFFFFF"/>
                </a:solidFill>
                <a:latin typeface="+mn-lt"/>
              </a:rPr>
              <a:t>Ida Charlotte Rothmann Hjalager, </a:t>
            </a:r>
            <a:r>
              <a:rPr lang="da-DK" sz="1800" b="0" i="1" dirty="0">
                <a:latin typeface="+mn-lt"/>
              </a:rPr>
              <a:t>Sjællands Universitetshospital, Roskilde og Køge, Dermatologisk Afdeling, 2026.</a:t>
            </a:r>
          </a:p>
          <a:p>
            <a:endParaRPr lang="da-DK" sz="1800" i="1" dirty="0"/>
          </a:p>
        </p:txBody>
      </p:sp>
    </p:spTree>
    <p:extLst>
      <p:ext uri="{BB962C8B-B14F-4D97-AF65-F5344CB8AC3E}">
        <p14:creationId xmlns:p14="http://schemas.microsoft.com/office/powerpoint/2010/main" val="1947970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9B4132-E1E2-1A06-5671-703BEAF99766}"/>
              </a:ext>
            </a:extLst>
          </p:cNvPr>
          <p:cNvSpPr>
            <a:spLocks noGrp="1"/>
          </p:cNvSpPr>
          <p:nvPr>
            <p:ph type="title"/>
          </p:nvPr>
        </p:nvSpPr>
        <p:spPr>
          <a:xfrm>
            <a:off x="911225" y="369794"/>
            <a:ext cx="6192838" cy="1375879"/>
          </a:xfrm>
        </p:spPr>
        <p:txBody>
          <a:bodyPr/>
          <a:lstStyle/>
          <a:p>
            <a:pPr>
              <a:spcBef>
                <a:spcPts val="0"/>
              </a:spcBef>
            </a:pPr>
            <a:r>
              <a:rPr lang="da-DK" dirty="0" err="1"/>
              <a:t>Lipodermatosclerose</a:t>
            </a:r>
            <a:br>
              <a:rPr lang="da-DK" dirty="0"/>
            </a:br>
            <a:endParaRPr lang="da-DK" dirty="0"/>
          </a:p>
        </p:txBody>
      </p:sp>
      <p:sp>
        <p:nvSpPr>
          <p:cNvPr id="4" name="Pladsholder til slidenummer 3">
            <a:extLst>
              <a:ext uri="{FF2B5EF4-FFF2-40B4-BE49-F238E27FC236}">
                <a16:creationId xmlns:a16="http://schemas.microsoft.com/office/drawing/2014/main" id="{43D1278A-B1E3-DAAA-D37E-F3481E07E658}"/>
              </a:ext>
            </a:extLst>
          </p:cNvPr>
          <p:cNvSpPr>
            <a:spLocks noGrp="1"/>
          </p:cNvSpPr>
          <p:nvPr>
            <p:ph type="sldNum" sz="quarter" idx="12"/>
          </p:nvPr>
        </p:nvSpPr>
        <p:spPr/>
        <p:txBody>
          <a:bodyPr/>
          <a:lstStyle/>
          <a:p>
            <a:fld id="{50DEC214-4A26-8544-86E4-D5810B015655}" type="slidenum">
              <a:rPr lang="da-DK" smtClean="0"/>
              <a:t>20</a:t>
            </a:fld>
            <a:endParaRPr lang="da-DK" dirty="0"/>
          </a:p>
        </p:txBody>
      </p:sp>
      <p:sp>
        <p:nvSpPr>
          <p:cNvPr id="5" name="Pladsholder til tekst 4">
            <a:extLst>
              <a:ext uri="{FF2B5EF4-FFF2-40B4-BE49-F238E27FC236}">
                <a16:creationId xmlns:a16="http://schemas.microsoft.com/office/drawing/2014/main" id="{1DC13941-F849-B60D-C1C0-329CA64A58A9}"/>
              </a:ext>
            </a:extLst>
          </p:cNvPr>
          <p:cNvSpPr>
            <a:spLocks noGrp="1"/>
          </p:cNvSpPr>
          <p:nvPr>
            <p:ph type="body" sz="quarter" idx="14"/>
          </p:nvPr>
        </p:nvSpPr>
        <p:spPr>
          <a:xfrm>
            <a:off x="630674" y="1731154"/>
            <a:ext cx="11437501" cy="4392612"/>
          </a:xfrm>
        </p:spPr>
        <p:txBody>
          <a:bodyPr/>
          <a:lstStyle/>
          <a:p>
            <a:r>
              <a:rPr lang="da-DK" sz="1800" dirty="0"/>
              <a:t>Huden ses hård,  brunrød og læderagtig. Benet kan få en karakteristisk "omvendt champagneflaske"-form</a:t>
            </a:r>
          </a:p>
          <a:p>
            <a:r>
              <a:rPr lang="da-DK" sz="1800" dirty="0"/>
              <a:t>Opstår pga. den kronisk inflammation </a:t>
            </a:r>
          </a:p>
          <a:p>
            <a:r>
              <a:rPr lang="da-DK" sz="1800" dirty="0"/>
              <a:t>I  akutte tilfælde præges huden af rødme og ømhed. Kan forveksles med </a:t>
            </a:r>
            <a:r>
              <a:rPr lang="da-DK" sz="1800" dirty="0" err="1"/>
              <a:t>erycipelas</a:t>
            </a:r>
            <a:r>
              <a:rPr lang="da-DK" sz="1800" dirty="0"/>
              <a:t> (Rosen)</a:t>
            </a:r>
          </a:p>
          <a:p>
            <a:r>
              <a:rPr lang="da-DK" sz="1800" dirty="0"/>
              <a:t>Forandringer forsvinder ikke</a:t>
            </a:r>
          </a:p>
        </p:txBody>
      </p:sp>
      <p:sp>
        <p:nvSpPr>
          <p:cNvPr id="6" name="Rektangel 5">
            <a:extLst>
              <a:ext uri="{FF2B5EF4-FFF2-40B4-BE49-F238E27FC236}">
                <a16:creationId xmlns:a16="http://schemas.microsoft.com/office/drawing/2014/main" id="{05E5CFD9-4AC7-F8B9-B404-7E0F121FCC88}"/>
              </a:ext>
            </a:extLst>
          </p:cNvPr>
          <p:cNvSpPr/>
          <p:nvPr/>
        </p:nvSpPr>
        <p:spPr>
          <a:xfrm>
            <a:off x="911225" y="4471656"/>
            <a:ext cx="5260975" cy="1652110"/>
          </a:xfrm>
          <a:prstGeom prst="rect">
            <a:avLst/>
          </a:prstGeom>
          <a:solidFill>
            <a:srgbClr val="3B51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t>Behandling</a:t>
            </a:r>
          </a:p>
          <a:p>
            <a:pPr algn="ctr"/>
            <a:r>
              <a:rPr lang="da-DK" dirty="0"/>
              <a:t>Fugtighedscreme x 2 daglig</a:t>
            </a:r>
          </a:p>
          <a:p>
            <a:pPr algn="ctr"/>
            <a:r>
              <a:rPr lang="da-DK" dirty="0"/>
              <a:t>Kompressionsbehandling</a:t>
            </a:r>
          </a:p>
          <a:p>
            <a:pPr algn="ctr"/>
            <a:endParaRPr lang="da-DK" dirty="0"/>
          </a:p>
        </p:txBody>
      </p:sp>
    </p:spTree>
    <p:extLst>
      <p:ext uri="{BB962C8B-B14F-4D97-AF65-F5344CB8AC3E}">
        <p14:creationId xmlns:p14="http://schemas.microsoft.com/office/powerpoint/2010/main" val="2500484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DDA0B-90EB-DA6E-B4B9-2BE02A30D161}"/>
            </a:ext>
          </a:extLst>
        </p:cNvPr>
        <p:cNvGrpSpPr/>
        <p:nvPr/>
      </p:nvGrpSpPr>
      <p:grpSpPr>
        <a:xfrm>
          <a:off x="0" y="0"/>
          <a:ext cx="0" cy="0"/>
          <a:chOff x="0" y="0"/>
          <a:chExt cx="0" cy="0"/>
        </a:xfrm>
      </p:grpSpPr>
      <p:pic>
        <p:nvPicPr>
          <p:cNvPr id="7" name="Pladsholder til billede 6" descr="Et billede, der indeholder gyldenbrun&#10;&#10;AI-genereret indhold kan være ukorrekt.">
            <a:extLst>
              <a:ext uri="{FF2B5EF4-FFF2-40B4-BE49-F238E27FC236}">
                <a16:creationId xmlns:a16="http://schemas.microsoft.com/office/drawing/2014/main" id="{DF2F899C-9C1A-FB92-264E-4D53BE7C84F7}"/>
              </a:ext>
            </a:extLst>
          </p:cNvPr>
          <p:cNvPicPr>
            <a:picLocks noGrp="1" noChangeAspect="1"/>
          </p:cNvPicPr>
          <p:nvPr>
            <p:ph type="pic" sz="quarter" idx="13"/>
          </p:nvPr>
        </p:nvPicPr>
        <p:blipFill>
          <a:blip r:embed="rId3"/>
          <a:srcRect l="9246" r="9246"/>
          <a:stretch>
            <a:fillRect/>
          </a:stretch>
        </p:blipFill>
        <p:spPr/>
      </p:pic>
      <p:sp>
        <p:nvSpPr>
          <p:cNvPr id="3" name="Titel 2">
            <a:extLst>
              <a:ext uri="{FF2B5EF4-FFF2-40B4-BE49-F238E27FC236}">
                <a16:creationId xmlns:a16="http://schemas.microsoft.com/office/drawing/2014/main" id="{B36E6B6E-EE93-B86C-22AC-151ED83A19CC}"/>
              </a:ext>
            </a:extLst>
          </p:cNvPr>
          <p:cNvSpPr>
            <a:spLocks noGrp="1"/>
          </p:cNvSpPr>
          <p:nvPr>
            <p:ph type="title"/>
          </p:nvPr>
        </p:nvSpPr>
        <p:spPr>
          <a:xfrm>
            <a:off x="911225" y="107202"/>
            <a:ext cx="6192838" cy="1511394"/>
          </a:xfrm>
        </p:spPr>
        <p:txBody>
          <a:bodyPr/>
          <a:lstStyle/>
          <a:p>
            <a:pPr>
              <a:spcBef>
                <a:spcPts val="0"/>
              </a:spcBef>
            </a:pPr>
            <a:br>
              <a:rPr lang="da-DK" dirty="0"/>
            </a:br>
            <a:br>
              <a:rPr lang="da-DK" dirty="0"/>
            </a:br>
            <a:r>
              <a:rPr lang="da-DK" dirty="0" err="1"/>
              <a:t>Atrophia</a:t>
            </a:r>
            <a:r>
              <a:rPr lang="da-DK" dirty="0"/>
              <a:t> blanche</a:t>
            </a:r>
            <a:br>
              <a:rPr lang="da-DK" dirty="0"/>
            </a:br>
            <a:endParaRPr lang="da-DK" dirty="0"/>
          </a:p>
        </p:txBody>
      </p:sp>
      <p:sp>
        <p:nvSpPr>
          <p:cNvPr id="4" name="Pladsholder til slidenummer 3">
            <a:extLst>
              <a:ext uri="{FF2B5EF4-FFF2-40B4-BE49-F238E27FC236}">
                <a16:creationId xmlns:a16="http://schemas.microsoft.com/office/drawing/2014/main" id="{BB0FD946-C1CF-B453-5BD5-2AE7CB45D8FF}"/>
              </a:ext>
            </a:extLst>
          </p:cNvPr>
          <p:cNvSpPr>
            <a:spLocks noGrp="1"/>
          </p:cNvSpPr>
          <p:nvPr>
            <p:ph type="sldNum" sz="quarter" idx="12"/>
          </p:nvPr>
        </p:nvSpPr>
        <p:spPr/>
        <p:txBody>
          <a:bodyPr/>
          <a:lstStyle/>
          <a:p>
            <a:fld id="{50DEC214-4A26-8544-86E4-D5810B015655}" type="slidenum">
              <a:rPr lang="da-DK" smtClean="0"/>
              <a:t>21</a:t>
            </a:fld>
            <a:endParaRPr lang="da-DK" dirty="0"/>
          </a:p>
        </p:txBody>
      </p:sp>
      <p:sp>
        <p:nvSpPr>
          <p:cNvPr id="5" name="Pladsholder til tekst 4">
            <a:extLst>
              <a:ext uri="{FF2B5EF4-FFF2-40B4-BE49-F238E27FC236}">
                <a16:creationId xmlns:a16="http://schemas.microsoft.com/office/drawing/2014/main" id="{B3F66426-8ACF-5467-9A12-84AD3EA6A7BC}"/>
              </a:ext>
            </a:extLst>
          </p:cNvPr>
          <p:cNvSpPr>
            <a:spLocks noGrp="1"/>
          </p:cNvSpPr>
          <p:nvPr>
            <p:ph type="body" sz="quarter" idx="14"/>
          </p:nvPr>
        </p:nvSpPr>
        <p:spPr>
          <a:xfrm>
            <a:off x="775229" y="1787504"/>
            <a:ext cx="6568546" cy="4392612"/>
          </a:xfrm>
        </p:spPr>
        <p:txBody>
          <a:bodyPr/>
          <a:lstStyle/>
          <a:p>
            <a:pPr marL="285750" lvl="0" indent="-285750" defTabSz="914400">
              <a:lnSpc>
                <a:spcPct val="120000"/>
              </a:lnSpc>
              <a:spcBef>
                <a:spcPts val="0"/>
              </a:spcBef>
              <a:defRPr/>
            </a:pPr>
            <a:r>
              <a:rPr lang="da-DK" altLang="da-DK" sz="1800" dirty="0">
                <a:solidFill>
                  <a:srgbClr val="44546A"/>
                </a:solidFill>
              </a:rPr>
              <a:t>Huden kan blive </a:t>
            </a:r>
            <a:r>
              <a:rPr lang="da-DK" altLang="da-DK" sz="1800" b="1" dirty="0">
                <a:solidFill>
                  <a:srgbClr val="44546A"/>
                </a:solidFill>
              </a:rPr>
              <a:t>elfenbensfarve</a:t>
            </a:r>
            <a:r>
              <a:rPr lang="da-DK" altLang="da-DK" sz="1800" dirty="0">
                <a:solidFill>
                  <a:srgbClr val="44546A"/>
                </a:solidFill>
              </a:rPr>
              <a:t>t</a:t>
            </a:r>
            <a:r>
              <a:rPr lang="da-DK" altLang="da-DK" sz="1800" b="1" dirty="0">
                <a:solidFill>
                  <a:srgbClr val="44546A"/>
                </a:solidFill>
              </a:rPr>
              <a:t>, tynd, arvævsagtig – med røde prikker. </a:t>
            </a:r>
            <a:r>
              <a:rPr lang="da-DK" altLang="da-DK" sz="1800" dirty="0">
                <a:solidFill>
                  <a:srgbClr val="44546A"/>
                </a:solidFill>
              </a:rPr>
              <a:t>Der er </a:t>
            </a:r>
            <a:r>
              <a:rPr lang="da-DK" altLang="da-DK" sz="1800" b="1" dirty="0">
                <a:solidFill>
                  <a:srgbClr val="44546A"/>
                </a:solidFill>
              </a:rPr>
              <a:t>svær grad af </a:t>
            </a:r>
            <a:r>
              <a:rPr lang="da-DK" altLang="da-DK" sz="1800" b="1" dirty="0" err="1">
                <a:solidFill>
                  <a:srgbClr val="44546A"/>
                </a:solidFill>
              </a:rPr>
              <a:t>lipodermatosclerose</a:t>
            </a:r>
            <a:r>
              <a:rPr lang="da-DK" altLang="da-DK" sz="1800" dirty="0">
                <a:solidFill>
                  <a:srgbClr val="44546A"/>
                </a:solidFill>
              </a:rPr>
              <a:t>, hvor der er en </a:t>
            </a:r>
            <a:r>
              <a:rPr lang="da-DK" altLang="da-DK" sz="1800" b="1" dirty="0">
                <a:solidFill>
                  <a:srgbClr val="44546A"/>
                </a:solidFill>
              </a:rPr>
              <a:t>iskæmisk </a:t>
            </a:r>
            <a:r>
              <a:rPr lang="da-DK" altLang="da-DK" sz="1800" i="1" dirty="0">
                <a:solidFill>
                  <a:srgbClr val="44546A"/>
                </a:solidFill>
              </a:rPr>
              <a:t>(mangel på ilt) </a:t>
            </a:r>
            <a:r>
              <a:rPr lang="da-DK" altLang="da-DK" sz="1800" b="1" dirty="0">
                <a:solidFill>
                  <a:srgbClr val="44546A"/>
                </a:solidFill>
              </a:rPr>
              <a:t>tilstand i vævet</a:t>
            </a:r>
          </a:p>
          <a:p>
            <a:pPr marL="285750" lvl="0" indent="-285750" defTabSz="914400">
              <a:lnSpc>
                <a:spcPct val="120000"/>
              </a:lnSpc>
              <a:spcBef>
                <a:spcPts val="0"/>
              </a:spcBef>
              <a:defRPr/>
            </a:pPr>
            <a:r>
              <a:rPr lang="da-DK" altLang="da-DK" sz="1800" dirty="0">
                <a:solidFill>
                  <a:srgbClr val="44546A"/>
                </a:solidFill>
              </a:rPr>
              <a:t>Sår her heler langsomt</a:t>
            </a:r>
            <a:endParaRPr lang="da-DK" altLang="da-DK" sz="1800" b="1" dirty="0">
              <a:solidFill>
                <a:srgbClr val="44546A"/>
              </a:solidFill>
            </a:endParaRPr>
          </a:p>
          <a:p>
            <a:pPr marL="285750" lvl="0" indent="-285750" defTabSz="914400">
              <a:lnSpc>
                <a:spcPct val="120000"/>
              </a:lnSpc>
              <a:spcBef>
                <a:spcPts val="0"/>
              </a:spcBef>
              <a:defRPr/>
            </a:pPr>
            <a:r>
              <a:rPr lang="da-DK" altLang="da-DK" sz="1800" b="1" dirty="0">
                <a:solidFill>
                  <a:srgbClr val="44546A"/>
                </a:solidFill>
              </a:rPr>
              <a:t>Huden er sart og følsom </a:t>
            </a:r>
            <a:r>
              <a:rPr lang="da-DK" altLang="da-DK" sz="1800" dirty="0">
                <a:solidFill>
                  <a:srgbClr val="44546A"/>
                </a:solidFill>
              </a:rPr>
              <a:t>- udtalte </a:t>
            </a:r>
            <a:r>
              <a:rPr lang="da-DK" altLang="da-DK" sz="1800" b="1" dirty="0">
                <a:solidFill>
                  <a:srgbClr val="44546A"/>
                </a:solidFill>
              </a:rPr>
              <a:t>smerter </a:t>
            </a:r>
            <a:r>
              <a:rPr lang="da-DK" altLang="da-DK" sz="1800" dirty="0">
                <a:solidFill>
                  <a:srgbClr val="44546A"/>
                </a:solidFill>
              </a:rPr>
              <a:t>i området, også selv om der ikke er sårdannelser</a:t>
            </a:r>
          </a:p>
          <a:p>
            <a:pPr marL="285750" indent="-285750" defTabSz="914400">
              <a:lnSpc>
                <a:spcPct val="120000"/>
              </a:lnSpc>
              <a:spcBef>
                <a:spcPts val="0"/>
              </a:spcBef>
              <a:defRPr/>
            </a:pPr>
            <a:r>
              <a:rPr lang="da-DK" sz="1800" dirty="0">
                <a:solidFill>
                  <a:srgbClr val="44546A"/>
                </a:solidFill>
              </a:rPr>
              <a:t>Tilstanden forsvinder ikke</a:t>
            </a:r>
          </a:p>
          <a:p>
            <a:pPr marL="285750" lvl="0" indent="-285750" defTabSz="914400">
              <a:lnSpc>
                <a:spcPct val="120000"/>
              </a:lnSpc>
              <a:spcBef>
                <a:spcPts val="0"/>
              </a:spcBef>
              <a:defRPr/>
            </a:pPr>
            <a:endParaRPr lang="da-DK" altLang="da-DK" dirty="0">
              <a:solidFill>
                <a:srgbClr val="242852"/>
              </a:solidFill>
              <a:latin typeface="Calibri Light" panose="020F0302020204030204"/>
            </a:endParaRPr>
          </a:p>
          <a:p>
            <a:pPr marL="285750" lvl="0" indent="-285750" defTabSz="914400">
              <a:lnSpc>
                <a:spcPct val="120000"/>
              </a:lnSpc>
              <a:spcBef>
                <a:spcPts val="0"/>
              </a:spcBef>
              <a:defRPr/>
            </a:pPr>
            <a:endParaRPr lang="da-DK" altLang="da-DK" dirty="0">
              <a:solidFill>
                <a:srgbClr val="242852"/>
              </a:solidFill>
              <a:latin typeface="Calibri Light" panose="020F0302020204030204"/>
            </a:endParaRPr>
          </a:p>
          <a:p>
            <a:endParaRPr lang="da-DK" dirty="0"/>
          </a:p>
        </p:txBody>
      </p:sp>
      <p:sp>
        <p:nvSpPr>
          <p:cNvPr id="8" name="Rektangel 7">
            <a:extLst>
              <a:ext uri="{FF2B5EF4-FFF2-40B4-BE49-F238E27FC236}">
                <a16:creationId xmlns:a16="http://schemas.microsoft.com/office/drawing/2014/main" id="{3D7266EE-1406-8159-5228-C419433E852C}"/>
              </a:ext>
            </a:extLst>
          </p:cNvPr>
          <p:cNvSpPr/>
          <p:nvPr/>
        </p:nvSpPr>
        <p:spPr>
          <a:xfrm>
            <a:off x="835025" y="4897966"/>
            <a:ext cx="5260975" cy="1589809"/>
          </a:xfrm>
          <a:prstGeom prst="rect">
            <a:avLst/>
          </a:prstGeom>
          <a:solidFill>
            <a:srgbClr val="3B51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t>Behandling</a:t>
            </a:r>
          </a:p>
          <a:p>
            <a:pPr algn="ctr"/>
            <a:r>
              <a:rPr lang="da-DK" dirty="0"/>
              <a:t>Fugtighedscreme x 2 daglig</a:t>
            </a:r>
          </a:p>
          <a:p>
            <a:pPr algn="ctr"/>
            <a:r>
              <a:rPr lang="da-DK" dirty="0"/>
              <a:t>Kompressionsbehandling</a:t>
            </a:r>
          </a:p>
          <a:p>
            <a:pPr algn="ctr"/>
            <a:r>
              <a:rPr lang="da-DK" altLang="da-DK" dirty="0">
                <a:solidFill>
                  <a:schemeClr val="bg1"/>
                </a:solidFill>
                <a:latin typeface="+mj-lt"/>
              </a:rPr>
              <a:t>Skån og beskyt området</a:t>
            </a:r>
          </a:p>
          <a:p>
            <a:pPr algn="ctr"/>
            <a:r>
              <a:rPr lang="da-DK" sz="2000" dirty="0">
                <a:solidFill>
                  <a:schemeClr val="bg1"/>
                </a:solidFill>
                <a:latin typeface="+mj-lt"/>
              </a:rPr>
              <a:t> </a:t>
            </a:r>
          </a:p>
        </p:txBody>
      </p:sp>
      <p:sp>
        <p:nvSpPr>
          <p:cNvPr id="9" name="Tekstfelt 8">
            <a:extLst>
              <a:ext uri="{FF2B5EF4-FFF2-40B4-BE49-F238E27FC236}">
                <a16:creationId xmlns:a16="http://schemas.microsoft.com/office/drawing/2014/main" id="{EBCDC6EC-B474-9643-9B39-9C792FA4A80F}"/>
              </a:ext>
            </a:extLst>
          </p:cNvPr>
          <p:cNvSpPr txBox="1"/>
          <p:nvPr/>
        </p:nvSpPr>
        <p:spPr>
          <a:xfrm>
            <a:off x="6155796" y="6411665"/>
            <a:ext cx="3179172" cy="400110"/>
          </a:xfrm>
          <a:prstGeom prst="rect">
            <a:avLst/>
          </a:prstGeom>
          <a:noFill/>
        </p:spPr>
        <p:txBody>
          <a:bodyPr wrap="square" rtlCol="0">
            <a:spAutoFit/>
          </a:bodyPr>
          <a:lstStyle/>
          <a:p>
            <a:r>
              <a:rPr lang="da-DK" sz="1000" dirty="0">
                <a:solidFill>
                  <a:srgbClr val="3B5182"/>
                </a:solidFill>
              </a:rPr>
              <a:t>Billede genereret via Copilot – Sundhedsstrategisk Planlægning</a:t>
            </a:r>
          </a:p>
        </p:txBody>
      </p:sp>
    </p:spTree>
    <p:extLst>
      <p:ext uri="{BB962C8B-B14F-4D97-AF65-F5344CB8AC3E}">
        <p14:creationId xmlns:p14="http://schemas.microsoft.com/office/powerpoint/2010/main" val="2467252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DC51-057B-4AC8-C256-107B5DCD5C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88BCFD-CBC5-D610-0BE8-96E72476E918}"/>
              </a:ext>
            </a:extLst>
          </p:cNvPr>
          <p:cNvSpPr>
            <a:spLocks noGrp="1"/>
          </p:cNvSpPr>
          <p:nvPr>
            <p:ph type="title"/>
          </p:nvPr>
        </p:nvSpPr>
        <p:spPr/>
        <p:txBody>
          <a:bodyPr/>
          <a:lstStyle/>
          <a:p>
            <a:r>
              <a:rPr lang="da-DK" dirty="0"/>
              <a:t>Referencer</a:t>
            </a:r>
          </a:p>
        </p:txBody>
      </p:sp>
      <p:sp>
        <p:nvSpPr>
          <p:cNvPr id="3" name="Pladsholder til slidenummer 2">
            <a:extLst>
              <a:ext uri="{FF2B5EF4-FFF2-40B4-BE49-F238E27FC236}">
                <a16:creationId xmlns:a16="http://schemas.microsoft.com/office/drawing/2014/main" id="{FE5AC633-C607-CBD0-4D45-4AC54B94FAE4}"/>
              </a:ext>
            </a:extLst>
          </p:cNvPr>
          <p:cNvSpPr>
            <a:spLocks noGrp="1"/>
          </p:cNvSpPr>
          <p:nvPr>
            <p:ph type="sldNum" sz="quarter" idx="12"/>
          </p:nvPr>
        </p:nvSpPr>
        <p:spPr/>
        <p:txBody>
          <a:bodyPr/>
          <a:lstStyle/>
          <a:p>
            <a:fld id="{50DEC214-4A26-8544-86E4-D5810B015655}" type="slidenum">
              <a:rPr lang="da-DK" smtClean="0"/>
              <a:t>22</a:t>
            </a:fld>
            <a:endParaRPr lang="da-DK" dirty="0"/>
          </a:p>
        </p:txBody>
      </p:sp>
      <p:sp>
        <p:nvSpPr>
          <p:cNvPr id="4" name="Pladsholder til tekst 3">
            <a:extLst>
              <a:ext uri="{FF2B5EF4-FFF2-40B4-BE49-F238E27FC236}">
                <a16:creationId xmlns:a16="http://schemas.microsoft.com/office/drawing/2014/main" id="{AE5211CA-5E87-32EB-76DA-F69F9A7DB7F0}"/>
              </a:ext>
            </a:extLst>
          </p:cNvPr>
          <p:cNvSpPr>
            <a:spLocks noGrp="1"/>
          </p:cNvSpPr>
          <p:nvPr>
            <p:ph type="body" sz="quarter" idx="14"/>
          </p:nvPr>
        </p:nvSpPr>
        <p:spPr>
          <a:xfrm>
            <a:off x="781007" y="1927225"/>
            <a:ext cx="10629986" cy="4400812"/>
          </a:xfrm>
        </p:spPr>
        <p:txBody>
          <a:bodyPr/>
          <a:lstStyle/>
          <a:p>
            <a:pPr marL="0" indent="0">
              <a:lnSpc>
                <a:spcPct val="150000"/>
              </a:lnSpc>
              <a:buNone/>
            </a:pPr>
            <a:r>
              <a:rPr lang="da-DK" i="1" dirty="0"/>
              <a:t>NIH national </a:t>
            </a:r>
            <a:r>
              <a:rPr lang="da-DK" i="1" dirty="0" err="1"/>
              <a:t>libery</a:t>
            </a:r>
            <a:r>
              <a:rPr lang="da-DK" i="1" dirty="0"/>
              <a:t> of </a:t>
            </a:r>
            <a:r>
              <a:rPr lang="da-DK" i="1" dirty="0" err="1"/>
              <a:t>medicine</a:t>
            </a:r>
            <a:r>
              <a:rPr lang="da-DK" i="1" dirty="0"/>
              <a:t>  - </a:t>
            </a:r>
            <a:r>
              <a:rPr lang="da-DK" sz="1800" i="1" dirty="0"/>
              <a:t>National Center for </a:t>
            </a:r>
            <a:r>
              <a:rPr lang="da-DK" sz="1800" i="1" dirty="0" err="1"/>
              <a:t>Biotechnology</a:t>
            </a:r>
            <a:r>
              <a:rPr lang="da-DK" sz="1800" i="1" dirty="0"/>
              <a:t> Information </a:t>
            </a:r>
            <a:r>
              <a:rPr lang="da-DK" i="1" dirty="0" err="1">
                <a:hlinkClick r:id="rId2">
                  <a:extLst>
                    <a:ext uri="{A12FA001-AC4F-418D-AE19-62706E023703}">
                      <ahyp:hlinkClr xmlns:ahyp="http://schemas.microsoft.com/office/drawing/2018/hyperlinkcolor" val="tx"/>
                    </a:ext>
                  </a:extLst>
                </a:hlinkClick>
              </a:rPr>
              <a:t>Venous</a:t>
            </a:r>
            <a:r>
              <a:rPr lang="da-DK" i="1" dirty="0">
                <a:hlinkClick r:id="rId2">
                  <a:extLst>
                    <a:ext uri="{A12FA001-AC4F-418D-AE19-62706E023703}">
                      <ahyp:hlinkClr xmlns:ahyp="http://schemas.microsoft.com/office/drawing/2018/hyperlinkcolor" val="tx"/>
                    </a:ext>
                  </a:extLst>
                </a:hlinkClick>
              </a:rPr>
              <a:t> Leg </a:t>
            </a:r>
            <a:r>
              <a:rPr lang="da-DK" i="1" dirty="0" err="1">
                <a:hlinkClick r:id="rId2">
                  <a:extLst>
                    <a:ext uri="{A12FA001-AC4F-418D-AE19-62706E023703}">
                      <ahyp:hlinkClr xmlns:ahyp="http://schemas.microsoft.com/office/drawing/2018/hyperlinkcolor" val="tx"/>
                    </a:ext>
                  </a:extLst>
                </a:hlinkClick>
              </a:rPr>
              <a:t>Ulcer</a:t>
            </a:r>
            <a:r>
              <a:rPr lang="da-DK" i="1" dirty="0">
                <a:hlinkClick r:id="rId2">
                  <a:extLst>
                    <a:ext uri="{A12FA001-AC4F-418D-AE19-62706E023703}">
                      <ahyp:hlinkClr xmlns:ahyp="http://schemas.microsoft.com/office/drawing/2018/hyperlinkcolor" val="tx"/>
                    </a:ext>
                  </a:extLst>
                </a:hlinkClick>
              </a:rPr>
              <a:t> - </a:t>
            </a:r>
            <a:r>
              <a:rPr lang="da-DK" i="1" dirty="0" err="1">
                <a:hlinkClick r:id="rId2">
                  <a:extLst>
                    <a:ext uri="{A12FA001-AC4F-418D-AE19-62706E023703}">
                      <ahyp:hlinkClr xmlns:ahyp="http://schemas.microsoft.com/office/drawing/2018/hyperlinkcolor" val="tx"/>
                    </a:ext>
                  </a:extLst>
                </a:hlinkClick>
              </a:rPr>
              <a:t>StatPearls</a:t>
            </a:r>
            <a:r>
              <a:rPr lang="da-DK" i="1" dirty="0">
                <a:hlinkClick r:id="rId2">
                  <a:extLst>
                    <a:ext uri="{A12FA001-AC4F-418D-AE19-62706E023703}">
                      <ahyp:hlinkClr xmlns:ahyp="http://schemas.microsoft.com/office/drawing/2018/hyperlinkcolor" val="tx"/>
                    </a:ext>
                  </a:extLst>
                </a:hlinkClick>
              </a:rPr>
              <a:t> - NCBI Bookshelf</a:t>
            </a:r>
            <a:endParaRPr lang="da-DK" i="1" dirty="0"/>
          </a:p>
          <a:p>
            <a:pPr marL="0" indent="0">
              <a:lnSpc>
                <a:spcPct val="150000"/>
              </a:lnSpc>
              <a:buNone/>
            </a:pPr>
            <a:r>
              <a:rPr lang="da-DK" i="1" dirty="0" err="1"/>
              <a:t>Bermark</a:t>
            </a:r>
            <a:r>
              <a:rPr lang="da-DK" i="1" dirty="0"/>
              <a:t>, S., og Østergaard Melby, B. (2021). Sår og sårbehandling – en grundbog i sygepleje. København: </a:t>
            </a:r>
            <a:r>
              <a:rPr lang="da-DK" i="1" dirty="0" err="1"/>
              <a:t>FADL’s</a:t>
            </a:r>
            <a:r>
              <a:rPr lang="da-DK" i="1" dirty="0"/>
              <a:t> Forlag</a:t>
            </a:r>
          </a:p>
          <a:p>
            <a:pPr marL="0" indent="0">
              <a:lnSpc>
                <a:spcPct val="150000"/>
              </a:lnSpc>
              <a:buNone/>
            </a:pPr>
            <a:r>
              <a:rPr lang="da-DK" i="1" dirty="0"/>
              <a:t>D4 504066</a:t>
            </a:r>
          </a:p>
          <a:p>
            <a:pPr marL="0" indent="0">
              <a:lnSpc>
                <a:spcPct val="150000"/>
              </a:lnSpc>
              <a:buNone/>
            </a:pPr>
            <a:r>
              <a:rPr lang="da-DK" i="1" dirty="0">
                <a:hlinkClick r:id="rId3">
                  <a:extLst>
                    <a:ext uri="{A12FA001-AC4F-418D-AE19-62706E023703}">
                      <ahyp:hlinkClr xmlns:ahyp="http://schemas.microsoft.com/office/drawing/2018/hyperlinkcolor" val="tx"/>
                    </a:ext>
                  </a:extLst>
                </a:hlinkClick>
              </a:rPr>
              <a:t>Atlas of </a:t>
            </a:r>
            <a:r>
              <a:rPr lang="da-DK" i="1" dirty="0" err="1">
                <a:hlinkClick r:id="rId3">
                  <a:extLst>
                    <a:ext uri="{A12FA001-AC4F-418D-AE19-62706E023703}">
                      <ahyp:hlinkClr xmlns:ahyp="http://schemas.microsoft.com/office/drawing/2018/hyperlinkcolor" val="tx"/>
                    </a:ext>
                  </a:extLst>
                </a:hlinkClick>
              </a:rPr>
              <a:t>Dermatology</a:t>
            </a:r>
            <a:r>
              <a:rPr lang="da-DK" i="1" dirty="0"/>
              <a:t> </a:t>
            </a:r>
          </a:p>
          <a:p>
            <a:pPr marL="0" indent="0">
              <a:lnSpc>
                <a:spcPct val="100000"/>
              </a:lnSpc>
              <a:buNone/>
            </a:pPr>
            <a:endParaRPr lang="da-DK" dirty="0">
              <a:solidFill>
                <a:schemeClr val="bg2">
                  <a:lumMod val="10000"/>
                </a:schemeClr>
              </a:solidFill>
            </a:endParaRPr>
          </a:p>
          <a:p>
            <a:endParaRPr lang="da-DK" sz="1400" dirty="0">
              <a:solidFill>
                <a:schemeClr val="bg2">
                  <a:lumMod val="10000"/>
                </a:schemeClr>
              </a:solidFill>
            </a:endParaRPr>
          </a:p>
          <a:p>
            <a:endParaRPr lang="da-DK" sz="1200" dirty="0"/>
          </a:p>
        </p:txBody>
      </p:sp>
    </p:spTree>
    <p:extLst>
      <p:ext uri="{BB962C8B-B14F-4D97-AF65-F5344CB8AC3E}">
        <p14:creationId xmlns:p14="http://schemas.microsoft.com/office/powerpoint/2010/main" val="2385321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89BD9-42AF-CDA3-C0FC-1D802FEDCD3F}"/>
              </a:ext>
            </a:extLst>
          </p:cNvPr>
          <p:cNvSpPr>
            <a:spLocks noGrp="1"/>
          </p:cNvSpPr>
          <p:nvPr>
            <p:ph type="title"/>
          </p:nvPr>
        </p:nvSpPr>
        <p:spPr>
          <a:xfrm>
            <a:off x="710010" y="827343"/>
            <a:ext cx="11078336" cy="5388106"/>
          </a:xfrm>
        </p:spPr>
        <p:txBody>
          <a:bodyPr/>
          <a:lstStyle/>
          <a:p>
            <a:br>
              <a:rPr lang="da-DK" dirty="0"/>
            </a:br>
            <a:r>
              <a:rPr lang="da-DK" sz="2400" dirty="0"/>
              <a:t>Udviklet af </a:t>
            </a:r>
            <a:r>
              <a:rPr lang="da-DK" sz="2400" dirty="0">
                <a:solidFill>
                  <a:srgbClr val="FFFFFF"/>
                </a:solidFill>
                <a:cs typeface="Verdana"/>
              </a:rPr>
              <a:t>Ida</a:t>
            </a:r>
            <a:r>
              <a:rPr lang="da-DK" sz="2400" spc="-60" dirty="0">
                <a:solidFill>
                  <a:srgbClr val="FFFFFF"/>
                </a:solidFill>
                <a:cs typeface="Verdana"/>
              </a:rPr>
              <a:t> </a:t>
            </a:r>
            <a:r>
              <a:rPr lang="da-DK" sz="2400" dirty="0">
                <a:solidFill>
                  <a:srgbClr val="FFFFFF"/>
                </a:solidFill>
                <a:cs typeface="Verdana"/>
              </a:rPr>
              <a:t>Charlotte</a:t>
            </a:r>
            <a:r>
              <a:rPr lang="da-DK" sz="2400" spc="-50" dirty="0">
                <a:solidFill>
                  <a:srgbClr val="FFFFFF"/>
                </a:solidFill>
                <a:cs typeface="Verdana"/>
              </a:rPr>
              <a:t> </a:t>
            </a:r>
            <a:r>
              <a:rPr lang="da-DK" sz="2400" dirty="0">
                <a:solidFill>
                  <a:srgbClr val="FFFFFF"/>
                </a:solidFill>
                <a:cs typeface="Verdana"/>
              </a:rPr>
              <a:t>Rothmann</a:t>
            </a:r>
            <a:r>
              <a:rPr lang="da-DK" sz="2400" spc="-45" dirty="0">
                <a:solidFill>
                  <a:srgbClr val="FFFFFF"/>
                </a:solidFill>
                <a:cs typeface="Verdana"/>
              </a:rPr>
              <a:t> </a:t>
            </a:r>
            <a:r>
              <a:rPr lang="da-DK" sz="2400" spc="-20" dirty="0">
                <a:solidFill>
                  <a:srgbClr val="FFFFFF"/>
                </a:solidFill>
                <a:cs typeface="Verdana"/>
              </a:rPr>
              <a:t>Hjalager,</a:t>
            </a:r>
            <a:r>
              <a:rPr lang="da-DK" sz="2400" spc="-60" dirty="0">
                <a:solidFill>
                  <a:srgbClr val="FFFFFF"/>
                </a:solidFill>
                <a:cs typeface="Verdana"/>
              </a:rPr>
              <a:t> </a:t>
            </a:r>
            <a:r>
              <a:rPr lang="da-DK" sz="2400" spc="-10" dirty="0">
                <a:solidFill>
                  <a:srgbClr val="FFFFFF"/>
                </a:solidFill>
                <a:cs typeface="Verdana"/>
              </a:rPr>
              <a:t>koordinerende sårsygeplejerske,</a:t>
            </a:r>
            <a:r>
              <a:rPr lang="da-DK" sz="2400" spc="-65" dirty="0">
                <a:solidFill>
                  <a:srgbClr val="FFFFFF"/>
                </a:solidFill>
                <a:cs typeface="Verdana"/>
              </a:rPr>
              <a:t> </a:t>
            </a:r>
            <a:r>
              <a:rPr lang="da-DK" sz="2400" dirty="0">
                <a:solidFill>
                  <a:srgbClr val="FFFFFF"/>
                </a:solidFill>
                <a:cs typeface="Verdana"/>
              </a:rPr>
              <a:t>Sjællands</a:t>
            </a:r>
            <a:r>
              <a:rPr lang="da-DK" sz="2400" spc="-30" dirty="0">
                <a:solidFill>
                  <a:srgbClr val="FFFFFF"/>
                </a:solidFill>
                <a:cs typeface="Verdana"/>
              </a:rPr>
              <a:t> </a:t>
            </a:r>
            <a:r>
              <a:rPr lang="da-DK" sz="2400" dirty="0">
                <a:solidFill>
                  <a:srgbClr val="FFFFFF"/>
                </a:solidFill>
                <a:cs typeface="Verdana"/>
              </a:rPr>
              <a:t>Universitetshospital, Roskilde</a:t>
            </a:r>
            <a:r>
              <a:rPr lang="da-DK" sz="2400" spc="-65" dirty="0">
                <a:solidFill>
                  <a:srgbClr val="FFFFFF"/>
                </a:solidFill>
                <a:cs typeface="Verdana"/>
              </a:rPr>
              <a:t> </a:t>
            </a:r>
            <a:r>
              <a:rPr lang="da-DK" sz="2400" spc="-25" dirty="0">
                <a:solidFill>
                  <a:srgbClr val="FFFFFF"/>
                </a:solidFill>
                <a:cs typeface="Verdana"/>
              </a:rPr>
              <a:t>og </a:t>
            </a:r>
            <a:r>
              <a:rPr lang="da-DK" sz="2400" spc="-20" dirty="0">
                <a:solidFill>
                  <a:srgbClr val="FFFFFF"/>
                </a:solidFill>
              </a:rPr>
              <a:t>Køge, Dermatologisk Afdeling</a:t>
            </a:r>
            <a:br>
              <a:rPr lang="da-DK" sz="2400" spc="-20" dirty="0">
                <a:solidFill>
                  <a:srgbClr val="FFFFFF"/>
                </a:solidFill>
              </a:rPr>
            </a:br>
            <a:br>
              <a:rPr lang="da-DK" sz="2400" dirty="0"/>
            </a:br>
            <a:br>
              <a:rPr lang="da-DK" sz="2400" dirty="0"/>
            </a:br>
            <a:br>
              <a:rPr lang="da-DK" sz="2400" dirty="0"/>
            </a:br>
            <a:r>
              <a:rPr lang="da-DK" sz="2000" dirty="0"/>
              <a:t>I samarbejde med Sundhedsstrategisk Planlægning</a:t>
            </a:r>
            <a:br>
              <a:rPr lang="da-DK" sz="3200" dirty="0"/>
            </a:br>
            <a:br>
              <a:rPr lang="da-DK" sz="2400" dirty="0"/>
            </a:br>
            <a:br>
              <a:rPr lang="da-DK" sz="2400" dirty="0"/>
            </a:br>
            <a:br>
              <a:rPr lang="da-DK" sz="2400" dirty="0"/>
            </a:br>
            <a:r>
              <a:rPr lang="da-DK" sz="1800" dirty="0">
                <a:hlinkClick r:id="rId2">
                  <a:extLst>
                    <a:ext uri="{A12FA001-AC4F-418D-AE19-62706E023703}">
                      <ahyp:hlinkClr xmlns:ahyp="http://schemas.microsoft.com/office/drawing/2018/hyperlinkcolor" val="tx"/>
                    </a:ext>
                  </a:extLst>
                </a:hlinkClick>
              </a:rPr>
              <a:t>www.regionsjaelland.dk/saarbehandling</a:t>
            </a:r>
            <a:r>
              <a:rPr lang="da-DK" sz="1800" dirty="0"/>
              <a:t> </a:t>
            </a:r>
          </a:p>
        </p:txBody>
      </p:sp>
      <p:sp>
        <p:nvSpPr>
          <p:cNvPr id="3" name="Pladsholder til slidenummer 2">
            <a:extLst>
              <a:ext uri="{FF2B5EF4-FFF2-40B4-BE49-F238E27FC236}">
                <a16:creationId xmlns:a16="http://schemas.microsoft.com/office/drawing/2014/main" id="{C7CBDB99-72F2-1970-0DF6-213E20F6DF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FFFFFF"/>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800" b="1" i="0" u="none" strike="noStrike" kern="1200" cap="none" spc="0" normalizeH="0" baseline="0" noProof="0">
              <a:ln>
                <a:noFill/>
              </a:ln>
              <a:solidFill>
                <a:srgbClr val="FFFFFF"/>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1992723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indhold 2">
            <a:extLst>
              <a:ext uri="{FF2B5EF4-FFF2-40B4-BE49-F238E27FC236}">
                <a16:creationId xmlns:a16="http://schemas.microsoft.com/office/drawing/2014/main" id="{61251985-D734-2FED-9266-60620CBDFDCA}"/>
              </a:ext>
            </a:extLst>
          </p:cNvPr>
          <p:cNvSpPr>
            <a:spLocks noGrp="1"/>
          </p:cNvSpPr>
          <p:nvPr>
            <p:ph sz="half" idx="1"/>
          </p:nvPr>
        </p:nvSpPr>
        <p:spPr>
          <a:xfrm>
            <a:off x="911224" y="1885949"/>
            <a:ext cx="5600787" cy="4392614"/>
          </a:xfrm>
        </p:spPr>
        <p:txBody>
          <a:bodyPr>
            <a:normAutofit/>
          </a:bodyPr>
          <a:lstStyle/>
          <a:p>
            <a:pPr>
              <a:spcAft>
                <a:spcPts val="600"/>
              </a:spcAft>
            </a:pPr>
            <a:r>
              <a:rPr lang="da-DK" sz="1800" noProof="0" dirty="0">
                <a:solidFill>
                  <a:srgbClr val="44546A"/>
                </a:solidFill>
              </a:rPr>
              <a:t>I Danmark menes 20.000-40.000 personer at have kroniske </a:t>
            </a:r>
            <a:r>
              <a:rPr lang="da-DK" sz="1800" noProof="0" dirty="0" err="1">
                <a:solidFill>
                  <a:srgbClr val="44546A"/>
                </a:solidFill>
              </a:rPr>
              <a:t>bensår</a:t>
            </a:r>
            <a:endParaRPr lang="da-DK" sz="1800" noProof="0" dirty="0">
              <a:solidFill>
                <a:srgbClr val="44546A"/>
              </a:solidFill>
            </a:endParaRPr>
          </a:p>
          <a:p>
            <a:pPr>
              <a:spcAft>
                <a:spcPts val="600"/>
              </a:spcAft>
            </a:pPr>
            <a:r>
              <a:rPr lang="da-DK" sz="1800" noProof="0" dirty="0">
                <a:solidFill>
                  <a:srgbClr val="44546A"/>
                </a:solidFill>
              </a:rPr>
              <a:t>70 – 80 % af disse er venøse </a:t>
            </a:r>
            <a:r>
              <a:rPr lang="da-DK" sz="1800" noProof="0" dirty="0" err="1">
                <a:solidFill>
                  <a:srgbClr val="44546A"/>
                </a:solidFill>
              </a:rPr>
              <a:t>bensår</a:t>
            </a:r>
            <a:endParaRPr lang="da-DK" sz="1800" noProof="0" dirty="0">
              <a:solidFill>
                <a:srgbClr val="44546A"/>
              </a:solidFill>
            </a:endParaRPr>
          </a:p>
          <a:p>
            <a:pPr marL="273048" lvl="0" indent="-228600">
              <a:spcAft>
                <a:spcPts val="600"/>
              </a:spcAft>
            </a:pPr>
            <a:r>
              <a:rPr lang="da-DK" sz="1800" noProof="0" dirty="0">
                <a:solidFill>
                  <a:srgbClr val="44546A"/>
                </a:solidFill>
              </a:rPr>
              <a:t>Problemet er stigende:</a:t>
            </a:r>
          </a:p>
          <a:p>
            <a:pPr marL="731841" lvl="1" indent="-228600">
              <a:spcAft>
                <a:spcPts val="600"/>
              </a:spcAft>
            </a:pPr>
            <a:r>
              <a:rPr lang="da-DK" sz="1800" noProof="0" dirty="0">
                <a:solidFill>
                  <a:srgbClr val="44546A"/>
                </a:solidFill>
              </a:rPr>
              <a:t>Længere levetid - flere ældre</a:t>
            </a:r>
          </a:p>
          <a:p>
            <a:pPr marL="731841" lvl="1" indent="-228600">
              <a:spcAft>
                <a:spcPts val="600"/>
              </a:spcAft>
            </a:pPr>
            <a:r>
              <a:rPr lang="da-DK" sz="1800" noProof="0" dirty="0">
                <a:solidFill>
                  <a:srgbClr val="44546A"/>
                </a:solidFill>
              </a:rPr>
              <a:t>Livstilsrelaterede risikofaktorer, som overvægtig og mangel på motion</a:t>
            </a:r>
          </a:p>
        </p:txBody>
      </p:sp>
      <p:pic>
        <p:nvPicPr>
          <p:cNvPr id="5" name="Billede 4">
            <a:extLst>
              <a:ext uri="{FF2B5EF4-FFF2-40B4-BE49-F238E27FC236}">
                <a16:creationId xmlns:a16="http://schemas.microsoft.com/office/drawing/2014/main" id="{B13101FE-3B2C-ED46-22FD-AD50F140E8CA}"/>
              </a:ext>
            </a:extLst>
          </p:cNvPr>
          <p:cNvPicPr>
            <a:picLocks noChangeAspect="1"/>
          </p:cNvPicPr>
          <p:nvPr/>
        </p:nvPicPr>
        <p:blipFill>
          <a:blip r:embed="rId3"/>
          <a:stretch>
            <a:fillRect/>
          </a:stretch>
        </p:blipFill>
        <p:spPr>
          <a:xfrm>
            <a:off x="7867942" y="3096766"/>
            <a:ext cx="2609218" cy="339144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Slide Number Placeholder 2">
            <a:extLst>
              <a:ext uri="{FF2B5EF4-FFF2-40B4-BE49-F238E27FC236}">
                <a16:creationId xmlns:a16="http://schemas.microsoft.com/office/drawing/2014/main" id="{0AD82FA4-9164-AA5F-6A89-7EE56E529067}"/>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3</a:t>
            </a:fld>
            <a:endParaRPr lang="da-DK"/>
          </a:p>
        </p:txBody>
      </p:sp>
      <p:sp>
        <p:nvSpPr>
          <p:cNvPr id="2" name="Titel 1">
            <a:extLst>
              <a:ext uri="{FF2B5EF4-FFF2-40B4-BE49-F238E27FC236}">
                <a16:creationId xmlns:a16="http://schemas.microsoft.com/office/drawing/2014/main" id="{92C2E972-BEC1-A514-8B69-92AFFD965F20}"/>
              </a:ext>
            </a:extLst>
          </p:cNvPr>
          <p:cNvSpPr>
            <a:spLocks noGrp="1"/>
          </p:cNvSpPr>
          <p:nvPr>
            <p:ph type="title"/>
          </p:nvPr>
        </p:nvSpPr>
        <p:spPr>
          <a:xfrm>
            <a:off x="911224" y="369794"/>
            <a:ext cx="9648825" cy="1079594"/>
          </a:xfrm>
        </p:spPr>
        <p:txBody>
          <a:bodyPr wrap="square" anchor="b">
            <a:normAutofit/>
          </a:bodyPr>
          <a:lstStyle/>
          <a:p>
            <a:r>
              <a:rPr lang="da-DK" dirty="0"/>
              <a:t>Forekomst</a:t>
            </a:r>
          </a:p>
        </p:txBody>
      </p:sp>
      <p:sp>
        <p:nvSpPr>
          <p:cNvPr id="4" name="Pladsholder til slidenummer 3">
            <a:extLst>
              <a:ext uri="{FF2B5EF4-FFF2-40B4-BE49-F238E27FC236}">
                <a16:creationId xmlns:a16="http://schemas.microsoft.com/office/drawing/2014/main" id="{0D7D3692-9B28-59A6-1595-CA2E2DC6FD6F}"/>
              </a:ext>
            </a:extLst>
          </p:cNvPr>
          <p:cNvSpPr>
            <a:spLocks noGrp="1"/>
          </p:cNvSpPr>
          <p:nvPr>
            <p:ph type="sldNum" sz="quarter" idx="4294967295"/>
          </p:nvPr>
        </p:nvSpPr>
        <p:spPr>
          <a:xfrm>
            <a:off x="150472" y="7019030"/>
            <a:ext cx="360000" cy="324000"/>
          </a:xfrm>
        </p:spPr>
        <p:txBody>
          <a:bodyPr anchor="t">
            <a:normAutofit/>
          </a:bodyPr>
          <a:lstStyle/>
          <a:p>
            <a:pPr>
              <a:lnSpc>
                <a:spcPct val="90000"/>
              </a:lnSpc>
              <a:spcAft>
                <a:spcPts val="600"/>
              </a:spcAft>
            </a:pPr>
            <a:fld id="{50DEC214-4A26-8544-86E4-D5810B015655}" type="slidenum">
              <a:rPr lang="da-DK" sz="200" smtClean="0"/>
              <a:pPr>
                <a:lnSpc>
                  <a:spcPct val="90000"/>
                </a:lnSpc>
                <a:spcAft>
                  <a:spcPts val="600"/>
                </a:spcAft>
              </a:pPr>
              <a:t>3</a:t>
            </a:fld>
            <a:endParaRPr lang="da-DK" sz="200"/>
          </a:p>
        </p:txBody>
      </p:sp>
      <p:pic>
        <p:nvPicPr>
          <p:cNvPr id="3" name="Billede 2">
            <a:extLst>
              <a:ext uri="{FF2B5EF4-FFF2-40B4-BE49-F238E27FC236}">
                <a16:creationId xmlns:a16="http://schemas.microsoft.com/office/drawing/2014/main" id="{71696C90-93BD-7957-8C40-279817F1CAB1}"/>
              </a:ext>
            </a:extLst>
          </p:cNvPr>
          <p:cNvPicPr>
            <a:picLocks noChangeAspect="1"/>
          </p:cNvPicPr>
          <p:nvPr/>
        </p:nvPicPr>
        <p:blipFill>
          <a:blip r:embed="rId4"/>
          <a:srcRect l="9997" t="12311" r="18298" b="24111"/>
          <a:stretch>
            <a:fillRect/>
          </a:stretch>
        </p:blipFill>
        <p:spPr>
          <a:xfrm>
            <a:off x="7867942" y="353797"/>
            <a:ext cx="2609218" cy="196539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kstfelt 5">
            <a:extLst>
              <a:ext uri="{FF2B5EF4-FFF2-40B4-BE49-F238E27FC236}">
                <a16:creationId xmlns:a16="http://schemas.microsoft.com/office/drawing/2014/main" id="{2AFE4EDC-0488-A0B8-DDB8-630EDB63B503}"/>
              </a:ext>
            </a:extLst>
          </p:cNvPr>
          <p:cNvSpPr txBox="1"/>
          <p:nvPr/>
        </p:nvSpPr>
        <p:spPr>
          <a:xfrm>
            <a:off x="7867942" y="2260471"/>
            <a:ext cx="4009284" cy="553998"/>
          </a:xfrm>
          <a:prstGeom prst="rect">
            <a:avLst/>
          </a:prstGeom>
          <a:noFill/>
        </p:spPr>
        <p:txBody>
          <a:bodyPr wrap="square" rtlCol="0">
            <a:spAutoFit/>
          </a:bodyPr>
          <a:lstStyle/>
          <a:p>
            <a:endParaRPr lang="da-DK" sz="1000" dirty="0">
              <a:hlinkClick r:id="rId5"/>
            </a:endParaRPr>
          </a:p>
          <a:p>
            <a:pPr lvl="0">
              <a:defRPr/>
            </a:pPr>
            <a:r>
              <a:rPr lang="da-DK" sz="1000" dirty="0"/>
              <a:t>Billede via: </a:t>
            </a:r>
            <a:r>
              <a:rPr lang="da-DK" sz="1000" u="sng" dirty="0">
                <a:hlinkClick r:id="rId5"/>
              </a:rPr>
              <a:t>Anlæggelse af elastisk kompression.mp4 - Region Sjællands video portal</a:t>
            </a:r>
            <a:r>
              <a:rPr lang="da-DK" sz="1000" dirty="0"/>
              <a:t> </a:t>
            </a:r>
          </a:p>
        </p:txBody>
      </p:sp>
    </p:spTree>
    <p:extLst>
      <p:ext uri="{BB962C8B-B14F-4D97-AF65-F5344CB8AC3E}">
        <p14:creationId xmlns:p14="http://schemas.microsoft.com/office/powerpoint/2010/main" val="14528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1000"/>
                                        <p:tgtEl>
                                          <p:spTgt spid="11">
                                            <p:txEl>
                                              <p:pRg st="2" end="2"/>
                                            </p:txEl>
                                          </p:spTgt>
                                        </p:tgtEl>
                                      </p:cBhvr>
                                    </p:animEffect>
                                    <p:anim calcmode="lin" valueType="num">
                                      <p:cBhvr>
                                        <p:cTn id="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fade">
                                      <p:cBhvr>
                                        <p:cTn id="12" dur="1000"/>
                                        <p:tgtEl>
                                          <p:spTgt spid="11">
                                            <p:txEl>
                                              <p:pRg st="3" end="3"/>
                                            </p:txEl>
                                          </p:spTgt>
                                        </p:tgtEl>
                                      </p:cBhvr>
                                    </p:animEffect>
                                    <p:anim calcmode="lin" valueType="num">
                                      <p:cBhvr>
                                        <p:cTn id="1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1000"/>
                                        <p:tgtEl>
                                          <p:spTgt spid="11">
                                            <p:txEl>
                                              <p:pRg st="4" end="4"/>
                                            </p:txEl>
                                          </p:spTgt>
                                        </p:tgtEl>
                                      </p:cBhvr>
                                    </p:animEffect>
                                    <p:anim calcmode="lin" valueType="num">
                                      <p:cBhvr>
                                        <p:cTn id="1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3F9EC96-50D5-E5FD-2A02-33EFC7DC0CE3}"/>
              </a:ext>
            </a:extLst>
          </p:cNvPr>
          <p:cNvSpPr>
            <a:spLocks noGrp="1"/>
          </p:cNvSpPr>
          <p:nvPr>
            <p:ph sz="half" idx="1"/>
          </p:nvPr>
        </p:nvSpPr>
        <p:spPr>
          <a:xfrm>
            <a:off x="693015" y="1570530"/>
            <a:ext cx="5979634" cy="4917675"/>
          </a:xfrm>
        </p:spPr>
        <p:txBody>
          <a:bodyPr>
            <a:normAutofit/>
          </a:bodyPr>
          <a:lstStyle/>
          <a:p>
            <a:endParaRPr lang="da-DK" b="1" dirty="0"/>
          </a:p>
          <a:p>
            <a:pPr marL="0" indent="0">
              <a:buNone/>
            </a:pPr>
            <a:r>
              <a:rPr lang="da-DK" sz="1800" b="1" dirty="0">
                <a:solidFill>
                  <a:srgbClr val="44546A"/>
                </a:solidFill>
              </a:rPr>
              <a:t>Venøs insufficiens:</a:t>
            </a:r>
          </a:p>
          <a:p>
            <a:r>
              <a:rPr lang="da-DK" sz="1800" dirty="0"/>
              <a:t>Venerne fungerer ikke optimalt</a:t>
            </a:r>
          </a:p>
          <a:p>
            <a:r>
              <a:rPr lang="da-DK" sz="1800" dirty="0"/>
              <a:t>Opstår pga. veneklapinsufficiens og/eller </a:t>
            </a:r>
            <a:r>
              <a:rPr lang="da-DK" sz="1800" dirty="0" err="1"/>
              <a:t>okklusion</a:t>
            </a:r>
            <a:r>
              <a:rPr lang="da-DK" sz="1800" dirty="0"/>
              <a:t> af vener</a:t>
            </a:r>
          </a:p>
          <a:p>
            <a:endParaRPr lang="da-DK" sz="1800" dirty="0">
              <a:solidFill>
                <a:srgbClr val="44546A"/>
              </a:solidFill>
            </a:endParaRPr>
          </a:p>
          <a:p>
            <a:r>
              <a:rPr lang="da-DK" sz="1800" dirty="0"/>
              <a:t>Blodet tilbage til hjertet nedsættes  </a:t>
            </a:r>
          </a:p>
          <a:p>
            <a:pPr marL="0" indent="0">
              <a:buNone/>
            </a:pPr>
            <a:r>
              <a:rPr lang="da-DK" sz="1800" dirty="0"/>
              <a:t>                   ødemophobning</a:t>
            </a:r>
          </a:p>
          <a:p>
            <a:endParaRPr lang="da-DK" sz="1800" dirty="0"/>
          </a:p>
          <a:p>
            <a:r>
              <a:rPr lang="da-DK" sz="1800" dirty="0"/>
              <a:t>Opstår af forskellige årsager </a:t>
            </a:r>
          </a:p>
          <a:p>
            <a:endParaRPr lang="da-DK" sz="1800" dirty="0"/>
          </a:p>
          <a:p>
            <a:endParaRPr lang="da-DK" dirty="0"/>
          </a:p>
        </p:txBody>
      </p:sp>
      <p:sp>
        <p:nvSpPr>
          <p:cNvPr id="4" name="Pladsholder til slidenummer 3">
            <a:extLst>
              <a:ext uri="{FF2B5EF4-FFF2-40B4-BE49-F238E27FC236}">
                <a16:creationId xmlns:a16="http://schemas.microsoft.com/office/drawing/2014/main" id="{ADD5EDC0-DDA7-DBA9-EC7E-BCC5F65F0EF3}"/>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4</a:t>
            </a:fld>
            <a:endParaRPr lang="da-DK"/>
          </a:p>
        </p:txBody>
      </p:sp>
      <p:sp>
        <p:nvSpPr>
          <p:cNvPr id="2" name="Titel 1">
            <a:extLst>
              <a:ext uri="{FF2B5EF4-FFF2-40B4-BE49-F238E27FC236}">
                <a16:creationId xmlns:a16="http://schemas.microsoft.com/office/drawing/2014/main" id="{5D22FE05-5956-1F21-75B4-F300B9A09502}"/>
              </a:ext>
            </a:extLst>
          </p:cNvPr>
          <p:cNvSpPr>
            <a:spLocks noGrp="1"/>
          </p:cNvSpPr>
          <p:nvPr>
            <p:ph type="title"/>
          </p:nvPr>
        </p:nvSpPr>
        <p:spPr>
          <a:xfrm>
            <a:off x="911224" y="369794"/>
            <a:ext cx="9648825" cy="1079594"/>
          </a:xfrm>
        </p:spPr>
        <p:txBody>
          <a:bodyPr wrap="square" anchor="b">
            <a:normAutofit/>
          </a:bodyPr>
          <a:lstStyle/>
          <a:p>
            <a:r>
              <a:rPr lang="da-DK" kern="100" dirty="0"/>
              <a:t>Ætiologi  - årsag til venøse </a:t>
            </a:r>
            <a:r>
              <a:rPr lang="da-DK" kern="100" dirty="0" err="1"/>
              <a:t>bensår</a:t>
            </a:r>
            <a:endParaRPr lang="da-DK" dirty="0"/>
          </a:p>
        </p:txBody>
      </p:sp>
      <p:sp>
        <p:nvSpPr>
          <p:cNvPr id="8" name="Pil: højre 7">
            <a:extLst>
              <a:ext uri="{FF2B5EF4-FFF2-40B4-BE49-F238E27FC236}">
                <a16:creationId xmlns:a16="http://schemas.microsoft.com/office/drawing/2014/main" id="{57918F72-52C6-2BA5-594D-9BC742EB05EB}"/>
              </a:ext>
            </a:extLst>
          </p:cNvPr>
          <p:cNvSpPr/>
          <p:nvPr/>
        </p:nvSpPr>
        <p:spPr>
          <a:xfrm>
            <a:off x="1015302" y="4437346"/>
            <a:ext cx="978408" cy="372064"/>
          </a:xfrm>
          <a:prstGeom prst="rightArrow">
            <a:avLst/>
          </a:prstGeom>
          <a:solidFill>
            <a:srgbClr val="3B51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descr="Et billede, der indeholder design&#10;&#10;AI-genereret indhold kan være ukorrekt.">
            <a:extLst>
              <a:ext uri="{FF2B5EF4-FFF2-40B4-BE49-F238E27FC236}">
                <a16:creationId xmlns:a16="http://schemas.microsoft.com/office/drawing/2014/main" id="{4374690E-1531-F270-FAAC-69847A18FB6F}"/>
              </a:ext>
            </a:extLst>
          </p:cNvPr>
          <p:cNvPicPr>
            <a:picLocks noChangeAspect="1"/>
          </p:cNvPicPr>
          <p:nvPr/>
        </p:nvPicPr>
        <p:blipFill>
          <a:blip r:embed="rId3"/>
          <a:srcRect l="1" t="5392" r="-1795" b="37453"/>
          <a:stretch>
            <a:fillRect/>
          </a:stretch>
        </p:blipFill>
        <p:spPr>
          <a:xfrm>
            <a:off x="7032324" y="1859727"/>
            <a:ext cx="4654062" cy="3919749"/>
          </a:xfrm>
          <a:prstGeom prst="rect">
            <a:avLst/>
          </a:prstGeom>
        </p:spPr>
      </p:pic>
      <p:pic>
        <p:nvPicPr>
          <p:cNvPr id="10" name="Billede 9">
            <a:extLst>
              <a:ext uri="{FF2B5EF4-FFF2-40B4-BE49-F238E27FC236}">
                <a16:creationId xmlns:a16="http://schemas.microsoft.com/office/drawing/2014/main" id="{DB9FD5D9-2CC2-F5B9-2784-59DB166A7013}"/>
              </a:ext>
            </a:extLst>
          </p:cNvPr>
          <p:cNvPicPr>
            <a:picLocks noChangeAspect="1"/>
          </p:cNvPicPr>
          <p:nvPr/>
        </p:nvPicPr>
        <p:blipFill>
          <a:blip r:embed="rId4"/>
          <a:stretch>
            <a:fillRect/>
          </a:stretch>
        </p:blipFill>
        <p:spPr>
          <a:xfrm>
            <a:off x="7272064" y="5719267"/>
            <a:ext cx="1792379" cy="554784"/>
          </a:xfrm>
          <a:prstGeom prst="rect">
            <a:avLst/>
          </a:prstGeom>
          <a:solidFill>
            <a:srgbClr val="866EB3"/>
          </a:solidFill>
        </p:spPr>
      </p:pic>
      <p:sp>
        <p:nvSpPr>
          <p:cNvPr id="11" name="Rektangel 10">
            <a:extLst>
              <a:ext uri="{FF2B5EF4-FFF2-40B4-BE49-F238E27FC236}">
                <a16:creationId xmlns:a16="http://schemas.microsoft.com/office/drawing/2014/main" id="{9DC78B94-DAB1-BFB1-14E8-A2530AC61A1F}"/>
              </a:ext>
            </a:extLst>
          </p:cNvPr>
          <p:cNvSpPr/>
          <p:nvPr/>
        </p:nvSpPr>
        <p:spPr>
          <a:xfrm>
            <a:off x="9479225" y="5728583"/>
            <a:ext cx="1792379" cy="525983"/>
          </a:xfrm>
          <a:prstGeom prst="rect">
            <a:avLst/>
          </a:prstGeom>
          <a:solidFill>
            <a:srgbClr val="4A66AC"/>
          </a:solidFill>
          <a:ln w="12700" cap="flat" cmpd="sng" algn="ctr">
            <a:solidFill>
              <a:srgbClr val="4A66AC">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a-DK" kern="0" dirty="0">
                <a:solidFill>
                  <a:prstClr val="white"/>
                </a:solidFill>
                <a:latin typeface="Calibri" panose="020F0502020204030204"/>
              </a:rPr>
              <a:t>V</a:t>
            </a:r>
            <a:r>
              <a:rPr kumimoji="0" lang="da-DK" sz="1800" b="0" i="0" u="none" strike="noStrike" kern="0" cap="none" spc="0" normalizeH="0" baseline="0" noProof="0" dirty="0" err="1">
                <a:ln>
                  <a:noFill/>
                </a:ln>
                <a:solidFill>
                  <a:prstClr val="white"/>
                </a:solidFill>
                <a:effectLst/>
                <a:uLnTx/>
                <a:uFillTx/>
                <a:latin typeface="Calibri" panose="020F0502020204030204"/>
                <a:ea typeface="+mn-ea"/>
                <a:cs typeface="+mn-cs"/>
              </a:rPr>
              <a:t>arikøs</a:t>
            </a:r>
            <a:r>
              <a:rPr kumimoji="0" lang="da-DK" sz="1800" b="0" i="0" u="none" strike="noStrike" kern="0" cap="none" spc="0" normalizeH="0" baseline="0" noProof="0" dirty="0">
                <a:ln>
                  <a:noFill/>
                </a:ln>
                <a:solidFill>
                  <a:prstClr val="white"/>
                </a:solidFill>
                <a:effectLst/>
                <a:uLnTx/>
                <a:uFillTx/>
                <a:latin typeface="Calibri" panose="020F0502020204030204"/>
                <a:ea typeface="+mn-ea"/>
                <a:cs typeface="+mn-cs"/>
              </a:rPr>
              <a:t> vene</a:t>
            </a:r>
          </a:p>
        </p:txBody>
      </p:sp>
      <p:sp>
        <p:nvSpPr>
          <p:cNvPr id="7" name="Tekstfelt 6">
            <a:extLst>
              <a:ext uri="{FF2B5EF4-FFF2-40B4-BE49-F238E27FC236}">
                <a16:creationId xmlns:a16="http://schemas.microsoft.com/office/drawing/2014/main" id="{ABCB8106-1AE2-D3A1-D979-D4E3D479F60E}"/>
              </a:ext>
            </a:extLst>
          </p:cNvPr>
          <p:cNvSpPr txBox="1"/>
          <p:nvPr/>
        </p:nvSpPr>
        <p:spPr>
          <a:xfrm>
            <a:off x="9479225" y="6333945"/>
            <a:ext cx="3179172" cy="400110"/>
          </a:xfrm>
          <a:prstGeom prst="rect">
            <a:avLst/>
          </a:prstGeom>
          <a:noFill/>
        </p:spPr>
        <p:txBody>
          <a:bodyPr wrap="square" rtlCol="0">
            <a:spAutoFit/>
          </a:bodyPr>
          <a:lstStyle/>
          <a:p>
            <a:r>
              <a:rPr lang="da-DK" sz="1000" dirty="0"/>
              <a:t>Billede genereret via Copilot – Sundhedsstrategisk Planlægning</a:t>
            </a:r>
          </a:p>
        </p:txBody>
      </p:sp>
    </p:spTree>
    <p:extLst>
      <p:ext uri="{BB962C8B-B14F-4D97-AF65-F5344CB8AC3E}">
        <p14:creationId xmlns:p14="http://schemas.microsoft.com/office/powerpoint/2010/main" val="35615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1000"/>
                                        <p:tgtEl>
                                          <p:spTgt spid="3">
                                            <p:txEl>
                                              <p:pRg st="8" end="8"/>
                                            </p:txEl>
                                          </p:spTgt>
                                        </p:tgtEl>
                                      </p:cBhvr>
                                    </p:animEffect>
                                    <p:anim calcmode="lin" valueType="num">
                                      <p:cBhvr>
                                        <p:cTn id="2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C9A99-C84B-10AC-03E3-3E3DD12948D3}"/>
              </a:ext>
            </a:extLst>
          </p:cNvPr>
          <p:cNvSpPr>
            <a:spLocks noGrp="1"/>
          </p:cNvSpPr>
          <p:nvPr>
            <p:ph type="title"/>
          </p:nvPr>
        </p:nvSpPr>
        <p:spPr/>
        <p:txBody>
          <a:bodyPr/>
          <a:lstStyle/>
          <a:p>
            <a:r>
              <a:rPr lang="da-DK" dirty="0"/>
              <a:t>Årsager til venøs insufficiens</a:t>
            </a:r>
          </a:p>
        </p:txBody>
      </p:sp>
      <p:sp>
        <p:nvSpPr>
          <p:cNvPr id="4" name="Pladsholder til slidenummer 3">
            <a:extLst>
              <a:ext uri="{FF2B5EF4-FFF2-40B4-BE49-F238E27FC236}">
                <a16:creationId xmlns:a16="http://schemas.microsoft.com/office/drawing/2014/main" id="{033BA45D-543F-694E-DFA3-E079FD3BD7F2}"/>
              </a:ext>
            </a:extLst>
          </p:cNvPr>
          <p:cNvSpPr>
            <a:spLocks noGrp="1"/>
          </p:cNvSpPr>
          <p:nvPr>
            <p:ph type="sldNum" sz="quarter" idx="12"/>
          </p:nvPr>
        </p:nvSpPr>
        <p:spPr/>
        <p:txBody>
          <a:bodyPr/>
          <a:lstStyle/>
          <a:p>
            <a:fld id="{50DEC214-4A26-8544-86E4-D5810B015655}" type="slidenum">
              <a:rPr lang="da-DK" smtClean="0"/>
              <a:t>5</a:t>
            </a:fld>
            <a:endParaRPr lang="da-DK"/>
          </a:p>
        </p:txBody>
      </p:sp>
      <p:graphicFrame>
        <p:nvGraphicFramePr>
          <p:cNvPr id="10" name="Pladsholder til indhold 2">
            <a:extLst>
              <a:ext uri="{FF2B5EF4-FFF2-40B4-BE49-F238E27FC236}">
                <a16:creationId xmlns:a16="http://schemas.microsoft.com/office/drawing/2014/main" id="{E47C3EA5-592C-4BFE-7A5A-2518D80C426D}"/>
              </a:ext>
            </a:extLst>
          </p:cNvPr>
          <p:cNvGraphicFramePr/>
          <p:nvPr>
            <p:extLst>
              <p:ext uri="{D42A27DB-BD31-4B8C-83A1-F6EECF244321}">
                <p14:modId xmlns:p14="http://schemas.microsoft.com/office/powerpoint/2010/main" val="2937985856"/>
              </p:ext>
            </p:extLst>
          </p:nvPr>
        </p:nvGraphicFramePr>
        <p:xfrm>
          <a:off x="911224" y="2019300"/>
          <a:ext cx="6289675" cy="3988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felt 2">
            <a:extLst>
              <a:ext uri="{FF2B5EF4-FFF2-40B4-BE49-F238E27FC236}">
                <a16:creationId xmlns:a16="http://schemas.microsoft.com/office/drawing/2014/main" id="{DD2D15E5-0301-F6CA-765A-22F65F69AE85}"/>
              </a:ext>
            </a:extLst>
          </p:cNvPr>
          <p:cNvSpPr txBox="1"/>
          <p:nvPr/>
        </p:nvSpPr>
        <p:spPr>
          <a:xfrm>
            <a:off x="7346225" y="2241521"/>
            <a:ext cx="3213826" cy="276999"/>
          </a:xfrm>
          <a:prstGeom prst="rect">
            <a:avLst/>
          </a:prstGeom>
          <a:noFill/>
        </p:spPr>
        <p:txBody>
          <a:bodyPr wrap="square">
            <a:spAutoFit/>
          </a:bodyPr>
          <a:lstStyle>
            <a:defPPr>
              <a:defRPr lang="da-DK"/>
            </a:defPPr>
            <a:lvl1pPr marR="0" lvl="0" indent="0" fontAlgn="auto">
              <a:lnSpc>
                <a:spcPct val="100000"/>
              </a:lnSpc>
              <a:spcBef>
                <a:spcPts val="0"/>
              </a:spcBef>
              <a:spcAft>
                <a:spcPts val="0"/>
              </a:spcAft>
              <a:buClrTx/>
              <a:buSzTx/>
              <a:buFontTx/>
              <a:buNone/>
              <a:tabLst/>
              <a:defRPr kumimoji="0" sz="1500" b="0" i="0" u="none" strike="noStrike" kern="0" cap="none" spc="0" normalizeH="0" baseline="0">
                <a:ln>
                  <a:noFill/>
                </a:ln>
                <a:solidFill>
                  <a:srgbClr val="3B5182"/>
                </a:solidFill>
                <a:effectLst/>
                <a:uLnTx/>
                <a:uFillTx/>
              </a:defRPr>
            </a:lvl1pPr>
          </a:lstStyle>
          <a:p>
            <a:pPr>
              <a:defRPr/>
            </a:pPr>
            <a:r>
              <a:rPr lang="da-DK" sz="1200" dirty="0">
                <a:solidFill>
                  <a:schemeClr val="tx2"/>
                </a:solidFill>
              </a:rPr>
              <a:t>Mangler nogle af veneklapperne</a:t>
            </a:r>
          </a:p>
        </p:txBody>
      </p:sp>
      <p:sp>
        <p:nvSpPr>
          <p:cNvPr id="5" name="Tekstfelt 4">
            <a:extLst>
              <a:ext uri="{FF2B5EF4-FFF2-40B4-BE49-F238E27FC236}">
                <a16:creationId xmlns:a16="http://schemas.microsoft.com/office/drawing/2014/main" id="{B81D4998-3AF0-AD30-A038-D350BF4459CF}"/>
              </a:ext>
            </a:extLst>
          </p:cNvPr>
          <p:cNvSpPr txBox="1"/>
          <p:nvPr/>
        </p:nvSpPr>
        <p:spPr>
          <a:xfrm>
            <a:off x="7346225" y="3309241"/>
            <a:ext cx="2502520" cy="276999"/>
          </a:xfrm>
          <a:prstGeom prst="rect">
            <a:avLst/>
          </a:prstGeom>
          <a:noFill/>
        </p:spPr>
        <p:txBody>
          <a:bodyPr wrap="square">
            <a:spAutoFit/>
          </a:bodyPr>
          <a:lstStyle/>
          <a:p>
            <a:pPr>
              <a:defRPr/>
            </a:pPr>
            <a:r>
              <a:rPr lang="da-DK" sz="1200" kern="0" dirty="0">
                <a:solidFill>
                  <a:schemeClr val="tx2"/>
                </a:solidFill>
              </a:rPr>
              <a:t>Gennem mange år </a:t>
            </a:r>
          </a:p>
        </p:txBody>
      </p:sp>
      <p:sp>
        <p:nvSpPr>
          <p:cNvPr id="6" name="Tekstfelt 5">
            <a:extLst>
              <a:ext uri="{FF2B5EF4-FFF2-40B4-BE49-F238E27FC236}">
                <a16:creationId xmlns:a16="http://schemas.microsoft.com/office/drawing/2014/main" id="{E7B565FE-7A91-EA0A-C41B-DD1F3C05EC24}"/>
              </a:ext>
            </a:extLst>
          </p:cNvPr>
          <p:cNvSpPr txBox="1"/>
          <p:nvPr/>
        </p:nvSpPr>
        <p:spPr>
          <a:xfrm>
            <a:off x="7200899" y="5191273"/>
            <a:ext cx="3521800" cy="138499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err="1">
                <a:ln>
                  <a:noFill/>
                </a:ln>
                <a:solidFill>
                  <a:schemeClr val="tx2"/>
                </a:solidFill>
                <a:effectLst/>
                <a:uLnTx/>
                <a:uFillTx/>
              </a:rPr>
              <a:t>Erysipelas</a:t>
            </a:r>
            <a:r>
              <a:rPr kumimoji="0" lang="da-DK" sz="1200" b="0" i="0" u="none" strike="noStrike" kern="0" cap="none" spc="0" normalizeH="0" baseline="0" noProof="0" dirty="0">
                <a:ln>
                  <a:noFill/>
                </a:ln>
                <a:solidFill>
                  <a:schemeClr val="tx2"/>
                </a:solidFill>
                <a:effectLst/>
                <a:uLnTx/>
                <a:uFillTx/>
              </a:rPr>
              <a:t> (Rosen) er akut, smertefuld, bakteriel infektion i epidermis og </a:t>
            </a:r>
            <a:r>
              <a:rPr kumimoji="0" lang="da-DK" sz="1200" b="0" i="0" u="none" strike="noStrike" kern="0" cap="none" spc="0" normalizeH="0" baseline="0" noProof="0" dirty="0" err="1">
                <a:ln>
                  <a:noFill/>
                </a:ln>
                <a:solidFill>
                  <a:schemeClr val="tx2"/>
                </a:solidFill>
                <a:effectLst/>
                <a:uLnTx/>
                <a:uFillTx/>
              </a:rPr>
              <a:t>dermis</a:t>
            </a:r>
            <a:r>
              <a:rPr lang="da-DK" sz="1200" kern="0" dirty="0">
                <a:solidFill>
                  <a:schemeClr val="tx2"/>
                </a:solidFill>
              </a:rPr>
              <a:t>,</a:t>
            </a:r>
            <a:r>
              <a:rPr kumimoji="0" lang="da-DK" sz="1200" b="0" i="0" u="none" strike="noStrike" kern="0" cap="none" spc="0" normalizeH="0" baseline="0" noProof="0" dirty="0">
                <a:ln>
                  <a:noFill/>
                </a:ln>
                <a:solidFill>
                  <a:schemeClr val="tx2"/>
                </a:solidFill>
                <a:effectLst/>
                <a:uLnTx/>
                <a:uFillTx/>
              </a:rPr>
              <a:t> typisk forårsaget af streptokokker. </a:t>
            </a:r>
          </a:p>
          <a:p>
            <a:pPr marL="0" marR="0" lvl="0" indent="0" defTabSz="914400" eaLnBrk="1" fontAlgn="auto" latinLnBrk="0" hangingPunct="1">
              <a:lnSpc>
                <a:spcPct val="100000"/>
              </a:lnSpc>
              <a:spcBef>
                <a:spcPts val="0"/>
              </a:spcBef>
              <a:spcAft>
                <a:spcPts val="0"/>
              </a:spcAft>
              <a:buClrTx/>
              <a:buSzTx/>
              <a:buFontTx/>
              <a:buNone/>
              <a:tabLst/>
              <a:defRPr/>
            </a:pPr>
            <a:r>
              <a:rPr kumimoji="0" lang="da-DK" sz="1200" b="0" i="0" u="none" strike="noStrike" kern="0" cap="none" spc="0" normalizeH="0" baseline="0" noProof="0" dirty="0">
                <a:ln>
                  <a:noFill/>
                </a:ln>
                <a:solidFill>
                  <a:schemeClr val="tx2"/>
                </a:solidFill>
                <a:effectLst/>
                <a:uLnTx/>
                <a:uFillTx/>
              </a:rPr>
              <a:t>Ses som skarpt afgrænset, varm, rød og hævet hud, ofte på ben eller i ansigtet</a:t>
            </a:r>
            <a:r>
              <a:rPr lang="da-DK" sz="1200" kern="0" dirty="0">
                <a:solidFill>
                  <a:schemeClr val="tx2"/>
                </a:solidFill>
              </a:rPr>
              <a:t>. F</a:t>
            </a:r>
            <a:r>
              <a:rPr kumimoji="0" lang="da-DK" sz="1200" b="0" i="0" u="none" strike="noStrike" kern="0" cap="none" spc="0" normalizeH="0" baseline="0" noProof="0" dirty="0" err="1">
                <a:ln>
                  <a:noFill/>
                </a:ln>
                <a:solidFill>
                  <a:schemeClr val="tx2"/>
                </a:solidFill>
                <a:effectLst/>
                <a:uLnTx/>
                <a:uFillTx/>
              </a:rPr>
              <a:t>eber</a:t>
            </a:r>
            <a:r>
              <a:rPr kumimoji="0" lang="da-DK" sz="1200" b="0" i="0" u="none" strike="noStrike" kern="0" cap="none" spc="0" normalizeH="0" baseline="0" noProof="0" dirty="0">
                <a:ln>
                  <a:noFill/>
                </a:ln>
                <a:solidFill>
                  <a:schemeClr val="tx2"/>
                </a:solidFill>
                <a:effectLst/>
                <a:uLnTx/>
                <a:uFillTx/>
              </a:rPr>
              <a:t> og påvirket almentilstand. </a:t>
            </a:r>
          </a:p>
          <a:p>
            <a:pPr lvl="0">
              <a:defRPr/>
            </a:pPr>
            <a:r>
              <a:rPr kumimoji="0" lang="da-DK" sz="1200" b="0" i="0" u="none" strike="noStrike" kern="0" cap="none" spc="0" normalizeH="0" baseline="0" noProof="0" dirty="0">
                <a:ln>
                  <a:noFill/>
                </a:ln>
                <a:solidFill>
                  <a:schemeClr val="tx2"/>
                </a:solidFill>
                <a:effectLst/>
                <a:uLnTx/>
                <a:uFillTx/>
              </a:rPr>
              <a:t>Behandles med antibiotika</a:t>
            </a:r>
            <a:r>
              <a:rPr lang="da-DK" sz="1200" kern="0" dirty="0">
                <a:solidFill>
                  <a:schemeClr val="tx2"/>
                </a:solidFill>
              </a:rPr>
              <a:t> og kompression</a:t>
            </a:r>
            <a:endParaRPr kumimoji="0" lang="da-DK" sz="1200" b="0" i="0" u="none" strike="noStrike" kern="0" cap="none" spc="0" normalizeH="0" baseline="0" noProof="0" dirty="0">
              <a:ln>
                <a:noFill/>
              </a:ln>
              <a:solidFill>
                <a:schemeClr val="tx2"/>
              </a:solidFill>
              <a:effectLst/>
              <a:uLnTx/>
              <a:uFillTx/>
            </a:endParaRPr>
          </a:p>
        </p:txBody>
      </p:sp>
    </p:spTree>
    <p:extLst>
      <p:ext uri="{BB962C8B-B14F-4D97-AF65-F5344CB8AC3E}">
        <p14:creationId xmlns:p14="http://schemas.microsoft.com/office/powerpoint/2010/main" val="359816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14740-12D8-E1D0-07A5-CDEE60B8DE7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1E769D-EDD5-2B35-31FE-4419E4F75FCE}"/>
              </a:ext>
            </a:extLst>
          </p:cNvPr>
          <p:cNvSpPr>
            <a:spLocks noGrp="1"/>
          </p:cNvSpPr>
          <p:nvPr>
            <p:ph type="title"/>
          </p:nvPr>
        </p:nvSpPr>
        <p:spPr/>
        <p:txBody>
          <a:bodyPr/>
          <a:lstStyle/>
          <a:p>
            <a:r>
              <a:rPr lang="da-DK" dirty="0"/>
              <a:t>Årsager til venøs insufficiens</a:t>
            </a:r>
          </a:p>
        </p:txBody>
      </p:sp>
      <p:sp>
        <p:nvSpPr>
          <p:cNvPr id="4" name="Pladsholder til slidenummer 3">
            <a:extLst>
              <a:ext uri="{FF2B5EF4-FFF2-40B4-BE49-F238E27FC236}">
                <a16:creationId xmlns:a16="http://schemas.microsoft.com/office/drawing/2014/main" id="{5DC2195E-A675-04D7-7936-11D31F0F2D29}"/>
              </a:ext>
            </a:extLst>
          </p:cNvPr>
          <p:cNvSpPr>
            <a:spLocks noGrp="1"/>
          </p:cNvSpPr>
          <p:nvPr>
            <p:ph type="sldNum" sz="quarter" idx="12"/>
          </p:nvPr>
        </p:nvSpPr>
        <p:spPr/>
        <p:txBody>
          <a:bodyPr/>
          <a:lstStyle/>
          <a:p>
            <a:fld id="{50DEC214-4A26-8544-86E4-D5810B015655}" type="slidenum">
              <a:rPr lang="da-DK" smtClean="0"/>
              <a:t>6</a:t>
            </a:fld>
            <a:endParaRPr lang="da-DK"/>
          </a:p>
        </p:txBody>
      </p:sp>
      <p:graphicFrame>
        <p:nvGraphicFramePr>
          <p:cNvPr id="10" name="Pladsholder til indhold 2">
            <a:extLst>
              <a:ext uri="{FF2B5EF4-FFF2-40B4-BE49-F238E27FC236}">
                <a16:creationId xmlns:a16="http://schemas.microsoft.com/office/drawing/2014/main" id="{FAF3D5CC-F3C2-C4F1-FB5D-8479030593A6}"/>
              </a:ext>
            </a:extLst>
          </p:cNvPr>
          <p:cNvGraphicFramePr/>
          <p:nvPr>
            <p:extLst>
              <p:ext uri="{D42A27DB-BD31-4B8C-83A1-F6EECF244321}">
                <p14:modId xmlns:p14="http://schemas.microsoft.com/office/powerpoint/2010/main" val="3752369761"/>
              </p:ext>
            </p:extLst>
          </p:nvPr>
        </p:nvGraphicFramePr>
        <p:xfrm>
          <a:off x="911224" y="2019300"/>
          <a:ext cx="6289675" cy="3988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felt 6">
            <a:extLst>
              <a:ext uri="{FF2B5EF4-FFF2-40B4-BE49-F238E27FC236}">
                <a16:creationId xmlns:a16="http://schemas.microsoft.com/office/drawing/2014/main" id="{D8434810-BE9C-4F94-4E89-5F52673DC4DF}"/>
              </a:ext>
            </a:extLst>
          </p:cNvPr>
          <p:cNvSpPr txBox="1"/>
          <p:nvPr/>
        </p:nvSpPr>
        <p:spPr>
          <a:xfrm>
            <a:off x="7200899" y="2019300"/>
            <a:ext cx="4762501" cy="1092607"/>
          </a:xfrm>
          <a:prstGeom prst="rect">
            <a:avLst/>
          </a:prstGeom>
          <a:noFill/>
        </p:spPr>
        <p:txBody>
          <a:bodyPr wrap="square">
            <a:spAutoFit/>
          </a:bodyPr>
          <a:lstStyle/>
          <a:p>
            <a:r>
              <a:rPr kumimoji="0" lang="da-DK" sz="1300" b="0" i="0" u="none" strike="noStrike" kern="1200" cap="none" spc="0" normalizeH="0" baseline="0" noProof="0" dirty="0">
                <a:ln>
                  <a:noFill/>
                </a:ln>
                <a:solidFill>
                  <a:schemeClr val="tx2"/>
                </a:solidFill>
                <a:effectLst/>
                <a:uLnTx/>
                <a:uFillTx/>
                <a:ea typeface="+mn-ea"/>
                <a:cs typeface="+mn-cs"/>
              </a:rPr>
              <a:t>(</a:t>
            </a:r>
            <a:r>
              <a:rPr lang="da-DK" sz="1300" dirty="0">
                <a:solidFill>
                  <a:schemeClr val="tx2"/>
                </a:solidFill>
              </a:rPr>
              <a:t>Å</a:t>
            </a:r>
            <a:r>
              <a:rPr kumimoji="0" lang="da-DK" sz="1300" b="0" i="0" u="none" strike="noStrike" kern="1200" cap="none" spc="0" normalizeH="0" baseline="0" noProof="0" dirty="0" err="1">
                <a:ln>
                  <a:noFill/>
                </a:ln>
                <a:solidFill>
                  <a:schemeClr val="tx2"/>
                </a:solidFill>
                <a:effectLst/>
                <a:uLnTx/>
                <a:uFillTx/>
                <a:ea typeface="+mn-ea"/>
                <a:cs typeface="+mn-cs"/>
              </a:rPr>
              <a:t>reknuder</a:t>
            </a:r>
            <a:r>
              <a:rPr kumimoji="0" lang="da-DK" sz="1300" b="0" i="0" u="none" strike="noStrike" kern="1200" cap="none" spc="0" normalizeH="0" baseline="0" noProof="0" dirty="0">
                <a:ln>
                  <a:noFill/>
                </a:ln>
                <a:solidFill>
                  <a:schemeClr val="tx2"/>
                </a:solidFill>
                <a:effectLst/>
                <a:uLnTx/>
                <a:uFillTx/>
                <a:ea typeface="+mn-ea"/>
                <a:cs typeface="+mn-cs"/>
              </a:rPr>
              <a:t>) udvidede </a:t>
            </a:r>
            <a:r>
              <a:rPr kumimoji="0" lang="da-DK" sz="1300" b="0" i="0" u="none" strike="noStrike" kern="1200" cap="none" spc="0" normalizeH="0" baseline="0" noProof="0" dirty="0">
                <a:ln>
                  <a:noFill/>
                </a:ln>
                <a:solidFill>
                  <a:schemeClr val="tx2"/>
                </a:solidFill>
                <a:effectLst/>
                <a:uLnTx/>
                <a:uFillTx/>
              </a:rPr>
              <a:t>slyngede blodårer medfører, at blodet løber tilbage og hober sig op. Ses som synlige, blå-lilla buler. Ofte arvelige, ufarlige, men kan forårsage tyngdefornemmelse, smerter, kløe og hævelse. </a:t>
            </a:r>
            <a:endParaRPr lang="da-DK" sz="1300" dirty="0">
              <a:solidFill>
                <a:schemeClr val="tx2"/>
              </a:solidFill>
            </a:endParaRPr>
          </a:p>
        </p:txBody>
      </p:sp>
      <p:sp>
        <p:nvSpPr>
          <p:cNvPr id="8" name="Tekstfelt 7">
            <a:extLst>
              <a:ext uri="{FF2B5EF4-FFF2-40B4-BE49-F238E27FC236}">
                <a16:creationId xmlns:a16="http://schemas.microsoft.com/office/drawing/2014/main" id="{042D2535-733A-8C4C-B0BB-BD69656FBDE2}"/>
              </a:ext>
            </a:extLst>
          </p:cNvPr>
          <p:cNvSpPr txBox="1"/>
          <p:nvPr/>
        </p:nvSpPr>
        <p:spPr>
          <a:xfrm>
            <a:off x="7200899" y="3679933"/>
            <a:ext cx="4364142" cy="492443"/>
          </a:xfrm>
          <a:prstGeom prst="rect">
            <a:avLst/>
          </a:prstGeom>
          <a:noFill/>
        </p:spPr>
        <p:txBody>
          <a:bodyPr wrap="square">
            <a:spAutoFit/>
          </a:bodyPr>
          <a:lstStyle/>
          <a:p>
            <a:pPr lvl="0"/>
            <a:r>
              <a:rPr lang="da-DK" sz="1300" b="0" i="0" dirty="0">
                <a:solidFill>
                  <a:schemeClr val="tx2"/>
                </a:solidFill>
                <a:effectLst/>
              </a:rPr>
              <a:t>O</a:t>
            </a:r>
            <a:r>
              <a:rPr lang="da-DK" sz="1300" dirty="0">
                <a:solidFill>
                  <a:schemeClr val="tx2"/>
                </a:solidFill>
              </a:rPr>
              <a:t>phobning af proteinrig væske i vævet, typisk i arme eller ben</a:t>
            </a:r>
            <a:r>
              <a:rPr lang="da-DK" sz="1300" b="0" i="0" dirty="0">
                <a:solidFill>
                  <a:schemeClr val="tx2"/>
                </a:solidFill>
                <a:effectLst/>
              </a:rPr>
              <a:t>. </a:t>
            </a:r>
            <a:endParaRPr lang="da-DK" sz="1300" dirty="0">
              <a:solidFill>
                <a:schemeClr val="tx2"/>
              </a:solidFill>
            </a:endParaRPr>
          </a:p>
        </p:txBody>
      </p:sp>
      <p:sp>
        <p:nvSpPr>
          <p:cNvPr id="9" name="Tekstfelt 8">
            <a:extLst>
              <a:ext uri="{FF2B5EF4-FFF2-40B4-BE49-F238E27FC236}">
                <a16:creationId xmlns:a16="http://schemas.microsoft.com/office/drawing/2014/main" id="{F609F719-5CA0-686D-5BCC-EA3511755FA0}"/>
              </a:ext>
            </a:extLst>
          </p:cNvPr>
          <p:cNvSpPr txBox="1"/>
          <p:nvPr/>
        </p:nvSpPr>
        <p:spPr>
          <a:xfrm>
            <a:off x="7263657" y="4873472"/>
            <a:ext cx="4200526" cy="129266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tx2"/>
                </a:solidFill>
                <a:effectLst/>
                <a:uLnTx/>
                <a:uFillTx/>
              </a:rPr>
              <a:t>(DVT) eller blodprop i benet, er  blodprop, der dannes i de dybe vener, typisk i benene eller bækkenet. </a:t>
            </a:r>
          </a:p>
          <a:p>
            <a:pPr marL="0" marR="0" lvl="0" indent="0" defTabSz="914400" eaLnBrk="1" fontAlgn="auto" latinLnBrk="0" hangingPunct="1">
              <a:lnSpc>
                <a:spcPct val="1000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tx2"/>
                </a:solidFill>
                <a:effectLst/>
                <a:uLnTx/>
                <a:uFillTx/>
              </a:rPr>
              <a:t>Opstår, når blodet størkner og blokerer blodkarrets tilbageløb til hjertet, hvilket medfører hævelse, smerte og rødme</a:t>
            </a:r>
          </a:p>
        </p:txBody>
      </p:sp>
    </p:spTree>
    <p:extLst>
      <p:ext uri="{BB962C8B-B14F-4D97-AF65-F5344CB8AC3E}">
        <p14:creationId xmlns:p14="http://schemas.microsoft.com/office/powerpoint/2010/main" val="176255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7D3E4C0-C62B-7601-49F8-C24806988ED2}"/>
              </a:ext>
            </a:extLst>
          </p:cNvPr>
          <p:cNvSpPr>
            <a:spLocks noGrp="1"/>
          </p:cNvSpPr>
          <p:nvPr>
            <p:ph type="ctrTitle"/>
          </p:nvPr>
        </p:nvSpPr>
        <p:spPr>
          <a:xfrm>
            <a:off x="644607" y="413644"/>
            <a:ext cx="4464050" cy="602519"/>
          </a:xfrm>
        </p:spPr>
        <p:txBody>
          <a:bodyPr/>
          <a:lstStyle/>
          <a:p>
            <a:r>
              <a:rPr lang="da-DK" dirty="0">
                <a:solidFill>
                  <a:srgbClr val="3B5182"/>
                </a:solidFill>
              </a:rPr>
              <a:t>Udredning</a:t>
            </a:r>
            <a:r>
              <a:rPr lang="da-DK" dirty="0">
                <a:solidFill>
                  <a:schemeClr val="tx1">
                    <a:lumMod val="75000"/>
                  </a:schemeClr>
                </a:solidFill>
              </a:rPr>
              <a:t> </a:t>
            </a:r>
          </a:p>
        </p:txBody>
      </p:sp>
      <p:sp>
        <p:nvSpPr>
          <p:cNvPr id="5" name="Pladsholder til tekst 4">
            <a:extLst>
              <a:ext uri="{FF2B5EF4-FFF2-40B4-BE49-F238E27FC236}">
                <a16:creationId xmlns:a16="http://schemas.microsoft.com/office/drawing/2014/main" id="{9FC7B38F-931A-F3D9-8671-480C3E4D03E4}"/>
              </a:ext>
            </a:extLst>
          </p:cNvPr>
          <p:cNvSpPr>
            <a:spLocks noGrp="1"/>
          </p:cNvSpPr>
          <p:nvPr>
            <p:ph type="subTitle" idx="1"/>
          </p:nvPr>
        </p:nvSpPr>
        <p:spPr>
          <a:xfrm>
            <a:off x="428441" y="1386276"/>
            <a:ext cx="5667560" cy="5467116"/>
          </a:xfrm>
        </p:spPr>
        <p:txBody>
          <a:bodyPr>
            <a:normAutofit/>
          </a:bodyPr>
          <a:lstStyle/>
          <a:p>
            <a:pPr marL="285750" indent="-285750">
              <a:buFont typeface="Arial" panose="020B0604020202020204" pitchFamily="34" charset="0"/>
              <a:buChar char="•"/>
            </a:pPr>
            <a:r>
              <a:rPr lang="da-DK" sz="1600" b="1" dirty="0">
                <a:solidFill>
                  <a:schemeClr val="tx2"/>
                </a:solidFill>
              </a:rPr>
              <a:t>Sår skal altid have en diagnose</a:t>
            </a:r>
            <a:r>
              <a:rPr lang="da-DK" sz="1600" dirty="0">
                <a:solidFill>
                  <a:schemeClr val="tx2"/>
                </a:solidFill>
              </a:rPr>
              <a:t> for at sikre korrekt behandling. Få hjælp af læge til dette</a:t>
            </a:r>
          </a:p>
          <a:p>
            <a:pPr marL="285750" indent="-285750">
              <a:buFont typeface="Arial" panose="020B0604020202020204" pitchFamily="34" charset="0"/>
              <a:buChar char="•"/>
            </a:pPr>
            <a:r>
              <a:rPr lang="da-DK" sz="1600" dirty="0">
                <a:solidFill>
                  <a:schemeClr val="tx2"/>
                </a:solidFill>
              </a:rPr>
              <a:t>Diagnose stilles på baggrund af kliniske kendetegn samt patientanamnese</a:t>
            </a:r>
          </a:p>
          <a:p>
            <a:pPr marL="285750" indent="-285750">
              <a:buFont typeface="Arial" panose="020B0604020202020204" pitchFamily="34" charset="0"/>
              <a:buChar char="•"/>
            </a:pPr>
            <a:r>
              <a:rPr lang="da-DK" sz="1600" dirty="0">
                <a:solidFill>
                  <a:schemeClr val="tx2"/>
                </a:solidFill>
              </a:rPr>
              <a:t> </a:t>
            </a:r>
            <a:r>
              <a:rPr lang="da-DK" sz="1600" b="1" dirty="0">
                <a:solidFill>
                  <a:schemeClr val="tx2"/>
                </a:solidFill>
              </a:rPr>
              <a:t>Der suppleres med undersøgelser:</a:t>
            </a:r>
          </a:p>
          <a:p>
            <a:pPr marL="742950" lvl="1" indent="-285750" algn="l">
              <a:buFont typeface="Arial" panose="020B0604020202020204" pitchFamily="34" charset="0"/>
              <a:buChar char="•"/>
            </a:pPr>
            <a:r>
              <a:rPr lang="da-DK" sz="1600" dirty="0"/>
              <a:t>Ultralydsscanning</a:t>
            </a:r>
          </a:p>
          <a:p>
            <a:pPr marL="742950" lvl="1" indent="-285750" algn="l">
              <a:buFont typeface="Arial" panose="020B0604020202020204" pitchFamily="34" charset="0"/>
              <a:buChar char="•"/>
            </a:pPr>
            <a:r>
              <a:rPr lang="da-DK" sz="1600" dirty="0"/>
              <a:t>Samt for at udelukke iskæmi; ex. </a:t>
            </a:r>
            <a:r>
              <a:rPr lang="da-DK" sz="1600" dirty="0" err="1"/>
              <a:t>palpapel</a:t>
            </a:r>
            <a:r>
              <a:rPr lang="da-DK" sz="1600" dirty="0"/>
              <a:t> fodpuls, kapillærrespons </a:t>
            </a:r>
          </a:p>
          <a:p>
            <a:pPr marL="742950" lvl="1" indent="-285750" algn="l">
              <a:buFont typeface="Arial" panose="020B0604020202020204" pitchFamily="34" charset="0"/>
              <a:buChar char="•"/>
            </a:pPr>
            <a:r>
              <a:rPr lang="da-DK" sz="1600" dirty="0"/>
              <a:t>Distal blodtryksmåling</a:t>
            </a:r>
          </a:p>
          <a:p>
            <a:pPr marL="742950" lvl="1" indent="-285750" algn="l">
              <a:buFont typeface="Arial" panose="020B0604020202020204" pitchFamily="34" charset="0"/>
              <a:buChar char="•"/>
            </a:pPr>
            <a:r>
              <a:rPr lang="da-DK" sz="1600" dirty="0"/>
              <a:t>Husk </a:t>
            </a:r>
            <a:r>
              <a:rPr lang="da-DK" sz="1600" dirty="0" err="1"/>
              <a:t>tåtryk</a:t>
            </a:r>
            <a:r>
              <a:rPr lang="da-DK" sz="1600" dirty="0"/>
              <a:t> hvis pt/ borger har DM</a:t>
            </a:r>
          </a:p>
          <a:p>
            <a:pPr marL="742950" lvl="1" indent="-285750" algn="l">
              <a:buFont typeface="Arial" panose="020B0604020202020204" pitchFamily="34" charset="0"/>
              <a:buChar char="•"/>
            </a:pPr>
            <a:endParaRPr lang="da-DK" sz="1600" dirty="0"/>
          </a:p>
          <a:p>
            <a:pPr marL="285750" indent="-285750">
              <a:buFont typeface="Arial" panose="020B0604020202020204" pitchFamily="34" charset="0"/>
              <a:buChar char="•"/>
            </a:pPr>
            <a:r>
              <a:rPr lang="da-DK" sz="1600" dirty="0">
                <a:solidFill>
                  <a:schemeClr val="tx2"/>
                </a:solidFill>
              </a:rPr>
              <a:t>Egen læge henviser til kirurgisk speciallægepraksis. Stillingtagen til mulig operation</a:t>
            </a:r>
          </a:p>
        </p:txBody>
      </p:sp>
      <p:sp>
        <p:nvSpPr>
          <p:cNvPr id="4" name="Pladsholder til slidenummer 3">
            <a:extLst>
              <a:ext uri="{FF2B5EF4-FFF2-40B4-BE49-F238E27FC236}">
                <a16:creationId xmlns:a16="http://schemas.microsoft.com/office/drawing/2014/main" id="{9AF7C585-35ED-15EA-DB63-9B2B5A872666}"/>
              </a:ext>
            </a:extLst>
          </p:cNvPr>
          <p:cNvSpPr>
            <a:spLocks noGrp="1"/>
          </p:cNvSpPr>
          <p:nvPr>
            <p:ph type="sldNum" sz="quarter" idx="18"/>
          </p:nvPr>
        </p:nvSpPr>
        <p:spPr/>
        <p:txBody>
          <a:bodyPr/>
          <a:lstStyle/>
          <a:p>
            <a:fld id="{50DEC214-4A26-8544-86E4-D5810B015655}" type="slidenum">
              <a:rPr lang="da-DK" smtClean="0"/>
              <a:t>7</a:t>
            </a:fld>
            <a:endParaRPr lang="da-DK" dirty="0"/>
          </a:p>
        </p:txBody>
      </p:sp>
      <p:pic>
        <p:nvPicPr>
          <p:cNvPr id="2" name="Billede 1">
            <a:extLst>
              <a:ext uri="{FF2B5EF4-FFF2-40B4-BE49-F238E27FC236}">
                <a16:creationId xmlns:a16="http://schemas.microsoft.com/office/drawing/2014/main" id="{8044DEE1-8D92-9CA2-5B22-EEA55F22FF99}"/>
              </a:ext>
            </a:extLst>
          </p:cNvPr>
          <p:cNvPicPr>
            <a:picLocks noChangeAspect="1"/>
          </p:cNvPicPr>
          <p:nvPr/>
        </p:nvPicPr>
        <p:blipFill>
          <a:blip r:embed="rId3"/>
          <a:stretch>
            <a:fillRect/>
          </a:stretch>
        </p:blipFill>
        <p:spPr>
          <a:xfrm>
            <a:off x="6096001" y="1771950"/>
            <a:ext cx="2842285" cy="187697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91AE9AFF-24DF-7931-E879-697970607D13}"/>
              </a:ext>
            </a:extLst>
          </p:cNvPr>
          <p:cNvPicPr>
            <a:picLocks noChangeAspect="1"/>
          </p:cNvPicPr>
          <p:nvPr/>
        </p:nvPicPr>
        <p:blipFill>
          <a:blip r:embed="rId4"/>
          <a:srcRect l="4067" t="6486" r="10093" b="13124"/>
          <a:stretch>
            <a:fillRect/>
          </a:stretch>
        </p:blipFill>
        <p:spPr>
          <a:xfrm>
            <a:off x="9165930" y="1726004"/>
            <a:ext cx="2793241" cy="196886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C4E402AA-1277-8013-724F-125FFB4BFFBF}"/>
              </a:ext>
            </a:extLst>
          </p:cNvPr>
          <p:cNvPicPr>
            <a:picLocks noChangeAspect="1"/>
          </p:cNvPicPr>
          <p:nvPr/>
        </p:nvPicPr>
        <p:blipFill>
          <a:blip r:embed="rId5"/>
          <a:srcRect l="6029" t="9216" r="7390" b="7786"/>
          <a:stretch>
            <a:fillRect/>
          </a:stretch>
        </p:blipFill>
        <p:spPr>
          <a:xfrm>
            <a:off x="6096001" y="3967199"/>
            <a:ext cx="2842285" cy="196886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Billede 6">
            <a:extLst>
              <a:ext uri="{FF2B5EF4-FFF2-40B4-BE49-F238E27FC236}">
                <a16:creationId xmlns:a16="http://schemas.microsoft.com/office/drawing/2014/main" id="{A6B2679A-8FAE-0A63-0D98-11BA78D8723C}"/>
              </a:ext>
            </a:extLst>
          </p:cNvPr>
          <p:cNvPicPr>
            <a:picLocks noChangeAspect="1"/>
          </p:cNvPicPr>
          <p:nvPr/>
        </p:nvPicPr>
        <p:blipFill>
          <a:blip r:embed="rId6"/>
          <a:srcRect l="10291" t="10043" r="8480" b="11989"/>
          <a:stretch>
            <a:fillRect/>
          </a:stretch>
        </p:blipFill>
        <p:spPr>
          <a:xfrm>
            <a:off x="9165930" y="3967200"/>
            <a:ext cx="2793241" cy="196886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kstfelt 7">
            <a:extLst>
              <a:ext uri="{FF2B5EF4-FFF2-40B4-BE49-F238E27FC236}">
                <a16:creationId xmlns:a16="http://schemas.microsoft.com/office/drawing/2014/main" id="{C28A7D55-5F0E-396F-444F-9AE612C74A05}"/>
              </a:ext>
            </a:extLst>
          </p:cNvPr>
          <p:cNvSpPr txBox="1"/>
          <p:nvPr/>
        </p:nvSpPr>
        <p:spPr>
          <a:xfrm>
            <a:off x="6035869" y="5931396"/>
            <a:ext cx="4009284" cy="553998"/>
          </a:xfrm>
          <a:prstGeom prst="rect">
            <a:avLst/>
          </a:prstGeom>
          <a:noFill/>
        </p:spPr>
        <p:txBody>
          <a:bodyPr wrap="square" rtlCol="0">
            <a:spAutoFit/>
          </a:bodyPr>
          <a:lstStyle/>
          <a:p>
            <a:endParaRPr lang="da-DK" sz="1000" dirty="0">
              <a:hlinkClick r:id="rId7"/>
            </a:endParaRPr>
          </a:p>
          <a:p>
            <a:pPr lvl="0">
              <a:defRPr/>
            </a:pPr>
            <a:r>
              <a:rPr lang="da-DK" sz="1000" dirty="0">
                <a:solidFill>
                  <a:srgbClr val="3B5182"/>
                </a:solidFill>
              </a:rPr>
              <a:t>Billeder via: </a:t>
            </a:r>
            <a:r>
              <a:rPr lang="da-DK" sz="1000" u="sng" dirty="0">
                <a:hlinkClick r:id="rId7"/>
              </a:rPr>
              <a:t>Anlæggelse af elastisk kompression.mp4 - Region Sjællands video portal</a:t>
            </a:r>
            <a:r>
              <a:rPr lang="da-DK" sz="1000" dirty="0"/>
              <a:t> </a:t>
            </a:r>
          </a:p>
        </p:txBody>
      </p:sp>
    </p:spTree>
    <p:extLst>
      <p:ext uri="{BB962C8B-B14F-4D97-AF65-F5344CB8AC3E}">
        <p14:creationId xmlns:p14="http://schemas.microsoft.com/office/powerpoint/2010/main" val="98672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1000"/>
                                        <p:tgtEl>
                                          <p:spTgt spid="5">
                                            <p:txEl>
                                              <p:pRg st="5" end="5"/>
                                            </p:txEl>
                                          </p:spTgt>
                                        </p:tgtEl>
                                      </p:cBhvr>
                                    </p:animEffect>
                                    <p:anim calcmode="lin" valueType="num">
                                      <p:cBhvr>
                                        <p:cTn id="3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1000"/>
                                        <p:tgtEl>
                                          <p:spTgt spid="5">
                                            <p:txEl>
                                              <p:pRg st="6" end="6"/>
                                            </p:txEl>
                                          </p:spTgt>
                                        </p:tgtEl>
                                      </p:cBhvr>
                                    </p:animEffect>
                                    <p:anim calcmode="lin" valueType="num">
                                      <p:cBhvr>
                                        <p:cTn id="4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Effect transition="in" filter="fade">
                                      <p:cBhvr>
                                        <p:cTn id="55" dur="1000"/>
                                        <p:tgtEl>
                                          <p:spTgt spid="5">
                                            <p:txEl>
                                              <p:pRg st="8" end="8"/>
                                            </p:txEl>
                                          </p:spTgt>
                                        </p:tgtEl>
                                      </p:cBhvr>
                                    </p:animEffect>
                                    <p:anim calcmode="lin" valueType="num">
                                      <p:cBhvr>
                                        <p:cTn id="5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3C419E-71CB-B907-D2A7-F5C44E0FD978}"/>
              </a:ext>
            </a:extLst>
          </p:cNvPr>
          <p:cNvSpPr>
            <a:spLocks noGrp="1"/>
          </p:cNvSpPr>
          <p:nvPr>
            <p:ph type="title"/>
          </p:nvPr>
        </p:nvSpPr>
        <p:spPr>
          <a:xfrm>
            <a:off x="911225" y="48517"/>
            <a:ext cx="9648826" cy="1081007"/>
          </a:xfrm>
        </p:spPr>
        <p:txBody>
          <a:bodyPr/>
          <a:lstStyle/>
          <a:p>
            <a:r>
              <a:rPr lang="da-DK" dirty="0"/>
              <a:t>Karakteristika – venøse </a:t>
            </a:r>
            <a:r>
              <a:rPr lang="da-DK" dirty="0" err="1"/>
              <a:t>bensår</a:t>
            </a:r>
            <a:endParaRPr lang="da-DK" dirty="0"/>
          </a:p>
        </p:txBody>
      </p:sp>
      <p:sp>
        <p:nvSpPr>
          <p:cNvPr id="3" name="Pladsholder til indhold 2">
            <a:extLst>
              <a:ext uri="{FF2B5EF4-FFF2-40B4-BE49-F238E27FC236}">
                <a16:creationId xmlns:a16="http://schemas.microsoft.com/office/drawing/2014/main" id="{BA21A3F1-603A-7FCF-E2FD-FA5696D168C0}"/>
              </a:ext>
            </a:extLst>
          </p:cNvPr>
          <p:cNvSpPr>
            <a:spLocks noGrp="1"/>
          </p:cNvSpPr>
          <p:nvPr>
            <p:ph idx="1"/>
          </p:nvPr>
        </p:nvSpPr>
        <p:spPr>
          <a:xfrm>
            <a:off x="739110" y="1588397"/>
            <a:ext cx="9000000" cy="4392614"/>
          </a:xfrm>
        </p:spPr>
        <p:txBody>
          <a:bodyPr/>
          <a:lstStyle/>
          <a:p>
            <a:pPr lvl="0"/>
            <a:r>
              <a:rPr lang="da-DK" sz="1800" dirty="0"/>
              <a:t>Placeret i ankelområde –og </a:t>
            </a:r>
            <a:r>
              <a:rPr lang="da-DK" sz="1800" dirty="0" err="1"/>
              <a:t>malleoler</a:t>
            </a:r>
            <a:r>
              <a:rPr lang="da-DK" sz="1800" dirty="0"/>
              <a:t>(knyst)</a:t>
            </a:r>
          </a:p>
          <a:p>
            <a:pPr lvl="0"/>
            <a:r>
              <a:rPr lang="da-DK" sz="1800" dirty="0"/>
              <a:t>Uregelmæssige (landkortagtige) </a:t>
            </a:r>
          </a:p>
          <a:p>
            <a:pPr lvl="0"/>
            <a:r>
              <a:rPr lang="da-DK" sz="1800" dirty="0"/>
              <a:t>Ofte et eller flere sår</a:t>
            </a:r>
          </a:p>
          <a:p>
            <a:pPr lvl="0"/>
            <a:endParaRPr lang="da-DK" sz="1800" dirty="0"/>
          </a:p>
          <a:p>
            <a:pPr lvl="0"/>
            <a:r>
              <a:rPr lang="da-DK" sz="1800" dirty="0"/>
              <a:t>Overfladiske sår </a:t>
            </a:r>
          </a:p>
          <a:p>
            <a:r>
              <a:rPr lang="da-DK" sz="1800" dirty="0"/>
              <a:t>Sjældent </a:t>
            </a:r>
            <a:r>
              <a:rPr lang="da-DK" sz="1800" dirty="0" err="1"/>
              <a:t>nekroser</a:t>
            </a:r>
            <a:endParaRPr lang="da-DK" sz="1800" dirty="0"/>
          </a:p>
          <a:p>
            <a:r>
              <a:rPr lang="da-DK" sz="1800" dirty="0"/>
              <a:t>Ses med </a:t>
            </a:r>
            <a:r>
              <a:rPr lang="da-DK" sz="1800" dirty="0" err="1"/>
              <a:t>Granulationsvæv</a:t>
            </a:r>
            <a:r>
              <a:rPr lang="da-DK" sz="1800" dirty="0"/>
              <a:t>  - </a:t>
            </a:r>
            <a:r>
              <a:rPr lang="da-DK" sz="1800" dirty="0" err="1"/>
              <a:t>Fibrinbelagte</a:t>
            </a:r>
            <a:endParaRPr lang="da-DK" sz="1800" dirty="0"/>
          </a:p>
          <a:p>
            <a:pPr marL="0" lvl="0" indent="0">
              <a:buNone/>
            </a:pPr>
            <a:endParaRPr lang="da-DK" sz="1800" dirty="0"/>
          </a:p>
          <a:p>
            <a:pPr lvl="0"/>
            <a:r>
              <a:rPr lang="da-DK" sz="1800" dirty="0"/>
              <a:t>Fugtige og snaskede</a:t>
            </a:r>
          </a:p>
          <a:p>
            <a:pPr lvl="0"/>
            <a:r>
              <a:rPr lang="da-DK" sz="1800" dirty="0"/>
              <a:t>Moderat til kraftig væskende - serøs væske </a:t>
            </a:r>
          </a:p>
          <a:p>
            <a:pPr lvl="0"/>
            <a:r>
              <a:rPr lang="da-DK" sz="1800" dirty="0"/>
              <a:t>Ødem ofte kraftig af UE</a:t>
            </a:r>
          </a:p>
          <a:p>
            <a:endParaRPr lang="da-DK" dirty="0"/>
          </a:p>
        </p:txBody>
      </p:sp>
      <p:sp>
        <p:nvSpPr>
          <p:cNvPr id="4" name="Pladsholder til slidenummer 3">
            <a:extLst>
              <a:ext uri="{FF2B5EF4-FFF2-40B4-BE49-F238E27FC236}">
                <a16:creationId xmlns:a16="http://schemas.microsoft.com/office/drawing/2014/main" id="{F723AF25-616B-D5A4-D863-0ADCFC1DADA9}"/>
              </a:ext>
            </a:extLst>
          </p:cNvPr>
          <p:cNvSpPr>
            <a:spLocks noGrp="1"/>
          </p:cNvSpPr>
          <p:nvPr>
            <p:ph type="sldNum" sz="quarter" idx="12"/>
          </p:nvPr>
        </p:nvSpPr>
        <p:spPr/>
        <p:txBody>
          <a:bodyPr/>
          <a:lstStyle/>
          <a:p>
            <a:fld id="{50DEC214-4A26-8544-86E4-D5810B015655}" type="slidenum">
              <a:rPr lang="da-DK" smtClean="0"/>
              <a:t>8</a:t>
            </a:fld>
            <a:endParaRPr lang="da-DK" dirty="0"/>
          </a:p>
        </p:txBody>
      </p:sp>
      <p:pic>
        <p:nvPicPr>
          <p:cNvPr id="6" name="Billede 5">
            <a:extLst>
              <a:ext uri="{FF2B5EF4-FFF2-40B4-BE49-F238E27FC236}">
                <a16:creationId xmlns:a16="http://schemas.microsoft.com/office/drawing/2014/main" id="{9DCA1624-DEBA-1D60-3077-70621616122E}"/>
              </a:ext>
            </a:extLst>
          </p:cNvPr>
          <p:cNvPicPr>
            <a:picLocks noChangeAspect="1"/>
          </p:cNvPicPr>
          <p:nvPr/>
        </p:nvPicPr>
        <p:blipFill>
          <a:blip r:embed="rId3"/>
          <a:stretch>
            <a:fillRect/>
          </a:stretch>
        </p:blipFill>
        <p:spPr>
          <a:xfrm>
            <a:off x="9547801" y="2366592"/>
            <a:ext cx="2024499" cy="302386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Billede 4">
            <a:extLst>
              <a:ext uri="{FF2B5EF4-FFF2-40B4-BE49-F238E27FC236}">
                <a16:creationId xmlns:a16="http://schemas.microsoft.com/office/drawing/2014/main" id="{22774100-BC3F-09F7-E424-4CAB7ED4E8BF}"/>
              </a:ext>
            </a:extLst>
          </p:cNvPr>
          <p:cNvPicPr>
            <a:picLocks noChangeAspect="1"/>
          </p:cNvPicPr>
          <p:nvPr/>
        </p:nvPicPr>
        <p:blipFill>
          <a:blip r:embed="rId4"/>
          <a:stretch>
            <a:fillRect/>
          </a:stretch>
        </p:blipFill>
        <p:spPr>
          <a:xfrm>
            <a:off x="7057911" y="2366592"/>
            <a:ext cx="2145483" cy="302386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kstfelt 6">
            <a:extLst>
              <a:ext uri="{FF2B5EF4-FFF2-40B4-BE49-F238E27FC236}">
                <a16:creationId xmlns:a16="http://schemas.microsoft.com/office/drawing/2014/main" id="{0DC78031-3093-92C6-10EE-93EA5C31DF43}"/>
              </a:ext>
            </a:extLst>
          </p:cNvPr>
          <p:cNvSpPr txBox="1"/>
          <p:nvPr/>
        </p:nvSpPr>
        <p:spPr>
          <a:xfrm>
            <a:off x="6965265" y="5388378"/>
            <a:ext cx="4009284" cy="553998"/>
          </a:xfrm>
          <a:prstGeom prst="rect">
            <a:avLst/>
          </a:prstGeom>
          <a:noFill/>
        </p:spPr>
        <p:txBody>
          <a:bodyPr wrap="square" rtlCol="0">
            <a:spAutoFit/>
          </a:bodyPr>
          <a:lstStyle/>
          <a:p>
            <a:endParaRPr lang="da-DK" sz="1000" dirty="0">
              <a:hlinkClick r:id="rId5"/>
            </a:endParaRPr>
          </a:p>
          <a:p>
            <a:pPr lvl="0">
              <a:defRPr/>
            </a:pPr>
            <a:r>
              <a:rPr lang="da-DK" sz="1000" dirty="0">
                <a:solidFill>
                  <a:srgbClr val="3B5182"/>
                </a:solidFill>
              </a:rPr>
              <a:t>Billede via: </a:t>
            </a:r>
            <a:r>
              <a:rPr lang="da-DK" sz="1000" u="sng" dirty="0">
                <a:hlinkClick r:id="rId5"/>
              </a:rPr>
              <a:t>Anlæggelse af elastisk kompression.mp4 - Region Sjællands video portal</a:t>
            </a:r>
            <a:r>
              <a:rPr lang="da-DK" sz="1000" dirty="0"/>
              <a:t> </a:t>
            </a:r>
          </a:p>
        </p:txBody>
      </p:sp>
    </p:spTree>
    <p:extLst>
      <p:ext uri="{BB962C8B-B14F-4D97-AF65-F5344CB8AC3E}">
        <p14:creationId xmlns:p14="http://schemas.microsoft.com/office/powerpoint/2010/main" val="15191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1000"/>
                                        <p:tgtEl>
                                          <p:spTgt spid="3">
                                            <p:txEl>
                                              <p:pRg st="8" end="8"/>
                                            </p:txEl>
                                          </p:spTgt>
                                        </p:tgtEl>
                                      </p:cBhvr>
                                    </p:animEffect>
                                    <p:anim calcmode="lin" valueType="num">
                                      <p:cBhvr>
                                        <p:cTn id="2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1000"/>
                                        <p:tgtEl>
                                          <p:spTgt spid="3">
                                            <p:txEl>
                                              <p:pRg st="9" end="9"/>
                                            </p:txEl>
                                          </p:spTgt>
                                        </p:tgtEl>
                                      </p:cBhvr>
                                    </p:animEffect>
                                    <p:anim calcmode="lin" valueType="num">
                                      <p:cBhvr>
                                        <p:cTn id="3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anim calcmode="lin" valueType="num">
                                      <p:cBhvr>
                                        <p:cTn id="3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6BF8FFF6-65B5-116E-E11C-870942075222}"/>
              </a:ext>
            </a:extLst>
          </p:cNvPr>
          <p:cNvSpPr>
            <a:spLocks noGrp="1"/>
          </p:cNvSpPr>
          <p:nvPr>
            <p:ph sz="half" idx="1"/>
          </p:nvPr>
        </p:nvSpPr>
        <p:spPr>
          <a:xfrm>
            <a:off x="838487" y="1952627"/>
            <a:ext cx="5021985" cy="4829890"/>
          </a:xfrm>
        </p:spPr>
        <p:txBody>
          <a:bodyPr>
            <a:normAutofit/>
          </a:bodyPr>
          <a:lstStyle/>
          <a:p>
            <a:r>
              <a:rPr lang="da-DK" sz="1800" dirty="0"/>
              <a:t>Tal altid med en fagkyndig person om, hvilken behandling der skal iværksættes</a:t>
            </a:r>
          </a:p>
          <a:p>
            <a:endParaRPr lang="da-DK" sz="1800" dirty="0"/>
          </a:p>
          <a:p>
            <a:r>
              <a:rPr lang="da-DK" sz="1800" dirty="0"/>
              <a:t>Hold øje med at der ikke er infektionstegn</a:t>
            </a:r>
          </a:p>
          <a:p>
            <a:endParaRPr lang="da-DK" sz="1800" dirty="0"/>
          </a:p>
          <a:p>
            <a:r>
              <a:rPr lang="da-DK" sz="1800" dirty="0"/>
              <a:t>Hver gang sårets tilstand ændrer sig, skal sårbehandlingsplan evalueres</a:t>
            </a:r>
          </a:p>
          <a:p>
            <a:endParaRPr lang="da-DK" sz="2100" dirty="0">
              <a:solidFill>
                <a:srgbClr val="44546A"/>
              </a:solidFill>
            </a:endParaRPr>
          </a:p>
          <a:p>
            <a:endParaRPr lang="da-DK" sz="1700" dirty="0"/>
          </a:p>
        </p:txBody>
      </p:sp>
      <p:pic>
        <p:nvPicPr>
          <p:cNvPr id="7" name="Billede 6">
            <a:extLst>
              <a:ext uri="{FF2B5EF4-FFF2-40B4-BE49-F238E27FC236}">
                <a16:creationId xmlns:a16="http://schemas.microsoft.com/office/drawing/2014/main" id="{0D1BB961-7F13-2139-B583-E5681C2120F8}"/>
              </a:ext>
            </a:extLst>
          </p:cNvPr>
          <p:cNvPicPr>
            <a:picLocks noChangeAspect="1"/>
          </p:cNvPicPr>
          <p:nvPr/>
        </p:nvPicPr>
        <p:blipFill>
          <a:blip r:embed="rId2"/>
          <a:srcRect t="33084" r="1" b="865"/>
          <a:stretch>
            <a:fillRect/>
          </a:stretch>
        </p:blipFill>
        <p:spPr>
          <a:xfrm>
            <a:off x="6692612" y="1647824"/>
            <a:ext cx="4106563" cy="404838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ladsholder til slidenummer 3">
            <a:extLst>
              <a:ext uri="{FF2B5EF4-FFF2-40B4-BE49-F238E27FC236}">
                <a16:creationId xmlns:a16="http://schemas.microsoft.com/office/drawing/2014/main" id="{0A2E08A3-F8A9-D3DE-8592-ED02843D9D8F}"/>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9</a:t>
            </a:fld>
            <a:endParaRPr lang="da-DK"/>
          </a:p>
        </p:txBody>
      </p:sp>
      <p:sp>
        <p:nvSpPr>
          <p:cNvPr id="3" name="Titel 2">
            <a:extLst>
              <a:ext uri="{FF2B5EF4-FFF2-40B4-BE49-F238E27FC236}">
                <a16:creationId xmlns:a16="http://schemas.microsoft.com/office/drawing/2014/main" id="{B8A2A29B-F0EC-0843-26D9-010E44CF05BF}"/>
              </a:ext>
            </a:extLst>
          </p:cNvPr>
          <p:cNvSpPr>
            <a:spLocks noGrp="1"/>
          </p:cNvSpPr>
          <p:nvPr>
            <p:ph type="title"/>
          </p:nvPr>
        </p:nvSpPr>
        <p:spPr>
          <a:xfrm>
            <a:off x="736791" y="474569"/>
            <a:ext cx="11778292" cy="690079"/>
          </a:xfrm>
        </p:spPr>
        <p:txBody>
          <a:bodyPr wrap="square" anchor="b">
            <a:normAutofit/>
          </a:bodyPr>
          <a:lstStyle/>
          <a:p>
            <a:r>
              <a:rPr lang="da-DK" sz="3200" dirty="0"/>
              <a:t>Før du starter </a:t>
            </a:r>
            <a:r>
              <a:rPr lang="da-DK" sz="3200" dirty="0" err="1"/>
              <a:t>sårbehandling</a:t>
            </a:r>
            <a:r>
              <a:rPr lang="da-DK" sz="3200" dirty="0"/>
              <a:t> af venøse </a:t>
            </a:r>
            <a:r>
              <a:rPr lang="da-DK" sz="3200" dirty="0" err="1"/>
              <a:t>bensår</a:t>
            </a:r>
            <a:endParaRPr lang="da-DK" sz="3200" dirty="0"/>
          </a:p>
        </p:txBody>
      </p:sp>
    </p:spTree>
    <p:extLst>
      <p:ext uri="{BB962C8B-B14F-4D97-AF65-F5344CB8AC3E}">
        <p14:creationId xmlns:p14="http://schemas.microsoft.com/office/powerpoint/2010/main" val="3968104653"/>
      </p:ext>
    </p:extLst>
  </p:cSld>
  <p:clrMapOvr>
    <a:masterClrMapping/>
  </p:clrMapOvr>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2.xml><?xml version="1.0" encoding="utf-8"?>
<a:theme xmlns:a="http://schemas.openxmlformats.org/drawingml/2006/main" name="1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rsendelsesdato xmlns="http://schemas.microsoft.com/sharepoint/v3" xsi:nil="true"/>
    <CCMAgendaItemId xmlns="50359CDB-2370-4DFA-B91D-0E928C4A6869" xsi:nil="true"/>
    <Part xmlns="50359CDB-2370-4DFA-B91D-0E928C4A6869"/>
    <CCMMeetingCaseId xmlns="50359CDB-2370-4DFA-B91D-0E928C4A6869" xsi:nil="true"/>
    <CCMMeetingCaseInstanceId xmlns="50359CDB-2370-4DFA-B91D-0E928C4A6869" xsi:nil="true"/>
    <Korrespondance xmlns="http://schemas.microsoft.com/sharepoint/v3">Intern</Korrespondance>
    <CCMMeetingCaseLink xmlns="50359CDB-2370-4DFA-B91D-0E928C4A6869">
      <Url xsi:nil="true"/>
      <Description xsi:nil="true"/>
    </CCMMeetingCaseLink>
    <CCMCognitiveType xmlns="http://schemas.microsoft.com/sharepoint/v3">-1</CCMCognitiveType>
    <Registreringsdato xmlns="50359CDB-2370-4DFA-B91D-0E928C4A6869" xsi:nil="true"/>
    <Adresse xmlns="50359CDB-2370-4DFA-B91D-0E928C4A6869"/>
    <CCMManageRelations xmlns="50359CDB-2370-4DFA-B91D-0E928C4A6869" xsi:nil="true"/>
    <Fortrolighed xmlns="50359CDB-2370-4DFA-B91D-0E928C4A6869">Offentlig</Fortrolighed>
    <CCMAgendaDocumentStatus xmlns="50359CDB-2370-4DFA-B91D-0E928C4A6869" xsi:nil="true"/>
    <BrevId xmlns="50359CDB-2370-4DFA-B91D-0E928C4A6869" xsi:nil="true"/>
    <CaseOwner xmlns="http://schemas.microsoft.com/sharepoint/v3">
      <UserInfo>
        <DisplayName>Barbara í Nesinum Askham</DisplayName>
        <AccountId>94</AccountId>
        <AccountType/>
      </UserInfo>
    </CaseOwner>
    <Status xmlns="50359CDB-2370-4DFA-B91D-0E928C4A6869">Åben</Status>
    <JournalDato xmlns="50359CDB-2370-4DFA-B91D-0E928C4A6869" xsi:nil="true"/>
    <Dokumentgruppe xmlns="50359CDB-2370-4DFA-B91D-0E928C4A6869">PP Specialiserede sårtyper</Dokumentgruppe>
    <CCMDescription xmlns="50359CDB-2370-4DFA-B91D-0E928C4A6869" xsi:nil="true"/>
    <TrackID xmlns="http://schemas.microsoft.com/sharepoint/v3" xsi:nil="true"/>
    <CCMAgendaStatus xmlns="50359CDB-2370-4DFA-B91D-0E928C4A6869" xsi:nil="true"/>
    <h5cdd41bbf4f4e29b66bc68df1bafbfc xmlns="50359CDB-2370-4DFA-B91D-0E928C4A6869">
      <Terms xmlns="http://schemas.microsoft.com/office/infopath/2007/PartnerControls">
        <TermInfo xmlns="http://schemas.microsoft.com/office/infopath/2007/PartnerControls">
          <TermName xmlns="http://schemas.microsoft.com/office/infopath/2007/PartnerControls">Koncern Sundhed (SSP)</TermName>
          <TermId xmlns="http://schemas.microsoft.com/office/infopath/2007/PartnerControls">4cb9e5bb-37f4-4399-a691-e112cdaf29d0</TermId>
        </TermInfo>
      </Terms>
    </h5cdd41bbf4f4e29b66bc68df1bafbfc>
    <Classification xmlns="http://schemas.microsoft.com/sharepoint/v3" xsi:nil="true"/>
    <Beskrivelse xmlns="50359CDB-2370-4DFA-B91D-0E928C4A6869" xsi:nil="true"/>
    <Dato_x0020_oprettet xmlns="50359CDB-2370-4DFA-B91D-0E928C4A6869">2024-12-18T23:00:00+00:00</Dato_x0020_oprettet>
    <Frist xmlns="50359CDB-2370-4DFA-B91D-0E928C4A6869" xsi:nil="true"/>
    <a3c7f3665c3f4ddab65e7e70f16e8438 xmlns="50359CDB-2370-4DFA-B91D-0E928C4A6869">
      <Terms xmlns="http://schemas.microsoft.com/office/infopath/2007/PartnerControls"/>
    </a3c7f3665c3f4ddab65e7e70f16e8438>
    <TaxCatchAll xmlns="45632986-2332-4bcb-a907-f319a322ff78">
      <Value>30</Value>
    </TaxCatchAll>
    <CCMMetadataExtractionStatus xmlns="http://schemas.microsoft.com/sharepoint/v3" xsi:nil="true"/>
    <LocalAttachment xmlns="http://schemas.microsoft.com/sharepoint/v3">false</LocalAttachment>
    <Related xmlns="http://schemas.microsoft.com/sharepoint/v3">false</Related>
    <CCMSystemID xmlns="http://schemas.microsoft.com/sharepoint/v3">2eef365f-b744-44fd-ad69-10b643aa564f</CCMSystemID>
    <CCMVisualId xmlns="http://schemas.microsoft.com/sharepoint/v3">EMN-2024-11315</CCMVisualId>
    <Finalized xmlns="http://schemas.microsoft.com/sharepoint/v3">false</Finalized>
    <DocID xmlns="http://schemas.microsoft.com/sharepoint/v3">12818324</DocID>
    <CaseRecordNumber xmlns="http://schemas.microsoft.com/sharepoint/v3">0</CaseRecordNumber>
    <CaseID xmlns="http://schemas.microsoft.com/sharepoint/v3">EMN-2024-11315</CaseID>
    <RegistrationDate xmlns="http://schemas.microsoft.com/sharepoint/v3" xsi:nil="true"/>
    <CCMPageCount xmlns="http://schemas.microsoft.com/sharepoint/v3">0</CCMPageCount>
    <CCMCommentCount xmlns="http://schemas.microsoft.com/sharepoint/v3">0</CCMCommentCount>
    <CCMPreviewAnnotationsTasks xmlns="http://schemas.microsoft.com/sharepoint/v3" xsi:nil="true"/>
    <CCMConversation xmlns="http://schemas.microsoft.com/sharepoint/v3" xsi:nil="true"/>
    <CCMTemplateID xmlns="http://schemas.microsoft.com/sharepoint/v3">0</CCMTemplateID>
    <WasEncrypted xmlns="http://schemas.microsoft.com/sharepoint/v3">false</WasEncrypted>
    <WasSigned xmlns="http://schemas.microsoft.com/sharepoint/v3">false</WasSigned>
    <CCMTemplateVersion xmlns="http://schemas.microsoft.com/sharepoint/v3" xsi:nil="true"/>
    <CCMOriginalDocID xmlns="http://schemas.microsoft.com/sharepoint/v3">0</CCMOriginalDocID>
    <CCMTemplateNam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E3EE6ECFD6806F4C9C1D34CA87A002FF" ma:contentTypeVersion="0" ma:contentTypeDescription="GetOrganized dokument" ma:contentTypeScope="" ma:versionID="55542f3c7616ed2b03eb21965681abcf">
  <xsd:schema xmlns:xsd="http://www.w3.org/2001/XMLSchema" xmlns:xs="http://www.w3.org/2001/XMLSchema" xmlns:p="http://schemas.microsoft.com/office/2006/metadata/properties" xmlns:ns1="http://schemas.microsoft.com/sharepoint/v3" xmlns:ns2="50359CDB-2370-4DFA-B91D-0E928C4A6869" xmlns:ns3="45632986-2332-4bcb-a907-f319a322ff78" targetNamespace="http://schemas.microsoft.com/office/2006/metadata/properties" ma:root="true" ma:fieldsID="fd25e0330241f05e442963fc88651071" ns1:_="" ns2:_="" ns3:_="">
    <xsd:import namespace="http://schemas.microsoft.com/sharepoint/v3"/>
    <xsd:import namespace="50359CDB-2370-4DFA-B91D-0E928C4A6869"/>
    <xsd:import namespace="45632986-2332-4bcb-a907-f319a322ff78"/>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2:Dokumentgruppe"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CCMDescription" minOccurs="0"/>
                <xsd:element ref="ns2:Adresse" minOccurs="0"/>
                <xsd:element ref="ns2:JournalDato" minOccurs="0"/>
                <xsd:element ref="ns2:BrevId" minOccurs="0"/>
                <xsd:element ref="ns2:Fortrolighed" minOccurs="0"/>
                <xsd:element ref="ns1:Classification"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1:CCMMetadataExtractionStatus" minOccurs="0"/>
                <xsd:element ref="ns1:CCMPageCount" minOccurs="0"/>
                <xsd:element ref="ns1:CCMCommentCount" minOccurs="0"/>
                <xsd:element ref="ns1:CCMPreviewAnnotationsTasks" minOccurs="0"/>
                <xsd:element ref="ns2:h5cdd41bbf4f4e29b66bc68df1bafbfc" minOccurs="0"/>
                <xsd:element ref="ns2:Beskrivel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94;#Barbara í Nesinum Askham"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6" nillable="true" ma:displayName="Forsendelsesdato" ma:internalName="Forsendelsesdato">
      <xsd:simpleType>
        <xsd:restriction base="dms:DateTime"/>
      </xsd:simpleType>
    </xsd:element>
    <xsd:element name="TrackID" ma:index="9" nillable="true" ma:displayName="TrackID" ma:description="" ma:internalName="TrackID">
      <xsd:simpleType>
        <xsd:restriction base="dms:Note">
          <xsd:maxLength value="255"/>
        </xsd:restriction>
      </xsd:simpleType>
    </xsd:element>
    <xsd:element name="CCMCognitiveType" ma:index="14" nillable="true" ma:displayName="CognitiveType" ma:decimals="0" ma:description="" ma:internalName="CCMCognitiveType" ma:readOnly="false">
      <xsd:simpleType>
        <xsd:restriction base="dms:Number"/>
      </xsd:simpleType>
    </xsd:element>
    <xsd:element name="Classification" ma:index="27" nillable="true" ma:displayName="Klassifikation" ma:hidden="true" ma:internalName="Classification">
      <xsd:simpleType>
        <xsd:restriction base="dms:Choice">
          <xsd:enumeration value="Offentlig"/>
          <xsd:enumeration value="Intern"/>
          <xsd:enumeration value="Fortrolig"/>
        </xsd:restriction>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7"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8" nillable="true" ma:displayName="Sider" ma:decimals="0" ma:internalName="CCMPageCount" ma:readOnly="true">
      <xsd:simpleType>
        <xsd:restriction base="dms:Number"/>
      </xsd:simpleType>
    </xsd:element>
    <xsd:element name="CCMCommentCount" ma:index="59" nillable="true" ma:displayName="Kommentarer" ma:decimals="0" ma:internalName="CCMCommentCount" ma:readOnly="true">
      <xsd:simpleType>
        <xsd:restriction base="dms:Number"/>
      </xsd:simpleType>
    </xsd:element>
    <xsd:element name="CCMPreviewAnnotationsTasks" ma:index="60"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0359CDB-2370-4DFA-B91D-0E928C4A6869"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Dokumentgruppe" ma:index="8" nillable="true" ma:displayName="Dokumentgruppe" ma:internalName="Dokumentgruppe">
      <xsd:simpleType>
        <xsd:restriction base="dms:Text">
          <xsd:maxLength value="255"/>
        </xsd:restriction>
      </xsd:simpleType>
    </xsd:element>
    <xsd:element name="CCMAgendaDocumentStatus" ma:index="10" nillable="true" ma:displayName="Status  for dagsordensdokument" ma:format="Dropdown" ma:internalName="CCMAgendaDocumentStatus">
      <xsd:simpleType>
        <xsd:restriction base="dms:Choice">
          <xsd:enumeration value="Nyt"/>
          <xsd:enumeration value="Under udarbejdelse"/>
          <xsd:enumeration value="Endelig"/>
        </xsd:restriction>
      </xsd:simpleType>
    </xsd:element>
    <xsd:element name="CCMAgendaStatus" ma:index="11"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2"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3" nillable="true" ma:displayName="Part" ma:list="{D5B2F375-5C9C-4123-94F7-549456760C8C}"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5" nillable="true" ma:displayName="CCMManageRelations" ma:internalName="CCMManageRelations">
      <xsd:simpleType>
        <xsd:restriction base="dms:Text">
          <xsd:maxLength value="255"/>
        </xsd:restriction>
      </xsd:simpleType>
    </xsd:element>
    <xsd:element name="Status" ma:index="16"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7" nillable="true" ma:displayName="Frist" ma:format="DateOnly" ma:internalName="Frist">
      <xsd:simpleType>
        <xsd:restriction base="dms:DateTime"/>
      </xsd:simpleType>
    </xsd:element>
    <xsd:element name="Registreringsdato" ma:index="18" nillable="true" ma:displayName="Registreringsdato" ma:format="DateOnly" ma:internalName="Registreringsdato">
      <xsd:simpleType>
        <xsd:restriction base="dms:DateTime"/>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2D482119-55C0-4BE9-A5D1-C91AD9B5B9C1}" ma:internalName="Adresse" ma:showField="AdresseFlet">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h5cdd41bbf4f4e29b66bc68df1bafbfc" ma:index="61" nillable="true" ma:taxonomy="true" ma:internalName="h5cdd41bbf4f4e29b66bc68df1bafbfc" ma:taxonomyFieldName="Afdeling" ma:displayName="Afdeling" ma:default="30;#Koncern Sundhed (SSP)|4cb9e5bb-37f4-4399-a691-e112cdaf29d0" ma:fieldId="{15cdd41b-bf4f-4e29-b66b-c68df1bafbfc}" ma:sspId="2cf6b21c-e739-421b-8f40-7865e9e1b0be" ma:termSetId="0c42a4d7-d357-4dd3-81a3-bd062df2df32" ma:anchorId="00000000-0000-0000-0000-000000000000" ma:open="false" ma:isKeyword="false">
      <xsd:complexType>
        <xsd:sequence>
          <xsd:element ref="pc:Terms" minOccurs="0" maxOccurs="1"/>
        </xsd:sequence>
      </xsd:complexType>
    </xsd:element>
    <xsd:element name="Beskrivelse" ma:index="62" nillable="true" ma:displayName="Beskrivelse" ma:hidden="true" ma:internalName="Beskrivelse"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632986-2332-4bcb-a907-f319a322ff78"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81230175-9f11-438c-8614-1e4fb30703a3}" ma:internalName="TaxCatchAll" ma:showField="CatchAllData" ma:web="45632986-2332-4bcb-a907-f319a322ff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6"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8243CD-E68D-4660-8B27-F609EDBD6138}">
  <ds:schemaRefs>
    <ds:schemaRef ds:uri="http://schemas.microsoft.com/sharepoint/v3/contenttype/forms"/>
  </ds:schemaRefs>
</ds:datastoreItem>
</file>

<file path=customXml/itemProps2.xml><?xml version="1.0" encoding="utf-8"?>
<ds:datastoreItem xmlns:ds="http://schemas.openxmlformats.org/officeDocument/2006/customXml" ds:itemID="{0D21072B-D970-475A-BB00-3B4396A654DC}">
  <ds:schemaRefs>
    <ds:schemaRef ds:uri="http://schemas.microsoft.com/office/2006/metadata/properties"/>
    <ds:schemaRef ds:uri="50359CDB-2370-4DFA-B91D-0E928C4A6869"/>
    <ds:schemaRef ds:uri="http://purl.org/dc/terms/"/>
    <ds:schemaRef ds:uri="http://purl.org/dc/dcmitype/"/>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45632986-2332-4bcb-a907-f319a322ff78"/>
    <ds:schemaRef ds:uri="http://schemas.microsoft.com/sharepoint/v3"/>
    <ds:schemaRef ds:uri="http://www.w3.org/XML/1998/namespace"/>
  </ds:schemaRefs>
</ds:datastoreItem>
</file>

<file path=customXml/itemProps3.xml><?xml version="1.0" encoding="utf-8"?>
<ds:datastoreItem xmlns:ds="http://schemas.openxmlformats.org/officeDocument/2006/customXml" ds:itemID="{19AF0326-DD25-44AB-900B-B4FA6FC266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359CDB-2370-4DFA-B91D-0E928C4A6869"/>
    <ds:schemaRef ds:uri="45632986-2332-4bcb-a907-f319a322ff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cd39148-8b66-4592-9bb9-0f062c57cc3d}" enabled="0" method="" siteId="{2cd39148-8b66-4592-9bb9-0f062c57cc3d}" removed="1"/>
</clbl:labelList>
</file>

<file path=docProps/app.xml><?xml version="1.0" encoding="utf-8"?>
<Properties xmlns="http://schemas.openxmlformats.org/officeDocument/2006/extended-properties" xmlns:vt="http://schemas.openxmlformats.org/officeDocument/2006/docPropsVTypes">
  <Template>Region Sjælland - Koncern_DK_2022</Template>
  <TotalTime>51336</TotalTime>
  <Words>2161</Words>
  <Application>Microsoft Office PowerPoint</Application>
  <PresentationFormat>Widescreen</PresentationFormat>
  <Paragraphs>325</Paragraphs>
  <Slides>23</Slides>
  <Notes>16</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23</vt:i4>
      </vt:variant>
    </vt:vector>
  </HeadingPairs>
  <TitlesOfParts>
    <vt:vector size="31" baseType="lpstr">
      <vt:lpstr>Arial</vt:lpstr>
      <vt:lpstr>Calibri</vt:lpstr>
      <vt:lpstr>Calibri Light</vt:lpstr>
      <vt:lpstr>Century Gothic</vt:lpstr>
      <vt:lpstr>Verdana</vt:lpstr>
      <vt:lpstr>Wingdings</vt:lpstr>
      <vt:lpstr>Region Sjælland - PPT</vt:lpstr>
      <vt:lpstr>1_Region Sjælland - PPT</vt:lpstr>
      <vt:lpstr>Venøse bensår </vt:lpstr>
      <vt:lpstr>Ophavsret og anvendelse </vt:lpstr>
      <vt:lpstr>Forekomst</vt:lpstr>
      <vt:lpstr>Ætiologi  - årsag til venøse bensår</vt:lpstr>
      <vt:lpstr>Årsager til venøs insufficiens</vt:lpstr>
      <vt:lpstr>Årsager til venøs insufficiens</vt:lpstr>
      <vt:lpstr>Udredning </vt:lpstr>
      <vt:lpstr>Karakteristika – venøse bensår</vt:lpstr>
      <vt:lpstr>Før du starter sårbehandling af venøse bensår</vt:lpstr>
      <vt:lpstr>Sårbehandling af venøse bensår</vt:lpstr>
      <vt:lpstr>Omgivelser – hvad kan ses?</vt:lpstr>
      <vt:lpstr>Forebyg: eskyt huden</vt:lpstr>
      <vt:lpstr>Ødem</vt:lpstr>
      <vt:lpstr>Overvejelser</vt:lpstr>
      <vt:lpstr>Overvejelser ved venøse bensår - hvilken kompressionstype skal jeg vælge?</vt:lpstr>
      <vt:lpstr>   Maceration  </vt:lpstr>
      <vt:lpstr>Stasedermatit – Tør  (kronisk eksem)  </vt:lpstr>
      <vt:lpstr>Stasedermatit - Væskende eksem  (akut eksem) </vt:lpstr>
      <vt:lpstr>Hæmosiderinaflejring </vt:lpstr>
      <vt:lpstr>Lipodermatosclerose </vt:lpstr>
      <vt:lpstr>  Atrophia blanche </vt:lpstr>
      <vt:lpstr>Referencer</vt:lpstr>
      <vt:lpstr> Udviklet af Ida Charlotte Rothmann Hjalager, koordinerende sårsygeplejerske, Sjællands Universitetshospital, Roskilde og Køge, Dermatologisk Afdeling    I samarbejde med Sundhedsstrategisk Planlægning    www.regionsjaelland.dk/saarbehandling </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Venøse bensår</dc:title>
  <dc:creator>Ida Charlotte Rothmann Hjalager;Sundhedsstrategisk Planlægning</dc:creator>
  <cp:lastModifiedBy>Susanne Kryger</cp:lastModifiedBy>
  <cp:revision>136</cp:revision>
  <cp:lastPrinted>2026-02-18T11:16:57Z</cp:lastPrinted>
  <dcterms:created xsi:type="dcterms:W3CDTF">2024-09-17T19:28:34Z</dcterms:created>
  <dcterms:modified xsi:type="dcterms:W3CDTF">2026-04-16T11:48:01Z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0x010100AC085CFC53BC46CEA2EADE194AD9D48200E3EE6ECFD6806F4C9C1D34CA87A002FF</vt:lpwstr>
  </property>
  <property fmtid="{D5CDD505-2E9C-101B-9397-08002B2CF9AE}" pid="3" name="CCMOneDriveID">
    <vt:lpwstr/>
  </property>
  <property fmtid="{D5CDD505-2E9C-101B-9397-08002B2CF9AE}" pid="4" name="CCMOneDriveOwnerID">
    <vt:lpwstr/>
  </property>
  <property fmtid="{D5CDD505-2E9C-101B-9397-08002B2CF9AE}" pid="5" name="CCMOneDriveItemID">
    <vt:lpwstr/>
  </property>
  <property fmtid="{D5CDD505-2E9C-101B-9397-08002B2CF9AE}" pid="6" name="CCMIsSharedOnOneDrive">
    <vt:bool>false</vt:bool>
  </property>
  <property fmtid="{D5CDD505-2E9C-101B-9397-08002B2CF9AE}" pid="7" name="Afdeling">
    <vt:lpwstr>30;#Koncern Sundhed (SSP)|4cb9e5bb-37f4-4399-a691-e112cdaf29d0</vt:lpwstr>
  </property>
  <property fmtid="{D5CDD505-2E9C-101B-9397-08002B2CF9AE}" pid="8" name="CCMSystem">
    <vt:lpwstr> </vt:lpwstr>
  </property>
  <property fmtid="{D5CDD505-2E9C-101B-9397-08002B2CF9AE}" pid="9" name="CCMEventContext">
    <vt:lpwstr>af2f10c6-aff9-4549-9583-cfa836b6418a</vt:lpwstr>
  </property>
  <property fmtid="{D5CDD505-2E9C-101B-9397-08002B2CF9AE}" pid="10" name="CCMCommunication">
    <vt:lpwstr/>
  </property>
  <property fmtid="{D5CDD505-2E9C-101B-9397-08002B2CF9AE}" pid="11" name="CCMEventContext_DocumentTimelineUpdatingEvent">
    <vt:lpwstr>9ef04323-9817-47fb-86c1-aa74dc093297</vt:lpwstr>
  </property>
  <property fmtid="{D5CDD505-2E9C-101B-9397-08002B2CF9AE}" pid="12" name="TemplateUrl">
    <vt:lpwstr/>
  </property>
  <property fmtid="{D5CDD505-2E9C-101B-9397-08002B2CF9AE}" pid="13" name="Dokumenttype">
    <vt:lpwstr/>
  </property>
</Properties>
</file>