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25"/>
  </p:notesMasterIdLst>
  <p:handoutMasterIdLst>
    <p:handoutMasterId r:id="rId26"/>
  </p:handoutMasterIdLst>
  <p:sldIdLst>
    <p:sldId id="308" r:id="rId5"/>
    <p:sldId id="312" r:id="rId6"/>
    <p:sldId id="314" r:id="rId7"/>
    <p:sldId id="323" r:id="rId8"/>
    <p:sldId id="315" r:id="rId9"/>
    <p:sldId id="316" r:id="rId10"/>
    <p:sldId id="317" r:id="rId11"/>
    <p:sldId id="318" r:id="rId12"/>
    <p:sldId id="325" r:id="rId13"/>
    <p:sldId id="324" r:id="rId14"/>
    <p:sldId id="329" r:id="rId15"/>
    <p:sldId id="330" r:id="rId16"/>
    <p:sldId id="320" r:id="rId17"/>
    <p:sldId id="331" r:id="rId18"/>
    <p:sldId id="321" r:id="rId19"/>
    <p:sldId id="326" r:id="rId20"/>
    <p:sldId id="322" r:id="rId21"/>
    <p:sldId id="333" r:id="rId22"/>
    <p:sldId id="332" r:id="rId23"/>
    <p:sldId id="311"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oels Busk Hoff" initials="TBH" lastIdx="2" clrIdx="0">
    <p:extLst>
      <p:ext uri="{19B8F6BF-5375-455C-9EA6-DF929625EA0E}">
        <p15:presenceInfo xmlns:p15="http://schemas.microsoft.com/office/powerpoint/2012/main" userId="S-1-5-21-2124253774-71482904-3017945337-4499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14" autoAdjust="0"/>
  </p:normalViewPr>
  <p:slideViewPr>
    <p:cSldViewPr snapToGrid="0" snapToObjects="1">
      <p:cViewPr varScale="1">
        <p:scale>
          <a:sx n="112" d="100"/>
          <a:sy n="112" d="100"/>
        </p:scale>
        <p:origin x="492"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9" d="100"/>
          <a:sy n="169" d="100"/>
        </p:scale>
        <p:origin x="54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C558B-32AA-4D2B-86A3-9E3CB6D45EB3}" type="doc">
      <dgm:prSet loTypeId="urn:microsoft.com/office/officeart/2005/8/layout/vList3" loCatId="list" qsTypeId="urn:microsoft.com/office/officeart/2005/8/quickstyle/simple1" qsCatId="simple" csTypeId="urn:microsoft.com/office/officeart/2005/8/colors/accent1_2" csCatId="accent1" phldr="1"/>
      <dgm:spPr/>
    </dgm:pt>
    <dgm:pt modelId="{1720A4C0-9F24-440F-8AF3-2FECE8130305}">
      <dgm:prSet phldrT="[Tekst]"/>
      <dgm:spPr/>
      <dgm:t>
        <a:bodyPr/>
        <a:lstStyle/>
        <a:p>
          <a:r>
            <a:rPr lang="da-DK" dirty="0"/>
            <a:t>At skabe en tryg og sammenhængende overgang for borgeren mellem behandlingen på sygehuset og borgerens hjem eller ophold på midlertidige kommunale døgnpladser, plejecentre eller bosteder  </a:t>
          </a:r>
        </a:p>
      </dgm:t>
    </dgm:pt>
    <dgm:pt modelId="{BF7C35C5-6577-4246-86E2-6BF16F62C9F7}" type="parTrans" cxnId="{82E4DBAC-C5CA-4E35-BB1E-F29FAE6788E3}">
      <dgm:prSet/>
      <dgm:spPr/>
      <dgm:t>
        <a:bodyPr/>
        <a:lstStyle/>
        <a:p>
          <a:endParaRPr lang="da-DK"/>
        </a:p>
      </dgm:t>
    </dgm:pt>
    <dgm:pt modelId="{457FB196-F15F-4D33-8CAF-40638724DA44}" type="sibTrans" cxnId="{82E4DBAC-C5CA-4E35-BB1E-F29FAE6788E3}">
      <dgm:prSet/>
      <dgm:spPr/>
      <dgm:t>
        <a:bodyPr/>
        <a:lstStyle/>
        <a:p>
          <a:endParaRPr lang="da-DK"/>
        </a:p>
      </dgm:t>
    </dgm:pt>
    <dgm:pt modelId="{37909E94-0CC2-4859-BC86-DCC620E5CAED}">
      <dgm:prSet phldrT="[Tekst]"/>
      <dgm:spPr/>
      <dgm:t>
        <a:bodyPr/>
        <a:lstStyle/>
        <a:p>
          <a:r>
            <a:rPr lang="da-DK" dirty="0"/>
            <a:t>Øget kvalitet og tilgængelighed i samarbejdet mellem sygehus, kommune og praksissektor i de første døgn efter udskrivelsen </a:t>
          </a:r>
        </a:p>
      </dgm:t>
    </dgm:pt>
    <dgm:pt modelId="{5AC44E20-E37F-4E17-BE4E-6DD941298CD9}" type="parTrans" cxnId="{B4D7EAAB-7072-429E-A58B-5DD17B6D56BF}">
      <dgm:prSet/>
      <dgm:spPr/>
      <dgm:t>
        <a:bodyPr/>
        <a:lstStyle/>
        <a:p>
          <a:endParaRPr lang="da-DK"/>
        </a:p>
      </dgm:t>
    </dgm:pt>
    <dgm:pt modelId="{3C26C1AB-E01B-447F-A2F3-508306769C4B}" type="sibTrans" cxnId="{B4D7EAAB-7072-429E-A58B-5DD17B6D56BF}">
      <dgm:prSet/>
      <dgm:spPr/>
      <dgm:t>
        <a:bodyPr/>
        <a:lstStyle/>
        <a:p>
          <a:endParaRPr lang="da-DK"/>
        </a:p>
      </dgm:t>
    </dgm:pt>
    <dgm:pt modelId="{F958CC32-5E23-467A-8F56-0B3856F416B4}">
      <dgm:prSet phldrT="[Tekst]"/>
      <dgm:spPr/>
      <dgm:t>
        <a:bodyPr/>
        <a:lstStyle/>
        <a:p>
          <a:r>
            <a:rPr lang="da-DK" dirty="0"/>
            <a:t>Sikre koordinering og samarbejde om opgaver og ansvar hver part har ifm. udskrivelse </a:t>
          </a:r>
        </a:p>
      </dgm:t>
    </dgm:pt>
    <dgm:pt modelId="{6F8A4CF6-4E98-413C-96CE-EBEBDEF8DBFB}" type="parTrans" cxnId="{D7BC4A16-C074-4613-8129-87A8D48C7B1E}">
      <dgm:prSet/>
      <dgm:spPr/>
      <dgm:t>
        <a:bodyPr/>
        <a:lstStyle/>
        <a:p>
          <a:endParaRPr lang="da-DK"/>
        </a:p>
      </dgm:t>
    </dgm:pt>
    <dgm:pt modelId="{4F7BE26E-1331-40A9-B5C8-DA016A86B35B}" type="sibTrans" cxnId="{D7BC4A16-C074-4613-8129-87A8D48C7B1E}">
      <dgm:prSet/>
      <dgm:spPr/>
      <dgm:t>
        <a:bodyPr/>
        <a:lstStyle/>
        <a:p>
          <a:endParaRPr lang="da-DK"/>
        </a:p>
      </dgm:t>
    </dgm:pt>
    <dgm:pt modelId="{1B9ADB25-FE4A-44C2-8055-8E916755B25C}">
      <dgm:prSet/>
      <dgm:spPr/>
      <dgm:t>
        <a:bodyPr/>
        <a:lstStyle/>
        <a:p>
          <a:r>
            <a:rPr lang="da-DK" dirty="0"/>
            <a:t>Nedbringe antallet af unødige genindlæggelser </a:t>
          </a:r>
        </a:p>
      </dgm:t>
    </dgm:pt>
    <dgm:pt modelId="{F483F541-BCEB-40A6-846D-9EE968C0A63B}" type="parTrans" cxnId="{2EFC6AAA-6871-4870-A7AD-4771931A7952}">
      <dgm:prSet/>
      <dgm:spPr/>
      <dgm:t>
        <a:bodyPr/>
        <a:lstStyle/>
        <a:p>
          <a:endParaRPr lang="da-DK"/>
        </a:p>
      </dgm:t>
    </dgm:pt>
    <dgm:pt modelId="{D8CFBEC2-DC15-49D8-B144-F1D3EF8BAAB8}" type="sibTrans" cxnId="{2EFC6AAA-6871-4870-A7AD-4771931A7952}">
      <dgm:prSet/>
      <dgm:spPr/>
      <dgm:t>
        <a:bodyPr/>
        <a:lstStyle/>
        <a:p>
          <a:endParaRPr lang="da-DK"/>
        </a:p>
      </dgm:t>
    </dgm:pt>
    <dgm:pt modelId="{1080CBD2-AD0F-41C3-B6EF-1D2E42ED7F12}" type="pres">
      <dgm:prSet presAssocID="{771C558B-32AA-4D2B-86A3-9E3CB6D45EB3}" presName="linearFlow" presStyleCnt="0">
        <dgm:presLayoutVars>
          <dgm:dir/>
          <dgm:resizeHandles val="exact"/>
        </dgm:presLayoutVars>
      </dgm:prSet>
      <dgm:spPr/>
    </dgm:pt>
    <dgm:pt modelId="{AF11870F-22B1-4AA3-92C7-239D12D1EF90}" type="pres">
      <dgm:prSet presAssocID="{1720A4C0-9F24-440F-8AF3-2FECE8130305}" presName="composite" presStyleCnt="0"/>
      <dgm:spPr/>
    </dgm:pt>
    <dgm:pt modelId="{E50A5A64-1232-4B19-B8D1-E690BD703482}" type="pres">
      <dgm:prSet presAssocID="{1720A4C0-9F24-440F-8AF3-2FECE8130305}"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8C817F6-FBB9-4D43-A7C3-42FBA16396B1}" type="pres">
      <dgm:prSet presAssocID="{1720A4C0-9F24-440F-8AF3-2FECE8130305}" presName="txShp" presStyleLbl="node1" presStyleIdx="0" presStyleCnt="4">
        <dgm:presLayoutVars>
          <dgm:bulletEnabled val="1"/>
        </dgm:presLayoutVars>
      </dgm:prSet>
      <dgm:spPr/>
    </dgm:pt>
    <dgm:pt modelId="{5B35FEAB-58BF-4096-9056-17E1DE7CDF77}" type="pres">
      <dgm:prSet presAssocID="{457FB196-F15F-4D33-8CAF-40638724DA44}" presName="spacing" presStyleCnt="0"/>
      <dgm:spPr/>
    </dgm:pt>
    <dgm:pt modelId="{6ABAD80F-ABCA-49D3-806F-FC2AB43DE365}" type="pres">
      <dgm:prSet presAssocID="{37909E94-0CC2-4859-BC86-DCC620E5CAED}" presName="composite" presStyleCnt="0"/>
      <dgm:spPr/>
    </dgm:pt>
    <dgm:pt modelId="{B1DDEC55-3421-4071-BCA3-C831B44088FE}" type="pres">
      <dgm:prSet presAssocID="{37909E94-0CC2-4859-BC86-DCC620E5CAED}"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082643E-6902-4CE2-9204-BF639980A518}" type="pres">
      <dgm:prSet presAssocID="{37909E94-0CC2-4859-BC86-DCC620E5CAED}" presName="txShp" presStyleLbl="node1" presStyleIdx="1" presStyleCnt="4">
        <dgm:presLayoutVars>
          <dgm:bulletEnabled val="1"/>
        </dgm:presLayoutVars>
      </dgm:prSet>
      <dgm:spPr/>
    </dgm:pt>
    <dgm:pt modelId="{0A4DD551-7E0B-48EB-B07F-F2ACD6173F12}" type="pres">
      <dgm:prSet presAssocID="{3C26C1AB-E01B-447F-A2F3-508306769C4B}" presName="spacing" presStyleCnt="0"/>
      <dgm:spPr/>
    </dgm:pt>
    <dgm:pt modelId="{2A4DF9AE-20E4-4544-809E-EB4DB5F2A251}" type="pres">
      <dgm:prSet presAssocID="{F958CC32-5E23-467A-8F56-0B3856F416B4}" presName="composite" presStyleCnt="0"/>
      <dgm:spPr/>
    </dgm:pt>
    <dgm:pt modelId="{A3672F88-710C-49B1-9EEA-6F544B572097}" type="pres">
      <dgm:prSet presAssocID="{F958CC32-5E23-467A-8F56-0B3856F416B4}"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C0D9ED5-8993-4E76-8F75-7131B86DDBC6}" type="pres">
      <dgm:prSet presAssocID="{F958CC32-5E23-467A-8F56-0B3856F416B4}" presName="txShp" presStyleLbl="node1" presStyleIdx="2" presStyleCnt="4">
        <dgm:presLayoutVars>
          <dgm:bulletEnabled val="1"/>
        </dgm:presLayoutVars>
      </dgm:prSet>
      <dgm:spPr/>
    </dgm:pt>
    <dgm:pt modelId="{66271FB9-D6DD-4015-AD03-66D189D84DB9}" type="pres">
      <dgm:prSet presAssocID="{4F7BE26E-1331-40A9-B5C8-DA016A86B35B}" presName="spacing" presStyleCnt="0"/>
      <dgm:spPr/>
    </dgm:pt>
    <dgm:pt modelId="{16D30716-DC36-4B10-A0B1-587855BC464F}" type="pres">
      <dgm:prSet presAssocID="{1B9ADB25-FE4A-44C2-8055-8E916755B25C}" presName="composite" presStyleCnt="0"/>
      <dgm:spPr/>
    </dgm:pt>
    <dgm:pt modelId="{02D5AF4E-6A52-4ADF-AFA5-1A4B249675EA}" type="pres">
      <dgm:prSet presAssocID="{1B9ADB25-FE4A-44C2-8055-8E916755B25C}" presName="imgShp" presStyleLbl="fgImgPlace1" presStyleIdx="3" presStyleCnt="4"/>
      <dgm:spPr>
        <a:blipFill rotWithShape="1">
          <a:blip xmlns:r="http://schemas.openxmlformats.org/officeDocument/2006/relationships" r:embed="rId4"/>
          <a:stretch>
            <a:fillRect/>
          </a:stretch>
        </a:blipFill>
      </dgm:spPr>
    </dgm:pt>
    <dgm:pt modelId="{1BDE7E83-0107-4272-81A9-D680D416063E}" type="pres">
      <dgm:prSet presAssocID="{1B9ADB25-FE4A-44C2-8055-8E916755B25C}" presName="txShp" presStyleLbl="node1" presStyleIdx="3" presStyleCnt="4">
        <dgm:presLayoutVars>
          <dgm:bulletEnabled val="1"/>
        </dgm:presLayoutVars>
      </dgm:prSet>
      <dgm:spPr/>
    </dgm:pt>
  </dgm:ptLst>
  <dgm:cxnLst>
    <dgm:cxn modelId="{D7BC4A16-C074-4613-8129-87A8D48C7B1E}" srcId="{771C558B-32AA-4D2B-86A3-9E3CB6D45EB3}" destId="{F958CC32-5E23-467A-8F56-0B3856F416B4}" srcOrd="2" destOrd="0" parTransId="{6F8A4CF6-4E98-413C-96CE-EBEBDEF8DBFB}" sibTransId="{4F7BE26E-1331-40A9-B5C8-DA016A86B35B}"/>
    <dgm:cxn modelId="{14F6E618-1238-4DE2-A5E7-B9B0A3330229}" type="presOf" srcId="{F958CC32-5E23-467A-8F56-0B3856F416B4}" destId="{4C0D9ED5-8993-4E76-8F75-7131B86DDBC6}" srcOrd="0" destOrd="0" presId="urn:microsoft.com/office/officeart/2005/8/layout/vList3"/>
    <dgm:cxn modelId="{7044723C-73B3-446D-8E0F-AD6506BBE041}" type="presOf" srcId="{1B9ADB25-FE4A-44C2-8055-8E916755B25C}" destId="{1BDE7E83-0107-4272-81A9-D680D416063E}" srcOrd="0" destOrd="0" presId="urn:microsoft.com/office/officeart/2005/8/layout/vList3"/>
    <dgm:cxn modelId="{22A8755F-6FC4-4C0A-A807-E700A4D81F1D}" type="presOf" srcId="{37909E94-0CC2-4859-BC86-DCC620E5CAED}" destId="{1082643E-6902-4CE2-9204-BF639980A518}" srcOrd="0" destOrd="0" presId="urn:microsoft.com/office/officeart/2005/8/layout/vList3"/>
    <dgm:cxn modelId="{4E713197-DC0C-4EC9-BB8B-341EE73F5CE7}" type="presOf" srcId="{1720A4C0-9F24-440F-8AF3-2FECE8130305}" destId="{F8C817F6-FBB9-4D43-A7C3-42FBA16396B1}" srcOrd="0" destOrd="0" presId="urn:microsoft.com/office/officeart/2005/8/layout/vList3"/>
    <dgm:cxn modelId="{8C9C12A4-FA70-4E30-953A-EBBB8AD3F5D6}" type="presOf" srcId="{771C558B-32AA-4D2B-86A3-9E3CB6D45EB3}" destId="{1080CBD2-AD0F-41C3-B6EF-1D2E42ED7F12}" srcOrd="0" destOrd="0" presId="urn:microsoft.com/office/officeart/2005/8/layout/vList3"/>
    <dgm:cxn modelId="{2EFC6AAA-6871-4870-A7AD-4771931A7952}" srcId="{771C558B-32AA-4D2B-86A3-9E3CB6D45EB3}" destId="{1B9ADB25-FE4A-44C2-8055-8E916755B25C}" srcOrd="3" destOrd="0" parTransId="{F483F541-BCEB-40A6-846D-9EE968C0A63B}" sibTransId="{D8CFBEC2-DC15-49D8-B144-F1D3EF8BAAB8}"/>
    <dgm:cxn modelId="{B4D7EAAB-7072-429E-A58B-5DD17B6D56BF}" srcId="{771C558B-32AA-4D2B-86A3-9E3CB6D45EB3}" destId="{37909E94-0CC2-4859-BC86-DCC620E5CAED}" srcOrd="1" destOrd="0" parTransId="{5AC44E20-E37F-4E17-BE4E-6DD941298CD9}" sibTransId="{3C26C1AB-E01B-447F-A2F3-508306769C4B}"/>
    <dgm:cxn modelId="{82E4DBAC-C5CA-4E35-BB1E-F29FAE6788E3}" srcId="{771C558B-32AA-4D2B-86A3-9E3CB6D45EB3}" destId="{1720A4C0-9F24-440F-8AF3-2FECE8130305}" srcOrd="0" destOrd="0" parTransId="{BF7C35C5-6577-4246-86E2-6BF16F62C9F7}" sibTransId="{457FB196-F15F-4D33-8CAF-40638724DA44}"/>
    <dgm:cxn modelId="{3E570F3B-6368-4812-8088-17AEDB529B8F}" type="presParOf" srcId="{1080CBD2-AD0F-41C3-B6EF-1D2E42ED7F12}" destId="{AF11870F-22B1-4AA3-92C7-239D12D1EF90}" srcOrd="0" destOrd="0" presId="urn:microsoft.com/office/officeart/2005/8/layout/vList3"/>
    <dgm:cxn modelId="{E0E0EF87-3616-4D90-B05B-553726E2A7AA}" type="presParOf" srcId="{AF11870F-22B1-4AA3-92C7-239D12D1EF90}" destId="{E50A5A64-1232-4B19-B8D1-E690BD703482}" srcOrd="0" destOrd="0" presId="urn:microsoft.com/office/officeart/2005/8/layout/vList3"/>
    <dgm:cxn modelId="{801A210B-A464-4505-B553-4CD98C3CDE6D}" type="presParOf" srcId="{AF11870F-22B1-4AA3-92C7-239D12D1EF90}" destId="{F8C817F6-FBB9-4D43-A7C3-42FBA16396B1}" srcOrd="1" destOrd="0" presId="urn:microsoft.com/office/officeart/2005/8/layout/vList3"/>
    <dgm:cxn modelId="{3698AB19-3560-4B25-B8A6-030CB76939DC}" type="presParOf" srcId="{1080CBD2-AD0F-41C3-B6EF-1D2E42ED7F12}" destId="{5B35FEAB-58BF-4096-9056-17E1DE7CDF77}" srcOrd="1" destOrd="0" presId="urn:microsoft.com/office/officeart/2005/8/layout/vList3"/>
    <dgm:cxn modelId="{4B300AF4-CEC3-489D-9FB8-C420AA05E758}" type="presParOf" srcId="{1080CBD2-AD0F-41C3-B6EF-1D2E42ED7F12}" destId="{6ABAD80F-ABCA-49D3-806F-FC2AB43DE365}" srcOrd="2" destOrd="0" presId="urn:microsoft.com/office/officeart/2005/8/layout/vList3"/>
    <dgm:cxn modelId="{C75AE815-F318-4637-948E-EC49DB28E12F}" type="presParOf" srcId="{6ABAD80F-ABCA-49D3-806F-FC2AB43DE365}" destId="{B1DDEC55-3421-4071-BCA3-C831B44088FE}" srcOrd="0" destOrd="0" presId="urn:microsoft.com/office/officeart/2005/8/layout/vList3"/>
    <dgm:cxn modelId="{86509C4F-5685-4082-8A22-F66B4B2CA740}" type="presParOf" srcId="{6ABAD80F-ABCA-49D3-806F-FC2AB43DE365}" destId="{1082643E-6902-4CE2-9204-BF639980A518}" srcOrd="1" destOrd="0" presId="urn:microsoft.com/office/officeart/2005/8/layout/vList3"/>
    <dgm:cxn modelId="{E264D855-ED3F-41FD-8BE1-86A7413C5B58}" type="presParOf" srcId="{1080CBD2-AD0F-41C3-B6EF-1D2E42ED7F12}" destId="{0A4DD551-7E0B-48EB-B07F-F2ACD6173F12}" srcOrd="3" destOrd="0" presId="urn:microsoft.com/office/officeart/2005/8/layout/vList3"/>
    <dgm:cxn modelId="{EC64B54F-FF7B-4646-BB50-4393846C4595}" type="presParOf" srcId="{1080CBD2-AD0F-41C3-B6EF-1D2E42ED7F12}" destId="{2A4DF9AE-20E4-4544-809E-EB4DB5F2A251}" srcOrd="4" destOrd="0" presId="urn:microsoft.com/office/officeart/2005/8/layout/vList3"/>
    <dgm:cxn modelId="{474BB22D-B31D-49A0-81C9-7945618938A6}" type="presParOf" srcId="{2A4DF9AE-20E4-4544-809E-EB4DB5F2A251}" destId="{A3672F88-710C-49B1-9EEA-6F544B572097}" srcOrd="0" destOrd="0" presId="urn:microsoft.com/office/officeart/2005/8/layout/vList3"/>
    <dgm:cxn modelId="{52A88B07-472F-4EDF-A508-23FB95C1B5F5}" type="presParOf" srcId="{2A4DF9AE-20E4-4544-809E-EB4DB5F2A251}" destId="{4C0D9ED5-8993-4E76-8F75-7131B86DDBC6}" srcOrd="1" destOrd="0" presId="urn:microsoft.com/office/officeart/2005/8/layout/vList3"/>
    <dgm:cxn modelId="{D709A31C-17DF-4637-8EDB-B9565A899362}" type="presParOf" srcId="{1080CBD2-AD0F-41C3-B6EF-1D2E42ED7F12}" destId="{66271FB9-D6DD-4015-AD03-66D189D84DB9}" srcOrd="5" destOrd="0" presId="urn:microsoft.com/office/officeart/2005/8/layout/vList3"/>
    <dgm:cxn modelId="{8BE0D497-2B84-4BC4-9AC7-104B43F21C79}" type="presParOf" srcId="{1080CBD2-AD0F-41C3-B6EF-1D2E42ED7F12}" destId="{16D30716-DC36-4B10-A0B1-587855BC464F}" srcOrd="6" destOrd="0" presId="urn:microsoft.com/office/officeart/2005/8/layout/vList3"/>
    <dgm:cxn modelId="{2EB4D45A-BCDB-45C4-9D5F-1E028C0B7CB6}" type="presParOf" srcId="{16D30716-DC36-4B10-A0B1-587855BC464F}" destId="{02D5AF4E-6A52-4ADF-AFA5-1A4B249675EA}" srcOrd="0" destOrd="0" presId="urn:microsoft.com/office/officeart/2005/8/layout/vList3"/>
    <dgm:cxn modelId="{A1B20CC9-522F-49CF-A4A2-9404897988D7}" type="presParOf" srcId="{16D30716-DC36-4B10-A0B1-587855BC464F}" destId="{1BDE7E83-0107-4272-81A9-D680D416063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817F6-FBB9-4D43-A7C3-42FBA16396B1}">
      <dsp:nvSpPr>
        <dsp:cNvPr id="0" name=""/>
        <dsp:cNvSpPr/>
      </dsp:nvSpPr>
      <dsp:spPr>
        <a:xfrm rot="10800000">
          <a:off x="1792001" y="3578"/>
          <a:ext cx="6225389" cy="8958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027" tIns="53340" rIns="99568" bIns="53340" numCol="1" spcCol="1270" anchor="ctr" anchorCtr="0">
          <a:noAutofit/>
        </a:bodyPr>
        <a:lstStyle/>
        <a:p>
          <a:pPr marL="0" lvl="0" indent="0" algn="ctr" defTabSz="622300">
            <a:lnSpc>
              <a:spcPct val="90000"/>
            </a:lnSpc>
            <a:spcBef>
              <a:spcPct val="0"/>
            </a:spcBef>
            <a:spcAft>
              <a:spcPct val="35000"/>
            </a:spcAft>
            <a:buNone/>
          </a:pPr>
          <a:r>
            <a:rPr lang="da-DK" sz="1400" kern="1200" dirty="0"/>
            <a:t>At skabe en tryg og sammenhængende overgang for borgeren mellem behandlingen på sygehuset og borgerens hjem eller ophold på midlertidige kommunale døgnpladser, plejecentre eller bosteder  </a:t>
          </a:r>
        </a:p>
      </dsp:txBody>
      <dsp:txXfrm rot="10800000">
        <a:off x="2015953" y="3578"/>
        <a:ext cx="6001437" cy="895809"/>
      </dsp:txXfrm>
    </dsp:sp>
    <dsp:sp modelId="{E50A5A64-1232-4B19-B8D1-E690BD703482}">
      <dsp:nvSpPr>
        <dsp:cNvPr id="0" name=""/>
        <dsp:cNvSpPr/>
      </dsp:nvSpPr>
      <dsp:spPr>
        <a:xfrm>
          <a:off x="1344096" y="3578"/>
          <a:ext cx="895809" cy="8958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82643E-6902-4CE2-9204-BF639980A518}">
      <dsp:nvSpPr>
        <dsp:cNvPr id="0" name=""/>
        <dsp:cNvSpPr/>
      </dsp:nvSpPr>
      <dsp:spPr>
        <a:xfrm rot="10800000">
          <a:off x="1792001" y="1166793"/>
          <a:ext cx="6225389" cy="8958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027" tIns="53340" rIns="99568" bIns="53340" numCol="1" spcCol="1270" anchor="ctr" anchorCtr="0">
          <a:noAutofit/>
        </a:bodyPr>
        <a:lstStyle/>
        <a:p>
          <a:pPr marL="0" lvl="0" indent="0" algn="ctr" defTabSz="622300">
            <a:lnSpc>
              <a:spcPct val="90000"/>
            </a:lnSpc>
            <a:spcBef>
              <a:spcPct val="0"/>
            </a:spcBef>
            <a:spcAft>
              <a:spcPct val="35000"/>
            </a:spcAft>
            <a:buNone/>
          </a:pPr>
          <a:r>
            <a:rPr lang="da-DK" sz="1400" kern="1200" dirty="0"/>
            <a:t>Øget kvalitet og tilgængelighed i samarbejdet mellem sygehus, kommune og praksissektor i de første døgn efter udskrivelsen </a:t>
          </a:r>
        </a:p>
      </dsp:txBody>
      <dsp:txXfrm rot="10800000">
        <a:off x="2015953" y="1166793"/>
        <a:ext cx="6001437" cy="895809"/>
      </dsp:txXfrm>
    </dsp:sp>
    <dsp:sp modelId="{B1DDEC55-3421-4071-BCA3-C831B44088FE}">
      <dsp:nvSpPr>
        <dsp:cNvPr id="0" name=""/>
        <dsp:cNvSpPr/>
      </dsp:nvSpPr>
      <dsp:spPr>
        <a:xfrm>
          <a:off x="1344096" y="1166793"/>
          <a:ext cx="895809" cy="89580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0D9ED5-8993-4E76-8F75-7131B86DDBC6}">
      <dsp:nvSpPr>
        <dsp:cNvPr id="0" name=""/>
        <dsp:cNvSpPr/>
      </dsp:nvSpPr>
      <dsp:spPr>
        <a:xfrm rot="10800000">
          <a:off x="1792001" y="2330008"/>
          <a:ext cx="6225389" cy="8958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027" tIns="53340" rIns="99568" bIns="53340" numCol="1" spcCol="1270" anchor="ctr" anchorCtr="0">
          <a:noAutofit/>
        </a:bodyPr>
        <a:lstStyle/>
        <a:p>
          <a:pPr marL="0" lvl="0" indent="0" algn="ctr" defTabSz="622300">
            <a:lnSpc>
              <a:spcPct val="90000"/>
            </a:lnSpc>
            <a:spcBef>
              <a:spcPct val="0"/>
            </a:spcBef>
            <a:spcAft>
              <a:spcPct val="35000"/>
            </a:spcAft>
            <a:buNone/>
          </a:pPr>
          <a:r>
            <a:rPr lang="da-DK" sz="1400" kern="1200" dirty="0"/>
            <a:t>Sikre koordinering og samarbejde om opgaver og ansvar hver part har ifm. udskrivelse </a:t>
          </a:r>
        </a:p>
      </dsp:txBody>
      <dsp:txXfrm rot="10800000">
        <a:off x="2015953" y="2330008"/>
        <a:ext cx="6001437" cy="895809"/>
      </dsp:txXfrm>
    </dsp:sp>
    <dsp:sp modelId="{A3672F88-710C-49B1-9EEA-6F544B572097}">
      <dsp:nvSpPr>
        <dsp:cNvPr id="0" name=""/>
        <dsp:cNvSpPr/>
      </dsp:nvSpPr>
      <dsp:spPr>
        <a:xfrm>
          <a:off x="1344096" y="2330008"/>
          <a:ext cx="895809" cy="89580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DE7E83-0107-4272-81A9-D680D416063E}">
      <dsp:nvSpPr>
        <dsp:cNvPr id="0" name=""/>
        <dsp:cNvSpPr/>
      </dsp:nvSpPr>
      <dsp:spPr>
        <a:xfrm rot="10800000">
          <a:off x="1792001" y="3493224"/>
          <a:ext cx="6225389" cy="8958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027" tIns="53340" rIns="99568" bIns="53340" numCol="1" spcCol="1270" anchor="ctr" anchorCtr="0">
          <a:noAutofit/>
        </a:bodyPr>
        <a:lstStyle/>
        <a:p>
          <a:pPr marL="0" lvl="0" indent="0" algn="ctr" defTabSz="622300">
            <a:lnSpc>
              <a:spcPct val="90000"/>
            </a:lnSpc>
            <a:spcBef>
              <a:spcPct val="0"/>
            </a:spcBef>
            <a:spcAft>
              <a:spcPct val="35000"/>
            </a:spcAft>
            <a:buNone/>
          </a:pPr>
          <a:r>
            <a:rPr lang="da-DK" sz="1400" kern="1200" dirty="0"/>
            <a:t>Nedbringe antallet af unødige genindlæggelser </a:t>
          </a:r>
        </a:p>
      </dsp:txBody>
      <dsp:txXfrm rot="10800000">
        <a:off x="2015953" y="3493224"/>
        <a:ext cx="6001437" cy="895809"/>
      </dsp:txXfrm>
    </dsp:sp>
    <dsp:sp modelId="{02D5AF4E-6A52-4ADF-AFA5-1A4B249675EA}">
      <dsp:nvSpPr>
        <dsp:cNvPr id="0" name=""/>
        <dsp:cNvSpPr/>
      </dsp:nvSpPr>
      <dsp:spPr>
        <a:xfrm>
          <a:off x="1344096" y="3493224"/>
          <a:ext cx="895809" cy="895809"/>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DC55E8A-9D27-3A49-9995-5E6023CA6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CE433F60-25B4-C446-ABCB-AA77974EE3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096FE1-C4E4-D446-87BD-A02D6B729F2F}" type="datetimeFigureOut">
              <a:t>16-04-2025</a:t>
            </a:fld>
            <a:endParaRPr lang="da-DK"/>
          </a:p>
        </p:txBody>
      </p:sp>
      <p:sp>
        <p:nvSpPr>
          <p:cNvPr id="4" name="Pladsholder til sidefod 3">
            <a:extLst>
              <a:ext uri="{FF2B5EF4-FFF2-40B4-BE49-F238E27FC236}">
                <a16:creationId xmlns:a16="http://schemas.microsoft.com/office/drawing/2014/main" id="{E322219D-EBCB-EB42-B7E5-290A44B1BA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628D745-92E9-C747-B2A0-6EDFC868BB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F0A214-973D-D741-96DB-340BF266A326}" type="slidenum">
              <a:t>‹nr.›</a:t>
            </a:fld>
            <a:endParaRPr lang="da-DK"/>
          </a:p>
        </p:txBody>
      </p:sp>
    </p:spTree>
    <p:extLst>
      <p:ext uri="{BB962C8B-B14F-4D97-AF65-F5344CB8AC3E}">
        <p14:creationId xmlns:p14="http://schemas.microsoft.com/office/powerpoint/2010/main" val="1216364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1947D-3E69-7B44-AD59-F1BD27BA42C1}" type="datetimeFigureOut">
              <a:rPr lang="da-DK" smtClean="0"/>
              <a:t>16-04-2025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9645C-D7FA-D74E-BD59-FA43DBFDCD63}" type="slidenum">
              <a:rPr lang="da-DK" smtClean="0"/>
              <a:t>‹nr.›</a:t>
            </a:fld>
            <a:endParaRPr lang="da-DK"/>
          </a:p>
        </p:txBody>
      </p:sp>
    </p:spTree>
    <p:extLst>
      <p:ext uri="{BB962C8B-B14F-4D97-AF65-F5344CB8AC3E}">
        <p14:creationId xmlns:p14="http://schemas.microsoft.com/office/powerpoint/2010/main" val="184907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4464051" cy="877824"/>
          </a:xfrm>
        </p:spPr>
        <p:txBody>
          <a:bodyPr>
            <a:normAutofit/>
          </a:bodyPr>
          <a:lstStyle>
            <a:lvl1pPr marL="0" indent="0" algn="l">
              <a:lnSpc>
                <a:spcPts val="26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146F9888-F3AD-4CF1-85A5-E376BC205689}" type="datetime2">
              <a:rPr lang="da-DK" smtClean="0"/>
              <a:t>16. april 2025</a:t>
            </a:fld>
            <a:endParaRPr lang="da-DK" dirty="0"/>
          </a:p>
        </p:txBody>
      </p:sp>
      <p:sp>
        <p:nvSpPr>
          <p:cNvPr id="18" name="Pladsholder til billede 17">
            <a:extLst>
              <a:ext uri="{FF2B5EF4-FFF2-40B4-BE49-F238E27FC236}">
                <a16:creationId xmlns:a16="http://schemas.microsoft.com/office/drawing/2014/main" id="{16E7523E-5FEF-ED42-B56C-E32805C0A6A6}"/>
              </a:ext>
            </a:extLst>
          </p:cNvPr>
          <p:cNvSpPr>
            <a:spLocks noGrp="1"/>
          </p:cNvSpPr>
          <p:nvPr>
            <p:ph type="pic" sz="quarter" idx="20" hasCustomPrompt="1"/>
          </p:nvPr>
        </p:nvSpPr>
        <p:spPr>
          <a:xfrm>
            <a:off x="5376858" y="1"/>
            <a:ext cx="6815143" cy="5337467"/>
          </a:xfrm>
          <a:custGeom>
            <a:avLst/>
            <a:gdLst>
              <a:gd name="connsiteX0" fmla="*/ 0 w 6815143"/>
              <a:gd name="connsiteY0" fmla="*/ 0 h 5337467"/>
              <a:gd name="connsiteX1" fmla="*/ 6815143 w 6815143"/>
              <a:gd name="connsiteY1" fmla="*/ 0 h 5337467"/>
              <a:gd name="connsiteX2" fmla="*/ 6815143 w 6815143"/>
              <a:gd name="connsiteY2" fmla="*/ 5148384 h 5337467"/>
              <a:gd name="connsiteX3" fmla="*/ 6747962 w 6815143"/>
              <a:gd name="connsiteY3" fmla="*/ 5167461 h 5337467"/>
              <a:gd name="connsiteX4" fmla="*/ 5398418 w 6815143"/>
              <a:gd name="connsiteY4" fmla="*/ 5337467 h 5337467"/>
              <a:gd name="connsiteX5" fmla="*/ 5445 w 6815143"/>
              <a:gd name="connsiteY5" fmla="*/ 215350 h 533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5143" h="5337467">
                <a:moveTo>
                  <a:pt x="0" y="0"/>
                </a:moveTo>
                <a:lnTo>
                  <a:pt x="6815143" y="0"/>
                </a:lnTo>
                <a:lnTo>
                  <a:pt x="6815143" y="5148384"/>
                </a:lnTo>
                <a:lnTo>
                  <a:pt x="6747962" y="5167461"/>
                </a:lnTo>
                <a:cubicBezTo>
                  <a:pt x="6316613" y="5278442"/>
                  <a:pt x="5864408" y="5337467"/>
                  <a:pt x="5398418" y="5337467"/>
                </a:cubicBezTo>
                <a:cubicBezTo>
                  <a:pt x="2509278" y="5337467"/>
                  <a:pt x="150074" y="3068548"/>
                  <a:pt x="5445" y="215350"/>
                </a:cubicBezTo>
                <a:close/>
              </a:path>
            </a:pathLst>
          </a:custGeom>
          <a:solidFill>
            <a:schemeClr val="accent2"/>
          </a:solidFill>
        </p:spPr>
        <p:txBody>
          <a:bodyPr wrap="square" lIns="1080000"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899" y="5670000"/>
            <a:ext cx="4270910" cy="1044000"/>
          </a:xfrm>
          <a:prstGeom prst="rect">
            <a:avLst/>
          </a:prstGeom>
        </p:spPr>
      </p:pic>
    </p:spTree>
    <p:extLst>
      <p:ext uri="{BB962C8B-B14F-4D97-AF65-F5344CB8AC3E}">
        <p14:creationId xmlns:p14="http://schemas.microsoft.com/office/powerpoint/2010/main" val="271222833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 + bille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04014733-7F3C-4E51-8815-A51D5C31553B}" type="datetime2">
              <a:rPr lang="da-DK" smtClean="0"/>
              <a:t>16. april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39261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6096050" y="1881188"/>
            <a:ext cx="4464000" cy="4400812"/>
          </a:xfrm>
          <a:prstGeom prst="rect">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Tree>
    <p:extLst>
      <p:ext uri="{BB962C8B-B14F-4D97-AF65-F5344CB8AC3E}">
        <p14:creationId xmlns:p14="http://schemas.microsoft.com/office/powerpoint/2010/main" val="279727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billede C">
    <p:spTree>
      <p:nvGrpSpPr>
        <p:cNvPr id="1" name=""/>
        <p:cNvGrpSpPr/>
        <p:nvPr/>
      </p:nvGrpSpPr>
      <p:grpSpPr>
        <a:xfrm>
          <a:off x="0" y="0"/>
          <a:ext cx="0" cy="0"/>
          <a:chOff x="0" y="0"/>
          <a:chExt cx="0" cy="0"/>
        </a:xfrm>
      </p:grpSpPr>
      <p:sp>
        <p:nvSpPr>
          <p:cNvPr id="20" name="Pladsholder til billede 19">
            <a:extLst>
              <a:ext uri="{FF2B5EF4-FFF2-40B4-BE49-F238E27FC236}">
                <a16:creationId xmlns:a16="http://schemas.microsoft.com/office/drawing/2014/main" id="{0476D3A0-8FFB-2A4B-9CB9-42995E058A9E}"/>
              </a:ext>
            </a:extLst>
          </p:cNvPr>
          <p:cNvSpPr>
            <a:spLocks noGrp="1"/>
          </p:cNvSpPr>
          <p:nvPr>
            <p:ph type="pic" sz="quarter" idx="13" hasCustomPrompt="1"/>
          </p:nvPr>
        </p:nvSpPr>
        <p:spPr>
          <a:xfrm>
            <a:off x="7840133" y="0"/>
            <a:ext cx="4356942" cy="6858000"/>
          </a:xfrm>
          <a:custGeom>
            <a:avLst/>
            <a:gdLst>
              <a:gd name="connsiteX0" fmla="*/ 700359 w 4356942"/>
              <a:gd name="connsiteY0" fmla="*/ 0 h 6858000"/>
              <a:gd name="connsiteX1" fmla="*/ 4356942 w 4356942"/>
              <a:gd name="connsiteY1" fmla="*/ 0 h 6858000"/>
              <a:gd name="connsiteX2" fmla="*/ 4356942 w 4356942"/>
              <a:gd name="connsiteY2" fmla="*/ 6858000 h 6858000"/>
              <a:gd name="connsiteX3" fmla="*/ 696553 w 4356942"/>
              <a:gd name="connsiteY3" fmla="*/ 6858000 h 6858000"/>
              <a:gd name="connsiteX4" fmla="*/ 0 w 4356942"/>
              <a:gd name="connsiteY4" fmla="*/ 3434080 h 6858000"/>
              <a:gd name="connsiteX5" fmla="*/ 700359 w 43569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942" h="6858000">
                <a:moveTo>
                  <a:pt x="700359" y="0"/>
                </a:moveTo>
                <a:lnTo>
                  <a:pt x="4356942" y="0"/>
                </a:lnTo>
                <a:lnTo>
                  <a:pt x="4356942" y="6858000"/>
                </a:lnTo>
                <a:lnTo>
                  <a:pt x="696553" y="6858000"/>
                </a:lnTo>
                <a:cubicBezTo>
                  <a:pt x="248678" y="5806440"/>
                  <a:pt x="0" y="4649470"/>
                  <a:pt x="0" y="3434080"/>
                </a:cubicBezTo>
                <a:cubicBezTo>
                  <a:pt x="0" y="2214880"/>
                  <a:pt x="249947" y="1054100"/>
                  <a:pt x="700359"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369794"/>
            <a:ext cx="6192838"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9D1EB79F-43A5-4CEE-A467-BB6B6265A529}" type="datetime2">
              <a:rPr lang="da-DK" smtClean="0"/>
              <a:t>16. april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5" y="1881188"/>
            <a:ext cx="6192838" cy="439261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SmartArt 6"/>
          <p:cNvSpPr>
            <a:spLocks noGrp="1" noChangeAspect="1"/>
          </p:cNvSpPr>
          <p:nvPr>
            <p:ph type="dgm" sz="quarter" idx="15"/>
          </p:nvPr>
        </p:nvSpPr>
        <p:spPr>
          <a:xfrm>
            <a:off x="11116800" y="5670000"/>
            <a:ext cx="410400" cy="612000"/>
          </a:xfrm>
          <a:blipFill>
            <a:blip r:embed="rId2"/>
            <a:stretch>
              <a:fillRect/>
            </a:stretch>
          </a:blipFill>
        </p:spPr>
        <p:txBody>
          <a:bodyPr/>
          <a:lstStyle>
            <a:lvl1pPr marL="0" indent="0">
              <a:buFontTx/>
              <a:buNone/>
              <a:defRPr sz="100"/>
            </a:lvl1pPr>
          </a:lstStyle>
          <a:p>
            <a:r>
              <a:rPr lang="da-DK"/>
              <a:t>Klik på ikonet for at tilføje SmartArt-grafik</a:t>
            </a:r>
            <a:endParaRPr lang="da-DK" dirty="0"/>
          </a:p>
        </p:txBody>
      </p:sp>
    </p:spTree>
    <p:extLst>
      <p:ext uri="{BB962C8B-B14F-4D97-AF65-F5344CB8AC3E}">
        <p14:creationId xmlns:p14="http://schemas.microsoft.com/office/powerpoint/2010/main" val="3549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5545138" cy="2813304"/>
          </a:xfrm>
        </p:spPr>
        <p:txBody>
          <a:bodyPr anchor="b"/>
          <a:lstStyle>
            <a:lvl1pPr algn="l">
              <a:defRPr sz="3600">
                <a:solidFill>
                  <a:schemeClr val="bg1"/>
                </a:solidFill>
              </a:defRPr>
            </a:lvl1pPr>
          </a:lstStyle>
          <a:p>
            <a:r>
              <a:rPr lang="da-DK" dirty="0"/>
              <a:t>Klik her for </a:t>
            </a:r>
            <a:br>
              <a:rPr lang="da-DK" dirty="0"/>
            </a:br>
            <a:r>
              <a:rPr lang="da-DK" dirty="0"/>
              <a:t>at tilføje en overskrift</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6" y="3773424"/>
            <a:ext cx="5545138"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21" name="Pladsholder til billede 20">
            <a:extLst>
              <a:ext uri="{FF2B5EF4-FFF2-40B4-BE49-F238E27FC236}">
                <a16:creationId xmlns:a16="http://schemas.microsoft.com/office/drawing/2014/main" id="{7BE722CF-E437-4047-9AFA-AB9C5302FB15}"/>
              </a:ext>
            </a:extLst>
          </p:cNvPr>
          <p:cNvSpPr>
            <a:spLocks noGrp="1"/>
          </p:cNvSpPr>
          <p:nvPr>
            <p:ph type="pic" sz="quarter" idx="10" hasCustomPrompt="1"/>
          </p:nvPr>
        </p:nvSpPr>
        <p:spPr>
          <a:xfrm>
            <a:off x="7106920" y="0"/>
            <a:ext cx="5085080" cy="6858000"/>
          </a:xfrm>
          <a:custGeom>
            <a:avLst/>
            <a:gdLst>
              <a:gd name="connsiteX0" fmla="*/ 701040 w 5085080"/>
              <a:gd name="connsiteY0" fmla="*/ 0 h 6858000"/>
              <a:gd name="connsiteX1" fmla="*/ 5085080 w 5085080"/>
              <a:gd name="connsiteY1" fmla="*/ 0 h 6858000"/>
              <a:gd name="connsiteX2" fmla="*/ 5085080 w 5085080"/>
              <a:gd name="connsiteY2" fmla="*/ 6858000 h 6858000"/>
              <a:gd name="connsiteX3" fmla="*/ 697230 w 5085080"/>
              <a:gd name="connsiteY3" fmla="*/ 6858000 h 6858000"/>
              <a:gd name="connsiteX4" fmla="*/ 0 w 5085080"/>
              <a:gd name="connsiteY4" fmla="*/ 3434080 h 6858000"/>
              <a:gd name="connsiteX5" fmla="*/ 701040 w 50850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5080" h="6858000">
                <a:moveTo>
                  <a:pt x="701040" y="0"/>
                </a:moveTo>
                <a:lnTo>
                  <a:pt x="5085080" y="0"/>
                </a:lnTo>
                <a:lnTo>
                  <a:pt x="5085080" y="6858000"/>
                </a:lnTo>
                <a:lnTo>
                  <a:pt x="697230" y="6858000"/>
                </a:lnTo>
                <a:cubicBezTo>
                  <a:pt x="248920" y="5806440"/>
                  <a:pt x="0" y="4649470"/>
                  <a:pt x="0" y="3434080"/>
                </a:cubicBezTo>
                <a:cubicBezTo>
                  <a:pt x="0" y="2214880"/>
                  <a:pt x="250190" y="1054100"/>
                  <a:pt x="701040"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10" name="Pladsholder til dato 3">
            <a:extLst>
              <a:ext uri="{FF2B5EF4-FFF2-40B4-BE49-F238E27FC236}">
                <a16:creationId xmlns:a16="http://schemas.microsoft.com/office/drawing/2014/main" id="{E7528BCD-DBCC-2D42-B2F5-86185A462BC6}"/>
              </a:ext>
            </a:extLst>
          </p:cNvPr>
          <p:cNvSpPr>
            <a:spLocks noGrp="1"/>
          </p:cNvSpPr>
          <p:nvPr>
            <p:ph type="dt" sz="half" idx="16"/>
          </p:nvPr>
        </p:nvSpPr>
        <p:spPr>
          <a:xfrm>
            <a:off x="4367213" y="7020000"/>
            <a:ext cx="1368425" cy="324000"/>
          </a:xfrm>
        </p:spPr>
        <p:txBody>
          <a:bodyPr/>
          <a:lstStyle>
            <a:lvl1pPr>
              <a:defRPr>
                <a:solidFill>
                  <a:schemeClr val="bg1"/>
                </a:solidFill>
                <a:latin typeface="+mn-lt"/>
              </a:defRPr>
            </a:lvl1pPr>
          </a:lstStyle>
          <a:p>
            <a:fld id="{D096D70B-FBF4-4C0A-95FB-ADE475A47311}" type="datetime2">
              <a:rPr lang="da-DK" smtClean="0"/>
              <a:t>16. april 2025</a:t>
            </a:fld>
            <a:endParaRPr lang="da-DK" dirty="0"/>
          </a:p>
        </p:txBody>
      </p:sp>
      <p:sp>
        <p:nvSpPr>
          <p:cNvPr id="11" name="Pladsholder til sidefod 4">
            <a:extLst>
              <a:ext uri="{FF2B5EF4-FFF2-40B4-BE49-F238E27FC236}">
                <a16:creationId xmlns:a16="http://schemas.microsoft.com/office/drawing/2014/main" id="{7F036CED-EA80-CB4C-A91D-283C39D3E7D4}"/>
              </a:ext>
            </a:extLst>
          </p:cNvPr>
          <p:cNvSpPr>
            <a:spLocks noGrp="1"/>
          </p:cNvSpPr>
          <p:nvPr>
            <p:ph type="ftr" sz="quarter" idx="11"/>
          </p:nvPr>
        </p:nvSpPr>
        <p:spPr>
          <a:xfrm>
            <a:off x="911225" y="6534000"/>
            <a:ext cx="3097213" cy="324000"/>
          </a:xfrm>
        </p:spPr>
        <p:txBody>
          <a:bodyPr/>
          <a:lstStyle>
            <a:lvl1pPr>
              <a:defRPr>
                <a:solidFill>
                  <a:schemeClr val="bg1"/>
                </a:solidFill>
              </a:defRPr>
            </a:lvl1pPr>
          </a:lstStyle>
          <a:p>
            <a:r>
              <a:rPr lang="da-DK"/>
              <a:t>Region Sjælland PowerPoint skabelon</a:t>
            </a:r>
            <a:endParaRPr lang="da-DK" dirty="0"/>
          </a:p>
        </p:txBody>
      </p:sp>
      <p:sp>
        <p:nvSpPr>
          <p:cNvPr id="12" name="Pladsholder til slidenummer 5">
            <a:extLst>
              <a:ext uri="{FF2B5EF4-FFF2-40B4-BE49-F238E27FC236}">
                <a16:creationId xmlns:a16="http://schemas.microsoft.com/office/drawing/2014/main" id="{241741C4-095C-FC45-92EE-4DF81AE688F3}"/>
              </a:ext>
            </a:extLst>
          </p:cNvPr>
          <p:cNvSpPr>
            <a:spLocks noGrp="1"/>
          </p:cNvSpPr>
          <p:nvPr>
            <p:ph type="sldNum" sz="quarter" idx="12"/>
          </p:nvPr>
        </p:nvSpPr>
        <p:spPr>
          <a:xfrm>
            <a:off x="150472" y="6534000"/>
            <a:ext cx="360000" cy="324000"/>
          </a:xfrm>
        </p:spPr>
        <p:txBody>
          <a:bodyPr/>
          <a:lstStyle>
            <a:lvl1pPr>
              <a:defRPr>
                <a:solidFill>
                  <a:schemeClr val="bg1"/>
                </a:solidFill>
              </a:defRPr>
            </a:lvl1pPr>
          </a:lstStyle>
          <a:p>
            <a:fld id="{50DEC214-4A26-8544-86E4-D5810B015655}" type="slidenum">
              <a:rPr lang="da-DK" smtClean="0"/>
              <a:pPr/>
              <a:t>‹nr.›</a:t>
            </a:fld>
            <a:endParaRPr lang="da-DK" dirty="0"/>
          </a:p>
        </p:txBody>
      </p:sp>
      <p:sp>
        <p:nvSpPr>
          <p:cNvPr id="8" name="Pladsholder til SmartArt 6"/>
          <p:cNvSpPr>
            <a:spLocks noGrp="1" noChangeAspect="1"/>
          </p:cNvSpPr>
          <p:nvPr>
            <p:ph type="dgm" sz="quarter" idx="15"/>
          </p:nvPr>
        </p:nvSpPr>
        <p:spPr>
          <a:xfrm>
            <a:off x="11116800" y="5670000"/>
            <a:ext cx="410400" cy="612000"/>
          </a:xfrm>
          <a:blipFill>
            <a:blip r:embed="rId3"/>
            <a:stretch>
              <a:fillRect/>
            </a:stretch>
          </a:blipFill>
        </p:spPr>
        <p:txBody>
          <a:bodyPr/>
          <a:lstStyle>
            <a:lvl1pPr marL="0" indent="0">
              <a:buFontTx/>
              <a:buNone/>
              <a:defRPr sz="100"/>
            </a:lvl1pPr>
          </a:lstStyle>
          <a:p>
            <a:r>
              <a:rPr lang="da-DK"/>
              <a:t>Klik på ikonet for at tilføje SmartArt-grafik</a:t>
            </a:r>
            <a:endParaRPr lang="da-DK" dirty="0"/>
          </a:p>
        </p:txBody>
      </p:sp>
    </p:spTree>
    <p:extLst>
      <p:ext uri="{BB962C8B-B14F-4D97-AF65-F5344CB8AC3E}">
        <p14:creationId xmlns:p14="http://schemas.microsoft.com/office/powerpoint/2010/main" val="331678898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reak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326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FD38E721-5D63-4D89-917E-51437C2C58B5}" type="datetime2">
              <a:rPr lang="da-DK" smtClean="0"/>
              <a:t>16. april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549190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reak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1BA6D4CC-8FC4-BB4D-8737-B88BADCB05C3}"/>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244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A62E4FEC-E1B9-42D5-A88F-5A618021B531}" type="datetime2">
              <a:rPr lang="da-DK" smtClean="0"/>
              <a:t>16. april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pic>
        <p:nvPicPr>
          <p:cNvPr id="3" name="Billede 2"/>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1540523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reak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C482CC45-F5C7-4FBF-9B29-DB69454B0263}" type="datetime2">
              <a:rPr lang="da-DK" smtClean="0"/>
              <a:t>16. april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31" name="Pladsholder til billede 30">
            <a:extLst>
              <a:ext uri="{FF2B5EF4-FFF2-40B4-BE49-F238E27FC236}">
                <a16:creationId xmlns:a16="http://schemas.microsoft.com/office/drawing/2014/main" id="{78FF33C8-92BF-B546-95BC-A02F02535882}"/>
              </a:ext>
            </a:extLst>
          </p:cNvPr>
          <p:cNvSpPr>
            <a:spLocks noGrp="1"/>
          </p:cNvSpPr>
          <p:nvPr>
            <p:ph type="pic" sz="quarter" idx="22" hasCustomPrompt="1"/>
          </p:nvPr>
        </p:nvSpPr>
        <p:spPr>
          <a:xfrm>
            <a:off x="-1" y="0"/>
            <a:ext cx="8427625" cy="6282000"/>
          </a:xfrm>
          <a:custGeom>
            <a:avLst/>
            <a:gdLst>
              <a:gd name="connsiteX0" fmla="*/ 0 w 8550777"/>
              <a:gd name="connsiteY0" fmla="*/ 0 h 6373798"/>
              <a:gd name="connsiteX1" fmla="*/ 8274675 w 8550777"/>
              <a:gd name="connsiteY1" fmla="*/ 0 h 6373798"/>
              <a:gd name="connsiteX2" fmla="*/ 8336206 w 8550777"/>
              <a:gd name="connsiteY2" fmla="*/ 181851 h 6373798"/>
              <a:gd name="connsiteX3" fmla="*/ 8550777 w 8550777"/>
              <a:gd name="connsiteY3" fmla="*/ 1601104 h 6373798"/>
              <a:gd name="connsiteX4" fmla="*/ 3778083 w 8550777"/>
              <a:gd name="connsiteY4" fmla="*/ 6373798 h 6373798"/>
              <a:gd name="connsiteX5" fmla="*/ 95241 w 8550777"/>
              <a:gd name="connsiteY5" fmla="*/ 4636981 h 6373798"/>
              <a:gd name="connsiteX6" fmla="*/ 0 w 8550777"/>
              <a:gd name="connsiteY6" fmla="*/ 4515786 h 6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0777" h="6373798">
                <a:moveTo>
                  <a:pt x="0" y="0"/>
                </a:moveTo>
                <a:lnTo>
                  <a:pt x="8274675" y="0"/>
                </a:lnTo>
                <a:lnTo>
                  <a:pt x="8336206" y="181851"/>
                </a:lnTo>
                <a:cubicBezTo>
                  <a:pt x="8475655" y="630193"/>
                  <a:pt x="8550777" y="1106876"/>
                  <a:pt x="8550777" y="1601104"/>
                </a:cubicBezTo>
                <a:cubicBezTo>
                  <a:pt x="8550777" y="4236990"/>
                  <a:pt x="6413969" y="6373798"/>
                  <a:pt x="3778083" y="6373798"/>
                </a:cubicBezTo>
                <a:cubicBezTo>
                  <a:pt x="2295397" y="6373798"/>
                  <a:pt x="970623" y="5697699"/>
                  <a:pt x="95241" y="4636981"/>
                </a:cubicBezTo>
                <a:lnTo>
                  <a:pt x="0" y="4515786"/>
                </a:lnTo>
                <a:close/>
              </a:path>
            </a:pathLst>
          </a:custGeom>
          <a:solidFill>
            <a:schemeClr val="accent4"/>
          </a:solidFill>
        </p:spPr>
        <p:txBody>
          <a:bodyPr wrap="square">
            <a:noAutofit/>
          </a:bodyPr>
          <a:lstStyle>
            <a:lvl1pPr marL="0" indent="0">
              <a:buFontTx/>
              <a:buNone/>
              <a:defRPr sz="100"/>
            </a:lvl1pPr>
          </a:lstStyle>
          <a:p>
            <a:r>
              <a:rPr lang="da-DK"/>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582859"/>
            <a:ext cx="6913563" cy="5687520"/>
          </a:xfrm>
        </p:spPr>
        <p:txBody>
          <a:bodyPr anchor="t" anchorCtr="0"/>
          <a:lstStyle>
            <a:lvl1pPr>
              <a:defRPr sz="4800">
                <a:solidFill>
                  <a:schemeClr val="bg1"/>
                </a:solidFill>
              </a:defRPr>
            </a:lvl1pPr>
          </a:lstStyle>
          <a:p>
            <a:r>
              <a:rPr lang="da-DK" dirty="0"/>
              <a:t>Klik her for at tilføje en overskrift</a:t>
            </a:r>
          </a:p>
        </p:txBody>
      </p:sp>
      <p:pic>
        <p:nvPicPr>
          <p:cNvPr id="7" name="Billede 6"/>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1278900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reaker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dsholder til billede 7">
            <a:extLst>
              <a:ext uri="{FF2B5EF4-FFF2-40B4-BE49-F238E27FC236}">
                <a16:creationId xmlns:a16="http://schemas.microsoft.com/office/drawing/2014/main" id="{0EBB01EF-ED55-DB43-ADF3-33F96C83A7A8}"/>
              </a:ext>
            </a:extLst>
          </p:cNvPr>
          <p:cNvSpPr>
            <a:spLocks noGrp="1"/>
          </p:cNvSpPr>
          <p:nvPr>
            <p:ph type="pic" sz="quarter" idx="20"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tx2"/>
          </a:solidFill>
        </p:spPr>
        <p:txBody>
          <a:bodyPr wrap="square" tIns="2340000">
            <a:noAutofit/>
          </a:bodyPr>
          <a:lstStyle>
            <a:lvl1pPr marL="0" marR="0" indent="0" algn="ctr" defTabSz="590400" rtl="0" eaLnBrk="1" fontAlgn="auto" latinLnBrk="0" hangingPunct="1">
              <a:lnSpc>
                <a:spcPts val="24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590400" rtl="0" eaLnBrk="1" fontAlgn="auto" latinLnBrk="0" hangingPunct="1">
              <a:lnSpc>
                <a:spcPts val="24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EB42F00F-D21C-47B1-8D61-3A1CE947EEC7}" type="datetime2">
              <a:rPr lang="da-DK" smtClean="0"/>
              <a:t>16. april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16" name="Pladsholder til tekst 15">
            <a:extLst>
              <a:ext uri="{FF2B5EF4-FFF2-40B4-BE49-F238E27FC236}">
                <a16:creationId xmlns:a16="http://schemas.microsoft.com/office/drawing/2014/main" id="{01EE7D5F-D71E-5C42-924A-FF05BCD18B22}"/>
              </a:ext>
            </a:extLst>
          </p:cNvPr>
          <p:cNvSpPr>
            <a:spLocks noGrp="1"/>
          </p:cNvSpPr>
          <p:nvPr>
            <p:ph type="body" sz="quarter" idx="17" hasCustomPrompt="1"/>
          </p:nvPr>
        </p:nvSpPr>
        <p:spPr>
          <a:xfrm>
            <a:off x="8165030" y="651908"/>
            <a:ext cx="3240000" cy="3240000"/>
          </a:xfrm>
          <a:prstGeom prst="ellipse">
            <a:avLst/>
          </a:prstGeom>
          <a:solidFill>
            <a:schemeClr val="accent4"/>
          </a:solidFill>
        </p:spPr>
        <p:txBody>
          <a:bodyPr tIns="72000" anchor="ctr" anchorCtr="0"/>
          <a:lstStyle>
            <a:lvl1pPr marL="0" indent="0" algn="ctr">
              <a:buNone/>
              <a:defRPr/>
            </a:lvl1pPr>
            <a:lvl2pPr marL="180000" indent="0" algn="ctr">
              <a:buNone/>
              <a:defRPr/>
            </a:lvl2pPr>
            <a:lvl3pPr marL="360000" indent="0" algn="ctr">
              <a:buNone/>
              <a:defRPr/>
            </a:lvl3pPr>
            <a:lvl4pPr marL="540000" indent="0" algn="ctr">
              <a:buNone/>
              <a:defRPr/>
            </a:lvl4pPr>
            <a:lvl5pPr marL="720000" indent="0" algn="ctr">
              <a:buNone/>
              <a:defRPr/>
            </a:lvl5pPr>
          </a:lstStyle>
          <a:p>
            <a:pPr lvl="0"/>
            <a:r>
              <a:rPr lang="da-DK" dirty="0"/>
              <a:t>Klik for at tilføje en tekst</a:t>
            </a:r>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519492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4AFCB-ED13-224C-8E6E-75E87CB91675}"/>
              </a:ext>
            </a:extLst>
          </p:cNvPr>
          <p:cNvSpPr>
            <a:spLocks noGrp="1"/>
          </p:cNvSpPr>
          <p:nvPr>
            <p:ph type="title"/>
          </p:nvPr>
        </p:nvSpPr>
        <p:spPr/>
        <p:txBody>
          <a:bodyPr/>
          <a:lstStyle/>
          <a:p>
            <a:r>
              <a:rPr lang="da-DK"/>
              <a:t>Klik for at redigere i master</a:t>
            </a:r>
            <a:endParaRPr lang="da-DK" dirty="0"/>
          </a:p>
        </p:txBody>
      </p:sp>
      <p:sp>
        <p:nvSpPr>
          <p:cNvPr id="3" name="Pladsholder til dato 2">
            <a:extLst>
              <a:ext uri="{FF2B5EF4-FFF2-40B4-BE49-F238E27FC236}">
                <a16:creationId xmlns:a16="http://schemas.microsoft.com/office/drawing/2014/main" id="{2B9EBBCB-32B8-E745-96E7-222B1DCB792E}"/>
              </a:ext>
            </a:extLst>
          </p:cNvPr>
          <p:cNvSpPr>
            <a:spLocks noGrp="1"/>
          </p:cNvSpPr>
          <p:nvPr>
            <p:ph type="dt" sz="half" idx="10"/>
          </p:nvPr>
        </p:nvSpPr>
        <p:spPr/>
        <p:txBody>
          <a:bodyPr/>
          <a:lstStyle>
            <a:lvl1pPr>
              <a:defRPr>
                <a:latin typeface="+mn-lt"/>
              </a:defRPr>
            </a:lvl1pPr>
          </a:lstStyle>
          <a:p>
            <a:fld id="{A50FE567-DE90-4C1B-88AD-8DEE0CA418F7}" type="datetime2">
              <a:rPr lang="da-DK" smtClean="0"/>
              <a:t>16. april 2025</a:t>
            </a:fld>
            <a:endParaRPr lang="da-DK" dirty="0"/>
          </a:p>
        </p:txBody>
      </p:sp>
      <p:sp>
        <p:nvSpPr>
          <p:cNvPr id="4" name="Pladsholder til sidefod 3">
            <a:extLst>
              <a:ext uri="{FF2B5EF4-FFF2-40B4-BE49-F238E27FC236}">
                <a16:creationId xmlns:a16="http://schemas.microsoft.com/office/drawing/2014/main" id="{EA67EA5B-6A60-4646-9F1A-8B55851AED1C}"/>
              </a:ext>
            </a:extLst>
          </p:cNvPr>
          <p:cNvSpPr>
            <a:spLocks noGrp="1"/>
          </p:cNvSpPr>
          <p:nvPr>
            <p:ph type="ftr" sz="quarter" idx="11"/>
          </p:nvPr>
        </p:nvSpPr>
        <p:spPr/>
        <p:txBody>
          <a:bodyPr/>
          <a:lstStyle/>
          <a:p>
            <a:r>
              <a:rPr lang="da-DK"/>
              <a:t>Region Sjælland PowerPoint skabelon</a:t>
            </a:r>
            <a:endParaRPr lang="da-DK" dirty="0"/>
          </a:p>
        </p:txBody>
      </p:sp>
      <p:sp>
        <p:nvSpPr>
          <p:cNvPr id="5" name="Pladsholder til slidenummer 4">
            <a:extLst>
              <a:ext uri="{FF2B5EF4-FFF2-40B4-BE49-F238E27FC236}">
                <a16:creationId xmlns:a16="http://schemas.microsoft.com/office/drawing/2014/main" id="{D2CF3D0B-3304-EF48-B707-436B82BA367E}"/>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3661565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F4EB78-D3B6-0B48-8EE1-30D456A9C7E6}"/>
              </a:ext>
            </a:extLst>
          </p:cNvPr>
          <p:cNvSpPr>
            <a:spLocks noGrp="1"/>
          </p:cNvSpPr>
          <p:nvPr>
            <p:ph type="dt" sz="half" idx="10"/>
          </p:nvPr>
        </p:nvSpPr>
        <p:spPr/>
        <p:txBody>
          <a:bodyPr/>
          <a:lstStyle>
            <a:lvl1pPr>
              <a:defRPr>
                <a:latin typeface="+mn-lt"/>
              </a:defRPr>
            </a:lvl1pPr>
          </a:lstStyle>
          <a:p>
            <a:fld id="{9A3EBC6D-967D-4882-A0DF-DFBAEA7DD29E}" type="datetime2">
              <a:rPr lang="da-DK" smtClean="0"/>
              <a:t>16. april 2025</a:t>
            </a:fld>
            <a:endParaRPr lang="da-DK" dirty="0"/>
          </a:p>
        </p:txBody>
      </p:sp>
      <p:sp>
        <p:nvSpPr>
          <p:cNvPr id="3" name="Pladsholder til sidefod 2">
            <a:extLst>
              <a:ext uri="{FF2B5EF4-FFF2-40B4-BE49-F238E27FC236}">
                <a16:creationId xmlns:a16="http://schemas.microsoft.com/office/drawing/2014/main" id="{F77CB9E9-873C-DC43-A07A-3434ED72358E}"/>
              </a:ext>
            </a:extLst>
          </p:cNvPr>
          <p:cNvSpPr>
            <a:spLocks noGrp="1"/>
          </p:cNvSpPr>
          <p:nvPr>
            <p:ph type="ftr" sz="quarter" idx="11"/>
          </p:nvPr>
        </p:nvSpPr>
        <p:spPr/>
        <p:txBody>
          <a:bodyPr/>
          <a:lstStyle/>
          <a:p>
            <a:r>
              <a:rPr lang="da-DK"/>
              <a:t>Region Sjælland PowerPoint skabelon</a:t>
            </a:r>
            <a:endParaRPr lang="da-DK" dirty="0"/>
          </a:p>
        </p:txBody>
      </p:sp>
      <p:sp>
        <p:nvSpPr>
          <p:cNvPr id="4" name="Pladsholder til slidenummer 3">
            <a:extLst>
              <a:ext uri="{FF2B5EF4-FFF2-40B4-BE49-F238E27FC236}">
                <a16:creationId xmlns:a16="http://schemas.microsoft.com/office/drawing/2014/main" id="{3E90ADCA-AA81-FB49-9C5E-81756D1768E8}"/>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198228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fslut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p:nvPr>
        </p:nvSpPr>
        <p:spPr>
          <a:xfrm>
            <a:off x="920827" y="615697"/>
            <a:ext cx="9639223" cy="2813304"/>
          </a:xfrm>
        </p:spPr>
        <p:txBody>
          <a:bodyPr anchor="b"/>
          <a:lstStyle>
            <a:lvl1pPr algn="l">
              <a:defRPr sz="4800">
                <a:solidFill>
                  <a:schemeClr val="bg1"/>
                </a:solidFill>
              </a:defRPr>
            </a:lvl1pPr>
          </a:lstStyle>
          <a:p>
            <a:r>
              <a:rPr lang="da-DK"/>
              <a:t>Klik for at redigere i master</a:t>
            </a:r>
            <a:endParaRPr lang="da-DK" dirty="0"/>
          </a:p>
        </p:txBody>
      </p:sp>
      <p:sp>
        <p:nvSpPr>
          <p:cNvPr id="12" name="Tekstfelt 11">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kstfelt 4">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felt 7">
            <a:extLst>
              <a:ext uri="{FF2B5EF4-FFF2-40B4-BE49-F238E27FC236}">
                <a16:creationId xmlns:a16="http://schemas.microsoft.com/office/drawing/2014/main" id="{B8A11BF3-5BC7-4F4F-93F8-82736F7B9D02}"/>
              </a:ext>
            </a:extLst>
          </p:cNvPr>
          <p:cNvSpPr txBox="1"/>
          <p:nvPr userDrawn="1"/>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Bille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899" y="5670000"/>
            <a:ext cx="4270910" cy="1044000"/>
          </a:xfrm>
          <a:prstGeom prst="rect">
            <a:avLst/>
          </a:prstGeom>
        </p:spPr>
      </p:pic>
    </p:spTree>
    <p:extLst>
      <p:ext uri="{BB962C8B-B14F-4D97-AF65-F5344CB8AC3E}">
        <p14:creationId xmlns:p14="http://schemas.microsoft.com/office/powerpoint/2010/main" val="125210530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3773424"/>
            <a:ext cx="4464051" cy="877824"/>
          </a:xfrm>
        </p:spPr>
        <p:txBody>
          <a:bodyPr>
            <a:normAutofit/>
          </a:bodyPr>
          <a:lstStyle>
            <a:lvl1pPr marL="0" indent="0" algn="l">
              <a:lnSpc>
                <a:spcPts val="26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5ADEBA8F-FFA2-4DD7-9735-062EA85AD1F2}" type="datetime2">
              <a:rPr lang="da-DK" smtClean="0"/>
              <a:t>16. april 2025</a:t>
            </a:fld>
            <a:endParaRPr lang="da-DK" dirty="0"/>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1" name="Pladsholder til billede 10">
            <a:extLst>
              <a:ext uri="{FF2B5EF4-FFF2-40B4-BE49-F238E27FC236}">
                <a16:creationId xmlns:a16="http://schemas.microsoft.com/office/drawing/2014/main" id="{CD4E6F82-312A-364D-AE90-6E96495A2DC9}"/>
              </a:ext>
            </a:extLst>
          </p:cNvPr>
          <p:cNvSpPr>
            <a:spLocks noGrp="1"/>
          </p:cNvSpPr>
          <p:nvPr>
            <p:ph type="pic" sz="quarter" idx="20" hasCustomPrompt="1"/>
          </p:nvPr>
        </p:nvSpPr>
        <p:spPr>
          <a:xfrm>
            <a:off x="5375276" y="1665298"/>
            <a:ext cx="6816724" cy="5192702"/>
          </a:xfrm>
          <a:custGeom>
            <a:avLst/>
            <a:gdLst>
              <a:gd name="connsiteX0" fmla="*/ 4500000 w 6816724"/>
              <a:gd name="connsiteY0" fmla="*/ 0 h 5192702"/>
              <a:gd name="connsiteX1" fmla="*/ 6644967 w 6816724"/>
              <a:gd name="connsiteY1" fmla="*/ 543126 h 5192702"/>
              <a:gd name="connsiteX2" fmla="*/ 6816724 w 6816724"/>
              <a:gd name="connsiteY2" fmla="*/ 641884 h 5192702"/>
              <a:gd name="connsiteX3" fmla="*/ 6816724 w 6816724"/>
              <a:gd name="connsiteY3" fmla="*/ 5192702 h 5192702"/>
              <a:gd name="connsiteX4" fmla="*/ 53171 w 6816724"/>
              <a:gd name="connsiteY4" fmla="*/ 5192702 h 5192702"/>
              <a:gd name="connsiteX5" fmla="*/ 51850 w 6816724"/>
              <a:gd name="connsiteY5" fmla="*/ 5185306 h 5192702"/>
              <a:gd name="connsiteX6" fmla="*/ 0 w 6816724"/>
              <a:gd name="connsiteY6" fmla="*/ 4500000 h 5192702"/>
              <a:gd name="connsiteX7" fmla="*/ 4500000 w 6816724"/>
              <a:gd name="connsiteY7" fmla="*/ 0 h 519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6724" h="5192702">
                <a:moveTo>
                  <a:pt x="4500000" y="0"/>
                </a:moveTo>
                <a:cubicBezTo>
                  <a:pt x="5276650" y="0"/>
                  <a:pt x="6007347" y="196750"/>
                  <a:pt x="6644967" y="543126"/>
                </a:cubicBezTo>
                <a:lnTo>
                  <a:pt x="6816724" y="641884"/>
                </a:lnTo>
                <a:lnTo>
                  <a:pt x="6816724" y="5192702"/>
                </a:lnTo>
                <a:lnTo>
                  <a:pt x="53171" y="5192702"/>
                </a:lnTo>
                <a:lnTo>
                  <a:pt x="51850" y="5185306"/>
                </a:lnTo>
                <a:cubicBezTo>
                  <a:pt x="17708" y="4961855"/>
                  <a:pt x="0" y="4732995"/>
                  <a:pt x="0" y="4500000"/>
                </a:cubicBezTo>
                <a:cubicBezTo>
                  <a:pt x="0" y="2014719"/>
                  <a:pt x="2014719" y="0"/>
                  <a:pt x="4500000" y="0"/>
                </a:cubicBezTo>
                <a:close/>
              </a:path>
            </a:pathLst>
          </a:custGeom>
          <a:solidFill>
            <a:schemeClr val="accent2"/>
          </a:solidFill>
        </p:spPr>
        <p:txBody>
          <a:bodyPr wrap="square"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 </a:t>
            </a:r>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899" y="326687"/>
            <a:ext cx="4270910" cy="1044000"/>
          </a:xfrm>
          <a:prstGeom prst="rect">
            <a:avLst/>
          </a:prstGeom>
        </p:spPr>
      </p:pic>
    </p:spTree>
    <p:extLst>
      <p:ext uri="{BB962C8B-B14F-4D97-AF65-F5344CB8AC3E}">
        <p14:creationId xmlns:p14="http://schemas.microsoft.com/office/powerpoint/2010/main" val="111836101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05AFA314-E420-BE4A-8A4E-F0F7631EDB72}"/>
              </a:ext>
            </a:extLst>
          </p:cNvPr>
          <p:cNvSpPr>
            <a:spLocks noGrp="1" noChangeAspect="1"/>
          </p:cNvSpPr>
          <p:nvPr>
            <p:ph type="pic" sz="quarter" idx="20" hasCustomPrompt="1"/>
          </p:nvPr>
        </p:nvSpPr>
        <p:spPr>
          <a:xfrm>
            <a:off x="4008438" y="-919506"/>
            <a:ext cx="3240000" cy="3240000"/>
          </a:xfrm>
          <a:prstGeom prst="ellipse">
            <a:avLst/>
          </a:prstGeom>
          <a:solidFill>
            <a:schemeClr val="accent2"/>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1881188"/>
            <a:ext cx="4464050" cy="2975543"/>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5201154"/>
            <a:ext cx="4464051" cy="877824"/>
          </a:xfrm>
        </p:spPr>
        <p:txBody>
          <a:bodyPr>
            <a:normAutofit/>
          </a:bodyPr>
          <a:lstStyle>
            <a:lvl1pPr marL="0" indent="0" algn="l">
              <a:lnSpc>
                <a:spcPts val="26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6127106"/>
            <a:ext cx="2520000" cy="360000"/>
          </a:xfrm>
        </p:spPr>
        <p:txBody>
          <a:bodyPr/>
          <a:lstStyle>
            <a:lvl1pPr>
              <a:defRPr sz="1200">
                <a:solidFill>
                  <a:schemeClr val="bg1"/>
                </a:solidFill>
                <a:latin typeface="+mn-lt"/>
              </a:defRPr>
            </a:lvl1pPr>
          </a:lstStyle>
          <a:p>
            <a:fld id="{4CAE1A1E-ED4B-49B1-97D0-3131BE6FD730}" type="datetime2">
              <a:rPr lang="da-DK" smtClean="0"/>
              <a:t>16. april 2025</a:t>
            </a:fld>
            <a:endParaRPr lang="da-DK" dirty="0"/>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2" name="Pladsholder til billede 7">
            <a:extLst>
              <a:ext uri="{FF2B5EF4-FFF2-40B4-BE49-F238E27FC236}">
                <a16:creationId xmlns:a16="http://schemas.microsoft.com/office/drawing/2014/main" id="{CCECDA8A-2FEF-C549-80E9-F0A1FCFFC333}"/>
              </a:ext>
            </a:extLst>
          </p:cNvPr>
          <p:cNvSpPr>
            <a:spLocks noGrp="1" noChangeAspect="1"/>
          </p:cNvSpPr>
          <p:nvPr>
            <p:ph type="pic" sz="quarter" idx="22" hasCustomPrompt="1"/>
          </p:nvPr>
        </p:nvSpPr>
        <p:spPr>
          <a:xfrm>
            <a:off x="9300055" y="402349"/>
            <a:ext cx="3240000" cy="3240000"/>
          </a:xfrm>
          <a:prstGeom prst="ellipse">
            <a:avLst/>
          </a:prstGeom>
          <a:solidFill>
            <a:schemeClr val="accent1"/>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3" name="Pladsholder til billede 7">
            <a:extLst>
              <a:ext uri="{FF2B5EF4-FFF2-40B4-BE49-F238E27FC236}">
                <a16:creationId xmlns:a16="http://schemas.microsoft.com/office/drawing/2014/main" id="{68C5040E-E441-4241-83A9-00E357F57224}"/>
              </a:ext>
            </a:extLst>
          </p:cNvPr>
          <p:cNvSpPr>
            <a:spLocks noGrp="1" noChangeAspect="1"/>
          </p:cNvSpPr>
          <p:nvPr>
            <p:ph type="pic" sz="quarter" idx="23" hasCustomPrompt="1"/>
          </p:nvPr>
        </p:nvSpPr>
        <p:spPr>
          <a:xfrm>
            <a:off x="6173321" y="1740894"/>
            <a:ext cx="3948689" cy="3948689"/>
          </a:xfrm>
          <a:prstGeom prst="ellipse">
            <a:avLst/>
          </a:prstGeom>
          <a:solidFill>
            <a:schemeClr val="accent4"/>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pic>
        <p:nvPicPr>
          <p:cNvPr id="14" name="Bille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899" y="5670000"/>
            <a:ext cx="4270910" cy="1044000"/>
          </a:xfrm>
          <a:prstGeom prst="rect">
            <a:avLst/>
          </a:prstGeom>
        </p:spPr>
      </p:pic>
    </p:spTree>
    <p:extLst>
      <p:ext uri="{BB962C8B-B14F-4D97-AF65-F5344CB8AC3E}">
        <p14:creationId xmlns:p14="http://schemas.microsoft.com/office/powerpoint/2010/main" val="250796613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9648824" cy="2813304"/>
          </a:xfrm>
        </p:spPr>
        <p:txBody>
          <a:bodyPr anchor="b"/>
          <a:lstStyle>
            <a:lvl1pPr algn="l">
              <a:defRPr sz="48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9648825" cy="877824"/>
          </a:xfrm>
        </p:spPr>
        <p:txBody>
          <a:bodyPr>
            <a:normAutofit/>
          </a:bodyPr>
          <a:lstStyle>
            <a:lvl1pPr marL="0" indent="0" algn="l">
              <a:lnSpc>
                <a:spcPts val="26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DE6D5193-C709-4D36-964D-CFDF2B938D4A}" type="datetime2">
              <a:rPr lang="da-DK" smtClean="0"/>
              <a:t>16. april 2025</a:t>
            </a:fld>
            <a:endParaRPr lang="da-DK" dirty="0"/>
          </a:p>
        </p:txBody>
      </p:sp>
      <p:pic>
        <p:nvPicPr>
          <p:cNvPr id="9" name="Bille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899" y="5670000"/>
            <a:ext cx="4270910" cy="1044000"/>
          </a:xfrm>
          <a:prstGeom prst="rect">
            <a:avLst/>
          </a:prstGeom>
        </p:spPr>
      </p:pic>
    </p:spTree>
    <p:extLst>
      <p:ext uri="{BB962C8B-B14F-4D97-AF65-F5344CB8AC3E}">
        <p14:creationId xmlns:p14="http://schemas.microsoft.com/office/powerpoint/2010/main" val="113399557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genda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507C27C1-C411-4E69-B4E9-BBEB113B230E}" type="datetime2">
              <a:rPr lang="da-DK" smtClean="0"/>
              <a:t>16. april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316508" cy="4400814"/>
          </a:xfrm>
        </p:spPr>
        <p:txBody>
          <a:bodyPr/>
          <a:lstStyle>
            <a:lvl1pPr marL="0" indent="0">
              <a:buNone/>
              <a:defRPr>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i master</a:t>
            </a:r>
          </a:p>
        </p:txBody>
      </p:sp>
      <p:pic>
        <p:nvPicPr>
          <p:cNvPr id="8" name="Bille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24087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genda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8F8B2708-B32F-1E45-8BD5-BE29A5B5A79A}"/>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p>
            <a:fld id="{C4C6FA25-9E3A-46FF-A8EA-A6B0C8D7F65B}" type="datetime2">
              <a:rPr lang="da-DK" smtClean="0"/>
              <a:t>16. april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000000" cy="4392613"/>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i master</a:t>
            </a:r>
          </a:p>
        </p:txBody>
      </p:sp>
      <p:pic>
        <p:nvPicPr>
          <p:cNvPr id="10" name="Bille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168498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multife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p:txBody>
          <a:bodyPr/>
          <a:lstStyle/>
          <a:p>
            <a:r>
              <a:rPr lang="da-DK" dirty="0"/>
              <a:t>Klik her for at tilføje en overskrift</a:t>
            </a:r>
          </a:p>
        </p:txBody>
      </p:sp>
      <p:sp>
        <p:nvSpPr>
          <p:cNvPr id="3" name="Pladsholder til indhold 2">
            <a:extLst>
              <a:ext uri="{FF2B5EF4-FFF2-40B4-BE49-F238E27FC236}">
                <a16:creationId xmlns:a16="http://schemas.microsoft.com/office/drawing/2014/main" id="{683B8803-CE71-9F46-9964-C10DBEF63E7D}"/>
              </a:ext>
            </a:extLst>
          </p:cNvPr>
          <p:cNvSpPr>
            <a:spLocks noGrp="1"/>
          </p:cNvSpPr>
          <p:nvPr>
            <p:ph idx="1"/>
          </p:nvPr>
        </p:nvSpPr>
        <p:spPr>
          <a:xfrm>
            <a:off x="911225" y="1881187"/>
            <a:ext cx="9000000" cy="43926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8C4A5903-2E03-4FDB-9C28-73DB6075397C}" type="datetime2">
              <a:rPr lang="da-DK" smtClean="0"/>
              <a:t>16. april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a:xfrm>
            <a:off x="150471" y="6534000"/>
            <a:ext cx="360000" cy="324000"/>
          </a:xfrm>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70893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mulitifelt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796C4C-3886-E54D-89A5-00F29BB8CFFA}"/>
              </a:ext>
            </a:extLst>
          </p:cNvPr>
          <p:cNvSpPr>
            <a:spLocks noGrp="1"/>
          </p:cNvSpPr>
          <p:nvPr>
            <p:ph sz="half" idx="1"/>
          </p:nvPr>
        </p:nvSpPr>
        <p:spPr>
          <a:xfrm>
            <a:off x="911224" y="1881187"/>
            <a:ext cx="4464051" cy="439261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a:extLst>
              <a:ext uri="{FF2B5EF4-FFF2-40B4-BE49-F238E27FC236}">
                <a16:creationId xmlns:a16="http://schemas.microsoft.com/office/drawing/2014/main" id="{C380DD37-23F9-DE42-8F6D-1B2D3FE9E4D8}"/>
              </a:ext>
            </a:extLst>
          </p:cNvPr>
          <p:cNvSpPr>
            <a:spLocks noGrp="1"/>
          </p:cNvSpPr>
          <p:nvPr>
            <p:ph sz="half" idx="2"/>
          </p:nvPr>
        </p:nvSpPr>
        <p:spPr>
          <a:xfrm>
            <a:off x="6096000" y="1881189"/>
            <a:ext cx="4464050" cy="440081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a:extLst>
              <a:ext uri="{FF2B5EF4-FFF2-40B4-BE49-F238E27FC236}">
                <a16:creationId xmlns:a16="http://schemas.microsoft.com/office/drawing/2014/main" id="{4717990C-88D6-E642-977A-D91F76AD845D}"/>
              </a:ext>
            </a:extLst>
          </p:cNvPr>
          <p:cNvSpPr>
            <a:spLocks noGrp="1"/>
          </p:cNvSpPr>
          <p:nvPr>
            <p:ph type="dt" sz="half" idx="10"/>
          </p:nvPr>
        </p:nvSpPr>
        <p:spPr/>
        <p:txBody>
          <a:bodyPr/>
          <a:lstStyle>
            <a:lvl1pPr>
              <a:defRPr>
                <a:latin typeface="+mn-lt"/>
              </a:defRPr>
            </a:lvl1pPr>
          </a:lstStyle>
          <a:p>
            <a:fld id="{C0AFD6BE-E6A9-4009-9F4D-5937A0E89998}" type="datetime2">
              <a:rPr lang="da-DK" smtClean="0"/>
              <a:t>16. april 2025</a:t>
            </a:fld>
            <a:endParaRPr lang="da-DK" dirty="0"/>
          </a:p>
        </p:txBody>
      </p:sp>
      <p:sp>
        <p:nvSpPr>
          <p:cNvPr id="6" name="Pladsholder til sidefod 5">
            <a:extLst>
              <a:ext uri="{FF2B5EF4-FFF2-40B4-BE49-F238E27FC236}">
                <a16:creationId xmlns:a16="http://schemas.microsoft.com/office/drawing/2014/main" id="{C3EF9336-F3A8-984B-A04C-1E714888228E}"/>
              </a:ext>
            </a:extLst>
          </p:cNvPr>
          <p:cNvSpPr>
            <a:spLocks noGrp="1"/>
          </p:cNvSpPr>
          <p:nvPr>
            <p:ph type="ftr" sz="quarter" idx="11"/>
          </p:nvPr>
        </p:nvSpPr>
        <p:spPr/>
        <p:txBody>
          <a:bodyPr/>
          <a:lstStyle/>
          <a:p>
            <a:r>
              <a:rPr lang="da-DK"/>
              <a:t>Region Sjælland PowerPoint skabelon</a:t>
            </a:r>
          </a:p>
        </p:txBody>
      </p:sp>
      <p:sp>
        <p:nvSpPr>
          <p:cNvPr id="7" name="Pladsholder til slidenummer 6">
            <a:extLst>
              <a:ext uri="{FF2B5EF4-FFF2-40B4-BE49-F238E27FC236}">
                <a16:creationId xmlns:a16="http://schemas.microsoft.com/office/drawing/2014/main" id="{F07C580C-9304-C84A-9857-C0BF63DEE783}"/>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8" name="Titel 1">
            <a:extLst>
              <a:ext uri="{FF2B5EF4-FFF2-40B4-BE49-F238E27FC236}">
                <a16:creationId xmlns:a16="http://schemas.microsoft.com/office/drawing/2014/main" id="{D4F2E2B7-4CDC-AE48-A296-2D0F03EEA933}"/>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Tree>
    <p:extLst>
      <p:ext uri="{BB962C8B-B14F-4D97-AF65-F5344CB8AC3E}">
        <p14:creationId xmlns:p14="http://schemas.microsoft.com/office/powerpoint/2010/main" val="238700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 + bille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D0294D9F-FA43-4709-B451-3A3C141E20FB}" type="datetime2">
              <a:rPr lang="da-DK" smtClean="0"/>
              <a:t>16. april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40081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5999028" y="1741694"/>
            <a:ext cx="4680000" cy="4680000"/>
          </a:xfrm>
          <a:prstGeom prst="ellipse">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a:t>
            </a:r>
            <a:br>
              <a:rPr lang="da-DK" dirty="0"/>
            </a:br>
            <a:r>
              <a:rPr lang="da-DK" dirty="0"/>
              <a:t>indsætte et billede</a:t>
            </a:r>
          </a:p>
        </p:txBody>
      </p:sp>
    </p:spTree>
    <p:extLst>
      <p:ext uri="{BB962C8B-B14F-4D97-AF65-F5344CB8AC3E}">
        <p14:creationId xmlns:p14="http://schemas.microsoft.com/office/powerpoint/2010/main" val="340621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A167745-ABD9-1948-A62A-3CEC22EE8438}"/>
              </a:ext>
            </a:extLst>
          </p:cNvPr>
          <p:cNvSpPr>
            <a:spLocks noGrp="1"/>
          </p:cNvSpPr>
          <p:nvPr>
            <p:ph type="title"/>
          </p:nvPr>
        </p:nvSpPr>
        <p:spPr>
          <a:xfrm>
            <a:off x="911225" y="369793"/>
            <a:ext cx="9648826" cy="1081007"/>
          </a:xfrm>
          <a:prstGeom prst="rect">
            <a:avLst/>
          </a:prstGeom>
        </p:spPr>
        <p:txBody>
          <a:bodyPr vert="horz" wrap="square" lIns="0" tIns="0" rIns="0" bIns="0" rtlCol="0" anchor="b"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85F87AF-8230-C04F-A7C6-795EB814CECE}"/>
              </a:ext>
            </a:extLst>
          </p:cNvPr>
          <p:cNvSpPr>
            <a:spLocks noGrp="1"/>
          </p:cNvSpPr>
          <p:nvPr>
            <p:ph type="body" idx="1"/>
          </p:nvPr>
        </p:nvSpPr>
        <p:spPr>
          <a:xfrm>
            <a:off x="911225" y="1881186"/>
            <a:ext cx="9648826" cy="4421529"/>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Pladsholder til dato 3">
            <a:extLst>
              <a:ext uri="{FF2B5EF4-FFF2-40B4-BE49-F238E27FC236}">
                <a16:creationId xmlns:a16="http://schemas.microsoft.com/office/drawing/2014/main" id="{5D8A659C-C571-D845-97EF-7888D77CB165}"/>
              </a:ext>
            </a:extLst>
          </p:cNvPr>
          <p:cNvSpPr>
            <a:spLocks noGrp="1"/>
          </p:cNvSpPr>
          <p:nvPr>
            <p:ph type="dt" sz="half" idx="2"/>
          </p:nvPr>
        </p:nvSpPr>
        <p:spPr>
          <a:xfrm>
            <a:off x="6096000" y="7020000"/>
            <a:ext cx="1368425"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fld id="{2F16844A-D45D-4DD9-AFEE-992C460433F4}" type="datetime2">
              <a:rPr lang="da-DK" smtClean="0"/>
              <a:t>16. april 2025</a:t>
            </a:fld>
            <a:endParaRPr lang="da-DK" dirty="0"/>
          </a:p>
        </p:txBody>
      </p:sp>
      <p:sp>
        <p:nvSpPr>
          <p:cNvPr id="5" name="Pladsholder til sidefod 4">
            <a:extLst>
              <a:ext uri="{FF2B5EF4-FFF2-40B4-BE49-F238E27FC236}">
                <a16:creationId xmlns:a16="http://schemas.microsoft.com/office/drawing/2014/main" id="{BFA5BF4C-4B2F-6840-8F98-39F777011663}"/>
              </a:ext>
            </a:extLst>
          </p:cNvPr>
          <p:cNvSpPr>
            <a:spLocks noGrp="1"/>
          </p:cNvSpPr>
          <p:nvPr>
            <p:ph type="ftr" sz="quarter" idx="3"/>
          </p:nvPr>
        </p:nvSpPr>
        <p:spPr>
          <a:xfrm>
            <a:off x="911225" y="6534000"/>
            <a:ext cx="4464050"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D367CE6C-D69C-8040-9F58-C32DA4B03038}"/>
              </a:ext>
            </a:extLst>
          </p:cNvPr>
          <p:cNvSpPr>
            <a:spLocks noGrp="1"/>
          </p:cNvSpPr>
          <p:nvPr>
            <p:ph type="sldNum" sz="quarter" idx="4"/>
          </p:nvPr>
        </p:nvSpPr>
        <p:spPr>
          <a:xfrm>
            <a:off x="150472" y="6534000"/>
            <a:ext cx="360000" cy="324000"/>
          </a:xfrm>
          <a:prstGeom prst="rect">
            <a:avLst/>
          </a:prstGeom>
        </p:spPr>
        <p:txBody>
          <a:bodyPr vert="horz" lIns="0" tIns="0" rIns="0" bIns="0" rtlCol="0" anchor="t" anchorCtr="0"/>
          <a:lstStyle>
            <a:lvl1pPr algn="r">
              <a:defRPr sz="800" b="1">
                <a:solidFill>
                  <a:schemeClr val="tx2"/>
                </a:solidFill>
                <a:latin typeface="+mn-lt"/>
                <a:ea typeface="Verdana" panose="020B0604030504040204" pitchFamily="34" charset="0"/>
                <a:cs typeface="Verdana" panose="020B0604030504040204" pitchFamily="34" charset="0"/>
              </a:defRPr>
            </a:lvl1pPr>
          </a:lstStyle>
          <a:p>
            <a:fld id="{50DEC214-4A26-8544-86E4-D5810B015655}" type="slidenum">
              <a:rPr lang="da-DK" smtClean="0"/>
              <a:pPr/>
              <a:t>‹nr.›</a:t>
            </a:fld>
            <a:endParaRPr lang="da-DK" dirty="0"/>
          </a:p>
        </p:txBody>
      </p:sp>
      <p:pic>
        <p:nvPicPr>
          <p:cNvPr id="7" name="Billede 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046300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Verdana" panose="020B0604030504040204" pitchFamily="34" charset="0"/>
          <a:cs typeface="Verdana" panose="020B0604030504040204" pitchFamily="34" charset="0"/>
        </a:defRPr>
      </a:lvl1pPr>
    </p:titleStyle>
    <p:bodyStyle>
      <a:lvl1pPr marL="180000" indent="-180000" algn="l" defTabSz="590400" rtl="0" eaLnBrk="1" latinLnBrk="0" hangingPunct="1">
        <a:lnSpc>
          <a:spcPts val="2400"/>
        </a:lnSpc>
        <a:spcBef>
          <a:spcPts val="10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1pPr>
      <a:lvl2pPr marL="3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2pPr>
      <a:lvl3pPr marL="5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3pPr>
      <a:lvl4pPr marL="7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4pPr>
      <a:lvl5pPr marL="90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5pPr>
      <a:lvl6pPr marL="108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6pPr>
      <a:lvl7pPr marL="12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7pPr>
      <a:lvl8pPr marL="14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8pPr>
      <a:lvl9pPr marL="16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574" userDrawn="1">
          <p15:clr>
            <a:srgbClr val="F26B43"/>
          </p15:clr>
        </p15:guide>
        <p15:guide id="3" pos="6652" userDrawn="1">
          <p15:clr>
            <a:srgbClr val="F26B43"/>
          </p15:clr>
        </p15:guide>
        <p15:guide id="4" pos="3613" userDrawn="1">
          <p15:clr>
            <a:srgbClr val="F26B43"/>
          </p15:clr>
        </p15:guide>
        <p15:guide id="5" pos="3386" userDrawn="1">
          <p15:clr>
            <a:srgbClr val="F26B43"/>
          </p15:clr>
        </p15:guide>
        <p15:guide id="6" pos="4475" userDrawn="1">
          <p15:clr>
            <a:srgbClr val="F26B43"/>
          </p15:clr>
        </p15:guide>
        <p15:guide id="7" pos="4929" userDrawn="1">
          <p15:clr>
            <a:srgbClr val="F26B43"/>
          </p15:clr>
        </p15:guide>
        <p15:guide id="8" pos="2751" userDrawn="1">
          <p15:clr>
            <a:srgbClr val="F26B43"/>
          </p15:clr>
        </p15:guide>
        <p15:guide id="9" pos="2298" userDrawn="1">
          <p15:clr>
            <a:srgbClr val="F26B43"/>
          </p15:clr>
        </p15:guide>
        <p15:guide id="10" orient="horz" pos="3952" userDrawn="1">
          <p15:clr>
            <a:srgbClr val="F26B43"/>
          </p15:clr>
        </p15:guide>
        <p15:guide id="11" orient="horz" pos="913" userDrawn="1">
          <p15:clr>
            <a:srgbClr val="F26B43"/>
          </p15:clr>
        </p15:guide>
        <p15:guide id="12" orient="horz" pos="118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910F726D-B030-3447-AC7E-BC2948CBABB4}"/>
              </a:ext>
            </a:extLst>
          </p:cNvPr>
          <p:cNvSpPr>
            <a:spLocks noGrp="1"/>
          </p:cNvSpPr>
          <p:nvPr>
            <p:ph type="sldNum" sz="quarter" idx="18"/>
          </p:nvPr>
        </p:nvSpPr>
        <p:spPr/>
        <p:txBody>
          <a:bodyPr/>
          <a:lstStyle/>
          <a:p>
            <a:fld id="{50DEC214-4A26-8544-86E4-D5810B015655}" type="slidenum">
              <a:rPr lang="da-DK" smtClean="0"/>
              <a:pPr/>
              <a:t>1</a:t>
            </a:fld>
            <a:endParaRPr lang="da-DK" dirty="0"/>
          </a:p>
        </p:txBody>
      </p:sp>
      <p:sp>
        <p:nvSpPr>
          <p:cNvPr id="4" name="Titel 3">
            <a:extLst>
              <a:ext uri="{FF2B5EF4-FFF2-40B4-BE49-F238E27FC236}">
                <a16:creationId xmlns:a16="http://schemas.microsoft.com/office/drawing/2014/main" id="{C9898D68-2C30-CE42-A015-0B9DB487BDA3}"/>
              </a:ext>
            </a:extLst>
          </p:cNvPr>
          <p:cNvSpPr>
            <a:spLocks noGrp="1"/>
          </p:cNvSpPr>
          <p:nvPr>
            <p:ph type="ctrTitle"/>
          </p:nvPr>
        </p:nvSpPr>
        <p:spPr>
          <a:xfrm>
            <a:off x="911226" y="615697"/>
            <a:ext cx="4883646" cy="2813304"/>
          </a:xfrm>
        </p:spPr>
        <p:txBody>
          <a:bodyPr/>
          <a:lstStyle/>
          <a:p>
            <a:r>
              <a:rPr lang="da-DK" dirty="0"/>
              <a:t>96 timers behandlingsansvar </a:t>
            </a:r>
          </a:p>
        </p:txBody>
      </p:sp>
      <p:sp>
        <p:nvSpPr>
          <p:cNvPr id="5" name="Undertitel 4">
            <a:extLst>
              <a:ext uri="{FF2B5EF4-FFF2-40B4-BE49-F238E27FC236}">
                <a16:creationId xmlns:a16="http://schemas.microsoft.com/office/drawing/2014/main" id="{D7534F3D-C010-384C-84D0-D60FC19384E9}"/>
              </a:ext>
            </a:extLst>
          </p:cNvPr>
          <p:cNvSpPr>
            <a:spLocks noGrp="1"/>
          </p:cNvSpPr>
          <p:nvPr>
            <p:ph type="subTitle" idx="1"/>
          </p:nvPr>
        </p:nvSpPr>
        <p:spPr/>
        <p:txBody>
          <a:bodyPr/>
          <a:lstStyle/>
          <a:p>
            <a:r>
              <a:rPr lang="da-DK" dirty="0"/>
              <a:t>En introduktion til sygehuspersonale</a:t>
            </a:r>
          </a:p>
        </p:txBody>
      </p:sp>
      <p:pic>
        <p:nvPicPr>
          <p:cNvPr id="9" name="Pladsholder til billede 8" descr="Et billede, der indeholder Grafik, cirkel, logo, Font/skrifttype&#10;&#10;Indhold genereret af kunstig intelligens kan være forkert.">
            <a:extLst>
              <a:ext uri="{FF2B5EF4-FFF2-40B4-BE49-F238E27FC236}">
                <a16:creationId xmlns:a16="http://schemas.microsoft.com/office/drawing/2014/main" id="{53A32E26-4D99-19DB-E710-BA607D5568EC}"/>
              </a:ext>
            </a:extLst>
          </p:cNvPr>
          <p:cNvPicPr>
            <a:picLocks noGrp="1" noChangeAspect="1"/>
          </p:cNvPicPr>
          <p:nvPr>
            <p:ph type="pic" sz="quarter" idx="20"/>
          </p:nvPr>
        </p:nvPicPr>
        <p:blipFill>
          <a:blip r:embed="rId2"/>
          <a:srcRect t="10843" b="10843"/>
          <a:stretch>
            <a:fillRect/>
          </a:stretch>
        </p:blipFill>
        <p:spPr/>
      </p:pic>
    </p:spTree>
    <p:extLst>
      <p:ext uri="{BB962C8B-B14F-4D97-AF65-F5344CB8AC3E}">
        <p14:creationId xmlns:p14="http://schemas.microsoft.com/office/powerpoint/2010/main" val="36695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881187"/>
            <a:ext cx="9405968" cy="4392614"/>
          </a:xfrm>
        </p:spPr>
        <p:txBody>
          <a:bodyPr/>
          <a:lstStyle/>
          <a:p>
            <a:r>
              <a:rPr lang="da-DK" dirty="0"/>
              <a:t>Kommunen har som vanligt ansvaret for observation og pleje af relevante borgere og har forpligtigelse til at reagere på ændringer i borgers tilstand. </a:t>
            </a:r>
          </a:p>
          <a:p>
            <a:r>
              <a:rPr lang="da-DK" dirty="0"/>
              <a:t>Myndighedsansvaret og initiativpligten påhviler derfor kommunen og ikke udskrivende afdeling på sygehuset. </a:t>
            </a:r>
          </a:p>
          <a:p>
            <a:pPr>
              <a:spcAft>
                <a:spcPts val="1200"/>
              </a:spcAft>
            </a:pPr>
            <a:r>
              <a:rPr lang="da-DK" dirty="0"/>
              <a:t>Det er vigtigt at bemærke, at kommunens observation, særligt for borgere i eget hjem, beror på periodiske besøg, samt på borgerens mulighed for at tilkalde hjælp.</a:t>
            </a:r>
          </a:p>
          <a:p>
            <a:endParaRPr lang="da-DK" sz="2800" dirty="0"/>
          </a:p>
        </p:txBody>
      </p:sp>
      <p:sp>
        <p:nvSpPr>
          <p:cNvPr id="4" name="Pladsholder til slidenummer 3"/>
          <p:cNvSpPr>
            <a:spLocks noGrp="1"/>
          </p:cNvSpPr>
          <p:nvPr>
            <p:ph type="sldNum" sz="quarter" idx="12"/>
          </p:nvPr>
        </p:nvSpPr>
        <p:spPr/>
        <p:txBody>
          <a:bodyPr/>
          <a:lstStyle/>
          <a:p>
            <a:fld id="{50DEC214-4A26-8544-86E4-D5810B015655}" type="slidenum">
              <a:rPr lang="da-DK" smtClean="0"/>
              <a:t>10</a:t>
            </a:fld>
            <a:endParaRPr lang="da-DK"/>
          </a:p>
        </p:txBody>
      </p:sp>
      <p:sp>
        <p:nvSpPr>
          <p:cNvPr id="5" name="Titel 4"/>
          <p:cNvSpPr>
            <a:spLocks noGrp="1"/>
          </p:cNvSpPr>
          <p:nvPr>
            <p:ph type="title"/>
          </p:nvPr>
        </p:nvSpPr>
        <p:spPr/>
        <p:txBody>
          <a:bodyPr/>
          <a:lstStyle/>
          <a:p>
            <a:r>
              <a:rPr lang="da-DK" dirty="0"/>
              <a:t>Ansvar i kommune </a:t>
            </a:r>
          </a:p>
        </p:txBody>
      </p:sp>
    </p:spTree>
    <p:extLst>
      <p:ext uri="{BB962C8B-B14F-4D97-AF65-F5344CB8AC3E}">
        <p14:creationId xmlns:p14="http://schemas.microsoft.com/office/powerpoint/2010/main" val="404387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881187"/>
            <a:ext cx="9648825" cy="4392614"/>
          </a:xfrm>
        </p:spPr>
        <p:txBody>
          <a:bodyPr/>
          <a:lstStyle/>
          <a:p>
            <a:pPr marL="0" indent="0">
              <a:buNone/>
            </a:pPr>
            <a:r>
              <a:rPr lang="da-DK" dirty="0"/>
              <a:t>Det er kun autoriseret sundhedspersonale, der må kontakte sygehuset under 96 timers behandlingsansvar. Kontakten til udskrivende afdeling vil derfor udelukkende være fra en sygeplejerske eller en social og sundhedsassistent, der har rådført sig med en sygeplejerske.</a:t>
            </a:r>
          </a:p>
          <a:p>
            <a:pPr marL="0" indent="0">
              <a:buNone/>
            </a:pPr>
            <a:r>
              <a:rPr lang="da-DK" dirty="0"/>
              <a:t>Henvendelserne til udskrivende afdeling under 96 timers behandlingsansvar kan opdeles i to typer:</a:t>
            </a:r>
          </a:p>
          <a:p>
            <a:pPr marL="457200" indent="-457200">
              <a:buFont typeface="+mj-lt"/>
              <a:buAutoNum type="arabicPeriod"/>
            </a:pPr>
            <a:r>
              <a:rPr lang="da-DK" u="sng" dirty="0"/>
              <a:t>Henvendelser vedrørende opfølgning på aktuel indlæggelse, f.eks.:</a:t>
            </a:r>
          </a:p>
          <a:p>
            <a:pPr marL="637200" lvl="1" indent="-457200">
              <a:buFont typeface="+mj-lt"/>
              <a:buAutoNum type="alphaLcPeriod"/>
            </a:pPr>
            <a:r>
              <a:rPr lang="da-DK" dirty="0"/>
              <a:t>Præcisering eller ændring i behandlingsplan  </a:t>
            </a:r>
          </a:p>
          <a:p>
            <a:pPr marL="637200" lvl="1" indent="-457200">
              <a:buFont typeface="+mj-lt"/>
              <a:buAutoNum type="alphaLcPeriod"/>
            </a:pPr>
            <a:r>
              <a:rPr lang="da-DK" dirty="0"/>
              <a:t>Ordinering af anden medicin eller ændring af den aktuelle </a:t>
            </a:r>
          </a:p>
          <a:p>
            <a:pPr marL="637200" lvl="1" indent="-457200">
              <a:buFont typeface="+mj-lt"/>
              <a:buAutoNum type="alphaLcPeriod"/>
            </a:pPr>
            <a:r>
              <a:rPr lang="da-DK" dirty="0"/>
              <a:t>Recepter og afstemning af FMK</a:t>
            </a:r>
          </a:p>
          <a:p>
            <a:pPr marL="457200" indent="-457200">
              <a:buFont typeface="+mj-lt"/>
              <a:buAutoNum type="arabicPeriod"/>
            </a:pPr>
            <a:endParaRPr lang="da-DK" dirty="0"/>
          </a:p>
          <a:p>
            <a:pPr marL="457200" indent="-457200">
              <a:buFont typeface="+mj-lt"/>
              <a:buAutoNum type="arabicPeriod"/>
            </a:pPr>
            <a:r>
              <a:rPr lang="da-DK" u="sng" dirty="0"/>
              <a:t>Henvendelser vedrørende ændringer i tilstand </a:t>
            </a:r>
          </a:p>
          <a:p>
            <a:pPr marL="180000" lvl="1" indent="0">
              <a:buNone/>
            </a:pPr>
            <a:endParaRPr lang="da-DK" u="sng" dirty="0"/>
          </a:p>
        </p:txBody>
      </p:sp>
      <p:sp>
        <p:nvSpPr>
          <p:cNvPr id="4" name="Pladsholder til slidenummer 3"/>
          <p:cNvSpPr>
            <a:spLocks noGrp="1"/>
          </p:cNvSpPr>
          <p:nvPr>
            <p:ph type="sldNum" sz="quarter" idx="12"/>
          </p:nvPr>
        </p:nvSpPr>
        <p:spPr/>
        <p:txBody>
          <a:bodyPr/>
          <a:lstStyle/>
          <a:p>
            <a:fld id="{50DEC214-4A26-8544-86E4-D5810B015655}" type="slidenum">
              <a:rPr lang="da-DK" smtClean="0"/>
              <a:t>11</a:t>
            </a:fld>
            <a:endParaRPr lang="da-DK"/>
          </a:p>
        </p:txBody>
      </p:sp>
      <p:sp>
        <p:nvSpPr>
          <p:cNvPr id="5" name="Titel 4"/>
          <p:cNvSpPr>
            <a:spLocks noGrp="1"/>
          </p:cNvSpPr>
          <p:nvPr>
            <p:ph type="title"/>
          </p:nvPr>
        </p:nvSpPr>
        <p:spPr/>
        <p:txBody>
          <a:bodyPr/>
          <a:lstStyle/>
          <a:p>
            <a:r>
              <a:rPr lang="da-DK" dirty="0"/>
              <a:t>Henvendelser under 96 timers behandlingsansvar </a:t>
            </a:r>
          </a:p>
        </p:txBody>
      </p:sp>
    </p:spTree>
    <p:extLst>
      <p:ext uri="{BB962C8B-B14F-4D97-AF65-F5344CB8AC3E}">
        <p14:creationId xmlns:p14="http://schemas.microsoft.com/office/powerpoint/2010/main" val="283818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881187"/>
            <a:ext cx="9836108" cy="4392614"/>
          </a:xfrm>
        </p:spPr>
        <p:txBody>
          <a:bodyPr/>
          <a:lstStyle/>
          <a:p>
            <a:pPr marL="0" indent="0">
              <a:buNone/>
            </a:pPr>
            <a:r>
              <a:rPr lang="da-DK" dirty="0"/>
              <a:t>Hvis henvendelsen vedrører opfølgning på den aktuelle indlæggelse, kan der være behov for, at der tages stilling til, hvorvidt der eksempelvis: </a:t>
            </a:r>
          </a:p>
          <a:p>
            <a:pPr lvl="0"/>
            <a:r>
              <a:rPr lang="da-DK" dirty="0"/>
              <a:t>Skal ydes sygeplejefaglig rådgivning, f.eks. vedrørende hjælpemidler, medicinudlevering, funktionsevne, plejerelaterede opgaver mv. </a:t>
            </a:r>
          </a:p>
          <a:p>
            <a:pPr lvl="0"/>
            <a:r>
              <a:rPr lang="da-DK" dirty="0"/>
              <a:t>Skal ordineres medicin eller ændres i den aktuelle medicin</a:t>
            </a:r>
          </a:p>
          <a:p>
            <a:pPr lvl="0"/>
            <a:r>
              <a:rPr lang="da-DK" dirty="0"/>
              <a:t>Er behov for præcisering af behandlingsplanen</a:t>
            </a:r>
          </a:p>
          <a:p>
            <a:pPr lvl="0"/>
            <a:r>
              <a:rPr lang="da-DK" dirty="0"/>
              <a:t>Skal konfereres med en læge fra et andet speciale  </a:t>
            </a:r>
          </a:p>
          <a:p>
            <a:pPr lvl="0"/>
            <a:r>
              <a:rPr lang="da-DK" dirty="0"/>
              <a:t>Er hastende behov for lægefaglig vejledning fra sygehuset, eller om henvendelsen kan overgå til praktiserende læge efter 96 timer</a:t>
            </a:r>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12</a:t>
            </a:fld>
            <a:endParaRPr lang="da-DK"/>
          </a:p>
        </p:txBody>
      </p:sp>
      <p:sp>
        <p:nvSpPr>
          <p:cNvPr id="5" name="Titel 4"/>
          <p:cNvSpPr>
            <a:spLocks noGrp="1"/>
          </p:cNvSpPr>
          <p:nvPr>
            <p:ph type="title"/>
          </p:nvPr>
        </p:nvSpPr>
        <p:spPr/>
        <p:txBody>
          <a:bodyPr/>
          <a:lstStyle/>
          <a:p>
            <a:r>
              <a:rPr lang="da-DK" dirty="0"/>
              <a:t>Ved henvendelser vedr. opfølgning på aktuel indlæggelse </a:t>
            </a:r>
          </a:p>
        </p:txBody>
      </p:sp>
    </p:spTree>
    <p:extLst>
      <p:ext uri="{BB962C8B-B14F-4D97-AF65-F5344CB8AC3E}">
        <p14:creationId xmlns:p14="http://schemas.microsoft.com/office/powerpoint/2010/main" val="554724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471900"/>
            <a:ext cx="7030277" cy="4392614"/>
          </a:xfrm>
        </p:spPr>
        <p:txBody>
          <a:bodyPr/>
          <a:lstStyle/>
          <a:p>
            <a:r>
              <a:rPr lang="da-DK" sz="1600" dirty="0"/>
              <a:t>Det kommunale sundhedspersonale er blevet instrueret i at bruge dialogværktøjet ISBAR ved opkald til udskrivende afdeling </a:t>
            </a:r>
          </a:p>
          <a:p>
            <a:r>
              <a:rPr lang="da-DK" sz="1600" dirty="0"/>
              <a:t>Såfremt opkaldet drejer sig om ændring i helbredstilstand forventes det, at den kommunale fagperson, som foretager opkaldet har:</a:t>
            </a:r>
          </a:p>
          <a:p>
            <a:pPr lvl="0"/>
            <a:r>
              <a:rPr lang="da-DK" sz="1600" dirty="0"/>
              <a:t>Målt følgende vitale værdier</a:t>
            </a:r>
          </a:p>
          <a:p>
            <a:pPr lvl="1"/>
            <a:r>
              <a:rPr lang="da-DK" sz="1600" dirty="0"/>
              <a:t>Blodtryk</a:t>
            </a:r>
          </a:p>
          <a:p>
            <a:pPr lvl="1"/>
            <a:r>
              <a:rPr lang="da-DK" sz="1600" dirty="0"/>
              <a:t>Puls</a:t>
            </a:r>
          </a:p>
          <a:p>
            <a:pPr lvl="1"/>
            <a:r>
              <a:rPr lang="da-DK" sz="1600" dirty="0"/>
              <a:t>Respirationsfrekvens</a:t>
            </a:r>
          </a:p>
          <a:p>
            <a:pPr lvl="1"/>
            <a:r>
              <a:rPr lang="da-DK" sz="1600" dirty="0" err="1"/>
              <a:t>Saturation</a:t>
            </a:r>
            <a:endParaRPr lang="da-DK" sz="1600" dirty="0"/>
          </a:p>
          <a:p>
            <a:pPr lvl="1"/>
            <a:r>
              <a:rPr lang="da-DK" sz="1600" dirty="0"/>
              <a:t>Temperatur</a:t>
            </a:r>
          </a:p>
          <a:p>
            <a:pPr lvl="1"/>
            <a:r>
              <a:rPr lang="da-DK" sz="1600" dirty="0"/>
              <a:t>Blodsukker ved diabetes</a:t>
            </a:r>
          </a:p>
          <a:p>
            <a:pPr lvl="0"/>
            <a:r>
              <a:rPr lang="da-DK" sz="1600" dirty="0"/>
              <a:t>Vurderet eventuelle smerter vha. Visual Analog </a:t>
            </a:r>
            <a:r>
              <a:rPr lang="da-DK" sz="1600" dirty="0" err="1"/>
              <a:t>Scale</a:t>
            </a:r>
            <a:r>
              <a:rPr lang="da-DK" sz="1600" dirty="0"/>
              <a:t> (VAS) </a:t>
            </a:r>
          </a:p>
          <a:p>
            <a:r>
              <a:rPr lang="da-DK" sz="1600" dirty="0"/>
              <a:t>Observeret hud og almentilstand generelt</a:t>
            </a:r>
          </a:p>
        </p:txBody>
      </p:sp>
      <p:sp>
        <p:nvSpPr>
          <p:cNvPr id="4" name="Pladsholder til slidenummer 3"/>
          <p:cNvSpPr>
            <a:spLocks noGrp="1"/>
          </p:cNvSpPr>
          <p:nvPr>
            <p:ph type="sldNum" sz="quarter" idx="12"/>
          </p:nvPr>
        </p:nvSpPr>
        <p:spPr/>
        <p:txBody>
          <a:bodyPr/>
          <a:lstStyle/>
          <a:p>
            <a:fld id="{50DEC214-4A26-8544-86E4-D5810B015655}" type="slidenum">
              <a:rPr lang="da-DK" smtClean="0"/>
              <a:t>13</a:t>
            </a:fld>
            <a:endParaRPr lang="da-DK"/>
          </a:p>
        </p:txBody>
      </p:sp>
      <p:sp>
        <p:nvSpPr>
          <p:cNvPr id="5" name="Titel 4"/>
          <p:cNvSpPr>
            <a:spLocks noGrp="1"/>
          </p:cNvSpPr>
          <p:nvPr>
            <p:ph type="title"/>
          </p:nvPr>
        </p:nvSpPr>
        <p:spPr>
          <a:xfrm>
            <a:off x="911224" y="95072"/>
            <a:ext cx="10119648" cy="1079594"/>
          </a:xfrm>
        </p:spPr>
        <p:txBody>
          <a:bodyPr/>
          <a:lstStyle/>
          <a:p>
            <a:r>
              <a:rPr lang="da-DK" dirty="0"/>
              <a:t>Ved henvendelse vedr. ændringer i tilstand</a:t>
            </a:r>
          </a:p>
        </p:txBody>
      </p:sp>
      <p:pic>
        <p:nvPicPr>
          <p:cNvPr id="6" name="Pladsholder til indhold 5"/>
          <p:cNvPicPr>
            <a:picLocks noGrp="1" noChangeAspect="1"/>
          </p:cNvPicPr>
          <p:nvPr>
            <p:ph sz="half" idx="2"/>
          </p:nvPr>
        </p:nvPicPr>
        <p:blipFill>
          <a:blip r:embed="rId2"/>
          <a:stretch>
            <a:fillRect/>
          </a:stretch>
        </p:blipFill>
        <p:spPr>
          <a:xfrm>
            <a:off x="7941501" y="1572526"/>
            <a:ext cx="3089371" cy="4191363"/>
          </a:xfrm>
          <a:prstGeom prst="rect">
            <a:avLst/>
          </a:prstGeom>
        </p:spPr>
      </p:pic>
    </p:spTree>
    <p:extLst>
      <p:ext uri="{BB962C8B-B14F-4D97-AF65-F5344CB8AC3E}">
        <p14:creationId xmlns:p14="http://schemas.microsoft.com/office/powerpoint/2010/main" val="283261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636929"/>
            <a:ext cx="9867423" cy="4392614"/>
          </a:xfrm>
        </p:spPr>
        <p:txBody>
          <a:bodyPr/>
          <a:lstStyle/>
          <a:p>
            <a:pPr marL="0" indent="0">
              <a:buNone/>
            </a:pPr>
            <a:endParaRPr lang="da-DK" dirty="0"/>
          </a:p>
          <a:p>
            <a:pPr marL="0" indent="0">
              <a:buNone/>
            </a:pPr>
            <a:r>
              <a:rPr lang="da-DK" dirty="0"/>
              <a:t>Hvis henvendelsen vedrører forværring/ændring i patientens tilstand, vurderer sygehuspersonalet, om der er akut behov for et lægefagligt tilsyn. Hertil kan der vælges en række tilsynsformer, herunder:  </a:t>
            </a:r>
          </a:p>
          <a:p>
            <a:pPr marL="0" indent="0">
              <a:buNone/>
            </a:pPr>
            <a:r>
              <a:rPr lang="da-DK" dirty="0"/>
              <a:t>•	Videokonsultation (SMS Video)</a:t>
            </a:r>
          </a:p>
          <a:p>
            <a:pPr marL="0" indent="0">
              <a:buNone/>
            </a:pPr>
            <a:r>
              <a:rPr lang="da-DK" dirty="0"/>
              <a:t>•	Besøg i eget hjem via lægevagten eller akutberedskabet   </a:t>
            </a:r>
          </a:p>
          <a:p>
            <a:pPr marL="0" indent="0">
              <a:buNone/>
            </a:pPr>
            <a:r>
              <a:rPr lang="da-DK" dirty="0"/>
              <a:t>•	En </a:t>
            </a:r>
            <a:r>
              <a:rPr lang="da-DK" dirty="0" err="1"/>
              <a:t>subakut</a:t>
            </a:r>
            <a:r>
              <a:rPr lang="da-DK" dirty="0"/>
              <a:t> vurdering på sygehuset </a:t>
            </a:r>
          </a:p>
          <a:p>
            <a:pPr marL="0" indent="0">
              <a:buNone/>
            </a:pPr>
            <a:r>
              <a:rPr lang="da-DK" dirty="0"/>
              <a:t>•	Genindlæggelse</a:t>
            </a:r>
          </a:p>
          <a:p>
            <a:pPr marL="0" indent="0">
              <a:buNone/>
            </a:pPr>
            <a:endParaRPr lang="da-DK" dirty="0"/>
          </a:p>
          <a:p>
            <a:pPr marL="0" indent="0">
              <a:buNone/>
            </a:pPr>
            <a:r>
              <a:rPr lang="da-DK" dirty="0"/>
              <a:t>Vælg den tilsynsform, der er relevant for den gældende problemstilling, og som er mulig at gennemføre. </a:t>
            </a:r>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14</a:t>
            </a:fld>
            <a:endParaRPr lang="da-DK"/>
          </a:p>
        </p:txBody>
      </p:sp>
      <p:sp>
        <p:nvSpPr>
          <p:cNvPr id="5" name="Titel 4"/>
          <p:cNvSpPr>
            <a:spLocks noGrp="1"/>
          </p:cNvSpPr>
          <p:nvPr>
            <p:ph type="title"/>
          </p:nvPr>
        </p:nvSpPr>
        <p:spPr/>
        <p:txBody>
          <a:bodyPr/>
          <a:lstStyle/>
          <a:p>
            <a:r>
              <a:rPr lang="da-DK" dirty="0"/>
              <a:t>Handlemuligheder ved henvendelser vedr. ændringer i tilstand </a:t>
            </a:r>
          </a:p>
        </p:txBody>
      </p:sp>
    </p:spTree>
    <p:extLst>
      <p:ext uri="{BB962C8B-B14F-4D97-AF65-F5344CB8AC3E}">
        <p14:creationId xmlns:p14="http://schemas.microsoft.com/office/powerpoint/2010/main" val="4267420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50DEC214-4A26-8544-86E4-D5810B015655}" type="slidenum">
              <a:rPr lang="da-DK" smtClean="0"/>
              <a:t>15</a:t>
            </a:fld>
            <a:endParaRPr lang="da-DK"/>
          </a:p>
        </p:txBody>
      </p:sp>
      <p:sp>
        <p:nvSpPr>
          <p:cNvPr id="5" name="Titel 4"/>
          <p:cNvSpPr>
            <a:spLocks noGrp="1"/>
          </p:cNvSpPr>
          <p:nvPr>
            <p:ph type="title"/>
          </p:nvPr>
        </p:nvSpPr>
        <p:spPr>
          <a:xfrm>
            <a:off x="704190" y="307500"/>
            <a:ext cx="9648825" cy="1079594"/>
          </a:xfrm>
        </p:spPr>
        <p:txBody>
          <a:bodyPr/>
          <a:lstStyle/>
          <a:p>
            <a:r>
              <a:rPr lang="da-DK" dirty="0"/>
              <a:t>Dokumentation af henvendelse fra primærsektor </a:t>
            </a:r>
          </a:p>
        </p:txBody>
      </p:sp>
      <p:sp>
        <p:nvSpPr>
          <p:cNvPr id="2" name="Tekstfelt 1"/>
          <p:cNvSpPr txBox="1"/>
          <p:nvPr/>
        </p:nvSpPr>
        <p:spPr>
          <a:xfrm>
            <a:off x="704190" y="1690911"/>
            <a:ext cx="9277715" cy="4093428"/>
          </a:xfrm>
          <a:prstGeom prst="rect">
            <a:avLst/>
          </a:prstGeom>
          <a:noFill/>
        </p:spPr>
        <p:txBody>
          <a:bodyPr wrap="square" rtlCol="0">
            <a:spAutoFit/>
          </a:bodyPr>
          <a:lstStyle/>
          <a:p>
            <a:pPr marL="342900" indent="-342900">
              <a:buFont typeface="Arial" panose="020B0604020202020204" pitchFamily="34" charset="0"/>
              <a:buChar char="•"/>
            </a:pPr>
            <a:r>
              <a:rPr lang="da-DK" sz="2000" dirty="0">
                <a:solidFill>
                  <a:schemeClr val="tx2"/>
                </a:solidFill>
              </a:rPr>
              <a:t>Ved dokumentation af henvendelsen skelnes der mellem, om der ydes rådgivning eller behandling. Hvis der ydes behandling, er der journalføringspligt. Hvis der derimod udelukkende er tale om rådgivning, har sygehuspersonalet ikke pligt, men mulighed for at journalføre dette. </a:t>
            </a:r>
          </a:p>
          <a:p>
            <a:endParaRPr lang="da-DK" sz="2000" dirty="0">
              <a:solidFill>
                <a:schemeClr val="tx2"/>
              </a:solidFill>
            </a:endParaRPr>
          </a:p>
          <a:p>
            <a:pPr marL="342900" indent="-342900">
              <a:buFont typeface="Arial" panose="020B0604020202020204" pitchFamily="34" charset="0"/>
              <a:buChar char="•"/>
            </a:pPr>
            <a:r>
              <a:rPr lang="da-DK" sz="2000" dirty="0">
                <a:solidFill>
                  <a:schemeClr val="tx2"/>
                </a:solidFill>
              </a:rPr>
              <a:t>Hvis opkaldet ender med en præcisering eller ændring af behandlingsplan, ordination af medicin eller lignende skal der derfor skrives et journalnotat og sendes en korrespondancemeddelelse til kommunen og almen praktiserende læge. Det skal fremgå af korrespondancemeddelelsen vedrørende kontakten, hvornår 96 timers behandlingsansvar ophører. </a:t>
            </a:r>
          </a:p>
          <a:p>
            <a:pPr marL="342900" indent="-342900">
              <a:buFont typeface="Arial" panose="020B0604020202020204" pitchFamily="34" charset="0"/>
              <a:buChar char="•"/>
            </a:pPr>
            <a:endParaRPr lang="da-DK" sz="2000" dirty="0">
              <a:solidFill>
                <a:schemeClr val="tx2"/>
              </a:solidFill>
            </a:endParaRPr>
          </a:p>
        </p:txBody>
      </p:sp>
    </p:spTree>
    <p:extLst>
      <p:ext uri="{BB962C8B-B14F-4D97-AF65-F5344CB8AC3E}">
        <p14:creationId xmlns:p14="http://schemas.microsoft.com/office/powerpoint/2010/main" val="299395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881187"/>
            <a:ext cx="9397342" cy="4392614"/>
          </a:xfrm>
        </p:spPr>
        <p:txBody>
          <a:bodyPr/>
          <a:lstStyle/>
          <a:p>
            <a:pPr marL="0" indent="0">
              <a:buNone/>
            </a:pPr>
            <a:r>
              <a:rPr lang="da-DK" dirty="0"/>
              <a:t>Behandlingsansvaret kan forlænges udover 96 timer efter konkret aftale med vagthavende læge på udskrivende afdeling.</a:t>
            </a:r>
          </a:p>
          <a:p>
            <a:pPr marL="0" indent="0">
              <a:buNone/>
            </a:pPr>
            <a:r>
              <a:rPr lang="da-DK" dirty="0"/>
              <a:t>Ved forlængelse af behandlingsansvaret skal der ske følgende tværsektoriel kommunikation:</a:t>
            </a:r>
          </a:p>
          <a:p>
            <a:pPr marL="0" indent="0">
              <a:buNone/>
            </a:pPr>
            <a:endParaRPr lang="da-DK" sz="2400" dirty="0"/>
          </a:p>
          <a:p>
            <a:endParaRPr lang="da-DK" sz="1800" dirty="0"/>
          </a:p>
          <a:p>
            <a:pPr marL="0" indent="0">
              <a:buNone/>
            </a:pPr>
            <a:endParaRPr lang="da-DK" dirty="0"/>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16</a:t>
            </a:fld>
            <a:endParaRPr lang="da-DK"/>
          </a:p>
        </p:txBody>
      </p:sp>
      <p:sp>
        <p:nvSpPr>
          <p:cNvPr id="5" name="Titel 4"/>
          <p:cNvSpPr>
            <a:spLocks noGrp="1"/>
          </p:cNvSpPr>
          <p:nvPr>
            <p:ph type="title"/>
          </p:nvPr>
        </p:nvSpPr>
        <p:spPr/>
        <p:txBody>
          <a:bodyPr/>
          <a:lstStyle/>
          <a:p>
            <a:r>
              <a:rPr lang="da-DK" dirty="0"/>
              <a:t>Forlængelse af behandlingsansvaret udover 96 timer </a:t>
            </a:r>
          </a:p>
        </p:txBody>
      </p:sp>
      <p:graphicFrame>
        <p:nvGraphicFramePr>
          <p:cNvPr id="8" name="Tabel 6">
            <a:extLst>
              <a:ext uri="{FF2B5EF4-FFF2-40B4-BE49-F238E27FC236}">
                <a16:creationId xmlns:a16="http://schemas.microsoft.com/office/drawing/2014/main" id="{E1480E6D-DED2-4FF6-B8C9-2F1A443311CA}"/>
              </a:ext>
            </a:extLst>
          </p:cNvPr>
          <p:cNvGraphicFramePr>
            <a:graphicFrameLocks noGrp="1"/>
          </p:cNvGraphicFramePr>
          <p:nvPr>
            <p:extLst>
              <p:ext uri="{D42A27DB-BD31-4B8C-83A1-F6EECF244321}">
                <p14:modId xmlns:p14="http://schemas.microsoft.com/office/powerpoint/2010/main" val="2355327822"/>
              </p:ext>
            </p:extLst>
          </p:nvPr>
        </p:nvGraphicFramePr>
        <p:xfrm>
          <a:off x="761451" y="3461505"/>
          <a:ext cx="9948369" cy="2988331"/>
        </p:xfrm>
        <a:graphic>
          <a:graphicData uri="http://schemas.openxmlformats.org/drawingml/2006/table">
            <a:tbl>
              <a:tblPr firstRow="1" bandRow="1">
                <a:tableStyleId>{5C22544A-7EE6-4342-B048-85BDC9FD1C3A}</a:tableStyleId>
              </a:tblPr>
              <a:tblGrid>
                <a:gridCol w="2568369">
                  <a:extLst>
                    <a:ext uri="{9D8B030D-6E8A-4147-A177-3AD203B41FA5}">
                      <a16:colId xmlns:a16="http://schemas.microsoft.com/office/drawing/2014/main" val="1170839116"/>
                    </a:ext>
                  </a:extLst>
                </a:gridCol>
                <a:gridCol w="972000">
                  <a:extLst>
                    <a:ext uri="{9D8B030D-6E8A-4147-A177-3AD203B41FA5}">
                      <a16:colId xmlns:a16="http://schemas.microsoft.com/office/drawing/2014/main" val="3090270855"/>
                    </a:ext>
                  </a:extLst>
                </a:gridCol>
                <a:gridCol w="972000">
                  <a:extLst>
                    <a:ext uri="{9D8B030D-6E8A-4147-A177-3AD203B41FA5}">
                      <a16:colId xmlns:a16="http://schemas.microsoft.com/office/drawing/2014/main" val="1458762721"/>
                    </a:ext>
                  </a:extLst>
                </a:gridCol>
                <a:gridCol w="5436000">
                  <a:extLst>
                    <a:ext uri="{9D8B030D-6E8A-4147-A177-3AD203B41FA5}">
                      <a16:colId xmlns:a16="http://schemas.microsoft.com/office/drawing/2014/main" val="3555572296"/>
                    </a:ext>
                  </a:extLst>
                </a:gridCol>
              </a:tblGrid>
              <a:tr h="310869">
                <a:tc>
                  <a:txBody>
                    <a:bodyPr/>
                    <a:lstStyle/>
                    <a:p>
                      <a:pPr algn="ctr"/>
                      <a:endParaRPr lang="da-DK" sz="1300" dirty="0"/>
                    </a:p>
                  </a:txBody>
                  <a:tcPr anchor="ctr"/>
                </a:tc>
                <a:tc>
                  <a:txBody>
                    <a:bodyPr/>
                    <a:lstStyle/>
                    <a:p>
                      <a:pPr algn="ctr"/>
                      <a:r>
                        <a:rPr lang="da-DK" sz="1300" dirty="0"/>
                        <a:t>Fra</a:t>
                      </a:r>
                    </a:p>
                  </a:txBody>
                  <a:tcPr anchor="ctr"/>
                </a:tc>
                <a:tc>
                  <a:txBody>
                    <a:bodyPr/>
                    <a:lstStyle/>
                    <a:p>
                      <a:pPr algn="ctr"/>
                      <a:r>
                        <a:rPr lang="da-DK" sz="1300" dirty="0"/>
                        <a:t>Til</a:t>
                      </a:r>
                    </a:p>
                  </a:txBody>
                  <a:tcPr anchor="ctr"/>
                </a:tc>
                <a:tc>
                  <a:txBody>
                    <a:bodyPr/>
                    <a:lstStyle/>
                    <a:p>
                      <a:pPr algn="ctr"/>
                      <a:r>
                        <a:rPr lang="da-DK" sz="1300" dirty="0"/>
                        <a:t>Sygehusets aktivitet</a:t>
                      </a:r>
                    </a:p>
                  </a:txBody>
                  <a:tcPr anchor="ctr"/>
                </a:tc>
                <a:extLst>
                  <a:ext uri="{0D108BD9-81ED-4DB2-BD59-A6C34878D82A}">
                    <a16:rowId xmlns:a16="http://schemas.microsoft.com/office/drawing/2014/main" val="3422700383"/>
                  </a:ext>
                </a:extLst>
              </a:tr>
              <a:tr h="596896">
                <a:tc rowSpan="2">
                  <a:txBody>
                    <a:bodyPr/>
                    <a:lstStyle/>
                    <a:p>
                      <a:pPr algn="ctr"/>
                      <a:r>
                        <a:rPr lang="da-DK" sz="1100" dirty="0"/>
                        <a:t>Ved forlængelse af behandlingsansvar 96 timer</a:t>
                      </a:r>
                    </a:p>
                  </a:txBody>
                  <a:tcPr anchor="ctr"/>
                </a:tc>
                <a:tc>
                  <a:txBody>
                    <a:bodyPr/>
                    <a:lstStyle/>
                    <a:p>
                      <a:pPr algn="ctr"/>
                      <a:r>
                        <a:rPr lang="da-DK" sz="1100" dirty="0"/>
                        <a:t>Sygehus</a:t>
                      </a:r>
                    </a:p>
                  </a:txBody>
                  <a:tcPr anchor="ctr"/>
                </a:tc>
                <a:tc>
                  <a:txBody>
                    <a:bodyPr/>
                    <a:lstStyle/>
                    <a:p>
                      <a:pPr algn="ctr"/>
                      <a:r>
                        <a:rPr lang="da-DK" sz="1100" dirty="0"/>
                        <a:t>Kommune </a:t>
                      </a:r>
                    </a:p>
                  </a:txBody>
                  <a:tcPr anchor="ctr"/>
                </a:tc>
                <a:tc>
                  <a:txBody>
                    <a:bodyPr/>
                    <a:lstStyle/>
                    <a:p>
                      <a:pPr algn="ctr"/>
                      <a:r>
                        <a:rPr lang="da-DK" sz="1100" dirty="0"/>
                        <a:t>Telefonopkald efterfulgt af</a:t>
                      </a:r>
                      <a:r>
                        <a:rPr lang="da-DK" sz="1100" baseline="0" dirty="0"/>
                        <a:t> korrespondancemeddelelse. </a:t>
                      </a:r>
                      <a:r>
                        <a:rPr lang="da-DK" sz="1100" dirty="0"/>
                        <a:t>Nyt tidspunkt for ophør af sygehusets behandlingsansvar skal fremgå</a:t>
                      </a:r>
                    </a:p>
                  </a:txBody>
                  <a:tcPr anchor="ctr"/>
                </a:tc>
                <a:extLst>
                  <a:ext uri="{0D108BD9-81ED-4DB2-BD59-A6C34878D82A}">
                    <a16:rowId xmlns:a16="http://schemas.microsoft.com/office/drawing/2014/main" val="3408007174"/>
                  </a:ext>
                </a:extLst>
              </a:tr>
              <a:tr h="458122">
                <a:tc vMerge="1">
                  <a:txBody>
                    <a:bodyPr/>
                    <a:lstStyle/>
                    <a:p>
                      <a:pPr algn="ctr"/>
                      <a:endParaRPr lang="da-DK" sz="1300" dirty="0"/>
                    </a:p>
                  </a:txBody>
                  <a:tcPr anchor="ctr"/>
                </a:tc>
                <a:tc>
                  <a:txBody>
                    <a:bodyPr/>
                    <a:lstStyle/>
                    <a:p>
                      <a:pPr algn="ctr"/>
                      <a:r>
                        <a:rPr lang="da-DK" sz="1100" dirty="0"/>
                        <a:t>Sygehus</a:t>
                      </a:r>
                    </a:p>
                  </a:txBody>
                  <a:tcPr anchor="ctr"/>
                </a:tc>
                <a:tc>
                  <a:txBody>
                    <a:bodyPr/>
                    <a:lstStyle/>
                    <a:p>
                      <a:pPr algn="ctr"/>
                      <a:r>
                        <a:rPr lang="da-DK" sz="1100" dirty="0"/>
                        <a:t>Egen læge</a:t>
                      </a:r>
                    </a:p>
                  </a:txBody>
                  <a:tcPr anchor="ctr"/>
                </a:tc>
                <a:tc>
                  <a:txBody>
                    <a:bodyPr/>
                    <a:lstStyle/>
                    <a:p>
                      <a:pPr algn="ctr"/>
                      <a:r>
                        <a:rPr lang="da-DK" sz="1100" dirty="0"/>
                        <a:t>Korrespondancemeddelelse. Nyt tidspunkt for ophør af sygehusets behandlingsansvar skal fremgå</a:t>
                      </a:r>
                    </a:p>
                  </a:txBody>
                  <a:tcPr anchor="ctr"/>
                </a:tc>
                <a:extLst>
                  <a:ext uri="{0D108BD9-81ED-4DB2-BD59-A6C34878D82A}">
                    <a16:rowId xmlns:a16="http://schemas.microsoft.com/office/drawing/2014/main" val="2115133696"/>
                  </a:ext>
                </a:extLst>
              </a:tr>
              <a:tr h="45812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t>Under forlænget behandlingsansvar udover 96 timer</a:t>
                      </a:r>
                    </a:p>
                  </a:txBody>
                  <a:tcPr anchor="ctr"/>
                </a:tc>
                <a:tc>
                  <a:txBody>
                    <a:bodyPr/>
                    <a:lstStyle/>
                    <a:p>
                      <a:pPr algn="ctr"/>
                      <a:r>
                        <a:rPr lang="da-DK" sz="1100" dirty="0"/>
                        <a:t>Sygehus</a:t>
                      </a:r>
                    </a:p>
                  </a:txBody>
                  <a:tcPr anchor="ctr"/>
                </a:tc>
                <a:tc>
                  <a:txBody>
                    <a:bodyPr/>
                    <a:lstStyle/>
                    <a:p>
                      <a:pPr algn="ctr"/>
                      <a:r>
                        <a:rPr lang="da-DK" sz="1100" dirty="0"/>
                        <a:t>Kommune </a:t>
                      </a:r>
                    </a:p>
                  </a:txBody>
                  <a:tcPr anchor="ctr"/>
                </a:tc>
                <a:tc>
                  <a:txBody>
                    <a:bodyPr/>
                    <a:lstStyle/>
                    <a:p>
                      <a:pPr algn="ctr"/>
                      <a:r>
                        <a:rPr lang="da-DK" sz="1100" dirty="0"/>
                        <a:t>Ved præcisering eller ændring af behandlingsplan, ordination af medicin </a:t>
                      </a:r>
                      <a:r>
                        <a:rPr lang="da-DK" sz="1100" dirty="0">
                          <a:effectLst/>
                        </a:rPr>
                        <a:t>eller</a:t>
                      </a:r>
                      <a:r>
                        <a:rPr lang="da-DK" sz="1100" baseline="0" dirty="0">
                          <a:effectLst/>
                        </a:rPr>
                        <a:t> lignende</a:t>
                      </a:r>
                      <a:r>
                        <a:rPr lang="da-DK" sz="1100" dirty="0">
                          <a:effectLst/>
                        </a:rPr>
                        <a:t> </a:t>
                      </a:r>
                      <a:r>
                        <a:rPr lang="da-DK" sz="1100" dirty="0"/>
                        <a:t>fremsendes en korrespondancemeddelelse.</a:t>
                      </a:r>
                    </a:p>
                  </a:txBody>
                  <a:tcPr anchor="ctr"/>
                </a:tc>
                <a:extLst>
                  <a:ext uri="{0D108BD9-81ED-4DB2-BD59-A6C34878D82A}">
                    <a16:rowId xmlns:a16="http://schemas.microsoft.com/office/drawing/2014/main" val="2676480814"/>
                  </a:ext>
                </a:extLst>
              </a:tr>
              <a:tr h="45812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300" dirty="0"/>
                    </a:p>
                  </a:txBody>
                  <a:tcPr anchor="ctr"/>
                </a:tc>
                <a:tc>
                  <a:txBody>
                    <a:bodyPr/>
                    <a:lstStyle/>
                    <a:p>
                      <a:pPr algn="ctr"/>
                      <a:r>
                        <a:rPr lang="da-DK" sz="1100" dirty="0"/>
                        <a:t>Sygehus</a:t>
                      </a:r>
                    </a:p>
                  </a:txBody>
                  <a:tcPr anchor="ctr"/>
                </a:tc>
                <a:tc>
                  <a:txBody>
                    <a:bodyPr/>
                    <a:lstStyle/>
                    <a:p>
                      <a:pPr algn="ctr"/>
                      <a:r>
                        <a:rPr lang="da-DK" sz="1100" dirty="0"/>
                        <a:t>Egen læge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t>Ved præcisering el. ændring af behandlingsplan, ordination af medicin o.l. fremsendes en korrespondancemeddelelse.</a:t>
                      </a:r>
                    </a:p>
                  </a:txBody>
                  <a:tcPr anchor="ctr"/>
                </a:tc>
                <a:extLst>
                  <a:ext uri="{0D108BD9-81ED-4DB2-BD59-A6C34878D82A}">
                    <a16:rowId xmlns:a16="http://schemas.microsoft.com/office/drawing/2014/main" val="1156597840"/>
                  </a:ext>
                </a:extLst>
              </a:tr>
              <a:tr h="3531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t>Afslutning af forlænget behandlingsansvar udover 96 timer</a:t>
                      </a:r>
                    </a:p>
                  </a:txBody>
                  <a:tcPr anchor="ctr"/>
                </a:tc>
                <a:tc>
                  <a:txBody>
                    <a:bodyPr/>
                    <a:lstStyle/>
                    <a:p>
                      <a:pPr algn="ctr"/>
                      <a:r>
                        <a:rPr lang="da-DK" sz="1100" dirty="0"/>
                        <a:t>Sygehus</a:t>
                      </a:r>
                    </a:p>
                  </a:txBody>
                  <a:tcPr anchor="ctr"/>
                </a:tc>
                <a:tc>
                  <a:txBody>
                    <a:bodyPr/>
                    <a:lstStyle/>
                    <a:p>
                      <a:pPr algn="ctr"/>
                      <a:r>
                        <a:rPr lang="da-DK" sz="1100" dirty="0"/>
                        <a:t>Kommune </a:t>
                      </a:r>
                    </a:p>
                  </a:txBody>
                  <a:tcPr anchor="ctr"/>
                </a:tc>
                <a:tc>
                  <a:txBody>
                    <a:bodyPr/>
                    <a:lstStyle/>
                    <a:p>
                      <a:pPr algn="ctr"/>
                      <a:r>
                        <a:rPr lang="da-DK" sz="1100" dirty="0"/>
                        <a:t>Fremgår af tidligere fremsendte korrespondancemeddelelse</a:t>
                      </a:r>
                    </a:p>
                  </a:txBody>
                  <a:tcPr anchor="ctr"/>
                </a:tc>
                <a:extLst>
                  <a:ext uri="{0D108BD9-81ED-4DB2-BD59-A6C34878D82A}">
                    <a16:rowId xmlns:a16="http://schemas.microsoft.com/office/drawing/2014/main" val="3460437777"/>
                  </a:ext>
                </a:extLst>
              </a:tr>
              <a:tr h="3531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100" dirty="0"/>
                    </a:p>
                  </a:txBody>
                  <a:tcPr anchor="ctr"/>
                </a:tc>
                <a:tc>
                  <a:txBody>
                    <a:bodyPr/>
                    <a:lstStyle/>
                    <a:p>
                      <a:pPr algn="ctr"/>
                      <a:r>
                        <a:rPr lang="da-DK" sz="1100" dirty="0"/>
                        <a:t>Sygehus</a:t>
                      </a:r>
                    </a:p>
                  </a:txBody>
                  <a:tcPr anchor="ctr"/>
                </a:tc>
                <a:tc>
                  <a:txBody>
                    <a:bodyPr/>
                    <a:lstStyle/>
                    <a:p>
                      <a:pPr algn="ctr"/>
                      <a:r>
                        <a:rPr lang="da-DK" sz="1100" dirty="0"/>
                        <a:t>Egen læge</a:t>
                      </a:r>
                    </a:p>
                  </a:txBody>
                  <a:tcPr anchor="ctr"/>
                </a:tc>
                <a:tc>
                  <a:txBody>
                    <a:bodyPr/>
                    <a:lstStyle/>
                    <a:p>
                      <a:pPr algn="ctr"/>
                      <a:r>
                        <a:rPr lang="da-DK" sz="1100" dirty="0"/>
                        <a:t>Fremgår af tidligere fremsendte korrespondancemeddelelse</a:t>
                      </a:r>
                      <a:r>
                        <a:rPr lang="da-DK" sz="1100" baseline="0" dirty="0"/>
                        <a:t> </a:t>
                      </a:r>
                      <a:endParaRPr lang="da-DK" sz="1100" dirty="0"/>
                    </a:p>
                  </a:txBody>
                  <a:tcPr anchor="ctr"/>
                </a:tc>
                <a:extLst>
                  <a:ext uri="{0D108BD9-81ED-4DB2-BD59-A6C34878D82A}">
                    <a16:rowId xmlns:a16="http://schemas.microsoft.com/office/drawing/2014/main" val="691744021"/>
                  </a:ext>
                </a:extLst>
              </a:tr>
            </a:tbl>
          </a:graphicData>
        </a:graphic>
      </p:graphicFrame>
    </p:spTree>
    <p:extLst>
      <p:ext uri="{BB962C8B-B14F-4D97-AF65-F5344CB8AC3E}">
        <p14:creationId xmlns:p14="http://schemas.microsoft.com/office/powerpoint/2010/main" val="755670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881187"/>
            <a:ext cx="9842371" cy="4392614"/>
          </a:xfrm>
        </p:spPr>
        <p:txBody>
          <a:bodyPr/>
          <a:lstStyle/>
          <a:p>
            <a:pPr marL="0" indent="0">
              <a:buNone/>
            </a:pPr>
            <a:r>
              <a:rPr lang="da-DK" dirty="0"/>
              <a:t>Patienter, der indlægges, mens de er omfattet af 96 timers behandlingsansvar, vil få afsluttet det igangværende 96 timers behandlingsansvar. </a:t>
            </a:r>
          </a:p>
          <a:p>
            <a:pPr marL="0" indent="0">
              <a:buNone/>
            </a:pPr>
            <a:r>
              <a:rPr lang="da-DK" dirty="0"/>
              <a:t>Efter udskrivelsen skal patienten igen omfattes af 96 timers behandlingsansvar, også hvis indlæggelsen har haft en varighed på mindre end 24 timer. </a:t>
            </a:r>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17</a:t>
            </a:fld>
            <a:endParaRPr lang="da-DK"/>
          </a:p>
        </p:txBody>
      </p:sp>
      <p:sp>
        <p:nvSpPr>
          <p:cNvPr id="5" name="Titel 4"/>
          <p:cNvSpPr>
            <a:spLocks noGrp="1"/>
          </p:cNvSpPr>
          <p:nvPr>
            <p:ph type="title"/>
          </p:nvPr>
        </p:nvSpPr>
        <p:spPr/>
        <p:txBody>
          <a:bodyPr/>
          <a:lstStyle/>
          <a:p>
            <a:r>
              <a:rPr lang="da-DK" dirty="0"/>
              <a:t>Genindlæggelse under 96 timer efter udskrivelse fra sygehus </a:t>
            </a:r>
          </a:p>
        </p:txBody>
      </p:sp>
    </p:spTree>
    <p:extLst>
      <p:ext uri="{BB962C8B-B14F-4D97-AF65-F5344CB8AC3E}">
        <p14:creationId xmlns:p14="http://schemas.microsoft.com/office/powerpoint/2010/main" val="3675285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881187"/>
            <a:ext cx="9854897" cy="4392614"/>
          </a:xfrm>
        </p:spPr>
        <p:txBody>
          <a:bodyPr/>
          <a:lstStyle/>
          <a:p>
            <a:pPr marL="0" indent="0">
              <a:buNone/>
            </a:pPr>
            <a:r>
              <a:rPr lang="da-DK" dirty="0"/>
              <a:t>Ved afslutning af 96 timers behandlingsansvar foretages der ikke yderligere kommunikation. Patienten overgår således uden videre til praktiserende læge. </a:t>
            </a:r>
          </a:p>
          <a:p>
            <a:pPr marL="0" indent="0">
              <a:buNone/>
            </a:pPr>
            <a:r>
              <a:rPr lang="da-DK" dirty="0"/>
              <a:t>Kommunen og praktiserende læge er ved opstart og eventuelt forlængelse af 96 timers behandlingsansvar blevet informeret om tidspunkt for afslutningen på sygehusets behandlingsansvar. </a:t>
            </a:r>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18</a:t>
            </a:fld>
            <a:endParaRPr lang="da-DK"/>
          </a:p>
        </p:txBody>
      </p:sp>
      <p:sp>
        <p:nvSpPr>
          <p:cNvPr id="5" name="Titel 4"/>
          <p:cNvSpPr>
            <a:spLocks noGrp="1"/>
          </p:cNvSpPr>
          <p:nvPr>
            <p:ph type="title"/>
          </p:nvPr>
        </p:nvSpPr>
        <p:spPr/>
        <p:txBody>
          <a:bodyPr/>
          <a:lstStyle/>
          <a:p>
            <a:r>
              <a:rPr lang="da-DK" dirty="0"/>
              <a:t>Afslutning af 96 timers behandlingsansvar </a:t>
            </a:r>
          </a:p>
        </p:txBody>
      </p:sp>
    </p:spTree>
    <p:extLst>
      <p:ext uri="{BB962C8B-B14F-4D97-AF65-F5344CB8AC3E}">
        <p14:creationId xmlns:p14="http://schemas.microsoft.com/office/powerpoint/2010/main" val="2614732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dsholder til indhold 5"/>
          <p:cNvGraphicFramePr>
            <a:graphicFrameLocks noGrp="1"/>
          </p:cNvGraphicFramePr>
          <p:nvPr>
            <p:ph sz="half" idx="1"/>
            <p:extLst>
              <p:ext uri="{D42A27DB-BD31-4B8C-83A1-F6EECF244321}">
                <p14:modId xmlns:p14="http://schemas.microsoft.com/office/powerpoint/2010/main" val="1061275888"/>
              </p:ext>
            </p:extLst>
          </p:nvPr>
        </p:nvGraphicFramePr>
        <p:xfrm>
          <a:off x="911224" y="2525672"/>
          <a:ext cx="9140913" cy="3789123"/>
        </p:xfrm>
        <a:graphic>
          <a:graphicData uri="http://schemas.openxmlformats.org/drawingml/2006/table">
            <a:tbl>
              <a:tblPr firstRow="1" firstCol="1" bandRow="1">
                <a:tableStyleId>{5C22544A-7EE6-4342-B048-85BDC9FD1C3A}</a:tableStyleId>
              </a:tblPr>
              <a:tblGrid>
                <a:gridCol w="1743853">
                  <a:extLst>
                    <a:ext uri="{9D8B030D-6E8A-4147-A177-3AD203B41FA5}">
                      <a16:colId xmlns:a16="http://schemas.microsoft.com/office/drawing/2014/main" val="20000"/>
                    </a:ext>
                  </a:extLst>
                </a:gridCol>
                <a:gridCol w="3698530">
                  <a:extLst>
                    <a:ext uri="{9D8B030D-6E8A-4147-A177-3AD203B41FA5}">
                      <a16:colId xmlns:a16="http://schemas.microsoft.com/office/drawing/2014/main" val="20001"/>
                    </a:ext>
                  </a:extLst>
                </a:gridCol>
                <a:gridCol w="3698530">
                  <a:extLst>
                    <a:ext uri="{9D8B030D-6E8A-4147-A177-3AD203B41FA5}">
                      <a16:colId xmlns:a16="http://schemas.microsoft.com/office/drawing/2014/main" val="20002"/>
                    </a:ext>
                  </a:extLst>
                </a:gridCol>
              </a:tblGrid>
              <a:tr h="193224">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tc>
                  <a:txBody>
                    <a:bodyPr/>
                    <a:lstStyle/>
                    <a:p>
                      <a:pPr>
                        <a:lnSpc>
                          <a:spcPct val="107000"/>
                        </a:lnSpc>
                        <a:spcAft>
                          <a:spcPts val="0"/>
                        </a:spcAft>
                      </a:pPr>
                      <a:r>
                        <a:rPr lang="da-DK" sz="1000">
                          <a:effectLst/>
                        </a:rPr>
                        <a:t>Til</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tc>
                  <a:txBody>
                    <a:bodyPr/>
                    <a:lstStyle/>
                    <a:p>
                      <a:pPr>
                        <a:lnSpc>
                          <a:spcPct val="107000"/>
                        </a:lnSpc>
                        <a:spcAft>
                          <a:spcPts val="0"/>
                        </a:spcAft>
                      </a:pPr>
                      <a:r>
                        <a:rPr lang="da-DK" sz="1000">
                          <a:effectLst/>
                        </a:rPr>
                        <a:t>Aktivitet/MedCom Standard</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extLst>
                  <a:ext uri="{0D108BD9-81ED-4DB2-BD59-A6C34878D82A}">
                    <a16:rowId xmlns:a16="http://schemas.microsoft.com/office/drawing/2014/main" val="10000"/>
                  </a:ext>
                </a:extLst>
              </a:tr>
              <a:tr h="684933">
                <a:tc rowSpan="2">
                  <a:txBody>
                    <a:bodyPr/>
                    <a:lstStyle/>
                    <a:p>
                      <a:pPr>
                        <a:lnSpc>
                          <a:spcPct val="107000"/>
                        </a:lnSpc>
                        <a:spcAft>
                          <a:spcPts val="0"/>
                        </a:spcAft>
                      </a:pPr>
                      <a:r>
                        <a:rPr lang="da-DK" sz="900" dirty="0">
                          <a:effectLst/>
                        </a:rPr>
                        <a:t>Ved udskrivelse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tc>
                  <a:txBody>
                    <a:bodyPr/>
                    <a:lstStyle/>
                    <a:p>
                      <a:pPr>
                        <a:lnSpc>
                          <a:spcPct val="107000"/>
                        </a:lnSpc>
                        <a:spcAft>
                          <a:spcPts val="0"/>
                        </a:spcAft>
                      </a:pPr>
                      <a:r>
                        <a:rPr lang="da-DK" sz="900" dirty="0">
                          <a:effectLst/>
                        </a:rPr>
                        <a:t>Kommune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tc>
                  <a:txBody>
                    <a:bodyPr/>
                    <a:lstStyle/>
                    <a:p>
                      <a:pPr>
                        <a:lnSpc>
                          <a:spcPct val="107000"/>
                        </a:lnSpc>
                        <a:spcAft>
                          <a:spcPts val="0"/>
                        </a:spcAft>
                      </a:pPr>
                      <a:r>
                        <a:rPr lang="da-DK" sz="900" dirty="0">
                          <a:effectLst/>
                        </a:rPr>
                        <a:t>Udskrivningsrapport sendes med information om, at patienten udskrives med 96 timers behandlingsansvar samt om hvornår behandlingsansvaret udløber.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extLst>
                  <a:ext uri="{0D108BD9-81ED-4DB2-BD59-A6C34878D82A}">
                    <a16:rowId xmlns:a16="http://schemas.microsoft.com/office/drawing/2014/main" val="10001"/>
                  </a:ext>
                </a:extLst>
              </a:tr>
              <a:tr h="684933">
                <a:tc vMerge="1">
                  <a:txBody>
                    <a:bodyPr/>
                    <a:lstStyle/>
                    <a:p>
                      <a:endParaRPr lang="da-DK"/>
                    </a:p>
                  </a:txBody>
                  <a:tcPr/>
                </a:tc>
                <a:tc>
                  <a:txBody>
                    <a:bodyPr/>
                    <a:lstStyle/>
                    <a:p>
                      <a:pPr>
                        <a:lnSpc>
                          <a:spcPct val="107000"/>
                        </a:lnSpc>
                        <a:spcAft>
                          <a:spcPts val="0"/>
                        </a:spcAft>
                      </a:pPr>
                      <a:r>
                        <a:rPr lang="da-DK" sz="900">
                          <a:effectLst/>
                        </a:rPr>
                        <a:t>Praktiserende læge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tc>
                  <a:txBody>
                    <a:bodyPr/>
                    <a:lstStyle/>
                    <a:p>
                      <a:pPr>
                        <a:lnSpc>
                          <a:spcPct val="107000"/>
                        </a:lnSpc>
                        <a:spcAft>
                          <a:spcPts val="0"/>
                        </a:spcAft>
                      </a:pPr>
                      <a:r>
                        <a:rPr lang="da-DK" sz="900" dirty="0">
                          <a:effectLst/>
                        </a:rPr>
                        <a:t>Udskrivningsepikrise sendes med information om, at patienten udskrives med 96 timers behandlingsansvar samt om hvornår behandlingsansvaret udløber.</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extLst>
                  <a:ext uri="{0D108BD9-81ED-4DB2-BD59-A6C34878D82A}">
                    <a16:rowId xmlns:a16="http://schemas.microsoft.com/office/drawing/2014/main" val="10002"/>
                  </a:ext>
                </a:extLst>
              </a:tr>
              <a:tr h="1027400">
                <a:tc rowSpan="2">
                  <a:txBody>
                    <a:bodyPr/>
                    <a:lstStyle/>
                    <a:p>
                      <a:pPr>
                        <a:lnSpc>
                          <a:spcPct val="107000"/>
                        </a:lnSpc>
                        <a:spcAft>
                          <a:spcPts val="0"/>
                        </a:spcAft>
                      </a:pPr>
                      <a:r>
                        <a:rPr lang="da-DK" sz="900" dirty="0">
                          <a:effectLst/>
                        </a:rPr>
                        <a:t>Under 96 timers behandlingsansvar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tc>
                  <a:txBody>
                    <a:bodyPr/>
                    <a:lstStyle/>
                    <a:p>
                      <a:pPr>
                        <a:lnSpc>
                          <a:spcPct val="107000"/>
                        </a:lnSpc>
                        <a:spcAft>
                          <a:spcPts val="0"/>
                        </a:spcAft>
                      </a:pPr>
                      <a:r>
                        <a:rPr lang="da-DK" sz="900">
                          <a:effectLst/>
                        </a:rPr>
                        <a:t>Kommune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tc>
                  <a:txBody>
                    <a:bodyPr/>
                    <a:lstStyle/>
                    <a:p>
                      <a:pPr>
                        <a:lnSpc>
                          <a:spcPct val="107000"/>
                        </a:lnSpc>
                        <a:spcAft>
                          <a:spcPts val="0"/>
                        </a:spcAft>
                      </a:pPr>
                      <a:r>
                        <a:rPr lang="da-DK" sz="900" dirty="0">
                          <a:effectLst/>
                        </a:rPr>
                        <a:t>Ved ændring/præcisering af behandlingsplan, ordination af medicin eller</a:t>
                      </a:r>
                      <a:r>
                        <a:rPr lang="da-DK" sz="900" baseline="0" dirty="0">
                          <a:effectLst/>
                        </a:rPr>
                        <a:t> lignende</a:t>
                      </a:r>
                      <a:r>
                        <a:rPr lang="da-DK" sz="900" dirty="0">
                          <a:effectLst/>
                        </a:rPr>
                        <a:t> fremsendes en korrespondancemeddelelse.</a:t>
                      </a:r>
                      <a:endParaRPr lang="da-DK" sz="1000" dirty="0">
                        <a:effectLst/>
                      </a:endParaRPr>
                    </a:p>
                    <a:p>
                      <a:pPr>
                        <a:lnSpc>
                          <a:spcPct val="107000"/>
                        </a:lnSpc>
                        <a:spcAft>
                          <a:spcPts val="0"/>
                        </a:spcAft>
                      </a:pPr>
                      <a:r>
                        <a:rPr lang="da-DK" sz="900" dirty="0">
                          <a:effectLst/>
                        </a:rPr>
                        <a:t> </a:t>
                      </a:r>
                      <a:endParaRPr lang="da-DK" sz="1000" dirty="0">
                        <a:effectLst/>
                      </a:endParaRPr>
                    </a:p>
                    <a:p>
                      <a:pPr>
                        <a:lnSpc>
                          <a:spcPct val="107000"/>
                        </a:lnSpc>
                        <a:spcAft>
                          <a:spcPts val="0"/>
                        </a:spcAft>
                      </a:pPr>
                      <a:r>
                        <a:rPr lang="da-DK" sz="900" dirty="0">
                          <a:effectLst/>
                        </a:rPr>
                        <a:t>Ved medicinændringer opdateres FMK.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extLst>
                  <a:ext uri="{0D108BD9-81ED-4DB2-BD59-A6C34878D82A}">
                    <a16:rowId xmlns:a16="http://schemas.microsoft.com/office/drawing/2014/main" val="10003"/>
                  </a:ext>
                </a:extLst>
              </a:tr>
              <a:tr h="684933">
                <a:tc vMerge="1">
                  <a:txBody>
                    <a:bodyPr/>
                    <a:lstStyle/>
                    <a:p>
                      <a:endParaRPr lang="da-DK"/>
                    </a:p>
                  </a:txBody>
                  <a:tcPr/>
                </a:tc>
                <a:tc>
                  <a:txBody>
                    <a:bodyPr/>
                    <a:lstStyle/>
                    <a:p>
                      <a:pPr>
                        <a:lnSpc>
                          <a:spcPct val="107000"/>
                        </a:lnSpc>
                        <a:spcAft>
                          <a:spcPts val="0"/>
                        </a:spcAft>
                      </a:pPr>
                      <a:r>
                        <a:rPr lang="da-DK" sz="900" dirty="0">
                          <a:effectLst/>
                        </a:rPr>
                        <a:t>Praktiserende læge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tc>
                  <a:txBody>
                    <a:bodyPr/>
                    <a:lstStyle/>
                    <a:p>
                      <a:pPr>
                        <a:lnSpc>
                          <a:spcPct val="107000"/>
                        </a:lnSpc>
                        <a:spcAft>
                          <a:spcPts val="0"/>
                        </a:spcAft>
                      </a:pPr>
                      <a:r>
                        <a:rPr lang="da-DK" sz="900" dirty="0">
                          <a:effectLst/>
                        </a:rPr>
                        <a:t>Ved ændring/præcisering af behandlingsplan, ordination af medicin eller</a:t>
                      </a:r>
                      <a:r>
                        <a:rPr lang="da-DK" sz="900" baseline="0" dirty="0">
                          <a:effectLst/>
                        </a:rPr>
                        <a:t> lignende</a:t>
                      </a:r>
                      <a:r>
                        <a:rPr lang="da-DK" sz="900" dirty="0">
                          <a:effectLst/>
                        </a:rPr>
                        <a:t> fremsendes en korrespondancemeddelelse.</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extLst>
                  <a:ext uri="{0D108BD9-81ED-4DB2-BD59-A6C34878D82A}">
                    <a16:rowId xmlns:a16="http://schemas.microsoft.com/office/drawing/2014/main" val="10004"/>
                  </a:ext>
                </a:extLst>
              </a:tr>
              <a:tr h="342466">
                <a:tc rowSpan="2">
                  <a:txBody>
                    <a:bodyPr/>
                    <a:lstStyle/>
                    <a:p>
                      <a:pPr>
                        <a:lnSpc>
                          <a:spcPct val="107000"/>
                        </a:lnSpc>
                        <a:spcAft>
                          <a:spcPts val="0"/>
                        </a:spcAft>
                      </a:pPr>
                      <a:r>
                        <a:rPr lang="da-DK" sz="900">
                          <a:effectLst/>
                        </a:rPr>
                        <a:t>Afslutning af behandlingsansvar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tc>
                  <a:txBody>
                    <a:bodyPr/>
                    <a:lstStyle/>
                    <a:p>
                      <a:pPr>
                        <a:lnSpc>
                          <a:spcPct val="107000"/>
                        </a:lnSpc>
                        <a:spcAft>
                          <a:spcPts val="0"/>
                        </a:spcAft>
                      </a:pPr>
                      <a:r>
                        <a:rPr lang="da-DK" sz="900">
                          <a:effectLst/>
                        </a:rPr>
                        <a:t>Kommune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tc>
                  <a:txBody>
                    <a:bodyPr/>
                    <a:lstStyle/>
                    <a:p>
                      <a:pPr>
                        <a:lnSpc>
                          <a:spcPct val="107000"/>
                        </a:lnSpc>
                        <a:spcAft>
                          <a:spcPts val="0"/>
                        </a:spcAft>
                      </a:pPr>
                      <a:r>
                        <a:rPr lang="da-DK" sz="900">
                          <a:effectLst/>
                        </a:rPr>
                        <a:t>Fremgår af tidligere fremsendte udskrivningsrapport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extLst>
                  <a:ext uri="{0D108BD9-81ED-4DB2-BD59-A6C34878D82A}">
                    <a16:rowId xmlns:a16="http://schemas.microsoft.com/office/drawing/2014/main" val="10005"/>
                  </a:ext>
                </a:extLst>
              </a:tr>
              <a:tr h="171234">
                <a:tc vMerge="1">
                  <a:txBody>
                    <a:bodyPr/>
                    <a:lstStyle/>
                    <a:p>
                      <a:endParaRPr lang="da-DK"/>
                    </a:p>
                  </a:txBody>
                  <a:tcPr/>
                </a:tc>
                <a:tc>
                  <a:txBody>
                    <a:bodyPr/>
                    <a:lstStyle/>
                    <a:p>
                      <a:pPr>
                        <a:lnSpc>
                          <a:spcPct val="107000"/>
                        </a:lnSpc>
                        <a:spcAft>
                          <a:spcPts val="0"/>
                        </a:spcAft>
                      </a:pPr>
                      <a:r>
                        <a:rPr lang="da-DK" sz="900">
                          <a:effectLst/>
                        </a:rPr>
                        <a:t>Praktiserende læge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tc>
                  <a:txBody>
                    <a:bodyPr/>
                    <a:lstStyle/>
                    <a:p>
                      <a:pPr>
                        <a:lnSpc>
                          <a:spcPct val="107000"/>
                        </a:lnSpc>
                        <a:spcAft>
                          <a:spcPts val="0"/>
                        </a:spcAft>
                      </a:pPr>
                      <a:r>
                        <a:rPr lang="da-DK" sz="900" dirty="0">
                          <a:effectLst/>
                        </a:rPr>
                        <a:t>Fremgår af tidligere fremsendte epikrise</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10" marR="48610" marT="0" marB="0"/>
                </a:tc>
                <a:extLst>
                  <a:ext uri="{0D108BD9-81ED-4DB2-BD59-A6C34878D82A}">
                    <a16:rowId xmlns:a16="http://schemas.microsoft.com/office/drawing/2014/main" val="10006"/>
                  </a:ext>
                </a:extLst>
              </a:tr>
            </a:tbl>
          </a:graphicData>
        </a:graphic>
      </p:graphicFrame>
      <p:sp>
        <p:nvSpPr>
          <p:cNvPr id="4" name="Pladsholder til slidenummer 3"/>
          <p:cNvSpPr>
            <a:spLocks noGrp="1"/>
          </p:cNvSpPr>
          <p:nvPr>
            <p:ph type="sldNum" sz="quarter" idx="12"/>
          </p:nvPr>
        </p:nvSpPr>
        <p:spPr/>
        <p:txBody>
          <a:bodyPr/>
          <a:lstStyle/>
          <a:p>
            <a:fld id="{50DEC214-4A26-8544-86E4-D5810B015655}" type="slidenum">
              <a:rPr lang="da-DK" smtClean="0"/>
              <a:t>19</a:t>
            </a:fld>
            <a:endParaRPr lang="da-DK"/>
          </a:p>
        </p:txBody>
      </p:sp>
      <p:sp>
        <p:nvSpPr>
          <p:cNvPr id="5" name="Titel 4"/>
          <p:cNvSpPr>
            <a:spLocks noGrp="1"/>
          </p:cNvSpPr>
          <p:nvPr>
            <p:ph type="title"/>
          </p:nvPr>
        </p:nvSpPr>
        <p:spPr>
          <a:xfrm>
            <a:off x="911224" y="1152671"/>
            <a:ext cx="9648825" cy="1079594"/>
          </a:xfrm>
        </p:spPr>
        <p:txBody>
          <a:bodyPr/>
          <a:lstStyle/>
          <a:p>
            <a:r>
              <a:rPr lang="da-DK" dirty="0"/>
              <a:t>Opsummering af digital kommunikation fra udskrivende afdeling til kommune og praktiserende læge </a:t>
            </a:r>
          </a:p>
        </p:txBody>
      </p:sp>
    </p:spTree>
    <p:extLst>
      <p:ext uri="{BB962C8B-B14F-4D97-AF65-F5344CB8AC3E}">
        <p14:creationId xmlns:p14="http://schemas.microsoft.com/office/powerpoint/2010/main" val="81322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1225" y="369793"/>
            <a:ext cx="10028524" cy="1081007"/>
          </a:xfrm>
        </p:spPr>
        <p:txBody>
          <a:bodyPr/>
          <a:lstStyle/>
          <a:p>
            <a:r>
              <a:rPr lang="da-DK" dirty="0"/>
              <a:t>Hvad er 96 timers behandlingsansvar?</a:t>
            </a:r>
          </a:p>
        </p:txBody>
      </p:sp>
      <p:sp>
        <p:nvSpPr>
          <p:cNvPr id="3" name="Pladsholder til indhold 2"/>
          <p:cNvSpPr>
            <a:spLocks noGrp="1"/>
          </p:cNvSpPr>
          <p:nvPr>
            <p:ph idx="1"/>
          </p:nvPr>
        </p:nvSpPr>
        <p:spPr/>
        <p:txBody>
          <a:bodyPr/>
          <a:lstStyle/>
          <a:p>
            <a:r>
              <a:rPr lang="da-DK" dirty="0"/>
              <a:t>96 timers behandlingsansvar defineres ved, at sygehuset påtager sig at håndtere de henvendelser, som sundhedsprofessionelle i kommune, almen praksis og lægevagten måtte have efter den aktuelle udskrivelse fra sygehuset. </a:t>
            </a:r>
          </a:p>
          <a:p>
            <a:r>
              <a:rPr lang="da-DK" dirty="0"/>
              <a:t>Henvendelserne kan dreje sig om opfølgning på udskrivelse og/eller henvendelse ved ændring i patientens tilstand. Henvendelser kan endvidere også omfatte nytilkomne og behandlingskrævende helbredsproblemer (fx nyopstået urinvejsinfektion), foruden de, der er håndteret under den seneste indlæggelse. </a:t>
            </a:r>
          </a:p>
          <a:p>
            <a:r>
              <a:rPr lang="da-DK" dirty="0"/>
              <a:t>I de første 96 timer efter udskrivelsen er det altså udskrivende afdeling, der har behandlingsansvaret og ikke patientens egen læge. </a:t>
            </a:r>
          </a:p>
          <a:p>
            <a:r>
              <a:rPr lang="da-DK" dirty="0"/>
              <a:t>Efter de 96 timer er gået, overgår behandlingsansvaret til patientens  praktiserende læge. ​</a:t>
            </a:r>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2</a:t>
            </a:fld>
            <a:endParaRPr lang="da-DK" dirty="0"/>
          </a:p>
        </p:txBody>
      </p:sp>
    </p:spTree>
    <p:extLst>
      <p:ext uri="{BB962C8B-B14F-4D97-AF65-F5344CB8AC3E}">
        <p14:creationId xmlns:p14="http://schemas.microsoft.com/office/powerpoint/2010/main" val="4157384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BB0B135-E9D1-3A42-BBF6-6438062F3F1E}"/>
              </a:ext>
            </a:extLst>
          </p:cNvPr>
          <p:cNvSpPr>
            <a:spLocks noGrp="1"/>
          </p:cNvSpPr>
          <p:nvPr>
            <p:ph type="ctrTitle"/>
          </p:nvPr>
        </p:nvSpPr>
        <p:spPr/>
        <p:txBody>
          <a:bodyPr/>
          <a:lstStyle/>
          <a:p>
            <a:endParaRPr lang="da-DK" dirty="0"/>
          </a:p>
        </p:txBody>
      </p:sp>
    </p:spTree>
    <p:extLst>
      <p:ext uri="{BB962C8B-B14F-4D97-AF65-F5344CB8AC3E}">
        <p14:creationId xmlns:p14="http://schemas.microsoft.com/office/powerpoint/2010/main" val="54872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dsholder til indhold 5"/>
          <p:cNvGraphicFramePr>
            <a:graphicFrameLocks noGrp="1"/>
          </p:cNvGraphicFramePr>
          <p:nvPr>
            <p:ph sz="half" idx="1"/>
            <p:extLst>
              <p:ext uri="{D42A27DB-BD31-4B8C-83A1-F6EECF244321}">
                <p14:modId xmlns:p14="http://schemas.microsoft.com/office/powerpoint/2010/main" val="1407666086"/>
              </p:ext>
            </p:extLst>
          </p:nvPr>
        </p:nvGraphicFramePr>
        <p:xfrm>
          <a:off x="911225" y="1881188"/>
          <a:ext cx="9361488" cy="4392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dsholder til slidenummer 3"/>
          <p:cNvSpPr>
            <a:spLocks noGrp="1"/>
          </p:cNvSpPr>
          <p:nvPr>
            <p:ph type="sldNum" sz="quarter" idx="12"/>
          </p:nvPr>
        </p:nvSpPr>
        <p:spPr/>
        <p:txBody>
          <a:bodyPr/>
          <a:lstStyle/>
          <a:p>
            <a:fld id="{50DEC214-4A26-8544-86E4-D5810B015655}" type="slidenum">
              <a:rPr lang="da-DK" smtClean="0"/>
              <a:t>3</a:t>
            </a:fld>
            <a:endParaRPr lang="da-DK"/>
          </a:p>
        </p:txBody>
      </p:sp>
      <p:sp>
        <p:nvSpPr>
          <p:cNvPr id="5" name="Titel 4"/>
          <p:cNvSpPr>
            <a:spLocks noGrp="1"/>
          </p:cNvSpPr>
          <p:nvPr>
            <p:ph type="title"/>
          </p:nvPr>
        </p:nvSpPr>
        <p:spPr/>
        <p:txBody>
          <a:bodyPr/>
          <a:lstStyle/>
          <a:p>
            <a:r>
              <a:rPr lang="da-DK" dirty="0"/>
              <a:t>Formål </a:t>
            </a:r>
          </a:p>
        </p:txBody>
      </p:sp>
    </p:spTree>
    <p:extLst>
      <p:ext uri="{BB962C8B-B14F-4D97-AF65-F5344CB8AC3E}">
        <p14:creationId xmlns:p14="http://schemas.microsoft.com/office/powerpoint/2010/main" val="2640603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881187"/>
            <a:ext cx="9845916" cy="4392614"/>
          </a:xfrm>
        </p:spPr>
        <p:txBody>
          <a:bodyPr/>
          <a:lstStyle/>
          <a:p>
            <a:r>
              <a:rPr lang="da-DK" dirty="0"/>
              <a:t>Behandlingsansvaret påhviler den afdeling, som har udskrevet patienten.</a:t>
            </a:r>
          </a:p>
          <a:p>
            <a:r>
              <a:rPr lang="da-DK" dirty="0"/>
              <a:t>Ved henvendelse fra primærsektor er det den vagthavende læge på udskrivende afdeling, der har det lægefaglige behandlingsansvar.</a:t>
            </a:r>
          </a:p>
          <a:p>
            <a:r>
              <a:rPr lang="da-DK" dirty="0"/>
              <a:t>Den vagthavende læge kan delegere opgaver til sygeplejersker</a:t>
            </a:r>
          </a:p>
          <a:p>
            <a:r>
              <a:rPr lang="da-DK" dirty="0"/>
              <a:t>Funktionen er døgndækkende, men ordningen kan organiseres forskelligt i </a:t>
            </a:r>
            <a:r>
              <a:rPr lang="da-DK" dirty="0" err="1"/>
              <a:t>dagtid</a:t>
            </a:r>
            <a:r>
              <a:rPr lang="da-DK" dirty="0"/>
              <a:t> og vagttid. </a:t>
            </a:r>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4</a:t>
            </a:fld>
            <a:endParaRPr lang="da-DK"/>
          </a:p>
        </p:txBody>
      </p:sp>
      <p:sp>
        <p:nvSpPr>
          <p:cNvPr id="5" name="Titel 4"/>
          <p:cNvSpPr>
            <a:spLocks noGrp="1"/>
          </p:cNvSpPr>
          <p:nvPr>
            <p:ph type="title"/>
          </p:nvPr>
        </p:nvSpPr>
        <p:spPr/>
        <p:txBody>
          <a:bodyPr/>
          <a:lstStyle/>
          <a:p>
            <a:r>
              <a:rPr lang="da-DK" dirty="0"/>
              <a:t>Organisering af 96 timers behandlingsansvar</a:t>
            </a:r>
          </a:p>
        </p:txBody>
      </p:sp>
    </p:spTree>
    <p:extLst>
      <p:ext uri="{BB962C8B-B14F-4D97-AF65-F5344CB8AC3E}">
        <p14:creationId xmlns:p14="http://schemas.microsoft.com/office/powerpoint/2010/main" val="1789551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2" y="1582390"/>
            <a:ext cx="9648825" cy="4621464"/>
          </a:xfrm>
        </p:spPr>
        <p:txBody>
          <a:bodyPr/>
          <a:lstStyle/>
          <a:p>
            <a:pPr marL="0" indent="0">
              <a:buNone/>
            </a:pPr>
            <a:r>
              <a:rPr lang="da-DK" dirty="0"/>
              <a:t>Målgruppen omfatter færdigbehandlede borgere over 18 år med behov for kommunal sygepleje, der har været indlagt i mere end 24 timer og som udskrives til:</a:t>
            </a:r>
          </a:p>
          <a:p>
            <a:r>
              <a:rPr lang="da-DK" dirty="0"/>
              <a:t>midlertidig kommunal døgnplads</a:t>
            </a:r>
          </a:p>
          <a:p>
            <a:r>
              <a:rPr lang="da-DK" dirty="0"/>
              <a:t>plejecenter</a:t>
            </a:r>
          </a:p>
          <a:p>
            <a:r>
              <a:rPr lang="da-DK" dirty="0"/>
              <a:t>kommunal sygepleje i eget hjem</a:t>
            </a:r>
          </a:p>
          <a:p>
            <a:r>
              <a:rPr lang="da-DK" dirty="0"/>
              <a:t>kommunal sygepleje på kommunale og regionale bosteder</a:t>
            </a:r>
          </a:p>
          <a:p>
            <a:pPr marL="0" indent="0">
              <a:buNone/>
            </a:pPr>
            <a:r>
              <a:rPr lang="da-DK" dirty="0"/>
              <a:t>Målgruppen omfatter både borgere, der allerede forud for indlæggelsen modtager kommunal sygepleje samt de borgere, sygehuset vurderer har behov for kommunal sygepleje, når de udskrives.</a:t>
            </a:r>
          </a:p>
          <a:p>
            <a:pPr marL="0" indent="0">
              <a:buNone/>
            </a:pPr>
            <a:r>
              <a:rPr lang="da-DK" u="sng" dirty="0"/>
              <a:t>Bemærk at borgere, der har været indlagt under 24 timer, ikke er omfattet af 96 timers behandlingsansvar.</a:t>
            </a:r>
            <a:endParaRPr lang="da-DK" dirty="0"/>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5</a:t>
            </a:fld>
            <a:endParaRPr lang="da-DK"/>
          </a:p>
        </p:txBody>
      </p:sp>
      <p:sp>
        <p:nvSpPr>
          <p:cNvPr id="5" name="Titel 4"/>
          <p:cNvSpPr>
            <a:spLocks noGrp="1"/>
          </p:cNvSpPr>
          <p:nvPr>
            <p:ph type="title"/>
          </p:nvPr>
        </p:nvSpPr>
        <p:spPr>
          <a:xfrm>
            <a:off x="911223" y="110390"/>
            <a:ext cx="9648825" cy="1079594"/>
          </a:xfrm>
        </p:spPr>
        <p:txBody>
          <a:bodyPr/>
          <a:lstStyle/>
          <a:p>
            <a:r>
              <a:rPr lang="da-DK" dirty="0"/>
              <a:t>Målgruppe </a:t>
            </a:r>
          </a:p>
        </p:txBody>
      </p:sp>
    </p:spTree>
    <p:extLst>
      <p:ext uri="{BB962C8B-B14F-4D97-AF65-F5344CB8AC3E}">
        <p14:creationId xmlns:p14="http://schemas.microsoft.com/office/powerpoint/2010/main" val="3741805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3" y="1881187"/>
            <a:ext cx="9235311" cy="4392614"/>
          </a:xfrm>
        </p:spPr>
        <p:txBody>
          <a:bodyPr/>
          <a:lstStyle/>
          <a:p>
            <a:r>
              <a:rPr lang="da-DK" dirty="0"/>
              <a:t>Af den automatisk fremsendte indlæggelsesrapport fra kommunen fremgår det, om patienten har modtaget kommunal sygepleje forud for indlæggelsen. Dette ses under punktet ”Ydelser”. </a:t>
            </a:r>
          </a:p>
          <a:p>
            <a:r>
              <a:rPr lang="da-DK" dirty="0"/>
              <a:t>Har patienten modtaget kommunal sygepleje forud for indlæggelsen, og har patienten været indlagt over 24 timer på sygehuset, skal patienten omfattes af 96 timers behandlingsansvar i forbindelse med udskrivelse.</a:t>
            </a:r>
          </a:p>
          <a:p>
            <a:r>
              <a:rPr lang="da-DK" dirty="0"/>
              <a:t>Tilsvarende skal patienter, som ikke initialt modtager kommunal sygepleje, men som sygehuset vurderer har behov for kommunal sygepleje efter udskrivelse, også udskrives med 96 timers behandlingsansvar. </a:t>
            </a:r>
          </a:p>
        </p:txBody>
      </p:sp>
      <p:sp>
        <p:nvSpPr>
          <p:cNvPr id="4" name="Pladsholder til slidenummer 3"/>
          <p:cNvSpPr>
            <a:spLocks noGrp="1"/>
          </p:cNvSpPr>
          <p:nvPr>
            <p:ph type="sldNum" sz="quarter" idx="12"/>
          </p:nvPr>
        </p:nvSpPr>
        <p:spPr/>
        <p:txBody>
          <a:bodyPr/>
          <a:lstStyle/>
          <a:p>
            <a:fld id="{50DEC214-4A26-8544-86E4-D5810B015655}" type="slidenum">
              <a:rPr lang="da-DK" smtClean="0"/>
              <a:t>6</a:t>
            </a:fld>
            <a:endParaRPr lang="da-DK"/>
          </a:p>
        </p:txBody>
      </p:sp>
      <p:sp>
        <p:nvSpPr>
          <p:cNvPr id="5" name="Titel 4"/>
          <p:cNvSpPr>
            <a:spLocks noGrp="1"/>
          </p:cNvSpPr>
          <p:nvPr>
            <p:ph type="title"/>
          </p:nvPr>
        </p:nvSpPr>
        <p:spPr/>
        <p:txBody>
          <a:bodyPr/>
          <a:lstStyle/>
          <a:p>
            <a:r>
              <a:rPr lang="da-DK" dirty="0"/>
              <a:t>Identifikation af målgruppe </a:t>
            </a:r>
          </a:p>
        </p:txBody>
      </p:sp>
    </p:spTree>
    <p:extLst>
      <p:ext uri="{BB962C8B-B14F-4D97-AF65-F5344CB8AC3E}">
        <p14:creationId xmlns:p14="http://schemas.microsoft.com/office/powerpoint/2010/main" val="129355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881187"/>
            <a:ext cx="9532766" cy="4392614"/>
          </a:xfrm>
        </p:spPr>
        <p:txBody>
          <a:bodyPr/>
          <a:lstStyle/>
          <a:p>
            <a:r>
              <a:rPr lang="da-DK" dirty="0"/>
              <a:t>Patienten og eventuelle pårørende skal informeres om, at sygehuset har udvidet behandlingsansvar i 96 timer regnet fra udskrivelsestidspunktet samt, hvornår behandlingsansvaret afsluttes og overgår til patientens praktiserende læge. </a:t>
            </a:r>
          </a:p>
          <a:p>
            <a:r>
              <a:rPr lang="da-DK" dirty="0"/>
              <a:t>Det er desuden væsentligt, at patient og pårørende forstår, at kontakt til udskrivende afdeling udelukkende skal ske via kommunale sundhedspersoner.</a:t>
            </a:r>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7</a:t>
            </a:fld>
            <a:endParaRPr lang="da-DK"/>
          </a:p>
        </p:txBody>
      </p:sp>
      <p:sp>
        <p:nvSpPr>
          <p:cNvPr id="5" name="Titel 4"/>
          <p:cNvSpPr>
            <a:spLocks noGrp="1"/>
          </p:cNvSpPr>
          <p:nvPr>
            <p:ph type="title"/>
          </p:nvPr>
        </p:nvSpPr>
        <p:spPr/>
        <p:txBody>
          <a:bodyPr/>
          <a:lstStyle/>
          <a:p>
            <a:r>
              <a:rPr lang="da-DK" dirty="0"/>
              <a:t>Information til patient og pårørende </a:t>
            </a:r>
          </a:p>
        </p:txBody>
      </p:sp>
    </p:spTree>
    <p:extLst>
      <p:ext uri="{BB962C8B-B14F-4D97-AF65-F5344CB8AC3E}">
        <p14:creationId xmlns:p14="http://schemas.microsoft.com/office/powerpoint/2010/main" val="609540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881187"/>
            <a:ext cx="9389547" cy="4392614"/>
          </a:xfrm>
        </p:spPr>
        <p:txBody>
          <a:bodyPr/>
          <a:lstStyle/>
          <a:p>
            <a:r>
              <a:rPr lang="da-DK" dirty="0"/>
              <a:t>I oversigtsrapporten ”Behandling udenfor hospital” kan man få et ajourført overblik over de patienter, der har 96 timers behandlingsansvar. Rapporten dannes automatisk. </a:t>
            </a:r>
          </a:p>
          <a:p>
            <a:r>
              <a:rPr lang="da-DK" dirty="0"/>
              <a:t>Når der er gået 96 timer efter udskrivelse, udgår patienten automatisk af overblikket. </a:t>
            </a:r>
          </a:p>
          <a:p>
            <a:r>
              <a:rPr lang="da-DK" dirty="0"/>
              <a:t>Oversigtsrapporten kan tilgå via Storyboard, Tidsplan, patientlister, </a:t>
            </a:r>
            <a:r>
              <a:rPr lang="da-DK" dirty="0" err="1"/>
              <a:t>Epic</a:t>
            </a:r>
            <a:r>
              <a:rPr lang="da-DK" dirty="0"/>
              <a:t> knappen og afsnitsoversigten </a:t>
            </a:r>
          </a:p>
        </p:txBody>
      </p:sp>
      <p:sp>
        <p:nvSpPr>
          <p:cNvPr id="4" name="Pladsholder til slidenummer 3"/>
          <p:cNvSpPr>
            <a:spLocks noGrp="1"/>
          </p:cNvSpPr>
          <p:nvPr>
            <p:ph type="sldNum" sz="quarter" idx="12"/>
          </p:nvPr>
        </p:nvSpPr>
        <p:spPr/>
        <p:txBody>
          <a:bodyPr/>
          <a:lstStyle/>
          <a:p>
            <a:fld id="{50DEC214-4A26-8544-86E4-D5810B015655}" type="slidenum">
              <a:rPr lang="da-DK" smtClean="0"/>
              <a:t>8</a:t>
            </a:fld>
            <a:endParaRPr lang="da-DK"/>
          </a:p>
        </p:txBody>
      </p:sp>
      <p:sp>
        <p:nvSpPr>
          <p:cNvPr id="5" name="Titel 4"/>
          <p:cNvSpPr>
            <a:spLocks noGrp="1"/>
          </p:cNvSpPr>
          <p:nvPr>
            <p:ph type="title"/>
          </p:nvPr>
        </p:nvSpPr>
        <p:spPr/>
        <p:txBody>
          <a:bodyPr/>
          <a:lstStyle/>
          <a:p>
            <a:r>
              <a:rPr lang="da-DK" dirty="0"/>
              <a:t>Oversigtsrapport </a:t>
            </a:r>
          </a:p>
        </p:txBody>
      </p:sp>
    </p:spTree>
    <p:extLst>
      <p:ext uri="{BB962C8B-B14F-4D97-AF65-F5344CB8AC3E}">
        <p14:creationId xmlns:p14="http://schemas.microsoft.com/office/powerpoint/2010/main" val="297935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881187"/>
            <a:ext cx="9224814" cy="4392614"/>
          </a:xfrm>
        </p:spPr>
        <p:txBody>
          <a:bodyPr/>
          <a:lstStyle/>
          <a:p>
            <a:pPr>
              <a:spcAft>
                <a:spcPts val="1200"/>
              </a:spcAft>
            </a:pPr>
            <a:r>
              <a:rPr lang="da-DK" dirty="0"/>
              <a:t>Almen praksis har ansvar for at følge op på epikriser som vanligt. </a:t>
            </a:r>
          </a:p>
          <a:p>
            <a:pPr marL="285750" indent="-285750">
              <a:spcAft>
                <a:spcPts val="1200"/>
              </a:spcAft>
            </a:pPr>
            <a:r>
              <a:rPr lang="da-DK" dirty="0"/>
              <a:t>Almen praksis har ansvar for at håndtere direkte henvendelse fra borger som vanligt, også hvis den finder sted indenfor 96 timer efter udskrivelse. </a:t>
            </a:r>
          </a:p>
          <a:p>
            <a:r>
              <a:rPr lang="da-DK" dirty="0"/>
              <a:t>Såfremt borger henvender sig til almen praksis med spørgsmål om den aktuelle udskrivelse kan almen praksis kontakte den udskrivende afdeling på sygehuset </a:t>
            </a:r>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9</a:t>
            </a:fld>
            <a:endParaRPr lang="da-DK"/>
          </a:p>
        </p:txBody>
      </p:sp>
      <p:sp>
        <p:nvSpPr>
          <p:cNvPr id="5" name="Titel 4"/>
          <p:cNvSpPr>
            <a:spLocks noGrp="1"/>
          </p:cNvSpPr>
          <p:nvPr>
            <p:ph type="title"/>
          </p:nvPr>
        </p:nvSpPr>
        <p:spPr/>
        <p:txBody>
          <a:bodyPr/>
          <a:lstStyle/>
          <a:p>
            <a:r>
              <a:rPr lang="da-DK" dirty="0"/>
              <a:t>Ansvar i almen praksis</a:t>
            </a:r>
          </a:p>
        </p:txBody>
      </p:sp>
    </p:spTree>
    <p:extLst>
      <p:ext uri="{BB962C8B-B14F-4D97-AF65-F5344CB8AC3E}">
        <p14:creationId xmlns:p14="http://schemas.microsoft.com/office/powerpoint/2010/main" val="3368594283"/>
      </p:ext>
    </p:extLst>
  </p:cSld>
  <p:clrMapOvr>
    <a:masterClrMapping/>
  </p:clrMapOvr>
</p:sld>
</file>

<file path=ppt/theme/theme1.xml><?xml version="1.0" encoding="utf-8"?>
<a:theme xmlns:a="http://schemas.openxmlformats.org/drawingml/2006/main" name="Region Sjælland - PPT">
  <a:themeElements>
    <a:clrScheme name="Region Sjælland - PPT">
      <a:dk1>
        <a:srgbClr val="0085A0"/>
      </a:dk1>
      <a:lt1>
        <a:srgbClr val="FFFFFF"/>
      </a:lt1>
      <a:dk2>
        <a:srgbClr val="595959"/>
      </a:dk2>
      <a:lt2>
        <a:srgbClr val="EFEFEF"/>
      </a:lt2>
      <a:accent1>
        <a:srgbClr val="0085A1"/>
      </a:accent1>
      <a:accent2>
        <a:srgbClr val="6FD3E3"/>
      </a:accent2>
      <a:accent3>
        <a:srgbClr val="D3E14D"/>
      </a:accent3>
      <a:accent4>
        <a:srgbClr val="4BDBC3"/>
      </a:accent4>
      <a:accent5>
        <a:srgbClr val="FCC860"/>
      </a:accent5>
      <a:accent6>
        <a:srgbClr val="BEB9A6"/>
      </a:accent6>
      <a:hlink>
        <a:srgbClr val="3055A2"/>
      </a:hlink>
      <a:folHlink>
        <a:srgbClr val="448ACA"/>
      </a:folHlink>
    </a:clrScheme>
    <a:fontScheme name="Region Sjælland - PPT">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Præsentation1" id="{5317A864-C35A-4BEE-8F21-EE52746F97FE}" vid="{64B9E2AF-06F8-49F1-9520-C8051AA003A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rsendelsesdato xmlns="http://schemas.microsoft.com/sharepoint/v3" xsi:nil="true"/>
    <Korrespondance xmlns="http://schemas.microsoft.com/sharepoint/v3">Intern</Korrespondance>
    <CCMCognitiveType xmlns="http://schemas.microsoft.com/sharepoint/v3">-1</CCMCognitiveType>
    <CaseOwner xmlns="http://schemas.microsoft.com/sharepoint/v3">
      <UserInfo>
        <DisplayName>Rikke Bohart Thygesen</DisplayName>
        <AccountId>109</AccountId>
        <AccountType/>
      </UserInfo>
    </CaseOwner>
    <TrackID xmlns="http://schemas.microsoft.com/sharepoint/v3" xsi:nil="true"/>
    <CCMMetadataExtractionStatus xmlns="http://schemas.microsoft.com/sharepoint/v3">CCMPageCount:InProgress;CCMCommentCount:InProgress</CCMMetadataExtractionStatus>
    <LocalAttachment xmlns="http://schemas.microsoft.com/sharepoint/v3">false</LocalAttachment>
    <Related xmlns="http://schemas.microsoft.com/sharepoint/v3">false</Related>
    <CCMSystemID xmlns="http://schemas.microsoft.com/sharepoint/v3">2eef365f-b744-44fd-ad69-10b643aa564f</CCMSystemID>
    <CCMVisualId xmlns="http://schemas.microsoft.com/sharepoint/v3">EMN-2025-00889</CCMVisualId>
    <Finalized xmlns="http://schemas.microsoft.com/sharepoint/v3">false</Finalized>
    <DocID xmlns="http://schemas.microsoft.com/sharepoint/v3">12127318</DocID>
    <CaseRecordNumber xmlns="http://schemas.microsoft.com/sharepoint/v3">0</CaseRecordNumber>
    <CaseID xmlns="http://schemas.microsoft.com/sharepoint/v3">EMN-2025-00889</CaseID>
    <RegistrationDate xmlns="http://schemas.microsoft.com/sharepoint/v3" xsi:nil="true"/>
    <CCMPageCount xmlns="http://schemas.microsoft.com/sharepoint/v3">0</CCMPageCount>
    <CCMCommentCount xmlns="http://schemas.microsoft.com/sharepoint/v3">0</CCMCommentCount>
    <CCMPreviewAnnotationsTasks xmlns="http://schemas.microsoft.com/sharepoint/v3">0</CCMPreviewAnnotationsTasks>
    <CCMConversation xmlns="http://schemas.microsoft.com/sharepoint/v3" xsi:nil="true"/>
    <CCMTemplateID xmlns="http://schemas.microsoft.com/sharepoint/v3">0</CCMTemplateID>
    <CCMAgendaStatus xmlns="105D26E3-BAFD-4039-A1D8-4E328E05BF6A" xsi:nil="true"/>
    <Adresse xmlns="105D26E3-BAFD-4039-A1D8-4E328E05BF6A"/>
    <CCMManageRelations xmlns="105D26E3-BAFD-4039-A1D8-4E328E05BF6A" xsi:nil="true"/>
    <a3c7f3665c3f4ddab65e7e70f16e8438 xmlns="105D26E3-BAFD-4039-A1D8-4E328E05BF6A">
      <Terms xmlns="http://schemas.microsoft.com/office/infopath/2007/PartnerControls"/>
    </a3c7f3665c3f4ddab65e7e70f16e8438>
    <CCMMeetingCaseLink xmlns="105D26E3-BAFD-4039-A1D8-4E328E05BF6A">
      <Url xsi:nil="true"/>
      <Description xsi:nil="true"/>
    </CCMMeetingCaseLink>
    <JournalDato xmlns="105D26E3-BAFD-4039-A1D8-4E328E05BF6A" xsi:nil="true"/>
    <Dokumentgruppe xmlns="105D26E3-BAFD-4039-A1D8-4E328E05BF6A" xsi:nil="true"/>
    <Registreringsdato xmlns="105D26E3-BAFD-4039-A1D8-4E328E05BF6A" xsi:nil="true"/>
    <Status xmlns="105D26E3-BAFD-4039-A1D8-4E328E05BF6A">Åben</Status>
    <Frist xmlns="105D26E3-BAFD-4039-A1D8-4E328E05BF6A" xsi:nil="true"/>
    <Part xmlns="105D26E3-BAFD-4039-A1D8-4E328E05BF6A"/>
    <TaxCatchAll xmlns="747da657-1581-4963-980f-6eee96fe16b0">
      <Value>10</Value>
    </TaxCatchAll>
    <Fortrolighed xmlns="105D26E3-BAFD-4039-A1D8-4E328E05BF6A">Offentlig</Fortrolighed>
    <CCMMeetingCaseId xmlns="105D26E3-BAFD-4039-A1D8-4E328E05BF6A" xsi:nil="true"/>
    <Dato_x0020_oprettet xmlns="105D26E3-BAFD-4039-A1D8-4E328E05BF6A">2023-07-23T22:00:00+00:00</Dato_x0020_oprettet>
    <CCMMeetingCaseInstanceId xmlns="105D26E3-BAFD-4039-A1D8-4E328E05BF6A" xsi:nil="true"/>
    <Beskrivelse xmlns="105D26E3-BAFD-4039-A1D8-4E328E05BF6A" xsi:nil="true"/>
    <CCMAgendaItemId xmlns="105D26E3-BAFD-4039-A1D8-4E328E05BF6A">0</CCMAgendaItemId>
    <CCMAgendaDocumentStatus xmlns="105D26E3-BAFD-4039-A1D8-4E328E05BF6A" xsi:nil="true"/>
    <CCMDescription xmlns="105D26E3-BAFD-4039-A1D8-4E328E05BF6A" xsi:nil="true"/>
    <BrevId xmlns="105D26E3-BAFD-4039-A1D8-4E328E05BF6A" xsi:nil="true"/>
    <CCMMeetingCaseOwner xmlns="105d26e3-bafd-4039-a1d8-4e328e05bf6a">
      <UserInfo>
        <DisplayName/>
        <AccountId xsi:nil="true"/>
        <AccountType/>
      </UserInfo>
    </CCMMeetingCaseOwner>
    <h5cdd41bbf4f4e29b66bc68df1bafbfc xmlns="105D26E3-BAFD-4039-A1D8-4E328E05BF6A">
      <Terms xmlns="http://schemas.microsoft.com/office/infopath/2007/PartnerControls">
        <TermInfo xmlns="http://schemas.microsoft.com/office/infopath/2007/PartnerControls">
          <TermName xmlns="http://schemas.microsoft.com/office/infopath/2007/PartnerControls">Sundhedsstrategisk Planlægning</TermName>
          <TermId xmlns="http://schemas.microsoft.com/office/infopath/2007/PartnerControls">237442c5-9fc0-4ded-920c-afa19d403196</TermId>
        </TermInfo>
      </Terms>
    </h5cdd41bbf4f4e29b66bc68df1bafbfc>
    <Classification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91C78529181B35458312E19559B752A9" ma:contentTypeVersion="1" ma:contentTypeDescription="GetOrganized dokument" ma:contentTypeScope="" ma:versionID="58b6d5c9a49c7d7b5c1c06e5acbecab0">
  <xsd:schema xmlns:xsd="http://www.w3.org/2001/XMLSchema" xmlns:xs="http://www.w3.org/2001/XMLSchema" xmlns:p="http://schemas.microsoft.com/office/2006/metadata/properties" xmlns:ns1="http://schemas.microsoft.com/sharepoint/v3" xmlns:ns2="105D26E3-BAFD-4039-A1D8-4E328E05BF6A" xmlns:ns3="747da657-1581-4963-980f-6eee96fe16b0" xmlns:ns4="105d26e3-bafd-4039-a1d8-4e328e05bf6a" targetNamespace="http://schemas.microsoft.com/office/2006/metadata/properties" ma:root="true" ma:fieldsID="ee82e7275404fe1a7158a1de62b11bcb" ns1:_="" ns2:_="" ns3:_="" ns4:_="">
    <xsd:import namespace="http://schemas.microsoft.com/sharepoint/v3"/>
    <xsd:import namespace="105D26E3-BAFD-4039-A1D8-4E328E05BF6A"/>
    <xsd:import namespace="747da657-1581-4963-980f-6eee96fe16b0"/>
    <xsd:import namespace="105d26e3-bafd-4039-a1d8-4e328e05bf6a"/>
    <xsd:element name="properties">
      <xsd:complexType>
        <xsd:sequence>
          <xsd:element name="documentManagement">
            <xsd:complexType>
              <xsd:all>
                <xsd:element ref="ns1:Korrespondance" minOccurs="0"/>
                <xsd:element ref="ns2:Dato_x0020_oprettet" minOccurs="0"/>
                <xsd:element ref="ns1:CaseOwner"/>
                <xsd:element ref="ns1:Forsendelsesdato" minOccurs="0"/>
                <xsd:element ref="ns2:Dokumentgruppe" minOccurs="0"/>
                <xsd:element ref="ns1:TrackID" minOccurs="0"/>
                <xsd:element ref="ns2:CCMAgendaDocumentStatus" minOccurs="0"/>
                <xsd:element ref="ns2:CCMAgendaStatus" minOccurs="0"/>
                <xsd:element ref="ns2:CCMMeetingCaseLink" minOccurs="0"/>
                <xsd:element ref="ns2:Part" minOccurs="0"/>
                <xsd:element ref="ns1:CCMCognitiveType" minOccurs="0"/>
                <xsd:element ref="ns2:CCMManageRelations" minOccurs="0"/>
                <xsd:element ref="ns2:Status" minOccurs="0"/>
                <xsd:element ref="ns2:Frist" minOccurs="0"/>
                <xsd:element ref="ns2:Registreringsdato" minOccurs="0"/>
                <xsd:element ref="ns2:CCMDescription" minOccurs="0"/>
                <xsd:element ref="ns2:Adresse" minOccurs="0"/>
                <xsd:element ref="ns2:JournalDato" minOccurs="0"/>
                <xsd:element ref="ns2:BrevId" minOccurs="0"/>
                <xsd:element ref="ns2:Fortrolighed" minOccurs="0"/>
                <xsd:element ref="ns1:Classificati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1:CCMConversation" minOccurs="0"/>
                <xsd:element ref="ns2:a3c7f3665c3f4ddab65e7e70f16e8438" minOccurs="0"/>
                <xsd:element ref="ns3:TaxCatchAll" minOccurs="0"/>
                <xsd:element ref="ns2:CCMMeetingCaseId" minOccurs="0"/>
                <xsd:element ref="ns2:CCMMeetingCaseInstanceId" minOccurs="0"/>
                <xsd:element ref="ns2:CCMAgendaItemId" minOccurs="0"/>
                <xsd:element ref="ns2:AgendaStatusIcon" minOccurs="0"/>
                <xsd:element ref="ns1:CCMVisualId" minOccurs="0"/>
                <xsd:element ref="ns1:CCMOriginalDocID" minOccurs="0"/>
                <xsd:element ref="ns1:CCMMetadataExtractionStatus" minOccurs="0"/>
                <xsd:element ref="ns1:CCMPageCount" minOccurs="0"/>
                <xsd:element ref="ns1:CCMCommentCount" minOccurs="0"/>
                <xsd:element ref="ns1:CCMPreviewAnnotationsTasks" minOccurs="0"/>
                <xsd:element ref="ns2:h5cdd41bbf4f4e29b66bc68df1bafbfc" minOccurs="0"/>
                <xsd:element ref="ns2:Beskrivelse" minOccurs="0"/>
                <xsd:element ref="ns4:CCMMeetingCase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orrespondance" ma:index="2" nillable="true" ma:displayName="Korrespondance" ma:default="Intern" ma:format="Dropdown" ma:internalName="Korrespondance">
      <xsd:simpleType>
        <xsd:restriction base="dms:Choice">
          <xsd:enumeration value="Intern"/>
          <xsd:enumeration value="Indgående"/>
          <xsd:enumeration value="Udgående"/>
        </xsd:restriction>
      </xsd:simpleType>
    </xsd:element>
    <xsd:element name="CaseOwner" ma:index="4" ma:displayName="Sagsbehandler" ma:default="110;#Troels Busk Hoff" ma:list="UserInfo" ma:SearchPeopleOnly="false" ma:SharePointGroup="0" ma:internalName="Case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Forsendelsesdato" ma:index="6" nillable="true" ma:displayName="Forsendelsesdato" ma:internalName="Forsendelsesdato">
      <xsd:simpleType>
        <xsd:restriction base="dms:DateTime"/>
      </xsd:simpleType>
    </xsd:element>
    <xsd:element name="TrackID" ma:index="9" nillable="true" ma:displayName="TrackID" ma:description="" ma:internalName="TrackID">
      <xsd:simpleType>
        <xsd:restriction base="dms:Note">
          <xsd:maxLength value="255"/>
        </xsd:restriction>
      </xsd:simpleType>
    </xsd:element>
    <xsd:element name="CCMCognitiveType" ma:index="14" nillable="true" ma:displayName="CognitiveType" ma:decimals="0" ma:description="" ma:internalName="CCMCognitiveType" ma:readOnly="false">
      <xsd:simpleType>
        <xsd:restriction base="dms:Number"/>
      </xsd:simpleType>
    </xsd:element>
    <xsd:element name="Classification" ma:index="27" nillable="true" ma:displayName="Klassifikation" ma:hidden="true" ma:internalName="Classification">
      <xsd:simpleType>
        <xsd:restriction base="dms:Choice">
          <xsd:enumeration value="Offentlig"/>
          <xsd:enumeration value="Intern"/>
          <xsd:enumeration value="Fortrolig"/>
        </xsd:restriction>
      </xsd:simpleType>
    </xsd:element>
    <xsd:element name="CaseID" ma:index="28" nillable="true" ma:displayName="Sags ID" ma:default="Tildeler" ma:internalName="CaseID" ma:readOnly="true">
      <xsd:simpleType>
        <xsd:restriction base="dms:Text"/>
      </xsd:simpleType>
    </xsd:element>
    <xsd:element name="DocID" ma:index="29" nillable="true" ma:displayName="Dok ID" ma:default="Tildeler" ma:internalName="DocID" ma:readOnly="true">
      <xsd:simpleType>
        <xsd:restriction base="dms:Text"/>
      </xsd:simpleType>
    </xsd:element>
    <xsd:element name="Finalized" ma:index="30" nillable="true" ma:displayName="Endeligt" ma:default="False" ma:internalName="Finalized" ma:readOnly="true">
      <xsd:simpleType>
        <xsd:restriction base="dms:Boolean"/>
      </xsd:simpleType>
    </xsd:element>
    <xsd:element name="Related" ma:index="31" nillable="true" ma:displayName="Vedhæftet dokument" ma:default="False" ma:internalName="Related" ma:readOnly="true">
      <xsd:simpleType>
        <xsd:restriction base="dms:Boolean"/>
      </xsd:simpleType>
    </xsd:element>
    <xsd:element name="RegistrationDate" ma:index="32" nillable="true" ma:displayName="Registrerings dato" ma:format="DateTime" ma:internalName="RegistrationDate" ma:readOnly="true">
      <xsd:simpleType>
        <xsd:restriction base="dms:DateTime"/>
      </xsd:simpleType>
    </xsd:element>
    <xsd:element name="CaseRecordNumber" ma:index="33" nillable="true" ma:displayName="Akt ID" ma:decimals="0" ma:default="0" ma:internalName="CaseRecordNumber" ma:readOnly="true">
      <xsd:simpleType>
        <xsd:restriction base="dms:Number"/>
      </xsd:simpleType>
    </xsd:element>
    <xsd:element name="LocalAttachment" ma:index="34" nillable="true" ma:displayName="Lokalt bilag" ma:default="False" ma:internalName="LocalAttachment" ma:readOnly="true">
      <xsd:simpleType>
        <xsd:restriction base="dms:Boolean"/>
      </xsd:simpleType>
    </xsd:element>
    <xsd:element name="CCMTemplateName" ma:index="35" nillable="true" ma:displayName="Skabelon navn" ma:internalName="CCMTemplateName" ma:readOnly="true">
      <xsd:simpleType>
        <xsd:restriction base="dms:Text"/>
      </xsd:simpleType>
    </xsd:element>
    <xsd:element name="CCMTemplateVersion" ma:index="36" nillable="true" ma:displayName="Skabelon version" ma:internalName="CCMTemplateVersion" ma:readOnly="true">
      <xsd:simpleType>
        <xsd:restriction base="dms:Text"/>
      </xsd:simpleType>
    </xsd:element>
    <xsd:element name="CCMTemplateID" ma:index="37" nillable="true" ma:displayName="CCMTemplateID" ma:decimals="0" ma:default="0" ma:hidden="true" ma:internalName="CCMTemplateID" ma:readOnly="true">
      <xsd:simpleType>
        <xsd:restriction base="dms:Number"/>
      </xsd:simpleType>
    </xsd:element>
    <xsd:element name="CCMSystemID" ma:index="38" nillable="true" ma:displayName="CCMSystemID" ma:hidden="true" ma:internalName="CCMSystemID" ma:readOnly="true">
      <xsd:simpleType>
        <xsd:restriction base="dms:Text"/>
      </xsd:simpleType>
    </xsd:element>
    <xsd:element name="WasEncrypted" ma:index="39" nillable="true" ma:displayName="Krypteret" ma:default="False" ma:internalName="WasEncrypted" ma:readOnly="true">
      <xsd:simpleType>
        <xsd:restriction base="dms:Boolean"/>
      </xsd:simpleType>
    </xsd:element>
    <xsd:element name="WasSigned" ma:index="40" nillable="true" ma:displayName="Signeret" ma:default="False" ma:internalName="WasSigned" ma:readOnly="true">
      <xsd:simpleType>
        <xsd:restriction base="dms:Boolean"/>
      </xsd:simpleType>
    </xsd:element>
    <xsd:element name="MailHasAttachments" ma:index="41" nillable="true" ma:displayName="E-mail har vedhæftede filer" ma:default="False" ma:internalName="MailHasAttachments" ma:readOnly="true">
      <xsd:simpleType>
        <xsd:restriction base="dms:Boolean"/>
      </xsd:simpleType>
    </xsd:element>
    <xsd:element name="CCMConversation" ma:index="42" nillable="true" ma:displayName="Samtale" ma:internalName="CCMConversation" ma:readOnly="true">
      <xsd:simpleType>
        <xsd:restriction base="dms:Text"/>
      </xsd:simpleType>
    </xsd:element>
    <xsd:element name="CCMVisualId" ma:index="51" nillable="true" ma:displayName="Sags ID" ma:default="Tildeler" ma:internalName="CCMVisualId" ma:readOnly="true">
      <xsd:simpleType>
        <xsd:restriction base="dms:Text"/>
      </xsd:simpleType>
    </xsd:element>
    <xsd:element name="CCMOriginalDocID" ma:index="52" nillable="true" ma:displayName="Originalt Dok ID" ma:description="" ma:internalName="CCMOriginalDocID" ma:readOnly="true">
      <xsd:simpleType>
        <xsd:restriction base="dms:Text"/>
      </xsd:simpleType>
    </xsd:element>
    <xsd:element name="CCMMetadataExtractionStatus" ma:index="5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58" nillable="true" ma:displayName="Sider" ma:decimals="0" ma:internalName="CCMPageCount" ma:readOnly="true">
      <xsd:simpleType>
        <xsd:restriction base="dms:Number"/>
      </xsd:simpleType>
    </xsd:element>
    <xsd:element name="CCMCommentCount" ma:index="59" nillable="true" ma:displayName="Kommentarer" ma:decimals="0" ma:internalName="CCMCommentCount" ma:readOnly="true">
      <xsd:simpleType>
        <xsd:restriction base="dms:Number"/>
      </xsd:simpleType>
    </xsd:element>
    <xsd:element name="CCMPreviewAnnotationsTasks" ma:index="60" nillable="true" ma:displayName="Opgaver" ma:decimals="0" ma:internalName="CCMPreviewAnnotationsTasks"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05D26E3-BAFD-4039-A1D8-4E328E05BF6A" elementFormDefault="qualified">
    <xsd:import namespace="http://schemas.microsoft.com/office/2006/documentManagement/types"/>
    <xsd:import namespace="http://schemas.microsoft.com/office/infopath/2007/PartnerControls"/>
    <xsd:element name="Dato_x0020_oprettet" ma:index="3" nillable="true" ma:displayName="Dato oprettet" ma:default="[today]" ma:format="DateOnly" ma:internalName="Dato_x0020_oprettet">
      <xsd:simpleType>
        <xsd:restriction base="dms:DateTime"/>
      </xsd:simpleType>
    </xsd:element>
    <xsd:element name="Dokumentgruppe" ma:index="8" nillable="true" ma:displayName="Dokumentgruppe" ma:internalName="Dokumentgruppe">
      <xsd:simpleType>
        <xsd:restriction base="dms:Text">
          <xsd:maxLength value="255"/>
        </xsd:restriction>
      </xsd:simpleType>
    </xsd:element>
    <xsd:element name="CCMAgendaDocumentStatus" ma:index="10" nillable="true" ma:displayName="Status  for dagsordensdokument" ma:format="Dropdown" ma:internalName="CCMAgendaDocumentStatus">
      <xsd:simpleType>
        <xsd:restriction base="dms:Choice">
          <xsd:enumeration value="Nyt"/>
          <xsd:enumeration value="Under udarbejdelse"/>
          <xsd:enumeration value="Endelig"/>
        </xsd:restriction>
      </xsd:simpleType>
    </xsd:element>
    <xsd:element name="CCMAgendaStatus" ma:index="11"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12"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Part" ma:index="13" nillable="true" ma:displayName="Part" ma:list="{959DF57E-BB8E-4895-BD2A-39CAAAEE498F}" ma:internalName="Part" ma:showField="FilterName">
      <xsd:complexType>
        <xsd:complexContent>
          <xsd:extension base="dms:MultiChoiceLookup">
            <xsd:sequence>
              <xsd:element name="Value" type="dms:Lookup" maxOccurs="unbounded" minOccurs="0" nillable="true"/>
            </xsd:sequence>
          </xsd:extension>
        </xsd:complexContent>
      </xsd:complexType>
    </xsd:element>
    <xsd:element name="CCMManageRelations" ma:index="15" nillable="true" ma:displayName="CCMManageRelations" ma:internalName="CCMManageRelations">
      <xsd:simpleType>
        <xsd:restriction base="dms:Text">
          <xsd:maxLength value="255"/>
        </xsd:restriction>
      </xsd:simpleType>
    </xsd:element>
    <xsd:element name="Status" ma:index="16" nillable="true" ma:displayName="Status" ma:default="Åben" ma:format="Dropdown" ma:internalName="Status">
      <xsd:simpleType>
        <xsd:union memberTypes="dms:Text">
          <xsd:simpleType>
            <xsd:restriction base="dms:Choice">
              <xsd:enumeration value="Nyt"/>
              <xsd:enumeration value="Under udarbejdelse"/>
              <xsd:enumeration value="Færdigt"/>
            </xsd:restriction>
          </xsd:simpleType>
        </xsd:union>
      </xsd:simpleType>
    </xsd:element>
    <xsd:element name="Frist" ma:index="17" nillable="true" ma:displayName="Frist" ma:format="DateOnly" ma:internalName="Frist">
      <xsd:simpleType>
        <xsd:restriction base="dms:DateTime"/>
      </xsd:simpleType>
    </xsd:element>
    <xsd:element name="Registreringsdato" ma:index="18" nillable="true" ma:displayName="Registreringsdato" ma:format="DateOnly" ma:internalName="Registreringsdato">
      <xsd:simpleType>
        <xsd:restriction base="dms:DateTime"/>
      </xsd:simpleType>
    </xsd:element>
    <xsd:element name="CCMDescription" ma:index="19" nillable="true" ma:displayName="Notifikationer" ma:internalName="CCMDescription">
      <xsd:simpleType>
        <xsd:restriction base="dms:Note">
          <xsd:maxLength value="255"/>
        </xsd:restriction>
      </xsd:simpleType>
    </xsd:element>
    <xsd:element name="Adresse" ma:index="20" nillable="true" ma:displayName="Adresse" ma:list="{9B90DE70-E06C-49E1-AE2E-F806C12E9BB1}" ma:internalName="Adresse" ma:showField="AdresseFlet">
      <xsd:complexType>
        <xsd:complexContent>
          <xsd:extension base="dms:MultiChoiceLookup">
            <xsd:sequence>
              <xsd:element name="Value" type="dms:Lookup" maxOccurs="unbounded" minOccurs="0" nillable="true"/>
            </xsd:sequence>
          </xsd:extension>
        </xsd:complexContent>
      </xsd:complexType>
    </xsd:element>
    <xsd:element name="JournalDato" ma:index="21" nillable="true" ma:displayName="Journal dato" ma:format="DateOnly" ma:internalName="JournalDato">
      <xsd:simpleType>
        <xsd:restriction base="dms:DateTime"/>
      </xsd:simpleType>
    </xsd:element>
    <xsd:element name="BrevId" ma:index="22" nillable="true" ma:displayName="Original brevid" ma:internalName="BrevId">
      <xsd:simpleType>
        <xsd:restriction base="dms:Text">
          <xsd:maxLength value="255"/>
        </xsd:restriction>
      </xsd:simpleType>
    </xsd:element>
    <xsd:element name="Fortrolighed" ma:index="23" nillable="true" ma:displayName="Fortrolighed" ma:default="Offentlig" ma:description="" ma:internalName="Fortrolighed">
      <xsd:simpleType>
        <xsd:restriction base="dms:Choice">
          <xsd:enumeration value="Offentlig"/>
          <xsd:enumeration value="Fortrolig"/>
        </xsd:restriction>
      </xsd:simpleType>
    </xsd:element>
    <xsd:element name="a3c7f3665c3f4ddab65e7e70f16e8438" ma:index="43" nillable="true" ma:taxonomy="true" ma:internalName="a3c7f3665c3f4ddab65e7e70f16e8438" ma:taxonomyFieldName="Dokumenttype" ma:displayName="Dokumenttype" ma:default="" ma:fieldId="{a3c7f366-5c3f-4dda-b65e-7e70f16e8438}" ma:sspId="2cf6b21c-e739-421b-8f40-7865e9e1b0be" ma:termSetId="2a4879fc-ae04-4bed-bb2c-c61845ab3bd7" ma:anchorId="00000000-0000-0000-0000-000000000000" ma:open="false" ma:isKeyword="false">
      <xsd:complexType>
        <xsd:sequence>
          <xsd:element ref="pc:Terms" minOccurs="0" maxOccurs="1"/>
        </xsd:sequence>
      </xsd:complexType>
    </xsd:element>
    <xsd:element name="CCMMeetingCaseId" ma:index="47" nillable="true" ma:displayName="CCMMeetingCaseId" ma:hidden="true" ma:internalName="CCMMeetingCaseId">
      <xsd:simpleType>
        <xsd:restriction base="dms:Text">
          <xsd:maxLength value="255"/>
        </xsd:restriction>
      </xsd:simpleType>
    </xsd:element>
    <xsd:element name="CCMMeetingCaseInstanceId" ma:index="48" nillable="true" ma:displayName="CCMMeetingCaseInstanceId" ma:hidden="true" ma:internalName="CCMMeetingCaseInstanceId">
      <xsd:simpleType>
        <xsd:restriction base="dms:Text">
          <xsd:maxLength value="255"/>
        </xsd:restriction>
      </xsd:simpleType>
    </xsd:element>
    <xsd:element name="CCMAgendaItemId" ma:index="49" nillable="true" ma:displayName="CCMAgendaItemId" ma:decimals="0" ma:hidden="true" ma:internalName="CCMAgendaItemId">
      <xsd:simpleType>
        <xsd:restriction base="dms:Number"/>
      </xsd:simpleType>
    </xsd:element>
    <xsd:element name="AgendaStatusIcon" ma:index="50" nillable="true" ma:displayName="Ikon for dagsordensstatus" ma:internalName="AgendaStatusIcon" ma:readOnly="true">
      <xsd:simpleType>
        <xsd:restriction base="dms:Unknown"/>
      </xsd:simpleType>
    </xsd:element>
    <xsd:element name="h5cdd41bbf4f4e29b66bc68df1bafbfc" ma:index="61" nillable="true" ma:taxonomy="true" ma:internalName="h5cdd41bbf4f4e29b66bc68df1bafbfc" ma:taxonomyFieldName="Afdeling" ma:displayName="Afdeling" ma:default="10;#Sundhedsstrategisk Planlægning|237442c5-9fc0-4ded-920c-afa19d403196" ma:fieldId="{15cdd41b-bf4f-4e29-b66b-c68df1bafbfc}" ma:sspId="2cf6b21c-e739-421b-8f40-7865e9e1b0be" ma:termSetId="0c42a4d7-d357-4dd3-81a3-bd062df2df32" ma:anchorId="00000000-0000-0000-0000-000000000000" ma:open="false" ma:isKeyword="false">
      <xsd:complexType>
        <xsd:sequence>
          <xsd:element ref="pc:Terms" minOccurs="0" maxOccurs="1"/>
        </xsd:sequence>
      </xsd:complexType>
    </xsd:element>
    <xsd:element name="Beskrivelse" ma:index="62" nillable="true" ma:displayName="Beskrivelse" ma:hidden="true" ma:internalName="Beskrivelse"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7da657-1581-4963-980f-6eee96fe16b0" elementFormDefault="qualified">
    <xsd:import namespace="http://schemas.microsoft.com/office/2006/documentManagement/types"/>
    <xsd:import namespace="http://schemas.microsoft.com/office/infopath/2007/PartnerControls"/>
    <xsd:element name="TaxCatchAll" ma:index="44" nillable="true" ma:displayName="Taxonomy Catch All Column" ma:hidden="true" ma:list="{a729c817-606a-4731-9b13-a293476d20d5}" ma:internalName="TaxCatchAll" ma:showField="CatchAllData" ma:web="747da657-1581-4963-980f-6eee96fe16b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05d26e3-bafd-4039-a1d8-4e328e05bf6a" elementFormDefault="qualified">
    <xsd:import namespace="http://schemas.microsoft.com/office/2006/documentManagement/types"/>
    <xsd:import namespace="http://schemas.microsoft.com/office/infopath/2007/PartnerControls"/>
    <xsd:element name="CCMMeetingCaseOwner" ma:index="63" nillable="true" ma:displayName="Dagsordensredaktør" ma:SharePointGroup="0" ma:internalName="CCMMeetingCas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6"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9F0C67-9352-421C-A79B-76434B14BEE4}">
  <ds:schemaRefs>
    <ds:schemaRef ds:uri="http://schemas.microsoft.com/sharepoint/v3/contenttype/forms"/>
  </ds:schemaRefs>
</ds:datastoreItem>
</file>

<file path=customXml/itemProps2.xml><?xml version="1.0" encoding="utf-8"?>
<ds:datastoreItem xmlns:ds="http://schemas.openxmlformats.org/officeDocument/2006/customXml" ds:itemID="{7D1D9560-7C04-4B58-82DB-49CD345C47D2}">
  <ds:schemaRefs>
    <ds:schemaRef ds:uri="http://purl.org/dc/elements/1.1/"/>
    <ds:schemaRef ds:uri="http://schemas.microsoft.com/office/2006/documentManagement/types"/>
    <ds:schemaRef ds:uri="04D0569E-5838-4D33-9C5D-289D2AECFC8B"/>
    <ds:schemaRef ds:uri="http://purl.org/dc/terms/"/>
    <ds:schemaRef ds:uri="http://schemas.microsoft.com/sharepoint/v3"/>
    <ds:schemaRef ds:uri="http://www.w3.org/XML/1998/namespace"/>
    <ds:schemaRef ds:uri="http://purl.org/dc/dcmitype/"/>
    <ds:schemaRef ds:uri="http://schemas.microsoft.com/office/infopath/2007/PartnerControls"/>
    <ds:schemaRef ds:uri="http://schemas.openxmlformats.org/package/2006/metadata/core-properties"/>
    <ds:schemaRef ds:uri="04d0569e-5838-4d33-9c5d-289d2aecfc8b"/>
    <ds:schemaRef ds:uri="053d26b7-4c3c-43b7-a62b-3cbf4218d9af"/>
    <ds:schemaRef ds:uri="http://schemas.microsoft.com/office/2006/metadata/properties"/>
  </ds:schemaRefs>
</ds:datastoreItem>
</file>

<file path=customXml/itemProps3.xml><?xml version="1.0" encoding="utf-8"?>
<ds:datastoreItem xmlns:ds="http://schemas.openxmlformats.org/officeDocument/2006/customXml" ds:itemID="{DD176DB2-8AB2-4FC7-89A6-D42E39BFFBAD}"/>
</file>

<file path=docProps/app.xml><?xml version="1.0" encoding="utf-8"?>
<Properties xmlns="http://schemas.openxmlformats.org/officeDocument/2006/extended-properties" xmlns:vt="http://schemas.openxmlformats.org/officeDocument/2006/docPropsVTypes">
  <Template>Sundhedsstrategisk Planlægning_DK_2022</Template>
  <TotalTime>932</TotalTime>
  <Words>1516</Words>
  <Application>Microsoft Office PowerPoint</Application>
  <PresentationFormat>Widescreen</PresentationFormat>
  <Paragraphs>160</Paragraphs>
  <Slides>20</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20</vt:i4>
      </vt:variant>
    </vt:vector>
  </HeadingPairs>
  <TitlesOfParts>
    <vt:vector size="24" baseType="lpstr">
      <vt:lpstr>Arial</vt:lpstr>
      <vt:lpstr>Calibri</vt:lpstr>
      <vt:lpstr>Verdana</vt:lpstr>
      <vt:lpstr>Region Sjælland - PPT</vt:lpstr>
      <vt:lpstr>96 timers behandlingsansvar </vt:lpstr>
      <vt:lpstr>Hvad er 96 timers behandlingsansvar?</vt:lpstr>
      <vt:lpstr>Formål </vt:lpstr>
      <vt:lpstr>Organisering af 96 timers behandlingsansvar</vt:lpstr>
      <vt:lpstr>Målgruppe </vt:lpstr>
      <vt:lpstr>Identifikation af målgruppe </vt:lpstr>
      <vt:lpstr>Information til patient og pårørende </vt:lpstr>
      <vt:lpstr>Oversigtsrapport </vt:lpstr>
      <vt:lpstr>Ansvar i almen praksis</vt:lpstr>
      <vt:lpstr>Ansvar i kommune </vt:lpstr>
      <vt:lpstr>Henvendelser under 96 timers behandlingsansvar </vt:lpstr>
      <vt:lpstr>Ved henvendelser vedr. opfølgning på aktuel indlæggelse </vt:lpstr>
      <vt:lpstr>Ved henvendelse vedr. ændringer i tilstand</vt:lpstr>
      <vt:lpstr>Handlemuligheder ved henvendelser vedr. ændringer i tilstand </vt:lpstr>
      <vt:lpstr>Dokumentation af henvendelse fra primærsektor </vt:lpstr>
      <vt:lpstr>Forlængelse af behandlingsansvaret udover 96 timer </vt:lpstr>
      <vt:lpstr>Genindlæggelse under 96 timer efter udskrivelse fra sygehus </vt:lpstr>
      <vt:lpstr>Afslutning af 96 timers behandlingsansvar </vt:lpstr>
      <vt:lpstr>Opsummering af digital kommunikation fra udskrivende afdeling til kommune og praktiserende læge </vt:lpstr>
      <vt:lpstr>PowerPoint-præsentation</vt:lpstr>
    </vt:vector>
  </TitlesOfParts>
  <Company>Region Sjaelland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96 timers behandlingsansvar - en introduktion til regionalt sundhedspersonale</dc:title>
  <dc:creator>Rikke Bohart Thygesen</dc:creator>
  <cp:lastModifiedBy>Rikke Bohart Thygesen</cp:lastModifiedBy>
  <cp:revision>65</cp:revision>
  <dcterms:created xsi:type="dcterms:W3CDTF">2023-06-06T11:46:58Z</dcterms:created>
  <dcterms:modified xsi:type="dcterms:W3CDTF">2025-04-16T10:25:40Z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0x010100AC085CFC53BC46CEA2EADE194AD9D4820091C78529181B35458312E19559B752A9</vt:lpwstr>
  </property>
  <property fmtid="{D5CDD505-2E9C-101B-9397-08002B2CF9AE}" pid="3" name="CCMOneDriveID">
    <vt:lpwstr/>
  </property>
  <property fmtid="{D5CDD505-2E9C-101B-9397-08002B2CF9AE}" pid="4" name="CCMOneDriveOwnerID">
    <vt:lpwstr/>
  </property>
  <property fmtid="{D5CDD505-2E9C-101B-9397-08002B2CF9AE}" pid="5" name="CCMOneDriveItemID">
    <vt:lpwstr/>
  </property>
  <property fmtid="{D5CDD505-2E9C-101B-9397-08002B2CF9AE}" pid="6" name="CCMIsSharedOnOneDrive">
    <vt:bool>false</vt:bool>
  </property>
  <property fmtid="{D5CDD505-2E9C-101B-9397-08002B2CF9AE}" pid="7" name="Classification">
    <vt:lpwstr/>
  </property>
  <property fmtid="{D5CDD505-2E9C-101B-9397-08002B2CF9AE}" pid="8" name="Enhed">
    <vt:lpwstr/>
  </property>
  <property fmtid="{D5CDD505-2E9C-101B-9397-08002B2CF9AE}" pid="9" name="CCMEventContext">
    <vt:lpwstr>f6fb37a8-8381-4aee-ab59-0aadd530eb2d</vt:lpwstr>
  </property>
  <property fmtid="{D5CDD505-2E9C-101B-9397-08002B2CF9AE}" pid="10" name="Dokumenttype">
    <vt:lpwstr/>
  </property>
  <property fmtid="{D5CDD505-2E9C-101B-9397-08002B2CF9AE}" pid="11" name="CCMCommunication">
    <vt:lpwstr/>
  </property>
  <property fmtid="{D5CDD505-2E9C-101B-9397-08002B2CF9AE}" pid="12" name="CCMSystem">
    <vt:lpwstr> </vt:lpwstr>
  </property>
  <property fmtid="{D5CDD505-2E9C-101B-9397-08002B2CF9AE}" pid="13" name="CCMEventContext_DocumentTimelineUpdatingEvent">
    <vt:lpwstr>a6b5f3f9-a48a-470f-89f0-e96ef4297690</vt:lpwstr>
  </property>
  <property fmtid="{D5CDD505-2E9C-101B-9397-08002B2CF9AE}" pid="14" name="CCMWorkflowInstanceID">
    <vt:lpwstr/>
  </property>
  <property fmtid="{D5CDD505-2E9C-101B-9397-08002B2CF9AE}" pid="16" name="Afdeling">
    <vt:lpwstr>10;#Sundhedsstrategisk Planlægning|237442c5-9fc0-4ded-920c-afa19d403196</vt:lpwstr>
  </property>
  <property fmtid="{D5CDD505-2E9C-101B-9397-08002B2CF9AE}" pid="18" name="CCMWorkflowStatus">
    <vt:lpwstr/>
  </property>
</Properties>
</file>