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</p:sldMasterIdLst>
  <p:notesMasterIdLst>
    <p:notesMasterId r:id="rId26"/>
  </p:notesMasterIdLst>
  <p:handoutMasterIdLst>
    <p:handoutMasterId r:id="rId27"/>
  </p:handoutMasterIdLst>
  <p:sldIdLst>
    <p:sldId id="308" r:id="rId5"/>
    <p:sldId id="335" r:id="rId6"/>
    <p:sldId id="312" r:id="rId7"/>
    <p:sldId id="314" r:id="rId8"/>
    <p:sldId id="323" r:id="rId9"/>
    <p:sldId id="315" r:id="rId10"/>
    <p:sldId id="316" r:id="rId11"/>
    <p:sldId id="317" r:id="rId12"/>
    <p:sldId id="318" r:id="rId13"/>
    <p:sldId id="325" r:id="rId14"/>
    <p:sldId id="324" r:id="rId15"/>
    <p:sldId id="329" r:id="rId16"/>
    <p:sldId id="330" r:id="rId17"/>
    <p:sldId id="320" r:id="rId18"/>
    <p:sldId id="331" r:id="rId19"/>
    <p:sldId id="321" r:id="rId20"/>
    <p:sldId id="326" r:id="rId21"/>
    <p:sldId id="322" r:id="rId22"/>
    <p:sldId id="333" r:id="rId23"/>
    <p:sldId id="332" r:id="rId24"/>
    <p:sldId id="311" r:id="rId2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oels Busk Hoff" initials="TBH" lastIdx="2" clrIdx="0">
    <p:extLst>
      <p:ext uri="{19B8F6BF-5375-455C-9EA6-DF929625EA0E}">
        <p15:presenceInfo xmlns:p15="http://schemas.microsoft.com/office/powerpoint/2012/main" userId="S-1-5-21-2124253774-71482904-3017945337-4499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014" autoAdjust="0"/>
  </p:normalViewPr>
  <p:slideViewPr>
    <p:cSldViewPr snapToGrid="0" snapToObjects="1">
      <p:cViewPr varScale="1">
        <p:scale>
          <a:sx n="122" d="100"/>
          <a:sy n="122" d="100"/>
        </p:scale>
        <p:origin x="106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9" d="100"/>
          <a:sy n="169" d="100"/>
        </p:scale>
        <p:origin x="5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1C558B-32AA-4D2B-86A3-9E3CB6D45EB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720A4C0-9F24-440F-8AF3-2FECE8130305}">
      <dgm:prSet phldrT="[Tekst]"/>
      <dgm:spPr/>
      <dgm:t>
        <a:bodyPr/>
        <a:lstStyle/>
        <a:p>
          <a:r>
            <a:rPr lang="da-DK" dirty="0" smtClean="0"/>
            <a:t>At skabe en tryg og sammenhængende overgang for borgeren mellem behandlingen på sygehuset og borgerens hjem eller ophold på midlertidige kommunale døgnpladser, plejecentre eller bosteder  </a:t>
          </a:r>
          <a:endParaRPr lang="da-DK" dirty="0"/>
        </a:p>
      </dgm:t>
    </dgm:pt>
    <dgm:pt modelId="{BF7C35C5-6577-4246-86E2-6BF16F62C9F7}" type="parTrans" cxnId="{82E4DBAC-C5CA-4E35-BB1E-F29FAE6788E3}">
      <dgm:prSet/>
      <dgm:spPr/>
      <dgm:t>
        <a:bodyPr/>
        <a:lstStyle/>
        <a:p>
          <a:endParaRPr lang="da-DK"/>
        </a:p>
      </dgm:t>
    </dgm:pt>
    <dgm:pt modelId="{457FB196-F15F-4D33-8CAF-40638724DA44}" type="sibTrans" cxnId="{82E4DBAC-C5CA-4E35-BB1E-F29FAE6788E3}">
      <dgm:prSet/>
      <dgm:spPr/>
      <dgm:t>
        <a:bodyPr/>
        <a:lstStyle/>
        <a:p>
          <a:endParaRPr lang="da-DK"/>
        </a:p>
      </dgm:t>
    </dgm:pt>
    <dgm:pt modelId="{37909E94-0CC2-4859-BC86-DCC620E5CAED}">
      <dgm:prSet phldrT="[Tekst]"/>
      <dgm:spPr/>
      <dgm:t>
        <a:bodyPr/>
        <a:lstStyle/>
        <a:p>
          <a:r>
            <a:rPr lang="da-DK" dirty="0" smtClean="0"/>
            <a:t>Øget kvalitet og tilgængelighed i samarbejdet mellem sygehus, kommune og praksissektor i de første døgn efter udskrivelsen </a:t>
          </a:r>
          <a:endParaRPr lang="da-DK" dirty="0"/>
        </a:p>
      </dgm:t>
    </dgm:pt>
    <dgm:pt modelId="{5AC44E20-E37F-4E17-BE4E-6DD941298CD9}" type="parTrans" cxnId="{B4D7EAAB-7072-429E-A58B-5DD17B6D56BF}">
      <dgm:prSet/>
      <dgm:spPr/>
      <dgm:t>
        <a:bodyPr/>
        <a:lstStyle/>
        <a:p>
          <a:endParaRPr lang="da-DK"/>
        </a:p>
      </dgm:t>
    </dgm:pt>
    <dgm:pt modelId="{3C26C1AB-E01B-447F-A2F3-508306769C4B}" type="sibTrans" cxnId="{B4D7EAAB-7072-429E-A58B-5DD17B6D56BF}">
      <dgm:prSet/>
      <dgm:spPr/>
      <dgm:t>
        <a:bodyPr/>
        <a:lstStyle/>
        <a:p>
          <a:endParaRPr lang="da-DK"/>
        </a:p>
      </dgm:t>
    </dgm:pt>
    <dgm:pt modelId="{F958CC32-5E23-467A-8F56-0B3856F416B4}">
      <dgm:prSet phldrT="[Tekst]"/>
      <dgm:spPr/>
      <dgm:t>
        <a:bodyPr/>
        <a:lstStyle/>
        <a:p>
          <a:r>
            <a:rPr lang="da-DK" dirty="0" smtClean="0"/>
            <a:t>Sikre koordinering og samarbejde om opgaver og ansvar hver part har ifm. udskrivelse </a:t>
          </a:r>
          <a:endParaRPr lang="da-DK" dirty="0"/>
        </a:p>
      </dgm:t>
    </dgm:pt>
    <dgm:pt modelId="{6F8A4CF6-4E98-413C-96CE-EBEBDEF8DBFB}" type="parTrans" cxnId="{D7BC4A16-C074-4613-8129-87A8D48C7B1E}">
      <dgm:prSet/>
      <dgm:spPr/>
      <dgm:t>
        <a:bodyPr/>
        <a:lstStyle/>
        <a:p>
          <a:endParaRPr lang="da-DK"/>
        </a:p>
      </dgm:t>
    </dgm:pt>
    <dgm:pt modelId="{4F7BE26E-1331-40A9-B5C8-DA016A86B35B}" type="sibTrans" cxnId="{D7BC4A16-C074-4613-8129-87A8D48C7B1E}">
      <dgm:prSet/>
      <dgm:spPr/>
      <dgm:t>
        <a:bodyPr/>
        <a:lstStyle/>
        <a:p>
          <a:endParaRPr lang="da-DK"/>
        </a:p>
      </dgm:t>
    </dgm:pt>
    <dgm:pt modelId="{1080CBD2-AD0F-41C3-B6EF-1D2E42ED7F12}" type="pres">
      <dgm:prSet presAssocID="{771C558B-32AA-4D2B-86A3-9E3CB6D45EB3}" presName="linearFlow" presStyleCnt="0">
        <dgm:presLayoutVars>
          <dgm:dir/>
          <dgm:resizeHandles val="exact"/>
        </dgm:presLayoutVars>
      </dgm:prSet>
      <dgm:spPr/>
    </dgm:pt>
    <dgm:pt modelId="{AF11870F-22B1-4AA3-92C7-239D12D1EF90}" type="pres">
      <dgm:prSet presAssocID="{1720A4C0-9F24-440F-8AF3-2FECE8130305}" presName="composite" presStyleCnt="0"/>
      <dgm:spPr/>
    </dgm:pt>
    <dgm:pt modelId="{E50A5A64-1232-4B19-B8D1-E690BD703482}" type="pres">
      <dgm:prSet presAssocID="{1720A4C0-9F24-440F-8AF3-2FECE8130305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8C817F6-FBB9-4D43-A7C3-42FBA16396B1}" type="pres">
      <dgm:prSet presAssocID="{1720A4C0-9F24-440F-8AF3-2FECE813030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B35FEAB-58BF-4096-9056-17E1DE7CDF77}" type="pres">
      <dgm:prSet presAssocID="{457FB196-F15F-4D33-8CAF-40638724DA44}" presName="spacing" presStyleCnt="0"/>
      <dgm:spPr/>
    </dgm:pt>
    <dgm:pt modelId="{6ABAD80F-ABCA-49D3-806F-FC2AB43DE365}" type="pres">
      <dgm:prSet presAssocID="{37909E94-0CC2-4859-BC86-DCC620E5CAED}" presName="composite" presStyleCnt="0"/>
      <dgm:spPr/>
    </dgm:pt>
    <dgm:pt modelId="{B1DDEC55-3421-4071-BCA3-C831B44088FE}" type="pres">
      <dgm:prSet presAssocID="{37909E94-0CC2-4859-BC86-DCC620E5CAED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082643E-6902-4CE2-9204-BF639980A518}" type="pres">
      <dgm:prSet presAssocID="{37909E94-0CC2-4859-BC86-DCC620E5CAE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A4DD551-7E0B-48EB-B07F-F2ACD6173F12}" type="pres">
      <dgm:prSet presAssocID="{3C26C1AB-E01B-447F-A2F3-508306769C4B}" presName="spacing" presStyleCnt="0"/>
      <dgm:spPr/>
    </dgm:pt>
    <dgm:pt modelId="{2A4DF9AE-20E4-4544-809E-EB4DB5F2A251}" type="pres">
      <dgm:prSet presAssocID="{F958CC32-5E23-467A-8F56-0B3856F416B4}" presName="composite" presStyleCnt="0"/>
      <dgm:spPr/>
    </dgm:pt>
    <dgm:pt modelId="{A3672F88-710C-49B1-9EEA-6F544B572097}" type="pres">
      <dgm:prSet presAssocID="{F958CC32-5E23-467A-8F56-0B3856F416B4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C0D9ED5-8993-4E76-8F75-7131B86DDBC6}" type="pres">
      <dgm:prSet presAssocID="{F958CC32-5E23-467A-8F56-0B3856F416B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14F6E618-1238-4DE2-A5E7-B9B0A3330229}" type="presOf" srcId="{F958CC32-5E23-467A-8F56-0B3856F416B4}" destId="{4C0D9ED5-8993-4E76-8F75-7131B86DDBC6}" srcOrd="0" destOrd="0" presId="urn:microsoft.com/office/officeart/2005/8/layout/vList3"/>
    <dgm:cxn modelId="{B4D7EAAB-7072-429E-A58B-5DD17B6D56BF}" srcId="{771C558B-32AA-4D2B-86A3-9E3CB6D45EB3}" destId="{37909E94-0CC2-4859-BC86-DCC620E5CAED}" srcOrd="1" destOrd="0" parTransId="{5AC44E20-E37F-4E17-BE4E-6DD941298CD9}" sibTransId="{3C26C1AB-E01B-447F-A2F3-508306769C4B}"/>
    <dgm:cxn modelId="{D7BC4A16-C074-4613-8129-87A8D48C7B1E}" srcId="{771C558B-32AA-4D2B-86A3-9E3CB6D45EB3}" destId="{F958CC32-5E23-467A-8F56-0B3856F416B4}" srcOrd="2" destOrd="0" parTransId="{6F8A4CF6-4E98-413C-96CE-EBEBDEF8DBFB}" sibTransId="{4F7BE26E-1331-40A9-B5C8-DA016A86B35B}"/>
    <dgm:cxn modelId="{82E4DBAC-C5CA-4E35-BB1E-F29FAE6788E3}" srcId="{771C558B-32AA-4D2B-86A3-9E3CB6D45EB3}" destId="{1720A4C0-9F24-440F-8AF3-2FECE8130305}" srcOrd="0" destOrd="0" parTransId="{BF7C35C5-6577-4246-86E2-6BF16F62C9F7}" sibTransId="{457FB196-F15F-4D33-8CAF-40638724DA44}"/>
    <dgm:cxn modelId="{22A8755F-6FC4-4C0A-A807-E700A4D81F1D}" type="presOf" srcId="{37909E94-0CC2-4859-BC86-DCC620E5CAED}" destId="{1082643E-6902-4CE2-9204-BF639980A518}" srcOrd="0" destOrd="0" presId="urn:microsoft.com/office/officeart/2005/8/layout/vList3"/>
    <dgm:cxn modelId="{8C9C12A4-FA70-4E30-953A-EBBB8AD3F5D6}" type="presOf" srcId="{771C558B-32AA-4D2B-86A3-9E3CB6D45EB3}" destId="{1080CBD2-AD0F-41C3-B6EF-1D2E42ED7F12}" srcOrd="0" destOrd="0" presId="urn:microsoft.com/office/officeart/2005/8/layout/vList3"/>
    <dgm:cxn modelId="{4E713197-DC0C-4EC9-BB8B-341EE73F5CE7}" type="presOf" srcId="{1720A4C0-9F24-440F-8AF3-2FECE8130305}" destId="{F8C817F6-FBB9-4D43-A7C3-42FBA16396B1}" srcOrd="0" destOrd="0" presId="urn:microsoft.com/office/officeart/2005/8/layout/vList3"/>
    <dgm:cxn modelId="{3E570F3B-6368-4812-8088-17AEDB529B8F}" type="presParOf" srcId="{1080CBD2-AD0F-41C3-B6EF-1D2E42ED7F12}" destId="{AF11870F-22B1-4AA3-92C7-239D12D1EF90}" srcOrd="0" destOrd="0" presId="urn:microsoft.com/office/officeart/2005/8/layout/vList3"/>
    <dgm:cxn modelId="{E0E0EF87-3616-4D90-B05B-553726E2A7AA}" type="presParOf" srcId="{AF11870F-22B1-4AA3-92C7-239D12D1EF90}" destId="{E50A5A64-1232-4B19-B8D1-E690BD703482}" srcOrd="0" destOrd="0" presId="urn:microsoft.com/office/officeart/2005/8/layout/vList3"/>
    <dgm:cxn modelId="{801A210B-A464-4505-B553-4CD98C3CDE6D}" type="presParOf" srcId="{AF11870F-22B1-4AA3-92C7-239D12D1EF90}" destId="{F8C817F6-FBB9-4D43-A7C3-42FBA16396B1}" srcOrd="1" destOrd="0" presId="urn:microsoft.com/office/officeart/2005/8/layout/vList3"/>
    <dgm:cxn modelId="{3698AB19-3560-4B25-B8A6-030CB76939DC}" type="presParOf" srcId="{1080CBD2-AD0F-41C3-B6EF-1D2E42ED7F12}" destId="{5B35FEAB-58BF-4096-9056-17E1DE7CDF77}" srcOrd="1" destOrd="0" presId="urn:microsoft.com/office/officeart/2005/8/layout/vList3"/>
    <dgm:cxn modelId="{4B300AF4-CEC3-489D-9FB8-C420AA05E758}" type="presParOf" srcId="{1080CBD2-AD0F-41C3-B6EF-1D2E42ED7F12}" destId="{6ABAD80F-ABCA-49D3-806F-FC2AB43DE365}" srcOrd="2" destOrd="0" presId="urn:microsoft.com/office/officeart/2005/8/layout/vList3"/>
    <dgm:cxn modelId="{C75AE815-F318-4637-948E-EC49DB28E12F}" type="presParOf" srcId="{6ABAD80F-ABCA-49D3-806F-FC2AB43DE365}" destId="{B1DDEC55-3421-4071-BCA3-C831B44088FE}" srcOrd="0" destOrd="0" presId="urn:microsoft.com/office/officeart/2005/8/layout/vList3"/>
    <dgm:cxn modelId="{86509C4F-5685-4082-8A22-F66B4B2CA740}" type="presParOf" srcId="{6ABAD80F-ABCA-49D3-806F-FC2AB43DE365}" destId="{1082643E-6902-4CE2-9204-BF639980A518}" srcOrd="1" destOrd="0" presId="urn:microsoft.com/office/officeart/2005/8/layout/vList3"/>
    <dgm:cxn modelId="{E264D855-ED3F-41FD-8BE1-86A7413C5B58}" type="presParOf" srcId="{1080CBD2-AD0F-41C3-B6EF-1D2E42ED7F12}" destId="{0A4DD551-7E0B-48EB-B07F-F2ACD6173F12}" srcOrd="3" destOrd="0" presId="urn:microsoft.com/office/officeart/2005/8/layout/vList3"/>
    <dgm:cxn modelId="{EC64B54F-FF7B-4646-BB50-4393846C4595}" type="presParOf" srcId="{1080CBD2-AD0F-41C3-B6EF-1D2E42ED7F12}" destId="{2A4DF9AE-20E4-4544-809E-EB4DB5F2A251}" srcOrd="4" destOrd="0" presId="urn:microsoft.com/office/officeart/2005/8/layout/vList3"/>
    <dgm:cxn modelId="{474BB22D-B31D-49A0-81C9-7945618938A6}" type="presParOf" srcId="{2A4DF9AE-20E4-4544-809E-EB4DB5F2A251}" destId="{A3672F88-710C-49B1-9EEA-6F544B572097}" srcOrd="0" destOrd="0" presId="urn:microsoft.com/office/officeart/2005/8/layout/vList3"/>
    <dgm:cxn modelId="{52A88B07-472F-4EDF-A508-23FB95C1B5F5}" type="presParOf" srcId="{2A4DF9AE-20E4-4544-809E-EB4DB5F2A251}" destId="{4C0D9ED5-8993-4E76-8F75-7131B86DDBC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xmlns="" id="{6DC55E8A-9D27-3A49-9995-5E6023CA6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xmlns="" id="{CE433F60-25B4-C446-ABCB-AA77974EE3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96FE1-C4E4-D446-87BD-A02D6B729F2F}" type="datetimeFigureOut">
              <a:t>14-09-2023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xmlns="" id="{E322219D-EBCB-EB42-B7E5-290A44B1BA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xmlns="" id="{4628D745-92E9-C747-B2A0-6EDFC868BB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0A214-973D-D741-96DB-340BF266A32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6364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1947D-3E69-7B44-AD59-F1BD27BA42C1}" type="datetimeFigureOut">
              <a:rPr lang="da-DK" smtClean="0"/>
              <a:t>14-09-2023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9645C-D7FA-D74E-BD59-FA43DBFDCD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907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xmlns="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xmlns="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xmlns="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46F9888-F3AD-4CF1-85A5-E376BC205689}" type="datetime2">
              <a:rPr lang="da-DK" smtClean="0"/>
              <a:t>14. september 2023</a:t>
            </a:fld>
            <a:endParaRPr lang="da-DK" dirty="0"/>
          </a:p>
        </p:txBody>
      </p:sp>
      <p:sp>
        <p:nvSpPr>
          <p:cNvPr id="18" name="Pladsholder til billede 17">
            <a:extLst>
              <a:ext uri="{FF2B5EF4-FFF2-40B4-BE49-F238E27FC236}">
                <a16:creationId xmlns:a16="http://schemas.microsoft.com/office/drawing/2014/main" xmlns="" id="{16E7523E-5FEF-ED42-B56C-E32805C0A6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6858" y="1"/>
            <a:ext cx="6815143" cy="5337467"/>
          </a:xfrm>
          <a:custGeom>
            <a:avLst/>
            <a:gdLst>
              <a:gd name="connsiteX0" fmla="*/ 0 w 6815143"/>
              <a:gd name="connsiteY0" fmla="*/ 0 h 5337467"/>
              <a:gd name="connsiteX1" fmla="*/ 6815143 w 6815143"/>
              <a:gd name="connsiteY1" fmla="*/ 0 h 5337467"/>
              <a:gd name="connsiteX2" fmla="*/ 6815143 w 6815143"/>
              <a:gd name="connsiteY2" fmla="*/ 5148384 h 5337467"/>
              <a:gd name="connsiteX3" fmla="*/ 6747962 w 6815143"/>
              <a:gd name="connsiteY3" fmla="*/ 5167461 h 5337467"/>
              <a:gd name="connsiteX4" fmla="*/ 5398418 w 6815143"/>
              <a:gd name="connsiteY4" fmla="*/ 5337467 h 5337467"/>
              <a:gd name="connsiteX5" fmla="*/ 5445 w 6815143"/>
              <a:gd name="connsiteY5" fmla="*/ 215350 h 533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5143" h="5337467">
                <a:moveTo>
                  <a:pt x="0" y="0"/>
                </a:moveTo>
                <a:lnTo>
                  <a:pt x="6815143" y="0"/>
                </a:lnTo>
                <a:lnTo>
                  <a:pt x="6815143" y="5148384"/>
                </a:lnTo>
                <a:lnTo>
                  <a:pt x="6747962" y="5167461"/>
                </a:lnTo>
                <a:cubicBezTo>
                  <a:pt x="6316613" y="5278442"/>
                  <a:pt x="5864408" y="5337467"/>
                  <a:pt x="5398418" y="5337467"/>
                </a:cubicBezTo>
                <a:cubicBezTo>
                  <a:pt x="2509278" y="5337467"/>
                  <a:pt x="150074" y="3068548"/>
                  <a:pt x="5445" y="21535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80000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899" y="5670000"/>
            <a:ext cx="427091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833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4014733-7F3C-4E51-8815-A51D5C31553B}" type="datetime2">
              <a:rPr lang="da-DK" smtClean="0"/>
              <a:t>14. september 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xmlns="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39261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xmlns="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50" y="1881188"/>
            <a:ext cx="4464000" cy="4400812"/>
          </a:xfrm>
          <a:prstGeom prst="rect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79727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billede 19">
            <a:extLst>
              <a:ext uri="{FF2B5EF4-FFF2-40B4-BE49-F238E27FC236}">
                <a16:creationId xmlns:a16="http://schemas.microsoft.com/office/drawing/2014/main" xmlns="" id="{0476D3A0-8FFB-2A4B-9CB9-42995E058A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40133" y="0"/>
            <a:ext cx="4356942" cy="6858000"/>
          </a:xfrm>
          <a:custGeom>
            <a:avLst/>
            <a:gdLst>
              <a:gd name="connsiteX0" fmla="*/ 700359 w 4356942"/>
              <a:gd name="connsiteY0" fmla="*/ 0 h 6858000"/>
              <a:gd name="connsiteX1" fmla="*/ 4356942 w 4356942"/>
              <a:gd name="connsiteY1" fmla="*/ 0 h 6858000"/>
              <a:gd name="connsiteX2" fmla="*/ 4356942 w 4356942"/>
              <a:gd name="connsiteY2" fmla="*/ 6858000 h 6858000"/>
              <a:gd name="connsiteX3" fmla="*/ 696553 w 4356942"/>
              <a:gd name="connsiteY3" fmla="*/ 6858000 h 6858000"/>
              <a:gd name="connsiteX4" fmla="*/ 0 w 4356942"/>
              <a:gd name="connsiteY4" fmla="*/ 3434080 h 6858000"/>
              <a:gd name="connsiteX5" fmla="*/ 700359 w 43569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942" h="6858000">
                <a:moveTo>
                  <a:pt x="700359" y="0"/>
                </a:moveTo>
                <a:lnTo>
                  <a:pt x="4356942" y="0"/>
                </a:lnTo>
                <a:lnTo>
                  <a:pt x="4356942" y="6858000"/>
                </a:lnTo>
                <a:lnTo>
                  <a:pt x="696553" y="6858000"/>
                </a:lnTo>
                <a:cubicBezTo>
                  <a:pt x="248678" y="5806440"/>
                  <a:pt x="0" y="4649470"/>
                  <a:pt x="0" y="3434080"/>
                </a:cubicBezTo>
                <a:cubicBezTo>
                  <a:pt x="0" y="2214880"/>
                  <a:pt x="249947" y="1054100"/>
                  <a:pt x="700359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369794"/>
            <a:ext cx="6192838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D1EB79F-43A5-4CEE-A467-BB6B6265A529}" type="datetime2">
              <a:rPr lang="da-DK" smtClean="0"/>
              <a:t>14. september 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xmlns="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5" y="1881188"/>
            <a:ext cx="6192838" cy="439261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Pladsholder til SmartArt 6"/>
          <p:cNvSpPr>
            <a:spLocks noGrp="1" noChangeAspect="1"/>
          </p:cNvSpPr>
          <p:nvPr>
            <p:ph type="dgm" sz="quarter" idx="15"/>
          </p:nvPr>
        </p:nvSpPr>
        <p:spPr>
          <a:xfrm>
            <a:off x="11116800" y="5670000"/>
            <a:ext cx="410400" cy="61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r>
              <a:rPr lang="da-DK" smtClean="0"/>
              <a:t>Klik på ikonet for at tilføje SmartArt-grafik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99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5545138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xmlns="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3773424"/>
            <a:ext cx="5545138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xmlns="" id="{7BE722CF-E437-4047-9AFA-AB9C5302FB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06920" y="0"/>
            <a:ext cx="5085080" cy="6858000"/>
          </a:xfrm>
          <a:custGeom>
            <a:avLst/>
            <a:gdLst>
              <a:gd name="connsiteX0" fmla="*/ 701040 w 5085080"/>
              <a:gd name="connsiteY0" fmla="*/ 0 h 6858000"/>
              <a:gd name="connsiteX1" fmla="*/ 5085080 w 5085080"/>
              <a:gd name="connsiteY1" fmla="*/ 0 h 6858000"/>
              <a:gd name="connsiteX2" fmla="*/ 5085080 w 5085080"/>
              <a:gd name="connsiteY2" fmla="*/ 6858000 h 6858000"/>
              <a:gd name="connsiteX3" fmla="*/ 697230 w 5085080"/>
              <a:gd name="connsiteY3" fmla="*/ 6858000 h 6858000"/>
              <a:gd name="connsiteX4" fmla="*/ 0 w 5085080"/>
              <a:gd name="connsiteY4" fmla="*/ 3434080 h 6858000"/>
              <a:gd name="connsiteX5" fmla="*/ 701040 w 50850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5080" h="6858000">
                <a:moveTo>
                  <a:pt x="701040" y="0"/>
                </a:moveTo>
                <a:lnTo>
                  <a:pt x="5085080" y="0"/>
                </a:lnTo>
                <a:lnTo>
                  <a:pt x="5085080" y="6858000"/>
                </a:lnTo>
                <a:lnTo>
                  <a:pt x="697230" y="6858000"/>
                </a:lnTo>
                <a:cubicBezTo>
                  <a:pt x="248920" y="5806440"/>
                  <a:pt x="0" y="4649470"/>
                  <a:pt x="0" y="3434080"/>
                </a:cubicBezTo>
                <a:cubicBezTo>
                  <a:pt x="0" y="2214880"/>
                  <a:pt x="250190" y="1054100"/>
                  <a:pt x="70104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indsætte et billede</a:t>
            </a:r>
          </a:p>
        </p:txBody>
      </p:sp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xmlns="" id="{E7528BCD-DBCC-2D42-B2F5-86185A462BC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367213" y="7020000"/>
            <a:ext cx="1368425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D096D70B-FBF4-4C0A-95FB-ADE475A47311}" type="datetime2">
              <a:rPr lang="da-DK" smtClean="0"/>
              <a:t>14. september 2023</a:t>
            </a:fld>
            <a:endParaRPr lang="da-DK" dirty="0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xmlns="" id="{7F036CED-EA80-CB4C-A91D-283C39D3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534000"/>
            <a:ext cx="3097213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12" name="Pladsholder til slidenummer 5">
            <a:extLst>
              <a:ext uri="{FF2B5EF4-FFF2-40B4-BE49-F238E27FC236}">
                <a16:creationId xmlns:a16="http://schemas.microsoft.com/office/drawing/2014/main" xmlns="" id="{241741C4-095C-FC45-92EE-4DF81AE6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SmartArt 6"/>
          <p:cNvSpPr>
            <a:spLocks noGrp="1" noChangeAspect="1"/>
          </p:cNvSpPr>
          <p:nvPr>
            <p:ph type="dgm" sz="quarter" idx="15"/>
          </p:nvPr>
        </p:nvSpPr>
        <p:spPr>
          <a:xfrm>
            <a:off x="11116800" y="5670000"/>
            <a:ext cx="410400" cy="612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r>
              <a:rPr lang="da-DK" smtClean="0"/>
              <a:t>Klik på ikonet for at tilføje SmartArt-grafik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167889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326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FD38E721-5D63-4D89-917E-51437C2C58B5}" type="datetime2">
              <a:rPr lang="da-DK" smtClean="0"/>
              <a:t>14. september 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90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xmlns="" id="{1BA6D4CC-8FC4-BB4D-8737-B88BADCB05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244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62E4FEC-E1B9-42D5-A88F-5A618021B531}" type="datetime2">
              <a:rPr lang="da-DK" smtClean="0"/>
              <a:t>14. september 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800" y="5670000"/>
            <a:ext cx="402371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23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482CC45-F5C7-4FBF-9B29-DB69454B0263}" type="datetime2">
              <a:rPr lang="da-DK" smtClean="0"/>
              <a:t>14. september 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1" name="Pladsholder til billede 30">
            <a:extLst>
              <a:ext uri="{FF2B5EF4-FFF2-40B4-BE49-F238E27FC236}">
                <a16:creationId xmlns:a16="http://schemas.microsoft.com/office/drawing/2014/main" xmlns="" id="{78FF33C8-92BF-B546-95BC-A02F025358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" y="0"/>
            <a:ext cx="8427625" cy="6282000"/>
          </a:xfrm>
          <a:custGeom>
            <a:avLst/>
            <a:gdLst>
              <a:gd name="connsiteX0" fmla="*/ 0 w 8550777"/>
              <a:gd name="connsiteY0" fmla="*/ 0 h 6373798"/>
              <a:gd name="connsiteX1" fmla="*/ 8274675 w 8550777"/>
              <a:gd name="connsiteY1" fmla="*/ 0 h 6373798"/>
              <a:gd name="connsiteX2" fmla="*/ 8336206 w 8550777"/>
              <a:gd name="connsiteY2" fmla="*/ 181851 h 6373798"/>
              <a:gd name="connsiteX3" fmla="*/ 8550777 w 8550777"/>
              <a:gd name="connsiteY3" fmla="*/ 1601104 h 6373798"/>
              <a:gd name="connsiteX4" fmla="*/ 3778083 w 8550777"/>
              <a:gd name="connsiteY4" fmla="*/ 6373798 h 6373798"/>
              <a:gd name="connsiteX5" fmla="*/ 95241 w 8550777"/>
              <a:gd name="connsiteY5" fmla="*/ 4636981 h 6373798"/>
              <a:gd name="connsiteX6" fmla="*/ 0 w 8550777"/>
              <a:gd name="connsiteY6" fmla="*/ 4515786 h 6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0777" h="6373798">
                <a:moveTo>
                  <a:pt x="0" y="0"/>
                </a:moveTo>
                <a:lnTo>
                  <a:pt x="8274675" y="0"/>
                </a:lnTo>
                <a:lnTo>
                  <a:pt x="8336206" y="181851"/>
                </a:lnTo>
                <a:cubicBezTo>
                  <a:pt x="8475655" y="630193"/>
                  <a:pt x="8550777" y="1106876"/>
                  <a:pt x="8550777" y="1601104"/>
                </a:cubicBezTo>
                <a:cubicBezTo>
                  <a:pt x="8550777" y="4236990"/>
                  <a:pt x="6413969" y="6373798"/>
                  <a:pt x="3778083" y="6373798"/>
                </a:cubicBezTo>
                <a:cubicBezTo>
                  <a:pt x="2295397" y="6373798"/>
                  <a:pt x="970623" y="5697699"/>
                  <a:pt x="95241" y="4636981"/>
                </a:cubicBezTo>
                <a:lnTo>
                  <a:pt x="0" y="451578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582859"/>
            <a:ext cx="6913563" cy="5687520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800" y="5670000"/>
            <a:ext cx="402371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00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>
            <a:extLst>
              <a:ext uri="{FF2B5EF4-FFF2-40B4-BE49-F238E27FC236}">
                <a16:creationId xmlns:a16="http://schemas.microsoft.com/office/drawing/2014/main" xmlns="" id="{0EBB01EF-ED55-DB43-ADF3-33F96C83A7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B42F00F-D21C-47B1-8D61-3A1CE947EEC7}" type="datetime2">
              <a:rPr lang="da-DK" smtClean="0"/>
              <a:t>14. september 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xmlns="" id="{01EE7D5F-D71E-5C42-924A-FF05BCD18B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65030" y="651908"/>
            <a:ext cx="3240000" cy="3240000"/>
          </a:xfrm>
          <a:prstGeom prst="ellipse">
            <a:avLst/>
          </a:prstGeom>
          <a:solidFill>
            <a:schemeClr val="accent4"/>
          </a:solidFill>
        </p:spPr>
        <p:txBody>
          <a:bodyPr tIns="72000" anchor="ctr" anchorCtr="0"/>
          <a:lstStyle>
            <a:lvl1pPr marL="0" indent="0" algn="ctr">
              <a:buNone/>
              <a:defRPr/>
            </a:lvl1pPr>
            <a:lvl2pPr marL="180000" indent="0" algn="ctr">
              <a:buNone/>
              <a:defRPr/>
            </a:lvl2pPr>
            <a:lvl3pPr marL="360000" indent="0" algn="ctr">
              <a:buNone/>
              <a:defRPr/>
            </a:lvl3pPr>
            <a:lvl4pPr marL="540000" indent="0" algn="ctr">
              <a:buNone/>
              <a:defRPr/>
            </a:lvl4pPr>
            <a:lvl5pPr marL="720000" indent="0" algn="ctr">
              <a:buNone/>
              <a:defRPr/>
            </a:lvl5pPr>
          </a:lstStyle>
          <a:p>
            <a:pPr lvl="0"/>
            <a:r>
              <a:rPr lang="da-DK" dirty="0"/>
              <a:t>Klik for at tilføje en tekst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92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1F4AFCB-ED13-224C-8E6E-75E87CB9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xmlns="" id="{2B9EBBCB-32B8-E745-96E7-222B1DCB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50FE567-DE90-4C1B-88AD-8DEE0CA418F7}" type="datetime2">
              <a:rPr lang="da-DK" smtClean="0"/>
              <a:t>14. september 2023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xmlns="" id="{EA67EA5B-6A60-4646-9F1A-8B55851A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xmlns="" id="{D2CF3D0B-3304-EF48-B707-436B82BA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1565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xmlns="" id="{D5F4EB78-D3B6-0B48-8EE1-30D456A9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A3EBC6D-967D-4882-A0DF-DFBAEA7DD29E}" type="datetime2">
              <a:rPr lang="da-DK" smtClean="0"/>
              <a:t>14. september 2023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xmlns="" id="{F77CB9E9-873C-DC43-A07A-3434ED72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xmlns="" id="{3E90ADCA-AA81-FB49-9C5E-81756D17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2284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slut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FAC72C6-E5AF-BE42-9CA8-9686D7F12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827" y="615697"/>
            <a:ext cx="9639223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xmlns="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xmlns="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xmlns="" id="{B8A11BF3-5BC7-4F4F-93F8-82736F7B9D02}"/>
              </a:ext>
            </a:extLst>
          </p:cNvPr>
          <p:cNvSpPr txBox="1"/>
          <p:nvPr userDrawn="1"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899" y="5670000"/>
            <a:ext cx="427091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053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xmlns="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5ADEBA8F-FFA2-4DD7-9735-062EA85AD1F2}" type="datetime2">
              <a:rPr lang="da-DK" smtClean="0"/>
              <a:t>14. september 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xmlns="" id="{CD4E6F82-312A-364D-AE90-6E96495A2DC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5276" y="1665298"/>
            <a:ext cx="6816724" cy="5192702"/>
          </a:xfrm>
          <a:custGeom>
            <a:avLst/>
            <a:gdLst>
              <a:gd name="connsiteX0" fmla="*/ 4500000 w 6816724"/>
              <a:gd name="connsiteY0" fmla="*/ 0 h 5192702"/>
              <a:gd name="connsiteX1" fmla="*/ 6644967 w 6816724"/>
              <a:gd name="connsiteY1" fmla="*/ 543126 h 5192702"/>
              <a:gd name="connsiteX2" fmla="*/ 6816724 w 6816724"/>
              <a:gd name="connsiteY2" fmla="*/ 641884 h 5192702"/>
              <a:gd name="connsiteX3" fmla="*/ 6816724 w 6816724"/>
              <a:gd name="connsiteY3" fmla="*/ 5192702 h 5192702"/>
              <a:gd name="connsiteX4" fmla="*/ 53171 w 6816724"/>
              <a:gd name="connsiteY4" fmla="*/ 5192702 h 5192702"/>
              <a:gd name="connsiteX5" fmla="*/ 51850 w 6816724"/>
              <a:gd name="connsiteY5" fmla="*/ 5185306 h 5192702"/>
              <a:gd name="connsiteX6" fmla="*/ 0 w 6816724"/>
              <a:gd name="connsiteY6" fmla="*/ 4500000 h 5192702"/>
              <a:gd name="connsiteX7" fmla="*/ 4500000 w 6816724"/>
              <a:gd name="connsiteY7" fmla="*/ 0 h 519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6724" h="5192702">
                <a:moveTo>
                  <a:pt x="4500000" y="0"/>
                </a:moveTo>
                <a:cubicBezTo>
                  <a:pt x="5276650" y="0"/>
                  <a:pt x="6007347" y="196750"/>
                  <a:pt x="6644967" y="543126"/>
                </a:cubicBezTo>
                <a:lnTo>
                  <a:pt x="6816724" y="641884"/>
                </a:lnTo>
                <a:lnTo>
                  <a:pt x="6816724" y="5192702"/>
                </a:lnTo>
                <a:lnTo>
                  <a:pt x="53171" y="5192702"/>
                </a:lnTo>
                <a:lnTo>
                  <a:pt x="51850" y="5185306"/>
                </a:lnTo>
                <a:cubicBezTo>
                  <a:pt x="17708" y="4961855"/>
                  <a:pt x="0" y="4732995"/>
                  <a:pt x="0" y="4500000"/>
                </a:cubicBezTo>
                <a:cubicBezTo>
                  <a:pt x="0" y="2014719"/>
                  <a:pt x="2014719" y="0"/>
                  <a:pt x="450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 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899" y="326687"/>
            <a:ext cx="427091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610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xmlns="" id="{05AFA314-E420-BE4A-8A4E-F0F7631EDB72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008438" y="-919506"/>
            <a:ext cx="3240000" cy="3240000"/>
          </a:xfrm>
          <a:prstGeom prst="ellipse">
            <a:avLst/>
          </a:prstGeom>
          <a:solidFill>
            <a:schemeClr val="accent2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1881188"/>
            <a:ext cx="4464050" cy="2975543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xmlns="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5201154"/>
            <a:ext cx="4464051" cy="877824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6127106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4CAE1A1E-ED4B-49B1-97D0-3131BE6FD730}" type="datetime2">
              <a:rPr lang="da-DK" smtClean="0"/>
              <a:t>14. september 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billede 7">
            <a:extLst>
              <a:ext uri="{FF2B5EF4-FFF2-40B4-BE49-F238E27FC236}">
                <a16:creationId xmlns:a16="http://schemas.microsoft.com/office/drawing/2014/main" xmlns="" id="{CCECDA8A-2FEF-C549-80E9-F0A1FCFFC33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300055" y="402349"/>
            <a:ext cx="3240000" cy="3240000"/>
          </a:xfrm>
          <a:prstGeom prst="ellipse">
            <a:avLst/>
          </a:prstGeom>
          <a:solidFill>
            <a:schemeClr val="accent1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xmlns="" id="{68C5040E-E441-4241-83A9-00E357F57224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173321" y="1740894"/>
            <a:ext cx="3948689" cy="3948689"/>
          </a:xfrm>
          <a:prstGeom prst="ellipse">
            <a:avLst/>
          </a:prstGeom>
          <a:solidFill>
            <a:schemeClr val="accent4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899" y="5670000"/>
            <a:ext cx="427091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661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xmlns="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9648824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xmlns="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9648825" cy="877824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xmlns="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E6D5193-C709-4D36-964D-CFDF2B938D4A}" type="datetime2">
              <a:rPr lang="da-DK" smtClean="0"/>
              <a:t>14. september 2023</a:t>
            </a:fld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899" y="5670000"/>
            <a:ext cx="427091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9557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507C27C1-C411-4E69-B4E9-BBEB113B230E}" type="datetime2">
              <a:rPr lang="da-DK" smtClean="0"/>
              <a:t>14. september 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xmlns="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316508" cy="440081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xmlns="" id="{8F8B2708-B32F-1E45-8BD5-BE29A5B5A7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FA25-9E3A-46FF-A8EA-A6B0C8D7F65B}" type="datetime2">
              <a:rPr lang="da-DK" smtClean="0"/>
              <a:t>14. september 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xmlns="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000000" cy="4392613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8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multi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683B8803-CE71-9F46-9964-C10DBEF63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81187"/>
            <a:ext cx="9000000" cy="4392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8C4A5903-2E03-4FDB-9C28-73DB6075397C}" type="datetime2">
              <a:rPr lang="da-DK" smtClean="0"/>
              <a:t>14. september 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1" y="653400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893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muliti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20796C4C-3886-E54D-89A5-00F29BB8C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224" y="1881187"/>
            <a:ext cx="4464051" cy="4392614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xmlns="" id="{C380DD37-23F9-DE42-8F6D-1B2D3FE9E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81189"/>
            <a:ext cx="4464050" cy="440081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4717990C-88D6-E642-977A-D91F76AD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0AFD6BE-E6A9-4009-9F4D-5937A0E89998}" type="datetime2">
              <a:rPr lang="da-DK" smtClean="0"/>
              <a:t>14. september 2023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C3EF9336-F3A8-984B-A04C-1E714888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F07C580C-9304-C84A-9857-C0BF63DE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xmlns="" id="{D4F2E2B7-4CDC-AE48-A296-2D0F03EEA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</p:spTree>
    <p:extLst>
      <p:ext uri="{BB962C8B-B14F-4D97-AF65-F5344CB8AC3E}">
        <p14:creationId xmlns:p14="http://schemas.microsoft.com/office/powerpoint/2010/main" val="238700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0294D9F-FA43-4709-B451-3A3C141E20FB}" type="datetime2">
              <a:rPr lang="da-DK" smtClean="0"/>
              <a:t>14. september 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xmlns="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40081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xmlns="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99028" y="1741694"/>
            <a:ext cx="4680000" cy="4680000"/>
          </a:xfrm>
          <a:prstGeom prst="ellipse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</a:t>
            </a:r>
            <a:br>
              <a:rPr lang="da-DK" dirty="0"/>
            </a:br>
            <a:r>
              <a:rPr lang="da-DK" dirty="0"/>
              <a:t>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340621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xmlns="" id="{2A167745-ABD9-1948-A62A-3CEC22EE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648826" cy="108100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A85F87AF-8230-C04F-A7C6-795EB814C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1881186"/>
            <a:ext cx="9648826" cy="44215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5D8A659C-C571-D845-97EF-7888D77CB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7020000"/>
            <a:ext cx="1368425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F16844A-D45D-4DD9-AFEE-992C460433F4}" type="datetime2">
              <a:rPr lang="da-DK" smtClean="0"/>
              <a:t>14. september 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BFA5BF4C-4B2F-6840-8F98-39F777011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6534000"/>
            <a:ext cx="446405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D367CE6C-D69C-8040-9F58-C32DA4B03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0472" y="6534000"/>
            <a:ext cx="36000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="1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0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80000" indent="-180000" algn="l" defTabSz="590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3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5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7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90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08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6pPr>
      <a:lvl7pPr marL="12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7pPr>
      <a:lvl8pPr marL="14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8pPr>
      <a:lvl9pPr marL="16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6652" userDrawn="1">
          <p15:clr>
            <a:srgbClr val="F26B43"/>
          </p15:clr>
        </p15:guide>
        <p15:guide id="4" pos="3613" userDrawn="1">
          <p15:clr>
            <a:srgbClr val="F26B43"/>
          </p15:clr>
        </p15:guide>
        <p15:guide id="5" pos="3386" userDrawn="1">
          <p15:clr>
            <a:srgbClr val="F26B43"/>
          </p15:clr>
        </p15:guide>
        <p15:guide id="6" pos="4475" userDrawn="1">
          <p15:clr>
            <a:srgbClr val="F26B43"/>
          </p15:clr>
        </p15:guide>
        <p15:guide id="7" pos="4929" userDrawn="1">
          <p15:clr>
            <a:srgbClr val="F26B43"/>
          </p15:clr>
        </p15:guide>
        <p15:guide id="8" pos="2751" userDrawn="1">
          <p15:clr>
            <a:srgbClr val="F26B43"/>
          </p15:clr>
        </p15:guide>
        <p15:guide id="9" pos="2298" userDrawn="1">
          <p15:clr>
            <a:srgbClr val="F26B43"/>
          </p15:clr>
        </p15:guide>
        <p15:guide id="10" orient="horz" pos="3952" userDrawn="1">
          <p15:clr>
            <a:srgbClr val="F26B43"/>
          </p15:clr>
        </p15:guide>
        <p15:guide id="11" orient="horz" pos="913" userDrawn="1">
          <p15:clr>
            <a:srgbClr val="F26B43"/>
          </p15:clr>
        </p15:guide>
        <p15:guide id="12" orient="horz" pos="118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910F726D-B030-3447-AC7E-BC2948CBABB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C9898D68-2C30-CE42-A015-0B9DB487B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226" y="615697"/>
            <a:ext cx="4883646" cy="2813304"/>
          </a:xfrm>
        </p:spPr>
        <p:txBody>
          <a:bodyPr/>
          <a:lstStyle/>
          <a:p>
            <a:r>
              <a:rPr lang="da-DK" dirty="0" smtClean="0"/>
              <a:t>72 timers behandlingsansvar </a:t>
            </a:r>
            <a:endParaRPr lang="da-DK" dirty="0"/>
          </a:p>
        </p:txBody>
      </p:sp>
      <p:sp>
        <p:nvSpPr>
          <p:cNvPr id="5" name="Undertitel 4">
            <a:extLst>
              <a:ext uri="{FF2B5EF4-FFF2-40B4-BE49-F238E27FC236}">
                <a16:creationId xmlns:a16="http://schemas.microsoft.com/office/drawing/2014/main" xmlns="" id="{D7534F3D-C010-384C-84D0-D60FC19384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En introduktion til regionalt sundhedspersonale </a:t>
            </a:r>
            <a:endParaRPr lang="da-DK" dirty="0"/>
          </a:p>
        </p:txBody>
      </p:sp>
      <p:pic>
        <p:nvPicPr>
          <p:cNvPr id="2" name="Pladsholder til billede 1"/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21" t="1097" r="-335" b="-2404"/>
          <a:stretch/>
        </p:blipFill>
        <p:spPr/>
      </p:pic>
    </p:spTree>
    <p:extLst>
      <p:ext uri="{BB962C8B-B14F-4D97-AF65-F5344CB8AC3E}">
        <p14:creationId xmlns:p14="http://schemas.microsoft.com/office/powerpoint/2010/main" val="366956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half" idx="1"/>
          </p:nvPr>
        </p:nvSpPr>
        <p:spPr>
          <a:xfrm>
            <a:off x="911224" y="1881187"/>
            <a:ext cx="9224814" cy="439261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a-DK" dirty="0" smtClean="0"/>
              <a:t>Almen praksis har ansvar </a:t>
            </a:r>
            <a:r>
              <a:rPr lang="da-DK" dirty="0"/>
              <a:t>for at følge op på epikriser som vanligt. </a:t>
            </a:r>
          </a:p>
          <a:p>
            <a:pPr marL="285750" indent="-285750">
              <a:spcAft>
                <a:spcPts val="1200"/>
              </a:spcAft>
            </a:pPr>
            <a:r>
              <a:rPr lang="da-DK" dirty="0"/>
              <a:t>Almen praksis har ansvar</a:t>
            </a:r>
            <a:r>
              <a:rPr lang="da-DK" dirty="0" smtClean="0"/>
              <a:t> </a:t>
            </a:r>
            <a:r>
              <a:rPr lang="da-DK" dirty="0"/>
              <a:t>for at håndtere direkte henvendelse fra borger som vanligt, også hvis den finder sted indenfor 72 timer efter udskrivelse. </a:t>
            </a:r>
          </a:p>
          <a:p>
            <a:r>
              <a:rPr lang="da-DK" dirty="0"/>
              <a:t>Såfremt borger henvender sig til almen praksis med spørgsmål om den aktuelle udskrivelse kan almen praksis kontakte den udskrivende afdeling på sygehuset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10</a:t>
            </a:fld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Ansvar i almen praksis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8594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half" idx="1"/>
          </p:nvPr>
        </p:nvSpPr>
        <p:spPr>
          <a:xfrm>
            <a:off x="911224" y="1881187"/>
            <a:ext cx="9405968" cy="4392614"/>
          </a:xfrm>
        </p:spPr>
        <p:txBody>
          <a:bodyPr/>
          <a:lstStyle/>
          <a:p>
            <a:r>
              <a:rPr lang="da-DK" dirty="0"/>
              <a:t>Kommunen har som vanligt ansvaret for observation og pleje af relevante borgere og har forpligtigelse til at reagere på ændringer i borgers tilstand. </a:t>
            </a:r>
            <a:endParaRPr lang="da-DK" dirty="0" smtClean="0"/>
          </a:p>
          <a:p>
            <a:r>
              <a:rPr lang="da-DK" dirty="0" smtClean="0"/>
              <a:t>Myndighedsansvaret </a:t>
            </a:r>
            <a:r>
              <a:rPr lang="da-DK" dirty="0"/>
              <a:t>og initiativpligten påhviler derfor kommunen og ikke udskrivende afdeling på sygehuset. </a:t>
            </a:r>
          </a:p>
          <a:p>
            <a:pPr>
              <a:spcAft>
                <a:spcPts val="1200"/>
              </a:spcAft>
            </a:pPr>
            <a:r>
              <a:rPr lang="da-DK" dirty="0" smtClean="0"/>
              <a:t>Det </a:t>
            </a:r>
            <a:r>
              <a:rPr lang="da-DK" dirty="0"/>
              <a:t>er vigtigt at bemærke, at kommunens observation, særligt for borgere i eget hjem, beror på periodiske besøg, samt på borgerens mulighed for at tilkalde hjælp.</a:t>
            </a:r>
          </a:p>
          <a:p>
            <a:endParaRPr lang="da-DK" sz="28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11</a:t>
            </a:fld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Ansvar i kommune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43878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half" idx="1"/>
          </p:nvPr>
        </p:nvSpPr>
        <p:spPr>
          <a:xfrm>
            <a:off x="911224" y="1881187"/>
            <a:ext cx="9648825" cy="4392614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Det er kun autoriseret sundhedspersonale, der må kontakte sygehuset under 72 timers behandlingsansvar. Kontakten til udskrivende afdeling </a:t>
            </a:r>
            <a:r>
              <a:rPr lang="da-DK" dirty="0" smtClean="0"/>
              <a:t>vil derfor </a:t>
            </a:r>
            <a:r>
              <a:rPr lang="da-DK" dirty="0"/>
              <a:t>udelukkende være fra en sygeplejerske eller </a:t>
            </a:r>
            <a:r>
              <a:rPr lang="da-DK" dirty="0" smtClean="0"/>
              <a:t>en social </a:t>
            </a:r>
            <a:r>
              <a:rPr lang="da-DK" dirty="0"/>
              <a:t>og </a:t>
            </a:r>
            <a:r>
              <a:rPr lang="da-DK" dirty="0" smtClean="0"/>
              <a:t>sundhedsassistent, </a:t>
            </a:r>
            <a:r>
              <a:rPr lang="da-DK" dirty="0"/>
              <a:t>der har rådført sig med en sygeplejerske</a:t>
            </a:r>
            <a:r>
              <a:rPr lang="da-DK" dirty="0" smtClean="0"/>
              <a:t>.</a:t>
            </a:r>
          </a:p>
          <a:p>
            <a:pPr marL="0" indent="0">
              <a:buNone/>
            </a:pPr>
            <a:r>
              <a:rPr lang="da-DK" dirty="0" smtClean="0"/>
              <a:t>Henvendelserne til </a:t>
            </a:r>
            <a:r>
              <a:rPr lang="da-DK" dirty="0"/>
              <a:t>udskrivende afdeling under 72 timers </a:t>
            </a:r>
            <a:r>
              <a:rPr lang="da-DK" dirty="0" smtClean="0"/>
              <a:t>behandlingsansvar kan opdeles i to typer:</a:t>
            </a:r>
            <a:endParaRPr lang="da-DK" dirty="0"/>
          </a:p>
          <a:p>
            <a:pPr marL="457200" indent="-457200">
              <a:buFont typeface="+mj-lt"/>
              <a:buAutoNum type="arabicPeriod"/>
            </a:pPr>
            <a:r>
              <a:rPr lang="da-DK" u="sng" dirty="0" smtClean="0"/>
              <a:t>Henvendelser vedrørende opfølgning på aktuel indlæggelse, f.eks.:</a:t>
            </a:r>
          </a:p>
          <a:p>
            <a:pPr marL="637200" lvl="1" indent="-457200">
              <a:buFont typeface="+mj-lt"/>
              <a:buAutoNum type="alphaLcPeriod"/>
            </a:pPr>
            <a:r>
              <a:rPr lang="da-DK" dirty="0"/>
              <a:t>Præcisering eller ændring i behandlingsplan  </a:t>
            </a:r>
          </a:p>
          <a:p>
            <a:pPr marL="637200" lvl="1" indent="-457200">
              <a:buFont typeface="+mj-lt"/>
              <a:buAutoNum type="alphaLcPeriod"/>
            </a:pPr>
            <a:r>
              <a:rPr lang="da-DK" dirty="0"/>
              <a:t>Ordinering af anden medicin eller ændring af den aktuelle </a:t>
            </a:r>
          </a:p>
          <a:p>
            <a:pPr marL="637200" lvl="1" indent="-457200">
              <a:buFont typeface="+mj-lt"/>
              <a:buAutoNum type="alphaLcPeriod"/>
            </a:pPr>
            <a:r>
              <a:rPr lang="da-DK" dirty="0"/>
              <a:t>Recepter og afstemning af FMK</a:t>
            </a:r>
          </a:p>
          <a:p>
            <a:pPr marL="457200" indent="-457200">
              <a:buFont typeface="+mj-lt"/>
              <a:buAutoNum type="arabicPeriod"/>
            </a:pPr>
            <a:endParaRPr lang="da-DK" dirty="0" smtClean="0"/>
          </a:p>
          <a:p>
            <a:pPr marL="457200" indent="-457200">
              <a:buFont typeface="+mj-lt"/>
              <a:buAutoNum type="arabicPeriod"/>
            </a:pPr>
            <a:r>
              <a:rPr lang="da-DK" u="sng" dirty="0" smtClean="0"/>
              <a:t>Henvendelser vedrørende ændringer i tilstand </a:t>
            </a:r>
          </a:p>
          <a:p>
            <a:pPr marL="180000" lvl="1" indent="0">
              <a:buNone/>
            </a:pPr>
            <a:endParaRPr lang="da-DK" u="sng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12</a:t>
            </a:fld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Henvendelser under 72 timers behandlingsansvar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38189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half" idx="1"/>
          </p:nvPr>
        </p:nvSpPr>
        <p:spPr>
          <a:xfrm>
            <a:off x="911224" y="1881187"/>
            <a:ext cx="9836108" cy="4392614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Hvis henvendelsen vedrører opfølgning på den aktuelle indlæggelse, kan der være behov for, at </a:t>
            </a:r>
            <a:r>
              <a:rPr lang="da-DK" dirty="0" smtClean="0"/>
              <a:t>der tages </a:t>
            </a:r>
            <a:r>
              <a:rPr lang="da-DK" dirty="0"/>
              <a:t>stilling til, hvorvidt der eksempelvis: </a:t>
            </a:r>
          </a:p>
          <a:p>
            <a:pPr lvl="0"/>
            <a:r>
              <a:rPr lang="da-DK" dirty="0"/>
              <a:t>Skal ydes sygeplejefaglig rådgivning, f.eks. vedrørende hjælpemidler, medicinudlevering, funktionsevne, plejerelaterede opgaver mv. </a:t>
            </a:r>
          </a:p>
          <a:p>
            <a:pPr lvl="0"/>
            <a:r>
              <a:rPr lang="da-DK" dirty="0"/>
              <a:t>Skal ordineres medicin eller ændres i den aktuelle medicin</a:t>
            </a:r>
          </a:p>
          <a:p>
            <a:pPr lvl="0"/>
            <a:r>
              <a:rPr lang="da-DK" dirty="0"/>
              <a:t>Er behov for præcisering af behandlingsplanen</a:t>
            </a:r>
          </a:p>
          <a:p>
            <a:pPr lvl="0"/>
            <a:r>
              <a:rPr lang="da-DK" dirty="0"/>
              <a:t>Skal konfereres med en læge fra et andet speciale  </a:t>
            </a:r>
          </a:p>
          <a:p>
            <a:pPr lvl="0"/>
            <a:r>
              <a:rPr lang="da-DK" dirty="0"/>
              <a:t>Er </a:t>
            </a:r>
            <a:r>
              <a:rPr lang="da-DK" dirty="0" smtClean="0"/>
              <a:t>hastende behov </a:t>
            </a:r>
            <a:r>
              <a:rPr lang="da-DK" dirty="0"/>
              <a:t>for lægefaglig vejledning fra sygehuset, eller om henvendelsen kan overgå til praktiserende læge efter 72 timer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13</a:t>
            </a:fld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Ved henvendelser vedr. opfølgning på aktuel indlæggelse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54724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half" idx="1"/>
          </p:nvPr>
        </p:nvSpPr>
        <p:spPr>
          <a:xfrm>
            <a:off x="911224" y="1471900"/>
            <a:ext cx="7030277" cy="4392614"/>
          </a:xfrm>
        </p:spPr>
        <p:txBody>
          <a:bodyPr/>
          <a:lstStyle/>
          <a:p>
            <a:r>
              <a:rPr lang="da-DK" sz="1600" dirty="0" smtClean="0"/>
              <a:t>Det kommunale sundhedspersonale er blevet instrueret i at bruge dialogværktøjet ISBAR ved opkald til udskrivende afdeling </a:t>
            </a:r>
          </a:p>
          <a:p>
            <a:r>
              <a:rPr lang="da-DK" sz="1600" dirty="0" smtClean="0"/>
              <a:t>Såfremt </a:t>
            </a:r>
            <a:r>
              <a:rPr lang="da-DK" sz="1600" dirty="0"/>
              <a:t>opkaldet drejer sig om ændring i helbredstilstand </a:t>
            </a:r>
            <a:r>
              <a:rPr lang="da-DK" sz="1600" dirty="0" smtClean="0"/>
              <a:t>forventes det, at </a:t>
            </a:r>
            <a:r>
              <a:rPr lang="da-DK" sz="1600" dirty="0"/>
              <a:t>den kommunale fagperson, som foretager </a:t>
            </a:r>
            <a:r>
              <a:rPr lang="da-DK" sz="1600" dirty="0" smtClean="0"/>
              <a:t>opkaldet har:</a:t>
            </a:r>
          </a:p>
          <a:p>
            <a:pPr lvl="0"/>
            <a:r>
              <a:rPr lang="da-DK" sz="1600" dirty="0" smtClean="0"/>
              <a:t>Målt </a:t>
            </a:r>
            <a:r>
              <a:rPr lang="da-DK" sz="1600" dirty="0"/>
              <a:t>følgende vitale værdier</a:t>
            </a:r>
          </a:p>
          <a:p>
            <a:pPr lvl="1"/>
            <a:r>
              <a:rPr lang="da-DK" sz="1600" dirty="0"/>
              <a:t>Blodtryk</a:t>
            </a:r>
          </a:p>
          <a:p>
            <a:pPr lvl="1"/>
            <a:r>
              <a:rPr lang="da-DK" sz="1600" dirty="0"/>
              <a:t>Puls</a:t>
            </a:r>
          </a:p>
          <a:p>
            <a:pPr lvl="1"/>
            <a:r>
              <a:rPr lang="da-DK" sz="1600" dirty="0"/>
              <a:t>Respirationsfrekvens</a:t>
            </a:r>
          </a:p>
          <a:p>
            <a:pPr lvl="1"/>
            <a:r>
              <a:rPr lang="da-DK" sz="1600" dirty="0" err="1"/>
              <a:t>Saturation</a:t>
            </a:r>
            <a:endParaRPr lang="da-DK" sz="1600" dirty="0"/>
          </a:p>
          <a:p>
            <a:pPr lvl="1"/>
            <a:r>
              <a:rPr lang="da-DK" sz="1600" dirty="0"/>
              <a:t>Temperatur</a:t>
            </a:r>
          </a:p>
          <a:p>
            <a:pPr lvl="1"/>
            <a:r>
              <a:rPr lang="da-DK" sz="1600" dirty="0"/>
              <a:t>Blodsukker ved diabetes</a:t>
            </a:r>
          </a:p>
          <a:p>
            <a:pPr lvl="0"/>
            <a:r>
              <a:rPr lang="da-DK" sz="1600" dirty="0"/>
              <a:t>Vurderet eventuelle smerter vha. Visual Analog </a:t>
            </a:r>
            <a:r>
              <a:rPr lang="da-DK" sz="1600" dirty="0" err="1"/>
              <a:t>Scale</a:t>
            </a:r>
            <a:r>
              <a:rPr lang="da-DK" sz="1600" dirty="0"/>
              <a:t> (VAS) </a:t>
            </a:r>
          </a:p>
          <a:p>
            <a:r>
              <a:rPr lang="da-DK" sz="1600" dirty="0"/>
              <a:t>Observeret hud og almentilstand generelt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14</a:t>
            </a:fld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11224" y="95072"/>
            <a:ext cx="10119648" cy="1079594"/>
          </a:xfrm>
        </p:spPr>
        <p:txBody>
          <a:bodyPr/>
          <a:lstStyle/>
          <a:p>
            <a:r>
              <a:rPr lang="da-DK" dirty="0" smtClean="0"/>
              <a:t>Ved henvendelse vedr. ændringer i tilstand</a:t>
            </a:r>
            <a:endParaRPr lang="da-DK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41501" y="1572526"/>
            <a:ext cx="3089371" cy="41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16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half" idx="1"/>
          </p:nvPr>
        </p:nvSpPr>
        <p:spPr>
          <a:xfrm>
            <a:off x="911224" y="1636929"/>
            <a:ext cx="9867423" cy="4392614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Hvis henvendelsen vedrører forværring/ændring i patientens tilstand, vurderer </a:t>
            </a:r>
            <a:r>
              <a:rPr lang="da-DK" dirty="0" smtClean="0"/>
              <a:t>sygehuspersonalet, </a:t>
            </a:r>
            <a:r>
              <a:rPr lang="da-DK" dirty="0"/>
              <a:t>om der er akut behov for et lægefagligt tilsyn. </a:t>
            </a:r>
            <a:r>
              <a:rPr lang="da-DK" dirty="0" smtClean="0"/>
              <a:t>Hertil kan der vælges </a:t>
            </a:r>
            <a:r>
              <a:rPr lang="da-DK" dirty="0"/>
              <a:t>en række tilsynsformer, herunder:  </a:t>
            </a:r>
          </a:p>
          <a:p>
            <a:pPr marL="0" indent="0">
              <a:buNone/>
            </a:pPr>
            <a:r>
              <a:rPr lang="da-DK" dirty="0"/>
              <a:t>•	Videokonsultation </a:t>
            </a:r>
            <a:r>
              <a:rPr lang="da-DK" dirty="0" smtClean="0"/>
              <a:t>(SMS Video)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•	Besøg i eget hjem via </a:t>
            </a:r>
            <a:r>
              <a:rPr lang="da-DK" dirty="0" smtClean="0"/>
              <a:t>lægevagten eller akutberedskabet   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•	En </a:t>
            </a:r>
            <a:r>
              <a:rPr lang="da-DK" dirty="0" err="1"/>
              <a:t>subakut</a:t>
            </a:r>
            <a:r>
              <a:rPr lang="da-DK" dirty="0"/>
              <a:t> vurdering på sygehuset </a:t>
            </a:r>
          </a:p>
          <a:p>
            <a:pPr marL="0" indent="0">
              <a:buNone/>
            </a:pPr>
            <a:r>
              <a:rPr lang="da-DK" dirty="0"/>
              <a:t>•	Genindlæggelse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Vælg den tilsynsform</a:t>
            </a:r>
            <a:r>
              <a:rPr lang="da-DK" dirty="0"/>
              <a:t>, der er relevant for den gældende </a:t>
            </a:r>
            <a:r>
              <a:rPr lang="da-DK" dirty="0" smtClean="0"/>
              <a:t>problemstilling, </a:t>
            </a:r>
            <a:r>
              <a:rPr lang="da-DK" dirty="0"/>
              <a:t>og som er </a:t>
            </a:r>
            <a:r>
              <a:rPr lang="da-DK" dirty="0" smtClean="0"/>
              <a:t>mulig at </a:t>
            </a:r>
            <a:r>
              <a:rPr lang="da-DK" dirty="0"/>
              <a:t>gennemføre.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15</a:t>
            </a:fld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Handlemuligheder ved henvendelser vedr. ændringer i tilstand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7420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16</a:t>
            </a:fld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04190" y="307500"/>
            <a:ext cx="9648825" cy="1079594"/>
          </a:xfrm>
        </p:spPr>
        <p:txBody>
          <a:bodyPr/>
          <a:lstStyle/>
          <a:p>
            <a:r>
              <a:rPr lang="da-DK" dirty="0" smtClean="0"/>
              <a:t>Dokumentation af henvendelse fra primærsektor </a:t>
            </a:r>
            <a:endParaRPr lang="da-DK" dirty="0"/>
          </a:p>
        </p:txBody>
      </p:sp>
      <p:sp>
        <p:nvSpPr>
          <p:cNvPr id="2" name="Tekstfelt 1"/>
          <p:cNvSpPr txBox="1"/>
          <p:nvPr/>
        </p:nvSpPr>
        <p:spPr>
          <a:xfrm>
            <a:off x="704190" y="1690911"/>
            <a:ext cx="927771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chemeClr val="tx2"/>
                </a:solidFill>
              </a:rPr>
              <a:t>Ved dokumentation af henvendelsen skelnes </a:t>
            </a:r>
            <a:r>
              <a:rPr lang="da-DK" sz="2000" dirty="0">
                <a:solidFill>
                  <a:schemeClr val="tx2"/>
                </a:solidFill>
              </a:rPr>
              <a:t>der mellem, om der ydes rådgivning eller behandling. </a:t>
            </a:r>
            <a:r>
              <a:rPr lang="da-DK" sz="2000" dirty="0" smtClean="0">
                <a:solidFill>
                  <a:schemeClr val="tx2"/>
                </a:solidFill>
              </a:rPr>
              <a:t>Hvis der ydes </a:t>
            </a:r>
            <a:r>
              <a:rPr lang="da-DK" sz="2000" dirty="0">
                <a:solidFill>
                  <a:schemeClr val="tx2"/>
                </a:solidFill>
              </a:rPr>
              <a:t>behandling, </a:t>
            </a:r>
            <a:r>
              <a:rPr lang="da-DK" sz="2000" dirty="0" smtClean="0">
                <a:solidFill>
                  <a:schemeClr val="tx2"/>
                </a:solidFill>
              </a:rPr>
              <a:t>er der journalføringspligt</a:t>
            </a:r>
            <a:r>
              <a:rPr lang="da-DK" sz="2000" dirty="0">
                <a:solidFill>
                  <a:schemeClr val="tx2"/>
                </a:solidFill>
              </a:rPr>
              <a:t>. Hvis der derimod udelukkende er tale om rådgivning, har sygehuspersonalet ikke pligt, men mulighed for at journalføre dette. </a:t>
            </a:r>
            <a:endParaRPr lang="da-DK" sz="2000" dirty="0" smtClean="0">
              <a:solidFill>
                <a:schemeClr val="tx2"/>
              </a:solidFill>
            </a:endParaRPr>
          </a:p>
          <a:p>
            <a:endParaRPr lang="da-DK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chemeClr val="tx2"/>
                </a:solidFill>
              </a:rPr>
              <a:t>Hvis opkaldet ender med en </a:t>
            </a:r>
            <a:r>
              <a:rPr lang="da-DK" sz="2000" dirty="0">
                <a:solidFill>
                  <a:schemeClr val="tx2"/>
                </a:solidFill>
              </a:rPr>
              <a:t>præcisering eller ændring af </a:t>
            </a:r>
            <a:r>
              <a:rPr lang="da-DK" sz="2000" dirty="0" smtClean="0">
                <a:solidFill>
                  <a:schemeClr val="tx2"/>
                </a:solidFill>
              </a:rPr>
              <a:t>behandlingsplan</a:t>
            </a:r>
            <a:r>
              <a:rPr lang="da-DK" sz="2000" dirty="0">
                <a:solidFill>
                  <a:schemeClr val="tx2"/>
                </a:solidFill>
              </a:rPr>
              <a:t>, ordination af medicin eller lignende </a:t>
            </a:r>
            <a:r>
              <a:rPr lang="da-DK" sz="2000" dirty="0" smtClean="0">
                <a:solidFill>
                  <a:schemeClr val="tx2"/>
                </a:solidFill>
              </a:rPr>
              <a:t>skal der derfor skrives et journalnotat og sendes </a:t>
            </a:r>
            <a:r>
              <a:rPr lang="da-DK" sz="2000" dirty="0">
                <a:solidFill>
                  <a:schemeClr val="tx2"/>
                </a:solidFill>
              </a:rPr>
              <a:t>en korrespondancemeddelelse til kommunen og almen praktiserende læge. Det skal fremgå af korrespondancemeddelelsen vedrørende kontakten, hvornår 72 timers behandlingsansvar ophører. </a:t>
            </a:r>
            <a:endParaRPr lang="da-DK" sz="20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59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half" idx="1"/>
          </p:nvPr>
        </p:nvSpPr>
        <p:spPr>
          <a:xfrm>
            <a:off x="911224" y="1881187"/>
            <a:ext cx="9397342" cy="4392614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B</a:t>
            </a:r>
            <a:r>
              <a:rPr lang="da-DK" dirty="0" smtClean="0"/>
              <a:t>ehandlingsansvaret kan forlænges udover 72 timer efter </a:t>
            </a:r>
            <a:r>
              <a:rPr lang="da-DK" dirty="0"/>
              <a:t>konkret aftale med </a:t>
            </a:r>
            <a:r>
              <a:rPr lang="da-DK" dirty="0" smtClean="0"/>
              <a:t>vagthavende læge på udskrivende afdeling.</a:t>
            </a:r>
            <a:endParaRPr lang="da-DK" dirty="0"/>
          </a:p>
          <a:p>
            <a:pPr marL="0" indent="0">
              <a:buNone/>
            </a:pPr>
            <a:r>
              <a:rPr lang="da-DK" dirty="0" smtClean="0"/>
              <a:t>Ved forlængelse af behandlingsansvaret skal der ske følgende tværsektoriel </a:t>
            </a:r>
            <a:r>
              <a:rPr lang="da-DK" dirty="0"/>
              <a:t>kommunikation:</a:t>
            </a:r>
          </a:p>
          <a:p>
            <a:pPr marL="0" indent="0">
              <a:buNone/>
            </a:pPr>
            <a:endParaRPr lang="da-DK" sz="2400" dirty="0"/>
          </a:p>
          <a:p>
            <a:endParaRPr lang="da-DK" sz="1800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17</a:t>
            </a:fld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Forlængelse af behandlingsansvaret udover 72 timer </a:t>
            </a:r>
            <a:endParaRPr lang="da-DK" dirty="0"/>
          </a:p>
        </p:txBody>
      </p:sp>
      <p:graphicFrame>
        <p:nvGraphicFramePr>
          <p:cNvPr id="8" name="Tabel 6">
            <a:extLst>
              <a:ext uri="{FF2B5EF4-FFF2-40B4-BE49-F238E27FC236}">
                <a16:creationId xmlns:a16="http://schemas.microsoft.com/office/drawing/2014/main" xmlns="" id="{E1480E6D-DED2-4FF6-B8C9-2F1A443311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272213"/>
              </p:ext>
            </p:extLst>
          </p:nvPr>
        </p:nvGraphicFramePr>
        <p:xfrm>
          <a:off x="761451" y="3461505"/>
          <a:ext cx="9948369" cy="2988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369">
                  <a:extLst>
                    <a:ext uri="{9D8B030D-6E8A-4147-A177-3AD203B41FA5}">
                      <a16:colId xmlns:a16="http://schemas.microsoft.com/office/drawing/2014/main" xmlns="" val="1170839116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xmlns="" val="3090270855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xmlns="" val="1458762721"/>
                    </a:ext>
                  </a:extLst>
                </a:gridCol>
                <a:gridCol w="5436000">
                  <a:extLst>
                    <a:ext uri="{9D8B030D-6E8A-4147-A177-3AD203B41FA5}">
                      <a16:colId xmlns:a16="http://schemas.microsoft.com/office/drawing/2014/main" xmlns="" val="3555572296"/>
                    </a:ext>
                  </a:extLst>
                </a:gridCol>
              </a:tblGrid>
              <a:tr h="310869">
                <a:tc>
                  <a:txBody>
                    <a:bodyPr/>
                    <a:lstStyle/>
                    <a:p>
                      <a:pPr algn="ctr"/>
                      <a:endParaRPr lang="da-DK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300" dirty="0"/>
                        <a:t>Fra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300" dirty="0"/>
                        <a:t>Til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300" dirty="0" smtClean="0"/>
                        <a:t>Sygehusets </a:t>
                      </a:r>
                      <a:r>
                        <a:rPr lang="da-DK" sz="1300" dirty="0"/>
                        <a:t>aktivitet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22700383"/>
                  </a:ext>
                </a:extLst>
              </a:tr>
              <a:tr h="596896">
                <a:tc rowSpan="2">
                  <a:txBody>
                    <a:bodyPr/>
                    <a:lstStyle/>
                    <a:p>
                      <a:pPr algn="ctr"/>
                      <a:r>
                        <a:rPr lang="da-DK" sz="1100" dirty="0"/>
                        <a:t>Ved forlængelse af behandlingsansvar 72 timer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dirty="0" smtClean="0"/>
                        <a:t>Sygehus</a:t>
                      </a:r>
                      <a:endParaRPr lang="da-DK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dirty="0"/>
                        <a:t>Kommune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dirty="0" smtClean="0"/>
                        <a:t>Telefonopkald efterfulgt af</a:t>
                      </a:r>
                      <a:r>
                        <a:rPr lang="da-DK" sz="1100" baseline="0" dirty="0" smtClean="0"/>
                        <a:t> korrespondancemeddelelse. </a:t>
                      </a:r>
                      <a:r>
                        <a:rPr lang="da-DK" sz="1100" dirty="0" smtClean="0"/>
                        <a:t>Nyt </a:t>
                      </a:r>
                      <a:r>
                        <a:rPr lang="da-DK" sz="1100" dirty="0"/>
                        <a:t>tidspunkt for ophør af </a:t>
                      </a:r>
                      <a:r>
                        <a:rPr lang="da-DK" sz="1100" dirty="0" smtClean="0"/>
                        <a:t>sygehusets </a:t>
                      </a:r>
                      <a:r>
                        <a:rPr lang="da-DK" sz="1100" dirty="0"/>
                        <a:t>behandlingsansvar skal fremgå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08007174"/>
                  </a:ext>
                </a:extLst>
              </a:tr>
              <a:tr h="458122">
                <a:tc vMerge="1">
                  <a:txBody>
                    <a:bodyPr/>
                    <a:lstStyle/>
                    <a:p>
                      <a:pPr algn="ctr"/>
                      <a:endParaRPr lang="da-DK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dirty="0" smtClean="0"/>
                        <a:t>Sygehus</a:t>
                      </a:r>
                      <a:endParaRPr lang="da-DK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dirty="0"/>
                        <a:t>Egen læge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dirty="0" smtClean="0"/>
                        <a:t>Korrespondancemeddelelse. </a:t>
                      </a:r>
                      <a:r>
                        <a:rPr lang="da-DK" sz="1100" dirty="0"/>
                        <a:t>Nyt tidspunkt for ophør af </a:t>
                      </a:r>
                      <a:r>
                        <a:rPr lang="da-DK" sz="1100" dirty="0" smtClean="0"/>
                        <a:t>sygehusets </a:t>
                      </a:r>
                      <a:r>
                        <a:rPr lang="da-DK" sz="1100" dirty="0"/>
                        <a:t>behandlingsansvar skal fremgå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15133696"/>
                  </a:ext>
                </a:extLst>
              </a:tr>
              <a:tr h="45812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/>
                        <a:t>Under forlænget behandlingsansvar udover 72 timer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dirty="0" smtClean="0"/>
                        <a:t>Sygehus</a:t>
                      </a:r>
                      <a:endParaRPr lang="da-DK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dirty="0"/>
                        <a:t>Kommune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dirty="0"/>
                        <a:t>Ved præcisering eller ændring af behandlingsplan, ordination af medicin </a:t>
                      </a:r>
                      <a:r>
                        <a:rPr lang="da-DK" sz="1100" dirty="0" smtClean="0">
                          <a:effectLst/>
                        </a:rPr>
                        <a:t>eller</a:t>
                      </a:r>
                      <a:r>
                        <a:rPr lang="da-DK" sz="1100" baseline="0" dirty="0" smtClean="0">
                          <a:effectLst/>
                        </a:rPr>
                        <a:t> lignende</a:t>
                      </a:r>
                      <a:r>
                        <a:rPr lang="da-DK" sz="1100" dirty="0" smtClean="0">
                          <a:effectLst/>
                        </a:rPr>
                        <a:t> </a:t>
                      </a:r>
                      <a:r>
                        <a:rPr lang="da-DK" sz="1100" dirty="0" smtClean="0"/>
                        <a:t>fremsendes </a:t>
                      </a:r>
                      <a:r>
                        <a:rPr lang="da-DK" sz="1100" dirty="0"/>
                        <a:t>en korrespondancemeddelelse.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76480814"/>
                  </a:ext>
                </a:extLst>
              </a:tr>
              <a:tr h="45812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dirty="0" smtClean="0"/>
                        <a:t>Sygehus</a:t>
                      </a:r>
                      <a:endParaRPr lang="da-DK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dirty="0"/>
                        <a:t>Egen læge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/>
                        <a:t>Ved præcisering el. ændring af behandlingsplan, ordination af medicin o.l. fremsendes </a:t>
                      </a:r>
                      <a:r>
                        <a:rPr lang="da-DK" sz="1100" dirty="0" smtClean="0"/>
                        <a:t>en korrespondancemeddelelse.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56597840"/>
                  </a:ext>
                </a:extLst>
              </a:tr>
              <a:tr h="3531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/>
                        <a:t>Afslutning af forlænget behandlingsansvar udover 72 timer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dirty="0" smtClean="0"/>
                        <a:t>Sygehus</a:t>
                      </a:r>
                      <a:endParaRPr lang="da-DK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dirty="0"/>
                        <a:t>Kommune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dirty="0"/>
                        <a:t>Fremgår af tidligere fremsendte korrespondancemeddelelse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60437777"/>
                  </a:ext>
                </a:extLst>
              </a:tr>
              <a:tr h="3531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dirty="0" smtClean="0"/>
                        <a:t>Sygehus</a:t>
                      </a:r>
                      <a:endParaRPr lang="da-DK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dirty="0"/>
                        <a:t>Egen læge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dirty="0"/>
                        <a:t>Fremgår af tidligere fremsendte </a:t>
                      </a:r>
                      <a:r>
                        <a:rPr lang="da-DK" sz="1100" dirty="0" smtClean="0"/>
                        <a:t>korrespondancemeddelelse</a:t>
                      </a:r>
                      <a:r>
                        <a:rPr lang="da-DK" sz="1100" baseline="0" dirty="0" smtClean="0"/>
                        <a:t> </a:t>
                      </a:r>
                      <a:endParaRPr lang="da-DK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91744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670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half" idx="1"/>
          </p:nvPr>
        </p:nvSpPr>
        <p:spPr>
          <a:xfrm>
            <a:off x="911224" y="1881187"/>
            <a:ext cx="9842371" cy="4392614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Patienter, der indlægges, mens de er omfattet af 72 timers behandlingsansvar, vil få afsluttet det igangværende 72 timers behandlingsansvar. </a:t>
            </a: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Efter </a:t>
            </a:r>
            <a:r>
              <a:rPr lang="da-DK" dirty="0"/>
              <a:t>udskrivelsen skal patienten igen omfattes af 72 timers behandlingsansvar, også hvis indlæggelsen har haft en varighed på mindre end 24 timer. 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18</a:t>
            </a:fld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Genindlæggelse under 72 timer efter udskrivelse fra sygehus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5285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half" idx="1"/>
          </p:nvPr>
        </p:nvSpPr>
        <p:spPr>
          <a:xfrm>
            <a:off x="911224" y="1881187"/>
            <a:ext cx="9854897" cy="4392614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Ved afslutning af 72 timers behandlingsansvar foretages der ikke yderligere kommunikation. </a:t>
            </a:r>
            <a:r>
              <a:rPr lang="da-DK" dirty="0" smtClean="0"/>
              <a:t>Patienten </a:t>
            </a:r>
            <a:r>
              <a:rPr lang="da-DK" dirty="0"/>
              <a:t>overgår således </a:t>
            </a:r>
            <a:r>
              <a:rPr lang="da-DK" dirty="0" smtClean="0"/>
              <a:t>uden videre </a:t>
            </a:r>
            <a:r>
              <a:rPr lang="da-DK" dirty="0"/>
              <a:t>til praktiserende læge. </a:t>
            </a: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Kommunen </a:t>
            </a:r>
            <a:r>
              <a:rPr lang="da-DK" dirty="0"/>
              <a:t>og praktiserende læge er ved opstart og eventuelt forlængelse af 72 timers behandlingsansvar </a:t>
            </a:r>
            <a:r>
              <a:rPr lang="da-DK" dirty="0" smtClean="0"/>
              <a:t>blevet informeret </a:t>
            </a:r>
            <a:r>
              <a:rPr lang="da-DK" dirty="0"/>
              <a:t>om tidspunkt for afslutningen på sygehusets behandlingsansvar.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19</a:t>
            </a:fld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Afslutning af 72 timers behandlingsansvar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14732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911225" y="369793"/>
            <a:ext cx="10372860" cy="1081007"/>
          </a:xfrm>
        </p:spPr>
        <p:txBody>
          <a:bodyPr/>
          <a:lstStyle/>
          <a:p>
            <a:r>
              <a:rPr lang="da-DK" dirty="0" smtClean="0"/>
              <a:t>72 timers behandlingsansvar i Region Sjælland 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Den 5. december træder 72 timers behandlingsansvar i </a:t>
            </a:r>
            <a:r>
              <a:rPr lang="da-DK" dirty="0" smtClean="0"/>
              <a:t>kraft i Region Sjælland. </a:t>
            </a:r>
            <a:endParaRPr lang="da-DK" dirty="0"/>
          </a:p>
          <a:p>
            <a:r>
              <a:rPr lang="da-DK" dirty="0" smtClean="0"/>
              <a:t>Implementeringen </a:t>
            </a:r>
            <a:r>
              <a:rPr lang="da-DK" dirty="0"/>
              <a:t>af 72 timers behandlingsansvar er en del af Region Sjællands strategi for 2022-2025 og af budgetaftalen for 2023. </a:t>
            </a:r>
            <a:endParaRPr lang="da-DK" dirty="0" smtClean="0"/>
          </a:p>
          <a:p>
            <a:r>
              <a:rPr lang="da-DK" dirty="0" smtClean="0"/>
              <a:t>Desuden </a:t>
            </a:r>
            <a:r>
              <a:rPr lang="da-DK" dirty="0"/>
              <a:t>er implementeringen af 72 timers behandlingsansvar en del af Regeringens og Danske Regioners aftale om en akutplan for </a:t>
            </a:r>
            <a:r>
              <a:rPr lang="da-DK" dirty="0" smtClean="0"/>
              <a:t>sygehusvæsenet. </a:t>
            </a:r>
            <a:r>
              <a:rPr lang="da-DK" dirty="0"/>
              <a:t>Ifølge denne aftale skal 72 timers behandlingsansvar være implementeret i alle regioner inden udgangen af 2023.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13172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dsholder til indhold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31280475"/>
              </p:ext>
            </p:extLst>
          </p:nvPr>
        </p:nvGraphicFramePr>
        <p:xfrm>
          <a:off x="911224" y="2525672"/>
          <a:ext cx="9140913" cy="37891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3853"/>
                <a:gridCol w="3698530"/>
                <a:gridCol w="3698530"/>
              </a:tblGrid>
              <a:tr h="193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 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0" marR="48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Til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0" marR="48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Aktivitet/MedCom Standard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0" marR="48610" marT="0" marB="0"/>
                </a:tc>
              </a:tr>
              <a:tr h="68493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Ved udskrivelse 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0" marR="48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Kommune 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0" marR="48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900">
                          <a:effectLst/>
                        </a:rPr>
                        <a:t>Udskrivningsrapport sendes med information om, at patienten udskrives med 72 timers behandlingsansvar samt om hvornår behandlingsansvaret udløber. 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0" marR="48610" marT="0" marB="0"/>
                </a:tc>
              </a:tr>
              <a:tr h="684933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900">
                          <a:effectLst/>
                        </a:rPr>
                        <a:t>Praktiserende læge 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0" marR="48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Udskrivningsepikrise sendes med information om, at patienten udskrives med 72 timers behandlingsansvar samt om hvornår behandlingsansvaret udløber.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0" marR="48610" marT="0" marB="0"/>
                </a:tc>
              </a:tr>
              <a:tr h="102740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Under 72 timers behandlingsansvar 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0" marR="48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900">
                          <a:effectLst/>
                        </a:rPr>
                        <a:t>Kommune 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0" marR="48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Ved ændring/præcisering af behandlingsplan, ordination af medicin </a:t>
                      </a:r>
                      <a:r>
                        <a:rPr lang="da-DK" sz="900" dirty="0" smtClean="0">
                          <a:effectLst/>
                        </a:rPr>
                        <a:t>eller</a:t>
                      </a:r>
                      <a:r>
                        <a:rPr lang="da-DK" sz="900" baseline="0" dirty="0" smtClean="0">
                          <a:effectLst/>
                        </a:rPr>
                        <a:t> lignende</a:t>
                      </a:r>
                      <a:r>
                        <a:rPr lang="da-DK" sz="900" dirty="0" smtClean="0">
                          <a:effectLst/>
                        </a:rPr>
                        <a:t> </a:t>
                      </a:r>
                      <a:r>
                        <a:rPr lang="da-DK" sz="900" dirty="0">
                          <a:effectLst/>
                        </a:rPr>
                        <a:t>fremsendes en korrespondancemeddelelse.</a:t>
                      </a:r>
                      <a:endParaRPr lang="da-DK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 </a:t>
                      </a:r>
                      <a:endParaRPr lang="da-DK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Ved medicinændringer opdateres FMK. 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0" marR="48610" marT="0" marB="0"/>
                </a:tc>
              </a:tr>
              <a:tr h="684933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Praktiserende læge 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0" marR="48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Ved ændring/præcisering af behandlingsplan, ordination af medicin </a:t>
                      </a:r>
                      <a:r>
                        <a:rPr lang="da-DK" sz="900" dirty="0" smtClean="0">
                          <a:effectLst/>
                        </a:rPr>
                        <a:t>eller</a:t>
                      </a:r>
                      <a:r>
                        <a:rPr lang="da-DK" sz="900" baseline="0" dirty="0" smtClean="0">
                          <a:effectLst/>
                        </a:rPr>
                        <a:t> lignende</a:t>
                      </a:r>
                      <a:r>
                        <a:rPr lang="da-DK" sz="900" dirty="0" smtClean="0">
                          <a:effectLst/>
                        </a:rPr>
                        <a:t> fremsendes </a:t>
                      </a:r>
                      <a:r>
                        <a:rPr lang="da-DK" sz="900" dirty="0">
                          <a:effectLst/>
                        </a:rPr>
                        <a:t>en korrespondancemeddelelse.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0" marR="48610" marT="0" marB="0"/>
                </a:tc>
              </a:tr>
              <a:tr h="34246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900">
                          <a:effectLst/>
                        </a:rPr>
                        <a:t>Afslutning af behandlingsansvar  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0" marR="48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900">
                          <a:effectLst/>
                        </a:rPr>
                        <a:t>Kommune 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0" marR="48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900">
                          <a:effectLst/>
                        </a:rPr>
                        <a:t>Fremgår af tidligere fremsendte udskrivningsrapport 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0" marR="48610" marT="0" marB="0"/>
                </a:tc>
              </a:tr>
              <a:tr h="171234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900">
                          <a:effectLst/>
                        </a:rPr>
                        <a:t>Praktiserende læge 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0" marR="48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Fremgår af tidligere fremsendte epikrise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10" marR="48610" marT="0" marB="0"/>
                </a:tc>
              </a:tr>
            </a:tbl>
          </a:graphicData>
        </a:graphic>
      </p:graphicFrame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20</a:t>
            </a:fld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11224" y="1152671"/>
            <a:ext cx="9648825" cy="1079594"/>
          </a:xfrm>
        </p:spPr>
        <p:txBody>
          <a:bodyPr/>
          <a:lstStyle/>
          <a:p>
            <a:r>
              <a:rPr lang="da-DK" dirty="0" smtClean="0"/>
              <a:t>Opsummering af digital kommunikation fra udskrivende afdeling til kommune og praktiserende læge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3228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xmlns="" id="{5BB0B135-E9D1-3A42-BBF6-6438062F3F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48721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225" y="369793"/>
            <a:ext cx="10028524" cy="1081007"/>
          </a:xfrm>
        </p:spPr>
        <p:txBody>
          <a:bodyPr/>
          <a:lstStyle/>
          <a:p>
            <a:r>
              <a:rPr lang="da-DK" dirty="0" smtClean="0"/>
              <a:t>Hvad er 72 timers behandlingsansvar?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D. 5. december 2023 udvides behandlingsansvaret i Region Sjælland</a:t>
            </a:r>
          </a:p>
          <a:p>
            <a:r>
              <a:rPr lang="da-DK" dirty="0" smtClean="0"/>
              <a:t>72 timers behandlingsansvar defineres </a:t>
            </a:r>
            <a:r>
              <a:rPr lang="da-DK" dirty="0"/>
              <a:t>ved, at sygehuset påtager sig at håndtere de henvendelser, som sundhedsprofessionelle i kommune, almen praksis og </a:t>
            </a:r>
            <a:r>
              <a:rPr lang="da-DK" dirty="0" smtClean="0"/>
              <a:t>lægevagten måtte </a:t>
            </a:r>
            <a:r>
              <a:rPr lang="da-DK" dirty="0"/>
              <a:t>have efter den aktuelle udskrivelse fra </a:t>
            </a:r>
            <a:r>
              <a:rPr lang="da-DK" dirty="0" smtClean="0"/>
              <a:t>sygehuset. </a:t>
            </a:r>
          </a:p>
          <a:p>
            <a:r>
              <a:rPr lang="da-DK" dirty="0" smtClean="0"/>
              <a:t>I </a:t>
            </a:r>
            <a:r>
              <a:rPr lang="da-DK" dirty="0"/>
              <a:t>de første 72 timer efter udskrivelsen er det altså udskrivende afdeling, der har behandlingsansvaret og ikke patientens egen læge. </a:t>
            </a:r>
            <a:endParaRPr lang="da-DK" dirty="0" smtClean="0"/>
          </a:p>
          <a:p>
            <a:r>
              <a:rPr lang="da-DK" dirty="0" smtClean="0"/>
              <a:t>Efter </a:t>
            </a:r>
            <a:r>
              <a:rPr lang="da-DK" dirty="0"/>
              <a:t>de 72 timer er </a:t>
            </a:r>
            <a:r>
              <a:rPr lang="da-DK" dirty="0" smtClean="0"/>
              <a:t>gået, overgår behandlingsansvaret til patientens  praktiserende </a:t>
            </a:r>
            <a:r>
              <a:rPr lang="da-DK" dirty="0"/>
              <a:t>læge. ​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7384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dsholder til indhold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89358933"/>
              </p:ext>
            </p:extLst>
          </p:nvPr>
        </p:nvGraphicFramePr>
        <p:xfrm>
          <a:off x="911225" y="1881188"/>
          <a:ext cx="9361488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4</a:t>
            </a:fld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Formål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40603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half" idx="1"/>
          </p:nvPr>
        </p:nvSpPr>
        <p:spPr>
          <a:xfrm>
            <a:off x="911224" y="1881187"/>
            <a:ext cx="9845916" cy="4392614"/>
          </a:xfrm>
        </p:spPr>
        <p:txBody>
          <a:bodyPr/>
          <a:lstStyle/>
          <a:p>
            <a:r>
              <a:rPr lang="da-DK" dirty="0"/>
              <a:t>Behandlingsansvaret påhviler den afdeling, som har udskrevet patienten.</a:t>
            </a:r>
          </a:p>
          <a:p>
            <a:r>
              <a:rPr lang="da-DK" dirty="0"/>
              <a:t>Ved </a:t>
            </a:r>
            <a:r>
              <a:rPr lang="da-DK" dirty="0" smtClean="0"/>
              <a:t>henvendelse fra primærsektor </a:t>
            </a:r>
            <a:r>
              <a:rPr lang="da-DK" dirty="0"/>
              <a:t>er det den </a:t>
            </a:r>
            <a:r>
              <a:rPr lang="da-DK" dirty="0" smtClean="0"/>
              <a:t>vagthavende læge på udskrivende afdeling, </a:t>
            </a:r>
            <a:r>
              <a:rPr lang="da-DK" dirty="0"/>
              <a:t>der har det lægefaglige </a:t>
            </a:r>
            <a:r>
              <a:rPr lang="da-DK" dirty="0" smtClean="0"/>
              <a:t>behandlingsansvar.</a:t>
            </a:r>
            <a:endParaRPr lang="da-DK" dirty="0"/>
          </a:p>
          <a:p>
            <a:r>
              <a:rPr lang="da-DK" dirty="0"/>
              <a:t>Den </a:t>
            </a:r>
            <a:r>
              <a:rPr lang="da-DK" dirty="0" smtClean="0"/>
              <a:t>vagthavende læge kan </a:t>
            </a:r>
            <a:r>
              <a:rPr lang="da-DK" dirty="0"/>
              <a:t>delegere opgaver til </a:t>
            </a:r>
            <a:r>
              <a:rPr lang="da-DK" dirty="0" smtClean="0"/>
              <a:t>sygeplejersker</a:t>
            </a:r>
          </a:p>
          <a:p>
            <a:r>
              <a:rPr lang="da-DK" dirty="0" smtClean="0"/>
              <a:t>Funktionen </a:t>
            </a:r>
            <a:r>
              <a:rPr lang="da-DK" dirty="0"/>
              <a:t>er døgndækkende, men ordningen kan organiseres forskelligt i </a:t>
            </a:r>
            <a:r>
              <a:rPr lang="da-DK" dirty="0" err="1"/>
              <a:t>dagtid</a:t>
            </a:r>
            <a:r>
              <a:rPr lang="da-DK" dirty="0"/>
              <a:t> og vagttid.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5</a:t>
            </a:fld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Organisering af 72 timers behandlingsansvar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9551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half" idx="1"/>
          </p:nvPr>
        </p:nvSpPr>
        <p:spPr>
          <a:xfrm>
            <a:off x="911222" y="1582390"/>
            <a:ext cx="9648825" cy="4621464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Målgruppen </a:t>
            </a:r>
            <a:r>
              <a:rPr lang="da-DK" dirty="0"/>
              <a:t>omfatter </a:t>
            </a:r>
            <a:r>
              <a:rPr lang="da-DK" dirty="0" smtClean="0"/>
              <a:t>borgere over 18 år </a:t>
            </a:r>
            <a:r>
              <a:rPr lang="da-DK" dirty="0"/>
              <a:t>med behov for kommunal sygepleje, der </a:t>
            </a:r>
            <a:r>
              <a:rPr lang="da-DK" dirty="0" smtClean="0"/>
              <a:t>har været indlagt i mere end 24 timer og som udskrives </a:t>
            </a:r>
            <a:r>
              <a:rPr lang="da-DK" dirty="0"/>
              <a:t>til:</a:t>
            </a:r>
          </a:p>
          <a:p>
            <a:r>
              <a:rPr lang="da-DK" dirty="0" smtClean="0"/>
              <a:t>midlertidig </a:t>
            </a:r>
            <a:r>
              <a:rPr lang="da-DK" dirty="0"/>
              <a:t>kommunal døgnplads</a:t>
            </a:r>
          </a:p>
          <a:p>
            <a:r>
              <a:rPr lang="da-DK" dirty="0" smtClean="0"/>
              <a:t>plejecenter</a:t>
            </a:r>
            <a:endParaRPr lang="da-DK" dirty="0"/>
          </a:p>
          <a:p>
            <a:r>
              <a:rPr lang="da-DK" dirty="0" smtClean="0"/>
              <a:t>kommunal </a:t>
            </a:r>
            <a:r>
              <a:rPr lang="da-DK" dirty="0"/>
              <a:t>sygepleje i eget hjem</a:t>
            </a:r>
          </a:p>
          <a:p>
            <a:r>
              <a:rPr lang="da-DK" dirty="0" smtClean="0"/>
              <a:t>kommunal </a:t>
            </a:r>
            <a:r>
              <a:rPr lang="da-DK" dirty="0"/>
              <a:t>sygepleje på kommunale </a:t>
            </a:r>
            <a:r>
              <a:rPr lang="da-DK" dirty="0" smtClean="0"/>
              <a:t>bosteder</a:t>
            </a:r>
          </a:p>
          <a:p>
            <a:pPr marL="0" indent="0">
              <a:buNone/>
            </a:pPr>
            <a:r>
              <a:rPr lang="da-DK" dirty="0" smtClean="0"/>
              <a:t>Målgruppen </a:t>
            </a:r>
            <a:r>
              <a:rPr lang="da-DK" dirty="0"/>
              <a:t>omfatter både borgere, der allerede forud for indlæggelsen modtager kommunal sygepleje samt de borgere, </a:t>
            </a:r>
            <a:r>
              <a:rPr lang="da-DK" dirty="0" smtClean="0"/>
              <a:t>sygehuset </a:t>
            </a:r>
            <a:r>
              <a:rPr lang="da-DK" dirty="0"/>
              <a:t>vurderer har behov for kommunal sygepleje, når de udskrives</a:t>
            </a:r>
            <a:r>
              <a:rPr lang="da-DK" dirty="0" smtClean="0"/>
              <a:t>.</a:t>
            </a:r>
          </a:p>
          <a:p>
            <a:pPr marL="0" indent="0">
              <a:buNone/>
            </a:pPr>
            <a:r>
              <a:rPr lang="da-DK" u="sng" dirty="0"/>
              <a:t>Bemærk at borgere, der har været indlagt under 24 timer, ikke er omfattet af 72 timers behandlingsansvar.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6</a:t>
            </a:fld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11223" y="110390"/>
            <a:ext cx="9648825" cy="1079594"/>
          </a:xfrm>
        </p:spPr>
        <p:txBody>
          <a:bodyPr/>
          <a:lstStyle/>
          <a:p>
            <a:r>
              <a:rPr lang="da-DK" dirty="0" smtClean="0"/>
              <a:t>Målgruppe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1805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half" idx="1"/>
          </p:nvPr>
        </p:nvSpPr>
        <p:spPr>
          <a:xfrm>
            <a:off x="911223" y="1881187"/>
            <a:ext cx="9235311" cy="4392614"/>
          </a:xfrm>
        </p:spPr>
        <p:txBody>
          <a:bodyPr/>
          <a:lstStyle/>
          <a:p>
            <a:r>
              <a:rPr lang="da-DK" dirty="0"/>
              <a:t>Af den automatisk fremsendte indlæggelsesrapport </a:t>
            </a:r>
            <a:r>
              <a:rPr lang="da-DK" dirty="0" smtClean="0"/>
              <a:t>fra </a:t>
            </a:r>
            <a:r>
              <a:rPr lang="da-DK" dirty="0"/>
              <a:t>kommunen fremgår det, om </a:t>
            </a:r>
            <a:r>
              <a:rPr lang="da-DK" dirty="0" smtClean="0"/>
              <a:t>patienten </a:t>
            </a:r>
            <a:r>
              <a:rPr lang="da-DK" dirty="0"/>
              <a:t>har modtaget kommunal </a:t>
            </a:r>
            <a:r>
              <a:rPr lang="da-DK" dirty="0" smtClean="0"/>
              <a:t>sygepleje forud for indlæggelsen. </a:t>
            </a:r>
            <a:r>
              <a:rPr lang="da-DK" dirty="0"/>
              <a:t>Dette ses under punktet ”Ydelser”. </a:t>
            </a:r>
          </a:p>
          <a:p>
            <a:r>
              <a:rPr lang="da-DK" dirty="0"/>
              <a:t>Har </a:t>
            </a:r>
            <a:r>
              <a:rPr lang="da-DK" dirty="0" smtClean="0"/>
              <a:t>patienten </a:t>
            </a:r>
            <a:r>
              <a:rPr lang="da-DK" dirty="0"/>
              <a:t>modtaget kommunal sygepleje forud for indlæggelsen, og har </a:t>
            </a:r>
            <a:r>
              <a:rPr lang="da-DK" dirty="0" smtClean="0"/>
              <a:t>patienten </a:t>
            </a:r>
            <a:r>
              <a:rPr lang="da-DK" dirty="0"/>
              <a:t>været indlagt over 24 timer på sygehuset, skal </a:t>
            </a:r>
            <a:r>
              <a:rPr lang="da-DK" dirty="0" smtClean="0"/>
              <a:t>patienten omfattes </a:t>
            </a:r>
            <a:r>
              <a:rPr lang="da-DK" dirty="0"/>
              <a:t>af 72 timers behandlingsansvar i forbindelse med udskrivelse</a:t>
            </a:r>
            <a:r>
              <a:rPr lang="da-DK" dirty="0" smtClean="0"/>
              <a:t>.</a:t>
            </a:r>
          </a:p>
          <a:p>
            <a:r>
              <a:rPr lang="da-DK" dirty="0" smtClean="0"/>
              <a:t>Tilsvarende </a:t>
            </a:r>
            <a:r>
              <a:rPr lang="da-DK" dirty="0"/>
              <a:t>skal </a:t>
            </a:r>
            <a:r>
              <a:rPr lang="da-DK" dirty="0" smtClean="0"/>
              <a:t>patienter, </a:t>
            </a:r>
            <a:r>
              <a:rPr lang="da-DK" dirty="0"/>
              <a:t>som ikke initialt modtager kommunal sygepleje, men som sygehuset vurderer har behov for kommunal sygepleje efter udskrivelse, også udskrives med 72 timers behandlingsansvar.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7</a:t>
            </a:fld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Identifikation af målgruppe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3554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half" idx="1"/>
          </p:nvPr>
        </p:nvSpPr>
        <p:spPr>
          <a:xfrm>
            <a:off x="911224" y="1881187"/>
            <a:ext cx="9532766" cy="4392614"/>
          </a:xfrm>
        </p:spPr>
        <p:txBody>
          <a:bodyPr/>
          <a:lstStyle/>
          <a:p>
            <a:r>
              <a:rPr lang="da-DK" dirty="0"/>
              <a:t>Patienten og eventuelle pårørende skal informeres om, at </a:t>
            </a:r>
            <a:r>
              <a:rPr lang="da-DK" dirty="0" smtClean="0"/>
              <a:t>sygehuset </a:t>
            </a:r>
            <a:r>
              <a:rPr lang="da-DK" dirty="0"/>
              <a:t>har udvidet behandlingsansvar i 72 timer regnet fra udskrivelsestidspunktet samt, hvornår behandlingsansvaret afsluttes og overgår til patientens praktiserende læge. </a:t>
            </a:r>
            <a:endParaRPr lang="da-DK" dirty="0" smtClean="0"/>
          </a:p>
          <a:p>
            <a:r>
              <a:rPr lang="da-DK" dirty="0" smtClean="0"/>
              <a:t>Det </a:t>
            </a:r>
            <a:r>
              <a:rPr lang="da-DK" dirty="0"/>
              <a:t>er desuden væsentligt, at patient og pårørende forstår, at kontakt til </a:t>
            </a:r>
            <a:r>
              <a:rPr lang="da-DK" dirty="0" smtClean="0"/>
              <a:t>udskrivende afdeling udelukkende skal </a:t>
            </a:r>
            <a:r>
              <a:rPr lang="da-DK" dirty="0"/>
              <a:t>ske via kommunale sundhedspersoner.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8</a:t>
            </a:fld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Information til patient og pårørende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9540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half" idx="1"/>
          </p:nvPr>
        </p:nvSpPr>
        <p:spPr>
          <a:xfrm>
            <a:off x="911224" y="1881187"/>
            <a:ext cx="9389547" cy="4392614"/>
          </a:xfrm>
        </p:spPr>
        <p:txBody>
          <a:bodyPr/>
          <a:lstStyle/>
          <a:p>
            <a:r>
              <a:rPr lang="da-DK" dirty="0"/>
              <a:t>I oversigtsrapporten ”Behandling udenfor hospital” kan man få et ajourført overblik over de patienter, der har 72 timers behandlingsansvar. Rapporten dannes automatisk. </a:t>
            </a:r>
            <a:endParaRPr lang="da-DK" dirty="0" smtClean="0"/>
          </a:p>
          <a:p>
            <a:r>
              <a:rPr lang="da-DK" dirty="0" smtClean="0"/>
              <a:t>Når </a:t>
            </a:r>
            <a:r>
              <a:rPr lang="da-DK" dirty="0"/>
              <a:t>der er gået 72 timer efter udskrivelse, udgår patienten automatisk af overblikket. </a:t>
            </a:r>
            <a:endParaRPr lang="da-DK" dirty="0" smtClean="0"/>
          </a:p>
          <a:p>
            <a:r>
              <a:rPr lang="da-DK" dirty="0" smtClean="0"/>
              <a:t>Oversigtsrapporten kan tilgå via Storyboard, Tidsplan, patientlister, </a:t>
            </a:r>
            <a:r>
              <a:rPr lang="da-DK" dirty="0" err="1" smtClean="0"/>
              <a:t>Epic</a:t>
            </a:r>
            <a:r>
              <a:rPr lang="da-DK" dirty="0" smtClean="0"/>
              <a:t> knappen og afsnitsoversigten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9</a:t>
            </a:fld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Oversigtsrapport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79355597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Sjælland - PPT">
  <a:themeElements>
    <a:clrScheme name="Region Sjælland - PPT">
      <a:dk1>
        <a:srgbClr val="0085A0"/>
      </a:dk1>
      <a:lt1>
        <a:srgbClr val="FFFFFF"/>
      </a:lt1>
      <a:dk2>
        <a:srgbClr val="595959"/>
      </a:dk2>
      <a:lt2>
        <a:srgbClr val="EFEFEF"/>
      </a:lt2>
      <a:accent1>
        <a:srgbClr val="0085A1"/>
      </a:accent1>
      <a:accent2>
        <a:srgbClr val="6FD3E3"/>
      </a:accent2>
      <a:accent3>
        <a:srgbClr val="D3E14D"/>
      </a:accent3>
      <a:accent4>
        <a:srgbClr val="4BDBC3"/>
      </a:accent4>
      <a:accent5>
        <a:srgbClr val="FCC860"/>
      </a:accent5>
      <a:accent6>
        <a:srgbClr val="BEB9A6"/>
      </a:accent6>
      <a:hlink>
        <a:srgbClr val="3055A2"/>
      </a:hlink>
      <a:folHlink>
        <a:srgbClr val="448ACA"/>
      </a:folHlink>
    </a:clrScheme>
    <a:fontScheme name="Region Sjælland -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Præsentation1" id="{5317A864-C35A-4BEE-8F21-EE52746F97FE}" vid="{64B9E2AF-06F8-49F1-9520-C8051AA003A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tOrganized dokument" ma:contentTypeID="0x010100AC085CFC53BC46CEA2EADE194AD9D48200624642112A5F974CAB40182318A8A21D" ma:contentTypeVersion="1" ma:contentTypeDescription="GetOrganized dokument" ma:contentTypeScope="" ma:versionID="7cb49630dc20420b3b43c666d3dd5df8">
  <xsd:schema xmlns:xsd="http://www.w3.org/2001/XMLSchema" xmlns:xs="http://www.w3.org/2001/XMLSchema" xmlns:p="http://schemas.microsoft.com/office/2006/metadata/properties" xmlns:ns1="http://schemas.microsoft.com/sharepoint/v3" xmlns:ns2="04D0569E-5838-4D33-9C5D-289D2AECFC8B" xmlns:ns3="053d26b7-4c3c-43b7-a62b-3cbf4218d9af" targetNamespace="http://schemas.microsoft.com/office/2006/metadata/properties" ma:root="true" ma:fieldsID="0a8636bcd407dd8e1820a6613e2d5322" ns1:_="" ns2:_="" ns3:_="">
    <xsd:import namespace="http://schemas.microsoft.com/sharepoint/v3"/>
    <xsd:import namespace="04D0569E-5838-4D33-9C5D-289D2AECFC8B"/>
    <xsd:import namespace="053d26b7-4c3c-43b7-a62b-3cbf4218d9af"/>
    <xsd:element name="properties">
      <xsd:complexType>
        <xsd:sequence>
          <xsd:element name="documentManagement">
            <xsd:complexType>
              <xsd:all>
                <xsd:element ref="ns1:Korrespondance" minOccurs="0"/>
                <xsd:element ref="ns2:Dato_x0020_oprettet" minOccurs="0"/>
                <xsd:element ref="ns1:CaseOwner"/>
                <xsd:element ref="ns1:Forsendelsesdato" minOccurs="0"/>
                <xsd:element ref="ns1:TrackID" minOccurs="0"/>
                <xsd:element ref="ns2:CCMAgendaDocumentStatus" minOccurs="0"/>
                <xsd:element ref="ns2:CCMAgendaStatus" minOccurs="0"/>
                <xsd:element ref="ns2:CCMMeetingCaseLink" minOccurs="0"/>
                <xsd:element ref="ns2:Part" minOccurs="0"/>
                <xsd:element ref="ns1:CCMCognitiveType" minOccurs="0"/>
                <xsd:element ref="ns2:CCMManageRelations" minOccurs="0"/>
                <xsd:element ref="ns2:Status" minOccurs="0"/>
                <xsd:element ref="ns2:Frist" minOccurs="0"/>
                <xsd:element ref="ns2:Registreringsdato" minOccurs="0"/>
                <xsd:element ref="ns2:Beskrivelse" minOccurs="0"/>
                <xsd:element ref="ns2:CCMDescription" minOccurs="0"/>
                <xsd:element ref="ns2:Adresse" minOccurs="0"/>
                <xsd:element ref="ns2:JournalDato" minOccurs="0"/>
                <xsd:element ref="ns2:BrevId" minOccurs="0"/>
                <xsd:element ref="ns2:Fortrolighed" minOccurs="0"/>
                <xsd:element ref="ns2:Dokumentgruppe" minOccurs="0"/>
                <xsd:element ref="ns1:CaseID" minOccurs="0"/>
                <xsd:element ref="ns1:DocID" minOccurs="0"/>
                <xsd:element ref="ns1:Finalized" minOccurs="0"/>
                <xsd:element ref="ns1:Related" minOccurs="0"/>
                <xsd:element ref="ns1:RegistrationDate" minOccurs="0"/>
                <xsd:element ref="ns1:CaseRecordNumber" minOccurs="0"/>
                <xsd:element ref="ns1:LocalAttachment" minOccurs="0"/>
                <xsd:element ref="ns1:CCMTemplateName" minOccurs="0"/>
                <xsd:element ref="ns1:CCMTemplateVersion" minOccurs="0"/>
                <xsd:element ref="ns1:CCMTemplateID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1:CCMConversation" minOccurs="0"/>
                <xsd:element ref="ns2:a3c7f3665c3f4ddab65e7e70f16e8438" minOccurs="0"/>
                <xsd:element ref="ns3:TaxCatchAll" minOccurs="0"/>
                <xsd:element ref="ns2:CCMMeetingCaseId" minOccurs="0"/>
                <xsd:element ref="ns2:CCMMeetingCaseInstanceId" minOccurs="0"/>
                <xsd:element ref="ns2:CCMAgendaItemId" minOccurs="0"/>
                <xsd:element ref="ns2:AgendaStatusIcon" minOccurs="0"/>
                <xsd:element ref="ns1:CCMVisualId" minOccurs="0"/>
                <xsd:element ref="ns1:CCMOriginalDocID" minOccurs="0"/>
                <xsd:element ref="ns2:m96ce802aec64391894b39b43d8136a5" minOccurs="0"/>
                <xsd:element ref="ns1:CCMMetadataExtractionStatus" minOccurs="0"/>
                <xsd:element ref="ns1:CCMPageCount" minOccurs="0"/>
                <xsd:element ref="ns1:CCMCommentCount" minOccurs="0"/>
                <xsd:element ref="ns1:CCMPreviewAnnotationsTask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orrespondance" ma:index="2" nillable="true" ma:displayName="Korrespondance" ma:default="Intern" ma:format="Dropdown" ma:internalName="Korrespondance">
      <xsd:simpleType>
        <xsd:restriction base="dms:Choice">
          <xsd:enumeration value="Intern"/>
          <xsd:enumeration value="Indgående"/>
          <xsd:enumeration value="Udgående"/>
        </xsd:restriction>
      </xsd:simpleType>
    </xsd:element>
    <xsd:element name="CaseOwner" ma:index="4" ma:displayName="Sagsbehandler" ma:default="971;#Malene Egsgaard-Toft" ma:list="UserInfo" ma:SearchPeopleOnly="false" ma:SharePointGroup="0" ma:internalName="Case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orsendelsesdato" ma:index="5" nillable="true" ma:displayName="Forsendelsesdato" ma:internalName="Forsendelsesdato">
      <xsd:simpleType>
        <xsd:restriction base="dms:DateTime"/>
      </xsd:simpleType>
    </xsd:element>
    <xsd:element name="TrackID" ma:index="7" nillable="true" ma:displayName="TrackID" ma:description="" ma:internalName="TrackID">
      <xsd:simpleType>
        <xsd:restriction base="dms:Note">
          <xsd:maxLength value="255"/>
        </xsd:restriction>
      </xsd:simpleType>
    </xsd:element>
    <xsd:element name="CCMCognitiveType" ma:index="12" nillable="true" ma:displayName="CognitiveType" ma:decimals="0" ma:description="" ma:internalName="CCMCognitiveType" ma:readOnly="false">
      <xsd:simpleType>
        <xsd:restriction base="dms:Number"/>
      </xsd:simpleType>
    </xsd:element>
    <xsd:element name="CaseID" ma:index="28" nillable="true" ma:displayName="Sags ID" ma:default="Tildeler" ma:internalName="CaseID" ma:readOnly="true">
      <xsd:simpleType>
        <xsd:restriction base="dms:Text"/>
      </xsd:simpleType>
    </xsd:element>
    <xsd:element name="DocID" ma:index="29" nillable="true" ma:displayName="Dok ID" ma:default="Tildeler" ma:internalName="DocID" ma:readOnly="true">
      <xsd:simpleType>
        <xsd:restriction base="dms:Text"/>
      </xsd:simpleType>
    </xsd:element>
    <xsd:element name="Finalized" ma:index="30" nillable="true" ma:displayName="Endeligt" ma:default="False" ma:internalName="Finalized" ma:readOnly="true">
      <xsd:simpleType>
        <xsd:restriction base="dms:Boolean"/>
      </xsd:simpleType>
    </xsd:element>
    <xsd:element name="Related" ma:index="31" nillable="true" ma:displayName="Vedhæftet dokument" ma:default="False" ma:internalName="Related" ma:readOnly="true">
      <xsd:simpleType>
        <xsd:restriction base="dms:Boolean"/>
      </xsd:simpleType>
    </xsd:element>
    <xsd:element name="RegistrationDate" ma:index="32" nillable="true" ma:displayName="Registrerings dato" ma:format="DateTime" ma:internalName="RegistrationDate" ma:readOnly="true">
      <xsd:simpleType>
        <xsd:restriction base="dms:DateTime"/>
      </xsd:simpleType>
    </xsd:element>
    <xsd:element name="CaseRecordNumber" ma:index="33" nillable="true" ma:displayName="Akt ID" ma:decimals="0" ma:default="0" ma:internalName="CaseRecordNumber" ma:readOnly="true">
      <xsd:simpleType>
        <xsd:restriction base="dms:Number"/>
      </xsd:simpleType>
    </xsd:element>
    <xsd:element name="LocalAttachment" ma:index="34" nillable="true" ma:displayName="Lokalt bilag" ma:default="False" ma:internalName="LocalAttachment" ma:readOnly="true">
      <xsd:simpleType>
        <xsd:restriction base="dms:Boolean"/>
      </xsd:simpleType>
    </xsd:element>
    <xsd:element name="CCMTemplateName" ma:index="35" nillable="true" ma:displayName="Skabelon navn" ma:internalName="CCMTemplateName" ma:readOnly="true">
      <xsd:simpleType>
        <xsd:restriction base="dms:Text"/>
      </xsd:simpleType>
    </xsd:element>
    <xsd:element name="CCMTemplateVersion" ma:index="36" nillable="true" ma:displayName="Skabelon version" ma:internalName="CCMTemplateVersion" ma:readOnly="true">
      <xsd:simpleType>
        <xsd:restriction base="dms:Text"/>
      </xsd:simpleType>
    </xsd:element>
    <xsd:element name="CCMTemplateID" ma:index="37" nillable="true" ma:displayName="CCMTemplateID" ma:decimals="0" ma:default="0" ma:hidden="true" ma:internalName="CCMTemplateID" ma:readOnly="true">
      <xsd:simpleType>
        <xsd:restriction base="dms:Number"/>
      </xsd:simpleType>
    </xsd:element>
    <xsd:element name="CCMSystemID" ma:index="38" nillable="true" ma:displayName="CCMSystemID" ma:hidden="true" ma:internalName="CCMSystemID" ma:readOnly="true">
      <xsd:simpleType>
        <xsd:restriction base="dms:Text"/>
      </xsd:simpleType>
    </xsd:element>
    <xsd:element name="WasEncrypted" ma:index="39" nillable="true" ma:displayName="Krypteret" ma:default="False" ma:internalName="WasEncrypted" ma:readOnly="true">
      <xsd:simpleType>
        <xsd:restriction base="dms:Boolean"/>
      </xsd:simpleType>
    </xsd:element>
    <xsd:element name="WasSigned" ma:index="40" nillable="true" ma:displayName="Signeret" ma:default="False" ma:internalName="WasSigned" ma:readOnly="true">
      <xsd:simpleType>
        <xsd:restriction base="dms:Boolean"/>
      </xsd:simpleType>
    </xsd:element>
    <xsd:element name="MailHasAttachments" ma:index="41" nillable="true" ma:displayName="E-mail har vedhæftede filer" ma:default="False" ma:internalName="MailHasAttachments" ma:readOnly="true">
      <xsd:simpleType>
        <xsd:restriction base="dms:Boolean"/>
      </xsd:simpleType>
    </xsd:element>
    <xsd:element name="CCMConversation" ma:index="42" nillable="true" ma:displayName="Samtale" ma:internalName="CCMConversation" ma:readOnly="true">
      <xsd:simpleType>
        <xsd:restriction base="dms:Text"/>
      </xsd:simpleType>
    </xsd:element>
    <xsd:element name="CCMVisualId" ma:index="51" nillable="true" ma:displayName="Sags ID" ma:default="Tildeler" ma:internalName="CCMVisualId" ma:readOnly="true">
      <xsd:simpleType>
        <xsd:restriction base="dms:Text"/>
      </xsd:simpleType>
    </xsd:element>
    <xsd:element name="CCMOriginalDocID" ma:index="52" nillable="true" ma:displayName="Originalt Dok ID" ma:description="" ma:internalName="CCMOriginalDocID" ma:readOnly="true">
      <xsd:simpleType>
        <xsd:restriction base="dms:Text"/>
      </xsd:simpleType>
    </xsd:element>
    <xsd:element name="CCMMetadataExtractionStatus" ma:index="58" nillable="true" ma:displayName="CCMMetadataExtractionStatus" ma:default="CCMPageCount:InProgress;CCMCommentCount:InProgress" ma:hidden="true" ma:internalName="CCMMetadataExtractionStatus" ma:readOnly="false">
      <xsd:simpleType>
        <xsd:restriction base="dms:Text"/>
      </xsd:simpleType>
    </xsd:element>
    <xsd:element name="CCMPageCount" ma:index="59" nillable="true" ma:displayName="Sider" ma:decimals="0" ma:internalName="CCMPageCount" ma:readOnly="true">
      <xsd:simpleType>
        <xsd:restriction base="dms:Number"/>
      </xsd:simpleType>
    </xsd:element>
    <xsd:element name="CCMCommentCount" ma:index="60" nillable="true" ma:displayName="Kommentarer" ma:decimals="0" ma:internalName="CCMCommentCount" ma:readOnly="true">
      <xsd:simpleType>
        <xsd:restriction base="dms:Number"/>
      </xsd:simpleType>
    </xsd:element>
    <xsd:element name="CCMPreviewAnnotationsTasks" ma:index="61" nillable="true" ma:displayName="Opgaver" ma:decimals="0" ma:internalName="CCMPreviewAnnotationsTasks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0569E-5838-4D33-9C5D-289D2AECFC8B" elementFormDefault="qualified">
    <xsd:import namespace="http://schemas.microsoft.com/office/2006/documentManagement/types"/>
    <xsd:import namespace="http://schemas.microsoft.com/office/infopath/2007/PartnerControls"/>
    <xsd:element name="Dato_x0020_oprettet" ma:index="3" nillable="true" ma:displayName="Dato oprettet" ma:default="[today]" ma:format="DateOnly" ma:internalName="Dato_x0020_oprettet">
      <xsd:simpleType>
        <xsd:restriction base="dms:DateTime"/>
      </xsd:simpleType>
    </xsd:element>
    <xsd:element name="CCMAgendaDocumentStatus" ma:index="8" nillable="true" ma:displayName="Status  for dagsordensdokument" ma:default="" ma:format="Dropdown" ma:internalName="CCMAgendaDocumentStatus">
      <xsd:simpleType>
        <xsd:restriction base="dms:Choice">
          <xsd:enumeration value="Udkast"/>
          <xsd:enumeration value="Under udarbejdelse"/>
          <xsd:enumeration value="Endelig"/>
        </xsd:restriction>
      </xsd:simpleType>
    </xsd:element>
    <xsd:element name="CCMAgendaStatus" ma:index="9" nillable="true" ma:displayName="Dagsordenstatus" ma:default="" ma:format="Dropdown" ma:internalName="CCMAgendaStatus">
      <xsd:simpleType>
        <xsd:restriction base="dms:Choice">
          <xsd:enumeration value="Anmeldt"/>
          <xsd:enumeration value="Optaget på dagsorden"/>
          <xsd:enumeration value="Behandlet"/>
          <xsd:enumeration value="Afvist til dagsorden"/>
          <xsd:enumeration value="Fjernet fra dagsorden"/>
        </xsd:restriction>
      </xsd:simpleType>
    </xsd:element>
    <xsd:element name="CCMMeetingCaseLink" ma:index="10" nillable="true" ma:displayName="Mødesag" ma:format="Hyperlink" ma:internalName="CCMMeetingCas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art" ma:index="11" nillable="true" ma:displayName="Part" ma:list="{D7E225D0-81D0-43D6-B44E-8844D003862A}" ma:internalName="Part" ma:showField="VisNavn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CMManageRelations" ma:index="13" nillable="true" ma:displayName="CCMManageRelations" ma:internalName="CCMManageRelations">
      <xsd:simpleType>
        <xsd:restriction base="dms:Text">
          <xsd:maxLength value="255"/>
        </xsd:restriction>
      </xsd:simpleType>
    </xsd:element>
    <xsd:element name="Status" ma:index="14" nillable="true" ma:displayName="Status" ma:default="Åben" ma:format="Dropdown" ma:internalName="Status">
      <xsd:simpleType>
        <xsd:union memberTypes="dms:Text">
          <xsd:simpleType>
            <xsd:restriction base="dms:Choice">
              <xsd:enumeration value="Nyt"/>
              <xsd:enumeration value="Under udarbejdelse"/>
              <xsd:enumeration value="Færdigt"/>
            </xsd:restriction>
          </xsd:simpleType>
        </xsd:union>
      </xsd:simpleType>
    </xsd:element>
    <xsd:element name="Frist" ma:index="15" nillable="true" ma:displayName="Frist" ma:format="DateOnly" ma:internalName="Frist">
      <xsd:simpleType>
        <xsd:restriction base="dms:DateTime"/>
      </xsd:simpleType>
    </xsd:element>
    <xsd:element name="Registreringsdato" ma:index="16" nillable="true" ma:displayName="Registreringsdato" ma:format="DateOnly" ma:internalName="Registreringsdato">
      <xsd:simpleType>
        <xsd:restriction base="dms:DateTime"/>
      </xsd:simpleType>
    </xsd:element>
    <xsd:element name="Beskrivelse" ma:index="18" nillable="true" ma:displayName="Beskrivelse" ma:hidden="true" ma:internalName="Beskrivelse" ma:readOnly="false">
      <xsd:simpleType>
        <xsd:restriction base="dms:Note"/>
      </xsd:simpleType>
    </xsd:element>
    <xsd:element name="CCMDescription" ma:index="19" nillable="true" ma:displayName="Notifikationer" ma:internalName="CCMDescription">
      <xsd:simpleType>
        <xsd:restriction base="dms:Note">
          <xsd:maxLength value="255"/>
        </xsd:restriction>
      </xsd:simpleType>
    </xsd:element>
    <xsd:element name="Adresse" ma:index="20" nillable="true" ma:displayName="Adresse" ma:list="{B6B2CA2D-0978-40EB-994C-54BF1CB52902}" ma:internalName="Adresse" ma:showField="Fullnam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ournalDato" ma:index="21" nillable="true" ma:displayName="Journal dato" ma:format="DateOnly" ma:internalName="JournalDato">
      <xsd:simpleType>
        <xsd:restriction base="dms:DateTime"/>
      </xsd:simpleType>
    </xsd:element>
    <xsd:element name="BrevId" ma:index="22" nillable="true" ma:displayName="Original brevid" ma:internalName="BrevId">
      <xsd:simpleType>
        <xsd:restriction base="dms:Text">
          <xsd:maxLength value="255"/>
        </xsd:restriction>
      </xsd:simpleType>
    </xsd:element>
    <xsd:element name="Fortrolighed" ma:index="23" nillable="true" ma:displayName="Fortrolighed" ma:default="Offentlig" ma:description="" ma:internalName="Fortrolighed">
      <xsd:simpleType>
        <xsd:restriction base="dms:Choice">
          <xsd:enumeration value="Offentlig"/>
          <xsd:enumeration value="Fortrolig"/>
        </xsd:restriction>
      </xsd:simpleType>
    </xsd:element>
    <xsd:element name="Dokumentgruppe" ma:index="24" nillable="true" ma:displayName="Dokumentgruppe" ma:internalName="Dokumentgruppe">
      <xsd:simpleType>
        <xsd:restriction base="dms:Text">
          <xsd:maxLength value="255"/>
        </xsd:restriction>
      </xsd:simpleType>
    </xsd:element>
    <xsd:element name="a3c7f3665c3f4ddab65e7e70f16e8438" ma:index="43" nillable="true" ma:taxonomy="true" ma:internalName="a3c7f3665c3f4ddab65e7e70f16e8438" ma:taxonomyFieldName="Dokumenttype" ma:displayName="Dokumenttype" ma:default="" ma:fieldId="{a3c7f366-5c3f-4dda-b65e-7e70f16e8438}" ma:sspId="2cf6b21c-e739-421b-8f40-7865e9e1b0be" ma:termSetId="2a4879fc-ae04-4bed-bb2c-c61845ab3bd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CMMeetingCaseId" ma:index="47" nillable="true" ma:displayName="CCMMeetingCaseId" ma:hidden="true" ma:internalName="CCMMeetingCaseId">
      <xsd:simpleType>
        <xsd:restriction base="dms:Text">
          <xsd:maxLength value="255"/>
        </xsd:restriction>
      </xsd:simpleType>
    </xsd:element>
    <xsd:element name="CCMMeetingCaseInstanceId" ma:index="48" nillable="true" ma:displayName="CCMMeetingCaseInstanceId" ma:hidden="true" ma:internalName="CCMMeetingCaseInstanceId">
      <xsd:simpleType>
        <xsd:restriction base="dms:Text">
          <xsd:maxLength value="255"/>
        </xsd:restriction>
      </xsd:simpleType>
    </xsd:element>
    <xsd:element name="CCMAgendaItemId" ma:index="49" nillable="true" ma:displayName="CCMAgendaItemId" ma:decimals="0" ma:hidden="true" ma:internalName="CCMAgendaItemId">
      <xsd:simpleType>
        <xsd:restriction base="dms:Number"/>
      </xsd:simpleType>
    </xsd:element>
    <xsd:element name="AgendaStatusIcon" ma:index="50" nillable="true" ma:displayName="Ikon for dagsordensstatus" ma:internalName="AgendaStatusIcon" ma:readOnly="true">
      <xsd:simpleType>
        <xsd:restriction base="dms:Unknown"/>
      </xsd:simpleType>
    </xsd:element>
    <xsd:element name="m96ce802aec64391894b39b43d8136a5" ma:index="54" nillable="true" ma:taxonomy="true" ma:internalName="m96ce802aec64391894b39b43d8136a5" ma:taxonomyFieldName="Enhed" ma:displayName="Enhed" ma:default="" ma:fieldId="{696ce802-aec6-4391-894b-39b43d8136a5}" ma:sspId="2cf6b21c-e739-421b-8f40-7865e9e1b0be" ma:termSetId="8ed8c9ea-7052-4c1d-a4d7-b9c10bffea6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3d26b7-4c3c-43b7-a62b-3cbf4218d9af" elementFormDefault="qualified">
    <xsd:import namespace="http://schemas.microsoft.com/office/2006/documentManagement/types"/>
    <xsd:import namespace="http://schemas.microsoft.com/office/infopath/2007/PartnerControls"/>
    <xsd:element name="TaxCatchAll" ma:index="44" nillable="true" ma:displayName="Taxonomy Catch All Column" ma:hidden="true" ma:list="{5d84912a-3815-40ab-988d-02a5e9e3663c}" ma:internalName="TaxCatchAll" ma:showField="CatchAllData" ma:web="053d26b7-4c3c-43b7-a62b-3cbf4218d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7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rsendelsesdato xmlns="http://schemas.microsoft.com/sharepoint/v3" xsi:nil="true"/>
    <CCMAgendaStatus xmlns="04D0569E-5838-4D33-9C5D-289D2AECFC8B" xsi:nil="true"/>
    <Adresse xmlns="04D0569E-5838-4D33-9C5D-289D2AECFC8B"/>
    <CCMManageRelations xmlns="04D0569E-5838-4D33-9C5D-289D2AECFC8B" xsi:nil="true"/>
    <a3c7f3665c3f4ddab65e7e70f16e8438 xmlns="04D0569E-5838-4D33-9C5D-289D2AECFC8B">
      <Terms xmlns="http://schemas.microsoft.com/office/infopath/2007/PartnerControls"/>
    </a3c7f3665c3f4ddab65e7e70f16e8438>
    <CCMMeetingCaseLink xmlns="04D0569E-5838-4D33-9C5D-289D2AECFC8B">
      <Url xsi:nil="true"/>
      <Description xsi:nil="true"/>
    </CCMMeetingCaseLink>
    <JournalDato xmlns="04D0569E-5838-4D33-9C5D-289D2AECFC8B" xsi:nil="true"/>
    <Dokumentgruppe xmlns="04D0569E-5838-4D33-9C5D-289D2AECFC8B" xsi:nil="true"/>
    <Korrespondance xmlns="http://schemas.microsoft.com/sharepoint/v3">Intern</Korrespondance>
    <Registreringsdato xmlns="04D0569E-5838-4D33-9C5D-289D2AECFC8B" xsi:nil="true"/>
    <CCMCognitiveType xmlns="http://schemas.microsoft.com/sharepoint/v3">-1</CCMCognitiveType>
    <Status xmlns="04D0569E-5838-4D33-9C5D-289D2AECFC8B">Åben</Status>
    <Frist xmlns="04D0569E-5838-4D33-9C5D-289D2AECFC8B" xsi:nil="true"/>
    <Part xmlns="04D0569E-5838-4D33-9C5D-289D2AECFC8B"/>
    <TaxCatchAll xmlns="053d26b7-4c3c-43b7-a62b-3cbf4218d9af"/>
    <Fortrolighed xmlns="04D0569E-5838-4D33-9C5D-289D2AECFC8B">Offentlig</Fortrolighed>
    <CCMMeetingCaseId xmlns="04D0569E-5838-4D33-9C5D-289D2AECFC8B" xsi:nil="true"/>
    <Dato_x0020_oprettet xmlns="04D0569E-5838-4D33-9C5D-289D2AECFC8B">2023-07-23T22:00:00+00:00</Dato_x0020_oprettet>
    <CaseOwner xmlns="http://schemas.microsoft.com/sharepoint/v3">
      <UserInfo>
        <DisplayName>Rikke Bohart Thygesen</DisplayName>
        <AccountId>2475</AccountId>
        <AccountType/>
      </UserInfo>
    </CaseOwner>
    <m96ce802aec64391894b39b43d8136a5 xmlns="04D0569E-5838-4D33-9C5D-289D2AECFC8B">
      <Terms xmlns="http://schemas.microsoft.com/office/infopath/2007/PartnerControls"/>
    </m96ce802aec64391894b39b43d8136a5>
    <CCMMeetingCaseInstanceId xmlns="04D0569E-5838-4D33-9C5D-289D2AECFC8B" xsi:nil="true"/>
    <TrackID xmlns="http://schemas.microsoft.com/sharepoint/v3" xsi:nil="true"/>
    <Beskrivelse xmlns="04D0569E-5838-4D33-9C5D-289D2AECFC8B" xsi:nil="true"/>
    <CCMAgendaItemId xmlns="04D0569E-5838-4D33-9C5D-289D2AECFC8B" xsi:nil="true"/>
    <CCMAgendaDocumentStatus xmlns="04D0569E-5838-4D33-9C5D-289D2AECFC8B" xsi:nil="true"/>
    <CCMDescription xmlns="04D0569E-5838-4D33-9C5D-289D2AECFC8B" xsi:nil="true"/>
    <BrevId xmlns="04D0569E-5838-4D33-9C5D-289D2AECFC8B" xsi:nil="true"/>
    <CCMMetadataExtractionStatus xmlns="http://schemas.microsoft.com/sharepoint/v3">CCMPageCount:InProgress;CCMCommentCount:InProgress</CCMMetadataExtractionStatus>
    <LocalAttachment xmlns="http://schemas.microsoft.com/sharepoint/v3">false</LocalAttachment>
    <Related xmlns="http://schemas.microsoft.com/sharepoint/v3">false</Related>
    <CCMSystemID xmlns="http://schemas.microsoft.com/sharepoint/v3">2eef365f-b744-44fd-ad69-10b643aa564f</CCMSystemID>
    <CCMVisualId xmlns="http://schemas.microsoft.com/sharepoint/v3">EMN-2023-00080</CCMVisualId>
    <Finalized xmlns="http://schemas.microsoft.com/sharepoint/v3">false</Finalized>
    <DocID xmlns="http://schemas.microsoft.com/sharepoint/v3">11017039</DocID>
    <CaseRecordNumber xmlns="http://schemas.microsoft.com/sharepoint/v3">0</CaseRecordNumber>
    <CaseID xmlns="http://schemas.microsoft.com/sharepoint/v3">EMN-2023-00080</CaseID>
    <RegistrationDate xmlns="http://schemas.microsoft.com/sharepoint/v3" xsi:nil="true"/>
    <CCMPageCount xmlns="http://schemas.microsoft.com/sharepoint/v3">0</CCMPageCount>
    <CCMCommentCount xmlns="http://schemas.microsoft.com/sharepoint/v3">0</CCMCommentCount>
    <CCMPreviewAnnotationsTasks xmlns="http://schemas.microsoft.com/sharepoint/v3">0</CCMPreviewAnnotationsTasks>
    <CCMConversation xmlns="http://schemas.microsoft.com/sharepoint/v3" xsi:nil="true"/>
    <CCMTemplateID xmlns="http://schemas.microsoft.com/sharepoint/v3">0</CCMTemplateID>
  </documentManagement>
</p:properties>
</file>

<file path=customXml/itemProps1.xml><?xml version="1.0" encoding="utf-8"?>
<ds:datastoreItem xmlns:ds="http://schemas.openxmlformats.org/officeDocument/2006/customXml" ds:itemID="{C7E552F8-E52B-4B15-954D-BA1BB89BBB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4D0569E-5838-4D33-9C5D-289D2AECFC8B"/>
    <ds:schemaRef ds:uri="053d26b7-4c3c-43b7-a62b-3cbf4218d9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9F0C67-9352-421C-A79B-76434B14BE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1D9560-7C04-4B58-82DB-49CD345C47D2}">
  <ds:schemaRefs>
    <ds:schemaRef ds:uri="http://schemas.openxmlformats.org/package/2006/metadata/core-properties"/>
    <ds:schemaRef ds:uri="http://purl.org/dc/dcmitype/"/>
    <ds:schemaRef ds:uri="04D0569E-5838-4D33-9C5D-289D2AECFC8B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053d26b7-4c3c-43b7-a62b-3cbf4218d9a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Sundhedsstrategisk Planlægning_DK_2022</Template>
  <TotalTime>925</TotalTime>
  <Words>1470</Words>
  <Application>Microsoft Office PowerPoint</Application>
  <PresentationFormat>Widescreen</PresentationFormat>
  <Paragraphs>164</Paragraphs>
  <Slides>21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Verdana</vt:lpstr>
      <vt:lpstr>Region Sjælland - PPT</vt:lpstr>
      <vt:lpstr>72 timers behandlingsansvar </vt:lpstr>
      <vt:lpstr>72 timers behandlingsansvar i Region Sjælland </vt:lpstr>
      <vt:lpstr>Hvad er 72 timers behandlingsansvar?</vt:lpstr>
      <vt:lpstr>Formål </vt:lpstr>
      <vt:lpstr>Organisering af 72 timers behandlingsansvar</vt:lpstr>
      <vt:lpstr>Målgruppe </vt:lpstr>
      <vt:lpstr>Identifikation af målgruppe </vt:lpstr>
      <vt:lpstr>Information til patient og pårørende </vt:lpstr>
      <vt:lpstr>Oversigtsrapport </vt:lpstr>
      <vt:lpstr>Ansvar i almen praksis</vt:lpstr>
      <vt:lpstr>Ansvar i kommune </vt:lpstr>
      <vt:lpstr>Henvendelser under 72 timers behandlingsansvar </vt:lpstr>
      <vt:lpstr>Ved henvendelser vedr. opfølgning på aktuel indlæggelse </vt:lpstr>
      <vt:lpstr>Ved henvendelse vedr. ændringer i tilstand</vt:lpstr>
      <vt:lpstr>Handlemuligheder ved henvendelser vedr. ændringer i tilstand </vt:lpstr>
      <vt:lpstr>Dokumentation af henvendelse fra primærsektor </vt:lpstr>
      <vt:lpstr>Forlængelse af behandlingsansvaret udover 72 timer </vt:lpstr>
      <vt:lpstr>Genindlæggelse under 72 timer efter udskrivelse fra sygehus </vt:lpstr>
      <vt:lpstr>Afslutning af 72 timers behandlingsansvar </vt:lpstr>
      <vt:lpstr>Opsummering af digital kommunikation fra udskrivende afdeling til kommune og praktiserende læge </vt:lpstr>
      <vt:lpstr>PowerPoint-præsentation</vt:lpstr>
    </vt:vector>
  </TitlesOfParts>
  <Company>Region Sjaelland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72 timers behandlingsansvar - en introduktion til regionalt sundhedspersonale</dc:title>
  <dc:creator>Rikke Bohart Thygesen</dc:creator>
  <cp:lastModifiedBy>Rikke Bohart Thygesen</cp:lastModifiedBy>
  <cp:revision>65</cp:revision>
  <dcterms:created xsi:type="dcterms:W3CDTF">2023-06-06T11:46:58Z</dcterms:created>
  <dcterms:modified xsi:type="dcterms:W3CDTF">2023-09-14T08:53:02Z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0x010100AC085CFC53BC46CEA2EADE194AD9D48200624642112A5F974CAB40182318A8A21D</vt:lpwstr>
  </property>
  <property fmtid="{D5CDD505-2E9C-101B-9397-08002B2CF9AE}" pid="3" name="CCMOneDriveID">
    <vt:lpwstr/>
  </property>
  <property fmtid="{D5CDD505-2E9C-101B-9397-08002B2CF9AE}" pid="4" name="CCMOneDriveOwnerID">
    <vt:lpwstr/>
  </property>
  <property fmtid="{D5CDD505-2E9C-101B-9397-08002B2CF9AE}" pid="5" name="CCMOneDriveItemID">
    <vt:lpwstr/>
  </property>
  <property fmtid="{D5CDD505-2E9C-101B-9397-08002B2CF9AE}" pid="6" name="CCMIsSharedOnOneDrive">
    <vt:bool>false</vt:bool>
  </property>
  <property fmtid="{D5CDD505-2E9C-101B-9397-08002B2CF9AE}" pid="7" name="Classification">
    <vt:lpwstr/>
  </property>
  <property fmtid="{D5CDD505-2E9C-101B-9397-08002B2CF9AE}" pid="8" name="Enhed">
    <vt:lpwstr/>
  </property>
  <property fmtid="{D5CDD505-2E9C-101B-9397-08002B2CF9AE}" pid="9" name="CCMEventContext">
    <vt:lpwstr>c031a427-ae9d-4243-a244-75e853571c6c</vt:lpwstr>
  </property>
  <property fmtid="{D5CDD505-2E9C-101B-9397-08002B2CF9AE}" pid="10" name="Dokumenttype">
    <vt:lpwstr/>
  </property>
  <property fmtid="{D5CDD505-2E9C-101B-9397-08002B2CF9AE}" pid="11" name="CCMCommunication">
    <vt:lpwstr/>
  </property>
  <property fmtid="{D5CDD505-2E9C-101B-9397-08002B2CF9AE}" pid="12" name="CCMSystem">
    <vt:lpwstr> </vt:lpwstr>
  </property>
</Properties>
</file>