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706" r:id="rId2"/>
  </p:sldMasterIdLst>
  <p:notesMasterIdLst>
    <p:notesMasterId r:id="rId15"/>
  </p:notesMasterIdLst>
  <p:sldIdLst>
    <p:sldId id="349" r:id="rId3"/>
    <p:sldId id="339" r:id="rId4"/>
    <p:sldId id="257" r:id="rId5"/>
    <p:sldId id="285" r:id="rId6"/>
    <p:sldId id="294" r:id="rId7"/>
    <p:sldId id="306" r:id="rId8"/>
    <p:sldId id="341" r:id="rId9"/>
    <p:sldId id="344" r:id="rId10"/>
    <p:sldId id="350" r:id="rId11"/>
    <p:sldId id="342" r:id="rId12"/>
    <p:sldId id="351" r:id="rId13"/>
    <p:sldId id="282" r:id="rId14"/>
  </p:sldIdLst>
  <p:sldSz cx="12192000" cy="6858000"/>
  <p:notesSz cx="6797675" cy="99266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A1"/>
    <a:srgbClr val="3B5182"/>
    <a:srgbClr val="FCC86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4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EE23A460-EF0D-D6A0-30AF-3B8B2CA1CF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A428D16-3DB4-5B98-462F-68EF767929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69A37F-F95B-4349-97C6-D19059C15333}" type="datetimeFigureOut">
              <a:rPr lang="da-DK"/>
              <a:pPr>
                <a:defRPr/>
              </a:pPr>
              <a:t>12-03-2026</a:t>
            </a:fld>
            <a:endParaRPr lang="da-DK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55428F48-4A8B-7042-1AB6-517AC47A0C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EE87B98A-9606-C9E2-9392-1880C4822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83757FF-7820-7963-7663-47A42572D5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C71E8BA-1081-455C-C70F-6C8586BFE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A07795E-D5E3-42DB-9F74-C451B8F478F1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7795E-D5E3-42DB-9F74-C451B8F478F1}" type="slidenum">
              <a:rPr lang="da-DK" altLang="da-DK" smtClean="0"/>
              <a:pPr/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60205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7795E-D5E3-42DB-9F74-C451B8F478F1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1712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7795E-D5E3-42DB-9F74-C451B8F478F1}" type="slidenum">
              <a:rPr lang="da-DK" altLang="da-DK" smtClean="0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99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7795E-D5E3-42DB-9F74-C451B8F478F1}" type="slidenum">
              <a:rPr lang="da-DK" altLang="da-DK" smtClean="0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0978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7795E-D5E3-42DB-9F74-C451B8F478F1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3826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7795E-D5E3-42DB-9F74-C451B8F478F1}" type="slidenum">
              <a:rPr lang="da-DK" altLang="da-DK" smtClean="0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0994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Skal færdiggøres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07795E-D5E3-42DB-9F74-C451B8F478F1}" type="slidenum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4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5456-DE6E-467F-832D-5A13BE710F86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779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8">
            <a:extLst>
              <a:ext uri="{FF2B5EF4-FFF2-40B4-BE49-F238E27FC236}">
                <a16:creationId xmlns:a16="http://schemas.microsoft.com/office/drawing/2014/main" id="{9AA24A99-1096-CC7B-567D-BD0885975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og tekst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AC38ABD-4434-D4E0-C8DC-4C3AD14E45A0}"/>
              </a:ext>
            </a:extLst>
          </p:cNvPr>
          <p:cNvSpPr/>
          <p:nvPr/>
        </p:nvSpPr>
        <p:spPr>
          <a:xfrm>
            <a:off x="838200" y="1865313"/>
            <a:ext cx="3024188" cy="481806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2DD7FB9-B8E4-4A55-2BF4-CA2488C30D7C}"/>
              </a:ext>
            </a:extLst>
          </p:cNvPr>
          <p:cNvSpPr/>
          <p:nvPr/>
        </p:nvSpPr>
        <p:spPr>
          <a:xfrm>
            <a:off x="0" y="1236663"/>
            <a:ext cx="1973263" cy="358775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2AB8709-FEF4-D354-5968-F139B52B03DF}"/>
              </a:ext>
            </a:extLst>
          </p:cNvPr>
          <p:cNvSpPr/>
          <p:nvPr/>
        </p:nvSpPr>
        <p:spPr>
          <a:xfrm>
            <a:off x="8061325" y="5462588"/>
            <a:ext cx="3140075" cy="125571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9DF5331-4C99-E571-8908-3EB4E42296BD}"/>
              </a:ext>
            </a:extLst>
          </p:cNvPr>
          <p:cNvSpPr/>
          <p:nvPr/>
        </p:nvSpPr>
        <p:spPr>
          <a:xfrm>
            <a:off x="10668000" y="4364038"/>
            <a:ext cx="1358900" cy="24892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D669662-CA1A-8141-3D9C-7667A24BF76C}"/>
              </a:ext>
            </a:extLst>
          </p:cNvPr>
          <p:cNvSpPr/>
          <p:nvPr/>
        </p:nvSpPr>
        <p:spPr>
          <a:xfrm>
            <a:off x="1403350" y="6484938"/>
            <a:ext cx="3221038" cy="198437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12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30AD2CE-B1C6-1ED7-7618-591EE61CA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B1C083DA-58D4-D470-A4AF-D55BE8A91EAE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1404000" y="2568539"/>
            <a:ext cx="4509783" cy="3066472"/>
          </a:xfrm>
        </p:spPr>
        <p:txBody>
          <a:bodyPr/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0"/>
          </p:nvPr>
        </p:nvSpPr>
        <p:spPr>
          <a:xfrm>
            <a:off x="6254295" y="2568539"/>
            <a:ext cx="4509783" cy="3066472"/>
          </a:xfrm>
        </p:spPr>
        <p:txBody>
          <a:bodyPr/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1"/>
          </p:nvPr>
        </p:nvSpPr>
        <p:spPr>
          <a:xfrm>
            <a:off x="6254295" y="1942944"/>
            <a:ext cx="4509783" cy="532469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idx="12"/>
          </p:nvPr>
        </p:nvSpPr>
        <p:spPr>
          <a:xfrm>
            <a:off x="1394061" y="1942944"/>
            <a:ext cx="4509783" cy="532469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0721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2EF9EAA-9466-A3DE-C9C2-26BCB74CE001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84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Kun titel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AE63BF3-7C1D-2DA3-4186-562DA7739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187CBA4-4D29-A82E-B622-4AEDF1126C4E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824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Kun titel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D13B744-EF0C-9195-F565-DA22496D2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3BCBB8A-F086-3E74-F799-042DD5D92412}"/>
              </a:ext>
            </a:extLst>
          </p:cNvPr>
          <p:cNvSpPr/>
          <p:nvPr/>
        </p:nvSpPr>
        <p:spPr>
          <a:xfrm>
            <a:off x="838200" y="1865313"/>
            <a:ext cx="3024188" cy="481806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5EE39EF-06BE-1F26-A048-3141120367B7}"/>
              </a:ext>
            </a:extLst>
          </p:cNvPr>
          <p:cNvSpPr/>
          <p:nvPr/>
        </p:nvSpPr>
        <p:spPr>
          <a:xfrm>
            <a:off x="0" y="1236663"/>
            <a:ext cx="1973263" cy="358775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F6E2745-B4EA-CD40-AE22-2C3ABFF3A76B}"/>
              </a:ext>
            </a:extLst>
          </p:cNvPr>
          <p:cNvSpPr/>
          <p:nvPr/>
        </p:nvSpPr>
        <p:spPr>
          <a:xfrm>
            <a:off x="8061325" y="5462588"/>
            <a:ext cx="3140075" cy="125571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6E31E00-2D86-72F6-3E46-CC37D27EC95B}"/>
              </a:ext>
            </a:extLst>
          </p:cNvPr>
          <p:cNvSpPr/>
          <p:nvPr/>
        </p:nvSpPr>
        <p:spPr>
          <a:xfrm>
            <a:off x="10668000" y="4364038"/>
            <a:ext cx="1358900" cy="24892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C61FC7-6EA4-4380-E2F7-DFC764A826FD}"/>
              </a:ext>
            </a:extLst>
          </p:cNvPr>
          <p:cNvSpPr/>
          <p:nvPr/>
        </p:nvSpPr>
        <p:spPr>
          <a:xfrm>
            <a:off x="1403350" y="6484938"/>
            <a:ext cx="3221038" cy="198437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B94AFA9-6D9A-95D5-6A7A-5B3CA96F76E6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31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97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71523D8-EAA3-3227-3DC9-BCA8CAB9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8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Tom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B6D8600-B5DD-6A21-DC29-894B7DA61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536E23C-133F-F597-7AA3-F43D7C0BDA58}"/>
              </a:ext>
            </a:extLst>
          </p:cNvPr>
          <p:cNvSpPr/>
          <p:nvPr/>
        </p:nvSpPr>
        <p:spPr>
          <a:xfrm>
            <a:off x="1403350" y="6484938"/>
            <a:ext cx="3221038" cy="198437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7D84FAC-605E-43C2-FFF5-085CCA2B010D}"/>
              </a:ext>
            </a:extLst>
          </p:cNvPr>
          <p:cNvSpPr/>
          <p:nvPr/>
        </p:nvSpPr>
        <p:spPr>
          <a:xfrm>
            <a:off x="838200" y="1865313"/>
            <a:ext cx="3024188" cy="481806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5F37697-8373-1D45-091A-EA702A084C3A}"/>
              </a:ext>
            </a:extLst>
          </p:cNvPr>
          <p:cNvSpPr/>
          <p:nvPr/>
        </p:nvSpPr>
        <p:spPr>
          <a:xfrm>
            <a:off x="0" y="1236663"/>
            <a:ext cx="1973263" cy="358775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D432227-FF8F-EE08-FE1A-C0BBE5D72786}"/>
              </a:ext>
            </a:extLst>
          </p:cNvPr>
          <p:cNvSpPr/>
          <p:nvPr/>
        </p:nvSpPr>
        <p:spPr>
          <a:xfrm>
            <a:off x="8061325" y="5462588"/>
            <a:ext cx="3140075" cy="125571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C7C0F36-F4FC-AF0D-8420-87A2867A2944}"/>
              </a:ext>
            </a:extLst>
          </p:cNvPr>
          <p:cNvSpPr/>
          <p:nvPr/>
        </p:nvSpPr>
        <p:spPr>
          <a:xfrm>
            <a:off x="10668000" y="4364038"/>
            <a:ext cx="1358900" cy="24892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711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FD9ED0D-5213-4291-A7BD-0F6A5F84FA61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44" y="5670000"/>
            <a:ext cx="3357865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58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CC92655B-0AF4-4872-8E06-CEE28611D8F1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44" y="326687"/>
            <a:ext cx="3357865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1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1F180E6-E7CB-4253-B7C5-B91D33622216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44" y="5670000"/>
            <a:ext cx="3357865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50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7869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A949E64-D533-4DC5-AD5F-A83691F249D1}" type="datetime2">
              <a:rPr lang="da-DK" smtClean="0"/>
              <a:t>12. marts 2026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44" y="5670000"/>
            <a:ext cx="3357865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5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EA3F814-09D3-49C0-B372-008C88276C8A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FBC7-069F-427A-A241-CFA7F50E9521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82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B16BA96-59A2-4775-B344-A44A646DCE18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3011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343AD5B-CA31-4F61-88B4-B3FEB0F1FC38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1454699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47AC88D-341F-491E-ADCC-57D66C2D2254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433547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2711463-AAE8-4C4D-97B5-D13E7A980A03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840793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C50523C-4981-4DDA-9BC6-E373696EA61B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140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74795C0-A766-4A4A-8B36-18EC1F144DCB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1118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6AB9BB5-7972-4F8E-AEE2-E91B2238B0EC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6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el og punktopstilling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1432C2B-5168-042D-AA2B-2AE4CEF08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4C6D39-ACC6-814C-7D20-F3E414DF1FC4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defRPr sz="2000">
                <a:solidFill>
                  <a:schemeClr val="bg1"/>
                </a:solidFill>
              </a:defRPr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8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9DB4FD6-F54C-40EB-9846-90FD34316078}" type="datetime2">
              <a:rPr lang="da-DK" smtClean="0"/>
              <a:t>12. marts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44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D2F95EE-63E7-4084-AB5B-A98F958A9C72}" type="datetime2">
              <a:rPr lang="da-DK" smtClean="0"/>
              <a:t>12. marts 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D6327F5-E03E-4269-894B-02EC769421E8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2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8C6E508-DF64-4D7B-9E56-11B2C2D09860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6055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34D1A2E-8C4F-4784-B786-B54A248F0E7C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623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44" y="5670000"/>
            <a:ext cx="3357865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el og punktopstilling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9B6D932-F5E0-3A5F-E4C1-8F96E0E2A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AD6FA55-B4A9-126F-2B94-D9797D32C80F}"/>
              </a:ext>
            </a:extLst>
          </p:cNvPr>
          <p:cNvSpPr/>
          <p:nvPr/>
        </p:nvSpPr>
        <p:spPr>
          <a:xfrm>
            <a:off x="838200" y="1865313"/>
            <a:ext cx="3024188" cy="481806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8AB1D80-F685-2BD7-E225-AFE274A568D7}"/>
              </a:ext>
            </a:extLst>
          </p:cNvPr>
          <p:cNvSpPr/>
          <p:nvPr/>
        </p:nvSpPr>
        <p:spPr>
          <a:xfrm>
            <a:off x="0" y="1236663"/>
            <a:ext cx="1973263" cy="358775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EDCE43-6B7E-EAD5-9A8D-3C24EC3A4D22}"/>
              </a:ext>
            </a:extLst>
          </p:cNvPr>
          <p:cNvSpPr/>
          <p:nvPr/>
        </p:nvSpPr>
        <p:spPr>
          <a:xfrm>
            <a:off x="8061325" y="5462588"/>
            <a:ext cx="3140075" cy="125571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623CA4A-44A6-3945-CEC2-4FA909BC5070}"/>
              </a:ext>
            </a:extLst>
          </p:cNvPr>
          <p:cNvSpPr/>
          <p:nvPr/>
        </p:nvSpPr>
        <p:spPr>
          <a:xfrm>
            <a:off x="10668000" y="4364038"/>
            <a:ext cx="1358900" cy="24892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782A867-4B9D-1133-1C4E-F093387A51ED}"/>
              </a:ext>
            </a:extLst>
          </p:cNvPr>
          <p:cNvSpPr/>
          <p:nvPr/>
        </p:nvSpPr>
        <p:spPr>
          <a:xfrm>
            <a:off x="1403350" y="6484938"/>
            <a:ext cx="3221038" cy="198437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FCCF42A-1BB2-942D-929E-6DE7234CF837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defRPr sz="2000">
                <a:solidFill>
                  <a:schemeClr val="bg1"/>
                </a:solidFill>
              </a:defRPr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48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B1C10A8-F3DD-21FC-0024-76C821D305DE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2645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og tekst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69E7EC2-6EDA-0E08-DEA3-9B5F5D248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0FC32F0-4FB7-6A70-DCAA-BB6CEBCCFD4F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8598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el og tekst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73926BE-474A-A1E8-278E-462EDE63C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A5C7CC8-7513-A920-D107-BA4399C192A3}"/>
              </a:ext>
            </a:extLst>
          </p:cNvPr>
          <p:cNvSpPr/>
          <p:nvPr/>
        </p:nvSpPr>
        <p:spPr>
          <a:xfrm>
            <a:off x="838200" y="1865313"/>
            <a:ext cx="3024188" cy="481806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5CB1C62-6452-B5E7-7ADE-23A1AA4AD545}"/>
              </a:ext>
            </a:extLst>
          </p:cNvPr>
          <p:cNvSpPr/>
          <p:nvPr/>
        </p:nvSpPr>
        <p:spPr>
          <a:xfrm>
            <a:off x="0" y="1236663"/>
            <a:ext cx="1973263" cy="358775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14AD1F8-3AEE-54FA-B0FD-B02E9ED5051E}"/>
              </a:ext>
            </a:extLst>
          </p:cNvPr>
          <p:cNvSpPr/>
          <p:nvPr/>
        </p:nvSpPr>
        <p:spPr>
          <a:xfrm>
            <a:off x="8061325" y="5462588"/>
            <a:ext cx="3140075" cy="1255712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0C9BA60-6F7A-A69E-575E-40A4DF585E91}"/>
              </a:ext>
            </a:extLst>
          </p:cNvPr>
          <p:cNvSpPr/>
          <p:nvPr/>
        </p:nvSpPr>
        <p:spPr>
          <a:xfrm>
            <a:off x="10668000" y="4364038"/>
            <a:ext cx="1358900" cy="24892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F6D2558-DED6-FA08-6B39-02286C7DF039}"/>
              </a:ext>
            </a:extLst>
          </p:cNvPr>
          <p:cNvSpPr/>
          <p:nvPr/>
        </p:nvSpPr>
        <p:spPr>
          <a:xfrm>
            <a:off x="1403350" y="6484938"/>
            <a:ext cx="3221038" cy="198437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D0940A1-FF2D-6BB2-A2E5-5776F34DB5E0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6231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063AC4E-F371-3BAB-776C-768DA02BDA52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1" y="174661"/>
            <a:ext cx="7315200" cy="10839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404000" y="2568539"/>
            <a:ext cx="4509783" cy="3066472"/>
          </a:xfrm>
        </p:spPr>
        <p:txBody>
          <a:bodyPr/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idx="10"/>
          </p:nvPr>
        </p:nvSpPr>
        <p:spPr>
          <a:xfrm>
            <a:off x="6254295" y="2568539"/>
            <a:ext cx="4509783" cy="3066472"/>
          </a:xfrm>
        </p:spPr>
        <p:txBody>
          <a:bodyPr/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1"/>
          </p:nvPr>
        </p:nvSpPr>
        <p:spPr>
          <a:xfrm>
            <a:off x="6254295" y="1942944"/>
            <a:ext cx="4509783" cy="532469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rgbClr val="0085A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indhold 2"/>
          <p:cNvSpPr>
            <a:spLocks noGrp="1"/>
          </p:cNvSpPr>
          <p:nvPr>
            <p:ph idx="12"/>
          </p:nvPr>
        </p:nvSpPr>
        <p:spPr>
          <a:xfrm>
            <a:off x="1394061" y="1942944"/>
            <a:ext cx="4509783" cy="532469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rgbClr val="0085A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234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og tekst">
    <p:bg>
      <p:bgPr>
        <a:solidFill>
          <a:srgbClr val="00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0091F4D-F059-8786-D9EB-9C853E94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358775"/>
            <a:ext cx="28543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3DB027A-F99F-0971-9DF0-629692366272}"/>
              </a:ext>
            </a:extLst>
          </p:cNvPr>
          <p:cNvSpPr/>
          <p:nvPr/>
        </p:nvSpPr>
        <p:spPr>
          <a:xfrm>
            <a:off x="955675" y="1258888"/>
            <a:ext cx="6151563" cy="112712"/>
          </a:xfrm>
          <a:prstGeom prst="rect">
            <a:avLst/>
          </a:prstGeom>
          <a:solidFill>
            <a:srgbClr val="FCC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1404000" y="2568539"/>
            <a:ext cx="4509783" cy="3066472"/>
          </a:xfrm>
        </p:spPr>
        <p:txBody>
          <a:bodyPr/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0"/>
          </p:nvPr>
        </p:nvSpPr>
        <p:spPr>
          <a:xfrm>
            <a:off x="6254295" y="2568539"/>
            <a:ext cx="4509783" cy="3066472"/>
          </a:xfrm>
        </p:spPr>
        <p:txBody>
          <a:bodyPr/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1"/>
          </p:nvPr>
        </p:nvSpPr>
        <p:spPr>
          <a:xfrm>
            <a:off x="6254295" y="1942944"/>
            <a:ext cx="4509783" cy="532469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idx="12"/>
          </p:nvPr>
        </p:nvSpPr>
        <p:spPr>
          <a:xfrm>
            <a:off x="1394061" y="1942944"/>
            <a:ext cx="4509783" cy="532469"/>
          </a:xfrm>
        </p:spPr>
        <p:txBody>
          <a:bodyPr/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7517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>
            <a:extLst>
              <a:ext uri="{FF2B5EF4-FFF2-40B4-BE49-F238E27FC236}">
                <a16:creationId xmlns:a16="http://schemas.microsoft.com/office/drawing/2014/main" id="{5820A540-2A84-7F61-2D68-7CEDDC589F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74625"/>
            <a:ext cx="73152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1027" name="Pladsholder til tekst 2">
            <a:extLst>
              <a:ext uri="{FF2B5EF4-FFF2-40B4-BE49-F238E27FC236}">
                <a16:creationId xmlns:a16="http://schemas.microsoft.com/office/drawing/2014/main" id="{892D778A-EA22-2254-41B5-E75ACB2F6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03350" y="1800225"/>
            <a:ext cx="99504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25BC92-25E5-66F8-0646-80D57BC9D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95959"/>
                </a:solidFill>
                <a:latin typeface="+mn-lt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EE5A3A-A69A-2D2B-0CE8-1BF0B25E0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BB4BD9-9B62-8225-2A60-EA2E3EE3D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95959"/>
                </a:solidFill>
              </a:defRPr>
            </a:lvl1pPr>
          </a:lstStyle>
          <a:p>
            <a:fld id="{60BC1063-F5FB-4F0C-AEC9-67C70663AF8A}" type="slidenum">
              <a:rPr lang="da-DK" altLang="da-DK"/>
              <a:pPr/>
              <a:t>‹nr.›</a:t>
            </a:fld>
            <a:endParaRPr lang="da-DK" altLang="da-DK"/>
          </a:p>
        </p:txBody>
      </p:sp>
      <p:pic>
        <p:nvPicPr>
          <p:cNvPr id="1031" name="Billede 7">
            <a:extLst>
              <a:ext uri="{FF2B5EF4-FFF2-40B4-BE49-F238E27FC236}">
                <a16:creationId xmlns:a16="http://schemas.microsoft.com/office/drawing/2014/main" id="{63E0DDBB-7576-2425-B1BB-9E6105FEFF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360363"/>
            <a:ext cx="2782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lang="da-DK" sz="4000" kern="1200" dirty="0">
          <a:solidFill>
            <a:srgbClr val="0085A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85A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85A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85A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85A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85A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85A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85A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>
          <a:solidFill>
            <a:srgbClr val="0085A1"/>
          </a:solidFill>
          <a:latin typeface="Georgia" panose="02040502050405020303" pitchFamily="18" charset="0"/>
        </a:defRPr>
      </a:lvl9pPr>
    </p:titleStyle>
    <p:bodyStyle>
      <a:lvl1pPr algn="l" rtl="0" eaLnBrk="1" fontAlgn="base" hangingPunct="1">
        <a:lnSpc>
          <a:spcPts val="2600"/>
        </a:lnSpc>
        <a:spcBef>
          <a:spcPct val="0"/>
        </a:spcBef>
        <a:spcAft>
          <a:spcPts val="150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B3DD86B-A1B8-48FA-A078-9A138F95E621}" type="datetime2">
              <a:rPr lang="da-DK" smtClean="0"/>
              <a:t>12. 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5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574">
          <p15:clr>
            <a:srgbClr val="F26B43"/>
          </p15:clr>
        </p15:guide>
        <p15:guide id="3" pos="6652">
          <p15:clr>
            <a:srgbClr val="F26B43"/>
          </p15:clr>
        </p15:guide>
        <p15:guide id="4" pos="3613">
          <p15:clr>
            <a:srgbClr val="F26B43"/>
          </p15:clr>
        </p15:guide>
        <p15:guide id="5" pos="3386">
          <p15:clr>
            <a:srgbClr val="F26B43"/>
          </p15:clr>
        </p15:guide>
        <p15:guide id="6" pos="4475">
          <p15:clr>
            <a:srgbClr val="F26B43"/>
          </p15:clr>
        </p15:guide>
        <p15:guide id="7" pos="4929">
          <p15:clr>
            <a:srgbClr val="F26B43"/>
          </p15:clr>
        </p15:guide>
        <p15:guide id="8" pos="2751">
          <p15:clr>
            <a:srgbClr val="F26B43"/>
          </p15:clr>
        </p15:guide>
        <p15:guide id="9" pos="2298">
          <p15:clr>
            <a:srgbClr val="F26B43"/>
          </p15:clr>
        </p15:guide>
        <p15:guide id="10" orient="horz" pos="3952">
          <p15:clr>
            <a:srgbClr val="F26B43"/>
          </p15:clr>
        </p15:guide>
        <p15:guide id="11" orient="horz" pos="913">
          <p15:clr>
            <a:srgbClr val="F26B43"/>
          </p15:clr>
        </p15:guide>
        <p15:guide id="12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regionsjaelland.dk/fagfolk/sundhedsaftale-og-samarbejde/vaerktoejskassen-og-tvivlsspoergsmaal/forloebsprogrammer/forloebsprogram-for-laenderygbesvaer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d.adobe.com/view/646226cb-12dc-4ad3-8511-b9a0384f1514" TargetMode="External"/><Relationship Id="rId5" Type="http://schemas.openxmlformats.org/officeDocument/2006/relationships/hyperlink" Target="https://www.sst.dk/nyheder/2026/drop-pillerne-smertestillende-virker-ikke-paa-rygsmerter" TargetMode="External"/><Relationship Id="rId4" Type="http://schemas.openxmlformats.org/officeDocument/2006/relationships/hyperlink" Target="https://www.sst.dk/ondtiryggen" TargetMode="External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nhf.dk/#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n.medcom.dk/svn/releases/Standarder/National%20Sygehus-Kommunesamarbejde/GGOP/Dokumentation/GGOP.pdf" TargetMode="External"/><Relationship Id="rId5" Type="http://schemas.openxmlformats.org/officeDocument/2006/relationships/hyperlink" Target="https://www.sjaellandsuniversitetshospital.dk/afdelinger/bedoevelse-operation-og-intensiv-anaestesiologi/for-fagfolk/raadgivning-til-laeger" TargetMode="External"/><Relationship Id="rId4" Type="http://schemas.openxmlformats.org/officeDocument/2006/relationships/hyperlink" Target="https://medcom.dk/projekter/kommunal-henvisning/henvisning-til-kommunernes-forebyggelsestilbu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com.dk/projekter/kommunal-henvisning/henvisning-til-kommunernes-forebyggelsestilbud/" TargetMode="External"/><Relationship Id="rId2" Type="http://schemas.openxmlformats.org/officeDocument/2006/relationships/hyperlink" Target="https://dnhf.dk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jaellandsuniversitetshospital.dk/afdelinger/bedoevelse-operation-og-intensiv-anaestesiologi/for-fagfolk/raadgivning-til-laeg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5DCDDA34-24EB-1EEE-B5BD-5F53AA0EE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97" y="853959"/>
            <a:ext cx="7318374" cy="1622678"/>
          </a:xfrm>
        </p:spPr>
        <p:txBody>
          <a:bodyPr/>
          <a:lstStyle/>
          <a:p>
            <a:r>
              <a:rPr lang="da-DK" sz="4000" dirty="0">
                <a:latin typeface="Verdana" panose="020B0604030504040204" pitchFamily="34" charset="0"/>
              </a:rPr>
              <a:t>Forløbsprogram for borgere med </a:t>
            </a:r>
            <a:r>
              <a:rPr lang="da-DK" sz="4000" dirty="0" err="1">
                <a:latin typeface="Verdana" panose="020B0604030504040204" pitchFamily="34" charset="0"/>
              </a:rPr>
              <a:t>lænderygbesvær</a:t>
            </a:r>
            <a:endParaRPr lang="en-US" sz="400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F7E76B6C-0D9F-6BFE-FC70-CD958731E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97" y="2925700"/>
            <a:ext cx="4663127" cy="2389251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da-DK" altLang="da-DK" sz="2800" dirty="0">
                <a:latin typeface="Verdana" panose="020B0604030504040204" pitchFamily="34" charset="0"/>
              </a:rPr>
              <a:t>Slides til brug for præsentation </a:t>
            </a:r>
            <a:br>
              <a:rPr lang="da-DK" altLang="da-DK" sz="2800" dirty="0">
                <a:latin typeface="Verdana" panose="020B0604030504040204" pitchFamily="34" charset="0"/>
              </a:rPr>
            </a:br>
            <a:r>
              <a:rPr lang="da-DK" altLang="da-DK" sz="2800" dirty="0">
                <a:latin typeface="Verdana" panose="020B0604030504040204" pitchFamily="34" charset="0"/>
              </a:rPr>
              <a:t>af forløbsprogrammet (kort udgave)</a:t>
            </a:r>
            <a:br>
              <a:rPr lang="da-DK" altLang="da-DK" sz="2800" dirty="0">
                <a:latin typeface="Verdana" panose="020B0604030504040204" pitchFamily="34" charset="0"/>
              </a:rPr>
            </a:br>
            <a:endParaRPr lang="da-DK" altLang="da-DK" sz="2800" dirty="0">
              <a:latin typeface="Verdana" panose="020B0604030504040204" pitchFamily="34" charset="0"/>
            </a:endParaRPr>
          </a:p>
          <a:p>
            <a:pPr>
              <a:lnSpc>
                <a:spcPts val="4000"/>
              </a:lnSpc>
            </a:pPr>
            <a:r>
              <a:rPr lang="da-DK" altLang="da-DK" sz="2800" dirty="0">
                <a:latin typeface="Verdana" panose="020B0604030504040204" pitchFamily="34" charset="0"/>
              </a:rPr>
              <a:t>Februar 2026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0C537C2-3C5C-2A48-EFEB-B8C65E8144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752" r="1" b="1073"/>
          <a:stretch>
            <a:fillRect/>
          </a:stretch>
        </p:blipFill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noFill/>
        </p:spPr>
      </p:pic>
      <p:sp>
        <p:nvSpPr>
          <p:cNvPr id="14" name="Slide Number Placeholder 3" hidden="1">
            <a:extLst>
              <a:ext uri="{FF2B5EF4-FFF2-40B4-BE49-F238E27FC236}">
                <a16:creationId xmlns:a16="http://schemas.microsoft.com/office/drawing/2014/main" id="{E0538B96-32BA-0F10-249F-5DAF950BBF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0472" y="6534000"/>
            <a:ext cx="360000" cy="32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DEC214-4A26-8544-86E4-D5810B015655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40020-6E51-7A93-F288-4676064B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03" y="922045"/>
            <a:ext cx="5217827" cy="3404203"/>
          </a:xfrm>
        </p:spPr>
        <p:txBody>
          <a:bodyPr/>
          <a:lstStyle/>
          <a:p>
            <a:r>
              <a:rPr lang="da-DK" sz="3400" b="1" dirty="0">
                <a:latin typeface="Verdana" panose="020B0604030504040204" pitchFamily="34" charset="0"/>
                <a:ea typeface="Verdana" panose="020B0604030504040204" pitchFamily="34" charset="0"/>
              </a:rPr>
              <a:t>Oversigt over behandlingstilbud og henvisnings-muligheder hos specifikke faggrupper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0A7ED4F1-9534-77F6-2406-739BE8A20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40"/>
          <a:stretch>
            <a:fillRect/>
          </a:stretch>
        </p:blipFill>
        <p:spPr bwMode="auto">
          <a:xfrm>
            <a:off x="5366477" y="922045"/>
            <a:ext cx="4701393" cy="56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041CE-369A-4CC3-1270-28D4B498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19" y="-13037"/>
            <a:ext cx="7315200" cy="1084263"/>
          </a:xfrm>
        </p:spPr>
        <p:txBody>
          <a:bodyPr/>
          <a:lstStyle/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Informationsmateriale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9B4D18-E922-32FD-2B0C-65C5D98F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19" y="1278497"/>
            <a:ext cx="10714233" cy="4460569"/>
          </a:xfrm>
        </p:spPr>
        <p:txBody>
          <a:bodyPr numCol="1"/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Folder målrettet borgere: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Forstå dine smerter i lænden</a:t>
            </a:r>
            <a:endParaRPr lang="da-DK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b="1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Helbredsprofilen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Film om rygsmerter 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b="1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Forløbsprogram: 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Forløbsprogram for </a:t>
            </a:r>
            <a:r>
              <a:rPr lang="da-DK" sz="2000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lænderygbesvær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Region Sjælland - Vi er til for dig</a:t>
            </a:r>
            <a:endParaRPr lang="da-DK" sz="20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000" b="1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6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Læs også: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6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Anbefalinger fra Sundhedsstyrelsen: </a:t>
            </a: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Ondt i ryggen? Få råd om behandling og øvelser | Sundhedsstyrelsen</a:t>
            </a: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og </a:t>
            </a: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Drop pillerne: Smertestillende virker ikke på rygsmerter | Sundhedsstyrelsen</a:t>
            </a:r>
            <a:endParaRPr lang="da-DK" sz="1600" b="1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Når ryggen gør ondt</a:t>
            </a: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En guide til rygsmerter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0641E94-94B6-28F6-D02A-72F1CD8030E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297" t="4445" r="4994" b="16044"/>
          <a:stretch>
            <a:fillRect/>
          </a:stretch>
        </p:blipFill>
        <p:spPr>
          <a:xfrm>
            <a:off x="5790135" y="1959332"/>
            <a:ext cx="1147822" cy="1143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3425021-0BB6-66FF-7628-5C545B77B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1679" y="3174557"/>
            <a:ext cx="1110925" cy="1110925"/>
          </a:xfrm>
          <a:prstGeom prst="rect">
            <a:avLst/>
          </a:prstGeom>
        </p:spPr>
      </p:pic>
      <p:pic>
        <p:nvPicPr>
          <p:cNvPr id="6" name="Billede 5" descr="Et billede, der indeholder mønster, Symmetri, design, Majorelle-blå&#10;&#10;AI-genereret indhold kan være ukorrekt.">
            <a:extLst>
              <a:ext uri="{FF2B5EF4-FFF2-40B4-BE49-F238E27FC236}">
                <a16:creationId xmlns:a16="http://schemas.microsoft.com/office/drawing/2014/main" id="{D718EF75-26B2-DBA6-CF5E-7805454F75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79" y="879344"/>
            <a:ext cx="1202796" cy="12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9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B5A21-2F82-A2E4-C426-ABA6C3D1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" y="-66854"/>
            <a:ext cx="8257674" cy="1084263"/>
          </a:xfrm>
        </p:spPr>
        <p:txBody>
          <a:bodyPr/>
          <a:lstStyle/>
          <a:p>
            <a:r>
              <a:rPr lang="da-DK" sz="3800" b="1" dirty="0">
                <a:latin typeface="Verdana" panose="020B0604030504040204" pitchFamily="34" charset="0"/>
                <a:ea typeface="Verdana" panose="020B0604030504040204" pitchFamily="34" charset="0"/>
              </a:rPr>
              <a:t>Deltagere i arbejdsgruppen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18D88F-F845-9532-FCA8-A5AF93F95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193" y="4529850"/>
            <a:ext cx="5204763" cy="28198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a-DK" sz="16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Praksisområdet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Hans Andersen, Fysioterapi </a:t>
            </a:r>
          </a:p>
          <a:p>
            <a:pPr lvl="0"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Peter Kryger-Baggesen, Kiropraktik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Charlotte </a:t>
            </a:r>
            <a:r>
              <a:rPr lang="da-DK" sz="1600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Volghofer</a:t>
            </a: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Almen Praksis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6BB657D4-E63F-0F05-2354-E8C157A9A133}"/>
              </a:ext>
            </a:extLst>
          </p:cNvPr>
          <p:cNvSpPr txBox="1">
            <a:spLocks/>
          </p:cNvSpPr>
          <p:nvPr/>
        </p:nvSpPr>
        <p:spPr>
          <a:xfrm>
            <a:off x="6420193" y="1143093"/>
            <a:ext cx="5365406" cy="298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16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Kommuner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Mia Linda Møller, Leder af Sundhedscenter Sorø (næstformand)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Annette </a:t>
            </a:r>
            <a:r>
              <a:rPr lang="da-DK" sz="1600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Bruijn</a:t>
            </a: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Schlaikjer, fysioterapeut og teamleder, Køge Kommune 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Teis Hernvig Finsen, fysioterapeut, Faxe Kommune 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Tine Bo Andresen, sundhedskonsulent, Sorø Kommune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2DFEC5CE-176E-6AF2-EE16-ED470C6C4CFC}"/>
              </a:ext>
            </a:extLst>
          </p:cNvPr>
          <p:cNvSpPr txBox="1">
            <a:spLocks/>
          </p:cNvSpPr>
          <p:nvPr/>
        </p:nvSpPr>
        <p:spPr>
          <a:xfrm>
            <a:off x="6880702" y="4635728"/>
            <a:ext cx="4671752" cy="1482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B7C7C96-C3D7-FF9C-C133-B053980B314B}"/>
              </a:ext>
            </a:extLst>
          </p:cNvPr>
          <p:cNvSpPr txBox="1">
            <a:spLocks/>
          </p:cNvSpPr>
          <p:nvPr/>
        </p:nvSpPr>
        <p:spPr>
          <a:xfrm>
            <a:off x="368968" y="1069957"/>
            <a:ext cx="5257799" cy="236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6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 Sjælland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Hassan Shakir, specialeansvarlig læge, SUH-Køge (formand)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Trine Boye Gottschalck, speciale fysioterapeut, Rygklinikkerne, Slagelse sygehuse  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Mojgan </a:t>
            </a:r>
            <a:r>
              <a:rPr lang="da-DK" sz="1600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Sarafrazi</a:t>
            </a: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reumatolog, Rygcenter, SUH Køge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8126D9CA-7A3A-E773-CD78-15811DD209AC}"/>
              </a:ext>
            </a:extLst>
          </p:cNvPr>
          <p:cNvSpPr txBox="1">
            <a:spLocks/>
          </p:cNvSpPr>
          <p:nvPr/>
        </p:nvSpPr>
        <p:spPr>
          <a:xfrm>
            <a:off x="406401" y="3924445"/>
            <a:ext cx="4904898" cy="253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16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Sekretariat 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Ulla Kjeldsen Kragh, Cathrine Sofie Agathon, Det Nære Sundhedsvæsen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Sara Winther Kirkegård/Mette Nagel Kasper, Sundhedsstrategisk Planlægning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Hasse Petersen, chefkonsulent, Det fælleskommunale sekretariat </a:t>
            </a:r>
          </a:p>
        </p:txBody>
      </p:sp>
    </p:spTree>
    <p:extLst>
      <p:ext uri="{BB962C8B-B14F-4D97-AF65-F5344CB8AC3E}">
        <p14:creationId xmlns:p14="http://schemas.microsoft.com/office/powerpoint/2010/main" val="69273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22D98-80C9-457A-37C3-B0833C4A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2" y="210458"/>
            <a:ext cx="7315200" cy="1084263"/>
          </a:xfrm>
        </p:spPr>
        <p:txBody>
          <a:bodyPr/>
          <a:lstStyle/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Oversigt over slides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A5F8C2-FBD1-7C33-034A-2E6CBD0E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02" y="1586250"/>
            <a:ext cx="9285157" cy="4349855"/>
          </a:xfrm>
        </p:spPr>
        <p:txBody>
          <a:bodyPr numCol="1"/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Baggrunden for revisionen af forløbsprogrammet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Formålet med forløbsprogrammet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Hovedbudskaberne i det nye forløbsprogram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6-7. Behandlingstilbud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8-9. Henvisningsmuligheder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Oversigt over behandlingstilbud hos specifikke faggrupper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Informationsmateriale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Deltagere i arbejdsgruppen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8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68802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E2076-BD30-EA60-6552-0803CD53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76" y="416156"/>
            <a:ext cx="8543544" cy="1084263"/>
          </a:xfrm>
        </p:spPr>
        <p:txBody>
          <a:bodyPr/>
          <a:lstStyle/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Baggrunden for revisionen af forløbsprogrammet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144852-77EB-1056-BE27-5FA038D6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75" y="1759833"/>
            <a:ext cx="10601963" cy="4948711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Nyt fagligt 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paradigme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Større fokus på 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støttet </a:t>
            </a:r>
            <a:r>
              <a:rPr lang="da-DK" sz="2000" b="1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egenhåndtering</a:t>
            </a:r>
            <a:endParaRPr lang="da-DK" sz="2000" b="1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Nyeste 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faglige viden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eksisterende 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tilbud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og gældende 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organisering</a:t>
            </a:r>
          </a:p>
          <a:p>
            <a:pPr>
              <a:lnSpc>
                <a:spcPct val="150000"/>
              </a:lnSpc>
            </a:pP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Vælg Klogt anbefaling: 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undgå at lave MR-scanninger/røntgenundersøgelser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Region Sjælland udfører </a:t>
            </a:r>
            <a:b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unødigt mange billed-</a:t>
            </a:r>
            <a:b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diagnostiske </a:t>
            </a:r>
            <a:b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undersøgelser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af </a:t>
            </a:r>
            <a:b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lænderyggen 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Revision med afsæt i </a:t>
            </a:r>
            <a:b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Region Syddanmarks forløbsprogram</a:t>
            </a:r>
            <a:endParaRPr lang="da-DK" sz="20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lede 3" descr="Et billede, der indeholder træ, udendørs, tøj, person&#10;&#10;AI-genereret indhold kan være ukorrekt.">
            <a:extLst>
              <a:ext uri="{FF2B5EF4-FFF2-40B4-BE49-F238E27FC236}">
                <a16:creationId xmlns:a16="http://schemas.microsoft.com/office/drawing/2014/main" id="{1D434631-E274-72F1-0B0D-54760C5D8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8" t="4004" r="22524" b="1887"/>
          <a:stretch>
            <a:fillRect/>
          </a:stretch>
        </p:blipFill>
        <p:spPr>
          <a:xfrm>
            <a:off x="9203820" y="1610379"/>
            <a:ext cx="2988180" cy="52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5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AE8A6-5ED2-3DDE-1AF7-E091574F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48" y="219768"/>
            <a:ext cx="8783053" cy="1335520"/>
          </a:xfrm>
        </p:spPr>
        <p:txBody>
          <a:bodyPr/>
          <a:lstStyle/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Formålet med forløbsprogrammet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906B5E-0921-CAD0-F46B-C95F1EFC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6" y="1800225"/>
            <a:ext cx="8509000" cy="3835400"/>
          </a:xfrm>
        </p:spPr>
        <p:txBody>
          <a:bodyPr/>
          <a:lstStyle/>
          <a:p>
            <a:pPr lvl="0"/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Høj og ensartet kvalitet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af den samlede behandlings-, rehabiliterings- og beskæftigelses- indsats for borgere med </a:t>
            </a:r>
            <a:r>
              <a:rPr lang="da-DK" sz="2000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lænderygbesvær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Region Sjælland</a:t>
            </a:r>
          </a:p>
          <a:p>
            <a:pPr lvl="0"/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Ensartet forståelse af og kommunikation 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vedrørende </a:t>
            </a:r>
            <a:r>
              <a:rPr lang="da-DK" sz="2000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lænderygbesvær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blandt fagprofessionelle</a:t>
            </a:r>
          </a:p>
          <a:p>
            <a:pPr lvl="0"/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Sikre 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sammenhæng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borgerens forløb</a:t>
            </a:r>
          </a:p>
          <a:p>
            <a:pPr lvl="0"/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Sikre 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samarbejde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med borgeren og deres pårørende</a:t>
            </a:r>
          </a:p>
          <a:p>
            <a:pPr lvl="0"/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hensigtsmæssig udnyttelse af ressourcerne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Region Sjælland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8C84AA90-DB18-EDA8-5E5F-600474C5C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7201" y="1800225"/>
            <a:ext cx="2249713" cy="408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35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893E3-D9E1-E912-0E2E-E90A9F41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625838"/>
            <a:ext cx="9183624" cy="1084263"/>
          </a:xfrm>
        </p:spPr>
        <p:txBody>
          <a:bodyPr/>
          <a:lstStyle/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Hovedbudskaberne i det nye forløbsprogram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028D05-08EA-11B4-644E-A998B270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4" y="2021014"/>
            <a:ext cx="10971276" cy="4036886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da-DK" sz="18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Støttet </a:t>
            </a:r>
            <a:r>
              <a:rPr lang="da-DK" sz="1800" b="1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egenhåndtering</a:t>
            </a:r>
            <a:r>
              <a:rPr lang="da-DK" sz="18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 </a:t>
            </a:r>
            <a:r>
              <a:rPr lang="da-DK" sz="18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sygdomsmestring</a:t>
            </a: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er omdrejningspunktet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 anbefales at holde sig </a:t>
            </a:r>
            <a:r>
              <a:rPr lang="da-DK" sz="18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fysisk og socialt aktiv </a:t>
            </a: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(hvordan er der ikke afgørende evidens for)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Ergonomiske tiltag: ikke klare anbefalinger udover </a:t>
            </a:r>
            <a:r>
              <a:rPr lang="da-DK" sz="18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almindelig sund fornuft</a:t>
            </a: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og </a:t>
            </a:r>
            <a:r>
              <a:rPr lang="da-DK" sz="18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reduktion </a:t>
            </a: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 meget tunge eller hyppigt gentagne løft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Medicinsk smertebehandling </a:t>
            </a:r>
            <a:r>
              <a:rPr lang="da-DK" sz="18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bør kun spille en mindre rolle </a:t>
            </a: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den samlede indsats</a:t>
            </a:r>
          </a:p>
          <a:p>
            <a:pPr>
              <a:lnSpc>
                <a:spcPct val="150000"/>
              </a:lnSpc>
            </a:pPr>
            <a:r>
              <a:rPr lang="da-DK" sz="18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Billeddiagnostik har begrænset plads</a:t>
            </a: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udredningen (hvis der ikke er mistanke om underliggende ikke-</a:t>
            </a:r>
            <a:r>
              <a:rPr lang="da-DK" sz="1800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muskuloskeletal</a:t>
            </a:r>
            <a:r>
              <a:rPr lang="da-DK" sz="18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lidelse)</a:t>
            </a:r>
          </a:p>
        </p:txBody>
      </p:sp>
    </p:spTree>
    <p:extLst>
      <p:ext uri="{BB962C8B-B14F-4D97-AF65-F5344CB8AC3E}">
        <p14:creationId xmlns:p14="http://schemas.microsoft.com/office/powerpoint/2010/main" val="40927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22C88-CB34-3375-2AA6-CBEF471C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99" y="567672"/>
            <a:ext cx="7315200" cy="1084263"/>
          </a:xfrm>
        </p:spPr>
        <p:txBody>
          <a:bodyPr/>
          <a:lstStyle/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Behandlingstilbud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457EB7E-6E79-2D14-937E-2A9100372E97}"/>
              </a:ext>
            </a:extLst>
          </p:cNvPr>
          <p:cNvSpPr txBox="1"/>
          <p:nvPr/>
        </p:nvSpPr>
        <p:spPr>
          <a:xfrm>
            <a:off x="7674877" y="2134949"/>
            <a:ext cx="40123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forløbsprogrammet er der lavet en opdeling af behandlingstilbud til tre grupper;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alle, nogle og få. </a:t>
            </a:r>
          </a:p>
          <a:p>
            <a:endParaRPr lang="da-DK" sz="2000" b="1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b="1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Læs mere om opdelingen og de forskellige behandlingstilbud i </a:t>
            </a: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forløbsprogrammet s. 27-47.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0E5F02D-B9ED-35B9-99EA-D83BAF8A0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3" y="2134949"/>
            <a:ext cx="6763694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4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D98E0-32A2-F7ED-EB31-A6D1D85B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0"/>
            <a:ext cx="7315200" cy="1084263"/>
          </a:xfrm>
        </p:spPr>
        <p:txBody>
          <a:bodyPr/>
          <a:lstStyle/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Henvisningsmuligheder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A5BD0C21-900B-C7E3-1B42-65133EA4F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54"/>
          <a:stretch>
            <a:fillRect/>
          </a:stretch>
        </p:blipFill>
        <p:spPr bwMode="auto">
          <a:xfrm>
            <a:off x="660214" y="1318849"/>
            <a:ext cx="7357115" cy="51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0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84075-B82B-334C-4B86-389F9FB1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82" y="384022"/>
            <a:ext cx="7315200" cy="1084263"/>
          </a:xfrm>
        </p:spPr>
        <p:txBody>
          <a:bodyPr/>
          <a:lstStyle/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Henvisningsmuligheder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69E97B-B02B-3AD9-FFF8-5A015A79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676527"/>
            <a:ext cx="11204448" cy="4362323"/>
          </a:xfrm>
        </p:spPr>
        <p:txBody>
          <a:bodyPr numCol="1"/>
          <a:lstStyle/>
          <a:p>
            <a:pPr marL="0" indent="0">
              <a:buNone/>
            </a:pPr>
            <a:r>
              <a:rPr lang="da-DK" sz="19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Sygehuse kan henvise til </a:t>
            </a:r>
          </a:p>
          <a:p>
            <a:pPr>
              <a:lnSpc>
                <a:spcPct val="100000"/>
              </a:lnSpc>
            </a:pP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Privatpraktiserende fysioterapeut via henvisningshotellet Den </a:t>
            </a: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Ny Henvisnings Formidling</a:t>
            </a:r>
            <a:endParaRPr lang="da-DK" sz="19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Privatpraktiserende kiropraktor via speciallægehenvisning (XREF06)</a:t>
            </a:r>
          </a:p>
          <a:p>
            <a:pPr>
              <a:lnSpc>
                <a:spcPct val="100000"/>
              </a:lnSpc>
            </a:pP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Kommunale tilbud om forebyggelse og sundhedsfremme (§119) via </a:t>
            </a: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MedCom-standarden XREF15 (tidligere REF01)</a:t>
            </a:r>
            <a:endParaRPr lang="da-DK" sz="19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Tværfaglige smertecentre</a:t>
            </a:r>
            <a:b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Læs mere om henvisningsproceduren </a:t>
            </a: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her</a:t>
            </a:r>
            <a:endParaRPr lang="da-DK" sz="19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Kommunal genoptræning (§140) efter indlæggelse eller ambulant forløb via GOP.</a:t>
            </a:r>
            <a:b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Sendes via </a:t>
            </a:r>
            <a:r>
              <a:rPr lang="da-DK" sz="1900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MedCom</a:t>
            </a: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-standarden for Den gode genoptræningsplan, som kan læses </a:t>
            </a:r>
            <a:r>
              <a:rPr lang="da-DK" sz="19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her</a:t>
            </a:r>
            <a:endParaRPr lang="da-DK" sz="19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5027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5D510-A24E-1056-DA40-80482CF2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02" y="329423"/>
            <a:ext cx="7315200" cy="1084263"/>
          </a:xfrm>
        </p:spPr>
        <p:txBody>
          <a:bodyPr/>
          <a:lstStyle/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Henvisningsmuligheder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743638-DD9C-F484-1B10-67681660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691667"/>
            <a:ext cx="10763250" cy="4527550"/>
          </a:xfrm>
        </p:spPr>
        <p:txBody>
          <a:bodyPr/>
          <a:lstStyle/>
          <a:p>
            <a:pPr marL="0" indent="0">
              <a:buNone/>
            </a:pPr>
            <a:r>
              <a:rPr lang="da-DK" sz="2000" b="1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Praktiserende læge kan henvise til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Privatpraktiserende fysioterapeut via henvisningshotellet Den 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Ny Henvisnings Formidling</a:t>
            </a:r>
            <a:endParaRPr lang="da-DK" sz="20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Privatpraktiserende kiropraktor via speciallægehenvisning (XREF06)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Kommunale tilbud om forebyggelse og sundhedsfremme (§119)  via </a:t>
            </a:r>
            <a:r>
              <a:rPr lang="da-DK" sz="2000" dirty="0" err="1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MedCom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-standarden XREF15 (tidligere REF01)</a:t>
            </a:r>
            <a:endParaRPr lang="da-DK" sz="20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Tværfaglige smertecentre</a:t>
            </a:r>
            <a:b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Læs mere om henvisningsprocesuren </a:t>
            </a:r>
            <a:r>
              <a:rPr lang="da-DK" sz="2000" dirty="0">
                <a:solidFill>
                  <a:srgbClr val="0085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her</a:t>
            </a:r>
            <a:endParaRPr lang="da-DK" sz="2000" dirty="0">
              <a:solidFill>
                <a:srgbClr val="0085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02756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RSJ farver">
      <a:dk1>
        <a:srgbClr val="000000"/>
      </a:dk1>
      <a:lt1>
        <a:srgbClr val="FFFFFF"/>
      </a:lt1>
      <a:dk2>
        <a:srgbClr val="595959"/>
      </a:dk2>
      <a:lt2>
        <a:srgbClr val="94948F"/>
      </a:lt2>
      <a:accent1>
        <a:srgbClr val="0085A1"/>
      </a:accent1>
      <a:accent2>
        <a:srgbClr val="94948F"/>
      </a:accent2>
      <a:accent3>
        <a:srgbClr val="595959"/>
      </a:accent3>
      <a:accent4>
        <a:srgbClr val="FF6D22"/>
      </a:accent4>
      <a:accent5>
        <a:srgbClr val="D4DF4D"/>
      </a:accent5>
      <a:accent6>
        <a:srgbClr val="00B092"/>
      </a:accent6>
      <a:hlink>
        <a:srgbClr val="0F4DBC"/>
      </a:hlink>
      <a:folHlink>
        <a:srgbClr val="80633B"/>
      </a:folHlink>
    </a:clrScheme>
    <a:fontScheme name="RSJ tekster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skabelon_DNS_BLÅ_SKRIVBARFORSIDE [Skrivebeskyttet]" id="{E1EE8CDD-2E85-41D0-A02F-3F9D35CAFC9F}" vid="{7A504A1C-039C-45BA-981E-7F5E00FC90E1}"/>
    </a:ext>
  </a:extLst>
</a:theme>
</file>

<file path=ppt/theme/theme2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3" id="{A900ED45-001C-45C9-8C58-93A5D7511D80}" vid="{57E6563F-1E35-4800-AA64-C2C70972D8F9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PPT-skabelon_DNS_BLÅ_SKRIVBARFORSIDE</Template>
  <TotalTime>2510</TotalTime>
  <Words>601</Words>
  <Application>Microsoft Office PowerPoint</Application>
  <PresentationFormat>Widescreen</PresentationFormat>
  <Paragraphs>105</Paragraphs>
  <Slides>12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Verdana</vt:lpstr>
      <vt:lpstr>Brugerdefineret design</vt:lpstr>
      <vt:lpstr>Region Sjælland - PPT</vt:lpstr>
      <vt:lpstr>Forløbsprogram for borgere med lænderygbesvær</vt:lpstr>
      <vt:lpstr>Oversigt over slides</vt:lpstr>
      <vt:lpstr>Baggrunden for revisionen af forløbsprogrammet</vt:lpstr>
      <vt:lpstr>Formålet med forløbsprogrammet</vt:lpstr>
      <vt:lpstr>Hovedbudskaberne i det nye forløbsprogram</vt:lpstr>
      <vt:lpstr>Behandlingstilbud</vt:lpstr>
      <vt:lpstr>Henvisningsmuligheder</vt:lpstr>
      <vt:lpstr>Henvisningsmuligheder</vt:lpstr>
      <vt:lpstr>Henvisningsmuligheder</vt:lpstr>
      <vt:lpstr>Oversigt over behandlingstilbud og henvisnings-muligheder hos specifikke faggrupper</vt:lpstr>
      <vt:lpstr>Informationsmateriale</vt:lpstr>
      <vt:lpstr>Deltagere i arbejdsgruppen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Cathrine Sofie Agathon</dc:creator>
  <cp:lastModifiedBy>Cathrine Sofie Agathon</cp:lastModifiedBy>
  <cp:revision>65</cp:revision>
  <cp:lastPrinted>2020-12-02T12:18:26Z</cp:lastPrinted>
  <dcterms:created xsi:type="dcterms:W3CDTF">2025-11-04T08:45:41Z</dcterms:created>
  <dcterms:modified xsi:type="dcterms:W3CDTF">2026-03-12T10:31:46Z</dcterms:modified>
</cp:coreProperties>
</file>