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9" r:id="rId5"/>
  </p:sldMasterIdLst>
  <p:notesMasterIdLst>
    <p:notesMasterId r:id="rId21"/>
  </p:notesMasterIdLst>
  <p:handoutMasterIdLst>
    <p:handoutMasterId r:id="rId22"/>
  </p:handoutMasterIdLst>
  <p:sldIdLst>
    <p:sldId id="308" r:id="rId6"/>
    <p:sldId id="447" r:id="rId7"/>
    <p:sldId id="435" r:id="rId8"/>
    <p:sldId id="436" r:id="rId9"/>
    <p:sldId id="364" r:id="rId10"/>
    <p:sldId id="403" r:id="rId11"/>
    <p:sldId id="404" r:id="rId12"/>
    <p:sldId id="405" r:id="rId13"/>
    <p:sldId id="406" r:id="rId14"/>
    <p:sldId id="440" r:id="rId15"/>
    <p:sldId id="407" r:id="rId16"/>
    <p:sldId id="411" r:id="rId17"/>
    <p:sldId id="448" r:id="rId18"/>
    <p:sldId id="446" r:id="rId19"/>
    <p:sldId id="402"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2FB29-EB9F-24A4-335D-650BF6919C39}" name="Katrine Højager Hansen" initials="KH" userId="S::khohan@naestved.dk::b7097e99-32c9-46bf-843e-050764eb6253" providerId="AD"/>
  <p188:author id="{B87D0F36-A988-6A7D-3D97-72534DC353A4}" name="Barbara í Nesinum Askham" initials="BA" userId="S::bna@regsj.dk::a066d6cb-4829-4eb8-aaa0-a4fca653ba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182"/>
    <a:srgbClr val="003D84"/>
    <a:srgbClr val="006479"/>
    <a:srgbClr val="333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autoAdjust="0"/>
    <p:restoredTop sz="74839" autoAdjust="0"/>
  </p:normalViewPr>
  <p:slideViewPr>
    <p:cSldViewPr snapToGrid="0" snapToObjects="1">
      <p:cViewPr varScale="1">
        <p:scale>
          <a:sx n="95" d="100"/>
          <a:sy n="95" d="100"/>
        </p:scale>
        <p:origin x="1206" y="6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B37DB9-08B5-433C-A5CA-AED8E7083779}"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D418E49A-19E2-45A2-A309-8F8132EF539D}">
      <dgm:prSet/>
      <dgm:spPr/>
      <dgm:t>
        <a:bodyPr/>
        <a:lstStyle/>
        <a:p>
          <a:pPr>
            <a:lnSpc>
              <a:spcPct val="100000"/>
            </a:lnSpc>
            <a:defRPr b="1"/>
          </a:pPr>
          <a:r>
            <a:rPr lang="da-DK" b="0" i="0" u="sng" dirty="0"/>
            <a:t>EN TELEOP-DATERING SKAL INDEHOLDE</a:t>
          </a:r>
          <a:r>
            <a:rPr lang="da-DK" b="0" i="0" dirty="0"/>
            <a:t>: </a:t>
          </a:r>
          <a:endParaRPr lang="en-US" dirty="0"/>
        </a:p>
      </dgm:t>
    </dgm:pt>
    <dgm:pt modelId="{089CCA14-5C6D-43CC-B688-98AC42FA45F3}" type="parTrans" cxnId="{E61476A7-5AFC-4D21-893B-8350EC2F7DEF}">
      <dgm:prSet/>
      <dgm:spPr/>
      <dgm:t>
        <a:bodyPr/>
        <a:lstStyle/>
        <a:p>
          <a:endParaRPr lang="en-US"/>
        </a:p>
      </dgm:t>
    </dgm:pt>
    <dgm:pt modelId="{45731BBB-E33E-449E-991C-07B4782BF8DE}" type="sibTrans" cxnId="{E61476A7-5AFC-4D21-893B-8350EC2F7DEF}">
      <dgm:prSet/>
      <dgm:spPr/>
      <dgm:t>
        <a:bodyPr/>
        <a:lstStyle/>
        <a:p>
          <a:endParaRPr lang="en-US"/>
        </a:p>
      </dgm:t>
    </dgm:pt>
    <dgm:pt modelId="{79BDFC03-ABA2-44CF-8A02-765F8152EFE6}">
      <dgm:prSet/>
      <dgm:spPr/>
      <dgm:t>
        <a:bodyPr/>
        <a:lstStyle/>
        <a:p>
          <a:pPr>
            <a:lnSpc>
              <a:spcPct val="100000"/>
            </a:lnSpc>
          </a:pPr>
          <a:r>
            <a:rPr lang="da-DK" b="0" i="0" dirty="0"/>
            <a:t>Billede</a:t>
          </a:r>
          <a:endParaRPr lang="en-US" dirty="0"/>
        </a:p>
      </dgm:t>
    </dgm:pt>
    <dgm:pt modelId="{6DAB6369-2993-4192-9D01-034BD39DC92E}" type="parTrans" cxnId="{498DDE21-8F1A-47B6-8D1B-35E4EBF5E6F8}">
      <dgm:prSet/>
      <dgm:spPr/>
      <dgm:t>
        <a:bodyPr/>
        <a:lstStyle/>
        <a:p>
          <a:endParaRPr lang="en-US"/>
        </a:p>
      </dgm:t>
    </dgm:pt>
    <dgm:pt modelId="{BC09C901-3A02-4614-AAA9-B4B4226E4D8B}" type="sibTrans" cxnId="{498DDE21-8F1A-47B6-8D1B-35E4EBF5E6F8}">
      <dgm:prSet/>
      <dgm:spPr/>
      <dgm:t>
        <a:bodyPr/>
        <a:lstStyle/>
        <a:p>
          <a:endParaRPr lang="en-US"/>
        </a:p>
      </dgm:t>
    </dgm:pt>
    <dgm:pt modelId="{623737EB-4475-4DD9-B47F-0C68DFFB90D5}">
      <dgm:prSet/>
      <dgm:spPr/>
      <dgm:t>
        <a:bodyPr/>
        <a:lstStyle/>
        <a:p>
          <a:pPr>
            <a:lnSpc>
              <a:spcPct val="100000"/>
            </a:lnSpc>
          </a:pPr>
          <a:r>
            <a:rPr lang="da-DK" b="0" i="0" dirty="0"/>
            <a:t>Vurdering </a:t>
          </a:r>
        </a:p>
        <a:p>
          <a:pPr>
            <a:lnSpc>
              <a:spcPct val="100000"/>
            </a:lnSpc>
          </a:pPr>
          <a:r>
            <a:rPr lang="da-DK" b="0" i="0" dirty="0"/>
            <a:t>(TIME skema) </a:t>
          </a:r>
          <a:endParaRPr lang="en-US" dirty="0"/>
        </a:p>
      </dgm:t>
    </dgm:pt>
    <dgm:pt modelId="{ACC5DED1-7B2F-41B9-ACD1-927BC6706B6B}" type="parTrans" cxnId="{F64BF126-FB57-4CA2-8885-D7162118A182}">
      <dgm:prSet/>
      <dgm:spPr/>
      <dgm:t>
        <a:bodyPr/>
        <a:lstStyle/>
        <a:p>
          <a:endParaRPr lang="en-US"/>
        </a:p>
      </dgm:t>
    </dgm:pt>
    <dgm:pt modelId="{C62165FB-F1EA-4737-ACC2-25E126752BD4}" type="sibTrans" cxnId="{F64BF126-FB57-4CA2-8885-D7162118A182}">
      <dgm:prSet/>
      <dgm:spPr/>
      <dgm:t>
        <a:bodyPr/>
        <a:lstStyle/>
        <a:p>
          <a:endParaRPr lang="en-US"/>
        </a:p>
      </dgm:t>
    </dgm:pt>
    <dgm:pt modelId="{EA80D805-5624-489E-9DD8-64AAE6F1CE47}">
      <dgm:prSet/>
      <dgm:spPr/>
      <dgm:t>
        <a:bodyPr/>
        <a:lstStyle/>
        <a:p>
          <a:pPr>
            <a:lnSpc>
              <a:spcPct val="100000"/>
            </a:lnSpc>
          </a:pPr>
          <a:r>
            <a:rPr lang="da-DK" b="0" i="0" dirty="0"/>
            <a:t>Notat om aktuelle problem stillinger</a:t>
          </a:r>
          <a:endParaRPr lang="en-US" dirty="0"/>
        </a:p>
      </dgm:t>
    </dgm:pt>
    <dgm:pt modelId="{79B55CAE-C3AC-4238-995F-A16A0DAB94D8}" type="parTrans" cxnId="{C15C5FBC-4A45-4EB9-B378-42175C6DAE1F}">
      <dgm:prSet/>
      <dgm:spPr/>
      <dgm:t>
        <a:bodyPr/>
        <a:lstStyle/>
        <a:p>
          <a:endParaRPr lang="en-US"/>
        </a:p>
      </dgm:t>
    </dgm:pt>
    <dgm:pt modelId="{1756F75C-8872-44B8-9EA3-4E9750920683}" type="sibTrans" cxnId="{C15C5FBC-4A45-4EB9-B378-42175C6DAE1F}">
      <dgm:prSet/>
      <dgm:spPr/>
      <dgm:t>
        <a:bodyPr/>
        <a:lstStyle/>
        <a:p>
          <a:endParaRPr lang="en-US"/>
        </a:p>
      </dgm:t>
    </dgm:pt>
    <dgm:pt modelId="{6C60F878-2D0F-4A7B-A9E2-DF2C05233B97}">
      <dgm:prSet/>
      <dgm:spPr/>
      <dgm:t>
        <a:bodyPr/>
        <a:lstStyle/>
        <a:p>
          <a:pPr>
            <a:lnSpc>
              <a:spcPct val="100000"/>
            </a:lnSpc>
            <a:defRPr b="1"/>
          </a:pPr>
          <a:r>
            <a:rPr lang="da-DK" b="0" i="0" u="sng" dirty="0"/>
            <a:t>Planlagte Teleopdateringer gøres EJ BEHANDLINGSKRÆVENDE</a:t>
          </a:r>
          <a:endParaRPr lang="en-US" dirty="0"/>
        </a:p>
      </dgm:t>
    </dgm:pt>
    <dgm:pt modelId="{F8CA1565-AA81-4F90-A5E0-4F4CB322647B}" type="parTrans" cxnId="{E0B71D03-650A-457D-A227-EB50B9F0D584}">
      <dgm:prSet/>
      <dgm:spPr/>
      <dgm:t>
        <a:bodyPr/>
        <a:lstStyle/>
        <a:p>
          <a:endParaRPr lang="en-US"/>
        </a:p>
      </dgm:t>
    </dgm:pt>
    <dgm:pt modelId="{0182C715-D500-48E5-8929-3B34294CE798}" type="sibTrans" cxnId="{E0B71D03-650A-457D-A227-EB50B9F0D584}">
      <dgm:prSet/>
      <dgm:spPr/>
      <dgm:t>
        <a:bodyPr/>
        <a:lstStyle/>
        <a:p>
          <a:endParaRPr lang="en-US"/>
        </a:p>
      </dgm:t>
    </dgm:pt>
    <dgm:pt modelId="{88520599-F68F-4CFC-B27B-37A6238C5322}">
      <dgm:prSet/>
      <dgm:spPr/>
      <dgm:t>
        <a:bodyPr/>
        <a:lstStyle/>
        <a:p>
          <a:pPr>
            <a:lnSpc>
              <a:spcPct val="100000"/>
            </a:lnSpc>
            <a:defRPr b="1"/>
          </a:pPr>
          <a:r>
            <a:rPr lang="da-DK" b="0" i="0" u="sng" dirty="0"/>
            <a:t>AKUTTE TILSTANDE: </a:t>
          </a:r>
          <a:r>
            <a:rPr lang="da-DK" b="0" i="0" dirty="0"/>
            <a:t>altid henvendelse til EGEN LÆGE /VAGTLÆGE </a:t>
          </a:r>
          <a:endParaRPr lang="en-US" dirty="0"/>
        </a:p>
      </dgm:t>
    </dgm:pt>
    <dgm:pt modelId="{28323CC2-6D15-47FC-8F15-5B673DA78DE6}" type="parTrans" cxnId="{3C93B498-D239-442D-B0E3-86F82E42ACD5}">
      <dgm:prSet/>
      <dgm:spPr/>
      <dgm:t>
        <a:bodyPr/>
        <a:lstStyle/>
        <a:p>
          <a:endParaRPr lang="en-US"/>
        </a:p>
      </dgm:t>
    </dgm:pt>
    <dgm:pt modelId="{76517A05-92B2-4C59-8701-A4262CCAB196}" type="sibTrans" cxnId="{3C93B498-D239-442D-B0E3-86F82E42ACD5}">
      <dgm:prSet/>
      <dgm:spPr/>
      <dgm:t>
        <a:bodyPr/>
        <a:lstStyle/>
        <a:p>
          <a:endParaRPr lang="en-US"/>
        </a:p>
      </dgm:t>
    </dgm:pt>
    <dgm:pt modelId="{20B55A1E-E691-486F-A7DA-5DEEBCEC4A01}">
      <dgm:prSet/>
      <dgm:spPr/>
      <dgm:t>
        <a:bodyPr/>
        <a:lstStyle/>
        <a:p>
          <a:pPr>
            <a:lnSpc>
              <a:spcPct val="100000"/>
            </a:lnSpc>
          </a:pPr>
          <a:r>
            <a:rPr lang="da-DK" b="0" i="0"/>
            <a:t>F.eks. infektion og iskæmi</a:t>
          </a:r>
          <a:endParaRPr lang="en-US"/>
        </a:p>
      </dgm:t>
    </dgm:pt>
    <dgm:pt modelId="{A0237F3C-DF09-43C7-BA6D-A5384BA57BA2}" type="parTrans" cxnId="{E86A2D29-4115-4D73-A766-F3143290C3D8}">
      <dgm:prSet/>
      <dgm:spPr/>
      <dgm:t>
        <a:bodyPr/>
        <a:lstStyle/>
        <a:p>
          <a:endParaRPr lang="en-US"/>
        </a:p>
      </dgm:t>
    </dgm:pt>
    <dgm:pt modelId="{AA40E853-FAC5-4A1B-90EC-33A91E4802C4}" type="sibTrans" cxnId="{E86A2D29-4115-4D73-A766-F3143290C3D8}">
      <dgm:prSet/>
      <dgm:spPr/>
      <dgm:t>
        <a:bodyPr/>
        <a:lstStyle/>
        <a:p>
          <a:endParaRPr lang="en-US"/>
        </a:p>
      </dgm:t>
    </dgm:pt>
    <dgm:pt modelId="{9ACF8064-82BF-49D6-8A93-C66AB72D607A}">
      <dgm:prSet/>
      <dgm:spPr/>
      <dgm:t>
        <a:bodyPr/>
        <a:lstStyle/>
        <a:p>
          <a:pPr>
            <a:lnSpc>
              <a:spcPct val="100000"/>
            </a:lnSpc>
            <a:defRPr b="1"/>
          </a:pPr>
          <a:r>
            <a:rPr lang="da-DK" b="0" i="0" u="sng" dirty="0"/>
            <a:t>BEHOV FOR FREMSKYNDET KONTAKT TIL SÅR-AMBULATORIET</a:t>
          </a:r>
          <a:r>
            <a:rPr lang="da-DK" b="0" i="0" dirty="0"/>
            <a:t>: </a:t>
          </a:r>
          <a:endParaRPr lang="en-US" dirty="0"/>
        </a:p>
      </dgm:t>
    </dgm:pt>
    <dgm:pt modelId="{BD7E3370-F66F-4704-A375-BC8B4CAE8C2F}" type="parTrans" cxnId="{52B8A6FE-7288-4ABA-8023-28801E2A54DC}">
      <dgm:prSet/>
      <dgm:spPr/>
      <dgm:t>
        <a:bodyPr/>
        <a:lstStyle/>
        <a:p>
          <a:endParaRPr lang="en-US"/>
        </a:p>
      </dgm:t>
    </dgm:pt>
    <dgm:pt modelId="{F4FCD383-8422-4374-956C-5AB34386FBAB}" type="sibTrans" cxnId="{52B8A6FE-7288-4ABA-8023-28801E2A54DC}">
      <dgm:prSet/>
      <dgm:spPr/>
      <dgm:t>
        <a:bodyPr/>
        <a:lstStyle/>
        <a:p>
          <a:endParaRPr lang="en-US"/>
        </a:p>
      </dgm:t>
    </dgm:pt>
    <dgm:pt modelId="{279520DC-994D-47CA-A3FE-1AE64D373A63}">
      <dgm:prSet/>
      <dgm:spPr/>
      <dgm:t>
        <a:bodyPr/>
        <a:lstStyle/>
        <a:p>
          <a:pPr>
            <a:lnSpc>
              <a:spcPct val="100000"/>
            </a:lnSpc>
          </a:pPr>
          <a:r>
            <a:rPr lang="da-DK" b="0" i="0"/>
            <a:t>Ring + vurdering og foto i pleje.net</a:t>
          </a:r>
          <a:endParaRPr lang="en-US"/>
        </a:p>
      </dgm:t>
    </dgm:pt>
    <dgm:pt modelId="{293DC551-61BE-4A74-B66C-888A9D728536}" type="parTrans" cxnId="{534CC1B0-4783-4156-BCC4-6310BB44CF95}">
      <dgm:prSet/>
      <dgm:spPr/>
      <dgm:t>
        <a:bodyPr/>
        <a:lstStyle/>
        <a:p>
          <a:endParaRPr lang="en-US"/>
        </a:p>
      </dgm:t>
    </dgm:pt>
    <dgm:pt modelId="{485398E6-D33B-4B02-8057-7A3F3ED23B22}" type="sibTrans" cxnId="{534CC1B0-4783-4156-BCC4-6310BB44CF95}">
      <dgm:prSet/>
      <dgm:spPr/>
      <dgm:t>
        <a:bodyPr/>
        <a:lstStyle/>
        <a:p>
          <a:endParaRPr lang="en-US"/>
        </a:p>
      </dgm:t>
    </dgm:pt>
    <dgm:pt modelId="{0F1A56E9-E085-488D-81AF-691AE1F4A063}">
      <dgm:prSet/>
      <dgm:spPr/>
      <dgm:t>
        <a:bodyPr/>
        <a:lstStyle/>
        <a:p>
          <a:pPr>
            <a:lnSpc>
              <a:spcPct val="100000"/>
            </a:lnSpc>
            <a:defRPr b="1"/>
          </a:pPr>
          <a:r>
            <a:rPr lang="da-DK" b="0" i="0" u="sng" dirty="0"/>
            <a:t>EKSTRA-ORDINÆRE HENVENDELSER til Sårambulatoriet</a:t>
          </a:r>
          <a:r>
            <a:rPr lang="da-DK" u="sng" dirty="0"/>
            <a:t>:</a:t>
          </a:r>
          <a:endParaRPr lang="en-US" dirty="0"/>
        </a:p>
      </dgm:t>
    </dgm:pt>
    <dgm:pt modelId="{381F59A3-747A-42D1-9693-C772741C8EC1}" type="parTrans" cxnId="{7FF27A57-7741-452B-A45A-0F5114D78DC5}">
      <dgm:prSet/>
      <dgm:spPr/>
      <dgm:t>
        <a:bodyPr/>
        <a:lstStyle/>
        <a:p>
          <a:endParaRPr lang="en-US"/>
        </a:p>
      </dgm:t>
    </dgm:pt>
    <dgm:pt modelId="{18B0128E-A4AE-4B3E-A6A2-092D6DE736BB}" type="sibTrans" cxnId="{7FF27A57-7741-452B-A45A-0F5114D78DC5}">
      <dgm:prSet/>
      <dgm:spPr/>
      <dgm:t>
        <a:bodyPr/>
        <a:lstStyle/>
        <a:p>
          <a:endParaRPr lang="en-US"/>
        </a:p>
      </dgm:t>
    </dgm:pt>
    <dgm:pt modelId="{A2026DF8-81DF-49CA-B981-71DD52AE8D21}">
      <dgm:prSet/>
      <dgm:spPr/>
      <dgm:t>
        <a:bodyPr/>
        <a:lstStyle/>
        <a:p>
          <a:pPr>
            <a:lnSpc>
              <a:spcPct val="100000"/>
            </a:lnSpc>
          </a:pPr>
          <a:r>
            <a:rPr lang="da-DK" b="0" i="0" dirty="0"/>
            <a:t>Beskriv problemstilling + behandlingskrævende, skal kunne vente nogle dage.</a:t>
          </a:r>
          <a:endParaRPr lang="en-US" dirty="0"/>
        </a:p>
      </dgm:t>
    </dgm:pt>
    <dgm:pt modelId="{7DFE54D4-07CF-4EA8-AD03-373042DED00E}" type="parTrans" cxnId="{1CDA91D2-D224-4A81-A94E-12DA1A0086D2}">
      <dgm:prSet/>
      <dgm:spPr/>
      <dgm:t>
        <a:bodyPr/>
        <a:lstStyle/>
        <a:p>
          <a:endParaRPr lang="en-US"/>
        </a:p>
      </dgm:t>
    </dgm:pt>
    <dgm:pt modelId="{A3FBB477-152F-4FA2-B78E-248637697E94}" type="sibTrans" cxnId="{1CDA91D2-D224-4A81-A94E-12DA1A0086D2}">
      <dgm:prSet/>
      <dgm:spPr/>
      <dgm:t>
        <a:bodyPr/>
        <a:lstStyle/>
        <a:p>
          <a:endParaRPr lang="en-US"/>
        </a:p>
      </dgm:t>
    </dgm:pt>
    <dgm:pt modelId="{5B19889B-3012-4ED4-A39A-EA2E7D19EFA5}" type="pres">
      <dgm:prSet presAssocID="{0BB37DB9-08B5-433C-A5CA-AED8E7083779}" presName="root" presStyleCnt="0">
        <dgm:presLayoutVars>
          <dgm:dir/>
          <dgm:resizeHandles val="exact"/>
        </dgm:presLayoutVars>
      </dgm:prSet>
      <dgm:spPr/>
    </dgm:pt>
    <dgm:pt modelId="{D7BDA56A-8327-4AEE-A77C-03C4D1BD0E43}" type="pres">
      <dgm:prSet presAssocID="{D418E49A-19E2-45A2-A309-8F8132EF539D}" presName="compNode" presStyleCnt="0"/>
      <dgm:spPr/>
    </dgm:pt>
    <dgm:pt modelId="{827B9C7E-D5F4-4482-B61B-26CBC8D36C8D}" type="pres">
      <dgm:prSet presAssocID="{D418E49A-19E2-45A2-A309-8F8132EF53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kument"/>
        </a:ext>
      </dgm:extLst>
    </dgm:pt>
    <dgm:pt modelId="{BCF8E98B-A750-4D01-AC31-1368E06CC44F}" type="pres">
      <dgm:prSet presAssocID="{D418E49A-19E2-45A2-A309-8F8132EF539D}" presName="iconSpace" presStyleCnt="0"/>
      <dgm:spPr/>
    </dgm:pt>
    <dgm:pt modelId="{1A6EB4EE-E3AB-4575-9DB1-EFEE86F4A7F6}" type="pres">
      <dgm:prSet presAssocID="{D418E49A-19E2-45A2-A309-8F8132EF539D}" presName="parTx" presStyleLbl="revTx" presStyleIdx="0" presStyleCnt="10">
        <dgm:presLayoutVars>
          <dgm:chMax val="0"/>
          <dgm:chPref val="0"/>
        </dgm:presLayoutVars>
      </dgm:prSet>
      <dgm:spPr/>
    </dgm:pt>
    <dgm:pt modelId="{54A1EEB0-3D85-4AEA-96E1-67918B2604AA}" type="pres">
      <dgm:prSet presAssocID="{D418E49A-19E2-45A2-A309-8F8132EF539D}" presName="txSpace" presStyleCnt="0"/>
      <dgm:spPr/>
    </dgm:pt>
    <dgm:pt modelId="{A6C0B3FD-37CC-49CB-83B7-73F8F015F0A9}" type="pres">
      <dgm:prSet presAssocID="{D418E49A-19E2-45A2-A309-8F8132EF539D}" presName="desTx" presStyleLbl="revTx" presStyleIdx="1" presStyleCnt="10">
        <dgm:presLayoutVars/>
      </dgm:prSet>
      <dgm:spPr/>
    </dgm:pt>
    <dgm:pt modelId="{B55E702A-42FC-40D1-8B00-76B387E24A1A}" type="pres">
      <dgm:prSet presAssocID="{45731BBB-E33E-449E-991C-07B4782BF8DE}" presName="sibTrans" presStyleCnt="0"/>
      <dgm:spPr/>
    </dgm:pt>
    <dgm:pt modelId="{3391550A-AA4B-4812-B073-0DBB2F4C5535}" type="pres">
      <dgm:prSet presAssocID="{6C60F878-2D0F-4A7B-A9E2-DF2C05233B97}" presName="compNode" presStyleCnt="0"/>
      <dgm:spPr/>
    </dgm:pt>
    <dgm:pt modelId="{10C81047-3B71-4EF5-A7FB-D0C3EA0FAEA6}" type="pres">
      <dgm:prSet presAssocID="{6C60F878-2D0F-4A7B-A9E2-DF2C05233B9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fkrydsning"/>
        </a:ext>
      </dgm:extLst>
    </dgm:pt>
    <dgm:pt modelId="{D20E95D5-BB16-40C0-9A57-3F46A1F2E0B4}" type="pres">
      <dgm:prSet presAssocID="{6C60F878-2D0F-4A7B-A9E2-DF2C05233B97}" presName="iconSpace" presStyleCnt="0"/>
      <dgm:spPr/>
    </dgm:pt>
    <dgm:pt modelId="{847C96E5-B01E-4257-A317-F0C2C8E07D18}" type="pres">
      <dgm:prSet presAssocID="{6C60F878-2D0F-4A7B-A9E2-DF2C05233B97}" presName="parTx" presStyleLbl="revTx" presStyleIdx="2" presStyleCnt="10" custScaleX="109454">
        <dgm:presLayoutVars>
          <dgm:chMax val="0"/>
          <dgm:chPref val="0"/>
        </dgm:presLayoutVars>
      </dgm:prSet>
      <dgm:spPr/>
    </dgm:pt>
    <dgm:pt modelId="{38D5A400-86E0-4142-98B2-7F8396BDF82B}" type="pres">
      <dgm:prSet presAssocID="{6C60F878-2D0F-4A7B-A9E2-DF2C05233B97}" presName="txSpace" presStyleCnt="0"/>
      <dgm:spPr/>
    </dgm:pt>
    <dgm:pt modelId="{F25AAEAD-60B4-4280-BA12-7911B3045E9B}" type="pres">
      <dgm:prSet presAssocID="{6C60F878-2D0F-4A7B-A9E2-DF2C05233B97}" presName="desTx" presStyleLbl="revTx" presStyleIdx="3" presStyleCnt="10">
        <dgm:presLayoutVars/>
      </dgm:prSet>
      <dgm:spPr/>
    </dgm:pt>
    <dgm:pt modelId="{DAEE55C3-A3A2-4715-A73F-4E38F39A6E3B}" type="pres">
      <dgm:prSet presAssocID="{0182C715-D500-48E5-8929-3B34294CE798}" presName="sibTrans" presStyleCnt="0"/>
      <dgm:spPr/>
    </dgm:pt>
    <dgm:pt modelId="{20BE4349-E9F4-4346-80CD-D2C179E1ADFD}" type="pres">
      <dgm:prSet presAssocID="{88520599-F68F-4CFC-B27B-37A6238C5322}" presName="compNode" presStyleCnt="0"/>
      <dgm:spPr/>
    </dgm:pt>
    <dgm:pt modelId="{C8116C98-AD9B-4D35-B919-27EC24BE8AD3}" type="pres">
      <dgm:prSet presAssocID="{88520599-F68F-4CFC-B27B-37A6238C532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C2FC060C-8978-4CFC-9B9D-63234E976515}" type="pres">
      <dgm:prSet presAssocID="{88520599-F68F-4CFC-B27B-37A6238C5322}" presName="iconSpace" presStyleCnt="0"/>
      <dgm:spPr/>
    </dgm:pt>
    <dgm:pt modelId="{78BF4F89-1645-4121-98F7-9E46BBFA0EAF}" type="pres">
      <dgm:prSet presAssocID="{88520599-F68F-4CFC-B27B-37A6238C5322}" presName="parTx" presStyleLbl="revTx" presStyleIdx="4" presStyleCnt="10">
        <dgm:presLayoutVars>
          <dgm:chMax val="0"/>
          <dgm:chPref val="0"/>
        </dgm:presLayoutVars>
      </dgm:prSet>
      <dgm:spPr/>
    </dgm:pt>
    <dgm:pt modelId="{3A5FBC6F-5D8A-47C4-81F0-3E050CDC4CB7}" type="pres">
      <dgm:prSet presAssocID="{88520599-F68F-4CFC-B27B-37A6238C5322}" presName="txSpace" presStyleCnt="0"/>
      <dgm:spPr/>
    </dgm:pt>
    <dgm:pt modelId="{77FFE688-F728-4EBB-B111-EA7F66A88F7A}" type="pres">
      <dgm:prSet presAssocID="{88520599-F68F-4CFC-B27B-37A6238C5322}" presName="desTx" presStyleLbl="revTx" presStyleIdx="5" presStyleCnt="10">
        <dgm:presLayoutVars/>
      </dgm:prSet>
      <dgm:spPr/>
    </dgm:pt>
    <dgm:pt modelId="{1B625755-8C65-47C7-B010-94102E0400F3}" type="pres">
      <dgm:prSet presAssocID="{76517A05-92B2-4C59-8701-A4262CCAB196}" presName="sibTrans" presStyleCnt="0"/>
      <dgm:spPr/>
    </dgm:pt>
    <dgm:pt modelId="{85F85E93-A88D-4A54-B470-C709C5258837}" type="pres">
      <dgm:prSet presAssocID="{9ACF8064-82BF-49D6-8A93-C66AB72D607A}" presName="compNode" presStyleCnt="0"/>
      <dgm:spPr/>
    </dgm:pt>
    <dgm:pt modelId="{68574ACF-BA5D-45B5-86A2-A045ADAACCDF}" type="pres">
      <dgm:prSet presAssocID="{9ACF8064-82BF-49D6-8A93-C66AB72D607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lefonrør"/>
        </a:ext>
      </dgm:extLst>
    </dgm:pt>
    <dgm:pt modelId="{1DFDF77F-9DB0-4435-B5CE-234FB0AE1356}" type="pres">
      <dgm:prSet presAssocID="{9ACF8064-82BF-49D6-8A93-C66AB72D607A}" presName="iconSpace" presStyleCnt="0"/>
      <dgm:spPr/>
    </dgm:pt>
    <dgm:pt modelId="{1F0E495A-D79A-4169-A757-55D0346B498E}" type="pres">
      <dgm:prSet presAssocID="{9ACF8064-82BF-49D6-8A93-C66AB72D607A}" presName="parTx" presStyleLbl="revTx" presStyleIdx="6" presStyleCnt="10">
        <dgm:presLayoutVars>
          <dgm:chMax val="0"/>
          <dgm:chPref val="0"/>
        </dgm:presLayoutVars>
      </dgm:prSet>
      <dgm:spPr/>
    </dgm:pt>
    <dgm:pt modelId="{7A96EDE4-53CE-49D3-A17E-CB1676D7323E}" type="pres">
      <dgm:prSet presAssocID="{9ACF8064-82BF-49D6-8A93-C66AB72D607A}" presName="txSpace" presStyleCnt="0"/>
      <dgm:spPr/>
    </dgm:pt>
    <dgm:pt modelId="{EA6A7528-E4A3-4D00-B251-8CB5F4C3BD48}" type="pres">
      <dgm:prSet presAssocID="{9ACF8064-82BF-49D6-8A93-C66AB72D607A}" presName="desTx" presStyleLbl="revTx" presStyleIdx="7" presStyleCnt="10">
        <dgm:presLayoutVars/>
      </dgm:prSet>
      <dgm:spPr/>
    </dgm:pt>
    <dgm:pt modelId="{3749B7D9-F605-4B6E-AD82-FD9CFF0978DA}" type="pres">
      <dgm:prSet presAssocID="{F4FCD383-8422-4374-956C-5AB34386FBAB}" presName="sibTrans" presStyleCnt="0"/>
      <dgm:spPr/>
    </dgm:pt>
    <dgm:pt modelId="{CA1A22EC-4BDF-469D-B967-5E81F9D32F32}" type="pres">
      <dgm:prSet presAssocID="{0F1A56E9-E085-488D-81AF-691AE1F4A063}" presName="compNode" presStyleCnt="0"/>
      <dgm:spPr/>
    </dgm:pt>
    <dgm:pt modelId="{315A9834-3719-4299-9894-11C6A9D005E6}" type="pres">
      <dgm:prSet presAssocID="{0F1A56E9-E085-488D-81AF-691AE1F4A06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ørgsmål"/>
        </a:ext>
      </dgm:extLst>
    </dgm:pt>
    <dgm:pt modelId="{DE526F29-CE34-42E6-BDD4-C63291946E4A}" type="pres">
      <dgm:prSet presAssocID="{0F1A56E9-E085-488D-81AF-691AE1F4A063}" presName="iconSpace" presStyleCnt="0"/>
      <dgm:spPr/>
    </dgm:pt>
    <dgm:pt modelId="{C678C916-EB41-40E7-BC08-FF94F0EEC4DB}" type="pres">
      <dgm:prSet presAssocID="{0F1A56E9-E085-488D-81AF-691AE1F4A063}" presName="parTx" presStyleLbl="revTx" presStyleIdx="8" presStyleCnt="10">
        <dgm:presLayoutVars>
          <dgm:chMax val="0"/>
          <dgm:chPref val="0"/>
        </dgm:presLayoutVars>
      </dgm:prSet>
      <dgm:spPr/>
    </dgm:pt>
    <dgm:pt modelId="{756335B7-A377-4C95-89E9-0B09F93D9BDF}" type="pres">
      <dgm:prSet presAssocID="{0F1A56E9-E085-488D-81AF-691AE1F4A063}" presName="txSpace" presStyleCnt="0"/>
      <dgm:spPr/>
    </dgm:pt>
    <dgm:pt modelId="{F09EB96E-DC21-4706-9162-E824A1FB4595}" type="pres">
      <dgm:prSet presAssocID="{0F1A56E9-E085-488D-81AF-691AE1F4A063}" presName="desTx" presStyleLbl="revTx" presStyleIdx="9" presStyleCnt="10">
        <dgm:presLayoutVars/>
      </dgm:prSet>
      <dgm:spPr/>
    </dgm:pt>
  </dgm:ptLst>
  <dgm:cxnLst>
    <dgm:cxn modelId="{E0B71D03-650A-457D-A227-EB50B9F0D584}" srcId="{0BB37DB9-08B5-433C-A5CA-AED8E7083779}" destId="{6C60F878-2D0F-4A7B-A9E2-DF2C05233B97}" srcOrd="1" destOrd="0" parTransId="{F8CA1565-AA81-4F90-A5E0-4F4CB322647B}" sibTransId="{0182C715-D500-48E5-8929-3B34294CE798}"/>
    <dgm:cxn modelId="{498DDE21-8F1A-47B6-8D1B-35E4EBF5E6F8}" srcId="{D418E49A-19E2-45A2-A309-8F8132EF539D}" destId="{79BDFC03-ABA2-44CF-8A02-765F8152EFE6}" srcOrd="0" destOrd="0" parTransId="{6DAB6369-2993-4192-9D01-034BD39DC92E}" sibTransId="{BC09C901-3A02-4614-AAA9-B4B4226E4D8B}"/>
    <dgm:cxn modelId="{F64BF126-FB57-4CA2-8885-D7162118A182}" srcId="{D418E49A-19E2-45A2-A309-8F8132EF539D}" destId="{623737EB-4475-4DD9-B47F-0C68DFFB90D5}" srcOrd="1" destOrd="0" parTransId="{ACC5DED1-7B2F-41B9-ACD1-927BC6706B6B}" sibTransId="{C62165FB-F1EA-4737-ACC2-25E126752BD4}"/>
    <dgm:cxn modelId="{3EB6CB28-D206-44BB-B9EA-31963053566F}" type="presOf" srcId="{79BDFC03-ABA2-44CF-8A02-765F8152EFE6}" destId="{A6C0B3FD-37CC-49CB-83B7-73F8F015F0A9}" srcOrd="0" destOrd="0" presId="urn:microsoft.com/office/officeart/2018/5/layout/CenteredIconLabelDescriptionList"/>
    <dgm:cxn modelId="{E86A2D29-4115-4D73-A766-F3143290C3D8}" srcId="{88520599-F68F-4CFC-B27B-37A6238C5322}" destId="{20B55A1E-E691-486F-A7DA-5DEEBCEC4A01}" srcOrd="0" destOrd="0" parTransId="{A0237F3C-DF09-43C7-BA6D-A5384BA57BA2}" sibTransId="{AA40E853-FAC5-4A1B-90EC-33A91E4802C4}"/>
    <dgm:cxn modelId="{807F1242-E5EB-41E6-A02D-8292103E88C4}" type="presOf" srcId="{623737EB-4475-4DD9-B47F-0C68DFFB90D5}" destId="{A6C0B3FD-37CC-49CB-83B7-73F8F015F0A9}" srcOrd="0" destOrd="1" presId="urn:microsoft.com/office/officeart/2018/5/layout/CenteredIconLabelDescriptionList"/>
    <dgm:cxn modelId="{FB7E6B6C-A52A-425A-A703-93E0846B5394}" type="presOf" srcId="{0F1A56E9-E085-488D-81AF-691AE1F4A063}" destId="{C678C916-EB41-40E7-BC08-FF94F0EEC4DB}" srcOrd="0" destOrd="0" presId="urn:microsoft.com/office/officeart/2018/5/layout/CenteredIconLabelDescriptionList"/>
    <dgm:cxn modelId="{A1AD9B6E-1927-41A6-BDFF-432432A1944C}" type="presOf" srcId="{9ACF8064-82BF-49D6-8A93-C66AB72D607A}" destId="{1F0E495A-D79A-4169-A757-55D0346B498E}" srcOrd="0" destOrd="0" presId="urn:microsoft.com/office/officeart/2018/5/layout/CenteredIconLabelDescriptionList"/>
    <dgm:cxn modelId="{9E780F51-A6DC-40C2-BB3F-C31AB13215A8}" type="presOf" srcId="{0BB37DB9-08B5-433C-A5CA-AED8E7083779}" destId="{5B19889B-3012-4ED4-A39A-EA2E7D19EFA5}" srcOrd="0" destOrd="0" presId="urn:microsoft.com/office/officeart/2018/5/layout/CenteredIconLabelDescriptionList"/>
    <dgm:cxn modelId="{7FF27A57-7741-452B-A45A-0F5114D78DC5}" srcId="{0BB37DB9-08B5-433C-A5CA-AED8E7083779}" destId="{0F1A56E9-E085-488D-81AF-691AE1F4A063}" srcOrd="4" destOrd="0" parTransId="{381F59A3-747A-42D1-9693-C772741C8EC1}" sibTransId="{18B0128E-A4AE-4B3E-A6A2-092D6DE736BB}"/>
    <dgm:cxn modelId="{A7311579-4535-4354-B122-93CC08B8343E}" type="presOf" srcId="{279520DC-994D-47CA-A3FE-1AE64D373A63}" destId="{EA6A7528-E4A3-4D00-B251-8CB5F4C3BD48}" srcOrd="0" destOrd="0" presId="urn:microsoft.com/office/officeart/2018/5/layout/CenteredIconLabelDescriptionList"/>
    <dgm:cxn modelId="{FB46FA93-6ED8-4172-A4B2-F6101377DF9D}" type="presOf" srcId="{D418E49A-19E2-45A2-A309-8F8132EF539D}" destId="{1A6EB4EE-E3AB-4575-9DB1-EFEE86F4A7F6}" srcOrd="0" destOrd="0" presId="urn:microsoft.com/office/officeart/2018/5/layout/CenteredIconLabelDescriptionList"/>
    <dgm:cxn modelId="{3C93B498-D239-442D-B0E3-86F82E42ACD5}" srcId="{0BB37DB9-08B5-433C-A5CA-AED8E7083779}" destId="{88520599-F68F-4CFC-B27B-37A6238C5322}" srcOrd="2" destOrd="0" parTransId="{28323CC2-6D15-47FC-8F15-5B673DA78DE6}" sibTransId="{76517A05-92B2-4C59-8701-A4262CCAB196}"/>
    <dgm:cxn modelId="{E61476A7-5AFC-4D21-893B-8350EC2F7DEF}" srcId="{0BB37DB9-08B5-433C-A5CA-AED8E7083779}" destId="{D418E49A-19E2-45A2-A309-8F8132EF539D}" srcOrd="0" destOrd="0" parTransId="{089CCA14-5C6D-43CC-B688-98AC42FA45F3}" sibTransId="{45731BBB-E33E-449E-991C-07B4782BF8DE}"/>
    <dgm:cxn modelId="{534CC1B0-4783-4156-BCC4-6310BB44CF95}" srcId="{9ACF8064-82BF-49D6-8A93-C66AB72D607A}" destId="{279520DC-994D-47CA-A3FE-1AE64D373A63}" srcOrd="0" destOrd="0" parTransId="{293DC551-61BE-4A74-B66C-888A9D728536}" sibTransId="{485398E6-D33B-4B02-8057-7A3F3ED23B22}"/>
    <dgm:cxn modelId="{C15C5FBC-4A45-4EB9-B378-42175C6DAE1F}" srcId="{D418E49A-19E2-45A2-A309-8F8132EF539D}" destId="{EA80D805-5624-489E-9DD8-64AAE6F1CE47}" srcOrd="2" destOrd="0" parTransId="{79B55CAE-C3AC-4238-995F-A16A0DAB94D8}" sibTransId="{1756F75C-8872-44B8-9EA3-4E9750920683}"/>
    <dgm:cxn modelId="{CE9CEECA-D3E3-4031-A873-F0BE101DA5AB}" type="presOf" srcId="{20B55A1E-E691-486F-A7DA-5DEEBCEC4A01}" destId="{77FFE688-F728-4EBB-B111-EA7F66A88F7A}" srcOrd="0" destOrd="0" presId="urn:microsoft.com/office/officeart/2018/5/layout/CenteredIconLabelDescriptionList"/>
    <dgm:cxn modelId="{701B99CB-CDDC-4A90-99C8-2AD8B16D6F48}" type="presOf" srcId="{EA80D805-5624-489E-9DD8-64AAE6F1CE47}" destId="{A6C0B3FD-37CC-49CB-83B7-73F8F015F0A9}" srcOrd="0" destOrd="2" presId="urn:microsoft.com/office/officeart/2018/5/layout/CenteredIconLabelDescriptionList"/>
    <dgm:cxn modelId="{1CDA91D2-D224-4A81-A94E-12DA1A0086D2}" srcId="{0F1A56E9-E085-488D-81AF-691AE1F4A063}" destId="{A2026DF8-81DF-49CA-B981-71DD52AE8D21}" srcOrd="0" destOrd="0" parTransId="{7DFE54D4-07CF-4EA8-AD03-373042DED00E}" sibTransId="{A3FBB477-152F-4FA2-B78E-248637697E94}"/>
    <dgm:cxn modelId="{9757A5D5-2191-472C-AB4F-FA2899E34836}" type="presOf" srcId="{88520599-F68F-4CFC-B27B-37A6238C5322}" destId="{78BF4F89-1645-4121-98F7-9E46BBFA0EAF}" srcOrd="0" destOrd="0" presId="urn:microsoft.com/office/officeart/2018/5/layout/CenteredIconLabelDescriptionList"/>
    <dgm:cxn modelId="{E8A2F2F1-4502-438D-8906-C3FA40E70C9D}" type="presOf" srcId="{6C60F878-2D0F-4A7B-A9E2-DF2C05233B97}" destId="{847C96E5-B01E-4257-A317-F0C2C8E07D18}" srcOrd="0" destOrd="0" presId="urn:microsoft.com/office/officeart/2018/5/layout/CenteredIconLabelDescriptionList"/>
    <dgm:cxn modelId="{88BBC4FC-C65E-450D-AF58-4E9ABDC59D4D}" type="presOf" srcId="{A2026DF8-81DF-49CA-B981-71DD52AE8D21}" destId="{F09EB96E-DC21-4706-9162-E824A1FB4595}" srcOrd="0" destOrd="0" presId="urn:microsoft.com/office/officeart/2018/5/layout/CenteredIconLabelDescriptionList"/>
    <dgm:cxn modelId="{52B8A6FE-7288-4ABA-8023-28801E2A54DC}" srcId="{0BB37DB9-08B5-433C-A5CA-AED8E7083779}" destId="{9ACF8064-82BF-49D6-8A93-C66AB72D607A}" srcOrd="3" destOrd="0" parTransId="{BD7E3370-F66F-4704-A375-BC8B4CAE8C2F}" sibTransId="{F4FCD383-8422-4374-956C-5AB34386FBAB}"/>
    <dgm:cxn modelId="{9220DA97-1298-4AC1-BEB5-A7014E21E957}" type="presParOf" srcId="{5B19889B-3012-4ED4-A39A-EA2E7D19EFA5}" destId="{D7BDA56A-8327-4AEE-A77C-03C4D1BD0E43}" srcOrd="0" destOrd="0" presId="urn:microsoft.com/office/officeart/2018/5/layout/CenteredIconLabelDescriptionList"/>
    <dgm:cxn modelId="{6367FF0D-4DDE-4103-8907-0040D93C858B}" type="presParOf" srcId="{D7BDA56A-8327-4AEE-A77C-03C4D1BD0E43}" destId="{827B9C7E-D5F4-4482-B61B-26CBC8D36C8D}" srcOrd="0" destOrd="0" presId="urn:microsoft.com/office/officeart/2018/5/layout/CenteredIconLabelDescriptionList"/>
    <dgm:cxn modelId="{102D98DD-EC22-4707-8EC0-A73CA50FDD73}" type="presParOf" srcId="{D7BDA56A-8327-4AEE-A77C-03C4D1BD0E43}" destId="{BCF8E98B-A750-4D01-AC31-1368E06CC44F}" srcOrd="1" destOrd="0" presId="urn:microsoft.com/office/officeart/2018/5/layout/CenteredIconLabelDescriptionList"/>
    <dgm:cxn modelId="{CD05C6AE-96E4-4360-9EA1-A0D6CF4B2679}" type="presParOf" srcId="{D7BDA56A-8327-4AEE-A77C-03C4D1BD0E43}" destId="{1A6EB4EE-E3AB-4575-9DB1-EFEE86F4A7F6}" srcOrd="2" destOrd="0" presId="urn:microsoft.com/office/officeart/2018/5/layout/CenteredIconLabelDescriptionList"/>
    <dgm:cxn modelId="{533D774E-DAE0-4770-8BC2-4D6F2303F24B}" type="presParOf" srcId="{D7BDA56A-8327-4AEE-A77C-03C4D1BD0E43}" destId="{54A1EEB0-3D85-4AEA-96E1-67918B2604AA}" srcOrd="3" destOrd="0" presId="urn:microsoft.com/office/officeart/2018/5/layout/CenteredIconLabelDescriptionList"/>
    <dgm:cxn modelId="{61F468B9-3760-4AD2-A337-4C6A6A41DFD6}" type="presParOf" srcId="{D7BDA56A-8327-4AEE-A77C-03C4D1BD0E43}" destId="{A6C0B3FD-37CC-49CB-83B7-73F8F015F0A9}" srcOrd="4" destOrd="0" presId="urn:microsoft.com/office/officeart/2018/5/layout/CenteredIconLabelDescriptionList"/>
    <dgm:cxn modelId="{59E97E51-851E-4615-9D37-3AA3B85D3570}" type="presParOf" srcId="{5B19889B-3012-4ED4-A39A-EA2E7D19EFA5}" destId="{B55E702A-42FC-40D1-8B00-76B387E24A1A}" srcOrd="1" destOrd="0" presId="urn:microsoft.com/office/officeart/2018/5/layout/CenteredIconLabelDescriptionList"/>
    <dgm:cxn modelId="{254EC771-58B8-4E2E-9BC2-AF11BFDBBDFD}" type="presParOf" srcId="{5B19889B-3012-4ED4-A39A-EA2E7D19EFA5}" destId="{3391550A-AA4B-4812-B073-0DBB2F4C5535}" srcOrd="2" destOrd="0" presId="urn:microsoft.com/office/officeart/2018/5/layout/CenteredIconLabelDescriptionList"/>
    <dgm:cxn modelId="{0E6CE9BE-EAB6-4658-9899-242A916211A1}" type="presParOf" srcId="{3391550A-AA4B-4812-B073-0DBB2F4C5535}" destId="{10C81047-3B71-4EF5-A7FB-D0C3EA0FAEA6}" srcOrd="0" destOrd="0" presId="urn:microsoft.com/office/officeart/2018/5/layout/CenteredIconLabelDescriptionList"/>
    <dgm:cxn modelId="{4574937A-E59F-467A-BFF3-BBC896EDCD97}" type="presParOf" srcId="{3391550A-AA4B-4812-B073-0DBB2F4C5535}" destId="{D20E95D5-BB16-40C0-9A57-3F46A1F2E0B4}" srcOrd="1" destOrd="0" presId="urn:microsoft.com/office/officeart/2018/5/layout/CenteredIconLabelDescriptionList"/>
    <dgm:cxn modelId="{9BF71A7A-EF0B-4B0F-A20D-E5F000096E48}" type="presParOf" srcId="{3391550A-AA4B-4812-B073-0DBB2F4C5535}" destId="{847C96E5-B01E-4257-A317-F0C2C8E07D18}" srcOrd="2" destOrd="0" presId="urn:microsoft.com/office/officeart/2018/5/layout/CenteredIconLabelDescriptionList"/>
    <dgm:cxn modelId="{6270E295-4E2E-4A23-AFDF-FC9B817281CC}" type="presParOf" srcId="{3391550A-AA4B-4812-B073-0DBB2F4C5535}" destId="{38D5A400-86E0-4142-98B2-7F8396BDF82B}" srcOrd="3" destOrd="0" presId="urn:microsoft.com/office/officeart/2018/5/layout/CenteredIconLabelDescriptionList"/>
    <dgm:cxn modelId="{930B61FD-E55F-4BE7-BF4A-299E221D6793}" type="presParOf" srcId="{3391550A-AA4B-4812-B073-0DBB2F4C5535}" destId="{F25AAEAD-60B4-4280-BA12-7911B3045E9B}" srcOrd="4" destOrd="0" presId="urn:microsoft.com/office/officeart/2018/5/layout/CenteredIconLabelDescriptionList"/>
    <dgm:cxn modelId="{7B98CA1F-2FA4-44D9-B575-FB59456ED97A}" type="presParOf" srcId="{5B19889B-3012-4ED4-A39A-EA2E7D19EFA5}" destId="{DAEE55C3-A3A2-4715-A73F-4E38F39A6E3B}" srcOrd="3" destOrd="0" presId="urn:microsoft.com/office/officeart/2018/5/layout/CenteredIconLabelDescriptionList"/>
    <dgm:cxn modelId="{239ADF95-1F7B-4017-874C-62FBF3592ACB}" type="presParOf" srcId="{5B19889B-3012-4ED4-A39A-EA2E7D19EFA5}" destId="{20BE4349-E9F4-4346-80CD-D2C179E1ADFD}" srcOrd="4" destOrd="0" presId="urn:microsoft.com/office/officeart/2018/5/layout/CenteredIconLabelDescriptionList"/>
    <dgm:cxn modelId="{D6BD0D8B-EB01-4C20-AA86-350E674767C9}" type="presParOf" srcId="{20BE4349-E9F4-4346-80CD-D2C179E1ADFD}" destId="{C8116C98-AD9B-4D35-B919-27EC24BE8AD3}" srcOrd="0" destOrd="0" presId="urn:microsoft.com/office/officeart/2018/5/layout/CenteredIconLabelDescriptionList"/>
    <dgm:cxn modelId="{0A729D67-AC14-4F8D-82C0-9C0EEEEE65E8}" type="presParOf" srcId="{20BE4349-E9F4-4346-80CD-D2C179E1ADFD}" destId="{C2FC060C-8978-4CFC-9B9D-63234E976515}" srcOrd="1" destOrd="0" presId="urn:microsoft.com/office/officeart/2018/5/layout/CenteredIconLabelDescriptionList"/>
    <dgm:cxn modelId="{C2FF5359-888E-4C40-B62C-572EC26273F0}" type="presParOf" srcId="{20BE4349-E9F4-4346-80CD-D2C179E1ADFD}" destId="{78BF4F89-1645-4121-98F7-9E46BBFA0EAF}" srcOrd="2" destOrd="0" presId="urn:microsoft.com/office/officeart/2018/5/layout/CenteredIconLabelDescriptionList"/>
    <dgm:cxn modelId="{1D760F1E-B5FC-4BAE-992A-919ACAE987A7}" type="presParOf" srcId="{20BE4349-E9F4-4346-80CD-D2C179E1ADFD}" destId="{3A5FBC6F-5D8A-47C4-81F0-3E050CDC4CB7}" srcOrd="3" destOrd="0" presId="urn:microsoft.com/office/officeart/2018/5/layout/CenteredIconLabelDescriptionList"/>
    <dgm:cxn modelId="{CFE11917-74BA-418B-9698-2F1A864720BB}" type="presParOf" srcId="{20BE4349-E9F4-4346-80CD-D2C179E1ADFD}" destId="{77FFE688-F728-4EBB-B111-EA7F66A88F7A}" srcOrd="4" destOrd="0" presId="urn:microsoft.com/office/officeart/2018/5/layout/CenteredIconLabelDescriptionList"/>
    <dgm:cxn modelId="{773CE4EA-7CAB-4D8D-BFDA-CE770612C8D3}" type="presParOf" srcId="{5B19889B-3012-4ED4-A39A-EA2E7D19EFA5}" destId="{1B625755-8C65-47C7-B010-94102E0400F3}" srcOrd="5" destOrd="0" presId="urn:microsoft.com/office/officeart/2018/5/layout/CenteredIconLabelDescriptionList"/>
    <dgm:cxn modelId="{32E9282D-3DAC-4F46-AE8A-43FB78F9F114}" type="presParOf" srcId="{5B19889B-3012-4ED4-A39A-EA2E7D19EFA5}" destId="{85F85E93-A88D-4A54-B470-C709C5258837}" srcOrd="6" destOrd="0" presId="urn:microsoft.com/office/officeart/2018/5/layout/CenteredIconLabelDescriptionList"/>
    <dgm:cxn modelId="{9E3DEA60-50DA-488B-9FDA-BBC300C14663}" type="presParOf" srcId="{85F85E93-A88D-4A54-B470-C709C5258837}" destId="{68574ACF-BA5D-45B5-86A2-A045ADAACCDF}" srcOrd="0" destOrd="0" presId="urn:microsoft.com/office/officeart/2018/5/layout/CenteredIconLabelDescriptionList"/>
    <dgm:cxn modelId="{464A5166-0709-4C35-BC37-CCD08EB31D56}" type="presParOf" srcId="{85F85E93-A88D-4A54-B470-C709C5258837}" destId="{1DFDF77F-9DB0-4435-B5CE-234FB0AE1356}" srcOrd="1" destOrd="0" presId="urn:microsoft.com/office/officeart/2018/5/layout/CenteredIconLabelDescriptionList"/>
    <dgm:cxn modelId="{657901C5-3DF7-4EBC-9277-F4BADEFE5039}" type="presParOf" srcId="{85F85E93-A88D-4A54-B470-C709C5258837}" destId="{1F0E495A-D79A-4169-A757-55D0346B498E}" srcOrd="2" destOrd="0" presId="urn:microsoft.com/office/officeart/2018/5/layout/CenteredIconLabelDescriptionList"/>
    <dgm:cxn modelId="{CC37E00B-1695-4216-8CD8-37BB813EFAF7}" type="presParOf" srcId="{85F85E93-A88D-4A54-B470-C709C5258837}" destId="{7A96EDE4-53CE-49D3-A17E-CB1676D7323E}" srcOrd="3" destOrd="0" presId="urn:microsoft.com/office/officeart/2018/5/layout/CenteredIconLabelDescriptionList"/>
    <dgm:cxn modelId="{EAB025BF-75D6-46FE-A9C9-924FB0D177E1}" type="presParOf" srcId="{85F85E93-A88D-4A54-B470-C709C5258837}" destId="{EA6A7528-E4A3-4D00-B251-8CB5F4C3BD48}" srcOrd="4" destOrd="0" presId="urn:microsoft.com/office/officeart/2018/5/layout/CenteredIconLabelDescriptionList"/>
    <dgm:cxn modelId="{F9919CB5-1F7F-40B8-8267-E8DD17D62126}" type="presParOf" srcId="{5B19889B-3012-4ED4-A39A-EA2E7D19EFA5}" destId="{3749B7D9-F605-4B6E-AD82-FD9CFF0978DA}" srcOrd="7" destOrd="0" presId="urn:microsoft.com/office/officeart/2018/5/layout/CenteredIconLabelDescriptionList"/>
    <dgm:cxn modelId="{47584AC2-67B3-4789-A698-E3048E97CD08}" type="presParOf" srcId="{5B19889B-3012-4ED4-A39A-EA2E7D19EFA5}" destId="{CA1A22EC-4BDF-469D-B967-5E81F9D32F32}" srcOrd="8" destOrd="0" presId="urn:microsoft.com/office/officeart/2018/5/layout/CenteredIconLabelDescriptionList"/>
    <dgm:cxn modelId="{DC831AD2-C291-48D5-9629-80ABC8D5AC8D}" type="presParOf" srcId="{CA1A22EC-4BDF-469D-B967-5E81F9D32F32}" destId="{315A9834-3719-4299-9894-11C6A9D005E6}" srcOrd="0" destOrd="0" presId="urn:microsoft.com/office/officeart/2018/5/layout/CenteredIconLabelDescriptionList"/>
    <dgm:cxn modelId="{CB7FD882-76F8-4B76-B628-2795F0D228AC}" type="presParOf" srcId="{CA1A22EC-4BDF-469D-B967-5E81F9D32F32}" destId="{DE526F29-CE34-42E6-BDD4-C63291946E4A}" srcOrd="1" destOrd="0" presId="urn:microsoft.com/office/officeart/2018/5/layout/CenteredIconLabelDescriptionList"/>
    <dgm:cxn modelId="{FB49AF40-3B53-4251-BEE1-D658267D64BF}" type="presParOf" srcId="{CA1A22EC-4BDF-469D-B967-5E81F9D32F32}" destId="{C678C916-EB41-40E7-BC08-FF94F0EEC4DB}" srcOrd="2" destOrd="0" presId="urn:microsoft.com/office/officeart/2018/5/layout/CenteredIconLabelDescriptionList"/>
    <dgm:cxn modelId="{5E3BE964-9090-43A9-81BE-27C8990996CD}" type="presParOf" srcId="{CA1A22EC-4BDF-469D-B967-5E81F9D32F32}" destId="{756335B7-A377-4C95-89E9-0B09F93D9BDF}" srcOrd="3" destOrd="0" presId="urn:microsoft.com/office/officeart/2018/5/layout/CenteredIconLabelDescriptionList"/>
    <dgm:cxn modelId="{DE12EF9A-AEB5-46B7-9B61-5ADFB01AE9BF}" type="presParOf" srcId="{CA1A22EC-4BDF-469D-B967-5E81F9D32F32}" destId="{F09EB96E-DC21-4706-9162-E824A1FB459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B9C7E-D5F4-4482-B61B-26CBC8D36C8D}">
      <dsp:nvSpPr>
        <dsp:cNvPr id="0" name=""/>
        <dsp:cNvSpPr/>
      </dsp:nvSpPr>
      <dsp:spPr>
        <a:xfrm>
          <a:off x="551748" y="759592"/>
          <a:ext cx="581366" cy="581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6EB4EE-E3AB-4575-9DB1-EFEE86F4A7F6}">
      <dsp:nvSpPr>
        <dsp:cNvPr id="0" name=""/>
        <dsp:cNvSpPr/>
      </dsp:nvSpPr>
      <dsp:spPr>
        <a:xfrm>
          <a:off x="11908" y="1465745"/>
          <a:ext cx="1661047" cy="108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da-DK" sz="1400" b="0" i="0" u="sng" kern="1200" dirty="0"/>
            <a:t>EN TELEOP-DATERING SKAL INDEHOLDE</a:t>
          </a:r>
          <a:r>
            <a:rPr lang="da-DK" sz="1400" b="0" i="0" kern="1200" dirty="0"/>
            <a:t>: </a:t>
          </a:r>
          <a:endParaRPr lang="en-US" sz="1400" kern="1200" dirty="0"/>
        </a:p>
      </dsp:txBody>
      <dsp:txXfrm>
        <a:off x="11908" y="1465745"/>
        <a:ext cx="1661047" cy="1085368"/>
      </dsp:txXfrm>
    </dsp:sp>
    <dsp:sp modelId="{A6C0B3FD-37CC-49CB-83B7-73F8F015F0A9}">
      <dsp:nvSpPr>
        <dsp:cNvPr id="0" name=""/>
        <dsp:cNvSpPr/>
      </dsp:nvSpPr>
      <dsp:spPr>
        <a:xfrm>
          <a:off x="11908" y="2609154"/>
          <a:ext cx="1661047" cy="105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b="0" i="0" kern="1200" dirty="0"/>
            <a:t>Billede</a:t>
          </a:r>
          <a:endParaRPr lang="en-US" sz="1100" kern="1200" dirty="0"/>
        </a:p>
        <a:p>
          <a:pPr marL="0" lvl="0" indent="0" algn="ctr" defTabSz="488950">
            <a:lnSpc>
              <a:spcPct val="100000"/>
            </a:lnSpc>
            <a:spcBef>
              <a:spcPct val="0"/>
            </a:spcBef>
            <a:spcAft>
              <a:spcPct val="35000"/>
            </a:spcAft>
            <a:buNone/>
          </a:pPr>
          <a:r>
            <a:rPr lang="da-DK" sz="1100" b="0" i="0" kern="1200" dirty="0"/>
            <a:t>Vurdering </a:t>
          </a:r>
        </a:p>
        <a:p>
          <a:pPr marL="0" lvl="0" indent="0" algn="ctr" defTabSz="488950">
            <a:lnSpc>
              <a:spcPct val="100000"/>
            </a:lnSpc>
            <a:spcBef>
              <a:spcPct val="0"/>
            </a:spcBef>
            <a:spcAft>
              <a:spcPct val="35000"/>
            </a:spcAft>
            <a:buNone/>
          </a:pPr>
          <a:r>
            <a:rPr lang="da-DK" sz="1100" b="0" i="0" kern="1200" dirty="0"/>
            <a:t>(TIME skema) </a:t>
          </a:r>
          <a:endParaRPr lang="en-US" sz="1100" kern="1200" dirty="0"/>
        </a:p>
        <a:p>
          <a:pPr marL="0" lvl="0" indent="0" algn="ctr" defTabSz="488950">
            <a:lnSpc>
              <a:spcPct val="100000"/>
            </a:lnSpc>
            <a:spcBef>
              <a:spcPct val="0"/>
            </a:spcBef>
            <a:spcAft>
              <a:spcPct val="35000"/>
            </a:spcAft>
            <a:buNone/>
          </a:pPr>
          <a:r>
            <a:rPr lang="da-DK" sz="1100" b="0" i="0" kern="1200" dirty="0"/>
            <a:t>Notat om aktuelle problem stillinger</a:t>
          </a:r>
          <a:endParaRPr lang="en-US" sz="1100" kern="1200" dirty="0"/>
        </a:p>
      </dsp:txBody>
      <dsp:txXfrm>
        <a:off x="11908" y="2609154"/>
        <a:ext cx="1661047" cy="1052439"/>
      </dsp:txXfrm>
    </dsp:sp>
    <dsp:sp modelId="{10C81047-3B71-4EF5-A7FB-D0C3EA0FAEA6}">
      <dsp:nvSpPr>
        <dsp:cNvPr id="0" name=""/>
        <dsp:cNvSpPr/>
      </dsp:nvSpPr>
      <dsp:spPr>
        <a:xfrm>
          <a:off x="2581997" y="759592"/>
          <a:ext cx="581366" cy="581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C96E5-B01E-4257-A317-F0C2C8E07D18}">
      <dsp:nvSpPr>
        <dsp:cNvPr id="0" name=""/>
        <dsp:cNvSpPr/>
      </dsp:nvSpPr>
      <dsp:spPr>
        <a:xfrm>
          <a:off x="1963639" y="1465745"/>
          <a:ext cx="1818083" cy="108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da-DK" sz="1400" b="0" i="0" u="sng" kern="1200" dirty="0"/>
            <a:t>Planlagte Teleopdateringer gøres EJ BEHANDLINGSKRÆVENDE</a:t>
          </a:r>
          <a:endParaRPr lang="en-US" sz="1400" kern="1200" dirty="0"/>
        </a:p>
      </dsp:txBody>
      <dsp:txXfrm>
        <a:off x="1963639" y="1465745"/>
        <a:ext cx="1818083" cy="1085368"/>
      </dsp:txXfrm>
    </dsp:sp>
    <dsp:sp modelId="{F25AAEAD-60B4-4280-BA12-7911B3045E9B}">
      <dsp:nvSpPr>
        <dsp:cNvPr id="0" name=""/>
        <dsp:cNvSpPr/>
      </dsp:nvSpPr>
      <dsp:spPr>
        <a:xfrm>
          <a:off x="2042157" y="2609154"/>
          <a:ext cx="1661047" cy="1052439"/>
        </a:xfrm>
        <a:prstGeom prst="rect">
          <a:avLst/>
        </a:prstGeom>
        <a:noFill/>
        <a:ln>
          <a:noFill/>
        </a:ln>
        <a:effectLst/>
      </dsp:spPr>
      <dsp:style>
        <a:lnRef idx="0">
          <a:scrgbClr r="0" g="0" b="0"/>
        </a:lnRef>
        <a:fillRef idx="0">
          <a:scrgbClr r="0" g="0" b="0"/>
        </a:fillRef>
        <a:effectRef idx="0">
          <a:scrgbClr r="0" g="0" b="0"/>
        </a:effectRef>
        <a:fontRef idx="minor"/>
      </dsp:style>
    </dsp:sp>
    <dsp:sp modelId="{C8116C98-AD9B-4D35-B919-27EC24BE8AD3}">
      <dsp:nvSpPr>
        <dsp:cNvPr id="0" name=""/>
        <dsp:cNvSpPr/>
      </dsp:nvSpPr>
      <dsp:spPr>
        <a:xfrm>
          <a:off x="4612246" y="759592"/>
          <a:ext cx="581366" cy="5813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BF4F89-1645-4121-98F7-9E46BBFA0EAF}">
      <dsp:nvSpPr>
        <dsp:cNvPr id="0" name=""/>
        <dsp:cNvSpPr/>
      </dsp:nvSpPr>
      <dsp:spPr>
        <a:xfrm>
          <a:off x="4072406" y="1465745"/>
          <a:ext cx="1661047" cy="108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da-DK" sz="1400" b="0" i="0" u="sng" kern="1200" dirty="0"/>
            <a:t>AKUTTE TILSTANDE: </a:t>
          </a:r>
          <a:r>
            <a:rPr lang="da-DK" sz="1400" b="0" i="0" kern="1200" dirty="0"/>
            <a:t>altid henvendelse til EGEN LÆGE /VAGTLÆGE </a:t>
          </a:r>
          <a:endParaRPr lang="en-US" sz="1400" kern="1200" dirty="0"/>
        </a:p>
      </dsp:txBody>
      <dsp:txXfrm>
        <a:off x="4072406" y="1465745"/>
        <a:ext cx="1661047" cy="1085368"/>
      </dsp:txXfrm>
    </dsp:sp>
    <dsp:sp modelId="{77FFE688-F728-4EBB-B111-EA7F66A88F7A}">
      <dsp:nvSpPr>
        <dsp:cNvPr id="0" name=""/>
        <dsp:cNvSpPr/>
      </dsp:nvSpPr>
      <dsp:spPr>
        <a:xfrm>
          <a:off x="4072406" y="2609154"/>
          <a:ext cx="1661047" cy="105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b="0" i="0" kern="1200"/>
            <a:t>F.eks. infektion og iskæmi</a:t>
          </a:r>
          <a:endParaRPr lang="en-US" sz="1100" kern="1200"/>
        </a:p>
      </dsp:txBody>
      <dsp:txXfrm>
        <a:off x="4072406" y="2609154"/>
        <a:ext cx="1661047" cy="1052439"/>
      </dsp:txXfrm>
    </dsp:sp>
    <dsp:sp modelId="{68574ACF-BA5D-45B5-86A2-A045ADAACCDF}">
      <dsp:nvSpPr>
        <dsp:cNvPr id="0" name=""/>
        <dsp:cNvSpPr/>
      </dsp:nvSpPr>
      <dsp:spPr>
        <a:xfrm>
          <a:off x="6563978" y="759592"/>
          <a:ext cx="581366" cy="5813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E495A-D79A-4169-A757-55D0346B498E}">
      <dsp:nvSpPr>
        <dsp:cNvPr id="0" name=""/>
        <dsp:cNvSpPr/>
      </dsp:nvSpPr>
      <dsp:spPr>
        <a:xfrm>
          <a:off x="6024137" y="1465745"/>
          <a:ext cx="1661047" cy="108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da-DK" sz="1400" b="0" i="0" u="sng" kern="1200" dirty="0"/>
            <a:t>BEHOV FOR FREMSKYNDET KONTAKT TIL SÅR-AMBULATORIET</a:t>
          </a:r>
          <a:r>
            <a:rPr lang="da-DK" sz="1400" b="0" i="0" kern="1200" dirty="0"/>
            <a:t>: </a:t>
          </a:r>
          <a:endParaRPr lang="en-US" sz="1400" kern="1200" dirty="0"/>
        </a:p>
      </dsp:txBody>
      <dsp:txXfrm>
        <a:off x="6024137" y="1465745"/>
        <a:ext cx="1661047" cy="1085368"/>
      </dsp:txXfrm>
    </dsp:sp>
    <dsp:sp modelId="{EA6A7528-E4A3-4D00-B251-8CB5F4C3BD48}">
      <dsp:nvSpPr>
        <dsp:cNvPr id="0" name=""/>
        <dsp:cNvSpPr/>
      </dsp:nvSpPr>
      <dsp:spPr>
        <a:xfrm>
          <a:off x="6024137" y="2609154"/>
          <a:ext cx="1661047" cy="105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b="0" i="0" kern="1200"/>
            <a:t>Ring + vurdering og foto i pleje.net</a:t>
          </a:r>
          <a:endParaRPr lang="en-US" sz="1100" kern="1200"/>
        </a:p>
      </dsp:txBody>
      <dsp:txXfrm>
        <a:off x="6024137" y="2609154"/>
        <a:ext cx="1661047" cy="1052439"/>
      </dsp:txXfrm>
    </dsp:sp>
    <dsp:sp modelId="{315A9834-3719-4299-9894-11C6A9D005E6}">
      <dsp:nvSpPr>
        <dsp:cNvPr id="0" name=""/>
        <dsp:cNvSpPr/>
      </dsp:nvSpPr>
      <dsp:spPr>
        <a:xfrm>
          <a:off x="8515709" y="759592"/>
          <a:ext cx="581366" cy="5813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78C916-EB41-40E7-BC08-FF94F0EEC4DB}">
      <dsp:nvSpPr>
        <dsp:cNvPr id="0" name=""/>
        <dsp:cNvSpPr/>
      </dsp:nvSpPr>
      <dsp:spPr>
        <a:xfrm>
          <a:off x="7975868" y="1465745"/>
          <a:ext cx="1661047" cy="108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da-DK" sz="1400" b="0" i="0" u="sng" kern="1200" dirty="0"/>
            <a:t>EKSTRA-ORDINÆRE HENVENDELSER til Sårambulatoriet</a:t>
          </a:r>
          <a:r>
            <a:rPr lang="da-DK" sz="1400" u="sng" kern="1200" dirty="0"/>
            <a:t>:</a:t>
          </a:r>
          <a:endParaRPr lang="en-US" sz="1400" kern="1200" dirty="0"/>
        </a:p>
      </dsp:txBody>
      <dsp:txXfrm>
        <a:off x="7975868" y="1465745"/>
        <a:ext cx="1661047" cy="1085368"/>
      </dsp:txXfrm>
    </dsp:sp>
    <dsp:sp modelId="{F09EB96E-DC21-4706-9162-E824A1FB4595}">
      <dsp:nvSpPr>
        <dsp:cNvPr id="0" name=""/>
        <dsp:cNvSpPr/>
      </dsp:nvSpPr>
      <dsp:spPr>
        <a:xfrm>
          <a:off x="7975868" y="2609154"/>
          <a:ext cx="1661047" cy="105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b="0" i="0" kern="1200" dirty="0"/>
            <a:t>Beskriv problemstilling + behandlingskrævende, skal kunne vente nogle dage.</a:t>
          </a:r>
          <a:endParaRPr lang="en-US" sz="1100" kern="1200" dirty="0"/>
        </a:p>
      </dsp:txBody>
      <dsp:txXfrm>
        <a:off x="7975868" y="2609154"/>
        <a:ext cx="1661047" cy="1052439"/>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16-04-2026</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16-04-2026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br>
              <a:rPr lang="da-DK" dirty="0"/>
            </a:b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160846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dirty="0"/>
              <a:t>Dette er en oversigt over de aftaler der er indgået i klyngen med sårambulatoriet på Nykøbing F. sygehus, Guldborgsund, Lolland og Vordingborg kommune -  tilrettes efter de aftaler der skal refereres til i aktuelle klynge.</a:t>
            </a:r>
          </a:p>
          <a:p>
            <a:endParaRPr lang="da-DK" dirty="0"/>
          </a:p>
          <a:p>
            <a:r>
              <a:rPr lang="da-DK" dirty="0"/>
              <a:t>Samarbejdet med sårambulatoriet bevares af den gode tone og at begge parter giver de bedste forudsætninger til at behandle borgeren bedst muligt.  Vigtigt at beskrive hvilke forhold og evt. udfordringer der gør sig gældende i hjemmet, hvorfor er der ændret på behandlingen osv. så sårambulatorierne kan vurdere og give brugbare anvisninger.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1949794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764A7-A297-428F-12C9-4B5EB6EBD77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83116CE-138A-B740-57CC-E825F471125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8E072A2-D186-2204-1F19-4C95F4587C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Ved opstart af borger med sår kopieres tjekliste ind i fagligt notat  - afhængig af hvilket system man anvender i den enkelte kommune. Teksten er i indsatsen, så den følger med når der opstartes sår-indsats. </a:t>
            </a:r>
            <a:r>
              <a:rPr lang="da-DK" b="1" dirty="0"/>
              <a:t>SKAL DER LINKES TIL TJEKLISTEN – ELLER INDSÆTTES?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Ydelsen ”opstart af borger med sår” og opstart af borger med diabetes” (og sår) bør være i indsatskataloget, på hver 30 minutter, så der er tid til at få indsamlet relevante data til anamnese, oprette ydelser inkl. Sårtriage, samt handlingsanvisning.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Gennemgå hvordan der dokumenteres i telesårsjournalen og kopieres over i eget EOJ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Nyt notat, tryk standard, kopier notatet og sæt ind i eget EOJ-system.</a:t>
            </a:r>
          </a:p>
          <a:p>
            <a:endParaRPr lang="da-DK" dirty="0"/>
          </a:p>
        </p:txBody>
      </p:sp>
      <p:sp>
        <p:nvSpPr>
          <p:cNvPr id="4" name="Pladsholder til slidenummer 3">
            <a:extLst>
              <a:ext uri="{FF2B5EF4-FFF2-40B4-BE49-F238E27FC236}">
                <a16:creationId xmlns:a16="http://schemas.microsoft.com/office/drawing/2014/main" id="{364E7084-E312-60D2-037C-829E9D46136B}"/>
              </a:ext>
            </a:extLst>
          </p:cNvPr>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278912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B5FA-64FB-0DD1-7CD6-3B84F394186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0C9BC43-1946-FF24-6D38-B503CAAF178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F2B359-233F-09B7-8BC7-DE26C2C3637B}"/>
              </a:ext>
            </a:extLst>
          </p:cNvPr>
          <p:cNvSpPr>
            <a:spLocks noGrp="1"/>
          </p:cNvSpPr>
          <p:nvPr>
            <p:ph type="body" idx="1"/>
          </p:nvPr>
        </p:nvSpPr>
        <p:spPr/>
        <p:txBody>
          <a:bodyPr/>
          <a:lstStyle/>
          <a:p>
            <a:r>
              <a:rPr lang="da-DK" dirty="0" err="1"/>
              <a:t>Sårtriagemødet</a:t>
            </a:r>
            <a:r>
              <a:rPr lang="da-DK" dirty="0"/>
              <a:t> afholdes efter aftale i de enkelte grupper – 0,5 time, 1 x/uge. Tidspunktet er der hvor det passer bedst i dagens program; om morgenen i forbindelse med det alm. </a:t>
            </a:r>
            <a:r>
              <a:rPr lang="da-DK" dirty="0" err="1"/>
              <a:t>Triagemøde</a:t>
            </a:r>
            <a:r>
              <a:rPr lang="da-DK" dirty="0"/>
              <a:t>, midt på dagen hvor de er inde til frokost, eller sidst på dagen.</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der er tid afholdes et ”rigtigt” </a:t>
            </a:r>
            <a:r>
              <a:rPr lang="da-DK" dirty="0" err="1"/>
              <a:t>Sårtriagemøde</a:t>
            </a:r>
            <a:r>
              <a:rPr lang="da-DK"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der ikke er tid på undervisningsdagen gennemgås det blot og præciseres, at alle relevante der er på job den dag så vidt muligt deltager, at man starter og slutter til tiden og at mødes ikke skal ses som en ekstra pause til madpakke osv.</a:t>
            </a:r>
          </a:p>
          <a:p>
            <a:endParaRPr lang="da-DK" dirty="0"/>
          </a:p>
          <a:p>
            <a:pPr latinLnBrk="0"/>
            <a:r>
              <a:rPr lang="da-DK" sz="1200" b="1" i="0" kern="1200" dirty="0" err="1">
                <a:solidFill>
                  <a:schemeClr val="tx1"/>
                </a:solidFill>
                <a:effectLst/>
                <a:latin typeface="+mn-lt"/>
                <a:ea typeface="+mn-ea"/>
                <a:cs typeface="+mn-cs"/>
              </a:rPr>
              <a:t>Sårtriagemøder</a:t>
            </a:r>
            <a:r>
              <a:rPr lang="da-DK" sz="1200" b="1" i="0" kern="1200" dirty="0">
                <a:solidFill>
                  <a:schemeClr val="tx1"/>
                </a:solidFill>
                <a:effectLst/>
                <a:latin typeface="+mn-lt"/>
                <a:ea typeface="+mn-ea"/>
                <a:cs typeface="+mn-cs"/>
              </a:rPr>
              <a:t>:</a:t>
            </a:r>
            <a:endParaRPr lang="da-DK" sz="1200" b="0" i="0" kern="1200" dirty="0">
              <a:solidFill>
                <a:schemeClr val="tx1"/>
              </a:solidFill>
              <a:effectLst/>
              <a:latin typeface="+mn-lt"/>
              <a:ea typeface="+mn-ea"/>
              <a:cs typeface="+mn-cs"/>
            </a:endParaRPr>
          </a:p>
          <a:p>
            <a:pPr latinLnBrk="0"/>
            <a:r>
              <a:rPr lang="da-DK" sz="1200" b="1" i="0" kern="1200" dirty="0">
                <a:solidFill>
                  <a:schemeClr val="tx1"/>
                </a:solidFill>
                <a:effectLst/>
                <a:latin typeface="+mn-lt"/>
                <a:ea typeface="+mn-ea"/>
                <a:cs typeface="+mn-cs"/>
              </a:rPr>
              <a:t>Mødeleder: </a:t>
            </a:r>
            <a:r>
              <a:rPr lang="da-DK" sz="1200" b="0" i="0" kern="1200" dirty="0">
                <a:solidFill>
                  <a:schemeClr val="tx1"/>
                </a:solidFill>
                <a:effectLst/>
                <a:latin typeface="+mn-lt"/>
                <a:ea typeface="+mn-ea"/>
                <a:cs typeface="+mn-cs"/>
              </a:rPr>
              <a:t>Sårsygeplejerske, sygeplejerske eller, Social og Sundhedsassistent</a:t>
            </a:r>
          </a:p>
          <a:p>
            <a:r>
              <a:rPr lang="da-DK" sz="1200" b="1" i="0" kern="1200" dirty="0">
                <a:solidFill>
                  <a:schemeClr val="tx1"/>
                </a:solidFill>
                <a:effectLst/>
                <a:latin typeface="+mn-lt"/>
                <a:ea typeface="+mn-ea"/>
                <a:cs typeface="+mn-cs"/>
              </a:rPr>
              <a:t>Referenter/disponent </a:t>
            </a:r>
            <a:r>
              <a:rPr lang="da-DK" sz="1200" b="0" i="0" kern="1200" dirty="0">
                <a:solidFill>
                  <a:schemeClr val="tx1"/>
                </a:solidFill>
                <a:effectLst/>
                <a:latin typeface="+mn-lt"/>
                <a:ea typeface="+mn-ea"/>
                <a:cs typeface="+mn-cs"/>
              </a:rPr>
              <a:t>(ansvarlig for at aftaler og planer skrives relevante steder)</a:t>
            </a:r>
            <a:r>
              <a:rPr lang="da-DK" sz="1200" b="1" i="0" kern="1200" dirty="0">
                <a:solidFill>
                  <a:schemeClr val="tx1"/>
                </a:solidFill>
                <a:effectLst/>
                <a:latin typeface="+mn-lt"/>
                <a:ea typeface="+mn-ea"/>
                <a:cs typeface="+mn-cs"/>
              </a:rPr>
              <a:t>: </a:t>
            </a:r>
          </a:p>
          <a:p>
            <a:r>
              <a:rPr lang="da-DK" dirty="0"/>
              <a:t>Det kan anbefales at opgaven går på skift, er aftalt på forhånd og at der er 2 personer aktive.</a:t>
            </a:r>
          </a:p>
          <a:p>
            <a:r>
              <a:rPr lang="da-DK" dirty="0"/>
              <a:t>SSA og sygeplejerske kan være referent, da man aftaler i plenum hvad og hvor der skal skrives. </a:t>
            </a:r>
          </a:p>
          <a:p>
            <a:pPr latinLnBrk="0"/>
            <a:endParaRPr lang="da-DK" sz="1200" b="0" i="0" kern="1200" dirty="0">
              <a:solidFill>
                <a:schemeClr val="tx1"/>
              </a:solidFill>
              <a:effectLst/>
              <a:latin typeface="+mn-lt"/>
              <a:ea typeface="+mn-ea"/>
              <a:cs typeface="+mn-cs"/>
            </a:endParaRPr>
          </a:p>
          <a:p>
            <a:pPr latinLnBrk="0"/>
            <a:r>
              <a:rPr lang="da-DK" sz="1200" b="1" i="0" kern="1200" dirty="0">
                <a:solidFill>
                  <a:schemeClr val="tx1"/>
                </a:solidFill>
                <a:effectLst/>
                <a:latin typeface="+mn-lt"/>
                <a:ea typeface="+mn-ea"/>
                <a:cs typeface="+mn-cs"/>
              </a:rPr>
              <a:t>Til stede: </a:t>
            </a:r>
            <a:r>
              <a:rPr lang="da-DK" sz="1200" b="0" i="0" kern="1200" dirty="0">
                <a:solidFill>
                  <a:schemeClr val="tx1"/>
                </a:solidFill>
                <a:effectLst/>
                <a:latin typeface="+mn-lt"/>
                <a:ea typeface="+mn-ea"/>
                <a:cs typeface="+mn-cs"/>
              </a:rPr>
              <a:t>Sygeplejersker, SSA, planlægger, leder og Sårsygeplejerske</a:t>
            </a:r>
          </a:p>
          <a:p>
            <a:pPr latinLnBrk="0"/>
            <a:r>
              <a:rPr lang="da-DK" sz="1200" b="1" i="0" kern="1200" dirty="0">
                <a:solidFill>
                  <a:schemeClr val="tx1"/>
                </a:solidFill>
                <a:effectLst/>
                <a:latin typeface="+mn-lt"/>
                <a:ea typeface="+mn-ea"/>
                <a:cs typeface="+mn-cs"/>
              </a:rPr>
              <a:t>Dokumentation: </a:t>
            </a:r>
            <a:r>
              <a:rPr lang="da-DK" sz="1200" b="0" i="0" kern="1200" dirty="0">
                <a:solidFill>
                  <a:schemeClr val="tx1"/>
                </a:solidFill>
                <a:effectLst/>
                <a:latin typeface="+mn-lt"/>
                <a:ea typeface="+mn-ea"/>
                <a:cs typeface="+mn-cs"/>
              </a:rPr>
              <a:t>Handlingsanvisninger og eventuel disponering rettes til under mødet af referent.</a:t>
            </a:r>
          </a:p>
          <a:p>
            <a:pPr latinLnBrk="0"/>
            <a:br>
              <a:rPr lang="da-DK" sz="1200" b="0" i="0" kern="1200" dirty="0">
                <a:solidFill>
                  <a:schemeClr val="tx1"/>
                </a:solidFill>
                <a:effectLst/>
                <a:latin typeface="+mn-lt"/>
                <a:ea typeface="+mn-ea"/>
                <a:cs typeface="+mn-cs"/>
              </a:rPr>
            </a:br>
            <a:endParaRPr lang="da-DK" sz="1200" b="0" i="0" kern="1200" dirty="0">
              <a:solidFill>
                <a:schemeClr val="tx1"/>
              </a:solidFill>
              <a:effectLst/>
              <a:latin typeface="+mn-lt"/>
              <a:ea typeface="+mn-ea"/>
              <a:cs typeface="+mn-cs"/>
            </a:endParaRPr>
          </a:p>
          <a:p>
            <a:pPr latinLnBrk="0"/>
            <a:r>
              <a:rPr lang="da-DK" sz="1200" b="1" i="0" kern="1200" dirty="0">
                <a:solidFill>
                  <a:schemeClr val="tx1"/>
                </a:solidFill>
                <a:effectLst/>
                <a:latin typeface="+mn-lt"/>
                <a:ea typeface="+mn-ea"/>
                <a:cs typeface="+mn-cs"/>
              </a:rPr>
              <a:t>Drejebog for </a:t>
            </a:r>
            <a:r>
              <a:rPr lang="da-DK" sz="1200" b="1" i="0" kern="1200" dirty="0" err="1">
                <a:solidFill>
                  <a:schemeClr val="tx1"/>
                </a:solidFill>
                <a:effectLst/>
                <a:latin typeface="+mn-lt"/>
                <a:ea typeface="+mn-ea"/>
                <a:cs typeface="+mn-cs"/>
              </a:rPr>
              <a:t>sårtriagemøde</a:t>
            </a:r>
            <a:r>
              <a:rPr lang="da-DK" sz="1200" b="1" i="0" kern="1200" dirty="0">
                <a:solidFill>
                  <a:schemeClr val="tx1"/>
                </a:solidFill>
                <a:effectLst/>
                <a:latin typeface="+mn-lt"/>
                <a:ea typeface="+mn-ea"/>
                <a:cs typeface="+mn-cs"/>
              </a:rPr>
              <a:t>:</a:t>
            </a:r>
          </a:p>
          <a:p>
            <a:pPr latinLnBrk="0"/>
            <a:r>
              <a:rPr lang="da-DK" sz="1200" b="0" i="0" kern="1200" dirty="0">
                <a:solidFill>
                  <a:schemeClr val="tx1"/>
                </a:solidFill>
                <a:effectLst/>
                <a:latin typeface="+mn-lt"/>
                <a:ea typeface="+mn-ea"/>
                <a:cs typeface="+mn-cs"/>
              </a:rPr>
              <a:t>Opfølgning på borgere, som er triageret røde, er relevante tiltag iværksat og virker de?</a:t>
            </a:r>
          </a:p>
          <a:p>
            <a:pPr latinLnBrk="0"/>
            <a:r>
              <a:rPr lang="da-DK" sz="1200" b="0" i="0" kern="1200" dirty="0">
                <a:solidFill>
                  <a:schemeClr val="tx1"/>
                </a:solidFill>
                <a:effectLst/>
                <a:latin typeface="+mn-lt"/>
                <a:ea typeface="+mn-ea"/>
                <a:cs typeface="+mn-cs"/>
              </a:rPr>
              <a:t>Gennemgå gule borgere, der er triageret inden for den seneste uge. Hvorfor er de gule – er der behov for ændring i behandlingen?</a:t>
            </a:r>
          </a:p>
          <a:p>
            <a:pPr latinLnBrk="0"/>
            <a:r>
              <a:rPr lang="da-DK" sz="1200" b="0" i="0" kern="1200" dirty="0">
                <a:solidFill>
                  <a:schemeClr val="tx1"/>
                </a:solidFill>
                <a:effectLst/>
                <a:latin typeface="+mn-lt"/>
                <a:ea typeface="+mn-ea"/>
                <a:cs typeface="+mn-cs"/>
              </a:rPr>
              <a:t>Gennemgå udvalgte borgere, som er triageret grøn. Har de været grønne længe, bør såret egentlig være helet, er der behov for ændring i behandlingen?</a:t>
            </a:r>
          </a:p>
          <a:p>
            <a:pPr latinLnBrk="0"/>
            <a:r>
              <a:rPr lang="da-DK" sz="1200" b="0" i="0" kern="1200" dirty="0">
                <a:solidFill>
                  <a:schemeClr val="tx1"/>
                </a:solidFill>
                <a:effectLst/>
                <a:latin typeface="+mn-lt"/>
                <a:ea typeface="+mn-ea"/>
                <a:cs typeface="+mn-cs"/>
              </a:rPr>
              <a:t>For hver borger fremlægger mødeleder triagering, vurdering og foto og referent oplæser nuværende plan.</a:t>
            </a:r>
          </a:p>
          <a:p>
            <a:pPr latinLnBrk="0"/>
            <a:r>
              <a:rPr lang="da-DK" sz="1200" b="0" i="0" kern="1200" dirty="0">
                <a:solidFill>
                  <a:schemeClr val="tx1"/>
                </a:solidFill>
                <a:effectLst/>
                <a:latin typeface="+mn-lt"/>
                <a:ea typeface="+mn-ea"/>
                <a:cs typeface="+mn-cs"/>
              </a:rPr>
              <a:t>De øvrige mødedeltagere supplerer med relevant viden.</a:t>
            </a:r>
          </a:p>
          <a:p>
            <a:pPr latinLnBrk="0"/>
            <a:r>
              <a:rPr lang="da-DK" sz="1200" b="0" i="0" kern="1200" dirty="0">
                <a:solidFill>
                  <a:schemeClr val="tx1"/>
                </a:solidFill>
                <a:effectLst/>
                <a:latin typeface="+mn-lt"/>
                <a:ea typeface="+mn-ea"/>
                <a:cs typeface="+mn-cs"/>
              </a:rPr>
              <a:t>Handlingsanvisning i sårguide kan virke som inspiration til relevante tiltag.</a:t>
            </a:r>
          </a:p>
          <a:p>
            <a:pPr latinLnBrk="0"/>
            <a:r>
              <a:rPr lang="da-DK" sz="1200" b="0" i="0" kern="1200" dirty="0">
                <a:solidFill>
                  <a:schemeClr val="tx1"/>
                </a:solidFill>
                <a:effectLst/>
                <a:latin typeface="+mn-lt"/>
                <a:ea typeface="+mn-ea"/>
                <a:cs typeface="+mn-cs"/>
              </a:rPr>
              <a:t>Mødeleder faciliterer faglig sparring om hver borger.</a:t>
            </a:r>
          </a:p>
          <a:p>
            <a:pPr latinLnBrk="0"/>
            <a:r>
              <a:rPr lang="da-DK" sz="1200" b="0" i="0" kern="1200" dirty="0">
                <a:solidFill>
                  <a:schemeClr val="tx1"/>
                </a:solidFill>
                <a:effectLst/>
                <a:latin typeface="+mn-lt"/>
                <a:ea typeface="+mn-ea"/>
                <a:cs typeface="+mn-cs"/>
              </a:rPr>
              <a:t>Dokumentation i EOJ</a:t>
            </a:r>
          </a:p>
          <a:p>
            <a:pPr latinLnBrk="0"/>
            <a:br>
              <a:rPr lang="da-DK" sz="1200" b="0" i="0" kern="1200" dirty="0">
                <a:solidFill>
                  <a:schemeClr val="tx1"/>
                </a:solidFill>
                <a:effectLst/>
                <a:latin typeface="+mn-lt"/>
                <a:ea typeface="+mn-ea"/>
                <a:cs typeface="+mn-cs"/>
              </a:rPr>
            </a:br>
            <a:endParaRPr lang="da-DK" sz="1200" b="0" i="0" kern="1200" dirty="0">
              <a:solidFill>
                <a:schemeClr val="tx1"/>
              </a:solidFill>
              <a:effectLst/>
              <a:latin typeface="+mn-lt"/>
              <a:ea typeface="+mn-ea"/>
              <a:cs typeface="+mn-cs"/>
            </a:endParaRPr>
          </a:p>
          <a:p>
            <a:pPr latinLnBrk="0"/>
            <a:r>
              <a:rPr lang="da-DK" sz="1200" b="1" i="1" u="sng" kern="1200" dirty="0">
                <a:solidFill>
                  <a:schemeClr val="tx1"/>
                </a:solidFill>
                <a:effectLst/>
                <a:latin typeface="+mn-lt"/>
                <a:ea typeface="+mn-ea"/>
                <a:cs typeface="+mn-cs"/>
              </a:rPr>
              <a:t>For hver borger, der bliver gennemgået, laves der aftaler i forhold til indsats, opfølgning og dokumentation og der oprettes observation i EOJ vedr. drøftelse til </a:t>
            </a:r>
            <a:r>
              <a:rPr lang="da-DK" sz="1200" b="1" i="1" u="sng" kern="1200" dirty="0" err="1">
                <a:solidFill>
                  <a:schemeClr val="tx1"/>
                </a:solidFill>
                <a:effectLst/>
                <a:latin typeface="+mn-lt"/>
                <a:ea typeface="+mn-ea"/>
                <a:cs typeface="+mn-cs"/>
              </a:rPr>
              <a:t>sårtriagemøde</a:t>
            </a:r>
            <a:endParaRPr lang="da-DK" sz="1200" b="0" i="0" kern="1200" dirty="0">
              <a:solidFill>
                <a:schemeClr val="tx1"/>
              </a:solidFill>
              <a:effectLst/>
              <a:latin typeface="+mn-lt"/>
              <a:ea typeface="+mn-ea"/>
              <a:cs typeface="+mn-cs"/>
            </a:endParaRPr>
          </a:p>
          <a:p>
            <a:pPr latinLnBrk="0"/>
            <a:r>
              <a:rPr lang="da-DK" sz="1200" b="0" i="0" kern="1200" dirty="0">
                <a:solidFill>
                  <a:schemeClr val="tx1"/>
                </a:solidFill>
                <a:effectLst/>
                <a:latin typeface="+mn-lt"/>
                <a:ea typeface="+mn-ea"/>
                <a:cs typeface="+mn-cs"/>
              </a:rPr>
              <a:t>Hvilke ændringer er der i borgerens helbredstilstand?</a:t>
            </a:r>
          </a:p>
          <a:p>
            <a:pPr latinLnBrk="0"/>
            <a:r>
              <a:rPr lang="da-DK" sz="1200" b="0" i="0" kern="1200" dirty="0">
                <a:solidFill>
                  <a:schemeClr val="tx1"/>
                </a:solidFill>
                <a:effectLst/>
                <a:latin typeface="+mn-lt"/>
                <a:ea typeface="+mn-ea"/>
                <a:cs typeface="+mn-cs"/>
              </a:rPr>
              <a:t>Skal der ændres i nuværende indsatser?</a:t>
            </a:r>
          </a:p>
          <a:p>
            <a:pPr latinLnBrk="0"/>
            <a:r>
              <a:rPr lang="da-DK" sz="1200" b="0" i="0" kern="1200" dirty="0">
                <a:solidFill>
                  <a:schemeClr val="tx1"/>
                </a:solidFill>
                <a:effectLst/>
                <a:latin typeface="+mn-lt"/>
                <a:ea typeface="+mn-ea"/>
                <a:cs typeface="+mn-cs"/>
              </a:rPr>
              <a:t>Hvem planlægger indsatser?</a:t>
            </a:r>
          </a:p>
          <a:p>
            <a:pPr latinLnBrk="0"/>
            <a:r>
              <a:rPr lang="da-DK" sz="1200" b="0" i="0" kern="1200" dirty="0">
                <a:solidFill>
                  <a:schemeClr val="tx1"/>
                </a:solidFill>
                <a:effectLst/>
                <a:latin typeface="+mn-lt"/>
                <a:ea typeface="+mn-ea"/>
                <a:cs typeface="+mn-cs"/>
              </a:rPr>
              <a:t>Hvem iværksætter indsatser?</a:t>
            </a:r>
          </a:p>
          <a:p>
            <a:pPr latinLnBrk="0"/>
            <a:r>
              <a:rPr lang="da-DK" sz="1200" b="0" i="0" kern="1200" dirty="0">
                <a:solidFill>
                  <a:schemeClr val="tx1"/>
                </a:solidFill>
                <a:effectLst/>
                <a:latin typeface="+mn-lt"/>
                <a:ea typeface="+mn-ea"/>
                <a:cs typeface="+mn-cs"/>
              </a:rPr>
              <a:t>Hvem dokumenterer ændringerne?</a:t>
            </a:r>
          </a:p>
          <a:p>
            <a:pPr latinLnBrk="0"/>
            <a:r>
              <a:rPr lang="da-DK" sz="1200" b="0" i="0" kern="1200" dirty="0">
                <a:solidFill>
                  <a:schemeClr val="tx1"/>
                </a:solidFill>
                <a:effectLst/>
                <a:latin typeface="+mn-lt"/>
                <a:ea typeface="+mn-ea"/>
                <a:cs typeface="+mn-cs"/>
              </a:rPr>
              <a:t>Hvem følger op på indsatser?</a:t>
            </a:r>
          </a:p>
          <a:p>
            <a:pPr latinLnBrk="0"/>
            <a:r>
              <a:rPr lang="da-DK" sz="1200" b="0" i="0" kern="1200" dirty="0">
                <a:solidFill>
                  <a:schemeClr val="tx1"/>
                </a:solidFill>
                <a:effectLst/>
                <a:latin typeface="+mn-lt"/>
                <a:ea typeface="+mn-ea"/>
                <a:cs typeface="+mn-cs"/>
              </a:rPr>
              <a:t>Hvem kontakter relevante samarbejdspartnere?</a:t>
            </a:r>
          </a:p>
          <a:p>
            <a:pPr latinLnBrk="0"/>
            <a:br>
              <a:rPr lang="da-DK" sz="1200" b="0" i="0" kern="1200" dirty="0">
                <a:solidFill>
                  <a:schemeClr val="tx1"/>
                </a:solidFill>
                <a:effectLst/>
                <a:latin typeface="+mn-lt"/>
                <a:ea typeface="+mn-ea"/>
                <a:cs typeface="+mn-cs"/>
              </a:rPr>
            </a:br>
            <a:endParaRPr lang="da-DK" sz="1200" b="0" i="0" kern="1200" dirty="0">
              <a:solidFill>
                <a:schemeClr val="tx1"/>
              </a:solidFill>
              <a:effectLst/>
              <a:latin typeface="+mn-lt"/>
              <a:ea typeface="+mn-ea"/>
              <a:cs typeface="+mn-cs"/>
            </a:endParaRPr>
          </a:p>
          <a:p>
            <a:pPr latinLnBrk="0"/>
            <a:r>
              <a:rPr lang="da-DK" sz="1200" b="0" i="1" kern="1200" dirty="0">
                <a:solidFill>
                  <a:schemeClr val="tx1"/>
                </a:solidFill>
                <a:effectLst/>
                <a:latin typeface="+mn-lt"/>
                <a:ea typeface="+mn-ea"/>
                <a:cs typeface="+mn-cs"/>
              </a:rPr>
              <a:t>OBS: om der er behov for yderligere oplæring af personalet i forhold til behandling og optimering af indsatser (f.eks. beskæring, måle fodpuls,</a:t>
            </a:r>
            <a:endParaRPr lang="da-DK" sz="1200" b="0" i="0" kern="1200" dirty="0">
              <a:solidFill>
                <a:schemeClr val="tx1"/>
              </a:solidFill>
              <a:effectLst/>
              <a:latin typeface="+mn-lt"/>
              <a:ea typeface="+mn-ea"/>
              <a:cs typeface="+mn-cs"/>
            </a:endParaRPr>
          </a:p>
          <a:p>
            <a:r>
              <a:rPr lang="da-DK" sz="1200" b="0" i="1" kern="1200" dirty="0">
                <a:solidFill>
                  <a:schemeClr val="tx1"/>
                </a:solidFill>
                <a:effectLst/>
                <a:latin typeface="+mn-lt"/>
                <a:ea typeface="+mn-ea"/>
                <a:cs typeface="+mn-cs"/>
              </a:rPr>
              <a:t>kompression, blodsukkerregulering ol.).</a:t>
            </a:r>
            <a:endParaRPr lang="da-DK" sz="1200" b="0" i="0" kern="1200" dirty="0">
              <a:solidFill>
                <a:schemeClr val="tx1"/>
              </a:solidFill>
              <a:effectLst/>
              <a:latin typeface="+mn-lt"/>
              <a:ea typeface="+mn-ea"/>
              <a:cs typeface="+mn-cs"/>
            </a:endParaRPr>
          </a:p>
          <a:p>
            <a:endParaRPr lang="da-DK" dirty="0"/>
          </a:p>
          <a:p>
            <a:r>
              <a:rPr lang="da-DK" dirty="0"/>
              <a:t>hvor en styrer telesårsjournalen på skærmen, 1-2 er på EOJ-systemet for at tjekke status og opdatere handlingsanvisning under mødet, så ingen går derfra med opgaver. </a:t>
            </a:r>
          </a:p>
          <a:p>
            <a:r>
              <a:rPr lang="da-DK" dirty="0"/>
              <a:t>Anbefaler at planlægger deltager så besøg rettes til med det samme. </a:t>
            </a:r>
          </a:p>
          <a:p>
            <a:r>
              <a:rPr lang="da-DK" dirty="0"/>
              <a:t>Leder bør deltage jævnligt for at opleve arbejdsbyrdens indflydelse på gruppens dynamik, det faglige niveau og kan byde ind ved ledelsesmæssige problemstillinger (f.eks. Ved komplekse hjem med udfordringer).</a:t>
            </a:r>
          </a:p>
          <a:p>
            <a:endParaRPr lang="da-DK" dirty="0"/>
          </a:p>
          <a:p>
            <a:endParaRPr lang="da-DK" dirty="0"/>
          </a:p>
          <a:p>
            <a:r>
              <a:rPr lang="da-DK" dirty="0"/>
              <a:t>Starter med at tale om dem der er triageret røde, følge op på om rette tiltag er iværksat – tilretter evt. i handlingsanvisning.</a:t>
            </a:r>
          </a:p>
          <a:p>
            <a:r>
              <a:rPr lang="da-DK" dirty="0"/>
              <a:t>Derefter de gule – skal der gøres yderligere tiltag / tilrette handlingsanvisning / kan </a:t>
            </a:r>
            <a:r>
              <a:rPr lang="da-DK" dirty="0" err="1"/>
              <a:t>sårbehandlingen</a:t>
            </a:r>
            <a:r>
              <a:rPr lang="da-DK" dirty="0"/>
              <a:t> delegeres til SSA?</a:t>
            </a:r>
          </a:p>
          <a:p>
            <a:r>
              <a:rPr lang="da-DK" dirty="0"/>
              <a:t>Hvis der er nye /grå – er der tvivl om hvilke tiltag der skal gøres – opstart borger med sår, ydelser opstartes tilrettes.</a:t>
            </a:r>
          </a:p>
          <a:p>
            <a:r>
              <a:rPr lang="da-DK" dirty="0"/>
              <a:t>Er der borgere med sår, som ikke er oprettet i telesår og som skal drøftes?</a:t>
            </a:r>
          </a:p>
          <a:p>
            <a:endParaRPr lang="da-DK" dirty="0"/>
          </a:p>
        </p:txBody>
      </p:sp>
      <p:sp>
        <p:nvSpPr>
          <p:cNvPr id="4" name="Pladsholder til slidenummer 3">
            <a:extLst>
              <a:ext uri="{FF2B5EF4-FFF2-40B4-BE49-F238E27FC236}">
                <a16:creationId xmlns:a16="http://schemas.microsoft.com/office/drawing/2014/main" id="{3C22CA91-265F-0893-0043-41ED02CA7748}"/>
              </a:ext>
            </a:extLst>
          </p:cNvPr>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42829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DF06A-8863-1560-0E17-925911DEFB9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2370F0C-826B-6372-A44B-8664595936B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4688FCB-42A7-DBBF-C92D-FCE9FF15799A}"/>
              </a:ext>
            </a:extLst>
          </p:cNvPr>
          <p:cNvSpPr>
            <a:spLocks noGrp="1"/>
          </p:cNvSpPr>
          <p:nvPr>
            <p:ph type="body" idx="1"/>
          </p:nvPr>
        </p:nvSpPr>
        <p:spPr/>
        <p:txBody>
          <a:bodyPr/>
          <a:lstStyle/>
          <a:p>
            <a:pPr algn="l"/>
            <a:br>
              <a:rPr lang="da-DK" dirty="0"/>
            </a:br>
            <a:endParaRPr lang="da-DK" dirty="0"/>
          </a:p>
        </p:txBody>
      </p:sp>
      <p:sp>
        <p:nvSpPr>
          <p:cNvPr id="4" name="Pladsholder til slidenummer 3">
            <a:extLst>
              <a:ext uri="{FF2B5EF4-FFF2-40B4-BE49-F238E27FC236}">
                <a16:creationId xmlns:a16="http://schemas.microsoft.com/office/drawing/2014/main" id="{6B86C15C-8698-36C6-59A0-BF72951DB2A7}"/>
              </a:ext>
            </a:extLst>
          </p:cNvPr>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46905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dirty="0"/>
              <a:t>Kort intro om hvad sårtriage er og at undervisningen er bygget op efter puslespilsprincippet: Man kan ikke lære det hele på en gang, det er ikke muligt at tage så meget ind på en dag.</a:t>
            </a:r>
          </a:p>
          <a:p>
            <a:r>
              <a:rPr lang="da-DK" dirty="0"/>
              <a:t>Vi giver derfor hjørnebrikkerne og så må deltagerne selv arbejde sig ind på de andre brikker, efterhånden som de bruger det i hverdagen.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Anbefaler at mest muligt foregår som workshop</a:t>
            </a:r>
          </a:p>
          <a:p>
            <a:endParaRPr lang="da-DK" dirty="0"/>
          </a:p>
          <a:p>
            <a:r>
              <a:rPr lang="da-DK" dirty="0"/>
              <a:t>Vigtigt at understrege at vi samler op i hverdagen, når vi mødes til </a:t>
            </a:r>
            <a:r>
              <a:rPr lang="da-DK" dirty="0" err="1"/>
              <a:t>sårtriagemøder</a:t>
            </a:r>
            <a:r>
              <a:rPr lang="da-DK" dirty="0"/>
              <a:t> og ved behov</a:t>
            </a:r>
          </a:p>
          <a:p>
            <a:endParaRPr lang="da-DK" dirty="0"/>
          </a:p>
          <a:p>
            <a:r>
              <a:rPr lang="da-DK" dirty="0"/>
              <a:t>Hjørnebrikkerne er udover dagens agenda for undervisningen også henvisninger til sårguide / MMC / de muligheder der tilbydes i den enkelte kommune.</a:t>
            </a:r>
          </a:p>
          <a:p>
            <a:r>
              <a:rPr lang="da-DK" dirty="0"/>
              <a:t>	Brik nr. 1 – login, oprette borger, browser og app- version.</a:t>
            </a:r>
          </a:p>
          <a:p>
            <a:r>
              <a:rPr lang="da-DK" dirty="0"/>
              <a:t>	Brik nr. 2 – sårvurdering, triagering, TIMES</a:t>
            </a:r>
          </a:p>
          <a:p>
            <a:r>
              <a:rPr lang="da-DK" dirty="0"/>
              <a:t>	Brik nr. 3 – hjælperedskaber som sårguide, MMC, VAR eller hvad man anvender i den enkelte kommune.</a:t>
            </a:r>
          </a:p>
          <a:p>
            <a:r>
              <a:rPr lang="da-DK" dirty="0"/>
              <a:t>	Brik nr. 4 – Arbejdsgange ved samarbejde tværsektorielt, med sårambulatorier o.l. Afhængig af den enkelte kommune, hvem og hvordan man samarbejder på tværs af sektorerne.</a:t>
            </a:r>
          </a:p>
          <a:p>
            <a:r>
              <a:rPr lang="da-DK" dirty="0"/>
              <a:t>.</a:t>
            </a:r>
          </a:p>
          <a:p>
            <a:r>
              <a:rPr lang="da-DK" dirty="0"/>
              <a:t>Opstarts aktivitet hvor alle stiller sig op på række og inddeler sig efter </a:t>
            </a:r>
          </a:p>
          <a:p>
            <a:r>
              <a:rPr lang="da-DK" dirty="0"/>
              <a:t>	hvor længe man har været uddannet</a:t>
            </a:r>
          </a:p>
          <a:p>
            <a:r>
              <a:rPr lang="da-DK" dirty="0"/>
              <a:t>	Hvor meget erfaring man har med </a:t>
            </a:r>
            <a:r>
              <a:rPr lang="da-DK" dirty="0" err="1"/>
              <a:t>sårbehandling</a:t>
            </a:r>
            <a:endParaRPr lang="da-DK" dirty="0"/>
          </a:p>
          <a:p>
            <a:r>
              <a:rPr lang="da-DK" dirty="0"/>
              <a:t>	Hvor meget erfaring man har med telesår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Giver et godt overblik for underviserne over, hvilket niveau deltagerne har. Ligeledes er det en </a:t>
            </a:r>
            <a:r>
              <a:rPr lang="da-DK" dirty="0" err="1"/>
              <a:t>icebreaker</a:t>
            </a:r>
            <a:r>
              <a:rPr lang="da-DK" dirty="0"/>
              <a:t> for deltagerne indbyrdes.</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2287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mere patientsikker </a:t>
            </a:r>
            <a:r>
              <a:rPr lang="da-DK" dirty="0" err="1"/>
              <a:t>sårbehandling</a:t>
            </a:r>
            <a:r>
              <a:rPr lang="da-DK" dirty="0"/>
              <a:t> forudsætter at der arbejdes ud fra korrekt diagnose, målsætning og handlingsanvisning, og at den efterfølgende evalueres og justeres afhængig af sårudviklingen. Korrekt dokumentation fra starten, sikrer at alle kan arbejde ud fra samme plan.</a:t>
            </a:r>
          </a:p>
          <a:p>
            <a:endParaRPr lang="da-DK" dirty="0"/>
          </a:p>
          <a:p>
            <a:r>
              <a:rPr lang="da-DK" dirty="0"/>
              <a:t>Hvis man som sygeplejerske eller </a:t>
            </a:r>
            <a:r>
              <a:rPr lang="da-DK" dirty="0" err="1"/>
              <a:t>Sosu</a:t>
            </a:r>
            <a:r>
              <a:rPr lang="da-DK" dirty="0"/>
              <a:t>-assistent ikke har så meget erfaring /viden om </a:t>
            </a:r>
            <a:r>
              <a:rPr lang="da-DK" dirty="0" err="1"/>
              <a:t>sårbehandling</a:t>
            </a:r>
            <a:r>
              <a:rPr lang="da-DK" dirty="0"/>
              <a:t>, kan </a:t>
            </a:r>
            <a:r>
              <a:rPr lang="da-DK" dirty="0" err="1"/>
              <a:t>sårbehandlingen</a:t>
            </a:r>
            <a:r>
              <a:rPr lang="da-DK" dirty="0"/>
              <a:t> blive tilfældig, hvis der ikke er udarbejdet en handlingsanvisning.</a:t>
            </a:r>
          </a:p>
          <a:p>
            <a:r>
              <a:rPr lang="da-DK" dirty="0"/>
              <a:t>Sårtriageringen giver det fornødne overblik over hvor alvorligt såret er og hvilken handling der er relevant.</a:t>
            </a:r>
          </a:p>
          <a:p>
            <a:r>
              <a:rPr lang="da-DK" dirty="0" err="1"/>
              <a:t>Sårtriagemøderne</a:t>
            </a:r>
            <a:r>
              <a:rPr lang="da-DK" dirty="0"/>
              <a:t> giver mulighed for sparring og overblik over hvilke emner der evt. kræver yderligere opmærksomhed / undervisning.</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91602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vises et sårtriage overblik, med inddeling i brugergrupper.</a:t>
            </a:r>
          </a:p>
          <a:p>
            <a:r>
              <a:rPr lang="da-DK" dirty="0"/>
              <a:t>Der sættes flueben i den brugergruppe, man ønsker at se.</a:t>
            </a:r>
          </a:p>
          <a:p>
            <a:r>
              <a:rPr lang="da-DK" dirty="0"/>
              <a:t>Boksen med navne hvor man kan se patienternes aktuelle triageringsfarve, hvornår de er oprettet og hvornår de sidst er triageret.</a:t>
            </a:r>
          </a:p>
          <a:p>
            <a:r>
              <a:rPr lang="da-DK" dirty="0"/>
              <a:t>Boksen i højre side viser hvor mange der i den pågældende brugergruppe er triageret hhv. rød, gul og grøn, samt om der er nogen grå dvs. så de ikke er blevet triageret endnu.</a:t>
            </a:r>
          </a:p>
          <a:p>
            <a:endParaRPr lang="da-DK" dirty="0"/>
          </a:p>
        </p:txBody>
      </p:sp>
      <p:sp>
        <p:nvSpPr>
          <p:cNvPr id="4" name="Pladsholder til slidenummer 3"/>
          <p:cNvSpPr>
            <a:spLocks noGrp="1"/>
          </p:cNvSpPr>
          <p:nvPr>
            <p:ph type="sldNum" sz="quarter" idx="5"/>
          </p:nvPr>
        </p:nvSpPr>
        <p:spPr/>
        <p:txBody>
          <a:bodyPr/>
          <a:lstStyle/>
          <a:p>
            <a:fld id="{C9DED8D7-4A6D-4D85-847E-4D773EF98547}" type="slidenum">
              <a:rPr lang="da-DK" smtClean="0"/>
              <a:t>5</a:t>
            </a:fld>
            <a:endParaRPr lang="da-DK"/>
          </a:p>
        </p:txBody>
      </p:sp>
    </p:spTree>
    <p:extLst>
      <p:ext uri="{BB962C8B-B14F-4D97-AF65-F5344CB8AC3E}">
        <p14:creationId xmlns:p14="http://schemas.microsoft.com/office/powerpoint/2010/main" val="335804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9A493-4FF0-8294-FB22-867CD288BBE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EBE06E8-4151-7281-B55C-436110584E3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E4EC683-3F3D-B86C-E1B6-DDC6034A7189}"/>
              </a:ext>
            </a:extLst>
          </p:cNvPr>
          <p:cNvSpPr>
            <a:spLocks noGrp="1"/>
          </p:cNvSpPr>
          <p:nvPr>
            <p:ph type="body" idx="1"/>
          </p:nvPr>
        </p:nvSpPr>
        <p:spPr/>
        <p:txBody>
          <a:bodyPr/>
          <a:lstStyle/>
          <a:p>
            <a:r>
              <a:rPr lang="da-DK" dirty="0"/>
              <a:t>Efter en kort introduktion skal alle logge ind på browserversionen af telesårsjournalen.</a:t>
            </a:r>
          </a:p>
          <a:p>
            <a:r>
              <a:rPr lang="da-DK" dirty="0"/>
              <a:t>Brugernavnet er som udgangspunkt initialerne fra mailadressen. Hvis de er brugt, kan der tilføjes et bogstav mere. (Ex. Hvis navnet er Lise Hansen og initialerne skulle være </a:t>
            </a:r>
            <a:r>
              <a:rPr lang="da-DK" dirty="0" err="1"/>
              <a:t>liha</a:t>
            </a:r>
            <a:r>
              <a:rPr lang="da-DK" dirty="0"/>
              <a:t>, men er brugt, kan de være </a:t>
            </a:r>
            <a:r>
              <a:rPr lang="da-DK" dirty="0" err="1"/>
              <a:t>lisan</a:t>
            </a:r>
            <a:r>
              <a:rPr lang="da-DK" dirty="0"/>
              <a:t>)</a:t>
            </a:r>
          </a:p>
          <a:p>
            <a:r>
              <a:rPr lang="da-DK" dirty="0"/>
              <a:t>Alle har fået tildelt samme kode i oprettelsen.</a:t>
            </a:r>
          </a:p>
          <a:p>
            <a:r>
              <a:rPr lang="da-DK" dirty="0"/>
              <a:t>Når man er logget ind, skal cpr.nr. udfyldes af den enkelte, så det efterfølgende er muligt at tilgå systemet via </a:t>
            </a:r>
            <a:r>
              <a:rPr lang="da-DK" dirty="0" err="1"/>
              <a:t>MitId</a:t>
            </a:r>
            <a:r>
              <a:rPr lang="da-DK" dirty="0"/>
              <a:t> – ved glemt kode.</a:t>
            </a:r>
          </a:p>
          <a:p>
            <a:endParaRPr lang="da-DK" dirty="0"/>
          </a:p>
          <a:p>
            <a:r>
              <a:rPr lang="da-DK" dirty="0"/>
              <a:t>Derefter opretter den enkelte sin egen kode.</a:t>
            </a:r>
          </a:p>
          <a:p>
            <a:r>
              <a:rPr lang="da-DK" dirty="0"/>
              <a:t>Alle logger ud igen, da der resten af dagen skal arbejdes i testmiljøet.</a:t>
            </a:r>
          </a:p>
          <a:p>
            <a:endParaRPr lang="da-DK" dirty="0"/>
          </a:p>
        </p:txBody>
      </p:sp>
      <p:sp>
        <p:nvSpPr>
          <p:cNvPr id="4" name="Pladsholder til slidenummer 3">
            <a:extLst>
              <a:ext uri="{FF2B5EF4-FFF2-40B4-BE49-F238E27FC236}">
                <a16:creationId xmlns:a16="http://schemas.microsoft.com/office/drawing/2014/main" id="{204A67BB-7962-B69A-E028-5F1061F23822}"/>
              </a:ext>
            </a:extLst>
          </p:cNvPr>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124306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CD43-38FD-8A58-92AA-2D70DCD0C3E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F27AF1F-55C2-D6DA-5D45-50D99F0CDFA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643E363-09DD-0404-9A03-34A1AC71DF98}"/>
              </a:ext>
            </a:extLst>
          </p:cNvPr>
          <p:cNvSpPr>
            <a:spLocks noGrp="1"/>
          </p:cNvSpPr>
          <p:nvPr>
            <p:ph type="body" idx="1"/>
          </p:nvPr>
        </p:nvSpPr>
        <p:spPr/>
        <p:txBody>
          <a:bodyPr/>
          <a:lstStyle/>
          <a:p>
            <a:r>
              <a:rPr lang="da-DK" dirty="0"/>
              <a:t>Brugerne sidder 2 og 2 sammen, logger ind i testmiljø og opretter en patient – underviseren står til rådighed og hjælper selvfølgelig efter behov. </a:t>
            </a:r>
          </a:p>
          <a:p>
            <a:r>
              <a:rPr lang="da-DK" dirty="0"/>
              <a:t>Der bør ikke være flere end 5-6 nye brugere pr. underviser. Der kan være udfordringer med at få alle logget ind og behovet for supervision undervejs i oprettelsen, varierer meget.</a:t>
            </a:r>
          </a:p>
          <a:p>
            <a:endParaRPr lang="da-DK" dirty="0"/>
          </a:p>
          <a:p>
            <a:r>
              <a:rPr lang="da-DK" dirty="0"/>
              <a:t>Derefter oprettes et DM </a:t>
            </a:r>
            <a:r>
              <a:rPr lang="da-DK" dirty="0" err="1"/>
              <a:t>fodsår</a:t>
            </a:r>
            <a:r>
              <a:rPr lang="da-DK" dirty="0"/>
              <a:t>. DM </a:t>
            </a:r>
            <a:r>
              <a:rPr lang="da-DK" dirty="0" err="1"/>
              <a:t>fodsår</a:t>
            </a:r>
            <a:r>
              <a:rPr lang="da-DK" dirty="0"/>
              <a:t> for at få større fokus på denne diagnose og man guides til at udfylde </a:t>
            </a:r>
            <a:r>
              <a:rPr lang="da-DK" dirty="0" err="1"/>
              <a:t>Sinbad</a:t>
            </a:r>
            <a:r>
              <a:rPr lang="da-DK" dirty="0"/>
              <a:t> som giver en status på hvor alvorligt såret er – den enkelte underviser kan vælge en anden sårdiagnose.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Underviseren guider og superviserer igen efter behov.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denne forbindelse kan der henvises til sårguiden, som findes elektronisk ? / delvist i appen.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I sårguiden får man f.eks. forklaring på ord i vurderingsskemaet, som nogen har svært ved at udfylde korrekt – </a:t>
            </a:r>
            <a:r>
              <a:rPr lang="da-DK" sz="1200" b="1" u="sng" kern="1200" dirty="0">
                <a:solidFill>
                  <a:schemeClr val="tx1"/>
                </a:solidFill>
                <a:highlight>
                  <a:srgbClr val="FFFF00"/>
                </a:highlight>
                <a:latin typeface="+mn-lt"/>
                <a:ea typeface="+mn-ea"/>
                <a:cs typeface="+mn-cs"/>
              </a:rPr>
              <a:t>skal der linkes til den eller andet materiale?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patient og sår er oprettet, skal borgeren triageres – det kan gøres i appen for at få den i spil –næste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a:t>
            </a:r>
          </a:p>
          <a:p>
            <a:endParaRPr lang="da-DK" dirty="0"/>
          </a:p>
          <a:p>
            <a:endParaRPr lang="da-DK" dirty="0"/>
          </a:p>
        </p:txBody>
      </p:sp>
      <p:sp>
        <p:nvSpPr>
          <p:cNvPr id="4" name="Pladsholder til slidenummer 3">
            <a:extLst>
              <a:ext uri="{FF2B5EF4-FFF2-40B4-BE49-F238E27FC236}">
                <a16:creationId xmlns:a16="http://schemas.microsoft.com/office/drawing/2014/main" id="{BE620108-DFA2-1C49-2B7F-5AE1F3720710}"/>
              </a:ext>
            </a:extLst>
          </p:cNvPr>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202941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4D0AA-7FF6-C1B1-CA3F-C9244E5045B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8F00DAE-36AB-00DF-F861-A6DD5EB326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D804345-3D8C-2505-0EBA-B1FB1ACEB455}"/>
              </a:ext>
            </a:extLst>
          </p:cNvPr>
          <p:cNvSpPr>
            <a:spLocks noGrp="1"/>
          </p:cNvSpPr>
          <p:nvPr>
            <p:ph type="body" idx="1"/>
          </p:nvPr>
        </p:nvSpPr>
        <p:spPr/>
        <p:txBody>
          <a:bodyPr/>
          <a:lstStyle/>
          <a:p>
            <a:r>
              <a:rPr lang="da-DK" dirty="0"/>
              <a:t>Informer om systemet i forhold til hvornår det er nok med PIN-kode og hvornår den skal hentes igen; når der er flere brugere af samme telefon i hverdagen.</a:t>
            </a:r>
          </a:p>
          <a:p>
            <a:endParaRPr lang="da-DK" dirty="0"/>
          </a:p>
          <a:p>
            <a:r>
              <a:rPr lang="da-DK" dirty="0"/>
              <a:t>Alle logger ind i appen – testmiljøet og laver en vurdering/triagering på den patient, de selv har oprettet – næste slide</a:t>
            </a:r>
          </a:p>
          <a:p>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E4303874-B8F0-2236-106F-F72F701EC8D7}"/>
              </a:ext>
            </a:extLst>
          </p:cNvPr>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132483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22E9-1ECE-EDE9-CC68-CAA50ED5DB5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B97981F-9F94-7786-9EEB-C41FFA5C2F9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601F2CF-91DD-3716-9FC3-8D7F6C16A460}"/>
              </a:ext>
            </a:extLst>
          </p:cNvPr>
          <p:cNvSpPr>
            <a:spLocks noGrp="1"/>
          </p:cNvSpPr>
          <p:nvPr>
            <p:ph type="body" idx="1"/>
          </p:nvPr>
        </p:nvSpPr>
        <p:spPr/>
        <p:txBody>
          <a:bodyPr/>
          <a:lstStyle/>
          <a:p>
            <a:r>
              <a:rPr lang="da-DK" b="1" dirty="0"/>
              <a:t>Udfyld sårvurdering på den patient den enkelte har oprettet og tag billeder:</a:t>
            </a:r>
          </a:p>
          <a:p>
            <a:endParaRPr lang="da-DK" dirty="0"/>
          </a:p>
          <a:p>
            <a:r>
              <a:rPr lang="da-DK" dirty="0"/>
              <a:t>Fortæl kort om at vurderingsskemaet er opbygget efter TIME - modellen, at det er en struktureret metode til vurdere og beskrive sår på. </a:t>
            </a:r>
          </a:p>
          <a:p>
            <a:endParaRPr lang="da-DK" dirty="0"/>
          </a:p>
          <a:p>
            <a:r>
              <a:rPr lang="da-DK" dirty="0"/>
              <a:t>Der er mange ord i vurderingsskemaet, som kan give anledning til spørgsmål. Underviseren kan vælge at gennemgå skemaet, men det kan føles tungt og langt. Alternativt kan deltagerne selv opsøge viden i f.eks. sårguiden / spørge ved behov.</a:t>
            </a:r>
          </a:p>
          <a:p>
            <a:endParaRPr lang="da-DK" dirty="0"/>
          </a:p>
          <a:p>
            <a:r>
              <a:rPr lang="da-DK" dirty="0"/>
              <a:t>Når sårvurderingen udfyldes, sættes flueben i feltet nederst i skemaet ”</a:t>
            </a:r>
            <a:r>
              <a:rPr lang="da-DK" sz="1200" b="0" i="0" kern="1200" dirty="0">
                <a:solidFill>
                  <a:schemeClr val="tx1"/>
                </a:solidFill>
                <a:effectLst/>
                <a:latin typeface="+mn-lt"/>
                <a:ea typeface="+mn-ea"/>
                <a:cs typeface="+mn-cs"/>
              </a:rPr>
              <a:t>Opret triagering ud fra vurderingen</a:t>
            </a:r>
            <a:r>
              <a:rPr lang="da-DK" dirty="0"/>
              <a:t>” , hvorefter der også er triageret.</a:t>
            </a:r>
          </a:p>
          <a:p>
            <a:r>
              <a:rPr lang="da-DK" dirty="0"/>
              <a:t>Systemet regner selv farven ud og man kan nu vælge at sige ja tak til at se materiale, som er en handlingsanvisning der guider til relevante tiltag i forhold til den aktuelle diagnose.</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video om ”</a:t>
            </a:r>
            <a:r>
              <a:rPr lang="da-DK" i="1" u="sng" dirty="0"/>
              <a:t>Det gode sår foto” </a:t>
            </a:r>
            <a:r>
              <a:rPr lang="da-DK" dirty="0"/>
              <a:t>i pleje.net- appen og gennemgå hvorfor det er vigtigt at billederne er MED lineal, korrekt belysning, fra forskellige vinkler, afstande osv.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Underviser kan evt. have printede, laminerede billeder af sår, som kan anvendes til vurdering og billeder.</a:t>
            </a:r>
          </a:p>
          <a:p>
            <a:endParaRPr lang="da-DK" dirty="0"/>
          </a:p>
          <a:p>
            <a:r>
              <a:rPr lang="da-DK" dirty="0"/>
              <a:t>Derefter opsamling i plenum, hvor spørgsmål gennemgås.</a:t>
            </a:r>
          </a:p>
          <a:p>
            <a:endParaRPr lang="da-DK" dirty="0"/>
          </a:p>
          <a:p>
            <a:r>
              <a:rPr lang="da-DK" dirty="0"/>
              <a:t>Hvis tid og overskud, kan der afholdes et </a:t>
            </a:r>
            <a:r>
              <a:rPr lang="da-DK" dirty="0" err="1"/>
              <a:t>sårtriagemøde</a:t>
            </a:r>
            <a:r>
              <a:rPr lang="da-DK" dirty="0"/>
              <a:t>.</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Vigtigt at understrege at vi samler op i hverdagen, når vi mødes til </a:t>
            </a:r>
            <a:r>
              <a:rPr lang="da-DK" dirty="0" err="1"/>
              <a:t>sårtriagemøder</a:t>
            </a:r>
            <a:r>
              <a:rPr lang="da-DK" dirty="0"/>
              <a:t> og ved behov.</a:t>
            </a:r>
          </a:p>
          <a:p>
            <a:endParaRPr lang="da-DK" dirty="0"/>
          </a:p>
          <a:p>
            <a:endParaRPr lang="da-DK" dirty="0"/>
          </a:p>
        </p:txBody>
      </p:sp>
      <p:sp>
        <p:nvSpPr>
          <p:cNvPr id="4" name="Pladsholder til slidenummer 3">
            <a:extLst>
              <a:ext uri="{FF2B5EF4-FFF2-40B4-BE49-F238E27FC236}">
                <a16:creationId xmlns:a16="http://schemas.microsoft.com/office/drawing/2014/main" id="{6C58ABFF-236D-DC5C-3C25-E6889016BE2F}"/>
              </a:ext>
            </a:extLst>
          </p:cNvPr>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3854863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30BB376-B19C-488D-ABEB-03C7E6E9E3E0}" type="datetimeFigureOut">
              <a:rPr lang="en-US" dirty="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‹nr.›</a:t>
            </a:fld>
            <a:endParaRPr lang="en-US" dirty="0"/>
          </a:p>
        </p:txBody>
      </p:sp>
    </p:spTree>
    <p:extLst>
      <p:ext uri="{BB962C8B-B14F-4D97-AF65-F5344CB8AC3E}">
        <p14:creationId xmlns:p14="http://schemas.microsoft.com/office/powerpoint/2010/main" val="4025641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40530297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spTree>
    <p:extLst>
      <p:ext uri="{BB962C8B-B14F-4D97-AF65-F5344CB8AC3E}">
        <p14:creationId xmlns:p14="http://schemas.microsoft.com/office/powerpoint/2010/main" val="4555621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174775436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a:p>
        </p:txBody>
      </p:sp>
    </p:spTree>
    <p:extLst>
      <p:ext uri="{BB962C8B-B14F-4D97-AF65-F5344CB8AC3E}">
        <p14:creationId xmlns:p14="http://schemas.microsoft.com/office/powerpoint/2010/main" val="280688131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350860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728592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786116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91137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754246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3750317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05605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3447044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44301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46818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spTree>
    <p:extLst>
      <p:ext uri="{BB962C8B-B14F-4D97-AF65-F5344CB8AC3E}">
        <p14:creationId xmlns:p14="http://schemas.microsoft.com/office/powerpoint/2010/main" val="1283311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spTree>
    <p:extLst>
      <p:ext uri="{BB962C8B-B14F-4D97-AF65-F5344CB8AC3E}">
        <p14:creationId xmlns:p14="http://schemas.microsoft.com/office/powerpoint/2010/main" val="2194375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614830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6496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7274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3.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719" r:id="rId21"/>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grpSp>
        <p:nvGrpSpPr>
          <p:cNvPr id="7" name="Gruppe 6">
            <a:extLst>
              <a:ext uri="{FF2B5EF4-FFF2-40B4-BE49-F238E27FC236}">
                <a16:creationId xmlns:a16="http://schemas.microsoft.com/office/drawing/2014/main" id="{3B1D0884-AF9C-69F1-9583-FE1DFF406279}"/>
              </a:ext>
            </a:extLst>
          </p:cNvPr>
          <p:cNvGrpSpPr/>
          <p:nvPr userDrawn="1"/>
        </p:nvGrpSpPr>
        <p:grpSpPr>
          <a:xfrm>
            <a:off x="10852150" y="5570068"/>
            <a:ext cx="857249" cy="849364"/>
            <a:chOff x="4998720" y="298705"/>
            <a:chExt cx="1344930" cy="1317176"/>
          </a:xfrm>
          <a:solidFill>
            <a:schemeClr val="tx2">
              <a:lumMod val="10000"/>
              <a:lumOff val="90000"/>
            </a:schemeClr>
          </a:solidFill>
        </p:grpSpPr>
        <p:sp>
          <p:nvSpPr>
            <p:cNvPr id="11" name="Ellipse 10">
              <a:extLst>
                <a:ext uri="{FF2B5EF4-FFF2-40B4-BE49-F238E27FC236}">
                  <a16:creationId xmlns:a16="http://schemas.microsoft.com/office/drawing/2014/main" id="{95ED96FB-2902-279B-E715-7EB93F0C5B46}"/>
                </a:ext>
              </a:extLst>
            </p:cNvPr>
            <p:cNvSpPr/>
            <p:nvPr/>
          </p:nvSpPr>
          <p:spPr>
            <a:xfrm>
              <a:off x="4998720" y="298705"/>
              <a:ext cx="1344930" cy="1317176"/>
            </a:xfrm>
            <a:prstGeom prst="ellipse">
              <a:avLst/>
            </a:prstGeom>
            <a:grpFill/>
            <a:ln w="101600">
              <a:solidFill>
                <a:srgbClr val="3B5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Grafik, symbol, logo, cirkel&#10;&#10;Automatisk genereret beskrivelse">
              <a:extLst>
                <a:ext uri="{FF2B5EF4-FFF2-40B4-BE49-F238E27FC236}">
                  <a16:creationId xmlns:a16="http://schemas.microsoft.com/office/drawing/2014/main" id="{05B7E7A7-0DBE-85CD-E920-E4A98D1063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2565" y="548673"/>
              <a:ext cx="817240" cy="817240"/>
            </a:xfrm>
            <a:prstGeom prst="rect">
              <a:avLst/>
            </a:prstGeom>
            <a:grpFill/>
          </p:spPr>
        </p:pic>
      </p:grpSp>
    </p:spTree>
    <p:extLst>
      <p:ext uri="{BB962C8B-B14F-4D97-AF65-F5344CB8AC3E}">
        <p14:creationId xmlns:p14="http://schemas.microsoft.com/office/powerpoint/2010/main" val="17471877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eur01.safelinks.protection.outlook.com/?url=https%3A%2F%2Fwww.regionsjaelland.dk%2Ffagfolk%2Fsamarbejde%2Ftvaersektorielt-samarbejde-om-saarbehandling%2Ftvaersektoriel-kompetenceudvikling-om-saarbehandling&amp;data=05%7C02%7Ceaei%40vordingborg.dk%7Cd50a3fdaf41548d66cf608de6faa7cd9%7Ca17557f9a090472882cf3fc2be925d3f%7C0%7C0%7C639070975192013817%7CUnknown%7CTWFpbGZsb3d8eyJFbXB0eU1hcGkiOnRydWUsIlYiOiIwLjAuMDAwMCIsIlAiOiJXaW4zMiIsIkFOIjoiTWFpbCIsIldUIjoyfQ%3D%3D%7C0%7C%7C%7C&amp;sdata=7EHMJK24u9mVAfqm8FZLmp79GytedKmjD8xiG9Av8lE%3D&amp;reserved=0" TargetMode="External"/><Relationship Id="rId2" Type="http://schemas.openxmlformats.org/officeDocument/2006/relationships/hyperlink" Target="https://endocrinology.dk/nbv/diabetes-melitus/den-diabetiske-fod/"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saar.dk/wp-content/uploads/Viden-om-sar/SAARGUIDE2023.pdf" TargetMode="External"/><Relationship Id="rId2" Type="http://schemas.openxmlformats.org/officeDocument/2006/relationships/hyperlink" Target="https://www.saar.dk/viden-om-saar/til-kittellommen/" TargetMode="External"/><Relationship Id="rId1" Type="http://schemas.openxmlformats.org/officeDocument/2006/relationships/slideLayout" Target="../slideLayouts/slideLayout9.xml"/><Relationship Id="rId5" Type="http://schemas.openxmlformats.org/officeDocument/2006/relationships/hyperlink" Target="https://www.sundhed.dk/sundhedsfaglig/laegehaandbogen/kirurgi/tilstande-og-sygdomme/infektioner/saarinfektioner/" TargetMode="External"/><Relationship Id="rId4" Type="http://schemas.openxmlformats.org/officeDocument/2006/relationships/hyperlink" Target="https://www.saar.dk/wp-content/uploads/2021/05/Saarsmertealgoritme2021_DK.pdf"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pleje.ne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1EDE030E-4555-3E9C-8F10-1C32064095CF}"/>
              </a:ext>
            </a:extLst>
          </p:cNvPr>
          <p:cNvSpPr>
            <a:spLocks noGrp="1"/>
          </p:cNvSpPr>
          <p:nvPr>
            <p:ph type="ctrTitle"/>
          </p:nvPr>
        </p:nvSpPr>
        <p:spPr>
          <a:xfrm>
            <a:off x="625088" y="1576881"/>
            <a:ext cx="5470912" cy="2813304"/>
          </a:xfrm>
        </p:spPr>
        <p:txBody>
          <a:bodyPr vert="horz" wrap="square" lIns="0" tIns="0" rIns="0" bIns="0" rtlCol="0" anchor="b" anchorCtr="0">
            <a:normAutofit/>
          </a:bodyPr>
          <a:lstStyle/>
          <a:p>
            <a:r>
              <a:rPr lang="da-DK" dirty="0"/>
              <a:t>Intro sårtriage</a:t>
            </a:r>
            <a:br>
              <a:rPr lang="da-DK" dirty="0"/>
            </a:br>
            <a:endParaRPr lang="da-DK" b="1" kern="1200" dirty="0">
              <a:latin typeface="+mj-lt"/>
              <a:ea typeface="Verdana" panose="020B0604030504040204" pitchFamily="34" charset="0"/>
              <a:cs typeface="Verdana" panose="020B0604030504040204" pitchFamily="34" charset="0"/>
            </a:endParaRPr>
          </a:p>
        </p:txBody>
      </p:sp>
      <p:sp>
        <p:nvSpPr>
          <p:cNvPr id="16" name="Title 3">
            <a:extLst>
              <a:ext uri="{FF2B5EF4-FFF2-40B4-BE49-F238E27FC236}">
                <a16:creationId xmlns:a16="http://schemas.microsoft.com/office/drawing/2014/main" id="{60CDA025-C729-C7F4-EAF3-BA87A85F6496}"/>
              </a:ext>
            </a:extLst>
          </p:cNvPr>
          <p:cNvSpPr txBox="1">
            <a:spLocks/>
          </p:cNvSpPr>
          <p:nvPr/>
        </p:nvSpPr>
        <p:spPr>
          <a:xfrm>
            <a:off x="510472" y="4826783"/>
            <a:ext cx="4464051"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endParaRPr lang="da-DK" sz="1800" dirty="0">
              <a:latin typeface="Verdana" panose="020B0604030504040204" pitchFamily="34" charset="0"/>
              <a:ea typeface="Aptos" panose="020B0004020202020204" pitchFamily="34" charset="0"/>
              <a:cs typeface="Times New Roman" panose="02020603050405020304" pitchFamily="18" charset="0"/>
            </a:endParaRPr>
          </a:p>
        </p:txBody>
      </p:sp>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1</a:t>
            </a:fld>
            <a:endParaRPr lang="da-DK"/>
          </a:p>
        </p:txBody>
      </p:sp>
      <p:sp>
        <p:nvSpPr>
          <p:cNvPr id="4" name="Tekstfelt 3">
            <a:extLst>
              <a:ext uri="{FF2B5EF4-FFF2-40B4-BE49-F238E27FC236}">
                <a16:creationId xmlns:a16="http://schemas.microsoft.com/office/drawing/2014/main" id="{C89EA22F-41E8-B63E-9547-47632A040D75}"/>
              </a:ext>
            </a:extLst>
          </p:cNvPr>
          <p:cNvSpPr txBox="1"/>
          <p:nvPr/>
        </p:nvSpPr>
        <p:spPr>
          <a:xfrm>
            <a:off x="625088" y="5652852"/>
            <a:ext cx="6096000" cy="307777"/>
          </a:xfrm>
          <a:prstGeom prst="rect">
            <a:avLst/>
          </a:prstGeom>
          <a:noFill/>
        </p:spPr>
        <p:txBody>
          <a:bodyPr wrap="square">
            <a:spAutoFit/>
          </a:bodyPr>
          <a:lstStyle/>
          <a:p>
            <a:r>
              <a:rPr lang="da-DK" sz="1400" i="1" dirty="0">
                <a:solidFill>
                  <a:schemeClr val="bg1"/>
                </a:solidFill>
              </a:rPr>
              <a:t>Version 1. 27. Marts 2026</a:t>
            </a:r>
          </a:p>
        </p:txBody>
      </p:sp>
      <p:pic>
        <p:nvPicPr>
          <p:cNvPr id="5" name="Billede 4" descr="Et billede, der indeholder trafiklys, lys/lygte, transport, Signalenhed&#10;&#10;AI-genereret indhold kan være ukorrekt.">
            <a:extLst>
              <a:ext uri="{FF2B5EF4-FFF2-40B4-BE49-F238E27FC236}">
                <a16:creationId xmlns:a16="http://schemas.microsoft.com/office/drawing/2014/main" id="{270049C1-038F-3B47-EF0B-1CE7DF815081}"/>
              </a:ext>
            </a:extLst>
          </p:cNvPr>
          <p:cNvPicPr>
            <a:picLocks noChangeAspect="1"/>
          </p:cNvPicPr>
          <p:nvPr/>
        </p:nvPicPr>
        <p:blipFill>
          <a:blip r:embed="rId3"/>
          <a:stretch>
            <a:fillRect/>
          </a:stretch>
        </p:blipFill>
        <p:spPr>
          <a:xfrm>
            <a:off x="7620001" y="0"/>
            <a:ext cx="4572000" cy="6858000"/>
          </a:xfrm>
          <a:prstGeom prst="rect">
            <a:avLst/>
          </a:prstGeom>
        </p:spPr>
      </p:pic>
    </p:spTree>
    <p:extLst>
      <p:ext uri="{BB962C8B-B14F-4D97-AF65-F5344CB8AC3E}">
        <p14:creationId xmlns:p14="http://schemas.microsoft.com/office/powerpoint/2010/main" val="36695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7F716-763B-E9E2-FAB0-E11D7E76C79F}"/>
              </a:ext>
            </a:extLst>
          </p:cNvPr>
          <p:cNvSpPr>
            <a:spLocks noGrp="1"/>
          </p:cNvSpPr>
          <p:nvPr>
            <p:ph type="title"/>
          </p:nvPr>
        </p:nvSpPr>
        <p:spPr/>
        <p:txBody>
          <a:bodyPr/>
          <a:lstStyle/>
          <a:p>
            <a:r>
              <a:rPr lang="da-DK" dirty="0"/>
              <a:t>Samarbejde på tværs af sektorerne</a:t>
            </a:r>
          </a:p>
        </p:txBody>
      </p:sp>
      <p:sp>
        <p:nvSpPr>
          <p:cNvPr id="4" name="Pladsholder til slidenummer 3">
            <a:extLst>
              <a:ext uri="{FF2B5EF4-FFF2-40B4-BE49-F238E27FC236}">
                <a16:creationId xmlns:a16="http://schemas.microsoft.com/office/drawing/2014/main" id="{C4214364-ECC0-FE3F-DD77-BF35565EF278}"/>
              </a:ext>
            </a:extLst>
          </p:cNvPr>
          <p:cNvSpPr>
            <a:spLocks noGrp="1"/>
          </p:cNvSpPr>
          <p:nvPr>
            <p:ph type="sldNum" sz="quarter" idx="12"/>
          </p:nvPr>
        </p:nvSpPr>
        <p:spPr/>
        <p:txBody>
          <a:bodyPr/>
          <a:lstStyle/>
          <a:p>
            <a:fld id="{629637A9-119A-49DA-BD12-AAC58B377D80}" type="slidenum">
              <a:rPr lang="en-US" smtClean="0"/>
              <a:t>10</a:t>
            </a:fld>
            <a:endParaRPr lang="en-US" dirty="0"/>
          </a:p>
        </p:txBody>
      </p:sp>
      <p:graphicFrame>
        <p:nvGraphicFramePr>
          <p:cNvPr id="5" name="Pladsholder til indhold 2">
            <a:extLst>
              <a:ext uri="{FF2B5EF4-FFF2-40B4-BE49-F238E27FC236}">
                <a16:creationId xmlns:a16="http://schemas.microsoft.com/office/drawing/2014/main" id="{FB205C44-D931-0BD6-3F7F-1BE8E0447C6C}"/>
              </a:ext>
            </a:extLst>
          </p:cNvPr>
          <p:cNvGraphicFramePr>
            <a:graphicFrameLocks noGrp="1"/>
          </p:cNvGraphicFramePr>
          <p:nvPr>
            <p:ph idx="1"/>
            <p:extLst>
              <p:ext uri="{D42A27DB-BD31-4B8C-83A1-F6EECF244321}">
                <p14:modId xmlns:p14="http://schemas.microsoft.com/office/powerpoint/2010/main" val="4079681269"/>
              </p:ext>
            </p:extLst>
          </p:nvPr>
        </p:nvGraphicFramePr>
        <p:xfrm>
          <a:off x="911225" y="1881188"/>
          <a:ext cx="9648825" cy="442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2421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A58B-D114-AE8D-2A05-E9AF3F1A70BD}"/>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D11AAF0B-7282-AC3A-BC70-EA9988767CC2}"/>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11</a:t>
            </a:fld>
            <a:endParaRPr lang="da-DK"/>
          </a:p>
        </p:txBody>
      </p:sp>
      <p:sp>
        <p:nvSpPr>
          <p:cNvPr id="3" name="Titel 1">
            <a:extLst>
              <a:ext uri="{FF2B5EF4-FFF2-40B4-BE49-F238E27FC236}">
                <a16:creationId xmlns:a16="http://schemas.microsoft.com/office/drawing/2014/main" id="{125ECD10-5DC0-3EEF-6AD7-07B3FE0AE8B2}"/>
              </a:ext>
            </a:extLst>
          </p:cNvPr>
          <p:cNvSpPr txBox="1">
            <a:spLocks/>
          </p:cNvSpPr>
          <p:nvPr/>
        </p:nvSpPr>
        <p:spPr>
          <a:xfrm>
            <a:off x="911224" y="369794"/>
            <a:ext cx="9648825" cy="1079594"/>
          </a:xfrm>
          <a:prstGeom prst="rect">
            <a:avLst/>
          </a:prstGeom>
        </p:spPr>
        <p:txBody>
          <a:bodyPr vert="horz" wrap="square" lIns="0" tIns="0" rIns="0" bIns="0" rtlCol="0" anchor="b" anchorCtr="0">
            <a:normAutofit/>
          </a:bodyPr>
          <a:lst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a:lstStyle>
          <a:p>
            <a:pPr>
              <a:spcAft>
                <a:spcPts val="600"/>
              </a:spcAft>
            </a:pPr>
            <a:r>
              <a:rPr lang="da-DK" dirty="0"/>
              <a:t>Dokumentation</a:t>
            </a:r>
            <a:endParaRPr lang="da-DK" b="1" kern="1200" dirty="0">
              <a:latin typeface="+mj-lt"/>
              <a:ea typeface="Verdana" panose="020B0604030504040204" pitchFamily="34" charset="0"/>
              <a:cs typeface="Verdana" panose="020B0604030504040204" pitchFamily="34" charset="0"/>
            </a:endParaRPr>
          </a:p>
        </p:txBody>
      </p:sp>
      <p:sp>
        <p:nvSpPr>
          <p:cNvPr id="10" name="Tekstfelt 2">
            <a:extLst>
              <a:ext uri="{FF2B5EF4-FFF2-40B4-BE49-F238E27FC236}">
                <a16:creationId xmlns:a16="http://schemas.microsoft.com/office/drawing/2014/main" id="{1D09EDAA-5F3A-AE72-BC91-B4D59E3EEC51}"/>
              </a:ext>
            </a:extLst>
          </p:cNvPr>
          <p:cNvSpPr txBox="1"/>
          <p:nvPr/>
        </p:nvSpPr>
        <p:spPr>
          <a:xfrm>
            <a:off x="10329705" y="2745679"/>
            <a:ext cx="1862295" cy="33855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3B5182"/>
                </a:solidFill>
              </a:rPr>
              <a:t>Billede genereret via Copilot – Jeanette Graversen</a:t>
            </a:r>
          </a:p>
        </p:txBody>
      </p:sp>
      <p:sp>
        <p:nvSpPr>
          <p:cNvPr id="2" name="Pladsholder til indhold 2">
            <a:extLst>
              <a:ext uri="{FF2B5EF4-FFF2-40B4-BE49-F238E27FC236}">
                <a16:creationId xmlns:a16="http://schemas.microsoft.com/office/drawing/2014/main" id="{127F81A2-BDF5-E29E-A742-90CA1C5C57B2}"/>
              </a:ext>
            </a:extLst>
          </p:cNvPr>
          <p:cNvSpPr>
            <a:spLocks noGrp="1"/>
          </p:cNvSpPr>
          <p:nvPr>
            <p:ph idx="1"/>
          </p:nvPr>
        </p:nvSpPr>
        <p:spPr>
          <a:xfrm>
            <a:off x="911224" y="1874609"/>
            <a:ext cx="7371055" cy="4851915"/>
          </a:xfrm>
        </p:spPr>
        <p:txBody>
          <a:bodyPr/>
          <a:lstStyle/>
          <a:p>
            <a:r>
              <a:rPr lang="da-DK" dirty="0"/>
              <a:t>Tjekliste ved opstart af borger med sår – 30 min</a:t>
            </a:r>
          </a:p>
          <a:p>
            <a:r>
              <a:rPr lang="da-DK" dirty="0"/>
              <a:t>Tjekliste ved opstart af borger med sår OG diabetes – 30 min</a:t>
            </a:r>
          </a:p>
          <a:p>
            <a:endParaRPr lang="da-DK" dirty="0"/>
          </a:p>
          <a:p>
            <a:pPr marL="0" indent="0">
              <a:buNone/>
            </a:pPr>
            <a:r>
              <a:rPr lang="da-DK" dirty="0"/>
              <a:t>	Kopieres ind i fagligt notat og udfyldes, så der startes op med</a:t>
            </a:r>
          </a:p>
          <a:p>
            <a:pPr marL="0" indent="0">
              <a:buNone/>
            </a:pPr>
            <a:r>
              <a:rPr lang="da-DK" dirty="0"/>
              <a:t>	 en fyldestgørende anamnese og plan</a:t>
            </a:r>
          </a:p>
          <a:p>
            <a:pPr marL="0" indent="0">
              <a:buNone/>
            </a:pPr>
            <a:endParaRPr lang="da-DK" dirty="0"/>
          </a:p>
          <a:p>
            <a:r>
              <a:rPr lang="da-DK" dirty="0"/>
              <a:t>Vurdering / triagering i pleje.net </a:t>
            </a:r>
          </a:p>
          <a:p>
            <a:pPr marL="360000" lvl="2" indent="0">
              <a:buNone/>
            </a:pPr>
            <a:r>
              <a:rPr lang="da-DK" dirty="0"/>
              <a:t>kopieres over i eget EOJ system</a:t>
            </a:r>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endParaRPr lang="da-DK" b="1" dirty="0"/>
          </a:p>
          <a:p>
            <a:endParaRPr lang="da-DK" dirty="0"/>
          </a:p>
        </p:txBody>
      </p:sp>
      <p:pic>
        <p:nvPicPr>
          <p:cNvPr id="5" name="Billede 4" descr="Et billede, der indeholder bærbar, computer, Ansigt, tøj">
            <a:extLst>
              <a:ext uri="{FF2B5EF4-FFF2-40B4-BE49-F238E27FC236}">
                <a16:creationId xmlns:a16="http://schemas.microsoft.com/office/drawing/2014/main" id="{5252DBC1-82F0-951B-FB60-58D089CF84D0}"/>
              </a:ext>
            </a:extLst>
          </p:cNvPr>
          <p:cNvPicPr>
            <a:picLocks noChangeAspect="1"/>
          </p:cNvPicPr>
          <p:nvPr/>
        </p:nvPicPr>
        <p:blipFill>
          <a:blip r:embed="rId3"/>
          <a:stretch>
            <a:fillRect/>
          </a:stretch>
        </p:blipFill>
        <p:spPr>
          <a:xfrm>
            <a:off x="8390463" y="276092"/>
            <a:ext cx="3519886" cy="2346591"/>
          </a:xfrm>
          <a:prstGeom prst="rect">
            <a:avLst/>
          </a:prstGeom>
        </p:spPr>
      </p:pic>
    </p:spTree>
    <p:extLst>
      <p:ext uri="{BB962C8B-B14F-4D97-AF65-F5344CB8AC3E}">
        <p14:creationId xmlns:p14="http://schemas.microsoft.com/office/powerpoint/2010/main" val="210573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8CD2-110B-BEEC-D422-3C5F4DAD1824}"/>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BAF5E783-E3F3-3225-E772-F507D4639600}"/>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12</a:t>
            </a:fld>
            <a:endParaRPr lang="da-DK"/>
          </a:p>
        </p:txBody>
      </p:sp>
      <p:sp>
        <p:nvSpPr>
          <p:cNvPr id="10" name="Titel 1">
            <a:extLst>
              <a:ext uri="{FF2B5EF4-FFF2-40B4-BE49-F238E27FC236}">
                <a16:creationId xmlns:a16="http://schemas.microsoft.com/office/drawing/2014/main" id="{AF44D0E0-BEFE-CAE8-B493-8196FA448FCA}"/>
              </a:ext>
            </a:extLst>
          </p:cNvPr>
          <p:cNvSpPr>
            <a:spLocks noGrp="1"/>
          </p:cNvSpPr>
          <p:nvPr>
            <p:ph type="title"/>
          </p:nvPr>
        </p:nvSpPr>
        <p:spPr>
          <a:xfrm>
            <a:off x="911225" y="369793"/>
            <a:ext cx="9648826" cy="1081007"/>
          </a:xfrm>
        </p:spPr>
        <p:txBody>
          <a:bodyPr/>
          <a:lstStyle/>
          <a:p>
            <a:r>
              <a:rPr lang="da-DK" dirty="0" err="1"/>
              <a:t>Sårtriagemøde</a:t>
            </a:r>
            <a:r>
              <a:rPr lang="da-DK" dirty="0"/>
              <a:t> </a:t>
            </a:r>
            <a:br>
              <a:rPr lang="da-DK" dirty="0"/>
            </a:br>
            <a:r>
              <a:rPr lang="da-DK" sz="2000" dirty="0" err="1"/>
              <a:t>Sårtriagemøde</a:t>
            </a:r>
            <a:r>
              <a:rPr lang="da-DK" sz="2000" dirty="0"/>
              <a:t> afholdes i de enkelte grupper</a:t>
            </a:r>
            <a:endParaRPr lang="da-DK" dirty="0"/>
          </a:p>
        </p:txBody>
      </p:sp>
      <p:pic>
        <p:nvPicPr>
          <p:cNvPr id="11" name="Billede 10" descr="Et billede, der indeholder tøj, Ansigt, tegneserie, menneske">
            <a:extLst>
              <a:ext uri="{FF2B5EF4-FFF2-40B4-BE49-F238E27FC236}">
                <a16:creationId xmlns:a16="http://schemas.microsoft.com/office/drawing/2014/main" id="{A71D0FD0-D7CB-1F5A-9300-C7B0D5E0DA53}"/>
              </a:ext>
            </a:extLst>
          </p:cNvPr>
          <p:cNvPicPr>
            <a:picLocks noChangeAspect="1"/>
          </p:cNvPicPr>
          <p:nvPr/>
        </p:nvPicPr>
        <p:blipFill>
          <a:blip r:embed="rId3"/>
          <a:stretch>
            <a:fillRect/>
          </a:stretch>
        </p:blipFill>
        <p:spPr>
          <a:xfrm>
            <a:off x="2818435" y="1851351"/>
            <a:ext cx="6555129" cy="4370086"/>
          </a:xfrm>
          <a:prstGeom prst="rect">
            <a:avLst/>
          </a:prstGeom>
        </p:spPr>
      </p:pic>
      <p:sp>
        <p:nvSpPr>
          <p:cNvPr id="12" name="Tekstfelt 2">
            <a:extLst>
              <a:ext uri="{FF2B5EF4-FFF2-40B4-BE49-F238E27FC236}">
                <a16:creationId xmlns:a16="http://schemas.microsoft.com/office/drawing/2014/main" id="{0DA30421-9FE5-BE57-E2BB-647BA20CD545}"/>
              </a:ext>
            </a:extLst>
          </p:cNvPr>
          <p:cNvSpPr txBox="1"/>
          <p:nvPr/>
        </p:nvSpPr>
        <p:spPr>
          <a:xfrm>
            <a:off x="7656845" y="6303167"/>
            <a:ext cx="2023450" cy="33855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3B5182"/>
                </a:solidFill>
              </a:rPr>
              <a:t>Billede genereret via Copilot – Jeanette Graversen</a:t>
            </a:r>
          </a:p>
        </p:txBody>
      </p:sp>
    </p:spTree>
    <p:extLst>
      <p:ext uri="{BB962C8B-B14F-4D97-AF65-F5344CB8AC3E}">
        <p14:creationId xmlns:p14="http://schemas.microsoft.com/office/powerpoint/2010/main" val="235134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BCD03-0FD8-A78B-086B-F09F37F84C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8FABBF-764D-A817-1392-5C78B0195D23}"/>
              </a:ext>
            </a:extLst>
          </p:cNvPr>
          <p:cNvSpPr>
            <a:spLocks noGrp="1"/>
          </p:cNvSpPr>
          <p:nvPr>
            <p:ph type="title"/>
          </p:nvPr>
        </p:nvSpPr>
        <p:spPr>
          <a:xfrm>
            <a:off x="911225" y="369793"/>
            <a:ext cx="9648826" cy="725477"/>
          </a:xfrm>
        </p:spPr>
        <p:txBody>
          <a:bodyPr/>
          <a:lstStyle/>
          <a:p>
            <a:r>
              <a:rPr lang="da-DK" dirty="0"/>
              <a:t>Referencer</a:t>
            </a:r>
          </a:p>
        </p:txBody>
      </p:sp>
      <p:sp>
        <p:nvSpPr>
          <p:cNvPr id="3" name="Pladsholder til indhold 2">
            <a:extLst>
              <a:ext uri="{FF2B5EF4-FFF2-40B4-BE49-F238E27FC236}">
                <a16:creationId xmlns:a16="http://schemas.microsoft.com/office/drawing/2014/main" id="{F652E6D2-F2FE-C07F-92D0-EEF0501DAAD2}"/>
              </a:ext>
            </a:extLst>
          </p:cNvPr>
          <p:cNvSpPr>
            <a:spLocks noGrp="1"/>
          </p:cNvSpPr>
          <p:nvPr>
            <p:ph idx="1"/>
          </p:nvPr>
        </p:nvSpPr>
        <p:spPr>
          <a:xfrm>
            <a:off x="850167" y="1479619"/>
            <a:ext cx="11086507" cy="3898761"/>
          </a:xfrm>
        </p:spPr>
        <p:txBody>
          <a:bodyPr/>
          <a:lstStyle/>
          <a:p>
            <a:pPr marL="0" indent="0">
              <a:lnSpc>
                <a:spcPct val="150000"/>
              </a:lnSpc>
              <a:buNone/>
            </a:pPr>
            <a:r>
              <a:rPr lang="da-DK" i="1" dirty="0">
                <a:hlinkClick r:id="rId2">
                  <a:extLst>
                    <a:ext uri="{A12FA001-AC4F-418D-AE19-62706E023703}">
                      <ahyp:hlinkClr xmlns:ahyp="http://schemas.microsoft.com/office/drawing/2018/hyperlinkcolor" val="tx"/>
                    </a:ext>
                  </a:extLst>
                </a:hlinkClick>
              </a:rPr>
              <a:t>Diabetisk Fodsygdom - Dansk </a:t>
            </a:r>
            <a:r>
              <a:rPr lang="da-DK" i="1" dirty="0" err="1">
                <a:hlinkClick r:id="rId2">
                  <a:extLst>
                    <a:ext uri="{A12FA001-AC4F-418D-AE19-62706E023703}">
                      <ahyp:hlinkClr xmlns:ahyp="http://schemas.microsoft.com/office/drawing/2018/hyperlinkcolor" val="tx"/>
                    </a:ext>
                  </a:extLst>
                </a:hlinkClick>
              </a:rPr>
              <a:t>Endokrinologisk</a:t>
            </a:r>
            <a:r>
              <a:rPr lang="da-DK" i="1" dirty="0">
                <a:hlinkClick r:id="rId2">
                  <a:extLst>
                    <a:ext uri="{A12FA001-AC4F-418D-AE19-62706E023703}">
                      <ahyp:hlinkClr xmlns:ahyp="http://schemas.microsoft.com/office/drawing/2018/hyperlinkcolor" val="tx"/>
                    </a:ext>
                  </a:extLst>
                </a:hlinkClick>
              </a:rPr>
              <a:t> Selskab</a:t>
            </a:r>
            <a:endParaRPr lang="da-DK" i="1" dirty="0"/>
          </a:p>
          <a:p>
            <a:pPr marL="0" indent="0">
              <a:lnSpc>
                <a:spcPct val="150000"/>
              </a:lnSpc>
              <a:buNone/>
            </a:pPr>
            <a:r>
              <a:rPr lang="da-DK" i="1" dirty="0"/>
              <a:t>Region Sjællands kompetenceudviklingsside: </a:t>
            </a:r>
            <a:r>
              <a:rPr lang="da-DK" i="1" u="sng" dirty="0">
                <a:hlinkClick r:id="rId3">
                  <a:extLst>
                    <a:ext uri="{A12FA001-AC4F-418D-AE19-62706E023703}">
                      <ahyp:hlinkClr xmlns:ahyp="http://schemas.microsoft.com/office/drawing/2018/hyperlinkcolor" val="tx"/>
                    </a:ext>
                  </a:extLst>
                </a:hlinkClick>
              </a:rPr>
              <a:t>Tværsektoriel kompetenceudvikling om sårbehandling</a:t>
            </a:r>
            <a:endParaRPr lang="da-DK" i="1" dirty="0"/>
          </a:p>
          <a:p>
            <a:pPr marL="0" indent="0">
              <a:lnSpc>
                <a:spcPct val="150000"/>
              </a:lnSpc>
              <a:buNone/>
            </a:pPr>
            <a:r>
              <a:rPr lang="da-DK" i="1" dirty="0" err="1"/>
              <a:t>Bermark</a:t>
            </a:r>
            <a:r>
              <a:rPr lang="da-DK" i="1" dirty="0"/>
              <a:t>, S. og Østergaard Melby, B. (2021). Sår og sårbehandling. 2. udgave. </a:t>
            </a:r>
            <a:r>
              <a:rPr lang="da-DK" i="1" dirty="0" err="1"/>
              <a:t>Købehavn</a:t>
            </a:r>
            <a:r>
              <a:rPr lang="da-DK" i="1" dirty="0"/>
              <a:t>: </a:t>
            </a:r>
            <a:r>
              <a:rPr lang="da-DK" i="1" dirty="0" err="1"/>
              <a:t>FADL’s</a:t>
            </a:r>
            <a:r>
              <a:rPr lang="da-DK" i="1" dirty="0"/>
              <a:t> Forlag</a:t>
            </a:r>
          </a:p>
          <a:p>
            <a:pPr marL="0" indent="0">
              <a:lnSpc>
                <a:spcPct val="150000"/>
              </a:lnSpc>
              <a:buNone/>
            </a:pPr>
            <a:r>
              <a:rPr lang="da-DK" i="1" dirty="0"/>
              <a:t>Gottrup, F., </a:t>
            </a:r>
            <a:r>
              <a:rPr lang="da-DK" i="1" dirty="0" err="1"/>
              <a:t>Karlsmark</a:t>
            </a:r>
            <a:r>
              <a:rPr lang="da-DK" i="1" dirty="0"/>
              <a:t>, T. og Kirketerp-Møller, K. (red.) (2020) Sår - baggrund, diagnose og behandling. 3. udgave. København: </a:t>
            </a:r>
            <a:r>
              <a:rPr lang="da-DK" i="1"/>
              <a:t>Forlaget Munksgaard</a:t>
            </a:r>
            <a:endParaRPr lang="da-DK" i="1" dirty="0"/>
          </a:p>
          <a:p>
            <a:endParaRPr lang="da-DK" dirty="0"/>
          </a:p>
        </p:txBody>
      </p:sp>
      <p:sp>
        <p:nvSpPr>
          <p:cNvPr id="4" name="Pladsholder til slidenummer 3">
            <a:extLst>
              <a:ext uri="{FF2B5EF4-FFF2-40B4-BE49-F238E27FC236}">
                <a16:creationId xmlns:a16="http://schemas.microsoft.com/office/drawing/2014/main" id="{AB08DE98-1115-8817-306F-89A2322D0F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275871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2E1B4-D376-F79B-9104-2706A6470826}"/>
              </a:ext>
            </a:extLst>
          </p:cNvPr>
          <p:cNvSpPr>
            <a:spLocks noGrp="1"/>
          </p:cNvSpPr>
          <p:nvPr>
            <p:ph type="title"/>
          </p:nvPr>
        </p:nvSpPr>
        <p:spPr>
          <a:xfrm>
            <a:off x="911224" y="369794"/>
            <a:ext cx="9648825" cy="631103"/>
          </a:xfrm>
        </p:spPr>
        <p:txBody>
          <a:bodyPr/>
          <a:lstStyle/>
          <a:p>
            <a:r>
              <a:rPr lang="da-DK" dirty="0"/>
              <a:t>Referencer</a:t>
            </a:r>
          </a:p>
        </p:txBody>
      </p:sp>
      <p:sp>
        <p:nvSpPr>
          <p:cNvPr id="3" name="Pladsholder til slidenummer 2">
            <a:extLst>
              <a:ext uri="{FF2B5EF4-FFF2-40B4-BE49-F238E27FC236}">
                <a16:creationId xmlns:a16="http://schemas.microsoft.com/office/drawing/2014/main" id="{FE372DE6-2202-CF6B-2136-4CBA9204EE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4" name="Pladsholder til tekst 3">
            <a:extLst>
              <a:ext uri="{FF2B5EF4-FFF2-40B4-BE49-F238E27FC236}">
                <a16:creationId xmlns:a16="http://schemas.microsoft.com/office/drawing/2014/main" id="{60EF6C3E-7A02-9740-6D77-9346F22B3A70}"/>
              </a:ext>
            </a:extLst>
          </p:cNvPr>
          <p:cNvSpPr>
            <a:spLocks noGrp="1"/>
          </p:cNvSpPr>
          <p:nvPr>
            <p:ph type="body" sz="quarter" idx="14"/>
          </p:nvPr>
        </p:nvSpPr>
        <p:spPr>
          <a:xfrm>
            <a:off x="911225" y="1342819"/>
            <a:ext cx="10629986" cy="4996898"/>
          </a:xfrm>
        </p:spPr>
        <p:txBody>
          <a:bodyPr/>
          <a:lstStyle/>
          <a:p>
            <a:pPr marL="0" indent="0" fontAlgn="base">
              <a:buNone/>
            </a:pPr>
            <a:r>
              <a:rPr lang="da-DK" i="1" dirty="0">
                <a:hlinkClick r:id="rId2">
                  <a:extLst>
                    <a:ext uri="{A12FA001-AC4F-418D-AE19-62706E023703}">
                      <ahyp:hlinkClr xmlns:ahyp="http://schemas.microsoft.com/office/drawing/2018/hyperlinkcolor" val="tx"/>
                    </a:ext>
                  </a:extLst>
                </a:hlinkClick>
              </a:rPr>
              <a:t>Dansk Selskab for Sårheling</a:t>
            </a:r>
            <a:r>
              <a:rPr lang="da-DK" i="1" dirty="0"/>
              <a:t>:</a:t>
            </a:r>
          </a:p>
          <a:p>
            <a:pPr lvl="1" fontAlgn="base"/>
            <a:r>
              <a:rPr lang="da-DK" b="1" i="1" dirty="0"/>
              <a:t>Sårguide 2023, </a:t>
            </a:r>
            <a:r>
              <a:rPr lang="da-DK" i="1" dirty="0"/>
              <a:t>indeholder en oversigt over de hyppigste problemsår, samt kort beskrevet generelle råd og vejledning om sårdiagnostik og behandling.</a:t>
            </a:r>
          </a:p>
          <a:p>
            <a:pPr marL="180000" lvl="1" indent="0" fontAlgn="base">
              <a:buNone/>
            </a:pPr>
            <a:r>
              <a:rPr lang="da-DK" b="1" i="1" dirty="0">
                <a:hlinkClick r:id="rId3">
                  <a:extLst>
                    <a:ext uri="{A12FA001-AC4F-418D-AE19-62706E023703}">
                      <ahyp:hlinkClr xmlns:ahyp="http://schemas.microsoft.com/office/drawing/2018/hyperlinkcolor" val="tx"/>
                    </a:ext>
                  </a:extLst>
                </a:hlinkClick>
              </a:rPr>
              <a:t>Hent guiden her</a:t>
            </a:r>
            <a:endParaRPr lang="da-DK" b="1" i="1" dirty="0"/>
          </a:p>
          <a:p>
            <a:pPr lvl="1" fontAlgn="base"/>
            <a:r>
              <a:rPr lang="da-DK" b="1" i="1" dirty="0"/>
              <a:t>Sårsmertealgoritme 2021 - </a:t>
            </a:r>
            <a:r>
              <a:rPr lang="da-DK" i="1" dirty="0"/>
              <a:t>Algoritmen er tænkt som et redskab, som via </a:t>
            </a:r>
            <a:r>
              <a:rPr lang="da-DK" i="1" dirty="0" err="1"/>
              <a:t>anamnestisk</a:t>
            </a:r>
            <a:r>
              <a:rPr lang="da-DK" i="1" dirty="0"/>
              <a:t> vejledning og brugt sammen med en lineal med Visuel Analog Smerteskala (VAS) eller den numeriske skala, kan skabe et „billede“ af smerternes karakter og omfang – og så komme med et muligt behandlingsforslag.</a:t>
            </a:r>
          </a:p>
          <a:p>
            <a:pPr marL="180000" lvl="1" indent="0" fontAlgn="base">
              <a:buNone/>
            </a:pPr>
            <a:r>
              <a:rPr lang="da-DK" b="1" i="1" dirty="0">
                <a:hlinkClick r:id="rId4">
                  <a:extLst>
                    <a:ext uri="{A12FA001-AC4F-418D-AE19-62706E023703}">
                      <ahyp:hlinkClr xmlns:ahyp="http://schemas.microsoft.com/office/drawing/2018/hyperlinkcolor" val="tx"/>
                    </a:ext>
                  </a:extLst>
                </a:hlinkClick>
              </a:rPr>
              <a:t>Download Sårsmertealgoritme (pdf) som en fold selv-side</a:t>
            </a:r>
            <a:r>
              <a:rPr lang="da-DK" i="1" dirty="0"/>
              <a:t>.</a:t>
            </a:r>
          </a:p>
          <a:p>
            <a:pPr lvl="1" fontAlgn="base"/>
            <a:endParaRPr lang="da-DK" i="1" dirty="0"/>
          </a:p>
          <a:p>
            <a:pPr marL="0" indent="0">
              <a:lnSpc>
                <a:spcPct val="100000"/>
              </a:lnSpc>
              <a:buNone/>
            </a:pPr>
            <a:r>
              <a:rPr lang="da-DK" i="1" dirty="0">
                <a:hlinkClick r:id="rId5">
                  <a:extLst>
                    <a:ext uri="{A12FA001-AC4F-418D-AE19-62706E023703}">
                      <ahyp:hlinkClr xmlns:ahyp="http://schemas.microsoft.com/office/drawing/2018/hyperlinkcolor" val="tx"/>
                    </a:ext>
                  </a:extLst>
                </a:hlinkClick>
              </a:rPr>
              <a:t>https://www.sundhed.dk/sundhedsfaglig/laegehaandbogen/kirurgi/tilstande-og-sygdomme/infektioner/saarinfektioner/</a:t>
            </a:r>
            <a:r>
              <a:rPr lang="da-DK" i="1" dirty="0"/>
              <a:t> Lokaliseret 10.12.24</a:t>
            </a:r>
          </a:p>
          <a:p>
            <a:endParaRPr lang="da-DK" sz="1400" dirty="0">
              <a:solidFill>
                <a:schemeClr val="bg2">
                  <a:lumMod val="10000"/>
                </a:schemeClr>
              </a:solidFill>
            </a:endParaRPr>
          </a:p>
          <a:p>
            <a:endParaRPr lang="da-DK" sz="1200" dirty="0"/>
          </a:p>
        </p:txBody>
      </p:sp>
    </p:spTree>
    <p:extLst>
      <p:ext uri="{BB962C8B-B14F-4D97-AF65-F5344CB8AC3E}">
        <p14:creationId xmlns:p14="http://schemas.microsoft.com/office/powerpoint/2010/main" val="3999583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89BD9-42AF-CDA3-C0FC-1D802FEDCD3F}"/>
              </a:ext>
            </a:extLst>
          </p:cNvPr>
          <p:cNvSpPr>
            <a:spLocks noGrp="1"/>
          </p:cNvSpPr>
          <p:nvPr>
            <p:ph type="title"/>
          </p:nvPr>
        </p:nvSpPr>
        <p:spPr>
          <a:xfrm>
            <a:off x="710010" y="827343"/>
            <a:ext cx="11078336" cy="5388106"/>
          </a:xfrm>
        </p:spPr>
        <p:txBody>
          <a:bodyPr/>
          <a:lstStyle/>
          <a:p>
            <a:pPr marL="91440" marR="205104">
              <a:lnSpc>
                <a:spcPct val="100000"/>
              </a:lnSpc>
              <a:tabLst>
                <a:tab pos="264160" algn="l"/>
              </a:tabLst>
            </a:pPr>
            <a:r>
              <a:rPr lang="da-DK" sz="2400" dirty="0"/>
              <a:t>Udviklet af </a:t>
            </a:r>
            <a:r>
              <a:rPr lang="da-DK" sz="2400" dirty="0">
                <a:solidFill>
                  <a:srgbClr val="FFFFFF"/>
                </a:solidFill>
              </a:rPr>
              <a:t>Jeanette Graversen, sårsygeplejerske, Vordingborg Kommune og Else Sværke Henriksen</a:t>
            </a:r>
            <a:r>
              <a:rPr lang="da-DK" sz="2400" spc="-20" dirty="0">
                <a:solidFill>
                  <a:srgbClr val="FFFFFF"/>
                </a:solidFill>
                <a:cs typeface="Verdana"/>
              </a:rPr>
              <a:t>,</a:t>
            </a:r>
            <a:r>
              <a:rPr lang="da-DK" sz="2400" spc="-60" dirty="0">
                <a:solidFill>
                  <a:srgbClr val="FFFFFF"/>
                </a:solidFill>
                <a:cs typeface="Verdana"/>
              </a:rPr>
              <a:t> </a:t>
            </a:r>
            <a:r>
              <a:rPr lang="da-DK" sz="2400" spc="-10" dirty="0">
                <a:solidFill>
                  <a:srgbClr val="FFFFFF"/>
                </a:solidFill>
                <a:cs typeface="Verdana"/>
              </a:rPr>
              <a:t>koordinerende sårsygeplejerske, </a:t>
            </a:r>
            <a:r>
              <a:rPr lang="da-DK" sz="2400" dirty="0">
                <a:solidFill>
                  <a:srgbClr val="FFFFFF"/>
                </a:solidFill>
                <a:cs typeface="Verdana"/>
              </a:rPr>
              <a:t>Sjællands</a:t>
            </a:r>
            <a:r>
              <a:rPr lang="da-DK" sz="2400" spc="-30" dirty="0">
                <a:solidFill>
                  <a:srgbClr val="FFFFFF"/>
                </a:solidFill>
                <a:cs typeface="Verdana"/>
              </a:rPr>
              <a:t> </a:t>
            </a:r>
            <a:r>
              <a:rPr lang="da-DK" sz="2400" dirty="0">
                <a:solidFill>
                  <a:srgbClr val="FFFFFF"/>
                </a:solidFill>
                <a:cs typeface="Verdana"/>
              </a:rPr>
              <a:t>Universitetshospital,</a:t>
            </a:r>
            <a:r>
              <a:rPr lang="da-DK" sz="2400" dirty="0">
                <a:solidFill>
                  <a:srgbClr val="FFFFFF"/>
                </a:solidFill>
              </a:rPr>
              <a:t> Nykøbing F., </a:t>
            </a:r>
            <a:r>
              <a:rPr lang="da-DK" sz="2400" spc="-20" dirty="0">
                <a:solidFill>
                  <a:srgbClr val="FFFFFF"/>
                </a:solidFill>
              </a:rPr>
              <a:t>Ortopædkirurgisk Afdeling</a:t>
            </a:r>
            <a:br>
              <a:rPr lang="da-DK" sz="2400" dirty="0"/>
            </a:br>
            <a:br>
              <a:rPr lang="da-DK" sz="3200" dirty="0"/>
            </a:br>
            <a:br>
              <a:rPr lang="da-DK" sz="3200" dirty="0"/>
            </a:br>
            <a:r>
              <a:rPr lang="da-DK" sz="2000" dirty="0"/>
              <a:t>I samarbejde med Sundhedsstrategisk Planlægning</a:t>
            </a:r>
            <a:br>
              <a:rPr lang="da-DK" sz="3200" dirty="0"/>
            </a:br>
            <a:br>
              <a:rPr lang="da-DK" sz="2400" dirty="0"/>
            </a:br>
            <a:br>
              <a:rPr lang="da-DK" sz="2400" dirty="0"/>
            </a:br>
            <a:br>
              <a:rPr lang="da-DK" sz="2400" dirty="0"/>
            </a:br>
            <a:br>
              <a:rPr lang="da-DK" sz="2400" dirty="0"/>
            </a:br>
            <a:r>
              <a:rPr lang="da-DK" sz="1800" dirty="0">
                <a:hlinkClick r:id="rId2">
                  <a:extLst>
                    <a:ext uri="{A12FA001-AC4F-418D-AE19-62706E023703}">
                      <ahyp:hlinkClr xmlns:ahyp="http://schemas.microsoft.com/office/drawing/2018/hyperlinkcolor" val="tx"/>
                    </a:ext>
                  </a:extLst>
                </a:hlinkClick>
              </a:rPr>
              <a:t>www.regionsjaelland.dk/saarbehandling</a:t>
            </a:r>
            <a:r>
              <a:rPr lang="da-DK" sz="1800" dirty="0"/>
              <a:t> </a:t>
            </a:r>
          </a:p>
        </p:txBody>
      </p:sp>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800" b="1" i="0" u="none" strike="noStrike" kern="1200" cap="none" spc="0" normalizeH="0" baseline="0" noProof="0">
              <a:ln>
                <a:noFill/>
              </a:ln>
              <a:solidFill>
                <a:srgbClr val="FFFFFF"/>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199272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a:extLst>
            <a:ext uri="{FF2B5EF4-FFF2-40B4-BE49-F238E27FC236}">
              <a16:creationId xmlns:a16="http://schemas.microsoft.com/office/drawing/2014/main" id="{F346037A-9DA4-8B2B-3111-E07AC81C3FBE}"/>
            </a:ext>
          </a:extLst>
        </p:cNvPr>
        <p:cNvGrpSpPr/>
        <p:nvPr/>
      </p:nvGrpSpPr>
      <p:grpSpPr>
        <a:xfrm>
          <a:off x="0" y="0"/>
          <a:ext cx="0" cy="0"/>
          <a:chOff x="0" y="0"/>
          <a:chExt cx="0" cy="0"/>
        </a:xfrm>
      </p:grpSpPr>
      <p:sp>
        <p:nvSpPr>
          <p:cNvPr id="19" name="Title 3">
            <a:extLst>
              <a:ext uri="{FF2B5EF4-FFF2-40B4-BE49-F238E27FC236}">
                <a16:creationId xmlns:a16="http://schemas.microsoft.com/office/drawing/2014/main" id="{BFD45030-0709-96D8-A7B7-09A2840CF2C4}"/>
              </a:ext>
            </a:extLst>
          </p:cNvPr>
          <p:cNvSpPr>
            <a:spLocks noGrp="1"/>
          </p:cNvSpPr>
          <p:nvPr>
            <p:ph type="ctrTitle"/>
          </p:nvPr>
        </p:nvSpPr>
        <p:spPr>
          <a:xfrm>
            <a:off x="625088" y="892148"/>
            <a:ext cx="8284134" cy="877825"/>
          </a:xfrm>
        </p:spPr>
        <p:txBody>
          <a:bodyPr vert="horz" wrap="square" lIns="0" tIns="0" rIns="0" bIns="0" rtlCol="0" anchor="b" anchorCtr="0">
            <a:normAutofit/>
          </a:bodyPr>
          <a:lstStyle/>
          <a:p>
            <a:r>
              <a:rPr lang="da-DK" dirty="0"/>
              <a:t>Ophavsret og anvendelse</a:t>
            </a:r>
            <a:endParaRPr lang="da-DK" b="1" kern="1200" dirty="0">
              <a:latin typeface="+mj-lt"/>
              <a:ea typeface="Verdana" panose="020B0604030504040204" pitchFamily="34" charset="0"/>
              <a:cs typeface="Verdana" panose="020B0604030504040204" pitchFamily="34" charset="0"/>
            </a:endParaRPr>
          </a:p>
        </p:txBody>
      </p:sp>
      <p:sp>
        <p:nvSpPr>
          <p:cNvPr id="16" name="Title 3">
            <a:extLst>
              <a:ext uri="{FF2B5EF4-FFF2-40B4-BE49-F238E27FC236}">
                <a16:creationId xmlns:a16="http://schemas.microsoft.com/office/drawing/2014/main" id="{0FE39E0B-D368-87F3-F43D-7B1E8D0D9B98}"/>
              </a:ext>
            </a:extLst>
          </p:cNvPr>
          <p:cNvSpPr txBox="1">
            <a:spLocks/>
          </p:cNvSpPr>
          <p:nvPr/>
        </p:nvSpPr>
        <p:spPr>
          <a:xfrm>
            <a:off x="510472" y="4826783"/>
            <a:ext cx="4464051"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endParaRPr lang="da-DK" sz="1800" dirty="0">
              <a:latin typeface="Verdana" panose="020B0604030504040204" pitchFamily="34" charset="0"/>
              <a:ea typeface="Aptos" panose="020B0004020202020204" pitchFamily="34" charset="0"/>
              <a:cs typeface="Times New Roman" panose="02020603050405020304" pitchFamily="18" charset="0"/>
            </a:endParaRPr>
          </a:p>
        </p:txBody>
      </p:sp>
      <p:sp>
        <p:nvSpPr>
          <p:cNvPr id="14" name="Slide Number Placeholder 3" hidden="1">
            <a:extLst>
              <a:ext uri="{FF2B5EF4-FFF2-40B4-BE49-F238E27FC236}">
                <a16:creationId xmlns:a16="http://schemas.microsoft.com/office/drawing/2014/main" id="{FFD48894-FEAF-08E4-9C78-1C34DDA853F8}"/>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2</a:t>
            </a:fld>
            <a:endParaRPr lang="da-DK"/>
          </a:p>
        </p:txBody>
      </p:sp>
      <p:sp>
        <p:nvSpPr>
          <p:cNvPr id="3" name="Pladsholder til slidenummer 2">
            <a:extLst>
              <a:ext uri="{FF2B5EF4-FFF2-40B4-BE49-F238E27FC236}">
                <a16:creationId xmlns:a16="http://schemas.microsoft.com/office/drawing/2014/main" id="{9DF9AB44-039F-C096-1246-3F2A9C41FE35}"/>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2</a:t>
            </a:fld>
            <a:endParaRPr lang="da-DK"/>
          </a:p>
        </p:txBody>
      </p:sp>
      <p:sp>
        <p:nvSpPr>
          <p:cNvPr id="4" name="Tekstfelt 3">
            <a:extLst>
              <a:ext uri="{FF2B5EF4-FFF2-40B4-BE49-F238E27FC236}">
                <a16:creationId xmlns:a16="http://schemas.microsoft.com/office/drawing/2014/main" id="{4C57A9FD-8EA4-3D7F-0643-5D0B15D03515}"/>
              </a:ext>
            </a:extLst>
          </p:cNvPr>
          <p:cNvSpPr txBox="1"/>
          <p:nvPr/>
        </p:nvSpPr>
        <p:spPr>
          <a:xfrm>
            <a:off x="625088" y="2383763"/>
            <a:ext cx="10780198" cy="3385542"/>
          </a:xfrm>
          <a:prstGeom prst="rect">
            <a:avLst/>
          </a:prstGeom>
          <a:noFill/>
        </p:spPr>
        <p:txBody>
          <a:bodyPr wrap="square">
            <a:spAutoFit/>
          </a:bodyPr>
          <a:lstStyle/>
          <a:p>
            <a:r>
              <a:rPr lang="da-DK" sz="2000" dirty="0">
                <a:solidFill>
                  <a:schemeClr val="bg1"/>
                </a:solidFill>
              </a:rPr>
              <a:t>Dette materiale er udarbejdet af sårsygeplejersker i samarbejde med Sundhedsstrategisk Planlægning med henblik på faglig videndeling og anvendelse i klinisk praksis.</a:t>
            </a:r>
          </a:p>
          <a:p>
            <a:endParaRPr lang="da-DK" sz="2000" dirty="0">
              <a:solidFill>
                <a:schemeClr val="bg1"/>
              </a:solidFill>
            </a:endParaRPr>
          </a:p>
          <a:p>
            <a:r>
              <a:rPr lang="da-DK" sz="2000" dirty="0">
                <a:solidFill>
                  <a:schemeClr val="bg1"/>
                </a:solidFill>
              </a:rPr>
              <a:t>Materialet må anvendes og deles af andre faggrupper.</a:t>
            </a:r>
          </a:p>
          <a:p>
            <a:endParaRPr lang="da-DK" sz="2000" dirty="0">
              <a:solidFill>
                <a:schemeClr val="bg1"/>
              </a:solidFill>
            </a:endParaRPr>
          </a:p>
          <a:p>
            <a:r>
              <a:rPr lang="da-DK" sz="2000" dirty="0">
                <a:solidFill>
                  <a:schemeClr val="bg1"/>
                </a:solidFill>
              </a:rPr>
              <a:t>Ved ændringer, tilpasninger eller viderebearbejdning skal det tydeligt fremgå,</a:t>
            </a:r>
          </a:p>
          <a:p>
            <a:r>
              <a:rPr lang="da-DK" sz="2000" dirty="0">
                <a:solidFill>
                  <a:schemeClr val="bg1"/>
                </a:solidFill>
              </a:rPr>
              <a:t>at disse er foretaget af den anvendende part og ikke af de oprindelige forfattere.</a:t>
            </a:r>
          </a:p>
          <a:p>
            <a:endParaRPr lang="da-DK" i="1" dirty="0">
              <a:solidFill>
                <a:schemeClr val="bg1"/>
              </a:solidFill>
            </a:endParaRPr>
          </a:p>
          <a:p>
            <a:r>
              <a:rPr lang="da-DK" i="1" dirty="0">
                <a:solidFill>
                  <a:schemeClr val="bg1"/>
                </a:solidFill>
              </a:rPr>
              <a:t>© Jeanette Graversen, Vordingborg kommune og Else Sværke Henriksen, Sjællands Universitetshospital, Nykøbing F., Ortopædkirurgisk Afdeling, 2026.</a:t>
            </a:r>
          </a:p>
        </p:txBody>
      </p:sp>
    </p:spTree>
    <p:extLst>
      <p:ext uri="{BB962C8B-B14F-4D97-AF65-F5344CB8AC3E}">
        <p14:creationId xmlns:p14="http://schemas.microsoft.com/office/powerpoint/2010/main" val="2338615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83F8C-84A2-AF87-8378-F59F35DBB8BA}"/>
              </a:ext>
            </a:extLst>
          </p:cNvPr>
          <p:cNvSpPr>
            <a:spLocks noGrp="1"/>
          </p:cNvSpPr>
          <p:nvPr>
            <p:ph type="title"/>
          </p:nvPr>
        </p:nvSpPr>
        <p:spPr>
          <a:xfrm>
            <a:off x="911224" y="369794"/>
            <a:ext cx="9648825" cy="1079594"/>
          </a:xfrm>
        </p:spPr>
        <p:txBody>
          <a:bodyPr vert="horz" wrap="square" lIns="0" tIns="0" rIns="0" bIns="0" rtlCol="0" anchor="b" anchorCtr="0">
            <a:normAutofit/>
          </a:bodyPr>
          <a:lstStyle/>
          <a:p>
            <a:r>
              <a:rPr lang="da-DK" b="1" kern="1200">
                <a:latin typeface="+mj-lt"/>
                <a:ea typeface="Verdana" panose="020B0604030504040204" pitchFamily="34" charset="0"/>
                <a:cs typeface="Verdana" panose="020B0604030504040204" pitchFamily="34" charset="0"/>
              </a:rPr>
              <a:t>Sårtriage</a:t>
            </a:r>
          </a:p>
        </p:txBody>
      </p:sp>
      <p:sp>
        <p:nvSpPr>
          <p:cNvPr id="4" name="Pladsholder til slidenummer 3">
            <a:extLst>
              <a:ext uri="{FF2B5EF4-FFF2-40B4-BE49-F238E27FC236}">
                <a16:creationId xmlns:a16="http://schemas.microsoft.com/office/drawing/2014/main" id="{15E38442-0E3A-A2B6-E408-9E06255186D2}"/>
              </a:ext>
            </a:extLst>
          </p:cNvPr>
          <p:cNvSpPr>
            <a:spLocks noGrp="1"/>
          </p:cNvSpPr>
          <p:nvPr>
            <p:ph type="sldNum" sz="quarter" idx="12"/>
          </p:nvPr>
        </p:nvSpPr>
        <p:spPr>
          <a:xfrm>
            <a:off x="150471"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3</a:t>
            </a:fld>
            <a:endParaRPr lang="da-DK"/>
          </a:p>
        </p:txBody>
      </p:sp>
      <p:sp>
        <p:nvSpPr>
          <p:cNvPr id="3" name="Undertitel 2">
            <a:extLst>
              <a:ext uri="{FF2B5EF4-FFF2-40B4-BE49-F238E27FC236}">
                <a16:creationId xmlns:a16="http://schemas.microsoft.com/office/drawing/2014/main" id="{5DB088EA-772C-B93D-DA2D-3E61D8211172}"/>
              </a:ext>
            </a:extLst>
          </p:cNvPr>
          <p:cNvSpPr txBox="1">
            <a:spLocks/>
          </p:cNvSpPr>
          <p:nvPr/>
        </p:nvSpPr>
        <p:spPr>
          <a:xfrm>
            <a:off x="911226" y="1881188"/>
            <a:ext cx="4464050" cy="4392612"/>
          </a:xfrm>
          <a:prstGeom prst="rect">
            <a:avLst/>
          </a:prstGeom>
        </p:spPr>
        <p:txBody>
          <a:bodyPr vert="horz" lIns="0" tIns="0" rIns="0" bIns="0" rtlCol="0">
            <a:norm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r>
              <a:rPr lang="da-DK" dirty="0"/>
              <a:t>Giver systematisk overblik </a:t>
            </a:r>
          </a:p>
          <a:p>
            <a:r>
              <a:rPr lang="da-DK" dirty="0"/>
              <a:t>Udvikler kompetencer</a:t>
            </a:r>
          </a:p>
          <a:p>
            <a:r>
              <a:rPr lang="da-DK" dirty="0"/>
              <a:t>Sikrer korrekt </a:t>
            </a:r>
            <a:r>
              <a:rPr lang="da-DK"/>
              <a:t>sårbehandling</a:t>
            </a:r>
            <a:endParaRPr lang="da-DK" dirty="0"/>
          </a:p>
          <a:p>
            <a:endParaRPr lang="da-DK" dirty="0"/>
          </a:p>
        </p:txBody>
      </p:sp>
      <p:pic>
        <p:nvPicPr>
          <p:cNvPr id="9" name="Billede 8" descr="Et billede, der indeholder design&#10;&#10;AI-genereret indhold kan være ukorrekt.">
            <a:extLst>
              <a:ext uri="{FF2B5EF4-FFF2-40B4-BE49-F238E27FC236}">
                <a16:creationId xmlns:a16="http://schemas.microsoft.com/office/drawing/2014/main" id="{62EF0E9A-298A-92A4-ED2B-CACF6A096B47}"/>
              </a:ext>
            </a:extLst>
          </p:cNvPr>
          <p:cNvPicPr>
            <a:picLocks noChangeAspect="1"/>
          </p:cNvPicPr>
          <p:nvPr/>
        </p:nvPicPr>
        <p:blipFill>
          <a:blip r:embed="rId3"/>
          <a:stretch>
            <a:fillRect/>
          </a:stretch>
        </p:blipFill>
        <p:spPr>
          <a:xfrm>
            <a:off x="6347685" y="1881188"/>
            <a:ext cx="3960730" cy="4400812"/>
          </a:xfrm>
          <a:prstGeom prst="rect">
            <a:avLst/>
          </a:prstGeom>
          <a:noFill/>
        </p:spPr>
      </p:pic>
    </p:spTree>
    <p:extLst>
      <p:ext uri="{BB962C8B-B14F-4D97-AF65-F5344CB8AC3E}">
        <p14:creationId xmlns:p14="http://schemas.microsoft.com/office/powerpoint/2010/main" val="252456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D16F151-8E1F-5365-4C80-12CC3CFEA180}"/>
              </a:ext>
            </a:extLst>
          </p:cNvPr>
          <p:cNvSpPr>
            <a:spLocks noGrp="1"/>
          </p:cNvSpPr>
          <p:nvPr>
            <p:ph type="title"/>
          </p:nvPr>
        </p:nvSpPr>
        <p:spPr>
          <a:xfrm>
            <a:off x="911224" y="369794"/>
            <a:ext cx="9648825" cy="1079594"/>
          </a:xfrm>
        </p:spPr>
        <p:txBody>
          <a:bodyPr wrap="square" anchor="b">
            <a:normAutofit/>
          </a:bodyPr>
          <a:lstStyle/>
          <a:p>
            <a:r>
              <a:rPr lang="da-DK" dirty="0"/>
              <a:t>Agenda</a:t>
            </a:r>
            <a:endParaRPr lang="en-US" dirty="0"/>
          </a:p>
        </p:txBody>
      </p:sp>
      <p:sp>
        <p:nvSpPr>
          <p:cNvPr id="4" name="Pladsholder til slidenummer 3">
            <a:extLst>
              <a:ext uri="{FF2B5EF4-FFF2-40B4-BE49-F238E27FC236}">
                <a16:creationId xmlns:a16="http://schemas.microsoft.com/office/drawing/2014/main" id="{B721CD79-0A00-DB4E-7026-3154D9DC5084}"/>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4</a:t>
            </a:fld>
            <a:endParaRPr lang="da-DK"/>
          </a:p>
        </p:txBody>
      </p:sp>
      <p:sp>
        <p:nvSpPr>
          <p:cNvPr id="5" name="Pladsholder til tekst 3">
            <a:extLst>
              <a:ext uri="{FF2B5EF4-FFF2-40B4-BE49-F238E27FC236}">
                <a16:creationId xmlns:a16="http://schemas.microsoft.com/office/drawing/2014/main" id="{1239B49F-531A-8410-B390-454E4217D519}"/>
              </a:ext>
            </a:extLst>
          </p:cNvPr>
          <p:cNvSpPr>
            <a:spLocks noGrp="1"/>
          </p:cNvSpPr>
          <p:nvPr>
            <p:ph type="body" sz="quarter" idx="14"/>
          </p:nvPr>
        </p:nvSpPr>
        <p:spPr>
          <a:xfrm>
            <a:off x="911226" y="1881188"/>
            <a:ext cx="4464050" cy="4400812"/>
          </a:xfrm>
        </p:spPr>
        <p:txBody>
          <a:bodyPr>
            <a:normAutofit/>
          </a:bodyPr>
          <a:lstStyle/>
          <a:p>
            <a:r>
              <a:rPr lang="da-DK"/>
              <a:t>Formål med sårtriage</a:t>
            </a:r>
          </a:p>
          <a:p>
            <a:r>
              <a:rPr lang="da-DK"/>
              <a:t>Telesårsjournal</a:t>
            </a:r>
          </a:p>
          <a:p>
            <a:pPr lvl="1"/>
            <a:r>
              <a:rPr lang="da-DK"/>
              <a:t>Browser og app</a:t>
            </a:r>
          </a:p>
          <a:p>
            <a:pPr lvl="1"/>
            <a:r>
              <a:rPr lang="da-DK"/>
              <a:t>Oprette patient</a:t>
            </a:r>
          </a:p>
          <a:p>
            <a:pPr lvl="1"/>
            <a:r>
              <a:rPr lang="da-DK"/>
              <a:t>Triagere et sår</a:t>
            </a:r>
          </a:p>
          <a:p>
            <a:pPr lvl="1"/>
            <a:r>
              <a:rPr lang="da-DK"/>
              <a:t>”Det gode sår foto”</a:t>
            </a:r>
          </a:p>
          <a:p>
            <a:pPr lvl="1"/>
            <a:endParaRPr lang="da-DK"/>
          </a:p>
          <a:p>
            <a:r>
              <a:rPr lang="da-DK"/>
              <a:t>Tværsektorielt samarbejde</a:t>
            </a:r>
          </a:p>
          <a:p>
            <a:r>
              <a:rPr lang="da-DK"/>
              <a:t>Dokumentation</a:t>
            </a:r>
          </a:p>
          <a:p>
            <a:r>
              <a:rPr lang="da-DK"/>
              <a:t>Sårtriagemøde</a:t>
            </a:r>
          </a:p>
          <a:p>
            <a:endParaRPr lang="da-DK"/>
          </a:p>
        </p:txBody>
      </p:sp>
      <p:pic>
        <p:nvPicPr>
          <p:cNvPr id="8" name="Billede 7" descr="Et billede, der indeholder tøj, kontorartikler, person, tekst&#10;&#10;AI-genereret indhold kan være ukorrekt.">
            <a:extLst>
              <a:ext uri="{FF2B5EF4-FFF2-40B4-BE49-F238E27FC236}">
                <a16:creationId xmlns:a16="http://schemas.microsoft.com/office/drawing/2014/main" id="{70FD8C16-A5F1-7940-28BF-A74E16EA9421}"/>
              </a:ext>
            </a:extLst>
          </p:cNvPr>
          <p:cNvPicPr>
            <a:picLocks noChangeAspect="1"/>
          </p:cNvPicPr>
          <p:nvPr/>
        </p:nvPicPr>
        <p:blipFill>
          <a:blip r:embed="rId3"/>
          <a:srcRect l="15304" r="11944" b="-3"/>
          <a:stretch>
            <a:fillRect/>
          </a:stretch>
        </p:blipFill>
        <p:spPr>
          <a:xfrm>
            <a:off x="6096000" y="1089000"/>
            <a:ext cx="4680000" cy="4680000"/>
          </a:xfrm>
          <a:prstGeom prst="ellipse">
            <a:avLst/>
          </a:prstGeom>
          <a:noFill/>
        </p:spPr>
      </p:pic>
    </p:spTree>
    <p:extLst>
      <p:ext uri="{BB962C8B-B14F-4D97-AF65-F5344CB8AC3E}">
        <p14:creationId xmlns:p14="http://schemas.microsoft.com/office/powerpoint/2010/main" val="94257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ADD5EDC0-DDA7-DBA9-EC7E-BCC5F65F0EF3}"/>
              </a:ext>
            </a:extLst>
          </p:cNvPr>
          <p:cNvSpPr>
            <a:spLocks noGrp="1"/>
          </p:cNvSpPr>
          <p:nvPr>
            <p:ph type="sldNum" sz="quarter" idx="12"/>
          </p:nvPr>
        </p:nvSpPr>
        <p:spPr/>
        <p:txBody>
          <a:bodyPr/>
          <a:lstStyle/>
          <a:p>
            <a:fld id="{50DEC214-4A26-8544-86E4-D5810B015655}" type="slidenum">
              <a:rPr lang="da-DK" smtClean="0"/>
              <a:t>5</a:t>
            </a:fld>
            <a:endParaRPr lang="da-DK"/>
          </a:p>
        </p:txBody>
      </p:sp>
      <p:pic>
        <p:nvPicPr>
          <p:cNvPr id="2" name="Billede 5">
            <a:extLst>
              <a:ext uri="{FF2B5EF4-FFF2-40B4-BE49-F238E27FC236}">
                <a16:creationId xmlns:a16="http://schemas.microsoft.com/office/drawing/2014/main" id="{CA760087-F4E9-D806-7278-AA056BE23BBE}"/>
              </a:ext>
            </a:extLst>
          </p:cNvPr>
          <p:cNvPicPr>
            <a:picLocks noChangeAspect="1"/>
          </p:cNvPicPr>
          <p:nvPr/>
        </p:nvPicPr>
        <p:blipFill rotWithShape="1">
          <a:blip r:embed="rId3"/>
          <a:srcRect l="50205" t="12806" r="5904" b="4715"/>
          <a:stretch>
            <a:fillRect/>
          </a:stretch>
        </p:blipFill>
        <p:spPr>
          <a:xfrm>
            <a:off x="510471" y="469909"/>
            <a:ext cx="10369732" cy="5398724"/>
          </a:xfrm>
          <a:prstGeom prst="rect">
            <a:avLst/>
          </a:prstGeom>
        </p:spPr>
      </p:pic>
      <p:sp>
        <p:nvSpPr>
          <p:cNvPr id="3" name="Tekstfelt 2">
            <a:extLst>
              <a:ext uri="{FF2B5EF4-FFF2-40B4-BE49-F238E27FC236}">
                <a16:creationId xmlns:a16="http://schemas.microsoft.com/office/drawing/2014/main" id="{A56B7447-1B2B-507C-81D1-0BCA1EAB7973}"/>
              </a:ext>
            </a:extLst>
          </p:cNvPr>
          <p:cNvSpPr txBox="1"/>
          <p:nvPr/>
        </p:nvSpPr>
        <p:spPr>
          <a:xfrm>
            <a:off x="510471" y="5904633"/>
            <a:ext cx="1517301" cy="21544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3B5182"/>
                </a:solidFill>
              </a:rPr>
              <a:t>Kilde: www.pleje.net</a:t>
            </a:r>
          </a:p>
        </p:txBody>
      </p:sp>
    </p:spTree>
    <p:extLst>
      <p:ext uri="{BB962C8B-B14F-4D97-AF65-F5344CB8AC3E}">
        <p14:creationId xmlns:p14="http://schemas.microsoft.com/office/powerpoint/2010/main" val="356152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683C-8DD3-7248-AE22-6A3E9F42BF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75807B-6A89-55A7-8D5F-90D286842EED}"/>
              </a:ext>
            </a:extLst>
          </p:cNvPr>
          <p:cNvSpPr>
            <a:spLocks noGrp="1"/>
          </p:cNvSpPr>
          <p:nvPr>
            <p:ph type="title"/>
          </p:nvPr>
        </p:nvSpPr>
        <p:spPr>
          <a:xfrm>
            <a:off x="911224" y="369794"/>
            <a:ext cx="9648825" cy="1079594"/>
          </a:xfrm>
        </p:spPr>
        <p:txBody>
          <a:bodyPr vert="horz" wrap="square" lIns="0" tIns="0" rIns="0" bIns="0" rtlCol="0" anchor="b" anchorCtr="0">
            <a:normAutofit fontScale="90000"/>
          </a:bodyPr>
          <a:lstStyle/>
          <a:p>
            <a:br>
              <a:rPr lang="da-DK" sz="1400" b="1" kern="1200" dirty="0">
                <a:latin typeface="+mj-lt"/>
                <a:ea typeface="Verdana" panose="020B0604030504040204" pitchFamily="34" charset="0"/>
                <a:cs typeface="Verdana" panose="020B0604030504040204" pitchFamily="34" charset="0"/>
              </a:rPr>
            </a:br>
            <a:br>
              <a:rPr lang="da-DK" sz="1400" b="1" kern="1200" dirty="0">
                <a:latin typeface="+mj-lt"/>
                <a:ea typeface="Verdana" panose="020B0604030504040204" pitchFamily="34" charset="0"/>
                <a:cs typeface="Verdana" panose="020B0604030504040204" pitchFamily="34" charset="0"/>
              </a:rPr>
            </a:br>
            <a:br>
              <a:rPr lang="da-DK" sz="1400" b="1" kern="1200" dirty="0">
                <a:latin typeface="+mj-lt"/>
                <a:ea typeface="Verdana" panose="020B0604030504040204" pitchFamily="34" charset="0"/>
                <a:cs typeface="Verdana" panose="020B0604030504040204" pitchFamily="34" charset="0"/>
              </a:rPr>
            </a:br>
            <a:br>
              <a:rPr lang="da-DK" sz="1400" b="1" kern="1200" dirty="0">
                <a:latin typeface="+mj-lt"/>
                <a:ea typeface="Verdana" panose="020B0604030504040204" pitchFamily="34" charset="0"/>
                <a:cs typeface="Verdana" panose="020B0604030504040204" pitchFamily="34" charset="0"/>
              </a:rPr>
            </a:br>
            <a:r>
              <a:rPr lang="da-DK" sz="4000" b="1" kern="1200" dirty="0">
                <a:latin typeface="+mj-lt"/>
                <a:ea typeface="Verdana" panose="020B0604030504040204" pitchFamily="34" charset="0"/>
                <a:cs typeface="Verdana" panose="020B0604030504040204" pitchFamily="34" charset="0"/>
              </a:rPr>
              <a:t>Login i </a:t>
            </a:r>
            <a:r>
              <a:rPr lang="da-DK" sz="4000" b="1" u="sng" kern="1200" dirty="0">
                <a:latin typeface="+mj-lt"/>
                <a:ea typeface="Verdana" panose="020B0604030504040204" pitchFamily="34" charset="0"/>
                <a:cs typeface="Verdana" panose="020B0604030504040204" pitchFamily="34" charset="0"/>
                <a:hlinkClick r:id="rId3"/>
              </a:rPr>
              <a:t>www.pleje.net</a:t>
            </a:r>
            <a:r>
              <a:rPr lang="da-DK" sz="4000" b="1" kern="1200" dirty="0">
                <a:latin typeface="+mj-lt"/>
                <a:ea typeface="Verdana" panose="020B0604030504040204" pitchFamily="34" charset="0"/>
                <a:cs typeface="Verdana" panose="020B0604030504040204" pitchFamily="34" charset="0"/>
              </a:rPr>
              <a:t>​​</a:t>
            </a:r>
            <a:br>
              <a:rPr lang="da-DK" sz="4000" b="1" kern="1200" dirty="0">
                <a:latin typeface="+mj-lt"/>
                <a:ea typeface="Verdana" panose="020B0604030504040204" pitchFamily="34" charset="0"/>
                <a:cs typeface="Verdana" panose="020B0604030504040204" pitchFamily="34" charset="0"/>
              </a:rPr>
            </a:br>
            <a:endParaRPr lang="da-DK" sz="4000" b="1" kern="1200" dirty="0">
              <a:latin typeface="+mj-lt"/>
              <a:ea typeface="Verdana" panose="020B0604030504040204" pitchFamily="34" charset="0"/>
              <a:cs typeface="Verdana" panose="020B0604030504040204" pitchFamily="34" charset="0"/>
            </a:endParaRPr>
          </a:p>
        </p:txBody>
      </p:sp>
      <p:sp>
        <p:nvSpPr>
          <p:cNvPr id="4" name="Pladsholder til slidenummer 3">
            <a:extLst>
              <a:ext uri="{FF2B5EF4-FFF2-40B4-BE49-F238E27FC236}">
                <a16:creationId xmlns:a16="http://schemas.microsoft.com/office/drawing/2014/main" id="{32D86625-095D-72EB-A02C-93FD1398B434}"/>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6</a:t>
            </a:fld>
            <a:endParaRPr lang="da-DK"/>
          </a:p>
        </p:txBody>
      </p:sp>
      <p:sp>
        <p:nvSpPr>
          <p:cNvPr id="5" name="Tekstfelt 4">
            <a:extLst>
              <a:ext uri="{FF2B5EF4-FFF2-40B4-BE49-F238E27FC236}">
                <a16:creationId xmlns:a16="http://schemas.microsoft.com/office/drawing/2014/main" id="{C898199C-F4DF-1E22-B1AB-173FDAC97BF2}"/>
              </a:ext>
            </a:extLst>
          </p:cNvPr>
          <p:cNvSpPr txBox="1"/>
          <p:nvPr/>
        </p:nvSpPr>
        <p:spPr>
          <a:xfrm>
            <a:off x="911226" y="1881188"/>
            <a:ext cx="4464050" cy="4392612"/>
          </a:xfrm>
          <a:prstGeom prst="rect">
            <a:avLst/>
          </a:prstGeom>
        </p:spPr>
        <p:txBody>
          <a:bodyPr vert="horz" lIns="0" tIns="0" rIns="0" bIns="0" rtlCol="0">
            <a:normAutofit/>
          </a:bodyPr>
          <a:lstStyle/>
          <a:p>
            <a:pPr marL="180000" indent="-180000" defTabSz="590400" fontAlgn="base">
              <a:lnSpc>
                <a:spcPts val="2400"/>
              </a:lnSpc>
              <a:spcBef>
                <a:spcPts val="1000"/>
              </a:spcBef>
              <a:buFont typeface="Arial" panose="020B0604020202020204" pitchFamily="34" charset="0"/>
              <a:buChar char="•"/>
            </a:pPr>
            <a:r>
              <a:rPr lang="da-DK" sz="2000" b="1" dirty="0">
                <a:solidFill>
                  <a:schemeClr val="tx2"/>
                </a:solidFill>
                <a:ea typeface="Verdana" panose="020B0604030504040204" pitchFamily="34" charset="0"/>
              </a:rPr>
              <a:t>Brugernavn: </a:t>
            </a:r>
            <a:r>
              <a:rPr lang="da-DK" sz="2000" dirty="0">
                <a:solidFill>
                  <a:schemeClr val="tx2"/>
                </a:solidFill>
                <a:ea typeface="Verdana" panose="020B0604030504040204" pitchFamily="34" charset="0"/>
              </a:rPr>
              <a:t>Se mail fra Pleje.net </a:t>
            </a:r>
          </a:p>
          <a:p>
            <a:pPr marL="0" lvl="1" defTabSz="590400" fontAlgn="base">
              <a:lnSpc>
                <a:spcPts val="2400"/>
              </a:lnSpc>
              <a:spcBef>
                <a:spcPts val="1000"/>
              </a:spcBef>
            </a:pPr>
            <a:endParaRPr lang="da-DK" sz="2000" dirty="0">
              <a:solidFill>
                <a:schemeClr val="tx2"/>
              </a:solidFill>
              <a:ea typeface="Verdana" panose="020B0604030504040204" pitchFamily="34" charset="0"/>
            </a:endParaRPr>
          </a:p>
          <a:p>
            <a:pPr marL="180000" indent="-180000" defTabSz="590400" fontAlgn="base">
              <a:lnSpc>
                <a:spcPts val="2400"/>
              </a:lnSpc>
              <a:spcBef>
                <a:spcPts val="1000"/>
              </a:spcBef>
              <a:buFont typeface="Arial" panose="020B0604020202020204" pitchFamily="34" charset="0"/>
              <a:buChar char="•"/>
            </a:pPr>
            <a:r>
              <a:rPr lang="da-DK" sz="2000" b="1" dirty="0">
                <a:solidFill>
                  <a:schemeClr val="tx2"/>
                </a:solidFill>
                <a:ea typeface="Verdana" panose="020B0604030504040204" pitchFamily="34" charset="0"/>
              </a:rPr>
              <a:t>Kodeord: </a:t>
            </a:r>
            <a:r>
              <a:rPr lang="da-DK" sz="2000" dirty="0">
                <a:solidFill>
                  <a:schemeClr val="tx2"/>
                </a:solidFill>
                <a:ea typeface="Verdana" panose="020B0604030504040204" pitchFamily="34" charset="0"/>
              </a:rPr>
              <a:t>Vinter2026​​</a:t>
            </a:r>
          </a:p>
          <a:p>
            <a:pPr defTabSz="590400" fontAlgn="base">
              <a:lnSpc>
                <a:spcPts val="2400"/>
              </a:lnSpc>
              <a:spcBef>
                <a:spcPts val="1000"/>
              </a:spcBef>
            </a:pPr>
            <a:endParaRPr lang="da-DK" sz="2000" dirty="0">
              <a:solidFill>
                <a:schemeClr val="tx2"/>
              </a:solidFill>
              <a:ea typeface="Verdana" panose="020B0604030504040204" pitchFamily="34" charset="0"/>
            </a:endParaRPr>
          </a:p>
          <a:p>
            <a:pPr marL="180000" indent="-180000" defTabSz="590400" fontAlgn="base">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Tilføj jeres cpr nr.​​</a:t>
            </a:r>
          </a:p>
          <a:p>
            <a:pPr defTabSz="590400" fontAlgn="base">
              <a:lnSpc>
                <a:spcPts val="2400"/>
              </a:lnSpc>
              <a:spcBef>
                <a:spcPts val="1000"/>
              </a:spcBef>
            </a:pPr>
            <a:endParaRPr lang="da-DK" sz="2000" dirty="0">
              <a:solidFill>
                <a:schemeClr val="tx2"/>
              </a:solidFill>
              <a:ea typeface="Verdana" panose="020B0604030504040204" pitchFamily="34" charset="0"/>
            </a:endParaRPr>
          </a:p>
          <a:p>
            <a:pPr marL="180000" indent="-180000" defTabSz="590400" fontAlgn="base">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Lav ny kode og husk den (skriv ned)​​</a:t>
            </a:r>
          </a:p>
          <a:p>
            <a:pPr marL="180000" indent="-180000" defTabSz="590400" fontAlgn="base">
              <a:lnSpc>
                <a:spcPts val="2400"/>
              </a:lnSpc>
              <a:spcBef>
                <a:spcPts val="1000"/>
              </a:spcBef>
              <a:buFont typeface="Arial" panose="020B0604020202020204" pitchFamily="34" charset="0"/>
              <a:buChar char="•"/>
            </a:pPr>
            <a:endParaRPr lang="da-DK" sz="2000" dirty="0">
              <a:solidFill>
                <a:schemeClr val="tx2"/>
              </a:solidFill>
              <a:ea typeface="Verdana" panose="020B0604030504040204" pitchFamily="34" charset="0"/>
            </a:endParaRPr>
          </a:p>
          <a:p>
            <a:pPr marL="180000" indent="-180000" defTabSz="590400" fontAlgn="base">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Log ud​</a:t>
            </a:r>
          </a:p>
        </p:txBody>
      </p:sp>
      <p:pic>
        <p:nvPicPr>
          <p:cNvPr id="3" name="Picture 2" descr="Et billede, der indeholder tekst, skærmbillede, software, Computerikon&#10;&#10;AI-genereret indhold kan være ukorrekt.">
            <a:extLst>
              <a:ext uri="{FF2B5EF4-FFF2-40B4-BE49-F238E27FC236}">
                <a16:creationId xmlns:a16="http://schemas.microsoft.com/office/drawing/2014/main" id="{590B6C20-0BD7-3882-91D3-5D58EB2CDA6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6050" y="1993808"/>
            <a:ext cx="4464000" cy="3504240"/>
          </a:xfrm>
          <a:prstGeom prst="rect">
            <a:avLst/>
          </a:prstGeom>
          <a:solidFill>
            <a:srgbClr val="FFFFFF"/>
          </a:solidFill>
        </p:spPr>
      </p:pic>
      <p:sp>
        <p:nvSpPr>
          <p:cNvPr id="6" name="Tekstfelt 2">
            <a:extLst>
              <a:ext uri="{FF2B5EF4-FFF2-40B4-BE49-F238E27FC236}">
                <a16:creationId xmlns:a16="http://schemas.microsoft.com/office/drawing/2014/main" id="{4E6B173B-3623-B490-2BA5-D3E5AF2FD7C5}"/>
              </a:ext>
            </a:extLst>
          </p:cNvPr>
          <p:cNvSpPr txBox="1"/>
          <p:nvPr/>
        </p:nvSpPr>
        <p:spPr>
          <a:xfrm>
            <a:off x="9327812" y="5537597"/>
            <a:ext cx="1517301" cy="21544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3B5182"/>
                </a:solidFill>
              </a:rPr>
              <a:t>Kilde: www.pleje.net</a:t>
            </a:r>
          </a:p>
        </p:txBody>
      </p:sp>
    </p:spTree>
    <p:extLst>
      <p:ext uri="{BB962C8B-B14F-4D97-AF65-F5344CB8AC3E}">
        <p14:creationId xmlns:p14="http://schemas.microsoft.com/office/powerpoint/2010/main" val="353689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1477-2BAE-FAB1-7BE3-EE0BF50B7275}"/>
            </a:ext>
          </a:extLst>
        </p:cNvPr>
        <p:cNvGrpSpPr/>
        <p:nvPr/>
      </p:nvGrpSpPr>
      <p:grpSpPr>
        <a:xfrm>
          <a:off x="0" y="0"/>
          <a:ext cx="0" cy="0"/>
          <a:chOff x="0" y="0"/>
          <a:chExt cx="0" cy="0"/>
        </a:xfrm>
      </p:grpSpPr>
      <p:pic>
        <p:nvPicPr>
          <p:cNvPr id="9" name="Billede 8" descr="Et billede, der indeholder tekst, skærmbillede, Font/skrifttype, nummer/tal&#10;&#10;AI-genereret indhold kan være ukorrekt.">
            <a:extLst>
              <a:ext uri="{FF2B5EF4-FFF2-40B4-BE49-F238E27FC236}">
                <a16:creationId xmlns:a16="http://schemas.microsoft.com/office/drawing/2014/main" id="{6A26E692-C3EA-AF3E-1D7C-7AB87F5BD49B}"/>
              </a:ext>
            </a:extLst>
          </p:cNvPr>
          <p:cNvPicPr>
            <a:picLocks noChangeAspect="1"/>
          </p:cNvPicPr>
          <p:nvPr/>
        </p:nvPicPr>
        <p:blipFill>
          <a:blip r:embed="rId3"/>
          <a:srcRect/>
          <a:stretch>
            <a:fillRect/>
          </a:stretch>
        </p:blipFill>
        <p:spPr>
          <a:xfrm>
            <a:off x="8192455" y="228342"/>
            <a:ext cx="2016415" cy="6401316"/>
          </a:xfrm>
          <a:prstGeom prst="rect">
            <a:avLst/>
          </a:prstGeom>
          <a:noFill/>
        </p:spPr>
      </p:pic>
      <p:sp>
        <p:nvSpPr>
          <p:cNvPr id="7" name="Pladsholder til indhold 2">
            <a:extLst>
              <a:ext uri="{FF2B5EF4-FFF2-40B4-BE49-F238E27FC236}">
                <a16:creationId xmlns:a16="http://schemas.microsoft.com/office/drawing/2014/main" id="{C4CD2240-5A32-5973-6219-30E730C65137}"/>
              </a:ext>
            </a:extLst>
          </p:cNvPr>
          <p:cNvSpPr txBox="1">
            <a:spLocks/>
          </p:cNvSpPr>
          <p:nvPr/>
        </p:nvSpPr>
        <p:spPr>
          <a:xfrm>
            <a:off x="911224" y="2228846"/>
            <a:ext cx="4464050" cy="4400812"/>
          </a:xfrm>
          <a:prstGeom prst="rect">
            <a:avLst/>
          </a:prstGeom>
        </p:spPr>
        <p:txBody>
          <a:bodyPr vert="horz" lIns="0" tIns="0" rIns="0" bIns="0" rtlCol="0">
            <a:norm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r>
              <a:rPr lang="da-DK" dirty="0"/>
              <a:t>Log ind i testmiljø og opret en test patient </a:t>
            </a:r>
          </a:p>
          <a:p>
            <a:r>
              <a:rPr lang="da-DK" dirty="0"/>
              <a:t>Opret derefter et DM </a:t>
            </a:r>
            <a:r>
              <a:rPr lang="da-DK" dirty="0" err="1"/>
              <a:t>fodsår</a:t>
            </a:r>
            <a:r>
              <a:rPr lang="da-DK" dirty="0"/>
              <a:t> på testpatienten</a:t>
            </a:r>
          </a:p>
          <a:p>
            <a:endParaRPr lang="da-DK" dirty="0"/>
          </a:p>
          <a:p>
            <a:r>
              <a:rPr lang="da-DK" dirty="0"/>
              <a:t>Sårguide</a:t>
            </a:r>
          </a:p>
          <a:p>
            <a:endParaRPr lang="da-DK" dirty="0"/>
          </a:p>
          <a:p>
            <a:endParaRPr lang="da-DK" dirty="0"/>
          </a:p>
          <a:p>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BB50181F-17FC-56BC-1F9C-90FB1E1B981A}"/>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7</a:t>
            </a:fld>
            <a:endParaRPr lang="da-DK"/>
          </a:p>
        </p:txBody>
      </p:sp>
      <p:sp>
        <p:nvSpPr>
          <p:cNvPr id="2" name="Titel 1">
            <a:extLst>
              <a:ext uri="{FF2B5EF4-FFF2-40B4-BE49-F238E27FC236}">
                <a16:creationId xmlns:a16="http://schemas.microsoft.com/office/drawing/2014/main" id="{0E98FB8C-B57A-97D8-31EA-53C34CFE3BD7}"/>
              </a:ext>
            </a:extLst>
          </p:cNvPr>
          <p:cNvSpPr>
            <a:spLocks noGrp="1"/>
          </p:cNvSpPr>
          <p:nvPr>
            <p:ph type="title"/>
          </p:nvPr>
        </p:nvSpPr>
        <p:spPr>
          <a:xfrm>
            <a:off x="911224" y="369794"/>
            <a:ext cx="9648825" cy="1079594"/>
          </a:xfrm>
        </p:spPr>
        <p:txBody>
          <a:bodyPr vert="horz" wrap="square" lIns="0" tIns="0" rIns="0" bIns="0" rtlCol="0" anchor="b" anchorCtr="0">
            <a:normAutofit/>
          </a:bodyPr>
          <a:lstStyle/>
          <a:p>
            <a:r>
              <a:rPr lang="da-DK" b="1" kern="1200">
                <a:latin typeface="+mj-lt"/>
                <a:ea typeface="Verdana" panose="020B0604030504040204" pitchFamily="34" charset="0"/>
                <a:cs typeface="Verdana" panose="020B0604030504040204" pitchFamily="34" charset="0"/>
              </a:rPr>
              <a:t>Opret en testpatient</a:t>
            </a:r>
          </a:p>
        </p:txBody>
      </p:sp>
      <p:sp>
        <p:nvSpPr>
          <p:cNvPr id="3" name="Tekstfelt 2">
            <a:extLst>
              <a:ext uri="{FF2B5EF4-FFF2-40B4-BE49-F238E27FC236}">
                <a16:creationId xmlns:a16="http://schemas.microsoft.com/office/drawing/2014/main" id="{406AF69C-B279-CB4B-89D0-A389948262F5}"/>
              </a:ext>
            </a:extLst>
          </p:cNvPr>
          <p:cNvSpPr txBox="1"/>
          <p:nvPr/>
        </p:nvSpPr>
        <p:spPr>
          <a:xfrm>
            <a:off x="10208870" y="6588278"/>
            <a:ext cx="1517301" cy="21544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3B5182"/>
                </a:solidFill>
              </a:rPr>
              <a:t>Kilde: www.pleje.net</a:t>
            </a:r>
          </a:p>
        </p:txBody>
      </p:sp>
    </p:spTree>
    <p:extLst>
      <p:ext uri="{BB962C8B-B14F-4D97-AF65-F5344CB8AC3E}">
        <p14:creationId xmlns:p14="http://schemas.microsoft.com/office/powerpoint/2010/main" val="2576458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70F4-2AF3-FC99-2C82-9C80813B8F0B}"/>
            </a:ext>
          </a:extLst>
        </p:cNvPr>
        <p:cNvGrpSpPr/>
        <p:nvPr/>
      </p:nvGrpSpPr>
      <p:grpSpPr>
        <a:xfrm>
          <a:off x="0" y="0"/>
          <a:ext cx="0" cy="0"/>
          <a:chOff x="0" y="0"/>
          <a:chExt cx="0" cy="0"/>
        </a:xfrm>
      </p:grpSpPr>
      <p:pic>
        <p:nvPicPr>
          <p:cNvPr id="7" name="Pladsholder til indhold 6" descr="Et billede, der indeholder Font/skrifttype, Grafik, grafisk design, logo&#10;&#10;AI-genereret indhold kan være ukorrekt.">
            <a:extLst>
              <a:ext uri="{FF2B5EF4-FFF2-40B4-BE49-F238E27FC236}">
                <a16:creationId xmlns:a16="http://schemas.microsoft.com/office/drawing/2014/main" id="{D81BF5DD-9972-C1A7-C9C0-6B44FCFEF1AD}"/>
              </a:ext>
            </a:extLst>
          </p:cNvPr>
          <p:cNvPicPr>
            <a:picLocks noChangeAspect="1"/>
          </p:cNvPicPr>
          <p:nvPr/>
        </p:nvPicPr>
        <p:blipFill>
          <a:blip r:embed="rId3"/>
          <a:stretch>
            <a:fillRect/>
          </a:stretch>
        </p:blipFill>
        <p:spPr>
          <a:xfrm>
            <a:off x="911224" y="3448667"/>
            <a:ext cx="4464051" cy="1257654"/>
          </a:xfrm>
          <a:prstGeom prst="rect">
            <a:avLst/>
          </a:prstGeom>
          <a:noFill/>
        </p:spPr>
      </p:pic>
      <p:sp>
        <p:nvSpPr>
          <p:cNvPr id="6" name="Pladsholder til indhold 2">
            <a:extLst>
              <a:ext uri="{FF2B5EF4-FFF2-40B4-BE49-F238E27FC236}">
                <a16:creationId xmlns:a16="http://schemas.microsoft.com/office/drawing/2014/main" id="{53A26D4F-8690-52D1-64F2-09D7720BD908}"/>
              </a:ext>
            </a:extLst>
          </p:cNvPr>
          <p:cNvSpPr>
            <a:spLocks noGrp="1"/>
          </p:cNvSpPr>
          <p:nvPr>
            <p:ph sz="half" idx="2"/>
          </p:nvPr>
        </p:nvSpPr>
        <p:spPr>
          <a:xfrm>
            <a:off x="6096000" y="1881189"/>
            <a:ext cx="4464050" cy="4400812"/>
          </a:xfrm>
        </p:spPr>
        <p:txBody>
          <a:bodyPr vert="horz" lIns="0" tIns="45720" rIns="0" bIns="45720" rtlCol="0">
            <a:normAutofit/>
          </a:bodyPr>
          <a:lstStyle/>
          <a:p>
            <a:pPr>
              <a:buFont typeface="Wingdings" panose="020F0502020204030204" pitchFamily="34" charset="0"/>
              <a:buChar char="q"/>
            </a:pPr>
            <a:endParaRPr lang="da-DK" dirty="0"/>
          </a:p>
          <a:p>
            <a:r>
              <a:rPr lang="da-DK" dirty="0"/>
              <a:t>Hent pin</a:t>
            </a:r>
            <a:endParaRPr lang="en-US" dirty="0"/>
          </a:p>
          <a:p>
            <a:r>
              <a:rPr lang="da-DK" dirty="0"/>
              <a:t>Vælg og udfyld </a:t>
            </a:r>
            <a:r>
              <a:rPr lang="da-DK" b="1" dirty="0"/>
              <a:t>Brugernavn og kodeord</a:t>
            </a:r>
            <a:endParaRPr lang="en-US" dirty="0"/>
          </a:p>
          <a:p>
            <a:r>
              <a:rPr lang="da-DK" dirty="0"/>
              <a:t>Brug Pin og log ind</a:t>
            </a:r>
            <a:endParaRPr lang="en-US" dirty="0"/>
          </a:p>
          <a:p>
            <a:pPr marL="546440" lvl="1" indent="-342900"/>
            <a:r>
              <a:rPr lang="da-DK" dirty="0"/>
              <a:t>Hvis tlf. Bruges af forskellige personer; hent pin igen. (sikkerhed fra systemet)</a:t>
            </a:r>
          </a:p>
        </p:txBody>
      </p:sp>
      <p:sp>
        <p:nvSpPr>
          <p:cNvPr id="4" name="Pladsholder til slidenummer 3">
            <a:extLst>
              <a:ext uri="{FF2B5EF4-FFF2-40B4-BE49-F238E27FC236}">
                <a16:creationId xmlns:a16="http://schemas.microsoft.com/office/drawing/2014/main" id="{28B79068-787B-150D-F7F9-D0316C3D9864}"/>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8</a:t>
            </a:fld>
            <a:endParaRPr lang="da-DK"/>
          </a:p>
        </p:txBody>
      </p:sp>
      <p:sp>
        <p:nvSpPr>
          <p:cNvPr id="2" name="Titel 1">
            <a:extLst>
              <a:ext uri="{FF2B5EF4-FFF2-40B4-BE49-F238E27FC236}">
                <a16:creationId xmlns:a16="http://schemas.microsoft.com/office/drawing/2014/main" id="{0A760FDA-4677-D493-E8A3-A1F6B9E25617}"/>
              </a:ext>
            </a:extLst>
          </p:cNvPr>
          <p:cNvSpPr>
            <a:spLocks noGrp="1"/>
          </p:cNvSpPr>
          <p:nvPr>
            <p:ph type="title"/>
          </p:nvPr>
        </p:nvSpPr>
        <p:spPr>
          <a:xfrm>
            <a:off x="911224" y="369794"/>
            <a:ext cx="9648825" cy="1079594"/>
          </a:xfrm>
        </p:spPr>
        <p:txBody>
          <a:bodyPr wrap="square" anchor="b">
            <a:normAutofit/>
          </a:bodyPr>
          <a:lstStyle/>
          <a:p>
            <a:r>
              <a:rPr lang="da-DK" dirty="0"/>
              <a:t>Pleje.net APP  </a:t>
            </a:r>
          </a:p>
        </p:txBody>
      </p:sp>
    </p:spTree>
    <p:extLst>
      <p:ext uri="{BB962C8B-B14F-4D97-AF65-F5344CB8AC3E}">
        <p14:creationId xmlns:p14="http://schemas.microsoft.com/office/powerpoint/2010/main" val="141285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F530D-B174-06CC-3D1D-B05C2C7F9C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EF0862-8BC3-4277-91AA-CF0BE1FDCE02}"/>
              </a:ext>
            </a:extLst>
          </p:cNvPr>
          <p:cNvSpPr>
            <a:spLocks noGrp="1"/>
          </p:cNvSpPr>
          <p:nvPr>
            <p:ph type="title"/>
          </p:nvPr>
        </p:nvSpPr>
        <p:spPr>
          <a:xfrm>
            <a:off x="911224" y="369794"/>
            <a:ext cx="9648825" cy="1079594"/>
          </a:xfrm>
        </p:spPr>
        <p:txBody>
          <a:bodyPr wrap="square" anchor="b">
            <a:normAutofit/>
          </a:bodyPr>
          <a:lstStyle/>
          <a:p>
            <a:r>
              <a:rPr lang="da-DK" dirty="0"/>
              <a:t>Pleje.net APP  </a:t>
            </a:r>
          </a:p>
        </p:txBody>
      </p:sp>
      <p:sp>
        <p:nvSpPr>
          <p:cNvPr id="4" name="Pladsholder til slidenummer 3">
            <a:extLst>
              <a:ext uri="{FF2B5EF4-FFF2-40B4-BE49-F238E27FC236}">
                <a16:creationId xmlns:a16="http://schemas.microsoft.com/office/drawing/2014/main" id="{993BF721-8E34-FE56-A2CC-1F4D7E06D8F4}"/>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9</a:t>
            </a:fld>
            <a:endParaRPr lang="da-DK"/>
          </a:p>
        </p:txBody>
      </p:sp>
      <p:sp>
        <p:nvSpPr>
          <p:cNvPr id="9" name="Pladsholder til indhold 2">
            <a:extLst>
              <a:ext uri="{FF2B5EF4-FFF2-40B4-BE49-F238E27FC236}">
                <a16:creationId xmlns:a16="http://schemas.microsoft.com/office/drawing/2014/main" id="{D6CF5C57-953D-D646-30CF-3F813EAF2DBD}"/>
              </a:ext>
            </a:extLst>
          </p:cNvPr>
          <p:cNvSpPr txBox="1">
            <a:spLocks/>
          </p:cNvSpPr>
          <p:nvPr/>
        </p:nvSpPr>
        <p:spPr>
          <a:xfrm>
            <a:off x="510472" y="1950380"/>
            <a:ext cx="9648826" cy="4421529"/>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r>
              <a:rPr lang="da-DK" b="1" dirty="0"/>
              <a:t>Sårtriagering</a:t>
            </a:r>
            <a:r>
              <a:rPr lang="da-DK" dirty="0"/>
              <a:t> = billeder + vurdering/triagering</a:t>
            </a:r>
          </a:p>
          <a:p>
            <a:pPr lvl="8"/>
            <a:r>
              <a:rPr lang="da-DK" dirty="0"/>
              <a:t>Triageringsfarver </a:t>
            </a:r>
          </a:p>
          <a:p>
            <a:pPr lvl="8"/>
            <a:r>
              <a:rPr lang="da-DK" dirty="0"/>
              <a:t>Handlingsanvisninger til sårdiagnoserne</a:t>
            </a:r>
          </a:p>
          <a:p>
            <a:pPr marL="180000" lvl="1" indent="0">
              <a:buFont typeface="Arial" panose="020B0604020202020204" pitchFamily="34" charset="0"/>
              <a:buNone/>
            </a:pPr>
            <a:endParaRPr lang="da-DK" dirty="0"/>
          </a:p>
          <a:p>
            <a:r>
              <a:rPr lang="da-DK" dirty="0"/>
              <a:t>TIME</a:t>
            </a:r>
          </a:p>
          <a:p>
            <a:endParaRPr lang="da-DK" dirty="0"/>
          </a:p>
          <a:p>
            <a:r>
              <a:rPr lang="da-DK" dirty="0"/>
              <a:t>”Det gode sår foto”</a:t>
            </a:r>
          </a:p>
        </p:txBody>
      </p:sp>
      <p:pic>
        <p:nvPicPr>
          <p:cNvPr id="10" name="Pladsholder til indhold 6" descr="Et billede, der indeholder Font/skrifttype, Grafik, grafisk design, logo&#10;&#10;AI-genereret indhold kan være ukorrekt.">
            <a:extLst>
              <a:ext uri="{FF2B5EF4-FFF2-40B4-BE49-F238E27FC236}">
                <a16:creationId xmlns:a16="http://schemas.microsoft.com/office/drawing/2014/main" id="{AF318992-5194-119B-9525-EB7709C7C11C}"/>
              </a:ext>
            </a:extLst>
          </p:cNvPr>
          <p:cNvPicPr>
            <a:picLocks noChangeAspect="1"/>
          </p:cNvPicPr>
          <p:nvPr/>
        </p:nvPicPr>
        <p:blipFill>
          <a:blip r:embed="rId3"/>
          <a:stretch>
            <a:fillRect/>
          </a:stretch>
        </p:blipFill>
        <p:spPr>
          <a:xfrm>
            <a:off x="3603941" y="3453775"/>
            <a:ext cx="2276475" cy="638175"/>
          </a:xfrm>
          <a:prstGeom prst="rect">
            <a:avLst/>
          </a:prstGeom>
        </p:spPr>
      </p:pic>
      <p:pic>
        <p:nvPicPr>
          <p:cNvPr id="11" name="Billede 10" descr="Et billede, der indeholder tekst, elektronik, skærmbillede, software&#10;&#10;AI-genereret indhold kan være ukorrekt.">
            <a:extLst>
              <a:ext uri="{FF2B5EF4-FFF2-40B4-BE49-F238E27FC236}">
                <a16:creationId xmlns:a16="http://schemas.microsoft.com/office/drawing/2014/main" id="{41F5955E-2257-C4DF-4567-38A724611C39}"/>
              </a:ext>
            </a:extLst>
          </p:cNvPr>
          <p:cNvPicPr>
            <a:picLocks noChangeAspect="1"/>
          </p:cNvPicPr>
          <p:nvPr/>
        </p:nvPicPr>
        <p:blipFill>
          <a:blip r:embed="rId4"/>
          <a:stretch>
            <a:fillRect/>
          </a:stretch>
        </p:blipFill>
        <p:spPr>
          <a:xfrm rot="1041915">
            <a:off x="8413814" y="323359"/>
            <a:ext cx="2802606" cy="6093266"/>
          </a:xfrm>
          <a:prstGeom prst="rect">
            <a:avLst/>
          </a:prstGeom>
        </p:spPr>
      </p:pic>
      <p:pic>
        <p:nvPicPr>
          <p:cNvPr id="12" name="Pladsholder til indhold 8" descr="Et billede, der indeholder tekst, Mobiltelefon, skærmbillede, gadget&#10;&#10;AI-genereret indhold kan være ukorrekt.">
            <a:extLst>
              <a:ext uri="{FF2B5EF4-FFF2-40B4-BE49-F238E27FC236}">
                <a16:creationId xmlns:a16="http://schemas.microsoft.com/office/drawing/2014/main" id="{BC49698C-6420-373F-D489-056BBE6923B3}"/>
              </a:ext>
            </a:extLst>
          </p:cNvPr>
          <p:cNvPicPr>
            <a:picLocks noChangeAspect="1"/>
          </p:cNvPicPr>
          <p:nvPr/>
        </p:nvPicPr>
        <p:blipFill>
          <a:blip r:embed="rId5"/>
          <a:stretch>
            <a:fillRect/>
          </a:stretch>
        </p:blipFill>
        <p:spPr>
          <a:xfrm rot="6053311">
            <a:off x="6077235" y="4007630"/>
            <a:ext cx="3659249" cy="1772542"/>
          </a:xfrm>
          <a:prstGeom prst="rect">
            <a:avLst/>
          </a:prstGeom>
        </p:spPr>
      </p:pic>
      <p:sp>
        <p:nvSpPr>
          <p:cNvPr id="3" name="Tekstfelt 2">
            <a:extLst>
              <a:ext uri="{FF2B5EF4-FFF2-40B4-BE49-F238E27FC236}">
                <a16:creationId xmlns:a16="http://schemas.microsoft.com/office/drawing/2014/main" id="{5150E101-5DEB-E8DD-6C74-1A47DBF1189C}"/>
              </a:ext>
            </a:extLst>
          </p:cNvPr>
          <p:cNvSpPr txBox="1"/>
          <p:nvPr/>
        </p:nvSpPr>
        <p:spPr>
          <a:xfrm>
            <a:off x="10353423" y="6588278"/>
            <a:ext cx="1517301" cy="21544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3B5182"/>
                </a:solidFill>
              </a:rPr>
              <a:t>Kilde: www.pleje.net</a:t>
            </a:r>
          </a:p>
        </p:txBody>
      </p:sp>
    </p:spTree>
    <p:extLst>
      <p:ext uri="{BB962C8B-B14F-4D97-AF65-F5344CB8AC3E}">
        <p14:creationId xmlns:p14="http://schemas.microsoft.com/office/powerpoint/2010/main" val="3634269153"/>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PP Specialiserede sårtyper</Dokumentgrupp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 xsi:nil="true"/>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12818319</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 xsi:nil="true"/>
    <CCMConversation xmlns="http://schemas.microsoft.com/sharepoint/v3" xsi:nil="true"/>
    <CCMTemplateID xmlns="http://schemas.microsoft.com/sharepoint/v3">0</CCMTemplateID>
    <WasEncrypted xmlns="http://schemas.microsoft.com/sharepoint/v3">false</WasEncrypted>
    <WasSigned xmlns="http://schemas.microsoft.com/sharepoint/v3">false</WasSigned>
    <CCMTemplateVersion xmlns="http://schemas.microsoft.com/sharepoint/v3" xsi:nil="true"/>
    <CCMOriginalDocID xmlns="http://schemas.microsoft.com/sharepoint/v3">0</CCMOriginalDocID>
    <CCMTemplateName xmlns="http://schemas.microsoft.com/sharepoint/v3" xsi:nil="true"/>
  </documentManagement>
</p:properties>
</file>

<file path=customXml/itemProps1.xml><?xml version="1.0" encoding="utf-8"?>
<ds:datastoreItem xmlns:ds="http://schemas.openxmlformats.org/officeDocument/2006/customXml" ds:itemID="{BD8243CD-E68D-4660-8B27-F609EDBD6138}">
  <ds:schemaRefs>
    <ds:schemaRef ds:uri="http://schemas.microsoft.com/sharepoint/v3/contenttype/forms"/>
  </ds:schemaRefs>
</ds:datastoreItem>
</file>

<file path=customXml/itemProps2.xml><?xml version="1.0" encoding="utf-8"?>
<ds:datastoreItem xmlns:ds="http://schemas.openxmlformats.org/officeDocument/2006/customXml" ds:itemID="{19AF0326-DD25-44AB-900B-B4FA6FC26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21072B-D970-475A-BB00-3B4396A654DC}">
  <ds:schemaRefs>
    <ds:schemaRef ds:uri="45632986-2332-4bcb-a907-f319a322ff78"/>
    <ds:schemaRef ds:uri="http://schemas.openxmlformats.org/package/2006/metadata/core-properties"/>
    <ds:schemaRef ds:uri="50359CDB-2370-4DFA-B91D-0E928C4A6869"/>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schemas.microsoft.com/office/infopath/2007/PartnerControls"/>
    <ds:schemaRef ds:uri="http://schemas.microsoft.com/sharepoint/v3"/>
    <ds:schemaRef ds:uri="http://www.w3.org/XML/1998/namespace"/>
  </ds:schemaRefs>
</ds:datastoreItem>
</file>

<file path=docMetadata/LabelInfo.xml><?xml version="1.0" encoding="utf-8"?>
<clbl:labelList xmlns:clbl="http://schemas.microsoft.com/office/2020/mipLabelMetadata">
  <clbl:label id="{2cd39148-8b66-4592-9bb9-0f062c57cc3d}" enabled="0" method="" siteId="{2cd39148-8b66-4592-9bb9-0f062c57cc3d}" removed="1"/>
</clbl:labelList>
</file>

<file path=docProps/app.xml><?xml version="1.0" encoding="utf-8"?>
<Properties xmlns="http://schemas.openxmlformats.org/officeDocument/2006/extended-properties" xmlns:vt="http://schemas.openxmlformats.org/officeDocument/2006/docPropsVTypes">
  <Template>Region Sjælland - Koncern_DK_2022</Template>
  <TotalTime>49265</TotalTime>
  <Words>2551</Words>
  <Application>Microsoft Office PowerPoint</Application>
  <PresentationFormat>Widescreen</PresentationFormat>
  <Paragraphs>257</Paragraphs>
  <Slides>15</Slides>
  <Notes>12</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15</vt:i4>
      </vt:variant>
    </vt:vector>
  </HeadingPairs>
  <TitlesOfParts>
    <vt:vector size="21" baseType="lpstr">
      <vt:lpstr>Arial</vt:lpstr>
      <vt:lpstr>Calibri</vt:lpstr>
      <vt:lpstr>Verdana</vt:lpstr>
      <vt:lpstr>Wingdings</vt:lpstr>
      <vt:lpstr>Region Sjælland - PPT</vt:lpstr>
      <vt:lpstr>1_Region Sjælland - PPT</vt:lpstr>
      <vt:lpstr>Intro sårtriage </vt:lpstr>
      <vt:lpstr>Ophavsret og anvendelse</vt:lpstr>
      <vt:lpstr>Sårtriage</vt:lpstr>
      <vt:lpstr>Agenda</vt:lpstr>
      <vt:lpstr>PowerPoint-præsentation</vt:lpstr>
      <vt:lpstr>    Login i www.pleje.net​​ </vt:lpstr>
      <vt:lpstr>Opret en testpatient</vt:lpstr>
      <vt:lpstr>Pleje.net APP  </vt:lpstr>
      <vt:lpstr>Pleje.net APP  </vt:lpstr>
      <vt:lpstr>Samarbejde på tværs af sektorerne</vt:lpstr>
      <vt:lpstr>PowerPoint-præsentation</vt:lpstr>
      <vt:lpstr>Sårtriagemøde  Sårtriagemøde afholdes i de enkelte grupper</vt:lpstr>
      <vt:lpstr>Referencer</vt:lpstr>
      <vt:lpstr>Referencer</vt:lpstr>
      <vt:lpstr>Udviklet af Jeanette Graversen, sårsygeplejerske, Vordingborg Kommune og Else Sværke Henriksen, koordinerende sårsygeplejerske, Sjællands Universitetshospital, Nykøbing F., Ortopædkirurgisk Afdeling   I samarbejde med Sundhedsstrategisk Planlægning     www.regionsjaelland.dk/saarbehandling </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Intro til sårtriage</dc:title>
  <dc:creator>Jeanette Graversen;Else Sværke Henriksen;Sundhedsstrategisk Planlægning</dc:creator>
  <cp:lastModifiedBy>Susanne Kryger</cp:lastModifiedBy>
  <cp:revision>14</cp:revision>
  <dcterms:created xsi:type="dcterms:W3CDTF">2024-09-17T19:28:34Z</dcterms:created>
  <dcterms:modified xsi:type="dcterms:W3CDTF">2026-04-16T11:49:39Z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af2f10c6-aff9-4549-9583-cfa836b6418a</vt:lpwstr>
  </property>
  <property fmtid="{D5CDD505-2E9C-101B-9397-08002B2CF9AE}" pid="10" name="CCMCommunication">
    <vt:lpwstr/>
  </property>
  <property fmtid="{D5CDD505-2E9C-101B-9397-08002B2CF9AE}" pid="11" name="CCMEventContext_DocumentTimelineUpdatingEvent">
    <vt:lpwstr>23679b4a-fa1e-4f36-a7ef-f7e97998ea61</vt:lpwstr>
  </property>
  <property fmtid="{D5CDD505-2E9C-101B-9397-08002B2CF9AE}" pid="12" name="TemplateUrl">
    <vt:lpwstr/>
  </property>
  <property fmtid="{D5CDD505-2E9C-101B-9397-08002B2CF9AE}" pid="13" name="Dokumenttype">
    <vt:lpwstr/>
  </property>
</Properties>
</file>