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708" r:id="rId5"/>
    <p:sldMasterId id="2147483729" r:id="rId6"/>
    <p:sldMasterId id="2147483752" r:id="rId7"/>
    <p:sldMasterId id="2147483774" r:id="rId8"/>
    <p:sldMasterId id="2147483797" r:id="rId9"/>
    <p:sldMasterId id="2147483818" r:id="rId10"/>
    <p:sldMasterId id="2147483841" r:id="rId11"/>
  </p:sldMasterIdLst>
  <p:notesMasterIdLst>
    <p:notesMasterId r:id="rId92"/>
  </p:notesMasterIdLst>
  <p:handoutMasterIdLst>
    <p:handoutMasterId r:id="rId93"/>
  </p:handoutMasterIdLst>
  <p:sldIdLst>
    <p:sldId id="1097" r:id="rId12"/>
    <p:sldId id="1082" r:id="rId13"/>
    <p:sldId id="541" r:id="rId14"/>
    <p:sldId id="542" r:id="rId15"/>
    <p:sldId id="316" r:id="rId16"/>
    <p:sldId id="1079" r:id="rId17"/>
    <p:sldId id="356" r:id="rId18"/>
    <p:sldId id="323" r:id="rId19"/>
    <p:sldId id="1083" r:id="rId20"/>
    <p:sldId id="327" r:id="rId21"/>
    <p:sldId id="318" r:id="rId22"/>
    <p:sldId id="1084" r:id="rId23"/>
    <p:sldId id="1085" r:id="rId24"/>
    <p:sldId id="325" r:id="rId25"/>
    <p:sldId id="1086" r:id="rId26"/>
    <p:sldId id="419" r:id="rId27"/>
    <p:sldId id="329" r:id="rId28"/>
    <p:sldId id="330" r:id="rId29"/>
    <p:sldId id="551" r:id="rId30"/>
    <p:sldId id="333" r:id="rId31"/>
    <p:sldId id="552" r:id="rId32"/>
    <p:sldId id="335" r:id="rId33"/>
    <p:sldId id="1087" r:id="rId34"/>
    <p:sldId id="337" r:id="rId35"/>
    <p:sldId id="1088" r:id="rId36"/>
    <p:sldId id="342" r:id="rId37"/>
    <p:sldId id="346" r:id="rId38"/>
    <p:sldId id="751" r:id="rId39"/>
    <p:sldId id="343" r:id="rId40"/>
    <p:sldId id="435" r:id="rId41"/>
    <p:sldId id="348" r:id="rId42"/>
    <p:sldId id="1090" r:id="rId43"/>
    <p:sldId id="1068" r:id="rId44"/>
    <p:sldId id="472" r:id="rId45"/>
    <p:sldId id="1069" r:id="rId46"/>
    <p:sldId id="1091" r:id="rId47"/>
    <p:sldId id="1099" r:id="rId48"/>
    <p:sldId id="1098" r:id="rId49"/>
    <p:sldId id="364" r:id="rId50"/>
    <p:sldId id="502" r:id="rId51"/>
    <p:sldId id="1107" r:id="rId52"/>
    <p:sldId id="483" r:id="rId53"/>
    <p:sldId id="365" r:id="rId54"/>
    <p:sldId id="403" r:id="rId55"/>
    <p:sldId id="379" r:id="rId56"/>
    <p:sldId id="1116" r:id="rId57"/>
    <p:sldId id="1117" r:id="rId58"/>
    <p:sldId id="1104" r:id="rId59"/>
    <p:sldId id="1073" r:id="rId60"/>
    <p:sldId id="1092" r:id="rId61"/>
    <p:sldId id="413" r:id="rId62"/>
    <p:sldId id="1074" r:id="rId63"/>
    <p:sldId id="489" r:id="rId64"/>
    <p:sldId id="374" r:id="rId65"/>
    <p:sldId id="415" r:id="rId66"/>
    <p:sldId id="359" r:id="rId67"/>
    <p:sldId id="1093" r:id="rId68"/>
    <p:sldId id="417" r:id="rId69"/>
    <p:sldId id="448" r:id="rId70"/>
    <p:sldId id="1095" r:id="rId71"/>
    <p:sldId id="1110" r:id="rId72"/>
    <p:sldId id="1111" r:id="rId73"/>
    <p:sldId id="1076" r:id="rId74"/>
    <p:sldId id="1096" r:id="rId75"/>
    <p:sldId id="1108" r:id="rId76"/>
    <p:sldId id="1101" r:id="rId77"/>
    <p:sldId id="1112" r:id="rId78"/>
    <p:sldId id="1065" r:id="rId79"/>
    <p:sldId id="1113" r:id="rId80"/>
    <p:sldId id="1114" r:id="rId81"/>
    <p:sldId id="1100" r:id="rId82"/>
    <p:sldId id="409" r:id="rId83"/>
    <p:sldId id="1078" r:id="rId84"/>
    <p:sldId id="1115" r:id="rId85"/>
    <p:sldId id="460" r:id="rId86"/>
    <p:sldId id="357" r:id="rId87"/>
    <p:sldId id="353" r:id="rId88"/>
    <p:sldId id="1089" r:id="rId89"/>
    <p:sldId id="556" r:id="rId90"/>
    <p:sldId id="311" r:id="rId9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51F14-6976-86F8-B193-FAA3679ABA5D}" name="Lars Jørgensen" initials="LJ" userId="S::lars.joergensen@patientsikkerhed.dk::e499316d-5093-4522-852f-17b694c993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87A43-46A1-4386-9629-32DBF67F4DDB}" v="69" dt="2025-01-28T12:51:50.00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43" autoAdjust="0"/>
    <p:restoredTop sz="64720" autoAdjust="0"/>
  </p:normalViewPr>
  <p:slideViewPr>
    <p:cSldViewPr snapToGrid="0" snapToObjects="1">
      <p:cViewPr varScale="1">
        <p:scale>
          <a:sx n="48" d="100"/>
          <a:sy n="48" d="100"/>
        </p:scale>
        <p:origin x="1168" y="28"/>
      </p:cViewPr>
      <p:guideLst/>
    </p:cSldViewPr>
  </p:slideViewPr>
  <p:notesTextViewPr>
    <p:cViewPr>
      <p:scale>
        <a:sx n="3" d="2"/>
        <a:sy n="3" d="2"/>
      </p:scale>
      <p:origin x="0" y="-1732"/>
    </p:cViewPr>
  </p:notesTextViewPr>
  <p:sorterViewPr>
    <p:cViewPr>
      <p:scale>
        <a:sx n="66" d="100"/>
        <a:sy n="66" d="100"/>
      </p:scale>
      <p:origin x="0" y="-10204"/>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handoutMaster" Target="handoutMasters/handout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Ulka" userId="af265da1-716a-4cee-b9c7-1d6ae62625c6" providerId="ADAL" clId="{76387A43-46A1-4386-9629-32DBF67F4DDB}"/>
    <pc:docChg chg="undo custSel delSld modSld sldOrd">
      <pc:chgData name="Rikke Ulka" userId="af265da1-716a-4cee-b9c7-1d6ae62625c6" providerId="ADAL" clId="{76387A43-46A1-4386-9629-32DBF67F4DDB}" dt="2025-01-28T12:58:13.493" v="805" actId="20577"/>
      <pc:docMkLst>
        <pc:docMk/>
      </pc:docMkLst>
      <pc:sldChg chg="modNotesTx">
        <pc:chgData name="Rikke Ulka" userId="af265da1-716a-4cee-b9c7-1d6ae62625c6" providerId="ADAL" clId="{76387A43-46A1-4386-9629-32DBF67F4DDB}" dt="2025-01-23T08:46:40.993" v="112" actId="20577"/>
        <pc:sldMkLst>
          <pc:docMk/>
          <pc:sldMk cId="4282274470" sldId="323"/>
        </pc:sldMkLst>
      </pc:sldChg>
      <pc:sldChg chg="modNotesTx">
        <pc:chgData name="Rikke Ulka" userId="af265da1-716a-4cee-b9c7-1d6ae62625c6" providerId="ADAL" clId="{76387A43-46A1-4386-9629-32DBF67F4DDB}" dt="2025-01-26T16:43:11.018" v="207" actId="113"/>
        <pc:sldMkLst>
          <pc:docMk/>
          <pc:sldMk cId="4167492656" sldId="335"/>
        </pc:sldMkLst>
      </pc:sldChg>
      <pc:sldChg chg="addSp modSp mod">
        <pc:chgData name="Rikke Ulka" userId="af265da1-716a-4cee-b9c7-1d6ae62625c6" providerId="ADAL" clId="{76387A43-46A1-4386-9629-32DBF67F4DDB}" dt="2025-01-28T12:43:23.260" v="558" actId="1076"/>
        <pc:sldMkLst>
          <pc:docMk/>
          <pc:sldMk cId="361295848" sldId="337"/>
        </pc:sldMkLst>
        <pc:spChg chg="mod">
          <ac:chgData name="Rikke Ulka" userId="af265da1-716a-4cee-b9c7-1d6ae62625c6" providerId="ADAL" clId="{76387A43-46A1-4386-9629-32DBF67F4DDB}" dt="2025-01-26T17:01:23.793" v="258" actId="6549"/>
          <ac:spMkLst>
            <pc:docMk/>
            <pc:sldMk cId="361295848" sldId="337"/>
            <ac:spMk id="2" creationId="{2081533D-2E17-1B74-6A91-8882E26E053E}"/>
          </ac:spMkLst>
        </pc:spChg>
        <pc:spChg chg="mod">
          <ac:chgData name="Rikke Ulka" userId="af265da1-716a-4cee-b9c7-1d6ae62625c6" providerId="ADAL" clId="{76387A43-46A1-4386-9629-32DBF67F4DDB}" dt="2025-01-28T12:43:23.260" v="558" actId="1076"/>
          <ac:spMkLst>
            <pc:docMk/>
            <pc:sldMk cId="361295848" sldId="337"/>
            <ac:spMk id="16" creationId="{3B956A0A-C03C-B116-2D8B-B86F43881772}"/>
          </ac:spMkLst>
        </pc:spChg>
        <pc:spChg chg="mod">
          <ac:chgData name="Rikke Ulka" userId="af265da1-716a-4cee-b9c7-1d6ae62625c6" providerId="ADAL" clId="{76387A43-46A1-4386-9629-32DBF67F4DDB}" dt="2025-01-28T12:42:59.977" v="555" actId="1076"/>
          <ac:spMkLst>
            <pc:docMk/>
            <pc:sldMk cId="361295848" sldId="337"/>
            <ac:spMk id="17" creationId="{352686E3-4783-7013-3F71-4A81665ED843}"/>
          </ac:spMkLst>
        </pc:spChg>
        <pc:spChg chg="mod">
          <ac:chgData name="Rikke Ulka" userId="af265da1-716a-4cee-b9c7-1d6ae62625c6" providerId="ADAL" clId="{76387A43-46A1-4386-9629-32DBF67F4DDB}" dt="2025-01-28T12:42:59.977" v="555" actId="1076"/>
          <ac:spMkLst>
            <pc:docMk/>
            <pc:sldMk cId="361295848" sldId="337"/>
            <ac:spMk id="18" creationId="{4F66998F-B462-756F-AE74-348BC73429CB}"/>
          </ac:spMkLst>
        </pc:spChg>
        <pc:spChg chg="mod">
          <ac:chgData name="Rikke Ulka" userId="af265da1-716a-4cee-b9c7-1d6ae62625c6" providerId="ADAL" clId="{76387A43-46A1-4386-9629-32DBF67F4DDB}" dt="2025-01-28T12:42:59.977" v="555" actId="1076"/>
          <ac:spMkLst>
            <pc:docMk/>
            <pc:sldMk cId="361295848" sldId="337"/>
            <ac:spMk id="19" creationId="{BA43EAA7-FBC5-1A42-5965-D9175F719C83}"/>
          </ac:spMkLst>
        </pc:spChg>
        <pc:spChg chg="mod">
          <ac:chgData name="Rikke Ulka" userId="af265da1-716a-4cee-b9c7-1d6ae62625c6" providerId="ADAL" clId="{76387A43-46A1-4386-9629-32DBF67F4DDB}" dt="2025-01-28T12:42:59.977" v="555" actId="1076"/>
          <ac:spMkLst>
            <pc:docMk/>
            <pc:sldMk cId="361295848" sldId="337"/>
            <ac:spMk id="20" creationId="{E6133A2D-5E2D-4349-8D2B-9C3F687D9E6E}"/>
          </ac:spMkLst>
        </pc:spChg>
        <pc:cxnChg chg="add mod">
          <ac:chgData name="Rikke Ulka" userId="af265da1-716a-4cee-b9c7-1d6ae62625c6" providerId="ADAL" clId="{76387A43-46A1-4386-9629-32DBF67F4DDB}" dt="2025-01-28T12:43:14.250" v="557" actId="14100"/>
          <ac:cxnSpMkLst>
            <pc:docMk/>
            <pc:sldMk cId="361295848" sldId="337"/>
            <ac:cxnSpMk id="8" creationId="{4B8A71EB-8560-B5B2-55FB-6BDA1F0479E0}"/>
          </ac:cxnSpMkLst>
        </pc:cxnChg>
      </pc:sldChg>
      <pc:sldChg chg="modSp mod">
        <pc:chgData name="Rikke Ulka" userId="af265da1-716a-4cee-b9c7-1d6ae62625c6" providerId="ADAL" clId="{76387A43-46A1-4386-9629-32DBF67F4DDB}" dt="2025-01-28T12:47:38.232" v="602" actId="20577"/>
        <pc:sldMkLst>
          <pc:docMk/>
          <pc:sldMk cId="1600561023" sldId="346"/>
        </pc:sldMkLst>
        <pc:spChg chg="mod">
          <ac:chgData name="Rikke Ulka" userId="af265da1-716a-4cee-b9c7-1d6ae62625c6" providerId="ADAL" clId="{76387A43-46A1-4386-9629-32DBF67F4DDB}" dt="2025-01-28T12:47:38.232" v="602" actId="20577"/>
          <ac:spMkLst>
            <pc:docMk/>
            <pc:sldMk cId="1600561023" sldId="346"/>
            <ac:spMk id="3" creationId="{00000000-0000-0000-0000-000000000000}"/>
          </ac:spMkLst>
        </pc:spChg>
      </pc:sldChg>
      <pc:sldChg chg="modNotesTx">
        <pc:chgData name="Rikke Ulka" userId="af265da1-716a-4cee-b9c7-1d6ae62625c6" providerId="ADAL" clId="{76387A43-46A1-4386-9629-32DBF67F4DDB}" dt="2025-01-23T08:39:57.148" v="103" actId="20577"/>
        <pc:sldMkLst>
          <pc:docMk/>
          <pc:sldMk cId="2081613486" sldId="356"/>
        </pc:sldMkLst>
      </pc:sldChg>
      <pc:sldChg chg="modSp mod">
        <pc:chgData name="Rikke Ulka" userId="af265da1-716a-4cee-b9c7-1d6ae62625c6" providerId="ADAL" clId="{76387A43-46A1-4386-9629-32DBF67F4DDB}" dt="2025-01-28T12:54:57.350" v="666" actId="20577"/>
        <pc:sldMkLst>
          <pc:docMk/>
          <pc:sldMk cId="943634572" sldId="364"/>
        </pc:sldMkLst>
        <pc:spChg chg="mod">
          <ac:chgData name="Rikke Ulka" userId="af265da1-716a-4cee-b9c7-1d6ae62625c6" providerId="ADAL" clId="{76387A43-46A1-4386-9629-32DBF67F4DDB}" dt="2025-01-28T12:52:24.103" v="645" actId="1076"/>
          <ac:spMkLst>
            <pc:docMk/>
            <pc:sldMk cId="943634572" sldId="364"/>
            <ac:spMk id="8" creationId="{00000000-0000-0000-0000-000000000000}"/>
          </ac:spMkLst>
        </pc:spChg>
        <pc:spChg chg="mod">
          <ac:chgData name="Rikke Ulka" userId="af265da1-716a-4cee-b9c7-1d6ae62625c6" providerId="ADAL" clId="{76387A43-46A1-4386-9629-32DBF67F4DDB}" dt="2025-01-28T12:52:13.527" v="644" actId="1076"/>
          <ac:spMkLst>
            <pc:docMk/>
            <pc:sldMk cId="943634572" sldId="364"/>
            <ac:spMk id="9" creationId="{00000000-0000-0000-0000-000000000000}"/>
          </ac:spMkLst>
        </pc:spChg>
        <pc:spChg chg="mod">
          <ac:chgData name="Rikke Ulka" userId="af265da1-716a-4cee-b9c7-1d6ae62625c6" providerId="ADAL" clId="{76387A43-46A1-4386-9629-32DBF67F4DDB}" dt="2025-01-28T12:53:29.939" v="654" actId="1076"/>
          <ac:spMkLst>
            <pc:docMk/>
            <pc:sldMk cId="943634572" sldId="364"/>
            <ac:spMk id="10" creationId="{00000000-0000-0000-0000-000000000000}"/>
          </ac:spMkLst>
        </pc:spChg>
        <pc:spChg chg="mod">
          <ac:chgData name="Rikke Ulka" userId="af265da1-716a-4cee-b9c7-1d6ae62625c6" providerId="ADAL" clId="{76387A43-46A1-4386-9629-32DBF67F4DDB}" dt="2025-01-28T12:54:57.350" v="666" actId="20577"/>
          <ac:spMkLst>
            <pc:docMk/>
            <pc:sldMk cId="943634572" sldId="364"/>
            <ac:spMk id="13" creationId="{2FA00066-E7BA-587B-40F1-56993623D545}"/>
          </ac:spMkLst>
        </pc:spChg>
      </pc:sldChg>
      <pc:sldChg chg="del mod modShow">
        <pc:chgData name="Rikke Ulka" userId="af265da1-716a-4cee-b9c7-1d6ae62625c6" providerId="ADAL" clId="{76387A43-46A1-4386-9629-32DBF67F4DDB}" dt="2025-01-27T20:29:15.050" v="265" actId="47"/>
        <pc:sldMkLst>
          <pc:docMk/>
          <pc:sldMk cId="2082783565" sldId="367"/>
        </pc:sldMkLst>
      </pc:sldChg>
      <pc:sldChg chg="del mod modShow">
        <pc:chgData name="Rikke Ulka" userId="af265da1-716a-4cee-b9c7-1d6ae62625c6" providerId="ADAL" clId="{76387A43-46A1-4386-9629-32DBF67F4DDB}" dt="2025-01-27T20:29:50.183" v="267" actId="47"/>
        <pc:sldMkLst>
          <pc:docMk/>
          <pc:sldMk cId="2565984927" sldId="370"/>
        </pc:sldMkLst>
      </pc:sldChg>
      <pc:sldChg chg="modNotesTx">
        <pc:chgData name="Rikke Ulka" userId="af265da1-716a-4cee-b9c7-1d6ae62625c6" providerId="ADAL" clId="{76387A43-46A1-4386-9629-32DBF67F4DDB}" dt="2025-01-27T19:53:41.778" v="263" actId="255"/>
        <pc:sldMkLst>
          <pc:docMk/>
          <pc:sldMk cId="1146846346" sldId="379"/>
        </pc:sldMkLst>
      </pc:sldChg>
      <pc:sldChg chg="del mod modShow">
        <pc:chgData name="Rikke Ulka" userId="af265da1-716a-4cee-b9c7-1d6ae62625c6" providerId="ADAL" clId="{76387A43-46A1-4386-9629-32DBF67F4DDB}" dt="2025-01-27T15:35:37.313" v="261" actId="47"/>
        <pc:sldMkLst>
          <pc:docMk/>
          <pc:sldMk cId="2855870727" sldId="404"/>
        </pc:sldMkLst>
      </pc:sldChg>
      <pc:sldChg chg="modNotesTx">
        <pc:chgData name="Rikke Ulka" userId="af265da1-716a-4cee-b9c7-1d6ae62625c6" providerId="ADAL" clId="{76387A43-46A1-4386-9629-32DBF67F4DDB}" dt="2025-01-28T08:47:54.066" v="326" actId="20577"/>
        <pc:sldMkLst>
          <pc:docMk/>
          <pc:sldMk cId="3899032715" sldId="417"/>
        </pc:sldMkLst>
      </pc:sldChg>
      <pc:sldChg chg="modNotesTx">
        <pc:chgData name="Rikke Ulka" userId="af265da1-716a-4cee-b9c7-1d6ae62625c6" providerId="ADAL" clId="{76387A43-46A1-4386-9629-32DBF67F4DDB}" dt="2025-01-23T15:22:42.336" v="140" actId="20577"/>
        <pc:sldMkLst>
          <pc:docMk/>
          <pc:sldMk cId="3201619642" sldId="419"/>
        </pc:sldMkLst>
      </pc:sldChg>
      <pc:sldChg chg="mod modShow">
        <pc:chgData name="Rikke Ulka" userId="af265da1-716a-4cee-b9c7-1d6ae62625c6" providerId="ADAL" clId="{76387A43-46A1-4386-9629-32DBF67F4DDB}" dt="2025-01-17T13:32:10.738" v="12" actId="729"/>
        <pc:sldMkLst>
          <pc:docMk/>
          <pc:sldMk cId="2181365622" sldId="483"/>
        </pc:sldMkLst>
      </pc:sldChg>
      <pc:sldChg chg="modNotesTx">
        <pc:chgData name="Rikke Ulka" userId="af265da1-716a-4cee-b9c7-1d6ae62625c6" providerId="ADAL" clId="{76387A43-46A1-4386-9629-32DBF67F4DDB}" dt="2025-01-23T15:45:42.869" v="157" actId="20577"/>
        <pc:sldMkLst>
          <pc:docMk/>
          <pc:sldMk cId="1016091032" sldId="551"/>
        </pc:sldMkLst>
      </pc:sldChg>
      <pc:sldChg chg="del mod modShow">
        <pc:chgData name="Rikke Ulka" userId="af265da1-716a-4cee-b9c7-1d6ae62625c6" providerId="ADAL" clId="{76387A43-46A1-4386-9629-32DBF67F4DDB}" dt="2025-01-27T20:29:47.513" v="266" actId="47"/>
        <pc:sldMkLst>
          <pc:docMk/>
          <pc:sldMk cId="3892542850" sldId="1064"/>
        </pc:sldMkLst>
      </pc:sldChg>
      <pc:sldChg chg="del mod modShow">
        <pc:chgData name="Rikke Ulka" userId="af265da1-716a-4cee-b9c7-1d6ae62625c6" providerId="ADAL" clId="{76387A43-46A1-4386-9629-32DBF67F4DDB}" dt="2025-01-17T13:34:57.833" v="15" actId="47"/>
        <pc:sldMkLst>
          <pc:docMk/>
          <pc:sldMk cId="1632414497" sldId="1077"/>
        </pc:sldMkLst>
      </pc:sldChg>
      <pc:sldChg chg="ord">
        <pc:chgData name="Rikke Ulka" userId="af265da1-716a-4cee-b9c7-1d6ae62625c6" providerId="ADAL" clId="{76387A43-46A1-4386-9629-32DBF67F4DDB}" dt="2025-01-17T13:37:31.119" v="17"/>
        <pc:sldMkLst>
          <pc:docMk/>
          <pc:sldMk cId="3129973006" sldId="1078"/>
        </pc:sldMkLst>
      </pc:sldChg>
      <pc:sldChg chg="modNotesTx">
        <pc:chgData name="Rikke Ulka" userId="af265da1-716a-4cee-b9c7-1d6ae62625c6" providerId="ADAL" clId="{76387A43-46A1-4386-9629-32DBF67F4DDB}" dt="2025-01-23T08:57:06.778" v="137" actId="20577"/>
        <pc:sldMkLst>
          <pc:docMk/>
          <pc:sldMk cId="1962306535" sldId="1083"/>
        </pc:sldMkLst>
      </pc:sldChg>
      <pc:sldChg chg="modNotesTx">
        <pc:chgData name="Rikke Ulka" userId="af265da1-716a-4cee-b9c7-1d6ae62625c6" providerId="ADAL" clId="{76387A43-46A1-4386-9629-32DBF67F4DDB}" dt="2025-01-26T16:54:48.722" v="249" actId="20577"/>
        <pc:sldMkLst>
          <pc:docMk/>
          <pc:sldMk cId="2225953803" sldId="1087"/>
        </pc:sldMkLst>
      </pc:sldChg>
      <pc:sldChg chg="modSp">
        <pc:chgData name="Rikke Ulka" userId="af265da1-716a-4cee-b9c7-1d6ae62625c6" providerId="ADAL" clId="{76387A43-46A1-4386-9629-32DBF67F4DDB}" dt="2025-01-28T12:48:58.473" v="619" actId="20577"/>
        <pc:sldMkLst>
          <pc:docMk/>
          <pc:sldMk cId="1153324237" sldId="1098"/>
        </pc:sldMkLst>
        <pc:graphicFrameChg chg="mod">
          <ac:chgData name="Rikke Ulka" userId="af265da1-716a-4cee-b9c7-1d6ae62625c6" providerId="ADAL" clId="{76387A43-46A1-4386-9629-32DBF67F4DDB}" dt="2025-01-28T12:48:58.473" v="619" actId="20577"/>
          <ac:graphicFrameMkLst>
            <pc:docMk/>
            <pc:sldMk cId="1153324237" sldId="1098"/>
            <ac:graphicFrameMk id="15" creationId="{07963D33-5FEA-9F26-8D8A-C3D2FA6FC1A4}"/>
          </ac:graphicFrameMkLst>
        </pc:graphicFrameChg>
      </pc:sldChg>
      <pc:sldChg chg="modSp mod modNotesTx">
        <pc:chgData name="Rikke Ulka" userId="af265da1-716a-4cee-b9c7-1d6ae62625c6" providerId="ADAL" clId="{76387A43-46A1-4386-9629-32DBF67F4DDB}" dt="2025-01-28T12:58:13.493" v="805" actId="20577"/>
        <pc:sldMkLst>
          <pc:docMk/>
          <pc:sldMk cId="2029668228" sldId="1099"/>
        </pc:sldMkLst>
        <pc:spChg chg="mod">
          <ac:chgData name="Rikke Ulka" userId="af265da1-716a-4cee-b9c7-1d6ae62625c6" providerId="ADAL" clId="{76387A43-46A1-4386-9629-32DBF67F4DDB}" dt="2025-01-28T12:48:20.403" v="610" actId="20577"/>
          <ac:spMkLst>
            <pc:docMk/>
            <pc:sldMk cId="2029668228" sldId="1099"/>
            <ac:spMk id="2" creationId="{E487C27B-A5C6-CD76-5BDE-2FBFFDBB1754}"/>
          </ac:spMkLst>
        </pc:spChg>
      </pc:sldChg>
      <pc:sldChg chg="del">
        <pc:chgData name="Rikke Ulka" userId="af265da1-716a-4cee-b9c7-1d6ae62625c6" providerId="ADAL" clId="{76387A43-46A1-4386-9629-32DBF67F4DDB}" dt="2025-01-17T13:34:00.308" v="13" actId="47"/>
        <pc:sldMkLst>
          <pc:docMk/>
          <pc:sldMk cId="1260990912" sldId="1100"/>
        </pc:sldMkLst>
      </pc:sldChg>
      <pc:sldChg chg="modSp mod modNotesTx">
        <pc:chgData name="Rikke Ulka" userId="af265da1-716a-4cee-b9c7-1d6ae62625c6" providerId="ADAL" clId="{76387A43-46A1-4386-9629-32DBF67F4DDB}" dt="2025-01-28T12:40:53.767" v="549" actId="207"/>
        <pc:sldMkLst>
          <pc:docMk/>
          <pc:sldMk cId="2849636237" sldId="1101"/>
        </pc:sldMkLst>
        <pc:spChg chg="mod">
          <ac:chgData name="Rikke Ulka" userId="af265da1-716a-4cee-b9c7-1d6ae62625c6" providerId="ADAL" clId="{76387A43-46A1-4386-9629-32DBF67F4DDB}" dt="2025-01-28T09:16:58.658" v="443" actId="20577"/>
          <ac:spMkLst>
            <pc:docMk/>
            <pc:sldMk cId="2849636237" sldId="1101"/>
            <ac:spMk id="3" creationId="{5DEB8B74-222E-FEFC-5F33-A569F4ECA525}"/>
          </ac:spMkLst>
        </pc:spChg>
        <pc:graphicFrameChg chg="mod">
          <ac:chgData name="Rikke Ulka" userId="af265da1-716a-4cee-b9c7-1d6ae62625c6" providerId="ADAL" clId="{76387A43-46A1-4386-9629-32DBF67F4DDB}" dt="2025-01-28T12:40:50.596" v="548" actId="207"/>
          <ac:graphicFrameMkLst>
            <pc:docMk/>
            <pc:sldMk cId="2849636237" sldId="1101"/>
            <ac:graphicFrameMk id="7" creationId="{F3B1F30B-EA6A-6FB9-B611-6DD4C74D104F}"/>
          </ac:graphicFrameMkLst>
        </pc:graphicFrameChg>
        <pc:graphicFrameChg chg="mod">
          <ac:chgData name="Rikke Ulka" userId="af265da1-716a-4cee-b9c7-1d6ae62625c6" providerId="ADAL" clId="{76387A43-46A1-4386-9629-32DBF67F4DDB}" dt="2025-01-28T12:40:53.767" v="549" actId="207"/>
          <ac:graphicFrameMkLst>
            <pc:docMk/>
            <pc:sldMk cId="2849636237" sldId="1101"/>
            <ac:graphicFrameMk id="9" creationId="{7E2251BA-D687-2F38-0661-102EFF46BEB2}"/>
          </ac:graphicFrameMkLst>
        </pc:graphicFrameChg>
      </pc:sldChg>
      <pc:sldChg chg="del">
        <pc:chgData name="Rikke Ulka" userId="af265da1-716a-4cee-b9c7-1d6ae62625c6" providerId="ADAL" clId="{76387A43-46A1-4386-9629-32DBF67F4DDB}" dt="2025-01-27T15:35:23.296" v="259" actId="47"/>
        <pc:sldMkLst>
          <pc:docMk/>
          <pc:sldMk cId="3420480465" sldId="1102"/>
        </pc:sldMkLst>
      </pc:sldChg>
      <pc:sldChg chg="del">
        <pc:chgData name="Rikke Ulka" userId="af265da1-716a-4cee-b9c7-1d6ae62625c6" providerId="ADAL" clId="{76387A43-46A1-4386-9629-32DBF67F4DDB}" dt="2025-01-27T15:35:30.670" v="260" actId="47"/>
        <pc:sldMkLst>
          <pc:docMk/>
          <pc:sldMk cId="1839071633" sldId="1103"/>
        </pc:sldMkLst>
      </pc:sldChg>
      <pc:sldChg chg="ord">
        <pc:chgData name="Rikke Ulka" userId="af265da1-716a-4cee-b9c7-1d6ae62625c6" providerId="ADAL" clId="{76387A43-46A1-4386-9629-32DBF67F4DDB}" dt="2025-01-17T13:32:06.236" v="11"/>
        <pc:sldMkLst>
          <pc:docMk/>
          <pc:sldMk cId="2787109300" sldId="1107"/>
        </pc:sldMkLst>
      </pc:sldChg>
      <pc:sldChg chg="modNotesTx">
        <pc:chgData name="Rikke Ulka" userId="af265da1-716a-4cee-b9c7-1d6ae62625c6" providerId="ADAL" clId="{76387A43-46A1-4386-9629-32DBF67F4DDB}" dt="2025-01-27T20:18:44.933" v="264" actId="2711"/>
        <pc:sldMkLst>
          <pc:docMk/>
          <pc:sldMk cId="930450970" sldId="111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regsj.intern\homedir$\l\lonsc\Diverse\Forbedringsrejsen\Fiktive%20grafer%20til%20undervisningsmaterial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regsj.intern\homedir$\l\lonsc\Diverse\Forbedringsrejsen\Fiktive%20grafer%20til%20undervisningsmaterial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regsj.intern\homedir$\l\lonsc\Diverse\Forbedringsrejsen\Fiktive%20grafer%20til%20undervisningsmaterial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regsj.intern\homedir$\l\lonsc\Diverse\Forbedringsrejsen\Fiktive%20grafer%20til%20undervisningsmateriale.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'Ark1'!$H$8</c:f>
              <c:strCache>
                <c:ptCount val="1"/>
                <c:pt idx="0">
                  <c:v>Indikatorværdi</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cat>
            <c:strRef>
              <c:f>'Ark1'!$G$9:$G$20</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'Ark1'!$H$9:$H$20</c:f>
              <c:numCache>
                <c:formatCode>General</c:formatCode>
                <c:ptCount val="12"/>
                <c:pt idx="0">
                  <c:v>35</c:v>
                </c:pt>
                <c:pt idx="1">
                  <c:v>55</c:v>
                </c:pt>
                <c:pt idx="2">
                  <c:v>47</c:v>
                </c:pt>
                <c:pt idx="3">
                  <c:v>54</c:v>
                </c:pt>
                <c:pt idx="4">
                  <c:v>40</c:v>
                </c:pt>
                <c:pt idx="5">
                  <c:v>59</c:v>
                </c:pt>
                <c:pt idx="6">
                  <c:v>36</c:v>
                </c:pt>
                <c:pt idx="7">
                  <c:v>62</c:v>
                </c:pt>
                <c:pt idx="8">
                  <c:v>32</c:v>
                </c:pt>
                <c:pt idx="9">
                  <c:v>46</c:v>
                </c:pt>
                <c:pt idx="10">
                  <c:v>48</c:v>
                </c:pt>
                <c:pt idx="11">
                  <c:v>54</c:v>
                </c:pt>
              </c:numCache>
            </c:numRef>
          </c:val>
          <c:smooth val="0"/>
          <c:extLst>
            <c:ext xmlns:c16="http://schemas.microsoft.com/office/drawing/2014/chart" uri="{C3380CC4-5D6E-409C-BE32-E72D297353CC}">
              <c16:uniqueId val="{00000000-FE8B-4C74-B3BD-F9F7E6931EE0}"/>
            </c:ext>
          </c:extLst>
        </c:ser>
        <c:ser>
          <c:idx val="1"/>
          <c:order val="1"/>
          <c:tx>
            <c:strRef>
              <c:f>'Ark1'!$I$8</c:f>
              <c:strCache>
                <c:ptCount val="1"/>
                <c:pt idx="0">
                  <c:v>Median</c:v>
                </c:pt>
              </c:strCache>
            </c:strRef>
          </c:tx>
          <c:spPr>
            <a:ln w="28575" cap="rnd">
              <a:solidFill>
                <a:schemeClr val="accent3"/>
              </a:solidFill>
              <a:round/>
            </a:ln>
            <a:effectLst/>
          </c:spPr>
          <c:marker>
            <c:symbol val="none"/>
          </c:marker>
          <c:val>
            <c:numRef>
              <c:f>'Ark1'!$I$9:$I$20</c:f>
              <c:numCache>
                <c:formatCode>General</c:formatCode>
                <c:ptCount val="12"/>
                <c:pt idx="0">
                  <c:v>47.5</c:v>
                </c:pt>
                <c:pt idx="1">
                  <c:v>47.5</c:v>
                </c:pt>
                <c:pt idx="2">
                  <c:v>47.5</c:v>
                </c:pt>
                <c:pt idx="3">
                  <c:v>47.5</c:v>
                </c:pt>
                <c:pt idx="4">
                  <c:v>47.5</c:v>
                </c:pt>
                <c:pt idx="5">
                  <c:v>47.5</c:v>
                </c:pt>
                <c:pt idx="6">
                  <c:v>47.5</c:v>
                </c:pt>
                <c:pt idx="7">
                  <c:v>47.5</c:v>
                </c:pt>
                <c:pt idx="8">
                  <c:v>47.5</c:v>
                </c:pt>
                <c:pt idx="9">
                  <c:v>47.5</c:v>
                </c:pt>
                <c:pt idx="10">
                  <c:v>47.5</c:v>
                </c:pt>
                <c:pt idx="11">
                  <c:v>47.5</c:v>
                </c:pt>
              </c:numCache>
            </c:numRef>
          </c:val>
          <c:smooth val="0"/>
          <c:extLst>
            <c:ext xmlns:c16="http://schemas.microsoft.com/office/drawing/2014/chart" uri="{C3380CC4-5D6E-409C-BE32-E72D297353CC}">
              <c16:uniqueId val="{00000001-FE8B-4C74-B3BD-F9F7E6931EE0}"/>
            </c:ext>
          </c:extLst>
        </c:ser>
        <c:dLbls>
          <c:showLegendKey val="0"/>
          <c:showVal val="0"/>
          <c:showCatName val="0"/>
          <c:showSerName val="0"/>
          <c:showPercent val="0"/>
          <c:showBubbleSize val="0"/>
        </c:dLbls>
        <c:marker val="1"/>
        <c:smooth val="0"/>
        <c:axId val="408259464"/>
        <c:axId val="408265696"/>
      </c:lineChart>
      <c:catAx>
        <c:axId val="408259464"/>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r>
                  <a:rPr lang="da-DK" sz="800">
                    <a:solidFill>
                      <a:schemeClr val="tx1"/>
                    </a:solidFill>
                  </a:rPr>
                  <a:t>Tid</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408265696"/>
        <c:crosses val="autoZero"/>
        <c:auto val="1"/>
        <c:lblAlgn val="ctr"/>
        <c:lblOffset val="100"/>
        <c:noMultiLvlLbl val="0"/>
      </c:catAx>
      <c:valAx>
        <c:axId val="408265696"/>
        <c:scaling>
          <c:orientation val="minMax"/>
          <c:max val="80"/>
        </c:scaling>
        <c:delete val="0"/>
        <c:axPos val="l"/>
        <c:title>
          <c:tx>
            <c:rich>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r>
                  <a:rPr lang="da-DK" sz="800">
                    <a:solidFill>
                      <a:schemeClr val="tx1"/>
                    </a:solidFill>
                  </a:rPr>
                  <a:t>Indikatorværdi</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a-DK"/>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408259464"/>
        <c:crosses val="autoZero"/>
        <c:crossBetween val="between"/>
        <c:majorUnit val="10"/>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'Ark1'!$H$30</c:f>
              <c:strCache>
                <c:ptCount val="1"/>
                <c:pt idx="0">
                  <c:v>Mit projekt - skift i data</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cat>
            <c:strRef>
              <c:f>'Ark1'!$G$31:$G$42</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'Ark1'!$H$31:$H$42</c:f>
              <c:numCache>
                <c:formatCode>General</c:formatCode>
                <c:ptCount val="12"/>
                <c:pt idx="0">
                  <c:v>36</c:v>
                </c:pt>
                <c:pt idx="1">
                  <c:v>54</c:v>
                </c:pt>
                <c:pt idx="2">
                  <c:v>48</c:v>
                </c:pt>
                <c:pt idx="3">
                  <c:v>56</c:v>
                </c:pt>
                <c:pt idx="4">
                  <c:v>43</c:v>
                </c:pt>
                <c:pt idx="5">
                  <c:v>41</c:v>
                </c:pt>
                <c:pt idx="6">
                  <c:v>34</c:v>
                </c:pt>
                <c:pt idx="7">
                  <c:v>32</c:v>
                </c:pt>
                <c:pt idx="8">
                  <c:v>29</c:v>
                </c:pt>
                <c:pt idx="9">
                  <c:v>27</c:v>
                </c:pt>
                <c:pt idx="10">
                  <c:v>23</c:v>
                </c:pt>
                <c:pt idx="11">
                  <c:v>21</c:v>
                </c:pt>
              </c:numCache>
            </c:numRef>
          </c:val>
          <c:smooth val="0"/>
          <c:extLst>
            <c:ext xmlns:c16="http://schemas.microsoft.com/office/drawing/2014/chart" uri="{C3380CC4-5D6E-409C-BE32-E72D297353CC}">
              <c16:uniqueId val="{00000000-07EF-4EC9-BC25-77AABE3ACB53}"/>
            </c:ext>
          </c:extLst>
        </c:ser>
        <c:ser>
          <c:idx val="1"/>
          <c:order val="1"/>
          <c:tx>
            <c:strRef>
              <c:f>'Ark1'!$I$30</c:f>
              <c:strCache>
                <c:ptCount val="1"/>
                <c:pt idx="0">
                  <c:v>Median</c:v>
                </c:pt>
              </c:strCache>
            </c:strRef>
          </c:tx>
          <c:spPr>
            <a:ln w="28575" cap="rnd">
              <a:solidFill>
                <a:schemeClr val="accent3"/>
              </a:solidFill>
              <a:round/>
            </a:ln>
            <a:effectLst/>
          </c:spPr>
          <c:marker>
            <c:symbol val="none"/>
          </c:marker>
          <c:val>
            <c:numRef>
              <c:f>'Ark1'!$I$31:$I$42</c:f>
              <c:numCache>
                <c:formatCode>General</c:formatCode>
                <c:ptCount val="12"/>
                <c:pt idx="0">
                  <c:v>35</c:v>
                </c:pt>
                <c:pt idx="1">
                  <c:v>35</c:v>
                </c:pt>
                <c:pt idx="2">
                  <c:v>35</c:v>
                </c:pt>
                <c:pt idx="3">
                  <c:v>35</c:v>
                </c:pt>
                <c:pt idx="4">
                  <c:v>35</c:v>
                </c:pt>
                <c:pt idx="5">
                  <c:v>35</c:v>
                </c:pt>
                <c:pt idx="6">
                  <c:v>35</c:v>
                </c:pt>
                <c:pt idx="7">
                  <c:v>35</c:v>
                </c:pt>
                <c:pt idx="8">
                  <c:v>35</c:v>
                </c:pt>
                <c:pt idx="9">
                  <c:v>35</c:v>
                </c:pt>
                <c:pt idx="10">
                  <c:v>35</c:v>
                </c:pt>
                <c:pt idx="11">
                  <c:v>35</c:v>
                </c:pt>
              </c:numCache>
            </c:numRef>
          </c:val>
          <c:smooth val="0"/>
          <c:extLst>
            <c:ext xmlns:c16="http://schemas.microsoft.com/office/drawing/2014/chart" uri="{C3380CC4-5D6E-409C-BE32-E72D297353CC}">
              <c16:uniqueId val="{00000001-07EF-4EC9-BC25-77AABE3ACB53}"/>
            </c:ext>
          </c:extLst>
        </c:ser>
        <c:dLbls>
          <c:showLegendKey val="0"/>
          <c:showVal val="0"/>
          <c:showCatName val="0"/>
          <c:showSerName val="0"/>
          <c:showPercent val="0"/>
          <c:showBubbleSize val="0"/>
        </c:dLbls>
        <c:marker val="1"/>
        <c:smooth val="0"/>
        <c:axId val="408262088"/>
        <c:axId val="408263072"/>
      </c:lineChart>
      <c:catAx>
        <c:axId val="408262088"/>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r>
                  <a:rPr lang="da-DK" sz="800">
                    <a:solidFill>
                      <a:schemeClr val="tx1"/>
                    </a:solidFill>
                  </a:rPr>
                  <a:t>Tid</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408263072"/>
        <c:crosses val="autoZero"/>
        <c:auto val="1"/>
        <c:lblAlgn val="ctr"/>
        <c:lblOffset val="100"/>
        <c:noMultiLvlLbl val="0"/>
      </c:catAx>
      <c:valAx>
        <c:axId val="408263072"/>
        <c:scaling>
          <c:orientation val="minMax"/>
          <c:max val="80"/>
        </c:scaling>
        <c:delete val="0"/>
        <c:axPos val="l"/>
        <c:title>
          <c:tx>
            <c:rich>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r>
                  <a:rPr lang="da-DK" sz="800">
                    <a:solidFill>
                      <a:schemeClr val="tx1"/>
                    </a:solidFill>
                  </a:rPr>
                  <a:t>Indikatorværdi</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a-DK"/>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40826208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b="1">
                <a:solidFill>
                  <a:sysClr val="windowText" lastClr="000000"/>
                </a:solidFill>
              </a:rPr>
              <a:t>Tilfældig</a:t>
            </a:r>
            <a:r>
              <a:rPr lang="en-US" b="1" baseline="0">
                <a:solidFill>
                  <a:sysClr val="windowText" lastClr="000000"/>
                </a:solidFill>
              </a:rPr>
              <a:t> variation</a:t>
            </a:r>
            <a:endParaRPr lang="en-US"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'1. tilfældig variation'!$B$1</c:f>
              <c:strCache>
                <c:ptCount val="1"/>
                <c:pt idx="0">
                  <c:v>Resultat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'1. tilfældig variation'!$A$2:$A$24</c:f>
              <c:numCache>
                <c:formatCode>General</c:formatCode>
                <c:ptCount val="2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numCache>
            </c:numRef>
          </c:xVal>
          <c:yVal>
            <c:numRef>
              <c:f>'1. tilfældig variation'!$B$2:$B$24</c:f>
              <c:numCache>
                <c:formatCode>General</c:formatCode>
                <c:ptCount val="23"/>
                <c:pt idx="0">
                  <c:v>8</c:v>
                </c:pt>
                <c:pt idx="1">
                  <c:v>3</c:v>
                </c:pt>
                <c:pt idx="2">
                  <c:v>5</c:v>
                </c:pt>
                <c:pt idx="3">
                  <c:v>9</c:v>
                </c:pt>
                <c:pt idx="4">
                  <c:v>7</c:v>
                </c:pt>
                <c:pt idx="5">
                  <c:v>2</c:v>
                </c:pt>
                <c:pt idx="6">
                  <c:v>4</c:v>
                </c:pt>
                <c:pt idx="7">
                  <c:v>6</c:v>
                </c:pt>
                <c:pt idx="8">
                  <c:v>8</c:v>
                </c:pt>
                <c:pt idx="9">
                  <c:v>4</c:v>
                </c:pt>
                <c:pt idx="10">
                  <c:v>3</c:v>
                </c:pt>
                <c:pt idx="11">
                  <c:v>6</c:v>
                </c:pt>
                <c:pt idx="12">
                  <c:v>3</c:v>
                </c:pt>
                <c:pt idx="13">
                  <c:v>8</c:v>
                </c:pt>
                <c:pt idx="14">
                  <c:v>4</c:v>
                </c:pt>
                <c:pt idx="15">
                  <c:v>2</c:v>
                </c:pt>
                <c:pt idx="16">
                  <c:v>2</c:v>
                </c:pt>
                <c:pt idx="17">
                  <c:v>3</c:v>
                </c:pt>
                <c:pt idx="18">
                  <c:v>4</c:v>
                </c:pt>
                <c:pt idx="19">
                  <c:v>7</c:v>
                </c:pt>
                <c:pt idx="20">
                  <c:v>5</c:v>
                </c:pt>
                <c:pt idx="21">
                  <c:v>3</c:v>
                </c:pt>
                <c:pt idx="22">
                  <c:v>6</c:v>
                </c:pt>
              </c:numCache>
            </c:numRef>
          </c:yVal>
          <c:smooth val="0"/>
          <c:extLst>
            <c:ext xmlns:c16="http://schemas.microsoft.com/office/drawing/2014/chart" uri="{C3380CC4-5D6E-409C-BE32-E72D297353CC}">
              <c16:uniqueId val="{00000000-EF17-469D-9FA0-EBE604A1AD80}"/>
            </c:ext>
          </c:extLst>
        </c:ser>
        <c:dLbls>
          <c:showLegendKey val="0"/>
          <c:showVal val="0"/>
          <c:showCatName val="0"/>
          <c:showSerName val="0"/>
          <c:showPercent val="0"/>
          <c:showBubbleSize val="0"/>
        </c:dLbls>
        <c:axId val="1925502720"/>
        <c:axId val="1925504160"/>
      </c:scatterChart>
      <c:valAx>
        <c:axId val="192550272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da-DK"/>
          </a:p>
        </c:txPr>
        <c:crossAx val="1925504160"/>
        <c:crosses val="autoZero"/>
        <c:crossBetween val="midCat"/>
      </c:valAx>
      <c:valAx>
        <c:axId val="192550416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da-DK"/>
          </a:p>
        </c:txPr>
        <c:crossAx val="1925502720"/>
        <c:crosses val="autoZero"/>
        <c:crossBetween val="midCat"/>
      </c:valAx>
      <c:spPr>
        <a:noFill/>
        <a:ln>
          <a:noFill/>
        </a:ln>
        <a:effectLst/>
      </c:spPr>
    </c:plotArea>
    <c:plotVisOnly val="1"/>
    <c:dispBlanksAs val="gap"/>
    <c:showDLblsOverMax val="0"/>
  </c:chart>
  <c:spPr>
    <a:noFill/>
    <a:ln>
      <a:solidFill>
        <a:srgbClr val="000000"/>
      </a:solid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b="1">
                <a:solidFill>
                  <a:sysClr val="windowText" lastClr="000000"/>
                </a:solidFill>
              </a:rPr>
              <a:t>Skift</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da-DK"/>
        </a:p>
      </c:txPr>
    </c:title>
    <c:autoTitleDeleted val="0"/>
    <c:plotArea>
      <c:layout/>
      <c:scatterChart>
        <c:scatterStyle val="lineMarker"/>
        <c:varyColors val="0"/>
        <c:ser>
          <c:idx val="0"/>
          <c:order val="0"/>
          <c:tx>
            <c:strRef>
              <c:f>'2. skift'!$B$1</c:f>
              <c:strCache>
                <c:ptCount val="1"/>
                <c:pt idx="0">
                  <c:v>Resultat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'2. skift'!$A$2:$A$24</c:f>
              <c:numCache>
                <c:formatCode>General</c:formatCode>
                <c:ptCount val="2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numCache>
            </c:numRef>
          </c:xVal>
          <c:yVal>
            <c:numRef>
              <c:f>'2. skift'!$B$2:$B$24</c:f>
              <c:numCache>
                <c:formatCode>General</c:formatCode>
                <c:ptCount val="23"/>
                <c:pt idx="0">
                  <c:v>8</c:v>
                </c:pt>
                <c:pt idx="1">
                  <c:v>6</c:v>
                </c:pt>
                <c:pt idx="2">
                  <c:v>7</c:v>
                </c:pt>
                <c:pt idx="3">
                  <c:v>9</c:v>
                </c:pt>
                <c:pt idx="4">
                  <c:v>5</c:v>
                </c:pt>
                <c:pt idx="5">
                  <c:v>8</c:v>
                </c:pt>
                <c:pt idx="6">
                  <c:v>9</c:v>
                </c:pt>
                <c:pt idx="7">
                  <c:v>9</c:v>
                </c:pt>
                <c:pt idx="8">
                  <c:v>8</c:v>
                </c:pt>
                <c:pt idx="9">
                  <c:v>5</c:v>
                </c:pt>
                <c:pt idx="10">
                  <c:v>3</c:v>
                </c:pt>
                <c:pt idx="11">
                  <c:v>4</c:v>
                </c:pt>
                <c:pt idx="12">
                  <c:v>3</c:v>
                </c:pt>
                <c:pt idx="13">
                  <c:v>2</c:v>
                </c:pt>
                <c:pt idx="14">
                  <c:v>3</c:v>
                </c:pt>
                <c:pt idx="15">
                  <c:v>5</c:v>
                </c:pt>
                <c:pt idx="16">
                  <c:v>2</c:v>
                </c:pt>
                <c:pt idx="17">
                  <c:v>3</c:v>
                </c:pt>
                <c:pt idx="18">
                  <c:v>4</c:v>
                </c:pt>
                <c:pt idx="19">
                  <c:v>2</c:v>
                </c:pt>
                <c:pt idx="20">
                  <c:v>5</c:v>
                </c:pt>
                <c:pt idx="21">
                  <c:v>3</c:v>
                </c:pt>
                <c:pt idx="22">
                  <c:v>1</c:v>
                </c:pt>
              </c:numCache>
            </c:numRef>
          </c:yVal>
          <c:smooth val="0"/>
          <c:extLst>
            <c:ext xmlns:c16="http://schemas.microsoft.com/office/drawing/2014/chart" uri="{C3380CC4-5D6E-409C-BE32-E72D297353CC}">
              <c16:uniqueId val="{00000000-77F5-42BD-A525-FBB29FBDA58F}"/>
            </c:ext>
          </c:extLst>
        </c:ser>
        <c:dLbls>
          <c:showLegendKey val="0"/>
          <c:showVal val="0"/>
          <c:showCatName val="0"/>
          <c:showSerName val="0"/>
          <c:showPercent val="0"/>
          <c:showBubbleSize val="0"/>
        </c:dLbls>
        <c:axId val="1925502720"/>
        <c:axId val="1925504160"/>
      </c:scatterChart>
      <c:valAx>
        <c:axId val="192550272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da-DK"/>
          </a:p>
        </c:txPr>
        <c:crossAx val="1925504160"/>
        <c:crosses val="autoZero"/>
        <c:crossBetween val="midCat"/>
      </c:valAx>
      <c:valAx>
        <c:axId val="192550416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da-DK"/>
          </a:p>
        </c:txPr>
        <c:crossAx val="1925502720"/>
        <c:crosses val="autoZero"/>
        <c:crossBetween val="midCat"/>
      </c:valAx>
      <c:spPr>
        <a:noFill/>
        <a:ln>
          <a:noFill/>
        </a:ln>
        <a:effectLst/>
      </c:spPr>
    </c:plotArea>
    <c:plotVisOnly val="1"/>
    <c:dispBlanksAs val="gap"/>
    <c:showDLblsOverMax val="0"/>
  </c:chart>
  <c:spPr>
    <a:noFill/>
    <a:ln>
      <a:solidFill>
        <a:srgbClr val="000000"/>
      </a:solid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b="1">
                <a:solidFill>
                  <a:sysClr val="windowText" lastClr="000000"/>
                </a:solidFill>
              </a:rPr>
              <a:t>Tendens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da-DK"/>
        </a:p>
      </c:txPr>
    </c:title>
    <c:autoTitleDeleted val="0"/>
    <c:plotArea>
      <c:layout/>
      <c:scatterChart>
        <c:scatterStyle val="lineMarker"/>
        <c:varyColors val="0"/>
        <c:ser>
          <c:idx val="0"/>
          <c:order val="0"/>
          <c:tx>
            <c:strRef>
              <c:f>'3. Tendens'!$B$1</c:f>
              <c:strCache>
                <c:ptCount val="1"/>
                <c:pt idx="0">
                  <c:v>Resultat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'3. Tendens'!$A$2:$A$24</c:f>
              <c:numCache>
                <c:formatCode>General</c:formatCode>
                <c:ptCount val="2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numCache>
            </c:numRef>
          </c:xVal>
          <c:yVal>
            <c:numRef>
              <c:f>'3. Tendens'!$B$2:$B$24</c:f>
              <c:numCache>
                <c:formatCode>General</c:formatCode>
                <c:ptCount val="23"/>
                <c:pt idx="0">
                  <c:v>9</c:v>
                </c:pt>
                <c:pt idx="1">
                  <c:v>7</c:v>
                </c:pt>
                <c:pt idx="2">
                  <c:v>8</c:v>
                </c:pt>
                <c:pt idx="3">
                  <c:v>7</c:v>
                </c:pt>
                <c:pt idx="4">
                  <c:v>6</c:v>
                </c:pt>
                <c:pt idx="5">
                  <c:v>7</c:v>
                </c:pt>
                <c:pt idx="6">
                  <c:v>6</c:v>
                </c:pt>
                <c:pt idx="7">
                  <c:v>5</c:v>
                </c:pt>
                <c:pt idx="8">
                  <c:v>5</c:v>
                </c:pt>
                <c:pt idx="9">
                  <c:v>6</c:v>
                </c:pt>
                <c:pt idx="10">
                  <c:v>4</c:v>
                </c:pt>
                <c:pt idx="11">
                  <c:v>5</c:v>
                </c:pt>
                <c:pt idx="12">
                  <c:v>4</c:v>
                </c:pt>
                <c:pt idx="13">
                  <c:v>4</c:v>
                </c:pt>
                <c:pt idx="14">
                  <c:v>4</c:v>
                </c:pt>
                <c:pt idx="15">
                  <c:v>3</c:v>
                </c:pt>
                <c:pt idx="16">
                  <c:v>4</c:v>
                </c:pt>
                <c:pt idx="17">
                  <c:v>2</c:v>
                </c:pt>
                <c:pt idx="18">
                  <c:v>2</c:v>
                </c:pt>
                <c:pt idx="19">
                  <c:v>3</c:v>
                </c:pt>
                <c:pt idx="20">
                  <c:v>2</c:v>
                </c:pt>
                <c:pt idx="21">
                  <c:v>1</c:v>
                </c:pt>
                <c:pt idx="22">
                  <c:v>2</c:v>
                </c:pt>
              </c:numCache>
            </c:numRef>
          </c:yVal>
          <c:smooth val="0"/>
          <c:extLst>
            <c:ext xmlns:c16="http://schemas.microsoft.com/office/drawing/2014/chart" uri="{C3380CC4-5D6E-409C-BE32-E72D297353CC}">
              <c16:uniqueId val="{00000000-2C86-4148-922F-48D3564C12F8}"/>
            </c:ext>
          </c:extLst>
        </c:ser>
        <c:dLbls>
          <c:showLegendKey val="0"/>
          <c:showVal val="0"/>
          <c:showCatName val="0"/>
          <c:showSerName val="0"/>
          <c:showPercent val="0"/>
          <c:showBubbleSize val="0"/>
        </c:dLbls>
        <c:axId val="1925502720"/>
        <c:axId val="1925504160"/>
      </c:scatterChart>
      <c:valAx>
        <c:axId val="192550272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da-DK"/>
          </a:p>
        </c:txPr>
        <c:crossAx val="1925504160"/>
        <c:crosses val="autoZero"/>
        <c:crossBetween val="midCat"/>
      </c:valAx>
      <c:valAx>
        <c:axId val="192550416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da-DK"/>
          </a:p>
        </c:txPr>
        <c:crossAx val="1925502720"/>
        <c:crosses val="autoZero"/>
        <c:crossBetween val="midCat"/>
      </c:valAx>
      <c:spPr>
        <a:noFill/>
        <a:ln>
          <a:noFill/>
        </a:ln>
        <a:effectLst/>
      </c:spPr>
    </c:plotArea>
    <c:plotVisOnly val="1"/>
    <c:dispBlanksAs val="gap"/>
    <c:showDLblsOverMax val="0"/>
  </c:chart>
  <c:spPr>
    <a:noFill/>
    <a:ln>
      <a:solidFill>
        <a:srgbClr val="000000"/>
      </a:solid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b="1">
                <a:solidFill>
                  <a:sysClr val="windowText" lastClr="000000"/>
                </a:solidFill>
              </a:rPr>
              <a:t>Bølge</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da-DK"/>
        </a:p>
      </c:txPr>
    </c:title>
    <c:autoTitleDeleted val="0"/>
    <c:plotArea>
      <c:layout/>
      <c:scatterChart>
        <c:scatterStyle val="lineMarker"/>
        <c:varyColors val="0"/>
        <c:ser>
          <c:idx val="0"/>
          <c:order val="0"/>
          <c:tx>
            <c:strRef>
              <c:f>'4. bølge'!$B$1</c:f>
              <c:strCache>
                <c:ptCount val="1"/>
                <c:pt idx="0">
                  <c:v>Resultat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'4. bølge'!$A$2:$A$24</c:f>
              <c:numCache>
                <c:formatCode>General</c:formatCode>
                <c:ptCount val="2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numCache>
            </c:numRef>
          </c:xVal>
          <c:yVal>
            <c:numRef>
              <c:f>'4. bølge'!$B$2:$B$24</c:f>
              <c:numCache>
                <c:formatCode>General</c:formatCode>
                <c:ptCount val="23"/>
                <c:pt idx="0">
                  <c:v>9</c:v>
                </c:pt>
                <c:pt idx="1">
                  <c:v>8</c:v>
                </c:pt>
                <c:pt idx="2">
                  <c:v>9</c:v>
                </c:pt>
                <c:pt idx="3">
                  <c:v>6</c:v>
                </c:pt>
                <c:pt idx="4">
                  <c:v>5</c:v>
                </c:pt>
                <c:pt idx="5">
                  <c:v>2</c:v>
                </c:pt>
                <c:pt idx="6">
                  <c:v>2</c:v>
                </c:pt>
                <c:pt idx="7">
                  <c:v>1</c:v>
                </c:pt>
                <c:pt idx="8">
                  <c:v>4</c:v>
                </c:pt>
                <c:pt idx="9">
                  <c:v>6</c:v>
                </c:pt>
                <c:pt idx="10">
                  <c:v>7</c:v>
                </c:pt>
                <c:pt idx="11">
                  <c:v>8</c:v>
                </c:pt>
                <c:pt idx="12">
                  <c:v>9</c:v>
                </c:pt>
                <c:pt idx="13">
                  <c:v>8</c:v>
                </c:pt>
                <c:pt idx="14">
                  <c:v>7</c:v>
                </c:pt>
                <c:pt idx="15">
                  <c:v>4</c:v>
                </c:pt>
                <c:pt idx="16">
                  <c:v>2</c:v>
                </c:pt>
                <c:pt idx="17">
                  <c:v>1</c:v>
                </c:pt>
                <c:pt idx="18">
                  <c:v>2</c:v>
                </c:pt>
                <c:pt idx="19">
                  <c:v>2</c:v>
                </c:pt>
                <c:pt idx="20">
                  <c:v>5</c:v>
                </c:pt>
                <c:pt idx="21">
                  <c:v>7</c:v>
                </c:pt>
                <c:pt idx="22">
                  <c:v>9</c:v>
                </c:pt>
              </c:numCache>
            </c:numRef>
          </c:yVal>
          <c:smooth val="0"/>
          <c:extLst>
            <c:ext xmlns:c16="http://schemas.microsoft.com/office/drawing/2014/chart" uri="{C3380CC4-5D6E-409C-BE32-E72D297353CC}">
              <c16:uniqueId val="{00000000-B19E-4583-B6F6-76EE8E1378AA}"/>
            </c:ext>
          </c:extLst>
        </c:ser>
        <c:dLbls>
          <c:showLegendKey val="0"/>
          <c:showVal val="0"/>
          <c:showCatName val="0"/>
          <c:showSerName val="0"/>
          <c:showPercent val="0"/>
          <c:showBubbleSize val="0"/>
        </c:dLbls>
        <c:axId val="1925502720"/>
        <c:axId val="1925504160"/>
      </c:scatterChart>
      <c:valAx>
        <c:axId val="192550272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da-DK"/>
          </a:p>
        </c:txPr>
        <c:crossAx val="1925504160"/>
        <c:crosses val="autoZero"/>
        <c:crossBetween val="midCat"/>
      </c:valAx>
      <c:valAx>
        <c:axId val="1925504160"/>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da-DK"/>
          </a:p>
        </c:txPr>
        <c:crossAx val="1925502720"/>
        <c:crosses val="autoZero"/>
        <c:crossBetween val="midCat"/>
      </c:valAx>
      <c:spPr>
        <a:noFill/>
        <a:ln>
          <a:noFill/>
        </a:ln>
        <a:effectLst/>
      </c:spPr>
    </c:plotArea>
    <c:plotVisOnly val="1"/>
    <c:dispBlanksAs val="gap"/>
    <c:showDLblsOverMax val="0"/>
  </c:chart>
  <c:spPr>
    <a:noFill/>
    <a:ln>
      <a:solidFill>
        <a:srgbClr val="000000"/>
      </a:solid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ata2.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_rels/data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ata5.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23F554-A19D-4D4A-A2CF-1F801EE1878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B9ABA30-7E0A-4652-82DA-FB4D931AE6B8}">
      <dgm:prSet/>
      <dgm:spPr/>
      <dgm:t>
        <a:bodyPr/>
        <a:lstStyle/>
        <a:p>
          <a:pPr>
            <a:lnSpc>
              <a:spcPct val="100000"/>
            </a:lnSpc>
          </a:pPr>
          <a:r>
            <a:rPr lang="da-DK" dirty="0"/>
            <a:t>Hvad vil i gerne afprøve?</a:t>
          </a:r>
          <a:endParaRPr lang="en-US" dirty="0"/>
        </a:p>
      </dgm:t>
    </dgm:pt>
    <dgm:pt modelId="{BAEB92B0-E9DF-4697-83CF-425BCD164088}" type="parTrans" cxnId="{AAE1526B-A4E5-483D-845A-1B2B3323FC32}">
      <dgm:prSet/>
      <dgm:spPr/>
      <dgm:t>
        <a:bodyPr/>
        <a:lstStyle/>
        <a:p>
          <a:endParaRPr lang="en-US"/>
        </a:p>
      </dgm:t>
    </dgm:pt>
    <dgm:pt modelId="{14E11CA4-BDD6-43EE-A9E0-1728EC945A88}" type="sibTrans" cxnId="{AAE1526B-A4E5-483D-845A-1B2B3323FC32}">
      <dgm:prSet/>
      <dgm:spPr/>
      <dgm:t>
        <a:bodyPr/>
        <a:lstStyle/>
        <a:p>
          <a:endParaRPr lang="en-US"/>
        </a:p>
      </dgm:t>
    </dgm:pt>
    <dgm:pt modelId="{0A1D15C4-6B79-4627-90B0-3AAAF7E9DCE0}">
      <dgm:prSet/>
      <dgm:spPr/>
      <dgm:t>
        <a:bodyPr/>
        <a:lstStyle/>
        <a:p>
          <a:pPr>
            <a:lnSpc>
              <a:spcPct val="100000"/>
            </a:lnSpc>
          </a:pPr>
          <a:r>
            <a:rPr lang="da-DK"/>
            <a:t>Hvad tror I der sker?</a:t>
          </a:r>
          <a:endParaRPr lang="en-US"/>
        </a:p>
      </dgm:t>
    </dgm:pt>
    <dgm:pt modelId="{119B7276-2853-4639-B3AE-D51CA7F0F63C}" type="parTrans" cxnId="{942BD2F6-0342-4208-97E6-970E3298FBD3}">
      <dgm:prSet/>
      <dgm:spPr/>
      <dgm:t>
        <a:bodyPr/>
        <a:lstStyle/>
        <a:p>
          <a:endParaRPr lang="en-US"/>
        </a:p>
      </dgm:t>
    </dgm:pt>
    <dgm:pt modelId="{F143AAD4-DD2F-4992-81BB-4A83CD6D7C10}" type="sibTrans" cxnId="{942BD2F6-0342-4208-97E6-970E3298FBD3}">
      <dgm:prSet/>
      <dgm:spPr/>
      <dgm:t>
        <a:bodyPr/>
        <a:lstStyle/>
        <a:p>
          <a:endParaRPr lang="en-US"/>
        </a:p>
      </dgm:t>
    </dgm:pt>
    <dgm:pt modelId="{A563D8DF-1DAD-4959-8BFB-E4292E84FD13}">
      <dgm:prSet/>
      <dgm:spPr/>
      <dgm:t>
        <a:bodyPr/>
        <a:lstStyle/>
        <a:p>
          <a:pPr>
            <a:lnSpc>
              <a:spcPct val="100000"/>
            </a:lnSpc>
          </a:pPr>
          <a:r>
            <a:rPr lang="da-DK" dirty="0"/>
            <a:t>Hvornår og hvordan kan I afprøve det?</a:t>
          </a:r>
          <a:endParaRPr lang="en-US" dirty="0"/>
        </a:p>
      </dgm:t>
    </dgm:pt>
    <dgm:pt modelId="{8F6A2FC8-0C10-44EA-88D4-84E80A024590}" type="parTrans" cxnId="{7A2DF3D5-C0E5-4E93-B28E-01D7A6339888}">
      <dgm:prSet/>
      <dgm:spPr/>
      <dgm:t>
        <a:bodyPr/>
        <a:lstStyle/>
        <a:p>
          <a:endParaRPr lang="en-US"/>
        </a:p>
      </dgm:t>
    </dgm:pt>
    <dgm:pt modelId="{A675A5A2-457B-4FBA-8A5E-1422CFC26AA9}" type="sibTrans" cxnId="{7A2DF3D5-C0E5-4E93-B28E-01D7A6339888}">
      <dgm:prSet/>
      <dgm:spPr/>
      <dgm:t>
        <a:bodyPr/>
        <a:lstStyle/>
        <a:p>
          <a:endParaRPr lang="en-US"/>
        </a:p>
      </dgm:t>
    </dgm:pt>
    <dgm:pt modelId="{BC861B85-6520-412F-8F01-9B33B49F9866}">
      <dgm:prSet/>
      <dgm:spPr/>
      <dgm:t>
        <a:bodyPr/>
        <a:lstStyle/>
        <a:p>
          <a:pPr>
            <a:lnSpc>
              <a:spcPct val="100000"/>
            </a:lnSpc>
          </a:pPr>
          <a:r>
            <a:rPr lang="da-DK"/>
            <a:t>Hvad har i lært?</a:t>
          </a:r>
          <a:endParaRPr lang="en-US"/>
        </a:p>
      </dgm:t>
    </dgm:pt>
    <dgm:pt modelId="{EB7751C7-F464-4A5A-A43D-AFD2FFB4636A}" type="parTrans" cxnId="{131F8DE8-593A-4C46-BAAA-5D088980634D}">
      <dgm:prSet/>
      <dgm:spPr/>
      <dgm:t>
        <a:bodyPr/>
        <a:lstStyle/>
        <a:p>
          <a:endParaRPr lang="en-US"/>
        </a:p>
      </dgm:t>
    </dgm:pt>
    <dgm:pt modelId="{39F9AECA-53BE-4FE3-BEEF-684097085DE7}" type="sibTrans" cxnId="{131F8DE8-593A-4C46-BAAA-5D088980634D}">
      <dgm:prSet/>
      <dgm:spPr/>
      <dgm:t>
        <a:bodyPr/>
        <a:lstStyle/>
        <a:p>
          <a:endParaRPr lang="en-US"/>
        </a:p>
      </dgm:t>
    </dgm:pt>
    <dgm:pt modelId="{00221190-4676-49AD-89F8-93D4B3E21EC0}">
      <dgm:prSet/>
      <dgm:spPr/>
      <dgm:t>
        <a:bodyPr/>
        <a:lstStyle/>
        <a:p>
          <a:pPr>
            <a:lnSpc>
              <a:spcPct val="100000"/>
            </a:lnSpc>
          </a:pPr>
          <a:r>
            <a:rPr lang="da-DK"/>
            <a:t>Hvad så nu?</a:t>
          </a:r>
          <a:endParaRPr lang="en-US"/>
        </a:p>
      </dgm:t>
    </dgm:pt>
    <dgm:pt modelId="{A6AD61C7-5186-4716-A38A-8FB435F4E44C}" type="parTrans" cxnId="{47EEBA4E-938C-46FF-A3D0-9DB896830686}">
      <dgm:prSet/>
      <dgm:spPr/>
      <dgm:t>
        <a:bodyPr/>
        <a:lstStyle/>
        <a:p>
          <a:endParaRPr lang="en-US"/>
        </a:p>
      </dgm:t>
    </dgm:pt>
    <dgm:pt modelId="{9F5FD26C-C981-409E-B602-35D44DA19E00}" type="sibTrans" cxnId="{47EEBA4E-938C-46FF-A3D0-9DB896830686}">
      <dgm:prSet/>
      <dgm:spPr/>
      <dgm:t>
        <a:bodyPr/>
        <a:lstStyle/>
        <a:p>
          <a:endParaRPr lang="en-US"/>
        </a:p>
      </dgm:t>
    </dgm:pt>
    <dgm:pt modelId="{E0D5CB4D-42B2-4E3D-8691-218F4FEC83CE}" type="pres">
      <dgm:prSet presAssocID="{4223F554-A19D-4D4A-A2CF-1F801EE1878E}" presName="root" presStyleCnt="0">
        <dgm:presLayoutVars>
          <dgm:dir/>
          <dgm:resizeHandles val="exact"/>
        </dgm:presLayoutVars>
      </dgm:prSet>
      <dgm:spPr/>
    </dgm:pt>
    <dgm:pt modelId="{9AF78E86-541A-4881-ABD3-B8006E6620A3}" type="pres">
      <dgm:prSet presAssocID="{3B9ABA30-7E0A-4652-82DA-FB4D931AE6B8}" presName="compNode" presStyleCnt="0"/>
      <dgm:spPr/>
    </dgm:pt>
    <dgm:pt modelId="{F2C1FEDC-B77F-4752-B771-142CF57D85D2}" type="pres">
      <dgm:prSet presAssocID="{3B9ABA30-7E0A-4652-82DA-FB4D931AE6B8}" presName="bgRect" presStyleLbl="bgShp" presStyleIdx="0" presStyleCnt="5"/>
      <dgm:spPr/>
    </dgm:pt>
    <dgm:pt modelId="{E0B28FB2-8349-463B-B341-38AF97AE317F}" type="pres">
      <dgm:prSet presAssocID="{3B9ABA30-7E0A-4652-82DA-FB4D931AE6B8}"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lpære med massiv udfyldning"/>
        </a:ext>
      </dgm:extLst>
    </dgm:pt>
    <dgm:pt modelId="{711C0F04-FBED-4191-A005-75E074944577}" type="pres">
      <dgm:prSet presAssocID="{3B9ABA30-7E0A-4652-82DA-FB4D931AE6B8}" presName="spaceRect" presStyleCnt="0"/>
      <dgm:spPr/>
    </dgm:pt>
    <dgm:pt modelId="{895B1F87-2222-4E04-A960-C4AB20137CBB}" type="pres">
      <dgm:prSet presAssocID="{3B9ABA30-7E0A-4652-82DA-FB4D931AE6B8}" presName="parTx" presStyleLbl="revTx" presStyleIdx="0" presStyleCnt="5">
        <dgm:presLayoutVars>
          <dgm:chMax val="0"/>
          <dgm:chPref val="0"/>
        </dgm:presLayoutVars>
      </dgm:prSet>
      <dgm:spPr/>
    </dgm:pt>
    <dgm:pt modelId="{339E693F-AAA2-498C-AE03-C036A3509B8E}" type="pres">
      <dgm:prSet presAssocID="{14E11CA4-BDD6-43EE-A9E0-1728EC945A88}" presName="sibTrans" presStyleCnt="0"/>
      <dgm:spPr/>
    </dgm:pt>
    <dgm:pt modelId="{4F3A6175-B520-4E10-951F-0F90C8DE5A2D}" type="pres">
      <dgm:prSet presAssocID="{0A1D15C4-6B79-4627-90B0-3AAAF7E9DCE0}" presName="compNode" presStyleCnt="0"/>
      <dgm:spPr/>
    </dgm:pt>
    <dgm:pt modelId="{E93DEF84-DF21-46F4-8048-73C35178517D}" type="pres">
      <dgm:prSet presAssocID="{0A1D15C4-6B79-4627-90B0-3AAAF7E9DCE0}" presName="bgRect" presStyleLbl="bgShp" presStyleIdx="1" presStyleCnt="5"/>
      <dgm:spPr/>
    </dgm:pt>
    <dgm:pt modelId="{E5525A90-8467-41DE-A826-64C5773E47DC}" type="pres">
      <dgm:prSet presAssocID="{0A1D15C4-6B79-4627-90B0-3AAAF7E9DCE0}"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ej deler sig kontur"/>
        </a:ext>
      </dgm:extLst>
    </dgm:pt>
    <dgm:pt modelId="{B4408E6D-0730-420B-953A-74C2441DD11C}" type="pres">
      <dgm:prSet presAssocID="{0A1D15C4-6B79-4627-90B0-3AAAF7E9DCE0}" presName="spaceRect" presStyleCnt="0"/>
      <dgm:spPr/>
    </dgm:pt>
    <dgm:pt modelId="{A896E1B5-1472-4E46-A5CA-FE4163E3F13E}" type="pres">
      <dgm:prSet presAssocID="{0A1D15C4-6B79-4627-90B0-3AAAF7E9DCE0}" presName="parTx" presStyleLbl="revTx" presStyleIdx="1" presStyleCnt="5">
        <dgm:presLayoutVars>
          <dgm:chMax val="0"/>
          <dgm:chPref val="0"/>
        </dgm:presLayoutVars>
      </dgm:prSet>
      <dgm:spPr/>
    </dgm:pt>
    <dgm:pt modelId="{410C74F0-BB37-453F-A559-7A58DE9B92B6}" type="pres">
      <dgm:prSet presAssocID="{F143AAD4-DD2F-4992-81BB-4A83CD6D7C10}" presName="sibTrans" presStyleCnt="0"/>
      <dgm:spPr/>
    </dgm:pt>
    <dgm:pt modelId="{5FDA43A7-465D-4AF0-A828-F5D790D5B8A2}" type="pres">
      <dgm:prSet presAssocID="{A563D8DF-1DAD-4959-8BFB-E4292E84FD13}" presName="compNode" presStyleCnt="0"/>
      <dgm:spPr/>
    </dgm:pt>
    <dgm:pt modelId="{1D04486B-EBD9-469A-8CEA-32E16AE86DD5}" type="pres">
      <dgm:prSet presAssocID="{A563D8DF-1DAD-4959-8BFB-E4292E84FD13}" presName="bgRect" presStyleLbl="bgShp" presStyleIdx="2" presStyleCnt="5"/>
      <dgm:spPr/>
    </dgm:pt>
    <dgm:pt modelId="{440A90BD-A48A-4052-9A7A-F80CC1E12DF9}" type="pres">
      <dgm:prSet presAssocID="{A563D8DF-1DAD-4959-8BFB-E4292E84FD1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b Design"/>
        </a:ext>
      </dgm:extLst>
    </dgm:pt>
    <dgm:pt modelId="{0E7F0FCA-B39C-457E-A8E8-DF9B4FE41FDE}" type="pres">
      <dgm:prSet presAssocID="{A563D8DF-1DAD-4959-8BFB-E4292E84FD13}" presName="spaceRect" presStyleCnt="0"/>
      <dgm:spPr/>
    </dgm:pt>
    <dgm:pt modelId="{450431D0-5092-4FA4-86D9-0C409A835520}" type="pres">
      <dgm:prSet presAssocID="{A563D8DF-1DAD-4959-8BFB-E4292E84FD13}" presName="parTx" presStyleLbl="revTx" presStyleIdx="2" presStyleCnt="5">
        <dgm:presLayoutVars>
          <dgm:chMax val="0"/>
          <dgm:chPref val="0"/>
        </dgm:presLayoutVars>
      </dgm:prSet>
      <dgm:spPr/>
    </dgm:pt>
    <dgm:pt modelId="{F3CD64BA-2B61-4AB0-9A4F-379114BAF91E}" type="pres">
      <dgm:prSet presAssocID="{A675A5A2-457B-4FBA-8A5E-1422CFC26AA9}" presName="sibTrans" presStyleCnt="0"/>
      <dgm:spPr/>
    </dgm:pt>
    <dgm:pt modelId="{4B6F27E0-E1AD-4547-A8C6-4692BFEB0405}" type="pres">
      <dgm:prSet presAssocID="{BC861B85-6520-412F-8F01-9B33B49F9866}" presName="compNode" presStyleCnt="0"/>
      <dgm:spPr/>
    </dgm:pt>
    <dgm:pt modelId="{065A8582-8EF5-4BAF-A743-962EC0B65F3B}" type="pres">
      <dgm:prSet presAssocID="{BC861B85-6520-412F-8F01-9B33B49F9866}" presName="bgRect" presStyleLbl="bgShp" presStyleIdx="3" presStyleCnt="5"/>
      <dgm:spPr/>
    </dgm:pt>
    <dgm:pt modelId="{5B3F1811-057B-4C4F-ADFC-C5E015AC99BF}" type="pres">
      <dgm:prSet presAssocID="{BC861B85-6520-412F-8F01-9B33B49F9866}"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Ugle med massiv udfyldning"/>
        </a:ext>
      </dgm:extLst>
    </dgm:pt>
    <dgm:pt modelId="{ADB0DCF7-BF24-4288-8F24-3EC84F900CB8}" type="pres">
      <dgm:prSet presAssocID="{BC861B85-6520-412F-8F01-9B33B49F9866}" presName="spaceRect" presStyleCnt="0"/>
      <dgm:spPr/>
    </dgm:pt>
    <dgm:pt modelId="{43C4D32F-37ED-4162-B006-9043F06DCA7D}" type="pres">
      <dgm:prSet presAssocID="{BC861B85-6520-412F-8F01-9B33B49F9866}" presName="parTx" presStyleLbl="revTx" presStyleIdx="3" presStyleCnt="5">
        <dgm:presLayoutVars>
          <dgm:chMax val="0"/>
          <dgm:chPref val="0"/>
        </dgm:presLayoutVars>
      </dgm:prSet>
      <dgm:spPr/>
    </dgm:pt>
    <dgm:pt modelId="{12C7A1E3-18A3-498F-BB3C-8BEE1783D318}" type="pres">
      <dgm:prSet presAssocID="{39F9AECA-53BE-4FE3-BEEF-684097085DE7}" presName="sibTrans" presStyleCnt="0"/>
      <dgm:spPr/>
    </dgm:pt>
    <dgm:pt modelId="{CF459019-F970-421E-A2E0-ECCCCAB01077}" type="pres">
      <dgm:prSet presAssocID="{00221190-4676-49AD-89F8-93D4B3E21EC0}" presName="compNode" presStyleCnt="0"/>
      <dgm:spPr/>
    </dgm:pt>
    <dgm:pt modelId="{3DFBFAFF-EB4D-4571-8F92-E71D14541069}" type="pres">
      <dgm:prSet presAssocID="{00221190-4676-49AD-89F8-93D4B3E21EC0}" presName="bgRect" presStyleLbl="bgShp" presStyleIdx="4" presStyleCnt="5"/>
      <dgm:spPr/>
    </dgm:pt>
    <dgm:pt modelId="{8EBBF33C-E902-40FF-8E3A-592F01E9C833}" type="pres">
      <dgm:prSet presAssocID="{00221190-4676-49AD-89F8-93D4B3E21EC0}"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Fodaftryk med massiv udfyldning"/>
        </a:ext>
      </dgm:extLst>
    </dgm:pt>
    <dgm:pt modelId="{053A9FE8-97EC-487A-965A-4570988D0EC0}" type="pres">
      <dgm:prSet presAssocID="{00221190-4676-49AD-89F8-93D4B3E21EC0}" presName="spaceRect" presStyleCnt="0"/>
      <dgm:spPr/>
    </dgm:pt>
    <dgm:pt modelId="{CCE5F1A3-DAFD-4CB9-BFD6-7546EFD5C11A}" type="pres">
      <dgm:prSet presAssocID="{00221190-4676-49AD-89F8-93D4B3E21EC0}" presName="parTx" presStyleLbl="revTx" presStyleIdx="4" presStyleCnt="5">
        <dgm:presLayoutVars>
          <dgm:chMax val="0"/>
          <dgm:chPref val="0"/>
        </dgm:presLayoutVars>
      </dgm:prSet>
      <dgm:spPr/>
    </dgm:pt>
  </dgm:ptLst>
  <dgm:cxnLst>
    <dgm:cxn modelId="{48C8BA2F-FDD8-44A8-9C8B-E2723A47B85C}" type="presOf" srcId="{BC861B85-6520-412F-8F01-9B33B49F9866}" destId="{43C4D32F-37ED-4162-B006-9043F06DCA7D}" srcOrd="0" destOrd="0" presId="urn:microsoft.com/office/officeart/2018/2/layout/IconVerticalSolidList"/>
    <dgm:cxn modelId="{64A8C331-5FE3-47EF-A96F-928A3353C6E4}" type="presOf" srcId="{A563D8DF-1DAD-4959-8BFB-E4292E84FD13}" destId="{450431D0-5092-4FA4-86D9-0C409A835520}" srcOrd="0" destOrd="0" presId="urn:microsoft.com/office/officeart/2018/2/layout/IconVerticalSolidList"/>
    <dgm:cxn modelId="{AAE1526B-A4E5-483D-845A-1B2B3323FC32}" srcId="{4223F554-A19D-4D4A-A2CF-1F801EE1878E}" destId="{3B9ABA30-7E0A-4652-82DA-FB4D931AE6B8}" srcOrd="0" destOrd="0" parTransId="{BAEB92B0-E9DF-4697-83CF-425BCD164088}" sibTransId="{14E11CA4-BDD6-43EE-A9E0-1728EC945A88}"/>
    <dgm:cxn modelId="{47EEBA4E-938C-46FF-A3D0-9DB896830686}" srcId="{4223F554-A19D-4D4A-A2CF-1F801EE1878E}" destId="{00221190-4676-49AD-89F8-93D4B3E21EC0}" srcOrd="4" destOrd="0" parTransId="{A6AD61C7-5186-4716-A38A-8FB435F4E44C}" sibTransId="{9F5FD26C-C981-409E-B602-35D44DA19E00}"/>
    <dgm:cxn modelId="{423AE9AE-6909-4BAB-8934-89662A54A81B}" type="presOf" srcId="{0A1D15C4-6B79-4627-90B0-3AAAF7E9DCE0}" destId="{A896E1B5-1472-4E46-A5CA-FE4163E3F13E}" srcOrd="0" destOrd="0" presId="urn:microsoft.com/office/officeart/2018/2/layout/IconVerticalSolidList"/>
    <dgm:cxn modelId="{09E858CC-EDC4-4E46-860B-157469AF0C92}" type="presOf" srcId="{3B9ABA30-7E0A-4652-82DA-FB4D931AE6B8}" destId="{895B1F87-2222-4E04-A960-C4AB20137CBB}" srcOrd="0" destOrd="0" presId="urn:microsoft.com/office/officeart/2018/2/layout/IconVerticalSolidList"/>
    <dgm:cxn modelId="{9010F6CF-47BB-4400-AE4D-46332D476728}" type="presOf" srcId="{4223F554-A19D-4D4A-A2CF-1F801EE1878E}" destId="{E0D5CB4D-42B2-4E3D-8691-218F4FEC83CE}" srcOrd="0" destOrd="0" presId="urn:microsoft.com/office/officeart/2018/2/layout/IconVerticalSolidList"/>
    <dgm:cxn modelId="{7A2DF3D5-C0E5-4E93-B28E-01D7A6339888}" srcId="{4223F554-A19D-4D4A-A2CF-1F801EE1878E}" destId="{A563D8DF-1DAD-4959-8BFB-E4292E84FD13}" srcOrd="2" destOrd="0" parTransId="{8F6A2FC8-0C10-44EA-88D4-84E80A024590}" sibTransId="{A675A5A2-457B-4FBA-8A5E-1422CFC26AA9}"/>
    <dgm:cxn modelId="{53343DDA-056D-4740-812D-06812E8D5FFF}" type="presOf" srcId="{00221190-4676-49AD-89F8-93D4B3E21EC0}" destId="{CCE5F1A3-DAFD-4CB9-BFD6-7546EFD5C11A}" srcOrd="0" destOrd="0" presId="urn:microsoft.com/office/officeart/2018/2/layout/IconVerticalSolidList"/>
    <dgm:cxn modelId="{131F8DE8-593A-4C46-BAAA-5D088980634D}" srcId="{4223F554-A19D-4D4A-A2CF-1F801EE1878E}" destId="{BC861B85-6520-412F-8F01-9B33B49F9866}" srcOrd="3" destOrd="0" parTransId="{EB7751C7-F464-4A5A-A43D-AFD2FFB4636A}" sibTransId="{39F9AECA-53BE-4FE3-BEEF-684097085DE7}"/>
    <dgm:cxn modelId="{942BD2F6-0342-4208-97E6-970E3298FBD3}" srcId="{4223F554-A19D-4D4A-A2CF-1F801EE1878E}" destId="{0A1D15C4-6B79-4627-90B0-3AAAF7E9DCE0}" srcOrd="1" destOrd="0" parTransId="{119B7276-2853-4639-B3AE-D51CA7F0F63C}" sibTransId="{F143AAD4-DD2F-4992-81BB-4A83CD6D7C10}"/>
    <dgm:cxn modelId="{88959A4B-8062-4EAF-B3EE-86CD7E09119B}" type="presParOf" srcId="{E0D5CB4D-42B2-4E3D-8691-218F4FEC83CE}" destId="{9AF78E86-541A-4881-ABD3-B8006E6620A3}" srcOrd="0" destOrd="0" presId="urn:microsoft.com/office/officeart/2018/2/layout/IconVerticalSolidList"/>
    <dgm:cxn modelId="{7D9B9B42-E04D-4F80-8FAE-9A5D89DE5D1D}" type="presParOf" srcId="{9AF78E86-541A-4881-ABD3-B8006E6620A3}" destId="{F2C1FEDC-B77F-4752-B771-142CF57D85D2}" srcOrd="0" destOrd="0" presId="urn:microsoft.com/office/officeart/2018/2/layout/IconVerticalSolidList"/>
    <dgm:cxn modelId="{85A45C90-B0FE-4AB4-8793-2E3913C9BD69}" type="presParOf" srcId="{9AF78E86-541A-4881-ABD3-B8006E6620A3}" destId="{E0B28FB2-8349-463B-B341-38AF97AE317F}" srcOrd="1" destOrd="0" presId="urn:microsoft.com/office/officeart/2018/2/layout/IconVerticalSolidList"/>
    <dgm:cxn modelId="{0BBFA4DA-A5A4-4544-B939-842F24584198}" type="presParOf" srcId="{9AF78E86-541A-4881-ABD3-B8006E6620A3}" destId="{711C0F04-FBED-4191-A005-75E074944577}" srcOrd="2" destOrd="0" presId="urn:microsoft.com/office/officeart/2018/2/layout/IconVerticalSolidList"/>
    <dgm:cxn modelId="{2679E80D-AEDB-4AD4-98C0-9D16E8FD7034}" type="presParOf" srcId="{9AF78E86-541A-4881-ABD3-B8006E6620A3}" destId="{895B1F87-2222-4E04-A960-C4AB20137CBB}" srcOrd="3" destOrd="0" presId="urn:microsoft.com/office/officeart/2018/2/layout/IconVerticalSolidList"/>
    <dgm:cxn modelId="{10FB3263-4E60-4A1E-8FA5-07FE17004EFB}" type="presParOf" srcId="{E0D5CB4D-42B2-4E3D-8691-218F4FEC83CE}" destId="{339E693F-AAA2-498C-AE03-C036A3509B8E}" srcOrd="1" destOrd="0" presId="urn:microsoft.com/office/officeart/2018/2/layout/IconVerticalSolidList"/>
    <dgm:cxn modelId="{C78AAD70-51CA-42B1-9800-9571347193ED}" type="presParOf" srcId="{E0D5CB4D-42B2-4E3D-8691-218F4FEC83CE}" destId="{4F3A6175-B520-4E10-951F-0F90C8DE5A2D}" srcOrd="2" destOrd="0" presId="urn:microsoft.com/office/officeart/2018/2/layout/IconVerticalSolidList"/>
    <dgm:cxn modelId="{6CB98595-FC25-40B0-8A59-446E080C6EC1}" type="presParOf" srcId="{4F3A6175-B520-4E10-951F-0F90C8DE5A2D}" destId="{E93DEF84-DF21-46F4-8048-73C35178517D}" srcOrd="0" destOrd="0" presId="urn:microsoft.com/office/officeart/2018/2/layout/IconVerticalSolidList"/>
    <dgm:cxn modelId="{083DA394-320B-44D6-85B8-56A2029437EF}" type="presParOf" srcId="{4F3A6175-B520-4E10-951F-0F90C8DE5A2D}" destId="{E5525A90-8467-41DE-A826-64C5773E47DC}" srcOrd="1" destOrd="0" presId="urn:microsoft.com/office/officeart/2018/2/layout/IconVerticalSolidList"/>
    <dgm:cxn modelId="{BBFFEEC8-27F1-4E2E-8D50-03F67864C2C4}" type="presParOf" srcId="{4F3A6175-B520-4E10-951F-0F90C8DE5A2D}" destId="{B4408E6D-0730-420B-953A-74C2441DD11C}" srcOrd="2" destOrd="0" presId="urn:microsoft.com/office/officeart/2018/2/layout/IconVerticalSolidList"/>
    <dgm:cxn modelId="{D583EAB5-D522-4BBC-87B2-D58D50C71D48}" type="presParOf" srcId="{4F3A6175-B520-4E10-951F-0F90C8DE5A2D}" destId="{A896E1B5-1472-4E46-A5CA-FE4163E3F13E}" srcOrd="3" destOrd="0" presId="urn:microsoft.com/office/officeart/2018/2/layout/IconVerticalSolidList"/>
    <dgm:cxn modelId="{0AB5ECA9-AF97-4C19-8FFD-76EA3A2CDD11}" type="presParOf" srcId="{E0D5CB4D-42B2-4E3D-8691-218F4FEC83CE}" destId="{410C74F0-BB37-453F-A559-7A58DE9B92B6}" srcOrd="3" destOrd="0" presId="urn:microsoft.com/office/officeart/2018/2/layout/IconVerticalSolidList"/>
    <dgm:cxn modelId="{D23725DE-F7CE-465B-B75B-879047D9F473}" type="presParOf" srcId="{E0D5CB4D-42B2-4E3D-8691-218F4FEC83CE}" destId="{5FDA43A7-465D-4AF0-A828-F5D790D5B8A2}" srcOrd="4" destOrd="0" presId="urn:microsoft.com/office/officeart/2018/2/layout/IconVerticalSolidList"/>
    <dgm:cxn modelId="{4360F01E-4F87-4D31-B4B4-739C659BDFB5}" type="presParOf" srcId="{5FDA43A7-465D-4AF0-A828-F5D790D5B8A2}" destId="{1D04486B-EBD9-469A-8CEA-32E16AE86DD5}" srcOrd="0" destOrd="0" presId="urn:microsoft.com/office/officeart/2018/2/layout/IconVerticalSolidList"/>
    <dgm:cxn modelId="{139DDC33-9AAA-4258-AAFC-1B9F4BDA1138}" type="presParOf" srcId="{5FDA43A7-465D-4AF0-A828-F5D790D5B8A2}" destId="{440A90BD-A48A-4052-9A7A-F80CC1E12DF9}" srcOrd="1" destOrd="0" presId="urn:microsoft.com/office/officeart/2018/2/layout/IconVerticalSolidList"/>
    <dgm:cxn modelId="{FEC7B61D-B845-4EE5-8D1A-7CC6DD4BEECE}" type="presParOf" srcId="{5FDA43A7-465D-4AF0-A828-F5D790D5B8A2}" destId="{0E7F0FCA-B39C-457E-A8E8-DF9B4FE41FDE}" srcOrd="2" destOrd="0" presId="urn:microsoft.com/office/officeart/2018/2/layout/IconVerticalSolidList"/>
    <dgm:cxn modelId="{598463E1-EF07-4DDD-ACEB-67AB09D2B9A8}" type="presParOf" srcId="{5FDA43A7-465D-4AF0-A828-F5D790D5B8A2}" destId="{450431D0-5092-4FA4-86D9-0C409A835520}" srcOrd="3" destOrd="0" presId="urn:microsoft.com/office/officeart/2018/2/layout/IconVerticalSolidList"/>
    <dgm:cxn modelId="{1D092FB4-2501-47AF-AB86-53CE5F8B098B}" type="presParOf" srcId="{E0D5CB4D-42B2-4E3D-8691-218F4FEC83CE}" destId="{F3CD64BA-2B61-4AB0-9A4F-379114BAF91E}" srcOrd="5" destOrd="0" presId="urn:microsoft.com/office/officeart/2018/2/layout/IconVerticalSolidList"/>
    <dgm:cxn modelId="{4677F96C-4F64-4489-9020-E6A411335DF0}" type="presParOf" srcId="{E0D5CB4D-42B2-4E3D-8691-218F4FEC83CE}" destId="{4B6F27E0-E1AD-4547-A8C6-4692BFEB0405}" srcOrd="6" destOrd="0" presId="urn:microsoft.com/office/officeart/2018/2/layout/IconVerticalSolidList"/>
    <dgm:cxn modelId="{D8C42ACF-15E3-4F8C-AC1F-EE8BFB9F6075}" type="presParOf" srcId="{4B6F27E0-E1AD-4547-A8C6-4692BFEB0405}" destId="{065A8582-8EF5-4BAF-A743-962EC0B65F3B}" srcOrd="0" destOrd="0" presId="urn:microsoft.com/office/officeart/2018/2/layout/IconVerticalSolidList"/>
    <dgm:cxn modelId="{5EE006EA-A7A1-4558-A2B1-199B9BEACE02}" type="presParOf" srcId="{4B6F27E0-E1AD-4547-A8C6-4692BFEB0405}" destId="{5B3F1811-057B-4C4F-ADFC-C5E015AC99BF}" srcOrd="1" destOrd="0" presId="urn:microsoft.com/office/officeart/2018/2/layout/IconVerticalSolidList"/>
    <dgm:cxn modelId="{15B69CD9-8428-4B44-A153-66EEA9334626}" type="presParOf" srcId="{4B6F27E0-E1AD-4547-A8C6-4692BFEB0405}" destId="{ADB0DCF7-BF24-4288-8F24-3EC84F900CB8}" srcOrd="2" destOrd="0" presId="urn:microsoft.com/office/officeart/2018/2/layout/IconVerticalSolidList"/>
    <dgm:cxn modelId="{98904212-694A-4347-A215-ABCC604D797F}" type="presParOf" srcId="{4B6F27E0-E1AD-4547-A8C6-4692BFEB0405}" destId="{43C4D32F-37ED-4162-B006-9043F06DCA7D}" srcOrd="3" destOrd="0" presId="urn:microsoft.com/office/officeart/2018/2/layout/IconVerticalSolidList"/>
    <dgm:cxn modelId="{3BFA5E39-644A-4528-9C7C-5859B55C8DAA}" type="presParOf" srcId="{E0D5CB4D-42B2-4E3D-8691-218F4FEC83CE}" destId="{12C7A1E3-18A3-498F-BB3C-8BEE1783D318}" srcOrd="7" destOrd="0" presId="urn:microsoft.com/office/officeart/2018/2/layout/IconVerticalSolidList"/>
    <dgm:cxn modelId="{3BE4BAEB-33D9-4E5D-A5FC-4726991C1477}" type="presParOf" srcId="{E0D5CB4D-42B2-4E3D-8691-218F4FEC83CE}" destId="{CF459019-F970-421E-A2E0-ECCCCAB01077}" srcOrd="8" destOrd="0" presId="urn:microsoft.com/office/officeart/2018/2/layout/IconVerticalSolidList"/>
    <dgm:cxn modelId="{6A7C4786-ABED-48BC-A4F7-0A3E064DC026}" type="presParOf" srcId="{CF459019-F970-421E-A2E0-ECCCCAB01077}" destId="{3DFBFAFF-EB4D-4571-8F92-E71D14541069}" srcOrd="0" destOrd="0" presId="urn:microsoft.com/office/officeart/2018/2/layout/IconVerticalSolidList"/>
    <dgm:cxn modelId="{1F5AA163-4E8B-41EF-957D-0364412844CB}" type="presParOf" srcId="{CF459019-F970-421E-A2E0-ECCCCAB01077}" destId="{8EBBF33C-E902-40FF-8E3A-592F01E9C833}" srcOrd="1" destOrd="0" presId="urn:microsoft.com/office/officeart/2018/2/layout/IconVerticalSolidList"/>
    <dgm:cxn modelId="{EBDA2225-B1E1-450C-838E-9A8993D4FC6E}" type="presParOf" srcId="{CF459019-F970-421E-A2E0-ECCCCAB01077}" destId="{053A9FE8-97EC-487A-965A-4570988D0EC0}" srcOrd="2" destOrd="0" presId="urn:microsoft.com/office/officeart/2018/2/layout/IconVerticalSolidList"/>
    <dgm:cxn modelId="{C633497D-B8A3-41CA-AE15-E654C4FFA84A}" type="presParOf" srcId="{CF459019-F970-421E-A2E0-ECCCCAB01077}" destId="{CCE5F1A3-DAFD-4CB9-BFD6-7546EFD5C11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8ECAC9-997A-4617-BD5C-9DFE0A46AFCA}" type="doc">
      <dgm:prSet loTypeId="urn:microsoft.com/office/officeart/2008/layout/AlternatingPictureBlocks" loCatId="list" qsTypeId="urn:microsoft.com/office/officeart/2005/8/quickstyle/simple1" qsCatId="simple" csTypeId="urn:microsoft.com/office/officeart/2005/8/colors/colorful1" csCatId="colorful" phldr="1"/>
      <dgm:spPr/>
    </dgm:pt>
    <dgm:pt modelId="{D38C7E81-5228-4D39-BF11-CB79DF12DA52}">
      <dgm:prSet phldrT="[Tekst]"/>
      <dgm:spPr/>
      <dgm:t>
        <a:bodyPr/>
        <a:lstStyle/>
        <a:p>
          <a:r>
            <a:rPr lang="da-DK" dirty="0"/>
            <a:t>Forståelse af udvikling af data over tid </a:t>
          </a:r>
        </a:p>
      </dgm:t>
    </dgm:pt>
    <dgm:pt modelId="{3617F2E4-4F56-405E-B3D2-2B3193C84A62}" type="parTrans" cxnId="{FBA4B295-0B3C-4330-83ED-5808A1AAD078}">
      <dgm:prSet/>
      <dgm:spPr/>
      <dgm:t>
        <a:bodyPr/>
        <a:lstStyle/>
        <a:p>
          <a:endParaRPr lang="da-DK"/>
        </a:p>
      </dgm:t>
    </dgm:pt>
    <dgm:pt modelId="{42A4B8C1-97CD-400C-97C9-82ED18C62014}" type="sibTrans" cxnId="{FBA4B295-0B3C-4330-83ED-5808A1AAD078}">
      <dgm:prSet/>
      <dgm:spPr/>
      <dgm:t>
        <a:bodyPr/>
        <a:lstStyle/>
        <a:p>
          <a:endParaRPr lang="da-DK"/>
        </a:p>
      </dgm:t>
    </dgm:pt>
    <dgm:pt modelId="{CD345E35-96BF-4306-A5F0-8624A5AA03EC}">
      <dgm:prSet/>
      <dgm:spPr/>
      <dgm:t>
        <a:bodyPr/>
        <a:lstStyle/>
        <a:p>
          <a:r>
            <a:rPr lang="da-DK" dirty="0"/>
            <a:t>Visuelt overblik af data + kontekst</a:t>
          </a:r>
        </a:p>
      </dgm:t>
    </dgm:pt>
    <dgm:pt modelId="{846A8FE6-6197-4B0E-9A9C-CDC160C169D3}" type="parTrans" cxnId="{F9B605AA-1F03-456F-B378-DC91EABD3189}">
      <dgm:prSet/>
      <dgm:spPr/>
      <dgm:t>
        <a:bodyPr/>
        <a:lstStyle/>
        <a:p>
          <a:endParaRPr lang="da-DK"/>
        </a:p>
      </dgm:t>
    </dgm:pt>
    <dgm:pt modelId="{AE7F14BC-7A74-4425-A849-8D4D0127C9CD}" type="sibTrans" cxnId="{F9B605AA-1F03-456F-B378-DC91EABD3189}">
      <dgm:prSet/>
      <dgm:spPr/>
      <dgm:t>
        <a:bodyPr/>
        <a:lstStyle/>
        <a:p>
          <a:endParaRPr lang="da-DK"/>
        </a:p>
      </dgm:t>
    </dgm:pt>
    <dgm:pt modelId="{174E725A-071E-4917-8777-4C928F988625}">
      <dgm:prSet/>
      <dgm:spPr/>
      <dgm:t>
        <a:bodyPr/>
        <a:lstStyle/>
        <a:p>
          <a:r>
            <a:rPr lang="da-DK" dirty="0"/>
            <a:t>Indikation af problemområder</a:t>
          </a:r>
        </a:p>
      </dgm:t>
    </dgm:pt>
    <dgm:pt modelId="{8A3419C5-D919-4146-BE5B-5E11371D28B6}" type="parTrans" cxnId="{0F6B9A0D-438D-410A-89EF-DDAF9A797EBC}">
      <dgm:prSet/>
      <dgm:spPr/>
      <dgm:t>
        <a:bodyPr/>
        <a:lstStyle/>
        <a:p>
          <a:endParaRPr lang="da-DK"/>
        </a:p>
      </dgm:t>
    </dgm:pt>
    <dgm:pt modelId="{60CE9975-92DB-42AF-87B7-9CB9572066CF}" type="sibTrans" cxnId="{0F6B9A0D-438D-410A-89EF-DDAF9A797EBC}">
      <dgm:prSet/>
      <dgm:spPr/>
      <dgm:t>
        <a:bodyPr/>
        <a:lstStyle/>
        <a:p>
          <a:endParaRPr lang="da-DK"/>
        </a:p>
      </dgm:t>
    </dgm:pt>
    <dgm:pt modelId="{E23E58D6-F32E-4B71-9A99-956D9F5E3C30}">
      <dgm:prSet/>
      <dgm:spPr/>
      <dgm:t>
        <a:bodyPr/>
        <a:lstStyle/>
        <a:p>
          <a:r>
            <a:rPr lang="da-DK"/>
            <a:t>Læring</a:t>
          </a:r>
          <a:endParaRPr lang="da-DK" dirty="0"/>
        </a:p>
      </dgm:t>
    </dgm:pt>
    <dgm:pt modelId="{F3174B4E-F3DC-48F5-8244-3597FBCCFA6A}" type="parTrans" cxnId="{98726E62-176D-46A5-BB16-2FDC704582AD}">
      <dgm:prSet/>
      <dgm:spPr/>
      <dgm:t>
        <a:bodyPr/>
        <a:lstStyle/>
        <a:p>
          <a:endParaRPr lang="da-DK"/>
        </a:p>
      </dgm:t>
    </dgm:pt>
    <dgm:pt modelId="{8B68F7F6-BA77-40FF-909A-9B94D366BBE5}" type="sibTrans" cxnId="{98726E62-176D-46A5-BB16-2FDC704582AD}">
      <dgm:prSet/>
      <dgm:spPr/>
      <dgm:t>
        <a:bodyPr/>
        <a:lstStyle/>
        <a:p>
          <a:endParaRPr lang="da-DK"/>
        </a:p>
      </dgm:t>
    </dgm:pt>
    <dgm:pt modelId="{CBF7A4ED-2306-4B70-8C0D-A257E434B9B7}">
      <dgm:prSet/>
      <dgm:spPr/>
      <dgm:t>
        <a:bodyPr/>
        <a:lstStyle/>
        <a:p>
          <a:r>
            <a:rPr lang="da-DK"/>
            <a:t>Motivation</a:t>
          </a:r>
          <a:endParaRPr lang="da-DK" dirty="0"/>
        </a:p>
      </dgm:t>
    </dgm:pt>
    <dgm:pt modelId="{6CB084D2-0478-4B7F-A650-9D195CBDA9B0}" type="parTrans" cxnId="{0E03689F-71C4-4395-A15F-35C552FD067E}">
      <dgm:prSet/>
      <dgm:spPr/>
      <dgm:t>
        <a:bodyPr/>
        <a:lstStyle/>
        <a:p>
          <a:endParaRPr lang="da-DK"/>
        </a:p>
      </dgm:t>
    </dgm:pt>
    <dgm:pt modelId="{50C070ED-2295-446E-B55C-305C8D74F8A3}" type="sibTrans" cxnId="{0E03689F-71C4-4395-A15F-35C552FD067E}">
      <dgm:prSet/>
      <dgm:spPr/>
      <dgm:t>
        <a:bodyPr/>
        <a:lstStyle/>
        <a:p>
          <a:endParaRPr lang="da-DK"/>
        </a:p>
      </dgm:t>
    </dgm:pt>
    <dgm:pt modelId="{C6225781-C7D7-401D-86AA-74E949519159}" type="pres">
      <dgm:prSet presAssocID="{D08ECAC9-997A-4617-BD5C-9DFE0A46AFCA}" presName="linearFlow" presStyleCnt="0">
        <dgm:presLayoutVars>
          <dgm:dir/>
          <dgm:resizeHandles val="exact"/>
        </dgm:presLayoutVars>
      </dgm:prSet>
      <dgm:spPr/>
    </dgm:pt>
    <dgm:pt modelId="{9EB3E460-E4F9-4BDD-A889-2D42916694AA}" type="pres">
      <dgm:prSet presAssocID="{D38C7E81-5228-4D39-BF11-CB79DF12DA52}" presName="comp" presStyleCnt="0"/>
      <dgm:spPr/>
    </dgm:pt>
    <dgm:pt modelId="{3F1D3895-2273-4613-87B5-8B4D67E602EF}" type="pres">
      <dgm:prSet presAssocID="{D38C7E81-5228-4D39-BF11-CB79DF12DA52}" presName="rect2" presStyleLbl="node1" presStyleIdx="0" presStyleCnt="5">
        <dgm:presLayoutVars>
          <dgm:bulletEnabled val="1"/>
        </dgm:presLayoutVars>
      </dgm:prSet>
      <dgm:spPr/>
    </dgm:pt>
    <dgm:pt modelId="{EB66BD11-E4C6-4554-8783-A5DD00FFBD5D}" type="pres">
      <dgm:prSet presAssocID="{D38C7E81-5228-4D39-BF11-CB79DF12DA52}" presName="rect1" presStyleLbl="ln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orstørrelsesglas med massiv udfyldning"/>
        </a:ext>
      </dgm:extLst>
    </dgm:pt>
    <dgm:pt modelId="{A9AD3589-552A-4ED7-96CC-144B36FEF912}" type="pres">
      <dgm:prSet presAssocID="{42A4B8C1-97CD-400C-97C9-82ED18C62014}" presName="sibTrans" presStyleCnt="0"/>
      <dgm:spPr/>
    </dgm:pt>
    <dgm:pt modelId="{AFC9EAF8-1389-4B2D-8941-416A66656870}" type="pres">
      <dgm:prSet presAssocID="{CD345E35-96BF-4306-A5F0-8624A5AA03EC}" presName="comp" presStyleCnt="0"/>
      <dgm:spPr/>
    </dgm:pt>
    <dgm:pt modelId="{39A0C0FB-AE69-4036-9488-6C4A1E48DC3E}" type="pres">
      <dgm:prSet presAssocID="{CD345E35-96BF-4306-A5F0-8624A5AA03EC}" presName="rect2" presStyleLbl="node1" presStyleIdx="1" presStyleCnt="5">
        <dgm:presLayoutVars>
          <dgm:bulletEnabled val="1"/>
        </dgm:presLayoutVars>
      </dgm:prSet>
      <dgm:spPr/>
    </dgm:pt>
    <dgm:pt modelId="{22739914-93F4-4DAD-B349-5DEC86F4A48F}" type="pres">
      <dgm:prSet presAssocID="{CD345E35-96BF-4306-A5F0-8624A5AA03EC}" presName="rect1" presStyleLbl="ln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nktdiagram med massiv udfyldning"/>
        </a:ext>
      </dgm:extLst>
    </dgm:pt>
    <dgm:pt modelId="{A16058AE-D8F4-4B45-8C9D-CDD125D7166E}" type="pres">
      <dgm:prSet presAssocID="{AE7F14BC-7A74-4425-A849-8D4D0127C9CD}" presName="sibTrans" presStyleCnt="0"/>
      <dgm:spPr/>
    </dgm:pt>
    <dgm:pt modelId="{B280FA24-7760-40E6-9990-F22923BE9D90}" type="pres">
      <dgm:prSet presAssocID="{174E725A-071E-4917-8777-4C928F988625}" presName="comp" presStyleCnt="0"/>
      <dgm:spPr/>
    </dgm:pt>
    <dgm:pt modelId="{BCE40E87-6CD2-4B28-8C4D-FEBEF54460B6}" type="pres">
      <dgm:prSet presAssocID="{174E725A-071E-4917-8777-4C928F988625}" presName="rect2" presStyleLbl="node1" presStyleIdx="2" presStyleCnt="5">
        <dgm:presLayoutVars>
          <dgm:bulletEnabled val="1"/>
        </dgm:presLayoutVars>
      </dgm:prSet>
      <dgm:spPr/>
    </dgm:pt>
    <dgm:pt modelId="{1290EBD8-8875-45B4-A962-FD8D23942294}" type="pres">
      <dgm:prSet presAssocID="{174E725A-071E-4917-8777-4C928F988625}" presName="rect1" presStyleLbl="ln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Klæbende bandage med massiv udfyldning"/>
        </a:ext>
      </dgm:extLst>
    </dgm:pt>
    <dgm:pt modelId="{24694FBF-9B4D-49B7-A9F2-41ACE3C81129}" type="pres">
      <dgm:prSet presAssocID="{60CE9975-92DB-42AF-87B7-9CB9572066CF}" presName="sibTrans" presStyleCnt="0"/>
      <dgm:spPr/>
    </dgm:pt>
    <dgm:pt modelId="{307AC63F-5CFA-466F-8764-EDD2B37BE168}" type="pres">
      <dgm:prSet presAssocID="{E23E58D6-F32E-4B71-9A99-956D9F5E3C30}" presName="comp" presStyleCnt="0"/>
      <dgm:spPr/>
    </dgm:pt>
    <dgm:pt modelId="{A6A1E4CC-52C1-4EA0-B4CB-0A1E819DEDD2}" type="pres">
      <dgm:prSet presAssocID="{E23E58D6-F32E-4B71-9A99-956D9F5E3C30}" presName="rect2" presStyleLbl="node1" presStyleIdx="3" presStyleCnt="5">
        <dgm:presLayoutVars>
          <dgm:bulletEnabled val="1"/>
        </dgm:presLayoutVars>
      </dgm:prSet>
      <dgm:spPr/>
    </dgm:pt>
    <dgm:pt modelId="{2DDD48C6-4042-4C40-882C-F9646C55452A}" type="pres">
      <dgm:prSet presAssocID="{E23E58D6-F32E-4B71-9A99-956D9F5E3C30}" presName="rect1" presStyleLbl="ln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Ide med massiv udfyldning"/>
        </a:ext>
      </dgm:extLst>
    </dgm:pt>
    <dgm:pt modelId="{09A5C37C-8912-44F8-B021-052FB5FBEEE8}" type="pres">
      <dgm:prSet presAssocID="{8B68F7F6-BA77-40FF-909A-9B94D366BBE5}" presName="sibTrans" presStyleCnt="0"/>
      <dgm:spPr/>
    </dgm:pt>
    <dgm:pt modelId="{5E2B48A0-2826-4C6C-A6C1-E900E2A3A3A0}" type="pres">
      <dgm:prSet presAssocID="{CBF7A4ED-2306-4B70-8C0D-A257E434B9B7}" presName="comp" presStyleCnt="0"/>
      <dgm:spPr/>
    </dgm:pt>
    <dgm:pt modelId="{8DC0D295-BF32-4F0A-AAC6-2242B7AD45DF}" type="pres">
      <dgm:prSet presAssocID="{CBF7A4ED-2306-4B70-8C0D-A257E434B9B7}" presName="rect2" presStyleLbl="node1" presStyleIdx="4" presStyleCnt="5">
        <dgm:presLayoutVars>
          <dgm:bulletEnabled val="1"/>
        </dgm:presLayoutVars>
      </dgm:prSet>
      <dgm:spPr/>
    </dgm:pt>
    <dgm:pt modelId="{A3F632C1-8161-48AF-882B-EED9E3153D18}" type="pres">
      <dgm:prSet presAssocID="{CBF7A4ED-2306-4B70-8C0D-A257E434B9B7}" presName="rect1" presStyleLbl="ln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kål med massiv udfyldning"/>
        </a:ext>
      </dgm:extLst>
    </dgm:pt>
  </dgm:ptLst>
  <dgm:cxnLst>
    <dgm:cxn modelId="{0F6B9A0D-438D-410A-89EF-DDAF9A797EBC}" srcId="{D08ECAC9-997A-4617-BD5C-9DFE0A46AFCA}" destId="{174E725A-071E-4917-8777-4C928F988625}" srcOrd="2" destOrd="0" parTransId="{8A3419C5-D919-4146-BE5B-5E11371D28B6}" sibTransId="{60CE9975-92DB-42AF-87B7-9CB9572066CF}"/>
    <dgm:cxn modelId="{0539661E-C6EB-434A-A39B-06064096C293}" type="presOf" srcId="{174E725A-071E-4917-8777-4C928F988625}" destId="{BCE40E87-6CD2-4B28-8C4D-FEBEF54460B6}" srcOrd="0" destOrd="0" presId="urn:microsoft.com/office/officeart/2008/layout/AlternatingPictureBlocks"/>
    <dgm:cxn modelId="{98726E62-176D-46A5-BB16-2FDC704582AD}" srcId="{D08ECAC9-997A-4617-BD5C-9DFE0A46AFCA}" destId="{E23E58D6-F32E-4B71-9A99-956D9F5E3C30}" srcOrd="3" destOrd="0" parTransId="{F3174B4E-F3DC-48F5-8244-3597FBCCFA6A}" sibTransId="{8B68F7F6-BA77-40FF-909A-9B94D366BBE5}"/>
    <dgm:cxn modelId="{73191155-D815-48D2-9994-940E68A5772F}" type="presOf" srcId="{E23E58D6-F32E-4B71-9A99-956D9F5E3C30}" destId="{A6A1E4CC-52C1-4EA0-B4CB-0A1E819DEDD2}" srcOrd="0" destOrd="0" presId="urn:microsoft.com/office/officeart/2008/layout/AlternatingPictureBlocks"/>
    <dgm:cxn modelId="{C00B2088-9DE9-4B13-87D3-E49CB74B1F6E}" type="presOf" srcId="{D08ECAC9-997A-4617-BD5C-9DFE0A46AFCA}" destId="{C6225781-C7D7-401D-86AA-74E949519159}" srcOrd="0" destOrd="0" presId="urn:microsoft.com/office/officeart/2008/layout/AlternatingPictureBlocks"/>
    <dgm:cxn modelId="{FBA4B295-0B3C-4330-83ED-5808A1AAD078}" srcId="{D08ECAC9-997A-4617-BD5C-9DFE0A46AFCA}" destId="{D38C7E81-5228-4D39-BF11-CB79DF12DA52}" srcOrd="0" destOrd="0" parTransId="{3617F2E4-4F56-405E-B3D2-2B3193C84A62}" sibTransId="{42A4B8C1-97CD-400C-97C9-82ED18C62014}"/>
    <dgm:cxn modelId="{0E03689F-71C4-4395-A15F-35C552FD067E}" srcId="{D08ECAC9-997A-4617-BD5C-9DFE0A46AFCA}" destId="{CBF7A4ED-2306-4B70-8C0D-A257E434B9B7}" srcOrd="4" destOrd="0" parTransId="{6CB084D2-0478-4B7F-A650-9D195CBDA9B0}" sibTransId="{50C070ED-2295-446E-B55C-305C8D74F8A3}"/>
    <dgm:cxn modelId="{F9B605AA-1F03-456F-B378-DC91EABD3189}" srcId="{D08ECAC9-997A-4617-BD5C-9DFE0A46AFCA}" destId="{CD345E35-96BF-4306-A5F0-8624A5AA03EC}" srcOrd="1" destOrd="0" parTransId="{846A8FE6-6197-4B0E-9A9C-CDC160C169D3}" sibTransId="{AE7F14BC-7A74-4425-A849-8D4D0127C9CD}"/>
    <dgm:cxn modelId="{930922BD-3F3F-41A4-B61A-69FF36BF8C57}" type="presOf" srcId="{CBF7A4ED-2306-4B70-8C0D-A257E434B9B7}" destId="{8DC0D295-BF32-4F0A-AAC6-2242B7AD45DF}" srcOrd="0" destOrd="0" presId="urn:microsoft.com/office/officeart/2008/layout/AlternatingPictureBlocks"/>
    <dgm:cxn modelId="{352775D4-4C0B-494A-B024-A17D9A3338BB}" type="presOf" srcId="{D38C7E81-5228-4D39-BF11-CB79DF12DA52}" destId="{3F1D3895-2273-4613-87B5-8B4D67E602EF}" srcOrd="0" destOrd="0" presId="urn:microsoft.com/office/officeart/2008/layout/AlternatingPictureBlocks"/>
    <dgm:cxn modelId="{DAF097DA-CC8A-4EFF-95B1-45DFA5A6E7F3}" type="presOf" srcId="{CD345E35-96BF-4306-A5F0-8624A5AA03EC}" destId="{39A0C0FB-AE69-4036-9488-6C4A1E48DC3E}" srcOrd="0" destOrd="0" presId="urn:microsoft.com/office/officeart/2008/layout/AlternatingPictureBlocks"/>
    <dgm:cxn modelId="{294126D2-2319-4340-B26F-3FC35F8FFE16}" type="presParOf" srcId="{C6225781-C7D7-401D-86AA-74E949519159}" destId="{9EB3E460-E4F9-4BDD-A889-2D42916694AA}" srcOrd="0" destOrd="0" presId="urn:microsoft.com/office/officeart/2008/layout/AlternatingPictureBlocks"/>
    <dgm:cxn modelId="{C58B1F04-AA03-422D-832B-F9148E5DE4A0}" type="presParOf" srcId="{9EB3E460-E4F9-4BDD-A889-2D42916694AA}" destId="{3F1D3895-2273-4613-87B5-8B4D67E602EF}" srcOrd="0" destOrd="0" presId="urn:microsoft.com/office/officeart/2008/layout/AlternatingPictureBlocks"/>
    <dgm:cxn modelId="{0C2E39FD-F12B-49AB-89A0-72E6D6832453}" type="presParOf" srcId="{9EB3E460-E4F9-4BDD-A889-2D42916694AA}" destId="{EB66BD11-E4C6-4554-8783-A5DD00FFBD5D}" srcOrd="1" destOrd="0" presId="urn:microsoft.com/office/officeart/2008/layout/AlternatingPictureBlocks"/>
    <dgm:cxn modelId="{F1466F77-1263-4889-8D96-E32FB9E58F55}" type="presParOf" srcId="{C6225781-C7D7-401D-86AA-74E949519159}" destId="{A9AD3589-552A-4ED7-96CC-144B36FEF912}" srcOrd="1" destOrd="0" presId="urn:microsoft.com/office/officeart/2008/layout/AlternatingPictureBlocks"/>
    <dgm:cxn modelId="{186CF0B5-8D24-4363-917E-67E3F4F19A60}" type="presParOf" srcId="{C6225781-C7D7-401D-86AA-74E949519159}" destId="{AFC9EAF8-1389-4B2D-8941-416A66656870}" srcOrd="2" destOrd="0" presId="urn:microsoft.com/office/officeart/2008/layout/AlternatingPictureBlocks"/>
    <dgm:cxn modelId="{778097D5-6B0A-47C1-9C73-9E355F465F8E}" type="presParOf" srcId="{AFC9EAF8-1389-4B2D-8941-416A66656870}" destId="{39A0C0FB-AE69-4036-9488-6C4A1E48DC3E}" srcOrd="0" destOrd="0" presId="urn:microsoft.com/office/officeart/2008/layout/AlternatingPictureBlocks"/>
    <dgm:cxn modelId="{92474685-E67C-4515-89E6-1D6C491AD5A8}" type="presParOf" srcId="{AFC9EAF8-1389-4B2D-8941-416A66656870}" destId="{22739914-93F4-4DAD-B349-5DEC86F4A48F}" srcOrd="1" destOrd="0" presId="urn:microsoft.com/office/officeart/2008/layout/AlternatingPictureBlocks"/>
    <dgm:cxn modelId="{05489E59-631E-46DC-AD18-B0318245F254}" type="presParOf" srcId="{C6225781-C7D7-401D-86AA-74E949519159}" destId="{A16058AE-D8F4-4B45-8C9D-CDD125D7166E}" srcOrd="3" destOrd="0" presId="urn:microsoft.com/office/officeart/2008/layout/AlternatingPictureBlocks"/>
    <dgm:cxn modelId="{C7681040-DCB9-430A-9F27-3FA366F28EB3}" type="presParOf" srcId="{C6225781-C7D7-401D-86AA-74E949519159}" destId="{B280FA24-7760-40E6-9990-F22923BE9D90}" srcOrd="4" destOrd="0" presId="urn:microsoft.com/office/officeart/2008/layout/AlternatingPictureBlocks"/>
    <dgm:cxn modelId="{6BB73446-BF54-4C0D-83B7-25566FDF9CCA}" type="presParOf" srcId="{B280FA24-7760-40E6-9990-F22923BE9D90}" destId="{BCE40E87-6CD2-4B28-8C4D-FEBEF54460B6}" srcOrd="0" destOrd="0" presId="urn:microsoft.com/office/officeart/2008/layout/AlternatingPictureBlocks"/>
    <dgm:cxn modelId="{53012C3E-A394-4AE6-98DB-F734FEF01421}" type="presParOf" srcId="{B280FA24-7760-40E6-9990-F22923BE9D90}" destId="{1290EBD8-8875-45B4-A962-FD8D23942294}" srcOrd="1" destOrd="0" presId="urn:microsoft.com/office/officeart/2008/layout/AlternatingPictureBlocks"/>
    <dgm:cxn modelId="{8157E177-BA9E-4B1C-8A96-6B5A41FE0BF9}" type="presParOf" srcId="{C6225781-C7D7-401D-86AA-74E949519159}" destId="{24694FBF-9B4D-49B7-A9F2-41ACE3C81129}" srcOrd="5" destOrd="0" presId="urn:microsoft.com/office/officeart/2008/layout/AlternatingPictureBlocks"/>
    <dgm:cxn modelId="{54DB6171-B097-437F-AD93-D47296B96206}" type="presParOf" srcId="{C6225781-C7D7-401D-86AA-74E949519159}" destId="{307AC63F-5CFA-466F-8764-EDD2B37BE168}" srcOrd="6" destOrd="0" presId="urn:microsoft.com/office/officeart/2008/layout/AlternatingPictureBlocks"/>
    <dgm:cxn modelId="{ECCA98F1-B501-4BF2-BB2F-FF9977BA8436}" type="presParOf" srcId="{307AC63F-5CFA-466F-8764-EDD2B37BE168}" destId="{A6A1E4CC-52C1-4EA0-B4CB-0A1E819DEDD2}" srcOrd="0" destOrd="0" presId="urn:microsoft.com/office/officeart/2008/layout/AlternatingPictureBlocks"/>
    <dgm:cxn modelId="{064FA4A7-5216-4231-B5E8-6F68018E9A82}" type="presParOf" srcId="{307AC63F-5CFA-466F-8764-EDD2B37BE168}" destId="{2DDD48C6-4042-4C40-882C-F9646C55452A}" srcOrd="1" destOrd="0" presId="urn:microsoft.com/office/officeart/2008/layout/AlternatingPictureBlocks"/>
    <dgm:cxn modelId="{9507BDC2-3339-4549-B24C-24B777451598}" type="presParOf" srcId="{C6225781-C7D7-401D-86AA-74E949519159}" destId="{09A5C37C-8912-44F8-B021-052FB5FBEEE8}" srcOrd="7" destOrd="0" presId="urn:microsoft.com/office/officeart/2008/layout/AlternatingPictureBlocks"/>
    <dgm:cxn modelId="{BB3CE8C0-DCA9-45A7-A02F-803B3D660664}" type="presParOf" srcId="{C6225781-C7D7-401D-86AA-74E949519159}" destId="{5E2B48A0-2826-4C6C-A6C1-E900E2A3A3A0}" srcOrd="8" destOrd="0" presId="urn:microsoft.com/office/officeart/2008/layout/AlternatingPictureBlocks"/>
    <dgm:cxn modelId="{1DAF6984-79DF-4D0F-AA12-3EE3E8020898}" type="presParOf" srcId="{5E2B48A0-2826-4C6C-A6C1-E900E2A3A3A0}" destId="{8DC0D295-BF32-4F0A-AAC6-2242B7AD45DF}" srcOrd="0" destOrd="0" presId="urn:microsoft.com/office/officeart/2008/layout/AlternatingPictureBlocks"/>
    <dgm:cxn modelId="{91092319-9415-4CF4-B9EE-01B97A08FDA0}" type="presParOf" srcId="{5E2B48A0-2826-4C6C-A6C1-E900E2A3A3A0}" destId="{A3F632C1-8161-48AF-882B-EED9E3153D18}"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79AAF8-6B45-4F93-92E7-D98601BC33D9}" type="doc">
      <dgm:prSet loTypeId="urn:microsoft.com/office/officeart/2008/layout/VerticalCircleList" loCatId="list" qsTypeId="urn:microsoft.com/office/officeart/2005/8/quickstyle/simple2" qsCatId="simple" csTypeId="urn:microsoft.com/office/officeart/2005/8/colors/colorful1" csCatId="colorful" phldr="1"/>
      <dgm:spPr/>
      <dgm:t>
        <a:bodyPr/>
        <a:lstStyle/>
        <a:p>
          <a:endParaRPr lang="en-US"/>
        </a:p>
      </dgm:t>
    </dgm:pt>
    <dgm:pt modelId="{99C7223E-387C-43D2-8C3B-9F324EA338D0}">
      <dgm:prSet/>
      <dgm:spPr/>
      <dgm:t>
        <a:bodyPr/>
        <a:lstStyle/>
        <a:p>
          <a:r>
            <a:rPr lang="da-DK" dirty="0"/>
            <a:t>Kontrollere</a:t>
          </a:r>
          <a:endParaRPr lang="en-US" dirty="0"/>
        </a:p>
      </dgm:t>
    </dgm:pt>
    <dgm:pt modelId="{289870D0-DDC8-4943-9FBB-775007FC7BB5}" type="parTrans" cxnId="{B9308D7C-7933-4738-8139-205D29DBB2FC}">
      <dgm:prSet/>
      <dgm:spPr/>
      <dgm:t>
        <a:bodyPr/>
        <a:lstStyle/>
        <a:p>
          <a:endParaRPr lang="en-US"/>
        </a:p>
      </dgm:t>
    </dgm:pt>
    <dgm:pt modelId="{C62E37E1-2D69-4141-82EF-96C45297E548}" type="sibTrans" cxnId="{B9308D7C-7933-4738-8139-205D29DBB2FC}">
      <dgm:prSet/>
      <dgm:spPr/>
      <dgm:t>
        <a:bodyPr/>
        <a:lstStyle/>
        <a:p>
          <a:endParaRPr lang="en-US"/>
        </a:p>
      </dgm:t>
    </dgm:pt>
    <dgm:pt modelId="{0FEACF59-386E-48F9-9D8A-18FECA30B040}">
      <dgm:prSet/>
      <dgm:spPr/>
      <dgm:t>
        <a:bodyPr/>
        <a:lstStyle/>
        <a:p>
          <a:r>
            <a:rPr lang="da-DK" dirty="0"/>
            <a:t>Benchmarke</a:t>
          </a:r>
          <a:endParaRPr lang="en-US" dirty="0"/>
        </a:p>
      </dgm:t>
    </dgm:pt>
    <dgm:pt modelId="{D31FC3BA-EEF5-45AC-9FC8-8966C1BBB440}" type="parTrans" cxnId="{DAB436A0-3C14-4F05-A5AB-5B0E2A04DB43}">
      <dgm:prSet/>
      <dgm:spPr/>
      <dgm:t>
        <a:bodyPr/>
        <a:lstStyle/>
        <a:p>
          <a:endParaRPr lang="en-US"/>
        </a:p>
      </dgm:t>
    </dgm:pt>
    <dgm:pt modelId="{3D9F11E8-4D98-4E88-BD6C-47AD3C3525E8}" type="sibTrans" cxnId="{DAB436A0-3C14-4F05-A5AB-5B0E2A04DB43}">
      <dgm:prSet/>
      <dgm:spPr/>
      <dgm:t>
        <a:bodyPr/>
        <a:lstStyle/>
        <a:p>
          <a:endParaRPr lang="en-US"/>
        </a:p>
      </dgm:t>
    </dgm:pt>
    <dgm:pt modelId="{07673F80-AB76-4391-A0E7-5A53B93B7FDE}">
      <dgm:prSet/>
      <dgm:spPr/>
      <dgm:t>
        <a:bodyPr/>
        <a:lstStyle/>
        <a:p>
          <a:r>
            <a:rPr lang="da-DK" dirty="0"/>
            <a:t>Skælde nogen ud!</a:t>
          </a:r>
          <a:endParaRPr lang="en-US" dirty="0"/>
        </a:p>
      </dgm:t>
    </dgm:pt>
    <dgm:pt modelId="{BFB21061-149C-4D38-9FAB-20819AC7AC08}" type="parTrans" cxnId="{F2395FC5-F88D-4200-AC4B-9B392DB60EFE}">
      <dgm:prSet/>
      <dgm:spPr/>
      <dgm:t>
        <a:bodyPr/>
        <a:lstStyle/>
        <a:p>
          <a:endParaRPr lang="en-US"/>
        </a:p>
      </dgm:t>
    </dgm:pt>
    <dgm:pt modelId="{FFBECC68-340E-4EC2-AD89-9AAAC322DEBF}" type="sibTrans" cxnId="{F2395FC5-F88D-4200-AC4B-9B392DB60EFE}">
      <dgm:prSet/>
      <dgm:spPr/>
      <dgm:t>
        <a:bodyPr/>
        <a:lstStyle/>
        <a:p>
          <a:endParaRPr lang="en-US"/>
        </a:p>
      </dgm:t>
    </dgm:pt>
    <dgm:pt modelId="{1C43AE0B-A9C2-4591-A292-2EDADE992E2D}">
      <dgm:prSet/>
      <dgm:spPr/>
      <dgm:t>
        <a:bodyPr/>
        <a:lstStyle/>
        <a:p>
          <a:r>
            <a:rPr lang="da-DK" dirty="0"/>
            <a:t>Levere tal til forskning</a:t>
          </a:r>
          <a:endParaRPr lang="en-US" dirty="0"/>
        </a:p>
      </dgm:t>
    </dgm:pt>
    <dgm:pt modelId="{53A39B61-579F-4B4C-9707-80C460F7E2AC}" type="parTrans" cxnId="{CD0C9A08-C8CC-4C79-8664-CB7779A26636}">
      <dgm:prSet/>
      <dgm:spPr/>
      <dgm:t>
        <a:bodyPr/>
        <a:lstStyle/>
        <a:p>
          <a:endParaRPr lang="en-US"/>
        </a:p>
      </dgm:t>
    </dgm:pt>
    <dgm:pt modelId="{49DA0299-07DE-47F7-9B54-F1983D9D594D}" type="sibTrans" cxnId="{CD0C9A08-C8CC-4C79-8664-CB7779A26636}">
      <dgm:prSet/>
      <dgm:spPr/>
      <dgm:t>
        <a:bodyPr/>
        <a:lstStyle/>
        <a:p>
          <a:endParaRPr lang="en-US"/>
        </a:p>
      </dgm:t>
    </dgm:pt>
    <dgm:pt modelId="{2463D239-4ED6-4F21-A3CE-344962E7DC56}" type="pres">
      <dgm:prSet presAssocID="{C279AAF8-6B45-4F93-92E7-D98601BC33D9}" presName="Name0" presStyleCnt="0">
        <dgm:presLayoutVars>
          <dgm:dir/>
        </dgm:presLayoutVars>
      </dgm:prSet>
      <dgm:spPr/>
    </dgm:pt>
    <dgm:pt modelId="{73D3C980-7146-471C-ACFF-81B368F9438B}" type="pres">
      <dgm:prSet presAssocID="{99C7223E-387C-43D2-8C3B-9F324EA338D0}" presName="noChildren" presStyleCnt="0"/>
      <dgm:spPr/>
    </dgm:pt>
    <dgm:pt modelId="{4585053F-B07F-4192-A9B3-07D4CA17F618}" type="pres">
      <dgm:prSet presAssocID="{99C7223E-387C-43D2-8C3B-9F324EA338D0}" presName="gap" presStyleCnt="0"/>
      <dgm:spPr/>
    </dgm:pt>
    <dgm:pt modelId="{BBDB675D-F9D0-4B91-8A04-AD9EBB570B4E}" type="pres">
      <dgm:prSet presAssocID="{99C7223E-387C-43D2-8C3B-9F324EA338D0}" presName="medCircle2" presStyleLbl="vennNode1" presStyleIdx="0" presStyleCnt="4"/>
      <dgm:spPr/>
    </dgm:pt>
    <dgm:pt modelId="{D3F6064A-5E6C-4533-94EB-FAD535E86079}" type="pres">
      <dgm:prSet presAssocID="{99C7223E-387C-43D2-8C3B-9F324EA338D0}" presName="txLvlOnly1" presStyleLbl="revTx" presStyleIdx="0" presStyleCnt="4"/>
      <dgm:spPr/>
    </dgm:pt>
    <dgm:pt modelId="{DBF9898C-4244-466D-8737-9DCA24D8B70B}" type="pres">
      <dgm:prSet presAssocID="{0FEACF59-386E-48F9-9D8A-18FECA30B040}" presName="noChildren" presStyleCnt="0"/>
      <dgm:spPr/>
    </dgm:pt>
    <dgm:pt modelId="{99CC8ACC-D349-4C02-84F4-E1014CAA80C9}" type="pres">
      <dgm:prSet presAssocID="{0FEACF59-386E-48F9-9D8A-18FECA30B040}" presName="gap" presStyleCnt="0"/>
      <dgm:spPr/>
    </dgm:pt>
    <dgm:pt modelId="{CB28C9B3-AAE4-4A5E-8595-9893DD7C9ACC}" type="pres">
      <dgm:prSet presAssocID="{0FEACF59-386E-48F9-9D8A-18FECA30B040}" presName="medCircle2" presStyleLbl="vennNode1" presStyleIdx="1" presStyleCnt="4"/>
      <dgm:spPr/>
    </dgm:pt>
    <dgm:pt modelId="{54EC0465-3F4A-491F-9AC8-894A01FD155C}" type="pres">
      <dgm:prSet presAssocID="{0FEACF59-386E-48F9-9D8A-18FECA30B040}" presName="txLvlOnly1" presStyleLbl="revTx" presStyleIdx="1" presStyleCnt="4"/>
      <dgm:spPr/>
    </dgm:pt>
    <dgm:pt modelId="{DA6066BD-C03C-4524-8ECE-187B4416055A}" type="pres">
      <dgm:prSet presAssocID="{07673F80-AB76-4391-A0E7-5A53B93B7FDE}" presName="noChildren" presStyleCnt="0"/>
      <dgm:spPr/>
    </dgm:pt>
    <dgm:pt modelId="{69C35209-3240-4F0E-AE63-BF27D27CCF9C}" type="pres">
      <dgm:prSet presAssocID="{07673F80-AB76-4391-A0E7-5A53B93B7FDE}" presName="gap" presStyleCnt="0"/>
      <dgm:spPr/>
    </dgm:pt>
    <dgm:pt modelId="{2538926B-D53B-4415-B0B1-DA800C13B83F}" type="pres">
      <dgm:prSet presAssocID="{07673F80-AB76-4391-A0E7-5A53B93B7FDE}" presName="medCircle2" presStyleLbl="vennNode1" presStyleIdx="2" presStyleCnt="4"/>
      <dgm:spPr/>
    </dgm:pt>
    <dgm:pt modelId="{9E2953D2-6397-4013-87FD-C281D59F6BE6}" type="pres">
      <dgm:prSet presAssocID="{07673F80-AB76-4391-A0E7-5A53B93B7FDE}" presName="txLvlOnly1" presStyleLbl="revTx" presStyleIdx="2" presStyleCnt="4"/>
      <dgm:spPr/>
    </dgm:pt>
    <dgm:pt modelId="{D29495CD-3E6D-45B1-8420-DAD367B4B28A}" type="pres">
      <dgm:prSet presAssocID="{1C43AE0B-A9C2-4591-A292-2EDADE992E2D}" presName="noChildren" presStyleCnt="0"/>
      <dgm:spPr/>
    </dgm:pt>
    <dgm:pt modelId="{DAD71150-6498-43D2-81BD-58A29454CF0E}" type="pres">
      <dgm:prSet presAssocID="{1C43AE0B-A9C2-4591-A292-2EDADE992E2D}" presName="gap" presStyleCnt="0"/>
      <dgm:spPr/>
    </dgm:pt>
    <dgm:pt modelId="{4411E09E-142C-40C0-A010-897CCDC99D7A}" type="pres">
      <dgm:prSet presAssocID="{1C43AE0B-A9C2-4591-A292-2EDADE992E2D}" presName="medCircle2" presStyleLbl="vennNode1" presStyleIdx="3" presStyleCnt="4"/>
      <dgm:spPr/>
    </dgm:pt>
    <dgm:pt modelId="{7F2F267C-6136-4320-9230-38BEE88E6C04}" type="pres">
      <dgm:prSet presAssocID="{1C43AE0B-A9C2-4591-A292-2EDADE992E2D}" presName="txLvlOnly1" presStyleLbl="revTx" presStyleIdx="3" presStyleCnt="4"/>
      <dgm:spPr/>
    </dgm:pt>
  </dgm:ptLst>
  <dgm:cxnLst>
    <dgm:cxn modelId="{CD0C9A08-C8CC-4C79-8664-CB7779A26636}" srcId="{C279AAF8-6B45-4F93-92E7-D98601BC33D9}" destId="{1C43AE0B-A9C2-4591-A292-2EDADE992E2D}" srcOrd="3" destOrd="0" parTransId="{53A39B61-579F-4B4C-9707-80C460F7E2AC}" sibTransId="{49DA0299-07DE-47F7-9B54-F1983D9D594D}"/>
    <dgm:cxn modelId="{B9308D7C-7933-4738-8139-205D29DBB2FC}" srcId="{C279AAF8-6B45-4F93-92E7-D98601BC33D9}" destId="{99C7223E-387C-43D2-8C3B-9F324EA338D0}" srcOrd="0" destOrd="0" parTransId="{289870D0-DDC8-4943-9FBB-775007FC7BB5}" sibTransId="{C62E37E1-2D69-4141-82EF-96C45297E548}"/>
    <dgm:cxn modelId="{3EEB118C-7A1A-4F55-BDA0-9FF97A52E402}" type="presOf" srcId="{1C43AE0B-A9C2-4591-A292-2EDADE992E2D}" destId="{7F2F267C-6136-4320-9230-38BEE88E6C04}" srcOrd="0" destOrd="0" presId="urn:microsoft.com/office/officeart/2008/layout/VerticalCircleList"/>
    <dgm:cxn modelId="{DAB436A0-3C14-4F05-A5AB-5B0E2A04DB43}" srcId="{C279AAF8-6B45-4F93-92E7-D98601BC33D9}" destId="{0FEACF59-386E-48F9-9D8A-18FECA30B040}" srcOrd="1" destOrd="0" parTransId="{D31FC3BA-EEF5-45AC-9FC8-8966C1BBB440}" sibTransId="{3D9F11E8-4D98-4E88-BD6C-47AD3C3525E8}"/>
    <dgm:cxn modelId="{850B16A8-7B96-4477-9C03-4D752FEAA1B7}" type="presOf" srcId="{07673F80-AB76-4391-A0E7-5A53B93B7FDE}" destId="{9E2953D2-6397-4013-87FD-C281D59F6BE6}" srcOrd="0" destOrd="0" presId="urn:microsoft.com/office/officeart/2008/layout/VerticalCircleList"/>
    <dgm:cxn modelId="{D43EFFB2-F087-41C3-828F-DEBA6A158F64}" type="presOf" srcId="{99C7223E-387C-43D2-8C3B-9F324EA338D0}" destId="{D3F6064A-5E6C-4533-94EB-FAD535E86079}" srcOrd="0" destOrd="0" presId="urn:microsoft.com/office/officeart/2008/layout/VerticalCircleList"/>
    <dgm:cxn modelId="{F2395FC5-F88D-4200-AC4B-9B392DB60EFE}" srcId="{C279AAF8-6B45-4F93-92E7-D98601BC33D9}" destId="{07673F80-AB76-4391-A0E7-5A53B93B7FDE}" srcOrd="2" destOrd="0" parTransId="{BFB21061-149C-4D38-9FAB-20819AC7AC08}" sibTransId="{FFBECC68-340E-4EC2-AD89-9AAAC322DEBF}"/>
    <dgm:cxn modelId="{C2FD2DE9-0D6A-4213-A689-8FD032DEABE1}" type="presOf" srcId="{0FEACF59-386E-48F9-9D8A-18FECA30B040}" destId="{54EC0465-3F4A-491F-9AC8-894A01FD155C}" srcOrd="0" destOrd="0" presId="urn:microsoft.com/office/officeart/2008/layout/VerticalCircleList"/>
    <dgm:cxn modelId="{66CC87FF-91E0-4702-9A0C-FADD8882369E}" type="presOf" srcId="{C279AAF8-6B45-4F93-92E7-D98601BC33D9}" destId="{2463D239-4ED6-4F21-A3CE-344962E7DC56}" srcOrd="0" destOrd="0" presId="urn:microsoft.com/office/officeart/2008/layout/VerticalCircleList"/>
    <dgm:cxn modelId="{93A5A57F-5719-4A98-87B3-BE7F7965A71B}" type="presParOf" srcId="{2463D239-4ED6-4F21-A3CE-344962E7DC56}" destId="{73D3C980-7146-471C-ACFF-81B368F9438B}" srcOrd="0" destOrd="0" presId="urn:microsoft.com/office/officeart/2008/layout/VerticalCircleList"/>
    <dgm:cxn modelId="{998D7C58-7865-4858-A645-040DFE796BBE}" type="presParOf" srcId="{73D3C980-7146-471C-ACFF-81B368F9438B}" destId="{4585053F-B07F-4192-A9B3-07D4CA17F618}" srcOrd="0" destOrd="0" presId="urn:microsoft.com/office/officeart/2008/layout/VerticalCircleList"/>
    <dgm:cxn modelId="{60EE56C8-A040-40A1-B007-7EE6C2A0C7CC}" type="presParOf" srcId="{73D3C980-7146-471C-ACFF-81B368F9438B}" destId="{BBDB675D-F9D0-4B91-8A04-AD9EBB570B4E}" srcOrd="1" destOrd="0" presId="urn:microsoft.com/office/officeart/2008/layout/VerticalCircleList"/>
    <dgm:cxn modelId="{9A3424A4-5A14-4A78-8286-97592D5E33B2}" type="presParOf" srcId="{73D3C980-7146-471C-ACFF-81B368F9438B}" destId="{D3F6064A-5E6C-4533-94EB-FAD535E86079}" srcOrd="2" destOrd="0" presId="urn:microsoft.com/office/officeart/2008/layout/VerticalCircleList"/>
    <dgm:cxn modelId="{F0A2565C-5034-4B93-ADD9-E2CD18787EB3}" type="presParOf" srcId="{2463D239-4ED6-4F21-A3CE-344962E7DC56}" destId="{DBF9898C-4244-466D-8737-9DCA24D8B70B}" srcOrd="1" destOrd="0" presId="urn:microsoft.com/office/officeart/2008/layout/VerticalCircleList"/>
    <dgm:cxn modelId="{0C43D560-9498-4B64-B192-2F549D6A0434}" type="presParOf" srcId="{DBF9898C-4244-466D-8737-9DCA24D8B70B}" destId="{99CC8ACC-D349-4C02-84F4-E1014CAA80C9}" srcOrd="0" destOrd="0" presId="urn:microsoft.com/office/officeart/2008/layout/VerticalCircleList"/>
    <dgm:cxn modelId="{1D8D0921-1245-4928-AFD1-DD1E5A3A96FC}" type="presParOf" srcId="{DBF9898C-4244-466D-8737-9DCA24D8B70B}" destId="{CB28C9B3-AAE4-4A5E-8595-9893DD7C9ACC}" srcOrd="1" destOrd="0" presId="urn:microsoft.com/office/officeart/2008/layout/VerticalCircleList"/>
    <dgm:cxn modelId="{9D13EE21-524B-491A-A8CF-52A924AC544E}" type="presParOf" srcId="{DBF9898C-4244-466D-8737-9DCA24D8B70B}" destId="{54EC0465-3F4A-491F-9AC8-894A01FD155C}" srcOrd="2" destOrd="0" presId="urn:microsoft.com/office/officeart/2008/layout/VerticalCircleList"/>
    <dgm:cxn modelId="{49CF4762-9916-4450-9ABA-7BF5A5710238}" type="presParOf" srcId="{2463D239-4ED6-4F21-A3CE-344962E7DC56}" destId="{DA6066BD-C03C-4524-8ECE-187B4416055A}" srcOrd="2" destOrd="0" presId="urn:microsoft.com/office/officeart/2008/layout/VerticalCircleList"/>
    <dgm:cxn modelId="{F64C91FC-0338-451A-A9CF-F34105811E3B}" type="presParOf" srcId="{DA6066BD-C03C-4524-8ECE-187B4416055A}" destId="{69C35209-3240-4F0E-AE63-BF27D27CCF9C}" srcOrd="0" destOrd="0" presId="urn:microsoft.com/office/officeart/2008/layout/VerticalCircleList"/>
    <dgm:cxn modelId="{FA8ADAB3-2408-412D-A485-299946CE2A24}" type="presParOf" srcId="{DA6066BD-C03C-4524-8ECE-187B4416055A}" destId="{2538926B-D53B-4415-B0B1-DA800C13B83F}" srcOrd="1" destOrd="0" presId="urn:microsoft.com/office/officeart/2008/layout/VerticalCircleList"/>
    <dgm:cxn modelId="{F6F27ED0-D9A4-4D2E-84CC-A8D537F7D30D}" type="presParOf" srcId="{DA6066BD-C03C-4524-8ECE-187B4416055A}" destId="{9E2953D2-6397-4013-87FD-C281D59F6BE6}" srcOrd="2" destOrd="0" presId="urn:microsoft.com/office/officeart/2008/layout/VerticalCircleList"/>
    <dgm:cxn modelId="{513027A1-AA8B-42ED-9917-F52A72BA6434}" type="presParOf" srcId="{2463D239-4ED6-4F21-A3CE-344962E7DC56}" destId="{D29495CD-3E6D-45B1-8420-DAD367B4B28A}" srcOrd="3" destOrd="0" presId="urn:microsoft.com/office/officeart/2008/layout/VerticalCircleList"/>
    <dgm:cxn modelId="{8983CB61-FBE4-41BF-903B-C838AB5A47FA}" type="presParOf" srcId="{D29495CD-3E6D-45B1-8420-DAD367B4B28A}" destId="{DAD71150-6498-43D2-81BD-58A29454CF0E}" srcOrd="0" destOrd="0" presId="urn:microsoft.com/office/officeart/2008/layout/VerticalCircleList"/>
    <dgm:cxn modelId="{B5541268-3648-431D-908D-6ADD7094B8BA}" type="presParOf" srcId="{D29495CD-3E6D-45B1-8420-DAD367B4B28A}" destId="{4411E09E-142C-40C0-A010-897CCDC99D7A}" srcOrd="1" destOrd="0" presId="urn:microsoft.com/office/officeart/2008/layout/VerticalCircleList"/>
    <dgm:cxn modelId="{E18A9D42-3911-493E-B602-FDDEFE801617}" type="presParOf" srcId="{D29495CD-3E6D-45B1-8420-DAD367B4B28A}" destId="{7F2F267C-6136-4320-9230-38BEE88E6C04}"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5AAE02-3435-407B-B079-B199E427213D}"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US"/>
        </a:p>
      </dgm:t>
    </dgm:pt>
    <dgm:pt modelId="{A547147C-831C-452C-A7CF-AA90FF3461B5}">
      <dgm:prSet custT="1"/>
      <dgm:spPr/>
      <dgm:t>
        <a:bodyPr/>
        <a:lstStyle/>
        <a:p>
          <a:pPr>
            <a:lnSpc>
              <a:spcPct val="100000"/>
            </a:lnSpc>
            <a:defRPr b="1"/>
          </a:pPr>
          <a:r>
            <a:rPr lang="da-DK" sz="2000" dirty="0"/>
            <a:t>Kan vise nuancerne i kvantitativ data</a:t>
          </a:r>
        </a:p>
        <a:p>
          <a:pPr>
            <a:defRPr b="1"/>
          </a:pPr>
          <a:endParaRPr lang="en-US" sz="2000" dirty="0"/>
        </a:p>
      </dgm:t>
    </dgm:pt>
    <dgm:pt modelId="{1F22F080-0CC5-412A-B9D5-83B36635E023}" type="parTrans" cxnId="{5122A0FE-3C12-4D05-A759-CC48C2CD50D3}">
      <dgm:prSet/>
      <dgm:spPr/>
      <dgm:t>
        <a:bodyPr/>
        <a:lstStyle/>
        <a:p>
          <a:endParaRPr lang="en-US"/>
        </a:p>
      </dgm:t>
    </dgm:pt>
    <dgm:pt modelId="{F5FA0912-AC6D-4577-81B9-777DCACAB4AE}" type="sibTrans" cxnId="{5122A0FE-3C12-4D05-A759-CC48C2CD50D3}">
      <dgm:prSet/>
      <dgm:spPr/>
      <dgm:t>
        <a:bodyPr/>
        <a:lstStyle/>
        <a:p>
          <a:endParaRPr lang="en-US"/>
        </a:p>
      </dgm:t>
    </dgm:pt>
    <dgm:pt modelId="{FB0DC95A-5B6D-463F-B5E4-59B0A616757D}">
      <dgm:prSet custT="1"/>
      <dgm:spPr/>
      <dgm:t>
        <a:bodyPr/>
        <a:lstStyle/>
        <a:p>
          <a:pPr>
            <a:lnSpc>
              <a:spcPct val="100000"/>
            </a:lnSpc>
            <a:defRPr b="1"/>
          </a:pPr>
          <a:r>
            <a:rPr lang="da-DK" sz="2000" dirty="0"/>
            <a:t>Semistruktureret interview</a:t>
          </a:r>
          <a:endParaRPr lang="en-US" sz="2000" dirty="0"/>
        </a:p>
      </dgm:t>
    </dgm:pt>
    <dgm:pt modelId="{9C6FD8BD-AE42-41A1-BA33-B4CEDE907429}" type="parTrans" cxnId="{2C0EB12D-34AB-4736-96DC-A473D084EF05}">
      <dgm:prSet/>
      <dgm:spPr/>
      <dgm:t>
        <a:bodyPr/>
        <a:lstStyle/>
        <a:p>
          <a:endParaRPr lang="en-US"/>
        </a:p>
      </dgm:t>
    </dgm:pt>
    <dgm:pt modelId="{E0D3931E-6BFD-419F-AEE9-B116BB18C455}" type="sibTrans" cxnId="{2C0EB12D-34AB-4736-96DC-A473D084EF05}">
      <dgm:prSet/>
      <dgm:spPr/>
      <dgm:t>
        <a:bodyPr/>
        <a:lstStyle/>
        <a:p>
          <a:endParaRPr lang="en-US"/>
        </a:p>
      </dgm:t>
    </dgm:pt>
    <dgm:pt modelId="{9A684D88-81CB-4052-B584-79DE602F0470}">
      <dgm:prSet custT="1"/>
      <dgm:spPr/>
      <dgm:t>
        <a:bodyPr/>
        <a:lstStyle/>
        <a:p>
          <a:pPr>
            <a:lnSpc>
              <a:spcPct val="100000"/>
            </a:lnSpc>
            <a:defRPr b="1"/>
          </a:pPr>
          <a:r>
            <a:rPr lang="da-DK" sz="2000" dirty="0"/>
            <a:t>Deltager-observation</a:t>
          </a:r>
          <a:endParaRPr lang="en-US" sz="2000" dirty="0"/>
        </a:p>
      </dgm:t>
    </dgm:pt>
    <dgm:pt modelId="{044A1ADF-BBDE-40C1-9B43-77C62C284EDC}" type="parTrans" cxnId="{C23F325C-FE05-406F-AF20-5D7E7821A5E0}">
      <dgm:prSet/>
      <dgm:spPr/>
      <dgm:t>
        <a:bodyPr/>
        <a:lstStyle/>
        <a:p>
          <a:endParaRPr lang="en-US"/>
        </a:p>
      </dgm:t>
    </dgm:pt>
    <dgm:pt modelId="{FF75AB21-CCFA-4580-87EF-79C9750C7FEA}" type="sibTrans" cxnId="{C23F325C-FE05-406F-AF20-5D7E7821A5E0}">
      <dgm:prSet/>
      <dgm:spPr/>
      <dgm:t>
        <a:bodyPr/>
        <a:lstStyle/>
        <a:p>
          <a:endParaRPr lang="en-US"/>
        </a:p>
      </dgm:t>
    </dgm:pt>
    <dgm:pt modelId="{FCFC7F9D-7476-4CBA-8BD5-A19BB7F11F7B}">
      <dgm:prSet/>
      <dgm:spPr/>
      <dgm:t>
        <a:bodyPr/>
        <a:lstStyle/>
        <a:p>
          <a:pPr>
            <a:lnSpc>
              <a:spcPct val="100000"/>
            </a:lnSpc>
          </a:pPr>
          <a:r>
            <a:rPr lang="da-DK" dirty="0"/>
            <a:t>Viden, som afspejler autentisk adfærd, dynamikker, kultur eller arbejdsgange</a:t>
          </a:r>
          <a:endParaRPr lang="en-US" dirty="0"/>
        </a:p>
      </dgm:t>
    </dgm:pt>
    <dgm:pt modelId="{565C9726-F07D-490E-BD95-25CD5B2C3517}" type="sibTrans" cxnId="{69204E86-269C-4425-B455-F03AEBB7D4A9}">
      <dgm:prSet/>
      <dgm:spPr/>
      <dgm:t>
        <a:bodyPr/>
        <a:lstStyle/>
        <a:p>
          <a:endParaRPr lang="en-US"/>
        </a:p>
      </dgm:t>
    </dgm:pt>
    <dgm:pt modelId="{93A6C03F-7D39-4DCE-A190-1E74FE3E2D27}" type="parTrans" cxnId="{69204E86-269C-4425-B455-F03AEBB7D4A9}">
      <dgm:prSet/>
      <dgm:spPr/>
      <dgm:t>
        <a:bodyPr/>
        <a:lstStyle/>
        <a:p>
          <a:endParaRPr lang="en-US"/>
        </a:p>
      </dgm:t>
    </dgm:pt>
    <dgm:pt modelId="{E8A302AB-118C-4B5D-AB9F-8CF033571809}">
      <dgm:prSet/>
      <dgm:spPr/>
      <dgm:t>
        <a:bodyPr/>
        <a:lstStyle/>
        <a:p>
          <a:pPr>
            <a:lnSpc>
              <a:spcPct val="100000"/>
            </a:lnSpc>
          </a:pPr>
          <a:r>
            <a:rPr lang="da-DK"/>
            <a:t>I patientens fodspor</a:t>
          </a:r>
          <a:endParaRPr lang="en-US"/>
        </a:p>
      </dgm:t>
    </dgm:pt>
    <dgm:pt modelId="{5E82A12D-E760-4C19-9435-8308E2A42052}" type="sibTrans" cxnId="{7958A1AC-8A6A-49EE-AF39-873D8F08CF98}">
      <dgm:prSet/>
      <dgm:spPr/>
      <dgm:t>
        <a:bodyPr/>
        <a:lstStyle/>
        <a:p>
          <a:endParaRPr lang="en-US"/>
        </a:p>
      </dgm:t>
    </dgm:pt>
    <dgm:pt modelId="{E09B57E2-5165-457C-9D5A-B801E8DE5BF2}" type="parTrans" cxnId="{7958A1AC-8A6A-49EE-AF39-873D8F08CF98}">
      <dgm:prSet/>
      <dgm:spPr/>
      <dgm:t>
        <a:bodyPr/>
        <a:lstStyle/>
        <a:p>
          <a:endParaRPr lang="en-US"/>
        </a:p>
      </dgm:t>
    </dgm:pt>
    <dgm:pt modelId="{6CEDE680-73F8-4F23-BF2A-9B694E18DE58}">
      <dgm:prSet/>
      <dgm:spPr/>
      <dgm:t>
        <a:bodyPr/>
        <a:lstStyle/>
        <a:p>
          <a:pPr>
            <a:lnSpc>
              <a:spcPct val="100000"/>
            </a:lnSpc>
          </a:pPr>
          <a:r>
            <a:rPr lang="da-DK" dirty="0"/>
            <a:t>Indsigt i livsverden eller perspektiv</a:t>
          </a:r>
          <a:endParaRPr lang="en-US" dirty="0"/>
        </a:p>
      </dgm:t>
    </dgm:pt>
    <dgm:pt modelId="{37BAD03D-BF77-43E9-ACE9-0438124DB234}" type="sibTrans" cxnId="{44076D53-8921-49D8-9BB6-6447E2D1CDB5}">
      <dgm:prSet/>
      <dgm:spPr/>
      <dgm:t>
        <a:bodyPr/>
        <a:lstStyle/>
        <a:p>
          <a:endParaRPr lang="en-US"/>
        </a:p>
      </dgm:t>
    </dgm:pt>
    <dgm:pt modelId="{386796F4-DD9B-455C-9D91-297FACCC50B3}" type="parTrans" cxnId="{44076D53-8921-49D8-9BB6-6447E2D1CDB5}">
      <dgm:prSet/>
      <dgm:spPr/>
      <dgm:t>
        <a:bodyPr/>
        <a:lstStyle/>
        <a:p>
          <a:endParaRPr lang="en-US"/>
        </a:p>
      </dgm:t>
    </dgm:pt>
    <dgm:pt modelId="{71BB0EE5-EB89-4BF2-83D7-37156FD4C8C4}">
      <dgm:prSet/>
      <dgm:spPr/>
      <dgm:t>
        <a:bodyPr/>
        <a:lstStyle/>
        <a:p>
          <a:pPr>
            <a:lnSpc>
              <a:spcPct val="100000"/>
            </a:lnSpc>
          </a:pPr>
          <a:r>
            <a:rPr lang="da-DK" dirty="0"/>
            <a:t>Interviewguide</a:t>
          </a:r>
          <a:endParaRPr lang="en-US" dirty="0"/>
        </a:p>
      </dgm:t>
    </dgm:pt>
    <dgm:pt modelId="{5FF87A46-F79A-4FC8-8125-A7287D151602}" type="sibTrans" cxnId="{1E10600D-23A4-4BCE-80D1-65CF95EF401C}">
      <dgm:prSet/>
      <dgm:spPr/>
      <dgm:t>
        <a:bodyPr/>
        <a:lstStyle/>
        <a:p>
          <a:endParaRPr lang="en-US"/>
        </a:p>
      </dgm:t>
    </dgm:pt>
    <dgm:pt modelId="{14AD2EE8-C189-40E7-A458-A6A9F013D96D}" type="parTrans" cxnId="{1E10600D-23A4-4BCE-80D1-65CF95EF401C}">
      <dgm:prSet/>
      <dgm:spPr/>
      <dgm:t>
        <a:bodyPr/>
        <a:lstStyle/>
        <a:p>
          <a:endParaRPr lang="en-US"/>
        </a:p>
      </dgm:t>
    </dgm:pt>
    <dgm:pt modelId="{208B5F8D-7F33-43A7-A578-FD083AC97049}">
      <dgm:prSet/>
      <dgm:spPr/>
      <dgm:t>
        <a:bodyPr/>
        <a:lstStyle/>
        <a:p>
          <a:pPr>
            <a:lnSpc>
              <a:spcPct val="100000"/>
            </a:lnSpc>
          </a:pPr>
          <a:r>
            <a:rPr lang="da-DK" dirty="0"/>
            <a:t>Er der noget, der undrer, eller som skal uddybes?</a:t>
          </a:r>
          <a:endParaRPr lang="en-US" dirty="0"/>
        </a:p>
      </dgm:t>
    </dgm:pt>
    <dgm:pt modelId="{4274BDC0-A0E4-49A7-A236-B532D9F7B9A9}" type="sibTrans" cxnId="{F19EE62A-94B5-4DDA-9F3F-2B8E41B5A7AC}">
      <dgm:prSet/>
      <dgm:spPr/>
      <dgm:t>
        <a:bodyPr/>
        <a:lstStyle/>
        <a:p>
          <a:endParaRPr lang="en-US"/>
        </a:p>
      </dgm:t>
    </dgm:pt>
    <dgm:pt modelId="{B9CEF1A4-E599-4AE5-91BF-F11A8585D1F1}" type="parTrans" cxnId="{F19EE62A-94B5-4DDA-9F3F-2B8E41B5A7AC}">
      <dgm:prSet/>
      <dgm:spPr/>
      <dgm:t>
        <a:bodyPr/>
        <a:lstStyle/>
        <a:p>
          <a:endParaRPr lang="en-US"/>
        </a:p>
      </dgm:t>
    </dgm:pt>
    <dgm:pt modelId="{AB93F779-BC6A-4A8A-A6B4-325C3AAD2430}" type="pres">
      <dgm:prSet presAssocID="{3E5AAE02-3435-407B-B079-B199E427213D}" presName="root" presStyleCnt="0">
        <dgm:presLayoutVars>
          <dgm:dir/>
          <dgm:resizeHandles val="exact"/>
        </dgm:presLayoutVars>
      </dgm:prSet>
      <dgm:spPr/>
    </dgm:pt>
    <dgm:pt modelId="{2386347F-01E8-43FC-8874-A2C11E2442FC}" type="pres">
      <dgm:prSet presAssocID="{A547147C-831C-452C-A7CF-AA90FF3461B5}" presName="compNode" presStyleCnt="0"/>
      <dgm:spPr/>
    </dgm:pt>
    <dgm:pt modelId="{27E23B0A-E784-4A0D-865F-301676485937}" type="pres">
      <dgm:prSet presAssocID="{A547147C-831C-452C-A7CF-AA90FF3461B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idenskabsmand"/>
        </a:ext>
      </dgm:extLst>
    </dgm:pt>
    <dgm:pt modelId="{6D0460BE-DE15-472A-BBD5-0A0BDFA1C085}" type="pres">
      <dgm:prSet presAssocID="{A547147C-831C-452C-A7CF-AA90FF3461B5}" presName="iconSpace" presStyleCnt="0"/>
      <dgm:spPr/>
    </dgm:pt>
    <dgm:pt modelId="{F920C6CE-EB86-465C-9484-D16C2D0DBA0F}" type="pres">
      <dgm:prSet presAssocID="{A547147C-831C-452C-A7CF-AA90FF3461B5}" presName="parTx" presStyleLbl="revTx" presStyleIdx="0" presStyleCnt="6">
        <dgm:presLayoutVars>
          <dgm:chMax val="0"/>
          <dgm:chPref val="0"/>
        </dgm:presLayoutVars>
      </dgm:prSet>
      <dgm:spPr/>
    </dgm:pt>
    <dgm:pt modelId="{F67AA15F-317D-4E4B-9574-AE7E6EFE0063}" type="pres">
      <dgm:prSet presAssocID="{A547147C-831C-452C-A7CF-AA90FF3461B5}" presName="txSpace" presStyleCnt="0"/>
      <dgm:spPr/>
    </dgm:pt>
    <dgm:pt modelId="{1A111AED-CBB8-4E15-8D23-0D3AC5B027B3}" type="pres">
      <dgm:prSet presAssocID="{A547147C-831C-452C-A7CF-AA90FF3461B5}" presName="desTx" presStyleLbl="revTx" presStyleIdx="1" presStyleCnt="6">
        <dgm:presLayoutVars/>
      </dgm:prSet>
      <dgm:spPr/>
    </dgm:pt>
    <dgm:pt modelId="{28333277-E0E6-40C9-B7C0-858DB5451D17}" type="pres">
      <dgm:prSet presAssocID="{F5FA0912-AC6D-4577-81B9-777DCACAB4AE}" presName="sibTrans" presStyleCnt="0"/>
      <dgm:spPr/>
    </dgm:pt>
    <dgm:pt modelId="{6B83A007-9027-4B08-8B83-B9B5C7185A71}" type="pres">
      <dgm:prSet presAssocID="{FB0DC95A-5B6D-463F-B5E4-59B0A616757D}" presName="compNode" presStyleCnt="0"/>
      <dgm:spPr/>
    </dgm:pt>
    <dgm:pt modelId="{7FCAA761-0C14-4153-AE00-53BA715CEF3C}" type="pres">
      <dgm:prSet presAssocID="{FB0DC95A-5B6D-463F-B5E4-59B0A616757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D5A0C980-4216-44B5-B187-E84BF529D169}" type="pres">
      <dgm:prSet presAssocID="{FB0DC95A-5B6D-463F-B5E4-59B0A616757D}" presName="iconSpace" presStyleCnt="0"/>
      <dgm:spPr/>
    </dgm:pt>
    <dgm:pt modelId="{CA7DE116-5088-43C3-AEC4-57001134B26A}" type="pres">
      <dgm:prSet presAssocID="{FB0DC95A-5B6D-463F-B5E4-59B0A616757D}" presName="parTx" presStyleLbl="revTx" presStyleIdx="2" presStyleCnt="6">
        <dgm:presLayoutVars>
          <dgm:chMax val="0"/>
          <dgm:chPref val="0"/>
        </dgm:presLayoutVars>
      </dgm:prSet>
      <dgm:spPr/>
    </dgm:pt>
    <dgm:pt modelId="{E21BC63B-66E5-4829-BCD9-D918A2E287B8}" type="pres">
      <dgm:prSet presAssocID="{FB0DC95A-5B6D-463F-B5E4-59B0A616757D}" presName="txSpace" presStyleCnt="0"/>
      <dgm:spPr/>
    </dgm:pt>
    <dgm:pt modelId="{587A044A-277C-450C-8094-3CA1FC8EC3F9}" type="pres">
      <dgm:prSet presAssocID="{FB0DC95A-5B6D-463F-B5E4-59B0A616757D}" presName="desTx" presStyleLbl="revTx" presStyleIdx="3" presStyleCnt="6">
        <dgm:presLayoutVars/>
      </dgm:prSet>
      <dgm:spPr/>
    </dgm:pt>
    <dgm:pt modelId="{0E4CA7E7-CCBD-4449-BE38-A80A209C5666}" type="pres">
      <dgm:prSet presAssocID="{E0D3931E-6BFD-419F-AEE9-B116BB18C455}" presName="sibTrans" presStyleCnt="0"/>
      <dgm:spPr/>
    </dgm:pt>
    <dgm:pt modelId="{FC6F5C55-0B03-4D66-A033-DAB821C7B44A}" type="pres">
      <dgm:prSet presAssocID="{9A684D88-81CB-4052-B584-79DE602F0470}" presName="compNode" presStyleCnt="0"/>
      <dgm:spPr/>
    </dgm:pt>
    <dgm:pt modelId="{2B120978-B074-4285-87CD-D5C02FA943E7}" type="pres">
      <dgm:prSet presAssocID="{9A684D88-81CB-4052-B584-79DE602F047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daftryk"/>
        </a:ext>
      </dgm:extLst>
    </dgm:pt>
    <dgm:pt modelId="{9542C5E9-4FF3-4972-90D1-96622CF563B2}" type="pres">
      <dgm:prSet presAssocID="{9A684D88-81CB-4052-B584-79DE602F0470}" presName="iconSpace" presStyleCnt="0"/>
      <dgm:spPr/>
    </dgm:pt>
    <dgm:pt modelId="{F4F851B1-1C8A-4640-A358-2CE795181574}" type="pres">
      <dgm:prSet presAssocID="{9A684D88-81CB-4052-B584-79DE602F0470}" presName="parTx" presStyleLbl="revTx" presStyleIdx="4" presStyleCnt="6">
        <dgm:presLayoutVars>
          <dgm:chMax val="0"/>
          <dgm:chPref val="0"/>
        </dgm:presLayoutVars>
      </dgm:prSet>
      <dgm:spPr/>
    </dgm:pt>
    <dgm:pt modelId="{31C4C1F5-8CDE-4786-AD76-32F9D0EB21CB}" type="pres">
      <dgm:prSet presAssocID="{9A684D88-81CB-4052-B584-79DE602F0470}" presName="txSpace" presStyleCnt="0"/>
      <dgm:spPr/>
    </dgm:pt>
    <dgm:pt modelId="{8C109BA0-842F-49B0-8084-9DBC8AD23E9B}" type="pres">
      <dgm:prSet presAssocID="{9A684D88-81CB-4052-B584-79DE602F0470}" presName="desTx" presStyleLbl="revTx" presStyleIdx="5" presStyleCnt="6">
        <dgm:presLayoutVars/>
      </dgm:prSet>
      <dgm:spPr/>
    </dgm:pt>
  </dgm:ptLst>
  <dgm:cxnLst>
    <dgm:cxn modelId="{1E10600D-23A4-4BCE-80D1-65CF95EF401C}" srcId="{FB0DC95A-5B6D-463F-B5E4-59B0A616757D}" destId="{71BB0EE5-EB89-4BF2-83D7-37156FD4C8C4}" srcOrd="1" destOrd="0" parTransId="{14AD2EE8-C189-40E7-A458-A6A9F013D96D}" sibTransId="{5FF87A46-F79A-4FC8-8125-A7287D151602}"/>
    <dgm:cxn modelId="{F19EE62A-94B5-4DDA-9F3F-2B8E41B5A7AC}" srcId="{A547147C-831C-452C-A7CF-AA90FF3461B5}" destId="{208B5F8D-7F33-43A7-A578-FD083AC97049}" srcOrd="0" destOrd="0" parTransId="{B9CEF1A4-E599-4AE5-91BF-F11A8585D1F1}" sibTransId="{4274BDC0-A0E4-49A7-A236-B532D9F7B9A9}"/>
    <dgm:cxn modelId="{2C0EB12D-34AB-4736-96DC-A473D084EF05}" srcId="{3E5AAE02-3435-407B-B079-B199E427213D}" destId="{FB0DC95A-5B6D-463F-B5E4-59B0A616757D}" srcOrd="1" destOrd="0" parTransId="{9C6FD8BD-AE42-41A1-BA33-B4CEDE907429}" sibTransId="{E0D3931E-6BFD-419F-AEE9-B116BB18C455}"/>
    <dgm:cxn modelId="{9528AF37-F254-4DA1-9777-396EF7E54180}" type="presOf" srcId="{71BB0EE5-EB89-4BF2-83D7-37156FD4C8C4}" destId="{587A044A-277C-450C-8094-3CA1FC8EC3F9}" srcOrd="0" destOrd="1" presId="urn:microsoft.com/office/officeart/2018/5/layout/CenteredIconLabelDescriptionList"/>
    <dgm:cxn modelId="{58224A5B-052C-4DED-A789-B7593BDB0668}" type="presOf" srcId="{6CEDE680-73F8-4F23-BF2A-9B694E18DE58}" destId="{587A044A-277C-450C-8094-3CA1FC8EC3F9}" srcOrd="0" destOrd="0" presId="urn:microsoft.com/office/officeart/2018/5/layout/CenteredIconLabelDescriptionList"/>
    <dgm:cxn modelId="{C23F325C-FE05-406F-AF20-5D7E7821A5E0}" srcId="{3E5AAE02-3435-407B-B079-B199E427213D}" destId="{9A684D88-81CB-4052-B584-79DE602F0470}" srcOrd="2" destOrd="0" parTransId="{044A1ADF-BBDE-40C1-9B43-77C62C284EDC}" sibTransId="{FF75AB21-CCFA-4580-87EF-79C9750C7FEA}"/>
    <dgm:cxn modelId="{44076D53-8921-49D8-9BB6-6447E2D1CDB5}" srcId="{FB0DC95A-5B6D-463F-B5E4-59B0A616757D}" destId="{6CEDE680-73F8-4F23-BF2A-9B694E18DE58}" srcOrd="0" destOrd="0" parTransId="{386796F4-DD9B-455C-9D91-297FACCC50B3}" sibTransId="{37BAD03D-BF77-43E9-ACE9-0438124DB234}"/>
    <dgm:cxn modelId="{10578174-E05F-4B05-AAC2-3D3903D8A9BC}" type="presOf" srcId="{E8A302AB-118C-4B5D-AB9F-8CF033571809}" destId="{8C109BA0-842F-49B0-8084-9DBC8AD23E9B}" srcOrd="0" destOrd="1" presId="urn:microsoft.com/office/officeart/2018/5/layout/CenteredIconLabelDescriptionList"/>
    <dgm:cxn modelId="{05B4F256-7F9E-4694-9405-228D58391F86}" type="presOf" srcId="{9A684D88-81CB-4052-B584-79DE602F0470}" destId="{F4F851B1-1C8A-4640-A358-2CE795181574}" srcOrd="0" destOrd="0" presId="urn:microsoft.com/office/officeart/2018/5/layout/CenteredIconLabelDescriptionList"/>
    <dgm:cxn modelId="{69204E86-269C-4425-B455-F03AEBB7D4A9}" srcId="{9A684D88-81CB-4052-B584-79DE602F0470}" destId="{FCFC7F9D-7476-4CBA-8BD5-A19BB7F11F7B}" srcOrd="0" destOrd="0" parTransId="{93A6C03F-7D39-4DCE-A190-1E74FE3E2D27}" sibTransId="{565C9726-F07D-490E-BD95-25CD5B2C3517}"/>
    <dgm:cxn modelId="{D8701A92-F25A-4C80-AD0E-EFC6FB579291}" type="presOf" srcId="{3E5AAE02-3435-407B-B079-B199E427213D}" destId="{AB93F779-BC6A-4A8A-A6B4-325C3AAD2430}" srcOrd="0" destOrd="0" presId="urn:microsoft.com/office/officeart/2018/5/layout/CenteredIconLabelDescriptionList"/>
    <dgm:cxn modelId="{2D07F39C-F888-4299-A5D1-B495EA1D999F}" type="presOf" srcId="{208B5F8D-7F33-43A7-A578-FD083AC97049}" destId="{1A111AED-CBB8-4E15-8D23-0D3AC5B027B3}" srcOrd="0" destOrd="0" presId="urn:microsoft.com/office/officeart/2018/5/layout/CenteredIconLabelDescriptionList"/>
    <dgm:cxn modelId="{7FA6FDA5-AD2C-4B8C-A879-E642847FB1AD}" type="presOf" srcId="{A547147C-831C-452C-A7CF-AA90FF3461B5}" destId="{F920C6CE-EB86-465C-9484-D16C2D0DBA0F}" srcOrd="0" destOrd="0" presId="urn:microsoft.com/office/officeart/2018/5/layout/CenteredIconLabelDescriptionList"/>
    <dgm:cxn modelId="{7958A1AC-8A6A-49EE-AF39-873D8F08CF98}" srcId="{9A684D88-81CB-4052-B584-79DE602F0470}" destId="{E8A302AB-118C-4B5D-AB9F-8CF033571809}" srcOrd="1" destOrd="0" parTransId="{E09B57E2-5165-457C-9D5A-B801E8DE5BF2}" sibTransId="{5E82A12D-E760-4C19-9435-8308E2A42052}"/>
    <dgm:cxn modelId="{2735E7C9-1737-4C3C-9804-681022B6C9C5}" type="presOf" srcId="{FB0DC95A-5B6D-463F-B5E4-59B0A616757D}" destId="{CA7DE116-5088-43C3-AEC4-57001134B26A}" srcOrd="0" destOrd="0" presId="urn:microsoft.com/office/officeart/2018/5/layout/CenteredIconLabelDescriptionList"/>
    <dgm:cxn modelId="{7CD01CCA-37E5-4C80-B7C7-C21A29AFA811}" type="presOf" srcId="{FCFC7F9D-7476-4CBA-8BD5-A19BB7F11F7B}" destId="{8C109BA0-842F-49B0-8084-9DBC8AD23E9B}" srcOrd="0" destOrd="0" presId="urn:microsoft.com/office/officeart/2018/5/layout/CenteredIconLabelDescriptionList"/>
    <dgm:cxn modelId="{5122A0FE-3C12-4D05-A759-CC48C2CD50D3}" srcId="{3E5AAE02-3435-407B-B079-B199E427213D}" destId="{A547147C-831C-452C-A7CF-AA90FF3461B5}" srcOrd="0" destOrd="0" parTransId="{1F22F080-0CC5-412A-B9D5-83B36635E023}" sibTransId="{F5FA0912-AC6D-4577-81B9-777DCACAB4AE}"/>
    <dgm:cxn modelId="{82C9C962-304C-4DEA-9FD4-00925B252712}" type="presParOf" srcId="{AB93F779-BC6A-4A8A-A6B4-325C3AAD2430}" destId="{2386347F-01E8-43FC-8874-A2C11E2442FC}" srcOrd="0" destOrd="0" presId="urn:microsoft.com/office/officeart/2018/5/layout/CenteredIconLabelDescriptionList"/>
    <dgm:cxn modelId="{6169F867-7885-413D-BE8B-A6A92888023F}" type="presParOf" srcId="{2386347F-01E8-43FC-8874-A2C11E2442FC}" destId="{27E23B0A-E784-4A0D-865F-301676485937}" srcOrd="0" destOrd="0" presId="urn:microsoft.com/office/officeart/2018/5/layout/CenteredIconLabelDescriptionList"/>
    <dgm:cxn modelId="{11BDC548-6C16-4511-A77E-76A3FE1F72A7}" type="presParOf" srcId="{2386347F-01E8-43FC-8874-A2C11E2442FC}" destId="{6D0460BE-DE15-472A-BBD5-0A0BDFA1C085}" srcOrd="1" destOrd="0" presId="urn:microsoft.com/office/officeart/2018/5/layout/CenteredIconLabelDescriptionList"/>
    <dgm:cxn modelId="{18C6F90B-B8A3-4262-83AA-3F676A71EE77}" type="presParOf" srcId="{2386347F-01E8-43FC-8874-A2C11E2442FC}" destId="{F920C6CE-EB86-465C-9484-D16C2D0DBA0F}" srcOrd="2" destOrd="0" presId="urn:microsoft.com/office/officeart/2018/5/layout/CenteredIconLabelDescriptionList"/>
    <dgm:cxn modelId="{45B6CA02-0ADD-46DE-8F40-7BAC45AE4602}" type="presParOf" srcId="{2386347F-01E8-43FC-8874-A2C11E2442FC}" destId="{F67AA15F-317D-4E4B-9574-AE7E6EFE0063}" srcOrd="3" destOrd="0" presId="urn:microsoft.com/office/officeart/2018/5/layout/CenteredIconLabelDescriptionList"/>
    <dgm:cxn modelId="{B84AED0C-5E1E-4868-8E09-C5C8964D02E4}" type="presParOf" srcId="{2386347F-01E8-43FC-8874-A2C11E2442FC}" destId="{1A111AED-CBB8-4E15-8D23-0D3AC5B027B3}" srcOrd="4" destOrd="0" presId="urn:microsoft.com/office/officeart/2018/5/layout/CenteredIconLabelDescriptionList"/>
    <dgm:cxn modelId="{BEA6B560-6D0F-49EC-9182-BCDBEF3E4322}" type="presParOf" srcId="{AB93F779-BC6A-4A8A-A6B4-325C3AAD2430}" destId="{28333277-E0E6-40C9-B7C0-858DB5451D17}" srcOrd="1" destOrd="0" presId="urn:microsoft.com/office/officeart/2018/5/layout/CenteredIconLabelDescriptionList"/>
    <dgm:cxn modelId="{EB1FF7CF-C85B-46C4-8D57-A57AF2348189}" type="presParOf" srcId="{AB93F779-BC6A-4A8A-A6B4-325C3AAD2430}" destId="{6B83A007-9027-4B08-8B83-B9B5C7185A71}" srcOrd="2" destOrd="0" presId="urn:microsoft.com/office/officeart/2018/5/layout/CenteredIconLabelDescriptionList"/>
    <dgm:cxn modelId="{F70742E6-6F8A-4F9F-8E65-15C840D23C0A}" type="presParOf" srcId="{6B83A007-9027-4B08-8B83-B9B5C7185A71}" destId="{7FCAA761-0C14-4153-AE00-53BA715CEF3C}" srcOrd="0" destOrd="0" presId="urn:microsoft.com/office/officeart/2018/5/layout/CenteredIconLabelDescriptionList"/>
    <dgm:cxn modelId="{70B431CF-FE66-4265-8122-506FBD3F1CA9}" type="presParOf" srcId="{6B83A007-9027-4B08-8B83-B9B5C7185A71}" destId="{D5A0C980-4216-44B5-B187-E84BF529D169}" srcOrd="1" destOrd="0" presId="urn:microsoft.com/office/officeart/2018/5/layout/CenteredIconLabelDescriptionList"/>
    <dgm:cxn modelId="{808FD544-0A27-43DD-BC59-FC9F3559706D}" type="presParOf" srcId="{6B83A007-9027-4B08-8B83-B9B5C7185A71}" destId="{CA7DE116-5088-43C3-AEC4-57001134B26A}" srcOrd="2" destOrd="0" presId="urn:microsoft.com/office/officeart/2018/5/layout/CenteredIconLabelDescriptionList"/>
    <dgm:cxn modelId="{F7786B63-9339-4103-AB75-1929A3356CFA}" type="presParOf" srcId="{6B83A007-9027-4B08-8B83-B9B5C7185A71}" destId="{E21BC63B-66E5-4829-BCD9-D918A2E287B8}" srcOrd="3" destOrd="0" presId="urn:microsoft.com/office/officeart/2018/5/layout/CenteredIconLabelDescriptionList"/>
    <dgm:cxn modelId="{E4AB152E-096C-49D3-B889-AB42A55EDC80}" type="presParOf" srcId="{6B83A007-9027-4B08-8B83-B9B5C7185A71}" destId="{587A044A-277C-450C-8094-3CA1FC8EC3F9}" srcOrd="4" destOrd="0" presId="urn:microsoft.com/office/officeart/2018/5/layout/CenteredIconLabelDescriptionList"/>
    <dgm:cxn modelId="{447F9F4D-0236-4D9A-BAF6-A2111F85C230}" type="presParOf" srcId="{AB93F779-BC6A-4A8A-A6B4-325C3AAD2430}" destId="{0E4CA7E7-CCBD-4449-BE38-A80A209C5666}" srcOrd="3" destOrd="0" presId="urn:microsoft.com/office/officeart/2018/5/layout/CenteredIconLabelDescriptionList"/>
    <dgm:cxn modelId="{EE948814-502F-4874-9732-B47595AEED27}" type="presParOf" srcId="{AB93F779-BC6A-4A8A-A6B4-325C3AAD2430}" destId="{FC6F5C55-0B03-4D66-A033-DAB821C7B44A}" srcOrd="4" destOrd="0" presId="urn:microsoft.com/office/officeart/2018/5/layout/CenteredIconLabelDescriptionList"/>
    <dgm:cxn modelId="{02913202-D4F7-46E9-93E9-30C16558DAFC}" type="presParOf" srcId="{FC6F5C55-0B03-4D66-A033-DAB821C7B44A}" destId="{2B120978-B074-4285-87CD-D5C02FA943E7}" srcOrd="0" destOrd="0" presId="urn:microsoft.com/office/officeart/2018/5/layout/CenteredIconLabelDescriptionList"/>
    <dgm:cxn modelId="{2EAE6AB2-A1AD-44C9-BA3F-CB9C29A9477E}" type="presParOf" srcId="{FC6F5C55-0B03-4D66-A033-DAB821C7B44A}" destId="{9542C5E9-4FF3-4972-90D1-96622CF563B2}" srcOrd="1" destOrd="0" presId="urn:microsoft.com/office/officeart/2018/5/layout/CenteredIconLabelDescriptionList"/>
    <dgm:cxn modelId="{30C05BF7-8736-4C23-BA4A-CA72A039CD48}" type="presParOf" srcId="{FC6F5C55-0B03-4D66-A033-DAB821C7B44A}" destId="{F4F851B1-1C8A-4640-A358-2CE795181574}" srcOrd="2" destOrd="0" presId="urn:microsoft.com/office/officeart/2018/5/layout/CenteredIconLabelDescriptionList"/>
    <dgm:cxn modelId="{478D0014-E5CB-4B36-81AA-404D3CEB8E47}" type="presParOf" srcId="{FC6F5C55-0B03-4D66-A033-DAB821C7B44A}" destId="{31C4C1F5-8CDE-4786-AD76-32F9D0EB21CB}" srcOrd="3" destOrd="0" presId="urn:microsoft.com/office/officeart/2018/5/layout/CenteredIconLabelDescriptionList"/>
    <dgm:cxn modelId="{04EBDB9B-70A1-4E17-BD71-C679A5E1EC67}" type="presParOf" srcId="{FC6F5C55-0B03-4D66-A033-DAB821C7B44A}" destId="{8C109BA0-842F-49B0-8084-9DBC8AD23E9B}"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6F7548-BFA8-4C98-B0B4-E5DD6094BC4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E26DCC3-47C6-4578-B01C-8CE6CDA90009}">
      <dgm:prSet/>
      <dgm:spPr/>
      <dgm:t>
        <a:bodyPr/>
        <a:lstStyle/>
        <a:p>
          <a:r>
            <a:rPr lang="da-DK" dirty="0"/>
            <a:t>Alt, hvad vi gør eller måler, </a:t>
          </a:r>
          <a:r>
            <a:rPr lang="da-DK" b="1" dirty="0"/>
            <a:t>varierer over tid</a:t>
          </a:r>
          <a:endParaRPr lang="en-US" b="1" dirty="0"/>
        </a:p>
      </dgm:t>
    </dgm:pt>
    <dgm:pt modelId="{0D79E16C-39BA-4438-A72F-2E12B8FD4693}" type="parTrans" cxnId="{DCF2D0E8-75DB-43B2-8E77-EB89F9259CA3}">
      <dgm:prSet/>
      <dgm:spPr/>
      <dgm:t>
        <a:bodyPr/>
        <a:lstStyle/>
        <a:p>
          <a:endParaRPr lang="en-US"/>
        </a:p>
      </dgm:t>
    </dgm:pt>
    <dgm:pt modelId="{8C37F639-817C-42B3-B9AA-8B1288A45E22}" type="sibTrans" cxnId="{DCF2D0E8-75DB-43B2-8E77-EB89F9259CA3}">
      <dgm:prSet/>
      <dgm:spPr/>
      <dgm:t>
        <a:bodyPr/>
        <a:lstStyle/>
        <a:p>
          <a:endParaRPr lang="en-US"/>
        </a:p>
      </dgm:t>
    </dgm:pt>
    <dgm:pt modelId="{C2CDBDF8-C52E-4925-8986-4373E3224187}">
      <dgm:prSet/>
      <dgm:spPr/>
      <dgm:t>
        <a:bodyPr/>
        <a:lstStyle/>
        <a:p>
          <a:r>
            <a:rPr lang="da-DK" dirty="0"/>
            <a:t>Det er vigtigt at kigge på </a:t>
          </a:r>
          <a:r>
            <a:rPr lang="da-DK" b="1" dirty="0"/>
            <a:t>data over tid </a:t>
          </a:r>
          <a:r>
            <a:rPr lang="da-DK" dirty="0"/>
            <a:t>i stedet for at kigge på et enkelt stående tal</a:t>
          </a:r>
          <a:endParaRPr lang="en-US" dirty="0"/>
        </a:p>
      </dgm:t>
    </dgm:pt>
    <dgm:pt modelId="{053F2358-A48A-4C13-8DA7-7C52290F3F5D}" type="parTrans" cxnId="{6DCABF70-DE6D-4E63-8BD2-E191DB2663A3}">
      <dgm:prSet/>
      <dgm:spPr/>
      <dgm:t>
        <a:bodyPr/>
        <a:lstStyle/>
        <a:p>
          <a:endParaRPr lang="en-US"/>
        </a:p>
      </dgm:t>
    </dgm:pt>
    <dgm:pt modelId="{5FDF7A18-0E9B-4E27-A96F-9D3B6F6A78E5}" type="sibTrans" cxnId="{6DCABF70-DE6D-4E63-8BD2-E191DB2663A3}">
      <dgm:prSet/>
      <dgm:spPr/>
      <dgm:t>
        <a:bodyPr/>
        <a:lstStyle/>
        <a:p>
          <a:endParaRPr lang="en-US"/>
        </a:p>
      </dgm:t>
    </dgm:pt>
    <dgm:pt modelId="{139B364E-E0E8-491F-95C1-2C51D2F7BEC9}">
      <dgm:prSet/>
      <dgm:spPr/>
      <dgm:t>
        <a:bodyPr/>
        <a:lstStyle/>
        <a:p>
          <a:r>
            <a:rPr lang="da-DK" b="1" dirty="0"/>
            <a:t>Egentlig forandring </a:t>
          </a:r>
          <a:r>
            <a:rPr lang="da-DK" dirty="0"/>
            <a:t>eller </a:t>
          </a:r>
          <a:r>
            <a:rPr lang="da-DK" b="1" dirty="0"/>
            <a:t>tilfældig variation</a:t>
          </a:r>
          <a:endParaRPr lang="en-US" b="1" dirty="0"/>
        </a:p>
      </dgm:t>
    </dgm:pt>
    <dgm:pt modelId="{5EC0CD8F-218D-4F92-ADFD-0293141DCCCA}" type="parTrans" cxnId="{0A69D445-A42A-4BCC-A951-0BA792228A67}">
      <dgm:prSet/>
      <dgm:spPr/>
      <dgm:t>
        <a:bodyPr/>
        <a:lstStyle/>
        <a:p>
          <a:endParaRPr lang="en-US"/>
        </a:p>
      </dgm:t>
    </dgm:pt>
    <dgm:pt modelId="{1EBA5345-4FE4-4380-8A70-833909DC89CC}" type="sibTrans" cxnId="{0A69D445-A42A-4BCC-A951-0BA792228A67}">
      <dgm:prSet/>
      <dgm:spPr/>
      <dgm:t>
        <a:bodyPr/>
        <a:lstStyle/>
        <a:p>
          <a:endParaRPr lang="en-US"/>
        </a:p>
      </dgm:t>
    </dgm:pt>
    <dgm:pt modelId="{550491E8-CA71-4A34-9696-F8AEB9078803}">
      <dgm:prSet/>
      <dgm:spPr/>
      <dgm:t>
        <a:bodyPr/>
        <a:lstStyle/>
        <a:p>
          <a:r>
            <a:rPr lang="da-DK" dirty="0"/>
            <a:t>Det kan kræve is maven, hvis der er enkelte udsving i grafen </a:t>
          </a:r>
          <a:endParaRPr lang="en-US" dirty="0"/>
        </a:p>
      </dgm:t>
    </dgm:pt>
    <dgm:pt modelId="{185BDE78-784A-4A0E-99C5-A06B08C4B5B7}" type="parTrans" cxnId="{EC936783-9394-4A73-A80C-9D3ABD317F55}">
      <dgm:prSet/>
      <dgm:spPr/>
      <dgm:t>
        <a:bodyPr/>
        <a:lstStyle/>
        <a:p>
          <a:endParaRPr lang="en-US"/>
        </a:p>
      </dgm:t>
    </dgm:pt>
    <dgm:pt modelId="{9114EAFF-8002-4794-A2DC-FC6531B7B11A}" type="sibTrans" cxnId="{EC936783-9394-4A73-A80C-9D3ABD317F55}">
      <dgm:prSet/>
      <dgm:spPr/>
      <dgm:t>
        <a:bodyPr/>
        <a:lstStyle/>
        <a:p>
          <a:endParaRPr lang="en-US"/>
        </a:p>
      </dgm:t>
    </dgm:pt>
    <dgm:pt modelId="{B0280F1C-1992-4C4A-8E88-5E3A8F152EAB}" type="pres">
      <dgm:prSet presAssocID="{C46F7548-BFA8-4C98-B0B4-E5DD6094BC44}" presName="root" presStyleCnt="0">
        <dgm:presLayoutVars>
          <dgm:dir/>
          <dgm:resizeHandles val="exact"/>
        </dgm:presLayoutVars>
      </dgm:prSet>
      <dgm:spPr/>
    </dgm:pt>
    <dgm:pt modelId="{A4733FEE-7795-4527-9970-465190BE7F5A}" type="pres">
      <dgm:prSet presAssocID="{C46F7548-BFA8-4C98-B0B4-E5DD6094BC44}" presName="container" presStyleCnt="0">
        <dgm:presLayoutVars>
          <dgm:dir/>
          <dgm:resizeHandles val="exact"/>
        </dgm:presLayoutVars>
      </dgm:prSet>
      <dgm:spPr/>
    </dgm:pt>
    <dgm:pt modelId="{DE43B942-92AA-4B5C-973D-6C5D5A08A5F8}" type="pres">
      <dgm:prSet presAssocID="{0E26DCC3-47C6-4578-B01C-8CE6CDA90009}" presName="compNode" presStyleCnt="0"/>
      <dgm:spPr/>
    </dgm:pt>
    <dgm:pt modelId="{7A66871C-63CB-44E6-8992-76ABBE51AD01}" type="pres">
      <dgm:prSet presAssocID="{0E26DCC3-47C6-4578-B01C-8CE6CDA90009}" presName="iconBgRect" presStyleLbl="bgShp" presStyleIdx="0" presStyleCnt="4"/>
      <dgm:spPr/>
    </dgm:pt>
    <dgm:pt modelId="{6ED1D452-A610-47B6-872E-A3C353511527}" type="pres">
      <dgm:prSet presAssocID="{0E26DCC3-47C6-4578-B01C-8CE6CDA9000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ur"/>
        </a:ext>
      </dgm:extLst>
    </dgm:pt>
    <dgm:pt modelId="{BFF62F45-D659-4DB8-9609-E4035A670F61}" type="pres">
      <dgm:prSet presAssocID="{0E26DCC3-47C6-4578-B01C-8CE6CDA90009}" presName="spaceRect" presStyleCnt="0"/>
      <dgm:spPr/>
    </dgm:pt>
    <dgm:pt modelId="{AED12289-A887-4DFE-A2E6-983D8C5A67E0}" type="pres">
      <dgm:prSet presAssocID="{0E26DCC3-47C6-4578-B01C-8CE6CDA90009}" presName="textRect" presStyleLbl="revTx" presStyleIdx="0" presStyleCnt="4">
        <dgm:presLayoutVars>
          <dgm:chMax val="1"/>
          <dgm:chPref val="1"/>
        </dgm:presLayoutVars>
      </dgm:prSet>
      <dgm:spPr/>
    </dgm:pt>
    <dgm:pt modelId="{8E375376-0987-453D-8F28-5BC3971E6575}" type="pres">
      <dgm:prSet presAssocID="{8C37F639-817C-42B3-B9AA-8B1288A45E22}" presName="sibTrans" presStyleLbl="sibTrans2D1" presStyleIdx="0" presStyleCnt="0"/>
      <dgm:spPr/>
    </dgm:pt>
    <dgm:pt modelId="{4414E969-B832-4A39-8F5B-29133DBBCF26}" type="pres">
      <dgm:prSet presAssocID="{C2CDBDF8-C52E-4925-8986-4373E3224187}" presName="compNode" presStyleCnt="0"/>
      <dgm:spPr/>
    </dgm:pt>
    <dgm:pt modelId="{592599E0-528B-4086-AE9D-48F7E12ED2E6}" type="pres">
      <dgm:prSet presAssocID="{C2CDBDF8-C52E-4925-8986-4373E3224187}" presName="iconBgRect" presStyleLbl="bgShp" presStyleIdx="1" presStyleCnt="4"/>
      <dgm:spPr/>
    </dgm:pt>
    <dgm:pt modelId="{CC0F3E05-C774-4909-B941-F10644ACB8F8}" type="pres">
      <dgm:prSet presAssocID="{C2CDBDF8-C52E-4925-8986-4373E32241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k"/>
        </a:ext>
      </dgm:extLst>
    </dgm:pt>
    <dgm:pt modelId="{30FEEA1C-3B9C-4D8D-9EB0-47DA08A3A86A}" type="pres">
      <dgm:prSet presAssocID="{C2CDBDF8-C52E-4925-8986-4373E3224187}" presName="spaceRect" presStyleCnt="0"/>
      <dgm:spPr/>
    </dgm:pt>
    <dgm:pt modelId="{793BFFB8-7CC4-427E-A854-0927D097CEF0}" type="pres">
      <dgm:prSet presAssocID="{C2CDBDF8-C52E-4925-8986-4373E3224187}" presName="textRect" presStyleLbl="revTx" presStyleIdx="1" presStyleCnt="4">
        <dgm:presLayoutVars>
          <dgm:chMax val="1"/>
          <dgm:chPref val="1"/>
        </dgm:presLayoutVars>
      </dgm:prSet>
      <dgm:spPr/>
    </dgm:pt>
    <dgm:pt modelId="{C8B35924-F072-4EEA-B0AC-C59757B2005E}" type="pres">
      <dgm:prSet presAssocID="{5FDF7A18-0E9B-4E27-A96F-9D3B6F6A78E5}" presName="sibTrans" presStyleLbl="sibTrans2D1" presStyleIdx="0" presStyleCnt="0"/>
      <dgm:spPr/>
    </dgm:pt>
    <dgm:pt modelId="{66329549-D451-4081-BF0E-ACAD41040A85}" type="pres">
      <dgm:prSet presAssocID="{139B364E-E0E8-491F-95C1-2C51D2F7BEC9}" presName="compNode" presStyleCnt="0"/>
      <dgm:spPr/>
    </dgm:pt>
    <dgm:pt modelId="{1875CBC7-7350-41F3-AF47-EA1994E76E9C}" type="pres">
      <dgm:prSet presAssocID="{139B364E-E0E8-491F-95C1-2C51D2F7BEC9}" presName="iconBgRect" presStyleLbl="bgShp" presStyleIdx="2" presStyleCnt="4"/>
      <dgm:spPr/>
    </dgm:pt>
    <dgm:pt modelId="{9F211D1A-EDAB-42EB-B36D-0FCD31843AB5}" type="pres">
      <dgm:prSet presAssocID="{139B364E-E0E8-491F-95C1-2C51D2F7BEC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tionskilde"/>
        </a:ext>
      </dgm:extLst>
    </dgm:pt>
    <dgm:pt modelId="{C23BFEF1-C83D-486F-83AE-58934D05D9C1}" type="pres">
      <dgm:prSet presAssocID="{139B364E-E0E8-491F-95C1-2C51D2F7BEC9}" presName="spaceRect" presStyleCnt="0"/>
      <dgm:spPr/>
    </dgm:pt>
    <dgm:pt modelId="{C3866B67-8E11-45E9-8F6F-4C32F4AA33DE}" type="pres">
      <dgm:prSet presAssocID="{139B364E-E0E8-491F-95C1-2C51D2F7BEC9}" presName="textRect" presStyleLbl="revTx" presStyleIdx="2" presStyleCnt="4">
        <dgm:presLayoutVars>
          <dgm:chMax val="1"/>
          <dgm:chPref val="1"/>
        </dgm:presLayoutVars>
      </dgm:prSet>
      <dgm:spPr/>
    </dgm:pt>
    <dgm:pt modelId="{BD10225E-F878-48FA-8FC2-C2F157C3BD23}" type="pres">
      <dgm:prSet presAssocID="{1EBA5345-4FE4-4380-8A70-833909DC89CC}" presName="sibTrans" presStyleLbl="sibTrans2D1" presStyleIdx="0" presStyleCnt="0"/>
      <dgm:spPr/>
    </dgm:pt>
    <dgm:pt modelId="{EC205B6D-C681-4247-9143-F1CE41C05976}" type="pres">
      <dgm:prSet presAssocID="{550491E8-CA71-4A34-9696-F8AEB9078803}" presName="compNode" presStyleCnt="0"/>
      <dgm:spPr/>
    </dgm:pt>
    <dgm:pt modelId="{9570CBD5-9FD4-44B3-8079-0F0CCF71516D}" type="pres">
      <dgm:prSet presAssocID="{550491E8-CA71-4A34-9696-F8AEB9078803}" presName="iconBgRect" presStyleLbl="bgShp" presStyleIdx="3" presStyleCnt="4"/>
      <dgm:spPr/>
    </dgm:pt>
    <dgm:pt modelId="{6C026D3B-F24E-489C-921E-E9AFC2266BAD}" type="pres">
      <dgm:prSet presAssocID="{550491E8-CA71-4A34-9696-F8AEB9078803}"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eriodisk graf med massiv udfyldning"/>
        </a:ext>
      </dgm:extLst>
    </dgm:pt>
    <dgm:pt modelId="{42D0B44F-0932-4733-B766-338274F843EE}" type="pres">
      <dgm:prSet presAssocID="{550491E8-CA71-4A34-9696-F8AEB9078803}" presName="spaceRect" presStyleCnt="0"/>
      <dgm:spPr/>
    </dgm:pt>
    <dgm:pt modelId="{6AE41D81-D954-4D4B-B570-FE0FBDAF1E00}" type="pres">
      <dgm:prSet presAssocID="{550491E8-CA71-4A34-9696-F8AEB9078803}" presName="textRect" presStyleLbl="revTx" presStyleIdx="3" presStyleCnt="4">
        <dgm:presLayoutVars>
          <dgm:chMax val="1"/>
          <dgm:chPref val="1"/>
        </dgm:presLayoutVars>
      </dgm:prSet>
      <dgm:spPr/>
    </dgm:pt>
  </dgm:ptLst>
  <dgm:cxnLst>
    <dgm:cxn modelId="{A366650D-5786-4CCF-BC2C-BE147D4FD337}" type="presOf" srcId="{0E26DCC3-47C6-4578-B01C-8CE6CDA90009}" destId="{AED12289-A887-4DFE-A2E6-983D8C5A67E0}" srcOrd="0" destOrd="0" presId="urn:microsoft.com/office/officeart/2018/2/layout/IconCircleList"/>
    <dgm:cxn modelId="{21D5752C-DBAE-4BDD-AFA3-219A902A56D2}" type="presOf" srcId="{5FDF7A18-0E9B-4E27-A96F-9D3B6F6A78E5}" destId="{C8B35924-F072-4EEA-B0AC-C59757B2005E}" srcOrd="0" destOrd="0" presId="urn:microsoft.com/office/officeart/2018/2/layout/IconCircleList"/>
    <dgm:cxn modelId="{CD77412F-A782-4D8B-9581-A7CC2EEF9E0F}" type="presOf" srcId="{C2CDBDF8-C52E-4925-8986-4373E3224187}" destId="{793BFFB8-7CC4-427E-A854-0927D097CEF0}" srcOrd="0" destOrd="0" presId="urn:microsoft.com/office/officeart/2018/2/layout/IconCircleList"/>
    <dgm:cxn modelId="{FECE3B35-86F4-4284-82DC-E641FF94A9E4}" type="presOf" srcId="{8C37F639-817C-42B3-B9AA-8B1288A45E22}" destId="{8E375376-0987-453D-8F28-5BC3971E6575}" srcOrd="0" destOrd="0" presId="urn:microsoft.com/office/officeart/2018/2/layout/IconCircleList"/>
    <dgm:cxn modelId="{0A69D445-A42A-4BCC-A951-0BA792228A67}" srcId="{C46F7548-BFA8-4C98-B0B4-E5DD6094BC44}" destId="{139B364E-E0E8-491F-95C1-2C51D2F7BEC9}" srcOrd="2" destOrd="0" parTransId="{5EC0CD8F-218D-4F92-ADFD-0293141DCCCA}" sibTransId="{1EBA5345-4FE4-4380-8A70-833909DC89CC}"/>
    <dgm:cxn modelId="{645EDB4B-A056-478F-94E5-84BD98F8A2C8}" type="presOf" srcId="{139B364E-E0E8-491F-95C1-2C51D2F7BEC9}" destId="{C3866B67-8E11-45E9-8F6F-4C32F4AA33DE}" srcOrd="0" destOrd="0" presId="urn:microsoft.com/office/officeart/2018/2/layout/IconCircleList"/>
    <dgm:cxn modelId="{6DA20B4D-1A39-4369-9D0F-442D8796F86C}" type="presOf" srcId="{1EBA5345-4FE4-4380-8A70-833909DC89CC}" destId="{BD10225E-F878-48FA-8FC2-C2F157C3BD23}" srcOrd="0" destOrd="0" presId="urn:microsoft.com/office/officeart/2018/2/layout/IconCircleList"/>
    <dgm:cxn modelId="{6DCABF70-DE6D-4E63-8BD2-E191DB2663A3}" srcId="{C46F7548-BFA8-4C98-B0B4-E5DD6094BC44}" destId="{C2CDBDF8-C52E-4925-8986-4373E3224187}" srcOrd="1" destOrd="0" parTransId="{053F2358-A48A-4C13-8DA7-7C52290F3F5D}" sibTransId="{5FDF7A18-0E9B-4E27-A96F-9D3B6F6A78E5}"/>
    <dgm:cxn modelId="{EC936783-9394-4A73-A80C-9D3ABD317F55}" srcId="{C46F7548-BFA8-4C98-B0B4-E5DD6094BC44}" destId="{550491E8-CA71-4A34-9696-F8AEB9078803}" srcOrd="3" destOrd="0" parTransId="{185BDE78-784A-4A0E-99C5-A06B08C4B5B7}" sibTransId="{9114EAFF-8002-4794-A2DC-FC6531B7B11A}"/>
    <dgm:cxn modelId="{8268CC8F-C86B-4C5E-B741-9DEFFB23DF3B}" type="presOf" srcId="{550491E8-CA71-4A34-9696-F8AEB9078803}" destId="{6AE41D81-D954-4D4B-B570-FE0FBDAF1E00}" srcOrd="0" destOrd="0" presId="urn:microsoft.com/office/officeart/2018/2/layout/IconCircleList"/>
    <dgm:cxn modelId="{2AAAA1C8-F7E5-48EE-AA73-C2B82AAD1CCB}" type="presOf" srcId="{C46F7548-BFA8-4C98-B0B4-E5DD6094BC44}" destId="{B0280F1C-1992-4C4A-8E88-5E3A8F152EAB}" srcOrd="0" destOrd="0" presId="urn:microsoft.com/office/officeart/2018/2/layout/IconCircleList"/>
    <dgm:cxn modelId="{DCF2D0E8-75DB-43B2-8E77-EB89F9259CA3}" srcId="{C46F7548-BFA8-4C98-B0B4-E5DD6094BC44}" destId="{0E26DCC3-47C6-4578-B01C-8CE6CDA90009}" srcOrd="0" destOrd="0" parTransId="{0D79E16C-39BA-4438-A72F-2E12B8FD4693}" sibTransId="{8C37F639-817C-42B3-B9AA-8B1288A45E22}"/>
    <dgm:cxn modelId="{61182CCF-73D2-495A-933C-E29577C61BA1}" type="presParOf" srcId="{B0280F1C-1992-4C4A-8E88-5E3A8F152EAB}" destId="{A4733FEE-7795-4527-9970-465190BE7F5A}" srcOrd="0" destOrd="0" presId="urn:microsoft.com/office/officeart/2018/2/layout/IconCircleList"/>
    <dgm:cxn modelId="{7E2D4A8B-E357-4BD6-9F0E-C9CCF4979E8D}" type="presParOf" srcId="{A4733FEE-7795-4527-9970-465190BE7F5A}" destId="{DE43B942-92AA-4B5C-973D-6C5D5A08A5F8}" srcOrd="0" destOrd="0" presId="urn:microsoft.com/office/officeart/2018/2/layout/IconCircleList"/>
    <dgm:cxn modelId="{E8F3C0BD-DD3F-4024-B26A-DDE82EE4F4E9}" type="presParOf" srcId="{DE43B942-92AA-4B5C-973D-6C5D5A08A5F8}" destId="{7A66871C-63CB-44E6-8992-76ABBE51AD01}" srcOrd="0" destOrd="0" presId="urn:microsoft.com/office/officeart/2018/2/layout/IconCircleList"/>
    <dgm:cxn modelId="{672286C2-7D5A-464B-88A4-1B9DAF5C4090}" type="presParOf" srcId="{DE43B942-92AA-4B5C-973D-6C5D5A08A5F8}" destId="{6ED1D452-A610-47B6-872E-A3C353511527}" srcOrd="1" destOrd="0" presId="urn:microsoft.com/office/officeart/2018/2/layout/IconCircleList"/>
    <dgm:cxn modelId="{27EA5E04-84B6-4C1C-9D50-5C74A47952AD}" type="presParOf" srcId="{DE43B942-92AA-4B5C-973D-6C5D5A08A5F8}" destId="{BFF62F45-D659-4DB8-9609-E4035A670F61}" srcOrd="2" destOrd="0" presId="urn:microsoft.com/office/officeart/2018/2/layout/IconCircleList"/>
    <dgm:cxn modelId="{AF75C7C6-9AB6-4D7C-9E85-0B4F91EB5D32}" type="presParOf" srcId="{DE43B942-92AA-4B5C-973D-6C5D5A08A5F8}" destId="{AED12289-A887-4DFE-A2E6-983D8C5A67E0}" srcOrd="3" destOrd="0" presId="urn:microsoft.com/office/officeart/2018/2/layout/IconCircleList"/>
    <dgm:cxn modelId="{906596A8-408C-46FD-9728-3156066E981F}" type="presParOf" srcId="{A4733FEE-7795-4527-9970-465190BE7F5A}" destId="{8E375376-0987-453D-8F28-5BC3971E6575}" srcOrd="1" destOrd="0" presId="urn:microsoft.com/office/officeart/2018/2/layout/IconCircleList"/>
    <dgm:cxn modelId="{7772B82A-F7FE-41E2-A50B-7C2C180EABBF}" type="presParOf" srcId="{A4733FEE-7795-4527-9970-465190BE7F5A}" destId="{4414E969-B832-4A39-8F5B-29133DBBCF26}" srcOrd="2" destOrd="0" presId="urn:microsoft.com/office/officeart/2018/2/layout/IconCircleList"/>
    <dgm:cxn modelId="{51EC7F5E-33E9-459C-A992-9104EBC0AD74}" type="presParOf" srcId="{4414E969-B832-4A39-8F5B-29133DBBCF26}" destId="{592599E0-528B-4086-AE9D-48F7E12ED2E6}" srcOrd="0" destOrd="0" presId="urn:microsoft.com/office/officeart/2018/2/layout/IconCircleList"/>
    <dgm:cxn modelId="{DE607F8F-C702-4F45-A8C6-27156B439EAD}" type="presParOf" srcId="{4414E969-B832-4A39-8F5B-29133DBBCF26}" destId="{CC0F3E05-C774-4909-B941-F10644ACB8F8}" srcOrd="1" destOrd="0" presId="urn:microsoft.com/office/officeart/2018/2/layout/IconCircleList"/>
    <dgm:cxn modelId="{79AC7F68-A3D1-42AA-BC62-144B1099DED5}" type="presParOf" srcId="{4414E969-B832-4A39-8F5B-29133DBBCF26}" destId="{30FEEA1C-3B9C-4D8D-9EB0-47DA08A3A86A}" srcOrd="2" destOrd="0" presId="urn:microsoft.com/office/officeart/2018/2/layout/IconCircleList"/>
    <dgm:cxn modelId="{5F6F131B-29FA-4992-ABB3-B1EC521D8A84}" type="presParOf" srcId="{4414E969-B832-4A39-8F5B-29133DBBCF26}" destId="{793BFFB8-7CC4-427E-A854-0927D097CEF0}" srcOrd="3" destOrd="0" presId="urn:microsoft.com/office/officeart/2018/2/layout/IconCircleList"/>
    <dgm:cxn modelId="{2536BD08-A214-499B-8F30-80C4344A6048}" type="presParOf" srcId="{A4733FEE-7795-4527-9970-465190BE7F5A}" destId="{C8B35924-F072-4EEA-B0AC-C59757B2005E}" srcOrd="3" destOrd="0" presId="urn:microsoft.com/office/officeart/2018/2/layout/IconCircleList"/>
    <dgm:cxn modelId="{40ABC4B3-12CA-4532-B203-D87C173582BF}" type="presParOf" srcId="{A4733FEE-7795-4527-9970-465190BE7F5A}" destId="{66329549-D451-4081-BF0E-ACAD41040A85}" srcOrd="4" destOrd="0" presId="urn:microsoft.com/office/officeart/2018/2/layout/IconCircleList"/>
    <dgm:cxn modelId="{D2C33572-56EA-407D-9278-6BDE0DE520AF}" type="presParOf" srcId="{66329549-D451-4081-BF0E-ACAD41040A85}" destId="{1875CBC7-7350-41F3-AF47-EA1994E76E9C}" srcOrd="0" destOrd="0" presId="urn:microsoft.com/office/officeart/2018/2/layout/IconCircleList"/>
    <dgm:cxn modelId="{EA387827-7399-4287-B85F-FFD7FB816C10}" type="presParOf" srcId="{66329549-D451-4081-BF0E-ACAD41040A85}" destId="{9F211D1A-EDAB-42EB-B36D-0FCD31843AB5}" srcOrd="1" destOrd="0" presId="urn:microsoft.com/office/officeart/2018/2/layout/IconCircleList"/>
    <dgm:cxn modelId="{A8C45285-A853-4B67-A073-4081E5C37D41}" type="presParOf" srcId="{66329549-D451-4081-BF0E-ACAD41040A85}" destId="{C23BFEF1-C83D-486F-83AE-58934D05D9C1}" srcOrd="2" destOrd="0" presId="urn:microsoft.com/office/officeart/2018/2/layout/IconCircleList"/>
    <dgm:cxn modelId="{BFADDA99-AC8F-4B8A-943F-AB89B6364BF9}" type="presParOf" srcId="{66329549-D451-4081-BF0E-ACAD41040A85}" destId="{C3866B67-8E11-45E9-8F6F-4C32F4AA33DE}" srcOrd="3" destOrd="0" presId="urn:microsoft.com/office/officeart/2018/2/layout/IconCircleList"/>
    <dgm:cxn modelId="{D91A752E-63BA-45B8-9BDD-1FAE50B440D7}" type="presParOf" srcId="{A4733FEE-7795-4527-9970-465190BE7F5A}" destId="{BD10225E-F878-48FA-8FC2-C2F157C3BD23}" srcOrd="5" destOrd="0" presId="urn:microsoft.com/office/officeart/2018/2/layout/IconCircleList"/>
    <dgm:cxn modelId="{64DB284E-87AA-468F-9104-0A55537FC0B6}" type="presParOf" srcId="{A4733FEE-7795-4527-9970-465190BE7F5A}" destId="{EC205B6D-C681-4247-9143-F1CE41C05976}" srcOrd="6" destOrd="0" presId="urn:microsoft.com/office/officeart/2018/2/layout/IconCircleList"/>
    <dgm:cxn modelId="{BBD39EEE-9976-4E20-A94A-23D9A9C24CD5}" type="presParOf" srcId="{EC205B6D-C681-4247-9143-F1CE41C05976}" destId="{9570CBD5-9FD4-44B3-8079-0F0CCF71516D}" srcOrd="0" destOrd="0" presId="urn:microsoft.com/office/officeart/2018/2/layout/IconCircleList"/>
    <dgm:cxn modelId="{98CD5A7E-10D6-43D1-A694-E42920D5B3F6}" type="presParOf" srcId="{EC205B6D-C681-4247-9143-F1CE41C05976}" destId="{6C026D3B-F24E-489C-921E-E9AFC2266BAD}" srcOrd="1" destOrd="0" presId="urn:microsoft.com/office/officeart/2018/2/layout/IconCircleList"/>
    <dgm:cxn modelId="{D6745F32-9ACB-4216-B7EC-F49448C321B3}" type="presParOf" srcId="{EC205B6D-C681-4247-9143-F1CE41C05976}" destId="{42D0B44F-0932-4733-B766-338274F843EE}" srcOrd="2" destOrd="0" presId="urn:microsoft.com/office/officeart/2018/2/layout/IconCircleList"/>
    <dgm:cxn modelId="{58FAD3D9-A569-45BF-B2B6-EDEEFFAA2CED}" type="presParOf" srcId="{EC205B6D-C681-4247-9143-F1CE41C05976}" destId="{6AE41D81-D954-4D4B-B570-FE0FBDAF1E0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8DCDF6-C458-465E-AE55-BCB031CEABA5}"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a-DK"/>
        </a:p>
      </dgm:t>
    </dgm:pt>
    <dgm:pt modelId="{40D2B226-2671-4625-A2B8-EAF44897C3C5}">
      <dgm:prSet phldrT="[Tekst]" custT="1"/>
      <dgm:spPr>
        <a:solidFill>
          <a:schemeClr val="accent2">
            <a:lumMod val="75000"/>
          </a:schemeClr>
        </a:solidFill>
      </dgm:spPr>
      <dgm:t>
        <a:bodyPr/>
        <a:lstStyle/>
        <a:p>
          <a:r>
            <a:rPr lang="da-DK" sz="1050" b="1" dirty="0">
              <a:latin typeface="+mn-lt"/>
            </a:rPr>
            <a:t>50% reduktion af medicineringsfejl i afd. X inden 31/12-25</a:t>
          </a:r>
        </a:p>
      </dgm:t>
    </dgm:pt>
    <dgm:pt modelId="{758E9340-FBD3-4652-9EC9-BC24E9DA2963}" type="parTrans" cxnId="{5639CC0E-A2D6-40CD-AFDF-73E2F66F9DB5}">
      <dgm:prSet/>
      <dgm:spPr/>
      <dgm:t>
        <a:bodyPr/>
        <a:lstStyle/>
        <a:p>
          <a:endParaRPr lang="da-DK" sz="1100" b="1">
            <a:solidFill>
              <a:schemeClr val="bg1"/>
            </a:solidFill>
            <a:latin typeface="+mn-lt"/>
          </a:endParaRPr>
        </a:p>
      </dgm:t>
    </dgm:pt>
    <dgm:pt modelId="{29318C07-7517-4BA0-9EC5-D097EA4C8C75}" type="sibTrans" cxnId="{5639CC0E-A2D6-40CD-AFDF-73E2F66F9DB5}">
      <dgm:prSet/>
      <dgm:spPr/>
      <dgm:t>
        <a:bodyPr/>
        <a:lstStyle/>
        <a:p>
          <a:endParaRPr lang="da-DK" sz="1100" b="1">
            <a:solidFill>
              <a:schemeClr val="bg1"/>
            </a:solidFill>
            <a:latin typeface="+mn-lt"/>
          </a:endParaRPr>
        </a:p>
      </dgm:t>
    </dgm:pt>
    <dgm:pt modelId="{E7F68A4B-10CA-4911-B364-605953CF6019}">
      <dgm:prSet phldrT="[Tekst]" custT="1"/>
      <dgm:spPr/>
      <dgm:t>
        <a:bodyPr/>
        <a:lstStyle/>
        <a:p>
          <a:r>
            <a:rPr lang="da-DK" sz="1100" b="1">
              <a:latin typeface="+mn-lt"/>
            </a:rPr>
            <a:t>Sikker medicinhåndtering</a:t>
          </a:r>
          <a:endParaRPr lang="da-DK" sz="1100" b="1" dirty="0">
            <a:latin typeface="+mn-lt"/>
          </a:endParaRPr>
        </a:p>
      </dgm:t>
    </dgm:pt>
    <dgm:pt modelId="{A13B386F-75A8-4957-88ED-EB8A3D636774}" type="parTrans" cxnId="{A183F057-D423-4EB7-BD08-F7FF07DD118B}">
      <dgm:prSet custT="1"/>
      <dgm:spPr/>
      <dgm:t>
        <a:bodyPr/>
        <a:lstStyle/>
        <a:p>
          <a:endParaRPr lang="da-DK" sz="1100" b="1">
            <a:solidFill>
              <a:schemeClr val="bg1"/>
            </a:solidFill>
            <a:latin typeface="+mn-lt"/>
          </a:endParaRPr>
        </a:p>
      </dgm:t>
    </dgm:pt>
    <dgm:pt modelId="{A108439E-D935-4AA4-A39B-7B9B846054C1}" type="sibTrans" cxnId="{A183F057-D423-4EB7-BD08-F7FF07DD118B}">
      <dgm:prSet/>
      <dgm:spPr/>
      <dgm:t>
        <a:bodyPr/>
        <a:lstStyle/>
        <a:p>
          <a:endParaRPr lang="da-DK" sz="1100" b="1">
            <a:solidFill>
              <a:schemeClr val="bg1"/>
            </a:solidFill>
            <a:latin typeface="+mn-lt"/>
          </a:endParaRPr>
        </a:p>
      </dgm:t>
    </dgm:pt>
    <dgm:pt modelId="{AFD538B7-B280-4C39-AA1B-D7816890E1D6}">
      <dgm:prSet phldrT="[Tekst]" custT="1"/>
      <dgm:spPr/>
      <dgm:t>
        <a:bodyPr/>
        <a:lstStyle/>
        <a:p>
          <a:pPr algn="ctr"/>
          <a:r>
            <a:rPr lang="da-DK" sz="1100" b="1" dirty="0">
              <a:latin typeface="+mn-lt"/>
              <a:ea typeface="Calibri" panose="020F0502020204030204" pitchFamily="34" charset="0"/>
              <a:cs typeface="Times New Roman" panose="02020603050405020304" pitchFamily="18" charset="0"/>
            </a:rPr>
            <a:t>Standardiseret medicindispensering og</a:t>
          </a:r>
          <a:br>
            <a:rPr lang="da-DK" sz="1100" b="1" dirty="0">
              <a:latin typeface="+mn-lt"/>
              <a:ea typeface="Calibri" panose="020F0502020204030204" pitchFamily="34" charset="0"/>
              <a:cs typeface="Times New Roman" panose="02020603050405020304" pitchFamily="18" charset="0"/>
            </a:rPr>
          </a:br>
          <a:r>
            <a:rPr lang="da-DK" sz="1100" b="1" dirty="0">
              <a:latin typeface="+mn-lt"/>
              <a:ea typeface="Calibri" panose="020F0502020204030204" pitchFamily="34" charset="0"/>
              <a:cs typeface="Times New Roman" panose="02020603050405020304" pitchFamily="18" charset="0"/>
            </a:rPr>
            <a:t>medicinadministration</a:t>
          </a:r>
        </a:p>
      </dgm:t>
    </dgm:pt>
    <dgm:pt modelId="{530BAFD3-CEE6-4008-B36F-62D2EB6CE422}" type="parTrans" cxnId="{1B179E96-F252-483F-8FE6-B6EA36D69763}">
      <dgm:prSet custT="1"/>
      <dgm:spPr/>
      <dgm:t>
        <a:bodyPr/>
        <a:lstStyle/>
        <a:p>
          <a:endParaRPr lang="da-DK" sz="1100" b="1">
            <a:solidFill>
              <a:schemeClr val="bg1"/>
            </a:solidFill>
            <a:latin typeface="+mn-lt"/>
          </a:endParaRPr>
        </a:p>
      </dgm:t>
    </dgm:pt>
    <dgm:pt modelId="{3C84BCAE-B3DB-45DA-9C50-D5BA12490993}" type="sibTrans" cxnId="{1B179E96-F252-483F-8FE6-B6EA36D69763}">
      <dgm:prSet/>
      <dgm:spPr/>
      <dgm:t>
        <a:bodyPr/>
        <a:lstStyle/>
        <a:p>
          <a:endParaRPr lang="da-DK" sz="1100" b="1">
            <a:solidFill>
              <a:schemeClr val="bg1"/>
            </a:solidFill>
            <a:latin typeface="+mn-lt"/>
          </a:endParaRPr>
        </a:p>
      </dgm:t>
    </dgm:pt>
    <dgm:pt modelId="{49BB004C-E390-455D-B48A-534D84E3A986}">
      <dgm:prSet phldrT="[Tekst]" custT="1"/>
      <dgm:spPr/>
      <dgm:t>
        <a:bodyPr/>
        <a:lstStyle/>
        <a:p>
          <a:r>
            <a:rPr lang="da-DK" sz="1100" b="1" dirty="0">
              <a:latin typeface="+mn-lt"/>
            </a:rPr>
            <a:t>Sikker overlevering af medicinoplysninger</a:t>
          </a:r>
        </a:p>
      </dgm:t>
    </dgm:pt>
    <dgm:pt modelId="{618660A5-1328-4F1A-AE73-4C98513EB1CC}" type="parTrans" cxnId="{7F0F6C28-40FB-4BDE-973B-F21B345B84CE}">
      <dgm:prSet custT="1"/>
      <dgm:spPr/>
      <dgm:t>
        <a:bodyPr/>
        <a:lstStyle/>
        <a:p>
          <a:endParaRPr lang="da-DK" sz="1100" b="1">
            <a:solidFill>
              <a:schemeClr val="bg1"/>
            </a:solidFill>
            <a:latin typeface="+mn-lt"/>
          </a:endParaRPr>
        </a:p>
      </dgm:t>
    </dgm:pt>
    <dgm:pt modelId="{80BE1738-1E4E-41F8-88A6-8D3AC69F70B2}" type="sibTrans" cxnId="{7F0F6C28-40FB-4BDE-973B-F21B345B84CE}">
      <dgm:prSet/>
      <dgm:spPr/>
      <dgm:t>
        <a:bodyPr/>
        <a:lstStyle/>
        <a:p>
          <a:endParaRPr lang="da-DK" sz="1100" b="1">
            <a:solidFill>
              <a:schemeClr val="bg1"/>
            </a:solidFill>
            <a:latin typeface="+mn-lt"/>
          </a:endParaRPr>
        </a:p>
      </dgm:t>
    </dgm:pt>
    <dgm:pt modelId="{AB61B38B-5231-4961-BE5E-9F8572E28E82}">
      <dgm:prSet phldrT="[Tekst]" custT="1"/>
      <dgm:spPr/>
      <dgm:t>
        <a:bodyPr/>
        <a:lstStyle/>
        <a:p>
          <a:pPr algn="ctr"/>
          <a:r>
            <a:rPr lang="da-DK" sz="1100" b="1" dirty="0">
              <a:latin typeface="+mn-lt"/>
              <a:ea typeface="Calibri" panose="020F0502020204030204" pitchFamily="34" charset="0"/>
              <a:cs typeface="Times New Roman" panose="02020603050405020304" pitchFamily="18" charset="0"/>
            </a:rPr>
            <a:t>Medicinafstemning inden 24 timer</a:t>
          </a:r>
          <a:endParaRPr lang="da-DK" sz="1100" b="1" dirty="0">
            <a:latin typeface="+mn-lt"/>
            <a:cs typeface="Times New Roman" panose="02020603050405020304" pitchFamily="18" charset="0"/>
          </a:endParaRPr>
        </a:p>
        <a:p>
          <a:pPr algn="ctr"/>
          <a:r>
            <a:rPr lang="da-DK" sz="1100" b="1" dirty="0">
              <a:latin typeface="+mn-lt"/>
              <a:cs typeface="Times New Roman" panose="02020603050405020304" pitchFamily="18" charset="0"/>
            </a:rPr>
            <a:t>Medicinscreening </a:t>
          </a:r>
          <a:endParaRPr lang="da-DK" sz="1100" b="1" dirty="0">
            <a:latin typeface="+mn-lt"/>
          </a:endParaRPr>
        </a:p>
      </dgm:t>
    </dgm:pt>
    <dgm:pt modelId="{E4A28C60-6680-4A24-9D40-AEA29D873085}" type="parTrans" cxnId="{A5560A5D-E3C8-4800-9387-ABB3BFE32966}">
      <dgm:prSet custT="1"/>
      <dgm:spPr/>
      <dgm:t>
        <a:bodyPr/>
        <a:lstStyle/>
        <a:p>
          <a:endParaRPr lang="da-DK" sz="1100" b="1">
            <a:solidFill>
              <a:schemeClr val="bg1"/>
            </a:solidFill>
            <a:latin typeface="+mn-lt"/>
          </a:endParaRPr>
        </a:p>
      </dgm:t>
    </dgm:pt>
    <dgm:pt modelId="{0DD84029-039B-47B0-A228-59F6778E3E2F}" type="sibTrans" cxnId="{A5560A5D-E3C8-4800-9387-ABB3BFE32966}">
      <dgm:prSet/>
      <dgm:spPr/>
      <dgm:t>
        <a:bodyPr/>
        <a:lstStyle/>
        <a:p>
          <a:endParaRPr lang="da-DK" sz="1100" b="1">
            <a:solidFill>
              <a:schemeClr val="bg1"/>
            </a:solidFill>
            <a:latin typeface="+mn-lt"/>
          </a:endParaRPr>
        </a:p>
      </dgm:t>
    </dgm:pt>
    <dgm:pt modelId="{85E78DE6-CD82-4AD1-8258-69FCF1190CB7}">
      <dgm:prSet custT="1"/>
      <dgm:spPr/>
      <dgm:t>
        <a:bodyPr/>
        <a:lstStyle/>
        <a:p>
          <a:r>
            <a:rPr lang="da-DK" sz="1100" b="1">
              <a:latin typeface="+mn-lt"/>
            </a:rPr>
            <a:t>God patientsikkerheds-kultur</a:t>
          </a:r>
          <a:endParaRPr lang="da-DK" sz="1100" b="1" dirty="0">
            <a:latin typeface="+mn-lt"/>
          </a:endParaRPr>
        </a:p>
      </dgm:t>
    </dgm:pt>
    <dgm:pt modelId="{D5F2D718-365F-4986-ADDD-CF3DF9954ADB}" type="parTrans" cxnId="{563A3652-EBD4-44A7-A736-B031EBADFCB8}">
      <dgm:prSet custT="1"/>
      <dgm:spPr/>
      <dgm:t>
        <a:bodyPr/>
        <a:lstStyle/>
        <a:p>
          <a:endParaRPr lang="da-DK" sz="1100" b="1">
            <a:solidFill>
              <a:schemeClr val="bg1"/>
            </a:solidFill>
            <a:latin typeface="+mn-lt"/>
          </a:endParaRPr>
        </a:p>
      </dgm:t>
    </dgm:pt>
    <dgm:pt modelId="{5167BC19-00A2-43C2-A185-F567C91DDCA0}" type="sibTrans" cxnId="{563A3652-EBD4-44A7-A736-B031EBADFCB8}">
      <dgm:prSet/>
      <dgm:spPr/>
      <dgm:t>
        <a:bodyPr/>
        <a:lstStyle/>
        <a:p>
          <a:endParaRPr lang="da-DK" sz="1100" b="1">
            <a:solidFill>
              <a:schemeClr val="bg1"/>
            </a:solidFill>
            <a:latin typeface="+mn-lt"/>
          </a:endParaRPr>
        </a:p>
      </dgm:t>
    </dgm:pt>
    <dgm:pt modelId="{8130BAB2-88D6-46EF-A501-094C47705A3B}">
      <dgm:prSet custT="1"/>
      <dgm:spPr/>
      <dgm:t>
        <a:bodyPr/>
        <a:lstStyle/>
        <a:p>
          <a:pPr algn="ctr"/>
          <a:r>
            <a:rPr lang="da-DK" sz="1100" b="1">
              <a:latin typeface="+mn-lt"/>
              <a:ea typeface="Calibri" panose="020F0502020204030204" pitchFamily="34" charset="0"/>
              <a:cs typeface="Times New Roman" panose="02020603050405020304" pitchFamily="18" charset="0"/>
            </a:rPr>
            <a:t>Ingen forstyrrelser ved medicinhåndtering</a:t>
          </a:r>
        </a:p>
        <a:p>
          <a:pPr algn="ctr"/>
          <a:r>
            <a:rPr lang="da-DK" sz="1100" b="1">
              <a:latin typeface="+mn-lt"/>
              <a:ea typeface="Calibri" panose="020F0502020204030204" pitchFamily="34" charset="0"/>
              <a:cs typeface="Times New Roman" panose="02020603050405020304" pitchFamily="18" charset="0"/>
            </a:rPr>
            <a:t>Dele og lære af data</a:t>
          </a:r>
        </a:p>
        <a:p>
          <a:pPr algn="ctr"/>
          <a:r>
            <a:rPr lang="da-DK" sz="1100" b="1">
              <a:latin typeface="+mn-lt"/>
              <a:ea typeface="Calibri" panose="020F0502020204030204" pitchFamily="34" charset="0"/>
              <a:cs typeface="Times New Roman" panose="02020603050405020304" pitchFamily="18" charset="0"/>
            </a:rPr>
            <a:t>Åbenhed omkring fejl</a:t>
          </a:r>
          <a:endParaRPr lang="da-DK" sz="1100" b="1" dirty="0">
            <a:latin typeface="+mn-lt"/>
          </a:endParaRPr>
        </a:p>
      </dgm:t>
    </dgm:pt>
    <dgm:pt modelId="{FADF0C1A-F457-4E37-9D4F-08D9A9A9E9AD}" type="parTrans" cxnId="{60C1B151-9812-4B52-A957-D56A1C65FC8C}">
      <dgm:prSet custT="1"/>
      <dgm:spPr/>
      <dgm:t>
        <a:bodyPr/>
        <a:lstStyle/>
        <a:p>
          <a:endParaRPr lang="da-DK" sz="1100" b="1">
            <a:solidFill>
              <a:schemeClr val="bg1"/>
            </a:solidFill>
            <a:latin typeface="+mn-lt"/>
          </a:endParaRPr>
        </a:p>
      </dgm:t>
    </dgm:pt>
    <dgm:pt modelId="{1117123B-1E49-41FC-B086-355BC6A92A1F}" type="sibTrans" cxnId="{60C1B151-9812-4B52-A957-D56A1C65FC8C}">
      <dgm:prSet/>
      <dgm:spPr/>
      <dgm:t>
        <a:bodyPr/>
        <a:lstStyle/>
        <a:p>
          <a:endParaRPr lang="da-DK" sz="1100" b="1">
            <a:solidFill>
              <a:schemeClr val="bg1"/>
            </a:solidFill>
            <a:latin typeface="+mn-lt"/>
          </a:endParaRPr>
        </a:p>
      </dgm:t>
    </dgm:pt>
    <dgm:pt modelId="{2C9A669D-CF94-4EED-A92A-E87154024E24}">
      <dgm:prSet custT="1"/>
      <dgm:spPr/>
      <dgm:t>
        <a:bodyPr/>
        <a:lstStyle/>
        <a:p>
          <a:pPr algn="ctr"/>
          <a:r>
            <a:rPr lang="da-DK" sz="1100" b="1">
              <a:latin typeface="+mn-lt"/>
              <a:ea typeface="Calibri" panose="020F0502020204030204" pitchFamily="34" charset="0"/>
              <a:cs typeface="Times New Roman" panose="02020603050405020304" pitchFamily="18" charset="0"/>
            </a:rPr>
            <a:t>Uddannelse af patienter og pårørende</a:t>
          </a:r>
          <a:endParaRPr lang="da-DK" sz="1100" b="1" dirty="0">
            <a:latin typeface="+mn-lt"/>
          </a:endParaRPr>
        </a:p>
      </dgm:t>
    </dgm:pt>
    <dgm:pt modelId="{EF793491-F25F-4D59-8753-7FBEAEBE8275}" type="sibTrans" cxnId="{8D2B2EF8-C6D4-4DA4-BFB6-654DAF75C8D3}">
      <dgm:prSet/>
      <dgm:spPr/>
      <dgm:t>
        <a:bodyPr/>
        <a:lstStyle/>
        <a:p>
          <a:endParaRPr lang="da-DK" sz="1100" b="1">
            <a:solidFill>
              <a:schemeClr val="bg1"/>
            </a:solidFill>
            <a:latin typeface="+mn-lt"/>
          </a:endParaRPr>
        </a:p>
      </dgm:t>
    </dgm:pt>
    <dgm:pt modelId="{A2FB1145-9784-410A-9193-EB7EDBEFBF49}" type="parTrans" cxnId="{8D2B2EF8-C6D4-4DA4-BFB6-654DAF75C8D3}">
      <dgm:prSet custT="1"/>
      <dgm:spPr/>
      <dgm:t>
        <a:bodyPr/>
        <a:lstStyle/>
        <a:p>
          <a:endParaRPr lang="da-DK" sz="1100" b="1">
            <a:solidFill>
              <a:schemeClr val="bg1"/>
            </a:solidFill>
            <a:latin typeface="+mn-lt"/>
          </a:endParaRPr>
        </a:p>
      </dgm:t>
    </dgm:pt>
    <dgm:pt modelId="{BA0D32C5-45E0-4B84-8930-0917EB4DD296}">
      <dgm:prSet custT="1"/>
      <dgm:spPr/>
      <dgm:t>
        <a:bodyPr/>
        <a:lstStyle/>
        <a:p>
          <a:r>
            <a:rPr lang="da-DK" sz="1100" b="1" dirty="0">
              <a:latin typeface="+mn-lt"/>
            </a:rPr>
            <a:t>Patient- og pårørendeinvolvering</a:t>
          </a:r>
        </a:p>
      </dgm:t>
    </dgm:pt>
    <dgm:pt modelId="{1008BC9D-185B-4929-8FF1-1132285300F1}" type="sibTrans" cxnId="{3EA9190F-A30D-4533-8E69-2C78B4735747}">
      <dgm:prSet/>
      <dgm:spPr/>
      <dgm:t>
        <a:bodyPr/>
        <a:lstStyle/>
        <a:p>
          <a:endParaRPr lang="da-DK" sz="1100" b="1">
            <a:solidFill>
              <a:schemeClr val="bg1"/>
            </a:solidFill>
            <a:latin typeface="+mn-lt"/>
          </a:endParaRPr>
        </a:p>
      </dgm:t>
    </dgm:pt>
    <dgm:pt modelId="{18CD982A-7686-4411-9E27-BBB9274C5D77}" type="parTrans" cxnId="{3EA9190F-A30D-4533-8E69-2C78B4735747}">
      <dgm:prSet custT="1"/>
      <dgm:spPr/>
      <dgm:t>
        <a:bodyPr/>
        <a:lstStyle/>
        <a:p>
          <a:endParaRPr lang="da-DK" sz="1100" b="1">
            <a:solidFill>
              <a:schemeClr val="bg1"/>
            </a:solidFill>
            <a:latin typeface="+mn-lt"/>
          </a:endParaRPr>
        </a:p>
      </dgm:t>
    </dgm:pt>
    <dgm:pt modelId="{56CC04B0-11D3-4C1D-8A4E-5C46B5F0C01C}" type="pres">
      <dgm:prSet presAssocID="{3E8DCDF6-C458-465E-AE55-BCB031CEABA5}" presName="diagram" presStyleCnt="0">
        <dgm:presLayoutVars>
          <dgm:chPref val="1"/>
          <dgm:dir/>
          <dgm:animOne val="branch"/>
          <dgm:animLvl val="lvl"/>
          <dgm:resizeHandles val="exact"/>
        </dgm:presLayoutVars>
      </dgm:prSet>
      <dgm:spPr/>
    </dgm:pt>
    <dgm:pt modelId="{0AEC2ECD-3809-4910-BF55-F9B3C577C32A}" type="pres">
      <dgm:prSet presAssocID="{40D2B226-2671-4625-A2B8-EAF44897C3C5}" presName="root1" presStyleCnt="0"/>
      <dgm:spPr/>
    </dgm:pt>
    <dgm:pt modelId="{A2E6CDB1-BBB1-412A-9F3E-7612B23E17B2}" type="pres">
      <dgm:prSet presAssocID="{40D2B226-2671-4625-A2B8-EAF44897C3C5}" presName="LevelOneTextNode" presStyleLbl="node0" presStyleIdx="0" presStyleCnt="1" custLinFactNeighborX="-24088">
        <dgm:presLayoutVars>
          <dgm:chPref val="3"/>
        </dgm:presLayoutVars>
      </dgm:prSet>
      <dgm:spPr/>
    </dgm:pt>
    <dgm:pt modelId="{31E9F8B2-0C7D-487F-85D9-3F7FF4740DA7}" type="pres">
      <dgm:prSet presAssocID="{40D2B226-2671-4625-A2B8-EAF44897C3C5}" presName="level2hierChild" presStyleCnt="0"/>
      <dgm:spPr/>
    </dgm:pt>
    <dgm:pt modelId="{C8758B7A-29D8-44B5-BED1-3833C3A2BDCB}" type="pres">
      <dgm:prSet presAssocID="{A13B386F-75A8-4957-88ED-EB8A3D636774}" presName="conn2-1" presStyleLbl="parChTrans1D2" presStyleIdx="0" presStyleCnt="4"/>
      <dgm:spPr/>
    </dgm:pt>
    <dgm:pt modelId="{EBA3F1B6-3C12-4B5B-89B9-923C31A85A4D}" type="pres">
      <dgm:prSet presAssocID="{A13B386F-75A8-4957-88ED-EB8A3D636774}" presName="connTx" presStyleLbl="parChTrans1D2" presStyleIdx="0" presStyleCnt="4"/>
      <dgm:spPr/>
    </dgm:pt>
    <dgm:pt modelId="{7E2D9BF3-38C6-4492-9CCC-4E4A60DC009B}" type="pres">
      <dgm:prSet presAssocID="{E7F68A4B-10CA-4911-B364-605953CF6019}" presName="root2" presStyleCnt="0"/>
      <dgm:spPr/>
    </dgm:pt>
    <dgm:pt modelId="{3F3DCE1E-7BB8-48C6-9543-3BE8A89A8B2A}" type="pres">
      <dgm:prSet presAssocID="{E7F68A4B-10CA-4911-B364-605953CF6019}" presName="LevelTwoTextNode" presStyleLbl="node2" presStyleIdx="0" presStyleCnt="4" custScaleX="120738" custLinFactNeighborX="-2204" custLinFactNeighborY="-3400">
        <dgm:presLayoutVars>
          <dgm:chPref val="3"/>
        </dgm:presLayoutVars>
      </dgm:prSet>
      <dgm:spPr/>
    </dgm:pt>
    <dgm:pt modelId="{7B3A0E4B-6B5A-4B17-B71F-725053A24AC7}" type="pres">
      <dgm:prSet presAssocID="{E7F68A4B-10CA-4911-B364-605953CF6019}" presName="level3hierChild" presStyleCnt="0"/>
      <dgm:spPr/>
    </dgm:pt>
    <dgm:pt modelId="{41D7DF28-858C-475F-956D-21F6E5BC3E33}" type="pres">
      <dgm:prSet presAssocID="{530BAFD3-CEE6-4008-B36F-62D2EB6CE422}" presName="conn2-1" presStyleLbl="parChTrans1D3" presStyleIdx="0" presStyleCnt="4"/>
      <dgm:spPr/>
    </dgm:pt>
    <dgm:pt modelId="{A4CCA23A-B549-485E-AD29-7E3AF980826B}" type="pres">
      <dgm:prSet presAssocID="{530BAFD3-CEE6-4008-B36F-62D2EB6CE422}" presName="connTx" presStyleLbl="parChTrans1D3" presStyleIdx="0" presStyleCnt="4"/>
      <dgm:spPr/>
    </dgm:pt>
    <dgm:pt modelId="{4EA8899B-2A0F-4A25-B8E5-A554D0692E07}" type="pres">
      <dgm:prSet presAssocID="{AFD538B7-B280-4C39-AA1B-D7816890E1D6}" presName="root2" presStyleCnt="0"/>
      <dgm:spPr/>
    </dgm:pt>
    <dgm:pt modelId="{A8366A97-9A6D-415C-B7A2-E3186A34E70C}" type="pres">
      <dgm:prSet presAssocID="{AFD538B7-B280-4C39-AA1B-D7816890E1D6}" presName="LevelTwoTextNode" presStyleLbl="node3" presStyleIdx="0" presStyleCnt="4" custScaleX="172617" custScaleY="126685" custLinFactNeighborX="2735" custLinFactNeighborY="-4003">
        <dgm:presLayoutVars>
          <dgm:chPref val="3"/>
        </dgm:presLayoutVars>
      </dgm:prSet>
      <dgm:spPr/>
    </dgm:pt>
    <dgm:pt modelId="{2545C12C-2E89-40D5-A3EA-F051C6D93712}" type="pres">
      <dgm:prSet presAssocID="{AFD538B7-B280-4C39-AA1B-D7816890E1D6}" presName="level3hierChild" presStyleCnt="0"/>
      <dgm:spPr/>
    </dgm:pt>
    <dgm:pt modelId="{8CE28991-A96A-4F61-8750-BDDC61F5E00F}" type="pres">
      <dgm:prSet presAssocID="{618660A5-1328-4F1A-AE73-4C98513EB1CC}" presName="conn2-1" presStyleLbl="parChTrans1D2" presStyleIdx="1" presStyleCnt="4"/>
      <dgm:spPr/>
    </dgm:pt>
    <dgm:pt modelId="{46CA41D9-28E0-4301-8E1D-5E306A8A7998}" type="pres">
      <dgm:prSet presAssocID="{618660A5-1328-4F1A-AE73-4C98513EB1CC}" presName="connTx" presStyleLbl="parChTrans1D2" presStyleIdx="1" presStyleCnt="4"/>
      <dgm:spPr/>
    </dgm:pt>
    <dgm:pt modelId="{6C40237F-07D9-40B5-B77D-19C3BABBC0F9}" type="pres">
      <dgm:prSet presAssocID="{49BB004C-E390-455D-B48A-534D84E3A986}" presName="root2" presStyleCnt="0"/>
      <dgm:spPr/>
    </dgm:pt>
    <dgm:pt modelId="{B39ABC6D-B6E3-48C2-A2FF-DA1015725648}" type="pres">
      <dgm:prSet presAssocID="{49BB004C-E390-455D-B48A-534D84E3A986}" presName="LevelTwoTextNode" presStyleLbl="node2" presStyleIdx="1" presStyleCnt="4" custScaleX="120738" custLinFactNeighborX="-2204">
        <dgm:presLayoutVars>
          <dgm:chPref val="3"/>
        </dgm:presLayoutVars>
      </dgm:prSet>
      <dgm:spPr/>
    </dgm:pt>
    <dgm:pt modelId="{26C21B42-7B62-45BE-B4D7-96ED3AECF4D9}" type="pres">
      <dgm:prSet presAssocID="{49BB004C-E390-455D-B48A-534D84E3A986}" presName="level3hierChild" presStyleCnt="0"/>
      <dgm:spPr/>
    </dgm:pt>
    <dgm:pt modelId="{5B2BAAAA-0C39-4A76-B66D-91918020E59E}" type="pres">
      <dgm:prSet presAssocID="{E4A28C60-6680-4A24-9D40-AEA29D873085}" presName="conn2-1" presStyleLbl="parChTrans1D3" presStyleIdx="1" presStyleCnt="4"/>
      <dgm:spPr/>
    </dgm:pt>
    <dgm:pt modelId="{C741B818-DE40-4F32-8E67-FA2321501246}" type="pres">
      <dgm:prSet presAssocID="{E4A28C60-6680-4A24-9D40-AEA29D873085}" presName="connTx" presStyleLbl="parChTrans1D3" presStyleIdx="1" presStyleCnt="4"/>
      <dgm:spPr/>
    </dgm:pt>
    <dgm:pt modelId="{99092561-5FD8-4224-A379-D131BF8ED5C7}" type="pres">
      <dgm:prSet presAssocID="{AB61B38B-5231-4961-BE5E-9F8572E28E82}" presName="root2" presStyleCnt="0"/>
      <dgm:spPr/>
    </dgm:pt>
    <dgm:pt modelId="{990DBB6B-AB91-42F3-A991-23A71C66D1AA}" type="pres">
      <dgm:prSet presAssocID="{AB61B38B-5231-4961-BE5E-9F8572E28E82}" presName="LevelTwoTextNode" presStyleLbl="node3" presStyleIdx="1" presStyleCnt="4" custScaleX="174890" custLinFactNeighborX="305" custLinFactNeighborY="-15268">
        <dgm:presLayoutVars>
          <dgm:chPref val="3"/>
        </dgm:presLayoutVars>
      </dgm:prSet>
      <dgm:spPr/>
    </dgm:pt>
    <dgm:pt modelId="{6CA3FB6D-CA45-4B9C-B33B-4F159A8BB038}" type="pres">
      <dgm:prSet presAssocID="{AB61B38B-5231-4961-BE5E-9F8572E28E82}" presName="level3hierChild" presStyleCnt="0"/>
      <dgm:spPr/>
    </dgm:pt>
    <dgm:pt modelId="{A2E6343C-DF4A-45E2-B33D-A910633EE232}" type="pres">
      <dgm:prSet presAssocID="{18CD982A-7686-4411-9E27-BBB9274C5D77}" presName="conn2-1" presStyleLbl="parChTrans1D2" presStyleIdx="2" presStyleCnt="4"/>
      <dgm:spPr/>
    </dgm:pt>
    <dgm:pt modelId="{CD9938E1-1768-4E8F-A09B-1EB60110842A}" type="pres">
      <dgm:prSet presAssocID="{18CD982A-7686-4411-9E27-BBB9274C5D77}" presName="connTx" presStyleLbl="parChTrans1D2" presStyleIdx="2" presStyleCnt="4"/>
      <dgm:spPr/>
    </dgm:pt>
    <dgm:pt modelId="{D1AE99F1-E38A-4FF6-A8C3-1894B4AA8E90}" type="pres">
      <dgm:prSet presAssocID="{BA0D32C5-45E0-4B84-8930-0917EB4DD296}" presName="root2" presStyleCnt="0"/>
      <dgm:spPr/>
    </dgm:pt>
    <dgm:pt modelId="{4E67FAF1-63A4-4BFF-9514-754E8BAEBD69}" type="pres">
      <dgm:prSet presAssocID="{BA0D32C5-45E0-4B84-8930-0917EB4DD296}" presName="LevelTwoTextNode" presStyleLbl="node2" presStyleIdx="2" presStyleCnt="4" custScaleX="120738" custLinFactNeighborX="-2204">
        <dgm:presLayoutVars>
          <dgm:chPref val="3"/>
        </dgm:presLayoutVars>
      </dgm:prSet>
      <dgm:spPr/>
    </dgm:pt>
    <dgm:pt modelId="{829DE1D6-8875-40CB-86C4-2C510FE887B4}" type="pres">
      <dgm:prSet presAssocID="{BA0D32C5-45E0-4B84-8930-0917EB4DD296}" presName="level3hierChild" presStyleCnt="0"/>
      <dgm:spPr/>
    </dgm:pt>
    <dgm:pt modelId="{50F30191-B2FD-4717-ADB7-E1FD9CBF7A5D}" type="pres">
      <dgm:prSet presAssocID="{A2FB1145-9784-410A-9193-EB7EDBEFBF49}" presName="conn2-1" presStyleLbl="parChTrans1D3" presStyleIdx="2" presStyleCnt="4"/>
      <dgm:spPr/>
    </dgm:pt>
    <dgm:pt modelId="{7D95E099-BB87-4337-8888-0BA47A3A6BDD}" type="pres">
      <dgm:prSet presAssocID="{A2FB1145-9784-410A-9193-EB7EDBEFBF49}" presName="connTx" presStyleLbl="parChTrans1D3" presStyleIdx="2" presStyleCnt="4"/>
      <dgm:spPr/>
    </dgm:pt>
    <dgm:pt modelId="{A9BD5035-0763-4007-9BDF-2C8522A4FE5F}" type="pres">
      <dgm:prSet presAssocID="{2C9A669D-CF94-4EED-A92A-E87154024E24}" presName="root2" presStyleCnt="0"/>
      <dgm:spPr/>
    </dgm:pt>
    <dgm:pt modelId="{148A8D6C-ECC3-4F2D-8F70-4A067B8191F9}" type="pres">
      <dgm:prSet presAssocID="{2C9A669D-CF94-4EED-A92A-E87154024E24}" presName="LevelTwoTextNode" presStyleLbl="node3" presStyleIdx="2" presStyleCnt="4" custScaleX="173998" custScaleY="59001">
        <dgm:presLayoutVars>
          <dgm:chPref val="3"/>
        </dgm:presLayoutVars>
      </dgm:prSet>
      <dgm:spPr/>
    </dgm:pt>
    <dgm:pt modelId="{92D19CD0-79CC-4648-A4D6-508A757BBFD9}" type="pres">
      <dgm:prSet presAssocID="{2C9A669D-CF94-4EED-A92A-E87154024E24}" presName="level3hierChild" presStyleCnt="0"/>
      <dgm:spPr/>
    </dgm:pt>
    <dgm:pt modelId="{3B58EE13-0E01-4816-98A5-B8C2E9A6F13E}" type="pres">
      <dgm:prSet presAssocID="{D5F2D718-365F-4986-ADDD-CF3DF9954ADB}" presName="conn2-1" presStyleLbl="parChTrans1D2" presStyleIdx="3" presStyleCnt="4"/>
      <dgm:spPr/>
    </dgm:pt>
    <dgm:pt modelId="{0BC23568-5CA3-4B63-9152-7C17E2913D55}" type="pres">
      <dgm:prSet presAssocID="{D5F2D718-365F-4986-ADDD-CF3DF9954ADB}" presName="connTx" presStyleLbl="parChTrans1D2" presStyleIdx="3" presStyleCnt="4"/>
      <dgm:spPr/>
    </dgm:pt>
    <dgm:pt modelId="{3A243533-7EC4-4F94-B466-3B0C4818B392}" type="pres">
      <dgm:prSet presAssocID="{85E78DE6-CD82-4AD1-8258-69FCF1190CB7}" presName="root2" presStyleCnt="0"/>
      <dgm:spPr/>
    </dgm:pt>
    <dgm:pt modelId="{75F869DE-D457-4F99-9CF6-2A51A393DAF6}" type="pres">
      <dgm:prSet presAssocID="{85E78DE6-CD82-4AD1-8258-69FCF1190CB7}" presName="LevelTwoTextNode" presStyleLbl="node2" presStyleIdx="3" presStyleCnt="4" custScaleX="120738" custLinFactNeighborX="-2204">
        <dgm:presLayoutVars>
          <dgm:chPref val="3"/>
        </dgm:presLayoutVars>
      </dgm:prSet>
      <dgm:spPr/>
    </dgm:pt>
    <dgm:pt modelId="{DFBE7E30-784C-4590-8FF0-8EC27AC09C39}" type="pres">
      <dgm:prSet presAssocID="{85E78DE6-CD82-4AD1-8258-69FCF1190CB7}" presName="level3hierChild" presStyleCnt="0"/>
      <dgm:spPr/>
    </dgm:pt>
    <dgm:pt modelId="{27FE5038-33EB-4FF6-9723-C9A4F5AD20FD}" type="pres">
      <dgm:prSet presAssocID="{FADF0C1A-F457-4E37-9D4F-08D9A9A9E9AD}" presName="conn2-1" presStyleLbl="parChTrans1D3" presStyleIdx="3" presStyleCnt="4"/>
      <dgm:spPr/>
    </dgm:pt>
    <dgm:pt modelId="{0F7548FB-CD58-4208-97E9-D8D6C2124D74}" type="pres">
      <dgm:prSet presAssocID="{FADF0C1A-F457-4E37-9D4F-08D9A9A9E9AD}" presName="connTx" presStyleLbl="parChTrans1D3" presStyleIdx="3" presStyleCnt="4"/>
      <dgm:spPr/>
    </dgm:pt>
    <dgm:pt modelId="{F059C02F-94CA-4D6D-A394-9941A5A6B597}" type="pres">
      <dgm:prSet presAssocID="{8130BAB2-88D6-46EF-A501-094C47705A3B}" presName="root2" presStyleCnt="0"/>
      <dgm:spPr/>
    </dgm:pt>
    <dgm:pt modelId="{6380857B-84C2-449B-901B-C342A3120895}" type="pres">
      <dgm:prSet presAssocID="{8130BAB2-88D6-46EF-A501-094C47705A3B}" presName="LevelTwoTextNode" presStyleLbl="node3" presStyleIdx="3" presStyleCnt="4" custScaleX="173036" custScaleY="160852">
        <dgm:presLayoutVars>
          <dgm:chPref val="3"/>
        </dgm:presLayoutVars>
      </dgm:prSet>
      <dgm:spPr/>
    </dgm:pt>
    <dgm:pt modelId="{40631DA2-5896-4109-9969-BD7955D67D9D}" type="pres">
      <dgm:prSet presAssocID="{8130BAB2-88D6-46EF-A501-094C47705A3B}" presName="level3hierChild" presStyleCnt="0"/>
      <dgm:spPr/>
    </dgm:pt>
  </dgm:ptLst>
  <dgm:cxnLst>
    <dgm:cxn modelId="{1F8EDB09-DFB2-4B28-9649-645709DD4AA4}" type="presOf" srcId="{FADF0C1A-F457-4E37-9D4F-08D9A9A9E9AD}" destId="{27FE5038-33EB-4FF6-9723-C9A4F5AD20FD}" srcOrd="0" destOrd="0" presId="urn:microsoft.com/office/officeart/2005/8/layout/hierarchy2"/>
    <dgm:cxn modelId="{CC81600A-2D88-4F82-9E04-5164CEBECCB3}" type="presOf" srcId="{AFD538B7-B280-4C39-AA1B-D7816890E1D6}" destId="{A8366A97-9A6D-415C-B7A2-E3186A34E70C}" srcOrd="0" destOrd="0" presId="urn:microsoft.com/office/officeart/2005/8/layout/hierarchy2"/>
    <dgm:cxn modelId="{5639CC0E-A2D6-40CD-AFDF-73E2F66F9DB5}" srcId="{3E8DCDF6-C458-465E-AE55-BCB031CEABA5}" destId="{40D2B226-2671-4625-A2B8-EAF44897C3C5}" srcOrd="0" destOrd="0" parTransId="{758E9340-FBD3-4652-9EC9-BC24E9DA2963}" sibTransId="{29318C07-7517-4BA0-9EC5-D097EA4C8C75}"/>
    <dgm:cxn modelId="{3EA9190F-A30D-4533-8E69-2C78B4735747}" srcId="{40D2B226-2671-4625-A2B8-EAF44897C3C5}" destId="{BA0D32C5-45E0-4B84-8930-0917EB4DD296}" srcOrd="2" destOrd="0" parTransId="{18CD982A-7686-4411-9E27-BBB9274C5D77}" sibTransId="{1008BC9D-185B-4929-8FF1-1132285300F1}"/>
    <dgm:cxn modelId="{1C9A2116-93E8-4893-ADAF-C156D46CCE5C}" type="presOf" srcId="{3E8DCDF6-C458-465E-AE55-BCB031CEABA5}" destId="{56CC04B0-11D3-4C1D-8A4E-5C46B5F0C01C}" srcOrd="0" destOrd="0" presId="urn:microsoft.com/office/officeart/2005/8/layout/hierarchy2"/>
    <dgm:cxn modelId="{093EB621-CB1D-499E-9814-828CD4982BA3}" type="presOf" srcId="{A13B386F-75A8-4957-88ED-EB8A3D636774}" destId="{C8758B7A-29D8-44B5-BED1-3833C3A2BDCB}" srcOrd="0" destOrd="0" presId="urn:microsoft.com/office/officeart/2005/8/layout/hierarchy2"/>
    <dgm:cxn modelId="{A0A84F22-3273-43B6-B3F3-B2C5AF62C46A}" type="presOf" srcId="{18CD982A-7686-4411-9E27-BBB9274C5D77}" destId="{CD9938E1-1768-4E8F-A09B-1EB60110842A}" srcOrd="1" destOrd="0" presId="urn:microsoft.com/office/officeart/2005/8/layout/hierarchy2"/>
    <dgm:cxn modelId="{AFE58623-F4E5-4031-8D70-554B52C3440F}" type="presOf" srcId="{A2FB1145-9784-410A-9193-EB7EDBEFBF49}" destId="{7D95E099-BB87-4337-8888-0BA47A3A6BDD}" srcOrd="1" destOrd="0" presId="urn:microsoft.com/office/officeart/2005/8/layout/hierarchy2"/>
    <dgm:cxn modelId="{26DCDB23-9A69-4AF4-9F27-DEEA795557F0}" type="presOf" srcId="{530BAFD3-CEE6-4008-B36F-62D2EB6CE422}" destId="{41D7DF28-858C-475F-956D-21F6E5BC3E33}" srcOrd="0" destOrd="0" presId="urn:microsoft.com/office/officeart/2005/8/layout/hierarchy2"/>
    <dgm:cxn modelId="{2E3B3825-31BD-432B-A1B7-27E20DC0BCF9}" type="presOf" srcId="{85E78DE6-CD82-4AD1-8258-69FCF1190CB7}" destId="{75F869DE-D457-4F99-9CF6-2A51A393DAF6}" srcOrd="0" destOrd="0" presId="urn:microsoft.com/office/officeart/2005/8/layout/hierarchy2"/>
    <dgm:cxn modelId="{7F0F6C28-40FB-4BDE-973B-F21B345B84CE}" srcId="{40D2B226-2671-4625-A2B8-EAF44897C3C5}" destId="{49BB004C-E390-455D-B48A-534D84E3A986}" srcOrd="1" destOrd="0" parTransId="{618660A5-1328-4F1A-AE73-4C98513EB1CC}" sibTransId="{80BE1738-1E4E-41F8-88A6-8D3AC69F70B2}"/>
    <dgm:cxn modelId="{66D9102D-41F8-4E43-A27C-75FAA69EAA19}" type="presOf" srcId="{8130BAB2-88D6-46EF-A501-094C47705A3B}" destId="{6380857B-84C2-449B-901B-C342A3120895}" srcOrd="0" destOrd="0" presId="urn:microsoft.com/office/officeart/2005/8/layout/hierarchy2"/>
    <dgm:cxn modelId="{0593D531-76EE-4B68-BB10-BF44DE9C4122}" type="presOf" srcId="{D5F2D718-365F-4986-ADDD-CF3DF9954ADB}" destId="{0BC23568-5CA3-4B63-9152-7C17E2913D55}" srcOrd="1" destOrd="0" presId="urn:microsoft.com/office/officeart/2005/8/layout/hierarchy2"/>
    <dgm:cxn modelId="{98DEE133-4436-44D1-A44B-88C0F30C6B6D}" type="presOf" srcId="{530BAFD3-CEE6-4008-B36F-62D2EB6CE422}" destId="{A4CCA23A-B549-485E-AD29-7E3AF980826B}" srcOrd="1" destOrd="0" presId="urn:microsoft.com/office/officeart/2005/8/layout/hierarchy2"/>
    <dgm:cxn modelId="{3233263D-2F44-472D-BAD6-4ECC73A36729}" type="presOf" srcId="{E4A28C60-6680-4A24-9D40-AEA29D873085}" destId="{C741B818-DE40-4F32-8E67-FA2321501246}" srcOrd="1" destOrd="0" presId="urn:microsoft.com/office/officeart/2005/8/layout/hierarchy2"/>
    <dgm:cxn modelId="{A5560A5D-E3C8-4800-9387-ABB3BFE32966}" srcId="{49BB004C-E390-455D-B48A-534D84E3A986}" destId="{AB61B38B-5231-4961-BE5E-9F8572E28E82}" srcOrd="0" destOrd="0" parTransId="{E4A28C60-6680-4A24-9D40-AEA29D873085}" sibTransId="{0DD84029-039B-47B0-A228-59F6778E3E2F}"/>
    <dgm:cxn modelId="{7D44B161-48F0-467E-A4C8-6F2C5C3F49B7}" type="presOf" srcId="{618660A5-1328-4F1A-AE73-4C98513EB1CC}" destId="{8CE28991-A96A-4F61-8750-BDDC61F5E00F}" srcOrd="0" destOrd="0" presId="urn:microsoft.com/office/officeart/2005/8/layout/hierarchy2"/>
    <dgm:cxn modelId="{7ABF2A45-04EB-4BB1-B311-86FBF405C54B}" type="presOf" srcId="{D5F2D718-365F-4986-ADDD-CF3DF9954ADB}" destId="{3B58EE13-0E01-4816-98A5-B8C2E9A6F13E}" srcOrd="0" destOrd="0" presId="urn:microsoft.com/office/officeart/2005/8/layout/hierarchy2"/>
    <dgm:cxn modelId="{2B260049-1EE5-41D1-8B78-E876FD431F16}" type="presOf" srcId="{AB61B38B-5231-4961-BE5E-9F8572E28E82}" destId="{990DBB6B-AB91-42F3-A991-23A71C66D1AA}" srcOrd="0" destOrd="0" presId="urn:microsoft.com/office/officeart/2005/8/layout/hierarchy2"/>
    <dgm:cxn modelId="{60C1B151-9812-4B52-A957-D56A1C65FC8C}" srcId="{85E78DE6-CD82-4AD1-8258-69FCF1190CB7}" destId="{8130BAB2-88D6-46EF-A501-094C47705A3B}" srcOrd="0" destOrd="0" parTransId="{FADF0C1A-F457-4E37-9D4F-08D9A9A9E9AD}" sibTransId="{1117123B-1E49-41FC-B086-355BC6A92A1F}"/>
    <dgm:cxn modelId="{563A3652-EBD4-44A7-A736-B031EBADFCB8}" srcId="{40D2B226-2671-4625-A2B8-EAF44897C3C5}" destId="{85E78DE6-CD82-4AD1-8258-69FCF1190CB7}" srcOrd="3" destOrd="0" parTransId="{D5F2D718-365F-4986-ADDD-CF3DF9954ADB}" sibTransId="{5167BC19-00A2-43C2-A185-F567C91DDCA0}"/>
    <dgm:cxn modelId="{685D9B53-71A3-4782-8FE6-7225909F946C}" type="presOf" srcId="{40D2B226-2671-4625-A2B8-EAF44897C3C5}" destId="{A2E6CDB1-BBB1-412A-9F3E-7612B23E17B2}" srcOrd="0" destOrd="0" presId="urn:microsoft.com/office/officeart/2005/8/layout/hierarchy2"/>
    <dgm:cxn modelId="{FE460655-99F9-4834-94AC-420C493636DE}" type="presOf" srcId="{E4A28C60-6680-4A24-9D40-AEA29D873085}" destId="{5B2BAAAA-0C39-4A76-B66D-91918020E59E}" srcOrd="0" destOrd="0" presId="urn:microsoft.com/office/officeart/2005/8/layout/hierarchy2"/>
    <dgm:cxn modelId="{C2608A55-E6F1-4A7B-A972-211912B728A9}" type="presOf" srcId="{618660A5-1328-4F1A-AE73-4C98513EB1CC}" destId="{46CA41D9-28E0-4301-8E1D-5E306A8A7998}" srcOrd="1" destOrd="0" presId="urn:microsoft.com/office/officeart/2005/8/layout/hierarchy2"/>
    <dgm:cxn modelId="{A183F057-D423-4EB7-BD08-F7FF07DD118B}" srcId="{40D2B226-2671-4625-A2B8-EAF44897C3C5}" destId="{E7F68A4B-10CA-4911-B364-605953CF6019}" srcOrd="0" destOrd="0" parTransId="{A13B386F-75A8-4957-88ED-EB8A3D636774}" sibTransId="{A108439E-D935-4AA4-A39B-7B9B846054C1}"/>
    <dgm:cxn modelId="{95E2287F-C892-4F56-9D8F-D5C4CC71376A}" type="presOf" srcId="{E7F68A4B-10CA-4911-B364-605953CF6019}" destId="{3F3DCE1E-7BB8-48C6-9543-3BE8A89A8B2A}" srcOrd="0" destOrd="0" presId="urn:microsoft.com/office/officeart/2005/8/layout/hierarchy2"/>
    <dgm:cxn modelId="{9FF8287F-3220-432F-935B-CBC9E889DDEF}" type="presOf" srcId="{FADF0C1A-F457-4E37-9D4F-08D9A9A9E9AD}" destId="{0F7548FB-CD58-4208-97E9-D8D6C2124D74}" srcOrd="1" destOrd="0" presId="urn:microsoft.com/office/officeart/2005/8/layout/hierarchy2"/>
    <dgm:cxn modelId="{29CDE688-5EA3-49D7-A8B7-9287448F13D6}" type="presOf" srcId="{2C9A669D-CF94-4EED-A92A-E87154024E24}" destId="{148A8D6C-ECC3-4F2D-8F70-4A067B8191F9}" srcOrd="0" destOrd="0" presId="urn:microsoft.com/office/officeart/2005/8/layout/hierarchy2"/>
    <dgm:cxn modelId="{1B179E96-F252-483F-8FE6-B6EA36D69763}" srcId="{E7F68A4B-10CA-4911-B364-605953CF6019}" destId="{AFD538B7-B280-4C39-AA1B-D7816890E1D6}" srcOrd="0" destOrd="0" parTransId="{530BAFD3-CEE6-4008-B36F-62D2EB6CE422}" sibTransId="{3C84BCAE-B3DB-45DA-9C50-D5BA12490993}"/>
    <dgm:cxn modelId="{DB043EAA-4A60-4E9E-8144-63C1F67FAB5F}" type="presOf" srcId="{A13B386F-75A8-4957-88ED-EB8A3D636774}" destId="{EBA3F1B6-3C12-4B5B-89B9-923C31A85A4D}" srcOrd="1" destOrd="0" presId="urn:microsoft.com/office/officeart/2005/8/layout/hierarchy2"/>
    <dgm:cxn modelId="{0BC0DFB5-5DDC-4D89-BD49-EEC2D36D3A47}" type="presOf" srcId="{49BB004C-E390-455D-B48A-534D84E3A986}" destId="{B39ABC6D-B6E3-48C2-A2FF-DA1015725648}" srcOrd="0" destOrd="0" presId="urn:microsoft.com/office/officeart/2005/8/layout/hierarchy2"/>
    <dgm:cxn modelId="{EDC5BBBD-088F-4EEC-B53C-59380DD0AA76}" type="presOf" srcId="{18CD982A-7686-4411-9E27-BBB9274C5D77}" destId="{A2E6343C-DF4A-45E2-B33D-A910633EE232}" srcOrd="0" destOrd="0" presId="urn:microsoft.com/office/officeart/2005/8/layout/hierarchy2"/>
    <dgm:cxn modelId="{EF626ACB-9294-4A51-A5D0-F8A0E0E910A3}" type="presOf" srcId="{A2FB1145-9784-410A-9193-EB7EDBEFBF49}" destId="{50F30191-B2FD-4717-ADB7-E1FD9CBF7A5D}" srcOrd="0" destOrd="0" presId="urn:microsoft.com/office/officeart/2005/8/layout/hierarchy2"/>
    <dgm:cxn modelId="{9C24A3EB-FE45-47FE-AB93-BC850FB16E45}" type="presOf" srcId="{BA0D32C5-45E0-4B84-8930-0917EB4DD296}" destId="{4E67FAF1-63A4-4BFF-9514-754E8BAEBD69}" srcOrd="0" destOrd="0" presId="urn:microsoft.com/office/officeart/2005/8/layout/hierarchy2"/>
    <dgm:cxn modelId="{8D2B2EF8-C6D4-4DA4-BFB6-654DAF75C8D3}" srcId="{BA0D32C5-45E0-4B84-8930-0917EB4DD296}" destId="{2C9A669D-CF94-4EED-A92A-E87154024E24}" srcOrd="0" destOrd="0" parTransId="{A2FB1145-9784-410A-9193-EB7EDBEFBF49}" sibTransId="{EF793491-F25F-4D59-8753-7FBEAEBE8275}"/>
    <dgm:cxn modelId="{702D07C9-4917-460D-8557-A1DFD41ED130}" type="presParOf" srcId="{56CC04B0-11D3-4C1D-8A4E-5C46B5F0C01C}" destId="{0AEC2ECD-3809-4910-BF55-F9B3C577C32A}" srcOrd="0" destOrd="0" presId="urn:microsoft.com/office/officeart/2005/8/layout/hierarchy2"/>
    <dgm:cxn modelId="{817BEEEB-860F-4298-B8EB-165770B0A6AA}" type="presParOf" srcId="{0AEC2ECD-3809-4910-BF55-F9B3C577C32A}" destId="{A2E6CDB1-BBB1-412A-9F3E-7612B23E17B2}" srcOrd="0" destOrd="0" presId="urn:microsoft.com/office/officeart/2005/8/layout/hierarchy2"/>
    <dgm:cxn modelId="{70D71384-FCA0-4834-9ABF-669EB581B745}" type="presParOf" srcId="{0AEC2ECD-3809-4910-BF55-F9B3C577C32A}" destId="{31E9F8B2-0C7D-487F-85D9-3F7FF4740DA7}" srcOrd="1" destOrd="0" presId="urn:microsoft.com/office/officeart/2005/8/layout/hierarchy2"/>
    <dgm:cxn modelId="{6ECEB842-1BBA-4F64-8611-5FF12300A060}" type="presParOf" srcId="{31E9F8B2-0C7D-487F-85D9-3F7FF4740DA7}" destId="{C8758B7A-29D8-44B5-BED1-3833C3A2BDCB}" srcOrd="0" destOrd="0" presId="urn:microsoft.com/office/officeart/2005/8/layout/hierarchy2"/>
    <dgm:cxn modelId="{75ED60DB-2025-4566-926F-7ECA897B9A22}" type="presParOf" srcId="{C8758B7A-29D8-44B5-BED1-3833C3A2BDCB}" destId="{EBA3F1B6-3C12-4B5B-89B9-923C31A85A4D}" srcOrd="0" destOrd="0" presId="urn:microsoft.com/office/officeart/2005/8/layout/hierarchy2"/>
    <dgm:cxn modelId="{C22AB034-72FF-4A16-80C5-E8835E346EDD}" type="presParOf" srcId="{31E9F8B2-0C7D-487F-85D9-3F7FF4740DA7}" destId="{7E2D9BF3-38C6-4492-9CCC-4E4A60DC009B}" srcOrd="1" destOrd="0" presId="urn:microsoft.com/office/officeart/2005/8/layout/hierarchy2"/>
    <dgm:cxn modelId="{F3EF8DC8-C1E1-4682-BD84-C8C2FC230981}" type="presParOf" srcId="{7E2D9BF3-38C6-4492-9CCC-4E4A60DC009B}" destId="{3F3DCE1E-7BB8-48C6-9543-3BE8A89A8B2A}" srcOrd="0" destOrd="0" presId="urn:microsoft.com/office/officeart/2005/8/layout/hierarchy2"/>
    <dgm:cxn modelId="{E60E252B-0693-414B-BE84-E83BC4001C27}" type="presParOf" srcId="{7E2D9BF3-38C6-4492-9CCC-4E4A60DC009B}" destId="{7B3A0E4B-6B5A-4B17-B71F-725053A24AC7}" srcOrd="1" destOrd="0" presId="urn:microsoft.com/office/officeart/2005/8/layout/hierarchy2"/>
    <dgm:cxn modelId="{6C2E368B-0612-4FF8-B2E4-D1EB6D078B52}" type="presParOf" srcId="{7B3A0E4B-6B5A-4B17-B71F-725053A24AC7}" destId="{41D7DF28-858C-475F-956D-21F6E5BC3E33}" srcOrd="0" destOrd="0" presId="urn:microsoft.com/office/officeart/2005/8/layout/hierarchy2"/>
    <dgm:cxn modelId="{8C288D8B-B867-409F-9CFB-C84D60AAF104}" type="presParOf" srcId="{41D7DF28-858C-475F-956D-21F6E5BC3E33}" destId="{A4CCA23A-B549-485E-AD29-7E3AF980826B}" srcOrd="0" destOrd="0" presId="urn:microsoft.com/office/officeart/2005/8/layout/hierarchy2"/>
    <dgm:cxn modelId="{93094115-039A-41FA-9464-DA0CD3BA7009}" type="presParOf" srcId="{7B3A0E4B-6B5A-4B17-B71F-725053A24AC7}" destId="{4EA8899B-2A0F-4A25-B8E5-A554D0692E07}" srcOrd="1" destOrd="0" presId="urn:microsoft.com/office/officeart/2005/8/layout/hierarchy2"/>
    <dgm:cxn modelId="{658199E3-B5E0-4B04-9F86-549EDF43AF9E}" type="presParOf" srcId="{4EA8899B-2A0F-4A25-B8E5-A554D0692E07}" destId="{A8366A97-9A6D-415C-B7A2-E3186A34E70C}" srcOrd="0" destOrd="0" presId="urn:microsoft.com/office/officeart/2005/8/layout/hierarchy2"/>
    <dgm:cxn modelId="{ECB6DCBD-5AC9-4DFB-951A-6870F4C14FFE}" type="presParOf" srcId="{4EA8899B-2A0F-4A25-B8E5-A554D0692E07}" destId="{2545C12C-2E89-40D5-A3EA-F051C6D93712}" srcOrd="1" destOrd="0" presId="urn:microsoft.com/office/officeart/2005/8/layout/hierarchy2"/>
    <dgm:cxn modelId="{CD11E663-12F1-4A53-91D2-38F667053845}" type="presParOf" srcId="{31E9F8B2-0C7D-487F-85D9-3F7FF4740DA7}" destId="{8CE28991-A96A-4F61-8750-BDDC61F5E00F}" srcOrd="2" destOrd="0" presId="urn:microsoft.com/office/officeart/2005/8/layout/hierarchy2"/>
    <dgm:cxn modelId="{011C4D57-BD63-424D-AB15-95E08E5A3AA4}" type="presParOf" srcId="{8CE28991-A96A-4F61-8750-BDDC61F5E00F}" destId="{46CA41D9-28E0-4301-8E1D-5E306A8A7998}" srcOrd="0" destOrd="0" presId="urn:microsoft.com/office/officeart/2005/8/layout/hierarchy2"/>
    <dgm:cxn modelId="{8677F710-91F3-4148-A7F3-0381A5B615B9}" type="presParOf" srcId="{31E9F8B2-0C7D-487F-85D9-3F7FF4740DA7}" destId="{6C40237F-07D9-40B5-B77D-19C3BABBC0F9}" srcOrd="3" destOrd="0" presId="urn:microsoft.com/office/officeart/2005/8/layout/hierarchy2"/>
    <dgm:cxn modelId="{26607F9A-8E2A-4027-93C6-0A6867259357}" type="presParOf" srcId="{6C40237F-07D9-40B5-B77D-19C3BABBC0F9}" destId="{B39ABC6D-B6E3-48C2-A2FF-DA1015725648}" srcOrd="0" destOrd="0" presId="urn:microsoft.com/office/officeart/2005/8/layout/hierarchy2"/>
    <dgm:cxn modelId="{FB147CB5-7199-47B1-BDFD-31F8EBFFC49B}" type="presParOf" srcId="{6C40237F-07D9-40B5-B77D-19C3BABBC0F9}" destId="{26C21B42-7B62-45BE-B4D7-96ED3AECF4D9}" srcOrd="1" destOrd="0" presId="urn:microsoft.com/office/officeart/2005/8/layout/hierarchy2"/>
    <dgm:cxn modelId="{BA021C84-8485-42E5-A331-3CD469863A36}" type="presParOf" srcId="{26C21B42-7B62-45BE-B4D7-96ED3AECF4D9}" destId="{5B2BAAAA-0C39-4A76-B66D-91918020E59E}" srcOrd="0" destOrd="0" presId="urn:microsoft.com/office/officeart/2005/8/layout/hierarchy2"/>
    <dgm:cxn modelId="{6BCA90C5-20B3-4F3F-A145-787131CECA4D}" type="presParOf" srcId="{5B2BAAAA-0C39-4A76-B66D-91918020E59E}" destId="{C741B818-DE40-4F32-8E67-FA2321501246}" srcOrd="0" destOrd="0" presId="urn:microsoft.com/office/officeart/2005/8/layout/hierarchy2"/>
    <dgm:cxn modelId="{AC7569AA-461E-4E6B-82E5-7F548DB53B30}" type="presParOf" srcId="{26C21B42-7B62-45BE-B4D7-96ED3AECF4D9}" destId="{99092561-5FD8-4224-A379-D131BF8ED5C7}" srcOrd="1" destOrd="0" presId="urn:microsoft.com/office/officeart/2005/8/layout/hierarchy2"/>
    <dgm:cxn modelId="{81CC99C1-B04B-4D29-878B-1E69EFAC62C8}" type="presParOf" srcId="{99092561-5FD8-4224-A379-D131BF8ED5C7}" destId="{990DBB6B-AB91-42F3-A991-23A71C66D1AA}" srcOrd="0" destOrd="0" presId="urn:microsoft.com/office/officeart/2005/8/layout/hierarchy2"/>
    <dgm:cxn modelId="{080BBF97-0DEA-4F6A-A85B-A029AA90EFE2}" type="presParOf" srcId="{99092561-5FD8-4224-A379-D131BF8ED5C7}" destId="{6CA3FB6D-CA45-4B9C-B33B-4F159A8BB038}" srcOrd="1" destOrd="0" presId="urn:microsoft.com/office/officeart/2005/8/layout/hierarchy2"/>
    <dgm:cxn modelId="{95B3740A-9693-476F-9748-41F3662B8F06}" type="presParOf" srcId="{31E9F8B2-0C7D-487F-85D9-3F7FF4740DA7}" destId="{A2E6343C-DF4A-45E2-B33D-A910633EE232}" srcOrd="4" destOrd="0" presId="urn:microsoft.com/office/officeart/2005/8/layout/hierarchy2"/>
    <dgm:cxn modelId="{D3F01073-F781-4ADC-8B3F-7F0C85709B5F}" type="presParOf" srcId="{A2E6343C-DF4A-45E2-B33D-A910633EE232}" destId="{CD9938E1-1768-4E8F-A09B-1EB60110842A}" srcOrd="0" destOrd="0" presId="urn:microsoft.com/office/officeart/2005/8/layout/hierarchy2"/>
    <dgm:cxn modelId="{296A70BA-C992-428F-A311-AAFFA9743A5D}" type="presParOf" srcId="{31E9F8B2-0C7D-487F-85D9-3F7FF4740DA7}" destId="{D1AE99F1-E38A-4FF6-A8C3-1894B4AA8E90}" srcOrd="5" destOrd="0" presId="urn:microsoft.com/office/officeart/2005/8/layout/hierarchy2"/>
    <dgm:cxn modelId="{C75BAD3E-ED59-4129-961C-6AD654426BEF}" type="presParOf" srcId="{D1AE99F1-E38A-4FF6-A8C3-1894B4AA8E90}" destId="{4E67FAF1-63A4-4BFF-9514-754E8BAEBD69}" srcOrd="0" destOrd="0" presId="urn:microsoft.com/office/officeart/2005/8/layout/hierarchy2"/>
    <dgm:cxn modelId="{5833694F-0AFA-4852-885B-BB0670117D1B}" type="presParOf" srcId="{D1AE99F1-E38A-4FF6-A8C3-1894B4AA8E90}" destId="{829DE1D6-8875-40CB-86C4-2C510FE887B4}" srcOrd="1" destOrd="0" presId="urn:microsoft.com/office/officeart/2005/8/layout/hierarchy2"/>
    <dgm:cxn modelId="{526B2969-4F08-4D52-92CA-0567892A194F}" type="presParOf" srcId="{829DE1D6-8875-40CB-86C4-2C510FE887B4}" destId="{50F30191-B2FD-4717-ADB7-E1FD9CBF7A5D}" srcOrd="0" destOrd="0" presId="urn:microsoft.com/office/officeart/2005/8/layout/hierarchy2"/>
    <dgm:cxn modelId="{F0CDFF98-8C20-4DC6-B367-CA2F3E2D09E0}" type="presParOf" srcId="{50F30191-B2FD-4717-ADB7-E1FD9CBF7A5D}" destId="{7D95E099-BB87-4337-8888-0BA47A3A6BDD}" srcOrd="0" destOrd="0" presId="urn:microsoft.com/office/officeart/2005/8/layout/hierarchy2"/>
    <dgm:cxn modelId="{01DD463F-885B-4917-9B8F-8034B530FFC8}" type="presParOf" srcId="{829DE1D6-8875-40CB-86C4-2C510FE887B4}" destId="{A9BD5035-0763-4007-9BDF-2C8522A4FE5F}" srcOrd="1" destOrd="0" presId="urn:microsoft.com/office/officeart/2005/8/layout/hierarchy2"/>
    <dgm:cxn modelId="{AB15C417-9F01-4025-93ED-065B4D2DB0D5}" type="presParOf" srcId="{A9BD5035-0763-4007-9BDF-2C8522A4FE5F}" destId="{148A8D6C-ECC3-4F2D-8F70-4A067B8191F9}" srcOrd="0" destOrd="0" presId="urn:microsoft.com/office/officeart/2005/8/layout/hierarchy2"/>
    <dgm:cxn modelId="{2D1EE085-739F-47D8-A072-41643841EA12}" type="presParOf" srcId="{A9BD5035-0763-4007-9BDF-2C8522A4FE5F}" destId="{92D19CD0-79CC-4648-A4D6-508A757BBFD9}" srcOrd="1" destOrd="0" presId="urn:microsoft.com/office/officeart/2005/8/layout/hierarchy2"/>
    <dgm:cxn modelId="{FC68C654-77FF-40D5-9C72-DBAF136DBAEC}" type="presParOf" srcId="{31E9F8B2-0C7D-487F-85D9-3F7FF4740DA7}" destId="{3B58EE13-0E01-4816-98A5-B8C2E9A6F13E}" srcOrd="6" destOrd="0" presId="urn:microsoft.com/office/officeart/2005/8/layout/hierarchy2"/>
    <dgm:cxn modelId="{F2171E9F-1EA9-4782-925D-482EBF8E4262}" type="presParOf" srcId="{3B58EE13-0E01-4816-98A5-B8C2E9A6F13E}" destId="{0BC23568-5CA3-4B63-9152-7C17E2913D55}" srcOrd="0" destOrd="0" presId="urn:microsoft.com/office/officeart/2005/8/layout/hierarchy2"/>
    <dgm:cxn modelId="{B3E0DBD7-8C08-4607-8B1D-1187C7D8598D}" type="presParOf" srcId="{31E9F8B2-0C7D-487F-85D9-3F7FF4740DA7}" destId="{3A243533-7EC4-4F94-B466-3B0C4818B392}" srcOrd="7" destOrd="0" presId="urn:microsoft.com/office/officeart/2005/8/layout/hierarchy2"/>
    <dgm:cxn modelId="{1BDDD35D-294C-4B2D-A918-1D8A90469D07}" type="presParOf" srcId="{3A243533-7EC4-4F94-B466-3B0C4818B392}" destId="{75F869DE-D457-4F99-9CF6-2A51A393DAF6}" srcOrd="0" destOrd="0" presId="urn:microsoft.com/office/officeart/2005/8/layout/hierarchy2"/>
    <dgm:cxn modelId="{C2F334E6-8A5F-47AB-A49B-F4EC47C221A6}" type="presParOf" srcId="{3A243533-7EC4-4F94-B466-3B0C4818B392}" destId="{DFBE7E30-784C-4590-8FF0-8EC27AC09C39}" srcOrd="1" destOrd="0" presId="urn:microsoft.com/office/officeart/2005/8/layout/hierarchy2"/>
    <dgm:cxn modelId="{6BD013FF-1C77-4FA3-AB88-F92B70F206AE}" type="presParOf" srcId="{DFBE7E30-784C-4590-8FF0-8EC27AC09C39}" destId="{27FE5038-33EB-4FF6-9723-C9A4F5AD20FD}" srcOrd="0" destOrd="0" presId="urn:microsoft.com/office/officeart/2005/8/layout/hierarchy2"/>
    <dgm:cxn modelId="{3EFD5CD6-893A-4B2A-A582-103D3AE62931}" type="presParOf" srcId="{27FE5038-33EB-4FF6-9723-C9A4F5AD20FD}" destId="{0F7548FB-CD58-4208-97E9-D8D6C2124D74}" srcOrd="0" destOrd="0" presId="urn:microsoft.com/office/officeart/2005/8/layout/hierarchy2"/>
    <dgm:cxn modelId="{5C647DF6-B122-44D0-9FBB-E11DCF501CCF}" type="presParOf" srcId="{DFBE7E30-784C-4590-8FF0-8EC27AC09C39}" destId="{F059C02F-94CA-4D6D-A394-9941A5A6B597}" srcOrd="1" destOrd="0" presId="urn:microsoft.com/office/officeart/2005/8/layout/hierarchy2"/>
    <dgm:cxn modelId="{0D41EFAC-98A4-47E7-9075-2B3F5BD81A24}" type="presParOf" srcId="{F059C02F-94CA-4D6D-A394-9941A5A6B597}" destId="{6380857B-84C2-449B-901B-C342A3120895}" srcOrd="0" destOrd="0" presId="urn:microsoft.com/office/officeart/2005/8/layout/hierarchy2"/>
    <dgm:cxn modelId="{A0D5E38F-2C15-430F-AEA4-9615F8E2939E}" type="presParOf" srcId="{F059C02F-94CA-4D6D-A394-9941A5A6B597}" destId="{40631DA2-5896-4109-9969-BD7955D67D9D}"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E9E6C3-A405-4F63-84BA-15F3F330BF7D}"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B78AA449-50DA-425F-A5B7-2EA4EB0BCA7D}">
      <dgm:prSet/>
      <dgm:spPr/>
      <dgm:t>
        <a:bodyPr/>
        <a:lstStyle/>
        <a:p>
          <a:r>
            <a:rPr lang="da-DK" b="1" dirty="0"/>
            <a:t>Hvem?</a:t>
          </a:r>
          <a:endParaRPr lang="en-US" dirty="0"/>
        </a:p>
      </dgm:t>
    </dgm:pt>
    <dgm:pt modelId="{E791CC57-4A4A-402C-B57D-8F7B0CD284B7}" type="parTrans" cxnId="{1E3916BA-CF64-42E6-8721-1EDB38DB1EB4}">
      <dgm:prSet/>
      <dgm:spPr/>
      <dgm:t>
        <a:bodyPr/>
        <a:lstStyle/>
        <a:p>
          <a:endParaRPr lang="en-US"/>
        </a:p>
      </dgm:t>
    </dgm:pt>
    <dgm:pt modelId="{F6CDEDE6-1D55-46FC-8501-5A60BCDA6B58}" type="sibTrans" cxnId="{1E3916BA-CF64-42E6-8721-1EDB38DB1EB4}">
      <dgm:prSet/>
      <dgm:spPr/>
      <dgm:t>
        <a:bodyPr/>
        <a:lstStyle/>
        <a:p>
          <a:endParaRPr lang="en-US"/>
        </a:p>
      </dgm:t>
    </dgm:pt>
    <dgm:pt modelId="{65D6FF77-05BD-4CE2-881D-932607B52549}">
      <dgm:prSet/>
      <dgm:spPr/>
      <dgm:t>
        <a:bodyPr/>
        <a:lstStyle/>
        <a:p>
          <a:r>
            <a:rPr lang="da-DK" b="1" dirty="0"/>
            <a:t>Hvordan?</a:t>
          </a:r>
          <a:endParaRPr lang="en-US" dirty="0"/>
        </a:p>
      </dgm:t>
    </dgm:pt>
    <dgm:pt modelId="{DE237331-712B-4A88-89A1-7DC5DBD7A7E3}" type="parTrans" cxnId="{D531FF0A-25F0-44C7-A9F9-C0CD82F89B3A}">
      <dgm:prSet/>
      <dgm:spPr/>
      <dgm:t>
        <a:bodyPr/>
        <a:lstStyle/>
        <a:p>
          <a:endParaRPr lang="en-US"/>
        </a:p>
      </dgm:t>
    </dgm:pt>
    <dgm:pt modelId="{F540A85E-D0C7-4337-9ADC-C96496B3B590}" type="sibTrans" cxnId="{D531FF0A-25F0-44C7-A9F9-C0CD82F89B3A}">
      <dgm:prSet/>
      <dgm:spPr/>
      <dgm:t>
        <a:bodyPr/>
        <a:lstStyle/>
        <a:p>
          <a:endParaRPr lang="en-US"/>
        </a:p>
      </dgm:t>
    </dgm:pt>
    <dgm:pt modelId="{E6A14E77-730F-439C-B254-3BEE0F2C5255}">
      <dgm:prSet/>
      <dgm:spPr/>
      <dgm:t>
        <a:bodyPr/>
        <a:lstStyle/>
        <a:p>
          <a:r>
            <a:rPr lang="da-DK" b="1" dirty="0"/>
            <a:t>Hvornår?</a:t>
          </a:r>
          <a:endParaRPr lang="en-US" dirty="0"/>
        </a:p>
      </dgm:t>
    </dgm:pt>
    <dgm:pt modelId="{8DDC4866-3D90-4BD3-9417-77956CDB7771}" type="parTrans" cxnId="{136A5622-3A43-489F-8CAC-FBCA7557DD82}">
      <dgm:prSet/>
      <dgm:spPr/>
      <dgm:t>
        <a:bodyPr/>
        <a:lstStyle/>
        <a:p>
          <a:endParaRPr lang="en-US"/>
        </a:p>
      </dgm:t>
    </dgm:pt>
    <dgm:pt modelId="{9A86908D-F697-4FBD-8792-5B1A24494A6B}" type="sibTrans" cxnId="{136A5622-3A43-489F-8CAC-FBCA7557DD82}">
      <dgm:prSet/>
      <dgm:spPr/>
      <dgm:t>
        <a:bodyPr/>
        <a:lstStyle/>
        <a:p>
          <a:endParaRPr lang="en-US"/>
        </a:p>
      </dgm:t>
    </dgm:pt>
    <dgm:pt modelId="{54B5DB04-2563-45AE-ADAA-967B1D3B1F92}" type="pres">
      <dgm:prSet presAssocID="{E7E9E6C3-A405-4F63-84BA-15F3F330BF7D}" presName="hierChild1" presStyleCnt="0">
        <dgm:presLayoutVars>
          <dgm:chPref val="1"/>
          <dgm:dir/>
          <dgm:animOne val="branch"/>
          <dgm:animLvl val="lvl"/>
          <dgm:resizeHandles/>
        </dgm:presLayoutVars>
      </dgm:prSet>
      <dgm:spPr/>
    </dgm:pt>
    <dgm:pt modelId="{AC596C7B-B490-4C30-AC49-03D8AA1753EC}" type="pres">
      <dgm:prSet presAssocID="{B78AA449-50DA-425F-A5B7-2EA4EB0BCA7D}" presName="hierRoot1" presStyleCnt="0"/>
      <dgm:spPr/>
    </dgm:pt>
    <dgm:pt modelId="{E1D5ED05-1397-4556-92A3-3A7F37986E72}" type="pres">
      <dgm:prSet presAssocID="{B78AA449-50DA-425F-A5B7-2EA4EB0BCA7D}" presName="composite" presStyleCnt="0"/>
      <dgm:spPr/>
    </dgm:pt>
    <dgm:pt modelId="{2CC4584C-3819-4205-90B4-445EAF66C622}" type="pres">
      <dgm:prSet presAssocID="{B78AA449-50DA-425F-A5B7-2EA4EB0BCA7D}" presName="background" presStyleLbl="node0" presStyleIdx="0" presStyleCnt="3"/>
      <dgm:spPr/>
    </dgm:pt>
    <dgm:pt modelId="{82FA4EB3-4038-40BA-9814-B8CAECE5165E}" type="pres">
      <dgm:prSet presAssocID="{B78AA449-50DA-425F-A5B7-2EA4EB0BCA7D}" presName="text" presStyleLbl="fgAcc0" presStyleIdx="0" presStyleCnt="3">
        <dgm:presLayoutVars>
          <dgm:chPref val="3"/>
        </dgm:presLayoutVars>
      </dgm:prSet>
      <dgm:spPr/>
    </dgm:pt>
    <dgm:pt modelId="{9ACEE4E6-45BE-40B2-8630-582360B604A5}" type="pres">
      <dgm:prSet presAssocID="{B78AA449-50DA-425F-A5B7-2EA4EB0BCA7D}" presName="hierChild2" presStyleCnt="0"/>
      <dgm:spPr/>
    </dgm:pt>
    <dgm:pt modelId="{2716F031-0A6D-4C61-A7F3-4DFEDD0F33BF}" type="pres">
      <dgm:prSet presAssocID="{65D6FF77-05BD-4CE2-881D-932607B52549}" presName="hierRoot1" presStyleCnt="0"/>
      <dgm:spPr/>
    </dgm:pt>
    <dgm:pt modelId="{7FEB9C8E-8024-4FF9-B5D3-41357857F2DF}" type="pres">
      <dgm:prSet presAssocID="{65D6FF77-05BD-4CE2-881D-932607B52549}" presName="composite" presStyleCnt="0"/>
      <dgm:spPr/>
    </dgm:pt>
    <dgm:pt modelId="{FFF97A62-005A-489D-A5FC-7A4BD4258AAD}" type="pres">
      <dgm:prSet presAssocID="{65D6FF77-05BD-4CE2-881D-932607B52549}" presName="background" presStyleLbl="node0" presStyleIdx="1" presStyleCnt="3"/>
      <dgm:spPr/>
    </dgm:pt>
    <dgm:pt modelId="{45295F92-EEB6-4CD3-887A-D73393D77255}" type="pres">
      <dgm:prSet presAssocID="{65D6FF77-05BD-4CE2-881D-932607B52549}" presName="text" presStyleLbl="fgAcc0" presStyleIdx="1" presStyleCnt="3">
        <dgm:presLayoutVars>
          <dgm:chPref val="3"/>
        </dgm:presLayoutVars>
      </dgm:prSet>
      <dgm:spPr/>
    </dgm:pt>
    <dgm:pt modelId="{C78DD35C-14E2-45F3-B6E6-700240EACC95}" type="pres">
      <dgm:prSet presAssocID="{65D6FF77-05BD-4CE2-881D-932607B52549}" presName="hierChild2" presStyleCnt="0"/>
      <dgm:spPr/>
    </dgm:pt>
    <dgm:pt modelId="{1D005B88-B5EF-450E-BF5D-D2B0FF7CDBF0}" type="pres">
      <dgm:prSet presAssocID="{E6A14E77-730F-439C-B254-3BEE0F2C5255}" presName="hierRoot1" presStyleCnt="0"/>
      <dgm:spPr/>
    </dgm:pt>
    <dgm:pt modelId="{5A585303-15C1-410E-82FB-6E7A78E25E97}" type="pres">
      <dgm:prSet presAssocID="{E6A14E77-730F-439C-B254-3BEE0F2C5255}" presName="composite" presStyleCnt="0"/>
      <dgm:spPr/>
    </dgm:pt>
    <dgm:pt modelId="{EA5CA42F-E4FD-408E-A4A7-4943F13AD1B7}" type="pres">
      <dgm:prSet presAssocID="{E6A14E77-730F-439C-B254-3BEE0F2C5255}" presName="background" presStyleLbl="node0" presStyleIdx="2" presStyleCnt="3"/>
      <dgm:spPr/>
    </dgm:pt>
    <dgm:pt modelId="{097BD49E-378D-43BE-A59F-5B937325E5DA}" type="pres">
      <dgm:prSet presAssocID="{E6A14E77-730F-439C-B254-3BEE0F2C5255}" presName="text" presStyleLbl="fgAcc0" presStyleIdx="2" presStyleCnt="3">
        <dgm:presLayoutVars>
          <dgm:chPref val="3"/>
        </dgm:presLayoutVars>
      </dgm:prSet>
      <dgm:spPr/>
    </dgm:pt>
    <dgm:pt modelId="{6B012D06-BA1D-4F80-A877-2D1AF7679C89}" type="pres">
      <dgm:prSet presAssocID="{E6A14E77-730F-439C-B254-3BEE0F2C5255}" presName="hierChild2" presStyleCnt="0"/>
      <dgm:spPr/>
    </dgm:pt>
  </dgm:ptLst>
  <dgm:cxnLst>
    <dgm:cxn modelId="{D531FF0A-25F0-44C7-A9F9-C0CD82F89B3A}" srcId="{E7E9E6C3-A405-4F63-84BA-15F3F330BF7D}" destId="{65D6FF77-05BD-4CE2-881D-932607B52549}" srcOrd="1" destOrd="0" parTransId="{DE237331-712B-4A88-89A1-7DC5DBD7A7E3}" sibTransId="{F540A85E-D0C7-4337-9ADC-C96496B3B590}"/>
    <dgm:cxn modelId="{136A5622-3A43-489F-8CAC-FBCA7557DD82}" srcId="{E7E9E6C3-A405-4F63-84BA-15F3F330BF7D}" destId="{E6A14E77-730F-439C-B254-3BEE0F2C5255}" srcOrd="2" destOrd="0" parTransId="{8DDC4866-3D90-4BD3-9417-77956CDB7771}" sibTransId="{9A86908D-F697-4FBD-8792-5B1A24494A6B}"/>
    <dgm:cxn modelId="{576F7E23-00FB-4CB0-A346-C155E3421B9F}" type="presOf" srcId="{B78AA449-50DA-425F-A5B7-2EA4EB0BCA7D}" destId="{82FA4EB3-4038-40BA-9814-B8CAECE5165E}" srcOrd="0" destOrd="0" presId="urn:microsoft.com/office/officeart/2005/8/layout/hierarchy1"/>
    <dgm:cxn modelId="{126B9B8D-C434-413F-B5DC-0100C86E87AB}" type="presOf" srcId="{E7E9E6C3-A405-4F63-84BA-15F3F330BF7D}" destId="{54B5DB04-2563-45AE-ADAA-967B1D3B1F92}" srcOrd="0" destOrd="0" presId="urn:microsoft.com/office/officeart/2005/8/layout/hierarchy1"/>
    <dgm:cxn modelId="{495043A7-7264-4F17-9F8A-24CC5E113E93}" type="presOf" srcId="{E6A14E77-730F-439C-B254-3BEE0F2C5255}" destId="{097BD49E-378D-43BE-A59F-5B937325E5DA}" srcOrd="0" destOrd="0" presId="urn:microsoft.com/office/officeart/2005/8/layout/hierarchy1"/>
    <dgm:cxn modelId="{CD104EB6-C3F6-4141-8A29-2E6EBAFE319E}" type="presOf" srcId="{65D6FF77-05BD-4CE2-881D-932607B52549}" destId="{45295F92-EEB6-4CD3-887A-D73393D77255}" srcOrd="0" destOrd="0" presId="urn:microsoft.com/office/officeart/2005/8/layout/hierarchy1"/>
    <dgm:cxn modelId="{1E3916BA-CF64-42E6-8721-1EDB38DB1EB4}" srcId="{E7E9E6C3-A405-4F63-84BA-15F3F330BF7D}" destId="{B78AA449-50DA-425F-A5B7-2EA4EB0BCA7D}" srcOrd="0" destOrd="0" parTransId="{E791CC57-4A4A-402C-B57D-8F7B0CD284B7}" sibTransId="{F6CDEDE6-1D55-46FC-8501-5A60BCDA6B58}"/>
    <dgm:cxn modelId="{F5820B9B-F3AC-42E9-ABCC-182652B3730C}" type="presParOf" srcId="{54B5DB04-2563-45AE-ADAA-967B1D3B1F92}" destId="{AC596C7B-B490-4C30-AC49-03D8AA1753EC}" srcOrd="0" destOrd="0" presId="urn:microsoft.com/office/officeart/2005/8/layout/hierarchy1"/>
    <dgm:cxn modelId="{A3905CA4-02B5-48CB-9B53-BA58BD4AE3CD}" type="presParOf" srcId="{AC596C7B-B490-4C30-AC49-03D8AA1753EC}" destId="{E1D5ED05-1397-4556-92A3-3A7F37986E72}" srcOrd="0" destOrd="0" presId="urn:microsoft.com/office/officeart/2005/8/layout/hierarchy1"/>
    <dgm:cxn modelId="{9409CA5B-0E33-49DF-9262-DB5D919B42D7}" type="presParOf" srcId="{E1D5ED05-1397-4556-92A3-3A7F37986E72}" destId="{2CC4584C-3819-4205-90B4-445EAF66C622}" srcOrd="0" destOrd="0" presId="urn:microsoft.com/office/officeart/2005/8/layout/hierarchy1"/>
    <dgm:cxn modelId="{FB9CA6DE-6F3F-4D44-8816-B41458CB3AB2}" type="presParOf" srcId="{E1D5ED05-1397-4556-92A3-3A7F37986E72}" destId="{82FA4EB3-4038-40BA-9814-B8CAECE5165E}" srcOrd="1" destOrd="0" presId="urn:microsoft.com/office/officeart/2005/8/layout/hierarchy1"/>
    <dgm:cxn modelId="{3C609689-AE7D-4715-AD42-03EC7A020AB9}" type="presParOf" srcId="{AC596C7B-B490-4C30-AC49-03D8AA1753EC}" destId="{9ACEE4E6-45BE-40B2-8630-582360B604A5}" srcOrd="1" destOrd="0" presId="urn:microsoft.com/office/officeart/2005/8/layout/hierarchy1"/>
    <dgm:cxn modelId="{E7DF9993-DEE1-409E-9EAC-16D87BE1202A}" type="presParOf" srcId="{54B5DB04-2563-45AE-ADAA-967B1D3B1F92}" destId="{2716F031-0A6D-4C61-A7F3-4DFEDD0F33BF}" srcOrd="1" destOrd="0" presId="urn:microsoft.com/office/officeart/2005/8/layout/hierarchy1"/>
    <dgm:cxn modelId="{213622FB-62BB-41B2-BB55-451C1A3AE6CB}" type="presParOf" srcId="{2716F031-0A6D-4C61-A7F3-4DFEDD0F33BF}" destId="{7FEB9C8E-8024-4FF9-B5D3-41357857F2DF}" srcOrd="0" destOrd="0" presId="urn:microsoft.com/office/officeart/2005/8/layout/hierarchy1"/>
    <dgm:cxn modelId="{796C3E66-B5E7-498B-8ACD-CADD2A47B6A1}" type="presParOf" srcId="{7FEB9C8E-8024-4FF9-B5D3-41357857F2DF}" destId="{FFF97A62-005A-489D-A5FC-7A4BD4258AAD}" srcOrd="0" destOrd="0" presId="urn:microsoft.com/office/officeart/2005/8/layout/hierarchy1"/>
    <dgm:cxn modelId="{EC8890B4-7057-4D6F-B54E-F0884C7BAFB2}" type="presParOf" srcId="{7FEB9C8E-8024-4FF9-B5D3-41357857F2DF}" destId="{45295F92-EEB6-4CD3-887A-D73393D77255}" srcOrd="1" destOrd="0" presId="urn:microsoft.com/office/officeart/2005/8/layout/hierarchy1"/>
    <dgm:cxn modelId="{71E0E678-A9D8-4E91-950D-4D95BC8F3D71}" type="presParOf" srcId="{2716F031-0A6D-4C61-A7F3-4DFEDD0F33BF}" destId="{C78DD35C-14E2-45F3-B6E6-700240EACC95}" srcOrd="1" destOrd="0" presId="urn:microsoft.com/office/officeart/2005/8/layout/hierarchy1"/>
    <dgm:cxn modelId="{22784E97-8258-424D-9786-352F0CB41F9A}" type="presParOf" srcId="{54B5DB04-2563-45AE-ADAA-967B1D3B1F92}" destId="{1D005B88-B5EF-450E-BF5D-D2B0FF7CDBF0}" srcOrd="2" destOrd="0" presId="urn:microsoft.com/office/officeart/2005/8/layout/hierarchy1"/>
    <dgm:cxn modelId="{4213E696-2670-4230-9EA1-DBDC1FF78FB3}" type="presParOf" srcId="{1D005B88-B5EF-450E-BF5D-D2B0FF7CDBF0}" destId="{5A585303-15C1-410E-82FB-6E7A78E25E97}" srcOrd="0" destOrd="0" presId="urn:microsoft.com/office/officeart/2005/8/layout/hierarchy1"/>
    <dgm:cxn modelId="{6AA9ED94-6CEC-4C7C-B540-B9DA11575D98}" type="presParOf" srcId="{5A585303-15C1-410E-82FB-6E7A78E25E97}" destId="{EA5CA42F-E4FD-408E-A4A7-4943F13AD1B7}" srcOrd="0" destOrd="0" presId="urn:microsoft.com/office/officeart/2005/8/layout/hierarchy1"/>
    <dgm:cxn modelId="{9C0C68DA-4E9A-4EE0-A442-1D7C17AB9A8D}" type="presParOf" srcId="{5A585303-15C1-410E-82FB-6E7A78E25E97}" destId="{097BD49E-378D-43BE-A59F-5B937325E5DA}" srcOrd="1" destOrd="0" presId="urn:microsoft.com/office/officeart/2005/8/layout/hierarchy1"/>
    <dgm:cxn modelId="{9F598C44-EBDC-48C4-BC1E-2AFFE15F24C6}" type="presParOf" srcId="{1D005B88-B5EF-450E-BF5D-D2B0FF7CDBF0}" destId="{6B012D06-BA1D-4F80-A877-2D1AF7679C8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1FEDC-B77F-4752-B771-142CF57D85D2}">
      <dsp:nvSpPr>
        <dsp:cNvPr id="0" name=""/>
        <dsp:cNvSpPr/>
      </dsp:nvSpPr>
      <dsp:spPr>
        <a:xfrm>
          <a:off x="0" y="3290"/>
          <a:ext cx="7552137" cy="7008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28FB2-8349-463B-B341-38AF97AE317F}">
      <dsp:nvSpPr>
        <dsp:cNvPr id="0" name=""/>
        <dsp:cNvSpPr/>
      </dsp:nvSpPr>
      <dsp:spPr>
        <a:xfrm>
          <a:off x="212010" y="160984"/>
          <a:ext cx="385474" cy="38547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5B1F87-2222-4E04-A960-C4AB20137CBB}">
      <dsp:nvSpPr>
        <dsp:cNvPr id="0" name=""/>
        <dsp:cNvSpPr/>
      </dsp:nvSpPr>
      <dsp:spPr>
        <a:xfrm>
          <a:off x="809496" y="3290"/>
          <a:ext cx="6742640" cy="70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175" tIns="74175" rIns="74175" bIns="74175" numCol="1" spcCol="1270" anchor="ctr" anchorCtr="0">
          <a:noAutofit/>
        </a:bodyPr>
        <a:lstStyle/>
        <a:p>
          <a:pPr marL="0" lvl="0" indent="0" algn="l" defTabSz="844550">
            <a:lnSpc>
              <a:spcPct val="100000"/>
            </a:lnSpc>
            <a:spcBef>
              <a:spcPct val="0"/>
            </a:spcBef>
            <a:spcAft>
              <a:spcPct val="35000"/>
            </a:spcAft>
            <a:buNone/>
          </a:pPr>
          <a:r>
            <a:rPr lang="da-DK" sz="1900" kern="1200" dirty="0"/>
            <a:t>Hvad vil i gerne afprøve?</a:t>
          </a:r>
          <a:endParaRPr lang="en-US" sz="1900" kern="1200" dirty="0"/>
        </a:p>
      </dsp:txBody>
      <dsp:txXfrm>
        <a:off x="809496" y="3290"/>
        <a:ext cx="6742640" cy="700862"/>
      </dsp:txXfrm>
    </dsp:sp>
    <dsp:sp modelId="{E93DEF84-DF21-46F4-8048-73C35178517D}">
      <dsp:nvSpPr>
        <dsp:cNvPr id="0" name=""/>
        <dsp:cNvSpPr/>
      </dsp:nvSpPr>
      <dsp:spPr>
        <a:xfrm>
          <a:off x="0" y="879368"/>
          <a:ext cx="7552137" cy="7008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525A90-8467-41DE-A826-64C5773E47DC}">
      <dsp:nvSpPr>
        <dsp:cNvPr id="0" name=""/>
        <dsp:cNvSpPr/>
      </dsp:nvSpPr>
      <dsp:spPr>
        <a:xfrm>
          <a:off x="212010" y="1037062"/>
          <a:ext cx="385474" cy="38547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96E1B5-1472-4E46-A5CA-FE4163E3F13E}">
      <dsp:nvSpPr>
        <dsp:cNvPr id="0" name=""/>
        <dsp:cNvSpPr/>
      </dsp:nvSpPr>
      <dsp:spPr>
        <a:xfrm>
          <a:off x="809496" y="879368"/>
          <a:ext cx="6742640" cy="70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175" tIns="74175" rIns="74175" bIns="74175" numCol="1" spcCol="1270" anchor="ctr" anchorCtr="0">
          <a:noAutofit/>
        </a:bodyPr>
        <a:lstStyle/>
        <a:p>
          <a:pPr marL="0" lvl="0" indent="0" algn="l" defTabSz="844550">
            <a:lnSpc>
              <a:spcPct val="100000"/>
            </a:lnSpc>
            <a:spcBef>
              <a:spcPct val="0"/>
            </a:spcBef>
            <a:spcAft>
              <a:spcPct val="35000"/>
            </a:spcAft>
            <a:buNone/>
          </a:pPr>
          <a:r>
            <a:rPr lang="da-DK" sz="1900" kern="1200"/>
            <a:t>Hvad tror I der sker?</a:t>
          </a:r>
          <a:endParaRPr lang="en-US" sz="1900" kern="1200"/>
        </a:p>
      </dsp:txBody>
      <dsp:txXfrm>
        <a:off x="809496" y="879368"/>
        <a:ext cx="6742640" cy="700862"/>
      </dsp:txXfrm>
    </dsp:sp>
    <dsp:sp modelId="{1D04486B-EBD9-469A-8CEA-32E16AE86DD5}">
      <dsp:nvSpPr>
        <dsp:cNvPr id="0" name=""/>
        <dsp:cNvSpPr/>
      </dsp:nvSpPr>
      <dsp:spPr>
        <a:xfrm>
          <a:off x="0" y="1755446"/>
          <a:ext cx="7552137" cy="7008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0A90BD-A48A-4052-9A7A-F80CC1E12DF9}">
      <dsp:nvSpPr>
        <dsp:cNvPr id="0" name=""/>
        <dsp:cNvSpPr/>
      </dsp:nvSpPr>
      <dsp:spPr>
        <a:xfrm>
          <a:off x="212010" y="1913140"/>
          <a:ext cx="385474" cy="3854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0431D0-5092-4FA4-86D9-0C409A835520}">
      <dsp:nvSpPr>
        <dsp:cNvPr id="0" name=""/>
        <dsp:cNvSpPr/>
      </dsp:nvSpPr>
      <dsp:spPr>
        <a:xfrm>
          <a:off x="809496" y="1755446"/>
          <a:ext cx="6742640" cy="70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175" tIns="74175" rIns="74175" bIns="74175" numCol="1" spcCol="1270" anchor="ctr" anchorCtr="0">
          <a:noAutofit/>
        </a:bodyPr>
        <a:lstStyle/>
        <a:p>
          <a:pPr marL="0" lvl="0" indent="0" algn="l" defTabSz="844550">
            <a:lnSpc>
              <a:spcPct val="100000"/>
            </a:lnSpc>
            <a:spcBef>
              <a:spcPct val="0"/>
            </a:spcBef>
            <a:spcAft>
              <a:spcPct val="35000"/>
            </a:spcAft>
            <a:buNone/>
          </a:pPr>
          <a:r>
            <a:rPr lang="da-DK" sz="1900" kern="1200" dirty="0"/>
            <a:t>Hvornår og hvordan kan I afprøve det?</a:t>
          </a:r>
          <a:endParaRPr lang="en-US" sz="1900" kern="1200" dirty="0"/>
        </a:p>
      </dsp:txBody>
      <dsp:txXfrm>
        <a:off x="809496" y="1755446"/>
        <a:ext cx="6742640" cy="700862"/>
      </dsp:txXfrm>
    </dsp:sp>
    <dsp:sp modelId="{065A8582-8EF5-4BAF-A743-962EC0B65F3B}">
      <dsp:nvSpPr>
        <dsp:cNvPr id="0" name=""/>
        <dsp:cNvSpPr/>
      </dsp:nvSpPr>
      <dsp:spPr>
        <a:xfrm>
          <a:off x="0" y="2631524"/>
          <a:ext cx="7552137" cy="7008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3F1811-057B-4C4F-ADFC-C5E015AC99BF}">
      <dsp:nvSpPr>
        <dsp:cNvPr id="0" name=""/>
        <dsp:cNvSpPr/>
      </dsp:nvSpPr>
      <dsp:spPr>
        <a:xfrm>
          <a:off x="212010" y="2789218"/>
          <a:ext cx="385474" cy="38547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C4D32F-37ED-4162-B006-9043F06DCA7D}">
      <dsp:nvSpPr>
        <dsp:cNvPr id="0" name=""/>
        <dsp:cNvSpPr/>
      </dsp:nvSpPr>
      <dsp:spPr>
        <a:xfrm>
          <a:off x="809496" y="2631524"/>
          <a:ext cx="6742640" cy="70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175" tIns="74175" rIns="74175" bIns="74175" numCol="1" spcCol="1270" anchor="ctr" anchorCtr="0">
          <a:noAutofit/>
        </a:bodyPr>
        <a:lstStyle/>
        <a:p>
          <a:pPr marL="0" lvl="0" indent="0" algn="l" defTabSz="844550">
            <a:lnSpc>
              <a:spcPct val="100000"/>
            </a:lnSpc>
            <a:spcBef>
              <a:spcPct val="0"/>
            </a:spcBef>
            <a:spcAft>
              <a:spcPct val="35000"/>
            </a:spcAft>
            <a:buNone/>
          </a:pPr>
          <a:r>
            <a:rPr lang="da-DK" sz="1900" kern="1200"/>
            <a:t>Hvad har i lært?</a:t>
          </a:r>
          <a:endParaRPr lang="en-US" sz="1900" kern="1200"/>
        </a:p>
      </dsp:txBody>
      <dsp:txXfrm>
        <a:off x="809496" y="2631524"/>
        <a:ext cx="6742640" cy="700862"/>
      </dsp:txXfrm>
    </dsp:sp>
    <dsp:sp modelId="{3DFBFAFF-EB4D-4571-8F92-E71D14541069}">
      <dsp:nvSpPr>
        <dsp:cNvPr id="0" name=""/>
        <dsp:cNvSpPr/>
      </dsp:nvSpPr>
      <dsp:spPr>
        <a:xfrm>
          <a:off x="0" y="3507602"/>
          <a:ext cx="7552137" cy="7008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BBF33C-E902-40FF-8E3A-592F01E9C833}">
      <dsp:nvSpPr>
        <dsp:cNvPr id="0" name=""/>
        <dsp:cNvSpPr/>
      </dsp:nvSpPr>
      <dsp:spPr>
        <a:xfrm>
          <a:off x="212010" y="3665296"/>
          <a:ext cx="385474" cy="38547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E5F1A3-DAFD-4CB9-BFD6-7546EFD5C11A}">
      <dsp:nvSpPr>
        <dsp:cNvPr id="0" name=""/>
        <dsp:cNvSpPr/>
      </dsp:nvSpPr>
      <dsp:spPr>
        <a:xfrm>
          <a:off x="809496" y="3507602"/>
          <a:ext cx="6742640" cy="700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175" tIns="74175" rIns="74175" bIns="74175" numCol="1" spcCol="1270" anchor="ctr" anchorCtr="0">
          <a:noAutofit/>
        </a:bodyPr>
        <a:lstStyle/>
        <a:p>
          <a:pPr marL="0" lvl="0" indent="0" algn="l" defTabSz="844550">
            <a:lnSpc>
              <a:spcPct val="100000"/>
            </a:lnSpc>
            <a:spcBef>
              <a:spcPct val="0"/>
            </a:spcBef>
            <a:spcAft>
              <a:spcPct val="35000"/>
            </a:spcAft>
            <a:buNone/>
          </a:pPr>
          <a:r>
            <a:rPr lang="da-DK" sz="1900" kern="1200"/>
            <a:t>Hvad så nu?</a:t>
          </a:r>
          <a:endParaRPr lang="en-US" sz="1900" kern="1200"/>
        </a:p>
      </dsp:txBody>
      <dsp:txXfrm>
        <a:off x="809496" y="3507602"/>
        <a:ext cx="6742640" cy="700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D3895-2273-4613-87B5-8B4D67E602EF}">
      <dsp:nvSpPr>
        <dsp:cNvPr id="0" name=""/>
        <dsp:cNvSpPr/>
      </dsp:nvSpPr>
      <dsp:spPr>
        <a:xfrm>
          <a:off x="4427122" y="712"/>
          <a:ext cx="2249874" cy="101758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a-DK" sz="1900" kern="1200" dirty="0"/>
            <a:t>Forståelse af udvikling af data over tid </a:t>
          </a:r>
        </a:p>
      </dsp:txBody>
      <dsp:txXfrm>
        <a:off x="4427122" y="712"/>
        <a:ext cx="2249874" cy="1017582"/>
      </dsp:txXfrm>
    </dsp:sp>
    <dsp:sp modelId="{EB66BD11-E4C6-4554-8783-A5DD00FFBD5D}">
      <dsp:nvSpPr>
        <dsp:cNvPr id="0" name=""/>
        <dsp:cNvSpPr/>
      </dsp:nvSpPr>
      <dsp:spPr>
        <a:xfrm>
          <a:off x="3318975" y="712"/>
          <a:ext cx="1007406" cy="101758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A0C0FB-AE69-4036-9488-6C4A1E48DC3E}">
      <dsp:nvSpPr>
        <dsp:cNvPr id="0" name=""/>
        <dsp:cNvSpPr/>
      </dsp:nvSpPr>
      <dsp:spPr>
        <a:xfrm>
          <a:off x="3318975" y="1186196"/>
          <a:ext cx="2249874" cy="101758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a-DK" sz="1900" kern="1200" dirty="0"/>
            <a:t>Visuelt overblik af data + kontekst</a:t>
          </a:r>
        </a:p>
      </dsp:txBody>
      <dsp:txXfrm>
        <a:off x="3318975" y="1186196"/>
        <a:ext cx="2249874" cy="1017582"/>
      </dsp:txXfrm>
    </dsp:sp>
    <dsp:sp modelId="{22739914-93F4-4DAD-B349-5DEC86F4A48F}">
      <dsp:nvSpPr>
        <dsp:cNvPr id="0" name=""/>
        <dsp:cNvSpPr/>
      </dsp:nvSpPr>
      <dsp:spPr>
        <a:xfrm>
          <a:off x="5669590" y="1186196"/>
          <a:ext cx="1007406" cy="101758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E40E87-6CD2-4B28-8C4D-FEBEF54460B6}">
      <dsp:nvSpPr>
        <dsp:cNvPr id="0" name=""/>
        <dsp:cNvSpPr/>
      </dsp:nvSpPr>
      <dsp:spPr>
        <a:xfrm>
          <a:off x="4427122" y="2371679"/>
          <a:ext cx="2249874" cy="10175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a-DK" sz="1900" kern="1200" dirty="0"/>
            <a:t>Indikation af problemområder</a:t>
          </a:r>
        </a:p>
      </dsp:txBody>
      <dsp:txXfrm>
        <a:off x="4427122" y="2371679"/>
        <a:ext cx="2249874" cy="1017582"/>
      </dsp:txXfrm>
    </dsp:sp>
    <dsp:sp modelId="{1290EBD8-8875-45B4-A962-FD8D23942294}">
      <dsp:nvSpPr>
        <dsp:cNvPr id="0" name=""/>
        <dsp:cNvSpPr/>
      </dsp:nvSpPr>
      <dsp:spPr>
        <a:xfrm>
          <a:off x="3318975" y="2371679"/>
          <a:ext cx="1007406" cy="101758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1E4CC-52C1-4EA0-B4CB-0A1E819DEDD2}">
      <dsp:nvSpPr>
        <dsp:cNvPr id="0" name=""/>
        <dsp:cNvSpPr/>
      </dsp:nvSpPr>
      <dsp:spPr>
        <a:xfrm>
          <a:off x="3318975" y="3557163"/>
          <a:ext cx="2249874" cy="10175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a-DK" sz="1900" kern="1200"/>
            <a:t>Læring</a:t>
          </a:r>
          <a:endParaRPr lang="da-DK" sz="1900" kern="1200" dirty="0"/>
        </a:p>
      </dsp:txBody>
      <dsp:txXfrm>
        <a:off x="3318975" y="3557163"/>
        <a:ext cx="2249874" cy="1017582"/>
      </dsp:txXfrm>
    </dsp:sp>
    <dsp:sp modelId="{2DDD48C6-4042-4C40-882C-F9646C55452A}">
      <dsp:nvSpPr>
        <dsp:cNvPr id="0" name=""/>
        <dsp:cNvSpPr/>
      </dsp:nvSpPr>
      <dsp:spPr>
        <a:xfrm>
          <a:off x="5669590" y="3557163"/>
          <a:ext cx="1007406" cy="101758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C0D295-BF32-4F0A-AAC6-2242B7AD45DF}">
      <dsp:nvSpPr>
        <dsp:cNvPr id="0" name=""/>
        <dsp:cNvSpPr/>
      </dsp:nvSpPr>
      <dsp:spPr>
        <a:xfrm>
          <a:off x="4427122" y="4742646"/>
          <a:ext cx="2249874" cy="101758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a-DK" sz="1900" kern="1200"/>
            <a:t>Motivation</a:t>
          </a:r>
          <a:endParaRPr lang="da-DK" sz="1900" kern="1200" dirty="0"/>
        </a:p>
      </dsp:txBody>
      <dsp:txXfrm>
        <a:off x="4427122" y="4742646"/>
        <a:ext cx="2249874" cy="1017582"/>
      </dsp:txXfrm>
    </dsp:sp>
    <dsp:sp modelId="{A3F632C1-8161-48AF-882B-EED9E3153D18}">
      <dsp:nvSpPr>
        <dsp:cNvPr id="0" name=""/>
        <dsp:cNvSpPr/>
      </dsp:nvSpPr>
      <dsp:spPr>
        <a:xfrm>
          <a:off x="3318975" y="4742646"/>
          <a:ext cx="1007406" cy="101758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B675D-F9D0-4B91-8A04-AD9EBB570B4E}">
      <dsp:nvSpPr>
        <dsp:cNvPr id="0" name=""/>
        <dsp:cNvSpPr/>
      </dsp:nvSpPr>
      <dsp:spPr>
        <a:xfrm>
          <a:off x="1802629" y="3143"/>
          <a:ext cx="1127928" cy="1127928"/>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D3F6064A-5E6C-4533-94EB-FAD535E86079}">
      <dsp:nvSpPr>
        <dsp:cNvPr id="0" name=""/>
        <dsp:cNvSpPr/>
      </dsp:nvSpPr>
      <dsp:spPr>
        <a:xfrm>
          <a:off x="2366593" y="3143"/>
          <a:ext cx="6017909" cy="112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0" bIns="53340" numCol="1" spcCol="1270" anchor="ctr" anchorCtr="0">
          <a:noAutofit/>
        </a:bodyPr>
        <a:lstStyle/>
        <a:p>
          <a:pPr marL="0" lvl="0" indent="0" algn="l" defTabSz="1866900">
            <a:lnSpc>
              <a:spcPct val="90000"/>
            </a:lnSpc>
            <a:spcBef>
              <a:spcPct val="0"/>
            </a:spcBef>
            <a:spcAft>
              <a:spcPct val="35000"/>
            </a:spcAft>
            <a:buNone/>
          </a:pPr>
          <a:r>
            <a:rPr lang="da-DK" sz="4200" kern="1200" dirty="0"/>
            <a:t>Kontrollere</a:t>
          </a:r>
          <a:endParaRPr lang="en-US" sz="4200" kern="1200" dirty="0"/>
        </a:p>
      </dsp:txBody>
      <dsp:txXfrm>
        <a:off x="2366593" y="3143"/>
        <a:ext cx="6017909" cy="1127928"/>
      </dsp:txXfrm>
    </dsp:sp>
    <dsp:sp modelId="{CB28C9B3-AAE4-4A5E-8595-9893DD7C9ACC}">
      <dsp:nvSpPr>
        <dsp:cNvPr id="0" name=""/>
        <dsp:cNvSpPr/>
      </dsp:nvSpPr>
      <dsp:spPr>
        <a:xfrm>
          <a:off x="1802629" y="1131071"/>
          <a:ext cx="1127928" cy="1127928"/>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54EC0465-3F4A-491F-9AC8-894A01FD155C}">
      <dsp:nvSpPr>
        <dsp:cNvPr id="0" name=""/>
        <dsp:cNvSpPr/>
      </dsp:nvSpPr>
      <dsp:spPr>
        <a:xfrm>
          <a:off x="2366593" y="1131071"/>
          <a:ext cx="6017909" cy="112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0" bIns="53340" numCol="1" spcCol="1270" anchor="ctr" anchorCtr="0">
          <a:noAutofit/>
        </a:bodyPr>
        <a:lstStyle/>
        <a:p>
          <a:pPr marL="0" lvl="0" indent="0" algn="l" defTabSz="1866900">
            <a:lnSpc>
              <a:spcPct val="90000"/>
            </a:lnSpc>
            <a:spcBef>
              <a:spcPct val="0"/>
            </a:spcBef>
            <a:spcAft>
              <a:spcPct val="35000"/>
            </a:spcAft>
            <a:buNone/>
          </a:pPr>
          <a:r>
            <a:rPr lang="da-DK" sz="4200" kern="1200" dirty="0"/>
            <a:t>Benchmarke</a:t>
          </a:r>
          <a:endParaRPr lang="en-US" sz="4200" kern="1200" dirty="0"/>
        </a:p>
      </dsp:txBody>
      <dsp:txXfrm>
        <a:off x="2366593" y="1131071"/>
        <a:ext cx="6017909" cy="1127928"/>
      </dsp:txXfrm>
    </dsp:sp>
    <dsp:sp modelId="{2538926B-D53B-4415-B0B1-DA800C13B83F}">
      <dsp:nvSpPr>
        <dsp:cNvPr id="0" name=""/>
        <dsp:cNvSpPr/>
      </dsp:nvSpPr>
      <dsp:spPr>
        <a:xfrm>
          <a:off x="1802629" y="2259000"/>
          <a:ext cx="1127928" cy="1127928"/>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9E2953D2-6397-4013-87FD-C281D59F6BE6}">
      <dsp:nvSpPr>
        <dsp:cNvPr id="0" name=""/>
        <dsp:cNvSpPr/>
      </dsp:nvSpPr>
      <dsp:spPr>
        <a:xfrm>
          <a:off x="2366593" y="2259000"/>
          <a:ext cx="6017909" cy="112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0" bIns="53340" numCol="1" spcCol="1270" anchor="ctr" anchorCtr="0">
          <a:noAutofit/>
        </a:bodyPr>
        <a:lstStyle/>
        <a:p>
          <a:pPr marL="0" lvl="0" indent="0" algn="l" defTabSz="1866900">
            <a:lnSpc>
              <a:spcPct val="90000"/>
            </a:lnSpc>
            <a:spcBef>
              <a:spcPct val="0"/>
            </a:spcBef>
            <a:spcAft>
              <a:spcPct val="35000"/>
            </a:spcAft>
            <a:buNone/>
          </a:pPr>
          <a:r>
            <a:rPr lang="da-DK" sz="4200" kern="1200" dirty="0"/>
            <a:t>Skælde nogen ud!</a:t>
          </a:r>
          <a:endParaRPr lang="en-US" sz="4200" kern="1200" dirty="0"/>
        </a:p>
      </dsp:txBody>
      <dsp:txXfrm>
        <a:off x="2366593" y="2259000"/>
        <a:ext cx="6017909" cy="1127928"/>
      </dsp:txXfrm>
    </dsp:sp>
    <dsp:sp modelId="{4411E09E-142C-40C0-A010-897CCDC99D7A}">
      <dsp:nvSpPr>
        <dsp:cNvPr id="0" name=""/>
        <dsp:cNvSpPr/>
      </dsp:nvSpPr>
      <dsp:spPr>
        <a:xfrm>
          <a:off x="1802629" y="3386928"/>
          <a:ext cx="1127928" cy="1127928"/>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7F2F267C-6136-4320-9230-38BEE88E6C04}">
      <dsp:nvSpPr>
        <dsp:cNvPr id="0" name=""/>
        <dsp:cNvSpPr/>
      </dsp:nvSpPr>
      <dsp:spPr>
        <a:xfrm>
          <a:off x="2366593" y="3386928"/>
          <a:ext cx="6017909" cy="112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0" bIns="53340" numCol="1" spcCol="1270" anchor="ctr" anchorCtr="0">
          <a:noAutofit/>
        </a:bodyPr>
        <a:lstStyle/>
        <a:p>
          <a:pPr marL="0" lvl="0" indent="0" algn="l" defTabSz="1866900">
            <a:lnSpc>
              <a:spcPct val="90000"/>
            </a:lnSpc>
            <a:spcBef>
              <a:spcPct val="0"/>
            </a:spcBef>
            <a:spcAft>
              <a:spcPct val="35000"/>
            </a:spcAft>
            <a:buNone/>
          </a:pPr>
          <a:r>
            <a:rPr lang="da-DK" sz="4200" kern="1200" dirty="0"/>
            <a:t>Levere tal til forskning</a:t>
          </a:r>
          <a:endParaRPr lang="en-US" sz="4200" kern="1200" dirty="0"/>
        </a:p>
      </dsp:txBody>
      <dsp:txXfrm>
        <a:off x="2366593" y="3386928"/>
        <a:ext cx="6017909" cy="11279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23B0A-E784-4A0D-865F-301676485937}">
      <dsp:nvSpPr>
        <dsp:cNvPr id="0" name=""/>
        <dsp:cNvSpPr/>
      </dsp:nvSpPr>
      <dsp:spPr>
        <a:xfrm>
          <a:off x="940209" y="357158"/>
          <a:ext cx="1007015" cy="10070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20C6CE-EB86-465C-9484-D16C2D0DBA0F}">
      <dsp:nvSpPr>
        <dsp:cNvPr id="0" name=""/>
        <dsp:cNvSpPr/>
      </dsp:nvSpPr>
      <dsp:spPr>
        <a:xfrm>
          <a:off x="5123" y="1523569"/>
          <a:ext cx="2877187" cy="105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da-DK" sz="2000" kern="1200" dirty="0"/>
            <a:t>Kan vise nuancerne i kvantitativ data</a:t>
          </a:r>
        </a:p>
        <a:p>
          <a:pPr marL="0" lvl="0" indent="0" algn="ctr" defTabSz="889000">
            <a:spcBef>
              <a:spcPct val="0"/>
            </a:spcBef>
            <a:spcAft>
              <a:spcPct val="35000"/>
            </a:spcAft>
            <a:buNone/>
            <a:defRPr b="1"/>
          </a:pPr>
          <a:endParaRPr lang="en-US" sz="2000" kern="1200" dirty="0"/>
        </a:p>
      </dsp:txBody>
      <dsp:txXfrm>
        <a:off x="5123" y="1523569"/>
        <a:ext cx="2877187" cy="1051971"/>
      </dsp:txXfrm>
    </dsp:sp>
    <dsp:sp modelId="{1A111AED-CBB8-4E15-8D23-0D3AC5B027B3}">
      <dsp:nvSpPr>
        <dsp:cNvPr id="0" name=""/>
        <dsp:cNvSpPr/>
      </dsp:nvSpPr>
      <dsp:spPr>
        <a:xfrm>
          <a:off x="5123" y="2649678"/>
          <a:ext cx="2877187" cy="1414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da-DK" sz="1700" kern="1200" dirty="0"/>
            <a:t>Er der noget, der undrer, eller som skal uddybes?</a:t>
          </a:r>
          <a:endParaRPr lang="en-US" sz="1700" kern="1200" dirty="0"/>
        </a:p>
      </dsp:txBody>
      <dsp:txXfrm>
        <a:off x="5123" y="2649678"/>
        <a:ext cx="2877187" cy="1414350"/>
      </dsp:txXfrm>
    </dsp:sp>
    <dsp:sp modelId="{7FCAA761-0C14-4153-AE00-53BA715CEF3C}">
      <dsp:nvSpPr>
        <dsp:cNvPr id="0" name=""/>
        <dsp:cNvSpPr/>
      </dsp:nvSpPr>
      <dsp:spPr>
        <a:xfrm>
          <a:off x="4320904" y="357158"/>
          <a:ext cx="1007015" cy="10070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7DE116-5088-43C3-AEC4-57001134B26A}">
      <dsp:nvSpPr>
        <dsp:cNvPr id="0" name=""/>
        <dsp:cNvSpPr/>
      </dsp:nvSpPr>
      <dsp:spPr>
        <a:xfrm>
          <a:off x="3385818" y="1523569"/>
          <a:ext cx="2877187" cy="105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da-DK" sz="2000" kern="1200" dirty="0"/>
            <a:t>Semistruktureret interview</a:t>
          </a:r>
          <a:endParaRPr lang="en-US" sz="2000" kern="1200" dirty="0"/>
        </a:p>
      </dsp:txBody>
      <dsp:txXfrm>
        <a:off x="3385818" y="1523569"/>
        <a:ext cx="2877187" cy="1051971"/>
      </dsp:txXfrm>
    </dsp:sp>
    <dsp:sp modelId="{587A044A-277C-450C-8094-3CA1FC8EC3F9}">
      <dsp:nvSpPr>
        <dsp:cNvPr id="0" name=""/>
        <dsp:cNvSpPr/>
      </dsp:nvSpPr>
      <dsp:spPr>
        <a:xfrm>
          <a:off x="3385818" y="2649678"/>
          <a:ext cx="2877187" cy="1414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da-DK" sz="1700" kern="1200" dirty="0"/>
            <a:t>Indsigt i livsverden eller perspektiv</a:t>
          </a:r>
          <a:endParaRPr lang="en-US" sz="1700" kern="1200" dirty="0"/>
        </a:p>
        <a:p>
          <a:pPr marL="0" lvl="0" indent="0" algn="ctr" defTabSz="755650">
            <a:lnSpc>
              <a:spcPct val="100000"/>
            </a:lnSpc>
            <a:spcBef>
              <a:spcPct val="0"/>
            </a:spcBef>
            <a:spcAft>
              <a:spcPct val="35000"/>
            </a:spcAft>
            <a:buNone/>
          </a:pPr>
          <a:r>
            <a:rPr lang="da-DK" sz="1700" kern="1200" dirty="0"/>
            <a:t>Interviewguide</a:t>
          </a:r>
          <a:endParaRPr lang="en-US" sz="1700" kern="1200" dirty="0"/>
        </a:p>
      </dsp:txBody>
      <dsp:txXfrm>
        <a:off x="3385818" y="2649678"/>
        <a:ext cx="2877187" cy="1414350"/>
      </dsp:txXfrm>
    </dsp:sp>
    <dsp:sp modelId="{2B120978-B074-4285-87CD-D5C02FA943E7}">
      <dsp:nvSpPr>
        <dsp:cNvPr id="0" name=""/>
        <dsp:cNvSpPr/>
      </dsp:nvSpPr>
      <dsp:spPr>
        <a:xfrm>
          <a:off x="7701600" y="357158"/>
          <a:ext cx="1007015" cy="10070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851B1-1C8A-4640-A358-2CE795181574}">
      <dsp:nvSpPr>
        <dsp:cNvPr id="0" name=""/>
        <dsp:cNvSpPr/>
      </dsp:nvSpPr>
      <dsp:spPr>
        <a:xfrm>
          <a:off x="6766514" y="1523569"/>
          <a:ext cx="2877187" cy="105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da-DK" sz="2000" kern="1200" dirty="0"/>
            <a:t>Deltager-observation</a:t>
          </a:r>
          <a:endParaRPr lang="en-US" sz="2000" kern="1200" dirty="0"/>
        </a:p>
      </dsp:txBody>
      <dsp:txXfrm>
        <a:off x="6766514" y="1523569"/>
        <a:ext cx="2877187" cy="1051971"/>
      </dsp:txXfrm>
    </dsp:sp>
    <dsp:sp modelId="{8C109BA0-842F-49B0-8084-9DBC8AD23E9B}">
      <dsp:nvSpPr>
        <dsp:cNvPr id="0" name=""/>
        <dsp:cNvSpPr/>
      </dsp:nvSpPr>
      <dsp:spPr>
        <a:xfrm>
          <a:off x="6766514" y="2649678"/>
          <a:ext cx="2877187" cy="1414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da-DK" sz="1700" kern="1200" dirty="0"/>
            <a:t>Viden, som afspejler autentisk adfærd, dynamikker, kultur eller arbejdsgange</a:t>
          </a:r>
          <a:endParaRPr lang="en-US" sz="1700" kern="1200" dirty="0"/>
        </a:p>
        <a:p>
          <a:pPr marL="0" lvl="0" indent="0" algn="ctr" defTabSz="755650">
            <a:lnSpc>
              <a:spcPct val="100000"/>
            </a:lnSpc>
            <a:spcBef>
              <a:spcPct val="0"/>
            </a:spcBef>
            <a:spcAft>
              <a:spcPct val="35000"/>
            </a:spcAft>
            <a:buNone/>
          </a:pPr>
          <a:r>
            <a:rPr lang="da-DK" sz="1700" kern="1200"/>
            <a:t>I patientens fodspor</a:t>
          </a:r>
          <a:endParaRPr lang="en-US" sz="1700" kern="1200"/>
        </a:p>
      </dsp:txBody>
      <dsp:txXfrm>
        <a:off x="6766514" y="2649678"/>
        <a:ext cx="2877187" cy="14143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6871C-63CB-44E6-8992-76ABBE51AD01}">
      <dsp:nvSpPr>
        <dsp:cNvPr id="0" name=""/>
        <dsp:cNvSpPr/>
      </dsp:nvSpPr>
      <dsp:spPr>
        <a:xfrm>
          <a:off x="18593" y="407845"/>
          <a:ext cx="1467124" cy="146712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1D452-A610-47B6-872E-A3C353511527}">
      <dsp:nvSpPr>
        <dsp:cNvPr id="0" name=""/>
        <dsp:cNvSpPr/>
      </dsp:nvSpPr>
      <dsp:spPr>
        <a:xfrm>
          <a:off x="326689" y="715941"/>
          <a:ext cx="850932" cy="8509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D12289-A887-4DFE-A2E6-983D8C5A67E0}">
      <dsp:nvSpPr>
        <dsp:cNvPr id="0" name=""/>
        <dsp:cNvSpPr/>
      </dsp:nvSpPr>
      <dsp:spPr>
        <a:xfrm>
          <a:off x="1800102" y="407845"/>
          <a:ext cx="3458222" cy="1467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a-DK" sz="2400" kern="1200" dirty="0"/>
            <a:t>Alt, hvad vi gør eller måler, </a:t>
          </a:r>
          <a:r>
            <a:rPr lang="da-DK" sz="2400" b="1" kern="1200" dirty="0"/>
            <a:t>varierer over tid</a:t>
          </a:r>
          <a:endParaRPr lang="en-US" sz="2400" b="1" kern="1200" dirty="0"/>
        </a:p>
      </dsp:txBody>
      <dsp:txXfrm>
        <a:off x="1800102" y="407845"/>
        <a:ext cx="3458222" cy="1467124"/>
      </dsp:txXfrm>
    </dsp:sp>
    <dsp:sp modelId="{592599E0-528B-4086-AE9D-48F7E12ED2E6}">
      <dsp:nvSpPr>
        <dsp:cNvPr id="0" name=""/>
        <dsp:cNvSpPr/>
      </dsp:nvSpPr>
      <dsp:spPr>
        <a:xfrm>
          <a:off x="5860894" y="407845"/>
          <a:ext cx="1467124" cy="146712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0F3E05-C774-4909-B941-F10644ACB8F8}">
      <dsp:nvSpPr>
        <dsp:cNvPr id="0" name=""/>
        <dsp:cNvSpPr/>
      </dsp:nvSpPr>
      <dsp:spPr>
        <a:xfrm>
          <a:off x="6168990" y="715941"/>
          <a:ext cx="850932" cy="8509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3BFFB8-7CC4-427E-A854-0927D097CEF0}">
      <dsp:nvSpPr>
        <dsp:cNvPr id="0" name=""/>
        <dsp:cNvSpPr/>
      </dsp:nvSpPr>
      <dsp:spPr>
        <a:xfrm>
          <a:off x="7642402" y="407845"/>
          <a:ext cx="3458222" cy="1467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a-DK" sz="2400" kern="1200" dirty="0"/>
            <a:t>Det er vigtigt at kigge på </a:t>
          </a:r>
          <a:r>
            <a:rPr lang="da-DK" sz="2400" b="1" kern="1200" dirty="0"/>
            <a:t>data over tid </a:t>
          </a:r>
          <a:r>
            <a:rPr lang="da-DK" sz="2400" kern="1200" dirty="0"/>
            <a:t>i stedet for at kigge på et enkelt stående tal</a:t>
          </a:r>
          <a:endParaRPr lang="en-US" sz="2400" kern="1200" dirty="0"/>
        </a:p>
      </dsp:txBody>
      <dsp:txXfrm>
        <a:off x="7642402" y="407845"/>
        <a:ext cx="3458222" cy="1467124"/>
      </dsp:txXfrm>
    </dsp:sp>
    <dsp:sp modelId="{1875CBC7-7350-41F3-AF47-EA1994E76E9C}">
      <dsp:nvSpPr>
        <dsp:cNvPr id="0" name=""/>
        <dsp:cNvSpPr/>
      </dsp:nvSpPr>
      <dsp:spPr>
        <a:xfrm>
          <a:off x="18593" y="2643029"/>
          <a:ext cx="1467124" cy="146712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11D1A-EDAB-42EB-B36D-0FCD31843AB5}">
      <dsp:nvSpPr>
        <dsp:cNvPr id="0" name=""/>
        <dsp:cNvSpPr/>
      </dsp:nvSpPr>
      <dsp:spPr>
        <a:xfrm>
          <a:off x="326689" y="2951126"/>
          <a:ext cx="850932" cy="8509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866B67-8E11-45E9-8F6F-4C32F4AA33DE}">
      <dsp:nvSpPr>
        <dsp:cNvPr id="0" name=""/>
        <dsp:cNvSpPr/>
      </dsp:nvSpPr>
      <dsp:spPr>
        <a:xfrm>
          <a:off x="1800102" y="2643029"/>
          <a:ext cx="3458222" cy="1467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a-DK" sz="2400" b="1" kern="1200" dirty="0"/>
            <a:t>Egentlig forandring </a:t>
          </a:r>
          <a:r>
            <a:rPr lang="da-DK" sz="2400" kern="1200" dirty="0"/>
            <a:t>eller </a:t>
          </a:r>
          <a:r>
            <a:rPr lang="da-DK" sz="2400" b="1" kern="1200" dirty="0"/>
            <a:t>tilfældig variation</a:t>
          </a:r>
          <a:endParaRPr lang="en-US" sz="2400" b="1" kern="1200" dirty="0"/>
        </a:p>
      </dsp:txBody>
      <dsp:txXfrm>
        <a:off x="1800102" y="2643029"/>
        <a:ext cx="3458222" cy="1467124"/>
      </dsp:txXfrm>
    </dsp:sp>
    <dsp:sp modelId="{9570CBD5-9FD4-44B3-8079-0F0CCF71516D}">
      <dsp:nvSpPr>
        <dsp:cNvPr id="0" name=""/>
        <dsp:cNvSpPr/>
      </dsp:nvSpPr>
      <dsp:spPr>
        <a:xfrm>
          <a:off x="5860894" y="2643029"/>
          <a:ext cx="1467124" cy="146712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026D3B-F24E-489C-921E-E9AFC2266BAD}">
      <dsp:nvSpPr>
        <dsp:cNvPr id="0" name=""/>
        <dsp:cNvSpPr/>
      </dsp:nvSpPr>
      <dsp:spPr>
        <a:xfrm>
          <a:off x="6168990" y="2951126"/>
          <a:ext cx="850932" cy="85093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E41D81-D954-4D4B-B570-FE0FBDAF1E00}">
      <dsp:nvSpPr>
        <dsp:cNvPr id="0" name=""/>
        <dsp:cNvSpPr/>
      </dsp:nvSpPr>
      <dsp:spPr>
        <a:xfrm>
          <a:off x="7642402" y="2643029"/>
          <a:ext cx="3458222" cy="1467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a-DK" sz="2400" kern="1200" dirty="0"/>
            <a:t>Det kan kræve is maven, hvis der er enkelte udsving i grafen </a:t>
          </a:r>
          <a:endParaRPr lang="en-US" sz="2400" kern="1200" dirty="0"/>
        </a:p>
      </dsp:txBody>
      <dsp:txXfrm>
        <a:off x="7642402" y="2643029"/>
        <a:ext cx="3458222" cy="14671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6CDB1-BBB1-412A-9F3E-7612B23E17B2}">
      <dsp:nvSpPr>
        <dsp:cNvPr id="0" name=""/>
        <dsp:cNvSpPr/>
      </dsp:nvSpPr>
      <dsp:spPr>
        <a:xfrm>
          <a:off x="0" y="1745069"/>
          <a:ext cx="1562008" cy="781004"/>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da-DK" sz="1050" b="1" kern="1200" dirty="0">
              <a:latin typeface="+mn-lt"/>
            </a:rPr>
            <a:t>50% reduktion af medicineringsfejl i afd. X inden 31/12-25</a:t>
          </a:r>
        </a:p>
      </dsp:txBody>
      <dsp:txXfrm>
        <a:off x="22875" y="1767944"/>
        <a:ext cx="1516258" cy="735254"/>
      </dsp:txXfrm>
    </dsp:sp>
    <dsp:sp modelId="{C8758B7A-29D8-44B5-BED1-3833C3A2BDCB}">
      <dsp:nvSpPr>
        <dsp:cNvPr id="0" name=""/>
        <dsp:cNvSpPr/>
      </dsp:nvSpPr>
      <dsp:spPr>
        <a:xfrm rot="17526827">
          <a:off x="1069105" y="1387287"/>
          <a:ext cx="1580949" cy="31917"/>
        </a:xfrm>
        <a:custGeom>
          <a:avLst/>
          <a:gdLst/>
          <a:ahLst/>
          <a:cxnLst/>
          <a:rect l="0" t="0" r="0" b="0"/>
          <a:pathLst>
            <a:path>
              <a:moveTo>
                <a:pt x="0" y="15958"/>
              </a:moveTo>
              <a:lnTo>
                <a:pt x="1580949" y="1595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a-DK" sz="1100" b="1" kern="1200">
            <a:solidFill>
              <a:schemeClr val="bg1"/>
            </a:solidFill>
            <a:latin typeface="+mn-lt"/>
          </a:endParaRPr>
        </a:p>
      </dsp:txBody>
      <dsp:txXfrm>
        <a:off x="1820056" y="1363721"/>
        <a:ext cx="79047" cy="79047"/>
      </dsp:txXfrm>
    </dsp:sp>
    <dsp:sp modelId="{3F3DCE1E-7BB8-48C6-9543-3BE8A89A8B2A}">
      <dsp:nvSpPr>
        <dsp:cNvPr id="0" name=""/>
        <dsp:cNvSpPr/>
      </dsp:nvSpPr>
      <dsp:spPr>
        <a:xfrm>
          <a:off x="2157151" y="280417"/>
          <a:ext cx="1885937" cy="7810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1" kern="1200">
              <a:latin typeface="+mn-lt"/>
            </a:rPr>
            <a:t>Sikker medicinhåndtering</a:t>
          </a:r>
          <a:endParaRPr lang="da-DK" sz="1100" b="1" kern="1200" dirty="0">
            <a:latin typeface="+mn-lt"/>
          </a:endParaRPr>
        </a:p>
      </dsp:txBody>
      <dsp:txXfrm>
        <a:off x="2180026" y="303292"/>
        <a:ext cx="1840187" cy="735254"/>
      </dsp:txXfrm>
    </dsp:sp>
    <dsp:sp modelId="{41D7DF28-858C-475F-956D-21F6E5BC3E33}">
      <dsp:nvSpPr>
        <dsp:cNvPr id="0" name=""/>
        <dsp:cNvSpPr/>
      </dsp:nvSpPr>
      <dsp:spPr>
        <a:xfrm rot="21576855">
          <a:off x="4043081" y="652606"/>
          <a:ext cx="699517" cy="31917"/>
        </a:xfrm>
        <a:custGeom>
          <a:avLst/>
          <a:gdLst/>
          <a:ahLst/>
          <a:cxnLst/>
          <a:rect l="0" t="0" r="0" b="0"/>
          <a:pathLst>
            <a:path>
              <a:moveTo>
                <a:pt x="0" y="15958"/>
              </a:moveTo>
              <a:lnTo>
                <a:pt x="699517" y="15958"/>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a-DK" sz="1100" b="1" kern="1200">
            <a:solidFill>
              <a:schemeClr val="bg1"/>
            </a:solidFill>
            <a:latin typeface="+mn-lt"/>
          </a:endParaRPr>
        </a:p>
      </dsp:txBody>
      <dsp:txXfrm>
        <a:off x="4375351" y="651076"/>
        <a:ext cx="34975" cy="34975"/>
      </dsp:txXfrm>
    </dsp:sp>
    <dsp:sp modelId="{A8366A97-9A6D-415C-B7A2-E3186A34E70C}">
      <dsp:nvSpPr>
        <dsp:cNvPr id="0" name=""/>
        <dsp:cNvSpPr/>
      </dsp:nvSpPr>
      <dsp:spPr>
        <a:xfrm>
          <a:off x="4742590" y="171502"/>
          <a:ext cx="2696291" cy="9894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1" kern="1200" dirty="0">
              <a:latin typeface="+mn-lt"/>
              <a:ea typeface="Calibri" panose="020F0502020204030204" pitchFamily="34" charset="0"/>
              <a:cs typeface="Times New Roman" panose="02020603050405020304" pitchFamily="18" charset="0"/>
            </a:rPr>
            <a:t>Standardiseret medicindispensering og</a:t>
          </a:r>
          <a:br>
            <a:rPr lang="da-DK" sz="1100" b="1" kern="1200" dirty="0">
              <a:latin typeface="+mn-lt"/>
              <a:ea typeface="Calibri" panose="020F0502020204030204" pitchFamily="34" charset="0"/>
              <a:cs typeface="Times New Roman" panose="02020603050405020304" pitchFamily="18" charset="0"/>
            </a:rPr>
          </a:br>
          <a:r>
            <a:rPr lang="da-DK" sz="1100" b="1" kern="1200" dirty="0">
              <a:latin typeface="+mn-lt"/>
              <a:ea typeface="Calibri" panose="020F0502020204030204" pitchFamily="34" charset="0"/>
              <a:cs typeface="Times New Roman" panose="02020603050405020304" pitchFamily="18" charset="0"/>
            </a:rPr>
            <a:t>medicinadministration</a:t>
          </a:r>
        </a:p>
      </dsp:txBody>
      <dsp:txXfrm>
        <a:off x="4771569" y="200481"/>
        <a:ext cx="2638333" cy="931456"/>
      </dsp:txXfrm>
    </dsp:sp>
    <dsp:sp modelId="{8CE28991-A96A-4F61-8750-BDDC61F5E00F}">
      <dsp:nvSpPr>
        <dsp:cNvPr id="0" name=""/>
        <dsp:cNvSpPr/>
      </dsp:nvSpPr>
      <dsp:spPr>
        <a:xfrm rot="19427405">
          <a:off x="1490776" y="1901744"/>
          <a:ext cx="737606" cy="31917"/>
        </a:xfrm>
        <a:custGeom>
          <a:avLst/>
          <a:gdLst/>
          <a:ahLst/>
          <a:cxnLst/>
          <a:rect l="0" t="0" r="0" b="0"/>
          <a:pathLst>
            <a:path>
              <a:moveTo>
                <a:pt x="0" y="15958"/>
              </a:moveTo>
              <a:lnTo>
                <a:pt x="737606" y="1595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a-DK" sz="1100" b="1" kern="1200">
            <a:solidFill>
              <a:schemeClr val="bg1"/>
            </a:solidFill>
            <a:latin typeface="+mn-lt"/>
          </a:endParaRPr>
        </a:p>
      </dsp:txBody>
      <dsp:txXfrm>
        <a:off x="1841139" y="1899262"/>
        <a:ext cx="36880" cy="36880"/>
      </dsp:txXfrm>
    </dsp:sp>
    <dsp:sp modelId="{B39ABC6D-B6E3-48C2-A2FF-DA1015725648}">
      <dsp:nvSpPr>
        <dsp:cNvPr id="0" name=""/>
        <dsp:cNvSpPr/>
      </dsp:nvSpPr>
      <dsp:spPr>
        <a:xfrm>
          <a:off x="2157151" y="1309331"/>
          <a:ext cx="1885937" cy="7810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1" kern="1200" dirty="0">
              <a:latin typeface="+mn-lt"/>
            </a:rPr>
            <a:t>Sikker overlevering af medicinoplysninger</a:t>
          </a:r>
        </a:p>
      </dsp:txBody>
      <dsp:txXfrm>
        <a:off x="2180026" y="1332206"/>
        <a:ext cx="1840187" cy="735254"/>
      </dsp:txXfrm>
    </dsp:sp>
    <dsp:sp modelId="{5B2BAAAA-0C39-4A76-B66D-91918020E59E}">
      <dsp:nvSpPr>
        <dsp:cNvPr id="0" name=""/>
        <dsp:cNvSpPr/>
      </dsp:nvSpPr>
      <dsp:spPr>
        <a:xfrm rot="20989142">
          <a:off x="4037777" y="1624253"/>
          <a:ext cx="674616" cy="31917"/>
        </a:xfrm>
        <a:custGeom>
          <a:avLst/>
          <a:gdLst/>
          <a:ahLst/>
          <a:cxnLst/>
          <a:rect l="0" t="0" r="0" b="0"/>
          <a:pathLst>
            <a:path>
              <a:moveTo>
                <a:pt x="0" y="15958"/>
              </a:moveTo>
              <a:lnTo>
                <a:pt x="674616" y="15958"/>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a-DK" sz="1100" b="1" kern="1200">
            <a:solidFill>
              <a:schemeClr val="bg1"/>
            </a:solidFill>
            <a:latin typeface="+mn-lt"/>
          </a:endParaRPr>
        </a:p>
      </dsp:txBody>
      <dsp:txXfrm>
        <a:off x="4358220" y="1623346"/>
        <a:ext cx="33730" cy="33730"/>
      </dsp:txXfrm>
    </dsp:sp>
    <dsp:sp modelId="{990DBB6B-AB91-42F3-A991-23A71C66D1AA}">
      <dsp:nvSpPr>
        <dsp:cNvPr id="0" name=""/>
        <dsp:cNvSpPr/>
      </dsp:nvSpPr>
      <dsp:spPr>
        <a:xfrm>
          <a:off x="4707083" y="1190088"/>
          <a:ext cx="2731795" cy="7810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1" kern="1200" dirty="0">
              <a:latin typeface="+mn-lt"/>
              <a:ea typeface="Calibri" panose="020F0502020204030204" pitchFamily="34" charset="0"/>
              <a:cs typeface="Times New Roman" panose="02020603050405020304" pitchFamily="18" charset="0"/>
            </a:rPr>
            <a:t>Medicinafstemning inden 24 timer</a:t>
          </a:r>
          <a:endParaRPr lang="da-DK" sz="1100" b="1" kern="1200" dirty="0">
            <a:latin typeface="+mn-lt"/>
            <a:cs typeface="Times New Roman" panose="02020603050405020304" pitchFamily="18" charset="0"/>
          </a:endParaRPr>
        </a:p>
        <a:p>
          <a:pPr marL="0" lvl="0" indent="0" algn="ctr" defTabSz="488950">
            <a:lnSpc>
              <a:spcPct val="90000"/>
            </a:lnSpc>
            <a:spcBef>
              <a:spcPct val="0"/>
            </a:spcBef>
            <a:spcAft>
              <a:spcPct val="35000"/>
            </a:spcAft>
            <a:buNone/>
          </a:pPr>
          <a:r>
            <a:rPr lang="da-DK" sz="1100" b="1" kern="1200" dirty="0">
              <a:latin typeface="+mn-lt"/>
              <a:cs typeface="Times New Roman" panose="02020603050405020304" pitchFamily="18" charset="0"/>
            </a:rPr>
            <a:t>Medicinscreening </a:t>
          </a:r>
          <a:endParaRPr lang="da-DK" sz="1100" b="1" kern="1200" dirty="0">
            <a:latin typeface="+mn-lt"/>
          </a:endParaRPr>
        </a:p>
      </dsp:txBody>
      <dsp:txXfrm>
        <a:off x="4729958" y="1212963"/>
        <a:ext cx="2686045" cy="735254"/>
      </dsp:txXfrm>
    </dsp:sp>
    <dsp:sp modelId="{A2E6343C-DF4A-45E2-B33D-A910633EE232}">
      <dsp:nvSpPr>
        <dsp:cNvPr id="0" name=""/>
        <dsp:cNvSpPr/>
      </dsp:nvSpPr>
      <dsp:spPr>
        <a:xfrm rot="2270797">
          <a:off x="1482742" y="2350821"/>
          <a:ext cx="753674" cy="31917"/>
        </a:xfrm>
        <a:custGeom>
          <a:avLst/>
          <a:gdLst/>
          <a:ahLst/>
          <a:cxnLst/>
          <a:rect l="0" t="0" r="0" b="0"/>
          <a:pathLst>
            <a:path>
              <a:moveTo>
                <a:pt x="0" y="15958"/>
              </a:moveTo>
              <a:lnTo>
                <a:pt x="753674" y="1595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a-DK" sz="1100" b="1" kern="1200">
            <a:solidFill>
              <a:schemeClr val="bg1"/>
            </a:solidFill>
            <a:latin typeface="+mn-lt"/>
          </a:endParaRPr>
        </a:p>
      </dsp:txBody>
      <dsp:txXfrm>
        <a:off x="1840738" y="2347938"/>
        <a:ext cx="37683" cy="37683"/>
      </dsp:txXfrm>
    </dsp:sp>
    <dsp:sp modelId="{4E67FAF1-63A4-4BFF-9514-754E8BAEBD69}">
      <dsp:nvSpPr>
        <dsp:cNvPr id="0" name=""/>
        <dsp:cNvSpPr/>
      </dsp:nvSpPr>
      <dsp:spPr>
        <a:xfrm>
          <a:off x="2157151" y="2207486"/>
          <a:ext cx="1885937" cy="7810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1" kern="1200" dirty="0">
              <a:latin typeface="+mn-lt"/>
            </a:rPr>
            <a:t>Patient- og pårørendeinvolvering</a:t>
          </a:r>
        </a:p>
      </dsp:txBody>
      <dsp:txXfrm>
        <a:off x="2180026" y="2230361"/>
        <a:ext cx="1840187" cy="735254"/>
      </dsp:txXfrm>
    </dsp:sp>
    <dsp:sp modelId="{50F30191-B2FD-4717-ADB7-E1FD9CBF7A5D}">
      <dsp:nvSpPr>
        <dsp:cNvPr id="0" name=""/>
        <dsp:cNvSpPr/>
      </dsp:nvSpPr>
      <dsp:spPr>
        <a:xfrm>
          <a:off x="4043089" y="2582029"/>
          <a:ext cx="659229" cy="31917"/>
        </a:xfrm>
        <a:custGeom>
          <a:avLst/>
          <a:gdLst/>
          <a:ahLst/>
          <a:cxnLst/>
          <a:rect l="0" t="0" r="0" b="0"/>
          <a:pathLst>
            <a:path>
              <a:moveTo>
                <a:pt x="0" y="15958"/>
              </a:moveTo>
              <a:lnTo>
                <a:pt x="659229" y="15958"/>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a-DK" sz="1100" b="1" kern="1200">
            <a:solidFill>
              <a:schemeClr val="bg1"/>
            </a:solidFill>
            <a:latin typeface="+mn-lt"/>
          </a:endParaRPr>
        </a:p>
      </dsp:txBody>
      <dsp:txXfrm>
        <a:off x="4356223" y="2581507"/>
        <a:ext cx="32961" cy="32961"/>
      </dsp:txXfrm>
    </dsp:sp>
    <dsp:sp modelId="{148A8D6C-ECC3-4F2D-8F70-4A067B8191F9}">
      <dsp:nvSpPr>
        <dsp:cNvPr id="0" name=""/>
        <dsp:cNvSpPr/>
      </dsp:nvSpPr>
      <dsp:spPr>
        <a:xfrm>
          <a:off x="4702318" y="2367588"/>
          <a:ext cx="2717862" cy="460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1" kern="1200">
              <a:latin typeface="+mn-lt"/>
              <a:ea typeface="Calibri" panose="020F0502020204030204" pitchFamily="34" charset="0"/>
              <a:cs typeface="Times New Roman" panose="02020603050405020304" pitchFamily="18" charset="0"/>
            </a:rPr>
            <a:t>Uddannelse af patienter og pårørende</a:t>
          </a:r>
          <a:endParaRPr lang="da-DK" sz="1100" b="1" kern="1200" dirty="0">
            <a:latin typeface="+mn-lt"/>
          </a:endParaRPr>
        </a:p>
      </dsp:txBody>
      <dsp:txXfrm>
        <a:off x="4715814" y="2381084"/>
        <a:ext cx="2690870" cy="433808"/>
      </dsp:txXfrm>
    </dsp:sp>
    <dsp:sp modelId="{3B58EE13-0E01-4816-98A5-B8C2E9A6F13E}">
      <dsp:nvSpPr>
        <dsp:cNvPr id="0" name=""/>
        <dsp:cNvSpPr/>
      </dsp:nvSpPr>
      <dsp:spPr>
        <a:xfrm rot="4051093">
          <a:off x="1081389" y="2838661"/>
          <a:ext cx="1556380" cy="31917"/>
        </a:xfrm>
        <a:custGeom>
          <a:avLst/>
          <a:gdLst/>
          <a:ahLst/>
          <a:cxnLst/>
          <a:rect l="0" t="0" r="0" b="0"/>
          <a:pathLst>
            <a:path>
              <a:moveTo>
                <a:pt x="0" y="15958"/>
              </a:moveTo>
              <a:lnTo>
                <a:pt x="1556380" y="1595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a-DK" sz="1100" b="1" kern="1200">
            <a:solidFill>
              <a:schemeClr val="bg1"/>
            </a:solidFill>
            <a:latin typeface="+mn-lt"/>
          </a:endParaRPr>
        </a:p>
      </dsp:txBody>
      <dsp:txXfrm>
        <a:off x="1820670" y="2815710"/>
        <a:ext cx="77819" cy="77819"/>
      </dsp:txXfrm>
    </dsp:sp>
    <dsp:sp modelId="{75F869DE-D457-4F99-9CF6-2A51A393DAF6}">
      <dsp:nvSpPr>
        <dsp:cNvPr id="0" name=""/>
        <dsp:cNvSpPr/>
      </dsp:nvSpPr>
      <dsp:spPr>
        <a:xfrm>
          <a:off x="2157151" y="3183167"/>
          <a:ext cx="1885937" cy="78100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1" kern="1200">
              <a:latin typeface="+mn-lt"/>
            </a:rPr>
            <a:t>God patientsikkerheds-kultur</a:t>
          </a:r>
          <a:endParaRPr lang="da-DK" sz="1100" b="1" kern="1200" dirty="0">
            <a:latin typeface="+mn-lt"/>
          </a:endParaRPr>
        </a:p>
      </dsp:txBody>
      <dsp:txXfrm>
        <a:off x="2180026" y="3206042"/>
        <a:ext cx="1840187" cy="735254"/>
      </dsp:txXfrm>
    </dsp:sp>
    <dsp:sp modelId="{27FE5038-33EB-4FF6-9723-C9A4F5AD20FD}">
      <dsp:nvSpPr>
        <dsp:cNvPr id="0" name=""/>
        <dsp:cNvSpPr/>
      </dsp:nvSpPr>
      <dsp:spPr>
        <a:xfrm>
          <a:off x="4043089" y="3557710"/>
          <a:ext cx="659229" cy="31917"/>
        </a:xfrm>
        <a:custGeom>
          <a:avLst/>
          <a:gdLst/>
          <a:ahLst/>
          <a:cxnLst/>
          <a:rect l="0" t="0" r="0" b="0"/>
          <a:pathLst>
            <a:path>
              <a:moveTo>
                <a:pt x="0" y="15958"/>
              </a:moveTo>
              <a:lnTo>
                <a:pt x="659229" y="15958"/>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a-DK" sz="1100" b="1" kern="1200">
            <a:solidFill>
              <a:schemeClr val="bg1"/>
            </a:solidFill>
            <a:latin typeface="+mn-lt"/>
          </a:endParaRPr>
        </a:p>
      </dsp:txBody>
      <dsp:txXfrm>
        <a:off x="4356223" y="3557188"/>
        <a:ext cx="32961" cy="32961"/>
      </dsp:txXfrm>
    </dsp:sp>
    <dsp:sp modelId="{6380857B-84C2-449B-901B-C342A3120895}">
      <dsp:nvSpPr>
        <dsp:cNvPr id="0" name=""/>
        <dsp:cNvSpPr/>
      </dsp:nvSpPr>
      <dsp:spPr>
        <a:xfrm>
          <a:off x="4702318" y="2945539"/>
          <a:ext cx="2702836" cy="12562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1" kern="1200">
              <a:latin typeface="+mn-lt"/>
              <a:ea typeface="Calibri" panose="020F0502020204030204" pitchFamily="34" charset="0"/>
              <a:cs typeface="Times New Roman" panose="02020603050405020304" pitchFamily="18" charset="0"/>
            </a:rPr>
            <a:t>Ingen forstyrrelser ved medicinhåndtering</a:t>
          </a:r>
        </a:p>
        <a:p>
          <a:pPr marL="0" lvl="0" indent="0" algn="ctr" defTabSz="488950">
            <a:lnSpc>
              <a:spcPct val="90000"/>
            </a:lnSpc>
            <a:spcBef>
              <a:spcPct val="0"/>
            </a:spcBef>
            <a:spcAft>
              <a:spcPct val="35000"/>
            </a:spcAft>
            <a:buNone/>
          </a:pPr>
          <a:r>
            <a:rPr lang="da-DK" sz="1100" b="1" kern="1200">
              <a:latin typeface="+mn-lt"/>
              <a:ea typeface="Calibri" panose="020F0502020204030204" pitchFamily="34" charset="0"/>
              <a:cs typeface="Times New Roman" panose="02020603050405020304" pitchFamily="18" charset="0"/>
            </a:rPr>
            <a:t>Dele og lære af data</a:t>
          </a:r>
        </a:p>
        <a:p>
          <a:pPr marL="0" lvl="0" indent="0" algn="ctr" defTabSz="488950">
            <a:lnSpc>
              <a:spcPct val="90000"/>
            </a:lnSpc>
            <a:spcBef>
              <a:spcPct val="0"/>
            </a:spcBef>
            <a:spcAft>
              <a:spcPct val="35000"/>
            </a:spcAft>
            <a:buNone/>
          </a:pPr>
          <a:r>
            <a:rPr lang="da-DK" sz="1100" b="1" kern="1200">
              <a:latin typeface="+mn-lt"/>
              <a:ea typeface="Calibri" panose="020F0502020204030204" pitchFamily="34" charset="0"/>
              <a:cs typeface="Times New Roman" panose="02020603050405020304" pitchFamily="18" charset="0"/>
            </a:rPr>
            <a:t>Åbenhed omkring fejl</a:t>
          </a:r>
          <a:endParaRPr lang="da-DK" sz="1100" b="1" kern="1200" dirty="0">
            <a:latin typeface="+mn-lt"/>
          </a:endParaRPr>
        </a:p>
      </dsp:txBody>
      <dsp:txXfrm>
        <a:off x="4739113" y="2982334"/>
        <a:ext cx="2629246" cy="11826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4584C-3819-4205-90B4-445EAF66C622}">
      <dsp:nvSpPr>
        <dsp:cNvPr id="0" name=""/>
        <dsp:cNvSpPr/>
      </dsp:nvSpPr>
      <dsp:spPr>
        <a:xfrm>
          <a:off x="0" y="1205929"/>
          <a:ext cx="2713732" cy="17232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2FA4EB3-4038-40BA-9814-B8CAECE5165E}">
      <dsp:nvSpPr>
        <dsp:cNvPr id="0" name=""/>
        <dsp:cNvSpPr/>
      </dsp:nvSpPr>
      <dsp:spPr>
        <a:xfrm>
          <a:off x="301525" y="1492379"/>
          <a:ext cx="2713732" cy="1723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da-DK" sz="3400" b="1" kern="1200" dirty="0"/>
            <a:t>Hvem?</a:t>
          </a:r>
          <a:endParaRPr lang="en-US" sz="3400" kern="1200" dirty="0"/>
        </a:p>
      </dsp:txBody>
      <dsp:txXfrm>
        <a:off x="351996" y="1542850"/>
        <a:ext cx="2612790" cy="1622278"/>
      </dsp:txXfrm>
    </dsp:sp>
    <dsp:sp modelId="{FFF97A62-005A-489D-A5FC-7A4BD4258AAD}">
      <dsp:nvSpPr>
        <dsp:cNvPr id="0" name=""/>
        <dsp:cNvSpPr/>
      </dsp:nvSpPr>
      <dsp:spPr>
        <a:xfrm>
          <a:off x="3316783" y="1205929"/>
          <a:ext cx="2713732" cy="17232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5295F92-EEB6-4CD3-887A-D73393D77255}">
      <dsp:nvSpPr>
        <dsp:cNvPr id="0" name=""/>
        <dsp:cNvSpPr/>
      </dsp:nvSpPr>
      <dsp:spPr>
        <a:xfrm>
          <a:off x="3618309" y="1492379"/>
          <a:ext cx="2713732" cy="1723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da-DK" sz="3400" b="1" kern="1200" dirty="0"/>
            <a:t>Hvordan?</a:t>
          </a:r>
          <a:endParaRPr lang="en-US" sz="3400" kern="1200" dirty="0"/>
        </a:p>
      </dsp:txBody>
      <dsp:txXfrm>
        <a:off x="3668780" y="1542850"/>
        <a:ext cx="2612790" cy="1622278"/>
      </dsp:txXfrm>
    </dsp:sp>
    <dsp:sp modelId="{EA5CA42F-E4FD-408E-A4A7-4943F13AD1B7}">
      <dsp:nvSpPr>
        <dsp:cNvPr id="0" name=""/>
        <dsp:cNvSpPr/>
      </dsp:nvSpPr>
      <dsp:spPr>
        <a:xfrm>
          <a:off x="6633567" y="1205929"/>
          <a:ext cx="2713732" cy="17232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97BD49E-378D-43BE-A59F-5B937325E5DA}">
      <dsp:nvSpPr>
        <dsp:cNvPr id="0" name=""/>
        <dsp:cNvSpPr/>
      </dsp:nvSpPr>
      <dsp:spPr>
        <a:xfrm>
          <a:off x="6935093" y="1492379"/>
          <a:ext cx="2713732" cy="1723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da-DK" sz="3400" b="1" kern="1200" dirty="0"/>
            <a:t>Hvornår?</a:t>
          </a:r>
          <a:endParaRPr lang="en-US" sz="3400" kern="1200" dirty="0"/>
        </a:p>
      </dsp:txBody>
      <dsp:txXfrm>
        <a:off x="6985564" y="1542850"/>
        <a:ext cx="2612790" cy="16222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96FE1-C4E4-D446-87BD-A02D6B729F2F}" type="datetimeFigureOut">
              <a:t>28-01-2025</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947D-3E69-7B44-AD59-F1BD27BA42C1}" type="datetimeFigureOut">
              <a:rPr lang="da-DK" smtClean="0"/>
              <a:t>28-01-2025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248153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Slidet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hjælper deltagerne til at sikre, at de er kommet videre med de væsentlige opgaver i forbedringsarbejdet eller får fokus på og hjælp til evt. mangler og udfordringer.</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Gennemgå punkterne én ad gangen:</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Nu skal vi kigge tilbage på, hvordan det er gået med jeres eget forbedringsarbejde siden WS 1.</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Opdater charter og fremdriftsscore: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Charteret er et dokument, der skitserer formålet med jeres forbedringsarbejde, målene og den overordnede plan. Det er vigtigt, at dette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dokument afspejler de nyeste beslutninger og fremdrift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så alle har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 klart billede af, hvor I står</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Fremdriftsscoren er et vigtigt redskab</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til at overvåge, hvordan I er kommet i mål med de opgaver, der er sat for projektet, og hjælper med at holde alle ansvarlige og på sporet.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Færdiggør 1. version af driverdiagram: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Driverdiagrammet hjælper jer med at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visualisere de faktorer, der driver den ønskede forbedring</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Det er en vigtig del af arbejdet, da det giver et klart billede af de forandringer, I arbejder hen imod, og de faktorer, der skal adresseres for at opnå resultater.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lektion 3-7 og gennemfør tilhørende quizzer i E-læringskurset om Forbedringsmodellen: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er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vigtigt at gennemføre disse lektioner</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og quizzer, da de giver jer dybdegående viden om de metoder og principper, vi arbejder med. Quizzerne hjælper jer med at reflektere over og teste jeres forståelse af indholdet. Det er et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nyttigt værktøj til at sikre, at I har fanget de vigtigste læringspunkter fra læringsforløbet.</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Spørg:</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Hvordan er det gået?</a:t>
            </a:r>
          </a:p>
          <a:p>
            <a:pPr marL="800100" lvl="1"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Har opdateringen af jeres charter og fremdriftsscore hjulpet jer med at få et klart billede af, hvor I er i processen, og hvilke områder der måske kræver mere opmærksomhed?</a:t>
            </a:r>
            <a:endParaRPr lang="da-DK" sz="110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800100" lvl="1"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Er der nogen justeringer, I har fundet nødvendige?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Husk:</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Opfordr dem, der ikke har fulgt e-læringen, til at gøre dette efterfølgende.</a:t>
            </a:r>
          </a:p>
          <a:p>
            <a:pPr>
              <a:lnSpc>
                <a:spcPct val="107000"/>
              </a:lnSpc>
              <a:spcAft>
                <a:spcPts val="800"/>
              </a:spcAft>
            </a:pPr>
            <a:endParaRPr lang="da-DK" sz="1200" kern="12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Pointen med dette slide er primært at sikre, at alle er med. Læringspointer uddybes i forbindelse med de udvalgte præsentationer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3368223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vil vi tage et hurtigt tilbageblik på det teoretiske fundament fra Workshop 1</a:t>
            </a:r>
          </a:p>
          <a:p>
            <a:endParaRPr lang="da-DK" dirty="0"/>
          </a:p>
          <a:p>
            <a:r>
              <a:rPr lang="da-DK" dirty="0"/>
              <a:t>Først SMART-mål-modellen. Det er en vigtig model, når vi arbejder med forbedringer, fordi den hjælper os med at formulere mål, der er klare, konkrete og opnåelige. At have præcise mål gør det nemmere at måle fremdrift og vurdere, om vores indsats er på rette vej.</a:t>
            </a:r>
          </a:p>
          <a:p>
            <a:endParaRPr lang="da-DK" dirty="0"/>
          </a:p>
          <a:p>
            <a:r>
              <a:rPr lang="da-DK" dirty="0"/>
              <a:t>S - Specifik: Målet skal være klart og præcist. Det betyder, at vi skal undgå vag formulering og i stedet beskrive, hvad vi præcist vil opnå. Et specifikt mål svarer på spørgsmål som: Hvad vil vi opnå? Hvem er involveret? Hvor skal det ske? </a:t>
            </a:r>
          </a:p>
          <a:p>
            <a:endParaRPr lang="da-DK" dirty="0"/>
          </a:p>
          <a:p>
            <a:r>
              <a:rPr lang="da-DK" dirty="0"/>
              <a:t>M - Målbart: Et mål skal kunne måles, så vi kan vurdere, om vi har opnået det. Det betyder, at vi skal definere, hvordan vi vil måle succes. Hvilke data eller indikatorer vil vi bruge for at vurdere, om målet er nået? Målbare mål gør det nemmere at følge fremdrift og justere, hvis nødvendigt.</a:t>
            </a:r>
          </a:p>
          <a:p>
            <a:endParaRPr lang="da-DK" dirty="0"/>
          </a:p>
          <a:p>
            <a:r>
              <a:rPr lang="da-DK" dirty="0"/>
              <a:t>A – Ambitiøst: Målet skal gøre en forskel. Det skal presse os til at stræbe efter noget, der er lidt større end, hvad vi umiddelbart synes er nemt at opnå. Det skal give energi og engagement, samtidig med at det er opnåeligt.</a:t>
            </a:r>
          </a:p>
          <a:p>
            <a:endParaRPr lang="da-DK" dirty="0"/>
          </a:p>
          <a:p>
            <a:r>
              <a:rPr lang="da-DK" dirty="0"/>
              <a:t>R – Realistisk: Målet skal være realistisk og opnåeligt. Det betyder, at vi skal tage højde for de ressourcer og den tid, vi har til rådighed, og sikre, at målet er udfordrende, men muligt at opnå. </a:t>
            </a:r>
          </a:p>
          <a:p>
            <a:endParaRPr lang="da-DK" dirty="0"/>
          </a:p>
          <a:p>
            <a:r>
              <a:rPr lang="da-DK" dirty="0"/>
              <a:t>T - Tidsbestemt: Målet skal have en klart defineret tidsramme. Det betyder, at vi skal fastlægge, hvornår målet skal være nået. At have en deadline skaber et fokus og en følelse af </a:t>
            </a:r>
            <a:r>
              <a:rPr lang="da-DK" dirty="0" err="1"/>
              <a:t>urgency</a:t>
            </a:r>
            <a:r>
              <a:rPr lang="da-DK" dirty="0"/>
              <a:t>, som hjælper med at drive arbejdet fremad og sikrer, at vi ikke mister momentum.</a:t>
            </a:r>
          </a:p>
          <a:p>
            <a:endParaRPr lang="da-DK" dirty="0"/>
          </a:p>
          <a:p>
            <a:r>
              <a:rPr lang="da-DK" dirty="0"/>
              <a:t>Når vi formulerer mål ved hjælp af SMART-modellen, bliver det lettere at sikre, at vi arbejder hen imod noget klart og opnåeligt. Ved at gøre vores mål specifikke, målbare, attraktive, relevante og tidsbestemte kan vi øge chancerne for succes i vores forbedringsarbejde.</a:t>
            </a:r>
          </a:p>
          <a:p>
            <a:endParaRPr lang="da-DK" dirty="0"/>
          </a:p>
          <a:p>
            <a:r>
              <a:rPr lang="da-DK" dirty="0"/>
              <a:t>Spørg </a:t>
            </a:r>
            <a:r>
              <a:rPr lang="da-DK" dirty="0" err="1"/>
              <a:t>evt</a:t>
            </a:r>
            <a:r>
              <a:rPr lang="da-DK" dirty="0"/>
              <a:t>:</a:t>
            </a:r>
          </a:p>
          <a:p>
            <a:pPr marL="171450" indent="-171450">
              <a:buFont typeface="Arial" panose="020B0604020202020204" pitchFamily="34" charset="0"/>
              <a:buChar char="•"/>
            </a:pPr>
            <a:r>
              <a:rPr lang="da-DK" dirty="0"/>
              <a:t>Hvordan ser status ud på jeres SMART-mål?</a:t>
            </a:r>
          </a:p>
          <a:p>
            <a:pPr marL="171450" indent="-171450">
              <a:buFont typeface="Arial" panose="020B0604020202020204" pitchFamily="34" charset="0"/>
              <a:buChar char="•"/>
            </a:pPr>
            <a:endParaRPr lang="da-DK" dirty="0"/>
          </a:p>
          <a:p>
            <a:pPr marL="0" indent="0">
              <a:buFont typeface="Arial" panose="020B0604020202020204" pitchFamily="34" charset="0"/>
              <a:buNone/>
            </a:pPr>
            <a:endParaRPr lang="da-DK" dirty="0"/>
          </a:p>
          <a:p>
            <a:pPr marL="0" indent="0">
              <a:buFont typeface="Arial" panose="020B0604020202020204" pitchFamily="34" charset="0"/>
              <a:buNone/>
            </a:pPr>
            <a:r>
              <a:rPr lang="da-DK" dirty="0"/>
              <a:t>Eksempel på SMART- mål:</a:t>
            </a:r>
          </a:p>
          <a:p>
            <a:pPr marL="0" indent="0">
              <a:buFont typeface="Arial" panose="020B0604020202020204" pitchFamily="34" charset="0"/>
              <a:buNone/>
            </a:pPr>
            <a:endParaRPr lang="da-DK" dirty="0"/>
          </a:p>
          <a:p>
            <a:pPr marL="0" indent="0">
              <a:buFont typeface="Arial" panose="020B0604020202020204" pitchFamily="34" charset="0"/>
              <a:buNone/>
            </a:pPr>
            <a:r>
              <a:rPr lang="da-DK" b="0" i="1" dirty="0"/>
              <a:t>”Vi vil reducere antal af fald blandt patienter indlagt i afdeling x med 15 % inden d. 1. juni 2025”</a:t>
            </a:r>
            <a:r>
              <a:rPr lang="da-DK" dirty="0"/>
              <a:t>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Forklaring af SMART-målene:</a:t>
            </a:r>
          </a:p>
          <a:p>
            <a:pPr marL="171450" indent="-171450">
              <a:buFont typeface="Arial" panose="020B0604020202020204" pitchFamily="34" charset="0"/>
              <a:buChar char="•"/>
            </a:pPr>
            <a:r>
              <a:rPr lang="da-DK" dirty="0"/>
              <a:t>Specifikt: Målretter sig mod fald blandt patienter på én bestemt afdeling.</a:t>
            </a:r>
          </a:p>
          <a:p>
            <a:pPr marL="171450" indent="-171450">
              <a:buFont typeface="Arial" panose="020B0604020202020204" pitchFamily="34" charset="0"/>
              <a:buChar char="•"/>
            </a:pPr>
            <a:r>
              <a:rPr lang="da-DK" dirty="0"/>
              <a:t>Målbart: 15% reduktion i antal fald, tælle data.</a:t>
            </a:r>
          </a:p>
          <a:p>
            <a:pPr marL="171450" indent="-171450">
              <a:buFont typeface="Arial" panose="020B0604020202020204" pitchFamily="34" charset="0"/>
              <a:buChar char="•"/>
            </a:pPr>
            <a:r>
              <a:rPr lang="da-DK" dirty="0"/>
              <a:t>Attraktivt: Reduktion af fald forbedrer patientsikkerhed.</a:t>
            </a:r>
          </a:p>
          <a:p>
            <a:pPr marL="171450" indent="-171450">
              <a:buFont typeface="Arial" panose="020B0604020202020204" pitchFamily="34" charset="0"/>
              <a:buChar char="•"/>
            </a:pPr>
            <a:r>
              <a:rPr lang="da-DK" dirty="0"/>
              <a:t>Realistisk: En 15% reduktion er en opnåelig forbedring baseret på afdelingens data og ressourcer.</a:t>
            </a:r>
          </a:p>
          <a:p>
            <a:pPr marL="171450" indent="-171450">
              <a:buFont typeface="Arial" panose="020B0604020202020204" pitchFamily="34" charset="0"/>
              <a:buChar char="•"/>
            </a:pPr>
            <a:r>
              <a:rPr lang="da-DK" dirty="0"/>
              <a:t>Tidsbestemt: Tidsrammen er fastlagt med dato.</a:t>
            </a:r>
          </a:p>
          <a:p>
            <a:pPr marL="171450"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34196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Et driverdiagram er et visuelt redskab, der illustrerer og understøtter en teori om, hvilke forandringer man kan iværksætte for at nå et resultatmål for et  forbedringsinitiativ – også kaldet forandringsteorien. Driverdiagrammer er en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effektiv metode til at bryde et komplekst mål ned i håndterbare dele</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Det kan bruges som et strategisk og operationelt værktøj til at skabe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struktur og overblik i forbedringsarbejde.</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Det svarer på, hvad vi skal gøre for at opnå målet.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Et driverdiagram er bygget op med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tre nøgleelementer</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Mål</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 Dette er jeres overordnede ønskede resultat. Målet skal være klart defineret og helst formuleret som et SMART-mål, som vi allerede har gennemgået.</a:t>
            </a:r>
            <a:endParaRPr kumimoji="0" lang="da-DK" sz="11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Primære drivere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Disse repræsenterer de vigtigste områder eller faktorer, der skal påvirkes for at nå målet. Tænk på dem som de store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anose="02020603050405020304" pitchFamily="18" charset="0"/>
              </a:rPr>
              <a:t>hvad’-områder</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der danner fundamentet for succes.</a:t>
            </a:r>
            <a:endParaRPr kumimoji="0" lang="da-DK" sz="1100" b="1"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Sekundære drivere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Disse er de specifikke handlinger, processer eller initiativer, der understøtter de primære drivere. De repræsenterer ‘hvordan’ I vil realisere forandringen.</a:t>
            </a:r>
            <a:endParaRPr kumimoji="0" lang="da-DK" sz="11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1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Fordele ved driverdiagrammer: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Klar visualisering: Driverdiagrammet hjælper os med at se, hvilke faktorer vi skal arbejde med, og hvordan de hænger sammen.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Fokusering af indsatsen: Det gør det lettere at fokusere på de vigtigste områder, der vil have størst indflydelse på forbedringen.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Systematisk tilgang: Driverdiagrammet hjælper os med at bryde komplekse problemer ned i mindre, håndterbare dele, hvilket gør forbedringsarbejdet mere overskueligt.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Læringspointe: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Ved at arbejde med driverdiagrammer skaber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vi en tydelig forbindelse mellem målet og de praktiske initiativer, der skal føre os derhen</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Diagrammet bliver både en strategisk og operationel plan og et kommunikationsværktøj, der hjælper med at </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skabe fælles forståelse og retning i teamet.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Ved at bruge dette værktøj kan vi sikre, at vi ikke kun adresserer symptomerne på et problem, men faktisk arbejder på at ændre de underliggende faktorer, der driver resultatet.</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12</a:t>
            </a:fld>
            <a:endParaRPr lang="da-DK"/>
          </a:p>
        </p:txBody>
      </p:sp>
    </p:spTree>
    <p:extLst>
      <p:ext uri="{BB962C8B-B14F-4D97-AF65-F5344CB8AC3E}">
        <p14:creationId xmlns:p14="http://schemas.microsoft.com/office/powerpoint/2010/main" val="56690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45"/>
              </a:spcAft>
            </a:pPr>
            <a:r>
              <a:rPr lang="da-DK" sz="1300" kern="100" dirty="0">
                <a:ea typeface="Aptos" panose="020B0004020202020204" pitchFamily="34" charset="0"/>
                <a:cs typeface="Times New Roman" panose="02020603050405020304" pitchFamily="18" charset="0"/>
              </a:rPr>
              <a:t>Her ser vi, hvordan de forskellige elementer og </a:t>
            </a:r>
            <a:r>
              <a:rPr lang="da-DK" sz="1300" b="1" kern="100" dirty="0">
                <a:ea typeface="Aptos" panose="020B0004020202020204" pitchFamily="34" charset="0"/>
                <a:cs typeface="Times New Roman" panose="02020603050405020304" pitchFamily="18" charset="0"/>
              </a:rPr>
              <a:t>værktøjer,</a:t>
            </a:r>
            <a:r>
              <a:rPr lang="da-DK" sz="1300" kern="100" dirty="0">
                <a:ea typeface="Aptos" panose="020B0004020202020204" pitchFamily="34" charset="0"/>
                <a:cs typeface="Times New Roman" panose="02020603050405020304" pitchFamily="18" charset="0"/>
              </a:rPr>
              <a:t> vi har arbejdet med, </a:t>
            </a:r>
            <a:r>
              <a:rPr lang="da-DK" sz="1300" b="1" kern="100" dirty="0">
                <a:ea typeface="Aptos" panose="020B0004020202020204" pitchFamily="34" charset="0"/>
                <a:cs typeface="Times New Roman" panose="02020603050405020304" pitchFamily="18" charset="0"/>
              </a:rPr>
              <a:t>hænger sammen med og understøtter forbedringsmodellen</a:t>
            </a:r>
            <a:r>
              <a:rPr lang="da-DK" sz="1300" kern="100" dirty="0">
                <a:ea typeface="Aptos" panose="020B0004020202020204" pitchFamily="34" charset="0"/>
                <a:cs typeface="Times New Roman" panose="02020603050405020304" pitchFamily="18" charset="0"/>
              </a:rPr>
              <a:t>. Hvert værktøj bidrager til at opnå en effektiv forbedring.</a:t>
            </a:r>
          </a:p>
          <a:p>
            <a:pPr>
              <a:lnSpc>
                <a:spcPct val="107000"/>
              </a:lnSpc>
              <a:spcAft>
                <a:spcPts val="845"/>
              </a:spcAft>
            </a:pPr>
            <a:endParaRPr lang="da-DK" sz="1300" kern="100" dirty="0">
              <a:ea typeface="Aptos" panose="020B0004020202020204" pitchFamily="34" charset="0"/>
              <a:cs typeface="Times New Roman" panose="02020603050405020304" pitchFamily="18" charset="0"/>
            </a:endParaRPr>
          </a:p>
          <a:p>
            <a:pPr>
              <a:lnSpc>
                <a:spcPct val="107000"/>
              </a:lnSpc>
              <a:spcAft>
                <a:spcPts val="845"/>
              </a:spcAft>
            </a:pPr>
            <a:r>
              <a:rPr lang="da-DK" sz="1300" kern="100" dirty="0">
                <a:ea typeface="Aptos" panose="020B0004020202020204" pitchFamily="34" charset="0"/>
                <a:cs typeface="Times New Roman" panose="02020603050405020304" pitchFamily="18" charset="0"/>
              </a:rPr>
              <a:t>Gennemgang af sammenhængen:</a:t>
            </a:r>
          </a:p>
          <a:p>
            <a:endParaRPr lang="da-DK" dirty="0"/>
          </a:p>
          <a:p>
            <a:r>
              <a:rPr lang="da-DK" dirty="0"/>
              <a:t>Forbedringsmodellen:</a:t>
            </a:r>
          </a:p>
          <a:p>
            <a:r>
              <a:rPr lang="da-DK" b="1" dirty="0"/>
              <a:t>Forbedringsmodellen </a:t>
            </a:r>
            <a:r>
              <a:rPr lang="da-DK" dirty="0"/>
              <a:t>hjælper os med at </a:t>
            </a:r>
            <a:r>
              <a:rPr lang="da-DK" b="1" dirty="0"/>
              <a:t>strukturere forbedringsindsatsen gennem de tre centrale spørgsmål</a:t>
            </a:r>
            <a:r>
              <a:rPr lang="da-DK" dirty="0"/>
              <a:t>: Hvad ønsker vi at opnå? Hvordan ved vi, at en forandring er en forbedring? Og hvilke forandringer kan iværksættes for at skabe forbedringer?</a:t>
            </a:r>
          </a:p>
          <a:p>
            <a:endParaRPr lang="da-DK" dirty="0"/>
          </a:p>
          <a:p>
            <a:endParaRPr lang="da-DK" dirty="0"/>
          </a:p>
          <a:p>
            <a:r>
              <a:rPr lang="da-DK" dirty="0"/>
              <a:t>SMART-mål:</a:t>
            </a:r>
          </a:p>
          <a:p>
            <a:r>
              <a:rPr lang="da-DK" dirty="0"/>
              <a:t>Vi bruger </a:t>
            </a:r>
            <a:r>
              <a:rPr lang="da-DK" b="1" dirty="0"/>
              <a:t>SMART-mål til at konkretisere vores ønskede resultater </a:t>
            </a:r>
            <a:r>
              <a:rPr lang="da-DK" dirty="0"/>
              <a:t>– så de er Specifikke, Målbare, Ambitiøse, Realistiske og Tidsbestemte. SMART-mål hjælper med at </a:t>
            </a:r>
            <a:r>
              <a:rPr lang="da-DK" b="1" dirty="0"/>
              <a:t>sætte kursen og skabe en klar forståelse </a:t>
            </a:r>
            <a:r>
              <a:rPr lang="da-DK" dirty="0"/>
              <a:t>af, hvad I arbejder hen imod (Hvad ønsker vi at opnå?).</a:t>
            </a:r>
          </a:p>
          <a:p>
            <a:endParaRPr lang="da-DK" dirty="0"/>
          </a:p>
          <a:p>
            <a:endParaRPr lang="da-DK" dirty="0"/>
          </a:p>
          <a:p>
            <a:r>
              <a:rPr lang="da-DK" dirty="0"/>
              <a:t>Driver Diagram:</a:t>
            </a:r>
          </a:p>
          <a:p>
            <a:r>
              <a:rPr lang="da-DK" dirty="0"/>
              <a:t>Driver Diagrammet giver os et </a:t>
            </a:r>
            <a:r>
              <a:rPr lang="da-DK" b="1" dirty="0"/>
              <a:t>visuelt overblik </a:t>
            </a:r>
            <a:r>
              <a:rPr lang="da-DK" dirty="0"/>
              <a:t>over, hvordan primære og sekundære drivere hænger sammen med vores mål. Det giver en systematisk tilgang til at finde frem til </a:t>
            </a:r>
            <a:r>
              <a:rPr lang="da-DK" b="1" dirty="0"/>
              <a:t>de vigtigste faktorer, der påvirker målet </a:t>
            </a:r>
            <a:r>
              <a:rPr lang="da-DK" dirty="0"/>
              <a:t>(Hvilke forandringer kan iværksættes?).</a:t>
            </a:r>
          </a:p>
          <a:p>
            <a:endParaRPr lang="da-DK" dirty="0"/>
          </a:p>
          <a:p>
            <a:endParaRPr lang="da-DK" dirty="0"/>
          </a:p>
          <a:p>
            <a:r>
              <a:rPr lang="da-DK" b="1" dirty="0"/>
              <a:t>Læringspointe:</a:t>
            </a:r>
          </a:p>
          <a:p>
            <a:r>
              <a:rPr lang="da-DK" dirty="0"/>
              <a:t>Forbedringsmodellen og de tilhørende værktøjer </a:t>
            </a:r>
            <a:r>
              <a:rPr lang="da-DK" b="1" dirty="0"/>
              <a:t>udgør tilsammen en struktureret ramme for forbedringsarbejde</a:t>
            </a:r>
            <a:r>
              <a:rPr lang="da-DK" dirty="0"/>
              <a:t>. Modellen skaber retning og klarhed gennem sine tre centrale spørgsmål, mens værktøjerne giver konkrete metoder til at analysere, teste og implementere forbedringer. Denne kombination sikrer, at forbedringsarbejdet er </a:t>
            </a:r>
            <a:r>
              <a:rPr lang="da-DK" b="1" dirty="0"/>
              <a:t>både målrettet og evidensbaseret, hvilket øger sandsynligheden for succes og bæredygtighed</a:t>
            </a:r>
            <a:r>
              <a:rPr lang="da-DK" dirty="0"/>
              <a:t>.</a:t>
            </a:r>
          </a:p>
          <a:p>
            <a:endParaRPr lang="da-DK" dirty="0"/>
          </a:p>
          <a:p>
            <a:r>
              <a:rPr lang="da-DK" dirty="0"/>
              <a:t>I dag udbygger vi rammen med metoder til målinger og afprøvninger.</a:t>
            </a:r>
          </a:p>
          <a:p>
            <a:endParaRPr lang="da-DK" dirty="0"/>
          </a:p>
          <a:p>
            <a:r>
              <a:rPr lang="da-DK" dirty="0"/>
              <a:t>Afsluttende bemærkning:</a:t>
            </a:r>
          </a:p>
          <a:p>
            <a:r>
              <a:rPr lang="da-DK" dirty="0"/>
              <a:t>Afslut gerne med at </a:t>
            </a:r>
            <a:r>
              <a:rPr lang="da-DK" b="1" dirty="0"/>
              <a:t>få deltagerne til at reflektere over</a:t>
            </a:r>
            <a:r>
              <a:rPr lang="da-DK" dirty="0"/>
              <a:t>, hvordan de faktisk anvender redskaberne. </a:t>
            </a:r>
          </a:p>
          <a:p>
            <a:endParaRPr lang="da-DK" dirty="0"/>
          </a:p>
          <a:p>
            <a:r>
              <a:rPr lang="da-DK" dirty="0"/>
              <a:t>Spørgsmål til inspiration:</a:t>
            </a:r>
          </a:p>
          <a:p>
            <a:pPr marL="181188" indent="-181188">
              <a:buFont typeface="Arial" panose="020B0604020202020204" pitchFamily="34" charset="0"/>
              <a:buChar char="•"/>
            </a:pPr>
            <a:r>
              <a:rPr lang="da-DK" dirty="0"/>
              <a:t>Kan I se, hvordan værktøjerne hænger sammen i jeres egne forbedringsprojekter?</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213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14</a:t>
            </a:fld>
            <a:endParaRPr lang="da-DK"/>
          </a:p>
        </p:txBody>
      </p:sp>
    </p:spTree>
    <p:extLst>
      <p:ext uri="{BB962C8B-B14F-4D97-AF65-F5344CB8AC3E}">
        <p14:creationId xmlns:p14="http://schemas.microsoft.com/office/powerpoint/2010/main" val="1699323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45"/>
              </a:spcAft>
            </a:pPr>
            <a:r>
              <a:rPr lang="da-DK" sz="1200" u="sng" kern="100" dirty="0">
                <a:ea typeface="Aptos" panose="020B0004020202020204" pitchFamily="34" charset="0"/>
                <a:cs typeface="Times New Roman" panose="02020603050405020304" pitchFamily="18" charset="0"/>
              </a:rPr>
              <a:t>Juster tiden ift. antallet af grupper, der skal fremlægge.</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a:lnSpc>
                <a:spcPct val="107000"/>
              </a:lnSpc>
              <a:spcAft>
                <a:spcPts val="845"/>
              </a:spcAft>
            </a:pPr>
            <a:r>
              <a:rPr lang="da-DK" sz="1200" b="1" kern="100" dirty="0">
                <a:ea typeface="Aptos" panose="020B0004020202020204" pitchFamily="34" charset="0"/>
                <a:cs typeface="Times New Roman" panose="02020603050405020304" pitchFamily="18" charset="0"/>
              </a:rPr>
              <a:t>Introducer rammen:</a:t>
            </a:r>
          </a:p>
          <a:p>
            <a:pPr>
              <a:lnSpc>
                <a:spcPct val="107000"/>
              </a:lnSpc>
              <a:spcAft>
                <a:spcPts val="845"/>
              </a:spcAft>
            </a:pPr>
            <a:r>
              <a:rPr lang="da-DK" sz="1200" kern="100" dirty="0">
                <a:ea typeface="Aptos" panose="020B0004020202020204" pitchFamily="34" charset="0"/>
                <a:cs typeface="Times New Roman" panose="02020603050405020304" pitchFamily="18" charset="0"/>
              </a:rPr>
              <a:t>De udvalgte teams har x minutter til at fremlægge med </a:t>
            </a:r>
            <a:r>
              <a:rPr lang="da-DK" sz="1200" b="1" kern="100" dirty="0">
                <a:ea typeface="Aptos" panose="020B0004020202020204" pitchFamily="34" charset="0"/>
                <a:cs typeface="Times New Roman" panose="02020603050405020304" pitchFamily="18" charset="0"/>
              </a:rPr>
              <a:t>særligt fokus retning og sammenhæng mellem mål og indsatser. </a:t>
            </a:r>
            <a:r>
              <a:rPr lang="da-DK" sz="1200" kern="100" dirty="0">
                <a:ea typeface="Aptos" panose="020B0004020202020204" pitchFamily="34" charset="0"/>
                <a:cs typeface="Times New Roman" panose="02020603050405020304" pitchFamily="18" charset="0"/>
              </a:rPr>
              <a:t>Formålet er at skabe en </a:t>
            </a:r>
            <a:r>
              <a:rPr lang="da-DK" sz="1200" b="1" kern="100" dirty="0">
                <a:ea typeface="Aptos" panose="020B0004020202020204" pitchFamily="34" charset="0"/>
                <a:cs typeface="Times New Roman" panose="02020603050405020304" pitchFamily="18" charset="0"/>
              </a:rPr>
              <a:t>systematisk videndeling </a:t>
            </a:r>
            <a:r>
              <a:rPr lang="da-DK" sz="1200" kern="100" dirty="0">
                <a:ea typeface="Aptos" panose="020B0004020202020204" pitchFamily="34" charset="0"/>
                <a:cs typeface="Times New Roman" panose="02020603050405020304" pitchFamily="18" charset="0"/>
              </a:rPr>
              <a:t>af jeres læring indtil nu og få input fra resten af gruppen.</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Om Pitch:</a:t>
            </a:r>
          </a:p>
          <a:p>
            <a:pPr marL="483169" lvl="1">
              <a:lnSpc>
                <a:spcPct val="107000"/>
              </a:lnSpc>
              <a:spcAft>
                <a:spcPts val="845"/>
              </a:spcAft>
            </a:pPr>
            <a:r>
              <a:rPr lang="da-DK" sz="1200" kern="100" dirty="0">
                <a:ea typeface="Aptos" panose="020B0004020202020204" pitchFamily="34" charset="0"/>
                <a:cs typeface="Times New Roman" panose="02020603050405020304" pitchFamily="18" charset="0"/>
              </a:rPr>
              <a:t>I får x minutter til at holde en pitch, hvor I fortæller om status på jeres forbedringsindsats siden sidste workshop. Opfordr til at </a:t>
            </a:r>
            <a:r>
              <a:rPr lang="da-DK" sz="1200" b="1" kern="100" dirty="0">
                <a:ea typeface="Aptos" panose="020B0004020202020204" pitchFamily="34" charset="0"/>
                <a:cs typeface="Times New Roman" panose="02020603050405020304" pitchFamily="18" charset="0"/>
              </a:rPr>
              <a:t>strukturere </a:t>
            </a:r>
            <a:r>
              <a:rPr lang="da-DK" sz="1200" b="1" kern="100" dirty="0" err="1">
                <a:ea typeface="Aptos" panose="020B0004020202020204" pitchFamily="34" charset="0"/>
                <a:cs typeface="Times New Roman" panose="02020603050405020304" pitchFamily="18" charset="0"/>
              </a:rPr>
              <a:t>pitchen</a:t>
            </a:r>
            <a:r>
              <a:rPr lang="da-DK" sz="1200" b="1" kern="100" dirty="0">
                <a:ea typeface="Aptos" panose="020B0004020202020204" pitchFamily="34" charset="0"/>
                <a:cs typeface="Times New Roman" panose="02020603050405020304" pitchFamily="18" charset="0"/>
              </a:rPr>
              <a:t> </a:t>
            </a:r>
            <a:r>
              <a:rPr lang="da-DK" sz="1200" kern="100" dirty="0">
                <a:ea typeface="Aptos" panose="020B0004020202020204" pitchFamily="34" charset="0"/>
                <a:cs typeface="Times New Roman" panose="02020603050405020304" pitchFamily="18" charset="0"/>
              </a:rPr>
              <a:t>med fokus på:</a:t>
            </a:r>
          </a:p>
          <a:p>
            <a:pPr marL="664357" lvl="1" indent="-181188">
              <a:lnSpc>
                <a:spcPct val="107000"/>
              </a:lnSpc>
              <a:spcAft>
                <a:spcPts val="845"/>
              </a:spcAft>
              <a:buFont typeface="Arial" panose="020B0604020202020204" pitchFamily="34" charset="0"/>
              <a:buChar char="•"/>
            </a:pPr>
            <a:r>
              <a:rPr lang="da-DK" sz="1200" kern="100" dirty="0">
                <a:ea typeface="Aptos" panose="020B0004020202020204" pitchFamily="34" charset="0"/>
                <a:cs typeface="Times New Roman" panose="02020603050405020304" pitchFamily="18" charset="0"/>
              </a:rPr>
              <a:t>Kort intro til projekt for at give kontekst</a:t>
            </a:r>
          </a:p>
          <a:p>
            <a:pPr marL="664357" lvl="1" indent="-181188">
              <a:lnSpc>
                <a:spcPct val="107000"/>
              </a:lnSpc>
              <a:spcAft>
                <a:spcPts val="845"/>
              </a:spcAft>
              <a:buFont typeface="Arial" panose="020B0604020202020204" pitchFamily="34" charset="0"/>
              <a:buChar char="•"/>
            </a:pPr>
            <a:r>
              <a:rPr lang="da-DK" sz="1200" kern="100" dirty="0">
                <a:ea typeface="Aptos" panose="020B0004020202020204" pitchFamily="34" charset="0"/>
                <a:cs typeface="Times New Roman" panose="02020603050405020304" pitchFamily="18" charset="0"/>
              </a:rPr>
              <a:t>At beskrive hvordan I har arbejdet med mål og driverdiagram</a:t>
            </a:r>
          </a:p>
          <a:p>
            <a:pPr marL="664357" lvl="1" indent="-181188">
              <a:lnSpc>
                <a:spcPct val="107000"/>
              </a:lnSpc>
              <a:spcAft>
                <a:spcPts val="845"/>
              </a:spcAft>
              <a:buFont typeface="Arial" panose="020B0604020202020204" pitchFamily="34" charset="0"/>
              <a:buChar char="•"/>
            </a:pPr>
            <a:r>
              <a:rPr lang="da-DK" sz="1200" kern="100" dirty="0">
                <a:ea typeface="Aptos" panose="020B0004020202020204" pitchFamily="34" charset="0"/>
                <a:cs typeface="Times New Roman" panose="02020603050405020304" pitchFamily="18" charset="0"/>
              </a:rPr>
              <a:t>At fortælle om de vigtigste </a:t>
            </a:r>
            <a:r>
              <a:rPr lang="da-DK" sz="1200" kern="100" dirty="0" err="1">
                <a:ea typeface="Aptos" panose="020B0004020202020204" pitchFamily="34" charset="0"/>
                <a:cs typeface="Times New Roman" panose="02020603050405020304" pitchFamily="18" charset="0"/>
              </a:rPr>
              <a:t>læringer</a:t>
            </a:r>
            <a:r>
              <a:rPr lang="da-DK" sz="1200" kern="100" dirty="0">
                <a:ea typeface="Aptos" panose="020B0004020202020204" pitchFamily="34" charset="0"/>
                <a:cs typeface="Times New Roman" panose="02020603050405020304" pitchFamily="18" charset="0"/>
              </a:rPr>
              <a:t> og udfordringer</a:t>
            </a:r>
          </a:p>
          <a:p>
            <a:pPr marL="664357" lvl="1" indent="-181188">
              <a:lnSpc>
                <a:spcPct val="107000"/>
              </a:lnSpc>
              <a:spcAft>
                <a:spcPts val="845"/>
              </a:spcAft>
              <a:buFont typeface="Arial" panose="020B0604020202020204" pitchFamily="34" charset="0"/>
              <a:buChar char="•"/>
            </a:pPr>
            <a:r>
              <a:rPr lang="da-DK" sz="1200" kern="100" dirty="0">
                <a:ea typeface="Aptos" panose="020B0004020202020204" pitchFamily="34" charset="0"/>
                <a:cs typeface="Times New Roman" panose="02020603050405020304" pitchFamily="18" charset="0"/>
              </a:rPr>
              <a:t>Hvad teamet ønsker at få feedback på</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Om Spørgsmål/kommentarer (y min.):</a:t>
            </a:r>
          </a:p>
          <a:p>
            <a:pPr marL="457200" lvl="1" indent="0">
              <a:lnSpc>
                <a:spcPct val="107000"/>
              </a:lnSpc>
              <a:spcAft>
                <a:spcPts val="845"/>
              </a:spcAft>
              <a:buFont typeface="Arial" panose="020B0604020202020204" pitchFamily="34" charset="0"/>
              <a:buNone/>
            </a:pPr>
            <a:r>
              <a:rPr lang="da-DK" sz="1200" kern="100" dirty="0">
                <a:ea typeface="Aptos" panose="020B0004020202020204" pitchFamily="34" charset="0"/>
                <a:cs typeface="Times New Roman" panose="02020603050405020304" pitchFamily="18" charset="0"/>
              </a:rPr>
              <a:t>Efter hver pitch afsætter vi y minutter til spørgsmål og kommentarer fra resten af gruppen. Det er her, I kan </a:t>
            </a:r>
            <a:r>
              <a:rPr lang="da-DK" sz="1200" b="1" kern="100" dirty="0">
                <a:ea typeface="Aptos" panose="020B0004020202020204" pitchFamily="34" charset="0"/>
                <a:cs typeface="Times New Roman" panose="02020603050405020304" pitchFamily="18" charset="0"/>
              </a:rPr>
              <a:t>få feedback og gode idéer </a:t>
            </a:r>
            <a:r>
              <a:rPr lang="da-DK" sz="1200" kern="100" dirty="0">
                <a:ea typeface="Aptos" panose="020B0004020202020204" pitchFamily="34" charset="0"/>
                <a:cs typeface="Times New Roman" panose="02020603050405020304" pitchFamily="18" charset="0"/>
              </a:rPr>
              <a:t>til næste skridt i jeres arbejde. Brug det, der giver mening</a:t>
            </a:r>
          </a:p>
          <a:p>
            <a:pPr marL="457200" lvl="1" indent="0">
              <a:lnSpc>
                <a:spcPct val="107000"/>
              </a:lnSpc>
              <a:spcAft>
                <a:spcPts val="845"/>
              </a:spcAft>
              <a:buFont typeface="Arial" panose="020B0604020202020204" pitchFamily="34" charset="0"/>
              <a:buNone/>
            </a:pPr>
            <a:r>
              <a:rPr lang="da-DK" sz="1200" kern="100" dirty="0">
                <a:ea typeface="Aptos" panose="020B0004020202020204" pitchFamily="34" charset="0"/>
                <a:cs typeface="Times New Roman" panose="02020603050405020304" pitchFamily="18" charset="0"/>
              </a:rPr>
              <a:t>Som lytter er det jeres rolle at </a:t>
            </a:r>
            <a:r>
              <a:rPr lang="da-DK" sz="1200" b="1" kern="100" dirty="0">
                <a:ea typeface="Aptos" panose="020B0004020202020204" pitchFamily="34" charset="0"/>
                <a:cs typeface="Times New Roman" panose="02020603050405020304" pitchFamily="18" charset="0"/>
              </a:rPr>
              <a:t>stille konstruktive spørgsmål og give input</a:t>
            </a:r>
            <a:r>
              <a:rPr lang="da-DK" sz="1200" kern="100" dirty="0">
                <a:ea typeface="Aptos" panose="020B0004020202020204" pitchFamily="34" charset="0"/>
                <a:cs typeface="Times New Roman" panose="02020603050405020304" pitchFamily="18" charset="0"/>
              </a:rPr>
              <a:t>, der kan hjælpe teamet med at forbedre eller fastholde deres indsats. Opfordr til anerkendende tilgang.</a:t>
            </a:r>
          </a:p>
          <a:p>
            <a:pPr>
              <a:lnSpc>
                <a:spcPct val="107000"/>
              </a:lnSpc>
              <a:spcAft>
                <a:spcPts val="845"/>
              </a:spcAft>
            </a:pPr>
            <a:r>
              <a:rPr lang="da-DK" sz="1200" kern="100" dirty="0">
                <a:ea typeface="Aptos" panose="020B0004020202020204" pitchFamily="34" charset="0"/>
                <a:cs typeface="Times New Roman" panose="02020603050405020304" pitchFamily="18" charset="0"/>
              </a:rPr>
              <a:t> </a:t>
            </a:r>
          </a:p>
          <a:p>
            <a:pPr lvl="1">
              <a:lnSpc>
                <a:spcPct val="107000"/>
              </a:lnSpc>
              <a:spcAft>
                <a:spcPts val="845"/>
              </a:spcAft>
            </a:pPr>
            <a:r>
              <a:rPr lang="da-DK" sz="1200" kern="100" dirty="0">
                <a:ea typeface="Aptos" panose="020B0004020202020204" pitchFamily="34" charset="0"/>
                <a:cs typeface="Times New Roman" panose="02020603050405020304" pitchFamily="18" charset="0"/>
              </a:rPr>
              <a:t>Opfordr til aktiv deltagelse fra gruppen: Denne proces er ikke kun til for jer, der præsenterer. Det er også en mulighed for hele gruppen at lære og reflektere over, hvordan vi kan bruge hinandens erfaringer i vores eget arbejde. </a:t>
            </a:r>
            <a:r>
              <a:rPr lang="da-DK" sz="1200" b="1" kern="100" dirty="0">
                <a:ea typeface="Aptos" panose="020B0004020202020204" pitchFamily="34" charset="0"/>
                <a:cs typeface="Times New Roman" panose="02020603050405020304" pitchFamily="18" charset="0"/>
              </a:rPr>
              <a:t>”All </a:t>
            </a:r>
            <a:r>
              <a:rPr lang="da-DK" sz="1200" b="1" kern="100" dirty="0" err="1">
                <a:ea typeface="Aptos" panose="020B0004020202020204" pitchFamily="34" charset="0"/>
                <a:cs typeface="Times New Roman" panose="02020603050405020304" pitchFamily="18" charset="0"/>
              </a:rPr>
              <a:t>teach</a:t>
            </a:r>
            <a:r>
              <a:rPr lang="da-DK" sz="1200" b="1" kern="100" dirty="0">
                <a:ea typeface="Aptos" panose="020B0004020202020204" pitchFamily="34" charset="0"/>
                <a:cs typeface="Times New Roman" panose="02020603050405020304" pitchFamily="18" charset="0"/>
              </a:rPr>
              <a:t> – all </a:t>
            </a:r>
            <a:r>
              <a:rPr lang="da-DK" sz="1200" b="1" kern="100" dirty="0" err="1">
                <a:ea typeface="Aptos" panose="020B0004020202020204" pitchFamily="34" charset="0"/>
                <a:cs typeface="Times New Roman" panose="02020603050405020304" pitchFamily="18" charset="0"/>
              </a:rPr>
              <a:t>learn</a:t>
            </a:r>
            <a:r>
              <a:rPr lang="da-DK" sz="1200" b="1" kern="100" dirty="0">
                <a:ea typeface="Aptos" panose="020B0004020202020204" pitchFamily="34" charset="0"/>
                <a:cs typeface="Times New Roman" panose="02020603050405020304" pitchFamily="18" charset="0"/>
              </a:rPr>
              <a:t>”</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Vi holder øje med tiden</a:t>
            </a: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a:lnSpc>
                <a:spcPct val="107000"/>
              </a:lnSpc>
              <a:spcAft>
                <a:spcPts val="845"/>
              </a:spcAft>
            </a:pPr>
            <a:endParaRPr lang="da-DK" sz="1200" kern="100" dirty="0">
              <a:ea typeface="Aptos" panose="020B0004020202020204" pitchFamily="34" charset="0"/>
              <a:cs typeface="Times New Roman" panose="02020603050405020304" pitchFamily="18" charset="0"/>
            </a:endParaRPr>
          </a:p>
          <a:p>
            <a:pPr>
              <a:lnSpc>
                <a:spcPct val="107000"/>
              </a:lnSpc>
              <a:spcAft>
                <a:spcPts val="845"/>
              </a:spcAft>
            </a:pPr>
            <a:r>
              <a:rPr lang="da-DK" sz="1200" kern="100" dirty="0">
                <a:ea typeface="Aptos" panose="020B0004020202020204" pitchFamily="34" charset="0"/>
                <a:cs typeface="Times New Roman" panose="02020603050405020304" pitchFamily="18" charset="0"/>
              </a:rPr>
              <a:t>Husk:</a:t>
            </a: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Anerkende og hjælpe refleksionsprocessen </a:t>
            </a:r>
            <a:r>
              <a:rPr lang="da-DK" sz="1200" kern="100" dirty="0">
                <a:ea typeface="Aptos" panose="020B0004020202020204" pitchFamily="34" charset="0"/>
                <a:cs typeface="Times New Roman" panose="02020603050405020304" pitchFamily="18" charset="0"/>
              </a:rPr>
              <a:t>på vej ved at udfordre og stille spørgsmål til gruppen, hvor der er </a:t>
            </a:r>
            <a:r>
              <a:rPr lang="da-DK" sz="1200" b="1" kern="100" dirty="0">
                <a:ea typeface="Aptos" panose="020B0004020202020204" pitchFamily="34" charset="0"/>
                <a:cs typeface="Times New Roman" panose="02020603050405020304" pitchFamily="18" charset="0"/>
              </a:rPr>
              <a:t>læringspotentiale omkring mål og sammenhæng </a:t>
            </a:r>
            <a:r>
              <a:rPr lang="da-DK" sz="1200" kern="100" dirty="0">
                <a:ea typeface="Aptos" panose="020B0004020202020204" pitchFamily="34" charset="0"/>
                <a:cs typeface="Times New Roman" panose="02020603050405020304" pitchFamily="18" charset="0"/>
              </a:rPr>
              <a:t>for teamet og for alle deltagere.</a:t>
            </a:r>
          </a:p>
          <a:p>
            <a:pPr marL="181188" indent="-181188">
              <a:lnSpc>
                <a:spcPct val="107000"/>
              </a:lnSpc>
              <a:spcAft>
                <a:spcPts val="845"/>
              </a:spcAft>
              <a:buFont typeface="Arial" panose="020B0604020202020204" pitchFamily="34" charset="0"/>
              <a:buChar char="•"/>
            </a:pPr>
            <a:endParaRPr lang="da-DK" sz="1200" kern="100" dirty="0">
              <a:ea typeface="Aptos" panose="020B0004020202020204" pitchFamily="34" charset="0"/>
              <a:cs typeface="Times New Roman" panose="02020603050405020304" pitchFamily="18" charset="0"/>
            </a:endParaRPr>
          </a:p>
          <a:p>
            <a:pPr marL="181188" indent="-181188">
              <a:lnSpc>
                <a:spcPct val="107000"/>
              </a:lnSpc>
              <a:spcAft>
                <a:spcPts val="845"/>
              </a:spcAft>
              <a:buFont typeface="Arial" panose="020B0604020202020204" pitchFamily="34" charset="0"/>
              <a:buChar char="•"/>
            </a:pPr>
            <a:r>
              <a:rPr lang="da-DK" sz="1200" b="1" kern="100" dirty="0">
                <a:ea typeface="Aptos" panose="020B0004020202020204" pitchFamily="34" charset="0"/>
                <a:cs typeface="Times New Roman" panose="02020603050405020304" pitchFamily="18" charset="0"/>
              </a:rPr>
              <a:t>Prikke projekter </a:t>
            </a:r>
            <a:r>
              <a:rPr lang="da-DK" sz="1200" kern="100" dirty="0">
                <a:ea typeface="Aptos" panose="020B0004020202020204" pitchFamily="34" charset="0"/>
                <a:cs typeface="Times New Roman" panose="02020603050405020304" pitchFamily="18" charset="0"/>
              </a:rPr>
              <a:t>til præsentation </a:t>
            </a:r>
            <a:r>
              <a:rPr lang="da-DK" sz="1200" kern="100">
                <a:ea typeface="Aptos" panose="020B0004020202020204" pitchFamily="34" charset="0"/>
                <a:cs typeface="Times New Roman" panose="02020603050405020304" pitchFamily="18" charset="0"/>
              </a:rPr>
              <a:t>ved Workshop </a:t>
            </a:r>
            <a:r>
              <a:rPr lang="da-DK" sz="1200" kern="100" dirty="0">
                <a:ea typeface="Aptos" panose="020B0004020202020204" pitchFamily="34" charset="0"/>
                <a:cs typeface="Times New Roman" panose="02020603050405020304" pitchFamily="18" charset="0"/>
              </a:rPr>
              <a:t>3</a:t>
            </a:r>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15</a:t>
            </a:fld>
            <a:endParaRPr lang="da-DK"/>
          </a:p>
        </p:txBody>
      </p:sp>
    </p:spTree>
    <p:extLst>
      <p:ext uri="{BB962C8B-B14F-4D97-AF65-F5344CB8AC3E}">
        <p14:creationId xmlns:p14="http://schemas.microsoft.com/office/powerpoint/2010/main" val="1362589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Formålet med dette tjek ind på fremdriftscoren er at se, hvor deltagerne står, og reflektere over, hvad de har opnået siden sidst. Det er vigtigt, at det ikke handler om at opnå en bestemt score – det vigtigste er, at de som team bliver klogere på deres fremskridt og finder de områder, de bør fokusere på fremover.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Bed deltagerne reflektere over deres fremdriftsscore og mind om, at det er helheden, vi vurderer, og at et trin repræsenterer det niveau, hvor indsatsen samlet set befinder sig, selvom enkelte elementer måske er længere fremme.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Spørg: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Hvilken score har I opnået - og hvad ligger til grund for vurderingen?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Hvilke udfordringer har I mødt?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Hvad er det næste vigtige trin for jer som team?</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Opfordr deltagerne til at bruge denne refleksion til at justere deres næste skridt og sikre, at de er på rette vej mod målet. Og husk – det er fint, hvis nogle områder stadig er på et tidligere niveau. Det vigtigste er, at de arbejder systematisk og lærer undervejs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a:p>
            <a:r>
              <a:rPr lang="da-DK" dirty="0"/>
              <a:t>Evt. indsamle score fra alle teams til monitorering af fremdrift.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153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15 minutter</a:t>
            </a: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17</a:t>
            </a:fld>
            <a:endParaRPr lang="da-DK"/>
          </a:p>
        </p:txBody>
      </p:sp>
    </p:spTree>
    <p:extLst>
      <p:ext uri="{BB962C8B-B14F-4D97-AF65-F5344CB8AC3E}">
        <p14:creationId xmlns:p14="http://schemas.microsoft.com/office/powerpoint/2010/main" val="606454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18</a:t>
            </a:fld>
            <a:endParaRPr lang="da-DK"/>
          </a:p>
        </p:txBody>
      </p:sp>
    </p:spTree>
    <p:extLst>
      <p:ext uri="{BB962C8B-B14F-4D97-AF65-F5344CB8AC3E}">
        <p14:creationId xmlns:p14="http://schemas.microsoft.com/office/powerpoint/2010/main" val="2559307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de næste slides går vi i dybden med afprøvninger med PDSA-cirklen, der hjælper os med at afprøve, lære og forbedre på en struktureret måde. Vi ser på, hvordan I kan anvende metoden i jeres eget forbedringsarbejde. </a:t>
            </a:r>
          </a:p>
          <a:p>
            <a:endParaRPr lang="da-DK" dirty="0"/>
          </a:p>
          <a:p>
            <a:r>
              <a:rPr lang="da-DK" dirty="0"/>
              <a:t>PDSA-cirklen er nøglen til at arbejde med forbedringer på en systematisk og læringsbaseret måde. Den gør det muligt at afprøve, tilpasse og skabe varige forandringer. Metoden giver os en praktisk tilgang til at eksperimentere med idéer i mindre skala og derefter evaluere, hvad der virker, før vi ruller det ud i større skala. </a:t>
            </a:r>
          </a:p>
          <a:p>
            <a:endParaRPr lang="da-DK" dirty="0"/>
          </a:p>
          <a:p>
            <a:r>
              <a:rPr lang="da-DK" dirty="0"/>
              <a:t>Formålet med afprøvning gennem PDSA er at skabe viden om hvilke forandringer, der giver forbedringer. PDSA står for Plan-Do-</a:t>
            </a:r>
            <a:r>
              <a:rPr lang="da-DK" dirty="0" err="1"/>
              <a:t>Study</a:t>
            </a:r>
            <a:r>
              <a:rPr lang="da-DK" dirty="0"/>
              <a:t>-</a:t>
            </a:r>
            <a:r>
              <a:rPr lang="da-DK" dirty="0" err="1"/>
              <a:t>Act</a:t>
            </a:r>
            <a:r>
              <a:rPr lang="da-DK" dirty="0"/>
              <a:t>, og det er en iterativ proces, der hjælper os med at afprøve og forbedre forandringer. Når vi arbejder iterativt, kan vi sikre, at vi konstant bygger på erfaringer og arbejder hen mod målbare forbedringer. </a:t>
            </a:r>
          </a:p>
          <a:p>
            <a:endParaRPr lang="da-DK" dirty="0"/>
          </a:p>
          <a:p>
            <a:r>
              <a:rPr lang="da-DK" dirty="0"/>
              <a:t>En iterativ proces betyder, at vi gentager en cyklus af forbedringer og justeringer baseret på de data og erfaringer, vi får undervejs. I stedet for at forsøge at gennemføre store, permanente ændringer fra starten, afprøver vi små, trinvise forandringer og lærer løbende, hvad der virker og hvad der ikke gør. Hver iteration/gentagelse giver os nye indsigter, som vi kan bruge til at justere og forbedre vores tilgang. </a:t>
            </a:r>
          </a:p>
          <a:p>
            <a:endParaRPr lang="da-DK" dirty="0"/>
          </a:p>
          <a:p>
            <a:r>
              <a:rPr lang="da-DK" dirty="0" err="1"/>
              <a:t>PDSA´erne</a:t>
            </a:r>
            <a:r>
              <a:rPr lang="da-DK" dirty="0"/>
              <a:t> kaldes også for </a:t>
            </a:r>
            <a:r>
              <a:rPr lang="da-DK" b="1" dirty="0"/>
              <a:t>forbedringsmodellens motor</a:t>
            </a:r>
            <a:r>
              <a:rPr lang="da-DK" dirty="0"/>
              <a:t> til at omsætte ideer til konkrete handling.</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19</a:t>
            </a:fld>
            <a:endParaRPr lang="da-DK"/>
          </a:p>
        </p:txBody>
      </p:sp>
    </p:spTree>
    <p:extLst>
      <p:ext uri="{BB962C8B-B14F-4D97-AF65-F5344CB8AC3E}">
        <p14:creationId xmlns:p14="http://schemas.microsoft.com/office/powerpoint/2010/main" val="183474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Byd velkommen</a:t>
            </a:r>
          </a:p>
          <a:p>
            <a:endParaRPr lang="da-DK" dirty="0"/>
          </a:p>
        </p:txBody>
      </p:sp>
      <p:sp>
        <p:nvSpPr>
          <p:cNvPr id="4" name="Pladsholder til slidenumm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a:t>
            </a:fld>
            <a:endParaRPr kumimoji="0" lang="da-DK"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38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2601913" y="569913"/>
            <a:ext cx="5072062" cy="2854325"/>
          </a:xfrm>
          <a:ln/>
        </p:spPr>
      </p:sp>
      <p:sp>
        <p:nvSpPr>
          <p:cNvPr id="36867" name="Rectangle 3"/>
          <p:cNvSpPr>
            <a:spLocks noGrp="1" noChangeArrowheads="1"/>
          </p:cNvSpPr>
          <p:nvPr>
            <p:ph type="body" idx="1"/>
          </p:nvPr>
        </p:nvSpPr>
        <p:spPr>
          <a:xfrm>
            <a:off x="1355851" y="3923103"/>
            <a:ext cx="7473821" cy="3717039"/>
          </a:xfrm>
        </p:spPr>
        <p:txBody>
          <a:bodyPr/>
          <a:lstStyle/>
          <a:p>
            <a:r>
              <a:rPr lang="da-DK" sz="1200" dirty="0"/>
              <a:t>Når en ny praksis implementeres i en virksomhed, foregår det traditionelt ved, at der udarbejdes retningslinjer og planer ved skrivebordene i administrationen eller kvalitetsafdelingen. Retningslinjerne godkendes af ledelsen og sendes ud i hele virksomheden, hvorefter det forventes, at de nye tiltag er implementeret. </a:t>
            </a:r>
          </a:p>
          <a:p>
            <a:endParaRPr lang="da-DK" sz="1200" dirty="0"/>
          </a:p>
          <a:p>
            <a:r>
              <a:rPr lang="da-DK" sz="1200" b="1" dirty="0"/>
              <a:t>Spørg om deltagerne kender det?</a:t>
            </a:r>
          </a:p>
          <a:p>
            <a:endParaRPr lang="da-DK" sz="1200" dirty="0"/>
          </a:p>
          <a:p>
            <a:r>
              <a:rPr lang="da-DK" sz="1200" dirty="0"/>
              <a:t>Denne </a:t>
            </a:r>
            <a:r>
              <a:rPr lang="da-DK" sz="1200" b="1" dirty="0"/>
              <a:t>traditionelle metode er sjældent effektiv </a:t>
            </a:r>
            <a:r>
              <a:rPr lang="da-DK" sz="1200" dirty="0"/>
              <a:t>da virkeligheden ved skrivebordet sjældent rummer patienternes  komplekse behov og frontmedarbejderes arbejdsvilkår.</a:t>
            </a:r>
          </a:p>
          <a:p>
            <a:endParaRPr lang="da-DK" sz="1200" dirty="0"/>
          </a:p>
          <a:p>
            <a:r>
              <a:rPr lang="da-DK" sz="1200" dirty="0"/>
              <a:t>Det, der ofte sker ved ”skrivebordsimplementering” er, at den godkendte arbejdsgang ikke udspiller sig som forventet og derfor kan have nogle negative konsekvenser.</a:t>
            </a:r>
          </a:p>
          <a:p>
            <a:endParaRPr lang="da-DK" sz="1200" dirty="0"/>
          </a:p>
          <a:p>
            <a:r>
              <a:rPr lang="da-DK" sz="1200" dirty="0"/>
              <a:t>Nogle af de typiske konsekvenser ved skrivebordsimplementering:</a:t>
            </a:r>
          </a:p>
          <a:p>
            <a:pPr marL="171450" indent="-171450">
              <a:buFont typeface="Arial" panose="020B0604020202020204" pitchFamily="34" charset="0"/>
              <a:buChar char="•"/>
            </a:pPr>
            <a:r>
              <a:rPr lang="da-DK" sz="1200" b="1" dirty="0"/>
              <a:t>Manglende tilpasning til virkeligheden </a:t>
            </a:r>
            <a:r>
              <a:rPr lang="da-DK" sz="1200" dirty="0"/>
              <a:t>– dokumenter der er udarbejdet ved skrivebordet vil ofte være baseret på antagelser, der ikke passer til den faktiske kontekst, hvilket kan føre til ineffektive eller urealistiske løsninger</a:t>
            </a:r>
          </a:p>
          <a:p>
            <a:pPr marL="171450" indent="-171450">
              <a:buFont typeface="Arial" panose="020B0604020202020204" pitchFamily="34" charset="0"/>
              <a:buChar char="•"/>
            </a:pPr>
            <a:r>
              <a:rPr lang="da-DK" sz="1200" b="1" dirty="0"/>
              <a:t>Modstand mod forandring </a:t>
            </a:r>
            <a:r>
              <a:rPr lang="da-DK" sz="1200" dirty="0"/>
              <a:t>- uden inddragelse af medarbejdere eller iterative tests kan der opstå modstand, fordi folk ikke føler ejerskab over forandringen eller ikke forstår dens værdi</a:t>
            </a:r>
          </a:p>
          <a:p>
            <a:pPr marL="171450" indent="-171450">
              <a:buFont typeface="Arial" panose="020B0604020202020204" pitchFamily="34" charset="0"/>
              <a:buChar char="•"/>
            </a:pPr>
            <a:r>
              <a:rPr lang="da-DK" sz="1200" dirty="0"/>
              <a:t>Risici og </a:t>
            </a:r>
            <a:r>
              <a:rPr lang="da-DK" sz="1200" b="1" dirty="0"/>
              <a:t>utilsigtede konsekvenser </a:t>
            </a:r>
            <a:r>
              <a:rPr lang="da-DK" sz="1200" dirty="0"/>
              <a:t>- Ændringer kan have uforudsete effekter, der ikke opdages før implementeringen er fuldt udrullet, som kan være både dyrt og tidskrævende at rette op på.</a:t>
            </a:r>
          </a:p>
          <a:p>
            <a:pPr marL="171450" indent="-171450">
              <a:buFont typeface="Arial" panose="020B0604020202020204" pitchFamily="34" charset="0"/>
              <a:buChar char="•"/>
            </a:pPr>
            <a:r>
              <a:rPr lang="da-DK" sz="1200" b="1" dirty="0"/>
              <a:t>Ressourcespild</a:t>
            </a:r>
            <a:r>
              <a:rPr lang="da-DK" sz="1200" dirty="0"/>
              <a:t> - dårligt implementerede ændringer kan føre til ineffektive arbejdsgange, hvilket spilder både tid og ressourcer og kan påvirke medarbejdernes motivation</a:t>
            </a:r>
          </a:p>
          <a:p>
            <a:pPr marL="171450" indent="-171450">
              <a:buFont typeface="Arial" panose="020B0604020202020204" pitchFamily="34" charset="0"/>
              <a:buChar char="•"/>
            </a:pPr>
            <a:endParaRPr lang="da-DK" sz="1200" dirty="0"/>
          </a:p>
          <a:p>
            <a:endParaRPr lang="da-DK" sz="1200" dirty="0"/>
          </a:p>
          <a:p>
            <a:endParaRPr lang="da-DK" sz="1200" dirty="0"/>
          </a:p>
          <a:p>
            <a:endParaRPr lang="da-DK" sz="1200" dirty="0"/>
          </a:p>
          <a:p>
            <a:endParaRPr lang="en-US" sz="1000" dirty="0"/>
          </a:p>
        </p:txBody>
      </p:sp>
    </p:spTree>
    <p:extLst>
      <p:ext uri="{BB962C8B-B14F-4D97-AF65-F5344CB8AC3E}">
        <p14:creationId xmlns:p14="http://schemas.microsoft.com/office/powerpoint/2010/main" val="3092995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helt centralt i forbedringsarbejdet, at idéer udvikles, afprøves og tilpasses løbende af de medarbejdere, som møder patienterne (eller brugerne internt i virksomheden). På den måde sikres, at idéerne er mulige at gennemføre og kan indarbejdes i de daglige rutiner. </a:t>
            </a:r>
          </a:p>
          <a:p>
            <a:endParaRPr lang="da-DK" dirty="0"/>
          </a:p>
          <a:p>
            <a:r>
              <a:rPr lang="da-DK" dirty="0"/>
              <a:t>Forbedringsmodellen bygger på løbende </a:t>
            </a:r>
            <a:r>
              <a:rPr lang="da-DK" b="1" dirty="0"/>
              <a:t>små-skala-afprøvning af både nye og kendte løsninger</a:t>
            </a:r>
            <a:r>
              <a:rPr lang="da-DK" dirty="0"/>
              <a:t> til at forbedre arbejdsgange. PDSA-modellen kan både anvendes, når der skal implementeres en veldefineret løsning, og når der skal løses et problem, hvor løsningen ikke er udviklet på forhånd. I nogle tilfælde er der et evidensbaseret materiale, der anviser, hvad den rette arbejdsgang er. I disse tilfælde anvendes modellen til at implementere arbejdsgangen til den lokale kontekst. Hvis arbejdsgangen ikke er kendt, så prøver vi os frem gennem løbende små-skala-afprøvninger af kvalificerede idéer.</a:t>
            </a:r>
          </a:p>
          <a:p>
            <a:endParaRPr lang="da-DK" dirty="0"/>
          </a:p>
          <a:p>
            <a:r>
              <a:rPr lang="da-DK" dirty="0"/>
              <a:t>Små-skala-afprøvninger handler om at afprøve og </a:t>
            </a:r>
            <a:r>
              <a:rPr lang="da-DK" b="1" dirty="0"/>
              <a:t>tilpasse en løsning i lille skala</a:t>
            </a:r>
            <a:r>
              <a:rPr lang="da-DK" dirty="0"/>
              <a:t>, og </a:t>
            </a:r>
            <a:r>
              <a:rPr lang="da-DK" b="1" dirty="0"/>
              <a:t>afgrænset kontekst</a:t>
            </a:r>
            <a:r>
              <a:rPr lang="da-DK" dirty="0"/>
              <a:t>, som et led i en større implementering. </a:t>
            </a:r>
            <a:r>
              <a:rPr lang="da-DK" b="1" dirty="0"/>
              <a:t>Fokus i dette arbejde er læring af fejl og succeser. </a:t>
            </a:r>
          </a:p>
          <a:p>
            <a:endParaRPr lang="da-DK" b="0" dirty="0"/>
          </a:p>
          <a:p>
            <a:r>
              <a:rPr lang="da-DK" b="0" dirty="0"/>
              <a:t>Gennem afprøvninger skaber vi viden om både de forandringer, der afprøves, og den organisation, som forandringerne afprøves i. </a:t>
            </a:r>
            <a:endParaRPr lang="da-DK" dirty="0"/>
          </a:p>
          <a:p>
            <a:endParaRPr lang="da-DK" dirty="0"/>
          </a:p>
          <a:p>
            <a:r>
              <a:rPr lang="da-DK" dirty="0"/>
              <a:t>Forbedringsmodellen er særligt velegnet at anvende når:</a:t>
            </a:r>
          </a:p>
          <a:p>
            <a:endParaRPr lang="da-DK" dirty="0"/>
          </a:p>
          <a:p>
            <a:pPr marL="628650" lvl="1" indent="-171450">
              <a:buFont typeface="Arial" panose="020B0604020202020204" pitchFamily="34" charset="0"/>
              <a:buChar char="•"/>
            </a:pPr>
            <a:r>
              <a:rPr lang="da-DK" dirty="0"/>
              <a:t>De arbejdsgange, der søges forbedret, er hyppigt forekommende (flere gange ugentligt),</a:t>
            </a:r>
          </a:p>
          <a:p>
            <a:pPr marL="628650" lvl="1" indent="-171450">
              <a:buFont typeface="Arial" panose="020B0604020202020204" pitchFamily="34" charset="0"/>
              <a:buChar char="•"/>
            </a:pPr>
            <a:r>
              <a:rPr lang="da-DK" dirty="0"/>
              <a:t>Det, der skal forandres, kan påvirkes af de medarbejdere, der skal udføre forbedringsarbejdet (arbejdsgange indenfor virksomheden)</a:t>
            </a:r>
          </a:p>
          <a:p>
            <a:pPr marL="628650" lvl="1" indent="-171450">
              <a:buFont typeface="Arial" panose="020B0604020202020204" pitchFamily="34" charset="0"/>
              <a:buChar char="•"/>
            </a:pPr>
            <a:r>
              <a:rPr lang="da-DK" dirty="0"/>
              <a:t>Effekten af forandringen kan forventes at være synlig straks efter, forandringen er afprøvet (og ikke måneder efter)</a:t>
            </a:r>
          </a:p>
          <a:p>
            <a:endParaRPr lang="da-DK" dirty="0"/>
          </a:p>
          <a:p>
            <a:r>
              <a:rPr lang="da-DK" b="1" dirty="0"/>
              <a:t>Læringspointe: </a:t>
            </a:r>
          </a:p>
          <a:p>
            <a:r>
              <a:rPr lang="da-DK" dirty="0"/>
              <a:t>Det primære forbedringsarbejde sker ude i praksis og ikke bag skrivebordet eller konferencebordet. Forbedringsarbejde er et praksisnært arbejde, der handler om at forbedre vigtige arbejdsgange for dem, der er berørt af dem. Det er gennem anvendelsen af metoderne og åbenhed for læring af fejl, de reelle forbedringer sker.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21</a:t>
            </a:fld>
            <a:endParaRPr lang="da-DK"/>
          </a:p>
        </p:txBody>
      </p:sp>
    </p:spTree>
    <p:extLst>
      <p:ext uri="{BB962C8B-B14F-4D97-AF65-F5344CB8AC3E}">
        <p14:creationId xmlns:p14="http://schemas.microsoft.com/office/powerpoint/2010/main" val="1247885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5795048" y="6026151"/>
            <a:ext cx="4433474" cy="317166"/>
          </a:xfrm>
          <a:prstGeom prst="rect">
            <a:avLst/>
          </a:prstGeom>
          <a:noFill/>
          <a:ln w="9525">
            <a:noFill/>
            <a:miter lim="800000"/>
            <a:headEnd/>
            <a:tailEnd/>
          </a:ln>
        </p:spPr>
        <p:txBody>
          <a:bodyPr lIns="91074" tIns="45537" rIns="91074" bIns="45537" anchor="b"/>
          <a:lstStyle/>
          <a:p>
            <a:pPr algn="r" eaLnBrk="0" hangingPunct="0"/>
            <a:fld id="{936D8F63-C017-4811-BB26-D22C3E64812C}" type="slidenum">
              <a:rPr lang="en-US" sz="1200">
                <a:latin typeface="Times New Roman" pitchFamily="18" charset="0"/>
              </a:rPr>
              <a:pPr algn="r" eaLnBrk="0" hangingPunct="0"/>
              <a:t>22</a:t>
            </a:fld>
            <a:endParaRPr lang="en-US" sz="1200">
              <a:latin typeface="Times New Roman" pitchFamily="18" charset="0"/>
            </a:endParaRPr>
          </a:p>
        </p:txBody>
      </p:sp>
      <p:sp>
        <p:nvSpPr>
          <p:cNvPr id="29698" name="Rectangle 2"/>
          <p:cNvSpPr>
            <a:spLocks noGrp="1" noRot="1" noChangeAspect="1" noChangeArrowheads="1" noTextEdit="1"/>
          </p:cNvSpPr>
          <p:nvPr>
            <p:ph type="sldImg"/>
          </p:nvPr>
        </p:nvSpPr>
        <p:spPr bwMode="auto">
          <a:xfrm>
            <a:off x="3013075" y="479425"/>
            <a:ext cx="4216400" cy="2371725"/>
          </a:xfrm>
          <a:noFill/>
          <a:ln cap="flat">
            <a:solidFill>
              <a:schemeClr val="tx1"/>
            </a:solidFill>
            <a:miter lim="800000"/>
            <a:headEnd/>
            <a:tailEnd/>
          </a:ln>
        </p:spPr>
      </p:sp>
      <p:sp>
        <p:nvSpPr>
          <p:cNvPr id="29699" name="Rectangle 3"/>
          <p:cNvSpPr>
            <a:spLocks noGrp="1" noChangeArrowheads="1"/>
          </p:cNvSpPr>
          <p:nvPr>
            <p:ph type="body" idx="1"/>
          </p:nvPr>
        </p:nvSpPr>
        <p:spPr bwMode="auto">
          <a:xfrm>
            <a:off x="1363963" y="3013586"/>
            <a:ext cx="7500597" cy="2856532"/>
          </a:xfrm>
          <a:noFill/>
        </p:spPr>
        <p:txBody>
          <a:bodyPr wrap="square" lIns="93254" tIns="45839" rIns="93254" bIns="45839" numCol="1" anchor="t" anchorCtr="0" compatLnSpc="1">
            <a:prstTxWarp prst="textNoShape">
              <a:avLst/>
            </a:prstTxWarp>
          </a:bodyPr>
          <a:lstStyle/>
          <a:p>
            <a:pPr eaLnBrk="1" hangingPunct="1"/>
            <a:r>
              <a:rPr lang="da-DK" dirty="0"/>
              <a:t>Planlægning og gennemførelse af en afprøvning følger altid de samme fire trin (Plan-Do-</a:t>
            </a:r>
            <a:r>
              <a:rPr lang="da-DK" dirty="0" err="1"/>
              <a:t>Study</a:t>
            </a:r>
            <a:r>
              <a:rPr lang="da-DK" dirty="0"/>
              <a:t>-</a:t>
            </a:r>
            <a:r>
              <a:rPr lang="da-DK" dirty="0" err="1"/>
              <a:t>Act</a:t>
            </a:r>
            <a:r>
              <a:rPr lang="da-DK" dirty="0"/>
              <a:t>):</a:t>
            </a:r>
          </a:p>
          <a:p>
            <a:pPr eaLnBrk="1" hangingPunct="1"/>
            <a:endParaRPr lang="da-DK" dirty="0"/>
          </a:p>
          <a:p>
            <a:pPr marL="171450" indent="-171450" eaLnBrk="1" hangingPunct="1">
              <a:buFont typeface="Arial" panose="020B0604020202020204" pitchFamily="34" charset="0"/>
              <a:buChar char="•"/>
            </a:pPr>
            <a:r>
              <a:rPr lang="da-DK" b="1" dirty="0"/>
              <a:t>Plan: </a:t>
            </a:r>
            <a:r>
              <a:rPr lang="da-DK" dirty="0"/>
              <a:t>Her definerer vi, hvad vi vil afprøve, hvordan vi gør det, og hvilke data vi vil indsamle for at måle resultatet.</a:t>
            </a:r>
          </a:p>
          <a:p>
            <a:pPr marL="171450" indent="-171450" eaLnBrk="1" hangingPunct="1">
              <a:buFont typeface="Arial" panose="020B0604020202020204" pitchFamily="34" charset="0"/>
              <a:buChar char="•"/>
            </a:pPr>
            <a:endParaRPr lang="da-DK" dirty="0"/>
          </a:p>
          <a:p>
            <a:pPr marL="171450" indent="-171450" eaLnBrk="1" hangingPunct="1">
              <a:buFont typeface="Arial" panose="020B0604020202020204" pitchFamily="34" charset="0"/>
              <a:buChar char="•"/>
            </a:pPr>
            <a:r>
              <a:rPr lang="da-DK" b="1" dirty="0"/>
              <a:t>Do:</a:t>
            </a:r>
            <a:r>
              <a:rPr lang="da-DK" dirty="0"/>
              <a:t> Vi gennemfører testen i lille skala, fx på en medarbejder, en dag</a:t>
            </a:r>
          </a:p>
          <a:p>
            <a:pPr marL="171450" indent="-171450" eaLnBrk="1" hangingPunct="1">
              <a:buFont typeface="Arial" panose="020B0604020202020204" pitchFamily="34" charset="0"/>
              <a:buChar char="•"/>
            </a:pPr>
            <a:endParaRPr lang="da-DK" dirty="0"/>
          </a:p>
          <a:p>
            <a:pPr marL="171450" indent="-171450" eaLnBrk="1" hangingPunct="1">
              <a:buFont typeface="Arial" panose="020B0604020202020204" pitchFamily="34" charset="0"/>
              <a:buChar char="•"/>
            </a:pPr>
            <a:r>
              <a:rPr lang="da-DK" b="1" dirty="0" err="1"/>
              <a:t>Study</a:t>
            </a:r>
            <a:r>
              <a:rPr lang="da-DK" b="1" dirty="0"/>
              <a:t>:</a:t>
            </a:r>
            <a:r>
              <a:rPr lang="da-DK" dirty="0"/>
              <a:t> Vi analyserer resultaterne. Hvad lærte vi? Stemmer vores data overens med vores forventninger?</a:t>
            </a:r>
          </a:p>
          <a:p>
            <a:pPr marL="171450" indent="-171450" eaLnBrk="1" hangingPunct="1">
              <a:buFont typeface="Arial" panose="020B0604020202020204" pitchFamily="34" charset="0"/>
              <a:buChar char="•"/>
            </a:pPr>
            <a:endParaRPr lang="da-DK" dirty="0"/>
          </a:p>
          <a:p>
            <a:pPr marL="171450" indent="-171450" eaLnBrk="1" hangingPunct="1">
              <a:buFont typeface="Arial" panose="020B0604020202020204" pitchFamily="34" charset="0"/>
              <a:buChar char="•"/>
            </a:pPr>
            <a:r>
              <a:rPr lang="da-DK" b="1" dirty="0" err="1"/>
              <a:t>Act</a:t>
            </a:r>
            <a:r>
              <a:rPr lang="da-DK" b="1" dirty="0"/>
              <a:t>:</a:t>
            </a:r>
            <a:r>
              <a:rPr lang="da-DK" dirty="0"/>
              <a:t> På baggrund af læringen fra afprøvningen beslutter vi, hvad der skal ske næste gang. Skal vi tilpasse, implementere bredere eller afprøve noget helt nyt på baggrund af den nye viden?</a:t>
            </a:r>
          </a:p>
          <a:p>
            <a:pPr eaLnBrk="1" hangingPunct="1"/>
            <a:endParaRPr lang="da-DK" dirty="0"/>
          </a:p>
          <a:p>
            <a:pPr eaLnBrk="1" hangingPunct="1"/>
            <a:r>
              <a:rPr lang="da-DK" dirty="0"/>
              <a:t>Arbejdet med PDSA-cirklen begynder med at skabe en fælles forståelse af, hvilket spørgsmål I ønsker at besvare, og hvad I forventer at finde som svar (spørgsmål og arbejdshypotese). Vær så konkrete som muligt. Jo mere specifikt spørgsmålet er, desto større udbytte får I af PDSA-processen. Brug derfor tid på at drøfte, hvad I præcist ønsker at undersøge, og hvad I forventer vil ske (hypotesen). Baseret på disse overvejelser gennemføres en konkret afprøvning, og resultaterne analyseres.</a:t>
            </a:r>
          </a:p>
          <a:p>
            <a:pPr eaLnBrk="1" hangingPunct="1"/>
            <a:endParaRPr lang="da-DK" dirty="0"/>
          </a:p>
          <a:p>
            <a:pPr eaLnBrk="1" hangingPunct="1"/>
            <a:r>
              <a:rPr lang="da-DK" dirty="0"/>
              <a:t>Afprøvninger gennemføres typisk først i en lille skala på for eksempel en patient, en kollega, en vagt. I takt med at afprøvningerne giver de ønskede resultater, kan de skaleres op. </a:t>
            </a:r>
          </a:p>
          <a:p>
            <a:pPr eaLnBrk="1" hangingPunct="1"/>
            <a:endParaRPr lang="da-DK" dirty="0"/>
          </a:p>
          <a:p>
            <a:pPr eaLnBrk="1" hangingPunct="1"/>
            <a:r>
              <a:rPr lang="da-DK" dirty="0"/>
              <a:t>Med PDSA-cirklen afprøves forbedringsidéen i småskala - en patient, en kollega eller i en vagt - indtil en optimal løsning, som fungerer i praksis, er fundet. Når en løsning er afprøvet i praksis, og har vist de ønskede resultater, implementeres forbedringsideen i stor skala. </a:t>
            </a:r>
          </a:p>
          <a:p>
            <a:pPr eaLnBrk="1" hangingPunct="1"/>
            <a:endParaRPr lang="da-DK" sz="1200" kern="1200" dirty="0">
              <a:solidFill>
                <a:schemeClr val="tx1"/>
              </a:solidFill>
              <a:latin typeface="+mn-lt"/>
              <a:ea typeface="+mn-ea"/>
              <a:cs typeface="+mn-cs"/>
            </a:endParaRPr>
          </a:p>
          <a:p>
            <a:pPr eaLnBrk="1" hangingPunct="1"/>
            <a:r>
              <a:rPr lang="da-DK" sz="1200" kern="1200" noProof="0" dirty="0">
                <a:solidFill>
                  <a:schemeClr val="tx1"/>
                </a:solidFill>
                <a:latin typeface="+mn-lt"/>
                <a:ea typeface="+mn-ea"/>
                <a:cs typeface="+mn-cs"/>
              </a:rPr>
              <a:t>Fordelen ved afprøvning med PDSA-cirklen er, at en forandring bliver afprøvet og resultatet systematisk analyseret og tilpasset i praksis, inden den – hvis hypotesen bekræftes – implementeres i gradvist vanskeligere situationer og større skala. </a:t>
            </a:r>
          </a:p>
          <a:p>
            <a:pPr eaLnBrk="1" hangingPunct="1"/>
            <a:endParaRPr lang="en-US" sz="1200" kern="1200" dirty="0">
              <a:solidFill>
                <a:schemeClr val="tx1"/>
              </a:solidFill>
              <a:latin typeface="+mn-lt"/>
              <a:ea typeface="+mn-ea"/>
              <a:cs typeface="+mn-cs"/>
            </a:endParaRPr>
          </a:p>
          <a:p>
            <a:pPr eaLnBrk="1" hangingPunct="1"/>
            <a:r>
              <a:rPr lang="da-DK" sz="1200" kern="1200" dirty="0">
                <a:solidFill>
                  <a:schemeClr val="tx1"/>
                </a:solidFill>
                <a:latin typeface="+mn-lt"/>
                <a:ea typeface="+mn-ea"/>
                <a:cs typeface="+mn-cs"/>
              </a:rPr>
              <a:t>Planlægningen og prioriteringen af PDSA-cirkler kan med fordel ske i dialog med forbedringsteamet og tage udgangspunkt i  driverdiagrammet. Begynd med de lavest hængende frugter, altså de forbedringsidéer I vurderer skaber de største forbedringer med lavest mulige indsats.</a:t>
            </a: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3491733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CE8F3-55EE-CD31-2391-9216309B2AD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26042F2-9F7D-80E4-F060-DF849E7A705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62BD64C-E571-B597-8445-720BBB9E79CE}"/>
              </a:ext>
            </a:extLst>
          </p:cNvPr>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Disse fem nøglespørgsmål, kan l bruge, når I arbejder med at planlægge og lære fra jeres afprøvninger. Spørgsmålene hjælper med at strukturere jeres PDSA-cyklusser og sikre, at I arbejder systematisk og målrettet.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Hvad vil I gerne afprøve?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første spørgsmål handler om at definere, hvad det er, I ønsker at afprøve.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skal være klart og specifikt: Hvilken idé eller ændring vil I gerne undersøge i praksis?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 er det vigtigt at starte med små, afgrænsede afprøvninger, så I kan lære hurtigt og justere løbende.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Hvad tror I, der vil ske?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Dette spørgsmål sætter fokus på jeres hypoteser – hvad forventer I, at resultatet bliver?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Ved at formulere jeres antagelser tydeligt, kan I efterfølgende vurdere, om de holder stik, når I analyserer dataene.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Forventningerne hjælper jer med at afklare, hvordan succes vil se ud.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Hvornår og hvordan vil I gøre det?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 handler det om den konkrete planlægning af afprøvningen.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Hvornår skal afprøvningen gennemføres?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Hvem skal involveres?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Hvilke ressourcer eller værktøjer skal I bruge?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 klar plan sikrer, at testen kan gennemføres effektivt og uden unødige forhindringer.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Hvad har I lært?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Når afprøvningen er gennemført, er det tid til at analysere resultaterne.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Hvad viser dataene?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Hvordan stemmer resultaterne overens med jeres forventninger?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Dette er kernen i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Study</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"-delen af PDSA-cyklussen, hvor læring og refleksion er i fokus.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 Hvad så nu?</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Dette spørgsmål hjælper jer med at træffe beslutninger baseret på det, I har lært.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Skal idéen justeres og afprøves igen?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Er den klar til at blive implementeret bredere?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Eller skal I prøve noget helt andet?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handler om at bruge læringen til at tage næste skridt i forbedringsarbejdet.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Læringspointe: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Disse fem spørgsmål guider jer gennem en struktureret proces, der sikrer, at jeres afprøvninger ikke bare bliver udført, men også skaber værdifuld læring og fremdrift. Husk, at formålet med PDSA og spørgsmålene er at lære og forbedre – ikke at finde den perfekte løsning i første forsøg.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a:extLst>
              <a:ext uri="{FF2B5EF4-FFF2-40B4-BE49-F238E27FC236}">
                <a16:creationId xmlns:a16="http://schemas.microsoft.com/office/drawing/2014/main" id="{1D8BCA08-7F6A-0F42-5B99-4593C4B374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697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PDSA-ramperne (Plan-Do-</a:t>
            </a:r>
            <a:r>
              <a:rPr lang="da-DK" dirty="0" err="1"/>
              <a:t>Study</a:t>
            </a:r>
            <a:r>
              <a:rPr lang="da-DK" dirty="0"/>
              <a:t>-</a:t>
            </a:r>
            <a:r>
              <a:rPr lang="da-DK" dirty="0" err="1"/>
              <a:t>Act</a:t>
            </a:r>
            <a:r>
              <a:rPr lang="da-DK" dirty="0"/>
              <a:t>) illustrerer, hvordan småskala-afprøvninger bygger på hinanden for at skabe gradvise og systematiske forbedringer. Idéen er at lære af hver afprøvning og anvende den læring til at designe den næste, hvilket understøtter en iterativ proces frem mod større og mere stabile forbedringer.</a:t>
            </a:r>
          </a:p>
          <a:p>
            <a:endParaRPr lang="da-DK" dirty="0"/>
          </a:p>
          <a:p>
            <a:r>
              <a:rPr lang="da-DK" dirty="0"/>
              <a:t>PDSA-ramper sikrer, at forbedringsarbejdet er forankret i empiri. I modsætning til at forsøge en stor forandring på én gang, giver PDSA-ramper mulighed for løbende at justere baseret på faktiske data og erfaringer fra hverdagen.</a:t>
            </a:r>
          </a:p>
          <a:p>
            <a:endParaRPr lang="da-DK" dirty="0"/>
          </a:p>
          <a:p>
            <a:r>
              <a:rPr lang="da-DK" dirty="0"/>
              <a:t>I kan bruge PDSA-ramperne til at planlægge afprøvningen af en konkret idé. Hver rampe skal omhandle afprøvning af én idé. Brug konkrete eksempler på, hvordan små afprøvninger kan eskaleres til større skala. Fx afprøvning af et lommekort på forskelligt personale og i forskellige vagter.</a:t>
            </a:r>
          </a:p>
          <a:p>
            <a:r>
              <a:rPr lang="da-DK" dirty="0"/>
              <a:t>Det kan være svært at adskille idéerne i ramperne, og der kan snige sig mange forskellige idéer ind i hver rampe. Det er vigtigt, at hver rampe kun omhandler én ide til afprøvning. Dette er med til at sikre, at I får afsluttet afprøvningen og får opsamlet viden om den konkrete idé.</a:t>
            </a:r>
          </a:p>
          <a:p>
            <a:endParaRPr lang="da-DK" dirty="0"/>
          </a:p>
          <a:p>
            <a:r>
              <a:rPr lang="da-DK" dirty="0"/>
              <a:t>Målet med hver PDSA-cyklus er ikke blot at skabe en ændring, men at forstå, hvad der fungerer og hvorfor. Denne læring skaber fundamentet for de næste trin i rampen.</a:t>
            </a:r>
          </a:p>
          <a:p>
            <a:endParaRPr lang="da-DK" dirty="0"/>
          </a:p>
          <a:p>
            <a:r>
              <a:rPr lang="da-DK" dirty="0"/>
              <a:t>PDSA-ramper hjælper også med at integrere data i beslutningsprocessen, så forbedringerne er målbare. Understreg vigtigheden af at indsamle data systematisk og bruge dem til at informere næste cyklus.</a:t>
            </a:r>
          </a:p>
          <a:p>
            <a:endParaRPr lang="da-DK" dirty="0"/>
          </a:p>
          <a:p>
            <a:r>
              <a:rPr lang="da-DK" dirty="0"/>
              <a:t>PDSA-ramper kan bruges til at planlægge afprøvningerne – både i størrelse og med forskelligt personale, borgere og situationer. Ramper kan bruges til at skabe over et overblik over de næste 3-4 </a:t>
            </a:r>
            <a:r>
              <a:rPr lang="da-DK" dirty="0" err="1"/>
              <a:t>PDSA’er</a:t>
            </a:r>
            <a:r>
              <a:rPr lang="da-DK" dirty="0"/>
              <a:t>, så arbejdet ikke går i stå efter hver PDSA. </a:t>
            </a:r>
          </a:p>
          <a:p>
            <a:endParaRPr lang="da-DK" dirty="0"/>
          </a:p>
          <a:p>
            <a:r>
              <a:rPr lang="da-DK" dirty="0"/>
              <a:t>PDSA-ramperne kan bruges til at planlægge både størrelsen på afprøvningerne og på at sikre, at afprøvningerne dækker de forskellige områder. </a:t>
            </a:r>
          </a:p>
          <a:p>
            <a:pPr marL="171450" indent="-171450">
              <a:buFont typeface="Arial" panose="020B0604020202020204" pitchFamily="34" charset="0"/>
              <a:buChar char="•"/>
            </a:pPr>
            <a:r>
              <a:rPr lang="da-DK" dirty="0"/>
              <a:t>Cirkel 1: Afprøvning i lille skala</a:t>
            </a:r>
          </a:p>
          <a:p>
            <a:pPr marL="171450" indent="-171450">
              <a:buFont typeface="Arial" panose="020B0604020202020204" pitchFamily="34" charset="0"/>
              <a:buChar char="•"/>
            </a:pPr>
            <a:r>
              <a:rPr lang="da-DK" dirty="0"/>
              <a:t>Cirkel 2: Afprøvning i lidt større skala</a:t>
            </a:r>
          </a:p>
          <a:p>
            <a:pPr marL="171450" indent="-171450">
              <a:buFont typeface="Arial" panose="020B0604020202020204" pitchFamily="34" charset="0"/>
              <a:buChar char="•"/>
            </a:pPr>
            <a:r>
              <a:rPr lang="da-DK" dirty="0"/>
              <a:t>Cirkel 3: Afprøvning i lidt vanskeligere kontekst</a:t>
            </a:r>
          </a:p>
          <a:p>
            <a:pPr marL="171450" indent="-171450">
              <a:buFont typeface="Arial" panose="020B0604020202020204" pitchFamily="34" charset="0"/>
              <a:buChar char="•"/>
            </a:pPr>
            <a:r>
              <a:rPr lang="da-DK" dirty="0"/>
              <a:t>Cirkel 4: Afprøvning i større skala</a:t>
            </a:r>
          </a:p>
          <a:p>
            <a:endParaRPr lang="da-DK" dirty="0"/>
          </a:p>
          <a:p>
            <a:r>
              <a:rPr lang="da-DK" dirty="0"/>
              <a:t>Når forbedringerne er robuste, er forandringen klar til implementering</a:t>
            </a:r>
          </a:p>
          <a:p>
            <a:endParaRPr lang="da-DK" dirty="0"/>
          </a:p>
          <a:p>
            <a:r>
              <a:rPr lang="da-DK" b="1" dirty="0"/>
              <a:t>Læringspointe:  </a:t>
            </a:r>
          </a:p>
          <a:p>
            <a:r>
              <a:rPr lang="da-DK" dirty="0"/>
              <a:t>Ved systematisk at opbygge ramper fra enkle afprøvninger til større og mere komplekse kontekster skabes en solid forståelse af, hvad der virker og hvorfor. Dette forankrer forbedringerne i praksis og empiri, hvilket sikrer en højere succesrate for implementering.</a:t>
            </a:r>
          </a:p>
        </p:txBody>
      </p:sp>
      <p:sp>
        <p:nvSpPr>
          <p:cNvPr id="4" name="Pladsholder til slidenummer 3"/>
          <p:cNvSpPr>
            <a:spLocks noGrp="1"/>
          </p:cNvSpPr>
          <p:nvPr>
            <p:ph type="sldNum" sz="quarter" idx="5"/>
          </p:nvPr>
        </p:nvSpPr>
        <p:spPr/>
        <p:txBody>
          <a:bodyPr/>
          <a:lstStyle/>
          <a:p>
            <a:fld id="{0DD9645C-D7FA-D74E-BD59-FA43DBFDCD63}" type="slidenum">
              <a:rPr lang="da-DK" smtClean="0"/>
              <a:t>24</a:t>
            </a:fld>
            <a:endParaRPr lang="da-DK"/>
          </a:p>
        </p:txBody>
      </p:sp>
    </p:spTree>
    <p:extLst>
      <p:ext uri="{BB962C8B-B14F-4D97-AF65-F5344CB8AC3E}">
        <p14:creationId xmlns:p14="http://schemas.microsoft.com/office/powerpoint/2010/main" val="2270173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5063-09F8-49AE-0F3C-324BEC36DE0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910DF1C-F302-8CE3-C59D-5FFB165EFD6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8D6A609-343B-D63C-2113-4550CCA7998E}"/>
              </a:ext>
            </a:extLst>
          </p:cNvPr>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Opsummering af pointer</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Afprøv i lille skala</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Start enkelt og overskueligt. Test idéen med én medarbejder, én patient eller én situation for at minimere risiko og kompleksitet. </a:t>
            </a: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En lille afprøvning kræver færre ressourcer og gør det lettere at justere efter behov.</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Formålet er at lære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Lær af processen. Se hver afprøvning som en mulighed for at forstå, hvad der virker, og hvorfor. Succes er ikke nødvendigvis målet – læring 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Fejl er velkomne. Hvis en idé ikke virker som forventet, kan det afsløre vigtige detaljer, der hjælper med at forbedre næste trin.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Dokumentér resultaterne. Uanset udfald, skriv ned, hvad I lærte – dette skaber værdi for næste PDSA-cyklus.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Brug læringen aktivt til at justere og optimere de næste afprøvninger.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Afprøv noget nyt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Vær nysgerrige. Test små, kreative ændringer, som I måske ikke ville have valgt som første løsning.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Brug input fra teamet. Medarbejdernes idéer kan ofte være nøglen til at finde innovative løsninger.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Afprøv på forskellige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Test i varierede kontekster. Prøv idéen i forskellige med forskellige medarbejdere, forskellige vagter eller patientgrupper for at vurdere dens robusthed.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Involver forskellige aktører. Lad forskellige medarbejdere eller teams afprøve ændringen for at få bredere feedback.</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Skab realistiske scenarier og sørg for, at afprøvningerne afspejler dagligdagens variationer og udfordringer.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Sammenlign resultater fra forskellige situationer for at forstå, hvor idéen fungerer bedst.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a:extLst>
              <a:ext uri="{FF2B5EF4-FFF2-40B4-BE49-F238E27FC236}">
                <a16:creationId xmlns:a16="http://schemas.microsoft.com/office/drawing/2014/main" id="{A05BCC80-63AE-5716-132B-CF79346473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081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latin typeface="+mn-lt"/>
              </a:rPr>
              <a:t>Slidet</a:t>
            </a:r>
            <a:r>
              <a:rPr lang="da-DK" dirty="0">
                <a:latin typeface="+mn-lt"/>
              </a:rPr>
              <a:t> præsenterer en PDSA-skabelonen</a:t>
            </a:r>
          </a:p>
          <a:p>
            <a:endParaRPr lang="da-DK" dirty="0">
              <a:latin typeface="+mn-lt"/>
            </a:endParaRPr>
          </a:p>
          <a:p>
            <a:r>
              <a:rPr lang="da-DK" dirty="0">
                <a:latin typeface="+mn-lt"/>
              </a:rPr>
              <a:t>Skabelonen hjælper med at strukturere og planlægge afprøvning af ændringer, så vi kan evaluere dens effekt på en systematisk måde.</a:t>
            </a:r>
          </a:p>
          <a:p>
            <a:endParaRPr lang="da-DK" dirty="0">
              <a:latin typeface="+mn-lt"/>
            </a:endParaRPr>
          </a:p>
          <a:p>
            <a:r>
              <a:rPr lang="da-DK" dirty="0">
                <a:latin typeface="+mn-lt"/>
              </a:rPr>
              <a:t>Plan: I denne fase definerer vi, hvad vi vil ændre, hvad vores mål er, og hvordan vi vil måle, om ændringen har den ønskede effekt. </a:t>
            </a:r>
          </a:p>
          <a:p>
            <a:endParaRPr lang="da-DK" dirty="0">
              <a:latin typeface="+mn-lt"/>
            </a:endParaRPr>
          </a:p>
          <a:p>
            <a:r>
              <a:rPr lang="da-DK" dirty="0">
                <a:latin typeface="+mn-lt"/>
              </a:rPr>
              <a:t>Do: Her gennemfører vi ændringen, men på en lille skala. Vi tester altså ikke en stor implementering, men prøver at afprøve ændringen i et begrænset område for at kunne observere resultatet.</a:t>
            </a:r>
          </a:p>
          <a:p>
            <a:endParaRPr lang="da-DK" dirty="0">
              <a:latin typeface="+mn-lt"/>
            </a:endParaRPr>
          </a:p>
          <a:p>
            <a:r>
              <a:rPr lang="da-DK" dirty="0" err="1">
                <a:latin typeface="+mn-lt"/>
              </a:rPr>
              <a:t>Study</a:t>
            </a:r>
            <a:r>
              <a:rPr lang="da-DK" dirty="0">
                <a:latin typeface="+mn-lt"/>
              </a:rPr>
              <a:t>: Efter implementeringen ser vi på de data, vi har indsamlet, og analyserer, om ændringen har haft den ønskede effekt. Er vi på rette vej, eller er der behov for justeringer?</a:t>
            </a:r>
          </a:p>
          <a:p>
            <a:endParaRPr lang="da-DK" dirty="0">
              <a:latin typeface="+mn-lt"/>
            </a:endParaRPr>
          </a:p>
          <a:p>
            <a:r>
              <a:rPr lang="da-DK" dirty="0" err="1">
                <a:latin typeface="+mn-lt"/>
              </a:rPr>
              <a:t>Act</a:t>
            </a:r>
            <a:r>
              <a:rPr lang="da-DK" dirty="0">
                <a:latin typeface="+mn-lt"/>
              </a:rPr>
              <a:t>: Endelig evaluerer vi, om vi skal fortsætte med ændringen, skal justere den eller helt ændre kurs. Denne fase handler om at lære og tilpasse sig for at sikre den bedst mulige løsning.</a:t>
            </a:r>
          </a:p>
          <a:p>
            <a:endParaRPr lang="da-DK" dirty="0">
              <a:latin typeface="+mn-lt"/>
            </a:endParaRPr>
          </a:p>
          <a:p>
            <a:r>
              <a:rPr lang="da-DK" dirty="0">
                <a:latin typeface="+mn-lt"/>
              </a:rPr>
              <a:t>PDSA-skabelonen hjælper os med at planlægge, gennemføre og evaluere vores forbedringer i en struktureret cyklus. Det gør det lettere at lære fra vores erfaringer og tage informerede beslutninger om næste skridt.</a:t>
            </a:r>
          </a:p>
        </p:txBody>
      </p:sp>
      <p:sp>
        <p:nvSpPr>
          <p:cNvPr id="4" name="Pladsholder til slidenummer 3"/>
          <p:cNvSpPr>
            <a:spLocks noGrp="1"/>
          </p:cNvSpPr>
          <p:nvPr>
            <p:ph type="sldNum" sz="quarter" idx="10"/>
          </p:nvPr>
        </p:nvSpPr>
        <p:spPr/>
        <p:txBody>
          <a:bodyPr/>
          <a:lstStyle/>
          <a:p>
            <a:fld id="{465DEC08-3E1F-4D96-B8AF-D1DAA248446D}" type="slidenum">
              <a:rPr lang="da-DK" smtClean="0"/>
              <a:t>26</a:t>
            </a:fld>
            <a:endParaRPr lang="da-DK"/>
          </a:p>
        </p:txBody>
      </p:sp>
    </p:spTree>
    <p:extLst>
      <p:ext uri="{BB962C8B-B14F-4D97-AF65-F5344CB8AC3E}">
        <p14:creationId xmlns:p14="http://schemas.microsoft.com/office/powerpoint/2010/main" val="2393031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får I mulighed for at begynde at omsætte teorien om PDSA til praksis. I skal kigge på jeres egen forbedringsindsats og starte på arbejdet med at afprøve jeres forbedringsidéer.</a:t>
            </a:r>
          </a:p>
          <a:p>
            <a:endParaRPr lang="da-DK" dirty="0"/>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Øvelsen tager udgangspunkt i jeres driverdiagram. Det hjælper med at identificere de vigtigste faktorer, der driver problemet, og mulige interventioner.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a:lnSpc>
                <a:spcPct val="106000"/>
              </a:lnSpc>
              <a:spcAft>
                <a:spcPts val="800"/>
              </a:spcAft>
            </a:pPr>
            <a:r>
              <a:rPr lang="da-DK"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Øvelsens trin-for-trin</a:t>
            </a:r>
            <a:endParaRPr lang="da-DK" sz="1200" dirty="0">
              <a:effectLst/>
              <a:latin typeface="Times New Roman" panose="02020603050405020304" pitchFamily="18" charset="0"/>
              <a:ea typeface="Times New Roman" panose="02020603050405020304" pitchFamily="18" charset="0"/>
            </a:endParaRPr>
          </a:p>
          <a:p>
            <a:pPr>
              <a:lnSpc>
                <a:spcPct val="106000"/>
              </a:lnSpc>
              <a:spcAft>
                <a:spcPts val="800"/>
              </a:spcAft>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Deltagerne arbejder i </a:t>
            </a:r>
            <a:r>
              <a:rPr lang="da-DK"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egne forbedringsteams</a:t>
            </a: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Enkeltmandsgrupper kan samles i små grupper for at sikre dialog og idéudveksling.</a:t>
            </a:r>
            <a:endParaRPr lang="da-DK" sz="1200" dirty="0">
              <a:effectLst/>
              <a:latin typeface="Times New Roman" panose="02020603050405020304" pitchFamily="18" charset="0"/>
              <a:ea typeface="Times New Roman" panose="02020603050405020304" pitchFamily="18" charset="0"/>
            </a:endParaRPr>
          </a:p>
          <a:p>
            <a:pPr>
              <a:lnSpc>
                <a:spcPct val="106000"/>
              </a:lnSpc>
              <a:spcAft>
                <a:spcPts val="800"/>
              </a:spcAft>
            </a:pPr>
            <a:endParaRPr lang="da-DK"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6000"/>
              </a:lnSpc>
              <a:spcAft>
                <a:spcPts val="800"/>
              </a:spcAft>
            </a:pPr>
            <a:r>
              <a:rPr lang="da-DK"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Introduktion til opgaven</a:t>
            </a: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200" dirty="0">
              <a:effectLst/>
              <a:latin typeface="Times New Roman" panose="02020603050405020304" pitchFamily="18" charset="0"/>
              <a:ea typeface="Times New Roman" panose="02020603050405020304" pitchFamily="18" charset="0"/>
            </a:endParaRPr>
          </a:p>
          <a:p>
            <a:pPr marL="342900" lvl="0" indent="-342900">
              <a:lnSpc>
                <a:spcPct val="106000"/>
              </a:lnSpc>
              <a:spcAft>
                <a:spcPts val="800"/>
              </a:spcAft>
              <a:buFont typeface="+mj-lt"/>
              <a:buAutoNum type="arabicPeriod"/>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Forklar, at grupperne skal bruge driverdiagrammet og PDSA-cirklen som afsæt for drøftelse af afprøvning af deres forandringsidé:</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6000"/>
              </a:lnSpc>
              <a:spcAft>
                <a:spcPts val="800"/>
              </a:spcAft>
              <a:buFont typeface="Symbol" panose="05050102010706020507" pitchFamily="18" charset="2"/>
              <a:buChar char=""/>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Bed teamet om at kigge på driverdiagrammet og vælge en faktor, som de vil fokusere på.</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6000"/>
              </a:lnSpc>
              <a:spcAft>
                <a:spcPts val="800"/>
              </a:spcAft>
              <a:buFont typeface="Symbol" panose="05050102010706020507" pitchFamily="18" charset="2"/>
              <a:buChar char=""/>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Drøft, hvilke mulige ændringer der kunne afhjælpe problemet </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6000"/>
              </a:lnSpc>
              <a:spcAft>
                <a:spcPts val="800"/>
              </a:spcAft>
              <a:buFont typeface="Symbol" panose="05050102010706020507" pitchFamily="18" charset="2"/>
              <a:buChar char=""/>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Diskutér sammen i teamet, hvilken forandring de vil begynde at afprøve.</a:t>
            </a:r>
            <a:endParaRPr lang="da-DK" sz="1200" dirty="0">
              <a:effectLst/>
              <a:latin typeface="Times New Roman" panose="02020603050405020304" pitchFamily="18" charset="0"/>
              <a:ea typeface="Times New Roman" panose="02020603050405020304" pitchFamily="18" charset="0"/>
            </a:endParaRPr>
          </a:p>
          <a:p>
            <a:pPr marL="342900" lvl="0" indent="-342900">
              <a:lnSpc>
                <a:spcPct val="106000"/>
              </a:lnSpc>
              <a:buFont typeface="+mj-lt"/>
              <a:buAutoNum type="arabicPeriod"/>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Planlæg den første PDSA </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6000"/>
              </a:lnSpc>
              <a:buFont typeface="Symbol" panose="05050102010706020507" pitchFamily="18" charset="2"/>
              <a:buChar char=""/>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Uddel PDSA-skabelon</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6000"/>
              </a:lnSpc>
              <a:buFont typeface="Symbol" panose="05050102010706020507" pitchFamily="18" charset="2"/>
              <a:buChar char=""/>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Bed teamet om at </a:t>
            </a:r>
            <a:r>
              <a:rPr lang="da-DK"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udfylde spørgsmål, hypotese og plan i PDSA-skabelonen</a:t>
            </a:r>
            <a:endParaRPr lang="da-DK" sz="1200" b="1" dirty="0">
              <a:effectLst/>
              <a:latin typeface="Times New Roman" panose="02020603050405020304" pitchFamily="18" charset="0"/>
              <a:ea typeface="Times New Roman" panose="02020603050405020304" pitchFamily="18" charset="0"/>
            </a:endParaRPr>
          </a:p>
          <a:p>
            <a:pPr marL="1200150" lvl="2" indent="-285750">
              <a:lnSpc>
                <a:spcPct val="106000"/>
              </a:lnSpc>
              <a:buFont typeface="Courier New" panose="02070309020205020404" pitchFamily="49" charset="0"/>
              <a:buChar char="o"/>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Hvilket spørgsmål vil I gerne have svar på?</a:t>
            </a:r>
            <a:endParaRPr lang="da-DK" sz="1200" dirty="0">
              <a:effectLst/>
              <a:latin typeface="Times New Roman" panose="02020603050405020304" pitchFamily="18" charset="0"/>
              <a:ea typeface="Times New Roman" panose="02020603050405020304" pitchFamily="18" charset="0"/>
            </a:endParaRPr>
          </a:p>
          <a:p>
            <a:pPr marL="1200150" lvl="2" indent="-285750">
              <a:lnSpc>
                <a:spcPct val="106000"/>
              </a:lnSpc>
              <a:buFont typeface="Courier New" panose="02070309020205020404" pitchFamily="49" charset="0"/>
              <a:buChar char="o"/>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Hvad forventer i der vil ske?</a:t>
            </a:r>
            <a:endParaRPr lang="da-DK" sz="1200" dirty="0">
              <a:effectLst/>
              <a:latin typeface="Times New Roman" panose="02020603050405020304" pitchFamily="18" charset="0"/>
              <a:ea typeface="Times New Roman" panose="02020603050405020304" pitchFamily="18" charset="0"/>
            </a:endParaRPr>
          </a:p>
          <a:p>
            <a:pPr marL="1200150" lvl="2" indent="-285750">
              <a:lnSpc>
                <a:spcPct val="106000"/>
              </a:lnSpc>
              <a:buFont typeface="Courier New" panose="02070309020205020404" pitchFamily="49" charset="0"/>
              <a:buChar char="o"/>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Hvad er den ændring, I vil afprøve?</a:t>
            </a:r>
            <a:endParaRPr lang="da-DK" sz="1200" dirty="0">
              <a:effectLst/>
              <a:latin typeface="Times New Roman" panose="02020603050405020304" pitchFamily="18" charset="0"/>
              <a:ea typeface="Times New Roman" panose="02020603050405020304" pitchFamily="18" charset="0"/>
            </a:endParaRPr>
          </a:p>
          <a:p>
            <a:pPr marL="1200150" lvl="2" indent="-285750">
              <a:lnSpc>
                <a:spcPct val="106000"/>
              </a:lnSpc>
              <a:buFont typeface="Courier New" panose="02070309020205020404" pitchFamily="49" charset="0"/>
              <a:buChar char="o"/>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Hvem er ansvarlige for at gennemføre ændringen?</a:t>
            </a:r>
            <a:endParaRPr lang="da-DK" sz="1200" dirty="0">
              <a:effectLst/>
              <a:latin typeface="Times New Roman" panose="02020603050405020304" pitchFamily="18" charset="0"/>
              <a:ea typeface="Times New Roman" panose="02020603050405020304" pitchFamily="18" charset="0"/>
            </a:endParaRPr>
          </a:p>
          <a:p>
            <a:pPr marL="1200150" lvl="2" indent="-285750">
              <a:lnSpc>
                <a:spcPct val="106000"/>
              </a:lnSpc>
              <a:buFont typeface="Courier New" panose="02070309020205020404" pitchFamily="49" charset="0"/>
              <a:buChar char="o"/>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Hvordan vil I gennemføre ændringen (småskala)?</a:t>
            </a:r>
            <a:endParaRPr lang="da-DK" sz="1200" dirty="0">
              <a:effectLst/>
              <a:latin typeface="Times New Roman" panose="02020603050405020304" pitchFamily="18" charset="0"/>
              <a:ea typeface="Times New Roman" panose="02020603050405020304" pitchFamily="18" charset="0"/>
            </a:endParaRPr>
          </a:p>
          <a:p>
            <a:pPr marL="1200150" lvl="2" indent="-285750">
              <a:lnSpc>
                <a:spcPct val="106000"/>
              </a:lnSpc>
              <a:buFont typeface="Courier New" panose="02070309020205020404" pitchFamily="49" charset="0"/>
              <a:buChar char="o"/>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Hvornår vil I gennemføre ændringen?</a:t>
            </a:r>
            <a:endParaRPr lang="da-DK" sz="1200" dirty="0">
              <a:effectLst/>
              <a:latin typeface="Times New Roman" panose="02020603050405020304" pitchFamily="18" charset="0"/>
              <a:ea typeface="Times New Roman" panose="02020603050405020304" pitchFamily="18" charset="0"/>
            </a:endParaRPr>
          </a:p>
          <a:p>
            <a:pPr marL="1200150" lvl="2" indent="-285750">
              <a:lnSpc>
                <a:spcPct val="106000"/>
              </a:lnSpc>
              <a:buFont typeface="Courier New" panose="02070309020205020404" pitchFamily="49" charset="0"/>
              <a:buChar char="o"/>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Hvordan vil I evaluere resultaterne?</a:t>
            </a:r>
            <a:endParaRPr lang="da-DK" sz="1200" dirty="0">
              <a:effectLst/>
              <a:latin typeface="Times New Roman" panose="02020603050405020304" pitchFamily="18" charset="0"/>
              <a:ea typeface="Times New Roman" panose="02020603050405020304" pitchFamily="18" charset="0"/>
            </a:endParaRPr>
          </a:p>
          <a:p>
            <a:pPr marL="1200150" lvl="2" indent="-285750">
              <a:lnSpc>
                <a:spcPct val="106000"/>
              </a:lnSpc>
              <a:buFont typeface="Courier New" panose="02070309020205020404" pitchFamily="49" charset="0"/>
              <a:buChar char="o"/>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Hvem er ansvarlig for at justere planen?</a:t>
            </a:r>
          </a:p>
          <a:p>
            <a:pPr marL="1200150" lvl="2" indent="-285750">
              <a:lnSpc>
                <a:spcPct val="106000"/>
              </a:lnSpc>
              <a:buFont typeface="Courier New" panose="02070309020205020404" pitchFamily="49" charset="0"/>
              <a:buChar char="o"/>
            </a:pPr>
            <a:endParaRPr lang="da-DK" sz="1200" dirty="0">
              <a:effectLst/>
              <a:latin typeface="Times New Roman" panose="02020603050405020304" pitchFamily="18" charset="0"/>
              <a:ea typeface="Times New Roman" panose="02020603050405020304" pitchFamily="18" charset="0"/>
            </a:endParaRPr>
          </a:p>
          <a:p>
            <a:pPr marL="342900" lvl="0" indent="-342900">
              <a:lnSpc>
                <a:spcPct val="106000"/>
              </a:lnSpc>
              <a:buFont typeface="+mj-lt"/>
              <a:buAutoNum type="arabicPeriod"/>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Forberede teamet på, hvordan de kan kommunikere deres plan og involvere relevante interessenter.</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6000"/>
              </a:lnSpc>
              <a:buFont typeface="Symbol" panose="05050102010706020507" pitchFamily="18" charset="2"/>
              <a:buChar char=""/>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Hvem skal informeres?</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6000"/>
              </a:lnSpc>
              <a:buFont typeface="Symbol" panose="05050102010706020507" pitchFamily="18" charset="2"/>
              <a:buChar char=""/>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Hvem har brug for at være med til at gennemføre ændringen?</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6000"/>
              </a:lnSpc>
              <a:buFont typeface="Symbol" panose="05050102010706020507" pitchFamily="18" charset="2"/>
              <a:buChar char=""/>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Har teamet brug for støtte fra andre personer (fx ledelse, medarbejdere)?</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6000"/>
              </a:lnSpc>
              <a:buFont typeface="Symbol" panose="05050102010706020507" pitchFamily="18" charset="2"/>
              <a:buChar char=""/>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Hvilken type hjælp har de brug for, og hvordan kan de kommunikere dette?</a:t>
            </a:r>
          </a:p>
          <a:p>
            <a:pPr marL="800100" lvl="1" indent="-342900">
              <a:lnSpc>
                <a:spcPct val="106000"/>
              </a:lnSpc>
              <a:buFont typeface="Symbol" panose="05050102010706020507" pitchFamily="18" charset="2"/>
              <a:buChar char=""/>
            </a:pPr>
            <a:endParaRPr lang="da-DK" sz="1200" dirty="0">
              <a:effectLst/>
              <a:latin typeface="Times New Roman" panose="02020603050405020304" pitchFamily="18" charset="0"/>
              <a:ea typeface="Times New Roman" panose="02020603050405020304" pitchFamily="18" charset="0"/>
            </a:endParaRPr>
          </a:p>
          <a:p>
            <a:pPr marL="342900" lvl="0" indent="-342900">
              <a:lnSpc>
                <a:spcPct val="106000"/>
              </a:lnSpc>
              <a:spcAft>
                <a:spcPts val="800"/>
              </a:spcAft>
              <a:buFont typeface="+mj-lt"/>
              <a:buAutoNum type="arabicPeriod"/>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Aftale hvem der præsenterer deres arbejde i plenum </a:t>
            </a:r>
            <a:endParaRPr lang="da-DK" sz="1200" dirty="0">
              <a:effectLst/>
              <a:latin typeface="Times New Roman" panose="02020603050405020304" pitchFamily="18" charset="0"/>
              <a:ea typeface="Times New Roman" panose="02020603050405020304" pitchFamily="18" charset="0"/>
            </a:endParaRPr>
          </a:p>
          <a:p>
            <a:pPr>
              <a:lnSpc>
                <a:spcPct val="106000"/>
              </a:lnSpc>
              <a:spcAft>
                <a:spcPts val="800"/>
              </a:spcAft>
            </a:pPr>
            <a:r>
              <a:rPr lang="da-DK"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Introducer tidsrammen:</a:t>
            </a:r>
            <a:r>
              <a:rPr lang="da-DK" sz="1200" kern="1200" dirty="0">
                <a:solidFill>
                  <a:srgbClr val="000000"/>
                </a:solidFill>
                <a:effectLst/>
                <a:latin typeface="Calibri" panose="020F0502020204030204" pitchFamily="34" charset="0"/>
                <a:ea typeface="+mn-ea"/>
                <a:cs typeface="+mn-cs"/>
              </a:rPr>
              <a:t> Gruppearbejde (25 minutter) – vi holder øje med tiden</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 </a:t>
            </a:r>
            <a:endParaRPr lang="da-DK" sz="1200" dirty="0">
              <a:effectLst/>
              <a:latin typeface="Times New Roman" panose="02020603050405020304" pitchFamily="18" charset="0"/>
              <a:ea typeface="Times New Roman" panose="02020603050405020304" pitchFamily="18" charset="0"/>
            </a:endParaRPr>
          </a:p>
          <a:p>
            <a:r>
              <a:rPr lang="da-DK" sz="1200" b="1" kern="1200" dirty="0">
                <a:solidFill>
                  <a:srgbClr val="000000"/>
                </a:solidFill>
                <a:effectLst/>
                <a:latin typeface="Calibri" panose="020F0502020204030204" pitchFamily="34" charset="0"/>
                <a:ea typeface="+mn-ea"/>
                <a:cs typeface="+mn-cs"/>
              </a:rPr>
              <a:t>Opsamling og præsentation </a:t>
            </a:r>
            <a:r>
              <a:rPr lang="da-DK" sz="1200" kern="1200" dirty="0">
                <a:solidFill>
                  <a:srgbClr val="000000"/>
                </a:solidFill>
                <a:effectLst/>
                <a:latin typeface="Calibri" panose="020F0502020204030204" pitchFamily="34" charset="0"/>
                <a:ea typeface="+mn-ea"/>
                <a:cs typeface="+mn-cs"/>
              </a:rPr>
              <a:t>(ca. 25 minutter)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Hver gruppe præsenterer kort deres vigtigste pointer </a:t>
            </a:r>
            <a:endParaRPr lang="da-DK" sz="1200" dirty="0">
              <a:effectLst/>
              <a:latin typeface="Times New Roman" panose="02020603050405020304" pitchFamily="18" charset="0"/>
              <a:ea typeface="Times New Roman" panose="02020603050405020304" pitchFamily="18" charset="0"/>
            </a:endParaRPr>
          </a:p>
          <a:p>
            <a:pPr marL="800100" lvl="1"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Den ændring, de vil afprøve.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Hvordan de har planlagt at evaluere afprøvningen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Hvem de har brug for hjælp fra.</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Hvordan de vil kommunikere med deres forbedringsteam.</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da-DK" sz="1200" dirty="0">
                <a:effectLst/>
                <a:latin typeface="Times New Roman" panose="02020603050405020304" pitchFamily="18" charset="0"/>
                <a:ea typeface="Times New Roman" panose="02020603050405020304" pitchFamily="18" charset="0"/>
              </a:rPr>
              <a:t> </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Hold fokus på, at teamet arbejder med konkrete, </a:t>
            </a:r>
            <a:r>
              <a:rPr lang="da-DK" sz="1200" kern="100" dirty="0" err="1">
                <a:effectLst/>
                <a:latin typeface="Calibri" panose="020F0502020204030204" pitchFamily="34" charset="0"/>
                <a:ea typeface="Aptos" panose="020B0004020202020204" pitchFamily="34" charset="0"/>
                <a:cs typeface="Times New Roman" panose="02020603050405020304" pitchFamily="18" charset="0"/>
              </a:rPr>
              <a:t>gennemførbare</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ændringer samt på at dele læring, der kan inspirere andre grupper.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234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Opsamling og præsentation (ca. 15 minutter)</a:t>
            </a:r>
          </a:p>
          <a:p>
            <a:endParaRPr lang="da-DK" dirty="0"/>
          </a:p>
          <a:p>
            <a:r>
              <a:rPr lang="da-DK" dirty="0"/>
              <a:t>Hver gruppe præsenterer kort deres plan for afprøvning</a:t>
            </a:r>
          </a:p>
          <a:p>
            <a:endParaRPr lang="da-DK" dirty="0"/>
          </a:p>
          <a:p>
            <a:endParaRPr lang="da-DK" dirty="0"/>
          </a:p>
          <a:p>
            <a:r>
              <a:rPr lang="da-DK" dirty="0"/>
              <a:t>Fokus på læring og tips, der kan inspirere andre grupper: lille skala, en afprøvning, plan for opsamling af læring mv.</a:t>
            </a:r>
          </a:p>
          <a:p>
            <a:endParaRPr lang="da-DK" dirty="0"/>
          </a:p>
          <a:p>
            <a:r>
              <a:rPr lang="da-DK" b="1" dirty="0"/>
              <a:t>Afslutning af øvelsen</a:t>
            </a:r>
          </a:p>
          <a:p>
            <a:r>
              <a:rPr lang="da-DK" dirty="0"/>
              <a:t>Denne øvelse giver jer en start på at udvikle en robust og reel forbedring, som I kan tage med tilbage til jeres egne afdelinger. Det er ikke sikkert, I er færdige med planen, men I har nu et solidt udgangspunkt og kan arbejde videre med detaljerne hjemme.</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60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Opsummér pointer fra opsamling af arbejdet med PDSA og fremhæv, hvad de enkelte elementer svarer på</a:t>
            </a:r>
          </a:p>
        </p:txBody>
      </p:sp>
      <p:sp>
        <p:nvSpPr>
          <p:cNvPr id="4" name="Pladsholder til slidenummer 3"/>
          <p:cNvSpPr>
            <a:spLocks noGrp="1"/>
          </p:cNvSpPr>
          <p:nvPr>
            <p:ph type="sldNum" sz="quarter" idx="5"/>
          </p:nvPr>
        </p:nvSpPr>
        <p:spPr/>
        <p:txBody>
          <a:bodyPr/>
          <a:lstStyle/>
          <a:p>
            <a:fld id="{0DD9645C-D7FA-D74E-BD59-FA43DBFDCD63}" type="slidenum">
              <a:rPr lang="da-DK" smtClean="0"/>
              <a:t>29</a:t>
            </a:fld>
            <a:endParaRPr lang="da-DK"/>
          </a:p>
        </p:txBody>
      </p:sp>
    </p:spTree>
    <p:extLst>
      <p:ext uri="{BB962C8B-B14F-4D97-AF65-F5344CB8AC3E}">
        <p14:creationId xmlns:p14="http://schemas.microsoft.com/office/powerpoint/2010/main" val="191472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 og mål med dagen</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98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30 minutter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067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31</a:t>
            </a:fld>
            <a:endParaRPr lang="da-DK"/>
          </a:p>
        </p:txBody>
      </p:sp>
    </p:spTree>
    <p:extLst>
      <p:ext uri="{BB962C8B-B14F-4D97-AF65-F5344CB8AC3E}">
        <p14:creationId xmlns:p14="http://schemas.microsoft.com/office/powerpoint/2010/main" val="1245206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C19DF-2520-CECC-86A5-A3D9C9DB542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944624C-C3D7-65E3-C097-7E09C9B903C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9D042C7-04B0-C518-0CE1-C13FB834A604}"/>
              </a:ext>
            </a:extLst>
          </p:cNvPr>
          <p:cNvSpPr>
            <a:spLocks noGrp="1"/>
          </p:cNvSpPr>
          <p:nvPr>
            <p:ph type="body" idx="1"/>
          </p:nvPr>
        </p:nvSpPr>
        <p:spPr/>
        <p:txBody>
          <a:bodyPr/>
          <a:lstStyle/>
          <a:p>
            <a:r>
              <a:rPr lang="da-DK" dirty="0"/>
              <a:t>Dette slide markerer skiftet til temaet data og datas rolle i forbedringsarbejdet. </a:t>
            </a:r>
          </a:p>
          <a:p>
            <a:endParaRPr lang="da-DK" dirty="0"/>
          </a:p>
          <a:p>
            <a:r>
              <a:rPr lang="da-DK" dirty="0"/>
              <a:t>Gå kort gennem modellen og relatér til den tidligere gennemgåede teori. Data er et fundamentalt værktøj til at sikre, at vores forbedringer faktisk skaber værdi. Forklar, at dette tema fokuserer på spørgsmålet: Hvordan ved vi, at en forandring er en forbedring?</a:t>
            </a:r>
          </a:p>
          <a:p>
            <a:endParaRPr lang="da-DK" dirty="0"/>
          </a:p>
          <a:p>
            <a:r>
              <a:rPr lang="da-DK" dirty="0"/>
              <a:t>Fremhæv, at dataintegration i forbedringsprocessen er central for at kunne måle fremgang og sikre, at forbedringer skaber værdi for patienter, medarbejdere eller virksomheden</a:t>
            </a:r>
          </a:p>
          <a:p>
            <a:endParaRPr lang="da-DK" dirty="0"/>
          </a:p>
          <a:p>
            <a:r>
              <a:rPr lang="da-DK" dirty="0"/>
              <a:t>Fremhæv, at vi nu vil dykke ned i praktiske eksempler og metoder til at bruge data på en meningsfuld måde. Tal om, hvordan data understøtter en iterativ læringsproces og skaber grundlag for fremadrettede beslutninger i forbedringsarbejdet.</a:t>
            </a:r>
          </a:p>
          <a:p>
            <a:endParaRPr lang="da-DK" dirty="0"/>
          </a:p>
        </p:txBody>
      </p:sp>
      <p:sp>
        <p:nvSpPr>
          <p:cNvPr id="4" name="Pladsholder til slidenummer 3">
            <a:extLst>
              <a:ext uri="{FF2B5EF4-FFF2-40B4-BE49-F238E27FC236}">
                <a16:creationId xmlns:a16="http://schemas.microsoft.com/office/drawing/2014/main" id="{71EDFCF4-C9FD-F325-8768-DECC8BE21EE5}"/>
              </a:ext>
            </a:extLst>
          </p:cNvPr>
          <p:cNvSpPr>
            <a:spLocks noGrp="1"/>
          </p:cNvSpPr>
          <p:nvPr>
            <p:ph type="sldNum" sz="quarter" idx="5"/>
          </p:nvPr>
        </p:nvSpPr>
        <p:spPr/>
        <p:txBody>
          <a:bodyPr/>
          <a:lstStyle/>
          <a:p>
            <a:fld id="{0DD9645C-D7FA-D74E-BD59-FA43DBFDCD63}" type="slidenum">
              <a:rPr lang="da-DK" smtClean="0"/>
              <a:t>32</a:t>
            </a:fld>
            <a:endParaRPr lang="da-DK"/>
          </a:p>
        </p:txBody>
      </p:sp>
    </p:spTree>
    <p:extLst>
      <p:ext uri="{BB962C8B-B14F-4D97-AF65-F5344CB8AC3E}">
        <p14:creationId xmlns:p14="http://schemas.microsoft.com/office/powerpoint/2010/main" val="144456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"Al forbedring er en forandring, men ikke al forandring er en forbedring.”</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Dette citat er centralt i kvalitets- og forbedringsarbejde. Det stammer fra The </a:t>
            </a:r>
            <a:r>
              <a:rPr lang="da-DK" sz="1200" kern="100" dirty="0" err="1">
                <a:effectLst/>
                <a:latin typeface="Calibri" panose="020F0502020204030204" pitchFamily="34" charset="0"/>
                <a:ea typeface="Aptos" panose="020B0004020202020204" pitchFamily="34" charset="0"/>
                <a:cs typeface="Times New Roman" panose="02020603050405020304" pitchFamily="18" charset="0"/>
              </a:rPr>
              <a:t>Improvement</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Guide og fremhæver, hvorfor data er afgørende: Det hjælper os med at skelne mellem tilfældige forandringer og faktiske forbedringer. Citatet understreger, at vi skal være kritiske og systematiske i vores tilgang til forandring. Vi har brug for en struktureret metode til at vise, at en ændring faktisk fører til en forbedring. </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Spørg deltagerne: </a:t>
            </a:r>
            <a:r>
              <a:rPr lang="da-DK" sz="1200" b="1" kern="100" dirty="0">
                <a:effectLst/>
                <a:latin typeface="+mn-lt"/>
                <a:ea typeface="Aptos" panose="020B0004020202020204" pitchFamily="34" charset="0"/>
                <a:cs typeface="Times New Roman" panose="02020603050405020304" pitchFamily="18" charset="0"/>
              </a:rPr>
              <a:t>Hvordan ved vi, at en forandring er en forbedring? </a:t>
            </a:r>
            <a:r>
              <a:rPr lang="da-DK" sz="1200" kern="100" dirty="0">
                <a:effectLst/>
                <a:latin typeface="+mn-lt"/>
                <a:ea typeface="Aptos" panose="020B0004020202020204" pitchFamily="34" charset="0"/>
                <a:cs typeface="Times New Roman" panose="02020603050405020304" pitchFamily="18" charset="0"/>
              </a:rPr>
              <a:t>Brug citatet som en bro til at diskutere vigtigheden af data i at skabe valide og troværdige forbedringer.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Ved at bruge data:</a:t>
            </a:r>
          </a:p>
          <a:p>
            <a:pPr marL="171450" indent="-1714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Kan vi verificere, om en ændring skaber de ønskede resultater.</a:t>
            </a:r>
          </a:p>
          <a:p>
            <a:pPr marL="171450" indent="-1714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Understøtter vi en evidensbaseret tilgang til forbedringsarbejde.</a:t>
            </a:r>
          </a:p>
          <a:p>
            <a:pPr marL="171450" indent="-1714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Skaber vi et fælles sprog og en fælles forståelse i teamet om, hvad der virker, og hvorfor.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r>
              <a:rPr lang="da-DK" dirty="0"/>
              <a:t>Læringspointe: Ved at integrere data systematisk, skaber vi et stærkt fundament for beslutninger, og vi minimerer risikoen for at implementere ineffektive løsninger.</a:t>
            </a:r>
          </a:p>
        </p:txBody>
      </p:sp>
      <p:sp>
        <p:nvSpPr>
          <p:cNvPr id="4" name="Pladsholder til slidenummer 3"/>
          <p:cNvSpPr>
            <a:spLocks noGrp="1"/>
          </p:cNvSpPr>
          <p:nvPr>
            <p:ph type="sldNum" sz="quarter" idx="5"/>
          </p:nvPr>
        </p:nvSpPr>
        <p:spPr/>
        <p:txBody>
          <a:bodyPr/>
          <a:lstStyle/>
          <a:p>
            <a:fld id="{0DD9645C-D7FA-D74E-BD59-FA43DBFDCD63}" type="slidenum">
              <a:rPr lang="da-DK" smtClean="0"/>
              <a:t>33</a:t>
            </a:fld>
            <a:endParaRPr lang="da-DK"/>
          </a:p>
        </p:txBody>
      </p:sp>
    </p:spTree>
    <p:extLst>
      <p:ext uri="{BB962C8B-B14F-4D97-AF65-F5344CB8AC3E}">
        <p14:creationId xmlns:p14="http://schemas.microsoft.com/office/powerpoint/2010/main" val="2566387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Introducér W. Edwards </a:t>
            </a:r>
            <a:r>
              <a:rPr lang="da-DK" dirty="0" err="1"/>
              <a:t>Deming</a:t>
            </a:r>
            <a:r>
              <a:rPr lang="da-DK" dirty="0"/>
              <a:t> som en af pionererne inden for kvalitetsforbedring og statistik i praksis. Hans citat opsummerer vigtigheden af data i enhver forbedringsproces.</a:t>
            </a:r>
          </a:p>
          <a:p>
            <a:endParaRPr lang="da-DK" dirty="0"/>
          </a:p>
          <a:p>
            <a:r>
              <a:rPr lang="da-DK" dirty="0"/>
              <a:t>Data er ikke blot tal - det er et værktøj til at forstå, overvåge og dokumentere forbedringer. Uden data har vi ingen evidens for, om en ændring rent faktisk er en forbedring.</a:t>
            </a:r>
          </a:p>
          <a:p>
            <a:endParaRPr lang="da-DK" dirty="0"/>
          </a:p>
          <a:p>
            <a:r>
              <a:rPr lang="da-DK" dirty="0"/>
              <a:t>I forbedringsarbejde kan vi hurtigt komme til at antage, at noget virker baseret på subjektive vurderinger. Data hjælper os med at forankre beslutninger i fakta. </a:t>
            </a:r>
          </a:p>
          <a:p>
            <a:endParaRPr lang="da-DK" dirty="0"/>
          </a:p>
          <a:p>
            <a:r>
              <a:rPr lang="da-DK" dirty="0"/>
              <a:t>Selvom citatet indkapsler vigtigheden af ​​datadrevet beslutningstagning, er det ikke nok at have data – det er, hvad du gør med dem, der virkelig betyder noget. Fremhæv forbedringsmodellem som understøttende struktur for at sikre sammenhæng og relevant datadrevet beslutningstagen.</a:t>
            </a:r>
          </a:p>
          <a:p>
            <a:endParaRPr lang="da-DK" dirty="0"/>
          </a:p>
          <a:p>
            <a:r>
              <a:rPr lang="da-DK" dirty="0"/>
              <a:t>Spørg deltagerne, hvordan de bruger data i deres arbejde, og giv eksempler fra den lokale kontekst fx at overvåge patienttilfredshed, reducere ventetider eller forbedre håndhygiejne.</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34</a:t>
            </a:fld>
            <a:endParaRPr lang="da-DK"/>
          </a:p>
        </p:txBody>
      </p:sp>
    </p:spTree>
    <p:extLst>
      <p:ext uri="{BB962C8B-B14F-4D97-AF65-F5344CB8AC3E}">
        <p14:creationId xmlns:p14="http://schemas.microsoft.com/office/powerpoint/2010/main" val="2511044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Når vi taler om forbedringsarbejde, spiller data altså en central rolle i at sikre, at vores handlinger er velbegrundede, målbare og effektive.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Dette slide præsenterer vigtige grunde til at anvende data i forbedringsarbejde og hvordan data hjælper os med at navigere fra antagelser til konkrete løsninger.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Uddybning af punkterne: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Forståelse af udvikling over tid</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Data giver os mulighed for at spore ændringer og se mønstre, der kan afsløre, hvordan systemer eller processer opfører sig over tid.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Eksempel: Hvis vi ser en vedvarende forbedring efter en intervention, kan vi med større sikkerhed sige, at vores indsats virker.</a:t>
            </a:r>
          </a:p>
          <a:p>
            <a:pPr marL="742950" lvl="1" indent="-285750">
              <a:lnSpc>
                <a:spcPct val="107000"/>
              </a:lnSpc>
              <a:spcAft>
                <a:spcPts val="800"/>
              </a:spcAft>
              <a:buSzPts val="1000"/>
              <a:buFont typeface="Courier New" panose="02070309020205020404" pitchFamily="49" charset="0"/>
              <a:buChar char="o"/>
              <a:tabLst>
                <a:tab pos="9144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Visuelt overblik og kontekst</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Grafer og visuelle repræsentationer gør komplekse datasæt mere tilgængelige for alle i teamet.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Ved at se på data over tid (seriediagrammer) i sammenhæng med vores forbedringsindsatser kan vi se, om variation skyldes tilfældigheder eller systematiske ændringer</a:t>
            </a:r>
          </a:p>
          <a:p>
            <a:pPr marL="742950" lvl="1" indent="-285750">
              <a:lnSpc>
                <a:spcPct val="107000"/>
              </a:lnSpc>
              <a:spcAft>
                <a:spcPts val="800"/>
              </a:spcAft>
              <a:buSzPts val="1000"/>
              <a:buFont typeface="Courier New" panose="02070309020205020404" pitchFamily="49" charset="0"/>
              <a:buChar char="o"/>
              <a:tabLst>
                <a:tab pos="9144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Indikation af problemområder</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Data fremhæver, hvor vi har mest brug for at fokusere vores ressourcer.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Et eksempel kan være lange ventetider i ambulatoriet som peger på et muligt forbedringspotentiale, mens høj målopfyldelse på håndhygiejne peger på en robust proces</a:t>
            </a:r>
          </a:p>
          <a:p>
            <a:pPr marL="742950" lvl="1" indent="-285750">
              <a:lnSpc>
                <a:spcPct val="107000"/>
              </a:lnSpc>
              <a:spcAft>
                <a:spcPts val="800"/>
              </a:spcAft>
              <a:buSzPts val="1000"/>
              <a:buFont typeface="Courier New" panose="02070309020205020404" pitchFamily="49" charset="0"/>
              <a:buChar char="o"/>
              <a:tabLst>
                <a:tab pos="9144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Læring</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Data fungerer som en feedback-mekanisme, der hjælper os med at forstå, hvad der virker, og hvad der ikke gør – referér tilbage til citatet ”Al forbedring er en forandring, men ikke al forandring er en forbedring”</a:t>
            </a:r>
          </a:p>
          <a:p>
            <a:pPr marL="742950" lvl="1" indent="-285750">
              <a:lnSpc>
                <a:spcPct val="107000"/>
              </a:lnSpc>
              <a:spcAft>
                <a:spcPts val="800"/>
              </a:spcAft>
              <a:buSzPts val="1000"/>
              <a:buFont typeface="Courier New" panose="02070309020205020404" pitchFamily="49" charset="0"/>
              <a:buChar char="o"/>
              <a:tabLst>
                <a:tab pos="9144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Motivation</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Synlige fremskridt i data kan motivere medarbejdere og ledere til at fortsætte forbedringsarbejdet.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Når teams ser deres indsats omsat til målbare resultater, skaber det en følelse af ejerskab og stolthed.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Ved at integrere data i forbedringsarbejde bliver vi bedre i stand til at træffe informerede beslutninger, reducere usikkerhed og sikre, at vi skaber reelle forbedringer.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35</a:t>
            </a:fld>
            <a:endParaRPr lang="da-DK"/>
          </a:p>
        </p:txBody>
      </p:sp>
    </p:spTree>
    <p:extLst>
      <p:ext uri="{BB962C8B-B14F-4D97-AF65-F5344CB8AC3E}">
        <p14:creationId xmlns:p14="http://schemas.microsoft.com/office/powerpoint/2010/main" val="4282560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Dette slide præsenterer fire typiske faldgruber, i brug af forbedringsdata.</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Når vi arbejder med data i forbedringsprocesser, er det vigtigt at undgå faldgruber, der kan spænde ben for både processen og resultaterne.</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Uddybning af punkterne:</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Kontrollere</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En fejl er at bruge data som en kontrolmekanisme i stedet for et læringsværktøj.</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Formålet med forbedringsdata er at forstå processer og drive læring – ikke at overvåge eller overvinde medarbejdere med kontrol.</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Eksempel: Hvis data udelukkende bruges til at finde "skyld", kan det føre til manglende åbenhed og fejlrapportering.</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Benchmarke</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Selvom sammenligninger med andre kan være interessante, er de sjældent konstruktive i forbedringsarbejde.</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Benchmarking kan føre til forvrængede mål og presse teams til at fokusere på at "se godt ud" i stedet for at skabe reelle forbedringer.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Skælde nogen ud!</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Data skal aldrig bruges til at placere skyld eller kritisere individer.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Dette skaber en kultur af frygt og manglende samarbejde, hvilket hæmmer forbedringsarbejde.</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I stedet skal data bruges som en katalysator for problemløsning og forbedringer på systemniveau.</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At levere tal til forskning</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Når data kun bruges til at tilfredsstille eksterne krav, mister det sin værdi som et værktøj til intern læring.</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Data til forbedringsarbejde bør være praktiske og brugbare i hverdagen – ikke kun akademiske.</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Afslutning:</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Hvis vi undgår disse faldgruber og holder fokus på læring og forbedring, kan vi bruge data til at skabe varige, meningsfulde ændringer i vores processer</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Læringspointe: Målet med forbedringsdata er at understøtte handling og indsigt – ikke kontrol eller kritik.</a:t>
            </a:r>
            <a:r>
              <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Med fokus på læring og forbedring, kan vi bruge data til at skabe varige, meningsfulde ændringer i vores processer.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36</a:t>
            </a:fld>
            <a:endParaRPr lang="da-DK"/>
          </a:p>
        </p:txBody>
      </p:sp>
    </p:spTree>
    <p:extLst>
      <p:ext uri="{BB962C8B-B14F-4D97-AF65-F5344CB8AC3E}">
        <p14:creationId xmlns:p14="http://schemas.microsoft.com/office/powerpoint/2010/main" val="3785925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mn-lt"/>
              </a:rPr>
              <a:t>Dette slide introducerer to hovedtyper af data, som vi arbejder med i forbedringsprojekter. Formålet her er at skabe forståelse for, hvordan begge typer data kan bidrage til at afdække forskellige aspekter af en problemstilling.</a:t>
            </a:r>
          </a:p>
          <a:p>
            <a:endParaRPr lang="da-DK" sz="1200" dirty="0">
              <a:latin typeface="+mn-lt"/>
            </a:endParaRPr>
          </a:p>
          <a:p>
            <a:r>
              <a:rPr lang="da-DK" sz="1200" dirty="0">
                <a:latin typeface="+mn-lt"/>
              </a:rPr>
              <a:t>Punkter at uddybe:</a:t>
            </a:r>
          </a:p>
          <a:p>
            <a:endParaRPr lang="da-DK" sz="1200" dirty="0">
              <a:latin typeface="+mn-lt"/>
            </a:endParaRPr>
          </a:p>
          <a:p>
            <a:r>
              <a:rPr lang="da-DK" sz="1200" dirty="0">
                <a:latin typeface="+mn-lt"/>
              </a:rPr>
              <a:t>Kvantitative data:</a:t>
            </a:r>
          </a:p>
          <a:p>
            <a:r>
              <a:rPr lang="da-DK" sz="1200" b="1" dirty="0">
                <a:latin typeface="+mn-lt"/>
              </a:rPr>
              <a:t>Kvantitative data er målbare og numeriske</a:t>
            </a:r>
            <a:r>
              <a:rPr lang="da-DK" sz="1200" dirty="0">
                <a:latin typeface="+mn-lt"/>
              </a:rPr>
              <a:t>. Her kan vi fx bruge SPC (Statistical </a:t>
            </a:r>
            <a:r>
              <a:rPr lang="da-DK" sz="1200" dirty="0" err="1">
                <a:latin typeface="+mn-lt"/>
              </a:rPr>
              <a:t>Process</a:t>
            </a:r>
            <a:r>
              <a:rPr lang="da-DK" sz="1200" dirty="0">
                <a:latin typeface="+mn-lt"/>
              </a:rPr>
              <a:t> Control) til at analysere variationer og identificere trends i vores processer. </a:t>
            </a:r>
          </a:p>
          <a:p>
            <a:r>
              <a:rPr lang="da-DK" sz="1200" dirty="0">
                <a:latin typeface="+mn-lt"/>
              </a:rPr>
              <a:t>Disse data hjælper os med at </a:t>
            </a:r>
            <a:r>
              <a:rPr lang="da-DK" sz="1200" b="1" dirty="0">
                <a:latin typeface="+mn-lt"/>
              </a:rPr>
              <a:t>kvantificere problemets omfang og måle forbedringer over tid</a:t>
            </a:r>
            <a:r>
              <a:rPr lang="da-DK" sz="1200" dirty="0">
                <a:latin typeface="+mn-lt"/>
              </a:rPr>
              <a:t>.</a:t>
            </a:r>
          </a:p>
          <a:p>
            <a:endParaRPr lang="da-DK" sz="1200" dirty="0">
              <a:latin typeface="+mn-lt"/>
            </a:endParaRPr>
          </a:p>
          <a:p>
            <a:r>
              <a:rPr lang="da-DK" sz="1200" dirty="0">
                <a:latin typeface="+mn-lt"/>
              </a:rPr>
              <a:t>Kvalitative data:</a:t>
            </a:r>
          </a:p>
          <a:p>
            <a:r>
              <a:rPr lang="da-DK" sz="1200" b="1" dirty="0">
                <a:latin typeface="+mn-lt"/>
              </a:rPr>
              <a:t>Kvalitative data handler om oplevelser og erfaringer</a:t>
            </a:r>
            <a:r>
              <a:rPr lang="da-DK" sz="1200" dirty="0">
                <a:latin typeface="+mn-lt"/>
              </a:rPr>
              <a:t>, der giver en nuanceret indsigt i livsverdenen. Det kan være observationer, patientinterviews eller medarbejdernes egne refleksioner.</a:t>
            </a:r>
          </a:p>
          <a:p>
            <a:r>
              <a:rPr lang="da-DK" sz="1200" b="1" dirty="0">
                <a:latin typeface="+mn-lt"/>
              </a:rPr>
              <a:t>Disse data giver os en dybere indsigt </a:t>
            </a:r>
            <a:r>
              <a:rPr lang="da-DK" sz="1200" b="0" dirty="0">
                <a:latin typeface="+mn-lt"/>
              </a:rPr>
              <a:t>fx om: hvordan et problem eller en forbedring opleves, </a:t>
            </a:r>
            <a:r>
              <a:rPr lang="da-DK" sz="1200" b="0">
                <a:latin typeface="+mn-lt"/>
              </a:rPr>
              <a:t>hvorfor problemer </a:t>
            </a:r>
            <a:r>
              <a:rPr lang="da-DK" sz="1200" b="0" dirty="0">
                <a:latin typeface="+mn-lt"/>
              </a:rPr>
              <a:t>opstår, og hvad der kan </a:t>
            </a:r>
            <a:r>
              <a:rPr lang="da-DK" sz="1200" dirty="0">
                <a:latin typeface="+mn-lt"/>
              </a:rPr>
              <a:t>gøres for at løse dem.</a:t>
            </a:r>
          </a:p>
          <a:p>
            <a:endParaRPr lang="da-DK" sz="1200" dirty="0">
              <a:latin typeface="+mn-lt"/>
            </a:endParaRPr>
          </a:p>
          <a:p>
            <a:r>
              <a:rPr lang="da-DK" sz="1200" dirty="0">
                <a:latin typeface="+mn-lt"/>
              </a:rPr>
              <a:t>Opsummering:</a:t>
            </a:r>
          </a:p>
          <a:p>
            <a:r>
              <a:rPr lang="da-DK" sz="1200" dirty="0">
                <a:latin typeface="+mn-lt"/>
              </a:rPr>
              <a:t>Det vigtigste at huske er, at begge typer data har deres styrker. Vi skal </a:t>
            </a:r>
            <a:r>
              <a:rPr lang="da-DK" sz="1200" b="1" dirty="0">
                <a:latin typeface="+mn-lt"/>
              </a:rPr>
              <a:t>vælge den metode, der bedst passer til vores forbedringsindsats </a:t>
            </a:r>
            <a:r>
              <a:rPr lang="da-DK" sz="1200" dirty="0">
                <a:latin typeface="+mn-lt"/>
              </a:rPr>
              <a:t>– og ofte kan en kombination give det bedste resultat.</a:t>
            </a:r>
          </a:p>
        </p:txBody>
      </p:sp>
      <p:sp>
        <p:nvSpPr>
          <p:cNvPr id="4" name="Pladsholder til slidenummer 3"/>
          <p:cNvSpPr>
            <a:spLocks noGrp="1"/>
          </p:cNvSpPr>
          <p:nvPr>
            <p:ph type="sldNum" sz="quarter" idx="5"/>
          </p:nvPr>
        </p:nvSpPr>
        <p:spPr/>
        <p:txBody>
          <a:bodyPr/>
          <a:lstStyle/>
          <a:p>
            <a:fld id="{0DD9645C-D7FA-D74E-BD59-FA43DBFDCD63}" type="slidenum">
              <a:rPr lang="da-DK" smtClean="0"/>
              <a:t>37</a:t>
            </a:fld>
            <a:endParaRPr lang="da-DK"/>
          </a:p>
        </p:txBody>
      </p:sp>
    </p:spTree>
    <p:extLst>
      <p:ext uri="{BB962C8B-B14F-4D97-AF65-F5344CB8AC3E}">
        <p14:creationId xmlns:p14="http://schemas.microsoft.com/office/powerpoint/2010/main" val="1008226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slide dykker ned i, hvad kvalitative data er, og hvordan de kan bidrage til vores forståelse i forbedringsarbejdet. Kvalitative data giver os dyb indsigt, der ofte kan komplementere de tal og statistikker, vi får fra kvantitative data.</a:t>
            </a:r>
          </a:p>
          <a:p>
            <a:endParaRPr lang="da-DK" dirty="0"/>
          </a:p>
          <a:p>
            <a:r>
              <a:rPr lang="da-DK" b="1" dirty="0"/>
              <a:t>Kan vise nuancerne i kvantitativ data:</a:t>
            </a:r>
          </a:p>
          <a:p>
            <a:r>
              <a:rPr lang="da-DK" dirty="0"/>
              <a:t>Kvalitative data kan hjælpe os med at forstå årsagerne bag de mønstre, vi ser i de kvantitative data. De kan afsløre detaljer, vi måske ellers ville overse. </a:t>
            </a:r>
          </a:p>
          <a:p>
            <a:r>
              <a:rPr lang="da-DK" dirty="0"/>
              <a:t>Eksempel: Hvis kvantitative data viser en pludselig stigning i ventetid, kan kvalitative data hjælpe os med at afdække årsagen – fx ændrede arbejdsgange eller ressourcemangel.</a:t>
            </a:r>
          </a:p>
          <a:p>
            <a:endParaRPr lang="da-DK" dirty="0"/>
          </a:p>
          <a:p>
            <a:r>
              <a:rPr lang="da-DK" b="1" dirty="0"/>
              <a:t>Semistruktureret interview:</a:t>
            </a:r>
          </a:p>
          <a:p>
            <a:r>
              <a:rPr lang="da-DK" dirty="0"/>
              <a:t>Her går vi i dybden med individers oplevelser og perspektiver. Ved hjælp af en interviewguide sikrer vi, at vi får den nødvendige information, samtidig med at vi er åbne for nye vinkler.</a:t>
            </a:r>
          </a:p>
          <a:p>
            <a:r>
              <a:rPr lang="da-DK" dirty="0"/>
              <a:t>Eksempel: Interview med patienter kan give indsigt i deres oplevelse af en ny behandlingsproces.</a:t>
            </a:r>
          </a:p>
          <a:p>
            <a:endParaRPr lang="da-DK" dirty="0"/>
          </a:p>
          <a:p>
            <a:r>
              <a:rPr lang="da-DK" b="1" dirty="0"/>
              <a:t>Deltagerobservation:</a:t>
            </a:r>
          </a:p>
          <a:p>
            <a:r>
              <a:rPr lang="da-DK" dirty="0"/>
              <a:t>Denne metode indebærer, at vi observerer praksis, som den udfolder sig, for at forstå dynamikker, adfærd og kontekst. </a:t>
            </a:r>
          </a:p>
          <a:p>
            <a:r>
              <a:rPr lang="da-DK" dirty="0"/>
              <a:t>Eksempel: Det giver os en unik mulighed for at se tingene fra patientens eller medarbejderens perspektiv – at gå i deres fodspor – referér til metoden fra </a:t>
            </a:r>
            <a:r>
              <a:rPr lang="da-DK" dirty="0" err="1"/>
              <a:t>Kick-off</a:t>
            </a:r>
            <a:r>
              <a:rPr lang="da-DK" dirty="0"/>
              <a:t>.</a:t>
            </a:r>
          </a:p>
          <a:p>
            <a:endParaRPr lang="da-DK" dirty="0"/>
          </a:p>
          <a:p>
            <a:r>
              <a:rPr lang="da-DK" b="1" dirty="0"/>
              <a:t>Opsummering:</a:t>
            </a:r>
          </a:p>
          <a:p>
            <a:r>
              <a:rPr lang="da-DK" dirty="0"/>
              <a:t>Kvalitative data handler om at forstå det, vi ikke kan måle med tal alene. Det handler om at komme tættere på oplevelserne, kulturen og dynamikkerne i de processer, vi ønsker at forbedre.</a:t>
            </a:r>
          </a:p>
        </p:txBody>
      </p:sp>
      <p:sp>
        <p:nvSpPr>
          <p:cNvPr id="4" name="Pladsholder til slidenummer 3"/>
          <p:cNvSpPr>
            <a:spLocks noGrp="1"/>
          </p:cNvSpPr>
          <p:nvPr>
            <p:ph type="sldNum" sz="quarter" idx="5"/>
          </p:nvPr>
        </p:nvSpPr>
        <p:spPr/>
        <p:txBody>
          <a:bodyPr/>
          <a:lstStyle/>
          <a:p>
            <a:fld id="{0DD9645C-D7FA-D74E-BD59-FA43DBFDCD63}" type="slidenum">
              <a:rPr lang="da-DK" smtClean="0"/>
              <a:t>38</a:t>
            </a:fld>
            <a:endParaRPr lang="da-DK"/>
          </a:p>
        </p:txBody>
      </p:sp>
    </p:spTree>
    <p:extLst>
      <p:ext uri="{BB962C8B-B14F-4D97-AF65-F5344CB8AC3E}">
        <p14:creationId xmlns:p14="http://schemas.microsoft.com/office/powerpoint/2010/main" val="847257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På dette slide ser vi på, hvordan data bruges forskelligt afhængigt af formålet – forskning, kontrol eller udvikling.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For at illustrere forskellene bruger vi tre figurer: en forsker, en bogholder og en kvalitetsmedarbejder. De repræsenterer de tre tilgange til data.</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Forskeren: Hvad er det rigtige?</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Bogholderen: Gør vi det rigtigt?</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Kvalitetsmedarbejderen: Gør vi det rigtige rigtigt?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39</a:t>
            </a:fld>
            <a:endParaRPr lang="da-DK"/>
          </a:p>
        </p:txBody>
      </p:sp>
    </p:spTree>
    <p:extLst>
      <p:ext uri="{BB962C8B-B14F-4D97-AF65-F5344CB8AC3E}">
        <p14:creationId xmlns:p14="http://schemas.microsoft.com/office/powerpoint/2010/main" val="378824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læringsmål for dagen</a:t>
            </a:r>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33942639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Uddybning af typerne:</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Forskning</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 </a:t>
            </a: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"Forskeren"</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Forskning fokuserer på at generere ny viden og undersøge komplekse spørgsmål.</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Kræver høj datapræcision og ofte store datasæt. Målet er at finde </a:t>
            </a:r>
            <a:r>
              <a:rPr kumimoji="0" lang="da-DK" sz="1200" b="0" i="0" u="none" strike="noStrike" kern="1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generaliserbare</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resultater, fx via statistiske analyser.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Eksempel: Kliniske forsøg eller samfundsvidenskabelige studier.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Forskning er vigtig, men tager ofte lang tid og kan være mindre anvendelig til daglige beslutninger.</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Kontrol</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 </a:t>
            </a: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"Bogholderen"</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Data brugt til kontrol sikrer overholdelse af standarder, regler og mål. Det kan være retningslinjer fra ledelse eller lovgivning.</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Har ofte fokus på dokumentation, præcise rapporter og regelmæssige afvigelsesanalyser.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Eksempel: Registrering af fejl, budgetopfølgning eller performance-evalueringer.</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Udfordringen her er, at kontroldata ofte ikke bidrager direkte til forbedring</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a:buFont typeface="+mj-lt"/>
              <a:buAutoNum type="arabicPeriod"/>
            </a:pPr>
            <a:r>
              <a:rPr lang="da-DK" b="1" dirty="0"/>
              <a:t> Udvikling – "Kvalitetsmedarbejderen" </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dirty="0">
                <a:ln>
                  <a:noFill/>
                </a:ln>
                <a:solidFill>
                  <a:prstClr val="black"/>
                </a:solidFill>
                <a:effectLst/>
                <a:uLnTx/>
                <a:uFillTx/>
                <a:latin typeface="Calibri" panose="020F0502020204030204" pitchFamily="34" charset="0"/>
                <a:cs typeface="Times New Roman" panose="02020603050405020304" pitchFamily="18" charset="0"/>
              </a:rPr>
              <a:t>Udviklingsdata er helt afgørende i forbedringsarbejde.</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dirty="0">
                <a:ln>
                  <a:noFill/>
                </a:ln>
                <a:solidFill>
                  <a:prstClr val="black"/>
                </a:solidFill>
                <a:effectLst/>
                <a:uLnTx/>
                <a:uFillTx/>
                <a:latin typeface="Calibri" panose="020F0502020204030204" pitchFamily="34" charset="0"/>
                <a:cs typeface="Times New Roman" panose="02020603050405020304" pitchFamily="18" charset="0"/>
              </a:rPr>
              <a:t>Karakteristika ved udviklingsdata:</a:t>
            </a:r>
          </a:p>
          <a:p>
            <a:pPr marL="1200150" marR="0" lvl="2"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AutoNum type="arabicPeriod"/>
              <a:tabLst>
                <a:tab pos="914400" algn="l"/>
              </a:tabLst>
              <a:defRPr/>
            </a:pPr>
            <a:r>
              <a:rPr kumimoji="0" lang="da-DK" sz="1200" b="0" i="0" u="none" strike="noStrike" kern="100" cap="none" spc="0" normalizeH="0" baseline="0" dirty="0">
                <a:ln>
                  <a:noFill/>
                </a:ln>
                <a:solidFill>
                  <a:prstClr val="black"/>
                </a:solidFill>
                <a:effectLst/>
                <a:uLnTx/>
                <a:uFillTx/>
                <a:latin typeface="Calibri" panose="020F0502020204030204" pitchFamily="34" charset="0"/>
                <a:cs typeface="Times New Roman" panose="02020603050405020304" pitchFamily="18" charset="0"/>
              </a:rPr>
              <a:t>Fokus på læring fremfor perfektion.</a:t>
            </a:r>
          </a:p>
          <a:p>
            <a:pPr marL="1200150" marR="0" lvl="2"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AutoNum type="arabicPeriod"/>
              <a:tabLst>
                <a:tab pos="914400" algn="l"/>
              </a:tabLst>
              <a:defRPr/>
            </a:pPr>
            <a:r>
              <a:rPr kumimoji="0" lang="da-DK" sz="1200" b="0" i="0" u="none" strike="noStrike" kern="100" cap="none" spc="0" normalizeH="0" baseline="0" dirty="0">
                <a:ln>
                  <a:noFill/>
                </a:ln>
                <a:solidFill>
                  <a:prstClr val="black"/>
                </a:solidFill>
                <a:effectLst/>
                <a:uLnTx/>
                <a:uFillTx/>
                <a:latin typeface="Calibri" panose="020F0502020204030204" pitchFamily="34" charset="0"/>
                <a:cs typeface="Times New Roman" panose="02020603050405020304" pitchFamily="18" charset="0"/>
              </a:rPr>
              <a:t>Bruges løbende til at identificere mønstre, teste idéer og skabe forandring.</a:t>
            </a:r>
          </a:p>
          <a:p>
            <a:pPr marL="1200150" marR="0" lvl="2"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AutoNum type="arabicPeriod"/>
              <a:tabLst>
                <a:tab pos="914400" algn="l"/>
              </a:tabLst>
              <a:defRPr/>
            </a:pPr>
            <a:r>
              <a:rPr kumimoji="0" lang="da-DK" sz="1200" b="0" i="0" u="none" strike="noStrike" kern="100" cap="none" spc="0" normalizeH="0" baseline="0" dirty="0">
                <a:ln>
                  <a:noFill/>
                </a:ln>
                <a:solidFill>
                  <a:prstClr val="black"/>
                </a:solidFill>
                <a:effectLst/>
                <a:uLnTx/>
                <a:uFillTx/>
                <a:latin typeface="Calibri" panose="020F0502020204030204" pitchFamily="34" charset="0"/>
                <a:cs typeface="Times New Roman" panose="02020603050405020304" pitchFamily="18" charset="0"/>
              </a:rPr>
              <a:t>Typisk praksisnære og lette at indsamle, fx observationer eller feedback.</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dirty="0">
                <a:ln>
                  <a:noFill/>
                </a:ln>
                <a:solidFill>
                  <a:prstClr val="black"/>
                </a:solidFill>
                <a:effectLst/>
                <a:uLnTx/>
                <a:uFillTx/>
                <a:latin typeface="Calibri" panose="020F0502020204030204" pitchFamily="34" charset="0"/>
                <a:ea typeface="+mn-ea"/>
                <a:cs typeface="Times New Roman" panose="02020603050405020304" pitchFamily="18" charset="0"/>
              </a:rPr>
              <a:t>Eksempler på brug: Småskalatests, procesmålinger eller borger-feedback fra PDSA-cyklussen.</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da-DK" sz="1200" b="0" i="0" u="none" strike="noStrike" kern="100" cap="none" spc="0" normalizeH="0" baseline="0" dirty="0">
                <a:ln>
                  <a:noFill/>
                </a:ln>
                <a:solidFill>
                  <a:prstClr val="black"/>
                </a:solidFill>
                <a:effectLst/>
                <a:uLnTx/>
                <a:uFillTx/>
                <a:latin typeface="Calibri" panose="020F0502020204030204" pitchFamily="34" charset="0"/>
                <a:ea typeface="+mn-ea"/>
                <a:cs typeface="Times New Roman" panose="02020603050405020304" pitchFamily="18" charset="0"/>
              </a:rPr>
              <a:t>Styrke</a:t>
            </a:r>
            <a:r>
              <a:rPr kumimoji="0" lang="da-DK" sz="1200" b="0" i="0" u="none" strike="noStrike" kern="100" cap="none" spc="0" normalizeH="0" baseline="0" dirty="0">
                <a:ln>
                  <a:noFill/>
                </a:ln>
                <a:solidFill>
                  <a:prstClr val="black"/>
                </a:solidFill>
                <a:effectLst/>
                <a:uLnTx/>
                <a:uFillTx/>
                <a:latin typeface="Calibri" panose="020F0502020204030204" pitchFamily="34" charset="0"/>
                <a:cs typeface="Times New Roman" panose="02020603050405020304" pitchFamily="18" charset="0"/>
              </a:rPr>
              <a:t>: Hjælper jer med at tilpasse og forbedre </a:t>
            </a:r>
            <a:r>
              <a:rPr lang="da-DK" dirty="0"/>
              <a:t>hurtigt. Det er denne type data, der driver forbedringer!</a:t>
            </a:r>
          </a:p>
          <a:p>
            <a:endParaRPr lang="da-DK" b="1" dirty="0"/>
          </a:p>
          <a:p>
            <a:r>
              <a:rPr lang="da-DK" b="1" dirty="0"/>
              <a:t>Læringspointe</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De tre typer data har hver deres styrker og begrænsninger. Det er vigtigt at være bevidst om, hvilken type data der bruges, og hvilket formål de tjener. Forbedringsarbejde er primært baseret på udviklingsdata, da det handler om hurtig læring og justering frem for langvarig validering eller kontrol.</a:t>
            </a:r>
            <a:r>
              <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Mens forskning og kontrol har deres plads, er det udviklingsdata, der gør forbedringsarbejde effektivt.</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10"/>
          </p:nvPr>
        </p:nvSpPr>
        <p:spPr/>
        <p:txBody>
          <a:bodyPr/>
          <a:lstStyle/>
          <a:p>
            <a:fld id="{2C851D94-5711-4DB0-8CD6-B7C0F68C992F}" type="slidenum">
              <a:rPr lang="en-GB" smtClean="0"/>
              <a:t>40</a:t>
            </a:fld>
            <a:endParaRPr lang="en-GB"/>
          </a:p>
        </p:txBody>
      </p:sp>
    </p:spTree>
    <p:extLst>
      <p:ext uri="{BB962C8B-B14F-4D97-AF65-F5344CB8AC3E}">
        <p14:creationId xmlns:p14="http://schemas.microsoft.com/office/powerpoint/2010/main" val="3555710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5365-62FD-5DF6-8419-EB5805DBCA0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DFC382A-C9A4-A576-199C-39917A531F9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6DD224D-D522-9007-FAA4-A9A31CCE2C83}"/>
              </a:ext>
            </a:extLst>
          </p:cNvPr>
          <p:cNvSpPr>
            <a:spLocks noGrp="1"/>
          </p:cNvSpPr>
          <p:nvPr>
            <p:ph type="body" idx="1"/>
          </p:nvPr>
        </p:nvSpPr>
        <p:spPr/>
        <p:txBody>
          <a:bodyPr/>
          <a:lstStyle/>
          <a:p>
            <a:r>
              <a:rPr lang="da-DK" dirty="0"/>
              <a:t>Denne slide viser et eksempel på et seriediagram.</a:t>
            </a:r>
          </a:p>
          <a:p>
            <a:endParaRPr lang="da-DK" dirty="0"/>
          </a:p>
          <a:p>
            <a:r>
              <a:rPr lang="da-DK" dirty="0"/>
              <a:t>Fortæl, at et seriediagram altid indeholder tid ud af x-aksen og data op af Y-aksen, og at tiden ud af x-aksen skal afbildes i tidsmæssig rækkefølge. </a:t>
            </a:r>
          </a:p>
          <a:p>
            <a:endParaRPr lang="da-DK" dirty="0"/>
          </a:p>
          <a:p>
            <a:r>
              <a:rPr lang="da-DK" dirty="0"/>
              <a:t>Forklar at midterlinjen på seriediagrammet kaldes medianen, og at den deler datapunkterne op, så der er lige mange data over og under medianen. Tæl punkterne over og under medianen og vis at det er det sammen antal.</a:t>
            </a:r>
          </a:p>
          <a:p>
            <a:endParaRPr lang="da-DK" dirty="0"/>
          </a:p>
          <a:p>
            <a:r>
              <a:rPr lang="da-DK" dirty="0"/>
              <a:t>(Medianen ikke er det samme som gennemsnittet. Medianen findes ved at afbilde data i størrelsesmæssig rækkefølge og herefter finde det midterste tal. Det svarer til medianen. </a:t>
            </a:r>
          </a:p>
          <a:p>
            <a:r>
              <a:rPr lang="da-DK" dirty="0"/>
              <a:t>Er der to tal i midten, er medianen gennemsnittet af de to tal.</a:t>
            </a:r>
          </a:p>
          <a:p>
            <a:endParaRPr lang="da-DK" dirty="0"/>
          </a:p>
          <a:p>
            <a:r>
              <a:rPr lang="da-DK" dirty="0"/>
              <a:t>Medianen anvendes i stedet for gennemsnittet i et seriediagram, fordi den bedre angiver niveauet. Medianen er </a:t>
            </a:r>
            <a:r>
              <a:rPr lang="da-DK" dirty="0" err="1"/>
              <a:t>uahængig</a:t>
            </a:r>
            <a:r>
              <a:rPr lang="da-DK" dirty="0"/>
              <a:t> af eventuelle </a:t>
            </a:r>
            <a:r>
              <a:rPr lang="da-DK" dirty="0" err="1"/>
              <a:t>outliers</a:t>
            </a:r>
            <a:r>
              <a:rPr lang="da-DK" dirty="0"/>
              <a:t> (stærkt afvigende data). </a:t>
            </a:r>
          </a:p>
          <a:p>
            <a:r>
              <a:rPr lang="da-DK" dirty="0"/>
              <a:t>Eks.: Hvis den gennemsnitlige ventetid i uge 12 helt usædvanligt var 10 timer i stedet for 5, vil medianen på diagrammet stadig være 3 timer, men gennemsnittet vil blive højere.) </a:t>
            </a:r>
          </a:p>
        </p:txBody>
      </p:sp>
      <p:sp>
        <p:nvSpPr>
          <p:cNvPr id="4" name="Pladsholder til slidenummer 3">
            <a:extLst>
              <a:ext uri="{FF2B5EF4-FFF2-40B4-BE49-F238E27FC236}">
                <a16:creationId xmlns:a16="http://schemas.microsoft.com/office/drawing/2014/main" id="{4BC17CC3-D882-6087-6777-4DD7047D6E4A}"/>
              </a:ext>
            </a:extLst>
          </p:cNvPr>
          <p:cNvSpPr>
            <a:spLocks noGrp="1"/>
          </p:cNvSpPr>
          <p:nvPr>
            <p:ph type="sldNum" sz="quarter" idx="5"/>
          </p:nvPr>
        </p:nvSpPr>
        <p:spPr/>
        <p:txBody>
          <a:bodyPr/>
          <a:lstStyle/>
          <a:p>
            <a:fld id="{0DD9645C-D7FA-D74E-BD59-FA43DBFDCD63}" type="slidenum">
              <a:rPr lang="da-DK" smtClean="0"/>
              <a:t>41</a:t>
            </a:fld>
            <a:endParaRPr lang="da-DK"/>
          </a:p>
        </p:txBody>
      </p:sp>
    </p:spTree>
    <p:extLst>
      <p:ext uri="{BB962C8B-B14F-4D97-AF65-F5344CB8AC3E}">
        <p14:creationId xmlns:p14="http://schemas.microsoft.com/office/powerpoint/2010/main" val="534214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en nødvendighed i forbedringsarbejde at kunne analysere variation for at kunne følge effekten af de forbedringer, som forbedringsteamet igangsætter.</a:t>
            </a:r>
          </a:p>
          <a:p>
            <a:endParaRPr lang="da-DK" dirty="0"/>
          </a:p>
          <a:p>
            <a:r>
              <a:rPr lang="da-DK" dirty="0"/>
              <a:t>Et seriediagram er et vigtigt redskab til at skelne mellem tilfældig og ikke tilfældig variation.</a:t>
            </a:r>
          </a:p>
          <a:p>
            <a:endParaRPr lang="da-DK" dirty="0"/>
          </a:p>
          <a:p>
            <a:r>
              <a:rPr lang="da-DK" b="1" dirty="0"/>
              <a:t>Præsenter seriediagrammets anatomi</a:t>
            </a:r>
            <a:r>
              <a:rPr lang="da-DK" dirty="0"/>
              <a:t>:</a:t>
            </a:r>
          </a:p>
          <a:p>
            <a:endParaRPr lang="da-DK" dirty="0"/>
          </a:p>
          <a:p>
            <a:r>
              <a:rPr lang="da-DK" b="1" dirty="0"/>
              <a:t>En serie</a:t>
            </a:r>
            <a:r>
              <a:rPr lang="da-DK" dirty="0"/>
              <a:t>: et eller flere datapunkter i tidsmæssig rækkefølge, hyppige målinger. For at tælle en serie, tælles alle datapunkter, der ligger på samme side af medianen, mens datapunkter der ligger på medianen ikke tælles med.</a:t>
            </a:r>
          </a:p>
          <a:p>
            <a:endParaRPr lang="da-DK" dirty="0"/>
          </a:p>
          <a:p>
            <a:r>
              <a:rPr lang="da-DK" b="1" dirty="0"/>
              <a:t>X-akse</a:t>
            </a:r>
            <a:r>
              <a:rPr lang="da-DK" dirty="0"/>
              <a:t>: tidsperioden vist i dage, uger eller måneder.</a:t>
            </a:r>
          </a:p>
          <a:p>
            <a:endParaRPr lang="da-DK" dirty="0"/>
          </a:p>
          <a:p>
            <a:r>
              <a:rPr lang="da-DK" b="1" dirty="0"/>
              <a:t>Y-akse: </a:t>
            </a:r>
            <a:r>
              <a:rPr lang="da-DK" dirty="0"/>
              <a:t>På y-aksen ses den indikator, I indsamler data på. Antal eller andel</a:t>
            </a:r>
          </a:p>
          <a:p>
            <a:endParaRPr lang="da-DK" dirty="0"/>
          </a:p>
          <a:p>
            <a:r>
              <a:rPr lang="da-DK" b="1" dirty="0"/>
              <a:t>En median: </a:t>
            </a:r>
            <a:r>
              <a:rPr lang="da-DK" b="0" dirty="0"/>
              <a:t>Det midterste tal i en talrække. (den blå linje) </a:t>
            </a:r>
            <a:r>
              <a:rPr lang="da-DK" b="1" dirty="0"/>
              <a:t>Udtrykker niveauet i et datasæt </a:t>
            </a:r>
            <a:r>
              <a:rPr lang="da-DK" b="0" dirty="0"/>
              <a:t>– hvor god eller dårlig vi er til noget over tid. Siger noget om hvor godt eller dårligt det forebyggende system fungerer for det pågældende område fx Screening for forebyggelse af tryksår. Demonstrer </a:t>
            </a:r>
            <a:r>
              <a:rPr lang="da-DK" b="0" dirty="0" err="1"/>
              <a:t>evt</a:t>
            </a:r>
            <a:r>
              <a:rPr lang="da-DK" b="0" dirty="0"/>
              <a:t> på flip over og lad deltagerne reflektere over forskellige talrækker</a:t>
            </a:r>
          </a:p>
          <a:p>
            <a:endParaRPr lang="da-DK" b="1" dirty="0"/>
          </a:p>
          <a:p>
            <a:r>
              <a:rPr lang="da-DK" b="1" dirty="0"/>
              <a:t>En baseline: </a:t>
            </a:r>
            <a:r>
              <a:rPr lang="da-DK" b="0" dirty="0"/>
              <a:t>Viser den naturlige variation i data før interventionen</a:t>
            </a:r>
            <a:endParaRPr lang="da-DK" b="1" dirty="0"/>
          </a:p>
          <a:p>
            <a:endParaRPr lang="da-DK" b="1" dirty="0"/>
          </a:p>
          <a:p>
            <a:r>
              <a:rPr lang="da-DK" b="1" dirty="0"/>
              <a:t>Annotationer: Information knyttet til et datapunkt</a:t>
            </a:r>
            <a:r>
              <a:rPr lang="da-DK" b="0" dirty="0"/>
              <a:t>, fx en intervention eller en afvigelse (fx ferie)</a:t>
            </a:r>
          </a:p>
          <a:p>
            <a:endParaRPr lang="da-DK" b="0" dirty="0"/>
          </a:p>
          <a:p>
            <a:r>
              <a:rPr lang="da-DK" b="1" dirty="0"/>
              <a:t>Mål: </a:t>
            </a:r>
            <a:r>
              <a:rPr lang="da-DK" b="0" dirty="0"/>
              <a:t>Hvad stiler vi efter at opnå med forbedringsindsatsen, numerisk værdi.( Den grønne linje)</a:t>
            </a:r>
          </a:p>
          <a:p>
            <a:endParaRPr lang="da-DK" dirty="0"/>
          </a:p>
          <a:p>
            <a:r>
              <a:rPr lang="da-DK" b="1" dirty="0"/>
              <a:t>Sigende titel: </a:t>
            </a:r>
            <a:r>
              <a:rPr lang="da-DK" b="0" dirty="0"/>
              <a:t>Giv seriediagrammet en sigende overskrift uden for mange forkortelser, så seriediagrammet kan fortælle historien om forbedringsarbejdet uden for mange forklaringer.</a:t>
            </a:r>
          </a:p>
          <a:p>
            <a:endParaRPr lang="da-DK" b="0" dirty="0"/>
          </a:p>
          <a:p>
            <a:endParaRPr lang="da-DK" b="1" dirty="0"/>
          </a:p>
          <a:p>
            <a:r>
              <a:rPr lang="da-DK" b="1" dirty="0"/>
              <a:t>Et godt seriediagram fortæller sin egen historie om forbedringsindsatsen </a:t>
            </a:r>
            <a:r>
              <a:rPr lang="da-DK" b="0" dirty="0"/>
              <a:t>– hvad går indsatsen på, hvor kommer vi fra og hvor skal vi hen, hvad har vi gjort undervejs</a:t>
            </a:r>
          </a:p>
          <a:p>
            <a:endParaRPr lang="da-DK" b="0" dirty="0"/>
          </a:p>
          <a:p>
            <a:r>
              <a:rPr lang="da-DK" dirty="0"/>
              <a:t>Seriediagrammet kan laves, når:</a:t>
            </a:r>
          </a:p>
          <a:p>
            <a:endParaRPr lang="da-DK" dirty="0"/>
          </a:p>
          <a:p>
            <a:pPr marL="171450" indent="-171450">
              <a:buFont typeface="Arial" panose="020B0604020202020204" pitchFamily="34" charset="0"/>
              <a:buChar char="•"/>
            </a:pPr>
            <a:r>
              <a:rPr lang="da-DK" dirty="0"/>
              <a:t>problemet er defineret</a:t>
            </a:r>
          </a:p>
          <a:p>
            <a:pPr marL="171450" indent="-171450">
              <a:buFont typeface="Arial" panose="020B0604020202020204" pitchFamily="34" charset="0"/>
              <a:buChar char="•"/>
            </a:pPr>
            <a:r>
              <a:rPr lang="da-DK" dirty="0"/>
              <a:t>mål og indikatorer er defineret </a:t>
            </a:r>
          </a:p>
          <a:p>
            <a:pPr marL="171450" indent="-171450">
              <a:buFont typeface="Arial" panose="020B0604020202020204" pitchFamily="34" charset="0"/>
              <a:buChar char="•"/>
            </a:pPr>
            <a:r>
              <a:rPr lang="da-DK" dirty="0"/>
              <a:t>der er udtænkt og afprøvet en metode til dataindsamling</a:t>
            </a:r>
          </a:p>
          <a:p>
            <a:pPr marL="171450" indent="-171450">
              <a:buFont typeface="Arial" panose="020B0604020202020204" pitchFamily="34" charset="0"/>
              <a:buChar char="•"/>
            </a:pPr>
            <a:r>
              <a:rPr lang="da-DK" dirty="0"/>
              <a:t>der er samlet data.</a:t>
            </a:r>
          </a:p>
          <a:p>
            <a:endParaRPr lang="da-DK" b="0" dirty="0"/>
          </a:p>
          <a:p>
            <a:r>
              <a:rPr lang="da-DK" b="0" dirty="0"/>
              <a:t>Fordel – kan laves med papir og blyant – giv </a:t>
            </a:r>
            <a:r>
              <a:rPr lang="da-DK" b="0" dirty="0" err="1"/>
              <a:t>evt</a:t>
            </a:r>
            <a:r>
              <a:rPr lang="da-DK" b="0" dirty="0"/>
              <a:t> eksempel på flipover</a:t>
            </a:r>
          </a:p>
        </p:txBody>
      </p:sp>
      <p:sp>
        <p:nvSpPr>
          <p:cNvPr id="4" name="Pladsholder til slidenummer 3"/>
          <p:cNvSpPr>
            <a:spLocks noGrp="1"/>
          </p:cNvSpPr>
          <p:nvPr>
            <p:ph type="sldNum" sz="quarter" idx="5"/>
          </p:nvPr>
        </p:nvSpPr>
        <p:spPr/>
        <p:txBody>
          <a:bodyPr/>
          <a:lstStyle/>
          <a:p>
            <a:fld id="{0DD9645C-D7FA-D74E-BD59-FA43DBFDCD63}" type="slidenum">
              <a:rPr lang="da-DK" smtClean="0"/>
              <a:t>42</a:t>
            </a:fld>
            <a:endParaRPr lang="da-DK"/>
          </a:p>
        </p:txBody>
      </p:sp>
    </p:spTree>
    <p:extLst>
      <p:ext uri="{BB962C8B-B14F-4D97-AF65-F5344CB8AC3E}">
        <p14:creationId xmlns:p14="http://schemas.microsoft.com/office/powerpoint/2010/main" val="800651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Når vi arbejder med data, skal vi forstå, at </a:t>
            </a:r>
            <a:r>
              <a:rPr lang="da-DK" sz="1200" i="1" kern="100" dirty="0">
                <a:effectLst/>
                <a:latin typeface="Calibri" panose="020F0502020204030204" pitchFamily="34" charset="0"/>
                <a:ea typeface="Aptos" panose="020B0004020202020204" pitchFamily="34" charset="0"/>
                <a:cs typeface="Times New Roman" panose="02020603050405020304" pitchFamily="18" charset="0"/>
              </a:rPr>
              <a:t>alt varierer over tid</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Intet system er statisk, og det betyder, at vi skal være opmærksomme på variationer for at træffe de rigtige beslutninger.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Fire hovedpointer: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Variation er en naturlig del af alle processer. </a:t>
            </a:r>
            <a:r>
              <a:rPr lang="da-DK" sz="1200" b="0" kern="100" dirty="0">
                <a:effectLst/>
                <a:latin typeface="Calibri" panose="020F0502020204030204" pitchFamily="34" charset="0"/>
                <a:ea typeface="Aptos" panose="020B0004020202020204" pitchFamily="34" charset="0"/>
                <a:cs typeface="Times New Roman" panose="02020603050405020304" pitchFamily="18" charset="0"/>
              </a:rPr>
              <a:t>Det kan forstås som de forskelle, vi ser i resultaterne fra gentagne målinger eller handlinger, selv når de udføres under de samme betingelser. Når vi analyserer data, skal vi lære at skelne mellem to typer variation – tilfældig eller særlig</a:t>
            </a:r>
          </a:p>
          <a:p>
            <a:pPr marL="342900" lvl="0" indent="-342900">
              <a:lnSpc>
                <a:spcPct val="107000"/>
              </a:lnSpc>
              <a:spcAft>
                <a:spcPts val="800"/>
              </a:spcAft>
              <a:buFont typeface="+mj-lt"/>
              <a:buAutoNum type="arabicPeriod"/>
              <a:tabLst>
                <a:tab pos="457200" algn="l"/>
              </a:tabLst>
            </a:pPr>
            <a:endParaRPr lang="da-DK" sz="1200" b="1" kern="100" dirty="0">
              <a:effectLst/>
              <a:latin typeface="Calibri" panose="020F050202020403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Data over tid – ikke kun enkelte tal:</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Det er en klassisk faldgrube at fokusere på et enkelt datapunkt. Et enkelt tal kan være misvisende, fordi det ikke viser mønsteret bag.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Giv eksemplet: Hvis vi kun kigger på én måned med lav performance, kan vi fejlagtigt antage, at der er et problem, selvom det blot kan være naturlig variation</a:t>
            </a:r>
          </a:p>
          <a:p>
            <a:pPr marL="742950" lvl="1" indent="-285750">
              <a:lnSpc>
                <a:spcPct val="107000"/>
              </a:lnSpc>
              <a:spcAft>
                <a:spcPts val="800"/>
              </a:spcAft>
              <a:buSzPts val="1000"/>
              <a:buFont typeface="Courier New" panose="02070309020205020404" pitchFamily="49" charset="0"/>
              <a:buChar char="o"/>
              <a:tabLst>
                <a:tab pos="9144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Egentlig forandring eller tilfældig variation</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Tilfældig variation: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07000"/>
              </a:lnSpc>
              <a:spcAft>
                <a:spcPts val="800"/>
              </a:spcAft>
              <a:buSzPts val="1000"/>
              <a:buFont typeface="Wingdings" panose="05000000000000000000" pitchFamily="2" charset="2"/>
              <a:buChar char=""/>
              <a:tabLst>
                <a:tab pos="13716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Denne type variation opstår naturligt i en proces og skyldes faktorer, der konstant påvirker systemet.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07000"/>
              </a:lnSpc>
              <a:spcAft>
                <a:spcPts val="800"/>
              </a:spcAft>
              <a:buSzPts val="1000"/>
              <a:buFont typeface="Wingdings" panose="05000000000000000000" pitchFamily="2" charset="2"/>
              <a:buChar char=""/>
              <a:tabLst>
                <a:tab pos="13716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Fx i en medicineringsproces kan tiden, det tager at administrere medicin til en patient, variere lidt fra dag til dag, afhængigt af små ting som en travl afdeling, en forsinkelse i at hente medicinen, eller at en sygeplejerske bruger et øjeblik på at stille spørgsmål.</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Særlig variation: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07000"/>
              </a:lnSpc>
              <a:spcAft>
                <a:spcPts val="800"/>
              </a:spcAft>
              <a:buSzPts val="1000"/>
              <a:buFont typeface="Wingdings" panose="05000000000000000000" pitchFamily="2" charset="2"/>
              <a:buChar char=""/>
              <a:tabLst>
                <a:tab pos="13716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Dette er variation, der opstår på grund af en specifik, identificérbar årsag, der er uden for de normale rammer af processen.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07000"/>
              </a:lnSpc>
              <a:spcAft>
                <a:spcPts val="800"/>
              </a:spcAft>
              <a:buSzPts val="1000"/>
              <a:buFont typeface="Wingdings" panose="05000000000000000000" pitchFamily="2" charset="2"/>
              <a:buChar char=""/>
              <a:tabLst>
                <a:tab pos="13716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Fx kan en ændring i medicineringsprocessen (såsom en ny tidskrævende registreringsprocedure) føre til en varig stigning i tiden, det tager at administrere medicinen.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Hvorfor er det vigtigt at forstå variation?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07000"/>
              </a:lnSpc>
              <a:spcAft>
                <a:spcPts val="800"/>
              </a:spcAft>
              <a:buSzPts val="1000"/>
              <a:buFont typeface="Wingdings" panose="05000000000000000000" pitchFamily="2" charset="2"/>
              <a:buChar char=""/>
              <a:tabLst>
                <a:tab pos="13716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Hvis vi ikke forstår forskellen mellem tilfældig og systematisk variation, risikerer vi at træffe forkerte beslutninger: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07000"/>
              </a:lnSpc>
              <a:spcAft>
                <a:spcPts val="800"/>
              </a:spcAft>
              <a:buSzPts val="1000"/>
              <a:buFont typeface="Wingdings" panose="05000000000000000000" pitchFamily="2" charset="2"/>
              <a:buChar char=""/>
              <a:tabLst>
                <a:tab pos="13716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Hvis vi reagerer på tilfældige udsving, kan vi lave unødvendige ændringer, der forstyrrer systemet.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07000"/>
              </a:lnSpc>
              <a:spcAft>
                <a:spcPts val="800"/>
              </a:spcAft>
              <a:buSzPts val="1000"/>
              <a:buFont typeface="Wingdings" panose="05000000000000000000" pitchFamily="2" charset="2"/>
              <a:buChar char=""/>
              <a:tabLst>
                <a:tab pos="13716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Hvis vi overser systematiske ændringer, kan vi miste muligheden for at forbedre processer</a:t>
            </a:r>
          </a:p>
          <a:p>
            <a:pPr marL="1143000" lvl="2" indent="-228600">
              <a:lnSpc>
                <a:spcPct val="107000"/>
              </a:lnSpc>
              <a:spcAft>
                <a:spcPts val="800"/>
              </a:spcAft>
              <a:buSzPts val="1000"/>
              <a:buFont typeface="Wingdings" panose="05000000000000000000" pitchFamily="2" charset="2"/>
              <a:buChar char=""/>
              <a:tabLst>
                <a:tab pos="13716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"Is i maven":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Ægte forbedringsarbejde kræver tålmodighed og tillid til data. Når vi ser udsving i grafen over tid, kræver det ofte tålmodighed at observere, før vi reagerer. Hvis der kun er tale om tilfældig variation, er handling unødvendig. Men hvis en ændring fortsætter, tyder det på en systematisk variation, der skal undersøges og adresseres.</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b="1"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Læringspointe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Variation i data er en naturlig del af ethvert system. Forståelsen af variation hjælper jer med at fokusere på reelle forbedringer i processer i stedet for at spilde ressourcer på små, naturlige udsving. Derfor er det vigtigt at analysere data over tid – det giver jer det fulde billede af, hvad der faktisk foregår i jeres systemer.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da-DK" dirty="0"/>
          </a:p>
        </p:txBody>
      </p:sp>
      <p:sp>
        <p:nvSpPr>
          <p:cNvPr id="4" name="Pladsholder til slidenummer 3"/>
          <p:cNvSpPr>
            <a:spLocks noGrp="1"/>
          </p:cNvSpPr>
          <p:nvPr>
            <p:ph type="sldNum" sz="quarter" idx="10"/>
          </p:nvPr>
        </p:nvSpPr>
        <p:spPr/>
        <p:txBody>
          <a:bodyPr/>
          <a:lstStyle/>
          <a:p>
            <a:fld id="{2C851D94-5711-4DB0-8CD6-B7C0F68C992F}" type="slidenum">
              <a:rPr lang="en-GB" smtClean="0"/>
              <a:t>43</a:t>
            </a:fld>
            <a:endParaRPr lang="en-GB"/>
          </a:p>
        </p:txBody>
      </p:sp>
    </p:spTree>
    <p:extLst>
      <p:ext uri="{BB962C8B-B14F-4D97-AF65-F5344CB8AC3E}">
        <p14:creationId xmlns:p14="http://schemas.microsoft.com/office/powerpoint/2010/main" val="2422836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Dette slide introducerer forskellen mellem tilfældig og særlig variation. Pointen er at skabe en forståelse af, hvordan man genkender forskellige former for variation i data, så man kan handle korrekt.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Variation er en naturlig del af enhver proces, men det er vigtigt at skelne mellem to typer variation: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tilfældig variation og særlig variation</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Dette skel er afgørende for at forstå, hvordan vi kan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forbedre processer uden at drage forhastede konklusioner</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Brug billedet med æbler og pærer til at forklare:</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Æbler: Tilfældig variation – alle ligner hinanden nogenlunde, men er ikke identiske.</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Pære blandt æbler: Særlig variation – noget skiller sig tydeligt ud og kræver opmærksomhed.</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Tilfældig variation (æbler</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Tilfældig variation findes i alle processer, fordi intet system er 100 % perfekt. Det er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de små forskelle, der sker på grund af hverdagens naturlige udsving.</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Giv et hverdagseksempel fx ventetid i køen i supermarkedet der varierer med antallet af kunder, antallet af varer, kundens hastighed, oplæring af medarbejder, samtale mv.</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Fokus bør være på at forbedre systemet som helhed, i stedet for at reagere på hver enkelt afvigelse.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Særlig variation (pære):</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Særlig variation opstår, når noget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unormalt eller ekstraordinært sker</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som markant ændrer en proces. Dette kræver øjeblikkelig opmærksomhed.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Samme hverdagseksempel - Introduktion af ny teknologi; fx nedbrud af dankortterminal eller modsat selvbetjeningskasser i supermarkedet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Handling: Identificér årsagen og gør noget aktivt for at løse det.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Hvorfor er det vigtigt at forstå variation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Hvis vi reagerer på tilfældig variation, som om det var særlig variation, kan vi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overkomplicere og destabilisere vores processer</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Omvendt, hvis vi ignorerer særlig variation,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risikerer vi, at egentlige problemer fortsætter uden løsning</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44</a:t>
            </a:fld>
            <a:endParaRPr lang="da-DK"/>
          </a:p>
        </p:txBody>
      </p:sp>
    </p:spTree>
    <p:extLst>
      <p:ext uri="{BB962C8B-B14F-4D97-AF65-F5344CB8AC3E}">
        <p14:creationId xmlns:p14="http://schemas.microsoft.com/office/powerpoint/2010/main" val="1052666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Dette slide uddyber de forskellige årsager til både tilfældig og særlig variation, hvilket hjælper deltagerne med at relatere begrebet til deres egen arbejdskontekst.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Tilfældig variation: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mn-lt"/>
                <a:ea typeface="Aptos" panose="020B0004020202020204" pitchFamily="34" charset="0"/>
                <a:cs typeface="Times New Roman" panose="02020603050405020304" pitchFamily="18" charset="0"/>
              </a:rPr>
              <a:t>Tilfældig variation er helt normal. Ingen arbejdsdage er ens, og små udsving opstår på grund af faktorer som forskellige arbejdsmetoder, træningsniveauer eller arbejdsbetingelser.</a:t>
            </a: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mn-lt"/>
                <a:ea typeface="Aptos" panose="020B0004020202020204" pitchFamily="34" charset="0"/>
                <a:cs typeface="Times New Roman" panose="02020603050405020304" pitchFamily="18" charset="0"/>
              </a:rPr>
              <a:t>Disse variationer betyder ikke nødvendigvis, at der er problemer med processen. Referér til forskellige variationer af æbler.</a:t>
            </a: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mn-lt"/>
                <a:ea typeface="Aptos" panose="020B0004020202020204" pitchFamily="34" charset="0"/>
                <a:cs typeface="Times New Roman" panose="02020603050405020304" pitchFamily="18" charset="0"/>
              </a:rPr>
              <a:t>Eksempel: I en medicineringsproces kan der være små forskelle i tiden, det tager at dispensere medicinen, afhængigt af travlhed, antallet af patienter, oplæring af nyt personale, erstatningspræparater mv.</a:t>
            </a:r>
          </a:p>
          <a:p>
            <a:pPr marL="742950" lvl="1" indent="-285750">
              <a:lnSpc>
                <a:spcPct val="107000"/>
              </a:lnSpc>
              <a:spcAft>
                <a:spcPts val="800"/>
              </a:spcAft>
              <a:buSzPts val="1000"/>
              <a:buFont typeface="Courier New" panose="02070309020205020404" pitchFamily="49" charset="0"/>
              <a:buChar char="o"/>
              <a:tabLst>
                <a:tab pos="9144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Særlig variation: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Skift eller afvigelser, der ofte skyldes specifikke og genkendelige årsager, såsom ændringer i arbejdsprocedurer, nyt udstyr eller eksterne faktorer.</a:t>
            </a: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Hvis der pludselig opstår en markant stigning i fejl under medicindispensering, kan det indikere et problem som manglende oplæring, ny medicintype/ny forpakning eller et it-nedbrud. Særlig variation er altså en afvigelse fra den ordinære proces som følge af en udefrakommende ”forstyrrelse” og som kræver handling for at finde og løse årsagen. Referér til pæren</a:t>
            </a:r>
          </a:p>
          <a:p>
            <a:pPr marL="0" marR="0" lvl="0" indent="0" algn="l" defTabSz="914400" rtl="0" eaLnBrk="1" fontAlgn="auto" latinLnBrk="0" hangingPunct="1">
              <a:lnSpc>
                <a:spcPct val="107000"/>
              </a:lnSpc>
              <a:spcBef>
                <a:spcPts val="0"/>
              </a:spcBef>
              <a:spcAft>
                <a:spcPts val="800"/>
              </a:spcAft>
              <a:buClrTx/>
              <a:buSzPts val="1000"/>
              <a:buFont typeface="Wingdings" panose="05000000000000000000" pitchFamily="2" charset="2"/>
              <a:buNone/>
              <a:tabLst>
                <a:tab pos="1371600" algn="l"/>
              </a:tabLst>
              <a:defRPr/>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Wingdings" panose="05000000000000000000" pitchFamily="2" charset="2"/>
              <a:buNone/>
              <a:tabLst>
                <a:tab pos="1371600" algn="l"/>
              </a:tabLst>
              <a:defRPr/>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Spørg</a:t>
            </a:r>
          </a:p>
          <a:p>
            <a:pPr marL="171450" marR="0" lvl="0" indent="-1714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1371600" algn="l"/>
              </a:tabLst>
              <a:defRP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Hvordan oplever I små forskelle i jeres daglige rutiner, som stadig er en del af normalprocessen</a:t>
            </a:r>
          </a:p>
          <a:p>
            <a:pPr marL="171450" marR="0" lvl="0" indent="-1714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1371600" algn="l"/>
              </a:tabLst>
              <a:defRPr/>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Kan I tænke på situationer, hvor noget uventet i jeres proces krævede en hurtig reaktion?</a:t>
            </a:r>
          </a:p>
          <a:p>
            <a:pPr marL="914400" lvl="2" indent="0">
              <a:lnSpc>
                <a:spcPct val="107000"/>
              </a:lnSpc>
              <a:spcAft>
                <a:spcPts val="800"/>
              </a:spcAft>
              <a:buSzPts val="1000"/>
              <a:buFont typeface="Wingdings" panose="05000000000000000000" pitchFamily="2" charset="2"/>
              <a:buNone/>
              <a:tabLst>
                <a:tab pos="1371600" algn="l"/>
              </a:tabLs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marL="914400" lvl="2" indent="0">
              <a:lnSpc>
                <a:spcPct val="107000"/>
              </a:lnSpc>
              <a:spcAft>
                <a:spcPts val="800"/>
              </a:spcAft>
              <a:buSzPts val="1000"/>
              <a:buFont typeface="Wingdings" panose="05000000000000000000" pitchFamily="2" charset="2"/>
              <a:buNone/>
              <a:tabLst>
                <a:tab pos="13716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mj-lt"/>
              <a:buNone/>
              <a:tabLst>
                <a:tab pos="457200" algn="l"/>
              </a:tabLs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Betydningen af at kende forskel:</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Tilfældig variation kræver ikke handling; det er en del af systemets natur. Handling på tilfældig variation kan faktisk gøre tingene værre.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Særlig variation kræver analyse og ofte en specifik indsats for at forbedre processen</a:t>
            </a: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Når vi ser noget, der skiller sig ud - en ”pære” blandt æblerne - ved vi, at noget usædvanligt er sket. Disse kræver vores opmærksomhed, men vi skal være sikre på, at det ikke bare er tilfældig variation.</a:t>
            </a:r>
          </a:p>
          <a:p>
            <a:endParaRPr lang="da-DK" dirty="0"/>
          </a:p>
          <a:p>
            <a:endParaRPr lang="da-DK" dirty="0"/>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Data over tid hjælper os med at identificere mønstre</a:t>
            </a: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og afgøre, om vi ser tilfældige udsving eller noget mere alvorligt.</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Et enkeltstående tal, som fx en høj fejlrate én dag, kan føre til unødvendig panik. Derfor er det vigtigt at lave løbende målinger til at visualisere variation over tid.</a:t>
            </a:r>
            <a:endParaRPr kumimoji="0" lang="da-DK"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"Is i maven" perspektivet: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Opfordr til at være tålmodig og observere data over tid, før man konkluderer, især når der er små udsving i en proces.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Fremhæv, hvordan forbedringsarbejde er mere effektivt, når man har forståelse for variationen i data.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a:t>
            </a:r>
          </a:p>
        </p:txBody>
      </p:sp>
      <p:sp>
        <p:nvSpPr>
          <p:cNvPr id="4" name="Pladsholder til slidenummer 3"/>
          <p:cNvSpPr>
            <a:spLocks noGrp="1"/>
          </p:cNvSpPr>
          <p:nvPr>
            <p:ph type="sldNum" sz="quarter" idx="10"/>
          </p:nvPr>
        </p:nvSpPr>
        <p:spPr/>
        <p:txBody>
          <a:bodyPr/>
          <a:lstStyle/>
          <a:p>
            <a:fld id="{2C851D94-5711-4DB0-8CD6-B7C0F68C992F}" type="slidenum">
              <a:rPr lang="en-GB" smtClean="0"/>
              <a:t>45</a:t>
            </a:fld>
            <a:endParaRPr lang="en-GB"/>
          </a:p>
        </p:txBody>
      </p:sp>
    </p:spTree>
    <p:extLst>
      <p:ext uri="{BB962C8B-B14F-4D97-AF65-F5344CB8AC3E}">
        <p14:creationId xmlns:p14="http://schemas.microsoft.com/office/powerpoint/2010/main" val="3236022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C98A7-1508-5161-7B0A-DEDF437E9B3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F7B59E3-B664-8D43-F5BA-BCB37212ECD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B2CA23B-B785-899B-E40B-7F2A6E77A7EE}"/>
              </a:ext>
            </a:extLst>
          </p:cNvPr>
          <p:cNvSpPr>
            <a:spLocks noGrp="1"/>
          </p:cNvSpPr>
          <p:nvPr>
            <p:ph type="body" idx="1"/>
          </p:nvPr>
        </p:nvSpPr>
        <p:spPr/>
        <p:txBody>
          <a:bodyPr/>
          <a:lstStyle/>
          <a:p>
            <a:pPr>
              <a:lnSpc>
                <a:spcPct val="107000"/>
              </a:lnSpc>
              <a:spcAft>
                <a:spcPts val="800"/>
              </a:spcAft>
            </a:pPr>
            <a:r>
              <a:rPr lang="da-DK"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rPr>
              <a:t>Fiktivt eksempel</a:t>
            </a:r>
          </a:p>
          <a:p>
            <a:pPr>
              <a:lnSpc>
                <a:spcPct val="107000"/>
              </a:lnSpc>
              <a:spcAft>
                <a:spcPts val="800"/>
              </a:spcAft>
            </a:pPr>
            <a:endParaRPr lang="da-DK" sz="1200" kern="100" dirty="0">
              <a:solidFill>
                <a:srgbClr val="FF0000"/>
              </a:solidFill>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Denne og næste slide viser, hvordan man kan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fejltolke data, hvis man ikke ser på variation over tid</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Eksemplet med medicineringsfejl, hvor man kun periodevist kigger på data i en 4 ugers periode,  illustrerer, hvordan data uden kontekst kan føre til forkerte konklusioner og handlinger.</a:t>
            </a:r>
          </a:p>
          <a:p>
            <a:pPr>
              <a:lnSpc>
                <a:spcPct val="107000"/>
              </a:lnSpc>
              <a:spcAft>
                <a:spcPts val="800"/>
              </a:spcAft>
            </a:pPr>
            <a:endParaRPr lang="da-DK" sz="11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Variation i antallet af medicineringsfejl:</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Hvis vi kun ser et udsnit af data i en 4 ugers periode, ser det ud til, at antallet af medicineringsfejl i starten af året falder, og personalet roses på den baggrund.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Omvendt, når antallet af medicineringsfejl stiger i den næste 4 ugers periode, hvor der måles , kunne man fejlagtigt give personalet indtryk af, at de er begyndt at sløse med medicinhåndteringen, og at de derfor må være mere omhyggelige med den. Evt. iværksættes en indsats på den baggrund. </a:t>
            </a:r>
            <a:br>
              <a:rPr lang="da-DK" sz="1200" kern="100" dirty="0">
                <a:effectLst/>
                <a:latin typeface="Calibri" panose="020F0502020204030204" pitchFamily="34" charset="0"/>
                <a:ea typeface="Aptos" panose="020B0004020202020204" pitchFamily="34" charset="0"/>
                <a:cs typeface="Times New Roman" panose="02020603050405020304" pitchFamily="18" charset="0"/>
              </a:rPr>
            </a:b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Naturlig vs. særlig variation:</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Disse udsving kan skyldes naturlige variationer (sæsonmæssige forskelle, antal patienter) eller særlige hændelser (ændringer i procedurer, ressourcer)</a:t>
            </a:r>
          </a:p>
          <a:p>
            <a:pPr marL="742950" lvl="1" indent="-285750">
              <a:lnSpc>
                <a:spcPct val="107000"/>
              </a:lnSpc>
              <a:spcAft>
                <a:spcPts val="800"/>
              </a:spcAft>
              <a:buSzPts val="1000"/>
              <a:buFont typeface="Courier New" panose="02070309020205020404" pitchFamily="49" charset="0"/>
              <a:buChar char="o"/>
              <a:tabLst>
                <a:tab pos="914400" algn="l"/>
              </a:tabLs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Risiko for fejlslutninger: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Uden at analysere data over tid og forstå de underliggende mønstre, kan man handle på tilfældige udsving i stedet for reelle problemer eller forbedringer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Læringspointe: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L</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edere og forbedringsteams bør undgå at reagere overilet på enkelte udsving uden at undersøge, om der er tale om reel forandring eller bare naturlig variation i vores processer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Spørg</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deltagerne hvordan de håndterer lignende situationer i deres enheder.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da-DK" dirty="0"/>
          </a:p>
        </p:txBody>
      </p:sp>
      <p:sp>
        <p:nvSpPr>
          <p:cNvPr id="4" name="Pladsholder til slidenummer 3">
            <a:extLst>
              <a:ext uri="{FF2B5EF4-FFF2-40B4-BE49-F238E27FC236}">
                <a16:creationId xmlns:a16="http://schemas.microsoft.com/office/drawing/2014/main" id="{BBF9B4D0-F29F-C327-A6F8-26569127BB13}"/>
              </a:ext>
            </a:extLst>
          </p:cNvPr>
          <p:cNvSpPr>
            <a:spLocks noGrp="1"/>
          </p:cNvSpPr>
          <p:nvPr>
            <p:ph type="sldNum" sz="quarter" idx="5"/>
          </p:nvPr>
        </p:nvSpPr>
        <p:spPr/>
        <p:txBody>
          <a:bodyPr/>
          <a:lstStyle/>
          <a:p>
            <a:fld id="{0DD9645C-D7FA-D74E-BD59-FA43DBFDCD63}" type="slidenum">
              <a:rPr lang="da-DK" smtClean="0"/>
              <a:t>46</a:t>
            </a:fld>
            <a:endParaRPr lang="da-DK"/>
          </a:p>
        </p:txBody>
      </p:sp>
    </p:spTree>
    <p:extLst>
      <p:ext uri="{BB962C8B-B14F-4D97-AF65-F5344CB8AC3E}">
        <p14:creationId xmlns:p14="http://schemas.microsoft.com/office/powerpoint/2010/main" val="1581890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622A0-FEF5-E368-23F9-44BFF2E0362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BAC074A-5A5C-27E1-64E6-BCD59B782E8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919E626-C8E3-9B31-9FE6-B7931235AD08}"/>
              </a:ext>
            </a:extLst>
          </p:cNvPr>
          <p:cNvSpPr>
            <a:spLocks noGrp="1"/>
          </p:cNvSpPr>
          <p:nvPr>
            <p:ph type="body" idx="1"/>
          </p:nvPr>
        </p:nvSpPr>
        <p:spPr/>
        <p:txBody>
          <a:bodyPr/>
          <a:lstStyle/>
          <a:p>
            <a:pPr>
              <a:lnSpc>
                <a:spcPct val="107000"/>
              </a:lnSpc>
              <a:spcAft>
                <a:spcPts val="800"/>
              </a:spcAft>
            </a:pPr>
            <a:r>
              <a:rPr lang="da-DK"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da-DK" dirty="0"/>
          </a:p>
        </p:txBody>
      </p:sp>
      <p:sp>
        <p:nvSpPr>
          <p:cNvPr id="4" name="Pladsholder til slidenummer 3">
            <a:extLst>
              <a:ext uri="{FF2B5EF4-FFF2-40B4-BE49-F238E27FC236}">
                <a16:creationId xmlns:a16="http://schemas.microsoft.com/office/drawing/2014/main" id="{7E62CFA2-36E8-5F1E-F769-D49B61C097EF}"/>
              </a:ext>
            </a:extLst>
          </p:cNvPr>
          <p:cNvSpPr>
            <a:spLocks noGrp="1"/>
          </p:cNvSpPr>
          <p:nvPr>
            <p:ph type="sldNum" sz="quarter" idx="5"/>
          </p:nvPr>
        </p:nvSpPr>
        <p:spPr/>
        <p:txBody>
          <a:bodyPr/>
          <a:lstStyle/>
          <a:p>
            <a:fld id="{0DD9645C-D7FA-D74E-BD59-FA43DBFDCD63}" type="slidenum">
              <a:rPr lang="da-DK" smtClean="0"/>
              <a:t>47</a:t>
            </a:fld>
            <a:endParaRPr lang="da-DK"/>
          </a:p>
        </p:txBody>
      </p:sp>
    </p:spTree>
    <p:extLst>
      <p:ext uri="{BB962C8B-B14F-4D97-AF65-F5344CB8AC3E}">
        <p14:creationId xmlns:p14="http://schemas.microsoft.com/office/powerpoint/2010/main" val="1529940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BE217-D27A-0F85-B8FA-D35F055ABFD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19256BD-6657-F482-346D-ABDD8C3A11B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1D5DAF8-1002-82C2-73F2-B11BEF02CECF}"/>
              </a:ext>
            </a:extLst>
          </p:cNvPr>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Dette slide viser forskellen på, hvordan data kan præsentere sig i to formater – et søjlediagram og et seriediagram – og illustrerer faren ved at drage forkerte konklusioner om forbedring uden at analysere data korrekt.</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Graferne viser fiktive data for genindlæggelser på to måder. På søjlediagrammet ser vi en forbedring fra 2023 til 2024, hvor der er færre genindlæggelser. </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8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b="1" kern="100" dirty="0">
                <a:effectLst/>
                <a:latin typeface="Calibri" panose="020F0502020204030204" pitchFamily="34" charset="0"/>
                <a:ea typeface="Aptos" panose="020B0004020202020204" pitchFamily="34" charset="0"/>
                <a:cs typeface="Times New Roman" panose="02020603050405020304" pitchFamily="18" charset="0"/>
              </a:rPr>
              <a:t>Spørg deltagerne om hvad de tænker om data?</a:t>
            </a:r>
            <a:endParaRPr lang="da-DK"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8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Vis samme datasæt opgjort månedsvist i et seriediagram. Nu ses en faldende forekomst i 2023 og stigende i 2024. </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8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b="1" kern="100" dirty="0">
                <a:effectLst/>
                <a:latin typeface="Calibri" panose="020F0502020204030204" pitchFamily="34" charset="0"/>
                <a:ea typeface="Aptos" panose="020B0004020202020204" pitchFamily="34" charset="0"/>
                <a:cs typeface="Times New Roman" panose="02020603050405020304" pitchFamily="18" charset="0"/>
              </a:rPr>
              <a:t>Hvad siger det om kvaliteten når data opgøres månedsvist?</a:t>
            </a:r>
            <a:endParaRPr lang="da-DK"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Ser vi på det samme datasæt i et seriediagram, bemærker vi en faldende kurve, efterfulgt af en stigning. Det viser, at forbedringen i søjlediagrammet muligvis blot er midlertidig</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8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Den første type visualisering kan skabe en overfladisk konklusion om, at alt er blevet bedre. Men søjlediagrammer mangler ofte kontekst, især når det gælder variation over tid. Søjlediagrammet kan give en misvisende fortælling, hvis vi ikke undersøger, hvordan resultaterne er fordelt over tid.</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Når data analyseres over tid, bliver det klart, at vi måske fejltolker resultater som forbedringer, selvom de blot er en cyklisk tendens, naturlig udsving eller resultat af en forkert ledelsesbeslutning.</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b="1" kern="100" dirty="0">
                <a:effectLst/>
                <a:latin typeface="Calibri" panose="020F0502020204030204" pitchFamily="34" charset="0"/>
                <a:ea typeface="Aptos" panose="020B0004020202020204" pitchFamily="34" charset="0"/>
                <a:cs typeface="Times New Roman" panose="02020603050405020304" pitchFamily="18" charset="0"/>
              </a:rPr>
              <a:t>Læringspointe:</a:t>
            </a:r>
            <a:endParaRPr lang="da-DK"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Data, der kun vises som en årlig eller samlet præstation, kan skjule de mønstre og tendenser, som viser, om vi faktisk ser en ægte forbedring. Dette er grunden til, at det er vigtigt at arbejde med tidsseriedata – de hjælper os med at forstå konteksten og undgå at drage forhastede konklusioner.</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a:extLst>
              <a:ext uri="{FF2B5EF4-FFF2-40B4-BE49-F238E27FC236}">
                <a16:creationId xmlns:a16="http://schemas.microsoft.com/office/drawing/2014/main" id="{A37033FB-D3BB-B5EA-4787-43EB0FCBDAE7}"/>
              </a:ext>
            </a:extLst>
          </p:cNvPr>
          <p:cNvSpPr>
            <a:spLocks noGrp="1"/>
          </p:cNvSpPr>
          <p:nvPr>
            <p:ph type="sldNum" sz="quarter" idx="5"/>
          </p:nvPr>
        </p:nvSpPr>
        <p:spPr/>
        <p:txBody>
          <a:bodyPr/>
          <a:lstStyle/>
          <a:p>
            <a:fld id="{0DD9645C-D7FA-D74E-BD59-FA43DBFDCD63}" type="slidenum">
              <a:rPr lang="da-DK" smtClean="0"/>
              <a:t>48</a:t>
            </a:fld>
            <a:endParaRPr lang="da-DK"/>
          </a:p>
        </p:txBody>
      </p:sp>
    </p:spTree>
    <p:extLst>
      <p:ext uri="{BB962C8B-B14F-4D97-AF65-F5344CB8AC3E}">
        <p14:creationId xmlns:p14="http://schemas.microsoft.com/office/powerpoint/2010/main" val="411343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med øvelsen er at introducere deltagerne til seriediagrammet og til forståelsen af variation. </a:t>
            </a:r>
          </a:p>
          <a:p>
            <a:r>
              <a:rPr lang="da-DK" dirty="0"/>
              <a:t>Husk print af vejledning. </a:t>
            </a:r>
          </a:p>
          <a:p>
            <a:endParaRPr lang="da-DK" dirty="0"/>
          </a:p>
          <a:p>
            <a:r>
              <a:rPr lang="da-DK" b="1" dirty="0"/>
              <a:t>Øvelsens trin for trin</a:t>
            </a:r>
          </a:p>
          <a:p>
            <a:pPr marL="228600" indent="-228600">
              <a:buFont typeface="+mj-lt"/>
              <a:buAutoNum type="arabicPeriod"/>
            </a:pPr>
            <a:r>
              <a:rPr lang="da-DK" dirty="0"/>
              <a:t>Del gruppen i to grupper</a:t>
            </a:r>
          </a:p>
          <a:p>
            <a:pPr marL="228600" indent="-228600">
              <a:buFont typeface="+mj-lt"/>
              <a:buAutoNum type="arabicPeriod"/>
            </a:pPr>
            <a:r>
              <a:rPr lang="da-DK" dirty="0"/>
              <a:t>Giv nu grupperne instruktioner, uden at den anden gruppe kan høre det</a:t>
            </a:r>
          </a:p>
          <a:p>
            <a:pPr marL="685800" lvl="1" indent="-228600">
              <a:buFont typeface="Arial" panose="020B0604020202020204" pitchFamily="34" charset="0"/>
              <a:buChar char="•"/>
            </a:pPr>
            <a:r>
              <a:rPr lang="da-DK" dirty="0"/>
              <a:t>Den ene gruppe får det blandede papir og får besked på at lave deres eget papirfly. De må selv bestemme form og størrelse</a:t>
            </a:r>
          </a:p>
          <a:p>
            <a:pPr marL="685800" lvl="1" indent="-228600">
              <a:buFont typeface="Arial" panose="020B0604020202020204" pitchFamily="34" charset="0"/>
              <a:buChar char="•"/>
            </a:pPr>
            <a:r>
              <a:rPr lang="da-DK" dirty="0"/>
              <a:t>Den anden gruppe får hvidt papir og vejledning til standard-flyet</a:t>
            </a:r>
          </a:p>
          <a:p>
            <a:pPr marL="685800" lvl="1" indent="-228600">
              <a:buFont typeface="Arial" panose="020B0604020202020204" pitchFamily="34" charset="0"/>
              <a:buChar char="•"/>
            </a:pPr>
            <a:endParaRPr lang="da-DK" dirty="0"/>
          </a:p>
          <a:p>
            <a:pPr marL="228600" indent="-228600">
              <a:buFont typeface="+mj-lt"/>
              <a:buAutoNum type="arabicPeriod"/>
            </a:pPr>
            <a:r>
              <a:rPr lang="da-DK" dirty="0"/>
              <a:t>Grupperne får nu 3-5 min til at bygge deres papirfly. De må IKKE afprøve flyene</a:t>
            </a:r>
          </a:p>
          <a:p>
            <a:pPr marL="228600" indent="-228600">
              <a:buFont typeface="+mj-lt"/>
              <a:buAutoNum type="arabicPeriod"/>
            </a:pPr>
            <a:endParaRPr lang="da-DK" dirty="0"/>
          </a:p>
          <a:p>
            <a:pPr marL="228600" indent="-228600">
              <a:buFont typeface="+mj-lt"/>
              <a:buAutoNum type="arabicPeriod"/>
            </a:pPr>
            <a:r>
              <a:rPr lang="da-DK" dirty="0"/>
              <a:t>Imens deltagerne bygger fly, klargøres flyvebanen med post-</a:t>
            </a:r>
            <a:r>
              <a:rPr lang="da-DK" dirty="0" err="1"/>
              <a:t>its</a:t>
            </a:r>
            <a:r>
              <a:rPr lang="da-DK" dirty="0"/>
              <a:t>, der placeres med ca. 1 meters afstand. Flipover med seriediagrammet hænges på væggen i nærheden af flybanen, så data kan skrives på undervejs</a:t>
            </a:r>
          </a:p>
          <a:p>
            <a:pPr marL="228600" indent="-228600">
              <a:buFont typeface="+mj-lt"/>
              <a:buAutoNum type="arabicPeriod"/>
            </a:pPr>
            <a:endParaRPr lang="da-DK" dirty="0"/>
          </a:p>
          <a:p>
            <a:pPr marL="228600" indent="-228600">
              <a:buFont typeface="+mj-lt"/>
              <a:buAutoNum type="arabicPeriod"/>
            </a:pPr>
            <a:r>
              <a:rPr lang="da-DK" dirty="0"/>
              <a:t>Når deltagerne er klar, bedes de om at komme op til flybanen. </a:t>
            </a:r>
          </a:p>
          <a:p>
            <a:pPr marL="228600" indent="-228600">
              <a:buFont typeface="+mj-lt"/>
              <a:buAutoNum type="arabicPeriod"/>
            </a:pPr>
            <a:r>
              <a:rPr lang="da-DK" dirty="0"/>
              <a:t>Deltagerne med de farvede fly skal nu kaste en efter en. Efter hvert kast markeres antallet af meter på seriediagrammet med en prik</a:t>
            </a:r>
          </a:p>
          <a:p>
            <a:pPr marL="228600" indent="-228600">
              <a:buFont typeface="+mj-lt"/>
              <a:buAutoNum type="arabicPeriod"/>
            </a:pPr>
            <a:r>
              <a:rPr lang="da-DK" dirty="0"/>
              <a:t>Når alle de farvede fly er kastet, laves første opsamling:</a:t>
            </a:r>
          </a:p>
          <a:p>
            <a:pPr marL="685800" lvl="1" indent="-228600">
              <a:buFont typeface="Arial" panose="020B0604020202020204" pitchFamily="34" charset="0"/>
              <a:buChar char="•"/>
            </a:pPr>
            <a:r>
              <a:rPr lang="da-DK" dirty="0"/>
              <a:t>Forbind punkterne i seriediagrammet</a:t>
            </a:r>
          </a:p>
          <a:p>
            <a:pPr marL="685800" lvl="1" indent="-228600">
              <a:buFont typeface="Arial" panose="020B0604020202020204" pitchFamily="34" charset="0"/>
              <a:buChar char="•"/>
            </a:pPr>
            <a:r>
              <a:rPr lang="da-DK" dirty="0"/>
              <a:t>Spørg deltagerne, hvordan det ser ud </a:t>
            </a:r>
          </a:p>
          <a:p>
            <a:pPr marL="685800" lvl="1" indent="-228600">
              <a:buFont typeface="Arial" panose="020B0604020202020204" pitchFamily="34" charset="0"/>
              <a:buChar char="•"/>
            </a:pPr>
            <a:r>
              <a:rPr lang="da-DK" dirty="0"/>
              <a:t>Spørg deltagerne om årsager til variationen</a:t>
            </a:r>
          </a:p>
          <a:p>
            <a:pPr marL="685800" lvl="1" indent="-228600">
              <a:buFont typeface="Arial" panose="020B0604020202020204" pitchFamily="34" charset="0"/>
              <a:buChar char="•"/>
            </a:pPr>
            <a:r>
              <a:rPr lang="da-DK" dirty="0"/>
              <a:t>Skriv årsagerne på seriediagrammet (materiale og design plejer at blive nævnt)</a:t>
            </a:r>
          </a:p>
          <a:p>
            <a:pPr marL="685800" lvl="1" indent="-228600">
              <a:buFont typeface="Arial" panose="020B0604020202020204" pitchFamily="34" charset="0"/>
              <a:buChar char="•"/>
            </a:pPr>
            <a:endParaRPr lang="da-DK" dirty="0"/>
          </a:p>
          <a:p>
            <a:pPr marL="228600" indent="-228600">
              <a:buFont typeface="+mj-lt"/>
              <a:buAutoNum type="arabicPeriod"/>
            </a:pPr>
            <a:r>
              <a:rPr lang="da-DK" dirty="0"/>
              <a:t>Sig, at du har valgt at ensrette materiale og design og bed nu den anden gruppe om at kaste. </a:t>
            </a:r>
          </a:p>
          <a:p>
            <a:pPr marL="228600" indent="-228600">
              <a:buFont typeface="+mj-lt"/>
              <a:buAutoNum type="arabicPeriod"/>
            </a:pPr>
            <a:r>
              <a:rPr lang="da-DK" dirty="0"/>
              <a:t>Deltagerne med de farvede fly skal nu kaste en efter en. Efter hvert kast markeres antallet af meter på seriediagrammet med en prik. </a:t>
            </a:r>
          </a:p>
          <a:p>
            <a:pPr marL="228600" indent="-228600">
              <a:buFont typeface="+mj-lt"/>
              <a:buAutoNum type="arabicPeriod"/>
            </a:pPr>
            <a:r>
              <a:rPr lang="da-DK" dirty="0"/>
              <a:t>Når alle de farvede fly er kastet, laves anden opsamling:</a:t>
            </a:r>
          </a:p>
          <a:p>
            <a:pPr marL="685800" lvl="1" indent="-228600">
              <a:buFont typeface="Arial" panose="020B0604020202020204" pitchFamily="34" charset="0"/>
              <a:buChar char="•"/>
            </a:pPr>
            <a:r>
              <a:rPr lang="da-DK" dirty="0"/>
              <a:t>Forbind punkterne i seriediagrammet</a:t>
            </a:r>
          </a:p>
          <a:p>
            <a:pPr marL="685800" lvl="1" indent="-228600">
              <a:buFont typeface="Arial" panose="020B0604020202020204" pitchFamily="34" charset="0"/>
              <a:buChar char="•"/>
            </a:pPr>
            <a:r>
              <a:rPr lang="da-DK" dirty="0"/>
              <a:t>Spørg deltagerne, hvordan det ser ud </a:t>
            </a:r>
          </a:p>
          <a:p>
            <a:pPr marL="685800" lvl="1" indent="-228600">
              <a:buFont typeface="Arial" panose="020B0604020202020204" pitchFamily="34" charset="0"/>
              <a:buChar char="•"/>
            </a:pPr>
            <a:r>
              <a:rPr lang="da-DK" dirty="0"/>
              <a:t>Spørg deltagerne om årsager til variationen (vejledningen til standardflyet er ikke nem at forstå og det giver anledning til en fin snak om vejledninger)</a:t>
            </a:r>
          </a:p>
          <a:p>
            <a:pPr marL="685800" lvl="1" indent="-228600">
              <a:buFont typeface="Arial" panose="020B0604020202020204" pitchFamily="34" charset="0"/>
              <a:buChar char="•"/>
            </a:pPr>
            <a:r>
              <a:rPr lang="da-DK" dirty="0"/>
              <a:t>Spørg deltagerne, hvad næste skridt kan være. Notér idéerne på seriediagrammet</a:t>
            </a:r>
          </a:p>
          <a:p>
            <a:pPr marL="228600" indent="-228600">
              <a:buFont typeface="+mj-lt"/>
              <a:buAutoNum type="arabicPeriod"/>
            </a:pPr>
            <a:endParaRPr lang="da-DK" dirty="0"/>
          </a:p>
          <a:p>
            <a:pPr marL="228600" indent="-228600">
              <a:buFont typeface="+mj-lt"/>
              <a:buAutoNum type="arabicPeriod"/>
            </a:pPr>
            <a:endParaRPr lang="da-DK" dirty="0"/>
          </a:p>
          <a:p>
            <a:r>
              <a:rPr lang="da-DK" dirty="0"/>
              <a:t>OBS: Hvis man har mindre grupper på f.eks. 10 personer skal man ikke dele gruppen i to. I stedet kan man bede gruppen om at lave de farvede fly først og derefter lave de hvide fly ud fra vejledningen. </a:t>
            </a:r>
          </a:p>
          <a:p>
            <a:endParaRPr lang="da-DK" dirty="0"/>
          </a:p>
          <a:p>
            <a:r>
              <a:rPr lang="da-DK" b="1" dirty="0"/>
              <a:t>Læringspointer:</a:t>
            </a:r>
            <a:endParaRPr lang="da-DK" dirty="0"/>
          </a:p>
          <a:p>
            <a:pPr marL="171450" indent="-171450">
              <a:buFont typeface="Arial" panose="020B0604020202020204" pitchFamily="34" charset="0"/>
              <a:buChar char="•"/>
            </a:pPr>
            <a:r>
              <a:rPr lang="da-DK" dirty="0"/>
              <a:t>Man skal bruge data til at tage at forstå variationen, før man træffer beslutninger om eventuelle ændringer</a:t>
            </a:r>
          </a:p>
          <a:p>
            <a:pPr marL="171450" indent="-171450">
              <a:buFont typeface="Arial" panose="020B0604020202020204" pitchFamily="34" charset="0"/>
              <a:buChar char="•"/>
            </a:pPr>
            <a:r>
              <a:rPr lang="da-DK" dirty="0"/>
              <a:t>Man kan bruge seriediagrammet til at samle data løbende og notere afprøvninger undervejs</a:t>
            </a:r>
          </a:p>
          <a:p>
            <a:pPr marL="171450" indent="-171450">
              <a:buFont typeface="Arial" panose="020B0604020202020204" pitchFamily="34" charset="0"/>
              <a:buChar char="•"/>
            </a:pPr>
            <a:r>
              <a:rPr lang="da-DK" dirty="0"/>
              <a:t>Brug af standardisering til at minimere variation</a:t>
            </a:r>
          </a:p>
          <a:p>
            <a:pPr marL="171450" indent="-171450">
              <a:buFont typeface="Arial" panose="020B0604020202020204" pitchFamily="34" charset="0"/>
              <a:buChar char="•"/>
            </a:pPr>
            <a:r>
              <a:rPr lang="da-DK" dirty="0"/>
              <a:t>Et seriediagram kan laves på papir – det behøver ikke at ske i </a:t>
            </a:r>
            <a:r>
              <a:rPr lang="da-DK" dirty="0" err="1"/>
              <a:t>excel</a:t>
            </a:r>
            <a:endParaRPr lang="da-DK" dirty="0"/>
          </a:p>
          <a:p>
            <a:pPr marL="171450" indent="-171450">
              <a:buFont typeface="Arial" panose="020B0604020202020204" pitchFamily="34" charset="0"/>
              <a:buChar char="•"/>
            </a:pPr>
            <a:endParaRPr lang="da-DK" dirty="0"/>
          </a:p>
          <a:p>
            <a:endParaRPr lang="da-DK" dirty="0"/>
          </a:p>
          <a:p>
            <a:r>
              <a:rPr lang="da-DK" dirty="0"/>
              <a:t>Vejledning til standardfly – se øvelsesmanual</a:t>
            </a:r>
          </a:p>
        </p:txBody>
      </p:sp>
      <p:sp>
        <p:nvSpPr>
          <p:cNvPr id="4" name="Pladsholder til slidenummer 3"/>
          <p:cNvSpPr>
            <a:spLocks noGrp="1"/>
          </p:cNvSpPr>
          <p:nvPr>
            <p:ph type="sldNum" sz="quarter" idx="10"/>
          </p:nvPr>
        </p:nvSpPr>
        <p:spPr/>
        <p:txBody>
          <a:bodyPr/>
          <a:lstStyle/>
          <a:p>
            <a:fld id="{2C851D94-5711-4DB0-8CD6-B7C0F68C992F}" type="slidenum">
              <a:rPr lang="en-GB" smtClean="0"/>
              <a:t>49</a:t>
            </a:fld>
            <a:endParaRPr lang="en-GB"/>
          </a:p>
        </p:txBody>
      </p:sp>
    </p:spTree>
    <p:extLst>
      <p:ext uri="{BB962C8B-B14F-4D97-AF65-F5344CB8AC3E}">
        <p14:creationId xmlns:p14="http://schemas.microsoft.com/office/powerpoint/2010/main" val="159269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1) Gå programmet igennem</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2)</a:t>
            </a: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Evt</a:t>
            </a: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Praktiske informationer </a:t>
            </a: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som</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Navneskilte:</a:t>
            </a:r>
          </a:p>
          <a:p>
            <a:pPr marL="301981" marR="0" lvl="0" indent="-301981" algn="l" defTabSz="914400" rtl="0" eaLnBrk="1" fontAlgn="auto" latinLnBrk="0" hangingPunct="1">
              <a:lnSpc>
                <a:spcPct val="107000"/>
              </a:lnSpc>
              <a:spcBef>
                <a:spcPts val="0"/>
              </a:spcBef>
              <a:spcAft>
                <a:spcPts val="845"/>
              </a:spcAft>
              <a:buClrTx/>
              <a:buSzTx/>
              <a:buFont typeface="Arial" panose="020B0604020202020204" pitchFamily="34" charset="0"/>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Info om </a:t>
            </a: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navneskilte</a:t>
            </a:r>
            <a:endPar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Varighed: </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Programsat </a:t>
            </a: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6½ time</a:t>
            </a:r>
          </a:p>
          <a:p>
            <a:pPr marL="362377" marR="0" lvl="0" indent="-362377" algn="l" defTabSz="914400"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Andre relevante oplysninger, fx at </a:t>
            </a: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holder sluttiden</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Pauser: </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planlægger </a:t>
            </a: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pauser dynamisk ca. hver time </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Opfordre til at </a:t>
            </a: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trække lidt luft, få en kop kaffe </a:t>
            </a: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eller vand, og strække benene. </a:t>
            </a:r>
          </a:p>
          <a:p>
            <a:pPr marL="362377" marR="0" lvl="0" indent="-362377" algn="l" defTabSz="914400"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Opfordre til at </a:t>
            </a: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henlægge telefoner mv. til pauserne</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Toiletter og faciliteter, fx grupperum</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Materialer og noter:</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Hvilke </a:t>
            </a: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materialer er tilgængelige </a:t>
            </a: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for deltagerne - hvornår og hvordan</a:t>
            </a:r>
          </a:p>
          <a:p>
            <a:pPr marL="362377" marR="0" lvl="0" indent="-362377"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Spørgsmål undervejs</a:t>
            </a: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eller efter oplæg? </a:t>
            </a:r>
          </a:p>
          <a:p>
            <a:pPr marL="510012"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Spilleregler:</a:t>
            </a:r>
          </a:p>
          <a:p>
            <a:pPr marL="362377" marR="0" lvl="0" indent="-362377" algn="l" defTabSz="966338"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stiller spørgsmål</a:t>
            </a:r>
          </a:p>
          <a:p>
            <a:pPr marL="362377" marR="0" lvl="0" indent="-362377" algn="l" defTabSz="966338"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deler viden og erfaringer</a:t>
            </a:r>
          </a:p>
          <a:p>
            <a:pPr marL="362377" marR="0" lvl="0" indent="-362377" algn="l" defTabSz="966338" rtl="0" eaLnBrk="1" fontAlgn="auto" latinLnBrk="0" hangingPunct="1">
              <a:lnSpc>
                <a:spcPct val="107000"/>
              </a:lnSpc>
              <a:spcBef>
                <a:spcPts val="0"/>
              </a:spcBef>
              <a:spcAft>
                <a:spcPts val="845"/>
              </a:spcAft>
              <a:buClrTx/>
              <a:buSzTx/>
              <a:buFont typeface="Symbol" panose="05050102010706020507" pitchFamily="18" charset="2"/>
              <a:buChar char=""/>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har et fortroligt rum med plads til at lære</a:t>
            </a:r>
          </a:p>
          <a:p>
            <a:pPr marL="0" marR="0" lvl="0" indent="0" algn="l" defTabSz="914400" rtl="0" eaLnBrk="1" fontAlgn="auto" latinLnBrk="0" hangingPunct="1">
              <a:lnSpc>
                <a:spcPct val="107000"/>
              </a:lnSpc>
              <a:spcBef>
                <a:spcPts val="0"/>
              </a:spcBef>
              <a:spcAft>
                <a:spcPts val="845"/>
              </a:spcAft>
              <a:buClrTx/>
              <a:buSzTx/>
              <a:buFontTx/>
              <a:buNone/>
              <a:tabLst/>
              <a:defRPr/>
            </a:pPr>
            <a:endPar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Mobiltelefoner: Vi vil sætte pris på, hvis I kan sætte jeres </a:t>
            </a:r>
            <a:r>
              <a:rPr kumimoji="0" lang="da-DK" sz="13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telefoner på lydløs</a:t>
            </a: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så vi undgår forstyrrelser.</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45"/>
              </a:spcAft>
              <a:buClrTx/>
              <a:buSzTx/>
              <a:buFontTx/>
              <a:buNone/>
              <a:tabLst/>
              <a:defRPr/>
            </a:pPr>
            <a:r>
              <a:rPr kumimoji="0" lang="da-DK" sz="13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Vi ser frem til en god dag</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a:t>
            </a:fld>
            <a:endParaRPr lang="da-DK"/>
          </a:p>
        </p:txBody>
      </p:sp>
    </p:spTree>
    <p:extLst>
      <p:ext uri="{BB962C8B-B14F-4D97-AF65-F5344CB8AC3E}">
        <p14:creationId xmlns:p14="http://schemas.microsoft.com/office/powerpoint/2010/main" val="1650540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DB549-CD0D-C4E1-3F5D-919D0E55CB7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27C8F7E-544E-0427-F10D-3C25B0920E9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0137A66-9F91-5496-53D1-24E5DD9887B2}"/>
              </a:ext>
            </a:extLst>
          </p:cNvPr>
          <p:cNvSpPr>
            <a:spLocks noGrp="1"/>
          </p:cNvSpPr>
          <p:nvPr>
            <p:ph type="body" idx="1"/>
          </p:nvPr>
        </p:nvSpPr>
        <p:spPr/>
        <p:txBody>
          <a:bodyPr/>
          <a:lstStyle/>
          <a:p>
            <a:r>
              <a:rPr lang="da-DK"/>
              <a:t>15 minutter</a:t>
            </a:r>
            <a:endParaRPr lang="da-DK" dirty="0"/>
          </a:p>
        </p:txBody>
      </p:sp>
      <p:sp>
        <p:nvSpPr>
          <p:cNvPr id="4" name="Pladsholder til slidenummer 3">
            <a:extLst>
              <a:ext uri="{FF2B5EF4-FFF2-40B4-BE49-F238E27FC236}">
                <a16:creationId xmlns:a16="http://schemas.microsoft.com/office/drawing/2014/main" id="{BA4D1512-5E0A-256D-81B5-2B780606141D}"/>
              </a:ext>
            </a:extLst>
          </p:cNvPr>
          <p:cNvSpPr>
            <a:spLocks noGrp="1"/>
          </p:cNvSpPr>
          <p:nvPr>
            <p:ph type="sldNum" sz="quarter" idx="5"/>
          </p:nvPr>
        </p:nvSpPr>
        <p:spPr/>
        <p:txBody>
          <a:bodyPr/>
          <a:lstStyle/>
          <a:p>
            <a:fld id="{0DD9645C-D7FA-D74E-BD59-FA43DBFDCD63}" type="slidenum">
              <a:rPr lang="da-DK" smtClean="0"/>
              <a:t>50</a:t>
            </a:fld>
            <a:endParaRPr lang="da-DK"/>
          </a:p>
        </p:txBody>
      </p:sp>
    </p:spTree>
    <p:extLst>
      <p:ext uri="{BB962C8B-B14F-4D97-AF65-F5344CB8AC3E}">
        <p14:creationId xmlns:p14="http://schemas.microsoft.com/office/powerpoint/2010/main" val="3126881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51</a:t>
            </a:fld>
            <a:endParaRPr lang="da-DK"/>
          </a:p>
        </p:txBody>
      </p:sp>
    </p:spTree>
    <p:extLst>
      <p:ext uri="{BB962C8B-B14F-4D97-AF65-F5344CB8AC3E}">
        <p14:creationId xmlns:p14="http://schemas.microsoft.com/office/powerpoint/2010/main" val="3213216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dirty="0"/>
              <a:t>Dette slide præsenterer en oversigt over de syv trin til måling af forbedring, som Mike </a:t>
            </a:r>
            <a:r>
              <a:rPr lang="da-DK" dirty="0" err="1"/>
              <a:t>Davidge</a:t>
            </a:r>
            <a:r>
              <a:rPr lang="da-DK" dirty="0"/>
              <a:t> anbefaler. Trinene strukturerer, hvordan man arbejder systematisk med at måle og analysere data for at understøtte forbedringsarbejde.</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Introducér Mike </a:t>
            </a:r>
            <a:r>
              <a:rPr lang="da-DK" dirty="0" err="1"/>
              <a:t>Davidge</a:t>
            </a:r>
            <a:r>
              <a:rPr lang="da-DK" dirty="0"/>
              <a:t> som ekspert i datadrevet forbedring fra det engelske sundhedsvæsen, NHS og introducer hans 7 trin til måling af forbedring:</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 </a:t>
            </a: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1. Bestem et mål</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Start med at være meget klar på, hvad du ønsker at forbedre. Definer målet og formålet med målingen, så det er tydeligt for alle, hvorfor vi gør dette. </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2. Vælg indikatorer</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 forbedringsarbejde skal I arbejde med indikatorer. En indikator beskriver kvaliteten af det, I måler på. </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3. Definér indikatorer</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Det er vigtigt, at I definerer jeres indikatorer præcist. Dette giver mulighed for, at dataindsamlingen foregår stabilt, også når I er flere involveret i dataindsamlingen.</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4. Indsaml data</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Indsaml data. Definér proces for indsamling af data – vi skal måle så hyppigt vi kan, og så sjældent vi tør!</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5. Analysér data</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Følg data i seriediagrammer og analysér, om der er tale om tilfældig eller ikke-tilfældig variation.</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6. Bestem handling</a:t>
            </a: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På baggrund af analysen skal I tage stilling til det næste skridt i jeres forbedringsarbejde.</a:t>
            </a: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Calibri" panose="020F0502020204030204" pitchFamily="34" charset="0"/>
                <a:ea typeface="Aptos" panose="020B0004020202020204" pitchFamily="34" charset="0"/>
                <a:cs typeface="Times New Roman" panose="02020603050405020304" pitchFamily="18" charset="0"/>
              </a:rPr>
              <a:t>7. Gentag trin 4- 6</a:t>
            </a:r>
          </a:p>
          <a:p>
            <a:pPr>
              <a:lnSpc>
                <a:spcPct val="107000"/>
              </a:lnSpc>
              <a:spcAft>
                <a:spcPts val="800"/>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Mike </a:t>
            </a:r>
            <a:r>
              <a:rPr lang="da-DK" sz="1200" kern="100" dirty="0" err="1">
                <a:effectLst/>
                <a:latin typeface="Calibri" panose="020F0502020204030204" pitchFamily="34" charset="0"/>
                <a:ea typeface="Aptos" panose="020B0004020202020204" pitchFamily="34" charset="0"/>
                <a:cs typeface="Times New Roman" panose="02020603050405020304" pitchFamily="18" charset="0"/>
              </a:rPr>
              <a:t>Davidge’s</a:t>
            </a:r>
            <a:r>
              <a:rPr lang="da-DK" sz="1200" kern="100" dirty="0">
                <a:effectLst/>
                <a:latin typeface="Calibri" panose="020F0502020204030204" pitchFamily="34" charset="0"/>
                <a:ea typeface="Aptos" panose="020B0004020202020204" pitchFamily="34" charset="0"/>
                <a:cs typeface="Times New Roman" panose="02020603050405020304" pitchFamily="18" charset="0"/>
              </a:rPr>
              <a:t> tilgang til måling af forbedring er simpel, men effektiv. De 7 trin sikrer, at vi ikke bare måler for målingens skyld, men bruger data strategisk for at skabe varige ændringer.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Calibri" panose="020F050202020403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Calibri" panose="020F0502020204030204" pitchFamily="34" charset="0"/>
                <a:ea typeface="Aptos" panose="020B0004020202020204" pitchFamily="34" charset="0"/>
                <a:cs typeface="Times New Roman" panose="02020603050405020304" pitchFamily="18" charset="0"/>
              </a:rPr>
              <a:t>Husk, at hvert trin er afhængigt af det forrige. Hvis vi ikke definerer problemet korrekt, kan vi ende med at måle det forkerte.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da-DK" dirty="0"/>
          </a:p>
          <a:p>
            <a:pPr marL="0" indent="0">
              <a:buFont typeface="Arial" panose="020B0604020202020204" pitchFamily="34" charset="0"/>
              <a:buNone/>
            </a:pPr>
            <a:r>
              <a:rPr lang="da-DK" dirty="0"/>
              <a:t>Se mere om de 7 trin i målinger i video fra the NHS Institute for Innovation and </a:t>
            </a:r>
            <a:r>
              <a:rPr lang="da-DK" dirty="0" err="1"/>
              <a:t>Improvement</a:t>
            </a:r>
            <a:r>
              <a:rPr lang="da-DK" dirty="0"/>
              <a:t> (UK) på YouTube</a:t>
            </a:r>
          </a:p>
          <a:p>
            <a:pPr marL="0" indent="0">
              <a:buFont typeface="Arial" panose="020B0604020202020204" pitchFamily="34" charset="0"/>
              <a:buNone/>
            </a:pP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52</a:t>
            </a:fld>
            <a:endParaRPr lang="da-DK"/>
          </a:p>
        </p:txBody>
      </p:sp>
    </p:spTree>
    <p:extLst>
      <p:ext uri="{BB962C8B-B14F-4D97-AF65-F5344CB8AC3E}">
        <p14:creationId xmlns:p14="http://schemas.microsoft.com/office/powerpoint/2010/main" val="21554662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Start med at være meget klar på, hvad du ønsker at forbedre. Formålet med at sætte mål er at sætte retning for forbedringsindsatsen. Definér målet og formålet med målingen, så det er tydeligt for alle, hvorfor vi gør dette. Træk tråde til WS1, første spørgsmål i forbedringsmodellen og SMART-mål</a:t>
            </a:r>
          </a:p>
          <a:p>
            <a:endParaRPr lang="da-DK" dirty="0"/>
          </a:p>
          <a:p>
            <a:endParaRPr lang="da-DK" dirty="0"/>
          </a:p>
          <a:p>
            <a:r>
              <a:rPr lang="da-DK" dirty="0"/>
              <a:t>For at opnå målet skal deltagerne opstille både resultatmål og procesmål. </a:t>
            </a:r>
          </a:p>
          <a:p>
            <a:endParaRPr lang="da-DK" dirty="0"/>
          </a:p>
          <a:p>
            <a:r>
              <a:rPr lang="da-DK" dirty="0"/>
              <a:t>Resultatmålet (typisk ét mål) refererer til det ønskede resultat af forbedringsarbejdet. </a:t>
            </a:r>
          </a:p>
          <a:p>
            <a:endParaRPr lang="da-DK" dirty="0"/>
          </a:p>
          <a:p>
            <a:r>
              <a:rPr lang="da-DK" dirty="0"/>
              <a:t>Procesmål (typisk to-tre mål) refererer til kvaliteten af de ønskede processer/arbejdsgange, der skal føre frem til resultatet. </a:t>
            </a:r>
          </a:p>
          <a:p>
            <a:endParaRPr lang="da-DK" dirty="0"/>
          </a:p>
          <a:p>
            <a:r>
              <a:rPr lang="da-DK" dirty="0"/>
              <a:t>Derudover kan det være relevant, at forbedringsteamet formulerer en ulempeindikator. Denne indikator kan måle evt. uønskede konsekvenser af projektet.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53</a:t>
            </a:fld>
            <a:endParaRPr lang="da-DK"/>
          </a:p>
        </p:txBody>
      </p:sp>
    </p:spTree>
    <p:extLst>
      <p:ext uri="{BB962C8B-B14F-4D97-AF65-F5344CB8AC3E}">
        <p14:creationId xmlns:p14="http://schemas.microsoft.com/office/powerpoint/2010/main" val="4069149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For at afgøre, om de indførte forandringer medfører reelle forbedringer, skal der fastsættes indikatorer, der siger noget om kvaliteten af opgaven eller arbejdsgangen, der måles på.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Der bruges 3 forskellige typer af indikatorer: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Resultatindikator: Det er en måling af målet for indsatsen. Denne indikator kaldes for borgerens og patientens stemme.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Procesindikator: Det er en måling af de nye arbejdsgange, der skal implementeres. Denne indikator kaldes for systemets stemme. Procesindikatorerne svarer til de sekundære drivere i driverdiagrammet.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Ulempeindikator: Det er en måling af de bekymringer, der kan være ved indsatsen. Kan det fx påvirke noget andet på en negativ måde? Denne indikator kaldes for kritikerens stemme.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De 3 typer af indikatorer beskrives som en familie af indikatorer, fordi man følger de 3 forskellige typer af målinger samlet.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Det er vigtigt, at indikatorer defineres præcist. Dette giver mulighed for, at dataindsamlingen foregår stabilt, også når der er flere involveret i dataindsamlingen.</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Bemærk, at målene og selve indikatorerne kan lyde meget ens. Forskellen er dog, at indikatorerne ikke indeholder en tidsafgrænsning.</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En god tommelfingerregel er, at man skal have: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1-2 resultatindikatorer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2-3 procesindikatorer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1-2 ulempeindikatorer.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p:txBody>
      </p:sp>
      <p:sp>
        <p:nvSpPr>
          <p:cNvPr id="4" name="Pladsholder til slidenummer 3"/>
          <p:cNvSpPr>
            <a:spLocks noGrp="1"/>
          </p:cNvSpPr>
          <p:nvPr>
            <p:ph type="sldNum" sz="quarter" idx="10"/>
          </p:nvPr>
        </p:nvSpPr>
        <p:spPr/>
        <p:txBody>
          <a:bodyPr/>
          <a:lstStyle/>
          <a:p>
            <a:fld id="{2C851D94-5711-4DB0-8CD6-B7C0F68C992F}" type="slidenum">
              <a:rPr lang="en-GB" smtClean="0"/>
              <a:t>54</a:t>
            </a:fld>
            <a:endParaRPr lang="en-GB"/>
          </a:p>
        </p:txBody>
      </p:sp>
    </p:spTree>
    <p:extLst>
      <p:ext uri="{BB962C8B-B14F-4D97-AF65-F5344CB8AC3E}">
        <p14:creationId xmlns:p14="http://schemas.microsoft.com/office/powerpoint/2010/main" val="1359241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slide illustrerer, hvordan indikatorer kan kobles til et driverdiagram for at skabe en struktureret forbindelse mellem resultater og processer. </a:t>
            </a:r>
          </a:p>
          <a:p>
            <a:endParaRPr lang="da-DK" dirty="0"/>
          </a:p>
          <a:p>
            <a:r>
              <a:rPr lang="da-DK" dirty="0"/>
              <a:t>Forklar, at </a:t>
            </a:r>
            <a:r>
              <a:rPr lang="da-DK" b="1" dirty="0"/>
              <a:t>indikatorerne</a:t>
            </a:r>
            <a:r>
              <a:rPr lang="da-DK" dirty="0"/>
              <a:t> bruges til at måle, hvorvidt de sekundære og primære drivere fungerer som ønsket og bidrager til resultaterne.</a:t>
            </a:r>
          </a:p>
          <a:p>
            <a:endParaRPr lang="da-DK" dirty="0"/>
          </a:p>
          <a:p>
            <a:r>
              <a:rPr lang="da-DK" dirty="0"/>
              <a:t>Fremhæv, hvordan driverdiagrammet kan give klarhed over, hvilke processer der skal ændres, og hvordan ændringerne kan følges op. Påpeg, at arbejdet med driverdiagrammer hjælper med at prioritere indsatsen og sikrer, at data indsamlet til forbedring bliver meningsfuldt og målrettet.</a:t>
            </a:r>
          </a:p>
        </p:txBody>
      </p:sp>
      <p:sp>
        <p:nvSpPr>
          <p:cNvPr id="4" name="Pladsholder til slidenummer 3"/>
          <p:cNvSpPr>
            <a:spLocks noGrp="1"/>
          </p:cNvSpPr>
          <p:nvPr>
            <p:ph type="sldNum" sz="quarter" idx="10"/>
          </p:nvPr>
        </p:nvSpPr>
        <p:spPr/>
        <p:txBody>
          <a:bodyPr/>
          <a:lstStyle/>
          <a:p>
            <a:fld id="{2C851D94-5711-4DB0-8CD6-B7C0F68C992F}" type="slidenum">
              <a:rPr lang="en-GB" smtClean="0"/>
              <a:t>55</a:t>
            </a:fld>
            <a:endParaRPr lang="en-GB"/>
          </a:p>
        </p:txBody>
      </p:sp>
    </p:spTree>
    <p:extLst>
      <p:ext uri="{BB962C8B-B14F-4D97-AF65-F5344CB8AC3E}">
        <p14:creationId xmlns:p14="http://schemas.microsoft.com/office/powerpoint/2010/main" val="28933925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vigtigt at definere indikatorerne meget præcist. Forestil jer, at I skal lave en opskrift, som andre kan følge, uden at I står ved siden af og hjælper. Hvis definitionerne på indikatorerne bliver uklare, vil det påvirke visningen af data i seriediagrammer. Der vil komme udsving i graferne, som ikke skyldes udsving i arbejdsgangene, men udsving i dataindsamlingen.</a:t>
            </a:r>
          </a:p>
          <a:p>
            <a:endParaRPr lang="da-DK" dirty="0"/>
          </a:p>
          <a:p>
            <a:r>
              <a:rPr lang="da-DK" dirty="0"/>
              <a:t>Gennemgå trin i indikatorbeskrivelse:</a:t>
            </a:r>
          </a:p>
          <a:p>
            <a:endParaRPr lang="da-DK" dirty="0"/>
          </a:p>
          <a:p>
            <a:r>
              <a:rPr lang="da-DK" b="1" dirty="0"/>
              <a:t>1. Type-indikator: </a:t>
            </a:r>
          </a:p>
          <a:p>
            <a:r>
              <a:rPr lang="da-DK" dirty="0"/>
              <a:t>Det skal være tydeligt, om der er tale om en proces- eller resultatindikator.</a:t>
            </a:r>
          </a:p>
          <a:p>
            <a:endParaRPr lang="da-DK" dirty="0"/>
          </a:p>
          <a:p>
            <a:r>
              <a:rPr lang="da-DK" b="1" dirty="0"/>
              <a:t>2. Formål med indikatoren:</a:t>
            </a:r>
          </a:p>
          <a:p>
            <a:r>
              <a:rPr lang="da-DK" dirty="0"/>
              <a:t>Formålet med indikatoren er bundet op på målet på projektet.</a:t>
            </a:r>
          </a:p>
          <a:p>
            <a:endParaRPr lang="da-DK" dirty="0"/>
          </a:p>
          <a:p>
            <a:r>
              <a:rPr lang="da-DK" b="1" dirty="0"/>
              <a:t>3. Tællerdefinition:</a:t>
            </a:r>
          </a:p>
          <a:p>
            <a:r>
              <a:rPr lang="da-DK" dirty="0"/>
              <a:t>Tælleren er antallet i undersøgelsespopulationen, som har fået den ydelse eller service som planlagt. </a:t>
            </a:r>
          </a:p>
          <a:p>
            <a:endParaRPr lang="da-DK" dirty="0"/>
          </a:p>
          <a:p>
            <a:r>
              <a:rPr lang="da-DK" b="1" dirty="0"/>
              <a:t>4. Nævnerdefinition:</a:t>
            </a:r>
          </a:p>
          <a:p>
            <a:r>
              <a:rPr lang="da-DK" dirty="0"/>
              <a:t>Nævneren er antallet i undersøgelsespopulationen, som bør få den ydelse eller service, som er planlagt.</a:t>
            </a:r>
          </a:p>
          <a:p>
            <a:endParaRPr lang="da-DK" dirty="0"/>
          </a:p>
          <a:p>
            <a:r>
              <a:rPr lang="da-DK" b="1" dirty="0"/>
              <a:t>5. Datakilde:</a:t>
            </a:r>
          </a:p>
          <a:p>
            <a:r>
              <a:rPr lang="da-DK" dirty="0"/>
              <a:t>Datakilde er kilden, hvor data kommer fra (fx manuel opsamling, udtræk fra database, brugte tjeklister mm)</a:t>
            </a:r>
          </a:p>
          <a:p>
            <a:endParaRPr lang="da-DK" dirty="0"/>
          </a:p>
          <a:p>
            <a:r>
              <a:rPr lang="da-DK" b="1" dirty="0"/>
              <a:t>6. Dataindsamling og -behandling: </a:t>
            </a:r>
          </a:p>
          <a:p>
            <a:r>
              <a:rPr lang="da-DK" dirty="0"/>
              <a:t>Data samles helst tidstro, på hyppig basis, hvor det er praktisk muligt og behandles ved at lægge tallene sammen per uge, alternativt ved en ugentlig stikprøve, og visualiseret i et seriediagram. </a:t>
            </a:r>
          </a:p>
          <a:p>
            <a:endParaRPr lang="da-DK" dirty="0"/>
          </a:p>
          <a:p>
            <a:r>
              <a:rPr lang="da-DK" b="1" dirty="0"/>
              <a:t>7. Opgørelsesperiode af data:</a:t>
            </a:r>
          </a:p>
          <a:p>
            <a:r>
              <a:rPr lang="da-DK" dirty="0"/>
              <a:t>Data samles på daglig basis, hvis relevant, og lægges derefter sammen, med ugentlige opgørelser.  </a:t>
            </a:r>
          </a:p>
          <a:p>
            <a:endParaRPr lang="da-DK" dirty="0"/>
          </a:p>
          <a:p>
            <a:r>
              <a:rPr lang="da-DK" dirty="0"/>
              <a:t>Ikke-kvantificerbare data kan også være værdifulde og supplere kvantitative målinger. Kvalitative data, som patienthistorier eller observationer fra personale, kan inkluderes for at give kontekst og bidrage til forståelse af de underliggende årsager til de kvantitative resultater.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56</a:t>
            </a:fld>
            <a:endParaRPr lang="da-DK"/>
          </a:p>
        </p:txBody>
      </p:sp>
    </p:spTree>
    <p:extLst>
      <p:ext uri="{BB962C8B-B14F-4D97-AF65-F5344CB8AC3E}">
        <p14:creationId xmlns:p14="http://schemas.microsoft.com/office/powerpoint/2010/main" val="2932999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1000"/>
              </a:spcAft>
            </a:pPr>
            <a:r>
              <a:rPr lang="da-DK" sz="1200" i="0" dirty="0">
                <a:effectLst/>
                <a:latin typeface="Arial" panose="020B0604020202020204" pitchFamily="34" charset="0"/>
                <a:ea typeface="Calibri" panose="020F0502020204030204" pitchFamily="34" charset="0"/>
                <a:cs typeface="Times New Roman" panose="02020603050405020304" pitchFamily="18" charset="0"/>
              </a:rPr>
              <a:t>Næste trin er udvikling af en dataindsamlingsplan (måleplan) samt en plan for afprøvning af den.</a:t>
            </a:r>
          </a:p>
          <a:p>
            <a:pPr>
              <a:spcAft>
                <a:spcPts val="1000"/>
              </a:spcAft>
            </a:pPr>
            <a:endParaRPr lang="da-DK" sz="1200" i="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da-DK" sz="1200" dirty="0">
                <a:effectLst/>
                <a:latin typeface="Arial" panose="020B0604020202020204" pitchFamily="34" charset="0"/>
                <a:ea typeface="Calibri" panose="020F0502020204030204" pitchFamily="34" charset="0"/>
                <a:cs typeface="Times New Roman" panose="02020603050405020304" pitchFamily="18" charset="0"/>
              </a:rPr>
              <a:t>Planen beskriver præcist, hvordan dataene skal indsamles:</a:t>
            </a:r>
          </a:p>
          <a:p>
            <a:pPr marL="285750" indent="-285750">
              <a:spcAft>
                <a:spcPts val="1000"/>
              </a:spcAft>
              <a:buFont typeface="Arial" panose="020B0604020202020204" pitchFamily="34" charset="0"/>
              <a:buChar char="•"/>
            </a:pPr>
            <a:r>
              <a:rPr lang="da-DK" sz="1200" b="1" dirty="0">
                <a:effectLst/>
                <a:latin typeface="Arial" panose="020B0604020202020204" pitchFamily="34" charset="0"/>
                <a:ea typeface="Calibri" panose="020F0502020204030204" pitchFamily="34" charset="0"/>
                <a:cs typeface="Times New Roman" panose="02020603050405020304" pitchFamily="18" charset="0"/>
              </a:rPr>
              <a:t>Hvem indsamler data?</a:t>
            </a:r>
          </a:p>
          <a:p>
            <a:pPr marL="742950" lvl="1" indent="-285750">
              <a:spcAft>
                <a:spcPts val="1000"/>
              </a:spcAft>
              <a:buFont typeface="Arial" panose="020B0604020202020204" pitchFamily="34" charset="0"/>
              <a:buChar char="•"/>
            </a:pPr>
            <a:r>
              <a:rPr lang="da-DK" sz="1200" dirty="0">
                <a:effectLst/>
                <a:latin typeface="Arial" panose="020B0604020202020204" pitchFamily="34" charset="0"/>
                <a:ea typeface="Calibri" panose="020F0502020204030204" pitchFamily="34" charset="0"/>
                <a:cs typeface="Times New Roman" panose="02020603050405020304" pitchFamily="18" charset="0"/>
              </a:rPr>
              <a:t>Hvilke medarbejdere, der har ansvaret for dataindsamling. Det kan være sundhedspersonale, administrative medarbejdere eller særlige kvalitetsnøglepersoner. Det er vigtigt, at dataindsamling ikke afhænger af hvilke personer, der er på arbejde.</a:t>
            </a:r>
          </a:p>
          <a:p>
            <a:pPr marL="742950" lvl="1" indent="-285750">
              <a:spcAft>
                <a:spcPts val="1000"/>
              </a:spcAft>
              <a:buFont typeface="Arial" panose="020B0604020202020204" pitchFamily="34" charset="0"/>
              <a:buChar char="•"/>
            </a:pPr>
            <a:r>
              <a:rPr lang="da-DK" sz="1200" dirty="0">
                <a:effectLst/>
                <a:latin typeface="Arial" panose="020B0604020202020204" pitchFamily="34" charset="0"/>
                <a:ea typeface="Calibri" panose="020F0502020204030204" pitchFamily="34" charset="0"/>
                <a:cs typeface="Times New Roman" panose="02020603050405020304" pitchFamily="18" charset="0"/>
              </a:rPr>
              <a:t>De, der skal indsamle data, bør modtage oplæring, så de forstår, hvordan de skal indsamle data korrekt og konsistent.</a:t>
            </a:r>
          </a:p>
          <a:p>
            <a:pPr marL="742950" lvl="1" indent="-285750">
              <a:spcAft>
                <a:spcPts val="1000"/>
              </a:spcAft>
              <a:buFont typeface="Arial" panose="020B0604020202020204" pitchFamily="34" charset="0"/>
              <a:buChar char="•"/>
            </a:pPr>
            <a:r>
              <a:rPr lang="da-DK" sz="1200" dirty="0">
                <a:effectLst/>
                <a:latin typeface="Arial" panose="020B0604020202020204" pitchFamily="34" charset="0"/>
                <a:ea typeface="Calibri" panose="020F0502020204030204" pitchFamily="34" charset="0"/>
                <a:cs typeface="Times New Roman" panose="02020603050405020304" pitchFamily="18" charset="0"/>
              </a:rPr>
              <a:t>Hvis dataindsamlingen kræver samarbejde mellem flere personer, skal det være klart, hvem der gør hvad; fx en sygeplejerske udfører observationer, og en sekretær logger oplysningerne elektronisk</a:t>
            </a:r>
          </a:p>
          <a:p>
            <a:pPr marL="742950" lvl="1" indent="-285750">
              <a:spcAft>
                <a:spcPts val="1000"/>
              </a:spcAft>
              <a:buFont typeface="Arial" panose="020B0604020202020204" pitchFamily="34" charset="0"/>
              <a:buChar char="•"/>
            </a:pPr>
            <a:endParaRPr lang="da-DK" sz="12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spcAft>
                <a:spcPts val="1000"/>
              </a:spcAft>
              <a:buFont typeface="Arial" panose="020B0604020202020204" pitchFamily="34" charset="0"/>
              <a:buChar char="•"/>
            </a:pPr>
            <a:r>
              <a:rPr lang="da-DK" sz="1200" b="1" dirty="0">
                <a:effectLst/>
                <a:latin typeface="Arial" panose="020B0604020202020204" pitchFamily="34" charset="0"/>
                <a:ea typeface="Calibri" panose="020F0502020204030204" pitchFamily="34" charset="0"/>
                <a:cs typeface="Times New Roman" panose="02020603050405020304" pitchFamily="18" charset="0"/>
              </a:rPr>
              <a:t>Hvordan indsamles dataene? </a:t>
            </a:r>
          </a:p>
          <a:p>
            <a:pPr marL="742950" lvl="1" indent="-285750">
              <a:spcAft>
                <a:spcPts val="1000"/>
              </a:spcAft>
              <a:buFont typeface="Arial" panose="020B0604020202020204" pitchFamily="34" charset="0"/>
              <a:buChar char="•"/>
            </a:pPr>
            <a:r>
              <a:rPr lang="da-DK" sz="1200" dirty="0">
                <a:effectLst/>
                <a:latin typeface="Arial" panose="020B0604020202020204" pitchFamily="34" charset="0"/>
                <a:ea typeface="Calibri" panose="020F0502020204030204" pitchFamily="34" charset="0"/>
                <a:cs typeface="Times New Roman" panose="02020603050405020304" pitchFamily="18" charset="0"/>
              </a:rPr>
              <a:t>Så simpelt som muligt. Brug af elektroniske journaldata, observationer mv</a:t>
            </a:r>
          </a:p>
          <a:p>
            <a:pPr marL="742950" lvl="1" indent="-285750">
              <a:spcAft>
                <a:spcPts val="1000"/>
              </a:spcAft>
              <a:buFont typeface="Arial" panose="020B0604020202020204" pitchFamily="34" charset="0"/>
              <a:buChar char="•"/>
            </a:pPr>
            <a:r>
              <a:rPr lang="da-DK" sz="1200" dirty="0">
                <a:effectLst/>
                <a:latin typeface="Arial" panose="020B0604020202020204" pitchFamily="34" charset="0"/>
                <a:ea typeface="Calibri" panose="020F0502020204030204" pitchFamily="34" charset="0"/>
                <a:cs typeface="Times New Roman" panose="02020603050405020304" pitchFamily="18" charset="0"/>
              </a:rPr>
              <a:t>Det anbefales, at forbedringsteamet indsamler data tidstro. Fordelen ved at indsamle data tidstro er at kunne handle tidstro til gavn for de borgere, som er målet med forbedringsarbejdet. Derudover giver det medarbejderne mulighed for løbende at følge med i, hvor godt det går. Hvis det ikke er muligt at samle data på daglig basis, kan data også samles ved stikprøver eller automatiske datatræk. Der er fordele og ulemper ved alle tre dataindsamlingsmetoder	</a:t>
            </a:r>
          </a:p>
          <a:p>
            <a:pPr marL="742950" lvl="1" indent="-285750">
              <a:spcAft>
                <a:spcPts val="1000"/>
              </a:spcAft>
              <a:buFont typeface="Arial" panose="020B0604020202020204" pitchFamily="34" charset="0"/>
              <a:buChar char="•"/>
            </a:pPr>
            <a:r>
              <a:rPr lang="da-DK" sz="1200" dirty="0">
                <a:effectLst/>
                <a:latin typeface="Arial" panose="020B0604020202020204" pitchFamily="34" charset="0"/>
                <a:ea typeface="Calibri" panose="020F0502020204030204" pitchFamily="34" charset="0"/>
                <a:cs typeface="Times New Roman" panose="02020603050405020304" pitchFamily="18" charset="0"/>
              </a:rPr>
              <a:t>Identificér, hvilke værktøjer eller skemaer der skal bruges - fx patientsikkerhedskalender, tjekskema.</a:t>
            </a:r>
          </a:p>
          <a:p>
            <a:pPr marL="742950" lvl="1" indent="-285750">
              <a:spcAft>
                <a:spcPts val="1000"/>
              </a:spcAft>
              <a:buFont typeface="Arial" panose="020B0604020202020204" pitchFamily="34" charset="0"/>
              <a:buChar char="•"/>
            </a:pPr>
            <a:r>
              <a:rPr lang="da-DK" sz="1200" dirty="0">
                <a:effectLst/>
                <a:latin typeface="Arial" panose="020B0604020202020204" pitchFamily="34" charset="0"/>
                <a:ea typeface="Calibri" panose="020F0502020204030204" pitchFamily="34" charset="0"/>
                <a:cs typeface="Times New Roman" panose="02020603050405020304" pitchFamily="18" charset="0"/>
              </a:rPr>
              <a:t>Det er vigtigt at proceduren er standardiseret, så alle indsamler data på samme måde for at undgå bias</a:t>
            </a:r>
          </a:p>
          <a:p>
            <a:pPr marL="457200" lvl="1" indent="0">
              <a:spcAft>
                <a:spcPts val="1000"/>
              </a:spcAft>
              <a:buFont typeface="Arial" panose="020B0604020202020204" pitchFamily="34" charset="0"/>
              <a:buNone/>
            </a:pPr>
            <a:endParaRPr lang="da-DK" sz="12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spcAft>
                <a:spcPts val="1000"/>
              </a:spcAft>
              <a:buFont typeface="Arial" panose="020B0604020202020204" pitchFamily="34" charset="0"/>
              <a:buChar char="•"/>
            </a:pPr>
            <a:r>
              <a:rPr lang="da-DK" sz="1200" b="1" dirty="0">
                <a:effectLst/>
                <a:latin typeface="Arial" panose="020B0604020202020204" pitchFamily="34" charset="0"/>
                <a:ea typeface="Calibri" panose="020F0502020204030204" pitchFamily="34" charset="0"/>
                <a:cs typeface="Times New Roman" panose="02020603050405020304" pitchFamily="18" charset="0"/>
              </a:rPr>
              <a:t>Hvornår? </a:t>
            </a:r>
          </a:p>
          <a:p>
            <a:pPr marL="742950" lvl="1" indent="-285750">
              <a:spcAft>
                <a:spcPts val="1000"/>
              </a:spcAft>
              <a:buFont typeface="Arial" panose="020B0604020202020204" pitchFamily="34" charset="0"/>
              <a:buChar char="•"/>
            </a:pPr>
            <a:r>
              <a:rPr lang="da-DK" sz="1200" dirty="0">
                <a:effectLst/>
                <a:latin typeface="Arial" panose="020B0604020202020204" pitchFamily="34" charset="0"/>
                <a:ea typeface="Calibri" panose="020F0502020204030204" pitchFamily="34" charset="0"/>
                <a:cs typeface="Times New Roman" panose="02020603050405020304" pitchFamily="18" charset="0"/>
              </a:rPr>
              <a:t>dagligt, ugentligt, månedligt?</a:t>
            </a:r>
          </a:p>
          <a:p>
            <a:pPr marL="742950" lvl="1" indent="-285750">
              <a:spcAft>
                <a:spcPts val="1000"/>
              </a:spcAft>
              <a:buFont typeface="Arial" panose="020B0604020202020204" pitchFamily="34" charset="0"/>
              <a:buChar char="•"/>
            </a:pPr>
            <a:r>
              <a:rPr lang="da-DK" sz="1200" dirty="0">
                <a:effectLst/>
                <a:latin typeface="Arial" panose="020B0604020202020204" pitchFamily="34" charset="0"/>
                <a:ea typeface="Calibri" panose="020F0502020204030204" pitchFamily="34" charset="0"/>
                <a:cs typeface="Times New Roman" panose="02020603050405020304" pitchFamily="18" charset="0"/>
              </a:rPr>
              <a:t>Kortere end den forventede forandringsperiode og lang nok til at datamængden er stor nok – som tommelfingerregel bør man tilstræbe, at nævnere altid er tocifret og tælleren aldrig eller sjældent er nul</a:t>
            </a:r>
          </a:p>
          <a:p>
            <a:pPr>
              <a:spcAft>
                <a:spcPts val="1000"/>
              </a:spcAft>
            </a:pPr>
            <a:endParaRPr lang="da-DK" sz="12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1000"/>
              </a:spcAft>
            </a:pPr>
            <a:r>
              <a:rPr lang="da-DK" sz="1200" dirty="0">
                <a:effectLst/>
                <a:latin typeface="Arial" panose="020B0604020202020204" pitchFamily="34" charset="0"/>
                <a:ea typeface="Calibri" panose="020F0502020204030204" pitchFamily="34" charset="0"/>
                <a:cs typeface="Times New Roman" panose="02020603050405020304" pitchFamily="18" charset="0"/>
              </a:rPr>
              <a:t>Hvordan data indsamles skal, lige som med andre </a:t>
            </a:r>
            <a:r>
              <a:rPr lang="da-DK" sz="1200" b="1" dirty="0">
                <a:effectLst/>
                <a:latin typeface="Arial" panose="020B0604020202020204" pitchFamily="34" charset="0"/>
                <a:ea typeface="Calibri" panose="020F0502020204030204" pitchFamily="34" charset="0"/>
                <a:cs typeface="Times New Roman" panose="02020603050405020304" pitchFamily="18" charset="0"/>
              </a:rPr>
              <a:t>nye arbejdsgange, afprøves først</a:t>
            </a:r>
            <a:r>
              <a:rPr lang="da-DK" sz="1200" dirty="0">
                <a:effectLst/>
                <a:latin typeface="Arial" panose="020B0604020202020204" pitchFamily="34" charset="0"/>
                <a:ea typeface="Calibri" panose="020F0502020204030204" pitchFamily="34" charset="0"/>
                <a:cs typeface="Times New Roman" panose="02020603050405020304" pitchFamily="18" charset="0"/>
              </a:rPr>
              <a:t>. I praksis betyder det at afprøve, hvordan data kan indsamles på den nemmeste måde og med fokus på at kombinere dataindsamling med i forvejen planlagte aktiviteter fx teammøder mm. </a:t>
            </a:r>
          </a:p>
          <a:p>
            <a:pPr>
              <a:spcAft>
                <a:spcPts val="1000"/>
              </a:spcAft>
            </a:pPr>
            <a:r>
              <a:rPr lang="da-DK" sz="1200" dirty="0">
                <a:effectLst/>
                <a:latin typeface="Arial" panose="020B0604020202020204" pitchFamily="34" charset="0"/>
                <a:ea typeface="Calibri" panose="020F0502020204030204" pitchFamily="34" charset="0"/>
                <a:cs typeface="Times New Roman" panose="02020603050405020304" pitchFamily="18" charset="0"/>
              </a:rPr>
              <a:t>Når forbedringsteamet har fundet frem til den nemmeste måde at samle data på, kan denne måde blive implementeret, dvs. at alle relevante personale skal instrueres i den afprøvede og aftalte måde at indsamle data på.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57</a:t>
            </a:fld>
            <a:endParaRPr lang="da-DK"/>
          </a:p>
        </p:txBody>
      </p:sp>
    </p:spTree>
    <p:extLst>
      <p:ext uri="{BB962C8B-B14F-4D97-AF65-F5344CB8AC3E}">
        <p14:creationId xmlns:p14="http://schemas.microsoft.com/office/powerpoint/2010/main" val="2314109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Avanceret niveau – kan udelades. Obs! kilde – der bør ansøges om brugsret hos Mike </a:t>
            </a:r>
            <a:r>
              <a:rPr lang="da-DK" dirty="0" err="1"/>
              <a:t>Davidge</a:t>
            </a:r>
            <a:endParaRPr lang="da-DK" dirty="0"/>
          </a:p>
          <a:p>
            <a:endParaRPr lang="da-DK" dirty="0"/>
          </a:p>
          <a:p>
            <a:endParaRPr lang="da-DK" dirty="0"/>
          </a:p>
          <a:p>
            <a:r>
              <a:rPr lang="da-DK" dirty="0"/>
              <a:t>Dette slide handler om vigtigheden af at indsamle data løbende i vores forbedringsarbejde.</a:t>
            </a:r>
          </a:p>
          <a:p>
            <a:endParaRPr lang="da-DK" dirty="0"/>
          </a:p>
          <a:p>
            <a:r>
              <a:rPr lang="da-DK" dirty="0"/>
              <a:t>Mottoet her er: Mål så hyppigt du kan, og så sjældent du tør! – og det betyder, at vi skal finde en balance mellem at få tilstrækkelig indsigt uden at drukne i data.</a:t>
            </a:r>
          </a:p>
          <a:p>
            <a:endParaRPr lang="da-DK" dirty="0"/>
          </a:p>
          <a:p>
            <a:r>
              <a:rPr lang="da-DK" dirty="0"/>
              <a:t>På graferne ser vi data fra </a:t>
            </a:r>
            <a:r>
              <a:rPr lang="da-DK" dirty="0" err="1"/>
              <a:t>Barnsley</a:t>
            </a:r>
            <a:r>
              <a:rPr lang="da-DK" dirty="0"/>
              <a:t> Stroke Ward, hvor man har målt længden af opholdet i modtageafdeling før patienter kommer på den egentlige strokeafdeling. </a:t>
            </a:r>
          </a:p>
          <a:p>
            <a:endParaRPr lang="da-DK" dirty="0"/>
          </a:p>
          <a:p>
            <a:pPr marL="171450" indent="-171450">
              <a:buFont typeface="Arial" panose="020B0604020202020204" pitchFamily="34" charset="0"/>
              <a:buChar char="•"/>
            </a:pPr>
            <a:r>
              <a:rPr lang="da-DK" dirty="0"/>
              <a:t>Den første graf viser gennemsnittet pr. måned</a:t>
            </a:r>
          </a:p>
          <a:p>
            <a:pPr marL="171450" indent="-171450">
              <a:buFont typeface="Arial" panose="020B0604020202020204" pitchFamily="34" charset="0"/>
              <a:buChar char="•"/>
            </a:pPr>
            <a:r>
              <a:rPr lang="da-DK" dirty="0"/>
              <a:t>Den anden viser gennemsnittet pr. uge</a:t>
            </a:r>
          </a:p>
          <a:p>
            <a:pPr marL="171450" indent="-171450">
              <a:buFont typeface="Arial" panose="020B0604020202020204" pitchFamily="34" charset="0"/>
              <a:buChar char="•"/>
            </a:pPr>
            <a:r>
              <a:rPr lang="da-DK" dirty="0"/>
              <a:t>Den tredje viser individuelle patientdata</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Når vi måler hyppigere, ser vi variationen tydeligere, hvilket gør det lettere at identificere mønstre og mulige forbedringsområder.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Pointen er: Hvis vi kun måler sjældent, kan vi overse vigtige tendenser – men hvis vi måler ofte, kan vi hurtigere handle på de ændringer, vi ser. </a:t>
            </a:r>
          </a:p>
        </p:txBody>
      </p:sp>
      <p:sp>
        <p:nvSpPr>
          <p:cNvPr id="4" name="Pladsholder til slidenummer 3"/>
          <p:cNvSpPr>
            <a:spLocks noGrp="1"/>
          </p:cNvSpPr>
          <p:nvPr>
            <p:ph type="sldNum" sz="quarter" idx="5"/>
          </p:nvPr>
        </p:nvSpPr>
        <p:spPr/>
        <p:txBody>
          <a:bodyPr/>
          <a:lstStyle/>
          <a:p>
            <a:fld id="{0DD9645C-D7FA-D74E-BD59-FA43DBFDCD63}" type="slidenum">
              <a:rPr lang="da-DK" smtClean="0"/>
              <a:t>58</a:t>
            </a:fld>
            <a:endParaRPr lang="da-DK"/>
          </a:p>
        </p:txBody>
      </p:sp>
    </p:spTree>
    <p:extLst>
      <p:ext uri="{BB962C8B-B14F-4D97-AF65-F5344CB8AC3E}">
        <p14:creationId xmlns:p14="http://schemas.microsoft.com/office/powerpoint/2010/main" val="2946911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slide viser at data kan indsamles på 2 måder, enten som tidstro data, eller retrospektive data. </a:t>
            </a:r>
          </a:p>
          <a:p>
            <a:r>
              <a:rPr lang="da-DK" dirty="0"/>
              <a:t>Fordele og ulemper ved de 2 metoder er nævnt. </a:t>
            </a:r>
          </a:p>
        </p:txBody>
      </p:sp>
      <p:sp>
        <p:nvSpPr>
          <p:cNvPr id="4" name="Pladsholder til slidenummer 3"/>
          <p:cNvSpPr>
            <a:spLocks noGrp="1"/>
          </p:cNvSpPr>
          <p:nvPr>
            <p:ph type="sldNum" sz="quarter" idx="5"/>
          </p:nvPr>
        </p:nvSpPr>
        <p:spPr/>
        <p:txBody>
          <a:bodyPr/>
          <a:lstStyle/>
          <a:p>
            <a:fld id="{0DD9645C-D7FA-D74E-BD59-FA43DBFDCD63}" type="slidenum">
              <a:rPr lang="da-DK" smtClean="0"/>
              <a:t>59</a:t>
            </a:fld>
            <a:endParaRPr lang="da-DK"/>
          </a:p>
        </p:txBody>
      </p:sp>
    </p:spTree>
    <p:extLst>
      <p:ext uri="{BB962C8B-B14F-4D97-AF65-F5344CB8AC3E}">
        <p14:creationId xmlns:p14="http://schemas.microsoft.com/office/powerpoint/2010/main" val="427266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Tilret </a:t>
            </a:r>
            <a:r>
              <a:rPr lang="da-DK" sz="1200" u="sng"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rød</a:t>
            </a:r>
            <a:r>
              <a:rPr lang="da-DK" sz="12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tekst til lokalt forløb</a:t>
            </a:r>
            <a:endParaRPr lang="da-DK" sz="1100" u="sng"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Her ser vi igen overblikket over forbedringsrejsen – tidslinjen hjælper deltagerne med at forstå, hvor vi befinder os lige nu, og hvad vi har foran os. Det er en central del af materialet, da det både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opsummerer væsentlige trin i forbedringsarbejde </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og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sætter rammen </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for deltagerne.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Vi skal igen hilse på Sofie, Holger og Anita, der deltager i forbedringsrejsen på X virksomhed. De er nu nået til den anden workshop:</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endPar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 har allerede taget de første skridt i forbedringsarbejdet. I begyndte med at identificere, hvorfor forbedring er vigtigt og tog de første tanker om jeres mål og struktur op til refleksion.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Hvad er det egentlige problem</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endPar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 Workshop 1 arbejdede vi med at sætte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SMART-mål og introducerede driverdiagrammet som værktøj til at strukturere idéer og skabe sammenhæng</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mellem mål, primære drivere og handlinger.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endPar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 dag skifter vi fokus til data og PDSA-afprøvninger. Workshop 2 handler om, hvordan I kan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bruge data aktivt i jeres forbedringsarbejde </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både til at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måle fremskridt og til at evaluere</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om jeres forandringer virker. Det er her, forbedringsrejsen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går fra idéudvikling til test og læring.</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endPar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Læringspointe:</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Det er vigtigt, at vi ser forbedringsarbejdet som en proces, der hele tiden bygger på konkrete erfaringer og data. Alt, hvad vi gør, skal være forbundet med vores mål, og hver handling skal kunne spores tilbage til en driver og en forventet effekt. Med dagens arbejde får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 værktøjerne til at føre jeres idéer fra Workshop 1 ud i livet</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p>
          <a:p>
            <a:pPr>
              <a:lnSpc>
                <a:spcPct val="106000"/>
              </a:lnSpc>
              <a:spcAft>
                <a:spcPts val="845"/>
              </a:spcAft>
            </a:pP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6000"/>
              </a:lnSpc>
              <a:spcAft>
                <a:spcPts val="845"/>
              </a:spcAft>
            </a:pP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Fremhæv at forløbet, deltagerne er på, </a:t>
            </a:r>
            <a:r>
              <a:rPr lang="da-DK" sz="1200" b="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svarer til den generiske plan for et forbedringsprojekt</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altså at de både lærer en masse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enkeltstående metoder og værktøjer</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men også har får en </a:t>
            </a:r>
            <a:r>
              <a:rPr lang="da-DK" sz="1200" b="1"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generisk plan for gennemførsel af forbedringsprojekter</a:t>
            </a:r>
            <a:r>
              <a:rPr lang="da-DK" sz="12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1064323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60</a:t>
            </a:fld>
            <a:endParaRPr lang="da-DK"/>
          </a:p>
        </p:txBody>
      </p:sp>
    </p:spTree>
    <p:extLst>
      <p:ext uri="{BB962C8B-B14F-4D97-AF65-F5344CB8AC3E}">
        <p14:creationId xmlns:p14="http://schemas.microsoft.com/office/powerpoint/2010/main" val="14295414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00185-45D5-470E-AB0E-FA166099D65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0E6D5A5-2831-D010-3D28-C5F2267C7BC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3F2DA6-812C-0328-6CD3-016BB2603A93}"/>
              </a:ext>
            </a:extLst>
          </p:cNvPr>
          <p:cNvSpPr>
            <a:spLocks noGrp="1"/>
          </p:cNvSpPr>
          <p:nvPr>
            <p:ph type="body" idx="1"/>
          </p:nvPr>
        </p:nvSpPr>
        <p:spPr/>
        <p:txBody>
          <a:bodyPr/>
          <a:lstStyle/>
          <a:p>
            <a:r>
              <a:rPr lang="da-DK" dirty="0"/>
              <a:t>Slide viser skabelonen, der anvendes til udfyldelse af en måleplan.</a:t>
            </a:r>
          </a:p>
        </p:txBody>
      </p:sp>
      <p:sp>
        <p:nvSpPr>
          <p:cNvPr id="4" name="Pladsholder til slidenummer 3">
            <a:extLst>
              <a:ext uri="{FF2B5EF4-FFF2-40B4-BE49-F238E27FC236}">
                <a16:creationId xmlns:a16="http://schemas.microsoft.com/office/drawing/2014/main" id="{8B7172AE-FD4B-E92B-6EE8-EB0F48CBA576}"/>
              </a:ext>
            </a:extLst>
          </p:cNvPr>
          <p:cNvSpPr>
            <a:spLocks noGrp="1"/>
          </p:cNvSpPr>
          <p:nvPr>
            <p:ph type="sldNum" sz="quarter" idx="5"/>
          </p:nvPr>
        </p:nvSpPr>
        <p:spPr/>
        <p:txBody>
          <a:bodyPr/>
          <a:lstStyle/>
          <a:p>
            <a:fld id="{0DD9645C-D7FA-D74E-BD59-FA43DBFDCD63}" type="slidenum">
              <a:rPr lang="da-DK" smtClean="0"/>
              <a:t>61</a:t>
            </a:fld>
            <a:endParaRPr lang="da-DK"/>
          </a:p>
        </p:txBody>
      </p:sp>
    </p:spTree>
    <p:extLst>
      <p:ext uri="{BB962C8B-B14F-4D97-AF65-F5344CB8AC3E}">
        <p14:creationId xmlns:p14="http://schemas.microsoft.com/office/powerpoint/2010/main" val="857169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7FE87-32AD-77B0-24C8-1CE8EB1DA4F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BCF5224-D56B-573F-02E5-A293FE3C91D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422EC04-ABA1-826E-00F0-0DB72D9BD8AC}"/>
              </a:ext>
            </a:extLst>
          </p:cNvPr>
          <p:cNvSpPr>
            <a:spLocks noGrp="1"/>
          </p:cNvSpPr>
          <p:nvPr>
            <p:ph type="body" idx="1"/>
          </p:nvPr>
        </p:nvSpPr>
        <p:spPr/>
        <p:txBody>
          <a:bodyPr/>
          <a:lstStyle/>
          <a:p>
            <a:r>
              <a:rPr lang="da-DK" dirty="0"/>
              <a:t>Denne slide viser trinvist et eksempel på, hvordan en måleplan kan udfyldes. </a:t>
            </a:r>
          </a:p>
        </p:txBody>
      </p:sp>
      <p:sp>
        <p:nvSpPr>
          <p:cNvPr id="4" name="Pladsholder til slidenummer 3">
            <a:extLst>
              <a:ext uri="{FF2B5EF4-FFF2-40B4-BE49-F238E27FC236}">
                <a16:creationId xmlns:a16="http://schemas.microsoft.com/office/drawing/2014/main" id="{D7AA2E11-FDDC-3A55-F271-BBEFDFF3250B}"/>
              </a:ext>
            </a:extLst>
          </p:cNvPr>
          <p:cNvSpPr>
            <a:spLocks noGrp="1"/>
          </p:cNvSpPr>
          <p:nvPr>
            <p:ph type="sldNum" sz="quarter" idx="5"/>
          </p:nvPr>
        </p:nvSpPr>
        <p:spPr/>
        <p:txBody>
          <a:bodyPr/>
          <a:lstStyle/>
          <a:p>
            <a:fld id="{0DD9645C-D7FA-D74E-BD59-FA43DBFDCD63}" type="slidenum">
              <a:rPr lang="da-DK" smtClean="0"/>
              <a:t>62</a:t>
            </a:fld>
            <a:endParaRPr lang="da-DK"/>
          </a:p>
        </p:txBody>
      </p:sp>
    </p:spTree>
    <p:extLst>
      <p:ext uri="{BB962C8B-B14F-4D97-AF65-F5344CB8AC3E}">
        <p14:creationId xmlns:p14="http://schemas.microsoft.com/office/powerpoint/2010/main" val="4160839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måleplan er et vigtigt værktøj i forbedringsarbejdet, da den hjælper med at systematisere, hvordan data indsamles, analyseres og bruges til beslutningstagning. </a:t>
            </a:r>
          </a:p>
          <a:p>
            <a:endParaRPr lang="da-DK" dirty="0"/>
          </a:p>
          <a:p>
            <a:r>
              <a:rPr lang="da-DK" dirty="0"/>
              <a:t>Nu får I mulighed for at begynde at omsætte teorien om målinger og dataindsamling til praksis. I skal kigge på jeres egen forbedringsindsats og starte på arbejdet med at definere en måleplan for jeres egne indsatser.</a:t>
            </a:r>
          </a:p>
          <a:p>
            <a:endParaRPr lang="da-DK" dirty="0"/>
          </a:p>
          <a:p>
            <a:r>
              <a:rPr lang="da-DK" dirty="0"/>
              <a:t>Øvelsen tager udgangspunkt i ”måleplan-skabelonen”</a:t>
            </a:r>
          </a:p>
          <a:p>
            <a:endParaRPr lang="da-DK" dirty="0"/>
          </a:p>
          <a:p>
            <a:r>
              <a:rPr lang="da-DK" b="1" dirty="0"/>
              <a:t>Øvelsens trin-for-trin</a:t>
            </a:r>
          </a:p>
          <a:p>
            <a:r>
              <a:rPr lang="da-DK" dirty="0"/>
              <a:t>Deltagerne arbejder i egne forbedringsteams. Enkeltmandsgrupper kan samles i små grupper for at sikre dialog og idéudveksling.</a:t>
            </a:r>
          </a:p>
          <a:p>
            <a:endParaRPr lang="da-DK" dirty="0"/>
          </a:p>
          <a:p>
            <a:r>
              <a:rPr lang="da-DK" b="1" dirty="0"/>
              <a:t>Introduktion til opgaven  </a:t>
            </a:r>
          </a:p>
          <a:p>
            <a:r>
              <a:rPr lang="da-DK" dirty="0"/>
              <a:t>1. Forklar, at grupperne skal bruge måleplanen som afsæt for drøftelse af deres plan for dataindsamling. Opsummér de gennemgåede elementer:</a:t>
            </a:r>
          </a:p>
          <a:p>
            <a:pPr marL="628650" lvl="1" indent="-171450">
              <a:buFont typeface="Arial" panose="020B0604020202020204" pitchFamily="34" charset="0"/>
              <a:buChar char="•"/>
            </a:pPr>
            <a:r>
              <a:rPr lang="da-DK" dirty="0"/>
              <a:t>Mål	</a:t>
            </a:r>
          </a:p>
          <a:p>
            <a:pPr marL="628650" lvl="1" indent="-171450">
              <a:buFont typeface="Arial" panose="020B0604020202020204" pitchFamily="34" charset="0"/>
              <a:buChar char="•"/>
            </a:pPr>
            <a:r>
              <a:rPr lang="da-DK" dirty="0"/>
              <a:t>Indikatortype</a:t>
            </a:r>
          </a:p>
          <a:p>
            <a:pPr marL="628650" lvl="1" indent="-171450">
              <a:buFont typeface="Arial" panose="020B0604020202020204" pitchFamily="34" charset="0"/>
              <a:buChar char="•"/>
            </a:pPr>
            <a:r>
              <a:rPr lang="da-DK" dirty="0" err="1"/>
              <a:t>Defintion</a:t>
            </a:r>
            <a:r>
              <a:rPr lang="da-DK" dirty="0"/>
              <a:t> af tæller og nævner</a:t>
            </a:r>
          </a:p>
          <a:p>
            <a:pPr marL="628650" lvl="1" indent="-171450">
              <a:buFont typeface="Arial" panose="020B0604020202020204" pitchFamily="34" charset="0"/>
              <a:buChar char="•"/>
            </a:pPr>
            <a:r>
              <a:rPr lang="da-DK" dirty="0"/>
              <a:t>Datakilde</a:t>
            </a:r>
          </a:p>
          <a:p>
            <a:pPr marL="628650" lvl="1" indent="-171450">
              <a:buFont typeface="Arial" panose="020B0604020202020204" pitchFamily="34" charset="0"/>
              <a:buChar char="•"/>
            </a:pPr>
            <a:r>
              <a:rPr lang="da-DK" dirty="0"/>
              <a:t>Proces for dataindsamling og behandling</a:t>
            </a:r>
          </a:p>
          <a:p>
            <a:pPr marL="628650" lvl="1" indent="-171450">
              <a:buFont typeface="Arial" panose="020B0604020202020204" pitchFamily="34" charset="0"/>
              <a:buChar char="•"/>
            </a:pPr>
            <a:r>
              <a:rPr lang="da-DK" dirty="0"/>
              <a:t>Hyppighed</a:t>
            </a:r>
          </a:p>
          <a:p>
            <a:endParaRPr lang="da-DK" dirty="0"/>
          </a:p>
          <a:p>
            <a:r>
              <a:rPr lang="da-DK" dirty="0"/>
              <a:t>2. Målet er at blive klar til at præsentere en måleplan for leder, mentor og forbedringsteam</a:t>
            </a:r>
          </a:p>
          <a:p>
            <a:endParaRPr lang="da-DK" dirty="0"/>
          </a:p>
          <a:p>
            <a:endParaRPr lang="da-DK" dirty="0"/>
          </a:p>
          <a:p>
            <a:r>
              <a:rPr lang="da-DK" dirty="0"/>
              <a:t>3. Introducer tidsrammen: </a:t>
            </a:r>
            <a:r>
              <a:rPr lang="da-DK" b="1" dirty="0"/>
              <a:t>Gruppearbejde (30 minutter) </a:t>
            </a:r>
            <a:r>
              <a:rPr lang="da-DK" dirty="0"/>
              <a:t>– vi holder øje med tiden</a:t>
            </a:r>
          </a:p>
          <a:p>
            <a:r>
              <a:rPr lang="da-DK" dirty="0"/>
              <a:t> </a:t>
            </a:r>
          </a:p>
          <a:p>
            <a:r>
              <a:rPr lang="da-DK" dirty="0"/>
              <a:t> </a:t>
            </a:r>
          </a:p>
          <a:p>
            <a:r>
              <a:rPr lang="da-DK" dirty="0"/>
              <a:t>4. Opsamling og præsentation (ca. 15 minutter)</a:t>
            </a:r>
          </a:p>
          <a:p>
            <a:r>
              <a:rPr lang="da-DK" dirty="0"/>
              <a:t>Hver gruppe </a:t>
            </a:r>
            <a:r>
              <a:rPr lang="da-DK" b="1" dirty="0"/>
              <a:t>præsenterer kort deres vigtigste pointer </a:t>
            </a:r>
          </a:p>
          <a:p>
            <a:r>
              <a:rPr lang="da-DK" dirty="0"/>
              <a:t>Fokus på at dele læring, der kan inspirere andre grupper.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63</a:t>
            </a:fld>
            <a:endParaRPr lang="da-DK"/>
          </a:p>
        </p:txBody>
      </p:sp>
    </p:spTree>
    <p:extLst>
      <p:ext uri="{BB962C8B-B14F-4D97-AF65-F5344CB8AC3E}">
        <p14:creationId xmlns:p14="http://schemas.microsoft.com/office/powerpoint/2010/main" val="720986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Opsamling og præsentation (ca. 15 minutter)</a:t>
            </a:r>
          </a:p>
          <a:p>
            <a:endParaRPr lang="da-DK" dirty="0"/>
          </a:p>
          <a:p>
            <a:r>
              <a:rPr lang="da-DK" dirty="0"/>
              <a:t>Hver gruppe præsenterer kort deres udkast til måleplan</a:t>
            </a:r>
          </a:p>
          <a:p>
            <a:endParaRPr lang="da-DK" dirty="0"/>
          </a:p>
          <a:p>
            <a:r>
              <a:rPr lang="da-DK" dirty="0"/>
              <a:t>Lad deltagerne reflektere over, om det er tidstro og sammenhæng mellem indikator og mål for forbedringsindsatsen.</a:t>
            </a:r>
          </a:p>
          <a:p>
            <a:endParaRPr lang="da-DK" dirty="0"/>
          </a:p>
          <a:p>
            <a:r>
              <a:rPr lang="da-DK" dirty="0"/>
              <a:t>Husk at inkludere afprøvning af metoder.</a:t>
            </a:r>
          </a:p>
          <a:p>
            <a:endParaRPr lang="da-DK" dirty="0"/>
          </a:p>
          <a:p>
            <a:r>
              <a:rPr lang="da-DK" dirty="0"/>
              <a:t>Fokus på at læring og tips, der kan inspirere andre grupper.</a:t>
            </a:r>
          </a:p>
          <a:p>
            <a:endParaRPr lang="da-DK" dirty="0"/>
          </a:p>
          <a:p>
            <a:r>
              <a:rPr lang="da-DK" dirty="0"/>
              <a:t>Afslutning af øvelsen</a:t>
            </a:r>
          </a:p>
          <a:p>
            <a:r>
              <a:rPr lang="da-DK" dirty="0"/>
              <a:t>Denne øvelse giver jer en start og et godt fundament til at arbejde databaseret og skabe reelle forbedringer, som I kan tage med tilbage til jeres egne afdelinger. Det er ikke sikkert, I er færdige med måleplanen, men I har nu et solidt udgangspunkt og kan arbejde videre med detaljerne hjemme.</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6094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CA7E-F553-2629-32EC-B7E8C80F61C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8374DF5-FDBF-BC17-61CB-3A18F5280E0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79B053A-516B-3126-8188-6F15A2DE5252}"/>
              </a:ext>
            </a:extLst>
          </p:cNvPr>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Trin 5 handler om at analysere de indsamlede data.</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Seriediagrammet bruges til at analysere tendenser og variation i data over tid. Når vi kigger på seriediagrammet, skal vi fokusere på, hvad dataene fortæller os, og hvilke handlinger det kalder på. Er der noget, vi skal justere i vores indsats? Eller er der ting, der fungerer, som vi skal bygge videre på?</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Pointen er at analysen af dataene skal føre til konkrete handlinger i form af justering af processer eller implementering af nye forbedringsinitiativer.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 at vurdere om ændringer er en at naturlig variation eller en reel forbedring reflekteres over to centrale spørgsmål:</a:t>
            </a:r>
          </a:p>
          <a:p>
            <a:pPr marL="342900" lvl="0" indent="-342900">
              <a:lnSpc>
                <a:spcPct val="107000"/>
              </a:lnSpc>
              <a:buFont typeface="+mj-lt"/>
              <a:buAutoNum type="arabicPeriod"/>
            </a:pPr>
            <a:r>
              <a:rPr lang="da-DK" sz="1200" kern="100" dirty="0">
                <a:effectLst/>
                <a:latin typeface="+mn-lt"/>
                <a:ea typeface="Aptos" panose="020B0004020202020204" pitchFamily="34" charset="0"/>
                <a:cs typeface="Times New Roman" panose="02020603050405020304" pitchFamily="18" charset="0"/>
              </a:rPr>
              <a:t>Er niveauet der, hvor I gerne vil have det?</a:t>
            </a:r>
          </a:p>
          <a:p>
            <a:pPr marL="800100" lvl="1"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Det er vigtigt at vurdere, om resultaterne ligger på det niveau, I havde som mål. Hvis ikke, er det tid til at undersøge, hvad der kan forbedres. Hvis niveauet er tilfredsstillende, kan vi diskutere, hvordan vi kan fastholde succesen.</a:t>
            </a:r>
          </a:p>
          <a:p>
            <a:pPr marL="342900" lvl="0" indent="-342900">
              <a:lnSpc>
                <a:spcPct val="107000"/>
              </a:lnSpc>
              <a:buFont typeface="+mj-lt"/>
              <a:buAutoNum type="arabicPeriod"/>
            </a:pPr>
            <a:r>
              <a:rPr lang="da-DK" sz="1200" kern="100" dirty="0">
                <a:effectLst/>
                <a:latin typeface="+mn-lt"/>
                <a:ea typeface="Aptos" panose="020B0004020202020204" pitchFamily="34" charset="0"/>
                <a:cs typeface="Times New Roman" panose="02020603050405020304" pitchFamily="18" charset="0"/>
              </a:rPr>
              <a:t>Hvilken retning bevæger data sig i?</a:t>
            </a:r>
          </a:p>
          <a:p>
            <a:pPr marL="800100" lvl="1"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Her skal vi kigge efter mønstre: Er der en stigende eller faldende tendens? Eller ser vi måske stabilitet? Dette spørgsmål hjælper os med at forstå, om der er en udvikling, vi skal reagere på, eller om det bare er naturlig variation.</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a-DK" sz="1200" kern="100" dirty="0">
              <a:effectLst/>
              <a:latin typeface="+mn-l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a-DK" sz="1200" kern="100" dirty="0">
                <a:effectLst/>
                <a:latin typeface="+mn-lt"/>
                <a:ea typeface="Aptos" panose="020B0004020202020204" pitchFamily="34" charset="0"/>
                <a:cs typeface="Times New Roman" panose="02020603050405020304" pitchFamily="18" charset="0"/>
              </a:rPr>
              <a:t>Spørg </a:t>
            </a:r>
            <a:r>
              <a:rPr lang="da-DK" sz="1200" kern="100" dirty="0" err="1">
                <a:effectLst/>
                <a:latin typeface="+mn-lt"/>
                <a:ea typeface="Aptos" panose="020B0004020202020204" pitchFamily="34" charset="0"/>
                <a:cs typeface="Times New Roman" panose="02020603050405020304" pitchFamily="18" charset="0"/>
              </a:rPr>
              <a:t>evt</a:t>
            </a:r>
            <a:endParaRPr lang="da-DK" sz="1200" kern="100" dirty="0">
              <a:effectLst/>
              <a:latin typeface="+mn-l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a-DK" sz="1200" kern="100" dirty="0">
                <a:effectLst/>
                <a:latin typeface="+mn-lt"/>
                <a:ea typeface="Aptos" panose="020B0004020202020204" pitchFamily="34" charset="0"/>
                <a:cs typeface="Times New Roman" panose="02020603050405020304" pitchFamily="18" charset="0"/>
              </a:rPr>
              <a:t>Hvis retningen i dataene ikke peger mod forbedring, hvad kan være næste skridt for at forstå og adressere udfordringen?</a:t>
            </a:r>
          </a:p>
          <a:p>
            <a:endParaRPr lang="da-DK" dirty="0"/>
          </a:p>
        </p:txBody>
      </p:sp>
      <p:sp>
        <p:nvSpPr>
          <p:cNvPr id="4" name="Pladsholder til slidenummer 3">
            <a:extLst>
              <a:ext uri="{FF2B5EF4-FFF2-40B4-BE49-F238E27FC236}">
                <a16:creationId xmlns:a16="http://schemas.microsoft.com/office/drawing/2014/main" id="{3205913F-0B0F-634E-D503-C1E9A053C144}"/>
              </a:ext>
            </a:extLst>
          </p:cNvPr>
          <p:cNvSpPr>
            <a:spLocks noGrp="1"/>
          </p:cNvSpPr>
          <p:nvPr>
            <p:ph type="sldNum" sz="quarter" idx="5"/>
          </p:nvPr>
        </p:nvSpPr>
        <p:spPr/>
        <p:txBody>
          <a:bodyPr/>
          <a:lstStyle/>
          <a:p>
            <a:fld id="{0DD9645C-D7FA-D74E-BD59-FA43DBFDCD63}" type="slidenum">
              <a:rPr lang="da-DK" smtClean="0"/>
              <a:t>65</a:t>
            </a:fld>
            <a:endParaRPr lang="da-DK"/>
          </a:p>
        </p:txBody>
      </p:sp>
    </p:spTree>
    <p:extLst>
      <p:ext uri="{BB962C8B-B14F-4D97-AF65-F5344CB8AC3E}">
        <p14:creationId xmlns:p14="http://schemas.microsoft.com/office/powerpoint/2010/main" val="963824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671CC-EF27-C761-BA88-904494F1016F}"/>
            </a:ext>
          </a:extLst>
        </p:cNvPr>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568E97FC-1ECF-E4ED-E89A-E8A2B801021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8FE4415-7C6B-70A0-7C80-1712466CE999}"/>
              </a:ext>
            </a:extLst>
          </p:cNvPr>
          <p:cNvSpPr>
            <a:spLocks noGrp="1"/>
          </p:cNvSpPr>
          <p:nvPr>
            <p:ph type="body" idx="1"/>
          </p:nvPr>
        </p:nvSpPr>
        <p:spPr/>
        <p:txBody>
          <a:bodyPr/>
          <a:lstStyle/>
          <a:p>
            <a:r>
              <a:rPr lang="da-DK" dirty="0"/>
              <a:t>Når vi analyserer vores data, er det vigtigt at forstå variation – og især hvordan vi skal handle på de forskellige typer af variation.</a:t>
            </a:r>
          </a:p>
          <a:p>
            <a:endParaRPr lang="da-DK" dirty="0"/>
          </a:p>
          <a:p>
            <a:r>
              <a:rPr lang="da-DK" dirty="0"/>
              <a:t>Referer til de to typer af variation: </a:t>
            </a:r>
          </a:p>
          <a:p>
            <a:r>
              <a:rPr lang="da-DK" dirty="0"/>
              <a:t>Særlig variation – altså variation med en identificerbar årsag:</a:t>
            </a:r>
          </a:p>
          <a:p>
            <a:pPr marL="171450" indent="-171450">
              <a:buFont typeface="Arial" panose="020B0604020202020204" pitchFamily="34" charset="0"/>
              <a:buChar char="•"/>
            </a:pPr>
            <a:r>
              <a:rPr lang="da-DK" dirty="0"/>
              <a:t>Hvis variationen er ønsket, bør vi implementere og fastholde den</a:t>
            </a:r>
          </a:p>
          <a:p>
            <a:pPr marL="171450" indent="-171450">
              <a:buFont typeface="Arial" panose="020B0604020202020204" pitchFamily="34" charset="0"/>
              <a:buChar char="•"/>
            </a:pPr>
            <a:r>
              <a:rPr lang="da-DK" dirty="0"/>
              <a:t>Hvis den er uønsket, skal vi finde og eliminere årsagen</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Tilfældig variation – den naturlige variation, der altid vil være i en proces:</a:t>
            </a:r>
          </a:p>
          <a:p>
            <a:pPr marL="171450" indent="-171450">
              <a:buFont typeface="Arial" panose="020B0604020202020204" pitchFamily="34" charset="0"/>
              <a:buChar char="•"/>
            </a:pPr>
            <a:r>
              <a:rPr lang="da-DK" dirty="0"/>
              <a:t>Hvis vi er tilfredse med den, så overvåger vi blot processen</a:t>
            </a:r>
          </a:p>
          <a:p>
            <a:pPr marL="171450" indent="-171450">
              <a:buFont typeface="Arial" panose="020B0604020202020204" pitchFamily="34" charset="0"/>
              <a:buChar char="•"/>
            </a:pPr>
            <a:r>
              <a:rPr lang="da-DK" dirty="0"/>
              <a:t>Hvis vi er utilfredse, må vi </a:t>
            </a:r>
            <a:r>
              <a:rPr lang="da-DK" dirty="0" err="1"/>
              <a:t>redesigne</a:t>
            </a:r>
            <a:r>
              <a:rPr lang="da-DK" dirty="0"/>
              <a:t> eller forbedre processen</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De to grafer viser eksempler på de to variationstyper:</a:t>
            </a:r>
          </a:p>
          <a:p>
            <a:pPr marL="171450" indent="-171450">
              <a:buFont typeface="Arial" panose="020B0604020202020204" pitchFamily="34" charset="0"/>
              <a:buChar char="•"/>
            </a:pPr>
            <a:r>
              <a:rPr lang="da-DK" dirty="0"/>
              <a:t>Den første graf viser en udvikling, hvor der sker en markant ændring over tid – det tyder på en ikke-tilfældig variation</a:t>
            </a:r>
          </a:p>
          <a:p>
            <a:pPr marL="171450" indent="-171450">
              <a:buFont typeface="Arial" panose="020B0604020202020204" pitchFamily="34" charset="0"/>
              <a:buChar char="•"/>
            </a:pPr>
            <a:r>
              <a:rPr lang="da-DK" dirty="0"/>
              <a:t>Den anden graf viser en stabil proces med tilfældig variation omkring medianen</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Vi skal forstå, hvilken type variation vi står overfor, og de tilgrundliggende årsager før vi beslutter, hvordan vi handler!</a:t>
            </a:r>
          </a:p>
        </p:txBody>
      </p:sp>
      <p:sp>
        <p:nvSpPr>
          <p:cNvPr id="4" name="Pladsholder til diasnummer 3">
            <a:extLst>
              <a:ext uri="{FF2B5EF4-FFF2-40B4-BE49-F238E27FC236}">
                <a16:creationId xmlns:a16="http://schemas.microsoft.com/office/drawing/2014/main" id="{247F9283-2F5E-8AB3-163B-DF730CDF779E}"/>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BDCEBF8-9D21-4E01-853C-BBFF2C4424FF}" type="slidenum">
              <a:rPr kumimoji="0" lang="da-DK"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da-DK"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667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Avanceret niveau – kan udelades. </a:t>
            </a:r>
          </a:p>
          <a:p>
            <a:r>
              <a:rPr lang="da-DK" dirty="0"/>
              <a:t>Introduktion til de begreber, som er relevant, når man skal analysere variation:</a:t>
            </a:r>
          </a:p>
          <a:p>
            <a:endParaRPr lang="da-DK" dirty="0"/>
          </a:p>
          <a:p>
            <a:pPr>
              <a:lnSpc>
                <a:spcPct val="115000"/>
              </a:lnSpc>
              <a:spcAft>
                <a:spcPts val="1000"/>
              </a:spcAft>
            </a:pPr>
            <a:r>
              <a:rPr lang="da-DK" sz="1200" b="1" i="1" dirty="0">
                <a:effectLst/>
                <a:latin typeface="+mn-lt"/>
                <a:ea typeface="Calibri" panose="020F0502020204030204" pitchFamily="34" charset="0"/>
                <a:cs typeface="Times New Roman" panose="02020603050405020304" pitchFamily="18" charset="0"/>
              </a:rPr>
              <a:t>Serie </a:t>
            </a:r>
            <a:r>
              <a:rPr lang="da-DK" sz="1200" dirty="0">
                <a:effectLst/>
                <a:latin typeface="+mn-lt"/>
                <a:ea typeface="Calibri" panose="020F0502020204030204" pitchFamily="34" charset="0"/>
                <a:cs typeface="Times New Roman" panose="02020603050405020304" pitchFamily="18" charset="0"/>
              </a:rPr>
              <a:t>En serie består af ét eller flere datapunkter på den samme side af medianen. For at tælle serien, tælles alle datapunkter, der ligger på den samme side af medianen, mens datapunkter der ligger på medianen ikke tælles med. </a:t>
            </a:r>
          </a:p>
          <a:p>
            <a:pPr>
              <a:lnSpc>
                <a:spcPct val="115000"/>
              </a:lnSpc>
              <a:spcAft>
                <a:spcPts val="1000"/>
              </a:spcAft>
            </a:pPr>
            <a:endParaRPr lang="da-DK" sz="1200" b="1" i="1"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b="1" i="1" dirty="0">
                <a:effectLst/>
                <a:latin typeface="+mn-lt"/>
                <a:ea typeface="Calibri" panose="020F0502020204030204" pitchFamily="34" charset="0"/>
                <a:cs typeface="Times New Roman" panose="02020603050405020304" pitchFamily="18" charset="0"/>
              </a:rPr>
              <a:t>Tilfældig variation</a:t>
            </a:r>
            <a:r>
              <a:rPr lang="da-DK" sz="1200" b="1" dirty="0">
                <a:effectLst/>
                <a:latin typeface="+mn-lt"/>
                <a:ea typeface="Calibri" panose="020F0502020204030204" pitchFamily="34" charset="0"/>
                <a:cs typeface="Times New Roman" panose="02020603050405020304" pitchFamily="18" charset="0"/>
              </a:rPr>
              <a:t>:</a:t>
            </a:r>
            <a:r>
              <a:rPr lang="da-DK" sz="1200" dirty="0">
                <a:effectLst/>
                <a:latin typeface="+mn-lt"/>
                <a:ea typeface="Calibri" panose="020F0502020204030204" pitchFamily="34" charset="0"/>
                <a:cs typeface="Times New Roman" panose="02020603050405020304" pitchFamily="18" charset="0"/>
              </a:rPr>
              <a:t> er en del af alle processer og er altid til stede. Tilfældig variation er indbygget i alle processer. Er man tilfreds med niveauet i en proces, hvor der ses tilfældig variation fortsættes dataindsamling for at følge processen. Er man ikke tilfreds med niveauet, og data viser ’en stabil dårlig proces’, skal forbedringsteamet aftale forslag til afprøvning af forbedringer. </a:t>
            </a:r>
          </a:p>
          <a:p>
            <a:pPr>
              <a:lnSpc>
                <a:spcPct val="115000"/>
              </a:lnSpc>
              <a:spcAft>
                <a:spcPts val="1000"/>
              </a:spcAft>
            </a:pPr>
            <a:endParaRPr lang="da-DK" sz="1200" b="1" i="1"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b="1" i="1" dirty="0">
                <a:effectLst/>
                <a:latin typeface="+mn-lt"/>
                <a:ea typeface="Calibri" panose="020F0502020204030204" pitchFamily="34" charset="0"/>
                <a:cs typeface="Times New Roman" panose="02020603050405020304" pitchFamily="18" charset="0"/>
              </a:rPr>
              <a:t>Ikke-tilfældig variation</a:t>
            </a:r>
            <a:r>
              <a:rPr lang="da-DK" sz="1200" dirty="0">
                <a:effectLst/>
                <a:latin typeface="+mn-lt"/>
                <a:ea typeface="Calibri" panose="020F0502020204030204" pitchFamily="34" charset="0"/>
                <a:cs typeface="Times New Roman" panose="02020603050405020304" pitchFamily="18" charset="0"/>
              </a:rPr>
              <a:t> ses ved forandringer gennem fx forbedringsarbejdet eller udefra kommende ændringer, der påvirker processen. </a:t>
            </a:r>
          </a:p>
          <a:p>
            <a:pPr>
              <a:lnSpc>
                <a:spcPct val="115000"/>
              </a:lnSpc>
              <a:spcAft>
                <a:spcPts val="1000"/>
              </a:spcAft>
            </a:pPr>
            <a:r>
              <a:rPr lang="da-DK" sz="1200" dirty="0">
                <a:effectLst/>
                <a:latin typeface="+mn-lt"/>
                <a:ea typeface="Calibri" panose="020F0502020204030204" pitchFamily="34" charset="0"/>
                <a:cs typeface="Times New Roman" panose="02020603050405020304" pitchFamily="18" charset="0"/>
              </a:rPr>
              <a:t>Man taler om to typer signaler ved ikke-tilfældig variation, skiftsignal og krydssignal. De to signaler udtrykker to sider af samme sag, nemlig at datapunkterne bevæger sig på en måde man ikke forventer, hvis processen var tilfældig.</a:t>
            </a:r>
          </a:p>
          <a:p>
            <a:pPr>
              <a:lnSpc>
                <a:spcPct val="115000"/>
              </a:lnSpc>
              <a:spcAft>
                <a:spcPts val="1000"/>
              </a:spcAft>
            </a:pPr>
            <a:endParaRPr lang="da-DK" sz="120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da-DK" sz="1200" i="1" dirty="0">
                <a:effectLst/>
                <a:latin typeface="+mn-lt"/>
                <a:ea typeface="Calibri" panose="020F0502020204030204" pitchFamily="34" charset="0"/>
                <a:cs typeface="Times New Roman" panose="02020603050405020304" pitchFamily="18" charset="0"/>
              </a:rPr>
              <a:t>Skiftsignal</a:t>
            </a:r>
            <a:r>
              <a:rPr lang="da-DK" sz="1200" dirty="0">
                <a:effectLst/>
                <a:latin typeface="+mn-lt"/>
                <a:ea typeface="Calibri" panose="020F0502020204030204" pitchFamily="34" charset="0"/>
                <a:cs typeface="Times New Roman" panose="02020603050405020304" pitchFamily="18" charset="0"/>
              </a:rPr>
              <a:t>: Der optræder usædvanlig lange serier af datapunkter på samme side af medianen. </a:t>
            </a:r>
            <a:r>
              <a:rPr lang="da-DK" sz="1200" i="1" dirty="0">
                <a:effectLst/>
                <a:latin typeface="+mn-lt"/>
                <a:ea typeface="Calibri" panose="020F0502020204030204" pitchFamily="34" charset="0"/>
                <a:cs typeface="Times New Roman" panose="02020603050405020304" pitchFamily="18" charset="0"/>
              </a:rPr>
              <a:t>på</a:t>
            </a:r>
            <a:r>
              <a:rPr lang="da-DK" sz="1200" dirty="0">
                <a:effectLst/>
                <a:latin typeface="+mn-lt"/>
                <a:ea typeface="Calibri" panose="020F0502020204030204" pitchFamily="34" charset="0"/>
                <a:cs typeface="Times New Roman" panose="02020603050405020304" pitchFamily="18" charset="0"/>
              </a:rPr>
              <a:t> medianen, ikke tælles. Så snart kurven </a:t>
            </a:r>
            <a:r>
              <a:rPr lang="da-DK" sz="1200" i="1" dirty="0">
                <a:effectLst/>
                <a:latin typeface="+mn-lt"/>
                <a:ea typeface="Calibri" panose="020F0502020204030204" pitchFamily="34" charset="0"/>
                <a:cs typeface="Times New Roman" panose="02020603050405020304" pitchFamily="18" charset="0"/>
              </a:rPr>
              <a:t>krydser</a:t>
            </a:r>
            <a:r>
              <a:rPr lang="da-DK" sz="1200" dirty="0">
                <a:effectLst/>
                <a:latin typeface="+mn-lt"/>
                <a:ea typeface="Calibri" panose="020F0502020204030204" pitchFamily="34" charset="0"/>
                <a:cs typeface="Times New Roman" panose="02020603050405020304" pitchFamily="18" charset="0"/>
              </a:rPr>
              <a:t> medianen, starter en ny serie på den anden side af medianen. Så længe kurven ikke krydser medianen, er serien ikke afbrudt, men datapunkterne </a:t>
            </a:r>
            <a:r>
              <a:rPr lang="da-DK" sz="1200" i="1" dirty="0">
                <a:effectLst/>
                <a:latin typeface="+mn-lt"/>
                <a:ea typeface="Calibri" panose="020F0502020204030204" pitchFamily="34" charset="0"/>
                <a:cs typeface="Times New Roman" panose="02020603050405020304" pitchFamily="18" charset="0"/>
              </a:rPr>
              <a:t>på</a:t>
            </a:r>
            <a:r>
              <a:rPr lang="da-DK" sz="1200" dirty="0">
                <a:effectLst/>
                <a:latin typeface="+mn-lt"/>
                <a:ea typeface="Calibri" panose="020F0502020204030204" pitchFamily="34" charset="0"/>
                <a:cs typeface="Times New Roman" panose="02020603050405020304" pitchFamily="18" charset="0"/>
              </a:rPr>
              <a:t> medianen tæller ikke med i serien.</a:t>
            </a:r>
          </a:p>
          <a:p>
            <a:pPr marL="171450" indent="-171450">
              <a:lnSpc>
                <a:spcPct val="115000"/>
              </a:lnSpc>
              <a:spcAft>
                <a:spcPts val="1000"/>
              </a:spcAft>
              <a:buFont typeface="Arial" panose="020B0604020202020204" pitchFamily="34" charset="0"/>
              <a:buChar char="•"/>
            </a:pPr>
            <a:endParaRPr lang="da-DK" sz="120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da-DK" sz="1200" i="1" dirty="0">
                <a:effectLst/>
                <a:latin typeface="+mn-lt"/>
                <a:ea typeface="Calibri" panose="020F0502020204030204" pitchFamily="34" charset="0"/>
                <a:cs typeface="Times New Roman" panose="02020603050405020304" pitchFamily="18" charset="0"/>
              </a:rPr>
              <a:t>Krydssignal</a:t>
            </a:r>
            <a:r>
              <a:rPr lang="da-DK" sz="1200" dirty="0">
                <a:effectLst/>
                <a:latin typeface="+mn-lt"/>
                <a:ea typeface="Calibri" panose="020F0502020204030204" pitchFamily="34" charset="0"/>
                <a:cs typeface="Times New Roman" panose="02020603050405020304" pitchFamily="18" charset="0"/>
              </a:rPr>
              <a:t> forekommer når kurven krydser medianen usædvanlig få gange. Man tæller antallet af gange hvor kurven krydser medianen. </a:t>
            </a:r>
          </a:p>
          <a:p>
            <a:pPr>
              <a:lnSpc>
                <a:spcPct val="115000"/>
              </a:lnSpc>
              <a:spcAft>
                <a:spcPts val="1000"/>
              </a:spcAft>
            </a:pPr>
            <a:endParaRPr lang="da-DK" sz="1200"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dirty="0">
                <a:effectLst/>
                <a:latin typeface="+mn-lt"/>
                <a:ea typeface="Calibri" panose="020F0502020204030204" pitchFamily="34" charset="0"/>
                <a:cs typeface="Times New Roman" panose="02020603050405020304" pitchFamily="18" charset="0"/>
              </a:rPr>
              <a:t>Der behøver kun at være </a:t>
            </a:r>
            <a:r>
              <a:rPr lang="da-DK" sz="1200" b="1" dirty="0">
                <a:effectLst/>
                <a:latin typeface="+mn-lt"/>
                <a:ea typeface="Calibri" panose="020F0502020204030204" pitchFamily="34" charset="0"/>
                <a:cs typeface="Times New Roman" panose="02020603050405020304" pitchFamily="18" charset="0"/>
              </a:rPr>
              <a:t>ét </a:t>
            </a:r>
            <a:r>
              <a:rPr lang="da-DK" sz="1200" dirty="0">
                <a:effectLst/>
                <a:latin typeface="+mn-lt"/>
                <a:ea typeface="Calibri" panose="020F0502020204030204" pitchFamily="34" charset="0"/>
                <a:cs typeface="Times New Roman" panose="02020603050405020304" pitchFamily="18" charset="0"/>
              </a:rPr>
              <a:t>af signalerne til stede, for at kunne konkludere at variationen er ikke-tilfældig. Grænsen for, hvor mange datapunkter der skal til et skiftsignal eller hvor få kryds, der skal til et krydssignal, afhænger af det totale antal brugbare datapunkter der indgår i seriediagrammet. </a:t>
            </a:r>
          </a:p>
          <a:p>
            <a:pPr>
              <a:lnSpc>
                <a:spcPct val="115000"/>
              </a:lnSpc>
              <a:spcAft>
                <a:spcPts val="1000"/>
              </a:spcAft>
            </a:pPr>
            <a:endParaRPr lang="da-DK" sz="1200"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dirty="0">
                <a:effectLst/>
                <a:latin typeface="+mn-lt"/>
                <a:ea typeface="Calibri" panose="020F0502020204030204" pitchFamily="34" charset="0"/>
                <a:cs typeface="Times New Roman" panose="02020603050405020304" pitchFamily="18" charset="0"/>
              </a:rPr>
              <a:t>Begge grænser slås op i en tabel i </a:t>
            </a:r>
            <a:r>
              <a:rPr lang="da-DK" sz="1200" i="1" dirty="0">
                <a:effectLst/>
                <a:latin typeface="+mn-lt"/>
                <a:ea typeface="Calibri" panose="020F0502020204030204" pitchFamily="34" charset="0"/>
                <a:cs typeface="Times New Roman" panose="02020603050405020304" pitchFamily="18" charset="0"/>
              </a:rPr>
              <a:t>Kompendium I kvalitetsudvikling</a:t>
            </a:r>
            <a:r>
              <a:rPr lang="da-DK" sz="1200" dirty="0">
                <a:effectLst/>
                <a:latin typeface="+mn-lt"/>
                <a:ea typeface="Calibri" panose="020F0502020204030204" pitchFamily="34" charset="0"/>
                <a:cs typeface="Times New Roman" panose="02020603050405020304" pitchFamily="18" charset="0"/>
              </a:rPr>
              <a:t>: side 34 – 36</a:t>
            </a:r>
          </a:p>
          <a:p>
            <a:pPr>
              <a:lnSpc>
                <a:spcPct val="115000"/>
              </a:lnSpc>
              <a:spcAft>
                <a:spcPts val="1000"/>
              </a:spcAft>
            </a:pPr>
            <a:endParaRPr lang="da-DK" sz="1200"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dirty="0">
                <a:effectLst/>
                <a:latin typeface="+mn-lt"/>
                <a:ea typeface="Calibri" panose="020F0502020204030204" pitchFamily="34" charset="0"/>
                <a:cs typeface="Times New Roman" panose="02020603050405020304" pitchFamily="18" charset="0"/>
              </a:rPr>
              <a:t>For at analysere variationen, skal </a:t>
            </a:r>
            <a:r>
              <a:rPr lang="da-DK" sz="1200" b="1" dirty="0">
                <a:effectLst/>
                <a:latin typeface="+mn-lt"/>
                <a:ea typeface="Calibri" panose="020F0502020204030204" pitchFamily="34" charset="0"/>
                <a:cs typeface="Times New Roman" panose="02020603050405020304" pitchFamily="18" charset="0"/>
              </a:rPr>
              <a:t>tre spørgsmål besvares</a:t>
            </a:r>
            <a:r>
              <a:rPr lang="da-DK" sz="1200" dirty="0">
                <a:effectLst/>
                <a:latin typeface="+mn-lt"/>
                <a:ea typeface="Calibri" panose="020F0502020204030204" pitchFamily="34" charset="0"/>
                <a:cs typeface="Times New Roman" panose="02020603050405020304" pitchFamily="18" charset="0"/>
              </a:rPr>
              <a:t>:</a:t>
            </a:r>
          </a:p>
          <a:p>
            <a:pPr marL="228600" indent="-228600">
              <a:lnSpc>
                <a:spcPct val="115000"/>
              </a:lnSpc>
              <a:spcAft>
                <a:spcPts val="1000"/>
              </a:spcAft>
              <a:buFont typeface="+mj-lt"/>
              <a:buAutoNum type="arabicPeriod"/>
            </a:pPr>
            <a:r>
              <a:rPr lang="da-DK" sz="1200" b="1" dirty="0">
                <a:effectLst/>
                <a:latin typeface="+mn-lt"/>
                <a:ea typeface="Calibri" panose="020F0502020204030204" pitchFamily="34" charset="0"/>
                <a:cs typeface="Times New Roman" panose="02020603050405020304" pitchFamily="18" charset="0"/>
              </a:rPr>
              <a:t>Hvor mange brugbare datapunkter tæller seriediagrammet? </a:t>
            </a:r>
            <a:r>
              <a:rPr lang="da-DK" sz="1200" dirty="0">
                <a:effectLst/>
                <a:latin typeface="+mn-lt"/>
                <a:ea typeface="Calibri" panose="020F0502020204030204" pitchFamily="34" charset="0"/>
                <a:cs typeface="Times New Roman" panose="02020603050405020304" pitchFamily="18" charset="0"/>
              </a:rPr>
              <a:t>Brugbare datapunkter er alle datapunkter der ikke ligger på medianen. </a:t>
            </a:r>
          </a:p>
          <a:p>
            <a:pPr marL="228600" indent="-228600">
              <a:lnSpc>
                <a:spcPct val="115000"/>
              </a:lnSpc>
              <a:spcAft>
                <a:spcPts val="1000"/>
              </a:spcAft>
              <a:buFont typeface="+mj-lt"/>
              <a:buAutoNum type="arabicPeriod"/>
            </a:pPr>
            <a:r>
              <a:rPr lang="da-DK" sz="1200" b="1" dirty="0">
                <a:effectLst/>
                <a:latin typeface="+mn-lt"/>
                <a:ea typeface="Calibri" panose="020F0502020204030204" pitchFamily="34" charset="0"/>
                <a:cs typeface="Times New Roman" panose="02020603050405020304" pitchFamily="18" charset="0"/>
              </a:rPr>
              <a:t>Hvad er den længste serie? D</a:t>
            </a:r>
            <a:r>
              <a:rPr lang="da-DK" sz="1200" dirty="0">
                <a:effectLst/>
                <a:latin typeface="+mn-lt"/>
                <a:ea typeface="Calibri" panose="020F0502020204030204" pitchFamily="34" charset="0"/>
                <a:cs typeface="Times New Roman" panose="02020603050405020304" pitchFamily="18" charset="0"/>
              </a:rPr>
              <a:t>atapunkter der ligger på medianen tæller ikke med </a:t>
            </a:r>
          </a:p>
          <a:p>
            <a:pPr marL="228600" indent="-228600">
              <a:lnSpc>
                <a:spcPct val="115000"/>
              </a:lnSpc>
              <a:spcAft>
                <a:spcPts val="1000"/>
              </a:spcAft>
              <a:buFont typeface="+mj-lt"/>
              <a:buAutoNum type="arabicPeriod"/>
            </a:pPr>
            <a:r>
              <a:rPr lang="da-DK" sz="1200" b="1" dirty="0">
                <a:effectLst/>
                <a:latin typeface="+mn-lt"/>
                <a:ea typeface="Calibri" panose="020F0502020204030204" pitchFamily="34" charset="0"/>
                <a:cs typeface="Times New Roman" panose="02020603050405020304" pitchFamily="18" charset="0"/>
              </a:rPr>
              <a:t>Hvor mange gange krydser kurven medianen?</a:t>
            </a:r>
          </a:p>
          <a:p>
            <a:pPr marL="228600" indent="-228600">
              <a:lnSpc>
                <a:spcPct val="115000"/>
              </a:lnSpc>
              <a:spcAft>
                <a:spcPts val="1000"/>
              </a:spcAft>
              <a:buFont typeface="+mj-lt"/>
              <a:buAutoNum type="arabicPeriod"/>
            </a:pPr>
            <a:endParaRPr lang="da-DK" sz="1200" b="1" dirty="0">
              <a:effectLst/>
              <a:latin typeface="+mn-lt"/>
              <a:ea typeface="Calibri" panose="020F0502020204030204" pitchFamily="34" charset="0"/>
              <a:cs typeface="Times New Roman" panose="02020603050405020304" pitchFamily="18" charset="0"/>
            </a:endParaRPr>
          </a:p>
          <a:p>
            <a:pPr marL="228600" indent="-228600">
              <a:lnSpc>
                <a:spcPct val="115000"/>
              </a:lnSpc>
              <a:spcAft>
                <a:spcPts val="1000"/>
              </a:spcAft>
              <a:buFont typeface="+mj-lt"/>
              <a:buAutoNum type="arabicPeriod"/>
            </a:pPr>
            <a:endParaRPr lang="da-DK" sz="1200" b="1" dirty="0">
              <a:effectLst/>
              <a:latin typeface="+mn-lt"/>
              <a:ea typeface="Calibri" panose="020F0502020204030204" pitchFamily="34" charset="0"/>
              <a:cs typeface="Times New Roman" panose="02020603050405020304" pitchFamily="18" charset="0"/>
            </a:endParaRPr>
          </a:p>
          <a:p>
            <a:pPr marL="0" indent="0">
              <a:lnSpc>
                <a:spcPct val="115000"/>
              </a:lnSpc>
              <a:spcAft>
                <a:spcPts val="1000"/>
              </a:spcAft>
              <a:buFont typeface="+mj-lt"/>
              <a:buNone/>
            </a:pPr>
            <a:r>
              <a:rPr lang="da-DK" sz="1200" dirty="0">
                <a:effectLst/>
                <a:latin typeface="+mn-lt"/>
                <a:ea typeface="Calibri" panose="020F0502020204030204" pitchFamily="34" charset="0"/>
                <a:cs typeface="Times New Roman" panose="02020603050405020304" pitchFamily="18" charset="0"/>
              </a:rPr>
              <a:t>Efter analysen af seriediagrammet, er spørgsmålet hvordan der skal handles på de pågældende data. </a:t>
            </a:r>
            <a:r>
              <a:rPr lang="da-DK" dirty="0"/>
              <a:t>Seriediagrammet anvendes til dialog i forbedringsteamet, til dialog med leder og til dialog med kolleger. I teamet drøftes baggrund for data, sammenholdt med igangværende afprøvninger og plan for nye afprøvninger aftales.</a:t>
            </a:r>
          </a:p>
        </p:txBody>
      </p:sp>
      <p:sp>
        <p:nvSpPr>
          <p:cNvPr id="4" name="Pladsholder til slidenummer 3"/>
          <p:cNvSpPr>
            <a:spLocks noGrp="1"/>
          </p:cNvSpPr>
          <p:nvPr>
            <p:ph type="sldNum" sz="quarter" idx="5"/>
          </p:nvPr>
        </p:nvSpPr>
        <p:spPr/>
        <p:txBody>
          <a:bodyPr/>
          <a:lstStyle/>
          <a:p>
            <a:fld id="{0DD9645C-D7FA-D74E-BD59-FA43DBFDCD63}" type="slidenum">
              <a:rPr lang="da-DK" smtClean="0"/>
              <a:t>67</a:t>
            </a:fld>
            <a:endParaRPr lang="da-DK"/>
          </a:p>
        </p:txBody>
      </p:sp>
    </p:spTree>
    <p:extLst>
      <p:ext uri="{BB962C8B-B14F-4D97-AF65-F5344CB8AC3E}">
        <p14:creationId xmlns:p14="http://schemas.microsoft.com/office/powerpoint/2010/main" val="25573193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Avanceret niveau – kan udelades. Obs! kilde – der bør ansøges om brugsret!</a:t>
            </a:r>
          </a:p>
          <a:p>
            <a:endParaRPr lang="da-DK" dirty="0"/>
          </a:p>
          <a:p>
            <a:r>
              <a:rPr lang="da-DK" dirty="0"/>
              <a:t>Brug evt. </a:t>
            </a:r>
            <a:r>
              <a:rPr lang="da-DK" dirty="0" err="1"/>
              <a:t>slidet</a:t>
            </a:r>
            <a:r>
              <a:rPr lang="da-DK" dirty="0"/>
              <a:t> til at tale om mønstre og tendenser</a:t>
            </a:r>
          </a:p>
          <a:p>
            <a:endParaRPr lang="da-DK" dirty="0"/>
          </a:p>
          <a:p>
            <a:r>
              <a:rPr lang="da-DK" dirty="0"/>
              <a:t>Introduktion til de begreber, som er relevante, når man skal analysere variation:</a:t>
            </a:r>
          </a:p>
          <a:p>
            <a:endParaRPr lang="da-DK" dirty="0"/>
          </a:p>
          <a:p>
            <a:pPr>
              <a:lnSpc>
                <a:spcPct val="115000"/>
              </a:lnSpc>
              <a:spcAft>
                <a:spcPts val="1000"/>
              </a:spcAft>
            </a:pPr>
            <a:r>
              <a:rPr lang="da-DK" sz="1200" b="1" i="1" dirty="0">
                <a:effectLst/>
                <a:latin typeface="+mn-lt"/>
                <a:ea typeface="Calibri" panose="020F0502020204030204" pitchFamily="34" charset="0"/>
                <a:cs typeface="Times New Roman" panose="02020603050405020304" pitchFamily="18" charset="0"/>
              </a:rPr>
              <a:t>Serie: </a:t>
            </a:r>
            <a:r>
              <a:rPr lang="da-DK" sz="1200" dirty="0">
                <a:effectLst/>
                <a:latin typeface="+mn-lt"/>
                <a:ea typeface="Calibri" panose="020F0502020204030204" pitchFamily="34" charset="0"/>
                <a:cs typeface="Times New Roman" panose="02020603050405020304" pitchFamily="18" charset="0"/>
              </a:rPr>
              <a:t>En serie består af ét eller flere datapunkter på den samme side af medianen. For at tælle serien, tælles alle datapunkter, der ligger på den samme side af medianen, mens datapunkter, der ligger på medianen, ikke tælles med. </a:t>
            </a:r>
          </a:p>
          <a:p>
            <a:pPr>
              <a:lnSpc>
                <a:spcPct val="115000"/>
              </a:lnSpc>
              <a:spcAft>
                <a:spcPts val="1000"/>
              </a:spcAft>
            </a:pPr>
            <a:endParaRPr lang="da-DK" sz="1200" b="1" i="1"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b="1" i="1" dirty="0">
                <a:effectLst/>
                <a:latin typeface="+mn-lt"/>
                <a:ea typeface="Calibri" panose="020F0502020204030204" pitchFamily="34" charset="0"/>
                <a:cs typeface="Times New Roman" panose="02020603050405020304" pitchFamily="18" charset="0"/>
              </a:rPr>
              <a:t>Tilfældig variation</a:t>
            </a:r>
            <a:r>
              <a:rPr lang="da-DK" sz="1200" b="1" dirty="0">
                <a:effectLst/>
                <a:latin typeface="+mn-lt"/>
                <a:ea typeface="Calibri" panose="020F0502020204030204" pitchFamily="34" charset="0"/>
                <a:cs typeface="Times New Roman" panose="02020603050405020304" pitchFamily="18" charset="0"/>
              </a:rPr>
              <a:t>:</a:t>
            </a:r>
            <a:r>
              <a:rPr lang="da-DK" sz="1200" dirty="0">
                <a:effectLst/>
                <a:latin typeface="+mn-lt"/>
                <a:ea typeface="Calibri" panose="020F0502020204030204" pitchFamily="34" charset="0"/>
                <a:cs typeface="Times New Roman" panose="02020603050405020304" pitchFamily="18" charset="0"/>
              </a:rPr>
              <a:t> Er en del af alle processer og er altid til stede. Tilfældig variation er indbygget i alle processer. Er man tilfreds med niveauet i en proces, hvor der ses tilfældig variation, fortsættes dataindsamling for at følge processen. Er man ikke tilfreds med niveauet, og data viser ’en stabil dårlig proces’, skal forbedringsteamet aftale forslag til afprøvning af forbedringer. </a:t>
            </a:r>
          </a:p>
          <a:p>
            <a:pPr>
              <a:lnSpc>
                <a:spcPct val="115000"/>
              </a:lnSpc>
              <a:spcAft>
                <a:spcPts val="1000"/>
              </a:spcAft>
            </a:pPr>
            <a:endParaRPr lang="da-DK" sz="1200" b="1" i="1"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b="1" i="1" dirty="0">
                <a:effectLst/>
                <a:latin typeface="+mn-lt"/>
                <a:ea typeface="Calibri" panose="020F0502020204030204" pitchFamily="34" charset="0"/>
                <a:cs typeface="Times New Roman" panose="02020603050405020304" pitchFamily="18" charset="0"/>
              </a:rPr>
              <a:t>Ikke-tilfældig variation:</a:t>
            </a:r>
            <a:r>
              <a:rPr lang="da-DK" sz="1200" dirty="0">
                <a:effectLst/>
                <a:latin typeface="+mn-lt"/>
                <a:ea typeface="Calibri" panose="020F0502020204030204" pitchFamily="34" charset="0"/>
                <a:cs typeface="Times New Roman" panose="02020603050405020304" pitchFamily="18" charset="0"/>
              </a:rPr>
              <a:t> Ses ved forandringer gennem fx forbedringsarbejdet eller udefra kommende ændringer, der påvirker processen. </a:t>
            </a:r>
          </a:p>
          <a:p>
            <a:pPr>
              <a:lnSpc>
                <a:spcPct val="115000"/>
              </a:lnSpc>
              <a:spcAft>
                <a:spcPts val="1000"/>
              </a:spcAft>
            </a:pPr>
            <a:r>
              <a:rPr lang="da-DK" sz="1200" dirty="0">
                <a:effectLst/>
                <a:latin typeface="+mn-lt"/>
                <a:ea typeface="Calibri" panose="020F0502020204030204" pitchFamily="34" charset="0"/>
                <a:cs typeface="Times New Roman" panose="02020603050405020304" pitchFamily="18" charset="0"/>
              </a:rPr>
              <a:t>Man taler om to typer signaler ved ikke-tilfældig variation; skiftsignal og krydssignal. De to signaler udtrykker to sider af samme sag, nemlig at datapunkterne bevæger sig på en måde, man ikke forventer, hvis processen var tilfældig.</a:t>
            </a:r>
          </a:p>
          <a:p>
            <a:pPr>
              <a:lnSpc>
                <a:spcPct val="115000"/>
              </a:lnSpc>
              <a:spcAft>
                <a:spcPts val="1000"/>
              </a:spcAft>
            </a:pPr>
            <a:endParaRPr lang="da-DK" sz="120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da-DK" sz="1200" i="1" dirty="0">
                <a:effectLst/>
                <a:latin typeface="+mn-lt"/>
                <a:ea typeface="Calibri" panose="020F0502020204030204" pitchFamily="34" charset="0"/>
                <a:cs typeface="Times New Roman" panose="02020603050405020304" pitchFamily="18" charset="0"/>
              </a:rPr>
              <a:t>Skiftsignal</a:t>
            </a:r>
            <a:r>
              <a:rPr lang="da-DK" sz="1200" dirty="0">
                <a:effectLst/>
                <a:latin typeface="+mn-lt"/>
                <a:ea typeface="Calibri" panose="020F0502020204030204" pitchFamily="34" charset="0"/>
                <a:cs typeface="Times New Roman" panose="02020603050405020304" pitchFamily="18" charset="0"/>
              </a:rPr>
              <a:t>: Der optræder usædvanlig lange serier af datapunkter på samme side </a:t>
            </a:r>
            <a:r>
              <a:rPr lang="da-DK" sz="1200">
                <a:effectLst/>
                <a:latin typeface="+mn-lt"/>
                <a:ea typeface="Calibri" panose="020F0502020204030204" pitchFamily="34" charset="0"/>
                <a:cs typeface="Times New Roman" panose="02020603050405020304" pitchFamily="18" charset="0"/>
              </a:rPr>
              <a:t>af medianen. Så </a:t>
            </a:r>
            <a:r>
              <a:rPr lang="da-DK" sz="1200" dirty="0">
                <a:effectLst/>
                <a:latin typeface="+mn-lt"/>
                <a:ea typeface="Calibri" panose="020F0502020204030204" pitchFamily="34" charset="0"/>
                <a:cs typeface="Times New Roman" panose="02020603050405020304" pitchFamily="18" charset="0"/>
              </a:rPr>
              <a:t>snart kurven </a:t>
            </a:r>
            <a:r>
              <a:rPr lang="da-DK" sz="1200" i="1" dirty="0">
                <a:effectLst/>
                <a:latin typeface="+mn-lt"/>
                <a:ea typeface="Calibri" panose="020F0502020204030204" pitchFamily="34" charset="0"/>
                <a:cs typeface="Times New Roman" panose="02020603050405020304" pitchFamily="18" charset="0"/>
              </a:rPr>
              <a:t>krydser</a:t>
            </a:r>
            <a:r>
              <a:rPr lang="da-DK" sz="1200" dirty="0">
                <a:effectLst/>
                <a:latin typeface="+mn-lt"/>
                <a:ea typeface="Calibri" panose="020F0502020204030204" pitchFamily="34" charset="0"/>
                <a:cs typeface="Times New Roman" panose="02020603050405020304" pitchFamily="18" charset="0"/>
              </a:rPr>
              <a:t> medianen, starter en ny serie på den anden side af medianen. Så længe kurven ikke krydser medianen, er serien ikke afbrudt, men datapunkterne </a:t>
            </a:r>
            <a:r>
              <a:rPr lang="da-DK" sz="1200" i="1" dirty="0">
                <a:effectLst/>
                <a:latin typeface="+mn-lt"/>
                <a:ea typeface="Calibri" panose="020F0502020204030204" pitchFamily="34" charset="0"/>
                <a:cs typeface="Times New Roman" panose="02020603050405020304" pitchFamily="18" charset="0"/>
              </a:rPr>
              <a:t>på</a:t>
            </a:r>
            <a:r>
              <a:rPr lang="da-DK" sz="1200" dirty="0">
                <a:effectLst/>
                <a:latin typeface="+mn-lt"/>
                <a:ea typeface="Calibri" panose="020F0502020204030204" pitchFamily="34" charset="0"/>
                <a:cs typeface="Times New Roman" panose="02020603050405020304" pitchFamily="18" charset="0"/>
              </a:rPr>
              <a:t> medianen tæller ikke med i serien.</a:t>
            </a:r>
          </a:p>
          <a:p>
            <a:pPr marL="171450" indent="-171450">
              <a:lnSpc>
                <a:spcPct val="115000"/>
              </a:lnSpc>
              <a:spcAft>
                <a:spcPts val="1000"/>
              </a:spcAft>
              <a:buFont typeface="Arial" panose="020B0604020202020204" pitchFamily="34" charset="0"/>
              <a:buChar char="•"/>
            </a:pPr>
            <a:endParaRPr lang="da-DK" sz="120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da-DK" sz="1200" i="1" dirty="0">
                <a:effectLst/>
                <a:latin typeface="+mn-lt"/>
                <a:ea typeface="Calibri" panose="020F0502020204030204" pitchFamily="34" charset="0"/>
                <a:cs typeface="Times New Roman" panose="02020603050405020304" pitchFamily="18" charset="0"/>
              </a:rPr>
              <a:t>Krydssignal:</a:t>
            </a:r>
            <a:r>
              <a:rPr lang="da-DK" sz="1200" dirty="0">
                <a:effectLst/>
                <a:latin typeface="+mn-lt"/>
                <a:ea typeface="Calibri" panose="020F0502020204030204" pitchFamily="34" charset="0"/>
                <a:cs typeface="Times New Roman" panose="02020603050405020304" pitchFamily="18" charset="0"/>
              </a:rPr>
              <a:t> Forekommer, når kurven krydser medianen usædvanlig få gange. Man tæller antallet af gange, hvor kurven krydser medianen. </a:t>
            </a:r>
          </a:p>
          <a:p>
            <a:pPr>
              <a:lnSpc>
                <a:spcPct val="115000"/>
              </a:lnSpc>
              <a:spcAft>
                <a:spcPts val="1000"/>
              </a:spcAft>
            </a:pPr>
            <a:endParaRPr lang="da-DK" sz="1200"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dirty="0">
                <a:effectLst/>
                <a:latin typeface="+mn-lt"/>
                <a:ea typeface="Calibri" panose="020F0502020204030204" pitchFamily="34" charset="0"/>
                <a:cs typeface="Times New Roman" panose="02020603050405020304" pitchFamily="18" charset="0"/>
              </a:rPr>
              <a:t>Der behøver kun at være </a:t>
            </a:r>
            <a:r>
              <a:rPr lang="da-DK" sz="1200" b="1" dirty="0">
                <a:effectLst/>
                <a:latin typeface="+mn-lt"/>
                <a:ea typeface="Calibri" panose="020F0502020204030204" pitchFamily="34" charset="0"/>
                <a:cs typeface="Times New Roman" panose="02020603050405020304" pitchFamily="18" charset="0"/>
              </a:rPr>
              <a:t>ét </a:t>
            </a:r>
            <a:r>
              <a:rPr lang="da-DK" sz="1200" dirty="0">
                <a:effectLst/>
                <a:latin typeface="+mn-lt"/>
                <a:ea typeface="Calibri" panose="020F0502020204030204" pitchFamily="34" charset="0"/>
                <a:cs typeface="Times New Roman" panose="02020603050405020304" pitchFamily="18" charset="0"/>
              </a:rPr>
              <a:t>af signalerne til stede, for at kunne konkludere, at variationen er ikke-tilfældig. Grænsen for, hvor mange datapunkter der skal til et skiftsignal eller hvor få kryds, der skal til et krydssignal, afhænger af det totale antal brugbare datapunkter, der indgår i seriediagrammet. </a:t>
            </a:r>
          </a:p>
          <a:p>
            <a:pPr>
              <a:lnSpc>
                <a:spcPct val="115000"/>
              </a:lnSpc>
              <a:spcAft>
                <a:spcPts val="1000"/>
              </a:spcAft>
            </a:pPr>
            <a:endParaRPr lang="da-DK" sz="1200"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dirty="0">
                <a:effectLst/>
                <a:latin typeface="+mn-lt"/>
                <a:ea typeface="Calibri" panose="020F0502020204030204" pitchFamily="34" charset="0"/>
                <a:cs typeface="Times New Roman" panose="02020603050405020304" pitchFamily="18" charset="0"/>
              </a:rPr>
              <a:t>Begge grænser slås op i en tabel i </a:t>
            </a:r>
            <a:r>
              <a:rPr lang="da-DK" sz="1200" i="1" dirty="0">
                <a:effectLst/>
                <a:latin typeface="+mn-lt"/>
                <a:ea typeface="Calibri" panose="020F0502020204030204" pitchFamily="34" charset="0"/>
                <a:cs typeface="Times New Roman" panose="02020603050405020304" pitchFamily="18" charset="0"/>
              </a:rPr>
              <a:t>Kompendium I kvalitetsudvikling</a:t>
            </a:r>
            <a:r>
              <a:rPr lang="da-DK" sz="1200" dirty="0">
                <a:effectLst/>
                <a:latin typeface="+mn-lt"/>
                <a:ea typeface="Calibri" panose="020F0502020204030204" pitchFamily="34" charset="0"/>
                <a:cs typeface="Times New Roman" panose="02020603050405020304" pitchFamily="18" charset="0"/>
              </a:rPr>
              <a:t>: side 34 – 36</a:t>
            </a:r>
          </a:p>
          <a:p>
            <a:pPr>
              <a:lnSpc>
                <a:spcPct val="115000"/>
              </a:lnSpc>
              <a:spcAft>
                <a:spcPts val="1000"/>
              </a:spcAft>
            </a:pPr>
            <a:endParaRPr lang="da-DK" sz="1200" dirty="0">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da-DK" sz="1200" dirty="0">
                <a:effectLst/>
                <a:latin typeface="+mn-lt"/>
                <a:ea typeface="Calibri" panose="020F0502020204030204" pitchFamily="34" charset="0"/>
                <a:cs typeface="Times New Roman" panose="02020603050405020304" pitchFamily="18" charset="0"/>
              </a:rPr>
              <a:t>For at analysere variationen, skal </a:t>
            </a:r>
            <a:r>
              <a:rPr lang="da-DK" sz="1200" b="1" dirty="0">
                <a:effectLst/>
                <a:latin typeface="+mn-lt"/>
                <a:ea typeface="Calibri" panose="020F0502020204030204" pitchFamily="34" charset="0"/>
                <a:cs typeface="Times New Roman" panose="02020603050405020304" pitchFamily="18" charset="0"/>
              </a:rPr>
              <a:t>tre spørgsmål besvares</a:t>
            </a:r>
            <a:r>
              <a:rPr lang="da-DK" sz="1200" dirty="0">
                <a:effectLst/>
                <a:latin typeface="+mn-lt"/>
                <a:ea typeface="Calibri" panose="020F0502020204030204" pitchFamily="34" charset="0"/>
                <a:cs typeface="Times New Roman" panose="02020603050405020304" pitchFamily="18" charset="0"/>
              </a:rPr>
              <a:t>:</a:t>
            </a:r>
          </a:p>
          <a:p>
            <a:pPr marL="228600" indent="-228600">
              <a:lnSpc>
                <a:spcPct val="115000"/>
              </a:lnSpc>
              <a:spcAft>
                <a:spcPts val="1000"/>
              </a:spcAft>
              <a:buFont typeface="+mj-lt"/>
              <a:buAutoNum type="arabicPeriod"/>
            </a:pPr>
            <a:r>
              <a:rPr lang="da-DK" sz="1200" b="1" dirty="0">
                <a:effectLst/>
                <a:latin typeface="+mn-lt"/>
                <a:ea typeface="Calibri" panose="020F0502020204030204" pitchFamily="34" charset="0"/>
                <a:cs typeface="Times New Roman" panose="02020603050405020304" pitchFamily="18" charset="0"/>
              </a:rPr>
              <a:t>Hvor mange brugbare datapunkter tæller seriediagrammet? </a:t>
            </a:r>
            <a:r>
              <a:rPr lang="da-DK" sz="1200" dirty="0">
                <a:effectLst/>
                <a:latin typeface="+mn-lt"/>
                <a:ea typeface="Calibri" panose="020F0502020204030204" pitchFamily="34" charset="0"/>
                <a:cs typeface="Times New Roman" panose="02020603050405020304" pitchFamily="18" charset="0"/>
              </a:rPr>
              <a:t>Brugbare datapunkter er alle datapunkter, der ikke ligger på medianen. </a:t>
            </a:r>
          </a:p>
          <a:p>
            <a:pPr marL="228600" indent="-228600">
              <a:lnSpc>
                <a:spcPct val="115000"/>
              </a:lnSpc>
              <a:spcAft>
                <a:spcPts val="1000"/>
              </a:spcAft>
              <a:buFont typeface="+mj-lt"/>
              <a:buAutoNum type="arabicPeriod"/>
            </a:pPr>
            <a:r>
              <a:rPr lang="da-DK" sz="1200" b="1" dirty="0">
                <a:effectLst/>
                <a:latin typeface="+mn-lt"/>
                <a:ea typeface="Calibri" panose="020F0502020204030204" pitchFamily="34" charset="0"/>
                <a:cs typeface="Times New Roman" panose="02020603050405020304" pitchFamily="18" charset="0"/>
              </a:rPr>
              <a:t>Hvad er den længste serie? </a:t>
            </a:r>
            <a:r>
              <a:rPr lang="da-DK" sz="1200" b="0" dirty="0">
                <a:effectLst/>
                <a:latin typeface="+mn-lt"/>
                <a:ea typeface="Calibri" panose="020F0502020204030204" pitchFamily="34" charset="0"/>
                <a:cs typeface="Times New Roman" panose="02020603050405020304" pitchFamily="18" charset="0"/>
              </a:rPr>
              <a:t>D</a:t>
            </a:r>
            <a:r>
              <a:rPr lang="da-DK" sz="1200" dirty="0">
                <a:effectLst/>
                <a:latin typeface="+mn-lt"/>
                <a:ea typeface="Calibri" panose="020F0502020204030204" pitchFamily="34" charset="0"/>
                <a:cs typeface="Times New Roman" panose="02020603050405020304" pitchFamily="18" charset="0"/>
              </a:rPr>
              <a:t>atapunkter, der ligger på medianen tæller ikke med </a:t>
            </a:r>
          </a:p>
          <a:p>
            <a:pPr marL="228600" indent="-228600">
              <a:lnSpc>
                <a:spcPct val="115000"/>
              </a:lnSpc>
              <a:spcAft>
                <a:spcPts val="1000"/>
              </a:spcAft>
              <a:buFont typeface="+mj-lt"/>
              <a:buAutoNum type="arabicPeriod"/>
            </a:pPr>
            <a:r>
              <a:rPr lang="da-DK" sz="1200" b="1" dirty="0">
                <a:effectLst/>
                <a:latin typeface="+mn-lt"/>
                <a:ea typeface="Calibri" panose="020F0502020204030204" pitchFamily="34" charset="0"/>
                <a:cs typeface="Times New Roman" panose="02020603050405020304" pitchFamily="18" charset="0"/>
              </a:rPr>
              <a:t>Hvor mange gange krydser kurven medianen?</a:t>
            </a:r>
          </a:p>
          <a:p>
            <a:pPr marL="0" indent="0">
              <a:lnSpc>
                <a:spcPct val="115000"/>
              </a:lnSpc>
              <a:spcAft>
                <a:spcPts val="1000"/>
              </a:spcAft>
              <a:buFont typeface="+mj-lt"/>
              <a:buNone/>
            </a:pPr>
            <a:endParaRPr lang="da-DK" sz="1200" b="1" dirty="0">
              <a:effectLst/>
              <a:latin typeface="+mn-lt"/>
              <a:ea typeface="Calibri" panose="020F0502020204030204" pitchFamily="34" charset="0"/>
              <a:cs typeface="Times New Roman" panose="02020603050405020304" pitchFamily="18" charset="0"/>
            </a:endParaRPr>
          </a:p>
          <a:p>
            <a:pPr marL="0" indent="0">
              <a:lnSpc>
                <a:spcPct val="115000"/>
              </a:lnSpc>
              <a:spcAft>
                <a:spcPts val="1000"/>
              </a:spcAft>
              <a:buFont typeface="+mj-lt"/>
              <a:buNone/>
            </a:pPr>
            <a:r>
              <a:rPr lang="da-DK" sz="1200" dirty="0">
                <a:effectLst/>
                <a:latin typeface="+mn-lt"/>
                <a:ea typeface="Calibri" panose="020F0502020204030204" pitchFamily="34" charset="0"/>
                <a:cs typeface="Times New Roman" panose="02020603050405020304" pitchFamily="18" charset="0"/>
              </a:rPr>
              <a:t>Efter analysen af seriediagrammet er spørgsmålet, hvordan der skal handles på de pågældende data. </a:t>
            </a:r>
            <a:r>
              <a:rPr lang="da-DK" dirty="0"/>
              <a:t>Seriediagrammet anvendes til dialog i forbedringsteamet, til dialog med leder og til dialog med kolleger. I teamet drøftes baggrund for data, sammenholdt med igangværende afprøvninger og plan for nye afprøvninger aftales.</a:t>
            </a:r>
          </a:p>
        </p:txBody>
      </p:sp>
      <p:sp>
        <p:nvSpPr>
          <p:cNvPr id="4" name="Pladsholder til slidenummer 3"/>
          <p:cNvSpPr>
            <a:spLocks noGrp="1"/>
          </p:cNvSpPr>
          <p:nvPr>
            <p:ph type="sldNum" sz="quarter" idx="5"/>
          </p:nvPr>
        </p:nvSpPr>
        <p:spPr/>
        <p:txBody>
          <a:bodyPr/>
          <a:lstStyle/>
          <a:p>
            <a:fld id="{0DD9645C-D7FA-D74E-BD59-FA43DBFDCD63}" type="slidenum">
              <a:rPr lang="da-DK" smtClean="0"/>
              <a:t>68</a:t>
            </a:fld>
            <a:endParaRPr lang="da-DK"/>
          </a:p>
        </p:txBody>
      </p:sp>
    </p:spTree>
    <p:extLst>
      <p:ext uri="{BB962C8B-B14F-4D97-AF65-F5344CB8AC3E}">
        <p14:creationId xmlns:p14="http://schemas.microsoft.com/office/powerpoint/2010/main" val="2557319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B0DB9-AF33-F197-B955-A97F80543D1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DE99B05-D217-1C1A-623E-8DD243F9414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91EC1B3-0A66-1758-2ECA-B154EAAF094C}"/>
              </a:ext>
            </a:extLst>
          </p:cNvPr>
          <p:cNvSpPr>
            <a:spLocks noGrp="1"/>
          </p:cNvSpPr>
          <p:nvPr>
            <p:ph type="body" idx="1"/>
          </p:nvPr>
        </p:nvSpPr>
        <p:spPr/>
        <p:txBody>
          <a:bodyPr/>
          <a:lstStyle/>
          <a:p>
            <a:r>
              <a:rPr lang="da-DK" dirty="0"/>
              <a:t>Denne slide viser et eksempel på data, hvor der er tilfældig variation. </a:t>
            </a:r>
          </a:p>
          <a:p>
            <a:endParaRPr lang="da-DK" dirty="0"/>
          </a:p>
          <a:p>
            <a:pPr algn="l">
              <a:lnSpc>
                <a:spcPts val="1650"/>
              </a:lnSpc>
              <a:spcBef>
                <a:spcPts val="2250"/>
              </a:spcBef>
              <a:spcAft>
                <a:spcPts val="2250"/>
              </a:spcAft>
            </a:pPr>
            <a:r>
              <a:rPr lang="da-DK" dirty="0"/>
              <a:t>Data stammer fra Holbæk Sygehus, der var med i LKT-Børnediabetes i perioden marts 2019 til april 2022. </a:t>
            </a:r>
          </a:p>
          <a:p>
            <a:pPr algn="l">
              <a:lnSpc>
                <a:spcPts val="1650"/>
              </a:lnSpc>
              <a:spcBef>
                <a:spcPts val="2250"/>
              </a:spcBef>
              <a:spcAft>
                <a:spcPts val="2250"/>
              </a:spcAft>
            </a:pPr>
            <a:r>
              <a:rPr lang="da-DK" dirty="0"/>
              <a:t>(LKT står for Lærings- og Kvalitetsteams og er et nationalt</a:t>
            </a:r>
            <a:r>
              <a:rPr lang="da-DK" b="0" i="0" dirty="0">
                <a:solidFill>
                  <a:srgbClr val="1F1F1F"/>
                </a:solidFill>
                <a:effectLst/>
                <a:latin typeface="Arial" panose="020B0604020202020204" pitchFamily="34" charset="0"/>
              </a:rPr>
              <a:t> netværk, som arbejder med forbedringer inden for et konkret område.</a:t>
            </a:r>
            <a:r>
              <a:rPr lang="da-DK" dirty="0"/>
              <a:t>)</a:t>
            </a:r>
          </a:p>
          <a:p>
            <a:pPr algn="l">
              <a:lnSpc>
                <a:spcPts val="1650"/>
              </a:lnSpc>
              <a:spcBef>
                <a:spcPts val="2250"/>
              </a:spcBef>
              <a:spcAft>
                <a:spcPts val="2250"/>
              </a:spcAft>
            </a:pPr>
            <a:endParaRPr lang="da-DK" dirty="0"/>
          </a:p>
          <a:p>
            <a:r>
              <a:rPr lang="da-DK" dirty="0"/>
              <a:t>Diagrammet viser andelen af børn med diabetes, der havde en for høj BMI, målt pr. måned i projektperioden. </a:t>
            </a:r>
          </a:p>
          <a:p>
            <a:r>
              <a:rPr lang="da-DK" dirty="0"/>
              <a:t>Målet i projektet var, at andelen af børn med diabetes, der havde en for høj BMI, enten skulle forblive på samme niveau eller komme på et lavere niveau i projektperioden. </a:t>
            </a:r>
          </a:p>
          <a:p>
            <a:endParaRPr lang="da-DK" dirty="0"/>
          </a:p>
          <a:p>
            <a:r>
              <a:rPr lang="da-DK" dirty="0"/>
              <a:t>Diagrammet viser, at der er tale om tilfældig variation i data, hvilket betyder, at processen er stabil og hermed, at andelen af børn med diabetes, der havde en forhøjet BMI værdi forblev på samme niveau. Målet blev derfor opfyldt. </a:t>
            </a:r>
          </a:p>
        </p:txBody>
      </p:sp>
      <p:sp>
        <p:nvSpPr>
          <p:cNvPr id="4" name="Pladsholder til slidenummer 3">
            <a:extLst>
              <a:ext uri="{FF2B5EF4-FFF2-40B4-BE49-F238E27FC236}">
                <a16:creationId xmlns:a16="http://schemas.microsoft.com/office/drawing/2014/main" id="{7B1E2773-2EB9-F844-464D-9E0C2F8790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707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central del af forbedringsrejsen er, at der er tæt sammenhæng mellem det, vi arbejder med i workshoppen, og det forbedringsarbejde, I gennemfører i jeres egen praksis mellem workshops. Læringen er baseret på, at deltagerne, parallelt med teoretisk undervisning, arbejder med lokalt forbedringsarbejde</a:t>
            </a:r>
          </a:p>
          <a:p>
            <a:endParaRPr lang="da-DK" dirty="0"/>
          </a:p>
          <a:p>
            <a:r>
              <a:rPr lang="da-DK" dirty="0"/>
              <a:t>Workshoppen giver jer viden, værktøjer og inspiration, som I omsætter til konkrete handlinger og afprøvninger i jeres hverdag.</a:t>
            </a:r>
          </a:p>
          <a:p>
            <a:r>
              <a:rPr lang="da-DK" dirty="0"/>
              <a:t>Erfaringerne fra jeres egne indsatser bringer I med tilbage til næste workshop, hvor de vil danne grundlag for yderligere læring og udvikling.</a:t>
            </a:r>
          </a:p>
          <a:p>
            <a:r>
              <a:rPr lang="da-DK" dirty="0"/>
              <a:t>På den måde bygger vi hele tiden bro mellem teori og praksis og sikrer, at det, I lærer her, skaber værdi i jeres forbedringsindsatser.</a:t>
            </a:r>
          </a:p>
          <a:p>
            <a:endParaRPr lang="da-DK" dirty="0"/>
          </a:p>
          <a:p>
            <a:r>
              <a:rPr lang="da-DK" dirty="0"/>
              <a:t>Husk at bruge arbejdsbogen som et redskab til både refleksion og dokumentation. Den kan hjælpe jer med at fastholde overblik og sikre fremdrift i jeres forbedringsarbejde.  Arbejdsbogen er særligt vigtig, fordi den kobler læringen i workshoppen med det, I arbejder med i praksis.</a:t>
            </a:r>
          </a:p>
          <a:p>
            <a:endParaRPr lang="da-DK" dirty="0"/>
          </a:p>
          <a:p>
            <a:r>
              <a:rPr lang="da-DK" b="1" dirty="0"/>
              <a:t>Læringspointe:</a:t>
            </a:r>
          </a:p>
          <a:p>
            <a:r>
              <a:rPr lang="da-DK" dirty="0"/>
              <a:t>Læringsaktiviteter er relateret til de forskellige faser i eget forbedringsarbejde for at sikre progression i læringen. Erfaringer med eget forbedringsarbejde danner baggrund for læringen før, under og efter den enkelte workshop. Derfor er det vigtigt, at deltagerne arbejder med forbedringsindsatsen mellem de enkelte workshops.</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2287868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1DBB8-6224-F3BF-F5D9-CDAAFAE344E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4E92A97-00C2-BCF7-CFD9-20F79FC15C1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64BF7FA-72F1-26AF-7AFF-97124F9F2433}"/>
              </a:ext>
            </a:extLst>
          </p:cNvPr>
          <p:cNvSpPr>
            <a:spLocks noGrp="1"/>
          </p:cNvSpPr>
          <p:nvPr>
            <p:ph type="body" idx="1"/>
          </p:nvPr>
        </p:nvSpPr>
        <p:spPr/>
        <p:txBody>
          <a:bodyPr/>
          <a:lstStyle/>
          <a:p>
            <a:r>
              <a:rPr lang="da-DK" dirty="0"/>
              <a:t>Denne slide viser et eksempel på data, hvor der er sket et skift i niveauet. </a:t>
            </a:r>
          </a:p>
          <a:p>
            <a:endParaRPr lang="da-DK" dirty="0"/>
          </a:p>
          <a:p>
            <a:pPr algn="l">
              <a:lnSpc>
                <a:spcPts val="1650"/>
              </a:lnSpc>
              <a:spcBef>
                <a:spcPts val="2250"/>
              </a:spcBef>
              <a:spcAft>
                <a:spcPts val="2250"/>
              </a:spcAft>
            </a:pPr>
            <a:r>
              <a:rPr lang="da-DK" dirty="0"/>
              <a:t>Data stammer fra Holbæk Sygehus, der var med i LKT-Børnediabetes i perioden marts 2019 til april 2022. </a:t>
            </a:r>
          </a:p>
          <a:p>
            <a:pPr algn="l">
              <a:lnSpc>
                <a:spcPts val="1650"/>
              </a:lnSpc>
              <a:spcBef>
                <a:spcPts val="2250"/>
              </a:spcBef>
              <a:spcAft>
                <a:spcPts val="2250"/>
              </a:spcAft>
            </a:pPr>
            <a:r>
              <a:rPr lang="da-DK" dirty="0"/>
              <a:t>(LKT står for Lærings- og Kvalitetsteams og er et nationalt</a:t>
            </a:r>
            <a:r>
              <a:rPr lang="da-DK" b="0" i="0" dirty="0">
                <a:solidFill>
                  <a:srgbClr val="1F1F1F"/>
                </a:solidFill>
                <a:effectLst/>
                <a:latin typeface="Arial" panose="020B0604020202020204" pitchFamily="34" charset="0"/>
              </a:rPr>
              <a:t> netværk, som arbejder med forbedringer inden for et konkret område.</a:t>
            </a:r>
            <a:r>
              <a:rPr lang="da-DK" dirty="0"/>
              <a:t>)</a:t>
            </a:r>
          </a:p>
          <a:p>
            <a:pPr algn="l">
              <a:lnSpc>
                <a:spcPts val="1650"/>
              </a:lnSpc>
              <a:spcBef>
                <a:spcPts val="2250"/>
              </a:spcBef>
              <a:spcAft>
                <a:spcPts val="2250"/>
              </a:spcAft>
            </a:pPr>
            <a:endParaRPr lang="da-DK" dirty="0"/>
          </a:p>
          <a:p>
            <a:r>
              <a:rPr lang="da-DK" dirty="0"/>
              <a:t>Diagrammet viser det gennemsnitlige langtidsblodsukkeret (HbA1C) hos børn (0 – 17 år) med diabetes målt pr. måned i projektperioden.</a:t>
            </a:r>
          </a:p>
          <a:p>
            <a:r>
              <a:rPr lang="da-DK" dirty="0"/>
              <a:t>Målet i projektet var, at det gennemsnitlige langtidsblodsukker skulle falde i løbet af projektperioden.  </a:t>
            </a:r>
          </a:p>
          <a:p>
            <a:endParaRPr lang="da-DK" dirty="0"/>
          </a:p>
          <a:p>
            <a:r>
              <a:rPr lang="da-DK" dirty="0"/>
              <a:t>Diagrammet viser, at der er sket et skift i data. Der er sket en forandring og en ændring til et niveau, der er lavere end oprindeligt. Det betyder, at forandringen er en forbedring, og målet om at det gennemsnitlige langtidsblodsukker skulle falde i projektperioden er opfyldt. </a:t>
            </a:r>
          </a:p>
          <a:p>
            <a:endParaRPr lang="da-DK" dirty="0"/>
          </a:p>
          <a:p>
            <a:r>
              <a:rPr lang="da-DK" dirty="0"/>
              <a:t>Hvad skyldes faldet så:</a:t>
            </a:r>
          </a:p>
          <a:p>
            <a:r>
              <a:rPr lang="da-DK" dirty="0"/>
              <a:t>Når man iværksætter tiltag kan man markere på grafen, hvornår det er sket. I det her tilfælde kan man se, at det, der har skabt forbedringen i det gennemsnitlige langtidsblodsukker, er en opdatering af børnenes insulinpumper. </a:t>
            </a:r>
          </a:p>
          <a:p>
            <a:endParaRPr lang="da-DK" dirty="0"/>
          </a:p>
          <a:p>
            <a:r>
              <a:rPr lang="da-DK" dirty="0"/>
              <a:t>Hovedparten af diabetesbørn tilknyttet Børne- og Ungeafdelingen på Holbæk Sygehus har en blodsukkermåler siddende på armen og en insulinpumpe, der anvendes i stedet for en </a:t>
            </a:r>
            <a:r>
              <a:rPr lang="da-DK" dirty="0" err="1"/>
              <a:t>insulinpen</a:t>
            </a:r>
            <a:r>
              <a:rPr lang="da-DK" dirty="0"/>
              <a:t>, så børnene undgår at skulle stikke sig. </a:t>
            </a:r>
          </a:p>
          <a:p>
            <a:r>
              <a:rPr lang="da-DK" dirty="0"/>
              <a:t>Opdateringen af insulinpumperne bevirkede, at insulinpumperne kunne kommunikere med blodsukkermålerne, og derved automatisk afgive insulinmængder baseret på blodsukkerværdierne. </a:t>
            </a:r>
          </a:p>
          <a:p>
            <a:endParaRPr lang="da-DK" dirty="0"/>
          </a:p>
        </p:txBody>
      </p:sp>
      <p:sp>
        <p:nvSpPr>
          <p:cNvPr id="4" name="Pladsholder til slidenummer 3">
            <a:extLst>
              <a:ext uri="{FF2B5EF4-FFF2-40B4-BE49-F238E27FC236}">
                <a16:creationId xmlns:a16="http://schemas.microsoft.com/office/drawing/2014/main" id="{A81D0B2E-C523-15A7-7ECA-391286672F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1714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F7ECD-9F57-04C1-9E95-9BA00F70F16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ABFF394-9B94-9C76-16D8-904C63ED50D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17F4CB5-60C7-68AC-F089-FE7153E2A515}"/>
              </a:ext>
            </a:extLst>
          </p:cNvPr>
          <p:cNvSpPr>
            <a:spLocks noGrp="1"/>
          </p:cNvSpPr>
          <p:nvPr>
            <p:ph type="body" idx="1"/>
          </p:nvPr>
        </p:nvSpPr>
        <p:spPr/>
        <p:txBody>
          <a:bodyPr/>
          <a:lstStyle/>
          <a:p>
            <a:r>
              <a:rPr lang="da-DK" dirty="0"/>
              <a:t>Denne slide viser det samme seriediagram som på forrige slide. </a:t>
            </a:r>
          </a:p>
          <a:p>
            <a:endParaRPr lang="da-DK" dirty="0"/>
          </a:p>
          <a:p>
            <a:r>
              <a:rPr lang="da-DK" dirty="0"/>
              <a:t>På denne slide er der indtegnet 2 medianer og herved ses det tydeligt, at der er sket et niveauskifte i det gennemsnitlige langtidsblodsukker efter opdateringen af insulinpumperne. </a:t>
            </a:r>
          </a:p>
        </p:txBody>
      </p:sp>
      <p:sp>
        <p:nvSpPr>
          <p:cNvPr id="4" name="Pladsholder til slidenummer 3">
            <a:extLst>
              <a:ext uri="{FF2B5EF4-FFF2-40B4-BE49-F238E27FC236}">
                <a16:creationId xmlns:a16="http://schemas.microsoft.com/office/drawing/2014/main" id="{D145E9F7-ADD9-892F-9BC2-7BDB665CBA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0590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Henvis til materialet for tabel og yderlige læsning.</a:t>
            </a:r>
          </a:p>
          <a:p>
            <a:endParaRPr lang="da-DK" dirty="0"/>
          </a:p>
          <a:p>
            <a:r>
              <a:rPr lang="da-DK" dirty="0"/>
              <a:t>Pointér, at deltagerne ikke behøver at mestre dette niveau på nuværende tidspunkt. Opfordr til at fokusere på de grundlæggende principper, og brug dette som inspiration til senere fordybelse.</a:t>
            </a:r>
          </a:p>
        </p:txBody>
      </p:sp>
      <p:sp>
        <p:nvSpPr>
          <p:cNvPr id="4" name="Pladsholder til diasnummer 3"/>
          <p:cNvSpPr>
            <a:spLocks noGrp="1"/>
          </p:cNvSpPr>
          <p:nvPr>
            <p:ph type="sldNum" sz="quarter" idx="10"/>
          </p:nvPr>
        </p:nvSpPr>
        <p:spPr/>
        <p:txBody>
          <a:bodyPr/>
          <a:lstStyle/>
          <a:p>
            <a:pPr>
              <a:defRPr/>
            </a:pPr>
            <a:fld id="{9BDCEBF8-9D21-4E01-853C-BBFF2C4424FF}" type="slidenum">
              <a:rPr lang="da-DK" smtClean="0"/>
              <a:pPr>
                <a:defRPr/>
              </a:pPr>
              <a:t>72</a:t>
            </a:fld>
            <a:endParaRPr lang="da-DK"/>
          </a:p>
        </p:txBody>
      </p:sp>
    </p:spTree>
    <p:extLst>
      <p:ext uri="{BB962C8B-B14F-4D97-AF65-F5344CB8AC3E}">
        <p14:creationId xmlns:p14="http://schemas.microsoft.com/office/powerpoint/2010/main" val="2930242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Henvis til guiden, der gennemgår, hvordan man laver seriediagrammer på Dansk Selskab for </a:t>
            </a:r>
            <a:r>
              <a:rPr lang="da-DK" dirty="0" err="1"/>
              <a:t>Patientsikkerheds</a:t>
            </a:r>
            <a:r>
              <a:rPr lang="da-DK" dirty="0"/>
              <a:t> hjemmeside: patientsikkerhed.dk</a:t>
            </a:r>
          </a:p>
        </p:txBody>
      </p:sp>
      <p:sp>
        <p:nvSpPr>
          <p:cNvPr id="4" name="Pladsholder til slidenummer 3"/>
          <p:cNvSpPr>
            <a:spLocks noGrp="1"/>
          </p:cNvSpPr>
          <p:nvPr>
            <p:ph type="sldNum" sz="quarter" idx="5"/>
          </p:nvPr>
        </p:nvSpPr>
        <p:spPr/>
        <p:txBody>
          <a:bodyPr/>
          <a:lstStyle/>
          <a:p>
            <a:fld id="{0DD9645C-D7FA-D74E-BD59-FA43DBFDCD63}" type="slidenum">
              <a:rPr lang="da-DK" smtClean="0"/>
              <a:t>73</a:t>
            </a:fld>
            <a:endParaRPr lang="da-DK"/>
          </a:p>
        </p:txBody>
      </p:sp>
    </p:spTree>
    <p:extLst>
      <p:ext uri="{BB962C8B-B14F-4D97-AF65-F5344CB8AC3E}">
        <p14:creationId xmlns:p14="http://schemas.microsoft.com/office/powerpoint/2010/main" val="33182577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A91EB-5616-869C-226F-1673E960F29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80E3D13-AEFF-4D2B-0A35-CFB0F4F93EB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3DEE9ED-4582-2AE9-F361-259B42473309}"/>
              </a:ext>
            </a:extLst>
          </p:cNvPr>
          <p:cNvSpPr>
            <a:spLocks noGrp="1"/>
          </p:cNvSpPr>
          <p:nvPr>
            <p:ph type="body" idx="1"/>
          </p:nvPr>
        </p:nvSpPr>
        <p:spPr/>
        <p:txBody>
          <a:bodyPr/>
          <a:lstStyle/>
          <a:p>
            <a:r>
              <a:rPr lang="da-DK" dirty="0"/>
              <a:t>Hvis tiden tillader, kan det demonstreres, hvordan data indtastes i Bispebjerg Excel arket. </a:t>
            </a:r>
          </a:p>
          <a:p>
            <a:endParaRPr lang="da-DK" dirty="0"/>
          </a:p>
          <a:p>
            <a:r>
              <a:rPr lang="da-DK" dirty="0"/>
              <a:t>Alternativt henvises til vejledningen, der ligger på internettet sammen med de øvrige materialer til forbedringsrejsen. </a:t>
            </a:r>
          </a:p>
        </p:txBody>
      </p:sp>
      <p:sp>
        <p:nvSpPr>
          <p:cNvPr id="4" name="Pladsholder til slidenummer 3">
            <a:extLst>
              <a:ext uri="{FF2B5EF4-FFF2-40B4-BE49-F238E27FC236}">
                <a16:creationId xmlns:a16="http://schemas.microsoft.com/office/drawing/2014/main" id="{4EDB6F29-D607-2CE8-8E2E-263E8E8532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1593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Lav en kort opsummering af de tre centrale pointer</a:t>
            </a:r>
          </a:p>
        </p:txBody>
      </p:sp>
      <p:sp>
        <p:nvSpPr>
          <p:cNvPr id="4" name="Pladsholder til slidenummer 3"/>
          <p:cNvSpPr>
            <a:spLocks noGrp="1"/>
          </p:cNvSpPr>
          <p:nvPr>
            <p:ph type="sldNum" sz="quarter" idx="5"/>
          </p:nvPr>
        </p:nvSpPr>
        <p:spPr/>
        <p:txBody>
          <a:bodyPr/>
          <a:lstStyle/>
          <a:p>
            <a:fld id="{2C851D94-5711-4DB0-8CD6-B7C0F68C992F}" type="slidenum">
              <a:rPr lang="en-GB" smtClean="0"/>
              <a:t>75</a:t>
            </a:fld>
            <a:endParaRPr lang="en-GB"/>
          </a:p>
        </p:txBody>
      </p:sp>
    </p:spTree>
    <p:extLst>
      <p:ext uri="{BB962C8B-B14F-4D97-AF65-F5344CB8AC3E}">
        <p14:creationId xmlns:p14="http://schemas.microsoft.com/office/powerpoint/2010/main" val="2703908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76</a:t>
            </a:fld>
            <a:endParaRPr lang="da-DK"/>
          </a:p>
        </p:txBody>
      </p:sp>
    </p:spTree>
    <p:extLst>
      <p:ext uri="{BB962C8B-B14F-4D97-AF65-F5344CB8AC3E}">
        <p14:creationId xmlns:p14="http://schemas.microsoft.com/office/powerpoint/2010/main" val="1895364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kig frem mod Workshop 3 – gå emnerne igennem kort</a:t>
            </a:r>
          </a:p>
          <a:p>
            <a:endParaRPr lang="da-DK" dirty="0"/>
          </a:p>
          <a:p>
            <a:r>
              <a:rPr lang="da-DK" dirty="0"/>
              <a:t>Gå igennem opgaver frem mod Workshop 3</a:t>
            </a:r>
          </a:p>
          <a:p>
            <a:endParaRPr lang="da-DK" dirty="0"/>
          </a:p>
          <a:p>
            <a:r>
              <a:rPr lang="da-DK" dirty="0"/>
              <a:t>Spørg: Er der nogen spørgsmål til opgaven frem mod næste samling?</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77</a:t>
            </a:fld>
            <a:endParaRPr lang="da-DK"/>
          </a:p>
        </p:txBody>
      </p:sp>
    </p:spTree>
    <p:extLst>
      <p:ext uri="{BB962C8B-B14F-4D97-AF65-F5344CB8AC3E}">
        <p14:creationId xmlns:p14="http://schemas.microsoft.com/office/powerpoint/2010/main" val="24214607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Opfordr deltagerne til at evaluere – giv tid til at de kan gøre det med det samme, hvis det er muligt tidsmæssigt</a:t>
            </a:r>
          </a:p>
          <a:p>
            <a:endParaRPr lang="da-DK" dirty="0"/>
          </a:p>
          <a:p>
            <a:r>
              <a:rPr lang="da-DK" dirty="0"/>
              <a:t>Formålet med evalueringen er at sikre, at fremtidige workshops bliver mere målrettede og effektive.</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51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84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Forbedringsmodellen, hvor vi kobler de tre spørgsmål og PDSA-cirklen til de forskellige workshops i kursusforløbet.</a:t>
            </a:r>
          </a:p>
          <a:p>
            <a:endParaRPr lang="da-DK" dirty="0"/>
          </a:p>
          <a:p>
            <a:r>
              <a:rPr lang="da-DK" dirty="0"/>
              <a:t>Denne opdeling sikrer </a:t>
            </a:r>
            <a:r>
              <a:rPr lang="da-DK" b="1" dirty="0"/>
              <a:t>opbygning af et stærkt fundament </a:t>
            </a:r>
            <a:r>
              <a:rPr lang="da-DK" b="0" dirty="0"/>
              <a:t>i Workshop 1 </a:t>
            </a:r>
            <a:r>
              <a:rPr lang="da-DK" dirty="0"/>
              <a:t>ved at sætte </a:t>
            </a:r>
            <a:r>
              <a:rPr lang="da-DK" b="1" dirty="0"/>
              <a:t>mål, retning og planlægge forbedringer</a:t>
            </a:r>
            <a:r>
              <a:rPr lang="da-DK" dirty="0"/>
              <a:t>, mens </a:t>
            </a:r>
            <a:r>
              <a:rPr lang="da-DK" b="1" dirty="0"/>
              <a:t>Workshop 2 </a:t>
            </a:r>
            <a:r>
              <a:rPr lang="da-DK" dirty="0"/>
              <a:t>dykker ned i </a:t>
            </a:r>
            <a:r>
              <a:rPr lang="da-DK" b="1" dirty="0"/>
              <a:t>praktisk afprøvning og målinger </a:t>
            </a:r>
            <a:r>
              <a:rPr lang="da-DK" dirty="0"/>
              <a:t>(evaluering).</a:t>
            </a:r>
          </a:p>
          <a:p>
            <a:endParaRPr lang="da-DK" dirty="0"/>
          </a:p>
          <a:p>
            <a:r>
              <a:rPr lang="da-DK" dirty="0"/>
              <a:t>Denne opdeling af workshops understøtter, at vi </a:t>
            </a:r>
            <a:r>
              <a:rPr lang="da-DK" b="1" dirty="0"/>
              <a:t>arbejder systematisk og datadrevet</a:t>
            </a:r>
            <a:r>
              <a:rPr lang="da-DK" dirty="0"/>
              <a:t>. Hver workshop bygger oven på den forrige og skaber progression i jeres forbedringsarbejde, så I hele tiden bevæger jer fremad på en </a:t>
            </a:r>
            <a:r>
              <a:rPr lang="da-DK" b="1" dirty="0"/>
              <a:t>solid platform af læring og erfaring</a:t>
            </a:r>
            <a:r>
              <a:rPr lang="da-DK" dirty="0"/>
              <a:t>. Vi arbejder ikke kronologisk gennem modellen, men tager udgangspunkt i det trin, der er mest relevant i forhold til det aktuelle niveau i forbedringsarbejdet</a:t>
            </a:r>
          </a:p>
          <a:p>
            <a:endParaRPr lang="da-DK" dirty="0"/>
          </a:p>
          <a:p>
            <a:r>
              <a:rPr lang="da-DK" dirty="0"/>
              <a:t>Ved at følge denne opdeling sikrer vi, at </a:t>
            </a:r>
            <a:r>
              <a:rPr lang="da-DK" b="1" dirty="0"/>
              <a:t>jeres arbejde forankres i den generiske forbedringsproces</a:t>
            </a:r>
            <a:r>
              <a:rPr lang="da-DK" dirty="0"/>
              <a:t>, samtidig med at I får værktøjer til at omsætte teori til praksis – trin for trin.</a:t>
            </a:r>
          </a:p>
          <a:p>
            <a:endParaRPr lang="da-DK" dirty="0"/>
          </a:p>
          <a:p>
            <a:r>
              <a:rPr lang="da-DK" b="1" dirty="0"/>
              <a:t>Læringspointe:</a:t>
            </a:r>
          </a:p>
          <a:p>
            <a:r>
              <a:rPr lang="da-DK" dirty="0"/>
              <a:t>Understreg, at hver workshop arbejder med forskellige elementer af forbedringsmodellen, som tilsammen sikrer en systematisk og vellykket forbedringsproces. Ved at koble teori til praksis kan deltagerne gå fra idé til handling på en effektiv måde.</a:t>
            </a:r>
          </a:p>
        </p:txBody>
      </p:sp>
      <p:sp>
        <p:nvSpPr>
          <p:cNvPr id="4" name="Pladsholder til slidenummer 3"/>
          <p:cNvSpPr>
            <a:spLocks noGrp="1"/>
          </p:cNvSpPr>
          <p:nvPr>
            <p:ph type="sldNum" sz="quarter" idx="10"/>
          </p:nvPr>
        </p:nvSpPr>
        <p:spPr/>
        <p:txBody>
          <a:bodyPr/>
          <a:lstStyle/>
          <a:p>
            <a:fld id="{0D7F43CD-381E-41C1-9506-67CFF8C189E8}" type="slidenum">
              <a:rPr lang="da-DK" smtClean="0"/>
              <a:t>8</a:t>
            </a:fld>
            <a:endParaRPr lang="da-DK"/>
          </a:p>
        </p:txBody>
      </p:sp>
    </p:spTree>
    <p:extLst>
      <p:ext uri="{BB962C8B-B14F-4D97-AF65-F5344CB8AC3E}">
        <p14:creationId xmlns:p14="http://schemas.microsoft.com/office/powerpoint/2010/main" val="359577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Sidste gang talte vi om fem principper for systematisk forbedringsarbejde, som er beskrevet i The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Improvement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Guide. Disse principper er centrale for at skabe vedvarende og målrettede forbedringer i enhver organisation. Vi skal i dag primært arbejde med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princip 2 og princip 4</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som handler om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feedbacksystemer og afprøvning af forandringer før implementering</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Kort gennemgang af principper: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Princip 1: Vide, hvorfor forbedring er en nødvendighed:</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Lad os starte med det første princip, som handler om at forstå, hvorfor forbedring er nødvendigt. Enhver forbedring skal have et klart mål, en retning, der understøtter organisationens overordnede behov og mål. Dette kaldes ofte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aim-setting</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Hvis vi ikke ved, hvad vi prøver at opnå, risikerer vi at arbejde med løsninger, der ikke skaber den ønskede værdi. Fokus i WS1</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Princip 2: Have et feedbacksystem til at fortælle om forbedringen finder sted (Fokus for i dag):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Princip 2 er centralt for at sikre, at vores forbedringsarbejde virkelig gør en forskel. For at vide, om vi er på rette vej, er det afgørende at have et feedbacksystem. Forbedring er baseret på evidens og data.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Uden feedback kan vi ikke vide, om de ændringer, vi implementerer, faktisk skaber den ønskede effekt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Det betyder, at vi skal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definere konkrete målinger for succes – </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målbare indikatorer, som vi kan bruge til at overvåge udviklingen løbende. Disse målinger fungerer som vores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kompas i forbedringsarbejdet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Vi skal sikre, at vi indsamler de rette data, så vi hurtigt kan justere, hvis noget ikke fungerer.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Princip 3: Udvikle effektive forandringer, som vil resultere i en forbedring: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 at skabe forbedringer skal vi udvikle og afprøve nye idéer, der kan udfordre status quo. Dette kan inkludere små justeringer af arbejdsgange eller introduktion af helt nye processer, som er evidensbaserede og udviklet med input fra dem, der arbejder tæt på problemet. WS1</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Princip 4: Afprøve forandringer inden implementering (Fokus for i dag):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Princip 4 handler om at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afprøve forandringer i mindre skala, inden vi ruller dem ud på fuld skala</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Her anvender vi PDSA-cirklen (Plan-Do-</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Study</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som er en iterativ proces. Før vi implementerer store forandringer, skal vi først planlægge, gennemføre, analysere og justere på baggrund af data og erfaringer. Denne cyklus gør det muligt for os at </a:t>
            </a: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lære hurtigt og reducere risikoen ved store ændringer</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Vi afprøver forandringerne i et lille, kontrolleret miljø, så vi kan vurdere deres effekt og justere, hvis nødvendigt.</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Princip 5: Vide hvornår og hvordan forandringen bliver permanent og varig:</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Endelig, når vi har afprøvet og evalueret forandringerne, skal vi vide, hvordan vi kan gøre dem permanente. Det handler om at standardisere de ændringer, der har vist sig at være effektive, og sikre, at der er organisatorisk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buy</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til at opretholde dem. Dette skaber varige og bæredygtige forbedringer.</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Læringspointe:</a:t>
            </a:r>
            <a:endParaRPr lang="da-DK"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 fem principper for systematisk forbedringsarbejde er ikke bare metoder, men en tankegang. Ved at følge disse principper kan vi navigere i komplekse systemer og skabe vedvarende forbedringer, der er forankret i evidens og løbende læring. I dag skal vi se på betydningen af feedbacksystemer og testning af forandringer, som begge er afgørende for at sikre, at vores forbedringer er effektive og bæredygtige.</a:t>
            </a:r>
            <a:endParaRPr lang="da-DK"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51D94-5711-4DB0-8CD6-B7C0F68C99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747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0.jpeg"/><Relationship Id="rId1" Type="http://schemas.openxmlformats.org/officeDocument/2006/relationships/slideMaster" Target="../slideMasters/slideMaster8.xml"/><Relationship Id="rId4" Type="http://schemas.openxmlformats.org/officeDocument/2006/relationships/image" Target="../media/image16.e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04916C15-D145-4681-8C2F-9B80F5E9AC64}" type="datetime3">
              <a:rPr lang="en-GB" smtClean="0"/>
              <a:t>28 January,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52297A38-B39B-4AC8-AE11-F63447E8F853}"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A0E3D4AB-BC06-4718-B4A2-A6DD4EF3AB40}"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42823765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B98786F3-822C-420C-B175-DE2D845DCC4F}"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1509222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5E82E041-FD84-43DE-B4A2-5FEA1764D0DD}" type="datetime2">
              <a:rPr lang="da-DK" smtClean="0"/>
              <a:t>28. januar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1339938332"/>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0A3628CF-D31A-474C-B870-D1513AF9D8B1}"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656897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E83B93B1-D66C-46D5-BC3B-02D2B959B437}"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1547025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05FB6E0-A551-4D4B-8C82-C2E409324272}"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25798144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5C495732-A8AA-46A4-B08C-5C53B184EC31}"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2646517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0955DD9B-1888-4017-99FD-8A65FC140ABD}" type="datetime2">
              <a:rPr lang="da-DK" smtClean="0"/>
              <a:t>28. januar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40953326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CA17F534-3D92-4BB7-A44C-CD93C212604A}" type="datetime2">
              <a:rPr lang="da-DK" smtClean="0"/>
              <a:t>28. januar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6108795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5670000"/>
            <a:ext cx="3209953" cy="1044000"/>
          </a:xfrm>
          <a:prstGeom prst="rect">
            <a:avLst/>
          </a:prstGeom>
        </p:spPr>
      </p:pic>
    </p:spTree>
    <p:extLst>
      <p:ext uri="{BB962C8B-B14F-4D97-AF65-F5344CB8AC3E}">
        <p14:creationId xmlns:p14="http://schemas.microsoft.com/office/powerpoint/2010/main" val="18577756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2BCB7D0-E8B0-4E3B-A014-F079B1235973}"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54E00507-53AF-4E29-AAB5-2BC1E4A90EB0}" type="datetime2">
              <a:rPr lang="da-DK" smtClean="0"/>
              <a:t>28. januar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29360343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Forside med Baggrundsbillede - Grå logo">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0"/>
            <a:ext cx="12192000" cy="6858000"/>
          </a:xfrm>
        </p:spPr>
        <p:txBody>
          <a:bodyPr anchor="t"/>
          <a:lstStyle>
            <a:lvl1pPr marL="0" indent="0" algn="ctr">
              <a:buNone/>
              <a:defRPr sz="1067" baseline="0"/>
            </a:lvl1pPr>
          </a:lstStyle>
          <a:p>
            <a:r>
              <a:rPr lang="da-DK" noProof="0"/>
              <a:t>Træk billede til pladsholder, eller klik på symbol for at tilføje</a:t>
            </a:r>
          </a:p>
        </p:txBody>
      </p:sp>
      <p:sp>
        <p:nvSpPr>
          <p:cNvPr id="14" name="Text Placeholder 4"/>
          <p:cNvSpPr>
            <a:spLocks noGrp="1"/>
          </p:cNvSpPr>
          <p:nvPr>
            <p:ph type="body" sz="quarter" idx="11" hasCustomPrompt="1"/>
          </p:nvPr>
        </p:nvSpPr>
        <p:spPr>
          <a:xfrm>
            <a:off x="566466" y="338664"/>
            <a:ext cx="1719535" cy="384000"/>
          </a:xfrm>
          <a:blipFill rotWithShape="1">
            <a:blip r:embed="rId2"/>
            <a:stretch>
              <a:fillRect/>
            </a:stretch>
          </a:blipFill>
        </p:spPr>
        <p:txBody>
          <a:bodyPr/>
          <a:lstStyle>
            <a:lvl1pPr marL="0" indent="0">
              <a:buNone/>
              <a:defRPr sz="133">
                <a:solidFill>
                  <a:schemeClr val="bg1"/>
                </a:solidFill>
              </a:defRPr>
            </a:lvl1pPr>
          </a:lstStyle>
          <a:p>
            <a:pPr lvl="0"/>
            <a:r>
              <a:rPr lang="da-DK" noProof="0"/>
              <a:t>,</a:t>
            </a:r>
          </a:p>
        </p:txBody>
      </p:sp>
      <p:sp>
        <p:nvSpPr>
          <p:cNvPr id="15" name="Text Placeholder 4"/>
          <p:cNvSpPr>
            <a:spLocks noGrp="1"/>
          </p:cNvSpPr>
          <p:nvPr>
            <p:ph type="body" sz="quarter" idx="10" hasCustomPrompt="1"/>
          </p:nvPr>
        </p:nvSpPr>
        <p:spPr>
          <a:xfrm>
            <a:off x="9916586" y="5542389"/>
            <a:ext cx="1775993" cy="944215"/>
          </a:xfrm>
          <a:blipFill rotWithShape="1">
            <a:blip r:embed="rId3"/>
            <a:stretch>
              <a:fillRect/>
            </a:stretch>
          </a:blipFill>
        </p:spPr>
        <p:txBody>
          <a:bodyPr/>
          <a:lstStyle>
            <a:lvl1pPr marL="0" indent="0">
              <a:buNone/>
              <a:defRPr sz="133">
                <a:solidFill>
                  <a:schemeClr val="bg1"/>
                </a:solidFill>
              </a:defRPr>
            </a:lvl1pPr>
          </a:lstStyle>
          <a:p>
            <a:pPr lvl="0"/>
            <a:r>
              <a:rPr lang="da-DK" noProof="0"/>
              <a:t>,</a:t>
            </a:r>
          </a:p>
        </p:txBody>
      </p:sp>
      <p:sp>
        <p:nvSpPr>
          <p:cNvPr id="2" name="Title 1"/>
          <p:cNvSpPr>
            <a:spLocks noGrp="1"/>
          </p:cNvSpPr>
          <p:nvPr>
            <p:ph type="title" hasCustomPrompt="1"/>
          </p:nvPr>
        </p:nvSpPr>
        <p:spPr>
          <a:xfrm>
            <a:off x="529862" y="1394182"/>
            <a:ext cx="9253372" cy="2127961"/>
          </a:xfrm>
        </p:spPr>
        <p:txBody>
          <a:bodyPr/>
          <a:lstStyle>
            <a:lvl1pPr>
              <a:defRPr sz="7333" spc="-200">
                <a:solidFill>
                  <a:schemeClr val="tx2"/>
                </a:solidFill>
              </a:defRPr>
            </a:lvl1pPr>
          </a:lstStyle>
          <a:p>
            <a:r>
              <a:rPr lang="da-DK" noProof="0" dirty="0"/>
              <a:t>Titel på PowerPoint præsentationen</a:t>
            </a:r>
          </a:p>
        </p:txBody>
      </p:sp>
      <p:sp>
        <p:nvSpPr>
          <p:cNvPr id="12" name="Text Placeholder 11"/>
          <p:cNvSpPr>
            <a:spLocks noGrp="1"/>
          </p:cNvSpPr>
          <p:nvPr>
            <p:ph type="body" sz="quarter" idx="13" hasCustomPrompt="1"/>
          </p:nvPr>
        </p:nvSpPr>
        <p:spPr>
          <a:xfrm>
            <a:off x="551745" y="3759199"/>
            <a:ext cx="5478640" cy="1833032"/>
          </a:xfrm>
        </p:spPr>
        <p:txBody>
          <a:bodyPr/>
          <a:lstStyle>
            <a:lvl1pPr marL="0" indent="0">
              <a:buNone/>
              <a:defRPr baseline="0">
                <a:solidFill>
                  <a:srgbClr val="000000"/>
                </a:solidFill>
              </a:defRPr>
            </a:lvl1pPr>
          </a:lstStyle>
          <a:p>
            <a:pPr lvl="0"/>
            <a:r>
              <a:rPr lang="da-DK" noProof="0" dirty="0"/>
              <a:t>Manchet kan skrives her i op til tre linjer</a:t>
            </a:r>
          </a:p>
        </p:txBody>
      </p:sp>
      <p:sp>
        <p:nvSpPr>
          <p:cNvPr id="3" name="Date Placeholder 2"/>
          <p:cNvSpPr>
            <a:spLocks noGrp="1"/>
          </p:cNvSpPr>
          <p:nvPr>
            <p:ph type="dt" sz="half" idx="14"/>
          </p:nvPr>
        </p:nvSpPr>
        <p:spPr/>
        <p:txBody>
          <a:bodyPr/>
          <a:lstStyle/>
          <a:p>
            <a:fld id="{E96D35FA-C434-4D47-B95D-DD4FEAB7A040}" type="datetime2">
              <a:rPr lang="da-DK" smtClean="0"/>
              <a:t>28. januar 2025</a:t>
            </a:fld>
            <a:endParaRPr lang="da-DK"/>
          </a:p>
        </p:txBody>
      </p:sp>
      <p:sp>
        <p:nvSpPr>
          <p:cNvPr id="4" name="Slide Number Placeholder 3"/>
          <p:cNvSpPr>
            <a:spLocks noGrp="1"/>
          </p:cNvSpPr>
          <p:nvPr>
            <p:ph type="sldNum" sz="quarter" idx="15"/>
          </p:nvPr>
        </p:nvSpPr>
        <p:spPr/>
        <p:txBody>
          <a:bodyPr/>
          <a:lstStyle/>
          <a:p>
            <a:r>
              <a:rPr lang="da-DK"/>
              <a:t>Side </a:t>
            </a:r>
            <a:fld id="{4F2B6656-7882-4CEF-9850-9EB873E823C4}" type="slidenum">
              <a:rPr lang="da-DK" smtClean="0"/>
              <a:pPr/>
              <a:t>‹nr.›</a:t>
            </a:fld>
            <a:endParaRPr lang="da-DK"/>
          </a:p>
        </p:txBody>
      </p:sp>
    </p:spTree>
    <p:extLst>
      <p:ext uri="{BB962C8B-B14F-4D97-AF65-F5344CB8AC3E}">
        <p14:creationId xmlns:p14="http://schemas.microsoft.com/office/powerpoint/2010/main" val="25883502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a-DK" dirty="0"/>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pPr>
              <a:defRPr/>
            </a:pPr>
            <a:fld id="{5B89AD39-8D6A-4F99-88DB-B10BDD668F3E}" type="datetime2">
              <a:rPr lang="da-DK" smtClean="0"/>
              <a:t>28. januar 2025</a:t>
            </a:fld>
            <a:endParaRPr lang="da-DK"/>
          </a:p>
        </p:txBody>
      </p:sp>
      <p:sp>
        <p:nvSpPr>
          <p:cNvPr id="6" name="Pladsholder til sidefod 5"/>
          <p:cNvSpPr>
            <a:spLocks noGrp="1"/>
          </p:cNvSpPr>
          <p:nvPr>
            <p:ph type="ftr" sz="quarter" idx="11"/>
          </p:nvPr>
        </p:nvSpPr>
        <p:spPr/>
        <p:txBody>
          <a:bodyPr/>
          <a:lstStyle>
            <a:lvl1pPr>
              <a:defRPr/>
            </a:lvl1pPr>
          </a:lstStyle>
          <a:p>
            <a:pPr>
              <a:defRPr/>
            </a:pPr>
            <a:r>
              <a:rPr lang="da-DK"/>
              <a:t>Region Sjælland PowerPoint skabelon</a:t>
            </a:r>
          </a:p>
        </p:txBody>
      </p:sp>
      <p:sp>
        <p:nvSpPr>
          <p:cNvPr id="7" name="Pladsholder til diasnummer 6"/>
          <p:cNvSpPr>
            <a:spLocks noGrp="1"/>
          </p:cNvSpPr>
          <p:nvPr>
            <p:ph type="sldNum" sz="quarter" idx="12"/>
          </p:nvPr>
        </p:nvSpPr>
        <p:spPr/>
        <p:txBody>
          <a:bodyPr/>
          <a:lstStyle>
            <a:lvl1pPr>
              <a:defRPr/>
            </a:lvl1pPr>
          </a:lstStyle>
          <a:p>
            <a:pPr>
              <a:defRPr/>
            </a:pPr>
            <a:fld id="{78CE8891-012E-40A5-9898-CE87F023303E}" type="slidenum">
              <a:rPr lang="da-DK"/>
              <a:pPr>
                <a:defRPr/>
              </a:pPr>
              <a:t>‹nr.›</a:t>
            </a:fld>
            <a:endParaRPr lang="da-DK"/>
          </a:p>
        </p:txBody>
      </p:sp>
    </p:spTree>
    <p:extLst>
      <p:ext uri="{BB962C8B-B14F-4D97-AF65-F5344CB8AC3E}">
        <p14:creationId xmlns:p14="http://schemas.microsoft.com/office/powerpoint/2010/main" val="38945557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C4B3120-6308-42BC-B254-1EFBF9338568}" type="datetime2">
              <a:rPr lang="da-DK" smtClean="0"/>
              <a:t>28. januar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3" name="Billede 2">
            <a:extLst>
              <a:ext uri="{FF2B5EF4-FFF2-40B4-BE49-F238E27FC236}">
                <a16:creationId xmlns:a16="http://schemas.microsoft.com/office/drawing/2014/main" id="{E79090BE-9B46-11DD-8EC9-50ADB28B4137}"/>
              </a:ext>
            </a:extLst>
          </p:cNvPr>
          <p:cNvPicPr>
            <a:picLocks noChangeAspect="1"/>
          </p:cNvPicPr>
          <p:nvPr userDrawn="1"/>
        </p:nvPicPr>
        <p:blipFill>
          <a:blip r:embed="rId3"/>
          <a:stretch>
            <a:fillRect/>
          </a:stretch>
        </p:blipFill>
        <p:spPr>
          <a:xfrm>
            <a:off x="11135681" y="5889725"/>
            <a:ext cx="402371" cy="615749"/>
          </a:xfrm>
          <a:prstGeom prst="rect">
            <a:avLst/>
          </a:prstGeom>
        </p:spPr>
      </p:pic>
    </p:spTree>
    <p:extLst>
      <p:ext uri="{BB962C8B-B14F-4D97-AF65-F5344CB8AC3E}">
        <p14:creationId xmlns:p14="http://schemas.microsoft.com/office/powerpoint/2010/main" val="4102594873"/>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C7AA79FC-8585-4E27-BCAF-1C019E858D77}" type="datetime2">
              <a:rPr lang="da-DK" smtClean="0"/>
              <a:t>28. januar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326687"/>
            <a:ext cx="3204192" cy="1044000"/>
          </a:xfrm>
          <a:prstGeom prst="rect">
            <a:avLst/>
          </a:prstGeom>
        </p:spPr>
      </p:pic>
    </p:spTree>
    <p:extLst>
      <p:ext uri="{BB962C8B-B14F-4D97-AF65-F5344CB8AC3E}">
        <p14:creationId xmlns:p14="http://schemas.microsoft.com/office/powerpoint/2010/main" val="3892321100"/>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3BA409F9-1470-4D38-9BFD-807BCDB3FCB9}" type="datetime2">
              <a:rPr lang="da-DK" smtClean="0"/>
              <a:t>28. januar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2149007259"/>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1DA05B02-3B55-4FF5-A2A7-8DAD791AB121}" type="datetime2">
              <a:rPr lang="da-DK" smtClean="0"/>
              <a:t>28. januar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02446763"/>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E8F4223A-D443-4B8A-A66D-EB913AEE0186}"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9256945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517C9D7-5456-48CF-BDCA-819810F3BB2C}"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813659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3B214A-2E83-4C44-84C6-E0757773245C}"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4001656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77AFF0A8-5178-43FB-B3BC-B96F4241D924}" type="datetime3">
              <a:rPr lang="en-GB" smtClean="0"/>
              <a:t>28 January,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85B91BFA-DF38-465B-BD0D-59E90D8CE587}" type="datetime2">
              <a:rPr lang="da-DK" smtClean="0"/>
              <a:t>28. januar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17914743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2825BFA4-3DD4-4BB0-8600-5ACD929784A7}"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3996242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19A7A70-F403-4E80-A2A2-17CC92559F51}"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31834991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BC62D6F-8F50-41B0-8DD5-BEADB2937909}"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42891509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AD7FCCBA-2970-4080-8F4B-ED05A031515D}" type="datetime2">
              <a:rPr lang="da-DK" smtClean="0"/>
              <a:t>28. januar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2103841528"/>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039DF0CC-CC93-486A-9572-76D82C54B8D3}"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8845760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5A663FBD-A802-4C9E-9F36-AC5E85C987C3}"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1509569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D0CEA81B-7E45-49AF-882E-AFBA8B1A92D0}"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23136622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721410E4-04CE-4236-877D-B07AA722EF15}"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40017063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643B5E71-608E-4BA9-B162-429A95760A1B}" type="datetime2">
              <a:rPr lang="da-DK" smtClean="0"/>
              <a:t>28. januar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332775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56CAD95-F508-46C2-B919-AB1B144445A3}"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491903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5C34B524-B61B-4784-AE7C-BB7CB6EB9246}" type="datetime2">
              <a:rPr lang="da-DK" smtClean="0"/>
              <a:t>28. januar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6369109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Pladsholder til dato 2">
            <a:extLst>
              <a:ext uri="{FF2B5EF4-FFF2-40B4-BE49-F238E27FC236}">
                <a16:creationId xmlns:a16="http://schemas.microsoft.com/office/drawing/2014/main" id="{2A82586A-4EEE-EE07-EC30-532455BA7CE0}"/>
              </a:ext>
            </a:extLst>
          </p:cNvPr>
          <p:cNvSpPr>
            <a:spLocks noGrp="1"/>
          </p:cNvSpPr>
          <p:nvPr>
            <p:ph type="dt" sz="half" idx="10"/>
          </p:nvPr>
        </p:nvSpPr>
        <p:spPr/>
        <p:txBody>
          <a:bodyPr/>
          <a:lstStyle/>
          <a:p>
            <a:fld id="{D235AAE7-3E2B-4A3F-9331-9D713CB86C90}" type="datetime2">
              <a:rPr lang="da-DK" smtClean="0"/>
              <a:t>28. januar 2025</a:t>
            </a:fld>
            <a:endParaRPr lang="da-DK" dirty="0"/>
          </a:p>
        </p:txBody>
      </p:sp>
      <p:sp>
        <p:nvSpPr>
          <p:cNvPr id="4" name="Pladsholder til sidefod 3">
            <a:extLst>
              <a:ext uri="{FF2B5EF4-FFF2-40B4-BE49-F238E27FC236}">
                <a16:creationId xmlns:a16="http://schemas.microsoft.com/office/drawing/2014/main" id="{EBFB5731-F38C-D136-9F9E-6BC9AE628B8A}"/>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413F39D1-6873-FC98-7B49-4B5CDE96B02D}"/>
              </a:ext>
            </a:extLst>
          </p:cNvPr>
          <p:cNvSpPr>
            <a:spLocks noGrp="1"/>
          </p:cNvSpPr>
          <p:nvPr>
            <p:ph type="sldNum" sz="quarter" idx="12"/>
          </p:nvPr>
        </p:nvSpPr>
        <p:spPr/>
        <p:txBody>
          <a:body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975069549"/>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43A4DE62-6C9A-45A2-BA9B-44FD26DE1D93}" type="datetime2">
              <a:rPr lang="da-DK" smtClean="0"/>
              <a:t>28. januar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39205127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E993ADFE-1DE0-470B-93B6-DBB6D3C7B6B4}" type="datetime2">
              <a:rPr lang="da-DK" smtClean="0"/>
              <a:t>28. januar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598448529"/>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5AFB4767-F3AC-4FA2-B271-636071945BB5}" type="datetime2">
              <a:rPr lang="da-DK" smtClean="0"/>
              <a:t>28. januar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326687"/>
            <a:ext cx="3209953" cy="1044000"/>
          </a:xfrm>
          <a:prstGeom prst="rect">
            <a:avLst/>
          </a:prstGeom>
        </p:spPr>
      </p:pic>
    </p:spTree>
    <p:extLst>
      <p:ext uri="{BB962C8B-B14F-4D97-AF65-F5344CB8AC3E}">
        <p14:creationId xmlns:p14="http://schemas.microsoft.com/office/powerpoint/2010/main" val="109498942"/>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88A9DD8D-B229-4397-A1CE-8DBC978D3B7D}" type="datetime2">
              <a:rPr lang="da-DK" smtClean="0"/>
              <a:t>28. januar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2925143704"/>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FEC434A-DE10-4790-8841-DB6D5A727570}" type="datetime2">
              <a:rPr lang="da-DK" smtClean="0"/>
              <a:t>28. januar 2025</a:t>
            </a:fld>
            <a:endParaRPr lang="da-DK" dirty="0"/>
          </a:p>
        </p:txBody>
      </p:sp>
      <p:pic>
        <p:nvPicPr>
          <p:cNvPr id="8" name="Bille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3069693442"/>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EC956778-A906-4AC4-9220-A085E525613D}"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6747746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15CB2F7D-5756-48D3-93EA-09DFC8698F4A}"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3791386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BB753D6-CF9B-4C36-9E64-97B06A572A66}"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61708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CC6D57D-D20D-47F4-9601-81CEB7FC8CC4}" type="datetime3">
              <a:rPr lang="en-GB" smtClean="0"/>
              <a:t>28 January,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5405238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6C907555-41B7-4A94-BCE9-A8C3E16EAB79}" type="datetime2">
              <a:rPr lang="da-DK" smtClean="0"/>
              <a:t>28. januar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19992065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A210E91-2D72-4713-888B-806AB24F1411}"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15707009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78D831F-A41A-49C3-BBED-A1F9169271A4}"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5002559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002BEB5-0371-4F95-BBF0-EA86ABD8A720}"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4190945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A26549D9-867E-4878-A909-8795F34E244E}" type="datetime2">
              <a:rPr lang="da-DK" smtClean="0"/>
              <a:t>28. januar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782974318"/>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4BFC4C8-4B6D-4284-9D02-57B69F2154FB}"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4515317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67F657E-96DB-427D-8C31-DF7F0BD0FD11}"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39713370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1C771723-38D1-4F5C-A949-31F61FFF68C4}" type="datetime2">
              <a:rPr lang="da-DK" smtClean="0"/>
              <a:t>28. januar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139191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8385EFB2-F03B-405D-B9B9-C25758152988}"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853796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41BEAFA4-4A99-4A18-A66A-AD25588AD5A3}" type="datetime2">
              <a:rPr lang="da-DK" smtClean="0"/>
              <a:t>28. januar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60821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76C1BC28-CB24-4773-9E14-86550BA5D242}" type="datetime3">
              <a:rPr lang="en-GB" smtClean="0"/>
              <a:t>28 January,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2789002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D236E9A5-08D1-4B9E-89AD-59F79671DD44}" type="datetime2">
              <a:rPr lang="da-DK" smtClean="0"/>
              <a:t>28. januar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3384722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Bille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4008577877"/>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1B31ED06-C41E-4C29-AEB5-2038FBCE21D9}" type="datetime2">
              <a:rPr lang="da-DK" smtClean="0"/>
              <a:t>28. januar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2621471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fld id="{D9E61596-85F1-4A40-A5D7-85AB6FF13B69}" type="datetime2">
              <a:rPr lang="da-DK" altLang="en-US" smtClean="0"/>
              <a:t>28. januar 2025</a:t>
            </a:fld>
            <a:endParaRPr lang="da-DK"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da-DK"/>
              <a:t>Region Sjælland PowerPoint skabelon</a:t>
            </a:r>
            <a:endParaRPr lang="da-DK" dirty="0"/>
          </a:p>
        </p:txBody>
      </p:sp>
      <p:sp>
        <p:nvSpPr>
          <p:cNvPr id="6" name="Rectangle 6"/>
          <p:cNvSpPr>
            <a:spLocks noGrp="1" noChangeArrowheads="1"/>
          </p:cNvSpPr>
          <p:nvPr>
            <p:ph type="sldNum" sz="quarter" idx="12"/>
          </p:nvPr>
        </p:nvSpPr>
        <p:spPr>
          <a:ln/>
        </p:spPr>
        <p:txBody>
          <a:bodyPr/>
          <a:lstStyle>
            <a:lvl1pPr>
              <a:defRPr/>
            </a:lvl1pPr>
          </a:lstStyle>
          <a:p>
            <a:pPr>
              <a:defRPr/>
            </a:pPr>
            <a:fld id="{27D64B8D-AC23-4405-AEDE-DA3893798D7E}" type="slidenum">
              <a:rPr lang="da-DK"/>
              <a:pPr>
                <a:defRPr/>
              </a:pPr>
              <a:t>‹nr.›</a:t>
            </a:fld>
            <a:endParaRPr lang="da-DK" dirty="0"/>
          </a:p>
        </p:txBody>
      </p:sp>
    </p:spTree>
    <p:extLst>
      <p:ext uri="{BB962C8B-B14F-4D97-AF65-F5344CB8AC3E}">
        <p14:creationId xmlns:p14="http://schemas.microsoft.com/office/powerpoint/2010/main" val="2048769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3C3C8C99-E4BC-4DAC-9286-B85FED81FBE3}" type="datetimeFigureOut">
              <a:rPr lang="da-DK" smtClean="0"/>
              <a:t>28-01-2025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F4010B46-7BA6-406F-9B77-16FA945888EB}" type="slidenum">
              <a:rPr lang="da-DK" smtClean="0"/>
              <a:t>‹nr.›</a:t>
            </a:fld>
            <a:endParaRPr lang="da-DK"/>
          </a:p>
        </p:txBody>
      </p:sp>
    </p:spTree>
    <p:extLst>
      <p:ext uri="{BB962C8B-B14F-4D97-AF65-F5344CB8AC3E}">
        <p14:creationId xmlns:p14="http://schemas.microsoft.com/office/powerpoint/2010/main" val="23360023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orside med Baggrundsbillede - Grå logo">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0"/>
            <a:ext cx="12192000" cy="6858000"/>
          </a:xfrm>
        </p:spPr>
        <p:txBody>
          <a:bodyPr anchor="t"/>
          <a:lstStyle>
            <a:lvl1pPr marL="0" indent="0" algn="ctr">
              <a:buNone/>
              <a:defRPr sz="1067" baseline="0"/>
            </a:lvl1pPr>
          </a:lstStyle>
          <a:p>
            <a:r>
              <a:rPr lang="da-DK" noProof="0"/>
              <a:t>Klik på ikonet for at tilføje et billede</a:t>
            </a:r>
          </a:p>
        </p:txBody>
      </p:sp>
      <p:sp>
        <p:nvSpPr>
          <p:cNvPr id="2" name="Title 1"/>
          <p:cNvSpPr>
            <a:spLocks noGrp="1"/>
          </p:cNvSpPr>
          <p:nvPr>
            <p:ph type="title" hasCustomPrompt="1"/>
          </p:nvPr>
        </p:nvSpPr>
        <p:spPr>
          <a:xfrm>
            <a:off x="529862" y="1394182"/>
            <a:ext cx="9253372" cy="2127961"/>
          </a:xfrm>
        </p:spPr>
        <p:txBody>
          <a:bodyPr/>
          <a:lstStyle>
            <a:lvl1pPr>
              <a:defRPr sz="7333" spc="-200">
                <a:solidFill>
                  <a:schemeClr val="tx2"/>
                </a:solidFill>
              </a:defRPr>
            </a:lvl1pPr>
          </a:lstStyle>
          <a:p>
            <a:r>
              <a:rPr lang="da-DK" noProof="0"/>
              <a:t>Titel på PowerPoint præsentationen</a:t>
            </a:r>
          </a:p>
        </p:txBody>
      </p:sp>
      <p:sp>
        <p:nvSpPr>
          <p:cNvPr id="12" name="Text Placeholder 11"/>
          <p:cNvSpPr>
            <a:spLocks noGrp="1"/>
          </p:cNvSpPr>
          <p:nvPr>
            <p:ph type="body" sz="quarter" idx="13" hasCustomPrompt="1"/>
          </p:nvPr>
        </p:nvSpPr>
        <p:spPr>
          <a:xfrm>
            <a:off x="551745" y="3759199"/>
            <a:ext cx="5478640" cy="1833032"/>
          </a:xfrm>
        </p:spPr>
        <p:txBody>
          <a:bodyPr/>
          <a:lstStyle>
            <a:lvl1pPr marL="0" indent="0">
              <a:buNone/>
              <a:defRPr baseline="0">
                <a:solidFill>
                  <a:srgbClr val="000000"/>
                </a:solidFill>
              </a:defRPr>
            </a:lvl1pPr>
          </a:lstStyle>
          <a:p>
            <a:pPr lvl="0"/>
            <a:r>
              <a:rPr lang="da-DK" noProof="0"/>
              <a:t>Manchet kan skrives her i op til tre linjer</a:t>
            </a:r>
          </a:p>
        </p:txBody>
      </p:sp>
      <p:sp>
        <p:nvSpPr>
          <p:cNvPr id="3" name="Date Placeholder 2"/>
          <p:cNvSpPr>
            <a:spLocks noGrp="1"/>
          </p:cNvSpPr>
          <p:nvPr>
            <p:ph type="dt" sz="half" idx="14"/>
          </p:nvPr>
        </p:nvSpPr>
        <p:spPr/>
        <p:txBody>
          <a:bodyPr/>
          <a:lstStyle/>
          <a:p>
            <a:fld id="{406B9096-9955-EB40-8336-0B50841A3249}" type="datetime3">
              <a:rPr lang="da-DK" noProof="0" smtClean="0"/>
              <a:t>28.01.2025</a:t>
            </a:fld>
            <a:endParaRPr lang="da-DK" noProof="0"/>
          </a:p>
        </p:txBody>
      </p:sp>
      <p:sp>
        <p:nvSpPr>
          <p:cNvPr id="4" name="Slide Number Placeholder 3"/>
          <p:cNvSpPr>
            <a:spLocks noGrp="1"/>
          </p:cNvSpPr>
          <p:nvPr>
            <p:ph type="sldNum" sz="quarter" idx="15"/>
          </p:nvPr>
        </p:nvSpPr>
        <p:spPr/>
        <p:txBody>
          <a:bodyPr/>
          <a:lstStyle/>
          <a:p>
            <a:r>
              <a:rPr lang="da-DK" noProof="0"/>
              <a:t>Side </a:t>
            </a:r>
            <a:fld id="{4F2B6656-7882-4CEF-9850-9EB873E823C4}" type="slidenum">
              <a:rPr lang="da-DK" noProof="0" smtClean="0"/>
              <a:pPr/>
              <a:t>‹nr.›</a:t>
            </a:fld>
            <a:endParaRPr lang="da-DK" noProof="0"/>
          </a:p>
        </p:txBody>
      </p:sp>
      <p:sp>
        <p:nvSpPr>
          <p:cNvPr id="11" name="Text Placeholder 4"/>
          <p:cNvSpPr>
            <a:spLocks noGrp="1"/>
          </p:cNvSpPr>
          <p:nvPr>
            <p:ph type="body" sz="quarter" idx="16" hasCustomPrompt="1"/>
          </p:nvPr>
        </p:nvSpPr>
        <p:spPr>
          <a:xfrm>
            <a:off x="498057" y="256611"/>
            <a:ext cx="1866131" cy="528000"/>
          </a:xfrm>
          <a:blipFill rotWithShape="1">
            <a:blip r:embed="rId2"/>
            <a:stretch>
              <a:fillRect/>
            </a:stretch>
          </a:blipFill>
        </p:spPr>
        <p:txBody>
          <a:bodyPr/>
          <a:lstStyle>
            <a:lvl1pPr marL="0" indent="0">
              <a:buNone/>
              <a:defRPr sz="133">
                <a:solidFill>
                  <a:schemeClr val="bg1"/>
                </a:solidFill>
              </a:defRPr>
            </a:lvl1pPr>
          </a:lstStyle>
          <a:p>
            <a:pPr lvl="0"/>
            <a:r>
              <a:rPr lang="da-DK" noProof="0"/>
              <a:t>,</a:t>
            </a:r>
          </a:p>
        </p:txBody>
      </p:sp>
      <p:sp>
        <p:nvSpPr>
          <p:cNvPr id="18" name="Text Placeholder 4"/>
          <p:cNvSpPr>
            <a:spLocks noGrp="1"/>
          </p:cNvSpPr>
          <p:nvPr>
            <p:ph type="body" sz="quarter" idx="17" hasCustomPrompt="1"/>
          </p:nvPr>
        </p:nvSpPr>
        <p:spPr>
          <a:xfrm>
            <a:off x="9836240" y="5428089"/>
            <a:ext cx="1920000" cy="1152000"/>
          </a:xfrm>
          <a:blipFill rotWithShape="1">
            <a:blip r:embed="rId3"/>
            <a:stretch>
              <a:fillRect/>
            </a:stretch>
          </a:blipFill>
        </p:spPr>
        <p:txBody>
          <a:bodyPr/>
          <a:lstStyle>
            <a:lvl1pPr marL="0" indent="0">
              <a:buNone/>
              <a:defRPr sz="133">
                <a:solidFill>
                  <a:schemeClr val="bg1"/>
                </a:solidFill>
              </a:defRPr>
            </a:lvl1pPr>
          </a:lstStyle>
          <a:p>
            <a:pPr lvl="0"/>
            <a:r>
              <a:rPr lang="da-DK" noProof="0"/>
              <a:t>,</a:t>
            </a:r>
          </a:p>
        </p:txBody>
      </p:sp>
    </p:spTree>
    <p:extLst>
      <p:ext uri="{BB962C8B-B14F-4D97-AF65-F5344CB8AC3E}">
        <p14:creationId xmlns:p14="http://schemas.microsoft.com/office/powerpoint/2010/main" val="2400781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rside med Baggrundsbillede - Hvidt logo">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0"/>
            <a:ext cx="12192000" cy="6858000"/>
          </a:xfrm>
        </p:spPr>
        <p:txBody>
          <a:bodyPr anchor="t"/>
          <a:lstStyle>
            <a:lvl1pPr marL="0" indent="0" algn="ctr">
              <a:buNone/>
              <a:defRPr sz="1067" baseline="0"/>
            </a:lvl1pPr>
          </a:lstStyle>
          <a:p>
            <a:r>
              <a:rPr lang="da-DK" noProof="0"/>
              <a:t>Klik på ikonet for at tilføje et billede</a:t>
            </a:r>
          </a:p>
        </p:txBody>
      </p:sp>
      <p:sp>
        <p:nvSpPr>
          <p:cNvPr id="2" name="Title 1"/>
          <p:cNvSpPr>
            <a:spLocks noGrp="1"/>
          </p:cNvSpPr>
          <p:nvPr>
            <p:ph type="title" hasCustomPrompt="1"/>
          </p:nvPr>
        </p:nvSpPr>
        <p:spPr>
          <a:xfrm>
            <a:off x="529862" y="1394182"/>
            <a:ext cx="9253372" cy="2127961"/>
          </a:xfrm>
        </p:spPr>
        <p:txBody>
          <a:bodyPr/>
          <a:lstStyle>
            <a:lvl1pPr>
              <a:defRPr sz="7333" spc="-200">
                <a:solidFill>
                  <a:schemeClr val="tx2"/>
                </a:solidFill>
              </a:defRPr>
            </a:lvl1pPr>
          </a:lstStyle>
          <a:p>
            <a:r>
              <a:rPr lang="da-DK" noProof="0"/>
              <a:t>Titel på PowerPoint præsentationen</a:t>
            </a:r>
          </a:p>
        </p:txBody>
      </p:sp>
      <p:sp>
        <p:nvSpPr>
          <p:cNvPr id="12" name="Text Placeholder 11"/>
          <p:cNvSpPr>
            <a:spLocks noGrp="1"/>
          </p:cNvSpPr>
          <p:nvPr>
            <p:ph type="body" sz="quarter" idx="13" hasCustomPrompt="1"/>
          </p:nvPr>
        </p:nvSpPr>
        <p:spPr>
          <a:xfrm>
            <a:off x="551745" y="3759199"/>
            <a:ext cx="5478640" cy="1833032"/>
          </a:xfrm>
        </p:spPr>
        <p:txBody>
          <a:bodyPr/>
          <a:lstStyle>
            <a:lvl1pPr marL="0" indent="0">
              <a:buNone/>
              <a:defRPr baseline="0">
                <a:solidFill>
                  <a:schemeClr val="bg1"/>
                </a:solidFill>
              </a:defRPr>
            </a:lvl1pPr>
          </a:lstStyle>
          <a:p>
            <a:pPr lvl="0"/>
            <a:r>
              <a:rPr lang="da-DK" noProof="0"/>
              <a:t>Manchet kan skrives her i op til tre linjer</a:t>
            </a:r>
          </a:p>
        </p:txBody>
      </p:sp>
      <p:sp>
        <p:nvSpPr>
          <p:cNvPr id="3" name="Date Placeholder 2"/>
          <p:cNvSpPr>
            <a:spLocks noGrp="1"/>
          </p:cNvSpPr>
          <p:nvPr>
            <p:ph type="dt" sz="half" idx="14"/>
          </p:nvPr>
        </p:nvSpPr>
        <p:spPr/>
        <p:txBody>
          <a:bodyPr/>
          <a:lstStyle>
            <a:lvl1pPr>
              <a:defRPr>
                <a:solidFill>
                  <a:schemeClr val="bg1"/>
                </a:solidFill>
              </a:defRPr>
            </a:lvl1pPr>
          </a:lstStyle>
          <a:p>
            <a:fld id="{C0B3D420-D7E7-134F-B647-D62EA64DDBC7}" type="datetime3">
              <a:rPr lang="da-DK" noProof="0" smtClean="0"/>
              <a:t>28.01.2025</a:t>
            </a:fld>
            <a:endParaRPr lang="da-DK" noProof="0"/>
          </a:p>
        </p:txBody>
      </p:sp>
      <p:sp>
        <p:nvSpPr>
          <p:cNvPr id="4" name="Slide Number Placeholder 3"/>
          <p:cNvSpPr>
            <a:spLocks noGrp="1"/>
          </p:cNvSpPr>
          <p:nvPr>
            <p:ph type="sldNum" sz="quarter" idx="15"/>
          </p:nvPr>
        </p:nvSpPr>
        <p:spPr/>
        <p:txBody>
          <a:bodyPr/>
          <a:lstStyle>
            <a:lvl1pPr>
              <a:defRPr>
                <a:solidFill>
                  <a:schemeClr val="bg1"/>
                </a:solidFill>
              </a:defRPr>
            </a:lvl1pPr>
          </a:lstStyle>
          <a:p>
            <a:r>
              <a:rPr lang="da-DK" noProof="0"/>
              <a:t>Side </a:t>
            </a:r>
            <a:fld id="{4F2B6656-7882-4CEF-9850-9EB873E823C4}" type="slidenum">
              <a:rPr lang="da-DK" noProof="0" smtClean="0"/>
              <a:pPr/>
              <a:t>‹nr.›</a:t>
            </a:fld>
            <a:endParaRPr lang="da-DK" noProof="0"/>
          </a:p>
        </p:txBody>
      </p:sp>
      <p:sp>
        <p:nvSpPr>
          <p:cNvPr id="9" name="Text Placeholder 4"/>
          <p:cNvSpPr>
            <a:spLocks noGrp="1"/>
          </p:cNvSpPr>
          <p:nvPr>
            <p:ph type="body" sz="quarter" idx="16" hasCustomPrompt="1"/>
          </p:nvPr>
        </p:nvSpPr>
        <p:spPr>
          <a:xfrm>
            <a:off x="498057" y="256611"/>
            <a:ext cx="1866131" cy="528000"/>
          </a:xfrm>
          <a:blipFill rotWithShape="1">
            <a:blip r:embed="rId2"/>
            <a:stretch>
              <a:fillRect/>
            </a:stretch>
          </a:blipFill>
        </p:spPr>
        <p:txBody>
          <a:bodyPr/>
          <a:lstStyle>
            <a:lvl1pPr marL="0" indent="0">
              <a:buNone/>
              <a:defRPr sz="133">
                <a:solidFill>
                  <a:schemeClr val="bg1"/>
                </a:solidFill>
              </a:defRPr>
            </a:lvl1pPr>
          </a:lstStyle>
          <a:p>
            <a:pPr lvl="0"/>
            <a:r>
              <a:rPr lang="da-DK" noProof="0"/>
              <a:t>,</a:t>
            </a:r>
          </a:p>
        </p:txBody>
      </p:sp>
      <p:sp>
        <p:nvSpPr>
          <p:cNvPr id="16" name="Text Placeholder 4"/>
          <p:cNvSpPr>
            <a:spLocks noGrp="1"/>
          </p:cNvSpPr>
          <p:nvPr>
            <p:ph type="body" sz="quarter" idx="17" hasCustomPrompt="1"/>
          </p:nvPr>
        </p:nvSpPr>
        <p:spPr>
          <a:xfrm>
            <a:off x="9836240" y="5428089"/>
            <a:ext cx="1920000" cy="1152000"/>
          </a:xfrm>
          <a:blipFill rotWithShape="1">
            <a:blip r:embed="rId3"/>
            <a:stretch>
              <a:fillRect/>
            </a:stretch>
          </a:blipFill>
        </p:spPr>
        <p:txBody>
          <a:bodyPr/>
          <a:lstStyle>
            <a:lvl1pPr marL="0" indent="0">
              <a:buNone/>
              <a:defRPr sz="133">
                <a:solidFill>
                  <a:schemeClr val="bg1"/>
                </a:solidFill>
              </a:defRPr>
            </a:lvl1pPr>
          </a:lstStyle>
          <a:p>
            <a:pPr lvl="0"/>
            <a:r>
              <a:rPr lang="da-DK" noProof="0"/>
              <a:t>,</a:t>
            </a:r>
          </a:p>
        </p:txBody>
      </p:sp>
    </p:spTree>
    <p:extLst>
      <p:ext uri="{BB962C8B-B14F-4D97-AF65-F5344CB8AC3E}">
        <p14:creationId xmlns:p14="http://schemas.microsoft.com/office/powerpoint/2010/main" val="28453128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rside - H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5163" t="-14198" r="-5163" b="-14198"/>
          <a:stretch/>
        </p:blipFill>
        <p:spPr>
          <a:xfrm>
            <a:off x="477677" y="286247"/>
            <a:ext cx="1897112" cy="482379"/>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7227" t="-12945" r="-7227" b="-12945"/>
          <a:stretch/>
        </p:blipFill>
        <p:spPr>
          <a:xfrm>
            <a:off x="9788228" y="5428091"/>
            <a:ext cx="2032712" cy="1166488"/>
          </a:xfrm>
          <a:prstGeom prst="rect">
            <a:avLst/>
          </a:prstGeom>
        </p:spPr>
      </p:pic>
      <p:sp>
        <p:nvSpPr>
          <p:cNvPr id="12" name="Text Placeholder 11"/>
          <p:cNvSpPr>
            <a:spLocks noGrp="1"/>
          </p:cNvSpPr>
          <p:nvPr>
            <p:ph type="body" sz="quarter" idx="13" hasCustomPrompt="1"/>
          </p:nvPr>
        </p:nvSpPr>
        <p:spPr>
          <a:xfrm>
            <a:off x="551745" y="3758491"/>
            <a:ext cx="5478640" cy="1833032"/>
          </a:xfrm>
        </p:spPr>
        <p:txBody>
          <a:bodyPr/>
          <a:lstStyle>
            <a:lvl1pPr marL="0" indent="0">
              <a:buNone/>
              <a:defRPr baseline="0">
                <a:solidFill>
                  <a:srgbClr val="000000"/>
                </a:solidFill>
              </a:defRPr>
            </a:lvl1pPr>
          </a:lstStyle>
          <a:p>
            <a:pPr lvl="0"/>
            <a:r>
              <a:rPr lang="da-DK" noProof="0"/>
              <a:t>Manchet kan skrives her i op til tre linjer</a:t>
            </a:r>
          </a:p>
        </p:txBody>
      </p:sp>
      <p:sp>
        <p:nvSpPr>
          <p:cNvPr id="17" name="Date Placeholder 16"/>
          <p:cNvSpPr>
            <a:spLocks noGrp="1"/>
          </p:cNvSpPr>
          <p:nvPr>
            <p:ph type="dt" sz="half" idx="14"/>
          </p:nvPr>
        </p:nvSpPr>
        <p:spPr/>
        <p:txBody>
          <a:bodyPr/>
          <a:lstStyle/>
          <a:p>
            <a:fld id="{AD6D87DB-60C2-404D-A092-605C42C911C5}" type="datetime3">
              <a:rPr lang="da-DK" noProof="0" smtClean="0"/>
              <a:t>28.01.2025</a:t>
            </a:fld>
            <a:endParaRPr lang="da-DK" noProof="0"/>
          </a:p>
        </p:txBody>
      </p:sp>
      <p:sp>
        <p:nvSpPr>
          <p:cNvPr id="19" name="Slide Number Placeholder 18"/>
          <p:cNvSpPr>
            <a:spLocks noGrp="1"/>
          </p:cNvSpPr>
          <p:nvPr>
            <p:ph type="sldNum" sz="quarter" idx="16"/>
          </p:nvPr>
        </p:nvSpPr>
        <p:spPr/>
        <p:txBody>
          <a:bodyPr/>
          <a:lstStyle/>
          <a:p>
            <a:r>
              <a:rPr lang="da-DK" noProof="0"/>
              <a:t>Side </a:t>
            </a:r>
            <a:fld id="{4F2B6656-7882-4CEF-9850-9EB873E823C4}" type="slidenum">
              <a:rPr lang="da-DK" noProof="0" smtClean="0"/>
              <a:pPr/>
              <a:t>‹nr.›</a:t>
            </a:fld>
            <a:endParaRPr lang="da-DK" noProof="0"/>
          </a:p>
        </p:txBody>
      </p:sp>
      <p:sp>
        <p:nvSpPr>
          <p:cNvPr id="13" name="Title 1"/>
          <p:cNvSpPr>
            <a:spLocks noGrp="1"/>
          </p:cNvSpPr>
          <p:nvPr>
            <p:ph type="title" hasCustomPrompt="1"/>
          </p:nvPr>
        </p:nvSpPr>
        <p:spPr>
          <a:xfrm>
            <a:off x="529862" y="1393474"/>
            <a:ext cx="9253372" cy="2127961"/>
          </a:xfrm>
        </p:spPr>
        <p:txBody>
          <a:bodyPr/>
          <a:lstStyle>
            <a:lvl1pPr>
              <a:defRPr sz="7333" spc="-200">
                <a:solidFill>
                  <a:schemeClr val="tx2"/>
                </a:solidFill>
              </a:defRPr>
            </a:lvl1pPr>
          </a:lstStyle>
          <a:p>
            <a:r>
              <a:rPr lang="da-DK" noProof="0"/>
              <a:t>Titel på PowerPoint præsentationen</a:t>
            </a:r>
          </a:p>
        </p:txBody>
      </p:sp>
    </p:spTree>
    <p:extLst>
      <p:ext uri="{BB962C8B-B14F-4D97-AF65-F5344CB8AC3E}">
        <p14:creationId xmlns:p14="http://schemas.microsoft.com/office/powerpoint/2010/main" val="17476140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rside - Rød">
    <p:bg>
      <p:bgPr>
        <a:solidFill>
          <a:srgbClr val="D0282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862" y="1387834"/>
            <a:ext cx="9253372" cy="2127961"/>
          </a:xfrm>
        </p:spPr>
        <p:txBody>
          <a:bodyPr/>
          <a:lstStyle>
            <a:lvl1pPr>
              <a:defRPr sz="7333" spc="-200">
                <a:solidFill>
                  <a:schemeClr val="bg1"/>
                </a:solidFill>
              </a:defRPr>
            </a:lvl1pPr>
          </a:lstStyle>
          <a:p>
            <a:r>
              <a:rPr lang="da-DK" noProof="0"/>
              <a:t>Titel på PowerPoint præsentationen</a:t>
            </a:r>
          </a:p>
        </p:txBody>
      </p:sp>
      <p:pic>
        <p:nvPicPr>
          <p:cNvPr id="6" name="Picture 5" descr="DSPS_LOGO.eps"/>
          <p:cNvPicPr>
            <a:picLocks noChangeAspect="1"/>
          </p:cNvPicPr>
          <p:nvPr userDrawn="1"/>
        </p:nvPicPr>
        <p:blipFill rotWithShape="1">
          <a:blip r:embed="rId2">
            <a:extLst>
              <a:ext uri="{28A0092B-C50C-407E-A947-70E740481C1C}">
                <a14:useLocalDpi xmlns:a14="http://schemas.microsoft.com/office/drawing/2010/main" val="0"/>
              </a:ext>
            </a:extLst>
          </a:blip>
          <a:srcRect l="-2128" t="-8267" r="-6676" b="-22470"/>
          <a:stretch/>
        </p:blipFill>
        <p:spPr>
          <a:xfrm>
            <a:off x="529863" y="307451"/>
            <a:ext cx="1870928" cy="493597"/>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7824" t="-8368" r="-7824" b="-8368"/>
          <a:stretch/>
        </p:blipFill>
        <p:spPr>
          <a:xfrm>
            <a:off x="9777626" y="5470497"/>
            <a:ext cx="2053917" cy="1081675"/>
          </a:xfrm>
          <a:prstGeom prst="rect">
            <a:avLst/>
          </a:prstGeom>
        </p:spPr>
      </p:pic>
      <p:sp>
        <p:nvSpPr>
          <p:cNvPr id="12" name="Text Placeholder 11"/>
          <p:cNvSpPr>
            <a:spLocks noGrp="1"/>
          </p:cNvSpPr>
          <p:nvPr>
            <p:ph type="body" sz="quarter" idx="13" hasCustomPrompt="1"/>
          </p:nvPr>
        </p:nvSpPr>
        <p:spPr>
          <a:xfrm>
            <a:off x="551745" y="3752851"/>
            <a:ext cx="5478640" cy="1833032"/>
          </a:xfrm>
        </p:spPr>
        <p:txBody>
          <a:bodyPr/>
          <a:lstStyle>
            <a:lvl1pPr marL="0" indent="0">
              <a:buNone/>
              <a:defRPr baseline="0">
                <a:solidFill>
                  <a:schemeClr val="bg1"/>
                </a:solidFill>
              </a:defRPr>
            </a:lvl1pPr>
          </a:lstStyle>
          <a:p>
            <a:pPr lvl="0"/>
            <a:r>
              <a:rPr lang="da-DK" noProof="0"/>
              <a:t>Manchet kan skrives her i op til tre linjer</a:t>
            </a:r>
          </a:p>
        </p:txBody>
      </p:sp>
      <p:sp>
        <p:nvSpPr>
          <p:cNvPr id="17" name="Date Placeholder 16"/>
          <p:cNvSpPr>
            <a:spLocks noGrp="1"/>
          </p:cNvSpPr>
          <p:nvPr>
            <p:ph type="dt" sz="half" idx="14"/>
          </p:nvPr>
        </p:nvSpPr>
        <p:spPr/>
        <p:txBody>
          <a:bodyPr/>
          <a:lstStyle>
            <a:lvl1pPr>
              <a:defRPr>
                <a:solidFill>
                  <a:schemeClr val="accent1">
                    <a:lumMod val="60000"/>
                    <a:lumOff val="40000"/>
                  </a:schemeClr>
                </a:solidFill>
              </a:defRPr>
            </a:lvl1pPr>
          </a:lstStyle>
          <a:p>
            <a:fld id="{417F57C7-0ABA-C642-BF22-21D8A5CD5DF2}" type="datetime3">
              <a:rPr lang="da-DK" noProof="0" smtClean="0"/>
              <a:t>28.01.2025</a:t>
            </a:fld>
            <a:endParaRPr lang="da-DK" noProof="0"/>
          </a:p>
        </p:txBody>
      </p:sp>
      <p:sp>
        <p:nvSpPr>
          <p:cNvPr id="19" name="Slide Number Placeholder 18"/>
          <p:cNvSpPr>
            <a:spLocks noGrp="1"/>
          </p:cNvSpPr>
          <p:nvPr>
            <p:ph type="sldNum" sz="quarter" idx="16"/>
          </p:nvPr>
        </p:nvSpPr>
        <p:spPr/>
        <p:txBody>
          <a:bodyPr/>
          <a:lstStyle>
            <a:lvl1pPr>
              <a:defRPr>
                <a:solidFill>
                  <a:schemeClr val="accent1">
                    <a:lumMod val="60000"/>
                    <a:lumOff val="40000"/>
                  </a:schemeClr>
                </a:solidFill>
              </a:defRPr>
            </a:lvl1pPr>
          </a:lstStyle>
          <a:p>
            <a:r>
              <a:rPr lang="da-DK" noProof="0"/>
              <a:t>Side </a:t>
            </a:r>
            <a:fld id="{4F2B6656-7882-4CEF-9850-9EB873E823C4}" type="slidenum">
              <a:rPr lang="da-DK" noProof="0" smtClean="0"/>
              <a:pPr/>
              <a:t>‹nr.›</a:t>
            </a:fld>
            <a:endParaRPr lang="da-DK" noProof="0"/>
          </a:p>
        </p:txBody>
      </p:sp>
    </p:spTree>
    <p:extLst>
      <p:ext uri="{BB962C8B-B14F-4D97-AF65-F5344CB8AC3E}">
        <p14:creationId xmlns:p14="http://schemas.microsoft.com/office/powerpoint/2010/main" val="14683256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Content Placeholder 12"/>
          <p:cNvSpPr>
            <a:spLocks noGrp="1"/>
          </p:cNvSpPr>
          <p:nvPr>
            <p:ph sz="quarter" idx="21" hasCustomPrompt="1"/>
          </p:nvPr>
        </p:nvSpPr>
        <p:spPr>
          <a:xfrm>
            <a:off x="529861" y="1339200"/>
            <a:ext cx="11119219" cy="4518000"/>
          </a:xfrm>
        </p:spPr>
        <p:txBody>
          <a:bodyPr/>
          <a:lstStyle>
            <a:lvl1pPr>
              <a:defRPr baseline="0"/>
            </a:lvl1pPr>
            <a:lvl2pPr>
              <a:defRPr baseline="0"/>
            </a:lvl2pPr>
            <a:lvl3pPr>
              <a:defRPr baseline="0"/>
            </a:lvl3pPr>
            <a:lvl4pPr>
              <a:defRPr baseline="0"/>
            </a:lvl4pPr>
            <a:lvl5pPr>
              <a:defRPr baseline="0"/>
            </a:lvl5p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2" name="Title 1"/>
          <p:cNvSpPr>
            <a:spLocks noGrp="1"/>
          </p:cNvSpPr>
          <p:nvPr>
            <p:ph type="title" hasCustomPrompt="1"/>
          </p:nvPr>
        </p:nvSpPr>
        <p:spPr>
          <a:xfrm>
            <a:off x="529861" y="392886"/>
            <a:ext cx="11119219" cy="711639"/>
          </a:xfrm>
        </p:spPr>
        <p:txBody>
          <a:bodyPr/>
          <a:lstStyle>
            <a:lvl1pPr>
              <a:defRPr/>
            </a:lvl1pPr>
          </a:lstStyle>
          <a:p>
            <a:r>
              <a:rPr lang="da-DK" noProof="0"/>
              <a:t>Overskrift i en linje</a:t>
            </a:r>
          </a:p>
        </p:txBody>
      </p:sp>
      <p:sp>
        <p:nvSpPr>
          <p:cNvPr id="7" name="Text Placeholder 6"/>
          <p:cNvSpPr>
            <a:spLocks noGrp="1"/>
          </p:cNvSpPr>
          <p:nvPr>
            <p:ph type="body" sz="quarter" idx="25" hasCustomPrompt="1"/>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Referencer kan skrives heri</a:t>
            </a:r>
          </a:p>
        </p:txBody>
      </p:sp>
      <p:sp>
        <p:nvSpPr>
          <p:cNvPr id="8" name="Date Placeholder 7"/>
          <p:cNvSpPr>
            <a:spLocks noGrp="1"/>
          </p:cNvSpPr>
          <p:nvPr>
            <p:ph type="dt" sz="half" idx="26"/>
          </p:nvPr>
        </p:nvSpPr>
        <p:spPr/>
        <p:txBody>
          <a:bodyPr/>
          <a:lstStyle/>
          <a:p>
            <a:fld id="{BA1AC1A8-1014-8746-B8A7-9A76574C8A0E}" type="datetime3">
              <a:rPr lang="da-DK" noProof="0" smtClean="0"/>
              <a:t>28.01.2025</a:t>
            </a:fld>
            <a:endParaRPr lang="da-DK" noProof="0"/>
          </a:p>
        </p:txBody>
      </p:sp>
      <p:sp>
        <p:nvSpPr>
          <p:cNvPr id="9" name="Slide Number Placeholder 8"/>
          <p:cNvSpPr>
            <a:spLocks noGrp="1"/>
          </p:cNvSpPr>
          <p:nvPr>
            <p:ph type="sldNum" sz="quarter" idx="27"/>
          </p:nvPr>
        </p:nvSpPr>
        <p:spPr/>
        <p:txBody>
          <a:bodyPr/>
          <a:lstStyle/>
          <a:p>
            <a:r>
              <a:rPr lang="da-DK" noProof="0"/>
              <a:t>Side </a:t>
            </a:r>
            <a:fld id="{4F2B6656-7882-4CEF-9850-9EB873E823C4}" type="slidenum">
              <a:rPr lang="da-DK" noProof="0" smtClean="0"/>
              <a:pPr/>
              <a:t>‹nr.›</a:t>
            </a:fld>
            <a:endParaRPr lang="da-DK" noProof="0"/>
          </a:p>
        </p:txBody>
      </p:sp>
      <p:pic>
        <p:nvPicPr>
          <p:cNvPr id="10"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5651" t="-43620" r="-5651" b="-43620"/>
          <a:stretch/>
        </p:blipFill>
        <p:spPr>
          <a:xfrm>
            <a:off x="9823437" y="6085400"/>
            <a:ext cx="1923291" cy="478565"/>
          </a:xfrm>
          <a:prstGeom prst="rect">
            <a:avLst/>
          </a:prstGeom>
        </p:spPr>
      </p:pic>
    </p:spTree>
    <p:extLst>
      <p:ext uri="{BB962C8B-B14F-4D97-AF65-F5344CB8AC3E}">
        <p14:creationId xmlns:p14="http://schemas.microsoft.com/office/powerpoint/2010/main" val="380633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8A473A20-A5A8-41A9-B4F5-E6627EB2992D}"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194928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slide 2 spalter">
    <p:spTree>
      <p:nvGrpSpPr>
        <p:cNvPr id="1" name=""/>
        <p:cNvGrpSpPr/>
        <p:nvPr/>
      </p:nvGrpSpPr>
      <p:grpSpPr>
        <a:xfrm>
          <a:off x="0" y="0"/>
          <a:ext cx="0" cy="0"/>
          <a:chOff x="0" y="0"/>
          <a:chExt cx="0" cy="0"/>
        </a:xfrm>
      </p:grpSpPr>
      <p:sp>
        <p:nvSpPr>
          <p:cNvPr id="5" name="Content Placeholder 4"/>
          <p:cNvSpPr>
            <a:spLocks noGrp="1"/>
          </p:cNvSpPr>
          <p:nvPr>
            <p:ph sz="quarter" idx="20" hasCustomPrompt="1"/>
          </p:nvPr>
        </p:nvSpPr>
        <p:spPr>
          <a:xfrm>
            <a:off x="529864" y="1339200"/>
            <a:ext cx="5351648" cy="4518000"/>
          </a:xfrm>
        </p:spPr>
        <p:txBody>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35" name="Content Placeholder 4"/>
          <p:cNvSpPr>
            <a:spLocks noGrp="1"/>
          </p:cNvSpPr>
          <p:nvPr>
            <p:ph sz="quarter" idx="21" hasCustomPrompt="1"/>
          </p:nvPr>
        </p:nvSpPr>
        <p:spPr>
          <a:xfrm>
            <a:off x="6276623" y="1339200"/>
            <a:ext cx="5372460" cy="4518000"/>
          </a:xfrm>
        </p:spPr>
        <p:txBody>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8" name="Title 7"/>
          <p:cNvSpPr>
            <a:spLocks noGrp="1"/>
          </p:cNvSpPr>
          <p:nvPr>
            <p:ph type="title" hasCustomPrompt="1"/>
          </p:nvPr>
        </p:nvSpPr>
        <p:spPr/>
        <p:txBody>
          <a:bodyPr/>
          <a:lstStyle>
            <a:lvl1pPr>
              <a:defRPr baseline="0"/>
            </a:lvl1pPr>
          </a:lstStyle>
          <a:p>
            <a:r>
              <a:rPr lang="da-DK" noProof="0"/>
              <a:t>Overskrift i en linje</a:t>
            </a:r>
          </a:p>
        </p:txBody>
      </p:sp>
      <p:sp>
        <p:nvSpPr>
          <p:cNvPr id="4" name="Date Placeholder 3"/>
          <p:cNvSpPr>
            <a:spLocks noGrp="1"/>
          </p:cNvSpPr>
          <p:nvPr>
            <p:ph type="dt" sz="half" idx="22"/>
          </p:nvPr>
        </p:nvSpPr>
        <p:spPr/>
        <p:txBody>
          <a:bodyPr/>
          <a:lstStyle/>
          <a:p>
            <a:fld id="{35C4B6D8-9C27-9F4A-AF01-B18AA31254CC}" type="datetime3">
              <a:rPr lang="da-DK" noProof="0" smtClean="0"/>
              <a:t>28.01.2025</a:t>
            </a:fld>
            <a:endParaRPr lang="da-DK" noProof="0"/>
          </a:p>
        </p:txBody>
      </p:sp>
      <p:sp>
        <p:nvSpPr>
          <p:cNvPr id="7" name="Slide Number Placeholder 6"/>
          <p:cNvSpPr>
            <a:spLocks noGrp="1"/>
          </p:cNvSpPr>
          <p:nvPr>
            <p:ph type="sldNum" sz="quarter" idx="24"/>
          </p:nvPr>
        </p:nvSpPr>
        <p:spPr/>
        <p:txBody>
          <a:bodyPr/>
          <a:lstStyle/>
          <a:p>
            <a:r>
              <a:rPr lang="da-DK" noProof="0"/>
              <a:t>Side </a:t>
            </a:r>
            <a:fld id="{4F2B6656-7882-4CEF-9850-9EB873E823C4}" type="slidenum">
              <a:rPr lang="da-DK" noProof="0" smtClean="0"/>
              <a:pPr/>
              <a:t>‹nr.›</a:t>
            </a:fld>
            <a:endParaRPr lang="da-DK" noProof="0"/>
          </a:p>
        </p:txBody>
      </p:sp>
      <p:sp>
        <p:nvSpPr>
          <p:cNvPr id="9" name="Text Placeholder 6"/>
          <p:cNvSpPr>
            <a:spLocks noGrp="1"/>
          </p:cNvSpPr>
          <p:nvPr>
            <p:ph type="body" sz="quarter" idx="25" hasCustomPrompt="1"/>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Referencer kan skrives heri</a:t>
            </a:r>
          </a:p>
        </p:txBody>
      </p:sp>
      <p:pic>
        <p:nvPicPr>
          <p:cNvPr id="10"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5651" t="-43620" r="-5651" b="-43620"/>
          <a:stretch/>
        </p:blipFill>
        <p:spPr>
          <a:xfrm>
            <a:off x="9823437" y="6085400"/>
            <a:ext cx="1923291" cy="478565"/>
          </a:xfrm>
          <a:prstGeom prst="rect">
            <a:avLst/>
          </a:prstGeom>
        </p:spPr>
      </p:pic>
    </p:spTree>
    <p:extLst>
      <p:ext uri="{BB962C8B-B14F-4D97-AF65-F5344CB8AC3E}">
        <p14:creationId xmlns:p14="http://schemas.microsoft.com/office/powerpoint/2010/main" val="30224060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med lille billede">
    <p:spTree>
      <p:nvGrpSpPr>
        <p:cNvPr id="1" name=""/>
        <p:cNvGrpSpPr/>
        <p:nvPr/>
      </p:nvGrpSpPr>
      <p:grpSpPr>
        <a:xfrm>
          <a:off x="0" y="0"/>
          <a:ext cx="0" cy="0"/>
          <a:chOff x="0" y="0"/>
          <a:chExt cx="0" cy="0"/>
        </a:xfrm>
      </p:grpSpPr>
      <p:sp>
        <p:nvSpPr>
          <p:cNvPr id="6" name="Content Placeholder 5"/>
          <p:cNvSpPr>
            <a:spLocks noGrp="1"/>
          </p:cNvSpPr>
          <p:nvPr>
            <p:ph sz="quarter" idx="19" hasCustomPrompt="1"/>
          </p:nvPr>
        </p:nvSpPr>
        <p:spPr>
          <a:xfrm>
            <a:off x="529863" y="1339200"/>
            <a:ext cx="7157871" cy="4514325"/>
          </a:xfrm>
        </p:spPr>
        <p:txBody>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11" name="Picture Placeholder 7"/>
          <p:cNvSpPr>
            <a:spLocks noGrp="1"/>
          </p:cNvSpPr>
          <p:nvPr>
            <p:ph type="pic" sz="quarter" idx="14" hasCustomPrompt="1"/>
          </p:nvPr>
        </p:nvSpPr>
        <p:spPr>
          <a:xfrm>
            <a:off x="8030449" y="1381125"/>
            <a:ext cx="3600468" cy="4472400"/>
          </a:xfrm>
          <a:prstGeom prst="rect">
            <a:avLst/>
          </a:prstGeom>
        </p:spPr>
        <p:txBody>
          <a:bodyPr tIns="1782000"/>
          <a:lstStyle>
            <a:lvl1pPr marL="0" indent="0" algn="ctr">
              <a:buFont typeface="Arial" pitchFamily="34" charset="0"/>
              <a:buNone/>
              <a:defRPr sz="1467" b="0"/>
            </a:lvl1pPr>
          </a:lstStyle>
          <a:p>
            <a:r>
              <a:rPr lang="da-DK" noProof="0"/>
              <a:t>Indsæt billede</a:t>
            </a:r>
          </a:p>
        </p:txBody>
      </p:sp>
      <p:sp>
        <p:nvSpPr>
          <p:cNvPr id="4" name="Title 3"/>
          <p:cNvSpPr>
            <a:spLocks noGrp="1"/>
          </p:cNvSpPr>
          <p:nvPr>
            <p:ph type="title" hasCustomPrompt="1"/>
          </p:nvPr>
        </p:nvSpPr>
        <p:spPr/>
        <p:txBody>
          <a:bodyPr/>
          <a:lstStyle/>
          <a:p>
            <a:r>
              <a:rPr lang="da-DK" noProof="0"/>
              <a:t>Overskrift i en linje</a:t>
            </a:r>
          </a:p>
        </p:txBody>
      </p:sp>
      <p:sp>
        <p:nvSpPr>
          <p:cNvPr id="5" name="Date Placeholder 4"/>
          <p:cNvSpPr>
            <a:spLocks noGrp="1"/>
          </p:cNvSpPr>
          <p:nvPr>
            <p:ph type="dt" sz="half" idx="20"/>
          </p:nvPr>
        </p:nvSpPr>
        <p:spPr/>
        <p:txBody>
          <a:bodyPr/>
          <a:lstStyle/>
          <a:p>
            <a:fld id="{744CC25A-9CC5-F04E-850D-52535D169C15}" type="datetime3">
              <a:rPr lang="da-DK" noProof="0" smtClean="0"/>
              <a:t>28.01.2025</a:t>
            </a:fld>
            <a:endParaRPr lang="da-DK" noProof="0"/>
          </a:p>
        </p:txBody>
      </p:sp>
      <p:sp>
        <p:nvSpPr>
          <p:cNvPr id="8" name="Slide Number Placeholder 7"/>
          <p:cNvSpPr>
            <a:spLocks noGrp="1"/>
          </p:cNvSpPr>
          <p:nvPr>
            <p:ph type="sldNum" sz="quarter" idx="22"/>
          </p:nvPr>
        </p:nvSpPr>
        <p:spPr/>
        <p:txBody>
          <a:bodyPr/>
          <a:lstStyle/>
          <a:p>
            <a:r>
              <a:rPr lang="da-DK" noProof="0"/>
              <a:t>Side </a:t>
            </a:r>
            <a:fld id="{4F2B6656-7882-4CEF-9850-9EB873E823C4}" type="slidenum">
              <a:rPr lang="da-DK" noProof="0" smtClean="0"/>
              <a:pPr/>
              <a:t>‹nr.›</a:t>
            </a:fld>
            <a:endParaRPr lang="da-DK" noProof="0"/>
          </a:p>
        </p:txBody>
      </p:sp>
      <p:sp>
        <p:nvSpPr>
          <p:cNvPr id="9" name="Text Placeholder 6"/>
          <p:cNvSpPr>
            <a:spLocks noGrp="1"/>
          </p:cNvSpPr>
          <p:nvPr>
            <p:ph type="body" sz="quarter" idx="25" hasCustomPrompt="1"/>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Referencer kan skrives heri</a:t>
            </a:r>
          </a:p>
        </p:txBody>
      </p:sp>
      <p:pic>
        <p:nvPicPr>
          <p:cNvPr id="10"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5651" t="-43620" r="-5651" b="-43620"/>
          <a:stretch/>
        </p:blipFill>
        <p:spPr>
          <a:xfrm>
            <a:off x="9823437" y="6085400"/>
            <a:ext cx="1923291" cy="478565"/>
          </a:xfrm>
          <a:prstGeom prst="rect">
            <a:avLst/>
          </a:prstGeom>
        </p:spPr>
      </p:pic>
    </p:spTree>
    <p:extLst>
      <p:ext uri="{BB962C8B-B14F-4D97-AF65-F5344CB8AC3E}">
        <p14:creationId xmlns:p14="http://schemas.microsoft.com/office/powerpoint/2010/main" val="1991433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861" y="392886"/>
            <a:ext cx="11119219" cy="711639"/>
          </a:xfrm>
        </p:spPr>
        <p:txBody>
          <a:bodyPr/>
          <a:lstStyle>
            <a:lvl1pPr>
              <a:defRPr/>
            </a:lvl1pPr>
          </a:lstStyle>
          <a:p>
            <a:r>
              <a:rPr lang="da-DK" noProof="0"/>
              <a:t>Overskrift i en linje</a:t>
            </a:r>
          </a:p>
        </p:txBody>
      </p:sp>
      <p:sp>
        <p:nvSpPr>
          <p:cNvPr id="3" name="Date Placeholder 2"/>
          <p:cNvSpPr>
            <a:spLocks noGrp="1"/>
          </p:cNvSpPr>
          <p:nvPr>
            <p:ph type="dt" sz="half" idx="22"/>
          </p:nvPr>
        </p:nvSpPr>
        <p:spPr/>
        <p:txBody>
          <a:bodyPr/>
          <a:lstStyle/>
          <a:p>
            <a:fld id="{E0CF2E41-8BF3-EF4B-99B4-C9001036BBEA}" type="datetime3">
              <a:rPr lang="da-DK" noProof="0" smtClean="0"/>
              <a:t>28.01.2025</a:t>
            </a:fld>
            <a:endParaRPr lang="da-DK" noProof="0"/>
          </a:p>
        </p:txBody>
      </p:sp>
      <p:sp>
        <p:nvSpPr>
          <p:cNvPr id="6" name="Slide Number Placeholder 5"/>
          <p:cNvSpPr>
            <a:spLocks noGrp="1"/>
          </p:cNvSpPr>
          <p:nvPr>
            <p:ph type="sldNum" sz="quarter" idx="24"/>
          </p:nvPr>
        </p:nvSpPr>
        <p:spPr/>
        <p:txBody>
          <a:bodyPr/>
          <a:lstStyle/>
          <a:p>
            <a:r>
              <a:rPr lang="da-DK" noProof="0"/>
              <a:t>Side </a:t>
            </a:r>
            <a:fld id="{4F2B6656-7882-4CEF-9850-9EB873E823C4}" type="slidenum">
              <a:rPr lang="da-DK" noProof="0" smtClean="0"/>
              <a:pPr/>
              <a:t>‹nr.›</a:t>
            </a:fld>
            <a:endParaRPr lang="da-DK" noProof="0"/>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5651" t="-43620" r="-5651" b="-43620"/>
          <a:stretch/>
        </p:blipFill>
        <p:spPr>
          <a:xfrm>
            <a:off x="9823437" y="6085400"/>
            <a:ext cx="1923291" cy="478565"/>
          </a:xfrm>
          <a:prstGeom prst="rect">
            <a:avLst/>
          </a:prstGeom>
        </p:spPr>
      </p:pic>
      <p:sp>
        <p:nvSpPr>
          <p:cNvPr id="7" name="Text Placeholder 6"/>
          <p:cNvSpPr>
            <a:spLocks noGrp="1"/>
          </p:cNvSpPr>
          <p:nvPr>
            <p:ph type="body" sz="quarter" idx="25" hasCustomPrompt="1"/>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Referencer kan skrives heri</a:t>
            </a:r>
          </a:p>
        </p:txBody>
      </p:sp>
    </p:spTree>
    <p:extLst>
      <p:ext uri="{BB962C8B-B14F-4D97-AF65-F5344CB8AC3E}">
        <p14:creationId xmlns:p14="http://schemas.microsoft.com/office/powerpoint/2010/main" val="13444605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reaker med fast baggrundsbillede">
    <p:spTree>
      <p:nvGrpSpPr>
        <p:cNvPr id="1" name=""/>
        <p:cNvGrpSpPr/>
        <p:nvPr/>
      </p:nvGrpSpPr>
      <p:grpSpPr>
        <a:xfrm>
          <a:off x="0" y="0"/>
          <a:ext cx="0" cy="0"/>
          <a:chOff x="0" y="0"/>
          <a:chExt cx="0" cy="0"/>
        </a:xfrm>
      </p:grpSpPr>
      <p:pic>
        <p:nvPicPr>
          <p:cNvPr id="3" name="Picture 2" descr="jacob_egevang1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158" t="15055" r="13952" b="-1"/>
          <a:stretch/>
        </p:blipFill>
        <p:spPr>
          <a:xfrm>
            <a:off x="0" y="0"/>
            <a:ext cx="12192000" cy="6858000"/>
          </a:xfrm>
          <a:prstGeom prst="rect">
            <a:avLst/>
          </a:prstGeom>
        </p:spPr>
      </p:pic>
      <p:sp>
        <p:nvSpPr>
          <p:cNvPr id="2" name="Title 1"/>
          <p:cNvSpPr>
            <a:spLocks noGrp="1"/>
          </p:cNvSpPr>
          <p:nvPr>
            <p:ph type="title" hasCustomPrompt="1"/>
          </p:nvPr>
        </p:nvSpPr>
        <p:spPr>
          <a:xfrm>
            <a:off x="529864" y="2889956"/>
            <a:ext cx="8027113" cy="2167467"/>
          </a:xfrm>
        </p:spPr>
        <p:txBody>
          <a:bodyPr anchor="t"/>
          <a:lstStyle>
            <a:lvl1pPr>
              <a:lnSpc>
                <a:spcPct val="80000"/>
              </a:lnSpc>
              <a:defRPr sz="8666" b="1" spc="-200" baseline="0">
                <a:solidFill>
                  <a:schemeClr val="tx2"/>
                </a:solidFill>
                <a:latin typeface="+mj-lt"/>
                <a:cs typeface="Arial Black"/>
              </a:defRPr>
            </a:lvl1pPr>
          </a:lstStyle>
          <a:p>
            <a:r>
              <a:rPr lang="da-DK" noProof="0"/>
              <a:t>Overskrift i to linjer</a:t>
            </a: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7630" t="-14198" r="-7630" b="-14198"/>
          <a:stretch/>
        </p:blipFill>
        <p:spPr>
          <a:xfrm>
            <a:off x="435271" y="286247"/>
            <a:ext cx="1981925" cy="48237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6034" t="-7223" r="-6034" b="-7223"/>
          <a:stretch/>
        </p:blipFill>
        <p:spPr>
          <a:xfrm>
            <a:off x="9809431" y="5481099"/>
            <a:ext cx="1990307" cy="1060472"/>
          </a:xfrm>
          <a:prstGeom prst="rect">
            <a:avLst/>
          </a:prstGeom>
        </p:spPr>
      </p:pic>
      <p:sp>
        <p:nvSpPr>
          <p:cNvPr id="4" name="Date Placeholder 3"/>
          <p:cNvSpPr>
            <a:spLocks noGrp="1"/>
          </p:cNvSpPr>
          <p:nvPr>
            <p:ph type="dt" sz="half" idx="10"/>
          </p:nvPr>
        </p:nvSpPr>
        <p:spPr/>
        <p:txBody>
          <a:bodyPr/>
          <a:lstStyle/>
          <a:p>
            <a:fld id="{7EFD52B0-61E0-C841-ACE7-1E7A0CEDF97E}" type="datetime3">
              <a:rPr lang="da-DK" noProof="0" smtClean="0"/>
              <a:t>28.01.2025</a:t>
            </a:fld>
            <a:endParaRPr lang="da-DK" noProof="0"/>
          </a:p>
        </p:txBody>
      </p:sp>
      <p:sp>
        <p:nvSpPr>
          <p:cNvPr id="5" name="Slide Number Placeholder 4"/>
          <p:cNvSpPr>
            <a:spLocks noGrp="1"/>
          </p:cNvSpPr>
          <p:nvPr>
            <p:ph type="sldNum" sz="quarter" idx="11"/>
          </p:nvPr>
        </p:nvSpPr>
        <p:spPr/>
        <p:txBody>
          <a:bodyPr/>
          <a:lstStyle/>
          <a:p>
            <a:r>
              <a:rPr lang="da-DK" noProof="0"/>
              <a:t>Side </a:t>
            </a:r>
            <a:fld id="{4F2B6656-7882-4CEF-9850-9EB873E823C4}" type="slidenum">
              <a:rPr lang="da-DK" noProof="0" smtClean="0"/>
              <a:pPr/>
              <a:t>‹nr.›</a:t>
            </a:fld>
            <a:endParaRPr lang="da-DK" noProof="0"/>
          </a:p>
        </p:txBody>
      </p:sp>
    </p:spTree>
    <p:extLst>
      <p:ext uri="{BB962C8B-B14F-4D97-AF65-F5344CB8AC3E}">
        <p14:creationId xmlns:p14="http://schemas.microsoft.com/office/powerpoint/2010/main" val="1419130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reaker med fast billede 02">
    <p:bg>
      <p:bgPr>
        <a:solidFill>
          <a:srgbClr val="D02827"/>
        </a:solidFill>
        <a:effectLst/>
      </p:bgPr>
    </p:bg>
    <p:spTree>
      <p:nvGrpSpPr>
        <p:cNvPr id="1" name=""/>
        <p:cNvGrpSpPr/>
        <p:nvPr/>
      </p:nvGrpSpPr>
      <p:grpSpPr>
        <a:xfrm>
          <a:off x="0" y="0"/>
          <a:ext cx="0" cy="0"/>
          <a:chOff x="0" y="0"/>
          <a:chExt cx="0" cy="0"/>
        </a:xfrm>
      </p:grpSpPr>
      <p:pic>
        <p:nvPicPr>
          <p:cNvPr id="3" name="Picture 2" descr="rongsted21.jpg"/>
          <p:cNvPicPr>
            <a:picLocks noChangeAspect="1"/>
          </p:cNvPicPr>
          <p:nvPr userDrawn="1"/>
        </p:nvPicPr>
        <p:blipFill rotWithShape="1">
          <a:blip r:embed="rId2">
            <a:extLst>
              <a:ext uri="{28A0092B-C50C-407E-A947-70E740481C1C}">
                <a14:useLocalDpi xmlns:a14="http://schemas.microsoft.com/office/drawing/2010/main" val="0"/>
              </a:ext>
            </a:extLst>
          </a:blip>
          <a:srcRect l="14741" t="4190" b="4005"/>
          <a:stretch/>
        </p:blipFill>
        <p:spPr>
          <a:xfrm>
            <a:off x="1" y="0"/>
            <a:ext cx="12192000" cy="6858000"/>
          </a:xfrm>
          <a:prstGeom prst="rect">
            <a:avLst/>
          </a:prstGeom>
        </p:spPr>
      </p:pic>
      <p:sp>
        <p:nvSpPr>
          <p:cNvPr id="2" name="Title 1"/>
          <p:cNvSpPr>
            <a:spLocks noGrp="1"/>
          </p:cNvSpPr>
          <p:nvPr>
            <p:ph type="title" hasCustomPrompt="1"/>
          </p:nvPr>
        </p:nvSpPr>
        <p:spPr>
          <a:xfrm>
            <a:off x="529864" y="1665117"/>
            <a:ext cx="5500520" cy="4198049"/>
          </a:xfrm>
        </p:spPr>
        <p:txBody>
          <a:bodyPr anchor="t"/>
          <a:lstStyle>
            <a:lvl1pPr>
              <a:defRPr sz="4667" b="1" spc="-107" baseline="0">
                <a:solidFill>
                  <a:schemeClr val="tx2"/>
                </a:solidFill>
                <a:latin typeface="+mj-lt"/>
                <a:cs typeface="Arial Black"/>
              </a:defRPr>
            </a:lvl1pPr>
          </a:lstStyle>
          <a:p>
            <a:r>
              <a:rPr lang="da-DK" noProof="0"/>
              <a:t>Forandring og løsning – sikkert, sammenhængende og uden forsinkelse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467" y="339588"/>
            <a:ext cx="1719533" cy="375696"/>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4439" t="-8082" r="-4439" b="-8082"/>
          <a:stretch/>
        </p:blipFill>
        <p:spPr>
          <a:xfrm>
            <a:off x="7870472" y="4420926"/>
            <a:ext cx="3982272" cy="2219421"/>
          </a:xfrm>
          <a:prstGeom prst="rect">
            <a:avLst/>
          </a:prstGeom>
        </p:spPr>
      </p:pic>
      <p:sp>
        <p:nvSpPr>
          <p:cNvPr id="17" name="Date Placeholder 16"/>
          <p:cNvSpPr>
            <a:spLocks noGrp="1"/>
          </p:cNvSpPr>
          <p:nvPr>
            <p:ph type="dt" sz="half" idx="14"/>
          </p:nvPr>
        </p:nvSpPr>
        <p:spPr/>
        <p:txBody>
          <a:bodyPr/>
          <a:lstStyle>
            <a:lvl1pPr>
              <a:defRPr>
                <a:solidFill>
                  <a:schemeClr val="bg1"/>
                </a:solidFill>
              </a:defRPr>
            </a:lvl1pPr>
          </a:lstStyle>
          <a:p>
            <a:fld id="{B0790284-5EE1-774E-B69A-C692EE70FB1A}" type="datetime3">
              <a:rPr lang="da-DK" noProof="0" smtClean="0"/>
              <a:t>28.01.2025</a:t>
            </a:fld>
            <a:endParaRPr lang="da-DK" noProof="0"/>
          </a:p>
        </p:txBody>
      </p:sp>
      <p:sp>
        <p:nvSpPr>
          <p:cNvPr id="19" name="Slide Number Placeholder 18"/>
          <p:cNvSpPr>
            <a:spLocks noGrp="1"/>
          </p:cNvSpPr>
          <p:nvPr>
            <p:ph type="sldNum" sz="quarter" idx="16"/>
          </p:nvPr>
        </p:nvSpPr>
        <p:spPr/>
        <p:txBody>
          <a:bodyPr/>
          <a:lstStyle>
            <a:lvl1pPr>
              <a:defRPr>
                <a:solidFill>
                  <a:schemeClr val="bg1"/>
                </a:solidFill>
              </a:defRPr>
            </a:lvl1pPr>
          </a:lstStyle>
          <a:p>
            <a:r>
              <a:rPr lang="da-DK" noProof="0"/>
              <a:t>Side </a:t>
            </a:r>
            <a:fld id="{4F2B6656-7882-4CEF-9850-9EB873E823C4}" type="slidenum">
              <a:rPr lang="da-DK" noProof="0" smtClean="0"/>
              <a:pPr/>
              <a:t>‹nr.›</a:t>
            </a:fld>
            <a:endParaRPr lang="da-DK" noProof="0"/>
          </a:p>
        </p:txBody>
      </p:sp>
    </p:spTree>
    <p:extLst>
      <p:ext uri="{BB962C8B-B14F-4D97-AF65-F5344CB8AC3E}">
        <p14:creationId xmlns:p14="http://schemas.microsoft.com/office/powerpoint/2010/main" val="32378626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reaker - Hvi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29863" y="1438632"/>
            <a:ext cx="9253371" cy="3844568"/>
          </a:xfrm>
        </p:spPr>
        <p:txBody>
          <a:bodyPr/>
          <a:lstStyle>
            <a:lvl1pPr>
              <a:defRPr sz="5600" b="0" spc="-107">
                <a:solidFill>
                  <a:schemeClr val="tx2"/>
                </a:solidFill>
              </a:defRPr>
            </a:lvl1pPr>
          </a:lstStyle>
          <a:p>
            <a:r>
              <a:rPr lang="da-DK" noProof="0"/>
              <a:t>De indlagte patienter på sygehusende skal have mere sikre og sammenhængende behandlingsforløb uden unødig ventetid.</a:t>
            </a: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178" t="-45238" r="-13178" b="-45238"/>
          <a:stretch/>
        </p:blipFill>
        <p:spPr>
          <a:xfrm>
            <a:off x="339855" y="169628"/>
            <a:ext cx="2172757" cy="715616"/>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3793" t="-18665" r="-13793" b="-18665"/>
          <a:stretch/>
        </p:blipFill>
        <p:spPr>
          <a:xfrm>
            <a:off x="9671610" y="5375081"/>
            <a:ext cx="2265949" cy="1272507"/>
          </a:xfrm>
          <a:prstGeom prst="rect">
            <a:avLst/>
          </a:prstGeom>
        </p:spPr>
      </p:pic>
      <p:sp>
        <p:nvSpPr>
          <p:cNvPr id="2" name="Date Placeholder 1"/>
          <p:cNvSpPr>
            <a:spLocks noGrp="1"/>
          </p:cNvSpPr>
          <p:nvPr>
            <p:ph type="dt" sz="half" idx="10"/>
          </p:nvPr>
        </p:nvSpPr>
        <p:spPr/>
        <p:txBody>
          <a:bodyPr/>
          <a:lstStyle/>
          <a:p>
            <a:fld id="{85F6FD47-9C3F-AB40-BD57-21D78D176200}" type="datetime3">
              <a:rPr lang="da-DK" noProof="0" smtClean="0"/>
              <a:t>28.01.2025</a:t>
            </a:fld>
            <a:endParaRPr lang="da-DK" noProof="0"/>
          </a:p>
        </p:txBody>
      </p:sp>
      <p:sp>
        <p:nvSpPr>
          <p:cNvPr id="3" name="Slide Number Placeholder 2"/>
          <p:cNvSpPr>
            <a:spLocks noGrp="1"/>
          </p:cNvSpPr>
          <p:nvPr>
            <p:ph type="sldNum" sz="quarter" idx="11"/>
          </p:nvPr>
        </p:nvSpPr>
        <p:spPr/>
        <p:txBody>
          <a:bodyPr/>
          <a:lstStyle/>
          <a:p>
            <a:r>
              <a:rPr lang="da-DK" noProof="0"/>
              <a:t>Side </a:t>
            </a:r>
            <a:fld id="{4F2B6656-7882-4CEF-9850-9EB873E823C4}" type="slidenum">
              <a:rPr lang="da-DK" noProof="0" smtClean="0"/>
              <a:pPr/>
              <a:t>‹nr.›</a:t>
            </a:fld>
            <a:endParaRPr lang="da-DK" noProof="0"/>
          </a:p>
        </p:txBody>
      </p:sp>
    </p:spTree>
    <p:extLst>
      <p:ext uri="{BB962C8B-B14F-4D97-AF65-F5344CB8AC3E}">
        <p14:creationId xmlns:p14="http://schemas.microsoft.com/office/powerpoint/2010/main" val="25813311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Kapitel slide">
    <p:bg>
      <p:bgPr>
        <a:solidFill>
          <a:srgbClr val="D02827"/>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55179" y="1433691"/>
            <a:ext cx="5475205" cy="2777067"/>
          </a:xfrm>
        </p:spPr>
        <p:txBody>
          <a:bodyPr/>
          <a:lstStyle>
            <a:lvl1pPr>
              <a:defRPr sz="5600" b="0" spc="-107" baseline="0">
                <a:solidFill>
                  <a:schemeClr val="bg1"/>
                </a:solidFill>
              </a:defRPr>
            </a:lvl1pPr>
          </a:lstStyle>
          <a:p>
            <a:r>
              <a:rPr lang="da-DK" noProof="0"/>
              <a:t>Kapitel overskrift </a:t>
            </a:r>
            <a:br>
              <a:rPr lang="da-DK" noProof="0"/>
            </a:br>
            <a:r>
              <a:rPr lang="da-DK" noProof="0"/>
              <a:t>i op til 3 linjer</a:t>
            </a:r>
          </a:p>
        </p:txBody>
      </p:sp>
      <p:sp>
        <p:nvSpPr>
          <p:cNvPr id="3" name="Text Placeholder 2"/>
          <p:cNvSpPr>
            <a:spLocks noGrp="1"/>
          </p:cNvSpPr>
          <p:nvPr>
            <p:ph type="body" sz="quarter" idx="10" hasCustomPrompt="1"/>
          </p:nvPr>
        </p:nvSpPr>
        <p:spPr>
          <a:xfrm>
            <a:off x="6443145" y="246161"/>
            <a:ext cx="5511800" cy="5928855"/>
          </a:xfrm>
        </p:spPr>
        <p:txBody>
          <a:bodyPr anchor="ctr"/>
          <a:lstStyle>
            <a:lvl1pPr marL="0" indent="0" algn="r">
              <a:buNone/>
              <a:defRPr sz="53332" b="1">
                <a:solidFill>
                  <a:schemeClr val="accent1">
                    <a:lumMod val="60000"/>
                    <a:lumOff val="40000"/>
                  </a:schemeClr>
                </a:solidFill>
              </a:defRPr>
            </a:lvl1pPr>
          </a:lstStyle>
          <a:p>
            <a:pPr lvl="0"/>
            <a:r>
              <a:rPr lang="da-DK" noProof="0"/>
              <a:t>2</a:t>
            </a:r>
          </a:p>
        </p:txBody>
      </p:sp>
      <p:pic>
        <p:nvPicPr>
          <p:cNvPr id="10" name="Picture 9" descr="DSPS_LOGO.eps"/>
          <p:cNvPicPr>
            <a:picLocks noChangeAspect="1"/>
          </p:cNvPicPr>
          <p:nvPr userDrawn="1"/>
        </p:nvPicPr>
        <p:blipFill rotWithShape="1">
          <a:blip r:embed="rId2">
            <a:extLst>
              <a:ext uri="{28A0092B-C50C-407E-A947-70E740481C1C}">
                <a14:useLocalDpi xmlns:a14="http://schemas.microsoft.com/office/drawing/2010/main" val="0"/>
              </a:ext>
            </a:extLst>
          </a:blip>
          <a:srcRect l="-8863" t="-24501" r="-8863" b="-24501"/>
          <a:stretch/>
        </p:blipFill>
        <p:spPr>
          <a:xfrm>
            <a:off x="414067" y="246161"/>
            <a:ext cx="2024333" cy="562552"/>
          </a:xfrm>
          <a:prstGeom prst="rect">
            <a:avLst/>
          </a:prstGeom>
        </p:spPr>
      </p:pic>
    </p:spTree>
    <p:extLst>
      <p:ext uri="{BB962C8B-B14F-4D97-AF65-F5344CB8AC3E}">
        <p14:creationId xmlns:p14="http://schemas.microsoft.com/office/powerpoint/2010/main" val="11400425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reaker - Fast billede uden skrift">
    <p:bg>
      <p:bgPr>
        <a:solidFill>
          <a:srgbClr val="D02827"/>
        </a:solidFill>
        <a:effectLst/>
      </p:bgPr>
    </p:bg>
    <p:spTree>
      <p:nvGrpSpPr>
        <p:cNvPr id="1" name=""/>
        <p:cNvGrpSpPr/>
        <p:nvPr/>
      </p:nvGrpSpPr>
      <p:grpSpPr>
        <a:xfrm>
          <a:off x="0" y="0"/>
          <a:ext cx="0" cy="0"/>
          <a:chOff x="0" y="0"/>
          <a:chExt cx="0" cy="0"/>
        </a:xfrm>
      </p:grpSpPr>
      <p:sp>
        <p:nvSpPr>
          <p:cNvPr id="10" name="Picture Placeholder 5"/>
          <p:cNvSpPr>
            <a:spLocks noGrp="1"/>
          </p:cNvSpPr>
          <p:nvPr>
            <p:ph type="pic" sz="quarter" idx="11" hasCustomPrompt="1"/>
          </p:nvPr>
        </p:nvSpPr>
        <p:spPr>
          <a:xfrm>
            <a:off x="0" y="0"/>
            <a:ext cx="12192000" cy="6858000"/>
          </a:xfrm>
          <a:solidFill>
            <a:srgbClr val="D02827"/>
          </a:solidFill>
        </p:spPr>
        <p:txBody>
          <a:bodyPr anchor="t">
            <a:normAutofit/>
          </a:bodyPr>
          <a:lstStyle>
            <a:lvl1pPr marL="0" indent="0" algn="ctr">
              <a:buNone/>
              <a:defRPr sz="1600">
                <a:solidFill>
                  <a:schemeClr val="bg1"/>
                </a:solidFill>
              </a:defRPr>
            </a:lvl1pPr>
          </a:lstStyle>
          <a:p>
            <a:r>
              <a:rPr lang="da-DK" noProof="0"/>
              <a:t>Indsæt baggrundsbillede via: “Indsæt” - “Billede” – “Billede fra fil” </a:t>
            </a:r>
          </a:p>
        </p:txBody>
      </p:sp>
      <p:sp>
        <p:nvSpPr>
          <p:cNvPr id="8" name="Text Placeholder 4"/>
          <p:cNvSpPr>
            <a:spLocks noGrp="1"/>
          </p:cNvSpPr>
          <p:nvPr>
            <p:ph type="body" sz="quarter" idx="10" hasCustomPrompt="1"/>
          </p:nvPr>
        </p:nvSpPr>
        <p:spPr>
          <a:xfrm>
            <a:off x="2901244" y="1920123"/>
            <a:ext cx="8790871" cy="4515679"/>
          </a:xfrm>
          <a:blipFill rotWithShape="1">
            <a:blip r:embed="rId2"/>
            <a:stretch>
              <a:fillRect/>
            </a:stretch>
          </a:blipFill>
        </p:spPr>
        <p:txBody>
          <a:bodyPr/>
          <a:lstStyle>
            <a:lvl1pPr marL="0" indent="0">
              <a:buNone/>
              <a:defRPr sz="133">
                <a:solidFill>
                  <a:schemeClr val="bg1"/>
                </a:solidFill>
              </a:defRPr>
            </a:lvl1pPr>
          </a:lstStyle>
          <a:p>
            <a:pPr lvl="0"/>
            <a:r>
              <a:rPr lang="da-DK" noProof="0"/>
              <a:t>,</a:t>
            </a:r>
          </a:p>
        </p:txBody>
      </p:sp>
      <p:sp>
        <p:nvSpPr>
          <p:cNvPr id="5" name="Text Placeholder 4"/>
          <p:cNvSpPr>
            <a:spLocks noGrp="1"/>
          </p:cNvSpPr>
          <p:nvPr>
            <p:ph type="body" sz="quarter" idx="16" hasCustomPrompt="1"/>
          </p:nvPr>
        </p:nvSpPr>
        <p:spPr>
          <a:xfrm>
            <a:off x="498057" y="256611"/>
            <a:ext cx="1866131" cy="528000"/>
          </a:xfrm>
          <a:blipFill rotWithShape="1">
            <a:blip r:embed="rId3"/>
            <a:stretch>
              <a:fillRect/>
            </a:stretch>
          </a:blipFill>
        </p:spPr>
        <p:txBody>
          <a:bodyPr/>
          <a:lstStyle>
            <a:lvl1pPr marL="0" indent="0">
              <a:buNone/>
              <a:defRPr sz="133">
                <a:solidFill>
                  <a:schemeClr val="bg1"/>
                </a:solidFill>
              </a:defRPr>
            </a:lvl1pPr>
          </a:lstStyle>
          <a:p>
            <a:pPr lvl="0"/>
            <a:r>
              <a:rPr lang="da-DK" noProof="0"/>
              <a:t>,</a:t>
            </a:r>
          </a:p>
        </p:txBody>
      </p:sp>
    </p:spTree>
    <p:extLst>
      <p:ext uri="{BB962C8B-B14F-4D97-AF65-F5344CB8AC3E}">
        <p14:creationId xmlns:p14="http://schemas.microsoft.com/office/powerpoint/2010/main" val="21040761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reaker - Stort PS! og Billede">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0"/>
            <a:ext cx="12192000" cy="6858000"/>
          </a:xfrm>
          <a:solidFill>
            <a:srgbClr val="D02827"/>
          </a:solidFill>
        </p:spPr>
        <p:txBody>
          <a:bodyPr anchor="t">
            <a:normAutofit/>
          </a:bodyPr>
          <a:lstStyle>
            <a:lvl1pPr marL="0" indent="0" algn="ctr">
              <a:buNone/>
              <a:defRPr sz="1600">
                <a:solidFill>
                  <a:schemeClr val="bg1"/>
                </a:solidFill>
              </a:defRPr>
            </a:lvl1pPr>
          </a:lstStyle>
          <a:p>
            <a:r>
              <a:rPr lang="da-DK" noProof="0"/>
              <a:t>Indsæt baggrundsbillede via: “Indsæt” - “Billede” – “Billede fra fil” </a:t>
            </a:r>
          </a:p>
        </p:txBody>
      </p:sp>
      <p:sp>
        <p:nvSpPr>
          <p:cNvPr id="4" name="Text Placeholder 4"/>
          <p:cNvSpPr>
            <a:spLocks noGrp="1"/>
          </p:cNvSpPr>
          <p:nvPr>
            <p:ph type="body" sz="quarter" idx="10" hasCustomPrompt="1"/>
          </p:nvPr>
        </p:nvSpPr>
        <p:spPr>
          <a:xfrm>
            <a:off x="412044" y="398622"/>
            <a:ext cx="11418712" cy="5986381"/>
          </a:xfrm>
          <a:blipFill rotWithShape="1">
            <a:blip r:embed="rId2"/>
            <a:stretch>
              <a:fillRect/>
            </a:stretch>
          </a:blipFill>
        </p:spPr>
        <p:txBody>
          <a:bodyPr/>
          <a:lstStyle>
            <a:lvl1pPr marL="0" indent="0">
              <a:buNone/>
              <a:defRPr sz="133">
                <a:solidFill>
                  <a:schemeClr val="bg1"/>
                </a:solidFill>
              </a:defRPr>
            </a:lvl1pPr>
          </a:lstStyle>
          <a:p>
            <a:pPr lvl="0"/>
            <a:r>
              <a:rPr lang="da-DK" noProof="0"/>
              <a:t>,</a:t>
            </a:r>
          </a:p>
        </p:txBody>
      </p:sp>
    </p:spTree>
    <p:extLst>
      <p:ext uri="{BB962C8B-B14F-4D97-AF65-F5344CB8AC3E}">
        <p14:creationId xmlns:p14="http://schemas.microsoft.com/office/powerpoint/2010/main" val="16413834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lut slide - Visitkor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7" hasCustomPrompt="1"/>
          </p:nvPr>
        </p:nvSpPr>
        <p:spPr>
          <a:xfrm>
            <a:off x="566466" y="1647194"/>
            <a:ext cx="8366668" cy="2010407"/>
          </a:xfrm>
        </p:spPr>
        <p:txBody>
          <a:bodyPr anchor="t"/>
          <a:lstStyle>
            <a:lvl1pPr marL="0" indent="0">
              <a:lnSpc>
                <a:spcPct val="100000"/>
              </a:lnSpc>
              <a:spcBef>
                <a:spcPts val="0"/>
              </a:spcBef>
              <a:spcAft>
                <a:spcPts val="0"/>
              </a:spcAft>
              <a:buNone/>
              <a:defRPr sz="6667">
                <a:solidFill>
                  <a:srgbClr val="FFFFFF"/>
                </a:solidFill>
              </a:defRPr>
            </a:lvl1pPr>
          </a:lstStyle>
          <a:p>
            <a:pPr lvl="0"/>
            <a:r>
              <a:rPr lang="da-DK" noProof="0"/>
              <a:t>patientsikkerhed.dk</a:t>
            </a:r>
            <a:br>
              <a:rPr lang="da-DK" noProof="0"/>
            </a:br>
            <a:r>
              <a:rPr lang="da-DK" noProof="0"/>
              <a:t>@patientsikker</a:t>
            </a:r>
          </a:p>
        </p:txBody>
      </p:sp>
      <p:sp>
        <p:nvSpPr>
          <p:cNvPr id="2" name="Title 1"/>
          <p:cNvSpPr>
            <a:spLocks noGrp="1"/>
          </p:cNvSpPr>
          <p:nvPr>
            <p:ph type="title" hasCustomPrompt="1"/>
          </p:nvPr>
        </p:nvSpPr>
        <p:spPr>
          <a:xfrm>
            <a:off x="4919933" y="5322869"/>
            <a:ext cx="3471491" cy="945676"/>
          </a:xfrm>
        </p:spPr>
        <p:txBody>
          <a:bodyPr anchor="t"/>
          <a:lstStyle>
            <a:lvl1pPr>
              <a:lnSpc>
                <a:spcPct val="100000"/>
              </a:lnSpc>
              <a:spcBef>
                <a:spcPts val="0"/>
              </a:spcBef>
              <a:spcAft>
                <a:spcPts val="0"/>
              </a:spcAft>
              <a:defRPr sz="1867" b="0" spc="-107" baseline="0">
                <a:solidFill>
                  <a:srgbClr val="FFFFFF"/>
                </a:solidFill>
                <a:latin typeface="+mj-lt"/>
                <a:cs typeface="Arial Black"/>
              </a:defRPr>
            </a:lvl1pPr>
          </a:lstStyle>
          <a:p>
            <a:r>
              <a:rPr lang="da-DK" noProof="0"/>
              <a:t>+45 XXXX XXXX</a:t>
            </a:r>
            <a:br>
              <a:rPr lang="da-DK" noProof="0"/>
            </a:br>
            <a:r>
              <a:rPr lang="da-DK" noProof="0"/>
              <a:t>+45 XXXX XXXX</a:t>
            </a:r>
            <a:br>
              <a:rPr lang="da-DK" noProof="0"/>
            </a:br>
            <a:r>
              <a:rPr lang="da-DK" noProof="0" err="1"/>
              <a:t>navnl@patientsikkerhed.dk</a:t>
            </a:r>
            <a:endParaRPr lang="da-DK" noProof="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993" t="-15921" r="-9993" b="-15921"/>
          <a:stretch/>
        </p:blipFill>
        <p:spPr>
          <a:xfrm>
            <a:off x="291411" y="243840"/>
            <a:ext cx="3302579" cy="792875"/>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1567" t="-8936" r="-11567" b="-8936"/>
          <a:stretch/>
        </p:blipFill>
        <p:spPr>
          <a:xfrm>
            <a:off x="9191708" y="243840"/>
            <a:ext cx="2528875" cy="1263019"/>
          </a:xfrm>
          <a:prstGeom prst="rect">
            <a:avLst/>
          </a:prstGeom>
        </p:spPr>
      </p:pic>
      <p:sp>
        <p:nvSpPr>
          <p:cNvPr id="14" name="TextBox 13"/>
          <p:cNvSpPr txBox="1"/>
          <p:nvPr userDrawn="1"/>
        </p:nvSpPr>
        <p:spPr>
          <a:xfrm>
            <a:off x="8933133" y="5322869"/>
            <a:ext cx="2801667" cy="1149289"/>
          </a:xfrm>
          <a:prstGeom prst="rect">
            <a:avLst/>
          </a:prstGeom>
          <a:noFill/>
        </p:spPr>
        <p:txBody>
          <a:bodyPr wrap="square" lIns="0" tIns="0" rIns="0" bIns="0" rtlCol="0">
            <a:spAutoFit/>
          </a:bodyPr>
          <a:lstStyle/>
          <a:p>
            <a:r>
              <a:rPr lang="da-DK" sz="1867" b="0" i="0" u="none" strike="noStrike" kern="1200" baseline="0" noProof="0">
                <a:solidFill>
                  <a:srgbClr val="FFFFFF"/>
                </a:solidFill>
                <a:latin typeface="+mn-lt"/>
                <a:ea typeface="+mn-ea"/>
                <a:cs typeface="+mn-cs"/>
              </a:rPr>
              <a:t>c/o Frederiksberg Hospital</a:t>
            </a:r>
          </a:p>
          <a:p>
            <a:r>
              <a:rPr lang="da-DK" sz="1867" b="0" i="0" u="none" strike="noStrike" kern="1200" baseline="0" noProof="0">
                <a:solidFill>
                  <a:srgbClr val="FFFFFF"/>
                </a:solidFill>
                <a:latin typeface="+mn-lt"/>
                <a:ea typeface="+mn-ea"/>
                <a:cs typeface="+mn-cs"/>
              </a:rPr>
              <a:t>Vej 8, indgang 1, 1. sal</a:t>
            </a:r>
          </a:p>
          <a:p>
            <a:r>
              <a:rPr lang="da-DK" sz="1867" b="0" i="0" u="none" strike="noStrike" kern="1200" baseline="0" noProof="0">
                <a:solidFill>
                  <a:srgbClr val="FFFFFF"/>
                </a:solidFill>
                <a:latin typeface="+mn-lt"/>
                <a:ea typeface="+mn-ea"/>
                <a:cs typeface="+mn-cs"/>
              </a:rPr>
              <a:t>Nordre Fasanvej 57</a:t>
            </a:r>
          </a:p>
          <a:p>
            <a:r>
              <a:rPr lang="da-DK" sz="1867" b="0" i="0" u="none" strike="noStrike" kern="1200" baseline="0" noProof="0">
                <a:solidFill>
                  <a:srgbClr val="FFFFFF"/>
                </a:solidFill>
                <a:latin typeface="+mn-lt"/>
                <a:ea typeface="+mn-ea"/>
                <a:cs typeface="+mn-cs"/>
              </a:rPr>
              <a:t>2000 Frederiksberg</a:t>
            </a:r>
          </a:p>
        </p:txBody>
      </p:sp>
      <p:sp>
        <p:nvSpPr>
          <p:cNvPr id="21" name="Text Placeholder 4"/>
          <p:cNvSpPr>
            <a:spLocks noGrp="1"/>
          </p:cNvSpPr>
          <p:nvPr>
            <p:ph type="body" sz="quarter" idx="18" hasCustomPrompt="1"/>
          </p:nvPr>
        </p:nvSpPr>
        <p:spPr>
          <a:xfrm>
            <a:off x="566467" y="5322868"/>
            <a:ext cx="3379000" cy="875877"/>
          </a:xfrm>
        </p:spPr>
        <p:txBody>
          <a:bodyPr/>
          <a:lstStyle>
            <a:lvl1pPr marL="0" indent="0">
              <a:lnSpc>
                <a:spcPct val="100000"/>
              </a:lnSpc>
              <a:spcBef>
                <a:spcPts val="0"/>
              </a:spcBef>
              <a:spcAft>
                <a:spcPts val="0"/>
              </a:spcAft>
              <a:buNone/>
              <a:defRPr sz="1867" b="1" baseline="0">
                <a:solidFill>
                  <a:srgbClr val="FFFFFF"/>
                </a:solidFill>
              </a:defRPr>
            </a:lvl1pPr>
          </a:lstStyle>
          <a:p>
            <a:pPr lvl="0"/>
            <a:r>
              <a:rPr lang="da-DK" noProof="0"/>
              <a:t>Navn Efternavn</a:t>
            </a:r>
          </a:p>
          <a:p>
            <a:pPr lvl="0"/>
            <a:r>
              <a:rPr lang="da-DK" noProof="0"/>
              <a:t>Titel</a:t>
            </a:r>
          </a:p>
        </p:txBody>
      </p:sp>
      <p:sp>
        <p:nvSpPr>
          <p:cNvPr id="23" name="Title 1"/>
          <p:cNvSpPr txBox="1">
            <a:spLocks/>
          </p:cNvSpPr>
          <p:nvPr userDrawn="1"/>
        </p:nvSpPr>
        <p:spPr>
          <a:xfrm>
            <a:off x="4318000" y="5322869"/>
            <a:ext cx="822067" cy="945676"/>
          </a:xfrm>
          <a:prstGeom prst="rect">
            <a:avLst/>
          </a:prstGeom>
        </p:spPr>
        <p:txBody>
          <a:bodyPr vert="horz" lIns="0" tIns="0" rIns="0" bIns="0" rtlCol="0" anchor="t" anchorCtr="0">
            <a:noAutofit/>
          </a:bodyPr>
          <a:lstStyle>
            <a:lvl1pPr algn="l" defTabSz="685800" rtl="0" eaLnBrk="1" latinLnBrk="0" hangingPunct="1">
              <a:lnSpc>
                <a:spcPct val="100000"/>
              </a:lnSpc>
              <a:spcBef>
                <a:spcPts val="0"/>
              </a:spcBef>
              <a:spcAft>
                <a:spcPts val="0"/>
              </a:spcAft>
              <a:buNone/>
              <a:defRPr sz="2200" b="0" kern="1200" spc="-80" baseline="0">
                <a:solidFill>
                  <a:srgbClr val="FFFFFF"/>
                </a:solidFill>
                <a:latin typeface="+mj-lt"/>
                <a:ea typeface="+mj-ea"/>
                <a:cs typeface="Arial Black"/>
              </a:defRPr>
            </a:lvl1pPr>
          </a:lstStyle>
          <a:p>
            <a:r>
              <a:rPr lang="da-DK" sz="1867" noProof="0"/>
              <a:t>T</a:t>
            </a:r>
          </a:p>
          <a:p>
            <a:r>
              <a:rPr lang="da-DK" sz="1867" noProof="0"/>
              <a:t>M</a:t>
            </a:r>
          </a:p>
          <a:p>
            <a:r>
              <a:rPr lang="da-DK" sz="1867" noProof="0"/>
              <a:t>@</a:t>
            </a:r>
          </a:p>
        </p:txBody>
      </p:sp>
    </p:spTree>
    <p:extLst>
      <p:ext uri="{BB962C8B-B14F-4D97-AF65-F5344CB8AC3E}">
        <p14:creationId xmlns:p14="http://schemas.microsoft.com/office/powerpoint/2010/main" val="2912877553"/>
      </p:ext>
    </p:extLst>
  </p:cSld>
  <p:clrMapOvr>
    <a:masterClrMapping/>
  </p:clrMapOvr>
  <p:extLst>
    <p:ext uri="{DCECCB84-F9BA-43D5-87BE-67443E8EF086}">
      <p15:sldGuideLst xmlns:p15="http://schemas.microsoft.com/office/powerpoint/2012/main">
        <p15:guide id="1" orient="horz" pos="1620">
          <p15:clr>
            <a:srgbClr val="FBAE40"/>
          </p15:clr>
        </p15:guide>
        <p15:guide id="2" pos="22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12101587-97DB-4AF2-BADE-B2BF3ABA968A}" type="datetime3">
              <a:rPr lang="en-GB" smtClean="0"/>
              <a:t>28 January,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slide - Red">
    <p:bg>
      <p:bgPr>
        <a:solidFill>
          <a:srgbClr val="D0282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862" y="1387834"/>
            <a:ext cx="9253372" cy="2127961"/>
          </a:xfrm>
        </p:spPr>
        <p:txBody>
          <a:bodyPr/>
          <a:lstStyle>
            <a:lvl1pPr>
              <a:defRPr sz="7333" spc="-200">
                <a:solidFill>
                  <a:schemeClr val="bg1"/>
                </a:solidFill>
              </a:defRPr>
            </a:lvl1pPr>
          </a:lstStyle>
          <a:p>
            <a:r>
              <a:rPr lang="da-DK" noProof="0"/>
              <a:t>Klik for at redigere i master</a:t>
            </a:r>
            <a:endParaRPr lang="en-GB" noProof="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6588" y="5548032"/>
            <a:ext cx="1775993" cy="926605"/>
          </a:xfrm>
          <a:prstGeom prst="rect">
            <a:avLst/>
          </a:prstGeom>
        </p:spPr>
      </p:pic>
      <p:sp>
        <p:nvSpPr>
          <p:cNvPr id="12" name="Text Placeholder 11"/>
          <p:cNvSpPr>
            <a:spLocks noGrp="1"/>
          </p:cNvSpPr>
          <p:nvPr>
            <p:ph type="body" sz="quarter" idx="13"/>
          </p:nvPr>
        </p:nvSpPr>
        <p:spPr>
          <a:xfrm>
            <a:off x="551745" y="3752851"/>
            <a:ext cx="5478640" cy="1833032"/>
          </a:xfrm>
        </p:spPr>
        <p:txBody>
          <a:bodyPr/>
          <a:lstStyle>
            <a:lvl1pPr marL="0" indent="0">
              <a:buNone/>
              <a:defRPr baseline="0">
                <a:solidFill>
                  <a:schemeClr val="bg1"/>
                </a:solidFill>
              </a:defRPr>
            </a:lvl1pPr>
          </a:lstStyle>
          <a:p>
            <a:pPr lvl="0"/>
            <a:r>
              <a:rPr lang="da-DK" noProof="0"/>
              <a:t>Klik for at redigere i master</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6467" y="346383"/>
            <a:ext cx="1719533" cy="578155"/>
          </a:xfrm>
          <a:prstGeom prst="rect">
            <a:avLst/>
          </a:prstGeom>
        </p:spPr>
      </p:pic>
      <p:sp>
        <p:nvSpPr>
          <p:cNvPr id="5" name="Date Placeholder 4"/>
          <p:cNvSpPr>
            <a:spLocks noGrp="1"/>
          </p:cNvSpPr>
          <p:nvPr>
            <p:ph type="dt" sz="half" idx="14"/>
          </p:nvPr>
        </p:nvSpPr>
        <p:spPr/>
        <p:txBody>
          <a:bodyPr/>
          <a:lstStyle>
            <a:lvl1pPr>
              <a:defRPr>
                <a:solidFill>
                  <a:schemeClr val="accent1">
                    <a:lumMod val="60000"/>
                    <a:lumOff val="40000"/>
                  </a:schemeClr>
                </a:solidFill>
              </a:defRPr>
            </a:lvl1pPr>
          </a:lstStyle>
          <a:p>
            <a:fld id="{AA6A5D16-EEF9-804E-AB0B-3FE018634BE0}" type="datetime3">
              <a:rPr lang="en-GB" noProof="0" smtClean="0"/>
              <a:pPr/>
              <a:t>28 January, 2025</a:t>
            </a:fld>
            <a:endParaRPr lang="en-GB" noProof="0"/>
          </a:p>
        </p:txBody>
      </p:sp>
      <p:sp>
        <p:nvSpPr>
          <p:cNvPr id="7" name="Slide Number Placeholder 6"/>
          <p:cNvSpPr>
            <a:spLocks noGrp="1"/>
          </p:cNvSpPr>
          <p:nvPr>
            <p:ph type="sldNum" sz="quarter" idx="15"/>
          </p:nvPr>
        </p:nvSpPr>
        <p:spPr/>
        <p:txBody>
          <a:bodyPr/>
          <a:lstStyle>
            <a:lvl1pPr>
              <a:defRPr>
                <a:solidFill>
                  <a:schemeClr val="accent1">
                    <a:lumMod val="60000"/>
                    <a:lumOff val="40000"/>
                  </a:schemeClr>
                </a:solidFill>
              </a:defRPr>
            </a:lvl1pPr>
          </a:lstStyle>
          <a:p>
            <a:r>
              <a:rPr lang="en-GB" noProof="0"/>
              <a:t>Page </a:t>
            </a:r>
            <a:fld id="{4F2B6656-7882-4CEF-9850-9EB873E823C4}" type="slidenum">
              <a:rPr lang="en-GB" noProof="0" smtClean="0"/>
              <a:pPr/>
              <a:t>‹nr.›</a:t>
            </a:fld>
            <a:endParaRPr lang="en-GB" noProof="0"/>
          </a:p>
        </p:txBody>
      </p:sp>
    </p:spTree>
    <p:extLst>
      <p:ext uri="{BB962C8B-B14F-4D97-AF65-F5344CB8AC3E}">
        <p14:creationId xmlns:p14="http://schemas.microsoft.com/office/powerpoint/2010/main" val="11024383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838200" y="1825625"/>
            <a:ext cx="5181600" cy="435133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0615495A-6E59-CA42-B843-F9B1FE1373D3}" type="datetimeFigureOut">
              <a:rPr lang="da-DK" smtClean="0"/>
              <a:t>28-01-2025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270CA444-6D54-C14F-86AD-E376C5A71B5B}" type="slidenum">
              <a:rPr lang="da-DK" smtClean="0"/>
              <a:t>‹nr.›</a:t>
            </a:fld>
            <a:endParaRPr lang="da-DK"/>
          </a:p>
        </p:txBody>
      </p:sp>
    </p:spTree>
    <p:extLst>
      <p:ext uri="{BB962C8B-B14F-4D97-AF65-F5344CB8AC3E}">
        <p14:creationId xmlns:p14="http://schemas.microsoft.com/office/powerpoint/2010/main" val="38248586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Indhold (tekst)">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p>
            <a:r>
              <a:rPr lang="da-DK"/>
              <a:t>Klik for at redigere i master</a:t>
            </a:r>
          </a:p>
        </p:txBody>
      </p:sp>
      <p:sp>
        <p:nvSpPr>
          <p:cNvPr id="5" name="Content Placeholder 2"/>
          <p:cNvSpPr>
            <a:spLocks noGrp="1"/>
          </p:cNvSpPr>
          <p:nvPr>
            <p:ph sz="quarter" idx="13" hasCustomPrompt="1"/>
          </p:nvPr>
        </p:nvSpPr>
        <p:spPr>
          <a:xfrm>
            <a:off x="360000" y="2074863"/>
            <a:ext cx="10079400" cy="3721101"/>
          </a:xfrm>
        </p:spPr>
        <p:txBody>
          <a:bodyPr/>
          <a:lstStyle>
            <a:lvl1pPr>
              <a:defRPr baseline="0"/>
            </a:lvl1pPr>
          </a:lstStyle>
          <a:p>
            <a:pPr lvl="0"/>
            <a:r>
              <a:rPr lang="da-DK"/>
              <a:t>Brug TAB og Shift+TAB til at skifte tekst- og bulletniveau. Stå på ny linje inden du trykker på TAB. Ønsker du at starte med bullet klik TABx2</a:t>
            </a:r>
          </a:p>
          <a:p>
            <a:pPr lvl="1"/>
            <a:r>
              <a:rPr lang="da-DK"/>
              <a:t>Andet niveau</a:t>
            </a:r>
          </a:p>
          <a:p>
            <a:pPr lvl="2"/>
            <a:r>
              <a:rPr lang="da-DK"/>
              <a:t>Tredje niveau</a:t>
            </a:r>
          </a:p>
          <a:p>
            <a:pPr lvl="3"/>
            <a:r>
              <a:rPr lang="da-DK"/>
              <a:t>Fjerde niveau</a:t>
            </a:r>
          </a:p>
          <a:p>
            <a:pPr lvl="4"/>
            <a:r>
              <a:rPr lang="da-DK"/>
              <a:t>Femte niveau</a:t>
            </a:r>
          </a:p>
        </p:txBody>
      </p:sp>
      <p:sp>
        <p:nvSpPr>
          <p:cNvPr id="2" name="Pladsholder til slidenummer 1"/>
          <p:cNvSpPr>
            <a:spLocks noGrp="1"/>
          </p:cNvSpPr>
          <p:nvPr>
            <p:ph type="sldNum" sz="quarter" idx="14"/>
          </p:nvPr>
        </p:nvSpPr>
        <p:spPr/>
        <p:txBody>
          <a:bodyPr/>
          <a:lstStyle/>
          <a:p>
            <a:fld id="{543A1537-CCED-4574-B59D-EEA304A9E7B1}" type="slidenum">
              <a:rPr lang="da-DK" smtClean="0"/>
              <a:pPr/>
              <a:t>‹nr.›</a:t>
            </a:fld>
            <a:endParaRPr lang="da-DK"/>
          </a:p>
        </p:txBody>
      </p:sp>
      <p:pic>
        <p:nvPicPr>
          <p:cNvPr id="6" name="Billede 5">
            <a:extLst>
              <a:ext uri="{FF2B5EF4-FFF2-40B4-BE49-F238E27FC236}">
                <a16:creationId xmlns:a16="http://schemas.microsoft.com/office/drawing/2014/main" id="{5FFF1F88-1F0E-4126-BC9E-B90725559200}"/>
              </a:ext>
            </a:extLst>
          </p:cNvPr>
          <p:cNvPicPr/>
          <p:nvPr userDrawn="1"/>
        </p:nvPicPr>
        <p:blipFill>
          <a:blip r:embed="rId2" cstate="print"/>
          <a:srcRect/>
          <a:stretch>
            <a:fillRect/>
          </a:stretch>
        </p:blipFill>
        <p:spPr bwMode="auto">
          <a:xfrm>
            <a:off x="0" y="6427533"/>
            <a:ext cx="7753351" cy="371475"/>
          </a:xfrm>
          <a:prstGeom prst="rect">
            <a:avLst/>
          </a:prstGeom>
          <a:noFill/>
          <a:ln w="9525">
            <a:noFill/>
            <a:miter lim="800000"/>
            <a:headEnd/>
            <a:tailEnd/>
          </a:ln>
        </p:spPr>
      </p:pic>
    </p:spTree>
    <p:extLst>
      <p:ext uri="{BB962C8B-B14F-4D97-AF65-F5344CB8AC3E}">
        <p14:creationId xmlns:p14="http://schemas.microsoft.com/office/powerpoint/2010/main" val="12389038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Brugerdefineret layout">
    <p:spTree>
      <p:nvGrpSpPr>
        <p:cNvPr id="1" name=""/>
        <p:cNvGrpSpPr/>
        <p:nvPr/>
      </p:nvGrpSpPr>
      <p:grpSpPr>
        <a:xfrm>
          <a:off x="0" y="0"/>
          <a:ext cx="0" cy="0"/>
          <a:chOff x="0" y="0"/>
          <a:chExt cx="0" cy="0"/>
        </a:xfrm>
      </p:grpSpPr>
      <p:sp>
        <p:nvSpPr>
          <p:cNvPr id="3" name="Title 1"/>
          <p:cNvSpPr>
            <a:spLocks noGrp="1"/>
          </p:cNvSpPr>
          <p:nvPr>
            <p:ph type="title"/>
          </p:nvPr>
        </p:nvSpPr>
        <p:spPr>
          <a:xfrm>
            <a:off x="1377958" y="1151046"/>
            <a:ext cx="9380057" cy="498599"/>
          </a:xfrm>
          <a:noFill/>
          <a:ln>
            <a:solidFill>
              <a:srgbClr val="F4F4DA"/>
            </a:solidFill>
          </a:ln>
        </p:spPr>
        <p:txBody>
          <a:bodyPr wrap="square">
            <a:spAutoFit/>
          </a:bodyPr>
          <a:lstStyle>
            <a:lvl1pPr algn="l">
              <a:defRPr sz="3600">
                <a:solidFill>
                  <a:srgbClr val="31623F"/>
                </a:solidFill>
              </a:defRPr>
            </a:lvl1pPr>
          </a:lstStyle>
          <a:p>
            <a:r>
              <a:rPr lang="da-DK"/>
              <a:t>Klik for at redigere i master</a:t>
            </a:r>
            <a:endParaRPr lang="en-US"/>
          </a:p>
        </p:txBody>
      </p:sp>
      <p:sp>
        <p:nvSpPr>
          <p:cNvPr id="4" name="Pladsholder til indhold 2"/>
          <p:cNvSpPr>
            <a:spLocks noGrp="1"/>
          </p:cNvSpPr>
          <p:nvPr>
            <p:ph sz="half" idx="1"/>
          </p:nvPr>
        </p:nvSpPr>
        <p:spPr>
          <a:xfrm>
            <a:off x="1377955" y="2358573"/>
            <a:ext cx="9380059" cy="766877"/>
          </a:xfrm>
        </p:spPr>
        <p:txBody>
          <a:bodyPr wrap="square">
            <a:spAutoFit/>
          </a:bodyPr>
          <a:lstStyle>
            <a:lvl1pPr>
              <a:defRPr sz="2000"/>
            </a:lvl1pPr>
            <a:lvl2pPr>
              <a:defRPr sz="1900"/>
            </a:lvl2pPr>
            <a:lvl3pPr marL="914377" indent="0">
              <a:buNone/>
              <a:defRPr sz="1800"/>
            </a:lvl3pPr>
            <a:lvl4pPr marL="1371566" indent="0">
              <a:buNone/>
              <a:defRPr/>
            </a:lvl4pPr>
            <a:lvl5pPr marL="1828754" indent="0">
              <a:buNone/>
              <a:defRPr/>
            </a:lvl5pPr>
          </a:lstStyle>
          <a:p>
            <a:pPr lvl="0"/>
            <a:r>
              <a:rPr lang="da-DK"/>
              <a:t>Klik for at redigere i master</a:t>
            </a:r>
          </a:p>
          <a:p>
            <a:pPr lvl="1"/>
            <a:r>
              <a:rPr lang="da-DK"/>
              <a:t>Andet niveau</a:t>
            </a:r>
          </a:p>
        </p:txBody>
      </p:sp>
    </p:spTree>
    <p:extLst>
      <p:ext uri="{BB962C8B-B14F-4D97-AF65-F5344CB8AC3E}">
        <p14:creationId xmlns:p14="http://schemas.microsoft.com/office/powerpoint/2010/main" val="126377759"/>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8F38D21B-D5F2-4002-8EE7-712E24FB3EA7}" type="datetimeFigureOut">
              <a:rPr lang="da-DK" smtClean="0">
                <a:solidFill>
                  <a:prstClr val="black">
                    <a:tint val="75000"/>
                  </a:prstClr>
                </a:solidFill>
              </a:rPr>
              <a:pPr/>
              <a:t>28-01-2025</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slidenummer 3"/>
          <p:cNvSpPr>
            <a:spLocks noGrp="1"/>
          </p:cNvSpPr>
          <p:nvPr>
            <p:ph type="sldNum" sz="quarter" idx="12"/>
          </p:nvPr>
        </p:nvSpPr>
        <p:spPr/>
        <p:txBody>
          <a:bodyPr/>
          <a:lstStyle/>
          <a:p>
            <a:fld id="{6A6A93BB-477A-409E-9151-7596406ACABC}"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747601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C824BFEF-EBC4-4771-A6A6-5661574EB0BA}" type="datetime3">
              <a:rPr lang="en-GB" smtClean="0"/>
              <a:t>28 January,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C0817378-BD35-4C03-92E8-B82B541FC8EB}" type="datetime3">
              <a:rPr lang="en-GB" smtClean="0"/>
              <a:t>28 January,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326687"/>
            <a:ext cx="3204192" cy="1044000"/>
          </a:xfrm>
          <a:prstGeom prst="rect">
            <a:avLst/>
          </a:prstGeom>
        </p:spPr>
      </p:pic>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35779B1A-7527-4C41-9A7C-F29447C9E163}" type="datetime3">
              <a:rPr lang="en-GB" smtClean="0"/>
              <a:t>28 January,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512150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om">
    <p:spTree>
      <p:nvGrpSpPr>
        <p:cNvPr id="1" name=""/>
        <p:cNvGrpSpPr/>
        <p:nvPr/>
      </p:nvGrpSpPr>
      <p:grpSpPr>
        <a:xfrm>
          <a:off x="0" y="0"/>
          <a:ext cx="0" cy="0"/>
          <a:chOff x="0" y="0"/>
          <a:chExt cx="0" cy="0"/>
        </a:xfrm>
      </p:grpSpPr>
      <p:sp>
        <p:nvSpPr>
          <p:cNvPr id="2" name="Title 1"/>
          <p:cNvSpPr>
            <a:spLocks noGrp="1"/>
          </p:cNvSpPr>
          <p:nvPr>
            <p:ph type="title"/>
          </p:nvPr>
        </p:nvSpPr>
        <p:spPr>
          <a:xfrm>
            <a:off x="529861" y="392886"/>
            <a:ext cx="11119219" cy="711639"/>
          </a:xfrm>
        </p:spPr>
        <p:txBody>
          <a:bodyPr/>
          <a:lstStyle>
            <a:lvl1pPr>
              <a:defRPr/>
            </a:lvl1pPr>
          </a:lstStyle>
          <a:p>
            <a:r>
              <a:rPr lang="da-DK" noProof="0"/>
              <a:t>Klik for at redigere titeltypografien i masteren</a:t>
            </a:r>
            <a:endParaRPr lang="en-GB" noProof="0" dirty="0"/>
          </a:p>
        </p:txBody>
      </p:sp>
      <p:sp>
        <p:nvSpPr>
          <p:cNvPr id="7" name="Text Placeholder 6"/>
          <p:cNvSpPr>
            <a:spLocks noGrp="1"/>
          </p:cNvSpPr>
          <p:nvPr>
            <p:ph type="body" sz="quarter" idx="25"/>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Klik for at redigere teksttypografierne i masteren</a:t>
            </a:r>
          </a:p>
        </p:txBody>
      </p:sp>
      <p:sp>
        <p:nvSpPr>
          <p:cNvPr id="4" name="Date Placeholder 3"/>
          <p:cNvSpPr>
            <a:spLocks noGrp="1"/>
          </p:cNvSpPr>
          <p:nvPr>
            <p:ph type="dt" sz="half" idx="26"/>
          </p:nvPr>
        </p:nvSpPr>
        <p:spPr/>
        <p:txBody>
          <a:bodyPr/>
          <a:lstStyle/>
          <a:p>
            <a:fld id="{AFC1B90B-E3E2-4915-857E-044360A1046C}" type="datetime3">
              <a:rPr lang="en-GB" noProof="0" smtClean="0"/>
              <a:t>28 January, 2025</a:t>
            </a:fld>
            <a:endParaRPr lang="en-GB" noProof="0" dirty="0"/>
          </a:p>
        </p:txBody>
      </p:sp>
      <p:sp>
        <p:nvSpPr>
          <p:cNvPr id="5" name="Slide Number Placeholder 4"/>
          <p:cNvSpPr>
            <a:spLocks noGrp="1"/>
          </p:cNvSpPr>
          <p:nvPr>
            <p:ph type="sldNum" sz="quarter" idx="27"/>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170188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32000" y="1900800"/>
            <a:ext cx="8398800" cy="4197600"/>
          </a:xfrm>
          <a:prstGeom prst="rect">
            <a:avLst/>
          </a:prstGeom>
        </p:spPr>
        <p:txBody>
          <a:bodyPr/>
          <a:lstStyle>
            <a:lvl1pPr>
              <a:defRPr/>
            </a:lvl1pPr>
          </a:lstStyle>
          <a:p>
            <a:pPr lvl="0"/>
            <a:r>
              <a:rPr lang="da-DK" noProof="0" dirty="0"/>
              <a:t>Klik og indsæt tekst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7" name="Pladsholder til dato 6" hidden="1">
            <a:extLst>
              <a:ext uri="{FF2B5EF4-FFF2-40B4-BE49-F238E27FC236}">
                <a16:creationId xmlns:a16="http://schemas.microsoft.com/office/drawing/2014/main" id="{5A08C27B-7A27-47B8-9CF1-252CB4F48163}"/>
              </a:ext>
            </a:extLst>
          </p:cNvPr>
          <p:cNvSpPr>
            <a:spLocks noGrp="1"/>
          </p:cNvSpPr>
          <p:nvPr>
            <p:ph type="dt" sz="half" idx="10"/>
          </p:nvPr>
        </p:nvSpPr>
        <p:spPr/>
        <p:txBody>
          <a:bodyPr/>
          <a:lstStyle/>
          <a:p>
            <a:fld id="{BC1FF9F4-D9DA-4844-B4C9-D930766A8728}" type="datetime3">
              <a:rPr lang="en-GB" smtClean="0"/>
              <a:t>28 January, 2025</a:t>
            </a:fld>
            <a:endParaRPr lang="da-DK" dirty="0"/>
          </a:p>
        </p:txBody>
      </p:sp>
      <p:sp>
        <p:nvSpPr>
          <p:cNvPr id="8" name="Pladsholder til sidefod 7" hidden="1">
            <a:extLst>
              <a:ext uri="{FF2B5EF4-FFF2-40B4-BE49-F238E27FC236}">
                <a16:creationId xmlns:a16="http://schemas.microsoft.com/office/drawing/2014/main" id="{D15E0955-A169-4DAF-A047-BC190CE5F9A0}"/>
              </a:ext>
            </a:extLst>
          </p:cNvPr>
          <p:cNvSpPr>
            <a:spLocks noGrp="1"/>
          </p:cNvSpPr>
          <p:nvPr>
            <p:ph type="ftr" sz="quarter" idx="11"/>
          </p:nvPr>
        </p:nvSpPr>
        <p:spPr/>
        <p:txBody>
          <a:bodyPr/>
          <a:lstStyle/>
          <a:p>
            <a:endParaRPr lang="da-DK" dirty="0"/>
          </a:p>
        </p:txBody>
      </p:sp>
      <p:sp>
        <p:nvSpPr>
          <p:cNvPr id="10" name="Titel 9">
            <a:extLst>
              <a:ext uri="{FF2B5EF4-FFF2-40B4-BE49-F238E27FC236}">
                <a16:creationId xmlns:a16="http://schemas.microsoft.com/office/drawing/2014/main" id="{31978114-E33D-4532-9510-F2E19D31204C}"/>
              </a:ext>
            </a:extLst>
          </p:cNvPr>
          <p:cNvSpPr>
            <a:spLocks noGrp="1"/>
          </p:cNvSpPr>
          <p:nvPr>
            <p:ph type="title" hasCustomPrompt="1"/>
          </p:nvPr>
        </p:nvSpPr>
        <p:spPr>
          <a:xfrm>
            <a:off x="432000" y="632969"/>
            <a:ext cx="8398800" cy="934891"/>
          </a:xfrm>
        </p:spPr>
        <p:txBody>
          <a:bodyPr/>
          <a:lstStyle>
            <a:lvl1pPr>
              <a:defRPr/>
            </a:lvl1pPr>
          </a:lstStyle>
          <a:p>
            <a:r>
              <a:rPr lang="da-DK" dirty="0"/>
              <a:t>Overskrift skrives her i en eller to linjer</a:t>
            </a:r>
          </a:p>
        </p:txBody>
      </p:sp>
    </p:spTree>
    <p:extLst>
      <p:ext uri="{BB962C8B-B14F-4D97-AF65-F5344CB8AC3E}">
        <p14:creationId xmlns:p14="http://schemas.microsoft.com/office/powerpoint/2010/main" val="3354838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3" name="Content Placeholder 12"/>
          <p:cNvSpPr>
            <a:spLocks noGrp="1"/>
          </p:cNvSpPr>
          <p:nvPr>
            <p:ph sz="quarter" idx="21" hasCustomPrompt="1"/>
          </p:nvPr>
        </p:nvSpPr>
        <p:spPr>
          <a:xfrm>
            <a:off x="529861" y="1339200"/>
            <a:ext cx="11119219" cy="4518000"/>
          </a:xfrm>
        </p:spPr>
        <p:txBody>
          <a:bodyPr/>
          <a:lstStyle>
            <a:lvl1pPr>
              <a:defRPr baseline="0"/>
            </a:lvl1pPr>
            <a:lvl2pPr>
              <a:defRPr baseline="0"/>
            </a:lvl2pPr>
            <a:lvl3pPr>
              <a:defRPr baseline="0"/>
            </a:lvl3pPr>
            <a:lvl4pPr>
              <a:defRPr baseline="0"/>
            </a:lvl4pPr>
            <a:lvl5pPr>
              <a:defRPr baseline="0"/>
            </a:lvl5pPr>
          </a:lstStyle>
          <a:p>
            <a:pPr lvl="0"/>
            <a:r>
              <a:rPr lang="en-GB" noProof="0" dirty="0"/>
              <a:t>Click to add text</a:t>
            </a:r>
          </a:p>
        </p:txBody>
      </p:sp>
      <p:sp>
        <p:nvSpPr>
          <p:cNvPr id="2" name="Title 1"/>
          <p:cNvSpPr>
            <a:spLocks noGrp="1"/>
          </p:cNvSpPr>
          <p:nvPr>
            <p:ph type="title"/>
          </p:nvPr>
        </p:nvSpPr>
        <p:spPr>
          <a:xfrm>
            <a:off x="529861" y="392886"/>
            <a:ext cx="11119219" cy="711639"/>
          </a:xfrm>
        </p:spPr>
        <p:txBody>
          <a:bodyPr/>
          <a:lstStyle>
            <a:lvl1pPr>
              <a:defRPr/>
            </a:lvl1pPr>
          </a:lstStyle>
          <a:p>
            <a:r>
              <a:rPr lang="da-DK" noProof="0"/>
              <a:t>Klik for at redigere titeltypografien i masteren</a:t>
            </a:r>
            <a:endParaRPr lang="en-GB" noProof="0" dirty="0"/>
          </a:p>
        </p:txBody>
      </p:sp>
      <p:sp>
        <p:nvSpPr>
          <p:cNvPr id="7" name="Text Placeholder 6"/>
          <p:cNvSpPr>
            <a:spLocks noGrp="1"/>
          </p:cNvSpPr>
          <p:nvPr>
            <p:ph type="body" sz="quarter" idx="25"/>
          </p:nvPr>
        </p:nvSpPr>
        <p:spPr>
          <a:xfrm>
            <a:off x="2477919" y="6180794"/>
            <a:ext cx="7305315" cy="304807"/>
          </a:xfrm>
        </p:spPr>
        <p:txBody>
          <a:bodyPr>
            <a:normAutofit/>
          </a:bodyPr>
          <a:lstStyle>
            <a:lvl1pPr marL="0" indent="0">
              <a:lnSpc>
                <a:spcPct val="100000"/>
              </a:lnSpc>
              <a:spcAft>
                <a:spcPts val="0"/>
              </a:spcAft>
              <a:buNone/>
              <a:defRPr sz="1867">
                <a:solidFill>
                  <a:srgbClr val="62645B"/>
                </a:solidFill>
              </a:defRPr>
            </a:lvl1pPr>
          </a:lstStyle>
          <a:p>
            <a:pPr lvl="0"/>
            <a:r>
              <a:rPr lang="da-DK" noProof="0"/>
              <a:t>Klik for at redigere teksttypografierne i masteren</a:t>
            </a:r>
          </a:p>
        </p:txBody>
      </p:sp>
      <p:sp>
        <p:nvSpPr>
          <p:cNvPr id="4" name="Date Placeholder 3"/>
          <p:cNvSpPr>
            <a:spLocks noGrp="1"/>
          </p:cNvSpPr>
          <p:nvPr>
            <p:ph type="dt" sz="half" idx="26"/>
          </p:nvPr>
        </p:nvSpPr>
        <p:spPr/>
        <p:txBody>
          <a:bodyPr/>
          <a:lstStyle/>
          <a:p>
            <a:fld id="{332C9DF6-8443-4018-8BC5-30D0A3EB1727}" type="datetime3">
              <a:rPr lang="en-GB" noProof="0" smtClean="0"/>
              <a:t>28 January, 2025</a:t>
            </a:fld>
            <a:endParaRPr lang="en-GB" noProof="0" dirty="0"/>
          </a:p>
        </p:txBody>
      </p:sp>
      <p:sp>
        <p:nvSpPr>
          <p:cNvPr id="5" name="Slide Number Placeholder 4"/>
          <p:cNvSpPr>
            <a:spLocks noGrp="1"/>
          </p:cNvSpPr>
          <p:nvPr>
            <p:ph type="sldNum" sz="quarter" idx="27"/>
          </p:nvPr>
        </p:nvSpPr>
        <p:spPr/>
        <p:txBody>
          <a:bodyPr/>
          <a:lstStyle/>
          <a:p>
            <a:r>
              <a:rPr lang="en-GB" noProof="0" dirty="0"/>
              <a:t>Page </a:t>
            </a:r>
            <a:fld id="{4F2B6656-7882-4CEF-9850-9EB873E823C4}" type="slidenum">
              <a:rPr lang="en-GB" noProof="0" smtClean="0"/>
              <a:pPr/>
              <a:t>‹nr.›</a:t>
            </a:fld>
            <a:endParaRPr lang="en-GB" noProof="0" dirty="0"/>
          </a:p>
        </p:txBody>
      </p:sp>
    </p:spTree>
    <p:extLst>
      <p:ext uri="{BB962C8B-B14F-4D97-AF65-F5344CB8AC3E}">
        <p14:creationId xmlns:p14="http://schemas.microsoft.com/office/powerpoint/2010/main" val="3835395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orside - Hvid">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551745" y="3758491"/>
            <a:ext cx="5478640" cy="1833032"/>
          </a:xfrm>
        </p:spPr>
        <p:txBody>
          <a:bodyPr/>
          <a:lstStyle>
            <a:lvl1pPr marL="0" indent="0">
              <a:buNone/>
              <a:defRPr baseline="0">
                <a:solidFill>
                  <a:srgbClr val="000000"/>
                </a:solidFill>
              </a:defRPr>
            </a:lvl1pPr>
          </a:lstStyle>
          <a:p>
            <a:pPr lvl="0"/>
            <a:r>
              <a:rPr lang="da-DK" noProof="0" dirty="0"/>
              <a:t>Manchet kan skrives her i op til tre linjer</a:t>
            </a:r>
          </a:p>
        </p:txBody>
      </p:sp>
      <p:sp>
        <p:nvSpPr>
          <p:cNvPr id="17" name="Date Placeholder 16"/>
          <p:cNvSpPr>
            <a:spLocks noGrp="1"/>
          </p:cNvSpPr>
          <p:nvPr>
            <p:ph type="dt" sz="half" idx="14"/>
          </p:nvPr>
        </p:nvSpPr>
        <p:spPr/>
        <p:txBody>
          <a:bodyPr/>
          <a:lstStyle/>
          <a:p>
            <a:fld id="{B65D52B9-0084-4D76-9285-E7FB91E1558E}" type="datetime3">
              <a:rPr lang="en-GB" noProof="0" smtClean="0"/>
              <a:t>28 January, 2025</a:t>
            </a:fld>
            <a:endParaRPr lang="da-DK" noProof="0"/>
          </a:p>
        </p:txBody>
      </p:sp>
      <p:sp>
        <p:nvSpPr>
          <p:cNvPr id="19" name="Slide Number Placeholder 18"/>
          <p:cNvSpPr>
            <a:spLocks noGrp="1"/>
          </p:cNvSpPr>
          <p:nvPr>
            <p:ph type="sldNum" sz="quarter" idx="16"/>
          </p:nvPr>
        </p:nvSpPr>
        <p:spPr/>
        <p:txBody>
          <a:bodyPr/>
          <a:lstStyle/>
          <a:p>
            <a:r>
              <a:rPr lang="da-DK" noProof="0" dirty="0"/>
              <a:t>Side </a:t>
            </a:r>
            <a:fld id="{4F2B6656-7882-4CEF-9850-9EB873E823C4}" type="slidenum">
              <a:rPr lang="da-DK" noProof="0" smtClean="0"/>
              <a:pPr/>
              <a:t>‹nr.›</a:t>
            </a:fld>
            <a:endParaRPr lang="da-DK" noProof="0" dirty="0"/>
          </a:p>
        </p:txBody>
      </p:sp>
      <p:sp>
        <p:nvSpPr>
          <p:cNvPr id="13" name="Title 1"/>
          <p:cNvSpPr>
            <a:spLocks noGrp="1"/>
          </p:cNvSpPr>
          <p:nvPr>
            <p:ph type="title" hasCustomPrompt="1"/>
          </p:nvPr>
        </p:nvSpPr>
        <p:spPr>
          <a:xfrm>
            <a:off x="529862" y="1393474"/>
            <a:ext cx="9253372" cy="2127961"/>
          </a:xfrm>
        </p:spPr>
        <p:txBody>
          <a:bodyPr/>
          <a:lstStyle>
            <a:lvl1pPr>
              <a:defRPr sz="7333" spc="-200">
                <a:solidFill>
                  <a:schemeClr val="tx2"/>
                </a:solidFill>
              </a:defRPr>
            </a:lvl1pPr>
          </a:lstStyle>
          <a:p>
            <a:r>
              <a:rPr lang="da-DK" noProof="0" dirty="0"/>
              <a:t>Titel på PowerPoint præsentationen</a:t>
            </a:r>
          </a:p>
        </p:txBody>
      </p:sp>
    </p:spTree>
    <p:extLst>
      <p:ext uri="{BB962C8B-B14F-4D97-AF65-F5344CB8AC3E}">
        <p14:creationId xmlns:p14="http://schemas.microsoft.com/office/powerpoint/2010/main" val="21460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2 spalter">
    <p:spTree>
      <p:nvGrpSpPr>
        <p:cNvPr id="1" name=""/>
        <p:cNvGrpSpPr/>
        <p:nvPr/>
      </p:nvGrpSpPr>
      <p:grpSpPr>
        <a:xfrm>
          <a:off x="0" y="0"/>
          <a:ext cx="0" cy="0"/>
          <a:chOff x="0" y="0"/>
          <a:chExt cx="0" cy="0"/>
        </a:xfrm>
      </p:grpSpPr>
      <p:sp>
        <p:nvSpPr>
          <p:cNvPr id="5" name="Content Placeholder 4"/>
          <p:cNvSpPr>
            <a:spLocks noGrp="1"/>
          </p:cNvSpPr>
          <p:nvPr>
            <p:ph sz="quarter" idx="20" hasCustomPrompt="1"/>
          </p:nvPr>
        </p:nvSpPr>
        <p:spPr>
          <a:xfrm>
            <a:off x="529864" y="1339200"/>
            <a:ext cx="5351648" cy="4518000"/>
          </a:xfrm>
        </p:spPr>
        <p:txBody>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35" name="Content Placeholder 4"/>
          <p:cNvSpPr>
            <a:spLocks noGrp="1"/>
          </p:cNvSpPr>
          <p:nvPr>
            <p:ph sz="quarter" idx="21" hasCustomPrompt="1"/>
          </p:nvPr>
        </p:nvSpPr>
        <p:spPr>
          <a:xfrm>
            <a:off x="6276623" y="1339200"/>
            <a:ext cx="5372460" cy="4518000"/>
          </a:xfrm>
        </p:spPr>
        <p:txBody>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8" name="Title 7"/>
          <p:cNvSpPr>
            <a:spLocks noGrp="1"/>
          </p:cNvSpPr>
          <p:nvPr>
            <p:ph type="title" hasCustomPrompt="1"/>
          </p:nvPr>
        </p:nvSpPr>
        <p:spPr/>
        <p:txBody>
          <a:bodyPr/>
          <a:lstStyle>
            <a:lvl1pPr>
              <a:defRPr baseline="0"/>
            </a:lvl1pPr>
          </a:lstStyle>
          <a:p>
            <a:r>
              <a:rPr lang="da-DK" noProof="0"/>
              <a:t>Overskrift i op til 2 linjer</a:t>
            </a:r>
          </a:p>
        </p:txBody>
      </p:sp>
      <p:sp>
        <p:nvSpPr>
          <p:cNvPr id="4" name="Date Placeholder 3"/>
          <p:cNvSpPr>
            <a:spLocks noGrp="1"/>
          </p:cNvSpPr>
          <p:nvPr>
            <p:ph type="dt" sz="half" idx="22"/>
          </p:nvPr>
        </p:nvSpPr>
        <p:spPr/>
        <p:txBody>
          <a:bodyPr/>
          <a:lstStyle/>
          <a:p>
            <a:fld id="{85E4EBF1-7130-4122-8758-585B2853FA29}" type="datetime3">
              <a:rPr lang="en-GB" noProof="0" smtClean="0"/>
              <a:t>28 January, 2025</a:t>
            </a:fld>
            <a:endParaRPr lang="da-DK" noProof="0"/>
          </a:p>
        </p:txBody>
      </p:sp>
      <p:sp>
        <p:nvSpPr>
          <p:cNvPr id="7" name="Slide Number Placeholder 6"/>
          <p:cNvSpPr>
            <a:spLocks noGrp="1"/>
          </p:cNvSpPr>
          <p:nvPr>
            <p:ph type="sldNum" sz="quarter" idx="24"/>
          </p:nvPr>
        </p:nvSpPr>
        <p:spPr/>
        <p:txBody>
          <a:bodyPr/>
          <a:lstStyle/>
          <a:p>
            <a:r>
              <a:rPr lang="da-DK" noProof="0"/>
              <a:t>Side </a:t>
            </a:r>
            <a:fld id="{4F2B6656-7882-4CEF-9850-9EB873E823C4}" type="slidenum">
              <a:rPr lang="da-DK" noProof="0" smtClean="0"/>
              <a:pPr/>
              <a:t>‹nr.›</a:t>
            </a:fld>
            <a:endParaRPr lang="da-DK" noProof="0"/>
          </a:p>
        </p:txBody>
      </p:sp>
      <p:sp>
        <p:nvSpPr>
          <p:cNvPr id="19" name="Text Placeholder 6"/>
          <p:cNvSpPr>
            <a:spLocks noGrp="1"/>
          </p:cNvSpPr>
          <p:nvPr>
            <p:ph type="body" sz="quarter" idx="25" hasCustomPrompt="1"/>
          </p:nvPr>
        </p:nvSpPr>
        <p:spPr>
          <a:xfrm>
            <a:off x="2477919" y="6180794"/>
            <a:ext cx="7305315" cy="304807"/>
          </a:xfrm>
        </p:spPr>
        <p:txBody>
          <a:bodyPr/>
          <a:lstStyle>
            <a:lvl1pPr marL="0" indent="0">
              <a:lnSpc>
                <a:spcPct val="100000"/>
              </a:lnSpc>
              <a:spcAft>
                <a:spcPts val="0"/>
              </a:spcAft>
              <a:buNone/>
              <a:defRPr sz="1200">
                <a:solidFill>
                  <a:srgbClr val="62645B"/>
                </a:solidFill>
              </a:defRPr>
            </a:lvl1pPr>
          </a:lstStyle>
          <a:p>
            <a:pPr lvl="0"/>
            <a:r>
              <a:rPr lang="da-DK" dirty="0"/>
              <a:t>Referencer kan skrives heri</a:t>
            </a:r>
          </a:p>
        </p:txBody>
      </p:sp>
    </p:spTree>
    <p:extLst>
      <p:ext uri="{BB962C8B-B14F-4D97-AF65-F5344CB8AC3E}">
        <p14:creationId xmlns:p14="http://schemas.microsoft.com/office/powerpoint/2010/main" val="411934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862" y="392886"/>
            <a:ext cx="9253372" cy="711639"/>
          </a:xfrm>
        </p:spPr>
        <p:txBody>
          <a:bodyPr/>
          <a:lstStyle>
            <a:lvl1pPr>
              <a:defRPr/>
            </a:lvl1pPr>
          </a:lstStyle>
          <a:p>
            <a:r>
              <a:rPr lang="da-DK" noProof="0"/>
              <a:t>Overskrift i op til 2 linjer</a:t>
            </a:r>
          </a:p>
        </p:txBody>
      </p:sp>
      <p:sp>
        <p:nvSpPr>
          <p:cNvPr id="3" name="Date Placeholder 2"/>
          <p:cNvSpPr>
            <a:spLocks noGrp="1"/>
          </p:cNvSpPr>
          <p:nvPr>
            <p:ph type="dt" sz="half" idx="22"/>
          </p:nvPr>
        </p:nvSpPr>
        <p:spPr/>
        <p:txBody>
          <a:bodyPr/>
          <a:lstStyle/>
          <a:p>
            <a:fld id="{637F2041-AC94-4D8F-8CCA-35160EE944AD}" type="datetime3">
              <a:rPr lang="en-GB" noProof="0" smtClean="0"/>
              <a:t>28 January, 2025</a:t>
            </a:fld>
            <a:endParaRPr lang="da-DK" noProof="0"/>
          </a:p>
        </p:txBody>
      </p:sp>
      <p:sp>
        <p:nvSpPr>
          <p:cNvPr id="6" name="Slide Number Placeholder 5"/>
          <p:cNvSpPr>
            <a:spLocks noGrp="1"/>
          </p:cNvSpPr>
          <p:nvPr>
            <p:ph type="sldNum" sz="quarter" idx="24"/>
          </p:nvPr>
        </p:nvSpPr>
        <p:spPr/>
        <p:txBody>
          <a:bodyPr/>
          <a:lstStyle/>
          <a:p>
            <a:r>
              <a:rPr lang="da-DK" noProof="0"/>
              <a:t>Side </a:t>
            </a:r>
            <a:fld id="{4F2B6656-7882-4CEF-9850-9EB873E823C4}" type="slidenum">
              <a:rPr lang="da-DK" noProof="0" smtClean="0"/>
              <a:pPr/>
              <a:t>‹nr.›</a:t>
            </a:fld>
            <a:endParaRPr lang="da-DK" noProof="0"/>
          </a:p>
        </p:txBody>
      </p:sp>
      <p:sp>
        <p:nvSpPr>
          <p:cNvPr id="17" name="Text Placeholder 6"/>
          <p:cNvSpPr>
            <a:spLocks noGrp="1"/>
          </p:cNvSpPr>
          <p:nvPr>
            <p:ph type="body" sz="quarter" idx="25" hasCustomPrompt="1"/>
          </p:nvPr>
        </p:nvSpPr>
        <p:spPr>
          <a:xfrm>
            <a:off x="2477919" y="6180794"/>
            <a:ext cx="7305315" cy="304807"/>
          </a:xfrm>
        </p:spPr>
        <p:txBody>
          <a:bodyPr/>
          <a:lstStyle>
            <a:lvl1pPr marL="0" indent="0">
              <a:lnSpc>
                <a:spcPct val="100000"/>
              </a:lnSpc>
              <a:spcAft>
                <a:spcPts val="0"/>
              </a:spcAft>
              <a:buNone/>
              <a:defRPr sz="1200">
                <a:solidFill>
                  <a:srgbClr val="62645B"/>
                </a:solidFill>
              </a:defRPr>
            </a:lvl1pPr>
          </a:lstStyle>
          <a:p>
            <a:pPr lvl="0"/>
            <a:r>
              <a:rPr lang="da-DK" dirty="0"/>
              <a:t>Referencer kan skrives heri</a:t>
            </a:r>
          </a:p>
        </p:txBody>
      </p:sp>
    </p:spTree>
    <p:extLst>
      <p:ext uri="{BB962C8B-B14F-4D97-AF65-F5344CB8AC3E}">
        <p14:creationId xmlns:p14="http://schemas.microsoft.com/office/powerpoint/2010/main" val="4120087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smtClean="0"/>
            </a:lvl1pPr>
          </a:lstStyle>
          <a:p>
            <a:pPr>
              <a:defRPr/>
            </a:pPr>
            <a:fld id="{90716CCF-B1CD-48AE-A0DD-4B37D9395422}" type="datetime3">
              <a:rPr lang="en-GB" noProof="1" smtClean="0"/>
              <a:t>28 January, 2025</a:t>
            </a:fld>
            <a:endParaRPr lang="da-DK" noProof="1"/>
          </a:p>
        </p:txBody>
      </p:sp>
      <p:sp>
        <p:nvSpPr>
          <p:cNvPr id="3" name="Pladsholder til sidefod 2"/>
          <p:cNvSpPr>
            <a:spLocks noGrp="1"/>
          </p:cNvSpPr>
          <p:nvPr>
            <p:ph type="ftr" sz="quarter" idx="11"/>
          </p:nvPr>
        </p:nvSpPr>
        <p:spPr/>
        <p:txBody>
          <a:bodyPr/>
          <a:lstStyle>
            <a:lvl1pPr>
              <a:defRPr smtClean="0"/>
            </a:lvl1pPr>
          </a:lstStyle>
          <a:p>
            <a:pPr>
              <a:defRPr/>
            </a:pPr>
            <a:endParaRPr lang="da-DK"/>
          </a:p>
        </p:txBody>
      </p:sp>
    </p:spTree>
    <p:extLst>
      <p:ext uri="{BB962C8B-B14F-4D97-AF65-F5344CB8AC3E}">
        <p14:creationId xmlns:p14="http://schemas.microsoft.com/office/powerpoint/2010/main" val="3494459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1B3E5B15-FC38-4F90-8176-2541929C2E8B}" type="datetime3">
              <a:rPr lang="en-GB" smtClean="0"/>
              <a:t>28 January,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2" name="Billede 1" descr="Et billede, der indeholder tekst, Font/skrifttype, skærmbillede, hvid&#10;&#10;Automatisk genereret beskrivelse">
            <a:extLst>
              <a:ext uri="{FF2B5EF4-FFF2-40B4-BE49-F238E27FC236}">
                <a16:creationId xmlns:a16="http://schemas.microsoft.com/office/drawing/2014/main" id="{80BFB6A7-0BEE-F6FD-694E-639F7CA202A6}"/>
              </a:ext>
            </a:extLst>
          </p:cNvPr>
          <p:cNvPicPr>
            <a:picLocks noChangeAspect="1"/>
          </p:cNvPicPr>
          <p:nvPr userDrawn="1"/>
        </p:nvPicPr>
        <p:blipFill>
          <a:blip r:embed="rId3">
            <a:clrChange>
              <a:clrFrom>
                <a:srgbClr val="FFFFFF"/>
              </a:clrFrom>
              <a:clrTo>
                <a:srgbClr val="FFFFFF">
                  <a:alpha val="0"/>
                </a:srgbClr>
              </a:clrTo>
            </a:clrChange>
            <a:alphaModFix/>
            <a:duotone>
              <a:schemeClr val="bg2">
                <a:shade val="45000"/>
                <a:satMod val="135000"/>
              </a:schemeClr>
              <a:prstClr val="white"/>
            </a:duotone>
          </a:blip>
          <a:stretch>
            <a:fillRect/>
          </a:stretch>
        </p:blipFill>
        <p:spPr>
          <a:xfrm>
            <a:off x="7337214" y="5559891"/>
            <a:ext cx="4663440" cy="1139952"/>
          </a:xfrm>
          <a:prstGeom prst="rect">
            <a:avLst/>
          </a:prstGeom>
        </p:spPr>
      </p:pic>
    </p:spTree>
    <p:extLst>
      <p:ext uri="{BB962C8B-B14F-4D97-AF65-F5344CB8AC3E}">
        <p14:creationId xmlns:p14="http://schemas.microsoft.com/office/powerpoint/2010/main" val="253558891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91822417-7B77-43C2-8E36-F5D8B630A10B}" type="datetime3">
              <a:rPr lang="en-GB" smtClean="0"/>
              <a:t>28 January,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326687"/>
            <a:ext cx="3204192" cy="1044000"/>
          </a:xfrm>
          <a:prstGeom prst="rect">
            <a:avLst/>
          </a:prstGeom>
        </p:spPr>
      </p:pic>
    </p:spTree>
    <p:extLst>
      <p:ext uri="{BB962C8B-B14F-4D97-AF65-F5344CB8AC3E}">
        <p14:creationId xmlns:p14="http://schemas.microsoft.com/office/powerpoint/2010/main" val="1967500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18697170-CE0A-4885-BB12-C5771CBC9150}" type="datetime3">
              <a:rPr lang="en-GB" smtClean="0"/>
              <a:t>28 January,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8BEDB1A3-307A-4BD2-AA5A-84784A0E4766}" type="datetime3">
              <a:rPr lang="en-GB" smtClean="0"/>
              <a:t>28 January,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7137424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DD4A8A57-B2EE-402E-BF21-C7CC4B79434F}" type="datetime3">
              <a:rPr lang="en-GB" smtClean="0"/>
              <a:t>28 January,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386196610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731E05D8-D875-41AD-BE23-770DB5C90E02}"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04467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6E240E14-DFA9-43E0-AEB3-6792BCCFA313}"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891378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122D634E-78C0-4C0E-ABDF-613A83D89971}"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760614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19699223-D9BA-4C22-B7C7-E2D8B52345B3}" type="datetime3">
              <a:rPr lang="en-GB" smtClean="0"/>
              <a:t>28 January,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1979610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C48B6A3E-E2EB-4108-99B8-F3B49F574638}"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1350618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F10BE-39BE-497C-B3EE-1E5FD7B3CBEC}"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260183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641480E-D807-4864-9BD1-7C5051446C50}"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2956774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EA693443-7F81-4C85-B1BB-94FD47CCDA1C}" type="datetime3">
              <a:rPr lang="en-GB" smtClean="0"/>
              <a:t>28 January,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179937712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84A8B5EA-DF09-4F67-85D2-85699D8E0A93}" type="datetime3">
              <a:rPr lang="en-GB" smtClean="0"/>
              <a:t>28 January,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83F94E8D-B4A7-4265-897D-4968852C6BDE}"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998146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56FEA5E5-B2ED-451C-BA9A-B07BA6232F53}" type="datetime3">
              <a:rPr lang="en-GB" smtClean="0"/>
              <a:t>28 January,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6030221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721D2E9-976D-47FD-815D-12FD8A8E1398}" type="datetime3">
              <a:rPr lang="en-GB" smtClean="0"/>
              <a:t>28 January,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901878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0F227D4-51BE-4168-A786-A9F2F58ED80C}"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598379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B6CCAC8C-3514-4D22-9772-0B850588A4F6}" type="datetime3">
              <a:rPr lang="en-GB" smtClean="0"/>
              <a:t>28 January,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4215554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C504D96A-E2CE-4616-983B-E3890D020979}" type="datetime3">
              <a:rPr lang="en-GB" smtClean="0"/>
              <a:t>28 January,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801887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Pladsholder til dato 2">
            <a:extLst>
              <a:ext uri="{FF2B5EF4-FFF2-40B4-BE49-F238E27FC236}">
                <a16:creationId xmlns:a16="http://schemas.microsoft.com/office/drawing/2014/main" id="{2A82586A-4EEE-EE07-EC30-532455BA7CE0}"/>
              </a:ext>
            </a:extLst>
          </p:cNvPr>
          <p:cNvSpPr>
            <a:spLocks noGrp="1"/>
          </p:cNvSpPr>
          <p:nvPr>
            <p:ph type="dt" sz="half" idx="10"/>
          </p:nvPr>
        </p:nvSpPr>
        <p:spPr/>
        <p:txBody>
          <a:bodyPr/>
          <a:lstStyle/>
          <a:p>
            <a:fld id="{50D9CC9E-44C1-4B03-BDC9-6CF7160D5239}" type="datetime3">
              <a:rPr lang="en-GB" smtClean="0"/>
              <a:t>28 January, 2025</a:t>
            </a:fld>
            <a:endParaRPr lang="da-DK" dirty="0"/>
          </a:p>
        </p:txBody>
      </p:sp>
      <p:sp>
        <p:nvSpPr>
          <p:cNvPr id="4" name="Pladsholder til sidefod 3">
            <a:extLst>
              <a:ext uri="{FF2B5EF4-FFF2-40B4-BE49-F238E27FC236}">
                <a16:creationId xmlns:a16="http://schemas.microsoft.com/office/drawing/2014/main" id="{EBFB5731-F38C-D136-9F9E-6BC9AE628B8A}"/>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413F39D1-6873-FC98-7B49-4B5CDE96B02D}"/>
              </a:ext>
            </a:extLst>
          </p:cNvPr>
          <p:cNvSpPr>
            <a:spLocks noGrp="1"/>
          </p:cNvSpPr>
          <p:nvPr>
            <p:ph type="sldNum" sz="quarter" idx="12"/>
          </p:nvPr>
        </p:nvSpPr>
        <p:spPr/>
        <p:txBody>
          <a:body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77924354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C3863A39-D07E-4FB4-A72A-55563B91FFDD}" type="datetime3">
              <a:rPr lang="en-GB" smtClean="0"/>
              <a:t>28 January,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3933955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C2E7871A-9C82-4AAA-8D58-DDD7C36BDEEA}" type="datetime3">
              <a:rPr lang="en-GB" smtClean="0"/>
              <a:t>28 January,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196673270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FA24EA01-96D2-4B4E-85BD-BF110D140196}" type="datetime3">
              <a:rPr lang="en-GB" smtClean="0"/>
              <a:t>28 January,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326687"/>
            <a:ext cx="3209953" cy="1044000"/>
          </a:xfrm>
          <a:prstGeom prst="rect">
            <a:avLst/>
          </a:prstGeom>
        </p:spPr>
      </p:pic>
    </p:spTree>
    <p:extLst>
      <p:ext uri="{BB962C8B-B14F-4D97-AF65-F5344CB8AC3E}">
        <p14:creationId xmlns:p14="http://schemas.microsoft.com/office/powerpoint/2010/main" val="49911875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98ECBD6-E1EC-4D3A-B03B-0E166D2E2E58}"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40873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E9BDACC1-D44B-4238-8595-A07FD920D046}" type="datetime3">
              <a:rPr lang="en-GB" smtClean="0"/>
              <a:t>28 January,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5670000"/>
            <a:ext cx="3209953" cy="1044000"/>
          </a:xfrm>
          <a:prstGeom prst="rect">
            <a:avLst/>
          </a:prstGeom>
        </p:spPr>
      </p:pic>
    </p:spTree>
    <p:extLst>
      <p:ext uri="{BB962C8B-B14F-4D97-AF65-F5344CB8AC3E}">
        <p14:creationId xmlns:p14="http://schemas.microsoft.com/office/powerpoint/2010/main" val="145790220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E52517E1-F93A-4F28-B03A-B16792EA1BDA}" type="datetime3">
              <a:rPr lang="en-GB" smtClean="0"/>
              <a:t>28 January,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5670000"/>
            <a:ext cx="3209953" cy="1044000"/>
          </a:xfrm>
          <a:prstGeom prst="rect">
            <a:avLst/>
          </a:prstGeom>
        </p:spPr>
      </p:pic>
    </p:spTree>
    <p:extLst>
      <p:ext uri="{BB962C8B-B14F-4D97-AF65-F5344CB8AC3E}">
        <p14:creationId xmlns:p14="http://schemas.microsoft.com/office/powerpoint/2010/main" val="522810653"/>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0C527F5-0ADB-46E7-A5C6-C9462C69B564}"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87445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DF1C0934-5419-4DBD-8387-D6F8B6B3A5FC}"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129587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F763AB3-DE06-4B55-8E37-BAB97E1EBEBC}"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419544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F027DFC9-0291-4C76-85B1-42013E179E0D}" type="datetime3">
              <a:rPr lang="en-GB" smtClean="0"/>
              <a:t>28 January,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796245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A7516F5C-0250-4EAD-B418-BEE7A9128CC2}"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1937208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CA5FFB03-4D5E-44B5-B7C4-36057185F9F2}"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4943968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F219E71-BE10-4DA2-AFD0-D5132AE3A956}"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4170774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EDAACF5E-C290-4C9F-8145-8AF79149CD65}" type="datetime3">
              <a:rPr lang="en-GB" smtClean="0"/>
              <a:t>28 January,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8140885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556A3CF5-39D8-4689-8E35-3E7E71042A85}"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684986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469B875-052E-49DA-AA36-D9624B9C2F23}"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96971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8E0D211-CFC9-4456-AF62-FD9529BC657E}" type="datetime3">
              <a:rPr lang="en-GB" smtClean="0"/>
              <a:t>28 January,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48438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DACDE8D1-EE2C-4A48-AF76-0975D5EC6C0D}" type="datetime3">
              <a:rPr lang="en-GB" smtClean="0"/>
              <a:t>28 January,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3399598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FC393090-85A9-4085-AF9A-FAFEF2854532}"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7061621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48FB5414-CCD7-4551-B1BC-2CA9D0DD9919}" type="datetime3">
              <a:rPr lang="en-GB" smtClean="0"/>
              <a:t>28 January,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0189685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36855613-AF61-43D8-BDEA-A7FF52E43D8F}" type="datetime3">
              <a:rPr lang="en-GB" smtClean="0"/>
              <a:t>28 January,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6065295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5670000"/>
            <a:ext cx="3209953" cy="1044000"/>
          </a:xfrm>
          <a:prstGeom prst="rect">
            <a:avLst/>
          </a:prstGeom>
        </p:spPr>
      </p:pic>
    </p:spTree>
    <p:extLst>
      <p:ext uri="{BB962C8B-B14F-4D97-AF65-F5344CB8AC3E}">
        <p14:creationId xmlns:p14="http://schemas.microsoft.com/office/powerpoint/2010/main" val="344581063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8FFF11BA-91F3-49C0-934A-768D835E3349}" type="datetime3">
              <a:rPr lang="en-GB" smtClean="0"/>
              <a:t>28 January,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39418135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Forside med Baggrundsbillede - Grå logo">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0"/>
            <a:ext cx="12192000" cy="6858000"/>
          </a:xfrm>
        </p:spPr>
        <p:txBody>
          <a:bodyPr anchor="t"/>
          <a:lstStyle>
            <a:lvl1pPr marL="0" indent="0" algn="ctr">
              <a:buNone/>
              <a:defRPr sz="1067" baseline="0"/>
            </a:lvl1pPr>
          </a:lstStyle>
          <a:p>
            <a:r>
              <a:rPr lang="da-DK" noProof="0"/>
              <a:t>Træk billede til pladsholder, eller klik på symbol for at tilføje</a:t>
            </a:r>
          </a:p>
        </p:txBody>
      </p:sp>
      <p:sp>
        <p:nvSpPr>
          <p:cNvPr id="14" name="Text Placeholder 4"/>
          <p:cNvSpPr>
            <a:spLocks noGrp="1"/>
          </p:cNvSpPr>
          <p:nvPr>
            <p:ph type="body" sz="quarter" idx="11" hasCustomPrompt="1"/>
          </p:nvPr>
        </p:nvSpPr>
        <p:spPr>
          <a:xfrm>
            <a:off x="566466" y="338664"/>
            <a:ext cx="1719535" cy="384000"/>
          </a:xfrm>
          <a:blipFill rotWithShape="1">
            <a:blip r:embed="rId2"/>
            <a:stretch>
              <a:fillRect/>
            </a:stretch>
          </a:blipFill>
        </p:spPr>
        <p:txBody>
          <a:bodyPr/>
          <a:lstStyle>
            <a:lvl1pPr marL="0" indent="0">
              <a:buNone/>
              <a:defRPr sz="133">
                <a:solidFill>
                  <a:schemeClr val="bg1"/>
                </a:solidFill>
              </a:defRPr>
            </a:lvl1pPr>
          </a:lstStyle>
          <a:p>
            <a:pPr lvl="0"/>
            <a:r>
              <a:rPr lang="da-DK" noProof="0"/>
              <a:t>,</a:t>
            </a:r>
          </a:p>
        </p:txBody>
      </p:sp>
      <p:sp>
        <p:nvSpPr>
          <p:cNvPr id="15" name="Text Placeholder 4"/>
          <p:cNvSpPr>
            <a:spLocks noGrp="1"/>
          </p:cNvSpPr>
          <p:nvPr>
            <p:ph type="body" sz="quarter" idx="10" hasCustomPrompt="1"/>
          </p:nvPr>
        </p:nvSpPr>
        <p:spPr>
          <a:xfrm>
            <a:off x="9916586" y="5542389"/>
            <a:ext cx="1775993" cy="944215"/>
          </a:xfrm>
          <a:blipFill rotWithShape="1">
            <a:blip r:embed="rId3"/>
            <a:stretch>
              <a:fillRect/>
            </a:stretch>
          </a:blipFill>
        </p:spPr>
        <p:txBody>
          <a:bodyPr/>
          <a:lstStyle>
            <a:lvl1pPr marL="0" indent="0">
              <a:buNone/>
              <a:defRPr sz="133">
                <a:solidFill>
                  <a:schemeClr val="bg1"/>
                </a:solidFill>
              </a:defRPr>
            </a:lvl1pPr>
          </a:lstStyle>
          <a:p>
            <a:pPr lvl="0"/>
            <a:r>
              <a:rPr lang="da-DK" noProof="0"/>
              <a:t>,</a:t>
            </a:r>
          </a:p>
        </p:txBody>
      </p:sp>
      <p:sp>
        <p:nvSpPr>
          <p:cNvPr id="2" name="Title 1"/>
          <p:cNvSpPr>
            <a:spLocks noGrp="1"/>
          </p:cNvSpPr>
          <p:nvPr>
            <p:ph type="title" hasCustomPrompt="1"/>
          </p:nvPr>
        </p:nvSpPr>
        <p:spPr>
          <a:xfrm>
            <a:off x="529862" y="1394182"/>
            <a:ext cx="9253372" cy="2127961"/>
          </a:xfrm>
        </p:spPr>
        <p:txBody>
          <a:bodyPr/>
          <a:lstStyle>
            <a:lvl1pPr>
              <a:defRPr sz="7333" spc="-200">
                <a:solidFill>
                  <a:schemeClr val="tx2"/>
                </a:solidFill>
              </a:defRPr>
            </a:lvl1pPr>
          </a:lstStyle>
          <a:p>
            <a:r>
              <a:rPr lang="da-DK" noProof="0" dirty="0"/>
              <a:t>Titel på PowerPoint præsentationen</a:t>
            </a:r>
          </a:p>
        </p:txBody>
      </p:sp>
      <p:sp>
        <p:nvSpPr>
          <p:cNvPr id="12" name="Text Placeholder 11"/>
          <p:cNvSpPr>
            <a:spLocks noGrp="1"/>
          </p:cNvSpPr>
          <p:nvPr>
            <p:ph type="body" sz="quarter" idx="13" hasCustomPrompt="1"/>
          </p:nvPr>
        </p:nvSpPr>
        <p:spPr>
          <a:xfrm>
            <a:off x="551745" y="3759199"/>
            <a:ext cx="5478640" cy="1833032"/>
          </a:xfrm>
        </p:spPr>
        <p:txBody>
          <a:bodyPr/>
          <a:lstStyle>
            <a:lvl1pPr marL="0" indent="0">
              <a:buNone/>
              <a:defRPr baseline="0">
                <a:solidFill>
                  <a:srgbClr val="000000"/>
                </a:solidFill>
              </a:defRPr>
            </a:lvl1pPr>
          </a:lstStyle>
          <a:p>
            <a:pPr lvl="0"/>
            <a:r>
              <a:rPr lang="da-DK" noProof="0" dirty="0"/>
              <a:t>Manchet kan skrives her i op til tre linjer</a:t>
            </a:r>
          </a:p>
        </p:txBody>
      </p:sp>
      <p:sp>
        <p:nvSpPr>
          <p:cNvPr id="3" name="Date Placeholder 2"/>
          <p:cNvSpPr>
            <a:spLocks noGrp="1"/>
          </p:cNvSpPr>
          <p:nvPr>
            <p:ph type="dt" sz="half" idx="14"/>
          </p:nvPr>
        </p:nvSpPr>
        <p:spPr/>
        <p:txBody>
          <a:bodyPr/>
          <a:lstStyle/>
          <a:p>
            <a:fld id="{6EA3ECC6-3C0C-4BD7-8DE7-FD10B1F52C5B}" type="datetime3">
              <a:rPr lang="en-GB" smtClean="0"/>
              <a:t>28 January, 2025</a:t>
            </a:fld>
            <a:endParaRPr lang="da-DK"/>
          </a:p>
        </p:txBody>
      </p:sp>
      <p:sp>
        <p:nvSpPr>
          <p:cNvPr id="4" name="Slide Number Placeholder 3"/>
          <p:cNvSpPr>
            <a:spLocks noGrp="1"/>
          </p:cNvSpPr>
          <p:nvPr>
            <p:ph type="sldNum" sz="quarter" idx="15"/>
          </p:nvPr>
        </p:nvSpPr>
        <p:spPr/>
        <p:txBody>
          <a:bodyPr/>
          <a:lstStyle/>
          <a:p>
            <a:r>
              <a:rPr lang="da-DK"/>
              <a:t>Side </a:t>
            </a:r>
            <a:fld id="{4F2B6656-7882-4CEF-9850-9EB873E823C4}" type="slidenum">
              <a:rPr lang="da-DK" smtClean="0"/>
              <a:pPr/>
              <a:t>‹nr.›</a:t>
            </a:fld>
            <a:endParaRPr lang="da-DK"/>
          </a:p>
        </p:txBody>
      </p:sp>
    </p:spTree>
    <p:extLst>
      <p:ext uri="{BB962C8B-B14F-4D97-AF65-F5344CB8AC3E}">
        <p14:creationId xmlns:p14="http://schemas.microsoft.com/office/powerpoint/2010/main" val="1489880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lang="da-DK" dirty="0"/>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pPr>
              <a:defRPr/>
            </a:pPr>
            <a:fld id="{A3A74069-3BD2-4BBE-9D39-D61181DD2F79}" type="datetime3">
              <a:rPr lang="en-GB" smtClean="0"/>
              <a:t>28 January, 2025</a:t>
            </a:fld>
            <a:endParaRPr lang="da-DK"/>
          </a:p>
        </p:txBody>
      </p:sp>
      <p:sp>
        <p:nvSpPr>
          <p:cNvPr id="6" name="Pladsholder til sidefod 5"/>
          <p:cNvSpPr>
            <a:spLocks noGrp="1"/>
          </p:cNvSpPr>
          <p:nvPr>
            <p:ph type="ftr" sz="quarter" idx="11"/>
          </p:nvPr>
        </p:nvSpPr>
        <p:spPr/>
        <p:txBody>
          <a:bodyPr/>
          <a:lstStyle>
            <a:lvl1pPr>
              <a:defRPr/>
            </a:lvl1pPr>
          </a:lstStyle>
          <a:p>
            <a:pPr>
              <a:defRPr/>
            </a:pPr>
            <a:endParaRPr lang="da-DK"/>
          </a:p>
        </p:txBody>
      </p:sp>
      <p:sp>
        <p:nvSpPr>
          <p:cNvPr id="7" name="Pladsholder til diasnummer 6"/>
          <p:cNvSpPr>
            <a:spLocks noGrp="1"/>
          </p:cNvSpPr>
          <p:nvPr>
            <p:ph type="sldNum" sz="quarter" idx="12"/>
          </p:nvPr>
        </p:nvSpPr>
        <p:spPr/>
        <p:txBody>
          <a:bodyPr/>
          <a:lstStyle>
            <a:lvl1pPr>
              <a:defRPr/>
            </a:lvl1pPr>
          </a:lstStyle>
          <a:p>
            <a:pPr>
              <a:defRPr/>
            </a:pPr>
            <a:fld id="{78CE8891-012E-40A5-9898-CE87F023303E}" type="slidenum">
              <a:rPr lang="da-DK"/>
              <a:pPr>
                <a:defRPr/>
              </a:pPr>
              <a:t>‹nr.›</a:t>
            </a:fld>
            <a:endParaRPr lang="da-DK"/>
          </a:p>
        </p:txBody>
      </p:sp>
    </p:spTree>
    <p:extLst>
      <p:ext uri="{BB962C8B-B14F-4D97-AF65-F5344CB8AC3E}">
        <p14:creationId xmlns:p14="http://schemas.microsoft.com/office/powerpoint/2010/main" val="12647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D7413E7-1D57-49CB-9CA6-CC1B5CADF866}"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43FF830D-B6FD-4FF8-9659-11313A3C3FDD}" type="datetime3">
              <a:rPr lang="en-GB" smtClean="0"/>
              <a:t>28 January,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69987162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F694F59A-78A4-49DE-A429-6397047A1DD5}" type="datetime3">
              <a:rPr lang="en-GB" smtClean="0"/>
              <a:t>28 January,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326687"/>
            <a:ext cx="3209953" cy="1044000"/>
          </a:xfrm>
          <a:prstGeom prst="rect">
            <a:avLst/>
          </a:prstGeom>
        </p:spPr>
      </p:pic>
    </p:spTree>
    <p:extLst>
      <p:ext uri="{BB962C8B-B14F-4D97-AF65-F5344CB8AC3E}">
        <p14:creationId xmlns:p14="http://schemas.microsoft.com/office/powerpoint/2010/main" val="2810759743"/>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C5F5D702-42AE-4D95-86E1-D63831635518}" type="datetime3">
              <a:rPr lang="en-GB" smtClean="0"/>
              <a:t>28 January,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912245820"/>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5436AAB0-E42D-4DBE-82FD-7084F762EE27}" type="datetime3">
              <a:rPr lang="en-GB" smtClean="0"/>
              <a:t>28 January, 2025</a:t>
            </a:fld>
            <a:endParaRPr lang="da-DK" dirty="0"/>
          </a:p>
        </p:txBody>
      </p:sp>
      <p:pic>
        <p:nvPicPr>
          <p:cNvPr id="8" name="Bille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872072280"/>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A3DE7F72-1DD6-41DC-9DC5-8DD7DC3D1C12}"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1273530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D9DB5050-9EC2-40FC-8AA5-2089B9241311}"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205304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DF0D07E-90EC-470A-8927-56F5F5AB5406}"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22427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0EE6E135-6379-464D-9831-60F1BBCB122A}" type="datetime3">
              <a:rPr lang="en-GB" smtClean="0"/>
              <a:t>28 January,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32801459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E964BFC0-89F4-4854-AF46-8FDC7B5CF03C}"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23018506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9E700CE-A5C7-4964-B0B8-7F61CB99D420}"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397231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0567AD76-B3A6-4CA9-9FC6-F40C774ED331}" type="datetime3">
              <a:rPr lang="en-GB" smtClean="0"/>
              <a:t>28 January,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69FD90F-A9F0-4709-B720-6876C8A30EC7}"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0318907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D83C7F52-C780-4F44-9204-BEA5545028EC}" type="datetime3">
              <a:rPr lang="en-GB" smtClean="0"/>
              <a:t>28 January,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2263159018"/>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00C07881-9181-4AE6-8CF1-429E4749DA1E}"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4239149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E6E1D493-4789-4C32-A156-EE1C5C056FB9}" type="datetime3">
              <a:rPr lang="en-GB" smtClean="0"/>
              <a:t>28 January,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5467665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B40B56C-CD3E-4134-812B-3E807B59A9C1}" type="datetime3">
              <a:rPr lang="en-GB" smtClean="0"/>
              <a:t>28 January,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24760270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1B485482-9D7D-4696-B403-76E2BD669035}"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7496719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EA05C398-CECA-4F03-B2AE-F410FAB61051}" type="datetime3">
              <a:rPr lang="en-GB" smtClean="0"/>
              <a:t>28 January,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1597028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CDC7FD05-9162-44A6-8343-FD21956EDDF0}" type="datetime3">
              <a:rPr lang="en-GB" smtClean="0"/>
              <a:t>28 January,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4782874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Bille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754488803"/>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3412901B-2185-4ABC-B826-A9491D418F0D}" type="datetime3">
              <a:rPr lang="en-GB" smtClean="0"/>
              <a:t>28 January,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31806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E5115F6-BD95-4607-B868-0878220C1656}" type="datetime3">
              <a:rPr lang="en-GB" smtClean="0"/>
              <a:t>28 January,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fld id="{90C139DB-1A2C-4BAB-8774-0DB072A0FF37}" type="datetime3">
              <a:rPr lang="en-GB" altLang="en-US" smtClean="0"/>
              <a:t>28 January, 2025</a:t>
            </a:fld>
            <a:endParaRPr lang="da-DK"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da-DK" dirty="0"/>
          </a:p>
        </p:txBody>
      </p:sp>
      <p:sp>
        <p:nvSpPr>
          <p:cNvPr id="6" name="Rectangle 6"/>
          <p:cNvSpPr>
            <a:spLocks noGrp="1" noChangeArrowheads="1"/>
          </p:cNvSpPr>
          <p:nvPr>
            <p:ph type="sldNum" sz="quarter" idx="12"/>
          </p:nvPr>
        </p:nvSpPr>
        <p:spPr>
          <a:ln/>
        </p:spPr>
        <p:txBody>
          <a:bodyPr/>
          <a:lstStyle>
            <a:lvl1pPr>
              <a:defRPr/>
            </a:lvl1pPr>
          </a:lstStyle>
          <a:p>
            <a:pPr>
              <a:defRPr/>
            </a:pPr>
            <a:fld id="{27D64B8D-AC23-4405-AEDE-DA3893798D7E}" type="slidenum">
              <a:rPr lang="da-DK"/>
              <a:pPr>
                <a:defRPr/>
              </a:pPr>
              <a:t>‹nr.›</a:t>
            </a:fld>
            <a:endParaRPr lang="da-DK" dirty="0"/>
          </a:p>
        </p:txBody>
      </p:sp>
    </p:spTree>
    <p:extLst>
      <p:ext uri="{BB962C8B-B14F-4D97-AF65-F5344CB8AC3E}">
        <p14:creationId xmlns:p14="http://schemas.microsoft.com/office/powerpoint/2010/main" val="780998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7D2C2077-4EEB-4C31-A719-E2525D8E78FA}" type="datetime2">
              <a:rPr lang="da-DK" smtClean="0"/>
              <a:t>28. januar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260761263"/>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F5884E7B-D534-4D75-A774-FBF260A2CCA5}" type="datetime2">
              <a:rPr lang="da-DK" smtClean="0"/>
              <a:t>28. januar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326687"/>
            <a:ext cx="3209953" cy="1044000"/>
          </a:xfrm>
          <a:prstGeom prst="rect">
            <a:avLst/>
          </a:prstGeom>
        </p:spPr>
      </p:pic>
    </p:spTree>
    <p:extLst>
      <p:ext uri="{BB962C8B-B14F-4D97-AF65-F5344CB8AC3E}">
        <p14:creationId xmlns:p14="http://schemas.microsoft.com/office/powerpoint/2010/main" val="3433800936"/>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4181A3B2-DB7E-40A2-A454-F5EF0B0CD505}" type="datetime2">
              <a:rPr lang="da-DK" smtClean="0"/>
              <a:t>28. januar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5670000"/>
            <a:ext cx="3209953" cy="1044000"/>
          </a:xfrm>
          <a:prstGeom prst="rect">
            <a:avLst/>
          </a:prstGeom>
        </p:spPr>
      </p:pic>
    </p:spTree>
    <p:extLst>
      <p:ext uri="{BB962C8B-B14F-4D97-AF65-F5344CB8AC3E}">
        <p14:creationId xmlns:p14="http://schemas.microsoft.com/office/powerpoint/2010/main" val="2435598090"/>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CE79A8BA-6308-4AB4-BA07-07901CC93943}" type="datetime2">
              <a:rPr lang="da-DK" smtClean="0"/>
              <a:t>28. januar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856" y="5670000"/>
            <a:ext cx="3209953" cy="1044000"/>
          </a:xfrm>
          <a:prstGeom prst="rect">
            <a:avLst/>
          </a:prstGeom>
        </p:spPr>
      </p:pic>
    </p:spTree>
    <p:extLst>
      <p:ext uri="{BB962C8B-B14F-4D97-AF65-F5344CB8AC3E}">
        <p14:creationId xmlns:p14="http://schemas.microsoft.com/office/powerpoint/2010/main" val="10173264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4C451BC2-23AA-4BDD-A195-70A84378D835}"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0039058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CF1F35B8-8684-4CD8-B4D2-22C9DCD53778}"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2847435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A6B66DE3-B7C6-4491-BDDF-66332B847930}"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9168678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FE5BFA9F-96AF-4A53-8C7F-A16089E92BAE}" type="datetime2">
              <a:rPr lang="da-DK" smtClean="0"/>
              <a:t>28. januar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5441900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879ABB5-899B-4800-AFA0-F7026BA4AC67}" type="datetime2">
              <a:rPr lang="da-DK" smtClean="0"/>
              <a:t>28. januar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1089926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2.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image" Target="../media/image1.pn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theme" Target="../theme/theme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image" Target="../media/image1.png"/><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image" Target="../media/image1.pn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theme" Target="../theme/theme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theme" Target="../theme/theme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image" Target="../media/image1.png"/><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theme" Target="../theme/theme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21" Type="http://schemas.openxmlformats.org/officeDocument/2006/relationships/theme" Target="../theme/theme8.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76BD9BBE-B971-4A76-8AED-ACC0EDB01400}" type="datetime3">
              <a:rPr lang="en-GB" smtClean="0"/>
              <a:t>28 January,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2" r:id="rId23"/>
    <p:sldLayoutId id="2147483703" r:id="rId24"/>
    <p:sldLayoutId id="2147483704" r:id="rId25"/>
    <p:sldLayoutId id="2147483705" r:id="rId26"/>
    <p:sldLayoutId id="2147483707" r:id="rId27"/>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ADF7E39A-8DE1-4DCE-9D62-8E5C1C2F5B8A}" type="datetime3">
              <a:rPr lang="en-GB" smtClean="0"/>
              <a:t>28 January,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9940555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4E07C7EA-4B52-4608-B038-9A54ACF536F0}" type="datetime3">
              <a:rPr lang="en-GB" smtClean="0"/>
              <a:t>28 January,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1010540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A338011C-D1F2-4DFE-B9DB-93F97B4C000F}" type="datetime3">
              <a:rPr lang="en-GB" smtClean="0"/>
              <a:t>28 January,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4167512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AB403FCA-C771-403A-8EC6-5B33A0E14EC5}" type="datetime2">
              <a:rPr lang="da-DK" smtClean="0"/>
              <a:t>28. januar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29864492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289DD84C-7B1A-4B6E-BDCC-2F3FB97FD5C7}" type="datetime2">
              <a:rPr lang="da-DK" smtClean="0"/>
              <a:t>28. januar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37278366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0AE0A80F-84F3-4D1E-851D-9F2985B9CA25}" type="datetime2">
              <a:rPr lang="da-DK" smtClean="0"/>
              <a:t>28. januar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420490767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862" y="392886"/>
            <a:ext cx="11119221" cy="711639"/>
          </a:xfrm>
          <a:prstGeom prst="rect">
            <a:avLst/>
          </a:prstGeom>
        </p:spPr>
        <p:txBody>
          <a:bodyPr vert="horz" lIns="0" tIns="0" rIns="0" bIns="0" rtlCol="0" anchor="t" anchorCtr="0">
            <a:normAutofit/>
          </a:bodyPr>
          <a:lstStyle/>
          <a:p>
            <a:r>
              <a:rPr lang="da-DK" noProof="0"/>
              <a:t>Overskrift i en linje</a:t>
            </a:r>
          </a:p>
        </p:txBody>
      </p:sp>
      <p:sp>
        <p:nvSpPr>
          <p:cNvPr id="6" name="Slide Number Placeholder 5"/>
          <p:cNvSpPr>
            <a:spLocks noGrp="1"/>
          </p:cNvSpPr>
          <p:nvPr>
            <p:ph type="sldNum" sz="quarter" idx="4"/>
          </p:nvPr>
        </p:nvSpPr>
        <p:spPr>
          <a:xfrm>
            <a:off x="529861" y="6203882"/>
            <a:ext cx="1756139" cy="139769"/>
          </a:xfrm>
          <a:prstGeom prst="rect">
            <a:avLst/>
          </a:prstGeom>
        </p:spPr>
        <p:txBody>
          <a:bodyPr vert="horz" lIns="0" tIns="0" rIns="0" bIns="0" rtlCol="0" anchor="ctr" anchorCtr="0"/>
          <a:lstStyle>
            <a:lvl1pPr algn="l">
              <a:lnSpc>
                <a:spcPct val="92000"/>
              </a:lnSpc>
              <a:defRPr sz="933">
                <a:solidFill>
                  <a:schemeClr val="accent1"/>
                </a:solidFill>
              </a:defRPr>
            </a:lvl1pPr>
          </a:lstStyle>
          <a:p>
            <a:r>
              <a:rPr lang="da-DK" noProof="0"/>
              <a:t>Side </a:t>
            </a:r>
            <a:fld id="{4F2B6656-7882-4CEF-9850-9EB873E823C4}" type="slidenum">
              <a:rPr lang="da-DK" noProof="0" smtClean="0"/>
              <a:pPr/>
              <a:t>‹nr.›</a:t>
            </a:fld>
            <a:endParaRPr lang="da-DK" noProof="0"/>
          </a:p>
        </p:txBody>
      </p:sp>
      <p:sp>
        <p:nvSpPr>
          <p:cNvPr id="7" name="Text Placeholder 6"/>
          <p:cNvSpPr>
            <a:spLocks noGrp="1"/>
          </p:cNvSpPr>
          <p:nvPr>
            <p:ph type="body" idx="1"/>
          </p:nvPr>
        </p:nvSpPr>
        <p:spPr>
          <a:xfrm>
            <a:off x="529862" y="1600202"/>
            <a:ext cx="11119221" cy="4305300"/>
          </a:xfrm>
          <a:prstGeom prst="rect">
            <a:avLst/>
          </a:prstGeom>
        </p:spPr>
        <p:txBody>
          <a:bodyPr vert="horz" lIns="0" tIns="0" rIns="0" bIns="0" rtlCol="0">
            <a:normAutofit/>
          </a:bodyPr>
          <a:lstStyle/>
          <a:p>
            <a:pPr lvl="0"/>
            <a:r>
              <a:rPr lang="da-DK" noProof="0"/>
              <a:t>Tekstniveau 1</a:t>
            </a:r>
          </a:p>
          <a:p>
            <a:pPr lvl="1"/>
            <a:r>
              <a:rPr lang="da-DK" noProof="0"/>
              <a:t>Tekstniveau 2</a:t>
            </a:r>
          </a:p>
          <a:p>
            <a:pPr lvl="2"/>
            <a:r>
              <a:rPr lang="da-DK" noProof="0"/>
              <a:t>Tekstniveau 3</a:t>
            </a:r>
          </a:p>
          <a:p>
            <a:pPr lvl="3"/>
            <a:r>
              <a:rPr lang="da-DK" noProof="0"/>
              <a:t>Tekstniveau 4</a:t>
            </a:r>
          </a:p>
          <a:p>
            <a:pPr lvl="4"/>
            <a:r>
              <a:rPr lang="da-DK" noProof="0"/>
              <a:t>Tekstniveau 5</a:t>
            </a:r>
          </a:p>
        </p:txBody>
      </p:sp>
      <p:sp>
        <p:nvSpPr>
          <p:cNvPr id="4" name="Date Placeholder 3"/>
          <p:cNvSpPr>
            <a:spLocks noGrp="1"/>
          </p:cNvSpPr>
          <p:nvPr>
            <p:ph type="dt" sz="half" idx="2"/>
          </p:nvPr>
        </p:nvSpPr>
        <p:spPr>
          <a:xfrm>
            <a:off x="529861" y="6343650"/>
            <a:ext cx="1756139" cy="141951"/>
          </a:xfrm>
          <a:prstGeom prst="rect">
            <a:avLst/>
          </a:prstGeom>
        </p:spPr>
        <p:txBody>
          <a:bodyPr vert="horz" lIns="0" tIns="0" rIns="0" bIns="0" rtlCol="0" anchor="ctr"/>
          <a:lstStyle>
            <a:lvl1pPr algn="l">
              <a:defRPr sz="933">
                <a:solidFill>
                  <a:schemeClr val="accent1"/>
                </a:solidFill>
              </a:defRPr>
            </a:lvl1pPr>
          </a:lstStyle>
          <a:p>
            <a:fld id="{AA6A5D16-EEF9-804E-AB0B-3FE018634BE0}" type="datetime3">
              <a:rPr lang="da-DK" noProof="0" smtClean="0"/>
              <a:t>28.01.2025</a:t>
            </a:fld>
            <a:endParaRPr lang="da-DK" noProof="0"/>
          </a:p>
        </p:txBody>
      </p:sp>
    </p:spTree>
    <p:extLst>
      <p:ext uri="{BB962C8B-B14F-4D97-AF65-F5344CB8AC3E}">
        <p14:creationId xmlns:p14="http://schemas.microsoft.com/office/powerpoint/2010/main" val="201947641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9" r:id="rId17"/>
    <p:sldLayoutId id="2147483860" r:id="rId18"/>
    <p:sldLayoutId id="2147483861" r:id="rId19"/>
    <p:sldLayoutId id="2147483862" r:id="rId20"/>
  </p:sldLayoutIdLst>
  <p:hf sldNum="0" hdr="0" ftr="0" dt="0"/>
  <p:txStyles>
    <p:titleStyle>
      <a:lvl1pPr algn="l" defTabSz="914377" rtl="0" eaLnBrk="1" latinLnBrk="0" hangingPunct="1">
        <a:lnSpc>
          <a:spcPct val="90000"/>
        </a:lnSpc>
        <a:spcBef>
          <a:spcPct val="0"/>
        </a:spcBef>
        <a:buNone/>
        <a:defRPr sz="4800" b="1" kern="1200" baseline="0">
          <a:solidFill>
            <a:schemeClr val="tx2"/>
          </a:solidFill>
          <a:latin typeface="+mj-lt"/>
          <a:ea typeface="+mj-ea"/>
          <a:cs typeface="+mj-cs"/>
        </a:defRPr>
      </a:lvl1pPr>
    </p:titleStyle>
    <p:bodyStyle>
      <a:lvl1pPr marL="457189" indent="-457189" algn="l" defTabSz="914377" rtl="0" eaLnBrk="1" latinLnBrk="0" hangingPunct="1">
        <a:lnSpc>
          <a:spcPct val="100000"/>
        </a:lnSpc>
        <a:spcBef>
          <a:spcPts val="0"/>
        </a:spcBef>
        <a:spcAft>
          <a:spcPts val="1333"/>
        </a:spcAft>
        <a:buClr>
          <a:schemeClr val="tx2"/>
        </a:buClr>
        <a:buFont typeface="Arial"/>
        <a:buChar char="•"/>
        <a:defRPr sz="3200" b="0" kern="1200">
          <a:solidFill>
            <a:srgbClr val="000000"/>
          </a:solidFill>
          <a:latin typeface="+mn-lt"/>
          <a:ea typeface="+mn-ea"/>
          <a:cs typeface="+mn-cs"/>
        </a:defRPr>
      </a:lvl1pPr>
      <a:lvl2pPr marL="709182" indent="-457189" algn="l" defTabSz="914377" rtl="0" eaLnBrk="1" latinLnBrk="0" hangingPunct="1">
        <a:lnSpc>
          <a:spcPct val="100000"/>
        </a:lnSpc>
        <a:spcBef>
          <a:spcPts val="0"/>
        </a:spcBef>
        <a:spcAft>
          <a:spcPts val="1333"/>
        </a:spcAft>
        <a:buClr>
          <a:schemeClr val="tx2"/>
        </a:buClr>
        <a:buFont typeface="Arial"/>
        <a:buChar char="•"/>
        <a:defRPr sz="2933" kern="1200">
          <a:solidFill>
            <a:srgbClr val="000000"/>
          </a:solidFill>
          <a:latin typeface="+mn-lt"/>
          <a:ea typeface="+mn-ea"/>
          <a:cs typeface="+mn-cs"/>
        </a:defRPr>
      </a:lvl2pPr>
      <a:lvl3pPr marL="979176" indent="-457189" algn="l" defTabSz="914377" rtl="0" eaLnBrk="1" latinLnBrk="0" hangingPunct="1">
        <a:lnSpc>
          <a:spcPct val="100000"/>
        </a:lnSpc>
        <a:spcBef>
          <a:spcPts val="0"/>
        </a:spcBef>
        <a:spcAft>
          <a:spcPts val="1333"/>
        </a:spcAft>
        <a:buClr>
          <a:schemeClr val="tx2"/>
        </a:buClr>
        <a:buFont typeface="Arial"/>
        <a:buChar char="•"/>
        <a:defRPr sz="2667" kern="1200" baseline="0">
          <a:solidFill>
            <a:srgbClr val="000000"/>
          </a:solidFill>
          <a:latin typeface="+mn-lt"/>
          <a:ea typeface="+mn-ea"/>
          <a:cs typeface="+mn-cs"/>
        </a:defRPr>
      </a:lvl3pPr>
      <a:lvl4pPr marL="1148371" indent="-457189" algn="l" defTabSz="914377" rtl="0" eaLnBrk="1" latinLnBrk="0" hangingPunct="1">
        <a:lnSpc>
          <a:spcPct val="100000"/>
        </a:lnSpc>
        <a:spcBef>
          <a:spcPts val="0"/>
        </a:spcBef>
        <a:spcAft>
          <a:spcPts val="1333"/>
        </a:spcAft>
        <a:buClr>
          <a:schemeClr val="tx2"/>
        </a:buClr>
        <a:buFont typeface="Arial"/>
        <a:buChar char="•"/>
        <a:defRPr sz="2667" kern="1200">
          <a:solidFill>
            <a:srgbClr val="000000"/>
          </a:solidFill>
          <a:latin typeface="+mn-lt"/>
          <a:ea typeface="+mn-ea"/>
          <a:cs typeface="+mn-cs"/>
        </a:defRPr>
      </a:lvl4pPr>
      <a:lvl5pPr marL="1310367" indent="-457189" algn="l" defTabSz="914377" rtl="0" eaLnBrk="1" latinLnBrk="0" hangingPunct="1">
        <a:lnSpc>
          <a:spcPct val="100000"/>
        </a:lnSpc>
        <a:spcBef>
          <a:spcPts val="0"/>
        </a:spcBef>
        <a:spcAft>
          <a:spcPts val="1333"/>
        </a:spcAft>
        <a:buClr>
          <a:schemeClr val="tx2"/>
        </a:buClr>
        <a:buFont typeface="Arial"/>
        <a:buChar char="•"/>
        <a:defRPr sz="2667" kern="1200" baseline="0">
          <a:solidFill>
            <a:srgbClr val="000000"/>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6.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8.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69.svg"/><Relationship Id="rId10" Type="http://schemas.openxmlformats.org/officeDocument/2006/relationships/image" Target="../media/image81.svg"/><Relationship Id="rId4" Type="http://schemas.openxmlformats.org/officeDocument/2006/relationships/image" Target="../media/image68.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86.sv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86.sv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hyperlink" Target="https://www.yumpu.com/da/document/view/22728248/hele-magasinet-som-pdf-dansk-selskab-for-patientsikkerhed" TargetMode="External"/><Relationship Id="rId5" Type="http://schemas.openxmlformats.org/officeDocument/2006/relationships/image" Target="../media/image108.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108.png"/><Relationship Id="rId5" Type="http://schemas.openxmlformats.org/officeDocument/2006/relationships/image" Target="../media/image106.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12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121.jpe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125.pn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Za1o77jAnbw" TargetMode="External"/><Relationship Id="rId2" Type="http://schemas.openxmlformats.org/officeDocument/2006/relationships/notesSlide" Target="../notesSlides/notesSlide52.xml"/><Relationship Id="rId1" Type="http://schemas.openxmlformats.org/officeDocument/2006/relationships/slideLayout" Target="../slideLayouts/slideLayout26.xml"/><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31.png"/><Relationship Id="rId7" Type="http://schemas.openxmlformats.org/officeDocument/2006/relationships/diagramColors" Target="../diagrams/colors6.xml"/><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33.png"/><Relationship Id="rId7" Type="http://schemas.openxmlformats.org/officeDocument/2006/relationships/diagramColors" Target="../diagrams/colors7.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8.xml"/><Relationship Id="rId1" Type="http://schemas.openxmlformats.org/officeDocument/2006/relationships/slideLayout" Target="../slideLayouts/slideLayout2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75.gif"/></Relationships>
</file>

<file path=ppt/slides/_rels/slide62.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62.xml"/><Relationship Id="rId1" Type="http://schemas.openxmlformats.org/officeDocument/2006/relationships/slideLayout" Target="../slideLayouts/slideLayout22.xml"/><Relationship Id="rId5" Type="http://schemas.openxmlformats.org/officeDocument/2006/relationships/image" Target="../media/image139.png"/><Relationship Id="rId4" Type="http://schemas.openxmlformats.org/officeDocument/2006/relationships/image" Target="../media/image138.png"/></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22.xml"/><Relationship Id="rId4" Type="http://schemas.openxmlformats.org/officeDocument/2006/relationships/image" Target="../media/image75.gif"/></Relationships>
</file>

<file path=ppt/slides/_rels/slide6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64.xml"/><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6.xml"/><Relationship Id="rId1" Type="http://schemas.openxmlformats.org/officeDocument/2006/relationships/slideLayout" Target="../slideLayouts/slideLayout22.xml"/><Relationship Id="rId5" Type="http://schemas.openxmlformats.org/officeDocument/2006/relationships/image" Target="../media/image141.png"/><Relationship Id="rId4" Type="http://schemas.openxmlformats.org/officeDocument/2006/relationships/chart" Target="../charts/char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chart" Target="../charts/chart6.xml"/><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8.xml"/><Relationship Id="rId1" Type="http://schemas.openxmlformats.org/officeDocument/2006/relationships/slideLayout" Target="../slideLayouts/slideLayout23.xml"/><Relationship Id="rId4" Type="http://schemas.openxmlformats.org/officeDocument/2006/relationships/image" Target="../media/image141.png"/></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2.xml"/><Relationship Id="rId1" Type="http://schemas.openxmlformats.org/officeDocument/2006/relationships/slideLayout" Target="../slideLayouts/slideLayout27.xml"/><Relationship Id="rId5" Type="http://schemas.openxmlformats.org/officeDocument/2006/relationships/image" Target="../media/image141.png"/><Relationship Id="rId4" Type="http://schemas.openxmlformats.org/officeDocument/2006/relationships/image" Target="../media/image147.png"/></Relationships>
</file>

<file path=ppt/slides/_rels/slide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3.xml"/><Relationship Id="rId1" Type="http://schemas.openxmlformats.org/officeDocument/2006/relationships/slideLayout" Target="../slideLayouts/slideLayout22.xml"/><Relationship Id="rId6" Type="http://schemas.openxmlformats.org/officeDocument/2006/relationships/image" Target="../media/image150.png"/><Relationship Id="rId5" Type="http://schemas.openxmlformats.org/officeDocument/2006/relationships/hyperlink" Target="https://patientsikkerhed.dk/viden/forbedringsmetoder/seriediagrammer/" TargetMode="External"/><Relationship Id="rId4" Type="http://schemas.openxmlformats.org/officeDocument/2006/relationships/image" Target="../media/image149.svg"/></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image" Target="../media/image153.svg"/></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9.xml"/></Relationships>
</file>

<file path=ppt/slides/_rels/slide7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6.jpg"/><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FE266-7F42-1CF6-9E4F-62681AD9B79F}"/>
              </a:ext>
            </a:extLst>
          </p:cNvPr>
          <p:cNvSpPr>
            <a:spLocks noGrp="1"/>
          </p:cNvSpPr>
          <p:nvPr>
            <p:ph type="title"/>
          </p:nvPr>
        </p:nvSpPr>
        <p:spPr/>
        <p:txBody>
          <a:bodyPr/>
          <a:lstStyle/>
          <a:p>
            <a:r>
              <a:rPr lang="da-DK" dirty="0"/>
              <a:t>Anvendelse af læringsmaterialet</a:t>
            </a:r>
          </a:p>
        </p:txBody>
      </p:sp>
      <p:sp>
        <p:nvSpPr>
          <p:cNvPr id="3" name="Pladsholder til indhold 2">
            <a:extLst>
              <a:ext uri="{FF2B5EF4-FFF2-40B4-BE49-F238E27FC236}">
                <a16:creationId xmlns:a16="http://schemas.microsoft.com/office/drawing/2014/main" id="{39B1D444-58AC-89BA-8DFE-66F8DE7F9F3E}"/>
              </a:ext>
            </a:extLst>
          </p:cNvPr>
          <p:cNvSpPr>
            <a:spLocks noGrp="1"/>
          </p:cNvSpPr>
          <p:nvPr>
            <p:ph idx="1"/>
          </p:nvPr>
        </p:nvSpPr>
        <p:spPr>
          <a:xfrm>
            <a:off x="911224" y="1881187"/>
            <a:ext cx="10366375" cy="4392614"/>
          </a:xfrm>
        </p:spPr>
        <p:txBody>
          <a:bodyPr/>
          <a:lstStyle/>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Læringsmaterialet er designet til at understøtte en fælles forståelse og ensartet tilgang til forbedringsarbejdet på tværs af virksomheder og facilitatorer i Region Sjælland</a:t>
            </a:r>
          </a:p>
          <a:p>
            <a:pPr marL="342900" lvl="0" indent="-342900">
              <a:lnSpc>
                <a:spcPct val="107000"/>
              </a:lnSpc>
              <a:buFont typeface="Symbol" panose="05050102010706020507" pitchFamily="18" charset="2"/>
              <a:buChar char=""/>
            </a:pPr>
            <a:r>
              <a:rPr lang="da-DK" sz="1600" kern="100" dirty="0">
                <a:latin typeface="Aptos" panose="020B0004020202020204" pitchFamily="34" charset="0"/>
                <a:ea typeface="Aptos" panose="020B0004020202020204" pitchFamily="34" charset="0"/>
                <a:cs typeface="Times New Roman" panose="02020603050405020304" pitchFamily="18" charset="0"/>
              </a:rPr>
              <a:t>Læringsmaterialet er u</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nderstøttet af:</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talenoter</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omfattende tekst til forståelse af slide baseret på teori</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talekort</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kortfattede noter til hovedbudskaber i præsentation, så facilitator kan holde fokus på læringspointerne</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Præsentationen er tænkt fleksibelt, så den kan tilpasses lokale behov fx skjule slides, der ikke er relevante, eller tilføje lokale eksempler, data og lignende for at gøre præsentationen relevant og kontekstnær ved behov</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Med funktionen "Skjul slide" kan præsentationen tilpasses uden at slette slides. Dette er nyttigt, hvis der er indhold, der ikke er relevant </a:t>
            </a:r>
            <a:r>
              <a:rPr lang="da-DK" sz="1600" kern="100" dirty="0">
                <a:latin typeface="Aptos" panose="020B0004020202020204" pitchFamily="34" charset="0"/>
                <a:ea typeface="Aptos" panose="020B0004020202020204" pitchFamily="34" charset="0"/>
                <a:cs typeface="Times New Roman" panose="02020603050405020304" pitchFamily="18" charset="0"/>
              </a:rPr>
              <a:t>i</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en specifik kontekst eller målgruppe.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Åbn præsentationen</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Find det slide, du vil skjule - I venstre panel med oversigten over slides skal du klikke på det slide, du ønsker at skjule.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Højreklik på det markerede slide - I menuen, der kommer frem, skal du vælge "Skjul slide". </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Tjek visningen - Når præsentationen afspilles (F5 eller "Fra begyndelsen"), springes det skjulte slide over. </a:t>
            </a:r>
          </a:p>
          <a:p>
            <a:endParaRPr lang="da-DK" sz="3200" dirty="0"/>
          </a:p>
        </p:txBody>
      </p:sp>
      <p:sp>
        <p:nvSpPr>
          <p:cNvPr id="4" name="Pladsholder til slidenummer 3">
            <a:extLst>
              <a:ext uri="{FF2B5EF4-FFF2-40B4-BE49-F238E27FC236}">
                <a16:creationId xmlns:a16="http://schemas.microsoft.com/office/drawing/2014/main" id="{E1DD77FD-E304-843E-9621-9E0C32AE1D5C}"/>
              </a:ext>
            </a:extLst>
          </p:cNvPr>
          <p:cNvSpPr>
            <a:spLocks noGrp="1"/>
          </p:cNvSpPr>
          <p:nvPr>
            <p:ph type="sldNum" sz="quarter" idx="12"/>
          </p:nvPr>
        </p:nvSpPr>
        <p:spPr/>
        <p:txBody>
          <a:bodyPr/>
          <a:lstStyle/>
          <a:p>
            <a:fld id="{50DEC214-4A26-8544-86E4-D5810B015655}" type="slidenum">
              <a:rPr lang="da-DK" smtClean="0"/>
              <a:t>1</a:t>
            </a:fld>
            <a:endParaRPr lang="da-DK" dirty="0"/>
          </a:p>
        </p:txBody>
      </p:sp>
    </p:spTree>
    <p:extLst>
      <p:ext uri="{BB962C8B-B14F-4D97-AF65-F5344CB8AC3E}">
        <p14:creationId xmlns:p14="http://schemas.microsoft.com/office/powerpoint/2010/main" val="2297977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Hvordan er det gået?</a:t>
            </a:r>
          </a:p>
        </p:txBody>
      </p:sp>
      <p:sp>
        <p:nvSpPr>
          <p:cNvPr id="7" name="Pladsholder til slidenummer 6">
            <a:extLst>
              <a:ext uri="{FF2B5EF4-FFF2-40B4-BE49-F238E27FC236}">
                <a16:creationId xmlns:a16="http://schemas.microsoft.com/office/drawing/2014/main" id="{766D5A26-5579-00D4-69DD-BA9D9BCD695C}"/>
              </a:ext>
            </a:extLst>
          </p:cNvPr>
          <p:cNvSpPr>
            <a:spLocks noGrp="1"/>
          </p:cNvSpPr>
          <p:nvPr>
            <p:ph type="sldNum" sz="quarter" idx="12"/>
          </p:nvPr>
        </p:nvSpPr>
        <p:spPr/>
        <p:txBody>
          <a:bodyPr/>
          <a:lstStyle/>
          <a:p>
            <a:fld id="{1A9C1F50-39BA-4586-8B54-E51EE54A86B8}" type="slidenum">
              <a:rPr lang="da-DK" smtClean="0"/>
              <a:t>10</a:t>
            </a:fld>
            <a:endParaRPr lang="da-DK" dirty="0"/>
          </a:p>
        </p:txBody>
      </p:sp>
      <p:sp>
        <p:nvSpPr>
          <p:cNvPr id="5" name="Rektangel 4"/>
          <p:cNvSpPr/>
          <p:nvPr/>
        </p:nvSpPr>
        <p:spPr>
          <a:xfrm>
            <a:off x="1296837" y="1558560"/>
            <a:ext cx="6898257"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da-DK" sz="2400" b="1" u="sng" dirty="0">
              <a:solidFill>
                <a:schemeClr val="tx1"/>
              </a:solidFill>
            </a:endParaRPr>
          </a:p>
          <a:p>
            <a:pPr algn="ctr"/>
            <a:r>
              <a:rPr lang="da-DK" sz="2400" b="1" u="sng" dirty="0">
                <a:solidFill>
                  <a:schemeClr val="tx1"/>
                </a:solidFill>
              </a:rPr>
              <a:t>Tjekliste fra WS 1</a:t>
            </a:r>
          </a:p>
          <a:p>
            <a:pPr algn="ctr"/>
            <a:endParaRPr lang="da-DK" sz="2400" b="1" u="sng" dirty="0">
              <a:solidFill>
                <a:schemeClr val="tx1"/>
              </a:solidFill>
            </a:endParaRPr>
          </a:p>
          <a:p>
            <a:pPr marL="342900" indent="-342900">
              <a:lnSpc>
                <a:spcPct val="150000"/>
              </a:lnSpc>
              <a:buFont typeface="Arial" panose="020B0604020202020204" pitchFamily="34" charset="0"/>
              <a:buChar char="•"/>
            </a:pPr>
            <a:r>
              <a:rPr lang="da-DK" sz="2000" dirty="0">
                <a:solidFill>
                  <a:schemeClr val="tx2"/>
                </a:solidFill>
              </a:rPr>
              <a:t>Opdatér charter og fremdriftsscore</a:t>
            </a:r>
          </a:p>
          <a:p>
            <a:pPr marL="342900" indent="-342900">
              <a:lnSpc>
                <a:spcPct val="150000"/>
              </a:lnSpc>
              <a:buFont typeface="Arial" panose="020B0604020202020204" pitchFamily="34" charset="0"/>
              <a:buChar char="•"/>
            </a:pPr>
            <a:r>
              <a:rPr lang="da-DK" sz="2000" dirty="0">
                <a:solidFill>
                  <a:schemeClr val="tx2"/>
                </a:solidFill>
              </a:rPr>
              <a:t>Færdiggør 1. version af driverdiagram</a:t>
            </a:r>
          </a:p>
          <a:p>
            <a:pPr marL="342900" indent="-342900">
              <a:lnSpc>
                <a:spcPct val="150000"/>
              </a:lnSpc>
              <a:buFont typeface="Arial" panose="020B0604020202020204" pitchFamily="34" charset="0"/>
              <a:buChar char="•"/>
            </a:pPr>
            <a:r>
              <a:rPr lang="da-DK" sz="2000" dirty="0">
                <a:solidFill>
                  <a:schemeClr val="tx2"/>
                </a:solidFill>
              </a:rPr>
              <a:t>Se lektion 3-7 og gennemfør tilhørende quizzer i E-læringskurset om Forbedringsmodellen</a:t>
            </a:r>
          </a:p>
          <a:p>
            <a:pPr marL="342900" indent="-342900">
              <a:lnSpc>
                <a:spcPct val="150000"/>
              </a:lnSpc>
              <a:buFont typeface="Arial" panose="020B0604020202020204" pitchFamily="34" charset="0"/>
              <a:buChar char="•"/>
            </a:pPr>
            <a:r>
              <a:rPr lang="da-DK" sz="2000" i="1" dirty="0">
                <a:solidFill>
                  <a:schemeClr val="tx2"/>
                </a:solidFill>
              </a:rPr>
              <a:t>Forbered præsentation af indsats</a:t>
            </a:r>
          </a:p>
          <a:p>
            <a:pPr>
              <a:lnSpc>
                <a:spcPct val="150000"/>
              </a:lnSpc>
            </a:pPr>
            <a:endParaRPr lang="da-DK" sz="2000" dirty="0">
              <a:solidFill>
                <a:schemeClr val="tx2"/>
              </a:solidFill>
            </a:endParaRPr>
          </a:p>
          <a:p>
            <a:endParaRPr lang="da-DK" dirty="0">
              <a:solidFill>
                <a:schemeClr val="tx1"/>
              </a:solidFill>
            </a:endParaRPr>
          </a:p>
          <a:p>
            <a:endParaRPr lang="da-DK" dirty="0">
              <a:solidFill>
                <a:schemeClr val="tx1"/>
              </a:solidFill>
            </a:endParaRPr>
          </a:p>
        </p:txBody>
      </p:sp>
      <p:pic>
        <p:nvPicPr>
          <p:cNvPr id="6" name="Billede 5"/>
          <p:cNvPicPr>
            <a:picLocks noChangeAspect="1"/>
          </p:cNvPicPr>
          <p:nvPr/>
        </p:nvPicPr>
        <p:blipFill>
          <a:blip r:embed="rId3"/>
          <a:stretch>
            <a:fillRect/>
          </a:stretch>
        </p:blipFill>
        <p:spPr>
          <a:xfrm>
            <a:off x="8470682" y="2056782"/>
            <a:ext cx="2924812" cy="3156381"/>
          </a:xfrm>
          <a:prstGeom prst="rect">
            <a:avLst/>
          </a:prstGeom>
        </p:spPr>
      </p:pic>
      <p:sp>
        <p:nvSpPr>
          <p:cNvPr id="3" name="Tekstfelt 2">
            <a:extLst>
              <a:ext uri="{FF2B5EF4-FFF2-40B4-BE49-F238E27FC236}">
                <a16:creationId xmlns:a16="http://schemas.microsoft.com/office/drawing/2014/main" id="{FF32C33A-0C1D-564C-1222-4B72F5EFFECD}"/>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2397349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p:cNvSpPr>
            <a:spLocks noGrp="1"/>
          </p:cNvSpPr>
          <p:nvPr>
            <p:ph sz="quarter" idx="20"/>
          </p:nvPr>
        </p:nvSpPr>
        <p:spPr>
          <a:xfrm>
            <a:off x="765279" y="926796"/>
            <a:ext cx="10393045" cy="1760964"/>
          </a:xfrm>
        </p:spPr>
        <p:txBody>
          <a:bodyPr vert="horz" lIns="0" tIns="0" rIns="0" bIns="0" rtlCol="0">
            <a:normAutofit/>
          </a:bodyPr>
          <a:lstStyle/>
          <a:p>
            <a:endParaRPr lang="da-DK" sz="1400" dirty="0"/>
          </a:p>
          <a:p>
            <a:pPr marL="0" indent="0">
              <a:buNone/>
            </a:pPr>
            <a:r>
              <a:rPr lang="da-DK" sz="1400" dirty="0"/>
              <a:t>SMART-mål hjælper med at styre projektet mod succes. Målet for forbedringsarbejdet skal være så specifikt, at alle involverede kan forholde sig til det. </a:t>
            </a:r>
          </a:p>
          <a:p>
            <a:pPr marL="0" indent="0">
              <a:buNone/>
            </a:pPr>
            <a:r>
              <a:rPr lang="da-DK" sz="1400" dirty="0"/>
              <a:t>SMART-modellen hjælper med at optimere målet ud fra fem kriterier:</a:t>
            </a:r>
          </a:p>
          <a:p>
            <a:pPr marL="637200" lvl="1"/>
            <a:endParaRPr lang="da-DK" sz="1400" dirty="0"/>
          </a:p>
        </p:txBody>
      </p:sp>
      <p:sp>
        <p:nvSpPr>
          <p:cNvPr id="2" name="Titel 1"/>
          <p:cNvSpPr>
            <a:spLocks noGrp="1"/>
          </p:cNvSpPr>
          <p:nvPr>
            <p:ph type="title"/>
          </p:nvPr>
        </p:nvSpPr>
        <p:spPr>
          <a:xfrm>
            <a:off x="765279" y="78690"/>
            <a:ext cx="9648826" cy="1081007"/>
          </a:xfrm>
        </p:spPr>
        <p:txBody>
          <a:bodyPr vert="horz" wrap="square" lIns="0" tIns="0" rIns="0" bIns="0" rtlCol="0" anchor="b" anchorCtr="0">
            <a:normAutofit/>
          </a:bodyPr>
          <a:lstStyle/>
          <a:p>
            <a:r>
              <a:rPr lang="da-DK" b="1" kern="1200" baseline="0" dirty="0">
                <a:latin typeface="+mj-lt"/>
                <a:ea typeface="Verdana" panose="020B0604030504040204" pitchFamily="34" charset="0"/>
                <a:cs typeface="Verdana" panose="020B0604030504040204" pitchFamily="34" charset="0"/>
              </a:rPr>
              <a:t>SMART-mål</a:t>
            </a:r>
          </a:p>
        </p:txBody>
      </p:sp>
      <p:sp>
        <p:nvSpPr>
          <p:cNvPr id="4" name="Pladsholder til slidenummer 3"/>
          <p:cNvSpPr>
            <a:spLocks noGrp="1"/>
          </p:cNvSpPr>
          <p:nvPr>
            <p:ph type="sldNum" sz="quarter" idx="24"/>
          </p:nvPr>
        </p:nvSpPr>
        <p:spPr>
          <a:xfrm>
            <a:off x="150472" y="6534000"/>
            <a:ext cx="360000" cy="324000"/>
          </a:xfrm>
        </p:spPr>
        <p:txBody>
          <a:bodyPr vert="horz" lIns="0" tIns="0" rIns="0" bIns="0" rtlCol="0" anchor="t" anchorCtr="0">
            <a:normAutofit/>
          </a:bodyPr>
          <a:lstStyle/>
          <a:p>
            <a:pPr>
              <a:spcAft>
                <a:spcPts val="600"/>
              </a:spcAft>
            </a:pPr>
            <a:fld id="{50DEC214-4A26-8544-86E4-D5810B015655}" type="slidenum">
              <a:rPr lang="da-DK" smtClean="0"/>
              <a:pPr>
                <a:spcAft>
                  <a:spcPts val="600"/>
                </a:spcAft>
              </a:pPr>
              <a:t>11</a:t>
            </a:fld>
            <a:endParaRPr lang="da-DK"/>
          </a:p>
        </p:txBody>
      </p:sp>
      <p:sp>
        <p:nvSpPr>
          <p:cNvPr id="9" name="Afrundet rektangel 5">
            <a:extLst>
              <a:ext uri="{FF2B5EF4-FFF2-40B4-BE49-F238E27FC236}">
                <a16:creationId xmlns:a16="http://schemas.microsoft.com/office/drawing/2014/main" id="{865B0D23-5592-F790-8159-6733A8CB7C48}"/>
              </a:ext>
            </a:extLst>
          </p:cNvPr>
          <p:cNvSpPr/>
          <p:nvPr/>
        </p:nvSpPr>
        <p:spPr bwMode="auto">
          <a:xfrm>
            <a:off x="2289337" y="2717736"/>
            <a:ext cx="648072" cy="518458"/>
          </a:xfrm>
          <a:prstGeom prst="roundRect">
            <a:avLst/>
          </a:prstGeom>
          <a:solidFill>
            <a:schemeClr val="tx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a-DK" sz="3200" b="1" i="0" u="none" strike="noStrike" cap="none" normalizeH="0" baseline="0" dirty="0">
                <a:ln>
                  <a:noFill/>
                </a:ln>
                <a:solidFill>
                  <a:schemeClr val="bg1"/>
                </a:solidFill>
                <a:effectLst/>
                <a:cs typeface="Times New Roman" panose="02020603050405020304" pitchFamily="18" charset="0"/>
              </a:rPr>
              <a:t>S</a:t>
            </a:r>
          </a:p>
        </p:txBody>
      </p:sp>
      <p:sp>
        <p:nvSpPr>
          <p:cNvPr id="10" name="Afrundet rektangel 6">
            <a:extLst>
              <a:ext uri="{FF2B5EF4-FFF2-40B4-BE49-F238E27FC236}">
                <a16:creationId xmlns:a16="http://schemas.microsoft.com/office/drawing/2014/main" id="{CACEAED2-A7F6-42F4-E954-4970DD18DFC9}"/>
              </a:ext>
            </a:extLst>
          </p:cNvPr>
          <p:cNvSpPr/>
          <p:nvPr/>
        </p:nvSpPr>
        <p:spPr bwMode="auto">
          <a:xfrm>
            <a:off x="2289337" y="3507948"/>
            <a:ext cx="648072" cy="518458"/>
          </a:xfrm>
          <a:prstGeom prst="roundRect">
            <a:avLst/>
          </a:prstGeom>
          <a:solidFill>
            <a:schemeClr val="tx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a-DK" sz="3200" b="1" dirty="0">
                <a:solidFill>
                  <a:schemeClr val="bg1"/>
                </a:solidFill>
              </a:rPr>
              <a:t>M</a:t>
            </a:r>
            <a:endParaRPr kumimoji="0" lang="da-DK" sz="3200" b="1" i="0" u="none" strike="noStrike" cap="none" normalizeH="0" baseline="0" dirty="0">
              <a:ln>
                <a:noFill/>
              </a:ln>
              <a:solidFill>
                <a:schemeClr val="bg1"/>
              </a:solidFill>
              <a:effectLst/>
            </a:endParaRPr>
          </a:p>
        </p:txBody>
      </p:sp>
      <p:sp>
        <p:nvSpPr>
          <p:cNvPr id="11" name="Afrundet rektangel 7">
            <a:extLst>
              <a:ext uri="{FF2B5EF4-FFF2-40B4-BE49-F238E27FC236}">
                <a16:creationId xmlns:a16="http://schemas.microsoft.com/office/drawing/2014/main" id="{F680B9F7-52CF-DB4B-8970-5327750F47A4}"/>
              </a:ext>
            </a:extLst>
          </p:cNvPr>
          <p:cNvSpPr/>
          <p:nvPr/>
        </p:nvSpPr>
        <p:spPr bwMode="auto">
          <a:xfrm>
            <a:off x="2289337" y="4298160"/>
            <a:ext cx="648072" cy="518458"/>
          </a:xfrm>
          <a:prstGeom prst="roundRect">
            <a:avLst/>
          </a:prstGeom>
          <a:solidFill>
            <a:schemeClr val="tx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a-DK" sz="3200" b="1" dirty="0">
                <a:solidFill>
                  <a:schemeClr val="bg1"/>
                </a:solidFill>
              </a:rPr>
              <a:t>A</a:t>
            </a:r>
            <a:endParaRPr kumimoji="0" lang="da-DK" sz="3200" b="1" i="0" u="none" strike="noStrike" cap="none" normalizeH="0" baseline="0" dirty="0">
              <a:ln>
                <a:noFill/>
              </a:ln>
              <a:solidFill>
                <a:schemeClr val="bg1"/>
              </a:solidFill>
              <a:effectLst/>
            </a:endParaRPr>
          </a:p>
        </p:txBody>
      </p:sp>
      <p:sp>
        <p:nvSpPr>
          <p:cNvPr id="12" name="Afrundet rektangel 8">
            <a:extLst>
              <a:ext uri="{FF2B5EF4-FFF2-40B4-BE49-F238E27FC236}">
                <a16:creationId xmlns:a16="http://schemas.microsoft.com/office/drawing/2014/main" id="{26730CFC-1E1E-5653-7D46-8220D4775C0C}"/>
              </a:ext>
            </a:extLst>
          </p:cNvPr>
          <p:cNvSpPr/>
          <p:nvPr/>
        </p:nvSpPr>
        <p:spPr bwMode="auto">
          <a:xfrm>
            <a:off x="2289337" y="5088372"/>
            <a:ext cx="648072" cy="518458"/>
          </a:xfrm>
          <a:prstGeom prst="roundRect">
            <a:avLst/>
          </a:prstGeom>
          <a:solidFill>
            <a:schemeClr val="tx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a-DK" sz="3200" b="1" dirty="0">
                <a:solidFill>
                  <a:schemeClr val="bg1"/>
                </a:solidFill>
              </a:rPr>
              <a:t>R</a:t>
            </a:r>
            <a:endParaRPr kumimoji="0" lang="da-DK" sz="3200" b="1" i="0" u="none" strike="noStrike" cap="none" normalizeH="0" baseline="0" dirty="0">
              <a:ln>
                <a:noFill/>
              </a:ln>
              <a:solidFill>
                <a:schemeClr val="bg1"/>
              </a:solidFill>
              <a:effectLst/>
            </a:endParaRPr>
          </a:p>
        </p:txBody>
      </p:sp>
      <p:sp>
        <p:nvSpPr>
          <p:cNvPr id="13" name="Afrundet rektangel 10">
            <a:extLst>
              <a:ext uri="{FF2B5EF4-FFF2-40B4-BE49-F238E27FC236}">
                <a16:creationId xmlns:a16="http://schemas.microsoft.com/office/drawing/2014/main" id="{99403A65-CD17-253C-5E1D-5165FF44D161}"/>
              </a:ext>
            </a:extLst>
          </p:cNvPr>
          <p:cNvSpPr/>
          <p:nvPr/>
        </p:nvSpPr>
        <p:spPr bwMode="auto">
          <a:xfrm>
            <a:off x="3081425" y="2717736"/>
            <a:ext cx="2736304" cy="518458"/>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da-DK" sz="2400" b="1" i="0" u="none" strike="noStrike" cap="none" normalizeH="0" baseline="0" dirty="0">
                <a:ln>
                  <a:noFill/>
                </a:ln>
                <a:solidFill>
                  <a:schemeClr val="bg2">
                    <a:lumMod val="10000"/>
                  </a:schemeClr>
                </a:solidFill>
                <a:effectLst/>
              </a:rPr>
              <a:t>Specifikt</a:t>
            </a:r>
          </a:p>
        </p:txBody>
      </p:sp>
      <p:sp>
        <p:nvSpPr>
          <p:cNvPr id="14" name="Afrundet rektangel 11">
            <a:extLst>
              <a:ext uri="{FF2B5EF4-FFF2-40B4-BE49-F238E27FC236}">
                <a16:creationId xmlns:a16="http://schemas.microsoft.com/office/drawing/2014/main" id="{A2748564-113E-E83F-96A4-E6E42C3CD99B}"/>
              </a:ext>
            </a:extLst>
          </p:cNvPr>
          <p:cNvSpPr/>
          <p:nvPr/>
        </p:nvSpPr>
        <p:spPr bwMode="auto">
          <a:xfrm>
            <a:off x="3074072" y="3507948"/>
            <a:ext cx="2736304" cy="518458"/>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da-DK" sz="2400" b="1" dirty="0">
                <a:solidFill>
                  <a:schemeClr val="bg2">
                    <a:lumMod val="10000"/>
                  </a:schemeClr>
                </a:solidFill>
              </a:rPr>
              <a:t>Målbart</a:t>
            </a:r>
            <a:endParaRPr kumimoji="0" lang="da-DK" sz="2400" b="1" i="0" u="none" strike="noStrike" cap="none" normalizeH="0" baseline="0" dirty="0">
              <a:ln>
                <a:noFill/>
              </a:ln>
              <a:solidFill>
                <a:schemeClr val="bg2">
                  <a:lumMod val="10000"/>
                </a:schemeClr>
              </a:solidFill>
              <a:effectLst/>
              <a:latin typeface="Times New Roman" pitchFamily="18" charset="0"/>
            </a:endParaRPr>
          </a:p>
        </p:txBody>
      </p:sp>
      <p:sp>
        <p:nvSpPr>
          <p:cNvPr id="15" name="Afrundet rektangel 12">
            <a:extLst>
              <a:ext uri="{FF2B5EF4-FFF2-40B4-BE49-F238E27FC236}">
                <a16:creationId xmlns:a16="http://schemas.microsoft.com/office/drawing/2014/main" id="{2991C659-FE76-1DC8-1161-5C1D053C933F}"/>
              </a:ext>
            </a:extLst>
          </p:cNvPr>
          <p:cNvSpPr/>
          <p:nvPr/>
        </p:nvSpPr>
        <p:spPr bwMode="auto">
          <a:xfrm>
            <a:off x="3066719" y="4298160"/>
            <a:ext cx="2736304" cy="518458"/>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da-DK" sz="2400" b="1" dirty="0">
                <a:solidFill>
                  <a:schemeClr val="bg2">
                    <a:lumMod val="10000"/>
                  </a:schemeClr>
                </a:solidFill>
              </a:rPr>
              <a:t>Ambitiøst</a:t>
            </a:r>
            <a:endParaRPr kumimoji="0" lang="da-DK" sz="2400" b="1" i="0" u="none" strike="noStrike" cap="none" normalizeH="0" baseline="0" dirty="0">
              <a:ln>
                <a:noFill/>
              </a:ln>
              <a:solidFill>
                <a:schemeClr val="bg2">
                  <a:lumMod val="10000"/>
                </a:schemeClr>
              </a:solidFill>
              <a:effectLst/>
              <a:latin typeface="Times New Roman" pitchFamily="18" charset="0"/>
            </a:endParaRPr>
          </a:p>
        </p:txBody>
      </p:sp>
      <p:sp>
        <p:nvSpPr>
          <p:cNvPr id="16" name="Afrundet rektangel 13">
            <a:extLst>
              <a:ext uri="{FF2B5EF4-FFF2-40B4-BE49-F238E27FC236}">
                <a16:creationId xmlns:a16="http://schemas.microsoft.com/office/drawing/2014/main" id="{287C88A0-25FB-308B-C2FB-FDE0102681C9}"/>
              </a:ext>
            </a:extLst>
          </p:cNvPr>
          <p:cNvSpPr/>
          <p:nvPr/>
        </p:nvSpPr>
        <p:spPr bwMode="auto">
          <a:xfrm>
            <a:off x="3059366" y="5088372"/>
            <a:ext cx="2736304" cy="518458"/>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da-DK" sz="2400" b="1" dirty="0">
                <a:solidFill>
                  <a:schemeClr val="bg2">
                    <a:lumMod val="10000"/>
                  </a:schemeClr>
                </a:solidFill>
              </a:rPr>
              <a:t>Realistisk</a:t>
            </a:r>
            <a:endParaRPr kumimoji="0" lang="da-DK" sz="2400" b="1" i="0" u="none" strike="noStrike" cap="none" normalizeH="0" baseline="0" dirty="0">
              <a:ln>
                <a:noFill/>
              </a:ln>
              <a:solidFill>
                <a:schemeClr val="bg2">
                  <a:lumMod val="10000"/>
                </a:schemeClr>
              </a:solidFill>
              <a:effectLst/>
              <a:latin typeface="Times New Roman" pitchFamily="18" charset="0"/>
            </a:endParaRPr>
          </a:p>
        </p:txBody>
      </p:sp>
      <p:sp>
        <p:nvSpPr>
          <p:cNvPr id="17" name="Afrundet rektangel 14">
            <a:extLst>
              <a:ext uri="{FF2B5EF4-FFF2-40B4-BE49-F238E27FC236}">
                <a16:creationId xmlns:a16="http://schemas.microsoft.com/office/drawing/2014/main" id="{8E625423-84E2-BEEE-8ADC-6E36539A5708}"/>
              </a:ext>
            </a:extLst>
          </p:cNvPr>
          <p:cNvSpPr/>
          <p:nvPr/>
        </p:nvSpPr>
        <p:spPr bwMode="auto">
          <a:xfrm>
            <a:off x="3052013" y="5878584"/>
            <a:ext cx="2736304" cy="518458"/>
          </a:xfrm>
          <a:prstGeom prst="round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da-DK" sz="2400" b="1" dirty="0">
                <a:solidFill>
                  <a:schemeClr val="bg2">
                    <a:lumMod val="10000"/>
                  </a:schemeClr>
                </a:solidFill>
              </a:rPr>
              <a:t>Tidsbestemt</a:t>
            </a:r>
            <a:endParaRPr kumimoji="0" lang="da-DK" sz="2400" b="1" i="0" u="none" strike="noStrike" cap="none" normalizeH="0" baseline="0" dirty="0">
              <a:ln>
                <a:noFill/>
              </a:ln>
              <a:solidFill>
                <a:schemeClr val="bg2">
                  <a:lumMod val="10000"/>
                </a:schemeClr>
              </a:solidFill>
              <a:effectLst/>
              <a:latin typeface="Times New Roman" pitchFamily="18" charset="0"/>
            </a:endParaRPr>
          </a:p>
        </p:txBody>
      </p:sp>
      <p:sp>
        <p:nvSpPr>
          <p:cNvPr id="18" name="Afrundet rektangel 8">
            <a:extLst>
              <a:ext uri="{FF2B5EF4-FFF2-40B4-BE49-F238E27FC236}">
                <a16:creationId xmlns:a16="http://schemas.microsoft.com/office/drawing/2014/main" id="{D7EC96B1-0E5B-1888-F9D8-295BA508EBCE}"/>
              </a:ext>
            </a:extLst>
          </p:cNvPr>
          <p:cNvSpPr/>
          <p:nvPr/>
        </p:nvSpPr>
        <p:spPr bwMode="auto">
          <a:xfrm>
            <a:off x="2276176" y="5888844"/>
            <a:ext cx="648072" cy="518458"/>
          </a:xfrm>
          <a:prstGeom prst="roundRect">
            <a:avLst/>
          </a:prstGeom>
          <a:solidFill>
            <a:schemeClr val="tx1"/>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a-DK" sz="3200" b="1" dirty="0">
                <a:solidFill>
                  <a:schemeClr val="bg1"/>
                </a:solidFill>
              </a:rPr>
              <a:t>T</a:t>
            </a:r>
            <a:endParaRPr kumimoji="0" lang="da-DK" sz="3200" b="1" i="0" u="none" strike="noStrike" cap="none" normalizeH="0" baseline="0" dirty="0">
              <a:ln>
                <a:noFill/>
              </a:ln>
              <a:solidFill>
                <a:schemeClr val="bg1"/>
              </a:solidFill>
              <a:effectLst/>
            </a:endParaRPr>
          </a:p>
        </p:txBody>
      </p:sp>
      <p:pic>
        <p:nvPicPr>
          <p:cNvPr id="19" name="Billede 18">
            <a:extLst>
              <a:ext uri="{FF2B5EF4-FFF2-40B4-BE49-F238E27FC236}">
                <a16:creationId xmlns:a16="http://schemas.microsoft.com/office/drawing/2014/main" id="{F0C4546B-F644-6445-476D-9B811F669E49}"/>
              </a:ext>
            </a:extLst>
          </p:cNvPr>
          <p:cNvPicPr>
            <a:picLocks noChangeAspect="1"/>
          </p:cNvPicPr>
          <p:nvPr/>
        </p:nvPicPr>
        <p:blipFill>
          <a:blip r:embed="rId3"/>
          <a:stretch>
            <a:fillRect/>
          </a:stretch>
        </p:blipFill>
        <p:spPr>
          <a:xfrm>
            <a:off x="8330306" y="3281796"/>
            <a:ext cx="1414395" cy="1414395"/>
          </a:xfrm>
          <a:prstGeom prst="rect">
            <a:avLst/>
          </a:prstGeom>
        </p:spPr>
      </p:pic>
      <p:sp>
        <p:nvSpPr>
          <p:cNvPr id="20" name="Tekstfelt 19">
            <a:extLst>
              <a:ext uri="{FF2B5EF4-FFF2-40B4-BE49-F238E27FC236}">
                <a16:creationId xmlns:a16="http://schemas.microsoft.com/office/drawing/2014/main" id="{FB3A7491-1378-686B-F641-EC1A92431DFA}"/>
              </a:ext>
            </a:extLst>
          </p:cNvPr>
          <p:cNvSpPr txBox="1"/>
          <p:nvPr/>
        </p:nvSpPr>
        <p:spPr>
          <a:xfrm>
            <a:off x="8182017" y="6472444"/>
            <a:ext cx="3876591" cy="338554"/>
          </a:xfrm>
          <a:prstGeom prst="rect">
            <a:avLst/>
          </a:prstGeom>
          <a:noFill/>
        </p:spPr>
        <p:txBody>
          <a:bodyPr wrap="square">
            <a:spAutoFit/>
          </a:bodyPr>
          <a:lstStyle/>
          <a:p>
            <a:r>
              <a:rPr lang="en-US" sz="800" dirty="0">
                <a:solidFill>
                  <a:schemeClr val="tx2"/>
                </a:solidFill>
              </a:rPr>
              <a:t>Doran, G. T. (1981). There’s a S.M.A.R.T. Way to Write Management’s Goals and Objectives. Management Review, 70, 35-36</a:t>
            </a:r>
            <a:endParaRPr lang="da-DK" sz="800" dirty="0">
              <a:solidFill>
                <a:schemeClr val="tx2"/>
              </a:solidFill>
            </a:endParaRPr>
          </a:p>
        </p:txBody>
      </p:sp>
      <p:sp>
        <p:nvSpPr>
          <p:cNvPr id="3" name="Tekstfelt 2">
            <a:extLst>
              <a:ext uri="{FF2B5EF4-FFF2-40B4-BE49-F238E27FC236}">
                <a16:creationId xmlns:a16="http://schemas.microsoft.com/office/drawing/2014/main" id="{18B0078F-44D4-1552-A126-832294C2289D}"/>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429110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animBg="1"/>
      <p:bldP spid="11" grpId="0" uiExpand="1" build="p" animBg="1"/>
      <p:bldP spid="12" grpId="0" uiExpand="1" build="p" animBg="1"/>
      <p:bldP spid="13" grpId="0" animBg="1"/>
      <p:bldP spid="14" grpId="0" animBg="1"/>
      <p:bldP spid="15" grpId="0" animBg="1"/>
      <p:bldP spid="16" grpId="0" animBg="1"/>
      <p:bldP spid="17" grpId="0" animBg="1"/>
      <p:bldP spid="18"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4ECE1A-22E5-79FD-D8E1-C08669DA521B}"/>
              </a:ext>
            </a:extLst>
          </p:cNvPr>
          <p:cNvSpPr>
            <a:spLocks noGrp="1"/>
          </p:cNvSpPr>
          <p:nvPr>
            <p:ph type="title"/>
          </p:nvPr>
        </p:nvSpPr>
        <p:spPr>
          <a:xfrm>
            <a:off x="1174950" y="268507"/>
            <a:ext cx="8398800" cy="934891"/>
          </a:xfrm>
        </p:spPr>
        <p:txBody>
          <a:bodyPr/>
          <a:lstStyle/>
          <a:p>
            <a:r>
              <a:rPr lang="en-US" dirty="0" err="1"/>
              <a:t>Driverdiagram</a:t>
            </a:r>
            <a:endParaRPr lang="en-US" dirty="0"/>
          </a:p>
        </p:txBody>
      </p:sp>
      <p:sp>
        <p:nvSpPr>
          <p:cNvPr id="3" name="Pladsholder til slidenummer 2">
            <a:extLst>
              <a:ext uri="{FF2B5EF4-FFF2-40B4-BE49-F238E27FC236}">
                <a16:creationId xmlns:a16="http://schemas.microsoft.com/office/drawing/2014/main" id="{955A54C3-7C83-DB63-8C90-A7DC82A007B3}"/>
              </a:ext>
            </a:extLst>
          </p:cNvPr>
          <p:cNvSpPr>
            <a:spLocks noGrp="1"/>
          </p:cNvSpPr>
          <p:nvPr>
            <p:ph type="sldNum" sz="quarter" idx="4294967295"/>
          </p:nvPr>
        </p:nvSpPr>
        <p:spPr>
          <a:xfrm>
            <a:off x="0" y="6534150"/>
            <a:ext cx="360363" cy="323850"/>
          </a:xfrm>
        </p:spPr>
        <p:txBody>
          <a:bodyPr anchor="t">
            <a:normAutofit/>
          </a:bodyPr>
          <a:lstStyle/>
          <a:p>
            <a:pPr>
              <a:spcAft>
                <a:spcPts val="600"/>
              </a:spcAft>
            </a:pPr>
            <a:fld id="{50DEC214-4A26-8544-86E4-D5810B015655}" type="slidenum">
              <a:rPr lang="da-DK" smtClean="0"/>
              <a:pPr>
                <a:spcAft>
                  <a:spcPts val="600"/>
                </a:spcAft>
              </a:pPr>
              <a:t>12</a:t>
            </a:fld>
            <a:endParaRPr lang="da-DK"/>
          </a:p>
        </p:txBody>
      </p:sp>
      <p:pic>
        <p:nvPicPr>
          <p:cNvPr id="4" name="Billede 3">
            <a:extLst>
              <a:ext uri="{FF2B5EF4-FFF2-40B4-BE49-F238E27FC236}">
                <a16:creationId xmlns:a16="http://schemas.microsoft.com/office/drawing/2014/main" id="{3153ECEA-B428-0144-1425-F09B6895733D}"/>
              </a:ext>
            </a:extLst>
          </p:cNvPr>
          <p:cNvPicPr>
            <a:picLocks noChangeAspect="1"/>
          </p:cNvPicPr>
          <p:nvPr/>
        </p:nvPicPr>
        <p:blipFill>
          <a:blip r:embed="rId3"/>
          <a:stretch>
            <a:fillRect/>
          </a:stretch>
        </p:blipFill>
        <p:spPr>
          <a:xfrm>
            <a:off x="2055888" y="1680476"/>
            <a:ext cx="6636924" cy="4664977"/>
          </a:xfrm>
          <a:prstGeom prst="rect">
            <a:avLst/>
          </a:prstGeom>
          <a:noFill/>
        </p:spPr>
      </p:pic>
      <p:sp>
        <p:nvSpPr>
          <p:cNvPr id="13" name="Tekstfelt 12">
            <a:extLst>
              <a:ext uri="{FF2B5EF4-FFF2-40B4-BE49-F238E27FC236}">
                <a16:creationId xmlns:a16="http://schemas.microsoft.com/office/drawing/2014/main" id="{920BEAF5-2E28-8AE0-4892-ACF1CB0C7E0E}"/>
              </a:ext>
            </a:extLst>
          </p:cNvPr>
          <p:cNvSpPr txBox="1"/>
          <p:nvPr/>
        </p:nvSpPr>
        <p:spPr>
          <a:xfrm>
            <a:off x="9751588" y="6457890"/>
            <a:ext cx="1991251" cy="400110"/>
          </a:xfrm>
          <a:prstGeom prst="rect">
            <a:avLst/>
          </a:prstGeom>
          <a:noFill/>
        </p:spPr>
        <p:txBody>
          <a:bodyPr wrap="none" rtlCol="0">
            <a:spAutoFit/>
          </a:bodyPr>
          <a:lstStyle/>
          <a:p>
            <a:r>
              <a:rPr lang="da-DK" sz="1000" dirty="0">
                <a:solidFill>
                  <a:schemeClr val="tx2"/>
                </a:solidFill>
              </a:rPr>
              <a:t>Se kvalitetsguiden.dk, s. 66</a:t>
            </a:r>
          </a:p>
          <a:p>
            <a:r>
              <a:rPr lang="da-DK" sz="1000" dirty="0">
                <a:solidFill>
                  <a:schemeClr val="tx2"/>
                </a:solidFill>
              </a:rPr>
              <a:t>DSKS 2022</a:t>
            </a:r>
          </a:p>
        </p:txBody>
      </p:sp>
      <p:sp>
        <p:nvSpPr>
          <p:cNvPr id="2" name="Tekstfelt 1">
            <a:extLst>
              <a:ext uri="{FF2B5EF4-FFF2-40B4-BE49-F238E27FC236}">
                <a16:creationId xmlns:a16="http://schemas.microsoft.com/office/drawing/2014/main" id="{3B433009-C244-B9C1-F116-7874425A6A30}"/>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52001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7DA9FE34-E05E-0AFE-6094-E33AEE666E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
        <p:nvSpPr>
          <p:cNvPr id="5" name="Titel 1">
            <a:extLst>
              <a:ext uri="{FF2B5EF4-FFF2-40B4-BE49-F238E27FC236}">
                <a16:creationId xmlns:a16="http://schemas.microsoft.com/office/drawing/2014/main" id="{77144685-AA16-1D0C-063C-E598820018C8}"/>
              </a:ext>
            </a:extLst>
          </p:cNvPr>
          <p:cNvSpPr txBox="1">
            <a:spLocks/>
          </p:cNvSpPr>
          <p:nvPr/>
        </p:nvSpPr>
        <p:spPr>
          <a:xfrm>
            <a:off x="911225" y="406393"/>
            <a:ext cx="9253372" cy="711639"/>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600" b="1" i="0" u="none" strike="noStrike" kern="1200" cap="none" spc="0" normalizeH="0" baseline="0" noProof="0" dirty="0">
                <a:ln>
                  <a:noFill/>
                </a:ln>
                <a:solidFill>
                  <a:srgbClr val="0085A1"/>
                </a:solidFill>
                <a:effectLst/>
                <a:uLnTx/>
                <a:uFillTx/>
                <a:latin typeface="Verdana"/>
                <a:ea typeface="Verdana" panose="020B0604030504040204" pitchFamily="34" charset="0"/>
              </a:rPr>
              <a:t>Mening og sammenhæng</a:t>
            </a:r>
          </a:p>
        </p:txBody>
      </p:sp>
      <p:pic>
        <p:nvPicPr>
          <p:cNvPr id="2" name="Billede 1" descr="Et billede, der indeholder tekst, Font/skrifttype, skærmbillede, logo&#10;&#10;Automatisk genereret beskrivelse">
            <a:extLst>
              <a:ext uri="{FF2B5EF4-FFF2-40B4-BE49-F238E27FC236}">
                <a16:creationId xmlns:a16="http://schemas.microsoft.com/office/drawing/2014/main" id="{8273DF37-AC94-D960-AB3A-23617BECF7DE}"/>
              </a:ext>
            </a:extLst>
          </p:cNvPr>
          <p:cNvPicPr>
            <a:picLocks noChangeAspect="1"/>
          </p:cNvPicPr>
          <p:nvPr/>
        </p:nvPicPr>
        <p:blipFill rotWithShape="1">
          <a:blip r:embed="rId3"/>
          <a:srcRect t="8150"/>
          <a:stretch/>
        </p:blipFill>
        <p:spPr>
          <a:xfrm>
            <a:off x="767076" y="1862015"/>
            <a:ext cx="4872042" cy="4005976"/>
          </a:xfrm>
          <a:prstGeom prst="rect">
            <a:avLst/>
          </a:prstGeom>
        </p:spPr>
      </p:pic>
      <p:pic>
        <p:nvPicPr>
          <p:cNvPr id="14" name="Billede 13" descr="Et billede, der indeholder skærmbillede, tekst, linje/række, diagram&#10;&#10;Automatisk genereret beskrivelse">
            <a:extLst>
              <a:ext uri="{FF2B5EF4-FFF2-40B4-BE49-F238E27FC236}">
                <a16:creationId xmlns:a16="http://schemas.microsoft.com/office/drawing/2014/main" id="{F4067E71-114D-13C4-4578-D49DE9E510D2}"/>
              </a:ext>
            </a:extLst>
          </p:cNvPr>
          <p:cNvPicPr>
            <a:picLocks noChangeAspect="1"/>
          </p:cNvPicPr>
          <p:nvPr/>
        </p:nvPicPr>
        <p:blipFill>
          <a:blip r:embed="rId4"/>
          <a:stretch>
            <a:fillRect/>
          </a:stretch>
        </p:blipFill>
        <p:spPr>
          <a:xfrm>
            <a:off x="7563211" y="3429000"/>
            <a:ext cx="2754213" cy="1934507"/>
          </a:xfrm>
          <a:prstGeom prst="rect">
            <a:avLst/>
          </a:prstGeom>
        </p:spPr>
      </p:pic>
      <p:cxnSp>
        <p:nvCxnSpPr>
          <p:cNvPr id="22" name="Lige pilforbindelse 21">
            <a:extLst>
              <a:ext uri="{FF2B5EF4-FFF2-40B4-BE49-F238E27FC236}">
                <a16:creationId xmlns:a16="http://schemas.microsoft.com/office/drawing/2014/main" id="{38D0DA27-737A-E67B-F91B-960889218234}"/>
              </a:ext>
            </a:extLst>
          </p:cNvPr>
          <p:cNvCxnSpPr>
            <a:cxnSpLocks/>
          </p:cNvCxnSpPr>
          <p:nvPr/>
        </p:nvCxnSpPr>
        <p:spPr>
          <a:xfrm>
            <a:off x="5249776" y="2236463"/>
            <a:ext cx="25522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Lige pilforbindelse 25">
            <a:extLst>
              <a:ext uri="{FF2B5EF4-FFF2-40B4-BE49-F238E27FC236}">
                <a16:creationId xmlns:a16="http://schemas.microsoft.com/office/drawing/2014/main" id="{6716F274-4691-916E-304E-A01064C1640D}"/>
              </a:ext>
            </a:extLst>
          </p:cNvPr>
          <p:cNvCxnSpPr>
            <a:cxnSpLocks/>
            <a:endCxn id="14" idx="1"/>
          </p:cNvCxnSpPr>
          <p:nvPr/>
        </p:nvCxnSpPr>
        <p:spPr>
          <a:xfrm>
            <a:off x="4950941" y="3284759"/>
            <a:ext cx="2612270" cy="1111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Grafik 3" descr="Bullseye">
            <a:extLst>
              <a:ext uri="{FF2B5EF4-FFF2-40B4-BE49-F238E27FC236}">
                <a16:creationId xmlns:a16="http://schemas.microsoft.com/office/drawing/2014/main" id="{4ABC63D4-EF65-3809-5DC6-F61C2B1E5C4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27596" y="1807474"/>
            <a:ext cx="862013" cy="785382"/>
          </a:xfrm>
          <a:prstGeom prst="rect">
            <a:avLst/>
          </a:prstGeom>
        </p:spPr>
      </p:pic>
      <p:pic>
        <p:nvPicPr>
          <p:cNvPr id="19" name="Billede 18">
            <a:extLst>
              <a:ext uri="{FF2B5EF4-FFF2-40B4-BE49-F238E27FC236}">
                <a16:creationId xmlns:a16="http://schemas.microsoft.com/office/drawing/2014/main" id="{E31CF9C5-DE96-1AD2-66EF-9BD2B6E946DA}"/>
              </a:ext>
            </a:extLst>
          </p:cNvPr>
          <p:cNvPicPr>
            <a:picLocks noChangeAspect="1"/>
          </p:cNvPicPr>
          <p:nvPr/>
        </p:nvPicPr>
        <p:blipFill>
          <a:blip r:embed="rId7"/>
          <a:stretch>
            <a:fillRect/>
          </a:stretch>
        </p:blipFill>
        <p:spPr>
          <a:xfrm>
            <a:off x="8971501" y="1189471"/>
            <a:ext cx="1830195" cy="2016265"/>
          </a:xfrm>
          <a:prstGeom prst="rect">
            <a:avLst/>
          </a:prstGeom>
        </p:spPr>
      </p:pic>
      <p:sp>
        <p:nvSpPr>
          <p:cNvPr id="20" name="Tekstfelt 19">
            <a:extLst>
              <a:ext uri="{FF2B5EF4-FFF2-40B4-BE49-F238E27FC236}">
                <a16:creationId xmlns:a16="http://schemas.microsoft.com/office/drawing/2014/main" id="{8F347C8B-41B1-3411-4069-C862B9AB7630}"/>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382642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1617548717"/>
              </p:ext>
            </p:extLst>
          </p:nvPr>
        </p:nvGraphicFramePr>
        <p:xfrm>
          <a:off x="587312" y="1890241"/>
          <a:ext cx="7414329" cy="3647378"/>
        </p:xfrm>
        <a:graphic>
          <a:graphicData uri="http://schemas.openxmlformats.org/drawingml/2006/table">
            <a:tbl>
              <a:tblPr>
                <a:tableStyleId>{7DF18680-E054-41AD-8BC1-D1AEF772440D}</a:tableStyleId>
              </a:tblPr>
              <a:tblGrid>
                <a:gridCol w="7414329">
                  <a:extLst>
                    <a:ext uri="{9D8B030D-6E8A-4147-A177-3AD203B41FA5}">
                      <a16:colId xmlns:a16="http://schemas.microsoft.com/office/drawing/2014/main" val="20000"/>
                    </a:ext>
                  </a:extLst>
                </a:gridCol>
              </a:tblGrid>
              <a:tr h="615222">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689957">
                <a:tc>
                  <a:txBody>
                    <a:bodyPr/>
                    <a:lstStyle/>
                    <a:p>
                      <a:pPr>
                        <a:spcAft>
                          <a:spcPts val="600"/>
                        </a:spcAft>
                      </a:pPr>
                      <a:r>
                        <a:rPr lang="da-DK" sz="2400" b="1" dirty="0"/>
                        <a:t>Status på forbedringsindsatser </a:t>
                      </a:r>
                      <a:r>
                        <a:rPr kumimoji="0" lang="da-DK" sz="2400" b="1" i="0" u="none" strike="noStrike" kern="1200" cap="none" spc="0" normalizeH="0" baseline="0" noProof="0" dirty="0">
                          <a:ln>
                            <a:noFill/>
                          </a:ln>
                          <a:solidFill>
                            <a:srgbClr val="0085A0"/>
                          </a:solidFill>
                          <a:effectLst/>
                          <a:uLnTx/>
                          <a:uFillTx/>
                          <a:latin typeface="+mn-lt"/>
                          <a:ea typeface="+mn-ea"/>
                          <a:cs typeface="+mn-cs"/>
                        </a:rPr>
                        <a:t>- systematisk videndeling af læring</a:t>
                      </a:r>
                      <a:endParaRPr lang="da-DK" sz="2400" b="1" dirty="0"/>
                    </a:p>
                  </a:txBody>
                  <a:tcPr/>
                </a:tc>
                <a:extLst>
                  <a:ext uri="{0D108BD9-81ED-4DB2-BD59-A6C34878D82A}">
                    <a16:rowId xmlns:a16="http://schemas.microsoft.com/office/drawing/2014/main" val="10001"/>
                  </a:ext>
                </a:extLst>
              </a:tr>
              <a:tr h="615222">
                <a:tc>
                  <a:txBody>
                    <a:bodyPr/>
                    <a:lstStyle/>
                    <a:p>
                      <a:pPr>
                        <a:spcAft>
                          <a:spcPts val="600"/>
                        </a:spcAft>
                      </a:pPr>
                      <a:r>
                        <a:rPr lang="da-DK" sz="2000" dirty="0"/>
                        <a:t>PDSA</a:t>
                      </a:r>
                    </a:p>
                  </a:txBody>
                  <a:tcPr/>
                </a:tc>
                <a:extLst>
                  <a:ext uri="{0D108BD9-81ED-4DB2-BD59-A6C34878D82A}">
                    <a16:rowId xmlns:a16="http://schemas.microsoft.com/office/drawing/2014/main" val="10002"/>
                  </a:ext>
                </a:extLst>
              </a:tr>
              <a:tr h="77721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Data til forbedring</a:t>
                      </a:r>
                      <a:endParaRPr lang="da-DK" sz="2000" b="0" dirty="0">
                        <a:solidFill>
                          <a:schemeClr val="tx2"/>
                        </a:solidFill>
                      </a:endParaRPr>
                    </a:p>
                  </a:txBody>
                  <a:tcPr/>
                </a:tc>
                <a:extLst>
                  <a:ext uri="{0D108BD9-81ED-4DB2-BD59-A6C34878D82A}">
                    <a16:rowId xmlns:a16="http://schemas.microsoft.com/office/drawing/2014/main" val="10005"/>
                  </a:ext>
                </a:extLst>
              </a:tr>
              <a:tr h="81675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3 og tak for i dag</a:t>
                      </a:r>
                      <a:endParaRPr lang="da-DK" sz="2000" b="0" dirty="0">
                        <a:solidFill>
                          <a:schemeClr val="tx2"/>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sz="2000" b="0" dirty="0">
                        <a:solidFill>
                          <a:schemeClr val="tx2"/>
                        </a:solidFill>
                      </a:endParaRPr>
                    </a:p>
                  </a:txBody>
                  <a:tcPr/>
                </a:tc>
                <a:extLst>
                  <a:ext uri="{0D108BD9-81ED-4DB2-BD59-A6C34878D82A}">
                    <a16:rowId xmlns:a16="http://schemas.microsoft.com/office/drawing/2014/main" val="10006"/>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14</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8850741"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49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ottie animations set - teamwork by Gabriela Schmitz for LottieFiles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41581" y="2998777"/>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a-DK" dirty="0"/>
              <a:t>Status på indsatser</a:t>
            </a:r>
          </a:p>
        </p:txBody>
      </p:sp>
      <p:sp>
        <p:nvSpPr>
          <p:cNvPr id="8" name="Ellipse 7"/>
          <p:cNvSpPr/>
          <p:nvPr/>
        </p:nvSpPr>
        <p:spPr>
          <a:xfrm>
            <a:off x="1701581" y="2757445"/>
            <a:ext cx="2340000" cy="23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dirty="0"/>
          </a:p>
        </p:txBody>
      </p:sp>
      <p:sp>
        <p:nvSpPr>
          <p:cNvPr id="9" name="Ellipse 8"/>
          <p:cNvSpPr/>
          <p:nvPr/>
        </p:nvSpPr>
        <p:spPr>
          <a:xfrm>
            <a:off x="7030925" y="2735934"/>
            <a:ext cx="2340000" cy="23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dirty="0"/>
          </a:p>
        </p:txBody>
      </p:sp>
      <p:sp>
        <p:nvSpPr>
          <p:cNvPr id="11" name="Tekstfelt 10"/>
          <p:cNvSpPr txBox="1"/>
          <p:nvPr/>
        </p:nvSpPr>
        <p:spPr>
          <a:xfrm>
            <a:off x="1701581" y="3244215"/>
            <a:ext cx="2493034" cy="1323439"/>
          </a:xfrm>
          <a:prstGeom prst="rect">
            <a:avLst/>
          </a:prstGeom>
          <a:noFill/>
        </p:spPr>
        <p:txBody>
          <a:bodyPr wrap="square" rtlCol="0">
            <a:spAutoFit/>
          </a:bodyPr>
          <a:lstStyle/>
          <a:p>
            <a:pPr algn="ctr"/>
            <a:r>
              <a:rPr lang="da-DK" sz="4000" dirty="0">
                <a:solidFill>
                  <a:schemeClr val="bg1"/>
                </a:solidFill>
              </a:rPr>
              <a:t>Max. </a:t>
            </a:r>
          </a:p>
          <a:p>
            <a:pPr algn="ctr"/>
            <a:r>
              <a:rPr lang="da-DK" sz="4000" dirty="0">
                <a:solidFill>
                  <a:srgbClr val="FF0000"/>
                </a:solidFill>
              </a:rPr>
              <a:t>x</a:t>
            </a:r>
            <a:r>
              <a:rPr lang="da-DK" sz="4000" dirty="0">
                <a:solidFill>
                  <a:schemeClr val="bg1"/>
                </a:solidFill>
              </a:rPr>
              <a:t> min.</a:t>
            </a:r>
          </a:p>
        </p:txBody>
      </p:sp>
      <p:sp>
        <p:nvSpPr>
          <p:cNvPr id="20" name="Tekstfelt 19"/>
          <p:cNvSpPr txBox="1"/>
          <p:nvPr/>
        </p:nvSpPr>
        <p:spPr>
          <a:xfrm>
            <a:off x="6968433" y="3551991"/>
            <a:ext cx="2493034" cy="707886"/>
          </a:xfrm>
          <a:prstGeom prst="rect">
            <a:avLst/>
          </a:prstGeom>
          <a:noFill/>
        </p:spPr>
        <p:txBody>
          <a:bodyPr wrap="square" lIns="91440" tIns="45720" rIns="91440" bIns="45720" rtlCol="0" anchor="t">
            <a:spAutoFit/>
          </a:bodyPr>
          <a:lstStyle/>
          <a:p>
            <a:pPr algn="ctr"/>
            <a:r>
              <a:rPr lang="da-DK" sz="4000" dirty="0">
                <a:solidFill>
                  <a:srgbClr val="FF0000"/>
                </a:solidFill>
              </a:rPr>
              <a:t>y</a:t>
            </a:r>
            <a:r>
              <a:rPr lang="da-DK" sz="4000" dirty="0">
                <a:solidFill>
                  <a:schemeClr val="bg1"/>
                </a:solidFill>
              </a:rPr>
              <a:t> min.</a:t>
            </a:r>
          </a:p>
        </p:txBody>
      </p:sp>
      <p:sp>
        <p:nvSpPr>
          <p:cNvPr id="21" name="Tekstfelt 20"/>
          <p:cNvSpPr txBox="1"/>
          <p:nvPr/>
        </p:nvSpPr>
        <p:spPr>
          <a:xfrm>
            <a:off x="1280007" y="1799851"/>
            <a:ext cx="3183148" cy="461665"/>
          </a:xfrm>
          <a:prstGeom prst="rect">
            <a:avLst/>
          </a:prstGeom>
          <a:noFill/>
        </p:spPr>
        <p:txBody>
          <a:bodyPr wrap="square" rtlCol="0">
            <a:spAutoFit/>
          </a:bodyPr>
          <a:lstStyle/>
          <a:p>
            <a:pPr algn="ctr"/>
            <a:r>
              <a:rPr lang="da-DK" sz="2400" b="1" dirty="0"/>
              <a:t>PITCH</a:t>
            </a:r>
          </a:p>
        </p:txBody>
      </p:sp>
      <p:sp>
        <p:nvSpPr>
          <p:cNvPr id="22" name="Tekstfelt 21"/>
          <p:cNvSpPr txBox="1"/>
          <p:nvPr/>
        </p:nvSpPr>
        <p:spPr>
          <a:xfrm>
            <a:off x="6096000" y="1788050"/>
            <a:ext cx="4548212" cy="461665"/>
          </a:xfrm>
          <a:prstGeom prst="rect">
            <a:avLst/>
          </a:prstGeom>
          <a:noFill/>
        </p:spPr>
        <p:txBody>
          <a:bodyPr wrap="square" rtlCol="0">
            <a:spAutoFit/>
          </a:bodyPr>
          <a:lstStyle/>
          <a:p>
            <a:pPr algn="ctr"/>
            <a:r>
              <a:rPr lang="da-DK" sz="2400" b="1" dirty="0"/>
              <a:t>Spørgsmål/kommentarer</a:t>
            </a:r>
          </a:p>
        </p:txBody>
      </p:sp>
      <p:sp>
        <p:nvSpPr>
          <p:cNvPr id="3" name="Pil: venstre 2">
            <a:extLst>
              <a:ext uri="{FF2B5EF4-FFF2-40B4-BE49-F238E27FC236}">
                <a16:creationId xmlns:a16="http://schemas.microsoft.com/office/drawing/2014/main" id="{F5DB6F0A-527A-0B03-80BA-75B1CD3D586A}"/>
              </a:ext>
            </a:extLst>
          </p:cNvPr>
          <p:cNvSpPr/>
          <p:nvPr/>
        </p:nvSpPr>
        <p:spPr>
          <a:xfrm>
            <a:off x="9930063" y="2277071"/>
            <a:ext cx="1957137" cy="5942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Team </a:t>
            </a:r>
            <a:r>
              <a:rPr lang="da-DK" dirty="0">
                <a:solidFill>
                  <a:srgbClr val="FF0000"/>
                </a:solidFill>
              </a:rPr>
              <a:t>a</a:t>
            </a:r>
          </a:p>
        </p:txBody>
      </p:sp>
      <p:sp>
        <p:nvSpPr>
          <p:cNvPr id="4" name="Pil: venstre 3">
            <a:extLst>
              <a:ext uri="{FF2B5EF4-FFF2-40B4-BE49-F238E27FC236}">
                <a16:creationId xmlns:a16="http://schemas.microsoft.com/office/drawing/2014/main" id="{E6C73EA0-65C9-DE29-9C01-50B5A7E105D3}"/>
              </a:ext>
            </a:extLst>
          </p:cNvPr>
          <p:cNvSpPr/>
          <p:nvPr/>
        </p:nvSpPr>
        <p:spPr>
          <a:xfrm>
            <a:off x="9930063" y="3023698"/>
            <a:ext cx="1957137" cy="5942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Team </a:t>
            </a:r>
            <a:r>
              <a:rPr lang="da-DK" dirty="0">
                <a:solidFill>
                  <a:srgbClr val="FF0000"/>
                </a:solidFill>
              </a:rPr>
              <a:t>b</a:t>
            </a:r>
          </a:p>
        </p:txBody>
      </p:sp>
      <p:sp>
        <p:nvSpPr>
          <p:cNvPr id="5" name="Pil: venstre 4">
            <a:extLst>
              <a:ext uri="{FF2B5EF4-FFF2-40B4-BE49-F238E27FC236}">
                <a16:creationId xmlns:a16="http://schemas.microsoft.com/office/drawing/2014/main" id="{2C245C53-0F58-2DFC-B773-CE8CA23701CC}"/>
              </a:ext>
            </a:extLst>
          </p:cNvPr>
          <p:cNvSpPr/>
          <p:nvPr/>
        </p:nvSpPr>
        <p:spPr>
          <a:xfrm>
            <a:off x="9930062" y="3738241"/>
            <a:ext cx="1957137" cy="5942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Team </a:t>
            </a:r>
            <a:r>
              <a:rPr lang="da-DK" dirty="0">
                <a:solidFill>
                  <a:srgbClr val="FF0000"/>
                </a:solidFill>
              </a:rPr>
              <a:t>c</a:t>
            </a:r>
          </a:p>
        </p:txBody>
      </p:sp>
      <p:sp>
        <p:nvSpPr>
          <p:cNvPr id="10" name="Pladsholder til slidenummer 9">
            <a:extLst>
              <a:ext uri="{FF2B5EF4-FFF2-40B4-BE49-F238E27FC236}">
                <a16:creationId xmlns:a16="http://schemas.microsoft.com/office/drawing/2014/main" id="{7FF8EA58-76DA-BC02-378E-D2272B3CA74A}"/>
              </a:ext>
            </a:extLst>
          </p:cNvPr>
          <p:cNvSpPr>
            <a:spLocks noGrp="1"/>
          </p:cNvSpPr>
          <p:nvPr>
            <p:ph type="sldNum" sz="quarter" idx="12"/>
          </p:nvPr>
        </p:nvSpPr>
        <p:spPr/>
        <p:txBody>
          <a:bodyPr/>
          <a:lstStyle/>
          <a:p>
            <a:fld id="{50DEC214-4A26-8544-86E4-D5810B015655}" type="slidenum">
              <a:rPr lang="da-DK" smtClean="0"/>
              <a:t>15</a:t>
            </a:fld>
            <a:endParaRPr lang="da-DK" dirty="0"/>
          </a:p>
        </p:txBody>
      </p:sp>
      <p:sp>
        <p:nvSpPr>
          <p:cNvPr id="7" name="Tekstfelt 6">
            <a:extLst>
              <a:ext uri="{FF2B5EF4-FFF2-40B4-BE49-F238E27FC236}">
                <a16:creationId xmlns:a16="http://schemas.microsoft.com/office/drawing/2014/main" id="{D371E82F-D6EF-766C-B7B3-8B62EEDECF7B}"/>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Systematisk videndeling af læring</a:t>
            </a:r>
            <a:endParaRPr lang="da-DK" dirty="0">
              <a:solidFill>
                <a:schemeClr val="tx1"/>
              </a:solidFill>
            </a:endParaRPr>
          </a:p>
        </p:txBody>
      </p:sp>
    </p:spTree>
    <p:extLst>
      <p:ext uri="{BB962C8B-B14F-4D97-AF65-F5344CB8AC3E}">
        <p14:creationId xmlns:p14="http://schemas.microsoft.com/office/powerpoint/2010/main" val="2753924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p:cNvPicPr>
            <a:picLocks noGrp="1" noChangeAspect="1"/>
          </p:cNvPicPr>
          <p:nvPr>
            <p:ph sz="quarter" idx="21"/>
          </p:nvPr>
        </p:nvPicPr>
        <p:blipFill>
          <a:blip r:embed="rId3">
            <a:extLst>
              <a:ext uri="{28A0092B-C50C-407E-A947-70E740481C1C}">
                <a14:useLocalDpi xmlns:a14="http://schemas.microsoft.com/office/drawing/2010/main" val="0"/>
              </a:ext>
            </a:extLst>
          </a:blip>
          <a:stretch>
            <a:fillRect/>
          </a:stretch>
        </p:blipFill>
        <p:spPr>
          <a:xfrm>
            <a:off x="4276827" y="1339200"/>
            <a:ext cx="3625286" cy="4518000"/>
          </a:xfrm>
          <a:noFill/>
        </p:spPr>
      </p:pic>
      <p:sp>
        <p:nvSpPr>
          <p:cNvPr id="2" name="Titel 1"/>
          <p:cNvSpPr>
            <a:spLocks noGrp="1"/>
          </p:cNvSpPr>
          <p:nvPr>
            <p:ph type="title"/>
          </p:nvPr>
        </p:nvSpPr>
        <p:spPr>
          <a:xfrm>
            <a:off x="529861" y="392886"/>
            <a:ext cx="11119219" cy="711639"/>
          </a:xfrm>
        </p:spPr>
        <p:txBody>
          <a:bodyPr vert="horz" wrap="square" lIns="0" tIns="0" rIns="0" bIns="0" rtlCol="0" anchor="b" anchorCtr="0">
            <a:normAutofit/>
          </a:bodyPr>
          <a:lstStyle/>
          <a:p>
            <a:r>
              <a:rPr lang="da-DK" dirty="0"/>
              <a:t>Fremdriftsscore</a:t>
            </a:r>
          </a:p>
        </p:txBody>
      </p:sp>
      <p:sp>
        <p:nvSpPr>
          <p:cNvPr id="6" name="Tekstfelt 5">
            <a:extLst>
              <a:ext uri="{FF2B5EF4-FFF2-40B4-BE49-F238E27FC236}">
                <a16:creationId xmlns:a16="http://schemas.microsoft.com/office/drawing/2014/main" id="{AFF6875D-38D7-1B70-8275-61322A92A501}"/>
              </a:ext>
            </a:extLst>
          </p:cNvPr>
          <p:cNvSpPr txBox="1"/>
          <p:nvPr/>
        </p:nvSpPr>
        <p:spPr>
          <a:xfrm>
            <a:off x="7337786" y="6534000"/>
            <a:ext cx="4532481" cy="284320"/>
          </a:xfrm>
          <a:prstGeom prst="rect">
            <a:avLst/>
          </a:prstGeom>
        </p:spPr>
        <p:txBody>
          <a:bodyPr vert="horz" lIns="0" tIns="0" rIns="0" bIns="0" rtlCol="0">
            <a:normAutofit fontScale="77500" lnSpcReduction="20000"/>
          </a:bodyPr>
          <a:lstStyle/>
          <a:p>
            <a:pPr marL="0" marR="0" lvl="0" indent="0" algn="l" defTabSz="590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62645B"/>
                </a:solidFill>
                <a:effectLst/>
                <a:uLnTx/>
                <a:uFillTx/>
                <a:latin typeface="Verdana"/>
                <a:ea typeface="Verdana" panose="020B0604030504040204" pitchFamily="34" charset="0"/>
                <a:cs typeface="Verdana" panose="020B0604030504040204" pitchFamily="34" charset="0"/>
              </a:rPr>
              <a:t>Improvement Advisor Project </a:t>
            </a:r>
            <a:r>
              <a:rPr kumimoji="0" lang="da-DK" sz="1000" b="0" i="0" u="none" strike="noStrike" kern="1200" cap="none" spc="0" normalizeH="0" baseline="0" noProof="0" dirty="0" err="1">
                <a:ln>
                  <a:noFill/>
                </a:ln>
                <a:solidFill>
                  <a:srgbClr val="62645B"/>
                </a:solidFill>
                <a:effectLst/>
                <a:uLnTx/>
                <a:uFillTx/>
                <a:latin typeface="Verdana"/>
                <a:ea typeface="Verdana" panose="020B0604030504040204" pitchFamily="34" charset="0"/>
                <a:cs typeface="Verdana" panose="020B0604030504040204" pitchFamily="34" charset="0"/>
              </a:rPr>
              <a:t>Assesment</a:t>
            </a:r>
            <a:r>
              <a:rPr kumimoji="0" lang="da-DK" sz="1000" b="0" i="0" u="none" strike="noStrike" kern="1200" cap="none" spc="0" normalizeH="0" baseline="0" noProof="0" dirty="0">
                <a:ln>
                  <a:noFill/>
                </a:ln>
                <a:solidFill>
                  <a:srgbClr val="62645B"/>
                </a:solidFill>
                <a:effectLst/>
                <a:uLnTx/>
                <a:uFillTx/>
                <a:latin typeface="Verdana"/>
                <a:ea typeface="Verdana" panose="020B0604030504040204" pitchFamily="34" charset="0"/>
                <a:cs typeface="Verdana" panose="020B0604030504040204" pitchFamily="34" charset="0"/>
              </a:rPr>
              <a:t> </a:t>
            </a:r>
            <a:r>
              <a:rPr kumimoji="0" lang="da-DK" sz="1000" b="0" i="0" u="none" strike="noStrike" kern="1200" cap="none" spc="0" normalizeH="0" baseline="0" noProof="0" dirty="0" err="1">
                <a:ln>
                  <a:noFill/>
                </a:ln>
                <a:solidFill>
                  <a:srgbClr val="62645B"/>
                </a:solidFill>
                <a:effectLst/>
                <a:uLnTx/>
                <a:uFillTx/>
                <a:latin typeface="Verdana"/>
                <a:ea typeface="Verdana" panose="020B0604030504040204" pitchFamily="34" charset="0"/>
                <a:cs typeface="Verdana" panose="020B0604030504040204" pitchFamily="34" charset="0"/>
              </a:rPr>
              <a:t>Scale</a:t>
            </a:r>
            <a:r>
              <a:rPr kumimoji="0" lang="da-DK" sz="1000" b="0" i="0" u="none" strike="noStrike" kern="1200" cap="none" spc="0" normalizeH="0" baseline="0" noProof="0" dirty="0">
                <a:ln>
                  <a:noFill/>
                </a:ln>
                <a:solidFill>
                  <a:srgbClr val="62645B"/>
                </a:solidFill>
                <a:effectLst/>
                <a:uLnTx/>
                <a:uFillTx/>
                <a:latin typeface="Verdana"/>
                <a:ea typeface="Verdana" panose="020B0604030504040204" pitchFamily="34" charset="0"/>
                <a:cs typeface="Verdana" panose="020B0604030504040204" pitchFamily="34" charset="0"/>
              </a:rPr>
              <a:t>, Institute for Healthcare Improvement. </a:t>
            </a:r>
          </a:p>
          <a:p>
            <a:pPr marL="0" marR="0" lvl="0" indent="0" algn="l" defTabSz="590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62645B"/>
                </a:solidFill>
                <a:effectLst/>
                <a:uLnTx/>
                <a:uFillTx/>
                <a:latin typeface="Verdana"/>
                <a:ea typeface="Verdana" panose="020B0604030504040204" pitchFamily="34" charset="0"/>
                <a:cs typeface="Verdana" panose="020B0604030504040204" pitchFamily="34" charset="0"/>
              </a:rPr>
              <a:t>Frit oversat Region Sjælland.</a:t>
            </a:r>
          </a:p>
        </p:txBody>
      </p:sp>
      <p:sp>
        <p:nvSpPr>
          <p:cNvPr id="4" name="Pladsholder til slidenummer 3"/>
          <p:cNvSpPr>
            <a:spLocks noGrp="1"/>
          </p:cNvSpPr>
          <p:nvPr>
            <p:ph type="sldNum" sz="quarter" idx="27"/>
          </p:nvPr>
        </p:nvSpPr>
        <p:spPr>
          <a:xfrm>
            <a:off x="150472" y="6534000"/>
            <a:ext cx="360000" cy="324000"/>
          </a:xfrm>
        </p:spPr>
        <p:txBody>
          <a:bodyPr vert="horz" lIns="0" tIns="0" rIns="0" bIns="0" rtlCol="0" anchor="t" anchorCtr="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A9C1F50-39BA-4586-8B54-E51EE54A86B8}" type="slidenum">
              <a:rPr kumimoji="0" lang="en-GB"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GB"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sp>
        <p:nvSpPr>
          <p:cNvPr id="3" name="Tekstfelt 2">
            <a:extLst>
              <a:ext uri="{FF2B5EF4-FFF2-40B4-BE49-F238E27FC236}">
                <a16:creationId xmlns:a16="http://schemas.microsoft.com/office/drawing/2014/main" id="{0F2CEC04-F4DE-1015-E42F-F1395CBCFB4C}"/>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Systematisk videndeling af læring</a:t>
            </a:r>
            <a:endParaRPr lang="da-DK" dirty="0">
              <a:solidFill>
                <a:schemeClr val="tx1"/>
              </a:solidFill>
            </a:endParaRPr>
          </a:p>
        </p:txBody>
      </p:sp>
    </p:spTree>
    <p:extLst>
      <p:ext uri="{BB962C8B-B14F-4D97-AF65-F5344CB8AC3E}">
        <p14:creationId xmlns:p14="http://schemas.microsoft.com/office/powerpoint/2010/main" val="320161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Pause</a:t>
            </a:r>
          </a:p>
        </p:txBody>
      </p:sp>
      <p:sp>
        <p:nvSpPr>
          <p:cNvPr id="4" name="Pladsholder til slidenummer 3"/>
          <p:cNvSpPr>
            <a:spLocks noGrp="1"/>
          </p:cNvSpPr>
          <p:nvPr>
            <p:ph type="sldNum" sz="quarter" idx="12"/>
          </p:nvPr>
        </p:nvSpPr>
        <p:spPr/>
        <p:txBody>
          <a:bodyPr/>
          <a:lstStyle/>
          <a:p>
            <a:fld id="{50DEC214-4A26-8544-86E4-D5810B015655}" type="slidenum">
              <a:rPr lang="da-DK" smtClean="0"/>
              <a:t>17</a:t>
            </a:fld>
            <a:endParaRPr lang="da-DK" dirty="0"/>
          </a:p>
        </p:txBody>
      </p:sp>
      <p:pic>
        <p:nvPicPr>
          <p:cNvPr id="5" name="Picture 2" descr="HAVE A SIB | Coffee illustration, Mug drawing, Coffee drawi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1708086" y="1881188"/>
            <a:ext cx="7405815" cy="43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474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116737619"/>
              </p:ext>
            </p:extLst>
          </p:nvPr>
        </p:nvGraphicFramePr>
        <p:xfrm>
          <a:off x="587312" y="1918793"/>
          <a:ext cx="7749085" cy="3617437"/>
        </p:xfrm>
        <a:graphic>
          <a:graphicData uri="http://schemas.openxmlformats.org/drawingml/2006/table">
            <a:tbl>
              <a:tblPr>
                <a:tableStyleId>{7DF18680-E054-41AD-8BC1-D1AEF772440D}</a:tableStyleId>
              </a:tblPr>
              <a:tblGrid>
                <a:gridCol w="7749085">
                  <a:extLst>
                    <a:ext uri="{9D8B030D-6E8A-4147-A177-3AD203B41FA5}">
                      <a16:colId xmlns:a16="http://schemas.microsoft.com/office/drawing/2014/main" val="20000"/>
                    </a:ext>
                  </a:extLst>
                </a:gridCol>
              </a:tblGrid>
              <a:tr h="619642">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772724">
                <a:tc>
                  <a:txBody>
                    <a:bodyPr/>
                    <a:lstStyle/>
                    <a:p>
                      <a:pPr>
                        <a:spcAft>
                          <a:spcPts val="600"/>
                        </a:spcAft>
                      </a:pPr>
                      <a:r>
                        <a:rPr lang="da-DK" sz="2000" b="0" dirty="0"/>
                        <a:t>Status på forbedringsindsatser - systematisk videndeling af læring</a:t>
                      </a:r>
                    </a:p>
                  </a:txBody>
                  <a:tcPr/>
                </a:tc>
                <a:extLst>
                  <a:ext uri="{0D108BD9-81ED-4DB2-BD59-A6C34878D82A}">
                    <a16:rowId xmlns:a16="http://schemas.microsoft.com/office/drawing/2014/main" val="10001"/>
                  </a:ext>
                </a:extLst>
              </a:tr>
              <a:tr h="619642">
                <a:tc>
                  <a:txBody>
                    <a:bodyPr/>
                    <a:lstStyle/>
                    <a:p>
                      <a:pPr>
                        <a:spcAft>
                          <a:spcPts val="600"/>
                        </a:spcAft>
                      </a:pPr>
                      <a:r>
                        <a:rPr lang="da-DK" sz="2400" b="1" dirty="0"/>
                        <a:t>PDSA</a:t>
                      </a:r>
                    </a:p>
                  </a:txBody>
                  <a:tcPr/>
                </a:tc>
                <a:extLst>
                  <a:ext uri="{0D108BD9-81ED-4DB2-BD59-A6C34878D82A}">
                    <a16:rowId xmlns:a16="http://schemas.microsoft.com/office/drawing/2014/main" val="10002"/>
                  </a:ext>
                </a:extLst>
              </a:tr>
              <a:tr h="78280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Data til forbedring</a:t>
                      </a:r>
                      <a:endParaRPr lang="da-DK" sz="2000" b="0" dirty="0">
                        <a:solidFill>
                          <a:schemeClr val="tx2"/>
                        </a:solidFill>
                      </a:endParaRPr>
                    </a:p>
                  </a:txBody>
                  <a:tcPr/>
                </a:tc>
                <a:extLst>
                  <a:ext uri="{0D108BD9-81ED-4DB2-BD59-A6C34878D82A}">
                    <a16:rowId xmlns:a16="http://schemas.microsoft.com/office/drawing/2014/main" val="10005"/>
                  </a:ext>
                </a:extLst>
              </a:tr>
              <a:tr h="82262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3 og tak for i dag</a:t>
                      </a:r>
                      <a:endParaRPr lang="da-DK" sz="2000" b="0" dirty="0">
                        <a:solidFill>
                          <a:schemeClr val="tx2"/>
                        </a:solidFill>
                      </a:endParaRPr>
                    </a:p>
                  </a:txBody>
                  <a:tcPr/>
                </a:tc>
                <a:extLst>
                  <a:ext uri="{0D108BD9-81ED-4DB2-BD59-A6C34878D82A}">
                    <a16:rowId xmlns:a16="http://schemas.microsoft.com/office/drawing/2014/main" val="10006"/>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18</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8850741"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769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2B6359E7-B26C-B7A9-5B91-37B3594BECC5}"/>
              </a:ext>
            </a:extLst>
          </p:cNvPr>
          <p:cNvPicPr>
            <a:picLocks noChangeAspect="1"/>
          </p:cNvPicPr>
          <p:nvPr/>
        </p:nvPicPr>
        <p:blipFill>
          <a:blip r:embed="rId3"/>
          <a:stretch>
            <a:fillRect/>
          </a:stretch>
        </p:blipFill>
        <p:spPr>
          <a:xfrm>
            <a:off x="3173324" y="1651295"/>
            <a:ext cx="5845351" cy="4813819"/>
          </a:xfrm>
          <a:prstGeom prst="rect">
            <a:avLst/>
          </a:prstGeom>
        </p:spPr>
      </p:pic>
      <p:sp>
        <p:nvSpPr>
          <p:cNvPr id="4" name="Pladsholder til slidenummer 3">
            <a:extLst>
              <a:ext uri="{FF2B5EF4-FFF2-40B4-BE49-F238E27FC236}">
                <a16:creationId xmlns:a16="http://schemas.microsoft.com/office/drawing/2014/main" id="{C25C3FF3-E522-3D96-A788-9CA790A300ED}"/>
              </a:ext>
            </a:extLst>
          </p:cNvPr>
          <p:cNvSpPr>
            <a:spLocks noGrp="1"/>
          </p:cNvSpPr>
          <p:nvPr>
            <p:ph type="sldNum" sz="quarter" idx="12"/>
          </p:nvPr>
        </p:nvSpPr>
        <p:spPr/>
        <p:txBody>
          <a:bodyPr/>
          <a:lstStyle/>
          <a:p>
            <a:fld id="{50DEC214-4A26-8544-86E4-D5810B015655}" type="slidenum">
              <a:rPr lang="da-DK" smtClean="0"/>
              <a:t>19</a:t>
            </a:fld>
            <a:endParaRPr lang="da-DK" dirty="0"/>
          </a:p>
        </p:txBody>
      </p:sp>
      <p:sp>
        <p:nvSpPr>
          <p:cNvPr id="6" name="Ellipse 5">
            <a:extLst>
              <a:ext uri="{FF2B5EF4-FFF2-40B4-BE49-F238E27FC236}">
                <a16:creationId xmlns:a16="http://schemas.microsoft.com/office/drawing/2014/main" id="{35C0B22F-75E7-9C7F-2073-A82853E0ADF8}"/>
              </a:ext>
            </a:extLst>
          </p:cNvPr>
          <p:cNvSpPr>
            <a:spLocks/>
          </p:cNvSpPr>
          <p:nvPr/>
        </p:nvSpPr>
        <p:spPr>
          <a:xfrm>
            <a:off x="3865945" y="3553426"/>
            <a:ext cx="3854369" cy="298057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itel 2">
            <a:extLst>
              <a:ext uri="{FF2B5EF4-FFF2-40B4-BE49-F238E27FC236}">
                <a16:creationId xmlns:a16="http://schemas.microsoft.com/office/drawing/2014/main" id="{57F50EC0-05A8-80A4-37BC-AE03FA424734}"/>
              </a:ext>
            </a:extLst>
          </p:cNvPr>
          <p:cNvSpPr txBox="1">
            <a:spLocks/>
          </p:cNvSpPr>
          <p:nvPr/>
        </p:nvSpPr>
        <p:spPr>
          <a:xfrm>
            <a:off x="529862" y="392886"/>
            <a:ext cx="9253372" cy="711639"/>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dirty="0"/>
              <a:t>Forbedringsmodellen</a:t>
            </a:r>
          </a:p>
        </p:txBody>
      </p:sp>
      <p:sp>
        <p:nvSpPr>
          <p:cNvPr id="3" name="Tekstfelt 2">
            <a:extLst>
              <a:ext uri="{FF2B5EF4-FFF2-40B4-BE49-F238E27FC236}">
                <a16:creationId xmlns:a16="http://schemas.microsoft.com/office/drawing/2014/main" id="{9CE8C7F2-C224-6840-8913-0153AACA92A0}"/>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spTree>
    <p:extLst>
      <p:ext uri="{BB962C8B-B14F-4D97-AF65-F5344CB8AC3E}">
        <p14:creationId xmlns:p14="http://schemas.microsoft.com/office/powerpoint/2010/main" val="101609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909643" y="1399032"/>
            <a:ext cx="4464050" cy="2813304"/>
          </a:xfrm>
        </p:spPr>
        <p:txBody>
          <a:bodyPr wrap="square" anchor="b">
            <a:normAutofit/>
          </a:bodyPr>
          <a:lstStyle/>
          <a:p>
            <a:r>
              <a:rPr lang="da-DK" sz="3300" dirty="0"/>
              <a:t>Velkommen til </a:t>
            </a:r>
            <a:r>
              <a:rPr lang="da-DK" sz="3300" dirty="0">
                <a:solidFill>
                  <a:srgbClr val="FF0000"/>
                </a:solidFill>
              </a:rPr>
              <a:t>Indsæt virksomhed </a:t>
            </a:r>
            <a:r>
              <a:rPr lang="da-DK" sz="3300" dirty="0"/>
              <a:t>forbedringsrejse</a:t>
            </a:r>
            <a:br>
              <a:rPr lang="da-DK" sz="3300" dirty="0"/>
            </a:br>
            <a:br>
              <a:rPr lang="da-DK" sz="3300" dirty="0"/>
            </a:br>
            <a:r>
              <a:rPr lang="da-DK" sz="3300" dirty="0"/>
              <a:t>Hold </a:t>
            </a:r>
            <a:r>
              <a:rPr lang="da-DK" sz="3300" dirty="0">
                <a:solidFill>
                  <a:srgbClr val="FF0000"/>
                </a:solidFill>
              </a:rPr>
              <a:t>x</a:t>
            </a:r>
          </a:p>
        </p:txBody>
      </p:sp>
      <p:sp>
        <p:nvSpPr>
          <p:cNvPr id="4" name="Undertitel 3"/>
          <p:cNvSpPr>
            <a:spLocks noGrp="1"/>
          </p:cNvSpPr>
          <p:nvPr>
            <p:ph type="subTitle" idx="1"/>
          </p:nvPr>
        </p:nvSpPr>
        <p:spPr>
          <a:xfrm>
            <a:off x="912807" y="4651248"/>
            <a:ext cx="4464051" cy="877824"/>
          </a:xfrm>
        </p:spPr>
        <p:txBody>
          <a:bodyPr>
            <a:normAutofit/>
          </a:bodyPr>
          <a:lstStyle/>
          <a:p>
            <a:r>
              <a:rPr lang="da-DK" dirty="0"/>
              <a:t>Workshop 2</a:t>
            </a:r>
          </a:p>
          <a:p>
            <a:r>
              <a:rPr lang="da-DK" dirty="0">
                <a:solidFill>
                  <a:srgbClr val="FF0000"/>
                </a:solidFill>
              </a:rPr>
              <a:t>Dato og årstal</a:t>
            </a:r>
          </a:p>
        </p:txBody>
      </p:sp>
      <p:sp>
        <p:nvSpPr>
          <p:cNvPr id="2" name="Pladsholder til slidenummer 1"/>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pic>
        <p:nvPicPr>
          <p:cNvPr id="9" name="Pladsholder til billede 8" descr="Et billede, der indeholder skitse, tegning, Stregtegning, illustration/afbildning&#10;&#10;Automatisk genereret beskrivelse">
            <a:extLst>
              <a:ext uri="{FF2B5EF4-FFF2-40B4-BE49-F238E27FC236}">
                <a16:creationId xmlns:a16="http://schemas.microsoft.com/office/drawing/2014/main" id="{6181D4B3-A9F8-EAA0-ECD5-073ADF1845BF}"/>
              </a:ext>
            </a:extLst>
          </p:cNvPr>
          <p:cNvPicPr>
            <a:picLocks noGrp="1" noChangeAspect="1"/>
          </p:cNvPicPr>
          <p:nvPr>
            <p:ph type="pic" sz="quarter" idx="20"/>
          </p:nvPr>
        </p:nvPicPr>
        <p:blipFill>
          <a:blip r:embed="rId3">
            <a:duotone>
              <a:schemeClr val="accent1">
                <a:shade val="45000"/>
                <a:satMod val="135000"/>
              </a:schemeClr>
              <a:prstClr val="white"/>
            </a:duotone>
          </a:blip>
          <a:srcRect l="4850" r="11920"/>
          <a:stretch/>
        </p:blipFill>
        <p:spPr>
          <a:xfrm>
            <a:off x="5910470" y="0"/>
            <a:ext cx="6281530" cy="5337467"/>
          </a:xfrm>
        </p:spPr>
      </p:pic>
    </p:spTree>
    <p:extLst>
      <p:ext uri="{BB962C8B-B14F-4D97-AF65-F5344CB8AC3E}">
        <p14:creationId xmlns:p14="http://schemas.microsoft.com/office/powerpoint/2010/main" val="770090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776413" y="2565401"/>
            <a:ext cx="1438275" cy="792163"/>
          </a:xfrm>
          <a:prstGeom prst="rect">
            <a:avLst/>
          </a:prstGeom>
          <a:solidFill>
            <a:schemeClr val="tx2">
              <a:lumMod val="60000"/>
              <a:lumOff val="40000"/>
            </a:schemeClr>
          </a:solidFill>
          <a:ln w="25400">
            <a:solidFill>
              <a:schemeClr val="bg1"/>
            </a:solidFill>
            <a:miter lim="800000"/>
            <a:headEnd/>
            <a:tailEnd/>
          </a:ln>
        </p:spPr>
        <p:txBody>
          <a:bodyPr wrap="none" anchor="ctr"/>
          <a:lstStyle/>
          <a:p>
            <a:endParaRPr lang="en-US" sz="2000"/>
          </a:p>
        </p:txBody>
      </p:sp>
      <p:sp>
        <p:nvSpPr>
          <p:cNvPr id="35843" name="Line 4"/>
          <p:cNvSpPr>
            <a:spLocks noChangeShapeType="1"/>
          </p:cNvSpPr>
          <p:nvPr/>
        </p:nvSpPr>
        <p:spPr bwMode="auto">
          <a:xfrm>
            <a:off x="1776413" y="4043363"/>
            <a:ext cx="8712200" cy="0"/>
          </a:xfrm>
          <a:prstGeom prst="line">
            <a:avLst/>
          </a:prstGeom>
          <a:noFill/>
          <a:ln w="603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a-DK" sz="1400"/>
          </a:p>
        </p:txBody>
      </p:sp>
      <p:sp>
        <p:nvSpPr>
          <p:cNvPr id="35844" name="Text Box 5"/>
          <p:cNvSpPr txBox="1">
            <a:spLocks noChangeArrowheads="1"/>
          </p:cNvSpPr>
          <p:nvPr/>
        </p:nvSpPr>
        <p:spPr bwMode="auto">
          <a:xfrm>
            <a:off x="1631957" y="3573467"/>
            <a:ext cx="20940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dirty="0">
                <a:solidFill>
                  <a:schemeClr val="tx2"/>
                </a:solidFill>
                <a:ea typeface="Osaka" charset="0"/>
                <a:cs typeface="Osaka" charset="0"/>
              </a:rPr>
              <a:t>Ved skrivebordet</a:t>
            </a:r>
          </a:p>
        </p:txBody>
      </p:sp>
      <p:sp>
        <p:nvSpPr>
          <p:cNvPr id="35845" name="Text Box 6"/>
          <p:cNvSpPr txBox="1">
            <a:spLocks noChangeArrowheads="1"/>
          </p:cNvSpPr>
          <p:nvPr/>
        </p:nvSpPr>
        <p:spPr bwMode="auto">
          <a:xfrm>
            <a:off x="1631952" y="4114803"/>
            <a:ext cx="27382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dirty="0">
                <a:solidFill>
                  <a:schemeClr val="tx2"/>
                </a:solidFill>
                <a:ea typeface="Osaka" charset="0"/>
                <a:cs typeface="Osaka" charset="0"/>
              </a:rPr>
              <a:t>Den </a:t>
            </a:r>
            <a:r>
              <a:rPr lang="ja-JP" altLang="da-DK" sz="2000" dirty="0">
                <a:solidFill>
                  <a:schemeClr val="tx2"/>
                </a:solidFill>
                <a:ea typeface="Osaka" charset="0"/>
                <a:cs typeface="Osaka" charset="0"/>
              </a:rPr>
              <a:t>”</a:t>
            </a:r>
            <a:r>
              <a:rPr lang="da-DK" sz="2000" dirty="0">
                <a:solidFill>
                  <a:schemeClr val="tx2"/>
                </a:solidFill>
                <a:ea typeface="Osaka" charset="0"/>
                <a:cs typeface="Osaka" charset="0"/>
              </a:rPr>
              <a:t>virkelige</a:t>
            </a:r>
            <a:r>
              <a:rPr lang="ja-JP" altLang="da-DK" sz="2000" dirty="0">
                <a:solidFill>
                  <a:schemeClr val="tx2"/>
                </a:solidFill>
                <a:ea typeface="Osaka" charset="0"/>
                <a:cs typeface="Osaka" charset="0"/>
              </a:rPr>
              <a:t>”</a:t>
            </a:r>
            <a:r>
              <a:rPr lang="da-DK" sz="2000" dirty="0">
                <a:solidFill>
                  <a:schemeClr val="tx2"/>
                </a:solidFill>
                <a:ea typeface="Osaka" charset="0"/>
                <a:cs typeface="Osaka" charset="0"/>
              </a:rPr>
              <a:t> verden</a:t>
            </a:r>
          </a:p>
        </p:txBody>
      </p:sp>
      <p:sp>
        <p:nvSpPr>
          <p:cNvPr id="35846" name="Text Box 7"/>
          <p:cNvSpPr txBox="1">
            <a:spLocks noChangeArrowheads="1"/>
          </p:cNvSpPr>
          <p:nvPr/>
        </p:nvSpPr>
        <p:spPr bwMode="auto">
          <a:xfrm>
            <a:off x="1776418" y="2782891"/>
            <a:ext cx="14814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b="1" dirty="0">
                <a:solidFill>
                  <a:schemeClr val="bg1"/>
                </a:solidFill>
                <a:ea typeface="Osaka" charset="0"/>
                <a:cs typeface="Osaka" charset="0"/>
              </a:rPr>
              <a:t>Planlægge</a:t>
            </a:r>
          </a:p>
        </p:txBody>
      </p:sp>
      <p:sp>
        <p:nvSpPr>
          <p:cNvPr id="35847" name="Rectangle 8"/>
          <p:cNvSpPr>
            <a:spLocks noChangeArrowheads="1"/>
          </p:cNvSpPr>
          <p:nvPr/>
        </p:nvSpPr>
        <p:spPr bwMode="auto">
          <a:xfrm>
            <a:off x="3576643" y="2565401"/>
            <a:ext cx="1439863" cy="792163"/>
          </a:xfrm>
          <a:prstGeom prst="rect">
            <a:avLst/>
          </a:prstGeom>
          <a:solidFill>
            <a:schemeClr val="tx2">
              <a:lumMod val="60000"/>
              <a:lumOff val="40000"/>
            </a:schemeClr>
          </a:solidFill>
          <a:ln w="25400">
            <a:solidFill>
              <a:schemeClr val="bg1"/>
            </a:solidFill>
            <a:miter lim="800000"/>
            <a:headEnd/>
            <a:tailEnd/>
          </a:ln>
        </p:spPr>
        <p:txBody>
          <a:bodyPr wrap="none" anchor="ctr"/>
          <a:lstStyle/>
          <a:p>
            <a:endParaRPr lang="en-US" sz="2000"/>
          </a:p>
        </p:txBody>
      </p:sp>
      <p:sp>
        <p:nvSpPr>
          <p:cNvPr id="35848" name="Rectangle 9"/>
          <p:cNvSpPr>
            <a:spLocks noChangeArrowheads="1"/>
          </p:cNvSpPr>
          <p:nvPr/>
        </p:nvSpPr>
        <p:spPr bwMode="auto">
          <a:xfrm>
            <a:off x="5303843" y="2565401"/>
            <a:ext cx="1439863" cy="792163"/>
          </a:xfrm>
          <a:prstGeom prst="rect">
            <a:avLst/>
          </a:prstGeom>
          <a:solidFill>
            <a:schemeClr val="tx2">
              <a:lumMod val="60000"/>
              <a:lumOff val="40000"/>
            </a:schemeClr>
          </a:solidFill>
          <a:ln w="25400">
            <a:solidFill>
              <a:schemeClr val="bg1"/>
            </a:solidFill>
            <a:miter lim="800000"/>
            <a:headEnd/>
            <a:tailEnd/>
          </a:ln>
        </p:spPr>
        <p:txBody>
          <a:bodyPr wrap="none" anchor="ctr"/>
          <a:lstStyle/>
          <a:p>
            <a:endParaRPr lang="en-US" sz="2000"/>
          </a:p>
        </p:txBody>
      </p:sp>
      <p:sp>
        <p:nvSpPr>
          <p:cNvPr id="35849" name="Rectangle 10"/>
          <p:cNvSpPr>
            <a:spLocks noChangeArrowheads="1"/>
          </p:cNvSpPr>
          <p:nvPr/>
        </p:nvSpPr>
        <p:spPr bwMode="auto">
          <a:xfrm>
            <a:off x="7034213" y="2565401"/>
            <a:ext cx="1438275" cy="792163"/>
          </a:xfrm>
          <a:prstGeom prst="rect">
            <a:avLst/>
          </a:prstGeom>
          <a:solidFill>
            <a:schemeClr val="tx2">
              <a:lumMod val="60000"/>
              <a:lumOff val="40000"/>
            </a:schemeClr>
          </a:solidFill>
          <a:ln w="25400">
            <a:solidFill>
              <a:schemeClr val="bg1"/>
            </a:solidFill>
            <a:miter lim="800000"/>
            <a:headEnd/>
            <a:tailEnd/>
          </a:ln>
        </p:spPr>
        <p:txBody>
          <a:bodyPr wrap="none" anchor="ctr"/>
          <a:lstStyle/>
          <a:p>
            <a:endParaRPr lang="en-US" sz="2000"/>
          </a:p>
        </p:txBody>
      </p:sp>
      <p:sp>
        <p:nvSpPr>
          <p:cNvPr id="35850" name="Rectangle 11"/>
          <p:cNvSpPr>
            <a:spLocks noChangeArrowheads="1"/>
          </p:cNvSpPr>
          <p:nvPr/>
        </p:nvSpPr>
        <p:spPr bwMode="auto">
          <a:xfrm>
            <a:off x="8761413" y="2565401"/>
            <a:ext cx="1438275" cy="792163"/>
          </a:xfrm>
          <a:prstGeom prst="rect">
            <a:avLst/>
          </a:prstGeom>
          <a:solidFill>
            <a:schemeClr val="tx2">
              <a:lumMod val="60000"/>
              <a:lumOff val="40000"/>
            </a:schemeClr>
          </a:solidFill>
          <a:ln w="25400">
            <a:solidFill>
              <a:schemeClr val="bg1"/>
            </a:solidFill>
            <a:miter lim="800000"/>
            <a:headEnd/>
            <a:tailEnd/>
          </a:ln>
        </p:spPr>
        <p:txBody>
          <a:bodyPr wrap="none" anchor="ctr"/>
          <a:lstStyle/>
          <a:p>
            <a:endParaRPr lang="en-US" sz="2000"/>
          </a:p>
        </p:txBody>
      </p:sp>
      <p:sp>
        <p:nvSpPr>
          <p:cNvPr id="35851" name="Text Box 12"/>
          <p:cNvSpPr txBox="1">
            <a:spLocks noChangeArrowheads="1"/>
          </p:cNvSpPr>
          <p:nvPr/>
        </p:nvSpPr>
        <p:spPr bwMode="auto">
          <a:xfrm>
            <a:off x="3575049" y="2751136"/>
            <a:ext cx="151289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b="1" dirty="0">
                <a:solidFill>
                  <a:schemeClr val="bg1"/>
                </a:solidFill>
                <a:ea typeface="Osaka" charset="0"/>
                <a:cs typeface="Osaka" charset="0"/>
              </a:rPr>
              <a:t>Planlægge</a:t>
            </a:r>
          </a:p>
        </p:txBody>
      </p:sp>
      <p:sp>
        <p:nvSpPr>
          <p:cNvPr id="35852" name="Text Box 13"/>
          <p:cNvSpPr txBox="1">
            <a:spLocks noChangeArrowheads="1"/>
          </p:cNvSpPr>
          <p:nvPr/>
        </p:nvSpPr>
        <p:spPr bwMode="auto">
          <a:xfrm>
            <a:off x="5323947" y="2743201"/>
            <a:ext cx="14814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b="1" dirty="0">
                <a:solidFill>
                  <a:schemeClr val="bg1"/>
                </a:solidFill>
                <a:ea typeface="Osaka" charset="0"/>
                <a:cs typeface="Osaka" charset="0"/>
              </a:rPr>
              <a:t>Planlægge</a:t>
            </a:r>
          </a:p>
        </p:txBody>
      </p:sp>
      <p:sp>
        <p:nvSpPr>
          <p:cNvPr id="35853" name="Text Box 14"/>
          <p:cNvSpPr txBox="1">
            <a:spLocks noChangeArrowheads="1"/>
          </p:cNvSpPr>
          <p:nvPr/>
        </p:nvSpPr>
        <p:spPr bwMode="auto">
          <a:xfrm>
            <a:off x="7051147" y="2751139"/>
            <a:ext cx="14814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b="1" dirty="0">
                <a:solidFill>
                  <a:schemeClr val="bg1"/>
                </a:solidFill>
                <a:ea typeface="Osaka" charset="0"/>
                <a:cs typeface="Osaka" charset="0"/>
              </a:rPr>
              <a:t>Planlægge</a:t>
            </a:r>
          </a:p>
        </p:txBody>
      </p:sp>
      <p:sp>
        <p:nvSpPr>
          <p:cNvPr id="35854" name="Text Box 15"/>
          <p:cNvSpPr txBox="1">
            <a:spLocks noChangeArrowheads="1"/>
          </p:cNvSpPr>
          <p:nvPr/>
        </p:nvSpPr>
        <p:spPr bwMode="auto">
          <a:xfrm>
            <a:off x="8832852" y="2782891"/>
            <a:ext cx="14398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b="1" dirty="0">
                <a:solidFill>
                  <a:schemeClr val="bg1"/>
                </a:solidFill>
                <a:ea typeface="Osaka" charset="0"/>
                <a:cs typeface="Osaka" charset="0"/>
              </a:rPr>
              <a:t>Godkende</a:t>
            </a:r>
          </a:p>
        </p:txBody>
      </p:sp>
      <p:sp>
        <p:nvSpPr>
          <p:cNvPr id="35855" name="Line 16"/>
          <p:cNvSpPr>
            <a:spLocks noChangeShapeType="1"/>
          </p:cNvSpPr>
          <p:nvPr/>
        </p:nvSpPr>
        <p:spPr bwMode="auto">
          <a:xfrm>
            <a:off x="3287714" y="2925763"/>
            <a:ext cx="215900" cy="0"/>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sp>
        <p:nvSpPr>
          <p:cNvPr id="35856" name="Line 17"/>
          <p:cNvSpPr>
            <a:spLocks noChangeShapeType="1"/>
          </p:cNvSpPr>
          <p:nvPr/>
        </p:nvSpPr>
        <p:spPr bwMode="auto">
          <a:xfrm>
            <a:off x="5087945" y="2998788"/>
            <a:ext cx="215900" cy="0"/>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sp>
        <p:nvSpPr>
          <p:cNvPr id="35857" name="Line 18"/>
          <p:cNvSpPr>
            <a:spLocks noChangeShapeType="1"/>
          </p:cNvSpPr>
          <p:nvPr/>
        </p:nvSpPr>
        <p:spPr bwMode="auto">
          <a:xfrm>
            <a:off x="6818319" y="2998788"/>
            <a:ext cx="215900" cy="0"/>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sp>
        <p:nvSpPr>
          <p:cNvPr id="35858" name="Line 19"/>
          <p:cNvSpPr>
            <a:spLocks noChangeShapeType="1"/>
          </p:cNvSpPr>
          <p:nvPr/>
        </p:nvSpPr>
        <p:spPr bwMode="auto">
          <a:xfrm>
            <a:off x="8545519" y="2998788"/>
            <a:ext cx="215900" cy="0"/>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sp>
        <p:nvSpPr>
          <p:cNvPr id="35859" name="AutoShape 20"/>
          <p:cNvSpPr>
            <a:spLocks noChangeArrowheads="1"/>
          </p:cNvSpPr>
          <p:nvPr/>
        </p:nvSpPr>
        <p:spPr bwMode="auto">
          <a:xfrm>
            <a:off x="8183569" y="4088197"/>
            <a:ext cx="2610026" cy="2018386"/>
          </a:xfrm>
          <a:prstGeom prst="irregularSeal1">
            <a:avLst/>
          </a:prstGeom>
          <a:solidFill>
            <a:schemeClr val="tx1"/>
          </a:solidFill>
          <a:ln w="25400">
            <a:solidFill>
              <a:schemeClr val="tx1"/>
            </a:solidFill>
            <a:miter lim="800000"/>
            <a:headEnd/>
            <a:tailEnd/>
          </a:ln>
        </p:spPr>
        <p:txBody>
          <a:bodyPr wrap="none" anchor="ctr"/>
          <a:lstStyle/>
          <a:p>
            <a:endParaRPr lang="en-US" sz="1400"/>
          </a:p>
        </p:txBody>
      </p:sp>
      <p:sp>
        <p:nvSpPr>
          <p:cNvPr id="35860" name="Text Box 21"/>
          <p:cNvSpPr txBox="1">
            <a:spLocks noChangeArrowheads="1"/>
          </p:cNvSpPr>
          <p:nvPr/>
        </p:nvSpPr>
        <p:spPr bwMode="auto">
          <a:xfrm>
            <a:off x="8518527" y="4797428"/>
            <a:ext cx="18501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b="1" dirty="0">
                <a:solidFill>
                  <a:schemeClr val="bg1"/>
                </a:solidFill>
                <a:ea typeface="Osaka" charset="0"/>
                <a:cs typeface="Osaka" charset="0"/>
              </a:rPr>
              <a:t>Implementere</a:t>
            </a:r>
          </a:p>
        </p:txBody>
      </p:sp>
      <p:sp>
        <p:nvSpPr>
          <p:cNvPr id="35861" name="Line 22"/>
          <p:cNvSpPr>
            <a:spLocks noChangeShapeType="1"/>
          </p:cNvSpPr>
          <p:nvPr/>
        </p:nvSpPr>
        <p:spPr bwMode="auto">
          <a:xfrm>
            <a:off x="9480551" y="3502029"/>
            <a:ext cx="0" cy="1008063"/>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sp>
        <p:nvSpPr>
          <p:cNvPr id="35866" name="Rectangle 26"/>
          <p:cNvSpPr>
            <a:spLocks noGrp="1" noChangeArrowheads="1"/>
          </p:cNvSpPr>
          <p:nvPr>
            <p:ph type="title"/>
          </p:nvPr>
        </p:nvSpPr>
        <p:spPr>
          <a:xfrm>
            <a:off x="570966" y="899520"/>
            <a:ext cx="11119219" cy="711639"/>
          </a:xfrm>
        </p:spPr>
        <p:txBody>
          <a:bodyPr>
            <a:noAutofit/>
          </a:bodyPr>
          <a:lstStyle/>
          <a:p>
            <a:r>
              <a:rPr lang="da-DK" dirty="0">
                <a:latin typeface="Arial" charset="0"/>
                <a:cs typeface="Arial" charset="0"/>
              </a:rPr>
              <a:t>Implementering – traditionel tilgang</a:t>
            </a:r>
          </a:p>
        </p:txBody>
      </p:sp>
      <p:sp>
        <p:nvSpPr>
          <p:cNvPr id="3" name="Pladsholder til tekst 2"/>
          <p:cNvSpPr>
            <a:spLocks noGrp="1"/>
          </p:cNvSpPr>
          <p:nvPr>
            <p:ph type="body" sz="quarter" idx="25"/>
          </p:nvPr>
        </p:nvSpPr>
        <p:spPr>
          <a:xfrm>
            <a:off x="8832852" y="6485160"/>
            <a:ext cx="2610026" cy="224986"/>
          </a:xfrm>
        </p:spPr>
        <p:txBody>
          <a:bodyPr>
            <a:normAutofit/>
          </a:bodyPr>
          <a:lstStyle/>
          <a:p>
            <a:r>
              <a:rPr lang="en-GB" sz="1000" dirty="0" err="1">
                <a:ea typeface="Osaka" pitchFamily="-108" charset="-128"/>
              </a:rPr>
              <a:t>Reinertsen</a:t>
            </a:r>
            <a:r>
              <a:rPr lang="en-GB" sz="1000" dirty="0">
                <a:ea typeface="Osaka" pitchFamily="-108" charset="-128"/>
              </a:rPr>
              <a:t>, </a:t>
            </a:r>
            <a:r>
              <a:rPr lang="en-GB" sz="1000" dirty="0" err="1">
                <a:ea typeface="Osaka" pitchFamily="-108" charset="-128"/>
              </a:rPr>
              <a:t>Bisognano</a:t>
            </a:r>
            <a:r>
              <a:rPr lang="en-GB" sz="1000" dirty="0">
                <a:ea typeface="Osaka" pitchFamily="-108" charset="-128"/>
              </a:rPr>
              <a:t> &amp; Pugh (2008)</a:t>
            </a:r>
            <a:endParaRPr lang="da-DK" sz="1000" b="1" i="1" dirty="0">
              <a:ea typeface="Osaka" pitchFamily="-108" charset="-128"/>
            </a:endParaRPr>
          </a:p>
          <a:p>
            <a:endParaRPr lang="da-DK" sz="1000" dirty="0"/>
          </a:p>
        </p:txBody>
      </p:sp>
      <p:sp>
        <p:nvSpPr>
          <p:cNvPr id="4" name="Pladsholder til slidenummer 3">
            <a:extLst>
              <a:ext uri="{FF2B5EF4-FFF2-40B4-BE49-F238E27FC236}">
                <a16:creationId xmlns:a16="http://schemas.microsoft.com/office/drawing/2014/main" id="{97AEE442-0C9F-CD14-A673-2F50F2BFB6F7}"/>
              </a:ext>
            </a:extLst>
          </p:cNvPr>
          <p:cNvSpPr>
            <a:spLocks noGrp="1"/>
          </p:cNvSpPr>
          <p:nvPr>
            <p:ph type="sldNum" sz="quarter" idx="27"/>
          </p:nvPr>
        </p:nvSpPr>
        <p:spPr/>
        <p:txBody>
          <a:bodyPr/>
          <a:lstStyle/>
          <a:p>
            <a:fld id="{4F2B6656-7882-4CEF-9850-9EB873E823C4}" type="slidenum">
              <a:rPr lang="en-GB" noProof="0" smtClean="0"/>
              <a:pPr/>
              <a:t>20</a:t>
            </a:fld>
            <a:endParaRPr lang="en-GB" noProof="0" dirty="0"/>
          </a:p>
        </p:txBody>
      </p:sp>
      <p:sp>
        <p:nvSpPr>
          <p:cNvPr id="5" name="Tekstfelt 4">
            <a:extLst>
              <a:ext uri="{FF2B5EF4-FFF2-40B4-BE49-F238E27FC236}">
                <a16:creationId xmlns:a16="http://schemas.microsoft.com/office/drawing/2014/main" id="{83ED83BF-38E0-626C-82B3-0BF22F0F6EF2}"/>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spTree>
    <p:extLst>
      <p:ext uri="{BB962C8B-B14F-4D97-AF65-F5344CB8AC3E}">
        <p14:creationId xmlns:p14="http://schemas.microsoft.com/office/powerpoint/2010/main" val="3250155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325D62A6-C396-361B-2455-B7CC5161EA09}"/>
              </a:ext>
            </a:extLst>
          </p:cNvPr>
          <p:cNvSpPr>
            <a:spLocks noGrp="1"/>
          </p:cNvSpPr>
          <p:nvPr>
            <p:ph type="sldNum" sz="quarter" idx="27"/>
          </p:nvPr>
        </p:nvSpPr>
        <p:spPr/>
        <p:txBody>
          <a:bodyPr/>
          <a:lstStyle/>
          <a:p>
            <a:r>
              <a:rPr lang="en-GB" noProof="0" dirty="0"/>
              <a:t>23</a:t>
            </a:r>
          </a:p>
        </p:txBody>
      </p:sp>
      <p:sp>
        <p:nvSpPr>
          <p:cNvPr id="6" name="Rectangle 22">
            <a:extLst>
              <a:ext uri="{FF2B5EF4-FFF2-40B4-BE49-F238E27FC236}">
                <a16:creationId xmlns:a16="http://schemas.microsoft.com/office/drawing/2014/main" id="{036DFED7-1099-7C23-4354-DB6A7CBDF2FC}"/>
              </a:ext>
            </a:extLst>
          </p:cNvPr>
          <p:cNvSpPr>
            <a:spLocks noGrp="1" noChangeArrowheads="1"/>
          </p:cNvSpPr>
          <p:nvPr>
            <p:ph type="title"/>
          </p:nvPr>
        </p:nvSpPr>
        <p:spPr>
          <a:xfrm>
            <a:off x="529861" y="392889"/>
            <a:ext cx="11284032" cy="711639"/>
          </a:xfrm>
        </p:spPr>
        <p:txBody>
          <a:bodyPr>
            <a:normAutofit/>
          </a:bodyPr>
          <a:lstStyle/>
          <a:p>
            <a:pPr algn="l"/>
            <a:r>
              <a:rPr lang="da-DK" dirty="0">
                <a:latin typeface="Arial" charset="0"/>
                <a:cs typeface="Arial" charset="0"/>
              </a:rPr>
              <a:t>Implementering gennem tilpasning til lokal kontekst</a:t>
            </a:r>
          </a:p>
        </p:txBody>
      </p:sp>
      <p:sp>
        <p:nvSpPr>
          <p:cNvPr id="7" name="Rectangle 2">
            <a:extLst>
              <a:ext uri="{FF2B5EF4-FFF2-40B4-BE49-F238E27FC236}">
                <a16:creationId xmlns:a16="http://schemas.microsoft.com/office/drawing/2014/main" id="{0CD12382-C27D-310E-B59A-5369C149B43A}"/>
              </a:ext>
            </a:extLst>
          </p:cNvPr>
          <p:cNvSpPr>
            <a:spLocks noChangeArrowheads="1"/>
          </p:cNvSpPr>
          <p:nvPr/>
        </p:nvSpPr>
        <p:spPr bwMode="auto">
          <a:xfrm>
            <a:off x="1447596" y="2140246"/>
            <a:ext cx="1577806" cy="792163"/>
          </a:xfrm>
          <a:prstGeom prst="rect">
            <a:avLst/>
          </a:prstGeom>
          <a:solidFill>
            <a:schemeClr val="tx2">
              <a:lumMod val="60000"/>
              <a:lumOff val="40000"/>
            </a:schemeClr>
          </a:solidFill>
          <a:ln w="25400">
            <a:solidFill>
              <a:schemeClr val="bg1"/>
            </a:solidFill>
            <a:miter lim="800000"/>
            <a:headEnd/>
            <a:tailEnd/>
          </a:ln>
        </p:spPr>
        <p:txBody>
          <a:bodyPr wrap="none" anchor="ctr"/>
          <a:lstStyle/>
          <a:p>
            <a:endParaRPr lang="en-US" sz="2000" b="1"/>
          </a:p>
        </p:txBody>
      </p:sp>
      <p:sp>
        <p:nvSpPr>
          <p:cNvPr id="8" name="Text Box 7">
            <a:extLst>
              <a:ext uri="{FF2B5EF4-FFF2-40B4-BE49-F238E27FC236}">
                <a16:creationId xmlns:a16="http://schemas.microsoft.com/office/drawing/2014/main" id="{6B2EFB3A-2336-DD4A-8CF6-F89AD63FA349}"/>
              </a:ext>
            </a:extLst>
          </p:cNvPr>
          <p:cNvSpPr txBox="1">
            <a:spLocks noChangeArrowheads="1"/>
          </p:cNvSpPr>
          <p:nvPr/>
        </p:nvSpPr>
        <p:spPr bwMode="auto">
          <a:xfrm>
            <a:off x="1512789" y="2368039"/>
            <a:ext cx="14814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b="1" dirty="0">
                <a:solidFill>
                  <a:schemeClr val="bg1"/>
                </a:solidFill>
                <a:ea typeface="Osaka" charset="0"/>
                <a:cs typeface="Osaka" charset="0"/>
              </a:rPr>
              <a:t>Planlægge</a:t>
            </a:r>
          </a:p>
        </p:txBody>
      </p:sp>
      <p:sp>
        <p:nvSpPr>
          <p:cNvPr id="9" name="Text Box 5">
            <a:extLst>
              <a:ext uri="{FF2B5EF4-FFF2-40B4-BE49-F238E27FC236}">
                <a16:creationId xmlns:a16="http://schemas.microsoft.com/office/drawing/2014/main" id="{94C8422C-F080-4658-259F-10234DBABB6E}"/>
              </a:ext>
            </a:extLst>
          </p:cNvPr>
          <p:cNvSpPr txBox="1">
            <a:spLocks noChangeArrowheads="1"/>
          </p:cNvSpPr>
          <p:nvPr/>
        </p:nvSpPr>
        <p:spPr bwMode="auto">
          <a:xfrm>
            <a:off x="1408174" y="3156896"/>
            <a:ext cx="20940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dirty="0">
                <a:solidFill>
                  <a:schemeClr val="tx2"/>
                </a:solidFill>
                <a:ea typeface="Osaka" charset="0"/>
                <a:cs typeface="Osaka" charset="0"/>
              </a:rPr>
              <a:t>Ved skrivebordet</a:t>
            </a:r>
          </a:p>
        </p:txBody>
      </p:sp>
      <p:sp>
        <p:nvSpPr>
          <p:cNvPr id="10" name="Line 4">
            <a:extLst>
              <a:ext uri="{FF2B5EF4-FFF2-40B4-BE49-F238E27FC236}">
                <a16:creationId xmlns:a16="http://schemas.microsoft.com/office/drawing/2014/main" id="{0D898B9A-C8EA-494F-52CD-16B010C1E491}"/>
              </a:ext>
            </a:extLst>
          </p:cNvPr>
          <p:cNvSpPr>
            <a:spLocks noChangeShapeType="1"/>
          </p:cNvSpPr>
          <p:nvPr/>
        </p:nvSpPr>
        <p:spPr bwMode="auto">
          <a:xfrm>
            <a:off x="1552630" y="3626792"/>
            <a:ext cx="8712200" cy="0"/>
          </a:xfrm>
          <a:prstGeom prst="line">
            <a:avLst/>
          </a:prstGeom>
          <a:noFill/>
          <a:ln w="603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a-DK" sz="1400"/>
          </a:p>
        </p:txBody>
      </p:sp>
      <p:sp>
        <p:nvSpPr>
          <p:cNvPr id="11" name="Text Box 6">
            <a:extLst>
              <a:ext uri="{FF2B5EF4-FFF2-40B4-BE49-F238E27FC236}">
                <a16:creationId xmlns:a16="http://schemas.microsoft.com/office/drawing/2014/main" id="{8B41B3F9-2789-7992-1DC6-D1981AF9E0F1}"/>
              </a:ext>
            </a:extLst>
          </p:cNvPr>
          <p:cNvSpPr txBox="1">
            <a:spLocks noChangeArrowheads="1"/>
          </p:cNvSpPr>
          <p:nvPr/>
        </p:nvSpPr>
        <p:spPr bwMode="auto">
          <a:xfrm>
            <a:off x="1408169" y="3698232"/>
            <a:ext cx="27382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dirty="0">
                <a:solidFill>
                  <a:schemeClr val="tx2"/>
                </a:solidFill>
                <a:ea typeface="Osaka" charset="0"/>
                <a:cs typeface="Osaka" charset="0"/>
              </a:rPr>
              <a:t>Den </a:t>
            </a:r>
            <a:r>
              <a:rPr lang="ja-JP" altLang="da-DK" sz="2000" dirty="0">
                <a:solidFill>
                  <a:schemeClr val="tx2"/>
                </a:solidFill>
                <a:ea typeface="Osaka" charset="0"/>
                <a:cs typeface="Osaka" charset="0"/>
              </a:rPr>
              <a:t>”</a:t>
            </a:r>
            <a:r>
              <a:rPr lang="da-DK" sz="2000" dirty="0">
                <a:solidFill>
                  <a:schemeClr val="tx2"/>
                </a:solidFill>
                <a:ea typeface="Osaka" charset="0"/>
                <a:cs typeface="Osaka" charset="0"/>
              </a:rPr>
              <a:t>virkelige</a:t>
            </a:r>
            <a:r>
              <a:rPr lang="ja-JP" altLang="da-DK" sz="2000" dirty="0">
                <a:solidFill>
                  <a:schemeClr val="tx2"/>
                </a:solidFill>
                <a:ea typeface="Osaka" charset="0"/>
                <a:cs typeface="Osaka" charset="0"/>
              </a:rPr>
              <a:t>”</a:t>
            </a:r>
            <a:r>
              <a:rPr lang="da-DK" sz="2000" dirty="0">
                <a:solidFill>
                  <a:schemeClr val="tx2"/>
                </a:solidFill>
                <a:ea typeface="Osaka" charset="0"/>
                <a:cs typeface="Osaka" charset="0"/>
              </a:rPr>
              <a:t> verden</a:t>
            </a:r>
          </a:p>
        </p:txBody>
      </p:sp>
      <p:sp>
        <p:nvSpPr>
          <p:cNvPr id="12" name="Line 16">
            <a:extLst>
              <a:ext uri="{FF2B5EF4-FFF2-40B4-BE49-F238E27FC236}">
                <a16:creationId xmlns:a16="http://schemas.microsoft.com/office/drawing/2014/main" id="{CE0084F5-6B7B-A0ED-97A6-667D32BD17E8}"/>
              </a:ext>
            </a:extLst>
          </p:cNvPr>
          <p:cNvSpPr>
            <a:spLocks noChangeShapeType="1"/>
          </p:cNvSpPr>
          <p:nvPr/>
        </p:nvSpPr>
        <p:spPr bwMode="auto">
          <a:xfrm>
            <a:off x="3098904" y="2458424"/>
            <a:ext cx="1118028" cy="1439863"/>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sp>
        <p:nvSpPr>
          <p:cNvPr id="13" name="Line 17">
            <a:extLst>
              <a:ext uri="{FF2B5EF4-FFF2-40B4-BE49-F238E27FC236}">
                <a16:creationId xmlns:a16="http://schemas.microsoft.com/office/drawing/2014/main" id="{9F5235A5-41E4-4CE4-D63B-C30D8FBE8C4B}"/>
              </a:ext>
            </a:extLst>
          </p:cNvPr>
          <p:cNvSpPr>
            <a:spLocks noChangeShapeType="1"/>
          </p:cNvSpPr>
          <p:nvPr/>
        </p:nvSpPr>
        <p:spPr bwMode="auto">
          <a:xfrm>
            <a:off x="5040094" y="4780967"/>
            <a:ext cx="215900" cy="0"/>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sp>
        <p:nvSpPr>
          <p:cNvPr id="14" name="Text Box 12">
            <a:extLst>
              <a:ext uri="{FF2B5EF4-FFF2-40B4-BE49-F238E27FC236}">
                <a16:creationId xmlns:a16="http://schemas.microsoft.com/office/drawing/2014/main" id="{CE324311-9EAC-5703-0325-F13C2F39D853}"/>
              </a:ext>
            </a:extLst>
          </p:cNvPr>
          <p:cNvSpPr txBox="1">
            <a:spLocks noChangeArrowheads="1"/>
          </p:cNvSpPr>
          <p:nvPr/>
        </p:nvSpPr>
        <p:spPr bwMode="auto">
          <a:xfrm>
            <a:off x="4385731" y="5618082"/>
            <a:ext cx="2862494" cy="307777"/>
          </a:xfrm>
          <a:prstGeom prst="rect">
            <a:avLst/>
          </a:prstGeom>
          <a:solidFill>
            <a:schemeClr val="bg1"/>
          </a:solidFill>
          <a:ln>
            <a:noFill/>
          </a:ln>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r>
              <a:rPr lang="da-DK" sz="1400" b="1" dirty="0">
                <a:solidFill>
                  <a:schemeClr val="tx2"/>
                </a:solidFill>
                <a:ea typeface="Osaka" charset="0"/>
                <a:cs typeface="Osaka" charset="0"/>
              </a:rPr>
              <a:t>Afprøve og tilpasse</a:t>
            </a:r>
          </a:p>
        </p:txBody>
      </p:sp>
      <p:sp>
        <p:nvSpPr>
          <p:cNvPr id="18" name="AutoShape 20">
            <a:extLst>
              <a:ext uri="{FF2B5EF4-FFF2-40B4-BE49-F238E27FC236}">
                <a16:creationId xmlns:a16="http://schemas.microsoft.com/office/drawing/2014/main" id="{14DED47D-53DF-BEE9-1C60-BCF617FAB9FC}"/>
              </a:ext>
            </a:extLst>
          </p:cNvPr>
          <p:cNvSpPr>
            <a:spLocks noChangeArrowheads="1"/>
          </p:cNvSpPr>
          <p:nvPr/>
        </p:nvSpPr>
        <p:spPr bwMode="auto">
          <a:xfrm>
            <a:off x="8132440" y="3816141"/>
            <a:ext cx="2411412" cy="1958040"/>
          </a:xfrm>
          <a:prstGeom prst="irregularSeal1">
            <a:avLst/>
          </a:prstGeom>
          <a:solidFill>
            <a:schemeClr val="accent1"/>
          </a:solidFill>
          <a:ln w="25400">
            <a:solidFill>
              <a:schemeClr val="tx1"/>
            </a:solidFill>
            <a:miter lim="800000"/>
            <a:headEnd/>
            <a:tailEnd/>
          </a:ln>
        </p:spPr>
        <p:txBody>
          <a:bodyPr wrap="none" anchor="ctr"/>
          <a:lstStyle/>
          <a:p>
            <a:endParaRPr lang="en-US" sz="1400"/>
          </a:p>
        </p:txBody>
      </p:sp>
      <p:sp>
        <p:nvSpPr>
          <p:cNvPr id="19" name="Text Box 21">
            <a:extLst>
              <a:ext uri="{FF2B5EF4-FFF2-40B4-BE49-F238E27FC236}">
                <a16:creationId xmlns:a16="http://schemas.microsoft.com/office/drawing/2014/main" id="{24C55FBB-8839-0640-718D-9AD2CADF61E5}"/>
              </a:ext>
            </a:extLst>
          </p:cNvPr>
          <p:cNvSpPr txBox="1">
            <a:spLocks noChangeArrowheads="1"/>
          </p:cNvSpPr>
          <p:nvPr/>
        </p:nvSpPr>
        <p:spPr bwMode="auto">
          <a:xfrm>
            <a:off x="8479238" y="4479244"/>
            <a:ext cx="18501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b="1" dirty="0">
                <a:solidFill>
                  <a:schemeClr val="bg1"/>
                </a:solidFill>
                <a:ea typeface="Osaka" charset="0"/>
                <a:cs typeface="Osaka" charset="0"/>
              </a:rPr>
              <a:t>Implementere</a:t>
            </a:r>
          </a:p>
        </p:txBody>
      </p:sp>
      <p:sp>
        <p:nvSpPr>
          <p:cNvPr id="20" name="Line 19">
            <a:extLst>
              <a:ext uri="{FF2B5EF4-FFF2-40B4-BE49-F238E27FC236}">
                <a16:creationId xmlns:a16="http://schemas.microsoft.com/office/drawing/2014/main" id="{E519D51E-6DA4-89BC-4B3C-45602A362AAC}"/>
              </a:ext>
            </a:extLst>
          </p:cNvPr>
          <p:cNvSpPr>
            <a:spLocks noChangeShapeType="1"/>
          </p:cNvSpPr>
          <p:nvPr/>
        </p:nvSpPr>
        <p:spPr bwMode="auto">
          <a:xfrm flipV="1">
            <a:off x="7167617" y="2582221"/>
            <a:ext cx="1081088" cy="1582737"/>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sp>
        <p:nvSpPr>
          <p:cNvPr id="21" name="Rectangle 11">
            <a:extLst>
              <a:ext uri="{FF2B5EF4-FFF2-40B4-BE49-F238E27FC236}">
                <a16:creationId xmlns:a16="http://schemas.microsoft.com/office/drawing/2014/main" id="{166D7796-B15F-8447-EE31-17E8AAE3C98A}"/>
              </a:ext>
            </a:extLst>
          </p:cNvPr>
          <p:cNvSpPr>
            <a:spLocks noChangeArrowheads="1"/>
          </p:cNvSpPr>
          <p:nvPr/>
        </p:nvSpPr>
        <p:spPr bwMode="auto">
          <a:xfrm>
            <a:off x="8537630" y="2148830"/>
            <a:ext cx="1507914" cy="792163"/>
          </a:xfrm>
          <a:prstGeom prst="rect">
            <a:avLst/>
          </a:prstGeom>
          <a:solidFill>
            <a:schemeClr val="tx2">
              <a:lumMod val="60000"/>
              <a:lumOff val="40000"/>
            </a:schemeClr>
          </a:solidFill>
          <a:ln w="25400">
            <a:solidFill>
              <a:schemeClr val="bg1"/>
            </a:solidFill>
            <a:miter lim="800000"/>
            <a:headEnd/>
            <a:tailEnd/>
          </a:ln>
        </p:spPr>
        <p:txBody>
          <a:bodyPr wrap="none" anchor="ctr"/>
          <a:lstStyle/>
          <a:p>
            <a:endParaRPr lang="en-US" sz="2000" b="1"/>
          </a:p>
        </p:txBody>
      </p:sp>
      <p:sp>
        <p:nvSpPr>
          <p:cNvPr id="22" name="Text Box 15">
            <a:extLst>
              <a:ext uri="{FF2B5EF4-FFF2-40B4-BE49-F238E27FC236}">
                <a16:creationId xmlns:a16="http://schemas.microsoft.com/office/drawing/2014/main" id="{12B62D17-AAA2-83F4-07C8-A37365D46ACE}"/>
              </a:ext>
            </a:extLst>
          </p:cNvPr>
          <p:cNvSpPr txBox="1">
            <a:spLocks noChangeArrowheads="1"/>
          </p:cNvSpPr>
          <p:nvPr/>
        </p:nvSpPr>
        <p:spPr bwMode="auto">
          <a:xfrm>
            <a:off x="8609069" y="2366320"/>
            <a:ext cx="14398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r>
              <a:rPr lang="da-DK" sz="2000" b="1" dirty="0">
                <a:solidFill>
                  <a:schemeClr val="bg1"/>
                </a:solidFill>
                <a:ea typeface="Osaka" charset="0"/>
                <a:cs typeface="Osaka" charset="0"/>
              </a:rPr>
              <a:t>Godkende</a:t>
            </a:r>
          </a:p>
        </p:txBody>
      </p:sp>
      <p:sp>
        <p:nvSpPr>
          <p:cNvPr id="23" name="Line 22">
            <a:extLst>
              <a:ext uri="{FF2B5EF4-FFF2-40B4-BE49-F238E27FC236}">
                <a16:creationId xmlns:a16="http://schemas.microsoft.com/office/drawing/2014/main" id="{D06DEAB1-C0B5-FC32-BC96-AE7106F7DE52}"/>
              </a:ext>
            </a:extLst>
          </p:cNvPr>
          <p:cNvSpPr>
            <a:spLocks noChangeShapeType="1"/>
          </p:cNvSpPr>
          <p:nvPr/>
        </p:nvSpPr>
        <p:spPr bwMode="auto">
          <a:xfrm>
            <a:off x="9256768" y="3085458"/>
            <a:ext cx="0" cy="1008063"/>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sp>
        <p:nvSpPr>
          <p:cNvPr id="24" name="Pladsholder til tekst 2">
            <a:extLst>
              <a:ext uri="{FF2B5EF4-FFF2-40B4-BE49-F238E27FC236}">
                <a16:creationId xmlns:a16="http://schemas.microsoft.com/office/drawing/2014/main" id="{016382B0-2A93-8A73-594F-48D059164B18}"/>
              </a:ext>
            </a:extLst>
          </p:cNvPr>
          <p:cNvSpPr>
            <a:spLocks noGrp="1"/>
          </p:cNvSpPr>
          <p:nvPr>
            <p:ph type="body" sz="quarter" idx="25"/>
          </p:nvPr>
        </p:nvSpPr>
        <p:spPr>
          <a:xfrm>
            <a:off x="8798381" y="6474428"/>
            <a:ext cx="3110081" cy="284317"/>
          </a:xfrm>
        </p:spPr>
        <p:txBody>
          <a:bodyPr>
            <a:normAutofit/>
          </a:bodyPr>
          <a:lstStyle/>
          <a:p>
            <a:r>
              <a:rPr lang="en-GB" sz="1000" dirty="0" err="1">
                <a:ea typeface="Osaka" pitchFamily="-108" charset="-128"/>
              </a:rPr>
              <a:t>Reinertsen</a:t>
            </a:r>
            <a:r>
              <a:rPr lang="en-GB" sz="1000" dirty="0">
                <a:ea typeface="Osaka" pitchFamily="-108" charset="-128"/>
              </a:rPr>
              <a:t>, </a:t>
            </a:r>
            <a:r>
              <a:rPr lang="en-GB" sz="1000" dirty="0" err="1">
                <a:ea typeface="Osaka" pitchFamily="-108" charset="-128"/>
              </a:rPr>
              <a:t>Bisognano</a:t>
            </a:r>
            <a:r>
              <a:rPr lang="en-GB" sz="1000" dirty="0">
                <a:ea typeface="Osaka" pitchFamily="-108" charset="-128"/>
              </a:rPr>
              <a:t> &amp; Pugh (2008)</a:t>
            </a:r>
            <a:endParaRPr lang="da-DK" sz="1000" b="1" i="1" dirty="0">
              <a:ea typeface="Osaka" pitchFamily="-108" charset="-128"/>
            </a:endParaRPr>
          </a:p>
          <a:p>
            <a:endParaRPr lang="da-DK" sz="1000" dirty="0"/>
          </a:p>
        </p:txBody>
      </p:sp>
      <p:sp>
        <p:nvSpPr>
          <p:cNvPr id="26" name="Line 17">
            <a:extLst>
              <a:ext uri="{FF2B5EF4-FFF2-40B4-BE49-F238E27FC236}">
                <a16:creationId xmlns:a16="http://schemas.microsoft.com/office/drawing/2014/main" id="{F08BCFAF-E6DC-C0ED-1EFB-55D0AF48F2C4}"/>
              </a:ext>
            </a:extLst>
          </p:cNvPr>
          <p:cNvSpPr>
            <a:spLocks noChangeShapeType="1"/>
          </p:cNvSpPr>
          <p:nvPr/>
        </p:nvSpPr>
        <p:spPr bwMode="auto">
          <a:xfrm>
            <a:off x="6306637" y="4780967"/>
            <a:ext cx="215900" cy="0"/>
          </a:xfrm>
          <a:prstGeom prst="line">
            <a:avLst/>
          </a:prstGeom>
          <a:noFill/>
          <a:ln w="476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a-DK" sz="1400"/>
          </a:p>
        </p:txBody>
      </p:sp>
      <p:pic>
        <p:nvPicPr>
          <p:cNvPr id="27" name="Billede 26">
            <a:extLst>
              <a:ext uri="{FF2B5EF4-FFF2-40B4-BE49-F238E27FC236}">
                <a16:creationId xmlns:a16="http://schemas.microsoft.com/office/drawing/2014/main" id="{4C67370D-093B-F9FE-0323-742015356009}"/>
              </a:ext>
            </a:extLst>
          </p:cNvPr>
          <p:cNvPicPr>
            <a:picLocks noChangeAspect="1"/>
          </p:cNvPicPr>
          <p:nvPr/>
        </p:nvPicPr>
        <p:blipFill>
          <a:blip r:embed="rId3"/>
          <a:srcRect l="19787" t="17025" r="13425"/>
          <a:stretch/>
        </p:blipFill>
        <p:spPr>
          <a:xfrm>
            <a:off x="4033890" y="4249774"/>
            <a:ext cx="1026081" cy="1069893"/>
          </a:xfrm>
          <a:prstGeom prst="rect">
            <a:avLst/>
          </a:prstGeom>
        </p:spPr>
      </p:pic>
      <p:pic>
        <p:nvPicPr>
          <p:cNvPr id="28" name="Billede 27">
            <a:extLst>
              <a:ext uri="{FF2B5EF4-FFF2-40B4-BE49-F238E27FC236}">
                <a16:creationId xmlns:a16="http://schemas.microsoft.com/office/drawing/2014/main" id="{E504F5D1-13CD-123B-9FF3-8704C452C267}"/>
              </a:ext>
            </a:extLst>
          </p:cNvPr>
          <p:cNvPicPr>
            <a:picLocks noChangeAspect="1"/>
          </p:cNvPicPr>
          <p:nvPr/>
        </p:nvPicPr>
        <p:blipFill>
          <a:blip r:embed="rId3"/>
          <a:srcRect l="19787" t="17025" r="13425"/>
          <a:stretch/>
        </p:blipFill>
        <p:spPr>
          <a:xfrm>
            <a:off x="5255994" y="4248458"/>
            <a:ext cx="1026081" cy="1069893"/>
          </a:xfrm>
          <a:prstGeom prst="rect">
            <a:avLst/>
          </a:prstGeom>
        </p:spPr>
      </p:pic>
      <p:pic>
        <p:nvPicPr>
          <p:cNvPr id="29" name="Billede 28">
            <a:extLst>
              <a:ext uri="{FF2B5EF4-FFF2-40B4-BE49-F238E27FC236}">
                <a16:creationId xmlns:a16="http://schemas.microsoft.com/office/drawing/2014/main" id="{C0FA4CD7-C452-48CA-B2FA-608EA7EDC7F4}"/>
              </a:ext>
            </a:extLst>
          </p:cNvPr>
          <p:cNvPicPr>
            <a:picLocks noChangeAspect="1"/>
          </p:cNvPicPr>
          <p:nvPr/>
        </p:nvPicPr>
        <p:blipFill>
          <a:blip r:embed="rId3"/>
          <a:srcRect l="19787" t="17025" r="13425"/>
          <a:stretch/>
        </p:blipFill>
        <p:spPr>
          <a:xfrm>
            <a:off x="6573986" y="4248458"/>
            <a:ext cx="1026081" cy="1069893"/>
          </a:xfrm>
          <a:prstGeom prst="rect">
            <a:avLst/>
          </a:prstGeom>
        </p:spPr>
      </p:pic>
      <p:sp>
        <p:nvSpPr>
          <p:cNvPr id="3" name="Tekstfelt 2">
            <a:extLst>
              <a:ext uri="{FF2B5EF4-FFF2-40B4-BE49-F238E27FC236}">
                <a16:creationId xmlns:a16="http://schemas.microsoft.com/office/drawing/2014/main" id="{CE1B7B28-30A7-BCDA-9F7A-0FF0A59A664C}"/>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spTree>
    <p:extLst>
      <p:ext uri="{BB962C8B-B14F-4D97-AF65-F5344CB8AC3E}">
        <p14:creationId xmlns:p14="http://schemas.microsoft.com/office/powerpoint/2010/main" val="2845415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8593081" y="1913209"/>
            <a:ext cx="3500948" cy="1200329"/>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da-DK" sz="2400" b="1" noProof="0" dirty="0">
                <a:solidFill>
                  <a:schemeClr val="tx2"/>
                </a:solidFill>
              </a:rPr>
              <a:t>Hvad vil der ske hvis vi prøver noget anderledes?</a:t>
            </a:r>
          </a:p>
        </p:txBody>
      </p:sp>
      <p:sp>
        <p:nvSpPr>
          <p:cNvPr id="28675" name="Text Box 5"/>
          <p:cNvSpPr txBox="1">
            <a:spLocks noChangeArrowheads="1"/>
          </p:cNvSpPr>
          <p:nvPr/>
        </p:nvSpPr>
        <p:spPr bwMode="auto">
          <a:xfrm>
            <a:off x="8593081" y="4644908"/>
            <a:ext cx="2739135" cy="830997"/>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da-DK" sz="2400" b="1" noProof="0" dirty="0">
                <a:solidFill>
                  <a:schemeClr val="tx2"/>
                </a:solidFill>
              </a:rPr>
              <a:t>Lad os prøve det!</a:t>
            </a:r>
          </a:p>
        </p:txBody>
      </p:sp>
      <p:sp>
        <p:nvSpPr>
          <p:cNvPr id="28676" name="Text Box 6"/>
          <p:cNvSpPr txBox="1">
            <a:spLocks noChangeArrowheads="1"/>
          </p:cNvSpPr>
          <p:nvPr/>
        </p:nvSpPr>
        <p:spPr bwMode="auto">
          <a:xfrm>
            <a:off x="879817" y="4644909"/>
            <a:ext cx="2569678" cy="830997"/>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da-DK" sz="2400" b="1" noProof="0" dirty="0">
                <a:solidFill>
                  <a:schemeClr val="tx2"/>
                </a:solidFill>
              </a:rPr>
              <a:t>Hvordan gik det?</a:t>
            </a:r>
          </a:p>
        </p:txBody>
      </p:sp>
      <p:sp>
        <p:nvSpPr>
          <p:cNvPr id="28677" name="Text Box 7"/>
          <p:cNvSpPr txBox="1">
            <a:spLocks noChangeArrowheads="1"/>
          </p:cNvSpPr>
          <p:nvPr/>
        </p:nvSpPr>
        <p:spPr bwMode="auto">
          <a:xfrm>
            <a:off x="1065048" y="2097876"/>
            <a:ext cx="2569678" cy="830997"/>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da-DK" sz="2400" b="1" noProof="0" dirty="0">
                <a:solidFill>
                  <a:schemeClr val="tx2"/>
                </a:solidFill>
              </a:rPr>
              <a:t>Hvad er næste skridt? </a:t>
            </a:r>
          </a:p>
        </p:txBody>
      </p:sp>
      <p:sp>
        <p:nvSpPr>
          <p:cNvPr id="28678" name="Rectangle 14"/>
          <p:cNvSpPr>
            <a:spLocks noGrp="1" noChangeArrowheads="1"/>
          </p:cNvSpPr>
          <p:nvPr>
            <p:ph type="title"/>
          </p:nvPr>
        </p:nvSpPr>
        <p:spPr>
          <a:xfrm>
            <a:off x="469323" y="560486"/>
            <a:ext cx="11119219" cy="711639"/>
          </a:xfrm>
        </p:spPr>
        <p:txBody>
          <a:bodyPr vert="horz" wrap="square" lIns="90488" tIns="44451" rIns="90488" bIns="44451" rtlCol="0" anchor="t" anchorCtr="0">
            <a:noAutofit/>
          </a:bodyPr>
          <a:lstStyle/>
          <a:p>
            <a:pPr eaLnBrk="1" hangingPunct="1"/>
            <a:r>
              <a:rPr lang="en-US" dirty="0">
                <a:latin typeface="+mn-lt"/>
              </a:rPr>
              <a:t> PDSA-</a:t>
            </a:r>
            <a:r>
              <a:rPr lang="en-US" dirty="0" err="1">
                <a:latin typeface="+mn-lt"/>
              </a:rPr>
              <a:t>cirkel</a:t>
            </a:r>
            <a:r>
              <a:rPr lang="en-US" dirty="0">
                <a:latin typeface="+mn-lt"/>
              </a:rPr>
              <a:t> </a:t>
            </a:r>
            <a:r>
              <a:rPr lang="en-US" dirty="0" err="1">
                <a:latin typeface="+mn-lt"/>
              </a:rPr>
              <a:t>til</a:t>
            </a:r>
            <a:r>
              <a:rPr lang="en-US" dirty="0">
                <a:latin typeface="+mn-lt"/>
              </a:rPr>
              <a:t> </a:t>
            </a:r>
            <a:r>
              <a:rPr lang="en-US" dirty="0" err="1">
                <a:latin typeface="+mn-lt"/>
              </a:rPr>
              <a:t>læring</a:t>
            </a:r>
            <a:r>
              <a:rPr lang="en-US" dirty="0">
                <a:latin typeface="+mn-lt"/>
              </a:rPr>
              <a:t> og </a:t>
            </a:r>
            <a:r>
              <a:rPr lang="en-US" dirty="0" err="1">
                <a:latin typeface="+mn-lt"/>
              </a:rPr>
              <a:t>forbedring</a:t>
            </a:r>
            <a:endParaRPr lang="en-US" dirty="0">
              <a:latin typeface="+mn-lt"/>
            </a:endParaRPr>
          </a:p>
        </p:txBody>
      </p:sp>
      <p:sp>
        <p:nvSpPr>
          <p:cNvPr id="28679" name="Tekstboks 9"/>
          <p:cNvSpPr txBox="1">
            <a:spLocks noChangeAspect="1" noChangeArrowheads="1"/>
          </p:cNvSpPr>
          <p:nvPr/>
        </p:nvSpPr>
        <p:spPr bwMode="auto">
          <a:xfrm>
            <a:off x="5127820" y="2625690"/>
            <a:ext cx="66725" cy="269511"/>
          </a:xfrm>
          <a:prstGeom prst="rect">
            <a:avLst/>
          </a:prstGeom>
          <a:noFill/>
          <a:ln w="9525">
            <a:noFill/>
            <a:miter lim="800000"/>
            <a:headEnd/>
            <a:tailEnd/>
          </a:ln>
        </p:spPr>
        <p:txBody>
          <a:bodyPr>
            <a:spAutoFit/>
          </a:bodyPr>
          <a:lstStyle/>
          <a:p>
            <a:endParaRPr lang="da-DK" sz="1400" noProof="0" dirty="0"/>
          </a:p>
        </p:txBody>
      </p:sp>
      <p:grpSp>
        <p:nvGrpSpPr>
          <p:cNvPr id="28680" name="Group 15"/>
          <p:cNvGrpSpPr>
            <a:grpSpLocks noChangeAspect="1"/>
          </p:cNvGrpSpPr>
          <p:nvPr/>
        </p:nvGrpSpPr>
        <p:grpSpPr bwMode="auto">
          <a:xfrm>
            <a:off x="3598920" y="1382095"/>
            <a:ext cx="4793188" cy="4941933"/>
            <a:chOff x="1289" y="2308"/>
            <a:chExt cx="2008" cy="1966"/>
          </a:xfrm>
        </p:grpSpPr>
        <p:sp>
          <p:nvSpPr>
            <p:cNvPr id="28683" name="Oval 16"/>
            <p:cNvSpPr>
              <a:spLocks noChangeArrowheads="1"/>
            </p:cNvSpPr>
            <p:nvPr/>
          </p:nvSpPr>
          <p:spPr bwMode="invGray">
            <a:xfrm>
              <a:off x="1377" y="2404"/>
              <a:ext cx="1802" cy="1777"/>
            </a:xfrm>
            <a:prstGeom prst="ellipse">
              <a:avLst/>
            </a:prstGeom>
            <a:solidFill>
              <a:schemeClr val="bg1"/>
            </a:solidFill>
            <a:ln w="25400">
              <a:solidFill>
                <a:schemeClr val="tx1"/>
              </a:solidFill>
              <a:round/>
              <a:headEnd/>
              <a:tailEnd/>
            </a:ln>
          </p:spPr>
          <p:txBody>
            <a:bodyPr wrap="none" anchor="ctr"/>
            <a:lstStyle/>
            <a:p>
              <a:endParaRPr lang="da-DK" sz="1400" noProof="0" dirty="0">
                <a:solidFill>
                  <a:schemeClr val="accent2"/>
                </a:solidFill>
              </a:endParaRPr>
            </a:p>
          </p:txBody>
        </p:sp>
        <p:sp>
          <p:nvSpPr>
            <p:cNvPr id="28684" name="Line 17"/>
            <p:cNvSpPr>
              <a:spLocks noChangeShapeType="1"/>
            </p:cNvSpPr>
            <p:nvPr/>
          </p:nvSpPr>
          <p:spPr bwMode="invGray">
            <a:xfrm>
              <a:off x="2307" y="2417"/>
              <a:ext cx="0" cy="1781"/>
            </a:xfrm>
            <a:prstGeom prst="line">
              <a:avLst/>
            </a:prstGeom>
            <a:noFill/>
            <a:ln w="25400">
              <a:solidFill>
                <a:schemeClr val="tx1"/>
              </a:solidFill>
              <a:round/>
              <a:headEnd type="none" w="sm" len="sm"/>
              <a:tailEnd type="none" w="sm" len="sm"/>
            </a:ln>
          </p:spPr>
          <p:txBody>
            <a:bodyPr wrap="none" anchor="ctr"/>
            <a:lstStyle/>
            <a:p>
              <a:endParaRPr lang="da-DK" sz="1400" noProof="0" dirty="0"/>
            </a:p>
          </p:txBody>
        </p:sp>
        <p:sp>
          <p:nvSpPr>
            <p:cNvPr id="28685" name="Rectangle 18"/>
            <p:cNvSpPr>
              <a:spLocks noChangeArrowheads="1"/>
            </p:cNvSpPr>
            <p:nvPr/>
          </p:nvSpPr>
          <p:spPr bwMode="invGray">
            <a:xfrm>
              <a:off x="1421" y="2548"/>
              <a:ext cx="810" cy="907"/>
            </a:xfrm>
            <a:prstGeom prst="rect">
              <a:avLst/>
            </a:prstGeom>
            <a:noFill/>
            <a:ln w="9525">
              <a:noFill/>
              <a:miter lim="800000"/>
              <a:headEnd/>
              <a:tailEnd/>
            </a:ln>
          </p:spPr>
          <p:txBody>
            <a:bodyPr wrap="square" lIns="65088" tIns="31751" rIns="65088" bIns="31751">
              <a:spAutoFit/>
            </a:bodyPr>
            <a:lstStyle/>
            <a:p>
              <a:pPr algn="r" defTabSz="447663"/>
              <a:r>
                <a:rPr lang="da-DK" sz="2400" b="1" noProof="0" dirty="0" err="1">
                  <a:solidFill>
                    <a:schemeClr val="tx2"/>
                  </a:solidFill>
                </a:rPr>
                <a:t>Act</a:t>
              </a:r>
              <a:endParaRPr lang="da-DK" sz="2400" b="1" noProof="0" dirty="0">
                <a:solidFill>
                  <a:schemeClr val="tx2"/>
                </a:solidFill>
              </a:endParaRPr>
            </a:p>
            <a:p>
              <a:pPr algn="r" defTabSz="447663"/>
              <a:endParaRPr lang="da-DK" sz="800" noProof="0" dirty="0">
                <a:solidFill>
                  <a:schemeClr val="tx2"/>
                </a:solidFill>
              </a:endParaRPr>
            </a:p>
            <a:p>
              <a:pPr algn="r" defTabSz="447663"/>
              <a:r>
                <a:rPr lang="da-DK" sz="1200" noProof="0" dirty="0">
                  <a:solidFill>
                    <a:schemeClr val="tx2"/>
                  </a:solidFill>
                </a:rPr>
                <a:t>Hvad skal </a:t>
              </a:r>
            </a:p>
            <a:p>
              <a:pPr algn="r" defTabSz="447663"/>
              <a:r>
                <a:rPr lang="da-DK" sz="1200" noProof="0" dirty="0">
                  <a:solidFill>
                    <a:schemeClr val="tx2"/>
                  </a:solidFill>
                </a:rPr>
                <a:t>sættes i værk ?</a:t>
              </a:r>
            </a:p>
            <a:p>
              <a:pPr algn="r" defTabSz="447663"/>
              <a:r>
                <a:rPr lang="da-DK" sz="1200" noProof="0" dirty="0">
                  <a:solidFill>
                    <a:schemeClr val="tx2"/>
                  </a:solidFill>
                </a:rPr>
                <a:t>Ny test?</a:t>
              </a:r>
            </a:p>
            <a:p>
              <a:pPr algn="r" defTabSz="447663"/>
              <a:r>
                <a:rPr lang="da-DK" sz="1200" noProof="0" dirty="0">
                  <a:solidFill>
                    <a:schemeClr val="tx2"/>
                  </a:solidFill>
                </a:rPr>
                <a:t>Næste test?</a:t>
              </a:r>
            </a:p>
            <a:p>
              <a:pPr algn="r" defTabSz="447663"/>
              <a:r>
                <a:rPr lang="da-DK" sz="1200" noProof="0" dirty="0">
                  <a:solidFill>
                    <a:schemeClr val="tx2"/>
                  </a:solidFill>
                </a:rPr>
                <a:t>Implementering?</a:t>
              </a:r>
            </a:p>
            <a:p>
              <a:pPr algn="r" defTabSz="447663"/>
              <a:endParaRPr lang="da-DK" sz="1400" noProof="0" dirty="0">
                <a:solidFill>
                  <a:schemeClr val="tx2"/>
                </a:solidFill>
              </a:endParaRPr>
            </a:p>
            <a:p>
              <a:pPr algn="r" defTabSz="447663"/>
              <a:endParaRPr lang="da-DK" sz="1400" noProof="0" dirty="0">
                <a:solidFill>
                  <a:srgbClr val="000099"/>
                </a:solidFill>
              </a:endParaRPr>
            </a:p>
            <a:p>
              <a:pPr algn="r" defTabSz="447663"/>
              <a:endParaRPr lang="da-DK" sz="2400" b="1" noProof="0" dirty="0">
                <a:solidFill>
                  <a:srgbClr val="000099"/>
                </a:solidFill>
              </a:endParaRPr>
            </a:p>
          </p:txBody>
        </p:sp>
        <p:sp>
          <p:nvSpPr>
            <p:cNvPr id="28686" name="Rectangle 19"/>
            <p:cNvSpPr>
              <a:spLocks noChangeArrowheads="1"/>
            </p:cNvSpPr>
            <p:nvPr/>
          </p:nvSpPr>
          <p:spPr bwMode="invGray">
            <a:xfrm>
              <a:off x="2337" y="2548"/>
              <a:ext cx="713" cy="742"/>
            </a:xfrm>
            <a:prstGeom prst="rect">
              <a:avLst/>
            </a:prstGeom>
            <a:noFill/>
            <a:ln w="9525">
              <a:noFill/>
              <a:miter lim="800000"/>
              <a:headEnd/>
              <a:tailEnd/>
            </a:ln>
          </p:spPr>
          <p:txBody>
            <a:bodyPr lIns="65088" tIns="31751" rIns="65088" bIns="31751">
              <a:spAutoFit/>
            </a:bodyPr>
            <a:lstStyle/>
            <a:p>
              <a:pPr defTabSz="447663"/>
              <a:r>
                <a:rPr lang="da-DK" sz="2500" b="1" noProof="0" dirty="0">
                  <a:solidFill>
                    <a:schemeClr val="tx2"/>
                  </a:solidFill>
                </a:rPr>
                <a:t>Plan</a:t>
              </a:r>
            </a:p>
            <a:p>
              <a:pPr defTabSz="447663"/>
              <a:endParaRPr lang="da-DK" sz="800" b="1" noProof="0" dirty="0">
                <a:solidFill>
                  <a:schemeClr val="tx2"/>
                </a:solidFill>
              </a:endParaRPr>
            </a:p>
            <a:p>
              <a:pPr defTabSz="447663"/>
              <a:r>
                <a:rPr lang="da-DK" sz="1200" noProof="0" dirty="0">
                  <a:solidFill>
                    <a:schemeClr val="tx2"/>
                  </a:solidFill>
                </a:rPr>
                <a:t>Formål</a:t>
              </a:r>
            </a:p>
            <a:p>
              <a:pPr defTabSz="447663"/>
              <a:r>
                <a:rPr lang="da-DK" sz="1200" noProof="0" dirty="0">
                  <a:solidFill>
                    <a:schemeClr val="tx2"/>
                  </a:solidFill>
                </a:rPr>
                <a:t>Spørgsmål og arbejdshypotese</a:t>
              </a:r>
            </a:p>
            <a:p>
              <a:pPr marL="171450" indent="-171450" defTabSz="447663">
                <a:buFont typeface="Arial" panose="020B0604020202020204" pitchFamily="34" charset="0"/>
                <a:buChar char="•"/>
              </a:pPr>
              <a:r>
                <a:rPr lang="da-DK" sz="1200" noProof="0" dirty="0">
                  <a:solidFill>
                    <a:schemeClr val="tx2"/>
                  </a:solidFill>
                </a:rPr>
                <a:t>Hvem</a:t>
              </a:r>
            </a:p>
            <a:p>
              <a:pPr marL="171450" indent="-171450" defTabSz="447663">
                <a:buFont typeface="Arial" panose="020B0604020202020204" pitchFamily="34" charset="0"/>
                <a:buChar char="•"/>
              </a:pPr>
              <a:r>
                <a:rPr lang="da-DK" sz="1200" noProof="0" dirty="0">
                  <a:solidFill>
                    <a:schemeClr val="tx2"/>
                  </a:solidFill>
                </a:rPr>
                <a:t>Hvad </a:t>
              </a:r>
            </a:p>
            <a:p>
              <a:pPr marL="171450" indent="-171450" defTabSz="447663">
                <a:buFont typeface="Arial" panose="020B0604020202020204" pitchFamily="34" charset="0"/>
                <a:buChar char="•"/>
              </a:pPr>
              <a:r>
                <a:rPr lang="da-DK" sz="1200" noProof="0" dirty="0">
                  <a:solidFill>
                    <a:schemeClr val="tx2"/>
                  </a:solidFill>
                </a:rPr>
                <a:t>Hvor</a:t>
              </a:r>
            </a:p>
            <a:p>
              <a:pPr marL="171450" indent="-171450" defTabSz="447663">
                <a:buFont typeface="Arial" panose="020B0604020202020204" pitchFamily="34" charset="0"/>
                <a:buChar char="•"/>
              </a:pPr>
              <a:r>
                <a:rPr lang="da-DK" sz="1200" noProof="0" dirty="0">
                  <a:solidFill>
                    <a:schemeClr val="tx2"/>
                  </a:solidFill>
                </a:rPr>
                <a:t>Hvornår</a:t>
              </a:r>
            </a:p>
          </p:txBody>
        </p:sp>
        <p:sp>
          <p:nvSpPr>
            <p:cNvPr id="28687" name="Rectangle 20"/>
            <p:cNvSpPr>
              <a:spLocks noChangeArrowheads="1"/>
            </p:cNvSpPr>
            <p:nvPr/>
          </p:nvSpPr>
          <p:spPr bwMode="invGray">
            <a:xfrm>
              <a:off x="1454" y="3319"/>
              <a:ext cx="793" cy="809"/>
            </a:xfrm>
            <a:prstGeom prst="rect">
              <a:avLst/>
            </a:prstGeom>
            <a:noFill/>
            <a:ln w="9525">
              <a:noFill/>
              <a:miter lim="800000"/>
              <a:headEnd/>
              <a:tailEnd/>
            </a:ln>
          </p:spPr>
          <p:txBody>
            <a:bodyPr lIns="65088" tIns="31751" rIns="65088" bIns="31751">
              <a:spAutoFit/>
            </a:bodyPr>
            <a:lstStyle/>
            <a:p>
              <a:pPr algn="r" defTabSz="447663"/>
              <a:r>
                <a:rPr lang="da-DK" sz="2400" b="1" noProof="0" dirty="0" err="1">
                  <a:solidFill>
                    <a:schemeClr val="tx2"/>
                  </a:solidFill>
                </a:rPr>
                <a:t>Study</a:t>
              </a:r>
              <a:endParaRPr lang="da-DK" sz="2400" b="1" noProof="0" dirty="0">
                <a:solidFill>
                  <a:schemeClr val="tx2"/>
                </a:solidFill>
              </a:endParaRPr>
            </a:p>
            <a:p>
              <a:pPr algn="r" defTabSz="447663"/>
              <a:endParaRPr lang="da-DK" sz="800" b="1" noProof="0" dirty="0">
                <a:solidFill>
                  <a:schemeClr val="tx2"/>
                </a:solidFill>
              </a:endParaRPr>
            </a:p>
            <a:p>
              <a:pPr algn="r" defTabSz="447663"/>
              <a:r>
                <a:rPr lang="da-DK" sz="1200" noProof="0" dirty="0">
                  <a:solidFill>
                    <a:schemeClr val="tx2"/>
                  </a:solidFill>
                </a:rPr>
                <a:t>Analyse gennemføres og afsluttes</a:t>
              </a:r>
            </a:p>
            <a:p>
              <a:pPr algn="r" defTabSz="447663"/>
              <a:r>
                <a:rPr lang="da-DK" sz="1200" noProof="0" dirty="0">
                  <a:solidFill>
                    <a:schemeClr val="tx2"/>
                  </a:solidFill>
                </a:rPr>
                <a:t>Resultat sammenholdes med spørgsmål og arbejdshypotese</a:t>
              </a:r>
            </a:p>
            <a:p>
              <a:pPr algn="r" defTabSz="447663"/>
              <a:endParaRPr lang="da-DK" sz="2400" b="1" noProof="0" dirty="0">
                <a:solidFill>
                  <a:srgbClr val="000099"/>
                </a:solidFill>
              </a:endParaRPr>
            </a:p>
          </p:txBody>
        </p:sp>
        <p:sp>
          <p:nvSpPr>
            <p:cNvPr id="28688" name="Line 22"/>
            <p:cNvSpPr>
              <a:spLocks noChangeShapeType="1"/>
            </p:cNvSpPr>
            <p:nvPr/>
          </p:nvSpPr>
          <p:spPr bwMode="invGray">
            <a:xfrm>
              <a:off x="1392" y="3322"/>
              <a:ext cx="1890" cy="0"/>
            </a:xfrm>
            <a:prstGeom prst="line">
              <a:avLst/>
            </a:prstGeom>
            <a:noFill/>
            <a:ln w="25400">
              <a:solidFill>
                <a:schemeClr val="tx1"/>
              </a:solidFill>
              <a:round/>
              <a:headEnd type="none" w="sm" len="sm"/>
              <a:tailEnd type="none" w="sm" len="sm"/>
            </a:ln>
          </p:spPr>
          <p:txBody>
            <a:bodyPr wrap="none" anchor="ctr"/>
            <a:lstStyle/>
            <a:p>
              <a:endParaRPr lang="da-DK" sz="1400" noProof="0" dirty="0"/>
            </a:p>
          </p:txBody>
        </p:sp>
        <p:sp>
          <p:nvSpPr>
            <p:cNvPr id="18" name="AutoShape 23"/>
            <p:cNvSpPr>
              <a:spLocks noChangeArrowheads="1"/>
            </p:cNvSpPr>
            <p:nvPr/>
          </p:nvSpPr>
          <p:spPr bwMode="invGray">
            <a:xfrm>
              <a:off x="2161" y="2308"/>
              <a:ext cx="275" cy="162"/>
            </a:xfrm>
            <a:prstGeom prst="rightArrow">
              <a:avLst>
                <a:gd name="adj1" fmla="val 50000"/>
                <a:gd name="adj2" fmla="val 85810"/>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da-DK" sz="1400" noProof="0" dirty="0"/>
            </a:p>
          </p:txBody>
        </p:sp>
        <p:sp>
          <p:nvSpPr>
            <p:cNvPr id="19" name="AutoShape 24"/>
            <p:cNvSpPr>
              <a:spLocks noChangeArrowheads="1"/>
            </p:cNvSpPr>
            <p:nvPr/>
          </p:nvSpPr>
          <p:spPr bwMode="invGray">
            <a:xfrm>
              <a:off x="2154" y="4112"/>
              <a:ext cx="278" cy="162"/>
            </a:xfrm>
            <a:prstGeom prst="leftArrow">
              <a:avLst>
                <a:gd name="adj1" fmla="val 50000"/>
                <a:gd name="adj2" fmla="val 85795"/>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da-DK" sz="1400" noProof="0" dirty="0"/>
            </a:p>
          </p:txBody>
        </p:sp>
        <p:sp>
          <p:nvSpPr>
            <p:cNvPr id="20" name="AutoShape 25"/>
            <p:cNvSpPr>
              <a:spLocks noChangeArrowheads="1"/>
            </p:cNvSpPr>
            <p:nvPr/>
          </p:nvSpPr>
          <p:spPr bwMode="invGray">
            <a:xfrm>
              <a:off x="3115" y="3194"/>
              <a:ext cx="182" cy="248"/>
            </a:xfrm>
            <a:prstGeom prst="downArrow">
              <a:avLst>
                <a:gd name="adj1" fmla="val 50000"/>
                <a:gd name="adj2" fmla="val 68138"/>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da-DK" sz="1400" noProof="0" dirty="0"/>
            </a:p>
          </p:txBody>
        </p:sp>
        <p:sp>
          <p:nvSpPr>
            <p:cNvPr id="21" name="AutoShape 26"/>
            <p:cNvSpPr>
              <a:spLocks noChangeArrowheads="1"/>
            </p:cNvSpPr>
            <p:nvPr/>
          </p:nvSpPr>
          <p:spPr bwMode="invGray">
            <a:xfrm>
              <a:off x="1289" y="3194"/>
              <a:ext cx="182" cy="248"/>
            </a:xfrm>
            <a:prstGeom prst="upArrow">
              <a:avLst>
                <a:gd name="adj1" fmla="val 50000"/>
                <a:gd name="adj2" fmla="val 68126"/>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p>
              <a:pPr>
                <a:defRPr/>
              </a:pPr>
              <a:endParaRPr lang="da-DK" sz="1400" noProof="0" dirty="0">
                <a:solidFill>
                  <a:schemeClr val="accent2"/>
                </a:solidFill>
              </a:endParaRPr>
            </a:p>
          </p:txBody>
        </p:sp>
      </p:grpSp>
      <p:sp>
        <p:nvSpPr>
          <p:cNvPr id="28681" name="Rectangle 19"/>
          <p:cNvSpPr>
            <a:spLocks noChangeAspect="1" noChangeArrowheads="1"/>
          </p:cNvSpPr>
          <p:nvPr/>
        </p:nvSpPr>
        <p:spPr bwMode="invGray">
          <a:xfrm rot="10800000" flipV="1">
            <a:off x="6137017" y="3938528"/>
            <a:ext cx="1954529" cy="1695338"/>
          </a:xfrm>
          <a:prstGeom prst="rect">
            <a:avLst/>
          </a:prstGeom>
          <a:noFill/>
          <a:ln w="9525">
            <a:noFill/>
            <a:miter lim="800000"/>
            <a:headEnd/>
            <a:tailEnd/>
          </a:ln>
        </p:spPr>
        <p:txBody>
          <a:bodyPr lIns="65088" tIns="31751" rIns="65088" bIns="31751">
            <a:spAutoFit/>
          </a:bodyPr>
          <a:lstStyle/>
          <a:p>
            <a:pPr defTabSz="447663"/>
            <a:r>
              <a:rPr lang="da-DK" sz="2400" b="1" noProof="0" dirty="0">
                <a:solidFill>
                  <a:schemeClr val="tx2"/>
                </a:solidFill>
              </a:rPr>
              <a:t>Do</a:t>
            </a:r>
          </a:p>
          <a:p>
            <a:pPr defTabSz="447663"/>
            <a:endParaRPr lang="da-DK" sz="800" b="1" noProof="0" dirty="0">
              <a:solidFill>
                <a:schemeClr val="tx2"/>
              </a:solidFill>
            </a:endParaRPr>
          </a:p>
          <a:p>
            <a:pPr defTabSz="447663"/>
            <a:r>
              <a:rPr lang="da-DK" sz="1200" noProof="0" dirty="0">
                <a:solidFill>
                  <a:schemeClr val="tx2"/>
                </a:solidFill>
              </a:rPr>
              <a:t>Plan gennemføres</a:t>
            </a:r>
          </a:p>
          <a:p>
            <a:pPr defTabSz="447663"/>
            <a:r>
              <a:rPr lang="da-DK" sz="1200" noProof="0" dirty="0">
                <a:solidFill>
                  <a:schemeClr val="tx2"/>
                </a:solidFill>
              </a:rPr>
              <a:t>Data indsamles</a:t>
            </a:r>
          </a:p>
          <a:p>
            <a:pPr defTabSz="447663"/>
            <a:r>
              <a:rPr lang="da-DK" sz="1200" noProof="0" dirty="0">
                <a:solidFill>
                  <a:schemeClr val="tx2"/>
                </a:solidFill>
              </a:rPr>
              <a:t>Problemer dokumenteres </a:t>
            </a:r>
          </a:p>
          <a:p>
            <a:pPr defTabSz="447663"/>
            <a:r>
              <a:rPr lang="da-DK" sz="1200" noProof="0" dirty="0">
                <a:solidFill>
                  <a:schemeClr val="tx2"/>
                </a:solidFill>
              </a:rPr>
              <a:t>Analyse begyndes</a:t>
            </a:r>
          </a:p>
          <a:p>
            <a:pPr defTabSz="447663"/>
            <a:endParaRPr lang="da-DK" sz="1400" noProof="0" dirty="0">
              <a:solidFill>
                <a:srgbClr val="000099"/>
              </a:solidFill>
            </a:endParaRPr>
          </a:p>
        </p:txBody>
      </p:sp>
      <p:sp>
        <p:nvSpPr>
          <p:cNvPr id="4" name="Pladsholder til slidenummer 3">
            <a:extLst>
              <a:ext uri="{FF2B5EF4-FFF2-40B4-BE49-F238E27FC236}">
                <a16:creationId xmlns:a16="http://schemas.microsoft.com/office/drawing/2014/main" id="{E8643571-FD41-63B5-56B4-ADBD2ACBB14B}"/>
              </a:ext>
            </a:extLst>
          </p:cNvPr>
          <p:cNvSpPr>
            <a:spLocks noGrp="1"/>
          </p:cNvSpPr>
          <p:nvPr>
            <p:ph type="sldNum" sz="quarter" idx="27"/>
          </p:nvPr>
        </p:nvSpPr>
        <p:spPr/>
        <p:txBody>
          <a:bodyPr/>
          <a:lstStyle/>
          <a:p>
            <a:fld id="{4F2B6656-7882-4CEF-9850-9EB873E823C4}" type="slidenum">
              <a:rPr lang="en-GB" noProof="0" smtClean="0"/>
              <a:pPr/>
              <a:t>22</a:t>
            </a:fld>
            <a:endParaRPr lang="en-GB" noProof="0" dirty="0"/>
          </a:p>
        </p:txBody>
      </p:sp>
      <p:sp>
        <p:nvSpPr>
          <p:cNvPr id="28" name="Tekstfelt 27">
            <a:extLst>
              <a:ext uri="{FF2B5EF4-FFF2-40B4-BE49-F238E27FC236}">
                <a16:creationId xmlns:a16="http://schemas.microsoft.com/office/drawing/2014/main" id="{573356E8-6C0D-8437-2197-E023E8A9AB9F}"/>
              </a:ext>
            </a:extLst>
          </p:cNvPr>
          <p:cNvSpPr txBox="1"/>
          <p:nvPr/>
        </p:nvSpPr>
        <p:spPr>
          <a:xfrm>
            <a:off x="8356303" y="6532544"/>
            <a:ext cx="6096000" cy="246221"/>
          </a:xfrm>
          <a:prstGeom prst="rect">
            <a:avLst/>
          </a:prstGeom>
          <a:noFill/>
        </p:spPr>
        <p:txBody>
          <a:bodyPr wrap="square">
            <a:spAutoFit/>
          </a:bodyPr>
          <a:lstStyle/>
          <a:p>
            <a:r>
              <a:rPr lang="da-DK" sz="1000" dirty="0">
                <a:solidFill>
                  <a:schemeClr val="tx2"/>
                </a:solidFill>
              </a:rPr>
              <a:t>Langley, </a:t>
            </a:r>
            <a:r>
              <a:rPr lang="da-DK" sz="1000" dirty="0" err="1">
                <a:solidFill>
                  <a:schemeClr val="tx2"/>
                </a:solidFill>
              </a:rPr>
              <a:t>Moen</a:t>
            </a:r>
            <a:r>
              <a:rPr lang="da-DK" sz="1000" dirty="0">
                <a:solidFill>
                  <a:schemeClr val="tx2"/>
                </a:solidFill>
              </a:rPr>
              <a:t> m.fl.(2009): The </a:t>
            </a:r>
            <a:r>
              <a:rPr lang="da-DK" sz="1000" dirty="0" err="1">
                <a:solidFill>
                  <a:schemeClr val="tx2"/>
                </a:solidFill>
              </a:rPr>
              <a:t>Improvement</a:t>
            </a:r>
            <a:r>
              <a:rPr lang="da-DK" sz="1000" dirty="0">
                <a:solidFill>
                  <a:schemeClr val="tx2"/>
                </a:solidFill>
              </a:rPr>
              <a:t> Guide</a:t>
            </a:r>
          </a:p>
        </p:txBody>
      </p:sp>
      <p:sp>
        <p:nvSpPr>
          <p:cNvPr id="2" name="Tekstfelt 1">
            <a:extLst>
              <a:ext uri="{FF2B5EF4-FFF2-40B4-BE49-F238E27FC236}">
                <a16:creationId xmlns:a16="http://schemas.microsoft.com/office/drawing/2014/main" id="{05581B61-84C4-4A5B-5A02-E8FCAFB7FA9B}"/>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spTree>
    <p:extLst>
      <p:ext uri="{BB962C8B-B14F-4D97-AF65-F5344CB8AC3E}">
        <p14:creationId xmlns:p14="http://schemas.microsoft.com/office/powerpoint/2010/main" val="416749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fade">
                                      <p:cBhvr>
                                        <p:cTn id="7" dur="1000"/>
                                        <p:tgtEl>
                                          <p:spTgt spid="28674">
                                            <p:txEl>
                                              <p:pRg st="0" end="0"/>
                                            </p:txEl>
                                          </p:spTgt>
                                        </p:tgtEl>
                                      </p:cBhvr>
                                    </p:animEffect>
                                    <p:anim calcmode="lin" valueType="num">
                                      <p:cBhvr>
                                        <p:cTn id="8" dur="1000" fill="hold"/>
                                        <p:tgtEl>
                                          <p:spTgt spid="2867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6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Effect transition="in" filter="fade">
                                      <p:cBhvr>
                                        <p:cTn id="14" dur="1000"/>
                                        <p:tgtEl>
                                          <p:spTgt spid="28675">
                                            <p:txEl>
                                              <p:pRg st="0" end="0"/>
                                            </p:txEl>
                                          </p:spTgt>
                                        </p:tgtEl>
                                      </p:cBhvr>
                                    </p:animEffect>
                                    <p:anim calcmode="lin" valueType="num">
                                      <p:cBhvr>
                                        <p:cTn id="15" dur="10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86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676">
                                            <p:txEl>
                                              <p:pRg st="0" end="0"/>
                                            </p:txEl>
                                          </p:spTgt>
                                        </p:tgtEl>
                                        <p:attrNameLst>
                                          <p:attrName>style.visibility</p:attrName>
                                        </p:attrNameLst>
                                      </p:cBhvr>
                                      <p:to>
                                        <p:strVal val="visible"/>
                                      </p:to>
                                    </p:set>
                                    <p:animEffect transition="in" filter="fade">
                                      <p:cBhvr>
                                        <p:cTn id="21" dur="1000"/>
                                        <p:tgtEl>
                                          <p:spTgt spid="28676">
                                            <p:txEl>
                                              <p:pRg st="0" end="0"/>
                                            </p:txEl>
                                          </p:spTgt>
                                        </p:tgtEl>
                                      </p:cBhvr>
                                    </p:animEffect>
                                    <p:anim calcmode="lin" valueType="num">
                                      <p:cBhvr>
                                        <p:cTn id="22" dur="1000" fill="hold"/>
                                        <p:tgtEl>
                                          <p:spTgt spid="2867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867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677">
                                            <p:txEl>
                                              <p:pRg st="0" end="0"/>
                                            </p:txEl>
                                          </p:spTgt>
                                        </p:tgtEl>
                                        <p:attrNameLst>
                                          <p:attrName>style.visibility</p:attrName>
                                        </p:attrNameLst>
                                      </p:cBhvr>
                                      <p:to>
                                        <p:strVal val="visible"/>
                                      </p:to>
                                    </p:set>
                                    <p:animEffect transition="in" filter="fade">
                                      <p:cBhvr>
                                        <p:cTn id="28" dur="1000"/>
                                        <p:tgtEl>
                                          <p:spTgt spid="28677">
                                            <p:txEl>
                                              <p:pRg st="0" end="0"/>
                                            </p:txEl>
                                          </p:spTgt>
                                        </p:tgtEl>
                                      </p:cBhvr>
                                    </p:animEffect>
                                    <p:anim calcmode="lin" valueType="num">
                                      <p:cBhvr>
                                        <p:cTn id="29" dur="1000" fill="hold"/>
                                        <p:tgtEl>
                                          <p:spTgt spid="2867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867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75A0D-F88A-D350-C0D0-62E6167CA9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7DC502-D13F-2C94-2BAD-3A16C7B80E9B}"/>
              </a:ext>
            </a:extLst>
          </p:cNvPr>
          <p:cNvSpPr>
            <a:spLocks noGrp="1"/>
          </p:cNvSpPr>
          <p:nvPr>
            <p:ph type="title"/>
          </p:nvPr>
        </p:nvSpPr>
        <p:spPr>
          <a:xfrm>
            <a:off x="529861" y="392886"/>
            <a:ext cx="11119219" cy="711639"/>
          </a:xfrm>
        </p:spPr>
        <p:txBody>
          <a:bodyPr vert="horz" wrap="square" lIns="0" tIns="0" rIns="0" bIns="0" rtlCol="0" anchor="b" anchorCtr="0">
            <a:normAutofit/>
          </a:bodyPr>
          <a:lstStyle/>
          <a:p>
            <a:r>
              <a:rPr lang="da-DK" dirty="0"/>
              <a:t>Afprøvninger i praksis</a:t>
            </a:r>
          </a:p>
        </p:txBody>
      </p:sp>
      <p:graphicFrame>
        <p:nvGraphicFramePr>
          <p:cNvPr id="10" name="Pladsholder til indhold 5">
            <a:extLst>
              <a:ext uri="{FF2B5EF4-FFF2-40B4-BE49-F238E27FC236}">
                <a16:creationId xmlns:a16="http://schemas.microsoft.com/office/drawing/2014/main" id="{3CABA522-10BF-D0FE-4E16-FD2C2DFCA46A}"/>
              </a:ext>
            </a:extLst>
          </p:cNvPr>
          <p:cNvGraphicFramePr>
            <a:graphicFrameLocks noGrp="1"/>
          </p:cNvGraphicFramePr>
          <p:nvPr>
            <p:ph sz="quarter" idx="21"/>
            <p:extLst>
              <p:ext uri="{D42A27DB-BD31-4B8C-83A1-F6EECF244321}">
                <p14:modId xmlns:p14="http://schemas.microsoft.com/office/powerpoint/2010/main" val="1584097687"/>
              </p:ext>
            </p:extLst>
          </p:nvPr>
        </p:nvGraphicFramePr>
        <p:xfrm>
          <a:off x="2558005" y="1689903"/>
          <a:ext cx="7552137" cy="4211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dsholder til slidenummer 2">
            <a:extLst>
              <a:ext uri="{FF2B5EF4-FFF2-40B4-BE49-F238E27FC236}">
                <a16:creationId xmlns:a16="http://schemas.microsoft.com/office/drawing/2014/main" id="{709CA4E3-061B-7F24-1D40-25A7F0C52FC3}"/>
              </a:ext>
            </a:extLst>
          </p:cNvPr>
          <p:cNvSpPr>
            <a:spLocks noGrp="1"/>
          </p:cNvSpPr>
          <p:nvPr>
            <p:ph type="sldNum" sz="quarter" idx="27"/>
          </p:nvPr>
        </p:nvSpPr>
        <p:spPr>
          <a:xfrm>
            <a:off x="0" y="6534000"/>
            <a:ext cx="544009" cy="324000"/>
          </a:xfrm>
        </p:spPr>
        <p:txBody>
          <a:bodyPr/>
          <a:lstStyle/>
          <a:p>
            <a:fld id="{4F2B6656-7882-4CEF-9850-9EB873E823C4}" type="slidenum">
              <a:rPr lang="en-GB" noProof="0" smtClean="0"/>
              <a:pPr/>
              <a:t>23</a:t>
            </a:fld>
            <a:endParaRPr lang="en-GB" noProof="0" dirty="0"/>
          </a:p>
        </p:txBody>
      </p:sp>
      <p:sp>
        <p:nvSpPr>
          <p:cNvPr id="4" name="Tekstfelt 3">
            <a:extLst>
              <a:ext uri="{FF2B5EF4-FFF2-40B4-BE49-F238E27FC236}">
                <a16:creationId xmlns:a16="http://schemas.microsoft.com/office/drawing/2014/main" id="{9CF80BA8-C532-B158-118C-F452F750B8F8}"/>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spTree>
    <p:extLst>
      <p:ext uri="{BB962C8B-B14F-4D97-AF65-F5344CB8AC3E}">
        <p14:creationId xmlns:p14="http://schemas.microsoft.com/office/powerpoint/2010/main" val="2225953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1533D-2E17-1B74-6A91-8882E26E053E}"/>
              </a:ext>
            </a:extLst>
          </p:cNvPr>
          <p:cNvSpPr>
            <a:spLocks noGrp="1"/>
          </p:cNvSpPr>
          <p:nvPr>
            <p:ph type="title"/>
          </p:nvPr>
        </p:nvSpPr>
        <p:spPr>
          <a:xfrm>
            <a:off x="636083" y="885838"/>
            <a:ext cx="11119219" cy="711639"/>
          </a:xfrm>
        </p:spPr>
        <p:txBody>
          <a:bodyPr/>
          <a:lstStyle/>
          <a:p>
            <a:r>
              <a:rPr lang="da-DK" dirty="0"/>
              <a:t>Afprøv, lær og skalér – PDSA som forbedringsmotor</a:t>
            </a:r>
          </a:p>
        </p:txBody>
      </p:sp>
      <p:sp>
        <p:nvSpPr>
          <p:cNvPr id="3" name="Pladsholder til tekst 2">
            <a:extLst>
              <a:ext uri="{FF2B5EF4-FFF2-40B4-BE49-F238E27FC236}">
                <a16:creationId xmlns:a16="http://schemas.microsoft.com/office/drawing/2014/main" id="{673FFE64-0482-17B9-842D-59C31888EA24}"/>
              </a:ext>
            </a:extLst>
          </p:cNvPr>
          <p:cNvSpPr>
            <a:spLocks noGrp="1"/>
          </p:cNvSpPr>
          <p:nvPr>
            <p:ph type="body" sz="quarter" idx="25"/>
          </p:nvPr>
        </p:nvSpPr>
        <p:spPr>
          <a:xfrm>
            <a:off x="7686847" y="6370333"/>
            <a:ext cx="4354681" cy="211668"/>
          </a:xfrm>
        </p:spPr>
        <p:txBody>
          <a:bodyPr>
            <a:normAutofit/>
          </a:bodyPr>
          <a:lstStyle/>
          <a:p>
            <a:r>
              <a:rPr lang="da-DK" sz="1000" dirty="0"/>
              <a:t>Langley, </a:t>
            </a:r>
            <a:r>
              <a:rPr lang="da-DK" sz="1000" dirty="0" err="1"/>
              <a:t>Moen</a:t>
            </a:r>
            <a:r>
              <a:rPr lang="da-DK" sz="1000" dirty="0"/>
              <a:t> m.fl.(2009): The </a:t>
            </a:r>
            <a:r>
              <a:rPr lang="da-DK" sz="1000" dirty="0" err="1"/>
              <a:t>Improvement</a:t>
            </a:r>
            <a:r>
              <a:rPr lang="da-DK" sz="1000" dirty="0"/>
              <a:t> Guide, Kap. 7, s.146</a:t>
            </a:r>
          </a:p>
          <a:p>
            <a:endParaRPr lang="da-DK" sz="1000" dirty="0"/>
          </a:p>
        </p:txBody>
      </p:sp>
      <p:sp>
        <p:nvSpPr>
          <p:cNvPr id="5" name="Rektangel 4">
            <a:extLst>
              <a:ext uri="{FF2B5EF4-FFF2-40B4-BE49-F238E27FC236}">
                <a16:creationId xmlns:a16="http://schemas.microsoft.com/office/drawing/2014/main" id="{1863B8B0-66DF-E586-6BD1-4F4AFA555F48}"/>
              </a:ext>
            </a:extLst>
          </p:cNvPr>
          <p:cNvSpPr/>
          <p:nvPr/>
        </p:nvSpPr>
        <p:spPr>
          <a:xfrm>
            <a:off x="6832605" y="5260313"/>
            <a:ext cx="494520" cy="211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67" dirty="0" err="1"/>
          </a:p>
        </p:txBody>
      </p:sp>
      <p:sp>
        <p:nvSpPr>
          <p:cNvPr id="7" name="Pladsholder til slidenummer 6">
            <a:extLst>
              <a:ext uri="{FF2B5EF4-FFF2-40B4-BE49-F238E27FC236}">
                <a16:creationId xmlns:a16="http://schemas.microsoft.com/office/drawing/2014/main" id="{B3E9986E-9B72-3E2B-FFAE-7A45041E7831}"/>
              </a:ext>
            </a:extLst>
          </p:cNvPr>
          <p:cNvSpPr>
            <a:spLocks noGrp="1"/>
          </p:cNvSpPr>
          <p:nvPr>
            <p:ph type="sldNum" sz="quarter" idx="27"/>
          </p:nvPr>
        </p:nvSpPr>
        <p:spPr/>
        <p:txBody>
          <a:bodyPr/>
          <a:lstStyle/>
          <a:p>
            <a:fld id="{4F2B6656-7882-4CEF-9850-9EB873E823C4}" type="slidenum">
              <a:rPr lang="en-GB" noProof="0" smtClean="0"/>
              <a:pPr/>
              <a:t>24</a:t>
            </a:fld>
            <a:endParaRPr lang="en-GB" noProof="0" dirty="0"/>
          </a:p>
        </p:txBody>
      </p:sp>
      <p:pic>
        <p:nvPicPr>
          <p:cNvPr id="12" name="Billede 11">
            <a:extLst>
              <a:ext uri="{FF2B5EF4-FFF2-40B4-BE49-F238E27FC236}">
                <a16:creationId xmlns:a16="http://schemas.microsoft.com/office/drawing/2014/main" id="{9012B1C9-022C-F062-44C2-8AFE32C9CEEA}"/>
              </a:ext>
            </a:extLst>
          </p:cNvPr>
          <p:cNvPicPr>
            <a:picLocks noChangeAspect="1"/>
          </p:cNvPicPr>
          <p:nvPr/>
        </p:nvPicPr>
        <p:blipFill>
          <a:blip r:embed="rId3"/>
          <a:srcRect l="19787" t="17025" r="13425"/>
          <a:stretch/>
        </p:blipFill>
        <p:spPr>
          <a:xfrm>
            <a:off x="1556902" y="4040649"/>
            <a:ext cx="1639138" cy="1709128"/>
          </a:xfrm>
          <a:prstGeom prst="rect">
            <a:avLst/>
          </a:prstGeom>
        </p:spPr>
      </p:pic>
      <p:pic>
        <p:nvPicPr>
          <p:cNvPr id="13" name="Billede 12">
            <a:extLst>
              <a:ext uri="{FF2B5EF4-FFF2-40B4-BE49-F238E27FC236}">
                <a16:creationId xmlns:a16="http://schemas.microsoft.com/office/drawing/2014/main" id="{ED0B64DB-1B63-DC2A-D0DE-379C42B33373}"/>
              </a:ext>
            </a:extLst>
          </p:cNvPr>
          <p:cNvPicPr>
            <a:picLocks noChangeAspect="1"/>
          </p:cNvPicPr>
          <p:nvPr/>
        </p:nvPicPr>
        <p:blipFill>
          <a:blip r:embed="rId3"/>
          <a:srcRect l="19787" t="17025" r="13425"/>
          <a:stretch/>
        </p:blipFill>
        <p:spPr>
          <a:xfrm>
            <a:off x="3461210" y="3162518"/>
            <a:ext cx="1639138" cy="1709128"/>
          </a:xfrm>
          <a:prstGeom prst="rect">
            <a:avLst/>
          </a:prstGeom>
        </p:spPr>
      </p:pic>
      <p:pic>
        <p:nvPicPr>
          <p:cNvPr id="14" name="Billede 13">
            <a:extLst>
              <a:ext uri="{FF2B5EF4-FFF2-40B4-BE49-F238E27FC236}">
                <a16:creationId xmlns:a16="http://schemas.microsoft.com/office/drawing/2014/main" id="{B4C2530E-68C8-C18A-B960-92EFB38B4218}"/>
              </a:ext>
            </a:extLst>
          </p:cNvPr>
          <p:cNvPicPr>
            <a:picLocks noChangeAspect="1"/>
          </p:cNvPicPr>
          <p:nvPr/>
        </p:nvPicPr>
        <p:blipFill>
          <a:blip r:embed="rId3"/>
          <a:srcRect l="19787" t="17025" r="13425"/>
          <a:stretch/>
        </p:blipFill>
        <p:spPr>
          <a:xfrm>
            <a:off x="5422505" y="2307954"/>
            <a:ext cx="1639138" cy="1709128"/>
          </a:xfrm>
          <a:prstGeom prst="rect">
            <a:avLst/>
          </a:prstGeom>
        </p:spPr>
      </p:pic>
      <p:pic>
        <p:nvPicPr>
          <p:cNvPr id="15" name="Billede 14">
            <a:extLst>
              <a:ext uri="{FF2B5EF4-FFF2-40B4-BE49-F238E27FC236}">
                <a16:creationId xmlns:a16="http://schemas.microsoft.com/office/drawing/2014/main" id="{76F977DD-D25C-54E4-0BEE-BA5920DABF64}"/>
              </a:ext>
            </a:extLst>
          </p:cNvPr>
          <p:cNvPicPr>
            <a:picLocks noChangeAspect="1"/>
          </p:cNvPicPr>
          <p:nvPr/>
        </p:nvPicPr>
        <p:blipFill>
          <a:blip r:embed="rId3"/>
          <a:srcRect l="19787" t="17025" r="13425"/>
          <a:stretch/>
        </p:blipFill>
        <p:spPr>
          <a:xfrm>
            <a:off x="7383800" y="1499714"/>
            <a:ext cx="1639138" cy="1709128"/>
          </a:xfrm>
          <a:prstGeom prst="rect">
            <a:avLst/>
          </a:prstGeom>
        </p:spPr>
      </p:pic>
      <p:sp>
        <p:nvSpPr>
          <p:cNvPr id="16" name="Tekstfelt 15">
            <a:extLst>
              <a:ext uri="{FF2B5EF4-FFF2-40B4-BE49-F238E27FC236}">
                <a16:creationId xmlns:a16="http://schemas.microsoft.com/office/drawing/2014/main" id="{3B956A0A-C03C-B116-2D8B-B86F43881772}"/>
              </a:ext>
            </a:extLst>
          </p:cNvPr>
          <p:cNvSpPr txBox="1"/>
          <p:nvPr/>
        </p:nvSpPr>
        <p:spPr>
          <a:xfrm>
            <a:off x="1986954" y="2149506"/>
            <a:ext cx="3145787" cy="461665"/>
          </a:xfrm>
          <a:prstGeom prst="rect">
            <a:avLst/>
          </a:prstGeom>
          <a:noFill/>
        </p:spPr>
        <p:txBody>
          <a:bodyPr wrap="square" rtlCol="0">
            <a:spAutoFit/>
          </a:bodyPr>
          <a:lstStyle/>
          <a:p>
            <a:r>
              <a:rPr lang="da-DK" sz="2400" b="1" dirty="0">
                <a:solidFill>
                  <a:schemeClr val="tx2"/>
                </a:solidFill>
              </a:rPr>
              <a:t>1-3-5-mange</a:t>
            </a:r>
          </a:p>
        </p:txBody>
      </p:sp>
      <p:sp>
        <p:nvSpPr>
          <p:cNvPr id="17" name="Tekstfelt 16">
            <a:extLst>
              <a:ext uri="{FF2B5EF4-FFF2-40B4-BE49-F238E27FC236}">
                <a16:creationId xmlns:a16="http://schemas.microsoft.com/office/drawing/2014/main" id="{352686E3-4783-7013-3F71-4A81665ED843}"/>
              </a:ext>
            </a:extLst>
          </p:cNvPr>
          <p:cNvSpPr txBox="1"/>
          <p:nvPr/>
        </p:nvSpPr>
        <p:spPr>
          <a:xfrm>
            <a:off x="9312702" y="2959554"/>
            <a:ext cx="3051452" cy="584775"/>
          </a:xfrm>
          <a:prstGeom prst="rect">
            <a:avLst/>
          </a:prstGeom>
          <a:noFill/>
        </p:spPr>
        <p:txBody>
          <a:bodyPr wrap="square" rtlCol="0">
            <a:spAutoFit/>
          </a:bodyPr>
          <a:lstStyle/>
          <a:p>
            <a:r>
              <a:rPr lang="da-DK" sz="1600" dirty="0">
                <a:solidFill>
                  <a:schemeClr val="tx2"/>
                </a:solidFill>
              </a:rPr>
              <a:t>Cirkel 4:</a:t>
            </a:r>
          </a:p>
          <a:p>
            <a:r>
              <a:rPr lang="da-DK" sz="1600" dirty="0">
                <a:solidFill>
                  <a:schemeClr val="tx2"/>
                </a:solidFill>
              </a:rPr>
              <a:t>Afprøvning i større skala</a:t>
            </a:r>
          </a:p>
        </p:txBody>
      </p:sp>
      <p:sp>
        <p:nvSpPr>
          <p:cNvPr id="18" name="Tekstfelt 17">
            <a:extLst>
              <a:ext uri="{FF2B5EF4-FFF2-40B4-BE49-F238E27FC236}">
                <a16:creationId xmlns:a16="http://schemas.microsoft.com/office/drawing/2014/main" id="{4F66998F-B462-756F-AE74-348BC73429CB}"/>
              </a:ext>
            </a:extLst>
          </p:cNvPr>
          <p:cNvSpPr txBox="1"/>
          <p:nvPr/>
        </p:nvSpPr>
        <p:spPr>
          <a:xfrm>
            <a:off x="7842327" y="3793594"/>
            <a:ext cx="3078289" cy="830997"/>
          </a:xfrm>
          <a:prstGeom prst="rect">
            <a:avLst/>
          </a:prstGeom>
          <a:noFill/>
        </p:spPr>
        <p:txBody>
          <a:bodyPr wrap="square" rtlCol="0">
            <a:spAutoFit/>
          </a:bodyPr>
          <a:lstStyle/>
          <a:p>
            <a:r>
              <a:rPr lang="da-DK" sz="1600" dirty="0">
                <a:solidFill>
                  <a:schemeClr val="tx2"/>
                </a:solidFill>
              </a:rPr>
              <a:t>Cirkel 3:</a:t>
            </a:r>
          </a:p>
          <a:p>
            <a:r>
              <a:rPr lang="da-DK" sz="1600" dirty="0">
                <a:solidFill>
                  <a:schemeClr val="tx2"/>
                </a:solidFill>
              </a:rPr>
              <a:t>Afprøvning i vanskeligere kontekst</a:t>
            </a:r>
          </a:p>
        </p:txBody>
      </p:sp>
      <p:sp>
        <p:nvSpPr>
          <p:cNvPr id="19" name="Tekstfelt 18">
            <a:extLst>
              <a:ext uri="{FF2B5EF4-FFF2-40B4-BE49-F238E27FC236}">
                <a16:creationId xmlns:a16="http://schemas.microsoft.com/office/drawing/2014/main" id="{BA43EAA7-FBC5-1A42-5965-D9175F719C83}"/>
              </a:ext>
            </a:extLst>
          </p:cNvPr>
          <p:cNvSpPr txBox="1"/>
          <p:nvPr/>
        </p:nvSpPr>
        <p:spPr>
          <a:xfrm>
            <a:off x="5881032" y="4606060"/>
            <a:ext cx="2741973" cy="830997"/>
          </a:xfrm>
          <a:prstGeom prst="rect">
            <a:avLst/>
          </a:prstGeom>
          <a:noFill/>
        </p:spPr>
        <p:txBody>
          <a:bodyPr wrap="square" rtlCol="0">
            <a:spAutoFit/>
          </a:bodyPr>
          <a:lstStyle/>
          <a:p>
            <a:r>
              <a:rPr lang="da-DK" sz="1600" dirty="0">
                <a:solidFill>
                  <a:schemeClr val="tx2"/>
                </a:solidFill>
              </a:rPr>
              <a:t>Cirkel 2:</a:t>
            </a:r>
          </a:p>
          <a:p>
            <a:r>
              <a:rPr lang="da-DK" sz="1600" dirty="0">
                <a:solidFill>
                  <a:schemeClr val="tx2"/>
                </a:solidFill>
              </a:rPr>
              <a:t>Afprøvning i lidt større skala</a:t>
            </a:r>
          </a:p>
        </p:txBody>
      </p:sp>
      <p:sp>
        <p:nvSpPr>
          <p:cNvPr id="20" name="Tekstfelt 19">
            <a:extLst>
              <a:ext uri="{FF2B5EF4-FFF2-40B4-BE49-F238E27FC236}">
                <a16:creationId xmlns:a16="http://schemas.microsoft.com/office/drawing/2014/main" id="{E6133A2D-5E2D-4349-8D2B-9C3F687D9E6E}"/>
              </a:ext>
            </a:extLst>
          </p:cNvPr>
          <p:cNvSpPr txBox="1"/>
          <p:nvPr/>
        </p:nvSpPr>
        <p:spPr>
          <a:xfrm>
            <a:off x="3625874" y="5414300"/>
            <a:ext cx="2741973" cy="830997"/>
          </a:xfrm>
          <a:prstGeom prst="rect">
            <a:avLst/>
          </a:prstGeom>
          <a:noFill/>
        </p:spPr>
        <p:txBody>
          <a:bodyPr wrap="square" rtlCol="0">
            <a:spAutoFit/>
          </a:bodyPr>
          <a:lstStyle/>
          <a:p>
            <a:r>
              <a:rPr lang="da-DK" sz="1600" dirty="0">
                <a:solidFill>
                  <a:schemeClr val="tx2"/>
                </a:solidFill>
              </a:rPr>
              <a:t>Cirkel 1:</a:t>
            </a:r>
          </a:p>
          <a:p>
            <a:r>
              <a:rPr lang="da-DK" sz="1600" dirty="0">
                <a:solidFill>
                  <a:schemeClr val="tx2"/>
                </a:solidFill>
              </a:rPr>
              <a:t>Afprøvning i lille skala, kontekst for succes</a:t>
            </a:r>
          </a:p>
        </p:txBody>
      </p:sp>
      <p:sp>
        <p:nvSpPr>
          <p:cNvPr id="4" name="Tekstfelt 3">
            <a:extLst>
              <a:ext uri="{FF2B5EF4-FFF2-40B4-BE49-F238E27FC236}">
                <a16:creationId xmlns:a16="http://schemas.microsoft.com/office/drawing/2014/main" id="{102BF913-78DB-777F-E953-A3E66ACAA352}"/>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cxnSp>
        <p:nvCxnSpPr>
          <p:cNvPr id="8" name="Lige pilforbindelse 7">
            <a:extLst>
              <a:ext uri="{FF2B5EF4-FFF2-40B4-BE49-F238E27FC236}">
                <a16:creationId xmlns:a16="http://schemas.microsoft.com/office/drawing/2014/main" id="{4B8A71EB-8560-B5B2-55FB-6BDA1F0479E0}"/>
              </a:ext>
            </a:extLst>
          </p:cNvPr>
          <p:cNvCxnSpPr>
            <a:cxnSpLocks/>
          </p:cNvCxnSpPr>
          <p:nvPr/>
        </p:nvCxnSpPr>
        <p:spPr>
          <a:xfrm flipV="1">
            <a:off x="2376471" y="2610489"/>
            <a:ext cx="7690167" cy="336167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95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6766B-954E-5C01-CD02-083707B6D8D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965C7E8-CE4A-21EF-0089-099A8BF024D2}"/>
              </a:ext>
            </a:extLst>
          </p:cNvPr>
          <p:cNvSpPr>
            <a:spLocks noGrp="1"/>
          </p:cNvSpPr>
          <p:nvPr>
            <p:ph type="title"/>
          </p:nvPr>
        </p:nvSpPr>
        <p:spPr>
          <a:xfrm>
            <a:off x="432000" y="327830"/>
            <a:ext cx="8398800" cy="934891"/>
          </a:xfrm>
        </p:spPr>
        <p:txBody>
          <a:bodyPr>
            <a:normAutofit/>
          </a:bodyPr>
          <a:lstStyle/>
          <a:p>
            <a:r>
              <a:rPr lang="da-DK" dirty="0"/>
              <a:t>Tips og tricks til afprøvninger</a:t>
            </a:r>
          </a:p>
        </p:txBody>
      </p:sp>
      <p:sp>
        <p:nvSpPr>
          <p:cNvPr id="5" name="Rektangel 4">
            <a:extLst>
              <a:ext uri="{FF2B5EF4-FFF2-40B4-BE49-F238E27FC236}">
                <a16:creationId xmlns:a16="http://schemas.microsoft.com/office/drawing/2014/main" id="{0FAD8CB0-2377-7745-FF6E-FD260AF287AE}"/>
              </a:ext>
            </a:extLst>
          </p:cNvPr>
          <p:cNvSpPr/>
          <p:nvPr/>
        </p:nvSpPr>
        <p:spPr>
          <a:xfrm>
            <a:off x="370014" y="1809222"/>
            <a:ext cx="2598821" cy="105075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Verdana"/>
                <a:ea typeface="+mn-ea"/>
                <a:cs typeface="+mn-cs"/>
              </a:rPr>
              <a:t>Afprøv i LILLE skala</a:t>
            </a:r>
          </a:p>
        </p:txBody>
      </p:sp>
      <p:sp>
        <p:nvSpPr>
          <p:cNvPr id="6" name="Rektangel 5">
            <a:extLst>
              <a:ext uri="{FF2B5EF4-FFF2-40B4-BE49-F238E27FC236}">
                <a16:creationId xmlns:a16="http://schemas.microsoft.com/office/drawing/2014/main" id="{58056D64-8558-4122-E706-1FAA25D002E0}"/>
              </a:ext>
            </a:extLst>
          </p:cNvPr>
          <p:cNvSpPr/>
          <p:nvPr/>
        </p:nvSpPr>
        <p:spPr>
          <a:xfrm>
            <a:off x="3331990" y="1809222"/>
            <a:ext cx="2598821" cy="105075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Verdana"/>
                <a:ea typeface="+mn-ea"/>
                <a:cs typeface="+mn-cs"/>
              </a:rPr>
              <a:t>Formålet er at lære noget</a:t>
            </a:r>
          </a:p>
        </p:txBody>
      </p:sp>
      <p:sp>
        <p:nvSpPr>
          <p:cNvPr id="7" name="Rektangel 6">
            <a:extLst>
              <a:ext uri="{FF2B5EF4-FFF2-40B4-BE49-F238E27FC236}">
                <a16:creationId xmlns:a16="http://schemas.microsoft.com/office/drawing/2014/main" id="{A6209DDF-208A-B444-7E7F-A069A58F63F2}"/>
              </a:ext>
            </a:extLst>
          </p:cNvPr>
          <p:cNvSpPr/>
          <p:nvPr/>
        </p:nvSpPr>
        <p:spPr>
          <a:xfrm>
            <a:off x="6293966" y="1809222"/>
            <a:ext cx="2598821" cy="105075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Verdana"/>
                <a:ea typeface="+mn-ea"/>
                <a:cs typeface="+mn-cs"/>
              </a:rPr>
              <a:t>Afprøv noget nyt</a:t>
            </a:r>
          </a:p>
        </p:txBody>
      </p:sp>
      <p:sp>
        <p:nvSpPr>
          <p:cNvPr id="8" name="Rektangel 7">
            <a:extLst>
              <a:ext uri="{FF2B5EF4-FFF2-40B4-BE49-F238E27FC236}">
                <a16:creationId xmlns:a16="http://schemas.microsoft.com/office/drawing/2014/main" id="{C87C7793-FB50-E337-12B5-46BD5975D19B}"/>
              </a:ext>
            </a:extLst>
          </p:cNvPr>
          <p:cNvSpPr/>
          <p:nvPr/>
        </p:nvSpPr>
        <p:spPr>
          <a:xfrm>
            <a:off x="9223167" y="1809222"/>
            <a:ext cx="2598821" cy="105075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FFFFFF"/>
                </a:solidFill>
                <a:effectLst/>
                <a:uLnTx/>
                <a:uFillTx/>
                <a:latin typeface="Verdana"/>
                <a:ea typeface="+mn-ea"/>
                <a:cs typeface="+mn-cs"/>
              </a:rPr>
              <a:t>Afprøv på forskellige</a:t>
            </a:r>
          </a:p>
        </p:txBody>
      </p:sp>
      <p:grpSp>
        <p:nvGrpSpPr>
          <p:cNvPr id="22" name="Gruppe 21">
            <a:extLst>
              <a:ext uri="{FF2B5EF4-FFF2-40B4-BE49-F238E27FC236}">
                <a16:creationId xmlns:a16="http://schemas.microsoft.com/office/drawing/2014/main" id="{1FD3A05D-2BE3-ED8A-3AFB-BE018714A43C}"/>
              </a:ext>
            </a:extLst>
          </p:cNvPr>
          <p:cNvGrpSpPr/>
          <p:nvPr/>
        </p:nvGrpSpPr>
        <p:grpSpPr>
          <a:xfrm>
            <a:off x="617002" y="2995002"/>
            <a:ext cx="1912637" cy="1994942"/>
            <a:chOff x="617002" y="2995002"/>
            <a:chExt cx="1912637" cy="1994942"/>
          </a:xfrm>
        </p:grpSpPr>
        <p:pic>
          <p:nvPicPr>
            <p:cNvPr id="9" name="Grafik 8" descr="Elpære med massiv udfyldning">
              <a:extLst>
                <a:ext uri="{FF2B5EF4-FFF2-40B4-BE49-F238E27FC236}">
                  <a16:creationId xmlns:a16="http://schemas.microsoft.com/office/drawing/2014/main" id="{C6B9513D-01AF-CD3D-54B6-59E9E93C1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002" y="4166984"/>
              <a:ext cx="822960" cy="822960"/>
            </a:xfrm>
            <a:prstGeom prst="rect">
              <a:avLst/>
            </a:prstGeom>
          </p:spPr>
        </p:pic>
        <p:pic>
          <p:nvPicPr>
            <p:cNvPr id="10" name="Grafik 9" descr="Elpære med massiv udfyldning">
              <a:extLst>
                <a:ext uri="{FF2B5EF4-FFF2-40B4-BE49-F238E27FC236}">
                  <a16:creationId xmlns:a16="http://schemas.microsoft.com/office/drawing/2014/main" id="{08966FAF-6DE9-E334-093E-7926D72572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042" y="3589362"/>
              <a:ext cx="1005840" cy="1005840"/>
            </a:xfrm>
            <a:prstGeom prst="rect">
              <a:avLst/>
            </a:prstGeom>
          </p:spPr>
        </p:pic>
        <p:pic>
          <p:nvPicPr>
            <p:cNvPr id="11" name="Grafik 10" descr="Elpære med massiv udfyldning">
              <a:extLst>
                <a:ext uri="{FF2B5EF4-FFF2-40B4-BE49-F238E27FC236}">
                  <a16:creationId xmlns:a16="http://schemas.microsoft.com/office/drawing/2014/main" id="{0C78E288-8482-1A6B-C627-514112E35D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0919" y="2995002"/>
              <a:ext cx="1188720" cy="1188720"/>
            </a:xfrm>
            <a:prstGeom prst="rect">
              <a:avLst/>
            </a:prstGeom>
          </p:spPr>
        </p:pic>
      </p:grpSp>
      <p:pic>
        <p:nvPicPr>
          <p:cNvPr id="13" name="Grafik 12" descr="Ugle med massiv udfyldning">
            <a:extLst>
              <a:ext uri="{FF2B5EF4-FFF2-40B4-BE49-F238E27FC236}">
                <a16:creationId xmlns:a16="http://schemas.microsoft.com/office/drawing/2014/main" id="{9ECDC102-7F87-AE56-846A-9E925C0191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8440" y="3297975"/>
            <a:ext cx="1645920" cy="1645920"/>
          </a:xfrm>
          <a:prstGeom prst="rect">
            <a:avLst/>
          </a:prstGeom>
        </p:spPr>
      </p:pic>
      <p:pic>
        <p:nvPicPr>
          <p:cNvPr id="19" name="Grafik 18" descr="Badge nyt med massiv udfyldning">
            <a:extLst>
              <a:ext uri="{FF2B5EF4-FFF2-40B4-BE49-F238E27FC236}">
                <a16:creationId xmlns:a16="http://schemas.microsoft.com/office/drawing/2014/main" id="{0899329D-816C-1C88-83C5-1221B1B399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20616" y="3406482"/>
            <a:ext cx="1554480" cy="1554480"/>
          </a:xfrm>
          <a:prstGeom prst="rect">
            <a:avLst/>
          </a:prstGeom>
        </p:spPr>
      </p:pic>
      <p:pic>
        <p:nvPicPr>
          <p:cNvPr id="21" name="Grafik 20" descr="Trappe op med massiv udfyldning">
            <a:extLst>
              <a:ext uri="{FF2B5EF4-FFF2-40B4-BE49-F238E27FC236}">
                <a16:creationId xmlns:a16="http://schemas.microsoft.com/office/drawing/2014/main" id="{3BA485D5-9192-54B4-EEC7-957B321A63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45337" y="3406482"/>
            <a:ext cx="1554480" cy="1554480"/>
          </a:xfrm>
          <a:prstGeom prst="rect">
            <a:avLst/>
          </a:prstGeom>
        </p:spPr>
      </p:pic>
      <p:sp>
        <p:nvSpPr>
          <p:cNvPr id="2" name="Tekstfelt 1">
            <a:extLst>
              <a:ext uri="{FF2B5EF4-FFF2-40B4-BE49-F238E27FC236}">
                <a16:creationId xmlns:a16="http://schemas.microsoft.com/office/drawing/2014/main" id="{E2D829DE-FC3A-B904-4D92-098D7A27D879}"/>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spTree>
    <p:extLst>
      <p:ext uri="{BB962C8B-B14F-4D97-AF65-F5344CB8AC3E}">
        <p14:creationId xmlns:p14="http://schemas.microsoft.com/office/powerpoint/2010/main" val="168169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6941489" y="278296"/>
            <a:ext cx="8706004" cy="29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6" name="Tekstfelt 2"/>
          <p:cNvSpPr txBox="1">
            <a:spLocks noChangeArrowheads="1"/>
          </p:cNvSpPr>
          <p:nvPr/>
        </p:nvSpPr>
        <p:spPr bwMode="auto">
          <a:xfrm>
            <a:off x="6074796" y="1732206"/>
            <a:ext cx="5971430" cy="243143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PLAN: </a:t>
            </a:r>
            <a:r>
              <a:rPr kumimoji="0" lang="da-DK" altLang="da-DK"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Planlægning af afprøvning af ændring og indsamling af data:</a:t>
            </a: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Hvem: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Hvad: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Hvor:</a:t>
            </a:r>
            <a:r>
              <a:rPr kumimoji="0" lang="da-DK" altLang="da-DK" sz="1000" b="0" i="1" u="none" strike="noStrike" cap="none" normalizeH="0" baseline="0">
                <a:ln>
                  <a:noFill/>
                </a:ln>
                <a:solidFill>
                  <a:srgbClr val="2F5496"/>
                </a:solidFill>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Hvornår:</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i="1">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i="1">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i="1">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00" b="0" i="1" u="none" strike="noStrike" cap="none" normalizeH="0" baseline="0">
              <a:ln>
                <a:noFill/>
              </a:ln>
              <a:solidFill>
                <a:schemeClr val="tx1"/>
              </a:solidFill>
              <a:effectLst/>
            </a:endParaRPr>
          </a:p>
        </p:txBody>
      </p:sp>
      <p:graphicFrame>
        <p:nvGraphicFramePr>
          <p:cNvPr id="7" name="Tabel 6"/>
          <p:cNvGraphicFramePr>
            <a:graphicFrameLocks noGrp="1"/>
          </p:cNvGraphicFramePr>
          <p:nvPr/>
        </p:nvGraphicFramePr>
        <p:xfrm>
          <a:off x="87465" y="154187"/>
          <a:ext cx="9859617" cy="1402080"/>
        </p:xfrm>
        <a:graphic>
          <a:graphicData uri="http://schemas.openxmlformats.org/drawingml/2006/table">
            <a:tbl>
              <a:tblPr firstRow="1" firstCol="1" bandRow="1"/>
              <a:tblGrid>
                <a:gridCol w="3482998">
                  <a:extLst>
                    <a:ext uri="{9D8B030D-6E8A-4147-A177-3AD203B41FA5}">
                      <a16:colId xmlns:a16="http://schemas.microsoft.com/office/drawing/2014/main" val="20000"/>
                    </a:ext>
                  </a:extLst>
                </a:gridCol>
                <a:gridCol w="6376619">
                  <a:extLst>
                    <a:ext uri="{9D8B030D-6E8A-4147-A177-3AD203B41FA5}">
                      <a16:colId xmlns:a16="http://schemas.microsoft.com/office/drawing/2014/main" val="20001"/>
                    </a:ext>
                  </a:extLst>
                </a:gridCol>
              </a:tblGrid>
              <a:tr h="507328">
                <a:tc>
                  <a:txBody>
                    <a:bodyPr/>
                    <a:lstStyle/>
                    <a:p>
                      <a:pPr>
                        <a:spcAft>
                          <a:spcPts val="600"/>
                        </a:spcAft>
                      </a:pPr>
                      <a:r>
                        <a:rPr lang="da-DK" sz="1100" b="1">
                          <a:effectLst/>
                          <a:latin typeface="Arial" panose="020B0604020202020204" pitchFamily="34" charset="0"/>
                          <a:ea typeface="Times New Roman" panose="02020603050405020304" pitchFamily="18" charset="0"/>
                          <a:cs typeface="Arial" panose="020B0604020202020204" pitchFamily="34" charset="0"/>
                        </a:rPr>
                        <a:t>SPØRGSMÅL: </a:t>
                      </a:r>
                      <a:endParaRPr lang="da-DK" sz="1100">
                        <a:effectLst/>
                        <a:latin typeface="Times New Roman" panose="02020603050405020304" pitchFamily="18" charset="0"/>
                        <a:ea typeface="Times New Roman" panose="02020603050405020304" pitchFamily="18" charset="0"/>
                        <a:cs typeface="Arial" panose="020B0604020202020204" pitchFamily="34" charset="0"/>
                      </a:endParaRPr>
                    </a:p>
                    <a:p>
                      <a:pPr>
                        <a:spcAft>
                          <a:spcPts val="600"/>
                        </a:spcAft>
                      </a:pPr>
                      <a:r>
                        <a:rPr lang="da-DK" sz="1000">
                          <a:effectLst/>
                          <a:latin typeface="Arial" panose="020B0604020202020204" pitchFamily="34" charset="0"/>
                          <a:ea typeface="Times New Roman" panose="02020603050405020304" pitchFamily="18" charset="0"/>
                          <a:cs typeface="Arial" panose="020B0604020202020204" pitchFamily="34" charset="0"/>
                        </a:rPr>
                        <a:t>Hvilken ændring ønsker vi at afprøve?</a:t>
                      </a:r>
                      <a:endParaRPr lang="da-DK" sz="1200">
                        <a:effectLst/>
                        <a:latin typeface="Times New Roman" panose="02020603050405020304" pitchFamily="18" charset="0"/>
                        <a:ea typeface="Times New Roman" panose="02020603050405020304" pitchFamily="18" charset="0"/>
                        <a:cs typeface="Arial" panose="020B0604020202020204" pitchFamily="34" charset="0"/>
                      </a:endParaRPr>
                    </a:p>
                    <a:p>
                      <a:pPr>
                        <a:spcAft>
                          <a:spcPts val="600"/>
                        </a:spcAft>
                      </a:pPr>
                      <a:r>
                        <a:rPr lang="da-DK" sz="1000">
                          <a:effectLst/>
                          <a:latin typeface="Arial" panose="020B0604020202020204" pitchFamily="34" charset="0"/>
                          <a:ea typeface="Times New Roman" panose="02020603050405020304" pitchFamily="18" charset="0"/>
                          <a:cs typeface="Arial" panose="020B0604020202020204" pitchFamily="34" charset="0"/>
                        </a:rPr>
                        <a:t>Hvilket spørgsmål vil vi gerne have svar på?</a:t>
                      </a:r>
                      <a:r>
                        <a:rPr lang="da-DK" sz="1200">
                          <a:effectLst/>
                          <a:latin typeface="Arial" panose="020B0604020202020204" pitchFamily="34" charset="0"/>
                          <a:ea typeface="Times New Roman" panose="02020603050405020304" pitchFamily="18" charset="0"/>
                          <a:cs typeface="Arial" panose="020B0604020202020204" pitchFamily="34" charset="0"/>
                        </a:rPr>
                        <a:t> </a:t>
                      </a:r>
                      <a:endParaRPr lang="da-DK"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r>
                        <a:rPr lang="da-DK" sz="1200">
                          <a:effectLst/>
                          <a:latin typeface="Arial" panose="020B0604020202020204" pitchFamily="34" charset="0"/>
                          <a:ea typeface="Times New Roman" panose="02020603050405020304" pitchFamily="18" charset="0"/>
                          <a:cs typeface="Arial" panose="020B0604020202020204" pitchFamily="34" charset="0"/>
                        </a:rPr>
                        <a:t> </a:t>
                      </a:r>
                      <a:endParaRPr lang="da-DK" sz="1200">
                        <a:effectLst/>
                        <a:latin typeface="Times New Roman" panose="02020603050405020304" pitchFamily="18" charset="0"/>
                        <a:ea typeface="Times New Roman" panose="02020603050405020304" pitchFamily="18" charset="0"/>
                        <a:cs typeface="Arial" panose="020B0604020202020204" pitchFamily="34" charset="0"/>
                      </a:endParaRPr>
                    </a:p>
                    <a:p>
                      <a:pPr>
                        <a:spcAft>
                          <a:spcPts val="600"/>
                        </a:spcAft>
                      </a:pPr>
                      <a:r>
                        <a:rPr lang="da-DK" sz="1200">
                          <a:effectLst/>
                          <a:latin typeface="Arial" panose="020B0604020202020204" pitchFamily="34" charset="0"/>
                          <a:ea typeface="Times New Roman" panose="02020603050405020304" pitchFamily="18" charset="0"/>
                          <a:cs typeface="Arial" panose="020B0604020202020204" pitchFamily="34" charset="0"/>
                        </a:rPr>
                        <a:t> </a:t>
                      </a:r>
                      <a:endParaRPr lang="da-DK" sz="1200">
                        <a:effectLst/>
                        <a:latin typeface="Times New Roman" panose="02020603050405020304" pitchFamily="18" charset="0"/>
                        <a:ea typeface="Times New Roman" panose="02020603050405020304" pitchFamily="18" charset="0"/>
                        <a:cs typeface="Arial" panose="020B0604020202020204" pitchFamily="34" charset="0"/>
                      </a:endParaRPr>
                    </a:p>
                    <a:p>
                      <a:pPr>
                        <a:spcAft>
                          <a:spcPts val="600"/>
                        </a:spcAft>
                      </a:pPr>
                      <a:r>
                        <a:rPr lang="da-DK" sz="1200">
                          <a:effectLst/>
                          <a:latin typeface="Arial" panose="020B0604020202020204" pitchFamily="34" charset="0"/>
                          <a:ea typeface="Times New Roman" panose="02020603050405020304" pitchFamily="18" charset="0"/>
                          <a:cs typeface="Arial" panose="020B0604020202020204" pitchFamily="34" charset="0"/>
                        </a:rPr>
                        <a:t> </a:t>
                      </a:r>
                      <a:endParaRPr lang="da-DK"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7328">
                <a:tc>
                  <a:txBody>
                    <a:bodyPr/>
                    <a:lstStyle/>
                    <a:p>
                      <a:pPr>
                        <a:spcAft>
                          <a:spcPts val="600"/>
                        </a:spcAft>
                      </a:pPr>
                      <a:r>
                        <a:rPr lang="da-DK" sz="1100" b="1" dirty="0">
                          <a:effectLst/>
                          <a:latin typeface="Arial" panose="020B0604020202020204" pitchFamily="34" charset="0"/>
                          <a:ea typeface="Times New Roman" panose="02020603050405020304" pitchFamily="18" charset="0"/>
                          <a:cs typeface="Arial" panose="020B0604020202020204" pitchFamily="34" charset="0"/>
                        </a:rPr>
                        <a:t>ARBEJDSHYPOTESE:</a:t>
                      </a:r>
                      <a:endParaRPr lang="da-DK" sz="1100" dirty="0">
                        <a:effectLst/>
                        <a:latin typeface="Times New Roman" panose="02020603050405020304" pitchFamily="18" charset="0"/>
                        <a:ea typeface="Times New Roman" panose="02020603050405020304" pitchFamily="18" charset="0"/>
                        <a:cs typeface="Arial" panose="020B0604020202020204" pitchFamily="34" charset="0"/>
                      </a:endParaRPr>
                    </a:p>
                    <a:p>
                      <a:pPr>
                        <a:spcAft>
                          <a:spcPts val="600"/>
                        </a:spcAft>
                      </a:pPr>
                      <a:r>
                        <a:rPr lang="da-DK" sz="1000" dirty="0">
                          <a:effectLst/>
                          <a:latin typeface="Arial" panose="020B0604020202020204" pitchFamily="34" charset="0"/>
                          <a:ea typeface="Times New Roman" panose="02020603050405020304" pitchFamily="18" charset="0"/>
                          <a:cs typeface="Arial" panose="020B0604020202020204" pitchFamily="34" charset="0"/>
                        </a:rPr>
                        <a:t>Hvilket svar forventer vi? </a:t>
                      </a:r>
                      <a:endParaRPr lang="da-DK" sz="1200" dirty="0">
                        <a:effectLst/>
                        <a:latin typeface="Times New Roman" panose="02020603050405020304" pitchFamily="18" charset="0"/>
                        <a:ea typeface="Times New Roman" panose="02020603050405020304" pitchFamily="18" charset="0"/>
                        <a:cs typeface="Arial" panose="020B0604020202020204" pitchFamily="34" charset="0"/>
                      </a:endParaRPr>
                    </a:p>
                    <a:p>
                      <a:pPr>
                        <a:spcAft>
                          <a:spcPts val="600"/>
                        </a:spcAft>
                      </a:pPr>
                      <a:r>
                        <a:rPr lang="da-DK" sz="1000" dirty="0">
                          <a:effectLst/>
                          <a:latin typeface="Arial" panose="020B0604020202020204" pitchFamily="34" charset="0"/>
                          <a:ea typeface="Times New Roman" panose="02020603050405020304" pitchFamily="18" charset="0"/>
                          <a:cs typeface="Arial" panose="020B0604020202020204" pitchFamily="34" charset="0"/>
                        </a:rPr>
                        <a:t>Hvad er forudsigelsen på spørgsmålet? </a:t>
                      </a:r>
                      <a:endParaRPr lang="da-DK"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r>
                        <a:rPr lang="da-DK" sz="1200" dirty="0">
                          <a:effectLst/>
                          <a:latin typeface="Arial" panose="020B0604020202020204" pitchFamily="34" charset="0"/>
                          <a:ea typeface="Times New Roman" panose="02020603050405020304" pitchFamily="18" charset="0"/>
                          <a:cs typeface="Arial" panose="020B0604020202020204" pitchFamily="34" charset="0"/>
                        </a:rPr>
                        <a:t> </a:t>
                      </a:r>
                      <a:endParaRPr lang="da-DK" sz="1200" dirty="0">
                        <a:effectLst/>
                        <a:latin typeface="Times New Roman" panose="02020603050405020304" pitchFamily="18" charset="0"/>
                        <a:ea typeface="Times New Roman" panose="02020603050405020304" pitchFamily="18" charset="0"/>
                        <a:cs typeface="Arial" panose="020B0604020202020204" pitchFamily="34" charset="0"/>
                      </a:endParaRPr>
                    </a:p>
                    <a:p>
                      <a:pPr>
                        <a:spcAft>
                          <a:spcPts val="600"/>
                        </a:spcAft>
                      </a:pPr>
                      <a:r>
                        <a:rPr lang="da-DK" sz="1200" dirty="0">
                          <a:effectLst/>
                          <a:latin typeface="Arial" panose="020B0604020202020204" pitchFamily="34" charset="0"/>
                          <a:ea typeface="Times New Roman" panose="02020603050405020304" pitchFamily="18" charset="0"/>
                          <a:cs typeface="Arial" panose="020B0604020202020204" pitchFamily="34" charset="0"/>
                        </a:rPr>
                        <a:t> </a:t>
                      </a:r>
                      <a:endParaRPr lang="da-DK" sz="1200" dirty="0">
                        <a:effectLst/>
                        <a:latin typeface="Times New Roman" panose="02020603050405020304" pitchFamily="18" charset="0"/>
                        <a:ea typeface="Times New Roman" panose="02020603050405020304" pitchFamily="18" charset="0"/>
                        <a:cs typeface="Arial" panose="020B0604020202020204" pitchFamily="34" charset="0"/>
                      </a:endParaRPr>
                    </a:p>
                    <a:p>
                      <a:pPr>
                        <a:spcAft>
                          <a:spcPts val="600"/>
                        </a:spcAft>
                      </a:pPr>
                      <a:r>
                        <a:rPr lang="da-DK" sz="1200" dirty="0">
                          <a:effectLst/>
                          <a:latin typeface="Arial" panose="020B0604020202020204" pitchFamily="34" charset="0"/>
                          <a:ea typeface="Times New Roman" panose="02020603050405020304" pitchFamily="18" charset="0"/>
                          <a:cs typeface="Arial" panose="020B0604020202020204" pitchFamily="34" charset="0"/>
                        </a:rPr>
                        <a:t> </a:t>
                      </a:r>
                      <a:endParaRPr lang="da-DK"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kstfelt 2"/>
          <p:cNvSpPr txBox="1">
            <a:spLocks noChangeArrowheads="1"/>
          </p:cNvSpPr>
          <p:nvPr/>
        </p:nvSpPr>
        <p:spPr bwMode="auto">
          <a:xfrm>
            <a:off x="6074796" y="4173340"/>
            <a:ext cx="5971430" cy="25545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DO: </a:t>
            </a:r>
            <a:r>
              <a:rPr kumimoji="0" lang="da-DK" altLang="da-DK" sz="12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Udfør afprøvningen</a:t>
            </a:r>
          </a:p>
          <a:p>
            <a:pPr marL="0" marR="0" lvl="0" indent="0" algn="l" defTabSz="914400" rtl="0" eaLnBrk="0" fontAlgn="base" latinLnBrk="0" hangingPunct="0">
              <a:lnSpc>
                <a:spcPct val="100000"/>
              </a:lnSpc>
              <a:spcBef>
                <a:spcPct val="0"/>
              </a:spcBef>
              <a:spcAft>
                <a:spcPct val="0"/>
              </a:spcAft>
              <a:buClrTx/>
              <a:buSzTx/>
              <a:tabLst/>
            </a:pPr>
            <a:r>
              <a:rPr kumimoji="0" lang="da-DK" altLang="da-DK" sz="8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Kan den planlagte ændring gennemføres med forventet effekt? </a:t>
            </a:r>
            <a:endParaRPr kumimoji="0" lang="da-DK" altLang="da-DK" sz="800" b="0" i="1"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da-DK" altLang="da-DK" sz="8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Beskriv kort hvordan afprøvningen forløb og konsekvenser af ændringen inklusiv uventede hændelser eller problemer. </a:t>
            </a:r>
          </a:p>
          <a:p>
            <a:pPr marL="0" marR="0" lvl="0" indent="0" algn="l" defTabSz="914400" rtl="0" eaLnBrk="0" fontAlgn="base" latinLnBrk="0" hangingPunct="0">
              <a:lnSpc>
                <a:spcPct val="100000"/>
              </a:lnSpc>
              <a:spcBef>
                <a:spcPct val="0"/>
              </a:spcBef>
              <a:spcAft>
                <a:spcPct val="0"/>
              </a:spcAft>
              <a:buClrTx/>
              <a:buSzTx/>
              <a:tabLst/>
            </a:pPr>
            <a:r>
              <a:rPr kumimoji="0" lang="da-DK" altLang="da-DK" sz="8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Registrer data i afprøvningen og begynd analysen</a:t>
            </a:r>
          </a:p>
          <a:p>
            <a:pPr marL="0" marR="0" lvl="0" indent="0" algn="l" defTabSz="914400" rtl="0" eaLnBrk="0" fontAlgn="base" latinLnBrk="0" hangingPunct="0">
              <a:lnSpc>
                <a:spcPct val="100000"/>
              </a:lnSpc>
              <a:spcBef>
                <a:spcPct val="0"/>
              </a:spcBef>
              <a:spcAft>
                <a:spcPct val="0"/>
              </a:spcAft>
              <a:buClrTx/>
              <a:buSzTx/>
              <a:tabLst/>
            </a:pPr>
            <a:endParaRPr lang="da-DK" altLang="da-DK" sz="800" i="1">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da-DK" altLang="da-DK" sz="8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da-DK" altLang="da-DK" sz="800" i="1">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da-DK" altLang="da-DK" sz="800" b="0" i="1"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da-DK" altLang="da-DK" sz="1000"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da-DK" altLang="da-DK" sz="1000"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a-DK" altLang="da-DK"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da-DK" altLang="da-DK" sz="110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da-DK" altLang="da-DK"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da-DK" altLang="da-DK"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0" name="Rectangle 8"/>
          <p:cNvSpPr>
            <a:spLocks noChangeArrowheads="1"/>
          </p:cNvSpPr>
          <p:nvPr/>
        </p:nvSpPr>
        <p:spPr bwMode="auto">
          <a:xfrm>
            <a:off x="1474874" y="3455756"/>
            <a:ext cx="9683455" cy="33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1" name="Tekstfelt 2"/>
          <p:cNvSpPr txBox="1">
            <a:spLocks noChangeArrowheads="1"/>
          </p:cNvSpPr>
          <p:nvPr/>
        </p:nvSpPr>
        <p:spPr bwMode="auto">
          <a:xfrm>
            <a:off x="87465" y="4178218"/>
            <a:ext cx="5716987" cy="25237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STUDY</a:t>
            </a:r>
            <a:r>
              <a:rPr lang="da-DK" altLang="da-DK" sz="1400" b="1" dirty="0">
                <a:latin typeface="Arial" panose="020B0604020202020204" pitchFamily="34" charset="0"/>
                <a:ea typeface="Times New Roman" panose="02020603050405020304" pitchFamily="18" charset="0"/>
                <a:cs typeface="Arial" panose="020B0604020202020204" pitchFamily="34" charset="0"/>
              </a:rPr>
              <a:t>:</a:t>
            </a:r>
            <a:r>
              <a:rPr lang="da-DK" altLang="da-DK" sz="1200" i="1" dirty="0">
                <a:latin typeface="Arial" panose="020B0604020202020204" pitchFamily="34" charset="0"/>
                <a:ea typeface="Times New Roman" panose="02020603050405020304" pitchFamily="18" charset="0"/>
                <a:cs typeface="Arial" panose="020B0604020202020204" pitchFamily="34" charset="0"/>
              </a:rPr>
              <a:t> </a:t>
            </a:r>
            <a:r>
              <a:rPr kumimoji="0" lang="da-DK" altLang="da-DK"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Analyse og læring</a:t>
            </a: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da-DK" altLang="da-DK" sz="8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Analysér resultatet af afprøvningen ved at sammenligne data med arbejdshypotesen.</a:t>
            </a:r>
            <a:endParaRPr kumimoji="0" lang="da-DK" altLang="da-DK" sz="80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da-DK" altLang="da-DK" sz="8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Beskriv kort svaret på spørgsmålet og vurdér arbejdshypotesen - fx hvad lærte I, hvad gik som forventet og hvad gik ikke som forventet? Hvordan kan det være?</a:t>
            </a:r>
          </a:p>
          <a:p>
            <a:pPr marL="0" marR="0" lvl="0" indent="0" algn="l" defTabSz="914400" rtl="0" eaLnBrk="0" fontAlgn="base" latinLnBrk="0" hangingPunct="0">
              <a:lnSpc>
                <a:spcPct val="100000"/>
              </a:lnSpc>
              <a:spcBef>
                <a:spcPct val="0"/>
              </a:spcBef>
              <a:spcAft>
                <a:spcPct val="0"/>
              </a:spcAft>
              <a:buClrTx/>
              <a:buSzTx/>
              <a:tabLst/>
            </a:pPr>
            <a:endParaRPr lang="da-DK" altLang="da-DK" sz="80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da-DK" altLang="da-DK" sz="80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da-DK" altLang="da-DK" sz="80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da-DK" altLang="da-DK" sz="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da-DK" altLang="da-DK" sz="120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da-DK" altLang="da-DK" sz="120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a-DK" altLang="da-DK" sz="12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da-DK" altLang="da-DK" sz="120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a-DK" altLang="da-DK" sz="12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a-DK" altLang="da-DK"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12" name="Rectangle 11"/>
          <p:cNvSpPr>
            <a:spLocks noChangeArrowheads="1"/>
          </p:cNvSpPr>
          <p:nvPr/>
        </p:nvSpPr>
        <p:spPr bwMode="auto">
          <a:xfrm>
            <a:off x="1998669" y="-511824"/>
            <a:ext cx="10779841" cy="25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3" name="Tekstfelt 2"/>
          <p:cNvSpPr txBox="1">
            <a:spLocks noChangeArrowheads="1"/>
          </p:cNvSpPr>
          <p:nvPr/>
        </p:nvSpPr>
        <p:spPr bwMode="auto">
          <a:xfrm>
            <a:off x="87465" y="1732207"/>
            <a:ext cx="5716987" cy="243143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ACT</a:t>
            </a:r>
            <a:r>
              <a:rPr kumimoji="0" lang="da-DK" altLang="da-DK"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da-DK" altLang="da-DK" sz="1400" b="1" i="0" u="none" strike="noStrike" cap="none" normalizeH="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da-DK" altLang="da-DK"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Beslutning om konsekvensen af læringen </a:t>
            </a:r>
          </a:p>
          <a:p>
            <a:pPr eaLnBrk="0" fontAlgn="base" hangingPunct="0">
              <a:spcBef>
                <a:spcPct val="0"/>
              </a:spcBef>
              <a:spcAft>
                <a:spcPct val="0"/>
              </a:spcAft>
            </a:pPr>
            <a:r>
              <a:rPr lang="da-DK" altLang="da-DK" sz="800" i="1" dirty="0">
                <a:latin typeface="Arial" panose="020B0604020202020204" pitchFamily="34" charset="0"/>
                <a:ea typeface="Times New Roman" panose="02020603050405020304" pitchFamily="18" charset="0"/>
                <a:cs typeface="Arial" panose="020B0604020202020204" pitchFamily="34" charset="0"/>
              </a:rPr>
              <a:t>Beslutning om næste afprøvning baseret på læringen: </a:t>
            </a:r>
            <a:endParaRPr lang="da-DK" altLang="da-DK" sz="800" i="1"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Fortsæt afprøvninger af ændringen i større skala – eller under andre omstændigheder?</a:t>
            </a:r>
            <a:endParaRPr kumimoji="0" lang="da-DK" altLang="da-DK" sz="800" b="0" i="1"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Tilpasning af ændring og ny afprøvning? </a:t>
            </a:r>
            <a:endParaRPr kumimoji="0" lang="da-DK" altLang="da-DK" sz="800" b="0" i="1"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Forkast ændringen og begynd at afprøve anden ændring?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da-DK" altLang="da-DK" sz="800" i="1"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a-DK" altLang="da-DK" sz="8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a-DK" altLang="da-DK" sz="8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103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750" y="3504689"/>
            <a:ext cx="923748" cy="88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el 14"/>
          <p:cNvGraphicFramePr>
            <a:graphicFrameLocks noGrp="1"/>
          </p:cNvGraphicFramePr>
          <p:nvPr/>
        </p:nvGraphicFramePr>
        <p:xfrm>
          <a:off x="10114058" y="170099"/>
          <a:ext cx="1932166" cy="1386168"/>
        </p:xfrm>
        <a:graphic>
          <a:graphicData uri="http://schemas.openxmlformats.org/drawingml/2006/table">
            <a:tbl>
              <a:tblPr firstRow="1" firstCol="1" bandRow="1"/>
              <a:tblGrid>
                <a:gridCol w="879010">
                  <a:extLst>
                    <a:ext uri="{9D8B030D-6E8A-4147-A177-3AD203B41FA5}">
                      <a16:colId xmlns:a16="http://schemas.microsoft.com/office/drawing/2014/main" val="20000"/>
                    </a:ext>
                  </a:extLst>
                </a:gridCol>
                <a:gridCol w="1053156">
                  <a:extLst>
                    <a:ext uri="{9D8B030D-6E8A-4147-A177-3AD203B41FA5}">
                      <a16:colId xmlns:a16="http://schemas.microsoft.com/office/drawing/2014/main" val="20001"/>
                    </a:ext>
                  </a:extLst>
                </a:gridCol>
              </a:tblGrid>
              <a:tr h="693084">
                <a:tc>
                  <a:txBody>
                    <a:bodyPr/>
                    <a:lstStyle/>
                    <a:p>
                      <a:pPr>
                        <a:spcAft>
                          <a:spcPts val="600"/>
                        </a:spcAft>
                      </a:pPr>
                      <a:r>
                        <a:rPr lang="da-DK" sz="1100" b="1" baseline="0" dirty="0">
                          <a:effectLst/>
                          <a:latin typeface="Arial"/>
                          <a:ea typeface="Times New Roman" panose="02020603050405020304" pitchFamily="18" charset="0"/>
                          <a:cs typeface="Arial"/>
                        </a:rPr>
                        <a:t>PDSA-cirkel nr.</a:t>
                      </a:r>
                      <a:r>
                        <a:rPr lang="da-DK" sz="1100" b="1" dirty="0">
                          <a:effectLst/>
                          <a:latin typeface="Arial"/>
                          <a:ea typeface="Times New Roman" panose="02020603050405020304" pitchFamily="18" charset="0"/>
                          <a:cs typeface="Arial"/>
                        </a:rPr>
                        <a:t>:</a:t>
                      </a:r>
                      <a:endParaRPr lang="da-DK" sz="1100" dirty="0">
                        <a:effectLst/>
                        <a:latin typeface="Arial"/>
                        <a:ea typeface="Times New Roman" panose="02020603050405020304" pitchFamily="18"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endParaRPr lang="da-DK" sz="1200" dirty="0">
                        <a:effectLst/>
                        <a:latin typeface="Arial"/>
                        <a:ea typeface="Times New Roman" panose="02020603050405020304" pitchFamily="18" charset="0"/>
                        <a:cs typeface="Arial"/>
                      </a:endParaRPr>
                    </a:p>
                    <a:p>
                      <a:pPr>
                        <a:spcAft>
                          <a:spcPts val="600"/>
                        </a:spcAft>
                      </a:pPr>
                      <a:endParaRPr lang="da-DK" sz="1200" dirty="0">
                        <a:effectLst/>
                        <a:latin typeface="Arial"/>
                        <a:ea typeface="Times New Roman" panose="02020603050405020304" pitchFamily="18"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3084">
                <a:tc>
                  <a:txBody>
                    <a:bodyPr/>
                    <a:lstStyle/>
                    <a:p>
                      <a:pPr>
                        <a:spcAft>
                          <a:spcPts val="600"/>
                        </a:spcAft>
                      </a:pPr>
                      <a:r>
                        <a:rPr lang="da-DK" sz="1100" b="1" dirty="0">
                          <a:effectLst/>
                          <a:latin typeface="Arial"/>
                          <a:ea typeface="Times New Roman" panose="02020603050405020304" pitchFamily="18" charset="0"/>
                          <a:cs typeface="Arial"/>
                        </a:rPr>
                        <a:t>Ansvarlig:</a:t>
                      </a:r>
                      <a:endParaRPr lang="da-DK" sz="1100" dirty="0">
                        <a:effectLst/>
                        <a:latin typeface="Arial"/>
                        <a:ea typeface="Times New Roman" panose="02020603050405020304" pitchFamily="18"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600"/>
                        </a:spcAft>
                      </a:pPr>
                      <a:endParaRPr lang="da-DK" sz="1200" dirty="0">
                        <a:effectLst/>
                        <a:latin typeface="Arial"/>
                        <a:ea typeface="Times New Roman" panose="02020603050405020304" pitchFamily="18" charset="0"/>
                        <a:cs typeface="Arial"/>
                      </a:endParaRPr>
                    </a:p>
                    <a:p>
                      <a:pPr>
                        <a:spcAft>
                          <a:spcPts val="600"/>
                        </a:spcAft>
                      </a:pPr>
                      <a:endParaRPr lang="da-DK" sz="1200" dirty="0">
                        <a:effectLst/>
                        <a:latin typeface="Arial"/>
                        <a:ea typeface="Times New Roman" panose="02020603050405020304" pitchFamily="18" charset="0"/>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Pladsholder til slidenummer 1">
            <a:extLst>
              <a:ext uri="{FF2B5EF4-FFF2-40B4-BE49-F238E27FC236}">
                <a16:creationId xmlns:a16="http://schemas.microsoft.com/office/drawing/2014/main" id="{46FA044A-1453-A5BC-7218-BB34E01021A7}"/>
              </a:ext>
            </a:extLst>
          </p:cNvPr>
          <p:cNvSpPr>
            <a:spLocks noGrp="1"/>
          </p:cNvSpPr>
          <p:nvPr>
            <p:ph type="sldNum" sz="quarter" idx="12"/>
          </p:nvPr>
        </p:nvSpPr>
        <p:spPr/>
        <p:txBody>
          <a:bodyPr/>
          <a:lstStyle/>
          <a:p>
            <a:fld id="{50DEC214-4A26-8544-86E4-D5810B015655}" type="slidenum">
              <a:rPr lang="da-DK" smtClean="0"/>
              <a:t>26</a:t>
            </a:fld>
            <a:endParaRPr lang="da-DK" dirty="0"/>
          </a:p>
        </p:txBody>
      </p:sp>
    </p:spTree>
    <p:extLst>
      <p:ext uri="{BB962C8B-B14F-4D97-AF65-F5344CB8AC3E}">
        <p14:creationId xmlns:p14="http://schemas.microsoft.com/office/powerpoint/2010/main" val="1635539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4" y="285091"/>
            <a:ext cx="11280775" cy="1081007"/>
          </a:xfrm>
        </p:spPr>
        <p:txBody>
          <a:bodyPr/>
          <a:lstStyle/>
          <a:p>
            <a:br>
              <a:rPr lang="da-DK" dirty="0"/>
            </a:br>
            <a:r>
              <a:rPr lang="da-DK" dirty="0"/>
              <a:t>Øvelse: </a:t>
            </a:r>
            <a:r>
              <a:rPr kumimoji="0" lang="da-DK" sz="3600" b="1" i="0" u="none" strike="noStrike" kern="1200" cap="none" spc="0" normalizeH="0" baseline="0" noProof="0" dirty="0">
                <a:ln>
                  <a:noFill/>
                </a:ln>
                <a:solidFill>
                  <a:srgbClr val="0085A1"/>
                </a:solidFill>
                <a:effectLst/>
                <a:uLnTx/>
                <a:uFillTx/>
                <a:latin typeface="Verdana"/>
                <a:ea typeface="Verdana" panose="020B0604030504040204" pitchFamily="34" charset="0"/>
              </a:rPr>
              <a:t>Planlæg jeres næste PDSA-cirkler</a:t>
            </a:r>
            <a:endParaRPr lang="da-DK" dirty="0"/>
          </a:p>
        </p:txBody>
      </p:sp>
      <p:sp>
        <p:nvSpPr>
          <p:cNvPr id="3" name="Pladsholder til indhold 2"/>
          <p:cNvSpPr>
            <a:spLocks noGrp="1"/>
          </p:cNvSpPr>
          <p:nvPr>
            <p:ph idx="1"/>
          </p:nvPr>
        </p:nvSpPr>
        <p:spPr>
          <a:xfrm>
            <a:off x="1152765" y="1881187"/>
            <a:ext cx="7280035" cy="4392614"/>
          </a:xfrm>
          <a:solidFill>
            <a:schemeClr val="bg1"/>
          </a:solidFill>
        </p:spPr>
        <p:txBody>
          <a:bodyPr/>
          <a:lstStyle/>
          <a:p>
            <a:pPr marL="0" indent="0">
              <a:buNone/>
            </a:pPr>
            <a:r>
              <a:rPr lang="da-DK" sz="2400" b="1" dirty="0"/>
              <a:t>Formål: </a:t>
            </a:r>
          </a:p>
          <a:p>
            <a:pPr>
              <a:lnSpc>
                <a:spcPct val="100000"/>
              </a:lnSpc>
            </a:pPr>
            <a:r>
              <a:rPr lang="da-DK" dirty="0"/>
              <a:t>Start planlægning af en konkret ændring til afprøvning forberede dialog med forbedringsteam og leder</a:t>
            </a:r>
          </a:p>
          <a:p>
            <a:pPr marL="0" indent="0">
              <a:lnSpc>
                <a:spcPct val="100000"/>
              </a:lnSpc>
              <a:buNone/>
            </a:pPr>
            <a:endParaRPr lang="da-DK" sz="800" dirty="0"/>
          </a:p>
          <a:p>
            <a:pPr marL="0" indent="0">
              <a:lnSpc>
                <a:spcPct val="100000"/>
              </a:lnSpc>
              <a:buNone/>
            </a:pPr>
            <a:r>
              <a:rPr lang="da-DK" sz="2400" b="1" dirty="0"/>
              <a:t>Opgaven</a:t>
            </a:r>
          </a:p>
          <a:p>
            <a:pPr>
              <a:lnSpc>
                <a:spcPct val="100000"/>
              </a:lnSpc>
            </a:pPr>
            <a:r>
              <a:rPr lang="da-DK" dirty="0"/>
              <a:t>Drøft hvilken ændring, I vil begynde med at afprøve – brug driverdiagram</a:t>
            </a:r>
          </a:p>
          <a:p>
            <a:pPr>
              <a:lnSpc>
                <a:spcPct val="100000"/>
              </a:lnSpc>
            </a:pPr>
            <a:r>
              <a:rPr lang="da-DK" dirty="0"/>
              <a:t>Planlæg den første PDSA og brug skabelon</a:t>
            </a:r>
          </a:p>
          <a:p>
            <a:pPr>
              <a:lnSpc>
                <a:spcPct val="100000"/>
              </a:lnSpc>
            </a:pPr>
            <a:r>
              <a:rPr lang="da-DK" dirty="0"/>
              <a:t>Forbered dialog med jeres team – har I brug for hjælp og fra hvem?</a:t>
            </a:r>
          </a:p>
          <a:p>
            <a:pPr>
              <a:lnSpc>
                <a:spcPct val="100000"/>
              </a:lnSpc>
            </a:pPr>
            <a:r>
              <a:rPr lang="da-DK" dirty="0"/>
              <a:t>Fremlæg kort jeres plan for PDSA i plenum</a:t>
            </a:r>
          </a:p>
          <a:p>
            <a:pPr>
              <a:lnSpc>
                <a:spcPct val="100000"/>
              </a:lnSpc>
            </a:pPr>
            <a:endParaRPr lang="da-DK" dirty="0"/>
          </a:p>
        </p:txBody>
      </p:sp>
      <p:sp>
        <p:nvSpPr>
          <p:cNvPr id="4" name="Pladsholder til slidenummer 3">
            <a:extLst>
              <a:ext uri="{FF2B5EF4-FFF2-40B4-BE49-F238E27FC236}">
                <a16:creationId xmlns:a16="http://schemas.microsoft.com/office/drawing/2014/main" id="{ECF305E6-4CC4-B301-9EC9-F1AD7E603D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pic>
        <p:nvPicPr>
          <p:cNvPr id="7" name="Picture 2" descr="Dribbble - 3_dribbble.gif by Gabriela Schmit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25946" y="3429000"/>
            <a:ext cx="2973044" cy="2229783"/>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EBC5C416-F37E-58D7-4C19-8FC853D225D3}"/>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spTree>
    <p:extLst>
      <p:ext uri="{BB962C8B-B14F-4D97-AF65-F5344CB8AC3E}">
        <p14:creationId xmlns:p14="http://schemas.microsoft.com/office/powerpoint/2010/main" val="1600561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All </a:t>
            </a:r>
            <a:r>
              <a:rPr lang="da-DK" dirty="0" err="1"/>
              <a:t>teach</a:t>
            </a:r>
            <a:r>
              <a:rPr lang="da-DK" dirty="0"/>
              <a:t>, all </a:t>
            </a:r>
            <a:r>
              <a:rPr lang="da-DK" dirty="0" err="1"/>
              <a:t>learn</a:t>
            </a:r>
            <a:endParaRPr lang="da-DK" dirty="0"/>
          </a:p>
        </p:txBody>
      </p:sp>
      <p:sp>
        <p:nvSpPr>
          <p:cNvPr id="5" name="Pladsholder til indhold 2"/>
          <p:cNvSpPr txBox="1">
            <a:spLocks/>
          </p:cNvSpPr>
          <p:nvPr/>
        </p:nvSpPr>
        <p:spPr>
          <a:xfrm>
            <a:off x="1704843" y="2910530"/>
            <a:ext cx="8061589" cy="2009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285750" indent="-285750" algn="l" defTabSz="914400" rtl="0" eaLnBrk="1" latinLnBrk="0" hangingPunct="1">
              <a:lnSpc>
                <a:spcPts val="3100"/>
              </a:lnSpc>
              <a:spcBef>
                <a:spcPts val="0"/>
              </a:spcBef>
              <a:spcAft>
                <a:spcPts val="1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0"/>
              </a:spcBef>
              <a:spcAft>
                <a:spcPts val="1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ts val="2300"/>
              </a:lnSpc>
              <a:spcBef>
                <a:spcPts val="0"/>
              </a:spcBef>
              <a:spcAft>
                <a:spcPts val="1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100"/>
              </a:lnSpc>
              <a:spcBef>
                <a:spcPts val="0"/>
              </a:spcBef>
              <a:spcAft>
                <a:spcPts val="1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1900"/>
              </a:lnSpc>
              <a:spcBef>
                <a:spcPts val="0"/>
              </a:spcBef>
              <a:spcAft>
                <a:spcPts val="1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3100"/>
              </a:lnSpc>
              <a:spcBef>
                <a:spcPts val="0"/>
              </a:spcBef>
              <a:spcAft>
                <a:spcPts val="1800"/>
              </a:spcAft>
              <a:buClrTx/>
              <a:buSzTx/>
              <a:buFont typeface="Arial" panose="020B0604020202020204" pitchFamily="34" charset="0"/>
              <a:buNone/>
              <a:tabLst/>
              <a:defRPr/>
            </a:pPr>
            <a:r>
              <a:rPr kumimoji="0" lang="da-DK" sz="2400" b="1" i="0" u="none" strike="noStrike" kern="1200" cap="none" spc="0" normalizeH="0" baseline="0" noProof="0" dirty="0">
                <a:ln>
                  <a:noFill/>
                </a:ln>
                <a:solidFill>
                  <a:srgbClr val="595959"/>
                </a:solidFill>
                <a:effectLst/>
                <a:uLnTx/>
                <a:uFillTx/>
                <a:latin typeface="Verdana"/>
                <a:ea typeface="+mn-ea"/>
                <a:cs typeface="+mn-cs"/>
              </a:rPr>
              <a:t>Hvad er jeres plan for afprøvning?</a:t>
            </a:r>
            <a:endParaRPr lang="da-DK" sz="2400" b="1" dirty="0">
              <a:solidFill>
                <a:srgbClr val="595959"/>
              </a:solidFill>
              <a:latin typeface="Verdana"/>
            </a:endParaRPr>
          </a:p>
          <a:p>
            <a:pPr marL="0" marR="0" lvl="0" indent="0" algn="l" defTabSz="914400" rtl="0" eaLnBrk="1" fontAlgn="auto" latinLnBrk="0" hangingPunct="1">
              <a:lnSpc>
                <a:spcPts val="3100"/>
              </a:lnSpc>
              <a:spcBef>
                <a:spcPts val="0"/>
              </a:spcBef>
              <a:spcAft>
                <a:spcPts val="1800"/>
              </a:spcAft>
              <a:buClrTx/>
              <a:buSzTx/>
              <a:buFont typeface="Arial" panose="020B0604020202020204" pitchFamily="34" charset="0"/>
              <a:buNone/>
              <a:tabLst/>
              <a:defRPr/>
            </a:pPr>
            <a:endParaRPr lang="da-DK" sz="2400" b="1" dirty="0">
              <a:solidFill>
                <a:srgbClr val="595959"/>
              </a:solidFill>
              <a:latin typeface="Verdana"/>
            </a:endParaRPr>
          </a:p>
          <a:p>
            <a:pPr marL="0" marR="0" lvl="0" indent="0" algn="l" defTabSz="914400" rtl="0" eaLnBrk="1" fontAlgn="auto" latinLnBrk="0" hangingPunct="1">
              <a:lnSpc>
                <a:spcPts val="3100"/>
              </a:lnSpc>
              <a:spcBef>
                <a:spcPts val="0"/>
              </a:spcBef>
              <a:spcAft>
                <a:spcPts val="1800"/>
              </a:spcAft>
              <a:buClrTx/>
              <a:buSzTx/>
              <a:buFont typeface="Arial" panose="020B0604020202020204" pitchFamily="34" charset="0"/>
              <a:buNone/>
              <a:tabLst/>
              <a:defRPr/>
            </a:pPr>
            <a:r>
              <a:rPr kumimoji="0" lang="da-DK" sz="2400" b="1" i="0" u="none" strike="noStrike" kern="1200" cap="none" spc="0" normalizeH="0" baseline="0" noProof="0" dirty="0">
                <a:ln>
                  <a:noFill/>
                </a:ln>
                <a:solidFill>
                  <a:srgbClr val="595959"/>
                </a:solidFill>
                <a:effectLst/>
                <a:uLnTx/>
                <a:uFillTx/>
                <a:latin typeface="Verdana"/>
                <a:ea typeface="+mn-ea"/>
                <a:cs typeface="+mn-cs"/>
              </a:rPr>
              <a:t>Hvordan vil I kommunikere med jeres forbedringsteam?</a:t>
            </a:r>
          </a:p>
          <a:p>
            <a:pPr marL="0" marR="0" lvl="0" indent="0" algn="l" defTabSz="914400" rtl="0" eaLnBrk="1" fontAlgn="auto" latinLnBrk="0" hangingPunct="1">
              <a:lnSpc>
                <a:spcPts val="3100"/>
              </a:lnSpc>
              <a:spcBef>
                <a:spcPts val="0"/>
              </a:spcBef>
              <a:spcAft>
                <a:spcPts val="1800"/>
              </a:spcAft>
              <a:buClrTx/>
              <a:buSzTx/>
              <a:buFont typeface="Arial" panose="020B0604020202020204" pitchFamily="34" charset="0"/>
              <a:buNone/>
              <a:tabLst/>
              <a:defRPr/>
            </a:pPr>
            <a:endParaRPr kumimoji="0" lang="da-DK" sz="2400" b="1" i="0" u="none" strike="noStrike" kern="1200" cap="none" spc="0" normalizeH="0" baseline="0" noProof="0" dirty="0">
              <a:ln>
                <a:noFill/>
              </a:ln>
              <a:solidFill>
                <a:srgbClr val="595959"/>
              </a:solidFill>
              <a:effectLst/>
              <a:uLnTx/>
              <a:uFillTx/>
              <a:latin typeface="Verdana"/>
              <a:ea typeface="+mn-ea"/>
              <a:cs typeface="+mn-cs"/>
            </a:endParaRPr>
          </a:p>
        </p:txBody>
      </p:sp>
      <p:pic>
        <p:nvPicPr>
          <p:cNvPr id="6" name="Picture 2" descr="lottie animations set - teamwork by Gabriela Schmitz for LottieFiles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68238" y="3799910"/>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lidenummer 2">
            <a:extLst>
              <a:ext uri="{FF2B5EF4-FFF2-40B4-BE49-F238E27FC236}">
                <a16:creationId xmlns:a16="http://schemas.microsoft.com/office/drawing/2014/main" id="{5F1E8961-D390-9D91-2D63-5714AE8E3F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
        <p:nvSpPr>
          <p:cNvPr id="7" name="Tekstfelt 6">
            <a:extLst>
              <a:ext uri="{FF2B5EF4-FFF2-40B4-BE49-F238E27FC236}">
                <a16:creationId xmlns:a16="http://schemas.microsoft.com/office/drawing/2014/main" id="{48C06D81-5E1F-DF2A-20BB-236822059611}"/>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spTree>
    <p:extLst>
      <p:ext uri="{BB962C8B-B14F-4D97-AF65-F5344CB8AC3E}">
        <p14:creationId xmlns:p14="http://schemas.microsoft.com/office/powerpoint/2010/main" val="3184777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a:stretch>
            <a:fillRect/>
          </a:stretch>
        </p:blipFill>
        <p:spPr>
          <a:xfrm>
            <a:off x="1565244" y="1188036"/>
            <a:ext cx="9392402" cy="5315815"/>
          </a:xfrm>
          <a:prstGeom prst="rect">
            <a:avLst/>
          </a:prstGeom>
        </p:spPr>
      </p:pic>
      <p:sp>
        <p:nvSpPr>
          <p:cNvPr id="19" name="Taleboble: rektangel med afrundede hjørner 18">
            <a:extLst>
              <a:ext uri="{FF2B5EF4-FFF2-40B4-BE49-F238E27FC236}">
                <a16:creationId xmlns:a16="http://schemas.microsoft.com/office/drawing/2014/main" id="{A4D157B5-D2BE-B385-3604-40DDC56C62B2}"/>
              </a:ext>
            </a:extLst>
          </p:cNvPr>
          <p:cNvSpPr/>
          <p:nvPr/>
        </p:nvSpPr>
        <p:spPr>
          <a:xfrm>
            <a:off x="150473" y="3009522"/>
            <a:ext cx="2592728" cy="751233"/>
          </a:xfrm>
          <a:prstGeom prst="wedgeRoundRectCallout">
            <a:avLst>
              <a:gd name="adj1" fmla="val 56696"/>
              <a:gd name="adj2" fmla="val 99063"/>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2"/>
                </a:solidFill>
              </a:rPr>
              <a:t>    Hvad så nu?</a:t>
            </a:r>
          </a:p>
        </p:txBody>
      </p:sp>
      <p:sp>
        <p:nvSpPr>
          <p:cNvPr id="18" name="Taleboble: rektangel med afrundede hjørner 17">
            <a:extLst>
              <a:ext uri="{FF2B5EF4-FFF2-40B4-BE49-F238E27FC236}">
                <a16:creationId xmlns:a16="http://schemas.microsoft.com/office/drawing/2014/main" id="{71BECDAC-6FCD-F79A-EF4E-20029E25E74E}"/>
              </a:ext>
            </a:extLst>
          </p:cNvPr>
          <p:cNvSpPr/>
          <p:nvPr/>
        </p:nvSpPr>
        <p:spPr>
          <a:xfrm>
            <a:off x="529861" y="5061911"/>
            <a:ext cx="2875949" cy="751233"/>
          </a:xfrm>
          <a:prstGeom prst="wedgeRoundRectCallout">
            <a:avLst>
              <a:gd name="adj1" fmla="val 55732"/>
              <a:gd name="adj2" fmla="val 8062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2"/>
                </a:solidFill>
              </a:rPr>
              <a:t>   Hvad har I lært?</a:t>
            </a:r>
          </a:p>
        </p:txBody>
      </p:sp>
      <p:sp>
        <p:nvSpPr>
          <p:cNvPr id="2" name="Titel 1"/>
          <p:cNvSpPr>
            <a:spLocks noGrp="1"/>
          </p:cNvSpPr>
          <p:nvPr>
            <p:ph type="title"/>
          </p:nvPr>
        </p:nvSpPr>
        <p:spPr/>
        <p:txBody>
          <a:bodyPr/>
          <a:lstStyle/>
          <a:p>
            <a:r>
              <a:rPr lang="da-DK" dirty="0"/>
              <a:t>Afprøvninger i praksis</a:t>
            </a:r>
          </a:p>
        </p:txBody>
      </p:sp>
      <p:sp>
        <p:nvSpPr>
          <p:cNvPr id="7" name="Pladsholder til slidenummer 6">
            <a:extLst>
              <a:ext uri="{FF2B5EF4-FFF2-40B4-BE49-F238E27FC236}">
                <a16:creationId xmlns:a16="http://schemas.microsoft.com/office/drawing/2014/main" id="{CE095689-D01E-F690-6E3D-16B59BAC0C8D}"/>
              </a:ext>
            </a:extLst>
          </p:cNvPr>
          <p:cNvSpPr>
            <a:spLocks noGrp="1"/>
          </p:cNvSpPr>
          <p:nvPr>
            <p:ph type="sldNum" sz="quarter" idx="27"/>
          </p:nvPr>
        </p:nvSpPr>
        <p:spPr/>
        <p:txBody>
          <a:bodyPr/>
          <a:lstStyle/>
          <a:p>
            <a:r>
              <a:rPr lang="en-GB" noProof="0" dirty="0"/>
              <a:t> </a:t>
            </a:r>
            <a:fld id="{4F2B6656-7882-4CEF-9850-9EB873E823C4}" type="slidenum">
              <a:rPr lang="en-GB" noProof="0" smtClean="0"/>
              <a:pPr/>
              <a:t>29</a:t>
            </a:fld>
            <a:endParaRPr lang="en-GB" noProof="0" dirty="0"/>
          </a:p>
        </p:txBody>
      </p:sp>
      <p:sp>
        <p:nvSpPr>
          <p:cNvPr id="10" name="Tekstfelt 9">
            <a:extLst>
              <a:ext uri="{FF2B5EF4-FFF2-40B4-BE49-F238E27FC236}">
                <a16:creationId xmlns:a16="http://schemas.microsoft.com/office/drawing/2014/main" id="{7545244D-932A-1763-99D6-54D8627806DA}"/>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PDSA</a:t>
            </a:r>
            <a:endParaRPr lang="da-DK" dirty="0">
              <a:solidFill>
                <a:schemeClr val="tx1"/>
              </a:solidFill>
            </a:endParaRPr>
          </a:p>
        </p:txBody>
      </p:sp>
      <p:pic>
        <p:nvPicPr>
          <p:cNvPr id="13" name="Grafik 12" descr="Ugle med massiv udfyldning">
            <a:extLst>
              <a:ext uri="{FF2B5EF4-FFF2-40B4-BE49-F238E27FC236}">
                <a16:creationId xmlns:a16="http://schemas.microsoft.com/office/drawing/2014/main" id="{E4C9D88A-9FE3-3268-D265-1D418BD363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6228" y="5130000"/>
            <a:ext cx="615054" cy="615054"/>
          </a:xfrm>
          <a:prstGeom prst="rect">
            <a:avLst/>
          </a:prstGeom>
        </p:spPr>
      </p:pic>
      <p:sp>
        <p:nvSpPr>
          <p:cNvPr id="15" name="Taleboble: rektangel med afrundede hjørner 14">
            <a:extLst>
              <a:ext uri="{FF2B5EF4-FFF2-40B4-BE49-F238E27FC236}">
                <a16:creationId xmlns:a16="http://schemas.microsoft.com/office/drawing/2014/main" id="{BD9E032D-A6F5-3CC7-17A7-6F746AF79DAB}"/>
              </a:ext>
            </a:extLst>
          </p:cNvPr>
          <p:cNvSpPr/>
          <p:nvPr/>
        </p:nvSpPr>
        <p:spPr>
          <a:xfrm>
            <a:off x="9316051" y="827910"/>
            <a:ext cx="2875949" cy="761953"/>
          </a:xfrm>
          <a:prstGeom prst="wedgeRoundRectCallout">
            <a:avLst>
              <a:gd name="adj1" fmla="val -72472"/>
              <a:gd name="adj2" fmla="val 46196"/>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2"/>
                </a:solidFill>
              </a:rPr>
              <a:t>  Hvad vil I gerne   afprøve?</a:t>
            </a:r>
          </a:p>
        </p:txBody>
      </p:sp>
      <p:sp>
        <p:nvSpPr>
          <p:cNvPr id="16" name="Taleboble: rektangel med afrundede hjørner 15">
            <a:extLst>
              <a:ext uri="{FF2B5EF4-FFF2-40B4-BE49-F238E27FC236}">
                <a16:creationId xmlns:a16="http://schemas.microsoft.com/office/drawing/2014/main" id="{D991C6D0-F1C5-6933-379C-71803C2D1DAB}"/>
              </a:ext>
            </a:extLst>
          </p:cNvPr>
          <p:cNvSpPr/>
          <p:nvPr/>
        </p:nvSpPr>
        <p:spPr>
          <a:xfrm>
            <a:off x="6661200" y="173781"/>
            <a:ext cx="2720798" cy="751233"/>
          </a:xfrm>
          <a:prstGeom prst="wedgeRoundRectCallout">
            <a:avLst>
              <a:gd name="adj1" fmla="val -29886"/>
              <a:gd name="adj2" fmla="val 206430"/>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2"/>
                </a:solidFill>
              </a:rPr>
              <a:t>     Hvad tror I, der sker?</a:t>
            </a:r>
          </a:p>
        </p:txBody>
      </p:sp>
      <p:sp>
        <p:nvSpPr>
          <p:cNvPr id="17" name="Taleboble: rektangel med afrundede hjørner 16">
            <a:extLst>
              <a:ext uri="{FF2B5EF4-FFF2-40B4-BE49-F238E27FC236}">
                <a16:creationId xmlns:a16="http://schemas.microsoft.com/office/drawing/2014/main" id="{6BC1B16F-3DEF-7C41-5857-0FD396E654C7}"/>
              </a:ext>
            </a:extLst>
          </p:cNvPr>
          <p:cNvSpPr/>
          <p:nvPr/>
        </p:nvSpPr>
        <p:spPr>
          <a:xfrm>
            <a:off x="9045556" y="2743201"/>
            <a:ext cx="2720798" cy="933270"/>
          </a:xfrm>
          <a:prstGeom prst="wedgeRoundRectCallout">
            <a:avLst>
              <a:gd name="adj1" fmla="val -90533"/>
              <a:gd name="adj2" fmla="val 55026"/>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2"/>
                </a:solidFill>
              </a:rPr>
              <a:t>     Hvornår og     </a:t>
            </a:r>
          </a:p>
          <a:p>
            <a:pPr algn="ctr"/>
            <a:r>
              <a:rPr lang="da-DK" b="1" dirty="0">
                <a:solidFill>
                  <a:schemeClr val="tx2"/>
                </a:solidFill>
              </a:rPr>
              <a:t>     hvordan kan I </a:t>
            </a:r>
          </a:p>
          <a:p>
            <a:pPr algn="ctr"/>
            <a:r>
              <a:rPr lang="da-DK" b="1" dirty="0">
                <a:solidFill>
                  <a:schemeClr val="tx2"/>
                </a:solidFill>
              </a:rPr>
              <a:t>     afprøve det?</a:t>
            </a:r>
          </a:p>
        </p:txBody>
      </p:sp>
      <p:pic>
        <p:nvPicPr>
          <p:cNvPr id="3" name="Billede 2">
            <a:extLst>
              <a:ext uri="{FF2B5EF4-FFF2-40B4-BE49-F238E27FC236}">
                <a16:creationId xmlns:a16="http://schemas.microsoft.com/office/drawing/2014/main" id="{9B4CB55A-BDFA-145C-F5AC-EC52067EF26A}"/>
              </a:ext>
            </a:extLst>
          </p:cNvPr>
          <p:cNvPicPr>
            <a:picLocks noChangeAspect="1"/>
          </p:cNvPicPr>
          <p:nvPr/>
        </p:nvPicPr>
        <p:blipFill>
          <a:blip r:embed="rId6"/>
          <a:stretch>
            <a:fillRect/>
          </a:stretch>
        </p:blipFill>
        <p:spPr>
          <a:xfrm>
            <a:off x="9316051" y="917297"/>
            <a:ext cx="519663" cy="542832"/>
          </a:xfrm>
          <a:prstGeom prst="rect">
            <a:avLst/>
          </a:prstGeom>
        </p:spPr>
      </p:pic>
      <p:pic>
        <p:nvPicPr>
          <p:cNvPr id="23" name="Grafik 22" descr="Liste kontur">
            <a:extLst>
              <a:ext uri="{FF2B5EF4-FFF2-40B4-BE49-F238E27FC236}">
                <a16:creationId xmlns:a16="http://schemas.microsoft.com/office/drawing/2014/main" id="{39ED626E-D964-F33C-2641-575CE0ED19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5556" y="2903379"/>
            <a:ext cx="612913" cy="612913"/>
          </a:xfrm>
          <a:prstGeom prst="rect">
            <a:avLst/>
          </a:prstGeom>
        </p:spPr>
      </p:pic>
      <p:pic>
        <p:nvPicPr>
          <p:cNvPr id="25" name="Grafik 24" descr="Rute (to knappenåle med en sti) kontur">
            <a:extLst>
              <a:ext uri="{FF2B5EF4-FFF2-40B4-BE49-F238E27FC236}">
                <a16:creationId xmlns:a16="http://schemas.microsoft.com/office/drawing/2014/main" id="{7D400464-1D03-2EAE-3F47-3BC8DDC835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36437" y="226120"/>
            <a:ext cx="544492" cy="544492"/>
          </a:xfrm>
          <a:prstGeom prst="rect">
            <a:avLst/>
          </a:prstGeom>
        </p:spPr>
      </p:pic>
      <p:pic>
        <p:nvPicPr>
          <p:cNvPr id="27" name="Grafik 26" descr="Fodaftryk kontur">
            <a:extLst>
              <a:ext uri="{FF2B5EF4-FFF2-40B4-BE49-F238E27FC236}">
                <a16:creationId xmlns:a16="http://schemas.microsoft.com/office/drawing/2014/main" id="{80F78BD7-400B-617F-5E0E-D09A25AD43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423398">
            <a:off x="252452" y="3156538"/>
            <a:ext cx="457200" cy="457200"/>
          </a:xfrm>
          <a:prstGeom prst="rect">
            <a:avLst/>
          </a:prstGeom>
        </p:spPr>
      </p:pic>
    </p:spTree>
    <p:extLst>
      <p:ext uri="{BB962C8B-B14F-4D97-AF65-F5344CB8AC3E}">
        <p14:creationId xmlns:p14="http://schemas.microsoft.com/office/powerpoint/2010/main" val="40986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46300-E69B-CE00-80F9-D4674020D140}"/>
              </a:ext>
            </a:extLst>
          </p:cNvPr>
          <p:cNvSpPr>
            <a:spLocks noGrp="1"/>
          </p:cNvSpPr>
          <p:nvPr>
            <p:ph type="title"/>
          </p:nvPr>
        </p:nvSpPr>
        <p:spPr/>
        <p:txBody>
          <a:bodyPr/>
          <a:lstStyle/>
          <a:p>
            <a:r>
              <a:rPr lang="da-DK" dirty="0"/>
              <a:t>Formål og mål for dagen</a:t>
            </a:r>
          </a:p>
        </p:txBody>
      </p:sp>
      <p:sp>
        <p:nvSpPr>
          <p:cNvPr id="3" name="Pladsholder til indhold 2">
            <a:extLst>
              <a:ext uri="{FF2B5EF4-FFF2-40B4-BE49-F238E27FC236}">
                <a16:creationId xmlns:a16="http://schemas.microsoft.com/office/drawing/2014/main" id="{303D4E73-8720-1F88-A89B-77431D23B973}"/>
              </a:ext>
            </a:extLst>
          </p:cNvPr>
          <p:cNvSpPr>
            <a:spLocks noGrp="1"/>
          </p:cNvSpPr>
          <p:nvPr>
            <p:ph idx="1"/>
          </p:nvPr>
        </p:nvSpPr>
        <p:spPr>
          <a:xfrm>
            <a:off x="464757" y="1984050"/>
            <a:ext cx="9433629" cy="4392614"/>
          </a:xfrm>
        </p:spPr>
        <p:txBody>
          <a:bodyPr/>
          <a:lstStyle/>
          <a:p>
            <a:pPr>
              <a:lnSpc>
                <a:spcPct val="107000"/>
              </a:lnSpc>
              <a:spcAft>
                <a:spcPts val="800"/>
              </a:spcAft>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At give deltagerne forståelse for brugen af både kvalitative og kvantitative </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data som feedback </a:t>
            </a:r>
            <a:r>
              <a:rPr lang="da-DK" sz="1800" kern="100" dirty="0">
                <a:effectLst/>
                <a:latin typeface="Aptos" panose="020B0004020202020204" pitchFamily="34" charset="0"/>
                <a:ea typeface="Aptos" panose="020B0004020202020204" pitchFamily="34" charset="0"/>
                <a:cs typeface="Times New Roman" panose="02020603050405020304" pitchFamily="18" charset="0"/>
              </a:rPr>
              <a:t>i forbedringsarbejde.</a:t>
            </a:r>
          </a:p>
          <a:p>
            <a:pPr>
              <a:lnSpc>
                <a:spcPct val="107000"/>
              </a:lnSpc>
              <a:spcAft>
                <a:spcPts val="800"/>
              </a:spcAft>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Introduktion til </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Plan-Do-</a:t>
            </a:r>
            <a:r>
              <a:rPr lang="da-DK" sz="1800" b="1" kern="100" dirty="0" err="1">
                <a:effectLst/>
                <a:latin typeface="Aptos" panose="020B0004020202020204" pitchFamily="34" charset="0"/>
                <a:ea typeface="Aptos" panose="020B0004020202020204" pitchFamily="34" charset="0"/>
                <a:cs typeface="Times New Roman" panose="02020603050405020304" pitchFamily="18" charset="0"/>
              </a:rPr>
              <a:t>Study</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a:t>
            </a:r>
            <a:r>
              <a:rPr lang="da-DK" sz="1800" b="1" kern="100" dirty="0" err="1">
                <a:effectLst/>
                <a:latin typeface="Aptos" panose="020B0004020202020204" pitchFamily="34" charset="0"/>
                <a:ea typeface="Aptos" panose="020B0004020202020204" pitchFamily="34" charset="0"/>
                <a:cs typeface="Times New Roman" panose="02020603050405020304" pitchFamily="18" charset="0"/>
              </a:rPr>
              <a:t>Act</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 (PDSA)-cirklen til systematisk afprøvning </a:t>
            </a:r>
            <a:r>
              <a:rPr lang="da-DK" sz="1800" kern="100" dirty="0">
                <a:effectLst/>
                <a:latin typeface="Aptos" panose="020B0004020202020204" pitchFamily="34" charset="0"/>
                <a:ea typeface="Aptos" panose="020B0004020202020204" pitchFamily="34" charset="0"/>
                <a:cs typeface="Times New Roman" panose="02020603050405020304" pitchFamily="18" charset="0"/>
              </a:rPr>
              <a:t>af ændringer.</a:t>
            </a:r>
          </a:p>
          <a:p>
            <a:pPr>
              <a:lnSpc>
                <a:spcPct val="107000"/>
              </a:lnSpc>
              <a:spcAft>
                <a:spcPts val="800"/>
              </a:spcAft>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Introduktion til indsamling og præsentation af kvantitative data i </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seriediagrammer for at identificere mønstre og tendenser over tid</a:t>
            </a:r>
            <a:r>
              <a:rPr lang="da-DK" sz="1800" b="1" kern="100" dirty="0">
                <a:latin typeface="Aptos" panose="020B0004020202020204" pitchFamily="34" charset="0"/>
                <a:ea typeface="Aptos" panose="020B0004020202020204" pitchFamily="34" charset="0"/>
                <a:cs typeface="Times New Roman" panose="02020603050405020304" pitchFamily="18" charset="0"/>
              </a:rPr>
              <a:t>.</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Introduktion til forskellige typer indikatorer til </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systematisk måling af resultater og    processer til evaluering </a:t>
            </a:r>
            <a:r>
              <a:rPr lang="da-DK" sz="1800" kern="100" dirty="0">
                <a:effectLst/>
                <a:latin typeface="Aptos" panose="020B0004020202020204" pitchFamily="34" charset="0"/>
                <a:ea typeface="Aptos" panose="020B0004020202020204" pitchFamily="34" charset="0"/>
                <a:cs typeface="Times New Roman" panose="02020603050405020304" pitchFamily="18" charset="0"/>
              </a:rPr>
              <a:t>af forbedringsarbejde.</a:t>
            </a:r>
          </a:p>
          <a:p>
            <a:endParaRPr lang="da-DK" dirty="0"/>
          </a:p>
        </p:txBody>
      </p:sp>
      <p:sp>
        <p:nvSpPr>
          <p:cNvPr id="4" name="Pladsholder til slidenummer 3">
            <a:extLst>
              <a:ext uri="{FF2B5EF4-FFF2-40B4-BE49-F238E27FC236}">
                <a16:creationId xmlns:a16="http://schemas.microsoft.com/office/drawing/2014/main" id="{2A272786-B317-0E77-D4BE-E540E3776F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pic>
        <p:nvPicPr>
          <p:cNvPr id="5" name="Pladsholder til indhold 3">
            <a:extLst>
              <a:ext uri="{FF2B5EF4-FFF2-40B4-BE49-F238E27FC236}">
                <a16:creationId xmlns:a16="http://schemas.microsoft.com/office/drawing/2014/main" id="{D688454F-A543-7B78-CFE9-7A969F9FB9E4}"/>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9392858" y="3013164"/>
            <a:ext cx="2334385" cy="2334385"/>
          </a:xfrm>
          <a:prstGeom prst="rect">
            <a:avLst/>
          </a:prstGeom>
        </p:spPr>
      </p:pic>
      <p:sp>
        <p:nvSpPr>
          <p:cNvPr id="7" name="Tekstfelt 6">
            <a:extLst>
              <a:ext uri="{FF2B5EF4-FFF2-40B4-BE49-F238E27FC236}">
                <a16:creationId xmlns:a16="http://schemas.microsoft.com/office/drawing/2014/main" id="{224362EA-814F-75EB-D675-58B9E775925F}"/>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404790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25F889AA-2C41-51BD-2B2C-D49589B207A9}"/>
              </a:ext>
            </a:extLst>
          </p:cNvPr>
          <p:cNvPicPr>
            <a:picLocks noChangeAspect="1"/>
          </p:cNvPicPr>
          <p:nvPr/>
        </p:nvPicPr>
        <p:blipFill>
          <a:blip r:embed="rId3"/>
          <a:srcRect t="1293" r="-1" b="4372"/>
          <a:stretch/>
        </p:blipFill>
        <p:spPr>
          <a:xfrm>
            <a:off x="20" y="42665"/>
            <a:ext cx="10932139" cy="685799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noFill/>
        </p:spPr>
      </p:pic>
      <p:sp>
        <p:nvSpPr>
          <p:cNvPr id="7" name="Titel 4"/>
          <p:cNvSpPr txBox="1">
            <a:spLocks/>
          </p:cNvSpPr>
          <p:nvPr/>
        </p:nvSpPr>
        <p:spPr>
          <a:xfrm>
            <a:off x="2079524" y="3153936"/>
            <a:ext cx="9316508" cy="1081007"/>
          </a:xfrm>
          <a:prstGeom prst="rect">
            <a:avLst/>
          </a:prstGeom>
        </p:spPr>
        <p:txBody>
          <a:bodyPr vert="horz" wrap="square" lIns="0" tIns="0" rIns="0" bIns="0" rtlCol="0" anchor="b" anchorCtr="0">
            <a:normAutofit/>
          </a:bodyPr>
          <a:lstStyle>
            <a:lvl1pPr algn="l" defTabSz="914400" rtl="0" eaLnBrk="1" latinLnBrk="0" hangingPunct="1">
              <a:lnSpc>
                <a:spcPts val="4000"/>
              </a:lnSpc>
              <a:spcBef>
                <a:spcPct val="0"/>
              </a:spcBef>
              <a:buNone/>
              <a:defRPr lang="da-DK" sz="4000" kern="1200" dirty="0">
                <a:solidFill>
                  <a:srgbClr val="0085A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br>
              <a:rPr kumimoji="0" lang="da-DK" sz="3600" b="1"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br>
            <a:r>
              <a:rPr kumimoji="0" lang="da-DK" sz="3600" b="1" i="0" u="none" strike="noStrike" kern="1200" cap="all"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rPr>
              <a:t>frokost</a:t>
            </a:r>
          </a:p>
        </p:txBody>
      </p:sp>
      <p:sp>
        <p:nvSpPr>
          <p:cNvPr id="2" name="Pladsholder til slidenummer 1">
            <a:extLst>
              <a:ext uri="{FF2B5EF4-FFF2-40B4-BE49-F238E27FC236}">
                <a16:creationId xmlns:a16="http://schemas.microsoft.com/office/drawing/2014/main" id="{DD71A791-CFE4-4E82-BA25-ABA1CF38CE9A}"/>
              </a:ext>
            </a:extLst>
          </p:cNvPr>
          <p:cNvSpPr>
            <a:spLocks noGrp="1"/>
          </p:cNvSpPr>
          <p:nvPr>
            <p:ph type="sldNum" sz="quarter" idx="12"/>
          </p:nvPr>
        </p:nvSpPr>
        <p:spPr>
          <a:xfrm>
            <a:off x="150472" y="6534000"/>
            <a:ext cx="360000" cy="324000"/>
          </a:xfrm>
        </p:spPr>
        <p:txBody>
          <a:bodyPr vert="horz" lIns="0" tIns="0" rIns="0" bIns="0" rtlCol="0" anchor="t" anchorCtr="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D64B8D-AC23-4405-AEDE-DA3893798D7E}"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sp>
        <p:nvSpPr>
          <p:cNvPr id="12" name="Text Placeholder 4">
            <a:extLst>
              <a:ext uri="{FF2B5EF4-FFF2-40B4-BE49-F238E27FC236}">
                <a16:creationId xmlns:a16="http://schemas.microsoft.com/office/drawing/2014/main" id="{2CA45A62-831E-01F7-F39D-176BDB999D94}"/>
              </a:ext>
            </a:extLst>
          </p:cNvPr>
          <p:cNvSpPr>
            <a:spLocks noGrp="1"/>
          </p:cNvSpPr>
          <p:nvPr>
            <p:ph type="body" sz="quarter" idx="13"/>
          </p:nvPr>
        </p:nvSpPr>
        <p:spPr>
          <a:xfrm>
            <a:off x="10647869" y="6427234"/>
            <a:ext cx="1212035" cy="324000"/>
          </a:xfrm>
        </p:spPr>
        <p:txBody>
          <a:bodyPr/>
          <a:lstStyle/>
          <a:p>
            <a:r>
              <a:rPr lang="en-US" sz="800" dirty="0">
                <a:solidFill>
                  <a:schemeClr val="bg1"/>
                </a:solidFill>
              </a:rPr>
              <a:t>Designed by </a:t>
            </a:r>
            <a:r>
              <a:rPr lang="en-US" sz="800" dirty="0" err="1">
                <a:solidFill>
                  <a:schemeClr val="bg1"/>
                </a:solidFill>
              </a:rPr>
              <a:t>Freepik</a:t>
            </a:r>
            <a:endParaRPr lang="en-US" sz="800" dirty="0">
              <a:solidFill>
                <a:schemeClr val="bg1"/>
              </a:solidFill>
            </a:endParaRPr>
          </a:p>
        </p:txBody>
      </p:sp>
    </p:spTree>
    <p:extLst>
      <p:ext uri="{BB962C8B-B14F-4D97-AF65-F5344CB8AC3E}">
        <p14:creationId xmlns:p14="http://schemas.microsoft.com/office/powerpoint/2010/main" val="1259626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272965234"/>
              </p:ext>
            </p:extLst>
          </p:nvPr>
        </p:nvGraphicFramePr>
        <p:xfrm>
          <a:off x="403654" y="1890241"/>
          <a:ext cx="7765561" cy="3408681"/>
        </p:xfrm>
        <a:graphic>
          <a:graphicData uri="http://schemas.openxmlformats.org/drawingml/2006/table">
            <a:tbl>
              <a:tblPr>
                <a:tableStyleId>{7DF18680-E054-41AD-8BC1-D1AEF772440D}</a:tableStyleId>
              </a:tblPr>
              <a:tblGrid>
                <a:gridCol w="7765561">
                  <a:extLst>
                    <a:ext uri="{9D8B030D-6E8A-4147-A177-3AD203B41FA5}">
                      <a16:colId xmlns:a16="http://schemas.microsoft.com/office/drawing/2014/main" val="20000"/>
                    </a:ext>
                  </a:extLst>
                </a:gridCol>
              </a:tblGrid>
              <a:tr h="58978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89785">
                <a:tc>
                  <a:txBody>
                    <a:bodyPr/>
                    <a:lstStyle/>
                    <a:p>
                      <a:pPr>
                        <a:spcAft>
                          <a:spcPts val="600"/>
                        </a:spcAft>
                      </a:pPr>
                      <a:r>
                        <a:rPr lang="da-DK" sz="2000" b="0" dirty="0"/>
                        <a:t>Status på forbedringsindsatser - systematisk videndeling af læring</a:t>
                      </a:r>
                    </a:p>
                  </a:txBody>
                  <a:tcPr/>
                </a:tc>
                <a:extLst>
                  <a:ext uri="{0D108BD9-81ED-4DB2-BD59-A6C34878D82A}">
                    <a16:rowId xmlns:a16="http://schemas.microsoft.com/office/drawing/2014/main" val="10001"/>
                  </a:ext>
                </a:extLst>
              </a:tr>
              <a:tr h="589785">
                <a:tc>
                  <a:txBody>
                    <a:bodyPr/>
                    <a:lstStyle/>
                    <a:p>
                      <a:pPr>
                        <a:spcAft>
                          <a:spcPts val="600"/>
                        </a:spcAft>
                      </a:pPr>
                      <a:r>
                        <a:rPr lang="da-DK" sz="2000" dirty="0"/>
                        <a:t>PDSA</a:t>
                      </a:r>
                    </a:p>
                  </a:txBody>
                  <a:tcPr/>
                </a:tc>
                <a:extLst>
                  <a:ext uri="{0D108BD9-81ED-4DB2-BD59-A6C34878D82A}">
                    <a16:rowId xmlns:a16="http://schemas.microsoft.com/office/drawing/2014/main" val="10002"/>
                  </a:ext>
                </a:extLst>
              </a:tr>
              <a:tr h="74508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Data til forbedring</a:t>
                      </a:r>
                      <a:endParaRPr lang="da-DK" sz="2400" b="1" dirty="0">
                        <a:solidFill>
                          <a:schemeClr val="tx2"/>
                        </a:solidFill>
                      </a:endParaRPr>
                    </a:p>
                  </a:txBody>
                  <a:tcPr/>
                </a:tc>
                <a:extLst>
                  <a:ext uri="{0D108BD9-81ED-4DB2-BD59-A6C34878D82A}">
                    <a16:rowId xmlns:a16="http://schemas.microsoft.com/office/drawing/2014/main" val="10005"/>
                  </a:ext>
                </a:extLst>
              </a:tr>
              <a:tr h="78299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3 og tak for i dag</a:t>
                      </a:r>
                      <a:endParaRPr lang="da-DK" sz="2000" b="0" dirty="0">
                        <a:solidFill>
                          <a:schemeClr val="tx2"/>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sz="2000" b="0" dirty="0">
                        <a:solidFill>
                          <a:schemeClr val="tx2"/>
                        </a:solidFill>
                      </a:endParaRPr>
                    </a:p>
                  </a:txBody>
                  <a:tcPr/>
                </a:tc>
                <a:extLst>
                  <a:ext uri="{0D108BD9-81ED-4DB2-BD59-A6C34878D82A}">
                    <a16:rowId xmlns:a16="http://schemas.microsoft.com/office/drawing/2014/main" val="10006"/>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31</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8850741"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130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EF120-3FD2-CA63-ED79-00D4831E4FA2}"/>
            </a:ext>
          </a:extLst>
        </p:cNvPr>
        <p:cNvGrpSpPr/>
        <p:nvPr/>
      </p:nvGrpSpPr>
      <p:grpSpPr>
        <a:xfrm>
          <a:off x="0" y="0"/>
          <a:ext cx="0" cy="0"/>
          <a:chOff x="0" y="0"/>
          <a:chExt cx="0" cy="0"/>
        </a:xfrm>
      </p:grpSpPr>
      <p:pic>
        <p:nvPicPr>
          <p:cNvPr id="11" name="Billede 10">
            <a:extLst>
              <a:ext uri="{FF2B5EF4-FFF2-40B4-BE49-F238E27FC236}">
                <a16:creationId xmlns:a16="http://schemas.microsoft.com/office/drawing/2014/main" id="{468EE37D-EC89-3F08-F626-0C78004A3FD8}"/>
              </a:ext>
            </a:extLst>
          </p:cNvPr>
          <p:cNvPicPr>
            <a:picLocks noChangeAspect="1"/>
          </p:cNvPicPr>
          <p:nvPr/>
        </p:nvPicPr>
        <p:blipFill>
          <a:blip r:embed="rId3"/>
          <a:stretch>
            <a:fillRect/>
          </a:stretch>
        </p:blipFill>
        <p:spPr>
          <a:xfrm>
            <a:off x="3173324" y="1651295"/>
            <a:ext cx="5845351" cy="4813819"/>
          </a:xfrm>
          <a:prstGeom prst="rect">
            <a:avLst/>
          </a:prstGeom>
        </p:spPr>
      </p:pic>
      <p:sp>
        <p:nvSpPr>
          <p:cNvPr id="4" name="Pladsholder til slidenummer 3">
            <a:extLst>
              <a:ext uri="{FF2B5EF4-FFF2-40B4-BE49-F238E27FC236}">
                <a16:creationId xmlns:a16="http://schemas.microsoft.com/office/drawing/2014/main" id="{D057D1C5-E3C0-A9A2-18A5-02C96EBFE82A}"/>
              </a:ext>
            </a:extLst>
          </p:cNvPr>
          <p:cNvSpPr>
            <a:spLocks noGrp="1"/>
          </p:cNvSpPr>
          <p:nvPr>
            <p:ph type="sldNum" sz="quarter" idx="12"/>
          </p:nvPr>
        </p:nvSpPr>
        <p:spPr/>
        <p:txBody>
          <a:bodyPr/>
          <a:lstStyle/>
          <a:p>
            <a:fld id="{50DEC214-4A26-8544-86E4-D5810B015655}" type="slidenum">
              <a:rPr lang="da-DK" smtClean="0"/>
              <a:t>32</a:t>
            </a:fld>
            <a:endParaRPr lang="da-DK" dirty="0"/>
          </a:p>
        </p:txBody>
      </p:sp>
      <p:sp>
        <p:nvSpPr>
          <p:cNvPr id="6" name="Ellipse 5">
            <a:extLst>
              <a:ext uri="{FF2B5EF4-FFF2-40B4-BE49-F238E27FC236}">
                <a16:creationId xmlns:a16="http://schemas.microsoft.com/office/drawing/2014/main" id="{A47836E0-B8D3-A18D-7041-2E58F8693C9D}"/>
              </a:ext>
            </a:extLst>
          </p:cNvPr>
          <p:cNvSpPr>
            <a:spLocks/>
          </p:cNvSpPr>
          <p:nvPr/>
        </p:nvSpPr>
        <p:spPr>
          <a:xfrm>
            <a:off x="3865945" y="2264229"/>
            <a:ext cx="3854369" cy="8998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itel 2">
            <a:extLst>
              <a:ext uri="{FF2B5EF4-FFF2-40B4-BE49-F238E27FC236}">
                <a16:creationId xmlns:a16="http://schemas.microsoft.com/office/drawing/2014/main" id="{92156D8B-0503-37FA-C59D-0DCE3F7C02FE}"/>
              </a:ext>
            </a:extLst>
          </p:cNvPr>
          <p:cNvSpPr txBox="1">
            <a:spLocks/>
          </p:cNvSpPr>
          <p:nvPr/>
        </p:nvSpPr>
        <p:spPr>
          <a:xfrm>
            <a:off x="529862" y="633189"/>
            <a:ext cx="9253372" cy="711639"/>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dirty="0"/>
              <a:t>Forbedringsmodellen</a:t>
            </a:r>
          </a:p>
        </p:txBody>
      </p:sp>
      <p:sp>
        <p:nvSpPr>
          <p:cNvPr id="3" name="Tekstfelt 2">
            <a:extLst>
              <a:ext uri="{FF2B5EF4-FFF2-40B4-BE49-F238E27FC236}">
                <a16:creationId xmlns:a16="http://schemas.microsoft.com/office/drawing/2014/main" id="{A19D0C38-0C24-C8A1-816C-E2CD0519BDFC}"/>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288430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AF79281C-73ED-4085-84C3-41FDDB3BE885}"/>
              </a:ext>
            </a:extLst>
          </p:cNvPr>
          <p:cNvSpPr>
            <a:spLocks noGrp="1"/>
          </p:cNvSpPr>
          <p:nvPr>
            <p:ph sz="quarter" idx="4294967295"/>
          </p:nvPr>
        </p:nvSpPr>
        <p:spPr>
          <a:xfrm>
            <a:off x="1908799" y="2361781"/>
            <a:ext cx="4933166" cy="2651613"/>
          </a:xfrm>
          <a:solidFill>
            <a:schemeClr val="bg1"/>
          </a:solidFill>
          <a:ln>
            <a:solidFill>
              <a:schemeClr val="bg1"/>
            </a:solidFill>
          </a:ln>
          <a:effectLst/>
        </p:spPr>
        <p:txBody>
          <a:bodyPr>
            <a:normAutofit/>
          </a:bodyPr>
          <a:lstStyle/>
          <a:p>
            <a:pPr algn="ctr">
              <a:lnSpc>
                <a:spcPct val="100000"/>
              </a:lnSpc>
              <a:buNone/>
            </a:pPr>
            <a:endParaRPr lang="da-DK" altLang="da-DK" sz="3200" b="1" i="1" dirty="0">
              <a:solidFill>
                <a:schemeClr val="bg1"/>
              </a:solidFill>
            </a:endParaRPr>
          </a:p>
          <a:p>
            <a:pPr algn="ctr">
              <a:lnSpc>
                <a:spcPct val="100000"/>
              </a:lnSpc>
              <a:buNone/>
            </a:pPr>
            <a:r>
              <a:rPr lang="da-DK" altLang="da-DK" sz="3200" b="1" i="1" dirty="0"/>
              <a:t>Al forbedring er en forandring, men ikke al forandring er en forbedring</a:t>
            </a:r>
            <a:endParaRPr lang="da-DK" altLang="da-DK" sz="3200" dirty="0"/>
          </a:p>
          <a:p>
            <a:endParaRPr lang="da-DK" sz="3600" dirty="0"/>
          </a:p>
        </p:txBody>
      </p:sp>
      <p:sp>
        <p:nvSpPr>
          <p:cNvPr id="12" name="Titel 11">
            <a:extLst>
              <a:ext uri="{FF2B5EF4-FFF2-40B4-BE49-F238E27FC236}">
                <a16:creationId xmlns:a16="http://schemas.microsoft.com/office/drawing/2014/main" id="{483D0237-D0BA-6D14-394B-4C5FC477AED1}"/>
              </a:ext>
            </a:extLst>
          </p:cNvPr>
          <p:cNvSpPr>
            <a:spLocks noGrp="1"/>
          </p:cNvSpPr>
          <p:nvPr>
            <p:ph type="title"/>
          </p:nvPr>
        </p:nvSpPr>
        <p:spPr>
          <a:xfrm>
            <a:off x="911224" y="369793"/>
            <a:ext cx="9648825" cy="1167013"/>
          </a:xfrm>
        </p:spPr>
        <p:txBody>
          <a:bodyPr/>
          <a:lstStyle/>
          <a:p>
            <a:r>
              <a:rPr lang="da-DK" dirty="0"/>
              <a:t>Hvordan ved vi, at en forandring er en forbedring? </a:t>
            </a:r>
          </a:p>
        </p:txBody>
      </p:sp>
      <p:sp>
        <p:nvSpPr>
          <p:cNvPr id="4" name="Pladsholder til slidenummer 3">
            <a:extLst>
              <a:ext uri="{FF2B5EF4-FFF2-40B4-BE49-F238E27FC236}">
                <a16:creationId xmlns:a16="http://schemas.microsoft.com/office/drawing/2014/main" id="{7B8F4786-4E1E-37DE-3E97-51D68F8BCFF4}"/>
              </a:ext>
            </a:extLst>
          </p:cNvPr>
          <p:cNvSpPr>
            <a:spLocks noGrp="1"/>
          </p:cNvSpPr>
          <p:nvPr>
            <p:ph type="sldNum" sz="quarter" idx="12"/>
          </p:nvPr>
        </p:nvSpPr>
        <p:spPr/>
        <p:txBody>
          <a:bodyPr/>
          <a:lstStyle/>
          <a:p>
            <a:fld id="{4F2B6656-7882-4CEF-9850-9EB873E823C4}" type="slidenum">
              <a:rPr lang="en-GB" noProof="0" smtClean="0"/>
              <a:pPr/>
              <a:t>33</a:t>
            </a:fld>
            <a:endParaRPr lang="en-GB" noProof="0" dirty="0"/>
          </a:p>
        </p:txBody>
      </p:sp>
      <p:sp>
        <p:nvSpPr>
          <p:cNvPr id="6" name="Pladsholder til tekst 2">
            <a:extLst>
              <a:ext uri="{FF2B5EF4-FFF2-40B4-BE49-F238E27FC236}">
                <a16:creationId xmlns:a16="http://schemas.microsoft.com/office/drawing/2014/main" id="{7946F5F1-A088-6743-7822-BE1D33A4BB79}"/>
              </a:ext>
            </a:extLst>
          </p:cNvPr>
          <p:cNvSpPr>
            <a:spLocks noGrp="1"/>
          </p:cNvSpPr>
          <p:nvPr>
            <p:ph type="body" sz="quarter" idx="14"/>
          </p:nvPr>
        </p:nvSpPr>
        <p:spPr>
          <a:xfrm>
            <a:off x="7834589" y="6379138"/>
            <a:ext cx="4464050" cy="360405"/>
          </a:xfrm>
        </p:spPr>
        <p:txBody>
          <a:bodyPr>
            <a:normAutofit/>
          </a:bodyPr>
          <a:lstStyle/>
          <a:p>
            <a:pPr marL="0" indent="0">
              <a:buNone/>
            </a:pPr>
            <a:r>
              <a:rPr lang="da-DK" sz="1000" dirty="0"/>
              <a:t>Langley, </a:t>
            </a:r>
            <a:r>
              <a:rPr lang="da-DK" sz="1000" dirty="0" err="1"/>
              <a:t>Moen</a:t>
            </a:r>
            <a:r>
              <a:rPr lang="da-DK" sz="1000" dirty="0"/>
              <a:t> m.fl.(2009): The </a:t>
            </a:r>
            <a:r>
              <a:rPr lang="da-DK" sz="1000" dirty="0" err="1"/>
              <a:t>Improvement</a:t>
            </a:r>
            <a:r>
              <a:rPr lang="da-DK" sz="1000" dirty="0"/>
              <a:t> Guide, s.126</a:t>
            </a:r>
          </a:p>
          <a:p>
            <a:endParaRPr lang="da-DK" sz="1000" dirty="0"/>
          </a:p>
        </p:txBody>
      </p:sp>
      <p:pic>
        <p:nvPicPr>
          <p:cNvPr id="9" name="Billede 8">
            <a:extLst>
              <a:ext uri="{FF2B5EF4-FFF2-40B4-BE49-F238E27FC236}">
                <a16:creationId xmlns:a16="http://schemas.microsoft.com/office/drawing/2014/main" id="{F53E6A78-3159-8BD0-A487-7CBD4EBB3CC9}"/>
              </a:ext>
            </a:extLst>
          </p:cNvPr>
          <p:cNvPicPr>
            <a:picLocks noChangeAspect="1"/>
          </p:cNvPicPr>
          <p:nvPr/>
        </p:nvPicPr>
        <p:blipFill>
          <a:blip r:embed="rId3"/>
          <a:stretch>
            <a:fillRect/>
          </a:stretch>
        </p:blipFill>
        <p:spPr>
          <a:xfrm>
            <a:off x="8472401" y="2659362"/>
            <a:ext cx="2921722" cy="2406124"/>
          </a:xfrm>
          <a:prstGeom prst="rect">
            <a:avLst/>
          </a:prstGeom>
        </p:spPr>
      </p:pic>
      <p:sp>
        <p:nvSpPr>
          <p:cNvPr id="20" name="Dobbeltparentes 19">
            <a:extLst>
              <a:ext uri="{FF2B5EF4-FFF2-40B4-BE49-F238E27FC236}">
                <a16:creationId xmlns:a16="http://schemas.microsoft.com/office/drawing/2014/main" id="{12B0BA1E-F519-061F-E533-C175208E8F39}"/>
              </a:ext>
            </a:extLst>
          </p:cNvPr>
          <p:cNvSpPr/>
          <p:nvPr/>
        </p:nvSpPr>
        <p:spPr>
          <a:xfrm rot="5400000">
            <a:off x="2567817" y="828248"/>
            <a:ext cx="3410860" cy="6050591"/>
          </a:xfrm>
          <a:prstGeom prst="bracketPair">
            <a:avLst/>
          </a:prstGeom>
          <a:ln w="19050">
            <a:solidFill>
              <a:schemeClr val="tx2"/>
            </a:solidFill>
            <a:prstDash val="solid"/>
            <a:extLst>
              <a:ext uri="{C807C97D-BFC1-408E-A445-0C87EB9F89A2}">
                <ask:lineSketchStyleProps xmlns:ask="http://schemas.microsoft.com/office/drawing/2018/sketchyshapes" sd="1219033472">
                  <a:custGeom>
                    <a:avLst/>
                    <a:gdLst>
                      <a:gd name="connsiteX0" fmla="*/ 0 w 4139311"/>
                      <a:gd name="connsiteY0" fmla="*/ 689899 h 5483553"/>
                      <a:gd name="connsiteX1" fmla="*/ 689899 w 4139311"/>
                      <a:gd name="connsiteY1" fmla="*/ 0 h 5483553"/>
                      <a:gd name="connsiteX2" fmla="*/ 1296992 w 4139311"/>
                      <a:gd name="connsiteY2" fmla="*/ 0 h 5483553"/>
                      <a:gd name="connsiteX3" fmla="*/ 1821299 w 4139311"/>
                      <a:gd name="connsiteY3" fmla="*/ 0 h 5483553"/>
                      <a:gd name="connsiteX4" fmla="*/ 2318012 w 4139311"/>
                      <a:gd name="connsiteY4" fmla="*/ 0 h 5483553"/>
                      <a:gd name="connsiteX5" fmla="*/ 2897509 w 4139311"/>
                      <a:gd name="connsiteY5" fmla="*/ 0 h 5483553"/>
                      <a:gd name="connsiteX6" fmla="*/ 3449412 w 4139311"/>
                      <a:gd name="connsiteY6" fmla="*/ 0 h 5483553"/>
                      <a:gd name="connsiteX7" fmla="*/ 4139311 w 4139311"/>
                      <a:gd name="connsiteY7" fmla="*/ 689899 h 5483553"/>
                      <a:gd name="connsiteX8" fmla="*/ 4139311 w 4139311"/>
                      <a:gd name="connsiteY8" fmla="*/ 1276150 h 5483553"/>
                      <a:gd name="connsiteX9" fmla="*/ 4139311 w 4139311"/>
                      <a:gd name="connsiteY9" fmla="*/ 1739288 h 5483553"/>
                      <a:gd name="connsiteX10" fmla="*/ 4139311 w 4139311"/>
                      <a:gd name="connsiteY10" fmla="*/ 2325538 h 5483553"/>
                      <a:gd name="connsiteX11" fmla="*/ 4139311 w 4139311"/>
                      <a:gd name="connsiteY11" fmla="*/ 2911789 h 5483553"/>
                      <a:gd name="connsiteX12" fmla="*/ 4139311 w 4139311"/>
                      <a:gd name="connsiteY12" fmla="*/ 3457002 h 5483553"/>
                      <a:gd name="connsiteX13" fmla="*/ 4139311 w 4139311"/>
                      <a:gd name="connsiteY13" fmla="*/ 4125328 h 5483553"/>
                      <a:gd name="connsiteX14" fmla="*/ 4139311 w 4139311"/>
                      <a:gd name="connsiteY14" fmla="*/ 4793654 h 5483553"/>
                      <a:gd name="connsiteX15" fmla="*/ 3449412 w 4139311"/>
                      <a:gd name="connsiteY15" fmla="*/ 5483553 h 5483553"/>
                      <a:gd name="connsiteX16" fmla="*/ 2869914 w 4139311"/>
                      <a:gd name="connsiteY16" fmla="*/ 5483553 h 5483553"/>
                      <a:gd name="connsiteX17" fmla="*/ 2318012 w 4139311"/>
                      <a:gd name="connsiteY17" fmla="*/ 5483553 h 5483553"/>
                      <a:gd name="connsiteX18" fmla="*/ 1848894 w 4139311"/>
                      <a:gd name="connsiteY18" fmla="*/ 5483553 h 5483553"/>
                      <a:gd name="connsiteX19" fmla="*/ 1352182 w 4139311"/>
                      <a:gd name="connsiteY19" fmla="*/ 5483553 h 5483553"/>
                      <a:gd name="connsiteX20" fmla="*/ 689899 w 4139311"/>
                      <a:gd name="connsiteY20" fmla="*/ 5483553 h 5483553"/>
                      <a:gd name="connsiteX21" fmla="*/ 0 w 4139311"/>
                      <a:gd name="connsiteY21" fmla="*/ 4793654 h 5483553"/>
                      <a:gd name="connsiteX22" fmla="*/ 0 w 4139311"/>
                      <a:gd name="connsiteY22" fmla="*/ 4289478 h 5483553"/>
                      <a:gd name="connsiteX23" fmla="*/ 0 w 4139311"/>
                      <a:gd name="connsiteY23" fmla="*/ 3826340 h 5483553"/>
                      <a:gd name="connsiteX24" fmla="*/ 0 w 4139311"/>
                      <a:gd name="connsiteY24" fmla="*/ 3363202 h 5483553"/>
                      <a:gd name="connsiteX25" fmla="*/ 0 w 4139311"/>
                      <a:gd name="connsiteY25" fmla="*/ 2776952 h 5483553"/>
                      <a:gd name="connsiteX26" fmla="*/ 0 w 4139311"/>
                      <a:gd name="connsiteY26" fmla="*/ 2272776 h 5483553"/>
                      <a:gd name="connsiteX27" fmla="*/ 0 w 4139311"/>
                      <a:gd name="connsiteY27" fmla="*/ 1645488 h 5483553"/>
                      <a:gd name="connsiteX28" fmla="*/ 0 w 4139311"/>
                      <a:gd name="connsiteY28" fmla="*/ 689899 h 5483553"/>
                      <a:gd name="connsiteX0" fmla="*/ 689899 w 4139311"/>
                      <a:gd name="connsiteY0" fmla="*/ 5483553 h 5483553"/>
                      <a:gd name="connsiteX1" fmla="*/ 0 w 4139311"/>
                      <a:gd name="connsiteY1" fmla="*/ 4793654 h 5483553"/>
                      <a:gd name="connsiteX2" fmla="*/ 0 w 4139311"/>
                      <a:gd name="connsiteY2" fmla="*/ 4207403 h 5483553"/>
                      <a:gd name="connsiteX3" fmla="*/ 0 w 4139311"/>
                      <a:gd name="connsiteY3" fmla="*/ 3703228 h 5483553"/>
                      <a:gd name="connsiteX4" fmla="*/ 0 w 4139311"/>
                      <a:gd name="connsiteY4" fmla="*/ 3240090 h 5483553"/>
                      <a:gd name="connsiteX5" fmla="*/ 0 w 4139311"/>
                      <a:gd name="connsiteY5" fmla="*/ 2735914 h 5483553"/>
                      <a:gd name="connsiteX6" fmla="*/ 0 w 4139311"/>
                      <a:gd name="connsiteY6" fmla="*/ 2108626 h 5483553"/>
                      <a:gd name="connsiteX7" fmla="*/ 0 w 4139311"/>
                      <a:gd name="connsiteY7" fmla="*/ 1604450 h 5483553"/>
                      <a:gd name="connsiteX8" fmla="*/ 0 w 4139311"/>
                      <a:gd name="connsiteY8" fmla="*/ 689899 h 5483553"/>
                      <a:gd name="connsiteX9" fmla="*/ 689899 w 4139311"/>
                      <a:gd name="connsiteY9" fmla="*/ 0 h 5483553"/>
                      <a:gd name="connsiteX10" fmla="*/ 3449412 w 4139311"/>
                      <a:gd name="connsiteY10" fmla="*/ 0 h 5483553"/>
                      <a:gd name="connsiteX11" fmla="*/ 4139311 w 4139311"/>
                      <a:gd name="connsiteY11" fmla="*/ 689899 h 5483553"/>
                      <a:gd name="connsiteX12" fmla="*/ 4139311 w 4139311"/>
                      <a:gd name="connsiteY12" fmla="*/ 1153037 h 5483553"/>
                      <a:gd name="connsiteX13" fmla="*/ 4139311 w 4139311"/>
                      <a:gd name="connsiteY13" fmla="*/ 1821363 h 5483553"/>
                      <a:gd name="connsiteX14" fmla="*/ 4139311 w 4139311"/>
                      <a:gd name="connsiteY14" fmla="*/ 2407614 h 5483553"/>
                      <a:gd name="connsiteX15" fmla="*/ 4139311 w 4139311"/>
                      <a:gd name="connsiteY15" fmla="*/ 2870752 h 5483553"/>
                      <a:gd name="connsiteX16" fmla="*/ 4139311 w 4139311"/>
                      <a:gd name="connsiteY16" fmla="*/ 3457002 h 5483553"/>
                      <a:gd name="connsiteX17" fmla="*/ 4139311 w 4139311"/>
                      <a:gd name="connsiteY17" fmla="*/ 4125328 h 5483553"/>
                      <a:gd name="connsiteX18" fmla="*/ 4139311 w 4139311"/>
                      <a:gd name="connsiteY18" fmla="*/ 4793654 h 5483553"/>
                      <a:gd name="connsiteX19" fmla="*/ 3449412 w 4139311"/>
                      <a:gd name="connsiteY19" fmla="*/ 5483553 h 548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9311" h="5483553" stroke="0" extrusionOk="0">
                        <a:moveTo>
                          <a:pt x="0" y="689899"/>
                        </a:moveTo>
                        <a:cubicBezTo>
                          <a:pt x="-27155" y="292128"/>
                          <a:pt x="255178" y="20155"/>
                          <a:pt x="689899" y="0"/>
                        </a:cubicBezTo>
                        <a:cubicBezTo>
                          <a:pt x="850655" y="-70725"/>
                          <a:pt x="1009766" y="15146"/>
                          <a:pt x="1296992" y="0"/>
                        </a:cubicBezTo>
                        <a:cubicBezTo>
                          <a:pt x="1584218" y="-15146"/>
                          <a:pt x="1662589" y="21132"/>
                          <a:pt x="1821299" y="0"/>
                        </a:cubicBezTo>
                        <a:cubicBezTo>
                          <a:pt x="1980009" y="-21132"/>
                          <a:pt x="2179411" y="30027"/>
                          <a:pt x="2318012" y="0"/>
                        </a:cubicBezTo>
                        <a:cubicBezTo>
                          <a:pt x="2456613" y="-30027"/>
                          <a:pt x="2653829" y="49884"/>
                          <a:pt x="2897509" y="0"/>
                        </a:cubicBezTo>
                        <a:cubicBezTo>
                          <a:pt x="3141189" y="-49884"/>
                          <a:pt x="3251888" y="59070"/>
                          <a:pt x="3449412" y="0"/>
                        </a:cubicBezTo>
                        <a:cubicBezTo>
                          <a:pt x="3874999" y="-72524"/>
                          <a:pt x="4125770" y="320778"/>
                          <a:pt x="4139311" y="689899"/>
                        </a:cubicBezTo>
                        <a:cubicBezTo>
                          <a:pt x="4141010" y="949919"/>
                          <a:pt x="4116882" y="1024277"/>
                          <a:pt x="4139311" y="1276150"/>
                        </a:cubicBezTo>
                        <a:cubicBezTo>
                          <a:pt x="4161740" y="1528023"/>
                          <a:pt x="4133536" y="1568804"/>
                          <a:pt x="4139311" y="1739288"/>
                        </a:cubicBezTo>
                        <a:cubicBezTo>
                          <a:pt x="4145086" y="1909772"/>
                          <a:pt x="4083173" y="2054826"/>
                          <a:pt x="4139311" y="2325538"/>
                        </a:cubicBezTo>
                        <a:cubicBezTo>
                          <a:pt x="4195449" y="2596250"/>
                          <a:pt x="4129636" y="2791952"/>
                          <a:pt x="4139311" y="2911789"/>
                        </a:cubicBezTo>
                        <a:cubicBezTo>
                          <a:pt x="4148986" y="3031626"/>
                          <a:pt x="4109336" y="3262175"/>
                          <a:pt x="4139311" y="3457002"/>
                        </a:cubicBezTo>
                        <a:cubicBezTo>
                          <a:pt x="4169286" y="3651829"/>
                          <a:pt x="4076578" y="3824850"/>
                          <a:pt x="4139311" y="4125328"/>
                        </a:cubicBezTo>
                        <a:cubicBezTo>
                          <a:pt x="4202044" y="4425806"/>
                          <a:pt x="4114628" y="4477680"/>
                          <a:pt x="4139311" y="4793654"/>
                        </a:cubicBezTo>
                        <a:cubicBezTo>
                          <a:pt x="4080484" y="5184335"/>
                          <a:pt x="3817675" y="5474750"/>
                          <a:pt x="3449412" y="5483553"/>
                        </a:cubicBezTo>
                        <a:cubicBezTo>
                          <a:pt x="3223071" y="5543863"/>
                          <a:pt x="3055293" y="5478946"/>
                          <a:pt x="2869914" y="5483553"/>
                        </a:cubicBezTo>
                        <a:cubicBezTo>
                          <a:pt x="2684535" y="5488160"/>
                          <a:pt x="2438599" y="5474291"/>
                          <a:pt x="2318012" y="5483553"/>
                        </a:cubicBezTo>
                        <a:cubicBezTo>
                          <a:pt x="2197425" y="5492815"/>
                          <a:pt x="2029101" y="5455685"/>
                          <a:pt x="1848894" y="5483553"/>
                        </a:cubicBezTo>
                        <a:cubicBezTo>
                          <a:pt x="1668687" y="5511421"/>
                          <a:pt x="1556405" y="5458595"/>
                          <a:pt x="1352182" y="5483553"/>
                        </a:cubicBezTo>
                        <a:cubicBezTo>
                          <a:pt x="1147959" y="5508511"/>
                          <a:pt x="836832" y="5415971"/>
                          <a:pt x="689899" y="5483553"/>
                        </a:cubicBezTo>
                        <a:cubicBezTo>
                          <a:pt x="417006" y="5460674"/>
                          <a:pt x="10473" y="5274122"/>
                          <a:pt x="0" y="4793654"/>
                        </a:cubicBezTo>
                        <a:cubicBezTo>
                          <a:pt x="-12623" y="4631170"/>
                          <a:pt x="8777" y="4531336"/>
                          <a:pt x="0" y="4289478"/>
                        </a:cubicBezTo>
                        <a:cubicBezTo>
                          <a:pt x="-8777" y="4047620"/>
                          <a:pt x="40542" y="3936668"/>
                          <a:pt x="0" y="3826340"/>
                        </a:cubicBezTo>
                        <a:cubicBezTo>
                          <a:pt x="-40542" y="3716012"/>
                          <a:pt x="8288" y="3570967"/>
                          <a:pt x="0" y="3363202"/>
                        </a:cubicBezTo>
                        <a:cubicBezTo>
                          <a:pt x="-8288" y="3155437"/>
                          <a:pt x="33898" y="2988150"/>
                          <a:pt x="0" y="2776952"/>
                        </a:cubicBezTo>
                        <a:cubicBezTo>
                          <a:pt x="-33898" y="2565754"/>
                          <a:pt x="60192" y="2442565"/>
                          <a:pt x="0" y="2272776"/>
                        </a:cubicBezTo>
                        <a:cubicBezTo>
                          <a:pt x="-60192" y="2102987"/>
                          <a:pt x="47058" y="1819886"/>
                          <a:pt x="0" y="1645488"/>
                        </a:cubicBezTo>
                        <a:cubicBezTo>
                          <a:pt x="-47058" y="1471090"/>
                          <a:pt x="28400" y="910298"/>
                          <a:pt x="0" y="689899"/>
                        </a:cubicBezTo>
                        <a:close/>
                      </a:path>
                      <a:path w="4139311" h="5483553" fill="none" extrusionOk="0">
                        <a:moveTo>
                          <a:pt x="689899" y="5483553"/>
                        </a:moveTo>
                        <a:cubicBezTo>
                          <a:pt x="274211" y="5591633"/>
                          <a:pt x="-25593" y="5094080"/>
                          <a:pt x="0" y="4793654"/>
                        </a:cubicBezTo>
                        <a:cubicBezTo>
                          <a:pt x="-8725" y="4614314"/>
                          <a:pt x="54345" y="4489197"/>
                          <a:pt x="0" y="4207403"/>
                        </a:cubicBezTo>
                        <a:cubicBezTo>
                          <a:pt x="-54345" y="3925609"/>
                          <a:pt x="56785" y="3847951"/>
                          <a:pt x="0" y="3703228"/>
                        </a:cubicBezTo>
                        <a:cubicBezTo>
                          <a:pt x="-56785" y="3558505"/>
                          <a:pt x="42099" y="3412614"/>
                          <a:pt x="0" y="3240090"/>
                        </a:cubicBezTo>
                        <a:cubicBezTo>
                          <a:pt x="-42099" y="3067566"/>
                          <a:pt x="7021" y="2883302"/>
                          <a:pt x="0" y="2735914"/>
                        </a:cubicBezTo>
                        <a:cubicBezTo>
                          <a:pt x="-7021" y="2588526"/>
                          <a:pt x="21727" y="2358148"/>
                          <a:pt x="0" y="2108626"/>
                        </a:cubicBezTo>
                        <a:cubicBezTo>
                          <a:pt x="-21727" y="1859104"/>
                          <a:pt x="30815" y="1725566"/>
                          <a:pt x="0" y="1604450"/>
                        </a:cubicBezTo>
                        <a:cubicBezTo>
                          <a:pt x="-30815" y="1483334"/>
                          <a:pt x="53431" y="940182"/>
                          <a:pt x="0" y="689899"/>
                        </a:cubicBezTo>
                        <a:cubicBezTo>
                          <a:pt x="104485" y="329596"/>
                          <a:pt x="248727" y="38838"/>
                          <a:pt x="689899" y="0"/>
                        </a:cubicBezTo>
                        <a:moveTo>
                          <a:pt x="3449412" y="0"/>
                        </a:moveTo>
                        <a:cubicBezTo>
                          <a:pt x="3807228" y="-34731"/>
                          <a:pt x="4109274" y="312479"/>
                          <a:pt x="4139311" y="689899"/>
                        </a:cubicBezTo>
                        <a:cubicBezTo>
                          <a:pt x="4164157" y="784575"/>
                          <a:pt x="4097123" y="1001469"/>
                          <a:pt x="4139311" y="1153037"/>
                        </a:cubicBezTo>
                        <a:cubicBezTo>
                          <a:pt x="4181499" y="1304605"/>
                          <a:pt x="4119104" y="1668751"/>
                          <a:pt x="4139311" y="1821363"/>
                        </a:cubicBezTo>
                        <a:cubicBezTo>
                          <a:pt x="4159518" y="1973975"/>
                          <a:pt x="4105933" y="2276715"/>
                          <a:pt x="4139311" y="2407614"/>
                        </a:cubicBezTo>
                        <a:cubicBezTo>
                          <a:pt x="4172689" y="2538513"/>
                          <a:pt x="4088258" y="2762242"/>
                          <a:pt x="4139311" y="2870752"/>
                        </a:cubicBezTo>
                        <a:cubicBezTo>
                          <a:pt x="4190364" y="2979262"/>
                          <a:pt x="4107023" y="3303042"/>
                          <a:pt x="4139311" y="3457002"/>
                        </a:cubicBezTo>
                        <a:cubicBezTo>
                          <a:pt x="4171599" y="3610962"/>
                          <a:pt x="4080918" y="3875118"/>
                          <a:pt x="4139311" y="4125328"/>
                        </a:cubicBezTo>
                        <a:cubicBezTo>
                          <a:pt x="4197704" y="4375538"/>
                          <a:pt x="4083549" y="4517292"/>
                          <a:pt x="4139311" y="4793654"/>
                        </a:cubicBezTo>
                        <a:cubicBezTo>
                          <a:pt x="4137299" y="5105533"/>
                          <a:pt x="3832775" y="5459881"/>
                          <a:pt x="3449412" y="548355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21" name="Ellipse 20">
            <a:extLst>
              <a:ext uri="{FF2B5EF4-FFF2-40B4-BE49-F238E27FC236}">
                <a16:creationId xmlns:a16="http://schemas.microsoft.com/office/drawing/2014/main" id="{56F0B6EE-83AF-D23F-3461-F50F4F6FB8E1}"/>
              </a:ext>
            </a:extLst>
          </p:cNvPr>
          <p:cNvSpPr>
            <a:spLocks/>
          </p:cNvSpPr>
          <p:nvPr/>
        </p:nvSpPr>
        <p:spPr>
          <a:xfrm>
            <a:off x="8880745" y="2955353"/>
            <a:ext cx="2063303" cy="47364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3" name="Grafik 22" descr="Åbne anførselstegn med massiv udfyldning">
            <a:extLst>
              <a:ext uri="{FF2B5EF4-FFF2-40B4-BE49-F238E27FC236}">
                <a16:creationId xmlns:a16="http://schemas.microsoft.com/office/drawing/2014/main" id="{E2C2F120-BDCC-B83A-B856-A0F5CBE58B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081299" y="4293343"/>
            <a:ext cx="1344118" cy="1344118"/>
          </a:xfrm>
          <a:prstGeom prst="rect">
            <a:avLst/>
          </a:prstGeom>
        </p:spPr>
      </p:pic>
      <p:pic>
        <p:nvPicPr>
          <p:cNvPr id="24" name="Grafik 23" descr="Åbne anførselstegn med massiv udfyldning">
            <a:extLst>
              <a:ext uri="{FF2B5EF4-FFF2-40B4-BE49-F238E27FC236}">
                <a16:creationId xmlns:a16="http://schemas.microsoft.com/office/drawing/2014/main" id="{B4E32DCC-303E-FAA2-A96F-F872F5A345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74123" y="2283294"/>
            <a:ext cx="1344118" cy="1344118"/>
          </a:xfrm>
          <a:prstGeom prst="rect">
            <a:avLst/>
          </a:prstGeom>
        </p:spPr>
      </p:pic>
      <p:sp>
        <p:nvSpPr>
          <p:cNvPr id="2" name="Tekstfelt 1">
            <a:extLst>
              <a:ext uri="{FF2B5EF4-FFF2-40B4-BE49-F238E27FC236}">
                <a16:creationId xmlns:a16="http://schemas.microsoft.com/office/drawing/2014/main" id="{D17D90C2-E6E4-9DDC-C5D6-2A9E52D2782D}"/>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563958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Data</a:t>
            </a:r>
          </a:p>
        </p:txBody>
      </p:sp>
      <p:pic>
        <p:nvPicPr>
          <p:cNvPr id="5" name="Pladsholder til indhold 4">
            <a:extLst>
              <a:ext uri="{FF2B5EF4-FFF2-40B4-BE49-F238E27FC236}">
                <a16:creationId xmlns:a16="http://schemas.microsoft.com/office/drawing/2014/main" id="{D475A19F-4E33-43E2-B78D-2CD96BB98D7F}"/>
              </a:ext>
            </a:extLst>
          </p:cNvPr>
          <p:cNvPicPr>
            <a:picLocks noGrp="1" noChangeAspect="1"/>
          </p:cNvPicPr>
          <p:nvPr>
            <p:ph sz="quarter" idx="21"/>
          </p:nvPr>
        </p:nvPicPr>
        <p:blipFill>
          <a:blip r:embed="rId3"/>
          <a:srcRect l="-1" r="52935"/>
          <a:stretch/>
        </p:blipFill>
        <p:spPr>
          <a:xfrm>
            <a:off x="8629792" y="1762125"/>
            <a:ext cx="2488085" cy="3333750"/>
          </a:xfrm>
          <a:prstGeom prst="rect">
            <a:avLst/>
          </a:prstGeom>
        </p:spPr>
      </p:pic>
      <p:sp>
        <p:nvSpPr>
          <p:cNvPr id="2" name="Pladsholder til slidenummer 1">
            <a:extLst>
              <a:ext uri="{FF2B5EF4-FFF2-40B4-BE49-F238E27FC236}">
                <a16:creationId xmlns:a16="http://schemas.microsoft.com/office/drawing/2014/main" id="{297F494F-3C21-A9BE-FD3B-46BF7602F904}"/>
              </a:ext>
            </a:extLst>
          </p:cNvPr>
          <p:cNvSpPr>
            <a:spLocks noGrp="1"/>
          </p:cNvSpPr>
          <p:nvPr>
            <p:ph type="sldNum" sz="quarter" idx="27"/>
          </p:nvPr>
        </p:nvSpPr>
        <p:spPr/>
        <p:txBody>
          <a:bodyPr/>
          <a:lstStyle/>
          <a:p>
            <a:r>
              <a:rPr lang="en-GB" noProof="0" dirty="0"/>
              <a:t> </a:t>
            </a:r>
            <a:fld id="{4F2B6656-7882-4CEF-9850-9EB873E823C4}" type="slidenum">
              <a:rPr lang="en-GB" noProof="0" smtClean="0"/>
              <a:pPr/>
              <a:t>34</a:t>
            </a:fld>
            <a:endParaRPr lang="en-GB" noProof="0" dirty="0"/>
          </a:p>
        </p:txBody>
      </p:sp>
      <p:sp>
        <p:nvSpPr>
          <p:cNvPr id="6" name="Pladsholder til indhold 4">
            <a:extLst>
              <a:ext uri="{FF2B5EF4-FFF2-40B4-BE49-F238E27FC236}">
                <a16:creationId xmlns:a16="http://schemas.microsoft.com/office/drawing/2014/main" id="{B5FE3C67-64C1-BDF6-042F-87A8EE2FAEB2}"/>
              </a:ext>
            </a:extLst>
          </p:cNvPr>
          <p:cNvSpPr txBox="1">
            <a:spLocks/>
          </p:cNvSpPr>
          <p:nvPr/>
        </p:nvSpPr>
        <p:spPr>
          <a:xfrm>
            <a:off x="1908799" y="2215821"/>
            <a:ext cx="4933166" cy="2651613"/>
          </a:xfrm>
          <a:prstGeom prst="rect">
            <a:avLst/>
          </a:prstGeom>
          <a:solidFill>
            <a:schemeClr val="bg1"/>
          </a:solidFill>
          <a:ln>
            <a:solidFill>
              <a:schemeClr val="bg1"/>
            </a:solidFill>
          </a:ln>
          <a:effectLst/>
        </p:spPr>
        <p:txBody>
          <a:bodyPr vert="horz" lIns="0" tIns="0" rIns="0" bIns="0" rtlCol="0">
            <a:norm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pPr algn="ctr">
              <a:lnSpc>
                <a:spcPct val="100000"/>
              </a:lnSpc>
              <a:buFont typeface="Arial" panose="020B0604020202020204" pitchFamily="34" charset="0"/>
              <a:buNone/>
            </a:pPr>
            <a:endParaRPr lang="da-DK" altLang="da-DK" sz="3200" b="1" i="1" dirty="0">
              <a:solidFill>
                <a:schemeClr val="bg1"/>
              </a:solidFill>
            </a:endParaRPr>
          </a:p>
          <a:p>
            <a:pPr algn="ctr">
              <a:lnSpc>
                <a:spcPct val="100000"/>
              </a:lnSpc>
              <a:buFont typeface="Arial" panose="020B0604020202020204" pitchFamily="34" charset="0"/>
              <a:buNone/>
            </a:pPr>
            <a:r>
              <a:rPr lang="da-DK" altLang="da-DK" sz="3200" b="1" i="1" dirty="0"/>
              <a:t>Without data </a:t>
            </a:r>
            <a:r>
              <a:rPr lang="da-DK" altLang="da-DK" sz="3200" b="1" i="1" dirty="0" err="1"/>
              <a:t>you’re</a:t>
            </a:r>
            <a:r>
              <a:rPr lang="da-DK" altLang="da-DK" sz="3200" b="1" i="1" dirty="0"/>
              <a:t> just </a:t>
            </a:r>
            <a:r>
              <a:rPr lang="da-DK" altLang="da-DK" sz="3200" b="1" i="1" dirty="0" err="1"/>
              <a:t>another</a:t>
            </a:r>
            <a:r>
              <a:rPr lang="da-DK" altLang="da-DK" sz="3200" b="1" i="1" dirty="0"/>
              <a:t> person with an opinion</a:t>
            </a:r>
            <a:endParaRPr lang="da-DK" altLang="da-DK" sz="3200" dirty="0"/>
          </a:p>
          <a:p>
            <a:endParaRPr lang="da-DK" sz="3600" dirty="0"/>
          </a:p>
        </p:txBody>
      </p:sp>
      <p:sp>
        <p:nvSpPr>
          <p:cNvPr id="7" name="Dobbeltparentes 6">
            <a:extLst>
              <a:ext uri="{FF2B5EF4-FFF2-40B4-BE49-F238E27FC236}">
                <a16:creationId xmlns:a16="http://schemas.microsoft.com/office/drawing/2014/main" id="{A17BFB1C-C162-1953-858F-50A31AEFEA78}"/>
              </a:ext>
            </a:extLst>
          </p:cNvPr>
          <p:cNvSpPr/>
          <p:nvPr/>
        </p:nvSpPr>
        <p:spPr>
          <a:xfrm rot="5400000">
            <a:off x="2567817" y="442260"/>
            <a:ext cx="3410860" cy="6050591"/>
          </a:xfrm>
          <a:prstGeom prst="bracketPair">
            <a:avLst/>
          </a:prstGeom>
          <a:ln w="19050">
            <a:solidFill>
              <a:schemeClr val="tx2"/>
            </a:solidFill>
            <a:prstDash val="solid"/>
            <a:extLst>
              <a:ext uri="{C807C97D-BFC1-408E-A445-0C87EB9F89A2}">
                <ask:lineSketchStyleProps xmlns:ask="http://schemas.microsoft.com/office/drawing/2018/sketchyshapes" sd="1219033472">
                  <a:custGeom>
                    <a:avLst/>
                    <a:gdLst>
                      <a:gd name="connsiteX0" fmla="*/ 0 w 4139311"/>
                      <a:gd name="connsiteY0" fmla="*/ 689899 h 5483553"/>
                      <a:gd name="connsiteX1" fmla="*/ 689899 w 4139311"/>
                      <a:gd name="connsiteY1" fmla="*/ 0 h 5483553"/>
                      <a:gd name="connsiteX2" fmla="*/ 1296992 w 4139311"/>
                      <a:gd name="connsiteY2" fmla="*/ 0 h 5483553"/>
                      <a:gd name="connsiteX3" fmla="*/ 1821299 w 4139311"/>
                      <a:gd name="connsiteY3" fmla="*/ 0 h 5483553"/>
                      <a:gd name="connsiteX4" fmla="*/ 2318012 w 4139311"/>
                      <a:gd name="connsiteY4" fmla="*/ 0 h 5483553"/>
                      <a:gd name="connsiteX5" fmla="*/ 2897509 w 4139311"/>
                      <a:gd name="connsiteY5" fmla="*/ 0 h 5483553"/>
                      <a:gd name="connsiteX6" fmla="*/ 3449412 w 4139311"/>
                      <a:gd name="connsiteY6" fmla="*/ 0 h 5483553"/>
                      <a:gd name="connsiteX7" fmla="*/ 4139311 w 4139311"/>
                      <a:gd name="connsiteY7" fmla="*/ 689899 h 5483553"/>
                      <a:gd name="connsiteX8" fmla="*/ 4139311 w 4139311"/>
                      <a:gd name="connsiteY8" fmla="*/ 1276150 h 5483553"/>
                      <a:gd name="connsiteX9" fmla="*/ 4139311 w 4139311"/>
                      <a:gd name="connsiteY9" fmla="*/ 1739288 h 5483553"/>
                      <a:gd name="connsiteX10" fmla="*/ 4139311 w 4139311"/>
                      <a:gd name="connsiteY10" fmla="*/ 2325538 h 5483553"/>
                      <a:gd name="connsiteX11" fmla="*/ 4139311 w 4139311"/>
                      <a:gd name="connsiteY11" fmla="*/ 2911789 h 5483553"/>
                      <a:gd name="connsiteX12" fmla="*/ 4139311 w 4139311"/>
                      <a:gd name="connsiteY12" fmla="*/ 3457002 h 5483553"/>
                      <a:gd name="connsiteX13" fmla="*/ 4139311 w 4139311"/>
                      <a:gd name="connsiteY13" fmla="*/ 4125328 h 5483553"/>
                      <a:gd name="connsiteX14" fmla="*/ 4139311 w 4139311"/>
                      <a:gd name="connsiteY14" fmla="*/ 4793654 h 5483553"/>
                      <a:gd name="connsiteX15" fmla="*/ 3449412 w 4139311"/>
                      <a:gd name="connsiteY15" fmla="*/ 5483553 h 5483553"/>
                      <a:gd name="connsiteX16" fmla="*/ 2869914 w 4139311"/>
                      <a:gd name="connsiteY16" fmla="*/ 5483553 h 5483553"/>
                      <a:gd name="connsiteX17" fmla="*/ 2318012 w 4139311"/>
                      <a:gd name="connsiteY17" fmla="*/ 5483553 h 5483553"/>
                      <a:gd name="connsiteX18" fmla="*/ 1848894 w 4139311"/>
                      <a:gd name="connsiteY18" fmla="*/ 5483553 h 5483553"/>
                      <a:gd name="connsiteX19" fmla="*/ 1352182 w 4139311"/>
                      <a:gd name="connsiteY19" fmla="*/ 5483553 h 5483553"/>
                      <a:gd name="connsiteX20" fmla="*/ 689899 w 4139311"/>
                      <a:gd name="connsiteY20" fmla="*/ 5483553 h 5483553"/>
                      <a:gd name="connsiteX21" fmla="*/ 0 w 4139311"/>
                      <a:gd name="connsiteY21" fmla="*/ 4793654 h 5483553"/>
                      <a:gd name="connsiteX22" fmla="*/ 0 w 4139311"/>
                      <a:gd name="connsiteY22" fmla="*/ 4289478 h 5483553"/>
                      <a:gd name="connsiteX23" fmla="*/ 0 w 4139311"/>
                      <a:gd name="connsiteY23" fmla="*/ 3826340 h 5483553"/>
                      <a:gd name="connsiteX24" fmla="*/ 0 w 4139311"/>
                      <a:gd name="connsiteY24" fmla="*/ 3363202 h 5483553"/>
                      <a:gd name="connsiteX25" fmla="*/ 0 w 4139311"/>
                      <a:gd name="connsiteY25" fmla="*/ 2776952 h 5483553"/>
                      <a:gd name="connsiteX26" fmla="*/ 0 w 4139311"/>
                      <a:gd name="connsiteY26" fmla="*/ 2272776 h 5483553"/>
                      <a:gd name="connsiteX27" fmla="*/ 0 w 4139311"/>
                      <a:gd name="connsiteY27" fmla="*/ 1645488 h 5483553"/>
                      <a:gd name="connsiteX28" fmla="*/ 0 w 4139311"/>
                      <a:gd name="connsiteY28" fmla="*/ 689899 h 5483553"/>
                      <a:gd name="connsiteX0" fmla="*/ 689899 w 4139311"/>
                      <a:gd name="connsiteY0" fmla="*/ 5483553 h 5483553"/>
                      <a:gd name="connsiteX1" fmla="*/ 0 w 4139311"/>
                      <a:gd name="connsiteY1" fmla="*/ 4793654 h 5483553"/>
                      <a:gd name="connsiteX2" fmla="*/ 0 w 4139311"/>
                      <a:gd name="connsiteY2" fmla="*/ 4207403 h 5483553"/>
                      <a:gd name="connsiteX3" fmla="*/ 0 w 4139311"/>
                      <a:gd name="connsiteY3" fmla="*/ 3703228 h 5483553"/>
                      <a:gd name="connsiteX4" fmla="*/ 0 w 4139311"/>
                      <a:gd name="connsiteY4" fmla="*/ 3240090 h 5483553"/>
                      <a:gd name="connsiteX5" fmla="*/ 0 w 4139311"/>
                      <a:gd name="connsiteY5" fmla="*/ 2735914 h 5483553"/>
                      <a:gd name="connsiteX6" fmla="*/ 0 w 4139311"/>
                      <a:gd name="connsiteY6" fmla="*/ 2108626 h 5483553"/>
                      <a:gd name="connsiteX7" fmla="*/ 0 w 4139311"/>
                      <a:gd name="connsiteY7" fmla="*/ 1604450 h 5483553"/>
                      <a:gd name="connsiteX8" fmla="*/ 0 w 4139311"/>
                      <a:gd name="connsiteY8" fmla="*/ 689899 h 5483553"/>
                      <a:gd name="connsiteX9" fmla="*/ 689899 w 4139311"/>
                      <a:gd name="connsiteY9" fmla="*/ 0 h 5483553"/>
                      <a:gd name="connsiteX10" fmla="*/ 3449412 w 4139311"/>
                      <a:gd name="connsiteY10" fmla="*/ 0 h 5483553"/>
                      <a:gd name="connsiteX11" fmla="*/ 4139311 w 4139311"/>
                      <a:gd name="connsiteY11" fmla="*/ 689899 h 5483553"/>
                      <a:gd name="connsiteX12" fmla="*/ 4139311 w 4139311"/>
                      <a:gd name="connsiteY12" fmla="*/ 1153037 h 5483553"/>
                      <a:gd name="connsiteX13" fmla="*/ 4139311 w 4139311"/>
                      <a:gd name="connsiteY13" fmla="*/ 1821363 h 5483553"/>
                      <a:gd name="connsiteX14" fmla="*/ 4139311 w 4139311"/>
                      <a:gd name="connsiteY14" fmla="*/ 2407614 h 5483553"/>
                      <a:gd name="connsiteX15" fmla="*/ 4139311 w 4139311"/>
                      <a:gd name="connsiteY15" fmla="*/ 2870752 h 5483553"/>
                      <a:gd name="connsiteX16" fmla="*/ 4139311 w 4139311"/>
                      <a:gd name="connsiteY16" fmla="*/ 3457002 h 5483553"/>
                      <a:gd name="connsiteX17" fmla="*/ 4139311 w 4139311"/>
                      <a:gd name="connsiteY17" fmla="*/ 4125328 h 5483553"/>
                      <a:gd name="connsiteX18" fmla="*/ 4139311 w 4139311"/>
                      <a:gd name="connsiteY18" fmla="*/ 4793654 h 5483553"/>
                      <a:gd name="connsiteX19" fmla="*/ 3449412 w 4139311"/>
                      <a:gd name="connsiteY19" fmla="*/ 5483553 h 548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9311" h="5483553" stroke="0" extrusionOk="0">
                        <a:moveTo>
                          <a:pt x="0" y="689899"/>
                        </a:moveTo>
                        <a:cubicBezTo>
                          <a:pt x="-27155" y="292128"/>
                          <a:pt x="255178" y="20155"/>
                          <a:pt x="689899" y="0"/>
                        </a:cubicBezTo>
                        <a:cubicBezTo>
                          <a:pt x="850655" y="-70725"/>
                          <a:pt x="1009766" y="15146"/>
                          <a:pt x="1296992" y="0"/>
                        </a:cubicBezTo>
                        <a:cubicBezTo>
                          <a:pt x="1584218" y="-15146"/>
                          <a:pt x="1662589" y="21132"/>
                          <a:pt x="1821299" y="0"/>
                        </a:cubicBezTo>
                        <a:cubicBezTo>
                          <a:pt x="1980009" y="-21132"/>
                          <a:pt x="2179411" y="30027"/>
                          <a:pt x="2318012" y="0"/>
                        </a:cubicBezTo>
                        <a:cubicBezTo>
                          <a:pt x="2456613" y="-30027"/>
                          <a:pt x="2653829" y="49884"/>
                          <a:pt x="2897509" y="0"/>
                        </a:cubicBezTo>
                        <a:cubicBezTo>
                          <a:pt x="3141189" y="-49884"/>
                          <a:pt x="3251888" y="59070"/>
                          <a:pt x="3449412" y="0"/>
                        </a:cubicBezTo>
                        <a:cubicBezTo>
                          <a:pt x="3874999" y="-72524"/>
                          <a:pt x="4125770" y="320778"/>
                          <a:pt x="4139311" y="689899"/>
                        </a:cubicBezTo>
                        <a:cubicBezTo>
                          <a:pt x="4141010" y="949919"/>
                          <a:pt x="4116882" y="1024277"/>
                          <a:pt x="4139311" y="1276150"/>
                        </a:cubicBezTo>
                        <a:cubicBezTo>
                          <a:pt x="4161740" y="1528023"/>
                          <a:pt x="4133536" y="1568804"/>
                          <a:pt x="4139311" y="1739288"/>
                        </a:cubicBezTo>
                        <a:cubicBezTo>
                          <a:pt x="4145086" y="1909772"/>
                          <a:pt x="4083173" y="2054826"/>
                          <a:pt x="4139311" y="2325538"/>
                        </a:cubicBezTo>
                        <a:cubicBezTo>
                          <a:pt x="4195449" y="2596250"/>
                          <a:pt x="4129636" y="2791952"/>
                          <a:pt x="4139311" y="2911789"/>
                        </a:cubicBezTo>
                        <a:cubicBezTo>
                          <a:pt x="4148986" y="3031626"/>
                          <a:pt x="4109336" y="3262175"/>
                          <a:pt x="4139311" y="3457002"/>
                        </a:cubicBezTo>
                        <a:cubicBezTo>
                          <a:pt x="4169286" y="3651829"/>
                          <a:pt x="4076578" y="3824850"/>
                          <a:pt x="4139311" y="4125328"/>
                        </a:cubicBezTo>
                        <a:cubicBezTo>
                          <a:pt x="4202044" y="4425806"/>
                          <a:pt x="4114628" y="4477680"/>
                          <a:pt x="4139311" y="4793654"/>
                        </a:cubicBezTo>
                        <a:cubicBezTo>
                          <a:pt x="4080484" y="5184335"/>
                          <a:pt x="3817675" y="5474750"/>
                          <a:pt x="3449412" y="5483553"/>
                        </a:cubicBezTo>
                        <a:cubicBezTo>
                          <a:pt x="3223071" y="5543863"/>
                          <a:pt x="3055293" y="5478946"/>
                          <a:pt x="2869914" y="5483553"/>
                        </a:cubicBezTo>
                        <a:cubicBezTo>
                          <a:pt x="2684535" y="5488160"/>
                          <a:pt x="2438599" y="5474291"/>
                          <a:pt x="2318012" y="5483553"/>
                        </a:cubicBezTo>
                        <a:cubicBezTo>
                          <a:pt x="2197425" y="5492815"/>
                          <a:pt x="2029101" y="5455685"/>
                          <a:pt x="1848894" y="5483553"/>
                        </a:cubicBezTo>
                        <a:cubicBezTo>
                          <a:pt x="1668687" y="5511421"/>
                          <a:pt x="1556405" y="5458595"/>
                          <a:pt x="1352182" y="5483553"/>
                        </a:cubicBezTo>
                        <a:cubicBezTo>
                          <a:pt x="1147959" y="5508511"/>
                          <a:pt x="836832" y="5415971"/>
                          <a:pt x="689899" y="5483553"/>
                        </a:cubicBezTo>
                        <a:cubicBezTo>
                          <a:pt x="417006" y="5460674"/>
                          <a:pt x="10473" y="5274122"/>
                          <a:pt x="0" y="4793654"/>
                        </a:cubicBezTo>
                        <a:cubicBezTo>
                          <a:pt x="-12623" y="4631170"/>
                          <a:pt x="8777" y="4531336"/>
                          <a:pt x="0" y="4289478"/>
                        </a:cubicBezTo>
                        <a:cubicBezTo>
                          <a:pt x="-8777" y="4047620"/>
                          <a:pt x="40542" y="3936668"/>
                          <a:pt x="0" y="3826340"/>
                        </a:cubicBezTo>
                        <a:cubicBezTo>
                          <a:pt x="-40542" y="3716012"/>
                          <a:pt x="8288" y="3570967"/>
                          <a:pt x="0" y="3363202"/>
                        </a:cubicBezTo>
                        <a:cubicBezTo>
                          <a:pt x="-8288" y="3155437"/>
                          <a:pt x="33898" y="2988150"/>
                          <a:pt x="0" y="2776952"/>
                        </a:cubicBezTo>
                        <a:cubicBezTo>
                          <a:pt x="-33898" y="2565754"/>
                          <a:pt x="60192" y="2442565"/>
                          <a:pt x="0" y="2272776"/>
                        </a:cubicBezTo>
                        <a:cubicBezTo>
                          <a:pt x="-60192" y="2102987"/>
                          <a:pt x="47058" y="1819886"/>
                          <a:pt x="0" y="1645488"/>
                        </a:cubicBezTo>
                        <a:cubicBezTo>
                          <a:pt x="-47058" y="1471090"/>
                          <a:pt x="28400" y="910298"/>
                          <a:pt x="0" y="689899"/>
                        </a:cubicBezTo>
                        <a:close/>
                      </a:path>
                      <a:path w="4139311" h="5483553" fill="none" extrusionOk="0">
                        <a:moveTo>
                          <a:pt x="689899" y="5483553"/>
                        </a:moveTo>
                        <a:cubicBezTo>
                          <a:pt x="274211" y="5591633"/>
                          <a:pt x="-25593" y="5094080"/>
                          <a:pt x="0" y="4793654"/>
                        </a:cubicBezTo>
                        <a:cubicBezTo>
                          <a:pt x="-8725" y="4614314"/>
                          <a:pt x="54345" y="4489197"/>
                          <a:pt x="0" y="4207403"/>
                        </a:cubicBezTo>
                        <a:cubicBezTo>
                          <a:pt x="-54345" y="3925609"/>
                          <a:pt x="56785" y="3847951"/>
                          <a:pt x="0" y="3703228"/>
                        </a:cubicBezTo>
                        <a:cubicBezTo>
                          <a:pt x="-56785" y="3558505"/>
                          <a:pt x="42099" y="3412614"/>
                          <a:pt x="0" y="3240090"/>
                        </a:cubicBezTo>
                        <a:cubicBezTo>
                          <a:pt x="-42099" y="3067566"/>
                          <a:pt x="7021" y="2883302"/>
                          <a:pt x="0" y="2735914"/>
                        </a:cubicBezTo>
                        <a:cubicBezTo>
                          <a:pt x="-7021" y="2588526"/>
                          <a:pt x="21727" y="2358148"/>
                          <a:pt x="0" y="2108626"/>
                        </a:cubicBezTo>
                        <a:cubicBezTo>
                          <a:pt x="-21727" y="1859104"/>
                          <a:pt x="30815" y="1725566"/>
                          <a:pt x="0" y="1604450"/>
                        </a:cubicBezTo>
                        <a:cubicBezTo>
                          <a:pt x="-30815" y="1483334"/>
                          <a:pt x="53431" y="940182"/>
                          <a:pt x="0" y="689899"/>
                        </a:cubicBezTo>
                        <a:cubicBezTo>
                          <a:pt x="104485" y="329596"/>
                          <a:pt x="248727" y="38838"/>
                          <a:pt x="689899" y="0"/>
                        </a:cubicBezTo>
                        <a:moveTo>
                          <a:pt x="3449412" y="0"/>
                        </a:moveTo>
                        <a:cubicBezTo>
                          <a:pt x="3807228" y="-34731"/>
                          <a:pt x="4109274" y="312479"/>
                          <a:pt x="4139311" y="689899"/>
                        </a:cubicBezTo>
                        <a:cubicBezTo>
                          <a:pt x="4164157" y="784575"/>
                          <a:pt x="4097123" y="1001469"/>
                          <a:pt x="4139311" y="1153037"/>
                        </a:cubicBezTo>
                        <a:cubicBezTo>
                          <a:pt x="4181499" y="1304605"/>
                          <a:pt x="4119104" y="1668751"/>
                          <a:pt x="4139311" y="1821363"/>
                        </a:cubicBezTo>
                        <a:cubicBezTo>
                          <a:pt x="4159518" y="1973975"/>
                          <a:pt x="4105933" y="2276715"/>
                          <a:pt x="4139311" y="2407614"/>
                        </a:cubicBezTo>
                        <a:cubicBezTo>
                          <a:pt x="4172689" y="2538513"/>
                          <a:pt x="4088258" y="2762242"/>
                          <a:pt x="4139311" y="2870752"/>
                        </a:cubicBezTo>
                        <a:cubicBezTo>
                          <a:pt x="4190364" y="2979262"/>
                          <a:pt x="4107023" y="3303042"/>
                          <a:pt x="4139311" y="3457002"/>
                        </a:cubicBezTo>
                        <a:cubicBezTo>
                          <a:pt x="4171599" y="3610962"/>
                          <a:pt x="4080918" y="3875118"/>
                          <a:pt x="4139311" y="4125328"/>
                        </a:cubicBezTo>
                        <a:cubicBezTo>
                          <a:pt x="4197704" y="4375538"/>
                          <a:pt x="4083549" y="4517292"/>
                          <a:pt x="4139311" y="4793654"/>
                        </a:cubicBezTo>
                        <a:cubicBezTo>
                          <a:pt x="4137299" y="5105533"/>
                          <a:pt x="3832775" y="5459881"/>
                          <a:pt x="3449412" y="5483553"/>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pic>
        <p:nvPicPr>
          <p:cNvPr id="8" name="Grafik 7" descr="Åbne anførselstegn med massiv udfyldning">
            <a:extLst>
              <a:ext uri="{FF2B5EF4-FFF2-40B4-BE49-F238E27FC236}">
                <a16:creationId xmlns:a16="http://schemas.microsoft.com/office/drawing/2014/main" id="{9186614D-3B19-0FCF-8779-9CF74EA48B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081299" y="3907355"/>
            <a:ext cx="1344118" cy="1344118"/>
          </a:xfrm>
          <a:prstGeom prst="rect">
            <a:avLst/>
          </a:prstGeom>
        </p:spPr>
      </p:pic>
      <p:pic>
        <p:nvPicPr>
          <p:cNvPr id="9" name="Grafik 8" descr="Åbne anførselstegn med massiv udfyldning">
            <a:extLst>
              <a:ext uri="{FF2B5EF4-FFF2-40B4-BE49-F238E27FC236}">
                <a16:creationId xmlns:a16="http://schemas.microsoft.com/office/drawing/2014/main" id="{6F0983B3-7CC4-B1C7-0C5C-B6EC2A9887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74123" y="1897306"/>
            <a:ext cx="1344118" cy="1344118"/>
          </a:xfrm>
          <a:prstGeom prst="rect">
            <a:avLst/>
          </a:prstGeom>
        </p:spPr>
      </p:pic>
      <p:sp>
        <p:nvSpPr>
          <p:cNvPr id="11" name="Tekstfelt 10">
            <a:extLst>
              <a:ext uri="{FF2B5EF4-FFF2-40B4-BE49-F238E27FC236}">
                <a16:creationId xmlns:a16="http://schemas.microsoft.com/office/drawing/2014/main" id="{5EEC4C44-ED01-718B-C39C-3F918E763F86}"/>
              </a:ext>
            </a:extLst>
          </p:cNvPr>
          <p:cNvSpPr txBox="1"/>
          <p:nvPr/>
        </p:nvSpPr>
        <p:spPr>
          <a:xfrm>
            <a:off x="4187201" y="4425525"/>
            <a:ext cx="3111342" cy="307777"/>
          </a:xfrm>
          <a:prstGeom prst="rect">
            <a:avLst/>
          </a:prstGeom>
          <a:noFill/>
        </p:spPr>
        <p:txBody>
          <a:bodyPr wrap="square">
            <a:spAutoFit/>
          </a:bodyPr>
          <a:lstStyle/>
          <a:p>
            <a:pPr algn="l"/>
            <a:r>
              <a:rPr lang="da-DK" sz="1400" b="1" i="0" dirty="0">
                <a:solidFill>
                  <a:schemeClr val="tx2"/>
                </a:solidFill>
                <a:effectLst/>
                <a:latin typeface="Montserrat" panose="00000500000000000000" pitchFamily="2" charset="0"/>
              </a:rPr>
              <a:t>W. Edwards </a:t>
            </a:r>
            <a:r>
              <a:rPr lang="da-DK" sz="1400" b="1" i="0" dirty="0" err="1">
                <a:solidFill>
                  <a:schemeClr val="tx2"/>
                </a:solidFill>
                <a:effectLst/>
                <a:latin typeface="Montserrat" panose="00000500000000000000" pitchFamily="2" charset="0"/>
              </a:rPr>
              <a:t>Deming</a:t>
            </a:r>
            <a:endParaRPr lang="da-DK" sz="1400" b="1" i="0" dirty="0">
              <a:solidFill>
                <a:schemeClr val="tx2"/>
              </a:solidFill>
              <a:effectLst/>
              <a:latin typeface="Montserrat" panose="00000500000000000000" pitchFamily="2" charset="0"/>
            </a:endParaRPr>
          </a:p>
        </p:txBody>
      </p:sp>
      <p:sp>
        <p:nvSpPr>
          <p:cNvPr id="4" name="Tekstfelt 3">
            <a:extLst>
              <a:ext uri="{FF2B5EF4-FFF2-40B4-BE49-F238E27FC236}">
                <a16:creationId xmlns:a16="http://schemas.microsoft.com/office/drawing/2014/main" id="{4F02BF18-1DA3-BBE1-1DA5-097F58E96C98}"/>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3830814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86804" y="-3314"/>
            <a:ext cx="4640570" cy="2673626"/>
          </a:xfrm>
        </p:spPr>
        <p:txBody>
          <a:bodyPr/>
          <a:lstStyle/>
          <a:p>
            <a:r>
              <a:rPr lang="da-DK" dirty="0"/>
              <a:t>Formålet med at bruge data til udvikling og forbedring</a:t>
            </a:r>
          </a:p>
        </p:txBody>
      </p:sp>
      <p:sp>
        <p:nvSpPr>
          <p:cNvPr id="5" name="AutoShape 4">
            <a:extLst>
              <a:ext uri="{FF2B5EF4-FFF2-40B4-BE49-F238E27FC236}">
                <a16:creationId xmlns:a16="http://schemas.microsoft.com/office/drawing/2014/main" id="{B57B504A-EC65-1501-E0B8-516B34BBB223}"/>
              </a:ext>
            </a:extLst>
          </p:cNvPr>
          <p:cNvSpPr>
            <a:spLocks noChangeAspect="1" noChangeArrowheads="1"/>
          </p:cNvSpPr>
          <p:nvPr/>
        </p:nvSpPr>
        <p:spPr bwMode="auto">
          <a:xfrm>
            <a:off x="5943599" y="3276599"/>
            <a:ext cx="2958029" cy="29580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K"/>
          </a:p>
        </p:txBody>
      </p:sp>
      <p:sp>
        <p:nvSpPr>
          <p:cNvPr id="4" name="Pladsholder til slidenummer 3">
            <a:extLst>
              <a:ext uri="{FF2B5EF4-FFF2-40B4-BE49-F238E27FC236}">
                <a16:creationId xmlns:a16="http://schemas.microsoft.com/office/drawing/2014/main" id="{AAD4374A-164E-E082-460C-FD0CEE906D74}"/>
              </a:ext>
            </a:extLst>
          </p:cNvPr>
          <p:cNvSpPr>
            <a:spLocks noGrp="1"/>
          </p:cNvSpPr>
          <p:nvPr>
            <p:ph type="sldNum" sz="quarter" idx="27"/>
          </p:nvPr>
        </p:nvSpPr>
        <p:spPr/>
        <p:txBody>
          <a:bodyPr/>
          <a:lstStyle/>
          <a:p>
            <a:fld id="{4F2B6656-7882-4CEF-9850-9EB873E823C4}" type="slidenum">
              <a:rPr lang="en-GB" noProof="0" smtClean="0"/>
              <a:pPr/>
              <a:t>35</a:t>
            </a:fld>
            <a:endParaRPr lang="en-GB" noProof="0" dirty="0"/>
          </a:p>
        </p:txBody>
      </p:sp>
      <p:graphicFrame>
        <p:nvGraphicFramePr>
          <p:cNvPr id="14" name="Diagram 13">
            <a:extLst>
              <a:ext uri="{FF2B5EF4-FFF2-40B4-BE49-F238E27FC236}">
                <a16:creationId xmlns:a16="http://schemas.microsoft.com/office/drawing/2014/main" id="{5B8C2727-D0EA-CC3F-CF35-45F26E00F8BF}"/>
              </a:ext>
            </a:extLst>
          </p:cNvPr>
          <p:cNvGraphicFramePr/>
          <p:nvPr>
            <p:extLst>
              <p:ext uri="{D42A27DB-BD31-4B8C-83A1-F6EECF244321}">
                <p14:modId xmlns:p14="http://schemas.microsoft.com/office/powerpoint/2010/main" val="3336170096"/>
              </p:ext>
            </p:extLst>
          </p:nvPr>
        </p:nvGraphicFramePr>
        <p:xfrm>
          <a:off x="2555756" y="623372"/>
          <a:ext cx="9995972" cy="576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felt 1">
            <a:extLst>
              <a:ext uri="{FF2B5EF4-FFF2-40B4-BE49-F238E27FC236}">
                <a16:creationId xmlns:a16="http://schemas.microsoft.com/office/drawing/2014/main" id="{EF55EC15-E417-4969-9040-776115E2C049}"/>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133369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EB66BD11-E4C6-4554-8783-A5DD00FFBD5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graphicEl>
                                              <a:dgm id="{3F1D3895-2273-4613-87B5-8B4D67E602E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graphicEl>
                                              <a:dgm id="{22739914-93F4-4DAD-B349-5DEC86F4A48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graphicEl>
                                              <a:dgm id="{39A0C0FB-AE69-4036-9488-6C4A1E48DC3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1290EBD8-8875-45B4-A962-FD8D2394229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graphicEl>
                                              <a:dgm id="{BCE40E87-6CD2-4B28-8C4D-FEBEF54460B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graphicEl>
                                              <a:dgm id="{2DDD48C6-4042-4C40-882C-F9646C55452A}"/>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graphicEl>
                                              <a:dgm id="{A6A1E4CC-52C1-4EA0-B4CB-0A1E819DEDD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A3F632C1-8161-48AF-882B-EED9E3153D18}"/>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graphicEl>
                                              <a:dgm id="{8DC0D295-BF32-4F0A-AAC6-2242B7AD45D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C013513-662F-96E9-03E5-1A886206F5E8}"/>
              </a:ext>
            </a:extLst>
          </p:cNvPr>
          <p:cNvSpPr>
            <a:spLocks noGrp="1"/>
          </p:cNvSpPr>
          <p:nvPr>
            <p:ph type="title"/>
          </p:nvPr>
        </p:nvSpPr>
        <p:spPr>
          <a:xfrm>
            <a:off x="675004" y="639381"/>
            <a:ext cx="11119219" cy="711639"/>
          </a:xfrm>
        </p:spPr>
        <p:txBody>
          <a:bodyPr/>
          <a:lstStyle/>
          <a:p>
            <a:r>
              <a:rPr lang="en-US" dirty="0"/>
              <a:t>Vi </a:t>
            </a:r>
            <a:r>
              <a:rPr lang="en-US" dirty="0" err="1"/>
              <a:t>måler</a:t>
            </a:r>
            <a:r>
              <a:rPr lang="en-US" dirty="0"/>
              <a:t> </a:t>
            </a:r>
            <a:r>
              <a:rPr lang="en-US" dirty="0">
                <a:solidFill>
                  <a:srgbClr val="FF0000"/>
                </a:solidFill>
              </a:rPr>
              <a:t>IKKE</a:t>
            </a:r>
            <a:r>
              <a:rPr lang="en-US" dirty="0"/>
              <a:t> for at… </a:t>
            </a:r>
          </a:p>
        </p:txBody>
      </p:sp>
      <p:sp>
        <p:nvSpPr>
          <p:cNvPr id="3" name="Pladsholder til slidenummer 2">
            <a:extLst>
              <a:ext uri="{FF2B5EF4-FFF2-40B4-BE49-F238E27FC236}">
                <a16:creationId xmlns:a16="http://schemas.microsoft.com/office/drawing/2014/main" id="{82F00166-E014-CD34-0981-E1A08AFFF90C}"/>
              </a:ext>
            </a:extLst>
          </p:cNvPr>
          <p:cNvSpPr>
            <a:spLocks noGrp="1"/>
          </p:cNvSpPr>
          <p:nvPr>
            <p:ph type="sldNum" sz="quarter" idx="27"/>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36</a:t>
            </a:fld>
            <a:endParaRPr lang="da-DK"/>
          </a:p>
        </p:txBody>
      </p:sp>
      <p:graphicFrame>
        <p:nvGraphicFramePr>
          <p:cNvPr id="7" name="Pladsholder til tekst 3">
            <a:extLst>
              <a:ext uri="{FF2B5EF4-FFF2-40B4-BE49-F238E27FC236}">
                <a16:creationId xmlns:a16="http://schemas.microsoft.com/office/drawing/2014/main" id="{369E8403-EFE1-488E-FD05-3985866EEF9A}"/>
              </a:ext>
            </a:extLst>
          </p:cNvPr>
          <p:cNvGraphicFramePr/>
          <p:nvPr>
            <p:extLst>
              <p:ext uri="{D42A27DB-BD31-4B8C-83A1-F6EECF244321}">
                <p14:modId xmlns:p14="http://schemas.microsoft.com/office/powerpoint/2010/main" val="3069172324"/>
              </p:ext>
            </p:extLst>
          </p:nvPr>
        </p:nvGraphicFramePr>
        <p:xfrm>
          <a:off x="1037862" y="1673030"/>
          <a:ext cx="9891396" cy="45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Billede 7">
            <a:extLst>
              <a:ext uri="{FF2B5EF4-FFF2-40B4-BE49-F238E27FC236}">
                <a16:creationId xmlns:a16="http://schemas.microsoft.com/office/drawing/2014/main" id="{CBA8669F-F0F5-A07D-36F7-7065A70B2C8A}"/>
              </a:ext>
            </a:extLst>
          </p:cNvPr>
          <p:cNvPicPr>
            <a:picLocks noChangeAspect="1"/>
          </p:cNvPicPr>
          <p:nvPr/>
        </p:nvPicPr>
        <p:blipFill>
          <a:blip r:embed="rId8"/>
          <a:stretch>
            <a:fillRect/>
          </a:stretch>
        </p:blipFill>
        <p:spPr>
          <a:xfrm>
            <a:off x="8373478" y="995200"/>
            <a:ext cx="3012442" cy="3012442"/>
          </a:xfrm>
          <a:prstGeom prst="rect">
            <a:avLst/>
          </a:prstGeom>
        </p:spPr>
      </p:pic>
      <p:sp>
        <p:nvSpPr>
          <p:cNvPr id="2" name="Tekstfelt 1">
            <a:extLst>
              <a:ext uri="{FF2B5EF4-FFF2-40B4-BE49-F238E27FC236}">
                <a16:creationId xmlns:a16="http://schemas.microsoft.com/office/drawing/2014/main" id="{36BFDB21-4595-5B3F-399A-070CB87030D9}"/>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2953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BBDB675D-F9D0-4B91-8A04-AD9EBB570B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D3F6064A-5E6C-4533-94EB-FAD535E86079}"/>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CB28C9B3-AAE4-4A5E-8595-9893DD7C9AC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54EC0465-3F4A-491F-9AC8-894A01FD155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dgm id="{2538926B-D53B-4415-B0B1-DA800C13B83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dgm id="{9E2953D2-6397-4013-87FD-C281D59F6BE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4411E09E-142C-40C0-A010-897CCDC99D7A}"/>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7F2F267C-6136-4320-9230-38BEE88E6C0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B89149D-23C7-0097-4528-AA0567DEE718}"/>
              </a:ext>
            </a:extLst>
          </p:cNvPr>
          <p:cNvSpPr>
            <a:spLocks noGrp="1"/>
          </p:cNvSpPr>
          <p:nvPr>
            <p:ph type="title"/>
          </p:nvPr>
        </p:nvSpPr>
        <p:spPr>
          <a:xfrm>
            <a:off x="911224" y="369794"/>
            <a:ext cx="9648825" cy="1079594"/>
          </a:xfrm>
        </p:spPr>
        <p:txBody>
          <a:bodyPr wrap="square" anchor="b">
            <a:normAutofit/>
          </a:bodyPr>
          <a:lstStyle/>
          <a:p>
            <a:r>
              <a:rPr lang="da-DK" dirty="0"/>
              <a:t>To tilgange til dataindsamling</a:t>
            </a:r>
          </a:p>
        </p:txBody>
      </p:sp>
      <p:sp>
        <p:nvSpPr>
          <p:cNvPr id="5" name="Pladsholder til slidenummer 4">
            <a:extLst>
              <a:ext uri="{FF2B5EF4-FFF2-40B4-BE49-F238E27FC236}">
                <a16:creationId xmlns:a16="http://schemas.microsoft.com/office/drawing/2014/main" id="{9F859299-6F6F-71F4-68D5-52ACA05E94D4}"/>
              </a:ext>
            </a:extLst>
          </p:cNvPr>
          <p:cNvSpPr>
            <a:spLocks noGrp="1"/>
          </p:cNvSpPr>
          <p:nvPr>
            <p:ph type="sldNum" sz="quarter" idx="12"/>
          </p:nvPr>
        </p:nvSpPr>
        <p:spPr>
          <a:xfrm>
            <a:off x="150472" y="6534000"/>
            <a:ext cx="360000" cy="324000"/>
          </a:xfrm>
        </p:spPr>
        <p:txBody>
          <a:bodyPr anchor="t">
            <a:normAutofit/>
          </a:bodyPr>
          <a:lstStyle/>
          <a:p>
            <a:pPr>
              <a:spcAft>
                <a:spcPts val="600"/>
              </a:spcAft>
            </a:pPr>
            <a:r>
              <a:rPr lang="en-GB" noProof="0"/>
              <a:t> </a:t>
            </a:r>
            <a:fld id="{4F2B6656-7882-4CEF-9850-9EB873E823C4}" type="slidenum">
              <a:rPr lang="en-GB" noProof="0" smtClean="0"/>
              <a:pPr>
                <a:spcAft>
                  <a:spcPts val="600"/>
                </a:spcAft>
              </a:pPr>
              <a:t>37</a:t>
            </a:fld>
            <a:endParaRPr lang="en-GB" noProof="0"/>
          </a:p>
        </p:txBody>
      </p:sp>
      <p:sp>
        <p:nvSpPr>
          <p:cNvPr id="2" name="Pladsholder til indhold 1">
            <a:extLst>
              <a:ext uri="{FF2B5EF4-FFF2-40B4-BE49-F238E27FC236}">
                <a16:creationId xmlns:a16="http://schemas.microsoft.com/office/drawing/2014/main" id="{E487C27B-A5C6-CD76-5BDE-2FBFFDBB1754}"/>
              </a:ext>
            </a:extLst>
          </p:cNvPr>
          <p:cNvSpPr>
            <a:spLocks noGrp="1"/>
          </p:cNvSpPr>
          <p:nvPr>
            <p:ph type="body" sz="quarter" idx="14"/>
          </p:nvPr>
        </p:nvSpPr>
        <p:spPr>
          <a:xfrm>
            <a:off x="1189520" y="2101585"/>
            <a:ext cx="5807627" cy="4400812"/>
          </a:xfrm>
        </p:spPr>
        <p:txBody>
          <a:bodyPr>
            <a:normAutofit/>
          </a:bodyPr>
          <a:lstStyle/>
          <a:p>
            <a:pPr marL="0" indent="0">
              <a:buNone/>
            </a:pPr>
            <a:endParaRPr lang="da-DK" dirty="0"/>
          </a:p>
          <a:p>
            <a:pPr marL="0" indent="0">
              <a:buNone/>
            </a:pPr>
            <a:r>
              <a:rPr lang="da-DK" dirty="0"/>
              <a:t>To typer af data:</a:t>
            </a:r>
          </a:p>
          <a:p>
            <a:r>
              <a:rPr lang="da-DK" dirty="0"/>
              <a:t>Kvantitative data med fokus på SPC</a:t>
            </a:r>
          </a:p>
          <a:p>
            <a:r>
              <a:rPr lang="da-DK" dirty="0"/>
              <a:t>Kvalitative data med fokus på erfaringer eller oplevelser</a:t>
            </a:r>
          </a:p>
        </p:txBody>
      </p:sp>
      <p:sp>
        <p:nvSpPr>
          <p:cNvPr id="12" name="Tekstfelt 11">
            <a:extLst>
              <a:ext uri="{FF2B5EF4-FFF2-40B4-BE49-F238E27FC236}">
                <a16:creationId xmlns:a16="http://schemas.microsoft.com/office/drawing/2014/main" id="{D9AA4716-C385-0083-1086-2C9A3145E086}"/>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pic>
        <p:nvPicPr>
          <p:cNvPr id="20" name="Billede 19">
            <a:extLst>
              <a:ext uri="{FF2B5EF4-FFF2-40B4-BE49-F238E27FC236}">
                <a16:creationId xmlns:a16="http://schemas.microsoft.com/office/drawing/2014/main" id="{E878E5CB-A504-CC93-A377-313982E9C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948" y="2302565"/>
            <a:ext cx="3060064" cy="2954337"/>
          </a:xfrm>
          <a:prstGeom prst="rect">
            <a:avLst/>
          </a:prstGeom>
        </p:spPr>
      </p:pic>
      <p:sp>
        <p:nvSpPr>
          <p:cNvPr id="24" name="Tekstfelt 23">
            <a:extLst>
              <a:ext uri="{FF2B5EF4-FFF2-40B4-BE49-F238E27FC236}">
                <a16:creationId xmlns:a16="http://schemas.microsoft.com/office/drawing/2014/main" id="{8C533F76-F9CB-905B-9488-A838C2076BA1}"/>
              </a:ext>
            </a:extLst>
          </p:cNvPr>
          <p:cNvSpPr txBox="1"/>
          <p:nvPr/>
        </p:nvSpPr>
        <p:spPr>
          <a:xfrm>
            <a:off x="2438994" y="5674955"/>
            <a:ext cx="7314012" cy="369332"/>
          </a:xfrm>
          <a:prstGeom prst="rect">
            <a:avLst/>
          </a:prstGeom>
          <a:noFill/>
        </p:spPr>
        <p:txBody>
          <a:bodyPr wrap="square">
            <a:spAutoFit/>
          </a:bodyPr>
          <a:lstStyle/>
          <a:p>
            <a:pPr marL="0" indent="0">
              <a:buNone/>
            </a:pPr>
            <a:r>
              <a:rPr lang="da-DK" i="1" dirty="0"/>
              <a:t>Vælg en metode, der passer til jeres forbedringsindsats!</a:t>
            </a:r>
          </a:p>
        </p:txBody>
      </p:sp>
    </p:spTree>
    <p:extLst>
      <p:ext uri="{BB962C8B-B14F-4D97-AF65-F5344CB8AC3E}">
        <p14:creationId xmlns:p14="http://schemas.microsoft.com/office/powerpoint/2010/main" val="20296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F47A463-7D74-8FB8-D16E-D314C5D0DF63}"/>
              </a:ext>
            </a:extLst>
          </p:cNvPr>
          <p:cNvSpPr>
            <a:spLocks noGrp="1"/>
          </p:cNvSpPr>
          <p:nvPr>
            <p:ph type="title"/>
          </p:nvPr>
        </p:nvSpPr>
        <p:spPr/>
        <p:txBody>
          <a:bodyPr wrap="square" anchor="b">
            <a:normAutofit/>
          </a:bodyPr>
          <a:lstStyle/>
          <a:p>
            <a:r>
              <a:rPr lang="da-DK" dirty="0"/>
              <a:t>Kvalitative data</a:t>
            </a:r>
          </a:p>
        </p:txBody>
      </p:sp>
      <p:sp>
        <p:nvSpPr>
          <p:cNvPr id="5" name="Pladsholder til slidenummer 4">
            <a:extLst>
              <a:ext uri="{FF2B5EF4-FFF2-40B4-BE49-F238E27FC236}">
                <a16:creationId xmlns:a16="http://schemas.microsoft.com/office/drawing/2014/main" id="{A12A5ABB-098D-6B6A-8CF3-6765759D5675}"/>
              </a:ext>
            </a:extLst>
          </p:cNvPr>
          <p:cNvSpPr>
            <a:spLocks noGrp="1"/>
          </p:cNvSpPr>
          <p:nvPr>
            <p:ph type="sldNum" sz="quarter" idx="12"/>
          </p:nvPr>
        </p:nvSpPr>
        <p:spPr/>
        <p:txBody>
          <a:bodyPr anchor="t">
            <a:normAutofit/>
          </a:bodyPr>
          <a:lstStyle/>
          <a:p>
            <a:pPr>
              <a:spcAft>
                <a:spcPts val="600"/>
              </a:spcAft>
            </a:pPr>
            <a:r>
              <a:rPr lang="en-GB" noProof="0"/>
              <a:t> </a:t>
            </a:r>
            <a:fld id="{4F2B6656-7882-4CEF-9850-9EB873E823C4}" type="slidenum">
              <a:rPr lang="en-GB" noProof="0" smtClean="0"/>
              <a:pPr>
                <a:spcAft>
                  <a:spcPts val="600"/>
                </a:spcAft>
              </a:pPr>
              <a:t>38</a:t>
            </a:fld>
            <a:endParaRPr lang="en-GB" noProof="0"/>
          </a:p>
        </p:txBody>
      </p:sp>
      <p:graphicFrame>
        <p:nvGraphicFramePr>
          <p:cNvPr id="15" name="Pladsholder til indhold 1">
            <a:extLst>
              <a:ext uri="{FF2B5EF4-FFF2-40B4-BE49-F238E27FC236}">
                <a16:creationId xmlns:a16="http://schemas.microsoft.com/office/drawing/2014/main" id="{07963D33-5FEA-9F26-8D8A-C3D2FA6FC1A4}"/>
              </a:ext>
            </a:extLst>
          </p:cNvPr>
          <p:cNvGraphicFramePr>
            <a:graphicFrameLocks noGrp="1"/>
          </p:cNvGraphicFramePr>
          <p:nvPr>
            <p:ph idx="4294967295"/>
            <p:extLst>
              <p:ext uri="{D42A27DB-BD31-4B8C-83A1-F6EECF244321}">
                <p14:modId xmlns:p14="http://schemas.microsoft.com/office/powerpoint/2010/main" val="457416041"/>
              </p:ext>
            </p:extLst>
          </p:nvPr>
        </p:nvGraphicFramePr>
        <p:xfrm>
          <a:off x="1271587" y="1697958"/>
          <a:ext cx="9648825" cy="4421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felt 5">
            <a:extLst>
              <a:ext uri="{FF2B5EF4-FFF2-40B4-BE49-F238E27FC236}">
                <a16:creationId xmlns:a16="http://schemas.microsoft.com/office/drawing/2014/main" id="{ABC476B3-09E7-484F-01CC-097F4077DE9B}"/>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1153324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04827" y="2725673"/>
            <a:ext cx="1449792" cy="284040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41951" y="2556669"/>
            <a:ext cx="1583484" cy="29708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74299" y="2556670"/>
            <a:ext cx="1521021" cy="295327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AutoShape 4"/>
          <p:cNvSpPr>
            <a:spLocks noChangeArrowheads="1"/>
          </p:cNvSpPr>
          <p:nvPr/>
        </p:nvSpPr>
        <p:spPr bwMode="auto">
          <a:xfrm>
            <a:off x="962086" y="1669606"/>
            <a:ext cx="2271607" cy="711639"/>
          </a:xfrm>
          <a:prstGeom prst="wedgeRoundRectCallout">
            <a:avLst>
              <a:gd name="adj1" fmla="val -685"/>
              <a:gd name="adj2" fmla="val 105199"/>
              <a:gd name="adj3" fmla="val 16667"/>
            </a:avLst>
          </a:prstGeom>
          <a:noFill/>
          <a:ln w="36000">
            <a:solidFill>
              <a:srgbClr val="80808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111168" rIns="90000" bIns="90000" anchor="ctr"/>
          <a:lstStyle/>
          <a:p>
            <a:pPr algn="ctr">
              <a:tabLst>
                <a:tab pos="723882" algn="l"/>
                <a:tab pos="1447764" algn="l"/>
                <a:tab pos="2171646" algn="l"/>
              </a:tabLst>
            </a:pPr>
            <a:r>
              <a:rPr lang="da-DK" dirty="0"/>
              <a:t>Kan vi forkaste nulhypotesen?</a:t>
            </a:r>
          </a:p>
        </p:txBody>
      </p:sp>
      <p:sp>
        <p:nvSpPr>
          <p:cNvPr id="6" name="AutoShape 5"/>
          <p:cNvSpPr>
            <a:spLocks noChangeArrowheads="1"/>
          </p:cNvSpPr>
          <p:nvPr/>
        </p:nvSpPr>
        <p:spPr bwMode="auto">
          <a:xfrm>
            <a:off x="4586558" y="1539231"/>
            <a:ext cx="2595763" cy="842416"/>
          </a:xfrm>
          <a:prstGeom prst="wedgeRoundRectCallout">
            <a:avLst>
              <a:gd name="adj1" fmla="val -8588"/>
              <a:gd name="adj2" fmla="val 71681"/>
              <a:gd name="adj3" fmla="val 16667"/>
            </a:avLst>
          </a:prstGeom>
          <a:noFill/>
          <a:ln w="36000">
            <a:solidFill>
              <a:srgbClr val="80808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111168" rIns="90000" bIns="90000" anchor="ctr"/>
          <a:lstStyle/>
          <a:p>
            <a:pPr algn="ctr">
              <a:tabLst>
                <a:tab pos="723882" algn="l"/>
                <a:tab pos="1447764" algn="l"/>
                <a:tab pos="2171646" algn="l"/>
                <a:tab pos="2895528" algn="l"/>
              </a:tabLst>
            </a:pPr>
            <a:r>
              <a:rPr lang="da-DK" dirty="0"/>
              <a:t>Hvordan klarer vi os i forhold til …?</a:t>
            </a:r>
          </a:p>
        </p:txBody>
      </p:sp>
      <p:sp>
        <p:nvSpPr>
          <p:cNvPr id="7" name="AutoShape 6"/>
          <p:cNvSpPr>
            <a:spLocks noChangeArrowheads="1"/>
          </p:cNvSpPr>
          <p:nvPr/>
        </p:nvSpPr>
        <p:spPr bwMode="auto">
          <a:xfrm>
            <a:off x="8535186" y="1153520"/>
            <a:ext cx="3140231" cy="1032172"/>
          </a:xfrm>
          <a:prstGeom prst="wedgeRoundRectCallout">
            <a:avLst>
              <a:gd name="adj1" fmla="val 4697"/>
              <a:gd name="adj2" fmla="val 118394"/>
              <a:gd name="adj3" fmla="val 16667"/>
            </a:avLst>
          </a:prstGeom>
          <a:noFill/>
          <a:ln w="36000">
            <a:solidFill>
              <a:srgbClr val="80808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111168" rIns="90000" bIns="90000" anchor="ctr"/>
          <a:lstStyle/>
          <a:p>
            <a:pPr algn="ctr">
              <a:tabLst>
                <a:tab pos="723882" algn="l"/>
                <a:tab pos="1447764" algn="l"/>
                <a:tab pos="2171646" algn="l"/>
                <a:tab pos="2895528" algn="l"/>
                <a:tab pos="3619410" algn="l"/>
                <a:tab pos="4343291" algn="l"/>
              </a:tabLst>
            </a:pPr>
            <a:r>
              <a:rPr lang="da-DK" dirty="0"/>
              <a:t>Set over tid, er der så tegn på, at kvaliteten bliver bedre?</a:t>
            </a:r>
          </a:p>
        </p:txBody>
      </p:sp>
      <p:sp>
        <p:nvSpPr>
          <p:cNvPr id="8" name="Text Box 7"/>
          <p:cNvSpPr txBox="1">
            <a:spLocks noChangeArrowheads="1"/>
          </p:cNvSpPr>
          <p:nvPr/>
        </p:nvSpPr>
        <p:spPr bwMode="auto">
          <a:xfrm>
            <a:off x="2689744" y="5774369"/>
            <a:ext cx="1020503" cy="348758"/>
          </a:xfrm>
          <a:prstGeom prst="rect">
            <a:avLst/>
          </a:prstGeom>
          <a:solidFill>
            <a:srgbClr val="FFFFFF"/>
          </a:solidFill>
          <a:ln w="9525">
            <a:solidFill>
              <a:srgbClr val="FFFFFF"/>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2000" tIns="87876" rIns="72000" bIns="72000"/>
          <a:lstStyle>
            <a:lvl1pPr>
              <a:tabLst>
                <a:tab pos="723900" algn="l"/>
              </a:tabLst>
              <a:defRPr>
                <a:solidFill>
                  <a:srgbClr val="000000"/>
                </a:solidFill>
                <a:latin typeface="Arial" charset="0"/>
                <a:ea typeface="ＭＳ Ｐゴシック" charset="0"/>
                <a:cs typeface="Droid Sans" charset="0"/>
              </a:defRPr>
            </a:lvl1pPr>
            <a:lvl2pPr>
              <a:tabLst>
                <a:tab pos="723900" algn="l"/>
              </a:tabLst>
              <a:defRPr>
                <a:solidFill>
                  <a:srgbClr val="000000"/>
                </a:solidFill>
                <a:latin typeface="Arial" charset="0"/>
                <a:ea typeface="ＭＳ Ｐゴシック" charset="0"/>
                <a:cs typeface="Droid Sans" charset="0"/>
              </a:defRPr>
            </a:lvl2pPr>
            <a:lvl3pPr>
              <a:tabLst>
                <a:tab pos="723900" algn="l"/>
              </a:tabLst>
              <a:defRPr>
                <a:solidFill>
                  <a:srgbClr val="000000"/>
                </a:solidFill>
                <a:latin typeface="Arial" charset="0"/>
                <a:ea typeface="ＭＳ Ｐゴシック" charset="0"/>
                <a:cs typeface="Droid Sans" charset="0"/>
              </a:defRPr>
            </a:lvl3pPr>
            <a:lvl4pPr>
              <a:tabLst>
                <a:tab pos="723900" algn="l"/>
              </a:tabLst>
              <a:defRPr>
                <a:solidFill>
                  <a:srgbClr val="000000"/>
                </a:solidFill>
                <a:latin typeface="Arial" charset="0"/>
                <a:ea typeface="ＭＳ Ｐゴシック" charset="0"/>
                <a:cs typeface="Droid Sans" charset="0"/>
              </a:defRPr>
            </a:lvl4pPr>
            <a:lvl5pPr>
              <a:tabLst>
                <a:tab pos="723900" algn="l"/>
              </a:tabLst>
              <a:defRPr>
                <a:solidFill>
                  <a:srgbClr val="000000"/>
                </a:solidFill>
                <a:latin typeface="Arial" charset="0"/>
                <a:ea typeface="ＭＳ Ｐゴシック" charset="0"/>
                <a:cs typeface="Droid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9pPr>
          </a:lstStyle>
          <a:p>
            <a:r>
              <a:rPr lang="da-DK" dirty="0">
                <a:latin typeface="+mj-lt"/>
              </a:rPr>
              <a:t>Forsker</a:t>
            </a:r>
          </a:p>
        </p:txBody>
      </p:sp>
      <p:sp>
        <p:nvSpPr>
          <p:cNvPr id="9" name="Text Box 8"/>
          <p:cNvSpPr txBox="1">
            <a:spLocks noChangeArrowheads="1"/>
          </p:cNvSpPr>
          <p:nvPr/>
        </p:nvSpPr>
        <p:spPr bwMode="auto">
          <a:xfrm>
            <a:off x="5524624" y="5722129"/>
            <a:ext cx="1449792" cy="334572"/>
          </a:xfrm>
          <a:prstGeom prst="rect">
            <a:avLst/>
          </a:prstGeom>
          <a:solidFill>
            <a:srgbClr val="FFFFFF"/>
          </a:solidFill>
          <a:ln w="9525">
            <a:no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2000" tIns="87876" rIns="72000" bIns="72000"/>
          <a:lstStyle>
            <a:lvl1pPr>
              <a:tabLst>
                <a:tab pos="723900" algn="l"/>
              </a:tabLst>
              <a:defRPr>
                <a:solidFill>
                  <a:srgbClr val="000000"/>
                </a:solidFill>
                <a:latin typeface="Arial" charset="0"/>
                <a:ea typeface="ＭＳ Ｐゴシック" charset="0"/>
                <a:cs typeface="Droid Sans" charset="0"/>
              </a:defRPr>
            </a:lvl1pPr>
            <a:lvl2pPr>
              <a:tabLst>
                <a:tab pos="723900" algn="l"/>
              </a:tabLst>
              <a:defRPr>
                <a:solidFill>
                  <a:srgbClr val="000000"/>
                </a:solidFill>
                <a:latin typeface="Arial" charset="0"/>
                <a:ea typeface="ＭＳ Ｐゴシック" charset="0"/>
                <a:cs typeface="Droid Sans" charset="0"/>
              </a:defRPr>
            </a:lvl2pPr>
            <a:lvl3pPr>
              <a:tabLst>
                <a:tab pos="723900" algn="l"/>
              </a:tabLst>
              <a:defRPr>
                <a:solidFill>
                  <a:srgbClr val="000000"/>
                </a:solidFill>
                <a:latin typeface="Arial" charset="0"/>
                <a:ea typeface="ＭＳ Ｐゴシック" charset="0"/>
                <a:cs typeface="Droid Sans" charset="0"/>
              </a:defRPr>
            </a:lvl3pPr>
            <a:lvl4pPr>
              <a:tabLst>
                <a:tab pos="723900" algn="l"/>
              </a:tabLst>
              <a:defRPr>
                <a:solidFill>
                  <a:srgbClr val="000000"/>
                </a:solidFill>
                <a:latin typeface="Arial" charset="0"/>
                <a:ea typeface="ＭＳ Ｐゴシック" charset="0"/>
                <a:cs typeface="Droid Sans" charset="0"/>
              </a:defRPr>
            </a:lvl4pPr>
            <a:lvl5pPr>
              <a:tabLst>
                <a:tab pos="723900" algn="l"/>
              </a:tabLst>
              <a:defRPr>
                <a:solidFill>
                  <a:srgbClr val="000000"/>
                </a:solidFill>
                <a:latin typeface="Arial" charset="0"/>
                <a:ea typeface="ＭＳ Ｐゴシック" charset="0"/>
                <a:cs typeface="Droid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9pPr>
          </a:lstStyle>
          <a:p>
            <a:r>
              <a:rPr lang="da-DK" dirty="0">
                <a:latin typeface="+mj-lt"/>
              </a:rPr>
              <a:t>Bogholder </a:t>
            </a:r>
          </a:p>
        </p:txBody>
      </p:sp>
      <p:sp>
        <p:nvSpPr>
          <p:cNvPr id="10" name="Text Box 9"/>
          <p:cNvSpPr txBox="1">
            <a:spLocks noChangeArrowheads="1"/>
          </p:cNvSpPr>
          <p:nvPr/>
        </p:nvSpPr>
        <p:spPr bwMode="auto">
          <a:xfrm>
            <a:off x="7932140" y="5722129"/>
            <a:ext cx="3140231" cy="334571"/>
          </a:xfrm>
          <a:prstGeom prst="rect">
            <a:avLst/>
          </a:prstGeom>
          <a:noFill/>
          <a:ln w="9525">
            <a:no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72000" tIns="87876" rIns="72000" bIns="72000"/>
          <a:lstStyle>
            <a:lvl1pPr>
              <a:tabLst>
                <a:tab pos="723900" algn="l"/>
              </a:tabLst>
              <a:defRPr>
                <a:solidFill>
                  <a:srgbClr val="000000"/>
                </a:solidFill>
                <a:latin typeface="Arial" charset="0"/>
                <a:ea typeface="ＭＳ Ｐゴシック" charset="0"/>
                <a:cs typeface="Droid Sans" charset="0"/>
              </a:defRPr>
            </a:lvl1pPr>
            <a:lvl2pPr>
              <a:tabLst>
                <a:tab pos="723900" algn="l"/>
              </a:tabLst>
              <a:defRPr>
                <a:solidFill>
                  <a:srgbClr val="000000"/>
                </a:solidFill>
                <a:latin typeface="Arial" charset="0"/>
                <a:ea typeface="ＭＳ Ｐゴシック" charset="0"/>
                <a:cs typeface="Droid Sans" charset="0"/>
              </a:defRPr>
            </a:lvl2pPr>
            <a:lvl3pPr>
              <a:tabLst>
                <a:tab pos="723900" algn="l"/>
              </a:tabLst>
              <a:defRPr>
                <a:solidFill>
                  <a:srgbClr val="000000"/>
                </a:solidFill>
                <a:latin typeface="Arial" charset="0"/>
                <a:ea typeface="ＭＳ Ｐゴシック" charset="0"/>
                <a:cs typeface="Droid Sans" charset="0"/>
              </a:defRPr>
            </a:lvl3pPr>
            <a:lvl4pPr>
              <a:tabLst>
                <a:tab pos="723900" algn="l"/>
              </a:tabLst>
              <a:defRPr>
                <a:solidFill>
                  <a:srgbClr val="000000"/>
                </a:solidFill>
                <a:latin typeface="Arial" charset="0"/>
                <a:ea typeface="ＭＳ Ｐゴシック" charset="0"/>
                <a:cs typeface="Droid Sans" charset="0"/>
              </a:defRPr>
            </a:lvl4pPr>
            <a:lvl5pPr>
              <a:tabLst>
                <a:tab pos="723900" algn="l"/>
              </a:tabLst>
              <a:defRPr>
                <a:solidFill>
                  <a:srgbClr val="000000"/>
                </a:solidFill>
                <a:latin typeface="Arial" charset="0"/>
                <a:ea typeface="ＭＳ Ｐゴシック" charset="0"/>
                <a:cs typeface="Droid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a:solidFill>
                  <a:srgbClr val="000000"/>
                </a:solidFill>
                <a:latin typeface="Arial" charset="0"/>
                <a:ea typeface="ＭＳ Ｐゴシック" charset="0"/>
                <a:cs typeface="Droid Sans" charset="0"/>
              </a:defRPr>
            </a:lvl9pPr>
          </a:lstStyle>
          <a:p>
            <a:r>
              <a:rPr lang="da-DK" dirty="0">
                <a:latin typeface="+mj-lt"/>
              </a:rPr>
              <a:t>Person der arbejder</a:t>
            </a:r>
          </a:p>
          <a:p>
            <a:r>
              <a:rPr lang="da-DK" dirty="0">
                <a:latin typeface="+mj-lt"/>
              </a:rPr>
              <a:t>med forbedring</a:t>
            </a:r>
          </a:p>
        </p:txBody>
      </p:sp>
      <p:sp>
        <p:nvSpPr>
          <p:cNvPr id="11" name="Titel 2">
            <a:extLst>
              <a:ext uri="{FF2B5EF4-FFF2-40B4-BE49-F238E27FC236}">
                <a16:creationId xmlns:a16="http://schemas.microsoft.com/office/drawing/2014/main" id="{B34D2D6C-E9FC-9F66-A99C-D8C379B950EF}"/>
              </a:ext>
            </a:extLst>
          </p:cNvPr>
          <p:cNvSpPr>
            <a:spLocks noGrp="1"/>
          </p:cNvSpPr>
          <p:nvPr>
            <p:ph type="title"/>
          </p:nvPr>
        </p:nvSpPr>
        <p:spPr>
          <a:xfrm>
            <a:off x="877471" y="489898"/>
            <a:ext cx="9253372" cy="711639"/>
          </a:xfrm>
        </p:spPr>
        <p:txBody>
          <a:bodyPr/>
          <a:lstStyle/>
          <a:p>
            <a:r>
              <a:rPr lang="da-DK" dirty="0"/>
              <a:t>Tre syn på data</a:t>
            </a:r>
          </a:p>
        </p:txBody>
      </p:sp>
      <p:sp>
        <p:nvSpPr>
          <p:cNvPr id="12" name="Pladsholder til slidenummer 11">
            <a:extLst>
              <a:ext uri="{FF2B5EF4-FFF2-40B4-BE49-F238E27FC236}">
                <a16:creationId xmlns:a16="http://schemas.microsoft.com/office/drawing/2014/main" id="{9B1552A8-E92C-87B8-A600-CE993B6D2864}"/>
              </a:ext>
            </a:extLst>
          </p:cNvPr>
          <p:cNvSpPr>
            <a:spLocks noGrp="1"/>
          </p:cNvSpPr>
          <p:nvPr>
            <p:ph type="sldNum" sz="quarter" idx="27"/>
          </p:nvPr>
        </p:nvSpPr>
        <p:spPr/>
        <p:txBody>
          <a:bodyPr/>
          <a:lstStyle/>
          <a:p>
            <a:fld id="{4F2B6656-7882-4CEF-9850-9EB873E823C4}" type="slidenum">
              <a:rPr lang="en-GB" noProof="0" smtClean="0"/>
              <a:pPr/>
              <a:t>39</a:t>
            </a:fld>
            <a:endParaRPr lang="en-GB" noProof="0" dirty="0"/>
          </a:p>
        </p:txBody>
      </p:sp>
      <p:sp>
        <p:nvSpPr>
          <p:cNvPr id="14" name="Tekstfelt 13">
            <a:extLst>
              <a:ext uri="{FF2B5EF4-FFF2-40B4-BE49-F238E27FC236}">
                <a16:creationId xmlns:a16="http://schemas.microsoft.com/office/drawing/2014/main" id="{576A3664-3645-4C14-0C45-167DE39D6567}"/>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
        <p:nvSpPr>
          <p:cNvPr id="13" name="Tekstfelt 12">
            <a:extLst>
              <a:ext uri="{FF2B5EF4-FFF2-40B4-BE49-F238E27FC236}">
                <a16:creationId xmlns:a16="http://schemas.microsoft.com/office/drawing/2014/main" id="{2FA00066-E7BA-587B-40F1-56993623D545}"/>
              </a:ext>
            </a:extLst>
          </p:cNvPr>
          <p:cNvSpPr txBox="1"/>
          <p:nvPr/>
        </p:nvSpPr>
        <p:spPr>
          <a:xfrm>
            <a:off x="7770472" y="6649638"/>
            <a:ext cx="4421528" cy="215444"/>
          </a:xfrm>
          <a:prstGeom prst="rect">
            <a:avLst/>
          </a:prstGeom>
          <a:noFill/>
        </p:spPr>
        <p:txBody>
          <a:bodyPr wrap="square" rtlCol="0">
            <a:spAutoFit/>
          </a:bodyPr>
          <a:lstStyle/>
          <a:p>
            <a:r>
              <a:rPr lang="da-DK" sz="800" dirty="0">
                <a:solidFill>
                  <a:schemeClr val="tx2">
                    <a:lumMod val="50000"/>
                  </a:schemeClr>
                </a:solidFill>
              </a:rPr>
              <a:t>Magasin om Patientsikkerhed, 2011, s.14-16 </a:t>
            </a:r>
            <a:r>
              <a:rPr lang="da-DK" sz="800" dirty="0">
                <a:solidFill>
                  <a:schemeClr val="tx2">
                    <a:lumMod val="50000"/>
                  </a:schemeClr>
                </a:solidFill>
                <a:hlinkClick r:id="rId6"/>
              </a:rPr>
              <a:t>Dansk Selskab for Patientsikkerhed</a:t>
            </a:r>
            <a:r>
              <a:rPr lang="da-DK" sz="800" dirty="0">
                <a:solidFill>
                  <a:schemeClr val="tx2">
                    <a:lumMod val="50000"/>
                  </a:schemeClr>
                </a:solidFill>
              </a:rPr>
              <a:t> </a:t>
            </a:r>
          </a:p>
        </p:txBody>
      </p:sp>
    </p:spTree>
    <p:extLst>
      <p:ext uri="{BB962C8B-B14F-4D97-AF65-F5344CB8AC3E}">
        <p14:creationId xmlns:p14="http://schemas.microsoft.com/office/powerpoint/2010/main" val="94363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2A374-012B-BC6C-D327-D68ECE04CCDC}"/>
              </a:ext>
            </a:extLst>
          </p:cNvPr>
          <p:cNvSpPr>
            <a:spLocks noGrp="1"/>
          </p:cNvSpPr>
          <p:nvPr>
            <p:ph type="title"/>
          </p:nvPr>
        </p:nvSpPr>
        <p:spPr>
          <a:xfrm>
            <a:off x="911225" y="360283"/>
            <a:ext cx="9648826" cy="1081007"/>
          </a:xfrm>
        </p:spPr>
        <p:txBody>
          <a:bodyPr/>
          <a:lstStyle/>
          <a:p>
            <a:r>
              <a:rPr lang="da-DK" dirty="0"/>
              <a:t>Læringsmål Workshop 2</a:t>
            </a:r>
          </a:p>
        </p:txBody>
      </p:sp>
      <p:sp>
        <p:nvSpPr>
          <p:cNvPr id="3" name="Pladsholder til indhold 2">
            <a:extLst>
              <a:ext uri="{FF2B5EF4-FFF2-40B4-BE49-F238E27FC236}">
                <a16:creationId xmlns:a16="http://schemas.microsoft.com/office/drawing/2014/main" id="{414AC668-1C30-25C3-E4F5-A9B5AC000849}"/>
              </a:ext>
            </a:extLst>
          </p:cNvPr>
          <p:cNvSpPr>
            <a:spLocks noGrp="1"/>
          </p:cNvSpPr>
          <p:nvPr>
            <p:ph idx="1"/>
          </p:nvPr>
        </p:nvSpPr>
        <p:spPr>
          <a:xfrm>
            <a:off x="911225" y="1758357"/>
            <a:ext cx="10225348" cy="4392614"/>
          </a:xfrm>
        </p:spPr>
        <p:txBody>
          <a:bodyPr/>
          <a:lstStyle/>
          <a:p>
            <a:pPr marL="0" indent="0">
              <a:lnSpc>
                <a:spcPct val="107000"/>
              </a:lnSpc>
              <a:spcAft>
                <a:spcPts val="800"/>
              </a:spcAft>
              <a:buNone/>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Efter Workshop </a:t>
            </a:r>
            <a:r>
              <a:rPr lang="da-DK" sz="1800" kern="100" dirty="0">
                <a:latin typeface="Aptos" panose="020B0004020202020204" pitchFamily="34" charset="0"/>
                <a:ea typeface="Aptos" panose="020B0004020202020204" pitchFamily="34" charset="0"/>
                <a:cs typeface="Times New Roman" panose="02020603050405020304" pitchFamily="18" charset="0"/>
              </a:rPr>
              <a:t>2</a:t>
            </a:r>
            <a:r>
              <a:rPr lang="da-DK" sz="1800" kern="100" dirty="0">
                <a:effectLst/>
                <a:latin typeface="Aptos" panose="020B0004020202020204" pitchFamily="34" charset="0"/>
                <a:ea typeface="Aptos" panose="020B0004020202020204" pitchFamily="34" charset="0"/>
                <a:cs typeface="Times New Roman" panose="02020603050405020304" pitchFamily="18" charset="0"/>
              </a:rPr>
              <a:t> kan deltagerne under støtte: </a:t>
            </a:r>
          </a:p>
          <a:p>
            <a:pPr marL="342900" lvl="0" indent="-342900">
              <a:lnSpc>
                <a:spcPct val="107000"/>
              </a:lnSpc>
              <a:buFont typeface="Symbol" panose="05050102010706020507" pitchFamily="18" charset="2"/>
              <a:buChar char=""/>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Beskrive hvad en PDSA-cyklus er, og </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planlægge en afprøvning</a:t>
            </a:r>
            <a:r>
              <a:rPr lang="da-DK" sz="1800" kern="100" dirty="0">
                <a:effectLst/>
                <a:latin typeface="Aptos" panose="020B0004020202020204" pitchFamily="34" charset="0"/>
                <a:ea typeface="Aptos" panose="020B0004020202020204" pitchFamily="34" charset="0"/>
                <a:cs typeface="Times New Roman" panose="02020603050405020304" pitchFamily="18" charset="0"/>
              </a:rPr>
              <a:t> af en ændring til gennemførsel i egen forbedringsindsats i praksis.</a:t>
            </a:r>
          </a:p>
          <a:p>
            <a:pPr marL="342900" lvl="0" indent="-342900">
              <a:lnSpc>
                <a:spcPct val="107000"/>
              </a:lnSpc>
              <a:buFont typeface="Symbol" panose="05050102010706020507" pitchFamily="18" charset="2"/>
              <a:buChar char=""/>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Identificere og </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udvælge relevante data og metoder til indsamling af kvalitative og/eller kvantitative data</a:t>
            </a:r>
            <a:r>
              <a:rPr lang="da-DK" sz="1800" kern="100" dirty="0">
                <a:effectLst/>
                <a:latin typeface="Aptos" panose="020B0004020202020204" pitchFamily="34" charset="0"/>
                <a:ea typeface="Aptos" panose="020B0004020202020204" pitchFamily="34" charset="0"/>
                <a:cs typeface="Times New Roman" panose="02020603050405020304" pitchFamily="18" charset="0"/>
              </a:rPr>
              <a:t>. Fx interview, billeder, forskellige typer af indikatorer, til evaluering i egen forbedringsindsats. </a:t>
            </a:r>
          </a:p>
          <a:p>
            <a:pPr marL="342900" lvl="0" indent="-342900">
              <a:lnSpc>
                <a:spcPct val="107000"/>
              </a:lnSpc>
              <a:buFont typeface="Symbol" panose="05050102010706020507" pitchFamily="18" charset="2"/>
              <a:buChar char=""/>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Initiere og forstå de grundlæggende </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elementer i en måleplan for systematisk dataindsamling </a:t>
            </a:r>
            <a:r>
              <a:rPr lang="da-DK" sz="1800" kern="100" dirty="0">
                <a:effectLst/>
                <a:latin typeface="Aptos" panose="020B0004020202020204" pitchFamily="34" charset="0"/>
                <a:ea typeface="Aptos" panose="020B0004020202020204" pitchFamily="34" charset="0"/>
                <a:cs typeface="Times New Roman" panose="02020603050405020304" pitchFamily="18" charset="0"/>
              </a:rPr>
              <a:t>af kvantitative data. </a:t>
            </a:r>
            <a:r>
              <a:rPr lang="da-DK" sz="1800" kern="100" dirty="0">
                <a:latin typeface="Aptos" panose="020B0004020202020204" pitchFamily="34" charset="0"/>
                <a:ea typeface="Aptos" panose="020B0004020202020204" pitchFamily="34" charset="0"/>
                <a:cs typeface="Times New Roman" panose="02020603050405020304" pitchFamily="18" charset="0"/>
              </a:rPr>
              <a:t>H</a:t>
            </a:r>
            <a:r>
              <a:rPr lang="da-DK" sz="1800" kern="100" dirty="0">
                <a:effectLst/>
                <a:latin typeface="Aptos" panose="020B0004020202020204" pitchFamily="34" charset="0"/>
                <a:ea typeface="Aptos" panose="020B0004020202020204" pitchFamily="34" charset="0"/>
                <a:cs typeface="Times New Roman" panose="02020603050405020304" pitchFamily="18" charset="0"/>
              </a:rPr>
              <a:t>erunder hvad der skal måles, hvornår, og hvordan data skal indsamles og præsenteres over tid.</a:t>
            </a:r>
          </a:p>
          <a:p>
            <a:pPr marL="342900" lvl="0" indent="-342900">
              <a:lnSpc>
                <a:spcPct val="107000"/>
              </a:lnSpc>
              <a:spcAft>
                <a:spcPts val="800"/>
              </a:spcAft>
              <a:buFont typeface="Symbol" panose="05050102010706020507" pitchFamily="18" charset="2"/>
              <a:buChar char=""/>
            </a:pPr>
            <a:r>
              <a:rPr lang="da-DK" sz="1800" kern="100" dirty="0">
                <a:effectLst/>
                <a:latin typeface="Aptos" panose="020B0004020202020204" pitchFamily="34" charset="0"/>
                <a:ea typeface="Aptos" panose="020B0004020202020204" pitchFamily="34" charset="0"/>
                <a:cs typeface="Times New Roman" panose="02020603050405020304" pitchFamily="18" charset="0"/>
              </a:rPr>
              <a:t>Genkende </a:t>
            </a:r>
            <a:r>
              <a:rPr lang="da-DK" sz="1800" b="1" kern="100" dirty="0">
                <a:effectLst/>
                <a:latin typeface="Aptos" panose="020B0004020202020204" pitchFamily="34" charset="0"/>
                <a:ea typeface="Aptos" panose="020B0004020202020204" pitchFamily="34" charset="0"/>
                <a:cs typeface="Times New Roman" panose="02020603050405020304" pitchFamily="18" charset="0"/>
              </a:rPr>
              <a:t>tilfældig og særlig variation gennem mønstergenkendelse</a:t>
            </a:r>
            <a:endParaRPr lang="da-DK"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p:txBody>
      </p:sp>
      <p:sp>
        <p:nvSpPr>
          <p:cNvPr id="4" name="Pladsholder til slidenummer 3">
            <a:extLst>
              <a:ext uri="{FF2B5EF4-FFF2-40B4-BE49-F238E27FC236}">
                <a16:creationId xmlns:a16="http://schemas.microsoft.com/office/drawing/2014/main" id="{FF658D5C-552E-2051-E43F-6A5AE19CCEFD}"/>
              </a:ext>
            </a:extLst>
          </p:cNvPr>
          <p:cNvSpPr>
            <a:spLocks noGrp="1"/>
          </p:cNvSpPr>
          <p:nvPr>
            <p:ph type="sldNum" sz="quarter" idx="12"/>
          </p:nvPr>
        </p:nvSpPr>
        <p:spPr/>
        <p:txBody>
          <a:bodyPr/>
          <a:lstStyle/>
          <a:p>
            <a:fld id="{50DEC214-4A26-8544-86E4-D5810B015655}" type="slidenum">
              <a:rPr lang="da-DK" smtClean="0"/>
              <a:t>4</a:t>
            </a:fld>
            <a:endParaRPr lang="da-DK" dirty="0"/>
          </a:p>
        </p:txBody>
      </p:sp>
      <p:sp>
        <p:nvSpPr>
          <p:cNvPr id="6" name="Tekstfelt 5">
            <a:extLst>
              <a:ext uri="{FF2B5EF4-FFF2-40B4-BE49-F238E27FC236}">
                <a16:creationId xmlns:a16="http://schemas.microsoft.com/office/drawing/2014/main" id="{FA17091F-E6E9-43DD-C1CF-047BD2D80608}"/>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3261957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Tre syn på data</a:t>
            </a:r>
          </a:p>
        </p:txBody>
      </p:sp>
      <p:pic>
        <p:nvPicPr>
          <p:cNvPr id="8" name="Pladsholder til indhold 7"/>
          <p:cNvPicPr>
            <a:picLocks noGrp="1" noChangeAspect="1"/>
          </p:cNvPicPr>
          <p:nvPr>
            <p:ph sz="quarter" idx="21"/>
          </p:nvPr>
        </p:nvPicPr>
        <p:blipFill>
          <a:blip r:embed="rId3"/>
          <a:srcRect b="9565"/>
          <a:stretch/>
        </p:blipFill>
        <p:spPr>
          <a:xfrm>
            <a:off x="1224835" y="1433201"/>
            <a:ext cx="9364464" cy="4841030"/>
          </a:xfrm>
          <a:prstGeom prst="rect">
            <a:avLst/>
          </a:prstGeom>
        </p:spPr>
      </p:pic>
      <p:pic>
        <p:nvPicPr>
          <p:cNvPr id="5" name="Picture 4">
            <a:extLst>
              <a:ext uri="{FF2B5EF4-FFF2-40B4-BE49-F238E27FC236}">
                <a16:creationId xmlns:a16="http://schemas.microsoft.com/office/drawing/2014/main" id="{A6700521-6DAF-F8EB-0E80-216D02EA820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89966" y="392886"/>
            <a:ext cx="452848" cy="8496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 name="Picture 5">
            <a:extLst>
              <a:ext uri="{FF2B5EF4-FFF2-40B4-BE49-F238E27FC236}">
                <a16:creationId xmlns:a16="http://schemas.microsoft.com/office/drawing/2014/main" id="{292E1B04-8BA9-0B63-7D4D-CE21443BC67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835375" y="445640"/>
            <a:ext cx="449995" cy="8816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a:extLst>
              <a:ext uri="{FF2B5EF4-FFF2-40B4-BE49-F238E27FC236}">
                <a16:creationId xmlns:a16="http://schemas.microsoft.com/office/drawing/2014/main" id="{2BD665BC-098F-A2E5-FB6B-796A8743FD9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17667" y="477339"/>
            <a:ext cx="429375" cy="83369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ktangel 1">
            <a:extLst>
              <a:ext uri="{FF2B5EF4-FFF2-40B4-BE49-F238E27FC236}">
                <a16:creationId xmlns:a16="http://schemas.microsoft.com/office/drawing/2014/main" id="{87D3BFAD-D122-CC69-299E-A5A91D2632AE}"/>
              </a:ext>
            </a:extLst>
          </p:cNvPr>
          <p:cNvSpPr/>
          <p:nvPr/>
        </p:nvSpPr>
        <p:spPr>
          <a:xfrm>
            <a:off x="4278544" y="1501747"/>
            <a:ext cx="1875692" cy="45778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3BFD460-208C-3CDE-96B1-3E5392C7A538}"/>
              </a:ext>
            </a:extLst>
          </p:cNvPr>
          <p:cNvSpPr/>
          <p:nvPr/>
        </p:nvSpPr>
        <p:spPr>
          <a:xfrm>
            <a:off x="6154236" y="1501746"/>
            <a:ext cx="1954810" cy="45778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58B6CF0B-044D-4422-66BC-9768C108AD8F}"/>
              </a:ext>
            </a:extLst>
          </p:cNvPr>
          <p:cNvSpPr/>
          <p:nvPr/>
        </p:nvSpPr>
        <p:spPr>
          <a:xfrm>
            <a:off x="8109046" y="1517977"/>
            <a:ext cx="1875692" cy="45616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Rektangel 9">
            <a:extLst>
              <a:ext uri="{FF2B5EF4-FFF2-40B4-BE49-F238E27FC236}">
                <a16:creationId xmlns:a16="http://schemas.microsoft.com/office/drawing/2014/main" id="{4D2D435E-B884-886E-88A4-AAE7F88FB090}"/>
              </a:ext>
            </a:extLst>
          </p:cNvPr>
          <p:cNvSpPr/>
          <p:nvPr/>
        </p:nvSpPr>
        <p:spPr>
          <a:xfrm>
            <a:off x="6154236" y="1509861"/>
            <a:ext cx="1954810" cy="45616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F7B1A028-711A-CD4D-3D85-700352B845EF}"/>
              </a:ext>
            </a:extLst>
          </p:cNvPr>
          <p:cNvSpPr>
            <a:spLocks noGrp="1"/>
          </p:cNvSpPr>
          <p:nvPr>
            <p:ph type="sldNum" sz="quarter" idx="27"/>
          </p:nvPr>
        </p:nvSpPr>
        <p:spPr/>
        <p:txBody>
          <a:bodyPr/>
          <a:lstStyle/>
          <a:p>
            <a:r>
              <a:rPr lang="en-GB" noProof="0" dirty="0"/>
              <a:t> </a:t>
            </a:r>
            <a:fld id="{4F2B6656-7882-4CEF-9850-9EB873E823C4}" type="slidenum">
              <a:rPr lang="en-GB" noProof="0" smtClean="0"/>
              <a:pPr/>
              <a:t>40</a:t>
            </a:fld>
            <a:endParaRPr lang="en-GB" noProof="0" dirty="0"/>
          </a:p>
        </p:txBody>
      </p:sp>
      <p:sp>
        <p:nvSpPr>
          <p:cNvPr id="13" name="Tekstfelt 12">
            <a:extLst>
              <a:ext uri="{FF2B5EF4-FFF2-40B4-BE49-F238E27FC236}">
                <a16:creationId xmlns:a16="http://schemas.microsoft.com/office/drawing/2014/main" id="{2CE06C89-8732-A5CB-7B5A-436A66732444}"/>
              </a:ext>
            </a:extLst>
          </p:cNvPr>
          <p:cNvSpPr txBox="1"/>
          <p:nvPr/>
        </p:nvSpPr>
        <p:spPr>
          <a:xfrm>
            <a:off x="7745299" y="6497739"/>
            <a:ext cx="4296229" cy="246221"/>
          </a:xfrm>
          <a:prstGeom prst="rect">
            <a:avLst/>
          </a:prstGeom>
          <a:noFill/>
        </p:spPr>
        <p:txBody>
          <a:bodyPr wrap="square" rtlCol="0">
            <a:spAutoFit/>
          </a:bodyPr>
          <a:lstStyle/>
          <a:p>
            <a:r>
              <a:rPr lang="da-DK" sz="1000" dirty="0">
                <a:solidFill>
                  <a:schemeClr val="tx2"/>
                </a:solidFill>
              </a:rPr>
              <a:t>Solberg 1997: The Three </a:t>
            </a:r>
            <a:r>
              <a:rPr lang="da-DK" sz="1000" dirty="0" err="1">
                <a:solidFill>
                  <a:schemeClr val="tx2"/>
                </a:solidFill>
              </a:rPr>
              <a:t>Faces</a:t>
            </a:r>
            <a:r>
              <a:rPr lang="da-DK" sz="1000" dirty="0">
                <a:solidFill>
                  <a:schemeClr val="tx2"/>
                </a:solidFill>
              </a:rPr>
              <a:t> og Performance Measurement</a:t>
            </a:r>
          </a:p>
        </p:txBody>
      </p:sp>
      <p:sp>
        <p:nvSpPr>
          <p:cNvPr id="14" name="Tekstfelt 13">
            <a:extLst>
              <a:ext uri="{FF2B5EF4-FFF2-40B4-BE49-F238E27FC236}">
                <a16:creationId xmlns:a16="http://schemas.microsoft.com/office/drawing/2014/main" id="{89362C77-358A-8B9D-6639-496BAA07588E}"/>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423436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C4118-E4B4-D4DE-D609-919E793EFA6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07B414C-BC9C-60B7-239F-5B29D64526EA}"/>
              </a:ext>
            </a:extLst>
          </p:cNvPr>
          <p:cNvSpPr>
            <a:spLocks noGrp="1"/>
          </p:cNvSpPr>
          <p:nvPr>
            <p:ph type="title"/>
          </p:nvPr>
        </p:nvSpPr>
        <p:spPr>
          <a:xfrm>
            <a:off x="529862" y="392886"/>
            <a:ext cx="11542217" cy="711639"/>
          </a:xfrm>
        </p:spPr>
        <p:txBody>
          <a:bodyPr/>
          <a:lstStyle/>
          <a:p>
            <a:r>
              <a:rPr lang="da-DK" dirty="0"/>
              <a:t>Seriediagram</a:t>
            </a:r>
          </a:p>
        </p:txBody>
      </p:sp>
      <p:sp>
        <p:nvSpPr>
          <p:cNvPr id="6" name="Pladsholder til slidenummer 5">
            <a:extLst>
              <a:ext uri="{FF2B5EF4-FFF2-40B4-BE49-F238E27FC236}">
                <a16:creationId xmlns:a16="http://schemas.microsoft.com/office/drawing/2014/main" id="{944F9A4B-2550-13C2-E7A0-C1922D4BA0EA}"/>
              </a:ext>
            </a:extLst>
          </p:cNvPr>
          <p:cNvSpPr>
            <a:spLocks noGrp="1"/>
          </p:cNvSpPr>
          <p:nvPr>
            <p:ph type="sldNum" sz="quarter" idx="27"/>
          </p:nvPr>
        </p:nvSpPr>
        <p:spPr/>
        <p:txBody>
          <a:bodyPr/>
          <a:lstStyle/>
          <a:p>
            <a:fld id="{4F2B6656-7882-4CEF-9850-9EB873E823C4}" type="slidenum">
              <a:rPr lang="en-GB" noProof="0" smtClean="0"/>
              <a:pPr/>
              <a:t>41</a:t>
            </a:fld>
            <a:endParaRPr lang="en-GB" noProof="0" dirty="0"/>
          </a:p>
        </p:txBody>
      </p:sp>
      <p:sp>
        <p:nvSpPr>
          <p:cNvPr id="7" name="Tekstfelt 6">
            <a:extLst>
              <a:ext uri="{FF2B5EF4-FFF2-40B4-BE49-F238E27FC236}">
                <a16:creationId xmlns:a16="http://schemas.microsoft.com/office/drawing/2014/main" id="{770F7A3B-3F3B-DBB0-EDB8-C26B458AD9C4}"/>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sp>
        <p:nvSpPr>
          <p:cNvPr id="5" name="Pladsholder til tekst 4">
            <a:extLst>
              <a:ext uri="{FF2B5EF4-FFF2-40B4-BE49-F238E27FC236}">
                <a16:creationId xmlns:a16="http://schemas.microsoft.com/office/drawing/2014/main" id="{6A29A849-F554-AB6C-BB32-AF55FD4977F3}"/>
              </a:ext>
            </a:extLst>
          </p:cNvPr>
          <p:cNvSpPr>
            <a:spLocks noGrp="1"/>
          </p:cNvSpPr>
          <p:nvPr>
            <p:ph type="body" sz="quarter" idx="25"/>
          </p:nvPr>
        </p:nvSpPr>
        <p:spPr>
          <a:xfrm>
            <a:off x="10282039" y="6388912"/>
            <a:ext cx="1195312" cy="152404"/>
          </a:xfrm>
        </p:spPr>
        <p:txBody>
          <a:bodyPr>
            <a:normAutofit/>
          </a:bodyPr>
          <a:lstStyle/>
          <a:p>
            <a:r>
              <a:rPr lang="da-DK" sz="1000" dirty="0"/>
              <a:t>Fiktive data</a:t>
            </a:r>
          </a:p>
        </p:txBody>
      </p:sp>
      <p:sp>
        <p:nvSpPr>
          <p:cNvPr id="11" name="Tekstfelt 10">
            <a:extLst>
              <a:ext uri="{FF2B5EF4-FFF2-40B4-BE49-F238E27FC236}">
                <a16:creationId xmlns:a16="http://schemas.microsoft.com/office/drawing/2014/main" id="{C6F9A312-31E1-2C13-20B9-C317100C2438}"/>
              </a:ext>
            </a:extLst>
          </p:cNvPr>
          <p:cNvSpPr txBox="1"/>
          <p:nvPr/>
        </p:nvSpPr>
        <p:spPr>
          <a:xfrm>
            <a:off x="7478829" y="1196025"/>
            <a:ext cx="3763478" cy="2862322"/>
          </a:xfrm>
          <a:prstGeom prst="rect">
            <a:avLst/>
          </a:prstGeom>
          <a:noFill/>
        </p:spPr>
        <p:txBody>
          <a:bodyPr wrap="square" rtlCol="0">
            <a:spAutoFit/>
          </a:bodyPr>
          <a:lstStyle/>
          <a:p>
            <a:pPr algn="l"/>
            <a:r>
              <a:rPr lang="da-DK" b="0" i="0" dirty="0">
                <a:solidFill>
                  <a:srgbClr val="000000"/>
                </a:solidFill>
                <a:effectLst/>
                <a:latin typeface="Roboto" panose="02000000000000000000" pitchFamily="2" charset="0"/>
              </a:rPr>
              <a:t>Seriediagrammet viser datapunkter i </a:t>
            </a:r>
            <a:r>
              <a:rPr lang="da-DK" b="1" i="0" dirty="0">
                <a:solidFill>
                  <a:srgbClr val="000000"/>
                </a:solidFill>
                <a:effectLst/>
                <a:latin typeface="Roboto" panose="02000000000000000000" pitchFamily="2" charset="0"/>
              </a:rPr>
              <a:t>tidsmæssig</a:t>
            </a:r>
            <a:r>
              <a:rPr lang="da-DK" b="0" i="0" dirty="0">
                <a:solidFill>
                  <a:srgbClr val="000000"/>
                </a:solidFill>
                <a:effectLst/>
                <a:latin typeface="Roboto" panose="02000000000000000000" pitchFamily="2" charset="0"/>
              </a:rPr>
              <a:t> rækkefølge.</a:t>
            </a:r>
          </a:p>
          <a:p>
            <a:pPr algn="l"/>
            <a:endParaRPr lang="da-DK" b="0" i="0" dirty="0">
              <a:solidFill>
                <a:srgbClr val="000000"/>
              </a:solidFill>
              <a:effectLst/>
              <a:latin typeface="Roboto" panose="02000000000000000000" pitchFamily="2" charset="0"/>
            </a:endParaRPr>
          </a:p>
          <a:p>
            <a:pPr algn="l"/>
            <a:r>
              <a:rPr lang="da-DK" b="0" i="0" dirty="0">
                <a:solidFill>
                  <a:srgbClr val="000000"/>
                </a:solidFill>
                <a:effectLst/>
                <a:latin typeface="Roboto" panose="02000000000000000000" pitchFamily="2" charset="0"/>
              </a:rPr>
              <a:t>Seriediagrammet har en midterlinje (</a:t>
            </a:r>
            <a:r>
              <a:rPr lang="da-DK" b="1" i="0" dirty="0">
                <a:solidFill>
                  <a:srgbClr val="000000"/>
                </a:solidFill>
                <a:effectLst/>
                <a:latin typeface="Roboto" panose="02000000000000000000" pitchFamily="2" charset="0"/>
              </a:rPr>
              <a:t>median</a:t>
            </a:r>
            <a:r>
              <a:rPr lang="da-DK" b="0" i="0" dirty="0">
                <a:solidFill>
                  <a:srgbClr val="000000"/>
                </a:solidFill>
                <a:effectLst/>
                <a:latin typeface="Roboto" panose="02000000000000000000" pitchFamily="2" charset="0"/>
              </a:rPr>
              <a:t>), der deler datapunkterne i 2 lige store portioner over og under linjen. Midterlinjen bruges til at se niveauet og til at følge udviklingen i data over tid.</a:t>
            </a:r>
          </a:p>
          <a:p>
            <a:endParaRPr lang="da-DK" dirty="0"/>
          </a:p>
        </p:txBody>
      </p:sp>
      <p:pic>
        <p:nvPicPr>
          <p:cNvPr id="15" name="Billede 14">
            <a:extLst>
              <a:ext uri="{FF2B5EF4-FFF2-40B4-BE49-F238E27FC236}">
                <a16:creationId xmlns:a16="http://schemas.microsoft.com/office/drawing/2014/main" id="{B213DB4C-3BD0-08C2-5A0A-F85E67529C54}"/>
              </a:ext>
            </a:extLst>
          </p:cNvPr>
          <p:cNvPicPr>
            <a:picLocks noChangeAspect="1"/>
          </p:cNvPicPr>
          <p:nvPr/>
        </p:nvPicPr>
        <p:blipFill>
          <a:blip r:embed="rId3"/>
          <a:stretch>
            <a:fillRect/>
          </a:stretch>
        </p:blipFill>
        <p:spPr>
          <a:xfrm>
            <a:off x="330472" y="1561762"/>
            <a:ext cx="6714924" cy="4369912"/>
          </a:xfrm>
          <a:prstGeom prst="rect">
            <a:avLst/>
          </a:prstGeom>
        </p:spPr>
      </p:pic>
      <p:sp>
        <p:nvSpPr>
          <p:cNvPr id="16" name="Rektangel: afrundede hjørner 15">
            <a:extLst>
              <a:ext uri="{FF2B5EF4-FFF2-40B4-BE49-F238E27FC236}">
                <a16:creationId xmlns:a16="http://schemas.microsoft.com/office/drawing/2014/main" id="{6463E408-E380-314D-8389-9D1F6D1D8148}"/>
              </a:ext>
            </a:extLst>
          </p:cNvPr>
          <p:cNvSpPr/>
          <p:nvPr/>
        </p:nvSpPr>
        <p:spPr>
          <a:xfrm>
            <a:off x="7803055" y="4149847"/>
            <a:ext cx="3185962" cy="115754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da-DK">
                <a:solidFill>
                  <a:srgbClr val="000000"/>
                </a:solidFill>
                <a:latin typeface="Roboto" panose="02000000000000000000" pitchFamily="2" charset="0"/>
              </a:rPr>
              <a:t>Seriediagrammet bruges til at analysere tendenser og variation i data over tid. </a:t>
            </a:r>
            <a:endParaRPr lang="da-DK" dirty="0">
              <a:solidFill>
                <a:srgbClr val="000000"/>
              </a:solidFill>
              <a:latin typeface="Roboto" panose="02000000000000000000" pitchFamily="2" charset="0"/>
            </a:endParaRPr>
          </a:p>
        </p:txBody>
      </p:sp>
    </p:spTree>
    <p:extLst>
      <p:ext uri="{BB962C8B-B14F-4D97-AF65-F5344CB8AC3E}">
        <p14:creationId xmlns:p14="http://schemas.microsoft.com/office/powerpoint/2010/main" val="27871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p:cNvSpPr>
            <a:spLocks noGrp="1"/>
          </p:cNvSpPr>
          <p:nvPr>
            <p:ph type="title"/>
          </p:nvPr>
        </p:nvSpPr>
        <p:spPr>
          <a:xfrm>
            <a:off x="1101980" y="719856"/>
            <a:ext cx="11119219" cy="711639"/>
          </a:xfrm>
        </p:spPr>
        <p:txBody>
          <a:bodyPr/>
          <a:lstStyle/>
          <a:p>
            <a:pPr algn="l"/>
            <a:r>
              <a:rPr lang="da-DK" dirty="0"/>
              <a:t>Vi bruger seriediagrammer</a:t>
            </a:r>
          </a:p>
        </p:txBody>
      </p:sp>
      <p:pic>
        <p:nvPicPr>
          <p:cNvPr id="6" name="Billede 5"/>
          <p:cNvPicPr>
            <a:picLocks noChangeAspect="1"/>
          </p:cNvPicPr>
          <p:nvPr/>
        </p:nvPicPr>
        <p:blipFill>
          <a:blip r:embed="rId3"/>
          <a:stretch>
            <a:fillRect/>
          </a:stretch>
        </p:blipFill>
        <p:spPr>
          <a:xfrm>
            <a:off x="2669104" y="2036354"/>
            <a:ext cx="7101764" cy="3169616"/>
          </a:xfrm>
          <a:prstGeom prst="rect">
            <a:avLst/>
          </a:prstGeom>
        </p:spPr>
      </p:pic>
      <p:sp>
        <p:nvSpPr>
          <p:cNvPr id="2" name="Pladsholder til slidenummer 1">
            <a:extLst>
              <a:ext uri="{FF2B5EF4-FFF2-40B4-BE49-F238E27FC236}">
                <a16:creationId xmlns:a16="http://schemas.microsoft.com/office/drawing/2014/main" id="{8EA6C759-D05C-AF3C-AF31-A73B488BB7C8}"/>
              </a:ext>
            </a:extLst>
          </p:cNvPr>
          <p:cNvSpPr>
            <a:spLocks noGrp="1"/>
          </p:cNvSpPr>
          <p:nvPr>
            <p:ph type="sldNum" sz="quarter" idx="27"/>
          </p:nvPr>
        </p:nvSpPr>
        <p:spPr/>
        <p:txBody>
          <a:bodyPr/>
          <a:lstStyle/>
          <a:p>
            <a:r>
              <a:rPr lang="en-GB" noProof="0" dirty="0"/>
              <a:t> </a:t>
            </a:r>
            <a:fld id="{4F2B6656-7882-4CEF-9850-9EB873E823C4}" type="slidenum">
              <a:rPr lang="en-GB" noProof="0" smtClean="0"/>
              <a:pPr/>
              <a:t>42</a:t>
            </a:fld>
            <a:endParaRPr lang="en-GB" noProof="0" dirty="0"/>
          </a:p>
        </p:txBody>
      </p:sp>
      <p:sp>
        <p:nvSpPr>
          <p:cNvPr id="7" name="Rektangel 6">
            <a:extLst>
              <a:ext uri="{FF2B5EF4-FFF2-40B4-BE49-F238E27FC236}">
                <a16:creationId xmlns:a16="http://schemas.microsoft.com/office/drawing/2014/main" id="{2B1FF6C4-389B-06EF-AF57-AF2CC221C7E9}"/>
              </a:ext>
            </a:extLst>
          </p:cNvPr>
          <p:cNvSpPr/>
          <p:nvPr/>
        </p:nvSpPr>
        <p:spPr>
          <a:xfrm>
            <a:off x="4098489" y="5600995"/>
            <a:ext cx="6316372"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dirty="0">
                <a:solidFill>
                  <a:schemeClr val="tx2"/>
                </a:solidFill>
              </a:rPr>
              <a:t>Grafen skal fortælle sin egen historie! </a:t>
            </a:r>
          </a:p>
        </p:txBody>
      </p:sp>
      <p:sp>
        <p:nvSpPr>
          <p:cNvPr id="8" name="Rektangel 7">
            <a:extLst>
              <a:ext uri="{FF2B5EF4-FFF2-40B4-BE49-F238E27FC236}">
                <a16:creationId xmlns:a16="http://schemas.microsoft.com/office/drawing/2014/main" id="{CB6E35CE-75A0-35B3-6B97-F5C9E4ECE2A5}"/>
              </a:ext>
            </a:extLst>
          </p:cNvPr>
          <p:cNvSpPr/>
          <p:nvPr/>
        </p:nvSpPr>
        <p:spPr>
          <a:xfrm>
            <a:off x="5043110" y="1637627"/>
            <a:ext cx="2670048" cy="29564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tx2"/>
                </a:solidFill>
              </a:rPr>
              <a:t>S</a:t>
            </a:r>
            <a:r>
              <a:rPr lang="da-DK" sz="1400" b="1" dirty="0">
                <a:solidFill>
                  <a:schemeClr val="tx2"/>
                </a:solidFill>
              </a:rPr>
              <a:t>igende titel</a:t>
            </a:r>
          </a:p>
        </p:txBody>
      </p:sp>
      <p:sp>
        <p:nvSpPr>
          <p:cNvPr id="9" name="Rektangel 8">
            <a:extLst>
              <a:ext uri="{FF2B5EF4-FFF2-40B4-BE49-F238E27FC236}">
                <a16:creationId xmlns:a16="http://schemas.microsoft.com/office/drawing/2014/main" id="{FBCCDC35-03BE-DC25-C314-6D9F34258CE1}"/>
              </a:ext>
            </a:extLst>
          </p:cNvPr>
          <p:cNvSpPr/>
          <p:nvPr/>
        </p:nvSpPr>
        <p:spPr>
          <a:xfrm>
            <a:off x="3616486" y="2109635"/>
            <a:ext cx="1189043" cy="29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rPr>
              <a:t>Intervention 1</a:t>
            </a:r>
          </a:p>
        </p:txBody>
      </p:sp>
      <p:sp>
        <p:nvSpPr>
          <p:cNvPr id="10" name="Flowchart: Or 2">
            <a:extLst>
              <a:ext uri="{FF2B5EF4-FFF2-40B4-BE49-F238E27FC236}">
                <a16:creationId xmlns:a16="http://schemas.microsoft.com/office/drawing/2014/main" id="{A649BC57-87AF-4309-4E06-737472F92EC9}"/>
              </a:ext>
            </a:extLst>
          </p:cNvPr>
          <p:cNvSpPr>
            <a:spLocks noChangeAspect="1"/>
          </p:cNvSpPr>
          <p:nvPr/>
        </p:nvSpPr>
        <p:spPr>
          <a:xfrm>
            <a:off x="4084046" y="2462360"/>
            <a:ext cx="295646" cy="295646"/>
          </a:xfrm>
          <a:prstGeom prst="flowChartOr">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400" err="1"/>
          </a:p>
        </p:txBody>
      </p:sp>
      <p:sp>
        <p:nvSpPr>
          <p:cNvPr id="11" name="Flowchart: Connector 19">
            <a:extLst>
              <a:ext uri="{FF2B5EF4-FFF2-40B4-BE49-F238E27FC236}">
                <a16:creationId xmlns:a16="http://schemas.microsoft.com/office/drawing/2014/main" id="{96C1224E-E530-8C76-6ADE-56330C2CDF41}"/>
              </a:ext>
            </a:extLst>
          </p:cNvPr>
          <p:cNvSpPr/>
          <p:nvPr/>
        </p:nvSpPr>
        <p:spPr>
          <a:xfrm>
            <a:off x="5270910" y="2417616"/>
            <a:ext cx="457200" cy="45720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2800" b="1" dirty="0">
              <a:solidFill>
                <a:schemeClr val="tx1"/>
              </a:solidFill>
            </a:endParaRPr>
          </a:p>
        </p:txBody>
      </p:sp>
      <p:sp>
        <p:nvSpPr>
          <p:cNvPr id="13" name="Flowchart: Or 2">
            <a:extLst>
              <a:ext uri="{FF2B5EF4-FFF2-40B4-BE49-F238E27FC236}">
                <a16:creationId xmlns:a16="http://schemas.microsoft.com/office/drawing/2014/main" id="{6A87C790-E16A-7190-72FF-00E2EA7CAB81}"/>
              </a:ext>
            </a:extLst>
          </p:cNvPr>
          <p:cNvSpPr>
            <a:spLocks noChangeAspect="1"/>
          </p:cNvSpPr>
          <p:nvPr/>
        </p:nvSpPr>
        <p:spPr>
          <a:xfrm>
            <a:off x="5879461" y="2462360"/>
            <a:ext cx="295646" cy="295646"/>
          </a:xfrm>
          <a:prstGeom prst="flowChartOr">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400" err="1"/>
          </a:p>
        </p:txBody>
      </p:sp>
      <p:sp>
        <p:nvSpPr>
          <p:cNvPr id="17" name="Flowchart: Or 2">
            <a:extLst>
              <a:ext uri="{FF2B5EF4-FFF2-40B4-BE49-F238E27FC236}">
                <a16:creationId xmlns:a16="http://schemas.microsoft.com/office/drawing/2014/main" id="{F6C46011-DD7F-D378-44A2-1519D402E6BE}"/>
              </a:ext>
            </a:extLst>
          </p:cNvPr>
          <p:cNvSpPr>
            <a:spLocks noChangeAspect="1"/>
          </p:cNvSpPr>
          <p:nvPr/>
        </p:nvSpPr>
        <p:spPr>
          <a:xfrm>
            <a:off x="7031712" y="2453849"/>
            <a:ext cx="295646" cy="295646"/>
          </a:xfrm>
          <a:prstGeom prst="flowChartOr">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400" err="1"/>
          </a:p>
        </p:txBody>
      </p:sp>
      <p:sp>
        <p:nvSpPr>
          <p:cNvPr id="19" name="Rektangel 18">
            <a:extLst>
              <a:ext uri="{FF2B5EF4-FFF2-40B4-BE49-F238E27FC236}">
                <a16:creationId xmlns:a16="http://schemas.microsoft.com/office/drawing/2014/main" id="{B041D35D-9B97-359D-319C-EBBB9EAFBFA2}"/>
              </a:ext>
            </a:extLst>
          </p:cNvPr>
          <p:cNvSpPr/>
          <p:nvPr/>
        </p:nvSpPr>
        <p:spPr>
          <a:xfrm>
            <a:off x="5436299" y="2109635"/>
            <a:ext cx="1189043" cy="29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rPr>
              <a:t>Intervention 2 </a:t>
            </a:r>
          </a:p>
        </p:txBody>
      </p:sp>
      <p:sp>
        <p:nvSpPr>
          <p:cNvPr id="21" name="Rektangel 20">
            <a:extLst>
              <a:ext uri="{FF2B5EF4-FFF2-40B4-BE49-F238E27FC236}">
                <a16:creationId xmlns:a16="http://schemas.microsoft.com/office/drawing/2014/main" id="{26581B27-FBDD-E892-29A9-F2C35DCA21F6}"/>
              </a:ext>
            </a:extLst>
          </p:cNvPr>
          <p:cNvSpPr/>
          <p:nvPr/>
        </p:nvSpPr>
        <p:spPr>
          <a:xfrm>
            <a:off x="6661590" y="2109635"/>
            <a:ext cx="1189043" cy="29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solidFill>
                  <a:schemeClr val="tx1"/>
                </a:solidFill>
              </a:rPr>
              <a:t>Intervention 3</a:t>
            </a:r>
          </a:p>
        </p:txBody>
      </p:sp>
      <p:sp>
        <p:nvSpPr>
          <p:cNvPr id="22" name="Ellipse 21">
            <a:extLst>
              <a:ext uri="{FF2B5EF4-FFF2-40B4-BE49-F238E27FC236}">
                <a16:creationId xmlns:a16="http://schemas.microsoft.com/office/drawing/2014/main" id="{B4054314-AB6C-7843-49AE-B8D735287A6A}"/>
              </a:ext>
            </a:extLst>
          </p:cNvPr>
          <p:cNvSpPr/>
          <p:nvPr/>
        </p:nvSpPr>
        <p:spPr>
          <a:xfrm>
            <a:off x="3157425" y="2676570"/>
            <a:ext cx="1256880" cy="7116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74474378-7294-6C57-1E6E-1914B2372CB3}"/>
              </a:ext>
            </a:extLst>
          </p:cNvPr>
          <p:cNvSpPr/>
          <p:nvPr/>
        </p:nvSpPr>
        <p:spPr>
          <a:xfrm>
            <a:off x="3244087" y="2967232"/>
            <a:ext cx="6256374" cy="7116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 name="Lige forbindelse 24">
            <a:extLst>
              <a:ext uri="{FF2B5EF4-FFF2-40B4-BE49-F238E27FC236}">
                <a16:creationId xmlns:a16="http://schemas.microsoft.com/office/drawing/2014/main" id="{13708772-15F9-AF73-D8F7-E09CBC8A345A}"/>
              </a:ext>
            </a:extLst>
          </p:cNvPr>
          <p:cNvCxnSpPr/>
          <p:nvPr/>
        </p:nvCxnSpPr>
        <p:spPr>
          <a:xfrm>
            <a:off x="3244087" y="4272286"/>
            <a:ext cx="6256374"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B84C2E99-ABF2-B793-F2C0-F3CAE7CF088E}"/>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
        <p:nvSpPr>
          <p:cNvPr id="3" name="Tekstfelt 2">
            <a:extLst>
              <a:ext uri="{FF2B5EF4-FFF2-40B4-BE49-F238E27FC236}">
                <a16:creationId xmlns:a16="http://schemas.microsoft.com/office/drawing/2014/main" id="{CC1F1262-2240-EADB-D67B-BC08A583C01F}"/>
              </a:ext>
            </a:extLst>
          </p:cNvPr>
          <p:cNvSpPr txBox="1"/>
          <p:nvPr/>
        </p:nvSpPr>
        <p:spPr>
          <a:xfrm>
            <a:off x="1414421" y="2576668"/>
            <a:ext cx="1498843" cy="369332"/>
          </a:xfrm>
          <a:prstGeom prst="rect">
            <a:avLst/>
          </a:prstGeom>
          <a:noFill/>
        </p:spPr>
        <p:txBody>
          <a:bodyPr wrap="square" rtlCol="0">
            <a:spAutoFit/>
          </a:bodyPr>
          <a:lstStyle/>
          <a:p>
            <a:r>
              <a:rPr lang="da-DK" dirty="0"/>
              <a:t>Baseline</a:t>
            </a:r>
          </a:p>
        </p:txBody>
      </p:sp>
      <p:sp>
        <p:nvSpPr>
          <p:cNvPr id="12" name="Tekstfelt 11">
            <a:extLst>
              <a:ext uri="{FF2B5EF4-FFF2-40B4-BE49-F238E27FC236}">
                <a16:creationId xmlns:a16="http://schemas.microsoft.com/office/drawing/2014/main" id="{ACC92334-CAF7-7941-2E28-004C328B71CA}"/>
              </a:ext>
            </a:extLst>
          </p:cNvPr>
          <p:cNvSpPr txBox="1"/>
          <p:nvPr/>
        </p:nvSpPr>
        <p:spPr>
          <a:xfrm>
            <a:off x="9770868" y="3157107"/>
            <a:ext cx="1393414" cy="369332"/>
          </a:xfrm>
          <a:prstGeom prst="rect">
            <a:avLst/>
          </a:prstGeom>
          <a:noFill/>
        </p:spPr>
        <p:txBody>
          <a:bodyPr wrap="square" rtlCol="0">
            <a:spAutoFit/>
          </a:bodyPr>
          <a:lstStyle/>
          <a:p>
            <a:r>
              <a:rPr lang="da-DK" dirty="0"/>
              <a:t>Median</a:t>
            </a:r>
          </a:p>
        </p:txBody>
      </p:sp>
      <p:sp>
        <p:nvSpPr>
          <p:cNvPr id="15" name="Tekstfelt 14">
            <a:extLst>
              <a:ext uri="{FF2B5EF4-FFF2-40B4-BE49-F238E27FC236}">
                <a16:creationId xmlns:a16="http://schemas.microsoft.com/office/drawing/2014/main" id="{EBFCEE5A-0E01-6E62-09B6-CAB3850B681E}"/>
              </a:ext>
            </a:extLst>
          </p:cNvPr>
          <p:cNvSpPr txBox="1"/>
          <p:nvPr/>
        </p:nvSpPr>
        <p:spPr>
          <a:xfrm>
            <a:off x="9817839" y="4087620"/>
            <a:ext cx="1498843" cy="369332"/>
          </a:xfrm>
          <a:prstGeom prst="rect">
            <a:avLst/>
          </a:prstGeom>
          <a:noFill/>
        </p:spPr>
        <p:txBody>
          <a:bodyPr wrap="square" rtlCol="0">
            <a:spAutoFit/>
          </a:bodyPr>
          <a:lstStyle/>
          <a:p>
            <a:r>
              <a:rPr lang="da-DK" dirty="0"/>
              <a:t>Mål</a:t>
            </a:r>
          </a:p>
        </p:txBody>
      </p:sp>
    </p:spTree>
    <p:extLst>
      <p:ext uri="{BB962C8B-B14F-4D97-AF65-F5344CB8AC3E}">
        <p14:creationId xmlns:p14="http://schemas.microsoft.com/office/powerpoint/2010/main" val="218136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7" grpId="0" animBg="1"/>
      <p:bldP spid="19" grpId="0" animBg="1"/>
      <p:bldP spid="21" grpId="0" animBg="1"/>
      <p:bldP spid="22" grpId="0" animBg="1"/>
      <p:bldP spid="23" grpId="0" animBg="1"/>
      <p:bldP spid="23" grpId="1" animBg="1"/>
      <p:bldP spid="3" grpId="0"/>
      <p:bldP spid="12"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193C78A-6A96-4598-B455-69C8D845AD1A}"/>
              </a:ext>
            </a:extLst>
          </p:cNvPr>
          <p:cNvSpPr>
            <a:spLocks noGrp="1"/>
          </p:cNvSpPr>
          <p:nvPr>
            <p:ph type="title"/>
          </p:nvPr>
        </p:nvSpPr>
        <p:spPr>
          <a:xfrm>
            <a:off x="529861" y="392886"/>
            <a:ext cx="11119219" cy="711639"/>
          </a:xfrm>
        </p:spPr>
        <p:txBody>
          <a:bodyPr vert="horz" wrap="square" lIns="0" tIns="0" rIns="0" bIns="0" rtlCol="0" anchor="b" anchorCtr="0">
            <a:normAutofit/>
          </a:bodyPr>
          <a:lstStyle/>
          <a:p>
            <a:r>
              <a:rPr lang="da-DK" sz="2500" b="1" kern="1200" baseline="0"/>
              <a:t>Vi er meget interesserede i den variation vi kan se i data</a:t>
            </a:r>
          </a:p>
        </p:txBody>
      </p:sp>
      <p:sp>
        <p:nvSpPr>
          <p:cNvPr id="4" name="Pladsholder til slidenummer 3">
            <a:extLst>
              <a:ext uri="{FF2B5EF4-FFF2-40B4-BE49-F238E27FC236}">
                <a16:creationId xmlns:a16="http://schemas.microsoft.com/office/drawing/2014/main" id="{FF4BC099-4874-1380-0DDB-EED019EFC943}"/>
              </a:ext>
            </a:extLst>
          </p:cNvPr>
          <p:cNvSpPr>
            <a:spLocks noGrp="1"/>
          </p:cNvSpPr>
          <p:nvPr>
            <p:ph type="sldNum" sz="quarter" idx="27"/>
          </p:nvPr>
        </p:nvSpPr>
        <p:spPr>
          <a:xfrm>
            <a:off x="150472" y="6534000"/>
            <a:ext cx="360000" cy="324000"/>
          </a:xfrm>
        </p:spPr>
        <p:txBody>
          <a:bodyPr vert="horz" lIns="0" tIns="0" rIns="0" bIns="0" rtlCol="0" anchor="t" anchorCtr="0">
            <a:normAutofit/>
          </a:bodyPr>
          <a:lstStyle/>
          <a:p>
            <a:pPr>
              <a:spcAft>
                <a:spcPts val="600"/>
              </a:spcAft>
            </a:pPr>
            <a:r>
              <a:rPr lang="da-DK"/>
              <a:t> </a:t>
            </a:r>
            <a:fld id="{4F2B6656-7882-4CEF-9850-9EB873E823C4}" type="slidenum">
              <a:rPr lang="da-DK" smtClean="0"/>
              <a:pPr>
                <a:spcAft>
                  <a:spcPts val="600"/>
                </a:spcAft>
              </a:pPr>
              <a:t>43</a:t>
            </a:fld>
            <a:endParaRPr lang="da-DK"/>
          </a:p>
        </p:txBody>
      </p:sp>
      <p:graphicFrame>
        <p:nvGraphicFramePr>
          <p:cNvPr id="7" name="Pladsholder til indhold 1">
            <a:extLst>
              <a:ext uri="{FF2B5EF4-FFF2-40B4-BE49-F238E27FC236}">
                <a16:creationId xmlns:a16="http://schemas.microsoft.com/office/drawing/2014/main" id="{2AD21C2D-29F3-3B96-5665-8814478A0F83}"/>
              </a:ext>
            </a:extLst>
          </p:cNvPr>
          <p:cNvGraphicFramePr>
            <a:graphicFrameLocks noGrp="1"/>
          </p:cNvGraphicFramePr>
          <p:nvPr>
            <p:ph sz="quarter" idx="21"/>
            <p:extLst>
              <p:ext uri="{D42A27DB-BD31-4B8C-83A1-F6EECF244321}">
                <p14:modId xmlns:p14="http://schemas.microsoft.com/office/powerpoint/2010/main" val="2351114931"/>
              </p:ext>
            </p:extLst>
          </p:nvPr>
        </p:nvGraphicFramePr>
        <p:xfrm>
          <a:off x="529861" y="1339200"/>
          <a:ext cx="11119219" cy="45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felt 1">
            <a:extLst>
              <a:ext uri="{FF2B5EF4-FFF2-40B4-BE49-F238E27FC236}">
                <a16:creationId xmlns:a16="http://schemas.microsoft.com/office/drawing/2014/main" id="{163EC44C-E980-012F-B288-574ED0C5B686}"/>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3122630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55E1E5D3-231D-49C7-AB3B-6C7EF0D7A80A}"/>
              </a:ext>
            </a:extLst>
          </p:cNvPr>
          <p:cNvSpPr txBox="1"/>
          <p:nvPr/>
        </p:nvSpPr>
        <p:spPr>
          <a:xfrm>
            <a:off x="3941720" y="5304752"/>
            <a:ext cx="3834124" cy="461665"/>
          </a:xfrm>
          <a:prstGeom prst="rect">
            <a:avLst/>
          </a:prstGeom>
          <a:noFill/>
        </p:spPr>
        <p:txBody>
          <a:bodyPr wrap="square" rtlCol="0">
            <a:spAutoFit/>
          </a:bodyPr>
          <a:lstStyle/>
          <a:p>
            <a:r>
              <a:rPr lang="da-DK" sz="2400" dirty="0">
                <a:solidFill>
                  <a:schemeClr val="tx2"/>
                </a:solidFill>
              </a:rPr>
              <a:t>Tilfældig variation</a:t>
            </a:r>
          </a:p>
        </p:txBody>
      </p:sp>
      <p:sp>
        <p:nvSpPr>
          <p:cNvPr id="8" name="Venstre klammeparentes 7">
            <a:extLst>
              <a:ext uri="{FF2B5EF4-FFF2-40B4-BE49-F238E27FC236}">
                <a16:creationId xmlns:a16="http://schemas.microsoft.com/office/drawing/2014/main" id="{DCE5FEA5-9FBF-4CCF-8785-C118CEF04C5F}"/>
              </a:ext>
            </a:extLst>
          </p:cNvPr>
          <p:cNvSpPr/>
          <p:nvPr/>
        </p:nvSpPr>
        <p:spPr>
          <a:xfrm rot="16200000">
            <a:off x="4099762" y="1824087"/>
            <a:ext cx="726551" cy="6091450"/>
          </a:xfrm>
          <a:prstGeom prst="leftBrace">
            <a:avLst>
              <a:gd name="adj1" fmla="val 8333"/>
              <a:gd name="adj2" fmla="val 50513"/>
            </a:avLst>
          </a:prstGeom>
          <a:ln w="12700">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a-DK" sz="2400" dirty="0"/>
          </a:p>
        </p:txBody>
      </p:sp>
      <p:sp>
        <p:nvSpPr>
          <p:cNvPr id="9" name="Venstre klammeparentes 8">
            <a:extLst>
              <a:ext uri="{FF2B5EF4-FFF2-40B4-BE49-F238E27FC236}">
                <a16:creationId xmlns:a16="http://schemas.microsoft.com/office/drawing/2014/main" id="{72DE951E-B3B1-41F0-87DA-3EFD3A9E7EA6}"/>
              </a:ext>
            </a:extLst>
          </p:cNvPr>
          <p:cNvSpPr/>
          <p:nvPr/>
        </p:nvSpPr>
        <p:spPr>
          <a:xfrm rot="5400000">
            <a:off x="9110869" y="1863879"/>
            <a:ext cx="726551" cy="905507"/>
          </a:xfrm>
          <a:prstGeom prst="leftBrace">
            <a:avLst>
              <a:gd name="adj1" fmla="val 8333"/>
              <a:gd name="adj2" fmla="val 51678"/>
            </a:avLst>
          </a:prstGeom>
          <a:ln w="12700">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a-DK" sz="2400" dirty="0"/>
          </a:p>
        </p:txBody>
      </p:sp>
      <p:sp>
        <p:nvSpPr>
          <p:cNvPr id="10" name="Tekstfelt 9">
            <a:extLst>
              <a:ext uri="{FF2B5EF4-FFF2-40B4-BE49-F238E27FC236}">
                <a16:creationId xmlns:a16="http://schemas.microsoft.com/office/drawing/2014/main" id="{5A33B8C8-AFBF-4B52-8B77-541B3EED05E1}"/>
              </a:ext>
            </a:extLst>
          </p:cNvPr>
          <p:cNvSpPr txBox="1"/>
          <p:nvPr/>
        </p:nvSpPr>
        <p:spPr>
          <a:xfrm>
            <a:off x="8063753" y="1460915"/>
            <a:ext cx="2806773" cy="461665"/>
          </a:xfrm>
          <a:prstGeom prst="rect">
            <a:avLst/>
          </a:prstGeom>
          <a:noFill/>
        </p:spPr>
        <p:txBody>
          <a:bodyPr wrap="square" rtlCol="0">
            <a:spAutoFit/>
          </a:bodyPr>
          <a:lstStyle/>
          <a:p>
            <a:r>
              <a:rPr lang="da-DK" sz="2400" dirty="0">
                <a:solidFill>
                  <a:schemeClr val="tx2"/>
                </a:solidFill>
              </a:rPr>
              <a:t>Særlig variation</a:t>
            </a:r>
          </a:p>
        </p:txBody>
      </p:sp>
      <p:sp>
        <p:nvSpPr>
          <p:cNvPr id="2" name="Rektangel 1">
            <a:extLst>
              <a:ext uri="{FF2B5EF4-FFF2-40B4-BE49-F238E27FC236}">
                <a16:creationId xmlns:a16="http://schemas.microsoft.com/office/drawing/2014/main" id="{F2E28162-0B1B-AEFB-6584-6CE186B754AF}"/>
              </a:ext>
            </a:extLst>
          </p:cNvPr>
          <p:cNvSpPr/>
          <p:nvPr/>
        </p:nvSpPr>
        <p:spPr>
          <a:xfrm>
            <a:off x="1187869" y="814584"/>
            <a:ext cx="6096000" cy="646331"/>
          </a:xfrm>
          <a:prstGeom prst="rect">
            <a:avLst/>
          </a:prstGeom>
        </p:spPr>
        <p:txBody>
          <a:bodyPr wrap="square">
            <a:spAutoFit/>
          </a:bodyPr>
          <a:lstStyle/>
          <a:p>
            <a:pPr>
              <a:lnSpc>
                <a:spcPct val="90000"/>
              </a:lnSpc>
              <a:spcBef>
                <a:spcPct val="0"/>
              </a:spcBef>
            </a:pPr>
            <a:r>
              <a:rPr lang="da-DK" sz="4000" b="1" dirty="0">
                <a:solidFill>
                  <a:schemeClr val="accent1"/>
                </a:solidFill>
                <a:latin typeface="+mj-lt"/>
                <a:ea typeface="Verdana" panose="020B0604030504040204" pitchFamily="34" charset="0"/>
              </a:rPr>
              <a:t>Variation</a:t>
            </a:r>
          </a:p>
        </p:txBody>
      </p:sp>
      <p:sp>
        <p:nvSpPr>
          <p:cNvPr id="3" name="Pladsholder til slidenummer 2">
            <a:extLst>
              <a:ext uri="{FF2B5EF4-FFF2-40B4-BE49-F238E27FC236}">
                <a16:creationId xmlns:a16="http://schemas.microsoft.com/office/drawing/2014/main" id="{56DC624D-A7EE-03F6-FE0B-C543773780AF}"/>
              </a:ext>
            </a:extLst>
          </p:cNvPr>
          <p:cNvSpPr>
            <a:spLocks noGrp="1"/>
          </p:cNvSpPr>
          <p:nvPr>
            <p:ph type="sldNum" sz="quarter" idx="27"/>
          </p:nvPr>
        </p:nvSpPr>
        <p:spPr/>
        <p:txBody>
          <a:bodyPr/>
          <a:lstStyle/>
          <a:p>
            <a:fld id="{4F2B6656-7882-4CEF-9850-9EB873E823C4}" type="slidenum">
              <a:rPr lang="en-GB" noProof="0" smtClean="0"/>
              <a:pPr/>
              <a:t>44</a:t>
            </a:fld>
            <a:endParaRPr lang="en-GB" noProof="0" dirty="0"/>
          </a:p>
        </p:txBody>
      </p:sp>
      <p:pic>
        <p:nvPicPr>
          <p:cNvPr id="1028" name="Picture 4" descr="Whole red apples on wooden board. ">
            <a:extLst>
              <a:ext uri="{FF2B5EF4-FFF2-40B4-BE49-F238E27FC236}">
                <a16:creationId xmlns:a16="http://schemas.microsoft.com/office/drawing/2014/main" id="{2A2DF29A-3502-F38D-64D8-61FD80B75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998" b="24020"/>
          <a:stretch/>
        </p:blipFill>
        <p:spPr bwMode="auto">
          <a:xfrm>
            <a:off x="1546112" y="3046431"/>
            <a:ext cx="5962650" cy="13894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ear">
            <a:extLst>
              <a:ext uri="{FF2B5EF4-FFF2-40B4-BE49-F238E27FC236}">
                <a16:creationId xmlns:a16="http://schemas.microsoft.com/office/drawing/2014/main" id="{8AA8357C-9D07-0C39-1A25-CF8E53D02E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12" t="16285" b="6040"/>
          <a:stretch/>
        </p:blipFill>
        <p:spPr bwMode="auto">
          <a:xfrm>
            <a:off x="8767602" y="2833688"/>
            <a:ext cx="1399074" cy="1814945"/>
          </a:xfrm>
          <a:prstGeom prst="rect">
            <a:avLst/>
          </a:prstGeom>
          <a:noFill/>
          <a:extLst>
            <a:ext uri="{909E8E84-426E-40DD-AFC4-6F175D3DCCD1}">
              <a14:hiddenFill xmlns:a14="http://schemas.microsoft.com/office/drawing/2010/main">
                <a:solidFill>
                  <a:srgbClr val="FFFFFF"/>
                </a:solidFill>
              </a14:hiddenFill>
            </a:ext>
          </a:extLst>
        </p:spPr>
      </p:pic>
      <p:sp>
        <p:nvSpPr>
          <p:cNvPr id="13" name="Tekstfelt 12">
            <a:extLst>
              <a:ext uri="{FF2B5EF4-FFF2-40B4-BE49-F238E27FC236}">
                <a16:creationId xmlns:a16="http://schemas.microsoft.com/office/drawing/2014/main" id="{4F8E3ADC-6F34-F002-03CA-D045163EE829}"/>
              </a:ext>
            </a:extLst>
          </p:cNvPr>
          <p:cNvSpPr txBox="1"/>
          <p:nvPr/>
        </p:nvSpPr>
        <p:spPr>
          <a:xfrm>
            <a:off x="9835993" y="6436057"/>
            <a:ext cx="8666920" cy="246221"/>
          </a:xfrm>
          <a:prstGeom prst="rect">
            <a:avLst/>
          </a:prstGeom>
          <a:noFill/>
        </p:spPr>
        <p:txBody>
          <a:bodyPr wrap="square">
            <a:spAutoFit/>
          </a:bodyPr>
          <a:lstStyle/>
          <a:p>
            <a:r>
              <a:rPr lang="da-DK" sz="1000" dirty="0" err="1">
                <a:solidFill>
                  <a:schemeClr val="tx2"/>
                </a:solidFill>
                <a:effectLst/>
                <a:latin typeface="Aptos" panose="020B0004020202020204" pitchFamily="34" charset="0"/>
                <a:ea typeface="Aptos" panose="020B0004020202020204" pitchFamily="34" charset="0"/>
                <a:cs typeface="Aptos" panose="020B0004020202020204" pitchFamily="34" charset="0"/>
              </a:rPr>
              <a:t>Designed</a:t>
            </a:r>
            <a:r>
              <a:rPr lang="da-DK" sz="1000" dirty="0">
                <a:solidFill>
                  <a:schemeClr val="tx2"/>
                </a:solidFill>
                <a:effectLst/>
                <a:latin typeface="Aptos" panose="020B0004020202020204" pitchFamily="34" charset="0"/>
                <a:ea typeface="Aptos" panose="020B0004020202020204" pitchFamily="34" charset="0"/>
                <a:cs typeface="Aptos" panose="020B0004020202020204" pitchFamily="34" charset="0"/>
              </a:rPr>
              <a:t> by </a:t>
            </a:r>
            <a:r>
              <a:rPr lang="da-DK" sz="1000" dirty="0" err="1">
                <a:solidFill>
                  <a:schemeClr val="tx2"/>
                </a:solidFill>
                <a:effectLst/>
                <a:latin typeface="Aptos" panose="020B0004020202020204" pitchFamily="34" charset="0"/>
                <a:ea typeface="Aptos" panose="020B0004020202020204" pitchFamily="34" charset="0"/>
                <a:cs typeface="Aptos" panose="020B0004020202020204" pitchFamily="34" charset="0"/>
              </a:rPr>
              <a:t>Freepik</a:t>
            </a:r>
            <a:endParaRPr lang="da-DK" sz="1000" dirty="0">
              <a:solidFill>
                <a:schemeClr val="tx2"/>
              </a:solidFill>
            </a:endParaRPr>
          </a:p>
        </p:txBody>
      </p:sp>
      <p:sp>
        <p:nvSpPr>
          <p:cNvPr id="11" name="Tekstfelt 10">
            <a:extLst>
              <a:ext uri="{FF2B5EF4-FFF2-40B4-BE49-F238E27FC236}">
                <a16:creationId xmlns:a16="http://schemas.microsoft.com/office/drawing/2014/main" id="{15681F46-7266-1AD6-60CD-CA3B18588360}"/>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1100430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quarter" idx="20"/>
          </p:nvPr>
        </p:nvSpPr>
        <p:spPr>
          <a:xfrm>
            <a:off x="816676" y="1730556"/>
            <a:ext cx="5351648" cy="4518000"/>
          </a:xfrm>
        </p:spPr>
        <p:txBody>
          <a:bodyPr/>
          <a:lstStyle/>
          <a:p>
            <a:pPr marL="0" indent="0">
              <a:buNone/>
            </a:pPr>
            <a:r>
              <a:rPr lang="da-DK" b="1" dirty="0"/>
              <a:t>Tilfældig variation</a:t>
            </a:r>
          </a:p>
          <a:p>
            <a:pPr>
              <a:lnSpc>
                <a:spcPct val="100000"/>
              </a:lnSpc>
            </a:pPr>
            <a:r>
              <a:rPr lang="da-DK" sz="1800" dirty="0"/>
              <a:t>Ingen processer er 100% pålidelige</a:t>
            </a:r>
          </a:p>
          <a:p>
            <a:pPr>
              <a:lnSpc>
                <a:spcPct val="100000"/>
              </a:lnSpc>
            </a:pPr>
            <a:r>
              <a:rPr lang="da-DK" sz="1800" dirty="0"/>
              <a:t>Forskellige måder at udføre opgaven på</a:t>
            </a:r>
          </a:p>
          <a:p>
            <a:pPr>
              <a:lnSpc>
                <a:spcPct val="100000"/>
              </a:lnSpc>
            </a:pPr>
            <a:r>
              <a:rPr lang="da-DK" sz="1800" dirty="0"/>
              <a:t>Forskelligt udstyr</a:t>
            </a:r>
          </a:p>
          <a:p>
            <a:pPr>
              <a:lnSpc>
                <a:spcPct val="100000"/>
              </a:lnSpc>
            </a:pPr>
            <a:r>
              <a:rPr lang="da-DK" sz="1800" dirty="0"/>
              <a:t>Manglende uddannelse</a:t>
            </a:r>
          </a:p>
          <a:p>
            <a:pPr>
              <a:lnSpc>
                <a:spcPct val="100000"/>
              </a:lnSpc>
            </a:pPr>
            <a:r>
              <a:rPr lang="da-DK" sz="1800" dirty="0"/>
              <a:t>Dårlige arbejdsbetingelser</a:t>
            </a:r>
          </a:p>
          <a:p>
            <a:pPr>
              <a:lnSpc>
                <a:spcPct val="100000"/>
              </a:lnSpc>
            </a:pPr>
            <a:r>
              <a:rPr lang="da-DK" sz="1800" dirty="0"/>
              <a:t>Dårligt designet arbejdsgang</a:t>
            </a:r>
          </a:p>
          <a:p>
            <a:endParaRPr lang="da-DK" sz="1800" dirty="0"/>
          </a:p>
        </p:txBody>
      </p:sp>
      <p:sp>
        <p:nvSpPr>
          <p:cNvPr id="4" name="Pladsholder til indhold 3"/>
          <p:cNvSpPr>
            <a:spLocks noGrp="1"/>
          </p:cNvSpPr>
          <p:nvPr>
            <p:ph sz="quarter" idx="21"/>
          </p:nvPr>
        </p:nvSpPr>
        <p:spPr>
          <a:xfrm>
            <a:off x="6581423" y="1755050"/>
            <a:ext cx="5372460" cy="4518000"/>
          </a:xfrm>
        </p:spPr>
        <p:txBody>
          <a:bodyPr/>
          <a:lstStyle/>
          <a:p>
            <a:pPr marL="0" indent="0">
              <a:buNone/>
            </a:pPr>
            <a:r>
              <a:rPr lang="da-DK" b="1" dirty="0"/>
              <a:t>Særlig variation</a:t>
            </a:r>
          </a:p>
          <a:p>
            <a:pPr>
              <a:lnSpc>
                <a:spcPct val="100000"/>
              </a:lnSpc>
            </a:pPr>
            <a:r>
              <a:rPr lang="da-DK" sz="1800" dirty="0"/>
              <a:t>Et forbedringsteams værk</a:t>
            </a:r>
          </a:p>
          <a:p>
            <a:pPr>
              <a:lnSpc>
                <a:spcPct val="100000"/>
              </a:lnSpc>
            </a:pPr>
            <a:r>
              <a:rPr lang="da-DK" sz="1800" dirty="0"/>
              <a:t>Strømsvigt</a:t>
            </a:r>
          </a:p>
          <a:p>
            <a:pPr>
              <a:lnSpc>
                <a:spcPct val="100000"/>
              </a:lnSpc>
            </a:pPr>
            <a:r>
              <a:rPr lang="da-DK" sz="1800" dirty="0"/>
              <a:t>Nedskæringer</a:t>
            </a:r>
          </a:p>
          <a:p>
            <a:pPr>
              <a:lnSpc>
                <a:spcPct val="100000"/>
              </a:lnSpc>
            </a:pPr>
            <a:r>
              <a:rPr lang="da-DK" sz="1800" dirty="0"/>
              <a:t>Ændret patientgrundlag</a:t>
            </a:r>
          </a:p>
          <a:p>
            <a:pPr marL="0" indent="0">
              <a:buNone/>
            </a:pPr>
            <a:r>
              <a:rPr lang="da-DK" sz="1600" dirty="0"/>
              <a:t>……</a:t>
            </a:r>
          </a:p>
        </p:txBody>
      </p:sp>
      <p:sp>
        <p:nvSpPr>
          <p:cNvPr id="2" name="Rektangel 1">
            <a:extLst>
              <a:ext uri="{FF2B5EF4-FFF2-40B4-BE49-F238E27FC236}">
                <a16:creationId xmlns:a16="http://schemas.microsoft.com/office/drawing/2014/main" id="{5CC185B5-29C3-0D27-678F-912F02C4EB44}"/>
              </a:ext>
            </a:extLst>
          </p:cNvPr>
          <p:cNvSpPr/>
          <p:nvPr/>
        </p:nvSpPr>
        <p:spPr>
          <a:xfrm>
            <a:off x="682228" y="784029"/>
            <a:ext cx="6096000" cy="646331"/>
          </a:xfrm>
          <a:prstGeom prst="rect">
            <a:avLst/>
          </a:prstGeom>
        </p:spPr>
        <p:txBody>
          <a:bodyPr>
            <a:spAutoFit/>
          </a:bodyPr>
          <a:lstStyle/>
          <a:p>
            <a:pPr>
              <a:lnSpc>
                <a:spcPct val="90000"/>
              </a:lnSpc>
              <a:spcBef>
                <a:spcPct val="0"/>
              </a:spcBef>
            </a:pPr>
            <a:r>
              <a:rPr lang="da-DK" sz="4000" b="1" dirty="0">
                <a:solidFill>
                  <a:schemeClr val="accent1"/>
                </a:solidFill>
                <a:latin typeface="+mj-lt"/>
                <a:ea typeface="Verdana" panose="020B0604030504040204" pitchFamily="34" charset="0"/>
              </a:rPr>
              <a:t>Variation</a:t>
            </a:r>
          </a:p>
        </p:txBody>
      </p:sp>
      <p:sp>
        <p:nvSpPr>
          <p:cNvPr id="8" name="Pladsholder til slidenummer 7">
            <a:extLst>
              <a:ext uri="{FF2B5EF4-FFF2-40B4-BE49-F238E27FC236}">
                <a16:creationId xmlns:a16="http://schemas.microsoft.com/office/drawing/2014/main" id="{05DE2044-1B07-0BE4-078C-9646A1842907}"/>
              </a:ext>
            </a:extLst>
          </p:cNvPr>
          <p:cNvSpPr>
            <a:spLocks noGrp="1"/>
          </p:cNvSpPr>
          <p:nvPr>
            <p:ph type="sldNum" sz="quarter" idx="24"/>
          </p:nvPr>
        </p:nvSpPr>
        <p:spPr/>
        <p:txBody>
          <a:bodyPr/>
          <a:lstStyle/>
          <a:p>
            <a:fld id="{4F2B6656-7882-4CEF-9850-9EB873E823C4}" type="slidenum">
              <a:rPr lang="da-DK" noProof="0" smtClean="0"/>
              <a:pPr/>
              <a:t>45</a:t>
            </a:fld>
            <a:endParaRPr lang="da-DK" noProof="0" dirty="0"/>
          </a:p>
        </p:txBody>
      </p:sp>
      <p:sp>
        <p:nvSpPr>
          <p:cNvPr id="10" name="Tekstfelt 9">
            <a:extLst>
              <a:ext uri="{FF2B5EF4-FFF2-40B4-BE49-F238E27FC236}">
                <a16:creationId xmlns:a16="http://schemas.microsoft.com/office/drawing/2014/main" id="{7EFCCAAE-FA17-28EA-1726-E3CCE330D41F}"/>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pic>
        <p:nvPicPr>
          <p:cNvPr id="9" name="Picture 4" descr="Whole red apples on wooden board. ">
            <a:extLst>
              <a:ext uri="{FF2B5EF4-FFF2-40B4-BE49-F238E27FC236}">
                <a16:creationId xmlns:a16="http://schemas.microsoft.com/office/drawing/2014/main" id="{FC1C56A8-6AEA-B0EF-0D20-A00A08FE4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998" b="24020"/>
          <a:stretch/>
        </p:blipFill>
        <p:spPr bwMode="auto">
          <a:xfrm>
            <a:off x="748903" y="5348194"/>
            <a:ext cx="3968871" cy="9248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Pear">
            <a:extLst>
              <a:ext uri="{FF2B5EF4-FFF2-40B4-BE49-F238E27FC236}">
                <a16:creationId xmlns:a16="http://schemas.microsoft.com/office/drawing/2014/main" id="{4AAE43B2-DE0E-425C-A282-CAC532CCC5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72" t="21594" b="11361"/>
          <a:stretch/>
        </p:blipFill>
        <p:spPr bwMode="auto">
          <a:xfrm>
            <a:off x="10249276" y="2228593"/>
            <a:ext cx="1237799" cy="1402503"/>
          </a:xfrm>
          <a:prstGeom prst="rect">
            <a:avLst/>
          </a:prstGeom>
          <a:noFill/>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B1FB3F31-2E6F-0CD2-4E4A-F61D75BDADB8}"/>
              </a:ext>
            </a:extLst>
          </p:cNvPr>
          <p:cNvSpPr txBox="1"/>
          <p:nvPr/>
        </p:nvSpPr>
        <p:spPr>
          <a:xfrm>
            <a:off x="10179619" y="3605203"/>
            <a:ext cx="1291824" cy="184666"/>
          </a:xfrm>
          <a:prstGeom prst="rect">
            <a:avLst/>
          </a:prstGeom>
          <a:noFill/>
        </p:spPr>
        <p:txBody>
          <a:bodyPr wrap="square">
            <a:spAutoFit/>
          </a:bodyPr>
          <a:lstStyle/>
          <a:p>
            <a:r>
              <a:rPr lang="da-DK" sz="600" dirty="0" err="1">
                <a:solidFill>
                  <a:schemeClr val="tx2"/>
                </a:solidFill>
                <a:effectLst/>
                <a:latin typeface="Aptos" panose="020B0004020202020204" pitchFamily="34" charset="0"/>
                <a:ea typeface="Aptos" panose="020B0004020202020204" pitchFamily="34" charset="0"/>
                <a:cs typeface="Aptos" panose="020B0004020202020204" pitchFamily="34" charset="0"/>
              </a:rPr>
              <a:t>Designed</a:t>
            </a:r>
            <a:r>
              <a:rPr lang="da-DK" sz="600" dirty="0">
                <a:solidFill>
                  <a:schemeClr val="tx2"/>
                </a:solidFill>
                <a:effectLst/>
                <a:latin typeface="Aptos" panose="020B0004020202020204" pitchFamily="34" charset="0"/>
                <a:ea typeface="Aptos" panose="020B0004020202020204" pitchFamily="34" charset="0"/>
                <a:cs typeface="Aptos" panose="020B0004020202020204" pitchFamily="34" charset="0"/>
              </a:rPr>
              <a:t> by </a:t>
            </a:r>
            <a:r>
              <a:rPr lang="da-DK" sz="600" dirty="0" err="1">
                <a:solidFill>
                  <a:schemeClr val="tx2"/>
                </a:solidFill>
                <a:effectLst/>
                <a:latin typeface="Aptos" panose="020B0004020202020204" pitchFamily="34" charset="0"/>
                <a:ea typeface="Aptos" panose="020B0004020202020204" pitchFamily="34" charset="0"/>
                <a:cs typeface="Aptos" panose="020B0004020202020204" pitchFamily="34" charset="0"/>
              </a:rPr>
              <a:t>Freepik</a:t>
            </a:r>
            <a:endParaRPr lang="da-DK" sz="600" dirty="0">
              <a:solidFill>
                <a:schemeClr val="tx2"/>
              </a:solidFill>
            </a:endParaRPr>
          </a:p>
        </p:txBody>
      </p:sp>
      <p:sp>
        <p:nvSpPr>
          <p:cNvPr id="13" name="Tekstfelt 12">
            <a:extLst>
              <a:ext uri="{FF2B5EF4-FFF2-40B4-BE49-F238E27FC236}">
                <a16:creationId xmlns:a16="http://schemas.microsoft.com/office/drawing/2014/main" id="{9841D61F-1466-FD95-588B-96A5FE563A04}"/>
              </a:ext>
            </a:extLst>
          </p:cNvPr>
          <p:cNvSpPr txBox="1"/>
          <p:nvPr/>
        </p:nvSpPr>
        <p:spPr>
          <a:xfrm>
            <a:off x="682228" y="6232152"/>
            <a:ext cx="1291824" cy="184666"/>
          </a:xfrm>
          <a:prstGeom prst="rect">
            <a:avLst/>
          </a:prstGeom>
          <a:noFill/>
        </p:spPr>
        <p:txBody>
          <a:bodyPr wrap="square">
            <a:spAutoFit/>
          </a:bodyPr>
          <a:lstStyle/>
          <a:p>
            <a:r>
              <a:rPr lang="da-DK" sz="600" dirty="0" err="1">
                <a:solidFill>
                  <a:schemeClr val="tx2"/>
                </a:solidFill>
                <a:effectLst/>
                <a:latin typeface="Aptos" panose="020B0004020202020204" pitchFamily="34" charset="0"/>
                <a:ea typeface="Aptos" panose="020B0004020202020204" pitchFamily="34" charset="0"/>
                <a:cs typeface="Aptos" panose="020B0004020202020204" pitchFamily="34" charset="0"/>
              </a:rPr>
              <a:t>Designed</a:t>
            </a:r>
            <a:r>
              <a:rPr lang="da-DK" sz="600" dirty="0">
                <a:solidFill>
                  <a:schemeClr val="tx2"/>
                </a:solidFill>
                <a:effectLst/>
                <a:latin typeface="Aptos" panose="020B0004020202020204" pitchFamily="34" charset="0"/>
                <a:ea typeface="Aptos" panose="020B0004020202020204" pitchFamily="34" charset="0"/>
                <a:cs typeface="Aptos" panose="020B0004020202020204" pitchFamily="34" charset="0"/>
              </a:rPr>
              <a:t> by </a:t>
            </a:r>
            <a:r>
              <a:rPr lang="da-DK" sz="600" dirty="0" err="1">
                <a:solidFill>
                  <a:schemeClr val="tx2"/>
                </a:solidFill>
                <a:effectLst/>
                <a:latin typeface="Aptos" panose="020B0004020202020204" pitchFamily="34" charset="0"/>
                <a:ea typeface="Aptos" panose="020B0004020202020204" pitchFamily="34" charset="0"/>
                <a:cs typeface="Aptos" panose="020B0004020202020204" pitchFamily="34" charset="0"/>
              </a:rPr>
              <a:t>Freepik</a:t>
            </a:r>
            <a:endParaRPr lang="da-DK" sz="600" dirty="0">
              <a:solidFill>
                <a:schemeClr val="tx2"/>
              </a:solidFill>
            </a:endParaRPr>
          </a:p>
        </p:txBody>
      </p:sp>
    </p:spTree>
    <p:extLst>
      <p:ext uri="{BB962C8B-B14F-4D97-AF65-F5344CB8AC3E}">
        <p14:creationId xmlns:p14="http://schemas.microsoft.com/office/powerpoint/2010/main" val="1146846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BF284-9101-7EAF-3BA5-C40C4E6B770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BC62762-115A-3ED3-6804-89ED2A8AF83D}"/>
              </a:ext>
            </a:extLst>
          </p:cNvPr>
          <p:cNvSpPr>
            <a:spLocks noGrp="1"/>
          </p:cNvSpPr>
          <p:nvPr>
            <p:ph type="title"/>
          </p:nvPr>
        </p:nvSpPr>
        <p:spPr>
          <a:xfrm>
            <a:off x="775067" y="663208"/>
            <a:ext cx="11119219" cy="711639"/>
          </a:xfrm>
        </p:spPr>
        <p:txBody>
          <a:bodyPr/>
          <a:lstStyle/>
          <a:p>
            <a:r>
              <a:rPr lang="da-DK" sz="4000" dirty="0"/>
              <a:t>Variation</a:t>
            </a:r>
          </a:p>
        </p:txBody>
      </p:sp>
      <p:sp>
        <p:nvSpPr>
          <p:cNvPr id="4" name="Pladsholder til tekst 3">
            <a:extLst>
              <a:ext uri="{FF2B5EF4-FFF2-40B4-BE49-F238E27FC236}">
                <a16:creationId xmlns:a16="http://schemas.microsoft.com/office/drawing/2014/main" id="{8286F992-0980-3CB5-20D3-C7989DC3009A}"/>
              </a:ext>
            </a:extLst>
          </p:cNvPr>
          <p:cNvSpPr>
            <a:spLocks noGrp="1"/>
          </p:cNvSpPr>
          <p:nvPr>
            <p:ph type="body" sz="quarter" idx="25"/>
          </p:nvPr>
        </p:nvSpPr>
        <p:spPr>
          <a:xfrm>
            <a:off x="2477919" y="7341885"/>
            <a:ext cx="7305315" cy="304807"/>
          </a:xfrm>
        </p:spPr>
        <p:txBody>
          <a:bodyPr/>
          <a:lstStyle/>
          <a:p>
            <a:endParaRPr lang="da-DK"/>
          </a:p>
        </p:txBody>
      </p:sp>
      <p:sp>
        <p:nvSpPr>
          <p:cNvPr id="6" name="Rektangel 5">
            <a:extLst>
              <a:ext uri="{FF2B5EF4-FFF2-40B4-BE49-F238E27FC236}">
                <a16:creationId xmlns:a16="http://schemas.microsoft.com/office/drawing/2014/main" id="{0921261A-7EEE-2526-71A2-6CAB60885793}"/>
              </a:ext>
            </a:extLst>
          </p:cNvPr>
          <p:cNvSpPr/>
          <p:nvPr/>
        </p:nvSpPr>
        <p:spPr>
          <a:xfrm>
            <a:off x="3464560" y="5865537"/>
            <a:ext cx="173659" cy="146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9" name="Rektangel 8">
            <a:extLst>
              <a:ext uri="{FF2B5EF4-FFF2-40B4-BE49-F238E27FC236}">
                <a16:creationId xmlns:a16="http://schemas.microsoft.com/office/drawing/2014/main" id="{4F05D6B7-98D2-A0CD-B218-2C583F4D777C}"/>
              </a:ext>
            </a:extLst>
          </p:cNvPr>
          <p:cNvSpPr/>
          <p:nvPr/>
        </p:nvSpPr>
        <p:spPr>
          <a:xfrm>
            <a:off x="8166564" y="5583803"/>
            <a:ext cx="289059" cy="842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0" name="Rektangel 9">
            <a:extLst>
              <a:ext uri="{FF2B5EF4-FFF2-40B4-BE49-F238E27FC236}">
                <a16:creationId xmlns:a16="http://schemas.microsoft.com/office/drawing/2014/main" id="{4BAD5317-049E-BC98-4783-41A01633E989}"/>
              </a:ext>
            </a:extLst>
          </p:cNvPr>
          <p:cNvSpPr/>
          <p:nvPr/>
        </p:nvSpPr>
        <p:spPr>
          <a:xfrm>
            <a:off x="4491452" y="5865537"/>
            <a:ext cx="289059" cy="842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2" name="Rektangel 11">
            <a:extLst>
              <a:ext uri="{FF2B5EF4-FFF2-40B4-BE49-F238E27FC236}">
                <a16:creationId xmlns:a16="http://schemas.microsoft.com/office/drawing/2014/main" id="{50006231-A67B-CB1B-2EA7-F1CACFF6368E}"/>
              </a:ext>
            </a:extLst>
          </p:cNvPr>
          <p:cNvSpPr/>
          <p:nvPr/>
        </p:nvSpPr>
        <p:spPr>
          <a:xfrm>
            <a:off x="1767840" y="3353283"/>
            <a:ext cx="514971" cy="1107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3" name="Rektangel 12">
            <a:extLst>
              <a:ext uri="{FF2B5EF4-FFF2-40B4-BE49-F238E27FC236}">
                <a16:creationId xmlns:a16="http://schemas.microsoft.com/office/drawing/2014/main" id="{A0614F42-2DD0-E364-CE18-824368F1D6D0}"/>
              </a:ext>
            </a:extLst>
          </p:cNvPr>
          <p:cNvSpPr/>
          <p:nvPr/>
        </p:nvSpPr>
        <p:spPr>
          <a:xfrm>
            <a:off x="3719223" y="3082571"/>
            <a:ext cx="3454400" cy="154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5" name="Rektangel 14">
            <a:extLst>
              <a:ext uri="{FF2B5EF4-FFF2-40B4-BE49-F238E27FC236}">
                <a16:creationId xmlns:a16="http://schemas.microsoft.com/office/drawing/2014/main" id="{455C2BDA-9A72-86CC-0230-BC410A2E35FF}"/>
              </a:ext>
            </a:extLst>
          </p:cNvPr>
          <p:cNvSpPr/>
          <p:nvPr/>
        </p:nvSpPr>
        <p:spPr>
          <a:xfrm>
            <a:off x="3457408" y="3369521"/>
            <a:ext cx="406400" cy="1107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6" name="Rektangel 15">
            <a:extLst>
              <a:ext uri="{FF2B5EF4-FFF2-40B4-BE49-F238E27FC236}">
                <a16:creationId xmlns:a16="http://schemas.microsoft.com/office/drawing/2014/main" id="{DB4FAF2A-F8E4-44D6-A835-C5A1277FEA27}"/>
              </a:ext>
            </a:extLst>
          </p:cNvPr>
          <p:cNvSpPr/>
          <p:nvPr/>
        </p:nvSpPr>
        <p:spPr>
          <a:xfrm>
            <a:off x="6659060" y="2747291"/>
            <a:ext cx="406400" cy="1107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9" name="Rektangel 18">
            <a:extLst>
              <a:ext uri="{FF2B5EF4-FFF2-40B4-BE49-F238E27FC236}">
                <a16:creationId xmlns:a16="http://schemas.microsoft.com/office/drawing/2014/main" id="{2EA3E5BE-64F6-5A09-18B0-9683758F6368}"/>
              </a:ext>
            </a:extLst>
          </p:cNvPr>
          <p:cNvSpPr/>
          <p:nvPr/>
        </p:nvSpPr>
        <p:spPr>
          <a:xfrm>
            <a:off x="7905384" y="3068785"/>
            <a:ext cx="2123440" cy="1376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21" name="Rektangel 20">
            <a:extLst>
              <a:ext uri="{FF2B5EF4-FFF2-40B4-BE49-F238E27FC236}">
                <a16:creationId xmlns:a16="http://schemas.microsoft.com/office/drawing/2014/main" id="{578AE6E5-60DD-B1BA-5A3E-E478005482EA}"/>
              </a:ext>
            </a:extLst>
          </p:cNvPr>
          <p:cNvSpPr/>
          <p:nvPr/>
        </p:nvSpPr>
        <p:spPr>
          <a:xfrm>
            <a:off x="9269687" y="4153360"/>
            <a:ext cx="514971" cy="709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2" name="Pladsholder til slidenummer 1">
            <a:extLst>
              <a:ext uri="{FF2B5EF4-FFF2-40B4-BE49-F238E27FC236}">
                <a16:creationId xmlns:a16="http://schemas.microsoft.com/office/drawing/2014/main" id="{32682062-EE6E-5057-CF53-5FEADDDDCDAC}"/>
              </a:ext>
            </a:extLst>
          </p:cNvPr>
          <p:cNvSpPr>
            <a:spLocks noGrp="1"/>
          </p:cNvSpPr>
          <p:nvPr>
            <p:ph type="sldNum" sz="quarter" idx="27"/>
          </p:nvPr>
        </p:nvSpPr>
        <p:spPr/>
        <p:txBody>
          <a:bodyPr/>
          <a:lstStyle/>
          <a:p>
            <a:r>
              <a:rPr lang="en-GB" noProof="0" dirty="0"/>
              <a:t> </a:t>
            </a:r>
            <a:fld id="{4F2B6656-7882-4CEF-9850-9EB873E823C4}" type="slidenum">
              <a:rPr lang="en-GB" noProof="0" smtClean="0"/>
              <a:pPr/>
              <a:t>46</a:t>
            </a:fld>
            <a:endParaRPr lang="en-GB" noProof="0" dirty="0"/>
          </a:p>
        </p:txBody>
      </p:sp>
      <p:sp>
        <p:nvSpPr>
          <p:cNvPr id="5" name="Tekstfelt 4">
            <a:extLst>
              <a:ext uri="{FF2B5EF4-FFF2-40B4-BE49-F238E27FC236}">
                <a16:creationId xmlns:a16="http://schemas.microsoft.com/office/drawing/2014/main" id="{73D23D96-1400-DF5C-E9D2-F3E247BBE845}"/>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sp>
        <p:nvSpPr>
          <p:cNvPr id="25" name="Tekstfelt 24">
            <a:extLst>
              <a:ext uri="{FF2B5EF4-FFF2-40B4-BE49-F238E27FC236}">
                <a16:creationId xmlns:a16="http://schemas.microsoft.com/office/drawing/2014/main" id="{AFED2A86-E061-92EB-F15A-565E2ED51FE0}"/>
              </a:ext>
            </a:extLst>
          </p:cNvPr>
          <p:cNvSpPr txBox="1"/>
          <p:nvPr/>
        </p:nvSpPr>
        <p:spPr>
          <a:xfrm>
            <a:off x="10105023" y="6277461"/>
            <a:ext cx="1006879" cy="215444"/>
          </a:xfrm>
          <a:prstGeom prst="rect">
            <a:avLst/>
          </a:prstGeom>
          <a:noFill/>
        </p:spPr>
        <p:txBody>
          <a:bodyPr wrap="square" rtlCol="0">
            <a:spAutoFit/>
          </a:bodyPr>
          <a:lstStyle/>
          <a:p>
            <a:r>
              <a:rPr lang="da-DK" sz="800" dirty="0">
                <a:solidFill>
                  <a:schemeClr val="tx2"/>
                </a:solidFill>
              </a:rPr>
              <a:t>Fiktive data</a:t>
            </a:r>
          </a:p>
        </p:txBody>
      </p:sp>
      <p:pic>
        <p:nvPicPr>
          <p:cNvPr id="8" name="Billede 7">
            <a:extLst>
              <a:ext uri="{FF2B5EF4-FFF2-40B4-BE49-F238E27FC236}">
                <a16:creationId xmlns:a16="http://schemas.microsoft.com/office/drawing/2014/main" id="{BD6B1FD4-786B-51E2-AD63-66434A52480E}"/>
              </a:ext>
            </a:extLst>
          </p:cNvPr>
          <p:cNvPicPr>
            <a:picLocks noChangeAspect="1"/>
          </p:cNvPicPr>
          <p:nvPr/>
        </p:nvPicPr>
        <p:blipFill>
          <a:blip r:embed="rId3"/>
          <a:stretch>
            <a:fillRect/>
          </a:stretch>
        </p:blipFill>
        <p:spPr>
          <a:xfrm>
            <a:off x="2592972" y="1488786"/>
            <a:ext cx="6934200" cy="4800600"/>
          </a:xfrm>
          <a:prstGeom prst="rect">
            <a:avLst/>
          </a:prstGeom>
        </p:spPr>
      </p:pic>
    </p:spTree>
    <p:extLst>
      <p:ext uri="{BB962C8B-B14F-4D97-AF65-F5344CB8AC3E}">
        <p14:creationId xmlns:p14="http://schemas.microsoft.com/office/powerpoint/2010/main" val="930450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E44E9-E3D8-154B-A781-E8F77129002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9CA1E60-B38F-084D-2D81-E249630314A1}"/>
              </a:ext>
            </a:extLst>
          </p:cNvPr>
          <p:cNvSpPr>
            <a:spLocks noGrp="1"/>
          </p:cNvSpPr>
          <p:nvPr>
            <p:ph type="title"/>
          </p:nvPr>
        </p:nvSpPr>
        <p:spPr>
          <a:xfrm>
            <a:off x="775067" y="663208"/>
            <a:ext cx="11119219" cy="711639"/>
          </a:xfrm>
        </p:spPr>
        <p:txBody>
          <a:bodyPr/>
          <a:lstStyle/>
          <a:p>
            <a:r>
              <a:rPr lang="da-DK" sz="4000" dirty="0"/>
              <a:t>Variation</a:t>
            </a:r>
          </a:p>
        </p:txBody>
      </p:sp>
      <p:sp>
        <p:nvSpPr>
          <p:cNvPr id="4" name="Pladsholder til tekst 3">
            <a:extLst>
              <a:ext uri="{FF2B5EF4-FFF2-40B4-BE49-F238E27FC236}">
                <a16:creationId xmlns:a16="http://schemas.microsoft.com/office/drawing/2014/main" id="{A0C8888C-1EEC-1F5E-5CA2-A414C0A1BE47}"/>
              </a:ext>
            </a:extLst>
          </p:cNvPr>
          <p:cNvSpPr>
            <a:spLocks noGrp="1"/>
          </p:cNvSpPr>
          <p:nvPr>
            <p:ph type="body" sz="quarter" idx="25"/>
          </p:nvPr>
        </p:nvSpPr>
        <p:spPr>
          <a:xfrm>
            <a:off x="2477919" y="7341885"/>
            <a:ext cx="7305315" cy="304807"/>
          </a:xfrm>
        </p:spPr>
        <p:txBody>
          <a:bodyPr/>
          <a:lstStyle/>
          <a:p>
            <a:endParaRPr lang="da-DK"/>
          </a:p>
        </p:txBody>
      </p:sp>
      <p:sp>
        <p:nvSpPr>
          <p:cNvPr id="6" name="Rektangel 5">
            <a:extLst>
              <a:ext uri="{FF2B5EF4-FFF2-40B4-BE49-F238E27FC236}">
                <a16:creationId xmlns:a16="http://schemas.microsoft.com/office/drawing/2014/main" id="{91D178C5-BAB0-F4B9-F7B1-072EA61F83C8}"/>
              </a:ext>
            </a:extLst>
          </p:cNvPr>
          <p:cNvSpPr/>
          <p:nvPr/>
        </p:nvSpPr>
        <p:spPr>
          <a:xfrm>
            <a:off x="3464560" y="5865537"/>
            <a:ext cx="173659" cy="146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9" name="Rektangel 8">
            <a:extLst>
              <a:ext uri="{FF2B5EF4-FFF2-40B4-BE49-F238E27FC236}">
                <a16:creationId xmlns:a16="http://schemas.microsoft.com/office/drawing/2014/main" id="{5957411C-9E3F-CFEF-D997-DC0631A53EB1}"/>
              </a:ext>
            </a:extLst>
          </p:cNvPr>
          <p:cNvSpPr/>
          <p:nvPr/>
        </p:nvSpPr>
        <p:spPr>
          <a:xfrm>
            <a:off x="8166564" y="5583803"/>
            <a:ext cx="289059" cy="842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0" name="Rektangel 9">
            <a:extLst>
              <a:ext uri="{FF2B5EF4-FFF2-40B4-BE49-F238E27FC236}">
                <a16:creationId xmlns:a16="http://schemas.microsoft.com/office/drawing/2014/main" id="{8E93C1AC-F725-E107-1123-F391E7042A46}"/>
              </a:ext>
            </a:extLst>
          </p:cNvPr>
          <p:cNvSpPr/>
          <p:nvPr/>
        </p:nvSpPr>
        <p:spPr>
          <a:xfrm>
            <a:off x="4491452" y="5865537"/>
            <a:ext cx="289059" cy="842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2" name="Rektangel 11">
            <a:extLst>
              <a:ext uri="{FF2B5EF4-FFF2-40B4-BE49-F238E27FC236}">
                <a16:creationId xmlns:a16="http://schemas.microsoft.com/office/drawing/2014/main" id="{1927736E-230C-3B64-9805-63EAC7ACF4D8}"/>
              </a:ext>
            </a:extLst>
          </p:cNvPr>
          <p:cNvSpPr/>
          <p:nvPr/>
        </p:nvSpPr>
        <p:spPr>
          <a:xfrm>
            <a:off x="1767840" y="3353283"/>
            <a:ext cx="514971" cy="1107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3" name="Rektangel 12">
            <a:extLst>
              <a:ext uri="{FF2B5EF4-FFF2-40B4-BE49-F238E27FC236}">
                <a16:creationId xmlns:a16="http://schemas.microsoft.com/office/drawing/2014/main" id="{D7B48208-8AD0-703A-5E64-59218CECCF4D}"/>
              </a:ext>
            </a:extLst>
          </p:cNvPr>
          <p:cNvSpPr/>
          <p:nvPr/>
        </p:nvSpPr>
        <p:spPr>
          <a:xfrm>
            <a:off x="3719223" y="3082571"/>
            <a:ext cx="3454400" cy="154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5" name="Rektangel 14">
            <a:extLst>
              <a:ext uri="{FF2B5EF4-FFF2-40B4-BE49-F238E27FC236}">
                <a16:creationId xmlns:a16="http://schemas.microsoft.com/office/drawing/2014/main" id="{2F1A9E7A-2223-0C0B-F8F9-EFA864997B05}"/>
              </a:ext>
            </a:extLst>
          </p:cNvPr>
          <p:cNvSpPr/>
          <p:nvPr/>
        </p:nvSpPr>
        <p:spPr>
          <a:xfrm>
            <a:off x="3457408" y="3369521"/>
            <a:ext cx="406400" cy="1107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6" name="Rektangel 15">
            <a:extLst>
              <a:ext uri="{FF2B5EF4-FFF2-40B4-BE49-F238E27FC236}">
                <a16:creationId xmlns:a16="http://schemas.microsoft.com/office/drawing/2014/main" id="{B542CBA6-6621-0D2F-081C-CAEFC948D041}"/>
              </a:ext>
            </a:extLst>
          </p:cNvPr>
          <p:cNvSpPr/>
          <p:nvPr/>
        </p:nvSpPr>
        <p:spPr>
          <a:xfrm>
            <a:off x="6659060" y="2747291"/>
            <a:ext cx="406400" cy="1107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19" name="Rektangel 18">
            <a:extLst>
              <a:ext uri="{FF2B5EF4-FFF2-40B4-BE49-F238E27FC236}">
                <a16:creationId xmlns:a16="http://schemas.microsoft.com/office/drawing/2014/main" id="{5F1A3BB0-1FC0-BAEA-552C-ED4D7AEEDC61}"/>
              </a:ext>
            </a:extLst>
          </p:cNvPr>
          <p:cNvSpPr/>
          <p:nvPr/>
        </p:nvSpPr>
        <p:spPr>
          <a:xfrm>
            <a:off x="7905384" y="3068785"/>
            <a:ext cx="2123440" cy="1376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21" name="Rektangel 20">
            <a:extLst>
              <a:ext uri="{FF2B5EF4-FFF2-40B4-BE49-F238E27FC236}">
                <a16:creationId xmlns:a16="http://schemas.microsoft.com/office/drawing/2014/main" id="{0C8BF598-667E-A6A3-7492-24CA910D62BC}"/>
              </a:ext>
            </a:extLst>
          </p:cNvPr>
          <p:cNvSpPr/>
          <p:nvPr/>
        </p:nvSpPr>
        <p:spPr>
          <a:xfrm>
            <a:off x="9269687" y="4153360"/>
            <a:ext cx="514971" cy="709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2" name="Pladsholder til slidenummer 1">
            <a:extLst>
              <a:ext uri="{FF2B5EF4-FFF2-40B4-BE49-F238E27FC236}">
                <a16:creationId xmlns:a16="http://schemas.microsoft.com/office/drawing/2014/main" id="{4B537723-2C89-6369-0AA7-A626F6D9AB76}"/>
              </a:ext>
            </a:extLst>
          </p:cNvPr>
          <p:cNvSpPr>
            <a:spLocks noGrp="1"/>
          </p:cNvSpPr>
          <p:nvPr>
            <p:ph type="sldNum" sz="quarter" idx="27"/>
          </p:nvPr>
        </p:nvSpPr>
        <p:spPr/>
        <p:txBody>
          <a:bodyPr/>
          <a:lstStyle/>
          <a:p>
            <a:r>
              <a:rPr lang="en-GB" noProof="0" dirty="0"/>
              <a:t> </a:t>
            </a:r>
            <a:fld id="{4F2B6656-7882-4CEF-9850-9EB873E823C4}" type="slidenum">
              <a:rPr lang="en-GB" noProof="0" smtClean="0"/>
              <a:pPr/>
              <a:t>47</a:t>
            </a:fld>
            <a:endParaRPr lang="en-GB" noProof="0" dirty="0"/>
          </a:p>
        </p:txBody>
      </p:sp>
      <p:sp>
        <p:nvSpPr>
          <p:cNvPr id="5" name="Tekstfelt 4">
            <a:extLst>
              <a:ext uri="{FF2B5EF4-FFF2-40B4-BE49-F238E27FC236}">
                <a16:creationId xmlns:a16="http://schemas.microsoft.com/office/drawing/2014/main" id="{B7068E50-F035-50C6-27C3-0B59A493F60A}"/>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sp>
        <p:nvSpPr>
          <p:cNvPr id="17" name="Tekstfelt 16">
            <a:extLst>
              <a:ext uri="{FF2B5EF4-FFF2-40B4-BE49-F238E27FC236}">
                <a16:creationId xmlns:a16="http://schemas.microsoft.com/office/drawing/2014/main" id="{C31F1748-80AA-52CC-DEA6-6CF715F89BA7}"/>
              </a:ext>
            </a:extLst>
          </p:cNvPr>
          <p:cNvSpPr txBox="1"/>
          <p:nvPr/>
        </p:nvSpPr>
        <p:spPr>
          <a:xfrm>
            <a:off x="10028824" y="6288397"/>
            <a:ext cx="1317168" cy="215444"/>
          </a:xfrm>
          <a:prstGeom prst="rect">
            <a:avLst/>
          </a:prstGeom>
          <a:noFill/>
        </p:spPr>
        <p:txBody>
          <a:bodyPr wrap="square" rtlCol="0">
            <a:spAutoFit/>
          </a:bodyPr>
          <a:lstStyle/>
          <a:p>
            <a:r>
              <a:rPr lang="da-DK" sz="800" dirty="0">
                <a:solidFill>
                  <a:schemeClr val="tx2"/>
                </a:solidFill>
              </a:rPr>
              <a:t>Fiktive data</a:t>
            </a:r>
          </a:p>
        </p:txBody>
      </p:sp>
      <p:pic>
        <p:nvPicPr>
          <p:cNvPr id="8" name="Billede 7">
            <a:extLst>
              <a:ext uri="{FF2B5EF4-FFF2-40B4-BE49-F238E27FC236}">
                <a16:creationId xmlns:a16="http://schemas.microsoft.com/office/drawing/2014/main" id="{61935B7D-9ADD-48D1-0C08-A08B3ADD81CD}"/>
              </a:ext>
            </a:extLst>
          </p:cNvPr>
          <p:cNvPicPr>
            <a:picLocks noChangeAspect="1"/>
          </p:cNvPicPr>
          <p:nvPr/>
        </p:nvPicPr>
        <p:blipFill>
          <a:blip r:embed="rId3"/>
          <a:stretch>
            <a:fillRect/>
          </a:stretch>
        </p:blipFill>
        <p:spPr>
          <a:xfrm>
            <a:off x="2624137" y="1473365"/>
            <a:ext cx="6943725" cy="4867275"/>
          </a:xfrm>
          <a:prstGeom prst="rect">
            <a:avLst/>
          </a:prstGeom>
        </p:spPr>
      </p:pic>
    </p:spTree>
    <p:extLst>
      <p:ext uri="{BB962C8B-B14F-4D97-AF65-F5344CB8AC3E}">
        <p14:creationId xmlns:p14="http://schemas.microsoft.com/office/powerpoint/2010/main" val="2625072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D47F8-7FF9-B344-5937-75CC80217B3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C7D7B09-163F-923A-8719-7B83D30AE4B1}"/>
              </a:ext>
            </a:extLst>
          </p:cNvPr>
          <p:cNvSpPr>
            <a:spLocks noGrp="1"/>
          </p:cNvSpPr>
          <p:nvPr>
            <p:ph type="title"/>
          </p:nvPr>
        </p:nvSpPr>
        <p:spPr>
          <a:xfrm>
            <a:off x="529862" y="392886"/>
            <a:ext cx="11542217" cy="711639"/>
          </a:xfrm>
        </p:spPr>
        <p:txBody>
          <a:bodyPr/>
          <a:lstStyle/>
          <a:p>
            <a:r>
              <a:rPr lang="da-DK" dirty="0"/>
              <a:t>Hvordan vi ser på data har betydning!</a:t>
            </a:r>
          </a:p>
        </p:txBody>
      </p:sp>
      <p:sp>
        <p:nvSpPr>
          <p:cNvPr id="6" name="Pladsholder til slidenummer 5">
            <a:extLst>
              <a:ext uri="{FF2B5EF4-FFF2-40B4-BE49-F238E27FC236}">
                <a16:creationId xmlns:a16="http://schemas.microsoft.com/office/drawing/2014/main" id="{07F67A32-D650-04A1-B355-FE39A758D532}"/>
              </a:ext>
            </a:extLst>
          </p:cNvPr>
          <p:cNvSpPr>
            <a:spLocks noGrp="1"/>
          </p:cNvSpPr>
          <p:nvPr>
            <p:ph type="sldNum" sz="quarter" idx="27"/>
          </p:nvPr>
        </p:nvSpPr>
        <p:spPr/>
        <p:txBody>
          <a:bodyPr/>
          <a:lstStyle/>
          <a:p>
            <a:fld id="{4F2B6656-7882-4CEF-9850-9EB873E823C4}" type="slidenum">
              <a:rPr lang="en-GB" noProof="0" smtClean="0"/>
              <a:pPr/>
              <a:t>48</a:t>
            </a:fld>
            <a:endParaRPr lang="en-GB" noProof="0" dirty="0"/>
          </a:p>
        </p:txBody>
      </p:sp>
      <p:sp>
        <p:nvSpPr>
          <p:cNvPr id="7" name="Tekstfelt 6">
            <a:extLst>
              <a:ext uri="{FF2B5EF4-FFF2-40B4-BE49-F238E27FC236}">
                <a16:creationId xmlns:a16="http://schemas.microsoft.com/office/drawing/2014/main" id="{E83A8873-1A19-190E-86F2-ED5D1D6CB415}"/>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sp>
        <p:nvSpPr>
          <p:cNvPr id="5" name="Pladsholder til tekst 4">
            <a:extLst>
              <a:ext uri="{FF2B5EF4-FFF2-40B4-BE49-F238E27FC236}">
                <a16:creationId xmlns:a16="http://schemas.microsoft.com/office/drawing/2014/main" id="{8DB98D99-88BA-54D2-40B5-106F8E68AD53}"/>
              </a:ext>
            </a:extLst>
          </p:cNvPr>
          <p:cNvSpPr>
            <a:spLocks noGrp="1"/>
          </p:cNvSpPr>
          <p:nvPr>
            <p:ph type="body" sz="quarter" idx="25"/>
          </p:nvPr>
        </p:nvSpPr>
        <p:spPr>
          <a:xfrm>
            <a:off x="10282039" y="6388912"/>
            <a:ext cx="1195312" cy="152404"/>
          </a:xfrm>
        </p:spPr>
        <p:txBody>
          <a:bodyPr>
            <a:normAutofit/>
          </a:bodyPr>
          <a:lstStyle/>
          <a:p>
            <a:r>
              <a:rPr lang="da-DK" sz="1000" dirty="0"/>
              <a:t>Fiktive data</a:t>
            </a:r>
          </a:p>
        </p:txBody>
      </p:sp>
      <p:sp>
        <p:nvSpPr>
          <p:cNvPr id="14" name="Tekstfelt 13">
            <a:extLst>
              <a:ext uri="{FF2B5EF4-FFF2-40B4-BE49-F238E27FC236}">
                <a16:creationId xmlns:a16="http://schemas.microsoft.com/office/drawing/2014/main" id="{7F41D5D6-B054-B02F-58FF-24D6D22786DD}"/>
              </a:ext>
            </a:extLst>
          </p:cNvPr>
          <p:cNvSpPr txBox="1"/>
          <p:nvPr/>
        </p:nvSpPr>
        <p:spPr>
          <a:xfrm>
            <a:off x="529862" y="1590675"/>
            <a:ext cx="3184888" cy="646331"/>
          </a:xfrm>
          <a:prstGeom prst="rect">
            <a:avLst/>
          </a:prstGeom>
          <a:noFill/>
        </p:spPr>
        <p:txBody>
          <a:bodyPr wrap="square" rtlCol="0">
            <a:spAutoFit/>
          </a:bodyPr>
          <a:lstStyle/>
          <a:p>
            <a:r>
              <a:rPr lang="da-DK" dirty="0"/>
              <a:t>Procent genindlæggelser på Medicinsk afdeling:</a:t>
            </a:r>
          </a:p>
        </p:txBody>
      </p:sp>
      <p:pic>
        <p:nvPicPr>
          <p:cNvPr id="18" name="Billede 17">
            <a:extLst>
              <a:ext uri="{FF2B5EF4-FFF2-40B4-BE49-F238E27FC236}">
                <a16:creationId xmlns:a16="http://schemas.microsoft.com/office/drawing/2014/main" id="{6C2B44A8-6BDB-CEC4-5D18-4CCBDE7A2B77}"/>
              </a:ext>
            </a:extLst>
          </p:cNvPr>
          <p:cNvPicPr>
            <a:picLocks noChangeAspect="1"/>
          </p:cNvPicPr>
          <p:nvPr/>
        </p:nvPicPr>
        <p:blipFill>
          <a:blip r:embed="rId3"/>
          <a:stretch>
            <a:fillRect/>
          </a:stretch>
        </p:blipFill>
        <p:spPr>
          <a:xfrm>
            <a:off x="4448175" y="1344648"/>
            <a:ext cx="3852862" cy="2166125"/>
          </a:xfrm>
          <a:prstGeom prst="rect">
            <a:avLst/>
          </a:prstGeom>
        </p:spPr>
      </p:pic>
      <p:pic>
        <p:nvPicPr>
          <p:cNvPr id="20" name="Billede 19">
            <a:extLst>
              <a:ext uri="{FF2B5EF4-FFF2-40B4-BE49-F238E27FC236}">
                <a16:creationId xmlns:a16="http://schemas.microsoft.com/office/drawing/2014/main" id="{3EF39B85-9FCA-368D-AE4F-886F9B5A5A14}"/>
              </a:ext>
            </a:extLst>
          </p:cNvPr>
          <p:cNvPicPr>
            <a:picLocks noChangeAspect="1"/>
          </p:cNvPicPr>
          <p:nvPr/>
        </p:nvPicPr>
        <p:blipFill>
          <a:blip r:embed="rId4"/>
          <a:stretch>
            <a:fillRect/>
          </a:stretch>
        </p:blipFill>
        <p:spPr>
          <a:xfrm>
            <a:off x="4448175" y="3750896"/>
            <a:ext cx="4019550" cy="2524843"/>
          </a:xfrm>
          <a:prstGeom prst="rect">
            <a:avLst/>
          </a:prstGeom>
        </p:spPr>
      </p:pic>
    </p:spTree>
    <p:extLst>
      <p:ext uri="{BB962C8B-B14F-4D97-AF65-F5344CB8AC3E}">
        <p14:creationId xmlns:p14="http://schemas.microsoft.com/office/powerpoint/2010/main" val="17438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6390" y="672716"/>
            <a:ext cx="11119219" cy="711639"/>
          </a:xfrm>
        </p:spPr>
        <p:txBody>
          <a:bodyPr/>
          <a:lstStyle/>
          <a:p>
            <a:r>
              <a:rPr lang="da-DK" dirty="0"/>
              <a:t>Papirfly – Hvor langt kan vi flyve?</a:t>
            </a:r>
          </a:p>
        </p:txBody>
      </p:sp>
      <p:sp>
        <p:nvSpPr>
          <p:cNvPr id="9" name="Pladsholder til indhold 1"/>
          <p:cNvSpPr txBox="1">
            <a:spLocks/>
          </p:cNvSpPr>
          <p:nvPr/>
        </p:nvSpPr>
        <p:spPr>
          <a:xfrm>
            <a:off x="529864" y="4791144"/>
            <a:ext cx="10018273" cy="1542053"/>
          </a:xfrm>
          <a:prstGeom prst="rect">
            <a:avLst/>
          </a:prstGeom>
        </p:spPr>
        <p:txBody>
          <a:bodyPr vert="horz" lIns="0" tIns="0" rIns="0" bIns="0" rtlCol="0">
            <a:noAutofit/>
          </a:bodyPr>
          <a:lstStyle>
            <a:lvl1pPr marL="342900" indent="-342900" algn="l" defTabSz="685800" rtl="0" eaLnBrk="1" latinLnBrk="0" hangingPunct="1">
              <a:lnSpc>
                <a:spcPct val="110000"/>
              </a:lnSpc>
              <a:spcBef>
                <a:spcPts val="0"/>
              </a:spcBef>
              <a:spcAft>
                <a:spcPts val="1000"/>
              </a:spcAft>
              <a:buClr>
                <a:schemeClr val="tx2"/>
              </a:buClr>
              <a:buFont typeface="Arial"/>
              <a:buChar char="•"/>
              <a:defRPr sz="2400" b="0" kern="1200" baseline="0">
                <a:solidFill>
                  <a:srgbClr val="000000"/>
                </a:solidFill>
                <a:latin typeface="+mn-lt"/>
                <a:ea typeface="+mn-ea"/>
                <a:cs typeface="+mn-cs"/>
              </a:defRPr>
            </a:lvl1pPr>
            <a:lvl2pPr marL="531900" indent="-342900" algn="l" defTabSz="685800" rtl="0" eaLnBrk="1" latinLnBrk="0" hangingPunct="1">
              <a:lnSpc>
                <a:spcPct val="110000"/>
              </a:lnSpc>
              <a:spcBef>
                <a:spcPts val="0"/>
              </a:spcBef>
              <a:spcAft>
                <a:spcPts val="1000"/>
              </a:spcAft>
              <a:buClr>
                <a:schemeClr val="tx2"/>
              </a:buClr>
              <a:buFont typeface="Arial"/>
              <a:buChar char="•"/>
              <a:defRPr sz="2200" kern="1200" baseline="0">
                <a:solidFill>
                  <a:srgbClr val="000000"/>
                </a:solidFill>
                <a:latin typeface="+mn-lt"/>
                <a:ea typeface="+mn-ea"/>
                <a:cs typeface="+mn-cs"/>
              </a:defRPr>
            </a:lvl2pPr>
            <a:lvl3pPr marL="734400" indent="-342900" algn="l" defTabSz="685800" rtl="0" eaLnBrk="1" latinLnBrk="0" hangingPunct="1">
              <a:lnSpc>
                <a:spcPct val="110000"/>
              </a:lnSpc>
              <a:spcBef>
                <a:spcPts val="0"/>
              </a:spcBef>
              <a:spcAft>
                <a:spcPts val="1000"/>
              </a:spcAft>
              <a:buClr>
                <a:schemeClr val="tx2"/>
              </a:buClr>
              <a:buFont typeface="Arial"/>
              <a:buChar char="•"/>
              <a:defRPr sz="2000" kern="1200" baseline="0">
                <a:solidFill>
                  <a:srgbClr val="000000"/>
                </a:solidFill>
                <a:latin typeface="+mn-lt"/>
                <a:ea typeface="+mn-ea"/>
                <a:cs typeface="+mn-cs"/>
              </a:defRPr>
            </a:lvl3pPr>
            <a:lvl4pPr marL="861300" indent="-342900" algn="l" defTabSz="685800" rtl="0" eaLnBrk="1" latinLnBrk="0" hangingPunct="1">
              <a:lnSpc>
                <a:spcPct val="110000"/>
              </a:lnSpc>
              <a:spcBef>
                <a:spcPts val="0"/>
              </a:spcBef>
              <a:spcAft>
                <a:spcPts val="1000"/>
              </a:spcAft>
              <a:buClr>
                <a:schemeClr val="tx2"/>
              </a:buClr>
              <a:buFont typeface="Arial"/>
              <a:buChar char="•"/>
              <a:defRPr sz="2000" kern="1200" baseline="0">
                <a:solidFill>
                  <a:srgbClr val="000000"/>
                </a:solidFill>
                <a:latin typeface="+mn-lt"/>
                <a:ea typeface="+mn-ea"/>
                <a:cs typeface="+mn-cs"/>
              </a:defRPr>
            </a:lvl4pPr>
            <a:lvl5pPr marL="982800" indent="-342900" algn="l" defTabSz="685800" rtl="0" eaLnBrk="1" latinLnBrk="0" hangingPunct="1">
              <a:lnSpc>
                <a:spcPct val="110000"/>
              </a:lnSpc>
              <a:spcBef>
                <a:spcPts val="0"/>
              </a:spcBef>
              <a:spcAft>
                <a:spcPts val="1000"/>
              </a:spcAft>
              <a:buClr>
                <a:schemeClr val="tx2"/>
              </a:buClr>
              <a:buFont typeface="Arial"/>
              <a:buChar char="•"/>
              <a:defRPr sz="2000" kern="1200" baseline="0">
                <a:solidFill>
                  <a:srgbClr val="000000"/>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da-DK" sz="3200" dirty="0"/>
          </a:p>
        </p:txBody>
      </p:sp>
      <p:pic>
        <p:nvPicPr>
          <p:cNvPr id="15" name="Pladsholder til indhold 14"/>
          <p:cNvPicPr>
            <a:picLocks noGrp="1" noChangeAspect="1"/>
          </p:cNvPicPr>
          <p:nvPr>
            <p:ph sz="quarter" idx="21"/>
          </p:nvPr>
        </p:nvPicPr>
        <p:blipFill>
          <a:blip r:embed="rId3"/>
          <a:stretch>
            <a:fillRect/>
          </a:stretch>
        </p:blipFill>
        <p:spPr>
          <a:xfrm>
            <a:off x="3717576" y="1917270"/>
            <a:ext cx="4826000" cy="3568700"/>
          </a:xfrm>
          <a:prstGeom prst="rect">
            <a:avLst/>
          </a:prstGeom>
        </p:spPr>
      </p:pic>
      <p:sp>
        <p:nvSpPr>
          <p:cNvPr id="2" name="Pladsholder til slidenummer 1">
            <a:extLst>
              <a:ext uri="{FF2B5EF4-FFF2-40B4-BE49-F238E27FC236}">
                <a16:creationId xmlns:a16="http://schemas.microsoft.com/office/drawing/2014/main" id="{54817CF5-80ED-0475-4E36-1754E6834415}"/>
              </a:ext>
            </a:extLst>
          </p:cNvPr>
          <p:cNvSpPr>
            <a:spLocks noGrp="1"/>
          </p:cNvSpPr>
          <p:nvPr>
            <p:ph type="sldNum" sz="quarter" idx="27"/>
          </p:nvPr>
        </p:nvSpPr>
        <p:spPr/>
        <p:txBody>
          <a:bodyPr/>
          <a:lstStyle/>
          <a:p>
            <a:r>
              <a:rPr lang="en-GB" noProof="0" dirty="0"/>
              <a:t> </a:t>
            </a:r>
            <a:fld id="{4F2B6656-7882-4CEF-9850-9EB873E823C4}" type="slidenum">
              <a:rPr lang="en-GB" noProof="0" smtClean="0"/>
              <a:pPr/>
              <a:t>49</a:t>
            </a:fld>
            <a:endParaRPr lang="en-GB" noProof="0" dirty="0"/>
          </a:p>
        </p:txBody>
      </p:sp>
      <p:sp>
        <p:nvSpPr>
          <p:cNvPr id="6" name="Tekstfelt 5">
            <a:extLst>
              <a:ext uri="{FF2B5EF4-FFF2-40B4-BE49-F238E27FC236}">
                <a16:creationId xmlns:a16="http://schemas.microsoft.com/office/drawing/2014/main" id="{282F635F-4C45-06F8-361F-CF5EFFEB111A}"/>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4269761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4049285551"/>
              </p:ext>
            </p:extLst>
          </p:nvPr>
        </p:nvGraphicFramePr>
        <p:xfrm>
          <a:off x="892992" y="2134714"/>
          <a:ext cx="7658744" cy="3308033"/>
        </p:xfrm>
        <a:graphic>
          <a:graphicData uri="http://schemas.openxmlformats.org/drawingml/2006/table">
            <a:tbl>
              <a:tblPr>
                <a:tableStyleId>{7DF18680-E054-41AD-8BC1-D1AEF772440D}</a:tableStyleId>
              </a:tblPr>
              <a:tblGrid>
                <a:gridCol w="7658744">
                  <a:extLst>
                    <a:ext uri="{9D8B030D-6E8A-4147-A177-3AD203B41FA5}">
                      <a16:colId xmlns:a16="http://schemas.microsoft.com/office/drawing/2014/main" val="20000"/>
                    </a:ext>
                  </a:extLst>
                </a:gridCol>
              </a:tblGrid>
              <a:tr h="560705">
                <a:tc>
                  <a:txBody>
                    <a:bodyPr/>
                    <a:lstStyle/>
                    <a:p>
                      <a:pPr marL="0" indent="0">
                        <a:spcAft>
                          <a:spcPts val="600"/>
                        </a:spcAft>
                        <a:buNone/>
                      </a:pPr>
                      <a:r>
                        <a:rPr lang="da-DK" sz="2400" b="1" dirty="0"/>
                        <a:t>Velkommen </a:t>
                      </a:r>
                      <a:endParaRPr lang="da-DK" sz="2400" b="1" dirty="0">
                        <a:solidFill>
                          <a:schemeClr val="tx2"/>
                        </a:solidFill>
                      </a:endParaRPr>
                    </a:p>
                  </a:txBody>
                  <a:tcPr/>
                </a:tc>
                <a:extLst>
                  <a:ext uri="{0D108BD9-81ED-4DB2-BD59-A6C34878D82A}">
                    <a16:rowId xmlns:a16="http://schemas.microsoft.com/office/drawing/2014/main" val="10000"/>
                  </a:ext>
                </a:extLst>
              </a:tr>
              <a:tr h="560705">
                <a:tc>
                  <a:txBody>
                    <a:bodyPr/>
                    <a:lstStyle/>
                    <a:p>
                      <a:pPr>
                        <a:spcAft>
                          <a:spcPts val="600"/>
                        </a:spcAft>
                      </a:pPr>
                      <a:r>
                        <a:rPr lang="da-DK" sz="2000" dirty="0"/>
                        <a:t>Status på forbedringsindsatser - systematisk videndeling af læring</a:t>
                      </a:r>
                    </a:p>
                  </a:txBody>
                  <a:tcPr/>
                </a:tc>
                <a:extLst>
                  <a:ext uri="{0D108BD9-81ED-4DB2-BD59-A6C34878D82A}">
                    <a16:rowId xmlns:a16="http://schemas.microsoft.com/office/drawing/2014/main" val="10001"/>
                  </a:ext>
                </a:extLst>
              </a:tr>
              <a:tr h="560705">
                <a:tc>
                  <a:txBody>
                    <a:bodyPr/>
                    <a:lstStyle/>
                    <a:p>
                      <a:pPr>
                        <a:spcAft>
                          <a:spcPts val="600"/>
                        </a:spcAft>
                      </a:pPr>
                      <a:r>
                        <a:rPr lang="da-DK" sz="2000" dirty="0"/>
                        <a:t>PDSA</a:t>
                      </a:r>
                    </a:p>
                  </a:txBody>
                  <a:tcPr/>
                </a:tc>
                <a:extLst>
                  <a:ext uri="{0D108BD9-81ED-4DB2-BD59-A6C34878D82A}">
                    <a16:rowId xmlns:a16="http://schemas.microsoft.com/office/drawing/2014/main" val="10002"/>
                  </a:ext>
                </a:extLst>
              </a:tr>
              <a:tr h="708343">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Data til forbedring</a:t>
                      </a:r>
                      <a:endParaRPr lang="da-DK" sz="2000" b="0" dirty="0">
                        <a:solidFill>
                          <a:schemeClr val="tx2"/>
                        </a:solidFill>
                      </a:endParaRPr>
                    </a:p>
                  </a:txBody>
                  <a:tcPr/>
                </a:tc>
                <a:extLst>
                  <a:ext uri="{0D108BD9-81ED-4DB2-BD59-A6C34878D82A}">
                    <a16:rowId xmlns:a16="http://schemas.microsoft.com/office/drawing/2014/main" val="10005"/>
                  </a:ext>
                </a:extLst>
              </a:tr>
              <a:tr h="744383">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3 og tak for i dag</a:t>
                      </a:r>
                      <a:endParaRPr lang="da-DK" sz="2000" b="0" dirty="0">
                        <a:solidFill>
                          <a:schemeClr val="tx2"/>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sz="2000" b="0" dirty="0">
                        <a:solidFill>
                          <a:schemeClr val="tx2"/>
                        </a:solidFill>
                      </a:endParaRPr>
                    </a:p>
                  </a:txBody>
                  <a:tcPr/>
                </a:tc>
                <a:extLst>
                  <a:ext uri="{0D108BD9-81ED-4DB2-BD59-A6C34878D82A}">
                    <a16:rowId xmlns:a16="http://schemas.microsoft.com/office/drawing/2014/main" val="10006"/>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5</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23020"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9D6CA212-B4D7-A792-1328-13A16D86CBF1}"/>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1310312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CFDD5-9314-A11F-E734-97E6CB768F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37CB28-0CFB-59D0-DE04-A8646B82C684}"/>
              </a:ext>
            </a:extLst>
          </p:cNvPr>
          <p:cNvSpPr>
            <a:spLocks noGrp="1"/>
          </p:cNvSpPr>
          <p:nvPr>
            <p:ph type="title"/>
          </p:nvPr>
        </p:nvSpPr>
        <p:spPr/>
        <p:txBody>
          <a:bodyPr/>
          <a:lstStyle/>
          <a:p>
            <a:r>
              <a:rPr lang="da-DK" dirty="0"/>
              <a:t>Pause</a:t>
            </a:r>
          </a:p>
        </p:txBody>
      </p:sp>
      <p:sp>
        <p:nvSpPr>
          <p:cNvPr id="4" name="Pladsholder til slidenummer 3">
            <a:extLst>
              <a:ext uri="{FF2B5EF4-FFF2-40B4-BE49-F238E27FC236}">
                <a16:creationId xmlns:a16="http://schemas.microsoft.com/office/drawing/2014/main" id="{2DBA1E54-6DCE-700D-EFB8-5C8B474FDF2A}"/>
              </a:ext>
            </a:extLst>
          </p:cNvPr>
          <p:cNvSpPr>
            <a:spLocks noGrp="1"/>
          </p:cNvSpPr>
          <p:nvPr>
            <p:ph type="sldNum" sz="quarter" idx="12"/>
          </p:nvPr>
        </p:nvSpPr>
        <p:spPr/>
        <p:txBody>
          <a:bodyPr/>
          <a:lstStyle/>
          <a:p>
            <a:fld id="{50DEC214-4A26-8544-86E4-D5810B015655}" type="slidenum">
              <a:rPr lang="da-DK" smtClean="0"/>
              <a:t>50</a:t>
            </a:fld>
            <a:endParaRPr lang="da-DK" dirty="0"/>
          </a:p>
        </p:txBody>
      </p:sp>
      <p:pic>
        <p:nvPicPr>
          <p:cNvPr id="5" name="Picture 2" descr="HAVE A SIB | Coffee illustration, Mug drawing, Coffee drawing">
            <a:extLst>
              <a:ext uri="{FF2B5EF4-FFF2-40B4-BE49-F238E27FC236}">
                <a16:creationId xmlns:a16="http://schemas.microsoft.com/office/drawing/2014/main" id="{3A9D3F77-501E-FFBC-7E80-390A94682B0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1708086" y="1881188"/>
            <a:ext cx="7405815" cy="43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93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E382D29-75BC-4BF3-B886-206A568CA8FD}"/>
              </a:ext>
            </a:extLst>
          </p:cNvPr>
          <p:cNvSpPr>
            <a:spLocks noGrp="1"/>
          </p:cNvSpPr>
          <p:nvPr>
            <p:ph type="title"/>
          </p:nvPr>
        </p:nvSpPr>
        <p:spPr/>
        <p:txBody>
          <a:bodyPr/>
          <a:lstStyle/>
          <a:p>
            <a:r>
              <a:rPr lang="da-DK" sz="6600" dirty="0">
                <a:solidFill>
                  <a:schemeClr val="accent1"/>
                </a:solidFill>
              </a:rPr>
              <a:t>Hvordan kommer I i gang?</a:t>
            </a:r>
          </a:p>
        </p:txBody>
      </p:sp>
      <p:sp>
        <p:nvSpPr>
          <p:cNvPr id="2" name="Pladsholder til slidenummer 1">
            <a:extLst>
              <a:ext uri="{FF2B5EF4-FFF2-40B4-BE49-F238E27FC236}">
                <a16:creationId xmlns:a16="http://schemas.microsoft.com/office/drawing/2014/main" id="{114E83D7-3965-230F-E401-A7A728C7B848}"/>
              </a:ext>
            </a:extLst>
          </p:cNvPr>
          <p:cNvSpPr>
            <a:spLocks noGrp="1"/>
          </p:cNvSpPr>
          <p:nvPr>
            <p:ph type="sldNum" sz="quarter" idx="16"/>
          </p:nvPr>
        </p:nvSpPr>
        <p:spPr/>
        <p:txBody>
          <a:bodyPr/>
          <a:lstStyle/>
          <a:p>
            <a:fld id="{4F2B6656-7882-4CEF-9850-9EB873E823C4}" type="slidenum">
              <a:rPr lang="da-DK" noProof="0" smtClean="0"/>
              <a:pPr/>
              <a:t>51</a:t>
            </a:fld>
            <a:endParaRPr lang="da-DK" noProof="0" dirty="0"/>
          </a:p>
        </p:txBody>
      </p:sp>
      <p:sp>
        <p:nvSpPr>
          <p:cNvPr id="5" name="Tekstfelt 4">
            <a:extLst>
              <a:ext uri="{FF2B5EF4-FFF2-40B4-BE49-F238E27FC236}">
                <a16:creationId xmlns:a16="http://schemas.microsoft.com/office/drawing/2014/main" id="{3892249F-C7C1-0F66-51B1-AAD1A6EEE311}"/>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2409700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E16FA6-F9AF-E45D-B53D-797241771505}"/>
              </a:ext>
            </a:extLst>
          </p:cNvPr>
          <p:cNvSpPr>
            <a:spLocks noGrp="1"/>
          </p:cNvSpPr>
          <p:nvPr>
            <p:ph type="title"/>
          </p:nvPr>
        </p:nvSpPr>
        <p:spPr/>
        <p:txBody>
          <a:bodyPr/>
          <a:lstStyle/>
          <a:p>
            <a:r>
              <a:rPr lang="da-DK" dirty="0"/>
              <a:t>7 trin til måling af forbedring</a:t>
            </a:r>
          </a:p>
        </p:txBody>
      </p:sp>
      <p:sp>
        <p:nvSpPr>
          <p:cNvPr id="4" name="Pladsholder til tekst 3">
            <a:extLst>
              <a:ext uri="{FF2B5EF4-FFF2-40B4-BE49-F238E27FC236}">
                <a16:creationId xmlns:a16="http://schemas.microsoft.com/office/drawing/2014/main" id="{F9B00155-6F65-7882-66CE-884E3BFDAA3A}"/>
              </a:ext>
            </a:extLst>
          </p:cNvPr>
          <p:cNvSpPr>
            <a:spLocks noGrp="1"/>
          </p:cNvSpPr>
          <p:nvPr>
            <p:ph type="body" sz="quarter" idx="25"/>
          </p:nvPr>
        </p:nvSpPr>
        <p:spPr>
          <a:xfrm>
            <a:off x="6619613" y="6381596"/>
            <a:ext cx="4864175" cy="324000"/>
          </a:xfrm>
        </p:spPr>
        <p:txBody>
          <a:bodyPr/>
          <a:lstStyle/>
          <a:p>
            <a:r>
              <a:rPr lang="da-DK" sz="1000" dirty="0"/>
              <a:t>Mike </a:t>
            </a:r>
            <a:r>
              <a:rPr lang="da-DK" sz="1000" dirty="0" err="1"/>
              <a:t>Davidge</a:t>
            </a:r>
            <a:r>
              <a:rPr lang="da-DK" sz="1000" dirty="0"/>
              <a:t>; </a:t>
            </a:r>
            <a:r>
              <a:rPr lang="da-DK" sz="1000" dirty="0">
                <a:hlinkClick r:id="rId3"/>
              </a:rPr>
              <a:t>https://www.youtube.com/watch?v=Za1o77jAnbw</a:t>
            </a:r>
            <a:endParaRPr lang="da-DK" sz="1000" dirty="0"/>
          </a:p>
          <a:p>
            <a:endParaRPr lang="da-DK" sz="1000" dirty="0"/>
          </a:p>
        </p:txBody>
      </p:sp>
      <p:sp>
        <p:nvSpPr>
          <p:cNvPr id="3" name="Pladsholder til slidenummer 2">
            <a:extLst>
              <a:ext uri="{FF2B5EF4-FFF2-40B4-BE49-F238E27FC236}">
                <a16:creationId xmlns:a16="http://schemas.microsoft.com/office/drawing/2014/main" id="{B447F747-7954-95C4-7A3B-A455E1CCF57A}"/>
              </a:ext>
            </a:extLst>
          </p:cNvPr>
          <p:cNvSpPr>
            <a:spLocks noGrp="1"/>
          </p:cNvSpPr>
          <p:nvPr>
            <p:ph type="sldNum" sz="quarter" idx="24"/>
          </p:nvPr>
        </p:nvSpPr>
        <p:spPr/>
        <p:txBody>
          <a:bodyPr/>
          <a:lstStyle/>
          <a:p>
            <a:fld id="{4F2B6656-7882-4CEF-9850-9EB873E823C4}" type="slidenum">
              <a:rPr lang="da-DK" noProof="0" smtClean="0"/>
              <a:pPr/>
              <a:t>52</a:t>
            </a:fld>
            <a:endParaRPr lang="da-DK" noProof="0" dirty="0"/>
          </a:p>
        </p:txBody>
      </p:sp>
      <p:pic>
        <p:nvPicPr>
          <p:cNvPr id="6" name="Billede 5">
            <a:extLst>
              <a:ext uri="{FF2B5EF4-FFF2-40B4-BE49-F238E27FC236}">
                <a16:creationId xmlns:a16="http://schemas.microsoft.com/office/drawing/2014/main" id="{423F4D14-4583-1B29-DF9C-3B7DEA8604F7}"/>
              </a:ext>
            </a:extLst>
          </p:cNvPr>
          <p:cNvPicPr>
            <a:picLocks noChangeAspect="1"/>
          </p:cNvPicPr>
          <p:nvPr/>
        </p:nvPicPr>
        <p:blipFill>
          <a:blip r:embed="rId4"/>
          <a:stretch>
            <a:fillRect/>
          </a:stretch>
        </p:blipFill>
        <p:spPr>
          <a:xfrm>
            <a:off x="3119187" y="1785216"/>
            <a:ext cx="5953626" cy="3869382"/>
          </a:xfrm>
          <a:prstGeom prst="rect">
            <a:avLst/>
          </a:prstGeom>
        </p:spPr>
      </p:pic>
      <p:sp>
        <p:nvSpPr>
          <p:cNvPr id="7" name="Tekstfelt 6">
            <a:extLst>
              <a:ext uri="{FF2B5EF4-FFF2-40B4-BE49-F238E27FC236}">
                <a16:creationId xmlns:a16="http://schemas.microsoft.com/office/drawing/2014/main" id="{F28FA339-9419-2BC7-3040-C36A15AC03C0}"/>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3796022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117FE-7727-1141-829C-C6E8EF903CF1}"/>
              </a:ext>
            </a:extLst>
          </p:cNvPr>
          <p:cNvSpPr>
            <a:spLocks noGrp="1"/>
          </p:cNvSpPr>
          <p:nvPr>
            <p:ph type="title"/>
          </p:nvPr>
        </p:nvSpPr>
        <p:spPr/>
        <p:txBody>
          <a:bodyPr/>
          <a:lstStyle/>
          <a:p>
            <a:r>
              <a:rPr lang="da-DK" dirty="0"/>
              <a:t>1. Vælg et SMART-mål</a:t>
            </a:r>
          </a:p>
        </p:txBody>
      </p:sp>
      <p:sp>
        <p:nvSpPr>
          <p:cNvPr id="5" name="Pladsholder til slidenummer 4">
            <a:extLst>
              <a:ext uri="{FF2B5EF4-FFF2-40B4-BE49-F238E27FC236}">
                <a16:creationId xmlns:a16="http://schemas.microsoft.com/office/drawing/2014/main" id="{6A66FFBA-7650-115E-FF6B-288975521909}"/>
              </a:ext>
            </a:extLst>
          </p:cNvPr>
          <p:cNvSpPr>
            <a:spLocks noGrp="1"/>
          </p:cNvSpPr>
          <p:nvPr>
            <p:ph type="sldNum" sz="quarter" idx="24"/>
          </p:nvPr>
        </p:nvSpPr>
        <p:spPr/>
        <p:txBody>
          <a:bodyPr/>
          <a:lstStyle/>
          <a:p>
            <a:fld id="{4F2B6656-7882-4CEF-9850-9EB873E823C4}" type="slidenum">
              <a:rPr lang="da-DK" noProof="0" smtClean="0"/>
              <a:pPr/>
              <a:t>53</a:t>
            </a:fld>
            <a:endParaRPr lang="da-DK" noProof="0" dirty="0"/>
          </a:p>
        </p:txBody>
      </p:sp>
      <p:pic>
        <p:nvPicPr>
          <p:cNvPr id="20" name="Billede 19">
            <a:extLst>
              <a:ext uri="{FF2B5EF4-FFF2-40B4-BE49-F238E27FC236}">
                <a16:creationId xmlns:a16="http://schemas.microsoft.com/office/drawing/2014/main" id="{6A853A4B-BE5B-4500-0166-DA2A6DD755B4}"/>
              </a:ext>
            </a:extLst>
          </p:cNvPr>
          <p:cNvPicPr>
            <a:picLocks noChangeAspect="1"/>
          </p:cNvPicPr>
          <p:nvPr/>
        </p:nvPicPr>
        <p:blipFill>
          <a:blip r:embed="rId3"/>
          <a:stretch>
            <a:fillRect/>
          </a:stretch>
        </p:blipFill>
        <p:spPr>
          <a:xfrm>
            <a:off x="9432771" y="656715"/>
            <a:ext cx="2229367" cy="1448911"/>
          </a:xfrm>
          <a:prstGeom prst="rect">
            <a:avLst/>
          </a:prstGeom>
        </p:spPr>
      </p:pic>
      <p:sp>
        <p:nvSpPr>
          <p:cNvPr id="3" name="Tekstfelt 2">
            <a:extLst>
              <a:ext uri="{FF2B5EF4-FFF2-40B4-BE49-F238E27FC236}">
                <a16:creationId xmlns:a16="http://schemas.microsoft.com/office/drawing/2014/main" id="{9A233617-9C2B-30BC-54AD-AF3C4E93DFD3}"/>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pic>
        <p:nvPicPr>
          <p:cNvPr id="17" name="Billede 16">
            <a:extLst>
              <a:ext uri="{FF2B5EF4-FFF2-40B4-BE49-F238E27FC236}">
                <a16:creationId xmlns:a16="http://schemas.microsoft.com/office/drawing/2014/main" id="{E8C0F7BB-3379-5D93-7220-EDA17B1CFDCE}"/>
              </a:ext>
            </a:extLst>
          </p:cNvPr>
          <p:cNvPicPr>
            <a:picLocks noChangeAspect="1"/>
          </p:cNvPicPr>
          <p:nvPr/>
        </p:nvPicPr>
        <p:blipFill>
          <a:blip r:embed="rId4"/>
          <a:stretch>
            <a:fillRect/>
          </a:stretch>
        </p:blipFill>
        <p:spPr>
          <a:xfrm>
            <a:off x="1961163" y="1798410"/>
            <a:ext cx="4288357" cy="4724340"/>
          </a:xfrm>
          <a:prstGeom prst="rect">
            <a:avLst/>
          </a:prstGeom>
        </p:spPr>
      </p:pic>
    </p:spTree>
    <p:extLst>
      <p:ext uri="{BB962C8B-B14F-4D97-AF65-F5344CB8AC3E}">
        <p14:creationId xmlns:p14="http://schemas.microsoft.com/office/powerpoint/2010/main" val="1321165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937932" y="821194"/>
            <a:ext cx="11119219" cy="711639"/>
          </a:xfrm>
        </p:spPr>
        <p:txBody>
          <a:bodyPr/>
          <a:lstStyle/>
          <a:p>
            <a:r>
              <a:rPr lang="da-DK" dirty="0"/>
              <a:t>2. Indikatorer </a:t>
            </a:r>
            <a:br>
              <a:rPr lang="da-DK" dirty="0"/>
            </a:br>
            <a:r>
              <a:rPr lang="da-DK" dirty="0"/>
              <a:t> </a:t>
            </a:r>
            <a:r>
              <a:rPr lang="da-DK" sz="2000" b="0" dirty="0"/>
              <a:t>- Familie af indikatorer</a:t>
            </a:r>
          </a:p>
        </p:txBody>
      </p:sp>
      <p:sp>
        <p:nvSpPr>
          <p:cNvPr id="2" name="Pladsholder til slidenummer 1">
            <a:extLst>
              <a:ext uri="{FF2B5EF4-FFF2-40B4-BE49-F238E27FC236}">
                <a16:creationId xmlns:a16="http://schemas.microsoft.com/office/drawing/2014/main" id="{2A23C914-1EE8-3807-0491-7110E1505B97}"/>
              </a:ext>
            </a:extLst>
          </p:cNvPr>
          <p:cNvSpPr>
            <a:spLocks noGrp="1"/>
          </p:cNvSpPr>
          <p:nvPr>
            <p:ph type="sldNum" sz="quarter" idx="27"/>
          </p:nvPr>
        </p:nvSpPr>
        <p:spPr/>
        <p:txBody>
          <a:bodyPr/>
          <a:lstStyle/>
          <a:p>
            <a:r>
              <a:rPr lang="en-GB" noProof="0" dirty="0"/>
              <a:t> </a:t>
            </a:r>
            <a:fld id="{4F2B6656-7882-4CEF-9850-9EB873E823C4}" type="slidenum">
              <a:rPr lang="en-GB" noProof="0" smtClean="0"/>
              <a:pPr/>
              <a:t>54</a:t>
            </a:fld>
            <a:endParaRPr lang="en-GB" noProof="0" dirty="0"/>
          </a:p>
        </p:txBody>
      </p:sp>
      <p:pic>
        <p:nvPicPr>
          <p:cNvPr id="6" name="Billede 5">
            <a:extLst>
              <a:ext uri="{FF2B5EF4-FFF2-40B4-BE49-F238E27FC236}">
                <a16:creationId xmlns:a16="http://schemas.microsoft.com/office/drawing/2014/main" id="{F09FB1D5-6C19-A212-AD16-796446BA661B}"/>
              </a:ext>
            </a:extLst>
          </p:cNvPr>
          <p:cNvPicPr>
            <a:picLocks noChangeAspect="1"/>
          </p:cNvPicPr>
          <p:nvPr/>
        </p:nvPicPr>
        <p:blipFill>
          <a:blip r:embed="rId3"/>
          <a:stretch>
            <a:fillRect/>
          </a:stretch>
        </p:blipFill>
        <p:spPr>
          <a:xfrm>
            <a:off x="9453015" y="620544"/>
            <a:ext cx="2280102" cy="1487553"/>
          </a:xfrm>
          <a:prstGeom prst="rect">
            <a:avLst/>
          </a:prstGeom>
        </p:spPr>
      </p:pic>
      <p:pic>
        <p:nvPicPr>
          <p:cNvPr id="8" name="Billede 7">
            <a:extLst>
              <a:ext uri="{FF2B5EF4-FFF2-40B4-BE49-F238E27FC236}">
                <a16:creationId xmlns:a16="http://schemas.microsoft.com/office/drawing/2014/main" id="{013D5D27-A1B3-D24A-9131-9AE0054F8591}"/>
              </a:ext>
            </a:extLst>
          </p:cNvPr>
          <p:cNvPicPr>
            <a:picLocks noChangeAspect="1"/>
          </p:cNvPicPr>
          <p:nvPr/>
        </p:nvPicPr>
        <p:blipFill>
          <a:blip r:embed="rId4"/>
          <a:stretch>
            <a:fillRect/>
          </a:stretch>
        </p:blipFill>
        <p:spPr>
          <a:xfrm>
            <a:off x="2638352" y="1532833"/>
            <a:ext cx="6328479" cy="4609121"/>
          </a:xfrm>
          <a:prstGeom prst="rect">
            <a:avLst/>
          </a:prstGeom>
        </p:spPr>
      </p:pic>
      <p:sp>
        <p:nvSpPr>
          <p:cNvPr id="16" name="Tekstfelt 15">
            <a:extLst>
              <a:ext uri="{FF2B5EF4-FFF2-40B4-BE49-F238E27FC236}">
                <a16:creationId xmlns:a16="http://schemas.microsoft.com/office/drawing/2014/main" id="{7A4157E1-6632-04A7-0816-2651D438DCBE}"/>
              </a:ext>
            </a:extLst>
          </p:cNvPr>
          <p:cNvSpPr txBox="1"/>
          <p:nvPr/>
        </p:nvSpPr>
        <p:spPr>
          <a:xfrm rot="20240151">
            <a:off x="3902082" y="5191731"/>
            <a:ext cx="3584749" cy="369332"/>
          </a:xfrm>
          <a:prstGeom prst="rect">
            <a:avLst/>
          </a:prstGeom>
          <a:noFill/>
        </p:spPr>
        <p:txBody>
          <a:bodyPr wrap="square" lIns="0" tIns="0" rIns="0" bIns="0" rtlCol="0">
            <a:spAutoFit/>
          </a:bodyPr>
          <a:lstStyle/>
          <a:p>
            <a:r>
              <a:rPr lang="da-DK" sz="2400" dirty="0">
                <a:solidFill>
                  <a:schemeClr val="bg2">
                    <a:lumMod val="10000"/>
                  </a:schemeClr>
                </a:solidFill>
              </a:rPr>
              <a:t>Patientens</a:t>
            </a:r>
            <a:r>
              <a:rPr lang="da-DK" sz="2400" dirty="0">
                <a:solidFill>
                  <a:schemeClr val="accent1"/>
                </a:solidFill>
              </a:rPr>
              <a:t> </a:t>
            </a:r>
            <a:r>
              <a:rPr lang="da-DK" sz="2400" dirty="0">
                <a:solidFill>
                  <a:schemeClr val="bg2">
                    <a:lumMod val="10000"/>
                  </a:schemeClr>
                </a:solidFill>
              </a:rPr>
              <a:t>stemme</a:t>
            </a:r>
          </a:p>
        </p:txBody>
      </p:sp>
      <p:sp>
        <p:nvSpPr>
          <p:cNvPr id="18" name="Tekstfelt 17">
            <a:extLst>
              <a:ext uri="{FF2B5EF4-FFF2-40B4-BE49-F238E27FC236}">
                <a16:creationId xmlns:a16="http://schemas.microsoft.com/office/drawing/2014/main" id="{FC426183-D13A-AF22-D846-0BF4EC24A67A}"/>
              </a:ext>
            </a:extLst>
          </p:cNvPr>
          <p:cNvSpPr txBox="1"/>
          <p:nvPr/>
        </p:nvSpPr>
        <p:spPr>
          <a:xfrm rot="20240151">
            <a:off x="6416226" y="5026839"/>
            <a:ext cx="3949045" cy="369332"/>
          </a:xfrm>
          <a:prstGeom prst="rect">
            <a:avLst/>
          </a:prstGeom>
          <a:noFill/>
        </p:spPr>
        <p:txBody>
          <a:bodyPr wrap="square" lIns="0" tIns="0" rIns="0" bIns="0" rtlCol="0">
            <a:spAutoFit/>
          </a:bodyPr>
          <a:lstStyle/>
          <a:p>
            <a:r>
              <a:rPr lang="da-DK" sz="2400" dirty="0">
                <a:solidFill>
                  <a:schemeClr val="bg2">
                    <a:lumMod val="10000"/>
                  </a:schemeClr>
                </a:solidFill>
              </a:rPr>
              <a:t>‘Kritikerens’ stemme</a:t>
            </a:r>
          </a:p>
        </p:txBody>
      </p:sp>
      <p:sp>
        <p:nvSpPr>
          <p:cNvPr id="17" name="Tekstfelt 16">
            <a:extLst>
              <a:ext uri="{FF2B5EF4-FFF2-40B4-BE49-F238E27FC236}">
                <a16:creationId xmlns:a16="http://schemas.microsoft.com/office/drawing/2014/main" id="{6D0CF9F1-6E13-C32C-2BCF-9D9A55222411}"/>
              </a:ext>
            </a:extLst>
          </p:cNvPr>
          <p:cNvSpPr txBox="1"/>
          <p:nvPr/>
        </p:nvSpPr>
        <p:spPr>
          <a:xfrm rot="20240151">
            <a:off x="1289887" y="4971446"/>
            <a:ext cx="4027913" cy="369332"/>
          </a:xfrm>
          <a:prstGeom prst="rect">
            <a:avLst/>
          </a:prstGeom>
          <a:noFill/>
        </p:spPr>
        <p:txBody>
          <a:bodyPr wrap="square" lIns="0" tIns="0" rIns="0" bIns="0" rtlCol="0">
            <a:spAutoFit/>
          </a:bodyPr>
          <a:lstStyle/>
          <a:p>
            <a:r>
              <a:rPr lang="da-DK" sz="2400" dirty="0">
                <a:solidFill>
                  <a:schemeClr val="bg2">
                    <a:lumMod val="10000"/>
                  </a:schemeClr>
                </a:solidFill>
              </a:rPr>
              <a:t>‘Systemets’ stemme</a:t>
            </a:r>
          </a:p>
        </p:txBody>
      </p:sp>
      <p:sp>
        <p:nvSpPr>
          <p:cNvPr id="4" name="Tekstfelt 3">
            <a:extLst>
              <a:ext uri="{FF2B5EF4-FFF2-40B4-BE49-F238E27FC236}">
                <a16:creationId xmlns:a16="http://schemas.microsoft.com/office/drawing/2014/main" id="{5C548198-377A-EB85-C2B8-19801B9B24C3}"/>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185179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57EC313-06A0-4BD3-984C-FF84AD8F3918}"/>
              </a:ext>
            </a:extLst>
          </p:cNvPr>
          <p:cNvSpPr>
            <a:spLocks noGrp="1"/>
          </p:cNvSpPr>
          <p:nvPr>
            <p:ph type="body" sz="quarter" idx="25"/>
          </p:nvPr>
        </p:nvSpPr>
        <p:spPr/>
        <p:txBody>
          <a:bodyPr/>
          <a:lstStyle/>
          <a:p>
            <a:endParaRPr lang="da-DK"/>
          </a:p>
        </p:txBody>
      </p:sp>
      <p:cxnSp>
        <p:nvCxnSpPr>
          <p:cNvPr id="6" name="Lige pilforbindelse 5">
            <a:extLst>
              <a:ext uri="{FF2B5EF4-FFF2-40B4-BE49-F238E27FC236}">
                <a16:creationId xmlns:a16="http://schemas.microsoft.com/office/drawing/2014/main" id="{C38B51FC-4859-455F-A837-3D668A52A34B}"/>
              </a:ext>
            </a:extLst>
          </p:cNvPr>
          <p:cNvCxnSpPr>
            <a:cxnSpLocks/>
          </p:cNvCxnSpPr>
          <p:nvPr/>
        </p:nvCxnSpPr>
        <p:spPr>
          <a:xfrm flipH="1">
            <a:off x="9623684" y="3664586"/>
            <a:ext cx="1053091" cy="290831"/>
          </a:xfrm>
          <a:prstGeom prst="straightConnector1">
            <a:avLst/>
          </a:prstGeom>
          <a:ln w="60325"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Lige pilforbindelse 6">
            <a:extLst>
              <a:ext uri="{FF2B5EF4-FFF2-40B4-BE49-F238E27FC236}">
                <a16:creationId xmlns:a16="http://schemas.microsoft.com/office/drawing/2014/main" id="{17F0116F-A114-4B68-AF58-4EFD57F0EA57}"/>
              </a:ext>
            </a:extLst>
          </p:cNvPr>
          <p:cNvCxnSpPr>
            <a:cxnSpLocks/>
          </p:cNvCxnSpPr>
          <p:nvPr/>
        </p:nvCxnSpPr>
        <p:spPr>
          <a:xfrm flipH="1" flipV="1">
            <a:off x="9623686" y="2838992"/>
            <a:ext cx="869429" cy="278963"/>
          </a:xfrm>
          <a:prstGeom prst="straightConnector1">
            <a:avLst/>
          </a:prstGeom>
          <a:ln w="571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Lige pilforbindelse 7">
            <a:extLst>
              <a:ext uri="{FF2B5EF4-FFF2-40B4-BE49-F238E27FC236}">
                <a16:creationId xmlns:a16="http://schemas.microsoft.com/office/drawing/2014/main" id="{5FFAA4B0-9537-4AC0-A9E4-219275B09756}"/>
              </a:ext>
            </a:extLst>
          </p:cNvPr>
          <p:cNvCxnSpPr>
            <a:cxnSpLocks/>
          </p:cNvCxnSpPr>
          <p:nvPr/>
        </p:nvCxnSpPr>
        <p:spPr>
          <a:xfrm flipV="1">
            <a:off x="1241371" y="3955416"/>
            <a:ext cx="304800" cy="346528"/>
          </a:xfrm>
          <a:prstGeom prst="straightConnector1">
            <a:avLst/>
          </a:prstGeom>
          <a:ln w="571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kstfelt 8">
            <a:extLst>
              <a:ext uri="{FF2B5EF4-FFF2-40B4-BE49-F238E27FC236}">
                <a16:creationId xmlns:a16="http://schemas.microsoft.com/office/drawing/2014/main" id="{CE74067E-CDCD-4717-ACE4-B7770B80538F}"/>
              </a:ext>
            </a:extLst>
          </p:cNvPr>
          <p:cNvSpPr txBox="1"/>
          <p:nvPr/>
        </p:nvSpPr>
        <p:spPr>
          <a:xfrm>
            <a:off x="187569" y="4490446"/>
            <a:ext cx="1206202" cy="307777"/>
          </a:xfrm>
          <a:prstGeom prst="rect">
            <a:avLst/>
          </a:prstGeom>
          <a:noFill/>
          <a:ln w="28575">
            <a:noFill/>
          </a:ln>
        </p:spPr>
        <p:txBody>
          <a:bodyPr wrap="square" lIns="0" tIns="0" rIns="0" bIns="0" rtlCol="0">
            <a:spAutoFit/>
          </a:bodyPr>
          <a:lstStyle/>
          <a:p>
            <a:r>
              <a:rPr lang="da-DK" sz="2000" dirty="0"/>
              <a:t> </a:t>
            </a:r>
            <a:r>
              <a:rPr lang="da-DK" sz="2000" dirty="0">
                <a:solidFill>
                  <a:schemeClr val="tx2"/>
                </a:solidFill>
              </a:rPr>
              <a:t>Resultat</a:t>
            </a:r>
          </a:p>
        </p:txBody>
      </p:sp>
      <p:sp>
        <p:nvSpPr>
          <p:cNvPr id="10" name="Tekstfelt 9">
            <a:extLst>
              <a:ext uri="{FF2B5EF4-FFF2-40B4-BE49-F238E27FC236}">
                <a16:creationId xmlns:a16="http://schemas.microsoft.com/office/drawing/2014/main" id="{EB0FFA62-4A6B-4B32-B3B3-3973C9137F19}"/>
              </a:ext>
            </a:extLst>
          </p:cNvPr>
          <p:cNvSpPr txBox="1"/>
          <p:nvPr/>
        </p:nvSpPr>
        <p:spPr>
          <a:xfrm>
            <a:off x="10520609" y="3247641"/>
            <a:ext cx="1225913" cy="369332"/>
          </a:xfrm>
          <a:prstGeom prst="rect">
            <a:avLst/>
          </a:prstGeom>
          <a:noFill/>
          <a:ln w="28575">
            <a:noFill/>
          </a:ln>
        </p:spPr>
        <p:txBody>
          <a:bodyPr wrap="square" lIns="0" tIns="0" rIns="0" bIns="0" rtlCol="0">
            <a:spAutoFit/>
          </a:bodyPr>
          <a:lstStyle/>
          <a:p>
            <a:r>
              <a:rPr lang="da-DK" sz="2400" dirty="0"/>
              <a:t> </a:t>
            </a:r>
            <a:r>
              <a:rPr lang="da-DK" sz="2400" dirty="0">
                <a:solidFill>
                  <a:schemeClr val="tx2"/>
                </a:solidFill>
              </a:rPr>
              <a:t>Proces</a:t>
            </a:r>
            <a:endParaRPr lang="da-DK" sz="1867" dirty="0">
              <a:solidFill>
                <a:schemeClr val="tx2"/>
              </a:solidFill>
            </a:endParaRPr>
          </a:p>
        </p:txBody>
      </p:sp>
      <p:sp>
        <p:nvSpPr>
          <p:cNvPr id="11" name="Titel 10">
            <a:extLst>
              <a:ext uri="{FF2B5EF4-FFF2-40B4-BE49-F238E27FC236}">
                <a16:creationId xmlns:a16="http://schemas.microsoft.com/office/drawing/2014/main" id="{5497B304-0684-43B5-85DE-C20C6C58DA39}"/>
              </a:ext>
            </a:extLst>
          </p:cNvPr>
          <p:cNvSpPr>
            <a:spLocks noGrp="1"/>
          </p:cNvSpPr>
          <p:nvPr>
            <p:ph type="title"/>
          </p:nvPr>
        </p:nvSpPr>
        <p:spPr/>
        <p:txBody>
          <a:bodyPr/>
          <a:lstStyle/>
          <a:p>
            <a:r>
              <a:rPr lang="da-DK" dirty="0"/>
              <a:t>2. Indikatorer </a:t>
            </a:r>
          </a:p>
        </p:txBody>
      </p:sp>
      <p:sp>
        <p:nvSpPr>
          <p:cNvPr id="2" name="Pladsholder til slidenummer 1">
            <a:extLst>
              <a:ext uri="{FF2B5EF4-FFF2-40B4-BE49-F238E27FC236}">
                <a16:creationId xmlns:a16="http://schemas.microsoft.com/office/drawing/2014/main" id="{C81CD0C3-6B4D-73CC-5DF8-30CDC6014330}"/>
              </a:ext>
            </a:extLst>
          </p:cNvPr>
          <p:cNvSpPr>
            <a:spLocks noGrp="1"/>
          </p:cNvSpPr>
          <p:nvPr>
            <p:ph type="sldNum" sz="quarter" idx="24"/>
          </p:nvPr>
        </p:nvSpPr>
        <p:spPr/>
        <p:txBody>
          <a:bodyPr/>
          <a:lstStyle/>
          <a:p>
            <a:r>
              <a:rPr lang="da-DK" noProof="0" dirty="0"/>
              <a:t> </a:t>
            </a:r>
            <a:fld id="{4F2B6656-7882-4CEF-9850-9EB873E823C4}" type="slidenum">
              <a:rPr lang="da-DK" noProof="0" smtClean="0"/>
              <a:pPr/>
              <a:t>55</a:t>
            </a:fld>
            <a:endParaRPr lang="da-DK" noProof="0" dirty="0"/>
          </a:p>
        </p:txBody>
      </p:sp>
      <p:pic>
        <p:nvPicPr>
          <p:cNvPr id="14" name="Billede 13">
            <a:extLst>
              <a:ext uri="{FF2B5EF4-FFF2-40B4-BE49-F238E27FC236}">
                <a16:creationId xmlns:a16="http://schemas.microsoft.com/office/drawing/2014/main" id="{73B42FD0-8E84-8802-758F-1923FD10FCB8}"/>
              </a:ext>
            </a:extLst>
          </p:cNvPr>
          <p:cNvPicPr>
            <a:picLocks noChangeAspect="1"/>
          </p:cNvPicPr>
          <p:nvPr/>
        </p:nvPicPr>
        <p:blipFill>
          <a:blip r:embed="rId3"/>
          <a:stretch>
            <a:fillRect/>
          </a:stretch>
        </p:blipFill>
        <p:spPr>
          <a:xfrm>
            <a:off x="9843089" y="299485"/>
            <a:ext cx="2280102" cy="1487553"/>
          </a:xfrm>
          <a:prstGeom prst="rect">
            <a:avLst/>
          </a:prstGeom>
        </p:spPr>
      </p:pic>
      <p:graphicFrame>
        <p:nvGraphicFramePr>
          <p:cNvPr id="15" name="Diagram 14">
            <a:extLst>
              <a:ext uri="{FF2B5EF4-FFF2-40B4-BE49-F238E27FC236}">
                <a16:creationId xmlns:a16="http://schemas.microsoft.com/office/drawing/2014/main" id="{17634A15-766C-5C34-57AC-D347C736F89D}"/>
              </a:ext>
            </a:extLst>
          </p:cNvPr>
          <p:cNvGraphicFramePr/>
          <p:nvPr>
            <p:extLst>
              <p:ext uri="{D42A27DB-BD31-4B8C-83A1-F6EECF244321}">
                <p14:modId xmlns:p14="http://schemas.microsoft.com/office/powerpoint/2010/main" val="2929576484"/>
              </p:ext>
            </p:extLst>
          </p:nvPr>
        </p:nvGraphicFramePr>
        <p:xfrm>
          <a:off x="1853311" y="1537367"/>
          <a:ext cx="7438882" cy="44045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kstfelt 15">
            <a:extLst>
              <a:ext uri="{FF2B5EF4-FFF2-40B4-BE49-F238E27FC236}">
                <a16:creationId xmlns:a16="http://schemas.microsoft.com/office/drawing/2014/main" id="{05F8FE57-230E-652F-E64D-2DFEA026EB98}"/>
              </a:ext>
            </a:extLst>
          </p:cNvPr>
          <p:cNvSpPr txBox="1"/>
          <p:nvPr/>
        </p:nvSpPr>
        <p:spPr>
          <a:xfrm>
            <a:off x="2209138" y="1239315"/>
            <a:ext cx="1456641" cy="369332"/>
          </a:xfrm>
          <a:prstGeom prst="rect">
            <a:avLst/>
          </a:prstGeom>
          <a:noFill/>
        </p:spPr>
        <p:txBody>
          <a:bodyPr wrap="square" rtlCol="0">
            <a:spAutoFit/>
          </a:bodyPr>
          <a:lstStyle/>
          <a:p>
            <a:pPr algn="ctr"/>
            <a:r>
              <a:rPr lang="da-DK" b="1" dirty="0">
                <a:solidFill>
                  <a:schemeClr val="tx2"/>
                </a:solidFill>
              </a:rPr>
              <a:t>MÅL</a:t>
            </a:r>
          </a:p>
        </p:txBody>
      </p:sp>
      <p:sp>
        <p:nvSpPr>
          <p:cNvPr id="17" name="Tekstfelt 16">
            <a:extLst>
              <a:ext uri="{FF2B5EF4-FFF2-40B4-BE49-F238E27FC236}">
                <a16:creationId xmlns:a16="http://schemas.microsoft.com/office/drawing/2014/main" id="{BAB70620-F7C0-A418-066D-3CE911C65C53}"/>
              </a:ext>
            </a:extLst>
          </p:cNvPr>
          <p:cNvSpPr txBox="1"/>
          <p:nvPr/>
        </p:nvSpPr>
        <p:spPr>
          <a:xfrm>
            <a:off x="3873133" y="1242109"/>
            <a:ext cx="2499812" cy="369332"/>
          </a:xfrm>
          <a:prstGeom prst="rect">
            <a:avLst/>
          </a:prstGeom>
          <a:noFill/>
        </p:spPr>
        <p:txBody>
          <a:bodyPr wrap="square" rtlCol="0">
            <a:spAutoFit/>
          </a:bodyPr>
          <a:lstStyle/>
          <a:p>
            <a:r>
              <a:rPr lang="da-DK" b="1" dirty="0">
                <a:solidFill>
                  <a:schemeClr val="tx2"/>
                </a:solidFill>
              </a:rPr>
              <a:t>Primære</a:t>
            </a:r>
            <a:r>
              <a:rPr lang="da-DK" b="1" dirty="0"/>
              <a:t> </a:t>
            </a:r>
            <a:r>
              <a:rPr lang="da-DK" b="1" dirty="0">
                <a:solidFill>
                  <a:schemeClr val="tx2"/>
                </a:solidFill>
              </a:rPr>
              <a:t>drivere</a:t>
            </a:r>
          </a:p>
        </p:txBody>
      </p:sp>
      <p:sp>
        <p:nvSpPr>
          <p:cNvPr id="18" name="Tekstfelt 17">
            <a:extLst>
              <a:ext uri="{FF2B5EF4-FFF2-40B4-BE49-F238E27FC236}">
                <a16:creationId xmlns:a16="http://schemas.microsoft.com/office/drawing/2014/main" id="{AA0CC5A2-F3E9-25C9-E286-7607011F2574}"/>
              </a:ext>
            </a:extLst>
          </p:cNvPr>
          <p:cNvSpPr txBox="1"/>
          <p:nvPr/>
        </p:nvSpPr>
        <p:spPr>
          <a:xfrm>
            <a:off x="6580299" y="1233271"/>
            <a:ext cx="3019034" cy="369332"/>
          </a:xfrm>
          <a:prstGeom prst="rect">
            <a:avLst/>
          </a:prstGeom>
          <a:noFill/>
        </p:spPr>
        <p:txBody>
          <a:bodyPr wrap="square" rtlCol="0">
            <a:spAutoFit/>
          </a:bodyPr>
          <a:lstStyle/>
          <a:p>
            <a:r>
              <a:rPr lang="da-DK" b="1" dirty="0">
                <a:solidFill>
                  <a:schemeClr val="tx2"/>
                </a:solidFill>
              </a:rPr>
              <a:t>Sekundære</a:t>
            </a:r>
            <a:r>
              <a:rPr lang="da-DK" b="1" dirty="0"/>
              <a:t> </a:t>
            </a:r>
            <a:r>
              <a:rPr lang="da-DK" b="1" dirty="0">
                <a:solidFill>
                  <a:schemeClr val="tx2"/>
                </a:solidFill>
              </a:rPr>
              <a:t>drivere</a:t>
            </a:r>
          </a:p>
        </p:txBody>
      </p:sp>
      <p:sp>
        <p:nvSpPr>
          <p:cNvPr id="4" name="Tekstfelt 3">
            <a:extLst>
              <a:ext uri="{FF2B5EF4-FFF2-40B4-BE49-F238E27FC236}">
                <a16:creationId xmlns:a16="http://schemas.microsoft.com/office/drawing/2014/main" id="{6C322248-1E1C-5DB4-19E2-056E016FF2B7}"/>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761122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p:cNvSpPr>
            <a:spLocks noGrp="1"/>
          </p:cNvSpPr>
          <p:nvPr>
            <p:ph sz="quarter" idx="21"/>
          </p:nvPr>
        </p:nvSpPr>
        <p:spPr>
          <a:xfrm>
            <a:off x="1805326" y="2018343"/>
            <a:ext cx="10667160" cy="4518000"/>
          </a:xfrm>
        </p:spPr>
        <p:txBody>
          <a:bodyPr/>
          <a:lstStyle/>
          <a:p>
            <a:pPr marL="457200" indent="-457200">
              <a:lnSpc>
                <a:spcPct val="150000"/>
              </a:lnSpc>
              <a:spcBef>
                <a:spcPts val="600"/>
              </a:spcBef>
              <a:buFont typeface="+mj-lt"/>
              <a:buAutoNum type="arabicPeriod"/>
            </a:pPr>
            <a:r>
              <a:rPr lang="da-DK" dirty="0"/>
              <a:t>Type (resultat, proces, ulempe?)</a:t>
            </a:r>
          </a:p>
          <a:p>
            <a:pPr marL="457200" indent="-457200">
              <a:lnSpc>
                <a:spcPct val="150000"/>
              </a:lnSpc>
              <a:spcBef>
                <a:spcPts val="600"/>
              </a:spcBef>
              <a:buFont typeface="+mj-lt"/>
              <a:buAutoNum type="arabicPeriod"/>
            </a:pPr>
            <a:r>
              <a:rPr lang="da-DK" dirty="0"/>
              <a:t>Formål</a:t>
            </a:r>
          </a:p>
          <a:p>
            <a:pPr marL="457200" indent="-457200">
              <a:lnSpc>
                <a:spcPct val="150000"/>
              </a:lnSpc>
              <a:spcBef>
                <a:spcPts val="600"/>
              </a:spcBef>
              <a:buFont typeface="+mj-lt"/>
              <a:buAutoNum type="arabicPeriod"/>
            </a:pPr>
            <a:r>
              <a:rPr lang="da-DK" dirty="0"/>
              <a:t>Tællerdefinition</a:t>
            </a:r>
          </a:p>
          <a:p>
            <a:pPr marL="457200" indent="-457200">
              <a:lnSpc>
                <a:spcPct val="150000"/>
              </a:lnSpc>
              <a:spcBef>
                <a:spcPts val="600"/>
              </a:spcBef>
              <a:buFont typeface="+mj-lt"/>
              <a:buAutoNum type="arabicPeriod"/>
            </a:pPr>
            <a:r>
              <a:rPr lang="da-DK" dirty="0"/>
              <a:t>Nævnerdefinition</a:t>
            </a:r>
          </a:p>
          <a:p>
            <a:pPr marL="457200" indent="-457200">
              <a:lnSpc>
                <a:spcPct val="150000"/>
              </a:lnSpc>
              <a:spcBef>
                <a:spcPts val="600"/>
              </a:spcBef>
              <a:buFont typeface="+mj-lt"/>
              <a:buAutoNum type="arabicPeriod"/>
            </a:pPr>
            <a:r>
              <a:rPr lang="da-DK" dirty="0"/>
              <a:t>Datakilde</a:t>
            </a:r>
          </a:p>
          <a:p>
            <a:pPr marL="457200" indent="-457200">
              <a:lnSpc>
                <a:spcPct val="150000"/>
              </a:lnSpc>
              <a:spcBef>
                <a:spcPts val="600"/>
              </a:spcBef>
              <a:buFont typeface="+mj-lt"/>
              <a:buAutoNum type="arabicPeriod"/>
            </a:pPr>
            <a:r>
              <a:rPr lang="da-DK" dirty="0"/>
              <a:t>Dataindsamling og -behandling</a:t>
            </a:r>
          </a:p>
          <a:p>
            <a:pPr marL="457200" indent="-457200">
              <a:lnSpc>
                <a:spcPct val="150000"/>
              </a:lnSpc>
              <a:spcBef>
                <a:spcPts val="600"/>
              </a:spcBef>
              <a:buFont typeface="+mj-lt"/>
              <a:buAutoNum type="arabicPeriod"/>
            </a:pPr>
            <a:r>
              <a:rPr lang="da-DK" dirty="0"/>
              <a:t>Opgørelsesperiode (Dagligt, ugentligt, månedligt?)</a:t>
            </a:r>
          </a:p>
          <a:p>
            <a:endParaRPr lang="da-DK" dirty="0"/>
          </a:p>
        </p:txBody>
      </p:sp>
      <p:sp>
        <p:nvSpPr>
          <p:cNvPr id="6" name="Titel 2">
            <a:extLst>
              <a:ext uri="{FF2B5EF4-FFF2-40B4-BE49-F238E27FC236}">
                <a16:creationId xmlns:a16="http://schemas.microsoft.com/office/drawing/2014/main" id="{64C7AEA8-B58A-41D2-B19E-ECF64027C493}"/>
              </a:ext>
            </a:extLst>
          </p:cNvPr>
          <p:cNvSpPr txBox="1">
            <a:spLocks/>
          </p:cNvSpPr>
          <p:nvPr/>
        </p:nvSpPr>
        <p:spPr>
          <a:xfrm>
            <a:off x="925075" y="711445"/>
            <a:ext cx="9343661" cy="71163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kern="1200" baseline="0">
                <a:solidFill>
                  <a:schemeClr val="tx2"/>
                </a:solidFill>
                <a:latin typeface="+mj-lt"/>
                <a:ea typeface="+mj-ea"/>
                <a:cs typeface="+mj-cs"/>
              </a:defRPr>
            </a:lvl1pPr>
          </a:lstStyle>
          <a:p>
            <a:r>
              <a:rPr lang="da-DK" sz="3800" dirty="0">
                <a:solidFill>
                  <a:schemeClr val="accent1"/>
                </a:solidFill>
                <a:ea typeface="Verdana" panose="020B0604030504040204" pitchFamily="34" charset="0"/>
              </a:rPr>
              <a:t>3. Definér indikatorer </a:t>
            </a:r>
          </a:p>
          <a:p>
            <a:r>
              <a:rPr lang="da-DK" sz="2400" b="0" dirty="0">
                <a:solidFill>
                  <a:schemeClr val="accent1"/>
                </a:solidFill>
                <a:ea typeface="Verdana" panose="020B0604030504040204" pitchFamily="34" charset="0"/>
              </a:rPr>
              <a:t>       – operationel definition</a:t>
            </a:r>
          </a:p>
        </p:txBody>
      </p:sp>
      <p:sp>
        <p:nvSpPr>
          <p:cNvPr id="3" name="Eksplosion: 8 pkt 2">
            <a:extLst>
              <a:ext uri="{FF2B5EF4-FFF2-40B4-BE49-F238E27FC236}">
                <a16:creationId xmlns:a16="http://schemas.microsoft.com/office/drawing/2014/main" id="{8E90980A-6659-6613-D2F0-17D16B6A2000}"/>
              </a:ext>
            </a:extLst>
          </p:cNvPr>
          <p:cNvSpPr/>
          <p:nvPr/>
        </p:nvSpPr>
        <p:spPr>
          <a:xfrm>
            <a:off x="8204887" y="2290002"/>
            <a:ext cx="3716500" cy="3203398"/>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Hvad med data, der ikke kan tælles?</a:t>
            </a:r>
          </a:p>
        </p:txBody>
      </p:sp>
      <p:sp>
        <p:nvSpPr>
          <p:cNvPr id="4" name="Pladsholder til slidenummer 3">
            <a:extLst>
              <a:ext uri="{FF2B5EF4-FFF2-40B4-BE49-F238E27FC236}">
                <a16:creationId xmlns:a16="http://schemas.microsoft.com/office/drawing/2014/main" id="{31B95E9D-1179-D3BE-5503-801F70FA951B}"/>
              </a:ext>
            </a:extLst>
          </p:cNvPr>
          <p:cNvSpPr>
            <a:spLocks noGrp="1"/>
          </p:cNvSpPr>
          <p:nvPr>
            <p:ph type="sldNum" sz="quarter" idx="27"/>
          </p:nvPr>
        </p:nvSpPr>
        <p:spPr/>
        <p:txBody>
          <a:bodyPr/>
          <a:lstStyle/>
          <a:p>
            <a:fld id="{4F2B6656-7882-4CEF-9850-9EB873E823C4}" type="slidenum">
              <a:rPr lang="en-GB" noProof="0" smtClean="0"/>
              <a:pPr/>
              <a:t>56</a:t>
            </a:fld>
            <a:endParaRPr lang="en-GB" noProof="0" dirty="0"/>
          </a:p>
        </p:txBody>
      </p:sp>
      <p:pic>
        <p:nvPicPr>
          <p:cNvPr id="8" name="Billede 7">
            <a:extLst>
              <a:ext uri="{FF2B5EF4-FFF2-40B4-BE49-F238E27FC236}">
                <a16:creationId xmlns:a16="http://schemas.microsoft.com/office/drawing/2014/main" id="{94145E0E-7322-B457-3292-69AD6A6BC886}"/>
              </a:ext>
            </a:extLst>
          </p:cNvPr>
          <p:cNvPicPr>
            <a:picLocks noChangeAspect="1"/>
          </p:cNvPicPr>
          <p:nvPr/>
        </p:nvPicPr>
        <p:blipFill>
          <a:blip r:embed="rId3"/>
          <a:stretch>
            <a:fillRect/>
          </a:stretch>
        </p:blipFill>
        <p:spPr>
          <a:xfrm>
            <a:off x="9382037" y="498802"/>
            <a:ext cx="2280102" cy="1487553"/>
          </a:xfrm>
          <a:prstGeom prst="rect">
            <a:avLst/>
          </a:prstGeom>
        </p:spPr>
      </p:pic>
      <p:sp>
        <p:nvSpPr>
          <p:cNvPr id="2" name="Tekstfelt 1">
            <a:extLst>
              <a:ext uri="{FF2B5EF4-FFF2-40B4-BE49-F238E27FC236}">
                <a16:creationId xmlns:a16="http://schemas.microsoft.com/office/drawing/2014/main" id="{34D871E5-DFDC-47C4-FCFA-07F96F1CC291}"/>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2948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9562E5AB-634C-E346-DB61-CA040DFDA258}"/>
              </a:ext>
            </a:extLst>
          </p:cNvPr>
          <p:cNvPicPr>
            <a:picLocks noGrp="1" noChangeAspect="1"/>
          </p:cNvPicPr>
          <p:nvPr>
            <p:ph sz="quarter" idx="20"/>
          </p:nvPr>
        </p:nvPicPr>
        <p:blipFill>
          <a:blip r:embed="rId3"/>
          <a:stretch>
            <a:fillRect/>
          </a:stretch>
        </p:blipFill>
        <p:spPr>
          <a:xfrm>
            <a:off x="9783234" y="390378"/>
            <a:ext cx="1916868" cy="1250577"/>
          </a:xfrm>
          <a:prstGeom prst="rect">
            <a:avLst/>
          </a:prstGeom>
        </p:spPr>
      </p:pic>
      <p:sp>
        <p:nvSpPr>
          <p:cNvPr id="3" name="Titel 2">
            <a:extLst>
              <a:ext uri="{FF2B5EF4-FFF2-40B4-BE49-F238E27FC236}">
                <a16:creationId xmlns:a16="http://schemas.microsoft.com/office/drawing/2014/main" id="{2713EC97-8A72-4163-4A32-DD5BD5B0B3C5}"/>
              </a:ext>
            </a:extLst>
          </p:cNvPr>
          <p:cNvSpPr>
            <a:spLocks noGrp="1"/>
          </p:cNvSpPr>
          <p:nvPr>
            <p:ph type="title"/>
          </p:nvPr>
        </p:nvSpPr>
        <p:spPr>
          <a:xfrm>
            <a:off x="911225" y="17027"/>
            <a:ext cx="9648826" cy="1081007"/>
          </a:xfrm>
        </p:spPr>
        <p:txBody>
          <a:bodyPr/>
          <a:lstStyle/>
          <a:p>
            <a:r>
              <a:rPr lang="da-DK" dirty="0"/>
              <a:t>4. Indsaml data</a:t>
            </a:r>
          </a:p>
        </p:txBody>
      </p:sp>
      <p:sp>
        <p:nvSpPr>
          <p:cNvPr id="5" name="Pladsholder til slidenummer 4">
            <a:extLst>
              <a:ext uri="{FF2B5EF4-FFF2-40B4-BE49-F238E27FC236}">
                <a16:creationId xmlns:a16="http://schemas.microsoft.com/office/drawing/2014/main" id="{F6066DD8-9A6C-4FA8-6A2F-2E204E2FB958}"/>
              </a:ext>
            </a:extLst>
          </p:cNvPr>
          <p:cNvSpPr>
            <a:spLocks noGrp="1"/>
          </p:cNvSpPr>
          <p:nvPr>
            <p:ph type="sldNum" sz="quarter" idx="24"/>
          </p:nvPr>
        </p:nvSpPr>
        <p:spPr/>
        <p:txBody>
          <a:bodyPr/>
          <a:lstStyle/>
          <a:p>
            <a:fld id="{4F2B6656-7882-4CEF-9850-9EB873E823C4}" type="slidenum">
              <a:rPr lang="en-GB" noProof="0" smtClean="0"/>
              <a:pPr/>
              <a:t>57</a:t>
            </a:fld>
            <a:endParaRPr lang="en-GB" noProof="0" dirty="0"/>
          </a:p>
        </p:txBody>
      </p:sp>
      <p:sp>
        <p:nvSpPr>
          <p:cNvPr id="11" name="Pladsholder til tekst 10">
            <a:extLst>
              <a:ext uri="{FF2B5EF4-FFF2-40B4-BE49-F238E27FC236}">
                <a16:creationId xmlns:a16="http://schemas.microsoft.com/office/drawing/2014/main" id="{D11853F2-ED6A-9A61-5781-32D825639BDE}"/>
              </a:ext>
            </a:extLst>
          </p:cNvPr>
          <p:cNvSpPr>
            <a:spLocks noGrp="1"/>
          </p:cNvSpPr>
          <p:nvPr>
            <p:ph type="body" sz="quarter" idx="25"/>
          </p:nvPr>
        </p:nvSpPr>
        <p:spPr>
          <a:xfrm>
            <a:off x="3046331" y="5613001"/>
            <a:ext cx="7160350" cy="353206"/>
          </a:xfrm>
        </p:spPr>
        <p:txBody>
          <a:bodyPr/>
          <a:lstStyle/>
          <a:p>
            <a:r>
              <a:rPr lang="da-DK" sz="2000" b="1" i="1" dirty="0">
                <a:solidFill>
                  <a:schemeClr val="tx2"/>
                </a:solidFill>
              </a:rPr>
              <a:t>Husk at afprøve metode for dataindsamling!</a:t>
            </a:r>
          </a:p>
        </p:txBody>
      </p:sp>
      <p:graphicFrame>
        <p:nvGraphicFramePr>
          <p:cNvPr id="13" name="Pladsholder til indhold 9">
            <a:extLst>
              <a:ext uri="{FF2B5EF4-FFF2-40B4-BE49-F238E27FC236}">
                <a16:creationId xmlns:a16="http://schemas.microsoft.com/office/drawing/2014/main" id="{2065D5F0-3FE0-243A-16E7-F64D26DD5C80}"/>
              </a:ext>
            </a:extLst>
          </p:cNvPr>
          <p:cNvGraphicFramePr>
            <a:graphicFrameLocks/>
          </p:cNvGraphicFramePr>
          <p:nvPr>
            <p:extLst>
              <p:ext uri="{D42A27DB-BD31-4B8C-83A1-F6EECF244321}">
                <p14:modId xmlns:p14="http://schemas.microsoft.com/office/powerpoint/2010/main" val="3660628426"/>
              </p:ext>
            </p:extLst>
          </p:nvPr>
        </p:nvGraphicFramePr>
        <p:xfrm>
          <a:off x="1271587" y="1244999"/>
          <a:ext cx="9648826" cy="4421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kstfelt 1">
            <a:extLst>
              <a:ext uri="{FF2B5EF4-FFF2-40B4-BE49-F238E27FC236}">
                <a16:creationId xmlns:a16="http://schemas.microsoft.com/office/drawing/2014/main" id="{6298985A-D365-45C3-2511-D7F8D1CB06F7}"/>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170014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90A5C52F-8513-40AF-9D0A-C2230865EDA4}"/>
              </a:ext>
            </a:extLst>
          </p:cNvPr>
          <p:cNvSpPr>
            <a:spLocks noGrp="1"/>
          </p:cNvSpPr>
          <p:nvPr>
            <p:ph sz="quarter" idx="21"/>
          </p:nvPr>
        </p:nvSpPr>
        <p:spPr/>
        <p:txBody>
          <a:bodyPr/>
          <a:lstStyle/>
          <a:p>
            <a:pPr marL="0" indent="0">
              <a:buNone/>
            </a:pPr>
            <a:r>
              <a:rPr lang="da-DK" b="1" dirty="0"/>
              <a:t>Mål, så hyppigt du kan, og så sjældent du tør!</a:t>
            </a:r>
          </a:p>
          <a:p>
            <a:endParaRPr lang="da-DK" dirty="0"/>
          </a:p>
        </p:txBody>
      </p:sp>
      <p:sp>
        <p:nvSpPr>
          <p:cNvPr id="3" name="Titel 2">
            <a:extLst>
              <a:ext uri="{FF2B5EF4-FFF2-40B4-BE49-F238E27FC236}">
                <a16:creationId xmlns:a16="http://schemas.microsoft.com/office/drawing/2014/main" id="{1CF77E3A-0338-4EFF-87B6-F785315E845D}"/>
              </a:ext>
            </a:extLst>
          </p:cNvPr>
          <p:cNvSpPr>
            <a:spLocks noGrp="1"/>
          </p:cNvSpPr>
          <p:nvPr>
            <p:ph type="title"/>
          </p:nvPr>
        </p:nvSpPr>
        <p:spPr/>
        <p:txBody>
          <a:bodyPr/>
          <a:lstStyle/>
          <a:p>
            <a:r>
              <a:rPr lang="da-DK" dirty="0"/>
              <a:t>4. Indsaml data</a:t>
            </a:r>
          </a:p>
        </p:txBody>
      </p:sp>
      <p:sp>
        <p:nvSpPr>
          <p:cNvPr id="4" name="Pladsholder til tekst 3">
            <a:extLst>
              <a:ext uri="{FF2B5EF4-FFF2-40B4-BE49-F238E27FC236}">
                <a16:creationId xmlns:a16="http://schemas.microsoft.com/office/drawing/2014/main" id="{97F30B53-87A9-4A26-BCAE-7F205C0C4707}"/>
              </a:ext>
            </a:extLst>
          </p:cNvPr>
          <p:cNvSpPr>
            <a:spLocks noGrp="1"/>
          </p:cNvSpPr>
          <p:nvPr>
            <p:ph type="body" sz="quarter" idx="25"/>
          </p:nvPr>
        </p:nvSpPr>
        <p:spPr/>
        <p:txBody>
          <a:bodyPr/>
          <a:lstStyle/>
          <a:p>
            <a:endParaRPr lang="da-DK"/>
          </a:p>
        </p:txBody>
      </p:sp>
      <p:sp>
        <p:nvSpPr>
          <p:cNvPr id="7" name="Tekstfelt 6">
            <a:extLst>
              <a:ext uri="{FF2B5EF4-FFF2-40B4-BE49-F238E27FC236}">
                <a16:creationId xmlns:a16="http://schemas.microsoft.com/office/drawing/2014/main" id="{4CB1873E-80DB-6253-4A27-4D5E2EB3CD0D}"/>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pic>
        <p:nvPicPr>
          <p:cNvPr id="9" name="Pladsholder til indhold 6">
            <a:extLst>
              <a:ext uri="{FF2B5EF4-FFF2-40B4-BE49-F238E27FC236}">
                <a16:creationId xmlns:a16="http://schemas.microsoft.com/office/drawing/2014/main" id="{75823CD5-6105-7DAA-3377-0145C7E9F93B}"/>
              </a:ext>
            </a:extLst>
          </p:cNvPr>
          <p:cNvPicPr>
            <a:picLocks noChangeAspect="1"/>
          </p:cNvPicPr>
          <p:nvPr/>
        </p:nvPicPr>
        <p:blipFill>
          <a:blip r:embed="rId3"/>
          <a:stretch>
            <a:fillRect/>
          </a:stretch>
        </p:blipFill>
        <p:spPr>
          <a:xfrm>
            <a:off x="9614102" y="372399"/>
            <a:ext cx="1916868" cy="1250577"/>
          </a:xfrm>
          <a:prstGeom prst="rect">
            <a:avLst/>
          </a:prstGeom>
        </p:spPr>
      </p:pic>
      <p:pic>
        <p:nvPicPr>
          <p:cNvPr id="5" name="Billede 4">
            <a:extLst>
              <a:ext uri="{FF2B5EF4-FFF2-40B4-BE49-F238E27FC236}">
                <a16:creationId xmlns:a16="http://schemas.microsoft.com/office/drawing/2014/main" id="{53FF9FCB-11D2-44D9-9802-F888AED5F114}"/>
              </a:ext>
            </a:extLst>
          </p:cNvPr>
          <p:cNvPicPr>
            <a:picLocks noChangeAspect="1"/>
          </p:cNvPicPr>
          <p:nvPr/>
        </p:nvPicPr>
        <p:blipFill>
          <a:blip r:embed="rId4"/>
          <a:stretch>
            <a:fillRect/>
          </a:stretch>
        </p:blipFill>
        <p:spPr>
          <a:xfrm>
            <a:off x="654399" y="2567955"/>
            <a:ext cx="3647039" cy="2950845"/>
          </a:xfrm>
          <a:prstGeom prst="rect">
            <a:avLst/>
          </a:prstGeom>
        </p:spPr>
      </p:pic>
      <p:pic>
        <p:nvPicPr>
          <p:cNvPr id="6" name="Billede 5">
            <a:extLst>
              <a:ext uri="{FF2B5EF4-FFF2-40B4-BE49-F238E27FC236}">
                <a16:creationId xmlns:a16="http://schemas.microsoft.com/office/drawing/2014/main" id="{216C661F-D337-4667-82A3-2CD30ED27518}"/>
              </a:ext>
            </a:extLst>
          </p:cNvPr>
          <p:cNvPicPr>
            <a:picLocks noChangeAspect="1"/>
          </p:cNvPicPr>
          <p:nvPr/>
        </p:nvPicPr>
        <p:blipFill>
          <a:blip r:embed="rId5"/>
          <a:stretch>
            <a:fillRect/>
          </a:stretch>
        </p:blipFill>
        <p:spPr>
          <a:xfrm>
            <a:off x="4126474" y="2414465"/>
            <a:ext cx="3815725" cy="3159321"/>
          </a:xfrm>
          <a:prstGeom prst="rect">
            <a:avLst/>
          </a:prstGeom>
        </p:spPr>
      </p:pic>
      <p:pic>
        <p:nvPicPr>
          <p:cNvPr id="8" name="Billede 7">
            <a:extLst>
              <a:ext uri="{FF2B5EF4-FFF2-40B4-BE49-F238E27FC236}">
                <a16:creationId xmlns:a16="http://schemas.microsoft.com/office/drawing/2014/main" id="{AE9367CF-5D6B-40BA-B2EA-332688B6CF62}"/>
              </a:ext>
            </a:extLst>
          </p:cNvPr>
          <p:cNvPicPr>
            <a:picLocks noChangeAspect="1"/>
          </p:cNvPicPr>
          <p:nvPr/>
        </p:nvPicPr>
        <p:blipFill>
          <a:blip r:embed="rId6"/>
          <a:stretch>
            <a:fillRect/>
          </a:stretch>
        </p:blipFill>
        <p:spPr>
          <a:xfrm>
            <a:off x="7726855" y="2487194"/>
            <a:ext cx="3975311" cy="3072111"/>
          </a:xfrm>
          <a:prstGeom prst="rect">
            <a:avLst/>
          </a:prstGeom>
        </p:spPr>
      </p:pic>
      <p:sp>
        <p:nvSpPr>
          <p:cNvPr id="10" name="Tekstfelt 9">
            <a:extLst>
              <a:ext uri="{FF2B5EF4-FFF2-40B4-BE49-F238E27FC236}">
                <a16:creationId xmlns:a16="http://schemas.microsoft.com/office/drawing/2014/main" id="{9AA21FAA-D572-BA54-55AB-B4A11F07BA64}"/>
              </a:ext>
            </a:extLst>
          </p:cNvPr>
          <p:cNvSpPr txBox="1"/>
          <p:nvPr/>
        </p:nvSpPr>
        <p:spPr>
          <a:xfrm>
            <a:off x="10292105" y="5451583"/>
            <a:ext cx="1238865" cy="215444"/>
          </a:xfrm>
          <a:prstGeom prst="rect">
            <a:avLst/>
          </a:prstGeom>
          <a:noFill/>
        </p:spPr>
        <p:txBody>
          <a:bodyPr wrap="square" rtlCol="0">
            <a:spAutoFit/>
          </a:bodyPr>
          <a:lstStyle/>
          <a:p>
            <a:r>
              <a:rPr lang="da-DK" sz="800" dirty="0">
                <a:solidFill>
                  <a:schemeClr val="tx2"/>
                </a:solidFill>
              </a:rPr>
              <a:t>Mike </a:t>
            </a:r>
            <a:r>
              <a:rPr lang="da-DK" sz="800" dirty="0" err="1">
                <a:solidFill>
                  <a:schemeClr val="tx2"/>
                </a:solidFill>
              </a:rPr>
              <a:t>Davidge</a:t>
            </a:r>
            <a:endParaRPr lang="da-DK" sz="800" dirty="0">
              <a:solidFill>
                <a:schemeClr val="tx2"/>
              </a:solidFill>
            </a:endParaRPr>
          </a:p>
        </p:txBody>
      </p:sp>
    </p:spTree>
    <p:extLst>
      <p:ext uri="{BB962C8B-B14F-4D97-AF65-F5344CB8AC3E}">
        <p14:creationId xmlns:p14="http://schemas.microsoft.com/office/powerpoint/2010/main" val="3899032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2552" y="286256"/>
            <a:ext cx="8229600" cy="1143000"/>
          </a:xfrm>
        </p:spPr>
        <p:txBody>
          <a:bodyPr/>
          <a:lstStyle/>
          <a:p>
            <a:r>
              <a:rPr lang="da-DK" dirty="0"/>
              <a:t>Tidstro vs. audit</a:t>
            </a:r>
          </a:p>
        </p:txBody>
      </p:sp>
      <p:sp>
        <p:nvSpPr>
          <p:cNvPr id="6" name="Rektangel: afrundede hjørner 5">
            <a:extLst>
              <a:ext uri="{FF2B5EF4-FFF2-40B4-BE49-F238E27FC236}">
                <a16:creationId xmlns:a16="http://schemas.microsoft.com/office/drawing/2014/main" id="{821E957C-AB63-5EB2-0FD1-81E231715D02}"/>
              </a:ext>
            </a:extLst>
          </p:cNvPr>
          <p:cNvSpPr/>
          <p:nvPr/>
        </p:nvSpPr>
        <p:spPr>
          <a:xfrm>
            <a:off x="1133474" y="1943100"/>
            <a:ext cx="3876675" cy="42672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a-DK" b="1" dirty="0">
                <a:solidFill>
                  <a:srgbClr val="000000"/>
                </a:solidFill>
              </a:rPr>
              <a:t>Tidstro</a:t>
            </a:r>
            <a:r>
              <a:rPr lang="da-DK" dirty="0">
                <a:solidFill>
                  <a:srgbClr val="000000"/>
                </a:solidFill>
              </a:rPr>
              <a:t> </a:t>
            </a:r>
          </a:p>
          <a:p>
            <a:pPr marL="0" indent="0" algn="ctr">
              <a:buNone/>
            </a:pPr>
            <a:endParaRPr lang="da-DK" dirty="0">
              <a:solidFill>
                <a:srgbClr val="000000"/>
              </a:solidFill>
            </a:endParaRPr>
          </a:p>
          <a:p>
            <a:pPr marL="0" indent="0">
              <a:buNone/>
            </a:pPr>
            <a:r>
              <a:rPr lang="da-DK" dirty="0">
                <a:solidFill>
                  <a:srgbClr val="000000"/>
                </a:solidFill>
              </a:rPr>
              <a:t>Opsamling af data i forbindelse med den kliniske proces</a:t>
            </a:r>
            <a:br>
              <a:rPr lang="da-DK" dirty="0">
                <a:solidFill>
                  <a:srgbClr val="000000"/>
                </a:solidFill>
              </a:rPr>
            </a:br>
            <a:endParaRPr lang="da-DK" dirty="0">
              <a:solidFill>
                <a:srgbClr val="000000"/>
              </a:solidFill>
            </a:endParaRPr>
          </a:p>
          <a:p>
            <a:pPr marL="285750" indent="-285750">
              <a:buFont typeface="Arial" panose="020B0604020202020204" pitchFamily="34" charset="0"/>
              <a:buChar char="•"/>
            </a:pPr>
            <a:r>
              <a:rPr lang="da-DK" dirty="0">
                <a:solidFill>
                  <a:srgbClr val="000000"/>
                </a:solidFill>
              </a:rPr>
              <a:t>kan være lettere</a:t>
            </a:r>
          </a:p>
          <a:p>
            <a:pPr marL="285750" indent="-285750">
              <a:buFont typeface="Arial" panose="020B0604020202020204" pitchFamily="34" charset="0"/>
              <a:buChar char="•"/>
            </a:pPr>
            <a:r>
              <a:rPr lang="da-DK" dirty="0">
                <a:solidFill>
                  <a:srgbClr val="000000"/>
                </a:solidFill>
              </a:rPr>
              <a:t>giver mulighed for umiddelbart at rette en mangel</a:t>
            </a:r>
          </a:p>
          <a:p>
            <a:pPr marL="285750" indent="-285750">
              <a:buFont typeface="Arial" panose="020B0604020202020204" pitchFamily="34" charset="0"/>
              <a:buChar char="•"/>
            </a:pPr>
            <a:r>
              <a:rPr lang="da-DK" dirty="0">
                <a:solidFill>
                  <a:srgbClr val="000000"/>
                </a:solidFill>
              </a:rPr>
              <a:t>kræver ofte at flere kan foretage indsamling</a:t>
            </a:r>
          </a:p>
        </p:txBody>
      </p:sp>
      <p:sp>
        <p:nvSpPr>
          <p:cNvPr id="9" name="Rektangel: afrundede hjørner 8">
            <a:extLst>
              <a:ext uri="{FF2B5EF4-FFF2-40B4-BE49-F238E27FC236}">
                <a16:creationId xmlns:a16="http://schemas.microsoft.com/office/drawing/2014/main" id="{1EB84775-FDDF-FE71-202D-BD3497A1CDFC}"/>
              </a:ext>
            </a:extLst>
          </p:cNvPr>
          <p:cNvSpPr/>
          <p:nvPr/>
        </p:nvSpPr>
        <p:spPr>
          <a:xfrm>
            <a:off x="6002690" y="1971675"/>
            <a:ext cx="3876675" cy="42672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Aft>
                <a:spcPts val="0"/>
              </a:spcAft>
              <a:buNone/>
            </a:pPr>
            <a:r>
              <a:rPr lang="da-DK" sz="1800" b="1" dirty="0">
                <a:solidFill>
                  <a:srgbClr val="000000"/>
                </a:solidFill>
              </a:rPr>
              <a:t>Audit</a:t>
            </a:r>
          </a:p>
          <a:p>
            <a:pPr marL="0" indent="0">
              <a:spcAft>
                <a:spcPts val="0"/>
              </a:spcAft>
              <a:buNone/>
            </a:pPr>
            <a:endParaRPr lang="da-DK" sz="1800" dirty="0">
              <a:solidFill>
                <a:srgbClr val="000000"/>
              </a:solidFill>
            </a:endParaRPr>
          </a:p>
          <a:p>
            <a:pPr marL="0" indent="0">
              <a:buNone/>
            </a:pPr>
            <a:r>
              <a:rPr lang="da-DK" sz="1800" dirty="0">
                <a:solidFill>
                  <a:srgbClr val="000000"/>
                </a:solidFill>
              </a:rPr>
              <a:t>Indsamling af data ved audit af journaler</a:t>
            </a:r>
          </a:p>
          <a:p>
            <a:pPr marL="0" indent="0">
              <a:buNone/>
            </a:pPr>
            <a:endParaRPr lang="da-DK" sz="1800" dirty="0">
              <a:solidFill>
                <a:srgbClr val="000000"/>
              </a:solidFill>
            </a:endParaRPr>
          </a:p>
          <a:p>
            <a:pPr marL="285750" indent="-285750">
              <a:buFont typeface="Arial" panose="020B0604020202020204" pitchFamily="34" charset="0"/>
              <a:buChar char="•"/>
            </a:pPr>
            <a:r>
              <a:rPr lang="da-DK" dirty="0">
                <a:solidFill>
                  <a:srgbClr val="000000"/>
                </a:solidFill>
              </a:rPr>
              <a:t>kan gøres, når som helst</a:t>
            </a:r>
          </a:p>
          <a:p>
            <a:pPr marL="285750" indent="-285750">
              <a:buFont typeface="Arial" panose="020B0604020202020204" pitchFamily="34" charset="0"/>
              <a:buChar char="•"/>
            </a:pPr>
            <a:r>
              <a:rPr lang="da-DK" dirty="0">
                <a:solidFill>
                  <a:srgbClr val="000000"/>
                </a:solidFill>
              </a:rPr>
              <a:t>giver ikke mulighed for at forbedre behandlingen af den enkelte patient/borger</a:t>
            </a:r>
          </a:p>
          <a:p>
            <a:pPr marL="285750" indent="-285750">
              <a:buFont typeface="Arial" panose="020B0604020202020204" pitchFamily="34" charset="0"/>
              <a:buChar char="•"/>
            </a:pPr>
            <a:r>
              <a:rPr lang="da-DK" dirty="0">
                <a:solidFill>
                  <a:srgbClr val="000000"/>
                </a:solidFill>
              </a:rPr>
              <a:t>kommer ofte til at hvile på én person</a:t>
            </a:r>
          </a:p>
        </p:txBody>
      </p:sp>
      <p:pic>
        <p:nvPicPr>
          <p:cNvPr id="11" name="Pladsholder til indhold 6">
            <a:extLst>
              <a:ext uri="{FF2B5EF4-FFF2-40B4-BE49-F238E27FC236}">
                <a16:creationId xmlns:a16="http://schemas.microsoft.com/office/drawing/2014/main" id="{32A08125-CDCF-B8E7-1112-F9D3AC358747}"/>
              </a:ext>
            </a:extLst>
          </p:cNvPr>
          <p:cNvPicPr>
            <a:picLocks noChangeAspect="1"/>
          </p:cNvPicPr>
          <p:nvPr/>
        </p:nvPicPr>
        <p:blipFill>
          <a:blip r:embed="rId3"/>
          <a:stretch>
            <a:fillRect/>
          </a:stretch>
        </p:blipFill>
        <p:spPr>
          <a:xfrm>
            <a:off x="9783234" y="390378"/>
            <a:ext cx="1916868" cy="1250577"/>
          </a:xfrm>
          <a:prstGeom prst="rect">
            <a:avLst/>
          </a:prstGeom>
        </p:spPr>
      </p:pic>
      <p:sp>
        <p:nvSpPr>
          <p:cNvPr id="3" name="Tekstfelt 2">
            <a:extLst>
              <a:ext uri="{FF2B5EF4-FFF2-40B4-BE49-F238E27FC236}">
                <a16:creationId xmlns:a16="http://schemas.microsoft.com/office/drawing/2014/main" id="{25D42EE2-0DF8-66B7-A9EC-28AB154558EB}"/>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sp>
        <p:nvSpPr>
          <p:cNvPr id="4" name="Pladsholder til slidenummer 5">
            <a:extLst>
              <a:ext uri="{FF2B5EF4-FFF2-40B4-BE49-F238E27FC236}">
                <a16:creationId xmlns:a16="http://schemas.microsoft.com/office/drawing/2014/main" id="{5DB57567-9092-E289-EA56-8B49621AB4B9}"/>
              </a:ext>
            </a:extLst>
          </p:cNvPr>
          <p:cNvSpPr txBox="1">
            <a:spLocks/>
          </p:cNvSpPr>
          <p:nvPr/>
        </p:nvSpPr>
        <p:spPr>
          <a:xfrm>
            <a:off x="150472" y="6534000"/>
            <a:ext cx="360000" cy="324000"/>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2B6656-7882-4CEF-9850-9EB873E823C4}" type="slidenum">
              <a:rPr lang="en-GB" sz="800" b="1" smtClean="0">
                <a:solidFill>
                  <a:srgbClr val="000000"/>
                </a:solidFill>
              </a:rPr>
              <a:pPr/>
              <a:t>59</a:t>
            </a:fld>
            <a:endParaRPr lang="en-GB" sz="800" b="1" dirty="0">
              <a:solidFill>
                <a:srgbClr val="000000"/>
              </a:solidFill>
            </a:endParaRPr>
          </a:p>
        </p:txBody>
      </p:sp>
    </p:spTree>
    <p:extLst>
      <p:ext uri="{BB962C8B-B14F-4D97-AF65-F5344CB8AC3E}">
        <p14:creationId xmlns:p14="http://schemas.microsoft.com/office/powerpoint/2010/main" val="6378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4433" y="535209"/>
            <a:ext cx="10515600" cy="600820"/>
          </a:xfrm>
        </p:spPr>
        <p:txBody>
          <a:bodyPr>
            <a:normAutofit fontScale="90000"/>
          </a:bodyPr>
          <a:lstStyle/>
          <a:p>
            <a:r>
              <a:rPr lang="da-DK" sz="2800" dirty="0"/>
              <a:t> </a:t>
            </a:r>
            <a:br>
              <a:rPr lang="da-DK" dirty="0"/>
            </a:br>
            <a:r>
              <a:rPr lang="da-DK" dirty="0"/>
              <a:t>Forbedringsrejsen</a:t>
            </a:r>
          </a:p>
        </p:txBody>
      </p:sp>
      <p:cxnSp>
        <p:nvCxnSpPr>
          <p:cNvPr id="10" name="Straight Connector 178">
            <a:extLst>
              <a:ext uri="{FF2B5EF4-FFF2-40B4-BE49-F238E27FC236}">
                <a16:creationId xmlns:a16="http://schemas.microsoft.com/office/drawing/2014/main" id="{1514B262-0C5C-4414-926A-842A7B58F813}"/>
              </a:ext>
            </a:extLst>
          </p:cNvPr>
          <p:cNvCxnSpPr>
            <a:cxnSpLocks/>
          </p:cNvCxnSpPr>
          <p:nvPr/>
        </p:nvCxnSpPr>
        <p:spPr>
          <a:xfrm flipV="1">
            <a:off x="3744508" y="2743157"/>
            <a:ext cx="4552918" cy="220"/>
          </a:xfrm>
          <a:prstGeom prst="line">
            <a:avLst/>
          </a:prstGeom>
          <a:ln w="15875" cap="rnd">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9">
            <a:extLst>
              <a:ext uri="{FF2B5EF4-FFF2-40B4-BE49-F238E27FC236}">
                <a16:creationId xmlns:a16="http://schemas.microsoft.com/office/drawing/2014/main" id="{435319D9-47EC-4291-A50E-153B2D09B9CD}"/>
              </a:ext>
            </a:extLst>
          </p:cNvPr>
          <p:cNvGrpSpPr/>
          <p:nvPr/>
        </p:nvGrpSpPr>
        <p:grpSpPr>
          <a:xfrm rot="10800000" flipH="1">
            <a:off x="7727424" y="2727987"/>
            <a:ext cx="1154771" cy="1503148"/>
            <a:chOff x="1102722" y="3999191"/>
            <a:chExt cx="943429" cy="953047"/>
          </a:xfrm>
        </p:grpSpPr>
        <p:sp>
          <p:nvSpPr>
            <p:cNvPr id="12" name="Arc 20">
              <a:extLst>
                <a:ext uri="{FF2B5EF4-FFF2-40B4-BE49-F238E27FC236}">
                  <a16:creationId xmlns:a16="http://schemas.microsoft.com/office/drawing/2014/main" id="{F093B28F-08C6-4CE1-96A6-D3CBC33F394E}"/>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3" name="Arc 21">
              <a:extLst>
                <a:ext uri="{FF2B5EF4-FFF2-40B4-BE49-F238E27FC236}">
                  <a16:creationId xmlns:a16="http://schemas.microsoft.com/office/drawing/2014/main" id="{7252477A-DC31-4864-B54D-B157372DDCA2}"/>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4" name="Straight Connector 22">
            <a:extLst>
              <a:ext uri="{FF2B5EF4-FFF2-40B4-BE49-F238E27FC236}">
                <a16:creationId xmlns:a16="http://schemas.microsoft.com/office/drawing/2014/main" id="{516D2184-2855-4B9A-BB96-C5B5769EE46F}"/>
              </a:ext>
            </a:extLst>
          </p:cNvPr>
          <p:cNvCxnSpPr>
            <a:cxnSpLocks/>
          </p:cNvCxnSpPr>
          <p:nvPr/>
        </p:nvCxnSpPr>
        <p:spPr>
          <a:xfrm>
            <a:off x="3178511" y="4215571"/>
            <a:ext cx="5126298" cy="394"/>
          </a:xfrm>
          <a:prstGeom prst="line">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6">
            <a:extLst>
              <a:ext uri="{FF2B5EF4-FFF2-40B4-BE49-F238E27FC236}">
                <a16:creationId xmlns:a16="http://schemas.microsoft.com/office/drawing/2014/main" id="{691DEF4B-45C2-4237-A1D5-9ECEDF4E6770}"/>
              </a:ext>
            </a:extLst>
          </p:cNvPr>
          <p:cNvGrpSpPr/>
          <p:nvPr/>
        </p:nvGrpSpPr>
        <p:grpSpPr>
          <a:xfrm flipH="1">
            <a:off x="2605793" y="4201170"/>
            <a:ext cx="1154771" cy="1503148"/>
            <a:chOff x="1102722" y="3999191"/>
            <a:chExt cx="943429" cy="953047"/>
          </a:xfrm>
        </p:grpSpPr>
        <p:sp>
          <p:nvSpPr>
            <p:cNvPr id="16" name="Arc 17">
              <a:extLst>
                <a:ext uri="{FF2B5EF4-FFF2-40B4-BE49-F238E27FC236}">
                  <a16:creationId xmlns:a16="http://schemas.microsoft.com/office/drawing/2014/main" id="{4B9E84A1-EF24-4E89-AA38-50FC972DDFFC}"/>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7" name="Arc 18">
              <a:extLst>
                <a:ext uri="{FF2B5EF4-FFF2-40B4-BE49-F238E27FC236}">
                  <a16:creationId xmlns:a16="http://schemas.microsoft.com/office/drawing/2014/main" id="{F14E76CB-941D-4373-80FE-2A4F84EF6777}"/>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8" name="Straight Connector 15">
            <a:extLst>
              <a:ext uri="{FF2B5EF4-FFF2-40B4-BE49-F238E27FC236}">
                <a16:creationId xmlns:a16="http://schemas.microsoft.com/office/drawing/2014/main" id="{5E6CDF47-F6EF-4F82-9175-20AD22CAAA08}"/>
              </a:ext>
            </a:extLst>
          </p:cNvPr>
          <p:cNvCxnSpPr>
            <a:cxnSpLocks/>
          </p:cNvCxnSpPr>
          <p:nvPr/>
        </p:nvCxnSpPr>
        <p:spPr>
          <a:xfrm>
            <a:off x="3183179" y="5689148"/>
            <a:ext cx="7772330" cy="11536"/>
          </a:xfrm>
          <a:prstGeom prst="line">
            <a:avLst/>
          </a:prstGeom>
          <a:ln w="15875">
            <a:solidFill>
              <a:srgbClr val="1F20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30">
            <a:extLst>
              <a:ext uri="{FF2B5EF4-FFF2-40B4-BE49-F238E27FC236}">
                <a16:creationId xmlns:a16="http://schemas.microsoft.com/office/drawing/2014/main" id="{8477998A-A292-45CB-901E-71673B373700}"/>
              </a:ext>
            </a:extLst>
          </p:cNvPr>
          <p:cNvSpPr txBox="1"/>
          <p:nvPr/>
        </p:nvSpPr>
        <p:spPr>
          <a:xfrm>
            <a:off x="1351382" y="1956078"/>
            <a:ext cx="2391829" cy="619144"/>
          </a:xfrm>
          <a:prstGeom prst="rect">
            <a:avLst/>
          </a:prstGeom>
          <a:noFill/>
          <a:ln w="6350">
            <a:noFill/>
            <a:prstDash val="sysDash"/>
          </a:ln>
        </p:spPr>
        <p:txBody>
          <a:bodyPr wrap="square" lIns="0" tIns="0" rIns="0" bIns="0" rtlCol="0" anchor="t">
            <a:spAutoFit/>
          </a:bodyPr>
          <a:lstStyle/>
          <a:p>
            <a:pPr defTabSz="742950">
              <a:lnSpc>
                <a:spcPct val="90000"/>
              </a:lnSpc>
              <a:spcAft>
                <a:spcPts val="400"/>
              </a:spcAft>
              <a:buFont typeface="Arial" panose="020B0604020202020204" pitchFamily="34" charset="0"/>
              <a:buChar char="​"/>
              <a:defRPr/>
            </a:pPr>
            <a:r>
              <a:rPr lang="da-DK" sz="1100" b="1" dirty="0">
                <a:solidFill>
                  <a:srgbClr val="000000"/>
                </a:solidFill>
                <a:cs typeface="Times New Roman" panose="02020603050405020304" pitchFamily="18" charset="0"/>
              </a:rPr>
              <a:t>Mød deltagerne</a:t>
            </a:r>
          </a:p>
          <a:p>
            <a:pPr defTabSz="742950">
              <a:lnSpc>
                <a:spcPct val="90000"/>
              </a:lnSpc>
              <a:spcAft>
                <a:spcPts val="400"/>
              </a:spcAft>
              <a:buFont typeface="Arial" panose="020B0604020202020204" pitchFamily="34" charset="0"/>
              <a:buChar char="​"/>
              <a:defRPr/>
            </a:pPr>
            <a:r>
              <a:rPr lang="da-DK" sz="1000" dirty="0">
                <a:solidFill>
                  <a:srgbClr val="000000"/>
                </a:solidFill>
                <a:cs typeface="Times New Roman" panose="02020603050405020304" pitchFamily="18" charset="0"/>
              </a:rPr>
              <a:t>Sofie (læge), Holger (sygeplejerske) og Anita (lægesekretær) skal deltage på </a:t>
            </a:r>
            <a:r>
              <a:rPr lang="da-DK" sz="1000" dirty="0">
                <a:solidFill>
                  <a:srgbClr val="FF0000"/>
                </a:solidFill>
                <a:cs typeface="Times New Roman" panose="02020603050405020304" pitchFamily="18" charset="0"/>
              </a:rPr>
              <a:t>x- virksomheds</a:t>
            </a:r>
            <a:r>
              <a:rPr lang="da-DK" sz="1000" dirty="0">
                <a:solidFill>
                  <a:srgbClr val="000000"/>
                </a:solidFill>
                <a:cs typeface="Times New Roman" panose="02020603050405020304" pitchFamily="18" charset="0"/>
              </a:rPr>
              <a:t> forbedringsrejse</a:t>
            </a:r>
            <a:endParaRPr lang="da-DK" sz="1000" dirty="0">
              <a:solidFill>
                <a:srgbClr val="1F2023"/>
              </a:solidFill>
            </a:endParaRPr>
          </a:p>
        </p:txBody>
      </p:sp>
      <p:sp>
        <p:nvSpPr>
          <p:cNvPr id="21" name="Oval 181">
            <a:extLst>
              <a:ext uri="{FF2B5EF4-FFF2-40B4-BE49-F238E27FC236}">
                <a16:creationId xmlns:a16="http://schemas.microsoft.com/office/drawing/2014/main" id="{9E4EF774-1229-42DA-A8C6-10FD6FEC314D}"/>
              </a:ext>
            </a:extLst>
          </p:cNvPr>
          <p:cNvSpPr/>
          <p:nvPr/>
        </p:nvSpPr>
        <p:spPr>
          <a:xfrm>
            <a:off x="4558808" y="2701818"/>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2" name="TextBox 31">
            <a:extLst>
              <a:ext uri="{FF2B5EF4-FFF2-40B4-BE49-F238E27FC236}">
                <a16:creationId xmlns:a16="http://schemas.microsoft.com/office/drawing/2014/main" id="{4FB5BBF0-FD2C-4243-B405-81365111A18F}"/>
              </a:ext>
            </a:extLst>
          </p:cNvPr>
          <p:cNvSpPr txBox="1"/>
          <p:nvPr/>
        </p:nvSpPr>
        <p:spPr>
          <a:xfrm>
            <a:off x="3996448" y="2837925"/>
            <a:ext cx="1307994"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modtager en invitation til forbedringsrejsen</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24" name="Oval 181">
            <a:extLst>
              <a:ext uri="{FF2B5EF4-FFF2-40B4-BE49-F238E27FC236}">
                <a16:creationId xmlns:a16="http://schemas.microsoft.com/office/drawing/2014/main" id="{9E4EF774-1229-42DA-A8C6-10FD6FEC314D}"/>
              </a:ext>
            </a:extLst>
          </p:cNvPr>
          <p:cNvSpPr/>
          <p:nvPr/>
        </p:nvSpPr>
        <p:spPr>
          <a:xfrm>
            <a:off x="7747913" y="270290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5" name="TextBox 31">
            <a:extLst>
              <a:ext uri="{FF2B5EF4-FFF2-40B4-BE49-F238E27FC236}">
                <a16:creationId xmlns:a16="http://schemas.microsoft.com/office/drawing/2014/main" id="{4FB5BBF0-FD2C-4243-B405-81365111A18F}"/>
              </a:ext>
            </a:extLst>
          </p:cNvPr>
          <p:cNvSpPr txBox="1"/>
          <p:nvPr/>
        </p:nvSpPr>
        <p:spPr>
          <a:xfrm>
            <a:off x="8956460" y="3245980"/>
            <a:ext cx="2253573" cy="470898"/>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85000"/>
              </a:lnSpc>
              <a:spcAft>
                <a:spcPts val="0"/>
              </a:spcAft>
              <a:buNone/>
              <a:defRPr/>
            </a:pPr>
            <a:r>
              <a:rPr lang="da-DK" sz="900" dirty="0">
                <a:sym typeface="Arial" panose="020B0604020202020204" pitchFamily="34" charset="0"/>
              </a:rPr>
              <a:t>Deltagerne undersøger nærmere og bliver klogere på problemstillingen. De modtager link til e-læringskursus i Forbedringsmodellen.</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26" name="Oval 181">
            <a:extLst>
              <a:ext uri="{FF2B5EF4-FFF2-40B4-BE49-F238E27FC236}">
                <a16:creationId xmlns:a16="http://schemas.microsoft.com/office/drawing/2014/main" id="{9E4EF774-1229-42DA-A8C6-10FD6FEC314D}"/>
              </a:ext>
            </a:extLst>
          </p:cNvPr>
          <p:cNvSpPr/>
          <p:nvPr/>
        </p:nvSpPr>
        <p:spPr>
          <a:xfrm>
            <a:off x="8807312" y="318585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8" name="TextBox 31">
            <a:extLst>
              <a:ext uri="{FF2B5EF4-FFF2-40B4-BE49-F238E27FC236}">
                <a16:creationId xmlns:a16="http://schemas.microsoft.com/office/drawing/2014/main" id="{4FB5BBF0-FD2C-4243-B405-81365111A18F}"/>
              </a:ext>
            </a:extLst>
          </p:cNvPr>
          <p:cNvSpPr txBox="1"/>
          <p:nvPr/>
        </p:nvSpPr>
        <p:spPr>
          <a:xfrm>
            <a:off x="7100047" y="2837925"/>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kick </a:t>
            </a:r>
            <a:r>
              <a:rPr lang="da-DK" sz="900" dirty="0" err="1">
                <a:sym typeface="Arial" panose="020B0604020202020204" pitchFamily="34" charset="0"/>
              </a:rPr>
              <a:t>off</a:t>
            </a:r>
            <a:r>
              <a:rPr lang="da-DK" sz="900" dirty="0">
                <a:sym typeface="Arial" panose="020B0604020202020204" pitchFamily="34" charset="0"/>
              </a:rPr>
              <a:t> og </a:t>
            </a:r>
            <a:r>
              <a:rPr lang="da-DK" sz="900" dirty="0" err="1">
                <a:sym typeface="Arial" panose="020B0604020202020204" pitchFamily="34" charset="0"/>
              </a:rPr>
              <a:t>pitch’er</a:t>
            </a:r>
            <a:r>
              <a:rPr lang="da-DK" sz="900" dirty="0">
                <a:sym typeface="Arial" panose="020B0604020202020204" pitchFamily="34" charset="0"/>
              </a:rPr>
              <a:t> forbedringsidé</a:t>
            </a:r>
          </a:p>
        </p:txBody>
      </p:sp>
      <p:sp>
        <p:nvSpPr>
          <p:cNvPr id="29" name="Oval 181">
            <a:extLst>
              <a:ext uri="{FF2B5EF4-FFF2-40B4-BE49-F238E27FC236}">
                <a16:creationId xmlns:a16="http://schemas.microsoft.com/office/drawing/2014/main" id="{9E4EF774-1229-42DA-A8C6-10FD6FEC314D}"/>
              </a:ext>
            </a:extLst>
          </p:cNvPr>
          <p:cNvSpPr/>
          <p:nvPr/>
        </p:nvSpPr>
        <p:spPr>
          <a:xfrm>
            <a:off x="7886309"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0" name="TextBox 31">
            <a:extLst>
              <a:ext uri="{FF2B5EF4-FFF2-40B4-BE49-F238E27FC236}">
                <a16:creationId xmlns:a16="http://schemas.microsoft.com/office/drawing/2014/main" id="{4FB5BBF0-FD2C-4243-B405-81365111A18F}"/>
              </a:ext>
            </a:extLst>
          </p:cNvPr>
          <p:cNvSpPr txBox="1"/>
          <p:nvPr/>
        </p:nvSpPr>
        <p:spPr>
          <a:xfrm>
            <a:off x="5082319" y="427983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arbejder med mål, forandringsidéer og driverdiagram </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31" name="Rektangel 30"/>
          <p:cNvSpPr/>
          <p:nvPr/>
        </p:nvSpPr>
        <p:spPr>
          <a:xfrm>
            <a:off x="8174141" y="1918168"/>
            <a:ext cx="1186300" cy="472998"/>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”The big why”</a:t>
            </a:r>
            <a:endParaRPr lang="da-DK" dirty="0"/>
          </a:p>
        </p:txBody>
      </p:sp>
      <p:sp>
        <p:nvSpPr>
          <p:cNvPr id="33" name="Oval 181">
            <a:extLst>
              <a:ext uri="{FF2B5EF4-FFF2-40B4-BE49-F238E27FC236}">
                <a16:creationId xmlns:a16="http://schemas.microsoft.com/office/drawing/2014/main" id="{9E4EF774-1229-42DA-A8C6-10FD6FEC314D}"/>
              </a:ext>
            </a:extLst>
          </p:cNvPr>
          <p:cNvSpPr/>
          <p:nvPr/>
        </p:nvSpPr>
        <p:spPr>
          <a:xfrm>
            <a:off x="574166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4" name="TextBox 31">
            <a:extLst>
              <a:ext uri="{FF2B5EF4-FFF2-40B4-BE49-F238E27FC236}">
                <a16:creationId xmlns:a16="http://schemas.microsoft.com/office/drawing/2014/main" id="{4FB5BBF0-FD2C-4243-B405-81365111A18F}"/>
              </a:ext>
            </a:extLst>
          </p:cNvPr>
          <p:cNvSpPr txBox="1"/>
          <p:nvPr/>
        </p:nvSpPr>
        <p:spPr>
          <a:xfrm>
            <a:off x="7240402" y="427983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1</a:t>
            </a:r>
          </a:p>
        </p:txBody>
      </p:sp>
      <p:sp>
        <p:nvSpPr>
          <p:cNvPr id="35" name="Rektangel 34"/>
          <p:cNvSpPr/>
          <p:nvPr/>
        </p:nvSpPr>
        <p:spPr>
          <a:xfrm>
            <a:off x="6938314" y="4539632"/>
            <a:ext cx="1682590" cy="339600"/>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Forbedringsteori</a:t>
            </a:r>
            <a:endParaRPr lang="da-DK" dirty="0"/>
          </a:p>
        </p:txBody>
      </p:sp>
      <p:sp>
        <p:nvSpPr>
          <p:cNvPr id="36" name="Oval 181">
            <a:extLst>
              <a:ext uri="{FF2B5EF4-FFF2-40B4-BE49-F238E27FC236}">
                <a16:creationId xmlns:a16="http://schemas.microsoft.com/office/drawing/2014/main" id="{9E4EF774-1229-42DA-A8C6-10FD6FEC314D}"/>
              </a:ext>
            </a:extLst>
          </p:cNvPr>
          <p:cNvSpPr/>
          <p:nvPr/>
        </p:nvSpPr>
        <p:spPr>
          <a:xfrm>
            <a:off x="362144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7" name="TextBox 31">
            <a:extLst>
              <a:ext uri="{FF2B5EF4-FFF2-40B4-BE49-F238E27FC236}">
                <a16:creationId xmlns:a16="http://schemas.microsoft.com/office/drawing/2014/main" id="{4FB5BBF0-FD2C-4243-B405-81365111A18F}"/>
              </a:ext>
            </a:extLst>
          </p:cNvPr>
          <p:cNvSpPr txBox="1"/>
          <p:nvPr/>
        </p:nvSpPr>
        <p:spPr>
          <a:xfrm>
            <a:off x="3035501" y="4290100"/>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begynder at indsamle data</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39" name="Oval 181">
            <a:extLst>
              <a:ext uri="{FF2B5EF4-FFF2-40B4-BE49-F238E27FC236}">
                <a16:creationId xmlns:a16="http://schemas.microsoft.com/office/drawing/2014/main" id="{9E4EF774-1229-42DA-A8C6-10FD6FEC314D}"/>
              </a:ext>
            </a:extLst>
          </p:cNvPr>
          <p:cNvSpPr/>
          <p:nvPr/>
        </p:nvSpPr>
        <p:spPr>
          <a:xfrm>
            <a:off x="2605793" y="511260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0" name="TextBox 31">
            <a:extLst>
              <a:ext uri="{FF2B5EF4-FFF2-40B4-BE49-F238E27FC236}">
                <a16:creationId xmlns:a16="http://schemas.microsoft.com/office/drawing/2014/main" id="{4FB5BBF0-FD2C-4243-B405-81365111A18F}"/>
              </a:ext>
            </a:extLst>
          </p:cNvPr>
          <p:cNvSpPr txBox="1"/>
          <p:nvPr/>
        </p:nvSpPr>
        <p:spPr>
          <a:xfrm>
            <a:off x="1321844" y="5140025"/>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2</a:t>
            </a:r>
          </a:p>
        </p:txBody>
      </p:sp>
      <p:sp>
        <p:nvSpPr>
          <p:cNvPr id="41" name="Rektangel 40"/>
          <p:cNvSpPr/>
          <p:nvPr/>
        </p:nvSpPr>
        <p:spPr>
          <a:xfrm>
            <a:off x="783471" y="5515297"/>
            <a:ext cx="1757951" cy="501102"/>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t>Statistisk proceskontrol og afprøvninger med PDSA-cirkler</a:t>
            </a:r>
          </a:p>
        </p:txBody>
      </p:sp>
      <p:sp>
        <p:nvSpPr>
          <p:cNvPr id="42" name="Oval 181">
            <a:extLst>
              <a:ext uri="{FF2B5EF4-FFF2-40B4-BE49-F238E27FC236}">
                <a16:creationId xmlns:a16="http://schemas.microsoft.com/office/drawing/2014/main" id="{9E4EF774-1229-42DA-A8C6-10FD6FEC314D}"/>
              </a:ext>
            </a:extLst>
          </p:cNvPr>
          <p:cNvSpPr/>
          <p:nvPr/>
        </p:nvSpPr>
        <p:spPr>
          <a:xfrm>
            <a:off x="5952234" y="565747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3" name="TextBox 31">
            <a:extLst>
              <a:ext uri="{FF2B5EF4-FFF2-40B4-BE49-F238E27FC236}">
                <a16:creationId xmlns:a16="http://schemas.microsoft.com/office/drawing/2014/main" id="{4FB5BBF0-FD2C-4243-B405-81365111A18F}"/>
              </a:ext>
            </a:extLst>
          </p:cNvPr>
          <p:cNvSpPr txBox="1"/>
          <p:nvPr/>
        </p:nvSpPr>
        <p:spPr>
          <a:xfrm>
            <a:off x="5275488" y="577467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udfører en række PDSA-tests og lærer nyt om deres system</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44" name="TextBox 31">
            <a:extLst>
              <a:ext uri="{FF2B5EF4-FFF2-40B4-BE49-F238E27FC236}">
                <a16:creationId xmlns:a16="http://schemas.microsoft.com/office/drawing/2014/main" id="{4FB5BBF0-FD2C-4243-B405-81365111A18F}"/>
              </a:ext>
            </a:extLst>
          </p:cNvPr>
          <p:cNvSpPr txBox="1"/>
          <p:nvPr/>
        </p:nvSpPr>
        <p:spPr>
          <a:xfrm>
            <a:off x="7833038" y="577467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3</a:t>
            </a:r>
          </a:p>
        </p:txBody>
      </p:sp>
      <p:sp>
        <p:nvSpPr>
          <p:cNvPr id="45" name="Oval 181">
            <a:extLst>
              <a:ext uri="{FF2B5EF4-FFF2-40B4-BE49-F238E27FC236}">
                <a16:creationId xmlns:a16="http://schemas.microsoft.com/office/drawing/2014/main" id="{9E4EF774-1229-42DA-A8C6-10FD6FEC314D}"/>
              </a:ext>
            </a:extLst>
          </p:cNvPr>
          <p:cNvSpPr/>
          <p:nvPr/>
        </p:nvSpPr>
        <p:spPr>
          <a:xfrm>
            <a:off x="850978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7" name="Rektangel 46"/>
          <p:cNvSpPr/>
          <p:nvPr/>
        </p:nvSpPr>
        <p:spPr>
          <a:xfrm>
            <a:off x="7206170" y="6040555"/>
            <a:ext cx="2514242" cy="389135"/>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Bæredygtig implementering og fastholdelse</a:t>
            </a:r>
            <a:endParaRPr lang="da-DK" dirty="0"/>
          </a:p>
        </p:txBody>
      </p:sp>
      <p:sp>
        <p:nvSpPr>
          <p:cNvPr id="49" name="Oval 181">
            <a:extLst>
              <a:ext uri="{FF2B5EF4-FFF2-40B4-BE49-F238E27FC236}">
                <a16:creationId xmlns:a16="http://schemas.microsoft.com/office/drawing/2014/main" id="{9E4EF774-1229-42DA-A8C6-10FD6FEC314D}"/>
              </a:ext>
            </a:extLst>
          </p:cNvPr>
          <p:cNvSpPr/>
          <p:nvPr/>
        </p:nvSpPr>
        <p:spPr>
          <a:xfrm>
            <a:off x="1033174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0" name="TextBox 31">
            <a:extLst>
              <a:ext uri="{FF2B5EF4-FFF2-40B4-BE49-F238E27FC236}">
                <a16:creationId xmlns:a16="http://schemas.microsoft.com/office/drawing/2014/main" id="{4FB5BBF0-FD2C-4243-B405-81365111A18F}"/>
              </a:ext>
            </a:extLst>
          </p:cNvPr>
          <p:cNvSpPr txBox="1"/>
          <p:nvPr/>
        </p:nvSpPr>
        <p:spPr>
          <a:xfrm>
            <a:off x="9686506" y="577641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Afrapportering og spredning</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55" name="Oval 181">
            <a:extLst>
              <a:ext uri="{FF2B5EF4-FFF2-40B4-BE49-F238E27FC236}">
                <a16:creationId xmlns:a16="http://schemas.microsoft.com/office/drawing/2014/main" id="{9E4EF774-1229-42DA-A8C6-10FD6FEC314D}"/>
              </a:ext>
            </a:extLst>
          </p:cNvPr>
          <p:cNvSpPr/>
          <p:nvPr/>
        </p:nvSpPr>
        <p:spPr>
          <a:xfrm>
            <a:off x="4016485" y="565747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6" name="TextBox 31">
            <a:extLst>
              <a:ext uri="{FF2B5EF4-FFF2-40B4-BE49-F238E27FC236}">
                <a16:creationId xmlns:a16="http://schemas.microsoft.com/office/drawing/2014/main" id="{4FB5BBF0-FD2C-4243-B405-81365111A18F}"/>
              </a:ext>
            </a:extLst>
          </p:cNvPr>
          <p:cNvSpPr txBox="1"/>
          <p:nvPr/>
        </p:nvSpPr>
        <p:spPr>
          <a:xfrm>
            <a:off x="3400051" y="5770482"/>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opstiller indikatorer og laver seriediagrammer</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57" name="Oval 181">
            <a:extLst>
              <a:ext uri="{FF2B5EF4-FFF2-40B4-BE49-F238E27FC236}">
                <a16:creationId xmlns:a16="http://schemas.microsoft.com/office/drawing/2014/main" id="{9E4EF774-1229-42DA-A8C6-10FD6FEC314D}"/>
              </a:ext>
            </a:extLst>
          </p:cNvPr>
          <p:cNvSpPr/>
          <p:nvPr/>
        </p:nvSpPr>
        <p:spPr>
          <a:xfrm>
            <a:off x="6057988" y="2710411"/>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8" name="TextBox 31">
            <a:extLst>
              <a:ext uri="{FF2B5EF4-FFF2-40B4-BE49-F238E27FC236}">
                <a16:creationId xmlns:a16="http://schemas.microsoft.com/office/drawing/2014/main" id="{4FB5BBF0-FD2C-4243-B405-81365111A18F}"/>
              </a:ext>
            </a:extLst>
          </p:cNvPr>
          <p:cNvSpPr txBox="1"/>
          <p:nvPr/>
        </p:nvSpPr>
        <p:spPr>
          <a:xfrm>
            <a:off x="5403991" y="283197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drøfter deres forbedringsideer</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4" name="Tekstfelt 3"/>
          <p:cNvSpPr txBox="1"/>
          <p:nvPr/>
        </p:nvSpPr>
        <p:spPr>
          <a:xfrm>
            <a:off x="3644135" y="1688884"/>
            <a:ext cx="1017131" cy="261610"/>
          </a:xfrm>
          <a:prstGeom prst="rect">
            <a:avLst/>
          </a:prstGeom>
          <a:noFill/>
        </p:spPr>
        <p:txBody>
          <a:bodyPr wrap="square" rtlCol="0">
            <a:spAutoFit/>
          </a:bodyPr>
          <a:lstStyle/>
          <a:p>
            <a:endParaRPr lang="da-DK" sz="1100" b="1" dirty="0">
              <a:solidFill>
                <a:srgbClr val="FF0000"/>
              </a:solidFill>
            </a:endParaRPr>
          </a:p>
        </p:txBody>
      </p:sp>
      <p:sp>
        <p:nvSpPr>
          <p:cNvPr id="71" name="Venstrepil 70"/>
          <p:cNvSpPr/>
          <p:nvPr/>
        </p:nvSpPr>
        <p:spPr>
          <a:xfrm>
            <a:off x="9694388" y="1719426"/>
            <a:ext cx="1746512" cy="1006152"/>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Kickoff </a:t>
            </a:r>
          </a:p>
          <a:p>
            <a:pPr algn="ctr"/>
            <a:r>
              <a:rPr lang="da-DK" sz="1000" b="1" dirty="0">
                <a:solidFill>
                  <a:srgbClr val="FF0000"/>
                </a:solidFill>
              </a:rPr>
              <a:t>Fredag d. 6. september</a:t>
            </a:r>
          </a:p>
        </p:txBody>
      </p:sp>
      <p:sp>
        <p:nvSpPr>
          <p:cNvPr id="74" name="Venstrepil 73"/>
          <p:cNvSpPr/>
          <p:nvPr/>
        </p:nvSpPr>
        <p:spPr>
          <a:xfrm>
            <a:off x="8807312" y="3831684"/>
            <a:ext cx="1935962" cy="918981"/>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1</a:t>
            </a:r>
          </a:p>
          <a:p>
            <a:pPr algn="ctr"/>
            <a:r>
              <a:rPr lang="da-DK" sz="1000" b="1" dirty="0"/>
              <a:t>Mandag d. 30. september</a:t>
            </a:r>
          </a:p>
        </p:txBody>
      </p:sp>
      <p:sp>
        <p:nvSpPr>
          <p:cNvPr id="76" name="Venstrepil 75"/>
          <p:cNvSpPr/>
          <p:nvPr/>
        </p:nvSpPr>
        <p:spPr>
          <a:xfrm>
            <a:off x="10409548" y="5817487"/>
            <a:ext cx="1782452" cy="1020920"/>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3</a:t>
            </a:r>
          </a:p>
          <a:p>
            <a:pPr algn="ctr"/>
            <a:r>
              <a:rPr lang="da-DK" sz="1000" b="1" dirty="0">
                <a:solidFill>
                  <a:srgbClr val="FF0000"/>
                </a:solidFill>
              </a:rPr>
              <a:t>Mandag d. 16. december</a:t>
            </a:r>
          </a:p>
        </p:txBody>
      </p:sp>
      <p:pic>
        <p:nvPicPr>
          <p:cNvPr id="62" name="Billede 61">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3770392" y="1769731"/>
            <a:ext cx="720000" cy="720000"/>
          </a:xfrm>
          <a:prstGeom prst="ellipse">
            <a:avLst/>
          </a:prstGeom>
          <a:noFill/>
        </p:spPr>
      </p:pic>
      <p:pic>
        <p:nvPicPr>
          <p:cNvPr id="63" name="Billede 62">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124217" y="1889180"/>
            <a:ext cx="720000" cy="720000"/>
          </a:xfrm>
          <a:prstGeom prst="ellipse">
            <a:avLst/>
          </a:prstGeom>
          <a:noFill/>
        </p:spPr>
      </p:pic>
      <p:pic>
        <p:nvPicPr>
          <p:cNvPr id="66" name="Billede 65">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484217" y="1813452"/>
            <a:ext cx="720000" cy="720000"/>
          </a:xfrm>
          <a:prstGeom prst="ellipse">
            <a:avLst/>
          </a:prstGeom>
          <a:noFill/>
        </p:spPr>
      </p:pic>
      <p:pic>
        <p:nvPicPr>
          <p:cNvPr id="67" name="Billede 66">
            <a:extLst>
              <a:ext uri="{FF2B5EF4-FFF2-40B4-BE49-F238E27FC236}">
                <a16:creationId xmlns:a16="http://schemas.microsoft.com/office/drawing/2014/main" id="{69611402-BFD6-C8D1-2BA1-4AB7A7A9C26D}"/>
              </a:ext>
            </a:extLst>
          </p:cNvPr>
          <p:cNvPicPr>
            <a:picLocks noChangeAspect="1"/>
          </p:cNvPicPr>
          <p:nvPr/>
        </p:nvPicPr>
        <p:blipFill>
          <a:blip r:embed="rId4"/>
          <a:srcRect/>
          <a:stretch/>
        </p:blipFill>
        <p:spPr>
          <a:xfrm>
            <a:off x="5660411" y="1721912"/>
            <a:ext cx="893550" cy="893550"/>
          </a:xfrm>
          <a:prstGeom prst="ellipse">
            <a:avLst/>
          </a:prstGeom>
          <a:noFill/>
        </p:spPr>
      </p:pic>
      <p:pic>
        <p:nvPicPr>
          <p:cNvPr id="3" name="Bille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001" y="1918168"/>
            <a:ext cx="750060" cy="676110"/>
          </a:xfrm>
          <a:prstGeom prst="rect">
            <a:avLst/>
          </a:prstGeom>
        </p:spPr>
      </p:pic>
      <p:pic>
        <p:nvPicPr>
          <p:cNvPr id="68" name="Billede 67">
            <a:extLst>
              <a:ext uri="{FF2B5EF4-FFF2-40B4-BE49-F238E27FC236}">
                <a16:creationId xmlns:a16="http://schemas.microsoft.com/office/drawing/2014/main" id="{4FB05BD6-AE51-89B6-27E3-AA35121FB9D3}"/>
              </a:ext>
            </a:extLst>
          </p:cNvPr>
          <p:cNvPicPr>
            <a:picLocks noChangeAspect="1"/>
          </p:cNvPicPr>
          <p:nvPr/>
        </p:nvPicPr>
        <p:blipFill>
          <a:blip r:embed="rId6"/>
          <a:srcRect/>
          <a:stretch/>
        </p:blipFill>
        <p:spPr>
          <a:xfrm>
            <a:off x="9341597" y="2515761"/>
            <a:ext cx="720000" cy="720000"/>
          </a:xfrm>
          <a:prstGeom prst="ellipse">
            <a:avLst/>
          </a:prstGeom>
          <a:noFill/>
        </p:spPr>
      </p:pic>
      <p:pic>
        <p:nvPicPr>
          <p:cNvPr id="69" name="Billede 68">
            <a:extLst>
              <a:ext uri="{FF2B5EF4-FFF2-40B4-BE49-F238E27FC236}">
                <a16:creationId xmlns:a16="http://schemas.microsoft.com/office/drawing/2014/main" id="{A9B87AD4-F036-F957-3CDE-DAC52DBA142E}"/>
              </a:ext>
            </a:extLst>
          </p:cNvPr>
          <p:cNvPicPr>
            <a:picLocks noChangeAspect="1"/>
          </p:cNvPicPr>
          <p:nvPr/>
        </p:nvPicPr>
        <p:blipFill>
          <a:blip r:embed="rId7"/>
          <a:srcRect/>
          <a:stretch/>
        </p:blipFill>
        <p:spPr>
          <a:xfrm>
            <a:off x="8882195" y="2578750"/>
            <a:ext cx="720000" cy="720000"/>
          </a:xfrm>
          <a:prstGeom prst="ellipse">
            <a:avLst/>
          </a:prstGeom>
          <a:noFill/>
        </p:spPr>
      </p:pic>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840" y="3482883"/>
            <a:ext cx="717261" cy="646545"/>
          </a:xfrm>
          <a:prstGeom prst="rect">
            <a:avLst/>
          </a:prstGeom>
        </p:spPr>
      </p:pic>
      <p:pic>
        <p:nvPicPr>
          <p:cNvPr id="72" name="Billede 71">
            <a:extLst>
              <a:ext uri="{FF2B5EF4-FFF2-40B4-BE49-F238E27FC236}">
                <a16:creationId xmlns:a16="http://schemas.microsoft.com/office/drawing/2014/main" id="{DE4779E5-1972-2B10-86C2-73310E70E97C}"/>
              </a:ext>
            </a:extLst>
          </p:cNvPr>
          <p:cNvPicPr>
            <a:picLocks noChangeAspect="1"/>
          </p:cNvPicPr>
          <p:nvPr/>
        </p:nvPicPr>
        <p:blipFill>
          <a:blip r:embed="rId8"/>
          <a:srcRect/>
          <a:stretch/>
        </p:blipFill>
        <p:spPr>
          <a:xfrm>
            <a:off x="5387186" y="3507356"/>
            <a:ext cx="720000" cy="720000"/>
          </a:xfrm>
          <a:prstGeom prst="ellipse">
            <a:avLst/>
          </a:prstGeom>
          <a:noFill/>
        </p:spPr>
      </p:pic>
      <p:pic>
        <p:nvPicPr>
          <p:cNvPr id="73" name="Billede 72">
            <a:extLst>
              <a:ext uri="{FF2B5EF4-FFF2-40B4-BE49-F238E27FC236}">
                <a16:creationId xmlns:a16="http://schemas.microsoft.com/office/drawing/2014/main" id="{41C5D17F-B460-CDD7-2C0D-2A6AE644B924}"/>
              </a:ext>
            </a:extLst>
          </p:cNvPr>
          <p:cNvPicPr>
            <a:picLocks noChangeAspect="1"/>
          </p:cNvPicPr>
          <p:nvPr/>
        </p:nvPicPr>
        <p:blipFill>
          <a:blip r:embed="rId9"/>
          <a:srcRect/>
          <a:stretch/>
        </p:blipFill>
        <p:spPr>
          <a:xfrm>
            <a:off x="3284532" y="3485204"/>
            <a:ext cx="720000" cy="720000"/>
          </a:xfrm>
          <a:prstGeom prst="ellipse">
            <a:avLst/>
          </a:prstGeom>
          <a:noFill/>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105" y="4360641"/>
            <a:ext cx="824279" cy="743011"/>
          </a:xfrm>
          <a:prstGeom prst="rect">
            <a:avLst/>
          </a:prstGeom>
        </p:spPr>
      </p:pic>
      <p:pic>
        <p:nvPicPr>
          <p:cNvPr id="77" name="Billede 76">
            <a:extLst>
              <a:ext uri="{FF2B5EF4-FFF2-40B4-BE49-F238E27FC236}">
                <a16:creationId xmlns:a16="http://schemas.microsoft.com/office/drawing/2014/main" id="{E44D1983-737E-DD78-0D91-8F8FF6C082F1}"/>
              </a:ext>
            </a:extLst>
          </p:cNvPr>
          <p:cNvPicPr>
            <a:picLocks noChangeAspect="1"/>
          </p:cNvPicPr>
          <p:nvPr/>
        </p:nvPicPr>
        <p:blipFill>
          <a:blip r:embed="rId10"/>
          <a:srcRect/>
          <a:stretch/>
        </p:blipFill>
        <p:spPr>
          <a:xfrm>
            <a:off x="3713587" y="5038851"/>
            <a:ext cx="720000" cy="720000"/>
          </a:xfrm>
          <a:prstGeom prst="ellipse">
            <a:avLst/>
          </a:prstGeom>
          <a:noFill/>
        </p:spPr>
      </p:pic>
      <p:pic>
        <p:nvPicPr>
          <p:cNvPr id="78" name="Billede 77">
            <a:extLst>
              <a:ext uri="{FF2B5EF4-FFF2-40B4-BE49-F238E27FC236}">
                <a16:creationId xmlns:a16="http://schemas.microsoft.com/office/drawing/2014/main" id="{44BB6E86-7263-82AC-74BC-B7CDE5DEF76C}"/>
              </a:ext>
            </a:extLst>
          </p:cNvPr>
          <p:cNvPicPr>
            <a:picLocks noChangeAspect="1"/>
          </p:cNvPicPr>
          <p:nvPr/>
        </p:nvPicPr>
        <p:blipFill>
          <a:blip r:embed="rId11"/>
          <a:srcRect/>
          <a:stretch/>
        </p:blipFill>
        <p:spPr>
          <a:xfrm>
            <a:off x="5615494" y="5005206"/>
            <a:ext cx="720000" cy="720000"/>
          </a:xfrm>
          <a:prstGeom prst="ellipse">
            <a:avLst/>
          </a:prstGeom>
          <a:noFill/>
        </p:spPr>
      </p:pic>
      <p:pic>
        <p:nvPicPr>
          <p:cNvPr id="59" name="Billed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9763" y="4958482"/>
            <a:ext cx="690215" cy="622165"/>
          </a:xfrm>
          <a:prstGeom prst="rect">
            <a:avLst/>
          </a:prstGeom>
        </p:spPr>
      </p:pic>
      <p:sp>
        <p:nvSpPr>
          <p:cNvPr id="60" name="Højrepil 59"/>
          <p:cNvSpPr/>
          <p:nvPr/>
        </p:nvSpPr>
        <p:spPr>
          <a:xfrm>
            <a:off x="76458" y="4231136"/>
            <a:ext cx="1601421" cy="928078"/>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2</a:t>
            </a:r>
          </a:p>
          <a:p>
            <a:pPr algn="ctr"/>
            <a:r>
              <a:rPr lang="da-DK" sz="1000" b="1" dirty="0">
                <a:solidFill>
                  <a:srgbClr val="FF0000"/>
                </a:solidFill>
              </a:rPr>
              <a:t>Onsdag d. 6. november</a:t>
            </a:r>
          </a:p>
        </p:txBody>
      </p:sp>
      <p:pic>
        <p:nvPicPr>
          <p:cNvPr id="79" name="Billede 78">
            <a:extLst>
              <a:ext uri="{FF2B5EF4-FFF2-40B4-BE49-F238E27FC236}">
                <a16:creationId xmlns:a16="http://schemas.microsoft.com/office/drawing/2014/main" id="{72084001-4E2F-BE2B-2B1E-2C53E7EFA223}"/>
              </a:ext>
            </a:extLst>
          </p:cNvPr>
          <p:cNvPicPr>
            <a:picLocks noChangeAspect="1"/>
          </p:cNvPicPr>
          <p:nvPr/>
        </p:nvPicPr>
        <p:blipFill>
          <a:blip r:embed="rId12"/>
          <a:srcRect/>
          <a:stretch/>
        </p:blipFill>
        <p:spPr>
          <a:xfrm>
            <a:off x="9971744" y="5025486"/>
            <a:ext cx="720000" cy="720000"/>
          </a:xfrm>
          <a:prstGeom prst="ellipse">
            <a:avLst/>
          </a:prstGeom>
          <a:noFill/>
        </p:spPr>
      </p:pic>
      <p:sp>
        <p:nvSpPr>
          <p:cNvPr id="5" name="Ellipse 4">
            <a:extLst>
              <a:ext uri="{FF2B5EF4-FFF2-40B4-BE49-F238E27FC236}">
                <a16:creationId xmlns:a16="http://schemas.microsoft.com/office/drawing/2014/main" id="{34B091B0-F16D-FB85-8A00-F5D85F3319C4}"/>
              </a:ext>
            </a:extLst>
          </p:cNvPr>
          <p:cNvSpPr/>
          <p:nvPr/>
        </p:nvSpPr>
        <p:spPr>
          <a:xfrm>
            <a:off x="97095" y="3410340"/>
            <a:ext cx="893550" cy="89355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b="1" dirty="0">
                <a:solidFill>
                  <a:schemeClr val="bg1"/>
                </a:solidFill>
              </a:rPr>
              <a:t>VI ER HER</a:t>
            </a:r>
          </a:p>
        </p:txBody>
      </p:sp>
      <p:sp>
        <p:nvSpPr>
          <p:cNvPr id="19" name="Pladsholder til slidenummer 18">
            <a:extLst>
              <a:ext uri="{FF2B5EF4-FFF2-40B4-BE49-F238E27FC236}">
                <a16:creationId xmlns:a16="http://schemas.microsoft.com/office/drawing/2014/main" id="{42D3CE69-A1A3-548F-15FF-CE99CC776A5F}"/>
              </a:ext>
            </a:extLst>
          </p:cNvPr>
          <p:cNvSpPr>
            <a:spLocks noGrp="1"/>
          </p:cNvSpPr>
          <p:nvPr>
            <p:ph type="sldNum" sz="quarter" idx="12"/>
          </p:nvPr>
        </p:nvSpPr>
        <p:spPr/>
        <p:txBody>
          <a:bodyPr/>
          <a:lstStyle/>
          <a:p>
            <a:fld id="{1A9C1F50-39BA-4586-8B54-E51EE54A86B8}" type="slidenum">
              <a:rPr lang="da-DK" smtClean="0"/>
              <a:t>6</a:t>
            </a:fld>
            <a:endParaRPr lang="da-DK" dirty="0"/>
          </a:p>
        </p:txBody>
      </p:sp>
      <p:sp>
        <p:nvSpPr>
          <p:cNvPr id="8" name="Tekstfelt 7">
            <a:extLst>
              <a:ext uri="{FF2B5EF4-FFF2-40B4-BE49-F238E27FC236}">
                <a16:creationId xmlns:a16="http://schemas.microsoft.com/office/drawing/2014/main" id="{6F44D18A-64FD-4807-A693-278470BFBB00}"/>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1267554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Pladsholder til indhold 7">
            <a:extLst>
              <a:ext uri="{FF2B5EF4-FFF2-40B4-BE49-F238E27FC236}">
                <a16:creationId xmlns:a16="http://schemas.microsoft.com/office/drawing/2014/main" id="{5634A8C3-FE30-E137-4121-4A0F45DF66BF}"/>
              </a:ext>
            </a:extLst>
          </p:cNvPr>
          <p:cNvGraphicFramePr>
            <a:graphicFrameLocks noGrp="1"/>
          </p:cNvGraphicFramePr>
          <p:nvPr>
            <p:ph sz="quarter" idx="20"/>
            <p:extLst>
              <p:ext uri="{D42A27DB-BD31-4B8C-83A1-F6EECF244321}">
                <p14:modId xmlns:p14="http://schemas.microsoft.com/office/powerpoint/2010/main" val="2082327688"/>
              </p:ext>
            </p:extLst>
          </p:nvPr>
        </p:nvGraphicFramePr>
        <p:xfrm>
          <a:off x="680867" y="910296"/>
          <a:ext cx="10498308" cy="5547360"/>
        </p:xfrm>
        <a:graphic>
          <a:graphicData uri="http://schemas.openxmlformats.org/drawingml/2006/table">
            <a:tbl>
              <a:tblPr firstRow="1" firstCol="1" bandRow="1"/>
              <a:tblGrid>
                <a:gridCol w="1220504">
                  <a:extLst>
                    <a:ext uri="{9D8B030D-6E8A-4147-A177-3AD203B41FA5}">
                      <a16:colId xmlns:a16="http://schemas.microsoft.com/office/drawing/2014/main" val="3576083772"/>
                    </a:ext>
                  </a:extLst>
                </a:gridCol>
                <a:gridCol w="3135086">
                  <a:extLst>
                    <a:ext uri="{9D8B030D-6E8A-4147-A177-3AD203B41FA5}">
                      <a16:colId xmlns:a16="http://schemas.microsoft.com/office/drawing/2014/main" val="998683303"/>
                    </a:ext>
                  </a:extLst>
                </a:gridCol>
                <a:gridCol w="3164114">
                  <a:extLst>
                    <a:ext uri="{9D8B030D-6E8A-4147-A177-3AD203B41FA5}">
                      <a16:colId xmlns:a16="http://schemas.microsoft.com/office/drawing/2014/main" val="1374551887"/>
                    </a:ext>
                  </a:extLst>
                </a:gridCol>
                <a:gridCol w="2978604">
                  <a:extLst>
                    <a:ext uri="{9D8B030D-6E8A-4147-A177-3AD203B41FA5}">
                      <a16:colId xmlns:a16="http://schemas.microsoft.com/office/drawing/2014/main" val="3333762384"/>
                    </a:ext>
                  </a:extLst>
                </a:gridCol>
              </a:tblGrid>
              <a:tr h="292495">
                <a:tc>
                  <a:txBody>
                    <a:bodyPr/>
                    <a:lstStyle/>
                    <a:p>
                      <a:pPr>
                        <a:lnSpc>
                          <a:spcPct val="100000"/>
                        </a:lnSpc>
                        <a:spcAft>
                          <a:spcPts val="0"/>
                        </a:spcAft>
                      </a:pPr>
                      <a:r>
                        <a:rPr lang="da-DK" sz="1400"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Tidstro data</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Stikprøve</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Automatiske udtræk fra </a:t>
                      </a:r>
                      <a:br>
                        <a:rPr lang="da-DK" sz="1400" dirty="0">
                          <a:effectLst/>
                          <a:latin typeface="Arial" panose="020B0604020202020204" pitchFamily="34" charset="0"/>
                          <a:ea typeface="Calibri" panose="020F0502020204030204" pitchFamily="34" charset="0"/>
                          <a:cs typeface="Times New Roman" panose="02020603050405020304" pitchFamily="18" charset="0"/>
                        </a:rPr>
                      </a:br>
                      <a:r>
                        <a:rPr lang="da-DK" sz="1400" dirty="0">
                          <a:effectLst/>
                          <a:latin typeface="Arial" panose="020B0604020202020204" pitchFamily="34" charset="0"/>
                          <a:ea typeface="Calibri" panose="020F0502020204030204" pitchFamily="34" charset="0"/>
                          <a:cs typeface="Times New Roman" panose="02020603050405020304" pitchFamily="18" charset="0"/>
                        </a:rPr>
                        <a:t>eksisterende systemer</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7747146"/>
                  </a:ext>
                </a:extLst>
              </a:tr>
              <a:tr h="2312027">
                <a:tc>
                  <a:txBody>
                    <a:bodyPr/>
                    <a:lstStyle/>
                    <a:p>
                      <a:pPr>
                        <a:lnSpc>
                          <a:spcPct val="100000"/>
                        </a:lnSpc>
                        <a:spcAft>
                          <a:spcPts val="0"/>
                        </a:spcAft>
                      </a:pPr>
                      <a:r>
                        <a:rPr lang="da-DK" sz="1400">
                          <a:effectLst/>
                          <a:latin typeface="Arial" panose="020B0604020202020204" pitchFamily="34" charset="0"/>
                          <a:ea typeface="Calibri" panose="020F0502020204030204" pitchFamily="34" charset="0"/>
                          <a:cs typeface="Times New Roman" panose="02020603050405020304" pitchFamily="18" charset="0"/>
                        </a:rPr>
                        <a:t>Fordele</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Mulighed for at korrigere problemer under dataindsamlingen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Kan virke som påmindelse og påvirke kvaliteten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Nærværende for personale</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Kan skabe refleksion under dataindsamlingen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Giver mulighed for at få kontekst med</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Nem at planlægge / fleksibel</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Få personer</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Nemt at lave baseline</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Muligt at indsætte komplekse informationer</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da-DK" sz="1400">
                          <a:effectLst/>
                          <a:latin typeface="Arial" panose="020B0604020202020204" pitchFamily="34" charset="0"/>
                          <a:ea typeface="Calibri" panose="020F0502020204030204" pitchFamily="34" charset="0"/>
                          <a:cs typeface="Times New Roman" panose="02020603050405020304" pitchFamily="18" charset="0"/>
                        </a:rPr>
                        <a:t>Nemt og hurtigt </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a:effectLst/>
                          <a:latin typeface="Arial" panose="020B0604020202020204" pitchFamily="34" charset="0"/>
                          <a:ea typeface="Calibri" panose="020F0502020204030204" pitchFamily="34" charset="0"/>
                          <a:cs typeface="Times New Roman" panose="02020603050405020304" pitchFamily="18" charset="0"/>
                        </a:rPr>
                        <a:t> </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a:effectLst/>
                          <a:latin typeface="Arial" panose="020B0604020202020204" pitchFamily="34" charset="0"/>
                          <a:ea typeface="Calibri" panose="020F0502020204030204" pitchFamily="34" charset="0"/>
                          <a:cs typeface="Times New Roman" panose="02020603050405020304" pitchFamily="18" charset="0"/>
                        </a:rPr>
                        <a:t>Kan baseres på store datamængder</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a:effectLst/>
                          <a:latin typeface="Arial" panose="020B0604020202020204" pitchFamily="34" charset="0"/>
                          <a:ea typeface="Calibri" panose="020F0502020204030204" pitchFamily="34" charset="0"/>
                          <a:cs typeface="Times New Roman" panose="02020603050405020304" pitchFamily="18" charset="0"/>
                        </a:rPr>
                        <a:t> </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a:effectLst/>
                          <a:latin typeface="Arial" panose="020B0604020202020204" pitchFamily="34" charset="0"/>
                          <a:ea typeface="Calibri" panose="020F0502020204030204" pitchFamily="34" charset="0"/>
                          <a:cs typeface="Times New Roman" panose="02020603050405020304" pitchFamily="18" charset="0"/>
                        </a:rPr>
                        <a:t>Ofte muligt at aggregere data</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3022006"/>
                  </a:ext>
                </a:extLst>
              </a:tr>
              <a:tr h="1913503">
                <a:tc>
                  <a:txBody>
                    <a:bodyPr/>
                    <a:lstStyle/>
                    <a:p>
                      <a:pPr>
                        <a:lnSpc>
                          <a:spcPct val="100000"/>
                        </a:lnSpc>
                        <a:spcAft>
                          <a:spcPts val="0"/>
                        </a:spcAft>
                      </a:pPr>
                      <a:r>
                        <a:rPr lang="da-DK" sz="1400">
                          <a:effectLst/>
                          <a:latin typeface="Arial" panose="020B0604020202020204" pitchFamily="34" charset="0"/>
                          <a:ea typeface="Calibri" panose="020F0502020204030204" pitchFamily="34" charset="0"/>
                          <a:cs typeface="Times New Roman" panose="02020603050405020304" pitchFamily="18" charset="0"/>
                        </a:rPr>
                        <a:t>Ulemper</a:t>
                      </a:r>
                      <a:endParaRPr lang="da-DK" sz="140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Flere er ofte involveret</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Ofte en ny arbejdsgang, der skal integreres med praksis</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Svært at få baseline, da dataindsamling i sig selv ofte påvirker kvaliteten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Kan ikke rette op på mangler</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Tidskrævende</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Afhængig af kvaliteten af dokumentation</a:t>
                      </a:r>
                    </a:p>
                    <a:p>
                      <a:pPr>
                        <a:lnSpc>
                          <a:spcPct val="100000"/>
                        </a:lnSpc>
                        <a:spcAft>
                          <a:spcPts val="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Ingen kontekst</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Ofte forsinket viden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Afhængighed af, at data er tilgængelige</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Kan ikke rette op på mangler for den enkelte borger</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Ofte forsinket viden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Ingen kontekst</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 </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da-DK" sz="1400" dirty="0">
                          <a:effectLst/>
                          <a:latin typeface="Arial" panose="020B0604020202020204" pitchFamily="34" charset="0"/>
                          <a:ea typeface="Calibri" panose="020F0502020204030204" pitchFamily="34" charset="0"/>
                          <a:cs typeface="Times New Roman" panose="02020603050405020304" pitchFamily="18" charset="0"/>
                        </a:rPr>
                        <a:t>Meget data er ikke tilgængelig til automatisk træk</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42" marR="354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3923724"/>
                  </a:ext>
                </a:extLst>
              </a:tr>
            </a:tbl>
          </a:graphicData>
        </a:graphic>
      </p:graphicFrame>
      <p:sp>
        <p:nvSpPr>
          <p:cNvPr id="5" name="Pladsholder til slidenummer 4">
            <a:extLst>
              <a:ext uri="{FF2B5EF4-FFF2-40B4-BE49-F238E27FC236}">
                <a16:creationId xmlns:a16="http://schemas.microsoft.com/office/drawing/2014/main" id="{B728579E-F01B-CB20-49E9-931DBC8863B2}"/>
              </a:ext>
            </a:extLst>
          </p:cNvPr>
          <p:cNvSpPr>
            <a:spLocks noGrp="1"/>
          </p:cNvSpPr>
          <p:nvPr>
            <p:ph type="sldNum" sz="quarter" idx="24"/>
          </p:nvPr>
        </p:nvSpPr>
        <p:spPr/>
        <p:txBody>
          <a:bodyPr/>
          <a:lstStyle/>
          <a:p>
            <a:r>
              <a:rPr lang="da-DK" noProof="0"/>
              <a:t> </a:t>
            </a:r>
            <a:fld id="{4F2B6656-7882-4CEF-9850-9EB873E823C4}" type="slidenum">
              <a:rPr lang="da-DK" noProof="0" smtClean="0"/>
              <a:pPr/>
              <a:t>60</a:t>
            </a:fld>
            <a:endParaRPr lang="da-DK" noProof="0" dirty="0"/>
          </a:p>
        </p:txBody>
      </p:sp>
      <p:sp>
        <p:nvSpPr>
          <p:cNvPr id="2" name="Tekstfelt 1">
            <a:extLst>
              <a:ext uri="{FF2B5EF4-FFF2-40B4-BE49-F238E27FC236}">
                <a16:creationId xmlns:a16="http://schemas.microsoft.com/office/drawing/2014/main" id="{06705158-8DF0-64F1-1A9D-9F8F34AC084B}"/>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1157563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FE5B3-5ADF-DA76-EEBB-4700CAF8EE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96E91D-160F-D2F4-2A8D-0CCBE77AD7A4}"/>
              </a:ext>
            </a:extLst>
          </p:cNvPr>
          <p:cNvSpPr>
            <a:spLocks noGrp="1"/>
          </p:cNvSpPr>
          <p:nvPr>
            <p:ph type="title"/>
          </p:nvPr>
        </p:nvSpPr>
        <p:spPr>
          <a:xfrm>
            <a:off x="432000" y="632969"/>
            <a:ext cx="2454076" cy="934891"/>
          </a:xfrm>
        </p:spPr>
        <p:txBody>
          <a:bodyPr/>
          <a:lstStyle/>
          <a:p>
            <a:r>
              <a:rPr lang="da-DK" dirty="0"/>
              <a:t>Måleplan</a:t>
            </a:r>
          </a:p>
        </p:txBody>
      </p:sp>
      <p:sp>
        <p:nvSpPr>
          <p:cNvPr id="3" name="Tekstfelt 2">
            <a:extLst>
              <a:ext uri="{FF2B5EF4-FFF2-40B4-BE49-F238E27FC236}">
                <a16:creationId xmlns:a16="http://schemas.microsoft.com/office/drawing/2014/main" id="{AC4B110B-EF12-62BC-3A26-74AAE4B0D3D7}"/>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pic>
        <p:nvPicPr>
          <p:cNvPr id="6" name="Billede 5">
            <a:extLst>
              <a:ext uri="{FF2B5EF4-FFF2-40B4-BE49-F238E27FC236}">
                <a16:creationId xmlns:a16="http://schemas.microsoft.com/office/drawing/2014/main" id="{4C2512C0-9963-0CFA-9662-C63B0B1F85F1}"/>
              </a:ext>
            </a:extLst>
          </p:cNvPr>
          <p:cNvPicPr>
            <a:picLocks noChangeAspect="1"/>
          </p:cNvPicPr>
          <p:nvPr/>
        </p:nvPicPr>
        <p:blipFill>
          <a:blip r:embed="rId3"/>
          <a:stretch>
            <a:fillRect/>
          </a:stretch>
        </p:blipFill>
        <p:spPr>
          <a:xfrm>
            <a:off x="4077507" y="223638"/>
            <a:ext cx="5007496" cy="6411465"/>
          </a:xfrm>
          <a:prstGeom prst="rect">
            <a:avLst/>
          </a:prstGeom>
        </p:spPr>
      </p:pic>
      <p:pic>
        <p:nvPicPr>
          <p:cNvPr id="8" name="Picture 2" descr="Dribbble - 3_dribbble.gif by Gabriela Schmitz">
            <a:extLst>
              <a:ext uri="{FF2B5EF4-FFF2-40B4-BE49-F238E27FC236}">
                <a16:creationId xmlns:a16="http://schemas.microsoft.com/office/drawing/2014/main" id="{EC0A9E75-394B-F32B-A8F2-0474914308C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91427" y="223638"/>
            <a:ext cx="2068573" cy="1551430"/>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slidenummer 5">
            <a:extLst>
              <a:ext uri="{FF2B5EF4-FFF2-40B4-BE49-F238E27FC236}">
                <a16:creationId xmlns:a16="http://schemas.microsoft.com/office/drawing/2014/main" id="{228D905C-69E2-2D14-745A-E18D5B0E9761}"/>
              </a:ext>
            </a:extLst>
          </p:cNvPr>
          <p:cNvSpPr txBox="1">
            <a:spLocks/>
          </p:cNvSpPr>
          <p:nvPr/>
        </p:nvSpPr>
        <p:spPr>
          <a:xfrm>
            <a:off x="150472" y="6534000"/>
            <a:ext cx="360000" cy="324000"/>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2B6656-7882-4CEF-9850-9EB873E823C4}" type="slidenum">
              <a:rPr lang="en-GB" sz="800" b="1" smtClean="0">
                <a:solidFill>
                  <a:srgbClr val="000000"/>
                </a:solidFill>
              </a:rPr>
              <a:pPr/>
              <a:t>61</a:t>
            </a:fld>
            <a:endParaRPr lang="en-GB" sz="800" b="1" dirty="0">
              <a:solidFill>
                <a:srgbClr val="000000"/>
              </a:solidFill>
            </a:endParaRPr>
          </a:p>
        </p:txBody>
      </p:sp>
    </p:spTree>
    <p:extLst>
      <p:ext uri="{BB962C8B-B14F-4D97-AF65-F5344CB8AC3E}">
        <p14:creationId xmlns:p14="http://schemas.microsoft.com/office/powerpoint/2010/main" val="1950287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0C5BC-1C16-74E4-B128-37585FF0B8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A8619E-571A-944D-777C-055999123E11}"/>
              </a:ext>
            </a:extLst>
          </p:cNvPr>
          <p:cNvSpPr>
            <a:spLocks noGrp="1"/>
          </p:cNvSpPr>
          <p:nvPr>
            <p:ph type="title"/>
          </p:nvPr>
        </p:nvSpPr>
        <p:spPr>
          <a:xfrm>
            <a:off x="431999" y="531908"/>
            <a:ext cx="9007275" cy="639668"/>
          </a:xfrm>
        </p:spPr>
        <p:txBody>
          <a:bodyPr/>
          <a:lstStyle/>
          <a:p>
            <a:r>
              <a:rPr lang="da-DK" dirty="0"/>
              <a:t>Eksempel – Udfyldelse af måleplan</a:t>
            </a:r>
          </a:p>
        </p:txBody>
      </p:sp>
      <p:sp>
        <p:nvSpPr>
          <p:cNvPr id="3" name="Tekstfelt 2">
            <a:extLst>
              <a:ext uri="{FF2B5EF4-FFF2-40B4-BE49-F238E27FC236}">
                <a16:creationId xmlns:a16="http://schemas.microsoft.com/office/drawing/2014/main" id="{5F89431F-C521-397F-4756-78997E26ABC2}"/>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pic>
        <p:nvPicPr>
          <p:cNvPr id="8" name="Picture 2" descr="Dribbble - 3_dribbble.gif by Gabriela Schmitz">
            <a:extLst>
              <a:ext uri="{FF2B5EF4-FFF2-40B4-BE49-F238E27FC236}">
                <a16:creationId xmlns:a16="http://schemas.microsoft.com/office/drawing/2014/main" id="{8580C115-8B60-9853-56F1-83B85CC1322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91427" y="223638"/>
            <a:ext cx="2068573" cy="1551430"/>
          </a:xfrm>
          <a:prstGeom prst="rect">
            <a:avLst/>
          </a:prstGeom>
          <a:noFill/>
          <a:extLst>
            <a:ext uri="{909E8E84-426E-40DD-AFC4-6F175D3DCCD1}">
              <a14:hiddenFill xmlns:a14="http://schemas.microsoft.com/office/drawing/2010/main">
                <a:solidFill>
                  <a:srgbClr val="FFFFFF"/>
                </a:solidFill>
              </a14:hiddenFill>
            </a:ext>
          </a:extLst>
        </p:spPr>
      </p:pic>
      <p:pic>
        <p:nvPicPr>
          <p:cNvPr id="15" name="Billede 14">
            <a:extLst>
              <a:ext uri="{FF2B5EF4-FFF2-40B4-BE49-F238E27FC236}">
                <a16:creationId xmlns:a16="http://schemas.microsoft.com/office/drawing/2014/main" id="{D4AFB382-DF1C-AFC7-83C5-B3E81EDED9B3}"/>
              </a:ext>
            </a:extLst>
          </p:cNvPr>
          <p:cNvPicPr>
            <a:picLocks noChangeAspect="1"/>
          </p:cNvPicPr>
          <p:nvPr/>
        </p:nvPicPr>
        <p:blipFill>
          <a:blip r:embed="rId4"/>
          <a:stretch>
            <a:fillRect/>
          </a:stretch>
        </p:blipFill>
        <p:spPr>
          <a:xfrm>
            <a:off x="1038727" y="1287858"/>
            <a:ext cx="4709610" cy="5419724"/>
          </a:xfrm>
          <a:prstGeom prst="rect">
            <a:avLst/>
          </a:prstGeom>
        </p:spPr>
      </p:pic>
      <p:pic>
        <p:nvPicPr>
          <p:cNvPr id="19" name="Billede 18">
            <a:extLst>
              <a:ext uri="{FF2B5EF4-FFF2-40B4-BE49-F238E27FC236}">
                <a16:creationId xmlns:a16="http://schemas.microsoft.com/office/drawing/2014/main" id="{7DC2505F-6777-C1D3-36B7-FD0D0F5EC05C}"/>
              </a:ext>
            </a:extLst>
          </p:cNvPr>
          <p:cNvPicPr>
            <a:picLocks noChangeAspect="1"/>
          </p:cNvPicPr>
          <p:nvPr/>
        </p:nvPicPr>
        <p:blipFill>
          <a:blip r:embed="rId5"/>
          <a:stretch>
            <a:fillRect/>
          </a:stretch>
        </p:blipFill>
        <p:spPr>
          <a:xfrm>
            <a:off x="5867140" y="1598411"/>
            <a:ext cx="5148424" cy="4798618"/>
          </a:xfrm>
          <a:prstGeom prst="rect">
            <a:avLst/>
          </a:prstGeom>
        </p:spPr>
      </p:pic>
      <p:sp>
        <p:nvSpPr>
          <p:cNvPr id="20" name="Tekstfelt 19">
            <a:extLst>
              <a:ext uri="{FF2B5EF4-FFF2-40B4-BE49-F238E27FC236}">
                <a16:creationId xmlns:a16="http://schemas.microsoft.com/office/drawing/2014/main" id="{C15E0AF7-CAE5-5D91-E9CA-8FA6DA85CCBA}"/>
              </a:ext>
            </a:extLst>
          </p:cNvPr>
          <p:cNvSpPr txBox="1"/>
          <p:nvPr/>
        </p:nvSpPr>
        <p:spPr>
          <a:xfrm>
            <a:off x="1176436" y="1489865"/>
            <a:ext cx="4571900" cy="738664"/>
          </a:xfrm>
          <a:prstGeom prst="rect">
            <a:avLst/>
          </a:prstGeom>
          <a:noFill/>
        </p:spPr>
        <p:txBody>
          <a:bodyPr wrap="square" rtlCol="0">
            <a:spAutoFit/>
          </a:bodyPr>
          <a:lstStyle/>
          <a:p>
            <a:r>
              <a:rPr lang="da-DK" sz="1400" dirty="0"/>
              <a:t>Andel af patienter, der indenfor de første 2 timer efter indlæggelsen er vurderet klinisk for, om de er i risiko for udvikle tryksår eller trykskader</a:t>
            </a:r>
          </a:p>
        </p:txBody>
      </p:sp>
      <p:sp>
        <p:nvSpPr>
          <p:cNvPr id="21" name="Tekstfelt 20">
            <a:extLst>
              <a:ext uri="{FF2B5EF4-FFF2-40B4-BE49-F238E27FC236}">
                <a16:creationId xmlns:a16="http://schemas.microsoft.com/office/drawing/2014/main" id="{9A7A7AAD-848D-E6BD-514F-A8F10D28EA05}"/>
              </a:ext>
            </a:extLst>
          </p:cNvPr>
          <p:cNvSpPr txBox="1"/>
          <p:nvPr/>
        </p:nvSpPr>
        <p:spPr>
          <a:xfrm>
            <a:off x="1176436" y="2645979"/>
            <a:ext cx="4309964" cy="307777"/>
          </a:xfrm>
          <a:prstGeom prst="rect">
            <a:avLst/>
          </a:prstGeom>
          <a:noFill/>
        </p:spPr>
        <p:txBody>
          <a:bodyPr wrap="square" rtlCol="0">
            <a:spAutoFit/>
          </a:bodyPr>
          <a:lstStyle/>
          <a:p>
            <a:r>
              <a:rPr lang="da-DK" sz="1400" dirty="0"/>
              <a:t>Procesindikator</a:t>
            </a:r>
          </a:p>
        </p:txBody>
      </p:sp>
      <p:sp>
        <p:nvSpPr>
          <p:cNvPr id="22" name="Tekstfelt 21">
            <a:extLst>
              <a:ext uri="{FF2B5EF4-FFF2-40B4-BE49-F238E27FC236}">
                <a16:creationId xmlns:a16="http://schemas.microsoft.com/office/drawing/2014/main" id="{BAA208AB-3A61-F35B-940B-5C6D84B73C45}"/>
              </a:ext>
            </a:extLst>
          </p:cNvPr>
          <p:cNvSpPr txBox="1"/>
          <p:nvPr/>
        </p:nvSpPr>
        <p:spPr>
          <a:xfrm>
            <a:off x="1135873" y="3632990"/>
            <a:ext cx="4612463" cy="1384995"/>
          </a:xfrm>
          <a:prstGeom prst="rect">
            <a:avLst/>
          </a:prstGeom>
          <a:noFill/>
        </p:spPr>
        <p:txBody>
          <a:bodyPr wrap="square" rtlCol="0">
            <a:spAutoFit/>
          </a:bodyPr>
          <a:lstStyle/>
          <a:p>
            <a:r>
              <a:rPr lang="da-DK" sz="1400" u="sng" dirty="0"/>
              <a:t>Tæller</a:t>
            </a:r>
            <a:r>
              <a:rPr lang="da-DK" sz="1400" dirty="0"/>
              <a:t> = Antal af nyindlagte patienter, der indenfor de første 2 timer efter indlæggelsen er vurderet klinisk for, om de er i risiko for udvikle tryksår eller trykskader</a:t>
            </a:r>
          </a:p>
          <a:p>
            <a:r>
              <a:rPr lang="da-DK" sz="1400" u="sng" dirty="0"/>
              <a:t>Nævner</a:t>
            </a:r>
            <a:r>
              <a:rPr lang="da-DK" sz="1400" dirty="0"/>
              <a:t> = Det samlede antal nyindlagte patienter</a:t>
            </a:r>
          </a:p>
        </p:txBody>
      </p:sp>
      <p:sp>
        <p:nvSpPr>
          <p:cNvPr id="23" name="Tekstfelt 22">
            <a:extLst>
              <a:ext uri="{FF2B5EF4-FFF2-40B4-BE49-F238E27FC236}">
                <a16:creationId xmlns:a16="http://schemas.microsoft.com/office/drawing/2014/main" id="{7B386C13-401B-ACEB-AEC9-5210EF4B880A}"/>
              </a:ext>
            </a:extLst>
          </p:cNvPr>
          <p:cNvSpPr txBox="1"/>
          <p:nvPr/>
        </p:nvSpPr>
        <p:spPr>
          <a:xfrm>
            <a:off x="1135873" y="5359616"/>
            <a:ext cx="4309964" cy="1169551"/>
          </a:xfrm>
          <a:prstGeom prst="rect">
            <a:avLst/>
          </a:prstGeom>
          <a:noFill/>
        </p:spPr>
        <p:txBody>
          <a:bodyPr wrap="square" rtlCol="0">
            <a:spAutoFit/>
          </a:bodyPr>
          <a:lstStyle/>
          <a:p>
            <a:r>
              <a:rPr lang="da-DK" sz="1400" dirty="0"/>
              <a:t>Det skal være noteret i patientens journal, at der indenfor de første 2 timer efter indlæggelsen er foretaget en klinisk vurdering af, om patienten er i risiko for at udvikle tryksår eller trykskader.  </a:t>
            </a:r>
          </a:p>
        </p:txBody>
      </p:sp>
      <p:sp>
        <p:nvSpPr>
          <p:cNvPr id="24" name="Tekstfelt 23">
            <a:extLst>
              <a:ext uri="{FF2B5EF4-FFF2-40B4-BE49-F238E27FC236}">
                <a16:creationId xmlns:a16="http://schemas.microsoft.com/office/drawing/2014/main" id="{B7EF9099-9A1E-0EAE-1B16-4E62CFFE912C}"/>
              </a:ext>
            </a:extLst>
          </p:cNvPr>
          <p:cNvSpPr txBox="1"/>
          <p:nvPr/>
        </p:nvSpPr>
        <p:spPr>
          <a:xfrm>
            <a:off x="5957986" y="2094505"/>
            <a:ext cx="4309964" cy="954107"/>
          </a:xfrm>
          <a:prstGeom prst="rect">
            <a:avLst/>
          </a:prstGeom>
          <a:noFill/>
        </p:spPr>
        <p:txBody>
          <a:bodyPr wrap="square" rtlCol="0">
            <a:spAutoFit/>
          </a:bodyPr>
          <a:lstStyle/>
          <a:p>
            <a:r>
              <a:rPr lang="da-DK" sz="1400" dirty="0"/>
              <a:t>Antal nyindlagte patienter.</a:t>
            </a:r>
          </a:p>
          <a:p>
            <a:r>
              <a:rPr lang="da-DK" sz="1400" dirty="0"/>
              <a:t>(Eventuelle patienter, der når at blive udskrevet indenfor de første 2 timer efter indlæggelse ekskluderes fra målingen.) </a:t>
            </a:r>
          </a:p>
        </p:txBody>
      </p:sp>
      <p:sp>
        <p:nvSpPr>
          <p:cNvPr id="25" name="Tekstfelt 24">
            <a:extLst>
              <a:ext uri="{FF2B5EF4-FFF2-40B4-BE49-F238E27FC236}">
                <a16:creationId xmlns:a16="http://schemas.microsoft.com/office/drawing/2014/main" id="{4A93F4DC-0007-2A78-096D-63CBBF33045D}"/>
              </a:ext>
            </a:extLst>
          </p:cNvPr>
          <p:cNvSpPr txBox="1"/>
          <p:nvPr/>
        </p:nvSpPr>
        <p:spPr>
          <a:xfrm>
            <a:off x="5867140" y="3544706"/>
            <a:ext cx="4309964" cy="307777"/>
          </a:xfrm>
          <a:prstGeom prst="rect">
            <a:avLst/>
          </a:prstGeom>
          <a:noFill/>
        </p:spPr>
        <p:txBody>
          <a:bodyPr wrap="square" rtlCol="0">
            <a:spAutoFit/>
          </a:bodyPr>
          <a:lstStyle/>
          <a:p>
            <a:r>
              <a:rPr lang="da-DK" sz="1400" dirty="0"/>
              <a:t>Data trækkes i SP via rapport</a:t>
            </a:r>
          </a:p>
        </p:txBody>
      </p:sp>
      <p:sp>
        <p:nvSpPr>
          <p:cNvPr id="26" name="Tekstfelt 25">
            <a:extLst>
              <a:ext uri="{FF2B5EF4-FFF2-40B4-BE49-F238E27FC236}">
                <a16:creationId xmlns:a16="http://schemas.microsoft.com/office/drawing/2014/main" id="{83213A3F-822C-A95C-1166-C70C062E7970}"/>
              </a:ext>
            </a:extLst>
          </p:cNvPr>
          <p:cNvSpPr txBox="1"/>
          <p:nvPr/>
        </p:nvSpPr>
        <p:spPr>
          <a:xfrm>
            <a:off x="5957986" y="5105700"/>
            <a:ext cx="4309964" cy="307777"/>
          </a:xfrm>
          <a:prstGeom prst="rect">
            <a:avLst/>
          </a:prstGeom>
          <a:noFill/>
        </p:spPr>
        <p:txBody>
          <a:bodyPr wrap="square" rtlCol="0">
            <a:spAutoFit/>
          </a:bodyPr>
          <a:lstStyle/>
          <a:p>
            <a:r>
              <a:rPr lang="da-DK" sz="1400" dirty="0"/>
              <a:t>Data trækkes en gang ugentligt. </a:t>
            </a:r>
          </a:p>
        </p:txBody>
      </p:sp>
      <p:sp>
        <p:nvSpPr>
          <p:cNvPr id="4" name="Pladsholder til slidenummer 5">
            <a:extLst>
              <a:ext uri="{FF2B5EF4-FFF2-40B4-BE49-F238E27FC236}">
                <a16:creationId xmlns:a16="http://schemas.microsoft.com/office/drawing/2014/main" id="{91AC92E2-F3E2-0C06-E8B3-75A7971D02EB}"/>
              </a:ext>
            </a:extLst>
          </p:cNvPr>
          <p:cNvSpPr txBox="1">
            <a:spLocks/>
          </p:cNvSpPr>
          <p:nvPr/>
        </p:nvSpPr>
        <p:spPr>
          <a:xfrm>
            <a:off x="150472" y="6534000"/>
            <a:ext cx="360000" cy="324000"/>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2B6656-7882-4CEF-9850-9EB873E823C4}" type="slidenum">
              <a:rPr lang="en-GB" sz="800" b="1" smtClean="0">
                <a:solidFill>
                  <a:srgbClr val="000000"/>
                </a:solidFill>
              </a:rPr>
              <a:pPr/>
              <a:t>62</a:t>
            </a:fld>
            <a:endParaRPr lang="en-GB" sz="800" b="1" dirty="0">
              <a:solidFill>
                <a:srgbClr val="000000"/>
              </a:solidFill>
            </a:endParaRPr>
          </a:p>
        </p:txBody>
      </p:sp>
    </p:spTree>
    <p:extLst>
      <p:ext uri="{BB962C8B-B14F-4D97-AF65-F5344CB8AC3E}">
        <p14:creationId xmlns:p14="http://schemas.microsoft.com/office/powerpoint/2010/main" val="29350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80B53-B7C9-A86D-238E-517728276DCB}"/>
              </a:ext>
            </a:extLst>
          </p:cNvPr>
          <p:cNvSpPr>
            <a:spLocks noGrp="1"/>
          </p:cNvSpPr>
          <p:nvPr>
            <p:ph type="title"/>
          </p:nvPr>
        </p:nvSpPr>
        <p:spPr>
          <a:xfrm>
            <a:off x="431999" y="632969"/>
            <a:ext cx="10192457" cy="934891"/>
          </a:xfrm>
        </p:spPr>
        <p:txBody>
          <a:bodyPr/>
          <a:lstStyle/>
          <a:p>
            <a:r>
              <a:rPr lang="da-DK" dirty="0"/>
              <a:t>Øvelse: Arbejde med egen måleplan</a:t>
            </a:r>
          </a:p>
        </p:txBody>
      </p:sp>
      <p:sp>
        <p:nvSpPr>
          <p:cNvPr id="5" name="Pladsholder til indhold 2">
            <a:extLst>
              <a:ext uri="{FF2B5EF4-FFF2-40B4-BE49-F238E27FC236}">
                <a16:creationId xmlns:a16="http://schemas.microsoft.com/office/drawing/2014/main" id="{886972E9-B67E-770A-79D8-520CD4C67BF3}"/>
              </a:ext>
            </a:extLst>
          </p:cNvPr>
          <p:cNvSpPr>
            <a:spLocks noGrp="1"/>
          </p:cNvSpPr>
          <p:nvPr>
            <p:ph idx="1"/>
          </p:nvPr>
        </p:nvSpPr>
        <p:spPr>
          <a:xfrm>
            <a:off x="1152765" y="2011815"/>
            <a:ext cx="4943235" cy="4392614"/>
          </a:xfrm>
          <a:solidFill>
            <a:schemeClr val="bg1"/>
          </a:solidFill>
        </p:spPr>
        <p:txBody>
          <a:bodyPr/>
          <a:lstStyle/>
          <a:p>
            <a:pPr marL="0" indent="0">
              <a:buNone/>
            </a:pPr>
            <a:r>
              <a:rPr lang="da-DK" b="1" dirty="0"/>
              <a:t>Formål: </a:t>
            </a:r>
          </a:p>
          <a:p>
            <a:pPr>
              <a:lnSpc>
                <a:spcPct val="100000"/>
              </a:lnSpc>
            </a:pPr>
            <a:r>
              <a:rPr lang="da-DK" sz="1800" dirty="0"/>
              <a:t>at blive klar til at drøfte måleplan med jeres team, mentor og leder</a:t>
            </a:r>
          </a:p>
          <a:p>
            <a:pPr>
              <a:lnSpc>
                <a:spcPct val="100000"/>
              </a:lnSpc>
            </a:pPr>
            <a:endParaRPr lang="da-DK" sz="700" dirty="0"/>
          </a:p>
          <a:p>
            <a:pPr marL="0" indent="0">
              <a:lnSpc>
                <a:spcPct val="100000"/>
              </a:lnSpc>
              <a:buNone/>
            </a:pPr>
            <a:r>
              <a:rPr lang="da-DK" b="1" dirty="0"/>
              <a:t>Opgaven</a:t>
            </a:r>
          </a:p>
          <a:p>
            <a:pPr>
              <a:lnSpc>
                <a:spcPct val="100000"/>
              </a:lnSpc>
            </a:pPr>
            <a:r>
              <a:rPr lang="da-DK" sz="1800" dirty="0"/>
              <a:t>Begynd at arbejde med måleplan for egen indsats</a:t>
            </a:r>
          </a:p>
          <a:p>
            <a:pPr>
              <a:lnSpc>
                <a:spcPct val="100000"/>
              </a:lnSpc>
            </a:pPr>
            <a:r>
              <a:rPr lang="da-DK" sz="1800" dirty="0"/>
              <a:t>Brug skabelonen som ramme for jeres drøftelser, vær så præcis og konkret som muligt.</a:t>
            </a:r>
          </a:p>
          <a:p>
            <a:pPr>
              <a:lnSpc>
                <a:spcPct val="100000"/>
              </a:lnSpc>
            </a:pPr>
            <a:r>
              <a:rPr lang="da-DK" sz="1800" dirty="0"/>
              <a:t>Spørg, hvis I har brug for hjælp</a:t>
            </a:r>
          </a:p>
        </p:txBody>
      </p:sp>
      <p:pic>
        <p:nvPicPr>
          <p:cNvPr id="6" name="Billede 5">
            <a:extLst>
              <a:ext uri="{FF2B5EF4-FFF2-40B4-BE49-F238E27FC236}">
                <a16:creationId xmlns:a16="http://schemas.microsoft.com/office/drawing/2014/main" id="{783F3172-4E2F-731B-CA57-43D44A824476}"/>
              </a:ext>
            </a:extLst>
          </p:cNvPr>
          <p:cNvPicPr>
            <a:picLocks noChangeAspect="1"/>
          </p:cNvPicPr>
          <p:nvPr/>
        </p:nvPicPr>
        <p:blipFill>
          <a:blip r:embed="rId3"/>
          <a:stretch>
            <a:fillRect/>
          </a:stretch>
        </p:blipFill>
        <p:spPr>
          <a:xfrm>
            <a:off x="7242630" y="1567860"/>
            <a:ext cx="3796606" cy="4861074"/>
          </a:xfrm>
          <a:prstGeom prst="rect">
            <a:avLst/>
          </a:prstGeom>
        </p:spPr>
      </p:pic>
      <p:pic>
        <p:nvPicPr>
          <p:cNvPr id="8" name="Picture 2" descr="Dribbble - 3_dribbble.gif by Gabriela Schmitz">
            <a:extLst>
              <a:ext uri="{FF2B5EF4-FFF2-40B4-BE49-F238E27FC236}">
                <a16:creationId xmlns:a16="http://schemas.microsoft.com/office/drawing/2014/main" id="{57B4359D-9CE3-48BE-D22E-5A30B0A633F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91427" y="223638"/>
            <a:ext cx="2068573" cy="155143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864D58DC-A203-6457-0760-33E62BEC1DCF}"/>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25737892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All </a:t>
            </a:r>
            <a:r>
              <a:rPr lang="da-DK" dirty="0" err="1"/>
              <a:t>teach</a:t>
            </a:r>
            <a:r>
              <a:rPr lang="da-DK" dirty="0"/>
              <a:t>, all </a:t>
            </a:r>
            <a:r>
              <a:rPr lang="da-DK" dirty="0" err="1"/>
              <a:t>learn</a:t>
            </a:r>
            <a:endParaRPr lang="da-DK" dirty="0"/>
          </a:p>
        </p:txBody>
      </p:sp>
      <p:sp>
        <p:nvSpPr>
          <p:cNvPr id="3" name="Pladsholder til slidenummer 2">
            <a:extLst>
              <a:ext uri="{FF2B5EF4-FFF2-40B4-BE49-F238E27FC236}">
                <a16:creationId xmlns:a16="http://schemas.microsoft.com/office/drawing/2014/main" id="{5F1E8961-D390-9D91-2D63-5714AE8E3F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
        <p:nvSpPr>
          <p:cNvPr id="5" name="Pladsholder til indhold 2"/>
          <p:cNvSpPr txBox="1">
            <a:spLocks/>
          </p:cNvSpPr>
          <p:nvPr/>
        </p:nvSpPr>
        <p:spPr>
          <a:xfrm>
            <a:off x="1304010" y="2424000"/>
            <a:ext cx="8061589" cy="2009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285750" indent="-285750" algn="l" defTabSz="914400" rtl="0" eaLnBrk="1" latinLnBrk="0" hangingPunct="1">
              <a:lnSpc>
                <a:spcPts val="3100"/>
              </a:lnSpc>
              <a:spcBef>
                <a:spcPts val="0"/>
              </a:spcBef>
              <a:spcAft>
                <a:spcPts val="1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ts val="2700"/>
              </a:lnSpc>
              <a:spcBef>
                <a:spcPts val="0"/>
              </a:spcBef>
              <a:spcAft>
                <a:spcPts val="18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ts val="2300"/>
              </a:lnSpc>
              <a:spcBef>
                <a:spcPts val="0"/>
              </a:spcBef>
              <a:spcAft>
                <a:spcPts val="18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100"/>
              </a:lnSpc>
              <a:spcBef>
                <a:spcPts val="0"/>
              </a:spcBef>
              <a:spcAft>
                <a:spcPts val="18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1900"/>
              </a:lnSpc>
              <a:spcBef>
                <a:spcPts val="0"/>
              </a:spcBef>
              <a:spcAft>
                <a:spcPts val="1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3100"/>
              </a:lnSpc>
              <a:spcBef>
                <a:spcPts val="0"/>
              </a:spcBef>
              <a:spcAft>
                <a:spcPts val="1800"/>
              </a:spcAft>
              <a:buClrTx/>
              <a:buSzTx/>
              <a:buFont typeface="Arial" panose="020B0604020202020204" pitchFamily="34" charset="0"/>
              <a:buNone/>
              <a:tabLst/>
              <a:defRPr/>
            </a:pPr>
            <a:r>
              <a:rPr kumimoji="0" lang="da-DK" sz="2400" b="1" i="0" u="none" strike="noStrike" kern="1200" cap="none" spc="0" normalizeH="0" baseline="0" noProof="0" dirty="0">
                <a:ln>
                  <a:noFill/>
                </a:ln>
                <a:solidFill>
                  <a:srgbClr val="595959"/>
                </a:solidFill>
                <a:effectLst/>
                <a:uLnTx/>
                <a:uFillTx/>
                <a:latin typeface="Verdana"/>
                <a:ea typeface="+mn-ea"/>
                <a:cs typeface="+mn-cs"/>
              </a:rPr>
              <a:t>Hvilke indikatorer valgte I, og hvordan understøtter de jeres overordnede mål?</a:t>
            </a:r>
          </a:p>
          <a:p>
            <a:pPr marL="0" marR="0" lvl="0" indent="0" algn="l" defTabSz="914400" rtl="0" eaLnBrk="1" fontAlgn="auto" latinLnBrk="0" hangingPunct="1">
              <a:lnSpc>
                <a:spcPts val="3100"/>
              </a:lnSpc>
              <a:spcBef>
                <a:spcPts val="0"/>
              </a:spcBef>
              <a:spcAft>
                <a:spcPts val="1800"/>
              </a:spcAft>
              <a:buClrTx/>
              <a:buSzTx/>
              <a:buFont typeface="Arial" panose="020B0604020202020204" pitchFamily="34" charset="0"/>
              <a:buNone/>
              <a:tabLst/>
              <a:defRPr/>
            </a:pPr>
            <a:r>
              <a:rPr kumimoji="0" lang="da-DK" sz="2400" b="1" i="0" u="none" strike="noStrike" kern="1200" cap="none" spc="0" normalizeH="0" baseline="0" noProof="0" dirty="0">
                <a:ln>
                  <a:noFill/>
                </a:ln>
                <a:solidFill>
                  <a:srgbClr val="595959"/>
                </a:solidFill>
                <a:effectLst/>
                <a:uLnTx/>
                <a:uFillTx/>
                <a:latin typeface="Verdana"/>
                <a:ea typeface="+mn-ea"/>
                <a:cs typeface="+mn-cs"/>
              </a:rPr>
              <a:t>Hvilke indsigter fik I, mens I udarbejdede måleplanen, som kan styrke jeres arbejde med forbedring?</a:t>
            </a:r>
          </a:p>
        </p:txBody>
      </p:sp>
      <p:pic>
        <p:nvPicPr>
          <p:cNvPr id="6" name="Picture 2" descr="lottie animations set - teamwork by Gabriela Schmitz for LottieFiles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68238" y="3240139"/>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C5BDAF57-B466-5B6C-110A-161AAA21D404}"/>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30411388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8EF5-0593-CC2B-66AF-129D6F00B150}"/>
            </a:ext>
          </a:extLst>
        </p:cNvPr>
        <p:cNvGrpSpPr/>
        <p:nvPr/>
      </p:nvGrpSpPr>
      <p:grpSpPr>
        <a:xfrm>
          <a:off x="0" y="0"/>
          <a:ext cx="0" cy="0"/>
          <a:chOff x="0" y="0"/>
          <a:chExt cx="0" cy="0"/>
        </a:xfrm>
      </p:grpSpPr>
      <p:pic>
        <p:nvPicPr>
          <p:cNvPr id="8" name="Billede 7">
            <a:extLst>
              <a:ext uri="{FF2B5EF4-FFF2-40B4-BE49-F238E27FC236}">
                <a16:creationId xmlns:a16="http://schemas.microsoft.com/office/drawing/2014/main" id="{1EBD32F2-5191-B0DE-8EA4-B6E4E9382060}"/>
              </a:ext>
            </a:extLst>
          </p:cNvPr>
          <p:cNvPicPr>
            <a:picLocks noChangeAspect="1"/>
          </p:cNvPicPr>
          <p:nvPr/>
        </p:nvPicPr>
        <p:blipFill>
          <a:blip r:embed="rId3"/>
          <a:stretch>
            <a:fillRect/>
          </a:stretch>
        </p:blipFill>
        <p:spPr>
          <a:xfrm>
            <a:off x="780915" y="1960515"/>
            <a:ext cx="6228497" cy="4097515"/>
          </a:xfrm>
          <a:prstGeom prst="rect">
            <a:avLst/>
          </a:prstGeom>
        </p:spPr>
      </p:pic>
      <p:sp>
        <p:nvSpPr>
          <p:cNvPr id="3" name="Titel 2">
            <a:extLst>
              <a:ext uri="{FF2B5EF4-FFF2-40B4-BE49-F238E27FC236}">
                <a16:creationId xmlns:a16="http://schemas.microsoft.com/office/drawing/2014/main" id="{E9E54EC7-3E71-4DD2-6E4A-705828C3AEE7}"/>
              </a:ext>
            </a:extLst>
          </p:cNvPr>
          <p:cNvSpPr>
            <a:spLocks noGrp="1"/>
          </p:cNvSpPr>
          <p:nvPr>
            <p:ph type="title"/>
          </p:nvPr>
        </p:nvSpPr>
        <p:spPr>
          <a:xfrm>
            <a:off x="930086" y="599867"/>
            <a:ext cx="11119219" cy="711639"/>
          </a:xfrm>
        </p:spPr>
        <p:txBody>
          <a:bodyPr/>
          <a:lstStyle/>
          <a:p>
            <a:r>
              <a:rPr lang="da-DK" dirty="0"/>
              <a:t>5. Analyser data</a:t>
            </a:r>
          </a:p>
        </p:txBody>
      </p:sp>
      <p:sp>
        <p:nvSpPr>
          <p:cNvPr id="4" name="Eksplosion: 8 pkt 3">
            <a:extLst>
              <a:ext uri="{FF2B5EF4-FFF2-40B4-BE49-F238E27FC236}">
                <a16:creationId xmlns:a16="http://schemas.microsoft.com/office/drawing/2014/main" id="{609B4CD9-890A-193F-98F5-B76BE6039D0D}"/>
              </a:ext>
            </a:extLst>
          </p:cNvPr>
          <p:cNvSpPr/>
          <p:nvPr/>
        </p:nvSpPr>
        <p:spPr>
          <a:xfrm>
            <a:off x="6489695" y="2094398"/>
            <a:ext cx="4797343" cy="3996080"/>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Er niveauet der hvor I gerne vil have det?</a:t>
            </a:r>
          </a:p>
          <a:p>
            <a:pPr algn="ctr"/>
            <a:endParaRPr lang="da-DK" dirty="0"/>
          </a:p>
          <a:p>
            <a:pPr algn="ctr"/>
            <a:r>
              <a:rPr lang="da-DK" dirty="0"/>
              <a:t>Hvilken retning bevæger data sig i?</a:t>
            </a:r>
          </a:p>
        </p:txBody>
      </p:sp>
      <p:sp>
        <p:nvSpPr>
          <p:cNvPr id="2" name="Pladsholder til slidenummer 1">
            <a:extLst>
              <a:ext uri="{FF2B5EF4-FFF2-40B4-BE49-F238E27FC236}">
                <a16:creationId xmlns:a16="http://schemas.microsoft.com/office/drawing/2014/main" id="{B3BAAA3D-960E-330A-623E-B023CAE29E4F}"/>
              </a:ext>
            </a:extLst>
          </p:cNvPr>
          <p:cNvSpPr>
            <a:spLocks noGrp="1"/>
          </p:cNvSpPr>
          <p:nvPr>
            <p:ph type="sldNum" sz="quarter" idx="27"/>
          </p:nvPr>
        </p:nvSpPr>
        <p:spPr/>
        <p:txBody>
          <a:bodyPr/>
          <a:lstStyle/>
          <a:p>
            <a:r>
              <a:rPr lang="en-GB" noProof="0" dirty="0"/>
              <a:t> </a:t>
            </a:r>
            <a:fld id="{4F2B6656-7882-4CEF-9850-9EB873E823C4}" type="slidenum">
              <a:rPr lang="en-GB" noProof="0" smtClean="0"/>
              <a:pPr/>
              <a:t>65</a:t>
            </a:fld>
            <a:endParaRPr lang="en-GB" noProof="0" dirty="0"/>
          </a:p>
        </p:txBody>
      </p:sp>
      <p:sp>
        <p:nvSpPr>
          <p:cNvPr id="5" name="Tekstfelt 4">
            <a:extLst>
              <a:ext uri="{FF2B5EF4-FFF2-40B4-BE49-F238E27FC236}">
                <a16:creationId xmlns:a16="http://schemas.microsoft.com/office/drawing/2014/main" id="{1800DA10-71E1-AC45-3173-0B24D62582C8}"/>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pic>
        <p:nvPicPr>
          <p:cNvPr id="7" name="Billede 6">
            <a:extLst>
              <a:ext uri="{FF2B5EF4-FFF2-40B4-BE49-F238E27FC236}">
                <a16:creationId xmlns:a16="http://schemas.microsoft.com/office/drawing/2014/main" id="{104BBEEA-BC00-DE00-E15F-4532264E5330}"/>
              </a:ext>
            </a:extLst>
          </p:cNvPr>
          <p:cNvPicPr>
            <a:picLocks noChangeAspect="1"/>
          </p:cNvPicPr>
          <p:nvPr/>
        </p:nvPicPr>
        <p:blipFill>
          <a:blip r:embed="rId4"/>
          <a:stretch>
            <a:fillRect/>
          </a:stretch>
        </p:blipFill>
        <p:spPr>
          <a:xfrm>
            <a:off x="9769203" y="300132"/>
            <a:ext cx="2280102" cy="1487553"/>
          </a:xfrm>
          <a:prstGeom prst="rect">
            <a:avLst/>
          </a:prstGeom>
        </p:spPr>
      </p:pic>
    </p:spTree>
    <p:extLst>
      <p:ext uri="{BB962C8B-B14F-4D97-AF65-F5344CB8AC3E}">
        <p14:creationId xmlns:p14="http://schemas.microsoft.com/office/powerpoint/2010/main" val="36808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87409-89D5-9822-321F-A09BBF830119}"/>
            </a:ext>
          </a:extLst>
        </p:cNvPr>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DEB8B74-222E-FEFC-5F33-A569F4ECA525}"/>
              </a:ext>
            </a:extLst>
          </p:cNvPr>
          <p:cNvSpPr>
            <a:spLocks noGrp="1"/>
          </p:cNvSpPr>
          <p:nvPr>
            <p:ph idx="1"/>
          </p:nvPr>
        </p:nvSpPr>
        <p:spPr>
          <a:xfrm>
            <a:off x="882574" y="2277442"/>
            <a:ext cx="8398800" cy="4197600"/>
          </a:xfrm>
        </p:spPr>
        <p:txBody>
          <a:bodyPr>
            <a:normAutofit lnSpcReduction="10000"/>
          </a:bodyPr>
          <a:lstStyle/>
          <a:p>
            <a:pPr>
              <a:lnSpc>
                <a:spcPct val="150000"/>
              </a:lnSpc>
            </a:pPr>
            <a:r>
              <a:rPr lang="da-DK" sz="2400" dirty="0">
                <a:solidFill>
                  <a:schemeClr val="bg2">
                    <a:lumMod val="10000"/>
                  </a:schemeClr>
                </a:solidFill>
              </a:rPr>
              <a:t>Særlig variation: Find årsagen</a:t>
            </a:r>
          </a:p>
          <a:p>
            <a:pPr lvl="2">
              <a:lnSpc>
                <a:spcPct val="150000"/>
              </a:lnSpc>
            </a:pPr>
            <a:r>
              <a:rPr lang="da-DK" sz="2400" dirty="0">
                <a:solidFill>
                  <a:schemeClr val="bg2">
                    <a:lumMod val="10000"/>
                  </a:schemeClr>
                </a:solidFill>
              </a:rPr>
              <a:t>Ønsket variation: Implementér årsagen</a:t>
            </a:r>
          </a:p>
          <a:p>
            <a:pPr lvl="2">
              <a:lnSpc>
                <a:spcPct val="150000"/>
              </a:lnSpc>
            </a:pPr>
            <a:r>
              <a:rPr lang="da-DK" sz="2400" dirty="0">
                <a:solidFill>
                  <a:schemeClr val="bg2">
                    <a:lumMod val="10000"/>
                  </a:schemeClr>
                </a:solidFill>
              </a:rPr>
              <a:t>Uønsket variation: Eliminér årsagen</a:t>
            </a:r>
          </a:p>
          <a:p>
            <a:pPr lvl="2">
              <a:lnSpc>
                <a:spcPct val="150000"/>
              </a:lnSpc>
            </a:pPr>
            <a:endParaRPr lang="da-DK" sz="2400" dirty="0">
              <a:solidFill>
                <a:schemeClr val="bg2">
                  <a:lumMod val="10000"/>
                </a:schemeClr>
              </a:solidFill>
            </a:endParaRPr>
          </a:p>
          <a:p>
            <a:pPr>
              <a:lnSpc>
                <a:spcPct val="150000"/>
              </a:lnSpc>
            </a:pPr>
            <a:r>
              <a:rPr lang="da-DK" sz="2400" dirty="0">
                <a:solidFill>
                  <a:schemeClr val="bg2">
                    <a:lumMod val="10000"/>
                  </a:schemeClr>
                </a:solidFill>
              </a:rPr>
              <a:t>Tilfældig variation</a:t>
            </a:r>
          </a:p>
          <a:p>
            <a:pPr lvl="2">
              <a:lnSpc>
                <a:spcPct val="150000"/>
              </a:lnSpc>
            </a:pPr>
            <a:r>
              <a:rPr lang="da-DK" sz="2400" dirty="0">
                <a:solidFill>
                  <a:schemeClr val="bg2">
                    <a:lumMod val="10000"/>
                  </a:schemeClr>
                </a:solidFill>
              </a:rPr>
              <a:t>Tilfreds: Overvåg processen</a:t>
            </a:r>
          </a:p>
          <a:p>
            <a:pPr lvl="2">
              <a:lnSpc>
                <a:spcPct val="150000"/>
              </a:lnSpc>
            </a:pPr>
            <a:r>
              <a:rPr lang="da-DK" sz="2400" dirty="0">
                <a:solidFill>
                  <a:schemeClr val="bg2">
                    <a:lumMod val="10000"/>
                  </a:schemeClr>
                </a:solidFill>
              </a:rPr>
              <a:t>Utilfreds: Ny proces</a:t>
            </a:r>
          </a:p>
        </p:txBody>
      </p:sp>
      <p:sp>
        <p:nvSpPr>
          <p:cNvPr id="2" name="Titel 1">
            <a:extLst>
              <a:ext uri="{FF2B5EF4-FFF2-40B4-BE49-F238E27FC236}">
                <a16:creationId xmlns:a16="http://schemas.microsoft.com/office/drawing/2014/main" id="{1C63225B-204B-DDCA-3752-2B5FB2374F39}"/>
              </a:ext>
            </a:extLst>
          </p:cNvPr>
          <p:cNvSpPr>
            <a:spLocks noGrp="1"/>
          </p:cNvSpPr>
          <p:nvPr>
            <p:ph type="title"/>
          </p:nvPr>
        </p:nvSpPr>
        <p:spPr>
          <a:xfrm>
            <a:off x="736737" y="223949"/>
            <a:ext cx="8398800" cy="934891"/>
          </a:xfrm>
        </p:spPr>
        <p:txBody>
          <a:bodyPr>
            <a:normAutofit/>
          </a:bodyPr>
          <a:lstStyle/>
          <a:p>
            <a:r>
              <a:rPr lang="da-DK" dirty="0"/>
              <a:t>6. Bestem handling</a:t>
            </a:r>
            <a:endParaRPr lang="da-DK" i="1" dirty="0">
              <a:solidFill>
                <a:srgbClr val="FF0000"/>
              </a:solidFill>
            </a:endParaRPr>
          </a:p>
        </p:txBody>
      </p:sp>
      <p:graphicFrame>
        <p:nvGraphicFramePr>
          <p:cNvPr id="7" name="Diagram 6">
            <a:extLst>
              <a:ext uri="{FF2B5EF4-FFF2-40B4-BE49-F238E27FC236}">
                <a16:creationId xmlns:a16="http://schemas.microsoft.com/office/drawing/2014/main" id="{F3B1F30B-EA6A-6FB9-B611-6DD4C74D104F}"/>
              </a:ext>
            </a:extLst>
          </p:cNvPr>
          <p:cNvGraphicFramePr>
            <a:graphicFrameLocks/>
          </p:cNvGraphicFramePr>
          <p:nvPr>
            <p:extLst>
              <p:ext uri="{D42A27DB-BD31-4B8C-83A1-F6EECF244321}">
                <p14:modId xmlns:p14="http://schemas.microsoft.com/office/powerpoint/2010/main" val="2530775930"/>
              </p:ext>
            </p:extLst>
          </p:nvPr>
        </p:nvGraphicFramePr>
        <p:xfrm>
          <a:off x="7413067" y="4505881"/>
          <a:ext cx="3435046" cy="21281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 8">
            <a:extLst>
              <a:ext uri="{FF2B5EF4-FFF2-40B4-BE49-F238E27FC236}">
                <a16:creationId xmlns:a16="http://schemas.microsoft.com/office/drawing/2014/main" id="{7E2251BA-D687-2F38-0661-102EFF46BEB2}"/>
              </a:ext>
            </a:extLst>
          </p:cNvPr>
          <p:cNvGraphicFramePr>
            <a:graphicFrameLocks/>
          </p:cNvGraphicFramePr>
          <p:nvPr>
            <p:extLst>
              <p:ext uri="{D42A27DB-BD31-4B8C-83A1-F6EECF244321}">
                <p14:modId xmlns:p14="http://schemas.microsoft.com/office/powerpoint/2010/main" val="1621274313"/>
              </p:ext>
            </p:extLst>
          </p:nvPr>
        </p:nvGraphicFramePr>
        <p:xfrm>
          <a:off x="7418288" y="1925871"/>
          <a:ext cx="3434497" cy="2244961"/>
        </p:xfrm>
        <a:graphic>
          <a:graphicData uri="http://schemas.openxmlformats.org/drawingml/2006/chart">
            <c:chart xmlns:c="http://schemas.openxmlformats.org/drawingml/2006/chart" xmlns:r="http://schemas.openxmlformats.org/officeDocument/2006/relationships" r:id="rId4"/>
          </a:graphicData>
        </a:graphic>
      </p:graphicFrame>
      <p:sp>
        <p:nvSpPr>
          <p:cNvPr id="5" name="Tekstfelt 4">
            <a:extLst>
              <a:ext uri="{FF2B5EF4-FFF2-40B4-BE49-F238E27FC236}">
                <a16:creationId xmlns:a16="http://schemas.microsoft.com/office/drawing/2014/main" id="{C5159950-52F3-48BB-B8B3-DC7163282BF6}"/>
              </a:ext>
            </a:extLst>
          </p:cNvPr>
          <p:cNvSpPr txBox="1"/>
          <p:nvPr/>
        </p:nvSpPr>
        <p:spPr>
          <a:xfrm>
            <a:off x="736737" y="1398462"/>
            <a:ext cx="7911548" cy="707886"/>
          </a:xfrm>
          <a:prstGeom prst="rect">
            <a:avLst/>
          </a:prstGeom>
          <a:noFill/>
        </p:spPr>
        <p:txBody>
          <a:bodyPr wrap="square">
            <a:spAutoFit/>
          </a:bodyPr>
          <a:lstStyle/>
          <a:p>
            <a:r>
              <a:rPr lang="da-DK" sz="2000" b="1" dirty="0">
                <a:solidFill>
                  <a:schemeClr val="bg2">
                    <a:lumMod val="10000"/>
                  </a:schemeClr>
                </a:solidFill>
              </a:rPr>
              <a:t>Hvordan skal man handle på disse to typer af variation?</a:t>
            </a:r>
          </a:p>
        </p:txBody>
      </p:sp>
      <p:sp>
        <p:nvSpPr>
          <p:cNvPr id="10" name="Tekstfelt 9">
            <a:extLst>
              <a:ext uri="{FF2B5EF4-FFF2-40B4-BE49-F238E27FC236}">
                <a16:creationId xmlns:a16="http://schemas.microsoft.com/office/drawing/2014/main" id="{FFCE8DB4-B0CC-3E3A-4164-A4F4F782B392}"/>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pic>
        <p:nvPicPr>
          <p:cNvPr id="11" name="Billede 10">
            <a:extLst>
              <a:ext uri="{FF2B5EF4-FFF2-40B4-BE49-F238E27FC236}">
                <a16:creationId xmlns:a16="http://schemas.microsoft.com/office/drawing/2014/main" id="{9E506B17-5B99-875D-2658-7E0DAFFC9BC8}"/>
              </a:ext>
            </a:extLst>
          </p:cNvPr>
          <p:cNvPicPr>
            <a:picLocks noChangeAspect="1"/>
          </p:cNvPicPr>
          <p:nvPr/>
        </p:nvPicPr>
        <p:blipFill>
          <a:blip r:embed="rId5"/>
          <a:stretch>
            <a:fillRect/>
          </a:stretch>
        </p:blipFill>
        <p:spPr>
          <a:xfrm>
            <a:off x="9908087" y="392887"/>
            <a:ext cx="1754051" cy="1144354"/>
          </a:xfrm>
          <a:prstGeom prst="rect">
            <a:avLst/>
          </a:prstGeom>
        </p:spPr>
      </p:pic>
    </p:spTree>
    <p:extLst>
      <p:ext uri="{BB962C8B-B14F-4D97-AF65-F5344CB8AC3E}">
        <p14:creationId xmlns:p14="http://schemas.microsoft.com/office/powerpoint/2010/main" val="2849636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7BC840C-764F-9D09-F01E-64720FC0A85B}"/>
              </a:ext>
            </a:extLst>
          </p:cNvPr>
          <p:cNvSpPr>
            <a:spLocks noGrp="1"/>
          </p:cNvSpPr>
          <p:nvPr>
            <p:ph type="title"/>
          </p:nvPr>
        </p:nvSpPr>
        <p:spPr/>
        <p:txBody>
          <a:bodyPr/>
          <a:lstStyle/>
          <a:p>
            <a:r>
              <a:rPr lang="da-DK" dirty="0"/>
              <a:t>6. Bevægelse i data</a:t>
            </a:r>
          </a:p>
        </p:txBody>
      </p:sp>
      <p:sp>
        <p:nvSpPr>
          <p:cNvPr id="2" name="Pladsholder til slidenummer 1">
            <a:extLst>
              <a:ext uri="{FF2B5EF4-FFF2-40B4-BE49-F238E27FC236}">
                <a16:creationId xmlns:a16="http://schemas.microsoft.com/office/drawing/2014/main" id="{BF93711F-AA67-E957-94AA-CBD15CB13B8A}"/>
              </a:ext>
            </a:extLst>
          </p:cNvPr>
          <p:cNvSpPr>
            <a:spLocks noGrp="1"/>
          </p:cNvSpPr>
          <p:nvPr>
            <p:ph type="sldNum" sz="quarter" idx="27"/>
          </p:nvPr>
        </p:nvSpPr>
        <p:spPr/>
        <p:txBody>
          <a:bodyPr/>
          <a:lstStyle/>
          <a:p>
            <a:fld id="{4F2B6656-7882-4CEF-9850-9EB873E823C4}" type="slidenum">
              <a:rPr lang="en-GB" noProof="0" smtClean="0"/>
              <a:pPr/>
              <a:t>67</a:t>
            </a:fld>
            <a:endParaRPr lang="en-GB" noProof="0" dirty="0"/>
          </a:p>
        </p:txBody>
      </p:sp>
      <p:sp>
        <p:nvSpPr>
          <p:cNvPr id="5" name="Tekstfelt 4">
            <a:extLst>
              <a:ext uri="{FF2B5EF4-FFF2-40B4-BE49-F238E27FC236}">
                <a16:creationId xmlns:a16="http://schemas.microsoft.com/office/drawing/2014/main" id="{2F670CBB-EA3C-D903-4758-13905DDF6EC4}"/>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pic>
        <p:nvPicPr>
          <p:cNvPr id="6" name="Billede 5">
            <a:extLst>
              <a:ext uri="{FF2B5EF4-FFF2-40B4-BE49-F238E27FC236}">
                <a16:creationId xmlns:a16="http://schemas.microsoft.com/office/drawing/2014/main" id="{79002EE0-DE5F-E66B-3619-5450172BCF87}"/>
              </a:ext>
            </a:extLst>
          </p:cNvPr>
          <p:cNvPicPr>
            <a:picLocks noChangeAspect="1"/>
          </p:cNvPicPr>
          <p:nvPr/>
        </p:nvPicPr>
        <p:blipFill>
          <a:blip r:embed="rId3"/>
          <a:stretch>
            <a:fillRect/>
          </a:stretch>
        </p:blipFill>
        <p:spPr>
          <a:xfrm>
            <a:off x="9908087" y="392887"/>
            <a:ext cx="1754051" cy="1144354"/>
          </a:xfrm>
          <a:prstGeom prst="rect">
            <a:avLst/>
          </a:prstGeom>
        </p:spPr>
      </p:pic>
      <p:graphicFrame>
        <p:nvGraphicFramePr>
          <p:cNvPr id="10" name="Diagram 9">
            <a:extLst>
              <a:ext uri="{FF2B5EF4-FFF2-40B4-BE49-F238E27FC236}">
                <a16:creationId xmlns:a16="http://schemas.microsoft.com/office/drawing/2014/main" id="{BD351751-4BCF-60FF-9744-7C6789A06A16}"/>
              </a:ext>
            </a:extLst>
          </p:cNvPr>
          <p:cNvGraphicFramePr>
            <a:graphicFrameLocks/>
          </p:cNvGraphicFramePr>
          <p:nvPr/>
        </p:nvGraphicFramePr>
        <p:xfrm>
          <a:off x="933449" y="1398082"/>
          <a:ext cx="4276725" cy="23775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Diagram 10">
            <a:extLst>
              <a:ext uri="{FF2B5EF4-FFF2-40B4-BE49-F238E27FC236}">
                <a16:creationId xmlns:a16="http://schemas.microsoft.com/office/drawing/2014/main" id="{66FE434B-1452-439D-82D2-F1619D56C687}"/>
              </a:ext>
            </a:extLst>
          </p:cNvPr>
          <p:cNvGraphicFramePr>
            <a:graphicFrameLocks/>
          </p:cNvGraphicFramePr>
          <p:nvPr/>
        </p:nvGraphicFramePr>
        <p:xfrm>
          <a:off x="5631362" y="1405512"/>
          <a:ext cx="4276725" cy="23775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Diagram 11">
            <a:extLst>
              <a:ext uri="{FF2B5EF4-FFF2-40B4-BE49-F238E27FC236}">
                <a16:creationId xmlns:a16="http://schemas.microsoft.com/office/drawing/2014/main" id="{AA5CD526-1011-41DE-902F-B9D94EDFB729}"/>
              </a:ext>
            </a:extLst>
          </p:cNvPr>
          <p:cNvGraphicFramePr>
            <a:graphicFrameLocks/>
          </p:cNvGraphicFramePr>
          <p:nvPr/>
        </p:nvGraphicFramePr>
        <p:xfrm>
          <a:off x="950560" y="4086150"/>
          <a:ext cx="4242502" cy="24478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Diagram 12">
            <a:extLst>
              <a:ext uri="{FF2B5EF4-FFF2-40B4-BE49-F238E27FC236}">
                <a16:creationId xmlns:a16="http://schemas.microsoft.com/office/drawing/2014/main" id="{4497C721-3EDF-4E70-A639-CA8583BED24F}"/>
              </a:ext>
            </a:extLst>
          </p:cNvPr>
          <p:cNvGraphicFramePr>
            <a:graphicFrameLocks/>
          </p:cNvGraphicFramePr>
          <p:nvPr/>
        </p:nvGraphicFramePr>
        <p:xfrm>
          <a:off x="5631361" y="4086150"/>
          <a:ext cx="4276725" cy="244785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6399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Graphic spid="13"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5651CB80-4FF8-F31A-0DC8-B3BD1C844D76}"/>
              </a:ext>
            </a:extLst>
          </p:cNvPr>
          <p:cNvPicPr>
            <a:picLocks noGrp="1" noChangeAspect="1"/>
          </p:cNvPicPr>
          <p:nvPr>
            <p:ph sz="quarter" idx="21"/>
          </p:nvPr>
        </p:nvPicPr>
        <p:blipFill>
          <a:blip r:embed="rId3">
            <a:duotone>
              <a:schemeClr val="accent1">
                <a:shade val="45000"/>
                <a:satMod val="135000"/>
              </a:schemeClr>
              <a:prstClr val="white"/>
            </a:duotone>
          </a:blip>
          <a:stretch>
            <a:fillRect/>
          </a:stretch>
        </p:blipFill>
        <p:spPr>
          <a:xfrm>
            <a:off x="1404153" y="1372116"/>
            <a:ext cx="9370994" cy="4518025"/>
          </a:xfrm>
        </p:spPr>
      </p:pic>
      <p:sp>
        <p:nvSpPr>
          <p:cNvPr id="3" name="Titel 2">
            <a:extLst>
              <a:ext uri="{FF2B5EF4-FFF2-40B4-BE49-F238E27FC236}">
                <a16:creationId xmlns:a16="http://schemas.microsoft.com/office/drawing/2014/main" id="{87BC840C-764F-9D09-F01E-64720FC0A85B}"/>
              </a:ext>
            </a:extLst>
          </p:cNvPr>
          <p:cNvSpPr>
            <a:spLocks noGrp="1"/>
          </p:cNvSpPr>
          <p:nvPr>
            <p:ph type="title"/>
          </p:nvPr>
        </p:nvSpPr>
        <p:spPr/>
        <p:txBody>
          <a:bodyPr/>
          <a:lstStyle/>
          <a:p>
            <a:r>
              <a:rPr lang="da-DK" dirty="0"/>
              <a:t>6. Bevægelse i data</a:t>
            </a:r>
          </a:p>
        </p:txBody>
      </p:sp>
      <p:sp>
        <p:nvSpPr>
          <p:cNvPr id="2" name="Pladsholder til slidenummer 1">
            <a:extLst>
              <a:ext uri="{FF2B5EF4-FFF2-40B4-BE49-F238E27FC236}">
                <a16:creationId xmlns:a16="http://schemas.microsoft.com/office/drawing/2014/main" id="{BF93711F-AA67-E957-94AA-CBD15CB13B8A}"/>
              </a:ext>
            </a:extLst>
          </p:cNvPr>
          <p:cNvSpPr>
            <a:spLocks noGrp="1"/>
          </p:cNvSpPr>
          <p:nvPr>
            <p:ph type="sldNum" sz="quarter" idx="27"/>
          </p:nvPr>
        </p:nvSpPr>
        <p:spPr/>
        <p:txBody>
          <a:bodyPr/>
          <a:lstStyle/>
          <a:p>
            <a:fld id="{4F2B6656-7882-4CEF-9850-9EB873E823C4}" type="slidenum">
              <a:rPr lang="en-GB" noProof="0" smtClean="0"/>
              <a:pPr/>
              <a:t>68</a:t>
            </a:fld>
            <a:endParaRPr lang="en-GB" noProof="0" dirty="0"/>
          </a:p>
        </p:txBody>
      </p:sp>
      <p:pic>
        <p:nvPicPr>
          <p:cNvPr id="6" name="Billede 5">
            <a:extLst>
              <a:ext uri="{FF2B5EF4-FFF2-40B4-BE49-F238E27FC236}">
                <a16:creationId xmlns:a16="http://schemas.microsoft.com/office/drawing/2014/main" id="{79002EE0-DE5F-E66B-3619-5450172BCF87}"/>
              </a:ext>
            </a:extLst>
          </p:cNvPr>
          <p:cNvPicPr>
            <a:picLocks noChangeAspect="1"/>
          </p:cNvPicPr>
          <p:nvPr/>
        </p:nvPicPr>
        <p:blipFill>
          <a:blip r:embed="rId4"/>
          <a:stretch>
            <a:fillRect/>
          </a:stretch>
        </p:blipFill>
        <p:spPr>
          <a:xfrm>
            <a:off x="9908087" y="392887"/>
            <a:ext cx="1754051" cy="1144354"/>
          </a:xfrm>
          <a:prstGeom prst="rect">
            <a:avLst/>
          </a:prstGeom>
        </p:spPr>
      </p:pic>
      <p:sp>
        <p:nvSpPr>
          <p:cNvPr id="8" name="Tekstfelt 7">
            <a:extLst>
              <a:ext uri="{FF2B5EF4-FFF2-40B4-BE49-F238E27FC236}">
                <a16:creationId xmlns:a16="http://schemas.microsoft.com/office/drawing/2014/main" id="{19B6E32C-9AEC-FC59-475E-AEF340139BFC}"/>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
        <p:nvSpPr>
          <p:cNvPr id="5" name="Pladsholder til tekst 4">
            <a:extLst>
              <a:ext uri="{FF2B5EF4-FFF2-40B4-BE49-F238E27FC236}">
                <a16:creationId xmlns:a16="http://schemas.microsoft.com/office/drawing/2014/main" id="{27B30F4F-08DE-8A2B-59B3-885AF849DE35}"/>
              </a:ext>
            </a:extLst>
          </p:cNvPr>
          <p:cNvSpPr txBox="1">
            <a:spLocks/>
          </p:cNvSpPr>
          <p:nvPr/>
        </p:nvSpPr>
        <p:spPr>
          <a:xfrm>
            <a:off x="8958457" y="6503476"/>
            <a:ext cx="2703681" cy="215952"/>
          </a:xfrm>
          <a:prstGeom prst="rect">
            <a:avLst/>
          </a:prstGeom>
        </p:spPr>
        <p:txBody>
          <a:bodyPr vert="horz" lIns="0" tIns="0" rIns="0" bIns="0" rtlCol="0">
            <a:normAutofit/>
          </a:bodyPr>
          <a:lstStyle>
            <a:lvl1pPr marL="0" indent="0" algn="l" defTabSz="590400" rtl="0" eaLnBrk="1" latinLnBrk="0" hangingPunct="1">
              <a:lnSpc>
                <a:spcPct val="100000"/>
              </a:lnSpc>
              <a:spcBef>
                <a:spcPts val="1000"/>
              </a:spcBef>
              <a:spcAft>
                <a:spcPts val="0"/>
              </a:spcAft>
              <a:buFont typeface="Arial" panose="020B0604020202020204" pitchFamily="34" charset="0"/>
              <a:buNone/>
              <a:defRPr sz="1867" kern="1200">
                <a:solidFill>
                  <a:srgbClr val="62645B"/>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r>
              <a:rPr lang="da-DK" sz="1000"/>
              <a:t>Anhøj J, Kompendium i kvalitetsudvikling</a:t>
            </a:r>
            <a:endParaRPr lang="da-DK" sz="1000" dirty="0"/>
          </a:p>
        </p:txBody>
      </p:sp>
    </p:spTree>
    <p:extLst>
      <p:ext uri="{BB962C8B-B14F-4D97-AF65-F5344CB8AC3E}">
        <p14:creationId xmlns:p14="http://schemas.microsoft.com/office/powerpoint/2010/main" val="3199555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6E595-1CBD-E34A-330C-3AD21F7A9F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4FD65B-B6CA-F0B9-86C0-7FAEB3231C17}"/>
              </a:ext>
            </a:extLst>
          </p:cNvPr>
          <p:cNvSpPr>
            <a:spLocks noGrp="1"/>
          </p:cNvSpPr>
          <p:nvPr>
            <p:ph type="title"/>
          </p:nvPr>
        </p:nvSpPr>
        <p:spPr>
          <a:xfrm>
            <a:off x="843848" y="564202"/>
            <a:ext cx="9648826" cy="671154"/>
          </a:xfrm>
        </p:spPr>
        <p:txBody>
          <a:bodyPr/>
          <a:lstStyle/>
          <a:p>
            <a:r>
              <a:rPr lang="da-DK" dirty="0"/>
              <a:t>Eksempel på tilfældig variation</a:t>
            </a:r>
          </a:p>
        </p:txBody>
      </p:sp>
      <p:sp>
        <p:nvSpPr>
          <p:cNvPr id="3" name="Pladsholder til indhold 2">
            <a:extLst>
              <a:ext uri="{FF2B5EF4-FFF2-40B4-BE49-F238E27FC236}">
                <a16:creationId xmlns:a16="http://schemas.microsoft.com/office/drawing/2014/main" id="{82C610F1-A114-85E6-FA6F-0DB794E4E963}"/>
              </a:ext>
            </a:extLst>
          </p:cNvPr>
          <p:cNvSpPr>
            <a:spLocks noGrp="1"/>
          </p:cNvSpPr>
          <p:nvPr>
            <p:ph idx="1"/>
          </p:nvPr>
        </p:nvSpPr>
        <p:spPr/>
        <p:txBody>
          <a:bodyPr/>
          <a:lstStyle/>
          <a:p>
            <a:pPr marL="0" indent="0" algn="ctr">
              <a:buNone/>
            </a:pPr>
            <a:br>
              <a:rPr lang="da-DK" dirty="0">
                <a:sym typeface="Wingdings" panose="05000000000000000000" pitchFamily="2" charset="2"/>
              </a:rPr>
            </a:br>
            <a:endParaRPr lang="da-DK" dirty="0"/>
          </a:p>
        </p:txBody>
      </p:sp>
      <p:sp>
        <p:nvSpPr>
          <p:cNvPr id="4" name="Pladsholder til slidenummer 3">
            <a:extLst>
              <a:ext uri="{FF2B5EF4-FFF2-40B4-BE49-F238E27FC236}">
                <a16:creationId xmlns:a16="http://schemas.microsoft.com/office/drawing/2014/main" id="{8B089620-D8D8-1574-AFAA-83EDB2DC83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pic>
        <p:nvPicPr>
          <p:cNvPr id="6" name="Billede 5">
            <a:extLst>
              <a:ext uri="{FF2B5EF4-FFF2-40B4-BE49-F238E27FC236}">
                <a16:creationId xmlns:a16="http://schemas.microsoft.com/office/drawing/2014/main" id="{AA8656B6-46B7-D408-8BB1-54078EC1C538}"/>
              </a:ext>
            </a:extLst>
          </p:cNvPr>
          <p:cNvPicPr>
            <a:picLocks noChangeAspect="1"/>
          </p:cNvPicPr>
          <p:nvPr/>
        </p:nvPicPr>
        <p:blipFill>
          <a:blip r:embed="rId3"/>
          <a:stretch>
            <a:fillRect/>
          </a:stretch>
        </p:blipFill>
        <p:spPr>
          <a:xfrm>
            <a:off x="1310006" y="1562688"/>
            <a:ext cx="7285354" cy="4101956"/>
          </a:xfrm>
          <a:prstGeom prst="rect">
            <a:avLst/>
          </a:prstGeom>
        </p:spPr>
      </p:pic>
      <p:sp>
        <p:nvSpPr>
          <p:cNvPr id="7" name="Tekstfelt 6">
            <a:extLst>
              <a:ext uri="{FF2B5EF4-FFF2-40B4-BE49-F238E27FC236}">
                <a16:creationId xmlns:a16="http://schemas.microsoft.com/office/drawing/2014/main" id="{0E9C8C92-5640-28F8-74DF-6EF038241BF3}"/>
              </a:ext>
            </a:extLst>
          </p:cNvPr>
          <p:cNvSpPr txBox="1"/>
          <p:nvPr/>
        </p:nvSpPr>
        <p:spPr>
          <a:xfrm>
            <a:off x="8776355" y="6231118"/>
            <a:ext cx="2893188" cy="215444"/>
          </a:xfrm>
          <a:prstGeom prst="rect">
            <a:avLst/>
          </a:prstGeom>
          <a:noFill/>
        </p:spPr>
        <p:txBody>
          <a:bodyPr wrap="square" rtlCol="0">
            <a:spAutoFit/>
          </a:bodyPr>
          <a:lstStyle/>
          <a:p>
            <a:r>
              <a:rPr lang="da-DK" sz="800" dirty="0">
                <a:solidFill>
                  <a:schemeClr val="tx2"/>
                </a:solidFill>
              </a:rPr>
              <a:t>LKT-Børnediabetes Holbæk Sygehus</a:t>
            </a:r>
          </a:p>
        </p:txBody>
      </p:sp>
      <p:sp>
        <p:nvSpPr>
          <p:cNvPr id="5" name="Tekstfelt 4">
            <a:extLst>
              <a:ext uri="{FF2B5EF4-FFF2-40B4-BE49-F238E27FC236}">
                <a16:creationId xmlns:a16="http://schemas.microsoft.com/office/drawing/2014/main" id="{41E8F127-C871-A636-9670-13695C7848AE}"/>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sp>
        <p:nvSpPr>
          <p:cNvPr id="12" name="Rektangel: afrundede hjørner 11">
            <a:extLst>
              <a:ext uri="{FF2B5EF4-FFF2-40B4-BE49-F238E27FC236}">
                <a16:creationId xmlns:a16="http://schemas.microsoft.com/office/drawing/2014/main" id="{AEB321BC-804F-6810-74F0-4D0E2E50FED6}"/>
              </a:ext>
            </a:extLst>
          </p:cNvPr>
          <p:cNvSpPr/>
          <p:nvPr/>
        </p:nvSpPr>
        <p:spPr>
          <a:xfrm>
            <a:off x="8954012" y="3022907"/>
            <a:ext cx="2537874" cy="1054587"/>
          </a:xfrm>
          <a:prstGeom prst="roundRect">
            <a:avLst/>
          </a:prstGeom>
          <a:solidFill>
            <a:schemeClr val="accent3"/>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a-DK" dirty="0">
                <a:solidFill>
                  <a:schemeClr val="bg2">
                    <a:lumMod val="10000"/>
                  </a:schemeClr>
                </a:solidFill>
              </a:rPr>
              <a:t>Processen er stabil</a:t>
            </a:r>
          </a:p>
        </p:txBody>
      </p:sp>
    </p:spTree>
    <p:extLst>
      <p:ext uri="{BB962C8B-B14F-4D97-AF65-F5344CB8AC3E}">
        <p14:creationId xmlns:p14="http://schemas.microsoft.com/office/powerpoint/2010/main" val="360261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568501"/>
            <a:ext cx="9648826" cy="1081007"/>
          </a:xfrm>
        </p:spPr>
        <p:txBody>
          <a:bodyPr/>
          <a:lstStyle/>
          <a:p>
            <a:br>
              <a:rPr lang="da-DK" dirty="0"/>
            </a:br>
            <a:r>
              <a:rPr lang="da-DK" dirty="0"/>
              <a:t>De 5 faser</a:t>
            </a:r>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3402" y="2208087"/>
            <a:ext cx="9036967" cy="3813427"/>
          </a:xfrm>
          <a:prstGeom prst="rect">
            <a:avLst/>
          </a:prstGeom>
        </p:spPr>
      </p:pic>
      <p:sp>
        <p:nvSpPr>
          <p:cNvPr id="3" name="Nedadgående pil 2"/>
          <p:cNvSpPr/>
          <p:nvPr/>
        </p:nvSpPr>
        <p:spPr>
          <a:xfrm>
            <a:off x="6012612" y="2026655"/>
            <a:ext cx="638354" cy="716545"/>
          </a:xfrm>
          <a:prstGeom prst="downArrow">
            <a:avLst/>
          </a:prstGeom>
          <a:solidFill>
            <a:srgbClr val="FF6D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slidenummer 6">
            <a:extLst>
              <a:ext uri="{FF2B5EF4-FFF2-40B4-BE49-F238E27FC236}">
                <a16:creationId xmlns:a16="http://schemas.microsoft.com/office/drawing/2014/main" id="{93573946-93B7-0875-2928-2584E148A230}"/>
              </a:ext>
            </a:extLst>
          </p:cNvPr>
          <p:cNvSpPr>
            <a:spLocks noGrp="1"/>
          </p:cNvSpPr>
          <p:nvPr>
            <p:ph type="sldNum" sz="quarter" idx="12"/>
          </p:nvPr>
        </p:nvSpPr>
        <p:spPr/>
        <p:txBody>
          <a:bodyPr/>
          <a:lstStyle/>
          <a:p>
            <a:fld id="{50DEC214-4A26-8544-86E4-D5810B015655}" type="slidenum">
              <a:rPr lang="da-DK" smtClean="0"/>
              <a:t>7</a:t>
            </a:fld>
            <a:endParaRPr lang="da-DK" dirty="0"/>
          </a:p>
        </p:txBody>
      </p:sp>
      <p:sp>
        <p:nvSpPr>
          <p:cNvPr id="4" name="Tekstfelt 3">
            <a:extLst>
              <a:ext uri="{FF2B5EF4-FFF2-40B4-BE49-F238E27FC236}">
                <a16:creationId xmlns:a16="http://schemas.microsoft.com/office/drawing/2014/main" id="{21049F68-6837-78E1-0C73-ED1862D385D4}"/>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2081613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938C-33E5-36C4-D8B2-A9296D09A3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5F3311-BB5D-37B0-027C-AB055E4DAFD2}"/>
              </a:ext>
            </a:extLst>
          </p:cNvPr>
          <p:cNvSpPr>
            <a:spLocks noGrp="1"/>
          </p:cNvSpPr>
          <p:nvPr>
            <p:ph type="title"/>
          </p:nvPr>
        </p:nvSpPr>
        <p:spPr/>
        <p:txBody>
          <a:bodyPr/>
          <a:lstStyle/>
          <a:p>
            <a:r>
              <a:rPr lang="da-DK" dirty="0"/>
              <a:t>Eksempel på skift i data</a:t>
            </a:r>
          </a:p>
        </p:txBody>
      </p:sp>
      <p:sp>
        <p:nvSpPr>
          <p:cNvPr id="3" name="Pladsholder til indhold 2">
            <a:extLst>
              <a:ext uri="{FF2B5EF4-FFF2-40B4-BE49-F238E27FC236}">
                <a16:creationId xmlns:a16="http://schemas.microsoft.com/office/drawing/2014/main" id="{78604AC0-0003-D3D6-E7D6-1BCC4EB52EC2}"/>
              </a:ext>
            </a:extLst>
          </p:cNvPr>
          <p:cNvSpPr>
            <a:spLocks noGrp="1"/>
          </p:cNvSpPr>
          <p:nvPr>
            <p:ph idx="1"/>
          </p:nvPr>
        </p:nvSpPr>
        <p:spPr>
          <a:xfrm>
            <a:off x="911225" y="1881187"/>
            <a:ext cx="7443503" cy="4392614"/>
          </a:xfrm>
        </p:spPr>
        <p:txBody>
          <a:bodyPr/>
          <a:lstStyle/>
          <a:p>
            <a:pPr marL="0" indent="0" algn="ctr">
              <a:buNone/>
            </a:pPr>
            <a:br>
              <a:rPr lang="da-DK" dirty="0">
                <a:sym typeface="Wingdings" panose="05000000000000000000" pitchFamily="2" charset="2"/>
              </a:rPr>
            </a:br>
            <a:endParaRPr lang="da-DK" dirty="0"/>
          </a:p>
        </p:txBody>
      </p:sp>
      <p:sp>
        <p:nvSpPr>
          <p:cNvPr id="4" name="Pladsholder til slidenummer 3">
            <a:extLst>
              <a:ext uri="{FF2B5EF4-FFF2-40B4-BE49-F238E27FC236}">
                <a16:creationId xmlns:a16="http://schemas.microsoft.com/office/drawing/2014/main" id="{BD28A0F0-B087-F4C0-0AB5-5DA5968572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
        <p:nvSpPr>
          <p:cNvPr id="7" name="Tekstfelt 6">
            <a:extLst>
              <a:ext uri="{FF2B5EF4-FFF2-40B4-BE49-F238E27FC236}">
                <a16:creationId xmlns:a16="http://schemas.microsoft.com/office/drawing/2014/main" id="{73D668F3-1469-0DEE-80E5-BB8EE6899DC2}"/>
              </a:ext>
            </a:extLst>
          </p:cNvPr>
          <p:cNvSpPr txBox="1"/>
          <p:nvPr/>
        </p:nvSpPr>
        <p:spPr>
          <a:xfrm>
            <a:off x="8776355" y="6231118"/>
            <a:ext cx="2893188" cy="215444"/>
          </a:xfrm>
          <a:prstGeom prst="rect">
            <a:avLst/>
          </a:prstGeom>
          <a:noFill/>
        </p:spPr>
        <p:txBody>
          <a:bodyPr wrap="square" rtlCol="0">
            <a:spAutoFit/>
          </a:bodyPr>
          <a:lstStyle/>
          <a:p>
            <a:r>
              <a:rPr lang="da-DK" sz="800" dirty="0">
                <a:solidFill>
                  <a:schemeClr val="tx2"/>
                </a:solidFill>
              </a:rPr>
              <a:t>LKT-Børnediabetes Holbæk Sygehus</a:t>
            </a:r>
          </a:p>
        </p:txBody>
      </p:sp>
      <p:pic>
        <p:nvPicPr>
          <p:cNvPr id="8" name="Billede 7">
            <a:extLst>
              <a:ext uri="{FF2B5EF4-FFF2-40B4-BE49-F238E27FC236}">
                <a16:creationId xmlns:a16="http://schemas.microsoft.com/office/drawing/2014/main" id="{5AE538A2-250E-161B-E075-E9C4C2DF6290}"/>
              </a:ext>
            </a:extLst>
          </p:cNvPr>
          <p:cNvPicPr>
            <a:picLocks noChangeAspect="1"/>
          </p:cNvPicPr>
          <p:nvPr/>
        </p:nvPicPr>
        <p:blipFill>
          <a:blip r:embed="rId3"/>
          <a:stretch>
            <a:fillRect/>
          </a:stretch>
        </p:blipFill>
        <p:spPr>
          <a:xfrm>
            <a:off x="997816" y="1992430"/>
            <a:ext cx="6905775" cy="3893324"/>
          </a:xfrm>
          <a:prstGeom prst="rect">
            <a:avLst/>
          </a:prstGeom>
        </p:spPr>
      </p:pic>
      <p:grpSp>
        <p:nvGrpSpPr>
          <p:cNvPr id="6" name="Gruppe 5">
            <a:extLst>
              <a:ext uri="{FF2B5EF4-FFF2-40B4-BE49-F238E27FC236}">
                <a16:creationId xmlns:a16="http://schemas.microsoft.com/office/drawing/2014/main" id="{02A95F2C-F018-6C6F-34B6-36F749027907}"/>
              </a:ext>
            </a:extLst>
          </p:cNvPr>
          <p:cNvGrpSpPr/>
          <p:nvPr/>
        </p:nvGrpSpPr>
        <p:grpSpPr>
          <a:xfrm>
            <a:off x="4537263" y="3053014"/>
            <a:ext cx="3291012" cy="1036541"/>
            <a:chOff x="4537263" y="3053014"/>
            <a:chExt cx="3291012" cy="1036541"/>
          </a:xfrm>
        </p:grpSpPr>
        <p:sp>
          <p:nvSpPr>
            <p:cNvPr id="9" name="Tekstfelt 9">
              <a:extLst>
                <a:ext uri="{FF2B5EF4-FFF2-40B4-BE49-F238E27FC236}">
                  <a16:creationId xmlns:a16="http://schemas.microsoft.com/office/drawing/2014/main" id="{283DC4BB-7DD3-AF4D-D59E-38B7289413A6}"/>
                </a:ext>
              </a:extLst>
            </p:cNvPr>
            <p:cNvSpPr txBox="1"/>
            <p:nvPr/>
          </p:nvSpPr>
          <p:spPr>
            <a:xfrm>
              <a:off x="4682640" y="3053014"/>
              <a:ext cx="3145635" cy="369332"/>
            </a:xfrm>
            <a:prstGeom prst="rect">
              <a:avLst/>
            </a:prstGeom>
            <a:noFill/>
          </p:spPr>
          <p:txBody>
            <a:bodyPr wrap="square" rtlCol="0">
              <a:spAutoFit/>
            </a:bodyPr>
            <a:lstStyle/>
            <a:p>
              <a:r>
                <a:rPr lang="da-DK" b="1" kern="12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Opdatering af insulinpumper</a:t>
              </a:r>
              <a:endParaRPr lang="da-DK" dirty="0">
                <a:effectLst/>
                <a:latin typeface="Times New Roman" panose="02020603050405020304" pitchFamily="18" charset="0"/>
                <a:ea typeface="Times New Roman" panose="02020603050405020304" pitchFamily="18" charset="0"/>
              </a:endParaRPr>
            </a:p>
          </p:txBody>
        </p:sp>
        <p:cxnSp>
          <p:nvCxnSpPr>
            <p:cNvPr id="10" name="Lige pilforbindelse 9">
              <a:extLst>
                <a:ext uri="{FF2B5EF4-FFF2-40B4-BE49-F238E27FC236}">
                  <a16:creationId xmlns:a16="http://schemas.microsoft.com/office/drawing/2014/main" id="{E50D3798-1CEF-A157-2CF3-6E78B3641DF5}"/>
                </a:ext>
              </a:extLst>
            </p:cNvPr>
            <p:cNvCxnSpPr>
              <a:cxnSpLocks/>
            </p:cNvCxnSpPr>
            <p:nvPr/>
          </p:nvCxnSpPr>
          <p:spPr>
            <a:xfrm flipH="1">
              <a:off x="4537263" y="3441061"/>
              <a:ext cx="671830" cy="64849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ktangel: afrundede hjørner 4">
            <a:extLst>
              <a:ext uri="{FF2B5EF4-FFF2-40B4-BE49-F238E27FC236}">
                <a16:creationId xmlns:a16="http://schemas.microsoft.com/office/drawing/2014/main" id="{24E8EBE6-C408-B8FF-921B-3055FE9179FF}"/>
              </a:ext>
            </a:extLst>
          </p:cNvPr>
          <p:cNvSpPr/>
          <p:nvPr/>
        </p:nvSpPr>
        <p:spPr>
          <a:xfrm>
            <a:off x="8776355" y="3034968"/>
            <a:ext cx="2537874" cy="1054587"/>
          </a:xfrm>
          <a:prstGeom prst="roundRect">
            <a:avLst/>
          </a:prstGeom>
          <a:solidFill>
            <a:schemeClr val="accent3"/>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a-DK" dirty="0">
                <a:solidFill>
                  <a:schemeClr val="bg2">
                    <a:lumMod val="10000"/>
                  </a:schemeClr>
                </a:solidFill>
              </a:rPr>
              <a:t>Der er sket en forandring i data</a:t>
            </a:r>
          </a:p>
          <a:p>
            <a:pPr algn="ctr"/>
            <a:r>
              <a:rPr lang="da-DK" dirty="0">
                <a:solidFill>
                  <a:schemeClr val="bg2">
                    <a:lumMod val="10000"/>
                  </a:schemeClr>
                </a:solidFill>
              </a:rPr>
              <a:t>(her en forbedring)</a:t>
            </a:r>
          </a:p>
        </p:txBody>
      </p:sp>
      <p:sp>
        <p:nvSpPr>
          <p:cNvPr id="11" name="Tekstfelt 10">
            <a:extLst>
              <a:ext uri="{FF2B5EF4-FFF2-40B4-BE49-F238E27FC236}">
                <a16:creationId xmlns:a16="http://schemas.microsoft.com/office/drawing/2014/main" id="{2F620CCE-5E8A-B4EB-8679-F485A1E0AD84}"/>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spTree>
    <p:extLst>
      <p:ext uri="{BB962C8B-B14F-4D97-AF65-F5344CB8AC3E}">
        <p14:creationId xmlns:p14="http://schemas.microsoft.com/office/powerpoint/2010/main" val="325197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CBBD-4D68-95BE-2B56-0B7A232C3602}"/>
            </a:ext>
          </a:extLst>
        </p:cNvPr>
        <p:cNvGrpSpPr/>
        <p:nvPr/>
      </p:nvGrpSpPr>
      <p:grpSpPr>
        <a:xfrm>
          <a:off x="0" y="0"/>
          <a:ext cx="0" cy="0"/>
          <a:chOff x="0" y="0"/>
          <a:chExt cx="0" cy="0"/>
        </a:xfrm>
      </p:grpSpPr>
      <p:pic>
        <p:nvPicPr>
          <p:cNvPr id="12" name="Billede 11">
            <a:extLst>
              <a:ext uri="{FF2B5EF4-FFF2-40B4-BE49-F238E27FC236}">
                <a16:creationId xmlns:a16="http://schemas.microsoft.com/office/drawing/2014/main" id="{792EC4FC-78B2-CBC1-E204-90DAB9B5B6A6}"/>
              </a:ext>
            </a:extLst>
          </p:cNvPr>
          <p:cNvPicPr>
            <a:picLocks noChangeAspect="1"/>
          </p:cNvPicPr>
          <p:nvPr/>
        </p:nvPicPr>
        <p:blipFill>
          <a:blip r:embed="rId3"/>
          <a:stretch>
            <a:fillRect/>
          </a:stretch>
        </p:blipFill>
        <p:spPr>
          <a:xfrm>
            <a:off x="1635514" y="1714899"/>
            <a:ext cx="7551420" cy="4301026"/>
          </a:xfrm>
          <a:prstGeom prst="rect">
            <a:avLst/>
          </a:prstGeom>
        </p:spPr>
      </p:pic>
      <p:sp>
        <p:nvSpPr>
          <p:cNvPr id="2" name="Titel 1">
            <a:extLst>
              <a:ext uri="{FF2B5EF4-FFF2-40B4-BE49-F238E27FC236}">
                <a16:creationId xmlns:a16="http://schemas.microsoft.com/office/drawing/2014/main" id="{B8B00BC1-247F-BE74-C049-08AF6E7B104F}"/>
              </a:ext>
            </a:extLst>
          </p:cNvPr>
          <p:cNvSpPr>
            <a:spLocks noGrp="1"/>
          </p:cNvSpPr>
          <p:nvPr>
            <p:ph type="title"/>
          </p:nvPr>
        </p:nvSpPr>
        <p:spPr/>
        <p:txBody>
          <a:bodyPr/>
          <a:lstStyle/>
          <a:p>
            <a:r>
              <a:rPr lang="da-DK" dirty="0"/>
              <a:t>Eksempel på forbedring – ny median</a:t>
            </a:r>
          </a:p>
        </p:txBody>
      </p:sp>
      <p:sp>
        <p:nvSpPr>
          <p:cNvPr id="3" name="Pladsholder til indhold 2">
            <a:extLst>
              <a:ext uri="{FF2B5EF4-FFF2-40B4-BE49-F238E27FC236}">
                <a16:creationId xmlns:a16="http://schemas.microsoft.com/office/drawing/2014/main" id="{F8695B8B-F6DC-6C8E-16B1-22105E7A56EF}"/>
              </a:ext>
            </a:extLst>
          </p:cNvPr>
          <p:cNvSpPr>
            <a:spLocks noGrp="1"/>
          </p:cNvSpPr>
          <p:nvPr>
            <p:ph idx="1"/>
          </p:nvPr>
        </p:nvSpPr>
        <p:spPr/>
        <p:txBody>
          <a:bodyPr/>
          <a:lstStyle/>
          <a:p>
            <a:pPr marL="0" indent="0" algn="ctr">
              <a:buNone/>
            </a:pPr>
            <a:br>
              <a:rPr lang="da-DK" dirty="0">
                <a:sym typeface="Wingdings" panose="05000000000000000000" pitchFamily="2" charset="2"/>
              </a:rPr>
            </a:br>
            <a:endParaRPr lang="da-DK" dirty="0"/>
          </a:p>
        </p:txBody>
      </p:sp>
      <p:sp>
        <p:nvSpPr>
          <p:cNvPr id="4" name="Pladsholder til slidenummer 3">
            <a:extLst>
              <a:ext uri="{FF2B5EF4-FFF2-40B4-BE49-F238E27FC236}">
                <a16:creationId xmlns:a16="http://schemas.microsoft.com/office/drawing/2014/main" id="{AB4CE617-2AE7-295E-460C-CFCC5FDA7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
        <p:nvSpPr>
          <p:cNvPr id="7" name="Tekstfelt 6">
            <a:extLst>
              <a:ext uri="{FF2B5EF4-FFF2-40B4-BE49-F238E27FC236}">
                <a16:creationId xmlns:a16="http://schemas.microsoft.com/office/drawing/2014/main" id="{D38B6056-B56D-51E7-7C11-4804C070FD01}"/>
              </a:ext>
            </a:extLst>
          </p:cNvPr>
          <p:cNvSpPr txBox="1"/>
          <p:nvPr/>
        </p:nvSpPr>
        <p:spPr>
          <a:xfrm>
            <a:off x="8776355" y="6231118"/>
            <a:ext cx="2893188" cy="215444"/>
          </a:xfrm>
          <a:prstGeom prst="rect">
            <a:avLst/>
          </a:prstGeom>
          <a:noFill/>
        </p:spPr>
        <p:txBody>
          <a:bodyPr wrap="square" rtlCol="0">
            <a:spAutoFit/>
          </a:bodyPr>
          <a:lstStyle/>
          <a:p>
            <a:r>
              <a:rPr lang="da-DK" sz="800" dirty="0">
                <a:solidFill>
                  <a:schemeClr val="tx2"/>
                </a:solidFill>
              </a:rPr>
              <a:t>LKT-Børnediabetes Holbæk Sygehus</a:t>
            </a:r>
          </a:p>
        </p:txBody>
      </p:sp>
      <p:sp>
        <p:nvSpPr>
          <p:cNvPr id="9" name="Tekstfelt 9">
            <a:extLst>
              <a:ext uri="{FF2B5EF4-FFF2-40B4-BE49-F238E27FC236}">
                <a16:creationId xmlns:a16="http://schemas.microsoft.com/office/drawing/2014/main" id="{3DA2D4C2-0452-DA08-F3BA-3A9C95BD59C6}"/>
              </a:ext>
            </a:extLst>
          </p:cNvPr>
          <p:cNvSpPr txBox="1"/>
          <p:nvPr/>
        </p:nvSpPr>
        <p:spPr>
          <a:xfrm>
            <a:off x="5411224" y="3091180"/>
            <a:ext cx="4547870" cy="369332"/>
          </a:xfrm>
          <a:prstGeom prst="rect">
            <a:avLst/>
          </a:prstGeom>
          <a:noFill/>
        </p:spPr>
        <p:txBody>
          <a:bodyPr wrap="square" rtlCol="0">
            <a:spAutoFit/>
          </a:bodyPr>
          <a:lstStyle/>
          <a:p>
            <a:r>
              <a:rPr lang="da-DK" b="1" kern="1200"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rPr>
              <a:t>Opdatering af insulinpumper</a:t>
            </a:r>
            <a:endParaRPr lang="da-DK" dirty="0">
              <a:effectLst/>
              <a:latin typeface="Times New Roman" panose="02020603050405020304" pitchFamily="18" charset="0"/>
              <a:ea typeface="Times New Roman" panose="02020603050405020304" pitchFamily="18" charset="0"/>
            </a:endParaRPr>
          </a:p>
        </p:txBody>
      </p:sp>
      <p:cxnSp>
        <p:nvCxnSpPr>
          <p:cNvPr id="10" name="Lige pilforbindelse 9">
            <a:extLst>
              <a:ext uri="{FF2B5EF4-FFF2-40B4-BE49-F238E27FC236}">
                <a16:creationId xmlns:a16="http://schemas.microsoft.com/office/drawing/2014/main" id="{594DA44D-54AC-E278-BF8B-430D3F349E5F}"/>
              </a:ext>
            </a:extLst>
          </p:cNvPr>
          <p:cNvCxnSpPr>
            <a:cxnSpLocks/>
          </p:cNvCxnSpPr>
          <p:nvPr/>
        </p:nvCxnSpPr>
        <p:spPr>
          <a:xfrm flipH="1">
            <a:off x="5424170" y="3429000"/>
            <a:ext cx="671830" cy="64849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D11C3535-7B92-4FA8-651D-95FF4C0DFA7D}"/>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spTree>
    <p:extLst>
      <p:ext uri="{BB962C8B-B14F-4D97-AF65-F5344CB8AC3E}">
        <p14:creationId xmlns:p14="http://schemas.microsoft.com/office/powerpoint/2010/main" val="39101055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5C9504-3915-CBAB-7EAC-4534B0180356}"/>
              </a:ext>
            </a:extLst>
          </p:cNvPr>
          <p:cNvSpPr txBox="1">
            <a:spLocks/>
          </p:cNvSpPr>
          <p:nvPr/>
        </p:nvSpPr>
        <p:spPr>
          <a:xfrm>
            <a:off x="705225" y="659655"/>
            <a:ext cx="11119219" cy="711639"/>
          </a:xfrm>
          <a:prstGeom prst="rect">
            <a:avLst/>
          </a:prstGeom>
        </p:spPr>
        <p:txBody>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r>
              <a:rPr lang="da-DK" dirty="0"/>
              <a:t>Regler til at bedømme tilfældig eller særlig variation</a:t>
            </a:r>
          </a:p>
        </p:txBody>
      </p:sp>
      <p:pic>
        <p:nvPicPr>
          <p:cNvPr id="5" name="Billede 4">
            <a:extLst>
              <a:ext uri="{FF2B5EF4-FFF2-40B4-BE49-F238E27FC236}">
                <a16:creationId xmlns:a16="http://schemas.microsoft.com/office/drawing/2014/main" id="{08B6B61A-71A2-406F-548E-F2DD8F180C72}"/>
              </a:ext>
            </a:extLst>
          </p:cNvPr>
          <p:cNvPicPr>
            <a:picLocks noChangeAspect="1"/>
          </p:cNvPicPr>
          <p:nvPr/>
        </p:nvPicPr>
        <p:blipFill>
          <a:blip r:embed="rId3"/>
          <a:stretch>
            <a:fillRect/>
          </a:stretch>
        </p:blipFill>
        <p:spPr>
          <a:xfrm>
            <a:off x="6785782" y="1774126"/>
            <a:ext cx="2988333" cy="4690988"/>
          </a:xfrm>
          <a:prstGeom prst="rect">
            <a:avLst/>
          </a:prstGeom>
        </p:spPr>
      </p:pic>
      <p:pic>
        <p:nvPicPr>
          <p:cNvPr id="7" name="Billede 6">
            <a:extLst>
              <a:ext uri="{FF2B5EF4-FFF2-40B4-BE49-F238E27FC236}">
                <a16:creationId xmlns:a16="http://schemas.microsoft.com/office/drawing/2014/main" id="{5975F001-2DF4-6B60-DE0A-832F49E20583}"/>
              </a:ext>
            </a:extLst>
          </p:cNvPr>
          <p:cNvPicPr>
            <a:picLocks noChangeAspect="1"/>
          </p:cNvPicPr>
          <p:nvPr/>
        </p:nvPicPr>
        <p:blipFill>
          <a:blip r:embed="rId4"/>
          <a:stretch>
            <a:fillRect/>
          </a:stretch>
        </p:blipFill>
        <p:spPr>
          <a:xfrm>
            <a:off x="1998334" y="1810139"/>
            <a:ext cx="2988332" cy="4388206"/>
          </a:xfrm>
          <a:prstGeom prst="rect">
            <a:avLst/>
          </a:prstGeom>
        </p:spPr>
      </p:pic>
      <p:pic>
        <p:nvPicPr>
          <p:cNvPr id="4" name="Billede 3">
            <a:extLst>
              <a:ext uri="{FF2B5EF4-FFF2-40B4-BE49-F238E27FC236}">
                <a16:creationId xmlns:a16="http://schemas.microsoft.com/office/drawing/2014/main" id="{FA4F653F-AFE4-EDFD-4B94-9DDD75AA324A}"/>
              </a:ext>
            </a:extLst>
          </p:cNvPr>
          <p:cNvPicPr>
            <a:picLocks noChangeAspect="1"/>
          </p:cNvPicPr>
          <p:nvPr/>
        </p:nvPicPr>
        <p:blipFill>
          <a:blip r:embed="rId5"/>
          <a:stretch>
            <a:fillRect/>
          </a:stretch>
        </p:blipFill>
        <p:spPr>
          <a:xfrm>
            <a:off x="9774116" y="416715"/>
            <a:ext cx="2280102" cy="1487553"/>
          </a:xfrm>
          <a:prstGeom prst="rect">
            <a:avLst/>
          </a:prstGeom>
        </p:spPr>
      </p:pic>
      <p:sp>
        <p:nvSpPr>
          <p:cNvPr id="6" name="Tekstfelt 5">
            <a:extLst>
              <a:ext uri="{FF2B5EF4-FFF2-40B4-BE49-F238E27FC236}">
                <a16:creationId xmlns:a16="http://schemas.microsoft.com/office/drawing/2014/main" id="{4EEE4F55-3496-7D6A-9AEE-AB2A054FB0D0}"/>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3011513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Forstørrelsesglas med massiv udfyldning">
            <a:extLst>
              <a:ext uri="{FF2B5EF4-FFF2-40B4-BE49-F238E27FC236}">
                <a16:creationId xmlns:a16="http://schemas.microsoft.com/office/drawing/2014/main" id="{14B99BEA-3645-56B1-CD7B-6310392F4F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9068" y="1327760"/>
            <a:ext cx="5608250" cy="5608250"/>
          </a:xfrm>
          <a:prstGeom prst="rect">
            <a:avLst/>
          </a:prstGeom>
        </p:spPr>
      </p:pic>
      <p:sp>
        <p:nvSpPr>
          <p:cNvPr id="2" name="Titel 1">
            <a:extLst>
              <a:ext uri="{FF2B5EF4-FFF2-40B4-BE49-F238E27FC236}">
                <a16:creationId xmlns:a16="http://schemas.microsoft.com/office/drawing/2014/main" id="{B9786E1D-D448-6284-A67C-4BE688BA9F21}"/>
              </a:ext>
            </a:extLst>
          </p:cNvPr>
          <p:cNvSpPr>
            <a:spLocks noGrp="1"/>
          </p:cNvSpPr>
          <p:nvPr>
            <p:ph type="title"/>
          </p:nvPr>
        </p:nvSpPr>
        <p:spPr>
          <a:xfrm>
            <a:off x="795255" y="632969"/>
            <a:ext cx="8398800" cy="934891"/>
          </a:xfrm>
        </p:spPr>
        <p:txBody>
          <a:bodyPr/>
          <a:lstStyle/>
          <a:p>
            <a:r>
              <a:rPr lang="da-DK" dirty="0"/>
              <a:t>Guide til at lave et seriediagram</a:t>
            </a:r>
          </a:p>
        </p:txBody>
      </p:sp>
      <p:sp>
        <p:nvSpPr>
          <p:cNvPr id="3" name="Pladsholder til indhold 2">
            <a:extLst>
              <a:ext uri="{FF2B5EF4-FFF2-40B4-BE49-F238E27FC236}">
                <a16:creationId xmlns:a16="http://schemas.microsoft.com/office/drawing/2014/main" id="{BDDED8DC-E8CA-7F78-BD33-FB5F24DED1BF}"/>
              </a:ext>
            </a:extLst>
          </p:cNvPr>
          <p:cNvSpPr>
            <a:spLocks noGrp="1"/>
          </p:cNvSpPr>
          <p:nvPr>
            <p:ph idx="1"/>
          </p:nvPr>
        </p:nvSpPr>
        <p:spPr>
          <a:xfrm>
            <a:off x="1805326" y="1900800"/>
            <a:ext cx="8398800" cy="4197600"/>
          </a:xfrm>
        </p:spPr>
        <p:txBody>
          <a:bodyPr/>
          <a:lstStyle/>
          <a:p>
            <a:pPr marL="0" indent="0" algn="ctr">
              <a:buNone/>
            </a:pPr>
            <a:endParaRPr lang="da-DK" dirty="0">
              <a:hlinkClick r:id="" action="ppaction://noaction"/>
            </a:endParaRPr>
          </a:p>
          <a:p>
            <a:pPr marL="0" indent="0" algn="ctr">
              <a:buNone/>
            </a:pPr>
            <a:endParaRPr lang="da-DK" dirty="0">
              <a:hlinkClick r:id="" action="ppaction://noaction"/>
            </a:endParaRPr>
          </a:p>
          <a:p>
            <a:pPr marL="0" indent="0" algn="ctr">
              <a:buNone/>
            </a:pPr>
            <a:endParaRPr lang="da-DK" dirty="0">
              <a:hlinkClick r:id="" action="ppaction://noaction"/>
            </a:endParaRPr>
          </a:p>
          <a:p>
            <a:pPr marL="0" indent="0" algn="ctr">
              <a:buNone/>
            </a:pPr>
            <a:r>
              <a:rPr lang="da-DK" sz="1600" dirty="0">
                <a:hlinkClick r:id="rId5"/>
              </a:rPr>
              <a:t>Guide til seriediagrammer</a:t>
            </a:r>
            <a:endParaRPr lang="da-DK" sz="1600" dirty="0"/>
          </a:p>
          <a:p>
            <a:pPr marL="0" indent="0" algn="ctr">
              <a:buNone/>
            </a:pPr>
            <a:r>
              <a:rPr lang="da-DK" sz="1600" dirty="0"/>
              <a:t>Dansk selskab for </a:t>
            </a:r>
          </a:p>
          <a:p>
            <a:pPr marL="0" indent="0" algn="ctr">
              <a:buNone/>
            </a:pPr>
            <a:r>
              <a:rPr lang="da-DK" sz="1600" dirty="0"/>
              <a:t>patientsikkerhed</a:t>
            </a:r>
          </a:p>
        </p:txBody>
      </p:sp>
      <p:sp>
        <p:nvSpPr>
          <p:cNvPr id="4" name="Pladsholder til slidenummer 3">
            <a:extLst>
              <a:ext uri="{FF2B5EF4-FFF2-40B4-BE49-F238E27FC236}">
                <a16:creationId xmlns:a16="http://schemas.microsoft.com/office/drawing/2014/main" id="{223AE0BB-B67D-1745-9516-35F4471073E2}"/>
              </a:ext>
            </a:extLst>
          </p:cNvPr>
          <p:cNvSpPr>
            <a:spLocks noGrp="1"/>
          </p:cNvSpPr>
          <p:nvPr>
            <p:ph type="sldNum" sz="quarter" idx="12"/>
          </p:nvPr>
        </p:nvSpPr>
        <p:spPr>
          <a:xfrm>
            <a:off x="150472" y="6534000"/>
            <a:ext cx="360000" cy="324000"/>
          </a:xfrm>
          <a:prstGeom prst="rect">
            <a:avLst/>
          </a:prstGeom>
        </p:spPr>
        <p:txBody>
          <a:bodyPr vert="horz" lIns="0" tIns="0" rIns="0" bIns="0" rtlCol="0" anchor="t" anchorCtr="0"/>
          <a:lstStyle>
            <a:defPPr>
              <a:defRPr lang="da-DK"/>
            </a:defPPr>
            <a:lvl1pPr marL="0" algn="r" defTabSz="914400" rtl="0" eaLnBrk="1" latinLnBrk="0" hangingPunct="1">
              <a:defRPr sz="800" b="1" kern="1200">
                <a:solidFill>
                  <a:schemeClr val="tx2"/>
                </a:solidFill>
                <a:latin typeface="+mn-lt"/>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8FB93-0A08-4E7D-8E63-9EFA29F1E093}" type="slidenum">
              <a:rPr lang="en-US" smtClean="0"/>
              <a:pPr/>
              <a:t>73</a:t>
            </a:fld>
            <a:endParaRPr lang="en-US"/>
          </a:p>
        </p:txBody>
      </p:sp>
      <p:pic>
        <p:nvPicPr>
          <p:cNvPr id="6" name="Billede 5">
            <a:extLst>
              <a:ext uri="{FF2B5EF4-FFF2-40B4-BE49-F238E27FC236}">
                <a16:creationId xmlns:a16="http://schemas.microsoft.com/office/drawing/2014/main" id="{E01569F9-5016-0581-18D4-EB39E78480F4}"/>
              </a:ext>
            </a:extLst>
          </p:cNvPr>
          <p:cNvPicPr>
            <a:picLocks noChangeAspect="1"/>
          </p:cNvPicPr>
          <p:nvPr/>
        </p:nvPicPr>
        <p:blipFill>
          <a:blip r:embed="rId6"/>
          <a:stretch>
            <a:fillRect/>
          </a:stretch>
        </p:blipFill>
        <p:spPr>
          <a:xfrm>
            <a:off x="9703314" y="80307"/>
            <a:ext cx="2280102" cy="1487553"/>
          </a:xfrm>
          <a:prstGeom prst="rect">
            <a:avLst/>
          </a:prstGeom>
        </p:spPr>
      </p:pic>
      <p:sp>
        <p:nvSpPr>
          <p:cNvPr id="7" name="Tekstfelt 6">
            <a:extLst>
              <a:ext uri="{FF2B5EF4-FFF2-40B4-BE49-F238E27FC236}">
                <a16:creationId xmlns:a16="http://schemas.microsoft.com/office/drawing/2014/main" id="{5D407AB7-6B04-2336-F004-19BF06E0C37D}"/>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31299730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E517-61E9-345B-F3C9-A54AC33B0D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65BD31-A23B-BD23-2DC2-9E945EF7BF49}"/>
              </a:ext>
            </a:extLst>
          </p:cNvPr>
          <p:cNvSpPr>
            <a:spLocks noGrp="1"/>
          </p:cNvSpPr>
          <p:nvPr>
            <p:ph type="title"/>
          </p:nvPr>
        </p:nvSpPr>
        <p:spPr/>
        <p:txBody>
          <a:bodyPr/>
          <a:lstStyle/>
          <a:p>
            <a:r>
              <a:rPr lang="da-DK" dirty="0"/>
              <a:t>Skabelon til at lave seriediagram</a:t>
            </a:r>
          </a:p>
        </p:txBody>
      </p:sp>
      <p:sp>
        <p:nvSpPr>
          <p:cNvPr id="4" name="Pladsholder til slidenummer 3">
            <a:extLst>
              <a:ext uri="{FF2B5EF4-FFF2-40B4-BE49-F238E27FC236}">
                <a16:creationId xmlns:a16="http://schemas.microsoft.com/office/drawing/2014/main" id="{CEB18CF7-D0B7-DA0D-2074-5680318098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
        <p:nvSpPr>
          <p:cNvPr id="8" name="Tekstfelt 7">
            <a:extLst>
              <a:ext uri="{FF2B5EF4-FFF2-40B4-BE49-F238E27FC236}">
                <a16:creationId xmlns:a16="http://schemas.microsoft.com/office/drawing/2014/main" id="{F35F9B44-8F6E-6B02-7A1B-36BCC2B98708}"/>
              </a:ext>
            </a:extLst>
          </p:cNvPr>
          <p:cNvSpPr txBox="1"/>
          <p:nvPr/>
        </p:nvSpPr>
        <p:spPr>
          <a:xfrm>
            <a:off x="3255645" y="1728311"/>
            <a:ext cx="5303520" cy="369332"/>
          </a:xfrm>
          <a:prstGeom prst="rect">
            <a:avLst/>
          </a:prstGeom>
          <a:noFill/>
        </p:spPr>
        <p:txBody>
          <a:bodyPr wrap="square" rtlCol="0">
            <a:spAutoFit/>
          </a:bodyPr>
          <a:lstStyle/>
          <a:p>
            <a:r>
              <a:rPr lang="da-DK" dirty="0"/>
              <a:t>Kort demonstration af Bispebjerg Excel ark.</a:t>
            </a:r>
          </a:p>
        </p:txBody>
      </p:sp>
      <p:pic>
        <p:nvPicPr>
          <p:cNvPr id="5" name="Billede 4">
            <a:extLst>
              <a:ext uri="{FF2B5EF4-FFF2-40B4-BE49-F238E27FC236}">
                <a16:creationId xmlns:a16="http://schemas.microsoft.com/office/drawing/2014/main" id="{D50A4A64-89B9-CB89-BB00-D8D93A870077}"/>
              </a:ext>
            </a:extLst>
          </p:cNvPr>
          <p:cNvPicPr>
            <a:picLocks noChangeAspect="1"/>
          </p:cNvPicPr>
          <p:nvPr/>
        </p:nvPicPr>
        <p:blipFill>
          <a:blip r:embed="rId3"/>
          <a:stretch>
            <a:fillRect/>
          </a:stretch>
        </p:blipFill>
        <p:spPr>
          <a:xfrm>
            <a:off x="2530316" y="2494920"/>
            <a:ext cx="6754177" cy="3788087"/>
          </a:xfrm>
          <a:prstGeom prst="rect">
            <a:avLst/>
          </a:prstGeom>
        </p:spPr>
      </p:pic>
      <p:sp>
        <p:nvSpPr>
          <p:cNvPr id="6" name="Tekstfelt 5">
            <a:extLst>
              <a:ext uri="{FF2B5EF4-FFF2-40B4-BE49-F238E27FC236}">
                <a16:creationId xmlns:a16="http://schemas.microsoft.com/office/drawing/2014/main" id="{496F19EB-651A-847E-C447-83289795397E}"/>
              </a:ext>
            </a:extLst>
          </p:cNvPr>
          <p:cNvSpPr txBox="1"/>
          <p:nvPr/>
        </p:nvSpPr>
        <p:spPr>
          <a:xfrm>
            <a:off x="118152" y="69750"/>
            <a:ext cx="3374348" cy="307777"/>
          </a:xfrm>
          <a:prstGeom prst="rect">
            <a:avLst/>
          </a:prstGeom>
          <a:noFill/>
        </p:spPr>
        <p:txBody>
          <a:bodyPr wrap="square">
            <a:spAutoFit/>
          </a:bodyPr>
          <a:lstStyle/>
          <a:p>
            <a:r>
              <a:rPr lang="da-DK" sz="1400" dirty="0"/>
              <a:t>Data til forbedring</a:t>
            </a:r>
          </a:p>
        </p:txBody>
      </p:sp>
    </p:spTree>
    <p:extLst>
      <p:ext uri="{BB962C8B-B14F-4D97-AF65-F5344CB8AC3E}">
        <p14:creationId xmlns:p14="http://schemas.microsoft.com/office/powerpoint/2010/main" val="1059777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AA52E-DECF-430E-9031-87B820AC9609}"/>
              </a:ext>
            </a:extLst>
          </p:cNvPr>
          <p:cNvSpPr>
            <a:spLocks noGrp="1"/>
          </p:cNvSpPr>
          <p:nvPr>
            <p:ph type="title"/>
          </p:nvPr>
        </p:nvSpPr>
        <p:spPr>
          <a:xfrm>
            <a:off x="911224" y="369794"/>
            <a:ext cx="9648825" cy="1079594"/>
          </a:xfrm>
        </p:spPr>
        <p:txBody>
          <a:bodyPr wrap="square" anchor="b">
            <a:normAutofit/>
          </a:bodyPr>
          <a:lstStyle/>
          <a:p>
            <a:r>
              <a:rPr lang="da-DK" dirty="0"/>
              <a:t>Opsamling</a:t>
            </a:r>
          </a:p>
        </p:txBody>
      </p:sp>
      <p:sp>
        <p:nvSpPr>
          <p:cNvPr id="3" name="Pladsholder til indhold 2">
            <a:extLst>
              <a:ext uri="{FF2B5EF4-FFF2-40B4-BE49-F238E27FC236}">
                <a16:creationId xmlns:a16="http://schemas.microsoft.com/office/drawing/2014/main" id="{E45ABFA6-0979-4D7E-A660-CB2C0C9C138A}"/>
              </a:ext>
            </a:extLst>
          </p:cNvPr>
          <p:cNvSpPr>
            <a:spLocks noGrp="1"/>
          </p:cNvSpPr>
          <p:nvPr>
            <p:ph type="body" sz="quarter" idx="14"/>
          </p:nvPr>
        </p:nvSpPr>
        <p:spPr>
          <a:xfrm>
            <a:off x="1462370" y="1881188"/>
            <a:ext cx="6771298" cy="4392612"/>
          </a:xfrm>
        </p:spPr>
        <p:txBody>
          <a:bodyPr>
            <a:normAutofit/>
          </a:bodyPr>
          <a:lstStyle/>
          <a:p>
            <a:r>
              <a:rPr lang="da-DK" dirty="0"/>
              <a:t>Forbedringsdata adskiller sig fra data til kontrol og forskning</a:t>
            </a:r>
          </a:p>
          <a:p>
            <a:endParaRPr lang="da-DK" dirty="0"/>
          </a:p>
          <a:p>
            <a:r>
              <a:rPr lang="da-DK" dirty="0"/>
              <a:t>Variation, variation, variation – forstå den og reagér derefter</a:t>
            </a:r>
          </a:p>
          <a:p>
            <a:endParaRPr lang="da-DK" dirty="0"/>
          </a:p>
          <a:p>
            <a:r>
              <a:rPr lang="da-DK" dirty="0"/>
              <a:t>Brug af data til forbedring er en dynamisk proces</a:t>
            </a:r>
          </a:p>
          <a:p>
            <a:endParaRPr lang="da-DK" dirty="0"/>
          </a:p>
        </p:txBody>
      </p:sp>
      <p:sp>
        <p:nvSpPr>
          <p:cNvPr id="5" name="Pladsholder til slidenummer 4">
            <a:extLst>
              <a:ext uri="{FF2B5EF4-FFF2-40B4-BE49-F238E27FC236}">
                <a16:creationId xmlns:a16="http://schemas.microsoft.com/office/drawing/2014/main" id="{6D4191B8-9BCD-2165-C7B1-3A88D3B4E971}"/>
              </a:ext>
            </a:extLst>
          </p:cNvPr>
          <p:cNvSpPr>
            <a:spLocks noGrp="1"/>
          </p:cNvSpPr>
          <p:nvPr>
            <p:ph type="sldNum" sz="quarter" idx="12"/>
          </p:nvPr>
        </p:nvSpPr>
        <p:spPr/>
        <p:txBody>
          <a:bodyPr/>
          <a:lstStyle/>
          <a:p>
            <a:fld id="{50DEC214-4A26-8544-86E4-D5810B015655}" type="slidenum">
              <a:rPr lang="da-DK" smtClean="0"/>
              <a:t>75</a:t>
            </a:fld>
            <a:endParaRPr lang="da-DK" dirty="0"/>
          </a:p>
        </p:txBody>
      </p:sp>
      <p:pic>
        <p:nvPicPr>
          <p:cNvPr id="8" name="Grafik 7" descr="Spørgsmål kontur">
            <a:extLst>
              <a:ext uri="{FF2B5EF4-FFF2-40B4-BE49-F238E27FC236}">
                <a16:creationId xmlns:a16="http://schemas.microsoft.com/office/drawing/2014/main" id="{C5D9634D-6674-B1CC-4635-791038584C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0329" y="1881188"/>
            <a:ext cx="2545479" cy="2545479"/>
          </a:xfrm>
          <a:prstGeom prst="rect">
            <a:avLst/>
          </a:prstGeom>
        </p:spPr>
      </p:pic>
      <p:sp>
        <p:nvSpPr>
          <p:cNvPr id="4" name="Tekstfelt 3">
            <a:extLst>
              <a:ext uri="{FF2B5EF4-FFF2-40B4-BE49-F238E27FC236}">
                <a16:creationId xmlns:a16="http://schemas.microsoft.com/office/drawing/2014/main" id="{A8AE3819-D522-80D5-BB95-7C5AEB8B7EE7}"/>
              </a:ext>
            </a:extLst>
          </p:cNvPr>
          <p:cNvSpPr txBox="1"/>
          <p:nvPr/>
        </p:nvSpPr>
        <p:spPr>
          <a:xfrm>
            <a:off x="150472" y="122635"/>
            <a:ext cx="6099048" cy="369332"/>
          </a:xfrm>
          <a:prstGeom prst="rect">
            <a:avLst/>
          </a:prstGeom>
          <a:noFill/>
        </p:spPr>
        <p:txBody>
          <a:bodyPr wrap="square">
            <a:spAutoFit/>
          </a:bodyPr>
          <a:lstStyle/>
          <a:p>
            <a:r>
              <a:rPr lang="da-DK" sz="1800" dirty="0">
                <a:solidFill>
                  <a:schemeClr val="tx1"/>
                </a:solidFill>
              </a:rPr>
              <a:t>Data til forbedring</a:t>
            </a:r>
            <a:endParaRPr lang="da-DK" dirty="0">
              <a:solidFill>
                <a:schemeClr val="tx1"/>
              </a:solidFill>
            </a:endParaRPr>
          </a:p>
        </p:txBody>
      </p:sp>
    </p:spTree>
    <p:extLst>
      <p:ext uri="{BB962C8B-B14F-4D97-AF65-F5344CB8AC3E}">
        <p14:creationId xmlns:p14="http://schemas.microsoft.com/office/powerpoint/2010/main" val="4145285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1391453437"/>
              </p:ext>
            </p:extLst>
          </p:nvPr>
        </p:nvGraphicFramePr>
        <p:xfrm>
          <a:off x="911225" y="1987329"/>
          <a:ext cx="7581903" cy="3463891"/>
        </p:xfrm>
        <a:graphic>
          <a:graphicData uri="http://schemas.openxmlformats.org/drawingml/2006/table">
            <a:tbl>
              <a:tblPr>
                <a:tableStyleId>{7DF18680-E054-41AD-8BC1-D1AEF772440D}</a:tableStyleId>
              </a:tblPr>
              <a:tblGrid>
                <a:gridCol w="7581903">
                  <a:extLst>
                    <a:ext uri="{9D8B030D-6E8A-4147-A177-3AD203B41FA5}">
                      <a16:colId xmlns:a16="http://schemas.microsoft.com/office/drawing/2014/main" val="20000"/>
                    </a:ext>
                  </a:extLst>
                </a:gridCol>
              </a:tblGrid>
              <a:tr h="58978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89785">
                <a:tc>
                  <a:txBody>
                    <a:bodyPr/>
                    <a:lstStyle/>
                    <a:p>
                      <a:pPr>
                        <a:spcAft>
                          <a:spcPts val="600"/>
                        </a:spcAft>
                      </a:pPr>
                      <a:r>
                        <a:rPr lang="da-DK" sz="2000" b="0" dirty="0"/>
                        <a:t>Status på forbedringsindsatser - systematisk videndeling af læring</a:t>
                      </a:r>
                    </a:p>
                  </a:txBody>
                  <a:tcPr/>
                </a:tc>
                <a:extLst>
                  <a:ext uri="{0D108BD9-81ED-4DB2-BD59-A6C34878D82A}">
                    <a16:rowId xmlns:a16="http://schemas.microsoft.com/office/drawing/2014/main" val="10001"/>
                  </a:ext>
                </a:extLst>
              </a:tr>
              <a:tr h="589785">
                <a:tc>
                  <a:txBody>
                    <a:bodyPr/>
                    <a:lstStyle/>
                    <a:p>
                      <a:pPr>
                        <a:spcAft>
                          <a:spcPts val="600"/>
                        </a:spcAft>
                      </a:pPr>
                      <a:r>
                        <a:rPr lang="da-DK" sz="2000" dirty="0"/>
                        <a:t>PDSA</a:t>
                      </a:r>
                    </a:p>
                  </a:txBody>
                  <a:tcPr/>
                </a:tc>
                <a:extLst>
                  <a:ext uri="{0D108BD9-81ED-4DB2-BD59-A6C34878D82A}">
                    <a16:rowId xmlns:a16="http://schemas.microsoft.com/office/drawing/2014/main" val="10002"/>
                  </a:ext>
                </a:extLst>
              </a:tr>
              <a:tr h="74508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Data til forbedring</a:t>
                      </a:r>
                      <a:endParaRPr lang="da-DK" sz="2000" b="0" dirty="0">
                        <a:solidFill>
                          <a:schemeClr val="tx2"/>
                        </a:solidFill>
                      </a:endParaRPr>
                    </a:p>
                  </a:txBody>
                  <a:tcPr/>
                </a:tc>
                <a:extLst>
                  <a:ext uri="{0D108BD9-81ED-4DB2-BD59-A6C34878D82A}">
                    <a16:rowId xmlns:a16="http://schemas.microsoft.com/office/drawing/2014/main" val="10005"/>
                  </a:ext>
                </a:extLst>
              </a:tr>
              <a:tr h="78299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Frem mod Workshop 3 og tak for i dag</a:t>
                      </a:r>
                      <a:endParaRPr lang="da-DK" sz="2400" b="1" dirty="0">
                        <a:solidFill>
                          <a:schemeClr val="tx2"/>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sz="2000" b="0" dirty="0">
                        <a:solidFill>
                          <a:schemeClr val="tx2"/>
                        </a:solidFill>
                      </a:endParaRPr>
                    </a:p>
                  </a:txBody>
                  <a:tcPr/>
                </a:tc>
                <a:extLst>
                  <a:ext uri="{0D108BD9-81ED-4DB2-BD59-A6C34878D82A}">
                    <a16:rowId xmlns:a16="http://schemas.microsoft.com/office/drawing/2014/main" val="10006"/>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76</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8850741" y="2433719"/>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507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3"/>
          <p:cNvPicPr>
            <a:picLocks noGrp="1" noChangeAspect="1"/>
          </p:cNvPicPr>
          <p:nvPr>
            <p:ph idx="1"/>
          </p:nvPr>
        </p:nvPicPr>
        <p:blipFill>
          <a:blip r:embed="rId3"/>
          <a:stretch>
            <a:fillRect/>
          </a:stretch>
        </p:blipFill>
        <p:spPr>
          <a:xfrm>
            <a:off x="3772770" y="5325090"/>
            <a:ext cx="2513730" cy="1256865"/>
          </a:xfrm>
          <a:prstGeom prst="rect">
            <a:avLst/>
          </a:prstGeom>
        </p:spPr>
      </p:pic>
      <p:sp>
        <p:nvSpPr>
          <p:cNvPr id="2" name="Titel 1"/>
          <p:cNvSpPr>
            <a:spLocks noGrp="1"/>
          </p:cNvSpPr>
          <p:nvPr>
            <p:ph type="title"/>
          </p:nvPr>
        </p:nvSpPr>
        <p:spPr/>
        <p:txBody>
          <a:bodyPr/>
          <a:lstStyle/>
          <a:p>
            <a:r>
              <a:rPr lang="da-DK" sz="2800" dirty="0"/>
              <a:t>Næste skridt</a:t>
            </a:r>
            <a:br>
              <a:rPr lang="da-DK" dirty="0"/>
            </a:br>
            <a:r>
              <a:rPr lang="da-DK" dirty="0"/>
              <a:t>Workshop 3</a:t>
            </a:r>
          </a:p>
        </p:txBody>
      </p:sp>
      <p:sp>
        <p:nvSpPr>
          <p:cNvPr id="7" name="Rektangel 6"/>
          <p:cNvSpPr/>
          <p:nvPr/>
        </p:nvSpPr>
        <p:spPr>
          <a:xfrm>
            <a:off x="838200" y="1632145"/>
            <a:ext cx="5046453"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400" b="1" u="sng" dirty="0">
                <a:solidFill>
                  <a:schemeClr val="tx1"/>
                </a:solidFill>
              </a:rPr>
              <a:t>Agenda</a:t>
            </a:r>
          </a:p>
          <a:p>
            <a:pPr algn="ctr"/>
            <a:endParaRPr lang="da-DK" sz="2400" b="1" u="sng" dirty="0">
              <a:solidFill>
                <a:schemeClr val="tx1"/>
              </a:solidFill>
            </a:endParaRPr>
          </a:p>
          <a:p>
            <a:pPr marL="800100" lvl="1" indent="-342900">
              <a:lnSpc>
                <a:spcPct val="150000"/>
              </a:lnSpc>
              <a:spcBef>
                <a:spcPts val="600"/>
              </a:spcBef>
              <a:buFont typeface="Arial" panose="020B0604020202020204" pitchFamily="34" charset="0"/>
              <a:buChar char="•"/>
            </a:pPr>
            <a:r>
              <a:rPr lang="da-DK" sz="2000" dirty="0">
                <a:solidFill>
                  <a:schemeClr val="tx1"/>
                </a:solidFill>
              </a:rPr>
              <a:t>Velkommen</a:t>
            </a:r>
          </a:p>
          <a:p>
            <a:pPr marL="800100" lvl="1" indent="-342900">
              <a:lnSpc>
                <a:spcPct val="150000"/>
              </a:lnSpc>
              <a:spcBef>
                <a:spcPts val="600"/>
              </a:spcBef>
              <a:buFont typeface="Arial" panose="020B0604020202020204" pitchFamily="34" charset="0"/>
              <a:buChar char="•"/>
            </a:pPr>
            <a:r>
              <a:rPr lang="da-DK" sz="2000" dirty="0">
                <a:solidFill>
                  <a:schemeClr val="tx1"/>
                </a:solidFill>
              </a:rPr>
              <a:t>Projektstatus </a:t>
            </a:r>
          </a:p>
          <a:p>
            <a:pPr marL="800100" lvl="1" indent="-342900">
              <a:lnSpc>
                <a:spcPct val="150000"/>
              </a:lnSpc>
              <a:spcBef>
                <a:spcPts val="600"/>
              </a:spcBef>
              <a:buFont typeface="Arial" panose="020B0604020202020204" pitchFamily="34" charset="0"/>
              <a:buChar char="•"/>
            </a:pPr>
            <a:r>
              <a:rPr lang="da-DK" sz="2000" dirty="0">
                <a:solidFill>
                  <a:schemeClr val="tx1"/>
                </a:solidFill>
              </a:rPr>
              <a:t>Tavlemøder</a:t>
            </a:r>
          </a:p>
          <a:p>
            <a:pPr marL="800100" lvl="1" indent="-342900">
              <a:lnSpc>
                <a:spcPct val="150000"/>
              </a:lnSpc>
              <a:spcBef>
                <a:spcPts val="600"/>
              </a:spcBef>
              <a:buFont typeface="Arial" panose="020B0604020202020204" pitchFamily="34" charset="0"/>
              <a:buChar char="•"/>
            </a:pPr>
            <a:r>
              <a:rPr lang="da-DK" sz="2000" dirty="0">
                <a:solidFill>
                  <a:schemeClr val="tx1"/>
                </a:solidFill>
              </a:rPr>
              <a:t>Fokus på fastholdelse</a:t>
            </a:r>
          </a:p>
          <a:p>
            <a:pPr marL="800100" lvl="1" indent="-342900">
              <a:lnSpc>
                <a:spcPct val="150000"/>
              </a:lnSpc>
              <a:spcBef>
                <a:spcPts val="600"/>
              </a:spcBef>
              <a:buFont typeface="Arial" panose="020B0604020202020204" pitchFamily="34" charset="0"/>
              <a:buChar char="•"/>
            </a:pPr>
            <a:r>
              <a:rPr lang="da-DK" sz="2000" dirty="0">
                <a:solidFill>
                  <a:schemeClr val="tx1"/>
                </a:solidFill>
              </a:rPr>
              <a:t>Fejring og videndeling</a:t>
            </a:r>
            <a:endParaRPr lang="da-DK" dirty="0">
              <a:solidFill>
                <a:schemeClr val="tx1"/>
              </a:solidFill>
            </a:endParaRPr>
          </a:p>
          <a:p>
            <a:endParaRPr lang="da-DK" dirty="0">
              <a:solidFill>
                <a:schemeClr val="tx1"/>
              </a:solidFill>
            </a:endParaRPr>
          </a:p>
        </p:txBody>
      </p:sp>
      <p:sp>
        <p:nvSpPr>
          <p:cNvPr id="10" name="Rektangel 9"/>
          <p:cNvSpPr/>
          <p:nvPr/>
        </p:nvSpPr>
        <p:spPr>
          <a:xfrm>
            <a:off x="6286500" y="1632145"/>
            <a:ext cx="5046453"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400" b="1" u="sng" dirty="0">
                <a:solidFill>
                  <a:schemeClr val="tx1"/>
                </a:solidFill>
              </a:rPr>
              <a:t>Tjekliste</a:t>
            </a:r>
          </a:p>
          <a:p>
            <a:pPr algn="ctr"/>
            <a:endParaRPr lang="da-DK" sz="2400" b="1" u="sng" dirty="0">
              <a:solidFill>
                <a:schemeClr val="tx1"/>
              </a:solidFill>
            </a:endParaRPr>
          </a:p>
          <a:p>
            <a:pPr marL="342900" indent="-342900">
              <a:lnSpc>
                <a:spcPct val="150000"/>
              </a:lnSpc>
              <a:buFont typeface="Arial" panose="020B0604020202020204" pitchFamily="34" charset="0"/>
              <a:buChar char="•"/>
            </a:pPr>
            <a:r>
              <a:rPr lang="da-DK" sz="2000" dirty="0">
                <a:solidFill>
                  <a:schemeClr val="tx1"/>
                </a:solidFill>
              </a:rPr>
              <a:t>Opdatér charter, driverdiagram og fremdriftsscore</a:t>
            </a:r>
          </a:p>
          <a:p>
            <a:pPr marL="342900" indent="-342900">
              <a:lnSpc>
                <a:spcPct val="150000"/>
              </a:lnSpc>
              <a:buFont typeface="Arial" panose="020B0604020202020204" pitchFamily="34" charset="0"/>
              <a:buChar char="•"/>
            </a:pPr>
            <a:r>
              <a:rPr lang="da-DK" sz="2000" dirty="0">
                <a:solidFill>
                  <a:schemeClr val="tx1"/>
                </a:solidFill>
              </a:rPr>
              <a:t>Opstart og gennemførelse af planlagte PDSA-tests</a:t>
            </a:r>
          </a:p>
          <a:p>
            <a:pPr marL="342900" indent="-342900">
              <a:lnSpc>
                <a:spcPct val="150000"/>
              </a:lnSpc>
              <a:buFont typeface="Arial" panose="020B0604020202020204" pitchFamily="34" charset="0"/>
              <a:buChar char="•"/>
            </a:pPr>
            <a:r>
              <a:rPr lang="da-DK" sz="2000" i="1" dirty="0">
                <a:solidFill>
                  <a:schemeClr val="tx1"/>
                </a:solidFill>
              </a:rPr>
              <a:t>Forbered præsentation af din/jeres indsats, hvis den er blevet udpeget</a:t>
            </a:r>
            <a:endParaRPr lang="da-DK" i="1" dirty="0">
              <a:solidFill>
                <a:schemeClr val="tx1"/>
              </a:solidFill>
            </a:endParaRPr>
          </a:p>
          <a:p>
            <a:endParaRPr lang="da-DK" dirty="0">
              <a:solidFill>
                <a:schemeClr val="tx1"/>
              </a:solidFill>
            </a:endParaRPr>
          </a:p>
        </p:txBody>
      </p:sp>
      <p:sp>
        <p:nvSpPr>
          <p:cNvPr id="3" name="Pladsholder til slidenummer 2">
            <a:extLst>
              <a:ext uri="{FF2B5EF4-FFF2-40B4-BE49-F238E27FC236}">
                <a16:creationId xmlns:a16="http://schemas.microsoft.com/office/drawing/2014/main" id="{B06FE92A-8F62-8B01-F075-C9C5089257ED}"/>
              </a:ext>
            </a:extLst>
          </p:cNvPr>
          <p:cNvSpPr>
            <a:spLocks noGrp="1"/>
          </p:cNvSpPr>
          <p:nvPr>
            <p:ph type="sldNum" sz="quarter" idx="12"/>
          </p:nvPr>
        </p:nvSpPr>
        <p:spPr/>
        <p:txBody>
          <a:bodyPr/>
          <a:lstStyle/>
          <a:p>
            <a:fld id="{1A9C1F50-39BA-4586-8B54-E51EE54A86B8}" type="slidenum">
              <a:rPr lang="da-DK" smtClean="0"/>
              <a:t>77</a:t>
            </a:fld>
            <a:endParaRPr lang="da-DK" dirty="0"/>
          </a:p>
        </p:txBody>
      </p:sp>
    </p:spTree>
    <p:extLst>
      <p:ext uri="{BB962C8B-B14F-4D97-AF65-F5344CB8AC3E}">
        <p14:creationId xmlns:p14="http://schemas.microsoft.com/office/powerpoint/2010/main" val="16960381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Evaluering</a:t>
            </a:r>
          </a:p>
        </p:txBody>
      </p:sp>
      <p:sp>
        <p:nvSpPr>
          <p:cNvPr id="3" name="Pladsholder til indhold 2"/>
          <p:cNvSpPr>
            <a:spLocks noGrp="1"/>
          </p:cNvSpPr>
          <p:nvPr>
            <p:ph idx="1"/>
          </p:nvPr>
        </p:nvSpPr>
        <p:spPr/>
        <p:txBody>
          <a:bodyPr/>
          <a:lstStyle/>
          <a:p>
            <a:pPr marL="0" indent="0" algn="ctr">
              <a:buNone/>
            </a:pPr>
            <a:br>
              <a:rPr lang="da-DK" dirty="0">
                <a:sym typeface="Wingdings" panose="05000000000000000000" pitchFamily="2" charset="2"/>
              </a:rPr>
            </a:br>
            <a:r>
              <a:rPr lang="da-DK" dirty="0">
                <a:sym typeface="Wingdings" panose="05000000000000000000" pitchFamily="2" charset="2"/>
              </a:rPr>
              <a:t>Husk rejsen bliver præcis så god, som I gør den sammen </a:t>
            </a:r>
            <a:endParaRPr lang="da-DK" dirty="0"/>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
        <p:nvSpPr>
          <p:cNvPr id="5" name="Rektangel 4"/>
          <p:cNvSpPr/>
          <p:nvPr/>
        </p:nvSpPr>
        <p:spPr>
          <a:xfrm>
            <a:off x="4105275" y="3057525"/>
            <a:ext cx="3257550" cy="2881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Verdana"/>
                <a:ea typeface="+mn-ea"/>
                <a:cs typeface="+mn-cs"/>
              </a:rPr>
              <a:t>QR kode indsættes her til evaluering</a:t>
            </a:r>
          </a:p>
        </p:txBody>
      </p:sp>
    </p:spTree>
    <p:extLst>
      <p:ext uri="{BB962C8B-B14F-4D97-AF65-F5344CB8AC3E}">
        <p14:creationId xmlns:p14="http://schemas.microsoft.com/office/powerpoint/2010/main" val="2009280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F68BC7-92CA-6299-38B0-25DCA6F1D9C6}"/>
              </a:ext>
            </a:extLst>
          </p:cNvPr>
          <p:cNvSpPr>
            <a:spLocks noGrp="1"/>
          </p:cNvSpPr>
          <p:nvPr>
            <p:ph type="title"/>
          </p:nvPr>
        </p:nvSpPr>
        <p:spPr>
          <a:xfrm>
            <a:off x="911225" y="628520"/>
            <a:ext cx="9648826" cy="411140"/>
          </a:xfrm>
        </p:spPr>
        <p:txBody>
          <a:bodyPr/>
          <a:lstStyle/>
          <a:p>
            <a:r>
              <a:rPr lang="da-DK" sz="1600" b="0" noProof="0" dirty="0">
                <a:solidFill>
                  <a:schemeClr val="tx2"/>
                </a:solidFill>
              </a:rPr>
              <a:t>Et samarbejde mellem</a:t>
            </a:r>
          </a:p>
        </p:txBody>
      </p:sp>
      <p:pic>
        <p:nvPicPr>
          <p:cNvPr id="6" name="Pladsholder til indhold 5">
            <a:extLst>
              <a:ext uri="{FF2B5EF4-FFF2-40B4-BE49-F238E27FC236}">
                <a16:creationId xmlns:a16="http://schemas.microsoft.com/office/drawing/2014/main" id="{945DB47F-ADAD-2BB2-7148-34E7B0902DD1}"/>
              </a:ext>
            </a:extLst>
          </p:cNvPr>
          <p:cNvPicPr>
            <a:picLocks noGrp="1" noChangeAspect="1"/>
          </p:cNvPicPr>
          <p:nvPr>
            <p:ph idx="1"/>
          </p:nvPr>
        </p:nvPicPr>
        <p:blipFill>
          <a:blip r:embed="rId2"/>
          <a:stretch>
            <a:fillRect/>
          </a:stretch>
        </p:blipFill>
        <p:spPr>
          <a:xfrm>
            <a:off x="2600217" y="1716067"/>
            <a:ext cx="6991566" cy="1712934"/>
          </a:xfrm>
          <a:noFill/>
        </p:spPr>
      </p:pic>
      <p:sp>
        <p:nvSpPr>
          <p:cNvPr id="4" name="Pladsholder til slidenummer 3">
            <a:extLst>
              <a:ext uri="{FF2B5EF4-FFF2-40B4-BE49-F238E27FC236}">
                <a16:creationId xmlns:a16="http://schemas.microsoft.com/office/drawing/2014/main" id="{DEC1FFF7-DFCC-024E-0DC4-4B47F33D68D9}"/>
              </a:ext>
            </a:extLst>
          </p:cNvPr>
          <p:cNvSpPr>
            <a:spLocks noGrp="1"/>
          </p:cNvSpPr>
          <p:nvPr>
            <p:ph type="sldNum" sz="quarter" idx="12"/>
          </p:nvPr>
        </p:nvSpPr>
        <p:spPr>
          <a:xfrm>
            <a:off x="150471" y="6534000"/>
            <a:ext cx="360000" cy="3240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79</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pic>
        <p:nvPicPr>
          <p:cNvPr id="10" name="Billede 9" descr="Et billede, der indeholder tekst, Font/skrifttype, Grafik, logo&#10;&#10;Automatisk genereret beskrivelse">
            <a:extLst>
              <a:ext uri="{FF2B5EF4-FFF2-40B4-BE49-F238E27FC236}">
                <a16:creationId xmlns:a16="http://schemas.microsoft.com/office/drawing/2014/main" id="{C4D95BFD-0CA8-5F68-90C0-8A2372785D5C}"/>
              </a:ext>
            </a:extLst>
          </p:cNvPr>
          <p:cNvPicPr>
            <a:picLocks noChangeAspect="1"/>
          </p:cNvPicPr>
          <p:nvPr/>
        </p:nvPicPr>
        <p:blipFill>
          <a:blip r:embed="rId3"/>
          <a:stretch>
            <a:fillRect/>
          </a:stretch>
        </p:blipFill>
        <p:spPr>
          <a:xfrm>
            <a:off x="3555187" y="4165091"/>
            <a:ext cx="5081626" cy="885139"/>
          </a:xfrm>
          <a:prstGeom prst="rect">
            <a:avLst/>
          </a:prstGeom>
        </p:spPr>
      </p:pic>
    </p:spTree>
    <p:extLst>
      <p:ext uri="{BB962C8B-B14F-4D97-AF65-F5344CB8AC3E}">
        <p14:creationId xmlns:p14="http://schemas.microsoft.com/office/powerpoint/2010/main" val="1003812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75" y="2100728"/>
            <a:ext cx="5291702" cy="4541612"/>
          </a:xfrm>
          <a:prstGeom prst="rect">
            <a:avLst/>
          </a:prstGeom>
        </p:spPr>
      </p:pic>
      <p:sp>
        <p:nvSpPr>
          <p:cNvPr id="2" name="Titel 1"/>
          <p:cNvSpPr>
            <a:spLocks noGrp="1"/>
          </p:cNvSpPr>
          <p:nvPr>
            <p:ph type="title"/>
          </p:nvPr>
        </p:nvSpPr>
        <p:spPr/>
        <p:txBody>
          <a:bodyPr/>
          <a:lstStyle/>
          <a:p>
            <a:br>
              <a:rPr lang="da-DK" dirty="0"/>
            </a:br>
            <a:r>
              <a:rPr lang="da-DK" dirty="0"/>
              <a:t>Mål for dagen</a:t>
            </a:r>
            <a:br>
              <a:rPr lang="da-DK" dirty="0"/>
            </a:br>
            <a:r>
              <a:rPr lang="da-DK" dirty="0"/>
              <a:t>Forbedringsmodellen (MFI)</a:t>
            </a:r>
          </a:p>
        </p:txBody>
      </p:sp>
      <p:sp>
        <p:nvSpPr>
          <p:cNvPr id="8" name="Pladsholder til slidenummer 7">
            <a:extLst>
              <a:ext uri="{FF2B5EF4-FFF2-40B4-BE49-F238E27FC236}">
                <a16:creationId xmlns:a16="http://schemas.microsoft.com/office/drawing/2014/main" id="{DB6C10F1-97B6-8190-B89A-1C8A1CEE4EF8}"/>
              </a:ext>
            </a:extLst>
          </p:cNvPr>
          <p:cNvSpPr>
            <a:spLocks noGrp="1"/>
          </p:cNvSpPr>
          <p:nvPr>
            <p:ph type="sldNum" sz="quarter" idx="12"/>
          </p:nvPr>
        </p:nvSpPr>
        <p:spPr/>
        <p:txBody>
          <a:bodyPr/>
          <a:lstStyle/>
          <a:p>
            <a:fld id="{1A9C1F50-39BA-4586-8B54-E51EE54A86B8}" type="slidenum">
              <a:rPr lang="da-DK" smtClean="0"/>
              <a:t>8</a:t>
            </a:fld>
            <a:endParaRPr lang="da-DK" dirty="0"/>
          </a:p>
        </p:txBody>
      </p:sp>
      <p:sp>
        <p:nvSpPr>
          <p:cNvPr id="4" name="Rektangel 3"/>
          <p:cNvSpPr/>
          <p:nvPr/>
        </p:nvSpPr>
        <p:spPr>
          <a:xfrm>
            <a:off x="7063395" y="2860256"/>
            <a:ext cx="2534855" cy="601884"/>
          </a:xfrm>
          <a:prstGeom prst="rect">
            <a:avLst/>
          </a:prstGeom>
          <a:solidFill>
            <a:schemeClr val="tx2"/>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a-DK" sz="2400" dirty="0"/>
              <a:t>Workshop 1</a:t>
            </a:r>
          </a:p>
        </p:txBody>
      </p:sp>
      <p:cxnSp>
        <p:nvCxnSpPr>
          <p:cNvPr id="7" name="Lige forbindelse 6"/>
          <p:cNvCxnSpPr/>
          <p:nvPr/>
        </p:nvCxnSpPr>
        <p:spPr>
          <a:xfrm>
            <a:off x="5766703" y="2536057"/>
            <a:ext cx="59030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9" name="Lige forbindelse 8"/>
          <p:cNvCxnSpPr/>
          <p:nvPr/>
        </p:nvCxnSpPr>
        <p:spPr>
          <a:xfrm flipV="1">
            <a:off x="6357012" y="2536057"/>
            <a:ext cx="0" cy="1259499"/>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Lige forbindelse 11"/>
          <p:cNvCxnSpPr/>
          <p:nvPr/>
        </p:nvCxnSpPr>
        <p:spPr>
          <a:xfrm>
            <a:off x="5766703" y="3795556"/>
            <a:ext cx="59030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4" name="Lige forbindelse 13"/>
          <p:cNvCxnSpPr/>
          <p:nvPr/>
        </p:nvCxnSpPr>
        <p:spPr>
          <a:xfrm>
            <a:off x="6357012" y="3161198"/>
            <a:ext cx="590309"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Rektangel 14"/>
          <p:cNvSpPr/>
          <p:nvPr/>
        </p:nvSpPr>
        <p:spPr>
          <a:xfrm>
            <a:off x="7063395" y="4044021"/>
            <a:ext cx="2534855" cy="601884"/>
          </a:xfrm>
          <a:prstGeom prst="rect">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400" dirty="0"/>
              <a:t>Workshop 2</a:t>
            </a:r>
          </a:p>
        </p:txBody>
      </p:sp>
      <p:cxnSp>
        <p:nvCxnSpPr>
          <p:cNvPr id="16" name="Lige forbindelse 15"/>
          <p:cNvCxnSpPr/>
          <p:nvPr/>
        </p:nvCxnSpPr>
        <p:spPr>
          <a:xfrm>
            <a:off x="5578795" y="3143869"/>
            <a:ext cx="590309"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7" name="Lige forbindelse 16"/>
          <p:cNvCxnSpPr/>
          <p:nvPr/>
        </p:nvCxnSpPr>
        <p:spPr>
          <a:xfrm flipV="1">
            <a:off x="6155602" y="3143869"/>
            <a:ext cx="13503" cy="2276142"/>
          </a:xfrm>
          <a:prstGeom prst="line">
            <a:avLst/>
          </a:prstGeom>
        </p:spPr>
        <p:style>
          <a:lnRef idx="1">
            <a:schemeClr val="accent4"/>
          </a:lnRef>
          <a:fillRef idx="0">
            <a:schemeClr val="accent4"/>
          </a:fillRef>
          <a:effectRef idx="0">
            <a:schemeClr val="accent4"/>
          </a:effectRef>
          <a:fontRef idx="minor">
            <a:schemeClr val="tx1"/>
          </a:fontRef>
        </p:style>
      </p:cxnSp>
      <p:cxnSp>
        <p:nvCxnSpPr>
          <p:cNvPr id="19" name="Lige forbindelse 18"/>
          <p:cNvCxnSpPr/>
          <p:nvPr/>
        </p:nvCxnSpPr>
        <p:spPr>
          <a:xfrm>
            <a:off x="5578796" y="5420011"/>
            <a:ext cx="590309"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0" name="Lige forbindelse 19"/>
          <p:cNvCxnSpPr/>
          <p:nvPr/>
        </p:nvCxnSpPr>
        <p:spPr>
          <a:xfrm>
            <a:off x="6162353" y="4344963"/>
            <a:ext cx="590309" cy="0"/>
          </a:xfrm>
          <a:prstGeom prst="line">
            <a:avLst/>
          </a:prstGeom>
        </p:spPr>
        <p:style>
          <a:lnRef idx="1">
            <a:schemeClr val="accent4"/>
          </a:lnRef>
          <a:fillRef idx="0">
            <a:schemeClr val="accent4"/>
          </a:fillRef>
          <a:effectRef idx="0">
            <a:schemeClr val="accent4"/>
          </a:effectRef>
          <a:fontRef idx="minor">
            <a:schemeClr val="tx1"/>
          </a:fontRef>
        </p:style>
      </p:cxnSp>
      <p:sp>
        <p:nvSpPr>
          <p:cNvPr id="3" name="Tekstfelt 2">
            <a:extLst>
              <a:ext uri="{FF2B5EF4-FFF2-40B4-BE49-F238E27FC236}">
                <a16:creationId xmlns:a16="http://schemas.microsoft.com/office/drawing/2014/main" id="{42CCC71A-7DA3-D112-1D0F-2B9D2FC918E4}"/>
              </a:ext>
            </a:extLst>
          </p:cNvPr>
          <p:cNvSpPr txBox="1"/>
          <p:nvPr/>
        </p:nvSpPr>
        <p:spPr>
          <a:xfrm>
            <a:off x="150472" y="30994"/>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42822744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BB0B135-E9D1-3A42-BBF6-6438062F3F1E}"/>
              </a:ext>
            </a:extLst>
          </p:cNvPr>
          <p:cNvSpPr>
            <a:spLocks noGrp="1"/>
          </p:cNvSpPr>
          <p:nvPr>
            <p:ph type="ctrTitle"/>
          </p:nvPr>
        </p:nvSpPr>
        <p:spPr/>
        <p:txBody>
          <a:bodyPr/>
          <a:lstStyle/>
          <a:p>
            <a:endParaRPr lang="da-DK" dirty="0"/>
          </a:p>
        </p:txBody>
      </p:sp>
      <p:pic>
        <p:nvPicPr>
          <p:cNvPr id="2" name="Billede 1">
            <a:extLst>
              <a:ext uri="{FF2B5EF4-FFF2-40B4-BE49-F238E27FC236}">
                <a16:creationId xmlns:a16="http://schemas.microsoft.com/office/drawing/2014/main" id="{02E75755-E331-3A2B-026A-9646D49E80F1}"/>
              </a:ext>
            </a:extLst>
          </p:cNvPr>
          <p:cNvPicPr>
            <a:picLocks noChangeAspect="1"/>
          </p:cNvPicPr>
          <p:nvPr/>
        </p:nvPicPr>
        <p:blipFill>
          <a:blip r:embed="rId3"/>
          <a:stretch>
            <a:fillRect/>
          </a:stretch>
        </p:blipFill>
        <p:spPr>
          <a:xfrm>
            <a:off x="11116800" y="5670000"/>
            <a:ext cx="402371" cy="615749"/>
          </a:xfrm>
          <a:prstGeom prst="rect">
            <a:avLst/>
          </a:prstGeom>
        </p:spPr>
      </p:pic>
      <p:sp>
        <p:nvSpPr>
          <p:cNvPr id="3" name="Pladsholder til slidenummer 2">
            <a:extLst>
              <a:ext uri="{FF2B5EF4-FFF2-40B4-BE49-F238E27FC236}">
                <a16:creationId xmlns:a16="http://schemas.microsoft.com/office/drawing/2014/main" id="{6BA0BA81-3B79-896B-9EBD-C7D1FEEAB7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54872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5271" y="734979"/>
            <a:ext cx="12740607" cy="1081007"/>
          </a:xfrm>
        </p:spPr>
        <p:txBody>
          <a:bodyPr>
            <a:noAutofit/>
          </a:bodyPr>
          <a:lstStyle/>
          <a:p>
            <a:br>
              <a:rPr lang="da-DK" dirty="0"/>
            </a:br>
            <a:br>
              <a:rPr lang="da-DK" dirty="0"/>
            </a:br>
            <a:br>
              <a:rPr lang="da-DK" dirty="0"/>
            </a:br>
            <a:r>
              <a:rPr lang="da-DK" dirty="0"/>
              <a:t>Fem fundamentale principper i forbedringsarbejde </a:t>
            </a:r>
          </a:p>
        </p:txBody>
      </p:sp>
      <p:sp>
        <p:nvSpPr>
          <p:cNvPr id="3" name="Pladsholder til indhold 2"/>
          <p:cNvSpPr>
            <a:spLocks noGrp="1"/>
          </p:cNvSpPr>
          <p:nvPr>
            <p:ph idx="1"/>
          </p:nvPr>
        </p:nvSpPr>
        <p:spPr>
          <a:xfrm>
            <a:off x="1280765" y="2193450"/>
            <a:ext cx="9885112" cy="4392614"/>
          </a:xfrm>
        </p:spPr>
        <p:txBody>
          <a:bodyPr>
            <a:normAutofit/>
          </a:bodyPr>
          <a:lstStyle/>
          <a:p>
            <a:pPr marL="457200" indent="-457200">
              <a:lnSpc>
                <a:spcPct val="150000"/>
              </a:lnSpc>
              <a:buFont typeface="+mj-lt"/>
              <a:buAutoNum type="arabicPeriod"/>
            </a:pPr>
            <a:r>
              <a:rPr lang="da-DK" dirty="0"/>
              <a:t>Vide hvorfor</a:t>
            </a:r>
            <a:r>
              <a:rPr lang="da-DK" b="1" dirty="0"/>
              <a:t> forbedring er en nødvendighed</a:t>
            </a:r>
          </a:p>
          <a:p>
            <a:pPr marL="514338" indent="-514338">
              <a:lnSpc>
                <a:spcPct val="150000"/>
              </a:lnSpc>
              <a:buFont typeface="+mj-lt"/>
              <a:buAutoNum type="arabicPeriod"/>
            </a:pPr>
            <a:r>
              <a:rPr lang="da-DK" dirty="0">
                <a:solidFill>
                  <a:schemeClr val="tx1"/>
                </a:solidFill>
              </a:rPr>
              <a:t>Have et </a:t>
            </a:r>
            <a:r>
              <a:rPr lang="da-DK" b="1" dirty="0">
                <a:solidFill>
                  <a:schemeClr val="tx1"/>
                </a:solidFill>
              </a:rPr>
              <a:t>feedbacksystem</a:t>
            </a:r>
            <a:r>
              <a:rPr lang="da-DK" dirty="0">
                <a:solidFill>
                  <a:schemeClr val="tx1"/>
                </a:solidFill>
              </a:rPr>
              <a:t> til at fortælle om forbedringen finder sted</a:t>
            </a:r>
          </a:p>
          <a:p>
            <a:pPr marL="514338" indent="-514338">
              <a:lnSpc>
                <a:spcPct val="150000"/>
              </a:lnSpc>
              <a:buFont typeface="+mj-lt"/>
              <a:buAutoNum type="arabicPeriod"/>
            </a:pPr>
            <a:r>
              <a:rPr lang="da-DK" b="1" dirty="0"/>
              <a:t>Udvikle effektive forandringer, </a:t>
            </a:r>
            <a:r>
              <a:rPr lang="da-DK" dirty="0"/>
              <a:t>som vil resultere i en forbedring</a:t>
            </a:r>
          </a:p>
          <a:p>
            <a:pPr marL="514338" indent="-514338">
              <a:lnSpc>
                <a:spcPct val="150000"/>
              </a:lnSpc>
              <a:buFont typeface="+mj-lt"/>
              <a:buAutoNum type="arabicPeriod"/>
            </a:pPr>
            <a:r>
              <a:rPr lang="da-DK" b="1" dirty="0">
                <a:solidFill>
                  <a:schemeClr val="tx1"/>
                </a:solidFill>
              </a:rPr>
              <a:t>Afprøve forandringer </a:t>
            </a:r>
            <a:r>
              <a:rPr lang="da-DK" dirty="0">
                <a:solidFill>
                  <a:schemeClr val="tx1"/>
                </a:solidFill>
              </a:rPr>
              <a:t>inden implementering</a:t>
            </a:r>
          </a:p>
          <a:p>
            <a:pPr marL="514338" indent="-514338">
              <a:lnSpc>
                <a:spcPct val="150000"/>
              </a:lnSpc>
              <a:buFont typeface="+mj-lt"/>
              <a:buAutoNum type="arabicPeriod"/>
            </a:pPr>
            <a:r>
              <a:rPr lang="da-DK" dirty="0"/>
              <a:t>Vide hvornår og hvordan </a:t>
            </a:r>
            <a:r>
              <a:rPr lang="da-DK" b="1" dirty="0"/>
              <a:t>forandringen bliver permanent og varig </a:t>
            </a:r>
            <a:r>
              <a:rPr lang="da-DK" dirty="0"/>
              <a:t>dvs. implementeret.</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77229F-B27D-474D-AD14-A52C8BDA3A06}"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sp>
        <p:nvSpPr>
          <p:cNvPr id="5" name="Tekstfelt 4"/>
          <p:cNvSpPr txBox="1"/>
          <p:nvPr/>
        </p:nvSpPr>
        <p:spPr>
          <a:xfrm>
            <a:off x="8638674" y="6386009"/>
            <a:ext cx="3364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595959"/>
                </a:solidFill>
                <a:effectLst/>
                <a:uLnTx/>
                <a:uFillTx/>
                <a:latin typeface="Verdana"/>
                <a:ea typeface="+mn-ea"/>
                <a:cs typeface="+mn-cs"/>
              </a:rPr>
              <a:t>Langley, Moen m.fl.(2009):  The </a:t>
            </a:r>
            <a:r>
              <a:rPr kumimoji="0" lang="da-DK" sz="1000" b="0" i="0" u="none" strike="noStrike" kern="1200" cap="none" spc="0" normalizeH="0" baseline="0" noProof="0" dirty="0" err="1">
                <a:ln>
                  <a:noFill/>
                </a:ln>
                <a:solidFill>
                  <a:srgbClr val="595959"/>
                </a:solidFill>
                <a:effectLst/>
                <a:uLnTx/>
                <a:uFillTx/>
                <a:latin typeface="Verdana"/>
                <a:ea typeface="+mn-ea"/>
                <a:cs typeface="+mn-cs"/>
              </a:rPr>
              <a:t>Improvement</a:t>
            </a:r>
            <a:r>
              <a:rPr kumimoji="0" lang="da-DK" sz="1000" b="0" i="0" u="none" strike="noStrike" kern="1200" cap="none" spc="0" normalizeH="0" baseline="0" noProof="0" dirty="0">
                <a:ln>
                  <a:noFill/>
                </a:ln>
                <a:solidFill>
                  <a:srgbClr val="595959"/>
                </a:solidFill>
                <a:effectLst/>
                <a:uLnTx/>
                <a:uFillTx/>
                <a:latin typeface="Verdana"/>
                <a:ea typeface="+mn-ea"/>
                <a:cs typeface="+mn-cs"/>
              </a:rPr>
              <a:t> Guide Kapitel 1 s. 16-25</a:t>
            </a:r>
          </a:p>
        </p:txBody>
      </p:sp>
      <p:sp>
        <p:nvSpPr>
          <p:cNvPr id="6" name="Tekstfelt 5">
            <a:extLst>
              <a:ext uri="{FF2B5EF4-FFF2-40B4-BE49-F238E27FC236}">
                <a16:creationId xmlns:a16="http://schemas.microsoft.com/office/drawing/2014/main" id="{81A41FEF-4FC2-5EBB-AA59-D9093EA86836}"/>
              </a:ext>
            </a:extLst>
          </p:cNvPr>
          <p:cNvSpPr txBox="1"/>
          <p:nvPr/>
        </p:nvSpPr>
        <p:spPr>
          <a:xfrm>
            <a:off x="330471" y="185127"/>
            <a:ext cx="60990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85A0"/>
                </a:solidFill>
                <a:effectLst/>
                <a:uLnTx/>
                <a:uFillTx/>
                <a:latin typeface="Verdana"/>
                <a:ea typeface="+mn-ea"/>
                <a:cs typeface="+mn-cs"/>
              </a:rPr>
              <a:t>Velkommen</a:t>
            </a:r>
          </a:p>
        </p:txBody>
      </p:sp>
    </p:spTree>
    <p:extLst>
      <p:ext uri="{BB962C8B-B14F-4D97-AF65-F5344CB8AC3E}">
        <p14:creationId xmlns:p14="http://schemas.microsoft.com/office/powerpoint/2010/main" val="1962306535"/>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60A7A0E7-E1F7-4808-9EF1-529F227A12C2}" vid="{F99A4A55-DFE8-4C59-B5A5-6B4A94FCB8F9}"/>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60A7A0E7-E1F7-4808-9EF1-529F227A12C2}" vid="{F99A4A55-DFE8-4C59-B5A5-6B4A94FCB8F9}"/>
    </a:ext>
  </a:extLst>
</a:theme>
</file>

<file path=ppt/theme/theme3.xml><?xml version="1.0" encoding="utf-8"?>
<a:theme xmlns:a="http://schemas.openxmlformats.org/drawingml/2006/main" name="2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ED681895-EDD5-4654-A574-E2CF8DC0210E}" vid="{11DD2FDA-4DEF-45C7-AEFA-9ED25BF8E368}"/>
    </a:ext>
  </a:extLst>
</a:theme>
</file>

<file path=ppt/theme/theme4.xml><?xml version="1.0" encoding="utf-8"?>
<a:theme xmlns:a="http://schemas.openxmlformats.org/drawingml/2006/main" name="3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F7F4DCB-A019-4291-ADDB-7A9D056CCF14}" vid="{65DEB6D5-6594-4D19-8C6D-57FB2BA7E1F1}"/>
    </a:ext>
  </a:extLst>
</a:theme>
</file>

<file path=ppt/theme/theme5.xml><?xml version="1.0" encoding="utf-8"?>
<a:theme xmlns:a="http://schemas.openxmlformats.org/drawingml/2006/main" name="4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ED681895-EDD5-4654-A574-E2CF8DC0210E}" vid="{11DD2FDA-4DEF-45C7-AEFA-9ED25BF8E368}"/>
    </a:ext>
  </a:extLst>
</a:theme>
</file>

<file path=ppt/theme/theme6.xml><?xml version="1.0" encoding="utf-8"?>
<a:theme xmlns:a="http://schemas.openxmlformats.org/drawingml/2006/main" name="5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60A7A0E7-E1F7-4808-9EF1-529F227A12C2}" vid="{F99A4A55-DFE8-4C59-B5A5-6B4A94FCB8F9}"/>
    </a:ext>
  </a:extLst>
</a:theme>
</file>

<file path=ppt/theme/theme7.xml><?xml version="1.0" encoding="utf-8"?>
<a:theme xmlns:a="http://schemas.openxmlformats.org/drawingml/2006/main" name="6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F7F4DCB-A019-4291-ADDB-7A9D056CCF14}" vid="{65DEB6D5-6594-4D19-8C6D-57FB2BA7E1F1}"/>
    </a:ext>
  </a:extLst>
</a:theme>
</file>

<file path=ppt/theme/theme8.xml><?xml version="1.0" encoding="utf-8"?>
<a:theme xmlns:a="http://schemas.openxmlformats.org/drawingml/2006/main" name="Dansk Selskab for Patientsikkerhed - PPT Template">
  <a:themeElements>
    <a:clrScheme name="Dansk Selskab For Patiensikkerhed">
      <a:dk1>
        <a:srgbClr val="000000"/>
      </a:dk1>
      <a:lt1>
        <a:sysClr val="window" lastClr="FFFFFF"/>
      </a:lt1>
      <a:dk2>
        <a:srgbClr val="E13829"/>
      </a:dk2>
      <a:lt2>
        <a:srgbClr val="FFFFFF"/>
      </a:lt2>
      <a:accent1>
        <a:srgbClr val="5B605C"/>
      </a:accent1>
      <a:accent2>
        <a:srgbClr val="E13829"/>
      </a:accent2>
      <a:accent3>
        <a:srgbClr val="22186C"/>
      </a:accent3>
      <a:accent4>
        <a:srgbClr val="188FCE"/>
      </a:accent4>
      <a:accent5>
        <a:srgbClr val="1AA090"/>
      </a:accent5>
      <a:accent6>
        <a:srgbClr val="FF7B12"/>
      </a:accent6>
      <a:hlink>
        <a:srgbClr val="22186C"/>
      </a:hlink>
      <a:folHlink>
        <a:srgbClr val="E1382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Dansk Selskab for Patientsikkerhed" id="{AD7B11D7-7960-4335-9AE5-3F7405F7E3DA}" vid="{2E7EFBC1-86E1-4BE2-96E6-C9731A9BD39C}"/>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53d26b7-4c3c-43b7-a62b-3cbf4218d9af"/>
    <Dato_x0020_oprettet xmlns="04BCE6AD-BBF3-4DFC-854B-44DF9D626904">2025-02-03T23:00:00+00:00</Dato_x0020_oprettet>
    <Forsendelsesdato xmlns="http://schemas.microsoft.com/sharepoint/v3" xsi:nil="true"/>
    <CCMMeetingCaseLink xmlns="04BCE6AD-BBF3-4DFC-854B-44DF9D626904">
      <Url xsi:nil="true"/>
      <Description xsi:nil="true"/>
    </CCMMeetingCaseLink>
    <CCMAgendaStatus xmlns="04BCE6AD-BBF3-4DFC-854B-44DF9D626904" xsi:nil="true"/>
    <Registreringsdato xmlns="04BCE6AD-BBF3-4DFC-854B-44DF9D626904" xsi:nil="true"/>
    <CCMManageRelations xmlns="04BCE6AD-BBF3-4DFC-854B-44DF9D626904" xsi:nil="true"/>
    <Fortrolighed xmlns="04BCE6AD-BBF3-4DFC-854B-44DF9D626904">Offentlig</Fortrolighed>
    <Korrespondance xmlns="http://schemas.microsoft.com/sharepoint/v3">Intern</Korrespondance>
    <CCMCognitiveType xmlns="http://schemas.microsoft.com/sharepoint/v3">-1</CCMCognitiveType>
    <Status xmlns="04BCE6AD-BBF3-4DFC-854B-44DF9D626904">Åben</Status>
    <CCMAgendaItemId xmlns="04BCE6AD-BBF3-4DFC-854B-44DF9D626904" xsi:nil="true"/>
    <CCMDescription xmlns="04BCE6AD-BBF3-4DFC-854B-44DF9D626904" xsi:nil="true"/>
    <m96ce802aec64391894b39b43d8136a5 xmlns="04BCE6AD-BBF3-4DFC-854B-44DF9D626904">
      <Terms xmlns="http://schemas.microsoft.com/office/infopath/2007/PartnerControls"/>
    </m96ce802aec64391894b39b43d8136a5>
    <CaseOwner xmlns="http://schemas.microsoft.com/sharepoint/v3">
      <UserInfo>
        <DisplayName>Sara Winther Kirkegård</DisplayName>
        <AccountId>3323</AccountId>
        <AccountType/>
      </UserInfo>
    </CaseOwner>
    <Beskrivelse xmlns="04BCE6AD-BBF3-4DFC-854B-44DF9D626904">​Projektledelse af kapabilitetsopbygning i forbedringsarbejde</Beskrivelse>
    <a3c7f3665c3f4ddab65e7e70f16e8438 xmlns="04BCE6AD-BBF3-4DFC-854B-44DF9D626904">
      <Terms xmlns="http://schemas.microsoft.com/office/infopath/2007/PartnerControls"/>
    </a3c7f3665c3f4ddab65e7e70f16e8438>
    <CCMMeetingCaseInstanceId xmlns="04BCE6AD-BBF3-4DFC-854B-44DF9D626904" xsi:nil="true"/>
    <Frist xmlns="04BCE6AD-BBF3-4DFC-854B-44DF9D626904" xsi:nil="true"/>
    <TrackID xmlns="http://schemas.microsoft.com/sharepoint/v3" xsi:nil="true"/>
    <Adresse xmlns="04BCE6AD-BBF3-4DFC-854B-44DF9D626904"/>
    <JournalDato xmlns="04BCE6AD-BBF3-4DFC-854B-44DF9D626904" xsi:nil="true"/>
    <CCMAgendaDocumentStatus xmlns="04BCE6AD-BBF3-4DFC-854B-44DF9D626904" xsi:nil="true"/>
    <Part xmlns="04BCE6AD-BBF3-4DFC-854B-44DF9D626904"/>
    <BrevId xmlns="04BCE6AD-BBF3-4DFC-854B-44DF9D626904" xsi:nil="true"/>
    <Dokumentgruppe xmlns="04BCE6AD-BBF3-4DFC-854B-44DF9D626904">Læringsmaterialer fra Dansk Selskab for Patientsikkerhed</Dokumentgruppe>
    <CCMMeetingCaseId xmlns="04BCE6AD-BBF3-4DFC-854B-44DF9D626904" xsi:nil="true"/>
    <CCMMetadataExtractionStatus xmlns="http://schemas.microsoft.com/sharepoint/v3">CCMPageCount:InProgress;CCMCommentCount:InProgress</CCMMetadataExtractionStatus>
    <LocalAttachment xmlns="http://schemas.microsoft.com/sharepoint/v3">false</LocalAttachment>
    <CCMSystemID xmlns="http://schemas.microsoft.com/sharepoint/v3">2eef365f-b744-44fd-ad69-10b643aa564f</CCMSystemID>
    <CCMVisualId xmlns="http://schemas.microsoft.com/sharepoint/v3">EMN-2023-08076</CCMVisualId>
    <Finalized xmlns="http://schemas.microsoft.com/sharepoint/v3">false</Finalized>
    <DocID xmlns="http://schemas.microsoft.com/sharepoint/v3">12016910</DocID>
    <CaseRecordNumber xmlns="http://schemas.microsoft.com/sharepoint/v3">0</CaseRecordNumber>
    <CaseID xmlns="http://schemas.microsoft.com/sharepoint/v3">EMN-2023-08076</CaseID>
    <RegistrationDate xmlns="http://schemas.microsoft.com/sharepoint/v3" xsi:nil="true"/>
    <Related xmlns="http://schemas.microsoft.com/sharepoint/v3">false</Related>
    <CCMPageCount xmlns="http://schemas.microsoft.com/sharepoint/v3">0</CCMPageCount>
    <CCMCommentCount xmlns="http://schemas.microsoft.com/sharepoint/v3">0</CCMCommentCount>
    <CCMPreviewAnnotationsTasks xmlns="http://schemas.microsoft.com/sharepoint/v3">0</CCMPreviewAnnotationsTasks>
    <CCMConversation xmlns="http://schemas.microsoft.com/sharepoint/v3" xsi:nil="true"/>
    <CCMTemplateID xmlns="http://schemas.microsoft.com/sharepoint/v3">0</CCMTemplateI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8E892276091448458F0D76BC558014B8" ma:contentTypeVersion="2" ma:contentTypeDescription="GetOrganized dokument" ma:contentTypeScope="" ma:versionID="ebd9ef3caf07b5dc426b308dc27b5fd9">
  <xsd:schema xmlns:xsd="http://www.w3.org/2001/XMLSchema" xmlns:xs="http://www.w3.org/2001/XMLSchema" xmlns:p="http://schemas.microsoft.com/office/2006/metadata/properties" xmlns:ns1="http://schemas.microsoft.com/sharepoint/v3" xmlns:ns2="04BCE6AD-BBF3-4DFC-854B-44DF9D626904" xmlns:ns3="053d26b7-4c3c-43b7-a62b-3cbf4218d9af" xmlns:ns4="e2f33766-0e0b-4863-aba2-3da1f4b3f2e0" targetNamespace="http://schemas.microsoft.com/office/2006/metadata/properties" ma:root="true" ma:fieldsID="e85efebd04ca609b43ecc2026e518b2c" ns1:_="" ns2:_="" ns3:_="" ns4:_="">
    <xsd:import namespace="http://schemas.microsoft.com/sharepoint/v3"/>
    <xsd:import namespace="04BCE6AD-BBF3-4DFC-854B-44DF9D626904"/>
    <xsd:import namespace="053d26b7-4c3c-43b7-a62b-3cbf4218d9af"/>
    <xsd:import namespace="e2f33766-0e0b-4863-aba2-3da1f4b3f2e0"/>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Beskrivelse" minOccurs="0"/>
                <xsd:element ref="ns2:CCMDescription" minOccurs="0"/>
                <xsd:element ref="ns2:Adresse" minOccurs="0"/>
                <xsd:element ref="ns2:JournalDato" minOccurs="0"/>
                <xsd:element ref="ns2:BrevId" minOccurs="0"/>
                <xsd:element ref="ns2:Fortrolighed" minOccurs="0"/>
                <xsd:element ref="ns2:Dokumentgruppe"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2:m96ce802aec64391894b39b43d8136a5" minOccurs="0"/>
                <xsd:element ref="ns1:CCMMetadataExtractionStatus" minOccurs="0"/>
                <xsd:element ref="ns1:CCMPageCount" minOccurs="0"/>
                <xsd:element ref="ns1:CCMCommentCount" minOccurs="0"/>
                <xsd:element ref="ns1:CCMPreviewAnnotationsTask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2944;#Mette Nagel Kasper"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5" nillable="true" ma:displayName="Forsendelsesdato" ma:internalName="Forsendelsesdato">
      <xsd:simpleType>
        <xsd:restriction base="dms:DateTime"/>
      </xsd:simpleType>
    </xsd:element>
    <xsd:element name="TrackID" ma:index="7" nillable="true" ma:displayName="TrackID" ma:description="" ma:internalName="TrackID">
      <xsd:simpleType>
        <xsd:restriction base="dms:Note">
          <xsd:maxLength value="255"/>
        </xsd:restriction>
      </xsd:simpleType>
    </xsd:element>
    <xsd:element name="CCMCognitiveType" ma:index="12" nillable="true" ma:displayName="CognitiveType" ma:decimals="0" ma:description="" ma:internalName="CCMCognitiveType" ma:readOnly="false">
      <xsd:simpleType>
        <xsd:restriction base="dms:Number"/>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8"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9" nillable="true" ma:displayName="Sider" ma:decimals="0" ma:internalName="CCMPageCount" ma:readOnly="true">
      <xsd:simpleType>
        <xsd:restriction base="dms:Number"/>
      </xsd:simpleType>
    </xsd:element>
    <xsd:element name="CCMCommentCount" ma:index="60" nillable="true" ma:displayName="Kommentarer" ma:decimals="0" ma:internalName="CCMCommentCount" ma:readOnly="true">
      <xsd:simpleType>
        <xsd:restriction base="dms:Number"/>
      </xsd:simpleType>
    </xsd:element>
    <xsd:element name="CCMPreviewAnnotationsTasks" ma:index="61"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04BCE6AD-BBF3-4DFC-854B-44DF9D626904"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CCMAgendaDocumentStatus" ma:index="8" nillable="true" ma:displayName="Status  for dagsordensdokument" ma:default="" ma:format="Dropdown" ma:internalName="CCMAgendaDocumentStatus">
      <xsd:simpleType>
        <xsd:restriction base="dms:Choice">
          <xsd:enumeration value="Udkast"/>
          <xsd:enumeration value="Under udarbejdelse"/>
          <xsd:enumeration value="Endelig"/>
        </xsd:restriction>
      </xsd:simpleType>
    </xsd:element>
    <xsd:element name="CCMAgendaStatus" ma:index="9"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0"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1" nillable="true" ma:displayName="Part" ma:list="{2D2051C1-C325-4E1E-9D71-CCF2622D52B9}"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3" nillable="true" ma:displayName="CCMManageRelations" ma:internalName="CCMManageRelations">
      <xsd:simpleType>
        <xsd:restriction base="dms:Text">
          <xsd:maxLength value="255"/>
        </xsd:restriction>
      </xsd:simpleType>
    </xsd:element>
    <xsd:element name="Status" ma:index="14"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5" nillable="true" ma:displayName="Frist" ma:format="DateOnly" ma:internalName="Frist">
      <xsd:simpleType>
        <xsd:restriction base="dms:DateTime"/>
      </xsd:simpleType>
    </xsd:element>
    <xsd:element name="Registreringsdato" ma:index="16" nillable="true" ma:displayName="Registreringsdato" ma:format="DateOnly" ma:internalName="Registreringsdato">
      <xsd:simpleType>
        <xsd:restriction base="dms:DateTime"/>
      </xsd:simpleType>
    </xsd:element>
    <xsd:element name="Beskrivelse" ma:index="18" nillable="true" ma:displayName="Beskrivelse" ma:default="​Projektledelse af kapabilitetsopbygning i forbedringsarbejde" ma:internalName="Beskrivelse">
      <xsd:simpleType>
        <xsd:restriction base="dms:Note">
          <xsd:maxLength value="255"/>
        </xsd:restriction>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A43A0269-3783-4FB1-B193-B62DD9E139AE}" ma:internalName="Adresse" ma:showField="Fullname">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Dokumentgruppe" ma:index="24" nillable="true" ma:displayName="Dokumentgruppe" ma:internalName="Dokumentgruppe">
      <xsd:simpleType>
        <xsd:restriction base="dms:Text">
          <xsd:maxLength value="255"/>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m96ce802aec64391894b39b43d8136a5" ma:index="54" nillable="true" ma:taxonomy="true" ma:internalName="m96ce802aec64391894b39b43d8136a5" ma:taxonomyFieldName="Enhed" ma:displayName="Enhed" ma:default="" ma:fieldId="{696ce802-aec6-4391-894b-39b43d8136a5}" ma:sspId="2cf6b21c-e739-421b-8f40-7865e9e1b0be" ma:termSetId="8ed8c9ea-7052-4c1d-a4d7-b9c10bffea6f"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53d26b7-4c3c-43b7-a62b-3cbf4218d9af"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5d84912a-3815-40ab-988d-02a5e9e3663c}" ma:internalName="TaxCatchAll" ma:showField="CatchAllData" ma:web="053d26b7-4c3c-43b7-a62b-3cbf4218d9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f33766-0e0b-4863-aba2-3da1f4b3f2e0" elementFormDefault="qualified">
    <xsd:import namespace="http://schemas.microsoft.com/office/2006/documentManagement/types"/>
    <xsd:import namespace="http://schemas.microsoft.com/office/infopath/2007/PartnerControls"/>
    <xsd:element name="SharedWithUsers" ma:index="6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7"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C19F67-D710-4726-B11D-A82620EB9137}">
  <ds:schemaRefs>
    <ds:schemaRef ds:uri="http://schemas.microsoft.com/office/infopath/2007/PartnerControls"/>
    <ds:schemaRef ds:uri="http://purl.org/dc/terms/"/>
    <ds:schemaRef ds:uri="http://purl.org/dc/elements/1.1/"/>
    <ds:schemaRef ds:uri="f4242636-9457-4851-afeb-c051671b5b80"/>
    <ds:schemaRef ds:uri="http://schemas.openxmlformats.org/package/2006/metadata/core-properties"/>
    <ds:schemaRef ds:uri="http://schemas.microsoft.com/office/2006/documentManagement/types"/>
    <ds:schemaRef ds:uri="http://purl.org/dc/dcmitype/"/>
    <ds:schemaRef ds:uri="a19b205a-e8a4-472a-8842-47417cc097e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AB24A2F-E867-4D5A-9C72-D8825817BF68}">
  <ds:schemaRefs>
    <ds:schemaRef ds:uri="http://schemas.microsoft.com/sharepoint/v3/contenttype/forms"/>
  </ds:schemaRefs>
</ds:datastoreItem>
</file>

<file path=customXml/itemProps3.xml><?xml version="1.0" encoding="utf-8"?>
<ds:datastoreItem xmlns:ds="http://schemas.openxmlformats.org/officeDocument/2006/customXml" ds:itemID="{FE64BC8C-9678-47C1-91AC-368F1E8027BF}"/>
</file>

<file path=docProps/app.xml><?xml version="1.0" encoding="utf-8"?>
<Properties xmlns="http://schemas.openxmlformats.org/officeDocument/2006/extended-properties" xmlns:vt="http://schemas.openxmlformats.org/officeDocument/2006/docPropsVTypes">
  <Template>Slagelse Sygehus_DK_2022</Template>
  <TotalTime>5839</TotalTime>
  <Words>18068</Words>
  <Application>Microsoft Office PowerPoint</Application>
  <PresentationFormat>Widescreen</PresentationFormat>
  <Paragraphs>1884</Paragraphs>
  <Slides>80</Slides>
  <Notes>79</Notes>
  <HiddenSlides>6</HiddenSlides>
  <MMClips>0</MMClips>
  <ScaleCrop>false</ScaleCrop>
  <HeadingPairs>
    <vt:vector size="6" baseType="variant">
      <vt:variant>
        <vt:lpstr>Benyttede skrifttyper</vt:lpstr>
      </vt:variant>
      <vt:variant>
        <vt:i4>11</vt:i4>
      </vt:variant>
      <vt:variant>
        <vt:lpstr>Tema</vt:lpstr>
      </vt:variant>
      <vt:variant>
        <vt:i4>8</vt:i4>
      </vt:variant>
      <vt:variant>
        <vt:lpstr>Slidetitler</vt:lpstr>
      </vt:variant>
      <vt:variant>
        <vt:i4>80</vt:i4>
      </vt:variant>
    </vt:vector>
  </HeadingPairs>
  <TitlesOfParts>
    <vt:vector size="99" baseType="lpstr">
      <vt:lpstr>Aptos</vt:lpstr>
      <vt:lpstr>Arial</vt:lpstr>
      <vt:lpstr>Calibri</vt:lpstr>
      <vt:lpstr>Courier New</vt:lpstr>
      <vt:lpstr>Montserrat</vt:lpstr>
      <vt:lpstr>Osaka</vt:lpstr>
      <vt:lpstr>Roboto</vt:lpstr>
      <vt:lpstr>Symbol</vt:lpstr>
      <vt:lpstr>Times New Roman</vt:lpstr>
      <vt:lpstr>Verdana</vt:lpstr>
      <vt:lpstr>Wingdings</vt:lpstr>
      <vt:lpstr>Region Sjælland - PPT</vt:lpstr>
      <vt:lpstr>1_Region Sjælland - PPT</vt:lpstr>
      <vt:lpstr>2_Region Sjælland - PPT</vt:lpstr>
      <vt:lpstr>3_Region Sjælland - PPT</vt:lpstr>
      <vt:lpstr>4_Region Sjælland - PPT</vt:lpstr>
      <vt:lpstr>5_Region Sjælland - PPT</vt:lpstr>
      <vt:lpstr>6_Region Sjælland - PPT</vt:lpstr>
      <vt:lpstr>Dansk Selskab for Patientsikkerhed - PPT Template</vt:lpstr>
      <vt:lpstr>Anvendelse af læringsmaterialet</vt:lpstr>
      <vt:lpstr>Velkommen til Indsæt virksomhed forbedringsrejse  Hold x</vt:lpstr>
      <vt:lpstr>Formål og mål for dagen</vt:lpstr>
      <vt:lpstr>Læringsmål Workshop 2</vt:lpstr>
      <vt:lpstr>Dagens program</vt:lpstr>
      <vt:lpstr>  Forbedringsrejsen</vt:lpstr>
      <vt:lpstr> De 5 faser</vt:lpstr>
      <vt:lpstr> Mål for dagen Forbedringsmodellen (MFI)</vt:lpstr>
      <vt:lpstr>   Fem fundamentale principper i forbedringsarbejde </vt:lpstr>
      <vt:lpstr> Hvordan er det gået?</vt:lpstr>
      <vt:lpstr>SMART-mål</vt:lpstr>
      <vt:lpstr>Driverdiagram</vt:lpstr>
      <vt:lpstr>PowerPoint-præsentation</vt:lpstr>
      <vt:lpstr>Dagens program</vt:lpstr>
      <vt:lpstr>Status på indsatser</vt:lpstr>
      <vt:lpstr>Fremdriftsscore</vt:lpstr>
      <vt:lpstr>Pause</vt:lpstr>
      <vt:lpstr>Dagens program</vt:lpstr>
      <vt:lpstr>PowerPoint-præsentation</vt:lpstr>
      <vt:lpstr>Implementering – traditionel tilgang</vt:lpstr>
      <vt:lpstr>Implementering gennem tilpasning til lokal kontekst</vt:lpstr>
      <vt:lpstr> PDSA-cirkel til læring og forbedring</vt:lpstr>
      <vt:lpstr>Afprøvninger i praksis</vt:lpstr>
      <vt:lpstr>Afprøv, lær og skalér – PDSA som forbedringsmotor</vt:lpstr>
      <vt:lpstr>Tips og tricks til afprøvninger</vt:lpstr>
      <vt:lpstr>PowerPoint-præsentation</vt:lpstr>
      <vt:lpstr> Øvelse: Planlæg jeres næste PDSA-cirkler</vt:lpstr>
      <vt:lpstr> All teach, all learn</vt:lpstr>
      <vt:lpstr>Afprøvninger i praksis</vt:lpstr>
      <vt:lpstr>PowerPoint-præsentation</vt:lpstr>
      <vt:lpstr>Dagens program</vt:lpstr>
      <vt:lpstr>PowerPoint-præsentation</vt:lpstr>
      <vt:lpstr>Hvordan ved vi, at en forandring er en forbedring? </vt:lpstr>
      <vt:lpstr>Data</vt:lpstr>
      <vt:lpstr>Formålet med at bruge data til udvikling og forbedring</vt:lpstr>
      <vt:lpstr>Vi måler IKKE for at… </vt:lpstr>
      <vt:lpstr>To tilgange til dataindsamling</vt:lpstr>
      <vt:lpstr>Kvalitative data</vt:lpstr>
      <vt:lpstr>Tre syn på data</vt:lpstr>
      <vt:lpstr>Tre syn på data</vt:lpstr>
      <vt:lpstr>Seriediagram</vt:lpstr>
      <vt:lpstr>Vi bruger seriediagrammer</vt:lpstr>
      <vt:lpstr>Vi er meget interesserede i den variation vi kan se i data</vt:lpstr>
      <vt:lpstr>PowerPoint-præsentation</vt:lpstr>
      <vt:lpstr>PowerPoint-præsentation</vt:lpstr>
      <vt:lpstr>Variation</vt:lpstr>
      <vt:lpstr>Variation</vt:lpstr>
      <vt:lpstr>Hvordan vi ser på data har betydning!</vt:lpstr>
      <vt:lpstr>Papirfly – Hvor langt kan vi flyve?</vt:lpstr>
      <vt:lpstr>Pause</vt:lpstr>
      <vt:lpstr>Hvordan kommer I i gang?</vt:lpstr>
      <vt:lpstr>7 trin til måling af forbedring</vt:lpstr>
      <vt:lpstr>1. Vælg et SMART-mål</vt:lpstr>
      <vt:lpstr>2. Indikatorer   - Familie af indikatorer</vt:lpstr>
      <vt:lpstr>2. Indikatorer </vt:lpstr>
      <vt:lpstr>PowerPoint-præsentation</vt:lpstr>
      <vt:lpstr>4. Indsaml data</vt:lpstr>
      <vt:lpstr>4. Indsaml data</vt:lpstr>
      <vt:lpstr>Tidstro vs. audit</vt:lpstr>
      <vt:lpstr>PowerPoint-præsentation</vt:lpstr>
      <vt:lpstr>Måleplan</vt:lpstr>
      <vt:lpstr>Eksempel – Udfyldelse af måleplan</vt:lpstr>
      <vt:lpstr>Øvelse: Arbejde med egen måleplan</vt:lpstr>
      <vt:lpstr> All teach, all learn</vt:lpstr>
      <vt:lpstr>5. Analyser data</vt:lpstr>
      <vt:lpstr>6. Bestem handling</vt:lpstr>
      <vt:lpstr>6. Bevægelse i data</vt:lpstr>
      <vt:lpstr>6. Bevægelse i data</vt:lpstr>
      <vt:lpstr>Eksempel på tilfældig variation</vt:lpstr>
      <vt:lpstr>Eksempel på skift i data</vt:lpstr>
      <vt:lpstr>Eksempel på forbedring – ny median</vt:lpstr>
      <vt:lpstr>PowerPoint-præsentation</vt:lpstr>
      <vt:lpstr>Guide til at lave et seriediagram</vt:lpstr>
      <vt:lpstr>Skabelon til at lave seriediagram</vt:lpstr>
      <vt:lpstr>Opsamling</vt:lpstr>
      <vt:lpstr>Dagens program</vt:lpstr>
      <vt:lpstr>Næste skridt Workshop 3</vt:lpstr>
      <vt:lpstr>Evaluering</vt:lpstr>
      <vt:lpstr>Et samarbejde mellem</vt:lpstr>
      <vt:lpstr>PowerPoint-præsentation</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til WS2</dc:title>
  <dc:creator>rikke.ulka@patientsikkerhed.dk</dc:creator>
  <cp:lastModifiedBy>Rikke Ulka</cp:lastModifiedBy>
  <cp:revision>13</cp:revision>
  <dcterms:created xsi:type="dcterms:W3CDTF">2024-10-14T08:09:14Z</dcterms:created>
  <dcterms:modified xsi:type="dcterms:W3CDTF">2025-01-28T12:58:16Z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CMOneDriveID">
    <vt:lpwstr/>
  </property>
  <property fmtid="{D5CDD505-2E9C-101B-9397-08002B2CF9AE}" pid="3" name="CCMOneDriveOwnerID">
    <vt:lpwstr/>
  </property>
  <property fmtid="{D5CDD505-2E9C-101B-9397-08002B2CF9AE}" pid="4" name="CCMOneDriveItemID">
    <vt:lpwstr/>
  </property>
  <property fmtid="{D5CDD505-2E9C-101B-9397-08002B2CF9AE}" pid="5" name="CCMIsSharedOnOneDrive">
    <vt:bool>false</vt:bool>
  </property>
  <property fmtid="{D5CDD505-2E9C-101B-9397-08002B2CF9AE}" pid="6" name="Classification">
    <vt:lpwstr/>
  </property>
  <property fmtid="{D5CDD505-2E9C-101B-9397-08002B2CF9AE}" pid="7" name="CCMSystem">
    <vt:lpwstr> </vt:lpwstr>
  </property>
  <property fmtid="{D5CDD505-2E9C-101B-9397-08002B2CF9AE}" pid="8" name="Enhed">
    <vt:lpwstr/>
  </property>
  <property fmtid="{D5CDD505-2E9C-101B-9397-08002B2CF9AE}" pid="9" name="CCMEventContext">
    <vt:lpwstr>1023a4fe-3830-4803-b3f7-ebee5c3ca56e</vt:lpwstr>
  </property>
  <property fmtid="{D5CDD505-2E9C-101B-9397-08002B2CF9AE}" pid="10" name="Dokumenttype">
    <vt:lpwstr/>
  </property>
  <property fmtid="{D5CDD505-2E9C-101B-9397-08002B2CF9AE}" pid="11" name="CCMCommunication">
    <vt:lpwstr/>
  </property>
  <property fmtid="{D5CDD505-2E9C-101B-9397-08002B2CF9AE}" pid="12" name="ContentTypeId">
    <vt:lpwstr>0x010100AC085CFC53BC46CEA2EADE194AD9D482008E892276091448458F0D76BC558014B8</vt:lpwstr>
  </property>
  <property fmtid="{D5CDD505-2E9C-101B-9397-08002B2CF9AE}" pid="13" name="MediaServiceImageTags">
    <vt:lpwstr/>
  </property>
</Properties>
</file>