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17"/>
  </p:notesMasterIdLst>
  <p:handoutMasterIdLst>
    <p:handoutMasterId r:id="rId18"/>
  </p:handoutMasterIdLst>
  <p:sldIdLst>
    <p:sldId id="308" r:id="rId5"/>
    <p:sldId id="320" r:id="rId6"/>
    <p:sldId id="322" r:id="rId7"/>
    <p:sldId id="326" r:id="rId8"/>
    <p:sldId id="327" r:id="rId9"/>
    <p:sldId id="328" r:id="rId10"/>
    <p:sldId id="312" r:id="rId11"/>
    <p:sldId id="318" r:id="rId12"/>
    <p:sldId id="324" r:id="rId13"/>
    <p:sldId id="325" r:id="rId14"/>
    <p:sldId id="319" r:id="rId15"/>
    <p:sldId id="311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0" autoAdjust="0"/>
    <p:restoredTop sz="95014" autoAdjust="0"/>
  </p:normalViewPr>
  <p:slideViewPr>
    <p:cSldViewPr snapToGrid="0" snapToObjects="1">
      <p:cViewPr varScale="1">
        <p:scale>
          <a:sx n="101" d="100"/>
          <a:sy n="101" d="100"/>
        </p:scale>
        <p:origin x="13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DC55E8A-9D27-3A49-9995-5E6023CA6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E433F60-25B4-C446-ABCB-AA77974EE3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96FE1-C4E4-D446-87BD-A02D6B729F2F}" type="datetimeFigureOut">
              <a:t>11-06-2025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322219D-EBCB-EB42-B7E5-290A44B1BA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28D745-92E9-C747-B2A0-6EDFC868BB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A214-973D-D741-96DB-340BF266A3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364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1947D-3E69-7B44-AD59-F1BD27BA42C1}" type="datetimeFigureOut">
              <a:rPr lang="da-DK" smtClean="0"/>
              <a:t>11-06-2025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645C-D7FA-D74E-BD59-FA43DBFDCD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907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9BA32D7-241A-4431-AC65-56533A96DD3C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16E7523E-5FEF-ED42-B56C-E32805C0A6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6858" y="1"/>
            <a:ext cx="6815143" cy="5337467"/>
          </a:xfrm>
          <a:custGeom>
            <a:avLst/>
            <a:gdLst>
              <a:gd name="connsiteX0" fmla="*/ 0 w 6815143"/>
              <a:gd name="connsiteY0" fmla="*/ 0 h 5337467"/>
              <a:gd name="connsiteX1" fmla="*/ 6815143 w 6815143"/>
              <a:gd name="connsiteY1" fmla="*/ 0 h 5337467"/>
              <a:gd name="connsiteX2" fmla="*/ 6815143 w 6815143"/>
              <a:gd name="connsiteY2" fmla="*/ 5148384 h 5337467"/>
              <a:gd name="connsiteX3" fmla="*/ 6747962 w 6815143"/>
              <a:gd name="connsiteY3" fmla="*/ 5167461 h 5337467"/>
              <a:gd name="connsiteX4" fmla="*/ 5398418 w 6815143"/>
              <a:gd name="connsiteY4" fmla="*/ 5337467 h 5337467"/>
              <a:gd name="connsiteX5" fmla="*/ 5445 w 6815143"/>
              <a:gd name="connsiteY5" fmla="*/ 215350 h 533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15143" h="5337467">
                <a:moveTo>
                  <a:pt x="0" y="0"/>
                </a:moveTo>
                <a:lnTo>
                  <a:pt x="6815143" y="0"/>
                </a:lnTo>
                <a:lnTo>
                  <a:pt x="6815143" y="5148384"/>
                </a:lnTo>
                <a:lnTo>
                  <a:pt x="6747962" y="5167461"/>
                </a:lnTo>
                <a:cubicBezTo>
                  <a:pt x="6316613" y="5278442"/>
                  <a:pt x="5864408" y="5337467"/>
                  <a:pt x="5398418" y="5337467"/>
                </a:cubicBezTo>
                <a:cubicBezTo>
                  <a:pt x="2509278" y="5337467"/>
                  <a:pt x="150074" y="3068548"/>
                  <a:pt x="5445" y="21535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lIns="1080000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67" y="5670000"/>
            <a:ext cx="321354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8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D3C59FE-86F1-4480-ADE6-70BD5571BE8A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50" y="1881188"/>
            <a:ext cx="4464000" cy="4400812"/>
          </a:xfrm>
          <a:prstGeom prst="rect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279727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le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19">
            <a:extLst>
              <a:ext uri="{FF2B5EF4-FFF2-40B4-BE49-F238E27FC236}">
                <a16:creationId xmlns:a16="http://schemas.microsoft.com/office/drawing/2014/main" id="{0476D3A0-8FFB-2A4B-9CB9-42995E058A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40133" y="0"/>
            <a:ext cx="4356942" cy="6858000"/>
          </a:xfrm>
          <a:custGeom>
            <a:avLst/>
            <a:gdLst>
              <a:gd name="connsiteX0" fmla="*/ 700359 w 4356942"/>
              <a:gd name="connsiteY0" fmla="*/ 0 h 6858000"/>
              <a:gd name="connsiteX1" fmla="*/ 4356942 w 4356942"/>
              <a:gd name="connsiteY1" fmla="*/ 0 h 6858000"/>
              <a:gd name="connsiteX2" fmla="*/ 4356942 w 4356942"/>
              <a:gd name="connsiteY2" fmla="*/ 6858000 h 6858000"/>
              <a:gd name="connsiteX3" fmla="*/ 696553 w 4356942"/>
              <a:gd name="connsiteY3" fmla="*/ 6858000 h 6858000"/>
              <a:gd name="connsiteX4" fmla="*/ 0 w 4356942"/>
              <a:gd name="connsiteY4" fmla="*/ 3434080 h 6858000"/>
              <a:gd name="connsiteX5" fmla="*/ 700359 w 43569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942" h="6858000">
                <a:moveTo>
                  <a:pt x="700359" y="0"/>
                </a:moveTo>
                <a:lnTo>
                  <a:pt x="4356942" y="0"/>
                </a:lnTo>
                <a:lnTo>
                  <a:pt x="4356942" y="6858000"/>
                </a:lnTo>
                <a:lnTo>
                  <a:pt x="696553" y="6858000"/>
                </a:lnTo>
                <a:cubicBezTo>
                  <a:pt x="248678" y="5806440"/>
                  <a:pt x="0" y="4649470"/>
                  <a:pt x="0" y="3434080"/>
                </a:cubicBezTo>
                <a:cubicBezTo>
                  <a:pt x="0" y="2214880"/>
                  <a:pt x="249947" y="1054100"/>
                  <a:pt x="700359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369794"/>
            <a:ext cx="6192838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13D0005-9779-4CAD-9BB3-6250D0C5DD27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5" y="1881188"/>
            <a:ext cx="6192838" cy="43926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9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5545138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3773424"/>
            <a:ext cx="5545138" cy="8778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21" name="Pladsholder til billede 20">
            <a:extLst>
              <a:ext uri="{FF2B5EF4-FFF2-40B4-BE49-F238E27FC236}">
                <a16:creationId xmlns:a16="http://schemas.microsoft.com/office/drawing/2014/main" id="{7BE722CF-E437-4047-9AFA-AB9C5302FB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06920" y="0"/>
            <a:ext cx="5085080" cy="6858000"/>
          </a:xfrm>
          <a:custGeom>
            <a:avLst/>
            <a:gdLst>
              <a:gd name="connsiteX0" fmla="*/ 701040 w 5085080"/>
              <a:gd name="connsiteY0" fmla="*/ 0 h 6858000"/>
              <a:gd name="connsiteX1" fmla="*/ 5085080 w 5085080"/>
              <a:gd name="connsiteY1" fmla="*/ 0 h 6858000"/>
              <a:gd name="connsiteX2" fmla="*/ 5085080 w 5085080"/>
              <a:gd name="connsiteY2" fmla="*/ 6858000 h 6858000"/>
              <a:gd name="connsiteX3" fmla="*/ 697230 w 5085080"/>
              <a:gd name="connsiteY3" fmla="*/ 6858000 h 6858000"/>
              <a:gd name="connsiteX4" fmla="*/ 0 w 5085080"/>
              <a:gd name="connsiteY4" fmla="*/ 3434080 h 6858000"/>
              <a:gd name="connsiteX5" fmla="*/ 701040 w 50850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5080" h="6858000">
                <a:moveTo>
                  <a:pt x="701040" y="0"/>
                </a:moveTo>
                <a:lnTo>
                  <a:pt x="5085080" y="0"/>
                </a:lnTo>
                <a:lnTo>
                  <a:pt x="5085080" y="6858000"/>
                </a:lnTo>
                <a:lnTo>
                  <a:pt x="697230" y="6858000"/>
                </a:lnTo>
                <a:cubicBezTo>
                  <a:pt x="248920" y="5806440"/>
                  <a:pt x="0" y="4649470"/>
                  <a:pt x="0" y="3434080"/>
                </a:cubicBezTo>
                <a:cubicBezTo>
                  <a:pt x="0" y="2214880"/>
                  <a:pt x="250190" y="1054100"/>
                  <a:pt x="70104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indsætte et billede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E7528BCD-DBCC-2D42-B2F5-86185A462BC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67213" y="7020000"/>
            <a:ext cx="1368425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2E175CC0-6D94-49ED-8A41-DCFC231405A0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7F036CED-EA80-CB4C-A91D-283C39D3E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534000"/>
            <a:ext cx="3097213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12" name="Pladsholder til slidenummer 5">
            <a:extLst>
              <a:ext uri="{FF2B5EF4-FFF2-40B4-BE49-F238E27FC236}">
                <a16:creationId xmlns:a16="http://schemas.microsoft.com/office/drawing/2014/main" id="{241741C4-095C-FC45-92EE-4DF81AE68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SmartArt 6"/>
          <p:cNvSpPr>
            <a:spLocks noGrp="1" noChangeAspect="1"/>
          </p:cNvSpPr>
          <p:nvPr>
            <p:ph type="dgm" sz="quarter" idx="15"/>
          </p:nvPr>
        </p:nvSpPr>
        <p:spPr>
          <a:xfrm>
            <a:off x="11116800" y="5670000"/>
            <a:ext cx="410400" cy="61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Klik på ikonet for at tilføje SmartArt-grafik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6788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326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51540DC2-CE77-407E-9AF0-6A665BA8D5BF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9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1BA6D4CC-8FC4-BB4D-8737-B88BADCB05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1449388"/>
            <a:ext cx="9316508" cy="4824412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3F8E44E-438A-40C5-9C6B-34221F63F5A9}" type="datetime2">
              <a:rPr lang="da-DK" smtClean="0"/>
              <a:t>11. juni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3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FA0FFAB-ADD7-45D1-B46B-3957C00C0AE7}" type="datetime2">
              <a:rPr lang="da-DK" smtClean="0"/>
              <a:t>11. juni 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1" name="Pladsholder til billede 30">
            <a:extLst>
              <a:ext uri="{FF2B5EF4-FFF2-40B4-BE49-F238E27FC236}">
                <a16:creationId xmlns:a16="http://schemas.microsoft.com/office/drawing/2014/main" id="{78FF33C8-92BF-B546-95BC-A02F0253588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-1" y="0"/>
            <a:ext cx="8427625" cy="6282000"/>
          </a:xfrm>
          <a:custGeom>
            <a:avLst/>
            <a:gdLst>
              <a:gd name="connsiteX0" fmla="*/ 0 w 8550777"/>
              <a:gd name="connsiteY0" fmla="*/ 0 h 6373798"/>
              <a:gd name="connsiteX1" fmla="*/ 8274675 w 8550777"/>
              <a:gd name="connsiteY1" fmla="*/ 0 h 6373798"/>
              <a:gd name="connsiteX2" fmla="*/ 8336206 w 8550777"/>
              <a:gd name="connsiteY2" fmla="*/ 181851 h 6373798"/>
              <a:gd name="connsiteX3" fmla="*/ 8550777 w 8550777"/>
              <a:gd name="connsiteY3" fmla="*/ 1601104 h 6373798"/>
              <a:gd name="connsiteX4" fmla="*/ 3778083 w 8550777"/>
              <a:gd name="connsiteY4" fmla="*/ 6373798 h 6373798"/>
              <a:gd name="connsiteX5" fmla="*/ 95241 w 8550777"/>
              <a:gd name="connsiteY5" fmla="*/ 4636981 h 6373798"/>
              <a:gd name="connsiteX6" fmla="*/ 0 w 8550777"/>
              <a:gd name="connsiteY6" fmla="*/ 4515786 h 6373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0777" h="6373798">
                <a:moveTo>
                  <a:pt x="0" y="0"/>
                </a:moveTo>
                <a:lnTo>
                  <a:pt x="8274675" y="0"/>
                </a:lnTo>
                <a:lnTo>
                  <a:pt x="8336206" y="181851"/>
                </a:lnTo>
                <a:cubicBezTo>
                  <a:pt x="8475655" y="630193"/>
                  <a:pt x="8550777" y="1106876"/>
                  <a:pt x="8550777" y="1601104"/>
                </a:cubicBezTo>
                <a:cubicBezTo>
                  <a:pt x="8550777" y="4236990"/>
                  <a:pt x="6413969" y="6373798"/>
                  <a:pt x="3778083" y="6373798"/>
                </a:cubicBezTo>
                <a:cubicBezTo>
                  <a:pt x="2295397" y="6373798"/>
                  <a:pt x="970623" y="5697699"/>
                  <a:pt x="95241" y="4636981"/>
                </a:cubicBezTo>
                <a:lnTo>
                  <a:pt x="0" y="451578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r>
              <a:rPr lang="da-DK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5" y="582859"/>
            <a:ext cx="6913563" cy="5687520"/>
          </a:xfrm>
        </p:spPr>
        <p:txBody>
          <a:bodyPr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at tilføje en overskrift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00" y="5670000"/>
            <a:ext cx="402371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0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7">
            <a:extLst>
              <a:ext uri="{FF2B5EF4-FFF2-40B4-BE49-F238E27FC236}">
                <a16:creationId xmlns:a16="http://schemas.microsoft.com/office/drawing/2014/main" id="{0EBB01EF-ED55-DB43-ADF3-33F96C83A7A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234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8DBE363-C0D7-47C7-875F-3FBDB5875FA4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01EE7D5F-D71E-5C42-924A-FF05BCD18B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65030" y="651908"/>
            <a:ext cx="3240000" cy="3240000"/>
          </a:xfrm>
          <a:prstGeom prst="ellipse">
            <a:avLst/>
          </a:prstGeom>
          <a:solidFill>
            <a:schemeClr val="accent4"/>
          </a:solidFill>
        </p:spPr>
        <p:txBody>
          <a:bodyPr tIns="72000" anchor="ctr" anchorCtr="0"/>
          <a:lstStyle>
            <a:lvl1pPr marL="0" indent="0" algn="ctr">
              <a:buNone/>
              <a:defRPr/>
            </a:lvl1pPr>
            <a:lvl2pPr marL="180000" indent="0" algn="ctr">
              <a:buNone/>
              <a:defRPr/>
            </a:lvl2pPr>
            <a:lvl3pPr marL="360000" indent="0" algn="ctr">
              <a:buNone/>
              <a:defRPr/>
            </a:lvl3pPr>
            <a:lvl4pPr marL="540000" indent="0" algn="ctr">
              <a:buNone/>
              <a:defRPr/>
            </a:lvl4pPr>
            <a:lvl5pPr marL="720000" indent="0" algn="ctr">
              <a:buNone/>
              <a:defRPr/>
            </a:lvl5pPr>
          </a:lstStyle>
          <a:p>
            <a:pPr lvl="0"/>
            <a:r>
              <a:rPr lang="da-DK" dirty="0"/>
              <a:t>Klik for at tilføje en tekst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9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F4AFCB-ED13-224C-8E6E-75E87CB9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B9EBBCB-32B8-E745-96E7-222B1DCB7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940AE7D-EE08-4FF1-8832-7B7093C5CDDF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A67EA5B-6A60-4646-9F1A-8B55851A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2CF3D0B-3304-EF48-B707-436B82BA3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1565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5F4EB78-D3B6-0B48-8EE1-30D456A9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D11AF11-A83B-4729-9AC8-94628E79F635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7CB9E9-873C-DC43-A07A-3434ED72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E90ADCA-AA81-FB49-9C5E-81756D17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2284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827" y="615697"/>
            <a:ext cx="9639223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8A11BF3-5BC7-4F4F-93F8-82736F7B9D02}"/>
              </a:ext>
            </a:extLst>
          </p:cNvPr>
          <p:cNvSpPr txBox="1"/>
          <p:nvPr userDrawn="1"/>
        </p:nvSpPr>
        <p:spPr>
          <a:xfrm>
            <a:off x="920827" y="3773424"/>
            <a:ext cx="61281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</a:t>
            </a:r>
            <a:r>
              <a:rPr lang="da-DK" sz="2000" dirty="0" err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regionsjaelland</a:t>
            </a:r>
            <a:r>
              <a:rPr lang="da-DK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.dk</a:t>
            </a:r>
            <a:endParaRPr lang="da-DK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67" y="5670000"/>
            <a:ext cx="321354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05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4464050" cy="2813304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9765D-52F5-4F69-B738-E42C4460E3AB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CD4E6F82-312A-364D-AE90-6E96495A2D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75276" y="1665298"/>
            <a:ext cx="6816724" cy="5192702"/>
          </a:xfrm>
          <a:custGeom>
            <a:avLst/>
            <a:gdLst>
              <a:gd name="connsiteX0" fmla="*/ 4500000 w 6816724"/>
              <a:gd name="connsiteY0" fmla="*/ 0 h 5192702"/>
              <a:gd name="connsiteX1" fmla="*/ 6644967 w 6816724"/>
              <a:gd name="connsiteY1" fmla="*/ 543126 h 5192702"/>
              <a:gd name="connsiteX2" fmla="*/ 6816724 w 6816724"/>
              <a:gd name="connsiteY2" fmla="*/ 641884 h 5192702"/>
              <a:gd name="connsiteX3" fmla="*/ 6816724 w 6816724"/>
              <a:gd name="connsiteY3" fmla="*/ 5192702 h 5192702"/>
              <a:gd name="connsiteX4" fmla="*/ 53171 w 6816724"/>
              <a:gd name="connsiteY4" fmla="*/ 5192702 h 5192702"/>
              <a:gd name="connsiteX5" fmla="*/ 51850 w 6816724"/>
              <a:gd name="connsiteY5" fmla="*/ 5185306 h 5192702"/>
              <a:gd name="connsiteX6" fmla="*/ 0 w 6816724"/>
              <a:gd name="connsiteY6" fmla="*/ 4500000 h 5192702"/>
              <a:gd name="connsiteX7" fmla="*/ 4500000 w 6816724"/>
              <a:gd name="connsiteY7" fmla="*/ 0 h 5192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16724" h="5192702">
                <a:moveTo>
                  <a:pt x="4500000" y="0"/>
                </a:moveTo>
                <a:cubicBezTo>
                  <a:pt x="5276650" y="0"/>
                  <a:pt x="6007347" y="196750"/>
                  <a:pt x="6644967" y="543126"/>
                </a:cubicBezTo>
                <a:lnTo>
                  <a:pt x="6816724" y="641884"/>
                </a:lnTo>
                <a:lnTo>
                  <a:pt x="6816724" y="5192702"/>
                </a:lnTo>
                <a:lnTo>
                  <a:pt x="53171" y="5192702"/>
                </a:lnTo>
                <a:lnTo>
                  <a:pt x="51850" y="5185306"/>
                </a:lnTo>
                <a:cubicBezTo>
                  <a:pt x="17708" y="4961855"/>
                  <a:pt x="0" y="4732995"/>
                  <a:pt x="0" y="4500000"/>
                </a:cubicBezTo>
                <a:cubicBezTo>
                  <a:pt x="0" y="2014719"/>
                  <a:pt x="2014719" y="0"/>
                  <a:pt x="4500000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tIns="1080000">
            <a:noAutofit/>
          </a:bodyPr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 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67" y="326687"/>
            <a:ext cx="321354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61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05AFA314-E420-BE4A-8A4E-F0F7631EDB72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008438" y="-919506"/>
            <a:ext cx="3240000" cy="3240000"/>
          </a:xfrm>
          <a:prstGeom prst="ellipse">
            <a:avLst/>
          </a:prstGeom>
          <a:solidFill>
            <a:schemeClr val="accent2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AC72C6-E5AF-BE42-9CA8-9686D7F124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1881188"/>
            <a:ext cx="4464050" cy="2975543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B15C811-3209-BD47-A009-8CE84693E8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5201154"/>
            <a:ext cx="4464051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0ECF31-660B-4D48-9300-640454DEF55D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6127106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069C51F4-37D9-4D5A-9A44-8E264FFBC369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7">
            <a:extLst>
              <a:ext uri="{FF2B5EF4-FFF2-40B4-BE49-F238E27FC236}">
                <a16:creationId xmlns:a16="http://schemas.microsoft.com/office/drawing/2014/main" id="{CCECDA8A-2FEF-C549-80E9-F0A1FCFFC33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9300055" y="402349"/>
            <a:ext cx="3240000" cy="3240000"/>
          </a:xfrm>
          <a:prstGeom prst="ellipse">
            <a:avLst/>
          </a:prstGeom>
          <a:solidFill>
            <a:schemeClr val="accent1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68C5040E-E441-4241-83A9-00E357F57224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3321" y="1740894"/>
            <a:ext cx="3948689" cy="3948689"/>
          </a:xfrm>
          <a:prstGeom prst="ellipse">
            <a:avLst/>
          </a:prstGeom>
          <a:solidFill>
            <a:schemeClr val="accent4"/>
          </a:solidFill>
        </p:spPr>
        <p:txBody>
          <a:bodyPr lIns="0" tIns="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indsætte et billede</a:t>
            </a:r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67" y="5670000"/>
            <a:ext cx="321354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66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8360522-EFB2-B74E-B9E0-016239E4095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11225" y="7019030"/>
            <a:ext cx="3097213" cy="324000"/>
          </a:xfrm>
        </p:spPr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8A2DC32-361D-AC4E-9A7A-5F197C8C8FD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50472" y="701903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0B2E8617-B33A-B54B-987B-C55A35E760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1226" y="615697"/>
            <a:ext cx="9648824" cy="2813304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her for </a:t>
            </a:r>
            <a:br>
              <a:rPr lang="da-DK" dirty="0"/>
            </a:br>
            <a:r>
              <a:rPr lang="da-DK" dirty="0"/>
              <a:t>at tilføje en titel</a:t>
            </a:r>
          </a:p>
        </p:txBody>
      </p:sp>
      <p:sp>
        <p:nvSpPr>
          <p:cNvPr id="14" name="Undertitel 2">
            <a:extLst>
              <a:ext uri="{FF2B5EF4-FFF2-40B4-BE49-F238E27FC236}">
                <a16:creationId xmlns:a16="http://schemas.microsoft.com/office/drawing/2014/main" id="{0DAAD5CE-C7C5-174F-8F58-996C034BE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3773424"/>
            <a:ext cx="9648825" cy="877824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her for at tilføje en underoverskrift</a:t>
            </a:r>
          </a:p>
        </p:txBody>
      </p:sp>
      <p:sp>
        <p:nvSpPr>
          <p:cNvPr id="15" name="Pladsholder til dato 3">
            <a:extLst>
              <a:ext uri="{FF2B5EF4-FFF2-40B4-BE49-F238E27FC236}">
                <a16:creationId xmlns:a16="http://schemas.microsoft.com/office/drawing/2014/main" id="{87EAF9F2-27F5-234C-9C68-F9039F3E36C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11224" y="4748589"/>
            <a:ext cx="2520000" cy="3600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636BC65-5C0C-4F53-BE5B-29BDACBBAC00}" type="datetime2">
              <a:rPr lang="da-DK" smtClean="0"/>
              <a:t>11. juni 2025</a:t>
            </a:fld>
            <a:endParaRPr lang="da-DK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267" y="5670000"/>
            <a:ext cx="3213542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95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9D267A6-C083-4060-AC30-661F5A09095F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316508" cy="440081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8F8B2708-B32F-1E45-8BD5-BE29A5B5A7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0932159" cy="6858000"/>
          </a:xfrm>
          <a:custGeom>
            <a:avLst/>
            <a:gdLst>
              <a:gd name="connsiteX0" fmla="*/ 0 w 6325169"/>
              <a:gd name="connsiteY0" fmla="*/ 0 h 3967927"/>
              <a:gd name="connsiteX1" fmla="*/ 5918825 w 6325169"/>
              <a:gd name="connsiteY1" fmla="*/ 0 h 3967927"/>
              <a:gd name="connsiteX2" fmla="*/ 6325169 w 6325169"/>
              <a:gd name="connsiteY2" fmla="*/ 1986903 h 3967927"/>
              <a:gd name="connsiteX3" fmla="*/ 5921763 w 6325169"/>
              <a:gd name="connsiteY3" fmla="*/ 3967927 h 3967927"/>
              <a:gd name="connsiteX4" fmla="*/ 0 w 6325169"/>
              <a:gd name="connsiteY4" fmla="*/ 3967927 h 3967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5169" h="3967927">
                <a:moveTo>
                  <a:pt x="0" y="0"/>
                </a:moveTo>
                <a:lnTo>
                  <a:pt x="5918825" y="0"/>
                </a:lnTo>
                <a:cubicBezTo>
                  <a:pt x="6180413" y="609885"/>
                  <a:pt x="6325169" y="1281494"/>
                  <a:pt x="6325169" y="1986903"/>
                </a:cubicBezTo>
                <a:cubicBezTo>
                  <a:pt x="6325169" y="2690108"/>
                  <a:pt x="6181149" y="3359512"/>
                  <a:pt x="5921763" y="3967927"/>
                </a:cubicBezTo>
                <a:lnTo>
                  <a:pt x="0" y="3967927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r>
              <a:rPr lang="da-DK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316508" cy="1081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C7B3-3990-48CE-983B-F9511CBFF2FF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E42E476-32ED-1546-BCB8-C7CFBC820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5" y="1881187"/>
            <a:ext cx="9000000" cy="4392613"/>
          </a:xfrm>
        </p:spPr>
        <p:txBody>
          <a:bodyPr/>
          <a:lstStyle>
            <a:lvl1pPr marL="0" indent="0">
              <a:buNone/>
              <a:defRPr/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multi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3B8803-CE71-9F46-9964-C10DBEF6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81187"/>
            <a:ext cx="9000000" cy="4392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0893A66-A008-4491-9474-FF670C182ECC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1" y="6534000"/>
            <a:ext cx="360000" cy="324000"/>
          </a:xfrm>
        </p:spPr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893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muliti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796C4C-3886-E54D-89A5-00F29BB8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881187"/>
            <a:ext cx="4464051" cy="439261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80DD37-23F9-DE42-8F6D-1B2D3FE9E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81189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17990C-88D6-E642-977A-D91F76AD8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AACFFAB2-2F7C-4A13-B5E3-118DE6387FF1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3EF9336-F3A8-984B-A04C-1E714888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7C580C-9304-C84A-9857-C0BF63DE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4F2E2B7-4CDC-AE48-A296-2D0F03EEA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</p:spTree>
    <p:extLst>
      <p:ext uri="{BB962C8B-B14F-4D97-AF65-F5344CB8AC3E}">
        <p14:creationId xmlns:p14="http://schemas.microsoft.com/office/powerpoint/2010/main" val="2387001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+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D7514-8081-414F-8F6E-824F9EC1C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224" y="369794"/>
            <a:ext cx="9648825" cy="1079594"/>
          </a:xfrm>
        </p:spPr>
        <p:txBody>
          <a:bodyPr wrap="square">
            <a:noAutofit/>
          </a:bodyPr>
          <a:lstStyle/>
          <a:p>
            <a:r>
              <a:rPr lang="da-DK" dirty="0"/>
              <a:t>Klik her for at tilføje en overskrift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F39B355-7E9C-6449-A1C4-DBE22D1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5045771-643D-49F8-8747-76646E000A2B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0AC3C7-8171-7844-B866-3F2705FE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8FC7CD-7DAC-6343-834F-5E07EF7C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22" name="Pladsholder til tekst 21">
            <a:extLst>
              <a:ext uri="{FF2B5EF4-FFF2-40B4-BE49-F238E27FC236}">
                <a16:creationId xmlns:a16="http://schemas.microsoft.com/office/drawing/2014/main" id="{5D210722-4260-2F4F-A6FA-34945D5C3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1226" y="1881188"/>
            <a:ext cx="4464050" cy="440081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3E853F44-8963-D04E-BB2E-AF324DC4F2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99028" y="1741694"/>
            <a:ext cx="4680000" cy="4680000"/>
          </a:xfrm>
          <a:prstGeom prst="ellipse">
            <a:avLst/>
          </a:prstGeom>
          <a:solidFill>
            <a:schemeClr val="tx2"/>
          </a:solidFill>
        </p:spPr>
        <p:txBody>
          <a:bodyPr wrap="square" tIns="720000"/>
          <a:lstStyle>
            <a:lvl1pPr marL="0" marR="0" indent="0" algn="ctr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590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her for at </a:t>
            </a:r>
            <a:br>
              <a:rPr lang="da-DK" dirty="0"/>
            </a:br>
            <a:r>
              <a:rPr lang="da-DK" dirty="0"/>
              <a:t>indsætte et billede</a:t>
            </a:r>
          </a:p>
        </p:txBody>
      </p:sp>
    </p:spTree>
    <p:extLst>
      <p:ext uri="{BB962C8B-B14F-4D97-AF65-F5344CB8AC3E}">
        <p14:creationId xmlns:p14="http://schemas.microsoft.com/office/powerpoint/2010/main" val="340621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A167745-ABD9-1948-A62A-3CEC22EE8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369793"/>
            <a:ext cx="9648826" cy="108100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85F87AF-8230-C04F-A7C6-795EB814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1881186"/>
            <a:ext cx="9648826" cy="44215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A659C-C571-D845-97EF-7888D77CB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7020000"/>
            <a:ext cx="1368425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BC40C3-A077-4C24-A80C-8519DC921D93}" type="datetime2">
              <a:rPr lang="da-DK" smtClean="0"/>
              <a:t>11. juni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A5BF4C-4B2F-6840-8F98-39F777011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6534000"/>
            <a:ext cx="446405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/>
              <a:t>Region Sjælland PowerPoint skabelon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7CE6C-D69C-8040-9F58-C32DA4B03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0472" y="6534000"/>
            <a:ext cx="360000" cy="32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0DEC214-4A26-8544-86E4-D5810B015655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800" y="5670000"/>
            <a:ext cx="403246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000" indent="-180000" algn="l" defTabSz="590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7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90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08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126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144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1620000" indent="-1800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6652" userDrawn="1">
          <p15:clr>
            <a:srgbClr val="F26B43"/>
          </p15:clr>
        </p15:guide>
        <p15:guide id="4" pos="3613" userDrawn="1">
          <p15:clr>
            <a:srgbClr val="F26B43"/>
          </p15:clr>
        </p15:guide>
        <p15:guide id="5" pos="3386" userDrawn="1">
          <p15:clr>
            <a:srgbClr val="F26B43"/>
          </p15:clr>
        </p15:guide>
        <p15:guide id="6" pos="4475" userDrawn="1">
          <p15:clr>
            <a:srgbClr val="F26B43"/>
          </p15:clr>
        </p15:guide>
        <p15:guide id="7" pos="4929" userDrawn="1">
          <p15:clr>
            <a:srgbClr val="F26B43"/>
          </p15:clr>
        </p15:guide>
        <p15:guide id="8" pos="2751" userDrawn="1">
          <p15:clr>
            <a:srgbClr val="F26B43"/>
          </p15:clr>
        </p15:guide>
        <p15:guide id="9" pos="2298" userDrawn="1">
          <p15:clr>
            <a:srgbClr val="F26B43"/>
          </p15:clr>
        </p15:guide>
        <p15:guide id="10" orient="horz" pos="3952" userDrawn="1">
          <p15:clr>
            <a:srgbClr val="F26B43"/>
          </p15:clr>
        </p15:guide>
        <p15:guide id="11" orient="horz" pos="913" userDrawn="1">
          <p15:clr>
            <a:srgbClr val="F26B43"/>
          </p15:clr>
        </p15:guide>
        <p15:guide id="12" orient="horz" pos="11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.regionsjaelland.dk/personale/ledelse/Sider/default.aspx" TargetMode="External"/><Relationship Id="rId2" Type="http://schemas.openxmlformats.org/officeDocument/2006/relationships/hyperlink" Target="http://intra.regionsjaelland.dk/personale/pakker-sparringsforl%c3%b8b/Sider/default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tra.regionsjaelland.dk/personale/HR-Systemer/Sider/Vagtplan.aspx" TargetMode="External"/><Relationship Id="rId5" Type="http://schemas.openxmlformats.org/officeDocument/2006/relationships/hyperlink" Target="http://intra.regionsjaelland.dk/personale/HR-Systemer/Sider/Strategi-VP.aspx" TargetMode="External"/><Relationship Id="rId4" Type="http://schemas.openxmlformats.org/officeDocument/2006/relationships/hyperlink" Target="http://intra.regionsjaelland.dk/personale/min%20ans%c3%a6ttelse/Strategisk%20samarbejde%20med%20%c3%b8vrige%20regioner/Sider/default.aspx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.regionsjaelland.dk/personale/udviklingssamtaler/Documents/MUS%20forberedelsesark.pdf" TargetMode="External"/><Relationship Id="rId2" Type="http://schemas.openxmlformats.org/officeDocument/2006/relationships/hyperlink" Target="http://intra.regionsjaelland.dk/personale/udviklingssamtaler/Documents/MUS%20samtalemodel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://intra.regionsjaelland.dk/personale/udviklingssamtaler/Documents/Udviklingsplan.doc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.regionsjaelland.dk/personale/min%20ans%C3%A6ttelse/lokale_aftaler_fea/Documents/FEA/Ramme%20for%20honorering%20af%20frivillig%20meraktivitet_overl%C3%A6ger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10F726D-B030-3447-AC7E-BC2948CBABB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9898D68-2C30-CE42-A015-0B9DB487B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5" y="805912"/>
            <a:ext cx="5458577" cy="2623088"/>
          </a:xfrm>
        </p:spPr>
        <p:txBody>
          <a:bodyPr/>
          <a:lstStyle/>
          <a:p>
            <a:br>
              <a:rPr lang="da-DK" sz="4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</a:br>
            <a:r>
              <a:rPr lang="da-DK" sz="4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Udfordrede geografier og </a:t>
            </a:r>
            <a:r>
              <a:rPr lang="da-DK" sz="40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specialer</a:t>
            </a:r>
            <a:endParaRPr lang="da-DK" sz="4000" dirty="0"/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D7534F3D-C010-384C-84D0-D60FC1938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sz="1800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Direktionens beslutninger og incitamenter</a:t>
            </a:r>
          </a:p>
          <a:p>
            <a:r>
              <a:rPr lang="da-DK" sz="1800">
                <a:latin typeface="Aptos" panose="020B0004020202020204" pitchFamily="34" charset="0"/>
              </a:rPr>
              <a:t>Maj </a:t>
            </a:r>
            <a:r>
              <a:rPr lang="da-DK" sz="1800" dirty="0">
                <a:latin typeface="Aptos" panose="020B0004020202020204" pitchFamily="34" charset="0"/>
              </a:rPr>
              <a:t>2025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2FD96FC9-5043-7E4E-B7EB-DFAD61543B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6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E6A89-E09B-9B77-194B-5C7C27C0C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Incitamenter der lokalt kan tages i anvendelse 3/3 - eksempler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8F62A1-FB34-C525-14DF-E23C9A72C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1650568"/>
            <a:ext cx="10224307" cy="4883431"/>
          </a:xfrm>
        </p:spPr>
        <p:txBody>
          <a:bodyPr/>
          <a:lstStyle/>
          <a:p>
            <a:r>
              <a:rPr lang="da-DK" dirty="0"/>
              <a:t>YL OK24 – nye muligheder for speciallæger:</a:t>
            </a:r>
          </a:p>
          <a:p>
            <a:pPr lvl="1"/>
            <a:r>
              <a:rPr lang="da-DK" u="sng" dirty="0"/>
              <a:t>Køb af ekstra vagter</a:t>
            </a:r>
            <a:br>
              <a:rPr lang="da-DK" dirty="0"/>
            </a:br>
            <a:r>
              <a:rPr lang="da-DK" dirty="0"/>
              <a:t>Mulighed for at aftale tilkøb af 25 timers vagtarbejde månedligt. Hver time honoreres med kr. 550,- (31.3.2018 niveau), svarende til kr. 636,- pr. time aktuelt</a:t>
            </a:r>
          </a:p>
          <a:p>
            <a:pPr lvl="1"/>
            <a:r>
              <a:rPr lang="da-DK" u="sng" dirty="0"/>
              <a:t>Plustid</a:t>
            </a:r>
            <a:br>
              <a:rPr lang="da-DK" dirty="0"/>
            </a:br>
            <a:r>
              <a:rPr lang="da-DK" dirty="0"/>
              <a:t>Mulighed for at aftale plustid på op til 42 timer pr. uge. Det betyder at løn og pension opskrives forholdsmæssigt. 5 timer ekstra pr. uge giver således 13,5% ekstra i løn og pension. Den højere løn følger i udgangspunkt med under ferie, sygdom, barsel etc.</a:t>
            </a:r>
          </a:p>
          <a:p>
            <a:pPr lvl="1"/>
            <a:r>
              <a:rPr lang="da-DK" u="sng" dirty="0"/>
              <a:t>Tillæg for </a:t>
            </a:r>
            <a:r>
              <a:rPr lang="da-DK" u="sng" dirty="0" err="1"/>
              <a:t>merarbejdsaftale</a:t>
            </a:r>
            <a:br>
              <a:rPr lang="da-DK" dirty="0"/>
            </a:br>
            <a:r>
              <a:rPr lang="da-DK" dirty="0"/>
              <a:t>Mulighed for at aftale at speciallægen er omfattet af </a:t>
            </a:r>
            <a:r>
              <a:rPr lang="da-DK" dirty="0" err="1"/>
              <a:t>merarbejdsbestemmelse</a:t>
            </a:r>
            <a:r>
              <a:rPr lang="da-DK" dirty="0"/>
              <a:t> og modtage kr. 25.000,- årligt (31.3.2018 grundbeløb) for ikke at være omfattet af arbejdstidsregler. Honoreringen svarer til kr. 2.410,- pr. måned aktuelt (</a:t>
            </a:r>
            <a:r>
              <a:rPr lang="da-DK" dirty="0" err="1"/>
              <a:t>excl</a:t>
            </a:r>
            <a:r>
              <a:rPr lang="da-DK" dirty="0"/>
              <a:t>. pension)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ECDBCF-084B-D019-8D1D-AFCCB165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7435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5C943-8C19-5E58-A214-3FEBA18E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Nyttige links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F353C6-3A0C-696B-3D6C-E9E278A16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FAA/budgetaftale (bl.a. </a:t>
            </a:r>
            <a:r>
              <a:rPr lang="da-DK" dirty="0">
                <a:hlinkClick r:id="rId2"/>
              </a:rPr>
              <a:t>intranet</a:t>
            </a:r>
            <a:r>
              <a:rPr lang="da-DK" dirty="0"/>
              <a:t>, under </a:t>
            </a:r>
            <a:r>
              <a:rPr lang="da-DK" i="1" dirty="0"/>
              <a:t>reform, fusion og forandringer</a:t>
            </a:r>
            <a:r>
              <a:rPr lang="da-DK" dirty="0"/>
              <a:t>)</a:t>
            </a:r>
          </a:p>
          <a:p>
            <a:r>
              <a:rPr lang="da-DK" dirty="0"/>
              <a:t>Arbejdsmiljøpulje, målrettede kursusforløb (bl.a. </a:t>
            </a:r>
            <a:r>
              <a:rPr lang="da-DK" dirty="0">
                <a:hlinkClick r:id="rId3"/>
              </a:rPr>
              <a:t>intranet</a:t>
            </a:r>
            <a:r>
              <a:rPr lang="da-DK" dirty="0"/>
              <a:t>, under </a:t>
            </a:r>
            <a:r>
              <a:rPr lang="da-DK" i="1" dirty="0"/>
              <a:t>ledelse i uvished og kompleksitet</a:t>
            </a:r>
            <a:r>
              <a:rPr lang="da-DK" dirty="0"/>
              <a:t>)</a:t>
            </a:r>
          </a:p>
          <a:p>
            <a:r>
              <a:rPr lang="da-DK" dirty="0">
                <a:hlinkClick r:id="rId4"/>
              </a:rPr>
              <a:t>Strategiske samarbejde</a:t>
            </a:r>
            <a:r>
              <a:rPr lang="da-DK" dirty="0"/>
              <a:t>. De beskrevne principper for delestillinger, udlån, bibeskæftigelse mv. kan også anvendes internt i Region Sjælland fx på tværs af afdelinger eller sygehuse</a:t>
            </a:r>
          </a:p>
          <a:p>
            <a:r>
              <a:rPr lang="da-DK" u="sng" dirty="0">
                <a:solidFill>
                  <a:srgbClr val="467886"/>
                </a:solidFill>
                <a:ea typeface="Times New Roman" panose="02020603050405020304" pitchFamily="18" charset="0"/>
                <a:cs typeface="Aptos" panose="020B0004020202020204" pitchFamily="34" charset="0"/>
                <a:hlinkClick r:id="rId5"/>
              </a:rPr>
              <a:t>Strategi for vagtplanlægning i Region Sjælland</a:t>
            </a:r>
            <a:r>
              <a:rPr lang="da-DK" dirty="0">
                <a:ea typeface="Times New Roman" panose="02020603050405020304" pitchFamily="18" charset="0"/>
                <a:cs typeface="Aptos" panose="020B0004020202020204" pitchFamily="34" charset="0"/>
              </a:rPr>
              <a:t> og </a:t>
            </a:r>
            <a:r>
              <a:rPr lang="da-DK" u="sng" dirty="0">
                <a:solidFill>
                  <a:srgbClr val="467886"/>
                </a:solidFill>
                <a:ea typeface="Times New Roman" panose="02020603050405020304" pitchFamily="18" charset="0"/>
                <a:cs typeface="Aptos" panose="020B0004020202020204" pitchFamily="34" charset="0"/>
                <a:hlinkClick r:id="rId6"/>
              </a:rPr>
              <a:t>Vagtplan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C783A32-548E-0676-1BEF-5CBAA9703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6097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BB0B135-E9D1-3A42-BBF6-6438062F3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7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04ABB-F45F-B551-B54A-4E68484A4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Direktionens beslutninger 1/3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9A490B-F6A3-97AB-3842-1251FB8D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704975"/>
            <a:ext cx="9085182" cy="4568826"/>
          </a:xfrm>
        </p:spPr>
        <p:txBody>
          <a:bodyPr/>
          <a:lstStyle/>
          <a:p>
            <a:r>
              <a:rPr lang="da-DK" u="sng" dirty="0"/>
              <a:t>Frivillighed </a:t>
            </a:r>
          </a:p>
          <a:p>
            <a:pPr lvl="1"/>
            <a:r>
              <a:rPr lang="da-DK" dirty="0"/>
              <a:t>Har været bærende princip i BASS </a:t>
            </a:r>
          </a:p>
          <a:p>
            <a:pPr lvl="1"/>
            <a:r>
              <a:rPr lang="da-DK" dirty="0"/>
              <a:t>Det må imidlertid konstateres, at det har været vanskeligt at motivere til frivilligt at arbejde på tværs af geografier</a:t>
            </a:r>
          </a:p>
          <a:p>
            <a:pPr lvl="1"/>
            <a:r>
              <a:rPr lang="da-DK" dirty="0"/>
              <a:t>Direktionen har på den baggrund besluttet, at </a:t>
            </a:r>
            <a:r>
              <a:rPr lang="da-DK" b="1" dirty="0"/>
              <a:t>koncernenhederne kan varsle medarbejder til at have flere tjenestesteder</a:t>
            </a:r>
          </a:p>
          <a:p>
            <a:r>
              <a:rPr lang="da-DK" u="sng" dirty="0"/>
              <a:t>Honorering for fleksibilitet ved arbejde på flere tjenestesteder</a:t>
            </a:r>
          </a:p>
          <a:p>
            <a:pPr lvl="1"/>
            <a:r>
              <a:rPr lang="da-DK" dirty="0"/>
              <a:t>Overenskomstens bestemmelser anvendes</a:t>
            </a:r>
          </a:p>
          <a:p>
            <a:pPr lvl="1"/>
            <a:r>
              <a:rPr lang="da-DK" b="1" dirty="0"/>
              <a:t>Der ydes ikke særskilt honorering for dagvagtsarbejde på flere tjenestesteder</a:t>
            </a:r>
          </a:p>
          <a:p>
            <a:pPr lvl="1"/>
            <a:r>
              <a:rPr lang="da-DK" dirty="0"/>
              <a:t>Der er indgået </a:t>
            </a:r>
            <a:r>
              <a:rPr lang="da-DK" b="1" dirty="0"/>
              <a:t>aftale med YL og FAS</a:t>
            </a:r>
            <a:r>
              <a:rPr lang="da-DK" dirty="0"/>
              <a:t> vedr. incitamenter for arbejde på udfordrede geografier/specialer. Speciallæger honoreres med kr. 750,- (31.3.18 niveau) for arbejde i tilstedeværelsesvagt ved Nykøbing F, Vordingborg, Næstved, Slagelse og Holbæk</a:t>
            </a:r>
          </a:p>
          <a:p>
            <a:pPr lvl="1"/>
            <a:endParaRPr lang="da-DK" dirty="0"/>
          </a:p>
          <a:p>
            <a:pPr lvl="1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717DB26-4D40-027F-6578-2490D4D67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8820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25588-2C9E-8F6C-CA4F-E5B12E0E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Direktionens beslutninger 2/3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037565-2D8E-D276-0DDB-28DC0505E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u="sng" dirty="0"/>
              <a:t>Arbejde i transporttid</a:t>
            </a:r>
            <a:r>
              <a:rPr lang="da-DK" dirty="0"/>
              <a:t> (bilag 1)</a:t>
            </a:r>
          </a:p>
          <a:p>
            <a:pPr lvl="1"/>
            <a:r>
              <a:rPr lang="da-DK" dirty="0"/>
              <a:t>Direktionen og MHU har godkendt ramme for arbejde i transporttid</a:t>
            </a:r>
          </a:p>
          <a:p>
            <a:pPr lvl="1"/>
            <a:r>
              <a:rPr lang="da-DK" b="1" dirty="0"/>
              <a:t>Speciallæger kan i udgangspunkt arbejde i de etablerede transportordninger.</a:t>
            </a:r>
            <a:r>
              <a:rPr lang="da-DK" dirty="0"/>
              <a:t> Det aftales med ledelsen hvilke opgaver der kan varetages</a:t>
            </a:r>
          </a:p>
          <a:p>
            <a:pPr lvl="1"/>
            <a:r>
              <a:rPr lang="da-DK" dirty="0"/>
              <a:t>Der arbejdes på at etablere flere transportordninger/busruter</a:t>
            </a:r>
          </a:p>
          <a:p>
            <a:pPr lvl="1"/>
            <a:r>
              <a:rPr lang="da-DK" dirty="0"/>
              <a:t>Aftalen træder i stedet for eksisterende retningslinjer, samt formelle/uformelle praksis der lokalt er etableret om befordring mellem bopæl og tjenestested</a:t>
            </a:r>
          </a:p>
          <a:p>
            <a:pPr lvl="2"/>
            <a:r>
              <a:rPr lang="da-DK" b="1" dirty="0"/>
              <a:t>Dvs. evt. lokale retningslinjer/praksis skal afvikles</a:t>
            </a: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6582535-F502-EAAA-91E0-CA5B6294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4561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78850-054D-3EC2-CF7E-82ED2CD6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Direktionens beslutninger 3/3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CA0BF0-D696-355D-6951-43F54CF72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59797"/>
            <a:ext cx="9000000" cy="4414004"/>
          </a:xfrm>
        </p:spPr>
        <p:txBody>
          <a:bodyPr/>
          <a:lstStyle/>
          <a:p>
            <a:r>
              <a:rPr lang="da-DK" u="sng" dirty="0"/>
              <a:t>Mertransport ved vagter på andet tjenestested</a:t>
            </a:r>
            <a:r>
              <a:rPr lang="da-DK" dirty="0"/>
              <a:t>, såfremt der ikke er tale om arbejde i transporttid </a:t>
            </a:r>
            <a:r>
              <a:rPr lang="da-DK" dirty="0" err="1"/>
              <a:t>jf</a:t>
            </a:r>
            <a:r>
              <a:rPr lang="da-DK" dirty="0"/>
              <a:t> </a:t>
            </a:r>
            <a:r>
              <a:rPr lang="da-DK" dirty="0" err="1"/>
              <a:t>forgående</a:t>
            </a:r>
            <a:r>
              <a:rPr lang="da-DK" dirty="0"/>
              <a:t> planche</a:t>
            </a:r>
          </a:p>
          <a:p>
            <a:pPr lvl="1"/>
            <a:r>
              <a:rPr lang="da-DK" b="1" dirty="0"/>
              <a:t>Overenskomstens bestemmelser anvendes</a:t>
            </a:r>
            <a:r>
              <a:rPr lang="da-DK" dirty="0"/>
              <a:t>, det betyder:</a:t>
            </a:r>
          </a:p>
          <a:p>
            <a:pPr lvl="2"/>
            <a:r>
              <a:rPr lang="da-DK" dirty="0"/>
              <a:t>YL: Mertransport til sekundært tjenestested indregnes i arbejdstiden eller honoreres med sædvanlig timeløn tillagt 50%. Hvad angår </a:t>
            </a:r>
            <a:r>
              <a:rPr lang="da-DK" dirty="0" err="1"/>
              <a:t>mertransportafstanden</a:t>
            </a:r>
            <a:r>
              <a:rPr lang="da-DK" dirty="0"/>
              <a:t> er der ret til befordringsgodtgørelse iht. Regionens sædvanlige befordringsregler </a:t>
            </a:r>
          </a:p>
          <a:p>
            <a:pPr lvl="2"/>
            <a:r>
              <a:rPr lang="da-DK" dirty="0"/>
              <a:t>FAS: Ekstra transporttid indregnes i arbejdstiden – minus 1 time. Eller betaling for ekstra rejsetid med 589,40 kroner (2018-niveau) pr. time svarende til 681,92 i nutidskroner.</a:t>
            </a:r>
          </a:p>
          <a:p>
            <a:pPr lvl="2"/>
            <a:r>
              <a:rPr lang="da-DK" dirty="0"/>
              <a:t>Øvrige: Ingen bestemmelser om indregning af transporttid ved flere tjenestesteder.</a:t>
            </a:r>
          </a:p>
          <a:p>
            <a:pPr lvl="1"/>
            <a:r>
              <a:rPr lang="da-DK" dirty="0"/>
              <a:t>Koncern HR, Forhandling involveres i.fht. </a:t>
            </a:r>
            <a:r>
              <a:rPr lang="da-DK" b="1" dirty="0"/>
              <a:t>varsling</a:t>
            </a:r>
          </a:p>
          <a:p>
            <a:pPr lvl="1"/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1441B45-975F-8DB6-2A9E-8DB0FF02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704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6F11257-DFD5-BE5A-B758-2F2BBAED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0472" y="6534000"/>
            <a:ext cx="360000" cy="324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50DEC214-4A26-8544-86E4-D5810B015655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9D830C-28AF-A5A6-E1FE-8DD8B5C2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4" y="369794"/>
            <a:ext cx="9648825" cy="1079594"/>
          </a:xfrm>
        </p:spPr>
        <p:txBody>
          <a:bodyPr wrap="square" anchor="b">
            <a:normAutofit/>
          </a:bodyPr>
          <a:lstStyle/>
          <a:p>
            <a:r>
              <a:rPr lang="da-DK" dirty="0"/>
              <a:t>Eksempler på mertransport 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44DBD61-1E4D-163A-7A6A-98688E0019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942E19-BB04-9F81-71CD-A1E159BF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12" y="1658357"/>
            <a:ext cx="10726647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1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2AC6BEA-A8BB-D9AE-3EAD-BE72A38AE4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D01C6E-F4E1-5C55-B458-99A25163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6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79FBBA6-A8C8-5724-F015-A1A537D9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mertransport, med arbejde i transporttiden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6A0316-7A36-D74E-C2F0-49EF451A24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3F2A20B-484F-2B25-5EDE-26EA633F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97" y="1637467"/>
            <a:ext cx="10593278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9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Aftalte incitamenter i BASS</a:t>
            </a:r>
            <a:br>
              <a:rPr lang="da-DK" dirty="0"/>
            </a:br>
            <a:r>
              <a:rPr lang="da-DK" sz="1600" dirty="0"/>
              <a:t>(bilag: </a:t>
            </a:r>
            <a:r>
              <a:rPr lang="da-DK" sz="1600" dirty="0">
                <a:hlinkClick r:id="rId2"/>
              </a:rPr>
              <a:t>MUS samtalemodel</a:t>
            </a:r>
            <a:r>
              <a:rPr lang="da-DK" sz="1600" dirty="0"/>
              <a:t> – </a:t>
            </a:r>
            <a:r>
              <a:rPr lang="da-DK" sz="1600" dirty="0">
                <a:hlinkClick r:id="rId3"/>
              </a:rPr>
              <a:t>MUS forberedelsesark</a:t>
            </a:r>
            <a:r>
              <a:rPr lang="da-DK" sz="1600" dirty="0"/>
              <a:t> - </a:t>
            </a:r>
            <a:r>
              <a:rPr lang="da-DK" sz="1600" dirty="0">
                <a:hlinkClick r:id="rId4"/>
              </a:rPr>
              <a:t>Udviklingsplan</a:t>
            </a:r>
            <a:r>
              <a:rPr lang="da-DK" sz="1600" dirty="0"/>
              <a:t>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7</a:t>
            </a:fld>
            <a:endParaRPr lang="da-DK" dirty="0"/>
          </a:p>
        </p:txBody>
      </p:sp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11FD21AB-6B1A-6535-96BF-FADED2310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11225" y="1510959"/>
            <a:ext cx="8350435" cy="4762841"/>
          </a:xfrm>
        </p:spPr>
      </p:pic>
    </p:spTree>
    <p:extLst>
      <p:ext uri="{BB962C8B-B14F-4D97-AF65-F5344CB8AC3E}">
        <p14:creationId xmlns:p14="http://schemas.microsoft.com/office/powerpoint/2010/main" val="1246019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5597A76E-D06F-B8C9-E136-C18A345D0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1224" y="1709587"/>
            <a:ext cx="4464051" cy="4824413"/>
          </a:xfrm>
        </p:spPr>
        <p:txBody>
          <a:bodyPr/>
          <a:lstStyle/>
          <a:p>
            <a:r>
              <a:rPr lang="da-DK" dirty="0"/>
              <a:t>Øget medindflydelse på planlægning af vagter </a:t>
            </a:r>
          </a:p>
          <a:p>
            <a:r>
              <a:rPr lang="da-DK" dirty="0"/>
              <a:t>4 dages arbejdsuge</a:t>
            </a:r>
          </a:p>
          <a:p>
            <a:r>
              <a:rPr lang="da-DK" dirty="0"/>
              <a:t>Forskningsdage</a:t>
            </a:r>
          </a:p>
          <a:p>
            <a:r>
              <a:rPr lang="da-DK" dirty="0"/>
              <a:t>Kompetenceudvikling</a:t>
            </a:r>
            <a:br>
              <a:rPr lang="da-DK" dirty="0"/>
            </a:br>
            <a:r>
              <a:rPr lang="da-DK" dirty="0"/>
              <a:t>+ 1 mio.kr. i særlig BASS pulje</a:t>
            </a:r>
          </a:p>
          <a:p>
            <a:r>
              <a:rPr lang="da-DK" dirty="0"/>
              <a:t>Attraktive funktioner</a:t>
            </a:r>
          </a:p>
          <a:p>
            <a:r>
              <a:rPr lang="da-DK" dirty="0"/>
              <a:t>Attraktivt læringsmiljø</a:t>
            </a:r>
          </a:p>
          <a:p>
            <a:r>
              <a:rPr lang="da-DK" dirty="0"/>
              <a:t>Mentor-ordning</a:t>
            </a:r>
          </a:p>
          <a:p>
            <a:r>
              <a:rPr lang="da-DK" dirty="0"/>
              <a:t>Flere tjenestesteder i egen afdeling (3 mdr. varsel)</a:t>
            </a:r>
          </a:p>
          <a:p>
            <a:r>
              <a:rPr lang="da-DK" dirty="0"/>
              <a:t>Efter-/videreuddannelse</a:t>
            </a:r>
          </a:p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B888E0-D75C-A449-A3DB-14CB0926B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655593"/>
            <a:ext cx="4464050" cy="4832613"/>
          </a:xfrm>
        </p:spPr>
        <p:txBody>
          <a:bodyPr/>
          <a:lstStyle/>
          <a:p>
            <a:r>
              <a:rPr lang="da-DK" dirty="0"/>
              <a:t>Etablering af forvagtslag med yngre læger for at tiltrække speciallæger</a:t>
            </a:r>
          </a:p>
          <a:p>
            <a:r>
              <a:rPr lang="da-DK" dirty="0"/>
              <a:t>Genforhandling af forhåndsaftaler inden for afdeling/koncernenhedens ledelseskompetence</a:t>
            </a:r>
          </a:p>
          <a:p>
            <a:r>
              <a:rPr lang="da-DK" dirty="0"/>
              <a:t>FAA – pakkeforløb m.m. (bilag 2)</a:t>
            </a:r>
          </a:p>
          <a:p>
            <a:r>
              <a:rPr lang="da-DK" dirty="0"/>
              <a:t>Arbejdsmiljøpulje - kurser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B70995-48C9-9FE6-90F6-AA022978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8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41AC98B-DA30-C752-00BD-581443AE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Incitamenter der lokalt kan tages i anvendelse 1/3 - eksempler</a:t>
            </a:r>
          </a:p>
        </p:txBody>
      </p:sp>
    </p:spTree>
    <p:extLst>
      <p:ext uri="{BB962C8B-B14F-4D97-AF65-F5344CB8AC3E}">
        <p14:creationId xmlns:p14="http://schemas.microsoft.com/office/powerpoint/2010/main" val="1919333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90F0D-9C8F-CA2D-B523-8BD8D5D4B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Incitamenter der lokalt kan tages i anvendelse 2/3 - eksempler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C78F8E0-8018-BFCA-3A0F-146808421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u="sng" dirty="0"/>
              <a:t>Bibeskæftigelse</a:t>
            </a:r>
          </a:p>
          <a:p>
            <a:pPr lvl="1"/>
            <a:r>
              <a:rPr lang="da-DK" dirty="0"/>
              <a:t>FAS</a:t>
            </a:r>
          </a:p>
          <a:p>
            <a:pPr lvl="2"/>
            <a:r>
              <a:rPr lang="da-DK" dirty="0">
                <a:hlinkClick r:id="rId2"/>
              </a:rPr>
              <a:t>FMA-rammen</a:t>
            </a:r>
            <a:r>
              <a:rPr lang="da-DK" dirty="0"/>
              <a:t> </a:t>
            </a:r>
          </a:p>
          <a:p>
            <a:pPr lvl="2"/>
            <a:r>
              <a:rPr lang="da-DK" dirty="0"/>
              <a:t>Kan alene anvendes for overlæger</a:t>
            </a:r>
          </a:p>
          <a:p>
            <a:pPr lvl="2"/>
            <a:r>
              <a:rPr lang="da-DK" dirty="0"/>
              <a:t>Kan anvendes på både interne og eksterne (speciallægekonsulenter)</a:t>
            </a:r>
          </a:p>
          <a:p>
            <a:pPr lvl="1"/>
            <a:r>
              <a:rPr lang="da-DK" dirty="0"/>
              <a:t>YL</a:t>
            </a:r>
          </a:p>
          <a:p>
            <a:pPr lvl="2"/>
            <a:r>
              <a:rPr lang="da-DK" dirty="0"/>
              <a:t>Arbejde udover 37 timer ugentlig honoreres med 1:1½</a:t>
            </a:r>
          </a:p>
          <a:p>
            <a:pPr lvl="2"/>
            <a:r>
              <a:rPr lang="da-DK" dirty="0"/>
              <a:t>Gælder interne/eksterne regionalt ansatte yngre læger</a:t>
            </a:r>
          </a:p>
          <a:p>
            <a:r>
              <a:rPr lang="da-DK" dirty="0"/>
              <a:t>Det forudsættes at arbejdet tilrettelægges i overensstemmelse med overenskomster/arbejdstidsregler </a:t>
            </a:r>
            <a:r>
              <a:rPr lang="da-DK" dirty="0" err="1"/>
              <a:t>m</a:t>
            </a:r>
            <a:r>
              <a:rPr lang="da-DK" err="1"/>
              <a:t>.</a:t>
            </a:r>
            <a:r>
              <a:rPr lang="da-DK"/>
              <a:t>m.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2967F0-A5E0-BFEA-7BE9-D16659EF9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EC214-4A26-8544-86E4-D5810B01565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34041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Sjælland - PPT">
  <a:themeElements>
    <a:clrScheme name="Region Sjælland - PPT">
      <a:dk1>
        <a:srgbClr val="0085A0"/>
      </a:dk1>
      <a:lt1>
        <a:srgbClr val="FFFFFF"/>
      </a:lt1>
      <a:dk2>
        <a:srgbClr val="595959"/>
      </a:dk2>
      <a:lt2>
        <a:srgbClr val="EFEFEF"/>
      </a:lt2>
      <a:accent1>
        <a:srgbClr val="0085A1"/>
      </a:accent1>
      <a:accent2>
        <a:srgbClr val="6FD3E3"/>
      </a:accent2>
      <a:accent3>
        <a:srgbClr val="D3E14D"/>
      </a:accent3>
      <a:accent4>
        <a:srgbClr val="4BDBC3"/>
      </a:accent4>
      <a:accent5>
        <a:srgbClr val="FCC860"/>
      </a:accent5>
      <a:accent6>
        <a:srgbClr val="BEB9A6"/>
      </a:accent6>
      <a:hlink>
        <a:srgbClr val="3055A2"/>
      </a:hlink>
      <a:folHlink>
        <a:srgbClr val="448ACA"/>
      </a:folHlink>
    </a:clrScheme>
    <a:fontScheme name="Region Sjælland - PP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Præsentation1" id="{8F3CA63C-A6B9-47D7-869A-DA02B32D57E6}" vid="{8053E90E-5863-4FF1-AA05-C83B529EB21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ECB00"/>
    </a:custClr>
    <a:custClr>
      <a:srgbClr val="FC8077"/>
    </a:custClr>
    <a:custClr>
      <a:srgbClr val="FF6D22"/>
    </a:custClr>
    <a:custClr>
      <a:srgbClr val="866EB3"/>
    </a:custClr>
    <a:custClr>
      <a:srgbClr val="3D7EDB"/>
    </a:custClr>
    <a:custClr>
      <a:srgbClr val="64BF92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rsendelsesdato xmlns="http://schemas.microsoft.com/sharepoint/v3" xsi:nil="true"/>
    <Registreringsdato xmlns="7D3AA39B-1826-4702-8064-A1D7E08968FF" xsi:nil="true"/>
    <Adresse xmlns="7D3AA39B-1826-4702-8064-A1D7E08968FF"/>
    <a3c7f3665c3f4ddab65e7e70f16e8438 xmlns="7D3AA39B-1826-4702-8064-A1D7E08968FF">
      <Terms xmlns="http://schemas.microsoft.com/office/infopath/2007/PartnerControls"/>
    </a3c7f3665c3f4ddab65e7e70f16e8438>
    <CCMDescription xmlns="7D3AA39B-1826-4702-8064-A1D7E08968FF" xsi:nil="true"/>
    <Korrespondance xmlns="http://schemas.microsoft.com/sharepoint/v3">Intern</Korrespondance>
    <h5cdd41bbf4f4e29b66bc68df1bafbfc xmlns="7D3AA39B-1826-4702-8064-A1D7E08968FF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Forhandling (KHR)</TermName>
          <TermId xmlns="http://schemas.microsoft.com/office/infopath/2007/PartnerControls">f82e2bd6-093e-437f-be8a-2ddefd612b3c</TermId>
        </TermInfo>
      </Terms>
    </h5cdd41bbf4f4e29b66bc68df1bafbfc>
    <CCMCognitiveType xmlns="http://schemas.microsoft.com/sharepoint/v3">-1</CCMCognitiveType>
    <CCMMeetingCaseInstanceId xmlns="7D3AA39B-1826-4702-8064-A1D7E08968FF" xsi:nil="true"/>
    <Frist xmlns="7D3AA39B-1826-4702-8064-A1D7E08968FF" xsi:nil="true"/>
    <Part xmlns="7D3AA39B-1826-4702-8064-A1D7E08968FF"/>
    <CCMAgendaStatus xmlns="7D3AA39B-1826-4702-8064-A1D7E08968FF" xsi:nil="true"/>
    <TaxCatchAll xmlns="6c49cf09-1ad2-4261-a2c0-b679037fb4b1">
      <Value>2</Value>
    </TaxCatchAll>
    <CCMMeetingCaseId xmlns="7D3AA39B-1826-4702-8064-A1D7E08968FF" xsi:nil="true"/>
    <Dato_x0020_oprettet xmlns="7D3AA39B-1826-4702-8064-A1D7E08968FF">2025-05-14T07:51:24+00:00</Dato_x0020_oprettet>
    <CCMMeetingCaseLink xmlns="7D3AA39B-1826-4702-8064-A1D7E08968FF">
      <Url xsi:nil="true"/>
      <Description xsi:nil="true"/>
    </CCMMeetingCaseLink>
    <Status xmlns="7D3AA39B-1826-4702-8064-A1D7E08968FF">Åben</Status>
    <CCMAgendaItemId xmlns="7D3AA39B-1826-4702-8064-A1D7E08968FF" xsi:nil="true"/>
    <CaseOwner xmlns="http://schemas.microsoft.com/sharepoint/v3">
      <UserInfo>
        <DisplayName>Flemming Kardasz Bøgelund-Kjær</DisplayName>
        <AccountId>8</AccountId>
        <AccountType/>
      </UserInfo>
    </CaseOwner>
    <Dokumentgruppe xmlns="7D3AA39B-1826-4702-8064-A1D7E08968FF" xsi:nil="true"/>
    <CCMAgendaDocumentStatus xmlns="7D3AA39B-1826-4702-8064-A1D7E08968FF" xsi:nil="true"/>
    <BrevId xmlns="7D3AA39B-1826-4702-8064-A1D7E08968FF" xsi:nil="true"/>
    <CCMManageRelations xmlns="7D3AA39B-1826-4702-8064-A1D7E08968FF" xsi:nil="true"/>
    <Fortrolighed xmlns="7D3AA39B-1826-4702-8064-A1D7E08968FF">Offentlig</Fortrolighed>
    <Beskrivelse xmlns="7D3AA39B-1826-4702-8064-A1D7E08968FF" xsi:nil="true"/>
    <TrackID xmlns="http://schemas.microsoft.com/sharepoint/v3" xsi:nil="true"/>
    <JournalDato xmlns="7D3AA39B-1826-4702-8064-A1D7E08968FF" xsi:nil="true"/>
    <Classification xmlns="http://schemas.microsoft.com/sharepoint/v3" xsi:nil="true"/>
    <CCMMeetingCaseOwner xmlns="7d3aa39b-1826-4702-8064-a1d7e08968ff">
      <UserInfo>
        <DisplayName/>
        <AccountId xsi:nil="true"/>
        <AccountType/>
      </UserInfo>
    </CCMMeetingCaseOwner>
    <CCMMetadataExtractionStatus xmlns="http://schemas.microsoft.com/sharepoint/v3">CCMPageCount:InProgress;CCMCommentCount:InProgress</CCMMetadataExtractionStatus>
    <LocalAttachment xmlns="http://schemas.microsoft.com/sharepoint/v3">false</LocalAttachment>
    <Related xmlns="http://schemas.microsoft.com/sharepoint/v3">false</Related>
    <CCMSystemID xmlns="http://schemas.microsoft.com/sharepoint/v3">2eef365f-b744-44fd-ad69-10b643aa564f</CCMSystemID>
    <CCMVisualId xmlns="http://schemas.microsoft.com/sharepoint/v3">EMN-2025-01739</CCMVisualId>
    <Finalized xmlns="http://schemas.microsoft.com/sharepoint/v3">false</Finalized>
    <DocID xmlns="http://schemas.microsoft.com/sharepoint/v3">12188561</DocID>
    <CaseRecordNumber xmlns="http://schemas.microsoft.com/sharepoint/v3">0</CaseRecordNumber>
    <CaseID xmlns="http://schemas.microsoft.com/sharepoint/v3">EMN-2025-01739</CaseID>
    <RegistrationDate xmlns="http://schemas.microsoft.com/sharepoint/v3" xsi:nil="true"/>
    <CCMPageCount xmlns="http://schemas.microsoft.com/sharepoint/v3">0</CCMPageCount>
    <CCMCommentCount xmlns="http://schemas.microsoft.com/sharepoint/v3">0</CCMCommentCount>
    <CCMPreviewAnnotationsTasks xmlns="http://schemas.microsoft.com/sharepoint/v3">0</CCMPreviewAnnotationsTasks>
    <CCMConversation xmlns="http://schemas.microsoft.com/sharepoint/v3" xsi:nil="true"/>
    <CCMTemplateID xmlns="http://schemas.microsoft.com/sharepoint/v3">0</CCMTemplate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D8DA18C9EB194542B21E7F051987F98A" ma:contentTypeVersion="1" ma:contentTypeDescription="GetOrganized dokument" ma:contentTypeScope="" ma:versionID="b5dfdab2ae447ea37b89c4c0633ba099">
  <xsd:schema xmlns:xsd="http://www.w3.org/2001/XMLSchema" xmlns:xs="http://www.w3.org/2001/XMLSchema" xmlns:p="http://schemas.microsoft.com/office/2006/metadata/properties" xmlns:ns1="http://schemas.microsoft.com/sharepoint/v3" xmlns:ns2="7D3AA39B-1826-4702-8064-A1D7E08968FF" xmlns:ns3="6c49cf09-1ad2-4261-a2c0-b679037fb4b1" xmlns:ns4="7d3aa39b-1826-4702-8064-a1d7e08968ff" targetNamespace="http://schemas.microsoft.com/office/2006/metadata/properties" ma:root="true" ma:fieldsID="d1a025439b7c93ced38a35804063865b" ns1:_="" ns2:_="" ns3:_="" ns4:_="">
    <xsd:import namespace="http://schemas.microsoft.com/sharepoint/v3"/>
    <xsd:import namespace="7D3AA39B-1826-4702-8064-A1D7E08968FF"/>
    <xsd:import namespace="6c49cf09-1ad2-4261-a2c0-b679037fb4b1"/>
    <xsd:import namespace="7d3aa39b-1826-4702-8064-a1d7e08968ff"/>
    <xsd:element name="properties">
      <xsd:complexType>
        <xsd:sequence>
          <xsd:element name="documentManagement">
            <xsd:complexType>
              <xsd:all>
                <xsd:element ref="ns1:Korrespondance" minOccurs="0"/>
                <xsd:element ref="ns2:Dato_x0020_oprettet" minOccurs="0"/>
                <xsd:element ref="ns1:CaseOwner"/>
                <xsd:element ref="ns1:Forsendelsesdato" minOccurs="0"/>
                <xsd:element ref="ns2:Dokumentgruppe" minOccurs="0"/>
                <xsd:element ref="ns1:TrackID" minOccurs="0"/>
                <xsd:element ref="ns2:CCMAgendaDocumentStatus" minOccurs="0"/>
                <xsd:element ref="ns2:CCMAgendaStatus" minOccurs="0"/>
                <xsd:element ref="ns2:CCMMeetingCaseLink" minOccurs="0"/>
                <xsd:element ref="ns2:Part" minOccurs="0"/>
                <xsd:element ref="ns1:CCMCognitiveType" minOccurs="0"/>
                <xsd:element ref="ns2:CCMManageRelations" minOccurs="0"/>
                <xsd:element ref="ns2:Status" minOccurs="0"/>
                <xsd:element ref="ns2:Frist" minOccurs="0"/>
                <xsd:element ref="ns2:Registreringsdato" minOccurs="0"/>
                <xsd:element ref="ns2:CCMDescription" minOccurs="0"/>
                <xsd:element ref="ns2:Adresse" minOccurs="0"/>
                <xsd:element ref="ns2:JournalDato" minOccurs="0"/>
                <xsd:element ref="ns2:BrevId" minOccurs="0"/>
                <xsd:element ref="ns2:Fortrolighed" minOccurs="0"/>
                <xsd:element ref="ns1:Classification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a3c7f3665c3f4ddab65e7e70f16e8438" minOccurs="0"/>
                <xsd:element ref="ns3:TaxCatchAll" minOccurs="0"/>
                <xsd:element ref="ns2:CCMMeetingCaseId" minOccurs="0"/>
                <xsd:element ref="ns2:CCMMeetingCaseInstanceId" minOccurs="0"/>
                <xsd:element ref="ns2:CCMAgendaItemId" minOccurs="0"/>
                <xsd:element ref="ns2:AgendaStatusIcon" minOccurs="0"/>
                <xsd:element ref="ns1:CCMVisualId" minOccurs="0"/>
                <xsd:element ref="ns1:CCMOriginalDocID" minOccurs="0"/>
                <xsd:element ref="ns1:CCMMetadataExtractionStatus" minOccurs="0"/>
                <xsd:element ref="ns1:CCMPageCount" minOccurs="0"/>
                <xsd:element ref="ns1:CCMCommentCount" minOccurs="0"/>
                <xsd:element ref="ns1:CCMPreviewAnnotationsTasks" minOccurs="0"/>
                <xsd:element ref="ns2:h5cdd41bbf4f4e29b66bc68df1bafbfc" minOccurs="0"/>
                <xsd:element ref="ns2:Beskrivelse" minOccurs="0"/>
                <xsd:element ref="ns4:CCMMeetingCase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orrespondance" ma:index="2" nillable="true" ma:displayName="Korrespondance" ma:default="Intern" ma:format="Dropdown" ma:internalName="Korrespondance">
      <xsd:simpleType>
        <xsd:restriction base="dms:Choice">
          <xsd:enumeration value="Intern"/>
          <xsd:enumeration value="Indgående"/>
          <xsd:enumeration value="Udgående"/>
        </xsd:restriction>
      </xsd:simpleType>
    </xsd:element>
    <xsd:element name="CaseOwner" ma:index="4" ma:displayName="Sagsbehandler" ma:default="8;#Flemming Kardasz Bøgelund-Kjær" ma:list="UserInfo" ma:SearchPeopleOnly="false" ma:SharePointGroup="0" ma:internalName="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orsendelsesdato" ma:index="6" nillable="true" ma:displayName="Forsendelsesdato" ma:internalName="Forsendelsesdato">
      <xsd:simpleType>
        <xsd:restriction base="dms:DateTime"/>
      </xsd:simpleType>
    </xsd:element>
    <xsd:element name="TrackID" ma:index="9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CMCognitiveType" ma:index="14" nillable="true" ma:displayName="CognitiveType" ma:decimals="0" ma:description="" ma:internalName="CCMCognitiveType" ma:readOnly="false">
      <xsd:simpleType>
        <xsd:restriction base="dms:Number"/>
      </xsd:simpleType>
    </xsd:element>
    <xsd:element name="Classification" ma:index="27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ID" ma:index="28" nillable="true" ma:displayName="Sags ID" ma:default="Tildeler" ma:internalName="CaseID" ma:readOnly="true">
      <xsd:simpleType>
        <xsd:restriction base="dms:Text"/>
      </xsd:simpleType>
    </xsd:element>
    <xsd:element name="DocID" ma:index="29" nillable="true" ma:displayName="Dok ID" ma:default="Tildeler" ma:internalName="DocID" ma:readOnly="true">
      <xsd:simpleType>
        <xsd:restriction base="dms:Text"/>
      </xsd:simpleType>
    </xsd:element>
    <xsd:element name="Finalized" ma:index="30" nillable="true" ma:displayName="Endeligt" ma:default="False" ma:internalName="Finalized" ma:readOnly="true">
      <xsd:simpleType>
        <xsd:restriction base="dms:Boolean"/>
      </xsd:simpleType>
    </xsd:element>
    <xsd:element name="Related" ma:index="31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32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33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34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35" nillable="true" ma:displayName="Skabelon navn" ma:internalName="CCMTemplateName" ma:readOnly="true">
      <xsd:simpleType>
        <xsd:restriction base="dms:Text"/>
      </xsd:simpleType>
    </xsd:element>
    <xsd:element name="CCMTemplateVersion" ma:index="36" nillable="true" ma:displayName="Skabelon version" ma:internalName="CCMTemplateVersion" ma:readOnly="true">
      <xsd:simpleType>
        <xsd:restriction base="dms:Text"/>
      </xsd:simpleType>
    </xsd:element>
    <xsd:element name="CCMTemplateID" ma:index="37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38" nillable="true" ma:displayName="CCMSystemID" ma:hidden="true" ma:internalName="CCMSystemID" ma:readOnly="true">
      <xsd:simpleType>
        <xsd:restriction base="dms:Text"/>
      </xsd:simpleType>
    </xsd:element>
    <xsd:element name="WasEncrypted" ma:index="39" nillable="true" ma:displayName="Krypteret" ma:default="False" ma:internalName="WasEncrypted" ma:readOnly="true">
      <xsd:simpleType>
        <xsd:restriction base="dms:Boolean"/>
      </xsd:simpleType>
    </xsd:element>
    <xsd:element name="WasSigned" ma:index="40" nillable="true" ma:displayName="Signeret" ma:default="False" ma:internalName="WasSigned" ma:readOnly="true">
      <xsd:simpleType>
        <xsd:restriction base="dms:Boolean"/>
      </xsd:simpleType>
    </xsd:element>
    <xsd:element name="MailHasAttachments" ma:index="41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42" nillable="true" ma:displayName="Samtale" ma:internalName="CCMConversation" ma:readOnly="true">
      <xsd:simpleType>
        <xsd:restriction base="dms:Text"/>
      </xsd:simpleType>
    </xsd:element>
    <xsd:element name="CCMVisualId" ma:index="51" nillable="true" ma:displayName="Sags ID" ma:default="Tildeler" ma:internalName="CCMVisualId" ma:readOnly="true">
      <xsd:simpleType>
        <xsd:restriction base="dms:Text"/>
      </xsd:simpleType>
    </xsd:element>
    <xsd:element name="CCMOriginalDocID" ma:index="52" nillable="true" ma:displayName="Originalt Dok ID" ma:description="" ma:internalName="CCMOriginalDocID" ma:readOnly="true">
      <xsd:simpleType>
        <xsd:restriction base="dms:Text"/>
      </xsd:simpleType>
    </xsd:element>
    <xsd:element name="CCMMetadataExtractionStatus" ma:index="57" nillable="true" ma:displayName="CCMMetadataExtractionStatus" ma:default="CCMPageCount:InProgress;CCMCommentCount:InProgress" ma:hidden="true" ma:internalName="CCMMetadataExtractionStatus" ma:readOnly="false">
      <xsd:simpleType>
        <xsd:restriction base="dms:Text"/>
      </xsd:simpleType>
    </xsd:element>
    <xsd:element name="CCMPageCount" ma:index="58" nillable="true" ma:displayName="Sider" ma:decimals="0" ma:internalName="CCMPageCount" ma:readOnly="true">
      <xsd:simpleType>
        <xsd:restriction base="dms:Number"/>
      </xsd:simpleType>
    </xsd:element>
    <xsd:element name="CCMCommentCount" ma:index="59" nillable="true" ma:displayName="Kommentarer" ma:decimals="0" ma:internalName="CCMCommentCount" ma:readOnly="true">
      <xsd:simpleType>
        <xsd:restriction base="dms:Number"/>
      </xsd:simpleType>
    </xsd:element>
    <xsd:element name="CCMPreviewAnnotationsTasks" ma:index="60" nillable="true" ma:displayName="Opgaver" ma:decimals="0" ma:internalName="CCMPreviewAnnotationsTasks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AA39B-1826-4702-8064-A1D7E08968FF" elementFormDefault="qualified">
    <xsd:import namespace="http://schemas.microsoft.com/office/2006/documentManagement/types"/>
    <xsd:import namespace="http://schemas.microsoft.com/office/infopath/2007/PartnerControls"/>
    <xsd:element name="Dato_x0020_oprettet" ma:index="3" nillable="true" ma:displayName="Dato oprettet" ma:default="[today]" ma:format="DateOnly" ma:internalName="Dato_x0020_oprettet">
      <xsd:simpleType>
        <xsd:restriction base="dms:DateTime"/>
      </xsd:simpleType>
    </xsd:element>
    <xsd:element name="Dokumentgruppe" ma:index="8" nillable="true" ma:displayName="Dokumentgruppe" ma:internalName="Dokumentgruppe">
      <xsd:simpleType>
        <xsd:restriction base="dms:Text">
          <xsd:maxLength value="255"/>
        </xsd:restriction>
      </xsd:simpleType>
    </xsd:element>
    <xsd:element name="CCMAgendaDocumentStatus" ma:index="10" nillable="true" ma:displayName="Status  for dagsordensdokument" ma:format="Dropdown" ma:internalName="CCMAgendaDocumentStatus">
      <xsd:simpleType>
        <xsd:restriction base="dms:Choice">
          <xsd:enumeration value="Nyt"/>
          <xsd:enumeration value="Under udarbejdelse"/>
          <xsd:enumeration value="Endelig"/>
        </xsd:restriction>
      </xsd:simpleType>
    </xsd:element>
    <xsd:element name="CCMAgendaStatus" ma:index="11" nillable="true" ma:displayName="Dagsordenstatus" ma:default="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Link" ma:index="12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art" ma:index="13" nillable="true" ma:displayName="Part" ma:list="{C1DE4CEE-FDD5-4D50-BDCA-1974C3EC7E29}" ma:internalName="Part" ma:showField="FilterNam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MManageRelations" ma:index="15" nillable="true" ma:displayName="CCMManageRelations" ma:internalName="CCMManageRelations">
      <xsd:simpleType>
        <xsd:restriction base="dms:Text">
          <xsd:maxLength value="255"/>
        </xsd:restriction>
      </xsd:simpleType>
    </xsd:element>
    <xsd:element name="Status" ma:index="16" nillable="true" ma:displayName="Status" ma:default="Åben" ma:format="Dropdown" ma:internalName="Status">
      <xsd:simpleType>
        <xsd:union memberTypes="dms:Text">
          <xsd:simpleType>
            <xsd:restriction base="dms:Choice">
              <xsd:enumeration value="Nyt"/>
              <xsd:enumeration value="Under udarbejdelse"/>
              <xsd:enumeration value="Færdigt"/>
            </xsd:restriction>
          </xsd:simpleType>
        </xsd:union>
      </xsd:simpleType>
    </xsd:element>
    <xsd:element name="Frist" ma:index="17" nillable="true" ma:displayName="Frist" ma:format="DateOnly" ma:internalName="Frist">
      <xsd:simpleType>
        <xsd:restriction base="dms:DateTime"/>
      </xsd:simpleType>
    </xsd:element>
    <xsd:element name="Registreringsdato" ma:index="18" nillable="true" ma:displayName="Registreringsdato" ma:format="DateOnly" ma:internalName="Registreringsdato">
      <xsd:simpleType>
        <xsd:restriction base="dms:DateTime"/>
      </xsd:simpleType>
    </xsd:element>
    <xsd:element name="CCMDescription" ma:index="19" nillable="true" ma:displayName="Notifikationer" ma:internalName="CCMDescription">
      <xsd:simpleType>
        <xsd:restriction base="dms:Note">
          <xsd:maxLength value="255"/>
        </xsd:restriction>
      </xsd:simpleType>
    </xsd:element>
    <xsd:element name="Adresse" ma:index="20" nillable="true" ma:displayName="Adresse" ma:list="{BB9417F3-4C60-4953-A185-D356BD46D393}" ma:internalName="Adresse" ma:showField="AdresseFlet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ournalDato" ma:index="21" nillable="true" ma:displayName="Journal dato" ma:format="DateOnly" ma:internalName="JournalDato">
      <xsd:simpleType>
        <xsd:restriction base="dms:DateTime"/>
      </xsd:simpleType>
    </xsd:element>
    <xsd:element name="BrevId" ma:index="22" nillable="true" ma:displayName="Original brevid" ma:internalName="BrevId">
      <xsd:simpleType>
        <xsd:restriction base="dms:Text">
          <xsd:maxLength value="255"/>
        </xsd:restriction>
      </xsd:simpleType>
    </xsd:element>
    <xsd:element name="Fortrolighed" ma:index="23" nillable="true" ma:displayName="Fortrolighed" ma:default="Offentlig" ma:description="" ma:internalName="Fortrolighed">
      <xsd:simpleType>
        <xsd:restriction base="dms:Choice">
          <xsd:enumeration value="Offentlig"/>
          <xsd:enumeration value="Fortrolig"/>
        </xsd:restriction>
      </xsd:simpleType>
    </xsd:element>
    <xsd:element name="a3c7f3665c3f4ddab65e7e70f16e8438" ma:index="43" nillable="true" ma:taxonomy="true" ma:internalName="a3c7f3665c3f4ddab65e7e70f16e8438" ma:taxonomyFieldName="Dokumenttype" ma:displayName="Dokumenttype" ma:default="" ma:fieldId="{a3c7f366-5c3f-4dda-b65e-7e70f16e8438}" ma:sspId="2cf6b21c-e739-421b-8f40-7865e9e1b0be" ma:termSetId="2a4879fc-ae04-4bed-bb2c-c61845ab3bd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CMMeetingCaseId" ma:index="47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48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49" nillable="true" ma:displayName="CCMAgendaItemId" ma:decimals="0" ma:hidden="true" ma:internalName="CCMAgendaItemId">
      <xsd:simpleType>
        <xsd:restriction base="dms:Number"/>
      </xsd:simpleType>
    </xsd:element>
    <xsd:element name="AgendaStatusIcon" ma:index="50" nillable="true" ma:displayName="Ikon for dagsordensstatus" ma:internalName="AgendaStatusIcon" ma:readOnly="true">
      <xsd:simpleType>
        <xsd:restriction base="dms:Unknown"/>
      </xsd:simpleType>
    </xsd:element>
    <xsd:element name="h5cdd41bbf4f4e29b66bc68df1bafbfc" ma:index="61" nillable="true" ma:taxonomy="true" ma:internalName="h5cdd41bbf4f4e29b66bc68df1bafbfc" ma:taxonomyFieldName="Afdeling" ma:displayName="Afdeling" ma:default="2;#Forhandling (KHR)|f82e2bd6-093e-437f-be8a-2ddefd612b3c" ma:fieldId="{15cdd41b-bf4f-4e29-b66b-c68df1bafbfc}" ma:sspId="2cf6b21c-e739-421b-8f40-7865e9e1b0be" ma:termSetId="0c42a4d7-d357-4dd3-81a3-bd062df2df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skrivelse" ma:index="62" nillable="true" ma:displayName="Beskrivelse" ma:hidden="true" ma:internalName="Beskrivelse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9cf09-1ad2-4261-a2c0-b679037fb4b1" elementFormDefault="qualified">
    <xsd:import namespace="http://schemas.microsoft.com/office/2006/documentManagement/types"/>
    <xsd:import namespace="http://schemas.microsoft.com/office/infopath/2007/PartnerControls"/>
    <xsd:element name="TaxCatchAll" ma:index="44" nillable="true" ma:displayName="Taxonomy Catch All Column" ma:hidden="true" ma:list="{bfd3ca89-31eb-437d-9c0e-8ae8c03fda11}" ma:internalName="TaxCatchAll" ma:showField="CatchAllData" ma:web="6c49cf09-1ad2-4261-a2c0-b679037fb4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aa39b-1826-4702-8064-a1d7e08968ff" elementFormDefault="qualified">
    <xsd:import namespace="http://schemas.microsoft.com/office/2006/documentManagement/types"/>
    <xsd:import namespace="http://schemas.microsoft.com/office/infopath/2007/PartnerControls"/>
    <xsd:element name="CCMMeetingCaseOwner" ma:index="63" nillable="true" ma:displayName="Dagsordensredaktør" ma:SharePointGroup="0" ma:internalName="CCMMeetingCase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6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EB88C-BF1C-4520-AE4D-B2B5BC5776E8}">
  <ds:schemaRefs>
    <ds:schemaRef ds:uri="7d3aa39b-1826-4702-8064-a1d7e08968ff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  <ds:schemaRef ds:uri="http://purl.org/dc/elements/1.1/"/>
    <ds:schemaRef ds:uri="7D3AA39B-1826-4702-8064-A1D7E08968FF"/>
    <ds:schemaRef ds:uri="http://www.w3.org/XML/1998/namespace"/>
    <ds:schemaRef ds:uri="http://purl.org/dc/dcmitype/"/>
    <ds:schemaRef ds:uri="http://schemas.microsoft.com/office/infopath/2007/PartnerControls"/>
    <ds:schemaRef ds:uri="6c49cf09-1ad2-4261-a2c0-b679037fb4b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937A69-A435-4F7C-8930-D7C4640AC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3AA39B-1826-4702-8064-A1D7E08968FF"/>
    <ds:schemaRef ds:uri="6c49cf09-1ad2-4261-a2c0-b679037fb4b1"/>
    <ds:schemaRef ds:uri="7d3aa39b-1826-4702-8064-a1d7e0896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ADA016-E10B-4388-B571-9B552D41C6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Koncern HR_DK_2022</Template>
  <TotalTime>346</TotalTime>
  <Words>735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Times New Roman</vt:lpstr>
      <vt:lpstr>Verdana</vt:lpstr>
      <vt:lpstr>Region Sjælland - PPT</vt:lpstr>
      <vt:lpstr> Udfordrede geografier og specialer</vt:lpstr>
      <vt:lpstr>Direktionens beslutninger 1/3</vt:lpstr>
      <vt:lpstr>Direktionens beslutninger 2/3</vt:lpstr>
      <vt:lpstr>Direktionens beslutninger 3/3</vt:lpstr>
      <vt:lpstr>Eksempler på mertransport </vt:lpstr>
      <vt:lpstr>Eksempler på mertransport, med arbejde i transporttiden</vt:lpstr>
      <vt:lpstr>Aftalte incitamenter i BASS (bilag: MUS samtalemodel – MUS forberedelsesark - Udviklingsplan)</vt:lpstr>
      <vt:lpstr>Incitamenter der lokalt kan tages i anvendelse 1/3 - eksempler</vt:lpstr>
      <vt:lpstr>Incitamenter der lokalt kan tages i anvendelse 2/3 - eksempler</vt:lpstr>
      <vt:lpstr>Incitamenter der lokalt kan tages i anvendelse 3/3 - eksempler</vt:lpstr>
      <vt:lpstr>Nyttige links</vt:lpstr>
      <vt:lpstr>PowerPoint-præsentation</vt:lpstr>
    </vt:vector>
  </TitlesOfParts>
  <Company>Region Sjaelland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Incitamenter mm udfordrede geografier og specialer_v2</dc:title>
  <dc:creator>Flemming Kardasz Bøgelund-Kjær</dc:creator>
  <cp:lastModifiedBy>Flemming Kardasz Bøgelund-Kjær</cp:lastModifiedBy>
  <cp:revision>21</cp:revision>
  <dcterms:created xsi:type="dcterms:W3CDTF">2025-03-18T12:05:02Z</dcterms:created>
  <dcterms:modified xsi:type="dcterms:W3CDTF">2025-06-11T10:53:08Z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0x010100AC085CFC53BC46CEA2EADE194AD9D48200D8DA18C9EB194542B21E7F051987F98A</vt:lpwstr>
  </property>
  <property fmtid="{D5CDD505-2E9C-101B-9397-08002B2CF9AE}" pid="3" name="CCMOneDriveID">
    <vt:lpwstr/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IsSharedOnOneDrive">
    <vt:bool>false</vt:bool>
  </property>
  <property fmtid="{D5CDD505-2E9C-101B-9397-08002B2CF9AE}" pid="7" name="Afdeling">
    <vt:lpwstr>2;#Forhandling (KHR)|f82e2bd6-093e-437f-be8a-2ddefd612b3c</vt:lpwstr>
  </property>
  <property fmtid="{D5CDD505-2E9C-101B-9397-08002B2CF9AE}" pid="8" name="CCMSystem">
    <vt:lpwstr> </vt:lpwstr>
  </property>
  <property fmtid="{D5CDD505-2E9C-101B-9397-08002B2CF9AE}" pid="9" name="CCMEventContext_DocumentTimelineUpdatingEvent">
    <vt:lpwstr>1ae17312-4c07-4f65-b96c-b2f6d10cfe2e</vt:lpwstr>
  </property>
  <property fmtid="{D5CDD505-2E9C-101B-9397-08002B2CF9AE}" pid="10" name="Dokumenttype">
    <vt:lpwstr/>
  </property>
  <property fmtid="{D5CDD505-2E9C-101B-9397-08002B2CF9AE}" pid="11" name="CCMCommunication">
    <vt:lpwstr/>
  </property>
</Properties>
</file>