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  <p:sldMasterId id="2147483699" r:id="rId5"/>
  </p:sldMasterIdLst>
  <p:notesMasterIdLst>
    <p:notesMasterId r:id="rId28"/>
  </p:notesMasterIdLst>
  <p:handoutMasterIdLst>
    <p:handoutMasterId r:id="rId29"/>
  </p:handoutMasterIdLst>
  <p:sldIdLst>
    <p:sldId id="308" r:id="rId6"/>
    <p:sldId id="669" r:id="rId7"/>
    <p:sldId id="663" r:id="rId8"/>
    <p:sldId id="326" r:id="rId9"/>
    <p:sldId id="666" r:id="rId10"/>
    <p:sldId id="403" r:id="rId11"/>
    <p:sldId id="404" r:id="rId12"/>
    <p:sldId id="405" r:id="rId13"/>
    <p:sldId id="412" r:id="rId14"/>
    <p:sldId id="665" r:id="rId15"/>
    <p:sldId id="668" r:id="rId16"/>
    <p:sldId id="406" r:id="rId17"/>
    <p:sldId id="407" r:id="rId18"/>
    <p:sldId id="664" r:id="rId19"/>
    <p:sldId id="411" r:id="rId20"/>
    <p:sldId id="433" r:id="rId21"/>
    <p:sldId id="413" r:id="rId22"/>
    <p:sldId id="415" r:id="rId23"/>
    <p:sldId id="416" r:id="rId24"/>
    <p:sldId id="414" r:id="rId25"/>
    <p:sldId id="367" r:id="rId26"/>
    <p:sldId id="402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62FB29-EB9F-24A4-335D-650BF6919C39}" name="Katrine Højager Hansen" initials="KH" userId="S::khohan@naestved.dk::b7097e99-32c9-46bf-843e-050764eb6253" providerId="AD"/>
  <p188:author id="{B87D0F36-A988-6A7D-3D97-72534DC353A4}" name="Barbara í Nesinum Askham" initials="BA" userId="S::bna@regsj.dk::a066d6cb-4829-4eb8-aaa0-a4fca653bac0" providerId="AD"/>
  <p188:author id="{CCADE3B0-3461-8AC5-FE23-4029136E8914}" name="Liselotte Brostrup Jensen" initials="LJ" userId="S::lbjes@regsj.dk::5568f9df-0e71-49bc-99f7-e1619bfad57c" providerId="AD"/>
  <p188:author id="{0BA3DED1-C9F1-C06B-2989-D671E05CC652}" name="Mette Nagel Kasper" initials="MK" userId="S::mekas@regsj.dk::02a2a95b-2ad0-4dd7-bdb1-b22f0ad2de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5182"/>
    <a:srgbClr val="003D84"/>
    <a:srgbClr val="006479"/>
    <a:srgbClr val="333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llemlayout 4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3" autoAdjust="0"/>
    <p:restoredTop sz="74839" autoAdjust="0"/>
  </p:normalViewPr>
  <p:slideViewPr>
    <p:cSldViewPr snapToGrid="0" snapToObjects="1">
      <p:cViewPr varScale="1">
        <p:scale>
          <a:sx n="95" d="100"/>
          <a:sy n="95" d="100"/>
        </p:scale>
        <p:origin x="12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6DC55E8A-9D27-3A49-9995-5E6023CA6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E433F60-25B4-C446-ABCB-AA77974EE3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96FE1-C4E4-D446-87BD-A02D6B729F2F}" type="datetimeFigureOut">
              <a:t>16-04-2026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322219D-EBCB-EB42-B7E5-290A44B1BA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628D745-92E9-C747-B2A0-6EDFC868BB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0A214-973D-D741-96DB-340BF266A326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364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1947D-3E69-7B44-AD59-F1BD27BA42C1}" type="datetimeFigureOut">
              <a:rPr lang="da-DK" smtClean="0"/>
              <a:t>16-04-2026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645C-D7FA-D74E-BD59-FA43DBFDCD6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907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8463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E18E-36CD-6E90-2910-45FFAE641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3EC1E1E-8418-695C-EA65-A47313886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779683-3CD5-F499-E8E4-0DD25104F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dirty="0">
                <a:latin typeface="Arial" panose="020B0604020202020204" pitchFamily="34" charset="0"/>
              </a:rPr>
              <a:t>Det findes også som operationsplastre hvor det med fordel kan benyttes profylaktisk ved operationssår. </a:t>
            </a:r>
          </a:p>
          <a:p>
            <a:r>
              <a:rPr lang="da-DK" dirty="0">
                <a:latin typeface="Arial" panose="020B0604020202020204" pitchFamily="34" charset="0"/>
              </a:rPr>
              <a:t>Det kan nævnes at eneste produkt på markedet er </a:t>
            </a:r>
            <a:r>
              <a:rPr lang="da-DK" dirty="0" err="1">
                <a:latin typeface="Arial" panose="020B0604020202020204" pitchFamily="34" charset="0"/>
              </a:rPr>
              <a:t>Sorbact</a:t>
            </a:r>
            <a:r>
              <a:rPr lang="da-DK" dirty="0">
                <a:latin typeface="Arial" panose="020B0604020202020204" pitchFamily="34" charset="0"/>
              </a:rPr>
              <a:t>/ og kan kendes på den grønne farve.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0CFE924-53D6-6622-C049-A485E9126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2523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6517A-ABB7-3119-BF56-0E3C5D77A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F59B133-887C-AA7A-66F4-9A3C60AC7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05417DF-4442-1A92-F450-0AA276E5F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Man skal være opmærksom på at der i starten sker aktivering af inflammationsfasen og derved ses ofte øget </a:t>
            </a:r>
            <a:r>
              <a:rPr lang="da-DK" dirty="0" err="1"/>
              <a:t>væskesekresionsmængde</a:t>
            </a:r>
            <a:r>
              <a:rPr lang="da-DK" dirty="0"/>
              <a:t>.  Det kan derfor være nødvendigt at starte ud med den tykkere ”max” bandage som kan håndtere mere væske, eller sætte skifteintervallerne op. I en periode. </a:t>
            </a:r>
          </a:p>
          <a:p>
            <a:r>
              <a:rPr lang="da-DK" dirty="0"/>
              <a:t>Må ikke forveksles med en almindelig skumbandage, da det er en aktiv bandage.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0CE1C7D-C97D-9760-5B02-EE7185F24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1399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822E9-1ECE-EDE9-CC68-CAA50ED5D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B97981F-9F94-7786-9EEB-C41FFA5C2F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601F2CF-91DD-3716-9FC3-8D7F6C16A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Skumprodukterne </a:t>
            </a:r>
            <a:r>
              <a:rPr lang="da-DK" sz="1200" dirty="0">
                <a:solidFill>
                  <a:schemeClr val="bg2">
                    <a:lumMod val="10000"/>
                  </a:schemeClr>
                </a:solidFill>
              </a:rPr>
              <a:t>er en </a:t>
            </a:r>
            <a:r>
              <a:rPr lang="da-DK" sz="1200" dirty="0" err="1">
                <a:solidFill>
                  <a:schemeClr val="bg2">
                    <a:lumMod val="10000"/>
                  </a:schemeClr>
                </a:solidFill>
              </a:rPr>
              <a:t>polyurethanskum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C58ABFF-236D-DC5C-3C25-E6889016B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4863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764A7-A297-428F-12C9-4B5EB6EBD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83116CE-138A-B740-57CC-E825F4711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8E072A2-D186-2204-1F19-4C95F4587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 dirty="0">
              <a:solidFill>
                <a:srgbClr val="000000"/>
              </a:solidFill>
            </a:endParaRPr>
          </a:p>
          <a:p>
            <a:r>
              <a:rPr lang="da-DK" altLang="da-DK" dirty="0">
                <a:solidFill>
                  <a:srgbClr val="000000"/>
                </a:solidFill>
              </a:rPr>
              <a:t>Mange specifikke former, fx hæl og </a:t>
            </a:r>
            <a:r>
              <a:rPr lang="da-DK" altLang="da-DK" dirty="0" err="1">
                <a:solidFill>
                  <a:srgbClr val="000000"/>
                </a:solidFill>
              </a:rPr>
              <a:t>sacrum</a:t>
            </a:r>
            <a:r>
              <a:rPr lang="da-DK" altLang="da-DK" dirty="0">
                <a:solidFill>
                  <a:srgbClr val="000000"/>
                </a:solidFill>
              </a:rPr>
              <a:t>. </a:t>
            </a:r>
          </a:p>
          <a:p>
            <a:r>
              <a:rPr lang="da-DK" altLang="da-DK" dirty="0">
                <a:solidFill>
                  <a:srgbClr val="000000"/>
                </a:solidFill>
              </a:rPr>
              <a:t>Ved tegn til infektion findes de også med sølv 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64E7084-E312-60D2-037C-829E9D461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9124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85E35-8D1A-B85C-A3EE-3D890D3E6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8BF408B-7F49-DAF1-530C-413432841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CEE7A52-8A6F-1BC0-CAFF-C29F82D749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Uundværlig til kraftigt væskende sår i inflammationsfasen. Må ikke forveksles med lette absorberende bandager om kun suger lidt og bliver våde ned mod såret, da de ikke kan indkapsle sårvæsken. </a:t>
            </a:r>
          </a:p>
          <a:p>
            <a:endParaRPr lang="da-DK" dirty="0"/>
          </a:p>
          <a:p>
            <a:r>
              <a:rPr lang="da-DK" dirty="0"/>
              <a:t>Obs. billedet er fra nettet og tænker det er ok, da det ikke vier produktnavn, og der er mange identiske. 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A396469-9A55-16CF-5B3C-05FBE3CE74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a-DK"/>
              <a:t>Liselotte Brostrup Jensen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A43E067-3F13-EB9F-FF1B-3720725187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BF8277-A57A-4972-8457-D276607EFC0D}" type="slidenum">
              <a:rPr lang="da-DK" smtClean="0"/>
              <a:pPr>
                <a:defRPr/>
              </a:pPr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0940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6B5FA-64FB-0DD1-7CD6-3B84F3941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0C9BC43-1946-FF24-6D38-B503CAAF1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0F2B359-233F-09B7-8BC7-DE26C2C36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22CA91-265F-0893-0043-41ED02CA7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2919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CD544-7751-39F9-EEEB-03AAF361E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9F4881D-1F73-2724-3E13-B67E1B09D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1212761-C0B0-3992-C17B-45CC73C5E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Hvis der ved den indledende sårvurdering er mistanke om infektion kan vælges aktive geler fremfor neutrale geler, Det kan fx være honning gel eller gel som opløser biofilm.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4B3EFD0-A666-E124-0F2B-3595EB5E4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5097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1C669-3927-BD1B-649D-F70E493A5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9B40234-9D96-5F72-B7C7-3DDD1C6669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A81124E-1647-6DF5-BA6E-2C3F1D889A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God til dermatologiske lidelser fx salver, og øger effekten af steroid behandling.</a:t>
            </a:r>
          </a:p>
          <a:p>
            <a:r>
              <a:rPr lang="da-DK" dirty="0"/>
              <a:t>Fås i tynde og tykke bandager som selvfølgelig har betydning i forhold til absorptionskapaciteten. </a:t>
            </a:r>
          </a:p>
          <a:p>
            <a:r>
              <a:rPr lang="da-DK" dirty="0"/>
              <a:t>Da bandagen er forholdsvis stiv skal man være meget opmærksom på, at den kan danne tryk hvis den ruller i kanten. </a:t>
            </a:r>
          </a:p>
          <a:p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Hydrokolloid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ikke må anvendes på fødder til patienter der har diabetes, idet det ikke har sugende effekt. 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70FBE77-0ADC-2992-CA2E-08FDDB3F4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1616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8E2D4-CFB5-5D56-0242-BC77B0930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80B5B29-AF61-FE30-3B18-5AE57741EF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1CFC4BF-1D53-9B4F-9EA4-5DD392E1E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Da lugtgener ofte kommer fra våde sår med nekrose/og eller infektion, er det som ved al </a:t>
            </a:r>
            <a:r>
              <a:rPr lang="da-DK" dirty="0" err="1"/>
              <a:t>sårbehandling</a:t>
            </a:r>
            <a:r>
              <a:rPr lang="da-DK" dirty="0"/>
              <a:t> vigtigt at rense og </a:t>
            </a:r>
            <a:r>
              <a:rPr lang="da-DK" dirty="0" err="1"/>
              <a:t>debridere</a:t>
            </a:r>
            <a:r>
              <a:rPr lang="da-DK" dirty="0"/>
              <a:t> såret grundigt.</a:t>
            </a:r>
          </a:p>
          <a:p>
            <a:r>
              <a:rPr lang="da-DK" dirty="0"/>
              <a:t>Dermed er vi med til at fjerne årsagen til lugten.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ECF486A-7E71-4BA8-1CEA-4636AB0F00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3446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A9CC0-E03B-8894-5AB7-7AAA876E7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201EEB5-6751-23FB-306C-2949542784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9AD7CE6-E659-6F68-0BC5-4E70F4CD3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B024DB5-10E2-B967-9AB8-4D575D5977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9313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B1E1C-AA74-4059-D026-23E4CDF52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B026A53-C248-4F33-BE33-F9B1E0076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781149C-C657-0EA0-7CCE-C289D492F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ABB17E4-243E-DE08-336F-E3776F5934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8640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C15AF-57E7-C842-DF75-3AE5EC1EB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AE1ABFC-D775-E9B4-D92F-7ADD034DEF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E840835-953E-9476-334E-0EDEE3D2B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Når vi laver struktureret sårvurdering, med TIME hjælper ”</a:t>
            </a:r>
            <a:r>
              <a:rPr lang="da-DK" dirty="0" err="1"/>
              <a:t>edge</a:t>
            </a:r>
            <a:r>
              <a:rPr lang="da-DK" dirty="0"/>
              <a:t>” os til, hvordan den omkringliggende hud skal behandles. Se særskilt program om TIME.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705FEB-5C14-3640-E820-5483161A4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2740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5230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79F31-CA98-2EBB-3F91-17AA3908C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6D8C510-E3C3-731E-CE15-44605BB83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1CD965A-AAFA-A828-3A36-EB9AA4C9C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Se særskilte præsentationer om TIME og lokal sårbehandling.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1BCDEBB-7330-1072-5D7E-7211FCC53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163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  <a:buFont typeface="Wingdings 2" pitchFamily="18" charset="2"/>
              <a:buNone/>
            </a:pPr>
            <a:r>
              <a:rPr lang="da-DK" altLang="da-DK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1962 viste den engelske forsker Winter, at </a:t>
            </a:r>
            <a:r>
              <a:rPr lang="da-DK" altLang="da-DK" sz="12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epiteliasering</a:t>
            </a:r>
            <a:r>
              <a:rPr lang="da-DK" altLang="da-DK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sker hurtigere i et fugtigt end tørt miljø. Helingen sker helt op til 40% hurtigere end ved sår der behandles tørt, fx med gaze. Sårvævet må dog heller ikke drukne i sårvæske, så man siger at man skal gøre et meget</a:t>
            </a:r>
            <a:r>
              <a:rPr lang="da-DK" altLang="da-DK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vådt sår til et fugtigt sår, og et tørt sår til et fugtigt sår (som potteplanterne eller drivhuset). </a:t>
            </a:r>
          </a:p>
          <a:p>
            <a:pPr eaLnBrk="1" hangingPunct="1">
              <a:lnSpc>
                <a:spcPct val="70000"/>
              </a:lnSpc>
              <a:buFont typeface="Wingdings 2" pitchFamily="18" charset="2"/>
              <a:buNone/>
            </a:pPr>
            <a:r>
              <a:rPr lang="da-DK" dirty="0"/>
              <a:t>Frekvensen afhænger dog af sårtype, sårhelingsfase og mængden af </a:t>
            </a:r>
            <a:r>
              <a:rPr lang="da-DK" dirty="0" err="1"/>
              <a:t>såreksudat</a:t>
            </a:r>
            <a:r>
              <a:rPr lang="da-DK" dirty="0"/>
              <a:t>.  </a:t>
            </a:r>
          </a:p>
          <a:p>
            <a:pPr eaLnBrk="1" hangingPunct="1">
              <a:lnSpc>
                <a:spcPct val="70000"/>
              </a:lnSpc>
              <a:buFont typeface="Wingdings 2" pitchFamily="18" charset="2"/>
              <a:buNone/>
            </a:pPr>
            <a:endParaRPr lang="da-DK" altLang="da-DK" sz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6969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AEBAF-D84E-0A05-31E5-A4A762435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A57DC11-B838-0285-6D78-29189E143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7A9EE7D-FD2E-9BA5-8F2D-384A4030A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74DE5FE-108B-EF00-B7DD-18CD4E5F04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ED8D7-4A6D-4D85-847E-4D773EF98547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3068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9A493-4FF0-8294-FB22-867CD288B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EBE06E8-4151-7281-B55C-436110584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E4EC683-3F3D-B86C-E1B6-DDC6034A7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Alginat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gå i opløsning, hvorfor det er en dårlig ide at bruge det i dybe sår og fistler. Man kan have problemer med at få det ud i ét stykke. Kan komme til at ligne en del af såret så man skal være opmærksom på at få det hele med. 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04A67BB-7962-B69A-E028-5F1061F23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3062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7CD43-38FD-8A58-92AA-2D70DCD0C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F27AF1F-55C2-D6DA-5D45-50D99F0CD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643E363-09DD-0404-9A03-34A1AC71D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Da produkterne skrumper ved kontakt med sårvæsken skal de ikke tilklippes sårets størrelse men række udover kanterne.</a:t>
            </a:r>
          </a:p>
          <a:p>
            <a:r>
              <a:rPr lang="da-DK" dirty="0"/>
              <a:t>Danner ikke maceration, da de suger vertikalt, hvorfor der er minimal lateral spredning.</a:t>
            </a:r>
          </a:p>
          <a:p>
            <a:r>
              <a:rPr lang="da-DK" dirty="0"/>
              <a:t>Demonstrer evt. ved undervisningen ved at hælde væske på produktet. </a:t>
            </a:r>
          </a:p>
          <a:p>
            <a:r>
              <a:rPr lang="da-DK" dirty="0"/>
              <a:t>Ideel til kavitetssår fordi bandagen er blød og formbar.</a:t>
            </a:r>
          </a:p>
          <a:p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skal være opmærksom på at få fjernet alt fiberbandage ved skiftning, da det, efter at have suget sårsekret, kan være svært at se i sårbunden.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E620108-DFA2-1C49-2B7F-5AE1F3720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9419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4D0AA-7FF6-C1B1-CA3F-C9244E504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8F00DAE-36AB-00DF-F861-A6DD5EB32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D804345-3D8C-2505-0EBA-B1FB1ACEB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a-DK" altLang="da-DK" dirty="0">
                <a:latin typeface="Arial Unicode MS" panose="020B0604020202020204" pitchFamily="34" charset="-128"/>
              </a:rPr>
              <a:t>Sølvprodukter har en bredspektret antibiotisk virkning uden at skabe resistensproblemer.</a:t>
            </a:r>
          </a:p>
          <a:p>
            <a:pPr eaLnBrk="1" hangingPunct="1"/>
            <a:endParaRPr lang="da-DK" altLang="da-DK" dirty="0">
              <a:latin typeface="Arial Unicode MS" panose="020B0604020202020204" pitchFamily="34" charset="-128"/>
            </a:endParaRPr>
          </a:p>
          <a:p>
            <a:pPr eaLnBrk="1" hangingPunct="1"/>
            <a:r>
              <a:rPr lang="da-DK" altLang="da-DK" dirty="0">
                <a:latin typeface="Arial Unicode MS" panose="020B0604020202020204" pitchFamily="34" charset="-128"/>
              </a:rPr>
              <a:t>Også virksomt overfor MRSA.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4303874-B8F0-2236-106F-F72F701EC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483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7A416-330B-EDE0-0A23-353C43327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1E7CAB9-D661-DF3B-B0E6-07A842037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C7265A9-0AD7-5CE2-3B3B-5AB2BAF6C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Honning er et naturprodukt uden tilsætningsstoffer, Derfor er der ingen tidsbegrænsning forbundet med forbruget.</a:t>
            </a:r>
          </a:p>
          <a:p>
            <a:r>
              <a:rPr lang="da-DK" dirty="0"/>
              <a:t>Har bredspektret effekt, også overfor MRSA.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70DF9B2-7CAD-6CF7-624C-D8F4686A31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9645C-D7FA-D74E-BD59-FA43DBFDCD63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666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1222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79727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6788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4919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0523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127890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 dirty="0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3519492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156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2284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05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1118361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370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dato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9177527-A7D7-41BB-970F-CC73EFAC6D14}" type="datetime1">
              <a:rPr lang="da-DK"/>
              <a:pPr>
                <a:defRPr/>
              </a:pPr>
              <a:t>16-04-2026</a:t>
            </a:fld>
            <a:endParaRPr lang="da-DK"/>
          </a:p>
        </p:txBody>
      </p:sp>
      <p:sp>
        <p:nvSpPr>
          <p:cNvPr id="8" name="Pladsholder til diasnumm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33FAF02-D12F-45AB-B66A-39BB56F19A0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  <p:sp>
        <p:nvSpPr>
          <p:cNvPr id="9" name="Pladsholder til sidefod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0475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B9DF3FB7-2679-4785-86CF-324A9660DD10}" type="datetime2">
              <a:rPr lang="da-DK" smtClean="0"/>
              <a:t>16. april 2026</a:t>
            </a:fld>
            <a:endParaRPr lang="da-DK"/>
          </a:p>
        </p:txBody>
      </p:sp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16E7523E-5FEF-ED42-B56C-E32805C0A6A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6858" y="1"/>
            <a:ext cx="6815143" cy="5337467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80000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405302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4464050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044080B-BD50-45ED-8890-5C96E964A5D2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D4E6F82-312A-364D-AE90-6E96495A2DC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75276" y="1665298"/>
            <a:ext cx="6816724" cy="5192702"/>
          </a:xfrm>
          <a:custGeom>
            <a:avLst/>
            <a:gdLst>
              <a:gd name="connsiteX0" fmla="*/ 4500000 w 6816724"/>
              <a:gd name="connsiteY0" fmla="*/ 0 h 5192702"/>
              <a:gd name="connsiteX1" fmla="*/ 6644967 w 6816724"/>
              <a:gd name="connsiteY1" fmla="*/ 543126 h 5192702"/>
              <a:gd name="connsiteX2" fmla="*/ 6816724 w 6816724"/>
              <a:gd name="connsiteY2" fmla="*/ 641884 h 5192702"/>
              <a:gd name="connsiteX3" fmla="*/ 6816724 w 6816724"/>
              <a:gd name="connsiteY3" fmla="*/ 5192702 h 5192702"/>
              <a:gd name="connsiteX4" fmla="*/ 53171 w 6816724"/>
              <a:gd name="connsiteY4" fmla="*/ 5192702 h 5192702"/>
              <a:gd name="connsiteX5" fmla="*/ 51850 w 6816724"/>
              <a:gd name="connsiteY5" fmla="*/ 5185306 h 5192702"/>
              <a:gd name="connsiteX6" fmla="*/ 0 w 6816724"/>
              <a:gd name="connsiteY6" fmla="*/ 4500000 h 5192702"/>
              <a:gd name="connsiteX7" fmla="*/ 4500000 w 6816724"/>
              <a:gd name="connsiteY7" fmla="*/ 0 h 51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16724" h="5192702">
                <a:moveTo>
                  <a:pt x="4500000" y="0"/>
                </a:moveTo>
                <a:cubicBezTo>
                  <a:pt x="5276650" y="0"/>
                  <a:pt x="6007347" y="196750"/>
                  <a:pt x="6644967" y="543126"/>
                </a:cubicBezTo>
                <a:lnTo>
                  <a:pt x="6816724" y="641884"/>
                </a:lnTo>
                <a:lnTo>
                  <a:pt x="6816724" y="5192702"/>
                </a:lnTo>
                <a:lnTo>
                  <a:pt x="53171" y="5192702"/>
                </a:lnTo>
                <a:lnTo>
                  <a:pt x="51850" y="5185306"/>
                </a:lnTo>
                <a:cubicBezTo>
                  <a:pt x="17708" y="4961855"/>
                  <a:pt x="0" y="4732995"/>
                  <a:pt x="0" y="4500000"/>
                </a:cubicBezTo>
                <a:cubicBezTo>
                  <a:pt x="0" y="2014719"/>
                  <a:pt x="2014719" y="0"/>
                  <a:pt x="45000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108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 </a:t>
            </a:r>
          </a:p>
        </p:txBody>
      </p:sp>
    </p:spTree>
    <p:extLst>
      <p:ext uri="{BB962C8B-B14F-4D97-AF65-F5344CB8AC3E}">
        <p14:creationId xmlns:p14="http://schemas.microsoft.com/office/powerpoint/2010/main" val="45556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1747754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16. april 2026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6881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350860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728592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6116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16. april 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391137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05AFA314-E420-BE4A-8A4E-F0F7631EDB7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08438" y="-919506"/>
            <a:ext cx="3240000" cy="3240000"/>
          </a:xfrm>
          <a:prstGeom prst="ellipse">
            <a:avLst/>
          </a:prstGeom>
          <a:solidFill>
            <a:schemeClr val="accent2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1881188"/>
            <a:ext cx="4464050" cy="2975543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5201154"/>
            <a:ext cx="4464051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0ECF31-660B-4D48-9300-640454DEF55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6127106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F8EF4536-83BB-4B6B-A5A9-2E73A9072087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CCECDA8A-2FEF-C549-80E9-F0A1FCFFC333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300055" y="402349"/>
            <a:ext cx="3240000" cy="3240000"/>
          </a:xfrm>
          <a:prstGeom prst="ellipse">
            <a:avLst/>
          </a:prstGeom>
          <a:solidFill>
            <a:schemeClr val="accent1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68C5040E-E441-4241-83A9-00E357F57224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73321" y="1740894"/>
            <a:ext cx="3948689" cy="3948689"/>
          </a:xfrm>
          <a:prstGeom prst="ellipse">
            <a:avLst/>
          </a:prstGeom>
          <a:solidFill>
            <a:schemeClr val="accent4"/>
          </a:solidFill>
        </p:spPr>
        <p:txBody>
          <a:bodyPr lIns="0" tIns="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2507966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</a:t>
            </a:r>
            <a:br>
              <a:rPr lang="da-DK"/>
            </a:br>
            <a:r>
              <a:rPr lang="da-DK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754246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D6D32C3-3E39-44FC-B677-F64FDC651BDE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50" y="1881188"/>
            <a:ext cx="4464000" cy="4400812"/>
          </a:xfrm>
          <a:prstGeom prst="rect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750317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0476D3A0-8FFB-2A4B-9CB9-42995E058A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40133" y="0"/>
            <a:ext cx="4356942" cy="685800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369794"/>
            <a:ext cx="6192838" cy="1079594"/>
          </a:xfrm>
        </p:spPr>
        <p:txBody>
          <a:bodyPr wrap="square">
            <a:noAutofit/>
          </a:bodyPr>
          <a:lstStyle/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3CDBE7BF-11F8-4FEA-BFEC-7D25DB3D97D0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105605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5545138" cy="2813304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</a:t>
            </a:r>
            <a:br>
              <a:rPr lang="da-DK"/>
            </a:br>
            <a:r>
              <a:rPr lang="da-DK"/>
              <a:t>at tilføje en overskrift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B15C811-3209-BD47-A009-8CE84693E8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3773424"/>
            <a:ext cx="5545138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her for at tilføje en underoverskrift</a:t>
            </a:r>
          </a:p>
        </p:txBody>
      </p:sp>
      <p:sp>
        <p:nvSpPr>
          <p:cNvPr id="21" name="Pladsholder til billede 20">
            <a:extLst>
              <a:ext uri="{FF2B5EF4-FFF2-40B4-BE49-F238E27FC236}">
                <a16:creationId xmlns:a16="http://schemas.microsoft.com/office/drawing/2014/main" id="{7BE722CF-E437-4047-9AFA-AB9C5302FB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6920" y="0"/>
            <a:ext cx="5085080" cy="6858000"/>
          </a:xfrm>
          <a:custGeom>
            <a:avLst/>
            <a:gdLst>
              <a:gd name="connsiteX0" fmla="*/ 701040 w 5085080"/>
              <a:gd name="connsiteY0" fmla="*/ 0 h 6858000"/>
              <a:gd name="connsiteX1" fmla="*/ 5085080 w 5085080"/>
              <a:gd name="connsiteY1" fmla="*/ 0 h 6858000"/>
              <a:gd name="connsiteX2" fmla="*/ 5085080 w 5085080"/>
              <a:gd name="connsiteY2" fmla="*/ 6858000 h 6858000"/>
              <a:gd name="connsiteX3" fmla="*/ 697230 w 5085080"/>
              <a:gd name="connsiteY3" fmla="*/ 6858000 h 6858000"/>
              <a:gd name="connsiteX4" fmla="*/ 0 w 5085080"/>
              <a:gd name="connsiteY4" fmla="*/ 3434080 h 6858000"/>
              <a:gd name="connsiteX5" fmla="*/ 701040 w 508508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5080" h="6858000">
                <a:moveTo>
                  <a:pt x="701040" y="0"/>
                </a:moveTo>
                <a:lnTo>
                  <a:pt x="5085080" y="0"/>
                </a:lnTo>
                <a:lnTo>
                  <a:pt x="5085080" y="6858000"/>
                </a:lnTo>
                <a:lnTo>
                  <a:pt x="697230" y="6858000"/>
                </a:lnTo>
                <a:cubicBezTo>
                  <a:pt x="248920" y="5806440"/>
                  <a:pt x="0" y="4649470"/>
                  <a:pt x="0" y="3434080"/>
                </a:cubicBezTo>
                <a:cubicBezTo>
                  <a:pt x="0" y="2214880"/>
                  <a:pt x="250190" y="1054100"/>
                  <a:pt x="70104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indsætte et billede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:a16="http://schemas.microsoft.com/office/drawing/2014/main" id="{E7528BCD-DBCC-2D42-B2F5-86185A462BC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367213" y="7020000"/>
            <a:ext cx="1368425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8FC5541-6228-4458-8AA3-F4FC705DF069}" type="datetime2">
              <a:rPr lang="da-DK" smtClean="0"/>
              <a:t>16. april 2026</a:t>
            </a:fld>
            <a:endParaRPr lang="da-DK"/>
          </a:p>
        </p:txBody>
      </p:sp>
      <p:sp>
        <p:nvSpPr>
          <p:cNvPr id="11" name="Pladsholder til sidefod 4">
            <a:extLst>
              <a:ext uri="{FF2B5EF4-FFF2-40B4-BE49-F238E27FC236}">
                <a16:creationId xmlns:a16="http://schemas.microsoft.com/office/drawing/2014/main" id="{7F036CED-EA80-CB4C-A91D-283C39D3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6534000"/>
            <a:ext cx="3097213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241741C4-095C-FC45-92EE-4DF81AE6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4470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326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6FE865B-5B57-483A-A65D-8601EAA9A5CC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4301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1BA6D4CC-8FC4-BB4D-8737-B88BADCB05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1449388"/>
            <a:ext cx="9316508" cy="4824412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6FF9743-D561-41DA-8162-880680161236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68184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F43B73F-CA28-465A-B2C5-72304D641297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31" name="Pladsholder til billede 30">
            <a:extLst>
              <a:ext uri="{FF2B5EF4-FFF2-40B4-BE49-F238E27FC236}">
                <a16:creationId xmlns:a16="http://schemas.microsoft.com/office/drawing/2014/main" id="{78FF33C8-92BF-B546-95BC-A02F0253588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0"/>
            <a:ext cx="8427625" cy="6282000"/>
          </a:xfrm>
          <a:custGeom>
            <a:avLst/>
            <a:gdLst>
              <a:gd name="connsiteX0" fmla="*/ 0 w 8550777"/>
              <a:gd name="connsiteY0" fmla="*/ 0 h 6373798"/>
              <a:gd name="connsiteX1" fmla="*/ 8274675 w 8550777"/>
              <a:gd name="connsiteY1" fmla="*/ 0 h 6373798"/>
              <a:gd name="connsiteX2" fmla="*/ 8336206 w 8550777"/>
              <a:gd name="connsiteY2" fmla="*/ 181851 h 6373798"/>
              <a:gd name="connsiteX3" fmla="*/ 8550777 w 8550777"/>
              <a:gd name="connsiteY3" fmla="*/ 1601104 h 6373798"/>
              <a:gd name="connsiteX4" fmla="*/ 3778083 w 8550777"/>
              <a:gd name="connsiteY4" fmla="*/ 6373798 h 6373798"/>
              <a:gd name="connsiteX5" fmla="*/ 95241 w 8550777"/>
              <a:gd name="connsiteY5" fmla="*/ 4636981 h 6373798"/>
              <a:gd name="connsiteX6" fmla="*/ 0 w 8550777"/>
              <a:gd name="connsiteY6" fmla="*/ 4515786 h 637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50777" h="6373798">
                <a:moveTo>
                  <a:pt x="0" y="0"/>
                </a:moveTo>
                <a:lnTo>
                  <a:pt x="8274675" y="0"/>
                </a:lnTo>
                <a:lnTo>
                  <a:pt x="8336206" y="181851"/>
                </a:lnTo>
                <a:cubicBezTo>
                  <a:pt x="8475655" y="630193"/>
                  <a:pt x="8550777" y="1106876"/>
                  <a:pt x="8550777" y="1601104"/>
                </a:cubicBezTo>
                <a:cubicBezTo>
                  <a:pt x="8550777" y="4236990"/>
                  <a:pt x="6413969" y="6373798"/>
                  <a:pt x="3778083" y="6373798"/>
                </a:cubicBezTo>
                <a:cubicBezTo>
                  <a:pt x="2295397" y="6373798"/>
                  <a:pt x="970623" y="5697699"/>
                  <a:pt x="95241" y="4636981"/>
                </a:cubicBezTo>
                <a:lnTo>
                  <a:pt x="0" y="451578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5" y="582859"/>
            <a:ext cx="6913563" cy="5687520"/>
          </a:xfrm>
        </p:spPr>
        <p:txBody>
          <a:bodyPr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1283311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0EBB01EF-ED55-DB43-ADF3-33F96C83A7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2340000">
            <a:noAutofit/>
          </a:bodyPr>
          <a:lstStyle>
            <a:lvl1pPr marL="0" marR="0" indent="0" algn="ctr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/>
              <a:t>Klik her for at indsætte et billede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C6ECFA3D-F67C-4092-9024-DA37BB7B488C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01EE7D5F-D71E-5C42-924A-FF05BCD18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5030" y="651908"/>
            <a:ext cx="3240000" cy="3240000"/>
          </a:xfrm>
          <a:prstGeom prst="ellipse">
            <a:avLst/>
          </a:prstGeom>
          <a:solidFill>
            <a:schemeClr val="accent4"/>
          </a:solidFill>
        </p:spPr>
        <p:txBody>
          <a:bodyPr tIns="72000" anchor="ctr" anchorCtr="0"/>
          <a:lstStyle>
            <a:lvl1pPr marL="0" indent="0" algn="ctr">
              <a:buNone/>
              <a:defRPr/>
            </a:lvl1pPr>
            <a:lvl2pPr marL="180000" indent="0" algn="ctr">
              <a:buNone/>
              <a:defRPr/>
            </a:lvl2pPr>
            <a:lvl3pPr marL="360000" indent="0" algn="ctr">
              <a:buNone/>
              <a:defRPr/>
            </a:lvl3pPr>
            <a:lvl4pPr marL="540000" indent="0" algn="ctr">
              <a:buNone/>
              <a:defRPr/>
            </a:lvl4pPr>
            <a:lvl5pPr marL="720000" indent="0" algn="ctr">
              <a:buNone/>
              <a:defRPr/>
            </a:lvl5pPr>
          </a:lstStyle>
          <a:p>
            <a:pPr lvl="0"/>
            <a:r>
              <a:rPr lang="da-DK"/>
              <a:t>Klik for at tilføje en tekst</a:t>
            </a:r>
          </a:p>
        </p:txBody>
      </p:sp>
    </p:spTree>
    <p:extLst>
      <p:ext uri="{BB962C8B-B14F-4D97-AF65-F5344CB8AC3E}">
        <p14:creationId xmlns:p14="http://schemas.microsoft.com/office/powerpoint/2010/main" val="21943752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4AFCB-ED13-224C-8E6E-75E87CB9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B9EBBCB-32B8-E745-96E7-222B1DCB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72B0B62-FD8F-4514-B0D3-1385BBD1C9E2}" type="datetime2">
              <a:rPr lang="da-DK" smtClean="0"/>
              <a:t>16. april 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A67EA5B-6A60-4646-9F1A-8B55851A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2CF3D0B-3304-EF48-B707-436B82B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4830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5F4EB78-D3B6-0B48-8EE1-30D456A9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5A5C9FA-7323-449A-8C51-40891D84CE74}" type="datetime2">
              <a:rPr lang="da-DK" smtClean="0"/>
              <a:t>16. april 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7CB9E9-873C-DC43-A07A-3434ED72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90ADCA-AA81-FB49-9C5E-81756D17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496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60522-EFB2-B74E-B9E0-016239E4095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11225" y="7019030"/>
            <a:ext cx="3097213" cy="324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A2DC32-361D-AC4E-9A7A-5F197C8C8F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B2E8617-B33A-B54B-987B-C55A35E760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1226" y="615697"/>
            <a:ext cx="9648824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</a:t>
            </a:r>
            <a:br>
              <a:rPr lang="da-DK" dirty="0"/>
            </a:br>
            <a:r>
              <a:rPr lang="da-DK" dirty="0"/>
              <a:t>at tilføje en titel</a:t>
            </a:r>
          </a:p>
        </p:txBody>
      </p:sp>
      <p:sp>
        <p:nvSpPr>
          <p:cNvPr id="14" name="Undertitel 2">
            <a:extLst>
              <a:ext uri="{FF2B5EF4-FFF2-40B4-BE49-F238E27FC236}">
                <a16:creationId xmlns:a16="http://schemas.microsoft.com/office/drawing/2014/main" id="{0DAAD5CE-C7C5-174F-8F58-996C034BE7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3773424"/>
            <a:ext cx="9648825" cy="87782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her for at tilføje en underoverskrift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87EAF9F2-27F5-234C-9C68-F9039F3E36C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11224" y="4748589"/>
            <a:ext cx="2520000" cy="3600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62C87F27-EE12-4938-80DE-BE1F8E314653}" type="datetime2">
              <a:rPr lang="da-DK" smtClean="0"/>
              <a:t>16. april 2026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3995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C72C6-E5AF-BE42-9CA8-9686D7F12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827" y="615697"/>
            <a:ext cx="9639223" cy="28133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8A11BF3-5BC7-4F4F-93F8-82736F7B9D02}"/>
              </a:ext>
            </a:extLst>
          </p:cNvPr>
          <p:cNvSpPr txBox="1"/>
          <p:nvPr userDrawn="1"/>
        </p:nvSpPr>
        <p:spPr>
          <a:xfrm>
            <a:off x="920827" y="3773424"/>
            <a:ext cx="6128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</a:t>
            </a:r>
            <a:r>
              <a:rPr lang="da-DK" sz="200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regionsjaelland</a:t>
            </a:r>
            <a:r>
              <a:rPr lang="da-DK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.dk</a:t>
            </a:r>
            <a:endParaRPr lang="da-DK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27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25342E39-B2FD-4155-8CDD-1208702E0618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316508" cy="440081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4087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8F8B2708-B32F-1E45-8BD5-BE29A5B5A7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932159" cy="6858000"/>
          </a:xfrm>
          <a:custGeom>
            <a:avLst/>
            <a:gdLst>
              <a:gd name="connsiteX0" fmla="*/ 0 w 6325169"/>
              <a:gd name="connsiteY0" fmla="*/ 0 h 3967927"/>
              <a:gd name="connsiteX1" fmla="*/ 5918825 w 6325169"/>
              <a:gd name="connsiteY1" fmla="*/ 0 h 3967927"/>
              <a:gd name="connsiteX2" fmla="*/ 6325169 w 6325169"/>
              <a:gd name="connsiteY2" fmla="*/ 1986903 h 3967927"/>
              <a:gd name="connsiteX3" fmla="*/ 5921763 w 6325169"/>
              <a:gd name="connsiteY3" fmla="*/ 3967927 h 3967927"/>
              <a:gd name="connsiteX4" fmla="*/ 0 w 6325169"/>
              <a:gd name="connsiteY4" fmla="*/ 3967927 h 396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5169" h="3967927">
                <a:moveTo>
                  <a:pt x="0" y="0"/>
                </a:moveTo>
                <a:lnTo>
                  <a:pt x="5918825" y="0"/>
                </a:lnTo>
                <a:cubicBezTo>
                  <a:pt x="6180413" y="609885"/>
                  <a:pt x="6325169" y="1281494"/>
                  <a:pt x="6325169" y="1986903"/>
                </a:cubicBezTo>
                <a:cubicBezTo>
                  <a:pt x="6325169" y="2690108"/>
                  <a:pt x="6181149" y="3359512"/>
                  <a:pt x="5921763" y="3967927"/>
                </a:cubicBezTo>
                <a:lnTo>
                  <a:pt x="0" y="396792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316508" cy="1081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1DBEB-857E-451A-BA15-BCBFE074FAF9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42E476-32ED-1546-BCB8-C7CFBC8205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1225" y="1881187"/>
            <a:ext cx="9000000" cy="4392613"/>
          </a:xfr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8498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multi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3B8803-CE71-9F46-9964-C10DBEF6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81187"/>
            <a:ext cx="9000000" cy="4392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8320031-357C-45E4-A312-3B4B3BB4F5FF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1" y="6534000"/>
            <a:ext cx="360000" cy="324000"/>
          </a:xfrm>
        </p:spPr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0893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mulitife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796C4C-3886-E54D-89A5-00F29BB8C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1224" y="1881187"/>
            <a:ext cx="4464051" cy="439261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380DD37-23F9-DE42-8F6D-1B2D3FE9E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81189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17990C-88D6-E642-977A-D91F76A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67AD7F-04EB-42CE-B308-8E3EDD9079AE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3EF9336-F3A8-984B-A04C-1E714888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7C580C-9304-C84A-9857-C0BF63DE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D4F2E2B7-4CDC-AE48-A296-2D0F03EEA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</p:spTree>
    <p:extLst>
      <p:ext uri="{BB962C8B-B14F-4D97-AF65-F5344CB8AC3E}">
        <p14:creationId xmlns:p14="http://schemas.microsoft.com/office/powerpoint/2010/main" val="238700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D7514-8081-414F-8F6E-824F9EC1C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1224" y="369794"/>
            <a:ext cx="9648825" cy="1079594"/>
          </a:xfrm>
        </p:spPr>
        <p:txBody>
          <a:bodyPr wrap="square">
            <a:noAutofit/>
          </a:bodyPr>
          <a:lstStyle/>
          <a:p>
            <a:r>
              <a:rPr lang="da-DK" dirty="0"/>
              <a:t>Klik her for at tilføje en overskrift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39B355-7E9C-6449-A1C4-DBE22D11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B6BBDAE-FDA6-4294-97C1-1B5EAA1CE256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0AC3C7-8171-7844-B866-3F2705FE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FC7CD-7DAC-6343-834F-5E07EF7C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22" name="Pladsholder til tekst 21">
            <a:extLst>
              <a:ext uri="{FF2B5EF4-FFF2-40B4-BE49-F238E27FC236}">
                <a16:creationId xmlns:a16="http://schemas.microsoft.com/office/drawing/2014/main" id="{5D210722-4260-2F4F-A6FA-34945D5C33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6" y="1881188"/>
            <a:ext cx="4464050" cy="44008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E853F44-8963-D04E-BB2E-AF324DC4F2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99028" y="1741694"/>
            <a:ext cx="4680000" cy="4680000"/>
          </a:xfrm>
          <a:prstGeom prst="ellipse">
            <a:avLst/>
          </a:prstGeom>
          <a:solidFill>
            <a:schemeClr val="tx2"/>
          </a:solidFill>
        </p:spPr>
        <p:txBody>
          <a:bodyPr wrap="square" tIns="720000"/>
          <a:lstStyle>
            <a:lvl1pPr marL="0" marR="0" indent="0" algn="ctr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590400" rtl="0" eaLnBrk="1" fontAlgn="auto" latinLnBrk="0" hangingPunct="1">
              <a:lnSpc>
                <a:spcPts val="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her for at </a:t>
            </a:r>
            <a:br>
              <a:rPr lang="da-DK" dirty="0"/>
            </a:br>
            <a:r>
              <a:rPr lang="da-DK" dirty="0"/>
              <a:t>indsætte et billede</a:t>
            </a:r>
          </a:p>
        </p:txBody>
      </p:sp>
    </p:spTree>
    <p:extLst>
      <p:ext uri="{BB962C8B-B14F-4D97-AF65-F5344CB8AC3E}">
        <p14:creationId xmlns:p14="http://schemas.microsoft.com/office/powerpoint/2010/main" val="340621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16. april 2026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14B721F1-4F88-ACEB-740E-BE159B0D2C98}"/>
              </a:ext>
            </a:extLst>
          </p:cNvPr>
          <p:cNvGrpSpPr/>
          <p:nvPr userDrawn="1"/>
        </p:nvGrpSpPr>
        <p:grpSpPr>
          <a:xfrm>
            <a:off x="10943980" y="5600380"/>
            <a:ext cx="698492" cy="804206"/>
            <a:chOff x="10943980" y="5600380"/>
            <a:chExt cx="698492" cy="804206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0E2FBB65-E02F-1F9C-1978-8D259427C051}"/>
                </a:ext>
              </a:extLst>
            </p:cNvPr>
            <p:cNvSpPr/>
            <p:nvPr/>
          </p:nvSpPr>
          <p:spPr>
            <a:xfrm>
              <a:off x="10958908" y="5636847"/>
              <a:ext cx="672067" cy="7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0A647D81-7332-24C5-DD7C-820A6C77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5285" b="98374" l="2469" r="95062">
                          <a14:foregroundMark x1="20988" y1="97967" x2="38479" y2="84445"/>
                          <a14:foregroundMark x1="58777" y1="79283" x2="58969" y2="79242"/>
                          <a14:foregroundMark x1="50402" y1="81082" x2="53668" y2="80381"/>
                          <a14:foregroundMark x1="87736" y1="72141" x2="97942" y2="50813"/>
                          <a14:foregroundMark x1="97942" y1="50813" x2="93827" y2="2846"/>
                          <a14:foregroundMark x1="93827" y1="2846" x2="37449" y2="9756"/>
                          <a14:foregroundMark x1="37449" y1="9756" x2="6173" y2="83333"/>
                          <a14:foregroundMark x1="6173" y1="83333" x2="20988" y2="97967"/>
                          <a14:foregroundMark x1="90947" y1="27236" x2="95473" y2="54878"/>
                          <a14:foregroundMark x1="95473" y1="54878" x2="90123" y2="65041"/>
                          <a14:foregroundMark x1="94239" y1="8130" x2="73251" y2="5285"/>
                          <a14:foregroundMark x1="73251" y1="5285" x2="69959" y2="7317"/>
                          <a14:foregroundMark x1="6584" y1="80081" x2="19342" y2="98780"/>
                          <a14:foregroundMark x1="19342" y1="98780" x2="22634" y2="98780"/>
                          <a14:foregroundMark x1="17695" y1="98780" x2="7819" y2="79268"/>
                          <a14:foregroundMark x1="6996" y1="80081" x2="2469" y2="98374"/>
                          <a14:foregroundMark x1="54733" y1="27642" x2="57202" y2="29268"/>
                          <a14:backgroundMark x1="40741" y1="97967" x2="58436" y2="80081"/>
                          <a14:backgroundMark x1="58436" y1="80081" x2="90947" y2="79268"/>
                          <a14:backgroundMark x1="90947" y1="79268" x2="95062" y2="99593"/>
                          <a14:backgroundMark x1="95062" y1="99593" x2="40329" y2="97154"/>
                          <a14:backgroundMark x1="40329" y1="97154" x2="39506" y2="95935"/>
                          <a14:backgroundMark x1="47737" y1="94309" x2="47325" y2="94715"/>
                          <a14:backgroundMark x1="48971" y1="78862" x2="46091" y2="78862"/>
                          <a14:backgroundMark x1="47325" y1="78862" x2="47737" y2="79675"/>
                          <a14:backgroundMark x1="42798" y1="80894" x2="41152" y2="85366"/>
                          <a14:backgroundMark x1="41564" y1="85366" x2="48148" y2="82927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21286761">
              <a:off x="10943980" y="5600380"/>
              <a:ext cx="698492" cy="70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630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720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6652" userDrawn="1">
          <p15:clr>
            <a:srgbClr val="F26B43"/>
          </p15:clr>
        </p15:guide>
        <p15:guide id="4" pos="3613" userDrawn="1">
          <p15:clr>
            <a:srgbClr val="F26B43"/>
          </p15:clr>
        </p15:guide>
        <p15:guide id="5" pos="3386" userDrawn="1">
          <p15:clr>
            <a:srgbClr val="F26B43"/>
          </p15:clr>
        </p15:guide>
        <p15:guide id="6" pos="4475" userDrawn="1">
          <p15:clr>
            <a:srgbClr val="F26B43"/>
          </p15:clr>
        </p15:guide>
        <p15:guide id="7" pos="4929" userDrawn="1">
          <p15:clr>
            <a:srgbClr val="F26B43"/>
          </p15:clr>
        </p15:guide>
        <p15:guide id="8" pos="2751" userDrawn="1">
          <p15:clr>
            <a:srgbClr val="F26B43"/>
          </p15:clr>
        </p15:guide>
        <p15:guide id="9" pos="2298" userDrawn="1">
          <p15:clr>
            <a:srgbClr val="F26B43"/>
          </p15:clr>
        </p15:guide>
        <p15:guide id="10" orient="horz" pos="3952" userDrawn="1">
          <p15:clr>
            <a:srgbClr val="F26B43"/>
          </p15:clr>
        </p15:guide>
        <p15:guide id="11" orient="horz" pos="913" userDrawn="1">
          <p15:clr>
            <a:srgbClr val="F26B43"/>
          </p15:clr>
        </p15:guide>
        <p15:guide id="12" orient="horz" pos="118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A167745-ABD9-1948-A62A-3CEC22EE8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3"/>
            <a:ext cx="9648826" cy="108100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5F87AF-8230-C04F-A7C6-795EB814C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1225" y="1881186"/>
            <a:ext cx="9648826" cy="4421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  <a:p>
            <a:pPr lvl="5"/>
            <a:r>
              <a:rPr lang="da-DK"/>
              <a:t>Sjette niveau</a:t>
            </a:r>
          </a:p>
          <a:p>
            <a:pPr lvl="6"/>
            <a:r>
              <a:rPr lang="da-DK"/>
              <a:t>Syvende niveau</a:t>
            </a:r>
          </a:p>
          <a:p>
            <a:pPr lvl="7"/>
            <a:r>
              <a:rPr lang="da-DK"/>
              <a:t>Ottende niveau</a:t>
            </a:r>
          </a:p>
          <a:p>
            <a:pPr lvl="8"/>
            <a:r>
              <a:rPr lang="da-DK"/>
              <a:t>Niende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D8A659C-C571-D845-97EF-7888D77C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7020000"/>
            <a:ext cx="1368425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38106E4C-3BC3-4FDF-BD0C-4DDE8CB7F1E2}" type="datetime2">
              <a:rPr lang="da-DK" smtClean="0"/>
              <a:t>16. april 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FA5BF4C-4B2F-6840-8F98-39F777011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6534000"/>
            <a:ext cx="446405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67CE6C-D69C-8040-9F58-C32DA4B03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0472" y="6534000"/>
            <a:ext cx="360000" cy="32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50DEC214-4A26-8544-86E4-D5810B015655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3B1D0884-AF9C-69F1-9583-FE1DFF406279}"/>
              </a:ext>
            </a:extLst>
          </p:cNvPr>
          <p:cNvGrpSpPr/>
          <p:nvPr userDrawn="1"/>
        </p:nvGrpSpPr>
        <p:grpSpPr>
          <a:xfrm>
            <a:off x="10852150" y="5570068"/>
            <a:ext cx="857249" cy="849364"/>
            <a:chOff x="4998720" y="298705"/>
            <a:chExt cx="1344930" cy="1317176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5ED96FB-2902-279B-E715-7EB93F0C5B46}"/>
                </a:ext>
              </a:extLst>
            </p:cNvPr>
            <p:cNvSpPr/>
            <p:nvPr/>
          </p:nvSpPr>
          <p:spPr>
            <a:xfrm>
              <a:off x="4998720" y="298705"/>
              <a:ext cx="1344930" cy="1317176"/>
            </a:xfrm>
            <a:prstGeom prst="ellipse">
              <a:avLst/>
            </a:prstGeom>
            <a:grpFill/>
            <a:ln w="101600">
              <a:solidFill>
                <a:srgbClr val="3B51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2" name="Billede 11" descr="Et billede, der indeholder Grafik, symbol, logo, cirkel&#10;&#10;Automatisk genereret beskrivelse">
              <a:extLst>
                <a:ext uri="{FF2B5EF4-FFF2-40B4-BE49-F238E27FC236}">
                  <a16:creationId xmlns:a16="http://schemas.microsoft.com/office/drawing/2014/main" id="{05B7E7A7-0DBE-85CD-E920-E4A98D10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565" y="548673"/>
              <a:ext cx="817240" cy="81724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74718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B518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0000" indent="-180000" algn="l" defTabSz="590400" rtl="0" eaLnBrk="1" latinLnBrk="0" hangingPunct="1">
        <a:lnSpc>
          <a:spcPts val="24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3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5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7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90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08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26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44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620000" indent="-180000" algn="l" defTabSz="914400" rtl="0" eaLnBrk="1" latinLnBrk="0" hangingPunct="1">
        <a:lnSpc>
          <a:spcPts val="24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pos="574">
          <p15:clr>
            <a:srgbClr val="F26B43"/>
          </p15:clr>
        </p15:guide>
        <p15:guide id="3" pos="6652">
          <p15:clr>
            <a:srgbClr val="F26B43"/>
          </p15:clr>
        </p15:guide>
        <p15:guide id="4" pos="3613">
          <p15:clr>
            <a:srgbClr val="F26B43"/>
          </p15:clr>
        </p15:guide>
        <p15:guide id="5" pos="3386">
          <p15:clr>
            <a:srgbClr val="F26B43"/>
          </p15:clr>
        </p15:guide>
        <p15:guide id="6" pos="4475">
          <p15:clr>
            <a:srgbClr val="F26B43"/>
          </p15:clr>
        </p15:guide>
        <p15:guide id="7" pos="4929">
          <p15:clr>
            <a:srgbClr val="F26B43"/>
          </p15:clr>
        </p15:guide>
        <p15:guide id="8" pos="2751">
          <p15:clr>
            <a:srgbClr val="F26B43"/>
          </p15:clr>
        </p15:guide>
        <p15:guide id="9" pos="2298">
          <p15:clr>
            <a:srgbClr val="F26B43"/>
          </p15:clr>
        </p15:guide>
        <p15:guide id="10" orient="horz" pos="3952">
          <p15:clr>
            <a:srgbClr val="F26B43"/>
          </p15:clr>
        </p15:guide>
        <p15:guide id="11" orient="horz" pos="913">
          <p15:clr>
            <a:srgbClr val="F26B43"/>
          </p15:clr>
        </p15:guide>
        <p15:guide id="12" orient="horz" pos="11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ionsjaelland.dk/saarbehandlin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1EDE030E-4555-3E9C-8F10-1C3206409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471" y="2167190"/>
            <a:ext cx="6532553" cy="281330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/>
              <a:t>Sårbehandlingsprodukter og deres egenskaber</a:t>
            </a:r>
            <a:br>
              <a:rPr lang="da-DK" dirty="0"/>
            </a:br>
            <a:br>
              <a:rPr lang="da-DK" dirty="0"/>
            </a:br>
            <a:b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a-DK" b="1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Billede 8" descr="Et billede, der indeholder person, tøj, kvinde, indendørs&#10;&#10;Automatisk genereret beskrivelse">
            <a:extLst>
              <a:ext uri="{FF2B5EF4-FFF2-40B4-BE49-F238E27FC236}">
                <a16:creationId xmlns:a16="http://schemas.microsoft.com/office/drawing/2014/main" id="{58B2A36D-5AB9-D644-506C-184C07DF18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30844" r="26701" b="-1"/>
          <a:stretch/>
        </p:blipFill>
        <p:spPr>
          <a:xfrm>
            <a:off x="3514725" y="1"/>
            <a:ext cx="8677276" cy="6795848"/>
          </a:xfrm>
          <a:custGeom>
            <a:avLst/>
            <a:gdLst>
              <a:gd name="connsiteX0" fmla="*/ 0 w 6815143"/>
              <a:gd name="connsiteY0" fmla="*/ 0 h 5337467"/>
              <a:gd name="connsiteX1" fmla="*/ 6815143 w 6815143"/>
              <a:gd name="connsiteY1" fmla="*/ 0 h 5337467"/>
              <a:gd name="connsiteX2" fmla="*/ 6815143 w 6815143"/>
              <a:gd name="connsiteY2" fmla="*/ 5148384 h 5337467"/>
              <a:gd name="connsiteX3" fmla="*/ 6747962 w 6815143"/>
              <a:gd name="connsiteY3" fmla="*/ 5167461 h 5337467"/>
              <a:gd name="connsiteX4" fmla="*/ 5398418 w 6815143"/>
              <a:gd name="connsiteY4" fmla="*/ 5337467 h 5337467"/>
              <a:gd name="connsiteX5" fmla="*/ 5445 w 6815143"/>
              <a:gd name="connsiteY5" fmla="*/ 215350 h 533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5143" h="5337467">
                <a:moveTo>
                  <a:pt x="0" y="0"/>
                </a:moveTo>
                <a:lnTo>
                  <a:pt x="6815143" y="0"/>
                </a:lnTo>
                <a:lnTo>
                  <a:pt x="6815143" y="5148384"/>
                </a:lnTo>
                <a:lnTo>
                  <a:pt x="6747962" y="5167461"/>
                </a:lnTo>
                <a:cubicBezTo>
                  <a:pt x="6316613" y="5278442"/>
                  <a:pt x="5864408" y="5337467"/>
                  <a:pt x="5398418" y="5337467"/>
                </a:cubicBezTo>
                <a:cubicBezTo>
                  <a:pt x="2509278" y="5337467"/>
                  <a:pt x="150074" y="3068548"/>
                  <a:pt x="5445" y="215350"/>
                </a:cubicBezTo>
                <a:close/>
              </a:path>
            </a:pathLst>
          </a:custGeom>
          <a:noFill/>
        </p:spPr>
      </p:pic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B5C40674-10E3-4773-A21E-8B62793D85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</a:t>
            </a:fld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0F726D-B030-3447-AC7E-BC2948CBAB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</a:t>
            </a:fld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EA0EFDE5-CC57-BBF4-C4F0-16FC79BCF346}"/>
              </a:ext>
            </a:extLst>
          </p:cNvPr>
          <p:cNvSpPr txBox="1"/>
          <p:nvPr/>
        </p:nvSpPr>
        <p:spPr>
          <a:xfrm>
            <a:off x="466725" y="573428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i="1" dirty="0">
                <a:solidFill>
                  <a:schemeClr val="bg1"/>
                </a:solidFill>
              </a:rPr>
              <a:t>Version 1. 27. Marts 2026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F13CF1-0844-6218-2DAB-5CF4529EB45A}"/>
              </a:ext>
            </a:extLst>
          </p:cNvPr>
          <p:cNvSpPr txBox="1">
            <a:spLocks/>
          </p:cNvSpPr>
          <p:nvPr/>
        </p:nvSpPr>
        <p:spPr>
          <a:xfrm>
            <a:off x="510472" y="5427485"/>
            <a:ext cx="5585528" cy="877824"/>
          </a:xfrm>
          <a:prstGeom prst="rect">
            <a:avLst/>
          </a:prstGeom>
        </p:spPr>
        <p:txBody>
          <a:bodyPr vert="horz" lIns="0" tIns="0" rIns="0" bIns="0" rtlCol="0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defTabSz="590400">
              <a:lnSpc>
                <a:spcPts val="2400"/>
              </a:lnSpc>
              <a:spcBef>
                <a:spcPts val="1000"/>
              </a:spcBef>
            </a:pPr>
            <a:r>
              <a:rPr lang="da-DK" sz="1800" dirty="0"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Tematik i grundlæggende sårbehandling</a:t>
            </a:r>
            <a:endParaRPr lang="da-DK" sz="2400" kern="1200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CF1B0-0369-9005-594A-E4E6D67F2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1D9EA-CA49-275B-D463-38EFE010A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369794"/>
            <a:ext cx="9648825" cy="107959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Hydrofobe bandager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05D6749-2BFE-0570-4321-F006E1E4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10</a:t>
            </a:fld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E3DC488-116A-E38D-23DB-F86D4ED2BC5D}"/>
              </a:ext>
            </a:extLst>
          </p:cNvPr>
          <p:cNvSpPr txBox="1"/>
          <p:nvPr/>
        </p:nvSpPr>
        <p:spPr>
          <a:xfrm>
            <a:off x="722173" y="1697360"/>
            <a:ext cx="7905460" cy="4585106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/>
          <a:p>
            <a:pPr marL="180000" indent="-180000" defTabSz="590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altLang="da-DK" sz="2000" dirty="0">
                <a:solidFill>
                  <a:schemeClr val="tx2"/>
                </a:solidFill>
                <a:latin typeface="+mj-lt"/>
              </a:rPr>
              <a:t>Er tilsat en  fedtsyreester som skaber et hydrofobt/ vandafvisende miljø, hvor  bakterier ikke kan bevæge sig frit, men i stedet bliver ” fanget ” i bandagen</a:t>
            </a:r>
          </a:p>
          <a:p>
            <a:pPr marL="180000" indent="-180000" defTabSz="590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altLang="da-DK" sz="2000" dirty="0">
                <a:solidFill>
                  <a:schemeClr val="tx2"/>
                </a:solidFill>
                <a:latin typeface="+mj-lt"/>
              </a:rPr>
              <a:t>På den måde hjælper hydrofobe bandager med til at holde sår  rene og beskytte mod infektion</a:t>
            </a:r>
          </a:p>
          <a:p>
            <a:pPr marL="180000" indent="-180000" defTabSz="590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</a:rPr>
              <a:t>Bakterier og svampe binder sig til produktet som skal placeres direkte på sårfladen</a:t>
            </a:r>
          </a:p>
          <a:p>
            <a:pPr marL="180000" indent="-180000" defTabSz="590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</a:rPr>
              <a:t>Kræver en sekundær bandage</a:t>
            </a:r>
          </a:p>
          <a:p>
            <a:pPr marL="180000" indent="-180000" defTabSz="5904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latin typeface="+mj-lt"/>
                <a:ea typeface="Verdana" panose="020B0604030504040204" pitchFamily="34" charset="0"/>
              </a:rPr>
              <a:t>Findes i mange typer sårprodukter, men også i gaze som kan placeres direkte på huden ved fx svampeangreb i hudfolder, mellem tæer osv. 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DDB9DA9-44B9-2424-1436-80DC03D4E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633" y="1683913"/>
            <a:ext cx="2958296" cy="295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88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BD03D-D439-5362-43C3-8393E35EB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95DAA-ED35-2F32-0A0B-DE99A92DE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-6741"/>
            <a:ext cx="9648825" cy="107959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 err="1"/>
              <a:t>Polymem</a:t>
            </a:r>
            <a:endParaRPr lang="da-DK" b="1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8055315-7A55-3F59-A385-F8893EED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11</a:t>
            </a:fld>
            <a:endParaRPr lang="da-DK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A18E804-D89A-FCE1-4ED1-B301B1D9919F}"/>
              </a:ext>
            </a:extLst>
          </p:cNvPr>
          <p:cNvSpPr/>
          <p:nvPr/>
        </p:nvSpPr>
        <p:spPr>
          <a:xfrm>
            <a:off x="330472" y="700612"/>
            <a:ext cx="1135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b="1" dirty="0"/>
          </a:p>
          <a:p>
            <a:endParaRPr lang="da-DK" b="1" dirty="0"/>
          </a:p>
          <a:p>
            <a:r>
              <a:rPr lang="da-DK" b="1" dirty="0"/>
              <a:t>      </a:t>
            </a:r>
            <a:r>
              <a:rPr lang="da-DK" b="1" dirty="0" err="1">
                <a:solidFill>
                  <a:schemeClr val="tx2"/>
                </a:solidFill>
              </a:rPr>
              <a:t>PolyMem</a:t>
            </a:r>
            <a:r>
              <a:rPr lang="da-DK" b="1" dirty="0">
                <a:solidFill>
                  <a:schemeClr val="tx2"/>
                </a:solidFill>
              </a:rPr>
              <a:t> er en multifunktionel sårbandage som indeholder 5 aktive komponenter </a:t>
            </a:r>
          </a:p>
          <a:p>
            <a:r>
              <a:rPr lang="da-DK" dirty="0"/>
              <a:t>                              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FFBD34BD-2B32-A6A3-75F1-6B590772DA86}"/>
              </a:ext>
            </a:extLst>
          </p:cNvPr>
          <p:cNvSpPr/>
          <p:nvPr/>
        </p:nvSpPr>
        <p:spPr>
          <a:xfrm>
            <a:off x="723585" y="1639141"/>
            <a:ext cx="11145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b="1" dirty="0"/>
          </a:p>
          <a:p>
            <a:endParaRPr lang="da-DK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73E317B-C404-13DC-6DFF-B7C27F602098}"/>
              </a:ext>
            </a:extLst>
          </p:cNvPr>
          <p:cNvSpPr/>
          <p:nvPr/>
        </p:nvSpPr>
        <p:spPr>
          <a:xfrm>
            <a:off x="870498" y="5218859"/>
            <a:ext cx="101624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chemeClr val="tx2"/>
                </a:solidFill>
              </a:rPr>
              <a:t>Virker derfor aktivt, og har et meget bredt anvendelsesområde da den er designet til aktivt at stimulere heling og oprensning. </a:t>
            </a:r>
          </a:p>
          <a:p>
            <a:endParaRPr lang="da-DK" sz="1400" dirty="0">
              <a:solidFill>
                <a:schemeClr val="tx2"/>
              </a:solidFill>
            </a:endParaRPr>
          </a:p>
          <a:p>
            <a:r>
              <a:rPr lang="da-DK" sz="1400" dirty="0">
                <a:solidFill>
                  <a:schemeClr val="tx2"/>
                </a:solidFill>
              </a:rPr>
              <a:t>Fås i mange forskellige sårbandager inklusiv finger/ </a:t>
            </a:r>
            <a:r>
              <a:rPr lang="da-DK" sz="1400" dirty="0" err="1">
                <a:solidFill>
                  <a:schemeClr val="tx2"/>
                </a:solidFill>
              </a:rPr>
              <a:t>tåbandager</a:t>
            </a:r>
            <a:r>
              <a:rPr lang="da-DK" sz="1400" dirty="0">
                <a:solidFill>
                  <a:schemeClr val="tx2"/>
                </a:solidFill>
              </a:rPr>
              <a:t>, </a:t>
            </a:r>
            <a:r>
              <a:rPr lang="da-DK" sz="1400" dirty="0" err="1">
                <a:solidFill>
                  <a:schemeClr val="tx2"/>
                </a:solidFill>
              </a:rPr>
              <a:t>cavitetsbandager</a:t>
            </a:r>
            <a:r>
              <a:rPr lang="da-DK" sz="1400" dirty="0">
                <a:solidFill>
                  <a:schemeClr val="tx2"/>
                </a:solidFill>
              </a:rPr>
              <a:t> og bandager med sølv. </a:t>
            </a:r>
          </a:p>
          <a:p>
            <a:r>
              <a:rPr lang="da-DK" sz="1400" dirty="0">
                <a:solidFill>
                  <a:schemeClr val="tx2"/>
                </a:solidFill>
              </a:rPr>
              <a:t>Skal altid have direkte kontakt til sårbunden.</a:t>
            </a:r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837F0BAB-C181-CEE0-223C-087B7075C8C5}"/>
              </a:ext>
            </a:extLst>
          </p:cNvPr>
          <p:cNvSpPr/>
          <p:nvPr/>
        </p:nvSpPr>
        <p:spPr>
          <a:xfrm>
            <a:off x="882155" y="1941190"/>
            <a:ext cx="8750853" cy="561636"/>
          </a:xfrm>
          <a:prstGeom prst="roundRect">
            <a:avLst/>
          </a:prstGeom>
          <a:solidFill>
            <a:srgbClr val="3B51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600" dirty="0" err="1">
                <a:solidFill>
                  <a:schemeClr val="bg1"/>
                </a:solidFill>
              </a:rPr>
              <a:t>Surfaktanterer</a:t>
            </a:r>
            <a:r>
              <a:rPr lang="da-DK" sz="1600" dirty="0">
                <a:solidFill>
                  <a:schemeClr val="bg1"/>
                </a:solidFill>
              </a:rPr>
              <a:t>: Et overfladeaktivt stof der </a:t>
            </a:r>
            <a:r>
              <a:rPr lang="da-DK" sz="1600" dirty="0" err="1">
                <a:solidFill>
                  <a:schemeClr val="bg1"/>
                </a:solidFill>
              </a:rPr>
              <a:t>debriderer</a:t>
            </a:r>
            <a:r>
              <a:rPr lang="da-DK" sz="1600" dirty="0">
                <a:solidFill>
                  <a:schemeClr val="bg1"/>
                </a:solidFill>
              </a:rPr>
              <a:t> og renser kontinuerligt                                     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D6B7621A-2FB4-070C-3898-302D8DFDEE60}"/>
              </a:ext>
            </a:extLst>
          </p:cNvPr>
          <p:cNvSpPr/>
          <p:nvPr/>
        </p:nvSpPr>
        <p:spPr>
          <a:xfrm>
            <a:off x="870501" y="2578798"/>
            <a:ext cx="8750853" cy="561636"/>
          </a:xfrm>
          <a:prstGeom prst="roundRect">
            <a:avLst/>
          </a:prstGeom>
          <a:solidFill>
            <a:srgbClr val="3B51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600" dirty="0">
                <a:solidFill>
                  <a:schemeClr val="bg1"/>
                </a:solidFill>
              </a:rPr>
              <a:t>Glycerin: Et beskyttende og plejende stof som sikrer fugt og elasticitet</a:t>
            </a: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9E9BE8B1-EB1F-5F46-E227-5F161D0D6898}"/>
              </a:ext>
            </a:extLst>
          </p:cNvPr>
          <p:cNvSpPr/>
          <p:nvPr/>
        </p:nvSpPr>
        <p:spPr>
          <a:xfrm>
            <a:off x="870500" y="3216406"/>
            <a:ext cx="8750853" cy="561636"/>
          </a:xfrm>
          <a:prstGeom prst="roundRect">
            <a:avLst/>
          </a:prstGeom>
          <a:solidFill>
            <a:srgbClr val="3B51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600" dirty="0" err="1">
                <a:solidFill>
                  <a:schemeClr val="bg1"/>
                </a:solidFill>
              </a:rPr>
              <a:t>Superabsorbanter</a:t>
            </a:r>
            <a:r>
              <a:rPr lang="da-DK" sz="1600" dirty="0">
                <a:solidFill>
                  <a:schemeClr val="bg1"/>
                </a:solidFill>
              </a:rPr>
              <a:t>: Absorberer og binder sårvæsken i bandagen 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222FB460-1D8E-C0BA-27A5-B09C1CB59BCE}"/>
              </a:ext>
            </a:extLst>
          </p:cNvPr>
          <p:cNvSpPr/>
          <p:nvPr/>
        </p:nvSpPr>
        <p:spPr>
          <a:xfrm>
            <a:off x="870499" y="3875835"/>
            <a:ext cx="8750853" cy="561636"/>
          </a:xfrm>
          <a:prstGeom prst="roundRect">
            <a:avLst/>
          </a:prstGeom>
          <a:solidFill>
            <a:srgbClr val="3B51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600" dirty="0">
                <a:solidFill>
                  <a:schemeClr val="bg1"/>
                </a:solidFill>
              </a:rPr>
              <a:t>Polyuretan matrix: En Hydrofil matrix med uens </a:t>
            </a:r>
            <a:r>
              <a:rPr lang="da-DK" sz="1600" dirty="0" err="1">
                <a:solidFill>
                  <a:schemeClr val="bg1"/>
                </a:solidFill>
              </a:rPr>
              <a:t>cellestrukter</a:t>
            </a:r>
            <a:r>
              <a:rPr lang="da-DK" sz="1600" dirty="0">
                <a:solidFill>
                  <a:schemeClr val="bg1"/>
                </a:solidFill>
              </a:rPr>
              <a:t> som  danner lidt undertryk   og stimulerer oprensningen</a:t>
            </a: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F124BBE2-6F2A-721B-BCCD-3595666646DA}"/>
              </a:ext>
            </a:extLst>
          </p:cNvPr>
          <p:cNvSpPr/>
          <p:nvPr/>
        </p:nvSpPr>
        <p:spPr>
          <a:xfrm>
            <a:off x="870498" y="4535264"/>
            <a:ext cx="8750853" cy="561636"/>
          </a:xfrm>
          <a:prstGeom prst="roundRect">
            <a:avLst/>
          </a:prstGeom>
          <a:solidFill>
            <a:srgbClr val="3B51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600" dirty="0">
                <a:solidFill>
                  <a:schemeClr val="bg1"/>
                </a:solidFill>
              </a:rPr>
              <a:t>Semipermeabel: Bidrager til den samlede væskehåndtering og sikrer at bandagen kan ”ånde”</a:t>
            </a:r>
          </a:p>
        </p:txBody>
      </p:sp>
    </p:spTree>
    <p:extLst>
      <p:ext uri="{BB962C8B-B14F-4D97-AF65-F5344CB8AC3E}">
        <p14:creationId xmlns:p14="http://schemas.microsoft.com/office/powerpoint/2010/main" val="3215680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F530D-B174-06CC-3D1D-B05C2C7F9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7ED8CED-CB1C-EDB0-AA7E-CB0A3DE12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472" y="1360959"/>
            <a:ext cx="5779117" cy="413608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a-DK" sz="1600" b="1" dirty="0"/>
          </a:p>
          <a:p>
            <a:r>
              <a:rPr lang="da-DK" sz="1600" dirty="0"/>
              <a:t>Skumbandager er velegnet til let til moderat væskende sår</a:t>
            </a:r>
          </a:p>
          <a:p>
            <a:r>
              <a:rPr lang="da-DK" sz="1600" dirty="0"/>
              <a:t>Skumbandage med silikone fås også i en tynd/</a:t>
            </a:r>
            <a:r>
              <a:rPr lang="da-DK" sz="1600" dirty="0" err="1"/>
              <a:t>lite</a:t>
            </a:r>
            <a:r>
              <a:rPr lang="da-DK" sz="1600" dirty="0"/>
              <a:t> model, som er mindre absorberende end standard tykkelsen</a:t>
            </a:r>
          </a:p>
          <a:p>
            <a:r>
              <a:rPr lang="da-DK" sz="1600" dirty="0"/>
              <a:t>Skumbandage absorberer og binder sårvæsken i bandagen og er med til at lave et fugtigt sårmiljø</a:t>
            </a:r>
          </a:p>
          <a:p>
            <a:r>
              <a:rPr lang="da-DK" sz="1600" dirty="0"/>
              <a:t>Skumbandagen kan sidde i op til 7 dage, afhængig af sekretionsmængden</a:t>
            </a:r>
          </a:p>
          <a:p>
            <a:r>
              <a:rPr lang="da-DK" sz="1600" dirty="0"/>
              <a:t>Der findes skumbandager uden silikone, både med og uden klæb</a:t>
            </a:r>
          </a:p>
          <a:p>
            <a:r>
              <a:rPr lang="da-DK" sz="1600" dirty="0"/>
              <a:t>Er det en skum uden klæb er der behov for en sekundær fiksering</a:t>
            </a:r>
          </a:p>
          <a:p>
            <a:endParaRPr lang="da-DK" sz="1600" dirty="0"/>
          </a:p>
        </p:txBody>
      </p:sp>
      <p:pic>
        <p:nvPicPr>
          <p:cNvPr id="9" name="Billede 8" descr="Et billede, der indeholder mad, dej, pulver, mel&#10;&#10;AI-genereret indhold kan være ukorrekt.">
            <a:extLst>
              <a:ext uri="{FF2B5EF4-FFF2-40B4-BE49-F238E27FC236}">
                <a16:creationId xmlns:a16="http://schemas.microsoft.com/office/drawing/2014/main" id="{73FC17E0-9493-84EC-2DEF-2C60887DC1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75" r="21574" b="-1"/>
          <a:stretch>
            <a:fillRect/>
          </a:stretch>
        </p:blipFill>
        <p:spPr>
          <a:xfrm>
            <a:off x="6510668" y="1658768"/>
            <a:ext cx="4400834" cy="4400812"/>
          </a:xfrm>
          <a:prstGeom prst="rect">
            <a:avLst/>
          </a:prstGeom>
          <a:noFill/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3BF721-8E34-FE56-A2CC-1F4D7E06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12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EF0862-8BC3-4277-91AA-CF0BE1FD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446" y="369794"/>
            <a:ext cx="9648825" cy="1079594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Skumbandager uden klæb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CE39AC32-F673-08C3-5672-5101C3A1D4DE}"/>
              </a:ext>
            </a:extLst>
          </p:cNvPr>
          <p:cNvSpPr txBox="1"/>
          <p:nvPr/>
        </p:nvSpPr>
        <p:spPr>
          <a:xfrm>
            <a:off x="6510668" y="6142002"/>
            <a:ext cx="44791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50" dirty="0">
                <a:solidFill>
                  <a:srgbClr val="3B5182"/>
                </a:solidFill>
              </a:rPr>
              <a:t>Billede genereret via Copilot – Sundhedsstrategisk Planlægning</a:t>
            </a:r>
          </a:p>
        </p:txBody>
      </p:sp>
    </p:spTree>
    <p:extLst>
      <p:ext uri="{BB962C8B-B14F-4D97-AF65-F5344CB8AC3E}">
        <p14:creationId xmlns:p14="http://schemas.microsoft.com/office/powerpoint/2010/main" val="3634269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9A58B-D114-AE8D-2A05-E9AF3F1A7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1A431-A3AC-C8F6-EC82-FA6856926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54" y="138299"/>
            <a:ext cx="9648826" cy="1081007"/>
          </a:xfrm>
        </p:spPr>
        <p:txBody>
          <a:bodyPr/>
          <a:lstStyle/>
          <a:p>
            <a:r>
              <a:rPr lang="da-DK" dirty="0"/>
              <a:t>Skumbandage med silikone klæb</a:t>
            </a:r>
            <a:endParaRPr lang="da-DK" dirty="0">
              <a:solidFill>
                <a:srgbClr val="3B5182"/>
              </a:solidFill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11AAF0B-7282-AC3A-BC70-EA998876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13</a:t>
            </a:fld>
            <a:endParaRPr lang="da-DK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6DBD3403-DBDE-A05D-E78E-DBA3D8925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72" y="1527561"/>
            <a:ext cx="10404456" cy="4857941"/>
          </a:xfrm>
        </p:spPr>
        <p:txBody>
          <a:bodyPr/>
          <a:lstStyle/>
          <a:p>
            <a:pPr marL="0" indent="0" algn="ctr">
              <a:buNone/>
            </a:pPr>
            <a:endParaRPr lang="da-DK" sz="1800" b="1" dirty="0">
              <a:latin typeface="+mj-lt"/>
            </a:endParaRPr>
          </a:p>
          <a:p>
            <a:r>
              <a:rPr lang="da-DK" sz="1600" dirty="0"/>
              <a:t>Skumbandager er velegnet til let til moderat væskende sår</a:t>
            </a:r>
          </a:p>
          <a:p>
            <a:r>
              <a:rPr lang="da-DK" sz="1600" dirty="0"/>
              <a:t>Skumbandage med silikone fås også i en tynd/</a:t>
            </a:r>
            <a:r>
              <a:rPr lang="da-DK" sz="1600" dirty="0" err="1"/>
              <a:t>lite</a:t>
            </a:r>
            <a:r>
              <a:rPr lang="da-DK" sz="1600" dirty="0"/>
              <a:t> model, som er mindre absorberende end standard tykkelsen</a:t>
            </a:r>
          </a:p>
          <a:p>
            <a:r>
              <a:rPr lang="da-DK" sz="1600" dirty="0"/>
              <a:t>Skumbandage absorberer og binder sårvæsken i bandagen og er med til at lave et fugtigt sårmiljø, beskytte sårkanter og huden omkring</a:t>
            </a:r>
          </a:p>
          <a:p>
            <a:r>
              <a:rPr lang="da-DK" sz="1600" dirty="0"/>
              <a:t>Kan sidde i op til 7 dage, afhængig af sekretionsmængden</a:t>
            </a:r>
          </a:p>
          <a:p>
            <a:r>
              <a:rPr lang="da-DK" sz="1600" dirty="0"/>
              <a:t>Er semipermeabel, dvs. at den er åndbar, men væske og bakterietæt udefra </a:t>
            </a:r>
          </a:p>
          <a:p>
            <a:r>
              <a:rPr lang="da-DK" sz="1600" dirty="0"/>
              <a:t>Silikone er med til at give en </a:t>
            </a:r>
            <a:r>
              <a:rPr lang="da-DK" sz="1600" dirty="0" err="1"/>
              <a:t>atramatisk</a:t>
            </a:r>
            <a:r>
              <a:rPr lang="da-DK" sz="1600" dirty="0"/>
              <a:t> fjernelse af bandagen</a:t>
            </a:r>
          </a:p>
          <a:p>
            <a:r>
              <a:rPr lang="da-DK" sz="1600" dirty="0"/>
              <a:t>Med silikone bandagen er det også muligt at tilse såret, ved at linde på plasteret og lægge det på igen, uden at klæbefunktionen ødelægges</a:t>
            </a:r>
          </a:p>
        </p:txBody>
      </p:sp>
    </p:spTree>
    <p:extLst>
      <p:ext uri="{BB962C8B-B14F-4D97-AF65-F5344CB8AC3E}">
        <p14:creationId xmlns:p14="http://schemas.microsoft.com/office/powerpoint/2010/main" val="2105732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57980-77AA-8EC7-0EBE-D392411FD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838D6353-3748-A614-7B0F-EB53408BF9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38764" y="-54289"/>
            <a:ext cx="8229600" cy="1066800"/>
          </a:xfrm>
        </p:spPr>
        <p:txBody>
          <a:bodyPr/>
          <a:lstStyle/>
          <a:p>
            <a:r>
              <a:rPr lang="da-DK" sz="2800" dirty="0"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rPr>
              <a:t>Superabsorberende forbindinger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C0FE0833-0E51-EFE2-2F43-C367D650714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135561" y="1394849"/>
            <a:ext cx="8219256" cy="5017046"/>
          </a:xfrm>
        </p:spPr>
        <p:txBody>
          <a:bodyPr/>
          <a:lstStyle/>
          <a:p>
            <a:pPr marL="109537" indent="0">
              <a:buNone/>
            </a:pPr>
            <a:r>
              <a:rPr lang="da-DK" b="1" dirty="0">
                <a:solidFill>
                  <a:schemeClr val="bg2">
                    <a:lumMod val="1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</a:t>
            </a:r>
            <a:r>
              <a:rPr lang="da-DK" b="1" dirty="0">
                <a:solidFill>
                  <a:schemeClr val="bg2">
                    <a:lumMod val="10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Til moderat/kraftigt væskende sår</a:t>
            </a:r>
          </a:p>
          <a:p>
            <a:endParaRPr lang="da-DK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09537" indent="0">
              <a:buNone/>
            </a:pPr>
            <a:endParaRPr lang="da-DK" sz="2400" dirty="0"/>
          </a:p>
        </p:txBody>
      </p:sp>
      <p:sp>
        <p:nvSpPr>
          <p:cNvPr id="2" name="Tekstboks 1">
            <a:extLst>
              <a:ext uri="{FF2B5EF4-FFF2-40B4-BE49-F238E27FC236}">
                <a16:creationId xmlns:a16="http://schemas.microsoft.com/office/drawing/2014/main" id="{3440DBB7-E3BB-21AA-17DC-6DEECED9588B}"/>
              </a:ext>
            </a:extLst>
          </p:cNvPr>
          <p:cNvSpPr txBox="1"/>
          <p:nvPr/>
        </p:nvSpPr>
        <p:spPr>
          <a:xfrm>
            <a:off x="605481" y="1993534"/>
            <a:ext cx="664793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</a:rPr>
              <a:t>Sårsekretet absorberes og bindes inde i kernen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</a:rPr>
              <a:t>Kan absorbere mange gange sin egen vægt pga. superabsorberende polymerer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</a:rPr>
              <a:t>Holder på væsken (</a:t>
            </a:r>
            <a:r>
              <a:rPr lang="da-DK" sz="2000" dirty="0" err="1">
                <a:solidFill>
                  <a:schemeClr val="tx2"/>
                </a:solidFill>
              </a:rPr>
              <a:t>retinerer</a:t>
            </a:r>
            <a:r>
              <a:rPr lang="da-DK" sz="2000" dirty="0">
                <a:solidFill>
                  <a:schemeClr val="tx2"/>
                </a:solidFill>
              </a:rPr>
              <a:t>) og kan anvendes under kompression.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</a:rPr>
              <a:t>Kan anvendes i  kombination med fx </a:t>
            </a:r>
            <a:r>
              <a:rPr lang="da-DK" sz="2000" dirty="0" err="1">
                <a:solidFill>
                  <a:schemeClr val="tx2"/>
                </a:solidFill>
              </a:rPr>
              <a:t>alginat</a:t>
            </a:r>
            <a:r>
              <a:rPr lang="da-DK" sz="2000" dirty="0">
                <a:solidFill>
                  <a:schemeClr val="tx2"/>
                </a:solidFill>
              </a:rPr>
              <a:t> eller fiberbandager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</a:rPr>
              <a:t>Minimerer risiko for maceration</a:t>
            </a:r>
          </a:p>
          <a:p>
            <a:r>
              <a:rPr lang="da-DK" sz="2400" dirty="0"/>
              <a:t>     </a:t>
            </a:r>
          </a:p>
          <a:p>
            <a:endParaRPr lang="da-DK" dirty="0"/>
          </a:p>
        </p:txBody>
      </p:sp>
      <p:pic>
        <p:nvPicPr>
          <p:cNvPr id="4" name="Billede 3" descr="Et billede, der indeholder mad, gul, indendørs, dessert&#10;&#10;AI-genereret indhold kan være ukorrekt.">
            <a:extLst>
              <a:ext uri="{FF2B5EF4-FFF2-40B4-BE49-F238E27FC236}">
                <a16:creationId xmlns:a16="http://schemas.microsoft.com/office/drawing/2014/main" id="{DCF11D2E-C20F-B02F-B62D-893EBA779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030" y="2323070"/>
            <a:ext cx="4300152" cy="286676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936460F4-EC30-9CEE-47DC-0D0A6D6C3051}"/>
              </a:ext>
            </a:extLst>
          </p:cNvPr>
          <p:cNvSpPr txBox="1"/>
          <p:nvPr/>
        </p:nvSpPr>
        <p:spPr>
          <a:xfrm>
            <a:off x="7584030" y="5318260"/>
            <a:ext cx="44791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50" dirty="0">
                <a:solidFill>
                  <a:srgbClr val="3B5182"/>
                </a:solidFill>
              </a:rPr>
              <a:t>Billede genereret via Copilot – Sundhedsstrategisk Planlægning</a:t>
            </a:r>
          </a:p>
        </p:txBody>
      </p:sp>
    </p:spTree>
    <p:extLst>
      <p:ext uri="{BB962C8B-B14F-4D97-AF65-F5344CB8AC3E}">
        <p14:creationId xmlns:p14="http://schemas.microsoft.com/office/powerpoint/2010/main" val="2708593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48CD2-110B-BEEC-D422-3C5F4DAD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6501BE-93E0-1036-9BAF-8C18BD134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56" y="-118601"/>
            <a:ext cx="9648826" cy="1081007"/>
          </a:xfrm>
        </p:spPr>
        <p:txBody>
          <a:bodyPr/>
          <a:lstStyle/>
          <a:p>
            <a:r>
              <a:rPr lang="da-DK" dirty="0"/>
              <a:t>                     Sårkontaktlag</a:t>
            </a:r>
            <a:endParaRPr lang="da-DK" dirty="0">
              <a:solidFill>
                <a:srgbClr val="3B5182"/>
              </a:solidFill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AF5E783-E3F3-3225-E772-F507D4639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15</a:t>
            </a:fld>
            <a:endParaRPr lang="da-DK" dirty="0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4E17646E-8ABB-FB8D-5B49-64028106A754}"/>
              </a:ext>
            </a:extLst>
          </p:cNvPr>
          <p:cNvSpPr/>
          <p:nvPr/>
        </p:nvSpPr>
        <p:spPr>
          <a:xfrm>
            <a:off x="428261" y="1122450"/>
            <a:ext cx="11273744" cy="1361848"/>
          </a:xfrm>
          <a:prstGeom prst="roundRect">
            <a:avLst/>
          </a:prstGeom>
          <a:solidFill>
            <a:srgbClr val="3B51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/>
              <a:t>Et sårkontaktlag er en blød, fleksibel bandage, der lægges direkte på såret for at beskytte såret og forhindre </a:t>
            </a:r>
          </a:p>
          <a:p>
            <a:pPr algn="ctr"/>
            <a:r>
              <a:rPr lang="da-DK" sz="1400" b="1" dirty="0"/>
              <a:t>at den sekundære bandage hænger fast. Dette minimerer smerte og traume ved bandageskift, muliggøre </a:t>
            </a:r>
          </a:p>
          <a:p>
            <a:pPr algn="ctr"/>
            <a:r>
              <a:rPr lang="da-DK" sz="1400" b="1" dirty="0"/>
              <a:t>en uforstyrret heling. Sårvæske kan sive igennem til sekundær bandage.</a:t>
            </a:r>
          </a:p>
          <a:p>
            <a:pPr algn="ctr"/>
            <a:r>
              <a:rPr lang="da-DK" sz="1400" b="1" dirty="0"/>
              <a:t>Sårkontaktlag kan være af silikone (kan ligge i op til 14 dage) eller med paraffin. Disse sårkontaktlag kan klippes til og findes i flere forskellige varianter.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B95730A-8812-7030-6A68-CF9E74C9BCFF}"/>
              </a:ext>
            </a:extLst>
          </p:cNvPr>
          <p:cNvSpPr txBox="1"/>
          <p:nvPr/>
        </p:nvSpPr>
        <p:spPr>
          <a:xfrm>
            <a:off x="568345" y="2785120"/>
            <a:ext cx="5149550" cy="31085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a-DK" b="1" dirty="0">
                <a:solidFill>
                  <a:srgbClr val="3B5182"/>
                </a:solidFill>
              </a:rPr>
              <a:t>Salvekompres</a:t>
            </a:r>
          </a:p>
          <a:p>
            <a:pPr algn="ctr"/>
            <a:endParaRPr lang="da-DK" b="1" dirty="0">
              <a:solidFill>
                <a:schemeClr val="tx2"/>
              </a:solidFill>
            </a:endParaRPr>
          </a:p>
          <a:p>
            <a:r>
              <a:rPr lang="da-DK" sz="1600" dirty="0">
                <a:solidFill>
                  <a:schemeClr val="tx2"/>
                </a:solidFill>
              </a:rPr>
              <a:t>Det kan være et net, der er imprægneret med fedtstof, som fx vaseline eller andre former for </a:t>
            </a:r>
            <a:r>
              <a:rPr lang="da-DK" sz="1600" dirty="0" err="1">
                <a:solidFill>
                  <a:schemeClr val="tx2"/>
                </a:solidFill>
              </a:rPr>
              <a:t>parafinolier</a:t>
            </a:r>
            <a:r>
              <a:rPr lang="da-DK" sz="1600" dirty="0">
                <a:solidFill>
                  <a:schemeClr val="tx2"/>
                </a:solidFill>
              </a:rPr>
              <a:t>. </a:t>
            </a:r>
          </a:p>
          <a:p>
            <a:r>
              <a:rPr lang="da-DK" sz="1600" dirty="0">
                <a:solidFill>
                  <a:schemeClr val="tx2"/>
                </a:solidFill>
              </a:rPr>
              <a:t>Salvekompres kan anvendes som kontaktlag direkte på sårbunden for at forebygge at en evt. sugende/sekundær bandage hænger fast i sårbunden.</a:t>
            </a:r>
          </a:p>
          <a:p>
            <a:r>
              <a:rPr lang="da-DK" sz="1600" dirty="0">
                <a:solidFill>
                  <a:schemeClr val="tx2"/>
                </a:solidFill>
              </a:rPr>
              <a:t>Salvekompres kan anvendes over en </a:t>
            </a:r>
            <a:r>
              <a:rPr lang="da-DK" sz="1600" dirty="0" err="1">
                <a:solidFill>
                  <a:schemeClr val="tx2"/>
                </a:solidFill>
              </a:rPr>
              <a:t>hydrogel</a:t>
            </a:r>
            <a:r>
              <a:rPr lang="da-DK" sz="1600" dirty="0">
                <a:solidFill>
                  <a:schemeClr val="tx2"/>
                </a:solidFill>
              </a:rPr>
              <a:t>, for at holde gelen længst muligt i såret.</a:t>
            </a:r>
          </a:p>
          <a:p>
            <a:r>
              <a:rPr lang="da-DK" sz="1600" dirty="0">
                <a:solidFill>
                  <a:schemeClr val="tx2"/>
                </a:solidFill>
              </a:rPr>
              <a:t>Der findes også salvekontakt lag med sølv.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E9D01D5-1467-3D5A-A6A5-17295B4A8AC6}"/>
              </a:ext>
            </a:extLst>
          </p:cNvPr>
          <p:cNvSpPr txBox="1"/>
          <p:nvPr/>
        </p:nvSpPr>
        <p:spPr>
          <a:xfrm>
            <a:off x="6197109" y="2819431"/>
            <a:ext cx="5149550" cy="31085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a-DK" b="1" dirty="0">
                <a:solidFill>
                  <a:srgbClr val="3B5182"/>
                </a:solidFill>
              </a:rPr>
              <a:t>Silikone/polyester kontaktlag</a:t>
            </a:r>
          </a:p>
          <a:p>
            <a:pPr algn="ctr"/>
            <a:endParaRPr lang="da-DK" b="1" dirty="0">
              <a:solidFill>
                <a:srgbClr val="3B5182"/>
              </a:solidFill>
            </a:endParaRPr>
          </a:p>
          <a:p>
            <a:r>
              <a:rPr lang="da-DK" sz="1600" dirty="0">
                <a:solidFill>
                  <a:schemeClr val="tx2"/>
                </a:solidFill>
              </a:rPr>
              <a:t>Medvirker til skånsom fjernelse af sårkontaktlaget fra sårbunden.</a:t>
            </a:r>
          </a:p>
          <a:p>
            <a:r>
              <a:rPr lang="da-DK" sz="1600" dirty="0">
                <a:solidFill>
                  <a:schemeClr val="tx2"/>
                </a:solidFill>
              </a:rPr>
              <a:t>Silikone har en side, der klæber mildt til den tørre hud omkring såret, men ikke til selve såret.</a:t>
            </a:r>
          </a:p>
          <a:p>
            <a:endParaRPr lang="da-DK" sz="1600" dirty="0">
              <a:solidFill>
                <a:schemeClr val="tx2"/>
              </a:solidFill>
            </a:endParaRPr>
          </a:p>
          <a:p>
            <a:r>
              <a:rPr lang="da-DK" sz="1600" dirty="0">
                <a:solidFill>
                  <a:schemeClr val="tx2"/>
                </a:solidFill>
              </a:rPr>
              <a:t>Polyester sårkontaktlag fås også med sølv til inficerede sår. </a:t>
            </a:r>
          </a:p>
          <a:p>
            <a:endParaRPr lang="da-DK" sz="1600" dirty="0">
              <a:solidFill>
                <a:schemeClr val="bg2">
                  <a:lumMod val="10000"/>
                </a:schemeClr>
              </a:solidFill>
            </a:endParaRPr>
          </a:p>
          <a:p>
            <a:endParaRPr lang="da-DK" sz="1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44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7FA44-6809-349B-D71A-65A72FF48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186FC-1339-A3D3-F5D3-584F7776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369794"/>
            <a:ext cx="9648825" cy="1079594"/>
          </a:xfrm>
        </p:spPr>
        <p:txBody>
          <a:bodyPr wrap="square" anchor="b">
            <a:normAutofit/>
          </a:bodyPr>
          <a:lstStyle/>
          <a:p>
            <a:r>
              <a:rPr lang="da-DK" dirty="0" err="1"/>
              <a:t>Hydrogel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0E0E59-0A2D-641B-AE8F-9DFD714A1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16</a:t>
            </a:fld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C42C79E-0330-27CD-1675-0C1AD86B82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946" y="1549593"/>
            <a:ext cx="4887690" cy="44008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1600" b="1" dirty="0"/>
          </a:p>
          <a:p>
            <a:r>
              <a:rPr lang="da-DK" dirty="0"/>
              <a:t>Anvendes på tørre sår, hjælper med at løsne </a:t>
            </a:r>
            <a:r>
              <a:rPr lang="da-DK" dirty="0" err="1"/>
              <a:t>fibrin</a:t>
            </a:r>
            <a:r>
              <a:rPr lang="da-DK" dirty="0"/>
              <a:t> og </a:t>
            </a:r>
            <a:r>
              <a:rPr lang="da-DK" dirty="0" err="1"/>
              <a:t>nekroser</a:t>
            </a:r>
            <a:endParaRPr lang="da-DK" dirty="0"/>
          </a:p>
          <a:p>
            <a:r>
              <a:rPr lang="da-DK" dirty="0"/>
              <a:t>Holder sener og knogler fugtige</a:t>
            </a:r>
          </a:p>
          <a:p>
            <a:r>
              <a:rPr lang="da-DK" dirty="0"/>
              <a:t>Den kombinerer fugtgivende og absorberende egenskaber, hvilket fremmer den naturlige, osmotisk effekt, oprensning og opretholder et fugtigt sårmiljø</a:t>
            </a:r>
          </a:p>
          <a:p>
            <a:r>
              <a:rPr lang="da-DK" dirty="0"/>
              <a:t>Hos nogle kan det virke smertelindrende</a:t>
            </a:r>
          </a:p>
          <a:p>
            <a:r>
              <a:rPr lang="da-DK" dirty="0"/>
              <a:t>Findes bl.a. på tube og som plader</a:t>
            </a:r>
          </a:p>
        </p:txBody>
      </p:sp>
      <p:pic>
        <p:nvPicPr>
          <p:cNvPr id="5" name="Billede 4" descr="Et billede, der indeholder nærbillede, orgel, hud, Kød/hud&#10;&#10;AI-genereret indhold kan være ukorrekt.">
            <a:extLst>
              <a:ext uri="{FF2B5EF4-FFF2-40B4-BE49-F238E27FC236}">
                <a16:creationId xmlns:a16="http://schemas.microsoft.com/office/drawing/2014/main" id="{8BB0B5AB-6884-62EE-B075-8EF7109B2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686" y="928825"/>
            <a:ext cx="1061550" cy="1904725"/>
          </a:xfrm>
          <a:prstGeom prst="rect">
            <a:avLst/>
          </a:prstGeom>
        </p:spPr>
      </p:pic>
      <p:pic>
        <p:nvPicPr>
          <p:cNvPr id="7" name="Billede 6" descr="Et billede, der indeholder Kød/hud, skade, blod, lægeundersøgelse/medicin&#10;&#10;AI-genereret indhold kan være ukorrekt.">
            <a:extLst>
              <a:ext uri="{FF2B5EF4-FFF2-40B4-BE49-F238E27FC236}">
                <a16:creationId xmlns:a16="http://schemas.microsoft.com/office/drawing/2014/main" id="{F3503830-8B38-4BEE-1145-699882538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01" y="845137"/>
            <a:ext cx="2343209" cy="2583863"/>
          </a:xfrm>
          <a:prstGeom prst="rect">
            <a:avLst/>
          </a:prstGeom>
        </p:spPr>
      </p:pic>
      <p:pic>
        <p:nvPicPr>
          <p:cNvPr id="8" name="Billede 7" descr="Et billede, der indeholder pink, person, indendørs, mad&#10;&#10;AI-genereret indhold kan være ukorrekt.">
            <a:extLst>
              <a:ext uri="{FF2B5EF4-FFF2-40B4-BE49-F238E27FC236}">
                <a16:creationId xmlns:a16="http://schemas.microsoft.com/office/drawing/2014/main" id="{DE4EEE56-8545-B0FE-35CC-B97B8520E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26" y="3466522"/>
            <a:ext cx="3010320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17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D926-FFA0-9079-1BC8-60635FB98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0D48B-D696-2A55-746C-A7BE8275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84" y="44403"/>
            <a:ext cx="6192838" cy="107959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b="1" kern="1200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Hydrokolloid</a:t>
            </a:r>
            <a: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bandage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184737D-C458-26BC-2B74-7AC754A4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17</a:t>
            </a:fld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A14F60C-DBA3-444F-A8D9-D33547B52CA8}"/>
              </a:ext>
            </a:extLst>
          </p:cNvPr>
          <p:cNvSpPr txBox="1"/>
          <p:nvPr/>
        </p:nvSpPr>
        <p:spPr>
          <a:xfrm>
            <a:off x="787964" y="1396313"/>
            <a:ext cx="6625862" cy="5417283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/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7200" dirty="0">
                <a:solidFill>
                  <a:schemeClr val="tx2"/>
                </a:solidFill>
                <a:ea typeface="Verdana" panose="020B0604030504040204" pitchFamily="34" charset="0"/>
              </a:rPr>
              <a:t>Kan anvendes til overfladiske sår med let til moderat sekretion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7200" dirty="0">
                <a:solidFill>
                  <a:schemeClr val="tx2"/>
                </a:solidFill>
                <a:ea typeface="Verdana" panose="020B0604030504040204" pitchFamily="34" charset="0"/>
              </a:rPr>
              <a:t>Må ikke anvendes til diabetiske og arterielle sår eller sår med infektion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7200" dirty="0">
                <a:solidFill>
                  <a:schemeClr val="tx2"/>
                </a:solidFill>
                <a:ea typeface="Verdana" panose="020B0604030504040204" pitchFamily="34" charset="0"/>
              </a:rPr>
              <a:t>Kan sidde i op til 7 dage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7200" dirty="0">
                <a:solidFill>
                  <a:schemeClr val="tx2"/>
                </a:solidFill>
                <a:ea typeface="Verdana" panose="020B0604030504040204" pitchFamily="34" charset="0"/>
              </a:rPr>
              <a:t>Er vand og bakterietæt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7200" dirty="0">
                <a:solidFill>
                  <a:schemeClr val="tx2"/>
                </a:solidFill>
                <a:ea typeface="Verdana" panose="020B0604030504040204" pitchFamily="34" charset="0"/>
              </a:rPr>
              <a:t>Velegnet til områder, der udsættes for friktion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7200" dirty="0">
                <a:solidFill>
                  <a:schemeClr val="tx2"/>
                </a:solidFill>
                <a:ea typeface="Verdana" panose="020B0604030504040204" pitchFamily="34" charset="0"/>
              </a:rPr>
              <a:t>Bandagen er </a:t>
            </a:r>
            <a:r>
              <a:rPr lang="da-DK" sz="7200" dirty="0" err="1">
                <a:solidFill>
                  <a:schemeClr val="tx2"/>
                </a:solidFill>
                <a:ea typeface="Verdana" panose="020B0604030504040204" pitchFamily="34" charset="0"/>
              </a:rPr>
              <a:t>okklusiv</a:t>
            </a:r>
            <a:r>
              <a:rPr lang="da-DK" sz="7200" dirty="0">
                <a:solidFill>
                  <a:schemeClr val="tx2"/>
                </a:solidFill>
                <a:ea typeface="Verdana" panose="020B0604030504040204" pitchFamily="34" charset="0"/>
              </a:rPr>
              <a:t> og fugtbevarende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7200" dirty="0">
                <a:solidFill>
                  <a:schemeClr val="tx2"/>
                </a:solidFill>
                <a:ea typeface="Verdana" panose="020B0604030504040204" pitchFamily="34" charset="0"/>
              </a:rPr>
              <a:t>Når sårvæsken kommer i kontakt med bandagen dannes der en gel, som er med til at opretholde et fugtig sårmiljø, hvilket fremmer den </a:t>
            </a:r>
            <a:r>
              <a:rPr lang="da-DK" sz="7200" dirty="0" err="1">
                <a:solidFill>
                  <a:schemeClr val="tx2"/>
                </a:solidFill>
                <a:ea typeface="Verdana" panose="020B0604030504040204" pitchFamily="34" charset="0"/>
              </a:rPr>
              <a:t>autolytiske</a:t>
            </a:r>
            <a:r>
              <a:rPr lang="da-DK" sz="7200" dirty="0">
                <a:solidFill>
                  <a:schemeClr val="tx2"/>
                </a:solidFill>
                <a:ea typeface="Verdana" panose="020B0604030504040204" pitchFamily="34" charset="0"/>
              </a:rPr>
              <a:t> </a:t>
            </a:r>
            <a:r>
              <a:rPr lang="da-DK" sz="7200" dirty="0" err="1">
                <a:solidFill>
                  <a:schemeClr val="tx2"/>
                </a:solidFill>
                <a:ea typeface="Verdana" panose="020B0604030504040204" pitchFamily="34" charset="0"/>
              </a:rPr>
              <a:t>debridering</a:t>
            </a:r>
            <a:endParaRPr lang="da-DK" sz="72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7200" dirty="0">
                <a:solidFill>
                  <a:schemeClr val="tx2"/>
                </a:solidFill>
                <a:ea typeface="Verdana" panose="020B0604030504040204" pitchFamily="34" charset="0"/>
              </a:rPr>
              <a:t>Kan være smertelindrende, da bandagen kan dække nerveender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pic>
        <p:nvPicPr>
          <p:cNvPr id="7" name="Billede 6" descr="Et billede, der indeholder mad, gul&#10;&#10;AI-genereret indhold kan være ukorrekt.">
            <a:extLst>
              <a:ext uri="{FF2B5EF4-FFF2-40B4-BE49-F238E27FC236}">
                <a16:creationId xmlns:a16="http://schemas.microsoft.com/office/drawing/2014/main" id="{233065E5-CB78-3E3E-8F0B-A8079652B6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23" t="14414" r="16406"/>
          <a:stretch>
            <a:fillRect/>
          </a:stretch>
        </p:blipFill>
        <p:spPr>
          <a:xfrm>
            <a:off x="7413826" y="1654089"/>
            <a:ext cx="4371885" cy="3549821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A20FCE29-94AB-773E-3998-C94D97737A3D}"/>
              </a:ext>
            </a:extLst>
          </p:cNvPr>
          <p:cNvSpPr txBox="1"/>
          <p:nvPr/>
        </p:nvSpPr>
        <p:spPr>
          <a:xfrm>
            <a:off x="7413826" y="5329895"/>
            <a:ext cx="44791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50" dirty="0">
                <a:solidFill>
                  <a:srgbClr val="3B5182"/>
                </a:solidFill>
              </a:rPr>
              <a:t>Billede genereret via Copilot – Sundhedsstrategisk Planlægning</a:t>
            </a:r>
          </a:p>
        </p:txBody>
      </p:sp>
    </p:spTree>
    <p:extLst>
      <p:ext uri="{BB962C8B-B14F-4D97-AF65-F5344CB8AC3E}">
        <p14:creationId xmlns:p14="http://schemas.microsoft.com/office/powerpoint/2010/main" val="3846522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6B1C7-21A1-51DC-E87D-04D0D96B7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D2D879-FDC4-D354-E72A-6AF779EFE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219" y="210159"/>
            <a:ext cx="9648825" cy="107959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Kulbandager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37A690A-4847-9008-B98F-E32150C0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18</a:t>
            </a:fld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77E1BE3-0B72-076B-3DE7-AAF01CA01724}"/>
              </a:ext>
            </a:extLst>
          </p:cNvPr>
          <p:cNvSpPr txBox="1"/>
          <p:nvPr/>
        </p:nvSpPr>
        <p:spPr>
          <a:xfrm>
            <a:off x="911223" y="1742499"/>
            <a:ext cx="6235151" cy="43926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  <a:ea typeface="Verdana" panose="020B0604030504040204" pitchFamily="34" charset="0"/>
              </a:rPr>
              <a:t>Kulbandager bruges til ildelugtende sår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</a:rPr>
              <a:t>Det aktive kul har mikroskopiske små huller  som absorberer og eliminerer lugtpartikler fra sårvæsken.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</a:rPr>
              <a:t>Skal derfor appliceres direkte på sårbunden for optimal effekt 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</a:rPr>
              <a:t>Kombineres ofte med fx sølv for en antimikrobiel effekt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  <a:ea typeface="Verdana" panose="020B0604030504040204" pitchFamily="34" charset="0"/>
              </a:rPr>
              <a:t>Bruges evt. til inficerede sår og/eller cancer sår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  <a:ea typeface="Verdana" panose="020B0604030504040204" pitchFamily="34" charset="0"/>
              </a:rPr>
              <a:t>Der er ofte behov for fiksering</a:t>
            </a:r>
          </a:p>
        </p:txBody>
      </p:sp>
      <p:pic>
        <p:nvPicPr>
          <p:cNvPr id="7" name="Billede 6" descr="Et billede, der indeholder Mineral, klippe&#10;&#10;AI-genereret indhold kan være ukorrekt.">
            <a:extLst>
              <a:ext uri="{FF2B5EF4-FFF2-40B4-BE49-F238E27FC236}">
                <a16:creationId xmlns:a16="http://schemas.microsoft.com/office/drawing/2014/main" id="{DBD69974-18A0-AE35-60A7-1576FDF99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375" y="2216925"/>
            <a:ext cx="4464000" cy="2968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138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B0B86-89A4-D036-80E6-1B1612858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C52F8-0DDC-DFA9-1953-E8F6D38B7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542788"/>
            <a:ext cx="9648826" cy="1081007"/>
          </a:xfrm>
        </p:spPr>
        <p:txBody>
          <a:bodyPr/>
          <a:lstStyle/>
          <a:p>
            <a:r>
              <a:rPr lang="da-DK" dirty="0"/>
              <a:t>Undertryksbehandling med små pumper og bandager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E751773-668E-34EC-12F8-865FC3B6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19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252CD0D-625E-AF6E-8815-29D74AF6D9B0}"/>
              </a:ext>
            </a:extLst>
          </p:cNvPr>
          <p:cNvSpPr txBox="1"/>
          <p:nvPr/>
        </p:nvSpPr>
        <p:spPr>
          <a:xfrm>
            <a:off x="766823" y="1835728"/>
            <a:ext cx="10849072" cy="419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</a:rPr>
              <a:t>Anvendes som negativ trykterapi til alle former for kroniske og akutte sår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</a:rPr>
              <a:t>Sårbandagen er en højabsorberende, skånsomt klæbende bandage, der tilsluttes en lille pumpe, der leverer et kontinuerligt negativt tryk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</a:rPr>
              <a:t>Det er et lukket system, hvor der skabes et negativt tryk som er med til at øge blodgennemstrømningen og øger </a:t>
            </a:r>
            <a:r>
              <a:rPr lang="da-DK" dirty="0" err="1">
                <a:solidFill>
                  <a:schemeClr val="tx2"/>
                </a:solidFill>
              </a:rPr>
              <a:t>ophelingen</a:t>
            </a:r>
            <a:r>
              <a:rPr lang="da-DK" dirty="0">
                <a:solidFill>
                  <a:schemeClr val="tx2"/>
                </a:solidFill>
              </a:rPr>
              <a:t> og blodvolumen, som øger </a:t>
            </a:r>
            <a:r>
              <a:rPr lang="da-DK" dirty="0" err="1">
                <a:solidFill>
                  <a:schemeClr val="tx2"/>
                </a:solidFill>
              </a:rPr>
              <a:t>granulationsvæv</a:t>
            </a:r>
            <a:endParaRPr lang="da-DK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</a:rPr>
              <a:t>Mindsker mikroødemet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</a:rPr>
              <a:t>Reducerer mængden af stillestående sekret med bakterier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</a:rPr>
              <a:t>Kan bruges til flere sårtyper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/>
                </a:solidFill>
              </a:rPr>
              <a:t>Er en noninvasiv</a:t>
            </a:r>
          </a:p>
          <a:p>
            <a:pPr>
              <a:lnSpc>
                <a:spcPct val="150000"/>
              </a:lnSpc>
            </a:pPr>
            <a:endParaRPr lang="da-DK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6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7A85A8-2A82-EE94-4F0E-5EA453D35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7719E942-BD7D-725B-5318-A8BEC46FD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823" y="751085"/>
            <a:ext cx="8393399" cy="1692876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r>
              <a:rPr lang="da-DK" dirty="0"/>
              <a:t>Ophavsret og anvendelse</a:t>
            </a:r>
            <a:br>
              <a:rPr lang="da-DK" dirty="0"/>
            </a:br>
            <a:br>
              <a:rPr lang="da-DK" dirty="0"/>
            </a:br>
            <a:b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a-DK" b="1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lide Number Placeholder 3" hidden="1">
            <a:extLst>
              <a:ext uri="{FF2B5EF4-FFF2-40B4-BE49-F238E27FC236}">
                <a16:creationId xmlns:a16="http://schemas.microsoft.com/office/drawing/2014/main" id="{E165B3F2-FFA8-7F7F-8E89-F846755C891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2</a:t>
            </a:fld>
            <a:endParaRPr lang="da-DK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D705A855-091B-0A03-AE10-7EDB572FC70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50472" y="7019030"/>
            <a:ext cx="360000" cy="32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2</a:t>
            </a:fld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8900B304-43BF-F658-7860-28A8BBA8D4A9}"/>
              </a:ext>
            </a:extLst>
          </p:cNvPr>
          <p:cNvSpPr txBox="1"/>
          <p:nvPr/>
        </p:nvSpPr>
        <p:spPr>
          <a:xfrm>
            <a:off x="777822" y="1763952"/>
            <a:ext cx="10751031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Dette materiale er udarbejdet af sårsygeplejersker i samarbejde med Sundhedsstrategisk Planlægning med henblik på faglig videndeling og anvendelse i klinisk praksis.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Materialet må anvendes og deles af andre faggrupper.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dirty="0">
                <a:solidFill>
                  <a:schemeClr val="bg1"/>
                </a:solidFill>
              </a:rPr>
              <a:t>Ved ændringer, tilpasninger eller viderebearbejdning skal det </a:t>
            </a:r>
            <a:r>
              <a:rPr lang="da-DK" sz="2000" b="1" dirty="0">
                <a:solidFill>
                  <a:schemeClr val="bg1"/>
                </a:solidFill>
              </a:rPr>
              <a:t>tydeligt</a:t>
            </a:r>
            <a:r>
              <a:rPr lang="da-DK" sz="2000" dirty="0">
                <a:solidFill>
                  <a:schemeClr val="bg1"/>
                </a:solidFill>
              </a:rPr>
              <a:t> fremgå,</a:t>
            </a:r>
          </a:p>
          <a:p>
            <a:r>
              <a:rPr lang="da-DK" sz="2000" dirty="0">
                <a:solidFill>
                  <a:schemeClr val="bg1"/>
                </a:solidFill>
              </a:rPr>
              <a:t>at disse er foretaget af den anvendende part og ikke af de oprindelige forfattere.</a:t>
            </a:r>
          </a:p>
          <a:p>
            <a:endParaRPr lang="da-DK" i="1" dirty="0">
              <a:solidFill>
                <a:schemeClr val="bg1"/>
              </a:solidFill>
            </a:endParaRPr>
          </a:p>
          <a:p>
            <a:r>
              <a:rPr lang="da-DK" i="1" dirty="0">
                <a:solidFill>
                  <a:schemeClr val="bg1"/>
                </a:solidFill>
              </a:rPr>
              <a:t>© </a:t>
            </a:r>
            <a:r>
              <a:rPr lang="da-DK" i="1" dirty="0">
                <a:solidFill>
                  <a:srgbClr val="FFFFFF"/>
                </a:solidFill>
              </a:rPr>
              <a:t>Helle Christina Krintel</a:t>
            </a:r>
            <a:r>
              <a:rPr lang="da-DK" i="1" dirty="0">
                <a:solidFill>
                  <a:schemeClr val="bg1"/>
                </a:solidFill>
              </a:rPr>
              <a:t>, Ringsted Kommune, Hjemmeplejen, 2026.</a:t>
            </a:r>
          </a:p>
          <a:p>
            <a:endParaRPr lang="da-DK" sz="1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266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1007C-835E-6CE6-0F0C-BDAC20C05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DE919E07-5630-EC26-C0A1-CBE0D5FD1AEC}"/>
              </a:ext>
            </a:extLst>
          </p:cNvPr>
          <p:cNvSpPr txBox="1"/>
          <p:nvPr/>
        </p:nvSpPr>
        <p:spPr>
          <a:xfrm>
            <a:off x="1091240" y="1883049"/>
            <a:ext cx="5297204" cy="44008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Hudbeskyttelse er en vigtig del af </a:t>
            </a:r>
            <a:r>
              <a:rPr lang="da-DK" sz="2000" dirty="0" err="1">
                <a:solidFill>
                  <a:schemeClr val="tx2"/>
                </a:solidFill>
                <a:ea typeface="Verdana" panose="020B0604030504040204" pitchFamily="34" charset="0"/>
              </a:rPr>
              <a:t>sårbehandlingen</a:t>
            </a:r>
            <a:endParaRPr lang="da-DK" sz="2000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Det er med til at beskytte sårkanterne mod sårvæske (maceration) og beskytte sart og udsat hud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Der er flere former for hudbeskyttelse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Der er mulighed for en hudbeskyttende film eller en salve/creme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Zink og tjære er nogle af de produkter, der kan bruges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D1E3A7F-7099-8F86-14B1-F1A3C7EEC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20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33757A-AA05-DE5F-E91E-A01C5FBD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12" y="353652"/>
            <a:ext cx="9648825" cy="107959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b="1" kern="1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Hudbeskyttelse</a:t>
            </a:r>
          </a:p>
        </p:txBody>
      </p:sp>
      <p:pic>
        <p:nvPicPr>
          <p:cNvPr id="6" name="Billede 5" descr="Et billede, der indeholder person, nærbillede&#10;&#10;AI-genereret indhold kan være ukorrekt.">
            <a:extLst>
              <a:ext uri="{FF2B5EF4-FFF2-40B4-BE49-F238E27FC236}">
                <a16:creationId xmlns:a16="http://schemas.microsoft.com/office/drawing/2014/main" id="{BC8635BF-28B7-DCBE-CE4B-8ED2B815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908" y="1675849"/>
            <a:ext cx="3163329" cy="3225763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055B945D-F11F-696A-AB39-24CEAE69D317}"/>
              </a:ext>
            </a:extLst>
          </p:cNvPr>
          <p:cNvSpPr txBox="1"/>
          <p:nvPr/>
        </p:nvSpPr>
        <p:spPr>
          <a:xfrm>
            <a:off x="7512908" y="5094028"/>
            <a:ext cx="3469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rgbClr val="3B5182"/>
                </a:solidFill>
              </a:rPr>
              <a:t>Sår med macererede hudomgivelser</a:t>
            </a:r>
          </a:p>
        </p:txBody>
      </p:sp>
    </p:spTree>
    <p:extLst>
      <p:ext uri="{BB962C8B-B14F-4D97-AF65-F5344CB8AC3E}">
        <p14:creationId xmlns:p14="http://schemas.microsoft.com/office/powerpoint/2010/main" val="4261315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2E1B4-D376-F79B-9104-2706A6470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Referencer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FE372DE6-2202-CF6B-2136-4CBA9204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21</a:t>
            </a:fld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0EF6C3E-7A02-9740-6D77-9346F22B3A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695837"/>
            <a:ext cx="10629986" cy="440081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da-DK" dirty="0">
              <a:solidFill>
                <a:schemeClr val="bg2">
                  <a:lumMod val="10000"/>
                </a:schemeClr>
              </a:solidFill>
            </a:endParaRPr>
          </a:p>
          <a:p>
            <a:endParaRPr lang="da-DK" sz="1400" dirty="0">
              <a:solidFill>
                <a:schemeClr val="bg2">
                  <a:lumMod val="10000"/>
                </a:schemeClr>
              </a:solidFill>
            </a:endParaRPr>
          </a:p>
          <a:p>
            <a:endParaRPr lang="da-DK" sz="1200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97C0034-4E93-6061-C838-FCB6B493DA7A}"/>
              </a:ext>
            </a:extLst>
          </p:cNvPr>
          <p:cNvSpPr txBox="1"/>
          <p:nvPr/>
        </p:nvSpPr>
        <p:spPr>
          <a:xfrm>
            <a:off x="785854" y="1803134"/>
            <a:ext cx="10494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i="1" dirty="0" err="1">
                <a:solidFill>
                  <a:schemeClr val="tx2"/>
                </a:solidFill>
              </a:rPr>
              <a:t>Bermark</a:t>
            </a:r>
            <a:r>
              <a:rPr lang="da-DK" i="1" dirty="0">
                <a:solidFill>
                  <a:schemeClr val="tx2"/>
                </a:solidFill>
              </a:rPr>
              <a:t>, S., og Østergaard Melby, B. (2021). Sår og </a:t>
            </a:r>
            <a:r>
              <a:rPr lang="da-DK" i="1" dirty="0" err="1">
                <a:solidFill>
                  <a:schemeClr val="tx2"/>
                </a:solidFill>
              </a:rPr>
              <a:t>sårbehandling</a:t>
            </a:r>
            <a:r>
              <a:rPr lang="da-DK" i="1" dirty="0">
                <a:solidFill>
                  <a:schemeClr val="tx2"/>
                </a:solidFill>
              </a:rPr>
              <a:t> – en grundbog i sygepleje. København: </a:t>
            </a:r>
            <a:r>
              <a:rPr lang="da-DK" i="1" dirty="0" err="1">
                <a:solidFill>
                  <a:schemeClr val="tx2"/>
                </a:solidFill>
              </a:rPr>
              <a:t>FADL’s</a:t>
            </a:r>
            <a:r>
              <a:rPr lang="da-DK" i="1" dirty="0">
                <a:solidFill>
                  <a:schemeClr val="tx2"/>
                </a:solidFill>
              </a:rPr>
              <a:t> Forlag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3330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89BD9-42AF-CDA3-C0FC-1D802FEDC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10" y="827343"/>
            <a:ext cx="11078336" cy="5388106"/>
          </a:xfrm>
        </p:spPr>
        <p:txBody>
          <a:bodyPr/>
          <a:lstStyle/>
          <a:p>
            <a:br>
              <a:rPr lang="da-DK" dirty="0"/>
            </a:br>
            <a:r>
              <a:rPr lang="da-DK" sz="2400" dirty="0"/>
              <a:t>Udviklet af </a:t>
            </a:r>
            <a:r>
              <a:rPr lang="da-DK" sz="2400" dirty="0">
                <a:solidFill>
                  <a:srgbClr val="FFFFFF"/>
                </a:solidFill>
                <a:cs typeface="Verdana"/>
              </a:rPr>
              <a:t>Helle</a:t>
            </a:r>
            <a:r>
              <a:rPr lang="da-DK" sz="2400" spc="-70" dirty="0">
                <a:solidFill>
                  <a:srgbClr val="FFFFFF"/>
                </a:solidFill>
                <a:cs typeface="Verdana"/>
              </a:rPr>
              <a:t> </a:t>
            </a:r>
            <a:r>
              <a:rPr lang="da-DK" sz="2400" dirty="0">
                <a:solidFill>
                  <a:srgbClr val="FFFFFF"/>
                </a:solidFill>
                <a:cs typeface="Verdana"/>
              </a:rPr>
              <a:t>Christina</a:t>
            </a:r>
            <a:r>
              <a:rPr lang="da-DK" sz="2400" spc="-25" dirty="0">
                <a:solidFill>
                  <a:srgbClr val="FFFFFF"/>
                </a:solidFill>
                <a:cs typeface="Verdana"/>
              </a:rPr>
              <a:t> </a:t>
            </a:r>
            <a:r>
              <a:rPr lang="da-DK" sz="2400" dirty="0">
                <a:solidFill>
                  <a:srgbClr val="FFFFFF"/>
                </a:solidFill>
                <a:cs typeface="Verdana"/>
              </a:rPr>
              <a:t>Krintel,</a:t>
            </a:r>
            <a:r>
              <a:rPr lang="da-DK" sz="2400" spc="-40" dirty="0">
                <a:solidFill>
                  <a:srgbClr val="FFFFFF"/>
                </a:solidFill>
                <a:cs typeface="Verdana"/>
              </a:rPr>
              <a:t> s</a:t>
            </a:r>
            <a:r>
              <a:rPr lang="da-DK" sz="2400" dirty="0">
                <a:solidFill>
                  <a:srgbClr val="FFFFFF"/>
                </a:solidFill>
                <a:cs typeface="Verdana"/>
              </a:rPr>
              <a:t>årsygeplejerske,</a:t>
            </a:r>
            <a:r>
              <a:rPr lang="da-DK" sz="2400" spc="-45" dirty="0">
                <a:solidFill>
                  <a:srgbClr val="FFFFFF"/>
                </a:solidFill>
                <a:cs typeface="Verdana"/>
              </a:rPr>
              <a:t> </a:t>
            </a:r>
            <a:r>
              <a:rPr lang="da-DK" sz="2400" dirty="0">
                <a:cs typeface="Verdana"/>
              </a:rPr>
              <a:t>Ringsted</a:t>
            </a:r>
            <a:r>
              <a:rPr lang="da-DK" sz="2400" spc="-50" dirty="0">
                <a:cs typeface="Verdana"/>
              </a:rPr>
              <a:t> </a:t>
            </a:r>
            <a:r>
              <a:rPr lang="da-DK" sz="2400" spc="-10" dirty="0">
                <a:cs typeface="Verdana"/>
              </a:rPr>
              <a:t>Kommune</a:t>
            </a:r>
            <a:r>
              <a:rPr lang="da-DK" sz="2400" spc="-20" dirty="0">
                <a:solidFill>
                  <a:srgbClr val="FFFFFF"/>
                </a:solidFill>
                <a:cs typeface="Verdana"/>
              </a:rPr>
              <a:t>, </a:t>
            </a:r>
            <a:r>
              <a:rPr lang="da-DK" sz="2400" spc="-10" dirty="0">
                <a:cs typeface="Verdana"/>
              </a:rPr>
              <a:t>Hjemmeplejen</a:t>
            </a:r>
            <a:br>
              <a:rPr lang="da-DK" sz="2400" dirty="0"/>
            </a:br>
            <a:br>
              <a:rPr lang="da-DK" sz="3200" dirty="0"/>
            </a:br>
            <a:br>
              <a:rPr lang="da-DK" sz="3200" dirty="0"/>
            </a:br>
            <a:r>
              <a:rPr lang="da-DK" sz="2000" dirty="0"/>
              <a:t>I samarbejde med Sundhedsstrategisk Planlægning</a:t>
            </a:r>
            <a:br>
              <a:rPr lang="da-DK" sz="32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br>
              <a:rPr lang="da-DK" sz="2400" dirty="0"/>
            </a:br>
            <a:r>
              <a:rPr lang="da-DK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www.regionsjaelland.dk/saarbehandling</a:t>
            </a:r>
            <a:r>
              <a:rPr lang="da-DK" sz="1800" dirty="0"/>
              <a:t> 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7CBDB99-72F2-1970-0DF6-213E20F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EC214-4A26-8544-86E4-D5810B015655}" type="slidenum">
              <a:rPr kumimoji="0" lang="da-DK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a-DK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2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97170-9731-80BA-C556-3609798F8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50ABAC-414C-DD0D-89DD-DF80A0842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30" y="1332964"/>
            <a:ext cx="11457752" cy="1081007"/>
          </a:xfrm>
        </p:spPr>
        <p:txBody>
          <a:bodyPr/>
          <a:lstStyle/>
          <a:p>
            <a:r>
              <a:rPr lang="da-DK" sz="3200" dirty="0">
                <a:solidFill>
                  <a:srgbClr val="3B5182"/>
                </a:solidFill>
              </a:rPr>
              <a:t>Behandling med sårprodukter: en del af den lokale </a:t>
            </a:r>
            <a:r>
              <a:rPr lang="da-DK" sz="3200" dirty="0" err="1">
                <a:solidFill>
                  <a:srgbClr val="3B5182"/>
                </a:solidFill>
              </a:rPr>
              <a:t>sårbehandling</a:t>
            </a:r>
            <a:r>
              <a:rPr lang="da-DK" sz="3200" dirty="0">
                <a:solidFill>
                  <a:srgbClr val="3B5182"/>
                </a:solidFill>
              </a:rPr>
              <a:t> </a:t>
            </a:r>
            <a:br>
              <a:rPr lang="da-DK" sz="3200" dirty="0">
                <a:solidFill>
                  <a:srgbClr val="3B5182"/>
                </a:solidFill>
              </a:rPr>
            </a:br>
            <a:br>
              <a:rPr lang="da-DK" sz="3200" dirty="0">
                <a:solidFill>
                  <a:srgbClr val="3B5182"/>
                </a:solidFill>
              </a:rPr>
            </a:br>
            <a:br>
              <a:rPr lang="da-DK" sz="3200" dirty="0">
                <a:solidFill>
                  <a:srgbClr val="3B5182"/>
                </a:solidFill>
              </a:rPr>
            </a:br>
            <a:endParaRPr lang="da-DK" sz="2000" dirty="0">
              <a:solidFill>
                <a:srgbClr val="3B5182"/>
              </a:solidFill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29AE33F-B264-E743-BE4C-618BB118C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3</a:t>
            </a:fld>
            <a:endParaRPr lang="da-DK" dirty="0"/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8127D568-602F-F3B6-E960-5243F8247124}"/>
              </a:ext>
            </a:extLst>
          </p:cNvPr>
          <p:cNvSpPr txBox="1">
            <a:spLocks/>
          </p:cNvSpPr>
          <p:nvPr/>
        </p:nvSpPr>
        <p:spPr>
          <a:xfrm>
            <a:off x="593364" y="2581353"/>
            <a:ext cx="6216512" cy="4655812"/>
          </a:xfrm>
          <a:prstGeom prst="rect">
            <a:avLst/>
          </a:prstGeom>
        </p:spPr>
        <p:txBody>
          <a:bodyPr/>
          <a:lstStyle>
            <a:lvl1pPr marL="180000" indent="-180000" algn="l" defTabSz="590400" rtl="0" eaLnBrk="1" latinLnBrk="0" hangingPunct="1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54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72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90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08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126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44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620000" indent="-18000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469900" indent="-457200">
              <a:lnSpc>
                <a:spcPct val="100000"/>
              </a:lnSpc>
              <a:buClr>
                <a:srgbClr val="9C007E"/>
              </a:buClr>
              <a:buFont typeface="+mj-lt"/>
              <a:buAutoNum type="arabicPeriod"/>
              <a:tabLst>
                <a:tab pos="267970" algn="l"/>
              </a:tabLst>
            </a:pPr>
            <a:r>
              <a:rPr lang="da-DK" dirty="0"/>
              <a:t>Find årsagen til sårets dannelse, altså sårets diagnose</a:t>
            </a:r>
          </a:p>
          <a:p>
            <a:pPr marL="469900" indent="-457200">
              <a:lnSpc>
                <a:spcPct val="100000"/>
              </a:lnSpc>
              <a:buClr>
                <a:srgbClr val="9C007E"/>
              </a:buClr>
              <a:buFont typeface="+mj-lt"/>
              <a:buAutoNum type="arabicPeriod"/>
              <a:tabLst>
                <a:tab pos="267970" algn="l"/>
              </a:tabLst>
            </a:pPr>
            <a:r>
              <a:rPr lang="da-DK" dirty="0"/>
              <a:t>Arbejd på at fjerne de udløsende og vedligeholdende faktorer for at få såret til at hele</a:t>
            </a:r>
          </a:p>
          <a:p>
            <a:pPr marL="469900" indent="-457200">
              <a:lnSpc>
                <a:spcPct val="100000"/>
              </a:lnSpc>
              <a:spcBef>
                <a:spcPts val="305"/>
              </a:spcBef>
              <a:buClr>
                <a:srgbClr val="9C007E"/>
              </a:buClr>
              <a:buFont typeface="+mj-lt"/>
              <a:buAutoNum type="arabicPeriod"/>
              <a:tabLst>
                <a:tab pos="267970" algn="l"/>
              </a:tabLst>
            </a:pPr>
            <a:r>
              <a:rPr lang="da-DK" dirty="0"/>
              <a:t>Udfør lokal sårbehandling med rensning         og debridering</a:t>
            </a:r>
          </a:p>
          <a:p>
            <a:pPr marL="469900" indent="-457200">
              <a:lnSpc>
                <a:spcPct val="100000"/>
              </a:lnSpc>
              <a:spcBef>
                <a:spcPts val="305"/>
              </a:spcBef>
              <a:buClr>
                <a:srgbClr val="9C007E"/>
              </a:buClr>
              <a:buFont typeface="+mj-lt"/>
              <a:buAutoNum type="arabicPeriod"/>
              <a:tabLst>
                <a:tab pos="267970" algn="l"/>
              </a:tabLst>
            </a:pPr>
            <a:r>
              <a:rPr lang="da-DK" dirty="0"/>
              <a:t>Lav struktureret vurdering af sår og omgivelser som  hjælper til produktvalg og        skiftefrekvens. </a:t>
            </a:r>
            <a:r>
              <a:rPr lang="da-DK" b="1" dirty="0"/>
              <a:t>Brug TIME </a:t>
            </a:r>
          </a:p>
          <a:p>
            <a:pPr marL="12700" indent="0">
              <a:lnSpc>
                <a:spcPct val="100000"/>
              </a:lnSpc>
              <a:spcBef>
                <a:spcPts val="305"/>
              </a:spcBef>
              <a:buClr>
                <a:srgbClr val="9C007E"/>
              </a:buClr>
              <a:buNone/>
              <a:tabLst>
                <a:tab pos="267970" algn="l"/>
              </a:tabLst>
            </a:pPr>
            <a:r>
              <a:rPr lang="da-DK" dirty="0"/>
              <a:t>    </a:t>
            </a:r>
          </a:p>
          <a:p>
            <a:pPr marL="355600" indent="-342900">
              <a:lnSpc>
                <a:spcPct val="100000"/>
              </a:lnSpc>
              <a:spcBef>
                <a:spcPts val="305"/>
              </a:spcBef>
              <a:buClr>
                <a:srgbClr val="9C007E"/>
              </a:buClr>
              <a:tabLst>
                <a:tab pos="267970" algn="l"/>
              </a:tabLst>
            </a:pPr>
            <a:endParaRPr lang="da-DK" dirty="0"/>
          </a:p>
          <a:p>
            <a:pPr marL="12700" indent="0">
              <a:lnSpc>
                <a:spcPct val="100000"/>
              </a:lnSpc>
              <a:buClr>
                <a:srgbClr val="9C007E"/>
              </a:buClr>
              <a:buNone/>
              <a:tabLst>
                <a:tab pos="267970" algn="l"/>
              </a:tabLst>
            </a:pPr>
            <a:endParaRPr lang="da-DK" dirty="0"/>
          </a:p>
          <a:p>
            <a:pPr marL="12700" indent="0">
              <a:lnSpc>
                <a:spcPct val="100000"/>
              </a:lnSpc>
              <a:spcBef>
                <a:spcPts val="305"/>
              </a:spcBef>
              <a:buClr>
                <a:srgbClr val="9C007E"/>
              </a:buClr>
              <a:buFont typeface="Arial" panose="020B0604020202020204" pitchFamily="34" charset="0"/>
              <a:buNone/>
              <a:tabLst>
                <a:tab pos="267970" algn="l"/>
              </a:tabLst>
            </a:pPr>
            <a:endParaRPr lang="da-DK" dirty="0"/>
          </a:p>
          <a:p>
            <a:endParaRPr lang="da-DK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F5D93AA-C564-A8DF-8DC1-29E2F70A8F30}"/>
              </a:ext>
            </a:extLst>
          </p:cNvPr>
          <p:cNvSpPr txBox="1"/>
          <p:nvPr/>
        </p:nvSpPr>
        <p:spPr>
          <a:xfrm>
            <a:off x="1752599" y="1165582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da-DK" sz="2000" b="1" i="1" dirty="0">
                <a:solidFill>
                  <a:srgbClr val="3B5182"/>
                </a:solidFill>
              </a:rPr>
            </a:br>
            <a:r>
              <a:rPr lang="da-DK" sz="2000" b="1" i="1" dirty="0">
                <a:solidFill>
                  <a:schemeClr val="tx2"/>
                </a:solidFill>
              </a:rPr>
              <a:t>Tilgå og arbejd derfor altid med sår i denne rækkefølge 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959FBBCF-4A6A-B36C-B833-3E1D5AB4D740}"/>
              </a:ext>
            </a:extLst>
          </p:cNvPr>
          <p:cNvSpPr txBox="1"/>
          <p:nvPr/>
        </p:nvSpPr>
        <p:spPr>
          <a:xfrm>
            <a:off x="6809876" y="4583619"/>
            <a:ext cx="4871652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500" dirty="0">
                <a:solidFill>
                  <a:schemeClr val="tx2"/>
                </a:solidFill>
                <a:latin typeface="+mn-lt"/>
              </a:rPr>
              <a:t>Tag bandagen af, se på såret og omgivelserne</a:t>
            </a:r>
          </a:p>
          <a:p>
            <a:pPr marL="0" indent="0">
              <a:buNone/>
            </a:pPr>
            <a:endParaRPr lang="da-DK" sz="1500" dirty="0">
              <a:solidFill>
                <a:schemeClr val="tx2"/>
              </a:solidFill>
              <a:latin typeface="+mn-lt"/>
            </a:endParaRPr>
          </a:p>
          <a:p>
            <a:r>
              <a:rPr lang="da-DK" sz="1500" dirty="0">
                <a:solidFill>
                  <a:schemeClr val="tx2"/>
                </a:solidFill>
                <a:latin typeface="+mn-lt"/>
              </a:rPr>
              <a:t>	</a:t>
            </a:r>
          </a:p>
          <a:p>
            <a:pPr lvl="1"/>
            <a:r>
              <a:rPr lang="da-DK" b="1" dirty="0">
                <a:solidFill>
                  <a:schemeClr val="tx2"/>
                </a:solidFill>
                <a:latin typeface="+mn-lt"/>
              </a:rPr>
              <a:t>T: </a:t>
            </a:r>
            <a:r>
              <a:rPr lang="da-DK" b="1" dirty="0" err="1">
                <a:solidFill>
                  <a:schemeClr val="tx2"/>
                </a:solidFill>
                <a:latin typeface="+mn-lt"/>
              </a:rPr>
              <a:t>Tissue</a:t>
            </a:r>
            <a:r>
              <a:rPr lang="da-DK" dirty="0">
                <a:solidFill>
                  <a:schemeClr val="tx2"/>
                </a:solidFill>
                <a:latin typeface="+mn-lt"/>
              </a:rPr>
              <a:t> (væv/struktur i sårbund)</a:t>
            </a:r>
          </a:p>
          <a:p>
            <a:pPr lvl="1"/>
            <a:r>
              <a:rPr lang="da-DK" b="1" dirty="0">
                <a:solidFill>
                  <a:schemeClr val="tx2"/>
                </a:solidFill>
                <a:latin typeface="+mn-lt"/>
              </a:rPr>
              <a:t>I: Inflammation/</a:t>
            </a:r>
            <a:r>
              <a:rPr lang="da-DK" b="1" dirty="0" err="1">
                <a:solidFill>
                  <a:schemeClr val="tx2"/>
                </a:solidFill>
                <a:latin typeface="+mn-lt"/>
              </a:rPr>
              <a:t>infection</a:t>
            </a:r>
            <a:endParaRPr lang="da-DK" b="1" dirty="0">
              <a:solidFill>
                <a:schemeClr val="tx2"/>
              </a:solidFill>
              <a:latin typeface="+mn-lt"/>
            </a:endParaRPr>
          </a:p>
          <a:p>
            <a:pPr lvl="1"/>
            <a:r>
              <a:rPr lang="da-DK" b="1" dirty="0">
                <a:solidFill>
                  <a:schemeClr val="tx2"/>
                </a:solidFill>
                <a:latin typeface="+mn-lt"/>
              </a:rPr>
              <a:t>M: </a:t>
            </a:r>
            <a:r>
              <a:rPr lang="da-DK" b="1" dirty="0" err="1">
                <a:solidFill>
                  <a:schemeClr val="tx2"/>
                </a:solidFill>
                <a:latin typeface="+mn-lt"/>
              </a:rPr>
              <a:t>Moisture</a:t>
            </a:r>
            <a:r>
              <a:rPr lang="da-DK" dirty="0">
                <a:solidFill>
                  <a:schemeClr val="tx2"/>
                </a:solidFill>
                <a:latin typeface="+mn-lt"/>
              </a:rPr>
              <a:t> (sekretion)</a:t>
            </a:r>
          </a:p>
          <a:p>
            <a:pPr lvl="1"/>
            <a:r>
              <a:rPr lang="da-DK" b="1" dirty="0">
                <a:solidFill>
                  <a:schemeClr val="tx2"/>
                </a:solidFill>
                <a:latin typeface="+mn-lt"/>
              </a:rPr>
              <a:t>E: Edge</a:t>
            </a:r>
            <a:r>
              <a:rPr lang="da-DK" dirty="0">
                <a:solidFill>
                  <a:schemeClr val="tx2"/>
                </a:solidFill>
                <a:latin typeface="+mn-lt"/>
              </a:rPr>
              <a:t> (sårkanter)</a:t>
            </a:r>
          </a:p>
        </p:txBody>
      </p:sp>
      <p:sp>
        <p:nvSpPr>
          <p:cNvPr id="23" name="Pil: højre 22">
            <a:extLst>
              <a:ext uri="{FF2B5EF4-FFF2-40B4-BE49-F238E27FC236}">
                <a16:creationId xmlns:a16="http://schemas.microsoft.com/office/drawing/2014/main" id="{99DD0DAF-BEF8-AB11-1593-8208DB4DB9EF}"/>
              </a:ext>
            </a:extLst>
          </p:cNvPr>
          <p:cNvSpPr/>
          <p:nvPr/>
        </p:nvSpPr>
        <p:spPr>
          <a:xfrm>
            <a:off x="5196359" y="5569152"/>
            <a:ext cx="1539529" cy="484632"/>
          </a:xfrm>
          <a:prstGeom prst="rightArrow">
            <a:avLst/>
          </a:prstGeom>
          <a:solidFill>
            <a:srgbClr val="3B5182"/>
          </a:solidFill>
          <a:ln>
            <a:solidFill>
              <a:srgbClr val="3B51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005C16A-1508-2834-6795-581ECB8886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201428" y="2175253"/>
            <a:ext cx="2298119" cy="2298119"/>
          </a:xfrm>
          <a:prstGeom prst="ellipse">
            <a:avLst/>
          </a:prstGeom>
          <a:solidFill>
            <a:srgbClr val="3B5182"/>
          </a:solidFill>
        </p:spPr>
      </p:pic>
    </p:spTree>
    <p:extLst>
      <p:ext uri="{BB962C8B-B14F-4D97-AF65-F5344CB8AC3E}">
        <p14:creationId xmlns:p14="http://schemas.microsoft.com/office/powerpoint/2010/main" val="3021846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vand, dråbe, Finregn/støvregn, Fugt&#10;&#10;AI-genereret indhold kan være ukorrekt.">
            <a:extLst>
              <a:ext uri="{FF2B5EF4-FFF2-40B4-BE49-F238E27FC236}">
                <a16:creationId xmlns:a16="http://schemas.microsoft.com/office/drawing/2014/main" id="{1291EF82-CD6B-66D6-1BD4-2657BC7380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22" r="35171" b="-1"/>
          <a:stretch>
            <a:fillRect/>
          </a:stretch>
        </p:blipFill>
        <p:spPr>
          <a:xfrm>
            <a:off x="7840133" y="10"/>
            <a:ext cx="4356942" cy="685799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C2E972-BEC1-A514-8B69-92AFFD96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4"/>
            <a:ext cx="6688180" cy="1079594"/>
          </a:xfrm>
        </p:spPr>
        <p:txBody>
          <a:bodyPr wrap="square" anchor="b">
            <a:normAutofit/>
          </a:bodyPr>
          <a:lstStyle/>
          <a:p>
            <a:r>
              <a:rPr lang="da-DK" sz="3100" dirty="0"/>
              <a:t>Sårprodukterne har mange vigtige egenskaber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D7D3692-9B28-59A6-1595-CA2E2DC6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4</a:t>
            </a:fld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7C9777-C60A-B99F-8600-CDBFC0E1D1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881188"/>
            <a:ext cx="6192838" cy="4392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/>
              <a:t>De skal kunne være med til at:</a:t>
            </a:r>
          </a:p>
          <a:p>
            <a:pPr marL="0" indent="0">
              <a:buNone/>
            </a:pPr>
            <a:endParaRPr lang="da-DK" b="1"/>
          </a:p>
          <a:p>
            <a:r>
              <a:rPr lang="da-DK"/>
              <a:t>Skabe et fugtigt miljø til sårbunden. Ikke vådt, men et fugtigt miljø for at forebygge udtørring</a:t>
            </a:r>
          </a:p>
          <a:p>
            <a:r>
              <a:rPr lang="da-DK"/>
              <a:t>Understøtte oprensningen af sårbunden</a:t>
            </a:r>
          </a:p>
          <a:p>
            <a:r>
              <a:rPr lang="da-DK"/>
              <a:t>Understøtte dannelsen af nye kar</a:t>
            </a:r>
          </a:p>
          <a:p>
            <a:r>
              <a:rPr lang="da-DK"/>
              <a:t>Mindske risikoen for infektion</a:t>
            </a:r>
          </a:p>
          <a:p>
            <a:r>
              <a:rPr lang="da-DK"/>
              <a:t>Give ro til såret, beskytte granulationsvævet</a:t>
            </a:r>
          </a:p>
          <a:p>
            <a:r>
              <a:rPr lang="da-DK"/>
              <a:t>Beskytte sårkanterne, mindske maceration</a:t>
            </a:r>
          </a:p>
          <a:p>
            <a:r>
              <a:rPr lang="da-DK"/>
              <a:t>Rumme sårvæsken</a:t>
            </a:r>
          </a:p>
        </p:txBody>
      </p:sp>
    </p:spTree>
    <p:extLst>
      <p:ext uri="{BB962C8B-B14F-4D97-AF65-F5344CB8AC3E}">
        <p14:creationId xmlns:p14="http://schemas.microsoft.com/office/powerpoint/2010/main" val="1452887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BFE06-C003-CEA3-7C85-EF335DB4D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765D18-9FDA-A35B-1BD3-8A742CBF1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394" y="254012"/>
            <a:ext cx="9648826" cy="1081007"/>
          </a:xfrm>
        </p:spPr>
        <p:txBody>
          <a:bodyPr/>
          <a:lstStyle/>
          <a:p>
            <a:r>
              <a:rPr lang="da-DK" kern="100" dirty="0">
                <a:cs typeface="Times New Roman" panose="02020603050405020304" pitchFamily="18" charset="0"/>
              </a:rPr>
              <a:t>Produkttyper</a:t>
            </a:r>
            <a:br>
              <a:rPr lang="da-DK" kern="100" dirty="0">
                <a:cs typeface="Times New Roman" panose="02020603050405020304" pitchFamily="18" charset="0"/>
              </a:rPr>
            </a:br>
            <a:r>
              <a:rPr lang="da-DK" sz="2000" kern="100" dirty="0">
                <a:cs typeface="Times New Roman" panose="02020603050405020304" pitchFamily="18" charset="0"/>
              </a:rPr>
              <a:t>Hvornår bruges hvilke produkter?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AC93614-AA4F-EC10-5B38-51CDD190D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5</a:t>
            </a:fld>
            <a:endParaRPr lang="da-DK"/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BC92A5C1-C192-C93A-DE56-E247573A52C0}"/>
              </a:ext>
            </a:extLst>
          </p:cNvPr>
          <p:cNvGrpSpPr/>
          <p:nvPr/>
        </p:nvGrpSpPr>
        <p:grpSpPr>
          <a:xfrm>
            <a:off x="885058" y="1537651"/>
            <a:ext cx="12964038" cy="4475828"/>
            <a:chOff x="-7831600" y="-13880623"/>
            <a:chExt cx="12964038" cy="15151823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94E58D35-1764-AC21-F54B-803E8D819EA3}"/>
                </a:ext>
              </a:extLst>
            </p:cNvPr>
            <p:cNvSpPr/>
            <p:nvPr/>
          </p:nvSpPr>
          <p:spPr>
            <a:xfrm>
              <a:off x="0" y="1861"/>
              <a:ext cx="5132438" cy="1269339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29682FC8-E98A-45D4-E103-84DE58DA99E1}"/>
                </a:ext>
              </a:extLst>
            </p:cNvPr>
            <p:cNvSpPr txBox="1"/>
            <p:nvPr/>
          </p:nvSpPr>
          <p:spPr>
            <a:xfrm>
              <a:off x="-7831600" y="-13880623"/>
              <a:ext cx="5132438" cy="126933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sz="1400" kern="1200" noProof="0" dirty="0" err="1">
                  <a:solidFill>
                    <a:schemeClr val="tx2"/>
                  </a:solidFill>
                </a:rPr>
                <a:t>Alginat</a:t>
              </a:r>
              <a:endParaRPr lang="da-DK" sz="1400" kern="1200" noProof="0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Lige forbindelse 9">
            <a:extLst>
              <a:ext uri="{FF2B5EF4-FFF2-40B4-BE49-F238E27FC236}">
                <a16:creationId xmlns:a16="http://schemas.microsoft.com/office/drawing/2014/main" id="{9983F97D-8EC9-BD29-4110-781ADF0DCF28}"/>
              </a:ext>
            </a:extLst>
          </p:cNvPr>
          <p:cNvSpPr/>
          <p:nvPr/>
        </p:nvSpPr>
        <p:spPr>
          <a:xfrm>
            <a:off x="963562" y="2860943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1313969"/>
              <a:satOff val="-8924"/>
              <a:lumOff val="-3726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03D25B25-51ED-B9A5-2E5A-3AA31F98F389}"/>
              </a:ext>
            </a:extLst>
          </p:cNvPr>
          <p:cNvGrpSpPr/>
          <p:nvPr/>
        </p:nvGrpSpPr>
        <p:grpSpPr>
          <a:xfrm>
            <a:off x="988637" y="3522494"/>
            <a:ext cx="5132438" cy="1269339"/>
            <a:chOff x="0" y="1271201"/>
            <a:chExt cx="5132438" cy="1269339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6F2971F5-F0C1-5229-137B-B4F5E83BCA23}"/>
                </a:ext>
              </a:extLst>
            </p:cNvPr>
            <p:cNvSpPr/>
            <p:nvPr/>
          </p:nvSpPr>
          <p:spPr>
            <a:xfrm>
              <a:off x="0" y="1271201"/>
              <a:ext cx="5132438" cy="1269339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CF40A45E-4EE4-C844-F77F-1B64133F797B}"/>
                </a:ext>
              </a:extLst>
            </p:cNvPr>
            <p:cNvSpPr txBox="1"/>
            <p:nvPr/>
          </p:nvSpPr>
          <p:spPr>
            <a:xfrm>
              <a:off x="0" y="1271201"/>
              <a:ext cx="5132438" cy="126933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Lige forbindelse 11">
            <a:extLst>
              <a:ext uri="{FF2B5EF4-FFF2-40B4-BE49-F238E27FC236}">
                <a16:creationId xmlns:a16="http://schemas.microsoft.com/office/drawing/2014/main" id="{EE022FAA-C238-744B-C76F-028E21F8445A}"/>
              </a:ext>
            </a:extLst>
          </p:cNvPr>
          <p:cNvSpPr/>
          <p:nvPr/>
        </p:nvSpPr>
        <p:spPr>
          <a:xfrm>
            <a:off x="963562" y="3887213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2627937"/>
              <a:satOff val="-17848"/>
              <a:lumOff val="-7451"/>
              <a:alphaOff val="0"/>
            </a:schemeClr>
          </a:lnRef>
          <a:fillRef idx="1">
            <a:schemeClr val="accent5">
              <a:hueOff val="-2627937"/>
              <a:satOff val="-17848"/>
              <a:lumOff val="-7451"/>
              <a:alphaOff val="0"/>
            </a:schemeClr>
          </a:fillRef>
          <a:effectRef idx="0">
            <a:schemeClr val="accent5">
              <a:hueOff val="-2627937"/>
              <a:satOff val="-17848"/>
              <a:lumOff val="-745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D0397FB4-0F89-CAC1-B856-1359764F5784}"/>
              </a:ext>
            </a:extLst>
          </p:cNvPr>
          <p:cNvGrpSpPr/>
          <p:nvPr/>
        </p:nvGrpSpPr>
        <p:grpSpPr>
          <a:xfrm>
            <a:off x="7007225" y="3001783"/>
            <a:ext cx="5184775" cy="1889708"/>
            <a:chOff x="-52337" y="2540540"/>
            <a:chExt cx="5184775" cy="1889708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605CE8A-A9B6-C744-360F-C6498A45E322}"/>
                </a:ext>
              </a:extLst>
            </p:cNvPr>
            <p:cNvSpPr/>
            <p:nvPr/>
          </p:nvSpPr>
          <p:spPr>
            <a:xfrm>
              <a:off x="0" y="2540540"/>
              <a:ext cx="5132438" cy="1269339"/>
            </a:xfrm>
            <a:prstGeom prst="rect">
              <a:avLst/>
            </a:pr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a-DK"/>
            </a:p>
          </p:txBody>
        </p:sp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306D0DF9-2A3B-2500-BEBD-2CFC14B7BB60}"/>
                </a:ext>
              </a:extLst>
            </p:cNvPr>
            <p:cNvSpPr txBox="1"/>
            <p:nvPr/>
          </p:nvSpPr>
          <p:spPr>
            <a:xfrm>
              <a:off x="-52337" y="3160909"/>
              <a:ext cx="5132438" cy="126933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3" name="Lige forbindelse 2">
            <a:extLst>
              <a:ext uri="{FF2B5EF4-FFF2-40B4-BE49-F238E27FC236}">
                <a16:creationId xmlns:a16="http://schemas.microsoft.com/office/drawing/2014/main" id="{3B14D8D3-69B1-4F78-182C-F5334564378A}"/>
              </a:ext>
            </a:extLst>
          </p:cNvPr>
          <p:cNvSpPr/>
          <p:nvPr/>
        </p:nvSpPr>
        <p:spPr>
          <a:xfrm>
            <a:off x="950478" y="2214691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1313969"/>
              <a:satOff val="-8924"/>
              <a:lumOff val="-3726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5" name="Lige forbindelse 4">
            <a:extLst>
              <a:ext uri="{FF2B5EF4-FFF2-40B4-BE49-F238E27FC236}">
                <a16:creationId xmlns:a16="http://schemas.microsoft.com/office/drawing/2014/main" id="{403E59E3-3C2D-5B31-4137-074AA4A3FEC2}"/>
              </a:ext>
            </a:extLst>
          </p:cNvPr>
          <p:cNvSpPr/>
          <p:nvPr/>
        </p:nvSpPr>
        <p:spPr>
          <a:xfrm>
            <a:off x="963562" y="2529007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1313969"/>
              <a:satOff val="-8924"/>
              <a:lumOff val="-3726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7" name="Lige forbindelse 6">
            <a:extLst>
              <a:ext uri="{FF2B5EF4-FFF2-40B4-BE49-F238E27FC236}">
                <a16:creationId xmlns:a16="http://schemas.microsoft.com/office/drawing/2014/main" id="{B286B891-2297-4CF9-0F24-988567616BAA}"/>
              </a:ext>
            </a:extLst>
          </p:cNvPr>
          <p:cNvSpPr/>
          <p:nvPr/>
        </p:nvSpPr>
        <p:spPr>
          <a:xfrm>
            <a:off x="963562" y="3200406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1313969"/>
              <a:satOff val="-8924"/>
              <a:lumOff val="-3726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1" name="Lige forbindelse 20">
            <a:extLst>
              <a:ext uri="{FF2B5EF4-FFF2-40B4-BE49-F238E27FC236}">
                <a16:creationId xmlns:a16="http://schemas.microsoft.com/office/drawing/2014/main" id="{40B34461-6263-5564-0BC1-1380752E196D}"/>
              </a:ext>
            </a:extLst>
          </p:cNvPr>
          <p:cNvSpPr/>
          <p:nvPr/>
        </p:nvSpPr>
        <p:spPr>
          <a:xfrm>
            <a:off x="963562" y="3545644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1313969"/>
              <a:satOff val="-8924"/>
              <a:lumOff val="-3726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2" name="Lige forbindelse 21">
            <a:extLst>
              <a:ext uri="{FF2B5EF4-FFF2-40B4-BE49-F238E27FC236}">
                <a16:creationId xmlns:a16="http://schemas.microsoft.com/office/drawing/2014/main" id="{3F1203C9-C8AA-65C5-0BE0-F6062F21ECED}"/>
              </a:ext>
            </a:extLst>
          </p:cNvPr>
          <p:cNvSpPr/>
          <p:nvPr/>
        </p:nvSpPr>
        <p:spPr>
          <a:xfrm>
            <a:off x="963562" y="4257620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1313969"/>
              <a:satOff val="-8924"/>
              <a:lumOff val="-3726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3" name="Lige forbindelse 22">
            <a:extLst>
              <a:ext uri="{FF2B5EF4-FFF2-40B4-BE49-F238E27FC236}">
                <a16:creationId xmlns:a16="http://schemas.microsoft.com/office/drawing/2014/main" id="{A98E51E5-8EB5-7849-14DE-85FF3BFCE142}"/>
              </a:ext>
            </a:extLst>
          </p:cNvPr>
          <p:cNvSpPr/>
          <p:nvPr/>
        </p:nvSpPr>
        <p:spPr>
          <a:xfrm>
            <a:off x="963562" y="4610656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1313969"/>
              <a:satOff val="-8924"/>
              <a:lumOff val="-3726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 dirty="0"/>
          </a:p>
        </p:txBody>
      </p:sp>
      <p:sp>
        <p:nvSpPr>
          <p:cNvPr id="24" name="Rektangel: afrundede hjørner 23">
            <a:extLst>
              <a:ext uri="{FF2B5EF4-FFF2-40B4-BE49-F238E27FC236}">
                <a16:creationId xmlns:a16="http://schemas.microsoft.com/office/drawing/2014/main" id="{5C5C13BE-2E64-1B40-5DCE-A5D020005448}"/>
              </a:ext>
            </a:extLst>
          </p:cNvPr>
          <p:cNvSpPr/>
          <p:nvPr/>
        </p:nvSpPr>
        <p:spPr>
          <a:xfrm>
            <a:off x="7136973" y="1829625"/>
            <a:ext cx="4247909" cy="3339284"/>
          </a:xfrm>
          <a:prstGeom prst="roundRect">
            <a:avLst/>
          </a:prstGeom>
          <a:solidFill>
            <a:srgbClr val="3B51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Der findes mange forskellige sårprodukter, der kan næsten det samme. Derfor er det vigtigt at vide hvilke egenskaber, de forskellige produktkategorier har.</a:t>
            </a:r>
          </a:p>
          <a:p>
            <a:pPr algn="ctr"/>
            <a:endParaRPr lang="da-DK" dirty="0">
              <a:solidFill>
                <a:schemeClr val="bg1"/>
              </a:solidFill>
            </a:endParaRPr>
          </a:p>
          <a:p>
            <a:pPr algn="ctr"/>
            <a:r>
              <a:rPr lang="da-DK" dirty="0">
                <a:solidFill>
                  <a:schemeClr val="bg1"/>
                </a:solidFill>
              </a:rPr>
              <a:t>Der findes flere produkter end dem som nævnes til venstre, da der er en konstant udvikling i sårprodukter.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40444192-4B78-0F28-A9B9-01083936F38C}"/>
              </a:ext>
            </a:extLst>
          </p:cNvPr>
          <p:cNvSpPr txBox="1"/>
          <p:nvPr/>
        </p:nvSpPr>
        <p:spPr>
          <a:xfrm>
            <a:off x="885058" y="1898123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dirty="0">
                <a:solidFill>
                  <a:schemeClr val="tx2"/>
                </a:solidFill>
              </a:rPr>
              <a:t>Fiberbandage</a:t>
            </a:r>
            <a:endParaRPr lang="da-DK" sz="1400" kern="1200" noProof="0" dirty="0">
              <a:solidFill>
                <a:schemeClr val="tx2"/>
              </a:solidFill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E182F561-42AD-48DF-5D03-D67D07DDA9B7}"/>
              </a:ext>
            </a:extLst>
          </p:cNvPr>
          <p:cNvSpPr txBox="1"/>
          <p:nvPr/>
        </p:nvSpPr>
        <p:spPr>
          <a:xfrm>
            <a:off x="886151" y="2210698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noProof="0" dirty="0">
                <a:solidFill>
                  <a:schemeClr val="tx2"/>
                </a:solidFill>
              </a:rPr>
              <a:t>Sølvprodukter</a:t>
            </a:r>
            <a:endParaRPr lang="da-DK" sz="1400" kern="1200" noProof="0" dirty="0">
              <a:solidFill>
                <a:schemeClr val="tx2"/>
              </a:solidFill>
            </a:endParaRPr>
          </a:p>
        </p:txBody>
      </p:sp>
      <p:sp>
        <p:nvSpPr>
          <p:cNvPr id="27" name="Lige forbindelse 26">
            <a:extLst>
              <a:ext uri="{FF2B5EF4-FFF2-40B4-BE49-F238E27FC236}">
                <a16:creationId xmlns:a16="http://schemas.microsoft.com/office/drawing/2014/main" id="{F23F019E-D35C-0F24-19CF-E169B00E4956}"/>
              </a:ext>
            </a:extLst>
          </p:cNvPr>
          <p:cNvSpPr/>
          <p:nvPr/>
        </p:nvSpPr>
        <p:spPr>
          <a:xfrm>
            <a:off x="960544" y="4937791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1313969"/>
              <a:satOff val="-8924"/>
              <a:lumOff val="-3726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 dirty="0"/>
          </a:p>
        </p:txBody>
      </p:sp>
      <p:sp>
        <p:nvSpPr>
          <p:cNvPr id="28" name="Lige forbindelse 27">
            <a:extLst>
              <a:ext uri="{FF2B5EF4-FFF2-40B4-BE49-F238E27FC236}">
                <a16:creationId xmlns:a16="http://schemas.microsoft.com/office/drawing/2014/main" id="{ECDA96B4-2BE2-0CD0-F9BD-E95EAD30816C}"/>
              </a:ext>
            </a:extLst>
          </p:cNvPr>
          <p:cNvSpPr/>
          <p:nvPr/>
        </p:nvSpPr>
        <p:spPr>
          <a:xfrm>
            <a:off x="937394" y="5295492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1313969"/>
              <a:satOff val="-8924"/>
              <a:lumOff val="-3726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 dirty="0"/>
          </a:p>
        </p:txBody>
      </p:sp>
      <p:sp>
        <p:nvSpPr>
          <p:cNvPr id="29" name="Lige forbindelse 28">
            <a:extLst>
              <a:ext uri="{FF2B5EF4-FFF2-40B4-BE49-F238E27FC236}">
                <a16:creationId xmlns:a16="http://schemas.microsoft.com/office/drawing/2014/main" id="{E71FF898-612C-2626-6C59-71234B80E405}"/>
              </a:ext>
            </a:extLst>
          </p:cNvPr>
          <p:cNvSpPr/>
          <p:nvPr/>
        </p:nvSpPr>
        <p:spPr>
          <a:xfrm>
            <a:off x="937394" y="5648250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1313969"/>
              <a:satOff val="-8924"/>
              <a:lumOff val="-3726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 dirty="0"/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9F309294-64EA-08B3-B874-87D2B6F53646}"/>
              </a:ext>
            </a:extLst>
          </p:cNvPr>
          <p:cNvSpPr txBox="1"/>
          <p:nvPr/>
        </p:nvSpPr>
        <p:spPr>
          <a:xfrm>
            <a:off x="911226" y="2524568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noProof="0" dirty="0">
                <a:solidFill>
                  <a:schemeClr val="tx2"/>
                </a:solidFill>
              </a:rPr>
              <a:t>Honning</a:t>
            </a:r>
            <a:endParaRPr lang="da-DK" sz="1400" kern="1200" noProof="0" dirty="0">
              <a:solidFill>
                <a:schemeClr val="tx2"/>
              </a:solidFill>
            </a:endParaRP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498D7B86-65C0-8A3B-4388-1BF6D8FCF7F9}"/>
              </a:ext>
            </a:extLst>
          </p:cNvPr>
          <p:cNvSpPr txBox="1"/>
          <p:nvPr/>
        </p:nvSpPr>
        <p:spPr>
          <a:xfrm>
            <a:off x="886151" y="3556163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a-DK" sz="1400" dirty="0">
                <a:solidFill>
                  <a:schemeClr val="tx2"/>
                </a:solidFill>
              </a:rPr>
              <a:t>Skumbandager</a:t>
            </a:r>
            <a:r>
              <a:rPr lang="da-DK" sz="1400" dirty="0">
                <a:solidFill>
                  <a:schemeClr val="bg2">
                    <a:lumMod val="10000"/>
                  </a:schemeClr>
                </a:solidFill>
              </a:rPr>
              <a:t> uden klæb</a:t>
            </a:r>
          </a:p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a-DK" sz="1400" kern="1200" dirty="0">
              <a:solidFill>
                <a:schemeClr val="bg2">
                  <a:lumMod val="10000"/>
                </a:schemeClr>
              </a:solidFill>
            </a:endParaRPr>
          </a:p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a-DK" sz="1400" noProof="0" dirty="0">
              <a:solidFill>
                <a:schemeClr val="bg2">
                  <a:lumMod val="10000"/>
                </a:schemeClr>
              </a:solidFill>
            </a:endParaRPr>
          </a:p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a-DK" sz="1400" kern="1200" dirty="0">
              <a:solidFill>
                <a:schemeClr val="bg2">
                  <a:lumMod val="10000"/>
                </a:schemeClr>
              </a:solidFill>
            </a:endParaRPr>
          </a:p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a-DK" sz="1400" noProof="0" dirty="0">
              <a:solidFill>
                <a:schemeClr val="bg2">
                  <a:lumMod val="10000"/>
                </a:schemeClr>
              </a:solidFill>
            </a:endParaRPr>
          </a:p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a-DK" sz="1400" kern="1200" noProof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47FBA16B-9B5A-6A71-94FD-014C4DE1849C}"/>
              </a:ext>
            </a:extLst>
          </p:cNvPr>
          <p:cNvSpPr txBox="1"/>
          <p:nvPr/>
        </p:nvSpPr>
        <p:spPr>
          <a:xfrm>
            <a:off x="898689" y="3893622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a-DK" sz="1400" dirty="0">
                <a:solidFill>
                  <a:schemeClr val="tx2"/>
                </a:solidFill>
              </a:rPr>
              <a:t>Skumbandager</a:t>
            </a:r>
            <a:r>
              <a:rPr lang="da-DK" sz="1400" dirty="0">
                <a:solidFill>
                  <a:schemeClr val="bg2">
                    <a:lumMod val="10000"/>
                  </a:schemeClr>
                </a:solidFill>
              </a:rPr>
              <a:t> med silikoneklæb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00DCCC27-53A7-50A4-2B8A-A75016F7E3B4}"/>
              </a:ext>
            </a:extLst>
          </p:cNvPr>
          <p:cNvSpPr txBox="1"/>
          <p:nvPr/>
        </p:nvSpPr>
        <p:spPr>
          <a:xfrm>
            <a:off x="886151" y="4246214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dirty="0" err="1">
                <a:solidFill>
                  <a:schemeClr val="tx2"/>
                </a:solidFill>
              </a:rPr>
              <a:t>Suberabsorberende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</a:rPr>
              <a:t>forbindinger</a:t>
            </a:r>
            <a:endParaRPr lang="en-US" sz="1400" kern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AFE58430-7186-B84A-95CC-690A506DB958}"/>
              </a:ext>
            </a:extLst>
          </p:cNvPr>
          <p:cNvSpPr txBox="1"/>
          <p:nvPr/>
        </p:nvSpPr>
        <p:spPr>
          <a:xfrm>
            <a:off x="898689" y="4621175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kern="1200" dirty="0">
                <a:solidFill>
                  <a:schemeClr val="tx2"/>
                </a:solidFill>
              </a:rPr>
              <a:t>Sårkontaktlag</a:t>
            </a:r>
            <a:endParaRPr lang="da-DK" sz="1400" kern="1200" noProof="0" dirty="0">
              <a:solidFill>
                <a:schemeClr val="tx2"/>
              </a:solidFill>
            </a:endParaRPr>
          </a:p>
        </p:txBody>
      </p:sp>
      <p:sp>
        <p:nvSpPr>
          <p:cNvPr id="35" name="Lige forbindelse 34">
            <a:extLst>
              <a:ext uri="{FF2B5EF4-FFF2-40B4-BE49-F238E27FC236}">
                <a16:creationId xmlns:a16="http://schemas.microsoft.com/office/drawing/2014/main" id="{29F2A8F6-0B80-BEFB-638B-B03E76600893}"/>
              </a:ext>
            </a:extLst>
          </p:cNvPr>
          <p:cNvSpPr/>
          <p:nvPr/>
        </p:nvSpPr>
        <p:spPr>
          <a:xfrm>
            <a:off x="937394" y="6025328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1313969"/>
              <a:satOff val="-8924"/>
              <a:lumOff val="-3726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 dirty="0"/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AED68706-DDC8-4025-EC81-9EE958AB29F2}"/>
              </a:ext>
            </a:extLst>
          </p:cNvPr>
          <p:cNvSpPr txBox="1"/>
          <p:nvPr/>
        </p:nvSpPr>
        <p:spPr>
          <a:xfrm>
            <a:off x="885058" y="4958017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noProof="0" dirty="0" err="1">
                <a:solidFill>
                  <a:schemeClr val="tx2"/>
                </a:solidFill>
              </a:rPr>
              <a:t>Hydrogel</a:t>
            </a:r>
            <a:endParaRPr lang="da-DK" sz="1400" kern="1200" noProof="0" dirty="0">
              <a:solidFill>
                <a:schemeClr val="tx2"/>
              </a:solidFill>
            </a:endParaRP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673339CB-C1B6-FB65-25CB-82BB1A3BF1CC}"/>
              </a:ext>
            </a:extLst>
          </p:cNvPr>
          <p:cNvSpPr txBox="1"/>
          <p:nvPr/>
        </p:nvSpPr>
        <p:spPr>
          <a:xfrm>
            <a:off x="871427" y="5316767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a-DK" sz="1400" dirty="0" err="1">
                <a:solidFill>
                  <a:schemeClr val="tx2"/>
                </a:solidFill>
              </a:rPr>
              <a:t>Hydrokolloid</a:t>
            </a:r>
            <a:endParaRPr lang="da-DK" sz="1400" dirty="0">
              <a:solidFill>
                <a:schemeClr val="tx2"/>
              </a:solidFill>
            </a:endParaRP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63651650-F063-32E8-AAB9-1F897FCABC0E}"/>
              </a:ext>
            </a:extLst>
          </p:cNvPr>
          <p:cNvSpPr txBox="1"/>
          <p:nvPr/>
        </p:nvSpPr>
        <p:spPr>
          <a:xfrm>
            <a:off x="885058" y="5676167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a-DK" sz="1400" dirty="0">
                <a:solidFill>
                  <a:schemeClr val="tx2"/>
                </a:solidFill>
              </a:rPr>
              <a:t>Kulbandager</a:t>
            </a:r>
            <a:endParaRPr lang="da-DK" sz="1400" kern="1200" noProof="0" dirty="0">
              <a:solidFill>
                <a:schemeClr val="tx2"/>
              </a:solidFill>
            </a:endParaRP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61A1F905-B1D3-F3FF-19C9-6EEB53E52091}"/>
              </a:ext>
            </a:extLst>
          </p:cNvPr>
          <p:cNvSpPr txBox="1"/>
          <p:nvPr/>
        </p:nvSpPr>
        <p:spPr>
          <a:xfrm>
            <a:off x="898689" y="6045393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noProof="0" dirty="0">
                <a:solidFill>
                  <a:schemeClr val="tx2"/>
                </a:solidFill>
              </a:rPr>
              <a:t>Negativt</a:t>
            </a:r>
            <a:r>
              <a:rPr lang="da-DK" sz="1400" noProof="0" dirty="0">
                <a:solidFill>
                  <a:schemeClr val="bg2">
                    <a:lumMod val="10000"/>
                  </a:schemeClr>
                </a:solidFill>
              </a:rPr>
              <a:t> tryk</a:t>
            </a:r>
            <a:endParaRPr lang="da-DK" sz="1400" kern="1200" noProof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EC0CBE63-3E45-0023-1421-64110DC472C3}"/>
              </a:ext>
            </a:extLst>
          </p:cNvPr>
          <p:cNvSpPr txBox="1"/>
          <p:nvPr/>
        </p:nvSpPr>
        <p:spPr>
          <a:xfrm>
            <a:off x="885058" y="6397874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noProof="0" dirty="0">
                <a:solidFill>
                  <a:schemeClr val="tx2"/>
                </a:solidFill>
              </a:rPr>
              <a:t>Hudbeskyttelse</a:t>
            </a:r>
            <a:endParaRPr lang="da-DK" sz="1400" kern="1200" noProof="0" dirty="0">
              <a:solidFill>
                <a:schemeClr val="tx2"/>
              </a:solidFill>
            </a:endParaRPr>
          </a:p>
        </p:txBody>
      </p:sp>
      <p:sp>
        <p:nvSpPr>
          <p:cNvPr id="8" name="Lige forbindelse 7">
            <a:extLst>
              <a:ext uri="{FF2B5EF4-FFF2-40B4-BE49-F238E27FC236}">
                <a16:creationId xmlns:a16="http://schemas.microsoft.com/office/drawing/2014/main" id="{5272F683-4C3E-ADB2-D9B6-B3950273A635}"/>
              </a:ext>
            </a:extLst>
          </p:cNvPr>
          <p:cNvSpPr/>
          <p:nvPr/>
        </p:nvSpPr>
        <p:spPr>
          <a:xfrm>
            <a:off x="963562" y="1851635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1313969"/>
              <a:satOff val="-8924"/>
              <a:lumOff val="-3726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EB6D3FC6-EB0B-3C72-E852-AC7985ACBF2A}"/>
              </a:ext>
            </a:extLst>
          </p:cNvPr>
          <p:cNvSpPr txBox="1"/>
          <p:nvPr/>
        </p:nvSpPr>
        <p:spPr>
          <a:xfrm>
            <a:off x="911226" y="2872150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noProof="0" dirty="0">
                <a:solidFill>
                  <a:schemeClr val="tx2"/>
                </a:solidFill>
              </a:rPr>
              <a:t>Hydrofobe</a:t>
            </a:r>
            <a:r>
              <a:rPr lang="da-DK" sz="1400" noProof="0" dirty="0">
                <a:solidFill>
                  <a:schemeClr val="bg2">
                    <a:lumMod val="10000"/>
                  </a:schemeClr>
                </a:solidFill>
              </a:rPr>
              <a:t> bandager</a:t>
            </a:r>
            <a:endParaRPr lang="da-DK" sz="1400" kern="1200" noProof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0" name="Lige forbindelse 39">
            <a:extLst>
              <a:ext uri="{FF2B5EF4-FFF2-40B4-BE49-F238E27FC236}">
                <a16:creationId xmlns:a16="http://schemas.microsoft.com/office/drawing/2014/main" id="{988ECB4D-EE81-E955-3A3E-E22E30E06F20}"/>
              </a:ext>
            </a:extLst>
          </p:cNvPr>
          <p:cNvSpPr/>
          <p:nvPr/>
        </p:nvSpPr>
        <p:spPr>
          <a:xfrm>
            <a:off x="988637" y="6437177"/>
            <a:ext cx="5132438" cy="0"/>
          </a:xfrm>
          <a:prstGeom prst="line">
            <a:avLst/>
          </a:prstGeom>
          <a:ln>
            <a:solidFill>
              <a:srgbClr val="3B5182"/>
            </a:solidFill>
          </a:ln>
        </p:spPr>
        <p:style>
          <a:lnRef idx="2">
            <a:schemeClr val="accent5">
              <a:hueOff val="-1313969"/>
              <a:satOff val="-8924"/>
              <a:lumOff val="-3726"/>
              <a:alphaOff val="0"/>
            </a:schemeClr>
          </a:lnRef>
          <a:fillRef idx="1">
            <a:schemeClr val="accent5">
              <a:hueOff val="-1313969"/>
              <a:satOff val="-8924"/>
              <a:lumOff val="-3726"/>
              <a:alphaOff val="0"/>
            </a:schemeClr>
          </a:fillRef>
          <a:effectRef idx="0">
            <a:schemeClr val="accent5">
              <a:hueOff val="-1313969"/>
              <a:satOff val="-8924"/>
              <a:lumOff val="-372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4EFF38E9-E417-98AC-C310-AD492F92AE24}"/>
              </a:ext>
            </a:extLst>
          </p:cNvPr>
          <p:cNvSpPr txBox="1"/>
          <p:nvPr/>
        </p:nvSpPr>
        <p:spPr>
          <a:xfrm>
            <a:off x="923764" y="3208509"/>
            <a:ext cx="5132438" cy="37496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a-DK" sz="1400" kern="1200" dirty="0" err="1">
                <a:solidFill>
                  <a:schemeClr val="tx2"/>
                </a:solidFill>
              </a:rPr>
              <a:t>Polymem</a:t>
            </a:r>
            <a:endParaRPr lang="da-DK" sz="1400" kern="120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25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7683C-8DD3-7248-AE22-6A3E9F42B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lante, udendørs, natur, tang&#10;&#10;AI-genereret indhold kan være ukorrekt.">
            <a:extLst>
              <a:ext uri="{FF2B5EF4-FFF2-40B4-BE49-F238E27FC236}">
                <a16:creationId xmlns:a16="http://schemas.microsoft.com/office/drawing/2014/main" id="{C5167295-E416-819D-BF6E-BFBA40C1F2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862" r="24731" b="-1"/>
          <a:stretch>
            <a:fillRect/>
          </a:stretch>
        </p:blipFill>
        <p:spPr>
          <a:xfrm>
            <a:off x="7840133" y="10"/>
            <a:ext cx="4356942" cy="6857990"/>
          </a:xfrm>
          <a:custGeom>
            <a:avLst/>
            <a:gdLst>
              <a:gd name="connsiteX0" fmla="*/ 700359 w 4356942"/>
              <a:gd name="connsiteY0" fmla="*/ 0 h 6858000"/>
              <a:gd name="connsiteX1" fmla="*/ 4356942 w 4356942"/>
              <a:gd name="connsiteY1" fmla="*/ 0 h 6858000"/>
              <a:gd name="connsiteX2" fmla="*/ 4356942 w 4356942"/>
              <a:gd name="connsiteY2" fmla="*/ 6858000 h 6858000"/>
              <a:gd name="connsiteX3" fmla="*/ 696553 w 4356942"/>
              <a:gd name="connsiteY3" fmla="*/ 6858000 h 6858000"/>
              <a:gd name="connsiteX4" fmla="*/ 0 w 4356942"/>
              <a:gd name="connsiteY4" fmla="*/ 3434080 h 6858000"/>
              <a:gd name="connsiteX5" fmla="*/ 700359 w 43569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942" h="6858000">
                <a:moveTo>
                  <a:pt x="700359" y="0"/>
                </a:moveTo>
                <a:lnTo>
                  <a:pt x="4356942" y="0"/>
                </a:lnTo>
                <a:lnTo>
                  <a:pt x="4356942" y="6858000"/>
                </a:lnTo>
                <a:lnTo>
                  <a:pt x="696553" y="6858000"/>
                </a:lnTo>
                <a:cubicBezTo>
                  <a:pt x="248678" y="5806440"/>
                  <a:pt x="0" y="4649470"/>
                  <a:pt x="0" y="3434080"/>
                </a:cubicBezTo>
                <a:cubicBezTo>
                  <a:pt x="0" y="2214880"/>
                  <a:pt x="249947" y="1054100"/>
                  <a:pt x="700359" y="0"/>
                </a:cubicBezTo>
                <a:close/>
              </a:path>
            </a:pathLst>
          </a:cu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A75807B-6A89-55A7-8D5F-90D28684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369794"/>
            <a:ext cx="6192838" cy="1079594"/>
          </a:xfrm>
        </p:spPr>
        <p:txBody>
          <a:bodyPr wrap="square" anchor="b">
            <a:normAutofit/>
          </a:bodyPr>
          <a:lstStyle/>
          <a:p>
            <a:r>
              <a:rPr lang="da-DK" dirty="0" err="1"/>
              <a:t>Alginater</a:t>
            </a:r>
            <a:r>
              <a:rPr lang="da-DK" dirty="0"/>
              <a:t> med og uden sølv</a:t>
            </a:r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2D86625-095D-72EB-A02C-93FD1398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6</a:t>
            </a:fld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C14D55D-EFF5-969D-6D7E-EC9E67EA6F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1225" y="1754659"/>
            <a:ext cx="6192838" cy="4519141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/>
              <a:t>A</a:t>
            </a:r>
            <a:r>
              <a:rPr lang="da-DK" sz="2900" dirty="0" err="1"/>
              <a:t>lginat</a:t>
            </a:r>
            <a:r>
              <a:rPr lang="da-DK" sz="2900" dirty="0"/>
              <a:t> er udvundet fra alger og blæretang fra havet</a:t>
            </a:r>
          </a:p>
          <a:p>
            <a:r>
              <a:rPr lang="da-DK" sz="2900" dirty="0" err="1"/>
              <a:t>Alginat</a:t>
            </a:r>
            <a:r>
              <a:rPr lang="da-DK" sz="2900" dirty="0"/>
              <a:t> bruges til sår der væsker moderat til kraftigt, da det kan suge op til flere gange sin vægt</a:t>
            </a:r>
          </a:p>
          <a:p>
            <a:r>
              <a:rPr lang="da-DK" sz="2900" dirty="0"/>
              <a:t>Kan bruges til dybe og til overfladiske sår samt til underminering og fistler</a:t>
            </a:r>
          </a:p>
          <a:p>
            <a:r>
              <a:rPr lang="da-DK" sz="2900" dirty="0"/>
              <a:t>Flere af produkterne bliver til en gelmasse, når de har suget sårvæsken</a:t>
            </a:r>
          </a:p>
          <a:p>
            <a:r>
              <a:rPr lang="da-DK" sz="2900" dirty="0"/>
              <a:t>Nogle </a:t>
            </a:r>
            <a:r>
              <a:rPr lang="da-DK" sz="2900" dirty="0" err="1"/>
              <a:t>alginater</a:t>
            </a:r>
            <a:r>
              <a:rPr lang="da-DK" sz="2900" dirty="0"/>
              <a:t> har også en </a:t>
            </a:r>
            <a:r>
              <a:rPr lang="da-DK" sz="2900" dirty="0" err="1"/>
              <a:t>hæmostatisk</a:t>
            </a:r>
            <a:r>
              <a:rPr lang="da-DK" sz="2900" dirty="0"/>
              <a:t> virkning</a:t>
            </a:r>
          </a:p>
          <a:p>
            <a:r>
              <a:rPr lang="da-DK" sz="2900" dirty="0"/>
              <a:t>Behov for sekundær sugende bandage samt fiksering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6894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E1477-2BAE-FAB1-7BE3-EE0BF50B7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98FB8C-B57A-97D8-31EA-53C34CFE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70" y="563774"/>
            <a:ext cx="9648825" cy="1079594"/>
          </a:xfrm>
        </p:spPr>
        <p:txBody>
          <a:bodyPr wrap="square" anchor="b">
            <a:normAutofit/>
          </a:bodyPr>
          <a:lstStyle/>
          <a:p>
            <a:r>
              <a:rPr lang="da-DK" dirty="0"/>
              <a:t>Fiberbandage, </a:t>
            </a:r>
            <a:r>
              <a:rPr lang="da-DK" dirty="0" err="1"/>
              <a:t>hydrofiber</a:t>
            </a:r>
            <a:r>
              <a:rPr lang="da-DK" dirty="0"/>
              <a:t> med og uden sølv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B50181F-17FC-56BC-1F9C-90FB1E1B9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7</a:t>
            </a:fld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F511C72-4FF9-FB75-4B8E-52BED2D372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804" y="1762407"/>
            <a:ext cx="7852768" cy="44008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a-DK" dirty="0"/>
              <a:t>Fiberbandager er fremstillet af træmasse </a:t>
            </a:r>
          </a:p>
          <a:p>
            <a:pPr>
              <a:lnSpc>
                <a:spcPct val="150000"/>
              </a:lnSpc>
            </a:pPr>
            <a:r>
              <a:rPr lang="da-DK" dirty="0"/>
              <a:t>Bruges til sår, der væsker moderat til kraftigt, da det kan suge op til flere gange sin egen vægt</a:t>
            </a:r>
          </a:p>
          <a:p>
            <a:pPr>
              <a:lnSpc>
                <a:spcPct val="150000"/>
              </a:lnSpc>
            </a:pPr>
            <a:r>
              <a:rPr lang="da-DK" dirty="0"/>
              <a:t>Kan bruges til dybe og til overfladiske sår, samt til underminering og fistler</a:t>
            </a:r>
          </a:p>
          <a:p>
            <a:pPr>
              <a:lnSpc>
                <a:spcPct val="150000"/>
              </a:lnSpc>
            </a:pPr>
            <a:r>
              <a:rPr lang="da-DK" dirty="0"/>
              <a:t>De stærke fibre sikrer, at bandagen kan fjernes i ét stykke </a:t>
            </a:r>
          </a:p>
          <a:p>
            <a:pPr>
              <a:lnSpc>
                <a:spcPct val="150000"/>
              </a:lnSpc>
            </a:pPr>
            <a:r>
              <a:rPr lang="da-DK" dirty="0"/>
              <a:t>Danner en sammenhængende gel ved kontakt med </a:t>
            </a:r>
            <a:r>
              <a:rPr lang="da-DK" dirty="0" err="1"/>
              <a:t>sårekssudatet</a:t>
            </a:r>
            <a:r>
              <a:rPr lang="da-DK" dirty="0"/>
              <a:t> og sikrer et fugtigt sårmiljø</a:t>
            </a:r>
          </a:p>
          <a:p>
            <a:pPr>
              <a:lnSpc>
                <a:spcPct val="150000"/>
              </a:lnSpc>
            </a:pPr>
            <a:r>
              <a:rPr lang="da-DK" dirty="0"/>
              <a:t>Behov for sekundær sugende bandage samt fiksering</a:t>
            </a:r>
          </a:p>
        </p:txBody>
      </p:sp>
      <p:pic>
        <p:nvPicPr>
          <p:cNvPr id="6" name="Billede 5" descr="Et billede, der indeholder plante, udendørs, træ, træstamme/snabel&#10;&#10;AI-genereret indhold kan være ukorrekt.">
            <a:extLst>
              <a:ext uri="{FF2B5EF4-FFF2-40B4-BE49-F238E27FC236}">
                <a16:creationId xmlns:a16="http://schemas.microsoft.com/office/drawing/2014/main" id="{EE779B21-7EDF-D65D-87DB-0A3B7413B2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78" r="-1" b="25472"/>
          <a:stretch>
            <a:fillRect/>
          </a:stretch>
        </p:blipFill>
        <p:spPr>
          <a:xfrm>
            <a:off x="8437869" y="1549102"/>
            <a:ext cx="3488320" cy="348832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6458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70F4-2AF3-FC99-2C82-9C80813B8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60FDA-4677-D493-E8A3-A1F6B9E25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220" y="-54549"/>
            <a:ext cx="9648826" cy="1081007"/>
          </a:xfrm>
        </p:spPr>
        <p:txBody>
          <a:bodyPr/>
          <a:lstStyle/>
          <a:p>
            <a:r>
              <a:rPr lang="da-DK" dirty="0"/>
              <a:t>Sølvprodukter</a:t>
            </a:r>
            <a:endParaRPr lang="da-DK" dirty="0">
              <a:solidFill>
                <a:srgbClr val="3B5182"/>
              </a:solidFill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B79068-787B-150D-F7F9-D0316C3D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C214-4A26-8544-86E4-D5810B015655}" type="slidenum">
              <a:rPr lang="da-DK" smtClean="0"/>
              <a:t>8</a:t>
            </a:fld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DC2014-F2CC-00BA-5B9E-EC4CC7C43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71" y="1710639"/>
            <a:ext cx="7555143" cy="4857941"/>
          </a:xfrm>
        </p:spPr>
        <p:txBody>
          <a:bodyPr/>
          <a:lstStyle/>
          <a:p>
            <a:r>
              <a:rPr lang="da-DK" sz="1800" dirty="0">
                <a:latin typeface="+mj-lt"/>
              </a:rPr>
              <a:t>Produkter hvor der er tilsat sølv ioner, som frigives på forskellig vis i de forskellige produkter, fra forskellige producenter</a:t>
            </a:r>
          </a:p>
          <a:p>
            <a:r>
              <a:rPr lang="da-DK" sz="1800" dirty="0">
                <a:latin typeface="+mj-lt"/>
              </a:rPr>
              <a:t>Sølvprodukter anvendes til sår med klinisk infektion</a:t>
            </a:r>
          </a:p>
          <a:p>
            <a:r>
              <a:rPr lang="da-DK" sz="1800" dirty="0">
                <a:latin typeface="+mj-lt"/>
              </a:rPr>
              <a:t>Der findes mange forskellige sårbandageprodukter der indeholder sølv, fx fiberbandager, skumbandager og kontaktlag</a:t>
            </a:r>
          </a:p>
          <a:p>
            <a:r>
              <a:rPr lang="da-DK" sz="1800" dirty="0">
                <a:latin typeface="+mj-lt"/>
              </a:rPr>
              <a:t>Sølvet er bl.a. med til at ødelægge bakteriernes cellevæg og hindre celledelingen</a:t>
            </a:r>
          </a:p>
          <a:p>
            <a:r>
              <a:rPr lang="da-DK" sz="1800" dirty="0">
                <a:latin typeface="+mj-lt"/>
              </a:rPr>
              <a:t>Sølvet frigives til sårbunden, når sårsekret kommer i kontakt med bandagen</a:t>
            </a:r>
          </a:p>
          <a:p>
            <a:r>
              <a:rPr lang="da-DK" sz="1800" dirty="0">
                <a:latin typeface="+mj-lt"/>
              </a:rPr>
              <a:t>Nogle sølvprodukter kan misfarve huden, hvilket er ufarligt</a:t>
            </a:r>
          </a:p>
          <a:p>
            <a:r>
              <a:rPr lang="da-DK" sz="1800" dirty="0">
                <a:latin typeface="+mj-lt"/>
              </a:rPr>
              <a:t>Det anbefales, at sølvprodukter kun anvendes i 14 dage</a:t>
            </a:r>
          </a:p>
        </p:txBody>
      </p:sp>
      <p:pic>
        <p:nvPicPr>
          <p:cNvPr id="6" name="Billede 5" descr="Et billede, der indeholder cirkel, Farverigt&#10;&#10;AI-genereret indhold kan være ukorrekt.">
            <a:extLst>
              <a:ext uri="{FF2B5EF4-FFF2-40B4-BE49-F238E27FC236}">
                <a16:creationId xmlns:a16="http://schemas.microsoft.com/office/drawing/2014/main" id="{E6EE19D3-6C60-1C36-96E3-AA2D43679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109" y="1710639"/>
            <a:ext cx="3824759" cy="376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2851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01C47-BCC8-E133-4992-0A6BD24F1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C040F-CC8D-171E-AC70-D5FDA36B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4" y="369794"/>
            <a:ext cx="9648825" cy="107959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b="1" kern="120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Honning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4D2FB7F-5AB2-018C-A7EE-EE930A66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0472" y="6534000"/>
            <a:ext cx="360000" cy="324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50DEC214-4A26-8544-86E4-D5810B015655}" type="slidenum">
              <a:rPr lang="da-DK" smtClean="0"/>
              <a:pPr>
                <a:spcAft>
                  <a:spcPts val="600"/>
                </a:spcAft>
              </a:pPr>
              <a:t>9</a:t>
            </a:fld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9A7ABFC-166C-8F4B-4375-1DEB119CF750}"/>
              </a:ext>
            </a:extLst>
          </p:cNvPr>
          <p:cNvSpPr txBox="1"/>
          <p:nvPr/>
        </p:nvSpPr>
        <p:spPr>
          <a:xfrm>
            <a:off x="722173" y="1697360"/>
            <a:ext cx="5373827" cy="44008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Kan, som sølvprodukter, med fordel bruges i inficerede sår, da honning har en antibakteriel virkning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Påvirker osmosen og dermed oprensningen </a:t>
            </a:r>
            <a:r>
              <a:rPr lang="da-DK" sz="2000" dirty="0" err="1">
                <a:solidFill>
                  <a:schemeClr val="tx2"/>
                </a:solidFill>
                <a:ea typeface="Verdana" panose="020B0604030504040204" pitchFamily="34" charset="0"/>
              </a:rPr>
              <a:t>pga</a:t>
            </a:r>
            <a:r>
              <a:rPr 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 sukkerindholdet 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Honning kan som sølv- og kulprodukter være med til at mindske lugtgener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Honning medvirker til en fugtig sårheling</a:t>
            </a:r>
          </a:p>
          <a:p>
            <a:pPr marL="180000" indent="-180000" defTabSz="5904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2"/>
                </a:solidFill>
                <a:ea typeface="Verdana" panose="020B0604030504040204" pitchFamily="34" charset="0"/>
              </a:rPr>
              <a:t>Honning kan købes på tube som flydende honning og på net og i </a:t>
            </a:r>
            <a:r>
              <a:rPr lang="da-DK" sz="2000" dirty="0" err="1">
                <a:solidFill>
                  <a:schemeClr val="tx2"/>
                </a:solidFill>
                <a:ea typeface="Verdana" panose="020B0604030504040204" pitchFamily="34" charset="0"/>
              </a:rPr>
              <a:t>alginat</a:t>
            </a:r>
            <a:endParaRPr lang="da-DK" sz="2000" dirty="0">
              <a:solidFill>
                <a:schemeClr val="tx2"/>
              </a:solidFill>
              <a:ea typeface="Verdana" panose="020B0604030504040204" pitchFamily="34" charset="0"/>
            </a:endParaRPr>
          </a:p>
        </p:txBody>
      </p:sp>
      <p:pic>
        <p:nvPicPr>
          <p:cNvPr id="7" name="Billede 6" descr="Et billede, der indeholder Fastfood, Snack, dessert, indendørs&#10;&#10;AI-genereret indhold kan være ukorrekt.">
            <a:extLst>
              <a:ext uri="{FF2B5EF4-FFF2-40B4-BE49-F238E27FC236}">
                <a16:creationId xmlns:a16="http://schemas.microsoft.com/office/drawing/2014/main" id="{74F266FF-E82F-5F8B-A73F-BB2693015A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00774" y="1220833"/>
            <a:ext cx="4680000" cy="468000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508886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2.xml><?xml version="1.0" encoding="utf-8"?>
<a:theme xmlns:a="http://schemas.openxmlformats.org/drawingml/2006/main" name="1_Region Sjælland - PPT">
  <a:themeElements>
    <a:clrScheme name="Region Sjælland - PPT">
      <a:dk1>
        <a:srgbClr val="0085A0"/>
      </a:dk1>
      <a:lt1>
        <a:srgbClr val="FFFFFF"/>
      </a:lt1>
      <a:dk2>
        <a:srgbClr val="595959"/>
      </a:dk2>
      <a:lt2>
        <a:srgbClr val="EFEFEF"/>
      </a:lt2>
      <a:accent1>
        <a:srgbClr val="0085A1"/>
      </a:accent1>
      <a:accent2>
        <a:srgbClr val="6FD3E3"/>
      </a:accent2>
      <a:accent3>
        <a:srgbClr val="D3E14D"/>
      </a:accent3>
      <a:accent4>
        <a:srgbClr val="4BDBC3"/>
      </a:accent4>
      <a:accent5>
        <a:srgbClr val="FCC860"/>
      </a:accent5>
      <a:accent6>
        <a:srgbClr val="BEB9A6"/>
      </a:accent6>
      <a:hlink>
        <a:srgbClr val="3055A2"/>
      </a:hlink>
      <a:folHlink>
        <a:srgbClr val="448ACA"/>
      </a:folHlink>
    </a:clrScheme>
    <a:fontScheme name="Region Sjælland - PP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Præsentation1" id="{760D69C8-40CC-40BD-8E60-FF542C1AEF31}" vid="{27CB18AC-6A74-4F46-BCFD-35C8E627E961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ECB00"/>
    </a:custClr>
    <a:custClr>
      <a:srgbClr val="FC8077"/>
    </a:custClr>
    <a:custClr>
      <a:srgbClr val="FF6D22"/>
    </a:custClr>
    <a:custClr>
      <a:srgbClr val="866EB3"/>
    </a:custClr>
    <a:custClr>
      <a:srgbClr val="3D7EDB"/>
    </a:custClr>
    <a:custClr>
      <a:srgbClr val="64BF9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sendelsesdato xmlns="http://schemas.microsoft.com/sharepoint/v3" xsi:nil="true"/>
    <CCMAgendaItemId xmlns="50359CDB-2370-4DFA-B91D-0E928C4A6869" xsi:nil="true"/>
    <Part xmlns="50359CDB-2370-4DFA-B91D-0E928C4A6869"/>
    <CCMMeetingCaseId xmlns="50359CDB-2370-4DFA-B91D-0E928C4A6869" xsi:nil="true"/>
    <CCMMeetingCaseInstanceId xmlns="50359CDB-2370-4DFA-B91D-0E928C4A6869" xsi:nil="true"/>
    <Korrespondance xmlns="http://schemas.microsoft.com/sharepoint/v3">Intern</Korrespondance>
    <CCMMeetingCaseLink xmlns="50359CDB-2370-4DFA-B91D-0E928C4A6869">
      <Url xsi:nil="true"/>
      <Description xsi:nil="true"/>
    </CCMMeetingCaseLink>
    <CCMCognitiveType xmlns="http://schemas.microsoft.com/sharepoint/v3">-1</CCMCognitiveType>
    <Registreringsdato xmlns="50359CDB-2370-4DFA-B91D-0E928C4A6869" xsi:nil="true"/>
    <Adresse xmlns="50359CDB-2370-4DFA-B91D-0E928C4A6869"/>
    <CCMManageRelations xmlns="50359CDB-2370-4DFA-B91D-0E928C4A6869" xsi:nil="true"/>
    <Fortrolighed xmlns="50359CDB-2370-4DFA-B91D-0E928C4A6869">Offentlig</Fortrolighed>
    <CCMAgendaDocumentStatus xmlns="50359CDB-2370-4DFA-B91D-0E928C4A6869" xsi:nil="true"/>
    <BrevId xmlns="50359CDB-2370-4DFA-B91D-0E928C4A6869" xsi:nil="true"/>
    <CaseOwner xmlns="http://schemas.microsoft.com/sharepoint/v3">
      <UserInfo>
        <DisplayName>Barbara í Nesinum Askham</DisplayName>
        <AccountId>94</AccountId>
        <AccountType/>
      </UserInfo>
    </CaseOwner>
    <Status xmlns="50359CDB-2370-4DFA-B91D-0E928C4A6869">Åben</Status>
    <JournalDato xmlns="50359CDB-2370-4DFA-B91D-0E928C4A6869" xsi:nil="true"/>
    <Dokumentgruppe xmlns="50359CDB-2370-4DFA-B91D-0E928C4A6869">PP Specialiserede sårtyper</Dokumentgruppe>
    <CCMDescription xmlns="50359CDB-2370-4DFA-B91D-0E928C4A6869" xsi:nil="true"/>
    <TrackID xmlns="http://schemas.microsoft.com/sharepoint/v3" xsi:nil="true"/>
    <CCMAgendaStatus xmlns="50359CDB-2370-4DFA-B91D-0E928C4A6869" xsi:nil="true"/>
    <h5cdd41bbf4f4e29b66bc68df1bafbfc xmlns="50359CDB-2370-4DFA-B91D-0E928C4A68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Koncern Sundhed (SSP)</TermName>
          <TermId xmlns="http://schemas.microsoft.com/office/infopath/2007/PartnerControls">4cb9e5bb-37f4-4399-a691-e112cdaf29d0</TermId>
        </TermInfo>
      </Terms>
    </h5cdd41bbf4f4e29b66bc68df1bafbfc>
    <Classification xmlns="http://schemas.microsoft.com/sharepoint/v3" xsi:nil="true"/>
    <Beskrivelse xmlns="50359CDB-2370-4DFA-B91D-0E928C4A6869" xsi:nil="true"/>
    <Dato_x0020_oprettet xmlns="50359CDB-2370-4DFA-B91D-0E928C4A6869">2024-12-18T23:00:00+00:00</Dato_x0020_oprettet>
    <Frist xmlns="50359CDB-2370-4DFA-B91D-0E928C4A6869" xsi:nil="true"/>
    <a3c7f3665c3f4ddab65e7e70f16e8438 xmlns="50359CDB-2370-4DFA-B91D-0E928C4A6869">
      <Terms xmlns="http://schemas.microsoft.com/office/infopath/2007/PartnerControls"/>
    </a3c7f3665c3f4ddab65e7e70f16e8438>
    <TaxCatchAll xmlns="45632986-2332-4bcb-a907-f319a322ff78">
      <Value>30</Value>
    </TaxCatchAll>
    <CCMMetadataExtractionStatus xmlns="http://schemas.microsoft.com/sharepoint/v3" xsi:nil="true"/>
    <LocalAttachment xmlns="http://schemas.microsoft.com/sharepoint/v3">false</LocalAttachment>
    <Related xmlns="http://schemas.microsoft.com/sharepoint/v3">false</Related>
    <CCMSystemID xmlns="http://schemas.microsoft.com/sharepoint/v3">2eef365f-b744-44fd-ad69-10b643aa564f</CCMSystemID>
    <CCMVisualId xmlns="http://schemas.microsoft.com/sharepoint/v3">EMN-2024-11315</CCMVisualId>
    <Finalized xmlns="http://schemas.microsoft.com/sharepoint/v3">false</Finalized>
    <DocID xmlns="http://schemas.microsoft.com/sharepoint/v3">12818312</DocID>
    <CaseRecordNumber xmlns="http://schemas.microsoft.com/sharepoint/v3">0</CaseRecordNumber>
    <CaseID xmlns="http://schemas.microsoft.com/sharepoint/v3">EMN-2024-11315</CaseID>
    <RegistrationDate xmlns="http://schemas.microsoft.com/sharepoint/v3" xsi:nil="true"/>
    <CCMPageCount xmlns="http://schemas.microsoft.com/sharepoint/v3">0</CCMPageCount>
    <CCMCommentCount xmlns="http://schemas.microsoft.com/sharepoint/v3">0</CCMCommentCount>
    <CCMPreviewAnnotationsTasks xmlns="http://schemas.microsoft.com/sharepoint/v3" xsi:nil="true"/>
    <CCMConversation xmlns="http://schemas.microsoft.com/sharepoint/v3" xsi:nil="true"/>
    <CCMTemplateID xmlns="http://schemas.microsoft.com/sharepoint/v3">0</CCMTemplateID>
    <WasEncrypted xmlns="http://schemas.microsoft.com/sharepoint/v3">false</WasEncrypted>
    <WasSigned xmlns="http://schemas.microsoft.com/sharepoint/v3">false</WasSigned>
    <CCMTemplateVersion xmlns="http://schemas.microsoft.com/sharepoint/v3" xsi:nil="true"/>
    <CCMOriginalDocID xmlns="http://schemas.microsoft.com/sharepoint/v3">0</CCMOriginalDocID>
    <CCMTemplateNam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E3EE6ECFD6806F4C9C1D34CA87A002FF" ma:contentTypeVersion="0" ma:contentTypeDescription="GetOrganized dokument" ma:contentTypeScope="" ma:versionID="55542f3c7616ed2b03eb21965681abcf">
  <xsd:schema xmlns:xsd="http://www.w3.org/2001/XMLSchema" xmlns:xs="http://www.w3.org/2001/XMLSchema" xmlns:p="http://schemas.microsoft.com/office/2006/metadata/properties" xmlns:ns1="http://schemas.microsoft.com/sharepoint/v3" xmlns:ns2="50359CDB-2370-4DFA-B91D-0E928C4A6869" xmlns:ns3="45632986-2332-4bcb-a907-f319a322ff78" targetNamespace="http://schemas.microsoft.com/office/2006/metadata/properties" ma:root="true" ma:fieldsID="fd25e0330241f05e442963fc88651071" ns1:_="" ns2:_="" ns3:_="">
    <xsd:import namespace="http://schemas.microsoft.com/sharepoint/v3"/>
    <xsd:import namespace="50359CDB-2370-4DFA-B91D-0E928C4A6869"/>
    <xsd:import namespace="45632986-2332-4bcb-a907-f319a322ff78"/>
    <xsd:element name="properties">
      <xsd:complexType>
        <xsd:sequence>
          <xsd:element name="documentManagement">
            <xsd:complexType>
              <xsd:all>
                <xsd:element ref="ns1:Korrespondance" minOccurs="0"/>
                <xsd:element ref="ns2:Dato_x0020_oprettet" minOccurs="0"/>
                <xsd:element ref="ns1:CaseOwner"/>
                <xsd:element ref="ns1:Forsendelsesdato" minOccurs="0"/>
                <xsd:element ref="ns2:Dokumentgruppe" minOccurs="0"/>
                <xsd:element ref="ns1:TrackID" minOccurs="0"/>
                <xsd:element ref="ns2:CCMAgendaDocumentStatus" minOccurs="0"/>
                <xsd:element ref="ns2:CCMAgendaStatus" minOccurs="0"/>
                <xsd:element ref="ns2:CCMMeetingCaseLink" minOccurs="0"/>
                <xsd:element ref="ns2:Part" minOccurs="0"/>
                <xsd:element ref="ns1:CCMCognitiveType" minOccurs="0"/>
                <xsd:element ref="ns2:CCMManageRelations" minOccurs="0"/>
                <xsd:element ref="ns2:Status" minOccurs="0"/>
                <xsd:element ref="ns2:Frist" minOccurs="0"/>
                <xsd:element ref="ns2:Registreringsdato" minOccurs="0"/>
                <xsd:element ref="ns2:CCMDescription" minOccurs="0"/>
                <xsd:element ref="ns2:Adresse" minOccurs="0"/>
                <xsd:element ref="ns2:JournalDato" minOccurs="0"/>
                <xsd:element ref="ns2:BrevId" minOccurs="0"/>
                <xsd:element ref="ns2:Fortrolighed" minOccurs="0"/>
                <xsd:element ref="ns1:Classification" minOccurs="0"/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RegistrationDate" minOccurs="0"/>
                <xsd:element ref="ns1:CaseRecordNumber" minOccurs="0"/>
                <xsd:element ref="ns1:LocalAttachment" minOccurs="0"/>
                <xsd:element ref="ns1:CCMTemplateName" minOccurs="0"/>
                <xsd:element ref="ns1:CCMTemplateVersion" minOccurs="0"/>
                <xsd:element ref="ns1:CCMTemplateID" minOccurs="0"/>
                <xsd:element ref="ns1:CCMSystemID" minOccurs="0"/>
                <xsd:element ref="ns1:WasEncrypted" minOccurs="0"/>
                <xsd:element ref="ns1:WasSigned" minOccurs="0"/>
                <xsd:element ref="ns1:MailHasAttachments" minOccurs="0"/>
                <xsd:element ref="ns1:CCMConversation" minOccurs="0"/>
                <xsd:element ref="ns2:a3c7f3665c3f4ddab65e7e70f16e8438" minOccurs="0"/>
                <xsd:element ref="ns3:TaxCatchAll" minOccurs="0"/>
                <xsd:element ref="ns2:CCMMeetingCaseId" minOccurs="0"/>
                <xsd:element ref="ns2:CCMMeetingCaseInstanceId" minOccurs="0"/>
                <xsd:element ref="ns2:CCMAgendaItemId" minOccurs="0"/>
                <xsd:element ref="ns2:AgendaStatusIcon" minOccurs="0"/>
                <xsd:element ref="ns1:CCMVisualId" minOccurs="0"/>
                <xsd:element ref="ns1:CCMOriginalDocID" minOccurs="0"/>
                <xsd:element ref="ns1:CCMMetadataExtractionStatus" minOccurs="0"/>
                <xsd:element ref="ns1:CCMPageCount" minOccurs="0"/>
                <xsd:element ref="ns1:CCMCommentCount" minOccurs="0"/>
                <xsd:element ref="ns1:CCMPreviewAnnotationsTasks" minOccurs="0"/>
                <xsd:element ref="ns2:h5cdd41bbf4f4e29b66bc68df1bafbfc" minOccurs="0"/>
                <xsd:element ref="ns2:Beskrivels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orrespondance" ma:index="2" nillable="true" ma:displayName="Korrespondance" ma:default="Intern" ma:format="Dropdown" ma:internalName="Korrespondance">
      <xsd:simpleType>
        <xsd:restriction base="dms:Choice">
          <xsd:enumeration value="Intern"/>
          <xsd:enumeration value="Indgående"/>
          <xsd:enumeration value="Udgående"/>
        </xsd:restriction>
      </xsd:simpleType>
    </xsd:element>
    <xsd:element name="CaseOwner" ma:index="4" ma:displayName="Sagsbehandler" ma:default="94;#Barbara í Nesinum Askham" ma:list="UserInfo" ma:SearchPeopleOnly="false" ma:SharePointGroup="0" ma:internalName="Case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orsendelsesdato" ma:index="6" nillable="true" ma:displayName="Forsendelsesdato" ma:internalName="Forsendelsesdato">
      <xsd:simpleType>
        <xsd:restriction base="dms:DateTime"/>
      </xsd:simpleType>
    </xsd:element>
    <xsd:element name="TrackID" ma:index="9" nillable="true" ma:displayName="TrackID" ma:description="" ma:internalName="TrackID">
      <xsd:simpleType>
        <xsd:restriction base="dms:Note">
          <xsd:maxLength value="255"/>
        </xsd:restriction>
      </xsd:simpleType>
    </xsd:element>
    <xsd:element name="CCMCognitiveType" ma:index="14" nillable="true" ma:displayName="CognitiveType" ma:decimals="0" ma:description="" ma:internalName="CCMCognitiveType" ma:readOnly="false">
      <xsd:simpleType>
        <xsd:restriction base="dms:Number"/>
      </xsd:simpleType>
    </xsd:element>
    <xsd:element name="Classification" ma:index="27" nillable="true" ma:displayName="Klassifikation" ma:hidden="true" ma:internalName="Classification">
      <xsd:simpleType>
        <xsd:restriction base="dms:Choice">
          <xsd:enumeration value="Offentlig"/>
          <xsd:enumeration value="Intern"/>
          <xsd:enumeration value="Fortrolig"/>
        </xsd:restriction>
      </xsd:simpleType>
    </xsd:element>
    <xsd:element name="CaseID" ma:index="28" nillable="true" ma:displayName="Sags ID" ma:default="Tildeler" ma:internalName="CaseID" ma:readOnly="true">
      <xsd:simpleType>
        <xsd:restriction base="dms:Text"/>
      </xsd:simpleType>
    </xsd:element>
    <xsd:element name="DocID" ma:index="29" nillable="true" ma:displayName="Dok ID" ma:default="Tildeler" ma:internalName="DocID" ma:readOnly="true">
      <xsd:simpleType>
        <xsd:restriction base="dms:Text"/>
      </xsd:simpleType>
    </xsd:element>
    <xsd:element name="Finalized" ma:index="30" nillable="true" ma:displayName="Endeligt" ma:default="False" ma:internalName="Finalized" ma:readOnly="true">
      <xsd:simpleType>
        <xsd:restriction base="dms:Boolean"/>
      </xsd:simpleType>
    </xsd:element>
    <xsd:element name="Related" ma:index="31" nillable="true" ma:displayName="Vedhæftet dokument" ma:default="False" ma:internalName="Related" ma:readOnly="true">
      <xsd:simpleType>
        <xsd:restriction base="dms:Boolean"/>
      </xsd:simpleType>
    </xsd:element>
    <xsd:element name="RegistrationDate" ma:index="32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33" nillable="true" ma:displayName="Akt ID" ma:decimals="0" ma:default="0" ma:internalName="CaseRecordNumber" ma:readOnly="true">
      <xsd:simpleType>
        <xsd:restriction base="dms:Number"/>
      </xsd:simpleType>
    </xsd:element>
    <xsd:element name="LocalAttachment" ma:index="34" nillable="true" ma:displayName="Lokalt bilag" ma:default="False" ma:internalName="LocalAttachment" ma:readOnly="true">
      <xsd:simpleType>
        <xsd:restriction base="dms:Boolean"/>
      </xsd:simpleType>
    </xsd:element>
    <xsd:element name="CCMTemplateName" ma:index="35" nillable="true" ma:displayName="Skabelon navn" ma:internalName="CCMTemplateName" ma:readOnly="true">
      <xsd:simpleType>
        <xsd:restriction base="dms:Text"/>
      </xsd:simpleType>
    </xsd:element>
    <xsd:element name="CCMTemplateVersion" ma:index="36" nillable="true" ma:displayName="Skabelon version" ma:internalName="CCMTemplateVersion" ma:readOnly="true">
      <xsd:simpleType>
        <xsd:restriction base="dms:Text"/>
      </xsd:simpleType>
    </xsd:element>
    <xsd:element name="CCMTemplateID" ma:index="37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CCMSystemID" ma:index="38" nillable="true" ma:displayName="CCMSystemID" ma:hidden="true" ma:internalName="CCMSystemID" ma:readOnly="true">
      <xsd:simpleType>
        <xsd:restriction base="dms:Text"/>
      </xsd:simpleType>
    </xsd:element>
    <xsd:element name="WasEncrypted" ma:index="39" nillable="true" ma:displayName="Krypteret" ma:default="False" ma:internalName="WasEncrypted" ma:readOnly="true">
      <xsd:simpleType>
        <xsd:restriction base="dms:Boolean"/>
      </xsd:simpleType>
    </xsd:element>
    <xsd:element name="WasSigned" ma:index="40" nillable="true" ma:displayName="Signeret" ma:default="False" ma:internalName="WasSigned" ma:readOnly="true">
      <xsd:simpleType>
        <xsd:restriction base="dms:Boolean"/>
      </xsd:simpleType>
    </xsd:element>
    <xsd:element name="MailHasAttachments" ma:index="41" nillable="true" ma:displayName="E-mail har vedhæftede filer" ma:default="False" ma:internalName="MailHasAttachments" ma:readOnly="true">
      <xsd:simpleType>
        <xsd:restriction base="dms:Boolean"/>
      </xsd:simpleType>
    </xsd:element>
    <xsd:element name="CCMConversation" ma:index="42" nillable="true" ma:displayName="Samtale" ma:internalName="CCMConversation" ma:readOnly="true">
      <xsd:simpleType>
        <xsd:restriction base="dms:Text"/>
      </xsd:simpleType>
    </xsd:element>
    <xsd:element name="CCMVisualId" ma:index="51" nillable="true" ma:displayName="Sags ID" ma:default="Tildeler" ma:internalName="CCMVisualId" ma:readOnly="true">
      <xsd:simpleType>
        <xsd:restriction base="dms:Text"/>
      </xsd:simpleType>
    </xsd:element>
    <xsd:element name="CCMOriginalDocID" ma:index="52" nillable="true" ma:displayName="Originalt Dok ID" ma:description="" ma:internalName="CCMOriginalDocID" ma:readOnly="true">
      <xsd:simpleType>
        <xsd:restriction base="dms:Text"/>
      </xsd:simpleType>
    </xsd:element>
    <xsd:element name="CCMMetadataExtractionStatus" ma:index="57" nillable="true" ma:displayName="CCMMetadataExtractionStatus" ma:default="CCMPageCount:InProgress;CCMCommentCount:InProgress" ma:hidden="true" ma:internalName="CCMMetadataExtractionStatus" ma:readOnly="false">
      <xsd:simpleType>
        <xsd:restriction base="dms:Text"/>
      </xsd:simpleType>
    </xsd:element>
    <xsd:element name="CCMPageCount" ma:index="58" nillable="true" ma:displayName="Sider" ma:decimals="0" ma:internalName="CCMPageCount" ma:readOnly="true">
      <xsd:simpleType>
        <xsd:restriction base="dms:Number"/>
      </xsd:simpleType>
    </xsd:element>
    <xsd:element name="CCMCommentCount" ma:index="59" nillable="true" ma:displayName="Kommentarer" ma:decimals="0" ma:internalName="CCMCommentCount" ma:readOnly="true">
      <xsd:simpleType>
        <xsd:restriction base="dms:Number"/>
      </xsd:simpleType>
    </xsd:element>
    <xsd:element name="CCMPreviewAnnotationsTasks" ma:index="60" nillable="true" ma:displayName="Opgaver" ma:decimals="0" ma:internalName="CCMPreviewAnnotationsTasks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59CDB-2370-4DFA-B91D-0E928C4A6869" elementFormDefault="qualified">
    <xsd:import namespace="http://schemas.microsoft.com/office/2006/documentManagement/types"/>
    <xsd:import namespace="http://schemas.microsoft.com/office/infopath/2007/PartnerControls"/>
    <xsd:element name="Dato_x0020_oprettet" ma:index="3" nillable="true" ma:displayName="Dato oprettet" ma:default="[today]" ma:format="DateOnly" ma:internalName="Dato_x0020_oprettet">
      <xsd:simpleType>
        <xsd:restriction base="dms:DateTime"/>
      </xsd:simpleType>
    </xsd:element>
    <xsd:element name="Dokumentgruppe" ma:index="8" nillable="true" ma:displayName="Dokumentgruppe" ma:internalName="Dokumentgruppe">
      <xsd:simpleType>
        <xsd:restriction base="dms:Text">
          <xsd:maxLength value="255"/>
        </xsd:restriction>
      </xsd:simpleType>
    </xsd:element>
    <xsd:element name="CCMAgendaDocumentStatus" ma:index="10" nillable="true" ma:displayName="Status  for dagsordensdokument" ma:format="Dropdown" ma:internalName="CCMAgendaDocumentStatus">
      <xsd:simpleType>
        <xsd:restriction base="dms:Choice">
          <xsd:enumeration value="Nyt"/>
          <xsd:enumeration value="Under udarbejdelse"/>
          <xsd:enumeration value="Endelig"/>
        </xsd:restriction>
      </xsd:simpleType>
    </xsd:element>
    <xsd:element name="CCMAgendaStatus" ma:index="11" nillable="true" ma:displayName="Dagsordenstatus" ma:default="" ma:format="Dropdown" ma:internalName="CCMAgendaStatus">
      <xsd:simpleType>
        <xsd:restriction base="dms:Choice">
          <xsd:enumeration value="Anmeldt"/>
          <xsd:enumeration value="Optaget på dagsorden"/>
          <xsd:enumeration value="Behandlet"/>
          <xsd:enumeration value="Afvist til dagsorden"/>
          <xsd:enumeration value="Fjernet fra dagsorden"/>
        </xsd:restriction>
      </xsd:simpleType>
    </xsd:element>
    <xsd:element name="CCMMeetingCaseLink" ma:index="12" nillable="true" ma:displayName="Mødesag" ma:format="Hyperlink" ma:internalName="CCMMeetingCas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art" ma:index="13" nillable="true" ma:displayName="Part" ma:list="{D5B2F375-5C9C-4123-94F7-549456760C8C}" ma:internalName="Part" ma:showField="FilterNam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MManageRelations" ma:index="15" nillable="true" ma:displayName="CCMManageRelations" ma:internalName="CCMManageRelations">
      <xsd:simpleType>
        <xsd:restriction base="dms:Text">
          <xsd:maxLength value="255"/>
        </xsd:restriction>
      </xsd:simpleType>
    </xsd:element>
    <xsd:element name="Status" ma:index="16" nillable="true" ma:displayName="Status" ma:default="Åben" ma:format="Dropdown" ma:internalName="Status">
      <xsd:simpleType>
        <xsd:union memberTypes="dms:Text">
          <xsd:simpleType>
            <xsd:restriction base="dms:Choice">
              <xsd:enumeration value="Nyt"/>
              <xsd:enumeration value="Under udarbejdelse"/>
              <xsd:enumeration value="Færdigt"/>
            </xsd:restriction>
          </xsd:simpleType>
        </xsd:union>
      </xsd:simpleType>
    </xsd:element>
    <xsd:element name="Frist" ma:index="17" nillable="true" ma:displayName="Frist" ma:format="DateOnly" ma:internalName="Frist">
      <xsd:simpleType>
        <xsd:restriction base="dms:DateTime"/>
      </xsd:simpleType>
    </xsd:element>
    <xsd:element name="Registreringsdato" ma:index="18" nillable="true" ma:displayName="Registreringsdato" ma:format="DateOnly" ma:internalName="Registreringsdato">
      <xsd:simpleType>
        <xsd:restriction base="dms:DateTime"/>
      </xsd:simpleType>
    </xsd:element>
    <xsd:element name="CCMDescription" ma:index="19" nillable="true" ma:displayName="Notifikationer" ma:internalName="CCMDescription">
      <xsd:simpleType>
        <xsd:restriction base="dms:Note">
          <xsd:maxLength value="255"/>
        </xsd:restriction>
      </xsd:simpleType>
    </xsd:element>
    <xsd:element name="Adresse" ma:index="20" nillable="true" ma:displayName="Adresse" ma:list="{2D482119-55C0-4BE9-A5D1-C91AD9B5B9C1}" ma:internalName="Adresse" ma:showField="AdresseFlet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ournalDato" ma:index="21" nillable="true" ma:displayName="Journal dato" ma:format="DateOnly" ma:internalName="JournalDato">
      <xsd:simpleType>
        <xsd:restriction base="dms:DateTime"/>
      </xsd:simpleType>
    </xsd:element>
    <xsd:element name="BrevId" ma:index="22" nillable="true" ma:displayName="Original brevid" ma:internalName="BrevId">
      <xsd:simpleType>
        <xsd:restriction base="dms:Text">
          <xsd:maxLength value="255"/>
        </xsd:restriction>
      </xsd:simpleType>
    </xsd:element>
    <xsd:element name="Fortrolighed" ma:index="23" nillable="true" ma:displayName="Fortrolighed" ma:default="Offentlig" ma:description="" ma:internalName="Fortrolighed">
      <xsd:simpleType>
        <xsd:restriction base="dms:Choice">
          <xsd:enumeration value="Offentlig"/>
          <xsd:enumeration value="Fortrolig"/>
        </xsd:restriction>
      </xsd:simpleType>
    </xsd:element>
    <xsd:element name="a3c7f3665c3f4ddab65e7e70f16e8438" ma:index="43" nillable="true" ma:taxonomy="true" ma:internalName="a3c7f3665c3f4ddab65e7e70f16e8438" ma:taxonomyFieldName="Dokumenttype" ma:displayName="Dokumenttype" ma:default="" ma:fieldId="{a3c7f366-5c3f-4dda-b65e-7e70f16e8438}" ma:sspId="2cf6b21c-e739-421b-8f40-7865e9e1b0be" ma:termSetId="2a4879fc-ae04-4bed-bb2c-c61845ab3bd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CMMeetingCaseId" ma:index="47" nillable="true" ma:displayName="CCMMeetingCaseId" ma:hidden="true" ma:internalName="CCMMeetingCaseId">
      <xsd:simpleType>
        <xsd:restriction base="dms:Text">
          <xsd:maxLength value="255"/>
        </xsd:restriction>
      </xsd:simpleType>
    </xsd:element>
    <xsd:element name="CCMMeetingCaseInstanceId" ma:index="48" nillable="true" ma:displayName="CCMMeetingCaseInstanceId" ma:hidden="true" ma:internalName="CCMMeetingCaseInstanceId">
      <xsd:simpleType>
        <xsd:restriction base="dms:Text">
          <xsd:maxLength value="255"/>
        </xsd:restriction>
      </xsd:simpleType>
    </xsd:element>
    <xsd:element name="CCMAgendaItemId" ma:index="49" nillable="true" ma:displayName="CCMAgendaItemId" ma:decimals="0" ma:hidden="true" ma:internalName="CCMAgendaItemId">
      <xsd:simpleType>
        <xsd:restriction base="dms:Number"/>
      </xsd:simpleType>
    </xsd:element>
    <xsd:element name="AgendaStatusIcon" ma:index="50" nillable="true" ma:displayName="Ikon for dagsordensstatus" ma:internalName="AgendaStatusIcon" ma:readOnly="true">
      <xsd:simpleType>
        <xsd:restriction base="dms:Unknown"/>
      </xsd:simpleType>
    </xsd:element>
    <xsd:element name="h5cdd41bbf4f4e29b66bc68df1bafbfc" ma:index="61" nillable="true" ma:taxonomy="true" ma:internalName="h5cdd41bbf4f4e29b66bc68df1bafbfc" ma:taxonomyFieldName="Afdeling" ma:displayName="Afdeling" ma:default="30;#Koncern Sundhed (SSP)|4cb9e5bb-37f4-4399-a691-e112cdaf29d0" ma:fieldId="{15cdd41b-bf4f-4e29-b66b-c68df1bafbfc}" ma:sspId="2cf6b21c-e739-421b-8f40-7865e9e1b0be" ma:termSetId="0c42a4d7-d357-4dd3-81a3-bd062df2df3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skrivelse" ma:index="62" nillable="true" ma:displayName="Beskrivelse" ma:hidden="true" ma:internalName="Beskrivelse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632986-2332-4bcb-a907-f319a322ff78" elementFormDefault="qualified">
    <xsd:import namespace="http://schemas.microsoft.com/office/2006/documentManagement/types"/>
    <xsd:import namespace="http://schemas.microsoft.com/office/infopath/2007/PartnerControls"/>
    <xsd:element name="TaxCatchAll" ma:index="44" nillable="true" ma:displayName="Taxonomy Catch All Column" ma:hidden="true" ma:list="{81230175-9f11-438c-8614-1e4fb30703a3}" ma:internalName="TaxCatchAll" ma:showField="CatchAllData" ma:web="45632986-2332-4bcb-a907-f319a322ff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6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8243CD-E68D-4660-8B27-F609EDBD61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21072B-D970-475A-BB00-3B4396A654DC}">
  <ds:schemaRefs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45632986-2332-4bcb-a907-f319a322ff78"/>
    <ds:schemaRef ds:uri="50359CDB-2370-4DFA-B91D-0E928C4A6869"/>
    <ds:schemaRef ds:uri="http://www.w3.org/XML/1998/namespace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9AF0326-DD25-44AB-900B-B4FA6FC266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0359CDB-2370-4DFA-B91D-0E928C4A6869"/>
    <ds:schemaRef ds:uri="45632986-2332-4bcb-a907-f319a322ff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cd39148-8b66-4592-9bb9-0f062c57cc3d}" enabled="0" method="" siteId="{2cd39148-8b66-4592-9bb9-0f062c57cc3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Region Sjælland - Koncern_DK_2022</Template>
  <TotalTime>50211</TotalTime>
  <Words>2389</Words>
  <Application>Microsoft Office PowerPoint</Application>
  <PresentationFormat>Widescreen</PresentationFormat>
  <Paragraphs>275</Paragraphs>
  <Slides>22</Slides>
  <Notes>21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22</vt:i4>
      </vt:variant>
    </vt:vector>
  </HeadingPairs>
  <TitlesOfParts>
    <vt:vector size="30" baseType="lpstr">
      <vt:lpstr>Arial</vt:lpstr>
      <vt:lpstr>Arial Unicode MS</vt:lpstr>
      <vt:lpstr>Calibri</vt:lpstr>
      <vt:lpstr>Times New Roman</vt:lpstr>
      <vt:lpstr>Verdana</vt:lpstr>
      <vt:lpstr>Wingdings 2</vt:lpstr>
      <vt:lpstr>Region Sjælland - PPT</vt:lpstr>
      <vt:lpstr>1_Region Sjælland - PPT</vt:lpstr>
      <vt:lpstr>Sårbehandlingsprodukter og deres egenskaber   </vt:lpstr>
      <vt:lpstr>Ophavsret og anvendelse   </vt:lpstr>
      <vt:lpstr>Behandling med sårprodukter: en del af den lokale sårbehandling    </vt:lpstr>
      <vt:lpstr>Sårprodukterne har mange vigtige egenskaber</vt:lpstr>
      <vt:lpstr>Produkttyper Hvornår bruges hvilke produkter?</vt:lpstr>
      <vt:lpstr>Alginater med og uden sølv</vt:lpstr>
      <vt:lpstr>Fiberbandage, hydrofiber med og uden sølv </vt:lpstr>
      <vt:lpstr>Sølvprodukter</vt:lpstr>
      <vt:lpstr>Honning</vt:lpstr>
      <vt:lpstr>Hydrofobe bandager</vt:lpstr>
      <vt:lpstr>Polymem</vt:lpstr>
      <vt:lpstr>Skumbandager uden klæb</vt:lpstr>
      <vt:lpstr>Skumbandage med silikone klæb</vt:lpstr>
      <vt:lpstr>Superabsorberende forbindinger</vt:lpstr>
      <vt:lpstr>                     Sårkontaktlag</vt:lpstr>
      <vt:lpstr>Hydrogel</vt:lpstr>
      <vt:lpstr>Hydrokolloid bandage</vt:lpstr>
      <vt:lpstr>Kulbandager</vt:lpstr>
      <vt:lpstr>Undertryksbehandling med små pumper og bandager</vt:lpstr>
      <vt:lpstr>Hudbeskyttelse</vt:lpstr>
      <vt:lpstr>Referencer</vt:lpstr>
      <vt:lpstr> Udviklet af Helle Christina Krintel, sårsygeplejerske, Ringsted Kommune, Hjemmeplejen   I samarbejde med Sundhedsstrategisk Planlægning     www.regionsjaelland.dk/saarbehandling </vt:lpstr>
    </vt:vector>
  </TitlesOfParts>
  <Company>Region Sjaelland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PP. Sårprodukter</dc:title>
  <dc:creator>Helle Krintel;Sundhedsstrategisk Planlægning</dc:creator>
  <cp:lastModifiedBy>Susanne Kryger</cp:lastModifiedBy>
  <cp:revision>19</cp:revision>
  <dcterms:created xsi:type="dcterms:W3CDTF">2024-09-17T19:28:34Z</dcterms:created>
  <dcterms:modified xsi:type="dcterms:W3CDTF">2026-04-16T11:46:55Z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0x010100AC085CFC53BC46CEA2EADE194AD9D48200E3EE6ECFD6806F4C9C1D34CA87A002FF</vt:lpwstr>
  </property>
  <property fmtid="{D5CDD505-2E9C-101B-9397-08002B2CF9AE}" pid="3" name="CCMOneDriveID">
    <vt:lpwstr/>
  </property>
  <property fmtid="{D5CDD505-2E9C-101B-9397-08002B2CF9AE}" pid="4" name="CCMOneDriveOwnerID">
    <vt:lpwstr/>
  </property>
  <property fmtid="{D5CDD505-2E9C-101B-9397-08002B2CF9AE}" pid="5" name="CCMOneDriveItemID">
    <vt:lpwstr/>
  </property>
  <property fmtid="{D5CDD505-2E9C-101B-9397-08002B2CF9AE}" pid="6" name="CCMIsSharedOnOneDrive">
    <vt:bool>false</vt:bool>
  </property>
  <property fmtid="{D5CDD505-2E9C-101B-9397-08002B2CF9AE}" pid="7" name="Afdeling">
    <vt:lpwstr>30;#Koncern Sundhed (SSP)|4cb9e5bb-37f4-4399-a691-e112cdaf29d0</vt:lpwstr>
  </property>
  <property fmtid="{D5CDD505-2E9C-101B-9397-08002B2CF9AE}" pid="8" name="CCMSystem">
    <vt:lpwstr> </vt:lpwstr>
  </property>
  <property fmtid="{D5CDD505-2E9C-101B-9397-08002B2CF9AE}" pid="9" name="CCMEventContext">
    <vt:lpwstr>af2f10c6-aff9-4549-9583-cfa836b6418a</vt:lpwstr>
  </property>
  <property fmtid="{D5CDD505-2E9C-101B-9397-08002B2CF9AE}" pid="10" name="CCMCommunication">
    <vt:lpwstr/>
  </property>
  <property fmtid="{D5CDD505-2E9C-101B-9397-08002B2CF9AE}" pid="11" name="CCMEventContext_DocumentTimelineUpdatingEvent">
    <vt:lpwstr>d42a917f-c514-4659-85bb-f1b9ec3c4a09</vt:lpwstr>
  </property>
  <property fmtid="{D5CDD505-2E9C-101B-9397-08002B2CF9AE}" pid="12" name="TemplateUrl">
    <vt:lpwstr/>
  </property>
  <property fmtid="{D5CDD505-2E9C-101B-9397-08002B2CF9AE}" pid="13" name="Dokumenttype">
    <vt:lpwstr/>
  </property>
</Properties>
</file>