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9" r:id="rId2"/>
  </p:sldMasterIdLst>
  <p:notesMasterIdLst>
    <p:notesMasterId r:id="rId14"/>
  </p:notesMasterIdLst>
  <p:handoutMasterIdLst>
    <p:handoutMasterId r:id="rId15"/>
  </p:handoutMasterIdLst>
  <p:sldIdLst>
    <p:sldId id="308" r:id="rId3"/>
    <p:sldId id="367" r:id="rId4"/>
    <p:sldId id="313" r:id="rId5"/>
    <p:sldId id="370" r:id="rId6"/>
    <p:sldId id="369" r:id="rId7"/>
    <p:sldId id="368" r:id="rId8"/>
    <p:sldId id="371" r:id="rId9"/>
    <p:sldId id="372" r:id="rId10"/>
    <p:sldId id="373" r:id="rId11"/>
    <p:sldId id="375" r:id="rId12"/>
    <p:sldId id="402" r:id="rId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FB29-EB9F-24A4-335D-650BF6919C39}" name="Katrine Højager Hansen" initials="KH" userId="S::khohan@naestved.dk::b7097e99-32c9-46bf-843e-050764eb62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333091"/>
    <a:srgbClr val="006479"/>
    <a:srgbClr val="003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54920" autoAdjust="0"/>
  </p:normalViewPr>
  <p:slideViewPr>
    <p:cSldViewPr snapToGrid="0" snapToObjects="1">
      <p:cViewPr varScale="1">
        <p:scale>
          <a:sx n="46" d="100"/>
          <a:sy n="46" d="100"/>
        </p:scale>
        <p:origin x="210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898E3-ABB4-46D5-AEB5-EFE75E06716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486823-F0E7-4B4B-9749-6CA919688BCA}">
      <dgm:prSet/>
      <dgm:spPr/>
      <dgm:t>
        <a:bodyPr/>
        <a:lstStyle/>
        <a:p>
          <a:r>
            <a:rPr lang="da-DK" b="1" dirty="0"/>
            <a:t>Fysiske faktorer</a:t>
          </a:r>
          <a:endParaRPr lang="en-US" dirty="0"/>
        </a:p>
      </dgm:t>
    </dgm:pt>
    <dgm:pt modelId="{FCF2A78A-3D80-49C7-821A-FB191FB39F09}" type="parTrans" cxnId="{337E2D72-0424-4298-ACC8-93ACE665AD1A}">
      <dgm:prSet/>
      <dgm:spPr/>
      <dgm:t>
        <a:bodyPr/>
        <a:lstStyle/>
        <a:p>
          <a:endParaRPr lang="en-US"/>
        </a:p>
      </dgm:t>
    </dgm:pt>
    <dgm:pt modelId="{F0632D85-8B1F-4225-A4E0-8A1B4CAABDFD}" type="sibTrans" cxnId="{337E2D72-0424-4298-ACC8-93ACE665AD1A}">
      <dgm:prSet/>
      <dgm:spPr/>
      <dgm:t>
        <a:bodyPr/>
        <a:lstStyle/>
        <a:p>
          <a:endParaRPr lang="en-US"/>
        </a:p>
      </dgm:t>
    </dgm:pt>
    <dgm:pt modelId="{7E610D25-98DD-4A4D-9055-C6B71864A6E4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Traumatiske sår (skader, operationer)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422388B1-A224-4E3B-A6F1-1DBEF5091922}" type="parTrans" cxnId="{10E540B3-82AD-4395-8216-A493BFE4BD6F}">
      <dgm:prSet/>
      <dgm:spPr/>
      <dgm:t>
        <a:bodyPr/>
        <a:lstStyle/>
        <a:p>
          <a:endParaRPr lang="en-US"/>
        </a:p>
      </dgm:t>
    </dgm:pt>
    <dgm:pt modelId="{79621F9F-62A1-44A8-AC1B-D7977668659B}" type="sibTrans" cxnId="{10E540B3-82AD-4395-8216-A493BFE4BD6F}">
      <dgm:prSet/>
      <dgm:spPr/>
      <dgm:t>
        <a:bodyPr/>
        <a:lstStyle/>
        <a:p>
          <a:endParaRPr lang="en-US"/>
        </a:p>
      </dgm:t>
    </dgm:pt>
    <dgm:pt modelId="{A4336DA4-4EC2-4E40-9343-9D4E68882DBA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Infektion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73C14CD8-31D4-49A4-87EF-E925C19E8E66}" type="parTrans" cxnId="{CCB7F559-E589-4CFB-8880-DA71E62F2CF6}">
      <dgm:prSet/>
      <dgm:spPr/>
      <dgm:t>
        <a:bodyPr/>
        <a:lstStyle/>
        <a:p>
          <a:endParaRPr lang="en-US"/>
        </a:p>
      </dgm:t>
    </dgm:pt>
    <dgm:pt modelId="{41E1F5BD-FB7C-466D-87C9-7599E920E56C}" type="sibTrans" cxnId="{CCB7F559-E589-4CFB-8880-DA71E62F2CF6}">
      <dgm:prSet/>
      <dgm:spPr/>
      <dgm:t>
        <a:bodyPr/>
        <a:lstStyle/>
        <a:p>
          <a:endParaRPr lang="en-US"/>
        </a:p>
      </dgm:t>
    </dgm:pt>
    <dgm:pt modelId="{D11AD358-FC5B-4B69-8D48-E28724BFB0F7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Iskæmi (manglende blodforsyning til området)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81C282C5-A218-4D9B-9DA1-AC8828FE5AEA}" type="parTrans" cxnId="{06C4BC5E-A880-4D5A-809C-768A96783554}">
      <dgm:prSet/>
      <dgm:spPr/>
      <dgm:t>
        <a:bodyPr/>
        <a:lstStyle/>
        <a:p>
          <a:endParaRPr lang="en-US"/>
        </a:p>
      </dgm:t>
    </dgm:pt>
    <dgm:pt modelId="{709457D2-A6C8-43B1-9336-ADD22A1C6312}" type="sibTrans" cxnId="{06C4BC5E-A880-4D5A-809C-768A96783554}">
      <dgm:prSet/>
      <dgm:spPr/>
      <dgm:t>
        <a:bodyPr/>
        <a:lstStyle/>
        <a:p>
          <a:endParaRPr lang="en-US"/>
        </a:p>
      </dgm:t>
    </dgm:pt>
    <dgm:pt modelId="{08DD4790-ABA3-4BC2-8CE7-BEA4BEDD401F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Inflammatoriske processer (forhøjet væskeansamling, hævelse)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718F3B0A-1790-45EB-B8FB-A788860B11AC}" type="parTrans" cxnId="{1DBA3985-400B-4F0A-8CBE-391E0CC02E0F}">
      <dgm:prSet/>
      <dgm:spPr/>
      <dgm:t>
        <a:bodyPr/>
        <a:lstStyle/>
        <a:p>
          <a:endParaRPr lang="en-US"/>
        </a:p>
      </dgm:t>
    </dgm:pt>
    <dgm:pt modelId="{9732E775-B01D-4A56-B918-38F03F81D536}" type="sibTrans" cxnId="{1DBA3985-400B-4F0A-8CBE-391E0CC02E0F}">
      <dgm:prSet/>
      <dgm:spPr/>
      <dgm:t>
        <a:bodyPr/>
        <a:lstStyle/>
        <a:p>
          <a:endParaRPr lang="en-US"/>
        </a:p>
      </dgm:t>
    </dgm:pt>
    <dgm:pt modelId="{0FC045EA-C601-4CB6-9D51-BEF201C7DEAC}">
      <dgm:prSet/>
      <dgm:spPr/>
      <dgm:t>
        <a:bodyPr/>
        <a:lstStyle/>
        <a:p>
          <a:r>
            <a:rPr lang="da-DK" b="1" dirty="0"/>
            <a:t>Behandlingsrelaterede faktorer</a:t>
          </a:r>
          <a:endParaRPr lang="en-US" dirty="0"/>
        </a:p>
      </dgm:t>
    </dgm:pt>
    <dgm:pt modelId="{B05F1933-4881-4505-9EB3-636AD672E31A}" type="parTrans" cxnId="{1CFE344A-62FD-4C55-9FA9-56322CB67C90}">
      <dgm:prSet/>
      <dgm:spPr/>
      <dgm:t>
        <a:bodyPr/>
        <a:lstStyle/>
        <a:p>
          <a:endParaRPr lang="en-US"/>
        </a:p>
      </dgm:t>
    </dgm:pt>
    <dgm:pt modelId="{2EE8200F-4CDE-4A3F-BD68-C452F3192189}" type="sibTrans" cxnId="{1CFE344A-62FD-4C55-9FA9-56322CB67C90}">
      <dgm:prSet/>
      <dgm:spPr/>
      <dgm:t>
        <a:bodyPr/>
        <a:lstStyle/>
        <a:p>
          <a:endParaRPr lang="en-US"/>
        </a:p>
      </dgm:t>
    </dgm:pt>
    <dgm:pt modelId="{40C46211-7057-415A-8BC2-1A080FD3CB92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Bandageskift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0D0EFC6B-31E5-42AE-B0DC-68B89737AEE8}" type="parTrans" cxnId="{1909D160-9ED1-403C-B93B-CB3C777EC110}">
      <dgm:prSet/>
      <dgm:spPr/>
      <dgm:t>
        <a:bodyPr/>
        <a:lstStyle/>
        <a:p>
          <a:endParaRPr lang="en-US"/>
        </a:p>
      </dgm:t>
    </dgm:pt>
    <dgm:pt modelId="{B773B613-6394-46F7-89E4-489791AD8E3D}" type="sibTrans" cxnId="{1909D160-9ED1-403C-B93B-CB3C777EC110}">
      <dgm:prSet/>
      <dgm:spPr/>
      <dgm:t>
        <a:bodyPr/>
        <a:lstStyle/>
        <a:p>
          <a:endParaRPr lang="en-US"/>
        </a:p>
      </dgm:t>
    </dgm:pt>
    <dgm:pt modelId="{35EBE249-B67D-4B0D-A2EB-3D1A8FF8E992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Brugen af remedier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98443308-BED3-4455-80AE-6C956BFDA2AB}" type="parTrans" cxnId="{8E3CE1CA-A657-44F5-961B-27FD1B4383AD}">
      <dgm:prSet/>
      <dgm:spPr/>
      <dgm:t>
        <a:bodyPr/>
        <a:lstStyle/>
        <a:p>
          <a:endParaRPr lang="en-US"/>
        </a:p>
      </dgm:t>
    </dgm:pt>
    <dgm:pt modelId="{A503C302-7579-4249-92E5-BA7CD6691A46}" type="sibTrans" cxnId="{8E3CE1CA-A657-44F5-961B-27FD1B4383AD}">
      <dgm:prSet/>
      <dgm:spPr/>
      <dgm:t>
        <a:bodyPr/>
        <a:lstStyle/>
        <a:p>
          <a:endParaRPr lang="en-US"/>
        </a:p>
      </dgm:t>
    </dgm:pt>
    <dgm:pt modelId="{5559BBA3-28F2-439B-9244-4419D8D6A406}">
      <dgm:prSet/>
      <dgm:spPr/>
      <dgm:t>
        <a:bodyPr/>
        <a:lstStyle/>
        <a:p>
          <a:r>
            <a:rPr lang="da-DK" b="1" dirty="0"/>
            <a:t>Psykologiske faktorer</a:t>
          </a:r>
          <a:endParaRPr lang="en-US" dirty="0"/>
        </a:p>
      </dgm:t>
    </dgm:pt>
    <dgm:pt modelId="{489DF545-4753-4035-8F1F-699C05D41DE3}" type="parTrans" cxnId="{56794990-9AAE-4A26-9AB2-786564029F23}">
      <dgm:prSet/>
      <dgm:spPr/>
      <dgm:t>
        <a:bodyPr/>
        <a:lstStyle/>
        <a:p>
          <a:endParaRPr lang="en-US"/>
        </a:p>
      </dgm:t>
    </dgm:pt>
    <dgm:pt modelId="{FE2472C4-3758-443B-93C6-EE8A86205F08}" type="sibTrans" cxnId="{56794990-9AAE-4A26-9AB2-786564029F23}">
      <dgm:prSet/>
      <dgm:spPr/>
      <dgm:t>
        <a:bodyPr/>
        <a:lstStyle/>
        <a:p>
          <a:endParaRPr lang="en-US"/>
        </a:p>
      </dgm:t>
    </dgm:pt>
    <dgm:pt modelId="{BF4DB601-715B-4A2B-BFF4-55FECDBEE80A}">
      <dgm:prSet/>
      <dgm:spPr/>
      <dgm:t>
        <a:bodyPr/>
        <a:lstStyle/>
        <a:p>
          <a:r>
            <a:rPr lang="da-DK" dirty="0">
              <a:solidFill>
                <a:schemeClr val="bg2">
                  <a:lumMod val="10000"/>
                </a:schemeClr>
              </a:solidFill>
            </a:rPr>
            <a:t>Angst og stress kan forstærke smerten</a:t>
          </a:r>
          <a:endParaRPr lang="en-US" dirty="0"/>
        </a:p>
      </dgm:t>
    </dgm:pt>
    <dgm:pt modelId="{87A38588-AB9B-4D02-A21C-5D14A93742EC}" type="parTrans" cxnId="{BD03D4D0-E2E1-4665-BBDE-5A1219952CD6}">
      <dgm:prSet/>
      <dgm:spPr/>
      <dgm:t>
        <a:bodyPr/>
        <a:lstStyle/>
        <a:p>
          <a:endParaRPr lang="en-US"/>
        </a:p>
      </dgm:t>
    </dgm:pt>
    <dgm:pt modelId="{736D76E9-F473-4BBB-8516-D2AE9FAE7B28}" type="sibTrans" cxnId="{BD03D4D0-E2E1-4665-BBDE-5A1219952CD6}">
      <dgm:prSet/>
      <dgm:spPr/>
      <dgm:t>
        <a:bodyPr/>
        <a:lstStyle/>
        <a:p>
          <a:endParaRPr lang="en-US"/>
        </a:p>
      </dgm:t>
    </dgm:pt>
    <dgm:pt modelId="{64A6F184-D987-423E-8CE8-6EE9DA906F47}">
      <dgm:prSet/>
      <dgm:spPr/>
      <dgm:t>
        <a:bodyPr/>
        <a:lstStyle/>
        <a:p>
          <a:r>
            <a:rPr lang="en-US" dirty="0" err="1">
              <a:solidFill>
                <a:schemeClr val="bg2">
                  <a:lumMod val="10000"/>
                </a:schemeClr>
              </a:solidFill>
            </a:rPr>
            <a:t>Selve</a:t>
          </a:r>
          <a:r>
            <a:rPr lang="en-US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10000"/>
                </a:schemeClr>
              </a:solidFill>
            </a:rPr>
            <a:t>bandagen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DDA4A9B3-B780-42D7-B85C-37FBE3DEC249}" type="parTrans" cxnId="{A12F85E0-BD63-4442-8B2C-D9DE1FC81096}">
      <dgm:prSet/>
      <dgm:spPr/>
      <dgm:t>
        <a:bodyPr/>
        <a:lstStyle/>
        <a:p>
          <a:endParaRPr lang="da-DK"/>
        </a:p>
      </dgm:t>
    </dgm:pt>
    <dgm:pt modelId="{EA844356-346C-40D0-A736-9384A1BC7483}" type="sibTrans" cxnId="{A12F85E0-BD63-4442-8B2C-D9DE1FC81096}">
      <dgm:prSet/>
      <dgm:spPr/>
      <dgm:t>
        <a:bodyPr/>
        <a:lstStyle/>
        <a:p>
          <a:endParaRPr lang="da-DK"/>
        </a:p>
      </dgm:t>
    </dgm:pt>
    <dgm:pt modelId="{27289FCD-E8F7-4211-B7A6-2E56FABE39B7}" type="pres">
      <dgm:prSet presAssocID="{8F4898E3-ABB4-46D5-AEB5-EFE75E06716B}" presName="linear" presStyleCnt="0">
        <dgm:presLayoutVars>
          <dgm:animLvl val="lvl"/>
          <dgm:resizeHandles val="exact"/>
        </dgm:presLayoutVars>
      </dgm:prSet>
      <dgm:spPr/>
    </dgm:pt>
    <dgm:pt modelId="{8B34AC8C-7DE8-4929-B32E-6DD59D03DED5}" type="pres">
      <dgm:prSet presAssocID="{63486823-F0E7-4B4B-9749-6CA919688B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88069E-FCFF-4E4D-89B2-6AA1AB03F9C2}" type="pres">
      <dgm:prSet presAssocID="{63486823-F0E7-4B4B-9749-6CA919688BCA}" presName="childText" presStyleLbl="revTx" presStyleIdx="0" presStyleCnt="3">
        <dgm:presLayoutVars>
          <dgm:bulletEnabled val="1"/>
        </dgm:presLayoutVars>
      </dgm:prSet>
      <dgm:spPr/>
    </dgm:pt>
    <dgm:pt modelId="{5583F6D8-F8A4-4470-BA7F-3D49EDF200BA}" type="pres">
      <dgm:prSet presAssocID="{0FC045EA-C601-4CB6-9D51-BEF201C7DE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4F6B9F-C85C-44E4-82B9-F4D40D5254FB}" type="pres">
      <dgm:prSet presAssocID="{0FC045EA-C601-4CB6-9D51-BEF201C7DEAC}" presName="childText" presStyleLbl="revTx" presStyleIdx="1" presStyleCnt="3">
        <dgm:presLayoutVars>
          <dgm:bulletEnabled val="1"/>
        </dgm:presLayoutVars>
      </dgm:prSet>
      <dgm:spPr/>
    </dgm:pt>
    <dgm:pt modelId="{BF12BB9E-A20B-486D-B4B5-7379949B3572}" type="pres">
      <dgm:prSet presAssocID="{5559BBA3-28F2-439B-9244-4419D8D6A40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932A919-670B-41BA-AD64-44340D5DE6ED}" type="pres">
      <dgm:prSet presAssocID="{5559BBA3-28F2-439B-9244-4419D8D6A40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FA0C602-4B21-4BC9-8450-8054BA65F676}" type="presOf" srcId="{64A6F184-D987-423E-8CE8-6EE9DA906F47}" destId="{374F6B9F-C85C-44E4-82B9-F4D40D5254FB}" srcOrd="0" destOrd="2" presId="urn:microsoft.com/office/officeart/2005/8/layout/vList2"/>
    <dgm:cxn modelId="{313EEB3D-9762-4A1C-BA0E-4674051D52C7}" type="presOf" srcId="{08DD4790-ABA3-4BC2-8CE7-BEA4BEDD401F}" destId="{A988069E-FCFF-4E4D-89B2-6AA1AB03F9C2}" srcOrd="0" destOrd="3" presId="urn:microsoft.com/office/officeart/2005/8/layout/vList2"/>
    <dgm:cxn modelId="{06C4BC5E-A880-4D5A-809C-768A96783554}" srcId="{63486823-F0E7-4B4B-9749-6CA919688BCA}" destId="{D11AD358-FC5B-4B69-8D48-E28724BFB0F7}" srcOrd="2" destOrd="0" parTransId="{81C282C5-A218-4D9B-9DA1-AC8828FE5AEA}" sibTransId="{709457D2-A6C8-43B1-9336-ADD22A1C6312}"/>
    <dgm:cxn modelId="{1909D160-9ED1-403C-B93B-CB3C777EC110}" srcId="{0FC045EA-C601-4CB6-9D51-BEF201C7DEAC}" destId="{40C46211-7057-415A-8BC2-1A080FD3CB92}" srcOrd="0" destOrd="0" parTransId="{0D0EFC6B-31E5-42AE-B0DC-68B89737AEE8}" sibTransId="{B773B613-6394-46F7-89E4-489791AD8E3D}"/>
    <dgm:cxn modelId="{C0ABA864-D4BE-450B-9E75-65EFBDEDBC4F}" type="presOf" srcId="{A4336DA4-4EC2-4E40-9343-9D4E68882DBA}" destId="{A988069E-FCFF-4E4D-89B2-6AA1AB03F9C2}" srcOrd="0" destOrd="1" presId="urn:microsoft.com/office/officeart/2005/8/layout/vList2"/>
    <dgm:cxn modelId="{CE275166-7BE6-44C3-B4F2-682561C74AF1}" type="presOf" srcId="{35EBE249-B67D-4B0D-A2EB-3D1A8FF8E992}" destId="{374F6B9F-C85C-44E4-82B9-F4D40D5254FB}" srcOrd="0" destOrd="1" presId="urn:microsoft.com/office/officeart/2005/8/layout/vList2"/>
    <dgm:cxn modelId="{1CFE344A-62FD-4C55-9FA9-56322CB67C90}" srcId="{8F4898E3-ABB4-46D5-AEB5-EFE75E06716B}" destId="{0FC045EA-C601-4CB6-9D51-BEF201C7DEAC}" srcOrd="1" destOrd="0" parTransId="{B05F1933-4881-4505-9EB3-636AD672E31A}" sibTransId="{2EE8200F-4CDE-4A3F-BD68-C452F3192189}"/>
    <dgm:cxn modelId="{337E2D72-0424-4298-ACC8-93ACE665AD1A}" srcId="{8F4898E3-ABB4-46D5-AEB5-EFE75E06716B}" destId="{63486823-F0E7-4B4B-9749-6CA919688BCA}" srcOrd="0" destOrd="0" parTransId="{FCF2A78A-3D80-49C7-821A-FB191FB39F09}" sibTransId="{F0632D85-8B1F-4225-A4E0-8A1B4CAABDFD}"/>
    <dgm:cxn modelId="{CCB7F559-E589-4CFB-8880-DA71E62F2CF6}" srcId="{63486823-F0E7-4B4B-9749-6CA919688BCA}" destId="{A4336DA4-4EC2-4E40-9343-9D4E68882DBA}" srcOrd="1" destOrd="0" parTransId="{73C14CD8-31D4-49A4-87EF-E925C19E8E66}" sibTransId="{41E1F5BD-FB7C-466D-87C9-7599E920E56C}"/>
    <dgm:cxn modelId="{1DBA3985-400B-4F0A-8CBE-391E0CC02E0F}" srcId="{63486823-F0E7-4B4B-9749-6CA919688BCA}" destId="{08DD4790-ABA3-4BC2-8CE7-BEA4BEDD401F}" srcOrd="3" destOrd="0" parTransId="{718F3B0A-1790-45EB-B8FB-A788860B11AC}" sibTransId="{9732E775-B01D-4A56-B918-38F03F81D536}"/>
    <dgm:cxn modelId="{56794990-9AAE-4A26-9AB2-786564029F23}" srcId="{8F4898E3-ABB4-46D5-AEB5-EFE75E06716B}" destId="{5559BBA3-28F2-439B-9244-4419D8D6A406}" srcOrd="2" destOrd="0" parTransId="{489DF545-4753-4035-8F1F-699C05D41DE3}" sibTransId="{FE2472C4-3758-443B-93C6-EE8A86205F08}"/>
    <dgm:cxn modelId="{20C05693-7C4A-4026-9860-06C0C1923BE6}" type="presOf" srcId="{0FC045EA-C601-4CB6-9D51-BEF201C7DEAC}" destId="{5583F6D8-F8A4-4470-BA7F-3D49EDF200BA}" srcOrd="0" destOrd="0" presId="urn:microsoft.com/office/officeart/2005/8/layout/vList2"/>
    <dgm:cxn modelId="{10E540B3-82AD-4395-8216-A493BFE4BD6F}" srcId="{63486823-F0E7-4B4B-9749-6CA919688BCA}" destId="{7E610D25-98DD-4A4D-9055-C6B71864A6E4}" srcOrd="0" destOrd="0" parTransId="{422388B1-A224-4E3B-A6F1-1DBEF5091922}" sibTransId="{79621F9F-62A1-44A8-AC1B-D7977668659B}"/>
    <dgm:cxn modelId="{A644A8B8-EA7E-4256-87AD-58DEFD53BBE8}" type="presOf" srcId="{BF4DB601-715B-4A2B-BFF4-55FECDBEE80A}" destId="{0932A919-670B-41BA-AD64-44340D5DE6ED}" srcOrd="0" destOrd="0" presId="urn:microsoft.com/office/officeart/2005/8/layout/vList2"/>
    <dgm:cxn modelId="{8E3CE1CA-A657-44F5-961B-27FD1B4383AD}" srcId="{0FC045EA-C601-4CB6-9D51-BEF201C7DEAC}" destId="{35EBE249-B67D-4B0D-A2EB-3D1A8FF8E992}" srcOrd="1" destOrd="0" parTransId="{98443308-BED3-4455-80AE-6C956BFDA2AB}" sibTransId="{A503C302-7579-4249-92E5-BA7CD6691A46}"/>
    <dgm:cxn modelId="{BD03D4D0-E2E1-4665-BBDE-5A1219952CD6}" srcId="{5559BBA3-28F2-439B-9244-4419D8D6A406}" destId="{BF4DB601-715B-4A2B-BFF4-55FECDBEE80A}" srcOrd="0" destOrd="0" parTransId="{87A38588-AB9B-4D02-A21C-5D14A93742EC}" sibTransId="{736D76E9-F473-4BBB-8516-D2AE9FAE7B28}"/>
    <dgm:cxn modelId="{C180BAD1-FABB-4A94-8D64-F32044D7C7B0}" type="presOf" srcId="{63486823-F0E7-4B4B-9749-6CA919688BCA}" destId="{8B34AC8C-7DE8-4929-B32E-6DD59D03DED5}" srcOrd="0" destOrd="0" presId="urn:microsoft.com/office/officeart/2005/8/layout/vList2"/>
    <dgm:cxn modelId="{0291E0D9-C58E-4918-AA84-3B05452829FC}" type="presOf" srcId="{7E610D25-98DD-4A4D-9055-C6B71864A6E4}" destId="{A988069E-FCFF-4E4D-89B2-6AA1AB03F9C2}" srcOrd="0" destOrd="0" presId="urn:microsoft.com/office/officeart/2005/8/layout/vList2"/>
    <dgm:cxn modelId="{4A78A5DA-9700-4AED-A148-DBDB8BC68E7E}" type="presOf" srcId="{40C46211-7057-415A-8BC2-1A080FD3CB92}" destId="{374F6B9F-C85C-44E4-82B9-F4D40D5254FB}" srcOrd="0" destOrd="0" presId="urn:microsoft.com/office/officeart/2005/8/layout/vList2"/>
    <dgm:cxn modelId="{A12F85E0-BD63-4442-8B2C-D9DE1FC81096}" srcId="{0FC045EA-C601-4CB6-9D51-BEF201C7DEAC}" destId="{64A6F184-D987-423E-8CE8-6EE9DA906F47}" srcOrd="2" destOrd="0" parTransId="{DDA4A9B3-B780-42D7-B85C-37FBE3DEC249}" sibTransId="{EA844356-346C-40D0-A736-9384A1BC7483}"/>
    <dgm:cxn modelId="{BCA569E4-7E35-4EAF-8C70-ECFD190C16CD}" type="presOf" srcId="{D11AD358-FC5B-4B69-8D48-E28724BFB0F7}" destId="{A988069E-FCFF-4E4D-89B2-6AA1AB03F9C2}" srcOrd="0" destOrd="2" presId="urn:microsoft.com/office/officeart/2005/8/layout/vList2"/>
    <dgm:cxn modelId="{1EDF49ED-F231-4D8C-B06A-E4BD49F24B82}" type="presOf" srcId="{8F4898E3-ABB4-46D5-AEB5-EFE75E06716B}" destId="{27289FCD-E8F7-4211-B7A6-2E56FABE39B7}" srcOrd="0" destOrd="0" presId="urn:microsoft.com/office/officeart/2005/8/layout/vList2"/>
    <dgm:cxn modelId="{EA0721F2-87DD-442C-A3DF-0E64A60F6C56}" type="presOf" srcId="{5559BBA3-28F2-439B-9244-4419D8D6A406}" destId="{BF12BB9E-A20B-486D-B4B5-7379949B3572}" srcOrd="0" destOrd="0" presId="urn:microsoft.com/office/officeart/2005/8/layout/vList2"/>
    <dgm:cxn modelId="{26980A78-55C3-48FC-9A9E-D3E23AA0E71F}" type="presParOf" srcId="{27289FCD-E8F7-4211-B7A6-2E56FABE39B7}" destId="{8B34AC8C-7DE8-4929-B32E-6DD59D03DED5}" srcOrd="0" destOrd="0" presId="urn:microsoft.com/office/officeart/2005/8/layout/vList2"/>
    <dgm:cxn modelId="{65ADD2E9-C3D4-4AF5-A592-B4B907B80C46}" type="presParOf" srcId="{27289FCD-E8F7-4211-B7A6-2E56FABE39B7}" destId="{A988069E-FCFF-4E4D-89B2-6AA1AB03F9C2}" srcOrd="1" destOrd="0" presId="urn:microsoft.com/office/officeart/2005/8/layout/vList2"/>
    <dgm:cxn modelId="{C36A9657-32FE-4D38-A54B-ACEB34C42692}" type="presParOf" srcId="{27289FCD-E8F7-4211-B7A6-2E56FABE39B7}" destId="{5583F6D8-F8A4-4470-BA7F-3D49EDF200BA}" srcOrd="2" destOrd="0" presId="urn:microsoft.com/office/officeart/2005/8/layout/vList2"/>
    <dgm:cxn modelId="{25DF9AD2-919F-4AD3-B736-120E0F86F544}" type="presParOf" srcId="{27289FCD-E8F7-4211-B7A6-2E56FABE39B7}" destId="{374F6B9F-C85C-44E4-82B9-F4D40D5254FB}" srcOrd="3" destOrd="0" presId="urn:microsoft.com/office/officeart/2005/8/layout/vList2"/>
    <dgm:cxn modelId="{13F39514-2181-4D3A-B624-33F639807F6D}" type="presParOf" srcId="{27289FCD-E8F7-4211-B7A6-2E56FABE39B7}" destId="{BF12BB9E-A20B-486D-B4B5-7379949B3572}" srcOrd="4" destOrd="0" presId="urn:microsoft.com/office/officeart/2005/8/layout/vList2"/>
    <dgm:cxn modelId="{DB93833F-8CCD-4517-985C-480ACF9D88B0}" type="presParOf" srcId="{27289FCD-E8F7-4211-B7A6-2E56FABE39B7}" destId="{0932A919-670B-41BA-AD64-44340D5DE6E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7A170-3F86-452F-993F-85081FB5EEE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ED957-2EC8-417A-B48A-EBA4B1052BF5}">
      <dgm:prSet/>
      <dgm:spPr/>
      <dgm:t>
        <a:bodyPr/>
        <a:lstStyle/>
        <a:p>
          <a:r>
            <a:rPr lang="da-DK" b="1"/>
            <a:t>Valg af bandage:</a:t>
          </a:r>
          <a:endParaRPr lang="en-US"/>
        </a:p>
      </dgm:t>
    </dgm:pt>
    <dgm:pt modelId="{5EA58686-A4B1-477A-AF0D-7DE7097173FB}" type="parTrans" cxnId="{28198C22-E1D0-4637-BE91-677FED710A02}">
      <dgm:prSet/>
      <dgm:spPr/>
      <dgm:t>
        <a:bodyPr/>
        <a:lstStyle/>
        <a:p>
          <a:endParaRPr lang="en-US"/>
        </a:p>
      </dgm:t>
    </dgm:pt>
    <dgm:pt modelId="{A8E8438D-30F6-4E64-B73C-AA3F5EA2FE03}" type="sibTrans" cxnId="{28198C22-E1D0-4637-BE91-677FED710A02}">
      <dgm:prSet/>
      <dgm:spPr/>
      <dgm:t>
        <a:bodyPr/>
        <a:lstStyle/>
        <a:p>
          <a:endParaRPr lang="en-US"/>
        </a:p>
      </dgm:t>
    </dgm:pt>
    <dgm:pt modelId="{34ADCCF2-D11A-4209-9B14-D500CB0097EC}">
      <dgm:prSet/>
      <dgm:spPr/>
      <dgm:t>
        <a:bodyPr/>
        <a:lstStyle/>
        <a:p>
          <a:r>
            <a:rPr lang="da-DK" dirty="0" err="1"/>
            <a:t>Atraumatiske</a:t>
          </a:r>
          <a:r>
            <a:rPr lang="da-DK" dirty="0"/>
            <a:t> bandager med fx </a:t>
          </a:r>
          <a:r>
            <a:rPr lang="da-DK" dirty="0" err="1"/>
            <a:t>hydrofiber</a:t>
          </a:r>
          <a:r>
            <a:rPr lang="da-DK" dirty="0"/>
            <a:t>, silikone kan hjælpe med at reducere smerte og fremme heling.</a:t>
          </a:r>
          <a:endParaRPr lang="en-US" dirty="0"/>
        </a:p>
      </dgm:t>
    </dgm:pt>
    <dgm:pt modelId="{EEDBA305-CF3F-4AB7-9EB7-77935F84E57A}" type="parTrans" cxnId="{50D8ABB2-BD68-4F52-BAAA-08E4435071FD}">
      <dgm:prSet/>
      <dgm:spPr/>
      <dgm:t>
        <a:bodyPr/>
        <a:lstStyle/>
        <a:p>
          <a:endParaRPr lang="en-US"/>
        </a:p>
      </dgm:t>
    </dgm:pt>
    <dgm:pt modelId="{8D1A769E-593F-4113-9256-545C8C17C047}" type="sibTrans" cxnId="{50D8ABB2-BD68-4F52-BAAA-08E4435071FD}">
      <dgm:prSet/>
      <dgm:spPr/>
      <dgm:t>
        <a:bodyPr/>
        <a:lstStyle/>
        <a:p>
          <a:endParaRPr lang="en-US"/>
        </a:p>
      </dgm:t>
    </dgm:pt>
    <dgm:pt modelId="{2EEA1181-0491-4B86-B72E-8F4C85BA472B}">
      <dgm:prSet/>
      <dgm:spPr/>
      <dgm:t>
        <a:bodyPr/>
        <a:lstStyle/>
        <a:p>
          <a:r>
            <a:rPr lang="da-DK" dirty="0"/>
            <a:t>Undgå unødvendige bandageskift, da gentagne skift kan forårsage yderlig smerte.</a:t>
          </a:r>
          <a:endParaRPr lang="en-US" dirty="0"/>
        </a:p>
      </dgm:t>
    </dgm:pt>
    <dgm:pt modelId="{40F7C5BB-233E-4563-8218-8920850C23DB}" type="parTrans" cxnId="{7CB12D16-75B7-41DE-98C4-BF7C57DFC7EC}">
      <dgm:prSet/>
      <dgm:spPr/>
      <dgm:t>
        <a:bodyPr/>
        <a:lstStyle/>
        <a:p>
          <a:endParaRPr lang="en-US"/>
        </a:p>
      </dgm:t>
    </dgm:pt>
    <dgm:pt modelId="{939C1DBE-BBC9-4D84-AC7D-35FAFAAFB9F8}" type="sibTrans" cxnId="{7CB12D16-75B7-41DE-98C4-BF7C57DFC7EC}">
      <dgm:prSet/>
      <dgm:spPr/>
      <dgm:t>
        <a:bodyPr/>
        <a:lstStyle/>
        <a:p>
          <a:endParaRPr lang="en-US"/>
        </a:p>
      </dgm:t>
    </dgm:pt>
    <dgm:pt modelId="{AF3D3205-46EB-4CEB-AC34-6BB2AEAD2814}">
      <dgm:prSet/>
      <dgm:spPr/>
      <dgm:t>
        <a:bodyPr/>
        <a:lstStyle/>
        <a:p>
          <a:r>
            <a:rPr lang="da-DK" b="1"/>
            <a:t>Håndtering af bandageskift:</a:t>
          </a:r>
          <a:endParaRPr lang="en-US"/>
        </a:p>
      </dgm:t>
    </dgm:pt>
    <dgm:pt modelId="{7F5CB047-47A9-488F-BD58-3820B2EFFF49}" type="parTrans" cxnId="{1FDF7D84-B187-4D21-8BE3-E160D6E6598A}">
      <dgm:prSet/>
      <dgm:spPr/>
      <dgm:t>
        <a:bodyPr/>
        <a:lstStyle/>
        <a:p>
          <a:endParaRPr lang="en-US"/>
        </a:p>
      </dgm:t>
    </dgm:pt>
    <dgm:pt modelId="{89F26CF4-C382-4E2D-B740-9B4057ADDD1A}" type="sibTrans" cxnId="{1FDF7D84-B187-4D21-8BE3-E160D6E6598A}">
      <dgm:prSet/>
      <dgm:spPr/>
      <dgm:t>
        <a:bodyPr/>
        <a:lstStyle/>
        <a:p>
          <a:endParaRPr lang="en-US"/>
        </a:p>
      </dgm:t>
    </dgm:pt>
    <dgm:pt modelId="{C834C9F8-E1FB-494E-8C9B-1B138DD66DFB}">
      <dgm:prSet/>
      <dgm:spPr/>
      <dgm:t>
        <a:bodyPr/>
        <a:lstStyle/>
        <a:p>
          <a:r>
            <a:rPr lang="da-DK"/>
            <a:t>Sørg for, at bandageskift foregår skånsomt.</a:t>
          </a:r>
          <a:endParaRPr lang="en-US"/>
        </a:p>
      </dgm:t>
    </dgm:pt>
    <dgm:pt modelId="{9F5AA33C-EEF8-4F34-B11F-ACC3AEF0FDD2}" type="parTrans" cxnId="{334411F2-A638-4DEF-94D4-FB85E6192311}">
      <dgm:prSet/>
      <dgm:spPr/>
      <dgm:t>
        <a:bodyPr/>
        <a:lstStyle/>
        <a:p>
          <a:endParaRPr lang="en-US"/>
        </a:p>
      </dgm:t>
    </dgm:pt>
    <dgm:pt modelId="{0B06E8ED-15BD-49CE-959E-04C18E6E9EF6}" type="sibTrans" cxnId="{334411F2-A638-4DEF-94D4-FB85E6192311}">
      <dgm:prSet/>
      <dgm:spPr/>
      <dgm:t>
        <a:bodyPr/>
        <a:lstStyle/>
        <a:p>
          <a:endParaRPr lang="en-US"/>
        </a:p>
      </dgm:t>
    </dgm:pt>
    <dgm:pt modelId="{80A40220-21B6-4DA0-AA3E-2132CC39FDCD}">
      <dgm:prSet/>
      <dgm:spPr/>
      <dgm:t>
        <a:bodyPr/>
        <a:lstStyle/>
        <a:p>
          <a:r>
            <a:rPr lang="da-DK" dirty="0"/>
            <a:t>Brug smertelindrende præparater, </a:t>
          </a:r>
          <a:endParaRPr lang="en-US" dirty="0"/>
        </a:p>
      </dgm:t>
    </dgm:pt>
    <dgm:pt modelId="{D0D51B62-A60A-4015-93F0-9493F6452DC8}" type="parTrans" cxnId="{7DFF6B7C-B18C-49EF-96C6-9CACF5DDDC7B}">
      <dgm:prSet/>
      <dgm:spPr/>
      <dgm:t>
        <a:bodyPr/>
        <a:lstStyle/>
        <a:p>
          <a:endParaRPr lang="en-US"/>
        </a:p>
      </dgm:t>
    </dgm:pt>
    <dgm:pt modelId="{C216EA01-8D68-455E-BDB9-F6A7607976DE}" type="sibTrans" cxnId="{7DFF6B7C-B18C-49EF-96C6-9CACF5DDDC7B}">
      <dgm:prSet/>
      <dgm:spPr/>
      <dgm:t>
        <a:bodyPr/>
        <a:lstStyle/>
        <a:p>
          <a:endParaRPr lang="en-US"/>
        </a:p>
      </dgm:t>
    </dgm:pt>
    <dgm:pt modelId="{EFB2637E-F095-479E-B452-6E85F5E64FCE}">
      <dgm:prSet/>
      <dgm:spPr/>
      <dgm:t>
        <a:bodyPr/>
        <a:lstStyle/>
        <a:p>
          <a:r>
            <a:rPr lang="da-DK" dirty="0"/>
            <a:t>pr os kan tages 30 min forinden behandling.</a:t>
          </a:r>
          <a:endParaRPr lang="en-US" dirty="0"/>
        </a:p>
      </dgm:t>
    </dgm:pt>
    <dgm:pt modelId="{12F110B7-8D64-4362-A8A6-1BB4BB880557}" type="parTrans" cxnId="{85561915-4299-40F0-9B80-2C0D03EB4C8F}">
      <dgm:prSet/>
      <dgm:spPr/>
      <dgm:t>
        <a:bodyPr/>
        <a:lstStyle/>
        <a:p>
          <a:endParaRPr lang="da-DK"/>
        </a:p>
      </dgm:t>
    </dgm:pt>
    <dgm:pt modelId="{A0B37008-86BA-49DB-BFAD-CE3BAF2F5278}" type="sibTrans" cxnId="{85561915-4299-40F0-9B80-2C0D03EB4C8F}">
      <dgm:prSet/>
      <dgm:spPr/>
      <dgm:t>
        <a:bodyPr/>
        <a:lstStyle/>
        <a:p>
          <a:endParaRPr lang="da-DK"/>
        </a:p>
      </dgm:t>
    </dgm:pt>
    <dgm:pt modelId="{879D04C3-89D7-4DBA-9760-A0374EB59AB4}">
      <dgm:prSet/>
      <dgm:spPr/>
      <dgm:t>
        <a:bodyPr/>
        <a:lstStyle/>
        <a:p>
          <a:r>
            <a:rPr lang="da-DK" dirty="0"/>
            <a:t>lokalbedøvelse</a:t>
          </a:r>
          <a:endParaRPr lang="en-US" dirty="0"/>
        </a:p>
      </dgm:t>
    </dgm:pt>
    <dgm:pt modelId="{78BDDF36-4E1F-4571-A979-449A6B40A0FE}" type="parTrans" cxnId="{8D2BE844-27BA-4315-AA2E-60D2A54E6CF4}">
      <dgm:prSet/>
      <dgm:spPr/>
      <dgm:t>
        <a:bodyPr/>
        <a:lstStyle/>
        <a:p>
          <a:endParaRPr lang="da-DK"/>
        </a:p>
      </dgm:t>
    </dgm:pt>
    <dgm:pt modelId="{9BC23C29-62AD-4D1C-B016-C59F7484659D}" type="sibTrans" cxnId="{8D2BE844-27BA-4315-AA2E-60D2A54E6CF4}">
      <dgm:prSet/>
      <dgm:spPr/>
      <dgm:t>
        <a:bodyPr/>
        <a:lstStyle/>
        <a:p>
          <a:endParaRPr lang="da-DK"/>
        </a:p>
      </dgm:t>
    </dgm:pt>
    <dgm:pt modelId="{775D80DD-E056-4A87-A069-8072971BA1F7}">
      <dgm:prSet/>
      <dgm:spPr/>
      <dgm:t>
        <a:bodyPr/>
        <a:lstStyle/>
        <a:p>
          <a:r>
            <a:rPr lang="en-US" dirty="0"/>
            <a:t>Bandage med </a:t>
          </a:r>
          <a:r>
            <a:rPr lang="en-US" dirty="0" err="1"/>
            <a:t>ibumentin</a:t>
          </a:r>
          <a:r>
            <a:rPr lang="en-US" dirty="0"/>
            <a:t>.</a:t>
          </a:r>
        </a:p>
      </dgm:t>
    </dgm:pt>
    <dgm:pt modelId="{A050FCFC-37CA-4154-941C-BC2BA2D5C4EE}" type="parTrans" cxnId="{D962BFE5-3719-4907-85AC-3E0FA6327474}">
      <dgm:prSet/>
      <dgm:spPr/>
    </dgm:pt>
    <dgm:pt modelId="{E3F2D3F6-61EB-479B-8805-FCECB7B1E101}" type="sibTrans" cxnId="{D962BFE5-3719-4907-85AC-3E0FA6327474}">
      <dgm:prSet/>
      <dgm:spPr/>
    </dgm:pt>
    <dgm:pt modelId="{AF549F1D-25AE-4C83-BFE9-7EB1DC4BCDFD}" type="pres">
      <dgm:prSet presAssocID="{96C7A170-3F86-452F-993F-85081FB5EEE3}" presName="Name0" presStyleCnt="0">
        <dgm:presLayoutVars>
          <dgm:dir/>
          <dgm:animLvl val="lvl"/>
          <dgm:resizeHandles val="exact"/>
        </dgm:presLayoutVars>
      </dgm:prSet>
      <dgm:spPr/>
    </dgm:pt>
    <dgm:pt modelId="{714F6759-3557-4EA8-95C7-81860674C3B8}" type="pres">
      <dgm:prSet presAssocID="{9A5ED957-2EC8-417A-B48A-EBA4B1052BF5}" presName="linNode" presStyleCnt="0"/>
      <dgm:spPr/>
    </dgm:pt>
    <dgm:pt modelId="{22766F05-2383-43C0-AA69-5CCC7096B8FF}" type="pres">
      <dgm:prSet presAssocID="{9A5ED957-2EC8-417A-B48A-EBA4B1052BF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FA92A8B-6EA2-4430-A273-872FBFBB174E}" type="pres">
      <dgm:prSet presAssocID="{9A5ED957-2EC8-417A-B48A-EBA4B1052BF5}" presName="descendantText" presStyleLbl="alignAccFollowNode1" presStyleIdx="0" presStyleCnt="2">
        <dgm:presLayoutVars>
          <dgm:bulletEnabled val="1"/>
        </dgm:presLayoutVars>
      </dgm:prSet>
      <dgm:spPr/>
    </dgm:pt>
    <dgm:pt modelId="{5D923650-B47E-4ACA-8F5B-B6F8EEFB2766}" type="pres">
      <dgm:prSet presAssocID="{A8E8438D-30F6-4E64-B73C-AA3F5EA2FE03}" presName="sp" presStyleCnt="0"/>
      <dgm:spPr/>
    </dgm:pt>
    <dgm:pt modelId="{A5F14A80-5250-4DA7-BB87-D379E5FF3305}" type="pres">
      <dgm:prSet presAssocID="{AF3D3205-46EB-4CEB-AC34-6BB2AEAD2814}" presName="linNode" presStyleCnt="0"/>
      <dgm:spPr/>
    </dgm:pt>
    <dgm:pt modelId="{871BDAD7-7166-4AB9-A04D-EA4694CD7694}" type="pres">
      <dgm:prSet presAssocID="{AF3D3205-46EB-4CEB-AC34-6BB2AEAD281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31F64B8-5C18-4D37-B10C-8097180C7B0E}" type="pres">
      <dgm:prSet presAssocID="{AF3D3205-46EB-4CEB-AC34-6BB2AEAD2814}" presName="descendantText" presStyleLbl="alignAccFollowNode1" presStyleIdx="1" presStyleCnt="2" custLinFactNeighborX="2454" custLinFactNeighborY="-4059">
        <dgm:presLayoutVars>
          <dgm:bulletEnabled val="1"/>
        </dgm:presLayoutVars>
      </dgm:prSet>
      <dgm:spPr/>
    </dgm:pt>
  </dgm:ptLst>
  <dgm:cxnLst>
    <dgm:cxn modelId="{2060A80F-455E-41D3-A720-1211CEDD5CC5}" type="presOf" srcId="{AF3D3205-46EB-4CEB-AC34-6BB2AEAD2814}" destId="{871BDAD7-7166-4AB9-A04D-EA4694CD7694}" srcOrd="0" destOrd="0" presId="urn:microsoft.com/office/officeart/2005/8/layout/vList5"/>
    <dgm:cxn modelId="{5D4B1913-3D81-4738-BCF9-8709FF25AA19}" type="presOf" srcId="{879D04C3-89D7-4DBA-9760-A0374EB59AB4}" destId="{531F64B8-5C18-4D37-B10C-8097180C7B0E}" srcOrd="0" destOrd="3" presId="urn:microsoft.com/office/officeart/2005/8/layout/vList5"/>
    <dgm:cxn modelId="{85561915-4299-40F0-9B80-2C0D03EB4C8F}" srcId="{80A40220-21B6-4DA0-AA3E-2132CC39FDCD}" destId="{EFB2637E-F095-479E-B452-6E85F5E64FCE}" srcOrd="0" destOrd="0" parTransId="{12F110B7-8D64-4362-A8A6-1BB4BB880557}" sibTransId="{A0B37008-86BA-49DB-BFAD-CE3BAF2F5278}"/>
    <dgm:cxn modelId="{7CB12D16-75B7-41DE-98C4-BF7C57DFC7EC}" srcId="{9A5ED957-2EC8-417A-B48A-EBA4B1052BF5}" destId="{2EEA1181-0491-4B86-B72E-8F4C85BA472B}" srcOrd="2" destOrd="0" parTransId="{40F7C5BB-233E-4563-8218-8920850C23DB}" sibTransId="{939C1DBE-BBC9-4D84-AC7D-35FAFAAFB9F8}"/>
    <dgm:cxn modelId="{28198C22-E1D0-4637-BE91-677FED710A02}" srcId="{96C7A170-3F86-452F-993F-85081FB5EEE3}" destId="{9A5ED957-2EC8-417A-B48A-EBA4B1052BF5}" srcOrd="0" destOrd="0" parTransId="{5EA58686-A4B1-477A-AF0D-7DE7097173FB}" sibTransId="{A8E8438D-30F6-4E64-B73C-AA3F5EA2FE03}"/>
    <dgm:cxn modelId="{CE7D4533-FB61-4B52-B261-42641BAEBB37}" type="presOf" srcId="{34ADCCF2-D11A-4209-9B14-D500CB0097EC}" destId="{4FA92A8B-6EA2-4430-A273-872FBFBB174E}" srcOrd="0" destOrd="0" presId="urn:microsoft.com/office/officeart/2005/8/layout/vList5"/>
    <dgm:cxn modelId="{3198A63A-679F-4C1E-83E5-C99B9BDF6430}" type="presOf" srcId="{96C7A170-3F86-452F-993F-85081FB5EEE3}" destId="{AF549F1D-25AE-4C83-BFE9-7EB1DC4BCDFD}" srcOrd="0" destOrd="0" presId="urn:microsoft.com/office/officeart/2005/8/layout/vList5"/>
    <dgm:cxn modelId="{8D2BE844-27BA-4315-AA2E-60D2A54E6CF4}" srcId="{80A40220-21B6-4DA0-AA3E-2132CC39FDCD}" destId="{879D04C3-89D7-4DBA-9760-A0374EB59AB4}" srcOrd="1" destOrd="0" parTransId="{78BDDF36-4E1F-4571-A979-449A6B40A0FE}" sibTransId="{9BC23C29-62AD-4D1C-B016-C59F7484659D}"/>
    <dgm:cxn modelId="{16BE8D78-236E-430F-89D7-17F08A763C86}" type="presOf" srcId="{EFB2637E-F095-479E-B452-6E85F5E64FCE}" destId="{531F64B8-5C18-4D37-B10C-8097180C7B0E}" srcOrd="0" destOrd="2" presId="urn:microsoft.com/office/officeart/2005/8/layout/vList5"/>
    <dgm:cxn modelId="{7DFF6B7C-B18C-49EF-96C6-9CACF5DDDC7B}" srcId="{AF3D3205-46EB-4CEB-AC34-6BB2AEAD2814}" destId="{80A40220-21B6-4DA0-AA3E-2132CC39FDCD}" srcOrd="1" destOrd="0" parTransId="{D0D51B62-A60A-4015-93F0-9493F6452DC8}" sibTransId="{C216EA01-8D68-455E-BDB9-F6A7607976DE}"/>
    <dgm:cxn modelId="{1FDF7D84-B187-4D21-8BE3-E160D6E6598A}" srcId="{96C7A170-3F86-452F-993F-85081FB5EEE3}" destId="{AF3D3205-46EB-4CEB-AC34-6BB2AEAD2814}" srcOrd="1" destOrd="0" parTransId="{7F5CB047-47A9-488F-BD58-3820B2EFFF49}" sibTransId="{89F26CF4-C382-4E2D-B740-9B4057ADDD1A}"/>
    <dgm:cxn modelId="{A413A3A3-84FC-4FE0-9D32-8B4786A6A2D7}" type="presOf" srcId="{80A40220-21B6-4DA0-AA3E-2132CC39FDCD}" destId="{531F64B8-5C18-4D37-B10C-8097180C7B0E}" srcOrd="0" destOrd="1" presId="urn:microsoft.com/office/officeart/2005/8/layout/vList5"/>
    <dgm:cxn modelId="{1BDFC3A4-6E05-4E7D-8F68-186EE5521028}" type="presOf" srcId="{C834C9F8-E1FB-494E-8C9B-1B138DD66DFB}" destId="{531F64B8-5C18-4D37-B10C-8097180C7B0E}" srcOrd="0" destOrd="0" presId="urn:microsoft.com/office/officeart/2005/8/layout/vList5"/>
    <dgm:cxn modelId="{50D8ABB2-BD68-4F52-BAAA-08E4435071FD}" srcId="{9A5ED957-2EC8-417A-B48A-EBA4B1052BF5}" destId="{34ADCCF2-D11A-4209-9B14-D500CB0097EC}" srcOrd="0" destOrd="0" parTransId="{EEDBA305-CF3F-4AB7-9EB7-77935F84E57A}" sibTransId="{8D1A769E-593F-4113-9256-545C8C17C047}"/>
    <dgm:cxn modelId="{D962BFE5-3719-4907-85AC-3E0FA6327474}" srcId="{9A5ED957-2EC8-417A-B48A-EBA4B1052BF5}" destId="{775D80DD-E056-4A87-A069-8072971BA1F7}" srcOrd="1" destOrd="0" parTransId="{A050FCFC-37CA-4154-941C-BC2BA2D5C4EE}" sibTransId="{E3F2D3F6-61EB-479B-8805-FCECB7B1E101}"/>
    <dgm:cxn modelId="{EB0767F0-2F54-4FBD-9226-CBC86F8C4F53}" type="presOf" srcId="{2EEA1181-0491-4B86-B72E-8F4C85BA472B}" destId="{4FA92A8B-6EA2-4430-A273-872FBFBB174E}" srcOrd="0" destOrd="2" presId="urn:microsoft.com/office/officeart/2005/8/layout/vList5"/>
    <dgm:cxn modelId="{334411F2-A638-4DEF-94D4-FB85E6192311}" srcId="{AF3D3205-46EB-4CEB-AC34-6BB2AEAD2814}" destId="{C834C9F8-E1FB-494E-8C9B-1B138DD66DFB}" srcOrd="0" destOrd="0" parTransId="{9F5AA33C-EEF8-4F34-B11F-ACC3AEF0FDD2}" sibTransId="{0B06E8ED-15BD-49CE-959E-04C18E6E9EF6}"/>
    <dgm:cxn modelId="{059829F5-E721-4402-83E7-D56CA3565E38}" type="presOf" srcId="{9A5ED957-2EC8-417A-B48A-EBA4B1052BF5}" destId="{22766F05-2383-43C0-AA69-5CCC7096B8FF}" srcOrd="0" destOrd="0" presId="urn:microsoft.com/office/officeart/2005/8/layout/vList5"/>
    <dgm:cxn modelId="{71926EF6-CFAD-40D5-B0AD-935DF990EEAB}" type="presOf" srcId="{775D80DD-E056-4A87-A069-8072971BA1F7}" destId="{4FA92A8B-6EA2-4430-A273-872FBFBB174E}" srcOrd="0" destOrd="1" presId="urn:microsoft.com/office/officeart/2005/8/layout/vList5"/>
    <dgm:cxn modelId="{094619D6-EF57-47C9-B6F9-0CA7B1D8667A}" type="presParOf" srcId="{AF549F1D-25AE-4C83-BFE9-7EB1DC4BCDFD}" destId="{714F6759-3557-4EA8-95C7-81860674C3B8}" srcOrd="0" destOrd="0" presId="urn:microsoft.com/office/officeart/2005/8/layout/vList5"/>
    <dgm:cxn modelId="{0281016A-1565-462F-B7C8-451872606968}" type="presParOf" srcId="{714F6759-3557-4EA8-95C7-81860674C3B8}" destId="{22766F05-2383-43C0-AA69-5CCC7096B8FF}" srcOrd="0" destOrd="0" presId="urn:microsoft.com/office/officeart/2005/8/layout/vList5"/>
    <dgm:cxn modelId="{0F6D45A4-F4B7-448E-9AE0-8243D4AD2256}" type="presParOf" srcId="{714F6759-3557-4EA8-95C7-81860674C3B8}" destId="{4FA92A8B-6EA2-4430-A273-872FBFBB174E}" srcOrd="1" destOrd="0" presId="urn:microsoft.com/office/officeart/2005/8/layout/vList5"/>
    <dgm:cxn modelId="{B32BEAFF-BAD3-4D21-AA8F-BC7471AC6854}" type="presParOf" srcId="{AF549F1D-25AE-4C83-BFE9-7EB1DC4BCDFD}" destId="{5D923650-B47E-4ACA-8F5B-B6F8EEFB2766}" srcOrd="1" destOrd="0" presId="urn:microsoft.com/office/officeart/2005/8/layout/vList5"/>
    <dgm:cxn modelId="{06F15CD4-A235-4946-972E-C4CC78502C5E}" type="presParOf" srcId="{AF549F1D-25AE-4C83-BFE9-7EB1DC4BCDFD}" destId="{A5F14A80-5250-4DA7-BB87-D379E5FF3305}" srcOrd="2" destOrd="0" presId="urn:microsoft.com/office/officeart/2005/8/layout/vList5"/>
    <dgm:cxn modelId="{CABB186F-C7D0-4BE1-9829-4E77640EFF66}" type="presParOf" srcId="{A5F14A80-5250-4DA7-BB87-D379E5FF3305}" destId="{871BDAD7-7166-4AB9-A04D-EA4694CD7694}" srcOrd="0" destOrd="0" presId="urn:microsoft.com/office/officeart/2005/8/layout/vList5"/>
    <dgm:cxn modelId="{359404FE-AD7E-4702-9727-0AFAED283E83}" type="presParOf" srcId="{A5F14A80-5250-4DA7-BB87-D379E5FF3305}" destId="{531F64B8-5C18-4D37-B10C-8097180C7B0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AC8C-7DE8-4929-B32E-6DD59D03DED5}">
      <dsp:nvSpPr>
        <dsp:cNvPr id="0" name=""/>
        <dsp:cNvSpPr/>
      </dsp:nvSpPr>
      <dsp:spPr>
        <a:xfrm>
          <a:off x="0" y="95256"/>
          <a:ext cx="90000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b="1" kern="1200" dirty="0"/>
            <a:t>Fysiske faktorer</a:t>
          </a:r>
          <a:endParaRPr lang="en-US" sz="2300" kern="1200" dirty="0"/>
        </a:p>
      </dsp:txBody>
      <dsp:txXfrm>
        <a:off x="26930" y="122186"/>
        <a:ext cx="8946140" cy="497795"/>
      </dsp:txXfrm>
    </dsp:sp>
    <dsp:sp modelId="{A988069E-FCFF-4E4D-89B2-6AA1AB03F9C2}">
      <dsp:nvSpPr>
        <dsp:cNvPr id="0" name=""/>
        <dsp:cNvSpPr/>
      </dsp:nvSpPr>
      <dsp:spPr>
        <a:xfrm>
          <a:off x="0" y="646911"/>
          <a:ext cx="9000000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Traumatiske sår (skader, operationer)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Infektion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Iskæmi (manglende blodforsyning til området)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Inflammatoriske processer (forhøjet væskeansamling, hævelse)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0" y="646911"/>
        <a:ext cx="9000000" cy="1237860"/>
      </dsp:txXfrm>
    </dsp:sp>
    <dsp:sp modelId="{5583F6D8-F8A4-4470-BA7F-3D49EDF200BA}">
      <dsp:nvSpPr>
        <dsp:cNvPr id="0" name=""/>
        <dsp:cNvSpPr/>
      </dsp:nvSpPr>
      <dsp:spPr>
        <a:xfrm>
          <a:off x="0" y="1884771"/>
          <a:ext cx="90000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b="1" kern="1200" dirty="0"/>
            <a:t>Behandlingsrelaterede faktorer</a:t>
          </a:r>
          <a:endParaRPr lang="en-US" sz="2300" kern="1200" dirty="0"/>
        </a:p>
      </dsp:txBody>
      <dsp:txXfrm>
        <a:off x="26930" y="1911701"/>
        <a:ext cx="8946140" cy="497795"/>
      </dsp:txXfrm>
    </dsp:sp>
    <dsp:sp modelId="{374F6B9F-C85C-44E4-82B9-F4D40D5254FB}">
      <dsp:nvSpPr>
        <dsp:cNvPr id="0" name=""/>
        <dsp:cNvSpPr/>
      </dsp:nvSpPr>
      <dsp:spPr>
        <a:xfrm>
          <a:off x="0" y="2436427"/>
          <a:ext cx="9000000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Bandageskift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Brugen af remedier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>
              <a:solidFill>
                <a:schemeClr val="bg2">
                  <a:lumMod val="10000"/>
                </a:schemeClr>
              </a:solidFill>
            </a:rPr>
            <a:t>Selve</a:t>
          </a:r>
          <a:r>
            <a:rPr lang="en-US" sz="1800" kern="120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2">
                  <a:lumMod val="10000"/>
                </a:schemeClr>
              </a:solidFill>
            </a:rPr>
            <a:t>bandagen</a:t>
          </a:r>
          <a:endParaRPr lang="en-US" sz="18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0" y="2436427"/>
        <a:ext cx="9000000" cy="928395"/>
      </dsp:txXfrm>
    </dsp:sp>
    <dsp:sp modelId="{BF12BB9E-A20B-486D-B4B5-7379949B3572}">
      <dsp:nvSpPr>
        <dsp:cNvPr id="0" name=""/>
        <dsp:cNvSpPr/>
      </dsp:nvSpPr>
      <dsp:spPr>
        <a:xfrm>
          <a:off x="0" y="3364822"/>
          <a:ext cx="9000000" cy="55165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b="1" kern="1200" dirty="0"/>
            <a:t>Psykologiske faktorer</a:t>
          </a:r>
          <a:endParaRPr lang="en-US" sz="2300" kern="1200" dirty="0"/>
        </a:p>
      </dsp:txBody>
      <dsp:txXfrm>
        <a:off x="26930" y="3391752"/>
        <a:ext cx="8946140" cy="497795"/>
      </dsp:txXfrm>
    </dsp:sp>
    <dsp:sp modelId="{0932A919-670B-41BA-AD64-44340D5DE6ED}">
      <dsp:nvSpPr>
        <dsp:cNvPr id="0" name=""/>
        <dsp:cNvSpPr/>
      </dsp:nvSpPr>
      <dsp:spPr>
        <a:xfrm>
          <a:off x="0" y="3916477"/>
          <a:ext cx="900000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a-DK" sz="1800" kern="1200" dirty="0">
              <a:solidFill>
                <a:schemeClr val="bg2">
                  <a:lumMod val="10000"/>
                </a:schemeClr>
              </a:solidFill>
            </a:rPr>
            <a:t>Angst og stress kan forstærke smerten</a:t>
          </a:r>
          <a:endParaRPr lang="en-US" sz="1800" kern="1200" dirty="0"/>
        </a:p>
      </dsp:txBody>
      <dsp:txXfrm>
        <a:off x="0" y="3916477"/>
        <a:ext cx="9000000" cy="38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92A8B-6EA2-4430-A273-872FBFBB174E}">
      <dsp:nvSpPr>
        <dsp:cNvPr id="0" name=""/>
        <dsp:cNvSpPr/>
      </dsp:nvSpPr>
      <dsp:spPr>
        <a:xfrm rot="5400000">
          <a:off x="5262925" y="-1808603"/>
          <a:ext cx="1714148" cy="57600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 err="1"/>
            <a:t>Atraumatiske</a:t>
          </a:r>
          <a:r>
            <a:rPr lang="da-DK" sz="1600" kern="1200" dirty="0"/>
            <a:t> bandager med fx </a:t>
          </a:r>
          <a:r>
            <a:rPr lang="da-DK" sz="1600" kern="1200" dirty="0" err="1"/>
            <a:t>hydrofiber</a:t>
          </a:r>
          <a:r>
            <a:rPr lang="da-DK" sz="1600" kern="1200" dirty="0"/>
            <a:t>, silikone kan hjælpe med at reducere smerte og fremme heling.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Bandage med </a:t>
          </a:r>
          <a:r>
            <a:rPr lang="en-US" sz="1600" kern="1200" dirty="0" err="1"/>
            <a:t>ibumentin</a:t>
          </a:r>
          <a:r>
            <a:rPr lang="en-US" sz="1600" kern="1200" dirty="0"/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/>
            <a:t>Undgå unødvendige bandageskift, da gentagne skift kan forårsage yderlig smerte.</a:t>
          </a:r>
          <a:endParaRPr lang="en-US" sz="1600" kern="1200" dirty="0"/>
        </a:p>
      </dsp:txBody>
      <dsp:txXfrm rot="-5400000">
        <a:off x="3239999" y="298001"/>
        <a:ext cx="5676322" cy="1546792"/>
      </dsp:txXfrm>
    </dsp:sp>
    <dsp:sp modelId="{22766F05-2383-43C0-AA69-5CCC7096B8FF}">
      <dsp:nvSpPr>
        <dsp:cNvPr id="0" name=""/>
        <dsp:cNvSpPr/>
      </dsp:nvSpPr>
      <dsp:spPr>
        <a:xfrm>
          <a:off x="0" y="53"/>
          <a:ext cx="3240000" cy="21426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700" b="1" kern="1200"/>
            <a:t>Valg af bandage:</a:t>
          </a:r>
          <a:endParaRPr lang="en-US" sz="2700" kern="1200"/>
        </a:p>
      </dsp:txBody>
      <dsp:txXfrm>
        <a:off x="104597" y="104650"/>
        <a:ext cx="3030806" cy="1933492"/>
      </dsp:txXfrm>
    </dsp:sp>
    <dsp:sp modelId="{531F64B8-5C18-4D37-B10C-8097180C7B0E}">
      <dsp:nvSpPr>
        <dsp:cNvPr id="0" name=""/>
        <dsp:cNvSpPr/>
      </dsp:nvSpPr>
      <dsp:spPr>
        <a:xfrm rot="5400000">
          <a:off x="5262925" y="371639"/>
          <a:ext cx="1714148" cy="57600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/>
            <a:t>Sørg for, at bandageskift foregår skånsomt.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/>
            <a:t>Brug smertelindrende præparater, 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/>
            <a:t>pr os kan tages 30 min forinden behandling.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600" kern="1200" dirty="0"/>
            <a:t>lokalbedøvelse</a:t>
          </a:r>
          <a:endParaRPr lang="en-US" sz="1600" kern="1200" dirty="0"/>
        </a:p>
      </dsp:txBody>
      <dsp:txXfrm rot="-5400000">
        <a:off x="3239999" y="2478243"/>
        <a:ext cx="5676322" cy="1546792"/>
      </dsp:txXfrm>
    </dsp:sp>
    <dsp:sp modelId="{871BDAD7-7166-4AB9-A04D-EA4694CD7694}">
      <dsp:nvSpPr>
        <dsp:cNvPr id="0" name=""/>
        <dsp:cNvSpPr/>
      </dsp:nvSpPr>
      <dsp:spPr>
        <a:xfrm>
          <a:off x="0" y="2249874"/>
          <a:ext cx="3240000" cy="21426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700" b="1" kern="1200"/>
            <a:t>Håndtering af bandageskift:</a:t>
          </a:r>
          <a:endParaRPr lang="en-US" sz="2700" kern="1200"/>
        </a:p>
      </dsp:txBody>
      <dsp:txXfrm>
        <a:off x="104597" y="2354471"/>
        <a:ext cx="3030806" cy="1933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29-01-2025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29-01-2025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ar.dk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Smerteoplevelsen er individuel, det er kun borgeren, der kan beskrive dem.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ea typeface="Verdana"/>
              </a:rPr>
              <a:t>Sårsmerter kan variere i intensitet og karakter afhængigt af sårets type, dybde og tilstand.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ea typeface="Verdan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Smerterne kan være mest intense umiddelbart efter skaden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De kan også stige, hvis der opstår komplikationer som infektion eller nekrose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ea typeface="Verdana"/>
              </a:rPr>
              <a:t>Her er nogle vigtige punkter om sårsmerter.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Smerterne består ofte af flere forskellige typer som kræver forskellige former for behandling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Smerterne kan skyldes en grundsygdom eller være forbundet med såret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Årsagen til smerten bør udredes og passende bandagering vælges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127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Kronisk smerte </a:t>
            </a:r>
            <a:r>
              <a:rPr lang="da-DK" b="0" i="0" u="none" dirty="0">
                <a:solidFill>
                  <a:srgbClr val="4007A2"/>
                </a:solidFill>
                <a:effectLst/>
                <a:latin typeface="-apple-system"/>
              </a:rPr>
              <a:t>er smerter, der har været til stede i mere end 3-6 måneder.</a:t>
            </a:r>
            <a:endParaRPr lang="da-DK" dirty="0"/>
          </a:p>
          <a:p>
            <a:endParaRPr lang="da-DK" b="1" dirty="0"/>
          </a:p>
          <a:p>
            <a:r>
              <a:rPr lang="da-DK" b="1" dirty="0" err="1"/>
              <a:t>Nociceptive</a:t>
            </a:r>
            <a:r>
              <a:rPr lang="da-DK" b="1" dirty="0"/>
              <a:t> smerter </a:t>
            </a:r>
            <a:r>
              <a:rPr lang="da-DK" dirty="0"/>
              <a:t>pga. vævskade eller infektion: Dyb, dunkende, bankende, pressende, trykkende, værkende, gnavende smerter og/eller ømhed. Disse smerter opstår ofte i forbindelse med iskæmiske sår og forværres i </a:t>
            </a:r>
            <a:r>
              <a:rPr lang="da-DK" dirty="0" err="1"/>
              <a:t>horizontal</a:t>
            </a:r>
            <a:r>
              <a:rPr lang="da-DK" dirty="0"/>
              <a:t> leje.  </a:t>
            </a:r>
          </a:p>
          <a:p>
            <a:endParaRPr lang="da-DK" dirty="0"/>
          </a:p>
          <a:p>
            <a:r>
              <a:rPr lang="da-DK" b="1" dirty="0" err="1"/>
              <a:t>Neurogene</a:t>
            </a:r>
            <a:r>
              <a:rPr lang="da-DK" b="1" dirty="0"/>
              <a:t> smerter </a:t>
            </a:r>
            <a:r>
              <a:rPr lang="da-DK" dirty="0"/>
              <a:t>borgeren kan opleve pludselige og voldsomme smerter, der udløses af selv minimal berøring og temperaturskifte. Beskrives ofte som skarpe, intense, jagende og brændende.  </a:t>
            </a:r>
            <a:r>
              <a:rPr lang="da-DK" dirty="0" err="1"/>
              <a:t>Neurogene</a:t>
            </a:r>
            <a:r>
              <a:rPr lang="da-DK" dirty="0"/>
              <a:t> smerter opleves ofte hos borgere med diabetes.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43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Vævspåvirkning og sårsmerter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1" dirty="0"/>
              <a:t>Nervepåvirkning: </a:t>
            </a:r>
            <a:r>
              <a:rPr lang="da-DK" dirty="0"/>
              <a:t>Skader på nerverne i området kan føre til øget følsomhed og smerte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1" dirty="0"/>
              <a:t>Inflammation: </a:t>
            </a:r>
            <a:r>
              <a:rPr lang="da-DK" dirty="0"/>
              <a:t>Rødme og hævelse omkring såret kan forårsage smerte ved øget tryk og irritation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1" dirty="0"/>
              <a:t>Infektion: </a:t>
            </a:r>
            <a:r>
              <a:rPr lang="da-DK" dirty="0"/>
              <a:t>Bakteriel infektion kan forværre smerten, føre til pusdannelse og febersymptomer</a:t>
            </a:r>
          </a:p>
          <a:p>
            <a:endParaRPr lang="da-DK" dirty="0"/>
          </a:p>
          <a:p>
            <a:r>
              <a:rPr lang="da-DK" b="1" dirty="0"/>
              <a:t>Selve bandagen: </a:t>
            </a:r>
            <a:r>
              <a:rPr lang="da-DK" b="0" dirty="0"/>
              <a:t>Enkelte borgere/patienter </a:t>
            </a:r>
            <a:r>
              <a:rPr lang="da-DK" dirty="0"/>
              <a:t>kan opleve smerter i forbindelse med produkter, hvilket borgeren/patienten skal informeres om ved opstart af behandling. Henvise til viden om sårprodukter. </a:t>
            </a:r>
          </a:p>
          <a:p>
            <a:endParaRPr lang="da-DK" b="1" dirty="0"/>
          </a:p>
          <a:p>
            <a:r>
              <a:rPr lang="da-DK" b="1" dirty="0"/>
              <a:t>Remedier: </a:t>
            </a:r>
            <a:r>
              <a:rPr lang="da-DK" b="0" dirty="0"/>
              <a:t>Oplev</a:t>
            </a:r>
            <a:r>
              <a:rPr lang="da-DK" dirty="0"/>
              <a:t>er borgeren smerter i forbindelse med debridering, er det ofte ikke muligt at benytte remedier til fjernelse af </a:t>
            </a:r>
            <a:r>
              <a:rPr lang="da-DK" dirty="0" err="1"/>
              <a:t>fibrin</a:t>
            </a:r>
            <a:r>
              <a:rPr lang="da-DK" dirty="0"/>
              <a:t> eller nekrose. I sådanne tilfælde er det vigtigt at overveje mulighederne for smertelindrende behandling.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694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Sker i samarbejde med borgeren/patienten. 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/>
              <a:t>Sårsmertealgoritmen kan benyttes til at definerer hvilke smerter borgeren/patienten oplever i forbindelse med såret. Findes under ”Til kittellommen” på Dansk selskab for sårhelings hjemmeside. Se link i boksen.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hlinkClick r:id="rId3"/>
              </a:rPr>
              <a:t>Dansk Selskab for Sårheling – Dansk Selskab for Sårheling</a:t>
            </a:r>
            <a:r>
              <a:rPr lang="da-DK" dirty="0"/>
              <a:t> (lokaliseret 22.1.25)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209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Lokale bedøvelsesmidler </a:t>
            </a:r>
            <a:r>
              <a:rPr lang="da-DK" dirty="0"/>
              <a:t>kaldes også </a:t>
            </a:r>
            <a:r>
              <a:rPr lang="da-DK" dirty="0" err="1"/>
              <a:t>Topikal</a:t>
            </a:r>
            <a:r>
              <a:rPr lang="da-DK" dirty="0"/>
              <a:t> smertelindring.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Smertelindrende bandage </a:t>
            </a:r>
            <a:r>
              <a:rPr lang="da-DK" b="0" dirty="0"/>
              <a:t>skal ikke ordineres.</a:t>
            </a:r>
          </a:p>
          <a:p>
            <a:r>
              <a:rPr lang="da-DK" b="1" dirty="0"/>
              <a:t>Ordination</a:t>
            </a:r>
            <a:r>
              <a:rPr lang="da-DK" dirty="0"/>
              <a:t> oplever borgeren/patienten smerter i forbindelse med sår og behandling, skal lægen inddrages med henblik på evt. receptpligtig behandling.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526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materialet omkring bandager. </a:t>
            </a:r>
          </a:p>
          <a:p>
            <a:endParaRPr lang="da-DK" dirty="0"/>
          </a:p>
          <a:p>
            <a:r>
              <a:rPr lang="da-DK" dirty="0"/>
              <a:t>Vær opmærksom på hvad i har på hylderne i jeres praksis.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018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Smerter er med til at reducerer livsudfoldelsen, påvirker livskvaliteten og samtidig har det negativ effekt på selve sårhelingen.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14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materialet om den holistiske sårvurdering. </a:t>
            </a:r>
          </a:p>
          <a:p>
            <a:endParaRPr lang="da-DK" dirty="0"/>
          </a:p>
          <a:p>
            <a:r>
              <a:rPr lang="da-DK" b="1" dirty="0"/>
              <a:t>Husk</a:t>
            </a:r>
            <a:r>
              <a:rPr lang="da-DK" dirty="0"/>
              <a:t> samarbejdet med lægen, lægen kan ikke hjælpe uden at blive informeret om smerteproblematikken.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534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29. januar 2025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933168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4201453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17211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29. januar 2025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39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9729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52261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303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29. januar 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5896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25573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652404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84370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29. januar 2025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605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4743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57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986470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630601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29. januar 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011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29. januar 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3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7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29. januar 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29. januar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29. januar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056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ar.dk/wp-content/uploads/2021/05/Saarsmerter.pdf" TargetMode="External"/><Relationship Id="rId2" Type="http://schemas.openxmlformats.org/officeDocument/2006/relationships/hyperlink" Target="https://www.saar.dk/wp-content/uploads/2021/05/Saarsmertealgoritme2021_DK.pdf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sjaelland.dk/saarbehandling" TargetMode="Externa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ar.dk/wp-content/uploads/2021/05/Saarsmertealgoritme2021_DK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40" y="861509"/>
            <a:ext cx="5945528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Sår og smerter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0CDA025-C729-C7F4-EAF3-BA87A85F6496}"/>
              </a:ext>
            </a:extLst>
          </p:cNvPr>
          <p:cNvSpPr txBox="1">
            <a:spLocks/>
          </p:cNvSpPr>
          <p:nvPr/>
        </p:nvSpPr>
        <p:spPr>
          <a:xfrm>
            <a:off x="584233" y="5061024"/>
            <a:ext cx="4464051" cy="87782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8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</a:t>
            </a:r>
            <a:r>
              <a:rPr lang="da-DK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enerelle sårprincipper</a:t>
            </a:r>
            <a:endParaRPr lang="da-DK" sz="2400" b="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Billede 8" descr="Et billede, der indeholder person, tøj, kvinde, indendørs&#10;&#10;Automatisk genereret beskrivelse">
            <a:extLst>
              <a:ext uri="{FF2B5EF4-FFF2-40B4-BE49-F238E27FC236}">
                <a16:creationId xmlns:a16="http://schemas.microsoft.com/office/drawing/2014/main" id="{58B2A36D-5AB9-D644-506C-184C07DF1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30844" r="26701" b="-1"/>
          <a:stretch/>
        </p:blipFill>
        <p:spPr>
          <a:xfrm>
            <a:off x="5019900" y="2"/>
            <a:ext cx="7172100" cy="5617028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CEFD0FB-40E3-2196-9ABA-5E862D503279}"/>
              </a:ext>
            </a:extLst>
          </p:cNvPr>
          <p:cNvSpPr txBox="1"/>
          <p:nvPr/>
        </p:nvSpPr>
        <p:spPr>
          <a:xfrm>
            <a:off x="510472" y="5669309"/>
            <a:ext cx="6114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i="1" dirty="0">
                <a:solidFill>
                  <a:schemeClr val="bg1"/>
                </a:solidFill>
              </a:rPr>
              <a:t>Version 1. 19.12.2024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B5A165E-327B-AE3B-338C-0DB1B029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290592-F355-68BF-C580-937A8CEE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10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395D496-3325-5853-DCC1-8732788AD2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4" y="1881188"/>
            <a:ext cx="10743219" cy="4392612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 err="1">
                <a:solidFill>
                  <a:schemeClr val="bg2">
                    <a:lumMod val="10000"/>
                  </a:schemeClr>
                </a:solidFill>
              </a:rPr>
              <a:t>Bermark</a:t>
            </a:r>
            <a:r>
              <a:rPr lang="da-DK" sz="2000" dirty="0">
                <a:solidFill>
                  <a:schemeClr val="bg2">
                    <a:lumMod val="10000"/>
                  </a:schemeClr>
                </a:solidFill>
              </a:rPr>
              <a:t>, S., &amp; Østergaard Melby, B. (2017). Sårsmerter, I: Sår og sårbehandling – en grundbog i sygepleje. København: </a:t>
            </a:r>
            <a:r>
              <a:rPr lang="da-DK" sz="2000" dirty="0" err="1">
                <a:solidFill>
                  <a:schemeClr val="bg2">
                    <a:lumMod val="10000"/>
                  </a:schemeClr>
                </a:solidFill>
              </a:rPr>
              <a:t>FADL’s</a:t>
            </a:r>
            <a:r>
              <a:rPr lang="da-DK" sz="2000" dirty="0">
                <a:solidFill>
                  <a:schemeClr val="bg2">
                    <a:lumMod val="10000"/>
                  </a:schemeClr>
                </a:solidFill>
              </a:rPr>
              <a:t> Forlag.</a:t>
            </a:r>
          </a:p>
          <a:p>
            <a:pPr marL="0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Sårsmerte algoritmen</a:t>
            </a: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Saarsmertealgoritme2021_DK.pdf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Pjece til borgeren med smerter, smertedagbog</a:t>
            </a: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Saarsmerter</a:t>
            </a:r>
            <a:r>
              <a:rPr lang="da-DK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.pdf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1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827343"/>
            <a:ext cx="11078336" cy="5388106"/>
          </a:xfrm>
        </p:spPr>
        <p:txBody>
          <a:bodyPr/>
          <a:lstStyle/>
          <a:p>
            <a:br>
              <a:rPr lang="da-DK" dirty="0"/>
            </a:br>
            <a:r>
              <a:rPr lang="da-DK" sz="2400"/>
              <a:t>Udviklet af Katrine </a:t>
            </a:r>
            <a:r>
              <a:rPr lang="da-DK" sz="2400" dirty="0"/>
              <a:t>Højager Hansen, Sårsygeplejerske og Kvalitetskoordinator, Næstved Kommune, Center for Sundhed </a:t>
            </a:r>
            <a:r>
              <a:rPr lang="da-DK" sz="2400"/>
              <a:t>og ældre</a:t>
            </a:r>
            <a:br>
              <a:rPr lang="da-DK" sz="2400" dirty="0"/>
            </a:br>
            <a:br>
              <a:rPr lang="da-DK" sz="24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person, Kød/hud, håndled, hånd&#10;&#10;Automatisk genereret beskrivelse">
            <a:extLst>
              <a:ext uri="{FF2B5EF4-FFF2-40B4-BE49-F238E27FC236}">
                <a16:creationId xmlns:a16="http://schemas.microsoft.com/office/drawing/2014/main" id="{FECF1385-0DD2-2D92-1561-9FA6AE8A65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8816" r="28816"/>
          <a:stretch>
            <a:fillRect/>
          </a:stretch>
        </p:blipFill>
        <p:spPr>
          <a:xfrm>
            <a:off x="7840663" y="0"/>
            <a:ext cx="43561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588FAF-D8BC-E696-89BF-D8BAC742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4"/>
            <a:ext cx="6192838" cy="1079594"/>
          </a:xfrm>
        </p:spPr>
        <p:txBody>
          <a:bodyPr wrap="square" anchor="b">
            <a:normAutofit fontScale="90000"/>
          </a:bodyPr>
          <a:lstStyle/>
          <a:p>
            <a:pPr marL="0" indent="0"/>
            <a:br>
              <a:rPr lang="da-DK" sz="1200" b="1" dirty="0"/>
            </a:br>
            <a:br>
              <a:rPr lang="da-DK" sz="1200" b="1" dirty="0"/>
            </a:br>
            <a:br>
              <a:rPr lang="da-DK" sz="2400" b="1" dirty="0"/>
            </a:br>
            <a:r>
              <a:rPr lang="da-DK" sz="2400" b="1" dirty="0"/>
              <a:t>Alle sår kan være smertefulde</a:t>
            </a:r>
            <a:br>
              <a:rPr lang="da-DK" sz="2400" b="1" dirty="0"/>
            </a:br>
            <a:r>
              <a:rPr lang="da-DK" sz="2400" b="1" dirty="0"/>
              <a:t>men hvad er sårsmerter?</a:t>
            </a:r>
            <a:br>
              <a:rPr lang="da-DK" sz="1200" b="1" dirty="0"/>
            </a:br>
            <a:endParaRPr lang="da-DK" sz="12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1EC71D-7A15-9BBF-772B-37405562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923C6A-BC71-8B0F-450D-519B17A9D0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Alle sår betragtes som smertefulde til det modsatte er bevist </a:t>
            </a: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Sårsmerter er den smerte, en borger oplever i forbindelse med et sår. </a:t>
            </a:r>
          </a:p>
          <a:p>
            <a:pPr marL="0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Det kan omfatte </a:t>
            </a:r>
          </a:p>
          <a:p>
            <a:pPr lvl="1"/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 ved sårets opståen </a:t>
            </a:r>
          </a:p>
          <a:p>
            <a:pPr lvl="1"/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 ved behandling</a:t>
            </a:r>
          </a:p>
          <a:p>
            <a:pPr lvl="1"/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Smerter relateret til helingsprocessen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179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person, tå, barfodet, negl/søm/nål&#10;&#10;Automatisk genereret beskrivelse">
            <a:extLst>
              <a:ext uri="{FF2B5EF4-FFF2-40B4-BE49-F238E27FC236}">
                <a16:creationId xmlns:a16="http://schemas.microsoft.com/office/drawing/2014/main" id="{6B6EA855-F36C-1A24-78BB-19E5624BC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</a14:imgLayer>
                </a14:imgProps>
              </a:ext>
            </a:extLst>
          </a:blip>
          <a:srcRect l="33637" t="2767" r="18861" b="6667"/>
          <a:stretch/>
        </p:blipFill>
        <p:spPr>
          <a:xfrm>
            <a:off x="0" y="0"/>
            <a:ext cx="5210175" cy="7947726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C2821D-BEA5-9ED6-5EB9-C2EE2657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3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B869DB9-2C5F-5796-F377-DDBCFC8A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950" y="112618"/>
            <a:ext cx="9648826" cy="1081007"/>
          </a:xfrm>
        </p:spPr>
        <p:txBody>
          <a:bodyPr/>
          <a:lstStyle/>
          <a:p>
            <a:r>
              <a:rPr lang="da-DK" dirty="0">
                <a:ea typeface="Verdana"/>
              </a:rPr>
              <a:t>Typer af sårsmerter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ABE8AE9C-D304-7350-B512-C1385DD97425}"/>
              </a:ext>
            </a:extLst>
          </p:cNvPr>
          <p:cNvSpPr txBox="1">
            <a:spLocks/>
          </p:cNvSpPr>
          <p:nvPr/>
        </p:nvSpPr>
        <p:spPr>
          <a:xfrm>
            <a:off x="5676899" y="1609725"/>
            <a:ext cx="4234325" cy="46640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590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4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0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08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26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44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62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Akut smerte – ved traumet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Kronisk smerte -  komplekse eller langvarige sår </a:t>
            </a:r>
          </a:p>
          <a:p>
            <a:pPr marL="457200" lvl="1" indent="0"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Smerten kan være både</a:t>
            </a:r>
          </a:p>
          <a:p>
            <a:pPr marL="800100" lvl="1" indent="-342900"/>
            <a:r>
              <a:rPr lang="da-DK" dirty="0" err="1">
                <a:solidFill>
                  <a:schemeClr val="bg2">
                    <a:lumMod val="10000"/>
                  </a:schemeClr>
                </a:solidFill>
              </a:rPr>
              <a:t>nociceptive</a:t>
            </a: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 – vævsskade </a:t>
            </a:r>
          </a:p>
          <a:p>
            <a:pPr marL="1357200" lvl="6" indent="0">
              <a:buNone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Eller</a:t>
            </a:r>
          </a:p>
          <a:p>
            <a:pPr marL="800100" lvl="1" indent="-342900"/>
            <a:r>
              <a:rPr lang="da-DK" dirty="0" err="1">
                <a:solidFill>
                  <a:schemeClr val="bg2">
                    <a:lumMod val="10000"/>
                  </a:schemeClr>
                </a:solidFill>
              </a:rPr>
              <a:t>Neurogene</a:t>
            </a: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 - nerveskade</a:t>
            </a:r>
          </a:p>
          <a:p>
            <a:pPr marL="0" indent="0">
              <a:buNone/>
            </a:pP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47583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40DCF-03A0-EFFC-FBDE-4A90FBF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Årsager til sårsmerter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19DA8FA-C6A5-D973-0435-93BCFF22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graphicFrame>
        <p:nvGraphicFramePr>
          <p:cNvPr id="16" name="Pladsholder til indhold 2">
            <a:extLst>
              <a:ext uri="{FF2B5EF4-FFF2-40B4-BE49-F238E27FC236}">
                <a16:creationId xmlns:a16="http://schemas.microsoft.com/office/drawing/2014/main" id="{2AC2C61A-2623-80DD-110F-A99CBA35E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636306"/>
              </p:ext>
            </p:extLst>
          </p:nvPr>
        </p:nvGraphicFramePr>
        <p:xfrm>
          <a:off x="911225" y="1881187"/>
          <a:ext cx="9000000" cy="4392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29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B172E-43EA-8D64-AA23-EEE3487F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4"/>
            <a:ext cx="6192838" cy="1079594"/>
          </a:xfrm>
        </p:spPr>
        <p:txBody>
          <a:bodyPr wrap="square" anchor="b">
            <a:normAutofit/>
          </a:bodyPr>
          <a:lstStyle/>
          <a:p>
            <a:r>
              <a:rPr lang="da-DK" b="1" dirty="0"/>
              <a:t>Vurdering af sårsmerter</a:t>
            </a:r>
            <a:br>
              <a:rPr lang="da-DK" b="1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ADAD50-7F71-FC08-7B3B-37D7DD2C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FD5B0B-D2F8-7421-1627-40356ACC72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232694"/>
            <a:ext cx="9529560" cy="43926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sz="2600" b="1" dirty="0">
                <a:solidFill>
                  <a:schemeClr val="bg2">
                    <a:lumMod val="10000"/>
                  </a:schemeClr>
                </a:solidFill>
              </a:rPr>
              <a:t>Anamnese</a:t>
            </a:r>
            <a:endParaRPr lang="da-DK" sz="26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Hvornår opstod smerten?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Hvordan beskrives smerten (skarpt, brændende, dunkende)?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Er smerten konstant eller intermitterende?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Hvad forværrer eller lindrer smerten?</a:t>
            </a:r>
          </a:p>
          <a:p>
            <a:pPr marL="0" indent="0">
              <a:buNone/>
            </a:pPr>
            <a:r>
              <a:rPr lang="da-DK" sz="2600" b="1" dirty="0">
                <a:solidFill>
                  <a:schemeClr val="bg2">
                    <a:lumMod val="10000"/>
                  </a:schemeClr>
                </a:solidFill>
              </a:rPr>
              <a:t>Smerteskalaer</a:t>
            </a:r>
            <a:endParaRPr lang="da-DK" sz="26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VAS (Visuel Analog Skala)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NRS (Numerisk Rating Skala)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Smertedagbog</a:t>
            </a:r>
          </a:p>
          <a:p>
            <a:pPr marL="0" indent="0">
              <a:buNone/>
            </a:pPr>
            <a:r>
              <a:rPr lang="da-DK" sz="2600" b="1" dirty="0">
                <a:solidFill>
                  <a:schemeClr val="bg2">
                    <a:lumMod val="10000"/>
                  </a:schemeClr>
                </a:solidFill>
              </a:rPr>
              <a:t>Vurdering af sårtilstand</a:t>
            </a:r>
            <a:endParaRPr lang="da-DK" sz="26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Er der tegn på infektion?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Hvordan ser sårkanten ud?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sz="2600" dirty="0">
                <a:solidFill>
                  <a:schemeClr val="bg2">
                    <a:lumMod val="10000"/>
                  </a:schemeClr>
                </a:solidFill>
              </a:rPr>
              <a:t>Er der tegn på hævelse eller rødme</a:t>
            </a: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03B303E-0239-6032-1930-C9B0FD604FFC}"/>
              </a:ext>
            </a:extLst>
          </p:cNvPr>
          <p:cNvSpPr/>
          <p:nvPr/>
        </p:nvSpPr>
        <p:spPr>
          <a:xfrm>
            <a:off x="8319210" y="2470245"/>
            <a:ext cx="3226795" cy="2183642"/>
          </a:xfrm>
          <a:prstGeom prst="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Find mere viden om smertevurdering og evaluering, herunder sårsmerte algoritme </a:t>
            </a:r>
            <a:r>
              <a:rPr lang="da-DK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5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0A2A7-7B34-4A42-0F2A-69A614A0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Behandling af sårsmerter</a:t>
            </a:r>
            <a:br>
              <a:rPr lang="da-DK" b="1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DDE1C4-5A0C-B002-73AA-BB8F96067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Non-farmakologisk behandling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Distraktionsteknikker (musik, samtale)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Afslapningsteknikker (dyb vejrtrækning, meditation)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Mobilisering </a:t>
            </a:r>
          </a:p>
          <a:p>
            <a:pPr marL="0" indent="0">
              <a:buNone/>
            </a:pPr>
            <a:endParaRPr lang="da-DK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Farmakologisk behandling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Smertestillende midler: Paracetamol, NSAID, opioider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Bandager med smertelindrende behandlinger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Lokal smertelindring: fx </a:t>
            </a:r>
            <a:r>
              <a:rPr lang="da-DK" dirty="0" err="1">
                <a:solidFill>
                  <a:schemeClr val="bg2">
                    <a:lumMod val="10000"/>
                  </a:schemeClr>
                </a:solidFill>
              </a:rPr>
              <a:t>lidokain</a:t>
            </a: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-gel/spray EMLA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5782554-012D-F54E-D368-AA369AB0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019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0BAC-87B3-7A23-A4BA-F2A33371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</p:spPr>
        <p:txBody>
          <a:bodyPr wrap="square" anchor="b">
            <a:normAutofit/>
          </a:bodyPr>
          <a:lstStyle/>
          <a:p>
            <a:r>
              <a:rPr lang="da-DK" b="1" dirty="0"/>
              <a:t>Bandagevalg og smertelindring</a:t>
            </a:r>
            <a:br>
              <a:rPr lang="da-DK" b="1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66ADBE-DCE0-0D9A-734D-FCC0CE0D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7</a:t>
            </a:fld>
            <a:endParaRPr lang="da-DK"/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7ABF475F-13A9-C78B-B32E-5D56E3476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302619"/>
              </p:ext>
            </p:extLst>
          </p:nvPr>
        </p:nvGraphicFramePr>
        <p:xfrm>
          <a:off x="911225" y="1881187"/>
          <a:ext cx="9000000" cy="4392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357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 descr="Et billede, der indeholder person, tøj, smil, udendørs&#10;&#10;Automatisk genereret beskrivelse">
            <a:extLst>
              <a:ext uri="{FF2B5EF4-FFF2-40B4-BE49-F238E27FC236}">
                <a16:creationId xmlns:a16="http://schemas.microsoft.com/office/drawing/2014/main" id="{0E7BC84A-BD92-8A3E-AB73-8F11186929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0616" r="16976" b="-1"/>
          <a:stretch/>
        </p:blipFill>
        <p:spPr>
          <a:xfrm>
            <a:off x="7840133" y="10"/>
            <a:ext cx="4356942" cy="6857990"/>
          </a:xfr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CD1A06E-3993-FA88-E564-A4DB428C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71" y="210657"/>
            <a:ext cx="7068993" cy="1079594"/>
          </a:xfrm>
        </p:spPr>
        <p:txBody>
          <a:bodyPr wrap="square" anchor="b">
            <a:normAutofit/>
          </a:bodyPr>
          <a:lstStyle/>
          <a:p>
            <a:br>
              <a:rPr lang="da-DK" sz="2500" dirty="0"/>
            </a:br>
            <a:r>
              <a:rPr lang="da-DK" sz="2500" dirty="0"/>
              <a:t>Psykologiske aspekter ved sårsmerter</a:t>
            </a:r>
            <a:endParaRPr lang="en-US" sz="25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F53E937-409C-01DF-E0C2-C6B032A8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062784E-E694-5E35-7367-FB3E329C7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714934"/>
            <a:ext cx="6669982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Smerteoplevelse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Smerten kan være både fysisk og psykisk belastende for patienten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Angst og bekymringer kan forværre smerten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Støtte og kommunikation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Aktiv lytning og forståelse af patientens smerteoplevelse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Samarbejde med patienten om behandlingsmuligheder og forventninger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Smertehåndtering som en del af den holistiske behandling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9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77D346D-8FEB-3DC3-6C13-9863D929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7551131" cy="1079594"/>
          </a:xfrm>
        </p:spPr>
        <p:txBody>
          <a:bodyPr/>
          <a:lstStyle/>
          <a:p>
            <a:br>
              <a:rPr lang="da-DK" b="1" dirty="0"/>
            </a:br>
            <a:r>
              <a:rPr lang="da-DK" b="1" dirty="0"/>
              <a:t>Konklusion og anbefalinger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50CD0CA-7575-B6EB-DC70-E697248C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9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34EAB5A-F943-B4E5-7A8E-ECC0BAC857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4" y="1881188"/>
            <a:ext cx="9695815" cy="4392612"/>
          </a:xfrm>
        </p:spPr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Vigtigheden af korrekt smertelindring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Sårsmerter bør vurderes og behandles effektivt, som en del af den samlede sårbehandling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Holistisk tilgang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Smertebehandling skal tage både fysiske og psykiske faktorer i betragtning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</a:rPr>
              <a:t>Samarbejde mellem sundhedspersonale og Borgeren/patienten</a:t>
            </a: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2">
                    <a:lumMod val="10000"/>
                  </a:schemeClr>
                </a:solidFill>
              </a:rPr>
              <a:t>Effektiv kommunikation og behandling for at optimere smertelindring og sårheling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9856552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14237</TotalTime>
  <Words>987</Words>
  <Application>Microsoft Office PowerPoint</Application>
  <PresentationFormat>Widescreen</PresentationFormat>
  <Paragraphs>151</Paragraphs>
  <Slides>11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-apple-system</vt:lpstr>
      <vt:lpstr>Arial</vt:lpstr>
      <vt:lpstr>Calibri</vt:lpstr>
      <vt:lpstr>Verdana</vt:lpstr>
      <vt:lpstr>Region Sjælland - PPT</vt:lpstr>
      <vt:lpstr>1_Region Sjælland - PPT</vt:lpstr>
      <vt:lpstr>Sår og smerter</vt:lpstr>
      <vt:lpstr>   Alle sår kan være smertefulde men hvad er sårsmerter? </vt:lpstr>
      <vt:lpstr>Typer af sårsmerter</vt:lpstr>
      <vt:lpstr>Årsager til sårsmerter </vt:lpstr>
      <vt:lpstr>Vurdering af sårsmerter </vt:lpstr>
      <vt:lpstr>Behandling af sårsmerter </vt:lpstr>
      <vt:lpstr>Bandagevalg og smertelindring </vt:lpstr>
      <vt:lpstr> Psykologiske aspekter ved sårsmerter</vt:lpstr>
      <vt:lpstr> Konklusion og anbefalinger</vt:lpstr>
      <vt:lpstr>Referencer</vt:lpstr>
      <vt:lpstr> Udviklet af Katrine Højager Hansen, Sårsygeplejerske og Kvalitetskoordinator, Næstved Kommune, Center for Sundhed og ældre 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Graae Hjortebjerg</dc:creator>
  <cp:lastModifiedBy>Barbara í Nesinum Askham</cp:lastModifiedBy>
  <cp:revision>35</cp:revision>
  <dcterms:created xsi:type="dcterms:W3CDTF">2024-09-17T19:28:34Z</dcterms:created>
  <dcterms:modified xsi:type="dcterms:W3CDTF">2025-01-29T14:27:31Z</dcterms:modified>
</cp:coreProperties>
</file>