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3"/>
    <p:sldMasterId id="2147483701" r:id="rId4"/>
    <p:sldMasterId id="2147483723" r:id="rId5"/>
  </p:sldMasterIdLst>
  <p:notesMasterIdLst>
    <p:notesMasterId r:id="rId56"/>
  </p:notesMasterIdLst>
  <p:handoutMasterIdLst>
    <p:handoutMasterId r:id="rId57"/>
  </p:handoutMasterIdLst>
  <p:sldIdLst>
    <p:sldId id="555" r:id="rId6"/>
    <p:sldId id="508" r:id="rId7"/>
    <p:sldId id="541" r:id="rId8"/>
    <p:sldId id="542" r:id="rId9"/>
    <p:sldId id="557" r:id="rId10"/>
    <p:sldId id="257" r:id="rId11"/>
    <p:sldId id="543" r:id="rId12"/>
    <p:sldId id="475" r:id="rId13"/>
    <p:sldId id="502" r:id="rId14"/>
    <p:sldId id="326" r:id="rId15"/>
    <p:sldId id="419" r:id="rId16"/>
    <p:sldId id="544" r:id="rId17"/>
    <p:sldId id="503" r:id="rId18"/>
    <p:sldId id="436" r:id="rId19"/>
    <p:sldId id="486" r:id="rId20"/>
    <p:sldId id="368" r:id="rId21"/>
    <p:sldId id="370" r:id="rId22"/>
    <p:sldId id="545" r:id="rId23"/>
    <p:sldId id="371" r:id="rId24"/>
    <p:sldId id="561" r:id="rId25"/>
    <p:sldId id="546" r:id="rId26"/>
    <p:sldId id="397" r:id="rId27"/>
    <p:sldId id="548" r:id="rId28"/>
    <p:sldId id="558" r:id="rId29"/>
    <p:sldId id="477" r:id="rId30"/>
    <p:sldId id="497" r:id="rId31"/>
    <p:sldId id="498" r:id="rId32"/>
    <p:sldId id="504" r:id="rId33"/>
    <p:sldId id="499" r:id="rId34"/>
    <p:sldId id="501" r:id="rId35"/>
    <p:sldId id="500" r:id="rId36"/>
    <p:sldId id="505" r:id="rId37"/>
    <p:sldId id="550" r:id="rId38"/>
    <p:sldId id="552" r:id="rId39"/>
    <p:sldId id="443" r:id="rId40"/>
    <p:sldId id="491" r:id="rId41"/>
    <p:sldId id="551" r:id="rId42"/>
    <p:sldId id="438" r:id="rId43"/>
    <p:sldId id="445" r:id="rId44"/>
    <p:sldId id="418" r:id="rId45"/>
    <p:sldId id="416" r:id="rId46"/>
    <p:sldId id="435" r:id="rId47"/>
    <p:sldId id="467" r:id="rId48"/>
    <p:sldId id="554" r:id="rId49"/>
    <p:sldId id="506" r:id="rId50"/>
    <p:sldId id="559" r:id="rId51"/>
    <p:sldId id="479" r:id="rId52"/>
    <p:sldId id="369" r:id="rId53"/>
    <p:sldId id="556" r:id="rId54"/>
    <p:sldId id="311" r:id="rId55"/>
  </p:sldIdLst>
  <p:sldSz cx="12192000" cy="6858000"/>
  <p:notesSz cx="6889750" cy="1002188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51F14-6976-86F8-B193-FAA3679ABA5D}" name="Lars Jørgensen" initials="LJ" userId="S::lars.joergensen@patientsikkerhed.dk::e499316d-5093-4522-852f-17b694c993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6B2"/>
    <a:srgbClr val="6CA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43E88-9565-4A9E-B2A4-576E490B349D}" v="104" dt="2025-01-28T13:43:48.20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436" autoAdjust="0"/>
  </p:normalViewPr>
  <p:slideViewPr>
    <p:cSldViewPr snapToGrid="0">
      <p:cViewPr varScale="1">
        <p:scale>
          <a:sx n="45" d="100"/>
          <a:sy n="45" d="100"/>
        </p:scale>
        <p:origin x="147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65" Type="http://schemas.openxmlformats.org/officeDocument/2006/relationships/customXml" Target="../customXml/item3.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Ulka" userId="af265da1-716a-4cee-b9c7-1d6ae62625c6" providerId="ADAL" clId="{C9B43E88-9565-4A9E-B2A4-576E490B349D}"/>
    <pc:docChg chg="undo redo custSel addSld delSld modSld">
      <pc:chgData name="Rikke Ulka" userId="af265da1-716a-4cee-b9c7-1d6ae62625c6" providerId="ADAL" clId="{C9B43E88-9565-4A9E-B2A4-576E490B349D}" dt="2025-01-28T13:51:31.052" v="1013" actId="113"/>
      <pc:docMkLst>
        <pc:docMk/>
      </pc:docMkLst>
      <pc:sldChg chg="addSp modSp mod modClrScheme chgLayout">
        <pc:chgData name="Rikke Ulka" userId="af265da1-716a-4cee-b9c7-1d6ae62625c6" providerId="ADAL" clId="{C9B43E88-9565-4A9E-B2A4-576E490B349D}" dt="2025-01-28T13:15:12.855" v="390" actId="1076"/>
        <pc:sldMkLst>
          <pc:docMk/>
          <pc:sldMk cId="1644073805" sldId="370"/>
        </pc:sldMkLst>
        <pc:spChg chg="mod ord">
          <ac:chgData name="Rikke Ulka" userId="af265da1-716a-4cee-b9c7-1d6ae62625c6" providerId="ADAL" clId="{C9B43E88-9565-4A9E-B2A4-576E490B349D}" dt="2025-01-28T13:06:35.529" v="193" actId="700"/>
          <ac:spMkLst>
            <pc:docMk/>
            <pc:sldMk cId="1644073805" sldId="370"/>
            <ac:spMk id="2" creationId="{11D91DBE-21E6-E7FB-9A4D-A521DB618AF1}"/>
          </ac:spMkLst>
        </pc:spChg>
        <pc:spChg chg="mod ord">
          <ac:chgData name="Rikke Ulka" userId="af265da1-716a-4cee-b9c7-1d6ae62625c6" providerId="ADAL" clId="{C9B43E88-9565-4A9E-B2A4-576E490B349D}" dt="2025-01-28T13:15:12.855" v="390" actId="1076"/>
          <ac:spMkLst>
            <pc:docMk/>
            <pc:sldMk cId="1644073805" sldId="370"/>
            <ac:spMk id="5" creationId="{00000000-0000-0000-0000-000000000000}"/>
          </ac:spMkLst>
        </pc:spChg>
        <pc:spChg chg="mod ord">
          <ac:chgData name="Rikke Ulka" userId="af265da1-716a-4cee-b9c7-1d6ae62625c6" providerId="ADAL" clId="{C9B43E88-9565-4A9E-B2A4-576E490B349D}" dt="2025-01-28T13:15:07.764" v="389" actId="1076"/>
          <ac:spMkLst>
            <pc:docMk/>
            <pc:sldMk cId="1644073805" sldId="370"/>
            <ac:spMk id="6" creationId="{00000000-0000-0000-0000-000000000000}"/>
          </ac:spMkLst>
        </pc:spChg>
        <pc:spChg chg="mod ord">
          <ac:chgData name="Rikke Ulka" userId="af265da1-716a-4cee-b9c7-1d6ae62625c6" providerId="ADAL" clId="{C9B43E88-9565-4A9E-B2A4-576E490B349D}" dt="2025-01-28T13:13:28.384" v="382" actId="1076"/>
          <ac:spMkLst>
            <pc:docMk/>
            <pc:sldMk cId="1644073805" sldId="370"/>
            <ac:spMk id="7" creationId="{00000000-0000-0000-0000-000000000000}"/>
          </ac:spMkLst>
        </pc:spChg>
        <pc:spChg chg="add mod ord">
          <ac:chgData name="Rikke Ulka" userId="af265da1-716a-4cee-b9c7-1d6ae62625c6" providerId="ADAL" clId="{C9B43E88-9565-4A9E-B2A4-576E490B349D}" dt="2025-01-28T13:15:07.764" v="389" actId="1076"/>
          <ac:spMkLst>
            <pc:docMk/>
            <pc:sldMk cId="1644073805" sldId="370"/>
            <ac:spMk id="8" creationId="{B42DA90C-C459-B532-A57A-2C1DC77FA3AE}"/>
          </ac:spMkLst>
        </pc:spChg>
        <pc:spChg chg="add mod ord">
          <ac:chgData name="Rikke Ulka" userId="af265da1-716a-4cee-b9c7-1d6ae62625c6" providerId="ADAL" clId="{C9B43E88-9565-4A9E-B2A4-576E490B349D}" dt="2025-01-28T13:13:28.384" v="382" actId="1076"/>
          <ac:spMkLst>
            <pc:docMk/>
            <pc:sldMk cId="1644073805" sldId="370"/>
            <ac:spMk id="10" creationId="{31DE9BA5-8F21-EADB-A3DA-C7850A8F5750}"/>
          </ac:spMkLst>
        </pc:spChg>
        <pc:spChg chg="mod">
          <ac:chgData name="Rikke Ulka" userId="af265da1-716a-4cee-b9c7-1d6ae62625c6" providerId="ADAL" clId="{C9B43E88-9565-4A9E-B2A4-576E490B349D}" dt="2025-01-28T13:14:26.904" v="386" actId="164"/>
          <ac:spMkLst>
            <pc:docMk/>
            <pc:sldMk cId="1644073805" sldId="370"/>
            <ac:spMk id="11" creationId="{CF9F63B3-0C0A-AD23-8959-09F7FB2497A3}"/>
          </ac:spMkLst>
        </pc:spChg>
        <pc:grpChg chg="add mod">
          <ac:chgData name="Rikke Ulka" userId="af265da1-716a-4cee-b9c7-1d6ae62625c6" providerId="ADAL" clId="{C9B43E88-9565-4A9E-B2A4-576E490B349D}" dt="2025-01-28T13:14:55.201" v="388" actId="1076"/>
          <ac:grpSpMkLst>
            <pc:docMk/>
            <pc:sldMk cId="1644073805" sldId="370"/>
            <ac:grpSpMk id="12" creationId="{2412BED3-B6D1-624D-051C-05893490C65D}"/>
          </ac:grpSpMkLst>
        </pc:grpChg>
        <pc:picChg chg="mod">
          <ac:chgData name="Rikke Ulka" userId="af265da1-716a-4cee-b9c7-1d6ae62625c6" providerId="ADAL" clId="{C9B43E88-9565-4A9E-B2A4-576E490B349D}" dt="2025-01-28T13:14:26.904" v="386" actId="164"/>
          <ac:picMkLst>
            <pc:docMk/>
            <pc:sldMk cId="1644073805" sldId="370"/>
            <ac:picMk id="9" creationId="{D44DC16B-EF39-F971-7B41-725CA4FFB4D9}"/>
          </ac:picMkLst>
        </pc:picChg>
        <pc:picChg chg="mod">
          <ac:chgData name="Rikke Ulka" userId="af265da1-716a-4cee-b9c7-1d6ae62625c6" providerId="ADAL" clId="{C9B43E88-9565-4A9E-B2A4-576E490B349D}" dt="2025-01-28T13:15:07.764" v="389" actId="1076"/>
          <ac:picMkLst>
            <pc:docMk/>
            <pc:sldMk cId="1644073805" sldId="370"/>
            <ac:picMk id="13" creationId="{C81C13DD-8260-8838-8D43-A83039C2C9D0}"/>
          </ac:picMkLst>
        </pc:picChg>
      </pc:sldChg>
      <pc:sldChg chg="modSp mod">
        <pc:chgData name="Rikke Ulka" userId="af265da1-716a-4cee-b9c7-1d6ae62625c6" providerId="ADAL" clId="{C9B43E88-9565-4A9E-B2A4-576E490B349D}" dt="2025-01-28T13:51:13.601" v="1012" actId="113"/>
        <pc:sldMkLst>
          <pc:docMk/>
          <pc:sldMk cId="749956760" sldId="416"/>
        </pc:sldMkLst>
        <pc:spChg chg="mod">
          <ac:chgData name="Rikke Ulka" userId="af265da1-716a-4cee-b9c7-1d6ae62625c6" providerId="ADAL" clId="{C9B43E88-9565-4A9E-B2A4-576E490B349D}" dt="2025-01-28T13:51:13.601" v="1012" actId="113"/>
          <ac:spMkLst>
            <pc:docMk/>
            <pc:sldMk cId="749956760" sldId="416"/>
            <ac:spMk id="2" creationId="{00000000-0000-0000-0000-000000000000}"/>
          </ac:spMkLst>
        </pc:spChg>
      </pc:sldChg>
      <pc:sldChg chg="modSp mod">
        <pc:chgData name="Rikke Ulka" userId="af265da1-716a-4cee-b9c7-1d6ae62625c6" providerId="ADAL" clId="{C9B43E88-9565-4A9E-B2A4-576E490B349D}" dt="2025-01-28T13:01:47.392" v="61" actId="20577"/>
        <pc:sldMkLst>
          <pc:docMk/>
          <pc:sldMk cId="1625670348" sldId="443"/>
        </pc:sldMkLst>
        <pc:spChg chg="mod">
          <ac:chgData name="Rikke Ulka" userId="af265da1-716a-4cee-b9c7-1d6ae62625c6" providerId="ADAL" clId="{C9B43E88-9565-4A9E-B2A4-576E490B349D}" dt="2025-01-28T13:01:47.392" v="61" actId="20577"/>
          <ac:spMkLst>
            <pc:docMk/>
            <pc:sldMk cId="1625670348" sldId="443"/>
            <ac:spMk id="2" creationId="{00000000-0000-0000-0000-000000000000}"/>
          </ac:spMkLst>
        </pc:spChg>
      </pc:sldChg>
      <pc:sldChg chg="addSp modSp mod modAnim modNotesTx">
        <pc:chgData name="Rikke Ulka" userId="af265da1-716a-4cee-b9c7-1d6ae62625c6" providerId="ADAL" clId="{C9B43E88-9565-4A9E-B2A4-576E490B349D}" dt="2025-01-28T13:48:27.194" v="982" actId="20577"/>
        <pc:sldMkLst>
          <pc:docMk/>
          <pc:sldMk cId="1046378865" sldId="498"/>
        </pc:sldMkLst>
        <pc:spChg chg="add mod">
          <ac:chgData name="Rikke Ulka" userId="af265da1-716a-4cee-b9c7-1d6ae62625c6" providerId="ADAL" clId="{C9B43E88-9565-4A9E-B2A4-576E490B349D}" dt="2025-01-28T13:43:28.763" v="712" actId="1076"/>
          <ac:spMkLst>
            <pc:docMk/>
            <pc:sldMk cId="1046378865" sldId="498"/>
            <ac:spMk id="4" creationId="{922FBC39-C44C-564B-B659-49652CA8FFA4}"/>
          </ac:spMkLst>
        </pc:spChg>
        <pc:spChg chg="mod">
          <ac:chgData name="Rikke Ulka" userId="af265da1-716a-4cee-b9c7-1d6ae62625c6" providerId="ADAL" clId="{C9B43E88-9565-4A9E-B2A4-576E490B349D}" dt="2025-01-28T13:38:49.660" v="678" actId="1076"/>
          <ac:spMkLst>
            <pc:docMk/>
            <pc:sldMk cId="1046378865" sldId="498"/>
            <ac:spMk id="25" creationId="{91FB2F4F-6602-9EAA-F7C9-F6BD692DB4A8}"/>
          </ac:spMkLst>
        </pc:spChg>
        <pc:spChg chg="mod">
          <ac:chgData name="Rikke Ulka" userId="af265da1-716a-4cee-b9c7-1d6ae62625c6" providerId="ADAL" clId="{C9B43E88-9565-4A9E-B2A4-576E490B349D}" dt="2025-01-28T13:38:47.429" v="677" actId="1076"/>
          <ac:spMkLst>
            <pc:docMk/>
            <pc:sldMk cId="1046378865" sldId="498"/>
            <ac:spMk id="45"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47"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48"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49"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51"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53"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55"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58" creationId="{00000000-0000-0000-0000-000000000000}"/>
          </ac:spMkLst>
        </pc:spChg>
        <pc:spChg chg="mod">
          <ac:chgData name="Rikke Ulka" userId="af265da1-716a-4cee-b9c7-1d6ae62625c6" providerId="ADAL" clId="{C9B43E88-9565-4A9E-B2A4-576E490B349D}" dt="2025-01-28T13:38:29.208" v="674" actId="1076"/>
          <ac:spMkLst>
            <pc:docMk/>
            <pc:sldMk cId="1046378865" sldId="498"/>
            <ac:spMk id="114" creationId="{00000000-0000-0000-0000-000000000000}"/>
          </ac:spMkLst>
        </pc:spChg>
        <pc:spChg chg="mod">
          <ac:chgData name="Rikke Ulka" userId="af265da1-716a-4cee-b9c7-1d6ae62625c6" providerId="ADAL" clId="{C9B43E88-9565-4A9E-B2A4-576E490B349D}" dt="2025-01-28T13:38:47.429" v="677" actId="1076"/>
          <ac:spMkLst>
            <pc:docMk/>
            <pc:sldMk cId="1046378865" sldId="498"/>
            <ac:spMk id="3076" creationId="{00000000-0000-0000-0000-000000000000}"/>
          </ac:spMkLst>
        </pc:spChg>
        <pc:spChg chg="mod">
          <ac:chgData name="Rikke Ulka" userId="af265da1-716a-4cee-b9c7-1d6ae62625c6" providerId="ADAL" clId="{C9B43E88-9565-4A9E-B2A4-576E490B349D}" dt="2025-01-28T13:43:38.659" v="713" actId="1076"/>
          <ac:spMkLst>
            <pc:docMk/>
            <pc:sldMk cId="1046378865" sldId="498"/>
            <ac:spMk id="3081" creationId="{00000000-0000-0000-0000-000000000000}"/>
          </ac:spMkLst>
        </pc:spChg>
        <pc:spChg chg="mod">
          <ac:chgData name="Rikke Ulka" userId="af265da1-716a-4cee-b9c7-1d6ae62625c6" providerId="ADAL" clId="{C9B43E88-9565-4A9E-B2A4-576E490B349D}" dt="2025-01-28T13:42:50.869" v="705" actId="1076"/>
          <ac:spMkLst>
            <pc:docMk/>
            <pc:sldMk cId="1046378865" sldId="498"/>
            <ac:spMk id="3082" creationId="{00000000-0000-0000-0000-000000000000}"/>
          </ac:spMkLst>
        </pc:spChg>
        <pc:spChg chg="mod">
          <ac:chgData name="Rikke Ulka" userId="af265da1-716a-4cee-b9c7-1d6ae62625c6" providerId="ADAL" clId="{C9B43E88-9565-4A9E-B2A4-576E490B349D}" dt="2025-01-28T13:42:44.433" v="704" actId="14100"/>
          <ac:spMkLst>
            <pc:docMk/>
            <pc:sldMk cId="1046378865" sldId="498"/>
            <ac:spMk id="3083" creationId="{00000000-0000-0000-0000-000000000000}"/>
          </ac:spMkLst>
        </pc:spChg>
        <pc:spChg chg="mod">
          <ac:chgData name="Rikke Ulka" userId="af265da1-716a-4cee-b9c7-1d6ae62625c6" providerId="ADAL" clId="{C9B43E88-9565-4A9E-B2A4-576E490B349D}" dt="2025-01-28T13:43:15.865" v="710" actId="1076"/>
          <ac:spMkLst>
            <pc:docMk/>
            <pc:sldMk cId="1046378865" sldId="498"/>
            <ac:spMk id="3084" creationId="{00000000-0000-0000-0000-000000000000}"/>
          </ac:spMkLst>
        </pc:spChg>
        <pc:spChg chg="mod">
          <ac:chgData name="Rikke Ulka" userId="af265da1-716a-4cee-b9c7-1d6ae62625c6" providerId="ADAL" clId="{C9B43E88-9565-4A9E-B2A4-576E490B349D}" dt="2025-01-28T13:41:14.047" v="686" actId="1076"/>
          <ac:spMkLst>
            <pc:docMk/>
            <pc:sldMk cId="1046378865" sldId="498"/>
            <ac:spMk id="3094" creationId="{00000000-0000-0000-0000-000000000000}"/>
          </ac:spMkLst>
        </pc:spChg>
        <pc:spChg chg="mod">
          <ac:chgData name="Rikke Ulka" userId="af265da1-716a-4cee-b9c7-1d6ae62625c6" providerId="ADAL" clId="{C9B43E88-9565-4A9E-B2A4-576E490B349D}" dt="2025-01-28T13:43:48.209" v="714" actId="1076"/>
          <ac:spMkLst>
            <pc:docMk/>
            <pc:sldMk cId="1046378865" sldId="498"/>
            <ac:spMk id="3095" creationId="{00000000-0000-0000-0000-000000000000}"/>
          </ac:spMkLst>
        </pc:spChg>
        <pc:spChg chg="mod">
          <ac:chgData name="Rikke Ulka" userId="af265da1-716a-4cee-b9c7-1d6ae62625c6" providerId="ADAL" clId="{C9B43E88-9565-4A9E-B2A4-576E490B349D}" dt="2025-01-28T13:43:12.097" v="709" actId="1076"/>
          <ac:spMkLst>
            <pc:docMk/>
            <pc:sldMk cId="1046378865" sldId="498"/>
            <ac:spMk id="3098" creationId="{00000000-0000-0000-0000-000000000000}"/>
          </ac:spMkLst>
        </pc:spChg>
        <pc:spChg chg="mod">
          <ac:chgData name="Rikke Ulka" userId="af265da1-716a-4cee-b9c7-1d6ae62625c6" providerId="ADAL" clId="{C9B43E88-9565-4A9E-B2A4-576E490B349D}" dt="2025-01-28T13:43:02.026" v="708" actId="1076"/>
          <ac:spMkLst>
            <pc:docMk/>
            <pc:sldMk cId="1046378865" sldId="498"/>
            <ac:spMk id="3102" creationId="{00000000-0000-0000-0000-000000000000}"/>
          </ac:spMkLst>
        </pc:spChg>
        <pc:spChg chg="mod">
          <ac:chgData name="Rikke Ulka" userId="af265da1-716a-4cee-b9c7-1d6ae62625c6" providerId="ADAL" clId="{C9B43E88-9565-4A9E-B2A4-576E490B349D}" dt="2025-01-28T13:43:21.506" v="711" actId="1076"/>
          <ac:spMkLst>
            <pc:docMk/>
            <pc:sldMk cId="1046378865" sldId="498"/>
            <ac:spMk id="3103" creationId="{00000000-0000-0000-0000-000000000000}"/>
          </ac:spMkLst>
        </pc:spChg>
        <pc:cxnChg chg="add mod">
          <ac:chgData name="Rikke Ulka" userId="af265da1-716a-4cee-b9c7-1d6ae62625c6" providerId="ADAL" clId="{C9B43E88-9565-4A9E-B2A4-576E490B349D}" dt="2025-01-28T13:43:28.763" v="712" actId="1076"/>
          <ac:cxnSpMkLst>
            <pc:docMk/>
            <pc:sldMk cId="1046378865" sldId="498"/>
            <ac:cxnSpMk id="11" creationId="{243B7170-0935-6EFA-1983-D4E4313BE975}"/>
          </ac:cxnSpMkLst>
        </pc:cxnChg>
        <pc:cxnChg chg="mod">
          <ac:chgData name="Rikke Ulka" userId="af265da1-716a-4cee-b9c7-1d6ae62625c6" providerId="ADAL" clId="{C9B43E88-9565-4A9E-B2A4-576E490B349D}" dt="2025-01-28T13:43:12.097" v="709" actId="1076"/>
          <ac:cxnSpMkLst>
            <pc:docMk/>
            <pc:sldMk cId="1046378865" sldId="498"/>
            <ac:cxnSpMk id="31" creationId="{00000000-0000-0000-0000-000000000000}"/>
          </ac:cxnSpMkLst>
        </pc:cxnChg>
        <pc:cxnChg chg="mod">
          <ac:chgData name="Rikke Ulka" userId="af265da1-716a-4cee-b9c7-1d6ae62625c6" providerId="ADAL" clId="{C9B43E88-9565-4A9E-B2A4-576E490B349D}" dt="2025-01-28T13:43:02.026" v="708" actId="1076"/>
          <ac:cxnSpMkLst>
            <pc:docMk/>
            <pc:sldMk cId="1046378865" sldId="498"/>
            <ac:cxnSpMk id="46" creationId="{00000000-0000-0000-0000-000000000000}"/>
          </ac:cxnSpMkLst>
        </pc:cxnChg>
        <pc:cxnChg chg="mod">
          <ac:chgData name="Rikke Ulka" userId="af265da1-716a-4cee-b9c7-1d6ae62625c6" providerId="ADAL" clId="{C9B43E88-9565-4A9E-B2A4-576E490B349D}" dt="2025-01-28T13:43:15.865" v="710" actId="1076"/>
          <ac:cxnSpMkLst>
            <pc:docMk/>
            <pc:sldMk cId="1046378865" sldId="498"/>
            <ac:cxnSpMk id="50" creationId="{00000000-0000-0000-0000-000000000000}"/>
          </ac:cxnSpMkLst>
        </pc:cxnChg>
        <pc:cxnChg chg="mod">
          <ac:chgData name="Rikke Ulka" userId="af265da1-716a-4cee-b9c7-1d6ae62625c6" providerId="ADAL" clId="{C9B43E88-9565-4A9E-B2A4-576E490B349D}" dt="2025-01-28T13:43:21.506" v="711" actId="1076"/>
          <ac:cxnSpMkLst>
            <pc:docMk/>
            <pc:sldMk cId="1046378865" sldId="498"/>
            <ac:cxnSpMk id="52" creationId="{00000000-0000-0000-0000-000000000000}"/>
          </ac:cxnSpMkLst>
        </pc:cxnChg>
        <pc:cxnChg chg="mod">
          <ac:chgData name="Rikke Ulka" userId="af265da1-716a-4cee-b9c7-1d6ae62625c6" providerId="ADAL" clId="{C9B43E88-9565-4A9E-B2A4-576E490B349D}" dt="2025-01-28T13:42:50.869" v="705" actId="1076"/>
          <ac:cxnSpMkLst>
            <pc:docMk/>
            <pc:sldMk cId="1046378865" sldId="498"/>
            <ac:cxnSpMk id="54" creationId="{00000000-0000-0000-0000-000000000000}"/>
          </ac:cxnSpMkLst>
        </pc:cxnChg>
        <pc:cxnChg chg="mod">
          <ac:chgData name="Rikke Ulka" userId="af265da1-716a-4cee-b9c7-1d6ae62625c6" providerId="ADAL" clId="{C9B43E88-9565-4A9E-B2A4-576E490B349D}" dt="2025-01-28T13:42:44.433" v="704" actId="14100"/>
          <ac:cxnSpMkLst>
            <pc:docMk/>
            <pc:sldMk cId="1046378865" sldId="498"/>
            <ac:cxnSpMk id="56" creationId="{00000000-0000-0000-0000-000000000000}"/>
          </ac:cxnSpMkLst>
        </pc:cxnChg>
      </pc:sldChg>
      <pc:sldChg chg="modSp mod">
        <pc:chgData name="Rikke Ulka" userId="af265da1-716a-4cee-b9c7-1d6ae62625c6" providerId="ADAL" clId="{C9B43E88-9565-4A9E-B2A4-576E490B349D}" dt="2025-01-28T13:50:46.928" v="1011" actId="20577"/>
        <pc:sldMkLst>
          <pc:docMk/>
          <pc:sldMk cId="2354840655" sldId="499"/>
        </pc:sldMkLst>
        <pc:spChg chg="mod">
          <ac:chgData name="Rikke Ulka" userId="af265da1-716a-4cee-b9c7-1d6ae62625c6" providerId="ADAL" clId="{C9B43E88-9565-4A9E-B2A4-576E490B349D}" dt="2025-01-28T13:50:46.928" v="1011" actId="20577"/>
          <ac:spMkLst>
            <pc:docMk/>
            <pc:sldMk cId="2354840655" sldId="499"/>
            <ac:spMk id="3" creationId="{00000000-0000-0000-0000-000000000000}"/>
          </ac:spMkLst>
        </pc:spChg>
      </pc:sldChg>
      <pc:sldChg chg="modNotesTx">
        <pc:chgData name="Rikke Ulka" userId="af265da1-716a-4cee-b9c7-1d6ae62625c6" providerId="ADAL" clId="{C9B43E88-9565-4A9E-B2A4-576E490B349D}" dt="2025-01-28T13:03:57.319" v="123" actId="20577"/>
        <pc:sldMkLst>
          <pc:docMk/>
          <pc:sldMk cId="4076425384" sldId="545"/>
        </pc:sldMkLst>
      </pc:sldChg>
      <pc:sldChg chg="modSp">
        <pc:chgData name="Rikke Ulka" userId="af265da1-716a-4cee-b9c7-1d6ae62625c6" providerId="ADAL" clId="{C9B43E88-9565-4A9E-B2A4-576E490B349D}" dt="2025-01-28T13:19:43.403" v="480" actId="20577"/>
        <pc:sldMkLst>
          <pc:docMk/>
          <pc:sldMk cId="3289143012" sldId="546"/>
        </pc:sldMkLst>
        <pc:graphicFrameChg chg="mod">
          <ac:chgData name="Rikke Ulka" userId="af265da1-716a-4cee-b9c7-1d6ae62625c6" providerId="ADAL" clId="{C9B43E88-9565-4A9E-B2A4-576E490B349D}" dt="2025-01-28T13:19:43.403" v="480" actId="20577"/>
          <ac:graphicFrameMkLst>
            <pc:docMk/>
            <pc:sldMk cId="3289143012" sldId="546"/>
            <ac:graphicFrameMk id="10" creationId="{DC5F387F-21FA-4555-72C6-BA5E30EBCBD4}"/>
          </ac:graphicFrameMkLst>
        </pc:graphicFrameChg>
      </pc:sldChg>
      <pc:sldChg chg="modSp mod">
        <pc:chgData name="Rikke Ulka" userId="af265da1-716a-4cee-b9c7-1d6ae62625c6" providerId="ADAL" clId="{C9B43E88-9565-4A9E-B2A4-576E490B349D}" dt="2025-01-28T13:01:32.486" v="59" actId="20577"/>
        <pc:sldMkLst>
          <pc:docMk/>
          <pc:sldMk cId="763680467" sldId="548"/>
        </pc:sldMkLst>
        <pc:spChg chg="mod">
          <ac:chgData name="Rikke Ulka" userId="af265da1-716a-4cee-b9c7-1d6ae62625c6" providerId="ADAL" clId="{C9B43E88-9565-4A9E-B2A4-576E490B349D}" dt="2025-01-28T13:01:32.486" v="59" actId="20577"/>
          <ac:spMkLst>
            <pc:docMk/>
            <pc:sldMk cId="763680467" sldId="548"/>
            <ac:spMk id="2" creationId="{60541739-96D7-9DCA-95C0-AD749BD3DB55}"/>
          </ac:spMkLst>
        </pc:spChg>
      </pc:sldChg>
      <pc:sldChg chg="modSp mod">
        <pc:chgData name="Rikke Ulka" userId="af265da1-716a-4cee-b9c7-1d6ae62625c6" providerId="ADAL" clId="{C9B43E88-9565-4A9E-B2A4-576E490B349D}" dt="2025-01-28T13:51:31.052" v="1013" actId="113"/>
        <pc:sldMkLst>
          <pc:docMk/>
          <pc:sldMk cId="3433438583" sldId="554"/>
        </pc:sldMkLst>
        <pc:spChg chg="mod">
          <ac:chgData name="Rikke Ulka" userId="af265da1-716a-4cee-b9c7-1d6ae62625c6" providerId="ADAL" clId="{C9B43E88-9565-4A9E-B2A4-576E490B349D}" dt="2025-01-28T13:51:31.052" v="1013" actId="113"/>
          <ac:spMkLst>
            <pc:docMk/>
            <pc:sldMk cId="3433438583" sldId="554"/>
            <ac:spMk id="5" creationId="{88615EC8-5862-52D0-1896-CF16164D96BC}"/>
          </ac:spMkLst>
        </pc:spChg>
      </pc:sldChg>
      <pc:sldChg chg="modSp mod modCm">
        <pc:chgData name="Rikke Ulka" userId="af265da1-716a-4cee-b9c7-1d6ae62625c6" providerId="ADAL" clId="{C9B43E88-9565-4A9E-B2A4-576E490B349D}" dt="2025-01-16T17:19:12.451" v="57" actId="20577"/>
        <pc:sldMkLst>
          <pc:docMk/>
          <pc:sldMk cId="4248350377" sldId="561"/>
        </pc:sldMkLst>
        <pc:spChg chg="mod">
          <ac:chgData name="Rikke Ulka" userId="af265da1-716a-4cee-b9c7-1d6ae62625c6" providerId="ADAL" clId="{C9B43E88-9565-4A9E-B2A4-576E490B349D}" dt="2025-01-16T17:19:12.451" v="57" actId="20577"/>
          <ac:spMkLst>
            <pc:docMk/>
            <pc:sldMk cId="4248350377" sldId="561"/>
            <ac:spMk id="3" creationId="{13AF0860-77A1-E024-F5A1-D139DF18F1D4}"/>
          </ac:spMkLst>
        </pc:spChg>
        <pc:extLst>
          <p:ext xmlns:p="http://schemas.openxmlformats.org/presentationml/2006/main" uri="{D6D511B9-2390-475A-947B-AFAB55BFBCF1}">
            <pc226:cmChg xmlns:pc226="http://schemas.microsoft.com/office/powerpoint/2022/06/main/command" chg="mod">
              <pc226:chgData name="Rikke Ulka" userId="af265da1-716a-4cee-b9c7-1d6ae62625c6" providerId="ADAL" clId="{C9B43E88-9565-4A9E-B2A4-576E490B349D}" dt="2025-01-16T17:19:12.451" v="57" actId="20577"/>
              <pc2:cmMkLst xmlns:pc2="http://schemas.microsoft.com/office/powerpoint/2019/9/main/command">
                <pc:docMk/>
                <pc:sldMk cId="4248350377" sldId="561"/>
                <pc2:cmMk id="{178CDB96-193F-4702-A8BE-C91CEBB76864}"/>
              </pc2:cmMkLst>
            </pc226:cmChg>
          </p:ext>
        </pc:extLst>
      </pc:sldChg>
      <pc:sldChg chg="new del">
        <pc:chgData name="Rikke Ulka" userId="af265da1-716a-4cee-b9c7-1d6ae62625c6" providerId="ADAL" clId="{C9B43E88-9565-4A9E-B2A4-576E490B349D}" dt="2025-01-28T13:37:19.822" v="666" actId="680"/>
        <pc:sldMkLst>
          <pc:docMk/>
          <pc:sldMk cId="3225574980" sldId="56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61CA7A-167E-4B9F-BD21-7DF97312A867}"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5103288-B23E-4FEE-9496-420888D87A47}">
      <dgm:prSet/>
      <dgm:spPr/>
      <dgm:t>
        <a:bodyPr/>
        <a:lstStyle/>
        <a:p>
          <a:pPr>
            <a:lnSpc>
              <a:spcPct val="100000"/>
            </a:lnSpc>
            <a:defRPr cap="all"/>
          </a:pPr>
          <a:r>
            <a:rPr lang="da-DK"/>
            <a:t>Implementering</a:t>
          </a:r>
          <a:endParaRPr lang="en-US"/>
        </a:p>
      </dgm:t>
    </dgm:pt>
    <dgm:pt modelId="{ACC3A06A-68BE-409E-9EE6-A2BA5A17D9B3}" type="parTrans" cxnId="{FF439625-6D7F-43BF-829F-4736B0412F88}">
      <dgm:prSet/>
      <dgm:spPr/>
      <dgm:t>
        <a:bodyPr/>
        <a:lstStyle/>
        <a:p>
          <a:endParaRPr lang="en-US"/>
        </a:p>
      </dgm:t>
    </dgm:pt>
    <dgm:pt modelId="{294AB5D5-F556-4F04-86B5-3346CF40C965}" type="sibTrans" cxnId="{FF439625-6D7F-43BF-829F-4736B0412F88}">
      <dgm:prSet/>
      <dgm:spPr/>
      <dgm:t>
        <a:bodyPr/>
        <a:lstStyle/>
        <a:p>
          <a:endParaRPr lang="en-US"/>
        </a:p>
      </dgm:t>
    </dgm:pt>
    <dgm:pt modelId="{6917B4A1-F2C4-40B0-9139-6900229397A2}">
      <dgm:prSet/>
      <dgm:spPr/>
      <dgm:t>
        <a:bodyPr/>
        <a:lstStyle/>
        <a:p>
          <a:pPr>
            <a:lnSpc>
              <a:spcPct val="100000"/>
            </a:lnSpc>
            <a:defRPr cap="all"/>
          </a:pPr>
          <a:r>
            <a:rPr lang="da-DK"/>
            <a:t>Forankring</a:t>
          </a:r>
          <a:endParaRPr lang="en-US"/>
        </a:p>
      </dgm:t>
    </dgm:pt>
    <dgm:pt modelId="{84935E2C-C614-4B46-952C-0B0AE5CE1C08}" type="parTrans" cxnId="{12B99ED4-8BDC-42C9-8136-FE6696F8F4AC}">
      <dgm:prSet/>
      <dgm:spPr/>
      <dgm:t>
        <a:bodyPr/>
        <a:lstStyle/>
        <a:p>
          <a:endParaRPr lang="en-US"/>
        </a:p>
      </dgm:t>
    </dgm:pt>
    <dgm:pt modelId="{0CBBCDD1-F350-490F-B150-EBE26C198296}" type="sibTrans" cxnId="{12B99ED4-8BDC-42C9-8136-FE6696F8F4AC}">
      <dgm:prSet/>
      <dgm:spPr/>
      <dgm:t>
        <a:bodyPr/>
        <a:lstStyle/>
        <a:p>
          <a:endParaRPr lang="en-US"/>
        </a:p>
      </dgm:t>
    </dgm:pt>
    <dgm:pt modelId="{F5BA7420-62E0-4DCF-A98D-A950263F33E8}">
      <dgm:prSet/>
      <dgm:spPr/>
      <dgm:t>
        <a:bodyPr/>
        <a:lstStyle/>
        <a:p>
          <a:pPr>
            <a:lnSpc>
              <a:spcPct val="100000"/>
            </a:lnSpc>
            <a:defRPr cap="all"/>
          </a:pPr>
          <a:r>
            <a:rPr lang="da-DK"/>
            <a:t>spredning</a:t>
          </a:r>
          <a:endParaRPr lang="en-US"/>
        </a:p>
      </dgm:t>
    </dgm:pt>
    <dgm:pt modelId="{8C640AD1-1114-4FEF-9948-66FFD6A51B65}" type="parTrans" cxnId="{9055A49F-ABB2-4507-9BDE-98DE70E0BE19}">
      <dgm:prSet/>
      <dgm:spPr/>
      <dgm:t>
        <a:bodyPr/>
        <a:lstStyle/>
        <a:p>
          <a:endParaRPr lang="en-US"/>
        </a:p>
      </dgm:t>
    </dgm:pt>
    <dgm:pt modelId="{B561722B-032D-4FAA-B488-BC23A5FA3B03}" type="sibTrans" cxnId="{9055A49F-ABB2-4507-9BDE-98DE70E0BE19}">
      <dgm:prSet/>
      <dgm:spPr/>
      <dgm:t>
        <a:bodyPr/>
        <a:lstStyle/>
        <a:p>
          <a:endParaRPr lang="en-US"/>
        </a:p>
      </dgm:t>
    </dgm:pt>
    <dgm:pt modelId="{105409FB-ADAD-46D1-82F1-1DAB0D82D4BB}" type="pres">
      <dgm:prSet presAssocID="{8961CA7A-167E-4B9F-BD21-7DF97312A867}" presName="root" presStyleCnt="0">
        <dgm:presLayoutVars>
          <dgm:dir/>
          <dgm:resizeHandles val="exact"/>
        </dgm:presLayoutVars>
      </dgm:prSet>
      <dgm:spPr/>
    </dgm:pt>
    <dgm:pt modelId="{D973D70E-AFBD-4CD7-B093-5FE5B639B5E3}" type="pres">
      <dgm:prSet presAssocID="{55103288-B23E-4FEE-9496-420888D87A47}" presName="compNode" presStyleCnt="0"/>
      <dgm:spPr/>
    </dgm:pt>
    <dgm:pt modelId="{5910D224-58E2-4A3A-8145-D25645BA15CC}" type="pres">
      <dgm:prSet presAssocID="{55103288-B23E-4FEE-9496-420888D87A47}" presName="iconBgRect" presStyleLbl="bgShp" presStyleIdx="0" presStyleCnt="3"/>
      <dgm:spPr/>
    </dgm:pt>
    <dgm:pt modelId="{C20666D1-FFEF-46BF-BDA0-59103F0D4AEF}" type="pres">
      <dgm:prSet presAssocID="{55103288-B23E-4FEE-9496-420888D87A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4F25928C-3302-4D1A-AB94-0FCA6BC00579}" type="pres">
      <dgm:prSet presAssocID="{55103288-B23E-4FEE-9496-420888D87A47}" presName="spaceRect" presStyleCnt="0"/>
      <dgm:spPr/>
    </dgm:pt>
    <dgm:pt modelId="{59FD1C4F-71EA-4F11-96A8-DD9C68DB4AAA}" type="pres">
      <dgm:prSet presAssocID="{55103288-B23E-4FEE-9496-420888D87A47}" presName="textRect" presStyleLbl="revTx" presStyleIdx="0" presStyleCnt="3">
        <dgm:presLayoutVars>
          <dgm:chMax val="1"/>
          <dgm:chPref val="1"/>
        </dgm:presLayoutVars>
      </dgm:prSet>
      <dgm:spPr/>
    </dgm:pt>
    <dgm:pt modelId="{8018497E-3FDF-40FE-BBC9-9E2FB308EB3E}" type="pres">
      <dgm:prSet presAssocID="{294AB5D5-F556-4F04-86B5-3346CF40C965}" presName="sibTrans" presStyleCnt="0"/>
      <dgm:spPr/>
    </dgm:pt>
    <dgm:pt modelId="{8F689745-3895-418B-84A2-B26A05C8A53E}" type="pres">
      <dgm:prSet presAssocID="{6917B4A1-F2C4-40B0-9139-6900229397A2}" presName="compNode" presStyleCnt="0"/>
      <dgm:spPr/>
    </dgm:pt>
    <dgm:pt modelId="{CAB243D3-243E-497D-8ABE-222F8B21A6B6}" type="pres">
      <dgm:prSet presAssocID="{6917B4A1-F2C4-40B0-9139-6900229397A2}" presName="iconBgRect" presStyleLbl="bgShp" presStyleIdx="1" presStyleCnt="3"/>
      <dgm:spPr/>
    </dgm:pt>
    <dgm:pt modelId="{490943C5-CD21-46EE-9CA8-661236DEE3EA}" type="pres">
      <dgm:prSet presAssocID="{6917B4A1-F2C4-40B0-9139-6900229397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DA671105-305F-4037-A386-B28F7545984A}" type="pres">
      <dgm:prSet presAssocID="{6917B4A1-F2C4-40B0-9139-6900229397A2}" presName="spaceRect" presStyleCnt="0"/>
      <dgm:spPr/>
    </dgm:pt>
    <dgm:pt modelId="{505CEBD0-D2A5-4CA2-BB3A-44E7451C28BD}" type="pres">
      <dgm:prSet presAssocID="{6917B4A1-F2C4-40B0-9139-6900229397A2}" presName="textRect" presStyleLbl="revTx" presStyleIdx="1" presStyleCnt="3">
        <dgm:presLayoutVars>
          <dgm:chMax val="1"/>
          <dgm:chPref val="1"/>
        </dgm:presLayoutVars>
      </dgm:prSet>
      <dgm:spPr/>
    </dgm:pt>
    <dgm:pt modelId="{D95EEC2D-3B92-4FB1-B76B-4CEDF52FC6EB}" type="pres">
      <dgm:prSet presAssocID="{0CBBCDD1-F350-490F-B150-EBE26C198296}" presName="sibTrans" presStyleCnt="0"/>
      <dgm:spPr/>
    </dgm:pt>
    <dgm:pt modelId="{530093B6-BBC7-4146-991B-A42871D7734F}" type="pres">
      <dgm:prSet presAssocID="{F5BA7420-62E0-4DCF-A98D-A950263F33E8}" presName="compNode" presStyleCnt="0"/>
      <dgm:spPr/>
    </dgm:pt>
    <dgm:pt modelId="{16E16461-0F16-4E00-8FFB-A9E46D3E0BBE}" type="pres">
      <dgm:prSet presAssocID="{F5BA7420-62E0-4DCF-A98D-A950263F33E8}" presName="iconBgRect" presStyleLbl="bgShp" presStyleIdx="2" presStyleCnt="3"/>
      <dgm:spPr/>
    </dgm:pt>
    <dgm:pt modelId="{6101D067-4F65-489A-820B-C26E630FC910}" type="pres">
      <dgm:prSet presAssocID="{F5BA7420-62E0-4DCF-A98D-A950263F33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uppe"/>
        </a:ext>
      </dgm:extLst>
    </dgm:pt>
    <dgm:pt modelId="{BFC5DA7A-2535-446F-9E56-3DEF1160A47D}" type="pres">
      <dgm:prSet presAssocID="{F5BA7420-62E0-4DCF-A98D-A950263F33E8}" presName="spaceRect" presStyleCnt="0"/>
      <dgm:spPr/>
    </dgm:pt>
    <dgm:pt modelId="{C502F1DB-FE6F-4818-810B-DF0C8E29B092}" type="pres">
      <dgm:prSet presAssocID="{F5BA7420-62E0-4DCF-A98D-A950263F33E8}" presName="textRect" presStyleLbl="revTx" presStyleIdx="2" presStyleCnt="3">
        <dgm:presLayoutVars>
          <dgm:chMax val="1"/>
          <dgm:chPref val="1"/>
        </dgm:presLayoutVars>
      </dgm:prSet>
      <dgm:spPr/>
    </dgm:pt>
  </dgm:ptLst>
  <dgm:cxnLst>
    <dgm:cxn modelId="{21FA4418-80C2-49FE-B8A5-659367AB250C}" type="presOf" srcId="{8961CA7A-167E-4B9F-BD21-7DF97312A867}" destId="{105409FB-ADAD-46D1-82F1-1DAB0D82D4BB}" srcOrd="0" destOrd="0" presId="urn:microsoft.com/office/officeart/2018/5/layout/IconCircleLabelList"/>
    <dgm:cxn modelId="{FF439625-6D7F-43BF-829F-4736B0412F88}" srcId="{8961CA7A-167E-4B9F-BD21-7DF97312A867}" destId="{55103288-B23E-4FEE-9496-420888D87A47}" srcOrd="0" destOrd="0" parTransId="{ACC3A06A-68BE-409E-9EE6-A2BA5A17D9B3}" sibTransId="{294AB5D5-F556-4F04-86B5-3346CF40C965}"/>
    <dgm:cxn modelId="{EEC32E2E-D373-4257-A63E-619A0442BC82}" type="presOf" srcId="{55103288-B23E-4FEE-9496-420888D87A47}" destId="{59FD1C4F-71EA-4F11-96A8-DD9C68DB4AAA}" srcOrd="0" destOrd="0" presId="urn:microsoft.com/office/officeart/2018/5/layout/IconCircleLabelList"/>
    <dgm:cxn modelId="{9055A49F-ABB2-4507-9BDE-98DE70E0BE19}" srcId="{8961CA7A-167E-4B9F-BD21-7DF97312A867}" destId="{F5BA7420-62E0-4DCF-A98D-A950263F33E8}" srcOrd="2" destOrd="0" parTransId="{8C640AD1-1114-4FEF-9948-66FFD6A51B65}" sibTransId="{B561722B-032D-4FAA-B488-BC23A5FA3B03}"/>
    <dgm:cxn modelId="{4318E0C4-59A9-465B-ACF6-D3AFFC446BD1}" type="presOf" srcId="{6917B4A1-F2C4-40B0-9139-6900229397A2}" destId="{505CEBD0-D2A5-4CA2-BB3A-44E7451C28BD}" srcOrd="0" destOrd="0" presId="urn:microsoft.com/office/officeart/2018/5/layout/IconCircleLabelList"/>
    <dgm:cxn modelId="{12B99ED4-8BDC-42C9-8136-FE6696F8F4AC}" srcId="{8961CA7A-167E-4B9F-BD21-7DF97312A867}" destId="{6917B4A1-F2C4-40B0-9139-6900229397A2}" srcOrd="1" destOrd="0" parTransId="{84935E2C-C614-4B46-952C-0B0AE5CE1C08}" sibTransId="{0CBBCDD1-F350-490F-B150-EBE26C198296}"/>
    <dgm:cxn modelId="{616967DC-2851-4B85-B97D-C7B89047D6E7}" type="presOf" srcId="{F5BA7420-62E0-4DCF-A98D-A950263F33E8}" destId="{C502F1DB-FE6F-4818-810B-DF0C8E29B092}" srcOrd="0" destOrd="0" presId="urn:microsoft.com/office/officeart/2018/5/layout/IconCircleLabelList"/>
    <dgm:cxn modelId="{216FB9BC-83EB-46AB-9CC6-3EC11725EED2}" type="presParOf" srcId="{105409FB-ADAD-46D1-82F1-1DAB0D82D4BB}" destId="{D973D70E-AFBD-4CD7-B093-5FE5B639B5E3}" srcOrd="0" destOrd="0" presId="urn:microsoft.com/office/officeart/2018/5/layout/IconCircleLabelList"/>
    <dgm:cxn modelId="{2464FC3C-7476-490D-8E9A-2A102B67B264}" type="presParOf" srcId="{D973D70E-AFBD-4CD7-B093-5FE5B639B5E3}" destId="{5910D224-58E2-4A3A-8145-D25645BA15CC}" srcOrd="0" destOrd="0" presId="urn:microsoft.com/office/officeart/2018/5/layout/IconCircleLabelList"/>
    <dgm:cxn modelId="{1AD4759B-CCBA-4C44-8C21-2B14987159A7}" type="presParOf" srcId="{D973D70E-AFBD-4CD7-B093-5FE5B639B5E3}" destId="{C20666D1-FFEF-46BF-BDA0-59103F0D4AEF}" srcOrd="1" destOrd="0" presId="urn:microsoft.com/office/officeart/2018/5/layout/IconCircleLabelList"/>
    <dgm:cxn modelId="{A9859622-5AB8-40E6-9E3E-87D9C057468D}" type="presParOf" srcId="{D973D70E-AFBD-4CD7-B093-5FE5B639B5E3}" destId="{4F25928C-3302-4D1A-AB94-0FCA6BC00579}" srcOrd="2" destOrd="0" presId="urn:microsoft.com/office/officeart/2018/5/layout/IconCircleLabelList"/>
    <dgm:cxn modelId="{545C8D06-1DA1-49DB-8574-D77444208F1B}" type="presParOf" srcId="{D973D70E-AFBD-4CD7-B093-5FE5B639B5E3}" destId="{59FD1C4F-71EA-4F11-96A8-DD9C68DB4AAA}" srcOrd="3" destOrd="0" presId="urn:microsoft.com/office/officeart/2018/5/layout/IconCircleLabelList"/>
    <dgm:cxn modelId="{D87C3AEC-B84C-4C1D-A5A4-8A452B6C1CEC}" type="presParOf" srcId="{105409FB-ADAD-46D1-82F1-1DAB0D82D4BB}" destId="{8018497E-3FDF-40FE-BBC9-9E2FB308EB3E}" srcOrd="1" destOrd="0" presId="urn:microsoft.com/office/officeart/2018/5/layout/IconCircleLabelList"/>
    <dgm:cxn modelId="{C09F3D2C-DA53-4A59-80ED-B5FD3689D342}" type="presParOf" srcId="{105409FB-ADAD-46D1-82F1-1DAB0D82D4BB}" destId="{8F689745-3895-418B-84A2-B26A05C8A53E}" srcOrd="2" destOrd="0" presId="urn:microsoft.com/office/officeart/2018/5/layout/IconCircleLabelList"/>
    <dgm:cxn modelId="{A8A8968B-63FD-4BF5-A9E0-4640DF6278FC}" type="presParOf" srcId="{8F689745-3895-418B-84A2-B26A05C8A53E}" destId="{CAB243D3-243E-497D-8ABE-222F8B21A6B6}" srcOrd="0" destOrd="0" presId="urn:microsoft.com/office/officeart/2018/5/layout/IconCircleLabelList"/>
    <dgm:cxn modelId="{4DCDE9E0-3772-487B-B87E-6E1EA9F098D9}" type="presParOf" srcId="{8F689745-3895-418B-84A2-B26A05C8A53E}" destId="{490943C5-CD21-46EE-9CA8-661236DEE3EA}" srcOrd="1" destOrd="0" presId="urn:microsoft.com/office/officeart/2018/5/layout/IconCircleLabelList"/>
    <dgm:cxn modelId="{A67F03BA-7031-4BBD-B4A4-4F7E643FD593}" type="presParOf" srcId="{8F689745-3895-418B-84A2-B26A05C8A53E}" destId="{DA671105-305F-4037-A386-B28F7545984A}" srcOrd="2" destOrd="0" presId="urn:microsoft.com/office/officeart/2018/5/layout/IconCircleLabelList"/>
    <dgm:cxn modelId="{2757ED47-F737-4BEA-B9D4-4B364E3323EE}" type="presParOf" srcId="{8F689745-3895-418B-84A2-B26A05C8A53E}" destId="{505CEBD0-D2A5-4CA2-BB3A-44E7451C28BD}" srcOrd="3" destOrd="0" presId="urn:microsoft.com/office/officeart/2018/5/layout/IconCircleLabelList"/>
    <dgm:cxn modelId="{5B69DC93-1FB2-40D0-BD8E-5FB6A0133B99}" type="presParOf" srcId="{105409FB-ADAD-46D1-82F1-1DAB0D82D4BB}" destId="{D95EEC2D-3B92-4FB1-B76B-4CEDF52FC6EB}" srcOrd="3" destOrd="0" presId="urn:microsoft.com/office/officeart/2018/5/layout/IconCircleLabelList"/>
    <dgm:cxn modelId="{689E494D-936D-4957-A166-D809A6269D52}" type="presParOf" srcId="{105409FB-ADAD-46D1-82F1-1DAB0D82D4BB}" destId="{530093B6-BBC7-4146-991B-A42871D7734F}" srcOrd="4" destOrd="0" presId="urn:microsoft.com/office/officeart/2018/5/layout/IconCircleLabelList"/>
    <dgm:cxn modelId="{DFF81227-BEBC-41F8-8377-B36EAD40BEA8}" type="presParOf" srcId="{530093B6-BBC7-4146-991B-A42871D7734F}" destId="{16E16461-0F16-4E00-8FFB-A9E46D3E0BBE}" srcOrd="0" destOrd="0" presId="urn:microsoft.com/office/officeart/2018/5/layout/IconCircleLabelList"/>
    <dgm:cxn modelId="{5E7B799B-4C57-4B42-9E56-F64A8D8A657F}" type="presParOf" srcId="{530093B6-BBC7-4146-991B-A42871D7734F}" destId="{6101D067-4F65-489A-820B-C26E630FC910}" srcOrd="1" destOrd="0" presId="urn:microsoft.com/office/officeart/2018/5/layout/IconCircleLabelList"/>
    <dgm:cxn modelId="{85E244A5-74F1-4564-BCC2-AAF760DB57F0}" type="presParOf" srcId="{530093B6-BBC7-4146-991B-A42871D7734F}" destId="{BFC5DA7A-2535-446F-9E56-3DEF1160A47D}" srcOrd="2" destOrd="0" presId="urn:microsoft.com/office/officeart/2018/5/layout/IconCircleLabelList"/>
    <dgm:cxn modelId="{2E84008D-499D-4939-9055-7D3D52824499}" type="presParOf" srcId="{530093B6-BBC7-4146-991B-A42871D7734F}" destId="{C502F1DB-FE6F-4818-810B-DF0C8E29B09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CEBDF-FB60-446C-B77D-E2A42C5648C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a-DK"/>
        </a:p>
      </dgm:t>
    </dgm:pt>
    <dgm:pt modelId="{ACE5A645-542A-4C77-A86B-18E77765C4B1}">
      <dgm:prSet phldrT="[Tekst]" custT="1"/>
      <dgm:spPr/>
      <dgm:t>
        <a:bodyPr/>
        <a:lstStyle/>
        <a:p>
          <a:r>
            <a:rPr lang="da-DK" sz="2000">
              <a:solidFill>
                <a:schemeClr val="tx2"/>
              </a:solidFill>
            </a:rPr>
            <a:t>At man stopper med at følge data</a:t>
          </a:r>
        </a:p>
      </dgm:t>
    </dgm:pt>
    <dgm:pt modelId="{DE9B2090-F7E9-4BDD-BB36-EBBD2C5D66BF}" type="parTrans" cxnId="{AE860CC5-2745-4F16-9199-366FE972A9C1}">
      <dgm:prSet/>
      <dgm:spPr/>
      <dgm:t>
        <a:bodyPr/>
        <a:lstStyle/>
        <a:p>
          <a:endParaRPr lang="da-DK" sz="2000">
            <a:solidFill>
              <a:schemeClr val="tx2"/>
            </a:solidFill>
          </a:endParaRPr>
        </a:p>
      </dgm:t>
    </dgm:pt>
    <dgm:pt modelId="{00DD859F-4683-4707-A525-99E88B83FF80}" type="sibTrans" cxnId="{AE860CC5-2745-4F16-9199-366FE972A9C1}">
      <dgm:prSet/>
      <dgm:spPr/>
      <dgm:t>
        <a:bodyPr/>
        <a:lstStyle/>
        <a:p>
          <a:endParaRPr lang="da-DK" sz="2000">
            <a:solidFill>
              <a:schemeClr val="tx2"/>
            </a:solidFill>
          </a:endParaRPr>
        </a:p>
      </dgm:t>
    </dgm:pt>
    <dgm:pt modelId="{95D192E9-CBC0-4DD2-AE6C-7F9C52BB0966}">
      <dgm:prSet phldrT="[Tekst]" custT="1"/>
      <dgm:spPr/>
      <dgm:t>
        <a:bodyPr/>
        <a:lstStyle/>
        <a:p>
          <a:r>
            <a:rPr lang="da-DK" sz="2000" dirty="0">
              <a:solidFill>
                <a:schemeClr val="tx2"/>
              </a:solidFill>
            </a:rPr>
            <a:t>At man overser vedligeholdelse af kompetencer</a:t>
          </a:r>
        </a:p>
      </dgm:t>
    </dgm:pt>
    <dgm:pt modelId="{1E5ADFC1-F0C0-4A5C-AA3D-A68C6921B2C5}" type="parTrans" cxnId="{CCD4486B-3BCA-4670-9147-8BA565B00F8A}">
      <dgm:prSet/>
      <dgm:spPr/>
      <dgm:t>
        <a:bodyPr/>
        <a:lstStyle/>
        <a:p>
          <a:endParaRPr lang="da-DK" sz="2000">
            <a:solidFill>
              <a:schemeClr val="tx2"/>
            </a:solidFill>
          </a:endParaRPr>
        </a:p>
      </dgm:t>
    </dgm:pt>
    <dgm:pt modelId="{599A070A-2920-41DA-9294-2FD795FC4E11}" type="sibTrans" cxnId="{CCD4486B-3BCA-4670-9147-8BA565B00F8A}">
      <dgm:prSet/>
      <dgm:spPr/>
      <dgm:t>
        <a:bodyPr/>
        <a:lstStyle/>
        <a:p>
          <a:endParaRPr lang="da-DK" sz="2000">
            <a:solidFill>
              <a:schemeClr val="tx2"/>
            </a:solidFill>
          </a:endParaRPr>
        </a:p>
      </dgm:t>
    </dgm:pt>
    <dgm:pt modelId="{1DF297B1-03FA-473F-A6D7-8B27E893FA2D}">
      <dgm:prSet phldrT="[Tekst]" custT="1"/>
      <dgm:spPr/>
      <dgm:t>
        <a:bodyPr/>
        <a:lstStyle/>
        <a:p>
          <a:r>
            <a:rPr lang="da-DK" sz="2000" dirty="0">
              <a:solidFill>
                <a:schemeClr val="tx2"/>
              </a:solidFill>
            </a:rPr>
            <a:t>At nyansatte ikke introduceres til forbedringsindsatsen</a:t>
          </a:r>
        </a:p>
      </dgm:t>
    </dgm:pt>
    <dgm:pt modelId="{83AA1C12-E1F9-4754-BE24-3EBC42B619A2}" type="parTrans" cxnId="{261E56C2-2653-45AD-9A7A-AEB3454751BA}">
      <dgm:prSet/>
      <dgm:spPr/>
      <dgm:t>
        <a:bodyPr/>
        <a:lstStyle/>
        <a:p>
          <a:endParaRPr lang="da-DK" sz="2000">
            <a:solidFill>
              <a:schemeClr val="tx2"/>
            </a:solidFill>
          </a:endParaRPr>
        </a:p>
      </dgm:t>
    </dgm:pt>
    <dgm:pt modelId="{2C9954D0-B9B8-4988-B9DD-4CE39796FD61}" type="sibTrans" cxnId="{261E56C2-2653-45AD-9A7A-AEB3454751BA}">
      <dgm:prSet/>
      <dgm:spPr/>
      <dgm:t>
        <a:bodyPr/>
        <a:lstStyle/>
        <a:p>
          <a:endParaRPr lang="da-DK" sz="2000">
            <a:solidFill>
              <a:schemeClr val="tx2"/>
            </a:solidFill>
          </a:endParaRPr>
        </a:p>
      </dgm:t>
    </dgm:pt>
    <dgm:pt modelId="{0D2746F8-83A2-45F4-B987-570A435B945E}">
      <dgm:prSet phldrT="[Tekst]" custT="1"/>
      <dgm:spPr/>
      <dgm:t>
        <a:bodyPr/>
        <a:lstStyle/>
        <a:p>
          <a:r>
            <a:rPr lang="da-DK" sz="2000" dirty="0">
              <a:solidFill>
                <a:schemeClr val="tx2"/>
              </a:solidFill>
            </a:rPr>
            <a:t>At man stopper med at kommunikere om forbedringsindsatserne</a:t>
          </a:r>
        </a:p>
      </dgm:t>
    </dgm:pt>
    <dgm:pt modelId="{DA007193-63B3-4846-81AD-DF88EB589BC0}" type="parTrans" cxnId="{83E5E2C0-F64A-4042-A592-AF3FEE458583}">
      <dgm:prSet/>
      <dgm:spPr/>
      <dgm:t>
        <a:bodyPr/>
        <a:lstStyle/>
        <a:p>
          <a:endParaRPr lang="da-DK" sz="2000">
            <a:solidFill>
              <a:schemeClr val="tx2"/>
            </a:solidFill>
          </a:endParaRPr>
        </a:p>
      </dgm:t>
    </dgm:pt>
    <dgm:pt modelId="{30F4C82A-A1DD-4018-9F40-69C0FA629A7D}" type="sibTrans" cxnId="{83E5E2C0-F64A-4042-A592-AF3FEE458583}">
      <dgm:prSet/>
      <dgm:spPr/>
      <dgm:t>
        <a:bodyPr/>
        <a:lstStyle/>
        <a:p>
          <a:endParaRPr lang="da-DK" sz="2000">
            <a:solidFill>
              <a:schemeClr val="tx2"/>
            </a:solidFill>
          </a:endParaRPr>
        </a:p>
      </dgm:t>
    </dgm:pt>
    <dgm:pt modelId="{A541DF33-51E0-4746-8D1B-9D56DF612D88}">
      <dgm:prSet custT="1"/>
      <dgm:spPr/>
      <dgm:t>
        <a:bodyPr/>
        <a:lstStyle/>
        <a:p>
          <a:r>
            <a:rPr lang="da-DK" sz="2000" dirty="0">
              <a:solidFill>
                <a:schemeClr val="tx2"/>
              </a:solidFill>
            </a:rPr>
            <a:t>At man overser afprøvninger under  implementering</a:t>
          </a:r>
        </a:p>
      </dgm:t>
    </dgm:pt>
    <dgm:pt modelId="{AFD68357-5798-45FD-8DA2-43D501E4396C}" type="parTrans" cxnId="{C4CB8641-959C-44DA-840A-D5E3F85BC67E}">
      <dgm:prSet/>
      <dgm:spPr/>
      <dgm:t>
        <a:bodyPr/>
        <a:lstStyle/>
        <a:p>
          <a:endParaRPr lang="da-DK" sz="2000">
            <a:solidFill>
              <a:schemeClr val="tx2"/>
            </a:solidFill>
          </a:endParaRPr>
        </a:p>
      </dgm:t>
    </dgm:pt>
    <dgm:pt modelId="{6FF11AFB-A133-4AD4-9D0A-6687B5457EE6}" type="sibTrans" cxnId="{C4CB8641-959C-44DA-840A-D5E3F85BC67E}">
      <dgm:prSet/>
      <dgm:spPr/>
      <dgm:t>
        <a:bodyPr/>
        <a:lstStyle/>
        <a:p>
          <a:endParaRPr lang="da-DK" sz="2000">
            <a:solidFill>
              <a:schemeClr val="tx2"/>
            </a:solidFill>
          </a:endParaRPr>
        </a:p>
      </dgm:t>
    </dgm:pt>
    <dgm:pt modelId="{62E166B9-0A79-4EE6-A9EA-451220F4DD5C}" type="pres">
      <dgm:prSet presAssocID="{A84CEBDF-FB60-446C-B77D-E2A42C5648C7}" presName="Name0" presStyleCnt="0">
        <dgm:presLayoutVars>
          <dgm:dir/>
          <dgm:resizeHandles val="exact"/>
        </dgm:presLayoutVars>
      </dgm:prSet>
      <dgm:spPr/>
    </dgm:pt>
    <dgm:pt modelId="{1CFBE4C4-F650-4806-8ECF-2C815B3D0029}" type="pres">
      <dgm:prSet presAssocID="{A541DF33-51E0-4746-8D1B-9D56DF612D88}" presName="composite" presStyleCnt="0"/>
      <dgm:spPr/>
    </dgm:pt>
    <dgm:pt modelId="{70A19E00-A451-40D7-A736-E52671831D38}" type="pres">
      <dgm:prSet presAssocID="{A541DF33-51E0-4746-8D1B-9D56DF612D88}" presName="rect1" presStyleLbl="trAlignAcc1" presStyleIdx="0" presStyleCnt="5">
        <dgm:presLayoutVars>
          <dgm:bulletEnabled val="1"/>
        </dgm:presLayoutVars>
      </dgm:prSet>
      <dgm:spPr/>
    </dgm:pt>
    <dgm:pt modelId="{FB7F2B01-4EE4-4135-BA86-639422DB29DC}" type="pres">
      <dgm:prSet presAssocID="{A541DF33-51E0-4746-8D1B-9D56DF612D88}" presName="rect2"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irkler med linjer med massiv udfyldning"/>
        </a:ext>
      </dgm:extLst>
    </dgm:pt>
    <dgm:pt modelId="{D1D3139E-9C76-4F29-9649-3E2022812991}" type="pres">
      <dgm:prSet presAssocID="{6FF11AFB-A133-4AD4-9D0A-6687B5457EE6}" presName="sibTrans" presStyleCnt="0"/>
      <dgm:spPr/>
    </dgm:pt>
    <dgm:pt modelId="{A5B0585A-EEC5-48C0-A56B-4458349DF9E1}" type="pres">
      <dgm:prSet presAssocID="{ACE5A645-542A-4C77-A86B-18E77765C4B1}" presName="composite" presStyleCnt="0"/>
      <dgm:spPr/>
    </dgm:pt>
    <dgm:pt modelId="{DAB83974-3B0F-44A4-BB9E-248D0043C203}" type="pres">
      <dgm:prSet presAssocID="{ACE5A645-542A-4C77-A86B-18E77765C4B1}" presName="rect1" presStyleLbl="trAlignAcc1" presStyleIdx="1" presStyleCnt="5">
        <dgm:presLayoutVars>
          <dgm:bulletEnabled val="1"/>
        </dgm:presLayoutVars>
      </dgm:prSet>
      <dgm:spPr/>
    </dgm:pt>
    <dgm:pt modelId="{CA8365CD-EA69-4BA6-9ECC-A30C565B9BE9}" type="pres">
      <dgm:prSet presAssocID="{ACE5A645-542A-4C77-A86B-18E77765C4B1}" presName="rect2"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Forskning med massiv udfyldning"/>
        </a:ext>
      </dgm:extLst>
    </dgm:pt>
    <dgm:pt modelId="{9640A776-7A1C-41D7-9AF6-B2E80C1669D3}" type="pres">
      <dgm:prSet presAssocID="{00DD859F-4683-4707-A525-99E88B83FF80}" presName="sibTrans" presStyleCnt="0"/>
      <dgm:spPr/>
    </dgm:pt>
    <dgm:pt modelId="{204F137A-E39B-4917-9C23-43AB9C37E585}" type="pres">
      <dgm:prSet presAssocID="{95D192E9-CBC0-4DD2-AE6C-7F9C52BB0966}" presName="composite" presStyleCnt="0"/>
      <dgm:spPr/>
    </dgm:pt>
    <dgm:pt modelId="{22369BCF-403E-481F-B495-23C391E06274}" type="pres">
      <dgm:prSet presAssocID="{95D192E9-CBC0-4DD2-AE6C-7F9C52BB0966}" presName="rect1" presStyleLbl="trAlignAcc1" presStyleIdx="2" presStyleCnt="5">
        <dgm:presLayoutVars>
          <dgm:bulletEnabled val="1"/>
        </dgm:presLayoutVars>
      </dgm:prSet>
      <dgm:spPr/>
    </dgm:pt>
    <dgm:pt modelId="{A8A1FB0E-582B-4546-9EED-8C9F875E660A}" type="pres">
      <dgm:prSet presAssocID="{95D192E9-CBC0-4DD2-AE6C-7F9C52BB0966}" presName="rect2"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ental tilstand med massiv udfyldning"/>
        </a:ext>
      </dgm:extLst>
    </dgm:pt>
    <dgm:pt modelId="{A76ABF8D-CBE0-442B-B4A4-D7FF1301F6B6}" type="pres">
      <dgm:prSet presAssocID="{599A070A-2920-41DA-9294-2FD795FC4E11}" presName="sibTrans" presStyleCnt="0"/>
      <dgm:spPr/>
    </dgm:pt>
    <dgm:pt modelId="{7D9D665A-02F9-4A77-8C9F-350529A60F67}" type="pres">
      <dgm:prSet presAssocID="{0D2746F8-83A2-45F4-B987-570A435B945E}" presName="composite" presStyleCnt="0"/>
      <dgm:spPr/>
    </dgm:pt>
    <dgm:pt modelId="{04D65021-9A87-4F6B-8CCB-4111BE4558CB}" type="pres">
      <dgm:prSet presAssocID="{0D2746F8-83A2-45F4-B987-570A435B945E}" presName="rect1" presStyleLbl="trAlignAcc1" presStyleIdx="3" presStyleCnt="5" custScaleX="106550" custLinFactY="20850" custLinFactNeighborX="-52010" custLinFactNeighborY="100000">
        <dgm:presLayoutVars>
          <dgm:bulletEnabled val="1"/>
        </dgm:presLayoutVars>
      </dgm:prSet>
      <dgm:spPr/>
    </dgm:pt>
    <dgm:pt modelId="{D4D280BF-B944-4DA7-97F8-7979EAA9DAA8}" type="pres">
      <dgm:prSet presAssocID="{0D2746F8-83A2-45F4-B987-570A435B945E}" presName="rect2" presStyleLbl="fgImgPlace1" presStyleIdx="3" presStyleCnt="5" custLinFactX="-100000" custLinFactY="15095" custLinFactNeighborX="-137762" custLinFactNeighborY="1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Markedsføring med massiv udfyldning"/>
        </a:ext>
      </dgm:extLst>
    </dgm:pt>
    <dgm:pt modelId="{34434F23-AFEB-49A3-BC46-66CC47D712D5}" type="pres">
      <dgm:prSet presAssocID="{30F4C82A-A1DD-4018-9F40-69C0FA629A7D}" presName="sibTrans" presStyleCnt="0"/>
      <dgm:spPr/>
    </dgm:pt>
    <dgm:pt modelId="{B1C8CBE0-DA0E-4883-BD00-FB075D154B4D}" type="pres">
      <dgm:prSet presAssocID="{1DF297B1-03FA-473F-A6D7-8B27E893FA2D}" presName="composite" presStyleCnt="0"/>
      <dgm:spPr/>
    </dgm:pt>
    <dgm:pt modelId="{877BC43D-A3E1-4407-88B3-3DC1268B2DBA}" type="pres">
      <dgm:prSet presAssocID="{1DF297B1-03FA-473F-A6D7-8B27E893FA2D}" presName="rect1" presStyleLbl="trAlignAcc1" presStyleIdx="4" presStyleCnt="5" custLinFactY="-24297" custLinFactNeighborX="54992" custLinFactNeighborY="-100000">
        <dgm:presLayoutVars>
          <dgm:bulletEnabled val="1"/>
        </dgm:presLayoutVars>
      </dgm:prSet>
      <dgm:spPr/>
    </dgm:pt>
    <dgm:pt modelId="{7E681EC0-3606-4EB2-B144-47095DC22402}" type="pres">
      <dgm:prSet presAssocID="{1DF297B1-03FA-473F-A6D7-8B27E893FA2D}" presName="rect2" presStyleLbl="fgImgPlace1" presStyleIdx="4" presStyleCnt="5" custLinFactX="100000" custLinFactY="-18817" custLinFactNeighborX="149878" custLinFactNeighborY="-1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Klasseværelse med massiv udfyldning"/>
        </a:ext>
      </dgm:extLst>
    </dgm:pt>
  </dgm:ptLst>
  <dgm:cxnLst>
    <dgm:cxn modelId="{B9641806-7E4E-4BE0-B34A-DD66D9FC0BD0}" type="presOf" srcId="{0D2746F8-83A2-45F4-B987-570A435B945E}" destId="{04D65021-9A87-4F6B-8CCB-4111BE4558CB}" srcOrd="0" destOrd="0" presId="urn:microsoft.com/office/officeart/2008/layout/PictureStrips"/>
    <dgm:cxn modelId="{C4CB8641-959C-44DA-840A-D5E3F85BC67E}" srcId="{A84CEBDF-FB60-446C-B77D-E2A42C5648C7}" destId="{A541DF33-51E0-4746-8D1B-9D56DF612D88}" srcOrd="0" destOrd="0" parTransId="{AFD68357-5798-45FD-8DA2-43D501E4396C}" sibTransId="{6FF11AFB-A133-4AD4-9D0A-6687B5457EE6}"/>
    <dgm:cxn modelId="{CCD4486B-3BCA-4670-9147-8BA565B00F8A}" srcId="{A84CEBDF-FB60-446C-B77D-E2A42C5648C7}" destId="{95D192E9-CBC0-4DD2-AE6C-7F9C52BB0966}" srcOrd="2" destOrd="0" parTransId="{1E5ADFC1-F0C0-4A5C-AA3D-A68C6921B2C5}" sibTransId="{599A070A-2920-41DA-9294-2FD795FC4E11}"/>
    <dgm:cxn modelId="{3214097D-6FD1-4F7C-87D7-87E60CFC0374}" type="presOf" srcId="{ACE5A645-542A-4C77-A86B-18E77765C4B1}" destId="{DAB83974-3B0F-44A4-BB9E-248D0043C203}" srcOrd="0" destOrd="0" presId="urn:microsoft.com/office/officeart/2008/layout/PictureStrips"/>
    <dgm:cxn modelId="{1903CE83-F40A-47F6-962A-860651306847}" type="presOf" srcId="{A541DF33-51E0-4746-8D1B-9D56DF612D88}" destId="{70A19E00-A451-40D7-A736-E52671831D38}" srcOrd="0" destOrd="0" presId="urn:microsoft.com/office/officeart/2008/layout/PictureStrips"/>
    <dgm:cxn modelId="{40AFDB99-C9ED-48B8-AD20-9C39D89036A3}" type="presOf" srcId="{1DF297B1-03FA-473F-A6D7-8B27E893FA2D}" destId="{877BC43D-A3E1-4407-88B3-3DC1268B2DBA}" srcOrd="0" destOrd="0" presId="urn:microsoft.com/office/officeart/2008/layout/PictureStrips"/>
    <dgm:cxn modelId="{023F389D-762F-47E4-91AF-438ED0B6CEA4}" type="presOf" srcId="{A84CEBDF-FB60-446C-B77D-E2A42C5648C7}" destId="{62E166B9-0A79-4EE6-A9EA-451220F4DD5C}" srcOrd="0" destOrd="0" presId="urn:microsoft.com/office/officeart/2008/layout/PictureStrips"/>
    <dgm:cxn modelId="{BDB50FB4-4ECB-4494-B4F5-98CD71C7EE3C}" type="presOf" srcId="{95D192E9-CBC0-4DD2-AE6C-7F9C52BB0966}" destId="{22369BCF-403E-481F-B495-23C391E06274}" srcOrd="0" destOrd="0" presId="urn:microsoft.com/office/officeart/2008/layout/PictureStrips"/>
    <dgm:cxn modelId="{83E5E2C0-F64A-4042-A592-AF3FEE458583}" srcId="{A84CEBDF-FB60-446C-B77D-E2A42C5648C7}" destId="{0D2746F8-83A2-45F4-B987-570A435B945E}" srcOrd="3" destOrd="0" parTransId="{DA007193-63B3-4846-81AD-DF88EB589BC0}" sibTransId="{30F4C82A-A1DD-4018-9F40-69C0FA629A7D}"/>
    <dgm:cxn modelId="{261E56C2-2653-45AD-9A7A-AEB3454751BA}" srcId="{A84CEBDF-FB60-446C-B77D-E2A42C5648C7}" destId="{1DF297B1-03FA-473F-A6D7-8B27E893FA2D}" srcOrd="4" destOrd="0" parTransId="{83AA1C12-E1F9-4754-BE24-3EBC42B619A2}" sibTransId="{2C9954D0-B9B8-4988-B9DD-4CE39796FD61}"/>
    <dgm:cxn modelId="{AE860CC5-2745-4F16-9199-366FE972A9C1}" srcId="{A84CEBDF-FB60-446C-B77D-E2A42C5648C7}" destId="{ACE5A645-542A-4C77-A86B-18E77765C4B1}" srcOrd="1" destOrd="0" parTransId="{DE9B2090-F7E9-4BDD-BB36-EBBD2C5D66BF}" sibTransId="{00DD859F-4683-4707-A525-99E88B83FF80}"/>
    <dgm:cxn modelId="{072E2BBA-BDFE-4A93-BA46-CDB53CAADA20}" type="presParOf" srcId="{62E166B9-0A79-4EE6-A9EA-451220F4DD5C}" destId="{1CFBE4C4-F650-4806-8ECF-2C815B3D0029}" srcOrd="0" destOrd="0" presId="urn:microsoft.com/office/officeart/2008/layout/PictureStrips"/>
    <dgm:cxn modelId="{28000457-6B37-46A1-8CC0-6F94FD4A5FBC}" type="presParOf" srcId="{1CFBE4C4-F650-4806-8ECF-2C815B3D0029}" destId="{70A19E00-A451-40D7-A736-E52671831D38}" srcOrd="0" destOrd="0" presId="urn:microsoft.com/office/officeart/2008/layout/PictureStrips"/>
    <dgm:cxn modelId="{0DED1DFF-9179-42B5-879C-EA239C2ED73F}" type="presParOf" srcId="{1CFBE4C4-F650-4806-8ECF-2C815B3D0029}" destId="{FB7F2B01-4EE4-4135-BA86-639422DB29DC}" srcOrd="1" destOrd="0" presId="urn:microsoft.com/office/officeart/2008/layout/PictureStrips"/>
    <dgm:cxn modelId="{FD724AD2-49D8-4B64-A51C-91F3CE612C60}" type="presParOf" srcId="{62E166B9-0A79-4EE6-A9EA-451220F4DD5C}" destId="{D1D3139E-9C76-4F29-9649-3E2022812991}" srcOrd="1" destOrd="0" presId="urn:microsoft.com/office/officeart/2008/layout/PictureStrips"/>
    <dgm:cxn modelId="{F099EA9E-387D-48FB-A5C5-0BA6A2E7EF31}" type="presParOf" srcId="{62E166B9-0A79-4EE6-A9EA-451220F4DD5C}" destId="{A5B0585A-EEC5-48C0-A56B-4458349DF9E1}" srcOrd="2" destOrd="0" presId="urn:microsoft.com/office/officeart/2008/layout/PictureStrips"/>
    <dgm:cxn modelId="{FFB301D9-E95A-4841-98AF-2D697D16DD38}" type="presParOf" srcId="{A5B0585A-EEC5-48C0-A56B-4458349DF9E1}" destId="{DAB83974-3B0F-44A4-BB9E-248D0043C203}" srcOrd="0" destOrd="0" presId="urn:microsoft.com/office/officeart/2008/layout/PictureStrips"/>
    <dgm:cxn modelId="{423831E8-39F5-4330-9827-971C0528BF50}" type="presParOf" srcId="{A5B0585A-EEC5-48C0-A56B-4458349DF9E1}" destId="{CA8365CD-EA69-4BA6-9ECC-A30C565B9BE9}" srcOrd="1" destOrd="0" presId="urn:microsoft.com/office/officeart/2008/layout/PictureStrips"/>
    <dgm:cxn modelId="{9282110D-4ED8-4D40-84B9-0090F915DCFE}" type="presParOf" srcId="{62E166B9-0A79-4EE6-A9EA-451220F4DD5C}" destId="{9640A776-7A1C-41D7-9AF6-B2E80C1669D3}" srcOrd="3" destOrd="0" presId="urn:microsoft.com/office/officeart/2008/layout/PictureStrips"/>
    <dgm:cxn modelId="{5E9CA38E-448C-4208-9A2B-0F7D56F0CE5D}" type="presParOf" srcId="{62E166B9-0A79-4EE6-A9EA-451220F4DD5C}" destId="{204F137A-E39B-4917-9C23-43AB9C37E585}" srcOrd="4" destOrd="0" presId="urn:microsoft.com/office/officeart/2008/layout/PictureStrips"/>
    <dgm:cxn modelId="{AFC254B5-C720-47BD-AC0C-06D304410C2A}" type="presParOf" srcId="{204F137A-E39B-4917-9C23-43AB9C37E585}" destId="{22369BCF-403E-481F-B495-23C391E06274}" srcOrd="0" destOrd="0" presId="urn:microsoft.com/office/officeart/2008/layout/PictureStrips"/>
    <dgm:cxn modelId="{0DFAA644-46A8-4F0B-93FD-2066599CCBDA}" type="presParOf" srcId="{204F137A-E39B-4917-9C23-43AB9C37E585}" destId="{A8A1FB0E-582B-4546-9EED-8C9F875E660A}" srcOrd="1" destOrd="0" presId="urn:microsoft.com/office/officeart/2008/layout/PictureStrips"/>
    <dgm:cxn modelId="{9EC9F5BE-4425-4411-8385-DB32D2F7E24D}" type="presParOf" srcId="{62E166B9-0A79-4EE6-A9EA-451220F4DD5C}" destId="{A76ABF8D-CBE0-442B-B4A4-D7FF1301F6B6}" srcOrd="5" destOrd="0" presId="urn:microsoft.com/office/officeart/2008/layout/PictureStrips"/>
    <dgm:cxn modelId="{50064B7C-A124-4E70-B97F-6131FF521096}" type="presParOf" srcId="{62E166B9-0A79-4EE6-A9EA-451220F4DD5C}" destId="{7D9D665A-02F9-4A77-8C9F-350529A60F67}" srcOrd="6" destOrd="0" presId="urn:microsoft.com/office/officeart/2008/layout/PictureStrips"/>
    <dgm:cxn modelId="{AE312B4C-6F66-44FF-B2DB-AF81D2AD0BFC}" type="presParOf" srcId="{7D9D665A-02F9-4A77-8C9F-350529A60F67}" destId="{04D65021-9A87-4F6B-8CCB-4111BE4558CB}" srcOrd="0" destOrd="0" presId="urn:microsoft.com/office/officeart/2008/layout/PictureStrips"/>
    <dgm:cxn modelId="{4B39DF62-9735-4E04-A87E-A7D73863DCCD}" type="presParOf" srcId="{7D9D665A-02F9-4A77-8C9F-350529A60F67}" destId="{D4D280BF-B944-4DA7-97F8-7979EAA9DAA8}" srcOrd="1" destOrd="0" presId="urn:microsoft.com/office/officeart/2008/layout/PictureStrips"/>
    <dgm:cxn modelId="{BEF04274-EA1F-4291-B02C-D60DB9832A44}" type="presParOf" srcId="{62E166B9-0A79-4EE6-A9EA-451220F4DD5C}" destId="{34434F23-AFEB-49A3-BC46-66CC47D712D5}" srcOrd="7" destOrd="0" presId="urn:microsoft.com/office/officeart/2008/layout/PictureStrips"/>
    <dgm:cxn modelId="{BA8961AC-2349-40C7-A814-7DD8EDFAF255}" type="presParOf" srcId="{62E166B9-0A79-4EE6-A9EA-451220F4DD5C}" destId="{B1C8CBE0-DA0E-4883-BD00-FB075D154B4D}" srcOrd="8" destOrd="0" presId="urn:microsoft.com/office/officeart/2008/layout/PictureStrips"/>
    <dgm:cxn modelId="{C1C4EB47-35CE-4C20-9EFD-C6810FD49C96}" type="presParOf" srcId="{B1C8CBE0-DA0E-4883-BD00-FB075D154B4D}" destId="{877BC43D-A3E1-4407-88B3-3DC1268B2DBA}" srcOrd="0" destOrd="0" presId="urn:microsoft.com/office/officeart/2008/layout/PictureStrips"/>
    <dgm:cxn modelId="{21A73C74-31BF-4157-8B6A-285CC28F6787}" type="presParOf" srcId="{B1C8CBE0-DA0E-4883-BD00-FB075D154B4D}" destId="{7E681EC0-3606-4EB2-B144-47095DC22402}" srcOrd="1" destOrd="0" presId="urn:microsoft.com/office/officeart/2008/layout/PictureStrips"/>
  </dgm:cxnLst>
  <dgm:bg>
    <a:noFill/>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CAD6B9-545A-4F5F-ACBD-FAF711E50407}" type="doc">
      <dgm:prSet loTypeId="urn:microsoft.com/office/officeart/2018/2/layout/IconLabelList" loCatId="icon" qsTypeId="urn:microsoft.com/office/officeart/2005/8/quickstyle/simple4" qsCatId="simple" csTypeId="urn:microsoft.com/office/officeart/2005/8/colors/accent0_3" csCatId="mainScheme" phldr="1"/>
      <dgm:spPr/>
      <dgm:t>
        <a:bodyPr/>
        <a:lstStyle/>
        <a:p>
          <a:endParaRPr lang="en-US"/>
        </a:p>
      </dgm:t>
    </dgm:pt>
    <dgm:pt modelId="{D03CAA82-B5F4-4F79-B5AB-97551723763F}">
      <dgm:prSet custT="1"/>
      <dgm:spPr/>
      <dgm:t>
        <a:bodyPr/>
        <a:lstStyle/>
        <a:p>
          <a:pPr>
            <a:lnSpc>
              <a:spcPct val="100000"/>
            </a:lnSpc>
          </a:pPr>
          <a:r>
            <a:rPr lang="da-DK" sz="2400" b="1">
              <a:solidFill>
                <a:schemeClr val="tx2"/>
              </a:solidFill>
            </a:rPr>
            <a:t>1. Standardisering af arbejdsgange</a:t>
          </a:r>
        </a:p>
        <a:p>
          <a:pPr>
            <a:lnSpc>
              <a:spcPct val="100000"/>
            </a:lnSpc>
          </a:pPr>
          <a:endParaRPr lang="en-US" sz="2400" b="1">
            <a:solidFill>
              <a:schemeClr val="tx2"/>
            </a:solidFill>
          </a:endParaRPr>
        </a:p>
      </dgm:t>
    </dgm:pt>
    <dgm:pt modelId="{E9A91908-D589-46E7-9805-A97354AEFC5C}" type="parTrans" cxnId="{DA09B0E4-8549-4534-AD18-63C1CF77991F}">
      <dgm:prSet/>
      <dgm:spPr/>
      <dgm:t>
        <a:bodyPr/>
        <a:lstStyle/>
        <a:p>
          <a:endParaRPr lang="en-US" sz="2400" b="1">
            <a:solidFill>
              <a:schemeClr val="tx2"/>
            </a:solidFill>
          </a:endParaRPr>
        </a:p>
      </dgm:t>
    </dgm:pt>
    <dgm:pt modelId="{3DBF1C5B-0892-4B66-A5BA-E4E852BA59FC}" type="sibTrans" cxnId="{DA09B0E4-8549-4534-AD18-63C1CF77991F}">
      <dgm:prSet/>
      <dgm:spPr/>
      <dgm:t>
        <a:bodyPr/>
        <a:lstStyle/>
        <a:p>
          <a:endParaRPr lang="en-US" sz="2400" b="1">
            <a:solidFill>
              <a:schemeClr val="tx2"/>
            </a:solidFill>
          </a:endParaRPr>
        </a:p>
      </dgm:t>
    </dgm:pt>
    <dgm:pt modelId="{5CFA1146-BBE4-42E4-B05C-5C20580D8DE5}">
      <dgm:prSet custT="1"/>
      <dgm:spPr/>
      <dgm:t>
        <a:bodyPr/>
        <a:lstStyle/>
        <a:p>
          <a:pPr>
            <a:lnSpc>
              <a:spcPct val="100000"/>
            </a:lnSpc>
          </a:pPr>
          <a:r>
            <a:rPr lang="da-DK" sz="2400" b="1">
              <a:solidFill>
                <a:schemeClr val="tx2"/>
              </a:solidFill>
            </a:rPr>
            <a:t>2. Dokumentation fx i vejledninger og instrukser</a:t>
          </a:r>
          <a:endParaRPr lang="en-US" sz="2400" b="1">
            <a:solidFill>
              <a:schemeClr val="tx2"/>
            </a:solidFill>
          </a:endParaRPr>
        </a:p>
      </dgm:t>
    </dgm:pt>
    <dgm:pt modelId="{8D8299E5-5F2E-434D-B87B-8B6B58AD7F05}" type="parTrans" cxnId="{4C700E96-1E9B-4C65-8A05-E7DE2854D7C5}">
      <dgm:prSet/>
      <dgm:spPr/>
      <dgm:t>
        <a:bodyPr/>
        <a:lstStyle/>
        <a:p>
          <a:endParaRPr lang="en-US" sz="2400" b="1">
            <a:solidFill>
              <a:schemeClr val="tx2"/>
            </a:solidFill>
          </a:endParaRPr>
        </a:p>
      </dgm:t>
    </dgm:pt>
    <dgm:pt modelId="{C7CCAA7F-C5D7-4F0B-9D62-BA6EAC08DDEC}" type="sibTrans" cxnId="{4C700E96-1E9B-4C65-8A05-E7DE2854D7C5}">
      <dgm:prSet/>
      <dgm:spPr/>
      <dgm:t>
        <a:bodyPr/>
        <a:lstStyle/>
        <a:p>
          <a:endParaRPr lang="en-US" sz="2400" b="1">
            <a:solidFill>
              <a:schemeClr val="tx2"/>
            </a:solidFill>
          </a:endParaRPr>
        </a:p>
      </dgm:t>
    </dgm:pt>
    <dgm:pt modelId="{16A93124-4B45-4221-BC70-675ECE989A94}">
      <dgm:prSet custT="1"/>
      <dgm:spPr/>
      <dgm:t>
        <a:bodyPr/>
        <a:lstStyle/>
        <a:p>
          <a:pPr>
            <a:lnSpc>
              <a:spcPct val="100000"/>
            </a:lnSpc>
            <a:spcAft>
              <a:spcPts val="600"/>
            </a:spcAft>
          </a:pPr>
          <a:r>
            <a:rPr lang="da-DK" sz="2400" b="1">
              <a:solidFill>
                <a:schemeClr val="tx2"/>
              </a:solidFill>
            </a:rPr>
            <a:t>3. </a:t>
          </a:r>
        </a:p>
        <a:p>
          <a:pPr>
            <a:lnSpc>
              <a:spcPct val="100000"/>
            </a:lnSpc>
            <a:spcAft>
              <a:spcPts val="600"/>
            </a:spcAft>
          </a:pPr>
          <a:r>
            <a:rPr lang="da-DK" sz="2400" b="1">
              <a:solidFill>
                <a:schemeClr val="tx2"/>
              </a:solidFill>
            </a:rPr>
            <a:t>Data og synlighed</a:t>
          </a:r>
          <a:endParaRPr lang="en-US" sz="2400" b="1">
            <a:solidFill>
              <a:schemeClr val="tx2"/>
            </a:solidFill>
          </a:endParaRPr>
        </a:p>
      </dgm:t>
    </dgm:pt>
    <dgm:pt modelId="{86166FA0-388E-4B6F-B81E-FD4C8CDCC35B}" type="parTrans" cxnId="{0CBF989D-3A30-470D-B677-91AE26390415}">
      <dgm:prSet/>
      <dgm:spPr/>
      <dgm:t>
        <a:bodyPr/>
        <a:lstStyle/>
        <a:p>
          <a:endParaRPr lang="en-US" sz="2400" b="1">
            <a:solidFill>
              <a:schemeClr val="tx2"/>
            </a:solidFill>
          </a:endParaRPr>
        </a:p>
      </dgm:t>
    </dgm:pt>
    <dgm:pt modelId="{FE4AC13E-454F-4AD6-AE39-AE15770D5D9C}" type="sibTrans" cxnId="{0CBF989D-3A30-470D-B677-91AE26390415}">
      <dgm:prSet/>
      <dgm:spPr/>
      <dgm:t>
        <a:bodyPr/>
        <a:lstStyle/>
        <a:p>
          <a:endParaRPr lang="en-US" sz="2400" b="1">
            <a:solidFill>
              <a:schemeClr val="tx2"/>
            </a:solidFill>
          </a:endParaRPr>
        </a:p>
      </dgm:t>
    </dgm:pt>
    <dgm:pt modelId="{567F9E26-4405-4D9C-BBBC-478828A15955}" type="pres">
      <dgm:prSet presAssocID="{06CAD6B9-545A-4F5F-ACBD-FAF711E50407}" presName="root" presStyleCnt="0">
        <dgm:presLayoutVars>
          <dgm:dir/>
          <dgm:resizeHandles val="exact"/>
        </dgm:presLayoutVars>
      </dgm:prSet>
      <dgm:spPr/>
    </dgm:pt>
    <dgm:pt modelId="{E06F0361-5131-4E06-AF1A-617620CBF085}" type="pres">
      <dgm:prSet presAssocID="{D03CAA82-B5F4-4F79-B5AB-97551723763F}" presName="compNode" presStyleCnt="0"/>
      <dgm:spPr/>
    </dgm:pt>
    <dgm:pt modelId="{A0FA19BB-F6D0-4A42-93FC-1D2BD045CC92}" type="pres">
      <dgm:prSet presAssocID="{D03CAA82-B5F4-4F79-B5AB-97551723763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fkrydsning"/>
        </a:ext>
      </dgm:extLst>
    </dgm:pt>
    <dgm:pt modelId="{1B891BC6-E9AF-408E-87CF-AD5465370F49}" type="pres">
      <dgm:prSet presAssocID="{D03CAA82-B5F4-4F79-B5AB-97551723763F}" presName="spaceRect" presStyleCnt="0"/>
      <dgm:spPr/>
    </dgm:pt>
    <dgm:pt modelId="{7D976182-FA09-4BD6-A262-EBE35C1367AF}" type="pres">
      <dgm:prSet presAssocID="{D03CAA82-B5F4-4F79-B5AB-97551723763F}" presName="textRect" presStyleLbl="revTx" presStyleIdx="0" presStyleCnt="3" custScaleX="119863">
        <dgm:presLayoutVars>
          <dgm:chMax val="1"/>
          <dgm:chPref val="1"/>
        </dgm:presLayoutVars>
      </dgm:prSet>
      <dgm:spPr/>
    </dgm:pt>
    <dgm:pt modelId="{E2ADE92A-6D7E-409E-BC38-5539EBE806D9}" type="pres">
      <dgm:prSet presAssocID="{3DBF1C5B-0892-4B66-A5BA-E4E852BA59FC}" presName="sibTrans" presStyleCnt="0"/>
      <dgm:spPr/>
    </dgm:pt>
    <dgm:pt modelId="{AFC88B94-8A9E-4FA3-8BE4-6CB5F04C6455}" type="pres">
      <dgm:prSet presAssocID="{5CFA1146-BBE4-42E4-B05C-5C20580D8DE5}" presName="compNode" presStyleCnt="0"/>
      <dgm:spPr/>
    </dgm:pt>
    <dgm:pt modelId="{C43C16E3-3E1D-44A2-8245-17879B35D057}" type="pres">
      <dgm:prSet presAssocID="{5CFA1146-BBE4-42E4-B05C-5C20580D8D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kument"/>
        </a:ext>
      </dgm:extLst>
    </dgm:pt>
    <dgm:pt modelId="{6ECE0545-1FFD-44E9-B4E0-1AB1BB1799DA}" type="pres">
      <dgm:prSet presAssocID="{5CFA1146-BBE4-42E4-B05C-5C20580D8DE5}" presName="spaceRect" presStyleCnt="0"/>
      <dgm:spPr/>
    </dgm:pt>
    <dgm:pt modelId="{93229187-1AB2-4F8F-A196-344D4D1B9F05}" type="pres">
      <dgm:prSet presAssocID="{5CFA1146-BBE4-42E4-B05C-5C20580D8DE5}" presName="textRect" presStyleLbl="revTx" presStyleIdx="1" presStyleCnt="3" custScaleX="120370">
        <dgm:presLayoutVars>
          <dgm:chMax val="1"/>
          <dgm:chPref val="1"/>
        </dgm:presLayoutVars>
      </dgm:prSet>
      <dgm:spPr/>
    </dgm:pt>
    <dgm:pt modelId="{20E0FC3B-CCB1-4D59-9103-9B5A80FD0D4F}" type="pres">
      <dgm:prSet presAssocID="{C7CCAA7F-C5D7-4F0B-9D62-BA6EAC08DDEC}" presName="sibTrans" presStyleCnt="0"/>
      <dgm:spPr/>
    </dgm:pt>
    <dgm:pt modelId="{DA0C9132-B735-43EF-B367-EE7434552C89}" type="pres">
      <dgm:prSet presAssocID="{16A93124-4B45-4221-BC70-675ECE989A94}" presName="compNode" presStyleCnt="0"/>
      <dgm:spPr/>
    </dgm:pt>
    <dgm:pt modelId="{6A0F60D9-2E0C-4DF7-9FD1-7326039C47C2}" type="pres">
      <dgm:prSet presAssocID="{16A93124-4B45-4221-BC70-675ECE989A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1B609D66-0066-4578-94F8-FE22726E0D9A}" type="pres">
      <dgm:prSet presAssocID="{16A93124-4B45-4221-BC70-675ECE989A94}" presName="spaceRect" presStyleCnt="0"/>
      <dgm:spPr/>
    </dgm:pt>
    <dgm:pt modelId="{D95CCB5B-557C-4304-A934-4FDA97F64CFB}" type="pres">
      <dgm:prSet presAssocID="{16A93124-4B45-4221-BC70-675ECE989A94}" presName="textRect" presStyleLbl="revTx" presStyleIdx="2" presStyleCnt="3">
        <dgm:presLayoutVars>
          <dgm:chMax val="1"/>
          <dgm:chPref val="1"/>
        </dgm:presLayoutVars>
      </dgm:prSet>
      <dgm:spPr/>
    </dgm:pt>
  </dgm:ptLst>
  <dgm:cxnLst>
    <dgm:cxn modelId="{4C700E96-1E9B-4C65-8A05-E7DE2854D7C5}" srcId="{06CAD6B9-545A-4F5F-ACBD-FAF711E50407}" destId="{5CFA1146-BBE4-42E4-B05C-5C20580D8DE5}" srcOrd="1" destOrd="0" parTransId="{8D8299E5-5F2E-434D-B87B-8B6B58AD7F05}" sibTransId="{C7CCAA7F-C5D7-4F0B-9D62-BA6EAC08DDEC}"/>
    <dgm:cxn modelId="{0CBF989D-3A30-470D-B677-91AE26390415}" srcId="{06CAD6B9-545A-4F5F-ACBD-FAF711E50407}" destId="{16A93124-4B45-4221-BC70-675ECE989A94}" srcOrd="2" destOrd="0" parTransId="{86166FA0-388E-4B6F-B81E-FD4C8CDCC35B}" sibTransId="{FE4AC13E-454F-4AD6-AE39-AE15770D5D9C}"/>
    <dgm:cxn modelId="{73CAA8A2-5A6E-4AF2-B3B1-613EEEF9DFF0}" type="presOf" srcId="{16A93124-4B45-4221-BC70-675ECE989A94}" destId="{D95CCB5B-557C-4304-A934-4FDA97F64CFB}" srcOrd="0" destOrd="0" presId="urn:microsoft.com/office/officeart/2018/2/layout/IconLabelList"/>
    <dgm:cxn modelId="{C885A4AD-F6CA-4DFC-9F03-1967A389E8BE}" type="presOf" srcId="{06CAD6B9-545A-4F5F-ACBD-FAF711E50407}" destId="{567F9E26-4405-4D9C-BBBC-478828A15955}" srcOrd="0" destOrd="0" presId="urn:microsoft.com/office/officeart/2018/2/layout/IconLabelList"/>
    <dgm:cxn modelId="{DA09B0E4-8549-4534-AD18-63C1CF77991F}" srcId="{06CAD6B9-545A-4F5F-ACBD-FAF711E50407}" destId="{D03CAA82-B5F4-4F79-B5AB-97551723763F}" srcOrd="0" destOrd="0" parTransId="{E9A91908-D589-46E7-9805-A97354AEFC5C}" sibTransId="{3DBF1C5B-0892-4B66-A5BA-E4E852BA59FC}"/>
    <dgm:cxn modelId="{3F069CFF-3990-4AF5-A4E2-12774C75FE5C}" type="presOf" srcId="{5CFA1146-BBE4-42E4-B05C-5C20580D8DE5}" destId="{93229187-1AB2-4F8F-A196-344D4D1B9F05}" srcOrd="0" destOrd="0" presId="urn:microsoft.com/office/officeart/2018/2/layout/IconLabelList"/>
    <dgm:cxn modelId="{63ABABFF-D030-492C-831E-86DA40C1E5A8}" type="presOf" srcId="{D03CAA82-B5F4-4F79-B5AB-97551723763F}" destId="{7D976182-FA09-4BD6-A262-EBE35C1367AF}" srcOrd="0" destOrd="0" presId="urn:microsoft.com/office/officeart/2018/2/layout/IconLabelList"/>
    <dgm:cxn modelId="{E97B952F-FAD9-4941-A125-F7D1CA3A8EDB}" type="presParOf" srcId="{567F9E26-4405-4D9C-BBBC-478828A15955}" destId="{E06F0361-5131-4E06-AF1A-617620CBF085}" srcOrd="0" destOrd="0" presId="urn:microsoft.com/office/officeart/2018/2/layout/IconLabelList"/>
    <dgm:cxn modelId="{382BC0BC-50D4-4357-91D5-0A1B42B5583F}" type="presParOf" srcId="{E06F0361-5131-4E06-AF1A-617620CBF085}" destId="{A0FA19BB-F6D0-4A42-93FC-1D2BD045CC92}" srcOrd="0" destOrd="0" presId="urn:microsoft.com/office/officeart/2018/2/layout/IconLabelList"/>
    <dgm:cxn modelId="{73E45915-338F-428E-B619-323B4309820B}" type="presParOf" srcId="{E06F0361-5131-4E06-AF1A-617620CBF085}" destId="{1B891BC6-E9AF-408E-87CF-AD5465370F49}" srcOrd="1" destOrd="0" presId="urn:microsoft.com/office/officeart/2018/2/layout/IconLabelList"/>
    <dgm:cxn modelId="{FDDA828D-F4D9-45D1-8714-09312BA7A62B}" type="presParOf" srcId="{E06F0361-5131-4E06-AF1A-617620CBF085}" destId="{7D976182-FA09-4BD6-A262-EBE35C1367AF}" srcOrd="2" destOrd="0" presId="urn:microsoft.com/office/officeart/2018/2/layout/IconLabelList"/>
    <dgm:cxn modelId="{CD41D454-53DC-4A4D-A046-316461CB33C1}" type="presParOf" srcId="{567F9E26-4405-4D9C-BBBC-478828A15955}" destId="{E2ADE92A-6D7E-409E-BC38-5539EBE806D9}" srcOrd="1" destOrd="0" presId="urn:microsoft.com/office/officeart/2018/2/layout/IconLabelList"/>
    <dgm:cxn modelId="{5481C307-3489-41FD-960B-0B915C956AFE}" type="presParOf" srcId="{567F9E26-4405-4D9C-BBBC-478828A15955}" destId="{AFC88B94-8A9E-4FA3-8BE4-6CB5F04C6455}" srcOrd="2" destOrd="0" presId="urn:microsoft.com/office/officeart/2018/2/layout/IconLabelList"/>
    <dgm:cxn modelId="{DD9B99D9-D6A2-4DD4-86BD-0DA7D8C9D84A}" type="presParOf" srcId="{AFC88B94-8A9E-4FA3-8BE4-6CB5F04C6455}" destId="{C43C16E3-3E1D-44A2-8245-17879B35D057}" srcOrd="0" destOrd="0" presId="urn:microsoft.com/office/officeart/2018/2/layout/IconLabelList"/>
    <dgm:cxn modelId="{6D688A1F-68BA-4E4C-86B1-BB9BF09E0D17}" type="presParOf" srcId="{AFC88B94-8A9E-4FA3-8BE4-6CB5F04C6455}" destId="{6ECE0545-1FFD-44E9-B4E0-1AB1BB1799DA}" srcOrd="1" destOrd="0" presId="urn:microsoft.com/office/officeart/2018/2/layout/IconLabelList"/>
    <dgm:cxn modelId="{B0AD09A1-B462-472F-90A9-711BA54A4BEB}" type="presParOf" srcId="{AFC88B94-8A9E-4FA3-8BE4-6CB5F04C6455}" destId="{93229187-1AB2-4F8F-A196-344D4D1B9F05}" srcOrd="2" destOrd="0" presId="urn:microsoft.com/office/officeart/2018/2/layout/IconLabelList"/>
    <dgm:cxn modelId="{FD8D7835-A657-4408-96A1-02B35F21E47D}" type="presParOf" srcId="{567F9E26-4405-4D9C-BBBC-478828A15955}" destId="{20E0FC3B-CCB1-4D59-9103-9B5A80FD0D4F}" srcOrd="3" destOrd="0" presId="urn:microsoft.com/office/officeart/2018/2/layout/IconLabelList"/>
    <dgm:cxn modelId="{F520678A-9CE6-4A38-B296-AEAAB0F9C9EF}" type="presParOf" srcId="{567F9E26-4405-4D9C-BBBC-478828A15955}" destId="{DA0C9132-B735-43EF-B367-EE7434552C89}" srcOrd="4" destOrd="0" presId="urn:microsoft.com/office/officeart/2018/2/layout/IconLabelList"/>
    <dgm:cxn modelId="{90E16E09-B332-402E-BD1C-3A5C5FC90A70}" type="presParOf" srcId="{DA0C9132-B735-43EF-B367-EE7434552C89}" destId="{6A0F60D9-2E0C-4DF7-9FD1-7326039C47C2}" srcOrd="0" destOrd="0" presId="urn:microsoft.com/office/officeart/2018/2/layout/IconLabelList"/>
    <dgm:cxn modelId="{6047CA3C-10A7-4DDC-BACF-8CB35C0888C0}" type="presParOf" srcId="{DA0C9132-B735-43EF-B367-EE7434552C89}" destId="{1B609D66-0066-4578-94F8-FE22726E0D9A}" srcOrd="1" destOrd="0" presId="urn:microsoft.com/office/officeart/2018/2/layout/IconLabelList"/>
    <dgm:cxn modelId="{6C2BFA50-704F-442B-AD3B-A058B81AAAFE}" type="presParOf" srcId="{DA0C9132-B735-43EF-B367-EE7434552C89}" destId="{D95CCB5B-557C-4304-A934-4FDA97F64CF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CAD6B9-545A-4F5F-ACBD-FAF711E50407}" type="doc">
      <dgm:prSet loTypeId="urn:microsoft.com/office/officeart/2018/2/layout/IconLabelList" loCatId="icon" qsTypeId="urn:microsoft.com/office/officeart/2005/8/quickstyle/simple4" qsCatId="simple" csTypeId="urn:microsoft.com/office/officeart/2005/8/colors/accent0_3" csCatId="mainScheme" phldr="1"/>
      <dgm:spPr/>
      <dgm:t>
        <a:bodyPr/>
        <a:lstStyle/>
        <a:p>
          <a:endParaRPr lang="en-US"/>
        </a:p>
      </dgm:t>
    </dgm:pt>
    <dgm:pt modelId="{0D2579D2-4AC1-45C6-B37D-10F2FBCF8C62}">
      <dgm:prSet custT="1"/>
      <dgm:spPr/>
      <dgm:t>
        <a:bodyPr/>
        <a:lstStyle/>
        <a:p>
          <a:pPr>
            <a:lnSpc>
              <a:spcPct val="100000"/>
            </a:lnSpc>
          </a:pPr>
          <a:r>
            <a:rPr lang="da-DK" sz="2400" b="1">
              <a:solidFill>
                <a:schemeClr val="tx2"/>
              </a:solidFill>
            </a:rPr>
            <a:t>4. </a:t>
          </a:r>
        </a:p>
        <a:p>
          <a:pPr>
            <a:lnSpc>
              <a:spcPct val="100000"/>
            </a:lnSpc>
          </a:pPr>
          <a:r>
            <a:rPr lang="da-DK" sz="2400" b="1">
              <a:solidFill>
                <a:schemeClr val="tx2"/>
              </a:solidFill>
            </a:rPr>
            <a:t>Rette kompetencer</a:t>
          </a:r>
          <a:endParaRPr lang="en-US" sz="2400" b="1">
            <a:solidFill>
              <a:schemeClr val="tx2"/>
            </a:solidFill>
          </a:endParaRPr>
        </a:p>
      </dgm:t>
    </dgm:pt>
    <dgm:pt modelId="{B01BBC2B-58B1-4F0F-9BDF-8DB0076324B2}" type="parTrans" cxnId="{5F99E8DE-B577-41E2-976D-342F7311DB53}">
      <dgm:prSet/>
      <dgm:spPr/>
      <dgm:t>
        <a:bodyPr/>
        <a:lstStyle/>
        <a:p>
          <a:endParaRPr lang="en-US" sz="2400" b="1">
            <a:solidFill>
              <a:schemeClr val="tx2"/>
            </a:solidFill>
          </a:endParaRPr>
        </a:p>
      </dgm:t>
    </dgm:pt>
    <dgm:pt modelId="{AD7AC074-94AA-47E9-A25E-4D997EDA5B8F}" type="sibTrans" cxnId="{5F99E8DE-B577-41E2-976D-342F7311DB53}">
      <dgm:prSet/>
      <dgm:spPr/>
      <dgm:t>
        <a:bodyPr/>
        <a:lstStyle/>
        <a:p>
          <a:endParaRPr lang="en-US" sz="2400" b="1">
            <a:solidFill>
              <a:schemeClr val="tx2"/>
            </a:solidFill>
          </a:endParaRPr>
        </a:p>
      </dgm:t>
    </dgm:pt>
    <dgm:pt modelId="{83F70A6A-EC05-45B1-8F71-388FFF621EEB}">
      <dgm:prSet custT="1"/>
      <dgm:spPr/>
      <dgm:t>
        <a:bodyPr/>
        <a:lstStyle/>
        <a:p>
          <a:pPr>
            <a:lnSpc>
              <a:spcPct val="100000"/>
            </a:lnSpc>
          </a:pPr>
          <a:r>
            <a:rPr lang="da-DK" sz="2400" b="1">
              <a:solidFill>
                <a:schemeClr val="tx2"/>
              </a:solidFill>
            </a:rPr>
            <a:t>5. </a:t>
          </a:r>
        </a:p>
        <a:p>
          <a:pPr>
            <a:lnSpc>
              <a:spcPct val="100000"/>
            </a:lnSpc>
          </a:pPr>
          <a:r>
            <a:rPr lang="da-DK" sz="2400" b="1">
              <a:solidFill>
                <a:schemeClr val="tx2"/>
              </a:solidFill>
            </a:rPr>
            <a:t>Udstyr og ressourcer</a:t>
          </a:r>
          <a:endParaRPr lang="en-US" sz="2400" b="1">
            <a:solidFill>
              <a:schemeClr val="tx2"/>
            </a:solidFill>
          </a:endParaRPr>
        </a:p>
      </dgm:t>
    </dgm:pt>
    <dgm:pt modelId="{962ACFC5-755D-41BA-A0A6-5FD7FD3E4D1D}" type="parTrans" cxnId="{813BD488-1840-43E1-83A7-07C29BA31FEE}">
      <dgm:prSet/>
      <dgm:spPr/>
      <dgm:t>
        <a:bodyPr/>
        <a:lstStyle/>
        <a:p>
          <a:endParaRPr lang="en-US" sz="2400" b="1">
            <a:solidFill>
              <a:schemeClr val="tx2"/>
            </a:solidFill>
          </a:endParaRPr>
        </a:p>
      </dgm:t>
    </dgm:pt>
    <dgm:pt modelId="{9E4D62B1-7FCF-424E-B269-E5B7F1C7807F}" type="sibTrans" cxnId="{813BD488-1840-43E1-83A7-07C29BA31FEE}">
      <dgm:prSet/>
      <dgm:spPr/>
      <dgm:t>
        <a:bodyPr/>
        <a:lstStyle/>
        <a:p>
          <a:endParaRPr lang="en-US" sz="2400" b="1">
            <a:solidFill>
              <a:schemeClr val="tx2"/>
            </a:solidFill>
          </a:endParaRPr>
        </a:p>
      </dgm:t>
    </dgm:pt>
    <dgm:pt modelId="{2F91B7B7-F03B-44E0-AEF3-B737CC9C200D}">
      <dgm:prSet custT="1"/>
      <dgm:spPr/>
      <dgm:t>
        <a:bodyPr/>
        <a:lstStyle/>
        <a:p>
          <a:pPr>
            <a:lnSpc>
              <a:spcPct val="100000"/>
            </a:lnSpc>
          </a:pPr>
          <a:r>
            <a:rPr lang="da-DK" sz="2400" b="1">
              <a:solidFill>
                <a:schemeClr val="tx2"/>
              </a:solidFill>
            </a:rPr>
            <a:t>6. </a:t>
          </a:r>
        </a:p>
        <a:p>
          <a:pPr>
            <a:lnSpc>
              <a:spcPct val="100000"/>
            </a:lnSpc>
          </a:pPr>
          <a:r>
            <a:rPr lang="da-DK" sz="2400" b="1">
              <a:solidFill>
                <a:schemeClr val="tx2"/>
              </a:solidFill>
            </a:rPr>
            <a:t>Kommunikation og fejring</a:t>
          </a:r>
          <a:endParaRPr lang="en-US" sz="2400" b="1">
            <a:solidFill>
              <a:schemeClr val="tx2"/>
            </a:solidFill>
          </a:endParaRPr>
        </a:p>
      </dgm:t>
    </dgm:pt>
    <dgm:pt modelId="{F2C5ACD2-D526-463C-8FAE-4A6A27BB7DC6}" type="parTrans" cxnId="{A8A9370B-169C-4B4B-BD74-C089AFE3612C}">
      <dgm:prSet/>
      <dgm:spPr/>
      <dgm:t>
        <a:bodyPr/>
        <a:lstStyle/>
        <a:p>
          <a:endParaRPr lang="en-US" sz="2400" b="1">
            <a:solidFill>
              <a:schemeClr val="tx2"/>
            </a:solidFill>
          </a:endParaRPr>
        </a:p>
      </dgm:t>
    </dgm:pt>
    <dgm:pt modelId="{2944920E-CBD6-44BF-A995-94C5B33334E2}" type="sibTrans" cxnId="{A8A9370B-169C-4B4B-BD74-C089AFE3612C}">
      <dgm:prSet/>
      <dgm:spPr/>
      <dgm:t>
        <a:bodyPr/>
        <a:lstStyle/>
        <a:p>
          <a:endParaRPr lang="en-US" sz="2400" b="1">
            <a:solidFill>
              <a:schemeClr val="tx2"/>
            </a:solidFill>
          </a:endParaRPr>
        </a:p>
      </dgm:t>
    </dgm:pt>
    <dgm:pt modelId="{567F9E26-4405-4D9C-BBBC-478828A15955}" type="pres">
      <dgm:prSet presAssocID="{06CAD6B9-545A-4F5F-ACBD-FAF711E50407}" presName="root" presStyleCnt="0">
        <dgm:presLayoutVars>
          <dgm:dir/>
          <dgm:resizeHandles val="exact"/>
        </dgm:presLayoutVars>
      </dgm:prSet>
      <dgm:spPr/>
    </dgm:pt>
    <dgm:pt modelId="{1C9D811C-A1E9-444E-8817-F1C76BC47BE3}" type="pres">
      <dgm:prSet presAssocID="{0D2579D2-4AC1-45C6-B37D-10F2FBCF8C62}" presName="compNode" presStyleCnt="0"/>
      <dgm:spPr/>
    </dgm:pt>
    <dgm:pt modelId="{AE30F144-652F-42FF-B87F-8F2A1F741FCC}" type="pres">
      <dgm:prSet presAssocID="{0D2579D2-4AC1-45C6-B37D-10F2FBCF8C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395E256-F0C7-498C-9355-E25E0FE981EB}" type="pres">
      <dgm:prSet presAssocID="{0D2579D2-4AC1-45C6-B37D-10F2FBCF8C62}" presName="spaceRect" presStyleCnt="0"/>
      <dgm:spPr/>
    </dgm:pt>
    <dgm:pt modelId="{9D91B160-8551-4D2C-956A-35AAD2B3EC8F}" type="pres">
      <dgm:prSet presAssocID="{0D2579D2-4AC1-45C6-B37D-10F2FBCF8C62}" presName="textRect" presStyleLbl="revTx" presStyleIdx="0" presStyleCnt="3">
        <dgm:presLayoutVars>
          <dgm:chMax val="1"/>
          <dgm:chPref val="1"/>
        </dgm:presLayoutVars>
      </dgm:prSet>
      <dgm:spPr/>
    </dgm:pt>
    <dgm:pt modelId="{5E2B0D67-091D-4E0D-8492-AAD298BD85B0}" type="pres">
      <dgm:prSet presAssocID="{AD7AC074-94AA-47E9-A25E-4D997EDA5B8F}" presName="sibTrans" presStyleCnt="0"/>
      <dgm:spPr/>
    </dgm:pt>
    <dgm:pt modelId="{DC61CC46-0DD6-4A7D-8F56-EAC8A1AFFEDB}" type="pres">
      <dgm:prSet presAssocID="{83F70A6A-EC05-45B1-8F71-388FFF621EEB}" presName="compNode" presStyleCnt="0"/>
      <dgm:spPr/>
    </dgm:pt>
    <dgm:pt modelId="{60B92E2F-DFE0-4A86-BBE7-97AE94A3B636}" type="pres">
      <dgm:prSet presAssocID="{83F70A6A-EC05-45B1-8F71-388FFF621E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5F1446D1-5BCD-4591-9104-F265F16CF54A}" type="pres">
      <dgm:prSet presAssocID="{83F70A6A-EC05-45B1-8F71-388FFF621EEB}" presName="spaceRect" presStyleCnt="0"/>
      <dgm:spPr/>
    </dgm:pt>
    <dgm:pt modelId="{D9B3D416-AF36-4A33-AA10-1E06ACFEC20C}" type="pres">
      <dgm:prSet presAssocID="{83F70A6A-EC05-45B1-8F71-388FFF621EEB}" presName="textRect" presStyleLbl="revTx" presStyleIdx="1" presStyleCnt="3">
        <dgm:presLayoutVars>
          <dgm:chMax val="1"/>
          <dgm:chPref val="1"/>
        </dgm:presLayoutVars>
      </dgm:prSet>
      <dgm:spPr/>
    </dgm:pt>
    <dgm:pt modelId="{5F815DA0-2FAF-4AFA-81EF-F83A6989D3FD}" type="pres">
      <dgm:prSet presAssocID="{9E4D62B1-7FCF-424E-B269-E5B7F1C7807F}" presName="sibTrans" presStyleCnt="0"/>
      <dgm:spPr/>
    </dgm:pt>
    <dgm:pt modelId="{91B38F92-32F0-4A0D-B331-67317DE77D13}" type="pres">
      <dgm:prSet presAssocID="{2F91B7B7-F03B-44E0-AEF3-B737CC9C200D}" presName="compNode" presStyleCnt="0"/>
      <dgm:spPr/>
    </dgm:pt>
    <dgm:pt modelId="{B648F5D8-DEE4-4DE0-BF55-4C97C2C7CE6D}" type="pres">
      <dgm:prSet presAssocID="{2F91B7B7-F03B-44E0-AEF3-B737CC9C20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gafon"/>
        </a:ext>
      </dgm:extLst>
    </dgm:pt>
    <dgm:pt modelId="{B42C04B5-2727-4DA8-A4B6-E385170107BB}" type="pres">
      <dgm:prSet presAssocID="{2F91B7B7-F03B-44E0-AEF3-B737CC9C200D}" presName="spaceRect" presStyleCnt="0"/>
      <dgm:spPr/>
    </dgm:pt>
    <dgm:pt modelId="{432D8758-7DD0-4705-9038-E3F9C4FC1B23}" type="pres">
      <dgm:prSet presAssocID="{2F91B7B7-F03B-44E0-AEF3-B737CC9C200D}" presName="textRect" presStyleLbl="revTx" presStyleIdx="2" presStyleCnt="3" custScaleX="132775">
        <dgm:presLayoutVars>
          <dgm:chMax val="1"/>
          <dgm:chPref val="1"/>
        </dgm:presLayoutVars>
      </dgm:prSet>
      <dgm:spPr/>
    </dgm:pt>
  </dgm:ptLst>
  <dgm:cxnLst>
    <dgm:cxn modelId="{A8A9370B-169C-4B4B-BD74-C089AFE3612C}" srcId="{06CAD6B9-545A-4F5F-ACBD-FAF711E50407}" destId="{2F91B7B7-F03B-44E0-AEF3-B737CC9C200D}" srcOrd="2" destOrd="0" parTransId="{F2C5ACD2-D526-463C-8FAE-4A6A27BB7DC6}" sibTransId="{2944920E-CBD6-44BF-A995-94C5B33334E2}"/>
    <dgm:cxn modelId="{6347AD14-018F-45BC-8E11-FABA8E758587}" type="presOf" srcId="{2F91B7B7-F03B-44E0-AEF3-B737CC9C200D}" destId="{432D8758-7DD0-4705-9038-E3F9C4FC1B23}" srcOrd="0" destOrd="0" presId="urn:microsoft.com/office/officeart/2018/2/layout/IconLabelList"/>
    <dgm:cxn modelId="{813BD488-1840-43E1-83A7-07C29BA31FEE}" srcId="{06CAD6B9-545A-4F5F-ACBD-FAF711E50407}" destId="{83F70A6A-EC05-45B1-8F71-388FFF621EEB}" srcOrd="1" destOrd="0" parTransId="{962ACFC5-755D-41BA-A0A6-5FD7FD3E4D1D}" sibTransId="{9E4D62B1-7FCF-424E-B269-E5B7F1C7807F}"/>
    <dgm:cxn modelId="{C885A4AD-F6CA-4DFC-9F03-1967A389E8BE}" type="presOf" srcId="{06CAD6B9-545A-4F5F-ACBD-FAF711E50407}" destId="{567F9E26-4405-4D9C-BBBC-478828A15955}" srcOrd="0" destOrd="0" presId="urn:microsoft.com/office/officeart/2018/2/layout/IconLabelList"/>
    <dgm:cxn modelId="{4ECF32B4-6291-4AD1-A666-00E95F74B839}" type="presOf" srcId="{0D2579D2-4AC1-45C6-B37D-10F2FBCF8C62}" destId="{9D91B160-8551-4D2C-956A-35AAD2B3EC8F}" srcOrd="0" destOrd="0" presId="urn:microsoft.com/office/officeart/2018/2/layout/IconLabelList"/>
    <dgm:cxn modelId="{5F99E8DE-B577-41E2-976D-342F7311DB53}" srcId="{06CAD6B9-545A-4F5F-ACBD-FAF711E50407}" destId="{0D2579D2-4AC1-45C6-B37D-10F2FBCF8C62}" srcOrd="0" destOrd="0" parTransId="{B01BBC2B-58B1-4F0F-9BDF-8DB0076324B2}" sibTransId="{AD7AC074-94AA-47E9-A25E-4D997EDA5B8F}"/>
    <dgm:cxn modelId="{EBFB6EF1-7084-4007-B2D0-0219EADB8CAC}" type="presOf" srcId="{83F70A6A-EC05-45B1-8F71-388FFF621EEB}" destId="{D9B3D416-AF36-4A33-AA10-1E06ACFEC20C}" srcOrd="0" destOrd="0" presId="urn:microsoft.com/office/officeart/2018/2/layout/IconLabelList"/>
    <dgm:cxn modelId="{115B7DEB-44BE-4E7B-B500-2F5A48B3A284}" type="presParOf" srcId="{567F9E26-4405-4D9C-BBBC-478828A15955}" destId="{1C9D811C-A1E9-444E-8817-F1C76BC47BE3}" srcOrd="0" destOrd="0" presId="urn:microsoft.com/office/officeart/2018/2/layout/IconLabelList"/>
    <dgm:cxn modelId="{3D42E94D-DFF8-4B59-9BF7-550762F1DA2E}" type="presParOf" srcId="{1C9D811C-A1E9-444E-8817-F1C76BC47BE3}" destId="{AE30F144-652F-42FF-B87F-8F2A1F741FCC}" srcOrd="0" destOrd="0" presId="urn:microsoft.com/office/officeart/2018/2/layout/IconLabelList"/>
    <dgm:cxn modelId="{0BDDB354-DBCF-4782-BF77-1B52E40F7E81}" type="presParOf" srcId="{1C9D811C-A1E9-444E-8817-F1C76BC47BE3}" destId="{A395E256-F0C7-498C-9355-E25E0FE981EB}" srcOrd="1" destOrd="0" presId="urn:microsoft.com/office/officeart/2018/2/layout/IconLabelList"/>
    <dgm:cxn modelId="{D5D9A9E4-2B11-46B8-BB46-9198C5D973F3}" type="presParOf" srcId="{1C9D811C-A1E9-444E-8817-F1C76BC47BE3}" destId="{9D91B160-8551-4D2C-956A-35AAD2B3EC8F}" srcOrd="2" destOrd="0" presId="urn:microsoft.com/office/officeart/2018/2/layout/IconLabelList"/>
    <dgm:cxn modelId="{52AC87EE-BDB1-416C-972E-98659D0AAFF2}" type="presParOf" srcId="{567F9E26-4405-4D9C-BBBC-478828A15955}" destId="{5E2B0D67-091D-4E0D-8492-AAD298BD85B0}" srcOrd="1" destOrd="0" presId="urn:microsoft.com/office/officeart/2018/2/layout/IconLabelList"/>
    <dgm:cxn modelId="{A1530C84-9610-4A0E-AAFE-674E358ED3DE}" type="presParOf" srcId="{567F9E26-4405-4D9C-BBBC-478828A15955}" destId="{DC61CC46-0DD6-4A7D-8F56-EAC8A1AFFEDB}" srcOrd="2" destOrd="0" presId="urn:microsoft.com/office/officeart/2018/2/layout/IconLabelList"/>
    <dgm:cxn modelId="{02576692-A1CB-4B48-A54B-F30416E4B0A9}" type="presParOf" srcId="{DC61CC46-0DD6-4A7D-8F56-EAC8A1AFFEDB}" destId="{60B92E2F-DFE0-4A86-BBE7-97AE94A3B636}" srcOrd="0" destOrd="0" presId="urn:microsoft.com/office/officeart/2018/2/layout/IconLabelList"/>
    <dgm:cxn modelId="{6F6A4B6F-0387-4F5D-9BD1-D8AD0675130A}" type="presParOf" srcId="{DC61CC46-0DD6-4A7D-8F56-EAC8A1AFFEDB}" destId="{5F1446D1-5BCD-4591-9104-F265F16CF54A}" srcOrd="1" destOrd="0" presId="urn:microsoft.com/office/officeart/2018/2/layout/IconLabelList"/>
    <dgm:cxn modelId="{3184D90B-3C79-48FA-94C2-25E019729304}" type="presParOf" srcId="{DC61CC46-0DD6-4A7D-8F56-EAC8A1AFFEDB}" destId="{D9B3D416-AF36-4A33-AA10-1E06ACFEC20C}" srcOrd="2" destOrd="0" presId="urn:microsoft.com/office/officeart/2018/2/layout/IconLabelList"/>
    <dgm:cxn modelId="{45007C5D-D715-40A7-9EC2-6FAD3DF6120F}" type="presParOf" srcId="{567F9E26-4405-4D9C-BBBC-478828A15955}" destId="{5F815DA0-2FAF-4AFA-81EF-F83A6989D3FD}" srcOrd="3" destOrd="0" presId="urn:microsoft.com/office/officeart/2018/2/layout/IconLabelList"/>
    <dgm:cxn modelId="{184BFF80-71AC-403E-BF55-DDCD00CB5314}" type="presParOf" srcId="{567F9E26-4405-4D9C-BBBC-478828A15955}" destId="{91B38F92-32F0-4A0D-B331-67317DE77D13}" srcOrd="4" destOrd="0" presId="urn:microsoft.com/office/officeart/2018/2/layout/IconLabelList"/>
    <dgm:cxn modelId="{131132E6-C0A9-4892-9B21-2ADE5AB0D7A9}" type="presParOf" srcId="{91B38F92-32F0-4A0D-B331-67317DE77D13}" destId="{B648F5D8-DEE4-4DE0-BF55-4C97C2C7CE6D}" srcOrd="0" destOrd="0" presId="urn:microsoft.com/office/officeart/2018/2/layout/IconLabelList"/>
    <dgm:cxn modelId="{43A4596C-33A3-480A-B89E-9A2AA7B043B3}" type="presParOf" srcId="{91B38F92-32F0-4A0D-B331-67317DE77D13}" destId="{B42C04B5-2727-4DA8-A4B6-E385170107BB}" srcOrd="1" destOrd="0" presId="urn:microsoft.com/office/officeart/2018/2/layout/IconLabelList"/>
    <dgm:cxn modelId="{BEDA9AF4-A223-48C3-97B0-D79EFC09FA51}" type="presParOf" srcId="{91B38F92-32F0-4A0D-B331-67317DE77D13}" destId="{432D8758-7DD0-4705-9038-E3F9C4FC1B2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0D224-58E2-4A3A-8145-D25645BA15CC}">
      <dsp:nvSpPr>
        <dsp:cNvPr id="0" name=""/>
        <dsp:cNvSpPr/>
      </dsp:nvSpPr>
      <dsp:spPr>
        <a:xfrm>
          <a:off x="587249" y="778807"/>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0666D1-FFEF-46BF-BDA0-59103F0D4AEF}">
      <dsp:nvSpPr>
        <dsp:cNvPr id="0" name=""/>
        <dsp:cNvSpPr/>
      </dsp:nvSpPr>
      <dsp:spPr>
        <a:xfrm>
          <a:off x="930937" y="1122494"/>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FD1C4F-71EA-4F11-96A8-DD9C68DB4AAA}">
      <dsp:nvSpPr>
        <dsp:cNvPr id="0" name=""/>
        <dsp:cNvSpPr/>
      </dsp:nvSpPr>
      <dsp:spPr>
        <a:xfrm>
          <a:off x="71718" y="289380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da-DK" sz="2200" kern="1200"/>
            <a:t>Implementering</a:t>
          </a:r>
          <a:endParaRPr lang="en-US" sz="2200" kern="1200"/>
        </a:p>
      </dsp:txBody>
      <dsp:txXfrm>
        <a:off x="71718" y="2893807"/>
        <a:ext cx="2643750" cy="720000"/>
      </dsp:txXfrm>
    </dsp:sp>
    <dsp:sp modelId="{CAB243D3-243E-497D-8ABE-222F8B21A6B6}">
      <dsp:nvSpPr>
        <dsp:cNvPr id="0" name=""/>
        <dsp:cNvSpPr/>
      </dsp:nvSpPr>
      <dsp:spPr>
        <a:xfrm>
          <a:off x="3693656" y="778807"/>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943C5-CD21-46EE-9CA8-661236DEE3EA}">
      <dsp:nvSpPr>
        <dsp:cNvPr id="0" name=""/>
        <dsp:cNvSpPr/>
      </dsp:nvSpPr>
      <dsp:spPr>
        <a:xfrm>
          <a:off x="4037343" y="1122494"/>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CEBD0-D2A5-4CA2-BB3A-44E7451C28BD}">
      <dsp:nvSpPr>
        <dsp:cNvPr id="0" name=""/>
        <dsp:cNvSpPr/>
      </dsp:nvSpPr>
      <dsp:spPr>
        <a:xfrm>
          <a:off x="3178125" y="289380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da-DK" sz="2200" kern="1200"/>
            <a:t>Forankring</a:t>
          </a:r>
          <a:endParaRPr lang="en-US" sz="2200" kern="1200"/>
        </a:p>
      </dsp:txBody>
      <dsp:txXfrm>
        <a:off x="3178125" y="2893807"/>
        <a:ext cx="2643750" cy="720000"/>
      </dsp:txXfrm>
    </dsp:sp>
    <dsp:sp modelId="{16E16461-0F16-4E00-8FFB-A9E46D3E0BBE}">
      <dsp:nvSpPr>
        <dsp:cNvPr id="0" name=""/>
        <dsp:cNvSpPr/>
      </dsp:nvSpPr>
      <dsp:spPr>
        <a:xfrm>
          <a:off x="6800062" y="778807"/>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1D067-4F65-489A-820B-C26E630FC910}">
      <dsp:nvSpPr>
        <dsp:cNvPr id="0" name=""/>
        <dsp:cNvSpPr/>
      </dsp:nvSpPr>
      <dsp:spPr>
        <a:xfrm>
          <a:off x="7143750" y="1122494"/>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02F1DB-FE6F-4818-810B-DF0C8E29B092}">
      <dsp:nvSpPr>
        <dsp:cNvPr id="0" name=""/>
        <dsp:cNvSpPr/>
      </dsp:nvSpPr>
      <dsp:spPr>
        <a:xfrm>
          <a:off x="6284531" y="289380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da-DK" sz="2200" kern="1200"/>
            <a:t>spredning</a:t>
          </a:r>
          <a:endParaRPr lang="en-US" sz="2200" kern="1200"/>
        </a:p>
      </dsp:txBody>
      <dsp:txXfrm>
        <a:off x="6284531" y="2893807"/>
        <a:ext cx="264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19E00-A451-40D7-A736-E52671831D38}">
      <dsp:nvSpPr>
        <dsp:cNvPr id="0" name=""/>
        <dsp:cNvSpPr/>
      </dsp:nvSpPr>
      <dsp:spPr>
        <a:xfrm>
          <a:off x="953042" y="217621"/>
          <a:ext cx="3781133" cy="118160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34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solidFill>
                <a:schemeClr val="tx2"/>
              </a:solidFill>
            </a:rPr>
            <a:t>At man overser afprøvninger under  implementering</a:t>
          </a:r>
        </a:p>
      </dsp:txBody>
      <dsp:txXfrm>
        <a:off x="953042" y="217621"/>
        <a:ext cx="3781133" cy="1181604"/>
      </dsp:txXfrm>
    </dsp:sp>
    <dsp:sp modelId="{FB7F2B01-4EE4-4135-BA86-639422DB29DC}">
      <dsp:nvSpPr>
        <dsp:cNvPr id="0" name=""/>
        <dsp:cNvSpPr/>
      </dsp:nvSpPr>
      <dsp:spPr>
        <a:xfrm>
          <a:off x="795494" y="46945"/>
          <a:ext cx="827122" cy="12406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B83974-3B0F-44A4-BB9E-248D0043C203}">
      <dsp:nvSpPr>
        <dsp:cNvPr id="0" name=""/>
        <dsp:cNvSpPr/>
      </dsp:nvSpPr>
      <dsp:spPr>
        <a:xfrm>
          <a:off x="5072196" y="217621"/>
          <a:ext cx="3781133" cy="118160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34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solidFill>
                <a:schemeClr val="tx2"/>
              </a:solidFill>
            </a:rPr>
            <a:t>At man stopper med at følge data</a:t>
          </a:r>
        </a:p>
      </dsp:txBody>
      <dsp:txXfrm>
        <a:off x="5072196" y="217621"/>
        <a:ext cx="3781133" cy="1181604"/>
      </dsp:txXfrm>
    </dsp:sp>
    <dsp:sp modelId="{CA8365CD-EA69-4BA6-9ECC-A30C565B9BE9}">
      <dsp:nvSpPr>
        <dsp:cNvPr id="0" name=""/>
        <dsp:cNvSpPr/>
      </dsp:nvSpPr>
      <dsp:spPr>
        <a:xfrm>
          <a:off x="4914649" y="46945"/>
          <a:ext cx="827122" cy="124068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369BCF-403E-481F-B495-23C391E06274}">
      <dsp:nvSpPr>
        <dsp:cNvPr id="0" name=""/>
        <dsp:cNvSpPr/>
      </dsp:nvSpPr>
      <dsp:spPr>
        <a:xfrm>
          <a:off x="891126" y="1705129"/>
          <a:ext cx="3781133" cy="118160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34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solidFill>
                <a:schemeClr val="tx2"/>
              </a:solidFill>
            </a:rPr>
            <a:t>At man overser vedligeholdelse af kompetencer</a:t>
          </a:r>
        </a:p>
      </dsp:txBody>
      <dsp:txXfrm>
        <a:off x="891126" y="1705129"/>
        <a:ext cx="3781133" cy="1181604"/>
      </dsp:txXfrm>
    </dsp:sp>
    <dsp:sp modelId="{A8A1FB0E-582B-4546-9EED-8C9F875E660A}">
      <dsp:nvSpPr>
        <dsp:cNvPr id="0" name=""/>
        <dsp:cNvSpPr/>
      </dsp:nvSpPr>
      <dsp:spPr>
        <a:xfrm>
          <a:off x="733578" y="1534453"/>
          <a:ext cx="827122" cy="124068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65021-9A87-4F6B-8CCB-4111BE4558CB}">
      <dsp:nvSpPr>
        <dsp:cNvPr id="0" name=""/>
        <dsp:cNvSpPr/>
      </dsp:nvSpPr>
      <dsp:spPr>
        <a:xfrm>
          <a:off x="2919881" y="3133098"/>
          <a:ext cx="4028797" cy="118160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34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solidFill>
                <a:schemeClr val="tx2"/>
              </a:solidFill>
            </a:rPr>
            <a:t>At man stopper med at kommunikere om forbedringsindsatserne</a:t>
          </a:r>
        </a:p>
      </dsp:txBody>
      <dsp:txXfrm>
        <a:off x="2919881" y="3133098"/>
        <a:ext cx="4028797" cy="1181604"/>
      </dsp:txXfrm>
    </dsp:sp>
    <dsp:sp modelId="{D4D280BF-B944-4DA7-97F8-7979EAA9DAA8}">
      <dsp:nvSpPr>
        <dsp:cNvPr id="0" name=""/>
        <dsp:cNvSpPr/>
      </dsp:nvSpPr>
      <dsp:spPr>
        <a:xfrm>
          <a:off x="2886149" y="2962419"/>
          <a:ext cx="827122" cy="124068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BC43D-A3E1-4407-88B3-3DC1268B2DBA}">
      <dsp:nvSpPr>
        <dsp:cNvPr id="0" name=""/>
        <dsp:cNvSpPr/>
      </dsp:nvSpPr>
      <dsp:spPr>
        <a:xfrm>
          <a:off x="5091940" y="1723939"/>
          <a:ext cx="3781133" cy="118160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34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solidFill>
                <a:schemeClr val="tx2"/>
              </a:solidFill>
            </a:rPr>
            <a:t>At nyansatte ikke introduceres til forbedringsindsatsen</a:t>
          </a:r>
        </a:p>
      </dsp:txBody>
      <dsp:txXfrm>
        <a:off x="5091940" y="1723939"/>
        <a:ext cx="3781133" cy="1181604"/>
      </dsp:txXfrm>
    </dsp:sp>
    <dsp:sp modelId="{7E681EC0-3606-4EB2-B144-47095DC22402}">
      <dsp:nvSpPr>
        <dsp:cNvPr id="0" name=""/>
        <dsp:cNvSpPr/>
      </dsp:nvSpPr>
      <dsp:spPr>
        <a:xfrm>
          <a:off x="4921870" y="1547817"/>
          <a:ext cx="827122" cy="124068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A19BB-F6D0-4A42-93FC-1D2BD045CC92}">
      <dsp:nvSpPr>
        <dsp:cNvPr id="0" name=""/>
        <dsp:cNvSpPr/>
      </dsp:nvSpPr>
      <dsp:spPr>
        <a:xfrm>
          <a:off x="1041546" y="510278"/>
          <a:ext cx="1144125" cy="1144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D976182-FA09-4BD6-A262-EBE35C1367AF}">
      <dsp:nvSpPr>
        <dsp:cNvPr id="0" name=""/>
        <dsp:cNvSpPr/>
      </dsp:nvSpPr>
      <dsp:spPr>
        <a:xfrm>
          <a:off x="89850" y="2144225"/>
          <a:ext cx="3047516" cy="162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da-DK" sz="2400" b="1" kern="1200">
              <a:solidFill>
                <a:schemeClr val="tx2"/>
              </a:solidFill>
            </a:rPr>
            <a:t>1. Standardisering af arbejdsgange</a:t>
          </a:r>
        </a:p>
        <a:p>
          <a:pPr marL="0" lvl="0" indent="0" algn="ctr" defTabSz="1066800">
            <a:lnSpc>
              <a:spcPct val="100000"/>
            </a:lnSpc>
            <a:spcBef>
              <a:spcPct val="0"/>
            </a:spcBef>
            <a:spcAft>
              <a:spcPct val="35000"/>
            </a:spcAft>
            <a:buNone/>
          </a:pPr>
          <a:endParaRPr lang="en-US" sz="2400" b="1" kern="1200">
            <a:solidFill>
              <a:schemeClr val="tx2"/>
            </a:solidFill>
          </a:endParaRPr>
        </a:p>
      </dsp:txBody>
      <dsp:txXfrm>
        <a:off x="89850" y="2144225"/>
        <a:ext cx="3047516" cy="1629496"/>
      </dsp:txXfrm>
    </dsp:sp>
    <dsp:sp modelId="{C43C16E3-3E1D-44A2-8245-17879B35D057}">
      <dsp:nvSpPr>
        <dsp:cNvPr id="0" name=""/>
        <dsp:cNvSpPr/>
      </dsp:nvSpPr>
      <dsp:spPr>
        <a:xfrm>
          <a:off x="4540445" y="510278"/>
          <a:ext cx="1144125" cy="114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3229187-1AB2-4F8F-A196-344D4D1B9F05}">
      <dsp:nvSpPr>
        <dsp:cNvPr id="0" name=""/>
        <dsp:cNvSpPr/>
      </dsp:nvSpPr>
      <dsp:spPr>
        <a:xfrm>
          <a:off x="3582304" y="2144225"/>
          <a:ext cx="3060407" cy="162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da-DK" sz="2400" b="1" kern="1200">
              <a:solidFill>
                <a:schemeClr val="tx2"/>
              </a:solidFill>
            </a:rPr>
            <a:t>2. Dokumentation fx i vejledninger og instrukser</a:t>
          </a:r>
          <a:endParaRPr lang="en-US" sz="2400" b="1" kern="1200">
            <a:solidFill>
              <a:schemeClr val="tx2"/>
            </a:solidFill>
          </a:endParaRPr>
        </a:p>
      </dsp:txBody>
      <dsp:txXfrm>
        <a:off x="3582304" y="2144225"/>
        <a:ext cx="3060407" cy="1629496"/>
      </dsp:txXfrm>
    </dsp:sp>
    <dsp:sp modelId="{6A0F60D9-2E0C-4DF7-9FD1-7326039C47C2}">
      <dsp:nvSpPr>
        <dsp:cNvPr id="0" name=""/>
        <dsp:cNvSpPr/>
      </dsp:nvSpPr>
      <dsp:spPr>
        <a:xfrm>
          <a:off x="7786837" y="510278"/>
          <a:ext cx="1144125" cy="1144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95CCB5B-557C-4304-A934-4FDA97F64CFB}">
      <dsp:nvSpPr>
        <dsp:cNvPr id="0" name=""/>
        <dsp:cNvSpPr/>
      </dsp:nvSpPr>
      <dsp:spPr>
        <a:xfrm>
          <a:off x="7087649" y="2144225"/>
          <a:ext cx="2542500" cy="162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ts val="600"/>
            </a:spcAft>
            <a:buNone/>
          </a:pPr>
          <a:r>
            <a:rPr lang="da-DK" sz="2400" b="1" kern="1200">
              <a:solidFill>
                <a:schemeClr val="tx2"/>
              </a:solidFill>
            </a:rPr>
            <a:t>3. </a:t>
          </a:r>
        </a:p>
        <a:p>
          <a:pPr marL="0" lvl="0" indent="0" algn="ctr" defTabSz="1066800">
            <a:lnSpc>
              <a:spcPct val="100000"/>
            </a:lnSpc>
            <a:spcBef>
              <a:spcPct val="0"/>
            </a:spcBef>
            <a:spcAft>
              <a:spcPts val="600"/>
            </a:spcAft>
            <a:buNone/>
          </a:pPr>
          <a:r>
            <a:rPr lang="da-DK" sz="2400" b="1" kern="1200">
              <a:solidFill>
                <a:schemeClr val="tx2"/>
              </a:solidFill>
            </a:rPr>
            <a:t>Data og synlighed</a:t>
          </a:r>
          <a:endParaRPr lang="en-US" sz="2400" b="1" kern="1200">
            <a:solidFill>
              <a:schemeClr val="tx2"/>
            </a:solidFill>
          </a:endParaRPr>
        </a:p>
      </dsp:txBody>
      <dsp:txXfrm>
        <a:off x="7087649" y="2144225"/>
        <a:ext cx="2542500" cy="1629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0F144-652F-42FF-B87F-8F2A1F741FCC}">
      <dsp:nvSpPr>
        <dsp:cNvPr id="0" name=""/>
        <dsp:cNvSpPr/>
      </dsp:nvSpPr>
      <dsp:spPr>
        <a:xfrm>
          <a:off x="883847" y="673793"/>
          <a:ext cx="1144125" cy="1144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D91B160-8551-4D2C-956A-35AAD2B3EC8F}">
      <dsp:nvSpPr>
        <dsp:cNvPr id="0" name=""/>
        <dsp:cNvSpPr/>
      </dsp:nvSpPr>
      <dsp:spPr>
        <a:xfrm>
          <a:off x="184660" y="2242206"/>
          <a:ext cx="25425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da-DK" sz="2400" b="1" kern="1200">
              <a:solidFill>
                <a:schemeClr val="tx2"/>
              </a:solidFill>
            </a:rPr>
            <a:t>4. </a:t>
          </a:r>
        </a:p>
        <a:p>
          <a:pPr marL="0" lvl="0" indent="0" algn="ctr" defTabSz="1066800">
            <a:lnSpc>
              <a:spcPct val="100000"/>
            </a:lnSpc>
            <a:spcBef>
              <a:spcPct val="0"/>
            </a:spcBef>
            <a:spcAft>
              <a:spcPct val="35000"/>
            </a:spcAft>
            <a:buNone/>
          </a:pPr>
          <a:r>
            <a:rPr lang="da-DK" sz="2400" b="1" kern="1200">
              <a:solidFill>
                <a:schemeClr val="tx2"/>
              </a:solidFill>
            </a:rPr>
            <a:t>Rette kompetencer</a:t>
          </a:r>
          <a:endParaRPr lang="en-US" sz="2400" b="1" kern="1200">
            <a:solidFill>
              <a:schemeClr val="tx2"/>
            </a:solidFill>
          </a:endParaRPr>
        </a:p>
      </dsp:txBody>
      <dsp:txXfrm>
        <a:off x="184660" y="2242206"/>
        <a:ext cx="2542500" cy="1260000"/>
      </dsp:txXfrm>
    </dsp:sp>
    <dsp:sp modelId="{60B92E2F-DFE0-4A86-BBE7-97AE94A3B636}">
      <dsp:nvSpPr>
        <dsp:cNvPr id="0" name=""/>
        <dsp:cNvSpPr/>
      </dsp:nvSpPr>
      <dsp:spPr>
        <a:xfrm>
          <a:off x="3871285" y="673793"/>
          <a:ext cx="1144125" cy="114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9B3D416-AF36-4A33-AA10-1E06ACFEC20C}">
      <dsp:nvSpPr>
        <dsp:cNvPr id="0" name=""/>
        <dsp:cNvSpPr/>
      </dsp:nvSpPr>
      <dsp:spPr>
        <a:xfrm>
          <a:off x="3172097" y="2242206"/>
          <a:ext cx="25425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da-DK" sz="2400" b="1" kern="1200">
              <a:solidFill>
                <a:schemeClr val="tx2"/>
              </a:solidFill>
            </a:rPr>
            <a:t>5. </a:t>
          </a:r>
        </a:p>
        <a:p>
          <a:pPr marL="0" lvl="0" indent="0" algn="ctr" defTabSz="1066800">
            <a:lnSpc>
              <a:spcPct val="100000"/>
            </a:lnSpc>
            <a:spcBef>
              <a:spcPct val="0"/>
            </a:spcBef>
            <a:spcAft>
              <a:spcPct val="35000"/>
            </a:spcAft>
            <a:buNone/>
          </a:pPr>
          <a:r>
            <a:rPr lang="da-DK" sz="2400" b="1" kern="1200">
              <a:solidFill>
                <a:schemeClr val="tx2"/>
              </a:solidFill>
            </a:rPr>
            <a:t>Udstyr og ressourcer</a:t>
          </a:r>
          <a:endParaRPr lang="en-US" sz="2400" b="1" kern="1200">
            <a:solidFill>
              <a:schemeClr val="tx2"/>
            </a:solidFill>
          </a:endParaRPr>
        </a:p>
      </dsp:txBody>
      <dsp:txXfrm>
        <a:off x="3172097" y="2242206"/>
        <a:ext cx="2542500" cy="1260000"/>
      </dsp:txXfrm>
    </dsp:sp>
    <dsp:sp modelId="{B648F5D8-DEE4-4DE0-BF55-4C97C2C7CE6D}">
      <dsp:nvSpPr>
        <dsp:cNvPr id="0" name=""/>
        <dsp:cNvSpPr/>
      </dsp:nvSpPr>
      <dsp:spPr>
        <a:xfrm>
          <a:off x="7275375" y="673793"/>
          <a:ext cx="1144125" cy="1144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32D8758-7DD0-4705-9038-E3F9C4FC1B23}">
      <dsp:nvSpPr>
        <dsp:cNvPr id="0" name=""/>
        <dsp:cNvSpPr/>
      </dsp:nvSpPr>
      <dsp:spPr>
        <a:xfrm>
          <a:off x="6159535" y="2242206"/>
          <a:ext cx="3375804"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da-DK" sz="2400" b="1" kern="1200">
              <a:solidFill>
                <a:schemeClr val="tx2"/>
              </a:solidFill>
            </a:rPr>
            <a:t>6. </a:t>
          </a:r>
        </a:p>
        <a:p>
          <a:pPr marL="0" lvl="0" indent="0" algn="ctr" defTabSz="1066800">
            <a:lnSpc>
              <a:spcPct val="100000"/>
            </a:lnSpc>
            <a:spcBef>
              <a:spcPct val="0"/>
            </a:spcBef>
            <a:spcAft>
              <a:spcPct val="35000"/>
            </a:spcAft>
            <a:buNone/>
          </a:pPr>
          <a:r>
            <a:rPr lang="da-DK" sz="2400" b="1" kern="1200">
              <a:solidFill>
                <a:schemeClr val="tx2"/>
              </a:solidFill>
            </a:rPr>
            <a:t>Kommunikation og fejring</a:t>
          </a:r>
          <a:endParaRPr lang="en-US" sz="2400" b="1" kern="1200">
            <a:solidFill>
              <a:schemeClr val="tx2"/>
            </a:solidFill>
          </a:endParaRPr>
        </a:p>
      </dsp:txBody>
      <dsp:txXfrm>
        <a:off x="6159535" y="2242206"/>
        <a:ext cx="3375804" cy="126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902598" y="1"/>
            <a:ext cx="2985558" cy="502835"/>
          </a:xfrm>
          <a:prstGeom prst="rect">
            <a:avLst/>
          </a:prstGeom>
        </p:spPr>
        <p:txBody>
          <a:bodyPr vert="horz" lIns="96634" tIns="48317" rIns="96634" bIns="48317" rtlCol="0"/>
          <a:lstStyle>
            <a:lvl1pPr algn="r">
              <a:defRPr sz="1300"/>
            </a:lvl1pPr>
          </a:lstStyle>
          <a:p>
            <a:fld id="{A3096FE1-C4E4-D446-87BD-A02D6B729F2F}" type="datetimeFigureOut">
              <a:t>28-01-2025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902598" y="9519056"/>
            <a:ext cx="2985558" cy="502833"/>
          </a:xfrm>
          <a:prstGeom prst="rect">
            <a:avLst/>
          </a:prstGeom>
        </p:spPr>
        <p:txBody>
          <a:bodyPr vert="horz" lIns="96634" tIns="48317" rIns="96634" bIns="48317" rtlCol="0" anchor="b"/>
          <a:lstStyle>
            <a:lvl1pPr algn="r">
              <a:defRPr sz="13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p:cNvSpPr>
            <a:spLocks noGrp="1"/>
          </p:cNvSpPr>
          <p:nvPr>
            <p:ph type="dt" idx="1"/>
          </p:nvPr>
        </p:nvSpPr>
        <p:spPr>
          <a:xfrm>
            <a:off x="3902598" y="1"/>
            <a:ext cx="2985558" cy="502835"/>
          </a:xfrm>
          <a:prstGeom prst="rect">
            <a:avLst/>
          </a:prstGeom>
        </p:spPr>
        <p:txBody>
          <a:bodyPr vert="horz" lIns="96634" tIns="48317" rIns="96634" bIns="48317" rtlCol="0"/>
          <a:lstStyle>
            <a:lvl1pPr algn="r">
              <a:defRPr sz="1300"/>
            </a:lvl1pPr>
          </a:lstStyle>
          <a:p>
            <a:fld id="{6511947D-3E69-7B44-AD59-F1BD27BA42C1}" type="datetimeFigureOut">
              <a:rPr lang="da-DK" smtClean="0"/>
              <a:t>28-01-2025</a:t>
            </a:fld>
            <a:endParaRPr lang="da-DK"/>
          </a:p>
        </p:txBody>
      </p:sp>
      <p:sp>
        <p:nvSpPr>
          <p:cNvPr id="4" name="Pladsholder til slidebillede 3"/>
          <p:cNvSpPr>
            <a:spLocks noGrp="1" noRot="1" noChangeAspect="1"/>
          </p:cNvSpPr>
          <p:nvPr>
            <p:ph type="sldImg" idx="2"/>
          </p:nvPr>
        </p:nvSpPr>
        <p:spPr>
          <a:xfrm>
            <a:off x="441325" y="1254125"/>
            <a:ext cx="6007100" cy="3379788"/>
          </a:xfrm>
          <a:prstGeom prst="rect">
            <a:avLst/>
          </a:prstGeom>
          <a:noFill/>
          <a:ln w="12700">
            <a:solidFill>
              <a:prstClr val="black"/>
            </a:solidFill>
          </a:ln>
        </p:spPr>
        <p:txBody>
          <a:bodyPr vert="horz" lIns="96634" tIns="48317" rIns="96634" bIns="48317" rtlCol="0" anchor="ctr"/>
          <a:lstStyle/>
          <a:p>
            <a:endParaRPr lang="da-DK"/>
          </a:p>
        </p:txBody>
      </p:sp>
      <p:sp>
        <p:nvSpPr>
          <p:cNvPr id="5" name="Pladsholder til noter 4"/>
          <p:cNvSpPr>
            <a:spLocks noGrp="1"/>
          </p:cNvSpPr>
          <p:nvPr>
            <p:ph type="body" sz="quarter" idx="3"/>
          </p:nvPr>
        </p:nvSpPr>
        <p:spPr>
          <a:xfrm>
            <a:off x="688975" y="4823032"/>
            <a:ext cx="5511800" cy="3946120"/>
          </a:xfrm>
          <a:prstGeom prst="rect">
            <a:avLst/>
          </a:prstGeom>
        </p:spPr>
        <p:txBody>
          <a:bodyPr vert="horz" lIns="96634" tIns="48317" rIns="96634" bIns="4831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7" name="Pladsholder til slidenummer 6"/>
          <p:cNvSpPr>
            <a:spLocks noGrp="1"/>
          </p:cNvSpPr>
          <p:nvPr>
            <p:ph type="sldNum" sz="quarter" idx="5"/>
          </p:nvPr>
        </p:nvSpPr>
        <p:spPr>
          <a:xfrm>
            <a:off x="3902598" y="9519056"/>
            <a:ext cx="2985558" cy="502833"/>
          </a:xfrm>
          <a:prstGeom prst="rect">
            <a:avLst/>
          </a:prstGeom>
        </p:spPr>
        <p:txBody>
          <a:bodyPr vert="horz" lIns="96634" tIns="48317" rIns="96634" bIns="48317" rtlCol="0" anchor="b"/>
          <a:lstStyle>
            <a:lvl1pPr algn="r">
              <a:defRPr sz="13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248153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200" kern="100" dirty="0">
                <a:solidFill>
                  <a:srgbClr val="FF0000"/>
                </a:solidFill>
                <a:ea typeface="Aptos" panose="020B0004020202020204" pitchFamily="34" charset="0"/>
                <a:cs typeface="Times New Roman" panose="02020603050405020304" pitchFamily="18" charset="0"/>
              </a:rPr>
              <a:t>Justér tiden ift. antallet af grupper, der skal præsentere, så alle </a:t>
            </a:r>
            <a:r>
              <a:rPr lang="da-DK" sz="1200" dirty="0"/>
              <a:t>får mulighed for at dele deres erfaringer og få feedback.</a:t>
            </a:r>
          </a:p>
          <a:p>
            <a:endParaRPr lang="da-DK" sz="1200" b="1" dirty="0"/>
          </a:p>
          <a:p>
            <a:r>
              <a:rPr lang="da-DK" sz="1200" b="1" dirty="0"/>
              <a:t>Introduktion til rammen</a:t>
            </a:r>
          </a:p>
          <a:p>
            <a:r>
              <a:rPr lang="da-DK" sz="1200" dirty="0"/>
              <a:t>De udvalgte teams får </a:t>
            </a:r>
            <a:r>
              <a:rPr lang="da-DK" sz="1200" b="1" dirty="0">
                <a:solidFill>
                  <a:srgbClr val="FF0000"/>
                </a:solidFill>
              </a:rPr>
              <a:t>x </a:t>
            </a:r>
            <a:r>
              <a:rPr lang="da-DK" sz="1200" b="1" dirty="0"/>
              <a:t>minutter</a:t>
            </a:r>
            <a:r>
              <a:rPr lang="da-DK" sz="1200" dirty="0"/>
              <a:t> til at præsentere med særligt </a:t>
            </a:r>
            <a:r>
              <a:rPr lang="da-DK" sz="1200" b="1" dirty="0"/>
              <a:t>fokus på deres anvendelse af data og afprøvninger</a:t>
            </a:r>
            <a:r>
              <a:rPr lang="da-DK" sz="1200" dirty="0"/>
              <a:t>. Formålet er at skabe </a:t>
            </a:r>
            <a:r>
              <a:rPr lang="da-DK" sz="1200" b="1" dirty="0"/>
              <a:t>systematisk videndeling, </a:t>
            </a:r>
            <a:r>
              <a:rPr lang="da-DK" sz="1200" dirty="0"/>
              <a:t>fremhæve læring fra deres indsats, og få input fra resten af gruppen.</a:t>
            </a:r>
          </a:p>
          <a:p>
            <a:endParaRPr lang="da-DK" sz="1200" b="1" dirty="0"/>
          </a:p>
          <a:p>
            <a:r>
              <a:rPr lang="da-DK" sz="1200" b="1" dirty="0"/>
              <a:t>Om pitch</a:t>
            </a:r>
          </a:p>
          <a:p>
            <a:r>
              <a:rPr lang="da-DK" sz="1200" dirty="0"/>
              <a:t>Hvert team har </a:t>
            </a:r>
            <a:r>
              <a:rPr lang="da-DK" sz="1200" b="1" dirty="0"/>
              <a:t>x minutter</a:t>
            </a:r>
            <a:r>
              <a:rPr lang="da-DK" sz="1200" dirty="0"/>
              <a:t> til at holde en pitch, der beskriver status på deres forbedringsindsats siden sidste workshop. Opfordr til at </a:t>
            </a:r>
            <a:r>
              <a:rPr lang="da-DK" sz="1200" b="1" dirty="0"/>
              <a:t>strukturere </a:t>
            </a:r>
            <a:r>
              <a:rPr lang="da-DK" sz="1200" b="1" dirty="0" err="1"/>
              <a:t>pitchen</a:t>
            </a:r>
            <a:r>
              <a:rPr lang="da-DK" sz="1200" b="1" dirty="0"/>
              <a:t> </a:t>
            </a:r>
            <a:r>
              <a:rPr lang="da-DK" sz="1200" dirty="0"/>
              <a:t>med fokus på:</a:t>
            </a:r>
          </a:p>
          <a:p>
            <a:pPr marL="800100" lvl="1" indent="-342900">
              <a:buFont typeface="Arial" panose="020B0604020202020204" pitchFamily="34" charset="0"/>
              <a:buChar char="•"/>
            </a:pPr>
            <a:r>
              <a:rPr lang="da-DK" sz="1200" dirty="0"/>
              <a:t>Kort intro til indsats for at give kontekst</a:t>
            </a:r>
          </a:p>
          <a:p>
            <a:pPr marL="800100" lvl="1" indent="-342900">
              <a:buFont typeface="Arial" panose="020B0604020202020204" pitchFamily="34" charset="0"/>
              <a:buChar char="•"/>
            </a:pPr>
            <a:r>
              <a:rPr lang="da-DK" sz="1200" dirty="0"/>
              <a:t>At beskrive, hvordan de har arbejdet med data og afprøvninger</a:t>
            </a:r>
          </a:p>
          <a:p>
            <a:pPr marL="800100" lvl="1" indent="-342900">
              <a:buFont typeface="Arial" panose="020B0604020202020204" pitchFamily="34" charset="0"/>
              <a:buChar char="•"/>
            </a:pPr>
            <a:r>
              <a:rPr lang="da-DK" sz="1200" dirty="0"/>
              <a:t>At fortælle om den vigtigste læring og udfordringer</a:t>
            </a:r>
          </a:p>
          <a:p>
            <a:pPr marL="800100" lvl="1" indent="-342900">
              <a:buFont typeface="Arial" panose="020B0604020202020204" pitchFamily="34" charset="0"/>
              <a:buChar char="•"/>
            </a:pPr>
            <a:r>
              <a:rPr lang="da-DK" sz="1200" dirty="0"/>
              <a:t>Hvad teamet ønsker at få feedback på</a:t>
            </a:r>
          </a:p>
          <a:p>
            <a:pPr lvl="1">
              <a:buFont typeface="Arial" panose="020B0604020202020204" pitchFamily="34" charset="0"/>
              <a:buChar char="•"/>
            </a:pPr>
            <a:endParaRPr lang="da-DK" sz="1200" dirty="0">
              <a:latin typeface="+mn-lt"/>
            </a:endParaRPr>
          </a:p>
          <a:p>
            <a:r>
              <a:rPr lang="da-DK" sz="1200" b="1" dirty="0">
                <a:latin typeface="+mn-lt"/>
              </a:rPr>
              <a:t>Om spørgsmål og kommentarer</a:t>
            </a:r>
          </a:p>
          <a:p>
            <a:r>
              <a:rPr lang="da-DK" sz="1200" dirty="0">
                <a:latin typeface="+mn-lt"/>
              </a:rPr>
              <a:t>Efter hver præsentation afsættes </a:t>
            </a:r>
            <a:r>
              <a:rPr lang="da-DK" sz="1200" b="1" dirty="0">
                <a:latin typeface="+mn-lt"/>
              </a:rPr>
              <a:t>y minutter</a:t>
            </a:r>
            <a:r>
              <a:rPr lang="da-DK" sz="1200" dirty="0">
                <a:latin typeface="+mn-lt"/>
              </a:rPr>
              <a:t> til spørgsmål og kommentarer fra resten af gruppen. Denne del giver mulighed for at:</a:t>
            </a:r>
          </a:p>
          <a:p>
            <a:pPr marL="800100" lvl="1" indent="-342900">
              <a:buFont typeface="Arial" panose="020B0604020202020204" pitchFamily="34" charset="0"/>
              <a:buChar char="•"/>
            </a:pPr>
            <a:r>
              <a:rPr lang="da-DK" sz="1200" dirty="0">
                <a:latin typeface="+mn-lt"/>
              </a:rPr>
              <a:t>Få </a:t>
            </a:r>
            <a:r>
              <a:rPr lang="da-DK" sz="1200" b="1" dirty="0">
                <a:latin typeface="+mn-lt"/>
              </a:rPr>
              <a:t>konkret feedback og gode idéer </a:t>
            </a:r>
            <a:r>
              <a:rPr lang="da-DK" sz="1200" dirty="0">
                <a:latin typeface="+mn-lt"/>
              </a:rPr>
              <a:t>til næste skridt i jeres projekt.</a:t>
            </a:r>
          </a:p>
          <a:p>
            <a:pPr marL="800100" lvl="1" indent="-342900">
              <a:buFont typeface="Arial" panose="020B0604020202020204" pitchFamily="34" charset="0"/>
              <a:buChar char="•"/>
            </a:pPr>
            <a:r>
              <a:rPr lang="da-DK" sz="1200" dirty="0">
                <a:latin typeface="+mn-lt"/>
              </a:rPr>
              <a:t>Som lytter bidrage med </a:t>
            </a:r>
            <a:r>
              <a:rPr lang="da-DK" sz="1200" b="1" dirty="0">
                <a:latin typeface="+mn-lt"/>
              </a:rPr>
              <a:t>konstruktive spørgsmål</a:t>
            </a:r>
            <a:r>
              <a:rPr lang="da-DK" sz="1200" dirty="0">
                <a:latin typeface="+mn-lt"/>
              </a:rPr>
              <a:t> </a:t>
            </a:r>
            <a:r>
              <a:rPr lang="da-DK" sz="1200" b="1" dirty="0">
                <a:latin typeface="+mn-lt"/>
              </a:rPr>
              <a:t>og input</a:t>
            </a:r>
            <a:r>
              <a:rPr lang="da-DK" sz="1200" dirty="0">
                <a:latin typeface="+mn-lt"/>
              </a:rPr>
              <a:t>, der kan hjælpe teamet med at forbedre eller fastholde deres indsats.</a:t>
            </a:r>
          </a:p>
          <a:p>
            <a:endParaRPr lang="da-DK" sz="1200" b="1" dirty="0">
              <a:latin typeface="+mn-lt"/>
            </a:endParaRPr>
          </a:p>
          <a:p>
            <a:r>
              <a:rPr lang="da-DK" sz="1200" b="1" dirty="0">
                <a:latin typeface="+mn-lt"/>
              </a:rPr>
              <a:t>Aktiv deltagelse fra gruppen</a:t>
            </a:r>
          </a:p>
          <a:p>
            <a:r>
              <a:rPr lang="da-DK" sz="1200" dirty="0"/>
              <a:t>Det er vigtigt at opfordre alle deltagere til aktiv deltagelse. Præsentationerne er ikke kun til fordel for de teams, der fremlægger. Det er også en værdifuld læringsmulighed for hele gruppen. Overvej, hvordan vi kan bruge hinandens erfaringer i vores egne forbedringsprojekter – </a:t>
            </a:r>
            <a:r>
              <a:rPr lang="da-DK" sz="1200" b="1" dirty="0"/>
              <a:t>”All </a:t>
            </a:r>
            <a:r>
              <a:rPr lang="da-DK" sz="1200" b="1" dirty="0" err="1"/>
              <a:t>teach</a:t>
            </a:r>
            <a:r>
              <a:rPr lang="da-DK" sz="1200" b="1" dirty="0"/>
              <a:t> – all </a:t>
            </a:r>
            <a:r>
              <a:rPr lang="da-DK" sz="1200" b="1" dirty="0" err="1"/>
              <a:t>learn</a:t>
            </a:r>
            <a:r>
              <a:rPr lang="da-DK" sz="1200" b="1" dirty="0"/>
              <a:t>”</a:t>
            </a:r>
            <a:r>
              <a:rPr lang="da-DK" sz="1200" dirty="0"/>
              <a:t>.</a:t>
            </a:r>
          </a:p>
          <a:p>
            <a:endParaRPr lang="da-DK" sz="1200" b="1" dirty="0"/>
          </a:p>
          <a:p>
            <a:r>
              <a:rPr lang="da-DK" sz="1200" b="1" dirty="0"/>
              <a:t>Tidsstyring</a:t>
            </a:r>
          </a:p>
          <a:p>
            <a:r>
              <a:rPr lang="da-DK" sz="1200" dirty="0"/>
              <a:t>Introducer den samlede tidsramme og lav aftaler for tidsstyring der sikrer, at alle teams får mulighed for at præsentere og modtage feedback.</a:t>
            </a:r>
          </a:p>
          <a:p>
            <a:endParaRPr lang="da-DK" sz="1200" b="1" dirty="0"/>
          </a:p>
          <a:p>
            <a:r>
              <a:rPr lang="da-DK" sz="1200" b="1" dirty="0"/>
              <a:t>Refleksion og læring</a:t>
            </a:r>
          </a:p>
          <a:p>
            <a:r>
              <a:rPr lang="da-DK" sz="1200" dirty="0"/>
              <a:t>Husk at </a:t>
            </a:r>
            <a:r>
              <a:rPr lang="da-DK" sz="1200" b="1" dirty="0"/>
              <a:t>anerkende indsatsen </a:t>
            </a:r>
            <a:r>
              <a:rPr lang="da-DK" sz="1200" dirty="0"/>
              <a:t>fra de præsenterende teams og </a:t>
            </a:r>
            <a:r>
              <a:rPr lang="da-DK" sz="1200" b="1" dirty="0"/>
              <a:t>hjælpe refleksionsprocessen </a:t>
            </a:r>
            <a:r>
              <a:rPr lang="da-DK" sz="1200" dirty="0"/>
              <a:t>på vej ved at:</a:t>
            </a:r>
          </a:p>
          <a:p>
            <a:pPr marL="800100" lvl="1" indent="-342900">
              <a:buFont typeface="Arial" panose="020B0604020202020204" pitchFamily="34" charset="0"/>
              <a:buChar char="•"/>
            </a:pPr>
            <a:r>
              <a:rPr lang="da-DK" sz="1200" dirty="0"/>
              <a:t>Stille spørgsmål, der </a:t>
            </a:r>
            <a:r>
              <a:rPr lang="da-DK" sz="1200" b="1" dirty="0"/>
              <a:t>fremmer læring om arbejdet med data og afprøvninger</a:t>
            </a:r>
            <a:r>
              <a:rPr lang="da-DK" sz="1200" dirty="0"/>
              <a:t>.</a:t>
            </a:r>
          </a:p>
          <a:p>
            <a:pPr marL="800100" lvl="1" indent="-342900">
              <a:buFont typeface="Arial" panose="020B0604020202020204" pitchFamily="34" charset="0"/>
              <a:buChar char="•"/>
            </a:pPr>
            <a:r>
              <a:rPr lang="da-DK" sz="1200" dirty="0"/>
              <a:t>Udfordre på en konstruktiv måde, der skaber nye perspektiver for både det enkelte team og resten af gruppen.</a:t>
            </a:r>
          </a:p>
          <a:p>
            <a:pPr>
              <a:lnSpc>
                <a:spcPct val="107000"/>
              </a:lnSpc>
              <a:spcAft>
                <a:spcPts val="845"/>
              </a:spcAft>
            </a:pPr>
            <a:endParaRPr lang="da-DK" sz="1200" b="1" kern="100" dirty="0">
              <a:ea typeface="Aptos" panose="020B0004020202020204" pitchFamily="34" charset="0"/>
              <a:cs typeface="Times New Roman" panose="02020603050405020304" pitchFamily="18" charset="0"/>
            </a:endParaRPr>
          </a:p>
          <a:p>
            <a:pPr marL="0" indent="0">
              <a:lnSpc>
                <a:spcPct val="107000"/>
              </a:lnSpc>
              <a:spcAft>
                <a:spcPts val="845"/>
              </a:spcAft>
              <a:buFont typeface="Arial" panose="020B0604020202020204" pitchFamily="34" charset="0"/>
              <a:buNone/>
            </a:pPr>
            <a:endParaRPr lang="da-DK" sz="1200" kern="100" dirty="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290804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Formålet med dette tjek ind på fremdriftscoren er at se, hvor deltagerne står, og reflektere over, hvad de har opnået siden sidst. Det er vigtigt, at det ikke handler om at opnå en bestemt score – det vigtigste er, at de som team bliver klogere på deres fremskridt og finder de områder, de bør fokusere på fremover.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Bed deltagerne reflektere over deres fremdriftsscore og mind om, at det er helheden, vi vurderer, og at et trin repræsenterer det niveau, hvor indsatsen samlet set befinder sig, selvom enkelte elementer måske er længere fremme.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Spørg: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Hvilken score er har I opnået - og hvad ligger til grund for vurderingen?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Hvilke udfordringer har I mødt?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Hvad er det næste vigtige trin for jer som team?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Opfordr deltagerne til at bruge denne refleksion til at justere deres næste skridt og sikre, at de er på rette vej mod målet. Og husk – det er fint, hvis nogle områder stadig er på et tidligere niveau. Det vigtigste er, at de arbejder systematisk og lærer undervejs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a:p>
            <a:r>
              <a:rPr lang="da-DK" dirty="0"/>
              <a:t>Evt. indsamle score fra alle team til monitorering af fremdrift.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153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10 min</a:t>
            </a:r>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1854619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47815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tabLst>
                <a:tab pos="483169"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Dette slide illustrerer faserne i en typisk forbedringsrejse. Vi bevæger os fra engagement og forståelse af problemet til implementering og forankring af løsninger, der virker.</a:t>
            </a:r>
          </a:p>
          <a:p>
            <a:pPr>
              <a:lnSpc>
                <a:spcPct val="107000"/>
              </a:lnSpc>
              <a:spcAft>
                <a:spcPts val="845"/>
              </a:spcAft>
              <a:tabLst>
                <a:tab pos="483169" algn="l"/>
              </a:tabLst>
            </a:pPr>
            <a:endParaRPr lang="da-DK" sz="1300" b="1" kern="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b="1" kern="0" dirty="0">
                <a:latin typeface="Calibri" panose="020F0502020204030204" pitchFamily="34" charset="0"/>
                <a:ea typeface="Times New Roman" panose="02020603050405020304" pitchFamily="18" charset="0"/>
                <a:cs typeface="Times New Roman" panose="02020603050405020304" pitchFamily="18" charset="0"/>
              </a:rPr>
              <a:t>Kort gennemgang af de tidligere faser:</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marL="785150" lvl="1" indent="-301981">
              <a:lnSpc>
                <a:spcPct val="107000"/>
              </a:lnSpc>
              <a:spcAft>
                <a:spcPts val="845"/>
              </a:spcAft>
              <a:buSzPts val="1000"/>
              <a:buFont typeface="Courier New" panose="02070309020205020404" pitchFamily="49" charset="0"/>
              <a:buChar char="o"/>
              <a:tabLst>
                <a:tab pos="966338"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Fase 1-4 lægger fundamentet: Fra at skabe engagement og forståelse af systemet til at sætte mål og finde idéer, der kan testes. Disse trin er nødvendige for at sikre, at de løsninger, vi udvikler, rent faktisk er relevante og målrettede.</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marL="966338">
              <a:lnSpc>
                <a:spcPct val="107000"/>
              </a:lnSpc>
              <a:spcAft>
                <a:spcPts val="845"/>
              </a:spcAf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 </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45"/>
              </a:spcAft>
              <a:tabLst>
                <a:tab pos="483169" algn="l"/>
              </a:tabLst>
            </a:pPr>
            <a:r>
              <a:rPr lang="da-DK" sz="1300" b="1" kern="0" dirty="0">
                <a:latin typeface="Calibri" panose="020F0502020204030204" pitchFamily="34" charset="0"/>
                <a:ea typeface="Times New Roman" panose="02020603050405020304" pitchFamily="18" charset="0"/>
                <a:cs typeface="Times New Roman" panose="02020603050405020304" pitchFamily="18" charset="0"/>
              </a:rPr>
              <a:t>Dagens fokus – Implementeringsfasen:</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marL="785150" lvl="1" indent="-301981">
              <a:lnSpc>
                <a:spcPct val="107000"/>
              </a:lnSpc>
              <a:spcAft>
                <a:spcPts val="845"/>
              </a:spcAft>
              <a:buSzPts val="1000"/>
              <a:buFont typeface="Courier New" panose="02070309020205020404" pitchFamily="49" charset="0"/>
              <a:buChar char="o"/>
              <a:tabLst>
                <a:tab pos="966338"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Fase 5: Afprøve idéerne lokalt, hvor vi bruger PDSA-cirklen til at teste vores løsninger i praksis og evaluere, hvad der virker bedst. Når vi har fundet de løsninger, der virker, er næste skridt at sikre, at de bliver en del af daglig praksis. Her handler det om at skabe ejerskab, udbrede læring og sikre bæredygtighed.</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45"/>
              </a:spcAft>
              <a:tabLst>
                <a:tab pos="483169" algn="l"/>
              </a:tabLst>
            </a:pPr>
            <a:endParaRPr lang="da-DK" sz="1300" b="1" kern="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b="1" kern="0" dirty="0">
                <a:latin typeface="Calibri" panose="020F0502020204030204" pitchFamily="34" charset="0"/>
                <a:ea typeface="Times New Roman" panose="02020603050405020304" pitchFamily="18" charset="0"/>
                <a:cs typeface="Times New Roman" panose="02020603050405020304" pitchFamily="18" charset="0"/>
              </a:rPr>
              <a:t>Understregning af ledelse og projektledelse:</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marL="785150" lvl="1" indent="-301981">
              <a:lnSpc>
                <a:spcPct val="107000"/>
              </a:lnSpc>
              <a:spcAft>
                <a:spcPts val="845"/>
              </a:spcAft>
              <a:buSzPts val="1000"/>
              <a:buFont typeface="Courier New" panose="02070309020205020404" pitchFamily="49" charset="0"/>
              <a:buChar char="o"/>
              <a:tabLst>
                <a:tab pos="966338"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Ledelse, projektledelse, kommunikation og målinger er nøgleelementer, der understøtter alle faser. Det er vigtigt, at der er styr på disse områder gennem hele processen</a:t>
            </a:r>
          </a:p>
          <a:p>
            <a:pPr marL="785150" lvl="1" indent="-301981">
              <a:lnSpc>
                <a:spcPct val="107000"/>
              </a:lnSpc>
              <a:spcAft>
                <a:spcPts val="845"/>
              </a:spcAft>
              <a:buSzPts val="1000"/>
              <a:buFont typeface="Courier New" panose="02070309020205020404" pitchFamily="49" charset="0"/>
              <a:buChar char="o"/>
              <a:tabLst>
                <a:tab pos="966338"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Ledelse og projektledelse er særligt afgørende i implementeringsfaserne. Kommunikation, tydelige målinger og en fælles forståelse af succes er med til at sikre, at ændringerne bliver varige.</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45"/>
              </a:spcAft>
              <a:tabLst>
                <a:tab pos="483169" algn="l"/>
              </a:tabLst>
            </a:pPr>
            <a:endParaRPr lang="da-DK" sz="1300" b="1" kern="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b="1" kern="0" dirty="0">
                <a:latin typeface="Calibri" panose="020F0502020204030204" pitchFamily="34" charset="0"/>
                <a:ea typeface="Times New Roman" panose="02020603050405020304" pitchFamily="18" charset="0"/>
                <a:cs typeface="Times New Roman" panose="02020603050405020304" pitchFamily="18" charset="0"/>
              </a:rPr>
              <a:t>Afslutning:</a:t>
            </a:r>
            <a:endParaRPr lang="da-DK" kern="100" dirty="0">
              <a:latin typeface="Aptos" panose="020B0004020202020204" pitchFamily="34" charset="0"/>
              <a:ea typeface="Aptos" panose="020B0004020202020204" pitchFamily="34" charset="0"/>
              <a:cs typeface="Times New Roman" panose="02020603050405020304" pitchFamily="18" charset="0"/>
            </a:endParaRPr>
          </a:p>
          <a:p>
            <a:pPr marL="785150" lvl="1" indent="-301981">
              <a:lnSpc>
                <a:spcPct val="107000"/>
              </a:lnSpc>
              <a:spcAft>
                <a:spcPts val="845"/>
              </a:spcAft>
              <a:buSzPts val="1000"/>
              <a:buFont typeface="Courier New" panose="02070309020205020404" pitchFamily="49" charset="0"/>
              <a:buChar char="o"/>
              <a:tabLst>
                <a:tab pos="966338" algn="l"/>
              </a:tabLst>
            </a:pPr>
            <a:r>
              <a:rPr lang="da-DK" sz="1300" kern="0" dirty="0">
                <a:latin typeface="Calibri" panose="020F0502020204030204" pitchFamily="34" charset="0"/>
                <a:ea typeface="Times New Roman" panose="02020603050405020304" pitchFamily="18" charset="0"/>
                <a:cs typeface="Times New Roman" panose="02020603050405020304" pitchFamily="18" charset="0"/>
              </a:rPr>
              <a:t>I dag vil vi derfor dykke dybere ned i, hvordan vi kan sikre succesfuld implementering og forankring af løsninger og hvordan vi skaber ejerskab og sørger for, at forbedringerne varer ved.</a:t>
            </a:r>
            <a:endParaRPr lang="da-DK" kern="100" dirty="0">
              <a:latin typeface="Aptos" panose="020B0004020202020204" pitchFamily="34" charset="0"/>
              <a:ea typeface="Aptos" panose="020B0004020202020204" pitchFamily="34" charset="0"/>
              <a:cs typeface="Times New Roman" panose="02020603050405020304" pitchFamily="18"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299418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tabLst>
                <a:tab pos="483169" algn="l"/>
              </a:tabLst>
            </a:pPr>
            <a:r>
              <a:rPr lang="da-DK" sz="1300" b="1" kern="0" dirty="0">
                <a:ea typeface="Times New Roman" panose="02020603050405020304" pitchFamily="18" charset="0"/>
                <a:cs typeface="Times New Roman" panose="02020603050405020304" pitchFamily="18" charset="0"/>
              </a:rPr>
              <a:t>Introduktion:</a:t>
            </a:r>
            <a:endParaRPr lang="da-DK" sz="1300" kern="100" dirty="0">
              <a:ea typeface="Aptos" panose="020B0004020202020204" pitchFamily="34" charset="0"/>
              <a:cs typeface="Times New Roman" panose="02020603050405020304" pitchFamily="18" charset="0"/>
            </a:endParaRPr>
          </a:p>
          <a:p>
            <a:pPr>
              <a:lnSpc>
                <a:spcPct val="107000"/>
              </a:lnSpc>
              <a:spcAft>
                <a:spcPts val="845"/>
              </a:spcAft>
            </a:pPr>
            <a:r>
              <a:rPr lang="da-DK" sz="1300" kern="0" dirty="0">
                <a:ea typeface="Times New Roman" panose="02020603050405020304" pitchFamily="18" charset="0"/>
                <a:cs typeface="Times New Roman" panose="02020603050405020304" pitchFamily="18" charset="0"/>
              </a:rPr>
              <a:t>Når vi taler om implementering, handler det om mere end bare at gennemføre en idé eller plan. Det handler om at gøre forbedringer til en del af vores daglige arbejdsgange.</a:t>
            </a:r>
            <a:endParaRPr lang="da-DK" sz="1300" kern="100" dirty="0">
              <a:ea typeface="Times New Roman" panose="02020603050405020304" pitchFamily="18" charset="0"/>
              <a:cs typeface="Times New Roman" panose="02020603050405020304" pitchFamily="18" charset="0"/>
            </a:endParaRPr>
          </a:p>
          <a:p>
            <a:pPr>
              <a:lnSpc>
                <a:spcPct val="107000"/>
              </a:lnSpc>
              <a:spcAft>
                <a:spcPts val="845"/>
              </a:spcAft>
            </a:pPr>
            <a:endParaRPr lang="da-DK" sz="1300" kern="100" dirty="0">
              <a:ea typeface="Times New Roman" panose="02020603050405020304" pitchFamily="18" charset="0"/>
              <a:cs typeface="Times New Roman" panose="02020603050405020304" pitchFamily="18" charset="0"/>
            </a:endParaRPr>
          </a:p>
          <a:p>
            <a:pPr>
              <a:lnSpc>
                <a:spcPct val="107000"/>
              </a:lnSpc>
              <a:spcAft>
                <a:spcPts val="845"/>
              </a:spcAft>
            </a:pPr>
            <a:r>
              <a:rPr lang="da-DK" sz="1300" kern="100" dirty="0">
                <a:ea typeface="Times New Roman" panose="02020603050405020304" pitchFamily="18" charset="0"/>
                <a:cs typeface="Times New Roman" panose="02020603050405020304" pitchFamily="18" charset="0"/>
              </a:rPr>
              <a:t>Giv deltagerne 3-5 minutter til at reflektere individuelt over et spørgsmål. </a:t>
            </a:r>
          </a:p>
          <a:p>
            <a:pPr>
              <a:lnSpc>
                <a:spcPct val="107000"/>
              </a:lnSpc>
              <a:spcAft>
                <a:spcPts val="845"/>
              </a:spcAft>
            </a:pPr>
            <a:endParaRPr lang="da-DK" sz="1300" b="1" kern="0" dirty="0">
              <a:ea typeface="Times New Roman" panose="02020603050405020304" pitchFamily="18" charset="0"/>
              <a:cs typeface="Times New Roman" panose="02020603050405020304" pitchFamily="18" charset="0"/>
            </a:endParaRPr>
          </a:p>
          <a:p>
            <a:pPr>
              <a:lnSpc>
                <a:spcPct val="107000"/>
              </a:lnSpc>
              <a:spcAft>
                <a:spcPts val="845"/>
              </a:spcAft>
            </a:pPr>
            <a:r>
              <a:rPr lang="da-DK" sz="1300" b="1" kern="0" dirty="0">
                <a:ea typeface="Times New Roman" panose="02020603050405020304" pitchFamily="18" charset="0"/>
                <a:cs typeface="Times New Roman" panose="02020603050405020304" pitchFamily="18" charset="0"/>
              </a:rPr>
              <a:t>Spørgsmål til refleksion:</a:t>
            </a:r>
            <a:endParaRPr lang="da-DK" sz="13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300" kern="0" dirty="0">
                <a:ea typeface="Times New Roman" panose="02020603050405020304" pitchFamily="18" charset="0"/>
                <a:cs typeface="Times New Roman" panose="02020603050405020304" pitchFamily="18" charset="0"/>
              </a:rPr>
              <a:t>Hvad tænker I på, når I hører ordet implementering?</a:t>
            </a:r>
          </a:p>
          <a:p>
            <a:pPr marL="181188" indent="-181188">
              <a:lnSpc>
                <a:spcPct val="107000"/>
              </a:lnSpc>
              <a:spcAft>
                <a:spcPts val="845"/>
              </a:spcAft>
              <a:buFont typeface="Arial" panose="020B0604020202020204" pitchFamily="34" charset="0"/>
              <a:buChar char="•"/>
            </a:pPr>
            <a:r>
              <a:rPr lang="da-DK" sz="1300" kern="0" dirty="0">
                <a:ea typeface="Times New Roman" panose="02020603050405020304" pitchFamily="18" charset="0"/>
                <a:cs typeface="Times New Roman" panose="02020603050405020304" pitchFamily="18" charset="0"/>
              </a:rPr>
              <a:t>Hvad betyder implementering for jer? </a:t>
            </a:r>
          </a:p>
          <a:p>
            <a:pPr marL="181188" indent="-181188">
              <a:lnSpc>
                <a:spcPct val="107000"/>
              </a:lnSpc>
              <a:spcAft>
                <a:spcPts val="845"/>
              </a:spcAft>
              <a:buFont typeface="Arial" panose="020B0604020202020204" pitchFamily="34" charset="0"/>
              <a:buChar char="•"/>
            </a:pPr>
            <a:r>
              <a:rPr lang="da-DK" sz="1300" kern="0" dirty="0">
                <a:ea typeface="Times New Roman" panose="02020603050405020304" pitchFamily="18" charset="0"/>
                <a:cs typeface="Times New Roman" panose="02020603050405020304" pitchFamily="18" charset="0"/>
              </a:rPr>
              <a:t>Hvilke udfordringer har I tidligere oplevet ved implementering, og hvordan blev de håndteret?</a:t>
            </a:r>
          </a:p>
          <a:p>
            <a:pPr marL="181188" indent="-181188">
              <a:lnSpc>
                <a:spcPct val="107000"/>
              </a:lnSpc>
              <a:spcAft>
                <a:spcPts val="845"/>
              </a:spcAft>
              <a:buFont typeface="Arial" panose="020B0604020202020204" pitchFamily="34" charset="0"/>
              <a:buChar char="•"/>
              <a:tabLst>
                <a:tab pos="483169" algn="l"/>
              </a:tabLst>
            </a:pPr>
            <a:r>
              <a:rPr lang="da-DK" sz="1300" kern="0" dirty="0">
                <a:ea typeface="Times New Roman" panose="02020603050405020304" pitchFamily="18" charset="0"/>
                <a:cs typeface="Times New Roman" panose="02020603050405020304" pitchFamily="18" charset="0"/>
              </a:rPr>
              <a:t>Hvem har prøvet en implementering, der gik særligt godt – og hvad gjorde forskellen?</a:t>
            </a:r>
          </a:p>
          <a:p>
            <a:pPr>
              <a:lnSpc>
                <a:spcPct val="107000"/>
              </a:lnSpc>
              <a:spcAft>
                <a:spcPts val="845"/>
              </a:spcAft>
              <a:tabLst>
                <a:tab pos="483169" algn="l"/>
              </a:tabLst>
            </a:pPr>
            <a:endParaRPr lang="da-DK" sz="1300" kern="0" dirty="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b="1" kern="0" dirty="0">
                <a:ea typeface="Times New Roman" panose="02020603050405020304" pitchFamily="18" charset="0"/>
                <a:cs typeface="Times New Roman" panose="02020603050405020304" pitchFamily="18" charset="0"/>
              </a:rPr>
              <a:t>Opsamling i Plenum</a:t>
            </a:r>
          </a:p>
          <a:p>
            <a:pPr>
              <a:lnSpc>
                <a:spcPct val="107000"/>
              </a:lnSpc>
              <a:spcAft>
                <a:spcPts val="845"/>
              </a:spcAft>
              <a:tabLst>
                <a:tab pos="483169" algn="l"/>
              </a:tabLst>
            </a:pPr>
            <a:r>
              <a:rPr lang="da-DK" sz="1300" kern="0" dirty="0">
                <a:ea typeface="Times New Roman" panose="02020603050405020304" pitchFamily="18" charset="0"/>
                <a:cs typeface="Times New Roman" panose="02020603050405020304" pitchFamily="18" charset="0"/>
              </a:rPr>
              <a:t>Grib læringspointer og fold dem ud</a:t>
            </a:r>
          </a:p>
          <a:p>
            <a:pPr>
              <a:lnSpc>
                <a:spcPct val="107000"/>
              </a:lnSpc>
              <a:spcAft>
                <a:spcPts val="845"/>
              </a:spcAft>
              <a:tabLst>
                <a:tab pos="483169" algn="l"/>
              </a:tabLst>
            </a:pPr>
            <a:endParaRPr lang="da-DK" sz="1300" kern="0" dirty="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b="1" kern="0" dirty="0">
                <a:ea typeface="Times New Roman" panose="02020603050405020304" pitchFamily="18" charset="0"/>
                <a:cs typeface="Times New Roman" panose="02020603050405020304" pitchFamily="18" charset="0"/>
              </a:rPr>
              <a:t>Uddybning:</a:t>
            </a:r>
            <a:endParaRPr lang="da-DK" sz="1300" b="1" kern="100" dirty="0">
              <a:ea typeface="Times New Roman" panose="02020603050405020304" pitchFamily="18" charset="0"/>
              <a:cs typeface="Times New Roman" panose="02020603050405020304" pitchFamily="18" charset="0"/>
            </a:endParaRPr>
          </a:p>
          <a:p>
            <a:pPr>
              <a:lnSpc>
                <a:spcPct val="107000"/>
              </a:lnSpc>
              <a:spcAft>
                <a:spcPts val="845"/>
              </a:spcAft>
              <a:tabLst>
                <a:tab pos="483169" algn="l"/>
              </a:tabLst>
            </a:pPr>
            <a:r>
              <a:rPr lang="da-DK" sz="1300" kern="0" dirty="0">
                <a:ea typeface="Times New Roman" panose="02020603050405020304" pitchFamily="18" charset="0"/>
                <a:cs typeface="Times New Roman" panose="02020603050405020304" pitchFamily="18" charset="0"/>
              </a:rPr>
              <a:t>Implementering involverer at sikre, at idéer og løsninger bliver operationaliseret. Implementering er en ny fase i forbedringsarbejdet; her vil flere folk blive påvirket af forandringen og det kræver en anden planlægning end under afprøvningsfasen</a:t>
            </a:r>
          </a:p>
          <a:p>
            <a:pPr>
              <a:lnSpc>
                <a:spcPct val="107000"/>
              </a:lnSpc>
              <a:spcAft>
                <a:spcPts val="845"/>
              </a:spcAft>
              <a:tabLst>
                <a:tab pos="483169" algn="l"/>
              </a:tabLst>
            </a:pPr>
            <a:endParaRPr lang="da-DK" sz="1300" kern="100" dirty="0">
              <a:ea typeface="Aptos" panose="020B0004020202020204" pitchFamily="34" charset="0"/>
              <a:cs typeface="Times New Roman" panose="02020603050405020304" pitchFamily="18" charset="0"/>
            </a:endParaRPr>
          </a:p>
          <a:p>
            <a:pPr>
              <a:lnSpc>
                <a:spcPct val="107000"/>
              </a:lnSpc>
              <a:spcAft>
                <a:spcPts val="845"/>
              </a:spcAft>
              <a:tabLst>
                <a:tab pos="483169" algn="l"/>
              </a:tabLst>
            </a:pPr>
            <a:r>
              <a:rPr lang="da-DK" sz="1300" kern="0" dirty="0">
                <a:ea typeface="Times New Roman" panose="02020603050405020304" pitchFamily="18" charset="0"/>
                <a:cs typeface="Times New Roman" panose="02020603050405020304" pitchFamily="18" charset="0"/>
              </a:rPr>
              <a:t>På de næste slides vil vi dykke ned i, hvad der skal til for at gøre implementering vellykket, og hvordan vi kan forankre forbedringer på en bæredygtig måde.</a:t>
            </a:r>
            <a:endParaRPr lang="da-DK" sz="1300" kern="100" dirty="0">
              <a:ea typeface="Aptos" panose="020B0004020202020204" pitchFamily="34" charset="0"/>
              <a:cs typeface="Times New Roman" panose="02020603050405020304" pitchFamily="18" charset="0"/>
            </a:endParaRP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102545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724753">
              <a:defRPr/>
            </a:pPr>
            <a:endParaRPr lang="da-DK" dirty="0"/>
          </a:p>
          <a:p>
            <a:pPr defTabSz="966338">
              <a:defRPr/>
            </a:pPr>
            <a:r>
              <a:rPr lang="da-DK" sz="1000" dirty="0"/>
              <a:t>Når vi taler om implementering, er det ikke bare at ændre noget. Det handler om at gøre </a:t>
            </a:r>
            <a:r>
              <a:rPr lang="da-DK" sz="1000" b="1" dirty="0"/>
              <a:t>forandringerne til permanente og varige forbedringer </a:t>
            </a:r>
            <a:r>
              <a:rPr lang="da-DK" sz="1000" dirty="0"/>
              <a:t>over tid, så de bliver en del af </a:t>
            </a:r>
            <a:r>
              <a:rPr lang="da-DK" sz="1000" b="1" dirty="0"/>
              <a:t>organisationens DNA</a:t>
            </a:r>
            <a:r>
              <a:rPr lang="da-DK" sz="1000" dirty="0"/>
              <a:t>.  ”Sådan arbejder vi her” – det kan vi se og høre. </a:t>
            </a:r>
          </a:p>
          <a:p>
            <a:pPr defTabSz="966338">
              <a:defRPr/>
            </a:pPr>
            <a:endParaRPr lang="da-DK" sz="1000" dirty="0"/>
          </a:p>
          <a:p>
            <a:pPr defTabSz="966338">
              <a:defRPr/>
            </a:pPr>
            <a:r>
              <a:rPr lang="da-DK" sz="1000" dirty="0"/>
              <a:t>Standard arbejdsgange – standard dokumentation</a:t>
            </a:r>
          </a:p>
          <a:p>
            <a:pPr defTabSz="966338">
              <a:defRPr/>
            </a:pPr>
            <a:r>
              <a:rPr lang="da-DK" sz="1000" dirty="0"/>
              <a:t>Et eksempel: Standardisere, at antibiotika gives inden for en time ved mistanke om akut kirurgi. Denne ensartede proces sikrer både effektivitet og kvalitet</a:t>
            </a:r>
          </a:p>
          <a:p>
            <a:pPr lvl="0"/>
            <a:endParaRPr lang="da-DK" sz="1000" dirty="0"/>
          </a:p>
          <a:p>
            <a:pPr lvl="0"/>
            <a:r>
              <a:rPr lang="da-DK" sz="1000" dirty="0"/>
              <a:t>En vellykket implementering opnås bedst gennem </a:t>
            </a:r>
            <a:r>
              <a:rPr lang="da-DK" sz="1000" b="1" dirty="0"/>
              <a:t>engageret tværfagligt samarbejde</a:t>
            </a:r>
            <a:r>
              <a:rPr lang="da-DK" sz="1000" dirty="0"/>
              <a:t>, hvor alle medarbejdere arbejder hen imod </a:t>
            </a:r>
            <a:r>
              <a:rPr lang="da-DK" sz="1000" b="1" dirty="0"/>
              <a:t>en fælles målsætning</a:t>
            </a:r>
            <a:r>
              <a:rPr lang="da-DK" sz="1000" dirty="0"/>
              <a:t>.</a:t>
            </a:r>
          </a:p>
          <a:p>
            <a:pPr lvl="0"/>
            <a:r>
              <a:rPr lang="da-DK" sz="1000" dirty="0"/>
              <a:t>Det handler om at </a:t>
            </a:r>
            <a:r>
              <a:rPr lang="da-DK" sz="1000" b="1" dirty="0"/>
              <a:t>tilpasse og forankre løsninger </a:t>
            </a:r>
            <a:r>
              <a:rPr lang="da-DK" sz="1000" dirty="0"/>
              <a:t>til de lokale forhold. Forandringer fungerer kun, hvis de </a:t>
            </a:r>
            <a:r>
              <a:rPr lang="da-DK" sz="1000" b="1" dirty="0"/>
              <a:t>giver mening for de mennesker, der skal bruge </a:t>
            </a:r>
            <a:r>
              <a:rPr lang="da-DK" sz="1000" dirty="0"/>
              <a:t>dem</a:t>
            </a:r>
          </a:p>
          <a:p>
            <a:pPr lvl="0"/>
            <a:endParaRPr lang="da-DK" sz="1000" dirty="0"/>
          </a:p>
          <a:p>
            <a:r>
              <a:rPr lang="da-DK" dirty="0"/>
              <a:t>En almindelig fejl er, at man forsøger at rulle </a:t>
            </a:r>
            <a:r>
              <a:rPr lang="da-DK" b="1" dirty="0"/>
              <a:t>forandringer ud i stor skala </a:t>
            </a:r>
            <a:r>
              <a:rPr lang="da-DK" dirty="0"/>
              <a:t>uden at have afprøvet og tilpasset dem tilstrækkeligt i mindre målestok</a:t>
            </a:r>
          </a:p>
          <a:p>
            <a:r>
              <a:rPr lang="da-DK" dirty="0"/>
              <a:t>Dette fører ofte til, at </a:t>
            </a:r>
            <a:r>
              <a:rPr lang="da-DK" b="1" dirty="0"/>
              <a:t>løsningerne ikke er robuste nok</a:t>
            </a:r>
            <a:r>
              <a:rPr lang="da-DK" dirty="0"/>
              <a:t> eller </a:t>
            </a:r>
            <a:r>
              <a:rPr lang="da-DK" b="1" dirty="0"/>
              <a:t>ikke passer til den lokale kontekst</a:t>
            </a:r>
            <a:r>
              <a:rPr lang="da-DK" dirty="0"/>
              <a:t>.</a:t>
            </a:r>
          </a:p>
          <a:p>
            <a:endParaRPr lang="da-DK" dirty="0"/>
          </a:p>
          <a:p>
            <a:r>
              <a:rPr lang="da-DK" dirty="0"/>
              <a:t>Så, hvordan sikrer vi, at vi undgår denne faldgrube? </a:t>
            </a:r>
          </a:p>
          <a:p>
            <a:r>
              <a:rPr lang="da-DK" dirty="0"/>
              <a:t>Ved at sikre, at vi har lokal inddragelse, små afprøvninger og hele tiden bruger data til at lære og justere vores tilgang.</a:t>
            </a:r>
          </a:p>
          <a:p>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16</a:t>
            </a:fld>
            <a:endParaRPr lang="en-GB"/>
          </a:p>
        </p:txBody>
      </p:sp>
    </p:spTree>
    <p:extLst>
      <p:ext uri="{BB962C8B-B14F-4D97-AF65-F5344CB8AC3E}">
        <p14:creationId xmlns:p14="http://schemas.microsoft.com/office/powerpoint/2010/main" val="2076298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Start med at introducere forskellen:</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vi går fra afprøvning til implementering, skifter vi fokus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fra at afprøve og lære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til at sikre, at forandringen bliver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en fast rutine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Afprøvning er kendetegnet ved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Forandring er ikke permanent</a:t>
            </a:r>
            <a:endParaRPr lang="da-DK"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Under afprøvninger tester vi idéer og tiltag i en midlertidig og fleksibel ramme. Målet er at finde ud af, hvad der virker – og hvad der ikke gør – inden vi forpligter os til en fuld implementering. Det betyder, at forandringen i denne fase ikke nødvendigvis vil vare ved. Hvis en metode ikke fungerer som forventet, kan den nemt justeres eller forkastes. Formålet er læring, ikke perfektion. Det giver også mulighed for at justere tiltagene baseret på feedback fra de, der er direkte berørt.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Fiasko er brugbar og forventet – i afprøvninger forventer vi fejl</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Fiasko bliver set som en læringsmulighed, ikke en afslutning. Afprøvninger er netop designet til at afdække problemer og udfordringer, før løsningen skaleres op. Når fejl opstår, kan de analyseres og bruges til at forbedre løsningen. I denne fase opfordres de involverede til at eksperimentere og udforske, selvom ikke alle idéer vil lykkes. Det er her, fejl ses som et naturligt og værdifuldt skridt mod at skabe en stærkere løsning.</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Færre personer bliver påvirket end under implementering</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Under afprøvninger er det typisk kun et mindre antal personer eller teams, der deltager. Dette gør det muligt at teste forandringen i en kontrolleret skala, inden den udrulles bredt. Fordelen ved denne tilgang er, at fejl eller uventede konsekvenser ikke får stor indflydelse på resten af organisationen. Det giver også en unik mulighed for at få feedback fra de involverede og justere løsningen, inden flere personer bliver berørt.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Implementering er kendetegnet ved:</a:t>
            </a: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Forvent ikke fejltagelser</a:t>
            </a: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 implementeringsfasen skal løsningen være gennemprøvet og tilpasset på en måde, der minimerer risikoen for fejl. Der er en forventning om, at processerne fungerer som planlagt, fordi de er baseret på den læring og feedback, der blev opnået i afprøvningsfasen. Selvom små udfordringer kan opstå, er målet, at de er så få og ubetydelige som muligt, da de kan skabe frustration og modstand blandt medarbejdere.</a:t>
            </a: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Flere personer bliver berørt af forandringen end under afprøvninger</a:t>
            </a: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Implementeringen involverer ofte en bredere del af organisationen sammenlignet med de mindre og afgrænsede grupper, der deltog i afprøvningerne. Dette betyder, at forandringen kan påvirke arbejdsgange, relationer og kulturen i organisationen på en større skala. Det er derfor afgørende, at kommunikationen er tydelig, og at der er en plan for, hvordan man håndterer eventuelle spørgsmål eller bekymringer fra de berørte.</a:t>
            </a: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Kræver mere forberedelse og planlægning end afprøvninger</a:t>
            </a: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Implementering er en langt mere omfattende proces end afprøvning og kræver derfor en mere detaljeret planlægning. Det indebærer både at sikre, at ressourcer – som tid, træning, teknologi og personale – er på plads for at støtte forandringen og at der en plan for overvågning og evaluering af implementeringen for at sikre, at den ønskede effekt opnås.</a:t>
            </a:r>
          </a:p>
          <a:p>
            <a:pPr marL="228600" indent="-228600">
              <a:lnSpc>
                <a:spcPct val="107000"/>
              </a:lnSpc>
              <a:spcAft>
                <a:spcPts val="800"/>
              </a:spcAft>
              <a:buFont typeface="+mj-lt"/>
              <a:buAutoNum type="arabicPeriod"/>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Fordrer ledelsesmæssig opbakning</a:t>
            </a:r>
          </a:p>
          <a:p>
            <a:pPr marL="457200" lvl="1" indent="0">
              <a:lnSpc>
                <a:spcPct val="107000"/>
              </a:lnSpc>
              <a:spcAft>
                <a:spcPts val="800"/>
              </a:spcAft>
              <a:buFont typeface="+mj-lt"/>
              <a:buNone/>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Ledelsens støtte er afgørende for en succesfuld implementering. Når forandringen skal gennemføres bredt, er det vigtigt, at ledelsen viser engagement og tager ansvar for processen. Risikoen for modstand mod forandringen er større i implementeringsfasen, så det er vigtigt at ledelsen er synlig i deres støtte og kommunikerer klart, hvorfor forandringen er vigtig, og hvordan den bidrager til organisationens mål.</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Giv gerne lokale eksempler</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Aptos" panose="020B0004020202020204" pitchFamily="34" charset="0"/>
                <a:ea typeface="Aptos" panose="020B0004020202020204" pitchFamily="34" charset="0"/>
                <a:cs typeface="Times New Roman" panose="02020603050405020304" pitchFamily="18" charset="0"/>
              </a:rPr>
              <a:t>Læringspointe</a:t>
            </a:r>
            <a:r>
              <a:rPr lang="da-DK" sz="12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Aptos" panose="020B0004020202020204" pitchFamily="34" charset="0"/>
                <a:ea typeface="Aptos" panose="020B0004020202020204" pitchFamily="34" charset="0"/>
                <a:cs typeface="Times New Roman" panose="02020603050405020304" pitchFamily="18" charset="0"/>
              </a:rPr>
              <a:t>Med anvendelse at forbedringsmodellen </a:t>
            </a:r>
            <a:r>
              <a:rPr lang="da-DK" sz="1200" b="1" kern="100" dirty="0">
                <a:effectLst/>
                <a:latin typeface="Aptos" panose="020B0004020202020204" pitchFamily="34" charset="0"/>
                <a:ea typeface="Aptos" panose="020B0004020202020204" pitchFamily="34" charset="0"/>
                <a:cs typeface="Times New Roman" panose="02020603050405020304" pitchFamily="18" charset="0"/>
              </a:rPr>
              <a:t>opnår vi de ønskede resultater gennem vedvarende afprøvninger</a:t>
            </a:r>
            <a:r>
              <a:rPr lang="da-DK" sz="1200" kern="100" dirty="0">
                <a:effectLst/>
                <a:latin typeface="Aptos" panose="020B0004020202020204" pitchFamily="34" charset="0"/>
                <a:ea typeface="Aptos" panose="020B0004020202020204" pitchFamily="34" charset="0"/>
                <a:cs typeface="Times New Roman" panose="02020603050405020304" pitchFamily="18" charset="0"/>
              </a:rPr>
              <a:t>. Vi stræber efter at </a:t>
            </a:r>
            <a:r>
              <a:rPr lang="da-DK" sz="1200" b="1" kern="100" dirty="0">
                <a:effectLst/>
                <a:latin typeface="Aptos" panose="020B0004020202020204" pitchFamily="34" charset="0"/>
                <a:ea typeface="Aptos" panose="020B0004020202020204" pitchFamily="34" charset="0"/>
                <a:cs typeface="Times New Roman" panose="02020603050405020304" pitchFamily="18" charset="0"/>
              </a:rPr>
              <a:t>skabe et robust system </a:t>
            </a:r>
            <a:r>
              <a:rPr lang="da-DK" sz="1200" kern="100" dirty="0">
                <a:effectLst/>
                <a:latin typeface="Aptos" panose="020B0004020202020204" pitchFamily="34" charset="0"/>
                <a:ea typeface="Aptos" panose="020B0004020202020204" pitchFamily="34" charset="0"/>
                <a:cs typeface="Times New Roman" panose="02020603050405020304" pitchFamily="18" charset="0"/>
              </a:rPr>
              <a:t>hvor de ændrede arbejdsgange og processer virker hele tiden og ikke er personafhængige. Formålet med implementering er at sikre, at de opnåede robuste processer bliver </a:t>
            </a:r>
            <a:r>
              <a:rPr lang="da-DK" sz="1200" b="1" kern="100" dirty="0">
                <a:effectLst/>
                <a:latin typeface="Aptos" panose="020B0004020202020204" pitchFamily="34" charset="0"/>
                <a:ea typeface="Aptos" panose="020B0004020202020204" pitchFamily="34" charset="0"/>
                <a:cs typeface="Times New Roman" panose="02020603050405020304" pitchFamily="18" charset="0"/>
              </a:rPr>
              <a:t>implementeret og fastholdt. Dette gøres ved at følge, at resultat og procesindikatorer </a:t>
            </a:r>
            <a:r>
              <a:rPr lang="da-DK" sz="1200" kern="100" dirty="0">
                <a:effectLst/>
                <a:latin typeface="Aptos" panose="020B0004020202020204" pitchFamily="34" charset="0"/>
                <a:ea typeface="Aptos" panose="020B0004020202020204" pitchFamily="34" charset="0"/>
                <a:cs typeface="Times New Roman" panose="02020603050405020304" pitchFamily="18" charset="0"/>
              </a:rPr>
              <a:t>fortsat har den </a:t>
            </a:r>
            <a:r>
              <a:rPr lang="da-DK" sz="1200" b="1" kern="100" dirty="0">
                <a:effectLst/>
                <a:latin typeface="Aptos" panose="020B0004020202020204" pitchFamily="34" charset="0"/>
                <a:ea typeface="Aptos" panose="020B0004020202020204" pitchFamily="34" charset="0"/>
                <a:cs typeface="Times New Roman" panose="02020603050405020304" pitchFamily="18" charset="0"/>
              </a:rPr>
              <a:t>ønskede retning for det mål, der er sat </a:t>
            </a:r>
            <a:r>
              <a:rPr lang="da-DK" sz="1200" kern="100" dirty="0">
                <a:effectLst/>
                <a:latin typeface="Aptos" panose="020B0004020202020204" pitchFamily="34" charset="0"/>
                <a:ea typeface="Aptos" panose="020B0004020202020204" pitchFamily="34" charset="0"/>
                <a:cs typeface="Times New Roman" panose="02020603050405020304" pitchFamily="18" charset="0"/>
              </a:rPr>
              <a:t>med forbedringsarbejdet.</a:t>
            </a:r>
          </a:p>
          <a:p>
            <a:pPr>
              <a:lnSpc>
                <a:spcPct val="107000"/>
              </a:lnSpc>
              <a:spcAft>
                <a:spcPts val="800"/>
              </a:spcAft>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3557906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Avanceret niveau – slide kan udelades</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 at sikre, at vi forstår, hvor vi er i forandringsprocessen, er det vigtigt at kende forskel på disse tre begreber.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1. Implementering</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er den første fase, hvor vi overfører forandringen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fra test til daglig praksis</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Målet er at gøre forandringen til en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rutine i organisationen</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Vi skal sikre, at alle relevante medarbejdere er informeret og trænet, så de ved, hvad der forventes, og hvordan de skal arbejde fremover.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Der er tale om implementering når forbedringer har vist sig at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fungere i forskellige kontekster, omfang og over tid</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Det viser sig ved at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hele teamet/afdelingen anvender de ændrede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arbejdsgange og processer. Vi følger implementeringsfasen gennem data på de valgte indikatorer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2. Forankring</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forandringen er implementeret, er næste skridt at forankre de nye rutiner. Forankring handler om at sikre, at vi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ikke falder tilbage til gamle vaner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Det kræver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løbende monitorering</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opfølgning og eventuelt justering af arbejdsgangene.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Der er tale om forankring når afdelingen over tid ikke falder tilbage til et tidligere niveau fra før forbedringsarbejdet. Det følges ved at følge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resultatindikatoren gennem stikprøvekontrol</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med aftagende hyppighed.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Procesindikatorer følges indtil processerne er stabile. </a:t>
            </a:r>
            <a:r>
              <a:rPr lang="da-DK" sz="1200" b="0" kern="100" dirty="0">
                <a:effectLst/>
                <a:latin typeface="Calibri" panose="020F0502020204030204" pitchFamily="34" charset="0"/>
                <a:ea typeface="Aptos" panose="020B0004020202020204" pitchFamily="34" charset="0"/>
                <a:cs typeface="Times New Roman" panose="02020603050405020304" pitchFamily="18" charset="0"/>
              </a:rPr>
              <a:t>Forankring gør altså kvalitetsarbejdet til en kontinuerlig proces, der bidrager til langsigtet forbedring og effektivitet</a:t>
            </a:r>
            <a:endParaRPr lang="da-DK" sz="1200" b="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3. Spredning</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forandringen er vellykket ét sted, overvejer vi, om den kan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udbredes til andre afdelinger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lokationer eller endda til hele organisationen.</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Spredning kræver, at vi kan tilpasse løsningen til andre kontekster uden at miste kerneelementerne, der sikrer succes. Hvis man spreder for tidligt, risikerer man at sprede </a:t>
            </a:r>
            <a:r>
              <a:rPr lang="da-DK" sz="1200" kern="100" dirty="0" err="1">
                <a:effectLst/>
                <a:latin typeface="Calibri" panose="020F0502020204030204" pitchFamily="34" charset="0"/>
                <a:ea typeface="Aptos" panose="020B0004020202020204" pitchFamily="34" charset="0"/>
                <a:cs typeface="Times New Roman" panose="02020603050405020304" pitchFamily="18" charset="0"/>
              </a:rPr>
              <a:t>evt</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uhensigtsmæssigheder med.</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kende forskel på begreberne hjælper os med at strukturere vores indsats, bruge de rette værktøjer og undgå, at forandringen går tabt eller fejler undervejs.</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423399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Når vi overvejer at gå fra afprøvning til implementering, er det vigtigt at vurdere, om organisationen er klar. Der er tre centrale faktorer, vi skal være opmærksomme på:</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marL="228600" indent="-228600">
              <a:lnSpc>
                <a:spcPct val="107000"/>
              </a:lnSpc>
              <a:spcAft>
                <a:spcPts val="800"/>
              </a:spcAft>
              <a:buAutoNum type="arabicPeriod"/>
            </a:pPr>
            <a:r>
              <a:rPr lang="da-DK" sz="1200" b="1" kern="100" dirty="0">
                <a:effectLst/>
                <a:latin typeface="+mn-lt"/>
                <a:ea typeface="Aptos" panose="020B0004020202020204" pitchFamily="34" charset="0"/>
                <a:cs typeface="Times New Roman" panose="02020603050405020304" pitchFamily="18" charset="0"/>
              </a:rPr>
              <a:t>Stor tiltro til, at forandringen er en forbedring</a:t>
            </a:r>
          </a:p>
          <a:p>
            <a:pPr marL="457200" lvl="1" indent="0">
              <a:lnSpc>
                <a:spcPct val="107000"/>
              </a:lnSpc>
              <a:spcAft>
                <a:spcPts val="800"/>
              </a:spcAft>
              <a:buNone/>
            </a:pPr>
            <a:r>
              <a:rPr lang="da-DK" sz="1200" kern="100" dirty="0">
                <a:effectLst/>
                <a:latin typeface="+mn-lt"/>
                <a:ea typeface="Aptos" panose="020B0004020202020204" pitchFamily="34" charset="0"/>
                <a:cs typeface="Times New Roman" panose="02020603050405020304" pitchFamily="18" charset="0"/>
              </a:rPr>
              <a:t>Tiltro er afgørende for vellykket implementering. Vi skal have tillid til, at den nye måde at arbejde på skaber reel værdi og forbedring. </a:t>
            </a:r>
          </a:p>
          <a:p>
            <a:pPr marL="457200" lvl="1" indent="0">
              <a:lnSpc>
                <a:spcPct val="107000"/>
              </a:lnSpc>
              <a:spcAft>
                <a:spcPts val="800"/>
              </a:spcAft>
              <a:buNone/>
            </a:pPr>
            <a:r>
              <a:rPr lang="da-DK" sz="1200" kern="100" dirty="0">
                <a:effectLst/>
                <a:latin typeface="+mn-lt"/>
                <a:ea typeface="Aptos" panose="020B0004020202020204" pitchFamily="34" charset="0"/>
                <a:cs typeface="Times New Roman" panose="02020603050405020304" pitchFamily="18" charset="0"/>
              </a:rPr>
              <a:t>Tiltro skabes når: </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kan se, at andre lignende organisationer – både internationalt, nationalt og regionalt – har haft succes med at implementere lignende forandringer baseret på evidens</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har testet forandringen i mange forskellige situationer, på forskellige grupper af patienter, og har fjernet de væsentligste "børnesygdomme." og risikoen for fejl er blevet reduceret til et minimum.</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Når vi har data, der understøtter, at forandringen virker. Data fra afprøvninger og seriediagrammer viser os tydeligt, at vores nye arbejdsgange fører til forbedringer.</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Når kollegaerne oplever, at forandringen giver mening og skaber værdi i deres hverdag. Det skal være nemt at gøre det rigtige.</a:t>
            </a:r>
          </a:p>
          <a:p>
            <a:pPr marL="800100" lvl="1"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Når vi hører positive historier fra patienter og medarbejdere, der bekræfter, at forandringen opleves som en reel forbedring.</a:t>
            </a:r>
          </a:p>
          <a:p>
            <a:pPr marL="457200" lvl="1" indent="0">
              <a:lnSpc>
                <a:spcPct val="107000"/>
              </a:lnSpc>
              <a:spcAft>
                <a:spcPts val="800"/>
              </a:spcAft>
              <a:buFont typeface="Symbol" panose="05050102010706020507" pitchFamily="18" charset="2"/>
              <a:buNone/>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2. Omkostning ved fejltagelse er lille</a:t>
            </a:r>
            <a:endParaRPr lang="da-DK" sz="1200" kern="100" dirty="0">
              <a:effectLst/>
              <a:latin typeface="+mn-lt"/>
              <a:ea typeface="Aptos" panose="020B0004020202020204" pitchFamily="34" charset="0"/>
              <a:cs typeface="Times New Roman" panose="02020603050405020304" pitchFamily="18" charset="0"/>
            </a:endParaRPr>
          </a:p>
          <a:p>
            <a:pPr marL="800100" lvl="1" indent="-342900" algn="l" defTabSz="914400" rtl="0" eaLnBrk="1" latinLnBrk="0" hangingPunct="1">
              <a:lnSpc>
                <a:spcPct val="107000"/>
              </a:lnSpc>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Hvis der stadig er stor risiko for alvorlige konsekvenser ved fejl, er vi ikke klar til implementering.</a:t>
            </a:r>
          </a:p>
          <a:p>
            <a:pPr marL="800100" lvl="1"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Forandringen skal være så gennemprøvet, at vi kan føle os trygge ved at tage det næste skridt uden risiko for økonomiske omkostninger ved fejlslagne løsninger, tab af medarbejdernes tillid til processen, og utilsigtede negative effekter på arbejdsgange eller resultater. Det betyder altså, at vi kun skal implementere noget, der gennem afprøvning</a:t>
            </a:r>
            <a:r>
              <a:rPr lang="da-DK" sz="1200" kern="100" dirty="0">
                <a:effectLst/>
                <a:latin typeface="+mn-lt"/>
                <a:ea typeface="Aptos" panose="020B0004020202020204" pitchFamily="34" charset="0"/>
                <a:cs typeface="Times New Roman" panose="02020603050405020304" pitchFamily="18" charset="0"/>
              </a:rPr>
              <a:t>er er dokumenteret som en forbedring.</a:t>
            </a:r>
          </a:p>
          <a:p>
            <a:pPr marL="800100" lvl="1" indent="-342900" algn="l" defTabSz="914400" rtl="0" eaLnBrk="1" latinLnBrk="0" hangingPunct="1">
              <a:lnSpc>
                <a:spcPct val="107000"/>
              </a:lnSpc>
              <a:spcAft>
                <a:spcPts val="800"/>
              </a:spcAft>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3. Organisationens modenhed og parathed</a:t>
            </a:r>
            <a:endParaRPr lang="da-DK" sz="1200" kern="100" dirty="0">
              <a:effectLst/>
              <a:latin typeface="+mn-lt"/>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En organisations reaktion på forandring afhænger af dens modenhed og parathed.</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skal spørge os selv: Har vi en kultur, der støtter forandringer? Har vi de nødvendige strukturer og ressourcer til at lykkes?</a:t>
            </a:r>
          </a:p>
          <a:p>
            <a:pPr marL="800100" lvl="1"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Ledelsen spiller en vigtig rolle. Der skal være synlig opbakning, tydelig kommunikation og en plan for at håndtere modstand eller udfordringer.</a:t>
            </a:r>
          </a:p>
          <a:p>
            <a:pPr marL="800100" lvl="1" indent="-342900">
              <a:lnSpc>
                <a:spcPct val="107000"/>
              </a:lnSpc>
              <a:spcAft>
                <a:spcPts val="800"/>
              </a:spcAft>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a-DK" sz="1200" kern="100" dirty="0">
              <a:effectLst/>
              <a:latin typeface="+mn-l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a-DK" sz="1200" kern="100" dirty="0">
                <a:effectLst/>
                <a:latin typeface="+mn-lt"/>
                <a:ea typeface="Aptos" panose="020B0004020202020204" pitchFamily="34" charset="0"/>
                <a:cs typeface="Times New Roman" panose="02020603050405020304" pitchFamily="18" charset="0"/>
              </a:rPr>
              <a:t>Opsummering:</a:t>
            </a:r>
          </a:p>
          <a:p>
            <a:pPr marL="342900" lvl="0" indent="-342900">
              <a:lnSpc>
                <a:spcPct val="107000"/>
              </a:lnSpc>
              <a:spcAft>
                <a:spcPts val="800"/>
              </a:spcAft>
              <a:buFont typeface="Symbol" panose="05050102010706020507" pitchFamily="18" charset="2"/>
              <a:buChar char=""/>
            </a:pPr>
            <a:r>
              <a:rPr lang="da-DK" sz="1200" b="1" kern="100" dirty="0">
                <a:effectLst/>
                <a:latin typeface="+mn-lt"/>
                <a:ea typeface="Aptos" panose="020B0004020202020204" pitchFamily="34" charset="0"/>
                <a:cs typeface="Times New Roman" panose="02020603050405020304" pitchFamily="18" charset="0"/>
              </a:rPr>
              <a:t>For at være klar til implementering skal vi være sikre på, at forandringen er en forbedring, at risikoen er minimal, og at organisationen har den modenhed, der kræves for at lykkes med forandringen.</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19</a:t>
            </a:fld>
            <a:endParaRPr lang="en-GB"/>
          </a:p>
        </p:txBody>
      </p:sp>
    </p:spTree>
    <p:extLst>
      <p:ext uri="{BB962C8B-B14F-4D97-AF65-F5344CB8AC3E}">
        <p14:creationId xmlns:p14="http://schemas.microsoft.com/office/powerpoint/2010/main" val="147566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Byd velkommen</a:t>
            </a:r>
          </a:p>
          <a:p>
            <a:endParaRPr lang="da-DK"/>
          </a:p>
        </p:txBody>
      </p:sp>
      <p:sp>
        <p:nvSpPr>
          <p:cNvPr id="4" name="Pladsholder til slidenummer 3"/>
          <p:cNvSpPr>
            <a:spLocks noGrp="1"/>
          </p:cNvSpPr>
          <p:nvPr>
            <p:ph type="sldNum" sz="quarter" idx="5"/>
          </p:nvPr>
        </p:nvSpPr>
        <p:spPr/>
        <p:txBody>
          <a:bodyPr/>
          <a:lstStyle/>
          <a:p>
            <a:pPr defTabSz="966338">
              <a:defRPr/>
            </a:pPr>
            <a:fld id="{0DD9645C-D7FA-D74E-BD59-FA43DBFDCD63}" type="slidenum">
              <a:rPr lang="da-DK" sz="1400">
                <a:solidFill>
                  <a:prstClr val="black"/>
                </a:solidFill>
                <a:latin typeface="Calibri" panose="020F0502020204030204"/>
              </a:rPr>
              <a:pPr defTabSz="966338">
                <a:defRPr/>
              </a:pPr>
              <a:t>2</a:t>
            </a:fld>
            <a:endParaRPr lang="da-DK" sz="1400">
              <a:solidFill>
                <a:prstClr val="black"/>
              </a:solidFill>
              <a:latin typeface="Calibri" panose="020F0502020204030204"/>
            </a:endParaRPr>
          </a:p>
        </p:txBody>
      </p:sp>
    </p:spTree>
    <p:extLst>
      <p:ext uri="{BB962C8B-B14F-4D97-AF65-F5344CB8AC3E}">
        <p14:creationId xmlns:p14="http://schemas.microsoft.com/office/powerpoint/2010/main" val="424838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Artiklen "The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sustainability</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of new programs and innovations: a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review</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of the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empirical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literature</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recommendations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for future research" af Shannon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Wiltsey</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Stirman</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mfl. undersøger de faktorer, der påvirker den langsigtede forankring af forbedringsprogrammer og innovationer, især inden for sundhedssektoren. Gennem en systematisk gennemgang fremhæves centrale udfordringer og indsatsområder i arbejdet med at sikre, at forbedringer varer 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Studiet viser, at blandt 125 forbedringsinitiativer var det kun 45% af dem, hvor det lykkedes at fastholde dele af forbedringen over tid.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Supplerende budskaber om forankring af forbedringer: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Faktorer for bæredygtighed: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Organisatorisk støtte, herunder ledelsesengagement, tilstrækkelige ressourcer og tydelig kommunikation, er afgørende for at fastholde innovationer.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Innovationens egne karakteristika, såsom tilpasningsevne og opfattet værdi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Kontekstuelle faktorer, som organisatorisk kultur og eksterne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Behovet for systematisk tilpasning: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Forbedringsinitiativer, der forankres, kræver ofte løbende tilpasning for at forblive relevante, samtidig med at deres kerneelementer bevares.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Samarbejde og videndeling: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skabe en kultur, hvor teams deler erfaringer og lærer af hinanden, understøtter implementering og skaber organisatorisk kapacitet til vedvarende forbedringer.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Artiklen fremhæver, at forankring af forbedringer kræver en integrering af evidensbaserede metoder og vedvarende støtte fra organisationen.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20</a:t>
            </a:fld>
            <a:endParaRPr lang="da-DK"/>
          </a:p>
        </p:txBody>
      </p:sp>
    </p:spTree>
    <p:extLst>
      <p:ext uri="{BB962C8B-B14F-4D97-AF65-F5344CB8AC3E}">
        <p14:creationId xmlns:p14="http://schemas.microsoft.com/office/powerpoint/2010/main" val="1882176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Selvom vi har en god plan og stærk forberedelse, kan implementering stadig fejle, hvis vi ikke er opmærksomme på visse faldgruber. Dette slide fokuserer på de mest almindelige fejl, som kan underminere en vellykket implementering og forankring af forbedringer i organisationen.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b="0" kern="0" dirty="0">
                <a:effectLst/>
                <a:latin typeface="Calibri" panose="020F0502020204030204" pitchFamily="34" charset="0"/>
                <a:ea typeface="Times New Roman" panose="02020603050405020304" pitchFamily="18" charset="0"/>
                <a:cs typeface="Times New Roman" panose="02020603050405020304" pitchFamily="18" charset="0"/>
              </a:rPr>
              <a:t>Uddybning af punkterne:</a:t>
            </a:r>
            <a:endParaRPr lang="da-DK" sz="11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At man overser, at der under implementering også skal arbejdes med afprøvninger</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Selvom vi bevæger os fra afprøvning til implementering, er det vigtigt at huske, at implementering også kræver løbende tilpasning. Hvis vi helt undlader at afprøve under implementeringen, risikerer vi, at uforudsete udfordringer ikke opdages og løses.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startAt="2"/>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At man stopper med at følge data</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Data er vores guide til at sikre, at forbedringen bliver ved med at fungere. Hvis vi stopper med at overvåge data, kan vi ikke se, om forbedringen er ved at glide tilbage, eller om der er behov for justeringer.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startAt="3"/>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At man undlader at vedligeholde de opbyggede kompetencer</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Kompetencer, der er nødvendige for at understøtte en forandring, kræver opdatering og træning. Hvis vi ikke vedligeholder disse, risikerer vi, at medarbejderne falder tilbage til gamle arbejdsgange, fordi de ikke føler sig trygge i det nye.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startAt="4"/>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At nyansatte ikke introduceres til forbedringsindsatsen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Når nye medarbejdere begynder i jobbet, er det vigtigt, at de bliver en del af forbedringskulturen fra dag ét. Hvis de ikke introduceres til, hvordan og hvorfor vi arbejder på en bestemt måde, kan de utilsigtet bidrage til at underminere de nye standarder.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At man stopper med at kommunikere om de indsatser, man har indført med forbedringsindsatsen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Forandringer skal hele tiden holdes levende i organisationens bevidsthed. Hvis vi stopper med at kommunikere om dem, kan det føre til, at medarbejderne mister engagementet og motivationen for at fastholde de nye arbejdsgange.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Ved at være opmærksomme på disse faldgruber kan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vi proaktivt adressere dem</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og sikre, at vores implementering ikke kun bliver en midlertidig succes, men en varig og meningsfuld forandring.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447567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et studie fulgte forskere fra Imperial College London fire forbedrings-initiativer over tre år</a:t>
            </a:r>
            <a:r>
              <a:rPr lang="da-DK" baseline="0" dirty="0"/>
              <a:t> gennem observation, semistrukturerede interviews og standardiseret værktøj til planlægning.</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Fem centrale trusler mod forankring af kvalitetsforbedringsinitiativer blev identificeret: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Personaleomsætning: Hyppige ændringer i teamet kan underminere kontinuiteten og ejerskabet af forbedringsindsatser.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Tidsrammer for forbedring: Urealistiske eller stramme tidsplaner kan føre til overfladiske løsninger uden dyb forankring.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Organisatoriske prioriteter: Skiftende fokus inden for organisationen kan reducere støtten til igangværende forbedringsprojekter.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Kapacitet til forbedring: Mangel på ressourcer eller kompetencer kan hæmme implementeringen og vedligeholdelsen af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Interessentstøtte: Manglende opbakning fra nøglepersoner kan svække legitimiteten og momentum i forbedringsarbejdet.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 at imødegå disse trusler anbefaler forskerne strategier inden for tre hovedområder: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Engagement: Styrkelse af relationer og aktiv inddragelse af alle relevante parter.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Integration: Indlejring af forbedringer i eksisterende systemer og processer for at sikre vedvarende effekt.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Tilpasning: Fleksibilitet til at justere indsatser baseret på nye udfordringer og kontekstuelle behov.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Ved at være opmærksom på disse trusler og aktivt anvende de foreslåede strategier kan vi øge sandsynligheden for, at vores forbedringsinitiativer bliver bæredygtige og skaber varig værdi. Relatér til deltagernes forbedringsrejse.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a-DK" dirty="0"/>
          </a:p>
          <a:p>
            <a:pPr marL="228600" indent="-228600">
              <a:buAutoNum type="arabicPeriod"/>
            </a:pPr>
            <a:endParaRPr lang="da-DK" baseline="0" dirty="0"/>
          </a:p>
          <a:p>
            <a:pPr marL="228600" indent="-228600">
              <a:buAutoNum type="arabicPeriod"/>
            </a:pPr>
            <a:endParaRPr lang="da-DK" dirty="0"/>
          </a:p>
        </p:txBody>
      </p:sp>
      <p:sp>
        <p:nvSpPr>
          <p:cNvPr id="4" name="Pladsholder til slidenummer 3"/>
          <p:cNvSpPr>
            <a:spLocks noGrp="1"/>
          </p:cNvSpPr>
          <p:nvPr>
            <p:ph type="sldNum" sz="quarter" idx="10"/>
          </p:nvPr>
        </p:nvSpPr>
        <p:spPr/>
        <p:txBody>
          <a:bodyPr/>
          <a:lstStyle/>
          <a:p>
            <a:fld id="{6635A99C-4AC3-4FE7-8F3E-48B274B2FE25}" type="slidenum">
              <a:rPr lang="da-DK" smtClean="0"/>
              <a:t>22</a:t>
            </a:fld>
            <a:endParaRPr lang="da-DK"/>
          </a:p>
        </p:txBody>
      </p:sp>
    </p:spTree>
    <p:extLst>
      <p:ext uri="{BB962C8B-B14F-4D97-AF65-F5344CB8AC3E}">
        <p14:creationId xmlns:p14="http://schemas.microsoft.com/office/powerpoint/2010/main" val="624201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fontAlgn="t">
              <a:lnSpc>
                <a:spcPct val="107000"/>
              </a:lnSpc>
              <a:buFontTx/>
              <a:buNone/>
            </a:pPr>
            <a:r>
              <a:rPr lang="da-DK" sz="1200" b="0" kern="1200" dirty="0">
                <a:solidFill>
                  <a:srgbClr val="000000"/>
                </a:solidFill>
                <a:effectLst/>
                <a:latin typeface="Calibri" panose="020F0502020204030204" pitchFamily="34" charset="0"/>
                <a:ea typeface="+mn-ea"/>
                <a:cs typeface="Times New Roman" panose="02020603050405020304" pitchFamily="18" charset="0"/>
              </a:rPr>
              <a:t>Dette og følgende slide introducerer 6 strategier til implementering og forankring</a:t>
            </a:r>
          </a:p>
          <a:p>
            <a:pPr marL="0" lvl="0" indent="0" fontAlgn="t">
              <a:lnSpc>
                <a:spcPct val="107000"/>
              </a:lnSpc>
              <a:buFontTx/>
              <a:buNone/>
            </a:pPr>
            <a:endParaRPr lang="da-DK" sz="1200" b="0" kern="1200" dirty="0">
              <a:solidFill>
                <a:srgbClr val="000000"/>
              </a:solidFill>
              <a:effectLst/>
              <a:latin typeface="Calibri" panose="020F0502020204030204" pitchFamily="34" charset="0"/>
              <a:ea typeface="+mn-ea"/>
              <a:cs typeface="Times New Roman" panose="02020603050405020304" pitchFamily="18" charset="0"/>
            </a:endParaRPr>
          </a:p>
          <a:p>
            <a:pPr marL="0" lvl="0" indent="0" fontAlgn="t">
              <a:lnSpc>
                <a:spcPct val="107000"/>
              </a:lnSpc>
              <a:buFontTx/>
              <a:buNone/>
            </a:pPr>
            <a:r>
              <a:rPr lang="da-DK" sz="1200" b="1" kern="1200" dirty="0">
                <a:solidFill>
                  <a:srgbClr val="000000"/>
                </a:solidFill>
                <a:effectLst/>
                <a:latin typeface="Calibri" panose="020F0502020204030204" pitchFamily="34" charset="0"/>
                <a:ea typeface="+mn-ea"/>
                <a:cs typeface="Times New Roman" panose="02020603050405020304" pitchFamily="18" charset="0"/>
              </a:rPr>
              <a:t>1. Standardisér og gør forandringen til en del af organisationens redskaber og rutiner.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Reducér variation </a:t>
            </a:r>
            <a:r>
              <a:rPr lang="da-DK" sz="1200" kern="1200" dirty="0">
                <a:solidFill>
                  <a:srgbClr val="000000"/>
                </a:solidFill>
                <a:effectLst/>
                <a:latin typeface="Calibri" panose="020F0502020204030204" pitchFamily="34" charset="0"/>
                <a:ea typeface="+mn-ea"/>
                <a:cs typeface="Times New Roman" panose="02020603050405020304" pitchFamily="18" charset="0"/>
              </a:rPr>
              <a:t>i arbejdsgange og </a:t>
            </a:r>
            <a:r>
              <a:rPr lang="da-DK" sz="1200" b="1" kern="1200" dirty="0">
                <a:solidFill>
                  <a:srgbClr val="000000"/>
                </a:solidFill>
                <a:effectLst/>
                <a:latin typeface="Calibri" panose="020F0502020204030204" pitchFamily="34" charset="0"/>
                <a:ea typeface="+mn-ea"/>
                <a:cs typeface="Times New Roman" panose="02020603050405020304" pitchFamily="18" charset="0"/>
              </a:rPr>
              <a:t>gør forandringen robust </a:t>
            </a:r>
            <a:r>
              <a:rPr lang="da-DK" sz="1200" kern="1200" dirty="0">
                <a:solidFill>
                  <a:srgbClr val="000000"/>
                </a:solidFill>
                <a:effectLst/>
                <a:latin typeface="Calibri" panose="020F0502020204030204" pitchFamily="34" charset="0"/>
                <a:ea typeface="+mn-ea"/>
                <a:cs typeface="Times New Roman" panose="02020603050405020304" pitchFamily="18" charset="0"/>
              </a:rPr>
              <a:t>gennem standardisering på tværs af medarbejdere, vagtlag mv.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Anvend </a:t>
            </a:r>
            <a:r>
              <a:rPr lang="da-DK" sz="1200" b="1" kern="1200" dirty="0">
                <a:solidFill>
                  <a:srgbClr val="000000"/>
                </a:solidFill>
                <a:effectLst/>
                <a:latin typeface="Calibri" panose="020F0502020204030204" pitchFamily="34" charset="0"/>
                <a:ea typeface="+mn-ea"/>
                <a:cs typeface="Times New Roman" panose="02020603050405020304" pitchFamily="18" charset="0"/>
              </a:rPr>
              <a:t>PDSA-cirkler i serier til implementering</a:t>
            </a:r>
            <a:r>
              <a:rPr lang="da-DK" sz="1200" kern="1200" dirty="0">
                <a:solidFill>
                  <a:srgbClr val="000000"/>
                </a:solidFill>
                <a:effectLst/>
                <a:latin typeface="Calibri" panose="020F0502020204030204" pitchFamily="34" charset="0"/>
                <a:ea typeface="+mn-ea"/>
                <a:cs typeface="Times New Roman" panose="02020603050405020304" pitchFamily="18" charset="0"/>
              </a:rPr>
              <a:t>. Brug flere PDSA-cirkler til at implementere en forandring. Implementeringen sker ved serier af PDSA-cirkler, hvor forandringen demonstreres i praksis mhp. oplæring i, hvordan udføres ny handling og praksis.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Har I spurgt borgerne, når I har lavet afprøvninger? Har I afprøvet med forskellige borgere?  Forskellige aldre, forskellige specialer og lign. Har I afprøvet i forskellige situationer? Ferier, dage med sygemeldinger og lign. Har I afprøvet med forskelligt personale?  Erfarent personale, nyt personale, vikarer og lign. </a:t>
            </a:r>
          </a:p>
          <a:p>
            <a:pPr marL="628650" lvl="1" indent="-171450" fontAlgn="t">
              <a:lnSpc>
                <a:spcPct val="107000"/>
              </a:lnSpc>
              <a:buFont typeface="Arial" panose="020B0604020202020204" pitchFamily="34" charset="0"/>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Smid det gamle system væk</a:t>
            </a:r>
            <a:r>
              <a:rPr lang="da-DK" sz="1200" kern="1200" dirty="0">
                <a:solidFill>
                  <a:srgbClr val="000000"/>
                </a:solidFill>
                <a:effectLst/>
                <a:latin typeface="Calibri" panose="020F0502020204030204" pitchFamily="34" charset="0"/>
                <a:ea typeface="+mn-ea"/>
                <a:cs typeface="Times New Roman" panose="02020603050405020304" pitchFamily="18" charset="0"/>
              </a:rPr>
              <a:t>, fx vejledninger, skemaer, ordinationer, udstyr, medicin, osv.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indent="0" fontAlgn="t">
              <a:lnSpc>
                <a:spcPct val="107000"/>
              </a:lnSpc>
              <a:buFontTx/>
              <a:buNone/>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fontAlgn="t">
              <a:lnSpc>
                <a:spcPct val="107000"/>
              </a:lnSpc>
              <a:buFontTx/>
              <a:buNone/>
            </a:pPr>
            <a:r>
              <a:rPr lang="da-DK" sz="1200" b="1" kern="1200" dirty="0">
                <a:solidFill>
                  <a:srgbClr val="000000"/>
                </a:solidFill>
                <a:effectLst/>
                <a:latin typeface="Calibri" panose="020F0502020204030204" pitchFamily="34" charset="0"/>
                <a:ea typeface="+mn-ea"/>
                <a:cs typeface="Times New Roman" panose="02020603050405020304" pitchFamily="18" charset="0"/>
              </a:rPr>
              <a:t>2. Dokumentér den nye prototype af arbejdsgang eller udstyr i vejledninger, arbejds- og funktionsbeskrivelser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Udarbejd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opdaterede arbejdsgangsbeskrivelser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og vejledninger, der beskriver den nye arbejdsgang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Når en ny proces bliver en del af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det formelle grundlag, skaber det klarhed og konsistens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i arbejdsgangene og sikrer, at alle ved, hvordan opgaven skal løses – også i fremtiden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Husk at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afprøve vejledningen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så I sikrer jer, at jeres kolleger forstår beskrivelsen i vejledningen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indent="-171450" fontAlgn="t">
              <a:lnSpc>
                <a:spcPct val="107000"/>
              </a:lnSpc>
              <a:buFont typeface="Arial" panose="020B0604020202020204" pitchFamily="34" charset="0"/>
              <a:buChar char="•"/>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Tx/>
              <a:buNone/>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3. Monitorer processen og skab synlighed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Læg en plan for, hvordan I vil dele information om implementeringen af den nye arbejdsgang. Det kan være </a:t>
            </a:r>
            <a:r>
              <a:rPr lang="da-DK" sz="1200" b="1" kern="1200" dirty="0">
                <a:solidFill>
                  <a:srgbClr val="000000"/>
                </a:solidFill>
                <a:effectLst/>
                <a:latin typeface="Calibri" panose="020F0502020204030204" pitchFamily="34" charset="0"/>
                <a:ea typeface="+mn-ea"/>
                <a:cs typeface="Times New Roman" panose="02020603050405020304" pitchFamily="18" charset="0"/>
              </a:rPr>
              <a:t>data i seriediagrammer eller historier fra implementeringsprocessen</a:t>
            </a:r>
            <a:r>
              <a:rPr lang="da-DK" sz="1200" kern="1200" dirty="0">
                <a:solidFill>
                  <a:srgbClr val="000000"/>
                </a:solidFill>
                <a:effectLst/>
                <a:latin typeface="Calibri" panose="020F0502020204030204" pitchFamily="34" charset="0"/>
                <a:ea typeface="+mn-ea"/>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Fortsæt med at måle</a:t>
            </a:r>
            <a:r>
              <a:rPr lang="da-DK" sz="1200" kern="1200" dirty="0">
                <a:solidFill>
                  <a:srgbClr val="000000"/>
                </a:solidFill>
                <a:effectLst/>
                <a:latin typeface="Calibri" panose="020F0502020204030204" pitchFamily="34" charset="0"/>
                <a:ea typeface="+mn-ea"/>
                <a:cs typeface="Times New Roman" panose="02020603050405020304" pitchFamily="18" charset="0"/>
              </a:rPr>
              <a:t> på processer og resultater over tid i seriediagrammer. Indsamling af data følger processen fra afprøvningsfasen. Vi måler hyppigt indtil processerne er stabile, gå fra uge til måned og fra måned til kvartal - hvis data viser et skift, skal I måle hyppigt igen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Gennemgang af data og udvikling i implementeringsfasen kan foregå i de hidtil </a:t>
            </a:r>
            <a:r>
              <a:rPr lang="da-DK" sz="1200" b="1" kern="1200" dirty="0">
                <a:solidFill>
                  <a:srgbClr val="000000"/>
                </a:solidFill>
                <a:effectLst/>
                <a:latin typeface="Calibri" panose="020F0502020204030204" pitchFamily="34" charset="0"/>
                <a:ea typeface="+mn-ea"/>
                <a:cs typeface="Times New Roman" panose="02020603050405020304" pitchFamily="18" charset="0"/>
              </a:rPr>
              <a:t>planlagte fora </a:t>
            </a:r>
            <a:r>
              <a:rPr lang="da-DK" sz="1200" kern="1200" dirty="0">
                <a:solidFill>
                  <a:srgbClr val="000000"/>
                </a:solidFill>
                <a:effectLst/>
                <a:latin typeface="Calibri" panose="020F0502020204030204" pitchFamily="34" charset="0"/>
                <a:ea typeface="+mn-ea"/>
                <a:cs typeface="Times New Roman" panose="02020603050405020304" pitchFamily="18" charset="0"/>
              </a:rPr>
              <a:t>eller overgå til andre eksisterende fora for videndeling fx tavlemøder, kvalitetsmøder mv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Skab </a:t>
            </a:r>
            <a:r>
              <a:rPr lang="da-DK" sz="1200" b="1" kern="1200" dirty="0">
                <a:solidFill>
                  <a:srgbClr val="000000"/>
                </a:solidFill>
                <a:effectLst/>
                <a:latin typeface="Calibri" panose="020F0502020204030204" pitchFamily="34" charset="0"/>
                <a:ea typeface="+mn-ea"/>
                <a:cs typeface="Times New Roman" panose="02020603050405020304" pitchFamily="18" charset="0"/>
              </a:rPr>
              <a:t>synlighed af læringen </a:t>
            </a:r>
            <a:r>
              <a:rPr lang="da-DK" sz="1200" kern="1200" dirty="0">
                <a:solidFill>
                  <a:srgbClr val="000000"/>
                </a:solidFill>
                <a:effectLst/>
                <a:latin typeface="Calibri" panose="020F0502020204030204" pitchFamily="34" charset="0"/>
                <a:ea typeface="+mn-ea"/>
                <a:cs typeface="Times New Roman" panose="02020603050405020304" pitchFamily="18" charset="0"/>
              </a:rPr>
              <a:t>i forbedringsarbejdet, fremdriften og resultaterne på forbedringstavler i personalerum, mails, nyhedsbreve, morgenkonferencer, vagtskifte, personalemøder, osv.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indent="0" fontAlgn="t">
              <a:lnSpc>
                <a:spcPct val="107000"/>
              </a:lnSpc>
              <a:buFontTx/>
              <a:buNone/>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23</a:t>
            </a:fld>
            <a:endParaRPr lang="da-DK"/>
          </a:p>
        </p:txBody>
      </p:sp>
    </p:spTree>
    <p:extLst>
      <p:ext uri="{BB962C8B-B14F-4D97-AF65-F5344CB8AC3E}">
        <p14:creationId xmlns:p14="http://schemas.microsoft.com/office/powerpoint/2010/main" val="46235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68F3-298E-CA7F-B588-B06EC668F09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1B57A3D-E188-197C-9A28-59CC75863E3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B952735-3C8A-C827-5C0D-28B5ED7641E3}"/>
              </a:ext>
            </a:extLst>
          </p:cNvPr>
          <p:cNvSpPr>
            <a:spLocks noGrp="1"/>
          </p:cNvSpPr>
          <p:nvPr>
            <p:ph type="body" idx="1"/>
          </p:nvPr>
        </p:nvSpPr>
        <p:spPr/>
        <p:txBody>
          <a:bodyPr/>
          <a:lstStyle/>
          <a:p>
            <a:pPr marL="914400" indent="0" fontAlgn="t">
              <a:lnSpc>
                <a:spcPct val="107000"/>
              </a:lnSpc>
              <a:buFontTx/>
              <a:buNone/>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fontAlgn="t">
              <a:lnSpc>
                <a:spcPct val="107000"/>
              </a:lnSpc>
              <a:buFontTx/>
              <a:buNone/>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4. Rette kompetencer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Design og tilpas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oplærings- og </a:t>
            </a:r>
            <a:r>
              <a:rPr lang="da-DK" sz="1200" b="1" kern="100" dirty="0" err="1">
                <a:effectLst/>
                <a:latin typeface="Calibri" panose="020F0502020204030204" pitchFamily="34" charset="0"/>
                <a:ea typeface="Aptos" panose="020B0004020202020204" pitchFamily="34" charset="0"/>
                <a:cs typeface="Times New Roman" panose="02020603050405020304" pitchFamily="18" charset="0"/>
              </a:rPr>
              <a:t>onboardingprogrammer</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 </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af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nyankomne og erfarne kollegaer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Erfaring viser, at det kan være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let at falde tilbage i gamle arbejdsgange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Overvej, om det er nødvendigt med løbende uddannelse for at støtte implementeringen af den nye arbejdsgang. Det kan fx være korte undervisningsseancer hvert kvartal eller hvert halve år.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En barriere mod implementering 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stor omsætning af medarbejdere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hvor kompetencer skal udvikles og vedligeholdes løbende.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Overvej, om introduktion til den nye arbejdsgang skal være en fast del af introduktionen til nyt personale. Når vi implementerer nye arbejdsgange, har vi ofte fokus på det personale, der er ansat på det tidspunkt, implementeringen foregår, og vi kan derfor komme til at glemme det personale, der bliver ansat efterfølgende.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indent="0" fontAlgn="t">
              <a:lnSpc>
                <a:spcPct val="107000"/>
              </a:lnSpc>
              <a:buFontTx/>
              <a:buNone/>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Tx/>
              <a:buNone/>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5. Udstyr og ressourcer: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Er det muligt at gennemføre forandringen i større skala ift.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tilgængelighed af udstyr i bred forstand</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Undersøg, om der er en proces, der sikrer, at relevant udstyr er tilgængeligt. Tænk udstyr som alle materialer, der er nødvendige for at udføre den nye arbejdsgang. Det kan fx være, at tjeklister er printede og tilgængelige for personalet.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indent="-171450" fontAlgn="t">
              <a:lnSpc>
                <a:spcPct val="107000"/>
              </a:lnSpc>
              <a:buFont typeface="Arial" panose="020B0604020202020204" pitchFamily="34" charset="0"/>
              <a:buChar char="•"/>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fontAlgn="t">
              <a:lnSpc>
                <a:spcPct val="107000"/>
              </a:lnSpc>
              <a:buFontTx/>
              <a:buNone/>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6. Kommunikation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Fejr, at I er bedre end før, og forbedringen er nye rutiner: Skaber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engagement, arbejdsglæde og faglig stolthed </a:t>
            </a:r>
          </a:p>
          <a:p>
            <a:pPr marL="628650" lvl="1" indent="-171450" fontAlgn="t">
              <a:lnSpc>
                <a:spcPct val="107000"/>
              </a:lnSpc>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Kommunikér på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alle kanaler og fremhæv de positive historier </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på inter og intranet, faglige tidsskrifter, fagforeningers blade, lokal presse, osv. Selvfølgelig altid koordineret med ledelse og lokale kommunikationsafdeling.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BB39BD51-556C-0150-BC89-AD463E8534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07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Kommunikation </a:t>
            </a:r>
            <a:r>
              <a:rPr lang="da-DK" b="1" dirty="0"/>
              <a:t>øger fremdrift og motivation </a:t>
            </a:r>
            <a:r>
              <a:rPr lang="da-DK" dirty="0"/>
              <a:t>i forbedringsarbejde.</a:t>
            </a:r>
          </a:p>
          <a:p>
            <a:endParaRPr lang="da-DK" dirty="0"/>
          </a:p>
          <a:p>
            <a:r>
              <a:rPr lang="da-DK" dirty="0"/>
              <a:t>Kommunikation kan </a:t>
            </a:r>
            <a:r>
              <a:rPr lang="da-DK" b="1" dirty="0"/>
              <a:t>anvendes strategisk </a:t>
            </a:r>
            <a:r>
              <a:rPr lang="da-DK" dirty="0"/>
              <a:t>til at skabe </a:t>
            </a:r>
            <a:r>
              <a:rPr lang="da-DK" b="1" dirty="0"/>
              <a:t>opmærksomhed, fokus og forandringsvilje</a:t>
            </a:r>
            <a:r>
              <a:rPr lang="da-DK" dirty="0"/>
              <a:t>, både internt i organisationen og eksternt . </a:t>
            </a:r>
          </a:p>
          <a:p>
            <a:endParaRPr lang="da-DK" dirty="0"/>
          </a:p>
          <a:p>
            <a:r>
              <a:rPr lang="da-DK" dirty="0"/>
              <a:t>Formidling af historier, data, resultater og vellykkede indsatser skaber effekter, der fremmer forbedringsindsatsen. Erfaringer fra forbedringsprojekter viser, at </a:t>
            </a:r>
            <a:r>
              <a:rPr lang="da-DK" b="1" dirty="0"/>
              <a:t>fejringer og positiv omtale</a:t>
            </a:r>
            <a:r>
              <a:rPr lang="da-DK" dirty="0"/>
              <a:t> af forbedringsarbejdet opfattes af medarbejderne som anerkendelse af deres indsats og </a:t>
            </a:r>
            <a:r>
              <a:rPr lang="da-DK" b="1" dirty="0"/>
              <a:t>stimulerer motivation, engagement og fagligt stolthed</a:t>
            </a:r>
            <a:r>
              <a:rPr lang="da-DK" dirty="0"/>
              <a:t>.</a:t>
            </a:r>
          </a:p>
          <a:p>
            <a:endParaRPr lang="da-DK" dirty="0"/>
          </a:p>
          <a:p>
            <a:r>
              <a:rPr lang="da-DK" dirty="0"/>
              <a:t>Der kan anvendes et bredt spektrum af kommunikationskanaler i formidlingen fx nyhedsbreve, SoMe, intranet, opslagstavler og mødefora samt evt. eksterne kanaler/medier</a:t>
            </a:r>
          </a:p>
        </p:txBody>
      </p:sp>
      <p:sp>
        <p:nvSpPr>
          <p:cNvPr id="4" name="Pladsholder til slidenummer 3"/>
          <p:cNvSpPr>
            <a:spLocks noGrp="1"/>
          </p:cNvSpPr>
          <p:nvPr>
            <p:ph type="sldNum" sz="quarter" idx="5"/>
          </p:nvPr>
        </p:nvSpPr>
        <p:spPr/>
        <p:txBody>
          <a:bodyPr/>
          <a:lstStyle/>
          <a:p>
            <a:fld id="{0DD9645C-D7FA-D74E-BD59-FA43DBFDCD63}" type="slidenum">
              <a:rPr lang="da-DK" smtClean="0"/>
              <a:t>25</a:t>
            </a:fld>
            <a:endParaRPr lang="da-DK"/>
          </a:p>
        </p:txBody>
      </p:sp>
    </p:spTree>
    <p:extLst>
      <p:ext uri="{BB962C8B-B14F-4D97-AF65-F5344CB8AC3E}">
        <p14:creationId xmlns:p14="http://schemas.microsoft.com/office/powerpoint/2010/main" val="232984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t"/>
            <a:endParaRPr lang="da-DK" sz="1200" dirty="0">
              <a:solidFill>
                <a:srgbClr val="000000"/>
              </a:solidFill>
              <a:latin typeface="+mn-lt"/>
            </a:endParaRPr>
          </a:p>
          <a:p>
            <a:pPr fontAlgn="t"/>
            <a:r>
              <a:rPr lang="da-DK" sz="1200" dirty="0">
                <a:solidFill>
                  <a:srgbClr val="000000"/>
                </a:solidFill>
                <a:latin typeface="+mn-lt"/>
              </a:rPr>
              <a:t>Erfaringer med fejringer fra større forbedringsprogrammer viser: </a:t>
            </a:r>
          </a:p>
          <a:p>
            <a:pPr marL="342900" indent="-342900" fontAlgn="t">
              <a:buFont typeface="Arial" panose="020B0604020202020204" pitchFamily="34" charset="0"/>
              <a:buChar char="•"/>
            </a:pPr>
            <a:r>
              <a:rPr lang="da-DK" sz="1200" dirty="0">
                <a:solidFill>
                  <a:srgbClr val="000000"/>
                </a:solidFill>
                <a:latin typeface="+mn-lt"/>
              </a:rPr>
              <a:t>Det giver fornemmelse af, at </a:t>
            </a:r>
            <a:r>
              <a:rPr lang="da-DK" sz="1200" b="1" dirty="0">
                <a:solidFill>
                  <a:srgbClr val="000000"/>
                </a:solidFill>
                <a:latin typeface="+mn-lt"/>
              </a:rPr>
              <a:t>være værdsat </a:t>
            </a:r>
            <a:r>
              <a:rPr lang="da-DK" sz="1200" dirty="0">
                <a:solidFill>
                  <a:srgbClr val="000000"/>
                </a:solidFill>
                <a:latin typeface="+mn-lt"/>
              </a:rPr>
              <a:t>for den indsats, man har gjort</a:t>
            </a:r>
            <a:endParaRPr lang="da-DK" sz="1200" dirty="0">
              <a:latin typeface="+mn-lt"/>
            </a:endParaRPr>
          </a:p>
          <a:p>
            <a:pPr marL="342900" indent="-342900" fontAlgn="t">
              <a:buFont typeface="Arial" panose="020B0604020202020204" pitchFamily="34" charset="0"/>
              <a:buChar char="•"/>
            </a:pPr>
            <a:r>
              <a:rPr lang="da-DK" sz="1200" dirty="0">
                <a:solidFill>
                  <a:srgbClr val="000000"/>
                </a:solidFill>
                <a:latin typeface="+mn-lt"/>
              </a:rPr>
              <a:t>Det </a:t>
            </a:r>
            <a:r>
              <a:rPr lang="da-DK" sz="1200" b="1" dirty="0">
                <a:solidFill>
                  <a:srgbClr val="000000"/>
                </a:solidFill>
                <a:latin typeface="+mn-lt"/>
              </a:rPr>
              <a:t>skaber samhørighed </a:t>
            </a:r>
            <a:r>
              <a:rPr lang="da-DK" sz="1200" dirty="0">
                <a:solidFill>
                  <a:srgbClr val="000000"/>
                </a:solidFill>
                <a:latin typeface="+mn-lt"/>
              </a:rPr>
              <a:t>og styrker følelsen af at arbejde for en fælles sag </a:t>
            </a:r>
            <a:endParaRPr lang="da-DK" sz="1200" dirty="0">
              <a:latin typeface="+mn-lt"/>
            </a:endParaRPr>
          </a:p>
          <a:p>
            <a:pPr marL="342900" indent="-342900" fontAlgn="t">
              <a:buFont typeface="Arial" panose="020B0604020202020204" pitchFamily="34" charset="0"/>
              <a:buChar char="•"/>
            </a:pPr>
            <a:r>
              <a:rPr lang="da-DK" sz="1200" dirty="0">
                <a:solidFill>
                  <a:srgbClr val="000000"/>
                </a:solidFill>
                <a:latin typeface="+mn-lt"/>
              </a:rPr>
              <a:t>Det </a:t>
            </a:r>
            <a:r>
              <a:rPr lang="da-DK" sz="1200" b="1" dirty="0">
                <a:solidFill>
                  <a:srgbClr val="000000"/>
                </a:solidFill>
                <a:latin typeface="+mn-lt"/>
              </a:rPr>
              <a:t>øger arbejdsglæden </a:t>
            </a:r>
            <a:r>
              <a:rPr lang="da-DK" sz="1200" dirty="0">
                <a:solidFill>
                  <a:srgbClr val="000000"/>
                </a:solidFill>
                <a:latin typeface="+mn-lt"/>
              </a:rPr>
              <a:t>og lysten til at arbejde for fortsatte forbedringer </a:t>
            </a:r>
            <a:endParaRPr lang="da-DK" sz="1200" dirty="0">
              <a:latin typeface="+mn-lt"/>
            </a:endParaRPr>
          </a:p>
          <a:p>
            <a:pPr marL="342900" indent="-342900" fontAlgn="t">
              <a:buFont typeface="Arial" panose="020B0604020202020204" pitchFamily="34" charset="0"/>
              <a:buChar char="•"/>
            </a:pPr>
            <a:r>
              <a:rPr lang="da-DK" sz="1200" dirty="0">
                <a:solidFill>
                  <a:srgbClr val="000000"/>
                </a:solidFill>
                <a:latin typeface="+mn-lt"/>
              </a:rPr>
              <a:t>Det </a:t>
            </a:r>
            <a:r>
              <a:rPr lang="da-DK" sz="1200" b="1" dirty="0">
                <a:solidFill>
                  <a:srgbClr val="000000"/>
                </a:solidFill>
                <a:latin typeface="+mn-lt"/>
              </a:rPr>
              <a:t>øger den prestige</a:t>
            </a:r>
            <a:r>
              <a:rPr lang="da-DK" sz="1200" dirty="0">
                <a:solidFill>
                  <a:srgbClr val="000000"/>
                </a:solidFill>
                <a:latin typeface="+mn-lt"/>
              </a:rPr>
              <a:t>, der er forbundet med forbedringsarbejdet </a:t>
            </a:r>
            <a:endParaRPr lang="da-DK" sz="1200" dirty="0">
              <a:latin typeface="+mn-lt"/>
            </a:endParaRPr>
          </a:p>
          <a:p>
            <a:pPr marL="342900" indent="-342900">
              <a:buFont typeface="Arial" panose="020B0604020202020204" pitchFamily="34" charset="0"/>
              <a:buChar char="•"/>
            </a:pPr>
            <a:r>
              <a:rPr lang="da-DK" sz="1200" dirty="0">
                <a:solidFill>
                  <a:srgbClr val="000000"/>
                </a:solidFill>
                <a:latin typeface="+mn-lt"/>
              </a:rPr>
              <a:t>Det styrker den </a:t>
            </a:r>
            <a:r>
              <a:rPr lang="da-DK" sz="1200" b="1" dirty="0">
                <a:solidFill>
                  <a:srgbClr val="000000"/>
                </a:solidFill>
                <a:latin typeface="+mn-lt"/>
              </a:rPr>
              <a:t>faglige stolthed</a:t>
            </a:r>
            <a:endParaRPr lang="da-DK" sz="1200" b="1" dirty="0">
              <a:latin typeface="+mn-lt"/>
            </a:endParaRPr>
          </a:p>
          <a:p>
            <a:pPr marL="342900" indent="-342900" fontAlgn="t">
              <a:buFont typeface="Arial" panose="020B0604020202020204" pitchFamily="34" charset="0"/>
              <a:buChar char="•"/>
            </a:pPr>
            <a:r>
              <a:rPr lang="da-DK" sz="1200" dirty="0">
                <a:solidFill>
                  <a:srgbClr val="000000"/>
                </a:solidFill>
                <a:latin typeface="+mn-lt"/>
              </a:rPr>
              <a:t>Det har ingen betydning (25%)</a:t>
            </a:r>
          </a:p>
          <a:p>
            <a:pPr marL="342900" indent="-342900" fontAlgn="t">
              <a:buFont typeface="Arial" panose="020B0604020202020204" pitchFamily="34" charset="0"/>
              <a:buChar char="•"/>
            </a:pPr>
            <a:endParaRPr lang="da-DK" sz="1200" dirty="0">
              <a:solidFill>
                <a:srgbClr val="000000"/>
              </a:solidFill>
              <a:latin typeface="+mn-lt"/>
            </a:endParaRPr>
          </a:p>
          <a:p>
            <a:pPr marL="0" indent="0" fontAlgn="t">
              <a:buFont typeface="Arial" panose="020B0604020202020204" pitchFamily="34" charset="0"/>
              <a:buNone/>
            </a:pPr>
            <a:r>
              <a:rPr lang="da-DK" sz="1200" dirty="0">
                <a:solidFill>
                  <a:srgbClr val="000000"/>
                </a:solidFill>
                <a:latin typeface="+mn-lt"/>
              </a:rPr>
              <a:t>En fejring behøver ikke være et stort tilrettelagt og tidskrævende arrangement. En markering af et godt resultat kan være 5 minutter på et møde. Andre gange kan det være værd at investere mere tid og energi i en fejring</a:t>
            </a:r>
            <a:endParaRPr lang="da-DK" sz="1200" dirty="0">
              <a:latin typeface="+mn-lt"/>
            </a:endParaRPr>
          </a:p>
        </p:txBody>
      </p:sp>
      <p:sp>
        <p:nvSpPr>
          <p:cNvPr id="4" name="Pladsholder til slidenummer 3"/>
          <p:cNvSpPr>
            <a:spLocks noGrp="1"/>
          </p:cNvSpPr>
          <p:nvPr>
            <p:ph type="sldNum" sz="quarter" idx="10"/>
          </p:nvPr>
        </p:nvSpPr>
        <p:spPr/>
        <p:txBody>
          <a:bodyPr/>
          <a:lstStyle/>
          <a:p>
            <a:fld id="{2C851D94-5711-4DB0-8CD6-B7C0F68C992F}" type="slidenum">
              <a:rPr lang="en-GB" smtClean="0"/>
              <a:t>26</a:t>
            </a:fld>
            <a:endParaRPr lang="en-GB"/>
          </a:p>
        </p:txBody>
      </p:sp>
    </p:spTree>
    <p:extLst>
      <p:ext uri="{BB962C8B-B14F-4D97-AF65-F5344CB8AC3E}">
        <p14:creationId xmlns:p14="http://schemas.microsoft.com/office/powerpoint/2010/main" val="974094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dsholder til diasbillede 1"/>
          <p:cNvSpPr>
            <a:spLocks noGrp="1" noRot="1" noChangeAspect="1" noTextEdit="1"/>
          </p:cNvSpPr>
          <p:nvPr>
            <p:ph type="sldImg"/>
          </p:nvPr>
        </p:nvSpPr>
        <p:spPr>
          <a:ln/>
        </p:spPr>
      </p:sp>
      <p:sp>
        <p:nvSpPr>
          <p:cNvPr id="4099"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En god </a:t>
            </a:r>
            <a:r>
              <a:rPr lang="da-DK" sz="1200" b="1" kern="100" dirty="0">
                <a:effectLst/>
                <a:latin typeface="Calibri "/>
                <a:ea typeface="Aptos" panose="020B0004020202020204" pitchFamily="34" charset="0"/>
                <a:cs typeface="Times New Roman" panose="02020603050405020304" pitchFamily="18" charset="0"/>
              </a:rPr>
              <a:t>plan for implementering er fundamentet for en vellykket indsats</a:t>
            </a:r>
            <a:r>
              <a:rPr lang="da-DK" sz="1200" kern="100" dirty="0">
                <a:effectLst/>
                <a:latin typeface="Calibri "/>
                <a:ea typeface="Aptos" panose="020B0004020202020204" pitchFamily="34" charset="0"/>
                <a:cs typeface="Times New Roman" panose="02020603050405020304" pitchFamily="18" charset="0"/>
              </a:rPr>
              <a:t>. Varige forbedringer, kræver en </a:t>
            </a:r>
            <a:r>
              <a:rPr lang="da-DK" sz="1200" b="1" kern="100" dirty="0">
                <a:effectLst/>
                <a:latin typeface="Calibri "/>
                <a:ea typeface="Aptos" panose="020B0004020202020204" pitchFamily="34" charset="0"/>
                <a:cs typeface="Times New Roman" panose="02020603050405020304" pitchFamily="18" charset="0"/>
              </a:rPr>
              <a:t>struktureret tilgang</a:t>
            </a:r>
            <a:r>
              <a:rPr lang="da-DK" sz="1200" kern="100" dirty="0">
                <a:effectLst/>
                <a:latin typeface="Calibri "/>
                <a:ea typeface="Aptos" panose="020B0004020202020204" pitchFamily="34" charset="0"/>
                <a:cs typeface="Times New Roman" panose="02020603050405020304" pitchFamily="18" charset="0"/>
              </a:rPr>
              <a:t>, hvor det sikres, at alle nødvendige elementer er på plads – fra arbejdsgange og data til kommunikation og fejring. Et driverdiagram kan hjælpe til at skabe </a:t>
            </a:r>
            <a:r>
              <a:rPr lang="da-DK" sz="1200" b="1" kern="100" dirty="0">
                <a:effectLst/>
                <a:latin typeface="Calibri "/>
                <a:ea typeface="Aptos" panose="020B0004020202020204" pitchFamily="34" charset="0"/>
                <a:cs typeface="Times New Roman" panose="02020603050405020304" pitchFamily="18" charset="0"/>
              </a:rPr>
              <a:t>et visuelt overblik over implementeringsfasens forandringsteori.</a:t>
            </a: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Formålet med driverdiagrammet er at skabe et overblik over, hvilke faktorer og indsatser der skal til for at nå målet - her implementering af forbedringen. Et driverdiagram for implementering og forankring med udgangspunkt i gennemgående strategiske tiltag kan give et godt grundlag for at skabe fokus på de nødvendige indsatsområder. Driverdiagrammet er et værktøj til at skabe overblik og sikre, at der arbejdes målrettet med de faktorer, der gør en forskel for en vellykket implementering. </a:t>
            </a:r>
            <a:r>
              <a:rPr lang="da-DK" sz="1200" b="1" kern="100" dirty="0">
                <a:effectLst/>
                <a:latin typeface="Calibri "/>
                <a:ea typeface="Aptos" panose="020B0004020202020204" pitchFamily="34" charset="0"/>
                <a:cs typeface="Times New Roman" panose="02020603050405020304" pitchFamily="18" charset="0"/>
              </a:rPr>
              <a:t>Hver kategori repræsenterer en vigtig brik </a:t>
            </a:r>
            <a:r>
              <a:rPr lang="da-DK" sz="1200" kern="100" dirty="0">
                <a:effectLst/>
                <a:latin typeface="Calibri "/>
                <a:ea typeface="Aptos" panose="020B0004020202020204" pitchFamily="34" charset="0"/>
                <a:cs typeface="Times New Roman" panose="02020603050405020304" pitchFamily="18" charset="0"/>
              </a:rPr>
              <a:t>i puslespillet, og tilsammen skaber de grundlaget for vellykket implementering af en forandring.</a:t>
            </a:r>
          </a:p>
          <a:p>
            <a:pPr>
              <a:lnSpc>
                <a:spcPct val="107000"/>
              </a:lnSpc>
              <a:spcAft>
                <a:spcPts val="800"/>
              </a:spcAft>
            </a:pP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Kort gennemgang af kategorier med </a:t>
            </a:r>
            <a:r>
              <a:rPr lang="da-DK" sz="1200" b="1" kern="100" dirty="0">
                <a:effectLst/>
                <a:latin typeface="Calibri "/>
                <a:ea typeface="Aptos" panose="020B0004020202020204" pitchFamily="34" charset="0"/>
                <a:cs typeface="Times New Roman" panose="02020603050405020304" pitchFamily="18" charset="0"/>
              </a:rPr>
              <a:t>fokus på hvad der skal til, </a:t>
            </a:r>
            <a:r>
              <a:rPr lang="da-DK" sz="1200" b="0" kern="100" dirty="0">
                <a:effectLst/>
                <a:latin typeface="Calibri "/>
                <a:ea typeface="Aptos" panose="020B0004020202020204" pitchFamily="34" charset="0"/>
                <a:cs typeface="Times New Roman" panose="02020603050405020304" pitchFamily="18" charset="0"/>
              </a:rPr>
              <a:t>inklusiv hvilke</a:t>
            </a:r>
            <a:r>
              <a:rPr lang="da-DK" sz="1200" b="1" kern="100" dirty="0">
                <a:effectLst/>
                <a:latin typeface="Calibri "/>
                <a:ea typeface="Aptos" panose="020B0004020202020204" pitchFamily="34" charset="0"/>
                <a:cs typeface="Times New Roman" panose="02020603050405020304" pitchFamily="18" charset="0"/>
              </a:rPr>
              <a:t> forandringsideer der kan afprøves</a:t>
            </a:r>
            <a:r>
              <a:rPr lang="da-DK" sz="1200" kern="100" dirty="0">
                <a:effectLst/>
                <a:latin typeface="Calibri "/>
                <a:ea typeface="Aptos" panose="020B0004020202020204" pitchFamily="34" charset="0"/>
                <a:cs typeface="Times New Roman" panose="02020603050405020304" pitchFamily="18" charset="0"/>
              </a:rPr>
              <a:t>:</a:t>
            </a:r>
          </a:p>
          <a:p>
            <a:pPr>
              <a:lnSpc>
                <a:spcPct val="107000"/>
              </a:lnSpc>
              <a:spcAft>
                <a:spcPts val="800"/>
              </a:spcAft>
            </a:pP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Standardisering </a:t>
            </a:r>
            <a:endParaRPr lang="da-DK" sz="1200" kern="100" dirty="0">
              <a:effectLst/>
              <a:latin typeface="Calibri "/>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bliver forbedring </a:t>
            </a:r>
            <a:r>
              <a:rPr lang="da-DK" sz="1200" b="1" kern="100" dirty="0">
                <a:effectLst/>
                <a:latin typeface="Calibri "/>
                <a:ea typeface="Aptos" panose="020B0004020202020204" pitchFamily="34" charset="0"/>
                <a:cs typeface="Times New Roman" panose="02020603050405020304" pitchFamily="18" charset="0"/>
              </a:rPr>
              <a:t>integreret i det daglige arbejde?</a:t>
            </a:r>
            <a:r>
              <a:rPr lang="da-DK" sz="1200" kern="100" dirty="0">
                <a:effectLst/>
                <a:latin typeface="Calibri "/>
                <a:ea typeface="Aptos" panose="020B0004020202020204" pitchFamily="34" charset="0"/>
                <a:cs typeface="Times New Roman" panose="02020603050405020304" pitchFamily="18" charset="0"/>
              </a:rPr>
              <a:t> Altså, hvad skal det til for, at vi har klare og ensartede arbejdsgange, der </a:t>
            </a:r>
            <a:r>
              <a:rPr lang="da-DK" sz="1200" b="1" kern="100" dirty="0">
                <a:effectLst/>
                <a:latin typeface="Calibri "/>
                <a:ea typeface="Aptos" panose="020B0004020202020204" pitchFamily="34" charset="0"/>
                <a:cs typeface="Times New Roman" panose="02020603050405020304" pitchFamily="18" charset="0"/>
              </a:rPr>
              <a:t>gør det nemt at følge</a:t>
            </a:r>
            <a:r>
              <a:rPr lang="da-DK" sz="1200" kern="100" dirty="0">
                <a:effectLst/>
                <a:latin typeface="Calibri "/>
                <a:ea typeface="Aptos" panose="020B0004020202020204" pitchFamily="34" charset="0"/>
                <a:cs typeface="Times New Roman" panose="02020603050405020304" pitchFamily="18" charset="0"/>
              </a:rPr>
              <a:t> de nye rutiner, reducerer fejl og fremmer tillid</a:t>
            </a:r>
          </a:p>
          <a:p>
            <a:pPr>
              <a:lnSpc>
                <a:spcPct val="107000"/>
              </a:lnSpc>
              <a:spcAft>
                <a:spcPts val="800"/>
              </a:spcAft>
            </a:pPr>
            <a:endParaRPr lang="da-DK" sz="1200" b="1"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Dokumentation: </a:t>
            </a:r>
            <a:endParaRPr lang="da-DK" sz="1200" kern="100" dirty="0">
              <a:effectLst/>
              <a:latin typeface="Calibri "/>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bliver </a:t>
            </a:r>
            <a:r>
              <a:rPr lang="da-DK" sz="1200" b="1" kern="100" dirty="0">
                <a:effectLst/>
                <a:latin typeface="Calibri "/>
                <a:ea typeface="Aptos" panose="020B0004020202020204" pitchFamily="34" charset="0"/>
                <a:cs typeface="Times New Roman" panose="02020603050405020304" pitchFamily="18" charset="0"/>
              </a:rPr>
              <a:t>forbedring til organisatorisk viden</a:t>
            </a:r>
            <a:r>
              <a:rPr lang="da-DK" sz="1200" kern="100" dirty="0">
                <a:effectLst/>
                <a:latin typeface="Calibri "/>
                <a:ea typeface="Aptos" panose="020B0004020202020204" pitchFamily="34" charset="0"/>
                <a:cs typeface="Times New Roman" panose="02020603050405020304" pitchFamily="18" charset="0"/>
              </a:rPr>
              <a:t>? Altså, hvordan får vi integreret den nye proces fuldstændigt i vores skrevne vejledninger og instrukser. Det er vigtigt, fordi dokumentationen fungerer som organisationens ”fælles hukommelse” og sikrer, </a:t>
            </a:r>
            <a:r>
              <a:rPr lang="da-DK" sz="1200" b="1" kern="100" dirty="0">
                <a:effectLst/>
                <a:latin typeface="Calibri "/>
                <a:ea typeface="Aptos" panose="020B0004020202020204" pitchFamily="34" charset="0"/>
                <a:cs typeface="Times New Roman" panose="02020603050405020304" pitchFamily="18" charset="0"/>
              </a:rPr>
              <a:t>at alle ved, hvordan opgaven skal løses – også i fremtiden</a:t>
            </a: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Data og synlighed</a:t>
            </a:r>
            <a:r>
              <a:rPr lang="da-DK" sz="1200" kern="100" dirty="0">
                <a:effectLst/>
                <a:latin typeface="Calibri "/>
                <a:ea typeface="Aptos" panose="020B0004020202020204" pitchFamily="34" charset="0"/>
                <a:cs typeface="Times New Roman" panose="02020603050405020304" pitchFamily="18" charset="0"/>
              </a:rPr>
              <a:t>:</a:t>
            </a: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a:t>
            </a:r>
            <a:r>
              <a:rPr lang="da-DK" sz="1200" b="1" kern="100" dirty="0">
                <a:effectLst/>
                <a:latin typeface="Calibri "/>
                <a:ea typeface="Aptos" panose="020B0004020202020204" pitchFamily="34" charset="0"/>
                <a:cs typeface="Times New Roman" panose="02020603050405020304" pitchFamily="18" charset="0"/>
              </a:rPr>
              <a:t>kende kvaliteten</a:t>
            </a:r>
            <a:r>
              <a:rPr lang="da-DK" sz="1200" kern="100" dirty="0">
                <a:effectLst/>
                <a:latin typeface="Calibri "/>
                <a:ea typeface="Aptos" panose="020B0004020202020204" pitchFamily="34" charset="0"/>
                <a:cs typeface="Times New Roman" panose="02020603050405020304" pitchFamily="18" charset="0"/>
              </a:rPr>
              <a:t> i organisation? Altså, hvordan kan vi følge </a:t>
            </a:r>
            <a:r>
              <a:rPr lang="da-DK" sz="1200" b="1" kern="100" dirty="0">
                <a:effectLst/>
                <a:latin typeface="Calibri "/>
                <a:ea typeface="Aptos" panose="020B0004020202020204" pitchFamily="34" charset="0"/>
                <a:cs typeface="Times New Roman" panose="02020603050405020304" pitchFamily="18" charset="0"/>
              </a:rPr>
              <a:t>data over tid</a:t>
            </a:r>
            <a:r>
              <a:rPr lang="da-DK" sz="1200" kern="100" dirty="0">
                <a:effectLst/>
                <a:latin typeface="Calibri "/>
                <a:ea typeface="Aptos" panose="020B0004020202020204" pitchFamily="34" charset="0"/>
                <a:cs typeface="Times New Roman" panose="02020603050405020304" pitchFamily="18" charset="0"/>
              </a:rPr>
              <a:t> og sikre at data er synlige for alle involverede – det giver </a:t>
            </a:r>
            <a:r>
              <a:rPr lang="da-DK" sz="1200" b="1" kern="100" dirty="0">
                <a:effectLst/>
                <a:latin typeface="Calibri "/>
                <a:ea typeface="Aptos" panose="020B0004020202020204" pitchFamily="34" charset="0"/>
                <a:cs typeface="Times New Roman" panose="02020603050405020304" pitchFamily="18" charset="0"/>
              </a:rPr>
              <a:t>en fælles forståelse</a:t>
            </a:r>
            <a:r>
              <a:rPr lang="da-DK" sz="1200" kern="100" dirty="0">
                <a:effectLst/>
                <a:latin typeface="Calibri "/>
                <a:ea typeface="Aptos" panose="020B0004020202020204" pitchFamily="34" charset="0"/>
                <a:cs typeface="Times New Roman" panose="02020603050405020304" pitchFamily="18" charset="0"/>
              </a:rPr>
              <a:t> af, hvorfor forandringerne virker, motivation og fremdrift</a:t>
            </a:r>
          </a:p>
          <a:p>
            <a:pPr>
              <a:lnSpc>
                <a:spcPct val="107000"/>
              </a:lnSpc>
              <a:spcAft>
                <a:spcPts val="800"/>
              </a:spcAft>
            </a:pPr>
            <a:endParaRPr lang="da-DK" sz="1200" b="1"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Rette kompetencer:</a:t>
            </a:r>
            <a:r>
              <a:rPr lang="da-DK" sz="1200" kern="100" dirty="0">
                <a:effectLst/>
                <a:latin typeface="Calibri "/>
                <a:ea typeface="Aptos" panose="020B0004020202020204" pitchFamily="34" charset="0"/>
                <a:cs typeface="Times New Roman" panose="02020603050405020304" pitchFamily="18" charset="0"/>
              </a:rPr>
              <a:t> </a:t>
            </a: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sikrer vi rette kompetencer? Altså, hvad skal der til for at </a:t>
            </a:r>
            <a:r>
              <a:rPr lang="da-DK" sz="1200" b="1" kern="100" dirty="0">
                <a:effectLst/>
                <a:latin typeface="Calibri "/>
                <a:ea typeface="Aptos" panose="020B0004020202020204" pitchFamily="34" charset="0"/>
                <a:cs typeface="Times New Roman" panose="02020603050405020304" pitchFamily="18" charset="0"/>
              </a:rPr>
              <a:t>motivere og understøtte forandringen?</a:t>
            </a:r>
            <a:r>
              <a:rPr lang="da-DK" sz="1200" kern="100" dirty="0">
                <a:effectLst/>
                <a:latin typeface="Calibri "/>
                <a:ea typeface="Aptos" panose="020B0004020202020204" pitchFamily="34" charset="0"/>
                <a:cs typeface="Times New Roman" panose="02020603050405020304" pitchFamily="18" charset="0"/>
              </a:rPr>
              <a:t> Har vi den rette viden og færdigheder? Forankring kræver, at vi har de rigtige kompetencer på plads og sikrer, at </a:t>
            </a:r>
            <a:r>
              <a:rPr lang="da-DK" sz="1200" b="1" kern="100" dirty="0">
                <a:effectLst/>
                <a:latin typeface="Calibri "/>
                <a:ea typeface="Aptos" panose="020B0004020202020204" pitchFamily="34" charset="0"/>
                <a:cs typeface="Times New Roman" panose="02020603050405020304" pitchFamily="18" charset="0"/>
              </a:rPr>
              <a:t>personalet forstår og føler sig klædt</a:t>
            </a:r>
            <a:r>
              <a:rPr lang="da-DK" sz="1200" kern="100" dirty="0">
                <a:effectLst/>
                <a:latin typeface="Calibri "/>
                <a:ea typeface="Aptos" panose="020B0004020202020204" pitchFamily="34" charset="0"/>
                <a:cs typeface="Times New Roman" panose="02020603050405020304" pitchFamily="18" charset="0"/>
              </a:rPr>
              <a:t> på til at lykkes.</a:t>
            </a:r>
          </a:p>
          <a:p>
            <a:pPr>
              <a:lnSpc>
                <a:spcPct val="107000"/>
              </a:lnSpc>
              <a:spcAft>
                <a:spcPts val="800"/>
              </a:spcAft>
            </a:pPr>
            <a:endParaRPr lang="da-DK" sz="1200" b="1"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Kommunikation og fejring: </a:t>
            </a:r>
            <a:endParaRPr lang="da-DK" sz="1200" kern="100" dirty="0">
              <a:effectLst/>
              <a:latin typeface="Calibri "/>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sikrer vi </a:t>
            </a:r>
            <a:r>
              <a:rPr lang="da-DK" sz="1200" b="1" kern="100" dirty="0">
                <a:effectLst/>
                <a:latin typeface="Calibri "/>
                <a:ea typeface="Aptos" panose="020B0004020202020204" pitchFamily="34" charset="0"/>
                <a:cs typeface="Times New Roman" panose="02020603050405020304" pitchFamily="18" charset="0"/>
              </a:rPr>
              <a:t>viden om forbedring og forandring</a:t>
            </a:r>
            <a:r>
              <a:rPr lang="da-DK" sz="1200" kern="100" dirty="0">
                <a:effectLst/>
                <a:latin typeface="Calibri "/>
                <a:ea typeface="Aptos" panose="020B0004020202020204" pitchFamily="34" charset="0"/>
                <a:cs typeface="Times New Roman" panose="02020603050405020304" pitchFamily="18" charset="0"/>
              </a:rPr>
              <a:t>? Altså, hvem, hvad, hvor og hvornår er det vigtigt at kommunikere. God kommunikation </a:t>
            </a:r>
            <a:r>
              <a:rPr lang="da-DK" sz="1200" b="1" kern="100" dirty="0">
                <a:effectLst/>
                <a:latin typeface="Calibri "/>
                <a:ea typeface="Aptos" panose="020B0004020202020204" pitchFamily="34" charset="0"/>
                <a:cs typeface="Times New Roman" panose="02020603050405020304" pitchFamily="18" charset="0"/>
              </a:rPr>
              <a:t>skaber opbakning</a:t>
            </a:r>
            <a:r>
              <a:rPr lang="da-DK" sz="1200" kern="100" dirty="0">
                <a:effectLst/>
                <a:latin typeface="Calibri "/>
                <a:ea typeface="Aptos" panose="020B0004020202020204" pitchFamily="34" charset="0"/>
                <a:cs typeface="Times New Roman" panose="02020603050405020304" pitchFamily="18" charset="0"/>
              </a:rPr>
              <a:t>, og fejring af små sejre viser, at vi værdsætter indsatsen og </a:t>
            </a:r>
            <a:r>
              <a:rPr lang="da-DK" sz="1200" b="1" kern="100" dirty="0">
                <a:effectLst/>
                <a:latin typeface="Calibri "/>
                <a:ea typeface="Aptos" panose="020B0004020202020204" pitchFamily="34" charset="0"/>
                <a:cs typeface="Times New Roman" panose="02020603050405020304" pitchFamily="18" charset="0"/>
              </a:rPr>
              <a:t>motiverer til at fortsætte</a:t>
            </a:r>
            <a:r>
              <a:rPr lang="da-DK" sz="1200" kern="100" dirty="0">
                <a:effectLst/>
                <a:latin typeface="Calibri "/>
                <a:ea typeface="Aptos" panose="020B0004020202020204" pitchFamily="34" charset="0"/>
                <a:cs typeface="Times New Roman" panose="02020603050405020304" pitchFamily="18" charset="0"/>
              </a:rPr>
              <a:t>.</a:t>
            </a:r>
          </a:p>
          <a:p>
            <a:pPr>
              <a:lnSpc>
                <a:spcPct val="107000"/>
              </a:lnSpc>
              <a:spcAft>
                <a:spcPts val="800"/>
              </a:spcAft>
            </a:pPr>
            <a:endParaRPr lang="da-DK" sz="1200" b="1"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Udstyr</a:t>
            </a:r>
            <a:endParaRPr lang="da-DK" sz="1200" kern="100" dirty="0">
              <a:effectLst/>
              <a:latin typeface="Calibri "/>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
                <a:ea typeface="Aptos" panose="020B0004020202020204" pitchFamily="34" charset="0"/>
                <a:cs typeface="Times New Roman" panose="02020603050405020304" pitchFamily="18" charset="0"/>
              </a:rPr>
              <a:t>Hvordan sikrer vi de </a:t>
            </a:r>
            <a:r>
              <a:rPr lang="da-DK" sz="1200" b="1" kern="100" dirty="0">
                <a:effectLst/>
                <a:latin typeface="Calibri "/>
                <a:ea typeface="Aptos" panose="020B0004020202020204" pitchFamily="34" charset="0"/>
                <a:cs typeface="Times New Roman" panose="02020603050405020304" pitchFamily="18" charset="0"/>
              </a:rPr>
              <a:t>rette ressourcer/muligheder til understøttelse </a:t>
            </a:r>
            <a:r>
              <a:rPr lang="da-DK" sz="1200" kern="100" dirty="0">
                <a:effectLst/>
                <a:latin typeface="Calibri "/>
                <a:ea typeface="Aptos" panose="020B0004020202020204" pitchFamily="34" charset="0"/>
                <a:cs typeface="Times New Roman" panose="02020603050405020304" pitchFamily="18" charset="0"/>
              </a:rPr>
              <a:t>af forandringen? Altså, har vi det rette udstyr og systemer til at </a:t>
            </a:r>
            <a:r>
              <a:rPr lang="da-DK" sz="1200" b="1" kern="100" dirty="0">
                <a:effectLst/>
                <a:latin typeface="Calibri "/>
                <a:ea typeface="Aptos" panose="020B0004020202020204" pitchFamily="34" charset="0"/>
                <a:cs typeface="Times New Roman" panose="02020603050405020304" pitchFamily="18" charset="0"/>
              </a:rPr>
              <a:t>understøtte og skalere </a:t>
            </a:r>
            <a:r>
              <a:rPr lang="da-DK" sz="1200" kern="100" dirty="0">
                <a:effectLst/>
                <a:latin typeface="Calibri "/>
                <a:ea typeface="Aptos" panose="020B0004020202020204" pitchFamily="34" charset="0"/>
                <a:cs typeface="Times New Roman" panose="02020603050405020304" pitchFamily="18" charset="0"/>
              </a:rPr>
              <a:t>arbejdsgangen</a:t>
            </a:r>
          </a:p>
          <a:p>
            <a:pPr>
              <a:defRPr/>
            </a:pPr>
            <a:endParaRPr lang="da-DK" dirty="0">
              <a:latin typeface="Arial" charset="0"/>
            </a:endParaRPr>
          </a:p>
          <a:p>
            <a:pPr>
              <a:defRPr/>
            </a:pPr>
            <a:r>
              <a:rPr lang="da-DK" b="1" dirty="0">
                <a:latin typeface="Arial" charset="0"/>
              </a:rPr>
              <a:t>Organisatorisk kapacitet</a:t>
            </a:r>
          </a:p>
          <a:p>
            <a:pPr marL="628650" lvl="1" indent="-171450">
              <a:buFont typeface="Arial" panose="020B0604020202020204" pitchFamily="34" charset="0"/>
              <a:buChar char="•"/>
              <a:defRPr/>
            </a:pPr>
            <a:r>
              <a:rPr lang="da-DK" b="0" dirty="0">
                <a:latin typeface="Arial" charset="0"/>
              </a:rPr>
              <a:t>Hvordan </a:t>
            </a:r>
            <a:r>
              <a:rPr lang="da-DK" b="1" dirty="0">
                <a:latin typeface="Arial" charset="0"/>
              </a:rPr>
              <a:t>understøtter kulturen og de organisatoriske strukturer </a:t>
            </a:r>
            <a:r>
              <a:rPr lang="da-DK" b="0" dirty="0">
                <a:latin typeface="Arial" charset="0"/>
              </a:rPr>
              <a:t>for kvalitetsarbejde i afdelingen implementering af forandringen? Altså har vi en lærende kultur og klar prioritering af indsatser?</a:t>
            </a:r>
          </a:p>
        </p:txBody>
      </p:sp>
      <p:sp>
        <p:nvSpPr>
          <p:cNvPr id="6148" name="Pladsholder til diasnumm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089" indent="-301957" eaLnBrk="0" hangingPunct="0">
              <a:spcBef>
                <a:spcPct val="30000"/>
              </a:spcBef>
              <a:defRPr sz="1300">
                <a:solidFill>
                  <a:schemeClr val="tx1"/>
                </a:solidFill>
                <a:latin typeface="Arial" charset="0"/>
              </a:defRPr>
            </a:lvl2pPr>
            <a:lvl3pPr marL="1207830" indent="-241565" eaLnBrk="0" hangingPunct="0">
              <a:spcBef>
                <a:spcPct val="30000"/>
              </a:spcBef>
              <a:defRPr sz="1300">
                <a:solidFill>
                  <a:schemeClr val="tx1"/>
                </a:solidFill>
                <a:latin typeface="Arial" charset="0"/>
              </a:defRPr>
            </a:lvl3pPr>
            <a:lvl4pPr marL="1690961" indent="-241565" eaLnBrk="0" hangingPunct="0">
              <a:spcBef>
                <a:spcPct val="30000"/>
              </a:spcBef>
              <a:defRPr sz="1300">
                <a:solidFill>
                  <a:schemeClr val="tx1"/>
                </a:solidFill>
                <a:latin typeface="Arial" charset="0"/>
              </a:defRPr>
            </a:lvl4pPr>
            <a:lvl5pPr marL="2174094" indent="-241565" eaLnBrk="0" hangingPunct="0">
              <a:spcBef>
                <a:spcPct val="30000"/>
              </a:spcBef>
              <a:defRPr sz="1300">
                <a:solidFill>
                  <a:schemeClr val="tx1"/>
                </a:solidFill>
                <a:latin typeface="Arial" charset="0"/>
              </a:defRPr>
            </a:lvl5pPr>
            <a:lvl6pPr marL="2657226" indent="-241565" eaLnBrk="0" fontAlgn="base" hangingPunct="0">
              <a:spcBef>
                <a:spcPct val="30000"/>
              </a:spcBef>
              <a:spcAft>
                <a:spcPct val="0"/>
              </a:spcAft>
              <a:defRPr sz="1300">
                <a:solidFill>
                  <a:schemeClr val="tx1"/>
                </a:solidFill>
                <a:latin typeface="Arial" charset="0"/>
              </a:defRPr>
            </a:lvl6pPr>
            <a:lvl7pPr marL="3140357" indent="-241565" eaLnBrk="0" fontAlgn="base" hangingPunct="0">
              <a:spcBef>
                <a:spcPct val="30000"/>
              </a:spcBef>
              <a:spcAft>
                <a:spcPct val="0"/>
              </a:spcAft>
              <a:defRPr sz="1300">
                <a:solidFill>
                  <a:schemeClr val="tx1"/>
                </a:solidFill>
                <a:latin typeface="Arial" charset="0"/>
              </a:defRPr>
            </a:lvl7pPr>
            <a:lvl8pPr marL="3623490" indent="-241565" eaLnBrk="0" fontAlgn="base" hangingPunct="0">
              <a:spcBef>
                <a:spcPct val="30000"/>
              </a:spcBef>
              <a:spcAft>
                <a:spcPct val="0"/>
              </a:spcAft>
              <a:defRPr sz="1300">
                <a:solidFill>
                  <a:schemeClr val="tx1"/>
                </a:solidFill>
                <a:latin typeface="Arial" charset="0"/>
              </a:defRPr>
            </a:lvl8pPr>
            <a:lvl9pPr marL="4106622" indent="-24156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C5255FD-49C5-4846-B6D4-B3B65B954426}" type="slidenum">
              <a:rPr lang="en-US" altLang="da-DK" smtClean="0">
                <a:solidFill>
                  <a:prstClr val="black"/>
                </a:solidFill>
              </a:rPr>
              <a:pPr eaLnBrk="1" hangingPunct="1">
                <a:spcBef>
                  <a:spcPct val="0"/>
                </a:spcBef>
              </a:pPr>
              <a:t>27</a:t>
            </a:fld>
            <a:endParaRPr lang="en-US" altLang="da-DK">
              <a:solidFill>
                <a:prstClr val="black"/>
              </a:solidFill>
            </a:endParaRPr>
          </a:p>
        </p:txBody>
      </p:sp>
    </p:spTree>
    <p:extLst>
      <p:ext uri="{BB962C8B-B14F-4D97-AF65-F5344CB8AC3E}">
        <p14:creationId xmlns:p14="http://schemas.microsoft.com/office/powerpoint/2010/main" val="4192310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deltagerne kigge på deres egen forbedringsindsats og lægge en plan for, hvordan de kan arbejde med implementering af deres forbedringsindsats.</a:t>
            </a:r>
          </a:p>
          <a:p>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Øvelsen tager udgangspunkt i driverdiagrammet og skal hjælpe deltagerne med at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påbegynde forberedelse af en plan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der skaber en varig forandring</a:t>
            </a:r>
          </a:p>
          <a:p>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Øvelsens trin-for-trin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Deltagerne arbejder i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egne forbedringsteams</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Enkeltmandsgrupper samles i små grupper for at sikre dialog og idéudveksling.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Introduktion til opgaven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(5 minutter)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1. Forklar, at grupperne skal bruge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driverdiagrammets seks kategorier som ramme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 drøftelse af deres plan: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Standardisering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Dokumentation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Data og synlighed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Rette kompetencer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Kommunikation og fejring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Udstyr og ressourcer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2. De skal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udvælge de tre drivere,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de tænker har størst betydning og er lettest at starte</a:t>
            </a: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3. Målet er at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brainstorme og konkretisere</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hvordan de vil arbejde med de udvalgte drivere for at sikre succesfuld implementering. </a:t>
            </a:r>
            <a:b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b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100" b="1" kern="100" dirty="0">
                <a:effectLst/>
                <a:latin typeface="Aptos" panose="020B0004020202020204" pitchFamily="34" charset="0"/>
                <a:ea typeface="Aptos" panose="020B0004020202020204" pitchFamily="34" charset="0"/>
                <a:cs typeface="Times New Roman" panose="02020603050405020304" pitchFamily="18" charset="0"/>
              </a:rPr>
              <a:t>Spørgsmål til inspiration:</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Hvordan vil I standardisere og gøre det nemt at følge de nye arbejdsgange?</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Hvilke dokumenter, vejledninger eller instrukser skal opdateres?</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Hvilke data vil I følge, og hvordan vil I synliggøre dem for teamet?</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Hvilke kompetencer skal styrkes, og hvordan vil I sikre vedligeholdelse af dem?</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Hvordan vil I kommunikere om forandringen og fejre succeser?</a:t>
            </a:r>
          </a:p>
          <a:p>
            <a:pPr marL="628650" lvl="1" indent="-171450">
              <a:lnSpc>
                <a:spcPct val="107000"/>
              </a:lnSpc>
              <a:spcAft>
                <a:spcPts val="800"/>
              </a:spcAft>
              <a:buFont typeface="Arial" panose="020B0604020202020204" pitchFamily="34" charset="0"/>
              <a:buChar char="•"/>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Hvordan vil i sikre at I har det rette udstyr og ressourcer?</a:t>
            </a: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4.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Introducer tidsrammen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Gruppearbejde (30 minutter) – vi holder øje med tiden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5.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Opsamling og præsentation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(ca. 10 minutter)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Hver gruppe præsenterer kort deres vigtigste pointer (maks. 2 minutter pr. gruppe).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Fokus på at dele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praktiske idéer og erfaringer</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der kan inspirere andre grupper.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Tilbyd evt. skabeloner eller print spørgsmål til at støtte dem i deres videre arbejde med implementeringsplanen.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1219871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Opsamling og præsentation (ca. 10 minutter)</a:t>
            </a:r>
          </a:p>
          <a:p>
            <a:pPr marL="628650" lvl="1" indent="-171450">
              <a:buFont typeface="Arial" panose="020B0604020202020204" pitchFamily="34" charset="0"/>
              <a:buChar char="•"/>
            </a:pPr>
            <a:r>
              <a:rPr lang="da-DK" dirty="0"/>
              <a:t>Hver gruppe præsenterer kort deres vigtigste pointer (maks. 2 minutter pr. gruppe).</a:t>
            </a:r>
          </a:p>
          <a:p>
            <a:pPr marL="628650" lvl="1" indent="-171450">
              <a:buFont typeface="Arial" panose="020B0604020202020204" pitchFamily="34" charset="0"/>
              <a:buChar char="•"/>
            </a:pPr>
            <a:r>
              <a:rPr lang="da-DK" dirty="0"/>
              <a:t>Fokus på at dele praktiske idéer og erfaringer, der kan inspirere andre grupper.</a:t>
            </a:r>
          </a:p>
          <a:p>
            <a:endParaRPr lang="da-DK" dirty="0"/>
          </a:p>
          <a:p>
            <a:r>
              <a:rPr lang="da-DK" b="1" dirty="0"/>
              <a:t>Afslutning af øvelsen</a:t>
            </a:r>
          </a:p>
          <a:p>
            <a:r>
              <a:rPr lang="da-DK" dirty="0"/>
              <a:t>Denne øvelse giver deltagerne </a:t>
            </a:r>
            <a:r>
              <a:rPr lang="da-DK" b="1" dirty="0"/>
              <a:t>en start </a:t>
            </a:r>
            <a:r>
              <a:rPr lang="da-DK" dirty="0"/>
              <a:t>på at skabe en </a:t>
            </a:r>
            <a:r>
              <a:rPr lang="da-DK" b="1" dirty="0"/>
              <a:t>stærk plan for implementering</a:t>
            </a:r>
            <a:r>
              <a:rPr lang="da-DK" dirty="0"/>
              <a:t>, som de kan tage med tilbage til deres egne afdelinger. Det er ikke sikkert, de er færdige med planen, men har nu et solidt udgangspunkt de kan </a:t>
            </a:r>
            <a:r>
              <a:rPr lang="da-DK" b="1" dirty="0"/>
              <a:t>arbejde videre med detaljerne </a:t>
            </a:r>
            <a:r>
              <a:rPr lang="da-DK" dirty="0"/>
              <a:t>hjemme.</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265069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Gennemgå formål og mål  med dagen</a:t>
            </a:r>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87198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15 min</a:t>
            </a:r>
          </a:p>
        </p:txBody>
      </p:sp>
      <p:sp>
        <p:nvSpPr>
          <p:cNvPr id="4" name="Pladsholder til slidenummer 3"/>
          <p:cNvSpPr>
            <a:spLocks noGrp="1"/>
          </p:cNvSpPr>
          <p:nvPr>
            <p:ph type="sldNum" sz="quarter" idx="5"/>
          </p:nvPr>
        </p:nvSpPr>
        <p:spPr/>
        <p:txBody>
          <a:bodyPr/>
          <a:lstStyle/>
          <a:p>
            <a:fld id="{0DD9645C-D7FA-D74E-BD59-FA43DBFDCD63}" type="slidenum">
              <a:rPr lang="da-DK" smtClean="0"/>
              <a:t>31</a:t>
            </a:fld>
            <a:endParaRPr lang="da-DK"/>
          </a:p>
        </p:txBody>
      </p:sp>
    </p:spTree>
    <p:extLst>
      <p:ext uri="{BB962C8B-B14F-4D97-AF65-F5344CB8AC3E}">
        <p14:creationId xmlns:p14="http://schemas.microsoft.com/office/powerpoint/2010/main" val="4246691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foto af lokal forbedringstavle</a:t>
            </a:r>
          </a:p>
          <a:p>
            <a:endParaRPr lang="da-DK" dirty="0"/>
          </a:p>
          <a:p>
            <a:r>
              <a:rPr lang="da-DK" dirty="0"/>
              <a:t>Forbedringstavler er et vigtigt redskab i forbedringsarbejde. </a:t>
            </a:r>
          </a:p>
          <a:p>
            <a:endParaRPr lang="da-DK" dirty="0"/>
          </a:p>
          <a:p>
            <a:pPr marL="342900" lvl="0" indent="-342900">
              <a:lnSpc>
                <a:spcPct val="107000"/>
              </a:lnSpc>
              <a:spcAft>
                <a:spcPts val="800"/>
              </a:spcAft>
              <a:buFont typeface="+mj-lt"/>
              <a:buAutoNum type="arabicPeriod"/>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Hvad er en forbedringstavle?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En forbedringstavle er en fysisk tavle, hvor medarbejdere og ledere i en enhed, et team eller en afdeling struktureret arbejder med forbedringsarbejdets forskellige faser</a:t>
            </a: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Tavlen bruges til at organisere og dele arbejdet gennem forskellige faser – lige fra udvikling, afprøvning, implementering og forankring i egen organisation. </a:t>
            </a: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Tavlen giver teams og afdelinger et visuelt og struktureret overblik over processer og mål.</a:t>
            </a:r>
          </a:p>
          <a:p>
            <a:pPr marL="457200" lvl="1" indent="0">
              <a:lnSpc>
                <a:spcPct val="107000"/>
              </a:lnSpc>
              <a:spcAft>
                <a:spcPts val="800"/>
              </a:spcAft>
              <a:buSzPts val="1000"/>
              <a:buFont typeface="Courier New" panose="02070309020205020404" pitchFamily="49" charset="0"/>
              <a:buNone/>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Tavlemødernes rolle: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Bruges til at drøfte status, dele erfaringer og idéer samt sikre, at forbedringsinitiativer skrider fremad.</a:t>
            </a:r>
          </a:p>
          <a:p>
            <a:pPr marL="0" lvl="0" indent="0">
              <a:lnSpc>
                <a:spcPct val="107000"/>
              </a:lnSpc>
              <a:spcAft>
                <a:spcPts val="800"/>
              </a:spcAft>
              <a:buSzPts val="1000"/>
              <a:buFont typeface="Courier New" panose="02070309020205020404" pitchFamily="49" charset="0"/>
              <a:buNone/>
              <a:tabLst>
                <a:tab pos="914400" algn="l"/>
              </a:tabLs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Font typeface="Courier New" panose="02070309020205020404" pitchFamily="49" charset="0"/>
              <a:buNone/>
              <a:tabLst>
                <a:tab pos="914400" algn="l"/>
              </a:tabLs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Læringspointe: </a:t>
            </a: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Formålet med at anvende forbedringstavler er at gøre forbedringsarbejdet synligt og tilgængeligt for medarbejdere og ledere for på den måde at fastholde fokus på forbedringsarbejdet i en travl hverdag</a:t>
            </a: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Ved at bruge forbedringstavler skabes en kultur for løbende læring, samarbejde og engagement.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lnSpc>
                <a:spcPct val="107000"/>
              </a:lnSpc>
              <a:spcAft>
                <a:spcPts val="800"/>
              </a:spcAft>
              <a:buSzPts val="1000"/>
              <a:buFont typeface="Arial" panose="020B0604020202020204" pitchFamily="34" charset="0"/>
              <a:buChar char="•"/>
              <a:tabLst>
                <a:tab pos="914400" algn="l"/>
              </a:tabLs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Tavlen bliver en fælles reference for hele teamet, hvilket er afgørende for succes i forbedringsarbejdet.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33</a:t>
            </a:fld>
            <a:endParaRPr lang="da-DK"/>
          </a:p>
        </p:txBody>
      </p:sp>
    </p:spTree>
    <p:extLst>
      <p:ext uri="{BB962C8B-B14F-4D97-AF65-F5344CB8AC3E}">
        <p14:creationId xmlns:p14="http://schemas.microsoft.com/office/powerpoint/2010/main" val="1921100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viser, hvordan en forbedringstavle er opbygget, og hvordan den fungerer som et praktisk værktøj i arbejdet med forbedringsindsatser.</a:t>
            </a:r>
          </a:p>
          <a:p>
            <a:endParaRPr lang="da-DK" dirty="0"/>
          </a:p>
          <a:p>
            <a:r>
              <a:rPr lang="da-DK" dirty="0"/>
              <a:t>En tavle er typisk en centralt placeret whiteboardtavle, men kan også være en elektronisk tavle til et </a:t>
            </a:r>
            <a:r>
              <a:rPr lang="da-DK" dirty="0" err="1"/>
              <a:t>teamsmøde</a:t>
            </a:r>
            <a:r>
              <a:rPr lang="da-DK" dirty="0"/>
              <a:t>.</a:t>
            </a:r>
          </a:p>
          <a:p>
            <a:endParaRPr lang="da-DK" dirty="0"/>
          </a:p>
          <a:p>
            <a:r>
              <a:rPr lang="da-DK" dirty="0"/>
              <a:t>Elementer kan variere. Det er vigtigt at tilpasse tavlen så den giver mening i den lokale kontekst. </a:t>
            </a:r>
          </a:p>
          <a:p>
            <a:endParaRPr lang="da-DK" dirty="0"/>
          </a:p>
          <a:p>
            <a:r>
              <a:rPr lang="da-DK" dirty="0"/>
              <a:t>Typiske elementer i en tavle er:</a:t>
            </a:r>
          </a:p>
          <a:p>
            <a:pPr marL="628650" lvl="1" indent="-171450">
              <a:buFont typeface="Arial" panose="020B0604020202020204" pitchFamily="34" charset="0"/>
              <a:buChar char="•"/>
            </a:pPr>
            <a:r>
              <a:rPr lang="da-DK" dirty="0"/>
              <a:t>Mål – definition af </a:t>
            </a:r>
            <a:r>
              <a:rPr lang="da-DK" b="1" dirty="0"/>
              <a:t>SMART-mål </a:t>
            </a:r>
            <a:r>
              <a:rPr lang="da-DK" dirty="0"/>
              <a:t>– hvad er </a:t>
            </a:r>
            <a:r>
              <a:rPr lang="da-DK" b="1" dirty="0"/>
              <a:t>det vi ønsker at opnå </a:t>
            </a:r>
            <a:r>
              <a:rPr lang="da-DK" dirty="0"/>
              <a:t>med indsatsen?</a:t>
            </a:r>
          </a:p>
          <a:p>
            <a:pPr marL="628650" lvl="1" indent="-171450">
              <a:buFont typeface="Arial" panose="020B0604020202020204" pitchFamily="34" charset="0"/>
              <a:buChar char="•"/>
            </a:pPr>
            <a:r>
              <a:rPr lang="da-DK" dirty="0"/>
              <a:t>DATA – vi følger </a:t>
            </a:r>
            <a:r>
              <a:rPr lang="da-DK" b="1" dirty="0"/>
              <a:t>vores indikatorer </a:t>
            </a:r>
            <a:r>
              <a:rPr lang="da-DK" dirty="0"/>
              <a:t>(resultat og proces) i forbedringsindsatsen. Her holder vi øje med, hvordan vi klarer os i forhold til det, vi vil opnå målet og om vores arbejdsgange er stabile – </a:t>
            </a:r>
            <a:r>
              <a:rPr lang="da-DK" b="1" dirty="0"/>
              <a:t>Hvordan ved vi at en forandring er en forbedring</a:t>
            </a:r>
            <a:r>
              <a:rPr lang="da-DK" dirty="0"/>
              <a:t>?  </a:t>
            </a:r>
          </a:p>
          <a:p>
            <a:pPr marL="628650" lvl="1" indent="-171450">
              <a:buFont typeface="Arial" panose="020B0604020202020204" pitchFamily="34" charset="0"/>
              <a:buChar char="•"/>
            </a:pPr>
            <a:r>
              <a:rPr lang="da-DK" dirty="0"/>
              <a:t>Igangværende </a:t>
            </a:r>
            <a:r>
              <a:rPr lang="da-DK" b="1" dirty="0" err="1"/>
              <a:t>PDSA’er</a:t>
            </a:r>
            <a:r>
              <a:rPr lang="da-DK" dirty="0"/>
              <a:t> – hjertet af tavlen, hvor vi ser konkrete forbedringstiltag og afprøvninger til </a:t>
            </a:r>
            <a:r>
              <a:rPr lang="da-DK" b="1" dirty="0"/>
              <a:t>udvikling og implementering af idéer </a:t>
            </a:r>
            <a:r>
              <a:rPr lang="da-DK" dirty="0"/>
              <a:t>og planer for at nå vores mål.</a:t>
            </a:r>
          </a:p>
          <a:p>
            <a:pPr marL="628650" lvl="1" indent="-171450">
              <a:buFont typeface="Arial" panose="020B0604020202020204" pitchFamily="34" charset="0"/>
              <a:buChar char="•"/>
            </a:pPr>
            <a:r>
              <a:rPr lang="da-DK" b="1" dirty="0"/>
              <a:t>Idéer </a:t>
            </a:r>
            <a:r>
              <a:rPr lang="da-DK" dirty="0"/>
              <a:t>eller input fra medarbejdere – tavlens mulighedsrum, der kan omsættes til handling senere. </a:t>
            </a:r>
            <a:r>
              <a:rPr lang="da-DK" b="1" dirty="0"/>
              <a:t>Hvilke forandringer skal vi lave</a:t>
            </a:r>
            <a:r>
              <a:rPr lang="da-DK" dirty="0"/>
              <a:t>?</a:t>
            </a:r>
          </a:p>
          <a:p>
            <a:pPr marL="628650" lvl="1"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34</a:t>
            </a:fld>
            <a:endParaRPr lang="da-DK"/>
          </a:p>
        </p:txBody>
      </p:sp>
    </p:spTree>
    <p:extLst>
      <p:ext uri="{BB962C8B-B14F-4D97-AF65-F5344CB8AC3E}">
        <p14:creationId xmlns:p14="http://schemas.microsoft.com/office/powerpoint/2010/main" val="3941311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generisk tavle i Region Sjælland.</a:t>
            </a:r>
          </a:p>
          <a:p>
            <a:endParaRPr lang="da-DK" dirty="0"/>
          </a:p>
          <a:p>
            <a:r>
              <a:rPr lang="da-DK" dirty="0"/>
              <a:t>Det er vigtigt, at tavlerne og tavlemødernes endelige form bliver tilpasset den enkelte lokale praksis</a:t>
            </a:r>
          </a:p>
          <a:p>
            <a:endParaRPr lang="da-DK" dirty="0"/>
          </a:p>
          <a:p>
            <a:r>
              <a:rPr lang="da-DK" dirty="0"/>
              <a:t>Faldgruben ved denne tavle kan være et stort fokus på KPI og mindre fokus på test og løbende læring. Det er vigtigt at tilpasse tavlen, så den giver mening i den lokale kontekst.</a:t>
            </a:r>
          </a:p>
        </p:txBody>
      </p:sp>
      <p:sp>
        <p:nvSpPr>
          <p:cNvPr id="4" name="Pladsholder til slidenummer 3"/>
          <p:cNvSpPr>
            <a:spLocks noGrp="1"/>
          </p:cNvSpPr>
          <p:nvPr>
            <p:ph type="sldNum" sz="quarter" idx="5"/>
          </p:nvPr>
        </p:nvSpPr>
        <p:spPr/>
        <p:txBody>
          <a:bodyPr/>
          <a:lstStyle/>
          <a:p>
            <a:fld id="{0DD9645C-D7FA-D74E-BD59-FA43DBFDCD63}" type="slidenum">
              <a:rPr lang="da-DK" smtClean="0"/>
              <a:t>35</a:t>
            </a:fld>
            <a:endParaRPr lang="da-DK"/>
          </a:p>
        </p:txBody>
      </p:sp>
    </p:spTree>
    <p:extLst>
      <p:ext uri="{BB962C8B-B14F-4D97-AF65-F5344CB8AC3E}">
        <p14:creationId xmlns:p14="http://schemas.microsoft.com/office/powerpoint/2010/main" val="2897156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Tavlemøder er nøglen til effektivt forbedringsarbejde.</a:t>
            </a:r>
          </a:p>
          <a:p>
            <a:pPr>
              <a:lnSpc>
                <a:spcPct val="107000"/>
              </a:lnSpc>
              <a:spcAft>
                <a:spcPts val="800"/>
              </a:spcAft>
            </a:pP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Hvor forbedringstavlerne er vores fysiske værktøj, er tavlemøderne processen, der holder arbejdet levende og dynamisk. Tavlemøder er den ramme, der sikrer, at tavlen ikke bare bliver pynt, men en aktiv del af hverdagen.</a:t>
            </a: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Praktisk gennemførsel:</a:t>
            </a:r>
          </a:p>
          <a:p>
            <a:pPr marL="171450" indent="-171450">
              <a:lnSpc>
                <a:spcPct val="107000"/>
              </a:lnSpc>
              <a:spcAft>
                <a:spcPts val="800"/>
              </a:spcAft>
              <a:buFont typeface="Arial" panose="020B0604020202020204" pitchFamily="34" charset="0"/>
              <a:buChar char="•"/>
            </a:pPr>
            <a:r>
              <a:rPr lang="da-DK" sz="1200" kern="100" dirty="0">
                <a:effectLst/>
                <a:latin typeface="Calibri "/>
                <a:ea typeface="Aptos" panose="020B0004020202020204" pitchFamily="34" charset="0"/>
                <a:cs typeface="Times New Roman" panose="02020603050405020304" pitchFamily="18" charset="0"/>
              </a:rPr>
              <a:t>Tavlemøder skal være </a:t>
            </a:r>
            <a:r>
              <a:rPr lang="da-DK" sz="1200" b="1" kern="100" dirty="0">
                <a:effectLst/>
                <a:latin typeface="Calibri "/>
                <a:ea typeface="Aptos" panose="020B0004020202020204" pitchFamily="34" charset="0"/>
                <a:cs typeface="Times New Roman" panose="02020603050405020304" pitchFamily="18" charset="0"/>
              </a:rPr>
              <a:t>korte og effektive </a:t>
            </a:r>
            <a:r>
              <a:rPr lang="da-DK" sz="1200" kern="100" dirty="0">
                <a:effectLst/>
                <a:latin typeface="Calibri "/>
                <a:ea typeface="Aptos" panose="020B0004020202020204" pitchFamily="34" charset="0"/>
                <a:cs typeface="Times New Roman" panose="02020603050405020304" pitchFamily="18" charset="0"/>
              </a:rPr>
              <a:t>– typisk stående for at </a:t>
            </a:r>
            <a:r>
              <a:rPr lang="da-DK" sz="1200" b="1" kern="100" dirty="0">
                <a:effectLst/>
                <a:latin typeface="Calibri "/>
                <a:ea typeface="Aptos" panose="020B0004020202020204" pitchFamily="34" charset="0"/>
                <a:cs typeface="Times New Roman" panose="02020603050405020304" pitchFamily="18" charset="0"/>
              </a:rPr>
              <a:t>holde energien oppe</a:t>
            </a:r>
            <a:r>
              <a:rPr lang="da-DK" sz="1200" kern="100" dirty="0">
                <a:effectLst/>
                <a:latin typeface="Calibri "/>
                <a:ea typeface="Aptos" panose="020B0004020202020204" pitchFamily="34" charset="0"/>
                <a:cs typeface="Times New Roman" panose="02020603050405020304" pitchFamily="18" charset="0"/>
              </a:rPr>
              <a:t>. At møderne er korte, målrettede og hyppige, gør dem </a:t>
            </a:r>
            <a:r>
              <a:rPr lang="da-DK" sz="1200" b="1" kern="100" dirty="0">
                <a:effectLst/>
                <a:latin typeface="Calibri "/>
                <a:ea typeface="Aptos" panose="020B0004020202020204" pitchFamily="34" charset="0"/>
                <a:cs typeface="Times New Roman" panose="02020603050405020304" pitchFamily="18" charset="0"/>
              </a:rPr>
              <a:t>lettere at integrere</a:t>
            </a:r>
            <a:r>
              <a:rPr lang="da-DK" sz="1200" kern="100" dirty="0">
                <a:effectLst/>
                <a:latin typeface="Calibri "/>
                <a:ea typeface="Aptos" panose="020B0004020202020204" pitchFamily="34" charset="0"/>
                <a:cs typeface="Times New Roman" panose="02020603050405020304" pitchFamily="18" charset="0"/>
              </a:rPr>
              <a:t> i dagligdagen</a:t>
            </a:r>
          </a:p>
          <a:p>
            <a:pPr marL="171450" indent="-171450">
              <a:lnSpc>
                <a:spcPct val="107000"/>
              </a:lnSpc>
              <a:spcAft>
                <a:spcPts val="800"/>
              </a:spcAft>
              <a:buFont typeface="Arial" panose="020B0604020202020204" pitchFamily="34" charset="0"/>
              <a:buChar char="•"/>
            </a:pPr>
            <a:r>
              <a:rPr lang="da-DK" sz="1200" kern="100" dirty="0">
                <a:effectLst/>
                <a:latin typeface="Calibri "/>
                <a:ea typeface="Aptos" panose="020B0004020202020204" pitchFamily="34" charset="0"/>
                <a:cs typeface="Times New Roman" panose="02020603050405020304" pitchFamily="18" charset="0"/>
              </a:rPr>
              <a:t>Det handler </a:t>
            </a:r>
            <a:r>
              <a:rPr lang="da-DK" sz="1200" b="1" kern="100" dirty="0">
                <a:effectLst/>
                <a:latin typeface="Calibri "/>
                <a:ea typeface="Aptos" panose="020B0004020202020204" pitchFamily="34" charset="0"/>
                <a:cs typeface="Times New Roman" panose="02020603050405020304" pitchFamily="18" charset="0"/>
              </a:rPr>
              <a:t>ikke om at løse problemer</a:t>
            </a:r>
            <a:r>
              <a:rPr lang="da-DK" sz="1200" kern="100" dirty="0">
                <a:effectLst/>
                <a:latin typeface="Calibri "/>
                <a:ea typeface="Aptos" panose="020B0004020202020204" pitchFamily="34" charset="0"/>
                <a:cs typeface="Times New Roman" panose="02020603050405020304" pitchFamily="18" charset="0"/>
              </a:rPr>
              <a:t> i mødet, men om at få status, </a:t>
            </a:r>
            <a:r>
              <a:rPr lang="da-DK" sz="1200" b="1" kern="100" dirty="0">
                <a:effectLst/>
                <a:latin typeface="Calibri "/>
                <a:ea typeface="Aptos" panose="020B0004020202020204" pitchFamily="34" charset="0"/>
                <a:cs typeface="Times New Roman" panose="02020603050405020304" pitchFamily="18" charset="0"/>
              </a:rPr>
              <a:t>dele læring og definere næste skridt</a:t>
            </a:r>
            <a:r>
              <a:rPr lang="da-DK" sz="1200" kern="100" dirty="0">
                <a:effectLst/>
                <a:latin typeface="Calibri "/>
                <a:ea typeface="Aptos" panose="020B0004020202020204" pitchFamily="34" charset="0"/>
                <a:cs typeface="Times New Roman" panose="02020603050405020304" pitchFamily="18" charset="0"/>
              </a:rPr>
              <a:t>.  Med andre ord at sikre løbende dialog og læring blandt medarbejdere og skabe fælles ansvar for forbedringsprocessen.</a:t>
            </a:r>
          </a:p>
          <a:p>
            <a:pPr marL="171450" indent="-171450">
              <a:lnSpc>
                <a:spcPct val="107000"/>
              </a:lnSpc>
              <a:spcAft>
                <a:spcPts val="800"/>
              </a:spcAft>
              <a:buFont typeface="Arial" panose="020B0604020202020204" pitchFamily="34" charset="0"/>
              <a:buChar char="•"/>
            </a:pPr>
            <a:r>
              <a:rPr lang="da-DK" sz="1200" kern="100" dirty="0">
                <a:effectLst/>
                <a:latin typeface="Calibri "/>
                <a:ea typeface="Aptos" panose="020B0004020202020204" pitchFamily="34" charset="0"/>
                <a:cs typeface="Times New Roman" panose="02020603050405020304" pitchFamily="18" charset="0"/>
              </a:rPr>
              <a:t>En fast facilitator kan hjælpe med struktur, men det er vigtigt, at hele </a:t>
            </a:r>
            <a:r>
              <a:rPr lang="da-DK" sz="1200" b="1" kern="100" dirty="0">
                <a:effectLst/>
                <a:latin typeface="Calibri "/>
                <a:ea typeface="Aptos" panose="020B0004020202020204" pitchFamily="34" charset="0"/>
                <a:cs typeface="Times New Roman" panose="02020603050405020304" pitchFamily="18" charset="0"/>
              </a:rPr>
              <a:t>teamet føler ejerskab</a:t>
            </a:r>
            <a:r>
              <a:rPr lang="da-DK" sz="1200" kern="100" dirty="0">
                <a:effectLst/>
                <a:latin typeface="Calibri "/>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Stemning og tilgang:</a:t>
            </a:r>
          </a:p>
          <a:p>
            <a:pPr marL="171450" indent="-171450">
              <a:lnSpc>
                <a:spcPct val="107000"/>
              </a:lnSpc>
              <a:spcAft>
                <a:spcPts val="800"/>
              </a:spcAft>
              <a:buFont typeface="Arial" panose="020B0604020202020204" pitchFamily="34" charset="0"/>
              <a:buChar char="•"/>
            </a:pPr>
            <a:r>
              <a:rPr lang="da-DK" sz="1200" kern="100" dirty="0">
                <a:effectLst/>
                <a:latin typeface="Calibri "/>
                <a:ea typeface="Aptos" panose="020B0004020202020204" pitchFamily="34" charset="0"/>
                <a:cs typeface="Times New Roman" panose="02020603050405020304" pitchFamily="18" charset="0"/>
              </a:rPr>
              <a:t>En positiv, anerkendende atmosfære er afgørende.</a:t>
            </a:r>
          </a:p>
          <a:p>
            <a:pPr marL="171450" indent="-171450">
              <a:lnSpc>
                <a:spcPct val="107000"/>
              </a:lnSpc>
              <a:spcAft>
                <a:spcPts val="800"/>
              </a:spcAft>
              <a:buFont typeface="Arial" panose="020B0604020202020204" pitchFamily="34" charset="0"/>
              <a:buChar char="•"/>
            </a:pPr>
            <a:r>
              <a:rPr lang="da-DK" sz="1200" kern="100" dirty="0">
                <a:effectLst/>
                <a:latin typeface="Calibri "/>
                <a:ea typeface="Aptos" panose="020B0004020202020204" pitchFamily="34" charset="0"/>
                <a:cs typeface="Times New Roman" panose="02020603050405020304" pitchFamily="18" charset="0"/>
              </a:rPr>
              <a:t>Gode tavlemøder skaber </a:t>
            </a:r>
            <a:r>
              <a:rPr lang="da-DK" sz="1200" b="1" kern="100" dirty="0">
                <a:effectLst/>
                <a:latin typeface="Calibri "/>
                <a:ea typeface="Aptos" panose="020B0004020202020204" pitchFamily="34" charset="0"/>
                <a:cs typeface="Times New Roman" panose="02020603050405020304" pitchFamily="18" charset="0"/>
              </a:rPr>
              <a:t>tryghed, engagement og en følelse af fremdrift</a:t>
            </a:r>
            <a:r>
              <a:rPr lang="da-DK" sz="1200" kern="100" dirty="0">
                <a:effectLst/>
                <a:latin typeface="Calibri "/>
                <a:ea typeface="Aptos" panose="020B0004020202020204" pitchFamily="34" charset="0"/>
                <a:cs typeface="Times New Roman" panose="02020603050405020304" pitchFamily="18" charset="0"/>
              </a:rPr>
              <a:t>.</a:t>
            </a:r>
          </a:p>
          <a:p>
            <a:pPr marL="0" indent="0">
              <a:lnSpc>
                <a:spcPct val="107000"/>
              </a:lnSpc>
              <a:spcAft>
                <a:spcPts val="800"/>
              </a:spcAft>
              <a:buFont typeface="Arial" panose="020B0604020202020204" pitchFamily="34" charset="0"/>
              <a:buNone/>
            </a:pPr>
            <a:r>
              <a:rPr lang="da-DK" sz="1200" kern="100" dirty="0">
                <a:effectLst/>
                <a:latin typeface="Calibri "/>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Calibri "/>
                <a:ea typeface="Aptos" panose="020B0004020202020204" pitchFamily="34" charset="0"/>
                <a:cs typeface="Times New Roman" panose="02020603050405020304" pitchFamily="18" charset="0"/>
              </a:rPr>
              <a:t>Læringspointe:</a:t>
            </a:r>
            <a:endParaRPr lang="da-DK" sz="1200" kern="100" dirty="0">
              <a:effectLst/>
              <a:latin typeface="Calibri "/>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Tavlemøder er en enkel, men stærk metode til at understøtte løbende forbedringer. Tavlen visualiserer arbejdet, mens møderne er det, der sikrer, at vi handler og udvikler os kontinuerligt gennem fælles læring, ansvar og fokus.</a:t>
            </a: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Calibri "/>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36</a:t>
            </a:fld>
            <a:endParaRPr lang="da-DK"/>
          </a:p>
        </p:txBody>
      </p:sp>
    </p:spTree>
    <p:extLst>
      <p:ext uri="{BB962C8B-B14F-4D97-AF65-F5344CB8AC3E}">
        <p14:creationId xmlns:p14="http://schemas.microsoft.com/office/powerpoint/2010/main" val="2771665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Indsæt gerne flere og forskelligartede eksempler til inspiration</a:t>
            </a:r>
          </a:p>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37</a:t>
            </a:fld>
            <a:endParaRPr lang="da-DK"/>
          </a:p>
        </p:txBody>
      </p:sp>
    </p:spTree>
    <p:extLst>
      <p:ext uri="{BB962C8B-B14F-4D97-AF65-F5344CB8AC3E}">
        <p14:creationId xmlns:p14="http://schemas.microsoft.com/office/powerpoint/2010/main" val="1095456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Når vi holder tavlemøder, er det vigtigt, at vi skaber en struktur, som sikrer, at møderne forbliver effektive og fokuserede.</a:t>
            </a:r>
          </a:p>
          <a:p>
            <a:pPr marL="628650" lvl="1" indent="-171450">
              <a:buFont typeface="Arial" panose="020B0604020202020204" pitchFamily="34" charset="0"/>
              <a:buChar char="•"/>
            </a:pPr>
            <a:r>
              <a:rPr lang="da-DK" sz="1200" dirty="0"/>
              <a:t>Vi </a:t>
            </a:r>
            <a:r>
              <a:rPr lang="da-DK" sz="1200" b="1" dirty="0"/>
              <a:t>starter og slutter til tiden</a:t>
            </a:r>
            <a:r>
              <a:rPr lang="da-DK" sz="1200" dirty="0"/>
              <a:t> – det respekterer alles tid og skaber tillid til mødeformatet.</a:t>
            </a:r>
          </a:p>
          <a:p>
            <a:pPr marL="628650" lvl="1" indent="-171450">
              <a:buFont typeface="Arial" panose="020B0604020202020204" pitchFamily="34" charset="0"/>
              <a:buChar char="•"/>
            </a:pPr>
            <a:r>
              <a:rPr lang="da-DK" sz="1200" dirty="0"/>
              <a:t>Forberedelse er nøgleordet: Vi møder op </a:t>
            </a:r>
            <a:r>
              <a:rPr lang="da-DK" sz="1200" b="1" dirty="0"/>
              <a:t>velforberedte</a:t>
            </a:r>
            <a:r>
              <a:rPr lang="da-DK" sz="1200" dirty="0"/>
              <a:t>, så vi bruger tiden optimalt.</a:t>
            </a:r>
          </a:p>
          <a:p>
            <a:pPr marL="628650" lvl="1" indent="-171450">
              <a:buFont typeface="Arial" panose="020B0604020202020204" pitchFamily="34" charset="0"/>
              <a:buChar char="•"/>
            </a:pPr>
            <a:r>
              <a:rPr lang="da-DK" sz="1200" dirty="0"/>
              <a:t>At vi </a:t>
            </a:r>
            <a:r>
              <a:rPr lang="da-DK" sz="1200" b="1" dirty="0"/>
              <a:t>står op</a:t>
            </a:r>
            <a:r>
              <a:rPr lang="da-DK" sz="1200" dirty="0"/>
              <a:t> under mødet bidrager til engagement og energi – samtidig sikrer det, at møderne holdes korte.</a:t>
            </a:r>
          </a:p>
          <a:p>
            <a:pPr marL="628650" lvl="1" indent="-171450">
              <a:buFont typeface="Arial" panose="020B0604020202020204" pitchFamily="34" charset="0"/>
              <a:buChar char="•"/>
            </a:pPr>
            <a:r>
              <a:rPr lang="da-DK" sz="1200" dirty="0"/>
              <a:t>At </a:t>
            </a:r>
            <a:r>
              <a:rPr lang="da-DK" sz="1200" b="1" dirty="0"/>
              <a:t>spille hinanden gode</a:t>
            </a:r>
            <a:r>
              <a:rPr lang="da-DK" sz="1200" dirty="0"/>
              <a:t> handler om at støtte og bygge på hinandens idéer og inputs.</a:t>
            </a:r>
          </a:p>
          <a:p>
            <a:pPr marL="628650" lvl="1" indent="-171450">
              <a:buFont typeface="Arial" panose="020B0604020202020204" pitchFamily="34" charset="0"/>
              <a:buChar char="•"/>
            </a:pPr>
            <a:r>
              <a:rPr lang="da-DK" sz="1200" dirty="0"/>
              <a:t>Vi deler vores viden og erfaringer aktivt – fordi det er i fællesskab, vi finder de bedste løsninger.</a:t>
            </a:r>
          </a:p>
          <a:p>
            <a:pPr marL="628650" lvl="1" indent="-171450">
              <a:buFont typeface="Arial" panose="020B0604020202020204" pitchFamily="34" charset="0"/>
              <a:buChar char="•"/>
            </a:pPr>
            <a:r>
              <a:rPr lang="da-DK" sz="1200" b="1" dirty="0"/>
              <a:t>Lyt aktivt</a:t>
            </a:r>
            <a:r>
              <a:rPr lang="da-DK" sz="1200" dirty="0"/>
              <a:t> og vær til stede – det betyder ingen mobiltelefoner eller kaffekopper, som kan distrahere.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38</a:t>
            </a:fld>
            <a:endParaRPr lang="da-DK"/>
          </a:p>
        </p:txBody>
      </p:sp>
    </p:spTree>
    <p:extLst>
      <p:ext uri="{BB962C8B-B14F-4D97-AF65-F5344CB8AC3E}">
        <p14:creationId xmlns:p14="http://schemas.microsoft.com/office/powerpoint/2010/main" val="3326505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Effektive tavlemøder kræver, at vi arbejder med både tavlestruktur og tavleadfærd. Det er i kombinationen af disse to elementer, at vi skaber succes.</a:t>
            </a:r>
          </a:p>
          <a:p>
            <a:endParaRPr lang="da-DK" dirty="0"/>
          </a:p>
          <a:p>
            <a:r>
              <a:rPr lang="da-DK" dirty="0"/>
              <a:t>På den ene side handler tavlestruktur om, at tavlen er logisk opbygget og nem at bruge. Den skal indeholde tydelige mål, data, aktionspunkter og forbedringsidéer. </a:t>
            </a:r>
            <a:r>
              <a:rPr lang="da-DK" b="1" dirty="0"/>
              <a:t>Strukturen skal facilitere de rigtige dialoger</a:t>
            </a:r>
            <a:r>
              <a:rPr lang="da-DK" dirty="0"/>
              <a:t>, gøre det klart, hvad vi skal tale om, og hvad status er. </a:t>
            </a:r>
          </a:p>
          <a:p>
            <a:r>
              <a:rPr lang="da-DK" dirty="0"/>
              <a:t>Varighed:  kort fx 30 min. </a:t>
            </a:r>
          </a:p>
          <a:p>
            <a:r>
              <a:rPr lang="da-DK" dirty="0"/>
              <a:t>Hyppighed: fx ugentlige </a:t>
            </a:r>
          </a:p>
          <a:p>
            <a:endParaRPr lang="da-DK" dirty="0"/>
          </a:p>
          <a:p>
            <a:r>
              <a:rPr lang="da-DK" dirty="0"/>
              <a:t>På den anden side har vi tavleadfærd, som handler om, hvordan vi bruger tavlen. Et godt </a:t>
            </a:r>
            <a:r>
              <a:rPr lang="da-DK" b="1" dirty="0"/>
              <a:t>tavlemødet er velforberedt, bevidst faciliteret og følges op </a:t>
            </a:r>
            <a:r>
              <a:rPr lang="da-DK" dirty="0"/>
              <a:t>med klare aftaler og deadlines.</a:t>
            </a:r>
          </a:p>
          <a:p>
            <a:endParaRPr lang="da-DK" dirty="0"/>
          </a:p>
          <a:p>
            <a:r>
              <a:rPr lang="da-DK" b="1" dirty="0"/>
              <a:t>Overvejelser forud </a:t>
            </a:r>
            <a:r>
              <a:rPr lang="da-DK" dirty="0"/>
              <a:t>for et velforberedt tavlemøde:</a:t>
            </a:r>
          </a:p>
          <a:p>
            <a:pPr marL="628650" lvl="1" indent="-171450">
              <a:buFont typeface="Arial" panose="020B0604020202020204" pitchFamily="34" charset="0"/>
              <a:buChar char="•"/>
            </a:pPr>
            <a:r>
              <a:rPr lang="da-DK" dirty="0"/>
              <a:t>Hvordan vil jeg disponere tiden?</a:t>
            </a:r>
          </a:p>
          <a:p>
            <a:pPr marL="628650" lvl="1" indent="-171450">
              <a:buFont typeface="Arial" panose="020B0604020202020204" pitchFamily="34" charset="0"/>
              <a:buChar char="•"/>
            </a:pPr>
            <a:r>
              <a:rPr lang="da-DK" dirty="0"/>
              <a:t>Hvad har jeg brug for input til? </a:t>
            </a:r>
          </a:p>
          <a:p>
            <a:pPr marL="628650" lvl="1" indent="-171450">
              <a:buFont typeface="Arial" panose="020B0604020202020204" pitchFamily="34" charset="0"/>
              <a:buChar char="•"/>
            </a:pPr>
            <a:r>
              <a:rPr lang="da-DK" dirty="0"/>
              <a:t>Hvad er vigtigt at få svar på eller delt?</a:t>
            </a:r>
          </a:p>
          <a:p>
            <a:pPr marL="628650" lvl="1" indent="-171450">
              <a:buFont typeface="Arial" panose="020B0604020202020204" pitchFamily="34" charset="0"/>
              <a:buChar char="•"/>
            </a:pPr>
            <a:r>
              <a:rPr lang="da-DK" dirty="0"/>
              <a:t>Er data opdateret?</a:t>
            </a:r>
          </a:p>
          <a:p>
            <a:pPr marL="628650" lvl="1" indent="-171450">
              <a:buFont typeface="Arial" panose="020B0604020202020204" pitchFamily="34" charset="0"/>
              <a:buChar char="•"/>
            </a:pPr>
            <a:r>
              <a:rPr lang="da-DK" dirty="0"/>
              <a:t>Hvad har vi lært?</a:t>
            </a:r>
          </a:p>
          <a:p>
            <a:pPr marL="628650" lvl="1" indent="-171450">
              <a:buFont typeface="Arial" panose="020B0604020202020204" pitchFamily="34" charset="0"/>
              <a:buChar char="•"/>
            </a:pPr>
            <a:r>
              <a:rPr lang="da-DK" dirty="0"/>
              <a:t>Hvad er status? </a:t>
            </a:r>
          </a:p>
          <a:p>
            <a:pPr marL="628650" lvl="1" indent="-171450">
              <a:buFont typeface="Arial" panose="020B0604020202020204" pitchFamily="34" charset="0"/>
              <a:buChar char="•"/>
            </a:pPr>
            <a:r>
              <a:rPr lang="da-DK" dirty="0"/>
              <a:t>Hvad skal jeg følge op på?</a:t>
            </a:r>
          </a:p>
          <a:p>
            <a:pPr marL="628650" lvl="1" indent="-171450">
              <a:buFont typeface="Arial" panose="020B0604020202020204" pitchFamily="34" charset="0"/>
              <a:buChar char="•"/>
            </a:pPr>
            <a:r>
              <a:rPr lang="da-DK" dirty="0"/>
              <a:t>Hvilke knaster? </a:t>
            </a:r>
          </a:p>
          <a:p>
            <a:endParaRPr lang="da-DK" dirty="0"/>
          </a:p>
          <a:p>
            <a:r>
              <a:rPr lang="da-DK" dirty="0"/>
              <a:t>Når vi har styr på både strukturen og adfærden, får vi effektive tavlemøder, som også skaber værdi og fremdrift i forbedringsarbejdet.</a:t>
            </a:r>
          </a:p>
        </p:txBody>
      </p:sp>
      <p:sp>
        <p:nvSpPr>
          <p:cNvPr id="4" name="Pladsholder til slidenummer 3"/>
          <p:cNvSpPr>
            <a:spLocks noGrp="1"/>
          </p:cNvSpPr>
          <p:nvPr>
            <p:ph type="sldNum" sz="quarter" idx="5"/>
          </p:nvPr>
        </p:nvSpPr>
        <p:spPr/>
        <p:txBody>
          <a:bodyPr/>
          <a:lstStyle/>
          <a:p>
            <a:fld id="{0DD9645C-D7FA-D74E-BD59-FA43DBFDCD63}" type="slidenum">
              <a:rPr lang="da-DK" smtClean="0"/>
              <a:t>39</a:t>
            </a:fld>
            <a:endParaRPr lang="da-DK"/>
          </a:p>
        </p:txBody>
      </p:sp>
    </p:spTree>
    <p:extLst>
      <p:ext uri="{BB962C8B-B14F-4D97-AF65-F5344CB8AC3E}">
        <p14:creationId xmlns:p14="http://schemas.microsoft.com/office/powerpoint/2010/main" val="572334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Facilitering med </a:t>
            </a:r>
            <a:r>
              <a:rPr lang="da-DK" b="1"/>
              <a:t>fokus på læring og fremdrift</a:t>
            </a:r>
            <a:r>
              <a:rPr lang="da-DK"/>
              <a:t>:</a:t>
            </a:r>
          </a:p>
          <a:p>
            <a:pPr marL="742950" lvl="1" indent="-285750">
              <a:buFont typeface="Arial" panose="020B0604020202020204" pitchFamily="34" charset="0"/>
              <a:buChar char="•"/>
            </a:pPr>
            <a:r>
              <a:rPr lang="da-DK" sz="1300"/>
              <a:t>Hvad er problemet?</a:t>
            </a:r>
          </a:p>
          <a:p>
            <a:pPr marL="742950" lvl="1" indent="-285750">
              <a:buFont typeface="Arial" panose="020B0604020202020204" pitchFamily="34" charset="0"/>
              <a:buChar char="•"/>
            </a:pPr>
            <a:r>
              <a:rPr lang="da-DK" sz="1300"/>
              <a:t>Hvad ønsker vi at opnå?</a:t>
            </a:r>
          </a:p>
          <a:p>
            <a:pPr marL="742950" lvl="1" indent="-285750">
              <a:buFont typeface="Arial" panose="020B0604020202020204" pitchFamily="34" charset="0"/>
              <a:buChar char="•"/>
            </a:pPr>
            <a:r>
              <a:rPr lang="da-DK" sz="1300"/>
              <a:t>Hvad kan vi lære af data?</a:t>
            </a:r>
          </a:p>
          <a:p>
            <a:pPr marL="742950" lvl="1" indent="-285750">
              <a:buFont typeface="Arial" panose="020B0604020202020204" pitchFamily="34" charset="0"/>
              <a:buChar char="•"/>
            </a:pPr>
            <a:r>
              <a:rPr lang="da-DK" sz="1300"/>
              <a:t>Hvilke forandringer er afprøvet?</a:t>
            </a:r>
          </a:p>
          <a:p>
            <a:pPr marL="742950" lvl="1" indent="-285750">
              <a:buFont typeface="Arial" panose="020B0604020202020204" pitchFamily="34" charset="0"/>
              <a:buChar char="•"/>
            </a:pPr>
            <a:r>
              <a:rPr lang="da-DK" sz="1300"/>
              <a:t>Hvad har vi lært indtil nu, herunder knaster og drivere i initiativet?</a:t>
            </a:r>
          </a:p>
          <a:p>
            <a:pPr marL="742950" lvl="1" indent="-285750">
              <a:buFont typeface="Arial" panose="020B0604020202020204" pitchFamily="34" charset="0"/>
              <a:buChar char="•"/>
            </a:pPr>
            <a:r>
              <a:rPr lang="da-DK" sz="1300"/>
              <a:t>Er der brug for hjælp fx fra ledelsen eller kollegaer? </a:t>
            </a:r>
          </a:p>
          <a:p>
            <a:pPr marL="742950" lvl="1" indent="-285750">
              <a:buFont typeface="Arial" panose="020B0604020202020204" pitchFamily="34" charset="0"/>
              <a:buChar char="•"/>
            </a:pPr>
            <a:r>
              <a:rPr lang="da-DK" sz="1300"/>
              <a:t>Hvad er næste skridt?</a:t>
            </a:r>
          </a:p>
          <a:p>
            <a:pPr marL="628650" lvl="1" indent="-171450">
              <a:buFont typeface="Arial" panose="020B0604020202020204" pitchFamily="34" charset="0"/>
              <a:buChar char="•"/>
            </a:pPr>
            <a:endParaRPr lang="da-DK"/>
          </a:p>
          <a:p>
            <a:endParaRPr lang="da-DK"/>
          </a:p>
        </p:txBody>
      </p:sp>
      <p:sp>
        <p:nvSpPr>
          <p:cNvPr id="4" name="Pladsholder til slidenummer 3"/>
          <p:cNvSpPr>
            <a:spLocks noGrp="1"/>
          </p:cNvSpPr>
          <p:nvPr>
            <p:ph type="sldNum" sz="quarter" idx="10"/>
          </p:nvPr>
        </p:nvSpPr>
        <p:spPr/>
        <p:txBody>
          <a:bodyPr/>
          <a:lstStyle/>
          <a:p>
            <a:fld id="{0DD9645C-D7FA-D74E-BD59-FA43DBFDCD63}" type="slidenum">
              <a:rPr lang="da-DK" smtClean="0"/>
              <a:t>40</a:t>
            </a:fld>
            <a:endParaRPr lang="da-DK"/>
          </a:p>
        </p:txBody>
      </p:sp>
    </p:spTree>
    <p:extLst>
      <p:ext uri="{BB962C8B-B14F-4D97-AF65-F5344CB8AC3E}">
        <p14:creationId xmlns:p14="http://schemas.microsoft.com/office/powerpoint/2010/main" val="1199613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tavlemøder er ikke bare at få flere møder i kalenderen. De er et vigtigt redskab, der sikrer fremdrift og fokus i forbedringsarbejdet.</a:t>
            </a:r>
          </a:p>
          <a:p>
            <a:endParaRPr lang="da-DK" dirty="0"/>
          </a:p>
          <a:p>
            <a:r>
              <a:rPr lang="da-DK" b="1" dirty="0"/>
              <a:t>Fælles kurs og retning: </a:t>
            </a:r>
            <a:r>
              <a:rPr lang="da-DK" dirty="0"/>
              <a:t>Tavlemøder hjælper os med at skabe et samlet billede af, hvad vi arbejder på, og hvorfor det er vigtigt.</a:t>
            </a:r>
          </a:p>
          <a:p>
            <a:endParaRPr lang="da-DK" dirty="0"/>
          </a:p>
          <a:p>
            <a:r>
              <a:rPr lang="da-DK" b="1" dirty="0"/>
              <a:t>Kommunikation og koordination:</a:t>
            </a:r>
            <a:r>
              <a:rPr lang="da-DK" dirty="0"/>
              <a:t> Platform for at udveksle idéer og sikre, at vi er enige om næste skridt.</a:t>
            </a:r>
          </a:p>
          <a:p>
            <a:endParaRPr lang="da-DK" dirty="0"/>
          </a:p>
          <a:p>
            <a:r>
              <a:rPr lang="da-DK" b="1" dirty="0"/>
              <a:t>Engagement: </a:t>
            </a:r>
            <a:r>
              <a:rPr lang="da-DK" dirty="0"/>
              <a:t>Når vi står ved tavlen, involverer det alle og skaber fælles ansvar</a:t>
            </a:r>
          </a:p>
          <a:p>
            <a:endParaRPr lang="da-DK" dirty="0"/>
          </a:p>
          <a:p>
            <a:r>
              <a:rPr lang="da-DK" b="1" dirty="0"/>
              <a:t>Prioritering</a:t>
            </a:r>
            <a:r>
              <a:rPr lang="da-DK" dirty="0"/>
              <a:t>: Vi kan hurtigt blive enige om, hvad der er vigtigst, og holde fokus på det. </a:t>
            </a:r>
          </a:p>
          <a:p>
            <a:endParaRPr lang="da-DK" b="1" dirty="0"/>
          </a:p>
          <a:p>
            <a:r>
              <a:rPr lang="da-DK" b="1" dirty="0"/>
              <a:t>Tavlemøder understøtter transparens om læring</a:t>
            </a:r>
            <a:r>
              <a:rPr lang="da-DK" dirty="0"/>
              <a:t>, fordi vi får et fælles rum til at reflektere over, hvad der virker.</a:t>
            </a:r>
          </a:p>
          <a:p>
            <a:endParaRPr lang="da-DK" dirty="0"/>
          </a:p>
          <a:p>
            <a:r>
              <a:rPr lang="da-DK" dirty="0"/>
              <a:t>Brug eksempler fra jeres egne møder eller processer for at konkretisere punkterne.</a:t>
            </a:r>
          </a:p>
          <a:p>
            <a:endParaRPr lang="da-DK" dirty="0"/>
          </a:p>
          <a:p>
            <a:r>
              <a:rPr lang="da-DK" dirty="0"/>
              <a:t>Slut af med at understrege, at </a:t>
            </a:r>
            <a:r>
              <a:rPr lang="da-DK" b="1" dirty="0"/>
              <a:t>tavlemøder er et teamværktøj</a:t>
            </a:r>
            <a:r>
              <a:rPr lang="da-DK" dirty="0"/>
              <a:t>, der kun virker, hvis </a:t>
            </a:r>
            <a:r>
              <a:rPr lang="da-DK" b="1" dirty="0"/>
              <a:t>alle bidrager </a:t>
            </a:r>
            <a:r>
              <a:rPr lang="da-DK" dirty="0"/>
              <a:t>aktivt.</a:t>
            </a:r>
          </a:p>
        </p:txBody>
      </p:sp>
      <p:sp>
        <p:nvSpPr>
          <p:cNvPr id="4" name="Pladsholder til slidenummer 3"/>
          <p:cNvSpPr>
            <a:spLocks noGrp="1"/>
          </p:cNvSpPr>
          <p:nvPr>
            <p:ph type="sldNum" sz="quarter" idx="5"/>
          </p:nvPr>
        </p:nvSpPr>
        <p:spPr/>
        <p:txBody>
          <a:bodyPr/>
          <a:lstStyle/>
          <a:p>
            <a:fld id="{0DD9645C-D7FA-D74E-BD59-FA43DBFDCD63}" type="slidenum">
              <a:rPr lang="da-DK" smtClean="0"/>
              <a:t>41</a:t>
            </a:fld>
            <a:endParaRPr lang="da-DK"/>
          </a:p>
        </p:txBody>
      </p:sp>
    </p:spTree>
    <p:extLst>
      <p:ext uri="{BB962C8B-B14F-4D97-AF65-F5344CB8AC3E}">
        <p14:creationId xmlns:p14="http://schemas.microsoft.com/office/powerpoint/2010/main" val="194423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Gennemgå læringsmål for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3394263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30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42</a:t>
            </a:fld>
            <a:endParaRPr lang="da-DK"/>
          </a:p>
        </p:txBody>
      </p:sp>
    </p:spTree>
    <p:extLst>
      <p:ext uri="{BB962C8B-B14F-4D97-AF65-F5344CB8AC3E}">
        <p14:creationId xmlns:p14="http://schemas.microsoft.com/office/powerpoint/2010/main" val="511067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Nu skal vi prøve kræfter med at designe vores egne forbedringstavler.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Øvelsens trin-for-trin</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Deltagerne arbejder i </a:t>
            </a: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egne forbedringsteams</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Enkeltmandsgrupper samles i små grupper for at sikre dialog og idéudveksling.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Introduktion til opgaven (5 minutter)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Målet er at skabe et tavledesign, som integrerer Forbedringsmodellens elementer – altså de tre spørgsmål og PDSA-cirklen.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Mål – hvad vil vi opnå?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Data – Hvordan ved vi at en forandring er en forbedring?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PDSA – Afprøvninger af forbedringsidéer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Idéer – Hvilke forandringer kan iværksættes for at skabe forbedring?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 har mulighed for at </a:t>
            </a: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tilpasse designet</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så det passer til jeres behov. Det kan fx være med en prioriteringsmatrix, en handleplan eller måske et værktøj som en årsagsanalyse.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Materialer: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 har flipover, tusser og egne data til jeres rådighed.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Brug en af jeres aktuelle forbedringsindsatser som eksempel. Det gør øvelsen mere konkret og relevant for jer.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Introducer tidsrammen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Gruppearbejde (20 minutter) – vi holder øje med tiden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Vi vil </a:t>
            </a: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præsentere eksempler i plenum</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Vi glæder os til at se jeres kreative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43</a:t>
            </a:fld>
            <a:endParaRPr lang="da-DK"/>
          </a:p>
        </p:txBody>
      </p:sp>
    </p:spTree>
    <p:extLst>
      <p:ext uri="{BB962C8B-B14F-4D97-AF65-F5344CB8AC3E}">
        <p14:creationId xmlns:p14="http://schemas.microsoft.com/office/powerpoint/2010/main" val="3026695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6671-F0F8-D8AE-ADD3-E1529D4738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3B2F8E-3B13-3262-B81D-AFC604579AB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9DA4855-B722-55A1-89EE-93B6D5DE2FA9}"/>
              </a:ext>
            </a:extLst>
          </p:cNvPr>
          <p:cNvSpPr>
            <a:spLocks noGrp="1"/>
          </p:cNvSpPr>
          <p:nvPr>
            <p:ph type="body" idx="1"/>
          </p:nvPr>
        </p:nvSpPr>
        <p:spPr/>
        <p:txBody>
          <a:bodyPr/>
          <a:lstStyle/>
          <a:p>
            <a:r>
              <a:rPr lang="da-DK"/>
              <a:t>Opsamling og præsentation (ca. 15 minutter)</a:t>
            </a:r>
          </a:p>
          <a:p>
            <a:pPr marL="628650" lvl="1" indent="-171450">
              <a:buFont typeface="Arial" panose="020B0604020202020204" pitchFamily="34" charset="0"/>
              <a:buChar char="•"/>
            </a:pPr>
            <a:r>
              <a:rPr lang="da-DK"/>
              <a:t>Hver gruppe præsenterer kort deres vigtigste pointer </a:t>
            </a:r>
          </a:p>
          <a:p>
            <a:endParaRPr lang="da-DK"/>
          </a:p>
          <a:p>
            <a:endParaRPr lang="da-DK"/>
          </a:p>
        </p:txBody>
      </p:sp>
      <p:sp>
        <p:nvSpPr>
          <p:cNvPr id="4" name="Pladsholder til slidenummer 3">
            <a:extLst>
              <a:ext uri="{FF2B5EF4-FFF2-40B4-BE49-F238E27FC236}">
                <a16:creationId xmlns:a16="http://schemas.microsoft.com/office/drawing/2014/main" id="{785DBC9E-DD44-D16E-B2AB-C2488DC029C0}"/>
              </a:ext>
            </a:extLst>
          </p:cNvPr>
          <p:cNvSpPr>
            <a:spLocks noGrp="1"/>
          </p:cNvSpPr>
          <p:nvPr>
            <p:ph type="sldNum" sz="quarter" idx="5"/>
          </p:nvPr>
        </p:nvSpPr>
        <p:spPr/>
        <p:txBody>
          <a:bodyPr/>
          <a:lstStyle/>
          <a:p>
            <a:fld id="{0DD9645C-D7FA-D74E-BD59-FA43DBFDCD63}" type="slidenum">
              <a:rPr lang="da-DK" smtClean="0"/>
              <a:t>44</a:t>
            </a:fld>
            <a:endParaRPr lang="da-DK"/>
          </a:p>
        </p:txBody>
      </p:sp>
    </p:spTree>
    <p:extLst>
      <p:ext uri="{BB962C8B-B14F-4D97-AF65-F5344CB8AC3E}">
        <p14:creationId xmlns:p14="http://schemas.microsoft.com/office/powerpoint/2010/main" val="7347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er nået til afslutningen af det faglige program. </a:t>
            </a:r>
          </a:p>
          <a:p>
            <a:endParaRPr lang="da-DK" dirty="0"/>
          </a:p>
          <a:p>
            <a:r>
              <a:rPr lang="da-DK" dirty="0"/>
              <a:t>Selvom vi afslutter dette forløb, så markerer det ikke slutningen på forbedringsarbejdet – tværtimod. Rejsen fortsætter nu i deltagernes egen praksis, hvor forbedringsmetoder og tavler bliver levende i deres dagligdag. </a:t>
            </a:r>
          </a:p>
          <a:p>
            <a:endParaRPr lang="da-DK" dirty="0"/>
          </a:p>
          <a:p>
            <a:r>
              <a:rPr lang="da-DK" dirty="0"/>
              <a:t>Opfordr deltagerne til at bruge den struktur og de værktøjer, vi har arbejdet med, og tilpas dem til deres egne behov. Opfordr til at dele egne erfaringer, og vær nysgerrige på, hvordan de kan gøre tingene endnu bedre.</a:t>
            </a:r>
          </a:p>
          <a:p>
            <a:endParaRPr lang="da-DK" dirty="0"/>
          </a:p>
          <a:p>
            <a:r>
              <a:rPr lang="da-DK" dirty="0"/>
              <a:t>Præsenter lokal plan for opfølgning på rejsen fx opfølgende webinar 30 – 60 – 90 dage efter afslutning af rejsen</a:t>
            </a:r>
          </a:p>
          <a:p>
            <a:endParaRPr lang="da-DK" dirty="0"/>
          </a:p>
          <a:p>
            <a:r>
              <a:rPr lang="da-DK" dirty="0"/>
              <a:t>Anerkend deltagernes engagement og deltagelse.</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45</a:t>
            </a:fld>
            <a:endParaRPr lang="da-DK"/>
          </a:p>
        </p:txBody>
      </p:sp>
    </p:spTree>
    <p:extLst>
      <p:ext uri="{BB962C8B-B14F-4D97-AF65-F5344CB8AC3E}">
        <p14:creationId xmlns:p14="http://schemas.microsoft.com/office/powerpoint/2010/main" val="589771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srgbClr val="FF0000"/>
                </a:solidFill>
                <a:effectLst/>
                <a:uLnTx/>
                <a:uFillTx/>
                <a:latin typeface="Calibri" panose="020F0502020204030204"/>
                <a:ea typeface="Aptos" panose="020B0004020202020204" pitchFamily="34" charset="0"/>
                <a:cs typeface="Times New Roman" panose="02020603050405020304" pitchFamily="18" charset="0"/>
              </a:rPr>
              <a:t>Indsæt præsentationsrækkefølge</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Videndeling og fejring</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Formålet med denne del er både at inspirere hinanden, give mulighed for at reflektere over læring på godt og ondt samt anerkende og fejre de flotte resultater, deltagerne har opnået gennem forbedringsrejsen.</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Præsenter og byd velkommen til gæster</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Præsenter plan for afvikling, tidsramme og evt. diplom</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46</a:t>
            </a:fld>
            <a:endParaRPr lang="da-DK"/>
          </a:p>
        </p:txBody>
      </p:sp>
    </p:spTree>
    <p:extLst>
      <p:ext uri="{BB962C8B-B14F-4D97-AF65-F5344CB8AC3E}">
        <p14:creationId xmlns:p14="http://schemas.microsoft.com/office/powerpoint/2010/main" val="3481929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200" kern="100" dirty="0">
                <a:ea typeface="Aptos" panose="020B0004020202020204" pitchFamily="34" charset="0"/>
                <a:cs typeface="Times New Roman" panose="02020603050405020304" pitchFamily="18" charset="0"/>
              </a:rPr>
              <a:t>Tilpas tiden til antallet af indsatser</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b="1" kern="100" dirty="0">
                <a:ea typeface="Aptos" panose="020B0004020202020204" pitchFamily="34" charset="0"/>
                <a:cs typeface="Times New Roman" panose="02020603050405020304" pitchFamily="18" charset="0"/>
              </a:rPr>
              <a:t>Om Pitch:</a:t>
            </a:r>
          </a:p>
          <a:p>
            <a:pPr>
              <a:lnSpc>
                <a:spcPct val="107000"/>
              </a:lnSpc>
              <a:spcAft>
                <a:spcPts val="845"/>
              </a:spcAft>
            </a:pPr>
            <a:r>
              <a:rPr lang="da-DK" sz="1200" kern="100" dirty="0">
                <a:ea typeface="Aptos" panose="020B0004020202020204" pitchFamily="34" charset="0"/>
                <a:cs typeface="Times New Roman" panose="02020603050405020304" pitchFamily="18" charset="0"/>
              </a:rPr>
              <a:t>I får 5 minutter til at holde en pitch, hvor I præsenterer jeres forbedringsindsats. Husk at </a:t>
            </a:r>
            <a:r>
              <a:rPr lang="da-DK" sz="1200" b="1" kern="100" dirty="0">
                <a:ea typeface="Aptos" panose="020B0004020202020204" pitchFamily="34" charset="0"/>
                <a:cs typeface="Times New Roman" panose="02020603050405020304" pitchFamily="18" charset="0"/>
              </a:rPr>
              <a:t>fokusere på den vigtigste læring </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kern="100" dirty="0">
                <a:ea typeface="Aptos" panose="020B0004020202020204" pitchFamily="34" charset="0"/>
                <a:cs typeface="Times New Roman" panose="02020603050405020304" pitchFamily="18" charset="0"/>
              </a:rPr>
              <a:t>Opfordre til at </a:t>
            </a:r>
            <a:r>
              <a:rPr lang="da-DK" sz="1200" b="1" kern="100" dirty="0">
                <a:ea typeface="Aptos" panose="020B0004020202020204" pitchFamily="34" charset="0"/>
                <a:cs typeface="Times New Roman" panose="02020603050405020304" pitchFamily="18" charset="0"/>
              </a:rPr>
              <a:t>strukturere </a:t>
            </a:r>
            <a:r>
              <a:rPr lang="da-DK" sz="1200" b="1" kern="100" dirty="0" err="1">
                <a:ea typeface="Aptos" panose="020B0004020202020204" pitchFamily="34" charset="0"/>
                <a:cs typeface="Times New Roman" panose="02020603050405020304" pitchFamily="18" charset="0"/>
              </a:rPr>
              <a:t>pitchen</a:t>
            </a:r>
            <a:r>
              <a:rPr lang="da-DK" sz="1200" b="1" kern="100" dirty="0">
                <a:ea typeface="Aptos" panose="020B0004020202020204" pitchFamily="34" charset="0"/>
                <a:cs typeface="Times New Roman" panose="02020603050405020304" pitchFamily="18" charset="0"/>
              </a:rPr>
              <a:t> </a:t>
            </a:r>
            <a:r>
              <a:rPr lang="da-DK" sz="1200" kern="100" dirty="0">
                <a:ea typeface="Aptos" panose="020B0004020202020204" pitchFamily="34" charset="0"/>
                <a:cs typeface="Times New Roman" panose="02020603050405020304" pitchFamily="18" charset="0"/>
              </a:rPr>
              <a:t>omkring de opstillede refleksionsspørgsmål:</a:t>
            </a:r>
            <a:endParaRPr lang="da-DK" sz="1200" b="1" kern="100" dirty="0">
              <a:ea typeface="Aptos" panose="020B0004020202020204" pitchFamily="34" charset="0"/>
              <a:cs typeface="Times New Roman" panose="02020603050405020304" pitchFamily="18" charset="0"/>
            </a:endParaRPr>
          </a:p>
          <a:p>
            <a:pPr>
              <a:lnSpc>
                <a:spcPct val="107000"/>
              </a:lnSpc>
              <a:spcAft>
                <a:spcPts val="845"/>
              </a:spcAft>
            </a:pPr>
            <a:r>
              <a:rPr lang="da-DK" sz="1200" kern="100" dirty="0">
                <a:ea typeface="Aptos" panose="020B0004020202020204" pitchFamily="34" charset="0"/>
                <a:cs typeface="Times New Roman" panose="02020603050405020304" pitchFamily="18" charset="0"/>
              </a:rPr>
              <a:t>→ Hvad har I lært om problemet? </a:t>
            </a:r>
          </a:p>
          <a:p>
            <a:pPr>
              <a:lnSpc>
                <a:spcPct val="107000"/>
              </a:lnSpc>
              <a:spcAft>
                <a:spcPts val="845"/>
              </a:spcAft>
            </a:pPr>
            <a:r>
              <a:rPr lang="da-DK" sz="1200" kern="100" dirty="0">
                <a:ea typeface="Aptos" panose="020B0004020202020204" pitchFamily="34" charset="0"/>
                <a:cs typeface="Times New Roman" panose="02020603050405020304" pitchFamily="18" charset="0"/>
              </a:rPr>
              <a:t>→ Hvad vil I opnå, og hvordan (driverdiagram)? </a:t>
            </a:r>
          </a:p>
          <a:p>
            <a:pPr>
              <a:lnSpc>
                <a:spcPct val="107000"/>
              </a:lnSpc>
              <a:spcAft>
                <a:spcPts val="845"/>
              </a:spcAft>
            </a:pPr>
            <a:r>
              <a:rPr lang="da-DK" sz="1200" kern="100" dirty="0">
                <a:ea typeface="Aptos" panose="020B0004020202020204" pitchFamily="34" charset="0"/>
                <a:cs typeface="Times New Roman" panose="02020603050405020304" pitchFamily="18" charset="0"/>
              </a:rPr>
              <a:t>→ Hvad har I lært af data indtil nu?</a:t>
            </a:r>
          </a:p>
          <a:p>
            <a:pPr>
              <a:lnSpc>
                <a:spcPct val="107000"/>
              </a:lnSpc>
              <a:spcAft>
                <a:spcPts val="845"/>
              </a:spcAft>
            </a:pPr>
            <a:r>
              <a:rPr lang="da-DK" sz="1200" kern="100" dirty="0">
                <a:ea typeface="Aptos" panose="020B0004020202020204" pitchFamily="34" charset="0"/>
                <a:cs typeface="Times New Roman" panose="02020603050405020304" pitchFamily="18" charset="0"/>
              </a:rPr>
              <a:t>→ Hvad har I lært af afprøvninger indtil nu?</a:t>
            </a:r>
          </a:p>
          <a:p>
            <a:pPr>
              <a:lnSpc>
                <a:spcPct val="107000"/>
              </a:lnSpc>
              <a:spcAft>
                <a:spcPts val="845"/>
              </a:spcAft>
            </a:pPr>
            <a:r>
              <a:rPr lang="da-DK" sz="1200" kern="100" dirty="0">
                <a:ea typeface="Aptos" panose="020B0004020202020204" pitchFamily="34" charset="0"/>
                <a:cs typeface="Times New Roman" panose="02020603050405020304" pitchFamily="18" charset="0"/>
              </a:rPr>
              <a:t>→ Hvad er næste skridt?</a:t>
            </a:r>
          </a:p>
          <a:p>
            <a:pPr>
              <a:lnSpc>
                <a:spcPct val="107000"/>
              </a:lnSpc>
              <a:spcAft>
                <a:spcPts val="845"/>
              </a:spcAft>
            </a:pPr>
            <a:r>
              <a:rPr lang="da-DK" sz="1200" kern="100" dirty="0">
                <a:ea typeface="Aptos" panose="020B0004020202020204" pitchFamily="34" charset="0"/>
                <a:cs typeface="Times New Roman" panose="02020603050405020304" pitchFamily="18" charset="0"/>
              </a:rPr>
              <a:t>→ Hvad vil I gerne have feedback på?</a:t>
            </a:r>
          </a:p>
          <a:p>
            <a:pPr>
              <a:lnSpc>
                <a:spcPct val="107000"/>
              </a:lnSpc>
              <a:spcAft>
                <a:spcPts val="845"/>
              </a:spcAft>
            </a:pPr>
            <a:r>
              <a:rPr lang="da-DK" sz="1200" kern="100" dirty="0">
                <a:ea typeface="Aptos" panose="020B0004020202020204" pitchFamily="34" charset="0"/>
                <a:cs typeface="Times New Roman" panose="02020603050405020304" pitchFamily="18" charset="0"/>
              </a:rPr>
              <a:t> </a:t>
            </a:r>
          </a:p>
          <a:p>
            <a:pPr>
              <a:lnSpc>
                <a:spcPct val="107000"/>
              </a:lnSpc>
              <a:spcAft>
                <a:spcPts val="845"/>
              </a:spcAft>
            </a:pPr>
            <a:r>
              <a:rPr lang="da-DK" sz="1200" b="1" kern="100" dirty="0">
                <a:ea typeface="Aptos" panose="020B0004020202020204" pitchFamily="34" charset="0"/>
                <a:cs typeface="Times New Roman" panose="02020603050405020304" pitchFamily="18" charset="0"/>
              </a:rPr>
              <a:t>Om refleksioner</a:t>
            </a:r>
          </a:p>
          <a:p>
            <a:pPr>
              <a:lnSpc>
                <a:spcPct val="107000"/>
              </a:lnSpc>
              <a:spcAft>
                <a:spcPts val="845"/>
              </a:spcAft>
            </a:pPr>
            <a:r>
              <a:rPr lang="da-DK" sz="1200" b="0" kern="100" dirty="0">
                <a:ea typeface="Aptos" panose="020B0004020202020204" pitchFamily="34" charset="0"/>
                <a:cs typeface="Times New Roman" panose="02020603050405020304" pitchFamily="18" charset="0"/>
              </a:rPr>
              <a:t>Anerkendelse af de enkelte indsatser fra l</a:t>
            </a:r>
            <a:r>
              <a:rPr lang="da-DK" sz="1200" kern="100" dirty="0">
                <a:ea typeface="Aptos" panose="020B0004020202020204" pitchFamily="34" charset="0"/>
                <a:cs typeface="Times New Roman" panose="02020603050405020304" pitchFamily="18" charset="0"/>
              </a:rPr>
              <a:t>edelse og facilitator. </a:t>
            </a:r>
          </a:p>
          <a:p>
            <a:pPr>
              <a:lnSpc>
                <a:spcPct val="107000"/>
              </a:lnSpc>
              <a:spcAft>
                <a:spcPts val="845"/>
              </a:spcAft>
            </a:pPr>
            <a:r>
              <a:rPr lang="da-DK" sz="1200" kern="100" dirty="0">
                <a:ea typeface="Aptos" panose="020B0004020202020204" pitchFamily="34" charset="0"/>
                <a:cs typeface="Times New Roman" panose="02020603050405020304" pitchFamily="18" charset="0"/>
              </a:rPr>
              <a:t>Evt. overrækkelse af diplomer</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r>
              <a:rPr lang="da-DK" sz="1200" b="1" dirty="0"/>
              <a:t>Afslutning:</a:t>
            </a:r>
          </a:p>
          <a:p>
            <a:r>
              <a:rPr lang="da-DK" sz="1200" dirty="0"/>
              <a:t>Tak til alle teams for jeres fremlæggelser. Det har været inspirerende at høre jeres idéer og erfaringer fra forløbet. Vi glæder os til at høre om jeres fortsatte rejse og de resultater, I opnår.</a:t>
            </a:r>
          </a:p>
          <a:p>
            <a:endParaRPr lang="da-DK" sz="1200" dirty="0"/>
          </a:p>
          <a:p>
            <a:r>
              <a:rPr lang="da-DK" sz="1200" b="1" dirty="0"/>
              <a:t>Fejring og evt. tale ved direktion</a:t>
            </a:r>
          </a:p>
        </p:txBody>
      </p:sp>
      <p:sp>
        <p:nvSpPr>
          <p:cNvPr id="4" name="Pladsholder til slidenummer 3"/>
          <p:cNvSpPr>
            <a:spLocks noGrp="1"/>
          </p:cNvSpPr>
          <p:nvPr>
            <p:ph type="sldNum" sz="quarter" idx="10"/>
          </p:nvPr>
        </p:nvSpPr>
        <p:spPr/>
        <p:txBody>
          <a:bodyPr/>
          <a:lstStyle/>
          <a:p>
            <a:fld id="{0DD9645C-D7FA-D74E-BD59-FA43DBFDCD63}" type="slidenum">
              <a:rPr lang="da-DK" smtClean="0"/>
              <a:t>47</a:t>
            </a:fld>
            <a:endParaRPr lang="da-DK"/>
          </a:p>
        </p:txBody>
      </p:sp>
    </p:spTree>
    <p:extLst>
      <p:ext uri="{BB962C8B-B14F-4D97-AF65-F5344CB8AC3E}">
        <p14:creationId xmlns:p14="http://schemas.microsoft.com/office/powerpoint/2010/main" val="2744137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QR-kode</a:t>
            </a:r>
          </a:p>
          <a:p>
            <a:endParaRPr lang="da-DK" dirty="0"/>
          </a:p>
          <a:p>
            <a:r>
              <a:rPr lang="da-DK" dirty="0"/>
              <a:t>Bed deltagerne om at udfylde den elektronisk evaluering inden de går. Bruges til læring og kvalificering af forløbet</a:t>
            </a:r>
          </a:p>
          <a:p>
            <a:endParaRPr lang="da-DK" dirty="0"/>
          </a:p>
          <a:p>
            <a:r>
              <a:rPr lang="da-DK" dirty="0"/>
              <a:t>Evt. fællesbillede til SoMe brug – den positive historie</a:t>
            </a:r>
          </a:p>
        </p:txBody>
      </p:sp>
      <p:sp>
        <p:nvSpPr>
          <p:cNvPr id="4" name="Pladsholder til slidenummer 3"/>
          <p:cNvSpPr>
            <a:spLocks noGrp="1"/>
          </p:cNvSpPr>
          <p:nvPr>
            <p:ph type="sldNum" sz="quarter" idx="5"/>
          </p:nvPr>
        </p:nvSpPr>
        <p:spPr/>
        <p:txBody>
          <a:bodyPr/>
          <a:lstStyle/>
          <a:p>
            <a:fld id="{0DD9645C-D7FA-D74E-BD59-FA43DBFDCD63}" type="slidenum">
              <a:rPr lang="da-DK" smtClean="0"/>
              <a:t>48</a:t>
            </a:fld>
            <a:endParaRPr lang="da-DK"/>
          </a:p>
        </p:txBody>
      </p:sp>
    </p:spTree>
    <p:extLst>
      <p:ext uri="{BB962C8B-B14F-4D97-AF65-F5344CB8AC3E}">
        <p14:creationId xmlns:p14="http://schemas.microsoft.com/office/powerpoint/2010/main" val="951432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50</a:t>
            </a:fld>
            <a:endParaRPr lang="da-DK"/>
          </a:p>
        </p:txBody>
      </p:sp>
    </p:spTree>
    <p:extLst>
      <p:ext uri="{BB962C8B-B14F-4D97-AF65-F5344CB8AC3E}">
        <p14:creationId xmlns:p14="http://schemas.microsoft.com/office/powerpoint/2010/main" val="380656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5BDE9-F46E-FE16-2906-ACA8CC3FA29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0F919AE-C2E3-97B7-4131-46402ECA82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107276-5393-DD46-84BD-09D50F0D610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0487728-BEA5-DD16-AD1C-A157AFDDD802}"/>
              </a:ext>
            </a:extLst>
          </p:cNvPr>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308699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n-lt"/>
              </a:rPr>
              <a:t>Tilret </a:t>
            </a:r>
            <a:r>
              <a:rPr lang="da-DK" dirty="0">
                <a:solidFill>
                  <a:srgbClr val="FF0000"/>
                </a:solidFill>
                <a:latin typeface="+mn-lt"/>
              </a:rPr>
              <a:t>rød</a:t>
            </a:r>
            <a:r>
              <a:rPr lang="da-DK" dirty="0">
                <a:latin typeface="+mn-lt"/>
              </a:rPr>
              <a:t> tekst til lokalt forløb</a:t>
            </a:r>
          </a:p>
          <a:p>
            <a:endParaRPr lang="da-DK" dirty="0">
              <a:latin typeface="+mn-lt"/>
            </a:endParaRPr>
          </a:p>
          <a:p>
            <a:pPr>
              <a:lnSpc>
                <a:spcPct val="107000"/>
              </a:lnSpc>
              <a:spcAft>
                <a:spcPts val="845"/>
              </a:spcAft>
            </a:pPr>
            <a:r>
              <a:rPr lang="da-DK" sz="1300" kern="100" dirty="0">
                <a:ea typeface="Aptos" panose="020B0004020202020204" pitchFamily="34" charset="0"/>
                <a:cs typeface="Times New Roman" panose="02020603050405020304" pitchFamily="18" charset="0"/>
              </a:rPr>
              <a:t>Dette slide viser et overblik over den samlede forbedringsrejse. Tidslinjen hjælper deltagerne med at forstå, hvor de er i processen, og hvad næste skridt indebærer. Det er en central del af materialet, da det både </a:t>
            </a:r>
            <a:r>
              <a:rPr lang="da-DK" sz="1300" b="1" kern="100" dirty="0">
                <a:ea typeface="Aptos" panose="020B0004020202020204" pitchFamily="34" charset="0"/>
                <a:cs typeface="Times New Roman" panose="02020603050405020304" pitchFamily="18" charset="0"/>
              </a:rPr>
              <a:t>opsummerer væsentlige trin i forbedringsarbejde </a:t>
            </a:r>
            <a:r>
              <a:rPr lang="da-DK" sz="1300" kern="100" dirty="0">
                <a:ea typeface="Aptos" panose="020B0004020202020204" pitchFamily="34" charset="0"/>
                <a:cs typeface="Times New Roman" panose="02020603050405020304" pitchFamily="18" charset="0"/>
              </a:rPr>
              <a:t>og </a:t>
            </a:r>
            <a:r>
              <a:rPr lang="da-DK" sz="1300" b="1" kern="100" dirty="0">
                <a:ea typeface="Aptos" panose="020B0004020202020204" pitchFamily="34" charset="0"/>
                <a:cs typeface="Times New Roman" panose="02020603050405020304" pitchFamily="18" charset="0"/>
              </a:rPr>
              <a:t>sætter rammen </a:t>
            </a:r>
            <a:r>
              <a:rPr lang="da-DK" sz="1300" kern="100" dirty="0">
                <a:ea typeface="Aptos" panose="020B0004020202020204" pitchFamily="34" charset="0"/>
                <a:cs typeface="Times New Roman" panose="02020603050405020304" pitchFamily="18" charset="0"/>
              </a:rPr>
              <a:t>for deltagerne.</a:t>
            </a: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pPr>
              <a:lnSpc>
                <a:spcPct val="107000"/>
              </a:lnSpc>
              <a:spcAft>
                <a:spcPts val="845"/>
              </a:spcAft>
            </a:pPr>
            <a:r>
              <a:rPr lang="da-DK" sz="1300" kern="100" dirty="0">
                <a:ea typeface="Aptos" panose="020B0004020202020204" pitchFamily="34" charset="0"/>
                <a:cs typeface="Times New Roman" panose="02020603050405020304" pitchFamily="18" charset="0"/>
              </a:rPr>
              <a:t>Genintroducér Sofie, Holger og Anita, som deltagere i forbedringsrejsen hos virksomhed X. De er nu nået til den sidste workshop og har undervejs opnået mange værdifulde erfaringer siden deres første spæde forbedringsidé:</a:t>
            </a: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pPr marL="362377" indent="-362377">
              <a:lnSpc>
                <a:spcPct val="107000"/>
              </a:lnSpc>
              <a:buFont typeface="Symbol" panose="05050102010706020507" pitchFamily="18" charset="2"/>
              <a:buChar char=""/>
            </a:pPr>
            <a:r>
              <a:rPr lang="da-DK" sz="1300" b="1" kern="100" dirty="0">
                <a:ea typeface="Aptos" panose="020B0004020202020204" pitchFamily="34" charset="0"/>
                <a:cs typeface="Times New Roman" panose="02020603050405020304" pitchFamily="18" charset="0"/>
              </a:rPr>
              <a:t>Kickoff </a:t>
            </a:r>
            <a:r>
              <a:rPr lang="da-DK" sz="1300" kern="100" dirty="0">
                <a:ea typeface="Aptos" panose="020B0004020202020204" pitchFamily="34" charset="0"/>
                <a:cs typeface="Times New Roman" panose="02020603050405020304" pitchFamily="18" charset="0"/>
              </a:rPr>
              <a:t>og den dybere begrundelse:</a:t>
            </a:r>
          </a:p>
          <a:p>
            <a:pPr marL="483169">
              <a:lnSpc>
                <a:spcPct val="107000"/>
              </a:lnSpc>
              <a:spcAft>
                <a:spcPts val="845"/>
              </a:spcAft>
            </a:pPr>
            <a:r>
              <a:rPr lang="da-DK" sz="1300" kern="100" dirty="0">
                <a:ea typeface="Aptos" panose="020B0004020202020204" pitchFamily="34" charset="0"/>
                <a:cs typeface="Times New Roman" panose="02020603050405020304" pitchFamily="18" charset="0"/>
              </a:rPr>
              <a:t>Kick-</a:t>
            </a:r>
            <a:r>
              <a:rPr lang="da-DK" sz="1300" kern="100" dirty="0" err="1">
                <a:ea typeface="Aptos" panose="020B0004020202020204" pitchFamily="34" charset="0"/>
                <a:cs typeface="Times New Roman" panose="02020603050405020304" pitchFamily="18" charset="0"/>
              </a:rPr>
              <a:t>off</a:t>
            </a:r>
            <a:r>
              <a:rPr lang="da-DK" sz="1300" kern="100" dirty="0">
                <a:ea typeface="Aptos" panose="020B0004020202020204" pitchFamily="34" charset="0"/>
                <a:cs typeface="Times New Roman" panose="02020603050405020304" pitchFamily="18" charset="0"/>
              </a:rPr>
              <a:t>-mødet markerede første store milepæl, hvor deltagerne pitchede deres idéer og arbejdede med </a:t>
            </a:r>
            <a:r>
              <a:rPr lang="da-DK" sz="1300" b="1" kern="100" dirty="0">
                <a:ea typeface="Aptos" panose="020B0004020202020204" pitchFamily="34" charset="0"/>
                <a:cs typeface="Times New Roman" panose="02020603050405020304" pitchFamily="18" charset="0"/>
              </a:rPr>
              <a:t>‘Forstå problemet?</a:t>
            </a:r>
            <a:r>
              <a:rPr lang="da-DK" sz="1300" kern="100" dirty="0">
                <a:ea typeface="Aptos" panose="020B0004020202020204" pitchFamily="34" charset="0"/>
                <a:cs typeface="Times New Roman" panose="02020603050405020304" pitchFamily="18" charset="0"/>
              </a:rPr>
              <a:t>' – altså hvorfor deres indsats er vigtig, og </a:t>
            </a:r>
            <a:r>
              <a:rPr lang="da-DK" sz="1300" b="1" kern="100" dirty="0">
                <a:ea typeface="Aptos" panose="020B0004020202020204" pitchFamily="34" charset="0"/>
                <a:cs typeface="Times New Roman" panose="02020603050405020304" pitchFamily="18" charset="0"/>
              </a:rPr>
              <a:t>hvilken forskel </a:t>
            </a:r>
            <a:r>
              <a:rPr lang="da-DK" sz="1300" kern="100" dirty="0">
                <a:ea typeface="Aptos" panose="020B0004020202020204" pitchFamily="34" charset="0"/>
                <a:cs typeface="Times New Roman" panose="02020603050405020304" pitchFamily="18" charset="0"/>
              </a:rPr>
              <a:t>den kan gøre. Det gav et </a:t>
            </a:r>
            <a:r>
              <a:rPr lang="da-DK" sz="1300" b="1" kern="100" dirty="0">
                <a:ea typeface="Aptos" panose="020B0004020202020204" pitchFamily="34" charset="0"/>
                <a:cs typeface="Times New Roman" panose="02020603050405020304" pitchFamily="18" charset="0"/>
              </a:rPr>
              <a:t>solidt fundament </a:t>
            </a:r>
            <a:r>
              <a:rPr lang="da-DK" sz="1300" kern="100" dirty="0">
                <a:ea typeface="Aptos" panose="020B0004020202020204" pitchFamily="34" charset="0"/>
                <a:cs typeface="Times New Roman" panose="02020603050405020304" pitchFamily="18" charset="0"/>
              </a:rPr>
              <a:t>for resten af rejsen</a:t>
            </a: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pPr marL="362377" indent="-362377">
              <a:lnSpc>
                <a:spcPct val="107000"/>
              </a:lnSpc>
              <a:buFont typeface="Symbol" panose="05050102010706020507" pitchFamily="18" charset="2"/>
              <a:buChar char=""/>
            </a:pPr>
            <a:r>
              <a:rPr lang="da-DK" sz="1300" b="1" kern="100" dirty="0">
                <a:ea typeface="Aptos" panose="020B0004020202020204" pitchFamily="34" charset="0"/>
                <a:cs typeface="Times New Roman" panose="02020603050405020304" pitchFamily="18" charset="0"/>
              </a:rPr>
              <a:t>E-læring og Workshop 1</a:t>
            </a:r>
            <a:r>
              <a:rPr lang="da-DK" sz="1300" kern="100" dirty="0">
                <a:ea typeface="Aptos" panose="020B0004020202020204" pitchFamily="34" charset="0"/>
                <a:cs typeface="Times New Roman" panose="02020603050405020304" pitchFamily="18" charset="0"/>
              </a:rPr>
              <a:t>:</a:t>
            </a:r>
          </a:p>
          <a:p>
            <a:pPr marL="483169">
              <a:lnSpc>
                <a:spcPct val="107000"/>
              </a:lnSpc>
              <a:spcAft>
                <a:spcPts val="845"/>
              </a:spcAft>
            </a:pPr>
            <a:r>
              <a:rPr lang="da-DK" sz="1300" kern="100" dirty="0">
                <a:ea typeface="Aptos" panose="020B0004020202020204" pitchFamily="34" charset="0"/>
                <a:cs typeface="Times New Roman" panose="02020603050405020304" pitchFamily="18" charset="0"/>
              </a:rPr>
              <a:t>Efter </a:t>
            </a:r>
            <a:r>
              <a:rPr lang="da-DK" sz="1300" kern="100" dirty="0" err="1">
                <a:ea typeface="Aptos" panose="020B0004020202020204" pitchFamily="34" charset="0"/>
                <a:cs typeface="Times New Roman" panose="02020603050405020304" pitchFamily="18" charset="0"/>
              </a:rPr>
              <a:t>kick-off</a:t>
            </a:r>
            <a:r>
              <a:rPr lang="da-DK" sz="1300" kern="100" dirty="0">
                <a:ea typeface="Aptos" panose="020B0004020202020204" pitchFamily="34" charset="0"/>
                <a:cs typeface="Times New Roman" panose="02020603050405020304" pitchFamily="18" charset="0"/>
              </a:rPr>
              <a:t> modtog deltagerne e-læringsmateriale, som gav dem en </a:t>
            </a:r>
            <a:r>
              <a:rPr lang="da-DK" sz="1300" b="1" kern="100" dirty="0">
                <a:ea typeface="Aptos" panose="020B0004020202020204" pitchFamily="34" charset="0"/>
                <a:cs typeface="Times New Roman" panose="02020603050405020304" pitchFamily="18" charset="0"/>
              </a:rPr>
              <a:t>grundlæggende forståelse </a:t>
            </a:r>
            <a:r>
              <a:rPr lang="da-DK" sz="1300" kern="100" dirty="0">
                <a:ea typeface="Aptos" panose="020B0004020202020204" pitchFamily="34" charset="0"/>
                <a:cs typeface="Times New Roman" panose="02020603050405020304" pitchFamily="18" charset="0"/>
              </a:rPr>
              <a:t>af både </a:t>
            </a:r>
            <a:r>
              <a:rPr lang="da-DK" sz="1300" b="1" kern="100" dirty="0">
                <a:ea typeface="Aptos" panose="020B0004020202020204" pitchFamily="34" charset="0"/>
                <a:cs typeface="Times New Roman" panose="02020603050405020304" pitchFamily="18" charset="0"/>
              </a:rPr>
              <a:t>problemet og forbedringsmodellen</a:t>
            </a:r>
            <a:r>
              <a:rPr lang="da-DK" sz="1300" kern="100" dirty="0">
                <a:ea typeface="Aptos" panose="020B0004020202020204" pitchFamily="34" charset="0"/>
                <a:cs typeface="Times New Roman" panose="02020603050405020304" pitchFamily="18" charset="0"/>
              </a:rPr>
              <a:t>. Med denne viden gik de til </a:t>
            </a:r>
            <a:r>
              <a:rPr lang="da-DK" sz="1300" b="1" kern="100" dirty="0">
                <a:ea typeface="Aptos" panose="020B0004020202020204" pitchFamily="34" charset="0"/>
                <a:cs typeface="Times New Roman" panose="02020603050405020304" pitchFamily="18" charset="0"/>
              </a:rPr>
              <a:t>Workshop 1</a:t>
            </a:r>
            <a:r>
              <a:rPr lang="da-DK" sz="1300" kern="100" dirty="0">
                <a:ea typeface="Aptos" panose="020B0004020202020204" pitchFamily="34" charset="0"/>
                <a:cs typeface="Times New Roman" panose="02020603050405020304" pitchFamily="18" charset="0"/>
              </a:rPr>
              <a:t>, hvor de arbejdede i dybden med </a:t>
            </a:r>
            <a:r>
              <a:rPr lang="da-DK" sz="1300" b="1" kern="100" dirty="0">
                <a:ea typeface="Aptos" panose="020B0004020202020204" pitchFamily="34" charset="0"/>
                <a:cs typeface="Times New Roman" panose="02020603050405020304" pitchFamily="18" charset="0"/>
              </a:rPr>
              <a:t>målsætninger, forandringsidéer og driverdiagrammer</a:t>
            </a:r>
          </a:p>
          <a:p>
            <a:pPr>
              <a:lnSpc>
                <a:spcPct val="107000"/>
              </a:lnSpc>
              <a:spcAft>
                <a:spcPts val="845"/>
              </a:spcAft>
            </a:pPr>
            <a:r>
              <a:rPr lang="da-DK" sz="1300" b="1" kern="100" dirty="0">
                <a:ea typeface="Aptos" panose="020B0004020202020204" pitchFamily="34" charset="0"/>
                <a:cs typeface="Times New Roman" panose="02020603050405020304" pitchFamily="18" charset="0"/>
              </a:rPr>
              <a:t> </a:t>
            </a:r>
          </a:p>
          <a:p>
            <a:pPr marL="362377" indent="-362377">
              <a:lnSpc>
                <a:spcPct val="107000"/>
              </a:lnSpc>
              <a:buFont typeface="Symbol" panose="05050102010706020507" pitchFamily="18" charset="2"/>
              <a:buChar char=""/>
            </a:pPr>
            <a:r>
              <a:rPr lang="da-DK" sz="1300" b="1" kern="100" dirty="0">
                <a:ea typeface="Aptos" panose="020B0004020202020204" pitchFamily="34" charset="0"/>
                <a:cs typeface="Times New Roman" panose="02020603050405020304" pitchFamily="18" charset="0"/>
              </a:rPr>
              <a:t>Praktiske afprøvninger og Workshop 2</a:t>
            </a:r>
            <a:r>
              <a:rPr lang="da-DK" sz="1300" kern="100" dirty="0">
                <a:ea typeface="Aptos" panose="020B0004020202020204" pitchFamily="34" charset="0"/>
                <a:cs typeface="Times New Roman" panose="02020603050405020304" pitchFamily="18" charset="0"/>
              </a:rPr>
              <a:t>:</a:t>
            </a:r>
          </a:p>
          <a:p>
            <a:pPr marL="483169">
              <a:lnSpc>
                <a:spcPct val="107000"/>
              </a:lnSpc>
              <a:spcAft>
                <a:spcPts val="845"/>
              </a:spcAft>
            </a:pPr>
            <a:r>
              <a:rPr lang="da-DK" sz="1300" kern="100" dirty="0">
                <a:ea typeface="Aptos" panose="020B0004020202020204" pitchFamily="34" charset="0"/>
                <a:cs typeface="Times New Roman" panose="02020603050405020304" pitchFamily="18" charset="0"/>
              </a:rPr>
              <a:t>I Workshop 2 begyndte de </a:t>
            </a:r>
            <a:r>
              <a:rPr lang="da-DK" sz="1300" b="1" kern="100" dirty="0">
                <a:ea typeface="Aptos" panose="020B0004020202020204" pitchFamily="34" charset="0"/>
                <a:cs typeface="Times New Roman" panose="02020603050405020304" pitchFamily="18" charset="0"/>
              </a:rPr>
              <a:t>at teste deres idéer ved hjælp af PDSA-cirkler </a:t>
            </a:r>
            <a:r>
              <a:rPr lang="da-DK" sz="1300" kern="100" dirty="0">
                <a:ea typeface="Aptos" panose="020B0004020202020204" pitchFamily="34" charset="0"/>
                <a:cs typeface="Times New Roman" panose="02020603050405020304" pitchFamily="18" charset="0"/>
              </a:rPr>
              <a:t>– små, iterative afprøvningsforløb. De </a:t>
            </a:r>
            <a:r>
              <a:rPr lang="da-DK" sz="1300" b="1" kern="100" dirty="0">
                <a:ea typeface="Aptos" panose="020B0004020202020204" pitchFamily="34" charset="0"/>
                <a:cs typeface="Times New Roman" panose="02020603050405020304" pitchFamily="18" charset="0"/>
              </a:rPr>
              <a:t>indsamlede data gav grundlag </a:t>
            </a:r>
            <a:r>
              <a:rPr lang="da-DK" sz="1300" kern="100" dirty="0">
                <a:ea typeface="Aptos" panose="020B0004020202020204" pitchFamily="34" charset="0"/>
                <a:cs typeface="Times New Roman" panose="02020603050405020304" pitchFamily="18" charset="0"/>
              </a:rPr>
              <a:t>for Workshop 2, hvor fokus var på kvantitative og kvalitative data, herunder </a:t>
            </a:r>
            <a:r>
              <a:rPr lang="da-DK" sz="1300" b="1" kern="100" dirty="0">
                <a:ea typeface="Aptos" panose="020B0004020202020204" pitchFamily="34" charset="0"/>
                <a:cs typeface="Times New Roman" panose="02020603050405020304" pitchFamily="18" charset="0"/>
              </a:rPr>
              <a:t>statistisk proceskontrol til læring og feedback om effekt.</a:t>
            </a:r>
          </a:p>
          <a:p>
            <a:pPr>
              <a:lnSpc>
                <a:spcPct val="107000"/>
              </a:lnSpc>
              <a:spcAft>
                <a:spcPts val="845"/>
              </a:spcAft>
            </a:pPr>
            <a:r>
              <a:rPr lang="da-DK" sz="1300" b="1" kern="100" dirty="0">
                <a:ea typeface="Aptos" panose="020B0004020202020204" pitchFamily="34" charset="0"/>
                <a:cs typeface="Times New Roman" panose="02020603050405020304" pitchFamily="18" charset="0"/>
              </a:rPr>
              <a:t> </a:t>
            </a:r>
          </a:p>
          <a:p>
            <a:pPr marL="362377" indent="-362377">
              <a:lnSpc>
                <a:spcPct val="107000"/>
              </a:lnSpc>
              <a:buFont typeface="Symbol" panose="05050102010706020507" pitchFamily="18" charset="2"/>
              <a:buChar char=""/>
            </a:pPr>
            <a:r>
              <a:rPr lang="da-DK" sz="1300" b="1" kern="100" dirty="0">
                <a:ea typeface="Aptos" panose="020B0004020202020204" pitchFamily="34" charset="0"/>
                <a:cs typeface="Times New Roman" panose="02020603050405020304" pitchFamily="18" charset="0"/>
              </a:rPr>
              <a:t>Workshop 3 og implementering</a:t>
            </a:r>
            <a:r>
              <a:rPr lang="da-DK" sz="1300" kern="100" dirty="0">
                <a:ea typeface="Aptos" panose="020B0004020202020204" pitchFamily="34" charset="0"/>
                <a:cs typeface="Times New Roman" panose="02020603050405020304" pitchFamily="18" charset="0"/>
              </a:rPr>
              <a:t>:</a:t>
            </a:r>
          </a:p>
          <a:p>
            <a:pPr marL="483169">
              <a:lnSpc>
                <a:spcPct val="107000"/>
              </a:lnSpc>
              <a:spcAft>
                <a:spcPts val="845"/>
              </a:spcAft>
            </a:pPr>
            <a:r>
              <a:rPr lang="da-DK" sz="1300" kern="100" dirty="0">
                <a:ea typeface="Aptos" panose="020B0004020202020204" pitchFamily="34" charset="0"/>
                <a:cs typeface="Times New Roman" panose="02020603050405020304" pitchFamily="18" charset="0"/>
              </a:rPr>
              <a:t>I dag, i Workshop 3, </a:t>
            </a:r>
            <a:r>
              <a:rPr lang="da-DK" sz="1300" b="1" kern="100" dirty="0">
                <a:ea typeface="Aptos" panose="020B0004020202020204" pitchFamily="34" charset="0"/>
                <a:cs typeface="Times New Roman" panose="02020603050405020304" pitchFamily="18" charset="0"/>
              </a:rPr>
              <a:t>afsluttes rejsen </a:t>
            </a:r>
            <a:r>
              <a:rPr lang="da-DK" sz="1300" kern="100" dirty="0">
                <a:ea typeface="Aptos" panose="020B0004020202020204" pitchFamily="34" charset="0"/>
                <a:cs typeface="Times New Roman" panose="02020603050405020304" pitchFamily="18" charset="0"/>
              </a:rPr>
              <a:t>med fokus på </a:t>
            </a:r>
            <a:r>
              <a:rPr lang="da-DK" sz="1300" b="1" kern="100" dirty="0">
                <a:ea typeface="Aptos" panose="020B0004020202020204" pitchFamily="34" charset="0"/>
                <a:cs typeface="Times New Roman" panose="02020603050405020304" pitchFamily="18" charset="0"/>
              </a:rPr>
              <a:t>implementering og forankring</a:t>
            </a:r>
            <a:r>
              <a:rPr lang="da-DK" sz="1300" kern="100" dirty="0">
                <a:ea typeface="Aptos" panose="020B0004020202020204" pitchFamily="34" charset="0"/>
                <a:cs typeface="Times New Roman" panose="02020603050405020304" pitchFamily="18" charset="0"/>
              </a:rPr>
              <a:t>, altså hvordan sikres, at forbedringerne ikke kun er effektive, men også langtidsholdbare. Til sidst vil ”Sofie, Holger og Anita” præsentere deres resultater og en plan for spredning af de gode erfaringer.</a:t>
            </a: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pPr>
              <a:lnSpc>
                <a:spcPct val="107000"/>
              </a:lnSpc>
              <a:spcAft>
                <a:spcPts val="845"/>
              </a:spcAft>
            </a:pPr>
            <a:r>
              <a:rPr lang="da-DK" sz="1300" kern="100" dirty="0">
                <a:ea typeface="Aptos" panose="020B0004020202020204" pitchFamily="34" charset="0"/>
                <a:cs typeface="Times New Roman" panose="02020603050405020304" pitchFamily="18" charset="0"/>
              </a:rPr>
              <a:t> </a:t>
            </a:r>
          </a:p>
          <a:p>
            <a:pPr>
              <a:lnSpc>
                <a:spcPct val="107000"/>
              </a:lnSpc>
              <a:spcAft>
                <a:spcPts val="845"/>
              </a:spcAft>
            </a:pPr>
            <a:r>
              <a:rPr lang="da-DK" sz="1300" b="1" kern="100" dirty="0">
                <a:ea typeface="Aptos" panose="020B0004020202020204" pitchFamily="34" charset="0"/>
                <a:cs typeface="Times New Roman" panose="02020603050405020304" pitchFamily="18" charset="0"/>
              </a:rPr>
              <a:t>Læringspointe</a:t>
            </a:r>
            <a:r>
              <a:rPr lang="da-DK" sz="1300" kern="100" dirty="0">
                <a:ea typeface="Aptos" panose="020B0004020202020204" pitchFamily="34" charset="0"/>
                <a:cs typeface="Times New Roman" panose="02020603050405020304" pitchFamily="18" charset="0"/>
              </a:rPr>
              <a:t>: Det samlede forløb, deltagerne har været igennem, svarer til den generiske plan for et forbedringsprojekt. De har ikke kun tilegnet sig viden om forskellige metoder og værktøjer, men også fået en generisk model for, hvordan forbedringsprojekter kan gennemføres fra start til slut.</a:t>
            </a:r>
          </a:p>
          <a:p>
            <a:endParaRPr lang="da-DK" dirty="0"/>
          </a:p>
        </p:txBody>
      </p:sp>
      <p:sp>
        <p:nvSpPr>
          <p:cNvPr id="4" name="Pladsholder til slidenummer 3"/>
          <p:cNvSpPr>
            <a:spLocks noGrp="1"/>
          </p:cNvSpPr>
          <p:nvPr>
            <p:ph type="sldNum" sz="quarter" idx="5"/>
          </p:nvPr>
        </p:nvSpPr>
        <p:spPr/>
        <p:txBody>
          <a:bodyPr/>
          <a:lstStyle/>
          <a:p>
            <a:pPr defTabSz="966338">
              <a:defRPr/>
            </a:pPr>
            <a:fld id="{0DD9645C-D7FA-D74E-BD59-FA43DBFDCD63}" type="slidenum">
              <a:rPr lang="da-DK" sz="1400">
                <a:solidFill>
                  <a:prstClr val="black"/>
                </a:solidFill>
                <a:latin typeface="Calibri" panose="020F0502020204030204"/>
              </a:rPr>
              <a:pPr defTabSz="966338">
                <a:defRPr/>
              </a:pPr>
              <a:t>6</a:t>
            </a:fld>
            <a:endParaRPr lang="da-DK" sz="1400">
              <a:solidFill>
                <a:prstClr val="black"/>
              </a:solidFill>
              <a:latin typeface="Calibri" panose="020F0502020204030204"/>
            </a:endParaRPr>
          </a:p>
        </p:txBody>
      </p:sp>
    </p:spTree>
    <p:extLst>
      <p:ext uri="{BB962C8B-B14F-4D97-AF65-F5344CB8AC3E}">
        <p14:creationId xmlns:p14="http://schemas.microsoft.com/office/powerpoint/2010/main" val="1244220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C5D94-78E6-D421-C101-E56B59DAE65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A8DBC23-638F-C37E-B4FC-8C05250FB57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A391771-F927-4AEA-B8CC-6A0AD0A9D3CB}"/>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Dette slide opsummerer de vigtigste metoder og værktøjer, som deltagerne har arbejdet med i løbet af forbedringsrejsen.</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Forbedringsmodellen</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Forbedringsmodellen har fungeret som </a:t>
            </a:r>
            <a:r>
              <a:rPr lang="da-DK" sz="1200" b="1" kern="100" dirty="0">
                <a:effectLst/>
                <a:latin typeface="+mn-lt"/>
                <a:ea typeface="Aptos" panose="020B0004020202020204" pitchFamily="34" charset="0"/>
                <a:cs typeface="Times New Roman" panose="02020603050405020304" pitchFamily="18" charset="0"/>
              </a:rPr>
              <a:t>en ramme for forbedringsarbejdet</a:t>
            </a:r>
            <a:r>
              <a:rPr lang="da-DK" sz="1200" kern="100" dirty="0">
                <a:effectLst/>
                <a:latin typeface="+mn-lt"/>
                <a:ea typeface="Aptos" panose="020B0004020202020204" pitchFamily="34" charset="0"/>
                <a:cs typeface="Times New Roman" panose="02020603050405020304" pitchFamily="18" charset="0"/>
              </a:rPr>
              <a:t>. Den strukturerer processen gennem tre centrale spørgsmål og PDSA-cirklen:</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Hvad ønsker vi at opnå?</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kan vi vide, at en forandring er en forbedring?</a:t>
            </a:r>
          </a:p>
          <a:p>
            <a:pPr marL="800100" lvl="1"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Hvilke ændringer kan vi iværksætte for at skabe forbedringer?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PDSA-cirklen er blevet anvendt som en </a:t>
            </a:r>
            <a:r>
              <a:rPr lang="da-DK" sz="1200" b="1" kern="100" dirty="0">
                <a:effectLst/>
                <a:latin typeface="+mn-lt"/>
                <a:ea typeface="Aptos" panose="020B0004020202020204" pitchFamily="34" charset="0"/>
                <a:cs typeface="Times New Roman" panose="02020603050405020304" pitchFamily="18" charset="0"/>
              </a:rPr>
              <a:t>iterativ metode til læring gennem afprøvning </a:t>
            </a:r>
            <a:r>
              <a:rPr lang="da-DK" sz="1200" kern="100" dirty="0">
                <a:effectLst/>
                <a:latin typeface="+mn-lt"/>
                <a:ea typeface="Aptos" panose="020B0004020202020204" pitchFamily="34" charset="0"/>
                <a:cs typeface="Times New Roman" panose="02020603050405020304" pitchFamily="18" charset="0"/>
              </a:rPr>
              <a:t>af forbedringsidéer i praksis. Metoden giver en systematisk tilgang til læring og skaber </a:t>
            </a:r>
            <a:r>
              <a:rPr lang="da-DK" sz="1200" b="1" kern="100" dirty="0">
                <a:effectLst/>
                <a:latin typeface="+mn-lt"/>
                <a:ea typeface="Aptos" panose="020B0004020202020204" pitchFamily="34" charset="0"/>
                <a:cs typeface="Times New Roman" panose="02020603050405020304" pitchFamily="18" charset="0"/>
              </a:rPr>
              <a:t>tempo i læringsprocessen </a:t>
            </a:r>
            <a:r>
              <a:rPr lang="da-DK" sz="1200" kern="100" dirty="0">
                <a:effectLst/>
                <a:latin typeface="+mn-lt"/>
                <a:ea typeface="Aptos" panose="020B0004020202020204" pitchFamily="34" charset="0"/>
                <a:cs typeface="Times New Roman" panose="02020603050405020304" pitchFamily="18" charset="0"/>
              </a:rPr>
              <a:t>ved at forbinde læring direkte med afprøvning.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Analyser til at forstå problemer: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Deltagerne er blevet introduceret til </a:t>
            </a:r>
            <a:r>
              <a:rPr lang="da-DK" sz="1200" b="1" kern="100" dirty="0">
                <a:effectLst/>
                <a:latin typeface="+mn-lt"/>
                <a:ea typeface="Aptos" panose="020B0004020202020204" pitchFamily="34" charset="0"/>
                <a:cs typeface="Times New Roman" panose="02020603050405020304" pitchFamily="18" charset="0"/>
              </a:rPr>
              <a:t>tre væsentlige analyser</a:t>
            </a:r>
            <a:r>
              <a:rPr lang="da-DK" sz="1200" kern="100" dirty="0">
                <a:effectLst/>
                <a:latin typeface="+mn-lt"/>
                <a:ea typeface="Aptos" panose="020B0004020202020204" pitchFamily="34" charset="0"/>
                <a:cs typeface="Times New Roman" panose="02020603050405020304" pitchFamily="18" charset="0"/>
              </a:rPr>
              <a:t>, der kan bruges til bedre at </a:t>
            </a:r>
            <a:r>
              <a:rPr lang="da-DK" sz="1200" b="1" kern="100" dirty="0">
                <a:effectLst/>
                <a:latin typeface="+mn-lt"/>
                <a:ea typeface="Aptos" panose="020B0004020202020204" pitchFamily="34" charset="0"/>
                <a:cs typeface="Times New Roman" panose="02020603050405020304" pitchFamily="18" charset="0"/>
              </a:rPr>
              <a:t>forstå de udfordringer, de arbejder med</a:t>
            </a:r>
            <a:r>
              <a:rPr lang="da-DK" sz="1200" kern="100" dirty="0">
                <a:effectLst/>
                <a:latin typeface="+mn-lt"/>
                <a:ea typeface="Aptos" panose="020B0004020202020204" pitchFamily="34" charset="0"/>
                <a:cs typeface="Times New Roman" panose="02020603050405020304" pitchFamily="18" charset="0"/>
              </a:rPr>
              <a:t>: </a:t>
            </a:r>
            <a:r>
              <a:rPr lang="da-DK" sz="1200" kern="100" dirty="0" err="1">
                <a:effectLst/>
                <a:latin typeface="+mn-lt"/>
                <a:ea typeface="Aptos" panose="020B0004020202020204" pitchFamily="34" charset="0"/>
                <a:cs typeface="Times New Roman" panose="02020603050405020304" pitchFamily="18" charset="0"/>
              </a:rPr>
              <a:t>Paretoanalyse</a:t>
            </a:r>
            <a:r>
              <a:rPr lang="da-DK" sz="1200" kern="100" dirty="0">
                <a:effectLst/>
                <a:latin typeface="+mn-lt"/>
                <a:ea typeface="Aptos" panose="020B0004020202020204" pitchFamily="34" charset="0"/>
                <a:cs typeface="Times New Roman" panose="02020603050405020304" pitchFamily="18" charset="0"/>
              </a:rPr>
              <a:t>: Identificerer, hvor en indsats kan skabe den største effekt. ‘I patientens fodspor’: En metode til at forstå patientoplevelsen. Arbejdsgangsanalyse: Kortlægger processer for at identificere flaskehalse. Disse værktøjer giver et </a:t>
            </a:r>
            <a:r>
              <a:rPr lang="da-DK" sz="1200" b="1" kern="100" dirty="0">
                <a:effectLst/>
                <a:latin typeface="+mn-lt"/>
                <a:ea typeface="Aptos" panose="020B0004020202020204" pitchFamily="34" charset="0"/>
                <a:cs typeface="Times New Roman" panose="02020603050405020304" pitchFamily="18" charset="0"/>
              </a:rPr>
              <a:t>klart overblik over de udfordringer</a:t>
            </a:r>
            <a:r>
              <a:rPr lang="da-DK" sz="1200" kern="100" dirty="0">
                <a:effectLst/>
                <a:latin typeface="+mn-lt"/>
                <a:ea typeface="Aptos" panose="020B0004020202020204" pitchFamily="34" charset="0"/>
                <a:cs typeface="Times New Roman" panose="02020603050405020304" pitchFamily="18" charset="0"/>
              </a:rPr>
              <a:t>, der skal håndteres.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Driverdiagram</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Driverdiagrammet har hjulpet deltagerne med at </a:t>
            </a:r>
            <a:r>
              <a:rPr lang="da-DK" sz="1200" b="1" kern="100" dirty="0">
                <a:effectLst/>
                <a:latin typeface="+mn-lt"/>
                <a:ea typeface="Aptos" panose="020B0004020202020204" pitchFamily="34" charset="0"/>
                <a:cs typeface="Times New Roman" panose="02020603050405020304" pitchFamily="18" charset="0"/>
              </a:rPr>
              <a:t>nedbryde deres mål </a:t>
            </a:r>
            <a:r>
              <a:rPr lang="da-DK" sz="1200" kern="100" dirty="0">
                <a:effectLst/>
                <a:latin typeface="+mn-lt"/>
                <a:ea typeface="Aptos" panose="020B0004020202020204" pitchFamily="34" charset="0"/>
                <a:cs typeface="Times New Roman" panose="02020603050405020304" pitchFamily="18" charset="0"/>
              </a:rPr>
              <a:t>i primære og sekundære drivere. Det giver en </a:t>
            </a:r>
            <a:r>
              <a:rPr lang="da-DK" sz="1200" b="1" kern="100" dirty="0">
                <a:effectLst/>
                <a:latin typeface="+mn-lt"/>
                <a:ea typeface="Aptos" panose="020B0004020202020204" pitchFamily="34" charset="0"/>
                <a:cs typeface="Times New Roman" panose="02020603050405020304" pitchFamily="18" charset="0"/>
              </a:rPr>
              <a:t>visuel fremstilling </a:t>
            </a:r>
            <a:r>
              <a:rPr lang="da-DK" sz="1200" kern="100" dirty="0">
                <a:effectLst/>
                <a:latin typeface="+mn-lt"/>
                <a:ea typeface="Aptos" panose="020B0004020202020204" pitchFamily="34" charset="0"/>
                <a:cs typeface="Times New Roman" panose="02020603050405020304" pitchFamily="18" charset="0"/>
              </a:rPr>
              <a:t>af, hvordan forskellige faktorer påvirker målene, og er især værdifuldt </a:t>
            </a:r>
            <a:r>
              <a:rPr lang="da-DK" sz="1200" b="1" kern="100" dirty="0">
                <a:effectLst/>
                <a:latin typeface="+mn-lt"/>
                <a:ea typeface="Aptos" panose="020B0004020202020204" pitchFamily="34" charset="0"/>
                <a:cs typeface="Times New Roman" panose="02020603050405020304" pitchFamily="18" charset="0"/>
              </a:rPr>
              <a:t>til prioritering og fokusering af indsatsen</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Datadrevet forbedringsarbejde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Deltagerne har arbejdet med at indsamle og præsentere kvalitative data og kvantitative data, herunder seriediagrammer </a:t>
            </a:r>
            <a:r>
              <a:rPr lang="da-DK" sz="1200" kern="100" dirty="0" err="1">
                <a:effectLst/>
                <a:latin typeface="+mn-lt"/>
                <a:ea typeface="Aptos" panose="020B0004020202020204" pitchFamily="34" charset="0"/>
                <a:cs typeface="Times New Roman" panose="02020603050405020304" pitchFamily="18" charset="0"/>
              </a:rPr>
              <a:t>mhp</a:t>
            </a:r>
            <a:r>
              <a:rPr lang="da-DK" sz="1200" kern="100" dirty="0">
                <a:effectLst/>
                <a:latin typeface="+mn-lt"/>
                <a:ea typeface="Aptos" panose="020B0004020202020204" pitchFamily="34" charset="0"/>
                <a:cs typeface="Times New Roman" panose="02020603050405020304" pitchFamily="18" charset="0"/>
              </a:rPr>
              <a:t> </a:t>
            </a:r>
            <a:r>
              <a:rPr lang="da-DK" sz="1200" b="1" kern="100" dirty="0">
                <a:effectLst/>
                <a:latin typeface="+mn-lt"/>
                <a:ea typeface="Aptos" panose="020B0004020202020204" pitchFamily="34" charset="0"/>
                <a:cs typeface="Times New Roman" panose="02020603050405020304" pitchFamily="18" charset="0"/>
              </a:rPr>
              <a:t>at identificere mønstre og tendenser over tid. </a:t>
            </a:r>
            <a:r>
              <a:rPr lang="da-DK" sz="1200" kern="100" dirty="0">
                <a:effectLst/>
                <a:latin typeface="+mn-lt"/>
                <a:ea typeface="Aptos" panose="020B0004020202020204" pitchFamily="34" charset="0"/>
                <a:cs typeface="Times New Roman" panose="02020603050405020304" pitchFamily="18" charset="0"/>
              </a:rPr>
              <a:t>De har anvendt forskellige indikatorer til systematisk måling af både resultater og processer for at evaluere, om ændringerne er reelle forbedringer.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Afsluttende refleksion</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Afslutningsvis opfordres deltagerne til at reflektere over, hvordan de </a:t>
            </a:r>
            <a:r>
              <a:rPr lang="da-DK" sz="1200" b="1" kern="100" dirty="0">
                <a:effectLst/>
                <a:latin typeface="+mn-lt"/>
                <a:ea typeface="Aptos" panose="020B0004020202020204" pitchFamily="34" charset="0"/>
                <a:cs typeface="Times New Roman" panose="02020603050405020304" pitchFamily="18" charset="0"/>
              </a:rPr>
              <a:t>fremadrettet kan anvende metoderne </a:t>
            </a:r>
            <a:r>
              <a:rPr lang="da-DK" sz="1200" kern="100" dirty="0">
                <a:effectLst/>
                <a:latin typeface="+mn-lt"/>
                <a:ea typeface="Aptos" panose="020B0004020202020204" pitchFamily="34" charset="0"/>
                <a:cs typeface="Times New Roman" panose="02020603050405020304" pitchFamily="18" charset="0"/>
              </a:rPr>
              <a:t>i deres arbejde.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Spørgsmål til inspiration:</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Hvordan kan metoderne integreres i jeres fremtidige arbejde – og hvordan kan de støtte jer i at skabe varige forbedringer?</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Hvilke værktøjer har I oplevet som særligt nyttige eller udfordrende?</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Hvilke metoder ser I som mest relevante at bruge fremadrettet?</a:t>
            </a:r>
          </a:p>
          <a:p>
            <a:endParaRPr lang="da-DK" dirty="0">
              <a:latin typeface="+mn-lt"/>
            </a:endParaRPr>
          </a:p>
          <a:p>
            <a:r>
              <a:rPr lang="da-DK" dirty="0">
                <a:latin typeface="+mn-lt"/>
              </a:rPr>
              <a:t>Anerkend indsatsen</a:t>
            </a:r>
          </a:p>
          <a:p>
            <a:endParaRPr lang="da-DK" dirty="0"/>
          </a:p>
        </p:txBody>
      </p:sp>
      <p:sp>
        <p:nvSpPr>
          <p:cNvPr id="4" name="Pladsholder til slidenummer 3">
            <a:extLst>
              <a:ext uri="{FF2B5EF4-FFF2-40B4-BE49-F238E27FC236}">
                <a16:creationId xmlns:a16="http://schemas.microsoft.com/office/drawing/2014/main" id="{B7BDFC32-6820-451D-D600-52B0FEC941D8}"/>
              </a:ext>
            </a:extLst>
          </p:cNvPr>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89787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300" kern="100" dirty="0">
                <a:ea typeface="Aptos" panose="020B0004020202020204" pitchFamily="34" charset="0"/>
                <a:cs typeface="Times New Roman" panose="02020603050405020304" pitchFamily="18" charset="0"/>
              </a:rPr>
              <a:t>Dette slide viser, hvordan de forskellige elementer og </a:t>
            </a:r>
            <a:r>
              <a:rPr lang="da-DK" sz="1300" b="1" kern="100" dirty="0">
                <a:ea typeface="Aptos" panose="020B0004020202020204" pitchFamily="34" charset="0"/>
                <a:cs typeface="Times New Roman" panose="02020603050405020304" pitchFamily="18" charset="0"/>
              </a:rPr>
              <a:t>værktøjer</a:t>
            </a:r>
            <a:r>
              <a:rPr lang="da-DK" sz="1300" kern="100" dirty="0">
                <a:ea typeface="Aptos" panose="020B0004020202020204" pitchFamily="34" charset="0"/>
                <a:cs typeface="Times New Roman" panose="02020603050405020304" pitchFamily="18" charset="0"/>
              </a:rPr>
              <a:t> </a:t>
            </a:r>
            <a:r>
              <a:rPr lang="da-DK" sz="1300" b="1" kern="100" dirty="0">
                <a:ea typeface="Aptos" panose="020B0004020202020204" pitchFamily="34" charset="0"/>
                <a:cs typeface="Times New Roman" panose="02020603050405020304" pitchFamily="18" charset="0"/>
              </a:rPr>
              <a:t>hænger sammen med og understøtter forbedringsmodellen</a:t>
            </a:r>
            <a:r>
              <a:rPr lang="da-DK" sz="1300" kern="100" dirty="0">
                <a:ea typeface="Aptos" panose="020B0004020202020204" pitchFamily="34" charset="0"/>
                <a:cs typeface="Times New Roman" panose="02020603050405020304" pitchFamily="18" charset="0"/>
              </a:rPr>
              <a:t>. Hvert værktøj bidrager til at opnå en effektiv forbedring.</a:t>
            </a:r>
          </a:p>
          <a:p>
            <a:pPr>
              <a:lnSpc>
                <a:spcPct val="107000"/>
              </a:lnSpc>
              <a:spcAft>
                <a:spcPts val="845"/>
              </a:spcAft>
            </a:pPr>
            <a:endParaRPr lang="da-DK" sz="1300" kern="100" dirty="0">
              <a:ea typeface="Aptos" panose="020B0004020202020204" pitchFamily="34" charset="0"/>
              <a:cs typeface="Times New Roman" panose="02020603050405020304" pitchFamily="18" charset="0"/>
            </a:endParaRPr>
          </a:p>
          <a:p>
            <a:pPr>
              <a:lnSpc>
                <a:spcPct val="107000"/>
              </a:lnSpc>
              <a:spcAft>
                <a:spcPts val="845"/>
              </a:spcAft>
            </a:pPr>
            <a:r>
              <a:rPr lang="da-DK" sz="1300" kern="100" dirty="0">
                <a:ea typeface="Aptos" panose="020B0004020202020204" pitchFamily="34" charset="0"/>
                <a:cs typeface="Times New Roman" panose="02020603050405020304" pitchFamily="18" charset="0"/>
              </a:rPr>
              <a:t>Gennemgang af sammenhængen:</a:t>
            </a:r>
          </a:p>
          <a:p>
            <a:endParaRPr lang="da-DK" dirty="0"/>
          </a:p>
          <a:p>
            <a:r>
              <a:rPr lang="da-DK" dirty="0"/>
              <a:t>Forbedringsmodellen:</a:t>
            </a:r>
          </a:p>
          <a:p>
            <a:r>
              <a:rPr lang="da-DK" b="1" dirty="0"/>
              <a:t>Forbedringsmodellen </a:t>
            </a:r>
            <a:r>
              <a:rPr lang="da-DK" dirty="0"/>
              <a:t>hjælper med at </a:t>
            </a:r>
            <a:r>
              <a:rPr lang="da-DK" b="1" dirty="0"/>
              <a:t>strukturere forbedringsindsatsen gennem de tre centrale spørgsmål</a:t>
            </a:r>
            <a:r>
              <a:rPr lang="da-DK" dirty="0"/>
              <a:t>: Hvad ønsker vi at opnå? Hvordan ved vi, at en forandring er en forbedring? Og hvilke forandringer kan iværksættes for at skabe forbedringer?</a:t>
            </a:r>
          </a:p>
          <a:p>
            <a:endParaRPr lang="da-DK" dirty="0"/>
          </a:p>
          <a:p>
            <a:endParaRPr lang="da-DK" dirty="0"/>
          </a:p>
          <a:p>
            <a:r>
              <a:rPr lang="da-DK" dirty="0"/>
              <a:t>SMART-mål:</a:t>
            </a:r>
          </a:p>
          <a:p>
            <a:r>
              <a:rPr lang="da-DK" b="1" dirty="0"/>
              <a:t>SMART-mål bruges til at konkretisere de ønskede resultater </a:t>
            </a:r>
            <a:r>
              <a:rPr lang="da-DK" dirty="0"/>
              <a:t>– så de er Specifikke, Målbare, Ambitiøse, Realistiske og Tidsbestemte. SMART-mål hjælper med at </a:t>
            </a:r>
            <a:r>
              <a:rPr lang="da-DK" b="1" dirty="0"/>
              <a:t>sætte kursen og skabe en klar forståelse </a:t>
            </a:r>
            <a:r>
              <a:rPr lang="da-DK" dirty="0"/>
              <a:t>af, hvad der arbejdes hen imod (Hvad ønsker vi at opnå?).</a:t>
            </a:r>
          </a:p>
          <a:p>
            <a:endParaRPr lang="da-DK" dirty="0"/>
          </a:p>
          <a:p>
            <a:endParaRPr lang="da-DK" dirty="0"/>
          </a:p>
          <a:p>
            <a:r>
              <a:rPr lang="da-DK" dirty="0"/>
              <a:t>Data over tid/Statistisk proceskontrol:</a:t>
            </a:r>
          </a:p>
          <a:p>
            <a:r>
              <a:rPr lang="da-DK" dirty="0"/>
              <a:t>Statistisk proceskontrol anvendes til at </a:t>
            </a:r>
            <a:r>
              <a:rPr lang="da-DK" b="1" dirty="0"/>
              <a:t>overvåge data over tid </a:t>
            </a:r>
            <a:r>
              <a:rPr lang="da-DK" dirty="0"/>
              <a:t>og se, om de ændringer, der er lavet, </a:t>
            </a:r>
            <a:r>
              <a:rPr lang="da-DK" b="1" dirty="0"/>
              <a:t>faktisk skaber værdi</a:t>
            </a:r>
            <a:r>
              <a:rPr lang="da-DK" dirty="0"/>
              <a:t>. (Hvordan ved vi, at det er en forbedring?)</a:t>
            </a:r>
          </a:p>
          <a:p>
            <a:endParaRPr lang="da-DK" dirty="0"/>
          </a:p>
          <a:p>
            <a:r>
              <a:rPr lang="da-DK" dirty="0"/>
              <a:t>Driverdiagram:</a:t>
            </a:r>
          </a:p>
          <a:p>
            <a:r>
              <a:rPr lang="da-DK" dirty="0"/>
              <a:t>Driverdiagrammet giver et </a:t>
            </a:r>
            <a:r>
              <a:rPr lang="da-DK" b="1" dirty="0"/>
              <a:t>visuelt overblik </a:t>
            </a:r>
            <a:r>
              <a:rPr lang="da-DK" dirty="0"/>
              <a:t>over, hvordan primære og sekundære drivere hænger sammen med målet. Det giver en systematisk tilgang til at finde frem til </a:t>
            </a:r>
            <a:r>
              <a:rPr lang="da-DK" b="1" dirty="0"/>
              <a:t>de vigtigste faktorer, der påvirker målet </a:t>
            </a:r>
            <a:r>
              <a:rPr lang="da-DK" dirty="0"/>
              <a:t>(Hvilke forandringer kan iværksættes?).</a:t>
            </a:r>
          </a:p>
          <a:p>
            <a:endParaRPr lang="da-DK" dirty="0"/>
          </a:p>
          <a:p>
            <a:r>
              <a:rPr lang="da-DK" dirty="0"/>
              <a:t>PDSA-cirklen:</a:t>
            </a:r>
          </a:p>
          <a:p>
            <a:r>
              <a:rPr lang="da-DK" dirty="0"/>
              <a:t>"Plan-Do-</a:t>
            </a:r>
            <a:r>
              <a:rPr lang="da-DK" dirty="0" err="1"/>
              <a:t>Study</a:t>
            </a:r>
            <a:r>
              <a:rPr lang="da-DK" dirty="0"/>
              <a:t>-</a:t>
            </a:r>
            <a:r>
              <a:rPr lang="da-DK" dirty="0" err="1"/>
              <a:t>Act</a:t>
            </a:r>
            <a:r>
              <a:rPr lang="da-DK" dirty="0"/>
              <a:t>-cirklen hjælper til </a:t>
            </a:r>
            <a:r>
              <a:rPr lang="da-DK" b="1" dirty="0"/>
              <a:t>systematisk at afprøve og implementere </a:t>
            </a:r>
            <a:r>
              <a:rPr lang="da-DK" dirty="0"/>
              <a:t>de identificerede idéer.</a:t>
            </a:r>
          </a:p>
          <a:p>
            <a:endParaRPr lang="da-DK" dirty="0"/>
          </a:p>
          <a:p>
            <a:r>
              <a:rPr lang="da-DK" b="1" dirty="0"/>
              <a:t>Læringspointe:</a:t>
            </a:r>
          </a:p>
          <a:p>
            <a:r>
              <a:rPr lang="da-DK" dirty="0"/>
              <a:t>Forbedringsmodellen og de tilhørende værktøjer </a:t>
            </a:r>
            <a:r>
              <a:rPr lang="da-DK" b="1" dirty="0"/>
              <a:t>udgør tilsammen en struktureret ramme for forbedringsarbejde</a:t>
            </a:r>
            <a:r>
              <a:rPr lang="da-DK" dirty="0"/>
              <a:t>. Modellen skaber retning og klarhed gennem sine tre centrale spørgsmål, mens værktøjerne giver konkrete metoder til at analysere, teste og implementere forbedringer. Denne kombination sikrer, at forbedringsarbejdet er </a:t>
            </a:r>
            <a:r>
              <a:rPr lang="da-DK" b="1" dirty="0"/>
              <a:t>både målrettet og evidensbaseret, hvilket øger sandsynligheden for en vellykket forbedringsindsats</a:t>
            </a:r>
            <a:r>
              <a:rPr lang="da-DK" dirty="0"/>
              <a:t>.</a:t>
            </a:r>
          </a:p>
          <a:p>
            <a:endParaRPr lang="da-DK" dirty="0"/>
          </a:p>
          <a:p>
            <a:r>
              <a:rPr lang="da-DK" dirty="0"/>
              <a:t>Afsluttende bemærkning:</a:t>
            </a:r>
          </a:p>
          <a:p>
            <a:r>
              <a:rPr lang="da-DK" dirty="0"/>
              <a:t>Afslut gerne med at </a:t>
            </a:r>
            <a:r>
              <a:rPr lang="da-DK" b="1" dirty="0"/>
              <a:t>få deltagerne til at reflektere over</a:t>
            </a:r>
            <a:r>
              <a:rPr lang="da-DK" dirty="0"/>
              <a:t>, hvordan de faktisk anvender redskaberne. </a:t>
            </a:r>
          </a:p>
          <a:p>
            <a:endParaRPr lang="da-DK" dirty="0"/>
          </a:p>
          <a:p>
            <a:r>
              <a:rPr lang="da-DK" dirty="0"/>
              <a:t>Spørgsmål til inspiration:</a:t>
            </a:r>
          </a:p>
          <a:p>
            <a:pPr marL="181188" indent="-181188">
              <a:buFont typeface="Arial" panose="020B0604020202020204" pitchFamily="34" charset="0"/>
              <a:buChar char="•"/>
            </a:pPr>
            <a:r>
              <a:rPr lang="da-DK" dirty="0"/>
              <a:t>Hvordan oplever I, at værktøjerne hænger sammen i jeres egne forbedringsprojekter</a:t>
            </a:r>
          </a:p>
          <a:p>
            <a:pPr marL="181188" indent="-181188">
              <a:buFont typeface="Arial" panose="020B0604020202020204" pitchFamily="34" charset="0"/>
              <a:buChar char="•"/>
            </a:pPr>
            <a:r>
              <a:rPr lang="da-DK" dirty="0"/>
              <a:t>Er der noget i forbedringsmodellen, der virker uklart for jer?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111021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punkt kan evt. kombineres med fejring og videndeling sidst i programmet - dog med opmærksomhed på, at der skal samles op på læringspointer omkring data og afprøvning og fortsat sikres sammenhæng til det gennemgående læringsmateriale.</a:t>
            </a:r>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1915255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993ADFE-1DE0-470B-93B6-DBB6D3C7B6B4}" type="datetime2">
              <a:rPr lang="da-DK" smtClean="0"/>
              <a:t>28. januar 2025</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8D831F-A41A-49C3-BBED-A1F9169271A4}"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002BEB5-0371-4F95-BBF0-EA86ABD8A720}"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26549D9-867E-4878-A909-8795F34E244E}" type="datetime2">
              <a:rPr lang="da-DK" smtClean="0"/>
              <a:t>28. januar 2025</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4BFC4C8-4B6D-4284-9D02-57B69F2154FB}"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67F657E-96DB-427D-8C31-DF7F0BD0FD11}"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C771723-38D1-4F5C-A949-31F61FFF68C4}"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85EFB2-F03B-405D-B9B9-C25758152988}"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1BEAFA4-4A99-4A18-A66A-AD25588AD5A3}" type="datetime2">
              <a:rPr lang="da-DK" smtClean="0"/>
              <a:t>28. januar 2025</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D236E9A5-08D1-4B9E-89AD-59F79671DD44}" type="datetime2">
              <a:rPr lang="da-DK" smtClean="0"/>
              <a:t>28. januar 2025</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AFB4767-F3AC-4FA2-B271-636071945BB5}"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solidFill>
                  <a:schemeClr val="tx1"/>
                </a:solidFill>
              </a:defRPr>
            </a:lvl1pPr>
          </a:lstStyle>
          <a:p>
            <a:fld id="{1B31ED06-C41E-4C29-AEB5-2038FBCE21D9}" type="datetime2">
              <a:rPr lang="da-DK" smtClean="0"/>
              <a:t>28. januar 2025</a:t>
            </a:fld>
            <a:endParaRPr lang="da-DK"/>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a:p>
        </p:txBody>
      </p:sp>
    </p:spTree>
    <p:extLst>
      <p:ext uri="{BB962C8B-B14F-4D97-AF65-F5344CB8AC3E}">
        <p14:creationId xmlns:p14="http://schemas.microsoft.com/office/powerpoint/2010/main" val="1506273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D9E61596-85F1-4A40-A5D7-85AB6FF13B69}" type="datetime2">
              <a:rPr lang="da-DK" altLang="en-US" smtClean="0"/>
              <a:t>28. januar 2025</a:t>
            </a:fld>
            <a:endParaRPr lang="da-DK"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da-DK"/>
              <a:t>Region Sjælland PowerPoint skabelon</a:t>
            </a:r>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a:p>
        </p:txBody>
      </p:sp>
    </p:spTree>
    <p:extLst>
      <p:ext uri="{BB962C8B-B14F-4D97-AF65-F5344CB8AC3E}">
        <p14:creationId xmlns:p14="http://schemas.microsoft.com/office/powerpoint/2010/main" val="27183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3C8C99-E4BC-4DAC-9286-B85FED81FBE3}" type="datetimeFigureOut">
              <a:rPr lang="da-DK" smtClean="0"/>
              <a:t>28-01-2025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4010B46-7BA6-406F-9B77-16FA945888EB}" type="slidenum">
              <a:rPr lang="da-DK" smtClean="0"/>
              <a:t>‹nr.›</a:t>
            </a:fld>
            <a:endParaRPr lang="da-DK"/>
          </a:p>
        </p:txBody>
      </p:sp>
    </p:spTree>
    <p:extLst>
      <p:ext uri="{BB962C8B-B14F-4D97-AF65-F5344CB8AC3E}">
        <p14:creationId xmlns:p14="http://schemas.microsoft.com/office/powerpoint/2010/main" val="222832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4129828D-CA84-4CF5-B90B-72820C3B8B5B}" type="datetime2">
              <a:rPr lang="da-DK" smtClean="0"/>
              <a:t>28. januar 2025</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4" name="Billede 3" descr="Et billede, der indeholder tekst, Font/skrifttype, skærmbillede, hvid&#10;&#10;Automatisk genereret beskrivelse">
            <a:extLst>
              <a:ext uri="{FF2B5EF4-FFF2-40B4-BE49-F238E27FC236}">
                <a16:creationId xmlns:a16="http://schemas.microsoft.com/office/drawing/2014/main" id="{3FD2618E-BD6E-FAAE-D5D6-6FE65E15E421}"/>
              </a:ext>
            </a:extLst>
          </p:cNvPr>
          <p:cNvPicPr>
            <a:picLocks noChangeAspect="1"/>
          </p:cNvPicPr>
          <p:nvPr userDrawn="1"/>
        </p:nvPicPr>
        <p:blipFill>
          <a:blip r:embed="rId3">
            <a:clrChange>
              <a:clrFrom>
                <a:srgbClr val="FFFFFF"/>
              </a:clrFrom>
              <a:clrTo>
                <a:srgbClr val="FFFFFF">
                  <a:alpha val="0"/>
                </a:srgbClr>
              </a:clrTo>
            </a:clrChange>
            <a:alphaModFix/>
            <a:duotone>
              <a:schemeClr val="bg2">
                <a:shade val="45000"/>
                <a:satMod val="135000"/>
              </a:schemeClr>
              <a:prstClr val="white"/>
            </a:duotone>
          </a:blip>
          <a:stretch>
            <a:fillRect/>
          </a:stretch>
        </p:blipFill>
        <p:spPr>
          <a:xfrm>
            <a:off x="7337214" y="5559891"/>
            <a:ext cx="4663440" cy="1139952"/>
          </a:xfrm>
          <a:prstGeom prst="rect">
            <a:avLst/>
          </a:prstGeom>
        </p:spPr>
      </p:pic>
    </p:spTree>
    <p:extLst>
      <p:ext uri="{BB962C8B-B14F-4D97-AF65-F5344CB8AC3E}">
        <p14:creationId xmlns:p14="http://schemas.microsoft.com/office/powerpoint/2010/main" val="37915099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D53CAEA-9EFF-4A9D-954C-D05027CBDD6F}"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258924246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5B3789DB-9B48-4F9D-8524-6FB7AB1ACD40}"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29990877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01AE8B1F-4BF0-4F70-BC7A-125A7BB11974}" type="datetime2">
              <a:rPr lang="da-DK" smtClean="0"/>
              <a:t>28. januar 2025</a:t>
            </a:fld>
            <a:endParaRPr lang="da-DK"/>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96281011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BDD6EF81-2FCC-47EE-A7B9-7AB2A356E245}"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02829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022BAE00-1E1A-4FD6-93D0-1CBC4D5067CE}"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31182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9069DA7-EBFF-433C-9955-F99F485C606F}"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173588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8A9DD8D-B229-4397-A1CE-8DBC978D3B7D}"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B26E2D70-4913-412F-9C11-5CE3ACFB37CC}" type="datetime2">
              <a:rPr lang="da-DK" smtClean="0"/>
              <a:t>28. januar 2025</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538972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743F153-76F7-441F-847F-CECD25FA8B5C}"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298869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CE7776D-AAAB-4766-AAF2-3917D0869304}"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23085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CEFD8AE-E4E4-4F3F-9D04-049D4959B843}"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827993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528AE712-BAFF-4258-9666-9F8DA2EFEB89}" type="datetime2">
              <a:rPr lang="da-DK" smtClean="0"/>
              <a:t>28. januar 2025</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14660647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DE3DDC19-8AD3-4D6F-AE84-86F18B86CCA3}"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34565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FF3A3A0-97C0-4E29-8896-CE04C884A776}"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78828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EF8A500-11EF-4CBD-BFE9-17570531EA09}"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876346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5EDC7EA0-3B34-45DD-B6BE-E903393C5179}"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24796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9D7EA284-CA31-447F-AE8B-2E3E9E66C3C3}" type="datetime2">
              <a:rPr lang="da-DK" smtClean="0"/>
              <a:t>28. januar 2025</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5338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FEC434A-DE10-4790-8841-DB6D5A727570}" type="datetime2">
              <a:rPr lang="da-DK" smtClean="0"/>
              <a:t>28. januar 2025</a:t>
            </a:fld>
            <a:endParaRPr lang="da-DK"/>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B43BA588-CD02-496F-B3B4-CDD26D235CAE}" type="datetime2">
              <a:rPr lang="da-DK" smtClean="0"/>
              <a:t>28. januar 2025</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1160349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9432FB1D-5299-42F6-A129-8596560039A9}" type="datetime2">
              <a:rPr lang="da-DK" smtClean="0"/>
              <a:t>28. januar 2025</a:t>
            </a:fld>
            <a:endParaRPr lang="da-DK"/>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a:p>
        </p:txBody>
      </p:sp>
    </p:spTree>
    <p:extLst>
      <p:ext uri="{BB962C8B-B14F-4D97-AF65-F5344CB8AC3E}">
        <p14:creationId xmlns:p14="http://schemas.microsoft.com/office/powerpoint/2010/main" val="259579111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solidFill>
                  <a:schemeClr val="tx1"/>
                </a:solidFill>
              </a:defRPr>
            </a:lvl1pPr>
          </a:lstStyle>
          <a:p>
            <a:fld id="{3F94CFC7-F0D2-4034-9C51-6F921BBF3917}" type="datetime2">
              <a:rPr lang="da-DK" smtClean="0"/>
              <a:t>28. januar 2025</a:t>
            </a:fld>
            <a:endParaRPr lang="da-DK"/>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a:p>
        </p:txBody>
      </p:sp>
    </p:spTree>
    <p:extLst>
      <p:ext uri="{BB962C8B-B14F-4D97-AF65-F5344CB8AC3E}">
        <p14:creationId xmlns:p14="http://schemas.microsoft.com/office/powerpoint/2010/main" val="2442766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87088E36-2F8C-4818-B17A-72B71B8BDABC}" type="datetime2">
              <a:rPr lang="da-DK" smtClean="0"/>
              <a:t>28. januar 2025</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323664575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231CC51B-CCA5-44CF-85FE-B750721FBAA6}"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59626617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082EE77-DE29-4203-B925-3E8CF61E2ADA}" type="datetime2">
              <a:rPr lang="da-DK" smtClean="0"/>
              <a:t>28.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88938492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2FA54026-6C0C-45C8-9EF8-8F722808D9E1}" type="datetime2">
              <a:rPr lang="da-DK" smtClean="0"/>
              <a:t>28. januar 2025</a:t>
            </a:fld>
            <a:endParaRPr lang="da-DK"/>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91807364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377475EA-C764-4522-A5EF-3A5CC29ECC19}"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151831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84902B70-6C19-4AF0-B122-CA71878AC620}"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606117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8CFA722-F2A8-4C9C-8859-05A999607EEC}"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21328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C956778-A906-4AC4-9220-A085E525613D}"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087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233A19AA-91B3-4EF5-89D0-10D61D4DD0A1}" type="datetime2">
              <a:rPr lang="da-DK" smtClean="0"/>
              <a:t>28. januar 2025</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87055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81A8EEA-62EB-42CD-94D0-02AF41C00E10}"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1259336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A8BBC4B-1EBF-47BE-A22A-0B1CAFD18F16}"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53844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61A24DF-D399-4285-A529-65F2AF64B434}"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3735703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B0450D80-604B-4B3D-A1E6-B04DB8181D9E}" type="datetime2">
              <a:rPr lang="da-DK" smtClean="0"/>
              <a:t>28. januar 2025</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p>
        </p:txBody>
      </p:sp>
    </p:spTree>
    <p:extLst>
      <p:ext uri="{BB962C8B-B14F-4D97-AF65-F5344CB8AC3E}">
        <p14:creationId xmlns:p14="http://schemas.microsoft.com/office/powerpoint/2010/main" val="96697305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F132EEB9-3007-46A1-A2CE-9E2ECD3A07DD}"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010338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9BD8B21-53E1-49E5-9A92-13EEDEC512B1}"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5655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9A07325-54CC-4933-A6AF-2EBB60EF899A}"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299748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274229C-3C51-4A9F-9A9A-F54D456FEBD0}"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533946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E8E40635-AB26-47B3-916C-8D6A48B5A61F}" type="datetime2">
              <a:rPr lang="da-DK" smtClean="0"/>
              <a:t>28. januar 2025</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9381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15CB2F7D-5756-48D3-93EA-09DFC8698F4A}"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684986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1175A948-3C42-45BA-9002-65DB3294C31A}" type="datetime2">
              <a:rPr lang="da-DK" smtClean="0"/>
              <a:t>28. januar 2025</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948830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47130686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solidFill>
                  <a:schemeClr val="tx1"/>
                </a:solidFill>
              </a:defRPr>
            </a:lvl1pPr>
          </a:lstStyle>
          <a:p>
            <a:fld id="{FEAF62F3-563F-4538-B797-BCFFA0C35A55}" type="datetimeFigureOut">
              <a:rPr lang="da-DK" smtClean="0"/>
              <a:pPr/>
              <a:t>28-01-2025</a:t>
            </a:fld>
            <a:endParaRPr lang="da-DK"/>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a:p>
        </p:txBody>
      </p:sp>
    </p:spTree>
    <p:extLst>
      <p:ext uri="{BB962C8B-B14F-4D97-AF65-F5344CB8AC3E}">
        <p14:creationId xmlns:p14="http://schemas.microsoft.com/office/powerpoint/2010/main" val="1963873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om">
    <p:spTree>
      <p:nvGrpSpPr>
        <p:cNvPr id="1" name=""/>
        <p:cNvGrpSpPr/>
        <p:nvPr/>
      </p:nvGrpSpPr>
      <p:grpSpPr>
        <a:xfrm>
          <a:off x="0" y="0"/>
          <a:ext cx="0" cy="0"/>
          <a:chOff x="0" y="0"/>
          <a:chExt cx="0" cy="0"/>
        </a:xfrm>
      </p:grpSpPr>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AA6A5D16-EEF9-804E-AB0B-3FE018634BE0}" type="datetime3">
              <a:rPr lang="en-GB" noProof="0" smtClean="0"/>
              <a:t>28 January, 2025</a:t>
            </a:fld>
            <a:endParaRPr lang="en-GB" noProof="0"/>
          </a:p>
        </p:txBody>
      </p:sp>
      <p:sp>
        <p:nvSpPr>
          <p:cNvPr id="5" name="Slide Number Placeholder 4"/>
          <p:cNvSpPr>
            <a:spLocks noGrp="1"/>
          </p:cNvSpPr>
          <p:nvPr>
            <p:ph type="sldNum" sz="quarter" idx="27"/>
          </p:nvPr>
        </p:nvSpPr>
        <p:spPr/>
        <p:txBody>
          <a:bodyPr/>
          <a:lstStyle/>
          <a:p>
            <a:r>
              <a:rPr lang="en-GB" noProof="0"/>
              <a:t>Page </a:t>
            </a:r>
            <a:fld id="{4F2B6656-7882-4CEF-9850-9EB873E823C4}" type="slidenum">
              <a:rPr lang="en-GB" noProof="0" smtClean="0"/>
              <a:pPr/>
              <a:t>‹nr.›</a:t>
            </a:fld>
            <a:endParaRPr lang="en-GB" noProof="0"/>
          </a:p>
        </p:txBody>
      </p:sp>
    </p:spTree>
    <p:extLst>
      <p:ext uri="{BB962C8B-B14F-4D97-AF65-F5344CB8AC3E}">
        <p14:creationId xmlns:p14="http://schemas.microsoft.com/office/powerpoint/2010/main" val="3396904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a:t>Klik og indsæt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endParaRPr lang="da-DK"/>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69"/>
            <a:ext cx="8398800" cy="934891"/>
          </a:xfrm>
        </p:spPr>
        <p:txBody>
          <a:bodyPr/>
          <a:lstStyle>
            <a:lvl1pPr>
              <a:defRPr/>
            </a:lvl1pPr>
          </a:lstStyle>
          <a:p>
            <a:r>
              <a:rPr lang="da-DK"/>
              <a:t>Overskrift skrives her i en eller to linjer</a:t>
            </a:r>
          </a:p>
        </p:txBody>
      </p:sp>
    </p:spTree>
    <p:extLst>
      <p:ext uri="{BB962C8B-B14F-4D97-AF65-F5344CB8AC3E}">
        <p14:creationId xmlns:p14="http://schemas.microsoft.com/office/powerpoint/2010/main" val="4246170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a:p>
        </p:txBody>
      </p:sp>
    </p:spTree>
    <p:extLst>
      <p:ext uri="{BB962C8B-B14F-4D97-AF65-F5344CB8AC3E}">
        <p14:creationId xmlns:p14="http://schemas.microsoft.com/office/powerpoint/2010/main" val="3498363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3" name="Content Placeholder 12"/>
          <p:cNvSpPr>
            <a:spLocks noGrp="1"/>
          </p:cNvSpPr>
          <p:nvPr>
            <p:ph sz="quarter" idx="21" hasCustomPrompt="1"/>
          </p:nvPr>
        </p:nvSpPr>
        <p:spPr>
          <a:xfrm>
            <a:off x="529861" y="1339200"/>
            <a:ext cx="11119219" cy="4518000"/>
          </a:xfrm>
        </p:spPr>
        <p:txBody>
          <a:bodyPr/>
          <a:lstStyle>
            <a:lvl1pPr>
              <a:defRPr baseline="0"/>
            </a:lvl1pPr>
            <a:lvl2pPr>
              <a:defRPr baseline="0"/>
            </a:lvl2pPr>
            <a:lvl3pPr>
              <a:defRPr baseline="0"/>
            </a:lvl3pPr>
            <a:lvl4pPr>
              <a:defRPr baseline="0"/>
            </a:lvl4pPr>
            <a:lvl5pPr>
              <a:defRPr baseline="0"/>
            </a:lvl5pPr>
          </a:lstStyle>
          <a:p>
            <a:pPr lvl="0"/>
            <a:r>
              <a:rPr lang="en-GB" noProof="0"/>
              <a:t>Click to add text</a:t>
            </a:r>
          </a:p>
        </p:txBody>
      </p:sp>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AA6A5D16-EEF9-804E-AB0B-3FE018634BE0}" type="datetime3">
              <a:rPr lang="en-GB" noProof="0" smtClean="0"/>
              <a:t>28 January, 2025</a:t>
            </a:fld>
            <a:endParaRPr lang="en-GB" noProof="0"/>
          </a:p>
        </p:txBody>
      </p:sp>
      <p:sp>
        <p:nvSpPr>
          <p:cNvPr id="5" name="Slide Number Placeholder 4"/>
          <p:cNvSpPr>
            <a:spLocks noGrp="1"/>
          </p:cNvSpPr>
          <p:nvPr>
            <p:ph type="sldNum" sz="quarter" idx="27"/>
          </p:nvPr>
        </p:nvSpPr>
        <p:spPr/>
        <p:txBody>
          <a:bodyPr/>
          <a:lstStyle/>
          <a:p>
            <a:r>
              <a:rPr lang="en-GB" noProof="0"/>
              <a:t>Page </a:t>
            </a:r>
            <a:fld id="{4F2B6656-7882-4CEF-9850-9EB873E823C4}" type="slidenum">
              <a:rPr lang="en-GB" noProof="0" smtClean="0"/>
              <a:pPr/>
              <a:t>‹nr.›</a:t>
            </a:fld>
            <a:endParaRPr lang="en-GB" noProof="0"/>
          </a:p>
        </p:txBody>
      </p:sp>
    </p:spTree>
    <p:extLst>
      <p:ext uri="{BB962C8B-B14F-4D97-AF65-F5344CB8AC3E}">
        <p14:creationId xmlns:p14="http://schemas.microsoft.com/office/powerpoint/2010/main" val="353610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Forside - Hvid">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551745" y="3758491"/>
            <a:ext cx="5478640" cy="1833032"/>
          </a:xfrm>
        </p:spPr>
        <p:txBody>
          <a:bodyPr/>
          <a:lstStyle>
            <a:lvl1pPr marL="0" indent="0">
              <a:buNone/>
              <a:defRPr baseline="0">
                <a:solidFill>
                  <a:srgbClr val="000000"/>
                </a:solidFill>
              </a:defRPr>
            </a:lvl1pPr>
          </a:lstStyle>
          <a:p>
            <a:pPr lvl="0"/>
            <a:r>
              <a:rPr lang="da-DK" noProof="0"/>
              <a:t>Manchet kan skrives her i op til tre linjer</a:t>
            </a:r>
          </a:p>
        </p:txBody>
      </p:sp>
      <p:sp>
        <p:nvSpPr>
          <p:cNvPr id="17" name="Date Placeholder 16"/>
          <p:cNvSpPr>
            <a:spLocks noGrp="1"/>
          </p:cNvSpPr>
          <p:nvPr>
            <p:ph type="dt" sz="half" idx="14"/>
          </p:nvPr>
        </p:nvSpPr>
        <p:spPr/>
        <p:txBody>
          <a:bodyPr/>
          <a:lstStyle/>
          <a:p>
            <a:fld id="{116BBAB1-B1AC-B247-BE9B-23851FDAE1CE}" type="datetime3">
              <a:rPr lang="da-DK" noProof="0" smtClean="0"/>
              <a:t>28.01.2025</a:t>
            </a:fld>
            <a:endParaRPr lang="da-DK" noProof="0"/>
          </a:p>
        </p:txBody>
      </p:sp>
      <p:sp>
        <p:nvSpPr>
          <p:cNvPr id="19" name="Slide Number Placeholder 18"/>
          <p:cNvSpPr>
            <a:spLocks noGrp="1"/>
          </p:cNvSpPr>
          <p:nvPr>
            <p:ph type="sldNum" sz="quarter" idx="16"/>
          </p:nvPr>
        </p:nvSpPr>
        <p:spPr/>
        <p:txBody>
          <a:bodyPr/>
          <a:lstStyle/>
          <a:p>
            <a:r>
              <a:rPr lang="da-DK" noProof="0"/>
              <a:t>Side </a:t>
            </a:r>
            <a:fld id="{4F2B6656-7882-4CEF-9850-9EB873E823C4}" type="slidenum">
              <a:rPr lang="da-DK" noProof="0" smtClean="0"/>
              <a:pPr/>
              <a:t>‹nr.›</a:t>
            </a:fld>
            <a:endParaRPr lang="da-DK" noProof="0"/>
          </a:p>
        </p:txBody>
      </p:sp>
      <p:sp>
        <p:nvSpPr>
          <p:cNvPr id="13" name="Title 1"/>
          <p:cNvSpPr>
            <a:spLocks noGrp="1"/>
          </p:cNvSpPr>
          <p:nvPr>
            <p:ph type="title" hasCustomPrompt="1"/>
          </p:nvPr>
        </p:nvSpPr>
        <p:spPr>
          <a:xfrm>
            <a:off x="529862" y="1393474"/>
            <a:ext cx="9253372" cy="2127961"/>
          </a:xfrm>
        </p:spPr>
        <p:txBody>
          <a:bodyPr/>
          <a:lstStyle>
            <a:lvl1pPr>
              <a:defRPr sz="7333" spc="-200">
                <a:solidFill>
                  <a:schemeClr val="tx2"/>
                </a:solidFill>
              </a:defRPr>
            </a:lvl1pPr>
          </a:lstStyle>
          <a:p>
            <a:r>
              <a:rPr lang="da-DK" noProof="0"/>
              <a:t>Titel på PowerPoint præsentationen</a:t>
            </a:r>
          </a:p>
        </p:txBody>
      </p:sp>
    </p:spTree>
    <p:extLst>
      <p:ext uri="{BB962C8B-B14F-4D97-AF65-F5344CB8AC3E}">
        <p14:creationId xmlns:p14="http://schemas.microsoft.com/office/powerpoint/2010/main" val="2885334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slide 2 spalter">
    <p:spTree>
      <p:nvGrpSpPr>
        <p:cNvPr id="1" name=""/>
        <p:cNvGrpSpPr/>
        <p:nvPr/>
      </p:nvGrpSpPr>
      <p:grpSpPr>
        <a:xfrm>
          <a:off x="0" y="0"/>
          <a:ext cx="0" cy="0"/>
          <a:chOff x="0" y="0"/>
          <a:chExt cx="0" cy="0"/>
        </a:xfrm>
      </p:grpSpPr>
      <p:sp>
        <p:nvSpPr>
          <p:cNvPr id="5" name="Content Placeholder 4"/>
          <p:cNvSpPr>
            <a:spLocks noGrp="1"/>
          </p:cNvSpPr>
          <p:nvPr>
            <p:ph sz="quarter" idx="20" hasCustomPrompt="1"/>
          </p:nvPr>
        </p:nvSpPr>
        <p:spPr>
          <a:xfrm>
            <a:off x="529864" y="1339200"/>
            <a:ext cx="5351648"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35" name="Content Placeholder 4"/>
          <p:cNvSpPr>
            <a:spLocks noGrp="1"/>
          </p:cNvSpPr>
          <p:nvPr>
            <p:ph sz="quarter" idx="21" hasCustomPrompt="1"/>
          </p:nvPr>
        </p:nvSpPr>
        <p:spPr>
          <a:xfrm>
            <a:off x="6276623" y="1339200"/>
            <a:ext cx="5372460"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8" name="Title 7"/>
          <p:cNvSpPr>
            <a:spLocks noGrp="1"/>
          </p:cNvSpPr>
          <p:nvPr>
            <p:ph type="title" hasCustomPrompt="1"/>
          </p:nvPr>
        </p:nvSpPr>
        <p:spPr/>
        <p:txBody>
          <a:bodyPr/>
          <a:lstStyle>
            <a:lvl1pPr>
              <a:defRPr baseline="0"/>
            </a:lvl1pPr>
          </a:lstStyle>
          <a:p>
            <a:r>
              <a:rPr lang="da-DK" noProof="0"/>
              <a:t>Overskrift i op til 2 linjer</a:t>
            </a:r>
          </a:p>
        </p:txBody>
      </p:sp>
      <p:sp>
        <p:nvSpPr>
          <p:cNvPr id="4" name="Date Placeholder 3"/>
          <p:cNvSpPr>
            <a:spLocks noGrp="1"/>
          </p:cNvSpPr>
          <p:nvPr>
            <p:ph type="dt" sz="half" idx="22"/>
          </p:nvPr>
        </p:nvSpPr>
        <p:spPr/>
        <p:txBody>
          <a:bodyPr/>
          <a:lstStyle/>
          <a:p>
            <a:fld id="{868390A2-51D8-4841-A482-DFCF250B6B2E}" type="datetime3">
              <a:rPr lang="da-DK" noProof="0" smtClean="0"/>
              <a:t>28.01.2025</a:t>
            </a:fld>
            <a:endParaRPr lang="da-DK" noProof="0"/>
          </a:p>
        </p:txBody>
      </p:sp>
      <p:sp>
        <p:nvSpPr>
          <p:cNvPr id="7" name="Slide Number Placeholder 6"/>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9"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a:t>Referencer kan skrives heri</a:t>
            </a:r>
          </a:p>
        </p:txBody>
      </p:sp>
    </p:spTree>
    <p:extLst>
      <p:ext uri="{BB962C8B-B14F-4D97-AF65-F5344CB8AC3E}">
        <p14:creationId xmlns:p14="http://schemas.microsoft.com/office/powerpoint/2010/main" val="257760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2" y="392886"/>
            <a:ext cx="9253372" cy="711639"/>
          </a:xfrm>
        </p:spPr>
        <p:txBody>
          <a:bodyPr/>
          <a:lstStyle>
            <a:lvl1pPr>
              <a:defRPr/>
            </a:lvl1pPr>
          </a:lstStyle>
          <a:p>
            <a:r>
              <a:rPr lang="da-DK" noProof="0"/>
              <a:t>Overskrift i op til 2 linjer</a:t>
            </a:r>
          </a:p>
        </p:txBody>
      </p:sp>
      <p:sp>
        <p:nvSpPr>
          <p:cNvPr id="3" name="Date Placeholder 2"/>
          <p:cNvSpPr>
            <a:spLocks noGrp="1"/>
          </p:cNvSpPr>
          <p:nvPr>
            <p:ph type="dt" sz="half" idx="22"/>
          </p:nvPr>
        </p:nvSpPr>
        <p:spPr/>
        <p:txBody>
          <a:bodyPr/>
          <a:lstStyle/>
          <a:p>
            <a:fld id="{E74FC774-E151-C84B-8204-5E6AE6FA8EE5}" type="datetime3">
              <a:rPr lang="da-DK" noProof="0" smtClean="0"/>
              <a:t>28.01.2025</a:t>
            </a:fld>
            <a:endParaRPr lang="da-DK" noProof="0"/>
          </a:p>
        </p:txBody>
      </p:sp>
      <p:sp>
        <p:nvSpPr>
          <p:cNvPr id="6" name="Slide Number Placeholder 5"/>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7"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a:t>Referencer kan skrives heri</a:t>
            </a:r>
          </a:p>
        </p:txBody>
      </p:sp>
    </p:spTree>
    <p:extLst>
      <p:ext uri="{BB962C8B-B14F-4D97-AF65-F5344CB8AC3E}">
        <p14:creationId xmlns:p14="http://schemas.microsoft.com/office/powerpoint/2010/main" val="260169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B753D6-CF9B-4C36-9E64-97B06A572A66}"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708936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3" name="Title 1"/>
          <p:cNvSpPr>
            <a:spLocks noGrp="1"/>
          </p:cNvSpPr>
          <p:nvPr>
            <p:ph type="title"/>
          </p:nvPr>
        </p:nvSpPr>
        <p:spPr>
          <a:xfrm>
            <a:off x="1377958" y="1151046"/>
            <a:ext cx="9380057" cy="498599"/>
          </a:xfrm>
          <a:noFill/>
          <a:ln>
            <a:solidFill>
              <a:srgbClr val="F4F4DA"/>
            </a:solidFill>
          </a:ln>
        </p:spPr>
        <p:txBody>
          <a:bodyPr wrap="square">
            <a:spAutoFit/>
          </a:bodyPr>
          <a:lstStyle>
            <a:lvl1pPr algn="l">
              <a:defRPr sz="3600">
                <a:solidFill>
                  <a:srgbClr val="31623F"/>
                </a:solidFill>
              </a:defRPr>
            </a:lvl1pPr>
          </a:lstStyle>
          <a:p>
            <a:r>
              <a:rPr lang="da-DK"/>
              <a:t>Klik for at redigere i master</a:t>
            </a:r>
            <a:endParaRPr lang="en-US"/>
          </a:p>
        </p:txBody>
      </p:sp>
      <p:sp>
        <p:nvSpPr>
          <p:cNvPr id="4" name="Pladsholder til indhold 2"/>
          <p:cNvSpPr>
            <a:spLocks noGrp="1"/>
          </p:cNvSpPr>
          <p:nvPr>
            <p:ph sz="half" idx="1"/>
          </p:nvPr>
        </p:nvSpPr>
        <p:spPr>
          <a:xfrm>
            <a:off x="1377955" y="2358573"/>
            <a:ext cx="9380059" cy="653256"/>
          </a:xfrm>
        </p:spPr>
        <p:txBody>
          <a:bodyPr wrap="square">
            <a:spAutoFit/>
          </a:bodyPr>
          <a:lstStyle>
            <a:lvl1pPr>
              <a:defRPr sz="2000"/>
            </a:lvl1pPr>
            <a:lvl2pPr>
              <a:defRPr sz="1900"/>
            </a:lvl2pPr>
            <a:lvl3pPr marL="914377" indent="0">
              <a:buNone/>
              <a:defRPr sz="1800"/>
            </a:lvl3pPr>
            <a:lvl4pPr marL="1371566" indent="0">
              <a:buNone/>
              <a:defRPr/>
            </a:lvl4pPr>
            <a:lvl5pPr marL="1828754" indent="0">
              <a:buNone/>
              <a:defRPr/>
            </a:lvl5pPr>
          </a:lstStyle>
          <a:p>
            <a:pPr lvl="0"/>
            <a:r>
              <a:rPr lang="da-DK"/>
              <a:t>Klik for at redigere i master</a:t>
            </a:r>
          </a:p>
          <a:p>
            <a:pPr lvl="1"/>
            <a:r>
              <a:rPr lang="da-DK"/>
              <a:t>Andet niveau</a:t>
            </a:r>
          </a:p>
        </p:txBody>
      </p:sp>
    </p:spTree>
    <p:extLst>
      <p:ext uri="{BB962C8B-B14F-4D97-AF65-F5344CB8AC3E}">
        <p14:creationId xmlns:p14="http://schemas.microsoft.com/office/powerpoint/2010/main" val="3285309948"/>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smtClean="0"/>
            </a:lvl1pPr>
          </a:lstStyle>
          <a:p>
            <a:pPr>
              <a:defRPr/>
            </a:pPr>
            <a:fld id="{3F4A5380-A68C-4EDB-8E42-2B2C96548F00}" type="datetime1">
              <a:rPr lang="da-DK" noProof="1" smtClean="0"/>
              <a:t>28-01-2025</a:t>
            </a:fld>
            <a:endParaRPr lang="da-DK" noProof="1"/>
          </a:p>
        </p:txBody>
      </p:sp>
      <p:sp>
        <p:nvSpPr>
          <p:cNvPr id="3" name="Pladsholder til sidefod 2"/>
          <p:cNvSpPr>
            <a:spLocks noGrp="1"/>
          </p:cNvSpPr>
          <p:nvPr>
            <p:ph type="ftr" sz="quarter" idx="11"/>
          </p:nvPr>
        </p:nvSpPr>
        <p:spPr/>
        <p:txBody>
          <a:bodyPr/>
          <a:lstStyle>
            <a:lvl1pPr>
              <a:defRPr smtClean="0"/>
            </a:lvl1pPr>
          </a:lstStyle>
          <a:p>
            <a:pPr>
              <a:defRPr/>
            </a:pPr>
            <a:r>
              <a:rPr lang="da-DK"/>
              <a:t>Titel/beskrivelse (Sidehoved/fod)</a:t>
            </a:r>
          </a:p>
        </p:txBody>
      </p:sp>
    </p:spTree>
    <p:extLst>
      <p:ext uri="{BB962C8B-B14F-4D97-AF65-F5344CB8AC3E}">
        <p14:creationId xmlns:p14="http://schemas.microsoft.com/office/powerpoint/2010/main" val="7191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6C907555-41B7-4A94-BCE9-A8C3E16EAB79}" type="datetime2">
              <a:rPr lang="da-DK" smtClean="0"/>
              <a:t>28. januar 2025</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A210E91-2D72-4713-888B-806AB24F1411}"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0AE0A80F-84F3-4D1E-851D-9F2985B9CA25}" type="datetime2">
              <a:rPr lang="da-DK" smtClean="0"/>
              <a:t>28. januar 2025</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700" r:id="rId21"/>
    <p:sldLayoutId id="2147483722"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1B55B239-51FE-4108-9B99-435480C9C965}" type="datetime2">
              <a:rPr lang="da-DK" smtClean="0"/>
              <a:t>28. januar 2025</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8036940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06F5D98-9C2B-43D9-A5D7-EA40A0482DB3}" type="datetime2">
              <a:rPr lang="da-DK" smtClean="0"/>
              <a:t>28. januar 2025</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pic>
        <p:nvPicPr>
          <p:cNvPr id="7" name="Billede 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14298963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74.sv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4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E266-7F42-1CF6-9E4F-62681AD9B79F}"/>
              </a:ext>
            </a:extLst>
          </p:cNvPr>
          <p:cNvSpPr>
            <a:spLocks noGrp="1"/>
          </p:cNvSpPr>
          <p:nvPr>
            <p:ph type="title"/>
          </p:nvPr>
        </p:nvSpPr>
        <p:spPr/>
        <p:txBody>
          <a:bodyPr/>
          <a:lstStyle/>
          <a:p>
            <a:r>
              <a:rPr lang="da-DK"/>
              <a:t>Anvendelse af læringsmaterialet</a:t>
            </a:r>
          </a:p>
        </p:txBody>
      </p:sp>
      <p:sp>
        <p:nvSpPr>
          <p:cNvPr id="3" name="Pladsholder til indhold 2">
            <a:extLst>
              <a:ext uri="{FF2B5EF4-FFF2-40B4-BE49-F238E27FC236}">
                <a16:creationId xmlns:a16="http://schemas.microsoft.com/office/drawing/2014/main" id="{39B1D444-58AC-89BA-8DFE-66F8DE7F9F3E}"/>
              </a:ext>
            </a:extLst>
          </p:cNvPr>
          <p:cNvSpPr>
            <a:spLocks noGrp="1"/>
          </p:cNvSpPr>
          <p:nvPr>
            <p:ph idx="1"/>
          </p:nvPr>
        </p:nvSpPr>
        <p:spPr>
          <a:xfrm>
            <a:off x="911224" y="1881187"/>
            <a:ext cx="10366375" cy="4392614"/>
          </a:xfrm>
        </p:spPr>
        <p:txBody>
          <a:bodyPr/>
          <a:lstStyle/>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Læringsmaterialet er designet til at understøtte en fælles forståelse og ensartet tilgang til forbedringsarbejdet på tværs af virksomheder og facilitatorer i Region Sjælland</a:t>
            </a:r>
          </a:p>
          <a:p>
            <a:pPr marL="342900" lvl="0" indent="-342900">
              <a:lnSpc>
                <a:spcPct val="107000"/>
              </a:lnSpc>
              <a:buFont typeface="Symbol" panose="05050102010706020507" pitchFamily="18" charset="2"/>
              <a:buChar char=""/>
            </a:pPr>
            <a:r>
              <a:rPr lang="da-DK" sz="1600" kern="100" dirty="0">
                <a:latin typeface="Aptos" panose="020B0004020202020204" pitchFamily="34" charset="0"/>
                <a:ea typeface="Aptos" panose="020B0004020202020204" pitchFamily="34" charset="0"/>
                <a:cs typeface="Times New Roman" panose="02020603050405020304" pitchFamily="18" charset="0"/>
              </a:rPr>
              <a:t>Læringsmaterialet er u</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nderstøttet af:</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talenoter</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omfattende tekst til forståelse af slide baseret på teori</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talekort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kortfattede noter til hovedbudskaber i præsentation, så facilitator kan holde fokus på læringspointerne</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Præsentationen er tænkt fleksibelt, så den kan tilpasses lokale behov fx skjule slides, der ikke er relevante, eller tilføje lokale eksempler, data og lignende for at gøre præsentationen relevant og kontekstnær ved behov</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Med funktionen "Skjul slide" kan præsentationen tilpasses uden at slette slides. Dette er nyttigt, hvis der er indhold, der ikke er relevant </a:t>
            </a:r>
            <a:r>
              <a:rPr lang="da-DK" sz="1600" kern="100" dirty="0">
                <a:latin typeface="Aptos" panose="020B0004020202020204" pitchFamily="34" charset="0"/>
                <a:ea typeface="Aptos" panose="020B0004020202020204" pitchFamily="34" charset="0"/>
                <a:cs typeface="Times New Roman" panose="02020603050405020304" pitchFamily="18" charset="0"/>
              </a:rPr>
              <a:t>i</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en specifik kontekst eller målgruppe.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Åbn præsentationen</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Find det slide, du vil skjule - I venstre panel med oversigten over slides skal du klikke på det slide, du ønsker at skjule.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Højreklik på det markerede slide - I menuen, der kommer frem, skal du vælge "Skjul slide". </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Tjek visningen - Når præsentationen afspilles (F5 eller "Fra begyndelsen"), springes det skjulte slide over. </a:t>
            </a:r>
          </a:p>
          <a:p>
            <a:endParaRPr lang="da-DK" sz="3200" dirty="0"/>
          </a:p>
        </p:txBody>
      </p:sp>
      <p:sp>
        <p:nvSpPr>
          <p:cNvPr id="4" name="Pladsholder til slidenummer 3">
            <a:extLst>
              <a:ext uri="{FF2B5EF4-FFF2-40B4-BE49-F238E27FC236}">
                <a16:creationId xmlns:a16="http://schemas.microsoft.com/office/drawing/2014/main" id="{E1DD77FD-E304-843E-9621-9E0C32AE1D5C}"/>
              </a:ext>
            </a:extLst>
          </p:cNvPr>
          <p:cNvSpPr>
            <a:spLocks noGrp="1"/>
          </p:cNvSpPr>
          <p:nvPr>
            <p:ph type="sldNum" sz="quarter" idx="12"/>
          </p:nvPr>
        </p:nvSpPr>
        <p:spPr/>
        <p:txBody>
          <a:bodyPr/>
          <a:lstStyle/>
          <a:p>
            <a:fld id="{50DEC214-4A26-8544-86E4-D5810B015655}" type="slidenum">
              <a:rPr lang="da-DK" smtClean="0"/>
              <a:t>1</a:t>
            </a:fld>
            <a:endParaRPr lang="da-DK"/>
          </a:p>
        </p:txBody>
      </p:sp>
    </p:spTree>
    <p:extLst>
      <p:ext uri="{BB962C8B-B14F-4D97-AF65-F5344CB8AC3E}">
        <p14:creationId xmlns:p14="http://schemas.microsoft.com/office/powerpoint/2010/main" val="216120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41581" y="3075534"/>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76197" y="240963"/>
            <a:ext cx="9648826" cy="1081007"/>
          </a:xfrm>
        </p:spPr>
        <p:txBody>
          <a:bodyPr/>
          <a:lstStyle/>
          <a:p>
            <a:br>
              <a:rPr lang="da-DK"/>
            </a:br>
            <a:r>
              <a:rPr lang="da-DK"/>
              <a:t>Status på indsatser</a:t>
            </a:r>
          </a:p>
        </p:txBody>
      </p:sp>
      <p:sp>
        <p:nvSpPr>
          <p:cNvPr id="8" name="Ellipse 7"/>
          <p:cNvSpPr/>
          <p:nvPr/>
        </p:nvSpPr>
        <p:spPr>
          <a:xfrm>
            <a:off x="1701581" y="2834202"/>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a:p>
        </p:txBody>
      </p:sp>
      <p:sp>
        <p:nvSpPr>
          <p:cNvPr id="9" name="Ellipse 8"/>
          <p:cNvSpPr/>
          <p:nvPr/>
        </p:nvSpPr>
        <p:spPr>
          <a:xfrm>
            <a:off x="7030925" y="2812691"/>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a:p>
        </p:txBody>
      </p:sp>
      <p:sp>
        <p:nvSpPr>
          <p:cNvPr id="11" name="Tekstfelt 10"/>
          <p:cNvSpPr txBox="1"/>
          <p:nvPr/>
        </p:nvSpPr>
        <p:spPr>
          <a:xfrm>
            <a:off x="1701581" y="3320972"/>
            <a:ext cx="2493034" cy="1323439"/>
          </a:xfrm>
          <a:prstGeom prst="rect">
            <a:avLst/>
          </a:prstGeom>
          <a:noFill/>
        </p:spPr>
        <p:txBody>
          <a:bodyPr wrap="square" rtlCol="0">
            <a:spAutoFit/>
          </a:bodyPr>
          <a:lstStyle/>
          <a:p>
            <a:pPr algn="ctr"/>
            <a:r>
              <a:rPr lang="da-DK" sz="4000">
                <a:solidFill>
                  <a:schemeClr val="bg1"/>
                </a:solidFill>
              </a:rPr>
              <a:t>Max. </a:t>
            </a:r>
          </a:p>
          <a:p>
            <a:pPr algn="ctr"/>
            <a:r>
              <a:rPr lang="da-DK" sz="4000">
                <a:solidFill>
                  <a:srgbClr val="FF0000"/>
                </a:solidFill>
              </a:rPr>
              <a:t>x</a:t>
            </a:r>
            <a:r>
              <a:rPr lang="da-DK" sz="4000">
                <a:solidFill>
                  <a:schemeClr val="bg1"/>
                </a:solidFill>
              </a:rPr>
              <a:t> min.</a:t>
            </a:r>
          </a:p>
        </p:txBody>
      </p:sp>
      <p:sp>
        <p:nvSpPr>
          <p:cNvPr id="20" name="Tekstfelt 19"/>
          <p:cNvSpPr txBox="1"/>
          <p:nvPr/>
        </p:nvSpPr>
        <p:spPr>
          <a:xfrm>
            <a:off x="6968433" y="3628748"/>
            <a:ext cx="2493034" cy="707886"/>
          </a:xfrm>
          <a:prstGeom prst="rect">
            <a:avLst/>
          </a:prstGeom>
          <a:noFill/>
        </p:spPr>
        <p:txBody>
          <a:bodyPr wrap="square" rtlCol="0">
            <a:spAutoFit/>
          </a:bodyPr>
          <a:lstStyle/>
          <a:p>
            <a:pPr algn="ctr"/>
            <a:r>
              <a:rPr lang="da-DK" sz="4000">
                <a:solidFill>
                  <a:srgbClr val="FF0000"/>
                </a:solidFill>
              </a:rPr>
              <a:t>y</a:t>
            </a:r>
            <a:r>
              <a:rPr lang="da-DK" sz="4000">
                <a:solidFill>
                  <a:schemeClr val="bg1"/>
                </a:solidFill>
              </a:rPr>
              <a:t> min.</a:t>
            </a:r>
          </a:p>
        </p:txBody>
      </p:sp>
      <p:sp>
        <p:nvSpPr>
          <p:cNvPr id="21" name="Tekstfelt 20"/>
          <p:cNvSpPr txBox="1"/>
          <p:nvPr/>
        </p:nvSpPr>
        <p:spPr>
          <a:xfrm>
            <a:off x="1283400" y="2353828"/>
            <a:ext cx="3183148" cy="369332"/>
          </a:xfrm>
          <a:prstGeom prst="rect">
            <a:avLst/>
          </a:prstGeom>
          <a:noFill/>
        </p:spPr>
        <p:txBody>
          <a:bodyPr wrap="square" rtlCol="0">
            <a:spAutoFit/>
          </a:bodyPr>
          <a:lstStyle/>
          <a:p>
            <a:pPr algn="ctr"/>
            <a:r>
              <a:rPr lang="da-DK" b="1"/>
              <a:t>PITCH</a:t>
            </a:r>
          </a:p>
        </p:txBody>
      </p:sp>
      <p:sp>
        <p:nvSpPr>
          <p:cNvPr id="22" name="Tekstfelt 21"/>
          <p:cNvSpPr txBox="1"/>
          <p:nvPr/>
        </p:nvSpPr>
        <p:spPr>
          <a:xfrm>
            <a:off x="6265562" y="2353828"/>
            <a:ext cx="3536105" cy="369332"/>
          </a:xfrm>
          <a:prstGeom prst="rect">
            <a:avLst/>
          </a:prstGeom>
          <a:noFill/>
        </p:spPr>
        <p:txBody>
          <a:bodyPr wrap="square" rtlCol="0">
            <a:spAutoFit/>
          </a:bodyPr>
          <a:lstStyle/>
          <a:p>
            <a:pPr algn="ctr"/>
            <a:r>
              <a:rPr lang="da-DK" b="1"/>
              <a:t>Spørgsmål/kommentarer</a:t>
            </a:r>
          </a:p>
        </p:txBody>
      </p:sp>
      <p:sp>
        <p:nvSpPr>
          <p:cNvPr id="3" name="Venstrepil 2"/>
          <p:cNvSpPr/>
          <p:nvPr/>
        </p:nvSpPr>
        <p:spPr>
          <a:xfrm>
            <a:off x="10187796" y="1337337"/>
            <a:ext cx="1820174" cy="8712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Venstrepil 14"/>
          <p:cNvSpPr/>
          <p:nvPr/>
        </p:nvSpPr>
        <p:spPr>
          <a:xfrm>
            <a:off x="10187796" y="2287526"/>
            <a:ext cx="1820174" cy="8712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Venstrepil 15"/>
          <p:cNvSpPr/>
          <p:nvPr/>
        </p:nvSpPr>
        <p:spPr>
          <a:xfrm>
            <a:off x="10187796" y="3247904"/>
            <a:ext cx="1820174" cy="8712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p:nvSpPr>
        <p:spPr>
          <a:xfrm>
            <a:off x="10709693" y="1603431"/>
            <a:ext cx="1345721" cy="369332"/>
          </a:xfrm>
          <a:prstGeom prst="rect">
            <a:avLst/>
          </a:prstGeom>
          <a:noFill/>
        </p:spPr>
        <p:txBody>
          <a:bodyPr wrap="square" rtlCol="0">
            <a:spAutoFit/>
          </a:bodyPr>
          <a:lstStyle/>
          <a:p>
            <a:r>
              <a:rPr lang="da-DK">
                <a:solidFill>
                  <a:srgbClr val="FFFFFF"/>
                </a:solidFill>
              </a:rPr>
              <a:t>Team </a:t>
            </a:r>
            <a:r>
              <a:rPr lang="da-DK">
                <a:solidFill>
                  <a:srgbClr val="FF0000"/>
                </a:solidFill>
              </a:rPr>
              <a:t>a</a:t>
            </a:r>
          </a:p>
        </p:txBody>
      </p:sp>
      <p:sp>
        <p:nvSpPr>
          <p:cNvPr id="19" name="Tekstfelt 18"/>
          <p:cNvSpPr txBox="1"/>
          <p:nvPr/>
        </p:nvSpPr>
        <p:spPr>
          <a:xfrm>
            <a:off x="10696754" y="2546178"/>
            <a:ext cx="1345721" cy="369332"/>
          </a:xfrm>
          <a:prstGeom prst="rect">
            <a:avLst/>
          </a:prstGeom>
          <a:noFill/>
        </p:spPr>
        <p:txBody>
          <a:bodyPr wrap="square" rtlCol="0">
            <a:spAutoFit/>
          </a:bodyPr>
          <a:lstStyle/>
          <a:p>
            <a:r>
              <a:rPr lang="da-DK">
                <a:solidFill>
                  <a:srgbClr val="FFFFFF"/>
                </a:solidFill>
              </a:rPr>
              <a:t>Team</a:t>
            </a:r>
            <a:r>
              <a:rPr lang="da-DK">
                <a:solidFill>
                  <a:srgbClr val="FF0000"/>
                </a:solidFill>
              </a:rPr>
              <a:t> b</a:t>
            </a:r>
          </a:p>
        </p:txBody>
      </p:sp>
      <p:sp>
        <p:nvSpPr>
          <p:cNvPr id="23" name="Tekstfelt 22"/>
          <p:cNvSpPr txBox="1"/>
          <p:nvPr/>
        </p:nvSpPr>
        <p:spPr>
          <a:xfrm>
            <a:off x="10696754" y="3504051"/>
            <a:ext cx="1345721" cy="369332"/>
          </a:xfrm>
          <a:prstGeom prst="rect">
            <a:avLst/>
          </a:prstGeom>
          <a:noFill/>
        </p:spPr>
        <p:txBody>
          <a:bodyPr wrap="square" rtlCol="0">
            <a:spAutoFit/>
          </a:bodyPr>
          <a:lstStyle/>
          <a:p>
            <a:r>
              <a:rPr lang="da-DK">
                <a:solidFill>
                  <a:srgbClr val="FFFFFF"/>
                </a:solidFill>
              </a:rPr>
              <a:t>Team </a:t>
            </a:r>
            <a:r>
              <a:rPr lang="da-DK">
                <a:solidFill>
                  <a:srgbClr val="FF0000"/>
                </a:solidFill>
              </a:rPr>
              <a:t>c</a:t>
            </a:r>
            <a:endParaRPr lang="da-DK">
              <a:solidFill>
                <a:srgbClr val="FFFFFF"/>
              </a:solidFill>
            </a:endParaRPr>
          </a:p>
        </p:txBody>
      </p:sp>
      <p:sp>
        <p:nvSpPr>
          <p:cNvPr id="24" name="Tekstfelt 23"/>
          <p:cNvSpPr txBox="1"/>
          <p:nvPr/>
        </p:nvSpPr>
        <p:spPr>
          <a:xfrm>
            <a:off x="10709694" y="4468477"/>
            <a:ext cx="1345721" cy="369332"/>
          </a:xfrm>
          <a:prstGeom prst="rect">
            <a:avLst/>
          </a:prstGeom>
          <a:noFill/>
        </p:spPr>
        <p:txBody>
          <a:bodyPr wrap="square" rtlCol="0">
            <a:spAutoFit/>
          </a:bodyPr>
          <a:lstStyle/>
          <a:p>
            <a:r>
              <a:rPr lang="da-DK">
                <a:solidFill>
                  <a:srgbClr val="FFFFFF"/>
                </a:solidFill>
              </a:rPr>
              <a:t>Team 12</a:t>
            </a:r>
          </a:p>
        </p:txBody>
      </p:sp>
      <p:sp>
        <p:nvSpPr>
          <p:cNvPr id="17" name="Venstrepil 16"/>
          <p:cNvSpPr/>
          <p:nvPr/>
        </p:nvSpPr>
        <p:spPr>
          <a:xfrm>
            <a:off x="10187796" y="4208282"/>
            <a:ext cx="1820174" cy="8712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Team </a:t>
            </a:r>
            <a:r>
              <a:rPr lang="da-DK">
                <a:solidFill>
                  <a:srgbClr val="FF0000"/>
                </a:solidFill>
              </a:rPr>
              <a:t>d</a:t>
            </a:r>
          </a:p>
        </p:txBody>
      </p:sp>
      <p:sp>
        <p:nvSpPr>
          <p:cNvPr id="4" name="Tekstfelt 3">
            <a:extLst>
              <a:ext uri="{FF2B5EF4-FFF2-40B4-BE49-F238E27FC236}">
                <a16:creationId xmlns:a16="http://schemas.microsoft.com/office/drawing/2014/main" id="{F0476ADC-B320-7055-1856-F3BECA9363D0}"/>
              </a:ext>
            </a:extLst>
          </p:cNvPr>
          <p:cNvSpPr txBox="1"/>
          <p:nvPr/>
        </p:nvSpPr>
        <p:spPr>
          <a:xfrm>
            <a:off x="330471" y="263965"/>
            <a:ext cx="6099048" cy="646331"/>
          </a:xfrm>
          <a:prstGeom prst="rect">
            <a:avLst/>
          </a:prstGeom>
          <a:noFill/>
        </p:spPr>
        <p:txBody>
          <a:bodyPr wrap="square">
            <a:spAutoFit/>
          </a:bodyPr>
          <a:lstStyle/>
          <a:p>
            <a:r>
              <a:rPr lang="da-DK" sz="1800">
                <a:solidFill>
                  <a:schemeClr val="tx1"/>
                </a:solidFill>
              </a:rPr>
              <a:t>Systematisk videndeling af læring</a:t>
            </a:r>
            <a:br>
              <a:rPr lang="da-DK">
                <a:solidFill>
                  <a:schemeClr val="tx1"/>
                </a:solidFill>
              </a:rPr>
            </a:br>
            <a:endParaRPr lang="da-DK">
              <a:solidFill>
                <a:schemeClr val="tx1"/>
              </a:solidFill>
            </a:endParaRPr>
          </a:p>
        </p:txBody>
      </p:sp>
    </p:spTree>
    <p:extLst>
      <p:ext uri="{BB962C8B-B14F-4D97-AF65-F5344CB8AC3E}">
        <p14:creationId xmlns:p14="http://schemas.microsoft.com/office/powerpoint/2010/main" val="86106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4276827" y="1339200"/>
            <a:ext cx="3625286" cy="4518000"/>
          </a:xfrm>
          <a:noFill/>
        </p:spPr>
      </p:pic>
      <p:sp>
        <p:nvSpPr>
          <p:cNvPr id="2" name="Titel 1"/>
          <p:cNvSpPr>
            <a:spLocks noGrp="1"/>
          </p:cNvSpPr>
          <p:nvPr>
            <p:ph type="title"/>
          </p:nvPr>
        </p:nvSpPr>
        <p:spPr>
          <a:xfrm>
            <a:off x="529861" y="392886"/>
            <a:ext cx="11119219" cy="711639"/>
          </a:xfrm>
        </p:spPr>
        <p:txBody>
          <a:bodyPr vert="horz" wrap="square" lIns="0" tIns="0" rIns="0" bIns="0" rtlCol="0" anchor="b" anchorCtr="0">
            <a:normAutofit/>
          </a:bodyPr>
          <a:lstStyle/>
          <a:p>
            <a:r>
              <a:rPr lang="da-DK"/>
              <a:t>Fremdriftsscore</a:t>
            </a:r>
          </a:p>
        </p:txBody>
      </p:sp>
      <p:sp>
        <p:nvSpPr>
          <p:cNvPr id="6" name="Tekstfelt 5">
            <a:extLst>
              <a:ext uri="{FF2B5EF4-FFF2-40B4-BE49-F238E27FC236}">
                <a16:creationId xmlns:a16="http://schemas.microsoft.com/office/drawing/2014/main" id="{AFF6875D-38D7-1B70-8275-61322A92A501}"/>
              </a:ext>
            </a:extLst>
          </p:cNvPr>
          <p:cNvSpPr txBox="1"/>
          <p:nvPr/>
        </p:nvSpPr>
        <p:spPr>
          <a:xfrm>
            <a:off x="7337786" y="6534000"/>
            <a:ext cx="4532481" cy="284320"/>
          </a:xfrm>
          <a:prstGeom prst="rect">
            <a:avLst/>
          </a:prstGeom>
        </p:spPr>
        <p:txBody>
          <a:bodyPr vert="horz" lIns="0" tIns="0" rIns="0" bIns="0" rtlCol="0">
            <a:normAutofit fontScale="77500" lnSpcReduction="20000"/>
          </a:bodyPr>
          <a:lstStyle/>
          <a:p>
            <a:pPr marL="0" marR="0" lvl="0" indent="0" algn="l" defTabSz="590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rgbClr val="62645B"/>
                </a:solidFill>
                <a:effectLst/>
                <a:uLnTx/>
                <a:uFillTx/>
                <a:latin typeface="Verdana"/>
                <a:ea typeface="Verdana" panose="020B0604030504040204" pitchFamily="34" charset="0"/>
                <a:cs typeface="Verdana" panose="020B0604030504040204" pitchFamily="34" charset="0"/>
              </a:rPr>
              <a:t>Improvement Advisor Project </a:t>
            </a:r>
            <a:r>
              <a:rPr kumimoji="0" lang="da-DK" sz="1000" b="0" i="0" u="none" strike="noStrike" kern="1200" cap="none" spc="0" normalizeH="0" baseline="0" noProof="0" err="1">
                <a:ln>
                  <a:noFill/>
                </a:ln>
                <a:solidFill>
                  <a:srgbClr val="62645B"/>
                </a:solidFill>
                <a:effectLst/>
                <a:uLnTx/>
                <a:uFillTx/>
                <a:latin typeface="Verdana"/>
                <a:ea typeface="Verdana" panose="020B0604030504040204" pitchFamily="34" charset="0"/>
                <a:cs typeface="Verdana" panose="020B0604030504040204" pitchFamily="34" charset="0"/>
              </a:rPr>
              <a:t>Assesment</a:t>
            </a:r>
            <a:r>
              <a:rPr kumimoji="0" lang="da-DK" sz="1000" b="0" i="0" u="none" strike="noStrike" kern="1200" cap="none" spc="0" normalizeH="0" baseline="0" noProof="0">
                <a:ln>
                  <a:noFill/>
                </a:ln>
                <a:solidFill>
                  <a:srgbClr val="62645B"/>
                </a:solidFill>
                <a:effectLst/>
                <a:uLnTx/>
                <a:uFillTx/>
                <a:latin typeface="Verdana"/>
                <a:ea typeface="Verdana" panose="020B0604030504040204" pitchFamily="34" charset="0"/>
                <a:cs typeface="Verdana" panose="020B0604030504040204" pitchFamily="34" charset="0"/>
              </a:rPr>
              <a:t> </a:t>
            </a:r>
            <a:r>
              <a:rPr kumimoji="0" lang="da-DK" sz="1000" b="0" i="0" u="none" strike="noStrike" kern="1200" cap="none" spc="0" normalizeH="0" baseline="0" noProof="0" err="1">
                <a:ln>
                  <a:noFill/>
                </a:ln>
                <a:solidFill>
                  <a:srgbClr val="62645B"/>
                </a:solidFill>
                <a:effectLst/>
                <a:uLnTx/>
                <a:uFillTx/>
                <a:latin typeface="Verdana"/>
                <a:ea typeface="Verdana" panose="020B0604030504040204" pitchFamily="34" charset="0"/>
                <a:cs typeface="Verdana" panose="020B0604030504040204" pitchFamily="34" charset="0"/>
              </a:rPr>
              <a:t>Scale</a:t>
            </a:r>
            <a:r>
              <a:rPr kumimoji="0" lang="da-DK" sz="1000" b="0" i="0" u="none" strike="noStrike" kern="1200" cap="none" spc="0" normalizeH="0" baseline="0" noProof="0">
                <a:ln>
                  <a:noFill/>
                </a:ln>
                <a:solidFill>
                  <a:srgbClr val="62645B"/>
                </a:solidFill>
                <a:effectLst/>
                <a:uLnTx/>
                <a:uFillTx/>
                <a:latin typeface="Verdana"/>
                <a:ea typeface="Verdana" panose="020B0604030504040204" pitchFamily="34" charset="0"/>
                <a:cs typeface="Verdana" panose="020B0604030504040204" pitchFamily="34" charset="0"/>
              </a:rPr>
              <a:t>, Institute for Healthcare Improvement. </a:t>
            </a:r>
          </a:p>
          <a:p>
            <a:pPr marL="0" marR="0" lvl="0" indent="0" algn="l" defTabSz="590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rgbClr val="62645B"/>
                </a:solidFill>
                <a:effectLst/>
                <a:uLnTx/>
                <a:uFillTx/>
                <a:latin typeface="Verdana"/>
                <a:ea typeface="Verdana" panose="020B0604030504040204" pitchFamily="34" charset="0"/>
                <a:cs typeface="Verdana" panose="020B0604030504040204" pitchFamily="34" charset="0"/>
              </a:rPr>
              <a:t>Frit oversat Region Sjælland.</a:t>
            </a:r>
          </a:p>
        </p:txBody>
      </p:sp>
      <p:sp>
        <p:nvSpPr>
          <p:cNvPr id="4" name="Pladsholder til slidenummer 3"/>
          <p:cNvSpPr>
            <a:spLocks noGrp="1"/>
          </p:cNvSpPr>
          <p:nvPr>
            <p:ph type="sldNum" sz="quarter" idx="27"/>
          </p:nvPr>
        </p:nvSpPr>
        <p:spPr>
          <a:xfrm>
            <a:off x="150472" y="6534000"/>
            <a:ext cx="360000" cy="324000"/>
          </a:xfrm>
        </p:spPr>
        <p:txBody>
          <a:bodyPr vert="horz" lIns="0" tIns="0" rIns="0" bIns="0" rtlCol="0" anchor="t"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en-GB"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GB"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3" name="Tekstfelt 2">
            <a:extLst>
              <a:ext uri="{FF2B5EF4-FFF2-40B4-BE49-F238E27FC236}">
                <a16:creationId xmlns:a16="http://schemas.microsoft.com/office/drawing/2014/main" id="{0F2CEC04-F4DE-1015-E42F-F1395CBCFB4C}"/>
              </a:ext>
            </a:extLst>
          </p:cNvPr>
          <p:cNvSpPr txBox="1"/>
          <p:nvPr/>
        </p:nvSpPr>
        <p:spPr>
          <a:xfrm>
            <a:off x="150472" y="122635"/>
            <a:ext cx="6099048" cy="646331"/>
          </a:xfrm>
          <a:prstGeom prst="rect">
            <a:avLst/>
          </a:prstGeom>
          <a:noFill/>
        </p:spPr>
        <p:txBody>
          <a:bodyPr wrap="square">
            <a:spAutoFit/>
          </a:bodyPr>
          <a:lstStyle/>
          <a:p>
            <a:r>
              <a:rPr lang="da-DK" sz="1800">
                <a:solidFill>
                  <a:schemeClr val="tx1"/>
                </a:solidFill>
              </a:rPr>
              <a:t>Systematisk videndeling af læring</a:t>
            </a:r>
            <a:br>
              <a:rPr lang="da-DK">
                <a:solidFill>
                  <a:schemeClr val="tx1"/>
                </a:solidFill>
              </a:rPr>
            </a:br>
            <a:endParaRPr lang="da-DK">
              <a:solidFill>
                <a:schemeClr val="tx1"/>
              </a:solidFill>
            </a:endParaRPr>
          </a:p>
        </p:txBody>
      </p:sp>
    </p:spTree>
    <p:extLst>
      <p:ext uri="{BB962C8B-B14F-4D97-AF65-F5344CB8AC3E}">
        <p14:creationId xmlns:p14="http://schemas.microsoft.com/office/powerpoint/2010/main" val="3201619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CC6A6-8A7C-448C-9074-5819DD3CF5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EA56AD-4A78-D94C-D36B-43DD0B935576}"/>
              </a:ext>
            </a:extLst>
          </p:cNvPr>
          <p:cNvSpPr>
            <a:spLocks noGrp="1"/>
          </p:cNvSpPr>
          <p:nvPr>
            <p:ph type="title"/>
          </p:nvPr>
        </p:nvSpPr>
        <p:spPr/>
        <p:txBody>
          <a:bodyPr/>
          <a:lstStyle/>
          <a:p>
            <a:r>
              <a:rPr lang="da-DK"/>
              <a:t>Pause</a:t>
            </a:r>
          </a:p>
        </p:txBody>
      </p:sp>
      <p:sp>
        <p:nvSpPr>
          <p:cNvPr id="4" name="Pladsholder til slidenummer 3">
            <a:extLst>
              <a:ext uri="{FF2B5EF4-FFF2-40B4-BE49-F238E27FC236}">
                <a16:creationId xmlns:a16="http://schemas.microsoft.com/office/drawing/2014/main" id="{BF19239E-0465-A1CB-7F78-470D3B5AE82F}"/>
              </a:ext>
            </a:extLst>
          </p:cNvPr>
          <p:cNvSpPr>
            <a:spLocks noGrp="1"/>
          </p:cNvSpPr>
          <p:nvPr>
            <p:ph type="sldNum" sz="quarter" idx="12"/>
          </p:nvPr>
        </p:nvSpPr>
        <p:spPr/>
        <p:txBody>
          <a:bodyPr/>
          <a:lstStyle/>
          <a:p>
            <a:fld id="{50DEC214-4A26-8544-86E4-D5810B015655}" type="slidenum">
              <a:rPr lang="da-DK" smtClean="0"/>
              <a:t>12</a:t>
            </a:fld>
            <a:endParaRPr lang="da-DK"/>
          </a:p>
        </p:txBody>
      </p:sp>
      <p:pic>
        <p:nvPicPr>
          <p:cNvPr id="5" name="Picture 2" descr="HAVE A SIB | Coffee illustration, Mug drawing, Coffee drawing">
            <a:extLst>
              <a:ext uri="{FF2B5EF4-FFF2-40B4-BE49-F238E27FC236}">
                <a16:creationId xmlns:a16="http://schemas.microsoft.com/office/drawing/2014/main" id="{BAD901C2-9F66-AF65-BE87-97691134AD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032730"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45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a:t>Dagens program</a:t>
            </a:r>
          </a:p>
        </p:txBody>
      </p:sp>
      <p:sp>
        <p:nvSpPr>
          <p:cNvPr id="2" name="Pladsholder til slidenummer 1"/>
          <p:cNvSpPr>
            <a:spLocks noGrp="1"/>
          </p:cNvSpPr>
          <p:nvPr>
            <p:ph type="sldNum" sz="quarter" idx="12"/>
          </p:nvPr>
        </p:nvSpPr>
        <p:spPr/>
        <p:txBody>
          <a:bodyPr/>
          <a:lstStyle/>
          <a:p>
            <a:fld id="{50DEC214-4A26-8544-86E4-D5810B015655}" type="slidenum">
              <a:rPr lang="da-DK" smtClean="0"/>
              <a:t>13</a:t>
            </a:fld>
            <a:endParaRPr lang="da-DK"/>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Pladsholder til indhold 4">
            <a:extLst>
              <a:ext uri="{FF2B5EF4-FFF2-40B4-BE49-F238E27FC236}">
                <a16:creationId xmlns:a16="http://schemas.microsoft.com/office/drawing/2014/main" id="{EDABD370-FA64-A00C-DD0C-6C17CC740229}"/>
              </a:ext>
            </a:extLst>
          </p:cNvPr>
          <p:cNvGraphicFramePr>
            <a:graphicFrameLocks/>
          </p:cNvGraphicFramePr>
          <p:nvPr>
            <p:extLst>
              <p:ext uri="{D42A27DB-BD31-4B8C-83A1-F6EECF244321}">
                <p14:modId xmlns:p14="http://schemas.microsoft.com/office/powerpoint/2010/main" val="2126152385"/>
              </p:ext>
            </p:extLst>
          </p:nvPr>
        </p:nvGraphicFramePr>
        <p:xfrm>
          <a:off x="911225" y="2170381"/>
          <a:ext cx="7267246" cy="3500491"/>
        </p:xfrm>
        <a:graphic>
          <a:graphicData uri="http://schemas.openxmlformats.org/drawingml/2006/table">
            <a:tbl>
              <a:tblPr>
                <a:tableStyleId>{7DF18680-E054-41AD-8BC1-D1AEF772440D}</a:tableStyleId>
              </a:tblPr>
              <a:tblGrid>
                <a:gridCol w="7267246">
                  <a:extLst>
                    <a:ext uri="{9D8B030D-6E8A-4147-A177-3AD203B41FA5}">
                      <a16:colId xmlns:a16="http://schemas.microsoft.com/office/drawing/2014/main" val="20000"/>
                    </a:ext>
                  </a:extLst>
                </a:gridCol>
              </a:tblGrid>
              <a:tr h="548159">
                <a:tc>
                  <a:txBody>
                    <a:bodyPr/>
                    <a:lstStyle/>
                    <a:p>
                      <a:pPr marL="0" indent="0">
                        <a:spcAft>
                          <a:spcPts val="600"/>
                        </a:spcAft>
                        <a:buNone/>
                      </a:pPr>
                      <a:r>
                        <a:rPr lang="da-DK" sz="2000" b="0" i="0"/>
                        <a:t>Velkommen </a:t>
                      </a:r>
                      <a:endParaRPr lang="da-DK" sz="2000" b="0" i="0">
                        <a:solidFill>
                          <a:schemeClr val="tx2"/>
                        </a:solidFill>
                      </a:endParaRPr>
                    </a:p>
                  </a:txBody>
                  <a:tcPr/>
                </a:tc>
                <a:extLst>
                  <a:ext uri="{0D108BD9-81ED-4DB2-BD59-A6C34878D82A}">
                    <a16:rowId xmlns:a16="http://schemas.microsoft.com/office/drawing/2014/main" val="10000"/>
                  </a:ext>
                </a:extLst>
              </a:tr>
              <a:tr h="52574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baseline="0"/>
                        <a:t>Systematisk videndeling af læring</a:t>
                      </a:r>
                      <a:endParaRPr lang="da-DK" sz="2000" b="0">
                        <a:solidFill>
                          <a:schemeClr val="tx2"/>
                        </a:solidFill>
                      </a:endParaRPr>
                    </a:p>
                  </a:txBody>
                  <a:tcPr/>
                </a:tc>
                <a:extLst>
                  <a:ext uri="{0D108BD9-81ED-4DB2-BD59-A6C34878D82A}">
                    <a16:rowId xmlns:a16="http://schemas.microsoft.com/office/drawing/2014/main" val="10001"/>
                  </a:ext>
                </a:extLst>
              </a:tr>
              <a:tr h="516835">
                <a:tc>
                  <a:txBody>
                    <a:bodyPr/>
                    <a:lstStyle/>
                    <a:p>
                      <a:pPr>
                        <a:spcAft>
                          <a:spcPts val="600"/>
                        </a:spcAft>
                      </a:pPr>
                      <a:r>
                        <a:rPr lang="da-DK" sz="2400" b="1"/>
                        <a:t>Implementering og forankring</a:t>
                      </a:r>
                    </a:p>
                  </a:txBody>
                  <a:tcPr/>
                </a:tc>
                <a:extLst>
                  <a:ext uri="{0D108BD9-81ED-4DB2-BD59-A6C34878D82A}">
                    <a16:rowId xmlns:a16="http://schemas.microsoft.com/office/drawing/2014/main" val="10002"/>
                  </a:ext>
                </a:extLst>
              </a:tr>
              <a:tr h="50767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Plan for implementering og fastholdelse</a:t>
                      </a:r>
                      <a:endParaRPr lang="da-DK" sz="2000" b="0">
                        <a:solidFill>
                          <a:schemeClr val="tx2"/>
                        </a:solidFill>
                      </a:endParaRPr>
                    </a:p>
                  </a:txBody>
                  <a:tcPr/>
                </a:tc>
                <a:extLst>
                  <a:ext uri="{0D108BD9-81ED-4DB2-BD59-A6C34878D82A}">
                    <a16:rowId xmlns:a16="http://schemas.microsoft.com/office/drawing/2014/main" val="10003"/>
                  </a:ext>
                </a:extLst>
              </a:tr>
              <a:tr h="49058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Fokus på forbedringstavle og design af lokal tavle til forbedring</a:t>
                      </a:r>
                      <a:endParaRPr lang="da-DK" sz="2000" b="0">
                        <a:solidFill>
                          <a:schemeClr val="tx2"/>
                        </a:solidFill>
                      </a:endParaRPr>
                    </a:p>
                  </a:txBody>
                  <a:tcPr/>
                </a:tc>
                <a:extLst>
                  <a:ext uri="{0D108BD9-81ED-4DB2-BD59-A6C34878D82A}">
                    <a16:rowId xmlns:a16="http://schemas.microsoft.com/office/drawing/2014/main" val="10004"/>
                  </a:ext>
                </a:extLst>
              </a:tr>
              <a:tr h="6585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0" i="0" u="none" strike="noStrike" kern="1200" cap="none" spc="0" normalizeH="0" baseline="0" noProof="0">
                          <a:ln>
                            <a:noFill/>
                          </a:ln>
                          <a:solidFill>
                            <a:srgbClr val="0085A0"/>
                          </a:solidFill>
                          <a:effectLst/>
                          <a:uLnTx/>
                          <a:uFillTx/>
                          <a:latin typeface="+mn-lt"/>
                          <a:ea typeface="+mn-ea"/>
                          <a:cs typeface="+mn-cs"/>
                        </a:rPr>
                        <a:t>Fejring og præsentation af læring og resultater i datadrevet forbedringsarbejde</a:t>
                      </a:r>
                      <a:endParaRPr kumimoji="0" lang="da-DK" sz="2000" b="0" i="0" u="none" strike="noStrike" kern="1200" cap="none" spc="0" normalizeH="0" baseline="0" noProof="0">
                        <a:ln>
                          <a:noFill/>
                        </a:ln>
                        <a:solidFill>
                          <a:srgbClr val="595959"/>
                        </a:solidFill>
                        <a:effectLst/>
                        <a:uLnTx/>
                        <a:uFillTx/>
                        <a:latin typeface="+mn-lt"/>
                        <a:ea typeface="+mn-ea"/>
                        <a:cs typeface="+mn-cs"/>
                      </a:endParaRPr>
                    </a:p>
                  </a:txBody>
                  <a:tcPr/>
                </a:tc>
                <a:extLst>
                  <a:ext uri="{0D108BD9-81ED-4DB2-BD59-A6C34878D82A}">
                    <a16:rowId xmlns:a16="http://schemas.microsoft.com/office/drawing/2014/main" val="466270725"/>
                  </a:ext>
                </a:extLst>
              </a:tr>
            </a:tbl>
          </a:graphicData>
        </a:graphic>
      </p:graphicFrame>
    </p:spTree>
    <p:extLst>
      <p:ext uri="{BB962C8B-B14F-4D97-AF65-F5344CB8AC3E}">
        <p14:creationId xmlns:p14="http://schemas.microsoft.com/office/powerpoint/2010/main" val="1715223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Forbedringsrejsen</a:t>
            </a:r>
            <a:br>
              <a:rPr lang="da-DK"/>
            </a:br>
            <a:r>
              <a:rPr lang="da-DK"/>
              <a:t>De 5 faser</a:t>
            </a:r>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5571" y="1523745"/>
            <a:ext cx="7957271" cy="3357816"/>
          </a:xfrm>
          <a:prstGeom prst="rect">
            <a:avLst/>
          </a:prstGeom>
        </p:spPr>
      </p:pic>
      <p:sp>
        <p:nvSpPr>
          <p:cNvPr id="3" name="Pladsholder til slidenummer 2">
            <a:extLst>
              <a:ext uri="{FF2B5EF4-FFF2-40B4-BE49-F238E27FC236}">
                <a16:creationId xmlns:a16="http://schemas.microsoft.com/office/drawing/2014/main" id="{22526348-66AA-919A-FB96-B4F025724288}"/>
              </a:ext>
            </a:extLst>
          </p:cNvPr>
          <p:cNvSpPr>
            <a:spLocks noGrp="1"/>
          </p:cNvSpPr>
          <p:nvPr>
            <p:ph type="sldNum" sz="quarter" idx="12"/>
          </p:nvPr>
        </p:nvSpPr>
        <p:spPr/>
        <p:txBody>
          <a:bodyPr/>
          <a:lstStyle/>
          <a:p>
            <a:fld id="{50DEC214-4A26-8544-86E4-D5810B015655}" type="slidenum">
              <a:rPr lang="da-DK" smtClean="0"/>
              <a:t>14</a:t>
            </a:fld>
            <a:endParaRPr lang="da-DK"/>
          </a:p>
        </p:txBody>
      </p:sp>
      <p:pic>
        <p:nvPicPr>
          <p:cNvPr id="4" name="Billede 3">
            <a:extLst>
              <a:ext uri="{FF2B5EF4-FFF2-40B4-BE49-F238E27FC236}">
                <a16:creationId xmlns:a16="http://schemas.microsoft.com/office/drawing/2014/main" id="{51E27753-2925-8A2A-402F-F7D8F8186B2A}"/>
              </a:ext>
            </a:extLst>
          </p:cNvPr>
          <p:cNvPicPr>
            <a:picLocks noChangeAspect="1"/>
          </p:cNvPicPr>
          <p:nvPr/>
        </p:nvPicPr>
        <p:blipFill>
          <a:blip r:embed="rId4"/>
          <a:stretch>
            <a:fillRect/>
          </a:stretch>
        </p:blipFill>
        <p:spPr>
          <a:xfrm>
            <a:off x="7254187" y="2454653"/>
            <a:ext cx="1219306" cy="1219306"/>
          </a:xfrm>
          <a:prstGeom prst="rect">
            <a:avLst/>
          </a:prstGeom>
        </p:spPr>
      </p:pic>
      <p:sp>
        <p:nvSpPr>
          <p:cNvPr id="6" name="Pil: bøjet nedad 5">
            <a:extLst>
              <a:ext uri="{FF2B5EF4-FFF2-40B4-BE49-F238E27FC236}">
                <a16:creationId xmlns:a16="http://schemas.microsoft.com/office/drawing/2014/main" id="{D74AAF1B-8FE7-563D-D844-2D893B0D53CC}"/>
              </a:ext>
            </a:extLst>
          </p:cNvPr>
          <p:cNvSpPr/>
          <p:nvPr/>
        </p:nvSpPr>
        <p:spPr>
          <a:xfrm rot="10800000">
            <a:off x="2245111" y="4497721"/>
            <a:ext cx="7928452" cy="1003852"/>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a:solidFill>
                <a:schemeClr val="tx1"/>
              </a:solidFill>
            </a:endParaRPr>
          </a:p>
        </p:txBody>
      </p:sp>
      <p:sp>
        <p:nvSpPr>
          <p:cNvPr id="7" name="Pil: højre 6">
            <a:extLst>
              <a:ext uri="{FF2B5EF4-FFF2-40B4-BE49-F238E27FC236}">
                <a16:creationId xmlns:a16="http://schemas.microsoft.com/office/drawing/2014/main" id="{5B7AFF49-B050-C4AA-FD6B-323DB14FD346}"/>
              </a:ext>
            </a:extLst>
          </p:cNvPr>
          <p:cNvSpPr/>
          <p:nvPr/>
        </p:nvSpPr>
        <p:spPr>
          <a:xfrm>
            <a:off x="1975571" y="5501574"/>
            <a:ext cx="9092513" cy="61803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a:solidFill>
                  <a:schemeClr val="tx1"/>
                </a:solidFill>
              </a:rPr>
              <a:t>Ledelse, projektledelse, kommunikation og målinger </a:t>
            </a:r>
          </a:p>
        </p:txBody>
      </p:sp>
    </p:spTree>
    <p:extLst>
      <p:ext uri="{BB962C8B-B14F-4D97-AF65-F5344CB8AC3E}">
        <p14:creationId xmlns:p14="http://schemas.microsoft.com/office/powerpoint/2010/main" val="12671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fld id="{50DEC214-4A26-8544-86E4-D5810B015655}" type="slidenum">
              <a:rPr lang="da-DK" smtClean="0"/>
              <a:t>15</a:t>
            </a:fld>
            <a:endParaRPr lang="da-DK"/>
          </a:p>
        </p:txBody>
      </p:sp>
      <p:sp>
        <p:nvSpPr>
          <p:cNvPr id="5" name="Titel 4"/>
          <p:cNvSpPr>
            <a:spLocks noGrp="1"/>
          </p:cNvSpPr>
          <p:nvPr>
            <p:ph type="title"/>
          </p:nvPr>
        </p:nvSpPr>
        <p:spPr>
          <a:xfrm>
            <a:off x="911224" y="173070"/>
            <a:ext cx="9648825" cy="1079594"/>
          </a:xfrm>
        </p:spPr>
        <p:txBody>
          <a:bodyPr/>
          <a:lstStyle/>
          <a:p>
            <a:r>
              <a:rPr lang="da-DK"/>
              <a:t>Implementering</a:t>
            </a:r>
          </a:p>
        </p:txBody>
      </p:sp>
      <p:sp>
        <p:nvSpPr>
          <p:cNvPr id="3" name="Tekstfelt 2">
            <a:extLst>
              <a:ext uri="{FF2B5EF4-FFF2-40B4-BE49-F238E27FC236}">
                <a16:creationId xmlns:a16="http://schemas.microsoft.com/office/drawing/2014/main" id="{BAF3FA1D-24C3-8A4B-10E3-492D3E2318C5}"/>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11" name="Freeform 1158">
            <a:extLst>
              <a:ext uri="{FF2B5EF4-FFF2-40B4-BE49-F238E27FC236}">
                <a16:creationId xmlns:a16="http://schemas.microsoft.com/office/drawing/2014/main" id="{40ACEA6E-8DAB-CCD9-445F-1DA1EB474CE4}"/>
              </a:ext>
            </a:extLst>
          </p:cNvPr>
          <p:cNvSpPr>
            <a:spLocks noChangeAspect="1" noEditPoints="1"/>
          </p:cNvSpPr>
          <p:nvPr/>
        </p:nvSpPr>
        <p:spPr bwMode="auto">
          <a:xfrm>
            <a:off x="4622080" y="1427924"/>
            <a:ext cx="5865518" cy="3503318"/>
          </a:xfrm>
          <a:custGeom>
            <a:avLst/>
            <a:gdLst>
              <a:gd name="T0" fmla="*/ 46 w 242"/>
              <a:gd name="T1" fmla="*/ 200 h 203"/>
              <a:gd name="T2" fmla="*/ 54 w 242"/>
              <a:gd name="T3" fmla="*/ 172 h 203"/>
              <a:gd name="T4" fmla="*/ 26 w 242"/>
              <a:gd name="T5" fmla="*/ 150 h 203"/>
              <a:gd name="T6" fmla="*/ 7 w 242"/>
              <a:gd name="T7" fmla="*/ 68 h 203"/>
              <a:gd name="T8" fmla="*/ 57 w 242"/>
              <a:gd name="T9" fmla="*/ 9 h 203"/>
              <a:gd name="T10" fmla="*/ 123 w 242"/>
              <a:gd name="T11" fmla="*/ 6 h 203"/>
              <a:gd name="T12" fmla="*/ 237 w 242"/>
              <a:gd name="T13" fmla="*/ 37 h 203"/>
              <a:gd name="T14" fmla="*/ 242 w 242"/>
              <a:gd name="T15" fmla="*/ 74 h 203"/>
              <a:gd name="T16" fmla="*/ 203 w 242"/>
              <a:gd name="T17" fmla="*/ 161 h 203"/>
              <a:gd name="T18" fmla="*/ 140 w 242"/>
              <a:gd name="T19" fmla="*/ 167 h 203"/>
              <a:gd name="T20" fmla="*/ 98 w 242"/>
              <a:gd name="T21" fmla="*/ 164 h 203"/>
              <a:gd name="T22" fmla="*/ 46 w 242"/>
              <a:gd name="T23" fmla="*/ 200 h 203"/>
              <a:gd name="T24" fmla="*/ 89 w 242"/>
              <a:gd name="T25" fmla="*/ 157 h 203"/>
              <a:gd name="T26" fmla="*/ 121 w 242"/>
              <a:gd name="T27" fmla="*/ 160 h 203"/>
              <a:gd name="T28" fmla="*/ 203 w 242"/>
              <a:gd name="T29" fmla="*/ 150 h 203"/>
              <a:gd name="T30" fmla="*/ 229 w 242"/>
              <a:gd name="T31" fmla="*/ 109 h 203"/>
              <a:gd name="T32" fmla="*/ 231 w 242"/>
              <a:gd name="T33" fmla="*/ 46 h 203"/>
              <a:gd name="T34" fmla="*/ 180 w 242"/>
              <a:gd name="T35" fmla="*/ 12 h 203"/>
              <a:gd name="T36" fmla="*/ 109 w 242"/>
              <a:gd name="T37" fmla="*/ 17 h 203"/>
              <a:gd name="T38" fmla="*/ 70 w 242"/>
              <a:gd name="T39" fmla="*/ 15 h 203"/>
              <a:gd name="T40" fmla="*/ 13 w 242"/>
              <a:gd name="T41" fmla="*/ 94 h 203"/>
              <a:gd name="T42" fmla="*/ 66 w 242"/>
              <a:gd name="T43" fmla="*/ 165 h 203"/>
              <a:gd name="T44" fmla="*/ 61 w 242"/>
              <a:gd name="T45" fmla="*/ 182 h 203"/>
              <a:gd name="T46" fmla="*/ 89 w 242"/>
              <a:gd name="T47" fmla="*/ 15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2" h="203">
                <a:moveTo>
                  <a:pt x="46" y="200"/>
                </a:moveTo>
                <a:cubicBezTo>
                  <a:pt x="42" y="189"/>
                  <a:pt x="53" y="182"/>
                  <a:pt x="54" y="172"/>
                </a:cubicBezTo>
                <a:cubicBezTo>
                  <a:pt x="48" y="159"/>
                  <a:pt x="35" y="159"/>
                  <a:pt x="26" y="150"/>
                </a:cubicBezTo>
                <a:cubicBezTo>
                  <a:pt x="10" y="133"/>
                  <a:pt x="0" y="93"/>
                  <a:pt x="7" y="68"/>
                </a:cubicBezTo>
                <a:cubicBezTo>
                  <a:pt x="13" y="48"/>
                  <a:pt x="32" y="17"/>
                  <a:pt x="57" y="9"/>
                </a:cubicBezTo>
                <a:cubicBezTo>
                  <a:pt x="72" y="4"/>
                  <a:pt x="99" y="6"/>
                  <a:pt x="123" y="6"/>
                </a:cubicBezTo>
                <a:cubicBezTo>
                  <a:pt x="174" y="5"/>
                  <a:pt x="221" y="0"/>
                  <a:pt x="237" y="37"/>
                </a:cubicBezTo>
                <a:cubicBezTo>
                  <a:pt x="241" y="47"/>
                  <a:pt x="242" y="64"/>
                  <a:pt x="242" y="74"/>
                </a:cubicBezTo>
                <a:cubicBezTo>
                  <a:pt x="242" y="111"/>
                  <a:pt x="223" y="140"/>
                  <a:pt x="203" y="161"/>
                </a:cubicBezTo>
                <a:cubicBezTo>
                  <a:pt x="187" y="164"/>
                  <a:pt x="163" y="168"/>
                  <a:pt x="140" y="167"/>
                </a:cubicBezTo>
                <a:cubicBezTo>
                  <a:pt x="125" y="167"/>
                  <a:pt x="109" y="163"/>
                  <a:pt x="98" y="164"/>
                </a:cubicBezTo>
                <a:cubicBezTo>
                  <a:pt x="78" y="167"/>
                  <a:pt x="68" y="203"/>
                  <a:pt x="46" y="200"/>
                </a:cubicBezTo>
                <a:close/>
                <a:moveTo>
                  <a:pt x="89" y="157"/>
                </a:moveTo>
                <a:cubicBezTo>
                  <a:pt x="99" y="154"/>
                  <a:pt x="113" y="159"/>
                  <a:pt x="121" y="160"/>
                </a:cubicBezTo>
                <a:cubicBezTo>
                  <a:pt x="149" y="161"/>
                  <a:pt x="189" y="161"/>
                  <a:pt x="203" y="150"/>
                </a:cubicBezTo>
                <a:cubicBezTo>
                  <a:pt x="211" y="143"/>
                  <a:pt x="225" y="123"/>
                  <a:pt x="229" y="109"/>
                </a:cubicBezTo>
                <a:cubicBezTo>
                  <a:pt x="235" y="92"/>
                  <a:pt x="236" y="63"/>
                  <a:pt x="231" y="46"/>
                </a:cubicBezTo>
                <a:cubicBezTo>
                  <a:pt x="224" y="25"/>
                  <a:pt x="201" y="14"/>
                  <a:pt x="180" y="12"/>
                </a:cubicBezTo>
                <a:cubicBezTo>
                  <a:pt x="158" y="11"/>
                  <a:pt x="133" y="16"/>
                  <a:pt x="109" y="17"/>
                </a:cubicBezTo>
                <a:cubicBezTo>
                  <a:pt x="96" y="17"/>
                  <a:pt x="83" y="13"/>
                  <a:pt x="70" y="15"/>
                </a:cubicBezTo>
                <a:cubicBezTo>
                  <a:pt x="40" y="19"/>
                  <a:pt x="11" y="59"/>
                  <a:pt x="13" y="94"/>
                </a:cubicBezTo>
                <a:cubicBezTo>
                  <a:pt x="15" y="130"/>
                  <a:pt x="37" y="151"/>
                  <a:pt x="66" y="165"/>
                </a:cubicBezTo>
                <a:cubicBezTo>
                  <a:pt x="67" y="173"/>
                  <a:pt x="61" y="175"/>
                  <a:pt x="61" y="182"/>
                </a:cubicBezTo>
                <a:cubicBezTo>
                  <a:pt x="77" y="180"/>
                  <a:pt x="78" y="160"/>
                  <a:pt x="89" y="157"/>
                </a:cubicBezTo>
                <a:close/>
              </a:path>
            </a:pathLst>
          </a:custGeom>
          <a:solidFill>
            <a:schemeClr val="accent1">
              <a:lumMod val="50000"/>
            </a:schemeClr>
          </a:solidFill>
          <a:ln>
            <a:solidFill>
              <a:schemeClr val="accent1">
                <a:lumMod val="75000"/>
              </a:schemeClr>
            </a:solidFill>
          </a:ln>
        </p:spPr>
        <p:txBody>
          <a:bodyPr vert="horz" wrap="square" lIns="91060" tIns="45530" rIns="91060" bIns="4553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2"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Freeform 31">
            <a:extLst>
              <a:ext uri="{FF2B5EF4-FFF2-40B4-BE49-F238E27FC236}">
                <a16:creationId xmlns:a16="http://schemas.microsoft.com/office/drawing/2014/main" id="{A72A223E-5653-0F27-6066-67AA154993D6}"/>
              </a:ext>
            </a:extLst>
          </p:cNvPr>
          <p:cNvSpPr>
            <a:spLocks noChangeAspect="1" noEditPoints="1"/>
          </p:cNvSpPr>
          <p:nvPr/>
        </p:nvSpPr>
        <p:spPr bwMode="auto">
          <a:xfrm>
            <a:off x="3954152" y="3752382"/>
            <a:ext cx="2013728" cy="1852308"/>
          </a:xfrm>
          <a:custGeom>
            <a:avLst/>
            <a:gdLst>
              <a:gd name="T0" fmla="*/ 379 w 445"/>
              <a:gd name="T1" fmla="*/ 230 h 357"/>
              <a:gd name="T2" fmla="*/ 401 w 445"/>
              <a:gd name="T3" fmla="*/ 167 h 357"/>
              <a:gd name="T4" fmla="*/ 298 w 445"/>
              <a:gd name="T5" fmla="*/ 64 h 357"/>
              <a:gd name="T6" fmla="*/ 258 w 445"/>
              <a:gd name="T7" fmla="*/ 72 h 357"/>
              <a:gd name="T8" fmla="*/ 154 w 445"/>
              <a:gd name="T9" fmla="*/ 0 h 357"/>
              <a:gd name="T10" fmla="*/ 42 w 445"/>
              <a:gd name="T11" fmla="*/ 112 h 357"/>
              <a:gd name="T12" fmla="*/ 68 w 445"/>
              <a:gd name="T13" fmla="*/ 184 h 357"/>
              <a:gd name="T14" fmla="*/ 0 w 445"/>
              <a:gd name="T15" fmla="*/ 319 h 357"/>
              <a:gd name="T16" fmla="*/ 20 w 445"/>
              <a:gd name="T17" fmla="*/ 320 h 357"/>
              <a:gd name="T18" fmla="*/ 84 w 445"/>
              <a:gd name="T19" fmla="*/ 199 h 357"/>
              <a:gd name="T20" fmla="*/ 154 w 445"/>
              <a:gd name="T21" fmla="*/ 224 h 357"/>
              <a:gd name="T22" fmla="*/ 205 w 445"/>
              <a:gd name="T23" fmla="*/ 211 h 357"/>
              <a:gd name="T24" fmla="*/ 218 w 445"/>
              <a:gd name="T25" fmla="*/ 232 h 357"/>
              <a:gd name="T26" fmla="*/ 156 w 445"/>
              <a:gd name="T27" fmla="*/ 356 h 357"/>
              <a:gd name="T28" fmla="*/ 176 w 445"/>
              <a:gd name="T29" fmla="*/ 357 h 357"/>
              <a:gd name="T30" fmla="*/ 233 w 445"/>
              <a:gd name="T31" fmla="*/ 247 h 357"/>
              <a:gd name="T32" fmla="*/ 298 w 445"/>
              <a:gd name="T33" fmla="*/ 270 h 357"/>
              <a:gd name="T34" fmla="*/ 365 w 445"/>
              <a:gd name="T35" fmla="*/ 245 h 357"/>
              <a:gd name="T36" fmla="*/ 425 w 445"/>
              <a:gd name="T37" fmla="*/ 357 h 357"/>
              <a:gd name="T38" fmla="*/ 445 w 445"/>
              <a:gd name="T39" fmla="*/ 356 h 357"/>
              <a:gd name="T40" fmla="*/ 379 w 445"/>
              <a:gd name="T41" fmla="*/ 230 h 357"/>
              <a:gd name="T42" fmla="*/ 195 w 445"/>
              <a:gd name="T43" fmla="*/ 172 h 357"/>
              <a:gd name="T44" fmla="*/ 198 w 445"/>
              <a:gd name="T45" fmla="*/ 192 h 357"/>
              <a:gd name="T46" fmla="*/ 154 w 445"/>
              <a:gd name="T47" fmla="*/ 204 h 357"/>
              <a:gd name="T48" fmla="*/ 62 w 445"/>
              <a:gd name="T49" fmla="*/ 112 h 357"/>
              <a:gd name="T50" fmla="*/ 154 w 445"/>
              <a:gd name="T51" fmla="*/ 20 h 357"/>
              <a:gd name="T52" fmla="*/ 240 w 445"/>
              <a:gd name="T53" fmla="*/ 80 h 357"/>
              <a:gd name="T54" fmla="*/ 195 w 445"/>
              <a:gd name="T55" fmla="*/ 165 h 357"/>
              <a:gd name="T56" fmla="*/ 195 w 445"/>
              <a:gd name="T57" fmla="*/ 172 h 357"/>
              <a:gd name="T58" fmla="*/ 298 w 445"/>
              <a:gd name="T59" fmla="*/ 250 h 357"/>
              <a:gd name="T60" fmla="*/ 222 w 445"/>
              <a:gd name="T61" fmla="*/ 201 h 357"/>
              <a:gd name="T62" fmla="*/ 223 w 445"/>
              <a:gd name="T63" fmla="*/ 200 h 357"/>
              <a:gd name="T64" fmla="*/ 220 w 445"/>
              <a:gd name="T65" fmla="*/ 193 h 357"/>
              <a:gd name="T66" fmla="*/ 216 w 445"/>
              <a:gd name="T67" fmla="*/ 173 h 357"/>
              <a:gd name="T68" fmla="*/ 215 w 445"/>
              <a:gd name="T69" fmla="*/ 167 h 357"/>
              <a:gd name="T70" fmla="*/ 298 w 445"/>
              <a:gd name="T71" fmla="*/ 84 h 357"/>
              <a:gd name="T72" fmla="*/ 381 w 445"/>
              <a:gd name="T73" fmla="*/ 167 h 357"/>
              <a:gd name="T74" fmla="*/ 298 w 445"/>
              <a:gd name="T75" fmla="*/ 25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5" h="357">
                <a:moveTo>
                  <a:pt x="379" y="230"/>
                </a:moveTo>
                <a:cubicBezTo>
                  <a:pt x="393" y="213"/>
                  <a:pt x="401" y="191"/>
                  <a:pt x="401" y="167"/>
                </a:cubicBezTo>
                <a:cubicBezTo>
                  <a:pt x="401" y="111"/>
                  <a:pt x="355" y="64"/>
                  <a:pt x="298" y="64"/>
                </a:cubicBezTo>
                <a:cubicBezTo>
                  <a:pt x="284" y="64"/>
                  <a:pt x="271" y="67"/>
                  <a:pt x="258" y="72"/>
                </a:cubicBezTo>
                <a:cubicBezTo>
                  <a:pt x="242" y="29"/>
                  <a:pt x="200" y="0"/>
                  <a:pt x="154" y="0"/>
                </a:cubicBezTo>
                <a:cubicBezTo>
                  <a:pt x="92" y="0"/>
                  <a:pt x="42" y="50"/>
                  <a:pt x="42" y="112"/>
                </a:cubicBezTo>
                <a:cubicBezTo>
                  <a:pt x="42" y="139"/>
                  <a:pt x="52" y="165"/>
                  <a:pt x="68" y="184"/>
                </a:cubicBezTo>
                <a:cubicBezTo>
                  <a:pt x="6" y="217"/>
                  <a:pt x="0" y="314"/>
                  <a:pt x="0" y="319"/>
                </a:cubicBezTo>
                <a:cubicBezTo>
                  <a:pt x="20" y="320"/>
                  <a:pt x="20" y="320"/>
                  <a:pt x="20" y="320"/>
                </a:cubicBezTo>
                <a:cubicBezTo>
                  <a:pt x="20" y="319"/>
                  <a:pt x="26" y="223"/>
                  <a:pt x="84" y="199"/>
                </a:cubicBezTo>
                <a:cubicBezTo>
                  <a:pt x="103" y="214"/>
                  <a:pt x="127" y="224"/>
                  <a:pt x="154" y="224"/>
                </a:cubicBezTo>
                <a:cubicBezTo>
                  <a:pt x="172" y="224"/>
                  <a:pt x="189" y="219"/>
                  <a:pt x="205" y="211"/>
                </a:cubicBezTo>
                <a:cubicBezTo>
                  <a:pt x="209" y="219"/>
                  <a:pt x="213" y="226"/>
                  <a:pt x="218" y="232"/>
                </a:cubicBezTo>
                <a:cubicBezTo>
                  <a:pt x="162" y="264"/>
                  <a:pt x="156" y="352"/>
                  <a:pt x="156" y="356"/>
                </a:cubicBezTo>
                <a:cubicBezTo>
                  <a:pt x="176" y="357"/>
                  <a:pt x="176" y="357"/>
                  <a:pt x="176" y="357"/>
                </a:cubicBezTo>
                <a:cubicBezTo>
                  <a:pt x="176" y="356"/>
                  <a:pt x="182" y="270"/>
                  <a:pt x="233" y="247"/>
                </a:cubicBezTo>
                <a:cubicBezTo>
                  <a:pt x="251" y="261"/>
                  <a:pt x="274" y="270"/>
                  <a:pt x="298" y="270"/>
                </a:cubicBezTo>
                <a:cubicBezTo>
                  <a:pt x="324" y="270"/>
                  <a:pt x="347" y="261"/>
                  <a:pt x="365" y="245"/>
                </a:cubicBezTo>
                <a:cubicBezTo>
                  <a:pt x="419" y="267"/>
                  <a:pt x="425" y="356"/>
                  <a:pt x="425" y="357"/>
                </a:cubicBezTo>
                <a:cubicBezTo>
                  <a:pt x="445" y="356"/>
                  <a:pt x="445" y="356"/>
                  <a:pt x="445" y="356"/>
                </a:cubicBezTo>
                <a:cubicBezTo>
                  <a:pt x="445" y="352"/>
                  <a:pt x="439" y="260"/>
                  <a:pt x="379" y="230"/>
                </a:cubicBezTo>
                <a:close/>
                <a:moveTo>
                  <a:pt x="195" y="172"/>
                </a:moveTo>
                <a:cubicBezTo>
                  <a:pt x="196" y="179"/>
                  <a:pt x="197" y="186"/>
                  <a:pt x="198" y="192"/>
                </a:cubicBezTo>
                <a:cubicBezTo>
                  <a:pt x="185" y="200"/>
                  <a:pt x="169" y="204"/>
                  <a:pt x="154" y="204"/>
                </a:cubicBezTo>
                <a:cubicBezTo>
                  <a:pt x="103" y="204"/>
                  <a:pt x="62" y="163"/>
                  <a:pt x="62" y="112"/>
                </a:cubicBezTo>
                <a:cubicBezTo>
                  <a:pt x="62" y="61"/>
                  <a:pt x="103" y="20"/>
                  <a:pt x="154" y="20"/>
                </a:cubicBezTo>
                <a:cubicBezTo>
                  <a:pt x="192" y="20"/>
                  <a:pt x="226" y="44"/>
                  <a:pt x="240" y="80"/>
                </a:cubicBezTo>
                <a:cubicBezTo>
                  <a:pt x="212" y="99"/>
                  <a:pt x="195" y="131"/>
                  <a:pt x="195" y="165"/>
                </a:cubicBezTo>
                <a:cubicBezTo>
                  <a:pt x="195" y="167"/>
                  <a:pt x="195" y="170"/>
                  <a:pt x="195" y="172"/>
                </a:cubicBezTo>
                <a:close/>
                <a:moveTo>
                  <a:pt x="298" y="250"/>
                </a:moveTo>
                <a:cubicBezTo>
                  <a:pt x="264" y="250"/>
                  <a:pt x="235" y="230"/>
                  <a:pt x="222" y="201"/>
                </a:cubicBezTo>
                <a:cubicBezTo>
                  <a:pt x="223" y="200"/>
                  <a:pt x="223" y="200"/>
                  <a:pt x="223" y="200"/>
                </a:cubicBezTo>
                <a:cubicBezTo>
                  <a:pt x="220" y="193"/>
                  <a:pt x="220" y="193"/>
                  <a:pt x="220" y="193"/>
                </a:cubicBezTo>
                <a:cubicBezTo>
                  <a:pt x="218" y="187"/>
                  <a:pt x="216" y="180"/>
                  <a:pt x="216" y="173"/>
                </a:cubicBezTo>
                <a:cubicBezTo>
                  <a:pt x="215" y="171"/>
                  <a:pt x="215" y="169"/>
                  <a:pt x="215" y="167"/>
                </a:cubicBezTo>
                <a:cubicBezTo>
                  <a:pt x="215" y="122"/>
                  <a:pt x="252" y="84"/>
                  <a:pt x="298" y="84"/>
                </a:cubicBezTo>
                <a:cubicBezTo>
                  <a:pt x="344" y="84"/>
                  <a:pt x="381" y="122"/>
                  <a:pt x="381" y="167"/>
                </a:cubicBezTo>
                <a:cubicBezTo>
                  <a:pt x="381" y="213"/>
                  <a:pt x="344" y="250"/>
                  <a:pt x="298" y="250"/>
                </a:cubicBezTo>
                <a:close/>
              </a:path>
            </a:pathLst>
          </a:custGeom>
          <a:solidFill>
            <a:schemeClr val="accent1">
              <a:lumMod val="50000"/>
            </a:schemeClr>
          </a:solidFill>
          <a:ln>
            <a:solidFill>
              <a:schemeClr val="accent1">
                <a:lumMod val="75000"/>
              </a:schemeClr>
            </a:solidFill>
          </a:ln>
        </p:spPr>
        <p:txBody>
          <a:bodyPr vert="horz" wrap="square" lIns="91060" tIns="45530" rIns="91060" bIns="4553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2"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Freeform 31">
            <a:extLst>
              <a:ext uri="{FF2B5EF4-FFF2-40B4-BE49-F238E27FC236}">
                <a16:creationId xmlns:a16="http://schemas.microsoft.com/office/drawing/2014/main" id="{FD676302-B8AC-C2F8-1F88-D506E7C9D59B}"/>
              </a:ext>
            </a:extLst>
          </p:cNvPr>
          <p:cNvSpPr>
            <a:spLocks noChangeAspect="1" noEditPoints="1"/>
          </p:cNvSpPr>
          <p:nvPr/>
        </p:nvSpPr>
        <p:spPr bwMode="auto">
          <a:xfrm>
            <a:off x="2261990" y="4102902"/>
            <a:ext cx="2013728" cy="1845500"/>
          </a:xfrm>
          <a:custGeom>
            <a:avLst/>
            <a:gdLst>
              <a:gd name="T0" fmla="*/ 379 w 445"/>
              <a:gd name="T1" fmla="*/ 230 h 357"/>
              <a:gd name="T2" fmla="*/ 401 w 445"/>
              <a:gd name="T3" fmla="*/ 167 h 357"/>
              <a:gd name="T4" fmla="*/ 298 w 445"/>
              <a:gd name="T5" fmla="*/ 64 h 357"/>
              <a:gd name="T6" fmla="*/ 258 w 445"/>
              <a:gd name="T7" fmla="*/ 72 h 357"/>
              <a:gd name="T8" fmla="*/ 154 w 445"/>
              <a:gd name="T9" fmla="*/ 0 h 357"/>
              <a:gd name="T10" fmla="*/ 42 w 445"/>
              <a:gd name="T11" fmla="*/ 112 h 357"/>
              <a:gd name="T12" fmla="*/ 68 w 445"/>
              <a:gd name="T13" fmla="*/ 184 h 357"/>
              <a:gd name="T14" fmla="*/ 0 w 445"/>
              <a:gd name="T15" fmla="*/ 319 h 357"/>
              <a:gd name="T16" fmla="*/ 20 w 445"/>
              <a:gd name="T17" fmla="*/ 320 h 357"/>
              <a:gd name="T18" fmla="*/ 84 w 445"/>
              <a:gd name="T19" fmla="*/ 199 h 357"/>
              <a:gd name="T20" fmla="*/ 154 w 445"/>
              <a:gd name="T21" fmla="*/ 224 h 357"/>
              <a:gd name="T22" fmla="*/ 205 w 445"/>
              <a:gd name="T23" fmla="*/ 211 h 357"/>
              <a:gd name="T24" fmla="*/ 218 w 445"/>
              <a:gd name="T25" fmla="*/ 232 h 357"/>
              <a:gd name="T26" fmla="*/ 156 w 445"/>
              <a:gd name="T27" fmla="*/ 356 h 357"/>
              <a:gd name="T28" fmla="*/ 176 w 445"/>
              <a:gd name="T29" fmla="*/ 357 h 357"/>
              <a:gd name="T30" fmla="*/ 233 w 445"/>
              <a:gd name="T31" fmla="*/ 247 h 357"/>
              <a:gd name="T32" fmla="*/ 298 w 445"/>
              <a:gd name="T33" fmla="*/ 270 h 357"/>
              <a:gd name="T34" fmla="*/ 365 w 445"/>
              <a:gd name="T35" fmla="*/ 245 h 357"/>
              <a:gd name="T36" fmla="*/ 425 w 445"/>
              <a:gd name="T37" fmla="*/ 357 h 357"/>
              <a:gd name="T38" fmla="*/ 445 w 445"/>
              <a:gd name="T39" fmla="*/ 356 h 357"/>
              <a:gd name="T40" fmla="*/ 379 w 445"/>
              <a:gd name="T41" fmla="*/ 230 h 357"/>
              <a:gd name="T42" fmla="*/ 195 w 445"/>
              <a:gd name="T43" fmla="*/ 172 h 357"/>
              <a:gd name="T44" fmla="*/ 198 w 445"/>
              <a:gd name="T45" fmla="*/ 192 h 357"/>
              <a:gd name="T46" fmla="*/ 154 w 445"/>
              <a:gd name="T47" fmla="*/ 204 h 357"/>
              <a:gd name="T48" fmla="*/ 62 w 445"/>
              <a:gd name="T49" fmla="*/ 112 h 357"/>
              <a:gd name="T50" fmla="*/ 154 w 445"/>
              <a:gd name="T51" fmla="*/ 20 h 357"/>
              <a:gd name="T52" fmla="*/ 240 w 445"/>
              <a:gd name="T53" fmla="*/ 80 h 357"/>
              <a:gd name="T54" fmla="*/ 195 w 445"/>
              <a:gd name="T55" fmla="*/ 165 h 357"/>
              <a:gd name="T56" fmla="*/ 195 w 445"/>
              <a:gd name="T57" fmla="*/ 172 h 357"/>
              <a:gd name="T58" fmla="*/ 298 w 445"/>
              <a:gd name="T59" fmla="*/ 250 h 357"/>
              <a:gd name="T60" fmla="*/ 222 w 445"/>
              <a:gd name="T61" fmla="*/ 201 h 357"/>
              <a:gd name="T62" fmla="*/ 223 w 445"/>
              <a:gd name="T63" fmla="*/ 200 h 357"/>
              <a:gd name="T64" fmla="*/ 220 w 445"/>
              <a:gd name="T65" fmla="*/ 193 h 357"/>
              <a:gd name="T66" fmla="*/ 216 w 445"/>
              <a:gd name="T67" fmla="*/ 173 h 357"/>
              <a:gd name="T68" fmla="*/ 215 w 445"/>
              <a:gd name="T69" fmla="*/ 167 h 357"/>
              <a:gd name="T70" fmla="*/ 298 w 445"/>
              <a:gd name="T71" fmla="*/ 84 h 357"/>
              <a:gd name="T72" fmla="*/ 381 w 445"/>
              <a:gd name="T73" fmla="*/ 167 h 357"/>
              <a:gd name="T74" fmla="*/ 298 w 445"/>
              <a:gd name="T75" fmla="*/ 25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5" h="357">
                <a:moveTo>
                  <a:pt x="379" y="230"/>
                </a:moveTo>
                <a:cubicBezTo>
                  <a:pt x="393" y="213"/>
                  <a:pt x="401" y="191"/>
                  <a:pt x="401" y="167"/>
                </a:cubicBezTo>
                <a:cubicBezTo>
                  <a:pt x="401" y="111"/>
                  <a:pt x="355" y="64"/>
                  <a:pt x="298" y="64"/>
                </a:cubicBezTo>
                <a:cubicBezTo>
                  <a:pt x="284" y="64"/>
                  <a:pt x="271" y="67"/>
                  <a:pt x="258" y="72"/>
                </a:cubicBezTo>
                <a:cubicBezTo>
                  <a:pt x="242" y="29"/>
                  <a:pt x="200" y="0"/>
                  <a:pt x="154" y="0"/>
                </a:cubicBezTo>
                <a:cubicBezTo>
                  <a:pt x="92" y="0"/>
                  <a:pt x="42" y="50"/>
                  <a:pt x="42" y="112"/>
                </a:cubicBezTo>
                <a:cubicBezTo>
                  <a:pt x="42" y="139"/>
                  <a:pt x="52" y="165"/>
                  <a:pt x="68" y="184"/>
                </a:cubicBezTo>
                <a:cubicBezTo>
                  <a:pt x="6" y="217"/>
                  <a:pt x="0" y="314"/>
                  <a:pt x="0" y="319"/>
                </a:cubicBezTo>
                <a:cubicBezTo>
                  <a:pt x="20" y="320"/>
                  <a:pt x="20" y="320"/>
                  <a:pt x="20" y="320"/>
                </a:cubicBezTo>
                <a:cubicBezTo>
                  <a:pt x="20" y="319"/>
                  <a:pt x="26" y="223"/>
                  <a:pt x="84" y="199"/>
                </a:cubicBezTo>
                <a:cubicBezTo>
                  <a:pt x="103" y="214"/>
                  <a:pt x="127" y="224"/>
                  <a:pt x="154" y="224"/>
                </a:cubicBezTo>
                <a:cubicBezTo>
                  <a:pt x="172" y="224"/>
                  <a:pt x="189" y="219"/>
                  <a:pt x="205" y="211"/>
                </a:cubicBezTo>
                <a:cubicBezTo>
                  <a:pt x="209" y="219"/>
                  <a:pt x="213" y="226"/>
                  <a:pt x="218" y="232"/>
                </a:cubicBezTo>
                <a:cubicBezTo>
                  <a:pt x="162" y="264"/>
                  <a:pt x="156" y="352"/>
                  <a:pt x="156" y="356"/>
                </a:cubicBezTo>
                <a:cubicBezTo>
                  <a:pt x="176" y="357"/>
                  <a:pt x="176" y="357"/>
                  <a:pt x="176" y="357"/>
                </a:cubicBezTo>
                <a:cubicBezTo>
                  <a:pt x="176" y="356"/>
                  <a:pt x="182" y="270"/>
                  <a:pt x="233" y="247"/>
                </a:cubicBezTo>
                <a:cubicBezTo>
                  <a:pt x="251" y="261"/>
                  <a:pt x="274" y="270"/>
                  <a:pt x="298" y="270"/>
                </a:cubicBezTo>
                <a:cubicBezTo>
                  <a:pt x="324" y="270"/>
                  <a:pt x="347" y="261"/>
                  <a:pt x="365" y="245"/>
                </a:cubicBezTo>
                <a:cubicBezTo>
                  <a:pt x="419" y="267"/>
                  <a:pt x="425" y="356"/>
                  <a:pt x="425" y="357"/>
                </a:cubicBezTo>
                <a:cubicBezTo>
                  <a:pt x="445" y="356"/>
                  <a:pt x="445" y="356"/>
                  <a:pt x="445" y="356"/>
                </a:cubicBezTo>
                <a:cubicBezTo>
                  <a:pt x="445" y="352"/>
                  <a:pt x="439" y="260"/>
                  <a:pt x="379" y="230"/>
                </a:cubicBezTo>
                <a:close/>
                <a:moveTo>
                  <a:pt x="195" y="172"/>
                </a:moveTo>
                <a:cubicBezTo>
                  <a:pt x="196" y="179"/>
                  <a:pt x="197" y="186"/>
                  <a:pt x="198" y="192"/>
                </a:cubicBezTo>
                <a:cubicBezTo>
                  <a:pt x="185" y="200"/>
                  <a:pt x="169" y="204"/>
                  <a:pt x="154" y="204"/>
                </a:cubicBezTo>
                <a:cubicBezTo>
                  <a:pt x="103" y="204"/>
                  <a:pt x="62" y="163"/>
                  <a:pt x="62" y="112"/>
                </a:cubicBezTo>
                <a:cubicBezTo>
                  <a:pt x="62" y="61"/>
                  <a:pt x="103" y="20"/>
                  <a:pt x="154" y="20"/>
                </a:cubicBezTo>
                <a:cubicBezTo>
                  <a:pt x="192" y="20"/>
                  <a:pt x="226" y="44"/>
                  <a:pt x="240" y="80"/>
                </a:cubicBezTo>
                <a:cubicBezTo>
                  <a:pt x="212" y="99"/>
                  <a:pt x="195" y="131"/>
                  <a:pt x="195" y="165"/>
                </a:cubicBezTo>
                <a:cubicBezTo>
                  <a:pt x="195" y="167"/>
                  <a:pt x="195" y="170"/>
                  <a:pt x="195" y="172"/>
                </a:cubicBezTo>
                <a:close/>
                <a:moveTo>
                  <a:pt x="298" y="250"/>
                </a:moveTo>
                <a:cubicBezTo>
                  <a:pt x="264" y="250"/>
                  <a:pt x="235" y="230"/>
                  <a:pt x="222" y="201"/>
                </a:cubicBezTo>
                <a:cubicBezTo>
                  <a:pt x="223" y="200"/>
                  <a:pt x="223" y="200"/>
                  <a:pt x="223" y="200"/>
                </a:cubicBezTo>
                <a:cubicBezTo>
                  <a:pt x="220" y="193"/>
                  <a:pt x="220" y="193"/>
                  <a:pt x="220" y="193"/>
                </a:cubicBezTo>
                <a:cubicBezTo>
                  <a:pt x="218" y="187"/>
                  <a:pt x="216" y="180"/>
                  <a:pt x="216" y="173"/>
                </a:cubicBezTo>
                <a:cubicBezTo>
                  <a:pt x="215" y="171"/>
                  <a:pt x="215" y="169"/>
                  <a:pt x="215" y="167"/>
                </a:cubicBezTo>
                <a:cubicBezTo>
                  <a:pt x="215" y="122"/>
                  <a:pt x="252" y="84"/>
                  <a:pt x="298" y="84"/>
                </a:cubicBezTo>
                <a:cubicBezTo>
                  <a:pt x="344" y="84"/>
                  <a:pt x="381" y="122"/>
                  <a:pt x="381" y="167"/>
                </a:cubicBezTo>
                <a:cubicBezTo>
                  <a:pt x="381" y="213"/>
                  <a:pt x="344" y="250"/>
                  <a:pt x="298" y="250"/>
                </a:cubicBezTo>
                <a:close/>
              </a:path>
            </a:pathLst>
          </a:custGeom>
          <a:solidFill>
            <a:schemeClr val="accent1">
              <a:lumMod val="50000"/>
            </a:schemeClr>
          </a:solidFill>
          <a:ln w="9525">
            <a:solidFill>
              <a:schemeClr val="accent1">
                <a:lumMod val="75000"/>
              </a:schemeClr>
            </a:solidFill>
            <a:round/>
            <a:headEnd/>
            <a:tailEnd/>
          </a:ln>
        </p:spPr>
        <p:txBody>
          <a:bodyPr vert="horz" wrap="square" lIns="91060" tIns="45530" rIns="91060" bIns="4553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2"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Tekstfelt 13">
            <a:extLst>
              <a:ext uri="{FF2B5EF4-FFF2-40B4-BE49-F238E27FC236}">
                <a16:creationId xmlns:a16="http://schemas.microsoft.com/office/drawing/2014/main" id="{96CDF2AA-30A1-F088-ED47-D1F5671724FF}"/>
              </a:ext>
            </a:extLst>
          </p:cNvPr>
          <p:cNvSpPr txBox="1"/>
          <p:nvPr/>
        </p:nvSpPr>
        <p:spPr>
          <a:xfrm>
            <a:off x="5755910" y="2301844"/>
            <a:ext cx="5059526" cy="1200329"/>
          </a:xfrm>
          <a:prstGeom prst="rect">
            <a:avLst/>
          </a:prstGeom>
          <a:noFill/>
        </p:spPr>
        <p:txBody>
          <a:bodyPr wrap="square" rtlCol="0">
            <a:spAutoFit/>
          </a:bodyPr>
          <a:lstStyle/>
          <a:p>
            <a:r>
              <a:rPr lang="da-DK" sz="3600">
                <a:ln w="0"/>
                <a:effectLst>
                  <a:outerShdw blurRad="38100" dist="19050" dir="2700000" algn="tl" rotWithShape="0">
                    <a:schemeClr val="dk1">
                      <a:alpha val="40000"/>
                    </a:schemeClr>
                  </a:outerShdw>
                </a:effectLst>
              </a:rPr>
              <a:t>Hvad betyder implementering?</a:t>
            </a:r>
          </a:p>
        </p:txBody>
      </p:sp>
    </p:spTree>
    <p:extLst>
      <p:ext uri="{BB962C8B-B14F-4D97-AF65-F5344CB8AC3E}">
        <p14:creationId xmlns:p14="http://schemas.microsoft.com/office/powerpoint/2010/main" val="2429734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911224" y="3132175"/>
            <a:ext cx="4464051" cy="3141625"/>
          </a:xfrm>
        </p:spPr>
        <p:txBody>
          <a:bodyPr/>
          <a:lstStyle/>
          <a:p>
            <a:pPr marL="0" indent="0">
              <a:buNone/>
            </a:pPr>
            <a:r>
              <a:rPr lang="da-DK" sz="2400" dirty="0"/>
              <a:t>Implementering handler om, at gøre en forandring varig </a:t>
            </a:r>
          </a:p>
          <a:p>
            <a:pPr marL="0" indent="0">
              <a:buNone/>
            </a:pPr>
            <a:endParaRPr lang="da-DK" sz="2400" dirty="0"/>
          </a:p>
          <a:p>
            <a:pPr>
              <a:buFontTx/>
              <a:buChar char="-"/>
            </a:pPr>
            <a:r>
              <a:rPr lang="da-DK" sz="2400" dirty="0"/>
              <a:t>Gennem en engagereret tværfaglig deltagelse i lokalt forbedringsarbejde om en fælles målsætning</a:t>
            </a:r>
          </a:p>
          <a:p>
            <a:pPr marL="0" indent="0">
              <a:buNone/>
            </a:pPr>
            <a:endParaRPr lang="da-DK" sz="2400" dirty="0"/>
          </a:p>
        </p:txBody>
      </p:sp>
      <p:sp>
        <p:nvSpPr>
          <p:cNvPr id="4" name="Pladsholder til indhold 3"/>
          <p:cNvSpPr>
            <a:spLocks noGrp="1"/>
          </p:cNvSpPr>
          <p:nvPr>
            <p:ph sz="half" idx="2"/>
          </p:nvPr>
        </p:nvSpPr>
        <p:spPr>
          <a:xfrm>
            <a:off x="6140448" y="3123997"/>
            <a:ext cx="5140327" cy="3409784"/>
          </a:xfrm>
        </p:spPr>
        <p:txBody>
          <a:bodyPr/>
          <a:lstStyle/>
          <a:p>
            <a:pPr marL="0" indent="0">
              <a:buNone/>
            </a:pPr>
            <a:r>
              <a:rPr lang="da-DK" sz="2400" dirty="0"/>
              <a:t>En typisk faldgrube i implementering</a:t>
            </a:r>
          </a:p>
          <a:p>
            <a:pPr marL="0" indent="0">
              <a:buNone/>
            </a:pPr>
            <a:r>
              <a:rPr lang="da-DK" sz="2400" dirty="0"/>
              <a:t> </a:t>
            </a:r>
            <a:endParaRPr lang="da-DK" sz="800" dirty="0"/>
          </a:p>
          <a:p>
            <a:pPr marL="0" indent="0">
              <a:buNone/>
            </a:pPr>
            <a:r>
              <a:rPr lang="da-DK" sz="2400" dirty="0"/>
              <a:t>- At gå direkte til implementering af forandringer i større skala og springe mindre afprøvninger over med tilpasning til lokal kontekst. </a:t>
            </a:r>
          </a:p>
          <a:p>
            <a:pPr marL="0" indent="0">
              <a:buNone/>
            </a:pPr>
            <a:endParaRPr lang="da-DK" sz="2400" dirty="0"/>
          </a:p>
        </p:txBody>
      </p:sp>
      <p:sp>
        <p:nvSpPr>
          <p:cNvPr id="2" name="Titel 1"/>
          <p:cNvSpPr>
            <a:spLocks noGrp="1"/>
          </p:cNvSpPr>
          <p:nvPr>
            <p:ph type="title"/>
          </p:nvPr>
        </p:nvSpPr>
        <p:spPr/>
        <p:txBody>
          <a:bodyPr/>
          <a:lstStyle/>
          <a:p>
            <a:r>
              <a:rPr lang="da-DK"/>
              <a:t>Implementering</a:t>
            </a:r>
          </a:p>
        </p:txBody>
      </p:sp>
      <p:sp>
        <p:nvSpPr>
          <p:cNvPr id="5" name="Pladsholder til tekst 4"/>
          <p:cNvSpPr>
            <a:spLocks noGrp="1"/>
          </p:cNvSpPr>
          <p:nvPr>
            <p:ph type="body" sz="quarter" idx="4294967295"/>
          </p:nvPr>
        </p:nvSpPr>
        <p:spPr>
          <a:xfrm>
            <a:off x="6954253" y="6273800"/>
            <a:ext cx="5237747" cy="211138"/>
          </a:xfrm>
        </p:spPr>
        <p:txBody>
          <a:bodyPr/>
          <a:lstStyle/>
          <a:p>
            <a:pPr marL="0" indent="0" algn="ctr">
              <a:buNone/>
            </a:pPr>
            <a:r>
              <a:rPr lang="en-US" altLang="da-DK" sz="800">
                <a:cs typeface="Arial" panose="020B0604020202020204" pitchFamily="34" charset="0"/>
              </a:rPr>
              <a:t>Langley et al. (2009) The Improvement Guide, kap. 8 </a:t>
            </a:r>
          </a:p>
          <a:p>
            <a:endParaRPr lang="da-DK" sz="800"/>
          </a:p>
        </p:txBody>
      </p:sp>
      <p:pic>
        <p:nvPicPr>
          <p:cNvPr id="7" name="Billede 6">
            <a:extLst>
              <a:ext uri="{FF2B5EF4-FFF2-40B4-BE49-F238E27FC236}">
                <a16:creationId xmlns:a16="http://schemas.microsoft.com/office/drawing/2014/main" id="{093E4AEB-731F-0F2F-1CA4-F065EF024222}"/>
              </a:ext>
            </a:extLst>
          </p:cNvPr>
          <p:cNvPicPr>
            <a:picLocks noChangeAspect="1"/>
          </p:cNvPicPr>
          <p:nvPr/>
        </p:nvPicPr>
        <p:blipFill>
          <a:blip r:embed="rId3"/>
          <a:srcRect/>
          <a:stretch/>
        </p:blipFill>
        <p:spPr>
          <a:xfrm>
            <a:off x="7407356" y="1670050"/>
            <a:ext cx="1243558" cy="1243558"/>
          </a:xfrm>
          <a:prstGeom prst="ellipse">
            <a:avLst/>
          </a:prstGeom>
          <a:solidFill>
            <a:schemeClr val="tx1"/>
          </a:solidFill>
        </p:spPr>
      </p:pic>
      <p:pic>
        <p:nvPicPr>
          <p:cNvPr id="8" name="Billede 7">
            <a:extLst>
              <a:ext uri="{FF2B5EF4-FFF2-40B4-BE49-F238E27FC236}">
                <a16:creationId xmlns:a16="http://schemas.microsoft.com/office/drawing/2014/main" id="{6A9D84F7-5E32-097F-4D93-72A52967BEDA}"/>
              </a:ext>
            </a:extLst>
          </p:cNvPr>
          <p:cNvPicPr>
            <a:picLocks noChangeAspect="1"/>
          </p:cNvPicPr>
          <p:nvPr/>
        </p:nvPicPr>
        <p:blipFill>
          <a:blip r:embed="rId4"/>
          <a:srcRect/>
          <a:stretch/>
        </p:blipFill>
        <p:spPr>
          <a:xfrm>
            <a:off x="2151568" y="1670050"/>
            <a:ext cx="1241464" cy="1241464"/>
          </a:xfrm>
          <a:prstGeom prst="ellipse">
            <a:avLst/>
          </a:prstGeom>
          <a:solidFill>
            <a:schemeClr val="tx1"/>
          </a:solidFill>
        </p:spPr>
      </p:pic>
      <p:sp>
        <p:nvSpPr>
          <p:cNvPr id="9" name="Tekstfelt 8">
            <a:extLst>
              <a:ext uri="{FF2B5EF4-FFF2-40B4-BE49-F238E27FC236}">
                <a16:creationId xmlns:a16="http://schemas.microsoft.com/office/drawing/2014/main" id="{5E20D168-BC19-78BE-3667-3C323605C5AF}"/>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6" name="Pladsholder til slidenummer 5">
            <a:extLst>
              <a:ext uri="{FF2B5EF4-FFF2-40B4-BE49-F238E27FC236}">
                <a16:creationId xmlns:a16="http://schemas.microsoft.com/office/drawing/2014/main" id="{708AFD1E-AE40-75F5-DE5D-DD04376C1B99}"/>
              </a:ext>
            </a:extLst>
          </p:cNvPr>
          <p:cNvSpPr>
            <a:spLocks noGrp="1"/>
          </p:cNvSpPr>
          <p:nvPr>
            <p:ph type="sldNum" sz="quarter" idx="12"/>
          </p:nvPr>
        </p:nvSpPr>
        <p:spPr/>
        <p:txBody>
          <a:bodyPr/>
          <a:lstStyle/>
          <a:p>
            <a:fld id="{50DEC214-4A26-8544-86E4-D5810B015655}" type="slidenum">
              <a:rPr lang="da-DK" smtClean="0"/>
              <a:t>16</a:t>
            </a:fld>
            <a:endParaRPr lang="da-DK"/>
          </a:p>
        </p:txBody>
      </p:sp>
    </p:spTree>
    <p:extLst>
      <p:ext uri="{BB962C8B-B14F-4D97-AF65-F5344CB8AC3E}">
        <p14:creationId xmlns:p14="http://schemas.microsoft.com/office/powerpoint/2010/main" val="87359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9788" y="115104"/>
            <a:ext cx="10515600" cy="1325563"/>
          </a:xfrm>
        </p:spPr>
        <p:txBody>
          <a:bodyPr/>
          <a:lstStyle/>
          <a:p>
            <a:r>
              <a:rPr lang="da-DK" sz="3733" dirty="0"/>
              <a:t>Fra afprøvninger til implementering</a:t>
            </a:r>
          </a:p>
        </p:txBody>
      </p:sp>
      <p:sp>
        <p:nvSpPr>
          <p:cNvPr id="8" name="Pladsholder til tekst 7">
            <a:extLst>
              <a:ext uri="{FF2B5EF4-FFF2-40B4-BE49-F238E27FC236}">
                <a16:creationId xmlns:a16="http://schemas.microsoft.com/office/drawing/2014/main" id="{B42DA90C-C459-B532-A57A-2C1DC77FA3AE}"/>
              </a:ext>
            </a:extLst>
          </p:cNvPr>
          <p:cNvSpPr>
            <a:spLocks noGrp="1"/>
          </p:cNvSpPr>
          <p:nvPr>
            <p:ph type="body" idx="1"/>
          </p:nvPr>
        </p:nvSpPr>
        <p:spPr>
          <a:xfrm>
            <a:off x="1110864" y="2064774"/>
            <a:ext cx="5157787" cy="823912"/>
          </a:xfrm>
        </p:spPr>
        <p:txBody>
          <a:bodyPr/>
          <a:lstStyle/>
          <a:p>
            <a:r>
              <a:rPr lang="da-DK" dirty="0"/>
              <a:t>Afprøvninger</a:t>
            </a:r>
          </a:p>
        </p:txBody>
      </p:sp>
      <p:sp>
        <p:nvSpPr>
          <p:cNvPr id="6" name="Pladsholder til indhold 5"/>
          <p:cNvSpPr>
            <a:spLocks noGrp="1"/>
          </p:cNvSpPr>
          <p:nvPr>
            <p:ph sz="half" idx="2"/>
          </p:nvPr>
        </p:nvSpPr>
        <p:spPr>
          <a:xfrm>
            <a:off x="1110864" y="3177911"/>
            <a:ext cx="5157787" cy="3684588"/>
          </a:xfrm>
        </p:spPr>
        <p:txBody>
          <a:bodyPr/>
          <a:lstStyle/>
          <a:p>
            <a:pPr marL="0" indent="0">
              <a:buNone/>
            </a:pPr>
            <a:r>
              <a:rPr lang="da-DK" dirty="0"/>
              <a:t>Fokus på læring</a:t>
            </a:r>
          </a:p>
          <a:p>
            <a:r>
              <a:rPr lang="da-DK" dirty="0"/>
              <a:t>Forandringen er ikke permanent</a:t>
            </a:r>
          </a:p>
          <a:p>
            <a:r>
              <a:rPr lang="da-DK" dirty="0"/>
              <a:t>Fejltagelser er velkomne</a:t>
            </a:r>
          </a:p>
          <a:p>
            <a:r>
              <a:rPr lang="da-DK" dirty="0"/>
              <a:t>Få personer berøres</a:t>
            </a:r>
          </a:p>
          <a:p>
            <a:pPr marL="0" indent="0">
              <a:buNone/>
            </a:pPr>
            <a:endParaRPr lang="da-DK" sz="1800" dirty="0"/>
          </a:p>
        </p:txBody>
      </p:sp>
      <p:sp>
        <p:nvSpPr>
          <p:cNvPr id="10" name="Pladsholder til tekst 9">
            <a:extLst>
              <a:ext uri="{FF2B5EF4-FFF2-40B4-BE49-F238E27FC236}">
                <a16:creationId xmlns:a16="http://schemas.microsoft.com/office/drawing/2014/main" id="{31DE9BA5-8F21-EADB-A3DA-C7850A8F5750}"/>
              </a:ext>
            </a:extLst>
          </p:cNvPr>
          <p:cNvSpPr>
            <a:spLocks noGrp="1"/>
          </p:cNvSpPr>
          <p:nvPr>
            <p:ph type="body" sz="quarter" idx="3"/>
          </p:nvPr>
        </p:nvSpPr>
        <p:spPr>
          <a:xfrm>
            <a:off x="6172200" y="2065149"/>
            <a:ext cx="5183188" cy="823912"/>
          </a:xfrm>
        </p:spPr>
        <p:txBody>
          <a:bodyPr/>
          <a:lstStyle/>
          <a:p>
            <a:r>
              <a:rPr lang="da-DK" dirty="0"/>
              <a:t>Implementering</a:t>
            </a:r>
          </a:p>
        </p:txBody>
      </p:sp>
      <p:sp>
        <p:nvSpPr>
          <p:cNvPr id="7" name="Pladsholder til indhold 6"/>
          <p:cNvSpPr>
            <a:spLocks noGrp="1"/>
          </p:cNvSpPr>
          <p:nvPr>
            <p:ph sz="quarter" idx="4"/>
          </p:nvPr>
        </p:nvSpPr>
        <p:spPr>
          <a:xfrm>
            <a:off x="6248400" y="3048909"/>
            <a:ext cx="5183188" cy="3684588"/>
          </a:xfrm>
        </p:spPr>
        <p:txBody>
          <a:bodyPr/>
          <a:lstStyle/>
          <a:p>
            <a:pPr marL="0" lvl="1" indent="0">
              <a:buNone/>
            </a:pPr>
            <a:r>
              <a:rPr lang="da-DK" dirty="0"/>
              <a:t>Fokus på varig rutine</a:t>
            </a:r>
          </a:p>
          <a:p>
            <a:pPr marL="380990" lvl="1" indent="-380990"/>
            <a:r>
              <a:rPr lang="da-DK" dirty="0"/>
              <a:t>Ingen fejltagelser</a:t>
            </a:r>
          </a:p>
          <a:p>
            <a:pPr marL="380990" lvl="1" indent="-380990"/>
            <a:r>
              <a:rPr lang="da-DK" dirty="0"/>
              <a:t>Flere personer berøres</a:t>
            </a:r>
          </a:p>
          <a:p>
            <a:pPr marL="380990" lvl="1" indent="-380990"/>
            <a:r>
              <a:rPr lang="da-DK" dirty="0"/>
              <a:t>Kræver forberedelse og planlægning</a:t>
            </a:r>
          </a:p>
          <a:p>
            <a:pPr marL="380990" lvl="1" indent="-380990"/>
            <a:r>
              <a:rPr lang="da-DK" dirty="0"/>
              <a:t>Fordrer ledelsesmæssig opbakning </a:t>
            </a:r>
          </a:p>
          <a:p>
            <a:endParaRPr lang="da-DK" sz="1800" dirty="0"/>
          </a:p>
        </p:txBody>
      </p:sp>
      <p:sp>
        <p:nvSpPr>
          <p:cNvPr id="2" name="Pladsholder til slidenummer 1">
            <a:extLst>
              <a:ext uri="{FF2B5EF4-FFF2-40B4-BE49-F238E27FC236}">
                <a16:creationId xmlns:a16="http://schemas.microsoft.com/office/drawing/2014/main" id="{11D91DBE-21E6-E7FB-9A4D-A521DB618AF1}"/>
              </a:ext>
            </a:extLst>
          </p:cNvPr>
          <p:cNvSpPr>
            <a:spLocks noGrp="1"/>
          </p:cNvSpPr>
          <p:nvPr>
            <p:ph type="sldNum" sz="quarter" idx="12"/>
          </p:nvPr>
        </p:nvSpPr>
        <p:spPr/>
        <p:txBody>
          <a:bodyPr/>
          <a:lstStyle/>
          <a:p>
            <a:fld id="{50DEC214-4A26-8544-86E4-D5810B015655}" type="slidenum">
              <a:rPr lang="da-DK" smtClean="0"/>
              <a:t>17</a:t>
            </a:fld>
            <a:endParaRPr lang="da-DK"/>
          </a:p>
        </p:txBody>
      </p:sp>
      <p:sp>
        <p:nvSpPr>
          <p:cNvPr id="3" name="Tekstfelt 2">
            <a:extLst>
              <a:ext uri="{FF2B5EF4-FFF2-40B4-BE49-F238E27FC236}">
                <a16:creationId xmlns:a16="http://schemas.microsoft.com/office/drawing/2014/main" id="{1F726F57-7D18-1D45-F834-271EDE4F433E}"/>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grpSp>
        <p:nvGrpSpPr>
          <p:cNvPr id="12" name="Gruppe 11">
            <a:extLst>
              <a:ext uri="{FF2B5EF4-FFF2-40B4-BE49-F238E27FC236}">
                <a16:creationId xmlns:a16="http://schemas.microsoft.com/office/drawing/2014/main" id="{2412BED3-B6D1-624D-051C-05893490C65D}"/>
              </a:ext>
            </a:extLst>
          </p:cNvPr>
          <p:cNvGrpSpPr/>
          <p:nvPr/>
        </p:nvGrpSpPr>
        <p:grpSpPr>
          <a:xfrm>
            <a:off x="9575122" y="1952884"/>
            <a:ext cx="1225027" cy="1225027"/>
            <a:chOff x="7540250" y="5196265"/>
            <a:chExt cx="1225027" cy="1225027"/>
          </a:xfrm>
        </p:grpSpPr>
        <p:pic>
          <p:nvPicPr>
            <p:cNvPr id="9" name="Billede 8">
              <a:extLst>
                <a:ext uri="{FF2B5EF4-FFF2-40B4-BE49-F238E27FC236}">
                  <a16:creationId xmlns:a16="http://schemas.microsoft.com/office/drawing/2014/main" id="{D44DC16B-EF39-F971-7B41-725CA4FFB4D9}"/>
                </a:ext>
              </a:extLst>
            </p:cNvPr>
            <p:cNvPicPr>
              <a:picLocks noChangeAspect="1"/>
            </p:cNvPicPr>
            <p:nvPr/>
          </p:nvPicPr>
          <p:blipFill>
            <a:blip r:embed="rId3"/>
            <a:stretch>
              <a:fillRect/>
            </a:stretch>
          </p:blipFill>
          <p:spPr>
            <a:xfrm>
              <a:off x="7540250" y="5196265"/>
              <a:ext cx="1225027" cy="1225027"/>
            </a:xfrm>
            <a:prstGeom prst="rect">
              <a:avLst/>
            </a:prstGeom>
          </p:spPr>
        </p:pic>
        <p:sp>
          <p:nvSpPr>
            <p:cNvPr id="11" name="Rektangel 10" descr="Arrow Circle">
              <a:extLst>
                <a:ext uri="{FF2B5EF4-FFF2-40B4-BE49-F238E27FC236}">
                  <a16:creationId xmlns:a16="http://schemas.microsoft.com/office/drawing/2014/main" id="{CF9F63B3-0C0A-AD23-8959-09F7FB2497A3}"/>
                </a:ext>
              </a:extLst>
            </p:cNvPr>
            <p:cNvSpPr/>
            <p:nvPr/>
          </p:nvSpPr>
          <p:spPr>
            <a:xfrm>
              <a:off x="7690108" y="5343271"/>
              <a:ext cx="925312" cy="92531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a-DK"/>
            </a:p>
          </p:txBody>
        </p:sp>
      </p:grpSp>
      <p:pic>
        <p:nvPicPr>
          <p:cNvPr id="13" name="Billede 12">
            <a:extLst>
              <a:ext uri="{FF2B5EF4-FFF2-40B4-BE49-F238E27FC236}">
                <a16:creationId xmlns:a16="http://schemas.microsoft.com/office/drawing/2014/main" id="{C81C13DD-8260-8838-8D43-A83039C2C9D0}"/>
              </a:ext>
            </a:extLst>
          </p:cNvPr>
          <p:cNvPicPr>
            <a:picLocks noChangeAspect="1"/>
          </p:cNvPicPr>
          <p:nvPr/>
        </p:nvPicPr>
        <p:blipFill>
          <a:blip r:embed="rId6"/>
          <a:stretch>
            <a:fillRect/>
          </a:stretch>
        </p:blipFill>
        <p:spPr>
          <a:xfrm>
            <a:off x="3875024" y="1952509"/>
            <a:ext cx="1225402" cy="1225402"/>
          </a:xfrm>
          <a:prstGeom prst="rect">
            <a:avLst/>
          </a:prstGeom>
        </p:spPr>
      </p:pic>
      <p:sp>
        <p:nvSpPr>
          <p:cNvPr id="4" name="Pladsholder til tekst 4">
            <a:extLst>
              <a:ext uri="{FF2B5EF4-FFF2-40B4-BE49-F238E27FC236}">
                <a16:creationId xmlns:a16="http://schemas.microsoft.com/office/drawing/2014/main" id="{AB540B03-9AEE-AD99-B437-01F30C717CE4}"/>
              </a:ext>
            </a:extLst>
          </p:cNvPr>
          <p:cNvSpPr txBox="1">
            <a:spLocks/>
          </p:cNvSpPr>
          <p:nvPr/>
        </p:nvSpPr>
        <p:spPr>
          <a:xfrm>
            <a:off x="8014812" y="6428431"/>
            <a:ext cx="5237747" cy="211138"/>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lgn="ctr">
              <a:buFont typeface="Arial" panose="020B0604020202020204" pitchFamily="34" charset="0"/>
              <a:buNone/>
            </a:pPr>
            <a:r>
              <a:rPr lang="en-US" altLang="da-DK" sz="800" dirty="0">
                <a:cs typeface="Arial" panose="020B0604020202020204" pitchFamily="34" charset="0"/>
              </a:rPr>
              <a:t>Langley et al. (2009) The Improvement Guide, </a:t>
            </a:r>
            <a:r>
              <a:rPr lang="en-US" altLang="da-DK" sz="800" dirty="0" err="1">
                <a:cs typeface="Arial" panose="020B0604020202020204" pitchFamily="34" charset="0"/>
              </a:rPr>
              <a:t>kap</a:t>
            </a:r>
            <a:r>
              <a:rPr lang="en-US" altLang="da-DK" sz="800" dirty="0">
                <a:cs typeface="Arial" panose="020B0604020202020204" pitchFamily="34" charset="0"/>
              </a:rPr>
              <a:t>. 8 </a:t>
            </a:r>
          </a:p>
          <a:p>
            <a:endParaRPr lang="da-DK" sz="800" dirty="0"/>
          </a:p>
        </p:txBody>
      </p:sp>
    </p:spTree>
    <p:extLst>
      <p:ext uri="{BB962C8B-B14F-4D97-AF65-F5344CB8AC3E}">
        <p14:creationId xmlns:p14="http://schemas.microsoft.com/office/powerpoint/2010/main" val="164407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FDB44-88F4-4B8C-9DAE-A6FB532A8659}"/>
              </a:ext>
            </a:extLst>
          </p:cNvPr>
          <p:cNvSpPr>
            <a:spLocks noGrp="1"/>
          </p:cNvSpPr>
          <p:nvPr>
            <p:ph type="title"/>
          </p:nvPr>
        </p:nvSpPr>
        <p:spPr>
          <a:xfrm>
            <a:off x="911225" y="369793"/>
            <a:ext cx="9648826" cy="1081007"/>
          </a:xfrm>
        </p:spPr>
        <p:txBody>
          <a:bodyPr wrap="square" anchor="b">
            <a:normAutofit/>
          </a:bodyPr>
          <a:lstStyle/>
          <a:p>
            <a:r>
              <a:rPr lang="da-DK"/>
              <a:t>Styr på begreberne</a:t>
            </a:r>
          </a:p>
        </p:txBody>
      </p:sp>
      <p:sp>
        <p:nvSpPr>
          <p:cNvPr id="4" name="Pladsholder til slidenummer 3">
            <a:extLst>
              <a:ext uri="{FF2B5EF4-FFF2-40B4-BE49-F238E27FC236}">
                <a16:creationId xmlns:a16="http://schemas.microsoft.com/office/drawing/2014/main" id="{0DE0965C-B697-9CC7-6867-B63DB629440E}"/>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18</a:t>
            </a:fld>
            <a:endParaRPr lang="da-DK"/>
          </a:p>
        </p:txBody>
      </p:sp>
      <p:graphicFrame>
        <p:nvGraphicFramePr>
          <p:cNvPr id="10" name="Pladsholder til indhold 2">
            <a:extLst>
              <a:ext uri="{FF2B5EF4-FFF2-40B4-BE49-F238E27FC236}">
                <a16:creationId xmlns:a16="http://schemas.microsoft.com/office/drawing/2014/main" id="{08EAE2B8-3BC0-0551-CB2E-9EB27EEDC1AA}"/>
              </a:ext>
            </a:extLst>
          </p:cNvPr>
          <p:cNvGraphicFramePr>
            <a:graphicFrameLocks noGrp="1"/>
          </p:cNvGraphicFramePr>
          <p:nvPr>
            <p:ph idx="1"/>
            <p:extLst>
              <p:ext uri="{D42A27DB-BD31-4B8C-83A1-F6EECF244321}">
                <p14:modId xmlns:p14="http://schemas.microsoft.com/office/powerpoint/2010/main" val="3282662964"/>
              </p:ext>
            </p:extLst>
          </p:nvPr>
        </p:nvGraphicFramePr>
        <p:xfrm>
          <a:off x="1596000" y="1881187"/>
          <a:ext cx="9000000"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a:extLst>
              <a:ext uri="{FF2B5EF4-FFF2-40B4-BE49-F238E27FC236}">
                <a16:creationId xmlns:a16="http://schemas.microsoft.com/office/drawing/2014/main" id="{5C188BF5-29A3-B0C9-C6C8-721E6A82C083}"/>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Tree>
    <p:extLst>
      <p:ext uri="{BB962C8B-B14F-4D97-AF65-F5344CB8AC3E}">
        <p14:creationId xmlns:p14="http://schemas.microsoft.com/office/powerpoint/2010/main" val="4076425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F9EE6-4738-4FEE-AD7F-8BC0A8DDA372}"/>
              </a:ext>
            </a:extLst>
          </p:cNvPr>
          <p:cNvSpPr>
            <a:spLocks noGrp="1"/>
          </p:cNvSpPr>
          <p:nvPr>
            <p:ph type="title"/>
          </p:nvPr>
        </p:nvSpPr>
        <p:spPr>
          <a:xfrm>
            <a:off x="911225" y="804426"/>
            <a:ext cx="9648826" cy="1081007"/>
          </a:xfrm>
        </p:spPr>
        <p:txBody>
          <a:bodyPr/>
          <a:lstStyle/>
          <a:p>
            <a:br>
              <a:rPr lang="da-DK" sz="3733" dirty="0"/>
            </a:br>
            <a:br>
              <a:rPr lang="da-DK" sz="3733" dirty="0"/>
            </a:br>
            <a:r>
              <a:rPr lang="da-DK" sz="3733" dirty="0"/>
              <a:t>Hvornår er organisationen klar til implementering?</a:t>
            </a:r>
          </a:p>
        </p:txBody>
      </p:sp>
      <p:sp>
        <p:nvSpPr>
          <p:cNvPr id="4" name="Pladsholder til indhold 3">
            <a:extLst>
              <a:ext uri="{FF2B5EF4-FFF2-40B4-BE49-F238E27FC236}">
                <a16:creationId xmlns:a16="http://schemas.microsoft.com/office/drawing/2014/main" id="{1528BE5E-5039-4974-B33E-434676FBCDC8}"/>
              </a:ext>
            </a:extLst>
          </p:cNvPr>
          <p:cNvSpPr>
            <a:spLocks noGrp="1"/>
          </p:cNvSpPr>
          <p:nvPr>
            <p:ph idx="1"/>
          </p:nvPr>
        </p:nvSpPr>
        <p:spPr>
          <a:xfrm>
            <a:off x="1042543" y="2465386"/>
            <a:ext cx="7378126" cy="4392614"/>
          </a:xfrm>
        </p:spPr>
        <p:txBody>
          <a:bodyPr/>
          <a:lstStyle/>
          <a:p>
            <a:pPr marL="0" indent="0">
              <a:buNone/>
            </a:pPr>
            <a:r>
              <a:rPr lang="da-DK" sz="2400" dirty="0"/>
              <a:t>Tre faktorer: </a:t>
            </a:r>
          </a:p>
          <a:p>
            <a:pPr marL="609585" indent="-609585">
              <a:buFont typeface="+mj-lt"/>
              <a:buAutoNum type="arabicPeriod"/>
            </a:pPr>
            <a:r>
              <a:rPr lang="da-DK" sz="2400" dirty="0"/>
              <a:t>Stor tiltro til, at forandringen er en forbedring</a:t>
            </a:r>
          </a:p>
          <a:p>
            <a:pPr marL="609585" indent="-609585">
              <a:buFont typeface="+mj-lt"/>
              <a:buAutoNum type="arabicPeriod"/>
            </a:pPr>
            <a:r>
              <a:rPr lang="da-DK" sz="2400" dirty="0"/>
              <a:t>Omkostning ved fejltagelse er lille</a:t>
            </a:r>
          </a:p>
          <a:p>
            <a:pPr marL="609585" indent="-609585">
              <a:buFont typeface="+mj-lt"/>
              <a:buAutoNum type="arabicPeriod"/>
            </a:pPr>
            <a:r>
              <a:rPr lang="da-DK" sz="2400" dirty="0"/>
              <a:t>Organisationens modenhed og parathed    – hvordan reagerer organisationen på forandring?</a:t>
            </a:r>
          </a:p>
        </p:txBody>
      </p:sp>
      <p:sp>
        <p:nvSpPr>
          <p:cNvPr id="6" name="Pladsholder til tekst 5">
            <a:extLst>
              <a:ext uri="{FF2B5EF4-FFF2-40B4-BE49-F238E27FC236}">
                <a16:creationId xmlns:a16="http://schemas.microsoft.com/office/drawing/2014/main" id="{EEDC3911-FCBF-493C-BEC3-F0FAE5CDCCF2}"/>
              </a:ext>
            </a:extLst>
          </p:cNvPr>
          <p:cNvSpPr>
            <a:spLocks noGrp="1"/>
          </p:cNvSpPr>
          <p:nvPr>
            <p:ph type="body" sz="quarter" idx="4294967295"/>
          </p:nvPr>
        </p:nvSpPr>
        <p:spPr>
          <a:xfrm>
            <a:off x="7310945" y="6318318"/>
            <a:ext cx="4541520" cy="433002"/>
          </a:xfrm>
        </p:spPr>
        <p:txBody>
          <a:bodyPr/>
          <a:lstStyle/>
          <a:p>
            <a:pPr marL="0" indent="0" algn="ctr">
              <a:buNone/>
            </a:pPr>
            <a:r>
              <a:rPr lang="en-US" altLang="da-DK" sz="1000">
                <a:cs typeface="Arial" panose="020B0604020202020204" pitchFamily="34" charset="0"/>
              </a:rPr>
              <a:t>Langley et al. (2009) The Improvement Guide, kap. 8</a:t>
            </a:r>
          </a:p>
          <a:p>
            <a:pPr algn="r"/>
            <a:endParaRPr lang="da-DK" sz="1000"/>
          </a:p>
        </p:txBody>
      </p:sp>
      <p:pic>
        <p:nvPicPr>
          <p:cNvPr id="7" name="Billede 6">
            <a:extLst>
              <a:ext uri="{FF2B5EF4-FFF2-40B4-BE49-F238E27FC236}">
                <a16:creationId xmlns:a16="http://schemas.microsoft.com/office/drawing/2014/main" id="{1BC20366-E7B2-6D04-1BB3-D3CFC1084520}"/>
              </a:ext>
            </a:extLst>
          </p:cNvPr>
          <p:cNvPicPr>
            <a:picLocks noChangeAspect="1"/>
          </p:cNvPicPr>
          <p:nvPr/>
        </p:nvPicPr>
        <p:blipFill>
          <a:blip r:embed="rId3"/>
          <a:srcRect/>
          <a:stretch/>
        </p:blipFill>
        <p:spPr>
          <a:xfrm>
            <a:off x="8539162" y="2035086"/>
            <a:ext cx="2610295" cy="2610295"/>
          </a:xfrm>
          <a:prstGeom prst="ellipse">
            <a:avLst/>
          </a:prstGeom>
          <a:solidFill>
            <a:schemeClr val="tx1"/>
          </a:solidFill>
        </p:spPr>
      </p:pic>
      <p:sp>
        <p:nvSpPr>
          <p:cNvPr id="5" name="Tekstfelt 4">
            <a:extLst>
              <a:ext uri="{FF2B5EF4-FFF2-40B4-BE49-F238E27FC236}">
                <a16:creationId xmlns:a16="http://schemas.microsoft.com/office/drawing/2014/main" id="{C37C8A47-6904-AA95-FC5A-81F9D59F940D}"/>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3" name="Pladsholder til slidenummer 2">
            <a:extLst>
              <a:ext uri="{FF2B5EF4-FFF2-40B4-BE49-F238E27FC236}">
                <a16:creationId xmlns:a16="http://schemas.microsoft.com/office/drawing/2014/main" id="{6AC995AF-232B-533A-8007-39DC82724BD4}"/>
              </a:ext>
            </a:extLst>
          </p:cNvPr>
          <p:cNvSpPr>
            <a:spLocks noGrp="1"/>
          </p:cNvSpPr>
          <p:nvPr>
            <p:ph type="sldNum" sz="quarter" idx="12"/>
          </p:nvPr>
        </p:nvSpPr>
        <p:spPr/>
        <p:txBody>
          <a:bodyPr/>
          <a:lstStyle/>
          <a:p>
            <a:fld id="{50DEC214-4A26-8544-86E4-D5810B015655}" type="slidenum">
              <a:rPr lang="da-DK" smtClean="0"/>
              <a:t>19</a:t>
            </a:fld>
            <a:endParaRPr lang="da-DK"/>
          </a:p>
        </p:txBody>
      </p:sp>
    </p:spTree>
    <p:extLst>
      <p:ext uri="{BB962C8B-B14F-4D97-AF65-F5344CB8AC3E}">
        <p14:creationId xmlns:p14="http://schemas.microsoft.com/office/powerpoint/2010/main" val="20733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09643" y="1399032"/>
            <a:ext cx="4464050" cy="2813304"/>
          </a:xfrm>
        </p:spPr>
        <p:txBody>
          <a:bodyPr wrap="square" anchor="b">
            <a:normAutofit/>
          </a:bodyPr>
          <a:lstStyle/>
          <a:p>
            <a:r>
              <a:rPr lang="da-DK" sz="3300" dirty="0"/>
              <a:t>Velkommen til </a:t>
            </a:r>
            <a:r>
              <a:rPr lang="da-DK" sz="3300" dirty="0">
                <a:solidFill>
                  <a:srgbClr val="FF0000"/>
                </a:solidFill>
              </a:rPr>
              <a:t>Indsæt virksomhed </a:t>
            </a:r>
            <a:r>
              <a:rPr lang="da-DK" sz="3300" dirty="0"/>
              <a:t>forbedringsrejse</a:t>
            </a:r>
            <a:br>
              <a:rPr lang="da-DK" sz="3300" dirty="0"/>
            </a:br>
            <a:br>
              <a:rPr lang="da-DK" sz="3300" dirty="0"/>
            </a:br>
            <a:r>
              <a:rPr lang="da-DK" sz="3300" dirty="0"/>
              <a:t>Hold </a:t>
            </a:r>
            <a:r>
              <a:rPr lang="da-DK" sz="3300" dirty="0">
                <a:solidFill>
                  <a:srgbClr val="FF0000"/>
                </a:solidFill>
              </a:rPr>
              <a:t>x</a:t>
            </a:r>
          </a:p>
        </p:txBody>
      </p:sp>
      <p:sp>
        <p:nvSpPr>
          <p:cNvPr id="4" name="Undertitel 3"/>
          <p:cNvSpPr>
            <a:spLocks noGrp="1"/>
          </p:cNvSpPr>
          <p:nvPr>
            <p:ph type="subTitle" idx="1"/>
          </p:nvPr>
        </p:nvSpPr>
        <p:spPr>
          <a:xfrm>
            <a:off x="912807" y="4651248"/>
            <a:ext cx="4464051" cy="877824"/>
          </a:xfrm>
        </p:spPr>
        <p:txBody>
          <a:bodyPr>
            <a:normAutofit/>
          </a:bodyPr>
          <a:lstStyle/>
          <a:p>
            <a:r>
              <a:rPr lang="da-DK"/>
              <a:t>Workshop 3</a:t>
            </a:r>
          </a:p>
          <a:p>
            <a:r>
              <a:rPr lang="da-DK">
                <a:solidFill>
                  <a:srgbClr val="FF0000"/>
                </a:solidFill>
              </a:rPr>
              <a:t>Dato og årstal</a:t>
            </a:r>
          </a:p>
        </p:txBody>
      </p:sp>
      <p:pic>
        <p:nvPicPr>
          <p:cNvPr id="7" name="Pladsholder til billede 6"/>
          <p:cNvPicPr>
            <a:picLocks noGrp="1" noChangeAspect="1"/>
          </p:cNvPicPr>
          <p:nvPr>
            <p:ph type="pic" sz="quarter" idx="20"/>
          </p:nvPr>
        </p:nvPicPr>
        <p:blipFill>
          <a:blip r:embed="rId3">
            <a:duotone>
              <a:schemeClr val="accent1">
                <a:shade val="45000"/>
                <a:satMod val="135000"/>
              </a:schemeClr>
              <a:prstClr val="white"/>
            </a:duotone>
          </a:blip>
          <a:srcRect l="1778" r="14098"/>
          <a:stretch/>
        </p:blipFill>
        <p:spPr>
          <a:xfrm>
            <a:off x="5842685" y="0"/>
            <a:ext cx="6349315" cy="5337467"/>
          </a:xfrm>
          <a:noFill/>
        </p:spPr>
      </p:pic>
      <p:sp>
        <p:nvSpPr>
          <p:cNvPr id="2" name="Pladsholder til slidenummer 1"/>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309161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3AF0860-77A1-E024-F5A1-D139DF18F1D4}"/>
              </a:ext>
            </a:extLst>
          </p:cNvPr>
          <p:cNvSpPr>
            <a:spLocks noGrp="1"/>
          </p:cNvSpPr>
          <p:nvPr>
            <p:ph sz="half" idx="1"/>
          </p:nvPr>
        </p:nvSpPr>
        <p:spPr>
          <a:xfrm>
            <a:off x="911224" y="1881187"/>
            <a:ext cx="4464051" cy="4392614"/>
          </a:xfrm>
        </p:spPr>
        <p:txBody>
          <a:bodyPr>
            <a:normAutofit/>
          </a:bodyPr>
          <a:lstStyle/>
          <a:p>
            <a:r>
              <a:rPr lang="da-DK" dirty="0"/>
              <a:t>Et studie viser, at blandt 125 forbedringsinitiativer lykkedes det kun i 45% </a:t>
            </a:r>
            <a:r>
              <a:rPr lang="da-DK"/>
              <a:t>af tilfældene at </a:t>
            </a:r>
            <a:r>
              <a:rPr lang="da-DK" dirty="0"/>
              <a:t>fastholde dele af forbedringen over tid.</a:t>
            </a:r>
          </a:p>
          <a:p>
            <a:endParaRPr lang="da-DK" dirty="0"/>
          </a:p>
        </p:txBody>
      </p:sp>
      <p:pic>
        <p:nvPicPr>
          <p:cNvPr id="7" name="Pladsholder til billede 6" descr="Et billede, der indeholder skitse, tegning, Stregtegning, illustration/afbildning&#10;&#10;Automatisk genereret beskrivelse">
            <a:extLst>
              <a:ext uri="{FF2B5EF4-FFF2-40B4-BE49-F238E27FC236}">
                <a16:creationId xmlns:a16="http://schemas.microsoft.com/office/drawing/2014/main" id="{30F42BF4-C4A1-D1BF-45DD-811BD0635C4F}"/>
              </a:ext>
            </a:extLst>
          </p:cNvPr>
          <p:cNvPicPr>
            <a:picLocks noGrp="1" noChangeAspect="1"/>
          </p:cNvPicPr>
          <p:nvPr>
            <p:ph sz="half" idx="2"/>
          </p:nvPr>
        </p:nvPicPr>
        <p:blipFill>
          <a:blip r:embed="rId3"/>
          <a:srcRect l="15426" r="5452" b="-1"/>
          <a:stretch/>
        </p:blipFill>
        <p:spPr>
          <a:xfrm>
            <a:off x="6096000" y="1691260"/>
            <a:ext cx="4464050" cy="4400812"/>
          </a:xfrm>
          <a:prstGeom prst="rect">
            <a:avLst/>
          </a:prstGeom>
          <a:noFill/>
        </p:spPr>
      </p:pic>
      <p:sp>
        <p:nvSpPr>
          <p:cNvPr id="4" name="Pladsholder til slidenummer 3">
            <a:extLst>
              <a:ext uri="{FF2B5EF4-FFF2-40B4-BE49-F238E27FC236}">
                <a16:creationId xmlns:a16="http://schemas.microsoft.com/office/drawing/2014/main" id="{6BA1B4C5-2301-CAF8-44C4-2242B8DD71BB}"/>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1A9C1F50-39BA-4586-8B54-E51EE54A86B8}" type="slidenum">
              <a:rPr lang="da-DK" smtClean="0"/>
              <a:pPr>
                <a:spcAft>
                  <a:spcPts val="600"/>
                </a:spcAft>
              </a:pPr>
              <a:t>20</a:t>
            </a:fld>
            <a:endParaRPr lang="da-DK"/>
          </a:p>
        </p:txBody>
      </p:sp>
      <p:sp>
        <p:nvSpPr>
          <p:cNvPr id="2" name="Titel 1">
            <a:extLst>
              <a:ext uri="{FF2B5EF4-FFF2-40B4-BE49-F238E27FC236}">
                <a16:creationId xmlns:a16="http://schemas.microsoft.com/office/drawing/2014/main" id="{0F0C3257-BA97-8F6A-2C82-0D3B560D652B}"/>
              </a:ext>
            </a:extLst>
          </p:cNvPr>
          <p:cNvSpPr>
            <a:spLocks noGrp="1"/>
          </p:cNvSpPr>
          <p:nvPr>
            <p:ph type="title"/>
          </p:nvPr>
        </p:nvSpPr>
        <p:spPr>
          <a:xfrm>
            <a:off x="911224" y="369794"/>
            <a:ext cx="9648825" cy="1079594"/>
          </a:xfrm>
        </p:spPr>
        <p:txBody>
          <a:bodyPr wrap="square" anchor="b">
            <a:normAutofit/>
          </a:bodyPr>
          <a:lstStyle/>
          <a:p>
            <a:r>
              <a:rPr lang="da-DK"/>
              <a:t>Forankring af forbedringer </a:t>
            </a:r>
          </a:p>
        </p:txBody>
      </p:sp>
      <p:sp>
        <p:nvSpPr>
          <p:cNvPr id="10" name="Tekstfelt 9">
            <a:extLst>
              <a:ext uri="{FF2B5EF4-FFF2-40B4-BE49-F238E27FC236}">
                <a16:creationId xmlns:a16="http://schemas.microsoft.com/office/drawing/2014/main" id="{2675CB01-5D71-0B9A-63BA-A5F9ACBBE9D3}"/>
              </a:ext>
            </a:extLst>
          </p:cNvPr>
          <p:cNvSpPr txBox="1"/>
          <p:nvPr/>
        </p:nvSpPr>
        <p:spPr>
          <a:xfrm>
            <a:off x="6030278" y="6333945"/>
            <a:ext cx="6094140" cy="338554"/>
          </a:xfrm>
          <a:prstGeom prst="rect">
            <a:avLst/>
          </a:prstGeom>
          <a:noFill/>
        </p:spPr>
        <p:txBody>
          <a:bodyPr wrap="square">
            <a:spAutoFit/>
          </a:bodyPr>
          <a:lstStyle/>
          <a:p>
            <a:r>
              <a:rPr lang="en-US" sz="800" i="1">
                <a:solidFill>
                  <a:schemeClr val="tx2"/>
                </a:solidFill>
              </a:rPr>
              <a:t>Shannon </a:t>
            </a:r>
            <a:r>
              <a:rPr lang="en-US" sz="800" i="1" err="1">
                <a:solidFill>
                  <a:schemeClr val="tx2"/>
                </a:solidFill>
              </a:rPr>
              <a:t>Wiltsey</a:t>
            </a:r>
            <a:r>
              <a:rPr lang="en-US" sz="800" i="1">
                <a:solidFill>
                  <a:schemeClr val="tx2"/>
                </a:solidFill>
              </a:rPr>
              <a:t> </a:t>
            </a:r>
            <a:r>
              <a:rPr lang="en-US" sz="800" i="1" err="1">
                <a:solidFill>
                  <a:schemeClr val="tx2"/>
                </a:solidFill>
              </a:rPr>
              <a:t>Stirman</a:t>
            </a:r>
            <a:r>
              <a:rPr lang="en-US" sz="800" i="1">
                <a:solidFill>
                  <a:schemeClr val="tx2"/>
                </a:solidFill>
              </a:rPr>
              <a:t> et al: The sustainability of new programs and innovations: a review of the empirical literature and recommendations for future research</a:t>
            </a:r>
            <a:endParaRPr lang="da-DK" sz="800">
              <a:solidFill>
                <a:schemeClr val="tx2"/>
              </a:solidFill>
            </a:endParaRPr>
          </a:p>
        </p:txBody>
      </p:sp>
      <p:sp>
        <p:nvSpPr>
          <p:cNvPr id="11" name="Tekstfelt 10">
            <a:extLst>
              <a:ext uri="{FF2B5EF4-FFF2-40B4-BE49-F238E27FC236}">
                <a16:creationId xmlns:a16="http://schemas.microsoft.com/office/drawing/2014/main" id="{36A6D425-8C29-66AE-8A15-6BA95A0CF35E}"/>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Tree>
    <p:extLst>
      <p:ext uri="{BB962C8B-B14F-4D97-AF65-F5344CB8AC3E}">
        <p14:creationId xmlns:p14="http://schemas.microsoft.com/office/powerpoint/2010/main" val="4248350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A8686-8CA6-97F8-F266-1465E70EBA34}"/>
              </a:ext>
            </a:extLst>
          </p:cNvPr>
          <p:cNvSpPr>
            <a:spLocks noGrp="1"/>
          </p:cNvSpPr>
          <p:nvPr>
            <p:ph type="title"/>
          </p:nvPr>
        </p:nvSpPr>
        <p:spPr/>
        <p:txBody>
          <a:bodyPr/>
          <a:lstStyle/>
          <a:p>
            <a:r>
              <a:rPr lang="da-DK"/>
              <a:t>Faldgruber i implementering</a:t>
            </a:r>
          </a:p>
        </p:txBody>
      </p:sp>
      <p:sp>
        <p:nvSpPr>
          <p:cNvPr id="4" name="Pladsholder til slidenummer 3">
            <a:extLst>
              <a:ext uri="{FF2B5EF4-FFF2-40B4-BE49-F238E27FC236}">
                <a16:creationId xmlns:a16="http://schemas.microsoft.com/office/drawing/2014/main" id="{3F77F968-0018-77B5-B8EE-7567D700251F}"/>
              </a:ext>
            </a:extLst>
          </p:cNvPr>
          <p:cNvSpPr>
            <a:spLocks noGrp="1"/>
          </p:cNvSpPr>
          <p:nvPr>
            <p:ph type="sldNum" sz="quarter" idx="12"/>
          </p:nvPr>
        </p:nvSpPr>
        <p:spPr/>
        <p:txBody>
          <a:bodyPr/>
          <a:lstStyle/>
          <a:p>
            <a:fld id="{1A9C1F50-39BA-4586-8B54-E51EE54A86B8}" type="slidenum">
              <a:rPr lang="da-DK" smtClean="0"/>
              <a:t>21</a:t>
            </a:fld>
            <a:endParaRPr lang="da-DK"/>
          </a:p>
        </p:txBody>
      </p:sp>
      <p:sp>
        <p:nvSpPr>
          <p:cNvPr id="5" name="Tekstfelt 4">
            <a:extLst>
              <a:ext uri="{FF2B5EF4-FFF2-40B4-BE49-F238E27FC236}">
                <a16:creationId xmlns:a16="http://schemas.microsoft.com/office/drawing/2014/main" id="{095B0C9D-52D5-33BE-6520-9B3E68FD8120}"/>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graphicFrame>
        <p:nvGraphicFramePr>
          <p:cNvPr id="10" name="Pladsholder til indhold 4">
            <a:extLst>
              <a:ext uri="{FF2B5EF4-FFF2-40B4-BE49-F238E27FC236}">
                <a16:creationId xmlns:a16="http://schemas.microsoft.com/office/drawing/2014/main" id="{DC5F387F-21FA-4555-72C6-BA5E30EBCBD4}"/>
              </a:ext>
            </a:extLst>
          </p:cNvPr>
          <p:cNvGraphicFramePr>
            <a:graphicFrameLocks noGrp="1"/>
          </p:cNvGraphicFramePr>
          <p:nvPr>
            <p:ph idx="1"/>
            <p:extLst>
              <p:ext uri="{D42A27DB-BD31-4B8C-83A1-F6EECF244321}">
                <p14:modId xmlns:p14="http://schemas.microsoft.com/office/powerpoint/2010/main" val="2353323737"/>
              </p:ext>
            </p:extLst>
          </p:nvPr>
        </p:nvGraphicFramePr>
        <p:xfrm>
          <a:off x="911225" y="1881188"/>
          <a:ext cx="9648825" cy="442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14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911225" y="723402"/>
            <a:ext cx="9648826" cy="1081007"/>
          </a:xfrm>
        </p:spPr>
        <p:txBody>
          <a:bodyPr/>
          <a:lstStyle/>
          <a:p>
            <a:r>
              <a:rPr lang="da-DK"/>
              <a:t>Trusler mod fastholdelse af </a:t>
            </a:r>
            <a:br>
              <a:rPr lang="da-DK"/>
            </a:br>
            <a:r>
              <a:rPr lang="da-DK"/>
              <a:t>nyt kvalitetsniveau</a:t>
            </a:r>
          </a:p>
        </p:txBody>
      </p:sp>
      <p:sp>
        <p:nvSpPr>
          <p:cNvPr id="4" name="Pladsholder til indhold 7">
            <a:extLst>
              <a:ext uri="{FF2B5EF4-FFF2-40B4-BE49-F238E27FC236}">
                <a16:creationId xmlns:a16="http://schemas.microsoft.com/office/drawing/2014/main" id="{D610A1CC-2431-DFF4-824A-81FE550541C3}"/>
              </a:ext>
            </a:extLst>
          </p:cNvPr>
          <p:cNvSpPr txBox="1">
            <a:spLocks/>
          </p:cNvSpPr>
          <p:nvPr/>
        </p:nvSpPr>
        <p:spPr>
          <a:xfrm>
            <a:off x="4351388" y="2378713"/>
            <a:ext cx="7490627" cy="4943310"/>
          </a:xfrm>
          <a:prstGeom prst="rect">
            <a:avLst/>
          </a:prstGeom>
        </p:spPr>
        <p:txBody>
          <a:bodyPr vert="horz" lIns="0" tIns="0" rIns="0" bIns="0" rtlCol="0">
            <a:noAutofit/>
          </a:bodyPr>
          <a:lstStyle>
            <a:lvl1pPr marL="285750" indent="-285750" algn="l" defTabSz="590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sz="2400" dirty="0">
                <a:solidFill>
                  <a:schemeClr val="bg2">
                    <a:lumMod val="10000"/>
                  </a:schemeClr>
                </a:solidFill>
              </a:rPr>
              <a:t>Personaleomsætning</a:t>
            </a:r>
          </a:p>
          <a:p>
            <a:r>
              <a:rPr lang="da-DK" sz="2400" dirty="0">
                <a:solidFill>
                  <a:schemeClr val="bg2">
                    <a:lumMod val="10000"/>
                  </a:schemeClr>
                </a:solidFill>
              </a:rPr>
              <a:t>Stramme tidsfrister </a:t>
            </a:r>
          </a:p>
          <a:p>
            <a:r>
              <a:rPr lang="da-DK" sz="2400" dirty="0">
                <a:solidFill>
                  <a:schemeClr val="bg2">
                    <a:lumMod val="10000"/>
                  </a:schemeClr>
                </a:solidFill>
              </a:rPr>
              <a:t>Konkurrerende, organisatoriske prioriteter og strategier </a:t>
            </a:r>
          </a:p>
          <a:p>
            <a:r>
              <a:rPr lang="da-DK" sz="2400" dirty="0">
                <a:solidFill>
                  <a:schemeClr val="bg2">
                    <a:lumMod val="10000"/>
                  </a:schemeClr>
                </a:solidFill>
              </a:rPr>
              <a:t>Kapacitet til forbedringsarbejde</a:t>
            </a:r>
          </a:p>
          <a:p>
            <a:r>
              <a:rPr lang="da-DK" sz="2400" dirty="0">
                <a:solidFill>
                  <a:schemeClr val="bg2">
                    <a:lumMod val="10000"/>
                  </a:schemeClr>
                </a:solidFill>
              </a:rPr>
              <a:t>Vedvarende støtte og opbakning</a:t>
            </a:r>
          </a:p>
        </p:txBody>
      </p:sp>
      <p:sp>
        <p:nvSpPr>
          <p:cNvPr id="3" name="Tekstfelt 2">
            <a:extLst>
              <a:ext uri="{FF2B5EF4-FFF2-40B4-BE49-F238E27FC236}">
                <a16:creationId xmlns:a16="http://schemas.microsoft.com/office/drawing/2014/main" id="{D8747893-785F-383C-3762-98AC675CEF25}"/>
              </a:ext>
            </a:extLst>
          </p:cNvPr>
          <p:cNvSpPr txBox="1"/>
          <p:nvPr/>
        </p:nvSpPr>
        <p:spPr>
          <a:xfrm>
            <a:off x="5735638" y="6437449"/>
            <a:ext cx="6250674" cy="400110"/>
          </a:xfrm>
          <a:prstGeom prst="rect">
            <a:avLst/>
          </a:prstGeom>
          <a:noFill/>
        </p:spPr>
        <p:txBody>
          <a:bodyPr wrap="square">
            <a:spAutoFit/>
          </a:bodyPr>
          <a:lstStyle/>
          <a:p>
            <a:r>
              <a:rPr lang="en-US" sz="1000" dirty="0">
                <a:solidFill>
                  <a:schemeClr val="tx2"/>
                </a:solidFill>
              </a:rPr>
              <a:t>Lennox, L, et.al Unpacking the ‘process of sustaining’—identifying threats to sustainability and the strategies used to address them: a longitudinal multiple case study</a:t>
            </a:r>
            <a:endParaRPr lang="da-DK" sz="1000" dirty="0">
              <a:solidFill>
                <a:schemeClr val="tx2"/>
              </a:solidFill>
            </a:endParaRPr>
          </a:p>
        </p:txBody>
      </p:sp>
      <p:sp>
        <p:nvSpPr>
          <p:cNvPr id="5" name="Tekstfelt 4">
            <a:extLst>
              <a:ext uri="{FF2B5EF4-FFF2-40B4-BE49-F238E27FC236}">
                <a16:creationId xmlns:a16="http://schemas.microsoft.com/office/drawing/2014/main" id="{55C18A9D-C4C2-9282-08BE-B32D1C642CE4}"/>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pic>
        <p:nvPicPr>
          <p:cNvPr id="6" name="Billede 5">
            <a:extLst>
              <a:ext uri="{FF2B5EF4-FFF2-40B4-BE49-F238E27FC236}">
                <a16:creationId xmlns:a16="http://schemas.microsoft.com/office/drawing/2014/main" id="{0BE49CC4-AD7C-5468-02DD-392DF499B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21" y="2195812"/>
            <a:ext cx="2615811" cy="3700019"/>
          </a:xfrm>
          <a:prstGeom prst="rect">
            <a:avLst/>
          </a:prstGeom>
        </p:spPr>
      </p:pic>
    </p:spTree>
    <p:extLst>
      <p:ext uri="{BB962C8B-B14F-4D97-AF65-F5344CB8AC3E}">
        <p14:creationId xmlns:p14="http://schemas.microsoft.com/office/powerpoint/2010/main" val="1873075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41739-96D7-9DCA-95C0-AD749BD3DB55}"/>
              </a:ext>
            </a:extLst>
          </p:cNvPr>
          <p:cNvSpPr>
            <a:spLocks noGrp="1"/>
          </p:cNvSpPr>
          <p:nvPr>
            <p:ph type="title"/>
          </p:nvPr>
        </p:nvSpPr>
        <p:spPr>
          <a:xfrm>
            <a:off x="911225" y="369793"/>
            <a:ext cx="9648826" cy="1081007"/>
          </a:xfrm>
        </p:spPr>
        <p:txBody>
          <a:bodyPr wrap="square" anchor="b">
            <a:normAutofit/>
          </a:bodyPr>
          <a:lstStyle/>
          <a:p>
            <a:r>
              <a:rPr lang="da-DK" dirty="0"/>
              <a:t>6 strategier til </a:t>
            </a:r>
            <a:br>
              <a:rPr lang="da-DK" dirty="0"/>
            </a:br>
            <a:r>
              <a:rPr lang="da-DK" dirty="0"/>
              <a:t>implementering og forankring</a:t>
            </a:r>
          </a:p>
        </p:txBody>
      </p:sp>
      <p:sp>
        <p:nvSpPr>
          <p:cNvPr id="4" name="Pladsholder til slidenummer 3">
            <a:extLst>
              <a:ext uri="{FF2B5EF4-FFF2-40B4-BE49-F238E27FC236}">
                <a16:creationId xmlns:a16="http://schemas.microsoft.com/office/drawing/2014/main" id="{E9506AFD-7892-8FC7-FEDD-71BA7FC2D5BE}"/>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1A9C1F50-39BA-4586-8B54-E51EE54A86B8}" type="slidenum">
              <a:rPr lang="da-DK" smtClean="0"/>
              <a:pPr>
                <a:spcAft>
                  <a:spcPts val="600"/>
                </a:spcAft>
              </a:pPr>
              <a:t>23</a:t>
            </a:fld>
            <a:endParaRPr lang="da-DK"/>
          </a:p>
        </p:txBody>
      </p:sp>
      <p:graphicFrame>
        <p:nvGraphicFramePr>
          <p:cNvPr id="6" name="Pladsholder til indhold 2">
            <a:extLst>
              <a:ext uri="{FF2B5EF4-FFF2-40B4-BE49-F238E27FC236}">
                <a16:creationId xmlns:a16="http://schemas.microsoft.com/office/drawing/2014/main" id="{1FF0E1E4-1A54-5C1A-B6D7-47CEE64E26CB}"/>
              </a:ext>
            </a:extLst>
          </p:cNvPr>
          <p:cNvGraphicFramePr>
            <a:graphicFrameLocks noGrp="1"/>
          </p:cNvGraphicFramePr>
          <p:nvPr>
            <p:ph idx="1"/>
            <p:extLst>
              <p:ext uri="{D42A27DB-BD31-4B8C-83A1-F6EECF244321}">
                <p14:modId xmlns:p14="http://schemas.microsoft.com/office/powerpoint/2010/main" val="269257182"/>
              </p:ext>
            </p:extLst>
          </p:nvPr>
        </p:nvGraphicFramePr>
        <p:xfrm>
          <a:off x="1236000" y="1545844"/>
          <a:ext cx="9720000" cy="428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dsholder til tekst 4">
            <a:extLst>
              <a:ext uri="{FF2B5EF4-FFF2-40B4-BE49-F238E27FC236}">
                <a16:creationId xmlns:a16="http://schemas.microsoft.com/office/drawing/2014/main" id="{13767E01-7AB7-F1F1-5396-76733674B1C9}"/>
              </a:ext>
            </a:extLst>
          </p:cNvPr>
          <p:cNvSpPr txBox="1">
            <a:spLocks/>
          </p:cNvSpPr>
          <p:nvPr/>
        </p:nvSpPr>
        <p:spPr>
          <a:xfrm>
            <a:off x="7563853" y="6379369"/>
            <a:ext cx="5237747" cy="211138"/>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lgn="ctr">
              <a:buFont typeface="Arial" panose="020B0604020202020204" pitchFamily="34" charset="0"/>
              <a:buNone/>
            </a:pPr>
            <a:r>
              <a:rPr lang="en-US" altLang="da-DK" sz="800">
                <a:cs typeface="Arial" panose="020B0604020202020204" pitchFamily="34" charset="0"/>
              </a:rPr>
              <a:t>Langley et al. (2009) The Improvement Guide, kap. 8 </a:t>
            </a:r>
          </a:p>
          <a:p>
            <a:endParaRPr lang="da-DK" sz="800"/>
          </a:p>
        </p:txBody>
      </p:sp>
    </p:spTree>
    <p:extLst>
      <p:ext uri="{BB962C8B-B14F-4D97-AF65-F5344CB8AC3E}">
        <p14:creationId xmlns:p14="http://schemas.microsoft.com/office/powerpoint/2010/main" val="763680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0267-D637-3220-19F2-F747F10D66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933B72-5C4F-9268-43ED-E6457A2E1533}"/>
              </a:ext>
            </a:extLst>
          </p:cNvPr>
          <p:cNvSpPr>
            <a:spLocks noGrp="1"/>
          </p:cNvSpPr>
          <p:nvPr>
            <p:ph type="title"/>
          </p:nvPr>
        </p:nvSpPr>
        <p:spPr>
          <a:xfrm>
            <a:off x="911225" y="369793"/>
            <a:ext cx="9648826" cy="1081007"/>
          </a:xfrm>
        </p:spPr>
        <p:txBody>
          <a:bodyPr wrap="square" anchor="b">
            <a:normAutofit/>
          </a:bodyPr>
          <a:lstStyle/>
          <a:p>
            <a:r>
              <a:rPr lang="da-DK" dirty="0"/>
              <a:t>Strategier til </a:t>
            </a:r>
            <a:br>
              <a:rPr lang="da-DK" dirty="0"/>
            </a:br>
            <a:r>
              <a:rPr lang="da-DK" dirty="0"/>
              <a:t>implementering og forankring</a:t>
            </a:r>
          </a:p>
        </p:txBody>
      </p:sp>
      <p:sp>
        <p:nvSpPr>
          <p:cNvPr id="4" name="Pladsholder til slidenummer 3">
            <a:extLst>
              <a:ext uri="{FF2B5EF4-FFF2-40B4-BE49-F238E27FC236}">
                <a16:creationId xmlns:a16="http://schemas.microsoft.com/office/drawing/2014/main" id="{80A2986F-730D-34CA-85EB-176B9CA03E07}"/>
              </a:ext>
            </a:extLst>
          </p:cNvPr>
          <p:cNvSpPr>
            <a:spLocks noGrp="1"/>
          </p:cNvSpPr>
          <p:nvPr>
            <p:ph type="sldNum" sz="quarter" idx="12"/>
          </p:nvPr>
        </p:nvSpPr>
        <p:spPr>
          <a:xfrm>
            <a:off x="150471" y="6534000"/>
            <a:ext cx="360000" cy="32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graphicFrame>
        <p:nvGraphicFramePr>
          <p:cNvPr id="6" name="Pladsholder til indhold 2">
            <a:extLst>
              <a:ext uri="{FF2B5EF4-FFF2-40B4-BE49-F238E27FC236}">
                <a16:creationId xmlns:a16="http://schemas.microsoft.com/office/drawing/2014/main" id="{7C9239EB-1C29-0082-C76C-B17FBA57CFF5}"/>
              </a:ext>
            </a:extLst>
          </p:cNvPr>
          <p:cNvGraphicFramePr>
            <a:graphicFrameLocks noGrp="1"/>
          </p:cNvGraphicFramePr>
          <p:nvPr>
            <p:ph idx="1"/>
            <p:extLst>
              <p:ext uri="{D42A27DB-BD31-4B8C-83A1-F6EECF244321}">
                <p14:modId xmlns:p14="http://schemas.microsoft.com/office/powerpoint/2010/main" val="1623038823"/>
              </p:ext>
            </p:extLst>
          </p:nvPr>
        </p:nvGraphicFramePr>
        <p:xfrm>
          <a:off x="1236000" y="1450800"/>
          <a:ext cx="9720000" cy="417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dsholder til tekst 4">
            <a:extLst>
              <a:ext uri="{FF2B5EF4-FFF2-40B4-BE49-F238E27FC236}">
                <a16:creationId xmlns:a16="http://schemas.microsoft.com/office/drawing/2014/main" id="{E67D9C47-675C-5624-3D4D-DA81DF8686ED}"/>
              </a:ext>
            </a:extLst>
          </p:cNvPr>
          <p:cNvSpPr txBox="1">
            <a:spLocks/>
          </p:cNvSpPr>
          <p:nvPr/>
        </p:nvSpPr>
        <p:spPr>
          <a:xfrm>
            <a:off x="7563853" y="6379369"/>
            <a:ext cx="5237747" cy="211138"/>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marR="0" lvl="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altLang="da-DK" sz="800" b="0" i="0" u="none" strike="noStrike" kern="1200" cap="none" spc="0" normalizeH="0" baseline="0" noProof="0">
                <a:ln>
                  <a:noFill/>
                </a:ln>
                <a:solidFill>
                  <a:srgbClr val="595959"/>
                </a:solidFill>
                <a:effectLst/>
                <a:uLnTx/>
                <a:uFillTx/>
                <a:latin typeface="Verdana"/>
                <a:ea typeface="Verdana" panose="020B0604030504040204" pitchFamily="34" charset="0"/>
                <a:cs typeface="Arial" panose="020B0604020202020204" pitchFamily="34" charset="0"/>
              </a:rPr>
              <a:t>Langley et al. (2009) The Improvement Guide, kap. 8 </a:t>
            </a:r>
          </a:p>
          <a:p>
            <a:pPr marL="180000" marR="0" lvl="0" indent="-180000" algn="l" defTabSz="590400" rtl="0" eaLnBrk="1" fontAlgn="auto" latinLnBrk="0" hangingPunct="1">
              <a:lnSpc>
                <a:spcPts val="2400"/>
              </a:lnSpc>
              <a:spcBef>
                <a:spcPts val="1000"/>
              </a:spcBef>
              <a:spcAft>
                <a:spcPts val="0"/>
              </a:spcAft>
              <a:buClrTx/>
              <a:buSzTx/>
              <a:buFont typeface="Arial" panose="020B0604020202020204" pitchFamily="34" charset="0"/>
              <a:buChar char="•"/>
              <a:tabLst/>
              <a:defRPr/>
            </a:pPr>
            <a:endParaRPr kumimoji="0" lang="da-DK" sz="800" b="0"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2996161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1293D39-410B-90CF-3F6C-6B394537C0E5}"/>
              </a:ext>
            </a:extLst>
          </p:cNvPr>
          <p:cNvSpPr>
            <a:spLocks noGrp="1"/>
          </p:cNvSpPr>
          <p:nvPr>
            <p:ph type="sldNum" sz="quarter" idx="12"/>
          </p:nvPr>
        </p:nvSpPr>
        <p:spPr/>
        <p:txBody>
          <a:bodyPr/>
          <a:lstStyle/>
          <a:p>
            <a:pPr>
              <a:defRPr/>
            </a:pPr>
            <a:fld id="{1577229F-B27D-474D-AD14-A52C8BDA3A06}" type="slidenum">
              <a:rPr lang="da-DK" smtClean="0"/>
              <a:pPr>
                <a:defRPr/>
              </a:pPr>
              <a:t>25</a:t>
            </a:fld>
            <a:endParaRPr lang="da-DK"/>
          </a:p>
        </p:txBody>
      </p:sp>
      <p:sp>
        <p:nvSpPr>
          <p:cNvPr id="5" name="Titel 2">
            <a:extLst>
              <a:ext uri="{FF2B5EF4-FFF2-40B4-BE49-F238E27FC236}">
                <a16:creationId xmlns:a16="http://schemas.microsoft.com/office/drawing/2014/main" id="{CC36F8D6-6B47-725F-E20B-5DE7A223D6D1}"/>
              </a:ext>
            </a:extLst>
          </p:cNvPr>
          <p:cNvSpPr txBox="1">
            <a:spLocks/>
          </p:cNvSpPr>
          <p:nvPr/>
        </p:nvSpPr>
        <p:spPr>
          <a:xfrm>
            <a:off x="529862" y="392886"/>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3200"/>
              <a:t>Positiv kommunikation om forbedring</a:t>
            </a:r>
          </a:p>
        </p:txBody>
      </p:sp>
      <p:pic>
        <p:nvPicPr>
          <p:cNvPr id="6" name="Pladsholder til indhold 8">
            <a:extLst>
              <a:ext uri="{FF2B5EF4-FFF2-40B4-BE49-F238E27FC236}">
                <a16:creationId xmlns:a16="http://schemas.microsoft.com/office/drawing/2014/main" id="{6DE5A1C6-06E1-A127-DE24-3E258950F8A6}"/>
              </a:ext>
            </a:extLst>
          </p:cNvPr>
          <p:cNvPicPr>
            <a:picLocks noChangeAspect="1"/>
          </p:cNvPicPr>
          <p:nvPr/>
        </p:nvPicPr>
        <p:blipFill rotWithShape="1">
          <a:blip r:embed="rId3"/>
          <a:srcRect r="61999"/>
          <a:stretch/>
        </p:blipFill>
        <p:spPr>
          <a:xfrm>
            <a:off x="1051560" y="1659903"/>
            <a:ext cx="4736398" cy="3894912"/>
          </a:xfrm>
          <a:prstGeom prst="rect">
            <a:avLst/>
          </a:prstGeom>
        </p:spPr>
      </p:pic>
      <p:pic>
        <p:nvPicPr>
          <p:cNvPr id="7" name="Billede 6">
            <a:extLst>
              <a:ext uri="{FF2B5EF4-FFF2-40B4-BE49-F238E27FC236}">
                <a16:creationId xmlns:a16="http://schemas.microsoft.com/office/drawing/2014/main" id="{A80B68E8-1FBC-42F7-E688-E3BB25C53EFB}"/>
              </a:ext>
            </a:extLst>
          </p:cNvPr>
          <p:cNvPicPr>
            <a:picLocks noChangeAspect="1"/>
          </p:cNvPicPr>
          <p:nvPr/>
        </p:nvPicPr>
        <p:blipFill rotWithShape="1">
          <a:blip r:embed="rId4"/>
          <a:srcRect l="3724" r="60691"/>
          <a:stretch/>
        </p:blipFill>
        <p:spPr>
          <a:xfrm>
            <a:off x="6565518" y="1665615"/>
            <a:ext cx="4506245" cy="3957278"/>
          </a:xfrm>
          <a:prstGeom prst="rect">
            <a:avLst/>
          </a:prstGeom>
        </p:spPr>
      </p:pic>
      <p:sp>
        <p:nvSpPr>
          <p:cNvPr id="8" name="Pladsholder til tekst 3">
            <a:extLst>
              <a:ext uri="{FF2B5EF4-FFF2-40B4-BE49-F238E27FC236}">
                <a16:creationId xmlns:a16="http://schemas.microsoft.com/office/drawing/2014/main" id="{3CB5BF31-60A9-2B76-00B8-9845F482AD52}"/>
              </a:ext>
            </a:extLst>
          </p:cNvPr>
          <p:cNvSpPr txBox="1">
            <a:spLocks/>
          </p:cNvSpPr>
          <p:nvPr/>
        </p:nvSpPr>
        <p:spPr>
          <a:xfrm>
            <a:off x="8390507" y="6134010"/>
            <a:ext cx="3801493" cy="372969"/>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r>
              <a:rPr lang="da-DK" sz="1050"/>
              <a:t>Intranet i Region Sjælland</a:t>
            </a:r>
          </a:p>
        </p:txBody>
      </p:sp>
      <p:sp>
        <p:nvSpPr>
          <p:cNvPr id="2" name="Tekstfelt 1">
            <a:extLst>
              <a:ext uri="{FF2B5EF4-FFF2-40B4-BE49-F238E27FC236}">
                <a16:creationId xmlns:a16="http://schemas.microsoft.com/office/drawing/2014/main" id="{7764C3E9-BB0B-7ABD-CF2B-D4D0FE2F8EEE}"/>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3" name="Tekstfelt 2">
            <a:extLst>
              <a:ext uri="{FF2B5EF4-FFF2-40B4-BE49-F238E27FC236}">
                <a16:creationId xmlns:a16="http://schemas.microsoft.com/office/drawing/2014/main" id="{87CD1F35-FACA-F264-3EB2-AE3BFEEAEF92}"/>
              </a:ext>
            </a:extLst>
          </p:cNvPr>
          <p:cNvSpPr txBox="1"/>
          <p:nvPr/>
        </p:nvSpPr>
        <p:spPr>
          <a:xfrm>
            <a:off x="1051560" y="1349115"/>
            <a:ext cx="4506244" cy="369332"/>
          </a:xfrm>
          <a:prstGeom prst="rect">
            <a:avLst/>
          </a:prstGeom>
          <a:noFill/>
        </p:spPr>
        <p:txBody>
          <a:bodyPr wrap="square" rtlCol="0">
            <a:spAutoFit/>
          </a:bodyPr>
          <a:lstStyle/>
          <a:p>
            <a:r>
              <a:rPr lang="da-DK">
                <a:solidFill>
                  <a:srgbClr val="FF0000"/>
                </a:solidFill>
              </a:rPr>
              <a:t>Eksempel – Indsæt lokale eksempler</a:t>
            </a:r>
          </a:p>
        </p:txBody>
      </p:sp>
    </p:spTree>
    <p:extLst>
      <p:ext uri="{BB962C8B-B14F-4D97-AF65-F5344CB8AC3E}">
        <p14:creationId xmlns:p14="http://schemas.microsoft.com/office/powerpoint/2010/main" val="4171760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0392" y="871013"/>
            <a:ext cx="11119221" cy="711639"/>
          </a:xfrm>
        </p:spPr>
        <p:txBody>
          <a:bodyPr anchor="t">
            <a:normAutofit/>
          </a:bodyPr>
          <a:lstStyle/>
          <a:p>
            <a:r>
              <a:rPr lang="da-DK"/>
              <a:t>Fejring af forbedringer</a:t>
            </a:r>
          </a:p>
        </p:txBody>
      </p:sp>
      <p:pic>
        <p:nvPicPr>
          <p:cNvPr id="5" name="Pladsholder til indhold 4">
            <a:extLst>
              <a:ext uri="{FF2B5EF4-FFF2-40B4-BE49-F238E27FC236}">
                <a16:creationId xmlns:a16="http://schemas.microsoft.com/office/drawing/2014/main" id="{AB16B30C-75BD-786A-F54B-D0BE9CCE82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9667" y="2060754"/>
            <a:ext cx="4790029" cy="3594964"/>
          </a:xfrm>
          <a:prstGeom prst="rect">
            <a:avLst/>
          </a:prstGeom>
        </p:spPr>
      </p:pic>
      <p:pic>
        <p:nvPicPr>
          <p:cNvPr id="6" name="Billede 5" descr="Fyrværkeri med massiv udfyldning">
            <a:extLst>
              <a:ext uri="{FF2B5EF4-FFF2-40B4-BE49-F238E27FC236}">
                <a16:creationId xmlns:a16="http://schemas.microsoft.com/office/drawing/2014/main" id="{C1990246-A2BF-8CE6-ED5D-E0C86AA1A2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943" y="2036203"/>
            <a:ext cx="3594964" cy="3594964"/>
          </a:xfrm>
          <a:prstGeom prst="rect">
            <a:avLst/>
          </a:prstGeom>
        </p:spPr>
      </p:pic>
      <p:sp>
        <p:nvSpPr>
          <p:cNvPr id="3" name="Tekstfelt 2">
            <a:extLst>
              <a:ext uri="{FF2B5EF4-FFF2-40B4-BE49-F238E27FC236}">
                <a16:creationId xmlns:a16="http://schemas.microsoft.com/office/drawing/2014/main" id="{A11CDE6D-09FB-60B2-76AD-DAFD0D2BD231}"/>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4" name="Pladsholder til slidenummer 3">
            <a:extLst>
              <a:ext uri="{FF2B5EF4-FFF2-40B4-BE49-F238E27FC236}">
                <a16:creationId xmlns:a16="http://schemas.microsoft.com/office/drawing/2014/main" id="{0D86B53A-457E-81E2-F15F-6C164126D0DA}"/>
              </a:ext>
            </a:extLst>
          </p:cNvPr>
          <p:cNvSpPr>
            <a:spLocks noGrp="1"/>
          </p:cNvSpPr>
          <p:nvPr>
            <p:ph type="sldNum" sz="quarter" idx="12"/>
          </p:nvPr>
        </p:nvSpPr>
        <p:spPr/>
        <p:txBody>
          <a:bodyPr/>
          <a:lstStyle/>
          <a:p>
            <a:fld id="{1A9C1F50-39BA-4586-8B54-E51EE54A86B8}" type="slidenum">
              <a:rPr lang="da-DK" smtClean="0"/>
              <a:t>26</a:t>
            </a:fld>
            <a:endParaRPr lang="da-DK"/>
          </a:p>
        </p:txBody>
      </p:sp>
      <p:sp>
        <p:nvSpPr>
          <p:cNvPr id="7" name="Tekstfelt 6">
            <a:extLst>
              <a:ext uri="{FF2B5EF4-FFF2-40B4-BE49-F238E27FC236}">
                <a16:creationId xmlns:a16="http://schemas.microsoft.com/office/drawing/2014/main" id="{AEEE1B9B-DB44-BB41-5141-D0D5A0B3BC70}"/>
              </a:ext>
            </a:extLst>
          </p:cNvPr>
          <p:cNvSpPr txBox="1"/>
          <p:nvPr/>
        </p:nvSpPr>
        <p:spPr>
          <a:xfrm>
            <a:off x="909667" y="1642029"/>
            <a:ext cx="4506244" cy="369332"/>
          </a:xfrm>
          <a:prstGeom prst="rect">
            <a:avLst/>
          </a:prstGeom>
          <a:noFill/>
        </p:spPr>
        <p:txBody>
          <a:bodyPr wrap="square" rtlCol="0">
            <a:spAutoFit/>
          </a:bodyPr>
          <a:lstStyle/>
          <a:p>
            <a:r>
              <a:rPr lang="da-DK">
                <a:solidFill>
                  <a:srgbClr val="FF0000"/>
                </a:solidFill>
              </a:rPr>
              <a:t>Eksempel – Indsæt lokale eksempler</a:t>
            </a:r>
          </a:p>
        </p:txBody>
      </p:sp>
    </p:spTree>
    <p:extLst>
      <p:ext uri="{BB962C8B-B14F-4D97-AF65-F5344CB8AC3E}">
        <p14:creationId xmlns:p14="http://schemas.microsoft.com/office/powerpoint/2010/main" val="2551711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0"/>
          <p:cNvSpPr>
            <a:spLocks noChangeArrowheads="1"/>
          </p:cNvSpPr>
          <p:nvPr/>
        </p:nvSpPr>
        <p:spPr bwMode="auto">
          <a:xfrm>
            <a:off x="7884110" y="2109692"/>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3079" name="Rectangle 2"/>
          <p:cNvSpPr>
            <a:spLocks noGrp="1"/>
          </p:cNvSpPr>
          <p:nvPr>
            <p:ph type="title"/>
          </p:nvPr>
        </p:nvSpPr>
        <p:spPr>
          <a:xfrm>
            <a:off x="601894" y="-16814"/>
            <a:ext cx="11772986" cy="1050133"/>
          </a:xfrm>
        </p:spPr>
        <p:txBody>
          <a:bodyPr/>
          <a:lstStyle/>
          <a:p>
            <a:r>
              <a:rPr lang="da-DK" altLang="da-DK" sz="3200"/>
              <a:t>Driverdiagram for implementering og forankring</a:t>
            </a:r>
          </a:p>
        </p:txBody>
      </p:sp>
      <p:sp>
        <p:nvSpPr>
          <p:cNvPr id="3081" name="Text Box 6"/>
          <p:cNvSpPr txBox="1">
            <a:spLocks noChangeArrowheads="1"/>
          </p:cNvSpPr>
          <p:nvPr/>
        </p:nvSpPr>
        <p:spPr bwMode="auto">
          <a:xfrm>
            <a:off x="1105999" y="1152299"/>
            <a:ext cx="2357435"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0"/>
              </a:spcBef>
              <a:buFontTx/>
              <a:buNone/>
            </a:pPr>
            <a:r>
              <a:rPr lang="da-DK" altLang="da-DK" sz="2000" b="1" dirty="0">
                <a:solidFill>
                  <a:schemeClr val="tx2"/>
                </a:solidFill>
              </a:rPr>
              <a:t>MÅL</a:t>
            </a:r>
          </a:p>
          <a:p>
            <a:pPr algn="ctr" eaLnBrk="1" hangingPunct="1">
              <a:spcBef>
                <a:spcPts val="0"/>
              </a:spcBef>
              <a:buFontTx/>
              <a:buNone/>
            </a:pPr>
            <a:r>
              <a:rPr lang="da-DK" altLang="da-DK" sz="1600" b="1" dirty="0">
                <a:solidFill>
                  <a:schemeClr val="tx2"/>
                </a:solidFill>
              </a:rPr>
              <a:t>Resultatindikator</a:t>
            </a:r>
          </a:p>
        </p:txBody>
      </p:sp>
      <p:sp>
        <p:nvSpPr>
          <p:cNvPr id="3082" name="AutoShape 7"/>
          <p:cNvSpPr>
            <a:spLocks noChangeArrowheads="1"/>
          </p:cNvSpPr>
          <p:nvPr/>
        </p:nvSpPr>
        <p:spPr bwMode="auto">
          <a:xfrm>
            <a:off x="4469557" y="2587614"/>
            <a:ext cx="2778413" cy="642862"/>
          </a:xfrm>
          <a:prstGeom prst="flowChartProcess">
            <a:avLst/>
          </a:prstGeom>
          <a:solidFill>
            <a:schemeClr val="bg1"/>
          </a:solidFill>
          <a:ln w="28575">
            <a:solidFill>
              <a:schemeClr val="tx1"/>
            </a:solidFill>
            <a:miter lim="800000"/>
            <a:headEnd/>
            <a:tailEnd/>
          </a:ln>
        </p:spPr>
        <p:txBody>
          <a:bodyPr wrap="none"/>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a:solidFill>
                  <a:schemeClr val="tx2"/>
                </a:solidFill>
              </a:rPr>
              <a:t>Dokumentation</a:t>
            </a:r>
          </a:p>
          <a:p>
            <a:pPr algn="ctr" eaLnBrk="1" hangingPunct="1">
              <a:spcBef>
                <a:spcPct val="0"/>
              </a:spcBef>
              <a:buFontTx/>
              <a:buNone/>
            </a:pPr>
            <a:r>
              <a:rPr lang="da-DK" altLang="da-DK" sz="900">
                <a:solidFill>
                  <a:schemeClr val="tx2"/>
                </a:solidFill>
              </a:rPr>
              <a:t>(Hvordan bliver forbedring til </a:t>
            </a:r>
          </a:p>
          <a:p>
            <a:pPr algn="ctr" eaLnBrk="1" hangingPunct="1">
              <a:spcBef>
                <a:spcPct val="0"/>
              </a:spcBef>
              <a:buFontTx/>
              <a:buNone/>
            </a:pPr>
            <a:r>
              <a:rPr lang="da-DK" altLang="da-DK" sz="900">
                <a:solidFill>
                  <a:schemeClr val="tx2"/>
                </a:solidFill>
              </a:rPr>
              <a:t>organisatorisk viden?)</a:t>
            </a:r>
          </a:p>
        </p:txBody>
      </p:sp>
      <p:sp>
        <p:nvSpPr>
          <p:cNvPr id="3083" name="AutoShape 8"/>
          <p:cNvSpPr>
            <a:spLocks noChangeArrowheads="1"/>
          </p:cNvSpPr>
          <p:nvPr/>
        </p:nvSpPr>
        <p:spPr bwMode="auto">
          <a:xfrm>
            <a:off x="4469557" y="1888225"/>
            <a:ext cx="2778413" cy="642862"/>
          </a:xfrm>
          <a:prstGeom prst="flowChartProcess">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a:solidFill>
                  <a:schemeClr val="tx2"/>
                </a:solidFill>
              </a:rPr>
              <a:t>Standardisering</a:t>
            </a:r>
          </a:p>
          <a:p>
            <a:pPr algn="ctr" eaLnBrk="1" hangingPunct="1">
              <a:spcBef>
                <a:spcPct val="0"/>
              </a:spcBef>
              <a:buFontTx/>
              <a:buNone/>
            </a:pPr>
            <a:r>
              <a:rPr lang="da-DK" altLang="da-DK" sz="900">
                <a:solidFill>
                  <a:schemeClr val="tx2"/>
                </a:solidFill>
              </a:rPr>
              <a:t>(Hvordan bliver forbedring integreret </a:t>
            </a:r>
          </a:p>
          <a:p>
            <a:pPr algn="ctr" eaLnBrk="1" hangingPunct="1">
              <a:spcBef>
                <a:spcPct val="0"/>
              </a:spcBef>
              <a:buFontTx/>
              <a:buNone/>
            </a:pPr>
            <a:r>
              <a:rPr lang="da-DK" altLang="da-DK" sz="900">
                <a:solidFill>
                  <a:schemeClr val="tx2"/>
                </a:solidFill>
              </a:rPr>
              <a:t>i det daglige arbejdet)</a:t>
            </a:r>
          </a:p>
          <a:p>
            <a:pPr algn="ctr" eaLnBrk="1" hangingPunct="1">
              <a:spcBef>
                <a:spcPct val="0"/>
              </a:spcBef>
              <a:buFontTx/>
              <a:buNone/>
            </a:pPr>
            <a:endParaRPr lang="da-DK" altLang="da-DK" sz="900" b="1">
              <a:solidFill>
                <a:schemeClr val="tx2"/>
              </a:solidFill>
            </a:endParaRPr>
          </a:p>
        </p:txBody>
      </p:sp>
      <p:sp>
        <p:nvSpPr>
          <p:cNvPr id="3084" name="AutoShape 11"/>
          <p:cNvSpPr>
            <a:spLocks noChangeArrowheads="1"/>
          </p:cNvSpPr>
          <p:nvPr/>
        </p:nvSpPr>
        <p:spPr bwMode="auto">
          <a:xfrm>
            <a:off x="4469557" y="4747788"/>
            <a:ext cx="2778413" cy="642862"/>
          </a:xfrm>
          <a:prstGeom prst="flowChartProcess">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a:solidFill>
                  <a:schemeClr val="tx2"/>
                </a:solidFill>
              </a:rPr>
              <a:t>Rette kompetencer</a:t>
            </a:r>
          </a:p>
          <a:p>
            <a:pPr algn="ctr" eaLnBrk="1" hangingPunct="1">
              <a:spcBef>
                <a:spcPct val="0"/>
              </a:spcBef>
              <a:buFontTx/>
              <a:buNone/>
            </a:pPr>
            <a:r>
              <a:rPr lang="da-DK" altLang="da-DK" sz="900">
                <a:solidFill>
                  <a:schemeClr val="tx2"/>
                </a:solidFill>
              </a:rPr>
              <a:t>(Hvordan sikrer vi rette kompetencer </a:t>
            </a:r>
          </a:p>
          <a:p>
            <a:pPr algn="ctr" eaLnBrk="1" hangingPunct="1">
              <a:spcBef>
                <a:spcPct val="0"/>
              </a:spcBef>
              <a:buFontTx/>
              <a:buNone/>
            </a:pPr>
            <a:r>
              <a:rPr lang="da-DK" altLang="da-DK" sz="900">
                <a:solidFill>
                  <a:schemeClr val="tx2"/>
                </a:solidFill>
              </a:rPr>
              <a:t>blandt nye og ”gamle”)</a:t>
            </a:r>
          </a:p>
        </p:txBody>
      </p:sp>
      <p:sp>
        <p:nvSpPr>
          <p:cNvPr id="3085" name="AutoShape 15"/>
          <p:cNvSpPr>
            <a:spLocks noChangeArrowheads="1"/>
          </p:cNvSpPr>
          <p:nvPr/>
        </p:nvSpPr>
        <p:spPr bwMode="auto">
          <a:xfrm>
            <a:off x="1089543" y="3288411"/>
            <a:ext cx="2357435" cy="1150939"/>
          </a:xfrm>
          <a:prstGeom prst="flowChartProcess">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2000" b="1">
                <a:solidFill>
                  <a:schemeClr val="tx2"/>
                </a:solidFill>
              </a:rPr>
              <a:t>Implementering</a:t>
            </a:r>
          </a:p>
          <a:p>
            <a:pPr algn="ctr" eaLnBrk="1" hangingPunct="1">
              <a:spcBef>
                <a:spcPct val="0"/>
              </a:spcBef>
              <a:buFontTx/>
              <a:buNone/>
            </a:pPr>
            <a:r>
              <a:rPr lang="da-DK" altLang="da-DK" sz="2000" b="1">
                <a:solidFill>
                  <a:schemeClr val="tx2"/>
                </a:solidFill>
              </a:rPr>
              <a:t>af forbedringen</a:t>
            </a:r>
          </a:p>
        </p:txBody>
      </p:sp>
      <p:pic>
        <p:nvPicPr>
          <p:cNvPr id="3087"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371" y="3777454"/>
            <a:ext cx="287337"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8"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372" y="4253213"/>
            <a:ext cx="287337" cy="2873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89"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3531" y="4651279"/>
            <a:ext cx="288925" cy="33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91"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7798" y="2776803"/>
            <a:ext cx="287337"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92"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7798" y="2201333"/>
            <a:ext cx="287337" cy="2873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93"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8006" y="3288411"/>
            <a:ext cx="287337"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94" name="AutoShape 46"/>
          <p:cNvSpPr>
            <a:spLocks noChangeArrowheads="1"/>
          </p:cNvSpPr>
          <p:nvPr/>
        </p:nvSpPr>
        <p:spPr bwMode="auto">
          <a:xfrm>
            <a:off x="4469557" y="1152299"/>
            <a:ext cx="2755625" cy="676697"/>
          </a:xfrm>
          <a:prstGeom prst="flowChartProcess">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2000" b="1" dirty="0">
                <a:solidFill>
                  <a:schemeClr val="tx2"/>
                </a:solidFill>
              </a:rPr>
              <a:t>Primære drivere</a:t>
            </a:r>
          </a:p>
          <a:p>
            <a:pPr algn="ctr" eaLnBrk="1" hangingPunct="1">
              <a:spcBef>
                <a:spcPct val="0"/>
              </a:spcBef>
              <a:buFontTx/>
              <a:buNone/>
            </a:pPr>
            <a:r>
              <a:rPr lang="da-DK" altLang="da-DK" sz="1600" b="1" dirty="0">
                <a:solidFill>
                  <a:schemeClr val="tx2"/>
                </a:solidFill>
              </a:rPr>
              <a:t>Indsatsområder</a:t>
            </a:r>
          </a:p>
        </p:txBody>
      </p:sp>
      <p:sp>
        <p:nvSpPr>
          <p:cNvPr id="3095" name="AutoShape 47"/>
          <p:cNvSpPr>
            <a:spLocks noChangeArrowheads="1"/>
          </p:cNvSpPr>
          <p:nvPr/>
        </p:nvSpPr>
        <p:spPr bwMode="auto">
          <a:xfrm>
            <a:off x="7884108" y="1152298"/>
            <a:ext cx="2816798" cy="676697"/>
          </a:xfrm>
          <a:prstGeom prst="flowChartProcess">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2000" b="1">
                <a:solidFill>
                  <a:schemeClr val="tx2"/>
                </a:solidFill>
              </a:rPr>
              <a:t>Sekundære drivere</a:t>
            </a:r>
          </a:p>
          <a:p>
            <a:pPr algn="ctr" eaLnBrk="1" hangingPunct="1">
              <a:spcBef>
                <a:spcPct val="0"/>
              </a:spcBef>
              <a:buFontTx/>
              <a:buNone/>
            </a:pPr>
            <a:r>
              <a:rPr lang="da-DK" altLang="da-DK" sz="1600" b="1">
                <a:solidFill>
                  <a:schemeClr val="tx2"/>
                </a:solidFill>
              </a:rPr>
              <a:t>Handlinger</a:t>
            </a:r>
            <a:endParaRPr lang="da-DK" altLang="da-DK" sz="2000" b="1">
              <a:solidFill>
                <a:schemeClr val="tx2"/>
              </a:solidFill>
            </a:endParaRPr>
          </a:p>
        </p:txBody>
      </p:sp>
      <p:sp>
        <p:nvSpPr>
          <p:cNvPr id="114" name="Venstrepil 113"/>
          <p:cNvSpPr/>
          <p:nvPr/>
        </p:nvSpPr>
        <p:spPr>
          <a:xfrm flipV="1">
            <a:off x="3673293" y="1294386"/>
            <a:ext cx="543492" cy="433829"/>
          </a:xfrm>
          <a:prstGeom prst="lef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400">
              <a:solidFill>
                <a:schemeClr val="tx2"/>
              </a:solidFill>
            </a:endParaRPr>
          </a:p>
        </p:txBody>
      </p:sp>
      <p:sp>
        <p:nvSpPr>
          <p:cNvPr id="3098" name="AutoShape 7"/>
          <p:cNvSpPr>
            <a:spLocks noChangeArrowheads="1"/>
          </p:cNvSpPr>
          <p:nvPr/>
        </p:nvSpPr>
        <p:spPr bwMode="auto">
          <a:xfrm>
            <a:off x="4458162" y="3994063"/>
            <a:ext cx="2778413" cy="702518"/>
          </a:xfrm>
          <a:prstGeom prst="flowChartProcess">
            <a:avLst/>
          </a:prstGeom>
          <a:solidFill>
            <a:schemeClr val="bg1"/>
          </a:solidFill>
          <a:ln w="28575">
            <a:solidFill>
              <a:schemeClr val="tx1"/>
            </a:solidFill>
            <a:miter lim="800000"/>
            <a:headEnd/>
            <a:tailEnd/>
          </a:ln>
        </p:spPr>
        <p:txBody>
          <a:bodyPr wrap="none"/>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dirty="0">
                <a:solidFill>
                  <a:schemeClr val="tx2"/>
                </a:solidFill>
              </a:rPr>
              <a:t>Kommunikation &amp; </a:t>
            </a:r>
          </a:p>
          <a:p>
            <a:pPr algn="ctr" eaLnBrk="1" hangingPunct="1">
              <a:spcBef>
                <a:spcPct val="0"/>
              </a:spcBef>
              <a:buFontTx/>
              <a:buNone/>
            </a:pPr>
            <a:r>
              <a:rPr lang="da-DK" altLang="da-DK" sz="1600" b="1" dirty="0">
                <a:solidFill>
                  <a:schemeClr val="tx2"/>
                </a:solidFill>
              </a:rPr>
              <a:t>Fejring </a:t>
            </a:r>
          </a:p>
          <a:p>
            <a:pPr algn="ctr" eaLnBrk="1" hangingPunct="1">
              <a:spcBef>
                <a:spcPct val="0"/>
              </a:spcBef>
              <a:buFontTx/>
              <a:buNone/>
            </a:pPr>
            <a:r>
              <a:rPr lang="da-DK" altLang="da-DK" sz="900" dirty="0">
                <a:solidFill>
                  <a:schemeClr val="tx2"/>
                </a:solidFill>
              </a:rPr>
              <a:t>(Sikre viden om forbedring og forandring)</a:t>
            </a:r>
            <a:endParaRPr lang="da-DK" altLang="da-DK" sz="1600" dirty="0">
              <a:solidFill>
                <a:schemeClr val="tx2"/>
              </a:solidFill>
            </a:endParaRPr>
          </a:p>
          <a:p>
            <a:pPr eaLnBrk="1" hangingPunct="1">
              <a:spcBef>
                <a:spcPct val="0"/>
              </a:spcBef>
              <a:buFontTx/>
              <a:buNone/>
            </a:pPr>
            <a:endParaRPr lang="da-DK" altLang="da-DK" sz="900" b="1" dirty="0">
              <a:solidFill>
                <a:schemeClr val="tx2"/>
              </a:solidFill>
            </a:endParaRPr>
          </a:p>
        </p:txBody>
      </p:sp>
      <p:sp>
        <p:nvSpPr>
          <p:cNvPr id="3102" name="AutoShape 7"/>
          <p:cNvSpPr>
            <a:spLocks noChangeArrowheads="1"/>
          </p:cNvSpPr>
          <p:nvPr/>
        </p:nvSpPr>
        <p:spPr bwMode="auto">
          <a:xfrm>
            <a:off x="4469557" y="3287003"/>
            <a:ext cx="2778413" cy="642862"/>
          </a:xfrm>
          <a:prstGeom prst="flowChartProcess">
            <a:avLst/>
          </a:prstGeom>
          <a:solidFill>
            <a:schemeClr val="bg1"/>
          </a:solidFill>
          <a:ln w="28575">
            <a:solidFill>
              <a:schemeClr val="tx1"/>
            </a:solidFill>
            <a:miter lim="800000"/>
            <a:headEnd/>
            <a:tailEnd/>
          </a:ln>
        </p:spPr>
        <p:txBody>
          <a:bodyPr wrap="none"/>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dirty="0">
                <a:solidFill>
                  <a:schemeClr val="tx2"/>
                </a:solidFill>
              </a:rPr>
              <a:t>Data og synlighed</a:t>
            </a:r>
          </a:p>
          <a:p>
            <a:pPr algn="ctr" eaLnBrk="1" hangingPunct="1">
              <a:spcBef>
                <a:spcPct val="0"/>
              </a:spcBef>
              <a:buFontTx/>
              <a:buNone/>
            </a:pPr>
            <a:r>
              <a:rPr lang="da-DK" altLang="da-DK" sz="900" dirty="0">
                <a:solidFill>
                  <a:schemeClr val="tx2"/>
                </a:solidFill>
              </a:rPr>
              <a:t>(Hvordan kende kvaliteten i organisation)</a:t>
            </a:r>
          </a:p>
        </p:txBody>
      </p:sp>
      <p:sp>
        <p:nvSpPr>
          <p:cNvPr id="3103" name="AutoShape 7"/>
          <p:cNvSpPr>
            <a:spLocks noChangeArrowheads="1"/>
          </p:cNvSpPr>
          <p:nvPr/>
        </p:nvSpPr>
        <p:spPr bwMode="auto">
          <a:xfrm>
            <a:off x="4469557" y="5446654"/>
            <a:ext cx="2778413" cy="642862"/>
          </a:xfrm>
          <a:prstGeom prst="flowChartProcess">
            <a:avLst/>
          </a:prstGeom>
          <a:solidFill>
            <a:schemeClr val="bg1"/>
          </a:solidFill>
          <a:ln w="28575">
            <a:solidFill>
              <a:schemeClr val="tx1"/>
            </a:solidFill>
            <a:miter lim="800000"/>
            <a:headEnd/>
            <a:tailEnd/>
          </a:ln>
        </p:spPr>
        <p:txBody>
          <a:bodyPr wrap="none"/>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a:solidFill>
                  <a:schemeClr val="tx2"/>
                </a:solidFill>
              </a:rPr>
              <a:t>Udstyr</a:t>
            </a:r>
          </a:p>
          <a:p>
            <a:pPr algn="ctr" eaLnBrk="1" hangingPunct="1">
              <a:spcBef>
                <a:spcPct val="0"/>
              </a:spcBef>
              <a:buFontTx/>
              <a:buNone/>
            </a:pPr>
            <a:r>
              <a:rPr lang="da-DK" altLang="da-DK" sz="900">
                <a:solidFill>
                  <a:schemeClr val="tx2"/>
                </a:solidFill>
              </a:rPr>
              <a:t>(Hvordan sikrer vi de rette udstyr/materialer</a:t>
            </a:r>
          </a:p>
          <a:p>
            <a:pPr algn="ctr" eaLnBrk="1" hangingPunct="1">
              <a:spcBef>
                <a:spcPct val="0"/>
              </a:spcBef>
              <a:buFontTx/>
              <a:buNone/>
            </a:pPr>
            <a:r>
              <a:rPr lang="da-DK" altLang="da-DK" sz="900">
                <a:solidFill>
                  <a:schemeClr val="tx2"/>
                </a:solidFill>
              </a:rPr>
              <a:t>til understøttelse af forandringen?)</a:t>
            </a:r>
          </a:p>
        </p:txBody>
      </p:sp>
      <p:cxnSp>
        <p:nvCxnSpPr>
          <p:cNvPr id="31" name="Lige pilforbindelse 30"/>
          <p:cNvCxnSpPr>
            <a:cxnSpLocks/>
            <a:stCxn id="3098" idx="1"/>
            <a:endCxn id="3085" idx="3"/>
          </p:cNvCxnSpPr>
          <p:nvPr/>
        </p:nvCxnSpPr>
        <p:spPr>
          <a:xfrm flipH="1" flipV="1">
            <a:off x="3446978" y="3863881"/>
            <a:ext cx="1011184" cy="48144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Lige pilforbindelse 45"/>
          <p:cNvCxnSpPr>
            <a:cxnSpLocks/>
            <a:stCxn id="3102" idx="1"/>
            <a:endCxn id="3085" idx="3"/>
          </p:cNvCxnSpPr>
          <p:nvPr/>
        </p:nvCxnSpPr>
        <p:spPr>
          <a:xfrm flipH="1">
            <a:off x="3446978" y="3608434"/>
            <a:ext cx="1022579" cy="25544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Lige pilforbindelse 49"/>
          <p:cNvCxnSpPr>
            <a:cxnSpLocks/>
            <a:stCxn id="3084" idx="1"/>
            <a:endCxn id="3085" idx="3"/>
          </p:cNvCxnSpPr>
          <p:nvPr/>
        </p:nvCxnSpPr>
        <p:spPr>
          <a:xfrm flipH="1" flipV="1">
            <a:off x="3446978" y="3863881"/>
            <a:ext cx="1022579" cy="120533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Lige pilforbindelse 51"/>
          <p:cNvCxnSpPr>
            <a:cxnSpLocks/>
            <a:stCxn id="3103" idx="1"/>
            <a:endCxn id="3085" idx="3"/>
          </p:cNvCxnSpPr>
          <p:nvPr/>
        </p:nvCxnSpPr>
        <p:spPr>
          <a:xfrm flipH="1" flipV="1">
            <a:off x="3446978" y="3863881"/>
            <a:ext cx="1022579" cy="190420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Lige pilforbindelse 53"/>
          <p:cNvCxnSpPr>
            <a:cxnSpLocks/>
            <a:stCxn id="3082" idx="1"/>
            <a:endCxn id="3085" idx="3"/>
          </p:cNvCxnSpPr>
          <p:nvPr/>
        </p:nvCxnSpPr>
        <p:spPr>
          <a:xfrm flipH="1">
            <a:off x="3446978" y="2909045"/>
            <a:ext cx="1022579" cy="9548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Lige pilforbindelse 55"/>
          <p:cNvCxnSpPr>
            <a:cxnSpLocks/>
            <a:stCxn id="3083" idx="1"/>
            <a:endCxn id="3085" idx="3"/>
          </p:cNvCxnSpPr>
          <p:nvPr/>
        </p:nvCxnSpPr>
        <p:spPr>
          <a:xfrm flipH="1">
            <a:off x="3446978" y="2209656"/>
            <a:ext cx="1022579" cy="16542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11"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3532" y="5600604"/>
            <a:ext cx="288925" cy="33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3532" y="5121179"/>
            <a:ext cx="288925" cy="33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 name="Billede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3532" y="6070504"/>
            <a:ext cx="288925" cy="33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 name="Rectangle 20"/>
          <p:cNvSpPr>
            <a:spLocks noChangeArrowheads="1"/>
          </p:cNvSpPr>
          <p:nvPr/>
        </p:nvSpPr>
        <p:spPr bwMode="auto">
          <a:xfrm>
            <a:off x="7884110" y="2548682"/>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47" name="Rectangle 20"/>
          <p:cNvSpPr>
            <a:spLocks noChangeArrowheads="1"/>
          </p:cNvSpPr>
          <p:nvPr/>
        </p:nvSpPr>
        <p:spPr bwMode="auto">
          <a:xfrm>
            <a:off x="7884109" y="2985594"/>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dirty="0">
                <a:solidFill>
                  <a:schemeClr val="tx2"/>
                </a:solidFill>
              </a:rPr>
              <a:t>			</a:t>
            </a:r>
          </a:p>
        </p:txBody>
      </p:sp>
      <p:sp>
        <p:nvSpPr>
          <p:cNvPr id="48" name="Rectangle 20"/>
          <p:cNvSpPr>
            <a:spLocks noChangeArrowheads="1"/>
          </p:cNvSpPr>
          <p:nvPr/>
        </p:nvSpPr>
        <p:spPr bwMode="auto">
          <a:xfrm>
            <a:off x="7884110" y="3415014"/>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49" name="Rectangle 20"/>
          <p:cNvSpPr>
            <a:spLocks noChangeArrowheads="1"/>
          </p:cNvSpPr>
          <p:nvPr/>
        </p:nvSpPr>
        <p:spPr bwMode="auto">
          <a:xfrm>
            <a:off x="7884110" y="3854004"/>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51" name="Rectangle 20"/>
          <p:cNvSpPr>
            <a:spLocks noChangeArrowheads="1"/>
          </p:cNvSpPr>
          <p:nvPr/>
        </p:nvSpPr>
        <p:spPr bwMode="auto">
          <a:xfrm>
            <a:off x="7884109" y="4290916"/>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53" name="Rectangle 20"/>
          <p:cNvSpPr>
            <a:spLocks noChangeArrowheads="1"/>
          </p:cNvSpPr>
          <p:nvPr/>
        </p:nvSpPr>
        <p:spPr bwMode="auto">
          <a:xfrm>
            <a:off x="7884110" y="4729012"/>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55" name="Rectangle 20"/>
          <p:cNvSpPr>
            <a:spLocks noChangeArrowheads="1"/>
          </p:cNvSpPr>
          <p:nvPr/>
        </p:nvSpPr>
        <p:spPr bwMode="auto">
          <a:xfrm>
            <a:off x="7884110" y="5168002"/>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57" name="Rectangle 20"/>
          <p:cNvSpPr>
            <a:spLocks noChangeArrowheads="1"/>
          </p:cNvSpPr>
          <p:nvPr/>
        </p:nvSpPr>
        <p:spPr bwMode="auto">
          <a:xfrm>
            <a:off x="7884109" y="5604914"/>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58" name="Rectangle 20"/>
          <p:cNvSpPr>
            <a:spLocks noChangeArrowheads="1"/>
          </p:cNvSpPr>
          <p:nvPr/>
        </p:nvSpPr>
        <p:spPr bwMode="auto">
          <a:xfrm>
            <a:off x="7884109" y="6041826"/>
            <a:ext cx="2816797" cy="360363"/>
          </a:xfrm>
          <a:prstGeom prst="rect">
            <a:avLst/>
          </a:prstGeom>
          <a:solidFill>
            <a:schemeClr val="bg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a-DK" altLang="da-DK" sz="1000" i="1">
                <a:solidFill>
                  <a:schemeClr val="tx2"/>
                </a:solidFill>
              </a:rPr>
              <a:t>			</a:t>
            </a:r>
          </a:p>
        </p:txBody>
      </p:sp>
      <p:sp>
        <p:nvSpPr>
          <p:cNvPr id="2" name="Tekstfelt 1">
            <a:extLst>
              <a:ext uri="{FF2B5EF4-FFF2-40B4-BE49-F238E27FC236}">
                <a16:creationId xmlns:a16="http://schemas.microsoft.com/office/drawing/2014/main" id="{77A361F6-B9DD-C717-AE7A-BA2305FB93BD}"/>
              </a:ext>
            </a:extLst>
          </p:cNvPr>
          <p:cNvSpPr txBox="1"/>
          <p:nvPr/>
        </p:nvSpPr>
        <p:spPr>
          <a:xfrm>
            <a:off x="330472" y="49951"/>
            <a:ext cx="6099048" cy="369332"/>
          </a:xfrm>
          <a:prstGeom prst="rect">
            <a:avLst/>
          </a:prstGeom>
          <a:noFill/>
        </p:spPr>
        <p:txBody>
          <a:bodyPr wrap="square">
            <a:spAutoFit/>
          </a:bodyPr>
          <a:lstStyle/>
          <a:p>
            <a:r>
              <a:rPr lang="da-DK" sz="1800">
                <a:solidFill>
                  <a:schemeClr val="tx1"/>
                </a:solidFill>
              </a:rPr>
              <a:t>Implementering og forankring</a:t>
            </a:r>
            <a:endParaRPr lang="da-DK">
              <a:solidFill>
                <a:schemeClr val="tx1"/>
              </a:solidFill>
            </a:endParaRPr>
          </a:p>
        </p:txBody>
      </p:sp>
      <p:sp>
        <p:nvSpPr>
          <p:cNvPr id="3" name="Pladsholder til slidenummer 2">
            <a:extLst>
              <a:ext uri="{FF2B5EF4-FFF2-40B4-BE49-F238E27FC236}">
                <a16:creationId xmlns:a16="http://schemas.microsoft.com/office/drawing/2014/main" id="{016CADCE-DEAB-E9FD-1FCD-17BA30A8DD1A}"/>
              </a:ext>
            </a:extLst>
          </p:cNvPr>
          <p:cNvSpPr>
            <a:spLocks noGrp="1"/>
          </p:cNvSpPr>
          <p:nvPr>
            <p:ph type="sldNum" sz="quarter" idx="12"/>
          </p:nvPr>
        </p:nvSpPr>
        <p:spPr/>
        <p:txBody>
          <a:bodyPr/>
          <a:lstStyle/>
          <a:p>
            <a:fld id="{1A9C1F50-39BA-4586-8B54-E51EE54A86B8}" type="slidenum">
              <a:rPr lang="da-DK" smtClean="0"/>
              <a:t>27</a:t>
            </a:fld>
            <a:endParaRPr lang="da-DK"/>
          </a:p>
        </p:txBody>
      </p:sp>
      <p:sp>
        <p:nvSpPr>
          <p:cNvPr id="25" name="Venstrepil 113">
            <a:extLst>
              <a:ext uri="{FF2B5EF4-FFF2-40B4-BE49-F238E27FC236}">
                <a16:creationId xmlns:a16="http://schemas.microsoft.com/office/drawing/2014/main" id="{91FB2F4F-6602-9EAA-F7C9-F6BD692DB4A8}"/>
              </a:ext>
            </a:extLst>
          </p:cNvPr>
          <p:cNvSpPr/>
          <p:nvPr/>
        </p:nvSpPr>
        <p:spPr>
          <a:xfrm flipV="1">
            <a:off x="7288878" y="1317307"/>
            <a:ext cx="543492" cy="433829"/>
          </a:xfrm>
          <a:prstGeom prst="lef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400">
              <a:solidFill>
                <a:schemeClr val="tx2"/>
              </a:solidFill>
            </a:endParaRPr>
          </a:p>
        </p:txBody>
      </p:sp>
      <p:sp>
        <p:nvSpPr>
          <p:cNvPr id="4" name="AutoShape 7">
            <a:extLst>
              <a:ext uri="{FF2B5EF4-FFF2-40B4-BE49-F238E27FC236}">
                <a16:creationId xmlns:a16="http://schemas.microsoft.com/office/drawing/2014/main" id="{922FBC39-C44C-564B-B659-49652CA8FFA4}"/>
              </a:ext>
            </a:extLst>
          </p:cNvPr>
          <p:cNvSpPr>
            <a:spLocks noChangeArrowheads="1"/>
          </p:cNvSpPr>
          <p:nvPr/>
        </p:nvSpPr>
        <p:spPr bwMode="auto">
          <a:xfrm>
            <a:off x="4469557" y="6145520"/>
            <a:ext cx="2778413" cy="642862"/>
          </a:xfrm>
          <a:prstGeom prst="flowChartProcess">
            <a:avLst/>
          </a:prstGeom>
          <a:solidFill>
            <a:schemeClr val="bg1"/>
          </a:solidFill>
          <a:ln w="28575">
            <a:solidFill>
              <a:schemeClr val="tx1"/>
            </a:solidFill>
            <a:miter lim="800000"/>
            <a:headEnd/>
            <a:tailEnd/>
          </a:ln>
        </p:spPr>
        <p:txBody>
          <a:bodyPr wrap="none"/>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a-DK" altLang="da-DK" sz="1600" b="1" dirty="0">
                <a:solidFill>
                  <a:schemeClr val="tx2"/>
                </a:solidFill>
              </a:rPr>
              <a:t>Organisatorisk kapacitet</a:t>
            </a:r>
          </a:p>
          <a:p>
            <a:pPr algn="ctr" eaLnBrk="1" hangingPunct="1">
              <a:spcBef>
                <a:spcPct val="0"/>
              </a:spcBef>
              <a:buFontTx/>
              <a:buNone/>
            </a:pPr>
            <a:r>
              <a:rPr lang="da-DK" altLang="da-DK" sz="900" dirty="0">
                <a:solidFill>
                  <a:schemeClr val="tx2"/>
                </a:solidFill>
              </a:rPr>
              <a:t>(Hvordan understøtter kultur og struktur </a:t>
            </a:r>
          </a:p>
          <a:p>
            <a:pPr algn="ctr" eaLnBrk="1" hangingPunct="1">
              <a:spcBef>
                <a:spcPct val="0"/>
              </a:spcBef>
              <a:buFontTx/>
              <a:buNone/>
            </a:pPr>
            <a:r>
              <a:rPr lang="da-DK" altLang="da-DK" sz="900" dirty="0">
                <a:solidFill>
                  <a:schemeClr val="tx2"/>
                </a:solidFill>
              </a:rPr>
              <a:t>implementering af forandringen?)</a:t>
            </a:r>
          </a:p>
        </p:txBody>
      </p:sp>
      <p:cxnSp>
        <p:nvCxnSpPr>
          <p:cNvPr id="11" name="Lige pilforbindelse 10">
            <a:extLst>
              <a:ext uri="{FF2B5EF4-FFF2-40B4-BE49-F238E27FC236}">
                <a16:creationId xmlns:a16="http://schemas.microsoft.com/office/drawing/2014/main" id="{243B7170-0935-6EFA-1983-D4E4313BE975}"/>
              </a:ext>
            </a:extLst>
          </p:cNvPr>
          <p:cNvCxnSpPr>
            <a:cxnSpLocks/>
            <a:stCxn id="4" idx="1"/>
            <a:endCxn id="3085" idx="3"/>
          </p:cNvCxnSpPr>
          <p:nvPr/>
        </p:nvCxnSpPr>
        <p:spPr>
          <a:xfrm flipH="1" flipV="1">
            <a:off x="3446978" y="3863881"/>
            <a:ext cx="1022579" cy="260307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78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edge">
                                      <p:cBhvr>
                                        <p:cTn id="7" dur="2000"/>
                                        <p:tgtEl>
                                          <p:spTgt spid="31"/>
                                        </p:tgtEl>
                                      </p:cBhvr>
                                    </p:animEffect>
                                  </p:childTnLst>
                                </p:cTn>
                              </p:par>
                              <p:par>
                                <p:cTn id="8" presetID="2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edge">
                                      <p:cBhvr>
                                        <p:cTn id="10" dur="2000"/>
                                        <p:tgtEl>
                                          <p:spTgt spid="46"/>
                                        </p:tgtEl>
                                      </p:cBhvr>
                                    </p:animEffect>
                                  </p:childTnLst>
                                </p:cTn>
                              </p:par>
                              <p:par>
                                <p:cTn id="11" presetID="2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edge">
                                      <p:cBhvr>
                                        <p:cTn id="13" dur="2000"/>
                                        <p:tgtEl>
                                          <p:spTgt spid="50"/>
                                        </p:tgtEl>
                                      </p:cBhvr>
                                    </p:animEffect>
                                  </p:childTnLst>
                                </p:cTn>
                              </p:par>
                              <p:par>
                                <p:cTn id="14" presetID="2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edge">
                                      <p:cBhvr>
                                        <p:cTn id="16" dur="2000"/>
                                        <p:tgtEl>
                                          <p:spTgt spid="52"/>
                                        </p:tgtEl>
                                      </p:cBhvr>
                                    </p:animEffect>
                                  </p:childTnLst>
                                </p:cTn>
                              </p:par>
                              <p:par>
                                <p:cTn id="17" presetID="2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edge">
                                      <p:cBhvr>
                                        <p:cTn id="19" dur="2000"/>
                                        <p:tgtEl>
                                          <p:spTgt spid="54"/>
                                        </p:tgtEl>
                                      </p:cBhvr>
                                    </p:animEffect>
                                  </p:childTnLst>
                                </p:cTn>
                              </p:par>
                              <p:par>
                                <p:cTn id="20" presetID="2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edge">
                                      <p:cBhvr>
                                        <p:cTn id="22" dur="2000"/>
                                        <p:tgtEl>
                                          <p:spTgt spid="56"/>
                                        </p:tgtEl>
                                      </p:cBhvr>
                                    </p:animEffect>
                                  </p:childTnLst>
                                </p:cTn>
                              </p:par>
                              <p:par>
                                <p:cTn id="23" presetID="2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edge">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a:t>Dagens program</a:t>
            </a:r>
          </a:p>
        </p:txBody>
      </p:sp>
      <p:sp>
        <p:nvSpPr>
          <p:cNvPr id="2" name="Pladsholder til slidenummer 1"/>
          <p:cNvSpPr>
            <a:spLocks noGrp="1"/>
          </p:cNvSpPr>
          <p:nvPr>
            <p:ph type="sldNum" sz="quarter" idx="12"/>
          </p:nvPr>
        </p:nvSpPr>
        <p:spPr/>
        <p:txBody>
          <a:bodyPr/>
          <a:lstStyle/>
          <a:p>
            <a:fld id="{50DEC214-4A26-8544-86E4-D5810B015655}" type="slidenum">
              <a:rPr lang="da-DK" smtClean="0"/>
              <a:t>28</a:t>
            </a:fld>
            <a:endParaRPr lang="da-DK"/>
          </a:p>
        </p:txBody>
      </p:sp>
      <p:pic>
        <p:nvPicPr>
          <p:cNvPr id="6" name="Picture 2" descr="Checklist Animated Icon | Free files and folders Animated Icon"/>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Pladsholder til indhold 4">
            <a:extLst>
              <a:ext uri="{FF2B5EF4-FFF2-40B4-BE49-F238E27FC236}">
                <a16:creationId xmlns:a16="http://schemas.microsoft.com/office/drawing/2014/main" id="{CF08A994-79EF-4EB5-5B19-6D71D41BBDB8}"/>
              </a:ext>
            </a:extLst>
          </p:cNvPr>
          <p:cNvGraphicFramePr>
            <a:graphicFrameLocks/>
          </p:cNvGraphicFramePr>
          <p:nvPr>
            <p:extLst>
              <p:ext uri="{D42A27DB-BD31-4B8C-83A1-F6EECF244321}">
                <p14:modId xmlns:p14="http://schemas.microsoft.com/office/powerpoint/2010/main" val="908665549"/>
              </p:ext>
            </p:extLst>
          </p:nvPr>
        </p:nvGraphicFramePr>
        <p:xfrm>
          <a:off x="911225" y="2170381"/>
          <a:ext cx="7267246" cy="3848282"/>
        </p:xfrm>
        <a:graphic>
          <a:graphicData uri="http://schemas.openxmlformats.org/drawingml/2006/table">
            <a:tbl>
              <a:tblPr>
                <a:tableStyleId>{7DF18680-E054-41AD-8BC1-D1AEF772440D}</a:tableStyleId>
              </a:tblPr>
              <a:tblGrid>
                <a:gridCol w="7267246">
                  <a:extLst>
                    <a:ext uri="{9D8B030D-6E8A-4147-A177-3AD203B41FA5}">
                      <a16:colId xmlns:a16="http://schemas.microsoft.com/office/drawing/2014/main" val="20000"/>
                    </a:ext>
                  </a:extLst>
                </a:gridCol>
              </a:tblGrid>
              <a:tr h="602621">
                <a:tc>
                  <a:txBody>
                    <a:bodyPr/>
                    <a:lstStyle/>
                    <a:p>
                      <a:pPr marL="0" indent="0">
                        <a:spcAft>
                          <a:spcPts val="600"/>
                        </a:spcAft>
                        <a:buNone/>
                      </a:pPr>
                      <a:r>
                        <a:rPr lang="da-DK" sz="2000" b="0" i="0"/>
                        <a:t>Velkommen </a:t>
                      </a:r>
                      <a:endParaRPr lang="da-DK" sz="2000" b="0" i="0">
                        <a:solidFill>
                          <a:schemeClr val="tx2"/>
                        </a:solidFill>
                      </a:endParaRPr>
                    </a:p>
                  </a:txBody>
                  <a:tcPr/>
                </a:tc>
                <a:extLst>
                  <a:ext uri="{0D108BD9-81ED-4DB2-BD59-A6C34878D82A}">
                    <a16:rowId xmlns:a16="http://schemas.microsoft.com/office/drawing/2014/main" val="10000"/>
                  </a:ext>
                </a:extLst>
              </a:tr>
              <a:tr h="57797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baseline="0"/>
                        <a:t>Systematisk videndeling af læring</a:t>
                      </a:r>
                      <a:endParaRPr lang="da-DK" sz="2000" b="0">
                        <a:solidFill>
                          <a:schemeClr val="tx2"/>
                        </a:solidFill>
                      </a:endParaRPr>
                    </a:p>
                  </a:txBody>
                  <a:tcPr/>
                </a:tc>
                <a:extLst>
                  <a:ext uri="{0D108BD9-81ED-4DB2-BD59-A6C34878D82A}">
                    <a16:rowId xmlns:a16="http://schemas.microsoft.com/office/drawing/2014/main" val="10001"/>
                  </a:ext>
                </a:extLst>
              </a:tr>
              <a:tr h="568185">
                <a:tc>
                  <a:txBody>
                    <a:bodyPr/>
                    <a:lstStyle/>
                    <a:p>
                      <a:pPr>
                        <a:spcAft>
                          <a:spcPts val="600"/>
                        </a:spcAft>
                      </a:pPr>
                      <a:r>
                        <a:rPr lang="da-DK" sz="2000"/>
                        <a:t>Implementering og forankring</a:t>
                      </a:r>
                    </a:p>
                  </a:txBody>
                  <a:tcPr/>
                </a:tc>
                <a:extLst>
                  <a:ext uri="{0D108BD9-81ED-4DB2-BD59-A6C34878D82A}">
                    <a16:rowId xmlns:a16="http://schemas.microsoft.com/office/drawing/2014/main" val="10002"/>
                  </a:ext>
                </a:extLst>
              </a:tr>
              <a:tr h="55811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a:t>Plan for implementering og fastholdelse</a:t>
                      </a:r>
                      <a:endParaRPr lang="da-DK" sz="2400" b="1">
                        <a:solidFill>
                          <a:schemeClr val="tx2"/>
                        </a:solidFill>
                      </a:endParaRPr>
                    </a:p>
                  </a:txBody>
                  <a:tcPr/>
                </a:tc>
                <a:extLst>
                  <a:ext uri="{0D108BD9-81ED-4DB2-BD59-A6C34878D82A}">
                    <a16:rowId xmlns:a16="http://schemas.microsoft.com/office/drawing/2014/main" val="10003"/>
                  </a:ext>
                </a:extLst>
              </a:tr>
              <a:tr h="7706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Fokus på forbedringstavle og design af lokal tavle til forbedring</a:t>
                      </a:r>
                      <a:endParaRPr lang="da-DK" sz="2000" b="0">
                        <a:solidFill>
                          <a:schemeClr val="tx2"/>
                        </a:solidFill>
                      </a:endParaRPr>
                    </a:p>
                  </a:txBody>
                  <a:tcPr/>
                </a:tc>
                <a:extLst>
                  <a:ext uri="{0D108BD9-81ED-4DB2-BD59-A6C34878D82A}">
                    <a16:rowId xmlns:a16="http://schemas.microsoft.com/office/drawing/2014/main" val="10004"/>
                  </a:ext>
                </a:extLst>
              </a:tr>
              <a:tr h="7706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0" i="0" u="none" strike="noStrike" kern="1200" cap="none" spc="0" normalizeH="0" baseline="0" noProof="0">
                          <a:ln>
                            <a:noFill/>
                          </a:ln>
                          <a:solidFill>
                            <a:srgbClr val="0085A0"/>
                          </a:solidFill>
                          <a:effectLst/>
                          <a:uLnTx/>
                          <a:uFillTx/>
                          <a:latin typeface="+mn-lt"/>
                          <a:ea typeface="+mn-ea"/>
                          <a:cs typeface="+mn-cs"/>
                        </a:rPr>
                        <a:t>Fejring og præsentation af læring og resultater i datadrevet forbedringsarbejde</a:t>
                      </a:r>
                      <a:endParaRPr kumimoji="0" lang="da-DK" sz="2000" b="0" i="0" u="none" strike="noStrike" kern="1200" cap="none" spc="0" normalizeH="0" baseline="0" noProof="0">
                        <a:ln>
                          <a:noFill/>
                        </a:ln>
                        <a:solidFill>
                          <a:srgbClr val="595959"/>
                        </a:solidFill>
                        <a:effectLst/>
                        <a:uLnTx/>
                        <a:uFillTx/>
                        <a:latin typeface="+mn-lt"/>
                        <a:ea typeface="+mn-ea"/>
                        <a:cs typeface="+mn-cs"/>
                      </a:endParaRPr>
                    </a:p>
                  </a:txBody>
                  <a:tcPr/>
                </a:tc>
                <a:extLst>
                  <a:ext uri="{0D108BD9-81ED-4DB2-BD59-A6C34878D82A}">
                    <a16:rowId xmlns:a16="http://schemas.microsoft.com/office/drawing/2014/main" val="466270725"/>
                  </a:ext>
                </a:extLst>
              </a:tr>
            </a:tbl>
          </a:graphicData>
        </a:graphic>
      </p:graphicFrame>
    </p:spTree>
    <p:extLst>
      <p:ext uri="{BB962C8B-B14F-4D97-AF65-F5344CB8AC3E}">
        <p14:creationId xmlns:p14="http://schemas.microsoft.com/office/powerpoint/2010/main" val="2645129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119398"/>
            <a:ext cx="9648826" cy="1081007"/>
          </a:xfrm>
        </p:spPr>
        <p:txBody>
          <a:bodyPr/>
          <a:lstStyle/>
          <a:p>
            <a:r>
              <a:rPr lang="da-DK"/>
              <a:t>Øvelse: Plan for implementering</a:t>
            </a:r>
          </a:p>
        </p:txBody>
      </p:sp>
      <p:sp>
        <p:nvSpPr>
          <p:cNvPr id="3" name="Pladsholder til indhold 2"/>
          <p:cNvSpPr>
            <a:spLocks noGrp="1"/>
          </p:cNvSpPr>
          <p:nvPr>
            <p:ph idx="1"/>
          </p:nvPr>
        </p:nvSpPr>
        <p:spPr>
          <a:xfrm>
            <a:off x="1116621" y="1658475"/>
            <a:ext cx="8918575" cy="4421529"/>
          </a:xfrm>
        </p:spPr>
        <p:txBody>
          <a:bodyPr/>
          <a:lstStyle/>
          <a:p>
            <a:pPr marL="0" indent="0">
              <a:spcAft>
                <a:spcPts val="0"/>
              </a:spcAft>
              <a:buNone/>
            </a:pPr>
            <a:r>
              <a:rPr lang="da-DK" sz="2400" b="1" dirty="0">
                <a:solidFill>
                  <a:schemeClr val="tx2"/>
                </a:solidFill>
              </a:rPr>
              <a:t>Formål:</a:t>
            </a:r>
          </a:p>
          <a:p>
            <a:pPr>
              <a:spcAft>
                <a:spcPts val="0"/>
              </a:spcAft>
            </a:pPr>
            <a:r>
              <a:rPr lang="da-DK" sz="2000" dirty="0">
                <a:solidFill>
                  <a:schemeClr val="tx2"/>
                </a:solidFill>
              </a:rPr>
              <a:t>Start på at udarbejde en konkret plan for implementering af egen forbedringsindsats med afsæt i driverdiagrammet</a:t>
            </a:r>
          </a:p>
          <a:p>
            <a:pPr>
              <a:spcAft>
                <a:spcPts val="0"/>
              </a:spcAft>
            </a:pPr>
            <a:endParaRPr lang="da-DK" sz="1000" dirty="0">
              <a:solidFill>
                <a:schemeClr val="tx2"/>
              </a:solidFill>
            </a:endParaRPr>
          </a:p>
          <a:p>
            <a:pPr marL="0" indent="0">
              <a:spcAft>
                <a:spcPts val="0"/>
              </a:spcAft>
              <a:buNone/>
            </a:pPr>
            <a:r>
              <a:rPr lang="da-DK" sz="2400" b="1" dirty="0">
                <a:solidFill>
                  <a:schemeClr val="tx2"/>
                </a:solidFill>
              </a:rPr>
              <a:t>Gruppearbejde:</a:t>
            </a:r>
          </a:p>
          <a:p>
            <a:pPr>
              <a:spcAft>
                <a:spcPts val="0"/>
              </a:spcAft>
            </a:pPr>
            <a:r>
              <a:rPr lang="da-DK" sz="2000" dirty="0">
                <a:solidFill>
                  <a:schemeClr val="tx2"/>
                </a:solidFill>
              </a:rPr>
              <a:t>Brug driverdiagrammets seks kategorier som ramme for planen. Drøft, hvilke tre drivere, der har størst betydning for implementering af forbedring i din organisation - og hvor det er lettest at begynde</a:t>
            </a:r>
          </a:p>
          <a:p>
            <a:pPr>
              <a:spcAft>
                <a:spcPts val="0"/>
              </a:spcAft>
            </a:pPr>
            <a:endParaRPr lang="da-DK" sz="1000" dirty="0">
              <a:solidFill>
                <a:schemeClr val="tx2"/>
              </a:solidFill>
            </a:endParaRPr>
          </a:p>
          <a:p>
            <a:r>
              <a:rPr lang="da-DK" sz="2000" dirty="0">
                <a:solidFill>
                  <a:schemeClr val="tx2"/>
                </a:solidFill>
              </a:rPr>
              <a:t>Udarbejd forslag til konkrete handlinger og afprøvninger               inden for de valgte drivere</a:t>
            </a:r>
          </a:p>
        </p:txBody>
      </p:sp>
      <p:sp>
        <p:nvSpPr>
          <p:cNvPr id="4" name="Tekstfelt 3">
            <a:extLst>
              <a:ext uri="{FF2B5EF4-FFF2-40B4-BE49-F238E27FC236}">
                <a16:creationId xmlns:a16="http://schemas.microsoft.com/office/drawing/2014/main" id="{BE927EC2-CB47-A283-DE94-D366A1A6FDE6}"/>
              </a:ext>
            </a:extLst>
          </p:cNvPr>
          <p:cNvSpPr txBox="1"/>
          <p:nvPr/>
        </p:nvSpPr>
        <p:spPr>
          <a:xfrm>
            <a:off x="150472" y="177358"/>
            <a:ext cx="6099048" cy="369332"/>
          </a:xfrm>
          <a:prstGeom prst="rect">
            <a:avLst/>
          </a:prstGeom>
          <a:noFill/>
        </p:spPr>
        <p:txBody>
          <a:bodyPr wrap="square">
            <a:spAutoFit/>
          </a:bodyPr>
          <a:lstStyle/>
          <a:p>
            <a:r>
              <a:rPr lang="da-DK" sz="1800">
                <a:solidFill>
                  <a:schemeClr val="tx1"/>
                </a:solidFill>
              </a:rPr>
              <a:t>Plan for implementering og fastholdelse</a:t>
            </a:r>
            <a:endParaRPr lang="da-DK">
              <a:solidFill>
                <a:schemeClr val="tx1"/>
              </a:solidFill>
            </a:endParaRPr>
          </a:p>
        </p:txBody>
      </p:sp>
      <p:sp>
        <p:nvSpPr>
          <p:cNvPr id="6" name="Pladsholder til slidenummer 5">
            <a:extLst>
              <a:ext uri="{FF2B5EF4-FFF2-40B4-BE49-F238E27FC236}">
                <a16:creationId xmlns:a16="http://schemas.microsoft.com/office/drawing/2014/main" id="{52103AEE-6E41-E814-65E2-04BFF042C753}"/>
              </a:ext>
            </a:extLst>
          </p:cNvPr>
          <p:cNvSpPr>
            <a:spLocks noGrp="1"/>
          </p:cNvSpPr>
          <p:nvPr>
            <p:ph type="sldNum" sz="quarter" idx="12"/>
          </p:nvPr>
        </p:nvSpPr>
        <p:spPr/>
        <p:txBody>
          <a:bodyPr/>
          <a:lstStyle/>
          <a:p>
            <a:fld id="{1A9C1F50-39BA-4586-8B54-E51EE54A86B8}" type="slidenum">
              <a:rPr lang="da-DK" smtClean="0"/>
              <a:t>29</a:t>
            </a:fld>
            <a:endParaRPr lang="da-DK"/>
          </a:p>
        </p:txBody>
      </p:sp>
      <p:pic>
        <p:nvPicPr>
          <p:cNvPr id="10" name="Picture 2" descr="Dribbble - 3_dribbble.gif by Gabriela Schmitz">
            <a:extLst>
              <a:ext uri="{FF2B5EF4-FFF2-40B4-BE49-F238E27FC236}">
                <a16:creationId xmlns:a16="http://schemas.microsoft.com/office/drawing/2014/main" id="{C58DDC2A-2CB2-142A-82CF-5E737B88C9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9912" y="4930344"/>
            <a:ext cx="2570207" cy="192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4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6300-E69B-CE00-80F9-D4674020D140}"/>
              </a:ext>
            </a:extLst>
          </p:cNvPr>
          <p:cNvSpPr>
            <a:spLocks noGrp="1"/>
          </p:cNvSpPr>
          <p:nvPr>
            <p:ph type="title"/>
          </p:nvPr>
        </p:nvSpPr>
        <p:spPr/>
        <p:txBody>
          <a:bodyPr/>
          <a:lstStyle/>
          <a:p>
            <a:r>
              <a:rPr lang="da-DK"/>
              <a:t>Formål og mål for dagen</a:t>
            </a:r>
          </a:p>
        </p:txBody>
      </p:sp>
      <p:sp>
        <p:nvSpPr>
          <p:cNvPr id="3" name="Pladsholder til indhold 2">
            <a:extLst>
              <a:ext uri="{FF2B5EF4-FFF2-40B4-BE49-F238E27FC236}">
                <a16:creationId xmlns:a16="http://schemas.microsoft.com/office/drawing/2014/main" id="{303D4E73-8720-1F88-A89B-77431D23B973}"/>
              </a:ext>
            </a:extLst>
          </p:cNvPr>
          <p:cNvSpPr>
            <a:spLocks noGrp="1"/>
          </p:cNvSpPr>
          <p:nvPr>
            <p:ph idx="1"/>
          </p:nvPr>
        </p:nvSpPr>
        <p:spPr>
          <a:xfrm>
            <a:off x="653345" y="1984050"/>
            <a:ext cx="9433629" cy="4392614"/>
          </a:xfrm>
        </p:spPr>
        <p:txBody>
          <a:bodyPr/>
          <a:lstStyle/>
          <a:p>
            <a:pPr marL="285750" indent="-285750">
              <a:lnSpc>
                <a:spcPts val="3100"/>
              </a:lnSpc>
              <a:spcBef>
                <a:spcPts val="0"/>
              </a:spcBef>
              <a:spcAft>
                <a:spcPts val="1800"/>
              </a:spcAft>
              <a:defRPr/>
            </a:pPr>
            <a:r>
              <a:rPr lang="da-DK" dirty="0">
                <a:solidFill>
                  <a:srgbClr val="595959"/>
                </a:solidFill>
                <a:latin typeface="Verdana"/>
              </a:rPr>
              <a:t>Introducere strategiske </a:t>
            </a:r>
            <a:r>
              <a:rPr lang="da-DK" b="1" dirty="0">
                <a:solidFill>
                  <a:srgbClr val="595959"/>
                </a:solidFill>
                <a:latin typeface="Verdana"/>
              </a:rPr>
              <a:t>tiltag til vellykket implementering og forankring </a:t>
            </a:r>
          </a:p>
          <a:p>
            <a:pPr marL="285750" indent="-285750">
              <a:lnSpc>
                <a:spcPts val="3100"/>
              </a:lnSpc>
              <a:spcBef>
                <a:spcPts val="0"/>
              </a:spcBef>
              <a:spcAft>
                <a:spcPts val="1800"/>
              </a:spcAft>
              <a:defRPr/>
            </a:pPr>
            <a:r>
              <a:rPr lang="da-DK" dirty="0">
                <a:solidFill>
                  <a:srgbClr val="595959"/>
                </a:solidFill>
                <a:latin typeface="Verdana"/>
              </a:rPr>
              <a:t>Udarbejde et udkast til en </a:t>
            </a:r>
            <a:r>
              <a:rPr lang="da-DK" b="1" dirty="0">
                <a:solidFill>
                  <a:srgbClr val="595959"/>
                </a:solidFill>
                <a:latin typeface="Verdana"/>
              </a:rPr>
              <a:t>plan for implementering </a:t>
            </a:r>
            <a:r>
              <a:rPr lang="da-DK" dirty="0">
                <a:solidFill>
                  <a:srgbClr val="595959"/>
                </a:solidFill>
                <a:latin typeface="Verdana"/>
              </a:rPr>
              <a:t>i afdeling</a:t>
            </a:r>
          </a:p>
          <a:p>
            <a:pPr marL="285750" indent="-285750">
              <a:lnSpc>
                <a:spcPts val="3100"/>
              </a:lnSpc>
              <a:spcBef>
                <a:spcPts val="0"/>
              </a:spcBef>
              <a:spcAft>
                <a:spcPts val="1800"/>
              </a:spcAft>
              <a:defRPr/>
            </a:pPr>
            <a:r>
              <a:rPr lang="da-DK" dirty="0">
                <a:solidFill>
                  <a:srgbClr val="595959"/>
                </a:solidFill>
                <a:latin typeface="Verdana"/>
              </a:rPr>
              <a:t>Introducere </a:t>
            </a:r>
            <a:r>
              <a:rPr lang="da-DK" b="1" dirty="0">
                <a:solidFill>
                  <a:srgbClr val="595959"/>
                </a:solidFill>
                <a:latin typeface="Verdana"/>
              </a:rPr>
              <a:t>forbedringstavler som redskab </a:t>
            </a:r>
            <a:r>
              <a:rPr lang="da-DK" dirty="0">
                <a:solidFill>
                  <a:srgbClr val="595959"/>
                </a:solidFill>
                <a:latin typeface="Verdana"/>
              </a:rPr>
              <a:t>til facilitering af forbedringsarbejde, implementering og forankring</a:t>
            </a:r>
          </a:p>
          <a:p>
            <a:pPr marL="285750" indent="-285750">
              <a:lnSpc>
                <a:spcPts val="3100"/>
              </a:lnSpc>
              <a:spcBef>
                <a:spcPts val="0"/>
              </a:spcBef>
              <a:spcAft>
                <a:spcPts val="1800"/>
              </a:spcAft>
              <a:defRPr/>
            </a:pPr>
            <a:r>
              <a:rPr lang="da-DK" b="1" dirty="0">
                <a:solidFill>
                  <a:srgbClr val="595959"/>
                </a:solidFill>
                <a:latin typeface="Verdana"/>
              </a:rPr>
              <a:t>Dele viden om læring </a:t>
            </a:r>
            <a:r>
              <a:rPr lang="da-DK" dirty="0">
                <a:solidFill>
                  <a:srgbClr val="595959"/>
                </a:solidFill>
                <a:latin typeface="Verdana"/>
              </a:rPr>
              <a:t>i forbedringsinitiativer og datadrevet forbedringsarbejde til inspiration for hinanden</a:t>
            </a:r>
          </a:p>
          <a:p>
            <a:endParaRPr lang="da-DK" dirty="0"/>
          </a:p>
        </p:txBody>
      </p:sp>
      <p:sp>
        <p:nvSpPr>
          <p:cNvPr id="4" name="Pladsholder til slidenummer 3">
            <a:extLst>
              <a:ext uri="{FF2B5EF4-FFF2-40B4-BE49-F238E27FC236}">
                <a16:creationId xmlns:a16="http://schemas.microsoft.com/office/drawing/2014/main" id="{2A272786-B317-0E77-D4BE-E540E3776F1A}"/>
              </a:ext>
            </a:extLst>
          </p:cNvPr>
          <p:cNvSpPr>
            <a:spLocks noGrp="1"/>
          </p:cNvSpPr>
          <p:nvPr>
            <p:ph type="sldNum" sz="quarter" idx="12"/>
          </p:nvPr>
        </p:nvSpPr>
        <p:spPr/>
        <p:txBody>
          <a:bodyPr/>
          <a:lstStyle/>
          <a:p>
            <a:fld id="{50DEC214-4A26-8544-86E4-D5810B015655}" type="slidenum">
              <a:rPr lang="da-DK" smtClean="0"/>
              <a:t>3</a:t>
            </a:fld>
            <a:endParaRPr lang="da-DK"/>
          </a:p>
        </p:txBody>
      </p:sp>
      <p:pic>
        <p:nvPicPr>
          <p:cNvPr id="5" name="Pladsholder til indhold 3">
            <a:extLst>
              <a:ext uri="{FF2B5EF4-FFF2-40B4-BE49-F238E27FC236}">
                <a16:creationId xmlns:a16="http://schemas.microsoft.com/office/drawing/2014/main" id="{D688454F-A543-7B78-CFE9-7A969F9FB9E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392858" y="3013164"/>
            <a:ext cx="2334385" cy="2334385"/>
          </a:xfrm>
          <a:prstGeom prst="rect">
            <a:avLst/>
          </a:prstGeom>
        </p:spPr>
      </p:pic>
      <p:sp>
        <p:nvSpPr>
          <p:cNvPr id="7" name="Tekstfelt 6">
            <a:extLst>
              <a:ext uri="{FF2B5EF4-FFF2-40B4-BE49-F238E27FC236}">
                <a16:creationId xmlns:a16="http://schemas.microsoft.com/office/drawing/2014/main" id="{224362EA-814F-75EB-D675-58B9E775925F}"/>
              </a:ext>
            </a:extLst>
          </p:cNvPr>
          <p:cNvSpPr txBox="1"/>
          <p:nvPr/>
        </p:nvSpPr>
        <p:spPr>
          <a:xfrm>
            <a:off x="510471" y="369793"/>
            <a:ext cx="6099048" cy="646331"/>
          </a:xfrm>
          <a:prstGeom prst="rect">
            <a:avLst/>
          </a:prstGeom>
          <a:noFill/>
        </p:spPr>
        <p:txBody>
          <a:bodyPr wrap="square">
            <a:spAutoFit/>
          </a:bodyPr>
          <a:lstStyle/>
          <a:p>
            <a:r>
              <a:rPr lang="da-DK"/>
              <a:t>Velkommen</a:t>
            </a:r>
            <a:br>
              <a:rPr lang="da-DK"/>
            </a:br>
            <a:endParaRPr lang="da-DK"/>
          </a:p>
        </p:txBody>
      </p:sp>
    </p:spTree>
    <p:extLst>
      <p:ext uri="{BB962C8B-B14F-4D97-AF65-F5344CB8AC3E}">
        <p14:creationId xmlns:p14="http://schemas.microsoft.com/office/powerpoint/2010/main" val="40479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577551"/>
            <a:ext cx="9648826" cy="1081007"/>
          </a:xfrm>
        </p:spPr>
        <p:txBody>
          <a:bodyPr/>
          <a:lstStyle/>
          <a:p>
            <a:r>
              <a:rPr lang="da-DK"/>
              <a:t>All </a:t>
            </a:r>
            <a:r>
              <a:rPr lang="da-DK" err="1"/>
              <a:t>teach</a:t>
            </a:r>
            <a:r>
              <a:rPr lang="da-DK"/>
              <a:t>, all </a:t>
            </a:r>
            <a:r>
              <a:rPr lang="da-DK" err="1"/>
              <a:t>learn</a:t>
            </a:r>
            <a:endParaRPr lang="da-DK"/>
          </a:p>
        </p:txBody>
      </p:sp>
      <p:sp>
        <p:nvSpPr>
          <p:cNvPr id="5" name="Pladsholder til indhold 2"/>
          <p:cNvSpPr txBox="1">
            <a:spLocks/>
          </p:cNvSpPr>
          <p:nvPr/>
        </p:nvSpPr>
        <p:spPr>
          <a:xfrm>
            <a:off x="1337945" y="2424000"/>
            <a:ext cx="10854055" cy="2009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b="1">
                <a:solidFill>
                  <a:schemeClr val="tx2"/>
                </a:solidFill>
              </a:rPr>
              <a:t>Hvilke drivere har I valgt at fokusere på?</a:t>
            </a:r>
          </a:p>
          <a:p>
            <a:endParaRPr lang="da-DK" sz="2400" b="1">
              <a:solidFill>
                <a:schemeClr val="tx2"/>
              </a:solidFill>
            </a:endParaRPr>
          </a:p>
          <a:p>
            <a:r>
              <a:rPr lang="da-DK" sz="2400" b="1">
                <a:solidFill>
                  <a:schemeClr val="tx2"/>
                </a:solidFill>
              </a:rPr>
              <a:t>Hvilke idéer til handlinger og afprøvninger har I drøftet?</a:t>
            </a:r>
          </a:p>
        </p:txBody>
      </p:sp>
      <p:pic>
        <p:nvPicPr>
          <p:cNvPr id="6"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60104" y="4308281"/>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2A69EBC6-6405-9AF7-3724-7BED99A0F7DB}"/>
              </a:ext>
            </a:extLst>
          </p:cNvPr>
          <p:cNvSpPr txBox="1"/>
          <p:nvPr/>
        </p:nvSpPr>
        <p:spPr>
          <a:xfrm>
            <a:off x="343508" y="208219"/>
            <a:ext cx="6099048" cy="369332"/>
          </a:xfrm>
          <a:prstGeom prst="rect">
            <a:avLst/>
          </a:prstGeom>
          <a:noFill/>
        </p:spPr>
        <p:txBody>
          <a:bodyPr wrap="square">
            <a:spAutoFit/>
          </a:bodyPr>
          <a:lstStyle/>
          <a:p>
            <a:r>
              <a:rPr lang="da-DK" sz="1800">
                <a:solidFill>
                  <a:schemeClr val="tx1"/>
                </a:solidFill>
              </a:rPr>
              <a:t>Plan for implementering og fastholdelse</a:t>
            </a:r>
            <a:endParaRPr lang="da-DK">
              <a:solidFill>
                <a:schemeClr val="tx1"/>
              </a:solidFill>
            </a:endParaRPr>
          </a:p>
        </p:txBody>
      </p:sp>
      <p:sp>
        <p:nvSpPr>
          <p:cNvPr id="4" name="Pladsholder til slidenummer 3">
            <a:extLst>
              <a:ext uri="{FF2B5EF4-FFF2-40B4-BE49-F238E27FC236}">
                <a16:creationId xmlns:a16="http://schemas.microsoft.com/office/drawing/2014/main" id="{C6800B2D-D860-479C-AB9D-7161DFFAF6AB}"/>
              </a:ext>
            </a:extLst>
          </p:cNvPr>
          <p:cNvSpPr>
            <a:spLocks noGrp="1"/>
          </p:cNvSpPr>
          <p:nvPr>
            <p:ph type="sldNum" sz="quarter" idx="12"/>
          </p:nvPr>
        </p:nvSpPr>
        <p:spPr/>
        <p:txBody>
          <a:bodyPr/>
          <a:lstStyle/>
          <a:p>
            <a:fld id="{1A9C1F50-39BA-4586-8B54-E51EE54A86B8}" type="slidenum">
              <a:rPr lang="da-DK" smtClean="0"/>
              <a:t>30</a:t>
            </a:fld>
            <a:endParaRPr lang="da-DK"/>
          </a:p>
        </p:txBody>
      </p:sp>
    </p:spTree>
    <p:extLst>
      <p:ext uri="{BB962C8B-B14F-4D97-AF65-F5344CB8AC3E}">
        <p14:creationId xmlns:p14="http://schemas.microsoft.com/office/powerpoint/2010/main" val="21899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31</a:t>
            </a:fld>
            <a:endParaRPr lang="da-DK"/>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032730"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261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a:t>Dagens program</a:t>
            </a:r>
          </a:p>
        </p:txBody>
      </p:sp>
      <p:sp>
        <p:nvSpPr>
          <p:cNvPr id="2" name="Pladsholder til slidenummer 1"/>
          <p:cNvSpPr>
            <a:spLocks noGrp="1"/>
          </p:cNvSpPr>
          <p:nvPr>
            <p:ph type="sldNum" sz="quarter" idx="12"/>
          </p:nvPr>
        </p:nvSpPr>
        <p:spPr/>
        <p:txBody>
          <a:bodyPr/>
          <a:lstStyle/>
          <a:p>
            <a:fld id="{50DEC214-4A26-8544-86E4-D5810B015655}" type="slidenum">
              <a:rPr lang="da-DK" smtClean="0"/>
              <a:t>32</a:t>
            </a:fld>
            <a:endParaRPr lang="da-DK"/>
          </a:p>
        </p:txBody>
      </p:sp>
      <p:pic>
        <p:nvPicPr>
          <p:cNvPr id="6" name="Picture 2" descr="Checklist Animated Icon | Free files and folders Animated Icon"/>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Pladsholder til indhold 4">
            <a:extLst>
              <a:ext uri="{FF2B5EF4-FFF2-40B4-BE49-F238E27FC236}">
                <a16:creationId xmlns:a16="http://schemas.microsoft.com/office/drawing/2014/main" id="{0C236D34-D4D8-9F32-CE3F-3B9025499E94}"/>
              </a:ext>
            </a:extLst>
          </p:cNvPr>
          <p:cNvGraphicFramePr>
            <a:graphicFrameLocks/>
          </p:cNvGraphicFramePr>
          <p:nvPr>
            <p:extLst>
              <p:ext uri="{D42A27DB-BD31-4B8C-83A1-F6EECF244321}">
                <p14:modId xmlns:p14="http://schemas.microsoft.com/office/powerpoint/2010/main" val="4148009540"/>
              </p:ext>
            </p:extLst>
          </p:nvPr>
        </p:nvGraphicFramePr>
        <p:xfrm>
          <a:off x="911225" y="2170381"/>
          <a:ext cx="7509444" cy="3998407"/>
        </p:xfrm>
        <a:graphic>
          <a:graphicData uri="http://schemas.openxmlformats.org/drawingml/2006/table">
            <a:tbl>
              <a:tblPr>
                <a:tableStyleId>{7DF18680-E054-41AD-8BC1-D1AEF772440D}</a:tableStyleId>
              </a:tblPr>
              <a:tblGrid>
                <a:gridCol w="7509444">
                  <a:extLst>
                    <a:ext uri="{9D8B030D-6E8A-4147-A177-3AD203B41FA5}">
                      <a16:colId xmlns:a16="http://schemas.microsoft.com/office/drawing/2014/main" val="20000"/>
                    </a:ext>
                  </a:extLst>
                </a:gridCol>
              </a:tblGrid>
              <a:tr h="605056">
                <a:tc>
                  <a:txBody>
                    <a:bodyPr/>
                    <a:lstStyle/>
                    <a:p>
                      <a:pPr marL="0" indent="0">
                        <a:spcAft>
                          <a:spcPts val="600"/>
                        </a:spcAft>
                        <a:buNone/>
                      </a:pPr>
                      <a:r>
                        <a:rPr lang="da-DK" sz="2000" b="0" i="0"/>
                        <a:t>Velkommen </a:t>
                      </a:r>
                      <a:endParaRPr lang="da-DK" sz="2000" b="0" i="0">
                        <a:solidFill>
                          <a:schemeClr val="tx2"/>
                        </a:solidFill>
                      </a:endParaRPr>
                    </a:p>
                  </a:txBody>
                  <a:tcPr/>
                </a:tc>
                <a:extLst>
                  <a:ext uri="{0D108BD9-81ED-4DB2-BD59-A6C34878D82A}">
                    <a16:rowId xmlns:a16="http://schemas.microsoft.com/office/drawing/2014/main" val="10000"/>
                  </a:ext>
                </a:extLst>
              </a:tr>
              <a:tr h="58031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baseline="0"/>
                        <a:t>Systematisk videndeling af læring</a:t>
                      </a:r>
                      <a:endParaRPr lang="da-DK" sz="2000" b="0">
                        <a:solidFill>
                          <a:schemeClr val="tx2"/>
                        </a:solidFill>
                      </a:endParaRPr>
                    </a:p>
                  </a:txBody>
                  <a:tcPr/>
                </a:tc>
                <a:extLst>
                  <a:ext uri="{0D108BD9-81ED-4DB2-BD59-A6C34878D82A}">
                    <a16:rowId xmlns:a16="http://schemas.microsoft.com/office/drawing/2014/main" val="10001"/>
                  </a:ext>
                </a:extLst>
              </a:tr>
              <a:tr h="570481">
                <a:tc>
                  <a:txBody>
                    <a:bodyPr/>
                    <a:lstStyle/>
                    <a:p>
                      <a:pPr>
                        <a:spcAft>
                          <a:spcPts val="600"/>
                        </a:spcAft>
                      </a:pPr>
                      <a:r>
                        <a:rPr lang="da-DK" sz="2000"/>
                        <a:t>Implementering og forankring</a:t>
                      </a:r>
                    </a:p>
                  </a:txBody>
                  <a:tcPr/>
                </a:tc>
                <a:extLst>
                  <a:ext uri="{0D108BD9-81ED-4DB2-BD59-A6C34878D82A}">
                    <a16:rowId xmlns:a16="http://schemas.microsoft.com/office/drawing/2014/main" val="10002"/>
                  </a:ext>
                </a:extLst>
              </a:tr>
              <a:tr h="56036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a:t>Plan for implementering og fastholdelse</a:t>
                      </a:r>
                      <a:endParaRPr lang="da-DK" sz="2000" b="0">
                        <a:solidFill>
                          <a:schemeClr val="tx2"/>
                        </a:solidFill>
                      </a:endParaRPr>
                    </a:p>
                  </a:txBody>
                  <a:tcPr/>
                </a:tc>
                <a:extLst>
                  <a:ext uri="{0D108BD9-81ED-4DB2-BD59-A6C34878D82A}">
                    <a16:rowId xmlns:a16="http://schemas.microsoft.com/office/drawing/2014/main" val="10003"/>
                  </a:ext>
                </a:extLst>
              </a:tr>
              <a:tr h="90838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a:t>Fokus på forbedringstavle og design af lokal tavle til forbedring</a:t>
                      </a:r>
                      <a:endParaRPr lang="da-DK" sz="2400" b="1">
                        <a:solidFill>
                          <a:schemeClr val="tx2"/>
                        </a:solidFill>
                      </a:endParaRPr>
                    </a:p>
                  </a:txBody>
                  <a:tcPr/>
                </a:tc>
                <a:extLst>
                  <a:ext uri="{0D108BD9-81ED-4DB2-BD59-A6C34878D82A}">
                    <a16:rowId xmlns:a16="http://schemas.microsoft.com/office/drawing/2014/main" val="10004"/>
                  </a:ext>
                </a:extLst>
              </a:tr>
              <a:tr h="77380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0" i="0" u="none" strike="noStrike" kern="1200" cap="none" spc="0" normalizeH="0" baseline="0" noProof="0">
                          <a:ln>
                            <a:noFill/>
                          </a:ln>
                          <a:solidFill>
                            <a:srgbClr val="0085A0"/>
                          </a:solidFill>
                          <a:effectLst/>
                          <a:uLnTx/>
                          <a:uFillTx/>
                          <a:latin typeface="+mn-lt"/>
                          <a:ea typeface="+mn-ea"/>
                          <a:cs typeface="+mn-cs"/>
                        </a:rPr>
                        <a:t>Fejring og præsentation af læring og resultater i datadrevet forbedringsarbejde</a:t>
                      </a:r>
                      <a:endParaRPr kumimoji="0" lang="da-DK" sz="2000" b="0" i="0" u="none" strike="noStrike" kern="1200" cap="none" spc="0" normalizeH="0" baseline="0" noProof="0">
                        <a:ln>
                          <a:noFill/>
                        </a:ln>
                        <a:solidFill>
                          <a:srgbClr val="595959"/>
                        </a:solidFill>
                        <a:effectLst/>
                        <a:uLnTx/>
                        <a:uFillTx/>
                        <a:latin typeface="+mn-lt"/>
                        <a:ea typeface="+mn-ea"/>
                        <a:cs typeface="+mn-cs"/>
                      </a:endParaRPr>
                    </a:p>
                  </a:txBody>
                  <a:tcPr/>
                </a:tc>
                <a:extLst>
                  <a:ext uri="{0D108BD9-81ED-4DB2-BD59-A6C34878D82A}">
                    <a16:rowId xmlns:a16="http://schemas.microsoft.com/office/drawing/2014/main" val="466270725"/>
                  </a:ext>
                </a:extLst>
              </a:tr>
            </a:tbl>
          </a:graphicData>
        </a:graphic>
      </p:graphicFrame>
    </p:spTree>
    <p:extLst>
      <p:ext uri="{BB962C8B-B14F-4D97-AF65-F5344CB8AC3E}">
        <p14:creationId xmlns:p14="http://schemas.microsoft.com/office/powerpoint/2010/main" val="40236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DD729A0B-9E12-A490-6946-12EA7C772CD0}"/>
              </a:ext>
            </a:extLst>
          </p:cNvPr>
          <p:cNvSpPr>
            <a:spLocks noGrp="1"/>
          </p:cNvSpPr>
          <p:nvPr>
            <p:ph sz="half" idx="1"/>
          </p:nvPr>
        </p:nvSpPr>
        <p:spPr>
          <a:xfrm>
            <a:off x="911224" y="1881187"/>
            <a:ext cx="4464051" cy="4392614"/>
          </a:xfrm>
        </p:spPr>
        <p:txBody>
          <a:bodyPr>
            <a:normAutofit/>
          </a:bodyPr>
          <a:lstStyle/>
          <a:p>
            <a:pPr marL="342900" indent="-342900">
              <a:buFont typeface="Arial" panose="020B0604020202020204" pitchFamily="34" charset="0"/>
              <a:buChar char="•"/>
            </a:pPr>
            <a:r>
              <a:rPr lang="da-DK" dirty="0"/>
              <a:t>En fysisk tavle til struktureret forbedringsarbejde</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Dækker faser fra udvikling og afprøvning til implementering og forankring</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Tavlemøder er korte og stående</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Understøtter dialog, læring og fremdrift</a:t>
            </a:r>
          </a:p>
          <a:p>
            <a:endParaRPr lang="da-DK" dirty="0"/>
          </a:p>
        </p:txBody>
      </p:sp>
      <p:pic>
        <p:nvPicPr>
          <p:cNvPr id="8" name="Pladsholder til billede 7">
            <a:extLst>
              <a:ext uri="{FF2B5EF4-FFF2-40B4-BE49-F238E27FC236}">
                <a16:creationId xmlns:a16="http://schemas.microsoft.com/office/drawing/2014/main" id="{7581A135-AD0E-A426-FED8-5456BCA6CD91}"/>
              </a:ext>
            </a:extLst>
          </p:cNvPr>
          <p:cNvPicPr>
            <a:picLocks noGrp="1" noChangeAspect="1"/>
          </p:cNvPicPr>
          <p:nvPr>
            <p:ph sz="half" idx="2"/>
          </p:nvPr>
        </p:nvPicPr>
        <p:blipFill>
          <a:blip r:embed="rId3"/>
          <a:stretch>
            <a:fillRect/>
          </a:stretch>
        </p:blipFill>
        <p:spPr>
          <a:xfrm>
            <a:off x="6096000" y="2680999"/>
            <a:ext cx="4464050" cy="2801192"/>
          </a:xfrm>
          <a:prstGeom prst="rect">
            <a:avLst/>
          </a:prstGeom>
          <a:noFill/>
        </p:spPr>
      </p:pic>
      <p:sp>
        <p:nvSpPr>
          <p:cNvPr id="4" name="Pladsholder til slidenummer 3">
            <a:extLst>
              <a:ext uri="{FF2B5EF4-FFF2-40B4-BE49-F238E27FC236}">
                <a16:creationId xmlns:a16="http://schemas.microsoft.com/office/drawing/2014/main" id="{C77E7F34-B1C4-890B-0BFF-E2F8C09EA50E}"/>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33</a:t>
            </a:fld>
            <a:endParaRPr lang="da-DK"/>
          </a:p>
        </p:txBody>
      </p:sp>
      <p:sp>
        <p:nvSpPr>
          <p:cNvPr id="13" name="Title 4">
            <a:extLst>
              <a:ext uri="{FF2B5EF4-FFF2-40B4-BE49-F238E27FC236}">
                <a16:creationId xmlns:a16="http://schemas.microsoft.com/office/drawing/2014/main" id="{8050E74F-3BB7-31C2-81A7-7D41FC684BED}"/>
              </a:ext>
            </a:extLst>
          </p:cNvPr>
          <p:cNvSpPr>
            <a:spLocks noGrp="1"/>
          </p:cNvSpPr>
          <p:nvPr>
            <p:ph type="title"/>
          </p:nvPr>
        </p:nvSpPr>
        <p:spPr>
          <a:xfrm>
            <a:off x="911224" y="369794"/>
            <a:ext cx="9648825" cy="1079594"/>
          </a:xfrm>
        </p:spPr>
        <p:txBody>
          <a:bodyPr/>
          <a:lstStyle/>
          <a:p>
            <a:r>
              <a:rPr lang="en-US"/>
              <a:t>Definition </a:t>
            </a:r>
            <a:r>
              <a:rPr lang="en-US" err="1"/>
              <a:t>af</a:t>
            </a:r>
            <a:r>
              <a:rPr lang="en-US"/>
              <a:t> </a:t>
            </a:r>
            <a:r>
              <a:rPr lang="en-US" err="1"/>
              <a:t>forbedringstavle</a:t>
            </a:r>
            <a:endParaRPr lang="en-US"/>
          </a:p>
        </p:txBody>
      </p:sp>
      <p:sp>
        <p:nvSpPr>
          <p:cNvPr id="9" name="Pladsholder til tekst 4">
            <a:extLst>
              <a:ext uri="{FF2B5EF4-FFF2-40B4-BE49-F238E27FC236}">
                <a16:creationId xmlns:a16="http://schemas.microsoft.com/office/drawing/2014/main" id="{51048D36-1519-6D2A-E272-C036ED556309}"/>
              </a:ext>
            </a:extLst>
          </p:cNvPr>
          <p:cNvSpPr txBox="1">
            <a:spLocks/>
          </p:cNvSpPr>
          <p:nvPr/>
        </p:nvSpPr>
        <p:spPr>
          <a:xfrm>
            <a:off x="8157496" y="6180794"/>
            <a:ext cx="7305315" cy="304807"/>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r>
              <a:rPr lang="da-DK" sz="1000"/>
              <a:t>Kvalitetsguiden.dk s. 86-88</a:t>
            </a:r>
          </a:p>
          <a:p>
            <a:endParaRPr lang="da-DK" sz="1200"/>
          </a:p>
        </p:txBody>
      </p:sp>
      <p:sp>
        <p:nvSpPr>
          <p:cNvPr id="10" name="Tekstfelt 9">
            <a:extLst>
              <a:ext uri="{FF2B5EF4-FFF2-40B4-BE49-F238E27FC236}">
                <a16:creationId xmlns:a16="http://schemas.microsoft.com/office/drawing/2014/main" id="{E4BE57E2-77C0-7D9E-C8D5-6F331A65A51F}"/>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Tree>
    <p:extLst>
      <p:ext uri="{BB962C8B-B14F-4D97-AF65-F5344CB8AC3E}">
        <p14:creationId xmlns:p14="http://schemas.microsoft.com/office/powerpoint/2010/main" val="3702159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CD795C6-A1DA-F059-CBE8-1DA5D9D88DFD}"/>
              </a:ext>
            </a:extLst>
          </p:cNvPr>
          <p:cNvSpPr/>
          <p:nvPr/>
        </p:nvSpPr>
        <p:spPr>
          <a:xfrm>
            <a:off x="1539240" y="1963711"/>
            <a:ext cx="6235908" cy="362756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b="1"/>
          </a:p>
        </p:txBody>
      </p:sp>
      <p:sp>
        <p:nvSpPr>
          <p:cNvPr id="2" name="Titel 1">
            <a:extLst>
              <a:ext uri="{FF2B5EF4-FFF2-40B4-BE49-F238E27FC236}">
                <a16:creationId xmlns:a16="http://schemas.microsoft.com/office/drawing/2014/main" id="{B0FF63FE-C463-71B2-A659-6A333AB3D375}"/>
              </a:ext>
            </a:extLst>
          </p:cNvPr>
          <p:cNvSpPr>
            <a:spLocks noGrp="1"/>
          </p:cNvSpPr>
          <p:nvPr>
            <p:ph type="title"/>
          </p:nvPr>
        </p:nvSpPr>
        <p:spPr/>
        <p:txBody>
          <a:bodyPr/>
          <a:lstStyle/>
          <a:p>
            <a:r>
              <a:rPr lang="da-DK"/>
              <a:t>Hvordan virker forbedringstavler</a:t>
            </a:r>
          </a:p>
        </p:txBody>
      </p:sp>
      <p:sp>
        <p:nvSpPr>
          <p:cNvPr id="4" name="Pladsholder til slidenummer 3">
            <a:extLst>
              <a:ext uri="{FF2B5EF4-FFF2-40B4-BE49-F238E27FC236}">
                <a16:creationId xmlns:a16="http://schemas.microsoft.com/office/drawing/2014/main" id="{41E86E99-D7BB-FB34-1977-A80DE63B82BE}"/>
              </a:ext>
            </a:extLst>
          </p:cNvPr>
          <p:cNvSpPr>
            <a:spLocks noGrp="1"/>
          </p:cNvSpPr>
          <p:nvPr>
            <p:ph type="sldNum" sz="quarter" idx="12"/>
          </p:nvPr>
        </p:nvSpPr>
        <p:spPr/>
        <p:txBody>
          <a:bodyPr/>
          <a:lstStyle/>
          <a:p>
            <a:fld id="{50DEC214-4A26-8544-86E4-D5810B015655}" type="slidenum">
              <a:rPr lang="da-DK" smtClean="0"/>
              <a:t>34</a:t>
            </a:fld>
            <a:endParaRPr lang="da-DK"/>
          </a:p>
        </p:txBody>
      </p:sp>
      <p:sp>
        <p:nvSpPr>
          <p:cNvPr id="5" name="Pladsholder til indhold 1">
            <a:extLst>
              <a:ext uri="{FF2B5EF4-FFF2-40B4-BE49-F238E27FC236}">
                <a16:creationId xmlns:a16="http://schemas.microsoft.com/office/drawing/2014/main" id="{FBF1045A-8F24-7649-8C71-555B6CDBB945}"/>
              </a:ext>
            </a:extLst>
          </p:cNvPr>
          <p:cNvSpPr txBox="1">
            <a:spLocks/>
          </p:cNvSpPr>
          <p:nvPr/>
        </p:nvSpPr>
        <p:spPr>
          <a:xfrm>
            <a:off x="8470142" y="2124413"/>
            <a:ext cx="3125498" cy="3627561"/>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Font typeface="Arial" panose="020B0604020202020204" pitchFamily="34" charset="0"/>
              <a:buNone/>
            </a:pPr>
            <a:r>
              <a:rPr lang="da-DK">
                <a:ea typeface="Calibri" panose="020F0502020204030204" pitchFamily="34" charset="0"/>
                <a:cs typeface="Times New Roman" panose="02020603050405020304" pitchFamily="18" charset="0"/>
              </a:rPr>
              <a:t>Der er ikke en fast skabelon for tavlen</a:t>
            </a:r>
          </a:p>
          <a:p>
            <a:pPr marL="0" indent="0">
              <a:buFont typeface="Arial" panose="020B0604020202020204" pitchFamily="34" charset="0"/>
              <a:buNone/>
            </a:pPr>
            <a:endParaRPr lang="da-DK"/>
          </a:p>
          <a:p>
            <a:pPr marL="0" indent="0">
              <a:buFont typeface="Arial" panose="020B0604020202020204" pitchFamily="34" charset="0"/>
              <a:buNone/>
            </a:pPr>
            <a:r>
              <a:rPr lang="da-DK">
                <a:ea typeface="Calibri" panose="020F0502020204030204" pitchFamily="34" charset="0"/>
                <a:cs typeface="Times New Roman" panose="02020603050405020304" pitchFamily="18" charset="0"/>
              </a:rPr>
              <a:t>Prøv jer frem </a:t>
            </a:r>
            <a:r>
              <a:rPr lang="da-DK">
                <a:ea typeface="Calibri" panose="020F0502020204030204" pitchFamily="34" charset="0"/>
                <a:cs typeface="Times New Roman" panose="02020603050405020304" pitchFamily="18" charset="0"/>
                <a:sym typeface="Wingdings" panose="05000000000000000000" pitchFamily="2" charset="2"/>
              </a:rPr>
              <a:t>- brug PDSA til at finde jeres måde.</a:t>
            </a:r>
            <a:endParaRPr lang="da-DK">
              <a:ea typeface="Calibri" panose="020F0502020204030204" pitchFamily="34" charset="0"/>
              <a:cs typeface="Times New Roman" panose="02020603050405020304" pitchFamily="18" charset="0"/>
            </a:endParaRPr>
          </a:p>
          <a:p>
            <a:pPr marL="0" indent="0">
              <a:buNone/>
            </a:pPr>
            <a:endParaRPr lang="da-DK"/>
          </a:p>
        </p:txBody>
      </p:sp>
      <p:sp>
        <p:nvSpPr>
          <p:cNvPr id="6" name="Rektangel 5">
            <a:extLst>
              <a:ext uri="{FF2B5EF4-FFF2-40B4-BE49-F238E27FC236}">
                <a16:creationId xmlns:a16="http://schemas.microsoft.com/office/drawing/2014/main" id="{38A335DA-4C52-498A-3F23-84B12578D476}"/>
              </a:ext>
            </a:extLst>
          </p:cNvPr>
          <p:cNvSpPr/>
          <p:nvPr/>
        </p:nvSpPr>
        <p:spPr>
          <a:xfrm>
            <a:off x="1756701" y="2377194"/>
            <a:ext cx="1821747" cy="288937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t>Mål</a:t>
            </a:r>
          </a:p>
        </p:txBody>
      </p:sp>
      <p:sp>
        <p:nvSpPr>
          <p:cNvPr id="7" name="Rektangel 6">
            <a:extLst>
              <a:ext uri="{FF2B5EF4-FFF2-40B4-BE49-F238E27FC236}">
                <a16:creationId xmlns:a16="http://schemas.microsoft.com/office/drawing/2014/main" id="{E96497C1-A893-1FA4-1D9D-780636DAA161}"/>
              </a:ext>
            </a:extLst>
          </p:cNvPr>
          <p:cNvSpPr/>
          <p:nvPr/>
        </p:nvSpPr>
        <p:spPr>
          <a:xfrm>
            <a:off x="3718611" y="2377194"/>
            <a:ext cx="1821747" cy="288937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t>Data</a:t>
            </a:r>
          </a:p>
        </p:txBody>
      </p:sp>
      <p:sp>
        <p:nvSpPr>
          <p:cNvPr id="8" name="Rektangel 7">
            <a:extLst>
              <a:ext uri="{FF2B5EF4-FFF2-40B4-BE49-F238E27FC236}">
                <a16:creationId xmlns:a16="http://schemas.microsoft.com/office/drawing/2014/main" id="{7E6859CF-D7ED-3758-4C01-D7A7E64C80AB}"/>
              </a:ext>
            </a:extLst>
          </p:cNvPr>
          <p:cNvSpPr/>
          <p:nvPr/>
        </p:nvSpPr>
        <p:spPr>
          <a:xfrm>
            <a:off x="5680521" y="2377194"/>
            <a:ext cx="1821747" cy="132837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Igangværende </a:t>
            </a:r>
            <a:r>
              <a:rPr lang="da-DK" sz="2400" b="1" dirty="0" err="1"/>
              <a:t>PDSA’er</a:t>
            </a:r>
            <a:endParaRPr lang="da-DK" sz="1400" b="1" dirty="0"/>
          </a:p>
        </p:txBody>
      </p:sp>
      <p:sp>
        <p:nvSpPr>
          <p:cNvPr id="9" name="Rektangel 8">
            <a:extLst>
              <a:ext uri="{FF2B5EF4-FFF2-40B4-BE49-F238E27FC236}">
                <a16:creationId xmlns:a16="http://schemas.microsoft.com/office/drawing/2014/main" id="{C331BD39-A409-AC1E-FD64-4E13A84242B6}"/>
              </a:ext>
            </a:extLst>
          </p:cNvPr>
          <p:cNvSpPr/>
          <p:nvPr/>
        </p:nvSpPr>
        <p:spPr>
          <a:xfrm>
            <a:off x="5666140" y="3938194"/>
            <a:ext cx="1821747" cy="132837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a:t>Ideer</a:t>
            </a:r>
          </a:p>
        </p:txBody>
      </p:sp>
      <p:sp>
        <p:nvSpPr>
          <p:cNvPr id="11" name="Tekstfelt 10">
            <a:extLst>
              <a:ext uri="{FF2B5EF4-FFF2-40B4-BE49-F238E27FC236}">
                <a16:creationId xmlns:a16="http://schemas.microsoft.com/office/drawing/2014/main" id="{F295E5F8-731D-3983-4EC2-2671E121BCCB}"/>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12" name="Pladsholder til tekst 4">
            <a:extLst>
              <a:ext uri="{FF2B5EF4-FFF2-40B4-BE49-F238E27FC236}">
                <a16:creationId xmlns:a16="http://schemas.microsoft.com/office/drawing/2014/main" id="{A1492611-0364-F284-D63D-C63DE47180DC}"/>
              </a:ext>
            </a:extLst>
          </p:cNvPr>
          <p:cNvSpPr txBox="1">
            <a:spLocks/>
          </p:cNvSpPr>
          <p:nvPr/>
        </p:nvSpPr>
        <p:spPr>
          <a:xfrm>
            <a:off x="8157496" y="6180794"/>
            <a:ext cx="7305315" cy="304807"/>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r>
              <a:rPr lang="da-DK" sz="1000"/>
              <a:t>Kvalitetsguiden.dk s. 86-88</a:t>
            </a:r>
          </a:p>
          <a:p>
            <a:endParaRPr lang="da-DK" sz="1200"/>
          </a:p>
        </p:txBody>
      </p:sp>
    </p:spTree>
    <p:extLst>
      <p:ext uri="{BB962C8B-B14F-4D97-AF65-F5344CB8AC3E}">
        <p14:creationId xmlns:p14="http://schemas.microsoft.com/office/powerpoint/2010/main" val="40435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1000"/>
                                        <p:tgtEl>
                                          <p:spTgt spid="5">
                                            <p:txEl>
                                              <p:pRg st="2" end="2"/>
                                            </p:txEl>
                                          </p:spTgt>
                                        </p:tgtEl>
                                      </p:cBhvr>
                                    </p:animEffect>
                                    <p:anim calcmode="lin" valueType="num">
                                      <p:cBhvr>
                                        <p:cTn id="4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142163"/>
            <a:ext cx="9648826" cy="1081007"/>
          </a:xfrm>
        </p:spPr>
        <p:txBody>
          <a:bodyPr/>
          <a:lstStyle/>
          <a:p>
            <a:r>
              <a:rPr lang="da-DK" dirty="0"/>
              <a:t>Eksempel på tavle i Region Sjælland?</a:t>
            </a:r>
          </a:p>
        </p:txBody>
      </p:sp>
      <p:pic>
        <p:nvPicPr>
          <p:cNvPr id="3" name="Billede 2"/>
          <p:cNvPicPr>
            <a:picLocks noChangeAspect="1"/>
          </p:cNvPicPr>
          <p:nvPr/>
        </p:nvPicPr>
        <p:blipFill>
          <a:blip r:embed="rId3"/>
          <a:stretch>
            <a:fillRect/>
          </a:stretch>
        </p:blipFill>
        <p:spPr>
          <a:xfrm>
            <a:off x="1480073" y="1410441"/>
            <a:ext cx="8511130" cy="5077766"/>
          </a:xfrm>
          <a:prstGeom prst="rect">
            <a:avLst/>
          </a:prstGeom>
        </p:spPr>
      </p:pic>
      <p:sp>
        <p:nvSpPr>
          <p:cNvPr id="5" name="Tekstfelt 4">
            <a:extLst>
              <a:ext uri="{FF2B5EF4-FFF2-40B4-BE49-F238E27FC236}">
                <a16:creationId xmlns:a16="http://schemas.microsoft.com/office/drawing/2014/main" id="{EB578333-8F6B-74DF-CD43-8592E10595DC}"/>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6" name="Pladsholder til slidenummer 5">
            <a:extLst>
              <a:ext uri="{FF2B5EF4-FFF2-40B4-BE49-F238E27FC236}">
                <a16:creationId xmlns:a16="http://schemas.microsoft.com/office/drawing/2014/main" id="{CF8F2EB3-4FB3-FA4A-7AE3-52BE685ED925}"/>
              </a:ext>
            </a:extLst>
          </p:cNvPr>
          <p:cNvSpPr>
            <a:spLocks noGrp="1"/>
          </p:cNvSpPr>
          <p:nvPr>
            <p:ph type="sldNum" sz="quarter" idx="12"/>
          </p:nvPr>
        </p:nvSpPr>
        <p:spPr/>
        <p:txBody>
          <a:bodyPr/>
          <a:lstStyle/>
          <a:p>
            <a:fld id="{1A9C1F50-39BA-4586-8B54-E51EE54A86B8}" type="slidenum">
              <a:rPr lang="da-DK" smtClean="0"/>
              <a:t>35</a:t>
            </a:fld>
            <a:endParaRPr lang="da-DK"/>
          </a:p>
        </p:txBody>
      </p:sp>
    </p:spTree>
    <p:extLst>
      <p:ext uri="{BB962C8B-B14F-4D97-AF65-F5344CB8AC3E}">
        <p14:creationId xmlns:p14="http://schemas.microsoft.com/office/powerpoint/2010/main" val="1625670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B40940C9-75DF-7686-1196-7ECE6066D2E7}"/>
              </a:ext>
            </a:extLst>
          </p:cNvPr>
          <p:cNvSpPr>
            <a:spLocks noGrp="1"/>
          </p:cNvSpPr>
          <p:nvPr>
            <p:ph type="sldNum" sz="quarter" idx="12"/>
          </p:nvPr>
        </p:nvSpPr>
        <p:spPr/>
        <p:txBody>
          <a:bodyPr/>
          <a:lstStyle/>
          <a:p>
            <a:fld id="{50DEC214-4A26-8544-86E4-D5810B015655}" type="slidenum">
              <a:rPr lang="da-DK" smtClean="0"/>
              <a:t>36</a:t>
            </a:fld>
            <a:endParaRPr lang="da-DK"/>
          </a:p>
        </p:txBody>
      </p:sp>
      <p:sp>
        <p:nvSpPr>
          <p:cNvPr id="5" name="Titel 2">
            <a:extLst>
              <a:ext uri="{FF2B5EF4-FFF2-40B4-BE49-F238E27FC236}">
                <a16:creationId xmlns:a16="http://schemas.microsoft.com/office/drawing/2014/main" id="{8C464F1A-6A47-A7C7-069B-431CCAF06BA4}"/>
              </a:ext>
            </a:extLst>
          </p:cNvPr>
          <p:cNvSpPr txBox="1">
            <a:spLocks/>
          </p:cNvSpPr>
          <p:nvPr/>
        </p:nvSpPr>
        <p:spPr>
          <a:xfrm>
            <a:off x="529862" y="392886"/>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a:t>Tavlemøder – Hvad og hvordan?</a:t>
            </a:r>
          </a:p>
        </p:txBody>
      </p:sp>
      <p:sp>
        <p:nvSpPr>
          <p:cNvPr id="6" name="Pladsholder til indhold 1">
            <a:extLst>
              <a:ext uri="{FF2B5EF4-FFF2-40B4-BE49-F238E27FC236}">
                <a16:creationId xmlns:a16="http://schemas.microsoft.com/office/drawing/2014/main" id="{34334C1E-D6BC-7CA6-C677-7FA97F555619}"/>
              </a:ext>
            </a:extLst>
          </p:cNvPr>
          <p:cNvSpPr txBox="1">
            <a:spLocks/>
          </p:cNvSpPr>
          <p:nvPr/>
        </p:nvSpPr>
        <p:spPr>
          <a:xfrm>
            <a:off x="1147700" y="1487481"/>
            <a:ext cx="10190860" cy="4518000"/>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r>
              <a:rPr lang="da-DK" dirty="0"/>
              <a:t>Hvad er tavlemøder?</a:t>
            </a:r>
          </a:p>
          <a:p>
            <a:r>
              <a:rPr lang="da-DK" b="1" dirty="0"/>
              <a:t>Korte og hyppige møder</a:t>
            </a:r>
            <a:r>
              <a:rPr lang="da-DK" dirty="0"/>
              <a:t>, stående ved tavlen</a:t>
            </a:r>
          </a:p>
          <a:p>
            <a:r>
              <a:rPr lang="da-DK" dirty="0"/>
              <a:t>Integration med eksisterende mødefora (fx vagtskifte)</a:t>
            </a:r>
          </a:p>
          <a:p>
            <a:r>
              <a:rPr lang="da-DK" dirty="0"/>
              <a:t>Facilitator kan variere, men </a:t>
            </a:r>
            <a:r>
              <a:rPr lang="da-DK" b="1" dirty="0"/>
              <a:t>fælles ansvar </a:t>
            </a:r>
            <a:r>
              <a:rPr lang="da-DK" dirty="0"/>
              <a:t>er vigtigt</a:t>
            </a:r>
          </a:p>
          <a:p>
            <a:endParaRPr lang="da-DK" b="1" dirty="0"/>
          </a:p>
          <a:p>
            <a:pPr marL="0" indent="0">
              <a:buNone/>
            </a:pPr>
            <a:r>
              <a:rPr lang="da-DK" dirty="0"/>
              <a:t>Hvordan gennemføres de?</a:t>
            </a:r>
          </a:p>
          <a:p>
            <a:r>
              <a:rPr lang="da-DK" b="1" dirty="0"/>
              <a:t>Stringente rammer </a:t>
            </a:r>
            <a:r>
              <a:rPr lang="da-DK" dirty="0"/>
              <a:t>om form og indhold</a:t>
            </a:r>
          </a:p>
          <a:p>
            <a:r>
              <a:rPr lang="da-DK" dirty="0"/>
              <a:t>Generisk dagsorden: </a:t>
            </a:r>
            <a:r>
              <a:rPr lang="da-DK" b="1" dirty="0"/>
              <a:t>status, læring og næste skridt</a:t>
            </a:r>
          </a:p>
          <a:p>
            <a:r>
              <a:rPr lang="da-DK" b="1" dirty="0"/>
              <a:t>Respekt for tid</a:t>
            </a:r>
            <a:r>
              <a:rPr lang="da-DK" dirty="0"/>
              <a:t>: starter og slutter præcist</a:t>
            </a:r>
          </a:p>
          <a:p>
            <a:r>
              <a:rPr lang="da-DK" b="1" dirty="0"/>
              <a:t>Anerkendende tilgang </a:t>
            </a:r>
            <a:r>
              <a:rPr lang="da-DK" dirty="0"/>
              <a:t>med åbne spørgsmål</a:t>
            </a:r>
          </a:p>
          <a:p>
            <a:pPr marL="0" indent="0">
              <a:buFont typeface="Arial" panose="020B0604020202020204" pitchFamily="34" charset="0"/>
              <a:buNone/>
            </a:pPr>
            <a:endParaRPr lang="da-DK" dirty="0"/>
          </a:p>
        </p:txBody>
      </p:sp>
      <p:sp>
        <p:nvSpPr>
          <p:cNvPr id="2" name="Tekstfelt 1">
            <a:extLst>
              <a:ext uri="{FF2B5EF4-FFF2-40B4-BE49-F238E27FC236}">
                <a16:creationId xmlns:a16="http://schemas.microsoft.com/office/drawing/2014/main" id="{347C7B8F-9185-4161-1D20-D2448A573A1D}"/>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pic>
        <p:nvPicPr>
          <p:cNvPr id="8" name="Grafik 7" descr="Tavle kontur">
            <a:extLst>
              <a:ext uri="{FF2B5EF4-FFF2-40B4-BE49-F238E27FC236}">
                <a16:creationId xmlns:a16="http://schemas.microsoft.com/office/drawing/2014/main" id="{A84565EC-8813-BCAF-01E8-A1A2E87F77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369902">
            <a:off x="9570720" y="2771121"/>
            <a:ext cx="1700784" cy="1700784"/>
          </a:xfrm>
          <a:prstGeom prst="rect">
            <a:avLst/>
          </a:prstGeom>
        </p:spPr>
      </p:pic>
      <p:pic>
        <p:nvPicPr>
          <p:cNvPr id="10" name="Grafik 9" descr="Brugere med massiv udfyldning">
            <a:extLst>
              <a:ext uri="{FF2B5EF4-FFF2-40B4-BE49-F238E27FC236}">
                <a16:creationId xmlns:a16="http://schemas.microsoft.com/office/drawing/2014/main" id="{B86F29B2-2A8E-A4F2-9560-B9A090C19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8034">
            <a:off x="9832459" y="4101112"/>
            <a:ext cx="914400" cy="914400"/>
          </a:xfrm>
          <a:prstGeom prst="rect">
            <a:avLst/>
          </a:prstGeom>
        </p:spPr>
      </p:pic>
      <p:sp>
        <p:nvSpPr>
          <p:cNvPr id="11" name="Pladsholder til tekst 4">
            <a:extLst>
              <a:ext uri="{FF2B5EF4-FFF2-40B4-BE49-F238E27FC236}">
                <a16:creationId xmlns:a16="http://schemas.microsoft.com/office/drawing/2014/main" id="{A1AF32D0-EA62-16E4-FC71-BB564BC8CEC6}"/>
              </a:ext>
            </a:extLst>
          </p:cNvPr>
          <p:cNvSpPr txBox="1">
            <a:spLocks/>
          </p:cNvSpPr>
          <p:nvPr/>
        </p:nvSpPr>
        <p:spPr>
          <a:xfrm>
            <a:off x="8157496" y="6180794"/>
            <a:ext cx="7305315" cy="304807"/>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marL="0" indent="0">
              <a:buNone/>
            </a:pPr>
            <a:r>
              <a:rPr lang="da-DK" sz="1000"/>
              <a:t>Kvalitetsguiden.dk s. 86-88</a:t>
            </a:r>
          </a:p>
          <a:p>
            <a:endParaRPr lang="da-DK" sz="1200"/>
          </a:p>
        </p:txBody>
      </p:sp>
    </p:spTree>
    <p:extLst>
      <p:ext uri="{BB962C8B-B14F-4D97-AF65-F5344CB8AC3E}">
        <p14:creationId xmlns:p14="http://schemas.microsoft.com/office/powerpoint/2010/main" val="168987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9AA44-CCE6-03A7-68F7-BC0DF4518829}"/>
              </a:ext>
            </a:extLst>
          </p:cNvPr>
          <p:cNvSpPr>
            <a:spLocks noGrp="1"/>
          </p:cNvSpPr>
          <p:nvPr>
            <p:ph type="title"/>
          </p:nvPr>
        </p:nvSpPr>
        <p:spPr/>
        <p:txBody>
          <a:bodyPr/>
          <a:lstStyle/>
          <a:p>
            <a:r>
              <a:rPr lang="da-DK"/>
              <a:t>Eksempler på forbedringstavler</a:t>
            </a:r>
          </a:p>
        </p:txBody>
      </p:sp>
      <p:sp>
        <p:nvSpPr>
          <p:cNvPr id="3" name="Pladsholder til indhold 2">
            <a:extLst>
              <a:ext uri="{FF2B5EF4-FFF2-40B4-BE49-F238E27FC236}">
                <a16:creationId xmlns:a16="http://schemas.microsoft.com/office/drawing/2014/main" id="{96C12941-F941-B997-437A-244D1088246E}"/>
              </a:ext>
            </a:extLst>
          </p:cNvPr>
          <p:cNvSpPr>
            <a:spLocks noGrp="1"/>
          </p:cNvSpPr>
          <p:nvPr>
            <p:ph idx="1"/>
          </p:nvPr>
        </p:nvSpPr>
        <p:spPr/>
        <p:txBody>
          <a:bodyPr/>
          <a:lstStyle/>
          <a:p>
            <a:r>
              <a:rPr lang="da-DK">
                <a:solidFill>
                  <a:srgbClr val="FF0000"/>
                </a:solidFill>
              </a:rPr>
              <a:t>Indsæt egne eksempler</a:t>
            </a:r>
          </a:p>
        </p:txBody>
      </p:sp>
      <p:sp>
        <p:nvSpPr>
          <p:cNvPr id="4" name="Pladsholder til slidenummer 3">
            <a:extLst>
              <a:ext uri="{FF2B5EF4-FFF2-40B4-BE49-F238E27FC236}">
                <a16:creationId xmlns:a16="http://schemas.microsoft.com/office/drawing/2014/main" id="{4A80251C-0C98-FE57-4C82-7E08631479A7}"/>
              </a:ext>
            </a:extLst>
          </p:cNvPr>
          <p:cNvSpPr>
            <a:spLocks noGrp="1"/>
          </p:cNvSpPr>
          <p:nvPr>
            <p:ph type="sldNum" sz="quarter" idx="12"/>
          </p:nvPr>
        </p:nvSpPr>
        <p:spPr/>
        <p:txBody>
          <a:bodyPr/>
          <a:lstStyle/>
          <a:p>
            <a:fld id="{50DEC214-4A26-8544-86E4-D5810B015655}" type="slidenum">
              <a:rPr lang="da-DK" smtClean="0"/>
              <a:t>37</a:t>
            </a:fld>
            <a:endParaRPr lang="da-DK"/>
          </a:p>
        </p:txBody>
      </p:sp>
      <p:sp>
        <p:nvSpPr>
          <p:cNvPr id="5" name="Tekstfelt 4">
            <a:extLst>
              <a:ext uri="{FF2B5EF4-FFF2-40B4-BE49-F238E27FC236}">
                <a16:creationId xmlns:a16="http://schemas.microsoft.com/office/drawing/2014/main" id="{B9A57B59-9583-85F5-67F5-AFF8FAB1ACDB}"/>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Tree>
    <p:extLst>
      <p:ext uri="{BB962C8B-B14F-4D97-AF65-F5344CB8AC3E}">
        <p14:creationId xmlns:p14="http://schemas.microsoft.com/office/powerpoint/2010/main" val="380567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dirty="0"/>
              <a:t>Spilleregler for effektive tavlemøder</a:t>
            </a:r>
            <a:br>
              <a:rPr lang="da-DK" sz="3200" dirty="0"/>
            </a:br>
            <a:endParaRPr lang="da-DK" sz="3200" dirty="0"/>
          </a:p>
        </p:txBody>
      </p:sp>
      <p:cxnSp>
        <p:nvCxnSpPr>
          <p:cNvPr id="35" name="Lige forbindelse 34"/>
          <p:cNvCxnSpPr/>
          <p:nvPr/>
        </p:nvCxnSpPr>
        <p:spPr>
          <a:xfrm flipV="1">
            <a:off x="4637941" y="2019368"/>
            <a:ext cx="1185620" cy="83690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p:nvCxnSpPr>
        <p:spPr>
          <a:xfrm flipH="1" flipV="1">
            <a:off x="5851610" y="2019368"/>
            <a:ext cx="1069383" cy="836908"/>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7" name="Gruppe 36"/>
          <p:cNvGrpSpPr/>
          <p:nvPr/>
        </p:nvGrpSpPr>
        <p:grpSpPr>
          <a:xfrm>
            <a:off x="5823561" y="1850427"/>
            <a:ext cx="258476" cy="167233"/>
            <a:chOff x="3189897" y="4240976"/>
            <a:chExt cx="379598" cy="234786"/>
          </a:xfrm>
          <a:solidFill>
            <a:schemeClr val="tx2"/>
          </a:solidFill>
        </p:grpSpPr>
        <p:cxnSp>
          <p:nvCxnSpPr>
            <p:cNvPr id="38" name="Lige forbindelse 37"/>
            <p:cNvCxnSpPr/>
            <p:nvPr/>
          </p:nvCxnSpPr>
          <p:spPr>
            <a:xfrm flipV="1">
              <a:off x="3204050" y="4336264"/>
              <a:ext cx="134318" cy="139498"/>
            </a:xfrm>
            <a:prstGeom prst="line">
              <a:avLst/>
            </a:prstGeom>
            <a:grpFill/>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rot="2007204">
              <a:off x="3189897" y="4240976"/>
              <a:ext cx="379598" cy="128556"/>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 name="Tekstfelt 2">
            <a:extLst>
              <a:ext uri="{FF2B5EF4-FFF2-40B4-BE49-F238E27FC236}">
                <a16:creationId xmlns:a16="http://schemas.microsoft.com/office/drawing/2014/main" id="{C98ED4E7-2AD0-8001-3954-BE709824D2DF}"/>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4" name="Pladsholder til slidenummer 3">
            <a:extLst>
              <a:ext uri="{FF2B5EF4-FFF2-40B4-BE49-F238E27FC236}">
                <a16:creationId xmlns:a16="http://schemas.microsoft.com/office/drawing/2014/main" id="{B15ECD8A-EED5-BD13-7F08-2233ACF14777}"/>
              </a:ext>
            </a:extLst>
          </p:cNvPr>
          <p:cNvSpPr>
            <a:spLocks noGrp="1"/>
          </p:cNvSpPr>
          <p:nvPr>
            <p:ph type="sldNum" sz="quarter" idx="12"/>
          </p:nvPr>
        </p:nvSpPr>
        <p:spPr/>
        <p:txBody>
          <a:bodyPr/>
          <a:lstStyle/>
          <a:p>
            <a:fld id="{1A9C1F50-39BA-4586-8B54-E51EE54A86B8}" type="slidenum">
              <a:rPr lang="da-DK" smtClean="0"/>
              <a:t>38</a:t>
            </a:fld>
            <a:endParaRPr lang="da-DK"/>
          </a:p>
        </p:txBody>
      </p:sp>
      <p:sp>
        <p:nvSpPr>
          <p:cNvPr id="34" name="Rektangel 33"/>
          <p:cNvSpPr/>
          <p:nvPr/>
        </p:nvSpPr>
        <p:spPr bwMode="auto">
          <a:xfrm>
            <a:off x="3200400" y="2825481"/>
            <a:ext cx="5515779" cy="3529599"/>
          </a:xfrm>
          <a:prstGeom prst="rect">
            <a:avLst/>
          </a:prstGeom>
          <a:solidFill>
            <a:schemeClr val="tx2">
              <a:lumMod val="60000"/>
              <a:lumOff val="40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algn="ctr" fontAlgn="base">
              <a:spcBef>
                <a:spcPct val="0"/>
              </a:spcBef>
              <a:spcAft>
                <a:spcPts val="600"/>
              </a:spcAft>
            </a:pPr>
            <a:r>
              <a:rPr lang="da-DK" sz="2400" b="1">
                <a:solidFill>
                  <a:schemeClr val="bg1"/>
                </a:solidFill>
              </a:rPr>
              <a:t>Eksempel på spilleregler</a:t>
            </a:r>
          </a:p>
          <a:p>
            <a:pPr marL="285750" indent="-285750" fontAlgn="base">
              <a:spcBef>
                <a:spcPct val="0"/>
              </a:spcBef>
              <a:spcAft>
                <a:spcPts val="600"/>
              </a:spcAft>
              <a:buFont typeface="Arial" panose="020B0604020202020204" pitchFamily="34" charset="0"/>
              <a:buChar char="•"/>
            </a:pPr>
            <a:r>
              <a:rPr lang="da-DK" sz="2000">
                <a:solidFill>
                  <a:schemeClr val="bg1"/>
                </a:solidFill>
              </a:rPr>
              <a:t>Vi starter og slutter til tiden</a:t>
            </a:r>
          </a:p>
          <a:p>
            <a:pPr marL="285750" indent="-285750" fontAlgn="base">
              <a:spcBef>
                <a:spcPct val="0"/>
              </a:spcBef>
              <a:spcAft>
                <a:spcPts val="600"/>
              </a:spcAft>
              <a:buFont typeface="Arial" panose="020B0604020202020204" pitchFamily="34" charset="0"/>
              <a:buChar char="•"/>
            </a:pPr>
            <a:r>
              <a:rPr lang="da-DK" sz="2000">
                <a:solidFill>
                  <a:schemeClr val="bg1"/>
                </a:solidFill>
              </a:rPr>
              <a:t>Vi møder velforberedte</a:t>
            </a:r>
          </a:p>
          <a:p>
            <a:pPr marL="285750" indent="-285750" fontAlgn="base">
              <a:spcBef>
                <a:spcPct val="0"/>
              </a:spcBef>
              <a:spcAft>
                <a:spcPts val="600"/>
              </a:spcAft>
              <a:buFont typeface="Arial" panose="020B0604020202020204" pitchFamily="34" charset="0"/>
              <a:buChar char="•"/>
            </a:pPr>
            <a:r>
              <a:rPr lang="da-DK" sz="2000">
                <a:solidFill>
                  <a:schemeClr val="bg1"/>
                </a:solidFill>
              </a:rPr>
              <a:t>Vi står op</a:t>
            </a:r>
          </a:p>
          <a:p>
            <a:pPr marL="285750" indent="-285750" fontAlgn="base">
              <a:spcBef>
                <a:spcPct val="0"/>
              </a:spcBef>
              <a:spcAft>
                <a:spcPts val="600"/>
              </a:spcAft>
              <a:buFont typeface="Arial" panose="020B0604020202020204" pitchFamily="34" charset="0"/>
              <a:buChar char="•"/>
            </a:pPr>
            <a:r>
              <a:rPr lang="da-DK" sz="2000">
                <a:solidFill>
                  <a:schemeClr val="bg1"/>
                </a:solidFill>
              </a:rPr>
              <a:t>Vi spiller hinanden gode</a:t>
            </a:r>
          </a:p>
          <a:p>
            <a:pPr marL="285750" indent="-285750" fontAlgn="base">
              <a:spcBef>
                <a:spcPct val="0"/>
              </a:spcBef>
              <a:spcAft>
                <a:spcPts val="600"/>
              </a:spcAft>
              <a:buFont typeface="Arial" panose="020B0604020202020204" pitchFamily="34" charset="0"/>
              <a:buChar char="•"/>
            </a:pPr>
            <a:r>
              <a:rPr lang="da-DK" sz="2000">
                <a:solidFill>
                  <a:schemeClr val="bg1"/>
                </a:solidFill>
              </a:rPr>
              <a:t>Vi stiller vores viden til rådighed</a:t>
            </a:r>
          </a:p>
          <a:p>
            <a:pPr marL="285750" indent="-285750" fontAlgn="base">
              <a:spcBef>
                <a:spcPct val="0"/>
              </a:spcBef>
              <a:spcAft>
                <a:spcPts val="600"/>
              </a:spcAft>
              <a:buFont typeface="Arial" panose="020B0604020202020204" pitchFamily="34" charset="0"/>
              <a:buChar char="•"/>
            </a:pPr>
            <a:r>
              <a:rPr lang="da-DK" sz="2000">
                <a:solidFill>
                  <a:schemeClr val="bg1"/>
                </a:solidFill>
              </a:rPr>
              <a:t>Vi er aktivt lyttende</a:t>
            </a:r>
          </a:p>
          <a:p>
            <a:pPr marL="285750" indent="-285750" fontAlgn="base">
              <a:spcBef>
                <a:spcPct val="0"/>
              </a:spcBef>
              <a:spcAft>
                <a:spcPts val="600"/>
              </a:spcAft>
              <a:buFont typeface="Arial" panose="020B0604020202020204" pitchFamily="34" charset="0"/>
              <a:buChar char="•"/>
            </a:pPr>
            <a:r>
              <a:rPr lang="da-DK" sz="2000">
                <a:solidFill>
                  <a:schemeClr val="bg1"/>
                </a:solidFill>
              </a:rPr>
              <a:t>Ingen mobiltelefoner eller kaffekopper</a:t>
            </a:r>
          </a:p>
          <a:p>
            <a:pPr fontAlgn="base">
              <a:spcBef>
                <a:spcPct val="0"/>
              </a:spcBef>
              <a:spcAft>
                <a:spcPct val="0"/>
              </a:spcAft>
            </a:pPr>
            <a:endParaRPr lang="da-DK" sz="2000">
              <a:solidFill>
                <a:schemeClr val="bg1"/>
              </a:solidFill>
            </a:endParaRPr>
          </a:p>
          <a:p>
            <a:pPr marL="285750" indent="-285750" fontAlgn="base">
              <a:spcBef>
                <a:spcPct val="0"/>
              </a:spcBef>
              <a:spcAft>
                <a:spcPct val="0"/>
              </a:spcAft>
              <a:buFont typeface="Arial" panose="020B0604020202020204" pitchFamily="34" charset="0"/>
              <a:buChar char="•"/>
            </a:pPr>
            <a:endParaRPr lang="da-DK" sz="2000">
              <a:solidFill>
                <a:schemeClr val="bg1"/>
              </a:solidFill>
            </a:endParaRPr>
          </a:p>
          <a:p>
            <a:pPr marL="285750" indent="-285750" fontAlgn="base">
              <a:spcBef>
                <a:spcPct val="0"/>
              </a:spcBef>
              <a:spcAft>
                <a:spcPct val="0"/>
              </a:spcAft>
              <a:buFont typeface="Arial" panose="020B0604020202020204" pitchFamily="34" charset="0"/>
              <a:buChar char="•"/>
            </a:pPr>
            <a:endParaRPr lang="da-DK" sz="2000" b="1">
              <a:solidFill>
                <a:schemeClr val="bg1"/>
              </a:solidFill>
            </a:endParaRPr>
          </a:p>
        </p:txBody>
      </p:sp>
    </p:spTree>
    <p:extLst>
      <p:ext uri="{BB962C8B-B14F-4D97-AF65-F5344CB8AC3E}">
        <p14:creationId xmlns:p14="http://schemas.microsoft.com/office/powerpoint/2010/main" val="953281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a:t>Struktur og adfærd – nøglen til fremdrift</a:t>
            </a:r>
            <a:endParaRPr lang="da-DK"/>
          </a:p>
        </p:txBody>
      </p:sp>
      <p:pic>
        <p:nvPicPr>
          <p:cNvPr id="4" name="Billede 3"/>
          <p:cNvPicPr>
            <a:picLocks noChangeAspect="1"/>
          </p:cNvPicPr>
          <p:nvPr/>
        </p:nvPicPr>
        <p:blipFill>
          <a:blip r:embed="rId3"/>
          <a:stretch>
            <a:fillRect/>
          </a:stretch>
        </p:blipFill>
        <p:spPr>
          <a:xfrm>
            <a:off x="1137405" y="1756591"/>
            <a:ext cx="10355450" cy="4491271"/>
          </a:xfrm>
          <a:prstGeom prst="rect">
            <a:avLst/>
          </a:prstGeom>
        </p:spPr>
      </p:pic>
      <p:sp>
        <p:nvSpPr>
          <p:cNvPr id="3" name="Tekstfelt 2">
            <a:extLst>
              <a:ext uri="{FF2B5EF4-FFF2-40B4-BE49-F238E27FC236}">
                <a16:creationId xmlns:a16="http://schemas.microsoft.com/office/drawing/2014/main" id="{CAC750E7-7319-390E-CB38-8F5FE8BE6D84}"/>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5" name="Pladsholder til slidenummer 4">
            <a:extLst>
              <a:ext uri="{FF2B5EF4-FFF2-40B4-BE49-F238E27FC236}">
                <a16:creationId xmlns:a16="http://schemas.microsoft.com/office/drawing/2014/main" id="{F186E745-BA6C-448A-C560-4419F4A2C373}"/>
              </a:ext>
            </a:extLst>
          </p:cNvPr>
          <p:cNvSpPr>
            <a:spLocks noGrp="1"/>
          </p:cNvSpPr>
          <p:nvPr>
            <p:ph type="sldNum" sz="quarter" idx="12"/>
          </p:nvPr>
        </p:nvSpPr>
        <p:spPr/>
        <p:txBody>
          <a:bodyPr/>
          <a:lstStyle/>
          <a:p>
            <a:fld id="{1A9C1F50-39BA-4586-8B54-E51EE54A86B8}" type="slidenum">
              <a:rPr lang="da-DK" smtClean="0"/>
              <a:t>39</a:t>
            </a:fld>
            <a:endParaRPr lang="da-DK"/>
          </a:p>
        </p:txBody>
      </p:sp>
    </p:spTree>
    <p:extLst>
      <p:ext uri="{BB962C8B-B14F-4D97-AF65-F5344CB8AC3E}">
        <p14:creationId xmlns:p14="http://schemas.microsoft.com/office/powerpoint/2010/main" val="231251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374-012B-BC6C-D327-D68ECE04CCDC}"/>
              </a:ext>
            </a:extLst>
          </p:cNvPr>
          <p:cNvSpPr>
            <a:spLocks noGrp="1"/>
          </p:cNvSpPr>
          <p:nvPr>
            <p:ph type="title"/>
          </p:nvPr>
        </p:nvSpPr>
        <p:spPr>
          <a:xfrm>
            <a:off x="911225" y="360283"/>
            <a:ext cx="9648826" cy="1081007"/>
          </a:xfrm>
        </p:spPr>
        <p:txBody>
          <a:bodyPr/>
          <a:lstStyle/>
          <a:p>
            <a:r>
              <a:rPr lang="da-DK"/>
              <a:t>Læringsmål Workshop 3</a:t>
            </a:r>
          </a:p>
        </p:txBody>
      </p:sp>
      <p:sp>
        <p:nvSpPr>
          <p:cNvPr id="4" name="Pladsholder til slidenummer 3">
            <a:extLst>
              <a:ext uri="{FF2B5EF4-FFF2-40B4-BE49-F238E27FC236}">
                <a16:creationId xmlns:a16="http://schemas.microsoft.com/office/drawing/2014/main" id="{FF658D5C-552E-2051-E43F-6A5AE19CCEFD}"/>
              </a:ext>
            </a:extLst>
          </p:cNvPr>
          <p:cNvSpPr>
            <a:spLocks noGrp="1"/>
          </p:cNvSpPr>
          <p:nvPr>
            <p:ph type="sldNum" sz="quarter" idx="12"/>
          </p:nvPr>
        </p:nvSpPr>
        <p:spPr/>
        <p:txBody>
          <a:bodyPr/>
          <a:lstStyle/>
          <a:p>
            <a:fld id="{50DEC214-4A26-8544-86E4-D5810B015655}" type="slidenum">
              <a:rPr lang="da-DK" smtClean="0"/>
              <a:t>4</a:t>
            </a:fld>
            <a:endParaRPr lang="da-DK"/>
          </a:p>
        </p:txBody>
      </p:sp>
      <p:sp>
        <p:nvSpPr>
          <p:cNvPr id="5" name="Tekstfelt 4">
            <a:extLst>
              <a:ext uri="{FF2B5EF4-FFF2-40B4-BE49-F238E27FC236}">
                <a16:creationId xmlns:a16="http://schemas.microsoft.com/office/drawing/2014/main" id="{9481DDB9-A1EE-EC68-470A-BF896E2E404E}"/>
              </a:ext>
            </a:extLst>
          </p:cNvPr>
          <p:cNvSpPr txBox="1"/>
          <p:nvPr/>
        </p:nvSpPr>
        <p:spPr>
          <a:xfrm>
            <a:off x="510471" y="383863"/>
            <a:ext cx="6099048" cy="646331"/>
          </a:xfrm>
          <a:prstGeom prst="rect">
            <a:avLst/>
          </a:prstGeom>
          <a:noFill/>
        </p:spPr>
        <p:txBody>
          <a:bodyPr wrap="square">
            <a:spAutoFit/>
          </a:bodyPr>
          <a:lstStyle/>
          <a:p>
            <a:r>
              <a:rPr lang="da-DK"/>
              <a:t>Velkommen</a:t>
            </a:r>
            <a:br>
              <a:rPr lang="da-DK"/>
            </a:br>
            <a:endParaRPr lang="da-DK"/>
          </a:p>
        </p:txBody>
      </p:sp>
      <p:sp>
        <p:nvSpPr>
          <p:cNvPr id="6" name="Pladsholder til indhold 2">
            <a:extLst>
              <a:ext uri="{FF2B5EF4-FFF2-40B4-BE49-F238E27FC236}">
                <a16:creationId xmlns:a16="http://schemas.microsoft.com/office/drawing/2014/main" id="{C52DBA0D-7D26-B767-F9BE-F953CE8C4840}"/>
              </a:ext>
            </a:extLst>
          </p:cNvPr>
          <p:cNvSpPr txBox="1">
            <a:spLocks/>
          </p:cNvSpPr>
          <p:nvPr/>
        </p:nvSpPr>
        <p:spPr>
          <a:xfrm>
            <a:off x="10691741" y="2303386"/>
            <a:ext cx="9000000" cy="4392614"/>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endParaRPr lang="da-DK"/>
          </a:p>
        </p:txBody>
      </p:sp>
      <p:sp>
        <p:nvSpPr>
          <p:cNvPr id="8" name="Pladsholder til indhold 7">
            <a:extLst>
              <a:ext uri="{FF2B5EF4-FFF2-40B4-BE49-F238E27FC236}">
                <a16:creationId xmlns:a16="http://schemas.microsoft.com/office/drawing/2014/main" id="{6B63FC81-2473-82F2-523C-3664C1BA45F2}"/>
              </a:ext>
            </a:extLst>
          </p:cNvPr>
          <p:cNvSpPr>
            <a:spLocks noGrp="1"/>
          </p:cNvSpPr>
          <p:nvPr>
            <p:ph idx="1"/>
          </p:nvPr>
        </p:nvSpPr>
        <p:spPr/>
        <p:txBody>
          <a:bodyPr/>
          <a:lstStyle/>
          <a:p>
            <a:pPr marL="0" indent="0">
              <a:lnSpc>
                <a:spcPct val="107000"/>
              </a:lnSpc>
              <a:spcAft>
                <a:spcPts val="800"/>
              </a:spcAft>
              <a:buNone/>
            </a:pPr>
            <a:r>
              <a:rPr lang="da-DK" sz="1800" kern="100" dirty="0">
                <a:effectLst/>
                <a:ea typeface="Aptos" panose="020B0004020202020204" pitchFamily="34" charset="0"/>
                <a:cs typeface="Times New Roman" panose="02020603050405020304" pitchFamily="18" charset="0"/>
              </a:rPr>
              <a:t>Efter Workshop </a:t>
            </a:r>
            <a:r>
              <a:rPr lang="da-DK" sz="1800" kern="100" dirty="0">
                <a:ea typeface="Aptos" panose="020B0004020202020204" pitchFamily="34" charset="0"/>
                <a:cs typeface="Times New Roman" panose="02020603050405020304" pitchFamily="18" charset="0"/>
              </a:rPr>
              <a:t>3</a:t>
            </a:r>
            <a:r>
              <a:rPr lang="da-DK" sz="1800" kern="100" dirty="0">
                <a:effectLst/>
                <a:ea typeface="Aptos" panose="020B0004020202020204" pitchFamily="34" charset="0"/>
                <a:cs typeface="Times New Roman" panose="02020603050405020304" pitchFamily="18" charset="0"/>
              </a:rPr>
              <a:t> kan deltagerne begynde at: </a:t>
            </a:r>
          </a:p>
          <a:p>
            <a:pPr marL="342900" lvl="0" indent="-342900">
              <a:lnSpc>
                <a:spcPct val="107000"/>
              </a:lnSpc>
              <a:buFont typeface="Symbol" panose="05050102010706020507" pitchFamily="18" charset="2"/>
              <a:buChar char=""/>
            </a:pPr>
            <a:r>
              <a:rPr lang="da-DK" sz="1800" b="1" kern="100" dirty="0">
                <a:effectLst/>
                <a:ea typeface="Aptos" panose="020B0004020202020204" pitchFamily="34" charset="0"/>
                <a:cs typeface="Times New Roman" panose="02020603050405020304" pitchFamily="18" charset="0"/>
              </a:rPr>
              <a:t>Identificere</a:t>
            </a:r>
            <a:r>
              <a:rPr lang="da-DK" sz="1800" kern="100" dirty="0">
                <a:effectLst/>
                <a:ea typeface="Aptos" panose="020B0004020202020204" pitchFamily="34" charset="0"/>
                <a:cs typeface="Times New Roman" panose="02020603050405020304" pitchFamily="18" charset="0"/>
              </a:rPr>
              <a:t> relevante </a:t>
            </a:r>
            <a:r>
              <a:rPr lang="da-DK" sz="1800" b="1" kern="100" dirty="0">
                <a:effectLst/>
                <a:ea typeface="Aptos" panose="020B0004020202020204" pitchFamily="34" charset="0"/>
                <a:cs typeface="Times New Roman" panose="02020603050405020304" pitchFamily="18" charset="0"/>
              </a:rPr>
              <a:t>organisatoriske handlinger til implementering </a:t>
            </a:r>
            <a:r>
              <a:rPr lang="da-DK" sz="1800" kern="100" dirty="0">
                <a:effectLst/>
                <a:ea typeface="Aptos" panose="020B0004020202020204" pitchFamily="34" charset="0"/>
                <a:cs typeface="Times New Roman" panose="02020603050405020304" pitchFamily="18" charset="0"/>
              </a:rPr>
              <a:t>til at sikre, at forbedringstiltagene bliver </a:t>
            </a:r>
            <a:r>
              <a:rPr lang="da-DK" sz="1800" b="1" kern="100" dirty="0">
                <a:effectLst/>
                <a:ea typeface="Aptos" panose="020B0004020202020204" pitchFamily="34" charset="0"/>
                <a:cs typeface="Times New Roman" panose="02020603050405020304" pitchFamily="18" charset="0"/>
              </a:rPr>
              <a:t>forankret i arbejdsgange </a:t>
            </a:r>
            <a:r>
              <a:rPr lang="da-DK" sz="1800" kern="100" dirty="0">
                <a:effectLst/>
                <a:ea typeface="Aptos" panose="020B0004020202020204" pitchFamily="34" charset="0"/>
                <a:cs typeface="Times New Roman" panose="02020603050405020304" pitchFamily="18" charset="0"/>
              </a:rPr>
              <a:t>og/eller redskaber over tid</a:t>
            </a:r>
          </a:p>
          <a:p>
            <a:pPr marL="342900" lvl="0" indent="-342900">
              <a:lnSpc>
                <a:spcPct val="107000"/>
              </a:lnSpc>
              <a:buFont typeface="Symbol" panose="05050102010706020507" pitchFamily="18" charset="2"/>
              <a:buChar char=""/>
            </a:pPr>
            <a:endParaRPr lang="da-DK" sz="1800"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kern="100" dirty="0">
                <a:effectLst/>
                <a:ea typeface="Aptos" panose="020B0004020202020204" pitchFamily="34" charset="0"/>
                <a:cs typeface="Times New Roman" panose="02020603050405020304" pitchFamily="18" charset="0"/>
              </a:rPr>
              <a:t>Beskrive forslag til </a:t>
            </a:r>
            <a:r>
              <a:rPr lang="da-DK" sz="1800" b="1" kern="100" dirty="0">
                <a:effectLst/>
                <a:ea typeface="Aptos" panose="020B0004020202020204" pitchFamily="34" charset="0"/>
                <a:cs typeface="Times New Roman" panose="02020603050405020304" pitchFamily="18" charset="0"/>
              </a:rPr>
              <a:t>design af forbedringstavle </a:t>
            </a:r>
            <a:r>
              <a:rPr lang="da-DK" sz="1800" kern="100" dirty="0">
                <a:effectLst/>
                <a:ea typeface="Aptos" panose="020B0004020202020204" pitchFamily="34" charset="0"/>
                <a:cs typeface="Times New Roman" panose="02020603050405020304" pitchFamily="18" charset="0"/>
              </a:rPr>
              <a:t>til at skabe synlighed om forbedringer og </a:t>
            </a:r>
            <a:r>
              <a:rPr lang="da-DK" sz="1800" b="1" kern="100" dirty="0">
                <a:effectLst/>
                <a:ea typeface="Aptos" panose="020B0004020202020204" pitchFamily="34" charset="0"/>
                <a:cs typeface="Times New Roman" panose="02020603050405020304" pitchFamily="18" charset="0"/>
              </a:rPr>
              <a:t>inddragelse af kolleger og mellemledere i løbende lærende dialog </a:t>
            </a:r>
            <a:r>
              <a:rPr lang="da-DK" sz="1800" kern="100" dirty="0">
                <a:effectLst/>
                <a:ea typeface="Aptos" panose="020B0004020202020204" pitchFamily="34" charset="0"/>
                <a:cs typeface="Times New Roman" panose="02020603050405020304" pitchFamily="18" charset="0"/>
              </a:rPr>
              <a:t>om forbedringsarbejdet</a:t>
            </a:r>
          </a:p>
          <a:p>
            <a:pPr marL="342900" lvl="0" indent="-342900">
              <a:lnSpc>
                <a:spcPct val="107000"/>
              </a:lnSpc>
              <a:buFont typeface="Symbol" panose="05050102010706020507" pitchFamily="18" charset="2"/>
              <a:buChar char=""/>
            </a:pPr>
            <a:endParaRPr lang="da-DK" sz="1800" kern="100" dirty="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800" b="1" kern="100" dirty="0">
                <a:effectLst/>
                <a:ea typeface="Aptos" panose="020B0004020202020204" pitchFamily="34" charset="0"/>
                <a:cs typeface="Times New Roman" panose="02020603050405020304" pitchFamily="18" charset="0"/>
              </a:rPr>
              <a:t>Beskrive en plan for</a:t>
            </a:r>
            <a:r>
              <a:rPr lang="da-DK" sz="1800" kern="100" dirty="0">
                <a:effectLst/>
                <a:ea typeface="Aptos" panose="020B0004020202020204" pitchFamily="34" charset="0"/>
                <a:cs typeface="Times New Roman" panose="02020603050405020304" pitchFamily="18" charset="0"/>
              </a:rPr>
              <a:t>, hvordan forbedringerne kan </a:t>
            </a:r>
            <a:r>
              <a:rPr lang="da-DK" sz="1800" b="1" kern="100" dirty="0">
                <a:effectLst/>
                <a:ea typeface="Aptos" panose="020B0004020202020204" pitchFamily="34" charset="0"/>
                <a:cs typeface="Times New Roman" panose="02020603050405020304" pitchFamily="18" charset="0"/>
              </a:rPr>
              <a:t>forankres over tid</a:t>
            </a:r>
            <a:r>
              <a:rPr lang="da-DK" sz="1800" kern="100" dirty="0">
                <a:effectLst/>
                <a:ea typeface="Aptos" panose="020B0004020202020204" pitchFamily="34" charset="0"/>
                <a:cs typeface="Times New Roman" panose="02020603050405020304" pitchFamily="18" charset="0"/>
              </a:rPr>
              <a:t> i samarbejde med nærmeste ledelse, herunder hvordan nye arbejdsgange og/eller redskaber kan implementeres og forankres</a:t>
            </a:r>
            <a:r>
              <a:rPr lang="da-DK" sz="1800" kern="100" dirty="0">
                <a:ea typeface="Aptos" panose="020B0004020202020204" pitchFamily="34" charset="0"/>
                <a:cs typeface="Times New Roman" panose="02020603050405020304" pitchFamily="18" charset="0"/>
              </a:rPr>
              <a:t> i organisationen</a:t>
            </a:r>
            <a:endParaRPr lang="da-DK" sz="1800" kern="100" dirty="0">
              <a:effectLst/>
              <a:ea typeface="Aptos" panose="020B000402020202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26195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half" idx="1"/>
          </p:nvPr>
        </p:nvSpPr>
        <p:spPr>
          <a:xfrm>
            <a:off x="1053464" y="1749107"/>
            <a:ext cx="4464051" cy="4392614"/>
          </a:xfrm>
        </p:spPr>
        <p:txBody>
          <a:bodyPr/>
          <a:lstStyle/>
          <a:p>
            <a:pPr marL="0" indent="0">
              <a:buNone/>
            </a:pPr>
            <a:r>
              <a:rPr lang="da-DK" b="1"/>
              <a:t>KONTEKST &amp; STATUS: </a:t>
            </a:r>
          </a:p>
          <a:p>
            <a:r>
              <a:rPr lang="da-DK"/>
              <a:t>Hvad er problemet?</a:t>
            </a:r>
          </a:p>
          <a:p>
            <a:r>
              <a:rPr lang="da-DK"/>
              <a:t>Hvad ønsker vi at opnå? </a:t>
            </a:r>
          </a:p>
          <a:p>
            <a:r>
              <a:rPr lang="da-DK"/>
              <a:t>Hvad er status i forhold til målet?</a:t>
            </a:r>
          </a:p>
          <a:p>
            <a:r>
              <a:rPr lang="da-DK"/>
              <a:t>Hvad viser data?</a:t>
            </a:r>
          </a:p>
          <a:p>
            <a:pPr marL="0" indent="0">
              <a:buNone/>
            </a:pPr>
            <a:endParaRPr lang="da-DK"/>
          </a:p>
          <a:p>
            <a:pPr marL="0" indent="0">
              <a:buNone/>
            </a:pPr>
            <a:endParaRPr lang="da-DK"/>
          </a:p>
        </p:txBody>
      </p:sp>
      <p:sp>
        <p:nvSpPr>
          <p:cNvPr id="3" name="Pladsholder til indhold 2"/>
          <p:cNvSpPr>
            <a:spLocks noGrp="1"/>
          </p:cNvSpPr>
          <p:nvPr>
            <p:ph sz="half" idx="2"/>
          </p:nvPr>
        </p:nvSpPr>
        <p:spPr>
          <a:xfrm>
            <a:off x="6095999" y="1667829"/>
            <a:ext cx="4464050" cy="4400812"/>
          </a:xfrm>
        </p:spPr>
        <p:txBody>
          <a:bodyPr/>
          <a:lstStyle/>
          <a:p>
            <a:pPr marL="0" indent="0">
              <a:buNone/>
            </a:pPr>
            <a:r>
              <a:rPr lang="da-DK" b="1"/>
              <a:t>LÆRING:</a:t>
            </a:r>
          </a:p>
          <a:p>
            <a:r>
              <a:rPr lang="da-DK"/>
              <a:t>Hvad har vi </a:t>
            </a:r>
            <a:r>
              <a:rPr lang="da-DK" b="1"/>
              <a:t>afprøvet og lært </a:t>
            </a:r>
            <a:r>
              <a:rPr lang="da-DK"/>
              <a:t>siden sidst?</a:t>
            </a:r>
          </a:p>
          <a:p>
            <a:r>
              <a:rPr lang="da-DK"/>
              <a:t>Hvad er </a:t>
            </a:r>
            <a:r>
              <a:rPr lang="da-DK" b="1"/>
              <a:t>vi lykkes med</a:t>
            </a:r>
            <a:r>
              <a:rPr lang="da-DK"/>
              <a:t>? </a:t>
            </a:r>
          </a:p>
          <a:p>
            <a:r>
              <a:rPr lang="da-DK"/>
              <a:t>Hvilke </a:t>
            </a:r>
            <a:r>
              <a:rPr lang="da-DK" b="1"/>
              <a:t>knaster eller barriere</a:t>
            </a:r>
            <a:r>
              <a:rPr lang="da-DK"/>
              <a:t>r er vi stødt på? </a:t>
            </a:r>
          </a:p>
          <a:p>
            <a:r>
              <a:rPr lang="da-DK"/>
              <a:t>Hvad har vi evt</a:t>
            </a:r>
            <a:r>
              <a:rPr lang="da-DK" b="1"/>
              <a:t>. brug for hjælp til</a:t>
            </a:r>
            <a:r>
              <a:rPr lang="da-DK"/>
              <a:t>? Ledelsen? Kollegaer? - Samarbejdspartnere? </a:t>
            </a:r>
          </a:p>
          <a:p>
            <a:r>
              <a:rPr lang="da-DK"/>
              <a:t>Hvad er næste skridt? </a:t>
            </a:r>
          </a:p>
          <a:p>
            <a:r>
              <a:rPr lang="da-DK"/>
              <a:t>Hvem gør hvad hvornår? </a:t>
            </a:r>
          </a:p>
          <a:p>
            <a:endParaRPr lang="da-DK"/>
          </a:p>
          <a:p>
            <a:endParaRPr lang="da-DK"/>
          </a:p>
        </p:txBody>
      </p:sp>
      <p:sp>
        <p:nvSpPr>
          <p:cNvPr id="4" name="Titel 3"/>
          <p:cNvSpPr>
            <a:spLocks noGrp="1"/>
          </p:cNvSpPr>
          <p:nvPr>
            <p:ph type="title"/>
          </p:nvPr>
        </p:nvSpPr>
        <p:spPr/>
        <p:txBody>
          <a:bodyPr/>
          <a:lstStyle/>
          <a:p>
            <a:r>
              <a:rPr lang="da-DK"/>
              <a:t>Spørgsmål til tavlemøder - eksempel </a:t>
            </a:r>
          </a:p>
        </p:txBody>
      </p:sp>
      <p:sp>
        <p:nvSpPr>
          <p:cNvPr id="5" name="Tekstfelt 4">
            <a:extLst>
              <a:ext uri="{FF2B5EF4-FFF2-40B4-BE49-F238E27FC236}">
                <a16:creationId xmlns:a16="http://schemas.microsoft.com/office/drawing/2014/main" id="{7EC9FB21-A035-EDFE-F8F2-14C4279D05B1}"/>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6" name="Pladsholder til slidenummer 5">
            <a:extLst>
              <a:ext uri="{FF2B5EF4-FFF2-40B4-BE49-F238E27FC236}">
                <a16:creationId xmlns:a16="http://schemas.microsoft.com/office/drawing/2014/main" id="{299FDA72-3C58-2030-6817-55F6F9A606EB}"/>
              </a:ext>
            </a:extLst>
          </p:cNvPr>
          <p:cNvSpPr>
            <a:spLocks noGrp="1"/>
          </p:cNvSpPr>
          <p:nvPr>
            <p:ph type="sldNum" sz="quarter" idx="12"/>
          </p:nvPr>
        </p:nvSpPr>
        <p:spPr/>
        <p:txBody>
          <a:bodyPr/>
          <a:lstStyle/>
          <a:p>
            <a:fld id="{50DEC214-4A26-8544-86E4-D5810B015655}" type="slidenum">
              <a:rPr lang="da-DK" smtClean="0"/>
              <a:t>40</a:t>
            </a:fld>
            <a:endParaRPr lang="da-DK"/>
          </a:p>
        </p:txBody>
      </p:sp>
    </p:spTree>
    <p:extLst>
      <p:ext uri="{BB962C8B-B14F-4D97-AF65-F5344CB8AC3E}">
        <p14:creationId xmlns:p14="http://schemas.microsoft.com/office/powerpoint/2010/main" val="3493042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half" idx="1"/>
          </p:nvPr>
        </p:nvSpPr>
        <p:spPr>
          <a:xfrm>
            <a:off x="1225122" y="1881187"/>
            <a:ext cx="6444919" cy="4392614"/>
          </a:xfrm>
        </p:spPr>
        <p:txBody>
          <a:bodyPr/>
          <a:lstStyle/>
          <a:p>
            <a:pPr marL="0" indent="0">
              <a:spcBef>
                <a:spcPts val="0"/>
              </a:spcBef>
              <a:buNone/>
            </a:pPr>
            <a:r>
              <a:rPr lang="da-DK" sz="2800" dirty="0"/>
              <a:t>Tavlemøder kan sikre:</a:t>
            </a:r>
          </a:p>
          <a:p>
            <a:pPr marL="0" indent="0">
              <a:buNone/>
            </a:pPr>
            <a:endParaRPr lang="da-DK" sz="900" dirty="0"/>
          </a:p>
          <a:p>
            <a:pPr lvl="2">
              <a:spcBef>
                <a:spcPts val="0"/>
              </a:spcBef>
            </a:pPr>
            <a:r>
              <a:rPr lang="da-DK" sz="2400" dirty="0"/>
              <a:t>Fælles kurs og retning </a:t>
            </a:r>
          </a:p>
          <a:p>
            <a:pPr lvl="2">
              <a:spcBef>
                <a:spcPts val="0"/>
              </a:spcBef>
            </a:pPr>
            <a:endParaRPr lang="da-DK" sz="2400" dirty="0"/>
          </a:p>
          <a:p>
            <a:pPr lvl="2">
              <a:spcBef>
                <a:spcPts val="0"/>
              </a:spcBef>
            </a:pPr>
            <a:r>
              <a:rPr lang="da-DK" sz="2400" dirty="0"/>
              <a:t>Kommunikation og koordination</a:t>
            </a:r>
          </a:p>
          <a:p>
            <a:pPr lvl="2">
              <a:spcBef>
                <a:spcPts val="0"/>
              </a:spcBef>
            </a:pPr>
            <a:endParaRPr lang="da-DK" sz="2400" dirty="0"/>
          </a:p>
          <a:p>
            <a:pPr lvl="2"/>
            <a:r>
              <a:rPr lang="da-DK" sz="2400" dirty="0"/>
              <a:t>Engagement</a:t>
            </a:r>
          </a:p>
          <a:p>
            <a:pPr lvl="2"/>
            <a:endParaRPr lang="da-DK" sz="2400" dirty="0"/>
          </a:p>
          <a:p>
            <a:pPr lvl="2"/>
            <a:r>
              <a:rPr lang="da-DK" sz="2400" dirty="0"/>
              <a:t>Prioritering</a:t>
            </a:r>
          </a:p>
          <a:p>
            <a:pPr lvl="2"/>
            <a:endParaRPr lang="da-DK" sz="2400" dirty="0"/>
          </a:p>
          <a:p>
            <a:pPr lvl="2"/>
            <a:r>
              <a:rPr lang="da-DK" sz="2400" dirty="0"/>
              <a:t>Transparens</a:t>
            </a:r>
          </a:p>
          <a:p>
            <a:pPr marL="0" indent="0">
              <a:buNone/>
            </a:pPr>
            <a:endParaRPr lang="da-DK" sz="2400" dirty="0"/>
          </a:p>
        </p:txBody>
      </p:sp>
      <p:sp>
        <p:nvSpPr>
          <p:cNvPr id="4" name="Titel 3"/>
          <p:cNvSpPr>
            <a:spLocks noGrp="1"/>
          </p:cNvSpPr>
          <p:nvPr>
            <p:ph type="title"/>
          </p:nvPr>
        </p:nvSpPr>
        <p:spPr>
          <a:xfrm>
            <a:off x="911224" y="318310"/>
            <a:ext cx="10730316" cy="1079594"/>
          </a:xfrm>
        </p:spPr>
        <p:txBody>
          <a:bodyPr/>
          <a:lstStyle/>
          <a:p>
            <a:r>
              <a:rPr lang="da-DK"/>
              <a:t>Tavlemøder til ledelse af forbedringer</a:t>
            </a:r>
          </a:p>
        </p:txBody>
      </p:sp>
      <p:sp>
        <p:nvSpPr>
          <p:cNvPr id="3" name="Tekstfelt 2">
            <a:extLst>
              <a:ext uri="{FF2B5EF4-FFF2-40B4-BE49-F238E27FC236}">
                <a16:creationId xmlns:a16="http://schemas.microsoft.com/office/drawing/2014/main" id="{30C95A06-BEA2-DA3B-C31F-29ED29F5223C}"/>
              </a:ext>
            </a:extLst>
          </p:cNvPr>
          <p:cNvSpPr txBox="1"/>
          <p:nvPr/>
        </p:nvSpPr>
        <p:spPr>
          <a:xfrm>
            <a:off x="142329" y="133644"/>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6" name="Pladsholder til slidenummer 5">
            <a:extLst>
              <a:ext uri="{FF2B5EF4-FFF2-40B4-BE49-F238E27FC236}">
                <a16:creationId xmlns:a16="http://schemas.microsoft.com/office/drawing/2014/main" id="{7D9897F3-1C9D-12B9-5D6F-1A7651A797A1}"/>
              </a:ext>
            </a:extLst>
          </p:cNvPr>
          <p:cNvSpPr>
            <a:spLocks noGrp="1"/>
          </p:cNvSpPr>
          <p:nvPr>
            <p:ph type="sldNum" sz="quarter" idx="12"/>
          </p:nvPr>
        </p:nvSpPr>
        <p:spPr/>
        <p:txBody>
          <a:bodyPr/>
          <a:lstStyle/>
          <a:p>
            <a:fld id="{50DEC214-4A26-8544-86E4-D5810B015655}" type="slidenum">
              <a:rPr lang="da-DK" smtClean="0"/>
              <a:t>41</a:t>
            </a:fld>
            <a:endParaRPr lang="da-DK"/>
          </a:p>
        </p:txBody>
      </p:sp>
      <p:pic>
        <p:nvPicPr>
          <p:cNvPr id="1026" name="Picture 2" descr="High angle of white arrow on asphalt pointing to left upper corner">
            <a:extLst>
              <a:ext uri="{FF2B5EF4-FFF2-40B4-BE49-F238E27FC236}">
                <a16:creationId xmlns:a16="http://schemas.microsoft.com/office/drawing/2014/main" id="{54083072-A0E5-DD72-FBA4-700A24788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1881187"/>
            <a:ext cx="2353650" cy="31348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2DC1159F-D480-0A0D-654B-6E7B5F963BC2}"/>
              </a:ext>
            </a:extLst>
          </p:cNvPr>
          <p:cNvSpPr txBox="1"/>
          <p:nvPr/>
        </p:nvSpPr>
        <p:spPr>
          <a:xfrm>
            <a:off x="8334375" y="5028981"/>
            <a:ext cx="1801504" cy="215444"/>
          </a:xfrm>
          <a:prstGeom prst="rect">
            <a:avLst/>
          </a:prstGeom>
          <a:noFill/>
        </p:spPr>
        <p:txBody>
          <a:bodyPr wrap="square" rtlCol="0">
            <a:spAutoFit/>
          </a:bodyPr>
          <a:lstStyle/>
          <a:p>
            <a:r>
              <a:rPr lang="da-DK" sz="800">
                <a:solidFill>
                  <a:schemeClr val="tx2"/>
                </a:solidFill>
              </a:rPr>
              <a:t>Design by </a:t>
            </a:r>
            <a:r>
              <a:rPr lang="da-DK" sz="800" err="1">
                <a:solidFill>
                  <a:schemeClr val="tx2"/>
                </a:solidFill>
              </a:rPr>
              <a:t>Freepik</a:t>
            </a:r>
            <a:endParaRPr lang="da-DK" sz="800">
              <a:solidFill>
                <a:schemeClr val="tx2"/>
              </a:solidFill>
            </a:endParaRPr>
          </a:p>
        </p:txBody>
      </p:sp>
    </p:spTree>
    <p:extLst>
      <p:ext uri="{BB962C8B-B14F-4D97-AF65-F5344CB8AC3E}">
        <p14:creationId xmlns:p14="http://schemas.microsoft.com/office/powerpoint/2010/main" val="749956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5F889AA-2C41-51BD-2B2C-D49589B207A9}"/>
              </a:ext>
            </a:extLst>
          </p:cNvPr>
          <p:cNvPicPr>
            <a:picLocks noChangeAspect="1"/>
          </p:cNvPicPr>
          <p:nvPr/>
        </p:nvPicPr>
        <p:blipFill>
          <a:blip r:embed="rId3"/>
          <a:srcRect t="1293" r="-1" b="4372"/>
          <a:stretch/>
        </p:blipFill>
        <p:spPr>
          <a:xfrm>
            <a:off x="20" y="42665"/>
            <a:ext cx="10932139" cy="685799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noFill/>
        </p:spPr>
      </p:pic>
      <p:sp>
        <p:nvSpPr>
          <p:cNvPr id="7" name="Titel 4"/>
          <p:cNvSpPr txBox="1">
            <a:spLocks/>
          </p:cNvSpPr>
          <p:nvPr/>
        </p:nvSpPr>
        <p:spPr>
          <a:xfrm>
            <a:off x="2079524" y="3153936"/>
            <a:ext cx="9316508" cy="1081007"/>
          </a:xfrm>
          <a:prstGeom prst="rect">
            <a:avLst/>
          </a:prstGeom>
        </p:spPr>
        <p:txBody>
          <a:bodyPr vert="horz" wrap="square" lIns="0" tIns="0" rIns="0" bIns="0" rtlCol="0" anchor="b" anchorCtr="0">
            <a:normAutofit/>
          </a:bodyPr>
          <a:lstStyle>
            <a:lvl1pPr algn="l" defTabSz="914400" rtl="0" eaLnBrk="1" latinLnBrk="0" hangingPunct="1">
              <a:lnSpc>
                <a:spcPts val="4000"/>
              </a:lnSpc>
              <a:spcBef>
                <a:spcPct val="0"/>
              </a:spcBef>
              <a:buNone/>
              <a:defRPr lang="da-DK" sz="4000" kern="1200" dirty="0">
                <a:solidFill>
                  <a:srgbClr val="0085A1"/>
                </a:solidFill>
                <a:latin typeface="+mj-lt"/>
                <a:ea typeface="+mj-ea"/>
                <a:cs typeface="+mj-cs"/>
              </a:defRPr>
            </a:lvl1pPr>
          </a:lstStyle>
          <a:p>
            <a:pPr>
              <a:lnSpc>
                <a:spcPct val="90000"/>
              </a:lnSpc>
              <a:spcAft>
                <a:spcPts val="600"/>
              </a:spcAft>
            </a:pPr>
            <a:br>
              <a:rPr lang="da-DK" sz="3600" b="1" kern="1200">
                <a:solidFill>
                  <a:schemeClr val="bg1"/>
                </a:solidFill>
                <a:latin typeface="+mj-lt"/>
                <a:ea typeface="Verdana" panose="020B0604030504040204" pitchFamily="34" charset="0"/>
                <a:cs typeface="Verdana" panose="020B0604030504040204" pitchFamily="34" charset="0"/>
              </a:rPr>
            </a:br>
            <a:r>
              <a:rPr lang="da-DK" sz="3600" b="1" kern="1200" cap="all">
                <a:solidFill>
                  <a:schemeClr val="bg1"/>
                </a:solidFill>
                <a:latin typeface="+mj-lt"/>
                <a:ea typeface="Verdana" panose="020B0604030504040204" pitchFamily="34" charset="0"/>
                <a:cs typeface="Verdana" panose="020B0604030504040204" pitchFamily="34" charset="0"/>
              </a:rPr>
              <a:t>frokost</a:t>
            </a:r>
          </a:p>
        </p:txBody>
      </p:sp>
      <p:sp>
        <p:nvSpPr>
          <p:cNvPr id="2" name="Pladsholder til slidenummer 1">
            <a:extLst>
              <a:ext uri="{FF2B5EF4-FFF2-40B4-BE49-F238E27FC236}">
                <a16:creationId xmlns:a16="http://schemas.microsoft.com/office/drawing/2014/main" id="{DD71A791-CFE4-4E82-BA25-ABA1CF38CE9A}"/>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defRPr/>
            </a:pPr>
            <a:fld id="{27D64B8D-AC23-4405-AEDE-DA3893798D7E}" type="slidenum">
              <a:rPr lang="da-DK" smtClean="0"/>
              <a:pPr>
                <a:spcAft>
                  <a:spcPts val="600"/>
                </a:spcAft>
                <a:defRPr/>
              </a:pPr>
              <a:t>42</a:t>
            </a:fld>
            <a:endParaRPr lang="da-DK"/>
          </a:p>
        </p:txBody>
      </p:sp>
      <p:sp>
        <p:nvSpPr>
          <p:cNvPr id="12" name="Text Placeholder 4">
            <a:extLst>
              <a:ext uri="{FF2B5EF4-FFF2-40B4-BE49-F238E27FC236}">
                <a16:creationId xmlns:a16="http://schemas.microsoft.com/office/drawing/2014/main" id="{2CA45A62-831E-01F7-F39D-176BDB999D94}"/>
              </a:ext>
            </a:extLst>
          </p:cNvPr>
          <p:cNvSpPr>
            <a:spLocks noGrp="1"/>
          </p:cNvSpPr>
          <p:nvPr>
            <p:ph type="body" sz="quarter" idx="13"/>
          </p:nvPr>
        </p:nvSpPr>
        <p:spPr>
          <a:xfrm>
            <a:off x="10647869" y="6427234"/>
            <a:ext cx="1212035" cy="324000"/>
          </a:xfrm>
        </p:spPr>
        <p:txBody>
          <a:bodyPr/>
          <a:lstStyle/>
          <a:p>
            <a:r>
              <a:rPr lang="en-US" sz="800">
                <a:solidFill>
                  <a:schemeClr val="bg1"/>
                </a:solidFill>
              </a:rPr>
              <a:t>Designed by </a:t>
            </a:r>
            <a:r>
              <a:rPr lang="en-US" sz="800" err="1">
                <a:solidFill>
                  <a:schemeClr val="bg1"/>
                </a:solidFill>
              </a:rPr>
              <a:t>Freepik</a:t>
            </a:r>
            <a:endParaRPr lang="en-US" sz="800">
              <a:solidFill>
                <a:schemeClr val="bg1"/>
              </a:solidFill>
            </a:endParaRPr>
          </a:p>
        </p:txBody>
      </p:sp>
    </p:spTree>
    <p:extLst>
      <p:ext uri="{BB962C8B-B14F-4D97-AF65-F5344CB8AC3E}">
        <p14:creationId xmlns:p14="http://schemas.microsoft.com/office/powerpoint/2010/main" val="1259626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half" idx="1"/>
          </p:nvPr>
        </p:nvSpPr>
        <p:spPr>
          <a:xfrm>
            <a:off x="1170530" y="2044413"/>
            <a:ext cx="7577684" cy="4392614"/>
          </a:xfrm>
        </p:spPr>
        <p:txBody>
          <a:bodyPr/>
          <a:lstStyle/>
          <a:p>
            <a:pPr>
              <a:lnSpc>
                <a:spcPct val="150000"/>
              </a:lnSpc>
            </a:pPr>
            <a:r>
              <a:rPr lang="da-DK" b="1" dirty="0"/>
              <a:t>Design en forbedringstavle </a:t>
            </a:r>
            <a:r>
              <a:rPr lang="da-DK" dirty="0"/>
              <a:t>med Forbedringsmodellens elementer: Tre spørgsmål og PDSA-cirkel</a:t>
            </a:r>
          </a:p>
          <a:p>
            <a:pPr>
              <a:lnSpc>
                <a:spcPct val="150000"/>
              </a:lnSpc>
            </a:pPr>
            <a:r>
              <a:rPr lang="da-DK" dirty="0"/>
              <a:t>Mulighed for </a:t>
            </a:r>
            <a:r>
              <a:rPr lang="da-DK" b="1" dirty="0"/>
              <a:t>lokal tilpasning </a:t>
            </a:r>
            <a:r>
              <a:rPr lang="da-DK" dirty="0"/>
              <a:t>fx prioriteringsmatrix, handleplan, årsagsanalyse, adressering af ansvar osv. </a:t>
            </a:r>
          </a:p>
          <a:p>
            <a:pPr>
              <a:lnSpc>
                <a:spcPct val="150000"/>
              </a:lnSpc>
            </a:pPr>
            <a:r>
              <a:rPr lang="da-DK" dirty="0"/>
              <a:t>Brug </a:t>
            </a:r>
            <a:r>
              <a:rPr lang="da-DK" b="1" dirty="0"/>
              <a:t>eget forbedringsindsats </a:t>
            </a:r>
            <a:r>
              <a:rPr lang="da-DK" dirty="0"/>
              <a:t>som eksempel </a:t>
            </a:r>
          </a:p>
          <a:p>
            <a:pPr>
              <a:lnSpc>
                <a:spcPct val="150000"/>
              </a:lnSpc>
            </a:pPr>
            <a:r>
              <a:rPr lang="da-DK" dirty="0"/>
              <a:t>Eksempler i plenum</a:t>
            </a:r>
          </a:p>
        </p:txBody>
      </p:sp>
      <p:sp>
        <p:nvSpPr>
          <p:cNvPr id="4" name="Titel 3"/>
          <p:cNvSpPr>
            <a:spLocks noGrp="1"/>
          </p:cNvSpPr>
          <p:nvPr>
            <p:ph type="title"/>
          </p:nvPr>
        </p:nvSpPr>
        <p:spPr/>
        <p:txBody>
          <a:bodyPr/>
          <a:lstStyle/>
          <a:p>
            <a:r>
              <a:rPr lang="da-DK"/>
              <a:t>Design af lokal forbedringstavle</a:t>
            </a:r>
          </a:p>
        </p:txBody>
      </p:sp>
      <p:pic>
        <p:nvPicPr>
          <p:cNvPr id="6" name="Picture 2" descr="Dribbble - 3_dribbble.gif by Gabriela Schmitz">
            <a:extLst>
              <a:ext uri="{FF2B5EF4-FFF2-40B4-BE49-F238E27FC236}">
                <a16:creationId xmlns:a16="http://schemas.microsoft.com/office/drawing/2014/main" id="{C0867C1B-A872-147F-3396-0157794B9E6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931" y="4376911"/>
            <a:ext cx="3092119" cy="231908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0552D68F-1705-21FE-3EEF-11504C4BAE0F}"/>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
        <p:nvSpPr>
          <p:cNvPr id="7" name="Pladsholder til slidenummer 6">
            <a:extLst>
              <a:ext uri="{FF2B5EF4-FFF2-40B4-BE49-F238E27FC236}">
                <a16:creationId xmlns:a16="http://schemas.microsoft.com/office/drawing/2014/main" id="{A8486E49-0B9D-A04C-51FF-BC8BEA594F0B}"/>
              </a:ext>
            </a:extLst>
          </p:cNvPr>
          <p:cNvSpPr>
            <a:spLocks noGrp="1"/>
          </p:cNvSpPr>
          <p:nvPr>
            <p:ph type="sldNum" sz="quarter" idx="12"/>
          </p:nvPr>
        </p:nvSpPr>
        <p:spPr/>
        <p:txBody>
          <a:bodyPr/>
          <a:lstStyle/>
          <a:p>
            <a:fld id="{50DEC214-4A26-8544-86E4-D5810B015655}" type="slidenum">
              <a:rPr lang="da-DK" smtClean="0"/>
              <a:t>43</a:t>
            </a:fld>
            <a:endParaRPr lang="da-DK"/>
          </a:p>
        </p:txBody>
      </p:sp>
    </p:spTree>
    <p:extLst>
      <p:ext uri="{BB962C8B-B14F-4D97-AF65-F5344CB8AC3E}">
        <p14:creationId xmlns:p14="http://schemas.microsoft.com/office/powerpoint/2010/main" val="1107452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FC61-DC2E-AD83-F4CD-E67249159C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CD726C-F1DE-780B-858B-44E377DF0936}"/>
              </a:ext>
            </a:extLst>
          </p:cNvPr>
          <p:cNvSpPr>
            <a:spLocks noGrp="1"/>
          </p:cNvSpPr>
          <p:nvPr>
            <p:ph type="title"/>
          </p:nvPr>
        </p:nvSpPr>
        <p:spPr>
          <a:xfrm>
            <a:off x="911225" y="577551"/>
            <a:ext cx="9648826" cy="1081007"/>
          </a:xfrm>
        </p:spPr>
        <p:txBody>
          <a:bodyPr/>
          <a:lstStyle/>
          <a:p>
            <a:r>
              <a:rPr lang="da-DK"/>
              <a:t>All </a:t>
            </a:r>
            <a:r>
              <a:rPr lang="da-DK" err="1"/>
              <a:t>teach</a:t>
            </a:r>
            <a:r>
              <a:rPr lang="da-DK"/>
              <a:t>, all </a:t>
            </a:r>
            <a:r>
              <a:rPr lang="da-DK" err="1"/>
              <a:t>learn</a:t>
            </a:r>
            <a:endParaRPr lang="da-DK"/>
          </a:p>
        </p:txBody>
      </p:sp>
      <p:sp>
        <p:nvSpPr>
          <p:cNvPr id="5" name="Pladsholder til indhold 2">
            <a:extLst>
              <a:ext uri="{FF2B5EF4-FFF2-40B4-BE49-F238E27FC236}">
                <a16:creationId xmlns:a16="http://schemas.microsoft.com/office/drawing/2014/main" id="{88615EC8-5862-52D0-1896-CF16164D96BC}"/>
              </a:ext>
            </a:extLst>
          </p:cNvPr>
          <p:cNvSpPr txBox="1">
            <a:spLocks/>
          </p:cNvSpPr>
          <p:nvPr/>
        </p:nvSpPr>
        <p:spPr>
          <a:xfrm>
            <a:off x="1337946" y="2424000"/>
            <a:ext cx="8884228" cy="2009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chemeClr val="tx2"/>
                </a:solidFill>
              </a:rPr>
              <a:t>Hvordan har I tilpasset tavlen til jeres specifikke behov og udfordringer?</a:t>
            </a:r>
          </a:p>
          <a:p>
            <a:r>
              <a:rPr lang="da-DK" sz="2400" dirty="0">
                <a:solidFill>
                  <a:schemeClr val="tx2"/>
                </a:solidFill>
              </a:rPr>
              <a:t>Hvilke udfordringer oplevede I under designprocessen, og hvordan løste I dem?</a:t>
            </a:r>
          </a:p>
        </p:txBody>
      </p:sp>
      <p:pic>
        <p:nvPicPr>
          <p:cNvPr id="6" name="Picture 2" descr="lottie animations set - teamwork by Gabriela Schmitz for LottieFiles on  Dribbble">
            <a:extLst>
              <a:ext uri="{FF2B5EF4-FFF2-40B4-BE49-F238E27FC236}">
                <a16:creationId xmlns:a16="http://schemas.microsoft.com/office/drawing/2014/main" id="{29799590-75A5-5778-CDC4-6B471D24D3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60104" y="4308281"/>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slidenummer 3">
            <a:extLst>
              <a:ext uri="{FF2B5EF4-FFF2-40B4-BE49-F238E27FC236}">
                <a16:creationId xmlns:a16="http://schemas.microsoft.com/office/drawing/2014/main" id="{CA5B34D1-BE2A-3C22-C73C-90B4251C3A3C}"/>
              </a:ext>
            </a:extLst>
          </p:cNvPr>
          <p:cNvSpPr>
            <a:spLocks noGrp="1"/>
          </p:cNvSpPr>
          <p:nvPr>
            <p:ph type="sldNum" sz="quarter" idx="12"/>
          </p:nvPr>
        </p:nvSpPr>
        <p:spPr/>
        <p:txBody>
          <a:bodyPr/>
          <a:lstStyle/>
          <a:p>
            <a:fld id="{1A9C1F50-39BA-4586-8B54-E51EE54A86B8}" type="slidenum">
              <a:rPr lang="da-DK" smtClean="0"/>
              <a:t>44</a:t>
            </a:fld>
            <a:endParaRPr lang="da-DK"/>
          </a:p>
        </p:txBody>
      </p:sp>
      <p:sp>
        <p:nvSpPr>
          <p:cNvPr id="7" name="Tekstfelt 6">
            <a:extLst>
              <a:ext uri="{FF2B5EF4-FFF2-40B4-BE49-F238E27FC236}">
                <a16:creationId xmlns:a16="http://schemas.microsoft.com/office/drawing/2014/main" id="{340DE638-31D8-7AAF-96FC-48165180CE8B}"/>
              </a:ext>
            </a:extLst>
          </p:cNvPr>
          <p:cNvSpPr txBox="1"/>
          <p:nvPr/>
        </p:nvSpPr>
        <p:spPr>
          <a:xfrm>
            <a:off x="343508" y="208219"/>
            <a:ext cx="6099048" cy="369332"/>
          </a:xfrm>
          <a:prstGeom prst="rect">
            <a:avLst/>
          </a:prstGeom>
          <a:noFill/>
        </p:spPr>
        <p:txBody>
          <a:bodyPr wrap="square">
            <a:spAutoFit/>
          </a:bodyPr>
          <a:lstStyle/>
          <a:p>
            <a:r>
              <a:rPr lang="da-DK"/>
              <a:t>Forbedringstavler</a:t>
            </a:r>
            <a:endParaRPr lang="da-DK">
              <a:solidFill>
                <a:schemeClr val="tx1"/>
              </a:solidFill>
            </a:endParaRPr>
          </a:p>
        </p:txBody>
      </p:sp>
    </p:spTree>
    <p:extLst>
      <p:ext uri="{BB962C8B-B14F-4D97-AF65-F5344CB8AC3E}">
        <p14:creationId xmlns:p14="http://schemas.microsoft.com/office/powerpoint/2010/main" val="3433438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44A371E-505C-3BA2-07E4-E15F5C95C7B4}"/>
              </a:ext>
            </a:extLst>
          </p:cNvPr>
          <p:cNvSpPr>
            <a:spLocks noGrp="1"/>
          </p:cNvSpPr>
          <p:nvPr>
            <p:ph type="sldNum" sz="quarter" idx="12"/>
          </p:nvPr>
        </p:nvSpPr>
        <p:spPr/>
        <p:txBody>
          <a:bodyPr/>
          <a:lstStyle/>
          <a:p>
            <a:fld id="{50DEC214-4A26-8544-86E4-D5810B015655}" type="slidenum">
              <a:rPr lang="da-DK" smtClean="0"/>
              <a:t>45</a:t>
            </a:fld>
            <a:endParaRPr lang="da-DK"/>
          </a:p>
        </p:txBody>
      </p:sp>
      <p:sp>
        <p:nvSpPr>
          <p:cNvPr id="5" name="Titel 4">
            <a:extLst>
              <a:ext uri="{FF2B5EF4-FFF2-40B4-BE49-F238E27FC236}">
                <a16:creationId xmlns:a16="http://schemas.microsoft.com/office/drawing/2014/main" id="{2E35F726-0DF3-9C76-99DC-3A31E019928A}"/>
              </a:ext>
            </a:extLst>
          </p:cNvPr>
          <p:cNvSpPr>
            <a:spLocks noGrp="1"/>
          </p:cNvSpPr>
          <p:nvPr>
            <p:ph type="title"/>
          </p:nvPr>
        </p:nvSpPr>
        <p:spPr>
          <a:xfrm>
            <a:off x="911224" y="369794"/>
            <a:ext cx="10244456" cy="1079594"/>
          </a:xfrm>
        </p:spPr>
        <p:txBody>
          <a:bodyPr/>
          <a:lstStyle/>
          <a:p>
            <a:r>
              <a:rPr lang="da-DK"/>
              <a:t>Rigtig godt fortsat Forbedringsforløb!</a:t>
            </a:r>
          </a:p>
        </p:txBody>
      </p:sp>
      <p:pic>
        <p:nvPicPr>
          <p:cNvPr id="6" name="Pladsholder til indhold 3">
            <a:extLst>
              <a:ext uri="{FF2B5EF4-FFF2-40B4-BE49-F238E27FC236}">
                <a16:creationId xmlns:a16="http://schemas.microsoft.com/office/drawing/2014/main" id="{18075BBD-45DD-BA75-06A7-73119E3F34BB}"/>
              </a:ext>
            </a:extLst>
          </p:cNvPr>
          <p:cNvPicPr>
            <a:picLocks noChangeAspect="1"/>
          </p:cNvPicPr>
          <p:nvPr/>
        </p:nvPicPr>
        <p:blipFill>
          <a:blip r:embed="rId3"/>
          <a:stretch>
            <a:fillRect/>
          </a:stretch>
        </p:blipFill>
        <p:spPr>
          <a:xfrm>
            <a:off x="2222884" y="2069121"/>
            <a:ext cx="7746232" cy="3873116"/>
          </a:xfrm>
          <a:prstGeom prst="rect">
            <a:avLst/>
          </a:prstGeom>
        </p:spPr>
      </p:pic>
    </p:spTree>
    <p:extLst>
      <p:ext uri="{BB962C8B-B14F-4D97-AF65-F5344CB8AC3E}">
        <p14:creationId xmlns:p14="http://schemas.microsoft.com/office/powerpoint/2010/main" val="25151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1016A64-FED9-19FB-8812-54C35D446D7C}"/>
              </a:ext>
            </a:extLst>
          </p:cNvPr>
          <p:cNvSpPr txBox="1"/>
          <p:nvPr/>
        </p:nvSpPr>
        <p:spPr>
          <a:xfrm>
            <a:off x="911224" y="1881187"/>
            <a:ext cx="5518295" cy="4392614"/>
          </a:xfrm>
          <a:prstGeom prst="rect">
            <a:avLst/>
          </a:prstGeom>
        </p:spPr>
        <p:txBody>
          <a:bodyPr vert="horz" lIns="0" tIns="0" rIns="0" bIns="0" rtlCol="0">
            <a:normAutofit/>
          </a:bodyPr>
          <a:lstStyle/>
          <a:p>
            <a:pPr marL="180000" indent="-180000" defTabSz="590400">
              <a:lnSpc>
                <a:spcPts val="2400"/>
              </a:lnSpc>
              <a:spcBef>
                <a:spcPts val="1000"/>
              </a:spcBef>
              <a:buFont typeface="Arial" panose="020B0604020202020204" pitchFamily="34" charset="0"/>
              <a:buChar char="•"/>
            </a:pPr>
            <a:r>
              <a:rPr lang="da-DK" sz="2400">
                <a:solidFill>
                  <a:schemeClr val="tx2"/>
                </a:solidFill>
                <a:ea typeface="Verdana" panose="020B0604030504040204" pitchFamily="34" charset="0"/>
              </a:rPr>
              <a:t>Indsæt præsentationsrækkefølge</a:t>
            </a:r>
          </a:p>
        </p:txBody>
      </p:sp>
      <p:pic>
        <p:nvPicPr>
          <p:cNvPr id="6" name="Pladsholder til indhold 5" descr="Fyrværkeri med massiv udfyldning">
            <a:extLst>
              <a:ext uri="{FF2B5EF4-FFF2-40B4-BE49-F238E27FC236}">
                <a16:creationId xmlns:a16="http://schemas.microsoft.com/office/drawing/2014/main" id="{45FFD72F-1BFF-5FF6-A58F-1E88703B4BD6}"/>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p:blipFill>
        <p:spPr>
          <a:xfrm>
            <a:off x="6692990" y="2341106"/>
            <a:ext cx="4400812" cy="4400812"/>
          </a:xfrm>
        </p:spPr>
      </p:pic>
      <p:sp>
        <p:nvSpPr>
          <p:cNvPr id="4" name="Pladsholder til slidenummer 3">
            <a:extLst>
              <a:ext uri="{FF2B5EF4-FFF2-40B4-BE49-F238E27FC236}">
                <a16:creationId xmlns:a16="http://schemas.microsoft.com/office/drawing/2014/main" id="{7240F22E-144A-B4F0-4F1A-1E3E965FFF43}"/>
              </a:ext>
            </a:extLst>
          </p:cNvPr>
          <p:cNvSpPr>
            <a:spLocks noGrp="1"/>
          </p:cNvSpPr>
          <p:nvPr>
            <p:ph type="sldNum" sz="quarter" idx="12"/>
          </p:nvPr>
        </p:nvSpPr>
        <p:spPr>
          <a:xfrm>
            <a:off x="150471"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46</a:t>
            </a:fld>
            <a:endParaRPr lang="da-DK"/>
          </a:p>
        </p:txBody>
      </p:sp>
      <p:sp>
        <p:nvSpPr>
          <p:cNvPr id="2" name="Titel 1">
            <a:extLst>
              <a:ext uri="{FF2B5EF4-FFF2-40B4-BE49-F238E27FC236}">
                <a16:creationId xmlns:a16="http://schemas.microsoft.com/office/drawing/2014/main" id="{4B7507FA-741C-7A20-556A-DD3F4508F0BB}"/>
              </a:ext>
            </a:extLst>
          </p:cNvPr>
          <p:cNvSpPr>
            <a:spLocks noGrp="1"/>
          </p:cNvSpPr>
          <p:nvPr>
            <p:ph type="title"/>
          </p:nvPr>
        </p:nvSpPr>
        <p:spPr>
          <a:xfrm>
            <a:off x="911224" y="369794"/>
            <a:ext cx="9648825" cy="1079594"/>
          </a:xfrm>
        </p:spPr>
        <p:txBody>
          <a:bodyPr vert="horz" wrap="square" lIns="0" tIns="0" rIns="0" bIns="0" rtlCol="0" anchor="b" anchorCtr="0">
            <a:normAutofit/>
          </a:bodyPr>
          <a:lstStyle/>
          <a:p>
            <a:r>
              <a:rPr lang="da-DK" b="1" kern="1200">
                <a:latin typeface="+mj-lt"/>
                <a:ea typeface="Verdana" panose="020B0604030504040204" pitchFamily="34" charset="0"/>
                <a:cs typeface="Verdana" panose="020B0604030504040204" pitchFamily="34" charset="0"/>
              </a:rPr>
              <a:t>Fejring og videndeling</a:t>
            </a:r>
          </a:p>
        </p:txBody>
      </p:sp>
      <p:sp>
        <p:nvSpPr>
          <p:cNvPr id="13" name="Tekstfelt 12">
            <a:extLst>
              <a:ext uri="{FF2B5EF4-FFF2-40B4-BE49-F238E27FC236}">
                <a16:creationId xmlns:a16="http://schemas.microsoft.com/office/drawing/2014/main" id="{BFFE54FA-9176-CDAC-E12B-968DCA7C9FF0}"/>
              </a:ext>
            </a:extLst>
          </p:cNvPr>
          <p:cNvSpPr txBox="1"/>
          <p:nvPr/>
        </p:nvSpPr>
        <p:spPr>
          <a:xfrm>
            <a:off x="330471" y="229094"/>
            <a:ext cx="6099048" cy="923330"/>
          </a:xfrm>
          <a:prstGeom prst="rect">
            <a:avLst/>
          </a:prstGeom>
          <a:noFill/>
        </p:spPr>
        <p:txBody>
          <a:bodyPr wrap="square">
            <a:spAutoFit/>
          </a:bodyPr>
          <a:lstStyle/>
          <a:p>
            <a:r>
              <a:rPr lang="da-DK" sz="1800">
                <a:solidFill>
                  <a:schemeClr val="tx1"/>
                </a:solidFill>
              </a:rPr>
              <a:t>Fejring og præsentation af læring og resultater</a:t>
            </a:r>
          </a:p>
          <a:p>
            <a:br>
              <a:rPr lang="da-DK">
                <a:solidFill>
                  <a:schemeClr val="tx1"/>
                </a:solidFill>
              </a:rPr>
            </a:br>
            <a:endParaRPr lang="da-DK">
              <a:solidFill>
                <a:schemeClr val="tx1"/>
              </a:solidFill>
            </a:endParaRPr>
          </a:p>
        </p:txBody>
      </p:sp>
      <p:pic>
        <p:nvPicPr>
          <p:cNvPr id="15" name="Pladsholder til indhold 5" descr="Fyrværkeri med massiv udfyldning">
            <a:extLst>
              <a:ext uri="{FF2B5EF4-FFF2-40B4-BE49-F238E27FC236}">
                <a16:creationId xmlns:a16="http://schemas.microsoft.com/office/drawing/2014/main" id="{C5C4DC3C-E5B7-479B-A3CD-4E0348DCF690}"/>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7791188" y="0"/>
            <a:ext cx="4400812" cy="4400812"/>
          </a:xfrm>
          <a:prstGeom prst="rect">
            <a:avLst/>
          </a:prstGeom>
        </p:spPr>
      </p:pic>
    </p:spTree>
    <p:extLst>
      <p:ext uri="{BB962C8B-B14F-4D97-AF65-F5344CB8AC3E}">
        <p14:creationId xmlns:p14="http://schemas.microsoft.com/office/powerpoint/2010/main" val="1552338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08625" y="2039865"/>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99944" y="112761"/>
            <a:ext cx="9648826" cy="1081007"/>
          </a:xfrm>
        </p:spPr>
        <p:txBody>
          <a:bodyPr/>
          <a:lstStyle/>
          <a:p>
            <a:r>
              <a:rPr lang="da-DK"/>
              <a:t>Status på indsatser</a:t>
            </a:r>
          </a:p>
        </p:txBody>
      </p:sp>
      <p:sp>
        <p:nvSpPr>
          <p:cNvPr id="8" name="Ellipse 7"/>
          <p:cNvSpPr/>
          <p:nvPr/>
        </p:nvSpPr>
        <p:spPr>
          <a:xfrm>
            <a:off x="2248684" y="2177569"/>
            <a:ext cx="2022007" cy="18964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a:p>
        </p:txBody>
      </p:sp>
      <p:sp>
        <p:nvSpPr>
          <p:cNvPr id="9" name="Ellipse 8"/>
          <p:cNvSpPr/>
          <p:nvPr/>
        </p:nvSpPr>
        <p:spPr>
          <a:xfrm>
            <a:off x="7578028" y="2156058"/>
            <a:ext cx="2056514" cy="184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a:p>
        </p:txBody>
      </p:sp>
      <p:sp>
        <p:nvSpPr>
          <p:cNvPr id="11" name="Tekstfelt 10"/>
          <p:cNvSpPr txBox="1"/>
          <p:nvPr/>
        </p:nvSpPr>
        <p:spPr>
          <a:xfrm>
            <a:off x="2271905" y="2710505"/>
            <a:ext cx="1956019" cy="523220"/>
          </a:xfrm>
          <a:prstGeom prst="rect">
            <a:avLst/>
          </a:prstGeom>
          <a:noFill/>
        </p:spPr>
        <p:txBody>
          <a:bodyPr wrap="square" rtlCol="0">
            <a:spAutoFit/>
          </a:bodyPr>
          <a:lstStyle/>
          <a:p>
            <a:pPr algn="ctr"/>
            <a:r>
              <a:rPr lang="da-DK" sz="2800">
                <a:solidFill>
                  <a:srgbClr val="FF0000"/>
                </a:solidFill>
              </a:rPr>
              <a:t>5</a:t>
            </a:r>
            <a:r>
              <a:rPr lang="da-DK" sz="2800">
                <a:solidFill>
                  <a:schemeClr val="bg1"/>
                </a:solidFill>
              </a:rPr>
              <a:t> min.</a:t>
            </a:r>
          </a:p>
        </p:txBody>
      </p:sp>
      <p:sp>
        <p:nvSpPr>
          <p:cNvPr id="20" name="Tekstfelt 19"/>
          <p:cNvSpPr txBox="1"/>
          <p:nvPr/>
        </p:nvSpPr>
        <p:spPr>
          <a:xfrm>
            <a:off x="7359768" y="2815710"/>
            <a:ext cx="2493034" cy="523220"/>
          </a:xfrm>
          <a:prstGeom prst="rect">
            <a:avLst/>
          </a:prstGeom>
          <a:noFill/>
        </p:spPr>
        <p:txBody>
          <a:bodyPr wrap="square" rtlCol="0">
            <a:spAutoFit/>
          </a:bodyPr>
          <a:lstStyle/>
          <a:p>
            <a:pPr algn="ctr"/>
            <a:r>
              <a:rPr lang="da-DK" sz="2800">
                <a:solidFill>
                  <a:srgbClr val="FF0000"/>
                </a:solidFill>
              </a:rPr>
              <a:t>2</a:t>
            </a:r>
            <a:r>
              <a:rPr lang="da-DK" sz="2800">
                <a:solidFill>
                  <a:schemeClr val="bg1"/>
                </a:solidFill>
              </a:rPr>
              <a:t> min.</a:t>
            </a:r>
          </a:p>
        </p:txBody>
      </p:sp>
      <p:sp>
        <p:nvSpPr>
          <p:cNvPr id="21" name="Tekstfelt 20"/>
          <p:cNvSpPr txBox="1"/>
          <p:nvPr/>
        </p:nvSpPr>
        <p:spPr>
          <a:xfrm>
            <a:off x="1637081" y="1697195"/>
            <a:ext cx="3183148" cy="461665"/>
          </a:xfrm>
          <a:prstGeom prst="rect">
            <a:avLst/>
          </a:prstGeom>
          <a:noFill/>
        </p:spPr>
        <p:txBody>
          <a:bodyPr wrap="square" rtlCol="0">
            <a:spAutoFit/>
          </a:bodyPr>
          <a:lstStyle/>
          <a:p>
            <a:pPr algn="ctr"/>
            <a:r>
              <a:rPr lang="da-DK" sz="2400" b="1"/>
              <a:t>PITCH</a:t>
            </a:r>
            <a:endParaRPr lang="da-DK" b="1"/>
          </a:p>
        </p:txBody>
      </p:sp>
      <p:sp>
        <p:nvSpPr>
          <p:cNvPr id="22" name="Tekstfelt 21"/>
          <p:cNvSpPr txBox="1"/>
          <p:nvPr/>
        </p:nvSpPr>
        <p:spPr>
          <a:xfrm>
            <a:off x="6812665" y="1697195"/>
            <a:ext cx="3536105" cy="461665"/>
          </a:xfrm>
          <a:prstGeom prst="rect">
            <a:avLst/>
          </a:prstGeom>
          <a:noFill/>
        </p:spPr>
        <p:txBody>
          <a:bodyPr wrap="square" rtlCol="0">
            <a:spAutoFit/>
          </a:bodyPr>
          <a:lstStyle/>
          <a:p>
            <a:pPr algn="ctr"/>
            <a:r>
              <a:rPr lang="da-DK" sz="2400" b="1"/>
              <a:t>Refleksioner</a:t>
            </a:r>
            <a:endParaRPr lang="da-DK" sz="2000" b="1"/>
          </a:p>
        </p:txBody>
      </p:sp>
      <p:sp>
        <p:nvSpPr>
          <p:cNvPr id="5" name="Tekstfelt 4"/>
          <p:cNvSpPr txBox="1"/>
          <p:nvPr/>
        </p:nvSpPr>
        <p:spPr>
          <a:xfrm>
            <a:off x="10662249" y="958334"/>
            <a:ext cx="1345721" cy="369332"/>
          </a:xfrm>
          <a:prstGeom prst="rect">
            <a:avLst/>
          </a:prstGeom>
          <a:noFill/>
        </p:spPr>
        <p:txBody>
          <a:bodyPr wrap="square" rtlCol="0">
            <a:spAutoFit/>
          </a:bodyPr>
          <a:lstStyle/>
          <a:p>
            <a:r>
              <a:rPr lang="da-DK">
                <a:solidFill>
                  <a:srgbClr val="FFFFFF"/>
                </a:solidFill>
              </a:rPr>
              <a:t>Team 3</a:t>
            </a:r>
          </a:p>
        </p:txBody>
      </p:sp>
      <p:sp>
        <p:nvSpPr>
          <p:cNvPr id="19" name="Tekstfelt 18"/>
          <p:cNvSpPr txBox="1"/>
          <p:nvPr/>
        </p:nvSpPr>
        <p:spPr>
          <a:xfrm>
            <a:off x="10696754" y="1916207"/>
            <a:ext cx="1345721" cy="369332"/>
          </a:xfrm>
          <a:prstGeom prst="rect">
            <a:avLst/>
          </a:prstGeom>
          <a:noFill/>
        </p:spPr>
        <p:txBody>
          <a:bodyPr wrap="square" rtlCol="0">
            <a:spAutoFit/>
          </a:bodyPr>
          <a:lstStyle/>
          <a:p>
            <a:r>
              <a:rPr lang="da-DK">
                <a:solidFill>
                  <a:srgbClr val="FFFFFF"/>
                </a:solidFill>
              </a:rPr>
              <a:t>Team 5</a:t>
            </a:r>
          </a:p>
        </p:txBody>
      </p:sp>
      <p:sp>
        <p:nvSpPr>
          <p:cNvPr id="23" name="Tekstfelt 22"/>
          <p:cNvSpPr txBox="1"/>
          <p:nvPr/>
        </p:nvSpPr>
        <p:spPr>
          <a:xfrm>
            <a:off x="10490419" y="3125048"/>
            <a:ext cx="1345721" cy="369332"/>
          </a:xfrm>
          <a:prstGeom prst="rect">
            <a:avLst/>
          </a:prstGeom>
          <a:noFill/>
        </p:spPr>
        <p:txBody>
          <a:bodyPr wrap="square" rtlCol="0">
            <a:spAutoFit/>
          </a:bodyPr>
          <a:lstStyle/>
          <a:p>
            <a:r>
              <a:rPr lang="da-DK">
                <a:solidFill>
                  <a:srgbClr val="FFFFFF"/>
                </a:solidFill>
              </a:rPr>
              <a:t>Team 1</a:t>
            </a:r>
          </a:p>
        </p:txBody>
      </p:sp>
      <p:sp>
        <p:nvSpPr>
          <p:cNvPr id="24" name="Tekstfelt 23"/>
          <p:cNvSpPr txBox="1"/>
          <p:nvPr/>
        </p:nvSpPr>
        <p:spPr>
          <a:xfrm>
            <a:off x="10709694" y="3838506"/>
            <a:ext cx="1345721" cy="369332"/>
          </a:xfrm>
          <a:prstGeom prst="rect">
            <a:avLst/>
          </a:prstGeom>
          <a:noFill/>
        </p:spPr>
        <p:txBody>
          <a:bodyPr wrap="square" rtlCol="0">
            <a:spAutoFit/>
          </a:bodyPr>
          <a:lstStyle/>
          <a:p>
            <a:r>
              <a:rPr lang="da-DK">
                <a:solidFill>
                  <a:srgbClr val="FFFFFF"/>
                </a:solidFill>
              </a:rPr>
              <a:t>Team 12</a:t>
            </a:r>
          </a:p>
        </p:txBody>
      </p:sp>
      <p:sp>
        <p:nvSpPr>
          <p:cNvPr id="3" name="Tekstfelt 2">
            <a:extLst>
              <a:ext uri="{FF2B5EF4-FFF2-40B4-BE49-F238E27FC236}">
                <a16:creationId xmlns:a16="http://schemas.microsoft.com/office/drawing/2014/main" id="{0E4C34EA-BB4D-D7D8-DB35-6C07D2AAE53C}"/>
              </a:ext>
            </a:extLst>
          </p:cNvPr>
          <p:cNvSpPr txBox="1"/>
          <p:nvPr/>
        </p:nvSpPr>
        <p:spPr>
          <a:xfrm>
            <a:off x="3259687" y="4341349"/>
            <a:ext cx="7256198" cy="2516651"/>
          </a:xfrm>
          <a:prstGeom prst="rect">
            <a:avLst/>
          </a:prstGeom>
          <a:noFill/>
        </p:spPr>
        <p:txBody>
          <a:bodyPr wrap="square" rtlCol="0">
            <a:spAutoFit/>
          </a:bodyPr>
          <a:lstStyle/>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har I lært om problemet?</a:t>
            </a:r>
          </a:p>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vil I opnå og hvordan? (driverdiagram)</a:t>
            </a:r>
          </a:p>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har I lært af data indtil nu?</a:t>
            </a:r>
          </a:p>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har I lært af afprøvninger indtil nu?</a:t>
            </a:r>
          </a:p>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er næste skridt?</a:t>
            </a:r>
          </a:p>
          <a:p>
            <a:pPr marL="342900" lvl="0" indent="-342900" fontAlgn="auto" hangingPunct="1">
              <a:lnSpc>
                <a:spcPct val="105000"/>
              </a:lnSpc>
              <a:spcAft>
                <a:spcPts val="800"/>
              </a:spcAft>
              <a:buFont typeface="Wingdings" panose="05000000000000000000" pitchFamily="2" charset="2"/>
              <a:buChar char=""/>
            </a:pPr>
            <a:r>
              <a:rPr lang="da-DK" sz="2000">
                <a:effectLst/>
                <a:latin typeface="Verdana" panose="020B0604030504040204" pitchFamily="34" charset="0"/>
                <a:ea typeface="Times New Roman" panose="02020603050405020304" pitchFamily="18" charset="0"/>
                <a:cs typeface="Times New Roman" panose="02020603050405020304" pitchFamily="18" charset="0"/>
              </a:rPr>
              <a:t>Hvad vil I gerne have feedback på?</a:t>
            </a:r>
            <a:r>
              <a:rPr lang="da-DK" sz="2000" b="1">
                <a:effectLst/>
                <a:latin typeface="Verdana" panose="020B0604030504040204" pitchFamily="34" charset="0"/>
                <a:ea typeface="Times New Roman" panose="02020603050405020304" pitchFamily="18" charset="0"/>
                <a:cs typeface="Times New Roman" panose="02020603050405020304" pitchFamily="18" charset="0"/>
              </a:rPr>
              <a:t> </a:t>
            </a:r>
            <a:endParaRPr lang="da-DK" sz="2000"/>
          </a:p>
        </p:txBody>
      </p:sp>
      <p:sp>
        <p:nvSpPr>
          <p:cNvPr id="4" name="Tekstfelt 3">
            <a:extLst>
              <a:ext uri="{FF2B5EF4-FFF2-40B4-BE49-F238E27FC236}">
                <a16:creationId xmlns:a16="http://schemas.microsoft.com/office/drawing/2014/main" id="{A712A46D-8092-3ECA-2D38-AC732322E98E}"/>
              </a:ext>
            </a:extLst>
          </p:cNvPr>
          <p:cNvSpPr txBox="1"/>
          <p:nvPr/>
        </p:nvSpPr>
        <p:spPr>
          <a:xfrm>
            <a:off x="330471" y="229094"/>
            <a:ext cx="6099048" cy="923330"/>
          </a:xfrm>
          <a:prstGeom prst="rect">
            <a:avLst/>
          </a:prstGeom>
          <a:noFill/>
        </p:spPr>
        <p:txBody>
          <a:bodyPr wrap="square">
            <a:spAutoFit/>
          </a:bodyPr>
          <a:lstStyle/>
          <a:p>
            <a:r>
              <a:rPr lang="da-DK" sz="1800">
                <a:solidFill>
                  <a:schemeClr val="tx1"/>
                </a:solidFill>
              </a:rPr>
              <a:t>Fejring og præsentation af læring og resultater</a:t>
            </a:r>
          </a:p>
          <a:p>
            <a:br>
              <a:rPr lang="da-DK">
                <a:solidFill>
                  <a:schemeClr val="tx1"/>
                </a:solidFill>
              </a:rPr>
            </a:br>
            <a:endParaRPr lang="da-DK">
              <a:solidFill>
                <a:schemeClr val="tx1"/>
              </a:solidFill>
            </a:endParaRPr>
          </a:p>
        </p:txBody>
      </p:sp>
      <p:sp>
        <p:nvSpPr>
          <p:cNvPr id="6" name="Pladsholder til slidenummer 5">
            <a:extLst>
              <a:ext uri="{FF2B5EF4-FFF2-40B4-BE49-F238E27FC236}">
                <a16:creationId xmlns:a16="http://schemas.microsoft.com/office/drawing/2014/main" id="{4A99691F-4727-E3EE-A16B-7BFC697C146F}"/>
              </a:ext>
            </a:extLst>
          </p:cNvPr>
          <p:cNvSpPr>
            <a:spLocks noGrp="1"/>
          </p:cNvSpPr>
          <p:nvPr>
            <p:ph type="sldNum" sz="quarter" idx="12"/>
          </p:nvPr>
        </p:nvSpPr>
        <p:spPr/>
        <p:txBody>
          <a:bodyPr/>
          <a:lstStyle/>
          <a:p>
            <a:fld id="{50DEC214-4A26-8544-86E4-D5810B015655}" type="slidenum">
              <a:rPr lang="da-DK" smtClean="0"/>
              <a:t>47</a:t>
            </a:fld>
            <a:endParaRPr lang="da-DK"/>
          </a:p>
        </p:txBody>
      </p:sp>
    </p:spTree>
    <p:extLst>
      <p:ext uri="{BB962C8B-B14F-4D97-AF65-F5344CB8AC3E}">
        <p14:creationId xmlns:p14="http://schemas.microsoft.com/office/powerpoint/2010/main" val="124531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Evaluering af Forbedringsforløbet</a:t>
            </a:r>
          </a:p>
        </p:txBody>
      </p:sp>
      <p:sp>
        <p:nvSpPr>
          <p:cNvPr id="4" name="Pladsholder til slidenummer 3"/>
          <p:cNvSpPr>
            <a:spLocks noGrp="1"/>
          </p:cNvSpPr>
          <p:nvPr>
            <p:ph type="sldNum" sz="quarter" idx="12"/>
          </p:nvPr>
        </p:nvSpPr>
        <p:spPr/>
        <p:txBody>
          <a:bodyPr/>
          <a:lstStyle/>
          <a:p>
            <a:fld id="{1A9C1F50-39BA-4586-8B54-E51EE54A86B8}" type="slidenum">
              <a:rPr lang="da-DK" smtClean="0"/>
              <a:t>48</a:t>
            </a:fld>
            <a:endParaRPr lang="da-DK"/>
          </a:p>
        </p:txBody>
      </p:sp>
      <p:sp>
        <p:nvSpPr>
          <p:cNvPr id="7" name="Rektangel 6">
            <a:extLst>
              <a:ext uri="{FF2B5EF4-FFF2-40B4-BE49-F238E27FC236}">
                <a16:creationId xmlns:a16="http://schemas.microsoft.com/office/drawing/2014/main" id="{7CF3FA7A-E3F4-A44D-4A33-C1F1B98B14C2}"/>
              </a:ext>
            </a:extLst>
          </p:cNvPr>
          <p:cNvSpPr/>
          <p:nvPr/>
        </p:nvSpPr>
        <p:spPr>
          <a:xfrm>
            <a:off x="4106863" y="2620796"/>
            <a:ext cx="3257550" cy="288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QR-kode indsættes her til evaluering</a:t>
            </a:r>
          </a:p>
        </p:txBody>
      </p:sp>
    </p:spTree>
    <p:extLst>
      <p:ext uri="{BB962C8B-B14F-4D97-AF65-F5344CB8AC3E}">
        <p14:creationId xmlns:p14="http://schemas.microsoft.com/office/powerpoint/2010/main" val="838686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68BC7-92CA-6299-38B0-25DCA6F1D9C6}"/>
              </a:ext>
            </a:extLst>
          </p:cNvPr>
          <p:cNvSpPr>
            <a:spLocks noGrp="1"/>
          </p:cNvSpPr>
          <p:nvPr>
            <p:ph type="title"/>
          </p:nvPr>
        </p:nvSpPr>
        <p:spPr>
          <a:xfrm>
            <a:off x="911225" y="628520"/>
            <a:ext cx="9648826" cy="411140"/>
          </a:xfrm>
        </p:spPr>
        <p:txBody>
          <a:bodyPr/>
          <a:lstStyle/>
          <a:p>
            <a:r>
              <a:rPr lang="da-DK" sz="1600" b="0" noProof="0">
                <a:solidFill>
                  <a:schemeClr val="tx2"/>
                </a:solidFill>
              </a:rPr>
              <a:t>Et samarbejde mellem</a:t>
            </a:r>
          </a:p>
        </p:txBody>
      </p:sp>
      <p:pic>
        <p:nvPicPr>
          <p:cNvPr id="6" name="Pladsholder til indhold 5">
            <a:extLst>
              <a:ext uri="{FF2B5EF4-FFF2-40B4-BE49-F238E27FC236}">
                <a16:creationId xmlns:a16="http://schemas.microsoft.com/office/drawing/2014/main" id="{945DB47F-ADAD-2BB2-7148-34E7B0902DD1}"/>
              </a:ext>
            </a:extLst>
          </p:cNvPr>
          <p:cNvPicPr>
            <a:picLocks noGrp="1" noChangeAspect="1"/>
          </p:cNvPicPr>
          <p:nvPr>
            <p:ph idx="1"/>
          </p:nvPr>
        </p:nvPicPr>
        <p:blipFill>
          <a:blip r:embed="rId2"/>
          <a:stretch>
            <a:fillRect/>
          </a:stretch>
        </p:blipFill>
        <p:spPr>
          <a:xfrm>
            <a:off x="2600217" y="1716067"/>
            <a:ext cx="6991566" cy="1712934"/>
          </a:xfrm>
          <a:noFill/>
        </p:spPr>
      </p:pic>
      <p:sp>
        <p:nvSpPr>
          <p:cNvPr id="4" name="Pladsholder til slidenummer 3">
            <a:extLst>
              <a:ext uri="{FF2B5EF4-FFF2-40B4-BE49-F238E27FC236}">
                <a16:creationId xmlns:a16="http://schemas.microsoft.com/office/drawing/2014/main" id="{DEC1FFF7-DFCC-024E-0DC4-4B47F33D68D9}"/>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1A9C1F50-39BA-4586-8B54-E51EE54A86B8}" type="slidenum">
              <a:rPr lang="da-DK" smtClean="0"/>
              <a:pPr>
                <a:spcAft>
                  <a:spcPts val="600"/>
                </a:spcAft>
              </a:pPr>
              <a:t>49</a:t>
            </a:fld>
            <a:endParaRPr lang="da-DK"/>
          </a:p>
        </p:txBody>
      </p:sp>
      <p:pic>
        <p:nvPicPr>
          <p:cNvPr id="10" name="Billede 9" descr="Et billede, der indeholder tekst, Font/skrifttype, Grafik, logo&#10;&#10;Automatisk genereret beskrivelse">
            <a:extLst>
              <a:ext uri="{FF2B5EF4-FFF2-40B4-BE49-F238E27FC236}">
                <a16:creationId xmlns:a16="http://schemas.microsoft.com/office/drawing/2014/main" id="{C4D95BFD-0CA8-5F68-90C0-8A2372785D5C}"/>
              </a:ext>
            </a:extLst>
          </p:cNvPr>
          <p:cNvPicPr>
            <a:picLocks noChangeAspect="1"/>
          </p:cNvPicPr>
          <p:nvPr/>
        </p:nvPicPr>
        <p:blipFill>
          <a:blip r:embed="rId3"/>
          <a:stretch>
            <a:fillRect/>
          </a:stretch>
        </p:blipFill>
        <p:spPr>
          <a:xfrm>
            <a:off x="3555187" y="4165091"/>
            <a:ext cx="5081626" cy="885139"/>
          </a:xfrm>
          <a:prstGeom prst="rect">
            <a:avLst/>
          </a:prstGeom>
        </p:spPr>
      </p:pic>
    </p:spTree>
    <p:extLst>
      <p:ext uri="{BB962C8B-B14F-4D97-AF65-F5344CB8AC3E}">
        <p14:creationId xmlns:p14="http://schemas.microsoft.com/office/powerpoint/2010/main" val="10038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05C6-1255-89A6-6B96-EEB0971D08E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9D1E789-6B22-D721-FAEE-8D239528476F}"/>
              </a:ext>
            </a:extLst>
          </p:cNvPr>
          <p:cNvSpPr>
            <a:spLocks noGrp="1"/>
          </p:cNvSpPr>
          <p:nvPr>
            <p:ph type="title"/>
          </p:nvPr>
        </p:nvSpPr>
        <p:spPr/>
        <p:txBody>
          <a:bodyPr/>
          <a:lstStyle/>
          <a:p>
            <a:r>
              <a:rPr lang="da-DK"/>
              <a:t>Dagens program</a:t>
            </a:r>
          </a:p>
        </p:txBody>
      </p:sp>
      <p:sp>
        <p:nvSpPr>
          <p:cNvPr id="2" name="Pladsholder til slidenummer 1">
            <a:extLst>
              <a:ext uri="{FF2B5EF4-FFF2-40B4-BE49-F238E27FC236}">
                <a16:creationId xmlns:a16="http://schemas.microsoft.com/office/drawing/2014/main" id="{4925A2C6-14F5-7B26-EB75-4A2B429C550A}"/>
              </a:ext>
            </a:extLst>
          </p:cNvPr>
          <p:cNvSpPr>
            <a:spLocks noGrp="1"/>
          </p:cNvSpPr>
          <p:nvPr>
            <p:ph type="sldNum" sz="quarter" idx="12"/>
          </p:nvPr>
        </p:nvSpPr>
        <p:spPr/>
        <p:txBody>
          <a:bodyPr/>
          <a:lstStyle/>
          <a:p>
            <a:fld id="{50DEC214-4A26-8544-86E4-D5810B015655}" type="slidenum">
              <a:rPr lang="da-DK" smtClean="0"/>
              <a:t>5</a:t>
            </a:fld>
            <a:endParaRPr lang="da-DK"/>
          </a:p>
        </p:txBody>
      </p:sp>
      <p:pic>
        <p:nvPicPr>
          <p:cNvPr id="6" name="Picture 2" descr="Checklist Animated Icon | Free files and folders Animated Icon">
            <a:extLst>
              <a:ext uri="{FF2B5EF4-FFF2-40B4-BE49-F238E27FC236}">
                <a16:creationId xmlns:a16="http://schemas.microsoft.com/office/drawing/2014/main" id="{E27E8081-A3DB-0D5C-E374-25B96757C40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Pladsholder til indhold 4">
            <a:extLst>
              <a:ext uri="{FF2B5EF4-FFF2-40B4-BE49-F238E27FC236}">
                <a16:creationId xmlns:a16="http://schemas.microsoft.com/office/drawing/2014/main" id="{386DFAC5-E0B4-571B-88C3-C3F238281CDA}"/>
              </a:ext>
            </a:extLst>
          </p:cNvPr>
          <p:cNvGraphicFramePr>
            <a:graphicFrameLocks noGrp="1"/>
          </p:cNvGraphicFramePr>
          <p:nvPr>
            <p:ph idx="1"/>
            <p:extLst>
              <p:ext uri="{D42A27DB-BD31-4B8C-83A1-F6EECF244321}">
                <p14:modId xmlns:p14="http://schemas.microsoft.com/office/powerpoint/2010/main" val="1880884150"/>
              </p:ext>
            </p:extLst>
          </p:nvPr>
        </p:nvGraphicFramePr>
        <p:xfrm>
          <a:off x="911225" y="1881188"/>
          <a:ext cx="7267246" cy="3500491"/>
        </p:xfrm>
        <a:graphic>
          <a:graphicData uri="http://schemas.openxmlformats.org/drawingml/2006/table">
            <a:tbl>
              <a:tblPr>
                <a:tableStyleId>{7DF18680-E054-41AD-8BC1-D1AEF772440D}</a:tableStyleId>
              </a:tblPr>
              <a:tblGrid>
                <a:gridCol w="7267246">
                  <a:extLst>
                    <a:ext uri="{9D8B030D-6E8A-4147-A177-3AD203B41FA5}">
                      <a16:colId xmlns:a16="http://schemas.microsoft.com/office/drawing/2014/main" val="20000"/>
                    </a:ext>
                  </a:extLst>
                </a:gridCol>
              </a:tblGrid>
              <a:tr h="548159">
                <a:tc>
                  <a:txBody>
                    <a:bodyPr/>
                    <a:lstStyle/>
                    <a:p>
                      <a:pPr marL="0" indent="0">
                        <a:spcAft>
                          <a:spcPts val="600"/>
                        </a:spcAft>
                        <a:buNone/>
                      </a:pPr>
                      <a:r>
                        <a:rPr lang="da-DK" sz="2400" b="1" i="0"/>
                        <a:t>Velkommen </a:t>
                      </a:r>
                      <a:endParaRPr lang="da-DK" sz="2400" b="1" i="0">
                        <a:solidFill>
                          <a:schemeClr val="tx2"/>
                        </a:solidFill>
                      </a:endParaRPr>
                    </a:p>
                  </a:txBody>
                  <a:tcPr/>
                </a:tc>
                <a:extLst>
                  <a:ext uri="{0D108BD9-81ED-4DB2-BD59-A6C34878D82A}">
                    <a16:rowId xmlns:a16="http://schemas.microsoft.com/office/drawing/2014/main" val="10000"/>
                  </a:ext>
                </a:extLst>
              </a:tr>
              <a:tr h="52574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baseline="0"/>
                        <a:t>Systematisk videndeling af læring</a:t>
                      </a:r>
                      <a:endParaRPr lang="da-DK" sz="2000" b="0">
                        <a:solidFill>
                          <a:schemeClr val="tx2"/>
                        </a:solidFill>
                      </a:endParaRPr>
                    </a:p>
                  </a:txBody>
                  <a:tcPr/>
                </a:tc>
                <a:extLst>
                  <a:ext uri="{0D108BD9-81ED-4DB2-BD59-A6C34878D82A}">
                    <a16:rowId xmlns:a16="http://schemas.microsoft.com/office/drawing/2014/main" val="10001"/>
                  </a:ext>
                </a:extLst>
              </a:tr>
              <a:tr h="516835">
                <a:tc>
                  <a:txBody>
                    <a:bodyPr/>
                    <a:lstStyle/>
                    <a:p>
                      <a:pPr>
                        <a:spcAft>
                          <a:spcPts val="600"/>
                        </a:spcAft>
                      </a:pPr>
                      <a:r>
                        <a:rPr lang="da-DK" sz="2000"/>
                        <a:t>Implementering og forankring</a:t>
                      </a:r>
                    </a:p>
                  </a:txBody>
                  <a:tcPr/>
                </a:tc>
                <a:extLst>
                  <a:ext uri="{0D108BD9-81ED-4DB2-BD59-A6C34878D82A}">
                    <a16:rowId xmlns:a16="http://schemas.microsoft.com/office/drawing/2014/main" val="10002"/>
                  </a:ext>
                </a:extLst>
              </a:tr>
              <a:tr h="50767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Plan for implementering og fastholdelse</a:t>
                      </a:r>
                      <a:endParaRPr lang="da-DK" sz="2000" b="0">
                        <a:solidFill>
                          <a:schemeClr val="tx2"/>
                        </a:solidFill>
                      </a:endParaRPr>
                    </a:p>
                  </a:txBody>
                  <a:tcPr/>
                </a:tc>
                <a:extLst>
                  <a:ext uri="{0D108BD9-81ED-4DB2-BD59-A6C34878D82A}">
                    <a16:rowId xmlns:a16="http://schemas.microsoft.com/office/drawing/2014/main" val="10003"/>
                  </a:ext>
                </a:extLst>
              </a:tr>
              <a:tr h="49058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Fokus på forbedringstavle og design af lokal tavle til forbedring</a:t>
                      </a:r>
                      <a:endParaRPr lang="da-DK" sz="2000" b="0">
                        <a:solidFill>
                          <a:schemeClr val="tx2"/>
                        </a:solidFill>
                      </a:endParaRPr>
                    </a:p>
                  </a:txBody>
                  <a:tcPr/>
                </a:tc>
                <a:extLst>
                  <a:ext uri="{0D108BD9-81ED-4DB2-BD59-A6C34878D82A}">
                    <a16:rowId xmlns:a16="http://schemas.microsoft.com/office/drawing/2014/main" val="10004"/>
                  </a:ext>
                </a:extLst>
              </a:tr>
              <a:tr h="6585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0" i="0" u="none" strike="noStrike" kern="1200" cap="none" spc="0" normalizeH="0" baseline="0" noProof="0">
                          <a:ln>
                            <a:noFill/>
                          </a:ln>
                          <a:solidFill>
                            <a:srgbClr val="0085A0"/>
                          </a:solidFill>
                          <a:effectLst/>
                          <a:uLnTx/>
                          <a:uFillTx/>
                          <a:latin typeface="+mn-lt"/>
                          <a:ea typeface="+mn-ea"/>
                          <a:cs typeface="+mn-cs"/>
                        </a:rPr>
                        <a:t>Fejring og præsentation af læring og resultater i datadrevet forbedringsarbejde</a:t>
                      </a:r>
                      <a:endParaRPr kumimoji="0" lang="da-DK" sz="2000" b="0" i="0" u="none" strike="noStrike" kern="1200" cap="none" spc="0" normalizeH="0" baseline="0" noProof="0">
                        <a:ln>
                          <a:noFill/>
                        </a:ln>
                        <a:solidFill>
                          <a:srgbClr val="595959"/>
                        </a:solidFill>
                        <a:effectLst/>
                        <a:uLnTx/>
                        <a:uFillTx/>
                        <a:latin typeface="+mn-lt"/>
                        <a:ea typeface="+mn-ea"/>
                        <a:cs typeface="+mn-cs"/>
                      </a:endParaRPr>
                    </a:p>
                  </a:txBody>
                  <a:tcPr/>
                </a:tc>
                <a:extLst>
                  <a:ext uri="{0D108BD9-81ED-4DB2-BD59-A6C34878D82A}">
                    <a16:rowId xmlns:a16="http://schemas.microsoft.com/office/drawing/2014/main" val="466270725"/>
                  </a:ext>
                </a:extLst>
              </a:tr>
            </a:tbl>
          </a:graphicData>
        </a:graphic>
      </p:graphicFrame>
    </p:spTree>
    <p:extLst>
      <p:ext uri="{BB962C8B-B14F-4D97-AF65-F5344CB8AC3E}">
        <p14:creationId xmlns:p14="http://schemas.microsoft.com/office/powerpoint/2010/main" val="3451215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9C8438-C4E1-C1BF-3F8F-335FA411C91E}"/>
              </a:ext>
            </a:extLst>
          </p:cNvPr>
          <p:cNvSpPr>
            <a:spLocks noGrp="1"/>
          </p:cNvSpPr>
          <p:nvPr>
            <p:ph type="title"/>
          </p:nvPr>
        </p:nvSpPr>
        <p:spPr>
          <a:xfrm>
            <a:off x="911225" y="369793"/>
            <a:ext cx="9316508" cy="1081007"/>
          </a:xfrm>
        </p:spPr>
        <p:txBody>
          <a:bodyPr/>
          <a:lstStyle/>
          <a:p>
            <a:endParaRPr lang="en-US"/>
          </a:p>
        </p:txBody>
      </p:sp>
      <p:sp>
        <p:nvSpPr>
          <p:cNvPr id="10" name="Slide Number Placeholder 2">
            <a:extLst>
              <a:ext uri="{FF2B5EF4-FFF2-40B4-BE49-F238E27FC236}">
                <a16:creationId xmlns:a16="http://schemas.microsoft.com/office/drawing/2014/main" id="{EA4A384E-1426-D20B-781A-DD5367EBDE38}"/>
              </a:ext>
            </a:extLst>
          </p:cNvPr>
          <p:cNvSpPr>
            <a:spLocks noGrp="1"/>
          </p:cNvSpPr>
          <p:nvPr>
            <p:ph type="sldNum" sz="quarter" idx="12"/>
          </p:nvPr>
        </p:nvSpPr>
        <p:spPr>
          <a:xfrm>
            <a:off x="150472" y="6534000"/>
            <a:ext cx="360000" cy="324000"/>
          </a:xfrm>
        </p:spPr>
        <p:txBody>
          <a:bodyPr/>
          <a:lstStyle/>
          <a:p>
            <a:pPr>
              <a:spcAft>
                <a:spcPts val="600"/>
              </a:spcAft>
            </a:pPr>
            <a:fld id="{50DEC214-4A26-8544-86E4-D5810B015655}" type="slidenum">
              <a:rPr lang="da-DK" smtClean="0"/>
              <a:pPr>
                <a:spcAft>
                  <a:spcPts val="600"/>
                </a:spcAft>
              </a:pPr>
              <a:t>50</a:t>
            </a:fld>
            <a:endParaRPr lang="da-DK"/>
          </a:p>
        </p:txBody>
      </p:sp>
      <p:sp>
        <p:nvSpPr>
          <p:cNvPr id="11" name="Text Placeholder 3">
            <a:extLst>
              <a:ext uri="{FF2B5EF4-FFF2-40B4-BE49-F238E27FC236}">
                <a16:creationId xmlns:a16="http://schemas.microsoft.com/office/drawing/2014/main" id="{5BE92DC2-0064-045F-C783-AA8D4764329B}"/>
              </a:ext>
            </a:extLst>
          </p:cNvPr>
          <p:cNvSpPr>
            <a:spLocks noGrp="1"/>
          </p:cNvSpPr>
          <p:nvPr>
            <p:ph type="body" sz="quarter" idx="13"/>
          </p:nvPr>
        </p:nvSpPr>
        <p:spPr>
          <a:xfrm>
            <a:off x="911225" y="3428999"/>
            <a:ext cx="9316508" cy="2853001"/>
          </a:xfrm>
        </p:spPr>
        <p:txBody>
          <a:bodyPr/>
          <a:lstStyle/>
          <a:p>
            <a:r>
              <a:rPr lang="en-US"/>
              <a:t>www.regionsjaelland.dk</a:t>
            </a:r>
          </a:p>
        </p:txBody>
      </p:sp>
    </p:spTree>
    <p:extLst>
      <p:ext uri="{BB962C8B-B14F-4D97-AF65-F5344CB8AC3E}">
        <p14:creationId xmlns:p14="http://schemas.microsoft.com/office/powerpoint/2010/main" val="54872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0188" y="448653"/>
            <a:ext cx="10515600" cy="600820"/>
          </a:xfrm>
        </p:spPr>
        <p:txBody>
          <a:bodyPr>
            <a:noAutofit/>
          </a:bodyPr>
          <a:lstStyle/>
          <a:p>
            <a:r>
              <a:rPr lang="da-DK" sz="2800"/>
              <a:t> </a:t>
            </a:r>
            <a:br>
              <a:rPr lang="da-DK"/>
            </a:br>
            <a:r>
              <a:rPr lang="da-DK"/>
              <a:t>Forbedringsrejsen</a:t>
            </a:r>
          </a:p>
        </p:txBody>
      </p:sp>
      <p:cxnSp>
        <p:nvCxnSpPr>
          <p:cNvPr id="10" name="Straight Connector 178">
            <a:extLst>
              <a:ext uri="{FF2B5EF4-FFF2-40B4-BE49-F238E27FC236}">
                <a16:creationId xmlns:a16="http://schemas.microsoft.com/office/drawing/2014/main" id="{1514B262-0C5C-4414-926A-842A7B58F813}"/>
              </a:ext>
            </a:extLst>
          </p:cNvPr>
          <p:cNvCxnSpPr>
            <a:cxnSpLocks/>
          </p:cNvCxnSpPr>
          <p:nvPr/>
        </p:nvCxnSpPr>
        <p:spPr>
          <a:xfrm flipV="1">
            <a:off x="3744508" y="2743157"/>
            <a:ext cx="4552918" cy="220"/>
          </a:xfrm>
          <a:prstGeom prst="line">
            <a:avLst/>
          </a:prstGeom>
          <a:ln w="15875" cap="rnd">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435319D9-47EC-4291-A50E-153B2D09B9CD}"/>
              </a:ext>
            </a:extLst>
          </p:cNvPr>
          <p:cNvGrpSpPr/>
          <p:nvPr/>
        </p:nvGrpSpPr>
        <p:grpSpPr>
          <a:xfrm rot="10800000" flipH="1">
            <a:off x="7727424" y="2727987"/>
            <a:ext cx="1154771" cy="1503148"/>
            <a:chOff x="1102722" y="3999191"/>
            <a:chExt cx="943429" cy="953047"/>
          </a:xfrm>
        </p:grpSpPr>
        <p:sp>
          <p:nvSpPr>
            <p:cNvPr id="12" name="Arc 20">
              <a:extLst>
                <a:ext uri="{FF2B5EF4-FFF2-40B4-BE49-F238E27FC236}">
                  <a16:creationId xmlns:a16="http://schemas.microsoft.com/office/drawing/2014/main" id="{F093B28F-08C6-4CE1-96A6-D3CBC33F394E}"/>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21">
              <a:extLst>
                <a:ext uri="{FF2B5EF4-FFF2-40B4-BE49-F238E27FC236}">
                  <a16:creationId xmlns:a16="http://schemas.microsoft.com/office/drawing/2014/main" id="{7252477A-DC31-4864-B54D-B157372DDCA2}"/>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22">
            <a:extLst>
              <a:ext uri="{FF2B5EF4-FFF2-40B4-BE49-F238E27FC236}">
                <a16:creationId xmlns:a16="http://schemas.microsoft.com/office/drawing/2014/main" id="{516D2184-2855-4B9A-BB96-C5B5769EE46F}"/>
              </a:ext>
            </a:extLst>
          </p:cNvPr>
          <p:cNvCxnSpPr>
            <a:cxnSpLocks/>
          </p:cNvCxnSpPr>
          <p:nvPr/>
        </p:nvCxnSpPr>
        <p:spPr>
          <a:xfrm>
            <a:off x="3178511" y="4215571"/>
            <a:ext cx="5126298" cy="394"/>
          </a:xfrm>
          <a:prstGeom prst="line">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6">
            <a:extLst>
              <a:ext uri="{FF2B5EF4-FFF2-40B4-BE49-F238E27FC236}">
                <a16:creationId xmlns:a16="http://schemas.microsoft.com/office/drawing/2014/main" id="{691DEF4B-45C2-4237-A1D5-9ECEDF4E6770}"/>
              </a:ext>
            </a:extLst>
          </p:cNvPr>
          <p:cNvGrpSpPr/>
          <p:nvPr/>
        </p:nvGrpSpPr>
        <p:grpSpPr>
          <a:xfrm flipH="1">
            <a:off x="2605793" y="4201170"/>
            <a:ext cx="1154771" cy="1503148"/>
            <a:chOff x="1102722" y="3999191"/>
            <a:chExt cx="943429" cy="953047"/>
          </a:xfrm>
        </p:grpSpPr>
        <p:sp>
          <p:nvSpPr>
            <p:cNvPr id="16" name="Arc 17">
              <a:extLst>
                <a:ext uri="{FF2B5EF4-FFF2-40B4-BE49-F238E27FC236}">
                  <a16:creationId xmlns:a16="http://schemas.microsoft.com/office/drawing/2014/main" id="{4B9E84A1-EF24-4E89-AA38-50FC972DDFFC}"/>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7" name="Arc 18">
              <a:extLst>
                <a:ext uri="{FF2B5EF4-FFF2-40B4-BE49-F238E27FC236}">
                  <a16:creationId xmlns:a16="http://schemas.microsoft.com/office/drawing/2014/main" id="{F14E76CB-941D-4373-80FE-2A4F84EF6777}"/>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8" name="Straight Connector 15">
            <a:extLst>
              <a:ext uri="{FF2B5EF4-FFF2-40B4-BE49-F238E27FC236}">
                <a16:creationId xmlns:a16="http://schemas.microsoft.com/office/drawing/2014/main" id="{5E6CDF47-F6EF-4F82-9175-20AD22CAAA08}"/>
              </a:ext>
            </a:extLst>
          </p:cNvPr>
          <p:cNvCxnSpPr>
            <a:cxnSpLocks/>
          </p:cNvCxnSpPr>
          <p:nvPr/>
        </p:nvCxnSpPr>
        <p:spPr>
          <a:xfrm>
            <a:off x="3183179" y="5689148"/>
            <a:ext cx="7772330" cy="11536"/>
          </a:xfrm>
          <a:prstGeom prst="line">
            <a:avLst/>
          </a:prstGeom>
          <a:ln w="15875">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0">
            <a:extLst>
              <a:ext uri="{FF2B5EF4-FFF2-40B4-BE49-F238E27FC236}">
                <a16:creationId xmlns:a16="http://schemas.microsoft.com/office/drawing/2014/main" id="{8477998A-A292-45CB-901E-71673B373700}"/>
              </a:ext>
            </a:extLst>
          </p:cNvPr>
          <p:cNvSpPr txBox="1"/>
          <p:nvPr/>
        </p:nvSpPr>
        <p:spPr>
          <a:xfrm>
            <a:off x="1351382" y="1956078"/>
            <a:ext cx="2391829" cy="619144"/>
          </a:xfrm>
          <a:prstGeom prst="rect">
            <a:avLst/>
          </a:prstGeom>
          <a:noFill/>
          <a:ln w="6350">
            <a:noFill/>
            <a:prstDash val="sysDash"/>
          </a:ln>
        </p:spPr>
        <p:txBody>
          <a:bodyPr wrap="square" lIns="0" tIns="0" rIns="0" bIns="0" rtlCol="0" anchor="t">
            <a:spAutoFit/>
          </a:bodyPr>
          <a:lstStyle/>
          <a:p>
            <a:pPr marL="0" marR="0" lvl="0" indent="0" algn="l" defTabSz="74295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da-DK" sz="1100" b="1" i="0" u="none" strike="noStrike" kern="1200" cap="none" spc="0" normalizeH="0" baseline="0" noProof="0" dirty="0">
                <a:ln>
                  <a:noFill/>
                </a:ln>
                <a:solidFill>
                  <a:srgbClr val="000000"/>
                </a:solidFill>
                <a:effectLst/>
                <a:uLnTx/>
                <a:uFillTx/>
                <a:latin typeface="Verdana"/>
                <a:ea typeface="+mn-ea"/>
                <a:cs typeface="Times New Roman" panose="02020603050405020304" pitchFamily="18" charset="0"/>
              </a:rPr>
              <a:t>Mød deltagerne</a:t>
            </a:r>
          </a:p>
          <a:p>
            <a:pPr marL="0" marR="0" lvl="0" indent="0" algn="l" defTabSz="74295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srgbClr val="000000"/>
                </a:solidFill>
                <a:effectLst/>
                <a:uLnTx/>
                <a:uFillTx/>
                <a:latin typeface="Verdana"/>
                <a:ea typeface="+mn-ea"/>
                <a:cs typeface="Times New Roman" panose="02020603050405020304" pitchFamily="18" charset="0"/>
              </a:rPr>
              <a:t>Sofie (læge), Holger (sygeplejerske) og Anita (lægesekretær) skal deltage på </a:t>
            </a:r>
            <a:r>
              <a:rPr kumimoji="0" lang="da-DK" sz="1000" b="0" i="0"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X virksomhed</a:t>
            </a:r>
            <a:r>
              <a:rPr kumimoji="0" lang="da-DK" sz="1000" b="0" i="0" u="none" strike="noStrike" kern="1200" cap="none" spc="0" normalizeH="0" baseline="0" noProof="0" dirty="0">
                <a:ln>
                  <a:noFill/>
                </a:ln>
                <a:solidFill>
                  <a:srgbClr val="000000"/>
                </a:solidFill>
                <a:effectLst/>
                <a:uLnTx/>
                <a:uFillTx/>
                <a:latin typeface="Verdana"/>
                <a:ea typeface="+mn-ea"/>
                <a:cs typeface="Times New Roman" panose="02020603050405020304" pitchFamily="18" charset="0"/>
              </a:rPr>
              <a:t> Forbedringsrejse</a:t>
            </a:r>
            <a:endParaRPr kumimoji="0" lang="da-DK" sz="1000" b="0" i="0" u="none" strike="noStrike" kern="1200" cap="none" spc="0" normalizeH="0" baseline="0" noProof="0" dirty="0">
              <a:ln>
                <a:noFill/>
              </a:ln>
              <a:solidFill>
                <a:srgbClr val="1F2023"/>
              </a:solidFill>
              <a:effectLst/>
              <a:uLnTx/>
              <a:uFillTx/>
              <a:latin typeface="Verdana"/>
              <a:ea typeface="+mn-ea"/>
              <a:cs typeface="+mn-cs"/>
            </a:endParaRPr>
          </a:p>
        </p:txBody>
      </p:sp>
      <p:sp>
        <p:nvSpPr>
          <p:cNvPr id="21" name="Oval 181">
            <a:extLst>
              <a:ext uri="{FF2B5EF4-FFF2-40B4-BE49-F238E27FC236}">
                <a16:creationId xmlns:a16="http://schemas.microsoft.com/office/drawing/2014/main" id="{9E4EF774-1229-42DA-A8C6-10FD6FEC314D}"/>
              </a:ext>
            </a:extLst>
          </p:cNvPr>
          <p:cNvSpPr/>
          <p:nvPr/>
        </p:nvSpPr>
        <p:spPr>
          <a:xfrm>
            <a:off x="4558808" y="2701818"/>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2" name="TextBox 31">
            <a:extLst>
              <a:ext uri="{FF2B5EF4-FFF2-40B4-BE49-F238E27FC236}">
                <a16:creationId xmlns:a16="http://schemas.microsoft.com/office/drawing/2014/main" id="{4FB5BBF0-FD2C-4243-B405-81365111A18F}"/>
              </a:ext>
            </a:extLst>
          </p:cNvPr>
          <p:cNvSpPr txBox="1"/>
          <p:nvPr/>
        </p:nvSpPr>
        <p:spPr>
          <a:xfrm>
            <a:off x="3996448" y="2837925"/>
            <a:ext cx="1307994"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modtager en invitation til </a:t>
            </a:r>
            <a:r>
              <a:rPr lang="da-DK" sz="900" dirty="0">
                <a:solidFill>
                  <a:srgbClr val="0085A0"/>
                </a:solidFill>
                <a:sym typeface="Arial" panose="020B0604020202020204" pitchFamily="34" charset="0"/>
              </a:rPr>
              <a:t>f</a:t>
            </a:r>
            <a:r>
              <a:rPr kumimoji="0" lang="da-DK" sz="900" b="0" i="0" u="none" strike="noStrike" kern="1200" cap="none" spc="0" normalizeH="0" baseline="0" noProof="0" dirty="0" err="1">
                <a:ln>
                  <a:noFill/>
                </a:ln>
                <a:solidFill>
                  <a:srgbClr val="0085A0"/>
                </a:solidFill>
                <a:effectLst/>
                <a:uLnTx/>
                <a:uFillTx/>
                <a:latin typeface="Arial" panose="020B0604020202020204" pitchFamily="34" charset="0"/>
                <a:ea typeface="+mn-ea"/>
                <a:cs typeface="+mn-cs"/>
                <a:sym typeface="Arial" panose="020B0604020202020204" pitchFamily="34" charset="0"/>
              </a:rPr>
              <a:t>orbedringsrejsen</a:t>
            </a:r>
            <a:endParaRPr kumimoji="0" lang="da-DK" sz="900" b="0" i="0" u="none" strike="noStrike" kern="1200" cap="none" spc="0" normalizeH="0" baseline="0" noProof="0" dirty="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24" name="Oval 181">
            <a:extLst>
              <a:ext uri="{FF2B5EF4-FFF2-40B4-BE49-F238E27FC236}">
                <a16:creationId xmlns:a16="http://schemas.microsoft.com/office/drawing/2014/main" id="{9E4EF774-1229-42DA-A8C6-10FD6FEC314D}"/>
              </a:ext>
            </a:extLst>
          </p:cNvPr>
          <p:cNvSpPr/>
          <p:nvPr/>
        </p:nvSpPr>
        <p:spPr>
          <a:xfrm>
            <a:off x="7747913" y="270290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5" name="TextBox 31">
            <a:extLst>
              <a:ext uri="{FF2B5EF4-FFF2-40B4-BE49-F238E27FC236}">
                <a16:creationId xmlns:a16="http://schemas.microsoft.com/office/drawing/2014/main" id="{4FB5BBF0-FD2C-4243-B405-81365111A18F}"/>
              </a:ext>
            </a:extLst>
          </p:cNvPr>
          <p:cNvSpPr txBox="1"/>
          <p:nvPr/>
        </p:nvSpPr>
        <p:spPr>
          <a:xfrm>
            <a:off x="8956460" y="3245980"/>
            <a:ext cx="2253573" cy="470898"/>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l"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undersøger nærmere og bliver klogere på problemstillingen. De modtager link til e-læringskursus i Forbedringsmodellen.</a:t>
            </a:r>
            <a:endParaRPr kumimoji="0" lang="da-DK" sz="900" b="0" i="0" u="none" strike="noStrike" kern="1200" cap="none" spc="0" normalizeH="0" baseline="0" noProof="0" dirty="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26" name="Oval 181">
            <a:extLst>
              <a:ext uri="{FF2B5EF4-FFF2-40B4-BE49-F238E27FC236}">
                <a16:creationId xmlns:a16="http://schemas.microsoft.com/office/drawing/2014/main" id="{9E4EF774-1229-42DA-A8C6-10FD6FEC314D}"/>
              </a:ext>
            </a:extLst>
          </p:cNvPr>
          <p:cNvSpPr/>
          <p:nvPr/>
        </p:nvSpPr>
        <p:spPr>
          <a:xfrm>
            <a:off x="8807312" y="318585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8" name="TextBox 31">
            <a:extLst>
              <a:ext uri="{FF2B5EF4-FFF2-40B4-BE49-F238E27FC236}">
                <a16:creationId xmlns:a16="http://schemas.microsoft.com/office/drawing/2014/main" id="{4FB5BBF0-FD2C-4243-B405-81365111A18F}"/>
              </a:ext>
            </a:extLst>
          </p:cNvPr>
          <p:cNvSpPr txBox="1"/>
          <p:nvPr/>
        </p:nvSpPr>
        <p:spPr>
          <a:xfrm>
            <a:off x="7100047" y="2837925"/>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deltager på </a:t>
            </a:r>
            <a:r>
              <a:rPr kumimoji="0" lang="da-DK" sz="900" b="0" i="0" u="none" strike="noStrike" kern="1200" cap="none" spc="0" normalizeH="0" baseline="0" noProof="0" dirty="0" err="1">
                <a:ln>
                  <a:noFill/>
                </a:ln>
                <a:solidFill>
                  <a:srgbClr val="0085A0"/>
                </a:solidFill>
                <a:effectLst/>
                <a:uLnTx/>
                <a:uFillTx/>
                <a:latin typeface="Arial" panose="020B0604020202020204" pitchFamily="34" charset="0"/>
                <a:ea typeface="+mn-ea"/>
                <a:cs typeface="+mn-cs"/>
                <a:sym typeface="Arial" panose="020B0604020202020204" pitchFamily="34" charset="0"/>
              </a:rPr>
              <a:t>kick-off</a:t>
            </a: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 og </a:t>
            </a:r>
            <a:r>
              <a:rPr kumimoji="0" lang="da-DK" sz="900" b="0" i="0" u="none" strike="noStrike" kern="1200" cap="none" spc="0" normalizeH="0" baseline="0" noProof="0" dirty="0" err="1">
                <a:ln>
                  <a:noFill/>
                </a:ln>
                <a:solidFill>
                  <a:srgbClr val="0085A0"/>
                </a:solidFill>
                <a:effectLst/>
                <a:uLnTx/>
                <a:uFillTx/>
                <a:latin typeface="Arial" panose="020B0604020202020204" pitchFamily="34" charset="0"/>
                <a:ea typeface="+mn-ea"/>
                <a:cs typeface="+mn-cs"/>
                <a:sym typeface="Arial" panose="020B0604020202020204" pitchFamily="34" charset="0"/>
              </a:rPr>
              <a:t>pitch’er</a:t>
            </a: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 forbedringsidé</a:t>
            </a:r>
          </a:p>
        </p:txBody>
      </p:sp>
      <p:sp>
        <p:nvSpPr>
          <p:cNvPr id="29" name="Oval 181">
            <a:extLst>
              <a:ext uri="{FF2B5EF4-FFF2-40B4-BE49-F238E27FC236}">
                <a16:creationId xmlns:a16="http://schemas.microsoft.com/office/drawing/2014/main" id="{9E4EF774-1229-42DA-A8C6-10FD6FEC314D}"/>
              </a:ext>
            </a:extLst>
          </p:cNvPr>
          <p:cNvSpPr/>
          <p:nvPr/>
        </p:nvSpPr>
        <p:spPr>
          <a:xfrm>
            <a:off x="7886309"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0" name="TextBox 31">
            <a:extLst>
              <a:ext uri="{FF2B5EF4-FFF2-40B4-BE49-F238E27FC236}">
                <a16:creationId xmlns:a16="http://schemas.microsoft.com/office/drawing/2014/main" id="{4FB5BBF0-FD2C-4243-B405-81365111A18F}"/>
              </a:ext>
            </a:extLst>
          </p:cNvPr>
          <p:cNvSpPr txBox="1"/>
          <p:nvPr/>
        </p:nvSpPr>
        <p:spPr>
          <a:xfrm>
            <a:off x="5082319" y="427983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a:ln>
                  <a:noFill/>
                </a:ln>
                <a:solidFill>
                  <a:srgbClr val="0085A0"/>
                </a:solidFill>
                <a:effectLst/>
                <a:uLnTx/>
                <a:uFillTx/>
                <a:latin typeface="Arial" panose="020B0604020202020204" pitchFamily="34" charset="0"/>
                <a:ea typeface="+mn-ea"/>
                <a:cs typeface="+mn-cs"/>
                <a:sym typeface="Arial" panose="020B0604020202020204" pitchFamily="34" charset="0"/>
              </a:rPr>
              <a:t>Deltagerne arbejder med mål, forandringsideer og driverdiagram </a:t>
            </a:r>
            <a:endParaRPr kumimoji="0" lang="da-DK" sz="900" b="0" i="0" u="none" strike="noStrike" kern="1200" cap="none" spc="0" normalizeH="0" baseline="0" noProof="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31" name="Rektangel 30"/>
          <p:cNvSpPr/>
          <p:nvPr/>
        </p:nvSpPr>
        <p:spPr>
          <a:xfrm>
            <a:off x="8174141" y="1918168"/>
            <a:ext cx="1186300" cy="472998"/>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Verdana"/>
                <a:ea typeface="+mn-ea"/>
                <a:cs typeface="+mn-cs"/>
              </a:rPr>
              <a:t>”The big why”</a:t>
            </a: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33" name="Oval 181">
            <a:extLst>
              <a:ext uri="{FF2B5EF4-FFF2-40B4-BE49-F238E27FC236}">
                <a16:creationId xmlns:a16="http://schemas.microsoft.com/office/drawing/2014/main" id="{9E4EF774-1229-42DA-A8C6-10FD6FEC314D}"/>
              </a:ext>
            </a:extLst>
          </p:cNvPr>
          <p:cNvSpPr/>
          <p:nvPr/>
        </p:nvSpPr>
        <p:spPr>
          <a:xfrm>
            <a:off x="574166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4" name="TextBox 31">
            <a:extLst>
              <a:ext uri="{FF2B5EF4-FFF2-40B4-BE49-F238E27FC236}">
                <a16:creationId xmlns:a16="http://schemas.microsoft.com/office/drawing/2014/main" id="{4FB5BBF0-FD2C-4243-B405-81365111A18F}"/>
              </a:ext>
            </a:extLst>
          </p:cNvPr>
          <p:cNvSpPr txBox="1"/>
          <p:nvPr/>
        </p:nvSpPr>
        <p:spPr>
          <a:xfrm>
            <a:off x="7240402" y="427983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deltager på Workshop 1</a:t>
            </a:r>
          </a:p>
        </p:txBody>
      </p:sp>
      <p:sp>
        <p:nvSpPr>
          <p:cNvPr id="35" name="Rektangel 34"/>
          <p:cNvSpPr/>
          <p:nvPr/>
        </p:nvSpPr>
        <p:spPr>
          <a:xfrm>
            <a:off x="6938314" y="4539632"/>
            <a:ext cx="1682590" cy="339600"/>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Verdana"/>
                <a:ea typeface="+mn-ea"/>
                <a:cs typeface="+mn-cs"/>
              </a:rPr>
              <a:t>Forbedringsteori</a:t>
            </a: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36" name="Oval 181">
            <a:extLst>
              <a:ext uri="{FF2B5EF4-FFF2-40B4-BE49-F238E27FC236}">
                <a16:creationId xmlns:a16="http://schemas.microsoft.com/office/drawing/2014/main" id="{9E4EF774-1229-42DA-A8C6-10FD6FEC314D}"/>
              </a:ext>
            </a:extLst>
          </p:cNvPr>
          <p:cNvSpPr/>
          <p:nvPr/>
        </p:nvSpPr>
        <p:spPr>
          <a:xfrm>
            <a:off x="362144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7" name="TextBox 31">
            <a:extLst>
              <a:ext uri="{FF2B5EF4-FFF2-40B4-BE49-F238E27FC236}">
                <a16:creationId xmlns:a16="http://schemas.microsoft.com/office/drawing/2014/main" id="{4FB5BBF0-FD2C-4243-B405-81365111A18F}"/>
              </a:ext>
            </a:extLst>
          </p:cNvPr>
          <p:cNvSpPr txBox="1"/>
          <p:nvPr/>
        </p:nvSpPr>
        <p:spPr>
          <a:xfrm>
            <a:off x="3035501" y="4290100"/>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a:ln>
                  <a:noFill/>
                </a:ln>
                <a:solidFill>
                  <a:srgbClr val="0085A0"/>
                </a:solidFill>
                <a:effectLst/>
                <a:uLnTx/>
                <a:uFillTx/>
                <a:latin typeface="Arial" panose="020B0604020202020204" pitchFamily="34" charset="0"/>
                <a:ea typeface="+mn-ea"/>
                <a:cs typeface="+mn-cs"/>
                <a:sym typeface="Arial" panose="020B0604020202020204" pitchFamily="34" charset="0"/>
              </a:rPr>
              <a:t>Deltagerne begynder at indsamle data</a:t>
            </a:r>
            <a:endParaRPr kumimoji="0" lang="da-DK" sz="900" b="0" i="0" u="none" strike="noStrike" kern="1200" cap="none" spc="0" normalizeH="0" baseline="0" noProof="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39" name="Oval 181">
            <a:extLst>
              <a:ext uri="{FF2B5EF4-FFF2-40B4-BE49-F238E27FC236}">
                <a16:creationId xmlns:a16="http://schemas.microsoft.com/office/drawing/2014/main" id="{9E4EF774-1229-42DA-A8C6-10FD6FEC314D}"/>
              </a:ext>
            </a:extLst>
          </p:cNvPr>
          <p:cNvSpPr/>
          <p:nvPr/>
        </p:nvSpPr>
        <p:spPr>
          <a:xfrm>
            <a:off x="2605793" y="511260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0" name="TextBox 31">
            <a:extLst>
              <a:ext uri="{FF2B5EF4-FFF2-40B4-BE49-F238E27FC236}">
                <a16:creationId xmlns:a16="http://schemas.microsoft.com/office/drawing/2014/main" id="{4FB5BBF0-FD2C-4243-B405-81365111A18F}"/>
              </a:ext>
            </a:extLst>
          </p:cNvPr>
          <p:cNvSpPr txBox="1"/>
          <p:nvPr/>
        </p:nvSpPr>
        <p:spPr>
          <a:xfrm>
            <a:off x="1321844" y="5140025"/>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deltager på Workshop 2</a:t>
            </a:r>
          </a:p>
        </p:txBody>
      </p:sp>
      <p:sp>
        <p:nvSpPr>
          <p:cNvPr id="41" name="Rektangel 40"/>
          <p:cNvSpPr/>
          <p:nvPr/>
        </p:nvSpPr>
        <p:spPr>
          <a:xfrm>
            <a:off x="783471" y="5515297"/>
            <a:ext cx="1757951" cy="501102"/>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FFFFFF"/>
                </a:solidFill>
                <a:effectLst/>
                <a:uLnTx/>
                <a:uFillTx/>
                <a:latin typeface="Verdana"/>
                <a:ea typeface="+mn-ea"/>
                <a:cs typeface="+mn-cs"/>
              </a:rPr>
              <a:t>Statistisk proceskontrol og afprøvninger med PDSA-cirkler</a:t>
            </a:r>
          </a:p>
        </p:txBody>
      </p:sp>
      <p:sp>
        <p:nvSpPr>
          <p:cNvPr id="42" name="Oval 181">
            <a:extLst>
              <a:ext uri="{FF2B5EF4-FFF2-40B4-BE49-F238E27FC236}">
                <a16:creationId xmlns:a16="http://schemas.microsoft.com/office/drawing/2014/main" id="{9E4EF774-1229-42DA-A8C6-10FD6FEC314D}"/>
              </a:ext>
            </a:extLst>
          </p:cNvPr>
          <p:cNvSpPr/>
          <p:nvPr/>
        </p:nvSpPr>
        <p:spPr>
          <a:xfrm>
            <a:off x="5952234" y="565747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3" name="TextBox 31">
            <a:extLst>
              <a:ext uri="{FF2B5EF4-FFF2-40B4-BE49-F238E27FC236}">
                <a16:creationId xmlns:a16="http://schemas.microsoft.com/office/drawing/2014/main" id="{4FB5BBF0-FD2C-4243-B405-81365111A18F}"/>
              </a:ext>
            </a:extLst>
          </p:cNvPr>
          <p:cNvSpPr txBox="1"/>
          <p:nvPr/>
        </p:nvSpPr>
        <p:spPr>
          <a:xfrm>
            <a:off x="5275488" y="577467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udfører en række PDSA-tests og lærer nyt om deres system</a:t>
            </a:r>
            <a:endParaRPr kumimoji="0" lang="da-DK" sz="900" b="0" i="0" u="none" strike="noStrike" kern="1200" cap="none" spc="0" normalizeH="0" baseline="0" noProof="0" dirty="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44" name="TextBox 31">
            <a:extLst>
              <a:ext uri="{FF2B5EF4-FFF2-40B4-BE49-F238E27FC236}">
                <a16:creationId xmlns:a16="http://schemas.microsoft.com/office/drawing/2014/main" id="{4FB5BBF0-FD2C-4243-B405-81365111A18F}"/>
              </a:ext>
            </a:extLst>
          </p:cNvPr>
          <p:cNvSpPr txBox="1"/>
          <p:nvPr/>
        </p:nvSpPr>
        <p:spPr>
          <a:xfrm>
            <a:off x="7833038" y="577467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dirty="0">
                <a:ln>
                  <a:noFill/>
                </a:ln>
                <a:solidFill>
                  <a:srgbClr val="0085A0"/>
                </a:solidFill>
                <a:effectLst/>
                <a:uLnTx/>
                <a:uFillTx/>
                <a:latin typeface="Arial" panose="020B0604020202020204" pitchFamily="34" charset="0"/>
                <a:ea typeface="+mn-ea"/>
                <a:cs typeface="+mn-cs"/>
                <a:sym typeface="Arial" panose="020B0604020202020204" pitchFamily="34" charset="0"/>
              </a:rPr>
              <a:t>Deltagerne deltager på Workshop 3</a:t>
            </a:r>
          </a:p>
        </p:txBody>
      </p:sp>
      <p:sp>
        <p:nvSpPr>
          <p:cNvPr id="45" name="Oval 181">
            <a:extLst>
              <a:ext uri="{FF2B5EF4-FFF2-40B4-BE49-F238E27FC236}">
                <a16:creationId xmlns:a16="http://schemas.microsoft.com/office/drawing/2014/main" id="{9E4EF774-1229-42DA-A8C6-10FD6FEC314D}"/>
              </a:ext>
            </a:extLst>
          </p:cNvPr>
          <p:cNvSpPr/>
          <p:nvPr/>
        </p:nvSpPr>
        <p:spPr>
          <a:xfrm>
            <a:off x="850978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7" name="Rektangel 46"/>
          <p:cNvSpPr/>
          <p:nvPr/>
        </p:nvSpPr>
        <p:spPr>
          <a:xfrm>
            <a:off x="7206170" y="6040555"/>
            <a:ext cx="2514242" cy="38913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Verdana"/>
                <a:ea typeface="+mn-ea"/>
                <a:cs typeface="+mn-cs"/>
              </a:rPr>
              <a:t>Bæredygtig implementering og fastholdelse</a:t>
            </a: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49" name="Oval 181">
            <a:extLst>
              <a:ext uri="{FF2B5EF4-FFF2-40B4-BE49-F238E27FC236}">
                <a16:creationId xmlns:a16="http://schemas.microsoft.com/office/drawing/2014/main" id="{9E4EF774-1229-42DA-A8C6-10FD6FEC314D}"/>
              </a:ext>
            </a:extLst>
          </p:cNvPr>
          <p:cNvSpPr/>
          <p:nvPr/>
        </p:nvSpPr>
        <p:spPr>
          <a:xfrm>
            <a:off x="1033174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0" name="TextBox 31">
            <a:extLst>
              <a:ext uri="{FF2B5EF4-FFF2-40B4-BE49-F238E27FC236}">
                <a16:creationId xmlns:a16="http://schemas.microsoft.com/office/drawing/2014/main" id="{4FB5BBF0-FD2C-4243-B405-81365111A18F}"/>
              </a:ext>
            </a:extLst>
          </p:cNvPr>
          <p:cNvSpPr txBox="1"/>
          <p:nvPr/>
        </p:nvSpPr>
        <p:spPr>
          <a:xfrm>
            <a:off x="9686506" y="577641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a:ln>
                  <a:noFill/>
                </a:ln>
                <a:solidFill>
                  <a:srgbClr val="0085A0"/>
                </a:solidFill>
                <a:effectLst/>
                <a:uLnTx/>
                <a:uFillTx/>
                <a:latin typeface="Arial" panose="020B0604020202020204" pitchFamily="34" charset="0"/>
                <a:ea typeface="+mn-ea"/>
                <a:cs typeface="+mn-cs"/>
                <a:sym typeface="Arial" panose="020B0604020202020204" pitchFamily="34" charset="0"/>
              </a:rPr>
              <a:t>Afrapportering og spredning</a:t>
            </a:r>
            <a:endParaRPr kumimoji="0" lang="da-DK" sz="900" b="0" i="0" u="none" strike="noStrike" kern="1200" cap="none" spc="0" normalizeH="0" baseline="0" noProof="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55" name="Oval 181">
            <a:extLst>
              <a:ext uri="{FF2B5EF4-FFF2-40B4-BE49-F238E27FC236}">
                <a16:creationId xmlns:a16="http://schemas.microsoft.com/office/drawing/2014/main" id="{9E4EF774-1229-42DA-A8C6-10FD6FEC314D}"/>
              </a:ext>
            </a:extLst>
          </p:cNvPr>
          <p:cNvSpPr/>
          <p:nvPr/>
        </p:nvSpPr>
        <p:spPr>
          <a:xfrm>
            <a:off x="4016485" y="565747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6" name="TextBox 31">
            <a:extLst>
              <a:ext uri="{FF2B5EF4-FFF2-40B4-BE49-F238E27FC236}">
                <a16:creationId xmlns:a16="http://schemas.microsoft.com/office/drawing/2014/main" id="{4FB5BBF0-FD2C-4243-B405-81365111A18F}"/>
              </a:ext>
            </a:extLst>
          </p:cNvPr>
          <p:cNvSpPr txBox="1"/>
          <p:nvPr/>
        </p:nvSpPr>
        <p:spPr>
          <a:xfrm>
            <a:off x="3400051" y="5770482"/>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a:ln>
                  <a:noFill/>
                </a:ln>
                <a:solidFill>
                  <a:srgbClr val="0085A0"/>
                </a:solidFill>
                <a:effectLst/>
                <a:uLnTx/>
                <a:uFillTx/>
                <a:latin typeface="Arial" panose="020B0604020202020204" pitchFamily="34" charset="0"/>
                <a:ea typeface="+mn-ea"/>
                <a:cs typeface="+mn-cs"/>
                <a:sym typeface="Arial" panose="020B0604020202020204" pitchFamily="34" charset="0"/>
              </a:rPr>
              <a:t>Deltagerne opstiller indikatorer og laver seriediagrammer</a:t>
            </a:r>
            <a:endParaRPr kumimoji="0" lang="da-DK" sz="900" b="0" i="0" u="none" strike="noStrike" kern="1200" cap="none" spc="0" normalizeH="0" baseline="0" noProof="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57" name="Oval 181">
            <a:extLst>
              <a:ext uri="{FF2B5EF4-FFF2-40B4-BE49-F238E27FC236}">
                <a16:creationId xmlns:a16="http://schemas.microsoft.com/office/drawing/2014/main" id="{9E4EF774-1229-42DA-A8C6-10FD6FEC314D}"/>
              </a:ext>
            </a:extLst>
          </p:cNvPr>
          <p:cNvSpPr/>
          <p:nvPr/>
        </p:nvSpPr>
        <p:spPr>
          <a:xfrm>
            <a:off x="6057988" y="2710411"/>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8" name="TextBox 31">
            <a:extLst>
              <a:ext uri="{FF2B5EF4-FFF2-40B4-BE49-F238E27FC236}">
                <a16:creationId xmlns:a16="http://schemas.microsoft.com/office/drawing/2014/main" id="{4FB5BBF0-FD2C-4243-B405-81365111A18F}"/>
              </a:ext>
            </a:extLst>
          </p:cNvPr>
          <p:cNvSpPr txBox="1"/>
          <p:nvPr/>
        </p:nvSpPr>
        <p:spPr>
          <a:xfrm>
            <a:off x="5403991" y="283197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rtl="0" eaLnBrk="1" fontAlgn="auto" latinLnBrk="0" hangingPunct="1">
              <a:lnSpc>
                <a:spcPct val="85000"/>
              </a:lnSpc>
              <a:spcBef>
                <a:spcPts val="0"/>
              </a:spcBef>
              <a:spcAft>
                <a:spcPts val="0"/>
              </a:spcAft>
              <a:buClrTx/>
              <a:buSzPct val="100000"/>
              <a:buFontTx/>
              <a:buNone/>
              <a:tabLst/>
              <a:defRPr/>
            </a:pPr>
            <a:r>
              <a:rPr kumimoji="0" lang="da-DK" sz="900" b="0" i="0" u="none" strike="noStrike" kern="1200" cap="none" spc="0" normalizeH="0" baseline="0" noProof="0">
                <a:ln>
                  <a:noFill/>
                </a:ln>
                <a:solidFill>
                  <a:srgbClr val="0085A0"/>
                </a:solidFill>
                <a:effectLst/>
                <a:uLnTx/>
                <a:uFillTx/>
                <a:latin typeface="Arial" panose="020B0604020202020204" pitchFamily="34" charset="0"/>
                <a:ea typeface="+mn-ea"/>
                <a:cs typeface="+mn-cs"/>
                <a:sym typeface="Arial" panose="020B0604020202020204" pitchFamily="34" charset="0"/>
              </a:rPr>
              <a:t>Deltagerne drøfter deres forbedringsideer</a:t>
            </a:r>
            <a:endParaRPr kumimoji="0" lang="da-DK" sz="900" b="0" i="0" u="none" strike="noStrike" kern="1200" cap="none" spc="0" normalizeH="0" baseline="0" noProof="0">
              <a:ln>
                <a:noFill/>
              </a:ln>
              <a:solidFill>
                <a:srgbClr val="1F2023"/>
              </a:solidFill>
              <a:effectLst/>
              <a:uLnTx/>
              <a:uFillTx/>
              <a:latin typeface="Arial" panose="020B0604020202020204" pitchFamily="34" charset="0"/>
              <a:ea typeface="+mn-ea"/>
              <a:cs typeface="+mn-cs"/>
              <a:sym typeface="Arial" panose="020B0604020202020204" pitchFamily="34" charset="0"/>
            </a:endParaRPr>
          </a:p>
        </p:txBody>
      </p:sp>
      <p:sp>
        <p:nvSpPr>
          <p:cNvPr id="4" name="Tekstfelt 3"/>
          <p:cNvSpPr txBox="1"/>
          <p:nvPr/>
        </p:nvSpPr>
        <p:spPr>
          <a:xfrm>
            <a:off x="3644135" y="1688884"/>
            <a:ext cx="101713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1" i="0" u="none" strike="noStrike" kern="1200" cap="none" spc="0" normalizeH="0" baseline="0" noProof="0">
              <a:ln>
                <a:noFill/>
              </a:ln>
              <a:solidFill>
                <a:srgbClr val="FF0000"/>
              </a:solidFill>
              <a:effectLst/>
              <a:uLnTx/>
              <a:uFillTx/>
              <a:latin typeface="Verdana"/>
              <a:ea typeface="+mn-ea"/>
              <a:cs typeface="+mn-cs"/>
            </a:endParaRPr>
          </a:p>
        </p:txBody>
      </p:sp>
      <p:sp>
        <p:nvSpPr>
          <p:cNvPr id="71" name="Venstrepil 70"/>
          <p:cNvSpPr/>
          <p:nvPr/>
        </p:nvSpPr>
        <p:spPr>
          <a:xfrm>
            <a:off x="9694388" y="1719426"/>
            <a:ext cx="1746512" cy="1006152"/>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FFFF"/>
                </a:solidFill>
                <a:effectLst/>
                <a:uLnTx/>
                <a:uFillTx/>
                <a:latin typeface="Verdana"/>
                <a:ea typeface="+mn-ea"/>
                <a:cs typeface="+mn-cs"/>
              </a:rPr>
              <a:t>Kickoff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0000"/>
                </a:solidFill>
                <a:effectLst/>
                <a:uLnTx/>
                <a:uFillTx/>
                <a:latin typeface="Verdana"/>
                <a:ea typeface="+mn-ea"/>
                <a:cs typeface="+mn-cs"/>
              </a:rPr>
              <a:t>Fredag d. 6. september</a:t>
            </a:r>
          </a:p>
        </p:txBody>
      </p:sp>
      <p:sp>
        <p:nvSpPr>
          <p:cNvPr id="74" name="Venstrepil 73"/>
          <p:cNvSpPr/>
          <p:nvPr/>
        </p:nvSpPr>
        <p:spPr>
          <a:xfrm>
            <a:off x="8807312" y="3831684"/>
            <a:ext cx="1935962" cy="918981"/>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FFFF"/>
                </a:solidFill>
                <a:effectLst/>
                <a:uLnTx/>
                <a:uFillTx/>
                <a:latin typeface="Verdana"/>
                <a:ea typeface="+mn-ea"/>
                <a:cs typeface="+mn-cs"/>
              </a:rPr>
              <a:t>Workshop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0000"/>
                </a:solidFill>
                <a:effectLst/>
                <a:uLnTx/>
                <a:uFillTx/>
                <a:latin typeface="Verdana"/>
                <a:ea typeface="+mn-ea"/>
                <a:cs typeface="+mn-cs"/>
              </a:rPr>
              <a:t>Mandag d. 30. september</a:t>
            </a:r>
          </a:p>
        </p:txBody>
      </p:sp>
      <p:sp>
        <p:nvSpPr>
          <p:cNvPr id="76" name="Venstrepil 75"/>
          <p:cNvSpPr/>
          <p:nvPr/>
        </p:nvSpPr>
        <p:spPr>
          <a:xfrm>
            <a:off x="10409548" y="5817487"/>
            <a:ext cx="1782452" cy="1020920"/>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FFFF"/>
                </a:solidFill>
                <a:effectLst/>
                <a:uLnTx/>
                <a:uFillTx/>
                <a:latin typeface="Verdana"/>
                <a:ea typeface="+mn-ea"/>
                <a:cs typeface="+mn-cs"/>
              </a:rPr>
              <a:t>Workshop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0000"/>
                </a:solidFill>
                <a:effectLst/>
                <a:uLnTx/>
                <a:uFillTx/>
                <a:latin typeface="Verdana"/>
                <a:ea typeface="+mn-ea"/>
                <a:cs typeface="+mn-cs"/>
              </a:rPr>
              <a:t>Mandag d. 16. december</a:t>
            </a:r>
          </a:p>
        </p:txBody>
      </p:sp>
      <p:pic>
        <p:nvPicPr>
          <p:cNvPr id="62" name="Billede 61">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3770392" y="1769731"/>
            <a:ext cx="720000" cy="720000"/>
          </a:xfrm>
          <a:prstGeom prst="ellipse">
            <a:avLst/>
          </a:prstGeom>
          <a:noFill/>
        </p:spPr>
      </p:pic>
      <p:pic>
        <p:nvPicPr>
          <p:cNvPr id="63" name="Billede 62">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124217" y="1889180"/>
            <a:ext cx="720000" cy="720000"/>
          </a:xfrm>
          <a:prstGeom prst="ellipse">
            <a:avLst/>
          </a:prstGeom>
          <a:noFill/>
        </p:spPr>
      </p:pic>
      <p:pic>
        <p:nvPicPr>
          <p:cNvPr id="66" name="Billede 65">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484217" y="1813452"/>
            <a:ext cx="720000" cy="720000"/>
          </a:xfrm>
          <a:prstGeom prst="ellipse">
            <a:avLst/>
          </a:prstGeom>
          <a:noFill/>
        </p:spPr>
      </p:pic>
      <p:pic>
        <p:nvPicPr>
          <p:cNvPr id="67" name="Billede 66">
            <a:extLst>
              <a:ext uri="{FF2B5EF4-FFF2-40B4-BE49-F238E27FC236}">
                <a16:creationId xmlns:a16="http://schemas.microsoft.com/office/drawing/2014/main" id="{69611402-BFD6-C8D1-2BA1-4AB7A7A9C26D}"/>
              </a:ext>
            </a:extLst>
          </p:cNvPr>
          <p:cNvPicPr>
            <a:picLocks noChangeAspect="1"/>
          </p:cNvPicPr>
          <p:nvPr/>
        </p:nvPicPr>
        <p:blipFill>
          <a:blip r:embed="rId4"/>
          <a:srcRect/>
          <a:stretch/>
        </p:blipFill>
        <p:spPr>
          <a:xfrm>
            <a:off x="5660411" y="1721912"/>
            <a:ext cx="893550" cy="893550"/>
          </a:xfrm>
          <a:prstGeom prst="ellipse">
            <a:avLst/>
          </a:prstGeom>
          <a:noFill/>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001" y="1918168"/>
            <a:ext cx="750060" cy="676110"/>
          </a:xfrm>
          <a:prstGeom prst="rect">
            <a:avLst/>
          </a:prstGeom>
        </p:spPr>
      </p:pic>
      <p:pic>
        <p:nvPicPr>
          <p:cNvPr id="68" name="Billede 67">
            <a:extLst>
              <a:ext uri="{FF2B5EF4-FFF2-40B4-BE49-F238E27FC236}">
                <a16:creationId xmlns:a16="http://schemas.microsoft.com/office/drawing/2014/main" id="{4FB05BD6-AE51-89B6-27E3-AA35121FB9D3}"/>
              </a:ext>
            </a:extLst>
          </p:cNvPr>
          <p:cNvPicPr>
            <a:picLocks noChangeAspect="1"/>
          </p:cNvPicPr>
          <p:nvPr/>
        </p:nvPicPr>
        <p:blipFill>
          <a:blip r:embed="rId6"/>
          <a:srcRect/>
          <a:stretch/>
        </p:blipFill>
        <p:spPr>
          <a:xfrm>
            <a:off x="9341597" y="2515761"/>
            <a:ext cx="720000" cy="720000"/>
          </a:xfrm>
          <a:prstGeom prst="ellipse">
            <a:avLst/>
          </a:prstGeom>
          <a:noFill/>
        </p:spPr>
      </p:pic>
      <p:pic>
        <p:nvPicPr>
          <p:cNvPr id="69" name="Billede 68">
            <a:extLst>
              <a:ext uri="{FF2B5EF4-FFF2-40B4-BE49-F238E27FC236}">
                <a16:creationId xmlns:a16="http://schemas.microsoft.com/office/drawing/2014/main" id="{A9B87AD4-F036-F957-3CDE-DAC52DBA142E}"/>
              </a:ext>
            </a:extLst>
          </p:cNvPr>
          <p:cNvPicPr>
            <a:picLocks noChangeAspect="1"/>
          </p:cNvPicPr>
          <p:nvPr/>
        </p:nvPicPr>
        <p:blipFill>
          <a:blip r:embed="rId7"/>
          <a:srcRect/>
          <a:stretch/>
        </p:blipFill>
        <p:spPr>
          <a:xfrm>
            <a:off x="8882195" y="2578750"/>
            <a:ext cx="720000" cy="720000"/>
          </a:xfrm>
          <a:prstGeom prst="ellipse">
            <a:avLst/>
          </a:prstGeom>
          <a:noFill/>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40" y="3482883"/>
            <a:ext cx="717261" cy="646545"/>
          </a:xfrm>
          <a:prstGeom prst="rect">
            <a:avLst/>
          </a:prstGeom>
        </p:spPr>
      </p:pic>
      <p:pic>
        <p:nvPicPr>
          <p:cNvPr id="72" name="Billede 71">
            <a:extLst>
              <a:ext uri="{FF2B5EF4-FFF2-40B4-BE49-F238E27FC236}">
                <a16:creationId xmlns:a16="http://schemas.microsoft.com/office/drawing/2014/main" id="{DE4779E5-1972-2B10-86C2-73310E70E97C}"/>
              </a:ext>
            </a:extLst>
          </p:cNvPr>
          <p:cNvPicPr>
            <a:picLocks noChangeAspect="1"/>
          </p:cNvPicPr>
          <p:nvPr/>
        </p:nvPicPr>
        <p:blipFill>
          <a:blip r:embed="rId8"/>
          <a:srcRect/>
          <a:stretch/>
        </p:blipFill>
        <p:spPr>
          <a:xfrm>
            <a:off x="5387186" y="3507356"/>
            <a:ext cx="720000" cy="720000"/>
          </a:xfrm>
          <a:prstGeom prst="ellipse">
            <a:avLst/>
          </a:prstGeom>
          <a:noFill/>
        </p:spPr>
      </p:pic>
      <p:pic>
        <p:nvPicPr>
          <p:cNvPr id="73" name="Billede 72">
            <a:extLst>
              <a:ext uri="{FF2B5EF4-FFF2-40B4-BE49-F238E27FC236}">
                <a16:creationId xmlns:a16="http://schemas.microsoft.com/office/drawing/2014/main" id="{41C5D17F-B460-CDD7-2C0D-2A6AE644B924}"/>
              </a:ext>
            </a:extLst>
          </p:cNvPr>
          <p:cNvPicPr>
            <a:picLocks noChangeAspect="1"/>
          </p:cNvPicPr>
          <p:nvPr/>
        </p:nvPicPr>
        <p:blipFill>
          <a:blip r:embed="rId9"/>
          <a:srcRect/>
          <a:stretch/>
        </p:blipFill>
        <p:spPr>
          <a:xfrm>
            <a:off x="3284532" y="3485204"/>
            <a:ext cx="720000" cy="720000"/>
          </a:xfrm>
          <a:prstGeom prst="ellipse">
            <a:avLst/>
          </a:prstGeom>
          <a:noFill/>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105" y="4360641"/>
            <a:ext cx="824279" cy="743011"/>
          </a:xfrm>
          <a:prstGeom prst="rect">
            <a:avLst/>
          </a:prstGeom>
        </p:spPr>
      </p:pic>
      <p:pic>
        <p:nvPicPr>
          <p:cNvPr id="77" name="Billede 76">
            <a:extLst>
              <a:ext uri="{FF2B5EF4-FFF2-40B4-BE49-F238E27FC236}">
                <a16:creationId xmlns:a16="http://schemas.microsoft.com/office/drawing/2014/main" id="{E44D1983-737E-DD78-0D91-8F8FF6C082F1}"/>
              </a:ext>
            </a:extLst>
          </p:cNvPr>
          <p:cNvPicPr>
            <a:picLocks noChangeAspect="1"/>
          </p:cNvPicPr>
          <p:nvPr/>
        </p:nvPicPr>
        <p:blipFill>
          <a:blip r:embed="rId10"/>
          <a:srcRect/>
          <a:stretch/>
        </p:blipFill>
        <p:spPr>
          <a:xfrm>
            <a:off x="3713587" y="5038851"/>
            <a:ext cx="720000" cy="720000"/>
          </a:xfrm>
          <a:prstGeom prst="ellipse">
            <a:avLst/>
          </a:prstGeom>
          <a:noFill/>
        </p:spPr>
      </p:pic>
      <p:pic>
        <p:nvPicPr>
          <p:cNvPr id="78" name="Billede 77">
            <a:extLst>
              <a:ext uri="{FF2B5EF4-FFF2-40B4-BE49-F238E27FC236}">
                <a16:creationId xmlns:a16="http://schemas.microsoft.com/office/drawing/2014/main" id="{44BB6E86-7263-82AC-74BC-B7CDE5DEF76C}"/>
              </a:ext>
            </a:extLst>
          </p:cNvPr>
          <p:cNvPicPr>
            <a:picLocks noChangeAspect="1"/>
          </p:cNvPicPr>
          <p:nvPr/>
        </p:nvPicPr>
        <p:blipFill>
          <a:blip r:embed="rId11"/>
          <a:srcRect/>
          <a:stretch/>
        </p:blipFill>
        <p:spPr>
          <a:xfrm>
            <a:off x="5615494" y="5005206"/>
            <a:ext cx="720000" cy="720000"/>
          </a:xfrm>
          <a:prstGeom prst="ellipse">
            <a:avLst/>
          </a:prstGeom>
          <a:noFill/>
        </p:spPr>
      </p:pic>
      <p:pic>
        <p:nvPicPr>
          <p:cNvPr id="59" name="Billed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63" y="4958482"/>
            <a:ext cx="690215" cy="622165"/>
          </a:xfrm>
          <a:prstGeom prst="rect">
            <a:avLst/>
          </a:prstGeom>
        </p:spPr>
      </p:pic>
      <p:sp>
        <p:nvSpPr>
          <p:cNvPr id="60" name="Højrepil 59"/>
          <p:cNvSpPr/>
          <p:nvPr/>
        </p:nvSpPr>
        <p:spPr>
          <a:xfrm>
            <a:off x="76458" y="4231136"/>
            <a:ext cx="1601421" cy="92807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FFFF"/>
                </a:solidFill>
                <a:effectLst/>
                <a:uLnTx/>
                <a:uFillTx/>
                <a:latin typeface="Verdana"/>
                <a:ea typeface="+mn-ea"/>
                <a:cs typeface="+mn-cs"/>
              </a:rPr>
              <a:t>Workshop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srgbClr val="FF0000"/>
                </a:solidFill>
                <a:effectLst/>
                <a:uLnTx/>
                <a:uFillTx/>
                <a:latin typeface="Verdana"/>
                <a:ea typeface="+mn-ea"/>
                <a:cs typeface="+mn-cs"/>
              </a:rPr>
              <a:t>Onsdag d. 8. november</a:t>
            </a:r>
          </a:p>
        </p:txBody>
      </p:sp>
      <p:pic>
        <p:nvPicPr>
          <p:cNvPr id="79" name="Billede 78">
            <a:extLst>
              <a:ext uri="{FF2B5EF4-FFF2-40B4-BE49-F238E27FC236}">
                <a16:creationId xmlns:a16="http://schemas.microsoft.com/office/drawing/2014/main" id="{72084001-4E2F-BE2B-2B1E-2C53E7EFA223}"/>
              </a:ext>
            </a:extLst>
          </p:cNvPr>
          <p:cNvPicPr>
            <a:picLocks noChangeAspect="1"/>
          </p:cNvPicPr>
          <p:nvPr/>
        </p:nvPicPr>
        <p:blipFill>
          <a:blip r:embed="rId12"/>
          <a:srcRect/>
          <a:stretch/>
        </p:blipFill>
        <p:spPr>
          <a:xfrm>
            <a:off x="9971744" y="5025486"/>
            <a:ext cx="720000" cy="720000"/>
          </a:xfrm>
          <a:prstGeom prst="ellipse">
            <a:avLst/>
          </a:prstGeom>
          <a:noFill/>
        </p:spPr>
      </p:pic>
      <p:sp>
        <p:nvSpPr>
          <p:cNvPr id="5" name="Pladsholder til slidenummer 4">
            <a:extLst>
              <a:ext uri="{FF2B5EF4-FFF2-40B4-BE49-F238E27FC236}">
                <a16:creationId xmlns:a16="http://schemas.microsoft.com/office/drawing/2014/main" id="{A09F9309-CB86-3713-DBB4-680C5DAA15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8" name="Tekstfelt 7">
            <a:extLst>
              <a:ext uri="{FF2B5EF4-FFF2-40B4-BE49-F238E27FC236}">
                <a16:creationId xmlns:a16="http://schemas.microsoft.com/office/drawing/2014/main" id="{8758035E-4091-9F85-7249-9536C426AA9C}"/>
              </a:ext>
            </a:extLst>
          </p:cNvPr>
          <p:cNvSpPr txBox="1"/>
          <p:nvPr/>
        </p:nvSpPr>
        <p:spPr>
          <a:xfrm>
            <a:off x="265837" y="147536"/>
            <a:ext cx="6099048" cy="646331"/>
          </a:xfrm>
          <a:prstGeom prst="rect">
            <a:avLst/>
          </a:prstGeom>
          <a:noFill/>
        </p:spPr>
        <p:txBody>
          <a:bodyPr wrap="square">
            <a:spAutoFit/>
          </a:bodyPr>
          <a:lstStyle/>
          <a:p>
            <a:r>
              <a:rPr lang="da-DK" sz="1800">
                <a:solidFill>
                  <a:schemeClr val="tx1"/>
                </a:solidFill>
              </a:rPr>
              <a:t>Velkommen</a:t>
            </a:r>
            <a:br>
              <a:rPr lang="da-DK">
                <a:solidFill>
                  <a:schemeClr val="tx1"/>
                </a:solidFill>
              </a:rPr>
            </a:br>
            <a:endParaRPr lang="da-DK">
              <a:solidFill>
                <a:schemeClr val="tx1"/>
              </a:solidFill>
            </a:endParaRPr>
          </a:p>
        </p:txBody>
      </p:sp>
      <p:sp>
        <p:nvSpPr>
          <p:cNvPr id="9" name="Ellipse 8">
            <a:extLst>
              <a:ext uri="{FF2B5EF4-FFF2-40B4-BE49-F238E27FC236}">
                <a16:creationId xmlns:a16="http://schemas.microsoft.com/office/drawing/2014/main" id="{01940684-3EED-8BCB-D071-2F096EACCF40}"/>
              </a:ext>
            </a:extLst>
          </p:cNvPr>
          <p:cNvSpPr/>
          <p:nvPr/>
        </p:nvSpPr>
        <p:spPr>
          <a:xfrm>
            <a:off x="9056316" y="4717163"/>
            <a:ext cx="893550" cy="89355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a:solidFill>
                  <a:schemeClr val="bg1"/>
                </a:solidFill>
              </a:rPr>
              <a:t>VI ER HER</a:t>
            </a:r>
          </a:p>
        </p:txBody>
      </p:sp>
    </p:spTree>
    <p:extLst>
      <p:ext uri="{BB962C8B-B14F-4D97-AF65-F5344CB8AC3E}">
        <p14:creationId xmlns:p14="http://schemas.microsoft.com/office/powerpoint/2010/main" val="304273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1D89-1AB7-3196-F8F9-93760E3055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2816A7-6F38-CB41-3B7C-89DD578D7CE7}"/>
              </a:ext>
            </a:extLst>
          </p:cNvPr>
          <p:cNvSpPr>
            <a:spLocks noGrp="1"/>
          </p:cNvSpPr>
          <p:nvPr>
            <p:ph type="title"/>
          </p:nvPr>
        </p:nvSpPr>
        <p:spPr>
          <a:xfrm>
            <a:off x="911225" y="-126353"/>
            <a:ext cx="9648826" cy="1081007"/>
          </a:xfrm>
        </p:spPr>
        <p:txBody>
          <a:bodyPr/>
          <a:lstStyle/>
          <a:p>
            <a:r>
              <a:rPr lang="da-DK"/>
              <a:t>Metoder i forbedringsarbejde</a:t>
            </a:r>
          </a:p>
        </p:txBody>
      </p:sp>
      <p:sp>
        <p:nvSpPr>
          <p:cNvPr id="4" name="Pladsholder til slidenummer 3">
            <a:extLst>
              <a:ext uri="{FF2B5EF4-FFF2-40B4-BE49-F238E27FC236}">
                <a16:creationId xmlns:a16="http://schemas.microsoft.com/office/drawing/2014/main" id="{AFF539E7-2AA3-3B66-94DD-443E733CAC75}"/>
              </a:ext>
            </a:extLst>
          </p:cNvPr>
          <p:cNvSpPr>
            <a:spLocks noGrp="1"/>
          </p:cNvSpPr>
          <p:nvPr>
            <p:ph type="sldNum" sz="quarter" idx="12"/>
          </p:nvPr>
        </p:nvSpPr>
        <p:spPr>
          <a:xfrm>
            <a:off x="150474" y="6534000"/>
            <a:ext cx="288000" cy="324000"/>
          </a:xfrm>
        </p:spPr>
        <p:txBody>
          <a:bodyPr/>
          <a:lstStyle/>
          <a:p>
            <a:fld id="{50DEC214-4A26-8544-86E4-D5810B015655}" type="slidenum">
              <a:rPr lang="da-DK" smtClean="0"/>
              <a:t>7</a:t>
            </a:fld>
            <a:endParaRPr lang="da-DK"/>
          </a:p>
        </p:txBody>
      </p:sp>
      <p:sp>
        <p:nvSpPr>
          <p:cNvPr id="5" name="Tekstfelt 4">
            <a:extLst>
              <a:ext uri="{FF2B5EF4-FFF2-40B4-BE49-F238E27FC236}">
                <a16:creationId xmlns:a16="http://schemas.microsoft.com/office/drawing/2014/main" id="{9569BF84-1C8D-E44B-4628-F4455DC090A8}"/>
              </a:ext>
            </a:extLst>
          </p:cNvPr>
          <p:cNvSpPr txBox="1"/>
          <p:nvPr/>
        </p:nvSpPr>
        <p:spPr>
          <a:xfrm>
            <a:off x="1221078" y="1244699"/>
            <a:ext cx="3756420" cy="369332"/>
          </a:xfrm>
          <a:prstGeom prst="rect">
            <a:avLst/>
          </a:prstGeom>
          <a:noFill/>
        </p:spPr>
        <p:txBody>
          <a:bodyPr wrap="square" lIns="0" tIns="0" rIns="0" bIns="0" rtlCol="0">
            <a:spAutoFit/>
          </a:bodyPr>
          <a:lstStyle/>
          <a:p>
            <a:r>
              <a:rPr lang="da-DK" sz="2400" b="1"/>
              <a:t>Forbedringsmodellen</a:t>
            </a:r>
          </a:p>
        </p:txBody>
      </p:sp>
      <p:pic>
        <p:nvPicPr>
          <p:cNvPr id="6" name="Billede 5" descr="Et billede, der indeholder tekst, Font/skrifttype, skærmbillede, logo&#10;&#10;Automatisk genereret beskrivelse">
            <a:extLst>
              <a:ext uri="{FF2B5EF4-FFF2-40B4-BE49-F238E27FC236}">
                <a16:creationId xmlns:a16="http://schemas.microsoft.com/office/drawing/2014/main" id="{7263E4B2-6938-D233-021D-F8C24D240C69}"/>
              </a:ext>
            </a:extLst>
          </p:cNvPr>
          <p:cNvPicPr>
            <a:picLocks noChangeAspect="1"/>
          </p:cNvPicPr>
          <p:nvPr/>
        </p:nvPicPr>
        <p:blipFill>
          <a:blip r:embed="rId3"/>
          <a:stretch>
            <a:fillRect/>
          </a:stretch>
        </p:blipFill>
        <p:spPr>
          <a:xfrm>
            <a:off x="1841735" y="1871606"/>
            <a:ext cx="2186777" cy="1957598"/>
          </a:xfrm>
          <a:prstGeom prst="rect">
            <a:avLst/>
          </a:prstGeom>
        </p:spPr>
      </p:pic>
      <p:sp>
        <p:nvSpPr>
          <p:cNvPr id="7" name="Tekstfelt 6">
            <a:extLst>
              <a:ext uri="{FF2B5EF4-FFF2-40B4-BE49-F238E27FC236}">
                <a16:creationId xmlns:a16="http://schemas.microsoft.com/office/drawing/2014/main" id="{52E3ACF2-324F-C073-4C67-CD8D073358A3}"/>
              </a:ext>
            </a:extLst>
          </p:cNvPr>
          <p:cNvSpPr txBox="1"/>
          <p:nvPr/>
        </p:nvSpPr>
        <p:spPr>
          <a:xfrm>
            <a:off x="1653142" y="4364194"/>
            <a:ext cx="2784737" cy="461665"/>
          </a:xfrm>
          <a:prstGeom prst="rect">
            <a:avLst/>
          </a:prstGeom>
          <a:noFill/>
        </p:spPr>
        <p:txBody>
          <a:bodyPr wrap="none" rtlCol="0">
            <a:spAutoFit/>
          </a:bodyPr>
          <a:lstStyle/>
          <a:p>
            <a:r>
              <a:rPr lang="da-DK" sz="2400" b="1" dirty="0"/>
              <a:t>Driverdiagram </a:t>
            </a:r>
          </a:p>
        </p:txBody>
      </p:sp>
      <p:sp>
        <p:nvSpPr>
          <p:cNvPr id="8" name="Tekstfelt 7">
            <a:extLst>
              <a:ext uri="{FF2B5EF4-FFF2-40B4-BE49-F238E27FC236}">
                <a16:creationId xmlns:a16="http://schemas.microsoft.com/office/drawing/2014/main" id="{B3054339-591B-F90E-C6E2-9C6844B60737}"/>
              </a:ext>
            </a:extLst>
          </p:cNvPr>
          <p:cNvSpPr txBox="1"/>
          <p:nvPr/>
        </p:nvSpPr>
        <p:spPr>
          <a:xfrm>
            <a:off x="7000642" y="1713365"/>
            <a:ext cx="4279045" cy="861774"/>
          </a:xfrm>
          <a:prstGeom prst="rect">
            <a:avLst/>
          </a:prstGeom>
          <a:noFill/>
        </p:spPr>
        <p:txBody>
          <a:bodyPr wrap="square" lIns="0" tIns="0" rIns="0" bIns="0" rtlCol="0">
            <a:spAutoFit/>
          </a:bodyPr>
          <a:lstStyle/>
          <a:p>
            <a:pPr marL="457200" indent="-457200">
              <a:buFont typeface="+mj-lt"/>
              <a:buAutoNum type="alphaLcPeriod"/>
            </a:pPr>
            <a:r>
              <a:rPr lang="da-DK" sz="1400" b="1" err="1"/>
              <a:t>Paretoanalyse</a:t>
            </a:r>
            <a:endParaRPr lang="da-DK" sz="1400" b="1"/>
          </a:p>
          <a:p>
            <a:pPr marL="457200" indent="-457200">
              <a:buFont typeface="+mj-lt"/>
              <a:buAutoNum type="alphaLcPeriod"/>
            </a:pPr>
            <a:r>
              <a:rPr lang="da-DK" sz="1400" b="1"/>
              <a:t>I patientens fodspor</a:t>
            </a:r>
          </a:p>
          <a:p>
            <a:pPr marL="457200" indent="-457200">
              <a:buFont typeface="+mj-lt"/>
              <a:buAutoNum type="alphaLcPeriod"/>
            </a:pPr>
            <a:r>
              <a:rPr lang="da-DK" sz="1400" b="1"/>
              <a:t>Arbejdsgangsanalyse</a:t>
            </a:r>
          </a:p>
          <a:p>
            <a:pPr algn="ctr"/>
            <a:endParaRPr lang="da-DK" sz="1400" b="1"/>
          </a:p>
        </p:txBody>
      </p:sp>
      <p:sp>
        <p:nvSpPr>
          <p:cNvPr id="9" name="Tekstfelt 8">
            <a:extLst>
              <a:ext uri="{FF2B5EF4-FFF2-40B4-BE49-F238E27FC236}">
                <a16:creationId xmlns:a16="http://schemas.microsoft.com/office/drawing/2014/main" id="{F6F7E3C3-6F0A-86D6-F2F5-B5CAE19921B2}"/>
              </a:ext>
            </a:extLst>
          </p:cNvPr>
          <p:cNvSpPr txBox="1"/>
          <p:nvPr/>
        </p:nvSpPr>
        <p:spPr>
          <a:xfrm>
            <a:off x="6489571" y="4364194"/>
            <a:ext cx="4661591" cy="369332"/>
          </a:xfrm>
          <a:prstGeom prst="rect">
            <a:avLst/>
          </a:prstGeom>
          <a:noFill/>
        </p:spPr>
        <p:txBody>
          <a:bodyPr wrap="square" lIns="0" tIns="0" rIns="0" bIns="0" rtlCol="0">
            <a:spAutoFit/>
          </a:bodyPr>
          <a:lstStyle/>
          <a:p>
            <a:r>
              <a:rPr lang="da-DK" sz="2400" b="1"/>
              <a:t>Statistical Proces Kontrol</a:t>
            </a:r>
          </a:p>
        </p:txBody>
      </p:sp>
      <p:pic>
        <p:nvPicPr>
          <p:cNvPr id="10" name="Billede 9">
            <a:extLst>
              <a:ext uri="{FF2B5EF4-FFF2-40B4-BE49-F238E27FC236}">
                <a16:creationId xmlns:a16="http://schemas.microsoft.com/office/drawing/2014/main" id="{42ABBF0C-AAD9-40C3-4041-141EF9BD26BE}"/>
              </a:ext>
            </a:extLst>
          </p:cNvPr>
          <p:cNvPicPr>
            <a:picLocks noChangeAspect="1"/>
          </p:cNvPicPr>
          <p:nvPr/>
        </p:nvPicPr>
        <p:blipFill rotWithShape="1">
          <a:blip r:embed="rId4"/>
          <a:srcRect l="7653" r="8153" b="34540"/>
          <a:stretch/>
        </p:blipFill>
        <p:spPr>
          <a:xfrm>
            <a:off x="6957853" y="5110608"/>
            <a:ext cx="2819856" cy="1131597"/>
          </a:xfrm>
          <a:prstGeom prst="rect">
            <a:avLst/>
          </a:prstGeom>
        </p:spPr>
      </p:pic>
      <p:pic>
        <p:nvPicPr>
          <p:cNvPr id="11" name="Billede 10">
            <a:extLst>
              <a:ext uri="{FF2B5EF4-FFF2-40B4-BE49-F238E27FC236}">
                <a16:creationId xmlns:a16="http://schemas.microsoft.com/office/drawing/2014/main" id="{C9FB64F2-2CD3-12FA-B597-DCF4700712C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241" t="12041" r="31987" b="78650"/>
          <a:stretch/>
        </p:blipFill>
        <p:spPr>
          <a:xfrm>
            <a:off x="9061419" y="3052068"/>
            <a:ext cx="2577691" cy="519541"/>
          </a:xfrm>
          <a:prstGeom prst="rect">
            <a:avLst/>
          </a:prstGeom>
        </p:spPr>
      </p:pic>
      <p:pic>
        <p:nvPicPr>
          <p:cNvPr id="13" name="Billede 12" descr="Et billede, der indeholder skærmbillede, tekst, linje/række, diagram&#10;&#10;Automatisk genereret beskrivelse">
            <a:extLst>
              <a:ext uri="{FF2B5EF4-FFF2-40B4-BE49-F238E27FC236}">
                <a16:creationId xmlns:a16="http://schemas.microsoft.com/office/drawing/2014/main" id="{4070FE2E-886C-947B-25F4-749EA46A64AD}"/>
              </a:ext>
            </a:extLst>
          </p:cNvPr>
          <p:cNvPicPr>
            <a:picLocks noChangeAspect="1"/>
          </p:cNvPicPr>
          <p:nvPr/>
        </p:nvPicPr>
        <p:blipFill>
          <a:blip r:embed="rId6"/>
          <a:stretch>
            <a:fillRect/>
          </a:stretch>
        </p:blipFill>
        <p:spPr>
          <a:xfrm>
            <a:off x="1579704" y="4956131"/>
            <a:ext cx="2448808" cy="1719995"/>
          </a:xfrm>
          <a:prstGeom prst="rect">
            <a:avLst/>
          </a:prstGeom>
        </p:spPr>
      </p:pic>
      <p:pic>
        <p:nvPicPr>
          <p:cNvPr id="15" name="Billede 14" descr="Et billede, der indeholder tekst, nummer/tal, skærmbillede, linje/række&#10;&#10;Automatisk genereret beskrivelse">
            <a:extLst>
              <a:ext uri="{FF2B5EF4-FFF2-40B4-BE49-F238E27FC236}">
                <a16:creationId xmlns:a16="http://schemas.microsoft.com/office/drawing/2014/main" id="{5022B9F4-4739-C393-784C-EA21E3FAA298}"/>
              </a:ext>
            </a:extLst>
          </p:cNvPr>
          <p:cNvPicPr>
            <a:picLocks noChangeAspect="1"/>
          </p:cNvPicPr>
          <p:nvPr/>
        </p:nvPicPr>
        <p:blipFill>
          <a:blip r:embed="rId7"/>
          <a:stretch>
            <a:fillRect/>
          </a:stretch>
        </p:blipFill>
        <p:spPr>
          <a:xfrm>
            <a:off x="6367505" y="2458759"/>
            <a:ext cx="1706596" cy="1077213"/>
          </a:xfrm>
          <a:prstGeom prst="rect">
            <a:avLst/>
          </a:prstGeom>
        </p:spPr>
      </p:pic>
      <p:sp>
        <p:nvSpPr>
          <p:cNvPr id="3" name="Tekstfelt 2">
            <a:extLst>
              <a:ext uri="{FF2B5EF4-FFF2-40B4-BE49-F238E27FC236}">
                <a16:creationId xmlns:a16="http://schemas.microsoft.com/office/drawing/2014/main" id="{F1BBE688-E165-5163-F790-DF2C8EAF642F}"/>
              </a:ext>
            </a:extLst>
          </p:cNvPr>
          <p:cNvSpPr txBox="1"/>
          <p:nvPr/>
        </p:nvSpPr>
        <p:spPr>
          <a:xfrm>
            <a:off x="192581" y="34904"/>
            <a:ext cx="6099048" cy="646331"/>
          </a:xfrm>
          <a:prstGeom prst="rect">
            <a:avLst/>
          </a:prstGeom>
          <a:noFill/>
        </p:spPr>
        <p:txBody>
          <a:bodyPr wrap="square">
            <a:spAutoFit/>
          </a:bodyPr>
          <a:lstStyle/>
          <a:p>
            <a:r>
              <a:rPr lang="da-DK" sz="1800">
                <a:solidFill>
                  <a:schemeClr val="tx1"/>
                </a:solidFill>
              </a:rPr>
              <a:t>Velkommen</a:t>
            </a:r>
            <a:br>
              <a:rPr lang="da-DK">
                <a:solidFill>
                  <a:schemeClr val="tx1"/>
                </a:solidFill>
              </a:rPr>
            </a:br>
            <a:endParaRPr lang="da-DK">
              <a:solidFill>
                <a:schemeClr val="tx1"/>
              </a:solidFill>
            </a:endParaRPr>
          </a:p>
        </p:txBody>
      </p:sp>
      <p:pic>
        <p:nvPicPr>
          <p:cNvPr id="14" name="Billede 13">
            <a:extLst>
              <a:ext uri="{FF2B5EF4-FFF2-40B4-BE49-F238E27FC236}">
                <a16:creationId xmlns:a16="http://schemas.microsoft.com/office/drawing/2014/main" id="{688FEE02-CEEC-8AFD-001E-E4BD96F8CE0A}"/>
              </a:ext>
            </a:extLst>
          </p:cNvPr>
          <p:cNvPicPr>
            <a:picLocks noChangeAspect="1"/>
          </p:cNvPicPr>
          <p:nvPr/>
        </p:nvPicPr>
        <p:blipFill>
          <a:blip r:embed="rId8"/>
          <a:srcRect r="21272"/>
          <a:stretch/>
        </p:blipFill>
        <p:spPr>
          <a:xfrm>
            <a:off x="8166340" y="1992462"/>
            <a:ext cx="2195947" cy="1215253"/>
          </a:xfrm>
          <a:prstGeom prst="rect">
            <a:avLst/>
          </a:prstGeom>
        </p:spPr>
      </p:pic>
      <p:sp>
        <p:nvSpPr>
          <p:cNvPr id="12" name="Tekstfelt 11">
            <a:extLst>
              <a:ext uri="{FF2B5EF4-FFF2-40B4-BE49-F238E27FC236}">
                <a16:creationId xmlns:a16="http://schemas.microsoft.com/office/drawing/2014/main" id="{8F63992D-D531-D393-D8C0-FD2E04579273}"/>
              </a:ext>
            </a:extLst>
          </p:cNvPr>
          <p:cNvSpPr txBox="1"/>
          <p:nvPr/>
        </p:nvSpPr>
        <p:spPr>
          <a:xfrm>
            <a:off x="6489571" y="1250433"/>
            <a:ext cx="3756420" cy="369332"/>
          </a:xfrm>
          <a:prstGeom prst="rect">
            <a:avLst/>
          </a:prstGeom>
          <a:noFill/>
        </p:spPr>
        <p:txBody>
          <a:bodyPr wrap="square" lIns="0" tIns="0" rIns="0" bIns="0" rtlCol="0">
            <a:spAutoFit/>
          </a:bodyPr>
          <a:lstStyle/>
          <a:p>
            <a:r>
              <a:rPr lang="da-DK" sz="2400" b="1"/>
              <a:t>Problemanalyse</a:t>
            </a:r>
          </a:p>
        </p:txBody>
      </p:sp>
    </p:spTree>
    <p:extLst>
      <p:ext uri="{BB962C8B-B14F-4D97-AF65-F5344CB8AC3E}">
        <p14:creationId xmlns:p14="http://schemas.microsoft.com/office/powerpoint/2010/main" val="11042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DA9FE34-E05E-0AFE-6094-E33AEE666EFF}"/>
              </a:ext>
            </a:extLst>
          </p:cNvPr>
          <p:cNvSpPr>
            <a:spLocks noGrp="1"/>
          </p:cNvSpPr>
          <p:nvPr>
            <p:ph type="sldNum" sz="quarter" idx="12"/>
          </p:nvPr>
        </p:nvSpPr>
        <p:spPr/>
        <p:txBody>
          <a:bodyPr/>
          <a:lstStyle/>
          <a:p>
            <a:fld id="{50DEC214-4A26-8544-86E4-D5810B015655}" type="slidenum">
              <a:rPr lang="da-DK" smtClean="0"/>
              <a:t>8</a:t>
            </a:fld>
            <a:endParaRPr lang="da-DK"/>
          </a:p>
        </p:txBody>
      </p:sp>
      <p:sp>
        <p:nvSpPr>
          <p:cNvPr id="5" name="Titel 1">
            <a:extLst>
              <a:ext uri="{FF2B5EF4-FFF2-40B4-BE49-F238E27FC236}">
                <a16:creationId xmlns:a16="http://schemas.microsoft.com/office/drawing/2014/main" id="{77144685-AA16-1D0C-063C-E598820018C8}"/>
              </a:ext>
            </a:extLst>
          </p:cNvPr>
          <p:cNvSpPr txBox="1">
            <a:spLocks/>
          </p:cNvSpPr>
          <p:nvPr/>
        </p:nvSpPr>
        <p:spPr>
          <a:xfrm>
            <a:off x="911225" y="406393"/>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a:t>Mening og sammenhæng</a:t>
            </a:r>
          </a:p>
        </p:txBody>
      </p:sp>
      <p:pic>
        <p:nvPicPr>
          <p:cNvPr id="2" name="Billede 1" descr="Et billede, der indeholder tekst, Font/skrifttype, skærmbillede, logo&#10;&#10;Automatisk genereret beskrivelse">
            <a:extLst>
              <a:ext uri="{FF2B5EF4-FFF2-40B4-BE49-F238E27FC236}">
                <a16:creationId xmlns:a16="http://schemas.microsoft.com/office/drawing/2014/main" id="{8273DF37-AC94-D960-AB3A-23617BECF7DE}"/>
              </a:ext>
            </a:extLst>
          </p:cNvPr>
          <p:cNvPicPr>
            <a:picLocks noChangeAspect="1"/>
          </p:cNvPicPr>
          <p:nvPr/>
        </p:nvPicPr>
        <p:blipFill rotWithShape="1">
          <a:blip r:embed="rId3"/>
          <a:srcRect t="8150"/>
          <a:stretch/>
        </p:blipFill>
        <p:spPr>
          <a:xfrm>
            <a:off x="767076" y="1862015"/>
            <a:ext cx="4872042" cy="4005976"/>
          </a:xfrm>
          <a:prstGeom prst="rect">
            <a:avLst/>
          </a:prstGeom>
        </p:spPr>
      </p:pic>
      <p:pic>
        <p:nvPicPr>
          <p:cNvPr id="3" name="Billede 2">
            <a:extLst>
              <a:ext uri="{FF2B5EF4-FFF2-40B4-BE49-F238E27FC236}">
                <a16:creationId xmlns:a16="http://schemas.microsoft.com/office/drawing/2014/main" id="{3B994D2B-794E-B470-8EAD-887467EDC419}"/>
              </a:ext>
            </a:extLst>
          </p:cNvPr>
          <p:cNvPicPr>
            <a:picLocks noChangeAspect="1"/>
          </p:cNvPicPr>
          <p:nvPr/>
        </p:nvPicPr>
        <p:blipFill rotWithShape="1">
          <a:blip r:embed="rId4"/>
          <a:srcRect l="7653" r="8153" b="34540"/>
          <a:stretch/>
        </p:blipFill>
        <p:spPr>
          <a:xfrm>
            <a:off x="7447420" y="2524447"/>
            <a:ext cx="3524816" cy="1414496"/>
          </a:xfrm>
          <a:prstGeom prst="rect">
            <a:avLst/>
          </a:prstGeom>
        </p:spPr>
      </p:pic>
      <p:pic>
        <p:nvPicPr>
          <p:cNvPr id="14" name="Billede 13" descr="Et billede, der indeholder skærmbillede, tekst, linje/række, diagram&#10;&#10;Automatisk genereret beskrivelse">
            <a:extLst>
              <a:ext uri="{FF2B5EF4-FFF2-40B4-BE49-F238E27FC236}">
                <a16:creationId xmlns:a16="http://schemas.microsoft.com/office/drawing/2014/main" id="{F4067E71-114D-13C4-4578-D49DE9E510D2}"/>
              </a:ext>
            </a:extLst>
          </p:cNvPr>
          <p:cNvPicPr>
            <a:picLocks noChangeAspect="1"/>
          </p:cNvPicPr>
          <p:nvPr/>
        </p:nvPicPr>
        <p:blipFill>
          <a:blip r:embed="rId5"/>
          <a:stretch>
            <a:fillRect/>
          </a:stretch>
        </p:blipFill>
        <p:spPr>
          <a:xfrm>
            <a:off x="7563211" y="4450767"/>
            <a:ext cx="2754213" cy="1934507"/>
          </a:xfrm>
          <a:prstGeom prst="rect">
            <a:avLst/>
          </a:prstGeom>
        </p:spPr>
      </p:pic>
      <p:cxnSp>
        <p:nvCxnSpPr>
          <p:cNvPr id="22" name="Lige pilforbindelse 21">
            <a:extLst>
              <a:ext uri="{FF2B5EF4-FFF2-40B4-BE49-F238E27FC236}">
                <a16:creationId xmlns:a16="http://schemas.microsoft.com/office/drawing/2014/main" id="{38D0DA27-737A-E67B-F91B-960889218234}"/>
              </a:ext>
            </a:extLst>
          </p:cNvPr>
          <p:cNvCxnSpPr/>
          <p:nvPr/>
        </p:nvCxnSpPr>
        <p:spPr>
          <a:xfrm flipV="1">
            <a:off x="5224058" y="1614616"/>
            <a:ext cx="2339153"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Lige pilforbindelse 23">
            <a:extLst>
              <a:ext uri="{FF2B5EF4-FFF2-40B4-BE49-F238E27FC236}">
                <a16:creationId xmlns:a16="http://schemas.microsoft.com/office/drawing/2014/main" id="{257C1FA8-2DCC-BDB9-DA5F-E6D4F4806889}"/>
              </a:ext>
            </a:extLst>
          </p:cNvPr>
          <p:cNvCxnSpPr/>
          <p:nvPr/>
        </p:nvCxnSpPr>
        <p:spPr>
          <a:xfrm>
            <a:off x="5107459" y="2751438"/>
            <a:ext cx="2339961" cy="601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6716F274-4691-916E-304E-A01064C1640D}"/>
              </a:ext>
            </a:extLst>
          </p:cNvPr>
          <p:cNvCxnSpPr>
            <a:endCxn id="14" idx="1"/>
          </p:cNvCxnSpPr>
          <p:nvPr/>
        </p:nvCxnSpPr>
        <p:spPr>
          <a:xfrm>
            <a:off x="4950941" y="3231695"/>
            <a:ext cx="2612270" cy="2186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E29398FE-0558-AC1F-AD8E-550E4BD3C6CB}"/>
              </a:ext>
            </a:extLst>
          </p:cNvPr>
          <p:cNvSpPr txBox="1"/>
          <p:nvPr/>
        </p:nvSpPr>
        <p:spPr>
          <a:xfrm>
            <a:off x="648349" y="327460"/>
            <a:ext cx="6099048" cy="646331"/>
          </a:xfrm>
          <a:prstGeom prst="rect">
            <a:avLst/>
          </a:prstGeom>
          <a:noFill/>
        </p:spPr>
        <p:txBody>
          <a:bodyPr wrap="square">
            <a:spAutoFit/>
          </a:bodyPr>
          <a:lstStyle/>
          <a:p>
            <a:r>
              <a:rPr lang="da-DK" sz="1800">
                <a:solidFill>
                  <a:schemeClr val="tx1"/>
                </a:solidFill>
              </a:rPr>
              <a:t>Velkommen</a:t>
            </a:r>
            <a:br>
              <a:rPr lang="da-DK">
                <a:solidFill>
                  <a:schemeClr val="tx1"/>
                </a:solidFill>
              </a:rPr>
            </a:br>
            <a:endParaRPr lang="da-DK">
              <a:solidFill>
                <a:schemeClr val="tx1"/>
              </a:solidFill>
            </a:endParaRPr>
          </a:p>
        </p:txBody>
      </p:sp>
      <p:pic>
        <p:nvPicPr>
          <p:cNvPr id="11" name="Grafik 3" descr="Bullseye">
            <a:extLst>
              <a:ext uri="{FF2B5EF4-FFF2-40B4-BE49-F238E27FC236}">
                <a16:creationId xmlns:a16="http://schemas.microsoft.com/office/drawing/2014/main" id="{4ABC63D4-EF65-3809-5DC6-F61C2B1E5C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76331" y="1049553"/>
            <a:ext cx="862013" cy="785382"/>
          </a:xfrm>
          <a:prstGeom prst="rect">
            <a:avLst/>
          </a:prstGeom>
        </p:spPr>
      </p:pic>
      <p:pic>
        <p:nvPicPr>
          <p:cNvPr id="7" name="Billede 6">
            <a:extLst>
              <a:ext uri="{FF2B5EF4-FFF2-40B4-BE49-F238E27FC236}">
                <a16:creationId xmlns:a16="http://schemas.microsoft.com/office/drawing/2014/main" id="{FD069746-A284-82B7-074B-5E5F8C8A4997}"/>
              </a:ext>
            </a:extLst>
          </p:cNvPr>
          <p:cNvPicPr>
            <a:picLocks noChangeAspect="1"/>
          </p:cNvPicPr>
          <p:nvPr/>
        </p:nvPicPr>
        <p:blipFill>
          <a:blip r:embed="rId8"/>
          <a:stretch>
            <a:fillRect/>
          </a:stretch>
        </p:blipFill>
        <p:spPr>
          <a:xfrm>
            <a:off x="8736656" y="297016"/>
            <a:ext cx="1999138" cy="2290456"/>
          </a:xfrm>
          <a:prstGeom prst="rect">
            <a:avLst/>
          </a:prstGeom>
        </p:spPr>
      </p:pic>
    </p:spTree>
    <p:extLst>
      <p:ext uri="{BB962C8B-B14F-4D97-AF65-F5344CB8AC3E}">
        <p14:creationId xmlns:p14="http://schemas.microsoft.com/office/powerpoint/2010/main" val="194626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1289855158"/>
              </p:ext>
            </p:extLst>
          </p:nvPr>
        </p:nvGraphicFramePr>
        <p:xfrm>
          <a:off x="911225" y="2170381"/>
          <a:ext cx="7267246" cy="3766395"/>
        </p:xfrm>
        <a:graphic>
          <a:graphicData uri="http://schemas.openxmlformats.org/drawingml/2006/table">
            <a:tbl>
              <a:tblPr>
                <a:tableStyleId>{7DF18680-E054-41AD-8BC1-D1AEF772440D}</a:tableStyleId>
              </a:tblPr>
              <a:tblGrid>
                <a:gridCol w="7267246">
                  <a:extLst>
                    <a:ext uri="{9D8B030D-6E8A-4147-A177-3AD203B41FA5}">
                      <a16:colId xmlns:a16="http://schemas.microsoft.com/office/drawing/2014/main" val="20000"/>
                    </a:ext>
                  </a:extLst>
                </a:gridCol>
              </a:tblGrid>
              <a:tr h="589798">
                <a:tc>
                  <a:txBody>
                    <a:bodyPr/>
                    <a:lstStyle/>
                    <a:p>
                      <a:pPr marL="0" indent="0">
                        <a:spcAft>
                          <a:spcPts val="600"/>
                        </a:spcAft>
                        <a:buNone/>
                      </a:pPr>
                      <a:r>
                        <a:rPr lang="da-DK" sz="2000" b="0" i="0"/>
                        <a:t>Velkommen </a:t>
                      </a:r>
                      <a:endParaRPr lang="da-DK" sz="2000" b="0" i="0">
                        <a:solidFill>
                          <a:schemeClr val="tx2"/>
                        </a:solidFill>
                      </a:endParaRPr>
                    </a:p>
                  </a:txBody>
                  <a:tcPr/>
                </a:tc>
                <a:extLst>
                  <a:ext uri="{0D108BD9-81ED-4DB2-BD59-A6C34878D82A}">
                    <a16:rowId xmlns:a16="http://schemas.microsoft.com/office/drawing/2014/main" val="10000"/>
                  </a:ext>
                </a:extLst>
              </a:tr>
              <a:tr h="56568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baseline="0"/>
                        <a:t>Systematisk videndeling af læring</a:t>
                      </a:r>
                      <a:endParaRPr lang="da-DK" sz="2400" b="1">
                        <a:solidFill>
                          <a:schemeClr val="tx2"/>
                        </a:solidFill>
                      </a:endParaRPr>
                    </a:p>
                  </a:txBody>
                  <a:tcPr/>
                </a:tc>
                <a:extLst>
                  <a:ext uri="{0D108BD9-81ED-4DB2-BD59-A6C34878D82A}">
                    <a16:rowId xmlns:a16="http://schemas.microsoft.com/office/drawing/2014/main" val="10001"/>
                  </a:ext>
                </a:extLst>
              </a:tr>
              <a:tr h="556095">
                <a:tc>
                  <a:txBody>
                    <a:bodyPr/>
                    <a:lstStyle/>
                    <a:p>
                      <a:pPr>
                        <a:spcAft>
                          <a:spcPts val="600"/>
                        </a:spcAft>
                      </a:pPr>
                      <a:r>
                        <a:rPr lang="da-DK" sz="2000"/>
                        <a:t>Implementering og forankring</a:t>
                      </a:r>
                    </a:p>
                  </a:txBody>
                  <a:tcPr/>
                </a:tc>
                <a:extLst>
                  <a:ext uri="{0D108BD9-81ED-4DB2-BD59-A6C34878D82A}">
                    <a16:rowId xmlns:a16="http://schemas.microsoft.com/office/drawing/2014/main" val="10002"/>
                  </a:ext>
                </a:extLst>
              </a:tr>
              <a:tr h="546237">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Plan for implementering og fastholdelse</a:t>
                      </a:r>
                      <a:endParaRPr lang="da-DK" sz="2000" b="0">
                        <a:solidFill>
                          <a:schemeClr val="tx2"/>
                        </a:solidFill>
                      </a:endParaRPr>
                    </a:p>
                  </a:txBody>
                  <a:tcPr/>
                </a:tc>
                <a:extLst>
                  <a:ext uri="{0D108BD9-81ED-4DB2-BD59-A6C34878D82A}">
                    <a16:rowId xmlns:a16="http://schemas.microsoft.com/office/drawing/2014/main" val="10003"/>
                  </a:ext>
                </a:extLst>
              </a:tr>
              <a:tr h="7542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a:t>Fokus på forbedringstavle og design af lokal tavle til forbedring</a:t>
                      </a:r>
                      <a:endParaRPr lang="da-DK" sz="2000" b="0">
                        <a:solidFill>
                          <a:schemeClr val="tx2"/>
                        </a:solidFill>
                      </a:endParaRPr>
                    </a:p>
                  </a:txBody>
                  <a:tcPr/>
                </a:tc>
                <a:extLst>
                  <a:ext uri="{0D108BD9-81ED-4DB2-BD59-A6C34878D82A}">
                    <a16:rowId xmlns:a16="http://schemas.microsoft.com/office/drawing/2014/main" val="10004"/>
                  </a:ext>
                </a:extLst>
              </a:tr>
              <a:tr h="7542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2000" b="0" i="0" u="none" strike="noStrike" kern="1200" cap="none" spc="0" normalizeH="0" baseline="0" noProof="0">
                          <a:ln>
                            <a:noFill/>
                          </a:ln>
                          <a:solidFill>
                            <a:srgbClr val="0085A0"/>
                          </a:solidFill>
                          <a:effectLst/>
                          <a:uLnTx/>
                          <a:uFillTx/>
                          <a:latin typeface="+mn-lt"/>
                          <a:ea typeface="+mn-ea"/>
                          <a:cs typeface="+mn-cs"/>
                        </a:rPr>
                        <a:t>Fejring og præsentation af læring og resultater i datadrevet forbedringsarbejde</a:t>
                      </a:r>
                      <a:endParaRPr kumimoji="0" lang="da-DK" sz="2000" b="0" i="0" u="none" strike="noStrike" kern="1200" cap="none" spc="0" normalizeH="0" baseline="0" noProof="0">
                        <a:ln>
                          <a:noFill/>
                        </a:ln>
                        <a:solidFill>
                          <a:srgbClr val="595959"/>
                        </a:solidFill>
                        <a:effectLst/>
                        <a:uLnTx/>
                        <a:uFillTx/>
                        <a:latin typeface="+mn-lt"/>
                        <a:ea typeface="+mn-ea"/>
                        <a:cs typeface="+mn-cs"/>
                      </a:endParaRPr>
                    </a:p>
                  </a:txBody>
                  <a:tcPr/>
                </a:tc>
                <a:extLst>
                  <a:ext uri="{0D108BD9-81ED-4DB2-BD59-A6C34878D82A}">
                    <a16:rowId xmlns:a16="http://schemas.microsoft.com/office/drawing/2014/main" val="466270725"/>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9</a:t>
            </a:fld>
            <a:endParaRPr lang="da-DK"/>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632247"/>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3.xml><?xml version="1.0" encoding="utf-8"?>
<a:theme xmlns:a="http://schemas.openxmlformats.org/drawingml/2006/main" name="3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E892276091448458F0D76BC558014B8" ma:contentTypeVersion="2" ma:contentTypeDescription="GetOrganized dokument" ma:contentTypeScope="" ma:versionID="ebd9ef3caf07b5dc426b308dc27b5fd9">
  <xsd:schema xmlns:xsd="http://www.w3.org/2001/XMLSchema" xmlns:xs="http://www.w3.org/2001/XMLSchema" xmlns:p="http://schemas.microsoft.com/office/2006/metadata/properties" xmlns:ns1="http://schemas.microsoft.com/sharepoint/v3" xmlns:ns2="04BCE6AD-BBF3-4DFC-854B-44DF9D626904" xmlns:ns3="053d26b7-4c3c-43b7-a62b-3cbf4218d9af" xmlns:ns4="e2f33766-0e0b-4863-aba2-3da1f4b3f2e0" targetNamespace="http://schemas.microsoft.com/office/2006/metadata/properties" ma:root="true" ma:fieldsID="e85efebd04ca609b43ecc2026e518b2c" ns1:_="" ns2:_="" ns3:_="" ns4:_="">
    <xsd:import namespace="http://schemas.microsoft.com/sharepoint/v3"/>
    <xsd:import namespace="04BCE6AD-BBF3-4DFC-854B-44DF9D626904"/>
    <xsd:import namespace="053d26b7-4c3c-43b7-a62b-3cbf4218d9af"/>
    <xsd:import namespace="e2f33766-0e0b-4863-aba2-3da1f4b3f2e0"/>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Beskrivelse" minOccurs="0"/>
                <xsd:element ref="ns2:CCMDescription" minOccurs="0"/>
                <xsd:element ref="ns2:Adresse" minOccurs="0"/>
                <xsd:element ref="ns2:JournalDato" minOccurs="0"/>
                <xsd:element ref="ns2:BrevId" minOccurs="0"/>
                <xsd:element ref="ns2:Fortrolighed" minOccurs="0"/>
                <xsd:element ref="ns2:Dokumentgruppe"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2:m96ce802aec64391894b39b43d8136a5" minOccurs="0"/>
                <xsd:element ref="ns1:CCMMetadataExtractionStatus" minOccurs="0"/>
                <xsd:element ref="ns1:CCMPageCount" minOccurs="0"/>
                <xsd:element ref="ns1:CCMCommentCount" minOccurs="0"/>
                <xsd:element ref="ns1:CCMPreviewAnnotationsTask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2944;#Mette Nagel Kasper"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5" nillable="true" ma:displayName="Forsendelsesdato" ma:internalName="Forsendelsesdato">
      <xsd:simpleType>
        <xsd:restriction base="dms:DateTime"/>
      </xsd:simpleType>
    </xsd:element>
    <xsd:element name="TrackID" ma:index="7" nillable="true" ma:displayName="TrackID" ma:description="" ma:internalName="TrackID">
      <xsd:simpleType>
        <xsd:restriction base="dms:Note">
          <xsd:maxLength value="255"/>
        </xsd:restriction>
      </xsd:simpleType>
    </xsd:element>
    <xsd:element name="CCMCognitiveType" ma:index="12" nillable="true" ma:displayName="CognitiveType" ma:decimals="0" ma:description="" ma:internalName="CCMCognitiveType" ma:readOnly="false">
      <xsd:simpleType>
        <xsd:restriction base="dms:Number"/>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8"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9" nillable="true" ma:displayName="Sider" ma:decimals="0" ma:internalName="CCMPageCount" ma:readOnly="true">
      <xsd:simpleType>
        <xsd:restriction base="dms:Number"/>
      </xsd:simpleType>
    </xsd:element>
    <xsd:element name="CCMCommentCount" ma:index="60" nillable="true" ma:displayName="Kommentarer" ma:decimals="0" ma:internalName="CCMCommentCount" ma:readOnly="true">
      <xsd:simpleType>
        <xsd:restriction base="dms:Number"/>
      </xsd:simpleType>
    </xsd:element>
    <xsd:element name="CCMPreviewAnnotationsTasks" ma:index="61"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4BCE6AD-BBF3-4DFC-854B-44DF9D626904"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CCMAgendaDocumentStatus" ma:index="8" nillable="true" ma:displayName="Status  for dagsordensdokument" ma:default="" ma:format="Dropdown" ma:internalName="CCMAgendaDocumentStatus">
      <xsd:simpleType>
        <xsd:restriction base="dms:Choice">
          <xsd:enumeration value="Udkast"/>
          <xsd:enumeration value="Under udarbejdelse"/>
          <xsd:enumeration value="Endelig"/>
        </xsd:restriction>
      </xsd:simpleType>
    </xsd:element>
    <xsd:element name="CCMAgendaStatus" ma:index="9"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0"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1" nillable="true" ma:displayName="Part" ma:list="{2D2051C1-C325-4E1E-9D71-CCF2622D52B9}"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3" nillable="true" ma:displayName="CCMManageRelations" ma:internalName="CCMManageRelations">
      <xsd:simpleType>
        <xsd:restriction base="dms:Text">
          <xsd:maxLength value="255"/>
        </xsd:restriction>
      </xsd:simpleType>
    </xsd:element>
    <xsd:element name="Status" ma:index="14"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5" nillable="true" ma:displayName="Frist" ma:format="DateOnly" ma:internalName="Frist">
      <xsd:simpleType>
        <xsd:restriction base="dms:DateTime"/>
      </xsd:simpleType>
    </xsd:element>
    <xsd:element name="Registreringsdato" ma:index="16" nillable="true" ma:displayName="Registreringsdato" ma:format="DateOnly" ma:internalName="Registreringsdato">
      <xsd:simpleType>
        <xsd:restriction base="dms:DateTime"/>
      </xsd:simpleType>
    </xsd:element>
    <xsd:element name="Beskrivelse" ma:index="18" nillable="true" ma:displayName="Beskrivelse" ma:default="​Projektledelse af kapabilitetsopbygning i forbedringsarbejde" ma:internalName="Beskrivelse">
      <xsd:simpleType>
        <xsd:restriction base="dms:Note">
          <xsd:maxLength value="255"/>
        </xsd:restriction>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A43A0269-3783-4FB1-B193-B62DD9E139AE}" ma:internalName="Adresse" ma:showField="Fullname">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Dokumentgruppe" ma:index="24" nillable="true" ma:displayName="Dokumentgruppe" ma:internalName="Dokumentgruppe">
      <xsd:simpleType>
        <xsd:restriction base="dms:Text">
          <xsd:maxLength value="255"/>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96ce802aec64391894b39b43d8136a5" ma:index="54" nillable="true" ma:taxonomy="true" ma:internalName="m96ce802aec64391894b39b43d8136a5" ma:taxonomyFieldName="Enhed" ma:displayName="Enhed" ma:default="" ma:fieldId="{696ce802-aec6-4391-894b-39b43d8136a5}" ma:sspId="2cf6b21c-e739-421b-8f40-7865e9e1b0be"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3d26b7-4c3c-43b7-a62b-3cbf4218d9af"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5d84912a-3815-40ab-988d-02a5e9e3663c}" ma:internalName="TaxCatchAll" ma:showField="CatchAllData" ma:web="053d26b7-4c3c-43b7-a62b-3cbf4218d9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f33766-0e0b-4863-aba2-3da1f4b3f2e0" elementFormDefault="qualified">
    <xsd:import namespace="http://schemas.microsoft.com/office/2006/documentManagement/types"/>
    <xsd:import namespace="http://schemas.microsoft.com/office/infopath/2007/PartnerControls"/>
    <xsd:element name="SharedWithUsers" ma:index="6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o_x0020_oprettet xmlns="04BCE6AD-BBF3-4DFC-854B-44DF9D626904">2025-02-03T23:00:00+00:00</Dato_x0020_oprettet>
    <Forsendelsesdato xmlns="http://schemas.microsoft.com/sharepoint/v3" xsi:nil="true"/>
    <CCMMeetingCaseLink xmlns="04BCE6AD-BBF3-4DFC-854B-44DF9D626904">
      <Url xsi:nil="true"/>
      <Description xsi:nil="true"/>
    </CCMMeetingCaseLink>
    <CCMAgendaStatus xmlns="04BCE6AD-BBF3-4DFC-854B-44DF9D626904" xsi:nil="true"/>
    <Registreringsdato xmlns="04BCE6AD-BBF3-4DFC-854B-44DF9D626904" xsi:nil="true"/>
    <CCMManageRelations xmlns="04BCE6AD-BBF3-4DFC-854B-44DF9D626904" xsi:nil="true"/>
    <Fortrolighed xmlns="04BCE6AD-BBF3-4DFC-854B-44DF9D626904">Offentlig</Fortrolighed>
    <Korrespondance xmlns="http://schemas.microsoft.com/sharepoint/v3">Intern</Korrespondance>
    <CCMCognitiveType xmlns="http://schemas.microsoft.com/sharepoint/v3">-1</CCMCognitiveType>
    <TaxCatchAll xmlns="053d26b7-4c3c-43b7-a62b-3cbf4218d9af"/>
    <Status xmlns="04BCE6AD-BBF3-4DFC-854B-44DF9D626904">Åben</Status>
    <CCMAgendaItemId xmlns="04BCE6AD-BBF3-4DFC-854B-44DF9D626904" xsi:nil="true"/>
    <CCMDescription xmlns="04BCE6AD-BBF3-4DFC-854B-44DF9D626904" xsi:nil="true"/>
    <m96ce802aec64391894b39b43d8136a5 xmlns="04BCE6AD-BBF3-4DFC-854B-44DF9D626904">
      <Terms xmlns="http://schemas.microsoft.com/office/infopath/2007/PartnerControls"/>
    </m96ce802aec64391894b39b43d8136a5>
    <CaseOwner xmlns="http://schemas.microsoft.com/sharepoint/v3">
      <UserInfo>
        <DisplayName>Sara Winther Kirkegård</DisplayName>
        <AccountId>3323</AccountId>
        <AccountType/>
      </UserInfo>
    </CaseOwner>
    <Beskrivelse xmlns="04BCE6AD-BBF3-4DFC-854B-44DF9D626904">​Projektledelse af kapabilitetsopbygning i forbedringsarbejde</Beskrivelse>
    <a3c7f3665c3f4ddab65e7e70f16e8438 xmlns="04BCE6AD-BBF3-4DFC-854B-44DF9D626904">
      <Terms xmlns="http://schemas.microsoft.com/office/infopath/2007/PartnerControls"/>
    </a3c7f3665c3f4ddab65e7e70f16e8438>
    <CCMMeetingCaseInstanceId xmlns="04BCE6AD-BBF3-4DFC-854B-44DF9D626904" xsi:nil="true"/>
    <Frist xmlns="04BCE6AD-BBF3-4DFC-854B-44DF9D626904" xsi:nil="true"/>
    <TrackID xmlns="http://schemas.microsoft.com/sharepoint/v3" xsi:nil="true"/>
    <Adresse xmlns="04BCE6AD-BBF3-4DFC-854B-44DF9D626904"/>
    <JournalDato xmlns="04BCE6AD-BBF3-4DFC-854B-44DF9D626904" xsi:nil="true"/>
    <CCMAgendaDocumentStatus xmlns="04BCE6AD-BBF3-4DFC-854B-44DF9D626904" xsi:nil="true"/>
    <Part xmlns="04BCE6AD-BBF3-4DFC-854B-44DF9D626904"/>
    <BrevId xmlns="04BCE6AD-BBF3-4DFC-854B-44DF9D626904" xsi:nil="true"/>
    <Dokumentgruppe xmlns="04BCE6AD-BBF3-4DFC-854B-44DF9D626904">Læringsmaterialer fra Dansk Selskab for Patientsikkerhed</Dokumentgruppe>
    <CCMMeetingCaseId xmlns="04BCE6AD-BBF3-4DFC-854B-44DF9D626904" xsi:nil="true"/>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EMN-2023-08076</CCMVisualId>
    <Finalized xmlns="http://schemas.microsoft.com/sharepoint/v3">false</Finalized>
    <DocID xmlns="http://schemas.microsoft.com/sharepoint/v3">12016921</DocID>
    <CaseRecordNumber xmlns="http://schemas.microsoft.com/sharepoint/v3">0</CaseRecordNumber>
    <CaseID xmlns="http://schemas.microsoft.com/sharepoint/v3">EMN-2023-08076</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Props1.xml><?xml version="1.0" encoding="utf-8"?>
<ds:datastoreItem xmlns:ds="http://schemas.openxmlformats.org/officeDocument/2006/customXml" ds:itemID="{4630EACA-6133-4418-96BC-0191237AB32F}">
  <ds:schemaRefs>
    <ds:schemaRef ds:uri="http://schemas.microsoft.com/sharepoint/v3/contenttype/forms"/>
  </ds:schemaRefs>
</ds:datastoreItem>
</file>

<file path=customXml/itemProps2.xml><?xml version="1.0" encoding="utf-8"?>
<ds:datastoreItem xmlns:ds="http://schemas.openxmlformats.org/officeDocument/2006/customXml" ds:itemID="{446D077C-7D6C-43CB-8E23-C5DDD4F66743}"/>
</file>

<file path=customXml/itemProps3.xml><?xml version="1.0" encoding="utf-8"?>
<ds:datastoreItem xmlns:ds="http://schemas.openxmlformats.org/officeDocument/2006/customXml" ds:itemID="{4E47DC01-C8E0-4A2F-9136-369B1EA3AF37}"/>
</file>

<file path=docProps/app.xml><?xml version="1.0" encoding="utf-8"?>
<Properties xmlns="http://schemas.openxmlformats.org/officeDocument/2006/extended-properties" xmlns:vt="http://schemas.openxmlformats.org/officeDocument/2006/docPropsVTypes">
  <Template>Holbæk Sygehus_DK_2022</Template>
  <TotalTime>721</TotalTime>
  <Words>10016</Words>
  <Application>Microsoft Office PowerPoint</Application>
  <PresentationFormat>Widescreen</PresentationFormat>
  <Paragraphs>1049</Paragraphs>
  <Slides>50</Slides>
  <Notes>47</Notes>
  <HiddenSlides>1</HiddenSlides>
  <MMClips>0</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50</vt:i4>
      </vt:variant>
    </vt:vector>
  </HeadingPairs>
  <TitlesOfParts>
    <vt:vector size="62" baseType="lpstr">
      <vt:lpstr>Aptos</vt:lpstr>
      <vt:lpstr>Arial</vt:lpstr>
      <vt:lpstr>Calibri</vt:lpstr>
      <vt:lpstr>Calibri </vt:lpstr>
      <vt:lpstr>Courier New</vt:lpstr>
      <vt:lpstr>Symbol</vt:lpstr>
      <vt:lpstr>Times New Roman</vt:lpstr>
      <vt:lpstr>Verdana</vt:lpstr>
      <vt:lpstr>Wingdings</vt:lpstr>
      <vt:lpstr>Region Sjælland - PPT</vt:lpstr>
      <vt:lpstr>1_Region Sjælland - PPT</vt:lpstr>
      <vt:lpstr>3_Region Sjælland - PPT</vt:lpstr>
      <vt:lpstr>Anvendelse af læringsmaterialet</vt:lpstr>
      <vt:lpstr>Velkommen til Indsæt virksomhed forbedringsrejse  Hold x</vt:lpstr>
      <vt:lpstr>Formål og mål for dagen</vt:lpstr>
      <vt:lpstr>Læringsmål Workshop 3</vt:lpstr>
      <vt:lpstr>Dagens program</vt:lpstr>
      <vt:lpstr>  Forbedringsrejsen</vt:lpstr>
      <vt:lpstr>Metoder i forbedringsarbejde</vt:lpstr>
      <vt:lpstr>PowerPoint-præsentation</vt:lpstr>
      <vt:lpstr>Dagens program</vt:lpstr>
      <vt:lpstr> Status på indsatser</vt:lpstr>
      <vt:lpstr>Fremdriftsscore</vt:lpstr>
      <vt:lpstr>Pause</vt:lpstr>
      <vt:lpstr>Dagens program</vt:lpstr>
      <vt:lpstr>Forbedringsrejsen De 5 faser</vt:lpstr>
      <vt:lpstr>Implementering</vt:lpstr>
      <vt:lpstr>Implementering</vt:lpstr>
      <vt:lpstr>Fra afprøvninger til implementering</vt:lpstr>
      <vt:lpstr>Styr på begreberne</vt:lpstr>
      <vt:lpstr>  Hvornår er organisationen klar til implementering?</vt:lpstr>
      <vt:lpstr>Forankring af forbedringer </vt:lpstr>
      <vt:lpstr>Faldgruber i implementering</vt:lpstr>
      <vt:lpstr>Trusler mod fastholdelse af  nyt kvalitetsniveau</vt:lpstr>
      <vt:lpstr>6 strategier til  implementering og forankring</vt:lpstr>
      <vt:lpstr>Strategier til  implementering og forankring</vt:lpstr>
      <vt:lpstr>PowerPoint-præsentation</vt:lpstr>
      <vt:lpstr>Fejring af forbedringer</vt:lpstr>
      <vt:lpstr>Driverdiagram for implementering og forankring</vt:lpstr>
      <vt:lpstr>Dagens program</vt:lpstr>
      <vt:lpstr>Øvelse: Plan for implementering</vt:lpstr>
      <vt:lpstr>All teach, all learn</vt:lpstr>
      <vt:lpstr>Pause</vt:lpstr>
      <vt:lpstr>Dagens program</vt:lpstr>
      <vt:lpstr>Definition af forbedringstavle</vt:lpstr>
      <vt:lpstr>Hvordan virker forbedringstavler</vt:lpstr>
      <vt:lpstr>Eksempel på tavle i Region Sjælland?</vt:lpstr>
      <vt:lpstr>PowerPoint-præsentation</vt:lpstr>
      <vt:lpstr>Eksempler på forbedringstavler</vt:lpstr>
      <vt:lpstr>Spilleregler for effektive tavlemøder </vt:lpstr>
      <vt:lpstr>Struktur og adfærd – nøglen til fremdrift</vt:lpstr>
      <vt:lpstr>Spørgsmål til tavlemøder - eksempel </vt:lpstr>
      <vt:lpstr>Tavlemøder til ledelse af forbedringer</vt:lpstr>
      <vt:lpstr>PowerPoint-præsentation</vt:lpstr>
      <vt:lpstr>Design af lokal forbedringstavle</vt:lpstr>
      <vt:lpstr>All teach, all learn</vt:lpstr>
      <vt:lpstr>Rigtig godt fortsat Forbedringsforløb!</vt:lpstr>
      <vt:lpstr>Fejring og videndeling</vt:lpstr>
      <vt:lpstr>Status på indsatser</vt:lpstr>
      <vt:lpstr>Evaluering af Forbedringsforløbet</vt:lpstr>
      <vt:lpstr>Et samarbejde mellem</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WS3</dc:title>
  <dc:creator>rikke.ulka@patientsikkerhed.dk</dc:creator>
  <cp:lastModifiedBy>Rikke Ulka</cp:lastModifiedBy>
  <cp:revision>3</cp:revision>
  <cp:lastPrinted>2024-11-25T10:40:36Z</cp:lastPrinted>
  <dcterms:created xsi:type="dcterms:W3CDTF">2024-07-02T07:53:06Z</dcterms:created>
  <dcterms:modified xsi:type="dcterms:W3CDTF">2025-01-28T13:51:31Z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0x010100AC085CFC53BC46CEA2EADE194AD9D482008E892276091448458F0D76BC558014B8</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Classification">
    <vt:lpwstr/>
  </property>
  <property fmtid="{D5CDD505-2E9C-101B-9397-08002B2CF9AE}" pid="8" name="CCMSystem">
    <vt:lpwstr> </vt:lpwstr>
  </property>
  <property fmtid="{D5CDD505-2E9C-101B-9397-08002B2CF9AE}" pid="9" name="Enhed">
    <vt:lpwstr/>
  </property>
  <property fmtid="{D5CDD505-2E9C-101B-9397-08002B2CF9AE}" pid="10" name="CCMEventContext">
    <vt:lpwstr>304cc881-9a42-4a29-9f30-4ca94ff6f800</vt:lpwstr>
  </property>
  <property fmtid="{D5CDD505-2E9C-101B-9397-08002B2CF9AE}" pid="11" name="Dokumenttype">
    <vt:lpwstr/>
  </property>
  <property fmtid="{D5CDD505-2E9C-101B-9397-08002B2CF9AE}" pid="12" name="CCMCommunication">
    <vt:lpwstr/>
  </property>
</Properties>
</file>