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42"/>
  </p:notesMasterIdLst>
  <p:handoutMasterIdLst>
    <p:handoutMasterId r:id="rId43"/>
  </p:handoutMasterIdLst>
  <p:sldIdLst>
    <p:sldId id="308" r:id="rId6"/>
    <p:sldId id="326" r:id="rId7"/>
    <p:sldId id="379" r:id="rId8"/>
    <p:sldId id="404" r:id="rId9"/>
    <p:sldId id="334" r:id="rId10"/>
    <p:sldId id="390" r:id="rId11"/>
    <p:sldId id="391" r:id="rId12"/>
    <p:sldId id="400" r:id="rId13"/>
    <p:sldId id="399" r:id="rId14"/>
    <p:sldId id="398" r:id="rId15"/>
    <p:sldId id="397" r:id="rId16"/>
    <p:sldId id="396" r:id="rId17"/>
    <p:sldId id="395" r:id="rId18"/>
    <p:sldId id="401" r:id="rId19"/>
    <p:sldId id="377" r:id="rId20"/>
    <p:sldId id="336" r:id="rId21"/>
    <p:sldId id="386" r:id="rId22"/>
    <p:sldId id="389" r:id="rId23"/>
    <p:sldId id="337" r:id="rId24"/>
    <p:sldId id="349" r:id="rId25"/>
    <p:sldId id="350" r:id="rId26"/>
    <p:sldId id="351" r:id="rId27"/>
    <p:sldId id="352" r:id="rId28"/>
    <p:sldId id="353" r:id="rId29"/>
    <p:sldId id="387" r:id="rId30"/>
    <p:sldId id="392" r:id="rId31"/>
    <p:sldId id="348" r:id="rId32"/>
    <p:sldId id="393" r:id="rId33"/>
    <p:sldId id="369" r:id="rId34"/>
    <p:sldId id="388" r:id="rId35"/>
    <p:sldId id="385" r:id="rId36"/>
    <p:sldId id="354" r:id="rId37"/>
    <p:sldId id="381" r:id="rId38"/>
    <p:sldId id="383" r:id="rId39"/>
    <p:sldId id="367" r:id="rId40"/>
    <p:sldId id="402" r:id="rId4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182"/>
    <a:srgbClr val="003D84"/>
    <a:srgbClr val="006479"/>
    <a:srgbClr val="333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3" autoAdjust="0"/>
    <p:restoredTop sz="74839" autoAdjust="0"/>
  </p:normalViewPr>
  <p:slideViewPr>
    <p:cSldViewPr snapToGrid="0" snapToObjects="1">
      <p:cViewPr varScale="1">
        <p:scale>
          <a:sx n="70" d="100"/>
          <a:sy n="70" d="100"/>
        </p:scale>
        <p:origin x="1181" y="43"/>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A4E8B-6980-4778-B938-0050E6556467}" type="doc">
      <dgm:prSet loTypeId="urn:microsoft.com/office/officeart/2005/8/layout/hProcess9" loCatId="process" qsTypeId="urn:microsoft.com/office/officeart/2005/8/quickstyle/simple1" qsCatId="simple" csTypeId="urn:microsoft.com/office/officeart/2005/8/colors/accent1_2" csCatId="accent1" phldr="1"/>
      <dgm:spPr/>
    </dgm:pt>
    <dgm:pt modelId="{9979975B-A63F-47C3-B751-80E9D038FFD3}">
      <dgm:prSet phldrT="[Tekst]" custT="1"/>
      <dgm:spPr>
        <a:solidFill>
          <a:srgbClr val="3B5182"/>
        </a:solidFill>
        <a:ln>
          <a:solidFill>
            <a:srgbClr val="3B5182"/>
          </a:solidFill>
        </a:ln>
      </dgm:spPr>
      <dgm:t>
        <a:bodyPr/>
        <a:lstStyle/>
        <a:p>
          <a:r>
            <a:rPr lang="da-DK" sz="1800" dirty="0"/>
            <a:t>Sårvurdering inkl.</a:t>
          </a:r>
        </a:p>
        <a:p>
          <a:r>
            <a:rPr lang="da-DK" sz="1800" dirty="0"/>
            <a:t> Årsag og diagnose</a:t>
          </a:r>
        </a:p>
      </dgm:t>
    </dgm:pt>
    <dgm:pt modelId="{03E8C214-1A53-4FED-BB41-5BCB437E1538}" type="parTrans" cxnId="{7FFA3F56-5542-4796-8233-D325898E352D}">
      <dgm:prSet/>
      <dgm:spPr/>
      <dgm:t>
        <a:bodyPr/>
        <a:lstStyle/>
        <a:p>
          <a:endParaRPr lang="da-DK"/>
        </a:p>
      </dgm:t>
    </dgm:pt>
    <dgm:pt modelId="{2D550052-03E9-497E-92EA-FD449C85259C}" type="sibTrans" cxnId="{7FFA3F56-5542-4796-8233-D325898E352D}">
      <dgm:prSet/>
      <dgm:spPr/>
      <dgm:t>
        <a:bodyPr/>
        <a:lstStyle/>
        <a:p>
          <a:endParaRPr lang="da-DK"/>
        </a:p>
      </dgm:t>
    </dgm:pt>
    <dgm:pt modelId="{4607EC0E-5476-41D9-AA01-86C911652E4F}">
      <dgm:prSet phldrT="[Tekst]" custT="1"/>
      <dgm:spPr>
        <a:solidFill>
          <a:srgbClr val="3B5182"/>
        </a:solidFill>
        <a:ln>
          <a:solidFill>
            <a:srgbClr val="3B5182"/>
          </a:solidFill>
        </a:ln>
      </dgm:spPr>
      <dgm:t>
        <a:bodyPr/>
        <a:lstStyle/>
        <a:p>
          <a:r>
            <a:rPr lang="en-US" sz="1800" dirty="0" err="1"/>
            <a:t>Understøtter</a:t>
          </a:r>
          <a:r>
            <a:rPr lang="en-US" sz="1800" dirty="0"/>
            <a:t> </a:t>
          </a:r>
          <a:r>
            <a:rPr lang="en-US" sz="1800" dirty="0" err="1"/>
            <a:t>effektiv</a:t>
          </a:r>
          <a:endParaRPr lang="en-US" sz="1800" dirty="0"/>
        </a:p>
        <a:p>
          <a:r>
            <a:rPr lang="en-US" sz="1800" dirty="0" err="1"/>
            <a:t>dokumentation</a:t>
          </a:r>
          <a:endParaRPr lang="da-DK" sz="1800" dirty="0"/>
        </a:p>
      </dgm:t>
    </dgm:pt>
    <dgm:pt modelId="{002CC728-A2BB-444F-820D-56E775ED1F57}" type="parTrans" cxnId="{31A34A20-78B9-4D49-BCCF-15691572DF9A}">
      <dgm:prSet/>
      <dgm:spPr/>
      <dgm:t>
        <a:bodyPr/>
        <a:lstStyle/>
        <a:p>
          <a:endParaRPr lang="da-DK"/>
        </a:p>
      </dgm:t>
    </dgm:pt>
    <dgm:pt modelId="{B40CB3BB-19B2-499A-B845-4C8FEB2EEC10}" type="sibTrans" cxnId="{31A34A20-78B9-4D49-BCCF-15691572DF9A}">
      <dgm:prSet/>
      <dgm:spPr/>
      <dgm:t>
        <a:bodyPr/>
        <a:lstStyle/>
        <a:p>
          <a:endParaRPr lang="da-DK"/>
        </a:p>
      </dgm:t>
    </dgm:pt>
    <dgm:pt modelId="{C69DA5F6-2555-4731-A77D-0AECD24E8AEE}">
      <dgm:prSet phldrT="[Tekst]" custT="1"/>
      <dgm:spPr>
        <a:solidFill>
          <a:srgbClr val="3B5182"/>
        </a:solidFill>
        <a:ln>
          <a:solidFill>
            <a:srgbClr val="3B5182"/>
          </a:solidFill>
        </a:ln>
      </dgm:spPr>
      <dgm:t>
        <a:bodyPr/>
        <a:lstStyle/>
        <a:p>
          <a:pPr>
            <a:lnSpc>
              <a:spcPct val="100000"/>
            </a:lnSpc>
          </a:pPr>
          <a:r>
            <a:rPr lang="da-DK" sz="1800" dirty="0"/>
            <a:t>Understøtter udviklingen af behandlingsplan</a:t>
          </a:r>
        </a:p>
      </dgm:t>
    </dgm:pt>
    <dgm:pt modelId="{F297BD26-64AF-4DF6-ACEA-4A9453E5C705}" type="parTrans" cxnId="{AA1593B8-12FE-41F6-A6A1-CF828A06CEE5}">
      <dgm:prSet/>
      <dgm:spPr/>
      <dgm:t>
        <a:bodyPr/>
        <a:lstStyle/>
        <a:p>
          <a:endParaRPr lang="da-DK"/>
        </a:p>
      </dgm:t>
    </dgm:pt>
    <dgm:pt modelId="{1A2609E1-29C0-4011-8484-CBBCCB771874}" type="sibTrans" cxnId="{AA1593B8-12FE-41F6-A6A1-CF828A06CEE5}">
      <dgm:prSet/>
      <dgm:spPr/>
      <dgm:t>
        <a:bodyPr/>
        <a:lstStyle/>
        <a:p>
          <a:endParaRPr lang="da-DK"/>
        </a:p>
      </dgm:t>
    </dgm:pt>
    <dgm:pt modelId="{3C76AC22-95F1-43B8-90D7-6F0D894DEA7A}" type="pres">
      <dgm:prSet presAssocID="{758A4E8B-6980-4778-B938-0050E6556467}" presName="CompostProcess" presStyleCnt="0">
        <dgm:presLayoutVars>
          <dgm:dir/>
          <dgm:resizeHandles val="exact"/>
        </dgm:presLayoutVars>
      </dgm:prSet>
      <dgm:spPr/>
    </dgm:pt>
    <dgm:pt modelId="{4F9B5BE6-C67A-4C5E-B341-72A39D3BB9A2}" type="pres">
      <dgm:prSet presAssocID="{758A4E8B-6980-4778-B938-0050E6556467}" presName="arrow" presStyleLbl="bgShp" presStyleIdx="0" presStyleCnt="1"/>
      <dgm:spPr/>
    </dgm:pt>
    <dgm:pt modelId="{AE6CFE34-7E77-4B58-9734-EA41730E9602}" type="pres">
      <dgm:prSet presAssocID="{758A4E8B-6980-4778-B938-0050E6556467}" presName="linearProcess" presStyleCnt="0"/>
      <dgm:spPr/>
    </dgm:pt>
    <dgm:pt modelId="{3F0043C1-0789-40FF-BBA7-965590D951CE}" type="pres">
      <dgm:prSet presAssocID="{9979975B-A63F-47C3-B751-80E9D038FFD3}" presName="textNode" presStyleLbl="node1" presStyleIdx="0" presStyleCnt="3" custScaleX="106400">
        <dgm:presLayoutVars>
          <dgm:bulletEnabled val="1"/>
        </dgm:presLayoutVars>
      </dgm:prSet>
      <dgm:spPr/>
    </dgm:pt>
    <dgm:pt modelId="{4B4A11FE-A8A1-441E-BCA6-BD5AD51F160B}" type="pres">
      <dgm:prSet presAssocID="{2D550052-03E9-497E-92EA-FD449C85259C}" presName="sibTrans" presStyleCnt="0"/>
      <dgm:spPr/>
    </dgm:pt>
    <dgm:pt modelId="{D3EE6977-97B1-445F-9132-1E8501AEBAAA}" type="pres">
      <dgm:prSet presAssocID="{4607EC0E-5476-41D9-AA01-86C911652E4F}" presName="textNode" presStyleLbl="node1" presStyleIdx="1" presStyleCnt="3">
        <dgm:presLayoutVars>
          <dgm:bulletEnabled val="1"/>
        </dgm:presLayoutVars>
      </dgm:prSet>
      <dgm:spPr/>
    </dgm:pt>
    <dgm:pt modelId="{6301442E-D228-4133-B389-6ED5E7849BB6}" type="pres">
      <dgm:prSet presAssocID="{B40CB3BB-19B2-499A-B845-4C8FEB2EEC10}" presName="sibTrans" presStyleCnt="0"/>
      <dgm:spPr/>
    </dgm:pt>
    <dgm:pt modelId="{874AA82C-51CE-4A75-81ED-D9D87634FB3C}" type="pres">
      <dgm:prSet presAssocID="{C69DA5F6-2555-4731-A77D-0AECD24E8AEE}" presName="textNode" presStyleLbl="node1" presStyleIdx="2" presStyleCnt="3">
        <dgm:presLayoutVars>
          <dgm:bulletEnabled val="1"/>
        </dgm:presLayoutVars>
      </dgm:prSet>
      <dgm:spPr/>
    </dgm:pt>
  </dgm:ptLst>
  <dgm:cxnLst>
    <dgm:cxn modelId="{BEF85303-3853-4B39-8C3B-D33B01ACF952}" type="presOf" srcId="{758A4E8B-6980-4778-B938-0050E6556467}" destId="{3C76AC22-95F1-43B8-90D7-6F0D894DEA7A}" srcOrd="0" destOrd="0" presId="urn:microsoft.com/office/officeart/2005/8/layout/hProcess9"/>
    <dgm:cxn modelId="{2CA6930E-8C1B-4CA7-B9E1-BA64D0C27DAB}" type="presOf" srcId="{9979975B-A63F-47C3-B751-80E9D038FFD3}" destId="{3F0043C1-0789-40FF-BBA7-965590D951CE}" srcOrd="0" destOrd="0" presId="urn:microsoft.com/office/officeart/2005/8/layout/hProcess9"/>
    <dgm:cxn modelId="{31A34A20-78B9-4D49-BCCF-15691572DF9A}" srcId="{758A4E8B-6980-4778-B938-0050E6556467}" destId="{4607EC0E-5476-41D9-AA01-86C911652E4F}" srcOrd="1" destOrd="0" parTransId="{002CC728-A2BB-444F-820D-56E775ED1F57}" sibTransId="{B40CB3BB-19B2-499A-B845-4C8FEB2EEC10}"/>
    <dgm:cxn modelId="{AC52ED2E-7335-4AA6-B878-39B90DE901FC}" type="presOf" srcId="{C69DA5F6-2555-4731-A77D-0AECD24E8AEE}" destId="{874AA82C-51CE-4A75-81ED-D9D87634FB3C}" srcOrd="0" destOrd="0" presId="urn:microsoft.com/office/officeart/2005/8/layout/hProcess9"/>
    <dgm:cxn modelId="{7FFA3F56-5542-4796-8233-D325898E352D}" srcId="{758A4E8B-6980-4778-B938-0050E6556467}" destId="{9979975B-A63F-47C3-B751-80E9D038FFD3}" srcOrd="0" destOrd="0" parTransId="{03E8C214-1A53-4FED-BB41-5BCB437E1538}" sibTransId="{2D550052-03E9-497E-92EA-FD449C85259C}"/>
    <dgm:cxn modelId="{AA1593B8-12FE-41F6-A6A1-CF828A06CEE5}" srcId="{758A4E8B-6980-4778-B938-0050E6556467}" destId="{C69DA5F6-2555-4731-A77D-0AECD24E8AEE}" srcOrd="2" destOrd="0" parTransId="{F297BD26-64AF-4DF6-ACEA-4A9453E5C705}" sibTransId="{1A2609E1-29C0-4011-8484-CBBCCB771874}"/>
    <dgm:cxn modelId="{0594F1B9-0A32-4426-946D-247C1A5976DF}" type="presOf" srcId="{4607EC0E-5476-41D9-AA01-86C911652E4F}" destId="{D3EE6977-97B1-445F-9132-1E8501AEBAAA}" srcOrd="0" destOrd="0" presId="urn:microsoft.com/office/officeart/2005/8/layout/hProcess9"/>
    <dgm:cxn modelId="{B7DF97D5-6196-4100-A96B-74B89C57D3AF}" type="presParOf" srcId="{3C76AC22-95F1-43B8-90D7-6F0D894DEA7A}" destId="{4F9B5BE6-C67A-4C5E-B341-72A39D3BB9A2}" srcOrd="0" destOrd="0" presId="urn:microsoft.com/office/officeart/2005/8/layout/hProcess9"/>
    <dgm:cxn modelId="{92530C29-6BD2-4138-ACB2-0DA1A36F712A}" type="presParOf" srcId="{3C76AC22-95F1-43B8-90D7-6F0D894DEA7A}" destId="{AE6CFE34-7E77-4B58-9734-EA41730E9602}" srcOrd="1" destOrd="0" presId="urn:microsoft.com/office/officeart/2005/8/layout/hProcess9"/>
    <dgm:cxn modelId="{2CA94086-FD2A-42F7-AF67-E1B18703DC98}" type="presParOf" srcId="{AE6CFE34-7E77-4B58-9734-EA41730E9602}" destId="{3F0043C1-0789-40FF-BBA7-965590D951CE}" srcOrd="0" destOrd="0" presId="urn:microsoft.com/office/officeart/2005/8/layout/hProcess9"/>
    <dgm:cxn modelId="{112FE5BD-9538-4229-8176-24B57D5AB4C1}" type="presParOf" srcId="{AE6CFE34-7E77-4B58-9734-EA41730E9602}" destId="{4B4A11FE-A8A1-441E-BCA6-BD5AD51F160B}" srcOrd="1" destOrd="0" presId="urn:microsoft.com/office/officeart/2005/8/layout/hProcess9"/>
    <dgm:cxn modelId="{C789726A-E136-46F9-960C-0520ED561C64}" type="presParOf" srcId="{AE6CFE34-7E77-4B58-9734-EA41730E9602}" destId="{D3EE6977-97B1-445F-9132-1E8501AEBAAA}" srcOrd="2" destOrd="0" presId="urn:microsoft.com/office/officeart/2005/8/layout/hProcess9"/>
    <dgm:cxn modelId="{2DE65F3B-C366-4788-A09F-3CFF2C378C85}" type="presParOf" srcId="{AE6CFE34-7E77-4B58-9734-EA41730E9602}" destId="{6301442E-D228-4133-B389-6ED5E7849BB6}" srcOrd="3" destOrd="0" presId="urn:microsoft.com/office/officeart/2005/8/layout/hProcess9"/>
    <dgm:cxn modelId="{AC8B2A6A-A0BF-469B-B116-D012CE986E2C}" type="presParOf" srcId="{AE6CFE34-7E77-4B58-9734-EA41730E9602}" destId="{874AA82C-51CE-4A75-81ED-D9D87634FB3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CF0CD3-D3FC-40E4-A3C5-D26262C0941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a-DK"/>
        </a:p>
      </dgm:t>
    </dgm:pt>
    <dgm:pt modelId="{97BAA780-EA05-4F0A-AE9E-8647641F250E}">
      <dgm:prSet phldrT="[Tekst]"/>
      <dgm:spPr/>
      <dgm:t>
        <a:bodyPr/>
        <a:lstStyle/>
        <a:p>
          <a:r>
            <a:rPr lang="da-DK"/>
            <a:t>T </a:t>
          </a:r>
        </a:p>
      </dgm:t>
    </dgm:pt>
    <dgm:pt modelId="{53087477-E7B1-4B17-84DA-6EFB7CD854E3}" type="parTrans" cxnId="{E22ED280-40BD-4662-B828-476EF0E4B108}">
      <dgm:prSet/>
      <dgm:spPr/>
      <dgm:t>
        <a:bodyPr/>
        <a:lstStyle/>
        <a:p>
          <a:endParaRPr lang="da-DK"/>
        </a:p>
      </dgm:t>
    </dgm:pt>
    <dgm:pt modelId="{E805AA30-8A22-45F3-9060-CF2709905312}" type="sibTrans" cxnId="{E22ED280-40BD-4662-B828-476EF0E4B108}">
      <dgm:prSet/>
      <dgm:spPr/>
      <dgm:t>
        <a:bodyPr/>
        <a:lstStyle/>
        <a:p>
          <a:endParaRPr lang="da-DK"/>
        </a:p>
      </dgm:t>
    </dgm:pt>
    <dgm:pt modelId="{C2274EA4-1245-4E6C-AFD6-4FF3A5A9D55A}">
      <dgm:prSet phldrT="[Tekst]"/>
      <dgm:spPr/>
      <dgm:t>
        <a:bodyPr/>
        <a:lstStyle/>
        <a:p>
          <a:r>
            <a:rPr lang="da-DK" b="1"/>
            <a:t>Beskrivelse af vævets tilstand</a:t>
          </a:r>
          <a:endParaRPr lang="da-DK"/>
        </a:p>
      </dgm:t>
    </dgm:pt>
    <dgm:pt modelId="{73C41C12-FE4C-4138-A230-82F5399C0ECE}" type="parTrans" cxnId="{4D019B45-4EFE-43C0-B5F9-212A3B8E12E0}">
      <dgm:prSet/>
      <dgm:spPr/>
      <dgm:t>
        <a:bodyPr/>
        <a:lstStyle/>
        <a:p>
          <a:endParaRPr lang="da-DK"/>
        </a:p>
      </dgm:t>
    </dgm:pt>
    <dgm:pt modelId="{F03868D8-B6FB-40E2-A362-20191F7D17BF}" type="sibTrans" cxnId="{4D019B45-4EFE-43C0-B5F9-212A3B8E12E0}">
      <dgm:prSet/>
      <dgm:spPr/>
      <dgm:t>
        <a:bodyPr/>
        <a:lstStyle/>
        <a:p>
          <a:endParaRPr lang="da-DK"/>
        </a:p>
      </dgm:t>
    </dgm:pt>
    <dgm:pt modelId="{19294B8C-436E-4EA4-8FE9-2434B3EBC40C}">
      <dgm:prSet phldrT="[Tekst]"/>
      <dgm:spPr/>
      <dgm:t>
        <a:bodyPr/>
        <a:lstStyle/>
        <a:p>
          <a:r>
            <a:rPr lang="da-DK"/>
            <a:t>I</a:t>
          </a:r>
        </a:p>
      </dgm:t>
    </dgm:pt>
    <dgm:pt modelId="{E561EFDF-D71E-49D0-816D-830A5B353C6B}" type="parTrans" cxnId="{09E1F2E4-E55C-41B3-A5CC-80F92F518725}">
      <dgm:prSet/>
      <dgm:spPr/>
      <dgm:t>
        <a:bodyPr/>
        <a:lstStyle/>
        <a:p>
          <a:endParaRPr lang="da-DK"/>
        </a:p>
      </dgm:t>
    </dgm:pt>
    <dgm:pt modelId="{C27E5DA6-4887-433A-A63B-C2646946DAD6}" type="sibTrans" cxnId="{09E1F2E4-E55C-41B3-A5CC-80F92F518725}">
      <dgm:prSet/>
      <dgm:spPr/>
      <dgm:t>
        <a:bodyPr/>
        <a:lstStyle/>
        <a:p>
          <a:endParaRPr lang="da-DK"/>
        </a:p>
      </dgm:t>
    </dgm:pt>
    <dgm:pt modelId="{89842CC3-FD97-47C7-BB06-8A7BF4F9A9AB}">
      <dgm:prSet phldrT="[Tekst]"/>
      <dgm:spPr/>
      <dgm:t>
        <a:bodyPr/>
        <a:lstStyle/>
        <a:p>
          <a:r>
            <a:rPr lang="da-DK" b="1"/>
            <a:t>Tegn på infektion</a:t>
          </a:r>
          <a:endParaRPr lang="da-DK"/>
        </a:p>
      </dgm:t>
    </dgm:pt>
    <dgm:pt modelId="{1A6CAA32-56CF-4D92-B078-2601A5FE2021}" type="parTrans" cxnId="{1A63AA74-9693-43A6-95CE-2286F3A24780}">
      <dgm:prSet/>
      <dgm:spPr/>
      <dgm:t>
        <a:bodyPr/>
        <a:lstStyle/>
        <a:p>
          <a:endParaRPr lang="da-DK"/>
        </a:p>
      </dgm:t>
    </dgm:pt>
    <dgm:pt modelId="{E47A29BE-5D15-4931-B1A9-B30EF73BA2DB}" type="sibTrans" cxnId="{1A63AA74-9693-43A6-95CE-2286F3A24780}">
      <dgm:prSet/>
      <dgm:spPr/>
      <dgm:t>
        <a:bodyPr/>
        <a:lstStyle/>
        <a:p>
          <a:endParaRPr lang="da-DK"/>
        </a:p>
      </dgm:t>
    </dgm:pt>
    <dgm:pt modelId="{0F8B813F-F893-4967-A11C-1378D8E677AA}">
      <dgm:prSet phldrT="[Tekst]"/>
      <dgm:spPr/>
      <dgm:t>
        <a:bodyPr/>
        <a:lstStyle/>
        <a:p>
          <a:r>
            <a:rPr lang="da-DK" b="1"/>
            <a:t>Kliniske vurderinger</a:t>
          </a:r>
          <a:endParaRPr lang="da-DK"/>
        </a:p>
      </dgm:t>
    </dgm:pt>
    <dgm:pt modelId="{7BFFFA61-67B2-457E-A632-CC24CEBD7A90}" type="parTrans" cxnId="{992127C6-7650-4B0A-8413-F3F88B149D99}">
      <dgm:prSet/>
      <dgm:spPr/>
      <dgm:t>
        <a:bodyPr/>
        <a:lstStyle/>
        <a:p>
          <a:endParaRPr lang="da-DK"/>
        </a:p>
      </dgm:t>
    </dgm:pt>
    <dgm:pt modelId="{48F705A6-DFC3-4A24-9370-A04FA55CA9B3}" type="sibTrans" cxnId="{992127C6-7650-4B0A-8413-F3F88B149D99}">
      <dgm:prSet/>
      <dgm:spPr/>
      <dgm:t>
        <a:bodyPr/>
        <a:lstStyle/>
        <a:p>
          <a:endParaRPr lang="da-DK"/>
        </a:p>
      </dgm:t>
    </dgm:pt>
    <dgm:pt modelId="{CCE02FDF-D5BE-4FA8-8AAD-AB09757F96EF}">
      <dgm:prSet phldrT="[Tekst]"/>
      <dgm:spPr/>
      <dgm:t>
        <a:bodyPr/>
        <a:lstStyle/>
        <a:p>
          <a:r>
            <a:rPr lang="da-DK" b="1"/>
            <a:t>Kliniske vurderinger</a:t>
          </a:r>
        </a:p>
      </dgm:t>
    </dgm:pt>
    <dgm:pt modelId="{92226E56-D2AB-456E-9D0C-4C1A9130A5FB}" type="parTrans" cxnId="{2D4D7B3B-ECE0-44CC-9F44-287ADE4CD3A4}">
      <dgm:prSet/>
      <dgm:spPr/>
      <dgm:t>
        <a:bodyPr/>
        <a:lstStyle/>
        <a:p>
          <a:endParaRPr lang="da-DK"/>
        </a:p>
      </dgm:t>
    </dgm:pt>
    <dgm:pt modelId="{3AD87FAD-F51B-4FAD-ABE4-F1D04FA98DF5}" type="sibTrans" cxnId="{2D4D7B3B-ECE0-44CC-9F44-287ADE4CD3A4}">
      <dgm:prSet/>
      <dgm:spPr/>
      <dgm:t>
        <a:bodyPr/>
        <a:lstStyle/>
        <a:p>
          <a:endParaRPr lang="da-DK"/>
        </a:p>
      </dgm:t>
    </dgm:pt>
    <dgm:pt modelId="{CE81EE0A-661E-4F48-B6C2-B7FFAE4B18A8}">
      <dgm:prSet phldrT="[Tekst]"/>
      <dgm:spPr/>
      <dgm:t>
        <a:bodyPr/>
        <a:lstStyle/>
        <a:p>
          <a:r>
            <a:rPr lang="da-DK"/>
            <a:t>M</a:t>
          </a:r>
        </a:p>
      </dgm:t>
    </dgm:pt>
    <dgm:pt modelId="{3C2D0BAE-B273-4FCF-AE46-9A9C342C7E6F}" type="parTrans" cxnId="{E08E3285-448B-4852-BD2C-537609241EBD}">
      <dgm:prSet/>
      <dgm:spPr/>
      <dgm:t>
        <a:bodyPr/>
        <a:lstStyle/>
        <a:p>
          <a:endParaRPr lang="da-DK"/>
        </a:p>
      </dgm:t>
    </dgm:pt>
    <dgm:pt modelId="{FD732D7A-7025-416E-B0A9-98A3BAF92FB9}" type="sibTrans" cxnId="{E08E3285-448B-4852-BD2C-537609241EBD}">
      <dgm:prSet/>
      <dgm:spPr/>
      <dgm:t>
        <a:bodyPr/>
        <a:lstStyle/>
        <a:p>
          <a:endParaRPr lang="da-DK"/>
        </a:p>
      </dgm:t>
    </dgm:pt>
    <dgm:pt modelId="{2C48FF7C-81EF-48AE-9B87-20E32B6C8230}">
      <dgm:prSet phldrT="[Tekst]"/>
      <dgm:spPr/>
      <dgm:t>
        <a:bodyPr/>
        <a:lstStyle/>
        <a:p>
          <a:r>
            <a:rPr lang="da-DK" b="1"/>
            <a:t>Fugtighedsniveau</a:t>
          </a:r>
          <a:endParaRPr lang="da-DK"/>
        </a:p>
      </dgm:t>
    </dgm:pt>
    <dgm:pt modelId="{BCAAA3D4-8B07-478A-B518-CB0DDF924492}" type="parTrans" cxnId="{BC031D83-0C34-49C7-B5C8-065B67801E75}">
      <dgm:prSet/>
      <dgm:spPr/>
      <dgm:t>
        <a:bodyPr/>
        <a:lstStyle/>
        <a:p>
          <a:endParaRPr lang="da-DK"/>
        </a:p>
      </dgm:t>
    </dgm:pt>
    <dgm:pt modelId="{978495CA-ABB9-4A43-8184-6E968F4DBB58}" type="sibTrans" cxnId="{BC031D83-0C34-49C7-B5C8-065B67801E75}">
      <dgm:prSet/>
      <dgm:spPr/>
      <dgm:t>
        <a:bodyPr/>
        <a:lstStyle/>
        <a:p>
          <a:endParaRPr lang="da-DK"/>
        </a:p>
      </dgm:t>
    </dgm:pt>
    <dgm:pt modelId="{5B504D0D-95EC-42ED-8872-5A0D4E0568E3}">
      <dgm:prSet phldrT="[Tekst]"/>
      <dgm:spPr/>
      <dgm:t>
        <a:bodyPr/>
        <a:lstStyle/>
        <a:p>
          <a:r>
            <a:rPr lang="da-DK"/>
            <a:t>E</a:t>
          </a:r>
        </a:p>
      </dgm:t>
    </dgm:pt>
    <dgm:pt modelId="{1042CDBF-2A02-42F3-90AF-8540626C0530}" type="parTrans" cxnId="{FDFE6221-5248-4542-9432-F94647A1107C}">
      <dgm:prSet/>
      <dgm:spPr/>
      <dgm:t>
        <a:bodyPr/>
        <a:lstStyle/>
        <a:p>
          <a:endParaRPr lang="da-DK"/>
        </a:p>
      </dgm:t>
    </dgm:pt>
    <dgm:pt modelId="{323D6CDF-210D-4B87-AC88-9AFA85AFAC9F}" type="sibTrans" cxnId="{FDFE6221-5248-4542-9432-F94647A1107C}">
      <dgm:prSet/>
      <dgm:spPr/>
      <dgm:t>
        <a:bodyPr/>
        <a:lstStyle/>
        <a:p>
          <a:endParaRPr lang="da-DK"/>
        </a:p>
      </dgm:t>
    </dgm:pt>
    <dgm:pt modelId="{682678BE-7C76-4878-82C9-A58221925F0D}">
      <dgm:prSet phldrT="[Tekst]"/>
      <dgm:spPr/>
      <dgm:t>
        <a:bodyPr/>
        <a:lstStyle/>
        <a:p>
          <a:r>
            <a:rPr lang="da-DK" b="1"/>
            <a:t>Kantens tilstand. Helingsprogression</a:t>
          </a:r>
          <a:endParaRPr lang="da-DK"/>
        </a:p>
      </dgm:t>
    </dgm:pt>
    <dgm:pt modelId="{AECC8606-AE6B-4CFD-A7BF-9F73D5B9C88F}" type="parTrans" cxnId="{F002621A-CE3A-4810-8554-8F8F7BB1A87E}">
      <dgm:prSet/>
      <dgm:spPr/>
      <dgm:t>
        <a:bodyPr/>
        <a:lstStyle/>
        <a:p>
          <a:endParaRPr lang="da-DK"/>
        </a:p>
      </dgm:t>
    </dgm:pt>
    <dgm:pt modelId="{88292587-5E2C-400B-8BB0-B2638B587314}" type="sibTrans" cxnId="{F002621A-CE3A-4810-8554-8F8F7BB1A87E}">
      <dgm:prSet/>
      <dgm:spPr/>
      <dgm:t>
        <a:bodyPr/>
        <a:lstStyle/>
        <a:p>
          <a:endParaRPr lang="da-DK"/>
        </a:p>
      </dgm:t>
    </dgm:pt>
    <dgm:pt modelId="{91AB2215-F03A-4FDC-84BA-A28F3574C601}">
      <dgm:prSet phldrT="[Tekst]"/>
      <dgm:spPr/>
      <dgm:t>
        <a:bodyPr/>
        <a:lstStyle/>
        <a:p>
          <a:r>
            <a:rPr lang="da-DK" b="1"/>
            <a:t>Farve og struktur</a:t>
          </a:r>
          <a:endParaRPr lang="da-DK"/>
        </a:p>
      </dgm:t>
    </dgm:pt>
    <dgm:pt modelId="{1FDEFA1F-F923-41FB-AE19-011CA03261B7}" type="parTrans" cxnId="{5965AED3-1D24-4944-9EF4-FBEB406B7E10}">
      <dgm:prSet/>
      <dgm:spPr/>
      <dgm:t>
        <a:bodyPr/>
        <a:lstStyle/>
        <a:p>
          <a:endParaRPr lang="da-DK"/>
        </a:p>
      </dgm:t>
    </dgm:pt>
    <dgm:pt modelId="{EB60D9A7-4890-4764-A9BF-1C4C821589DB}" type="sibTrans" cxnId="{5965AED3-1D24-4944-9EF4-FBEB406B7E10}">
      <dgm:prSet/>
      <dgm:spPr/>
      <dgm:t>
        <a:bodyPr/>
        <a:lstStyle/>
        <a:p>
          <a:endParaRPr lang="da-DK"/>
        </a:p>
      </dgm:t>
    </dgm:pt>
    <dgm:pt modelId="{401BD2D3-D393-4F5F-AFE8-C91AE4795AB8}">
      <dgm:prSet phldrT="[Tekst]"/>
      <dgm:spPr/>
      <dgm:t>
        <a:bodyPr/>
        <a:lstStyle/>
        <a:p>
          <a:r>
            <a:rPr lang="da-DK" b="1"/>
            <a:t>Beskrivelse af huden. Udseende og farver</a:t>
          </a:r>
          <a:endParaRPr lang="da-DK"/>
        </a:p>
      </dgm:t>
    </dgm:pt>
    <dgm:pt modelId="{603DDE94-664E-40D8-827E-C00A98E91B30}" type="parTrans" cxnId="{CA62D5FF-1089-4BD6-98BB-CCFE70C0B791}">
      <dgm:prSet/>
      <dgm:spPr/>
      <dgm:t>
        <a:bodyPr/>
        <a:lstStyle/>
        <a:p>
          <a:endParaRPr lang="da-DK"/>
        </a:p>
      </dgm:t>
    </dgm:pt>
    <dgm:pt modelId="{1912A702-EAF5-42CD-BB80-AE82891C3143}" type="sibTrans" cxnId="{CA62D5FF-1089-4BD6-98BB-CCFE70C0B791}">
      <dgm:prSet/>
      <dgm:spPr/>
      <dgm:t>
        <a:bodyPr/>
        <a:lstStyle/>
        <a:p>
          <a:endParaRPr lang="da-DK"/>
        </a:p>
      </dgm:t>
    </dgm:pt>
    <dgm:pt modelId="{62FC5FC8-945C-4E31-BEA5-1FF07DEE5D42}" type="pres">
      <dgm:prSet presAssocID="{7DCF0CD3-D3FC-40E4-A3C5-D26262C09417}" presName="Name0" presStyleCnt="0">
        <dgm:presLayoutVars>
          <dgm:dir/>
          <dgm:animLvl val="lvl"/>
          <dgm:resizeHandles val="exact"/>
        </dgm:presLayoutVars>
      </dgm:prSet>
      <dgm:spPr/>
    </dgm:pt>
    <dgm:pt modelId="{B970148C-960C-42C3-9A5A-FEFA7A113A0B}" type="pres">
      <dgm:prSet presAssocID="{97BAA780-EA05-4F0A-AE9E-8647641F250E}" presName="linNode" presStyleCnt="0"/>
      <dgm:spPr/>
    </dgm:pt>
    <dgm:pt modelId="{F66BE266-E113-4D72-A93E-553D39B1F52A}" type="pres">
      <dgm:prSet presAssocID="{97BAA780-EA05-4F0A-AE9E-8647641F250E}" presName="parentText" presStyleLbl="node1" presStyleIdx="0" presStyleCnt="4">
        <dgm:presLayoutVars>
          <dgm:chMax val="1"/>
          <dgm:bulletEnabled val="1"/>
        </dgm:presLayoutVars>
      </dgm:prSet>
      <dgm:spPr/>
    </dgm:pt>
    <dgm:pt modelId="{2C7EFAE5-0CBE-41AA-9CC3-6313DF41FC3D}" type="pres">
      <dgm:prSet presAssocID="{97BAA780-EA05-4F0A-AE9E-8647641F250E}" presName="descendantText" presStyleLbl="alignAccFollowNode1" presStyleIdx="0" presStyleCnt="4">
        <dgm:presLayoutVars>
          <dgm:bulletEnabled val="1"/>
        </dgm:presLayoutVars>
      </dgm:prSet>
      <dgm:spPr/>
    </dgm:pt>
    <dgm:pt modelId="{5E65D62C-DC45-4BDC-AC50-58523D46238B}" type="pres">
      <dgm:prSet presAssocID="{E805AA30-8A22-45F3-9060-CF2709905312}" presName="sp" presStyleCnt="0"/>
      <dgm:spPr/>
    </dgm:pt>
    <dgm:pt modelId="{6A2BAF45-E15F-44E5-BD6E-59BCC3D38516}" type="pres">
      <dgm:prSet presAssocID="{19294B8C-436E-4EA4-8FE9-2434B3EBC40C}" presName="linNode" presStyleCnt="0"/>
      <dgm:spPr/>
    </dgm:pt>
    <dgm:pt modelId="{2BE04DB6-C9A1-4D18-9A4B-CA8D3FE248F7}" type="pres">
      <dgm:prSet presAssocID="{19294B8C-436E-4EA4-8FE9-2434B3EBC40C}" presName="parentText" presStyleLbl="node1" presStyleIdx="1" presStyleCnt="4">
        <dgm:presLayoutVars>
          <dgm:chMax val="1"/>
          <dgm:bulletEnabled val="1"/>
        </dgm:presLayoutVars>
      </dgm:prSet>
      <dgm:spPr/>
    </dgm:pt>
    <dgm:pt modelId="{73EC09CB-D53F-4344-B1FE-7B89D2AE19A5}" type="pres">
      <dgm:prSet presAssocID="{19294B8C-436E-4EA4-8FE9-2434B3EBC40C}" presName="descendantText" presStyleLbl="alignAccFollowNode1" presStyleIdx="1" presStyleCnt="4">
        <dgm:presLayoutVars>
          <dgm:bulletEnabled val="1"/>
        </dgm:presLayoutVars>
      </dgm:prSet>
      <dgm:spPr/>
    </dgm:pt>
    <dgm:pt modelId="{E538433E-BA5A-479B-90D1-643E691E7159}" type="pres">
      <dgm:prSet presAssocID="{C27E5DA6-4887-433A-A63B-C2646946DAD6}" presName="sp" presStyleCnt="0"/>
      <dgm:spPr/>
    </dgm:pt>
    <dgm:pt modelId="{36DBDFC3-4D3D-462F-BB6F-3B2B87B65059}" type="pres">
      <dgm:prSet presAssocID="{CE81EE0A-661E-4F48-B6C2-B7FFAE4B18A8}" presName="linNode" presStyleCnt="0"/>
      <dgm:spPr/>
    </dgm:pt>
    <dgm:pt modelId="{54BDBA90-9FA2-444C-8822-7CE972EC667E}" type="pres">
      <dgm:prSet presAssocID="{CE81EE0A-661E-4F48-B6C2-B7FFAE4B18A8}" presName="parentText" presStyleLbl="node1" presStyleIdx="2" presStyleCnt="4">
        <dgm:presLayoutVars>
          <dgm:chMax val="1"/>
          <dgm:bulletEnabled val="1"/>
        </dgm:presLayoutVars>
      </dgm:prSet>
      <dgm:spPr/>
    </dgm:pt>
    <dgm:pt modelId="{68176017-5CBB-4629-99B7-A92C815DB7D5}" type="pres">
      <dgm:prSet presAssocID="{CE81EE0A-661E-4F48-B6C2-B7FFAE4B18A8}" presName="descendantText" presStyleLbl="alignAccFollowNode1" presStyleIdx="2" presStyleCnt="4">
        <dgm:presLayoutVars>
          <dgm:bulletEnabled val="1"/>
        </dgm:presLayoutVars>
      </dgm:prSet>
      <dgm:spPr/>
    </dgm:pt>
    <dgm:pt modelId="{D07B2A56-1FEC-4703-BCCC-47BEBA12A6D4}" type="pres">
      <dgm:prSet presAssocID="{FD732D7A-7025-416E-B0A9-98A3BAF92FB9}" presName="sp" presStyleCnt="0"/>
      <dgm:spPr/>
    </dgm:pt>
    <dgm:pt modelId="{20B36693-31FF-40A1-A8BD-282B98D13538}" type="pres">
      <dgm:prSet presAssocID="{5B504D0D-95EC-42ED-8872-5A0D4E0568E3}" presName="linNode" presStyleCnt="0"/>
      <dgm:spPr/>
    </dgm:pt>
    <dgm:pt modelId="{007B1568-C8B3-4DFD-8F86-1792BF8808FE}" type="pres">
      <dgm:prSet presAssocID="{5B504D0D-95EC-42ED-8872-5A0D4E0568E3}" presName="parentText" presStyleLbl="node1" presStyleIdx="3" presStyleCnt="4">
        <dgm:presLayoutVars>
          <dgm:chMax val="1"/>
          <dgm:bulletEnabled val="1"/>
        </dgm:presLayoutVars>
      </dgm:prSet>
      <dgm:spPr/>
    </dgm:pt>
    <dgm:pt modelId="{4E0CA184-1C70-49FC-836B-629E1718CB7B}" type="pres">
      <dgm:prSet presAssocID="{5B504D0D-95EC-42ED-8872-5A0D4E0568E3}" presName="descendantText" presStyleLbl="alignAccFollowNode1" presStyleIdx="3" presStyleCnt="4">
        <dgm:presLayoutVars>
          <dgm:bulletEnabled val="1"/>
        </dgm:presLayoutVars>
      </dgm:prSet>
      <dgm:spPr/>
    </dgm:pt>
  </dgm:ptLst>
  <dgm:cxnLst>
    <dgm:cxn modelId="{C3981409-0206-4FF9-B87C-D1C5A83DE1D9}" type="presOf" srcId="{97BAA780-EA05-4F0A-AE9E-8647641F250E}" destId="{F66BE266-E113-4D72-A93E-553D39B1F52A}" srcOrd="0" destOrd="0" presId="urn:microsoft.com/office/officeart/2005/8/layout/vList5"/>
    <dgm:cxn modelId="{27714C13-07C6-41F6-8855-233CBB41FFE2}" type="presOf" srcId="{91AB2215-F03A-4FDC-84BA-A28F3574C601}" destId="{2C7EFAE5-0CBE-41AA-9CC3-6313DF41FC3D}" srcOrd="0" destOrd="1" presId="urn:microsoft.com/office/officeart/2005/8/layout/vList5"/>
    <dgm:cxn modelId="{E91D4414-8AE0-4F24-8C83-1B3F51EA09E7}" type="presOf" srcId="{682678BE-7C76-4878-82C9-A58221925F0D}" destId="{4E0CA184-1C70-49FC-836B-629E1718CB7B}" srcOrd="0" destOrd="0" presId="urn:microsoft.com/office/officeart/2005/8/layout/vList5"/>
    <dgm:cxn modelId="{D5122216-7DED-4455-AFC7-1D2240E8FA30}" type="presOf" srcId="{CE81EE0A-661E-4F48-B6C2-B7FFAE4B18A8}" destId="{54BDBA90-9FA2-444C-8822-7CE972EC667E}" srcOrd="0" destOrd="0" presId="urn:microsoft.com/office/officeart/2005/8/layout/vList5"/>
    <dgm:cxn modelId="{F002621A-CE3A-4810-8554-8F8F7BB1A87E}" srcId="{5B504D0D-95EC-42ED-8872-5A0D4E0568E3}" destId="{682678BE-7C76-4878-82C9-A58221925F0D}" srcOrd="0" destOrd="0" parTransId="{AECC8606-AE6B-4CFD-A7BF-9F73D5B9C88F}" sibTransId="{88292587-5E2C-400B-8BB0-B2638B587314}"/>
    <dgm:cxn modelId="{7B7F151C-C68D-4723-9D02-E672E27120A7}" type="presOf" srcId="{19294B8C-436E-4EA4-8FE9-2434B3EBC40C}" destId="{2BE04DB6-C9A1-4D18-9A4B-CA8D3FE248F7}" srcOrd="0" destOrd="0" presId="urn:microsoft.com/office/officeart/2005/8/layout/vList5"/>
    <dgm:cxn modelId="{FDFE6221-5248-4542-9432-F94647A1107C}" srcId="{7DCF0CD3-D3FC-40E4-A3C5-D26262C09417}" destId="{5B504D0D-95EC-42ED-8872-5A0D4E0568E3}" srcOrd="3" destOrd="0" parTransId="{1042CDBF-2A02-42F3-90AF-8540626C0530}" sibTransId="{323D6CDF-210D-4B87-AC88-9AFA85AFAC9F}"/>
    <dgm:cxn modelId="{22EF5535-96BC-4300-8CE9-CB61C149422E}" type="presOf" srcId="{5B504D0D-95EC-42ED-8872-5A0D4E0568E3}" destId="{007B1568-C8B3-4DFD-8F86-1792BF8808FE}" srcOrd="0" destOrd="0" presId="urn:microsoft.com/office/officeart/2005/8/layout/vList5"/>
    <dgm:cxn modelId="{2D4D7B3B-ECE0-44CC-9F44-287ADE4CD3A4}" srcId="{CE81EE0A-661E-4F48-B6C2-B7FFAE4B18A8}" destId="{CCE02FDF-D5BE-4FA8-8AAD-AB09757F96EF}" srcOrd="1" destOrd="0" parTransId="{92226E56-D2AB-456E-9D0C-4C1A9130A5FB}" sibTransId="{3AD87FAD-F51B-4FAD-ABE4-F1D04FA98DF5}"/>
    <dgm:cxn modelId="{A9DE8C60-DE83-4DE6-8340-00000D9170C7}" type="presOf" srcId="{2C48FF7C-81EF-48AE-9B87-20E32B6C8230}" destId="{68176017-5CBB-4629-99B7-A92C815DB7D5}" srcOrd="0" destOrd="0" presId="urn:microsoft.com/office/officeart/2005/8/layout/vList5"/>
    <dgm:cxn modelId="{4D019B45-4EFE-43C0-B5F9-212A3B8E12E0}" srcId="{97BAA780-EA05-4F0A-AE9E-8647641F250E}" destId="{C2274EA4-1245-4E6C-AFD6-4FF3A5A9D55A}" srcOrd="0" destOrd="0" parTransId="{73C41C12-FE4C-4138-A230-82F5399C0ECE}" sibTransId="{F03868D8-B6FB-40E2-A362-20191F7D17BF}"/>
    <dgm:cxn modelId="{0433C24D-F2AB-482A-AB56-9B6026A46A29}" type="presOf" srcId="{401BD2D3-D393-4F5F-AFE8-C91AE4795AB8}" destId="{4E0CA184-1C70-49FC-836B-629E1718CB7B}" srcOrd="0" destOrd="1" presId="urn:microsoft.com/office/officeart/2005/8/layout/vList5"/>
    <dgm:cxn modelId="{1A63AA74-9693-43A6-95CE-2286F3A24780}" srcId="{19294B8C-436E-4EA4-8FE9-2434B3EBC40C}" destId="{89842CC3-FD97-47C7-BB06-8A7BF4F9A9AB}" srcOrd="0" destOrd="0" parTransId="{1A6CAA32-56CF-4D92-B078-2601A5FE2021}" sibTransId="{E47A29BE-5D15-4931-B1A9-B30EF73BA2DB}"/>
    <dgm:cxn modelId="{E22ED280-40BD-4662-B828-476EF0E4B108}" srcId="{7DCF0CD3-D3FC-40E4-A3C5-D26262C09417}" destId="{97BAA780-EA05-4F0A-AE9E-8647641F250E}" srcOrd="0" destOrd="0" parTransId="{53087477-E7B1-4B17-84DA-6EFB7CD854E3}" sibTransId="{E805AA30-8A22-45F3-9060-CF2709905312}"/>
    <dgm:cxn modelId="{BC031D83-0C34-49C7-B5C8-065B67801E75}" srcId="{CE81EE0A-661E-4F48-B6C2-B7FFAE4B18A8}" destId="{2C48FF7C-81EF-48AE-9B87-20E32B6C8230}" srcOrd="0" destOrd="0" parTransId="{BCAAA3D4-8B07-478A-B518-CB0DDF924492}" sibTransId="{978495CA-ABB9-4A43-8184-6E968F4DBB58}"/>
    <dgm:cxn modelId="{E08E3285-448B-4852-BD2C-537609241EBD}" srcId="{7DCF0CD3-D3FC-40E4-A3C5-D26262C09417}" destId="{CE81EE0A-661E-4F48-B6C2-B7FFAE4B18A8}" srcOrd="2" destOrd="0" parTransId="{3C2D0BAE-B273-4FCF-AE46-9A9C342C7E6F}" sibTransId="{FD732D7A-7025-416E-B0A9-98A3BAF92FB9}"/>
    <dgm:cxn modelId="{4A2ABB89-631C-4140-A468-76C542ADC7E9}" type="presOf" srcId="{C2274EA4-1245-4E6C-AFD6-4FF3A5A9D55A}" destId="{2C7EFAE5-0CBE-41AA-9CC3-6313DF41FC3D}" srcOrd="0" destOrd="0" presId="urn:microsoft.com/office/officeart/2005/8/layout/vList5"/>
    <dgm:cxn modelId="{992127C6-7650-4B0A-8413-F3F88B149D99}" srcId="{19294B8C-436E-4EA4-8FE9-2434B3EBC40C}" destId="{0F8B813F-F893-4967-A11C-1378D8E677AA}" srcOrd="1" destOrd="0" parTransId="{7BFFFA61-67B2-457E-A632-CC24CEBD7A90}" sibTransId="{48F705A6-DFC3-4A24-9370-A04FA55CA9B3}"/>
    <dgm:cxn modelId="{45E59FCF-BC61-4BCC-AFF3-EE32CE48CC5A}" type="presOf" srcId="{CCE02FDF-D5BE-4FA8-8AAD-AB09757F96EF}" destId="{68176017-5CBB-4629-99B7-A92C815DB7D5}" srcOrd="0" destOrd="1" presId="urn:microsoft.com/office/officeart/2005/8/layout/vList5"/>
    <dgm:cxn modelId="{5965AED3-1D24-4944-9EF4-FBEB406B7E10}" srcId="{97BAA780-EA05-4F0A-AE9E-8647641F250E}" destId="{91AB2215-F03A-4FDC-84BA-A28F3574C601}" srcOrd="1" destOrd="0" parTransId="{1FDEFA1F-F923-41FB-AE19-011CA03261B7}" sibTransId="{EB60D9A7-4890-4764-A9BF-1C4C821589DB}"/>
    <dgm:cxn modelId="{E304C2D3-F1E1-49C2-A3AC-3D3DECD17902}" type="presOf" srcId="{0F8B813F-F893-4967-A11C-1378D8E677AA}" destId="{73EC09CB-D53F-4344-B1FE-7B89D2AE19A5}" srcOrd="0" destOrd="1" presId="urn:microsoft.com/office/officeart/2005/8/layout/vList5"/>
    <dgm:cxn modelId="{2E29CBE2-0771-4A77-B81F-3BF1D89A6D95}" type="presOf" srcId="{89842CC3-FD97-47C7-BB06-8A7BF4F9A9AB}" destId="{73EC09CB-D53F-4344-B1FE-7B89D2AE19A5}" srcOrd="0" destOrd="0" presId="urn:microsoft.com/office/officeart/2005/8/layout/vList5"/>
    <dgm:cxn modelId="{09E1F2E4-E55C-41B3-A5CC-80F92F518725}" srcId="{7DCF0CD3-D3FC-40E4-A3C5-D26262C09417}" destId="{19294B8C-436E-4EA4-8FE9-2434B3EBC40C}" srcOrd="1" destOrd="0" parTransId="{E561EFDF-D71E-49D0-816D-830A5B353C6B}" sibTransId="{C27E5DA6-4887-433A-A63B-C2646946DAD6}"/>
    <dgm:cxn modelId="{CA62D5FF-1089-4BD6-98BB-CCFE70C0B791}" srcId="{5B504D0D-95EC-42ED-8872-5A0D4E0568E3}" destId="{401BD2D3-D393-4F5F-AFE8-C91AE4795AB8}" srcOrd="1" destOrd="0" parTransId="{603DDE94-664E-40D8-827E-C00A98E91B30}" sibTransId="{1912A702-EAF5-42CD-BB80-AE82891C3143}"/>
    <dgm:cxn modelId="{8859D7FF-6407-4457-BFD5-77A5E05F6EA1}" type="presOf" srcId="{7DCF0CD3-D3FC-40E4-A3C5-D26262C09417}" destId="{62FC5FC8-945C-4E31-BEA5-1FF07DEE5D42}" srcOrd="0" destOrd="0" presId="urn:microsoft.com/office/officeart/2005/8/layout/vList5"/>
    <dgm:cxn modelId="{8951FDE2-46FC-46EC-A39C-6E60C0A9CCB9}" type="presParOf" srcId="{62FC5FC8-945C-4E31-BEA5-1FF07DEE5D42}" destId="{B970148C-960C-42C3-9A5A-FEFA7A113A0B}" srcOrd="0" destOrd="0" presId="urn:microsoft.com/office/officeart/2005/8/layout/vList5"/>
    <dgm:cxn modelId="{C29C2187-FE1B-42A7-B9B5-CE7891EB8B7B}" type="presParOf" srcId="{B970148C-960C-42C3-9A5A-FEFA7A113A0B}" destId="{F66BE266-E113-4D72-A93E-553D39B1F52A}" srcOrd="0" destOrd="0" presId="urn:microsoft.com/office/officeart/2005/8/layout/vList5"/>
    <dgm:cxn modelId="{8AF875C0-8BD8-4CC2-AB02-2A0B9DDA3841}" type="presParOf" srcId="{B970148C-960C-42C3-9A5A-FEFA7A113A0B}" destId="{2C7EFAE5-0CBE-41AA-9CC3-6313DF41FC3D}" srcOrd="1" destOrd="0" presId="urn:microsoft.com/office/officeart/2005/8/layout/vList5"/>
    <dgm:cxn modelId="{09F621B9-FB0F-4F1F-8A85-F0BA05CEF12D}" type="presParOf" srcId="{62FC5FC8-945C-4E31-BEA5-1FF07DEE5D42}" destId="{5E65D62C-DC45-4BDC-AC50-58523D46238B}" srcOrd="1" destOrd="0" presId="urn:microsoft.com/office/officeart/2005/8/layout/vList5"/>
    <dgm:cxn modelId="{43E7F646-8032-4EE4-856E-F6614B79EF51}" type="presParOf" srcId="{62FC5FC8-945C-4E31-BEA5-1FF07DEE5D42}" destId="{6A2BAF45-E15F-44E5-BD6E-59BCC3D38516}" srcOrd="2" destOrd="0" presId="urn:microsoft.com/office/officeart/2005/8/layout/vList5"/>
    <dgm:cxn modelId="{A5EF6840-828D-48F9-8A85-90E8336D7BCC}" type="presParOf" srcId="{6A2BAF45-E15F-44E5-BD6E-59BCC3D38516}" destId="{2BE04DB6-C9A1-4D18-9A4B-CA8D3FE248F7}" srcOrd="0" destOrd="0" presId="urn:microsoft.com/office/officeart/2005/8/layout/vList5"/>
    <dgm:cxn modelId="{2DE6BCD2-5E18-4958-A248-445D5DA8D99E}" type="presParOf" srcId="{6A2BAF45-E15F-44E5-BD6E-59BCC3D38516}" destId="{73EC09CB-D53F-4344-B1FE-7B89D2AE19A5}" srcOrd="1" destOrd="0" presId="urn:microsoft.com/office/officeart/2005/8/layout/vList5"/>
    <dgm:cxn modelId="{8232919E-FE9D-4A07-8672-3D54BC07DCBD}" type="presParOf" srcId="{62FC5FC8-945C-4E31-BEA5-1FF07DEE5D42}" destId="{E538433E-BA5A-479B-90D1-643E691E7159}" srcOrd="3" destOrd="0" presId="urn:microsoft.com/office/officeart/2005/8/layout/vList5"/>
    <dgm:cxn modelId="{C0DA79DE-9409-44BA-8791-32E6E9A842D1}" type="presParOf" srcId="{62FC5FC8-945C-4E31-BEA5-1FF07DEE5D42}" destId="{36DBDFC3-4D3D-462F-BB6F-3B2B87B65059}" srcOrd="4" destOrd="0" presId="urn:microsoft.com/office/officeart/2005/8/layout/vList5"/>
    <dgm:cxn modelId="{E7A41CA8-5AC8-4012-8859-40DB042E16CE}" type="presParOf" srcId="{36DBDFC3-4D3D-462F-BB6F-3B2B87B65059}" destId="{54BDBA90-9FA2-444C-8822-7CE972EC667E}" srcOrd="0" destOrd="0" presId="urn:microsoft.com/office/officeart/2005/8/layout/vList5"/>
    <dgm:cxn modelId="{96BEF890-2906-48DF-9930-8CDB39D79AE9}" type="presParOf" srcId="{36DBDFC3-4D3D-462F-BB6F-3B2B87B65059}" destId="{68176017-5CBB-4629-99B7-A92C815DB7D5}" srcOrd="1" destOrd="0" presId="urn:microsoft.com/office/officeart/2005/8/layout/vList5"/>
    <dgm:cxn modelId="{A631C3BD-C172-4D48-BBCE-AC124D5BD1ED}" type="presParOf" srcId="{62FC5FC8-945C-4E31-BEA5-1FF07DEE5D42}" destId="{D07B2A56-1FEC-4703-BCCC-47BEBA12A6D4}" srcOrd="5" destOrd="0" presId="urn:microsoft.com/office/officeart/2005/8/layout/vList5"/>
    <dgm:cxn modelId="{638254ED-70A1-4AF4-823B-0E07C4E23680}" type="presParOf" srcId="{62FC5FC8-945C-4E31-BEA5-1FF07DEE5D42}" destId="{20B36693-31FF-40A1-A8BD-282B98D13538}" srcOrd="6" destOrd="0" presId="urn:microsoft.com/office/officeart/2005/8/layout/vList5"/>
    <dgm:cxn modelId="{56E43068-38FB-4A2C-9904-50D0CDABC772}" type="presParOf" srcId="{20B36693-31FF-40A1-A8BD-282B98D13538}" destId="{007B1568-C8B3-4DFD-8F86-1792BF8808FE}" srcOrd="0" destOrd="0" presId="urn:microsoft.com/office/officeart/2005/8/layout/vList5"/>
    <dgm:cxn modelId="{FA6BAA62-85A5-4505-9937-A0DD519158F0}" type="presParOf" srcId="{20B36693-31FF-40A1-A8BD-282B98D13538}" destId="{4E0CA184-1C70-49FC-836B-629E1718CB7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B5BE6-C67A-4C5E-B341-72A39D3BB9A2}">
      <dsp:nvSpPr>
        <dsp:cNvPr id="0" name=""/>
        <dsp:cNvSpPr/>
      </dsp:nvSpPr>
      <dsp:spPr>
        <a:xfrm>
          <a:off x="712588" y="0"/>
          <a:ext cx="8076003" cy="39767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043C1-0789-40FF-BBA7-965590D951CE}">
      <dsp:nvSpPr>
        <dsp:cNvPr id="0" name=""/>
        <dsp:cNvSpPr/>
      </dsp:nvSpPr>
      <dsp:spPr>
        <a:xfrm>
          <a:off x="3355" y="1193038"/>
          <a:ext cx="2973543" cy="1590718"/>
        </a:xfrm>
        <a:prstGeom prst="roundRect">
          <a:avLst/>
        </a:prstGeom>
        <a:solidFill>
          <a:srgbClr val="3B5182"/>
        </a:solidFill>
        <a:ln w="12700" cap="flat" cmpd="sng" algn="ctr">
          <a:solidFill>
            <a:srgbClr val="3B51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kern="1200" dirty="0"/>
            <a:t>Sårvurdering inkl.</a:t>
          </a:r>
        </a:p>
        <a:p>
          <a:pPr marL="0" lvl="0" indent="0" algn="ctr" defTabSz="800100">
            <a:lnSpc>
              <a:spcPct val="90000"/>
            </a:lnSpc>
            <a:spcBef>
              <a:spcPct val="0"/>
            </a:spcBef>
            <a:spcAft>
              <a:spcPct val="35000"/>
            </a:spcAft>
            <a:buNone/>
          </a:pPr>
          <a:r>
            <a:rPr lang="da-DK" sz="1800" kern="1200" dirty="0"/>
            <a:t> Årsag og diagnose</a:t>
          </a:r>
        </a:p>
      </dsp:txBody>
      <dsp:txXfrm>
        <a:off x="81007" y="1270690"/>
        <a:ext cx="2818239" cy="1435414"/>
      </dsp:txXfrm>
    </dsp:sp>
    <dsp:sp modelId="{D3EE6977-97B1-445F-9132-1E8501AEBAAA}">
      <dsp:nvSpPr>
        <dsp:cNvPr id="0" name=""/>
        <dsp:cNvSpPr/>
      </dsp:nvSpPr>
      <dsp:spPr>
        <a:xfrm>
          <a:off x="3442678" y="1193038"/>
          <a:ext cx="2794683" cy="1590718"/>
        </a:xfrm>
        <a:prstGeom prst="roundRect">
          <a:avLst/>
        </a:prstGeom>
        <a:solidFill>
          <a:srgbClr val="3B5182"/>
        </a:solidFill>
        <a:ln w="12700" cap="flat" cmpd="sng" algn="ctr">
          <a:solidFill>
            <a:srgbClr val="3B51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Understøtter</a:t>
          </a:r>
          <a:r>
            <a:rPr lang="en-US" sz="1800" kern="1200" dirty="0"/>
            <a:t> </a:t>
          </a:r>
          <a:r>
            <a:rPr lang="en-US" sz="1800" kern="1200" dirty="0" err="1"/>
            <a:t>effektiv</a:t>
          </a:r>
          <a:endParaRPr lang="en-US" sz="1800" kern="1200" dirty="0"/>
        </a:p>
        <a:p>
          <a:pPr marL="0" lvl="0" indent="0" algn="ctr" defTabSz="800100">
            <a:lnSpc>
              <a:spcPct val="90000"/>
            </a:lnSpc>
            <a:spcBef>
              <a:spcPct val="0"/>
            </a:spcBef>
            <a:spcAft>
              <a:spcPct val="35000"/>
            </a:spcAft>
            <a:buNone/>
          </a:pPr>
          <a:r>
            <a:rPr lang="en-US" sz="1800" kern="1200" dirty="0" err="1"/>
            <a:t>dokumentation</a:t>
          </a:r>
          <a:endParaRPr lang="da-DK" sz="1800" kern="1200" dirty="0"/>
        </a:p>
      </dsp:txBody>
      <dsp:txXfrm>
        <a:off x="3520330" y="1270690"/>
        <a:ext cx="2639379" cy="1435414"/>
      </dsp:txXfrm>
    </dsp:sp>
    <dsp:sp modelId="{874AA82C-51CE-4A75-81ED-D9D87634FB3C}">
      <dsp:nvSpPr>
        <dsp:cNvPr id="0" name=""/>
        <dsp:cNvSpPr/>
      </dsp:nvSpPr>
      <dsp:spPr>
        <a:xfrm>
          <a:off x="6703142" y="1193038"/>
          <a:ext cx="2794683" cy="1590718"/>
        </a:xfrm>
        <a:prstGeom prst="roundRect">
          <a:avLst/>
        </a:prstGeom>
        <a:solidFill>
          <a:srgbClr val="3B5182"/>
        </a:solidFill>
        <a:ln w="12700" cap="flat" cmpd="sng" algn="ctr">
          <a:solidFill>
            <a:srgbClr val="3B518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da-DK" sz="1800" kern="1200" dirty="0"/>
            <a:t>Understøtter udviklingen af behandlingsplan</a:t>
          </a:r>
        </a:p>
      </dsp:txBody>
      <dsp:txXfrm>
        <a:off x="6780794" y="1270690"/>
        <a:ext cx="2639379" cy="1435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EFAE5-0CBE-41AA-9CC3-6313DF41FC3D}">
      <dsp:nvSpPr>
        <dsp:cNvPr id="0" name=""/>
        <dsp:cNvSpPr/>
      </dsp:nvSpPr>
      <dsp:spPr>
        <a:xfrm rot="5400000">
          <a:off x="5697039" y="-2349100"/>
          <a:ext cx="845921" cy="57600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a-DK" sz="1800" b="1" kern="1200"/>
            <a:t>Beskrivelse af vævets tilstand</a:t>
          </a:r>
          <a:endParaRPr lang="da-DK" sz="1800" kern="1200"/>
        </a:p>
        <a:p>
          <a:pPr marL="171450" lvl="1" indent="-171450" algn="l" defTabSz="800100">
            <a:lnSpc>
              <a:spcPct val="90000"/>
            </a:lnSpc>
            <a:spcBef>
              <a:spcPct val="0"/>
            </a:spcBef>
            <a:spcAft>
              <a:spcPct val="15000"/>
            </a:spcAft>
            <a:buChar char="•"/>
          </a:pPr>
          <a:r>
            <a:rPr lang="da-DK" sz="1800" b="1" kern="1200"/>
            <a:t>Farve og struktur</a:t>
          </a:r>
          <a:endParaRPr lang="da-DK" sz="1800" kern="1200"/>
        </a:p>
      </dsp:txBody>
      <dsp:txXfrm rot="-5400000">
        <a:off x="3240000" y="149233"/>
        <a:ext cx="5718706" cy="763333"/>
      </dsp:txXfrm>
    </dsp:sp>
    <dsp:sp modelId="{F66BE266-E113-4D72-A93E-553D39B1F52A}">
      <dsp:nvSpPr>
        <dsp:cNvPr id="0" name=""/>
        <dsp:cNvSpPr/>
      </dsp:nvSpPr>
      <dsp:spPr>
        <a:xfrm>
          <a:off x="0" y="2198"/>
          <a:ext cx="3240000" cy="10574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da-DK" sz="5300" kern="1200"/>
            <a:t>T </a:t>
          </a:r>
        </a:p>
      </dsp:txBody>
      <dsp:txXfrm>
        <a:off x="51618" y="53816"/>
        <a:ext cx="3136764" cy="954165"/>
      </dsp:txXfrm>
    </dsp:sp>
    <dsp:sp modelId="{73EC09CB-D53F-4344-B1FE-7B89D2AE19A5}">
      <dsp:nvSpPr>
        <dsp:cNvPr id="0" name=""/>
        <dsp:cNvSpPr/>
      </dsp:nvSpPr>
      <dsp:spPr>
        <a:xfrm rot="5400000">
          <a:off x="5697039" y="-1238828"/>
          <a:ext cx="845921" cy="57600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a-DK" sz="1800" b="1" kern="1200"/>
            <a:t>Tegn på infektion</a:t>
          </a:r>
          <a:endParaRPr lang="da-DK" sz="1800" kern="1200"/>
        </a:p>
        <a:p>
          <a:pPr marL="171450" lvl="1" indent="-171450" algn="l" defTabSz="800100">
            <a:lnSpc>
              <a:spcPct val="90000"/>
            </a:lnSpc>
            <a:spcBef>
              <a:spcPct val="0"/>
            </a:spcBef>
            <a:spcAft>
              <a:spcPct val="15000"/>
            </a:spcAft>
            <a:buChar char="•"/>
          </a:pPr>
          <a:r>
            <a:rPr lang="da-DK" sz="1800" b="1" kern="1200"/>
            <a:t>Kliniske vurderinger</a:t>
          </a:r>
          <a:endParaRPr lang="da-DK" sz="1800" kern="1200"/>
        </a:p>
      </dsp:txBody>
      <dsp:txXfrm rot="-5400000">
        <a:off x="3240000" y="1259505"/>
        <a:ext cx="5718706" cy="763333"/>
      </dsp:txXfrm>
    </dsp:sp>
    <dsp:sp modelId="{2BE04DB6-C9A1-4D18-9A4B-CA8D3FE248F7}">
      <dsp:nvSpPr>
        <dsp:cNvPr id="0" name=""/>
        <dsp:cNvSpPr/>
      </dsp:nvSpPr>
      <dsp:spPr>
        <a:xfrm>
          <a:off x="0" y="1112470"/>
          <a:ext cx="3240000" cy="10574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da-DK" sz="5300" kern="1200"/>
            <a:t>I</a:t>
          </a:r>
        </a:p>
      </dsp:txBody>
      <dsp:txXfrm>
        <a:off x="51618" y="1164088"/>
        <a:ext cx="3136764" cy="954165"/>
      </dsp:txXfrm>
    </dsp:sp>
    <dsp:sp modelId="{68176017-5CBB-4629-99B7-A92C815DB7D5}">
      <dsp:nvSpPr>
        <dsp:cNvPr id="0" name=""/>
        <dsp:cNvSpPr/>
      </dsp:nvSpPr>
      <dsp:spPr>
        <a:xfrm rot="5400000">
          <a:off x="5697039" y="-128557"/>
          <a:ext cx="845921" cy="57600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a-DK" sz="1800" b="1" kern="1200"/>
            <a:t>Fugtighedsniveau</a:t>
          </a:r>
          <a:endParaRPr lang="da-DK" sz="1800" kern="1200"/>
        </a:p>
        <a:p>
          <a:pPr marL="171450" lvl="1" indent="-171450" algn="l" defTabSz="800100">
            <a:lnSpc>
              <a:spcPct val="90000"/>
            </a:lnSpc>
            <a:spcBef>
              <a:spcPct val="0"/>
            </a:spcBef>
            <a:spcAft>
              <a:spcPct val="15000"/>
            </a:spcAft>
            <a:buChar char="•"/>
          </a:pPr>
          <a:r>
            <a:rPr lang="da-DK" sz="1800" b="1" kern="1200"/>
            <a:t>Kliniske vurderinger</a:t>
          </a:r>
        </a:p>
      </dsp:txBody>
      <dsp:txXfrm rot="-5400000">
        <a:off x="3240000" y="2369776"/>
        <a:ext cx="5718706" cy="763333"/>
      </dsp:txXfrm>
    </dsp:sp>
    <dsp:sp modelId="{54BDBA90-9FA2-444C-8822-7CE972EC667E}">
      <dsp:nvSpPr>
        <dsp:cNvPr id="0" name=""/>
        <dsp:cNvSpPr/>
      </dsp:nvSpPr>
      <dsp:spPr>
        <a:xfrm>
          <a:off x="0" y="2222742"/>
          <a:ext cx="3240000" cy="10574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da-DK" sz="5300" kern="1200"/>
            <a:t>M</a:t>
          </a:r>
        </a:p>
      </dsp:txBody>
      <dsp:txXfrm>
        <a:off x="51618" y="2274360"/>
        <a:ext cx="3136764" cy="954165"/>
      </dsp:txXfrm>
    </dsp:sp>
    <dsp:sp modelId="{4E0CA184-1C70-49FC-836B-629E1718CB7B}">
      <dsp:nvSpPr>
        <dsp:cNvPr id="0" name=""/>
        <dsp:cNvSpPr/>
      </dsp:nvSpPr>
      <dsp:spPr>
        <a:xfrm rot="5400000">
          <a:off x="5697039" y="981714"/>
          <a:ext cx="845921" cy="57600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a-DK" sz="1800" b="1" kern="1200"/>
            <a:t>Kantens tilstand. Helingsprogression</a:t>
          </a:r>
          <a:endParaRPr lang="da-DK" sz="1800" kern="1200"/>
        </a:p>
        <a:p>
          <a:pPr marL="171450" lvl="1" indent="-171450" algn="l" defTabSz="800100">
            <a:lnSpc>
              <a:spcPct val="90000"/>
            </a:lnSpc>
            <a:spcBef>
              <a:spcPct val="0"/>
            </a:spcBef>
            <a:spcAft>
              <a:spcPct val="15000"/>
            </a:spcAft>
            <a:buChar char="•"/>
          </a:pPr>
          <a:r>
            <a:rPr lang="da-DK" sz="1800" b="1" kern="1200"/>
            <a:t>Beskrivelse af huden. Udseende og farver</a:t>
          </a:r>
          <a:endParaRPr lang="da-DK" sz="1800" kern="1200"/>
        </a:p>
      </dsp:txBody>
      <dsp:txXfrm rot="-5400000">
        <a:off x="3240000" y="3480047"/>
        <a:ext cx="5718706" cy="763333"/>
      </dsp:txXfrm>
    </dsp:sp>
    <dsp:sp modelId="{007B1568-C8B3-4DFD-8F86-1792BF8808FE}">
      <dsp:nvSpPr>
        <dsp:cNvPr id="0" name=""/>
        <dsp:cNvSpPr/>
      </dsp:nvSpPr>
      <dsp:spPr>
        <a:xfrm>
          <a:off x="0" y="3333013"/>
          <a:ext cx="3240000" cy="10574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da-DK" sz="5300" kern="1200"/>
            <a:t>E</a:t>
          </a:r>
        </a:p>
      </dsp:txBody>
      <dsp:txXfrm>
        <a:off x="51618" y="3384631"/>
        <a:ext cx="3136764" cy="9541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30-01-2025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30-01-2025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aar.d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TIME er en model, der er udviklet med henblik på at give mulighed for en struktureret vurdering af såret. </a:t>
            </a:r>
          </a:p>
          <a:p>
            <a:endParaRPr lang="da-DK" dirty="0"/>
          </a:p>
          <a:p>
            <a:r>
              <a:rPr lang="da-DK" dirty="0"/>
              <a:t>Modellen er internationalt accepteret. </a:t>
            </a:r>
          </a:p>
          <a:p>
            <a:endParaRPr lang="da-DK" dirty="0"/>
          </a:p>
          <a:p>
            <a:r>
              <a:rPr lang="da-DK" dirty="0"/>
              <a:t>TIME bør benyttes til vurdering af alle sår, især dem der ikke følger den normale sårheling. </a:t>
            </a:r>
          </a:p>
          <a:p>
            <a:pPr algn="l"/>
            <a:endParaRPr lang="da-DK" b="0" i="0" dirty="0">
              <a:solidFill>
                <a:schemeClr val="tx1"/>
              </a:solidFill>
              <a:effectLst/>
              <a:latin typeface="+mn-lt"/>
            </a:endParaRPr>
          </a:p>
          <a:p>
            <a:pPr algn="l"/>
            <a:r>
              <a:rPr lang="da-DK" b="0" i="0" dirty="0">
                <a:solidFill>
                  <a:srgbClr val="29271F"/>
                </a:solidFill>
                <a:effectLst/>
                <a:latin typeface="Roboto" panose="02000000000000000000" pitchFamily="2" charset="0"/>
              </a:rPr>
              <a:t>Brugen af TIME-modellen bidrager til, udvikling af behandlingsplaner, som effektivt lægger op til sårheling.  </a:t>
            </a:r>
          </a:p>
          <a:p>
            <a:pPr algn="l"/>
            <a:r>
              <a:rPr lang="da-DK" b="1" i="0" dirty="0">
                <a:solidFill>
                  <a:srgbClr val="29271F"/>
                </a:solidFill>
                <a:effectLst/>
                <a:latin typeface="Roboto" panose="02000000000000000000" pitchFamily="2" charset="0"/>
              </a:rPr>
              <a:t>   </a:t>
            </a:r>
            <a:endParaRPr lang="da-DK" b="0" i="0" dirty="0">
              <a:solidFill>
                <a:srgbClr val="29271F"/>
              </a:solidFill>
              <a:effectLst/>
              <a:latin typeface="Roboto" panose="02000000000000000000" pitchFamily="2" charset="0"/>
            </a:endParaRPr>
          </a:p>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Sårbunden er sjældent helt perfekt, der er ofte ujævnheder. </a:t>
            </a:r>
          </a:p>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142492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Sårbunden er sjældent helt perfekt, der er ofte ujævnheder. </a:t>
            </a:r>
          </a:p>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3919373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Ødemer ses som små lyse bobler – hvorimod </a:t>
            </a:r>
            <a:r>
              <a:rPr lang="da-DK" dirty="0" err="1"/>
              <a:t>hypergranulationsvæv</a:t>
            </a:r>
            <a:r>
              <a:rPr lang="da-DK" dirty="0"/>
              <a:t> er røde. </a:t>
            </a:r>
            <a:r>
              <a:rPr lang="en-US" sz="1200" dirty="0">
                <a:solidFill>
                  <a:srgbClr val="212121"/>
                </a:solidFill>
                <a:ea typeface="+mn-lt"/>
                <a:cs typeface="+mn-lt"/>
              </a:rPr>
              <a:t>Er det </a:t>
            </a:r>
            <a:r>
              <a:rPr lang="en-US" sz="1200" dirty="0" err="1">
                <a:solidFill>
                  <a:srgbClr val="212121"/>
                </a:solidFill>
                <a:ea typeface="+mn-lt"/>
                <a:cs typeface="+mn-lt"/>
              </a:rPr>
              <a:t>forhøjet</a:t>
            </a:r>
            <a:r>
              <a:rPr lang="en-US" sz="1200" dirty="0">
                <a:solidFill>
                  <a:srgbClr val="212121"/>
                </a:solidFill>
                <a:ea typeface="+mn-lt"/>
                <a:cs typeface="+mn-lt"/>
              </a:rPr>
              <a:t> og </a:t>
            </a:r>
            <a:r>
              <a:rPr lang="en-US" sz="1200" dirty="0" err="1">
                <a:solidFill>
                  <a:srgbClr val="212121"/>
                </a:solidFill>
                <a:ea typeface="+mn-lt"/>
                <a:cs typeface="+mn-lt"/>
              </a:rPr>
              <a:t>rødt</a:t>
            </a:r>
            <a:r>
              <a:rPr lang="en-US" sz="1200" dirty="0">
                <a:solidFill>
                  <a:srgbClr val="212121"/>
                </a:solidFill>
                <a:ea typeface="+mn-lt"/>
                <a:cs typeface="+mn-lt"/>
              </a:rPr>
              <a:t> </a:t>
            </a:r>
            <a:r>
              <a:rPr lang="en-US" sz="1200" dirty="0" err="1">
                <a:solidFill>
                  <a:srgbClr val="212121"/>
                </a:solidFill>
                <a:ea typeface="+mn-lt"/>
                <a:cs typeface="+mn-lt"/>
              </a:rPr>
              <a:t>kan</a:t>
            </a:r>
            <a:r>
              <a:rPr lang="en-US" sz="1200" dirty="0">
                <a:solidFill>
                  <a:srgbClr val="212121"/>
                </a:solidFill>
                <a:ea typeface="+mn-lt"/>
                <a:cs typeface="+mn-lt"/>
              </a:rPr>
              <a:t> der </a:t>
            </a:r>
            <a:r>
              <a:rPr lang="en-US" sz="1200" dirty="0" err="1">
                <a:solidFill>
                  <a:srgbClr val="212121"/>
                </a:solidFill>
                <a:ea typeface="+mn-lt"/>
                <a:cs typeface="+mn-lt"/>
              </a:rPr>
              <a:t>være</a:t>
            </a:r>
            <a:r>
              <a:rPr lang="en-US" sz="1200" dirty="0">
                <a:solidFill>
                  <a:srgbClr val="212121"/>
                </a:solidFill>
                <a:ea typeface="+mn-lt"/>
                <a:cs typeface="+mn-lt"/>
              </a:rPr>
              <a:t> </a:t>
            </a:r>
            <a:r>
              <a:rPr lang="en-US" sz="1200" dirty="0" err="1">
                <a:solidFill>
                  <a:srgbClr val="212121"/>
                </a:solidFill>
                <a:ea typeface="+mn-lt"/>
                <a:cs typeface="+mn-lt"/>
              </a:rPr>
              <a:t>hypergranulation</a:t>
            </a:r>
            <a:r>
              <a:rPr lang="en-US" sz="1200" dirty="0">
                <a:solidFill>
                  <a:srgbClr val="212121"/>
                </a:solidFill>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12121"/>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121"/>
                </a:solidFill>
                <a:ea typeface="+mn-lt"/>
                <a:cs typeface="+mn-lt"/>
              </a:rPr>
              <a:t>Se </a:t>
            </a:r>
            <a:r>
              <a:rPr lang="en-US" sz="1200" dirty="0" err="1">
                <a:solidFill>
                  <a:srgbClr val="212121"/>
                </a:solidFill>
                <a:ea typeface="+mn-lt"/>
                <a:cs typeface="+mn-lt"/>
              </a:rPr>
              <a:t>materialet</a:t>
            </a:r>
            <a:r>
              <a:rPr lang="en-US" sz="1200" dirty="0">
                <a:solidFill>
                  <a:srgbClr val="212121"/>
                </a:solidFill>
                <a:ea typeface="+mn-lt"/>
                <a:cs typeface="+mn-lt"/>
              </a:rPr>
              <a:t> om </a:t>
            </a:r>
            <a:r>
              <a:rPr lang="en-US" sz="1200" dirty="0" err="1">
                <a:solidFill>
                  <a:srgbClr val="212121"/>
                </a:solidFill>
                <a:ea typeface="+mn-lt"/>
                <a:cs typeface="+mn-lt"/>
              </a:rPr>
              <a:t>sårets</a:t>
            </a:r>
            <a:r>
              <a:rPr lang="en-US" sz="1200" dirty="0">
                <a:solidFill>
                  <a:srgbClr val="212121"/>
                </a:solidFill>
                <a:ea typeface="+mn-lt"/>
                <a:cs typeface="+mn-lt"/>
              </a:rPr>
              <a:t> </a:t>
            </a:r>
            <a:r>
              <a:rPr lang="en-US" sz="1200" dirty="0" err="1">
                <a:solidFill>
                  <a:srgbClr val="212121"/>
                </a:solidFill>
                <a:ea typeface="+mn-lt"/>
                <a:cs typeface="+mn-lt"/>
              </a:rPr>
              <a:t>helingsproces</a:t>
            </a:r>
            <a:r>
              <a:rPr lang="en-US" sz="1200" dirty="0">
                <a:solidFill>
                  <a:srgbClr val="212121"/>
                </a:solidFill>
                <a:ea typeface="+mn-lt"/>
                <a:cs typeface="+mn-lt"/>
              </a:rPr>
              <a:t>. </a:t>
            </a:r>
          </a:p>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635551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547429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118610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materialet om sårsmerter.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Sårsmertealgoritmen kan benyttes til at definerer hvilke smerter borgeren oplever i forbindelse med såret. Findes under ”Til kittellommen” på Dansk selskab for sårhelings hjemmeside.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Dansk Selskab for Sårheling – Dansk Selskab for Sårheling</a:t>
            </a:r>
            <a:r>
              <a:rPr lang="da-DK" dirty="0"/>
              <a:t> (lokaliseret 22.1.25)</a:t>
            </a:r>
            <a:endParaRPr lang="da-DK" sz="1200" dirty="0"/>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1620247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err="1">
                <a:solidFill>
                  <a:srgbClr val="212121"/>
                </a:solidFill>
                <a:ea typeface="+mn-lt"/>
                <a:cs typeface="+mn-lt"/>
              </a:rPr>
              <a:t>Andet</a:t>
            </a:r>
            <a:r>
              <a:rPr lang="en-US" sz="1200" dirty="0">
                <a:solidFill>
                  <a:srgbClr val="212121"/>
                </a:solidFill>
                <a:ea typeface="+mn-lt"/>
                <a:cs typeface="+mn-lt"/>
              </a:rPr>
              <a:t> billed </a:t>
            </a:r>
            <a:r>
              <a:rPr lang="en-US" sz="1200" dirty="0" err="1">
                <a:solidFill>
                  <a:srgbClr val="212121"/>
                </a:solidFill>
                <a:ea typeface="+mn-lt"/>
                <a:cs typeface="+mn-lt"/>
              </a:rPr>
              <a:t>materiale</a:t>
            </a:r>
            <a:r>
              <a:rPr lang="en-US" sz="1200" dirty="0">
                <a:solidFill>
                  <a:srgbClr val="212121"/>
                </a:solidFill>
                <a:ea typeface="+mn-lt"/>
                <a:cs typeface="+mn-lt"/>
              </a:rPr>
              <a:t> – </a:t>
            </a:r>
            <a:r>
              <a:rPr lang="en-US" sz="1200" dirty="0" err="1">
                <a:solidFill>
                  <a:srgbClr val="212121"/>
                </a:solidFill>
                <a:ea typeface="+mn-lt"/>
                <a:cs typeface="+mn-lt"/>
              </a:rPr>
              <a:t>flere</a:t>
            </a:r>
            <a:r>
              <a:rPr lang="en-US" sz="1200" dirty="0">
                <a:solidFill>
                  <a:srgbClr val="212121"/>
                </a:solidFill>
                <a:ea typeface="+mn-lt"/>
                <a:cs typeface="+mn-lt"/>
              </a:rPr>
              <a:t> </a:t>
            </a:r>
            <a:r>
              <a:rPr lang="en-US" sz="1200" dirty="0" err="1">
                <a:solidFill>
                  <a:srgbClr val="212121"/>
                </a:solidFill>
                <a:ea typeface="+mn-lt"/>
                <a:cs typeface="+mn-lt"/>
              </a:rPr>
              <a:t>billeder</a:t>
            </a:r>
            <a:r>
              <a:rPr lang="en-US" sz="1200" dirty="0">
                <a:solidFill>
                  <a:srgbClr val="212121"/>
                </a:solidFill>
                <a:ea typeface="+mn-lt"/>
                <a:cs typeface="+mn-lt"/>
              </a:rPr>
              <a:t> </a:t>
            </a:r>
            <a:r>
              <a:rPr lang="en-US" sz="1200" dirty="0" err="1">
                <a:solidFill>
                  <a:srgbClr val="212121"/>
                </a:solidFill>
                <a:ea typeface="+mn-lt"/>
                <a:cs typeface="+mn-lt"/>
              </a:rPr>
              <a:t>hvor</a:t>
            </a:r>
            <a:r>
              <a:rPr lang="en-US" sz="1200" dirty="0">
                <a:solidFill>
                  <a:srgbClr val="212121"/>
                </a:solidFill>
                <a:ea typeface="+mn-lt"/>
                <a:cs typeface="+mn-lt"/>
              </a:rPr>
              <a:t> der er </a:t>
            </a:r>
            <a:r>
              <a:rPr lang="en-US" sz="1200" dirty="0" err="1">
                <a:solidFill>
                  <a:srgbClr val="212121"/>
                </a:solidFill>
                <a:ea typeface="+mn-lt"/>
                <a:cs typeface="+mn-lt"/>
              </a:rPr>
              <a:t>infektion</a:t>
            </a:r>
            <a:r>
              <a:rPr lang="en-US" sz="1200" dirty="0">
                <a:solidFill>
                  <a:srgbClr val="212121"/>
                </a:solidFill>
                <a:ea typeface="+mn-lt"/>
                <a:cs typeface="+mn-lt"/>
              </a:rPr>
              <a:t> </a:t>
            </a:r>
            <a:r>
              <a:rPr lang="en-US" sz="1200" dirty="0" err="1">
                <a:solidFill>
                  <a:srgbClr val="212121"/>
                </a:solidFill>
                <a:ea typeface="+mn-lt"/>
                <a:cs typeface="+mn-lt"/>
              </a:rPr>
              <a:t>af</a:t>
            </a:r>
            <a:r>
              <a:rPr lang="en-US" sz="1200" dirty="0">
                <a:solidFill>
                  <a:srgbClr val="212121"/>
                </a:solidFill>
                <a:ea typeface="+mn-lt"/>
                <a:cs typeface="+mn-lt"/>
              </a:rPr>
              <a:t> </a:t>
            </a:r>
            <a:r>
              <a:rPr lang="en-US" sz="1200" dirty="0" err="1">
                <a:solidFill>
                  <a:srgbClr val="212121"/>
                </a:solidFill>
                <a:ea typeface="+mn-lt"/>
                <a:cs typeface="+mn-lt"/>
              </a:rPr>
              <a:t>forskellige</a:t>
            </a:r>
            <a:r>
              <a:rPr lang="en-US" sz="1200" dirty="0">
                <a:solidFill>
                  <a:srgbClr val="212121"/>
                </a:solidFill>
                <a:ea typeface="+mn-lt"/>
                <a:cs typeface="+mn-lt"/>
              </a:rPr>
              <a:t> grader.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r>
              <a:rPr lang="da-DK" b="1" dirty="0"/>
              <a:t>Vigtige punkter om sår og infektion</a:t>
            </a:r>
          </a:p>
          <a:p>
            <a:pPr>
              <a:buFont typeface="Arial" panose="020B0604020202020204" pitchFamily="34" charset="0"/>
              <a:buChar char="•"/>
            </a:pPr>
            <a:r>
              <a:rPr lang="da-DK" b="1" dirty="0"/>
              <a:t>Bakterier i sår</a:t>
            </a:r>
            <a:r>
              <a:rPr lang="da-DK" dirty="0"/>
              <a:t>:</a:t>
            </a:r>
          </a:p>
          <a:p>
            <a:pPr marL="742950" lvl="1" indent="-285750">
              <a:buFont typeface="Arial" panose="020B0604020202020204" pitchFamily="34" charset="0"/>
              <a:buChar char="•"/>
            </a:pPr>
            <a:r>
              <a:rPr lang="da-DK" dirty="0"/>
              <a:t>Hurtigt efter sårskade vil bakterier være til stede i sårbunden. </a:t>
            </a:r>
            <a:r>
              <a:rPr lang="da-DK" b="0" i="0" dirty="0">
                <a:solidFill>
                  <a:srgbClr val="1B1B26"/>
                </a:solidFill>
                <a:effectLst/>
                <a:latin typeface="Titillium Web" panose="00000500000000000000" pitchFamily="2" charset="0"/>
              </a:rPr>
              <a:t>Vækst af bakterier fra sår er dog ikke ensbetydende med infektion</a:t>
            </a:r>
            <a:endParaRPr lang="da-DK"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dirty="0">
                <a:solidFill>
                  <a:srgbClr val="1B1B26"/>
                </a:solidFill>
                <a:effectLst/>
                <a:latin typeface="Titillium Web" panose="00000500000000000000" pitchFamily="2" charset="0"/>
              </a:rPr>
              <a:t>Bakterietal over 100.000 eller kolonidannende enheder per gram væv eller cm</a:t>
            </a:r>
            <a:r>
              <a:rPr lang="da-DK" b="0" i="0" baseline="30000" dirty="0">
                <a:solidFill>
                  <a:srgbClr val="1B1B26"/>
                </a:solidFill>
                <a:effectLst/>
                <a:latin typeface="Titillium Web" panose="00000500000000000000" pitchFamily="2" charset="0"/>
              </a:rPr>
              <a:t>3</a:t>
            </a:r>
            <a:r>
              <a:rPr lang="da-DK" b="0" i="0" dirty="0">
                <a:solidFill>
                  <a:srgbClr val="1B1B26"/>
                </a:solidFill>
                <a:effectLst/>
                <a:latin typeface="Titillium Web" panose="00000500000000000000" pitchFamily="2" charset="0"/>
              </a:rPr>
              <a:t> med pus er prædiktorer for sårinfektion i akutte sår </a:t>
            </a:r>
          </a:p>
          <a:p>
            <a:pPr marL="742950" lvl="1" indent="-285750">
              <a:buFont typeface="Arial" panose="020B0604020202020204" pitchFamily="34" charset="0"/>
              <a:buChar char="•"/>
            </a:pPr>
            <a:endParaRPr lang="da-DK" dirty="0"/>
          </a:p>
          <a:p>
            <a:pPr>
              <a:buFont typeface="Arial" panose="020B0604020202020204" pitchFamily="34" charset="0"/>
              <a:buChar char="•"/>
            </a:pPr>
            <a:r>
              <a:rPr lang="da-DK" b="1" dirty="0"/>
              <a:t>Undgå unødig antibiotikabehandling</a:t>
            </a:r>
            <a:r>
              <a:rPr lang="da-DK" dirty="0"/>
              <a:t>:</a:t>
            </a:r>
          </a:p>
          <a:p>
            <a:pPr marL="742950" lvl="1" indent="-285750">
              <a:buFont typeface="Arial" panose="020B0604020202020204" pitchFamily="34" charset="0"/>
              <a:buChar char="•"/>
            </a:pPr>
            <a:r>
              <a:rPr lang="da-DK" dirty="0"/>
              <a:t>Vær opmærksom på at skelne mellem de forskellige sårfaser ved vurdering af såret og behandlingsmuligheder.</a:t>
            </a:r>
          </a:p>
          <a:p>
            <a:pPr marL="742950" lvl="1" indent="-285750">
              <a:buFont typeface="Arial" panose="020B0604020202020204" pitchFamily="34" charset="0"/>
              <a:buChar char="•"/>
            </a:pPr>
            <a:endParaRPr lang="da-DK" dirty="0"/>
          </a:p>
          <a:p>
            <a:r>
              <a:rPr lang="da-DK" b="1" dirty="0"/>
              <a:t>Rødme</a:t>
            </a:r>
          </a:p>
          <a:p>
            <a:pPr>
              <a:buFont typeface="Arial" panose="020B0604020202020204" pitchFamily="34" charset="0"/>
              <a:buChar char="•"/>
            </a:pPr>
            <a:r>
              <a:rPr lang="da-DK" b="1" dirty="0"/>
              <a:t>Rødmekarakteristik</a:t>
            </a:r>
            <a:r>
              <a:rPr lang="da-DK" dirty="0"/>
              <a:t>:</a:t>
            </a:r>
          </a:p>
          <a:p>
            <a:pPr marL="742950" lvl="1" indent="-285750">
              <a:buFont typeface="Arial" panose="020B0604020202020204" pitchFamily="34" charset="0"/>
              <a:buChar char="•"/>
            </a:pPr>
            <a:r>
              <a:rPr lang="da-DK" dirty="0"/>
              <a:t>Lokalt: Skarpt afgrænset.</a:t>
            </a:r>
          </a:p>
          <a:p>
            <a:pPr marL="742950" lvl="1" indent="-285750">
              <a:buFont typeface="Arial" panose="020B0604020202020204" pitchFamily="34" charset="0"/>
              <a:buChar char="•"/>
            </a:pPr>
            <a:r>
              <a:rPr lang="da-DK" dirty="0"/>
              <a:t>Markeres med tusch, for at vurderer udviklingen af infektion.</a:t>
            </a:r>
          </a:p>
          <a:p>
            <a:pPr marL="742950" lvl="1" indent="-285750">
              <a:buFont typeface="Arial" panose="020B0604020202020204" pitchFamily="34" charset="0"/>
              <a:buChar char="•"/>
            </a:pPr>
            <a:r>
              <a:rPr lang="da-DK" dirty="0"/>
              <a:t>Systemisk: Vær opmærksom på eventuelle systemiske symptomer.</a:t>
            </a:r>
          </a:p>
          <a:p>
            <a:pPr marL="0" lvl="0" indent="0">
              <a:buFont typeface="Arial" panose="020B0604020202020204" pitchFamily="34" charset="0"/>
              <a:buNone/>
            </a:pPr>
            <a:r>
              <a:rPr lang="da-DK" b="1" dirty="0"/>
              <a:t>Observation af tilstødende symptomer</a:t>
            </a:r>
            <a:r>
              <a:rPr lang="da-DK" dirty="0"/>
              <a:t>:</a:t>
            </a:r>
          </a:p>
          <a:p>
            <a:pPr marL="742950" lvl="1" indent="-285750">
              <a:buFont typeface="Arial" panose="020B0604020202020204" pitchFamily="34" charset="0"/>
              <a:buChar char="•"/>
            </a:pPr>
            <a:r>
              <a:rPr lang="da-DK" dirty="0"/>
              <a:t>Ved observation af rødme og andre symptomer er det vigtigt at se efter relaterede tegn.</a:t>
            </a:r>
          </a:p>
          <a:p>
            <a:pPr marL="742950" lvl="1" indent="-285750">
              <a:buFont typeface="Arial" panose="020B0604020202020204" pitchFamily="34" charset="0"/>
              <a:buChar char="•"/>
            </a:pPr>
            <a:r>
              <a:rPr lang="da-DK" dirty="0"/>
              <a:t>Ved tvivl skal lægen kontaktes for eventuel podning.</a:t>
            </a:r>
          </a:p>
          <a:p>
            <a:pPr>
              <a:buFont typeface="Arial" panose="020B0604020202020204" pitchFamily="34" charset="0"/>
              <a:buNone/>
            </a:pPr>
            <a:r>
              <a:rPr lang="da-DK" b="1" dirty="0"/>
              <a:t>Podning</a:t>
            </a:r>
            <a:r>
              <a:rPr lang="da-DK" dirty="0"/>
              <a:t>:</a:t>
            </a:r>
          </a:p>
          <a:p>
            <a:pPr marL="742950" lvl="1" indent="-285750">
              <a:buFont typeface="Arial" panose="020B0604020202020204" pitchFamily="34" charset="0"/>
              <a:buChar char="•"/>
            </a:pPr>
            <a:r>
              <a:rPr lang="da-DK" dirty="0"/>
              <a:t>Podning skal først udføres efter sårrensning og </a:t>
            </a:r>
            <a:r>
              <a:rPr lang="da-DK" dirty="0" err="1"/>
              <a:t>debridering</a:t>
            </a:r>
            <a:r>
              <a:rPr lang="da-DK" dirty="0"/>
              <a:t>, da der altid vil være bakterier til stede.</a:t>
            </a:r>
          </a:p>
          <a:p>
            <a:pPr marL="742950" lvl="1" indent="-285750">
              <a:buFont typeface="Arial" panose="020B0604020202020204" pitchFamily="34" charset="0"/>
              <a:buChar char="•"/>
            </a:pPr>
            <a:r>
              <a:rPr lang="da-DK" dirty="0"/>
              <a:t>Disse bakterier kan give et misvisende billede af vævets infektionstilstand og behovet for antibiotikabehandling.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i="0" dirty="0">
                <a:solidFill>
                  <a:srgbClr val="282828"/>
                </a:solidFill>
                <a:effectLst/>
                <a:latin typeface="Titillium Web" panose="00000500000000000000" pitchFamily="2" charset="0"/>
              </a:rPr>
              <a:t>Podninger bør kun tages fra åbenlyst inficerede sår og fra sår uden heling trods optimale forhold.</a:t>
            </a:r>
            <a:endParaRPr lang="da-DK" dirty="0"/>
          </a:p>
          <a:p>
            <a:pPr marL="0" lvl="0" indent="0">
              <a:buFont typeface="Arial" panose="020B0604020202020204" pitchFamily="34" charset="0"/>
              <a:buNone/>
            </a:pPr>
            <a:r>
              <a:rPr lang="da-DK" b="1" dirty="0"/>
              <a:t>Blodprøver - Sammenholdes med øvrige symptomer:</a:t>
            </a:r>
          </a:p>
          <a:p>
            <a:pPr marL="628650" lvl="1" indent="-171450">
              <a:buFont typeface="Arial" panose="020B0604020202020204" pitchFamily="34" charset="0"/>
              <a:buChar char="•"/>
            </a:pPr>
            <a:r>
              <a:rPr lang="da-DK" dirty="0"/>
              <a:t>CRP (C-reaktivt protein) et protein hvor koncentrationen stiger ved inflammation/infektion. </a:t>
            </a:r>
          </a:p>
          <a:p>
            <a:pPr marL="628650" lvl="1" indent="-171450">
              <a:buFont typeface="Arial" panose="020B0604020202020204" pitchFamily="34" charset="0"/>
              <a:buChar char="•"/>
            </a:pPr>
            <a:r>
              <a:rPr lang="da-DK" dirty="0"/>
              <a:t>Leukocytter er kroppens forsvar og koncentrationen stiger ligeledes ved bakterielle infektioner. </a:t>
            </a:r>
          </a:p>
          <a:p>
            <a:r>
              <a:rPr lang="da-DK" b="1" dirty="0"/>
              <a:t>Speciel opmærksomhed ved diabetes</a:t>
            </a:r>
          </a:p>
          <a:p>
            <a:pPr>
              <a:buFont typeface="Arial" panose="020B0604020202020204" pitchFamily="34" charset="0"/>
              <a:buChar char="•"/>
            </a:pPr>
            <a:r>
              <a:rPr lang="da-DK" b="1" dirty="0"/>
              <a:t>Diabetes og infektionstegn</a:t>
            </a:r>
            <a:r>
              <a:rPr lang="da-DK" dirty="0"/>
              <a:t>:</a:t>
            </a:r>
          </a:p>
          <a:p>
            <a:pPr marL="742950" lvl="1" indent="-285750">
              <a:buFont typeface="Arial" panose="020B0604020202020204" pitchFamily="34" charset="0"/>
              <a:buChar char="•"/>
            </a:pPr>
            <a:r>
              <a:rPr lang="da-DK" dirty="0"/>
              <a:t>Svækket inflammatorisk respons ved diabetes kan maskere infektionstegn.</a:t>
            </a:r>
          </a:p>
          <a:p>
            <a:pPr marL="742950" lvl="1" indent="-285750">
              <a:buFont typeface="Arial" panose="020B0604020202020204" pitchFamily="34" charset="0"/>
              <a:buChar char="•"/>
            </a:pPr>
            <a:r>
              <a:rPr lang="da-DK" dirty="0" err="1"/>
              <a:t>Hyperglykæmi</a:t>
            </a:r>
            <a:r>
              <a:rPr lang="da-DK" dirty="0"/>
              <a:t> kan være tegn på infektion.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r>
              <a:rPr lang="da-DK" b="1" dirty="0"/>
              <a:t>Dannelsen af biofilm – ikke alle bakterier skaber infektion</a:t>
            </a:r>
          </a:p>
          <a:p>
            <a:pPr>
              <a:buFont typeface="Arial" panose="020B0604020202020204" pitchFamily="34" charset="0"/>
              <a:buNone/>
            </a:pPr>
            <a:r>
              <a:rPr lang="da-DK" b="0" dirty="0"/>
              <a:t>Ved et sår opstår der hurtigt </a:t>
            </a:r>
            <a:r>
              <a:rPr lang="da-DK" dirty="0"/>
              <a:t>bakterier der binder sig til sårbunden. Bakterierne producerer en slimagtig beskyttende kapsel, der gør dem modstandsdygtige over for immunsystemet og antibiotika.</a:t>
            </a:r>
          </a:p>
          <a:p>
            <a:r>
              <a:rPr lang="da-DK" b="1" dirty="0"/>
              <a:t>Indvirkning på sårheling</a:t>
            </a:r>
          </a:p>
          <a:p>
            <a:pPr>
              <a:buFont typeface="Arial" panose="020B0604020202020204" pitchFamily="34" charset="0"/>
              <a:buChar char="•"/>
            </a:pPr>
            <a:r>
              <a:rPr lang="da-DK" b="1" dirty="0"/>
              <a:t>Hæmmet heling</a:t>
            </a:r>
            <a:r>
              <a:rPr lang="da-DK" dirty="0"/>
              <a:t>: Biofilm kan forsinke eller forhindre sårheling ved at beskytte bakterierne mod kroppens forsvar og behandlinger.</a:t>
            </a:r>
          </a:p>
          <a:p>
            <a:pPr>
              <a:buFont typeface="Arial" panose="020B0604020202020204" pitchFamily="34" charset="0"/>
              <a:buChar char="•"/>
            </a:pPr>
            <a:r>
              <a:rPr lang="da-DK" b="1" dirty="0"/>
              <a:t>Vedvarende inflammation</a:t>
            </a:r>
            <a:r>
              <a:rPr lang="da-DK" dirty="0"/>
              <a:t>: Biofilm kan forårsage kronisk inflammation, hvilket kan lede til langvarige sår.</a:t>
            </a:r>
          </a:p>
          <a:p>
            <a:pPr>
              <a:buFont typeface="Arial" panose="020B0604020202020204" pitchFamily="34" charset="0"/>
              <a:buNone/>
            </a:pPr>
            <a:r>
              <a:rPr lang="da-DK" b="1" dirty="0"/>
              <a:t>Diagnose og behandling</a:t>
            </a:r>
          </a:p>
          <a:p>
            <a:pPr>
              <a:buFont typeface="Arial" panose="020B0604020202020204" pitchFamily="34" charset="0"/>
              <a:buChar char="•"/>
            </a:pPr>
            <a:r>
              <a:rPr lang="da-DK" b="1" dirty="0"/>
              <a:t>Behandlingsudfordringer</a:t>
            </a:r>
            <a:r>
              <a:rPr lang="da-DK" dirty="0"/>
              <a:t>: Standardbehandlinger som antibiotika er ofte mindre effektive mod bakterier i biofilm.</a:t>
            </a:r>
          </a:p>
          <a:p>
            <a:pPr>
              <a:buFont typeface="Arial" panose="020B0604020202020204" pitchFamily="34" charset="0"/>
              <a:buNone/>
            </a:pPr>
            <a:r>
              <a:rPr lang="da-DK" dirty="0"/>
              <a:t>Alternativer inkluderer:</a:t>
            </a:r>
          </a:p>
          <a:p>
            <a:pPr marL="742950" lvl="1" indent="-285750">
              <a:buFont typeface="Arial" panose="020B0604020202020204" pitchFamily="34" charset="0"/>
              <a:buChar char="•"/>
            </a:pPr>
            <a:r>
              <a:rPr lang="da-DK" b="1" dirty="0" err="1"/>
              <a:t>Debridering</a:t>
            </a:r>
            <a:r>
              <a:rPr lang="da-DK" dirty="0"/>
              <a:t>: Fjernelse af dødt væv og biofilm fra såret.</a:t>
            </a:r>
          </a:p>
          <a:p>
            <a:pPr marL="742950" lvl="1" indent="-285750">
              <a:buFont typeface="Arial" panose="020B0604020202020204" pitchFamily="34" charset="0"/>
              <a:buChar char="•"/>
            </a:pPr>
            <a:r>
              <a:rPr lang="da-DK" b="1" dirty="0"/>
              <a:t>Skylning</a:t>
            </a:r>
            <a:r>
              <a:rPr lang="da-DK" dirty="0"/>
              <a:t>: Grundig skylning eller brus af såret er effektivt. Jo større mængde skyllevæske jo bedre.  </a:t>
            </a:r>
          </a:p>
          <a:p>
            <a:pPr marL="742950" lvl="1" indent="-285750">
              <a:buFont typeface="Arial" panose="020B0604020202020204" pitchFamily="34" charset="0"/>
              <a:buChar char="•"/>
            </a:pPr>
            <a:r>
              <a:rPr lang="da-DK" sz="1200" b="1" dirty="0"/>
              <a:t>Produkter: </a:t>
            </a:r>
            <a:r>
              <a:rPr lang="da-DK" sz="1200" dirty="0"/>
              <a:t>Enkelte produkter menes at have indvirkning på biofilmen. </a:t>
            </a:r>
          </a:p>
          <a:p>
            <a:endParaRPr lang="da-DK" dirty="0"/>
          </a:p>
          <a:p>
            <a:r>
              <a:rPr lang="da-DK" dirty="0"/>
              <a:t>Se materialet om sårrensning og </a:t>
            </a:r>
            <a:r>
              <a:rPr lang="da-DK" dirty="0" err="1"/>
              <a:t>debridering</a:t>
            </a:r>
            <a:r>
              <a:rPr lang="da-DK" dirty="0"/>
              <a:t>. </a:t>
            </a:r>
          </a:p>
        </p:txBody>
      </p:sp>
      <p:sp>
        <p:nvSpPr>
          <p:cNvPr id="4" name="Pladsholder til slidenummer 3"/>
          <p:cNvSpPr>
            <a:spLocks noGrp="1"/>
          </p:cNvSpPr>
          <p:nvPr>
            <p:ph type="sldNum" sz="quarter" idx="5"/>
          </p:nvPr>
        </p:nvSpPr>
        <p:spPr/>
        <p:txBody>
          <a:bodyPr/>
          <a:lstStyle/>
          <a:p>
            <a:fld id="{0DD9645C-D7FA-D74E-BD59-FA43DBFDCD63}" type="slidenum">
              <a:rPr lang="da-DK" smtClean="0"/>
              <a:t>16</a:t>
            </a:fld>
            <a:endParaRPr lang="da-DK"/>
          </a:p>
        </p:txBody>
      </p:sp>
    </p:spTree>
    <p:extLst>
      <p:ext uri="{BB962C8B-B14F-4D97-AF65-F5344CB8AC3E}">
        <p14:creationId xmlns:p14="http://schemas.microsoft.com/office/powerpoint/2010/main" val="3934295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Blandingssår</a:t>
            </a:r>
          </a:p>
          <a:p>
            <a:r>
              <a:rPr lang="da-DK" dirty="0"/>
              <a:t>Billede 2 og 3: Diabetisk </a:t>
            </a:r>
            <a:r>
              <a:rPr lang="da-DK" dirty="0" err="1"/>
              <a:t>fodsår</a:t>
            </a: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388045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Billede 1: </a:t>
            </a:r>
            <a:r>
              <a:rPr lang="da-DK" dirty="0" err="1"/>
              <a:t>Erysipelas</a:t>
            </a:r>
            <a:endParaRPr lang="da-DK" dirty="0"/>
          </a:p>
          <a:p>
            <a:pPr marL="0" indent="0">
              <a:buNone/>
            </a:pPr>
            <a:r>
              <a:rPr lang="da-DK" dirty="0"/>
              <a:t>Billede 2: Inficeret cikatrice </a:t>
            </a:r>
          </a:p>
          <a:p>
            <a:pPr marL="0" indent="0">
              <a:buNone/>
            </a:pPr>
            <a:r>
              <a:rPr lang="da-DK" dirty="0"/>
              <a:t>Billede 3: Inficeret gigtsår på tå</a:t>
            </a:r>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101836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1" dirty="0" err="1">
                <a:solidFill>
                  <a:srgbClr val="212121"/>
                </a:solidFill>
                <a:cs typeface="Calibri"/>
              </a:rPr>
              <a:t>Mængde</a:t>
            </a:r>
            <a:endParaRPr lang="en-US" sz="1200" b="1" dirty="0">
              <a:solidFill>
                <a:srgbClr val="212121"/>
              </a:solidFill>
              <a:cs typeface="Calibri"/>
            </a:endParaRPr>
          </a:p>
          <a:p>
            <a:pPr>
              <a:buFont typeface="Arial" panose="020B0604020202020204" pitchFamily="34" charset="0"/>
              <a:buChar char="•"/>
            </a:pPr>
            <a:r>
              <a:rPr lang="da-DK" dirty="0"/>
              <a:t>Mængden af sårsekret er subjektiv. Kan vurderes ud fra: Hyppighed af bandageskift/Behovet for skift</a:t>
            </a:r>
          </a:p>
          <a:p>
            <a:pPr>
              <a:buFont typeface="Arial" panose="020B0604020202020204" pitchFamily="34" charset="0"/>
              <a:buChar char="•"/>
            </a:pPr>
            <a:r>
              <a:rPr lang="da-DK" dirty="0"/>
              <a:t>Usikkerhed: Uklart, hvor meget sekret forskellige bandager kan absorbere</a:t>
            </a:r>
          </a:p>
          <a:p>
            <a:pPr>
              <a:buFont typeface="Arial" panose="020B0604020202020204" pitchFamily="34" charset="0"/>
              <a:buChar char="•"/>
            </a:pPr>
            <a:r>
              <a:rPr lang="da-DK" dirty="0"/>
              <a:t>Indikatorer: </a:t>
            </a:r>
          </a:p>
          <a:p>
            <a:pPr lvl="1">
              <a:buFont typeface="Arial" panose="020B0604020202020204" pitchFamily="34" charset="0"/>
              <a:buChar char="•"/>
            </a:pPr>
            <a:r>
              <a:rPr lang="da-DK" dirty="0"/>
              <a:t>Hyppige skift → kan indikere øget væskedannelse.</a:t>
            </a:r>
          </a:p>
          <a:p>
            <a:pPr lvl="1">
              <a:buFont typeface="Arial" panose="020B0604020202020204" pitchFamily="34" charset="0"/>
              <a:buChar char="•"/>
            </a:pPr>
            <a:r>
              <a:rPr lang="da-DK" dirty="0"/>
              <a:t>Gennemsivning → kan indikere øget væskedannelse</a:t>
            </a:r>
          </a:p>
          <a:p>
            <a:pPr lvl="1">
              <a:buFont typeface="Arial" panose="020B0604020202020204" pitchFamily="34" charset="0"/>
              <a:buChar char="•"/>
            </a:pPr>
            <a:r>
              <a:rPr lang="da-DK" dirty="0"/>
              <a:t>Længere intervaller mellem skift → kan tyde på mindre væskedannelse.</a:t>
            </a:r>
          </a:p>
          <a:p>
            <a:pPr>
              <a:buFont typeface="Arial" panose="020B0604020202020204" pitchFamily="34" charset="0"/>
              <a:buChar char="•"/>
            </a:pPr>
            <a:endParaRPr lang="da-DK" dirty="0"/>
          </a:p>
          <a:p>
            <a:r>
              <a:rPr lang="da-DK" b="1" dirty="0"/>
              <a:t>Konsistens</a:t>
            </a:r>
            <a:endParaRPr lang="da-DK" dirty="0"/>
          </a:p>
          <a:p>
            <a:pPr>
              <a:buFont typeface="Arial" panose="020B0604020202020204" pitchFamily="34" charset="0"/>
              <a:buChar char="•"/>
            </a:pPr>
            <a:r>
              <a:rPr lang="da-DK" dirty="0"/>
              <a:t>Store mængder protein: Sekretet bliver klæbrigt og tykt (ved inflammation/infektion).</a:t>
            </a:r>
          </a:p>
          <a:p>
            <a:pPr>
              <a:buFont typeface="Arial" panose="020B0604020202020204" pitchFamily="34" charset="0"/>
              <a:buChar char="•"/>
            </a:pPr>
            <a:r>
              <a:rPr lang="da-DK" dirty="0"/>
              <a:t>Små mængder protein: Sekretet er tyndtflydende, ofte med store mængder sekretion (ved ødemtilstande).</a:t>
            </a:r>
          </a:p>
          <a:p>
            <a:pPr>
              <a:buFont typeface="Arial" panose="020B0604020202020204" pitchFamily="34" charset="0"/>
              <a:buChar char="•"/>
            </a:pPr>
            <a:endParaRPr lang="da-DK" dirty="0"/>
          </a:p>
          <a:p>
            <a:r>
              <a:rPr lang="en-US" sz="1200" b="1" dirty="0" err="1">
                <a:solidFill>
                  <a:srgbClr val="212121"/>
                </a:solidFill>
                <a:cs typeface="Calibri"/>
              </a:rPr>
              <a:t>Lugt</a:t>
            </a:r>
            <a:endParaRPr lang="en-US" sz="1200" b="1" dirty="0">
              <a:solidFill>
                <a:srgbClr val="212121"/>
              </a:solidFill>
              <a:cs typeface="Calibri"/>
            </a:endParaRPr>
          </a:p>
          <a:p>
            <a:r>
              <a:rPr lang="en-US" sz="1200" dirty="0" err="1">
                <a:solidFill>
                  <a:srgbClr val="212121"/>
                </a:solidFill>
                <a:cs typeface="Calibri"/>
              </a:rPr>
              <a:t>Sårsekret</a:t>
            </a:r>
            <a:r>
              <a:rPr lang="en-US" sz="1200" dirty="0">
                <a:solidFill>
                  <a:srgbClr val="212121"/>
                </a:solidFill>
                <a:cs typeface="Calibri"/>
              </a:rPr>
              <a:t> </a:t>
            </a:r>
            <a:r>
              <a:rPr lang="en-US" sz="1200" dirty="0" err="1">
                <a:solidFill>
                  <a:srgbClr val="212121"/>
                </a:solidFill>
                <a:cs typeface="Calibri"/>
              </a:rPr>
              <a:t>har</a:t>
            </a:r>
            <a:r>
              <a:rPr lang="en-US" sz="1200" dirty="0">
                <a:solidFill>
                  <a:srgbClr val="212121"/>
                </a:solidFill>
                <a:cs typeface="Calibri"/>
              </a:rPr>
              <a:t> </a:t>
            </a:r>
            <a:r>
              <a:rPr lang="en-US" sz="1200" dirty="0" err="1">
                <a:solidFill>
                  <a:srgbClr val="212121"/>
                </a:solidFill>
                <a:cs typeface="Calibri"/>
              </a:rPr>
              <a:t>ofte</a:t>
            </a:r>
            <a:r>
              <a:rPr lang="en-US" sz="1200" dirty="0">
                <a:solidFill>
                  <a:srgbClr val="212121"/>
                </a:solidFill>
                <a:cs typeface="Calibri"/>
              </a:rPr>
              <a:t> </a:t>
            </a:r>
            <a:r>
              <a:rPr lang="en-US" sz="1200" dirty="0" err="1">
                <a:solidFill>
                  <a:srgbClr val="212121"/>
                </a:solidFill>
                <a:cs typeface="Calibri"/>
              </a:rPr>
              <a:t>en</a:t>
            </a:r>
            <a:r>
              <a:rPr lang="en-US" sz="1200" dirty="0">
                <a:solidFill>
                  <a:srgbClr val="212121"/>
                </a:solidFill>
                <a:cs typeface="Calibri"/>
              </a:rPr>
              <a:t> </a:t>
            </a:r>
            <a:r>
              <a:rPr lang="en-US" sz="1200" dirty="0" err="1">
                <a:solidFill>
                  <a:srgbClr val="212121"/>
                </a:solidFill>
                <a:cs typeface="Calibri"/>
              </a:rPr>
              <a:t>lugt</a:t>
            </a:r>
            <a:r>
              <a:rPr lang="en-US" sz="1200" dirty="0">
                <a:solidFill>
                  <a:srgbClr val="212121"/>
                </a:solidFill>
                <a:cs typeface="Calibri"/>
              </a:rPr>
              <a:t>, </a:t>
            </a:r>
            <a:r>
              <a:rPr lang="en-US" sz="1200" dirty="0" err="1">
                <a:solidFill>
                  <a:srgbClr val="212121"/>
                </a:solidFill>
                <a:cs typeface="Calibri"/>
              </a:rPr>
              <a:t>dette</a:t>
            </a:r>
            <a:r>
              <a:rPr lang="en-US" sz="1200" dirty="0">
                <a:solidFill>
                  <a:srgbClr val="212121"/>
                </a:solidFill>
                <a:cs typeface="Calibri"/>
              </a:rPr>
              <a:t> er </a:t>
            </a:r>
            <a:r>
              <a:rPr lang="en-US" sz="1200" dirty="0" err="1">
                <a:solidFill>
                  <a:srgbClr val="212121"/>
                </a:solidFill>
                <a:cs typeface="Calibri"/>
              </a:rPr>
              <a:t>naturligt</a:t>
            </a:r>
            <a:r>
              <a:rPr lang="en-US" sz="1200" dirty="0">
                <a:solidFill>
                  <a:srgbClr val="212121"/>
                </a:solidFill>
                <a:cs typeface="Calibri"/>
              </a:rPr>
              <a:t>, men </a:t>
            </a:r>
            <a:r>
              <a:rPr lang="en-US" sz="1200" dirty="0" err="1">
                <a:solidFill>
                  <a:srgbClr val="212121"/>
                </a:solidFill>
                <a:cs typeface="Calibri"/>
              </a:rPr>
              <a:t>ubehageligt</a:t>
            </a:r>
            <a:r>
              <a:rPr lang="en-US" sz="1200" dirty="0">
                <a:solidFill>
                  <a:srgbClr val="212121"/>
                </a:solidFill>
                <a:cs typeface="Calibri"/>
              </a:rPr>
              <a:t> </a:t>
            </a:r>
            <a:r>
              <a:rPr lang="en-US" sz="1200" dirty="0" err="1">
                <a:solidFill>
                  <a:srgbClr val="212121"/>
                </a:solidFill>
                <a:cs typeface="Calibri"/>
              </a:rPr>
              <a:t>lugt</a:t>
            </a:r>
            <a:r>
              <a:rPr lang="en-US" sz="1200" dirty="0">
                <a:solidFill>
                  <a:srgbClr val="212121"/>
                </a:solidFill>
                <a:cs typeface="Calibri"/>
              </a:rPr>
              <a:t> </a:t>
            </a:r>
            <a:r>
              <a:rPr lang="en-US" sz="1200" dirty="0" err="1">
                <a:solidFill>
                  <a:srgbClr val="212121"/>
                </a:solidFill>
                <a:cs typeface="Calibri"/>
              </a:rPr>
              <a:t>kan</a:t>
            </a:r>
            <a:r>
              <a:rPr lang="en-US" sz="1200" dirty="0">
                <a:solidFill>
                  <a:srgbClr val="212121"/>
                </a:solidFill>
                <a:cs typeface="Calibri"/>
              </a:rPr>
              <a:t> </a:t>
            </a:r>
            <a:r>
              <a:rPr lang="en-US" sz="1200" dirty="0" err="1">
                <a:solidFill>
                  <a:srgbClr val="212121"/>
                </a:solidFill>
                <a:cs typeface="Calibri"/>
              </a:rPr>
              <a:t>skyldes</a:t>
            </a:r>
            <a:r>
              <a:rPr lang="en-US" sz="1200" dirty="0">
                <a:solidFill>
                  <a:srgbClr val="212121"/>
                </a:solidFill>
                <a:cs typeface="Calibri"/>
              </a:rPr>
              <a:t> </a:t>
            </a:r>
            <a:r>
              <a:rPr lang="en-US" sz="1200" dirty="0" err="1">
                <a:solidFill>
                  <a:srgbClr val="212121"/>
                </a:solidFill>
                <a:cs typeface="Calibri"/>
              </a:rPr>
              <a:t>kritisk</a:t>
            </a:r>
            <a:r>
              <a:rPr lang="en-US" sz="1200" dirty="0">
                <a:solidFill>
                  <a:srgbClr val="212121"/>
                </a:solidFill>
                <a:cs typeface="Calibri"/>
              </a:rPr>
              <a:t> </a:t>
            </a:r>
            <a:r>
              <a:rPr lang="en-US" sz="1200" dirty="0" err="1">
                <a:solidFill>
                  <a:srgbClr val="212121"/>
                </a:solidFill>
                <a:cs typeface="Calibri"/>
              </a:rPr>
              <a:t>kolonisering</a:t>
            </a:r>
            <a:r>
              <a:rPr lang="en-US" sz="1200" dirty="0">
                <a:solidFill>
                  <a:srgbClr val="212121"/>
                </a:solidFill>
                <a:cs typeface="Calibri"/>
              </a:rPr>
              <a:t>, </a:t>
            </a:r>
            <a:r>
              <a:rPr lang="en-US" sz="1200" dirty="0" err="1">
                <a:solidFill>
                  <a:srgbClr val="212121"/>
                </a:solidFill>
                <a:cs typeface="Calibri"/>
              </a:rPr>
              <a:t>infektion</a:t>
            </a:r>
            <a:r>
              <a:rPr lang="en-US" sz="1200" dirty="0">
                <a:solidFill>
                  <a:srgbClr val="212121"/>
                </a:solidFill>
                <a:cs typeface="Calibri"/>
              </a:rPr>
              <a:t>, </a:t>
            </a:r>
            <a:r>
              <a:rPr lang="en-US" sz="1200" dirty="0" err="1">
                <a:solidFill>
                  <a:srgbClr val="212121"/>
                </a:solidFill>
                <a:cs typeface="Calibri"/>
              </a:rPr>
              <a:t>nekrotisk</a:t>
            </a:r>
            <a:r>
              <a:rPr lang="en-US" sz="1200" dirty="0">
                <a:solidFill>
                  <a:srgbClr val="212121"/>
                </a:solidFill>
                <a:cs typeface="Calibri"/>
              </a:rPr>
              <a:t> </a:t>
            </a:r>
            <a:r>
              <a:rPr lang="en-US" sz="1200" dirty="0" err="1">
                <a:solidFill>
                  <a:srgbClr val="212121"/>
                </a:solidFill>
                <a:cs typeface="Calibri"/>
              </a:rPr>
              <a:t>væv</a:t>
            </a:r>
            <a:r>
              <a:rPr lang="en-US" sz="1200" dirty="0">
                <a:solidFill>
                  <a:srgbClr val="212121"/>
                </a:solidFill>
                <a:cs typeface="Calibri"/>
              </a:rPr>
              <a:t> </a:t>
            </a:r>
            <a:r>
              <a:rPr lang="en-US" sz="1200" dirty="0" err="1">
                <a:solidFill>
                  <a:srgbClr val="212121"/>
                </a:solidFill>
                <a:cs typeface="Calibri"/>
              </a:rPr>
              <a:t>eller</a:t>
            </a:r>
            <a:r>
              <a:rPr lang="en-US" sz="1200" dirty="0">
                <a:solidFill>
                  <a:srgbClr val="212121"/>
                </a:solidFill>
                <a:cs typeface="Calibri"/>
              </a:rPr>
              <a:t> </a:t>
            </a:r>
            <a:r>
              <a:rPr lang="en-US" sz="1200" dirty="0" err="1">
                <a:solidFill>
                  <a:srgbClr val="212121"/>
                </a:solidFill>
                <a:cs typeface="Calibri"/>
              </a:rPr>
              <a:t>fistler</a:t>
            </a:r>
            <a:r>
              <a:rPr lang="en-US" sz="1200" dirty="0">
                <a:solidFill>
                  <a:srgbClr val="212121"/>
                </a:solidFill>
                <a:cs typeface="Calibri"/>
              </a:rPr>
              <a:t>.</a:t>
            </a:r>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342499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sårvurdering inkluderer en årsag og en diagnose, men man skal samtidig have blik og inkluderer det holistiske aspekt (Se læringsmaterialet om den holistiske sårvurdering).</a:t>
            </a:r>
          </a:p>
          <a:p>
            <a:endParaRPr lang="da-DK" dirty="0"/>
          </a:p>
          <a:p>
            <a:r>
              <a:rPr lang="da-DK" dirty="0"/>
              <a:t>TIME kan benyttes til at sikre din dokumentation, da såret beskrives struktureret og er med til at give din kollega de bedste muligheder for at kunne vurderer sårets udvikling. TIME kan sammenholdes med billeder igennem Pleje.net. </a:t>
            </a:r>
          </a:p>
          <a:p>
            <a:endParaRPr lang="da-DK" dirty="0"/>
          </a:p>
          <a:p>
            <a:r>
              <a:rPr lang="da-DK" dirty="0"/>
              <a:t>TIME skaber struktur for udviklingen af mål og handlingsanvisninger ved at give en klar "opskrift" på, hvilke produkter der er mest gavnlige til sårbehandling. Samtidig er det med til at give en klar indikation for, hvornår der skal justeres i handlingsanvisningen.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616969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Beskrivelse af de forskellige typer </a:t>
            </a:r>
            <a:r>
              <a:rPr lang="da-DK" dirty="0" err="1"/>
              <a:t>eksudat</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Essentielt at forholde sig til farven og lugten - ikke nødvendigvis vigtigt at bruge fagtermerne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20</a:t>
            </a:fld>
            <a:endParaRPr lang="da-DK"/>
          </a:p>
        </p:txBody>
      </p:sp>
    </p:spTree>
    <p:extLst>
      <p:ext uri="{BB962C8B-B14F-4D97-AF65-F5344CB8AC3E}">
        <p14:creationId xmlns:p14="http://schemas.microsoft.com/office/powerpoint/2010/main" val="27275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547889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Rosa/rød: Indikerer røde blodlegemer fra beskadigede kapillærer.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22</a:t>
            </a:fld>
            <a:endParaRPr lang="da-DK"/>
          </a:p>
        </p:txBody>
      </p:sp>
    </p:spTree>
    <p:extLst>
      <p:ext uri="{BB962C8B-B14F-4D97-AF65-F5344CB8AC3E}">
        <p14:creationId xmlns:p14="http://schemas.microsoft.com/office/powerpoint/2010/main" val="3479579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Grumset, mælkefarvet: Indikerer store mængder </a:t>
            </a:r>
            <a:r>
              <a:rPr lang="da-DK" dirty="0" err="1"/>
              <a:t>fibrin</a:t>
            </a:r>
            <a:r>
              <a:rPr lang="da-DK" dirty="0"/>
              <a:t> evt. på grund af begyndende inflammation/infektion.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23</a:t>
            </a:fld>
            <a:endParaRPr lang="da-DK"/>
          </a:p>
        </p:txBody>
      </p:sp>
    </p:spTree>
    <p:extLst>
      <p:ext uri="{BB962C8B-B14F-4D97-AF65-F5344CB8AC3E}">
        <p14:creationId xmlns:p14="http://schemas.microsoft.com/office/powerpoint/2010/main" val="189299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panose="020B0604020202020204" pitchFamily="34" charset="0"/>
              <a:buChar char="•"/>
            </a:pPr>
            <a:r>
              <a:rPr lang="da-DK" dirty="0"/>
              <a:t>Grønlig: Kan skyldes </a:t>
            </a:r>
            <a:r>
              <a:rPr lang="da-DK" dirty="0" err="1"/>
              <a:t>Pseudomonas</a:t>
            </a:r>
            <a:r>
              <a:rPr lang="da-DK" dirty="0"/>
              <a:t> </a:t>
            </a:r>
            <a:r>
              <a:rPr lang="da-DK" dirty="0" err="1"/>
              <a:t>aeruginosa</a:t>
            </a:r>
            <a:r>
              <a:rPr lang="da-DK" dirty="0"/>
              <a:t>.</a:t>
            </a:r>
          </a:p>
          <a:p>
            <a:pPr>
              <a:buFont typeface="Arial" panose="020B0604020202020204" pitchFamily="34" charset="0"/>
              <a:buChar char="•"/>
            </a:pPr>
            <a:r>
              <a:rPr lang="da-DK" dirty="0"/>
              <a:t>Grå/sort: Ses ved behandling med sølvprodukter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err="1"/>
              <a:t>Purulent</a:t>
            </a:r>
            <a:r>
              <a:rPr lang="da-DK" dirty="0"/>
              <a:t> </a:t>
            </a:r>
            <a:r>
              <a:rPr lang="da-DK" dirty="0" err="1"/>
              <a:t>eksudat</a:t>
            </a:r>
            <a:r>
              <a:rPr lang="da-DK" dirty="0"/>
              <a:t> kan være tegn på infektion. </a:t>
            </a:r>
          </a:p>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24</a:t>
            </a:fld>
            <a:endParaRPr lang="da-DK"/>
          </a:p>
        </p:txBody>
      </p:sp>
    </p:spTree>
    <p:extLst>
      <p:ext uri="{BB962C8B-B14F-4D97-AF65-F5344CB8AC3E}">
        <p14:creationId xmlns:p14="http://schemas.microsoft.com/office/powerpoint/2010/main" val="236891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illustrerer fodballe</a:t>
            </a:r>
          </a:p>
          <a:p>
            <a:r>
              <a:rPr lang="da-DK" dirty="0"/>
              <a:t>Billede 2 og 3 illustrerer hælen</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25</a:t>
            </a:fld>
            <a:endParaRPr lang="da-DK"/>
          </a:p>
        </p:txBody>
      </p:sp>
    </p:spTree>
    <p:extLst>
      <p:ext uri="{BB962C8B-B14F-4D97-AF65-F5344CB8AC3E}">
        <p14:creationId xmlns:p14="http://schemas.microsoft.com/office/powerpoint/2010/main" val="185622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Nates</a:t>
            </a:r>
          </a:p>
          <a:p>
            <a:r>
              <a:rPr lang="da-DK" dirty="0"/>
              <a:t>Billede 2: Skinneben</a:t>
            </a:r>
          </a:p>
        </p:txBody>
      </p:sp>
      <p:sp>
        <p:nvSpPr>
          <p:cNvPr id="4" name="Pladsholder til slidenummer 3"/>
          <p:cNvSpPr>
            <a:spLocks noGrp="1"/>
          </p:cNvSpPr>
          <p:nvPr>
            <p:ph type="sldNum" sz="quarter" idx="5"/>
          </p:nvPr>
        </p:nvSpPr>
        <p:spPr/>
        <p:txBody>
          <a:bodyPr/>
          <a:lstStyle/>
          <a:p>
            <a:fld id="{0DD9645C-D7FA-D74E-BD59-FA43DBFDCD63}" type="slidenum">
              <a:rPr lang="da-DK" smtClean="0"/>
              <a:t>26</a:t>
            </a:fld>
            <a:endParaRPr lang="da-DK"/>
          </a:p>
        </p:txBody>
      </p:sp>
    </p:spTree>
    <p:extLst>
      <p:ext uri="{BB962C8B-B14F-4D97-AF65-F5344CB8AC3E}">
        <p14:creationId xmlns:p14="http://schemas.microsoft.com/office/powerpoint/2010/main" val="156158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vurdere, hvordan disse områder ser ud, da det giver indikationer på sårheling og eventuelle problemer.</a:t>
            </a:r>
            <a:endParaRPr lang="da-DK" b="1" dirty="0"/>
          </a:p>
          <a:p>
            <a:pPr>
              <a:buFont typeface="Arial" panose="020B0604020202020204" pitchFamily="34" charset="0"/>
              <a:buChar char="•"/>
            </a:pPr>
            <a:r>
              <a:rPr lang="da-DK" b="1" dirty="0"/>
              <a:t>Macereret</a:t>
            </a:r>
            <a:r>
              <a:rPr lang="da-DK" dirty="0"/>
              <a:t>: Hvid, blød og svag hud pga. overskydende fugt.</a:t>
            </a:r>
          </a:p>
          <a:p>
            <a:pPr>
              <a:buFont typeface="Arial" panose="020B0604020202020204" pitchFamily="34" charset="0"/>
              <a:buChar char="•"/>
            </a:pPr>
            <a:r>
              <a:rPr lang="da-DK" b="1" dirty="0"/>
              <a:t>Hævet</a:t>
            </a:r>
            <a:r>
              <a:rPr lang="da-DK" dirty="0"/>
              <a:t>: Tegn på betændelse; mulig infektion.</a:t>
            </a:r>
          </a:p>
          <a:p>
            <a:pPr>
              <a:buFont typeface="Arial" panose="020B0604020202020204" pitchFamily="34" charset="0"/>
              <a:buChar char="•"/>
            </a:pPr>
            <a:r>
              <a:rPr lang="da-DK" b="1" dirty="0"/>
              <a:t>Undermineret</a:t>
            </a:r>
            <a:r>
              <a:rPr lang="da-DK" dirty="0"/>
              <a:t>: Indikerer dybere skader.</a:t>
            </a:r>
          </a:p>
          <a:p>
            <a:pPr>
              <a:buFont typeface="Arial" panose="020B0604020202020204" pitchFamily="34" charset="0"/>
              <a:buChar char="•"/>
            </a:pPr>
            <a:r>
              <a:rPr lang="da-DK" b="1" dirty="0"/>
              <a:t>Rullende</a:t>
            </a:r>
            <a:r>
              <a:rPr lang="da-DK" dirty="0"/>
              <a:t>: Buede eller ujævnheder kan indikere, at vævet ikke er fastgjort ordentligt til underliggende strukturer.</a:t>
            </a:r>
          </a:p>
          <a:p>
            <a:pPr>
              <a:buFont typeface="Arial" panose="020B0604020202020204" pitchFamily="34" charset="0"/>
              <a:buChar char="•"/>
            </a:pPr>
            <a:r>
              <a:rPr lang="da-DK" b="1" dirty="0" err="1"/>
              <a:t>Kallositet</a:t>
            </a:r>
            <a:r>
              <a:rPr lang="da-DK" b="1" dirty="0"/>
              <a:t>/hård hud</a:t>
            </a:r>
            <a:r>
              <a:rPr lang="da-DK" dirty="0"/>
              <a:t>: Tyk hud pga. tryk/friktion.</a:t>
            </a:r>
          </a:p>
          <a:p>
            <a:pPr>
              <a:buFont typeface="Arial" panose="020B0604020202020204" pitchFamily="34" charset="0"/>
              <a:buChar char="•"/>
            </a:pPr>
            <a:r>
              <a:rPr lang="da-DK" b="1" dirty="0"/>
              <a:t>Tørre</a:t>
            </a:r>
            <a:r>
              <a:rPr lang="da-DK" dirty="0"/>
              <a:t>: Dehydrering - indikere mangel på fugt.</a:t>
            </a:r>
          </a:p>
          <a:p>
            <a:pPr>
              <a:buFont typeface="Arial" panose="020B0604020202020204" pitchFamily="34" charset="0"/>
              <a:buChar char="•"/>
            </a:pPr>
            <a:r>
              <a:rPr lang="da-DK" b="1" dirty="0"/>
              <a:t>Sunde kanter: </a:t>
            </a:r>
            <a:r>
              <a:rPr lang="da-DK" b="0" dirty="0"/>
              <a:t>Veldefineret og jævne, glatte, uden rødme eller hævelse med fin tilknytning til underlæggende væv.</a:t>
            </a:r>
          </a:p>
          <a:p>
            <a:pPr>
              <a:buFont typeface="Arial" panose="020B0604020202020204" pitchFamily="34" charset="0"/>
              <a:buChar char="•"/>
            </a:pPr>
            <a:r>
              <a:rPr lang="da-DK" b="1" dirty="0"/>
              <a:t>Sunde kanters farve:</a:t>
            </a:r>
          </a:p>
          <a:p>
            <a:pPr>
              <a:buFont typeface="Arial" panose="020B0604020202020204" pitchFamily="34" charset="0"/>
              <a:buChar char="•"/>
            </a:pPr>
            <a:r>
              <a:rPr lang="da-DK" b="1" dirty="0"/>
              <a:t>Rosa eller lyserød</a:t>
            </a:r>
            <a:r>
              <a:rPr lang="da-DK" dirty="0"/>
              <a:t>: Nyttigt epitelvæv er typisk rosa eller lyserød, hvilket indikerer, at det er sundt og iltet.</a:t>
            </a:r>
          </a:p>
          <a:p>
            <a:pPr>
              <a:buFont typeface="Arial" panose="020B0604020202020204" pitchFamily="34" charset="0"/>
              <a:buChar char="•"/>
            </a:pPr>
            <a:r>
              <a:rPr lang="da-DK" b="1" dirty="0"/>
              <a:t>Blåviolet kant</a:t>
            </a:r>
            <a:r>
              <a:rPr lang="da-DK" dirty="0"/>
              <a:t>: Ind imellem ses en blåviolet kant omkring såret, som indikerer, at helingen er i gang.</a:t>
            </a:r>
          </a:p>
          <a:p>
            <a:pPr>
              <a:buFont typeface="Arial" panose="020B0604020202020204" pitchFamily="34" charset="0"/>
              <a:buChar char="•"/>
            </a:pPr>
            <a:endParaRPr lang="da-DK" b="0" dirty="0"/>
          </a:p>
        </p:txBody>
      </p:sp>
      <p:sp>
        <p:nvSpPr>
          <p:cNvPr id="4" name="Pladsholder til slidenummer 3"/>
          <p:cNvSpPr>
            <a:spLocks noGrp="1"/>
          </p:cNvSpPr>
          <p:nvPr>
            <p:ph type="sldNum" sz="quarter" idx="5"/>
          </p:nvPr>
        </p:nvSpPr>
        <p:spPr/>
        <p:txBody>
          <a:bodyPr/>
          <a:lstStyle/>
          <a:p>
            <a:fld id="{0DD9645C-D7FA-D74E-BD59-FA43DBFDCD63}" type="slidenum">
              <a:rPr lang="da-DK" smtClean="0"/>
              <a:t>27</a:t>
            </a:fld>
            <a:endParaRPr lang="da-DK"/>
          </a:p>
        </p:txBody>
      </p:sp>
    </p:spTree>
    <p:extLst>
      <p:ext uri="{BB962C8B-B14F-4D97-AF65-F5344CB8AC3E}">
        <p14:creationId xmlns:p14="http://schemas.microsoft.com/office/powerpoint/2010/main" val="3884769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Sårkanter</a:t>
            </a:r>
          </a:p>
          <a:p>
            <a:pPr marL="0" indent="0">
              <a:buNone/>
            </a:pPr>
            <a:r>
              <a:rPr lang="da-DK" dirty="0"/>
              <a:t>Billede 1: Tå med </a:t>
            </a:r>
            <a:r>
              <a:rPr lang="da-DK" dirty="0" err="1"/>
              <a:t>kallositet</a:t>
            </a:r>
            <a:r>
              <a:rPr lang="da-DK" dirty="0"/>
              <a:t> </a:t>
            </a:r>
          </a:p>
          <a:p>
            <a:pPr marL="0" indent="0">
              <a:buNone/>
            </a:pPr>
            <a:r>
              <a:rPr lang="da-DK" dirty="0"/>
              <a:t>Billede 2: Tå efter </a:t>
            </a:r>
            <a:r>
              <a:rPr lang="da-DK" dirty="0" err="1"/>
              <a:t>debridering</a:t>
            </a:r>
            <a:r>
              <a:rPr lang="da-DK" dirty="0"/>
              <a:t>. </a:t>
            </a:r>
          </a:p>
          <a:p>
            <a:pPr marL="0" indent="0">
              <a:buNone/>
            </a:pPr>
            <a:r>
              <a:rPr lang="da-DK" dirty="0"/>
              <a:t>Billede 3: </a:t>
            </a:r>
            <a:r>
              <a:rPr lang="da-DK" dirty="0" err="1"/>
              <a:t>Epitalisering</a:t>
            </a:r>
            <a:r>
              <a:rPr lang="da-DK" dirty="0"/>
              <a:t> med begyndende </a:t>
            </a:r>
            <a:r>
              <a:rPr lang="da-DK" dirty="0" err="1"/>
              <a:t>hypergranulation</a:t>
            </a:r>
            <a:r>
              <a:rPr lang="da-DK" dirty="0"/>
              <a:t>. </a:t>
            </a:r>
          </a:p>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28</a:t>
            </a:fld>
            <a:endParaRPr lang="da-DK"/>
          </a:p>
        </p:txBody>
      </p:sp>
    </p:spTree>
    <p:extLst>
      <p:ext uri="{BB962C8B-B14F-4D97-AF65-F5344CB8AC3E}">
        <p14:creationId xmlns:p14="http://schemas.microsoft.com/office/powerpoint/2010/main" val="1055656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Henvis til undervisningsmaterialet om ”Hudens opbygning”:</a:t>
            </a:r>
            <a:endParaRPr lang="da-DK" b="1" dirty="0"/>
          </a:p>
          <a:p>
            <a:r>
              <a:rPr lang="da-DK" b="1" dirty="0"/>
              <a:t>Huden omkring såret:</a:t>
            </a:r>
          </a:p>
          <a:p>
            <a:pPr>
              <a:buFont typeface="Arial" panose="020B0604020202020204" pitchFamily="34" charset="0"/>
              <a:buChar char="•"/>
            </a:pPr>
            <a:r>
              <a:rPr lang="da-DK" b="1" dirty="0"/>
              <a:t>Eksem</a:t>
            </a:r>
            <a:r>
              <a:rPr lang="da-DK" dirty="0"/>
              <a:t>: Rødme og kløe; påvirker heling.</a:t>
            </a:r>
          </a:p>
          <a:p>
            <a:pPr>
              <a:buFont typeface="Arial" panose="020B0604020202020204" pitchFamily="34" charset="0"/>
              <a:buChar char="•"/>
            </a:pPr>
            <a:r>
              <a:rPr lang="da-DK" b="1" dirty="0"/>
              <a:t>Flaget</a:t>
            </a:r>
            <a:r>
              <a:rPr lang="da-DK" dirty="0"/>
              <a:t>: Skællende hud; kan indikere irritation.</a:t>
            </a:r>
          </a:p>
          <a:p>
            <a:pPr>
              <a:buFont typeface="Arial" panose="020B0604020202020204" pitchFamily="34" charset="0"/>
              <a:buChar char="•"/>
            </a:pPr>
            <a:r>
              <a:rPr lang="da-DK" b="1" dirty="0"/>
              <a:t>Allergisk reaktion</a:t>
            </a:r>
            <a:r>
              <a:rPr lang="da-DK" dirty="0"/>
              <a:t>: Rødme og hævelse; mulig reaktion på produkter.</a:t>
            </a:r>
          </a:p>
          <a:p>
            <a:pPr>
              <a:buFont typeface="Arial" panose="020B0604020202020204" pitchFamily="34" charset="0"/>
              <a:buChar char="•"/>
            </a:pPr>
            <a:r>
              <a:rPr lang="da-DK" b="1" dirty="0"/>
              <a:t>Tilpas</a:t>
            </a:r>
            <a:r>
              <a:rPr lang="da-DK" dirty="0"/>
              <a:t>: Sund hud uden irritation; godt for heling.</a:t>
            </a:r>
          </a:p>
          <a:p>
            <a:pPr>
              <a:buFont typeface="Arial" panose="020B0604020202020204" pitchFamily="34" charset="0"/>
              <a:buChar char="•"/>
            </a:pPr>
            <a:r>
              <a:rPr lang="da-DK" b="1" dirty="0"/>
              <a:t>Kompression</a:t>
            </a:r>
            <a:r>
              <a:rPr lang="da-DK" dirty="0"/>
              <a:t> er en lægeordination. </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397374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Følgende slide viser bogstaverne og deres betydning. </a:t>
            </a:r>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3415744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Illustrer venøs insufficiens</a:t>
            </a:r>
          </a:p>
        </p:txBody>
      </p:sp>
      <p:sp>
        <p:nvSpPr>
          <p:cNvPr id="4" name="Pladsholder til slidenummer 3"/>
          <p:cNvSpPr>
            <a:spLocks noGrp="1"/>
          </p:cNvSpPr>
          <p:nvPr>
            <p:ph type="sldNum" sz="quarter" idx="5"/>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2028852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Ved at følge TIME-modellen kan sundhedspersonale skabe en systematisk og grundig dokumentation, der understøtter effektiv sårpleje og forbedrer kommunikationen blandt sundhedsfaglige medarbejdere.</a:t>
            </a:r>
          </a:p>
          <a:p>
            <a:endParaRPr lang="da-DK" dirty="0"/>
          </a:p>
          <a:p>
            <a:endParaRPr lang="da-DK" dirty="0"/>
          </a:p>
          <a:p>
            <a:r>
              <a:rPr lang="da-DK" dirty="0"/>
              <a:t>Afhængigt af omsorgssystem og dokumentationspraksis på jeres arbejdsplads kan der udvikles skemaer i journalskemaet – men det er altid en mulighed at skrive bogstaverne. </a:t>
            </a:r>
          </a:p>
          <a:p>
            <a:r>
              <a:rPr lang="da-DK" dirty="0" err="1"/>
              <a:t>Pleje.nets</a:t>
            </a:r>
            <a:r>
              <a:rPr lang="da-DK" dirty="0"/>
              <a:t> vurderinger kan kopieres og journaliseres i ens omsorgssystem. </a:t>
            </a:r>
          </a:p>
          <a:p>
            <a:endParaRPr lang="da-DK" dirty="0"/>
          </a:p>
          <a:p>
            <a:r>
              <a:rPr lang="da-DK" dirty="0"/>
              <a:t>TIME vurderingen viderefører os til hvilke handlinger der skal udføres. </a:t>
            </a:r>
          </a:p>
        </p:txBody>
      </p:sp>
      <p:sp>
        <p:nvSpPr>
          <p:cNvPr id="4" name="Pladsholder til slidenummer 3"/>
          <p:cNvSpPr>
            <a:spLocks noGrp="1"/>
          </p:cNvSpPr>
          <p:nvPr>
            <p:ph type="sldNum" sz="quarter" idx="5"/>
          </p:nvPr>
        </p:nvSpPr>
        <p:spPr/>
        <p:txBody>
          <a:bodyPr/>
          <a:lstStyle/>
          <a:p>
            <a:fld id="{0DD9645C-D7FA-D74E-BD59-FA43DBFDCD63}" type="slidenum">
              <a:rPr lang="da-DK" smtClean="0"/>
              <a:t>31</a:t>
            </a:fld>
            <a:endParaRPr lang="da-DK"/>
          </a:p>
        </p:txBody>
      </p:sp>
    </p:spTree>
    <p:extLst>
      <p:ext uri="{BB962C8B-B14F-4D97-AF65-F5344CB8AC3E}">
        <p14:creationId xmlns:p14="http://schemas.microsoft.com/office/powerpoint/2010/main" val="279815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Mål og handlingsanvisninger justeres ud fra vurderingen via TIME.</a:t>
            </a:r>
          </a:p>
          <a:p>
            <a:endParaRPr lang="da-DK" dirty="0"/>
          </a:p>
          <a:p>
            <a:r>
              <a:rPr lang="da-DK" sz="1200" b="0" dirty="0">
                <a:solidFill>
                  <a:schemeClr val="bg1"/>
                </a:solidFill>
              </a:rPr>
              <a:t>Husk opfølgnings dato og evt. teleopfølgning via Pleje.net.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32</a:t>
            </a:fld>
            <a:endParaRPr lang="da-DK"/>
          </a:p>
        </p:txBody>
      </p:sp>
    </p:spTree>
    <p:extLst>
      <p:ext uri="{BB962C8B-B14F-4D97-AF65-F5344CB8AC3E}">
        <p14:creationId xmlns:p14="http://schemas.microsoft.com/office/powerpoint/2010/main" val="418388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Vurderingen og justeringen af behandlingsplanen sker ud fra TIME- modellen og behandlingscirklen. </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33</a:t>
            </a:fld>
            <a:endParaRPr lang="da-DK"/>
          </a:p>
        </p:txBody>
      </p:sp>
    </p:spTree>
    <p:extLst>
      <p:ext uri="{BB962C8B-B14F-4D97-AF65-F5344CB8AC3E}">
        <p14:creationId xmlns:p14="http://schemas.microsoft.com/office/powerpoint/2010/main" val="3882859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kompression er lægeordineret. </a:t>
            </a:r>
          </a:p>
          <a:p>
            <a:endParaRPr lang="da-DK" dirty="0"/>
          </a:p>
          <a:p>
            <a:r>
              <a:rPr lang="da-DK" dirty="0"/>
              <a:t>Se læringsmateriale om kompression. </a:t>
            </a:r>
          </a:p>
        </p:txBody>
      </p:sp>
      <p:sp>
        <p:nvSpPr>
          <p:cNvPr id="4" name="Pladsholder til slidenummer 3"/>
          <p:cNvSpPr>
            <a:spLocks noGrp="1"/>
          </p:cNvSpPr>
          <p:nvPr>
            <p:ph type="sldNum" sz="quarter" idx="5"/>
          </p:nvPr>
        </p:nvSpPr>
        <p:spPr/>
        <p:txBody>
          <a:bodyPr/>
          <a:lstStyle/>
          <a:p>
            <a:fld id="{0DD9645C-D7FA-D74E-BD59-FA43DBFDCD63}" type="slidenum">
              <a:rPr lang="da-DK" smtClean="0"/>
              <a:t>34</a:t>
            </a:fld>
            <a:endParaRPr lang="da-DK"/>
          </a:p>
        </p:txBody>
      </p:sp>
    </p:spTree>
    <p:extLst>
      <p:ext uri="{BB962C8B-B14F-4D97-AF65-F5344CB8AC3E}">
        <p14:creationId xmlns:p14="http://schemas.microsoft.com/office/powerpoint/2010/main" val="326139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Hvert bogstav står for et centralt element, der skal vurderes og beskrives. </a:t>
            </a:r>
          </a:p>
          <a:p>
            <a:r>
              <a:rPr lang="da-DK" dirty="0"/>
              <a:t>På de følgende slides vil vi gennemgå hvert enkelt bogstav.</a:t>
            </a:r>
          </a:p>
          <a:p>
            <a:endParaRPr lang="da-DK" dirty="0"/>
          </a:p>
          <a:p>
            <a:r>
              <a:rPr lang="da-DK" dirty="0"/>
              <a:t>Det kan være, at der findes lommekort eller lignende, der understøtter den sundhedsfaglige i vurderingen af et sår på jeres arbejdsplads. Undersøg dette og inkluder evt. også dette i undervisningen.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210600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Vævets udseende</a:t>
            </a:r>
            <a:r>
              <a:rPr lang="da-DK" dirty="0"/>
              <a:t>: Hvordan ser vævet ud? Er der nogen synlige ændringer?</a:t>
            </a:r>
          </a:p>
          <a:p>
            <a:endParaRPr lang="da-DK" b="1" dirty="0"/>
          </a:p>
          <a:p>
            <a:r>
              <a:rPr lang="da-DK" b="1" dirty="0"/>
              <a:t>Farve</a:t>
            </a:r>
            <a:r>
              <a:rPr lang="da-DK" dirty="0"/>
              <a:t>: Hvilken farve har vævet? Er det normalt, eller er der tegn på misfarvning, som kan indikere infektion eller dårlig blodcirkulation?</a:t>
            </a:r>
          </a:p>
          <a:p>
            <a:endParaRPr lang="da-DK" b="1" dirty="0"/>
          </a:p>
          <a:p>
            <a:r>
              <a:rPr lang="da-DK" b="1" dirty="0"/>
              <a:t>Struktur</a:t>
            </a:r>
            <a:r>
              <a:rPr lang="da-DK" dirty="0"/>
              <a:t>: Hvordan føles vævet? Er det glat, ujævnt eller på anden måde ændret?</a:t>
            </a:r>
          </a:p>
          <a:p>
            <a:endParaRPr lang="da-DK" b="1" dirty="0"/>
          </a:p>
          <a:p>
            <a:r>
              <a:rPr lang="da-DK" b="1" dirty="0"/>
              <a:t>Underminering</a:t>
            </a:r>
            <a:r>
              <a:rPr lang="da-DK" dirty="0"/>
              <a:t>: Er der områder under vævet, der er svækket eller hævet? Dette kan indikere dybere skader.</a:t>
            </a:r>
          </a:p>
          <a:p>
            <a:endParaRPr lang="da-DK" b="1" dirty="0"/>
          </a:p>
          <a:p>
            <a:r>
              <a:rPr lang="da-DK" b="1" dirty="0"/>
              <a:t>Størrelse</a:t>
            </a:r>
            <a:r>
              <a:rPr lang="da-DK" dirty="0"/>
              <a:t>: Hvad er sårets eller vævets størrelse? Er det stabilt, eller ændrer det sig over tid?</a:t>
            </a:r>
          </a:p>
          <a:p>
            <a:endParaRPr lang="da-DK" b="1" dirty="0"/>
          </a:p>
          <a:p>
            <a:r>
              <a:rPr lang="da-DK" b="1" dirty="0"/>
              <a:t>Konsistens</a:t>
            </a:r>
            <a:r>
              <a:rPr lang="da-DK" dirty="0"/>
              <a:t>: Føles vævet hårdt, fibrøst, læderagtigt eller blødt? Dette kan give indikationer om helingsprocessen og vævets tilstand.</a:t>
            </a:r>
          </a:p>
          <a:p>
            <a:endParaRPr lang="da-DK" dirty="0"/>
          </a:p>
          <a:p>
            <a:endParaRPr lang="da-DK" dirty="0"/>
          </a:p>
          <a:p>
            <a:r>
              <a:rPr lang="da-DK" dirty="0"/>
              <a:t>Sårsmerters centrale punkter:</a:t>
            </a:r>
          </a:p>
          <a:p>
            <a:pPr>
              <a:buFont typeface="Arial" panose="020B0604020202020204" pitchFamily="34" charset="0"/>
              <a:buChar char="•"/>
            </a:pPr>
            <a:r>
              <a:rPr lang="da-DK" b="1" dirty="0"/>
              <a:t>Indikator for tilstand</a:t>
            </a:r>
            <a:r>
              <a:rPr lang="da-DK" dirty="0"/>
              <a:t>: Smerte kan være en indikator for inflammation, infektion eller komplikationer, hvilket kan kræve hurtigere intervention.</a:t>
            </a:r>
          </a:p>
          <a:p>
            <a:pPr>
              <a:buFont typeface="Arial" panose="020B0604020202020204" pitchFamily="34" charset="0"/>
              <a:buChar char="•"/>
            </a:pPr>
            <a:r>
              <a:rPr lang="da-DK" b="1" dirty="0"/>
              <a:t>Begrænset mobilitet</a:t>
            </a:r>
            <a:r>
              <a:rPr lang="da-DK" dirty="0"/>
              <a:t>: Alvorlige smerter kan føre til begrænset bevægelse, hvilket kan hæmme blodcirkulationen og forsinke heling.</a:t>
            </a:r>
          </a:p>
          <a:p>
            <a:pPr>
              <a:buFont typeface="Arial" panose="020B0604020202020204" pitchFamily="34" charset="0"/>
              <a:buChar char="•"/>
            </a:pPr>
            <a:r>
              <a:rPr lang="da-DK" b="1" dirty="0"/>
              <a:t>Stress og angst</a:t>
            </a:r>
            <a:r>
              <a:rPr lang="da-DK" dirty="0"/>
              <a:t>: Smerte kan øge stress og angst, hvilket igen kan påvirke immunforsvaret og helingshastigheden negativt.</a:t>
            </a:r>
          </a:p>
          <a:p>
            <a:pPr>
              <a:buFont typeface="Arial" panose="020B0604020202020204" pitchFamily="34" charset="0"/>
              <a:buChar char="•"/>
            </a:pPr>
            <a:r>
              <a:rPr lang="da-DK" b="1" dirty="0"/>
              <a:t>Behandlingseffektivitet</a:t>
            </a:r>
            <a:r>
              <a:rPr lang="da-DK" dirty="0"/>
              <a:t>: God smertebehandling kan forbedre patientens komfort og samarbejdsvilje, hvilket fremmer en mere effektiv helingsproces.</a:t>
            </a:r>
          </a:p>
          <a:p>
            <a:r>
              <a:rPr lang="da-DK" dirty="0"/>
              <a:t>At adressere sårsmerter er derfor afgørende for at sikre optimal heling og forbedre livskvaliteten.</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1922309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Nekrose</a:t>
            </a:r>
          </a:p>
          <a:p>
            <a:r>
              <a:rPr lang="da-DK" dirty="0"/>
              <a:t>Billede 2: </a:t>
            </a:r>
            <a:r>
              <a:rPr lang="da-DK" dirty="0" err="1"/>
              <a:t>Epiteliasering</a:t>
            </a:r>
            <a:endParaRPr lang="da-DK" dirty="0"/>
          </a:p>
          <a:p>
            <a:r>
              <a:rPr lang="da-DK" dirty="0"/>
              <a:t>Billede 3: </a:t>
            </a:r>
            <a:r>
              <a:rPr lang="da-DK" dirty="0" err="1"/>
              <a:t>Granulationsvæv</a:t>
            </a:r>
            <a:r>
              <a:rPr lang="da-DK" dirty="0"/>
              <a:t> og </a:t>
            </a:r>
            <a:r>
              <a:rPr lang="da-DK" dirty="0" err="1"/>
              <a:t>febrin</a:t>
            </a: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123279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 1: Defekt cikatrice</a:t>
            </a:r>
          </a:p>
          <a:p>
            <a:r>
              <a:rPr lang="da-DK" dirty="0"/>
              <a:t>Billede 2: Skinneben, sår med blottet knogle</a:t>
            </a:r>
          </a:p>
          <a:p>
            <a:r>
              <a:rPr lang="da-DK" dirty="0"/>
              <a:t>Billede 3: Blottet sene på vrist</a:t>
            </a:r>
          </a:p>
        </p:txBody>
      </p:sp>
      <p:sp>
        <p:nvSpPr>
          <p:cNvPr id="4" name="Pladsholder til slidenummer 3"/>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63264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301034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 3 faser </a:t>
            </a:r>
          </a:p>
          <a:p>
            <a:pPr>
              <a:buFont typeface="Arial" panose="020B0604020202020204" pitchFamily="34" charset="0"/>
              <a:buChar char="•"/>
            </a:pPr>
            <a:r>
              <a:rPr lang="da-DK" b="1" dirty="0"/>
              <a:t>Inflammationsfasen </a:t>
            </a:r>
            <a:r>
              <a:rPr lang="da-DK" dirty="0"/>
              <a:t>– oprensningsfasen</a:t>
            </a:r>
          </a:p>
          <a:p>
            <a:pPr>
              <a:buFont typeface="Arial" panose="020B0604020202020204" pitchFamily="34" charset="0"/>
              <a:buChar char="•"/>
            </a:pPr>
            <a:r>
              <a:rPr lang="da-DK" b="1" dirty="0"/>
              <a:t>Granulationsfasen</a:t>
            </a:r>
            <a:r>
              <a:rPr lang="da-DK" dirty="0"/>
              <a:t> – opbygningsfasen</a:t>
            </a:r>
          </a:p>
          <a:p>
            <a:pPr>
              <a:buFont typeface="Arial" panose="020B0604020202020204" pitchFamily="34" charset="0"/>
              <a:buChar char="•"/>
            </a:pPr>
            <a:r>
              <a:rPr lang="da-DK" b="1" dirty="0" err="1"/>
              <a:t>Epiteliseringsfasen</a:t>
            </a:r>
            <a:r>
              <a:rPr lang="da-DK" dirty="0"/>
              <a:t> – Modningsfasen </a:t>
            </a:r>
          </a:p>
          <a:p>
            <a:pPr>
              <a:buFont typeface="Arial" panose="020B0604020202020204" pitchFamily="34" charset="0"/>
              <a:buChar char="•"/>
            </a:pPr>
            <a:endParaRPr lang="da-DK" dirty="0"/>
          </a:p>
          <a:p>
            <a:pPr>
              <a:buFont typeface="Arial" panose="020B0604020202020204" pitchFamily="34" charset="0"/>
              <a:buChar char="•"/>
            </a:pPr>
            <a:r>
              <a:rPr lang="da-DK" dirty="0"/>
              <a:t>Se materialet om sårhelingsprocessen. </a:t>
            </a:r>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919398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30. januar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30. januar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30. januar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30. januar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30.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30. januar 2025</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30.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30. januar 2025</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30. januar 2025</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30. januar 2025</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30.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30. januar 2025</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30.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30. januar 2025</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30. januar 2025</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30. januar 2025</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30. januar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30.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3.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30. januar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30. januar 2025</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sundhed.dk/sundhedsfaglig/laegehaandbogen/kirurgi/tilstande-og-sygdomme/infektioner/saarinfektioner/" TargetMode="External"/><Relationship Id="rId2" Type="http://schemas.openxmlformats.org/officeDocument/2006/relationships/hyperlink" Target="https://www.saar.dk/"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330472" y="1576881"/>
            <a:ext cx="5470912" cy="2813304"/>
          </a:xfrm>
        </p:spPr>
        <p:txBody>
          <a:bodyPr vert="horz" wrap="square" lIns="0" tIns="0" rIns="0" bIns="0" rtlCol="0" anchor="b" anchorCtr="0">
            <a:normAutofit/>
          </a:bodyPr>
          <a:lstStyle/>
          <a:p>
            <a:r>
              <a:rPr lang="da-DK" dirty="0"/>
              <a:t>TIME –</a:t>
            </a:r>
            <a:br>
              <a:rPr lang="da-DK" dirty="0"/>
            </a:br>
            <a:r>
              <a:rPr lang="da-DK" dirty="0"/>
              <a:t>Struktureret sårvurdering</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510472" y="4826783"/>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b="0" dirty="0">
                <a:latin typeface="Verdana" panose="020B0604030504040204" pitchFamily="34" charset="0"/>
                <a:ea typeface="Aptos" panose="020B0004020202020204" pitchFamily="34" charset="0"/>
                <a:cs typeface="Times New Roman" panose="02020603050405020304" pitchFamily="18" charset="0"/>
              </a:rPr>
              <a:t>Tematik i g</a:t>
            </a:r>
            <a:r>
              <a:rPr lang="da-DK" sz="1800" b="0" dirty="0">
                <a:effectLst/>
                <a:latin typeface="Verdana" panose="020B0604030504040204" pitchFamily="34" charset="0"/>
                <a:ea typeface="Aptos" panose="020B0004020202020204" pitchFamily="34" charset="0"/>
                <a:cs typeface="Times New Roman" panose="02020603050405020304" pitchFamily="18" charset="0"/>
              </a:rPr>
              <a:t>enerelle sårprincipper</a:t>
            </a:r>
            <a:endParaRPr lang="da-DK" sz="2400" b="0" kern="1200" dirty="0">
              <a:latin typeface="+mn-lt"/>
              <a:ea typeface="Verdana" panose="020B0604030504040204" pitchFamily="34" charset="0"/>
              <a:cs typeface="Verdana" panose="020B0604030504040204" pitchFamily="34" charset="0"/>
            </a:endParaRPr>
          </a:p>
        </p:txBody>
      </p:sp>
      <p:pic>
        <p:nvPicPr>
          <p:cNvPr id="9" name="Billede 8" descr="Et billede, der indeholder person, tøj, kvinde, indendørs&#10;&#10;Automatisk genereret beskrivelse">
            <a:extLst>
              <a:ext uri="{FF2B5EF4-FFF2-40B4-BE49-F238E27FC236}">
                <a16:creationId xmlns:a16="http://schemas.microsoft.com/office/drawing/2014/main" id="{58B2A36D-5AB9-D644-506C-184C07DF18B1}"/>
              </a:ext>
            </a:extLst>
          </p:cNvPr>
          <p:cNvPicPr>
            <a:picLocks noChangeAspect="1"/>
          </p:cNvPicPr>
          <p:nvPr/>
        </p:nvPicPr>
        <p:blipFill>
          <a:blip r:embed="rId3">
            <a:alphaModFix amt="35000"/>
          </a:blip>
          <a:srcRect l="30844" r="26701" b="-1"/>
          <a:stretch/>
        </p:blipFill>
        <p:spPr>
          <a:xfrm>
            <a:off x="3514725" y="1"/>
            <a:ext cx="8677276" cy="6795848"/>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noFill/>
        </p:spPr>
      </p:pic>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ekstfelt 3">
            <a:extLst>
              <a:ext uri="{FF2B5EF4-FFF2-40B4-BE49-F238E27FC236}">
                <a16:creationId xmlns:a16="http://schemas.microsoft.com/office/drawing/2014/main" id="{C89EA22F-41E8-B63E-9547-47632A040D75}"/>
              </a:ext>
            </a:extLst>
          </p:cNvPr>
          <p:cNvSpPr txBox="1"/>
          <p:nvPr/>
        </p:nvSpPr>
        <p:spPr>
          <a:xfrm>
            <a:off x="466725" y="5223685"/>
            <a:ext cx="6096000" cy="369332"/>
          </a:xfrm>
          <a:prstGeom prst="rect">
            <a:avLst/>
          </a:prstGeom>
          <a:noFill/>
        </p:spPr>
        <p:txBody>
          <a:bodyPr wrap="square">
            <a:spAutoFit/>
          </a:bodyPr>
          <a:lstStyle/>
          <a:p>
            <a:r>
              <a:rPr lang="da-DK" sz="1800" i="1" dirty="0">
                <a:solidFill>
                  <a:schemeClr val="bg1"/>
                </a:solidFill>
              </a:rPr>
              <a:t>Version 1. 19.12.2024.</a:t>
            </a:r>
          </a:p>
        </p:txBody>
      </p:sp>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439790"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a:t>
              </a:r>
            </a:p>
            <a:p>
              <a:endParaRPr lang="da-DK" dirty="0">
                <a:solidFill>
                  <a:schemeClr val="bg1"/>
                </a:solidFill>
              </a:endParaRPr>
            </a:p>
            <a:p>
              <a:r>
                <a:rPr lang="da-DK" dirty="0">
                  <a:solidFill>
                    <a:schemeClr val="bg1"/>
                  </a:solidFill>
                </a:rPr>
                <a:t>Positionen noteres ud fra urskive, samt dybde og omfang -Sondering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10</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241597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febrin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25426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82554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439790"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a:t>
              </a:r>
            </a:p>
            <a:p>
              <a:endParaRPr lang="da-DK" dirty="0">
                <a:solidFill>
                  <a:schemeClr val="bg1"/>
                </a:solidFill>
              </a:endParaRPr>
            </a:p>
            <a:p>
              <a:r>
                <a:rPr lang="da-DK" dirty="0">
                  <a:solidFill>
                    <a:schemeClr val="bg1"/>
                  </a:solidFill>
                </a:rPr>
                <a:t>Positionen noteres ud fra urskive, samt dybde og omfang -Sondering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11</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241597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febrin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25426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115936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439790"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 </a:t>
              </a:r>
            </a:p>
            <a:p>
              <a:endParaRPr lang="da-DK" dirty="0">
                <a:solidFill>
                  <a:schemeClr val="bg1"/>
                </a:solidFill>
              </a:endParaRPr>
            </a:p>
            <a:p>
              <a:r>
                <a:rPr lang="da-DK" dirty="0">
                  <a:solidFill>
                    <a:schemeClr val="bg1"/>
                  </a:solidFill>
                </a:rPr>
                <a:t>Positionen noteres ud fra urskive, samt dybde og omfang -Sondering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12</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488772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fibrin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 </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25426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2094088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439790"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 </a:t>
              </a:r>
            </a:p>
            <a:p>
              <a:endParaRPr lang="da-DK" dirty="0">
                <a:solidFill>
                  <a:schemeClr val="bg1"/>
                </a:solidFill>
              </a:endParaRPr>
            </a:p>
            <a:p>
              <a:r>
                <a:rPr lang="da-DK" dirty="0">
                  <a:solidFill>
                    <a:schemeClr val="bg1"/>
                  </a:solidFill>
                </a:rPr>
                <a:t>Positionen noteres ud fra urskive, samt dybde og omfang -Sondering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13</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488772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fibrin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 </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73255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4029813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439790"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 </a:t>
              </a:r>
            </a:p>
            <a:p>
              <a:endParaRPr lang="da-DK" dirty="0">
                <a:solidFill>
                  <a:schemeClr val="bg1"/>
                </a:solidFill>
              </a:endParaRPr>
            </a:p>
            <a:p>
              <a:r>
                <a:rPr lang="da-DK" dirty="0">
                  <a:solidFill>
                    <a:schemeClr val="bg1"/>
                  </a:solidFill>
                </a:rPr>
                <a:t>Positionen noteres ud fra urskive, samt dybde og omfang -Sondering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14</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488772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fibrin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 </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9799844"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73255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2171621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E30CD-9597-119E-1184-B87F996525F8}"/>
              </a:ext>
            </a:extLst>
          </p:cNvPr>
          <p:cNvSpPr>
            <a:spLocks noGrp="1"/>
          </p:cNvSpPr>
          <p:nvPr>
            <p:ph type="title"/>
          </p:nvPr>
        </p:nvSpPr>
        <p:spPr>
          <a:xfrm>
            <a:off x="911225" y="369794"/>
            <a:ext cx="6192838" cy="1079594"/>
          </a:xfrm>
        </p:spPr>
        <p:txBody>
          <a:bodyPr wrap="square" anchor="b">
            <a:normAutofit/>
          </a:bodyPr>
          <a:lstStyle/>
          <a:p>
            <a:r>
              <a:rPr lang="da-DK" dirty="0"/>
              <a:t>Sårsmerter en </a:t>
            </a:r>
            <a:br>
              <a:rPr lang="da-DK" dirty="0"/>
            </a:br>
            <a:r>
              <a:rPr lang="da-DK" dirty="0"/>
              <a:t>del af T´et </a:t>
            </a:r>
          </a:p>
        </p:txBody>
      </p:sp>
      <p:sp>
        <p:nvSpPr>
          <p:cNvPr id="3" name="Pladsholder til slidenummer 2">
            <a:extLst>
              <a:ext uri="{FF2B5EF4-FFF2-40B4-BE49-F238E27FC236}">
                <a16:creationId xmlns:a16="http://schemas.microsoft.com/office/drawing/2014/main" id="{6F09C21F-C289-E885-117B-7082B617BEF1}"/>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15</a:t>
            </a:fld>
            <a:endParaRPr lang="da-DK"/>
          </a:p>
        </p:txBody>
      </p:sp>
      <p:sp>
        <p:nvSpPr>
          <p:cNvPr id="4" name="Pladsholder til tekst 3">
            <a:extLst>
              <a:ext uri="{FF2B5EF4-FFF2-40B4-BE49-F238E27FC236}">
                <a16:creationId xmlns:a16="http://schemas.microsoft.com/office/drawing/2014/main" id="{C0333BE0-8DD8-3FE3-9BF9-9179BE301BBF}"/>
              </a:ext>
            </a:extLst>
          </p:cNvPr>
          <p:cNvSpPr>
            <a:spLocks noGrp="1"/>
          </p:cNvSpPr>
          <p:nvPr>
            <p:ph type="body" sz="quarter" idx="14"/>
          </p:nvPr>
        </p:nvSpPr>
        <p:spPr>
          <a:xfrm>
            <a:off x="911225" y="1881188"/>
            <a:ext cx="6192838" cy="4392612"/>
          </a:xfrm>
        </p:spPr>
        <p:txBody>
          <a:bodyPr>
            <a:normAutofit/>
          </a:bodyPr>
          <a:lstStyle/>
          <a:p>
            <a:pPr marL="342900" indent="-342900">
              <a:buFont typeface="Arial" panose="020B0604020202020204" pitchFamily="34" charset="0"/>
              <a:buChar char="•"/>
            </a:pPr>
            <a:r>
              <a:rPr lang="da-DK" dirty="0">
                <a:solidFill>
                  <a:schemeClr val="bg2">
                    <a:lumMod val="10000"/>
                  </a:schemeClr>
                </a:solidFill>
              </a:rPr>
              <a:t>Sårsmerter refererer til den smerte, der opstår i forbindelse med et sår, hvilket kan skyldes flere faktorer som betændelse, nerveirritation eller tryk på det beskadigede væv</a:t>
            </a:r>
          </a:p>
          <a:p>
            <a:pPr marL="342900" indent="-342900">
              <a:buFont typeface="Arial" panose="020B0604020202020204" pitchFamily="34" charset="0"/>
              <a:buChar char="•"/>
            </a:pPr>
            <a:endParaRPr lang="da-DK" dirty="0">
              <a:solidFill>
                <a:schemeClr val="bg2">
                  <a:lumMod val="10000"/>
                </a:schemeClr>
              </a:solidFill>
            </a:endParaRPr>
          </a:p>
          <a:p>
            <a:pPr marL="342900" indent="-342900">
              <a:buFont typeface="Arial" panose="020B0604020202020204" pitchFamily="34" charset="0"/>
              <a:buChar char="•"/>
            </a:pPr>
            <a:r>
              <a:rPr lang="da-DK" dirty="0">
                <a:solidFill>
                  <a:schemeClr val="bg2">
                    <a:lumMod val="10000"/>
                  </a:schemeClr>
                </a:solidFill>
              </a:rPr>
              <a:t>Smertevurdering er en del af behandlingen</a:t>
            </a:r>
          </a:p>
          <a:p>
            <a:pPr marL="342900" indent="-342900">
              <a:buFont typeface="Arial" panose="020B0604020202020204" pitchFamily="34" charset="0"/>
              <a:buChar char="•"/>
            </a:pPr>
            <a:endParaRPr lang="da-DK" dirty="0">
              <a:solidFill>
                <a:schemeClr val="bg2">
                  <a:lumMod val="10000"/>
                </a:schemeClr>
              </a:solidFill>
            </a:endParaRPr>
          </a:p>
          <a:p>
            <a:pPr marL="342900" indent="-342900">
              <a:buFont typeface="Arial" panose="020B0604020202020204" pitchFamily="34" charset="0"/>
              <a:buChar char="•"/>
            </a:pPr>
            <a:r>
              <a:rPr lang="da-DK" dirty="0">
                <a:solidFill>
                  <a:schemeClr val="bg2">
                    <a:lumMod val="10000"/>
                  </a:schemeClr>
                </a:solidFill>
              </a:rPr>
              <a:t>Borgeren skal inddrages i vurderingen, da smerterne opleves</a:t>
            </a:r>
          </a:p>
          <a:p>
            <a:endParaRPr lang="da-DK" sz="1400" dirty="0"/>
          </a:p>
        </p:txBody>
      </p:sp>
      <p:sp>
        <p:nvSpPr>
          <p:cNvPr id="5" name="Rektangel 4">
            <a:extLst>
              <a:ext uri="{FF2B5EF4-FFF2-40B4-BE49-F238E27FC236}">
                <a16:creationId xmlns:a16="http://schemas.microsoft.com/office/drawing/2014/main" id="{6F954F55-79B6-ACC7-4EB5-526F97BB17A5}"/>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7" name="Tekstfelt 6">
            <a:extLst>
              <a:ext uri="{FF2B5EF4-FFF2-40B4-BE49-F238E27FC236}">
                <a16:creationId xmlns:a16="http://schemas.microsoft.com/office/drawing/2014/main" id="{DF813055-0958-17D8-20F4-4F626641EB70}"/>
              </a:ext>
            </a:extLst>
          </p:cNvPr>
          <p:cNvSpPr txBox="1"/>
          <p:nvPr/>
        </p:nvSpPr>
        <p:spPr>
          <a:xfrm>
            <a:off x="6621483" y="2459504"/>
            <a:ext cx="6097978" cy="1938992"/>
          </a:xfrm>
          <a:prstGeom prst="rect">
            <a:avLst/>
          </a:prstGeom>
          <a:noFill/>
        </p:spPr>
        <p:txBody>
          <a:bodyPr wrap="square">
            <a:spAutoFit/>
          </a:bodyPr>
          <a:lstStyle/>
          <a:p>
            <a:pPr algn="ctr"/>
            <a:r>
              <a:rPr lang="da-DK" sz="12000" dirty="0">
                <a:solidFill>
                  <a:schemeClr val="bg1"/>
                </a:solidFill>
              </a:rPr>
              <a:t>T</a:t>
            </a:r>
          </a:p>
        </p:txBody>
      </p:sp>
    </p:spTree>
    <p:extLst>
      <p:ext uri="{BB962C8B-B14F-4D97-AF65-F5344CB8AC3E}">
        <p14:creationId xmlns:p14="http://schemas.microsoft.com/office/powerpoint/2010/main" val="368405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3818AB5-6C4B-6B2E-31B6-F23117065331}"/>
              </a:ext>
            </a:extLst>
          </p:cNvPr>
          <p:cNvSpPr>
            <a:spLocks noGrp="1"/>
          </p:cNvSpPr>
          <p:nvPr>
            <p:ph sz="half" idx="1"/>
          </p:nvPr>
        </p:nvSpPr>
        <p:spPr>
          <a:xfrm>
            <a:off x="945309" y="1628102"/>
            <a:ext cx="5633955" cy="4392614"/>
          </a:xfrm>
        </p:spPr>
        <p:txBody>
          <a:bodyPr/>
          <a:lstStyle/>
          <a:p>
            <a:pPr marL="0" indent="0">
              <a:buNone/>
            </a:pPr>
            <a:r>
              <a:rPr lang="da-DK" sz="2000" dirty="0">
                <a:solidFill>
                  <a:schemeClr val="bg2">
                    <a:lumMod val="10000"/>
                  </a:schemeClr>
                </a:solidFill>
              </a:rPr>
              <a:t>Infektionstegn:</a:t>
            </a:r>
          </a:p>
          <a:p>
            <a:pPr lvl="1"/>
            <a:r>
              <a:rPr lang="da-DK" dirty="0">
                <a:solidFill>
                  <a:schemeClr val="bg2">
                    <a:lumMod val="10000"/>
                  </a:schemeClr>
                </a:solidFill>
              </a:rPr>
              <a:t>Varme, smerter, lugt, rødme, øget </a:t>
            </a:r>
            <a:r>
              <a:rPr lang="da-DK" dirty="0" err="1">
                <a:solidFill>
                  <a:schemeClr val="bg2">
                    <a:lumMod val="10000"/>
                  </a:schemeClr>
                </a:solidFill>
              </a:rPr>
              <a:t>eksudat</a:t>
            </a:r>
            <a:r>
              <a:rPr lang="da-DK" dirty="0">
                <a:solidFill>
                  <a:schemeClr val="bg2">
                    <a:lumMod val="10000"/>
                  </a:schemeClr>
                </a:solidFill>
              </a:rPr>
              <a:t> og manglende sårheling</a:t>
            </a:r>
          </a:p>
          <a:p>
            <a:pPr marL="0" indent="0">
              <a:buNone/>
            </a:pPr>
            <a:r>
              <a:rPr lang="da-DK" dirty="0">
                <a:solidFill>
                  <a:schemeClr val="bg2">
                    <a:lumMod val="10000"/>
                  </a:schemeClr>
                </a:solidFill>
              </a:rPr>
              <a:t>Symptomvurdering:</a:t>
            </a:r>
          </a:p>
          <a:p>
            <a:pPr marL="562950" indent="-285750">
              <a:lnSpc>
                <a:spcPct val="100000"/>
              </a:lnSpc>
            </a:pPr>
            <a:r>
              <a:rPr lang="da-DK" dirty="0">
                <a:solidFill>
                  <a:schemeClr val="bg2">
                    <a:lumMod val="10000"/>
                  </a:schemeClr>
                </a:solidFill>
              </a:rPr>
              <a:t>Er der reel rødme, varme, hævelse og smerte i forhold til såret?</a:t>
            </a:r>
          </a:p>
          <a:p>
            <a:pPr marL="562950" indent="-285750">
              <a:lnSpc>
                <a:spcPct val="100000"/>
              </a:lnSpc>
            </a:pPr>
            <a:r>
              <a:rPr lang="da-DK" dirty="0">
                <a:solidFill>
                  <a:schemeClr val="bg2">
                    <a:lumMod val="10000"/>
                  </a:schemeClr>
                </a:solidFill>
              </a:rPr>
              <a:t>Eller er der blot en negativ udvikling i sårhelingen?</a:t>
            </a:r>
          </a:p>
          <a:p>
            <a:pPr marL="0" indent="0">
              <a:buNone/>
            </a:pPr>
            <a:r>
              <a:rPr lang="da-DK" dirty="0">
                <a:solidFill>
                  <a:schemeClr val="bg2">
                    <a:lumMod val="10000"/>
                  </a:schemeClr>
                </a:solidFill>
              </a:rPr>
              <a:t>Biofilm:</a:t>
            </a:r>
          </a:p>
          <a:p>
            <a:pPr lvl="1"/>
            <a:r>
              <a:rPr lang="da-DK" dirty="0">
                <a:solidFill>
                  <a:schemeClr val="bg2">
                    <a:lumMod val="10000"/>
                  </a:schemeClr>
                </a:solidFill>
              </a:rPr>
              <a:t>Manglende sårheling kan også være tegn på biofilm – som er vanskeligt at identificere, da der ikke er nogle synlige tegn</a:t>
            </a:r>
          </a:p>
          <a:p>
            <a:pPr lvl="1"/>
            <a:endParaRPr lang="da-DK" dirty="0"/>
          </a:p>
          <a:p>
            <a:pPr marL="0" indent="0">
              <a:buNone/>
            </a:pPr>
            <a:endParaRPr lang="da-DK" dirty="0"/>
          </a:p>
        </p:txBody>
      </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16</a:t>
            </a:fld>
            <a:endParaRPr lang="da-DK"/>
          </a:p>
        </p:txBody>
      </p:sp>
      <p:sp>
        <p:nvSpPr>
          <p:cNvPr id="5" name="Titel 4">
            <a:extLst>
              <a:ext uri="{FF2B5EF4-FFF2-40B4-BE49-F238E27FC236}">
                <a16:creationId xmlns:a16="http://schemas.microsoft.com/office/drawing/2014/main" id="{9854C6CD-3DC3-C349-0CA3-0333CA876063}"/>
              </a:ext>
            </a:extLst>
          </p:cNvPr>
          <p:cNvSpPr>
            <a:spLocks noGrp="1"/>
          </p:cNvSpPr>
          <p:nvPr>
            <p:ph type="title"/>
          </p:nvPr>
        </p:nvSpPr>
        <p:spPr/>
        <p:txBody>
          <a:bodyPr/>
          <a:lstStyle/>
          <a:p>
            <a:r>
              <a:rPr lang="da-DK" dirty="0"/>
              <a:t>Infektion</a:t>
            </a:r>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
        <p:nvSpPr>
          <p:cNvPr id="12" name="Rektangel 11">
            <a:extLst>
              <a:ext uri="{FF2B5EF4-FFF2-40B4-BE49-F238E27FC236}">
                <a16:creationId xmlns:a16="http://schemas.microsoft.com/office/drawing/2014/main" id="{ABC4396A-7477-E946-0C4E-CED8D5355A00}"/>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9" name="Tekstfelt 8">
            <a:extLst>
              <a:ext uri="{FF2B5EF4-FFF2-40B4-BE49-F238E27FC236}">
                <a16:creationId xmlns:a16="http://schemas.microsoft.com/office/drawing/2014/main" id="{7BDE54C8-3744-A4AD-F480-1D4F34C79FB2}"/>
              </a:ext>
            </a:extLst>
          </p:cNvPr>
          <p:cNvSpPr txBox="1"/>
          <p:nvPr/>
        </p:nvSpPr>
        <p:spPr>
          <a:xfrm>
            <a:off x="6621483" y="2459504"/>
            <a:ext cx="6097978" cy="1938992"/>
          </a:xfrm>
          <a:prstGeom prst="rect">
            <a:avLst/>
          </a:prstGeom>
          <a:noFill/>
        </p:spPr>
        <p:txBody>
          <a:bodyPr wrap="square">
            <a:spAutoFit/>
          </a:bodyPr>
          <a:lstStyle/>
          <a:p>
            <a:pPr algn="ctr"/>
            <a:r>
              <a:rPr lang="da-DK" sz="12000" dirty="0">
                <a:solidFill>
                  <a:schemeClr val="bg1"/>
                </a:solidFill>
              </a:rPr>
              <a:t>I</a:t>
            </a:r>
          </a:p>
        </p:txBody>
      </p:sp>
    </p:spTree>
    <p:extLst>
      <p:ext uri="{BB962C8B-B14F-4D97-AF65-F5344CB8AC3E}">
        <p14:creationId xmlns:p14="http://schemas.microsoft.com/office/powerpoint/2010/main" val="10323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030A82AA-06BD-567F-0EC7-9B24615AAC02}"/>
              </a:ext>
            </a:extLst>
          </p:cNvPr>
          <p:cNvPicPr>
            <a:picLocks noGrp="1" noChangeAspect="1"/>
          </p:cNvPicPr>
          <p:nvPr>
            <p:ph sz="half" idx="1"/>
          </p:nvPr>
        </p:nvPicPr>
        <p:blipFill>
          <a:blip r:embed="rId3"/>
          <a:stretch>
            <a:fillRect/>
          </a:stretch>
        </p:blipFill>
        <p:spPr>
          <a:xfrm>
            <a:off x="911224" y="2555090"/>
            <a:ext cx="3831090" cy="2489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ladsholder til indhold 6">
            <a:extLst>
              <a:ext uri="{FF2B5EF4-FFF2-40B4-BE49-F238E27FC236}">
                <a16:creationId xmlns:a16="http://schemas.microsoft.com/office/drawing/2014/main" id="{DA3C9EA1-2295-35CF-9336-CEA91B89EDF7}"/>
              </a:ext>
            </a:extLst>
          </p:cNvPr>
          <p:cNvPicPr>
            <a:picLocks noGrp="1" noChangeAspect="1"/>
          </p:cNvPicPr>
          <p:nvPr>
            <p:ph sz="half" idx="2"/>
          </p:nvPr>
        </p:nvPicPr>
        <p:blipFill>
          <a:blip r:embed="rId4"/>
          <a:stretch>
            <a:fillRect/>
          </a:stretch>
        </p:blipFill>
        <p:spPr>
          <a:xfrm>
            <a:off x="4974282" y="1664444"/>
            <a:ext cx="2727739" cy="4400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BFFDD877-2593-548D-47B0-BD4516B96DF2}"/>
              </a:ext>
            </a:extLst>
          </p:cNvPr>
          <p:cNvSpPr>
            <a:spLocks noGrp="1"/>
          </p:cNvSpPr>
          <p:nvPr>
            <p:ph type="sldNum" sz="quarter" idx="12"/>
          </p:nvPr>
        </p:nvSpPr>
        <p:spPr/>
        <p:txBody>
          <a:bodyPr/>
          <a:lstStyle/>
          <a:p>
            <a:fld id="{50DEC214-4A26-8544-86E4-D5810B015655}" type="slidenum">
              <a:rPr lang="da-DK" smtClean="0"/>
              <a:t>17</a:t>
            </a:fld>
            <a:endParaRPr lang="da-DK"/>
          </a:p>
        </p:txBody>
      </p:sp>
      <p:sp>
        <p:nvSpPr>
          <p:cNvPr id="5" name="Titel 4">
            <a:extLst>
              <a:ext uri="{FF2B5EF4-FFF2-40B4-BE49-F238E27FC236}">
                <a16:creationId xmlns:a16="http://schemas.microsoft.com/office/drawing/2014/main" id="{3549567A-A5C4-48AB-FA6F-708E5418BFD4}"/>
              </a:ext>
            </a:extLst>
          </p:cNvPr>
          <p:cNvSpPr>
            <a:spLocks noGrp="1"/>
          </p:cNvSpPr>
          <p:nvPr>
            <p:ph type="title"/>
          </p:nvPr>
        </p:nvSpPr>
        <p:spPr/>
        <p:txBody>
          <a:bodyPr/>
          <a:lstStyle/>
          <a:p>
            <a:r>
              <a:rPr lang="da-DK" dirty="0"/>
              <a:t>Inficerede sår</a:t>
            </a:r>
          </a:p>
        </p:txBody>
      </p:sp>
      <p:pic>
        <p:nvPicPr>
          <p:cNvPr id="8" name="Billede 7">
            <a:extLst>
              <a:ext uri="{FF2B5EF4-FFF2-40B4-BE49-F238E27FC236}">
                <a16:creationId xmlns:a16="http://schemas.microsoft.com/office/drawing/2014/main" id="{A7270A26-A7F0-53B4-9628-47DD8571F2C8}"/>
              </a:ext>
            </a:extLst>
          </p:cNvPr>
          <p:cNvPicPr>
            <a:picLocks noChangeAspect="1"/>
          </p:cNvPicPr>
          <p:nvPr/>
        </p:nvPicPr>
        <p:blipFill>
          <a:blip r:embed="rId5"/>
          <a:stretch>
            <a:fillRect/>
          </a:stretch>
        </p:blipFill>
        <p:spPr>
          <a:xfrm>
            <a:off x="7933989" y="1713840"/>
            <a:ext cx="2264181" cy="4223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8772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A6C269E7-3406-AE00-38BB-17736F6796B3}"/>
              </a:ext>
            </a:extLst>
          </p:cNvPr>
          <p:cNvPicPr>
            <a:picLocks noGrp="1" noChangeAspect="1"/>
          </p:cNvPicPr>
          <p:nvPr>
            <p:ph sz="half" idx="1"/>
          </p:nvPr>
        </p:nvPicPr>
        <p:blipFill>
          <a:blip r:embed="rId3"/>
          <a:stretch>
            <a:fillRect/>
          </a:stretch>
        </p:blipFill>
        <p:spPr>
          <a:xfrm>
            <a:off x="673719" y="1696300"/>
            <a:ext cx="4464050" cy="346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ladsholder til indhold 6">
            <a:extLst>
              <a:ext uri="{FF2B5EF4-FFF2-40B4-BE49-F238E27FC236}">
                <a16:creationId xmlns:a16="http://schemas.microsoft.com/office/drawing/2014/main" id="{604B7847-A46F-3116-913F-E522816CC0A6}"/>
              </a:ext>
            </a:extLst>
          </p:cNvPr>
          <p:cNvPicPr>
            <a:picLocks noGrp="1" noChangeAspect="1"/>
          </p:cNvPicPr>
          <p:nvPr>
            <p:ph sz="half" idx="2"/>
          </p:nvPr>
        </p:nvPicPr>
        <p:blipFill>
          <a:blip r:embed="rId4"/>
          <a:stretch>
            <a:fillRect/>
          </a:stretch>
        </p:blipFill>
        <p:spPr>
          <a:xfrm>
            <a:off x="8185402" y="1330955"/>
            <a:ext cx="1958359" cy="440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F0330AA5-E9FC-03D5-C579-6BCE9261FA49}"/>
              </a:ext>
            </a:extLst>
          </p:cNvPr>
          <p:cNvSpPr>
            <a:spLocks noGrp="1"/>
          </p:cNvSpPr>
          <p:nvPr>
            <p:ph type="sldNum" sz="quarter" idx="12"/>
          </p:nvPr>
        </p:nvSpPr>
        <p:spPr/>
        <p:txBody>
          <a:bodyPr/>
          <a:lstStyle/>
          <a:p>
            <a:fld id="{50DEC214-4A26-8544-86E4-D5810B015655}" type="slidenum">
              <a:rPr lang="da-DK" smtClean="0"/>
              <a:t>18</a:t>
            </a:fld>
            <a:endParaRPr lang="da-DK"/>
          </a:p>
        </p:txBody>
      </p:sp>
      <p:pic>
        <p:nvPicPr>
          <p:cNvPr id="8" name="Billede 7">
            <a:extLst>
              <a:ext uri="{FF2B5EF4-FFF2-40B4-BE49-F238E27FC236}">
                <a16:creationId xmlns:a16="http://schemas.microsoft.com/office/drawing/2014/main" id="{AAC81681-AED2-F35F-38D4-845A87857BB1}"/>
              </a:ext>
            </a:extLst>
          </p:cNvPr>
          <p:cNvPicPr>
            <a:picLocks noChangeAspect="1"/>
          </p:cNvPicPr>
          <p:nvPr/>
        </p:nvPicPr>
        <p:blipFill>
          <a:blip r:embed="rId5"/>
          <a:stretch>
            <a:fillRect/>
          </a:stretch>
        </p:blipFill>
        <p:spPr>
          <a:xfrm>
            <a:off x="5374629" y="1330955"/>
            <a:ext cx="2562445" cy="440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0272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3818AB5-6C4B-6B2E-31B6-F23117065331}"/>
              </a:ext>
            </a:extLst>
          </p:cNvPr>
          <p:cNvSpPr>
            <a:spLocks noGrp="1"/>
          </p:cNvSpPr>
          <p:nvPr>
            <p:ph sz="half" idx="1"/>
          </p:nvPr>
        </p:nvSpPr>
        <p:spPr>
          <a:xfrm>
            <a:off x="911224" y="1881187"/>
            <a:ext cx="5399635" cy="4456620"/>
          </a:xfrm>
        </p:spPr>
        <p:txBody>
          <a:bodyPr/>
          <a:lstStyle/>
          <a:p>
            <a:pPr marL="0" indent="0">
              <a:buNone/>
            </a:pPr>
            <a:r>
              <a:rPr lang="da-DK" sz="2000" dirty="0">
                <a:solidFill>
                  <a:schemeClr val="bg2">
                    <a:lumMod val="10000"/>
                  </a:schemeClr>
                </a:solidFill>
              </a:rPr>
              <a:t>Vurdering af den </a:t>
            </a:r>
            <a:r>
              <a:rPr lang="da-DK" dirty="0">
                <a:solidFill>
                  <a:schemeClr val="bg2">
                    <a:lumMod val="10000"/>
                  </a:schemeClr>
                </a:solidFill>
              </a:rPr>
              <a:t>anvendte</a:t>
            </a:r>
            <a:r>
              <a:rPr lang="da-DK" sz="2000" dirty="0">
                <a:solidFill>
                  <a:schemeClr val="bg2">
                    <a:lumMod val="10000"/>
                  </a:schemeClr>
                </a:solidFill>
              </a:rPr>
              <a:t> forbinding</a:t>
            </a:r>
          </a:p>
          <a:p>
            <a:endParaRPr lang="da-DK" sz="2000" dirty="0">
              <a:solidFill>
                <a:schemeClr val="bg2">
                  <a:lumMod val="10000"/>
                </a:schemeClr>
              </a:solidFill>
            </a:endParaRPr>
          </a:p>
          <a:p>
            <a:pPr marL="0" indent="0">
              <a:buNone/>
            </a:pPr>
            <a:r>
              <a:rPr lang="da-DK" dirty="0">
                <a:solidFill>
                  <a:schemeClr val="bg2">
                    <a:lumMod val="10000"/>
                  </a:schemeClr>
                </a:solidFill>
              </a:rPr>
              <a:t>Sekretionsmængden </a:t>
            </a:r>
          </a:p>
          <a:p>
            <a:pPr lvl="1"/>
            <a:r>
              <a:rPr lang="da-DK" dirty="0">
                <a:solidFill>
                  <a:schemeClr val="bg2">
                    <a:lumMod val="10000"/>
                  </a:schemeClr>
                </a:solidFill>
              </a:rPr>
              <a:t>Tør, lille, moderat og høj </a:t>
            </a:r>
          </a:p>
          <a:p>
            <a:pPr lvl="6"/>
            <a:endParaRPr lang="da-DK" dirty="0">
              <a:solidFill>
                <a:schemeClr val="bg2">
                  <a:lumMod val="10000"/>
                </a:schemeClr>
              </a:solidFill>
            </a:endParaRPr>
          </a:p>
          <a:p>
            <a:pPr marL="0" indent="0">
              <a:buNone/>
            </a:pPr>
            <a:r>
              <a:rPr lang="da-DK" dirty="0">
                <a:solidFill>
                  <a:schemeClr val="bg2">
                    <a:lumMod val="10000"/>
                  </a:schemeClr>
                </a:solidFill>
              </a:rPr>
              <a:t>Identificer årsagen til </a:t>
            </a:r>
            <a:r>
              <a:rPr lang="da-DK" dirty="0" err="1">
                <a:solidFill>
                  <a:schemeClr val="bg2">
                    <a:lumMod val="10000"/>
                  </a:schemeClr>
                </a:solidFill>
              </a:rPr>
              <a:t>eksudatmængden</a:t>
            </a:r>
            <a:r>
              <a:rPr lang="da-DK" dirty="0">
                <a:solidFill>
                  <a:schemeClr val="bg2">
                    <a:lumMod val="10000"/>
                  </a:schemeClr>
                </a:solidFill>
              </a:rPr>
              <a:t>	</a:t>
            </a:r>
          </a:p>
          <a:p>
            <a:pPr lvl="1"/>
            <a:r>
              <a:rPr lang="da-DK" dirty="0">
                <a:solidFill>
                  <a:schemeClr val="bg2">
                    <a:lumMod val="10000"/>
                  </a:schemeClr>
                </a:solidFill>
              </a:rPr>
              <a:t>Infektion, ødemer, nekrose, såroverflade, fremmedlegemer </a:t>
            </a:r>
          </a:p>
          <a:p>
            <a:pPr lvl="6"/>
            <a:endParaRPr lang="da-DK" dirty="0">
              <a:solidFill>
                <a:schemeClr val="bg2">
                  <a:lumMod val="10000"/>
                </a:schemeClr>
              </a:solidFill>
            </a:endParaRPr>
          </a:p>
          <a:p>
            <a:pPr marL="0" indent="0">
              <a:buNone/>
            </a:pPr>
            <a:r>
              <a:rPr lang="da-DK" dirty="0" err="1">
                <a:solidFill>
                  <a:schemeClr val="bg2">
                    <a:lumMod val="10000"/>
                  </a:schemeClr>
                </a:solidFill>
              </a:rPr>
              <a:t>Ek</a:t>
            </a:r>
            <a:r>
              <a:rPr lang="da-DK" sz="2000" dirty="0" err="1">
                <a:solidFill>
                  <a:schemeClr val="bg2">
                    <a:lumMod val="10000"/>
                  </a:schemeClr>
                </a:solidFill>
              </a:rPr>
              <a:t>sudatets</a:t>
            </a:r>
            <a:r>
              <a:rPr lang="da-DK" sz="2000" dirty="0">
                <a:solidFill>
                  <a:schemeClr val="bg2">
                    <a:lumMod val="10000"/>
                  </a:schemeClr>
                </a:solidFill>
              </a:rPr>
              <a:t> udseende</a:t>
            </a:r>
          </a:p>
          <a:p>
            <a:pPr lvl="1"/>
            <a:r>
              <a:rPr lang="da-DK" dirty="0">
                <a:solidFill>
                  <a:schemeClr val="bg2">
                    <a:lumMod val="10000"/>
                  </a:schemeClr>
                </a:solidFill>
              </a:rPr>
              <a:t>Konsistens, farve og evt. lugt</a:t>
            </a:r>
          </a:p>
          <a:p>
            <a:pPr marL="0" indent="0">
              <a:buNone/>
            </a:pPr>
            <a:r>
              <a:rPr lang="da-DK" sz="2000" dirty="0">
                <a:highlight>
                  <a:srgbClr val="FFFF00"/>
                </a:highlight>
              </a:rPr>
              <a:t> </a:t>
            </a:r>
          </a:p>
          <a:p>
            <a:pPr marL="0" indent="0">
              <a:buNone/>
            </a:pPr>
            <a:endParaRPr lang="da-DK" dirty="0"/>
          </a:p>
        </p:txBody>
      </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19</a:t>
            </a:fld>
            <a:endParaRPr lang="da-DK"/>
          </a:p>
        </p:txBody>
      </p:sp>
      <p:sp>
        <p:nvSpPr>
          <p:cNvPr id="5" name="Titel 4">
            <a:extLst>
              <a:ext uri="{FF2B5EF4-FFF2-40B4-BE49-F238E27FC236}">
                <a16:creationId xmlns:a16="http://schemas.microsoft.com/office/drawing/2014/main" id="{9854C6CD-3DC3-C349-0CA3-0333CA876063}"/>
              </a:ext>
            </a:extLst>
          </p:cNvPr>
          <p:cNvSpPr>
            <a:spLocks noGrp="1"/>
          </p:cNvSpPr>
          <p:nvPr>
            <p:ph type="title"/>
          </p:nvPr>
        </p:nvSpPr>
        <p:spPr/>
        <p:txBody>
          <a:bodyPr/>
          <a:lstStyle/>
          <a:p>
            <a:r>
              <a:rPr lang="da-DK" dirty="0" err="1"/>
              <a:t>Moisture</a:t>
            </a:r>
            <a:r>
              <a:rPr lang="da-DK" dirty="0"/>
              <a:t> - fugt</a:t>
            </a:r>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
        <p:nvSpPr>
          <p:cNvPr id="14" name="Rektangel 13">
            <a:extLst>
              <a:ext uri="{FF2B5EF4-FFF2-40B4-BE49-F238E27FC236}">
                <a16:creationId xmlns:a16="http://schemas.microsoft.com/office/drawing/2014/main" id="{BA909A24-16D5-8777-A702-E0A776FDA5E8}"/>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3" name="Tekstfelt 2">
            <a:extLst>
              <a:ext uri="{FF2B5EF4-FFF2-40B4-BE49-F238E27FC236}">
                <a16:creationId xmlns:a16="http://schemas.microsoft.com/office/drawing/2014/main" id="{7E8CB47F-E903-5329-926E-2062B75BE8CE}"/>
              </a:ext>
            </a:extLst>
          </p:cNvPr>
          <p:cNvSpPr txBox="1"/>
          <p:nvPr/>
        </p:nvSpPr>
        <p:spPr>
          <a:xfrm>
            <a:off x="6621483" y="2459504"/>
            <a:ext cx="6097978" cy="1938992"/>
          </a:xfrm>
          <a:prstGeom prst="rect">
            <a:avLst/>
          </a:prstGeom>
          <a:noFill/>
        </p:spPr>
        <p:txBody>
          <a:bodyPr wrap="square">
            <a:spAutoFit/>
          </a:bodyPr>
          <a:lstStyle/>
          <a:p>
            <a:pPr algn="ctr"/>
            <a:r>
              <a:rPr lang="da-DK" sz="12000" dirty="0">
                <a:solidFill>
                  <a:schemeClr val="bg1"/>
                </a:solidFill>
              </a:rPr>
              <a:t>M</a:t>
            </a:r>
          </a:p>
        </p:txBody>
      </p:sp>
    </p:spTree>
    <p:extLst>
      <p:ext uri="{BB962C8B-B14F-4D97-AF65-F5344CB8AC3E}">
        <p14:creationId xmlns:p14="http://schemas.microsoft.com/office/powerpoint/2010/main" val="113730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p:txBody>
          <a:bodyPr/>
          <a:lstStyle/>
          <a:p>
            <a:r>
              <a:rPr lang="da-DK" dirty="0">
                <a:solidFill>
                  <a:srgbClr val="3B5182"/>
                </a:solidFill>
              </a:rPr>
              <a:t>Forbedring af sårvurdering igennem helhed – TIME</a:t>
            </a:r>
          </a:p>
        </p:txBody>
      </p:sp>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p:txBody>
          <a:bodyPr/>
          <a:lstStyle/>
          <a:p>
            <a:fld id="{50DEC214-4A26-8544-86E4-D5810B015655}" type="slidenum">
              <a:rPr lang="da-DK" smtClean="0"/>
              <a:t>2</a:t>
            </a:fld>
            <a:endParaRPr lang="da-DK" dirty="0"/>
          </a:p>
        </p:txBody>
      </p:sp>
      <p:graphicFrame>
        <p:nvGraphicFramePr>
          <p:cNvPr id="12" name="Diagram 11">
            <a:extLst>
              <a:ext uri="{FF2B5EF4-FFF2-40B4-BE49-F238E27FC236}">
                <a16:creationId xmlns:a16="http://schemas.microsoft.com/office/drawing/2014/main" id="{0CB47876-1019-2BB2-DF54-2903CDD38ED6}"/>
              </a:ext>
            </a:extLst>
          </p:cNvPr>
          <p:cNvGraphicFramePr/>
          <p:nvPr>
            <p:extLst>
              <p:ext uri="{D42A27DB-BD31-4B8C-83A1-F6EECF244321}">
                <p14:modId xmlns:p14="http://schemas.microsoft.com/office/powerpoint/2010/main" val="72741438"/>
              </p:ext>
            </p:extLst>
          </p:nvPr>
        </p:nvGraphicFramePr>
        <p:xfrm>
          <a:off x="852782" y="1832877"/>
          <a:ext cx="9501181" cy="3976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2887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3090087" y="0"/>
            <a:ext cx="2993457"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566453" y="1997839"/>
              <a:ext cx="1981559" cy="1477328"/>
            </a:xfrm>
            <a:prstGeom prst="rect">
              <a:avLst/>
            </a:prstGeom>
            <a:grpFill/>
            <a:ln>
              <a:solidFill>
                <a:srgbClr val="3B5182"/>
              </a:solidFill>
            </a:ln>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rPr>
                <a:t>Serøs </a:t>
              </a:r>
              <a:r>
                <a:rPr lang="da-DK" b="1" dirty="0" err="1">
                  <a:solidFill>
                    <a:schemeClr val="bg1"/>
                  </a:solidFill>
                  <a:latin typeface="Verdana" panose="020B0604030504040204" pitchFamily="34" charset="0"/>
                  <a:ea typeface="Verdana" panose="020B0604030504040204" pitchFamily="34" charset="0"/>
                </a:rPr>
                <a:t>eksudat</a:t>
              </a:r>
              <a:br>
                <a:rPr lang="da-DK" b="1" dirty="0">
                  <a:solidFill>
                    <a:schemeClr val="bg1"/>
                  </a:solidFill>
                  <a:latin typeface="Verdana" panose="020B0604030504040204" pitchFamily="34" charset="0"/>
                  <a:ea typeface="Verdana" panose="020B0604030504040204" pitchFamily="34" charset="0"/>
                </a:rPr>
              </a:br>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Klar, gullig (amber) væske</a:t>
              </a: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3154913" y="0"/>
            <a:ext cx="2993457" cy="6858000"/>
            <a:chOff x="3089707" y="0"/>
            <a:chExt cx="2993457" cy="6858000"/>
          </a:xfrm>
        </p:grpSpPr>
        <p:sp>
          <p:nvSpPr>
            <p:cNvPr id="18" name="Rektangel 17">
              <a:extLst>
                <a:ext uri="{FF2B5EF4-FFF2-40B4-BE49-F238E27FC236}">
                  <a16:creationId xmlns:a16="http://schemas.microsoft.com/office/drawing/2014/main" id="{62F3225B-0B5F-17AA-9B16-D48F6D7BFE89}"/>
                </a:ext>
              </a:extLst>
            </p:cNvPr>
            <p:cNvSpPr/>
            <p:nvPr/>
          </p:nvSpPr>
          <p:spPr>
            <a:xfrm>
              <a:off x="3089707" y="0"/>
              <a:ext cx="299345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3671548" y="2002727"/>
              <a:ext cx="1981559" cy="1754326"/>
            </a:xfrm>
            <a:prstGeom prst="rect">
              <a:avLst/>
            </a:prstGeom>
            <a:solidFill>
              <a:schemeClr val="accent2"/>
            </a:solidFill>
          </p:spPr>
          <p:txBody>
            <a:bodyPr wrap="square" rtlCol="0">
              <a:spAutoFit/>
            </a:bodyPr>
            <a:lstStyle/>
            <a:p>
              <a:pPr fontAlgn="base"/>
              <a:r>
                <a:rPr lang="da-DK" sz="1800" b="1" i="0" dirty="0" err="1">
                  <a:solidFill>
                    <a:schemeClr val="bg1"/>
                  </a:solidFill>
                  <a:effectLst/>
                  <a:latin typeface="+mj-lt"/>
                </a:rPr>
                <a:t>Seroanginøs</a:t>
              </a:r>
              <a:r>
                <a:rPr lang="da-DK" sz="1800" b="1" i="0" dirty="0">
                  <a:solidFill>
                    <a:schemeClr val="bg1"/>
                  </a:solidFill>
                  <a:effectLst/>
                  <a:latin typeface="+mj-lt"/>
                </a:rPr>
                <a:t> </a:t>
              </a:r>
              <a:r>
                <a:rPr lang="da-DK" sz="1800" b="1" i="0" dirty="0" err="1">
                  <a:solidFill>
                    <a:schemeClr val="bg1"/>
                  </a:solidFill>
                  <a:effectLst/>
                  <a:latin typeface="+mj-lt"/>
                </a:rPr>
                <a:t>eksudat</a:t>
              </a:r>
              <a:r>
                <a:rPr lang="da-DK" sz="1800" b="0" i="0" dirty="0">
                  <a:solidFill>
                    <a:schemeClr val="bg1"/>
                  </a:solidFill>
                  <a:effectLst/>
                  <a:latin typeface="+mj-lt"/>
                </a:rPr>
                <a:t> </a:t>
              </a:r>
              <a:br>
                <a:rPr lang="da-DK" sz="1800" b="0" i="0" dirty="0">
                  <a:solidFill>
                    <a:schemeClr val="bg1"/>
                  </a:solidFill>
                  <a:effectLst/>
                  <a:latin typeface="+mj-lt"/>
                </a:rPr>
              </a:br>
              <a:br>
                <a:rPr lang="da-DK" sz="1800" b="0" i="0" dirty="0">
                  <a:solidFill>
                    <a:schemeClr val="bg1"/>
                  </a:solidFill>
                  <a:effectLst/>
                  <a:latin typeface="+mj-lt"/>
                </a:rPr>
              </a:br>
              <a:r>
                <a:rPr lang="da-DK" sz="1800" b="0" i="0" dirty="0">
                  <a:solidFill>
                    <a:schemeClr val="bg1"/>
                  </a:solidFill>
                  <a:effectLst/>
                  <a:latin typeface="+mj-lt"/>
                </a:rPr>
                <a:t>Klar, pink til mere rødlig, </a:t>
              </a:r>
              <a:r>
                <a:rPr lang="da-DK" sz="1800" b="0" i="0" dirty="0" err="1">
                  <a:solidFill>
                    <a:schemeClr val="bg1"/>
                  </a:solidFill>
                  <a:effectLst/>
                  <a:latin typeface="+mj-lt"/>
                </a:rPr>
                <a:t>erythrocytter</a:t>
              </a:r>
              <a:endParaRPr lang="da-DK" sz="1800" b="0" i="0" dirty="0">
                <a:solidFill>
                  <a:schemeClr val="bg1"/>
                </a:solidFill>
                <a:effectLst/>
                <a:latin typeface="+mj-lt"/>
              </a:endParaRP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20</a:t>
            </a:fld>
            <a:endParaRPr lang="da-DK"/>
          </a:p>
        </p:txBody>
      </p:sp>
      <p:grpSp>
        <p:nvGrpSpPr>
          <p:cNvPr id="24" name="Gruppe 23">
            <a:extLst>
              <a:ext uri="{FF2B5EF4-FFF2-40B4-BE49-F238E27FC236}">
                <a16:creationId xmlns:a16="http://schemas.microsoft.com/office/drawing/2014/main" id="{879C3D6A-0CED-24D4-1BC3-1522F2E9E433}"/>
              </a:ext>
            </a:extLst>
          </p:cNvPr>
          <p:cNvGrpSpPr/>
          <p:nvPr/>
        </p:nvGrpSpPr>
        <p:grpSpPr>
          <a:xfrm>
            <a:off x="-3280961" y="0"/>
            <a:ext cx="2993457"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510472" y="1997839"/>
              <a:ext cx="1981559" cy="2585323"/>
            </a:xfrm>
            <a:prstGeom prst="rect">
              <a:avLst/>
            </a:prstGeom>
            <a:no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Fibrinøs</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Væske med </a:t>
              </a:r>
              <a:r>
                <a:rPr lang="da-DK" dirty="0" err="1">
                  <a:solidFill>
                    <a:schemeClr val="bg1"/>
                  </a:solidFill>
                  <a:latin typeface="Verdana" panose="020B0604030504040204" pitchFamily="34" charset="0"/>
                  <a:ea typeface="Verdana" panose="020B0604030504040204" pitchFamily="34" charset="0"/>
                </a:rPr>
                <a:t>fibrin</a:t>
              </a:r>
              <a:r>
                <a:rPr lang="da-DK" dirty="0">
                  <a:solidFill>
                    <a:schemeClr val="bg1"/>
                  </a:solidFill>
                  <a:latin typeface="Verdana" panose="020B0604030504040204" pitchFamily="34" charset="0"/>
                  <a:ea typeface="Verdana" panose="020B0604030504040204" pitchFamily="34" charset="0"/>
                </a:rPr>
                <a:t>, hvilket indikerer en aktivering af koagulationssystemet</a:t>
              </a:r>
            </a:p>
          </p:txBody>
        </p:sp>
      </p:grpSp>
      <p:grpSp>
        <p:nvGrpSpPr>
          <p:cNvPr id="27" name="Gruppe 26">
            <a:extLst>
              <a:ext uri="{FF2B5EF4-FFF2-40B4-BE49-F238E27FC236}">
                <a16:creationId xmlns:a16="http://schemas.microsoft.com/office/drawing/2014/main" id="{726D50B6-B69F-7AA2-7C2E-93474421A8A2}"/>
              </a:ext>
            </a:extLst>
          </p:cNvPr>
          <p:cNvGrpSpPr/>
          <p:nvPr/>
        </p:nvGrpSpPr>
        <p:grpSpPr>
          <a:xfrm>
            <a:off x="-3387631" y="0"/>
            <a:ext cx="2993457" cy="6858000"/>
            <a:chOff x="9198543" y="0"/>
            <a:chExt cx="2993457" cy="6858000"/>
          </a:xfrm>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Purulent</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Pusfyldt </a:t>
              </a:r>
              <a:r>
                <a:rPr lang="da-DK" dirty="0" err="1">
                  <a:solidFill>
                    <a:schemeClr val="bg1"/>
                  </a:solidFill>
                  <a:latin typeface="Verdana" panose="020B0604030504040204" pitchFamily="34" charset="0"/>
                  <a:ea typeface="Verdana" panose="020B0604030504040204" pitchFamily="34" charset="0"/>
                </a:rPr>
                <a:t>eksudat</a:t>
              </a:r>
              <a:endParaRPr lang="da-DK"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der indeholder mange </a:t>
              </a:r>
              <a:br>
                <a:rPr lang="da-DK" dirty="0">
                  <a:solidFill>
                    <a:schemeClr val="bg1"/>
                  </a:solidFill>
                  <a:latin typeface="Verdana" panose="020B0604030504040204" pitchFamily="34" charset="0"/>
                  <a:ea typeface="Verdana" panose="020B0604030504040204" pitchFamily="34" charset="0"/>
                </a:rPr>
              </a:br>
              <a:r>
                <a:rPr lang="da-DK" dirty="0">
                  <a:solidFill>
                    <a:schemeClr val="bg1"/>
                  </a:solidFill>
                  <a:latin typeface="Verdana" panose="020B0604030504040204" pitchFamily="34" charset="0"/>
                  <a:ea typeface="Verdana" panose="020B0604030504040204" pitchFamily="34" charset="0"/>
                </a:rPr>
                <a:t>døde celler, især </a:t>
              </a:r>
              <a:br>
                <a:rPr lang="da-DK" dirty="0">
                  <a:solidFill>
                    <a:schemeClr val="bg1"/>
                  </a:solidFill>
                  <a:latin typeface="Verdana" panose="020B0604030504040204" pitchFamily="34" charset="0"/>
                  <a:ea typeface="Verdana" panose="020B0604030504040204" pitchFamily="34" charset="0"/>
                </a:rPr>
              </a:br>
              <a:r>
                <a:rPr lang="da-DK" dirty="0" err="1">
                  <a:solidFill>
                    <a:schemeClr val="bg1"/>
                  </a:solidFill>
                  <a:latin typeface="Verdana" panose="020B0604030504040204" pitchFamily="34" charset="0"/>
                  <a:ea typeface="Verdana" panose="020B0604030504040204" pitchFamily="34" charset="0"/>
                </a:rPr>
                <a:t>neutrofile</a:t>
              </a:r>
              <a:endParaRPr lang="da-DK" dirty="0">
                <a:solidFill>
                  <a:schemeClr val="bg1"/>
                </a:solidFill>
                <a:latin typeface="Verdana" panose="020B0604030504040204" pitchFamily="34" charset="0"/>
                <a:ea typeface="Verdana" panose="020B0604030504040204" pitchFamily="34" charset="0"/>
              </a:endParaRP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344951" y="1771894"/>
            <a:ext cx="2328243" cy="461665"/>
          </a:xfrm>
          <a:prstGeom prst="rect">
            <a:avLst/>
          </a:prstGeom>
          <a:noFill/>
        </p:spPr>
        <p:txBody>
          <a:bodyPr wrap="square" rtlCol="0">
            <a:spAutoFit/>
          </a:bodyPr>
          <a:lstStyle/>
          <a:p>
            <a:r>
              <a:rPr lang="da-DK" sz="2400" b="1" dirty="0">
                <a:solidFill>
                  <a:schemeClr val="bg2">
                    <a:lumMod val="25000"/>
                  </a:schemeClr>
                </a:solidFill>
                <a:latin typeface="Verdana" panose="020B0604030504040204" pitchFamily="34" charset="0"/>
                <a:ea typeface="Verdana" panose="020B0604030504040204" pitchFamily="34" charset="0"/>
              </a:rPr>
              <a:t>Såreksudat</a:t>
            </a:r>
          </a:p>
        </p:txBody>
      </p:sp>
      <p:sp>
        <p:nvSpPr>
          <p:cNvPr id="31" name="Tekstfelt 30">
            <a:extLst>
              <a:ext uri="{FF2B5EF4-FFF2-40B4-BE49-F238E27FC236}">
                <a16:creationId xmlns:a16="http://schemas.microsoft.com/office/drawing/2014/main" id="{ED2C7E91-0C5E-D5A5-013A-A4D86A4A5CFD}"/>
              </a:ext>
            </a:extLst>
          </p:cNvPr>
          <p:cNvSpPr txBox="1"/>
          <p:nvPr/>
        </p:nvSpPr>
        <p:spPr>
          <a:xfrm>
            <a:off x="9344951" y="2181317"/>
            <a:ext cx="2328243" cy="2308324"/>
          </a:xfrm>
          <a:prstGeom prst="rect">
            <a:avLst/>
          </a:prstGeom>
          <a:noFill/>
        </p:spPr>
        <p:txBody>
          <a:bodyPr wrap="square" rtlCol="0">
            <a:spAutoFit/>
          </a:bodyPr>
          <a:lstStyle/>
          <a:p>
            <a:r>
              <a:rPr lang="da-DK" dirty="0">
                <a:solidFill>
                  <a:schemeClr val="tx1">
                    <a:lumMod val="50000"/>
                  </a:schemeClr>
                </a:solidFill>
                <a:latin typeface="Inter"/>
              </a:rPr>
              <a:t>Den</a:t>
            </a:r>
            <a:r>
              <a:rPr lang="da-DK" sz="1800" b="0" i="0" dirty="0">
                <a:solidFill>
                  <a:schemeClr val="tx1">
                    <a:lumMod val="50000"/>
                  </a:schemeClr>
                </a:solidFill>
                <a:effectLst/>
                <a:latin typeface="Inter"/>
              </a:rPr>
              <a:t> væske, som vores krop udskiller gennem sår, og som kan hjælpe med at afgøre, om der er komplikationer, f.eks. en infektion eller et problem med helingsprocessen.</a:t>
            </a:r>
            <a:endParaRPr lang="da-DK" dirty="0">
              <a:solidFill>
                <a:schemeClr val="tx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633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0" y="0"/>
            <a:ext cx="2993457"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566453" y="2279725"/>
              <a:ext cx="1981559" cy="1477328"/>
            </a:xfrm>
            <a:prstGeom prst="rect">
              <a:avLst/>
            </a:prstGeom>
            <a:grpFill/>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rPr>
                <a:t>Serøs </a:t>
              </a:r>
              <a:r>
                <a:rPr lang="da-DK" b="1" dirty="0" err="1">
                  <a:solidFill>
                    <a:schemeClr val="bg1"/>
                  </a:solidFill>
                  <a:latin typeface="Verdana" panose="020B0604030504040204" pitchFamily="34" charset="0"/>
                  <a:ea typeface="Verdana" panose="020B0604030504040204" pitchFamily="34" charset="0"/>
                </a:rPr>
                <a:t>eksudat</a:t>
              </a:r>
              <a:br>
                <a:rPr lang="da-DK" b="1" dirty="0">
                  <a:solidFill>
                    <a:schemeClr val="bg1"/>
                  </a:solidFill>
                  <a:latin typeface="Verdana" panose="020B0604030504040204" pitchFamily="34" charset="0"/>
                  <a:ea typeface="Verdana" panose="020B0604030504040204" pitchFamily="34" charset="0"/>
                </a:rPr>
              </a:br>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Klar, gullig (amber) væske</a:t>
              </a: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3154913" y="0"/>
            <a:ext cx="2993457" cy="6858000"/>
            <a:chOff x="3089707" y="0"/>
            <a:chExt cx="2993457" cy="6858000"/>
          </a:xfrm>
        </p:grpSpPr>
        <p:sp>
          <p:nvSpPr>
            <p:cNvPr id="18" name="Rektangel 17">
              <a:extLst>
                <a:ext uri="{FF2B5EF4-FFF2-40B4-BE49-F238E27FC236}">
                  <a16:creationId xmlns:a16="http://schemas.microsoft.com/office/drawing/2014/main" id="{62F3225B-0B5F-17AA-9B16-D48F6D7BFE89}"/>
                </a:ext>
              </a:extLst>
            </p:cNvPr>
            <p:cNvSpPr/>
            <p:nvPr/>
          </p:nvSpPr>
          <p:spPr>
            <a:xfrm>
              <a:off x="3089707" y="0"/>
              <a:ext cx="299345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3671548" y="2002727"/>
              <a:ext cx="1981559" cy="1754326"/>
            </a:xfrm>
            <a:prstGeom prst="rect">
              <a:avLst/>
            </a:prstGeom>
            <a:solidFill>
              <a:schemeClr val="accent2"/>
            </a:solidFill>
          </p:spPr>
          <p:txBody>
            <a:bodyPr wrap="square" rtlCol="0">
              <a:spAutoFit/>
            </a:bodyPr>
            <a:lstStyle/>
            <a:p>
              <a:pPr fontAlgn="base"/>
              <a:r>
                <a:rPr lang="da-DK" sz="1800" b="1" i="0" dirty="0" err="1">
                  <a:solidFill>
                    <a:schemeClr val="bg1"/>
                  </a:solidFill>
                  <a:effectLst/>
                  <a:latin typeface="+mj-lt"/>
                </a:rPr>
                <a:t>Seroanginøs</a:t>
              </a:r>
              <a:r>
                <a:rPr lang="da-DK" sz="1800" b="1" i="0" dirty="0">
                  <a:solidFill>
                    <a:schemeClr val="bg1"/>
                  </a:solidFill>
                  <a:effectLst/>
                  <a:latin typeface="+mj-lt"/>
                </a:rPr>
                <a:t> </a:t>
              </a:r>
              <a:r>
                <a:rPr lang="da-DK" sz="1800" b="1" i="0" dirty="0" err="1">
                  <a:solidFill>
                    <a:schemeClr val="bg1"/>
                  </a:solidFill>
                  <a:effectLst/>
                  <a:latin typeface="+mj-lt"/>
                </a:rPr>
                <a:t>eksudat</a:t>
              </a:r>
              <a:r>
                <a:rPr lang="da-DK" sz="1800" b="0" i="0" dirty="0">
                  <a:solidFill>
                    <a:schemeClr val="bg1"/>
                  </a:solidFill>
                  <a:effectLst/>
                  <a:latin typeface="+mj-lt"/>
                </a:rPr>
                <a:t> </a:t>
              </a:r>
              <a:br>
                <a:rPr lang="da-DK" sz="1800" b="0" i="0" dirty="0">
                  <a:solidFill>
                    <a:schemeClr val="bg1"/>
                  </a:solidFill>
                  <a:effectLst/>
                  <a:latin typeface="+mj-lt"/>
                </a:rPr>
              </a:br>
              <a:br>
                <a:rPr lang="da-DK" sz="1800" b="0" i="0" dirty="0">
                  <a:solidFill>
                    <a:schemeClr val="bg1"/>
                  </a:solidFill>
                  <a:effectLst/>
                  <a:latin typeface="+mj-lt"/>
                </a:rPr>
              </a:br>
              <a:r>
                <a:rPr lang="da-DK" sz="1800" b="0" i="0" dirty="0">
                  <a:solidFill>
                    <a:schemeClr val="bg1"/>
                  </a:solidFill>
                  <a:effectLst/>
                  <a:latin typeface="+mj-lt"/>
                </a:rPr>
                <a:t>Klar, pink til mere rødlig, </a:t>
              </a:r>
              <a:r>
                <a:rPr lang="da-DK" sz="1800" b="0" i="0" dirty="0" err="1">
                  <a:solidFill>
                    <a:schemeClr val="bg1"/>
                  </a:solidFill>
                  <a:effectLst/>
                  <a:latin typeface="+mj-lt"/>
                </a:rPr>
                <a:t>erythrocytter</a:t>
              </a:r>
              <a:endParaRPr lang="da-DK" sz="1800" b="0" i="0" dirty="0">
                <a:solidFill>
                  <a:schemeClr val="bg1"/>
                </a:solidFill>
                <a:effectLst/>
                <a:latin typeface="+mj-lt"/>
              </a:endParaRP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21</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3280961" y="0"/>
            <a:ext cx="2993457"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510472" y="1997839"/>
              <a:ext cx="1981559" cy="2585323"/>
            </a:xfrm>
            <a:prstGeom prst="rect">
              <a:avLst/>
            </a:prstGeom>
            <a:no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Fibrinøs</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Væske med </a:t>
              </a:r>
              <a:r>
                <a:rPr lang="da-DK" dirty="0" err="1">
                  <a:solidFill>
                    <a:schemeClr val="bg1"/>
                  </a:solidFill>
                  <a:latin typeface="Verdana" panose="020B0604030504040204" pitchFamily="34" charset="0"/>
                  <a:ea typeface="Verdana" panose="020B0604030504040204" pitchFamily="34" charset="0"/>
                </a:rPr>
                <a:t>fibrin</a:t>
              </a:r>
              <a:r>
                <a:rPr lang="da-DK" dirty="0">
                  <a:solidFill>
                    <a:schemeClr val="bg1"/>
                  </a:solidFill>
                  <a:latin typeface="Verdana" panose="020B0604030504040204" pitchFamily="34" charset="0"/>
                  <a:ea typeface="Verdana" panose="020B0604030504040204" pitchFamily="34" charset="0"/>
                </a:rPr>
                <a:t>, hvilket indikerer en aktivering af koagulationssystemet</a:t>
              </a:r>
            </a:p>
          </p:txBody>
        </p:sp>
      </p:grpSp>
      <p:grpSp>
        <p:nvGrpSpPr>
          <p:cNvPr id="27" name="Gruppe 26">
            <a:extLst>
              <a:ext uri="{FF2B5EF4-FFF2-40B4-BE49-F238E27FC236}">
                <a16:creationId xmlns:a16="http://schemas.microsoft.com/office/drawing/2014/main" id="{726D50B6-B69F-7AA2-7C2E-93474421A8A2}"/>
              </a:ext>
            </a:extLst>
          </p:cNvPr>
          <p:cNvGrpSpPr/>
          <p:nvPr/>
        </p:nvGrpSpPr>
        <p:grpSpPr>
          <a:xfrm>
            <a:off x="-3387631" y="0"/>
            <a:ext cx="2993457" cy="6858000"/>
            <a:chOff x="9198543" y="0"/>
            <a:chExt cx="2993457" cy="6858000"/>
          </a:xfrm>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431261" y="2002727"/>
              <a:ext cx="2145846" cy="2585323"/>
            </a:xfrm>
            <a:prstGeom prst="rect">
              <a:avLst/>
            </a:prstGeom>
            <a:solidFill>
              <a:schemeClr val="tx1">
                <a:lumMod val="50000"/>
              </a:schemeClr>
            </a:solidFill>
          </p:spPr>
          <p:txBody>
            <a:bodyPr wrap="square" rtlCol="0">
              <a:spAutoFit/>
            </a:bodyPr>
            <a:lstStyle/>
            <a:p>
              <a:endParaRPr lang="da-DK" b="1" dirty="0">
                <a:solidFill>
                  <a:schemeClr val="bg1"/>
                </a:solidFill>
                <a:latin typeface="Verdana" panose="020B0604030504040204" pitchFamily="34" charset="0"/>
                <a:ea typeface="Verdana" panose="020B0604030504040204" pitchFamily="34" charset="0"/>
              </a:endParaRPr>
            </a:p>
            <a:p>
              <a:r>
                <a:rPr lang="da-DK" b="1" dirty="0" err="1">
                  <a:solidFill>
                    <a:schemeClr val="bg1"/>
                  </a:solidFill>
                  <a:latin typeface="Verdana" panose="020B0604030504040204" pitchFamily="34" charset="0"/>
                  <a:ea typeface="Verdana" panose="020B0604030504040204" pitchFamily="34" charset="0"/>
                </a:rPr>
                <a:t>Purulent</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Pusfyldt </a:t>
              </a:r>
              <a:r>
                <a:rPr lang="da-DK" dirty="0" err="1">
                  <a:solidFill>
                    <a:schemeClr val="bg1"/>
                  </a:solidFill>
                  <a:latin typeface="Verdana" panose="020B0604030504040204" pitchFamily="34" charset="0"/>
                  <a:ea typeface="Verdana" panose="020B0604030504040204" pitchFamily="34" charset="0"/>
                </a:rPr>
                <a:t>eksudat</a:t>
              </a:r>
              <a:endParaRPr lang="da-DK"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der indeholder mange </a:t>
              </a:r>
              <a:br>
                <a:rPr lang="da-DK" dirty="0">
                  <a:solidFill>
                    <a:schemeClr val="bg1"/>
                  </a:solidFill>
                  <a:latin typeface="Verdana" panose="020B0604030504040204" pitchFamily="34" charset="0"/>
                  <a:ea typeface="Verdana" panose="020B0604030504040204" pitchFamily="34" charset="0"/>
                </a:rPr>
              </a:br>
              <a:r>
                <a:rPr lang="da-DK" dirty="0">
                  <a:solidFill>
                    <a:schemeClr val="bg1"/>
                  </a:solidFill>
                  <a:latin typeface="Verdana" panose="020B0604030504040204" pitchFamily="34" charset="0"/>
                  <a:ea typeface="Verdana" panose="020B0604030504040204" pitchFamily="34" charset="0"/>
                </a:rPr>
                <a:t>døde celler, især </a:t>
              </a:r>
              <a:br>
                <a:rPr lang="da-DK" dirty="0">
                  <a:solidFill>
                    <a:schemeClr val="bg1"/>
                  </a:solidFill>
                  <a:latin typeface="Verdana" panose="020B0604030504040204" pitchFamily="34" charset="0"/>
                  <a:ea typeface="Verdana" panose="020B0604030504040204" pitchFamily="34" charset="0"/>
                </a:rPr>
              </a:br>
              <a:r>
                <a:rPr lang="da-DK" dirty="0" err="1">
                  <a:solidFill>
                    <a:schemeClr val="bg1"/>
                  </a:solidFill>
                  <a:latin typeface="Verdana" panose="020B0604030504040204" pitchFamily="34" charset="0"/>
                  <a:ea typeface="Verdana" panose="020B0604030504040204" pitchFamily="34" charset="0"/>
                </a:rPr>
                <a:t>neutrofile</a:t>
              </a:r>
              <a:endParaRPr lang="da-DK" dirty="0">
                <a:solidFill>
                  <a:schemeClr val="bg1"/>
                </a:solidFill>
                <a:latin typeface="Verdana" panose="020B0604030504040204" pitchFamily="34" charset="0"/>
                <a:ea typeface="Verdana" panose="020B0604030504040204" pitchFamily="34" charset="0"/>
              </a:endParaRP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344951" y="1771894"/>
            <a:ext cx="2328243" cy="461665"/>
          </a:xfrm>
          <a:prstGeom prst="rect">
            <a:avLst/>
          </a:prstGeom>
          <a:noFill/>
        </p:spPr>
        <p:txBody>
          <a:bodyPr wrap="square" rtlCol="0">
            <a:spAutoFit/>
          </a:bodyPr>
          <a:lstStyle/>
          <a:p>
            <a:r>
              <a:rPr lang="da-DK" sz="2400" b="1" dirty="0">
                <a:solidFill>
                  <a:schemeClr val="bg2">
                    <a:lumMod val="25000"/>
                  </a:schemeClr>
                </a:solidFill>
                <a:latin typeface="Verdana" panose="020B0604030504040204" pitchFamily="34" charset="0"/>
                <a:ea typeface="Verdana" panose="020B0604030504040204" pitchFamily="34" charset="0"/>
              </a:rPr>
              <a:t>Såreksudat</a:t>
            </a:r>
          </a:p>
        </p:txBody>
      </p:sp>
      <p:sp>
        <p:nvSpPr>
          <p:cNvPr id="31" name="Tekstfelt 30">
            <a:extLst>
              <a:ext uri="{FF2B5EF4-FFF2-40B4-BE49-F238E27FC236}">
                <a16:creationId xmlns:a16="http://schemas.microsoft.com/office/drawing/2014/main" id="{ED2C7E91-0C5E-D5A5-013A-A4D86A4A5CFD}"/>
              </a:ext>
            </a:extLst>
          </p:cNvPr>
          <p:cNvSpPr txBox="1"/>
          <p:nvPr/>
        </p:nvSpPr>
        <p:spPr>
          <a:xfrm>
            <a:off x="9344951" y="2181317"/>
            <a:ext cx="2328243" cy="2308324"/>
          </a:xfrm>
          <a:prstGeom prst="rect">
            <a:avLst/>
          </a:prstGeom>
          <a:noFill/>
        </p:spPr>
        <p:txBody>
          <a:bodyPr wrap="square" rtlCol="0">
            <a:spAutoFit/>
          </a:bodyPr>
          <a:lstStyle/>
          <a:p>
            <a:r>
              <a:rPr lang="da-DK" sz="1800" b="0" i="0" dirty="0">
                <a:solidFill>
                  <a:schemeClr val="tx1">
                    <a:lumMod val="50000"/>
                  </a:schemeClr>
                </a:solidFill>
                <a:effectLst/>
                <a:latin typeface="Inter"/>
              </a:rPr>
              <a:t>En væske, som vores krop udskiller gennem sår, og som kan hjælpe med at afgøre, om der er komplikationer, f.eks. en infektion eller et problem med helingsprocessen.</a:t>
            </a:r>
            <a:endParaRPr lang="da-DK" dirty="0">
              <a:solidFill>
                <a:schemeClr val="tx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2461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0" y="0"/>
            <a:ext cx="2993457"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566453" y="1997839"/>
              <a:ext cx="1981559" cy="1477328"/>
            </a:xfrm>
            <a:prstGeom prst="rect">
              <a:avLst/>
            </a:prstGeom>
            <a:grpFill/>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rPr>
                <a:t>Serøs </a:t>
              </a:r>
              <a:r>
                <a:rPr lang="da-DK" b="1" dirty="0" err="1">
                  <a:solidFill>
                    <a:schemeClr val="bg1"/>
                  </a:solidFill>
                  <a:latin typeface="Verdana" panose="020B0604030504040204" pitchFamily="34" charset="0"/>
                  <a:ea typeface="Verdana" panose="020B0604030504040204" pitchFamily="34" charset="0"/>
                </a:rPr>
                <a:t>eksudat</a:t>
              </a:r>
              <a:br>
                <a:rPr lang="da-DK" b="1" dirty="0">
                  <a:solidFill>
                    <a:schemeClr val="bg1"/>
                  </a:solidFill>
                  <a:latin typeface="Verdana" panose="020B0604030504040204" pitchFamily="34" charset="0"/>
                  <a:ea typeface="Verdana" panose="020B0604030504040204" pitchFamily="34" charset="0"/>
                </a:rPr>
              </a:br>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Klar, gullig (amber) væske</a:t>
              </a: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3079782" y="0"/>
            <a:ext cx="2993457" cy="6858000"/>
            <a:chOff x="3089707" y="0"/>
            <a:chExt cx="2993457" cy="6858000"/>
          </a:xfrm>
        </p:grpSpPr>
        <p:sp>
          <p:nvSpPr>
            <p:cNvPr id="18" name="Rektangel 17">
              <a:extLst>
                <a:ext uri="{FF2B5EF4-FFF2-40B4-BE49-F238E27FC236}">
                  <a16:creationId xmlns:a16="http://schemas.microsoft.com/office/drawing/2014/main" id="{62F3225B-0B5F-17AA-9B16-D48F6D7BFE89}"/>
                </a:ext>
              </a:extLst>
            </p:cNvPr>
            <p:cNvSpPr/>
            <p:nvPr/>
          </p:nvSpPr>
          <p:spPr>
            <a:xfrm>
              <a:off x="3089707" y="0"/>
              <a:ext cx="299345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3671548" y="2002727"/>
              <a:ext cx="1981559" cy="2031325"/>
            </a:xfrm>
            <a:prstGeom prst="rect">
              <a:avLst/>
            </a:prstGeom>
            <a:solidFill>
              <a:schemeClr val="accent2"/>
            </a:solidFill>
          </p:spPr>
          <p:txBody>
            <a:bodyPr wrap="square" rtlCol="0">
              <a:spAutoFit/>
            </a:bodyPr>
            <a:lstStyle/>
            <a:p>
              <a:pPr fontAlgn="base"/>
              <a:r>
                <a:rPr lang="da-DK" sz="1800" b="1" i="0" dirty="0" err="1">
                  <a:solidFill>
                    <a:schemeClr val="bg1"/>
                  </a:solidFill>
                  <a:effectLst/>
                  <a:latin typeface="+mj-lt"/>
                </a:rPr>
                <a:t>Seroanginøs</a:t>
              </a:r>
              <a:r>
                <a:rPr lang="da-DK" sz="1800" b="1" i="0" dirty="0">
                  <a:solidFill>
                    <a:schemeClr val="bg1"/>
                  </a:solidFill>
                  <a:effectLst/>
                  <a:latin typeface="+mj-lt"/>
                </a:rPr>
                <a:t> </a:t>
              </a:r>
              <a:r>
                <a:rPr lang="da-DK" sz="1800" b="1" i="0" dirty="0" err="1">
                  <a:solidFill>
                    <a:schemeClr val="bg1"/>
                  </a:solidFill>
                  <a:effectLst/>
                  <a:latin typeface="+mj-lt"/>
                </a:rPr>
                <a:t>eksudat</a:t>
              </a:r>
              <a:r>
                <a:rPr lang="da-DK" sz="1800" b="0" i="0" dirty="0">
                  <a:solidFill>
                    <a:schemeClr val="bg1"/>
                  </a:solidFill>
                  <a:effectLst/>
                  <a:latin typeface="+mj-lt"/>
                </a:rPr>
                <a:t> </a:t>
              </a:r>
              <a:br>
                <a:rPr lang="da-DK" sz="1800" b="0" i="0" dirty="0">
                  <a:solidFill>
                    <a:schemeClr val="bg1"/>
                  </a:solidFill>
                  <a:effectLst/>
                  <a:latin typeface="+mj-lt"/>
                </a:rPr>
              </a:br>
              <a:br>
                <a:rPr lang="da-DK" sz="1800" b="0" i="0" dirty="0">
                  <a:solidFill>
                    <a:schemeClr val="bg1"/>
                  </a:solidFill>
                  <a:effectLst/>
                  <a:latin typeface="+mj-lt"/>
                </a:rPr>
              </a:br>
              <a:r>
                <a:rPr lang="da-DK" sz="1800" b="0" i="0" dirty="0">
                  <a:solidFill>
                    <a:schemeClr val="bg1"/>
                  </a:solidFill>
                  <a:effectLst/>
                  <a:latin typeface="+mj-lt"/>
                </a:rPr>
                <a:t>Klar, pink til mere rødlig, </a:t>
              </a:r>
              <a:r>
                <a:rPr lang="da-DK" sz="1800" b="0" i="0" dirty="0" err="1">
                  <a:solidFill>
                    <a:schemeClr val="bg1"/>
                  </a:solidFill>
                  <a:effectLst/>
                  <a:latin typeface="+mj-lt"/>
                </a:rPr>
                <a:t>erythrocytter</a:t>
              </a:r>
              <a:endParaRPr lang="da-DK" sz="1800" b="0" i="0" dirty="0">
                <a:solidFill>
                  <a:schemeClr val="bg1"/>
                </a:solidFill>
                <a:effectLst/>
                <a:latin typeface="+mj-lt"/>
              </a:endParaRPr>
            </a:p>
            <a:p>
              <a:pPr fontAlgn="base"/>
              <a:endParaRPr lang="da-DK" sz="1800" b="0" i="0" dirty="0">
                <a:solidFill>
                  <a:schemeClr val="bg1"/>
                </a:solidFill>
                <a:effectLst/>
                <a:latin typeface="+mj-lt"/>
              </a:endParaRP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22</a:t>
            </a:fld>
            <a:endParaRPr lang="da-DK"/>
          </a:p>
        </p:txBody>
      </p:sp>
      <p:grpSp>
        <p:nvGrpSpPr>
          <p:cNvPr id="24" name="Gruppe 23">
            <a:extLst>
              <a:ext uri="{FF2B5EF4-FFF2-40B4-BE49-F238E27FC236}">
                <a16:creationId xmlns:a16="http://schemas.microsoft.com/office/drawing/2014/main" id="{879C3D6A-0CED-24D4-1BC3-1522F2E9E433}"/>
              </a:ext>
            </a:extLst>
          </p:cNvPr>
          <p:cNvGrpSpPr/>
          <p:nvPr/>
        </p:nvGrpSpPr>
        <p:grpSpPr>
          <a:xfrm>
            <a:off x="-3280961" y="0"/>
            <a:ext cx="2993457"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510472" y="1997839"/>
              <a:ext cx="1981559" cy="2585323"/>
            </a:xfrm>
            <a:prstGeom prst="rect">
              <a:avLst/>
            </a:prstGeom>
            <a:no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Fibrinøs</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Væske med </a:t>
              </a:r>
              <a:r>
                <a:rPr lang="da-DK" dirty="0" err="1">
                  <a:solidFill>
                    <a:schemeClr val="bg1"/>
                  </a:solidFill>
                  <a:latin typeface="Verdana" panose="020B0604030504040204" pitchFamily="34" charset="0"/>
                  <a:ea typeface="Verdana" panose="020B0604030504040204" pitchFamily="34" charset="0"/>
                </a:rPr>
                <a:t>fibrin</a:t>
              </a:r>
              <a:r>
                <a:rPr lang="da-DK" dirty="0">
                  <a:solidFill>
                    <a:schemeClr val="bg1"/>
                  </a:solidFill>
                  <a:latin typeface="Verdana" panose="020B0604030504040204" pitchFamily="34" charset="0"/>
                  <a:ea typeface="Verdana" panose="020B0604030504040204" pitchFamily="34" charset="0"/>
                </a:rPr>
                <a:t>, hvilket indikerer en aktivering af koagulationssystemet</a:t>
              </a:r>
            </a:p>
          </p:txBody>
        </p:sp>
      </p:grpSp>
      <p:grpSp>
        <p:nvGrpSpPr>
          <p:cNvPr id="27" name="Gruppe 26">
            <a:extLst>
              <a:ext uri="{FF2B5EF4-FFF2-40B4-BE49-F238E27FC236}">
                <a16:creationId xmlns:a16="http://schemas.microsoft.com/office/drawing/2014/main" id="{726D50B6-B69F-7AA2-7C2E-93474421A8A2}"/>
              </a:ext>
            </a:extLst>
          </p:cNvPr>
          <p:cNvGrpSpPr/>
          <p:nvPr/>
        </p:nvGrpSpPr>
        <p:grpSpPr>
          <a:xfrm>
            <a:off x="-3387631" y="0"/>
            <a:ext cx="2993457" cy="6858000"/>
            <a:chOff x="9198543" y="0"/>
            <a:chExt cx="2993457" cy="6858000"/>
          </a:xfrm>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5" y="1997839"/>
              <a:ext cx="2145846" cy="2585323"/>
            </a:xfrm>
            <a:prstGeom prst="rect">
              <a:avLst/>
            </a:prstGeom>
            <a:solidFill>
              <a:schemeClr val="tx1">
                <a:lumMod val="50000"/>
              </a:schemeClr>
            </a:solid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Purulent</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Pusfyldt </a:t>
              </a:r>
              <a:r>
                <a:rPr lang="da-DK" dirty="0" err="1">
                  <a:solidFill>
                    <a:schemeClr val="bg1"/>
                  </a:solidFill>
                  <a:latin typeface="Verdana" panose="020B0604030504040204" pitchFamily="34" charset="0"/>
                  <a:ea typeface="Verdana" panose="020B0604030504040204" pitchFamily="34" charset="0"/>
                </a:rPr>
                <a:t>eksudat</a:t>
              </a:r>
              <a:r>
                <a:rPr lang="da-DK" dirty="0">
                  <a:solidFill>
                    <a:schemeClr val="bg1"/>
                  </a:solidFill>
                  <a:latin typeface="Verdana" panose="020B0604030504040204" pitchFamily="34" charset="0"/>
                  <a:ea typeface="Verdana" panose="020B0604030504040204" pitchFamily="34" charset="0"/>
                </a:rPr>
                <a:t> der indeholder mange </a:t>
              </a:r>
              <a:br>
                <a:rPr lang="da-DK" dirty="0">
                  <a:solidFill>
                    <a:schemeClr val="bg1"/>
                  </a:solidFill>
                  <a:latin typeface="Verdana" panose="020B0604030504040204" pitchFamily="34" charset="0"/>
                  <a:ea typeface="Verdana" panose="020B0604030504040204" pitchFamily="34" charset="0"/>
                </a:rPr>
              </a:br>
              <a:r>
                <a:rPr lang="da-DK" dirty="0">
                  <a:solidFill>
                    <a:schemeClr val="bg1"/>
                  </a:solidFill>
                  <a:latin typeface="Verdana" panose="020B0604030504040204" pitchFamily="34" charset="0"/>
                  <a:ea typeface="Verdana" panose="020B0604030504040204" pitchFamily="34" charset="0"/>
                </a:rPr>
                <a:t>døde celler, især </a:t>
              </a:r>
              <a:br>
                <a:rPr lang="da-DK" dirty="0">
                  <a:solidFill>
                    <a:schemeClr val="bg1"/>
                  </a:solidFill>
                  <a:latin typeface="Verdana" panose="020B0604030504040204" pitchFamily="34" charset="0"/>
                  <a:ea typeface="Verdana" panose="020B0604030504040204" pitchFamily="34" charset="0"/>
                </a:rPr>
              </a:br>
              <a:r>
                <a:rPr lang="da-DK" dirty="0" err="1">
                  <a:solidFill>
                    <a:schemeClr val="bg1"/>
                  </a:solidFill>
                  <a:latin typeface="Verdana" panose="020B0604030504040204" pitchFamily="34" charset="0"/>
                  <a:ea typeface="Verdana" panose="020B0604030504040204" pitchFamily="34" charset="0"/>
                </a:rPr>
                <a:t>neutrofile</a:t>
              </a:r>
              <a:endParaRPr lang="da-DK" dirty="0">
                <a:solidFill>
                  <a:schemeClr val="bg1"/>
                </a:solidFill>
                <a:latin typeface="Verdana" panose="020B0604030504040204" pitchFamily="34" charset="0"/>
                <a:ea typeface="Verdana" panose="020B0604030504040204" pitchFamily="34" charset="0"/>
              </a:endParaRPr>
            </a:p>
            <a:p>
              <a:endParaRPr lang="da-DK" dirty="0">
                <a:solidFill>
                  <a:schemeClr val="bg1"/>
                </a:solidFill>
                <a:latin typeface="Verdana" panose="020B0604030504040204" pitchFamily="34" charset="0"/>
                <a:ea typeface="Verdana" panose="020B0604030504040204" pitchFamily="34" charset="0"/>
              </a:endParaRP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344951" y="1771894"/>
            <a:ext cx="2328243" cy="461665"/>
          </a:xfrm>
          <a:prstGeom prst="rect">
            <a:avLst/>
          </a:prstGeom>
          <a:noFill/>
        </p:spPr>
        <p:txBody>
          <a:bodyPr wrap="square" rtlCol="0">
            <a:spAutoFit/>
          </a:bodyPr>
          <a:lstStyle/>
          <a:p>
            <a:r>
              <a:rPr lang="da-DK" sz="2400" b="1" dirty="0">
                <a:solidFill>
                  <a:schemeClr val="bg2">
                    <a:lumMod val="25000"/>
                  </a:schemeClr>
                </a:solidFill>
                <a:latin typeface="Verdana" panose="020B0604030504040204" pitchFamily="34" charset="0"/>
                <a:ea typeface="Verdana" panose="020B0604030504040204" pitchFamily="34" charset="0"/>
              </a:rPr>
              <a:t>Såreksudat</a:t>
            </a:r>
          </a:p>
        </p:txBody>
      </p:sp>
      <p:sp>
        <p:nvSpPr>
          <p:cNvPr id="31" name="Tekstfelt 30">
            <a:extLst>
              <a:ext uri="{FF2B5EF4-FFF2-40B4-BE49-F238E27FC236}">
                <a16:creationId xmlns:a16="http://schemas.microsoft.com/office/drawing/2014/main" id="{ED2C7E91-0C5E-D5A5-013A-A4D86A4A5CFD}"/>
              </a:ext>
            </a:extLst>
          </p:cNvPr>
          <p:cNvSpPr txBox="1"/>
          <p:nvPr/>
        </p:nvSpPr>
        <p:spPr>
          <a:xfrm>
            <a:off x="9344951" y="2181317"/>
            <a:ext cx="2328243" cy="2308324"/>
          </a:xfrm>
          <a:prstGeom prst="rect">
            <a:avLst/>
          </a:prstGeom>
          <a:noFill/>
        </p:spPr>
        <p:txBody>
          <a:bodyPr wrap="square" rtlCol="0">
            <a:spAutoFit/>
          </a:bodyPr>
          <a:lstStyle/>
          <a:p>
            <a:r>
              <a:rPr lang="da-DK" sz="1800" b="0" i="0" dirty="0">
                <a:solidFill>
                  <a:schemeClr val="tx1">
                    <a:lumMod val="50000"/>
                  </a:schemeClr>
                </a:solidFill>
                <a:effectLst/>
                <a:latin typeface="Inter"/>
              </a:rPr>
              <a:t>En væske, som vores krop udskiller gennem sår, og som kan hjælpe med at afgøre, om der er komplikationer, f.eks. en infektion eller et problem med helingsprocessen.</a:t>
            </a:r>
            <a:endParaRPr lang="da-DK" dirty="0">
              <a:solidFill>
                <a:schemeClr val="tx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56713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0" y="0"/>
            <a:ext cx="2993457"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660481" y="2006060"/>
              <a:ext cx="1981559" cy="1477328"/>
            </a:xfrm>
            <a:prstGeom prst="rect">
              <a:avLst/>
            </a:prstGeom>
            <a:grpFill/>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rPr>
                <a:t>Serøs </a:t>
              </a:r>
              <a:r>
                <a:rPr lang="da-DK" b="1" dirty="0" err="1">
                  <a:solidFill>
                    <a:schemeClr val="bg1"/>
                  </a:solidFill>
                  <a:latin typeface="Verdana" panose="020B0604030504040204" pitchFamily="34" charset="0"/>
                  <a:ea typeface="Verdana" panose="020B0604030504040204" pitchFamily="34" charset="0"/>
                </a:rPr>
                <a:t>eksudat</a:t>
              </a:r>
              <a:br>
                <a:rPr lang="da-DK" b="1" dirty="0">
                  <a:solidFill>
                    <a:schemeClr val="bg1"/>
                  </a:solidFill>
                  <a:latin typeface="Verdana" panose="020B0604030504040204" pitchFamily="34" charset="0"/>
                  <a:ea typeface="Verdana" panose="020B0604030504040204" pitchFamily="34" charset="0"/>
                </a:rPr>
              </a:br>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Klar, gullig (amber) væske</a:t>
              </a: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3079782" y="0"/>
            <a:ext cx="2993457" cy="6858000"/>
            <a:chOff x="3089707" y="0"/>
            <a:chExt cx="2993457" cy="6858000"/>
          </a:xfrm>
        </p:grpSpPr>
        <p:sp>
          <p:nvSpPr>
            <p:cNvPr id="18" name="Rektangel 17">
              <a:extLst>
                <a:ext uri="{FF2B5EF4-FFF2-40B4-BE49-F238E27FC236}">
                  <a16:creationId xmlns:a16="http://schemas.microsoft.com/office/drawing/2014/main" id="{62F3225B-0B5F-17AA-9B16-D48F6D7BFE89}"/>
                </a:ext>
              </a:extLst>
            </p:cNvPr>
            <p:cNvSpPr/>
            <p:nvPr/>
          </p:nvSpPr>
          <p:spPr>
            <a:xfrm>
              <a:off x="3089707" y="0"/>
              <a:ext cx="299345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3671548" y="2002727"/>
              <a:ext cx="1981559" cy="1754326"/>
            </a:xfrm>
            <a:prstGeom prst="rect">
              <a:avLst/>
            </a:prstGeom>
            <a:solidFill>
              <a:schemeClr val="accent2"/>
            </a:solidFill>
          </p:spPr>
          <p:txBody>
            <a:bodyPr wrap="square" rtlCol="0">
              <a:spAutoFit/>
            </a:bodyPr>
            <a:lstStyle/>
            <a:p>
              <a:pPr fontAlgn="base"/>
              <a:r>
                <a:rPr lang="da-DK" sz="1800" b="1" i="0" dirty="0" err="1">
                  <a:solidFill>
                    <a:schemeClr val="bg1"/>
                  </a:solidFill>
                  <a:effectLst/>
                  <a:latin typeface="+mj-lt"/>
                </a:rPr>
                <a:t>Seroanginøs</a:t>
              </a:r>
              <a:r>
                <a:rPr lang="da-DK" sz="1800" b="1" i="0" dirty="0">
                  <a:solidFill>
                    <a:schemeClr val="bg1"/>
                  </a:solidFill>
                  <a:effectLst/>
                  <a:latin typeface="+mj-lt"/>
                </a:rPr>
                <a:t> </a:t>
              </a:r>
              <a:r>
                <a:rPr lang="da-DK" sz="1800" b="1" i="0" dirty="0" err="1">
                  <a:solidFill>
                    <a:schemeClr val="bg1"/>
                  </a:solidFill>
                  <a:effectLst/>
                  <a:latin typeface="+mj-lt"/>
                </a:rPr>
                <a:t>eksudat</a:t>
              </a:r>
              <a:r>
                <a:rPr lang="da-DK" sz="1800" b="0" i="0" dirty="0">
                  <a:solidFill>
                    <a:schemeClr val="bg1"/>
                  </a:solidFill>
                  <a:effectLst/>
                  <a:latin typeface="+mj-lt"/>
                </a:rPr>
                <a:t> </a:t>
              </a:r>
              <a:br>
                <a:rPr lang="da-DK" sz="1800" b="0" i="0" dirty="0">
                  <a:solidFill>
                    <a:schemeClr val="bg1"/>
                  </a:solidFill>
                  <a:effectLst/>
                  <a:latin typeface="+mj-lt"/>
                </a:rPr>
              </a:br>
              <a:br>
                <a:rPr lang="da-DK" sz="1800" b="0" i="0" dirty="0">
                  <a:solidFill>
                    <a:schemeClr val="bg1"/>
                  </a:solidFill>
                  <a:effectLst/>
                  <a:latin typeface="+mj-lt"/>
                </a:rPr>
              </a:br>
              <a:r>
                <a:rPr lang="da-DK" sz="1800" b="0" i="0" dirty="0">
                  <a:solidFill>
                    <a:schemeClr val="bg1"/>
                  </a:solidFill>
                  <a:effectLst/>
                  <a:latin typeface="+mj-lt"/>
                </a:rPr>
                <a:t>Klar, pink til mere rødlig, </a:t>
              </a:r>
              <a:r>
                <a:rPr lang="da-DK" sz="1800" b="0" i="0" dirty="0" err="1">
                  <a:solidFill>
                    <a:schemeClr val="bg1"/>
                  </a:solidFill>
                  <a:effectLst/>
                  <a:latin typeface="+mj-lt"/>
                </a:rPr>
                <a:t>erythrocytter</a:t>
              </a:r>
              <a:endParaRPr lang="da-DK" sz="1800" b="0" i="0" dirty="0">
                <a:solidFill>
                  <a:schemeClr val="bg1"/>
                </a:solidFill>
                <a:effectLst/>
                <a:latin typeface="+mj-lt"/>
              </a:endParaRP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23</a:t>
            </a:fld>
            <a:endParaRPr lang="da-DK"/>
          </a:p>
        </p:txBody>
      </p:sp>
      <p:grpSp>
        <p:nvGrpSpPr>
          <p:cNvPr id="24" name="Gruppe 23">
            <a:extLst>
              <a:ext uri="{FF2B5EF4-FFF2-40B4-BE49-F238E27FC236}">
                <a16:creationId xmlns:a16="http://schemas.microsoft.com/office/drawing/2014/main" id="{879C3D6A-0CED-24D4-1BC3-1522F2E9E433}"/>
              </a:ext>
            </a:extLst>
          </p:cNvPr>
          <p:cNvGrpSpPr/>
          <p:nvPr/>
        </p:nvGrpSpPr>
        <p:grpSpPr>
          <a:xfrm>
            <a:off x="6159564" y="0"/>
            <a:ext cx="2993457"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510472" y="1997839"/>
              <a:ext cx="1981559" cy="2585323"/>
            </a:xfrm>
            <a:prstGeom prst="rect">
              <a:avLst/>
            </a:prstGeom>
            <a:no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Fibrinøs</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Væske med </a:t>
              </a:r>
              <a:r>
                <a:rPr lang="da-DK" dirty="0" err="1">
                  <a:solidFill>
                    <a:schemeClr val="bg1"/>
                  </a:solidFill>
                  <a:latin typeface="Verdana" panose="020B0604030504040204" pitchFamily="34" charset="0"/>
                  <a:ea typeface="Verdana" panose="020B0604030504040204" pitchFamily="34" charset="0"/>
                </a:rPr>
                <a:t>fibrin</a:t>
              </a:r>
              <a:r>
                <a:rPr lang="da-DK" dirty="0">
                  <a:solidFill>
                    <a:schemeClr val="bg1"/>
                  </a:solidFill>
                  <a:latin typeface="Verdana" panose="020B0604030504040204" pitchFamily="34" charset="0"/>
                  <a:ea typeface="Verdana" panose="020B0604030504040204" pitchFamily="34" charset="0"/>
                </a:rPr>
                <a:t>, hvilket indikerer en aktivering af koagulations-systemet</a:t>
              </a:r>
            </a:p>
          </p:txBody>
        </p:sp>
      </p:grpSp>
      <p:grpSp>
        <p:nvGrpSpPr>
          <p:cNvPr id="27" name="Gruppe 26">
            <a:extLst>
              <a:ext uri="{FF2B5EF4-FFF2-40B4-BE49-F238E27FC236}">
                <a16:creationId xmlns:a16="http://schemas.microsoft.com/office/drawing/2014/main" id="{726D50B6-B69F-7AA2-7C2E-93474421A8A2}"/>
              </a:ext>
            </a:extLst>
          </p:cNvPr>
          <p:cNvGrpSpPr/>
          <p:nvPr/>
        </p:nvGrpSpPr>
        <p:grpSpPr>
          <a:xfrm>
            <a:off x="-3387631" y="0"/>
            <a:ext cx="2993457" cy="6858000"/>
            <a:chOff x="9198543" y="0"/>
            <a:chExt cx="2993457" cy="6858000"/>
          </a:xfrm>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Purulent</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Pusfyldt </a:t>
              </a:r>
              <a:r>
                <a:rPr lang="da-DK" dirty="0" err="1">
                  <a:solidFill>
                    <a:schemeClr val="bg1"/>
                  </a:solidFill>
                  <a:latin typeface="Verdana" panose="020B0604030504040204" pitchFamily="34" charset="0"/>
                  <a:ea typeface="Verdana" panose="020B0604030504040204" pitchFamily="34" charset="0"/>
                </a:rPr>
                <a:t>eksudat</a:t>
              </a:r>
              <a:r>
                <a:rPr lang="da-DK" dirty="0">
                  <a:solidFill>
                    <a:schemeClr val="bg1"/>
                  </a:solidFill>
                  <a:latin typeface="Verdana" panose="020B0604030504040204" pitchFamily="34" charset="0"/>
                  <a:ea typeface="Verdana" panose="020B0604030504040204" pitchFamily="34" charset="0"/>
                </a:rPr>
                <a:t> der indeholder mange </a:t>
              </a:r>
              <a:br>
                <a:rPr lang="da-DK" dirty="0">
                  <a:solidFill>
                    <a:schemeClr val="bg1"/>
                  </a:solidFill>
                  <a:latin typeface="Verdana" panose="020B0604030504040204" pitchFamily="34" charset="0"/>
                  <a:ea typeface="Verdana" panose="020B0604030504040204" pitchFamily="34" charset="0"/>
                </a:rPr>
              </a:br>
              <a:r>
                <a:rPr lang="da-DK" dirty="0">
                  <a:solidFill>
                    <a:schemeClr val="bg1"/>
                  </a:solidFill>
                  <a:latin typeface="Verdana" panose="020B0604030504040204" pitchFamily="34" charset="0"/>
                  <a:ea typeface="Verdana" panose="020B0604030504040204" pitchFamily="34" charset="0"/>
                </a:rPr>
                <a:t>døde celler, især </a:t>
              </a:r>
              <a:br>
                <a:rPr lang="da-DK" dirty="0">
                  <a:solidFill>
                    <a:schemeClr val="bg1"/>
                  </a:solidFill>
                  <a:latin typeface="Verdana" panose="020B0604030504040204" pitchFamily="34" charset="0"/>
                  <a:ea typeface="Verdana" panose="020B0604030504040204" pitchFamily="34" charset="0"/>
                </a:rPr>
              </a:br>
              <a:r>
                <a:rPr lang="da-DK" dirty="0" err="1">
                  <a:solidFill>
                    <a:schemeClr val="bg1"/>
                  </a:solidFill>
                  <a:latin typeface="Verdana" panose="020B0604030504040204" pitchFamily="34" charset="0"/>
                  <a:ea typeface="Verdana" panose="020B0604030504040204" pitchFamily="34" charset="0"/>
                </a:rPr>
                <a:t>neutrofile</a:t>
              </a:r>
              <a:endParaRPr lang="da-DK" dirty="0">
                <a:solidFill>
                  <a:schemeClr val="bg1"/>
                </a:solidFill>
                <a:latin typeface="Verdana" panose="020B0604030504040204" pitchFamily="34" charset="0"/>
                <a:ea typeface="Verdana" panose="020B0604030504040204" pitchFamily="34" charset="0"/>
              </a:endParaRP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344951" y="1771894"/>
            <a:ext cx="2328243" cy="461665"/>
          </a:xfrm>
          <a:prstGeom prst="rect">
            <a:avLst/>
          </a:prstGeom>
          <a:noFill/>
        </p:spPr>
        <p:txBody>
          <a:bodyPr wrap="square" rtlCol="0">
            <a:spAutoFit/>
          </a:bodyPr>
          <a:lstStyle/>
          <a:p>
            <a:r>
              <a:rPr lang="da-DK" sz="2400" b="1" dirty="0">
                <a:solidFill>
                  <a:schemeClr val="bg2">
                    <a:lumMod val="25000"/>
                  </a:schemeClr>
                </a:solidFill>
                <a:latin typeface="Verdana" panose="020B0604030504040204" pitchFamily="34" charset="0"/>
                <a:ea typeface="Verdana" panose="020B0604030504040204" pitchFamily="34" charset="0"/>
              </a:rPr>
              <a:t>Såreksudat</a:t>
            </a:r>
          </a:p>
        </p:txBody>
      </p:sp>
      <p:sp>
        <p:nvSpPr>
          <p:cNvPr id="31" name="Tekstfelt 30">
            <a:extLst>
              <a:ext uri="{FF2B5EF4-FFF2-40B4-BE49-F238E27FC236}">
                <a16:creationId xmlns:a16="http://schemas.microsoft.com/office/drawing/2014/main" id="{ED2C7E91-0C5E-D5A5-013A-A4D86A4A5CFD}"/>
              </a:ext>
            </a:extLst>
          </p:cNvPr>
          <p:cNvSpPr txBox="1"/>
          <p:nvPr/>
        </p:nvSpPr>
        <p:spPr>
          <a:xfrm>
            <a:off x="9344951" y="2181317"/>
            <a:ext cx="2328243" cy="2308324"/>
          </a:xfrm>
          <a:prstGeom prst="rect">
            <a:avLst/>
          </a:prstGeom>
          <a:noFill/>
        </p:spPr>
        <p:txBody>
          <a:bodyPr wrap="square" rtlCol="0">
            <a:spAutoFit/>
          </a:bodyPr>
          <a:lstStyle/>
          <a:p>
            <a:r>
              <a:rPr lang="da-DK" sz="1800" b="0" i="0" dirty="0">
                <a:solidFill>
                  <a:schemeClr val="tx1">
                    <a:lumMod val="50000"/>
                  </a:schemeClr>
                </a:solidFill>
                <a:effectLst/>
                <a:latin typeface="Inter"/>
              </a:rPr>
              <a:t>En væske, som vores krop udskiller gennem sår, og som kan hjælpe med at afgøre, om der er komplikationer, f.eks. en infektion eller et problem med helingsprocessen.</a:t>
            </a:r>
            <a:endParaRPr lang="da-DK" dirty="0">
              <a:solidFill>
                <a:schemeClr val="tx1">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23469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0" y="0"/>
            <a:ext cx="2993457"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566453" y="1997839"/>
              <a:ext cx="1981559" cy="1477328"/>
            </a:xfrm>
            <a:prstGeom prst="rect">
              <a:avLst/>
            </a:prstGeom>
            <a:grpFill/>
          </p:spPr>
          <p:txBody>
            <a:bodyPr wrap="square" rtlCol="0">
              <a:spAutoFit/>
            </a:bodyPr>
            <a:lstStyle/>
            <a:p>
              <a:r>
                <a:rPr lang="da-DK" b="1" dirty="0">
                  <a:solidFill>
                    <a:schemeClr val="bg1"/>
                  </a:solidFill>
                  <a:latin typeface="Verdana" panose="020B0604030504040204" pitchFamily="34" charset="0"/>
                  <a:ea typeface="Verdana" panose="020B0604030504040204" pitchFamily="34" charset="0"/>
                </a:rPr>
                <a:t>Serøs </a:t>
              </a:r>
              <a:r>
                <a:rPr lang="da-DK" b="1" dirty="0" err="1">
                  <a:solidFill>
                    <a:schemeClr val="bg1"/>
                  </a:solidFill>
                  <a:latin typeface="Verdana" panose="020B0604030504040204" pitchFamily="34" charset="0"/>
                  <a:ea typeface="Verdana" panose="020B0604030504040204" pitchFamily="34" charset="0"/>
                </a:rPr>
                <a:t>eksudat</a:t>
              </a:r>
              <a:br>
                <a:rPr lang="da-DK" b="1" dirty="0">
                  <a:solidFill>
                    <a:schemeClr val="bg1"/>
                  </a:solidFill>
                  <a:latin typeface="Verdana" panose="020B0604030504040204" pitchFamily="34" charset="0"/>
                  <a:ea typeface="Verdana" panose="020B0604030504040204" pitchFamily="34" charset="0"/>
                </a:rPr>
              </a:br>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Klar, gullig (amber) væske</a:t>
              </a: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3079782" y="0"/>
            <a:ext cx="2993457" cy="6858000"/>
            <a:chOff x="3089707" y="0"/>
            <a:chExt cx="2993457" cy="6858000"/>
          </a:xfrm>
        </p:grpSpPr>
        <p:sp>
          <p:nvSpPr>
            <p:cNvPr id="18" name="Rektangel 17">
              <a:extLst>
                <a:ext uri="{FF2B5EF4-FFF2-40B4-BE49-F238E27FC236}">
                  <a16:creationId xmlns:a16="http://schemas.microsoft.com/office/drawing/2014/main" id="{62F3225B-0B5F-17AA-9B16-D48F6D7BFE89}"/>
                </a:ext>
              </a:extLst>
            </p:cNvPr>
            <p:cNvSpPr/>
            <p:nvPr/>
          </p:nvSpPr>
          <p:spPr>
            <a:xfrm>
              <a:off x="3089707" y="0"/>
              <a:ext cx="2993457"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3671548" y="2002727"/>
              <a:ext cx="1981559" cy="1754326"/>
            </a:xfrm>
            <a:prstGeom prst="rect">
              <a:avLst/>
            </a:prstGeom>
            <a:solidFill>
              <a:schemeClr val="accent2"/>
            </a:solidFill>
          </p:spPr>
          <p:txBody>
            <a:bodyPr wrap="square" rtlCol="0">
              <a:spAutoFit/>
            </a:bodyPr>
            <a:lstStyle/>
            <a:p>
              <a:pPr fontAlgn="base"/>
              <a:r>
                <a:rPr lang="da-DK" sz="1800" b="1" i="0" dirty="0" err="1">
                  <a:solidFill>
                    <a:schemeClr val="bg1"/>
                  </a:solidFill>
                  <a:effectLst/>
                  <a:latin typeface="+mj-lt"/>
                </a:rPr>
                <a:t>Seroanginøs</a:t>
              </a:r>
              <a:r>
                <a:rPr lang="da-DK" sz="1800" b="1" i="0" dirty="0">
                  <a:solidFill>
                    <a:schemeClr val="bg1"/>
                  </a:solidFill>
                  <a:effectLst/>
                  <a:latin typeface="+mj-lt"/>
                </a:rPr>
                <a:t> </a:t>
              </a:r>
              <a:r>
                <a:rPr lang="da-DK" sz="1800" b="1" i="0" dirty="0" err="1">
                  <a:solidFill>
                    <a:schemeClr val="bg1"/>
                  </a:solidFill>
                  <a:effectLst/>
                  <a:latin typeface="+mj-lt"/>
                </a:rPr>
                <a:t>eksudat</a:t>
              </a:r>
              <a:r>
                <a:rPr lang="da-DK" sz="1800" b="0" i="0" dirty="0">
                  <a:solidFill>
                    <a:schemeClr val="bg1"/>
                  </a:solidFill>
                  <a:effectLst/>
                  <a:latin typeface="+mj-lt"/>
                </a:rPr>
                <a:t> </a:t>
              </a:r>
              <a:br>
                <a:rPr lang="da-DK" sz="1800" b="0" i="0" dirty="0">
                  <a:solidFill>
                    <a:schemeClr val="bg1"/>
                  </a:solidFill>
                  <a:effectLst/>
                  <a:latin typeface="+mj-lt"/>
                </a:rPr>
              </a:br>
              <a:br>
                <a:rPr lang="da-DK" sz="1800" b="0" i="0" dirty="0">
                  <a:solidFill>
                    <a:schemeClr val="bg1"/>
                  </a:solidFill>
                  <a:effectLst/>
                  <a:latin typeface="+mj-lt"/>
                </a:rPr>
              </a:br>
              <a:r>
                <a:rPr lang="da-DK" sz="1800" b="0" i="0" dirty="0">
                  <a:solidFill>
                    <a:schemeClr val="bg1"/>
                  </a:solidFill>
                  <a:effectLst/>
                  <a:latin typeface="+mj-lt"/>
                </a:rPr>
                <a:t>Klar, pink til mere rødlig, </a:t>
              </a:r>
              <a:r>
                <a:rPr lang="da-DK" sz="1800" b="0" i="0" dirty="0" err="1">
                  <a:solidFill>
                    <a:schemeClr val="bg1"/>
                  </a:solidFill>
                  <a:effectLst/>
                  <a:latin typeface="+mj-lt"/>
                </a:rPr>
                <a:t>erythrocytter</a:t>
              </a:r>
              <a:endParaRPr lang="da-DK" sz="1800" b="0" i="0" dirty="0">
                <a:solidFill>
                  <a:schemeClr val="bg1"/>
                </a:solidFill>
                <a:effectLst/>
                <a:latin typeface="+mj-lt"/>
              </a:endParaRP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24</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6159564" y="0"/>
            <a:ext cx="2993457"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510472" y="1997839"/>
              <a:ext cx="1981559" cy="2585323"/>
            </a:xfrm>
            <a:prstGeom prst="rect">
              <a:avLst/>
            </a:prstGeom>
            <a:no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Fibrinøs</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Væske med </a:t>
              </a:r>
              <a:r>
                <a:rPr lang="da-DK" dirty="0" err="1">
                  <a:solidFill>
                    <a:schemeClr val="bg1"/>
                  </a:solidFill>
                  <a:latin typeface="Verdana" panose="020B0604030504040204" pitchFamily="34" charset="0"/>
                  <a:ea typeface="Verdana" panose="020B0604030504040204" pitchFamily="34" charset="0"/>
                </a:rPr>
                <a:t>fibrin</a:t>
              </a:r>
              <a:r>
                <a:rPr lang="da-DK" dirty="0">
                  <a:solidFill>
                    <a:schemeClr val="bg1"/>
                  </a:solidFill>
                  <a:latin typeface="Verdana" panose="020B0604030504040204" pitchFamily="34" charset="0"/>
                  <a:ea typeface="Verdana" panose="020B0604030504040204" pitchFamily="34" charset="0"/>
                </a:rPr>
                <a:t>, hvilket indikerer en aktivering af koagulations-systemet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344951" y="1771894"/>
            <a:ext cx="2328243" cy="461665"/>
          </a:xfrm>
          <a:prstGeom prst="rect">
            <a:avLst/>
          </a:prstGeom>
          <a:noFill/>
        </p:spPr>
        <p:txBody>
          <a:bodyPr wrap="square" rtlCol="0">
            <a:spAutoFit/>
          </a:bodyPr>
          <a:lstStyle/>
          <a:p>
            <a:r>
              <a:rPr lang="da-DK" sz="2400" b="1" dirty="0">
                <a:solidFill>
                  <a:schemeClr val="bg2">
                    <a:lumMod val="25000"/>
                  </a:schemeClr>
                </a:solidFill>
                <a:latin typeface="Verdana" panose="020B0604030504040204" pitchFamily="34" charset="0"/>
                <a:ea typeface="Verdana" panose="020B0604030504040204" pitchFamily="34" charset="0"/>
              </a:rPr>
              <a:t>Såreksudat</a:t>
            </a:r>
          </a:p>
        </p:txBody>
      </p:sp>
      <p:sp>
        <p:nvSpPr>
          <p:cNvPr id="31" name="Tekstfelt 30">
            <a:extLst>
              <a:ext uri="{FF2B5EF4-FFF2-40B4-BE49-F238E27FC236}">
                <a16:creationId xmlns:a16="http://schemas.microsoft.com/office/drawing/2014/main" id="{ED2C7E91-0C5E-D5A5-013A-A4D86A4A5CFD}"/>
              </a:ext>
            </a:extLst>
          </p:cNvPr>
          <p:cNvSpPr txBox="1"/>
          <p:nvPr/>
        </p:nvSpPr>
        <p:spPr>
          <a:xfrm>
            <a:off x="9344951" y="2181317"/>
            <a:ext cx="2328243" cy="2308324"/>
          </a:xfrm>
          <a:prstGeom prst="rect">
            <a:avLst/>
          </a:prstGeom>
          <a:noFill/>
        </p:spPr>
        <p:txBody>
          <a:bodyPr wrap="square" rtlCol="0">
            <a:spAutoFit/>
          </a:bodyPr>
          <a:lstStyle/>
          <a:p>
            <a:r>
              <a:rPr lang="da-DK" sz="1800" b="0" i="0" dirty="0">
                <a:solidFill>
                  <a:schemeClr val="tx1">
                    <a:lumMod val="50000"/>
                  </a:schemeClr>
                </a:solidFill>
                <a:effectLst/>
                <a:latin typeface="Inter"/>
              </a:rPr>
              <a:t>En væske, som vores krop udskiller gennem sår, og som kan hjælpe med at afgøre, om der er komplikationer, f.eks. en infektion eller et problem med helingsprocessen.</a:t>
            </a:r>
            <a:endParaRPr lang="da-DK" dirty="0">
              <a:solidFill>
                <a:schemeClr val="tx1">
                  <a:lumMod val="50000"/>
                </a:schemeClr>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9239346" y="0"/>
            <a:ext cx="2993457" cy="6858000"/>
            <a:chOff x="9198543" y="0"/>
            <a:chExt cx="2993457" cy="6858000"/>
          </a:xfrm>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err="1">
                  <a:solidFill>
                    <a:schemeClr val="bg1"/>
                  </a:solidFill>
                  <a:latin typeface="Verdana" panose="020B0604030504040204" pitchFamily="34" charset="0"/>
                  <a:ea typeface="Verdana" panose="020B0604030504040204" pitchFamily="34" charset="0"/>
                </a:rPr>
                <a:t>Purulent</a:t>
              </a:r>
              <a:r>
                <a:rPr lang="da-DK" b="1" dirty="0">
                  <a:solidFill>
                    <a:schemeClr val="bg1"/>
                  </a:solidFill>
                  <a:latin typeface="Verdana" panose="020B0604030504040204" pitchFamily="34" charset="0"/>
                  <a:ea typeface="Verdana" panose="020B0604030504040204" pitchFamily="34" charset="0"/>
                </a:rPr>
                <a:t> </a:t>
              </a:r>
              <a:r>
                <a:rPr lang="da-DK" b="1" dirty="0" err="1">
                  <a:solidFill>
                    <a:schemeClr val="bg1"/>
                  </a:solidFill>
                  <a:latin typeface="Verdana" panose="020B0604030504040204" pitchFamily="34" charset="0"/>
                  <a:ea typeface="Verdana" panose="020B0604030504040204" pitchFamily="34" charset="0"/>
                </a:rPr>
                <a:t>eksudat</a:t>
              </a:r>
              <a:endParaRPr lang="da-DK" b="1" dirty="0">
                <a:solidFill>
                  <a:schemeClr val="bg1"/>
                </a:solidFill>
                <a:latin typeface="Verdana" panose="020B0604030504040204" pitchFamily="34" charset="0"/>
                <a:ea typeface="Verdana" panose="020B0604030504040204" pitchFamily="34" charset="0"/>
              </a:endParaRPr>
            </a:p>
            <a:p>
              <a:endParaRPr lang="da-DK" b="1" dirty="0">
                <a:solidFill>
                  <a:schemeClr val="bg1"/>
                </a:solidFill>
                <a:latin typeface="Verdana" panose="020B0604030504040204" pitchFamily="34" charset="0"/>
                <a:ea typeface="Verdana" panose="020B0604030504040204" pitchFamily="34" charset="0"/>
              </a:endParaRPr>
            </a:p>
            <a:p>
              <a:r>
                <a:rPr lang="da-DK" dirty="0">
                  <a:solidFill>
                    <a:schemeClr val="bg1"/>
                  </a:solidFill>
                  <a:latin typeface="Verdana" panose="020B0604030504040204" pitchFamily="34" charset="0"/>
                  <a:ea typeface="Verdana" panose="020B0604030504040204" pitchFamily="34" charset="0"/>
                </a:rPr>
                <a:t>Pusfyldt </a:t>
              </a:r>
              <a:r>
                <a:rPr lang="da-DK" dirty="0" err="1">
                  <a:solidFill>
                    <a:schemeClr val="bg1"/>
                  </a:solidFill>
                  <a:latin typeface="Verdana" panose="020B0604030504040204" pitchFamily="34" charset="0"/>
                  <a:ea typeface="Verdana" panose="020B0604030504040204" pitchFamily="34" charset="0"/>
                </a:rPr>
                <a:t>eksudat</a:t>
              </a:r>
              <a:r>
                <a:rPr lang="da-DK" dirty="0">
                  <a:solidFill>
                    <a:schemeClr val="bg1"/>
                  </a:solidFill>
                  <a:latin typeface="Verdana" panose="020B0604030504040204" pitchFamily="34" charset="0"/>
                  <a:ea typeface="Verdana" panose="020B0604030504040204" pitchFamily="34" charset="0"/>
                </a:rPr>
                <a:t> der indeholder mange </a:t>
              </a:r>
              <a:br>
                <a:rPr lang="da-DK" dirty="0">
                  <a:solidFill>
                    <a:schemeClr val="bg1"/>
                  </a:solidFill>
                  <a:latin typeface="Verdana" panose="020B0604030504040204" pitchFamily="34" charset="0"/>
                  <a:ea typeface="Verdana" panose="020B0604030504040204" pitchFamily="34" charset="0"/>
                </a:rPr>
              </a:br>
              <a:r>
                <a:rPr lang="da-DK" dirty="0">
                  <a:solidFill>
                    <a:schemeClr val="bg1"/>
                  </a:solidFill>
                  <a:latin typeface="Verdana" panose="020B0604030504040204" pitchFamily="34" charset="0"/>
                  <a:ea typeface="Verdana" panose="020B0604030504040204" pitchFamily="34" charset="0"/>
                </a:rPr>
                <a:t>døde celler, især </a:t>
              </a:r>
              <a:br>
                <a:rPr lang="da-DK" dirty="0">
                  <a:solidFill>
                    <a:schemeClr val="bg1"/>
                  </a:solidFill>
                  <a:latin typeface="Verdana" panose="020B0604030504040204" pitchFamily="34" charset="0"/>
                  <a:ea typeface="Verdana" panose="020B0604030504040204" pitchFamily="34" charset="0"/>
                </a:rPr>
              </a:br>
              <a:r>
                <a:rPr lang="da-DK" dirty="0" err="1">
                  <a:solidFill>
                    <a:schemeClr val="bg1"/>
                  </a:solidFill>
                  <a:latin typeface="Verdana" panose="020B0604030504040204" pitchFamily="34" charset="0"/>
                  <a:ea typeface="Verdana" panose="020B0604030504040204" pitchFamily="34" charset="0"/>
                </a:rPr>
                <a:t>neutrofile</a:t>
              </a:r>
              <a:endParaRPr lang="da-DK" dirty="0">
                <a:solidFill>
                  <a:schemeClr val="bg1"/>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355655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083423B5-D95F-2630-4287-656ECCAD3484}"/>
              </a:ext>
            </a:extLst>
          </p:cNvPr>
          <p:cNvPicPr>
            <a:picLocks noGrp="1" noChangeAspect="1"/>
          </p:cNvPicPr>
          <p:nvPr>
            <p:ph sz="half" idx="1"/>
          </p:nvPr>
        </p:nvPicPr>
        <p:blipFill>
          <a:blip r:embed="rId3"/>
          <a:stretch>
            <a:fillRect/>
          </a:stretch>
        </p:blipFill>
        <p:spPr>
          <a:xfrm>
            <a:off x="911224" y="1909612"/>
            <a:ext cx="28956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62FCD31C-E7F2-29AC-8B53-4E3442C7EADF}"/>
              </a:ext>
            </a:extLst>
          </p:cNvPr>
          <p:cNvSpPr>
            <a:spLocks noGrp="1"/>
          </p:cNvSpPr>
          <p:nvPr>
            <p:ph type="sldNum" sz="quarter" idx="12"/>
          </p:nvPr>
        </p:nvSpPr>
        <p:spPr/>
        <p:txBody>
          <a:bodyPr/>
          <a:lstStyle/>
          <a:p>
            <a:fld id="{50DEC214-4A26-8544-86E4-D5810B015655}" type="slidenum">
              <a:rPr lang="da-DK" smtClean="0"/>
              <a:t>25</a:t>
            </a:fld>
            <a:endParaRPr lang="da-DK"/>
          </a:p>
        </p:txBody>
      </p:sp>
      <p:sp>
        <p:nvSpPr>
          <p:cNvPr id="5" name="Titel 4">
            <a:extLst>
              <a:ext uri="{FF2B5EF4-FFF2-40B4-BE49-F238E27FC236}">
                <a16:creationId xmlns:a16="http://schemas.microsoft.com/office/drawing/2014/main" id="{DB68BA7C-C518-99FA-77EB-022EE9EF66D6}"/>
              </a:ext>
            </a:extLst>
          </p:cNvPr>
          <p:cNvSpPr>
            <a:spLocks noGrp="1"/>
          </p:cNvSpPr>
          <p:nvPr>
            <p:ph type="title"/>
          </p:nvPr>
        </p:nvSpPr>
        <p:spPr/>
        <p:txBody>
          <a:bodyPr/>
          <a:lstStyle/>
          <a:p>
            <a:r>
              <a:rPr lang="da-DK" dirty="0"/>
              <a:t>Hvordan er fugtigheden?</a:t>
            </a:r>
          </a:p>
        </p:txBody>
      </p:sp>
      <p:pic>
        <p:nvPicPr>
          <p:cNvPr id="9" name="Billede 8">
            <a:extLst>
              <a:ext uri="{FF2B5EF4-FFF2-40B4-BE49-F238E27FC236}">
                <a16:creationId xmlns:a16="http://schemas.microsoft.com/office/drawing/2014/main" id="{7B9ACEC6-BFAD-CF77-C56D-154E5CA6500A}"/>
              </a:ext>
            </a:extLst>
          </p:cNvPr>
          <p:cNvPicPr>
            <a:picLocks noChangeAspect="1"/>
          </p:cNvPicPr>
          <p:nvPr/>
        </p:nvPicPr>
        <p:blipFill>
          <a:blip r:embed="rId4"/>
          <a:stretch>
            <a:fillRect/>
          </a:stretch>
        </p:blipFill>
        <p:spPr>
          <a:xfrm>
            <a:off x="7975600" y="1861987"/>
            <a:ext cx="2895600" cy="2980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Billede 9">
            <a:extLst>
              <a:ext uri="{FF2B5EF4-FFF2-40B4-BE49-F238E27FC236}">
                <a16:creationId xmlns:a16="http://schemas.microsoft.com/office/drawing/2014/main" id="{7036A401-370D-73B8-B75D-E2D61B2F7178}"/>
              </a:ext>
            </a:extLst>
          </p:cNvPr>
          <p:cNvPicPr>
            <a:picLocks noChangeAspect="1"/>
          </p:cNvPicPr>
          <p:nvPr/>
        </p:nvPicPr>
        <p:blipFill>
          <a:blip r:embed="rId5"/>
          <a:stretch>
            <a:fillRect/>
          </a:stretch>
        </p:blipFill>
        <p:spPr>
          <a:xfrm>
            <a:off x="4062412" y="1861987"/>
            <a:ext cx="3657600" cy="3000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618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845C8893-5C46-26EB-E432-9A11DC3DA94B}"/>
              </a:ext>
            </a:extLst>
          </p:cNvPr>
          <p:cNvPicPr>
            <a:picLocks noGrp="1" noChangeAspect="1"/>
          </p:cNvPicPr>
          <p:nvPr>
            <p:ph sz="half" idx="1"/>
          </p:nvPr>
        </p:nvPicPr>
        <p:blipFill>
          <a:blip r:embed="rId3"/>
          <a:stretch>
            <a:fillRect/>
          </a:stretch>
        </p:blipFill>
        <p:spPr>
          <a:xfrm>
            <a:off x="1337895" y="1232694"/>
            <a:ext cx="3997509" cy="4392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ladsholder til indhold 6">
            <a:extLst>
              <a:ext uri="{FF2B5EF4-FFF2-40B4-BE49-F238E27FC236}">
                <a16:creationId xmlns:a16="http://schemas.microsoft.com/office/drawing/2014/main" id="{81C93C3E-E629-D91F-77DB-85CBBDE33A3B}"/>
              </a:ext>
            </a:extLst>
          </p:cNvPr>
          <p:cNvPicPr>
            <a:picLocks noGrp="1" noChangeAspect="1"/>
          </p:cNvPicPr>
          <p:nvPr>
            <p:ph sz="half" idx="2"/>
          </p:nvPr>
        </p:nvPicPr>
        <p:blipFill>
          <a:blip r:embed="rId4"/>
          <a:stretch>
            <a:fillRect/>
          </a:stretch>
        </p:blipFill>
        <p:spPr>
          <a:xfrm>
            <a:off x="5643900" y="2173186"/>
            <a:ext cx="5210205" cy="2881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6400743C-F508-4BD0-96FC-379784F57541}"/>
              </a:ext>
            </a:extLst>
          </p:cNvPr>
          <p:cNvSpPr>
            <a:spLocks noGrp="1"/>
          </p:cNvSpPr>
          <p:nvPr>
            <p:ph type="sldNum" sz="quarter" idx="12"/>
          </p:nvPr>
        </p:nvSpPr>
        <p:spPr/>
        <p:txBody>
          <a:bodyPr/>
          <a:lstStyle/>
          <a:p>
            <a:fld id="{50DEC214-4A26-8544-86E4-D5810B015655}" type="slidenum">
              <a:rPr lang="da-DK" smtClean="0"/>
              <a:t>26</a:t>
            </a:fld>
            <a:endParaRPr lang="da-DK"/>
          </a:p>
        </p:txBody>
      </p:sp>
    </p:spTree>
    <p:extLst>
      <p:ext uri="{BB962C8B-B14F-4D97-AF65-F5344CB8AC3E}">
        <p14:creationId xmlns:p14="http://schemas.microsoft.com/office/powerpoint/2010/main" val="896702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150471" y="383328"/>
            <a:ext cx="5393322" cy="649538"/>
          </a:xfrm>
        </p:spPr>
        <p:txBody>
          <a:bodyPr/>
          <a:lstStyle/>
          <a:p>
            <a:pPr algn="ctr"/>
            <a:r>
              <a:rPr lang="da-DK" dirty="0"/>
              <a:t>Edge - sårkanter</a:t>
            </a:r>
          </a:p>
        </p:txBody>
      </p:sp>
      <p:sp>
        <p:nvSpPr>
          <p:cNvPr id="3" name="Pladsholder til indhold 2">
            <a:extLst>
              <a:ext uri="{FF2B5EF4-FFF2-40B4-BE49-F238E27FC236}">
                <a16:creationId xmlns:a16="http://schemas.microsoft.com/office/drawing/2014/main" id="{E4F9D6D3-F2FB-3FF1-BDE4-3D2F21B5E245}"/>
              </a:ext>
            </a:extLst>
          </p:cNvPr>
          <p:cNvSpPr>
            <a:spLocks noGrp="1"/>
          </p:cNvSpPr>
          <p:nvPr>
            <p:ph idx="1"/>
          </p:nvPr>
        </p:nvSpPr>
        <p:spPr>
          <a:xfrm>
            <a:off x="911225" y="1244184"/>
            <a:ext cx="5184775" cy="5029617"/>
          </a:xfrm>
        </p:spPr>
        <p:txBody>
          <a:bodyPr/>
          <a:lstStyle/>
          <a:p>
            <a:pPr marL="0" lvl="0" indent="0">
              <a:buNone/>
            </a:pPr>
            <a:r>
              <a:rPr lang="da-DK" dirty="0">
                <a:solidFill>
                  <a:schemeClr val="bg2">
                    <a:lumMod val="10000"/>
                  </a:schemeClr>
                </a:solidFill>
              </a:rPr>
              <a:t>Refererer til sårkanterne og det omkringliggende væv</a:t>
            </a:r>
          </a:p>
          <a:p>
            <a:pPr marL="0" lvl="0" indent="0">
              <a:buNone/>
            </a:pPr>
            <a:endParaRPr lang="da-DK" dirty="0">
              <a:solidFill>
                <a:schemeClr val="bg2">
                  <a:lumMod val="10000"/>
                </a:schemeClr>
              </a:solidFill>
            </a:endParaRPr>
          </a:p>
          <a:p>
            <a:pPr marL="0" lvl="0" indent="0">
              <a:buNone/>
            </a:pPr>
            <a:r>
              <a:rPr lang="da-DK" dirty="0">
                <a:solidFill>
                  <a:schemeClr val="bg2">
                    <a:lumMod val="10000"/>
                  </a:schemeClr>
                </a:solidFill>
              </a:rPr>
              <a:t>Sår heler fra kanterne og ind imod midten</a:t>
            </a:r>
          </a:p>
          <a:p>
            <a:pPr marL="0" indent="0">
              <a:buNone/>
            </a:pPr>
            <a:endParaRPr lang="da-DK" sz="2000" dirty="0">
              <a:solidFill>
                <a:schemeClr val="bg2">
                  <a:lumMod val="10000"/>
                </a:schemeClr>
              </a:solidFill>
            </a:endParaRPr>
          </a:p>
          <a:p>
            <a:pPr marL="0" indent="0">
              <a:buNone/>
            </a:pPr>
            <a:r>
              <a:rPr lang="da-DK" sz="2000" dirty="0">
                <a:solidFill>
                  <a:schemeClr val="bg2">
                    <a:lumMod val="10000"/>
                  </a:schemeClr>
                </a:solidFill>
              </a:rPr>
              <a:t>Udseende:</a:t>
            </a:r>
          </a:p>
          <a:p>
            <a:pPr lvl="1"/>
            <a:r>
              <a:rPr lang="da-DK" dirty="0">
                <a:solidFill>
                  <a:schemeClr val="bg2">
                    <a:lumMod val="10000"/>
                  </a:schemeClr>
                </a:solidFill>
              </a:rPr>
              <a:t>Macereret, hævet, rullende, undermineret, </a:t>
            </a:r>
            <a:r>
              <a:rPr lang="da-DK" dirty="0" err="1">
                <a:solidFill>
                  <a:schemeClr val="bg2">
                    <a:lumMod val="10000"/>
                  </a:schemeClr>
                </a:solidFill>
              </a:rPr>
              <a:t>kallositet</a:t>
            </a:r>
            <a:r>
              <a:rPr lang="da-DK" dirty="0">
                <a:solidFill>
                  <a:schemeClr val="bg2">
                    <a:lumMod val="10000"/>
                  </a:schemeClr>
                </a:solidFill>
              </a:rPr>
              <a:t>, tørre eller sunde sårkanter</a:t>
            </a:r>
          </a:p>
          <a:p>
            <a:pPr lvl="4"/>
            <a:endParaRPr lang="da-DK" dirty="0">
              <a:solidFill>
                <a:schemeClr val="bg2">
                  <a:lumMod val="10000"/>
                </a:schemeClr>
              </a:solidFill>
            </a:endParaRPr>
          </a:p>
          <a:p>
            <a:pPr marL="0" indent="0">
              <a:buNone/>
            </a:pPr>
            <a:r>
              <a:rPr lang="da-DK" dirty="0">
                <a:solidFill>
                  <a:schemeClr val="bg2">
                    <a:lumMod val="10000"/>
                  </a:schemeClr>
                </a:solidFill>
              </a:rPr>
              <a:t>Et sår kan have mere end et problem ved sårkanten, som kræver forskellige interventioner/ handlinger</a:t>
            </a:r>
            <a:endParaRPr lang="da-DK" sz="2000" dirty="0">
              <a:solidFill>
                <a:schemeClr val="bg2">
                  <a:lumMod val="10000"/>
                </a:schemeClr>
              </a:solidFill>
            </a:endParaRPr>
          </a:p>
          <a:p>
            <a:endParaRPr lang="en-US" sz="3200" dirty="0"/>
          </a:p>
          <a:p>
            <a:endParaRPr lang="da-DK" dirty="0"/>
          </a:p>
        </p:txBody>
      </p:sp>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p:txBody>
          <a:bodyPr/>
          <a:lstStyle/>
          <a:p>
            <a:fld id="{50DEC214-4A26-8544-86E4-D5810B015655}" type="slidenum">
              <a:rPr lang="da-DK" smtClean="0"/>
              <a:t>27</a:t>
            </a:fld>
            <a:endParaRPr lang="da-DK" dirty="0"/>
          </a:p>
        </p:txBody>
      </p:sp>
      <p:grpSp>
        <p:nvGrpSpPr>
          <p:cNvPr id="5" name="Gruppe 4">
            <a:extLst>
              <a:ext uri="{FF2B5EF4-FFF2-40B4-BE49-F238E27FC236}">
                <a16:creationId xmlns:a16="http://schemas.microsoft.com/office/drawing/2014/main" id="{DFDA5C4F-CD98-B9F8-899D-DD35C525D245}"/>
              </a:ext>
            </a:extLst>
          </p:cNvPr>
          <p:cNvGrpSpPr/>
          <p:nvPr/>
        </p:nvGrpSpPr>
        <p:grpSpPr>
          <a:xfrm>
            <a:off x="10943980" y="5600380"/>
            <a:ext cx="698492" cy="804206"/>
            <a:chOff x="10943980" y="5600380"/>
            <a:chExt cx="698492" cy="804206"/>
          </a:xfrm>
        </p:grpSpPr>
        <p:sp>
          <p:nvSpPr>
            <p:cNvPr id="6" name="Rektangel 5">
              <a:extLst>
                <a:ext uri="{FF2B5EF4-FFF2-40B4-BE49-F238E27FC236}">
                  <a16:creationId xmlns:a16="http://schemas.microsoft.com/office/drawing/2014/main" id="{0D6C6606-156C-CA0F-7FE1-8ED4F625E09B}"/>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BD724D10-4FA8-DF7B-49DF-2C0AC67C47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
        <p:nvSpPr>
          <p:cNvPr id="12" name="Rektangel 11">
            <a:extLst>
              <a:ext uri="{FF2B5EF4-FFF2-40B4-BE49-F238E27FC236}">
                <a16:creationId xmlns:a16="http://schemas.microsoft.com/office/drawing/2014/main" id="{1E64190F-F6FC-46AE-114E-280946991D28}"/>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8" name="Tekstfelt 7">
            <a:extLst>
              <a:ext uri="{FF2B5EF4-FFF2-40B4-BE49-F238E27FC236}">
                <a16:creationId xmlns:a16="http://schemas.microsoft.com/office/drawing/2014/main" id="{34D00C1A-77A1-566F-E024-AF711AB9AE1C}"/>
              </a:ext>
            </a:extLst>
          </p:cNvPr>
          <p:cNvSpPr txBox="1"/>
          <p:nvPr/>
        </p:nvSpPr>
        <p:spPr>
          <a:xfrm>
            <a:off x="6621483" y="2459504"/>
            <a:ext cx="6097978" cy="1938992"/>
          </a:xfrm>
          <a:prstGeom prst="rect">
            <a:avLst/>
          </a:prstGeom>
          <a:noFill/>
        </p:spPr>
        <p:txBody>
          <a:bodyPr wrap="square">
            <a:spAutoFit/>
          </a:bodyPr>
          <a:lstStyle/>
          <a:p>
            <a:pPr algn="ctr"/>
            <a:r>
              <a:rPr lang="da-DK" sz="12000" dirty="0">
                <a:solidFill>
                  <a:schemeClr val="bg1"/>
                </a:solidFill>
              </a:rPr>
              <a:t>E</a:t>
            </a:r>
          </a:p>
        </p:txBody>
      </p:sp>
    </p:spTree>
    <p:extLst>
      <p:ext uri="{BB962C8B-B14F-4D97-AF65-F5344CB8AC3E}">
        <p14:creationId xmlns:p14="http://schemas.microsoft.com/office/powerpoint/2010/main" val="97930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a:extLst>
              <a:ext uri="{FF2B5EF4-FFF2-40B4-BE49-F238E27FC236}">
                <a16:creationId xmlns:a16="http://schemas.microsoft.com/office/drawing/2014/main" id="{2BEDFD7D-D33F-31A8-2AA3-642762E57F85}"/>
              </a:ext>
            </a:extLst>
          </p:cNvPr>
          <p:cNvPicPr>
            <a:picLocks noGrp="1" noChangeAspect="1"/>
          </p:cNvPicPr>
          <p:nvPr>
            <p:ph sz="half" idx="1"/>
          </p:nvPr>
        </p:nvPicPr>
        <p:blipFill>
          <a:blip r:embed="rId3"/>
          <a:stretch>
            <a:fillRect/>
          </a:stretch>
        </p:blipFill>
        <p:spPr>
          <a:xfrm>
            <a:off x="582376" y="1659118"/>
            <a:ext cx="3382077" cy="4113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ladsholder til indhold 8">
            <a:extLst>
              <a:ext uri="{FF2B5EF4-FFF2-40B4-BE49-F238E27FC236}">
                <a16:creationId xmlns:a16="http://schemas.microsoft.com/office/drawing/2014/main" id="{740B595D-ADC0-3D70-74FC-214139B614FA}"/>
              </a:ext>
            </a:extLst>
          </p:cNvPr>
          <p:cNvPicPr>
            <a:picLocks noGrp="1" noChangeAspect="1"/>
          </p:cNvPicPr>
          <p:nvPr>
            <p:ph sz="half" idx="2"/>
          </p:nvPr>
        </p:nvPicPr>
        <p:blipFill>
          <a:blip r:embed="rId4"/>
          <a:stretch>
            <a:fillRect/>
          </a:stretch>
        </p:blipFill>
        <p:spPr>
          <a:xfrm>
            <a:off x="4223659" y="1659119"/>
            <a:ext cx="3440314" cy="4133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FE2D5BEE-CD9C-D1F4-3B34-3614B513015C}"/>
              </a:ext>
            </a:extLst>
          </p:cNvPr>
          <p:cNvSpPr>
            <a:spLocks noGrp="1"/>
          </p:cNvSpPr>
          <p:nvPr>
            <p:ph type="sldNum" sz="quarter" idx="12"/>
          </p:nvPr>
        </p:nvSpPr>
        <p:spPr/>
        <p:txBody>
          <a:bodyPr/>
          <a:lstStyle/>
          <a:p>
            <a:fld id="{50DEC214-4A26-8544-86E4-D5810B015655}" type="slidenum">
              <a:rPr lang="da-DK" smtClean="0"/>
              <a:t>28</a:t>
            </a:fld>
            <a:endParaRPr lang="da-DK" dirty="0"/>
          </a:p>
        </p:txBody>
      </p:sp>
      <p:pic>
        <p:nvPicPr>
          <p:cNvPr id="10" name="Billede 9">
            <a:extLst>
              <a:ext uri="{FF2B5EF4-FFF2-40B4-BE49-F238E27FC236}">
                <a16:creationId xmlns:a16="http://schemas.microsoft.com/office/drawing/2014/main" id="{56302153-6E7A-782E-BF40-0D124C2C40D9}"/>
              </a:ext>
            </a:extLst>
          </p:cNvPr>
          <p:cNvPicPr>
            <a:picLocks noChangeAspect="1"/>
          </p:cNvPicPr>
          <p:nvPr/>
        </p:nvPicPr>
        <p:blipFill>
          <a:blip r:embed="rId5"/>
          <a:stretch>
            <a:fillRect/>
          </a:stretch>
        </p:blipFill>
        <p:spPr>
          <a:xfrm>
            <a:off x="7945786" y="1659119"/>
            <a:ext cx="2824922" cy="4113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562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911226" y="369793"/>
            <a:ext cx="5393322" cy="1081007"/>
          </a:xfrm>
        </p:spPr>
        <p:txBody>
          <a:bodyPr/>
          <a:lstStyle/>
          <a:p>
            <a:r>
              <a:rPr lang="da-DK" dirty="0"/>
              <a:t>Edge - sårkanter </a:t>
            </a:r>
            <a:br>
              <a:rPr lang="da-DK" dirty="0"/>
            </a:br>
            <a:endParaRPr lang="da-DK" dirty="0"/>
          </a:p>
        </p:txBody>
      </p:sp>
      <p:sp>
        <p:nvSpPr>
          <p:cNvPr id="3" name="Pladsholder til indhold 2">
            <a:extLst>
              <a:ext uri="{FF2B5EF4-FFF2-40B4-BE49-F238E27FC236}">
                <a16:creationId xmlns:a16="http://schemas.microsoft.com/office/drawing/2014/main" id="{E4F9D6D3-F2FB-3FF1-BDE4-3D2F21B5E245}"/>
              </a:ext>
            </a:extLst>
          </p:cNvPr>
          <p:cNvSpPr>
            <a:spLocks noGrp="1"/>
          </p:cNvSpPr>
          <p:nvPr>
            <p:ph idx="1"/>
          </p:nvPr>
        </p:nvSpPr>
        <p:spPr>
          <a:xfrm>
            <a:off x="911225" y="1881187"/>
            <a:ext cx="5184775" cy="4392614"/>
          </a:xfrm>
        </p:spPr>
        <p:txBody>
          <a:bodyPr/>
          <a:lstStyle/>
          <a:p>
            <a:pPr marL="0" lvl="0" indent="0" algn="ctr">
              <a:buNone/>
            </a:pPr>
            <a:r>
              <a:rPr lang="da-DK" dirty="0">
                <a:solidFill>
                  <a:schemeClr val="bg2">
                    <a:lumMod val="10000"/>
                  </a:schemeClr>
                </a:solidFill>
              </a:rPr>
              <a:t>H</a:t>
            </a:r>
            <a:r>
              <a:rPr lang="da-DK" sz="2000" dirty="0">
                <a:solidFill>
                  <a:schemeClr val="bg2">
                    <a:lumMod val="10000"/>
                  </a:schemeClr>
                </a:solidFill>
              </a:rPr>
              <a:t>usk omgivelserne ikke kun de</a:t>
            </a:r>
          </a:p>
          <a:p>
            <a:pPr marL="0" lvl="0" indent="0" algn="ctr">
              <a:buNone/>
            </a:pPr>
            <a:r>
              <a:rPr lang="da-DK" sz="2000" dirty="0">
                <a:solidFill>
                  <a:schemeClr val="bg2">
                    <a:lumMod val="10000"/>
                  </a:schemeClr>
                </a:solidFill>
              </a:rPr>
              <a:t> nære kanter</a:t>
            </a:r>
          </a:p>
          <a:p>
            <a:pPr marL="0" lvl="0" indent="0">
              <a:buNone/>
            </a:pPr>
            <a:endParaRPr lang="da-DK" sz="2000" dirty="0">
              <a:solidFill>
                <a:schemeClr val="bg2">
                  <a:lumMod val="10000"/>
                </a:schemeClr>
              </a:solidFill>
            </a:endParaRPr>
          </a:p>
          <a:p>
            <a:pPr marL="0" lvl="0" indent="0" algn="ctr">
              <a:buNone/>
            </a:pPr>
            <a:r>
              <a:rPr lang="da-DK" sz="2000" dirty="0">
                <a:solidFill>
                  <a:schemeClr val="bg2">
                    <a:lumMod val="10000"/>
                  </a:schemeClr>
                </a:solidFill>
              </a:rPr>
              <a:t>Beskrivelse af huden omkring såret og i området:</a:t>
            </a:r>
          </a:p>
          <a:p>
            <a:pPr marL="0" lvl="0" indent="0" algn="ctr">
              <a:buNone/>
            </a:pPr>
            <a:endParaRPr lang="da-DK" sz="2000" dirty="0">
              <a:solidFill>
                <a:schemeClr val="bg2">
                  <a:lumMod val="10000"/>
                </a:schemeClr>
              </a:solidFill>
            </a:endParaRPr>
          </a:p>
          <a:p>
            <a:pPr lvl="1"/>
            <a:r>
              <a:rPr lang="da-DK" dirty="0">
                <a:solidFill>
                  <a:schemeClr val="bg2">
                    <a:lumMod val="10000"/>
                  </a:schemeClr>
                </a:solidFill>
              </a:rPr>
              <a:t>Eksem, flaget, allergisk reaktion eller tilpas</a:t>
            </a:r>
          </a:p>
          <a:p>
            <a:pPr lvl="1"/>
            <a:r>
              <a:rPr lang="da-DK" dirty="0">
                <a:solidFill>
                  <a:schemeClr val="bg2">
                    <a:lumMod val="10000"/>
                  </a:schemeClr>
                </a:solidFill>
              </a:rPr>
              <a:t>Sensibilitet - </a:t>
            </a:r>
            <a:r>
              <a:rPr lang="da-DK" dirty="0" err="1">
                <a:solidFill>
                  <a:schemeClr val="bg2">
                    <a:lumMod val="10000"/>
                  </a:schemeClr>
                </a:solidFill>
              </a:rPr>
              <a:t>neuropati</a:t>
            </a:r>
            <a:endParaRPr lang="da-DK" dirty="0">
              <a:solidFill>
                <a:schemeClr val="bg2">
                  <a:lumMod val="10000"/>
                </a:schemeClr>
              </a:solidFill>
            </a:endParaRPr>
          </a:p>
          <a:p>
            <a:pPr lvl="1"/>
            <a:r>
              <a:rPr lang="da-DK" dirty="0">
                <a:solidFill>
                  <a:schemeClr val="bg2">
                    <a:lumMod val="10000"/>
                  </a:schemeClr>
                </a:solidFill>
              </a:rPr>
              <a:t>Ødemer – vurder behov for kompression </a:t>
            </a:r>
          </a:p>
          <a:p>
            <a:endParaRPr lang="da-DK" dirty="0"/>
          </a:p>
        </p:txBody>
      </p:sp>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p:txBody>
          <a:bodyPr/>
          <a:lstStyle/>
          <a:p>
            <a:fld id="{50DEC214-4A26-8544-86E4-D5810B015655}" type="slidenum">
              <a:rPr lang="da-DK" smtClean="0"/>
              <a:t>29</a:t>
            </a:fld>
            <a:endParaRPr lang="da-DK" dirty="0"/>
          </a:p>
        </p:txBody>
      </p:sp>
      <p:grpSp>
        <p:nvGrpSpPr>
          <p:cNvPr id="5" name="Gruppe 4">
            <a:extLst>
              <a:ext uri="{FF2B5EF4-FFF2-40B4-BE49-F238E27FC236}">
                <a16:creationId xmlns:a16="http://schemas.microsoft.com/office/drawing/2014/main" id="{DFDA5C4F-CD98-B9F8-899D-DD35C525D245}"/>
              </a:ext>
            </a:extLst>
          </p:cNvPr>
          <p:cNvGrpSpPr/>
          <p:nvPr/>
        </p:nvGrpSpPr>
        <p:grpSpPr>
          <a:xfrm>
            <a:off x="10943980" y="5600380"/>
            <a:ext cx="698492" cy="804206"/>
            <a:chOff x="10943980" y="5600380"/>
            <a:chExt cx="698492" cy="804206"/>
          </a:xfrm>
        </p:grpSpPr>
        <p:sp>
          <p:nvSpPr>
            <p:cNvPr id="6" name="Rektangel 5">
              <a:extLst>
                <a:ext uri="{FF2B5EF4-FFF2-40B4-BE49-F238E27FC236}">
                  <a16:creationId xmlns:a16="http://schemas.microsoft.com/office/drawing/2014/main" id="{0D6C6606-156C-CA0F-7FE1-8ED4F625E09B}"/>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BD724D10-4FA8-DF7B-49DF-2C0AC67C47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
        <p:nvSpPr>
          <p:cNvPr id="12" name="Rektangel 11">
            <a:extLst>
              <a:ext uri="{FF2B5EF4-FFF2-40B4-BE49-F238E27FC236}">
                <a16:creationId xmlns:a16="http://schemas.microsoft.com/office/drawing/2014/main" id="{1E64190F-F6FC-46AE-114E-280946991D28}"/>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8" name="Tekstfelt 7">
            <a:extLst>
              <a:ext uri="{FF2B5EF4-FFF2-40B4-BE49-F238E27FC236}">
                <a16:creationId xmlns:a16="http://schemas.microsoft.com/office/drawing/2014/main" id="{BCED6B60-52A2-9A28-E03E-3FC70729DD72}"/>
              </a:ext>
            </a:extLst>
          </p:cNvPr>
          <p:cNvSpPr txBox="1"/>
          <p:nvPr/>
        </p:nvSpPr>
        <p:spPr>
          <a:xfrm>
            <a:off x="6621483" y="2459504"/>
            <a:ext cx="6097978" cy="1938992"/>
          </a:xfrm>
          <a:prstGeom prst="rect">
            <a:avLst/>
          </a:prstGeom>
          <a:noFill/>
        </p:spPr>
        <p:txBody>
          <a:bodyPr wrap="square">
            <a:spAutoFit/>
          </a:bodyPr>
          <a:lstStyle/>
          <a:p>
            <a:pPr algn="ctr"/>
            <a:r>
              <a:rPr lang="da-DK" sz="12000" dirty="0">
                <a:solidFill>
                  <a:schemeClr val="bg1"/>
                </a:solidFill>
              </a:rPr>
              <a:t>E</a:t>
            </a:r>
          </a:p>
        </p:txBody>
      </p:sp>
    </p:spTree>
    <p:extLst>
      <p:ext uri="{BB962C8B-B14F-4D97-AF65-F5344CB8AC3E}">
        <p14:creationId xmlns:p14="http://schemas.microsoft.com/office/powerpoint/2010/main" val="14432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5D426E2C-A644-5553-D26D-8ABC390E1499}"/>
              </a:ext>
            </a:extLst>
          </p:cNvPr>
          <p:cNvSpPr>
            <a:spLocks noGrp="1"/>
          </p:cNvSpPr>
          <p:nvPr>
            <p:ph sz="half" idx="1"/>
          </p:nvPr>
        </p:nvSpPr>
        <p:spPr>
          <a:xfrm>
            <a:off x="911224" y="1881187"/>
            <a:ext cx="4464051" cy="4392614"/>
          </a:xfrm>
        </p:spPr>
        <p:txBody>
          <a:bodyPr>
            <a:normAutofit/>
          </a:bodyPr>
          <a:lstStyle/>
          <a:p>
            <a:r>
              <a:rPr lang="da-DK"/>
              <a:t>TIME bør benyttes sammen med behandlingscirklen for optimering af sårbund </a:t>
            </a:r>
          </a:p>
          <a:p>
            <a:r>
              <a:rPr lang="da-DK"/>
              <a:t>Behandlingscirklen lægger vægt på helhedsbehandling og forebyggelse ved at vurdere patienten og få stillet en sårdiagnose</a:t>
            </a:r>
          </a:p>
          <a:p>
            <a:r>
              <a:rPr lang="da-DK"/>
              <a:t>Såret vurderes med baggrund i TIME</a:t>
            </a:r>
          </a:p>
        </p:txBody>
      </p:sp>
      <p:pic>
        <p:nvPicPr>
          <p:cNvPr id="7" name="Pladsholder til billede 6">
            <a:extLst>
              <a:ext uri="{FF2B5EF4-FFF2-40B4-BE49-F238E27FC236}">
                <a16:creationId xmlns:a16="http://schemas.microsoft.com/office/drawing/2014/main" id="{7EF90852-0BCB-096D-D37F-D0DFB3449091}"/>
              </a:ext>
            </a:extLst>
          </p:cNvPr>
          <p:cNvPicPr>
            <a:picLocks noGrp="1" noChangeAspect="1"/>
          </p:cNvPicPr>
          <p:nvPr>
            <p:ph sz="half" idx="2"/>
          </p:nvPr>
        </p:nvPicPr>
        <p:blipFill>
          <a:blip r:embed="rId3"/>
          <a:stretch>
            <a:fillRect/>
          </a:stretch>
        </p:blipFill>
        <p:spPr>
          <a:xfrm>
            <a:off x="5570188" y="1881187"/>
            <a:ext cx="5710588" cy="3197929"/>
          </a:xfrm>
          <a:prstGeom prst="rect">
            <a:avLst/>
          </a:prstGeom>
          <a:noFill/>
        </p:spPr>
      </p:pic>
      <p:sp>
        <p:nvSpPr>
          <p:cNvPr id="4" name="Pladsholder til slidenummer 3">
            <a:extLst>
              <a:ext uri="{FF2B5EF4-FFF2-40B4-BE49-F238E27FC236}">
                <a16:creationId xmlns:a16="http://schemas.microsoft.com/office/drawing/2014/main" id="{A42A09A4-385C-751B-ECD8-B79C7C1DF39E}"/>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a:t>
            </a:fld>
            <a:endParaRPr lang="da-DK"/>
          </a:p>
        </p:txBody>
      </p:sp>
      <p:sp>
        <p:nvSpPr>
          <p:cNvPr id="5" name="Titel 4">
            <a:extLst>
              <a:ext uri="{FF2B5EF4-FFF2-40B4-BE49-F238E27FC236}">
                <a16:creationId xmlns:a16="http://schemas.microsoft.com/office/drawing/2014/main" id="{511F110E-42DC-6399-D512-ECE1283B4736}"/>
              </a:ext>
            </a:extLst>
          </p:cNvPr>
          <p:cNvSpPr>
            <a:spLocks noGrp="1"/>
          </p:cNvSpPr>
          <p:nvPr>
            <p:ph type="title"/>
          </p:nvPr>
        </p:nvSpPr>
        <p:spPr>
          <a:xfrm>
            <a:off x="911224" y="369794"/>
            <a:ext cx="9648825" cy="1079594"/>
          </a:xfrm>
        </p:spPr>
        <p:txBody>
          <a:bodyPr wrap="square" anchor="b">
            <a:normAutofit/>
          </a:bodyPr>
          <a:lstStyle/>
          <a:p>
            <a:r>
              <a:rPr lang="da-DK" dirty="0"/>
              <a:t>TIME og behandlingscirklen</a:t>
            </a:r>
          </a:p>
        </p:txBody>
      </p:sp>
      <p:sp>
        <p:nvSpPr>
          <p:cNvPr id="8" name="Tekstfelt 7">
            <a:extLst>
              <a:ext uri="{FF2B5EF4-FFF2-40B4-BE49-F238E27FC236}">
                <a16:creationId xmlns:a16="http://schemas.microsoft.com/office/drawing/2014/main" id="{7AF4C318-A24C-C204-3253-CBF6E9ECED57}"/>
              </a:ext>
            </a:extLst>
          </p:cNvPr>
          <p:cNvSpPr txBox="1"/>
          <p:nvPr/>
        </p:nvSpPr>
        <p:spPr>
          <a:xfrm>
            <a:off x="9720943" y="5192486"/>
            <a:ext cx="1559833" cy="400110"/>
          </a:xfrm>
          <a:prstGeom prst="rect">
            <a:avLst/>
          </a:prstGeom>
          <a:noFill/>
        </p:spPr>
        <p:txBody>
          <a:bodyPr wrap="square" rtlCol="0">
            <a:spAutoFit/>
          </a:bodyPr>
          <a:lstStyle/>
          <a:p>
            <a:r>
              <a:rPr lang="en-US" sz="1000" dirty="0">
                <a:solidFill>
                  <a:srgbClr val="3B5182"/>
                </a:solidFill>
              </a:rPr>
              <a:t>Med inspiration </a:t>
            </a:r>
            <a:r>
              <a:rPr lang="en-US" sz="1000" dirty="0" err="1">
                <a:solidFill>
                  <a:srgbClr val="3B5182"/>
                </a:solidFill>
              </a:rPr>
              <a:t>fra</a:t>
            </a:r>
            <a:r>
              <a:rPr lang="en-US" sz="1000" dirty="0">
                <a:solidFill>
                  <a:srgbClr val="3B5182"/>
                </a:solidFill>
              </a:rPr>
              <a:t> </a:t>
            </a:r>
            <a:r>
              <a:rPr lang="da-DK" sz="1000" dirty="0">
                <a:solidFill>
                  <a:srgbClr val="3B5182"/>
                </a:solidFill>
              </a:rPr>
              <a:t>Johansen, E. (2012)</a:t>
            </a:r>
          </a:p>
        </p:txBody>
      </p:sp>
    </p:spTree>
    <p:extLst>
      <p:ext uri="{BB962C8B-B14F-4D97-AF65-F5344CB8AC3E}">
        <p14:creationId xmlns:p14="http://schemas.microsoft.com/office/powerpoint/2010/main" val="3423034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E6294-F694-594F-A23E-BA7235C6AD1C}"/>
              </a:ext>
            </a:extLst>
          </p:cNvPr>
          <p:cNvSpPr>
            <a:spLocks noGrp="1"/>
          </p:cNvSpPr>
          <p:nvPr>
            <p:ph type="title"/>
          </p:nvPr>
        </p:nvSpPr>
        <p:spPr/>
        <p:txBody>
          <a:bodyPr/>
          <a:lstStyle/>
          <a:p>
            <a:r>
              <a:rPr lang="da-DK" dirty="0"/>
              <a:t>Huden omkring</a:t>
            </a:r>
          </a:p>
        </p:txBody>
      </p:sp>
      <p:pic>
        <p:nvPicPr>
          <p:cNvPr id="5" name="Pladsholder til indhold 4">
            <a:extLst>
              <a:ext uri="{FF2B5EF4-FFF2-40B4-BE49-F238E27FC236}">
                <a16:creationId xmlns:a16="http://schemas.microsoft.com/office/drawing/2014/main" id="{B4EC333A-C14B-2301-6281-03140D9401CD}"/>
              </a:ext>
            </a:extLst>
          </p:cNvPr>
          <p:cNvPicPr>
            <a:picLocks noGrp="1" noChangeAspect="1"/>
          </p:cNvPicPr>
          <p:nvPr>
            <p:ph idx="1"/>
          </p:nvPr>
        </p:nvPicPr>
        <p:blipFill>
          <a:blip r:embed="rId3"/>
          <a:stretch>
            <a:fillRect/>
          </a:stretch>
        </p:blipFill>
        <p:spPr>
          <a:xfrm>
            <a:off x="1481600" y="1649843"/>
            <a:ext cx="2534485" cy="4392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C162067C-DAB3-4DBF-A866-13E425742C57}"/>
              </a:ext>
            </a:extLst>
          </p:cNvPr>
          <p:cNvSpPr>
            <a:spLocks noGrp="1"/>
          </p:cNvSpPr>
          <p:nvPr>
            <p:ph type="sldNum" sz="quarter" idx="12"/>
          </p:nvPr>
        </p:nvSpPr>
        <p:spPr/>
        <p:txBody>
          <a:bodyPr/>
          <a:lstStyle/>
          <a:p>
            <a:fld id="{50DEC214-4A26-8544-86E4-D5810B015655}" type="slidenum">
              <a:rPr lang="da-DK" smtClean="0"/>
              <a:t>30</a:t>
            </a:fld>
            <a:endParaRPr lang="da-DK" dirty="0"/>
          </a:p>
        </p:txBody>
      </p:sp>
      <p:pic>
        <p:nvPicPr>
          <p:cNvPr id="7" name="Billede 6">
            <a:extLst>
              <a:ext uri="{FF2B5EF4-FFF2-40B4-BE49-F238E27FC236}">
                <a16:creationId xmlns:a16="http://schemas.microsoft.com/office/drawing/2014/main" id="{FFC1AE91-AEEC-B06F-68DE-A57589F88CE0}"/>
              </a:ext>
            </a:extLst>
          </p:cNvPr>
          <p:cNvPicPr>
            <a:picLocks noChangeAspect="1"/>
          </p:cNvPicPr>
          <p:nvPr/>
        </p:nvPicPr>
        <p:blipFill>
          <a:blip r:embed="rId4"/>
          <a:stretch>
            <a:fillRect/>
          </a:stretch>
        </p:blipFill>
        <p:spPr>
          <a:xfrm>
            <a:off x="7813076" y="2411117"/>
            <a:ext cx="3104860" cy="2336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Billede 11">
            <a:extLst>
              <a:ext uri="{FF2B5EF4-FFF2-40B4-BE49-F238E27FC236}">
                <a16:creationId xmlns:a16="http://schemas.microsoft.com/office/drawing/2014/main" id="{48808A89-9D48-FE5E-6062-AE18A63201E0}"/>
              </a:ext>
            </a:extLst>
          </p:cNvPr>
          <p:cNvPicPr>
            <a:picLocks noChangeAspect="1"/>
          </p:cNvPicPr>
          <p:nvPr/>
        </p:nvPicPr>
        <p:blipFill>
          <a:blip r:embed="rId5"/>
          <a:stretch>
            <a:fillRect/>
          </a:stretch>
        </p:blipFill>
        <p:spPr>
          <a:xfrm>
            <a:off x="4594513" y="2411117"/>
            <a:ext cx="3002973" cy="2336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215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08FD4-48D8-D610-A01B-AB6CE25A2AA0}"/>
              </a:ext>
            </a:extLst>
          </p:cNvPr>
          <p:cNvSpPr>
            <a:spLocks noGrp="1"/>
          </p:cNvSpPr>
          <p:nvPr>
            <p:ph type="title"/>
          </p:nvPr>
        </p:nvSpPr>
        <p:spPr>
          <a:xfrm>
            <a:off x="911225" y="369793"/>
            <a:ext cx="9648826" cy="1081007"/>
          </a:xfrm>
        </p:spPr>
        <p:txBody>
          <a:bodyPr wrap="square" anchor="b">
            <a:normAutofit/>
          </a:bodyPr>
          <a:lstStyle/>
          <a:p>
            <a:r>
              <a:rPr lang="da-DK" dirty="0"/>
              <a:t>Dokumentation via TIME</a:t>
            </a:r>
          </a:p>
        </p:txBody>
      </p:sp>
      <p:sp>
        <p:nvSpPr>
          <p:cNvPr id="4" name="Pladsholder til slidenummer 3">
            <a:extLst>
              <a:ext uri="{FF2B5EF4-FFF2-40B4-BE49-F238E27FC236}">
                <a16:creationId xmlns:a16="http://schemas.microsoft.com/office/drawing/2014/main" id="{E9229504-DA07-06C7-5665-D2F745433768}"/>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31</a:t>
            </a:fld>
            <a:endParaRPr lang="da-DK"/>
          </a:p>
        </p:txBody>
      </p:sp>
      <p:graphicFrame>
        <p:nvGraphicFramePr>
          <p:cNvPr id="5" name="Pladsholder til indhold 4">
            <a:extLst>
              <a:ext uri="{FF2B5EF4-FFF2-40B4-BE49-F238E27FC236}">
                <a16:creationId xmlns:a16="http://schemas.microsoft.com/office/drawing/2014/main" id="{3A1A51DD-1B37-062D-F017-9B1DB409664C}"/>
              </a:ext>
            </a:extLst>
          </p:cNvPr>
          <p:cNvGraphicFramePr>
            <a:graphicFrameLocks noGrp="1"/>
          </p:cNvGraphicFramePr>
          <p:nvPr>
            <p:ph idx="1"/>
            <p:extLst>
              <p:ext uri="{D42A27DB-BD31-4B8C-83A1-F6EECF244321}">
                <p14:modId xmlns:p14="http://schemas.microsoft.com/office/powerpoint/2010/main" val="3144882665"/>
              </p:ext>
            </p:extLst>
          </p:nvPr>
        </p:nvGraphicFramePr>
        <p:xfrm>
          <a:off x="911225" y="1881187"/>
          <a:ext cx="9000000"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1218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p:txBody>
          <a:bodyPr/>
          <a:lstStyle/>
          <a:p>
            <a:fld id="{50DEC214-4A26-8544-86E4-D5810B015655}" type="slidenum">
              <a:rPr lang="da-DK" smtClean="0"/>
              <a:t>32</a:t>
            </a:fld>
            <a:endParaRPr lang="da-DK" dirty="0"/>
          </a:p>
        </p:txBody>
      </p:sp>
      <p:sp>
        <p:nvSpPr>
          <p:cNvPr id="11" name="Rektangel 10">
            <a:extLst>
              <a:ext uri="{FF2B5EF4-FFF2-40B4-BE49-F238E27FC236}">
                <a16:creationId xmlns:a16="http://schemas.microsoft.com/office/drawing/2014/main" id="{89A1A347-074B-AD49-FB62-560A26D13DCA}"/>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693901" y="2090066"/>
            <a:ext cx="6271615" cy="1338934"/>
          </a:xfrm>
        </p:spPr>
        <p:txBody>
          <a:bodyPr/>
          <a:lstStyle/>
          <a:p>
            <a:r>
              <a:rPr lang="da-DK" sz="3200" dirty="0">
                <a:solidFill>
                  <a:srgbClr val="3B5182"/>
                </a:solidFill>
              </a:rPr>
              <a:t>Mål og handlingsanvisning</a:t>
            </a:r>
          </a:p>
        </p:txBody>
      </p:sp>
      <p:sp>
        <p:nvSpPr>
          <p:cNvPr id="12" name="Titel 1">
            <a:extLst>
              <a:ext uri="{FF2B5EF4-FFF2-40B4-BE49-F238E27FC236}">
                <a16:creationId xmlns:a16="http://schemas.microsoft.com/office/drawing/2014/main" id="{FEE2C8B9-00FC-D2B6-E383-A0FC699F21E9}"/>
              </a:ext>
            </a:extLst>
          </p:cNvPr>
          <p:cNvSpPr txBox="1">
            <a:spLocks/>
          </p:cNvSpPr>
          <p:nvPr/>
        </p:nvSpPr>
        <p:spPr>
          <a:xfrm>
            <a:off x="8663710" y="2473205"/>
            <a:ext cx="2281382" cy="1338934"/>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endParaRPr lang="da-DK" sz="2000" b="0" dirty="0">
              <a:solidFill>
                <a:schemeClr val="bg1"/>
              </a:solidFill>
            </a:endParaRPr>
          </a:p>
          <a:p>
            <a:endParaRPr lang="da-DK" sz="2000" b="0" dirty="0">
              <a:solidFill>
                <a:schemeClr val="bg1"/>
              </a:solidFill>
            </a:endParaRPr>
          </a:p>
          <a:p>
            <a:endParaRPr lang="da-DK" sz="2000" b="0" dirty="0">
              <a:solidFill>
                <a:schemeClr val="bg1"/>
              </a:solidFill>
            </a:endParaRPr>
          </a:p>
          <a:p>
            <a:r>
              <a:rPr lang="da-DK" sz="2000" b="0" dirty="0">
                <a:solidFill>
                  <a:schemeClr val="bg1"/>
                </a:solidFill>
              </a:rPr>
              <a:t>Hvad er sårdiagnosen?</a:t>
            </a:r>
          </a:p>
          <a:p>
            <a:endParaRPr lang="da-DK" sz="2000" b="0" dirty="0">
              <a:solidFill>
                <a:schemeClr val="bg1"/>
              </a:solidFill>
            </a:endParaRPr>
          </a:p>
          <a:p>
            <a:r>
              <a:rPr lang="da-DK" sz="2000" b="0" dirty="0">
                <a:solidFill>
                  <a:schemeClr val="bg1"/>
                </a:solidFill>
              </a:rPr>
              <a:t>Hvad er målet for såret?</a:t>
            </a:r>
          </a:p>
        </p:txBody>
      </p:sp>
      <p:cxnSp>
        <p:nvCxnSpPr>
          <p:cNvPr id="14" name="Lige forbindelse 13">
            <a:extLst>
              <a:ext uri="{FF2B5EF4-FFF2-40B4-BE49-F238E27FC236}">
                <a16:creationId xmlns:a16="http://schemas.microsoft.com/office/drawing/2014/main" id="{CF723DF1-2D1D-DE89-1A15-4480FAE5D3E7}"/>
              </a:ext>
            </a:extLst>
          </p:cNvPr>
          <p:cNvCxnSpPr>
            <a:cxnSpLocks/>
          </p:cNvCxnSpPr>
          <p:nvPr/>
        </p:nvCxnSpPr>
        <p:spPr>
          <a:xfrm flipH="1">
            <a:off x="1191491" y="4082472"/>
            <a:ext cx="5957454" cy="0"/>
          </a:xfrm>
          <a:prstGeom prst="line">
            <a:avLst/>
          </a:prstGeom>
          <a:ln w="38100">
            <a:solidFill>
              <a:srgbClr val="3B5182"/>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02665BF7-0A3B-04DC-2AAF-7156F9B76DD0}"/>
              </a:ext>
            </a:extLst>
          </p:cNvPr>
          <p:cNvCxnSpPr>
            <a:cxnSpLocks/>
          </p:cNvCxnSpPr>
          <p:nvPr/>
        </p:nvCxnSpPr>
        <p:spPr>
          <a:xfrm flipH="1">
            <a:off x="7148945" y="4082472"/>
            <a:ext cx="37961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2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4921793-EAAA-5E17-5F0B-778875BA28F0}"/>
              </a:ext>
            </a:extLst>
          </p:cNvPr>
          <p:cNvSpPr>
            <a:spLocks noGrp="1"/>
          </p:cNvSpPr>
          <p:nvPr>
            <p:ph sz="half" idx="1"/>
          </p:nvPr>
        </p:nvSpPr>
        <p:spPr>
          <a:xfrm>
            <a:off x="1022435" y="2343416"/>
            <a:ext cx="4464051" cy="4392614"/>
          </a:xfrm>
        </p:spPr>
        <p:txBody>
          <a:bodyPr/>
          <a:lstStyle/>
          <a:p>
            <a:r>
              <a:rPr lang="da-DK" dirty="0">
                <a:solidFill>
                  <a:schemeClr val="bg2">
                    <a:lumMod val="10000"/>
                  </a:schemeClr>
                </a:solidFill>
              </a:rPr>
              <a:t>Kontinuerlig vurdering, der integrerer TIME-modellen, fokuserer på helhedsbehandling ved at vurdere borgeren, såret og behandlingsplanen</a:t>
            </a:r>
          </a:p>
          <a:p>
            <a:endParaRPr lang="da-DK" dirty="0">
              <a:solidFill>
                <a:schemeClr val="bg2">
                  <a:lumMod val="10000"/>
                </a:schemeClr>
              </a:solidFill>
            </a:endParaRPr>
          </a:p>
          <a:p>
            <a:r>
              <a:rPr lang="da-DK" dirty="0">
                <a:solidFill>
                  <a:schemeClr val="bg2">
                    <a:lumMod val="10000"/>
                  </a:schemeClr>
                </a:solidFill>
              </a:rPr>
              <a:t>Samtidig er der fokus på forebyggelse, når såret er helet </a:t>
            </a:r>
          </a:p>
        </p:txBody>
      </p:sp>
      <p:pic>
        <p:nvPicPr>
          <p:cNvPr id="6" name="Pladsholder til indhold 5">
            <a:extLst>
              <a:ext uri="{FF2B5EF4-FFF2-40B4-BE49-F238E27FC236}">
                <a16:creationId xmlns:a16="http://schemas.microsoft.com/office/drawing/2014/main" id="{C02B7D3A-331A-C375-8559-56D5CAA0FD27}"/>
              </a:ext>
            </a:extLst>
          </p:cNvPr>
          <p:cNvPicPr>
            <a:picLocks noGrp="1" noChangeAspect="1"/>
          </p:cNvPicPr>
          <p:nvPr>
            <p:ph sz="half" idx="2"/>
          </p:nvPr>
        </p:nvPicPr>
        <p:blipFill>
          <a:blip r:embed="rId3"/>
          <a:stretch>
            <a:fillRect/>
          </a:stretch>
        </p:blipFill>
        <p:spPr>
          <a:xfrm>
            <a:off x="6096695" y="2542089"/>
            <a:ext cx="4462659" cy="3078747"/>
          </a:xfrm>
          <a:prstGeom prst="rect">
            <a:avLst/>
          </a:prstGeom>
        </p:spPr>
      </p:pic>
      <p:sp>
        <p:nvSpPr>
          <p:cNvPr id="4" name="Pladsholder til slidenummer 3">
            <a:extLst>
              <a:ext uri="{FF2B5EF4-FFF2-40B4-BE49-F238E27FC236}">
                <a16:creationId xmlns:a16="http://schemas.microsoft.com/office/drawing/2014/main" id="{C88873A1-103F-7561-D653-F47163A9669B}"/>
              </a:ext>
            </a:extLst>
          </p:cNvPr>
          <p:cNvSpPr>
            <a:spLocks noGrp="1"/>
          </p:cNvSpPr>
          <p:nvPr>
            <p:ph type="sldNum" sz="quarter" idx="12"/>
          </p:nvPr>
        </p:nvSpPr>
        <p:spPr/>
        <p:txBody>
          <a:bodyPr/>
          <a:lstStyle/>
          <a:p>
            <a:fld id="{50DEC214-4A26-8544-86E4-D5810B015655}" type="slidenum">
              <a:rPr lang="da-DK" smtClean="0"/>
              <a:t>33</a:t>
            </a:fld>
            <a:endParaRPr lang="da-DK"/>
          </a:p>
        </p:txBody>
      </p:sp>
      <p:sp>
        <p:nvSpPr>
          <p:cNvPr id="5" name="Titel 4">
            <a:extLst>
              <a:ext uri="{FF2B5EF4-FFF2-40B4-BE49-F238E27FC236}">
                <a16:creationId xmlns:a16="http://schemas.microsoft.com/office/drawing/2014/main" id="{BA9CE793-80DD-7457-A2D9-C4BBEA69C837}"/>
              </a:ext>
            </a:extLst>
          </p:cNvPr>
          <p:cNvSpPr>
            <a:spLocks noGrp="1"/>
          </p:cNvSpPr>
          <p:nvPr>
            <p:ph type="title"/>
          </p:nvPr>
        </p:nvSpPr>
        <p:spPr/>
        <p:txBody>
          <a:bodyPr/>
          <a:lstStyle/>
          <a:p>
            <a:r>
              <a:rPr lang="da-DK" dirty="0"/>
              <a:t>Handlingsanvisning</a:t>
            </a:r>
          </a:p>
        </p:txBody>
      </p:sp>
    </p:spTree>
    <p:extLst>
      <p:ext uri="{BB962C8B-B14F-4D97-AF65-F5344CB8AC3E}">
        <p14:creationId xmlns:p14="http://schemas.microsoft.com/office/powerpoint/2010/main" val="51604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47B8C-D46E-CB2F-CF88-BC8708F65FB5}"/>
              </a:ext>
            </a:extLst>
          </p:cNvPr>
          <p:cNvSpPr>
            <a:spLocks noGrp="1"/>
          </p:cNvSpPr>
          <p:nvPr>
            <p:ph type="title"/>
          </p:nvPr>
        </p:nvSpPr>
        <p:spPr>
          <a:xfrm>
            <a:off x="911224" y="369794"/>
            <a:ext cx="9648825" cy="1079594"/>
          </a:xfrm>
        </p:spPr>
        <p:txBody>
          <a:bodyPr wrap="square" anchor="b">
            <a:normAutofit/>
          </a:bodyPr>
          <a:lstStyle/>
          <a:p>
            <a:r>
              <a:rPr lang="da-DK" dirty="0"/>
              <a:t>Behandlingsplan</a:t>
            </a:r>
          </a:p>
        </p:txBody>
      </p:sp>
      <p:sp>
        <p:nvSpPr>
          <p:cNvPr id="4" name="Pladsholder til slidenummer 3">
            <a:extLst>
              <a:ext uri="{FF2B5EF4-FFF2-40B4-BE49-F238E27FC236}">
                <a16:creationId xmlns:a16="http://schemas.microsoft.com/office/drawing/2014/main" id="{D14FA5C3-35DF-FB05-94DD-A9BB5B0322BE}"/>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34</a:t>
            </a:fld>
            <a:endParaRPr lang="da-DK"/>
          </a:p>
        </p:txBody>
      </p:sp>
      <p:sp>
        <p:nvSpPr>
          <p:cNvPr id="3" name="Pladsholder til indhold 2">
            <a:extLst>
              <a:ext uri="{FF2B5EF4-FFF2-40B4-BE49-F238E27FC236}">
                <a16:creationId xmlns:a16="http://schemas.microsoft.com/office/drawing/2014/main" id="{CDAF84E4-9EA0-F9EF-5A3B-4FFDEF3E1E59}"/>
              </a:ext>
            </a:extLst>
          </p:cNvPr>
          <p:cNvSpPr>
            <a:spLocks noGrp="1"/>
          </p:cNvSpPr>
          <p:nvPr>
            <p:ph type="body" sz="quarter" idx="14"/>
          </p:nvPr>
        </p:nvSpPr>
        <p:spPr>
          <a:xfrm>
            <a:off x="911226" y="1881188"/>
            <a:ext cx="4464050" cy="4400812"/>
          </a:xfrm>
        </p:spPr>
        <p:txBody>
          <a:bodyPr>
            <a:normAutofit/>
          </a:bodyPr>
          <a:lstStyle/>
          <a:p>
            <a:pPr marL="0" indent="0">
              <a:buNone/>
            </a:pPr>
            <a:r>
              <a:rPr lang="da-DK" dirty="0">
                <a:solidFill>
                  <a:schemeClr val="bg2">
                    <a:lumMod val="10000"/>
                  </a:schemeClr>
                </a:solidFill>
              </a:rPr>
              <a:t>Indeholder:</a:t>
            </a:r>
          </a:p>
          <a:p>
            <a:r>
              <a:rPr lang="da-DK" dirty="0">
                <a:solidFill>
                  <a:schemeClr val="bg2">
                    <a:lumMod val="10000"/>
                  </a:schemeClr>
                </a:solidFill>
              </a:rPr>
              <a:t>Plan for smertelindring</a:t>
            </a:r>
          </a:p>
          <a:p>
            <a:r>
              <a:rPr lang="da-DK" dirty="0">
                <a:solidFill>
                  <a:schemeClr val="bg2">
                    <a:lumMod val="10000"/>
                  </a:schemeClr>
                </a:solidFill>
              </a:rPr>
              <a:t>Rensemetode</a:t>
            </a:r>
          </a:p>
          <a:p>
            <a:r>
              <a:rPr lang="da-DK" dirty="0" err="1">
                <a:solidFill>
                  <a:schemeClr val="bg2">
                    <a:lumMod val="10000"/>
                  </a:schemeClr>
                </a:solidFill>
              </a:rPr>
              <a:t>Debrideringsmetode</a:t>
            </a:r>
            <a:endParaRPr lang="da-DK" dirty="0">
              <a:solidFill>
                <a:schemeClr val="bg2">
                  <a:lumMod val="10000"/>
                </a:schemeClr>
              </a:solidFill>
            </a:endParaRPr>
          </a:p>
          <a:p>
            <a:r>
              <a:rPr lang="da-DK" dirty="0">
                <a:solidFill>
                  <a:schemeClr val="bg2">
                    <a:lumMod val="10000"/>
                  </a:schemeClr>
                </a:solidFill>
              </a:rPr>
              <a:t>Såromgivelserne</a:t>
            </a:r>
          </a:p>
          <a:p>
            <a:r>
              <a:rPr lang="da-DK" dirty="0">
                <a:solidFill>
                  <a:schemeClr val="bg2">
                    <a:lumMod val="10000"/>
                  </a:schemeClr>
                </a:solidFill>
              </a:rPr>
              <a:t>Bandagering</a:t>
            </a:r>
          </a:p>
          <a:p>
            <a:r>
              <a:rPr lang="da-DK" dirty="0">
                <a:solidFill>
                  <a:schemeClr val="bg2">
                    <a:lumMod val="10000"/>
                  </a:schemeClr>
                </a:solidFill>
              </a:rPr>
              <a:t>Kompression</a:t>
            </a:r>
          </a:p>
          <a:p>
            <a:r>
              <a:rPr lang="da-DK" dirty="0">
                <a:solidFill>
                  <a:schemeClr val="bg2">
                    <a:lumMod val="10000"/>
                  </a:schemeClr>
                </a:solidFill>
              </a:rPr>
              <a:t>Frekvens for sårbehandling</a:t>
            </a:r>
          </a:p>
          <a:p>
            <a:r>
              <a:rPr lang="da-DK" dirty="0">
                <a:solidFill>
                  <a:schemeClr val="bg2">
                    <a:lumMod val="10000"/>
                  </a:schemeClr>
                </a:solidFill>
              </a:rPr>
              <a:t>Plan for ny vurdering </a:t>
            </a:r>
          </a:p>
          <a:p>
            <a:endParaRPr lang="da-DK" dirty="0"/>
          </a:p>
          <a:p>
            <a:endParaRPr lang="da-DK" dirty="0"/>
          </a:p>
        </p:txBody>
      </p:sp>
      <p:pic>
        <p:nvPicPr>
          <p:cNvPr id="5" name="Billede 4">
            <a:extLst>
              <a:ext uri="{FF2B5EF4-FFF2-40B4-BE49-F238E27FC236}">
                <a16:creationId xmlns:a16="http://schemas.microsoft.com/office/drawing/2014/main" id="{00B59388-70D1-3B62-7494-DDF4197E8850}"/>
              </a:ext>
            </a:extLst>
          </p:cNvPr>
          <p:cNvPicPr>
            <a:picLocks noChangeAspect="1"/>
          </p:cNvPicPr>
          <p:nvPr/>
        </p:nvPicPr>
        <p:blipFill>
          <a:blip r:embed="rId3"/>
          <a:srcRect l="250" r="-3" b="-3"/>
          <a:stretch/>
        </p:blipFill>
        <p:spPr>
          <a:xfrm>
            <a:off x="5999028" y="1741694"/>
            <a:ext cx="4680000" cy="4680000"/>
          </a:xfrm>
          <a:prstGeom prst="ellipse">
            <a:avLst/>
          </a:prstGeom>
          <a:noFill/>
        </p:spPr>
      </p:pic>
    </p:spTree>
    <p:extLst>
      <p:ext uri="{BB962C8B-B14F-4D97-AF65-F5344CB8AC3E}">
        <p14:creationId xmlns:p14="http://schemas.microsoft.com/office/powerpoint/2010/main" val="26878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2E1B4-D376-F79B-9104-2706A6470826}"/>
              </a:ext>
            </a:extLst>
          </p:cNvPr>
          <p:cNvSpPr>
            <a:spLocks noGrp="1"/>
          </p:cNvSpPr>
          <p:nvPr>
            <p:ph type="title"/>
          </p:nvPr>
        </p:nvSpPr>
        <p:spPr/>
        <p:txBody>
          <a:bodyPr/>
          <a:lstStyle/>
          <a:p>
            <a:r>
              <a:rPr lang="da-DK" dirty="0"/>
              <a:t>Referencer</a:t>
            </a:r>
          </a:p>
        </p:txBody>
      </p:sp>
      <p:sp>
        <p:nvSpPr>
          <p:cNvPr id="3" name="Pladsholder til slidenummer 2">
            <a:extLst>
              <a:ext uri="{FF2B5EF4-FFF2-40B4-BE49-F238E27FC236}">
                <a16:creationId xmlns:a16="http://schemas.microsoft.com/office/drawing/2014/main" id="{FE372DE6-2202-CF6B-2136-4CBA9204EE47}"/>
              </a:ext>
            </a:extLst>
          </p:cNvPr>
          <p:cNvSpPr>
            <a:spLocks noGrp="1"/>
          </p:cNvSpPr>
          <p:nvPr>
            <p:ph type="sldNum" sz="quarter" idx="12"/>
          </p:nvPr>
        </p:nvSpPr>
        <p:spPr/>
        <p:txBody>
          <a:bodyPr/>
          <a:lstStyle/>
          <a:p>
            <a:fld id="{50DEC214-4A26-8544-86E4-D5810B015655}" type="slidenum">
              <a:rPr lang="da-DK" smtClean="0"/>
              <a:t>35</a:t>
            </a:fld>
            <a:endParaRPr lang="da-DK" dirty="0"/>
          </a:p>
        </p:txBody>
      </p:sp>
      <p:sp>
        <p:nvSpPr>
          <p:cNvPr id="4" name="Pladsholder til tekst 3">
            <a:extLst>
              <a:ext uri="{FF2B5EF4-FFF2-40B4-BE49-F238E27FC236}">
                <a16:creationId xmlns:a16="http://schemas.microsoft.com/office/drawing/2014/main" id="{60EF6C3E-7A02-9740-6D77-9346F22B3A70}"/>
              </a:ext>
            </a:extLst>
          </p:cNvPr>
          <p:cNvSpPr>
            <a:spLocks noGrp="1"/>
          </p:cNvSpPr>
          <p:nvPr>
            <p:ph type="body" sz="quarter" idx="14"/>
          </p:nvPr>
        </p:nvSpPr>
        <p:spPr>
          <a:xfrm>
            <a:off x="911225" y="1695837"/>
            <a:ext cx="10629986" cy="4400812"/>
          </a:xfrm>
        </p:spPr>
        <p:txBody>
          <a:bodyPr/>
          <a:lstStyle/>
          <a:p>
            <a:pPr marL="0" indent="0">
              <a:lnSpc>
                <a:spcPct val="100000"/>
              </a:lnSpc>
              <a:buNone/>
            </a:pPr>
            <a:r>
              <a:rPr lang="da-DK" dirty="0">
                <a:solidFill>
                  <a:schemeClr val="bg2">
                    <a:lumMod val="10000"/>
                  </a:schemeClr>
                </a:solidFill>
              </a:rPr>
              <a:t>Melby, B. Ø. Sårhelingsprocessen, I: </a:t>
            </a:r>
            <a:r>
              <a:rPr lang="da-DK" dirty="0" err="1">
                <a:solidFill>
                  <a:schemeClr val="bg2">
                    <a:lumMod val="10000"/>
                  </a:schemeClr>
                </a:solidFill>
              </a:rPr>
              <a:t>Bermark</a:t>
            </a:r>
            <a:r>
              <a:rPr lang="da-DK" dirty="0">
                <a:solidFill>
                  <a:schemeClr val="bg2">
                    <a:lumMod val="10000"/>
                  </a:schemeClr>
                </a:solidFill>
              </a:rPr>
              <a:t>, S., &amp; Melby, B. Ø.(2017). Sår og sårbehandling – en grundbog i sygepleje. København: </a:t>
            </a:r>
            <a:r>
              <a:rPr lang="da-DK" dirty="0" err="1">
                <a:solidFill>
                  <a:schemeClr val="bg2">
                    <a:lumMod val="10000"/>
                  </a:schemeClr>
                </a:solidFill>
              </a:rPr>
              <a:t>FADL’s</a:t>
            </a:r>
            <a:r>
              <a:rPr lang="da-DK" dirty="0">
                <a:solidFill>
                  <a:schemeClr val="bg2">
                    <a:lumMod val="10000"/>
                  </a:schemeClr>
                </a:solidFill>
              </a:rPr>
              <a:t> Forlag.</a:t>
            </a:r>
          </a:p>
          <a:p>
            <a:pPr marL="0" indent="0">
              <a:lnSpc>
                <a:spcPct val="100000"/>
              </a:lnSpc>
              <a:buNone/>
            </a:pPr>
            <a:endParaRPr lang="da-DK" dirty="0">
              <a:solidFill>
                <a:schemeClr val="bg2">
                  <a:lumMod val="10000"/>
                </a:schemeClr>
              </a:solidFill>
            </a:endParaRPr>
          </a:p>
          <a:p>
            <a:pPr marL="0" indent="0">
              <a:lnSpc>
                <a:spcPct val="100000"/>
              </a:lnSpc>
              <a:buNone/>
            </a:pPr>
            <a:r>
              <a:rPr lang="da-DK" dirty="0" err="1">
                <a:solidFill>
                  <a:schemeClr val="bg2">
                    <a:lumMod val="10000"/>
                  </a:schemeClr>
                </a:solidFill>
              </a:rPr>
              <a:t>Bermark</a:t>
            </a:r>
            <a:r>
              <a:rPr lang="da-DK" dirty="0">
                <a:solidFill>
                  <a:schemeClr val="bg2">
                    <a:lumMod val="10000"/>
                  </a:schemeClr>
                </a:solidFill>
              </a:rPr>
              <a:t>, S. Sårvurdering, I: </a:t>
            </a:r>
            <a:r>
              <a:rPr lang="da-DK" dirty="0" err="1">
                <a:solidFill>
                  <a:schemeClr val="bg2">
                    <a:lumMod val="10000"/>
                  </a:schemeClr>
                </a:solidFill>
              </a:rPr>
              <a:t>Bermark</a:t>
            </a:r>
            <a:r>
              <a:rPr lang="da-DK" dirty="0">
                <a:solidFill>
                  <a:schemeClr val="bg2">
                    <a:lumMod val="10000"/>
                  </a:schemeClr>
                </a:solidFill>
              </a:rPr>
              <a:t>, S., &amp; Melby, B. Ø.(2017). Sår og sårbehandling – en grundbog i sygepleje. København: </a:t>
            </a:r>
            <a:r>
              <a:rPr lang="da-DK" dirty="0" err="1">
                <a:solidFill>
                  <a:schemeClr val="bg2">
                    <a:lumMod val="10000"/>
                  </a:schemeClr>
                </a:solidFill>
              </a:rPr>
              <a:t>FADL’s</a:t>
            </a:r>
            <a:r>
              <a:rPr lang="da-DK" dirty="0">
                <a:solidFill>
                  <a:schemeClr val="bg2">
                    <a:lumMod val="10000"/>
                  </a:schemeClr>
                </a:solidFill>
              </a:rPr>
              <a:t> Forlag</a:t>
            </a:r>
          </a:p>
          <a:p>
            <a:pPr marL="0" indent="0">
              <a:lnSpc>
                <a:spcPct val="100000"/>
              </a:lnSpc>
              <a:buNone/>
            </a:pPr>
            <a:endParaRPr lang="da-DK" dirty="0">
              <a:solidFill>
                <a:schemeClr val="bg2">
                  <a:lumMod val="10000"/>
                </a:schemeClr>
              </a:solidFill>
            </a:endParaRPr>
          </a:p>
          <a:p>
            <a:pPr marL="0" indent="0">
              <a:lnSpc>
                <a:spcPct val="100000"/>
              </a:lnSpc>
              <a:buNone/>
            </a:pPr>
            <a:r>
              <a:rPr lang="da-DK" dirty="0">
                <a:solidFill>
                  <a:schemeClr val="bg2">
                    <a:lumMod val="10000"/>
                  </a:schemeClr>
                </a:solidFill>
              </a:rPr>
              <a:t>Johansen, E. (2012). Struktureret vurdering af sår med TIME-modellen. </a:t>
            </a:r>
            <a:r>
              <a:rPr lang="da-DK" i="1" dirty="0">
                <a:solidFill>
                  <a:schemeClr val="bg2">
                    <a:lumMod val="10000"/>
                  </a:schemeClr>
                </a:solidFill>
              </a:rPr>
              <a:t>Sygeplejersken</a:t>
            </a:r>
            <a:r>
              <a:rPr lang="da-DK" dirty="0">
                <a:solidFill>
                  <a:schemeClr val="bg2">
                    <a:lumMod val="10000"/>
                  </a:schemeClr>
                </a:solidFill>
              </a:rPr>
              <a:t>, 2012(6), 69-75</a:t>
            </a:r>
          </a:p>
          <a:p>
            <a:pPr marL="0" indent="0">
              <a:lnSpc>
                <a:spcPct val="100000"/>
              </a:lnSpc>
              <a:buNone/>
            </a:pPr>
            <a:endParaRPr lang="da-DK" dirty="0">
              <a:solidFill>
                <a:schemeClr val="bg2">
                  <a:lumMod val="10000"/>
                </a:schemeClr>
              </a:solidFill>
            </a:endParaRPr>
          </a:p>
          <a:p>
            <a:pPr marL="0" indent="0">
              <a:lnSpc>
                <a:spcPct val="100000"/>
              </a:lnSpc>
              <a:buNone/>
            </a:pPr>
            <a:r>
              <a:rPr lang="da-DK" dirty="0">
                <a:hlinkClick r:id="rId2"/>
              </a:rPr>
              <a:t>Dansk Selskab for Sårheling – Dansk Selskab for Sårheling</a:t>
            </a:r>
            <a:r>
              <a:rPr lang="da-DK" dirty="0">
                <a:solidFill>
                  <a:schemeClr val="bg2">
                    <a:lumMod val="10000"/>
                  </a:schemeClr>
                </a:solidFill>
              </a:rPr>
              <a:t> lokaliseret d. 22.1.25</a:t>
            </a:r>
          </a:p>
          <a:p>
            <a:pPr marL="0" indent="0">
              <a:lnSpc>
                <a:spcPct val="100000"/>
              </a:lnSpc>
              <a:buNone/>
            </a:pPr>
            <a:r>
              <a:rPr lang="da-DK" dirty="0">
                <a:hlinkClick r:id="rId3"/>
              </a:rPr>
              <a:t>Sårinfektioner - Lægehåndbogen på sundhed.dk </a:t>
            </a:r>
            <a:r>
              <a:rPr lang="da-DK" dirty="0"/>
              <a:t> l</a:t>
            </a:r>
            <a:r>
              <a:rPr lang="da-DK" dirty="0">
                <a:solidFill>
                  <a:schemeClr val="bg2">
                    <a:lumMod val="10000"/>
                  </a:schemeClr>
                </a:solidFill>
              </a:rPr>
              <a:t>okaliseret d. 22.1.25</a:t>
            </a:r>
          </a:p>
          <a:p>
            <a:endParaRPr lang="da-DK" sz="1400" dirty="0">
              <a:solidFill>
                <a:schemeClr val="bg2">
                  <a:lumMod val="10000"/>
                </a:schemeClr>
              </a:solidFill>
            </a:endParaRPr>
          </a:p>
          <a:p>
            <a:endParaRPr lang="da-DK" sz="1200" dirty="0"/>
          </a:p>
        </p:txBody>
      </p:sp>
    </p:spTree>
    <p:extLst>
      <p:ext uri="{BB962C8B-B14F-4D97-AF65-F5344CB8AC3E}">
        <p14:creationId xmlns:p14="http://schemas.microsoft.com/office/powerpoint/2010/main" val="3233330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br>
              <a:rPr lang="da-DK" dirty="0"/>
            </a:br>
            <a:r>
              <a:rPr lang="da-DK" sz="2400" dirty="0"/>
              <a:t>Udviklet af Katrine Højager Hansen,</a:t>
            </a:r>
            <a:br>
              <a:rPr lang="da-DK" sz="2400" dirty="0"/>
            </a:br>
            <a:r>
              <a:rPr lang="da-DK" sz="2400" dirty="0"/>
              <a:t>Sårsygeplejerske og Kvalitetskoordinator, Næstved Kommune</a:t>
            </a:r>
            <a:br>
              <a:rPr lang="da-DK" sz="2400" dirty="0"/>
            </a:br>
            <a:br>
              <a:rPr lang="da-DK" sz="3200" dirty="0"/>
            </a:br>
            <a:br>
              <a:rPr lang="da-DK" sz="3200" dirty="0"/>
            </a:br>
            <a:r>
              <a:rPr lang="da-DK" sz="2000" dirty="0"/>
              <a:t>I samarbejde med Sundhedsstrategisk Planlægning</a:t>
            </a:r>
            <a:br>
              <a:rPr lang="da-DK" sz="3200" dirty="0"/>
            </a:br>
            <a:br>
              <a:rPr lang="da-DK" sz="24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992723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55272-9CD8-5D7D-413D-194781B45A1C}"/>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80557C02-7EB9-0159-825B-164799A579A0}"/>
              </a:ext>
            </a:extLst>
          </p:cNvPr>
          <p:cNvPicPr>
            <a:picLocks noGrp="1" noChangeAspect="1"/>
          </p:cNvPicPr>
          <p:nvPr>
            <p:ph idx="1"/>
          </p:nvPr>
        </p:nvPicPr>
        <p:blipFill>
          <a:blip r:embed="rId3"/>
          <a:stretch>
            <a:fillRect/>
          </a:stretch>
        </p:blipFill>
        <p:spPr>
          <a:xfrm>
            <a:off x="911225" y="369793"/>
            <a:ext cx="9700187" cy="5424714"/>
          </a:xfrm>
          <a:prstGeom prst="rect">
            <a:avLst/>
          </a:prstGeom>
        </p:spPr>
      </p:pic>
      <p:sp>
        <p:nvSpPr>
          <p:cNvPr id="4" name="Pladsholder til slidenummer 3">
            <a:extLst>
              <a:ext uri="{FF2B5EF4-FFF2-40B4-BE49-F238E27FC236}">
                <a16:creationId xmlns:a16="http://schemas.microsoft.com/office/drawing/2014/main" id="{14992AA3-9EBE-03A2-F4C7-03ED9CD7F601}"/>
              </a:ext>
            </a:extLst>
          </p:cNvPr>
          <p:cNvSpPr>
            <a:spLocks noGrp="1"/>
          </p:cNvSpPr>
          <p:nvPr>
            <p:ph type="sldNum" sz="quarter" idx="12"/>
          </p:nvPr>
        </p:nvSpPr>
        <p:spPr/>
        <p:txBody>
          <a:bodyPr/>
          <a:lstStyle/>
          <a:p>
            <a:fld id="{50DEC214-4A26-8544-86E4-D5810B015655}" type="slidenum">
              <a:rPr lang="da-DK" smtClean="0"/>
              <a:t>4</a:t>
            </a:fld>
            <a:endParaRPr lang="da-DK" dirty="0"/>
          </a:p>
        </p:txBody>
      </p:sp>
    </p:spTree>
    <p:extLst>
      <p:ext uri="{BB962C8B-B14F-4D97-AF65-F5344CB8AC3E}">
        <p14:creationId xmlns:p14="http://schemas.microsoft.com/office/powerpoint/2010/main" val="108318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C3818AB5-6C4B-6B2E-31B6-F23117065331}"/>
              </a:ext>
            </a:extLst>
          </p:cNvPr>
          <p:cNvSpPr>
            <a:spLocks noGrp="1"/>
          </p:cNvSpPr>
          <p:nvPr>
            <p:ph sz="half" idx="1"/>
          </p:nvPr>
        </p:nvSpPr>
        <p:spPr>
          <a:xfrm>
            <a:off x="651732" y="1881187"/>
            <a:ext cx="6329836" cy="4392614"/>
          </a:xfrm>
        </p:spPr>
        <p:txBody>
          <a:bodyPr/>
          <a:lstStyle/>
          <a:p>
            <a:pPr marL="0" indent="0">
              <a:buNone/>
            </a:pPr>
            <a:r>
              <a:rPr lang="da-DK" dirty="0">
                <a:solidFill>
                  <a:schemeClr val="bg2">
                    <a:lumMod val="10000"/>
                  </a:schemeClr>
                </a:solidFill>
              </a:rPr>
              <a:t>Vurder tilstanden af vævet i sårbunden: </a:t>
            </a:r>
          </a:p>
          <a:p>
            <a:pPr lvl="1"/>
            <a:r>
              <a:rPr lang="da-DK" dirty="0">
                <a:solidFill>
                  <a:schemeClr val="bg2">
                    <a:lumMod val="10000"/>
                  </a:schemeClr>
                </a:solidFill>
              </a:rPr>
              <a:t>Sundt væv er afgørende for sårheling </a:t>
            </a:r>
          </a:p>
          <a:p>
            <a:pPr lvl="5"/>
            <a:endParaRPr lang="da-DK" dirty="0">
              <a:solidFill>
                <a:schemeClr val="bg2">
                  <a:lumMod val="10000"/>
                </a:schemeClr>
              </a:solidFill>
              <a:ea typeface="+mn-lt"/>
              <a:cs typeface="+mn-lt"/>
            </a:endParaRPr>
          </a:p>
          <a:p>
            <a:pPr marL="0" indent="0">
              <a:buNone/>
            </a:pPr>
            <a:r>
              <a:rPr lang="da-DK" dirty="0">
                <a:solidFill>
                  <a:schemeClr val="bg2">
                    <a:lumMod val="10000"/>
                  </a:schemeClr>
                </a:solidFill>
              </a:rPr>
              <a:t>Hvor stort er såret?:</a:t>
            </a:r>
          </a:p>
          <a:p>
            <a:pPr lvl="1"/>
            <a:r>
              <a:rPr lang="da-DK" dirty="0">
                <a:solidFill>
                  <a:schemeClr val="bg2">
                    <a:lumMod val="10000"/>
                  </a:schemeClr>
                </a:solidFill>
              </a:rPr>
              <a:t>Størrelsen er vigtig i vurderingen af frem- eller tilbagegang</a:t>
            </a:r>
          </a:p>
          <a:p>
            <a:pPr lvl="5"/>
            <a:endParaRPr lang="da-DK" dirty="0">
              <a:solidFill>
                <a:schemeClr val="bg2">
                  <a:lumMod val="10000"/>
                </a:schemeClr>
              </a:solidFill>
              <a:ea typeface="+mn-lt"/>
              <a:cs typeface="+mn-lt"/>
            </a:endParaRPr>
          </a:p>
          <a:p>
            <a:pPr marL="0" indent="0">
              <a:buNone/>
            </a:pPr>
            <a:r>
              <a:rPr lang="da-DK" dirty="0">
                <a:solidFill>
                  <a:schemeClr val="bg2">
                    <a:lumMod val="10000"/>
                  </a:schemeClr>
                </a:solidFill>
                <a:ea typeface="+mn-lt"/>
                <a:cs typeface="+mn-lt"/>
              </a:rPr>
              <a:t>Sårsmerter:</a:t>
            </a:r>
          </a:p>
          <a:p>
            <a:pPr lvl="1"/>
            <a:r>
              <a:rPr lang="da-DK" dirty="0">
                <a:solidFill>
                  <a:schemeClr val="bg2">
                    <a:lumMod val="10000"/>
                  </a:schemeClr>
                </a:solidFill>
              </a:rPr>
              <a:t>Det har stor betydning for sårhelingen og samarbejdet med borgeren - fysisk og psykisk velvære</a:t>
            </a:r>
          </a:p>
        </p:txBody>
      </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5</a:t>
            </a:fld>
            <a:endParaRPr lang="da-DK"/>
          </a:p>
        </p:txBody>
      </p:sp>
      <p:sp>
        <p:nvSpPr>
          <p:cNvPr id="5" name="Titel 4">
            <a:extLst>
              <a:ext uri="{FF2B5EF4-FFF2-40B4-BE49-F238E27FC236}">
                <a16:creationId xmlns:a16="http://schemas.microsoft.com/office/drawing/2014/main" id="{9854C6CD-3DC3-C349-0CA3-0333CA876063}"/>
              </a:ext>
            </a:extLst>
          </p:cNvPr>
          <p:cNvSpPr>
            <a:spLocks noGrp="1"/>
          </p:cNvSpPr>
          <p:nvPr>
            <p:ph type="title"/>
          </p:nvPr>
        </p:nvSpPr>
        <p:spPr/>
        <p:txBody>
          <a:bodyPr/>
          <a:lstStyle/>
          <a:p>
            <a:r>
              <a:rPr lang="da-DK" dirty="0" err="1"/>
              <a:t>Tissue</a:t>
            </a:r>
            <a:r>
              <a:rPr lang="da-DK" dirty="0"/>
              <a:t> - væv</a:t>
            </a:r>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
        <p:nvSpPr>
          <p:cNvPr id="13" name="Rektangel 12">
            <a:extLst>
              <a:ext uri="{FF2B5EF4-FFF2-40B4-BE49-F238E27FC236}">
                <a16:creationId xmlns:a16="http://schemas.microsoft.com/office/drawing/2014/main" id="{FA8EE7E2-76AF-7956-8094-28027CA20208}"/>
              </a:ext>
            </a:extLst>
          </p:cNvPr>
          <p:cNvSpPr/>
          <p:nvPr/>
        </p:nvSpPr>
        <p:spPr>
          <a:xfrm>
            <a:off x="7148945" y="0"/>
            <a:ext cx="5043055" cy="6858000"/>
          </a:xfrm>
          <a:prstGeom prst="rect">
            <a:avLst/>
          </a:prstGeom>
          <a:solidFill>
            <a:srgbClr val="3B5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0" dirty="0">
                <a:solidFill>
                  <a:schemeClr val="bg1"/>
                </a:solidFill>
              </a:rPr>
              <a:t>T</a:t>
            </a:r>
          </a:p>
        </p:txBody>
      </p:sp>
    </p:spTree>
    <p:extLst>
      <p:ext uri="{BB962C8B-B14F-4D97-AF65-F5344CB8AC3E}">
        <p14:creationId xmlns:p14="http://schemas.microsoft.com/office/powerpoint/2010/main" val="192948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40EA2C66-D8A2-34D9-2704-34D2C6B31B02}"/>
              </a:ext>
            </a:extLst>
          </p:cNvPr>
          <p:cNvPicPr>
            <a:picLocks noGrp="1" noChangeAspect="1"/>
          </p:cNvPicPr>
          <p:nvPr>
            <p:ph sz="half" idx="1"/>
          </p:nvPr>
        </p:nvPicPr>
        <p:blipFill>
          <a:blip r:embed="rId3"/>
          <a:stretch>
            <a:fillRect/>
          </a:stretch>
        </p:blipFill>
        <p:spPr>
          <a:xfrm>
            <a:off x="723628" y="2394234"/>
            <a:ext cx="3067050" cy="270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ladsholder til indhold 6">
            <a:extLst>
              <a:ext uri="{FF2B5EF4-FFF2-40B4-BE49-F238E27FC236}">
                <a16:creationId xmlns:a16="http://schemas.microsoft.com/office/drawing/2014/main" id="{FBB74E19-AFC3-CEDB-F00C-89E710DA44B4}"/>
              </a:ext>
            </a:extLst>
          </p:cNvPr>
          <p:cNvPicPr>
            <a:picLocks noGrp="1" noChangeAspect="1"/>
          </p:cNvPicPr>
          <p:nvPr>
            <p:ph sz="half" idx="2"/>
          </p:nvPr>
        </p:nvPicPr>
        <p:blipFill>
          <a:blip r:embed="rId4"/>
          <a:stretch>
            <a:fillRect/>
          </a:stretch>
        </p:blipFill>
        <p:spPr>
          <a:xfrm>
            <a:off x="8092575" y="1582831"/>
            <a:ext cx="3130641" cy="3916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E6B23D2C-BD9B-E715-FA5C-147730B133DD}"/>
              </a:ext>
            </a:extLst>
          </p:cNvPr>
          <p:cNvSpPr>
            <a:spLocks noGrp="1"/>
          </p:cNvSpPr>
          <p:nvPr>
            <p:ph type="sldNum" sz="quarter" idx="12"/>
          </p:nvPr>
        </p:nvSpPr>
        <p:spPr/>
        <p:txBody>
          <a:bodyPr/>
          <a:lstStyle/>
          <a:p>
            <a:fld id="{50DEC214-4A26-8544-86E4-D5810B015655}" type="slidenum">
              <a:rPr lang="da-DK" smtClean="0"/>
              <a:t>6</a:t>
            </a:fld>
            <a:endParaRPr lang="da-DK"/>
          </a:p>
        </p:txBody>
      </p:sp>
      <p:sp>
        <p:nvSpPr>
          <p:cNvPr id="5" name="Titel 4">
            <a:extLst>
              <a:ext uri="{FF2B5EF4-FFF2-40B4-BE49-F238E27FC236}">
                <a16:creationId xmlns:a16="http://schemas.microsoft.com/office/drawing/2014/main" id="{C1AD14F2-39A1-DABE-52B9-C946C2FD3076}"/>
              </a:ext>
            </a:extLst>
          </p:cNvPr>
          <p:cNvSpPr>
            <a:spLocks noGrp="1"/>
          </p:cNvSpPr>
          <p:nvPr>
            <p:ph type="title"/>
          </p:nvPr>
        </p:nvSpPr>
        <p:spPr/>
        <p:txBody>
          <a:bodyPr/>
          <a:lstStyle/>
          <a:p>
            <a:r>
              <a:rPr lang="da-DK" dirty="0"/>
              <a:t>Beskrivelse af vævet - T</a:t>
            </a:r>
          </a:p>
        </p:txBody>
      </p:sp>
      <p:pic>
        <p:nvPicPr>
          <p:cNvPr id="8" name="Billede 7">
            <a:extLst>
              <a:ext uri="{FF2B5EF4-FFF2-40B4-BE49-F238E27FC236}">
                <a16:creationId xmlns:a16="http://schemas.microsoft.com/office/drawing/2014/main" id="{13E4B05F-3AE6-5F55-F992-3770BB130988}"/>
              </a:ext>
            </a:extLst>
          </p:cNvPr>
          <p:cNvPicPr>
            <a:picLocks noChangeAspect="1"/>
          </p:cNvPicPr>
          <p:nvPr/>
        </p:nvPicPr>
        <p:blipFill>
          <a:blip r:embed="rId5"/>
          <a:stretch>
            <a:fillRect/>
          </a:stretch>
        </p:blipFill>
        <p:spPr>
          <a:xfrm>
            <a:off x="4142128" y="2394234"/>
            <a:ext cx="3366044" cy="270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544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3C642A5B-6261-D0DD-EB65-4A7455FD8033}"/>
              </a:ext>
            </a:extLst>
          </p:cNvPr>
          <p:cNvPicPr>
            <a:picLocks noGrp="1" noChangeAspect="1"/>
          </p:cNvPicPr>
          <p:nvPr>
            <p:ph sz="half" idx="1"/>
          </p:nvPr>
        </p:nvPicPr>
        <p:blipFill>
          <a:blip r:embed="rId3"/>
          <a:srcRect r="2483"/>
          <a:stretch/>
        </p:blipFill>
        <p:spPr>
          <a:xfrm rot="5400000">
            <a:off x="930068" y="2109943"/>
            <a:ext cx="3665352" cy="297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ladsholder til indhold 6">
            <a:extLst>
              <a:ext uri="{FF2B5EF4-FFF2-40B4-BE49-F238E27FC236}">
                <a16:creationId xmlns:a16="http://schemas.microsoft.com/office/drawing/2014/main" id="{2739F901-4667-0145-EA56-23FDCB5E5523}"/>
              </a:ext>
            </a:extLst>
          </p:cNvPr>
          <p:cNvPicPr>
            <a:picLocks noGrp="1" noChangeAspect="1"/>
          </p:cNvPicPr>
          <p:nvPr>
            <p:ph sz="half" idx="2"/>
          </p:nvPr>
        </p:nvPicPr>
        <p:blipFill>
          <a:blip r:embed="rId4"/>
          <a:stretch>
            <a:fillRect/>
          </a:stretch>
        </p:blipFill>
        <p:spPr>
          <a:xfrm>
            <a:off x="5256432" y="2096850"/>
            <a:ext cx="1856821" cy="3331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ladsholder til slidenummer 3">
            <a:extLst>
              <a:ext uri="{FF2B5EF4-FFF2-40B4-BE49-F238E27FC236}">
                <a16:creationId xmlns:a16="http://schemas.microsoft.com/office/drawing/2014/main" id="{E368EEF2-341A-25E1-0272-295818FB51B1}"/>
              </a:ext>
            </a:extLst>
          </p:cNvPr>
          <p:cNvSpPr>
            <a:spLocks noGrp="1"/>
          </p:cNvSpPr>
          <p:nvPr>
            <p:ph type="sldNum" sz="quarter" idx="12"/>
          </p:nvPr>
        </p:nvSpPr>
        <p:spPr/>
        <p:txBody>
          <a:bodyPr/>
          <a:lstStyle/>
          <a:p>
            <a:fld id="{50DEC214-4A26-8544-86E4-D5810B015655}" type="slidenum">
              <a:rPr lang="da-DK" smtClean="0"/>
              <a:t>7</a:t>
            </a:fld>
            <a:endParaRPr lang="da-DK"/>
          </a:p>
        </p:txBody>
      </p:sp>
      <p:sp>
        <p:nvSpPr>
          <p:cNvPr id="5" name="Titel 4">
            <a:extLst>
              <a:ext uri="{FF2B5EF4-FFF2-40B4-BE49-F238E27FC236}">
                <a16:creationId xmlns:a16="http://schemas.microsoft.com/office/drawing/2014/main" id="{4A92A985-F393-58E4-FDD1-FB08D243E4D1}"/>
              </a:ext>
            </a:extLst>
          </p:cNvPr>
          <p:cNvSpPr>
            <a:spLocks noGrp="1"/>
          </p:cNvSpPr>
          <p:nvPr>
            <p:ph type="title"/>
          </p:nvPr>
        </p:nvSpPr>
        <p:spPr/>
        <p:txBody>
          <a:bodyPr/>
          <a:lstStyle/>
          <a:p>
            <a:r>
              <a:rPr lang="da-DK" dirty="0"/>
              <a:t>Beskrivelse af vævet - T</a:t>
            </a:r>
          </a:p>
        </p:txBody>
      </p:sp>
      <p:pic>
        <p:nvPicPr>
          <p:cNvPr id="10" name="Billede 9">
            <a:extLst>
              <a:ext uri="{FF2B5EF4-FFF2-40B4-BE49-F238E27FC236}">
                <a16:creationId xmlns:a16="http://schemas.microsoft.com/office/drawing/2014/main" id="{47CDBB2F-9356-6A39-6F91-9F763FF36DBD}"/>
              </a:ext>
            </a:extLst>
          </p:cNvPr>
          <p:cNvPicPr>
            <a:picLocks noChangeAspect="1"/>
          </p:cNvPicPr>
          <p:nvPr/>
        </p:nvPicPr>
        <p:blipFill>
          <a:blip r:embed="rId5"/>
          <a:stretch>
            <a:fillRect/>
          </a:stretch>
        </p:blipFill>
        <p:spPr>
          <a:xfrm rot="16200000">
            <a:off x="7419027" y="2287497"/>
            <a:ext cx="3665350" cy="2616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8101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2587522"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1754326"/>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sz="1800" dirty="0" err="1">
                  <a:solidFill>
                    <a:schemeClr val="bg1"/>
                  </a:solidFill>
                  <a:ea typeface="+mn-lt"/>
                  <a:cs typeface="+mn-lt"/>
                </a:rPr>
                <a:t>inflammantion</a:t>
              </a:r>
              <a:r>
                <a:rPr lang="en-US" sz="1800" dirty="0">
                  <a:solidFill>
                    <a:schemeClr val="bg1"/>
                  </a:solidFill>
                  <a:ea typeface="+mn-lt"/>
                  <a:cs typeface="+mn-lt"/>
                </a:rPr>
                <a:t>-, </a:t>
              </a:r>
              <a:r>
                <a:rPr lang="en-US" sz="1800" dirty="0" err="1">
                  <a:solidFill>
                    <a:schemeClr val="bg1"/>
                  </a:solidFill>
                  <a:ea typeface="+mn-lt"/>
                  <a:cs typeface="+mn-lt"/>
                </a:rPr>
                <a:t>grannulations</a:t>
              </a:r>
              <a:r>
                <a:rPr lang="en-US" sz="1800" dirty="0">
                  <a:solidFill>
                    <a:schemeClr val="bg1"/>
                  </a:solidFill>
                  <a:ea typeface="+mn-lt"/>
                  <a:cs typeface="+mn-lt"/>
                </a:rPr>
                <a:t>- og </a:t>
              </a:r>
              <a:r>
                <a:rPr lang="en-US" sz="1800" dirty="0" err="1">
                  <a:solidFill>
                    <a:schemeClr val="bg1"/>
                  </a:solidFill>
                  <a:ea typeface="+mn-lt"/>
                  <a:cs typeface="+mn-lt"/>
                </a:rPr>
                <a:t>epitelfasen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727461"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 </a:t>
              </a:r>
            </a:p>
            <a:p>
              <a:endParaRPr lang="da-DK" dirty="0">
                <a:solidFill>
                  <a:schemeClr val="bg1"/>
                </a:solidFill>
              </a:endParaRPr>
            </a:p>
            <a:p>
              <a:r>
                <a:rPr lang="da-DK" dirty="0">
                  <a:solidFill>
                    <a:schemeClr val="bg1"/>
                  </a:solidFill>
                </a:rPr>
                <a:t>Positionen noteres ud fra urskive, samt dybde og omfang-Sondering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8</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241597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febrin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 </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25426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114122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e 25">
            <a:extLst>
              <a:ext uri="{FF2B5EF4-FFF2-40B4-BE49-F238E27FC236}">
                <a16:creationId xmlns:a16="http://schemas.microsoft.com/office/drawing/2014/main" id="{E8D38C46-2118-97A9-65B6-07F79C0238B2}"/>
              </a:ext>
            </a:extLst>
          </p:cNvPr>
          <p:cNvGrpSpPr/>
          <p:nvPr/>
        </p:nvGrpSpPr>
        <p:grpSpPr>
          <a:xfrm>
            <a:off x="1" y="0"/>
            <a:ext cx="2392155" cy="6858000"/>
            <a:chOff x="6154533" y="0"/>
            <a:chExt cx="2993457" cy="6858000"/>
          </a:xfrm>
          <a:solidFill>
            <a:srgbClr val="3B5182"/>
          </a:solidFill>
        </p:grpSpPr>
        <p:sp>
          <p:nvSpPr>
            <p:cNvPr id="20" name="Rektangel 19">
              <a:extLst>
                <a:ext uri="{FF2B5EF4-FFF2-40B4-BE49-F238E27FC236}">
                  <a16:creationId xmlns:a16="http://schemas.microsoft.com/office/drawing/2014/main" id="{ADBF4D48-EC3B-DD28-03B4-D703D3074C1C}"/>
                </a:ext>
              </a:extLst>
            </p:cNvPr>
            <p:cNvSpPr/>
            <p:nvPr/>
          </p:nvSpPr>
          <p:spPr>
            <a:xfrm>
              <a:off x="615453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a:extLst>
                <a:ext uri="{FF2B5EF4-FFF2-40B4-BE49-F238E27FC236}">
                  <a16:creationId xmlns:a16="http://schemas.microsoft.com/office/drawing/2014/main" id="{EA11FE03-8FF8-A5A7-03AC-FB8325325367}"/>
                </a:ext>
              </a:extLst>
            </p:cNvPr>
            <p:cNvSpPr txBox="1"/>
            <p:nvPr/>
          </p:nvSpPr>
          <p:spPr>
            <a:xfrm>
              <a:off x="6342827" y="1997839"/>
              <a:ext cx="2573867" cy="2031325"/>
            </a:xfrm>
            <a:prstGeom prst="rect">
              <a:avLst/>
            </a:prstGeom>
            <a:grpFill/>
          </p:spPr>
          <p:txBody>
            <a:bodyPr wrap="square" rtlCol="0">
              <a:spAutoFit/>
            </a:bodyPr>
            <a:lstStyle/>
            <a:p>
              <a:r>
                <a:rPr lang="da-DK" b="1" dirty="0">
                  <a:solidFill>
                    <a:schemeClr val="bg1"/>
                  </a:solidFill>
                </a:rPr>
                <a:t>Hvad er sårets fase?</a:t>
              </a:r>
            </a:p>
            <a:p>
              <a:endParaRPr lang="da-DK" sz="1800" dirty="0">
                <a:solidFill>
                  <a:schemeClr val="bg1"/>
                </a:solidFill>
                <a:ea typeface="+mn-lt"/>
                <a:cs typeface="+mn-lt"/>
              </a:endParaRPr>
            </a:p>
            <a:p>
              <a:r>
                <a:rPr lang="en-US" dirty="0">
                  <a:solidFill>
                    <a:schemeClr val="bg1"/>
                  </a:solidFill>
                  <a:ea typeface="+mn-lt"/>
                  <a:cs typeface="+mn-lt"/>
                </a:rPr>
                <a:t>I</a:t>
              </a:r>
              <a:r>
                <a:rPr lang="en-US" sz="1800" dirty="0">
                  <a:solidFill>
                    <a:schemeClr val="bg1"/>
                  </a:solidFill>
                  <a:ea typeface="+mn-lt"/>
                  <a:cs typeface="+mn-lt"/>
                </a:rPr>
                <a:t>nflammations- granulations- og </a:t>
              </a:r>
              <a:r>
                <a:rPr lang="en-US" sz="1800" dirty="0" err="1">
                  <a:solidFill>
                    <a:schemeClr val="bg1"/>
                  </a:solidFill>
                  <a:ea typeface="+mn-lt"/>
                  <a:cs typeface="+mn-lt"/>
                </a:rPr>
                <a:t>epitelia-seringsfasen</a:t>
              </a:r>
              <a:endParaRPr lang="da-DK" dirty="0">
                <a:solidFill>
                  <a:schemeClr val="bg1"/>
                </a:solidFill>
              </a:endParaRPr>
            </a:p>
          </p:txBody>
        </p:sp>
      </p:grpSp>
      <p:grpSp>
        <p:nvGrpSpPr>
          <p:cNvPr id="25" name="Gruppe 24">
            <a:extLst>
              <a:ext uri="{FF2B5EF4-FFF2-40B4-BE49-F238E27FC236}">
                <a16:creationId xmlns:a16="http://schemas.microsoft.com/office/drawing/2014/main" id="{C5E5F41B-69AB-7CAD-7385-8CC440774815}"/>
              </a:ext>
            </a:extLst>
          </p:cNvPr>
          <p:cNvGrpSpPr/>
          <p:nvPr/>
        </p:nvGrpSpPr>
        <p:grpSpPr>
          <a:xfrm>
            <a:off x="-2727461" y="0"/>
            <a:ext cx="2402281" cy="6858000"/>
            <a:chOff x="6624150" y="0"/>
            <a:chExt cx="3317676" cy="6858000"/>
          </a:xfrm>
        </p:grpSpPr>
        <p:sp>
          <p:nvSpPr>
            <p:cNvPr id="18" name="Rektangel 17">
              <a:extLst>
                <a:ext uri="{FF2B5EF4-FFF2-40B4-BE49-F238E27FC236}">
                  <a16:creationId xmlns:a16="http://schemas.microsoft.com/office/drawing/2014/main" id="{62F3225B-0B5F-17AA-9B16-D48F6D7BFE89}"/>
                </a:ext>
              </a:extLst>
            </p:cNvPr>
            <p:cNvSpPr/>
            <p:nvPr/>
          </p:nvSpPr>
          <p:spPr>
            <a:xfrm>
              <a:off x="6624150" y="0"/>
              <a:ext cx="331767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41DF8909-D9A9-8220-B1A8-45B8FC94B80B}"/>
                </a:ext>
              </a:extLst>
            </p:cNvPr>
            <p:cNvSpPr txBox="1"/>
            <p:nvPr/>
          </p:nvSpPr>
          <p:spPr>
            <a:xfrm>
              <a:off x="6866474" y="1993636"/>
              <a:ext cx="2985275" cy="2585323"/>
            </a:xfrm>
            <a:prstGeom prst="rect">
              <a:avLst/>
            </a:prstGeom>
            <a:solidFill>
              <a:schemeClr val="accent2"/>
            </a:solidFill>
          </p:spPr>
          <p:txBody>
            <a:bodyPr wrap="square" rtlCol="0">
              <a:spAutoFit/>
            </a:bodyPr>
            <a:lstStyle/>
            <a:p>
              <a:r>
                <a:rPr lang="da-DK" b="1" dirty="0">
                  <a:solidFill>
                    <a:schemeClr val="bg1"/>
                  </a:solidFill>
                </a:rPr>
                <a:t>Underminering/fistel </a:t>
              </a:r>
            </a:p>
            <a:p>
              <a:endParaRPr lang="da-DK" dirty="0">
                <a:solidFill>
                  <a:schemeClr val="bg1"/>
                </a:solidFill>
              </a:endParaRPr>
            </a:p>
            <a:p>
              <a:r>
                <a:rPr lang="da-DK" dirty="0">
                  <a:solidFill>
                    <a:schemeClr val="bg1"/>
                  </a:solidFill>
                </a:rPr>
                <a:t>Positionen noteres ud fra urskive, samt dybde og omfang-Sondering</a:t>
              </a:r>
            </a:p>
          </p:txBody>
        </p:sp>
      </p:grpSp>
      <p:sp>
        <p:nvSpPr>
          <p:cNvPr id="4" name="Pladsholder til slidenummer 3">
            <a:extLst>
              <a:ext uri="{FF2B5EF4-FFF2-40B4-BE49-F238E27FC236}">
                <a16:creationId xmlns:a16="http://schemas.microsoft.com/office/drawing/2014/main" id="{DEB64CA2-673C-ED80-793C-2F00E6704C46}"/>
              </a:ext>
            </a:extLst>
          </p:cNvPr>
          <p:cNvSpPr>
            <a:spLocks noGrp="1"/>
          </p:cNvSpPr>
          <p:nvPr>
            <p:ph type="sldNum" sz="quarter" idx="12"/>
          </p:nvPr>
        </p:nvSpPr>
        <p:spPr/>
        <p:txBody>
          <a:bodyPr/>
          <a:lstStyle/>
          <a:p>
            <a:fld id="{50DEC214-4A26-8544-86E4-D5810B015655}" type="slidenum">
              <a:rPr lang="da-DK" smtClean="0"/>
              <a:t>9</a:t>
            </a:fld>
            <a:endParaRPr lang="da-DK"/>
          </a:p>
        </p:txBody>
      </p:sp>
      <p:grpSp>
        <p:nvGrpSpPr>
          <p:cNvPr id="6" name="Gruppe 5">
            <a:extLst>
              <a:ext uri="{FF2B5EF4-FFF2-40B4-BE49-F238E27FC236}">
                <a16:creationId xmlns:a16="http://schemas.microsoft.com/office/drawing/2014/main" id="{CFBBF9B7-FD56-C2D0-B727-4EEF99C9D51D}"/>
              </a:ext>
            </a:extLst>
          </p:cNvPr>
          <p:cNvGrpSpPr/>
          <p:nvPr/>
        </p:nvGrpSpPr>
        <p:grpSpPr>
          <a:xfrm>
            <a:off x="10943980" y="5600380"/>
            <a:ext cx="698492" cy="804206"/>
            <a:chOff x="10943980" y="5600380"/>
            <a:chExt cx="698492" cy="804206"/>
          </a:xfrm>
        </p:grpSpPr>
        <p:sp>
          <p:nvSpPr>
            <p:cNvPr id="7" name="Rektangel 6">
              <a:extLst>
                <a:ext uri="{FF2B5EF4-FFF2-40B4-BE49-F238E27FC236}">
                  <a16:creationId xmlns:a16="http://schemas.microsoft.com/office/drawing/2014/main" id="{16D94E3A-0154-CF74-9F87-47569301E55A}"/>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6EE0E150-BCB9-5416-E7EE-0B440A5362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grpSp>
        <p:nvGrpSpPr>
          <p:cNvPr id="24" name="Gruppe 23">
            <a:extLst>
              <a:ext uri="{FF2B5EF4-FFF2-40B4-BE49-F238E27FC236}">
                <a16:creationId xmlns:a16="http://schemas.microsoft.com/office/drawing/2014/main" id="{879C3D6A-0CED-24D4-1BC3-1522F2E9E433}"/>
              </a:ext>
            </a:extLst>
          </p:cNvPr>
          <p:cNvGrpSpPr/>
          <p:nvPr/>
        </p:nvGrpSpPr>
        <p:grpSpPr>
          <a:xfrm>
            <a:off x="-2415971" y="0"/>
            <a:ext cx="2392155" cy="6858000"/>
            <a:chOff x="0" y="0"/>
            <a:chExt cx="2993457" cy="6858000"/>
          </a:xfrm>
        </p:grpSpPr>
        <p:sp>
          <p:nvSpPr>
            <p:cNvPr id="15" name="Rektangel 14">
              <a:extLst>
                <a:ext uri="{FF2B5EF4-FFF2-40B4-BE49-F238E27FC236}">
                  <a16:creationId xmlns:a16="http://schemas.microsoft.com/office/drawing/2014/main" id="{3BE9BDAB-0501-DACC-B4E8-6D7DA1B174FB}"/>
                </a:ext>
              </a:extLst>
            </p:cNvPr>
            <p:cNvSpPr/>
            <p:nvPr/>
          </p:nvSpPr>
          <p:spPr>
            <a:xfrm>
              <a:off x="0" y="0"/>
              <a:ext cx="299345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24A5CA-346B-EBAE-291C-84302F31AEFC}"/>
                </a:ext>
              </a:extLst>
            </p:cNvPr>
            <p:cNvSpPr txBox="1"/>
            <p:nvPr/>
          </p:nvSpPr>
          <p:spPr>
            <a:xfrm>
              <a:off x="162443" y="1997839"/>
              <a:ext cx="2804458" cy="2585323"/>
            </a:xfrm>
            <a:prstGeom prst="rect">
              <a:avLst/>
            </a:prstGeom>
            <a:noFill/>
          </p:spPr>
          <p:txBody>
            <a:bodyPr wrap="square" rtlCol="0">
              <a:spAutoFit/>
            </a:bodyPr>
            <a:lstStyle/>
            <a:p>
              <a:r>
                <a:rPr lang="da-DK" b="1" dirty="0">
                  <a:solidFill>
                    <a:schemeClr val="bg1"/>
                  </a:solidFill>
                </a:rPr>
                <a:t>Hvordan er vævets udseende i sårbunden? </a:t>
              </a:r>
            </a:p>
            <a:p>
              <a:endParaRPr lang="da-DK" b="1" dirty="0">
                <a:solidFill>
                  <a:schemeClr val="bg1"/>
                </a:solidFill>
              </a:endParaRPr>
            </a:p>
            <a:p>
              <a:r>
                <a:rPr lang="da-DK" dirty="0">
                  <a:solidFill>
                    <a:schemeClr val="bg1"/>
                  </a:solidFill>
                </a:rPr>
                <a:t>Nekrose, </a:t>
              </a:r>
              <a:r>
                <a:rPr lang="da-DK" dirty="0" err="1">
                  <a:solidFill>
                    <a:schemeClr val="bg1"/>
                  </a:solidFill>
                </a:rPr>
                <a:t>febrin</a:t>
              </a:r>
              <a:r>
                <a:rPr lang="da-DK" dirty="0">
                  <a:solidFill>
                    <a:schemeClr val="bg1"/>
                  </a:solidFill>
                </a:rPr>
                <a:t>, </a:t>
              </a:r>
              <a:r>
                <a:rPr lang="da-DK" dirty="0" err="1">
                  <a:solidFill>
                    <a:schemeClr val="bg1"/>
                  </a:solidFill>
                </a:rPr>
                <a:t>granulationsvæv</a:t>
              </a:r>
              <a:r>
                <a:rPr lang="da-DK" dirty="0">
                  <a:solidFill>
                    <a:schemeClr val="bg1"/>
                  </a:solidFill>
                </a:rPr>
                <a:t>, ujævnheder, farve og lugt.</a:t>
              </a:r>
            </a:p>
          </p:txBody>
        </p:sp>
      </p:grpSp>
      <p:sp>
        <p:nvSpPr>
          <p:cNvPr id="30" name="Tekstfelt 29">
            <a:extLst>
              <a:ext uri="{FF2B5EF4-FFF2-40B4-BE49-F238E27FC236}">
                <a16:creationId xmlns:a16="http://schemas.microsoft.com/office/drawing/2014/main" id="{83CA52A5-21AC-C847-81BD-7DB980731191}"/>
              </a:ext>
            </a:extLst>
          </p:cNvPr>
          <p:cNvSpPr txBox="1"/>
          <p:nvPr/>
        </p:nvSpPr>
        <p:spPr>
          <a:xfrm>
            <a:off x="9821232" y="2194258"/>
            <a:ext cx="2275351" cy="2123658"/>
          </a:xfrm>
          <a:prstGeom prst="rect">
            <a:avLst/>
          </a:prstGeom>
          <a:noFill/>
        </p:spPr>
        <p:txBody>
          <a:bodyPr wrap="square" rtlCol="0">
            <a:spAutoFit/>
          </a:bodyPr>
          <a:lstStyle/>
          <a:p>
            <a:r>
              <a:rPr lang="da-DK" sz="2200" b="1" dirty="0">
                <a:solidFill>
                  <a:srgbClr val="3B5182"/>
                </a:solidFill>
              </a:rPr>
              <a:t>Hvad skal man være opmærksom på ved vurdering af vævet? </a:t>
            </a:r>
            <a:endParaRPr lang="da-DK" sz="2200" b="1" dirty="0">
              <a:solidFill>
                <a:srgbClr val="3B5182"/>
              </a:solidFill>
              <a:latin typeface="Verdana" panose="020B0604030504040204" pitchFamily="34" charset="0"/>
              <a:ea typeface="Verdana" panose="020B0604030504040204" pitchFamily="34" charset="0"/>
            </a:endParaRPr>
          </a:p>
        </p:txBody>
      </p:sp>
      <p:grpSp>
        <p:nvGrpSpPr>
          <p:cNvPr id="27" name="Gruppe 26">
            <a:extLst>
              <a:ext uri="{FF2B5EF4-FFF2-40B4-BE49-F238E27FC236}">
                <a16:creationId xmlns:a16="http://schemas.microsoft.com/office/drawing/2014/main" id="{726D50B6-B69F-7AA2-7C2E-93474421A8A2}"/>
              </a:ext>
            </a:extLst>
          </p:cNvPr>
          <p:cNvGrpSpPr/>
          <p:nvPr/>
        </p:nvGrpSpPr>
        <p:grpSpPr>
          <a:xfrm>
            <a:off x="-2467390" y="0"/>
            <a:ext cx="2392155" cy="6858000"/>
            <a:chOff x="9198543" y="0"/>
            <a:chExt cx="2993457" cy="6858000"/>
          </a:xfrm>
          <a:solidFill>
            <a:schemeClr val="accent4">
              <a:lumMod val="75000"/>
            </a:schemeClr>
          </a:solidFill>
        </p:grpSpPr>
        <p:sp>
          <p:nvSpPr>
            <p:cNvPr id="22" name="Rektangel 21">
              <a:extLst>
                <a:ext uri="{FF2B5EF4-FFF2-40B4-BE49-F238E27FC236}">
                  <a16:creationId xmlns:a16="http://schemas.microsoft.com/office/drawing/2014/main" id="{E40299E1-5368-A98B-86BB-27C2F34246EE}"/>
                </a:ext>
              </a:extLst>
            </p:cNvPr>
            <p:cNvSpPr/>
            <p:nvPr/>
          </p:nvSpPr>
          <p:spPr>
            <a:xfrm>
              <a:off x="9198543" y="0"/>
              <a:ext cx="2993457"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5F39445F-7154-54C9-1927-125CAF3842F3}"/>
                </a:ext>
              </a:extLst>
            </p:cNvPr>
            <p:cNvSpPr txBox="1"/>
            <p:nvPr/>
          </p:nvSpPr>
          <p:spPr>
            <a:xfrm>
              <a:off x="9709014" y="1997839"/>
              <a:ext cx="2145845" cy="1754326"/>
            </a:xfrm>
            <a:prstGeom prst="rect">
              <a:avLst/>
            </a:prstGeom>
            <a:grpFill/>
          </p:spPr>
          <p:txBody>
            <a:bodyPr wrap="square" rtlCol="0">
              <a:spAutoFit/>
            </a:bodyPr>
            <a:lstStyle/>
            <a:p>
              <a:r>
                <a:rPr lang="da-DK" b="1" dirty="0">
                  <a:solidFill>
                    <a:schemeClr val="bg1"/>
                  </a:solidFill>
                </a:rPr>
                <a:t>Ødemer i sårbunden </a:t>
              </a:r>
            </a:p>
            <a:p>
              <a:endParaRPr lang="da-DK" dirty="0"/>
            </a:p>
            <a:p>
              <a:r>
                <a:rPr lang="da-DK" dirty="0">
                  <a:solidFill>
                    <a:schemeClr val="bg1"/>
                  </a:solidFill>
                </a:rPr>
                <a:t>Ødemer ses som små lyse bobler </a:t>
              </a:r>
              <a:endParaRPr lang="en-US" sz="1800" dirty="0">
                <a:solidFill>
                  <a:schemeClr val="bg1"/>
                </a:solidFill>
                <a:ea typeface="+mn-lt"/>
                <a:cs typeface="+mn-lt"/>
              </a:endParaRPr>
            </a:p>
          </p:txBody>
        </p:sp>
      </p:grpSp>
      <p:grpSp>
        <p:nvGrpSpPr>
          <p:cNvPr id="2" name="Gruppe 1">
            <a:extLst>
              <a:ext uri="{FF2B5EF4-FFF2-40B4-BE49-F238E27FC236}">
                <a16:creationId xmlns:a16="http://schemas.microsoft.com/office/drawing/2014/main" id="{71CE6EB2-D101-5381-872E-B408F15337AB}"/>
              </a:ext>
            </a:extLst>
          </p:cNvPr>
          <p:cNvGrpSpPr/>
          <p:nvPr/>
        </p:nvGrpSpPr>
        <p:grpSpPr>
          <a:xfrm>
            <a:off x="-2542626" y="0"/>
            <a:ext cx="2407449" cy="6858000"/>
            <a:chOff x="9198544" y="0"/>
            <a:chExt cx="2993457" cy="6858000"/>
          </a:xfrm>
        </p:grpSpPr>
        <p:sp>
          <p:nvSpPr>
            <p:cNvPr id="3" name="Rektangel 2">
              <a:extLst>
                <a:ext uri="{FF2B5EF4-FFF2-40B4-BE49-F238E27FC236}">
                  <a16:creationId xmlns:a16="http://schemas.microsoft.com/office/drawing/2014/main" id="{35DB581E-885D-88D1-AE58-47D31FD554BF}"/>
                </a:ext>
              </a:extLst>
            </p:cNvPr>
            <p:cNvSpPr/>
            <p:nvPr/>
          </p:nvSpPr>
          <p:spPr>
            <a:xfrm>
              <a:off x="9198544" y="0"/>
              <a:ext cx="2993457" cy="6858000"/>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9538D551-6D30-716A-B223-0B58F12B59A2}"/>
                </a:ext>
              </a:extLst>
            </p:cNvPr>
            <p:cNvSpPr txBox="1"/>
            <p:nvPr/>
          </p:nvSpPr>
          <p:spPr>
            <a:xfrm>
              <a:off x="9709015" y="1997839"/>
              <a:ext cx="2145846" cy="2308324"/>
            </a:xfrm>
            <a:prstGeom prst="rect">
              <a:avLst/>
            </a:prstGeom>
            <a:solidFill>
              <a:schemeClr val="tx1">
                <a:lumMod val="50000"/>
              </a:schemeClr>
            </a:solidFill>
          </p:spPr>
          <p:txBody>
            <a:bodyPr wrap="square" rtlCol="0">
              <a:spAutoFit/>
            </a:bodyPr>
            <a:lstStyle/>
            <a:p>
              <a:r>
                <a:rPr lang="da-DK" b="1" dirty="0">
                  <a:solidFill>
                    <a:schemeClr val="bg1"/>
                  </a:solidFill>
                </a:rPr>
                <a:t>Sårets dybde </a:t>
              </a:r>
            </a:p>
            <a:p>
              <a:endParaRPr lang="da-DK" b="1" dirty="0">
                <a:solidFill>
                  <a:schemeClr val="bg1"/>
                </a:solidFill>
              </a:endParaRPr>
            </a:p>
            <a:p>
              <a:r>
                <a:rPr lang="da-DK" dirty="0">
                  <a:solidFill>
                    <a:schemeClr val="bg1"/>
                  </a:solidFill>
                </a:rPr>
                <a:t>Er der kontakt til muskelvæv, sene eller knogle?</a:t>
              </a:r>
            </a:p>
          </p:txBody>
        </p:sp>
      </p:grpSp>
    </p:spTree>
    <p:extLst>
      <p:ext uri="{BB962C8B-B14F-4D97-AF65-F5344CB8AC3E}">
        <p14:creationId xmlns:p14="http://schemas.microsoft.com/office/powerpoint/2010/main" val="3804201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 xsi:nil="tru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11954631</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243CD-E68D-4660-8B27-F609EDBD6138}">
  <ds:schemaRefs>
    <ds:schemaRef ds:uri="http://schemas.microsoft.com/sharepoint/v3/contenttype/forms"/>
  </ds:schemaRefs>
</ds:datastoreItem>
</file>

<file path=customXml/itemProps2.xml><?xml version="1.0" encoding="utf-8"?>
<ds:datastoreItem xmlns:ds="http://schemas.openxmlformats.org/officeDocument/2006/customXml" ds:itemID="{0D21072B-D970-475A-BB00-3B4396A654DC}">
  <ds:schemaRefs>
    <ds:schemaRef ds:uri="http://purl.org/dc/elements/1.1/"/>
    <ds:schemaRef ds:uri="http://purl.org/dc/dcmitype/"/>
    <ds:schemaRef ds:uri="50359CDB-2370-4DFA-B91D-0E928C4A6869"/>
    <ds:schemaRef ds:uri="http://purl.org/dc/terms/"/>
    <ds:schemaRef ds:uri="http://schemas.microsoft.com/office/2006/documentManagement/types"/>
    <ds:schemaRef ds:uri="http://schemas.microsoft.com/sharepoint/v3"/>
    <ds:schemaRef ds:uri="http://schemas.microsoft.com/office/2006/metadata/properties"/>
    <ds:schemaRef ds:uri="http://schemas.microsoft.com/office/infopath/2007/PartnerControls"/>
    <ds:schemaRef ds:uri="http://schemas.openxmlformats.org/package/2006/metadata/core-properties"/>
    <ds:schemaRef ds:uri="45632986-2332-4bcb-a907-f319a322ff78"/>
    <ds:schemaRef ds:uri="http://www.w3.org/XML/1998/namespace"/>
  </ds:schemaRefs>
</ds:datastoreItem>
</file>

<file path=customXml/itemProps3.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49227</TotalTime>
  <Words>3256</Words>
  <Application>Microsoft Office PowerPoint</Application>
  <PresentationFormat>Widescreen</PresentationFormat>
  <Paragraphs>535</Paragraphs>
  <Slides>36</Slides>
  <Notes>34</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36</vt:i4>
      </vt:variant>
    </vt:vector>
  </HeadingPairs>
  <TitlesOfParts>
    <vt:vector size="45" baseType="lpstr">
      <vt:lpstr>Aptos</vt:lpstr>
      <vt:lpstr>Arial</vt:lpstr>
      <vt:lpstr>Calibri</vt:lpstr>
      <vt:lpstr>Inter</vt:lpstr>
      <vt:lpstr>Roboto</vt:lpstr>
      <vt:lpstr>Titillium Web</vt:lpstr>
      <vt:lpstr>Verdana</vt:lpstr>
      <vt:lpstr>Region Sjælland - PPT</vt:lpstr>
      <vt:lpstr>1_Region Sjælland - PPT</vt:lpstr>
      <vt:lpstr>TIME – Struktureret sårvurdering </vt:lpstr>
      <vt:lpstr>Forbedring af sårvurdering igennem helhed – TIME</vt:lpstr>
      <vt:lpstr>TIME og behandlingscirklen</vt:lpstr>
      <vt:lpstr>PowerPoint-præsentation</vt:lpstr>
      <vt:lpstr>Tissue - væv</vt:lpstr>
      <vt:lpstr>Beskrivelse af vævet - T</vt:lpstr>
      <vt:lpstr>Beskrivelse af vævet - 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Sårsmerter en  del af T´et </vt:lpstr>
      <vt:lpstr>Infektion</vt:lpstr>
      <vt:lpstr>Inficerede sår</vt:lpstr>
      <vt:lpstr>PowerPoint-præsentation</vt:lpstr>
      <vt:lpstr>Moisture - fugt</vt:lpstr>
      <vt:lpstr>PowerPoint-præsentation</vt:lpstr>
      <vt:lpstr>PowerPoint-præsentation</vt:lpstr>
      <vt:lpstr>PowerPoint-præsentation</vt:lpstr>
      <vt:lpstr>PowerPoint-præsentation</vt:lpstr>
      <vt:lpstr>PowerPoint-præsentation</vt:lpstr>
      <vt:lpstr>Hvordan er fugtigheden?</vt:lpstr>
      <vt:lpstr>PowerPoint-præsentation</vt:lpstr>
      <vt:lpstr>Edge - sårkanter</vt:lpstr>
      <vt:lpstr>PowerPoint-præsentation</vt:lpstr>
      <vt:lpstr>Edge - sårkanter  </vt:lpstr>
      <vt:lpstr>Huden omkring</vt:lpstr>
      <vt:lpstr>Dokumentation via TIME</vt:lpstr>
      <vt:lpstr>Mål og handlingsanvisning</vt:lpstr>
      <vt:lpstr>Handlingsanvisning</vt:lpstr>
      <vt:lpstr>Behandlingsplan</vt:lpstr>
      <vt:lpstr>Referencer</vt:lpstr>
      <vt:lpstr> Udviklet af Katrine Højager Hansen, Sårsygeplejerske og Kvalitetskoordinator, Næstved Kommune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TIME (Version 1)</dc:title>
  <dc:creator>Pernille Graae Hjortebjerg</dc:creator>
  <cp:lastModifiedBy>Katrine Højager Hansen</cp:lastModifiedBy>
  <cp:revision>15</cp:revision>
  <dcterms:created xsi:type="dcterms:W3CDTF">2024-09-17T19:28:34Z</dcterms:created>
  <dcterms:modified xsi:type="dcterms:W3CDTF">2025-01-30T12:00:33Z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Dokumenttype">
    <vt:lpwstr/>
  </property>
  <property fmtid="{D5CDD505-2E9C-101B-9397-08002B2CF9AE}" pid="11" name="CCMCommunication">
    <vt:lpwstr/>
  </property>
</Properties>
</file>