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  <p:sldMasterId id="2147483769" r:id="rId5"/>
  </p:sldMasterIdLst>
  <p:notesMasterIdLst>
    <p:notesMasterId r:id="rId17"/>
  </p:notesMasterIdLst>
  <p:sldIdLst>
    <p:sldId id="381" r:id="rId6"/>
    <p:sldId id="593" r:id="rId7"/>
    <p:sldId id="601" r:id="rId8"/>
    <p:sldId id="595" r:id="rId9"/>
    <p:sldId id="602" r:id="rId10"/>
    <p:sldId id="603" r:id="rId11"/>
    <p:sldId id="604" r:id="rId12"/>
    <p:sldId id="605" r:id="rId13"/>
    <p:sldId id="606" r:id="rId14"/>
    <p:sldId id="607" r:id="rId15"/>
    <p:sldId id="60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62FB29-EB9F-24A4-335D-650BF6919C39}" name="Katrine Højager Hansen" initials="KH" userId="S::khohan@naestved.dk::b7097e99-32c9-46bf-843e-050764eb62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82" autoAdjust="0"/>
    <p:restoredTop sz="77546" autoAdjust="0"/>
  </p:normalViewPr>
  <p:slideViewPr>
    <p:cSldViewPr snapToGrid="0">
      <p:cViewPr varScale="1">
        <p:scale>
          <a:sx n="81" d="100"/>
          <a:sy n="81" d="100"/>
        </p:scale>
        <p:origin x="102" y="28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157A-132A-466B-8475-9D6D171A3670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ED8D7-4A6D-4D85-847E-4D773EF985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039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992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30630-ECA7-CE0F-723D-E1538D464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34D0A79-C049-CA91-7B37-098D0E5D3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C70FF9E-47D6-C2DD-DC5D-620102AF5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da-DK" sz="1000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8AE2B4-3AC5-C57A-36EC-62F7BFF92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00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61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77850" algn="l"/>
              </a:tabLst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Kompression er et eksternt tryk på vævet, der øger det venøse tilbageløb.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33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6A289-4684-7AB9-3D8E-B17B6EC3D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1CB9A75-DD98-4853-F421-8BB5D143C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BA40821-28CD-2865-828F-688D8A23D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Fx.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Nedsat venepumpefunktion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Stående arbejde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Nedsat hjertefunktion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Lymfeproblemer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BEF1B41-8BC0-312B-E9AB-CFC687A55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51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0729B-044D-4473-E45C-C86FA568A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78B3D1C-FE10-60F4-27C2-23575B6D1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AEBFD68-FF4A-416C-43BC-E39D9C1EE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Har vi delegeret ordinationsret?</a:t>
            </a:r>
            <a:endParaRPr lang="da-DK" sz="1000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D28F33-B281-370F-286D-AD28BEC62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06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AD7F6-7F04-E622-12BB-9CD05CBE1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07CF198-D8B0-39B3-EF87-DC275BEEE1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C416C59-4CF4-0534-B748-64470CF2F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Er der fodpuls?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Er der behåring?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Er der kapillærer respons?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Er der varme/klode fødder?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Er der smerter i liggende stilling?</a:t>
            </a:r>
            <a:endParaRPr lang="da-DK" sz="1000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881E22B-CF84-07F2-327E-6B1AC1F3E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308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CF121-CDBE-0A98-9F1A-34BBB8013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A0E39C3-B2E6-6D67-AE89-EDF5C1C05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81DA54D-D99B-8431-2F33-AE7CAD893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Borgerens hverdag?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Undervisning?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Klinik?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Evt. APV i hjemmet?</a:t>
            </a:r>
            <a:endParaRPr lang="da-DK" sz="1000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FA768C7-9403-D188-1BEC-80192B1F7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4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6133A-D4F4-0826-0FB6-FB0CD6917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7B80DFC-6048-4074-DA9A-9C3ADFE7A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0185C82-9529-6CDF-2C8F-55702F836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Fx.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Nedsat sårheling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Infektion/</a:t>
            </a:r>
            <a:r>
              <a:rPr lang="da-DK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erysipelas</a:t>
            </a:r>
            <a:endParaRPr lang="da-DK" sz="100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Hæmosiderin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-aflejringer (ophobning af et jernholdigt pigment (</a:t>
            </a:r>
            <a:r>
              <a:rPr lang="da-DK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hæmosiderin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i kroppens væv, ofte efter nedbrydning af røde blodlegemer)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Smerter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Eksem</a:t>
            </a:r>
            <a:endParaRPr lang="da-DK" sz="1000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794DAC5-207E-4A04-22F0-81B7D5AE9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5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C798F-3EC7-961A-DC03-00789F630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0680E7E-FB08-6DD0-9FB5-968B62401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8BAD89F-C2B8-42CF-10B3-15FD76685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Fremmer sårhelingen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Fjerner mikroødemet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Mindsker ødem</a:t>
            </a:r>
            <a:endParaRPr lang="da-DK" sz="1000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849ED41-E4AF-4D0C-DCF1-8F4293A51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25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6D748-9F6A-B729-8F99-906FA684E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029EC52-0323-60FD-0989-3BBC713DD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CDAC713-4503-83F0-E146-8D8B84212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Nedsat følesans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Deformiteter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Dropfod</a:t>
            </a:r>
            <a:endParaRPr lang="da-DK" sz="1000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FCF30B0-AB2A-C882-0C43-2AE6DD041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32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DF3FB7-2679-4785-86CF-324A9660DD10}" type="datetime2">
              <a:rPr lang="da-DK" smtClean="0"/>
              <a:t>9. januar 2026</a:t>
            </a:fld>
            <a:endParaRPr lang="da-DK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192694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6D32C3-3E39-44FC-B677-F64FDC651BDE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52993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DBE7BF-11F8-4FEA-BFEC-7D25DB3D97D0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2702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8FC5541-6228-4458-8AA3-F4FC705DF069}" type="datetime2">
              <a:rPr lang="da-DK" smtClean="0"/>
              <a:t>9. januar 2026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2761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6FE865B-5B57-483A-A65D-8601EAA9A5CC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25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6FF9743-D561-41DA-8162-880680161236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02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43B73F-CA28-465A-B2C5-72304D641297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1115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ECFA3D-F67C-4092-9024-DA37BB7B488C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/>
              <a:t>Klik for at tilføje en tekst</a:t>
            </a:r>
          </a:p>
        </p:txBody>
      </p:sp>
    </p:spTree>
    <p:extLst>
      <p:ext uri="{BB962C8B-B14F-4D97-AF65-F5344CB8AC3E}">
        <p14:creationId xmlns:p14="http://schemas.microsoft.com/office/powerpoint/2010/main" val="4024342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72B0B62-FD8F-4514-B0D3-1385BBD1C9E2}" type="datetime2">
              <a:rPr lang="da-DK" smtClean="0"/>
              <a:t>9. januar 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18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5A5C9FA-7323-449A-8C51-40891D84CE74}" type="datetime2">
              <a:rPr lang="da-DK" smtClean="0"/>
              <a:t>9. januar 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58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48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044080B-BD50-45ED-8890-5C96E964A5D2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 </a:t>
            </a:r>
          </a:p>
        </p:txBody>
      </p:sp>
    </p:spTree>
    <p:extLst>
      <p:ext uri="{BB962C8B-B14F-4D97-AF65-F5344CB8AC3E}">
        <p14:creationId xmlns:p14="http://schemas.microsoft.com/office/powerpoint/2010/main" val="1198550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DF3FB7-2679-4785-86CF-324A9660DD10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1982382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044080B-BD50-45ED-8890-5C96E964A5D2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</p:spTree>
    <p:extLst>
      <p:ext uri="{BB962C8B-B14F-4D97-AF65-F5344CB8AC3E}">
        <p14:creationId xmlns:p14="http://schemas.microsoft.com/office/powerpoint/2010/main" val="629893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8EF4536-83BB-4B6B-A5A9-2E73A9072087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59944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2C87F27-EE12-4938-80DE-BE1F8E314653}" type="datetime2">
              <a:rPr lang="da-DK" smtClean="0"/>
              <a:t>9. januar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4561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342E39-B2FD-4155-8CDD-1208702E0618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97307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BEB-857E-451A-BA15-BCBFE074FAF9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74241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320031-357C-45E4-A312-3B4B3BB4F5FF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0465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67AD7F-04EB-42CE-B308-8E3EDD9079AE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14175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BBDAE-FDA6-4294-97C1-1B5EAA1CE256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690473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6D32C3-3E39-44FC-B677-F64FDC651BDE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00343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8EF4536-83BB-4B6B-A5A9-2E73A9072087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8793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DBE7BF-11F8-4FEA-BFEC-7D25DB3D97D0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73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8FC5541-6228-4458-8AA3-F4FC705DF069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3243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6FE865B-5B57-483A-A65D-8601EAA9A5CC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9282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6FF9743-D561-41DA-8162-880680161236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9132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43B73F-CA28-465A-B2C5-72304D641297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554105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ECFA3D-F67C-4092-9024-DA37BB7B488C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</p:spTree>
    <p:extLst>
      <p:ext uri="{BB962C8B-B14F-4D97-AF65-F5344CB8AC3E}">
        <p14:creationId xmlns:p14="http://schemas.microsoft.com/office/powerpoint/2010/main" val="583378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72B0B62-FD8F-4514-B0D3-1385BBD1C9E2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808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5A5C9FA-7323-449A-8C51-40891D84CE74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9528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8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02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2C87F27-EE12-4938-80DE-BE1F8E314653}" type="datetime2">
              <a:rPr lang="da-DK" smtClean="0"/>
              <a:t>9. januar 2026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835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342E39-B2FD-4155-8CDD-1208702E0618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5706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BEB-857E-451A-BA15-BCBFE074FAF9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4592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320031-357C-45E4-A312-3B4B3BB4F5FF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785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67AD7F-04EB-42CE-B308-8E3EDD9079AE}" type="datetime2">
              <a:rPr lang="da-DK" smtClean="0"/>
              <a:t>9. januar 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388818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BBDAE-FDA6-4294-97C1-1B5EAA1CE256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</a:t>
            </a:r>
            <a:br>
              <a:rPr lang="da-DK"/>
            </a:br>
            <a:r>
              <a:rPr lang="da-DK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46675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106E4C-3BC3-4FDF-BD0C-4DDE8CB7F1E2}" type="datetime2">
              <a:rPr lang="da-DK" smtClean="0"/>
              <a:t>9.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3B1D0884-AF9C-69F1-9583-FE1DFF406279}"/>
              </a:ext>
            </a:extLst>
          </p:cNvPr>
          <p:cNvGrpSpPr/>
          <p:nvPr userDrawn="1"/>
        </p:nvGrpSpPr>
        <p:grpSpPr>
          <a:xfrm>
            <a:off x="10852150" y="5570068"/>
            <a:ext cx="857249" cy="849364"/>
            <a:chOff x="4998720" y="298705"/>
            <a:chExt cx="1344930" cy="1317176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5ED96FB-2902-279B-E715-7EB93F0C5B46}"/>
                </a:ext>
              </a:extLst>
            </p:cNvPr>
            <p:cNvSpPr/>
            <p:nvPr/>
          </p:nvSpPr>
          <p:spPr>
            <a:xfrm>
              <a:off x="4998720" y="298705"/>
              <a:ext cx="1344930" cy="1317176"/>
            </a:xfrm>
            <a:prstGeom prst="ellipse">
              <a:avLst/>
            </a:prstGeom>
            <a:grpFill/>
            <a:ln w="101600">
              <a:solidFill>
                <a:srgbClr val="3B51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2" name="Billede 11" descr="Et billede, der indeholder Grafik, symbol, logo, cirkel&#10;&#10;Automatisk genereret beskrivelse">
              <a:extLst>
                <a:ext uri="{FF2B5EF4-FFF2-40B4-BE49-F238E27FC236}">
                  <a16:creationId xmlns:a16="http://schemas.microsoft.com/office/drawing/2014/main" id="{05B7E7A7-0DBE-85CD-E920-E4A98D106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565" y="548673"/>
              <a:ext cx="817240" cy="81724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5229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B518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574">
          <p15:clr>
            <a:srgbClr val="F26B43"/>
          </p15:clr>
        </p15:guide>
        <p15:guide id="3" pos="6652">
          <p15:clr>
            <a:srgbClr val="F26B43"/>
          </p15:clr>
        </p15:guide>
        <p15:guide id="4" pos="3613">
          <p15:clr>
            <a:srgbClr val="F26B43"/>
          </p15:clr>
        </p15:guide>
        <p15:guide id="5" pos="3386">
          <p15:clr>
            <a:srgbClr val="F26B43"/>
          </p15:clr>
        </p15:guide>
        <p15:guide id="6" pos="4475">
          <p15:clr>
            <a:srgbClr val="F26B43"/>
          </p15:clr>
        </p15:guide>
        <p15:guide id="7" pos="4929">
          <p15:clr>
            <a:srgbClr val="F26B43"/>
          </p15:clr>
        </p15:guide>
        <p15:guide id="8" pos="2751">
          <p15:clr>
            <a:srgbClr val="F26B43"/>
          </p15:clr>
        </p15:guide>
        <p15:guide id="9" pos="2298">
          <p15:clr>
            <a:srgbClr val="F26B43"/>
          </p15:clr>
        </p15:guide>
        <p15:guide id="10" orient="horz" pos="3952">
          <p15:clr>
            <a:srgbClr val="F26B43"/>
          </p15:clr>
        </p15:guide>
        <p15:guide id="11" orient="horz" pos="913">
          <p15:clr>
            <a:srgbClr val="F26B43"/>
          </p15:clr>
        </p15:guide>
        <p15:guide id="12" orient="horz" pos="118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106E4C-3BC3-4FDF-BD0C-4DDE8CB7F1E2}" type="datetime2">
              <a:rPr lang="da-DK" smtClean="0"/>
              <a:t>9.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14B721F1-4F88-ACEB-740E-BE159B0D2C98}"/>
              </a:ext>
            </a:extLst>
          </p:cNvPr>
          <p:cNvGrpSpPr/>
          <p:nvPr userDrawn="1"/>
        </p:nvGrpSpPr>
        <p:grpSpPr>
          <a:xfrm>
            <a:off x="10943980" y="5600380"/>
            <a:ext cx="698492" cy="804206"/>
            <a:chOff x="10943980" y="5600380"/>
            <a:chExt cx="698492" cy="80420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E2FBB65-E02F-1F9C-1978-8D259427C051}"/>
                </a:ext>
              </a:extLst>
            </p:cNvPr>
            <p:cNvSpPr/>
            <p:nvPr/>
          </p:nvSpPr>
          <p:spPr>
            <a:xfrm>
              <a:off x="10958908" y="5636847"/>
              <a:ext cx="672067" cy="767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0A647D81-7332-24C5-DD7C-820A6C77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5285" b="98374" l="2469" r="95062">
                          <a14:foregroundMark x1="20988" y1="97967" x2="38479" y2="84445"/>
                          <a14:foregroundMark x1="58777" y1="79283" x2="58969" y2="79242"/>
                          <a14:foregroundMark x1="50402" y1="81082" x2="53668" y2="80381"/>
                          <a14:foregroundMark x1="87736" y1="72141" x2="97942" y2="50813"/>
                          <a14:foregroundMark x1="97942" y1="50813" x2="93827" y2="2846"/>
                          <a14:foregroundMark x1="93827" y1="2846" x2="37449" y2="9756"/>
                          <a14:foregroundMark x1="37449" y1="9756" x2="6173" y2="83333"/>
                          <a14:foregroundMark x1="6173" y1="83333" x2="20988" y2="97967"/>
                          <a14:foregroundMark x1="90947" y1="27236" x2="95473" y2="54878"/>
                          <a14:foregroundMark x1="95473" y1="54878" x2="90123" y2="65041"/>
                          <a14:foregroundMark x1="94239" y1="8130" x2="73251" y2="5285"/>
                          <a14:foregroundMark x1="73251" y1="5285" x2="69959" y2="7317"/>
                          <a14:foregroundMark x1="6584" y1="80081" x2="19342" y2="98780"/>
                          <a14:foregroundMark x1="19342" y1="98780" x2="22634" y2="98780"/>
                          <a14:foregroundMark x1="17695" y1="98780" x2="7819" y2="79268"/>
                          <a14:foregroundMark x1="6996" y1="80081" x2="2469" y2="98374"/>
                          <a14:foregroundMark x1="54733" y1="27642" x2="57202" y2="29268"/>
                          <a14:backgroundMark x1="40741" y1="97967" x2="58436" y2="80081"/>
                          <a14:backgroundMark x1="58436" y1="80081" x2="90947" y2="79268"/>
                          <a14:backgroundMark x1="90947" y1="79268" x2="95062" y2="99593"/>
                          <a14:backgroundMark x1="95062" y1="99593" x2="40329" y2="97154"/>
                          <a14:backgroundMark x1="40329" y1="97154" x2="39506" y2="95935"/>
                          <a14:backgroundMark x1="47737" y1="94309" x2="47325" y2="94715"/>
                          <a14:backgroundMark x1="48971" y1="78862" x2="46091" y2="78862"/>
                          <a14:backgroundMark x1="47325" y1="78862" x2="47737" y2="79675"/>
                          <a14:backgroundMark x1="42798" y1="80894" x2="41152" y2="85366"/>
                          <a14:backgroundMark x1="41564" y1="85366" x2="48148" y2="8292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21286761">
              <a:off x="10943980" y="5600380"/>
              <a:ext cx="698492" cy="70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77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B518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574">
          <p15:clr>
            <a:srgbClr val="F26B43"/>
          </p15:clr>
        </p15:guide>
        <p15:guide id="3" pos="6652">
          <p15:clr>
            <a:srgbClr val="F26B43"/>
          </p15:clr>
        </p15:guide>
        <p15:guide id="4" pos="3613">
          <p15:clr>
            <a:srgbClr val="F26B43"/>
          </p15:clr>
        </p15:guide>
        <p15:guide id="5" pos="3386">
          <p15:clr>
            <a:srgbClr val="F26B43"/>
          </p15:clr>
        </p15:guide>
        <p15:guide id="6" pos="4475">
          <p15:clr>
            <a:srgbClr val="F26B43"/>
          </p15:clr>
        </p15:guide>
        <p15:guide id="7" pos="4929">
          <p15:clr>
            <a:srgbClr val="F26B43"/>
          </p15:clr>
        </p15:guide>
        <p15:guide id="8" pos="2751">
          <p15:clr>
            <a:srgbClr val="F26B43"/>
          </p15:clr>
        </p15:guide>
        <p15:guide id="9" pos="2298">
          <p15:clr>
            <a:srgbClr val="F26B43"/>
          </p15:clr>
        </p15:guide>
        <p15:guide id="10" orient="horz" pos="3952">
          <p15:clr>
            <a:srgbClr val="F26B43"/>
          </p15:clr>
        </p15:guide>
        <p15:guide id="11" orient="horz" pos="913">
          <p15:clr>
            <a:srgbClr val="F26B43"/>
          </p15:clr>
        </p15:guide>
        <p15:guide id="12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sjaelland.dk/saarbehandl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1EDE030E-4555-3E9C-8F10-1C320640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041" y="1315325"/>
            <a:ext cx="5945528" cy="281330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da-DK" dirty="0"/>
              <a:t>Kompression</a:t>
            </a:r>
          </a:p>
        </p:txBody>
      </p:sp>
      <p:sp>
        <p:nvSpPr>
          <p:cNvPr id="14" name="Slide Number Placeholder 3" hidden="1">
            <a:extLst>
              <a:ext uri="{FF2B5EF4-FFF2-40B4-BE49-F238E27FC236}">
                <a16:creationId xmlns:a16="http://schemas.microsoft.com/office/drawing/2014/main" id="{B5C40674-10E3-4773-A21E-8B62793D85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10F726D-B030-3447-AC7E-BC2948CBAB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F670BCA-77CA-F7F0-8285-5F05B23923E5}"/>
              </a:ext>
            </a:extLst>
          </p:cNvPr>
          <p:cNvSpPr txBox="1"/>
          <p:nvPr/>
        </p:nvSpPr>
        <p:spPr>
          <a:xfrm>
            <a:off x="653041" y="6057657"/>
            <a:ext cx="247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Version 2. 19.12.2025.</a:t>
            </a:r>
          </a:p>
        </p:txBody>
      </p:sp>
      <p:sp>
        <p:nvSpPr>
          <p:cNvPr id="4" name="Undertitel 5">
            <a:extLst>
              <a:ext uri="{FF2B5EF4-FFF2-40B4-BE49-F238E27FC236}">
                <a16:creationId xmlns:a16="http://schemas.microsoft.com/office/drawing/2014/main" id="{D557FD8B-E663-0B52-A7DB-C4682C6AA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475" y="4641566"/>
            <a:ext cx="4464051" cy="877824"/>
          </a:xfrm>
        </p:spPr>
        <p:txBody>
          <a:bodyPr/>
          <a:lstStyle/>
          <a:p>
            <a:r>
              <a:rPr lang="da-DK" dirty="0"/>
              <a:t>Refleksionsspørgsmål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5F2645C-3FC1-7244-5577-9E64920E814C}"/>
              </a:ext>
            </a:extLst>
          </p:cNvPr>
          <p:cNvSpPr txBox="1">
            <a:spLocks/>
          </p:cNvSpPr>
          <p:nvPr/>
        </p:nvSpPr>
        <p:spPr>
          <a:xfrm>
            <a:off x="748476" y="5609720"/>
            <a:ext cx="4464051" cy="633839"/>
          </a:xfrm>
          <a:prstGeom prst="rect">
            <a:avLst/>
          </a:prstGeom>
        </p:spPr>
        <p:txBody>
          <a:bodyPr vert="horz" lIns="0" tIns="0" rIns="0" bIns="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Tematik i generelle sårprincipper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019B245-7EF2-D1F1-ECC2-F1A366628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398" y="0"/>
            <a:ext cx="6669602" cy="3944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556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212FE-6787-D446-EF8D-431F40948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16506E4-AC37-0042-2521-5F6ED7F7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73D41D-2F45-534A-D8C9-DE3B3A7F5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1" name="Taleboble: rektangel med afrundede hjørner 10">
            <a:extLst>
              <a:ext uri="{FF2B5EF4-FFF2-40B4-BE49-F238E27FC236}">
                <a16:creationId xmlns:a16="http://schemas.microsoft.com/office/drawing/2014/main" id="{B7AE90A6-8B96-7B97-F473-E5671DD3FFB3}"/>
              </a:ext>
            </a:extLst>
          </p:cNvPr>
          <p:cNvSpPr/>
          <p:nvPr/>
        </p:nvSpPr>
        <p:spPr>
          <a:xfrm>
            <a:off x="6537855" y="3737511"/>
            <a:ext cx="4411443" cy="1337096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dirty="0"/>
              <a:t>Hvornår anvendes de forskellige former for kompression? 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E8A26CDC-F9F9-D4AC-9E74-F4A067ED5AFF}"/>
              </a:ext>
            </a:extLst>
          </p:cNvPr>
          <p:cNvSpPr/>
          <p:nvPr/>
        </p:nvSpPr>
        <p:spPr>
          <a:xfrm>
            <a:off x="330472" y="1533625"/>
            <a:ext cx="7583866" cy="2081590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115000"/>
              </a:lnSpc>
              <a:spcAft>
                <a:spcPts val="800"/>
              </a:spcAft>
            </a:pPr>
            <a:r>
              <a:rPr lang="da-DK" sz="2000" b="1" dirty="0"/>
              <a:t>Hvilke former for kompression benyttes?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51E1D26-7633-7720-279A-621DEC180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26" y="4254434"/>
            <a:ext cx="304826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6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89BD9-42AF-CDA3-C0FC-1D802FED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0" y="1145894"/>
            <a:ext cx="11078336" cy="5388106"/>
          </a:xfrm>
        </p:spPr>
        <p:txBody>
          <a:bodyPr/>
          <a:lstStyle/>
          <a:p>
            <a:br>
              <a:rPr lang="da-DK" sz="2000" dirty="0"/>
            </a:br>
            <a:r>
              <a:rPr lang="da-DK" sz="2000" dirty="0"/>
              <a:t>Udviklet af sårsygeplejersker fra Næstved, Slagelse, Sorø og Ringsted kommuner samt Sårambulatoriet, Slagelse Sygehus</a:t>
            </a:r>
            <a:br>
              <a:rPr lang="da-DK" sz="2000" dirty="0"/>
            </a:br>
            <a:br>
              <a:rPr lang="da-DK" sz="3200" dirty="0"/>
            </a:br>
            <a:br>
              <a:rPr lang="da-DK" sz="3200" dirty="0"/>
            </a:br>
            <a:r>
              <a:rPr lang="da-DK" sz="2000" dirty="0"/>
              <a:t>I samarbejde med Sundhedsstrategisk Planlægning</a:t>
            </a:r>
            <a:br>
              <a:rPr lang="da-DK" sz="32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r>
              <a:rPr lang="da-DK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www.regionsjaelland.dk/saarbehandling</a:t>
            </a:r>
            <a:r>
              <a:rPr lang="da-DK" sz="1800" dirty="0"/>
              <a:t>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7CBDB99-72F2-1970-0DF6-213E20F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3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4AD734-E239-1A74-2917-B27568A4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0BF64E-C4E6-CEDE-1283-A0DB8E05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AC35EFE1-060D-AB30-7C22-6A939F09AD54}"/>
              </a:ext>
            </a:extLst>
          </p:cNvPr>
          <p:cNvSpPr/>
          <p:nvPr/>
        </p:nvSpPr>
        <p:spPr>
          <a:xfrm>
            <a:off x="4653446" y="1508997"/>
            <a:ext cx="7002954" cy="1995514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da-DK" sz="2000" b="1" dirty="0"/>
              <a:t>Hvad er kompression?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FA8041D-BD46-DEB1-BE38-FE5C9CA1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658" y="3610590"/>
            <a:ext cx="4239119" cy="250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83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CFDC1-EE0D-E043-E336-1A95740E1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CBB5B6F-432C-B713-2C2D-574E4203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2AF6E3-8486-27FA-C210-77091311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A7FFE9FF-1664-570A-5F4F-E2DC72CEDBBF}"/>
              </a:ext>
            </a:extLst>
          </p:cNvPr>
          <p:cNvSpPr/>
          <p:nvPr/>
        </p:nvSpPr>
        <p:spPr>
          <a:xfrm>
            <a:off x="1185851" y="2257142"/>
            <a:ext cx="7002954" cy="1995514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da-DK" b="1" dirty="0"/>
              <a:t>Nævn nogle årsager til ødemer?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0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17324-AAB3-6B2A-A4D4-F81759151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AD4B8BF-9635-207E-4956-449221DB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34149C-B3C8-9D75-8C19-FD70008D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1" name="Taleboble: rektangel med afrundede hjørner 10">
            <a:extLst>
              <a:ext uri="{FF2B5EF4-FFF2-40B4-BE49-F238E27FC236}">
                <a16:creationId xmlns:a16="http://schemas.microsoft.com/office/drawing/2014/main" id="{FF40F231-C6A8-AE4B-7D9E-71F7B7DDB8B6}"/>
              </a:ext>
            </a:extLst>
          </p:cNvPr>
          <p:cNvSpPr/>
          <p:nvPr/>
        </p:nvSpPr>
        <p:spPr>
          <a:xfrm>
            <a:off x="6015341" y="4173494"/>
            <a:ext cx="4411443" cy="1337096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dirty="0"/>
              <a:t>Hvem ordinerer kompression?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38AABE73-1930-AB7B-FCFF-7892DBA092C1}"/>
              </a:ext>
            </a:extLst>
          </p:cNvPr>
          <p:cNvSpPr/>
          <p:nvPr/>
        </p:nvSpPr>
        <p:spPr>
          <a:xfrm>
            <a:off x="330472" y="1794882"/>
            <a:ext cx="7583866" cy="2081590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115000"/>
              </a:lnSpc>
              <a:spcAft>
                <a:spcPts val="800"/>
              </a:spcAft>
            </a:pPr>
            <a:r>
              <a:rPr lang="da-DK" sz="2000" b="1" dirty="0"/>
              <a:t>Hvornår benyttes kompression?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80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65C16-212D-8277-2622-CA899ED21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F2276B9-49BD-C8CC-B45A-3C6D76FD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E99A8D-B388-F289-1DA9-1FB2656A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9CB65C30-6C6D-F082-80C4-FCCE0C5A4841}"/>
              </a:ext>
            </a:extLst>
          </p:cNvPr>
          <p:cNvSpPr/>
          <p:nvPr/>
        </p:nvSpPr>
        <p:spPr>
          <a:xfrm>
            <a:off x="330472" y="1872703"/>
            <a:ext cx="7583866" cy="2081590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115000"/>
              </a:lnSpc>
              <a:spcAft>
                <a:spcPts val="800"/>
              </a:spcAft>
            </a:pPr>
            <a:r>
              <a:rPr lang="da-DK" sz="2000" b="1" dirty="0"/>
              <a:t>Hvad skal man sikre sig/undersøge inden anlæggelse af kompression?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8F4DE4F-1E21-F02C-E80F-175F8DAC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788" y="3123210"/>
            <a:ext cx="3277468" cy="32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6618A-7AB3-3DE4-870A-2297F27A5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5BFA233-48F1-12E2-2EBB-A22254B5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64D161-FC97-1032-7785-A21BC06D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8032969C-6455-BBAA-D7C4-2701585B8C96}"/>
              </a:ext>
            </a:extLst>
          </p:cNvPr>
          <p:cNvSpPr/>
          <p:nvPr/>
        </p:nvSpPr>
        <p:spPr>
          <a:xfrm>
            <a:off x="330472" y="1872703"/>
            <a:ext cx="7583866" cy="2081590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115000"/>
              </a:lnSpc>
              <a:spcAft>
                <a:spcPts val="800"/>
              </a:spcAft>
            </a:pPr>
            <a:r>
              <a:rPr lang="da-DK" sz="2000" b="1" dirty="0"/>
              <a:t>Hvordan inddrager man borgeren i behandlingen?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2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EC0F0-09E8-4ED9-9271-93C15E617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BAE8CD5-959D-26B4-DA18-209B99F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0850C5-C04B-564E-CD20-70D1855B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0F83BFFB-0342-5AA5-277F-FF9AA37D23E9}"/>
              </a:ext>
            </a:extLst>
          </p:cNvPr>
          <p:cNvSpPr/>
          <p:nvPr/>
        </p:nvSpPr>
        <p:spPr>
          <a:xfrm>
            <a:off x="4391834" y="1504568"/>
            <a:ext cx="7583866" cy="2081590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115000"/>
              </a:lnSpc>
              <a:spcAft>
                <a:spcPts val="800"/>
              </a:spcAft>
            </a:pPr>
            <a:r>
              <a:rPr lang="da-DK" b="1" dirty="0"/>
              <a:t>Hvilke problematikker kan manglende brug af kompression medføre?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  <p:pic>
        <p:nvPicPr>
          <p:cNvPr id="5" name="Billede 4" descr="Et billede, der indeholder person, Kød/hud, åre, indendørs&#10;&#10;AI-genereret indhold kan være ukorrekt.">
            <a:extLst>
              <a:ext uri="{FF2B5EF4-FFF2-40B4-BE49-F238E27FC236}">
                <a16:creationId xmlns:a16="http://schemas.microsoft.com/office/drawing/2014/main" id="{8694E7EF-14AD-B6AE-62DE-11D9DCD92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45" y="3065516"/>
            <a:ext cx="4291623" cy="335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54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48F86-538F-28DB-F32A-5FC942372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239749B-2521-99C1-4089-263EAA59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9E78D3-6A49-41D8-CF83-A6B87941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9E0F0078-7CB2-19BB-7B9A-2D1DB3B72027}"/>
              </a:ext>
            </a:extLst>
          </p:cNvPr>
          <p:cNvSpPr/>
          <p:nvPr/>
        </p:nvSpPr>
        <p:spPr>
          <a:xfrm>
            <a:off x="330472" y="1872703"/>
            <a:ext cx="7583866" cy="2081590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115000"/>
              </a:lnSpc>
              <a:spcAft>
                <a:spcPts val="800"/>
              </a:spcAft>
            </a:pPr>
            <a:r>
              <a:rPr lang="da-DK" sz="2000" b="1" dirty="0"/>
              <a:t>Hvordan påvirker kompression sårhelingen?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42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B90F2-F4AC-9B6B-C7C8-5C3F7758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5F6748-4988-FA7F-AEC4-DB96CE7E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E4ABE6-6A00-75F6-E29D-151919DA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1" name="Taleboble: rektangel med afrundede hjørner 10">
            <a:extLst>
              <a:ext uri="{FF2B5EF4-FFF2-40B4-BE49-F238E27FC236}">
                <a16:creationId xmlns:a16="http://schemas.microsoft.com/office/drawing/2014/main" id="{BB85FD4F-3E32-F9EB-26D4-213B6696B36C}"/>
              </a:ext>
            </a:extLst>
          </p:cNvPr>
          <p:cNvSpPr/>
          <p:nvPr/>
        </p:nvSpPr>
        <p:spPr>
          <a:xfrm>
            <a:off x="6015341" y="4173494"/>
            <a:ext cx="4411443" cy="1337096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dirty="0"/>
              <a:t>Er der tilstande vi skal være særlig opmærksom på?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A495DE4D-86CF-44F1-1F78-960100601881}"/>
              </a:ext>
            </a:extLst>
          </p:cNvPr>
          <p:cNvSpPr/>
          <p:nvPr/>
        </p:nvSpPr>
        <p:spPr>
          <a:xfrm>
            <a:off x="330472" y="1794882"/>
            <a:ext cx="7583866" cy="2081590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115000"/>
              </a:lnSpc>
              <a:spcAft>
                <a:spcPts val="800"/>
              </a:spcAft>
            </a:pPr>
            <a:r>
              <a:rPr lang="da-DK" sz="2000" b="1" dirty="0"/>
              <a:t>Hvornår og hvad skal man være opmærksom på ved kompressionsanlæggelse?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7220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760D69C8-40CC-40BD-8E60-FF542C1AEF31}" vid="{27CB18AC-6A74-4F46-BCFD-35C8E627E961}"/>
    </a:ext>
  </a:extLst>
</a:theme>
</file>

<file path=ppt/theme/theme2.xml><?xml version="1.0" encoding="utf-8"?>
<a:theme xmlns:a="http://schemas.openxmlformats.org/drawingml/2006/main" name="1_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760D69C8-40CC-40BD-8E60-FF542C1AEF31}" vid="{27CB18AC-6A74-4F46-BCFD-35C8E627E96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E3EE6ECFD6806F4C9C1D34CA87A002FF" ma:contentTypeVersion="0" ma:contentTypeDescription="GetOrganized dokument" ma:contentTypeScope="" ma:versionID="55542f3c7616ed2b03eb21965681abcf">
  <xsd:schema xmlns:xsd="http://www.w3.org/2001/XMLSchema" xmlns:xs="http://www.w3.org/2001/XMLSchema" xmlns:p="http://schemas.microsoft.com/office/2006/metadata/properties" xmlns:ns1="http://schemas.microsoft.com/sharepoint/v3" xmlns:ns2="50359CDB-2370-4DFA-B91D-0E928C4A6869" xmlns:ns3="45632986-2332-4bcb-a907-f319a322ff78" targetNamespace="http://schemas.microsoft.com/office/2006/metadata/properties" ma:root="true" ma:fieldsID="fd25e0330241f05e442963fc88651071" ns1:_="" ns2:_="" ns3:_="">
    <xsd:import namespace="http://schemas.microsoft.com/sharepoint/v3"/>
    <xsd:import namespace="50359CDB-2370-4DFA-B91D-0E928C4A6869"/>
    <xsd:import namespace="45632986-2332-4bcb-a907-f319a322ff78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2:Dokumentgruppe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1:Classificati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2:h5cdd41bbf4f4e29b66bc68df1bafbfc" minOccurs="0"/>
                <xsd:element ref="ns2:Beskrivel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94;#Barbara í Nesinum Askham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6" nillable="true" ma:displayName="Forsendelsesdato" ma:internalName="Forsendelsesdato">
      <xsd:simpleType>
        <xsd:restriction base="dms:DateTime"/>
      </xsd:simpleType>
    </xsd:element>
    <xsd:element name="TrackID" ma:index="9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4" nillable="true" ma:displayName="CognitiveType" ma:decimals="0" ma:description="" ma:internalName="CCMCognitiveType" ma:readOnly="false">
      <xsd:simpleType>
        <xsd:restriction base="dms:Number"/>
      </xsd:simpleType>
    </xsd:element>
    <xsd:element name="Classification" ma:index="27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8" nillable="true" ma:displayName="Sider" ma:decimals="0" ma:internalName="CCMPageCount" ma:readOnly="true">
      <xsd:simpleType>
        <xsd:restriction base="dms:Number"/>
      </xsd:simpleType>
    </xsd:element>
    <xsd:element name="CCMCommentCount" ma:index="59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0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59CDB-2370-4DFA-B91D-0E928C4A6869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Dokumentgruppe" ma:index="8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CCMAgendaDocumentStatus" ma:index="10" nillable="true" ma:displayName="Status  for dagsordensdokument" ma:format="Dropdown" ma:internalName="CCMAgendaDocumentStatus">
      <xsd:simpleType>
        <xsd:restriction base="dms:Choice">
          <xsd:enumeration value="Nyt"/>
          <xsd:enumeration value="Under udarbejdelse"/>
          <xsd:enumeration value="Endelig"/>
        </xsd:restriction>
      </xsd:simpleType>
    </xsd:element>
    <xsd:element name="CCMAgendaStatus" ma:index="11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2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3" nillable="true" ma:displayName="Part" ma:list="{D5B2F375-5C9C-4123-94F7-549456760C8C}" ma:internalName="Part" ma:showField="Filter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5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6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7" nillable="true" ma:displayName="Frist" ma:format="DateOnly" ma:internalName="Frist">
      <xsd:simpleType>
        <xsd:restriction base="dms:DateTime"/>
      </xsd:simpleType>
    </xsd:element>
    <xsd:element name="Registreringsdato" ma:index="18" nillable="true" ma:displayName="Registreringsdato" ma:format="DateOnly" ma:internalName="Registreringsdato">
      <xsd:simpleType>
        <xsd:restriction base="dms:DateTime"/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2D482119-55C0-4BE9-A5D1-C91AD9B5B9C1}" ma:internalName="Adresse" ma:showField="AdresseFlet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h5cdd41bbf4f4e29b66bc68df1bafbfc" ma:index="61" nillable="true" ma:taxonomy="true" ma:internalName="h5cdd41bbf4f4e29b66bc68df1bafbfc" ma:taxonomyFieldName="Afdeling" ma:displayName="Afdeling" ma:default="30;#Koncern Sundhed (SSP)|4cb9e5bb-37f4-4399-a691-e112cdaf29d0" ma:fieldId="{15cdd41b-bf4f-4e29-b66b-c68df1bafbfc}" ma:sspId="2cf6b21c-e739-421b-8f40-7865e9e1b0be" ma:termSetId="0c42a4d7-d357-4dd3-81a3-bd062df2df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skrivelse" ma:index="62" nillable="true" ma:displayName="Beskrivelse" ma:hidden="true" ma:internalName="Beskrivelse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32986-2332-4bcb-a907-f319a322ff78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81230175-9f11-438c-8614-1e4fb30703a3}" ma:internalName="TaxCatchAll" ma:showField="CatchAllData" ma:web="45632986-2332-4bcb-a907-f319a322f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6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sendelsesdato xmlns="http://schemas.microsoft.com/sharepoint/v3" xsi:nil="true"/>
    <CCMAgendaItemId xmlns="50359CDB-2370-4DFA-B91D-0E928C4A6869" xsi:nil="true"/>
    <Part xmlns="50359CDB-2370-4DFA-B91D-0E928C4A6869"/>
    <CCMMeetingCaseId xmlns="50359CDB-2370-4DFA-B91D-0E928C4A6869" xsi:nil="true"/>
    <CCMMeetingCaseInstanceId xmlns="50359CDB-2370-4DFA-B91D-0E928C4A6869" xsi:nil="true"/>
    <Korrespondance xmlns="http://schemas.microsoft.com/sharepoint/v3">Intern</Korrespondance>
    <CCMMeetingCaseLink xmlns="50359CDB-2370-4DFA-B91D-0E928C4A6869">
      <Url xsi:nil="true"/>
      <Description xsi:nil="true"/>
    </CCMMeetingCaseLink>
    <CCMCognitiveType xmlns="http://schemas.microsoft.com/sharepoint/v3">-1</CCMCognitiveType>
    <Registreringsdato xmlns="50359CDB-2370-4DFA-B91D-0E928C4A6869" xsi:nil="true"/>
    <Adresse xmlns="50359CDB-2370-4DFA-B91D-0E928C4A6869"/>
    <CCMManageRelations xmlns="50359CDB-2370-4DFA-B91D-0E928C4A6869" xsi:nil="true"/>
    <Fortrolighed xmlns="50359CDB-2370-4DFA-B91D-0E928C4A6869">Offentlig</Fortrolighed>
    <CCMAgendaDocumentStatus xmlns="50359CDB-2370-4DFA-B91D-0E928C4A6869" xsi:nil="true"/>
    <BrevId xmlns="50359CDB-2370-4DFA-B91D-0E928C4A6869" xsi:nil="true"/>
    <CaseOwner xmlns="http://schemas.microsoft.com/sharepoint/v3">
      <UserInfo>
        <DisplayName>Barbara í Nesinum Askham</DisplayName>
        <AccountId>94</AccountId>
        <AccountType/>
      </UserInfo>
    </CaseOwner>
    <Status xmlns="50359CDB-2370-4DFA-B91D-0E928C4A6869">Åben</Status>
    <JournalDato xmlns="50359CDB-2370-4DFA-B91D-0E928C4A6869" xsi:nil="true"/>
    <Dokumentgruppe xmlns="50359CDB-2370-4DFA-B91D-0E928C4A6869" xsi:nil="true"/>
    <CCMDescription xmlns="50359CDB-2370-4DFA-B91D-0E928C4A6869" xsi:nil="true"/>
    <TrackID xmlns="http://schemas.microsoft.com/sharepoint/v3" xsi:nil="true"/>
    <CCMAgendaStatus xmlns="50359CDB-2370-4DFA-B91D-0E928C4A6869" xsi:nil="true"/>
    <h5cdd41bbf4f4e29b66bc68df1bafbfc xmlns="50359CDB-2370-4DFA-B91D-0E928C4A68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Koncern Sundhed (SSP)</TermName>
          <TermId xmlns="http://schemas.microsoft.com/office/infopath/2007/PartnerControls">4cb9e5bb-37f4-4399-a691-e112cdaf29d0</TermId>
        </TermInfo>
      </Terms>
    </h5cdd41bbf4f4e29b66bc68df1bafbfc>
    <Classification xmlns="http://schemas.microsoft.com/sharepoint/v3" xsi:nil="true"/>
    <Beskrivelse xmlns="50359CDB-2370-4DFA-B91D-0E928C4A6869" xsi:nil="true"/>
    <Dato_x0020_oprettet xmlns="50359CDB-2370-4DFA-B91D-0E928C4A6869">2024-12-18T23:00:00+00:00</Dato_x0020_oprettet>
    <Frist xmlns="50359CDB-2370-4DFA-B91D-0E928C4A6869" xsi:nil="true"/>
    <a3c7f3665c3f4ddab65e7e70f16e8438 xmlns="50359CDB-2370-4DFA-B91D-0E928C4A6869">
      <Terms xmlns="http://schemas.microsoft.com/office/infopath/2007/PartnerControls"/>
    </a3c7f3665c3f4ddab65e7e70f16e8438>
    <TaxCatchAll xmlns="45632986-2332-4bcb-a907-f319a322ff78">
      <Value>30</Value>
    </TaxCatchAll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EMN-2024-11315</CCMVisualId>
    <Finalized xmlns="http://schemas.microsoft.com/sharepoint/v3">false</Finalized>
    <DocID xmlns="http://schemas.microsoft.com/sharepoint/v3">11954976</DocID>
    <CaseRecordNumber xmlns="http://schemas.microsoft.com/sharepoint/v3">0</CaseRecordNumber>
    <CaseID xmlns="http://schemas.microsoft.com/sharepoint/v3">EMN-2024-11315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Props1.xml><?xml version="1.0" encoding="utf-8"?>
<ds:datastoreItem xmlns:ds="http://schemas.openxmlformats.org/officeDocument/2006/customXml" ds:itemID="{698D31FF-86C7-49E4-B927-F3EAE1BC77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C1CDD9-D320-4534-87C4-33C3B419B5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359CDB-2370-4DFA-B91D-0E928C4A6869"/>
    <ds:schemaRef ds:uri="45632986-2332-4bcb-a907-f319a322ff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15D90-0C16-4B99-B8C2-F0CB49425DEF}">
  <ds:schemaRefs>
    <ds:schemaRef ds:uri="http://schemas.microsoft.com/office/2006/metadata/properties"/>
    <ds:schemaRef ds:uri="http://schemas.microsoft.com/sharepoint/v3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5632986-2332-4bcb-a907-f319a322ff78"/>
    <ds:schemaRef ds:uri="http://schemas.microsoft.com/office/2006/documentManagement/types"/>
    <ds:schemaRef ds:uri="50359CDB-2370-4DFA-B91D-0E928C4A686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1527</TotalTime>
  <Words>275</Words>
  <Application>Microsoft Office PowerPoint</Application>
  <PresentationFormat>Widescreen</PresentationFormat>
  <Paragraphs>77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Verdana</vt:lpstr>
      <vt:lpstr>Region Sjælland - PPT</vt:lpstr>
      <vt:lpstr>1_Region Sjælland - PPT</vt:lpstr>
      <vt:lpstr>Kompression</vt:lpstr>
      <vt:lpstr>Refleksion</vt:lpstr>
      <vt:lpstr>Refleksion</vt:lpstr>
      <vt:lpstr>Refleksion</vt:lpstr>
      <vt:lpstr>Refleksion</vt:lpstr>
      <vt:lpstr>Refleksion</vt:lpstr>
      <vt:lpstr>Refleksion</vt:lpstr>
      <vt:lpstr>Refleksion</vt:lpstr>
      <vt:lpstr>Refleksion</vt:lpstr>
      <vt:lpstr>Refleksion</vt:lpstr>
      <vt:lpstr> Udviklet af sårsygeplejersker fra Næstved, Slagelse, Sorø og Ringsted kommuner samt Sårambulatoriet, Slagelse Sygehus   I samarbejde med Sundhedsstrategisk Planlægning     www.regionsjaelland.dk/saarbehandling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Kompression (Version 1)</dc:title>
  <dc:creator>Margaret Florence Hunt</dc:creator>
  <cp:lastModifiedBy>Barbara í Nesinum Askham</cp:lastModifiedBy>
  <cp:revision>28</cp:revision>
  <dcterms:created xsi:type="dcterms:W3CDTF">2024-09-20T04:39:43Z</dcterms:created>
  <dcterms:modified xsi:type="dcterms:W3CDTF">2026-01-09T15:10:02Z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0x010100AC085CFC53BC46CEA2EADE194AD9D48200E3EE6ECFD6806F4C9C1D34CA87A002FF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Afdeling">
    <vt:lpwstr>30;#Koncern Sundhed (SSP)|4cb9e5bb-37f4-4399-a691-e112cdaf29d0</vt:lpwstr>
  </property>
  <property fmtid="{D5CDD505-2E9C-101B-9397-08002B2CF9AE}" pid="8" name="CCMSystem">
    <vt:lpwstr> </vt:lpwstr>
  </property>
  <property fmtid="{D5CDD505-2E9C-101B-9397-08002B2CF9AE}" pid="9" name="CCMEventContext">
    <vt:lpwstr>aa9a7833-d9c3-4903-a445-d43202a6f6e4</vt:lpwstr>
  </property>
  <property fmtid="{D5CDD505-2E9C-101B-9397-08002B2CF9AE}" pid="10" name="Dokumenttype">
    <vt:lpwstr/>
  </property>
  <property fmtid="{D5CDD505-2E9C-101B-9397-08002B2CF9AE}" pid="11" name="CCMCommunication">
    <vt:lpwstr/>
  </property>
</Properties>
</file>