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625" r:id="rId2"/>
    <p:sldId id="273" r:id="rId3"/>
    <p:sldId id="629" r:id="rId4"/>
    <p:sldId id="624" r:id="rId5"/>
    <p:sldId id="261" r:id="rId6"/>
    <p:sldId id="626" r:id="rId7"/>
    <p:sldId id="628" r:id="rId8"/>
    <p:sldId id="552" r:id="rId9"/>
    <p:sldId id="630" r:id="rId10"/>
    <p:sldId id="264" r:id="rId11"/>
    <p:sldId id="266" r:id="rId12"/>
    <p:sldId id="627" r:id="rId13"/>
    <p:sldId id="553" r:id="rId14"/>
    <p:sldId id="565" r:id="rId15"/>
    <p:sldId id="267" r:id="rId16"/>
    <p:sldId id="633" r:id="rId17"/>
    <p:sldId id="642" r:id="rId18"/>
    <p:sldId id="288" r:id="rId19"/>
    <p:sldId id="270"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644" r:id="rId33"/>
    <p:sldId id="645" r:id="rId34"/>
    <p:sldId id="643" r:id="rId35"/>
    <p:sldId id="634" r:id="rId36"/>
    <p:sldId id="636" r:id="rId37"/>
    <p:sldId id="637" r:id="rId38"/>
    <p:sldId id="639" r:id="rId39"/>
    <p:sldId id="640" r:id="rId40"/>
    <p:sldId id="641" r:id="rId41"/>
    <p:sldId id="646" r:id="rId42"/>
    <p:sldId id="647" r:id="rId43"/>
    <p:sldId id="262" r:id="rId44"/>
    <p:sldId id="632" r:id="rId4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p:cViewPr varScale="1">
        <p:scale>
          <a:sx n="78" d="100"/>
          <a:sy n="78" d="100"/>
        </p:scale>
        <p:origin x="878"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A6B34-4718-4351-B0D6-2AF1CF41EECF}" type="datetimeFigureOut">
              <a:rPr lang="da-DK" smtClean="0"/>
              <a:t>03-02-2026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3DE7B2-6317-43BE-AE50-64D10B1954FE}" type="slidenum">
              <a:rPr lang="da-DK" smtClean="0"/>
              <a:t>‹nr.›</a:t>
            </a:fld>
            <a:endParaRPr lang="da-DK"/>
          </a:p>
        </p:txBody>
      </p:sp>
    </p:spTree>
    <p:extLst>
      <p:ext uri="{BB962C8B-B14F-4D97-AF65-F5344CB8AC3E}">
        <p14:creationId xmlns:p14="http://schemas.microsoft.com/office/powerpoint/2010/main" val="769901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D4A1A2B-4D6C-4EA8-9994-3E71EA2506A1}" type="slidenum">
              <a:rPr lang="da-DK" smtClean="0"/>
              <a:t>1</a:t>
            </a:fld>
            <a:endParaRPr lang="da-DK" dirty="0"/>
          </a:p>
        </p:txBody>
      </p:sp>
    </p:spTree>
    <p:extLst>
      <p:ext uri="{BB962C8B-B14F-4D97-AF65-F5344CB8AC3E}">
        <p14:creationId xmlns:p14="http://schemas.microsoft.com/office/powerpoint/2010/main" val="274592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E571A-C9B5-6AF6-CC7A-4C20CF95FF3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422DDD3-0DAF-662A-8B2B-0A6442655FD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664E0D8-B0B6-43D6-093C-360DF80F6D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Forslag</a:t>
            </a:r>
            <a:r>
              <a:rPr lang="en-US" dirty="0"/>
              <a:t> </a:t>
            </a:r>
            <a:r>
              <a:rPr lang="en-US" dirty="0" err="1"/>
              <a:t>fra</a:t>
            </a:r>
            <a:r>
              <a:rPr lang="en-US" dirty="0"/>
              <a:t> </a:t>
            </a:r>
            <a:r>
              <a:rPr lang="en-US" dirty="0" err="1"/>
              <a:t>indvidere</a:t>
            </a:r>
            <a:r>
              <a:rPr lang="en-US" dirty="0"/>
              <a:t> og </a:t>
            </a:r>
            <a:r>
              <a:rPr lang="en-US" dirty="0" err="1"/>
              <a:t>lodsejere</a:t>
            </a:r>
            <a:r>
              <a:rPr lang="en-US" dirty="0"/>
              <a:t> </a:t>
            </a:r>
          </a:p>
        </p:txBody>
      </p:sp>
      <p:sp>
        <p:nvSpPr>
          <p:cNvPr id="4" name="Pladsholder til slidenummer 3">
            <a:extLst>
              <a:ext uri="{FF2B5EF4-FFF2-40B4-BE49-F238E27FC236}">
                <a16:creationId xmlns:a16="http://schemas.microsoft.com/office/drawing/2014/main" id="{5C70D61C-3D19-FB87-33F8-D18AB5ECBBE9}"/>
              </a:ext>
            </a:extLst>
          </p:cNvPr>
          <p:cNvSpPr>
            <a:spLocks noGrp="1"/>
          </p:cNvSpPr>
          <p:nvPr>
            <p:ph type="sldNum" sz="quarter" idx="5"/>
          </p:nvPr>
        </p:nvSpPr>
        <p:spPr/>
        <p:txBody>
          <a:bodyPr/>
          <a:lstStyle/>
          <a:p>
            <a:fld id="{39DD96D8-1D7E-42B3-8E61-6BAA3EB0ED26}" type="slidenum">
              <a:rPr lang="da-DK" smtClean="0"/>
              <a:t>19</a:t>
            </a:fld>
            <a:endParaRPr lang="da-DK"/>
          </a:p>
        </p:txBody>
      </p:sp>
    </p:spTree>
    <p:extLst>
      <p:ext uri="{BB962C8B-B14F-4D97-AF65-F5344CB8AC3E}">
        <p14:creationId xmlns:p14="http://schemas.microsoft.com/office/powerpoint/2010/main" val="3826569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9549-12B9-DD6B-238D-2FCC259FFE4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4DEF2F0-14BA-577C-C800-7F4A6D458EA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220EFFD-A093-991E-9210-93B6A5047BAA}"/>
              </a:ext>
            </a:extLst>
          </p:cNvPr>
          <p:cNvSpPr>
            <a:spLocks noGrp="1"/>
          </p:cNvSpPr>
          <p:nvPr>
            <p:ph type="body" idx="1"/>
          </p:nvPr>
        </p:nvSpPr>
        <p:spPr/>
        <p:txBody>
          <a:bodyPr/>
          <a:lstStyle/>
          <a:p>
            <a:r>
              <a:rPr lang="da-DK" sz="1200" b="1" dirty="0"/>
              <a:t>1 forslag fra indvinder/lodsejer</a:t>
            </a:r>
            <a:endParaRPr lang="da-DK" dirty="0"/>
          </a:p>
        </p:txBody>
      </p:sp>
      <p:sp>
        <p:nvSpPr>
          <p:cNvPr id="4" name="Pladsholder til slidenummer 3">
            <a:extLst>
              <a:ext uri="{FF2B5EF4-FFF2-40B4-BE49-F238E27FC236}">
                <a16:creationId xmlns:a16="http://schemas.microsoft.com/office/drawing/2014/main" id="{D166D20D-BCA7-A894-8D23-7D73BF33FF90}"/>
              </a:ext>
            </a:extLst>
          </p:cNvPr>
          <p:cNvSpPr>
            <a:spLocks noGrp="1"/>
          </p:cNvSpPr>
          <p:nvPr>
            <p:ph type="sldNum" sz="quarter" idx="5"/>
          </p:nvPr>
        </p:nvSpPr>
        <p:spPr/>
        <p:txBody>
          <a:bodyPr/>
          <a:lstStyle/>
          <a:p>
            <a:fld id="{39DD96D8-1D7E-42B3-8E61-6BAA3EB0ED26}" type="slidenum">
              <a:rPr lang="da-DK" smtClean="0"/>
              <a:t>20</a:t>
            </a:fld>
            <a:endParaRPr lang="da-DK"/>
          </a:p>
        </p:txBody>
      </p:sp>
    </p:spTree>
    <p:extLst>
      <p:ext uri="{BB962C8B-B14F-4D97-AF65-F5344CB8AC3E}">
        <p14:creationId xmlns:p14="http://schemas.microsoft.com/office/powerpoint/2010/main" val="77477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D33B4-86FA-4F51-6A56-48BE2988467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DF2BB5A-BBD1-8BBE-631E-F548DFC2780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CB2C53A-B208-F79E-B3C2-BD57E7DB6EB4}"/>
              </a:ext>
            </a:extLst>
          </p:cNvPr>
          <p:cNvSpPr>
            <a:spLocks noGrp="1"/>
          </p:cNvSpPr>
          <p:nvPr>
            <p:ph type="body" idx="1"/>
          </p:nvPr>
        </p:nvSpPr>
        <p:spPr/>
        <p:txBody>
          <a:bodyPr/>
          <a:lstStyle/>
          <a:p>
            <a:r>
              <a:rPr lang="da-DK" sz="1200" b="1" dirty="0"/>
              <a:t>4 forslag fra indvindere og lodsejere</a:t>
            </a:r>
            <a:endParaRPr lang="da-DK" dirty="0"/>
          </a:p>
        </p:txBody>
      </p:sp>
      <p:sp>
        <p:nvSpPr>
          <p:cNvPr id="4" name="Pladsholder til slidenummer 3">
            <a:extLst>
              <a:ext uri="{FF2B5EF4-FFF2-40B4-BE49-F238E27FC236}">
                <a16:creationId xmlns:a16="http://schemas.microsoft.com/office/drawing/2014/main" id="{016D362A-DFDE-E3C4-BD7F-5B0B7E198100}"/>
              </a:ext>
            </a:extLst>
          </p:cNvPr>
          <p:cNvSpPr>
            <a:spLocks noGrp="1"/>
          </p:cNvSpPr>
          <p:nvPr>
            <p:ph type="sldNum" sz="quarter" idx="5"/>
          </p:nvPr>
        </p:nvSpPr>
        <p:spPr/>
        <p:txBody>
          <a:bodyPr/>
          <a:lstStyle/>
          <a:p>
            <a:fld id="{39DD96D8-1D7E-42B3-8E61-6BAA3EB0ED26}" type="slidenum">
              <a:rPr lang="da-DK" smtClean="0"/>
              <a:t>21</a:t>
            </a:fld>
            <a:endParaRPr lang="da-DK"/>
          </a:p>
        </p:txBody>
      </p:sp>
    </p:spTree>
    <p:extLst>
      <p:ext uri="{BB962C8B-B14F-4D97-AF65-F5344CB8AC3E}">
        <p14:creationId xmlns:p14="http://schemas.microsoft.com/office/powerpoint/2010/main" val="2229105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27863-52A5-86F4-7DB2-0ACF0CCECA0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8923BA0-EC3F-9E30-B139-7BB636C18A9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1C39971-8449-961F-2A45-B86D73436CFD}"/>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3F891A41-580A-80C9-FECE-AC0F421C42C3}"/>
              </a:ext>
            </a:extLst>
          </p:cNvPr>
          <p:cNvSpPr>
            <a:spLocks noGrp="1"/>
          </p:cNvSpPr>
          <p:nvPr>
            <p:ph type="sldNum" sz="quarter" idx="5"/>
          </p:nvPr>
        </p:nvSpPr>
        <p:spPr/>
        <p:txBody>
          <a:bodyPr/>
          <a:lstStyle/>
          <a:p>
            <a:fld id="{39DD96D8-1D7E-42B3-8E61-6BAA3EB0ED26}" type="slidenum">
              <a:rPr lang="da-DK" smtClean="0"/>
              <a:t>22</a:t>
            </a:fld>
            <a:endParaRPr lang="da-DK"/>
          </a:p>
        </p:txBody>
      </p:sp>
    </p:spTree>
    <p:extLst>
      <p:ext uri="{BB962C8B-B14F-4D97-AF65-F5344CB8AC3E}">
        <p14:creationId xmlns:p14="http://schemas.microsoft.com/office/powerpoint/2010/main" val="2743040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1EEB9-B9D1-3FAD-178D-0E7C5D02644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90454D0-1C5F-808B-70B8-1B51017B260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AF89D0C-E5D8-E82D-50F7-A4AB44D621A8}"/>
              </a:ext>
            </a:extLst>
          </p:cNvPr>
          <p:cNvSpPr>
            <a:spLocks noGrp="1"/>
          </p:cNvSpPr>
          <p:nvPr>
            <p:ph type="body" idx="1"/>
          </p:nvPr>
        </p:nvSpPr>
        <p:spPr/>
        <p:txBody>
          <a:bodyPr/>
          <a:lstStyle/>
          <a:p>
            <a:r>
              <a:rPr lang="da-DK" sz="1200" b="1" dirty="0"/>
              <a:t>3 forslag fra indvinder og lodsejere</a:t>
            </a:r>
            <a:endParaRPr lang="da-DK" dirty="0"/>
          </a:p>
        </p:txBody>
      </p:sp>
      <p:sp>
        <p:nvSpPr>
          <p:cNvPr id="4" name="Pladsholder til slidenummer 3">
            <a:extLst>
              <a:ext uri="{FF2B5EF4-FFF2-40B4-BE49-F238E27FC236}">
                <a16:creationId xmlns:a16="http://schemas.microsoft.com/office/drawing/2014/main" id="{19ADCEEF-8D3C-2CB8-8642-33C21236A774}"/>
              </a:ext>
            </a:extLst>
          </p:cNvPr>
          <p:cNvSpPr>
            <a:spLocks noGrp="1"/>
          </p:cNvSpPr>
          <p:nvPr>
            <p:ph type="sldNum" sz="quarter" idx="5"/>
          </p:nvPr>
        </p:nvSpPr>
        <p:spPr/>
        <p:txBody>
          <a:bodyPr/>
          <a:lstStyle/>
          <a:p>
            <a:fld id="{39DD96D8-1D7E-42B3-8E61-6BAA3EB0ED26}" type="slidenum">
              <a:rPr lang="da-DK" smtClean="0"/>
              <a:t>23</a:t>
            </a:fld>
            <a:endParaRPr lang="da-DK"/>
          </a:p>
        </p:txBody>
      </p:sp>
    </p:spTree>
    <p:extLst>
      <p:ext uri="{BB962C8B-B14F-4D97-AF65-F5344CB8AC3E}">
        <p14:creationId xmlns:p14="http://schemas.microsoft.com/office/powerpoint/2010/main" val="2059176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CB277-E1D7-C2BC-273F-D585A221016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4034749-D197-DF32-4D6B-25EC3B2B811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78D1630-A0F5-E769-877F-7136264A0CE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0354FBF-DFF4-59A5-23E3-F11327BCFFDE}"/>
              </a:ext>
            </a:extLst>
          </p:cNvPr>
          <p:cNvSpPr>
            <a:spLocks noGrp="1"/>
          </p:cNvSpPr>
          <p:nvPr>
            <p:ph type="sldNum" sz="quarter" idx="5"/>
          </p:nvPr>
        </p:nvSpPr>
        <p:spPr/>
        <p:txBody>
          <a:bodyPr/>
          <a:lstStyle/>
          <a:p>
            <a:fld id="{39DD96D8-1D7E-42B3-8E61-6BAA3EB0ED26}" type="slidenum">
              <a:rPr lang="da-DK" smtClean="0"/>
              <a:t>24</a:t>
            </a:fld>
            <a:endParaRPr lang="da-DK"/>
          </a:p>
        </p:txBody>
      </p:sp>
    </p:spTree>
    <p:extLst>
      <p:ext uri="{BB962C8B-B14F-4D97-AF65-F5344CB8AC3E}">
        <p14:creationId xmlns:p14="http://schemas.microsoft.com/office/powerpoint/2010/main" val="2005031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C1AD7-6FE4-12A8-6F6B-8C21131E622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7F64278-511B-A030-22FD-C7762A36909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3BB8167-D3EE-2EB1-E20D-775EA406D97A}"/>
              </a:ext>
            </a:extLst>
          </p:cNvPr>
          <p:cNvSpPr>
            <a:spLocks noGrp="1"/>
          </p:cNvSpPr>
          <p:nvPr>
            <p:ph type="body" idx="1"/>
          </p:nvPr>
        </p:nvSpPr>
        <p:spPr/>
        <p:txBody>
          <a:bodyPr/>
          <a:lstStyle/>
          <a:p>
            <a:r>
              <a:rPr lang="da-DK" sz="1200" b="1" dirty="0"/>
              <a:t>2 forslag fra indvinder og lodsejer</a:t>
            </a:r>
            <a:endParaRPr lang="da-DK" dirty="0"/>
          </a:p>
        </p:txBody>
      </p:sp>
      <p:sp>
        <p:nvSpPr>
          <p:cNvPr id="4" name="Pladsholder til slidenummer 3">
            <a:extLst>
              <a:ext uri="{FF2B5EF4-FFF2-40B4-BE49-F238E27FC236}">
                <a16:creationId xmlns:a16="http://schemas.microsoft.com/office/drawing/2014/main" id="{99A3B5BC-6456-C82F-97EC-616E667E1DB3}"/>
              </a:ext>
            </a:extLst>
          </p:cNvPr>
          <p:cNvSpPr>
            <a:spLocks noGrp="1"/>
          </p:cNvSpPr>
          <p:nvPr>
            <p:ph type="sldNum" sz="quarter" idx="5"/>
          </p:nvPr>
        </p:nvSpPr>
        <p:spPr/>
        <p:txBody>
          <a:bodyPr/>
          <a:lstStyle/>
          <a:p>
            <a:fld id="{39DD96D8-1D7E-42B3-8E61-6BAA3EB0ED26}" type="slidenum">
              <a:rPr lang="da-DK" smtClean="0"/>
              <a:t>25</a:t>
            </a:fld>
            <a:endParaRPr lang="da-DK"/>
          </a:p>
        </p:txBody>
      </p:sp>
    </p:spTree>
    <p:extLst>
      <p:ext uri="{BB962C8B-B14F-4D97-AF65-F5344CB8AC3E}">
        <p14:creationId xmlns:p14="http://schemas.microsoft.com/office/powerpoint/2010/main" val="362603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B6FE5-767B-F0F1-CF02-15AA7CD6F40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71940EE-2342-B9FB-CB17-6823017F832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2247458-6A9E-E427-60FD-A3E3F4988C42}"/>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3BB08121-9347-2006-95F3-4529AA1F522D}"/>
              </a:ext>
            </a:extLst>
          </p:cNvPr>
          <p:cNvSpPr>
            <a:spLocks noGrp="1"/>
          </p:cNvSpPr>
          <p:nvPr>
            <p:ph type="sldNum" sz="quarter" idx="5"/>
          </p:nvPr>
        </p:nvSpPr>
        <p:spPr/>
        <p:txBody>
          <a:bodyPr/>
          <a:lstStyle/>
          <a:p>
            <a:fld id="{39DD96D8-1D7E-42B3-8E61-6BAA3EB0ED26}" type="slidenum">
              <a:rPr lang="da-DK" smtClean="0"/>
              <a:t>26</a:t>
            </a:fld>
            <a:endParaRPr lang="da-DK"/>
          </a:p>
        </p:txBody>
      </p:sp>
    </p:spTree>
    <p:extLst>
      <p:ext uri="{BB962C8B-B14F-4D97-AF65-F5344CB8AC3E}">
        <p14:creationId xmlns:p14="http://schemas.microsoft.com/office/powerpoint/2010/main" val="3016273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5EC1-614F-79B2-ADA1-9E45D9C23DD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427E7E4-7DDB-C66D-AE2F-C3FC39D780D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ED37CFE-D979-A8F2-4C8F-386887EECCD6}"/>
              </a:ext>
            </a:extLst>
          </p:cNvPr>
          <p:cNvSpPr>
            <a:spLocks noGrp="1"/>
          </p:cNvSpPr>
          <p:nvPr>
            <p:ph type="body" idx="1"/>
          </p:nvPr>
        </p:nvSpPr>
        <p:spPr/>
        <p:txBody>
          <a:bodyPr/>
          <a:lstStyle/>
          <a:p>
            <a:r>
              <a:rPr lang="da-DK" sz="1200" b="1" dirty="0"/>
              <a:t>2 forslag fra indvinder og lodsejer</a:t>
            </a:r>
            <a:endParaRPr lang="da-DK" dirty="0"/>
          </a:p>
        </p:txBody>
      </p:sp>
      <p:sp>
        <p:nvSpPr>
          <p:cNvPr id="4" name="Pladsholder til slidenummer 3">
            <a:extLst>
              <a:ext uri="{FF2B5EF4-FFF2-40B4-BE49-F238E27FC236}">
                <a16:creationId xmlns:a16="http://schemas.microsoft.com/office/drawing/2014/main" id="{B7FAA40A-EE2C-60CE-3835-E562E470D619}"/>
              </a:ext>
            </a:extLst>
          </p:cNvPr>
          <p:cNvSpPr>
            <a:spLocks noGrp="1"/>
          </p:cNvSpPr>
          <p:nvPr>
            <p:ph type="sldNum" sz="quarter" idx="5"/>
          </p:nvPr>
        </p:nvSpPr>
        <p:spPr/>
        <p:txBody>
          <a:bodyPr/>
          <a:lstStyle/>
          <a:p>
            <a:fld id="{39DD96D8-1D7E-42B3-8E61-6BAA3EB0ED26}" type="slidenum">
              <a:rPr lang="da-DK" smtClean="0"/>
              <a:t>27</a:t>
            </a:fld>
            <a:endParaRPr lang="da-DK"/>
          </a:p>
        </p:txBody>
      </p:sp>
    </p:spTree>
    <p:extLst>
      <p:ext uri="{BB962C8B-B14F-4D97-AF65-F5344CB8AC3E}">
        <p14:creationId xmlns:p14="http://schemas.microsoft.com/office/powerpoint/2010/main" val="2126111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C1076-7FED-9E20-84D2-6631916E4DB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BF601EC-EE5F-CD9C-DE9F-E1B4E1E9824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E64847F-EF29-4193-3179-51C28CE91F9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BB289E84-52CD-2509-BC35-4F411EE5BA7C}"/>
              </a:ext>
            </a:extLst>
          </p:cNvPr>
          <p:cNvSpPr>
            <a:spLocks noGrp="1"/>
          </p:cNvSpPr>
          <p:nvPr>
            <p:ph type="sldNum" sz="quarter" idx="5"/>
          </p:nvPr>
        </p:nvSpPr>
        <p:spPr/>
        <p:txBody>
          <a:bodyPr/>
          <a:lstStyle/>
          <a:p>
            <a:fld id="{39DD96D8-1D7E-42B3-8E61-6BAA3EB0ED26}" type="slidenum">
              <a:rPr lang="da-DK" smtClean="0"/>
              <a:t>28</a:t>
            </a:fld>
            <a:endParaRPr lang="da-DK"/>
          </a:p>
        </p:txBody>
      </p:sp>
    </p:spTree>
    <p:extLst>
      <p:ext uri="{BB962C8B-B14F-4D97-AF65-F5344CB8AC3E}">
        <p14:creationId xmlns:p14="http://schemas.microsoft.com/office/powerpoint/2010/main" val="160453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5F449-59E7-DC8D-21CB-487C2E28F9A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9B99C3B-9A1F-3B1E-A005-1668BBD4D4F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8C759EF-BC06-53C8-F381-2B3A2DB273A7}"/>
              </a:ext>
            </a:extLst>
          </p:cNvPr>
          <p:cNvSpPr>
            <a:spLocks noGrp="1"/>
          </p:cNvSpPr>
          <p:nvPr>
            <p:ph type="body" idx="1"/>
          </p:nvPr>
        </p:nvSpPr>
        <p:spPr/>
        <p:txBody>
          <a:bodyPr/>
          <a:lstStyle/>
          <a:p>
            <a:pPr defTabSz="914332">
              <a:defRPr/>
            </a:pPr>
            <a:endParaRPr lang="da-DK" baseline="0" dirty="0"/>
          </a:p>
        </p:txBody>
      </p:sp>
      <p:sp>
        <p:nvSpPr>
          <p:cNvPr id="4" name="Pladsholder til slidenummer 3">
            <a:extLst>
              <a:ext uri="{FF2B5EF4-FFF2-40B4-BE49-F238E27FC236}">
                <a16:creationId xmlns:a16="http://schemas.microsoft.com/office/drawing/2014/main" id="{6C409851-A852-AC56-5CA0-62D37DB279F2}"/>
              </a:ext>
            </a:extLst>
          </p:cNvPr>
          <p:cNvSpPr>
            <a:spLocks noGrp="1"/>
          </p:cNvSpPr>
          <p:nvPr>
            <p:ph type="sldNum" sz="quarter" idx="10"/>
          </p:nvPr>
        </p:nvSpPr>
        <p:spPr/>
        <p:txBody>
          <a:bodyPr/>
          <a:lstStyle/>
          <a:p>
            <a:fld id="{479A9C6E-2A44-44A4-8C30-7FC1025C24D8}" type="slidenum">
              <a:rPr lang="da-DK" smtClean="0"/>
              <a:pPr/>
              <a:t>7</a:t>
            </a:fld>
            <a:endParaRPr lang="da-DK"/>
          </a:p>
        </p:txBody>
      </p:sp>
    </p:spTree>
    <p:extLst>
      <p:ext uri="{BB962C8B-B14F-4D97-AF65-F5344CB8AC3E}">
        <p14:creationId xmlns:p14="http://schemas.microsoft.com/office/powerpoint/2010/main" val="325826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97500-F911-F0DD-CBD5-4ED92D59588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70E8307-40A2-EA1D-CD9F-2F38FAE410D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60803F4-5CB2-AB22-A21D-E12B566A3E46}"/>
              </a:ext>
            </a:extLst>
          </p:cNvPr>
          <p:cNvSpPr>
            <a:spLocks noGrp="1"/>
          </p:cNvSpPr>
          <p:nvPr>
            <p:ph type="body" idx="1"/>
          </p:nvPr>
        </p:nvSpPr>
        <p:spPr/>
        <p:txBody>
          <a:bodyPr/>
          <a:lstStyle/>
          <a:p>
            <a:r>
              <a:rPr lang="da-DK" sz="1200" b="1" dirty="0"/>
              <a:t>2 forslag fra indvindere/lodsejere</a:t>
            </a:r>
            <a:endParaRPr lang="da-DK" dirty="0"/>
          </a:p>
        </p:txBody>
      </p:sp>
      <p:sp>
        <p:nvSpPr>
          <p:cNvPr id="4" name="Pladsholder til slidenummer 3">
            <a:extLst>
              <a:ext uri="{FF2B5EF4-FFF2-40B4-BE49-F238E27FC236}">
                <a16:creationId xmlns:a16="http://schemas.microsoft.com/office/drawing/2014/main" id="{3A53D7DD-9FFC-8A9B-CF76-5DA67E284EE4}"/>
              </a:ext>
            </a:extLst>
          </p:cNvPr>
          <p:cNvSpPr>
            <a:spLocks noGrp="1"/>
          </p:cNvSpPr>
          <p:nvPr>
            <p:ph type="sldNum" sz="quarter" idx="5"/>
          </p:nvPr>
        </p:nvSpPr>
        <p:spPr/>
        <p:txBody>
          <a:bodyPr/>
          <a:lstStyle/>
          <a:p>
            <a:fld id="{39DD96D8-1D7E-42B3-8E61-6BAA3EB0ED26}" type="slidenum">
              <a:rPr lang="da-DK" smtClean="0"/>
              <a:t>29</a:t>
            </a:fld>
            <a:endParaRPr lang="da-DK"/>
          </a:p>
        </p:txBody>
      </p:sp>
    </p:spTree>
    <p:extLst>
      <p:ext uri="{BB962C8B-B14F-4D97-AF65-F5344CB8AC3E}">
        <p14:creationId xmlns:p14="http://schemas.microsoft.com/office/powerpoint/2010/main" val="2867708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F14AE-70F1-AA24-A2F4-E91FFA306B5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1616373-B845-6D20-F38C-E08687FE10C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50BE0DC-59E1-E0FF-5544-7C178CE2E173}"/>
              </a:ext>
            </a:extLst>
          </p:cNvPr>
          <p:cNvSpPr>
            <a:spLocks noGrp="1"/>
          </p:cNvSpPr>
          <p:nvPr>
            <p:ph type="body" idx="1"/>
          </p:nvPr>
        </p:nvSpPr>
        <p:spPr/>
        <p:txBody>
          <a:bodyPr/>
          <a:lstStyle/>
          <a:p>
            <a:r>
              <a:rPr lang="da-DK" sz="1200" b="1" dirty="0"/>
              <a:t>1 forslag fra indvinder</a:t>
            </a:r>
            <a:endParaRPr lang="da-DK" dirty="0"/>
          </a:p>
        </p:txBody>
      </p:sp>
      <p:sp>
        <p:nvSpPr>
          <p:cNvPr id="4" name="Pladsholder til slidenummer 3">
            <a:extLst>
              <a:ext uri="{FF2B5EF4-FFF2-40B4-BE49-F238E27FC236}">
                <a16:creationId xmlns:a16="http://schemas.microsoft.com/office/drawing/2014/main" id="{5C49D605-1966-C2FE-A037-71E1F43C352D}"/>
              </a:ext>
            </a:extLst>
          </p:cNvPr>
          <p:cNvSpPr>
            <a:spLocks noGrp="1"/>
          </p:cNvSpPr>
          <p:nvPr>
            <p:ph type="sldNum" sz="quarter" idx="5"/>
          </p:nvPr>
        </p:nvSpPr>
        <p:spPr/>
        <p:txBody>
          <a:bodyPr/>
          <a:lstStyle/>
          <a:p>
            <a:fld id="{39DD96D8-1D7E-42B3-8E61-6BAA3EB0ED26}" type="slidenum">
              <a:rPr lang="da-DK" smtClean="0"/>
              <a:t>30</a:t>
            </a:fld>
            <a:endParaRPr lang="da-DK"/>
          </a:p>
        </p:txBody>
      </p:sp>
    </p:spTree>
    <p:extLst>
      <p:ext uri="{BB962C8B-B14F-4D97-AF65-F5344CB8AC3E}">
        <p14:creationId xmlns:p14="http://schemas.microsoft.com/office/powerpoint/2010/main" val="46987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B68B7-BC65-37A5-414F-4D8CFCB053D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E331619-3F4D-8900-5A78-63EB978BDB1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B0DBEA4-9BF3-D1BB-AA62-8EB6A1E500E6}"/>
              </a:ext>
            </a:extLst>
          </p:cNvPr>
          <p:cNvSpPr>
            <a:spLocks noGrp="1"/>
          </p:cNvSpPr>
          <p:nvPr>
            <p:ph type="body" idx="1"/>
          </p:nvPr>
        </p:nvSpPr>
        <p:spPr/>
        <p:txBody>
          <a:bodyPr/>
          <a:lstStyle/>
          <a:p>
            <a:r>
              <a:rPr lang="da-DK" sz="1200" b="1" dirty="0"/>
              <a:t>1 forslag fra indvinder/lodsejer</a:t>
            </a:r>
            <a:endParaRPr lang="da-DK" dirty="0"/>
          </a:p>
        </p:txBody>
      </p:sp>
      <p:sp>
        <p:nvSpPr>
          <p:cNvPr id="4" name="Pladsholder til slidenummer 3">
            <a:extLst>
              <a:ext uri="{FF2B5EF4-FFF2-40B4-BE49-F238E27FC236}">
                <a16:creationId xmlns:a16="http://schemas.microsoft.com/office/drawing/2014/main" id="{3879F2EF-2945-201F-5B81-7CF6F0EC6D7B}"/>
              </a:ext>
            </a:extLst>
          </p:cNvPr>
          <p:cNvSpPr>
            <a:spLocks noGrp="1"/>
          </p:cNvSpPr>
          <p:nvPr>
            <p:ph type="sldNum" sz="quarter" idx="5"/>
          </p:nvPr>
        </p:nvSpPr>
        <p:spPr/>
        <p:txBody>
          <a:bodyPr/>
          <a:lstStyle/>
          <a:p>
            <a:fld id="{39DD96D8-1D7E-42B3-8E61-6BAA3EB0ED26}" type="slidenum">
              <a:rPr lang="da-DK" smtClean="0"/>
              <a:t>31</a:t>
            </a:fld>
            <a:endParaRPr lang="da-DK"/>
          </a:p>
        </p:txBody>
      </p:sp>
    </p:spTree>
    <p:extLst>
      <p:ext uri="{BB962C8B-B14F-4D97-AF65-F5344CB8AC3E}">
        <p14:creationId xmlns:p14="http://schemas.microsoft.com/office/powerpoint/2010/main" val="356983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EFD37-7430-5842-37C4-946B99DD903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6159C46-F581-2E0C-8B99-D2CFECB8439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66D757B-A07C-CF88-C8BB-C98996F8A40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D85C1F4F-CB81-CED7-BDA8-E6BD36E191B7}"/>
              </a:ext>
            </a:extLst>
          </p:cNvPr>
          <p:cNvSpPr>
            <a:spLocks noGrp="1"/>
          </p:cNvSpPr>
          <p:nvPr>
            <p:ph type="sldNum" sz="quarter" idx="5"/>
          </p:nvPr>
        </p:nvSpPr>
        <p:spPr/>
        <p:txBody>
          <a:bodyPr/>
          <a:lstStyle/>
          <a:p>
            <a:fld id="{39DD96D8-1D7E-42B3-8E61-6BAA3EB0ED26}" type="slidenum">
              <a:rPr lang="da-DK" smtClean="0"/>
              <a:t>35</a:t>
            </a:fld>
            <a:endParaRPr lang="da-DK"/>
          </a:p>
        </p:txBody>
      </p:sp>
    </p:spTree>
    <p:extLst>
      <p:ext uri="{BB962C8B-B14F-4D97-AF65-F5344CB8AC3E}">
        <p14:creationId xmlns:p14="http://schemas.microsoft.com/office/powerpoint/2010/main" val="332180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5EC94-AFE3-0255-1E05-E29B2E0AEF8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BC7C126-A995-4138-B47E-6CCFD396DB1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3CD9298-D576-F068-0FB0-69291FDDB9D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2433664-1707-2493-F758-E6EEB7FE32AD}"/>
              </a:ext>
            </a:extLst>
          </p:cNvPr>
          <p:cNvSpPr>
            <a:spLocks noGrp="1"/>
          </p:cNvSpPr>
          <p:nvPr>
            <p:ph type="sldNum" sz="quarter" idx="5"/>
          </p:nvPr>
        </p:nvSpPr>
        <p:spPr/>
        <p:txBody>
          <a:bodyPr/>
          <a:lstStyle/>
          <a:p>
            <a:fld id="{39DD96D8-1D7E-42B3-8E61-6BAA3EB0ED26}" type="slidenum">
              <a:rPr lang="da-DK" smtClean="0"/>
              <a:t>36</a:t>
            </a:fld>
            <a:endParaRPr lang="da-DK"/>
          </a:p>
        </p:txBody>
      </p:sp>
    </p:spTree>
    <p:extLst>
      <p:ext uri="{BB962C8B-B14F-4D97-AF65-F5344CB8AC3E}">
        <p14:creationId xmlns:p14="http://schemas.microsoft.com/office/powerpoint/2010/main" val="1555770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F22B2-C27E-A049-580E-DDA116F2653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82C28F4-C33F-E82E-3623-3DF07647020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4E62131-BA83-A558-D0A6-B2E6326685D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57592FE3-363F-74E5-3590-498B05FBF055}"/>
              </a:ext>
            </a:extLst>
          </p:cNvPr>
          <p:cNvSpPr>
            <a:spLocks noGrp="1"/>
          </p:cNvSpPr>
          <p:nvPr>
            <p:ph type="sldNum" sz="quarter" idx="5"/>
          </p:nvPr>
        </p:nvSpPr>
        <p:spPr/>
        <p:txBody>
          <a:bodyPr/>
          <a:lstStyle/>
          <a:p>
            <a:fld id="{39DD96D8-1D7E-42B3-8E61-6BAA3EB0ED26}" type="slidenum">
              <a:rPr lang="da-DK" smtClean="0"/>
              <a:t>37</a:t>
            </a:fld>
            <a:endParaRPr lang="da-DK"/>
          </a:p>
        </p:txBody>
      </p:sp>
    </p:spTree>
    <p:extLst>
      <p:ext uri="{BB962C8B-B14F-4D97-AF65-F5344CB8AC3E}">
        <p14:creationId xmlns:p14="http://schemas.microsoft.com/office/powerpoint/2010/main" val="3125541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300E1-A06A-0951-ED5B-3D2C6689664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0606B50-086F-E6F5-70B5-52329CE1738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7B945A6-45D5-B0AA-2B73-9D4A5963BEE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2D0F095B-F772-F10E-9A89-14027673E3F1}"/>
              </a:ext>
            </a:extLst>
          </p:cNvPr>
          <p:cNvSpPr>
            <a:spLocks noGrp="1"/>
          </p:cNvSpPr>
          <p:nvPr>
            <p:ph type="sldNum" sz="quarter" idx="5"/>
          </p:nvPr>
        </p:nvSpPr>
        <p:spPr/>
        <p:txBody>
          <a:bodyPr/>
          <a:lstStyle/>
          <a:p>
            <a:fld id="{39DD96D8-1D7E-42B3-8E61-6BAA3EB0ED26}" type="slidenum">
              <a:rPr lang="da-DK" smtClean="0"/>
              <a:t>38</a:t>
            </a:fld>
            <a:endParaRPr lang="da-DK"/>
          </a:p>
        </p:txBody>
      </p:sp>
    </p:spTree>
    <p:extLst>
      <p:ext uri="{BB962C8B-B14F-4D97-AF65-F5344CB8AC3E}">
        <p14:creationId xmlns:p14="http://schemas.microsoft.com/office/powerpoint/2010/main" val="2912745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CAC39-A5A5-9FC9-02AC-6EDF9B11024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0F0D05D-14C4-4049-0FF6-40E545EFD6C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9863452-8AA3-FF01-6597-25D6AE45DA2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24BEDCF-CE85-2BD1-8B00-EFCCF01164D1}"/>
              </a:ext>
            </a:extLst>
          </p:cNvPr>
          <p:cNvSpPr>
            <a:spLocks noGrp="1"/>
          </p:cNvSpPr>
          <p:nvPr>
            <p:ph type="sldNum" sz="quarter" idx="5"/>
          </p:nvPr>
        </p:nvSpPr>
        <p:spPr/>
        <p:txBody>
          <a:bodyPr/>
          <a:lstStyle/>
          <a:p>
            <a:fld id="{39DD96D8-1D7E-42B3-8E61-6BAA3EB0ED26}" type="slidenum">
              <a:rPr lang="da-DK" smtClean="0"/>
              <a:t>39</a:t>
            </a:fld>
            <a:endParaRPr lang="da-DK"/>
          </a:p>
        </p:txBody>
      </p:sp>
    </p:spTree>
    <p:extLst>
      <p:ext uri="{BB962C8B-B14F-4D97-AF65-F5344CB8AC3E}">
        <p14:creationId xmlns:p14="http://schemas.microsoft.com/office/powerpoint/2010/main" val="1534558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CB1FF-FFB8-7882-A3B6-FC8B5E16D3F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D8ED84C-4FB8-04E0-6C9F-0C893C7021E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CE5DBD8-7976-2F2C-D77D-F70C8CFBCAE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1C43CBBA-D0DC-A0B4-B954-D7E97EDDFECE}"/>
              </a:ext>
            </a:extLst>
          </p:cNvPr>
          <p:cNvSpPr>
            <a:spLocks noGrp="1"/>
          </p:cNvSpPr>
          <p:nvPr>
            <p:ph type="sldNum" sz="quarter" idx="5"/>
          </p:nvPr>
        </p:nvSpPr>
        <p:spPr/>
        <p:txBody>
          <a:bodyPr/>
          <a:lstStyle/>
          <a:p>
            <a:fld id="{39DD96D8-1D7E-42B3-8E61-6BAA3EB0ED26}" type="slidenum">
              <a:rPr lang="da-DK" smtClean="0"/>
              <a:t>40</a:t>
            </a:fld>
            <a:endParaRPr lang="da-DK"/>
          </a:p>
        </p:txBody>
      </p:sp>
    </p:spTree>
    <p:extLst>
      <p:ext uri="{BB962C8B-B14F-4D97-AF65-F5344CB8AC3E}">
        <p14:creationId xmlns:p14="http://schemas.microsoft.com/office/powerpoint/2010/main" val="3716769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527A7-10BF-EA80-BC41-DA023824BE2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142AA43-0107-3B13-A487-74964519210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7702270-669B-3A91-4AFE-6ABD76BAE75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50861536-8C5B-E83D-D6AA-254D07169CD8}"/>
              </a:ext>
            </a:extLst>
          </p:cNvPr>
          <p:cNvSpPr>
            <a:spLocks noGrp="1"/>
          </p:cNvSpPr>
          <p:nvPr>
            <p:ph type="sldNum" sz="quarter" idx="5"/>
          </p:nvPr>
        </p:nvSpPr>
        <p:spPr/>
        <p:txBody>
          <a:bodyPr/>
          <a:lstStyle/>
          <a:p>
            <a:fld id="{39DD96D8-1D7E-42B3-8E61-6BAA3EB0ED26}" type="slidenum">
              <a:rPr lang="da-DK" smtClean="0"/>
              <a:t>41</a:t>
            </a:fld>
            <a:endParaRPr lang="da-DK"/>
          </a:p>
        </p:txBody>
      </p:sp>
    </p:spTree>
    <p:extLst>
      <p:ext uri="{BB962C8B-B14F-4D97-AF65-F5344CB8AC3E}">
        <p14:creationId xmlns:p14="http://schemas.microsoft.com/office/powerpoint/2010/main" val="2382729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32">
              <a:defRPr/>
            </a:pPr>
            <a:r>
              <a:rPr lang="da-DK" dirty="0"/>
              <a:t>19 års</a:t>
            </a:r>
            <a:r>
              <a:rPr lang="da-DK" baseline="0" dirty="0"/>
              <a:t> tidshorisont, lovbunden kun 12 år.</a:t>
            </a:r>
          </a:p>
          <a:p>
            <a:pPr defTabSz="914332">
              <a:defRPr/>
            </a:pPr>
            <a:r>
              <a:rPr lang="da-DK" baseline="0" dirty="0"/>
              <a:t>Administrativ vurdering at det er nødvendigt. </a:t>
            </a:r>
          </a:p>
          <a:p>
            <a:pPr defTabSz="914332">
              <a:defRPr/>
            </a:pPr>
            <a:r>
              <a:rPr lang="da-DK" baseline="0" dirty="0"/>
              <a:t>Stigende arealkonflikter, mindre råstoffer gør det helt nødvendigt</a:t>
            </a:r>
            <a:endParaRPr lang="da-DK" dirty="0"/>
          </a:p>
        </p:txBody>
      </p:sp>
      <p:sp>
        <p:nvSpPr>
          <p:cNvPr id="4" name="Pladsholder til slidenummer 3"/>
          <p:cNvSpPr>
            <a:spLocks noGrp="1"/>
          </p:cNvSpPr>
          <p:nvPr>
            <p:ph type="sldNum" sz="quarter" idx="10"/>
          </p:nvPr>
        </p:nvSpPr>
        <p:spPr/>
        <p:txBody>
          <a:bodyPr/>
          <a:lstStyle/>
          <a:p>
            <a:fld id="{479A9C6E-2A44-44A4-8C30-7FC1025C24D8}" type="slidenum">
              <a:rPr lang="da-DK" smtClean="0"/>
              <a:pPr/>
              <a:t>8</a:t>
            </a:fld>
            <a:endParaRPr lang="da-DK"/>
          </a:p>
        </p:txBody>
      </p:sp>
    </p:spTree>
    <p:extLst>
      <p:ext uri="{BB962C8B-B14F-4D97-AF65-F5344CB8AC3E}">
        <p14:creationId xmlns:p14="http://schemas.microsoft.com/office/powerpoint/2010/main" val="2597699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527A7-10BF-EA80-BC41-DA023824BE2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142AA43-0107-3B13-A487-74964519210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7702270-669B-3A91-4AFE-6ABD76BAE75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50861536-8C5B-E83D-D6AA-254D07169CD8}"/>
              </a:ext>
            </a:extLst>
          </p:cNvPr>
          <p:cNvSpPr>
            <a:spLocks noGrp="1"/>
          </p:cNvSpPr>
          <p:nvPr>
            <p:ph type="sldNum" sz="quarter" idx="5"/>
          </p:nvPr>
        </p:nvSpPr>
        <p:spPr/>
        <p:txBody>
          <a:bodyPr/>
          <a:lstStyle/>
          <a:p>
            <a:fld id="{39DD96D8-1D7E-42B3-8E61-6BAA3EB0ED26}" type="slidenum">
              <a:rPr lang="da-DK" smtClean="0"/>
              <a:t>9</a:t>
            </a:fld>
            <a:endParaRPr lang="da-DK"/>
          </a:p>
        </p:txBody>
      </p:sp>
    </p:spTree>
    <p:extLst>
      <p:ext uri="{BB962C8B-B14F-4D97-AF65-F5344CB8AC3E}">
        <p14:creationId xmlns:p14="http://schemas.microsoft.com/office/powerpoint/2010/main" val="2382729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332" rtl="0" eaLnBrk="1" fontAlgn="base" latinLnBrk="0" hangingPunct="1">
              <a:lnSpc>
                <a:spcPct val="100000"/>
              </a:lnSpc>
              <a:spcBef>
                <a:spcPct val="30000"/>
              </a:spcBef>
              <a:spcAft>
                <a:spcPct val="0"/>
              </a:spcAft>
              <a:buClrTx/>
              <a:buSzTx/>
              <a:buFontTx/>
              <a:buNone/>
              <a:tabLst/>
              <a:defRPr/>
            </a:pPr>
            <a:r>
              <a:rPr lang="da-DK" dirty="0"/>
              <a:t>Bære </a:t>
            </a:r>
            <a:r>
              <a:rPr lang="da-DK" sz="1200" b="0" dirty="0"/>
              <a:t>at sekundære råstoffer såsom genanvendelse af byggematerialer og overskudsjord dækker 20 % af Region Sjællands råstofforbrug i 2032</a:t>
            </a:r>
            <a:br>
              <a:rPr lang="da-DK" sz="1200" b="0" dirty="0"/>
            </a:br>
            <a:endParaRPr lang="da-DK" sz="1200" b="0" dirty="0"/>
          </a:p>
          <a:p>
            <a:pPr marL="0" marR="0" lvl="0" indent="0" algn="l" defTabSz="914332" rtl="0" eaLnBrk="1" fontAlgn="base" latinLnBrk="0" hangingPunct="1">
              <a:lnSpc>
                <a:spcPct val="100000"/>
              </a:lnSpc>
              <a:spcBef>
                <a:spcPct val="30000"/>
              </a:spcBef>
              <a:spcAft>
                <a:spcPct val="0"/>
              </a:spcAft>
              <a:buClrTx/>
              <a:buSzTx/>
              <a:buFontTx/>
              <a:buNone/>
              <a:tabLst/>
              <a:defRPr/>
            </a:pPr>
            <a:r>
              <a:rPr lang="da-DK" sz="1200" b="0" dirty="0"/>
              <a:t>Bæred</a:t>
            </a:r>
            <a:r>
              <a:rPr lang="da-DK" dirty="0"/>
              <a:t>ygtighed:</a:t>
            </a:r>
          </a:p>
          <a:p>
            <a:pPr defTabSz="914332">
              <a:defRPr/>
            </a:pPr>
            <a:r>
              <a:rPr lang="da-DK" dirty="0" err="1"/>
              <a:t>FNs</a:t>
            </a:r>
            <a:r>
              <a:rPr lang="da-DK" dirty="0"/>
              <a:t> verdensmål  </a:t>
            </a:r>
          </a:p>
          <a:p>
            <a:pPr defTabSz="914332">
              <a:defRPr/>
            </a:pPr>
            <a:r>
              <a:rPr lang="da-DK" dirty="0"/>
              <a:t>Retningslinjer</a:t>
            </a:r>
          </a:p>
          <a:p>
            <a:pPr defTabSz="914332">
              <a:defRPr/>
            </a:pPr>
            <a:r>
              <a:rPr lang="da-DK" dirty="0"/>
              <a:t>Borgerfokus</a:t>
            </a:r>
            <a:r>
              <a:rPr lang="da-DK" baseline="0" dirty="0"/>
              <a:t> - retningslinjer</a:t>
            </a:r>
            <a:r>
              <a:rPr lang="da-DK" dirty="0"/>
              <a:t>  </a:t>
            </a:r>
          </a:p>
        </p:txBody>
      </p:sp>
      <p:sp>
        <p:nvSpPr>
          <p:cNvPr id="4" name="Pladsholder til slidenummer 3"/>
          <p:cNvSpPr>
            <a:spLocks noGrp="1"/>
          </p:cNvSpPr>
          <p:nvPr>
            <p:ph type="sldNum" sz="quarter" idx="10"/>
          </p:nvPr>
        </p:nvSpPr>
        <p:spPr/>
        <p:txBody>
          <a:bodyPr/>
          <a:lstStyle/>
          <a:p>
            <a:fld id="{479A9C6E-2A44-44A4-8C30-7FC1025C24D8}" type="slidenum">
              <a:rPr lang="da-DK" smtClean="0"/>
              <a:pPr/>
              <a:t>13</a:t>
            </a:fld>
            <a:endParaRPr lang="da-DK"/>
          </a:p>
        </p:txBody>
      </p:sp>
    </p:spTree>
    <p:extLst>
      <p:ext uri="{BB962C8B-B14F-4D97-AF65-F5344CB8AC3E}">
        <p14:creationId xmlns:p14="http://schemas.microsoft.com/office/powerpoint/2010/main" val="1244952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200" b="0" i="0" u="sng" kern="1200" dirty="0">
                <a:solidFill>
                  <a:schemeClr val="tx1"/>
                </a:solidFill>
                <a:effectLst/>
                <a:latin typeface="Arial" charset="0"/>
                <a:ea typeface="+mn-ea"/>
                <a:cs typeface="+mn-cs"/>
              </a:rPr>
              <a:t>Graveområder. 4000 ha </a:t>
            </a: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Formålet med at udlægge graveområder er dels at tydeliggøre overfor borgere, indvindere, med flere, hvor i regionen råstofindvinding vil kunne forventes at forekomme og dels at sikre, at graveområder som udgangspunkt friholdes for aktiviteter, der kan forhindre eller besværliggøre en senere råstofindvinding.</a:t>
            </a:r>
            <a:br>
              <a:rPr lang="da-DK" dirty="0"/>
            </a:br>
            <a:br>
              <a:rPr lang="da-DK" dirty="0"/>
            </a:br>
            <a:r>
              <a:rPr lang="da-DK" u="sng" dirty="0"/>
              <a:t>Interesseområder.</a:t>
            </a:r>
            <a:br>
              <a:rPr lang="da-DK" dirty="0"/>
            </a:br>
            <a:r>
              <a:rPr lang="da-DK" sz="1200" b="0" i="0" kern="1200" dirty="0">
                <a:solidFill>
                  <a:schemeClr val="tx1"/>
                </a:solidFill>
                <a:effectLst/>
                <a:latin typeface="Arial" charset="0"/>
                <a:ea typeface="+mn-ea"/>
                <a:cs typeface="+mn-cs"/>
              </a:rPr>
              <a:t>Interesseområder fastlægger arealer, hvor der ud fra en foreløbig vurdering forventes at kunne være råstoffer. Formålet med udpegning af interesseområder er at sikre at arealer, der indeholder mulige råstoffer af erhvervsmæssig interesse, ikke bebygges eller overgår til anden arealanvendelse, før råstofferne er udnyttet. Vigtige råstofressourcer bevares dermed tilgængelige for fremtidig udnyttelse.</a:t>
            </a:r>
            <a:br>
              <a:rPr lang="da-DK" dirty="0"/>
            </a:br>
            <a:endParaRPr lang="da-DK" dirty="0"/>
          </a:p>
          <a:p>
            <a:r>
              <a:rPr lang="da-DK" dirty="0"/>
              <a:t>Vi har meget forskelligt</a:t>
            </a:r>
            <a:r>
              <a:rPr lang="da-DK" baseline="0" dirty="0"/>
              <a:t> datagrundlag for i</a:t>
            </a:r>
            <a:r>
              <a:rPr lang="da-DK" dirty="0"/>
              <a:t>nteresseområder</a:t>
            </a:r>
            <a:r>
              <a:rPr lang="da-DK" baseline="0" dirty="0"/>
              <a:t>, forskellig grad af sikkerhed. Typisk vil en indvinder undersøge eller regionen undersøger. </a:t>
            </a:r>
          </a:p>
          <a:p>
            <a:pPr>
              <a:buFont typeface="Arial" pitchFamily="34" charset="0"/>
              <a:buNone/>
            </a:pPr>
            <a:r>
              <a:rPr lang="da-DK" dirty="0"/>
              <a:t>Der skal – nu</a:t>
            </a:r>
            <a:r>
              <a:rPr lang="da-DK" baseline="0" dirty="0"/>
              <a:t> – laves en overordnet miljøvurdering.</a:t>
            </a:r>
          </a:p>
        </p:txBody>
      </p:sp>
      <p:sp>
        <p:nvSpPr>
          <p:cNvPr id="4" name="Pladsholder til diasnummer 3"/>
          <p:cNvSpPr>
            <a:spLocks noGrp="1"/>
          </p:cNvSpPr>
          <p:nvPr>
            <p:ph type="sldNum" sz="quarter" idx="10"/>
          </p:nvPr>
        </p:nvSpPr>
        <p:spPr/>
        <p:txBody>
          <a:bodyPr/>
          <a:lstStyle/>
          <a:p>
            <a:fld id="{479A9C6E-2A44-44A4-8C30-7FC1025C24D8}" type="slidenum">
              <a:rPr lang="da-DK" smtClean="0"/>
              <a:pPr/>
              <a:t>14</a:t>
            </a:fld>
            <a:endParaRPr lang="da-DK"/>
          </a:p>
        </p:txBody>
      </p:sp>
    </p:spTree>
    <p:extLst>
      <p:ext uri="{BB962C8B-B14F-4D97-AF65-F5344CB8AC3E}">
        <p14:creationId xmlns:p14="http://schemas.microsoft.com/office/powerpoint/2010/main" val="310633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788B7-D4CB-4232-5A6A-DD1A13BAD9A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BE55D98-26A9-2A11-DEBC-7A15FEC0B3A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854BBAE-4F12-02C3-4CE1-9FB9FBC24D87}"/>
              </a:ext>
            </a:extLst>
          </p:cNvPr>
          <p:cNvSpPr>
            <a:spLocks noGrp="1"/>
          </p:cNvSpPr>
          <p:nvPr>
            <p:ph type="body" idx="1"/>
          </p:nvPr>
        </p:nvSpPr>
        <p:spPr/>
        <p:txBody>
          <a:bodyPr/>
          <a:lstStyle/>
          <a:p>
            <a:r>
              <a:rPr lang="da-DK" sz="1200" b="0" i="0" u="sng" kern="1200" dirty="0">
                <a:solidFill>
                  <a:schemeClr val="tx1"/>
                </a:solidFill>
                <a:effectLst/>
                <a:latin typeface="Arial" charset="0"/>
                <a:ea typeface="+mn-ea"/>
                <a:cs typeface="+mn-cs"/>
              </a:rPr>
              <a:t>Graveområder. 4000 ha </a:t>
            </a: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Formålet med at udlægge graveområder er dels at tydeliggøre overfor borgere, indvindere, med flere, hvor i regionen råstofindvinding vil kunne forventes at forekomme og dels at sikre, at graveområder som udgangspunkt friholdes for aktiviteter, der kan forhindre eller besværliggøre en senere råstofindvinding.</a:t>
            </a:r>
            <a:br>
              <a:rPr lang="da-DK" dirty="0"/>
            </a:br>
            <a:br>
              <a:rPr lang="da-DK" dirty="0"/>
            </a:br>
            <a:r>
              <a:rPr lang="da-DK" u="sng" dirty="0"/>
              <a:t>Interesseområder.</a:t>
            </a:r>
            <a:br>
              <a:rPr lang="da-DK" dirty="0"/>
            </a:br>
            <a:r>
              <a:rPr lang="da-DK" sz="1200" b="0" i="0" kern="1200" dirty="0">
                <a:solidFill>
                  <a:schemeClr val="tx1"/>
                </a:solidFill>
                <a:effectLst/>
                <a:latin typeface="Arial" charset="0"/>
                <a:ea typeface="+mn-ea"/>
                <a:cs typeface="+mn-cs"/>
              </a:rPr>
              <a:t>Interesseområder fastlægger arealer, hvor der ud fra en foreløbig vurdering forventes at kunne være råstoffer. Formålet med udpegning af interesseområder er at sikre at arealer, der indeholder mulige råstoffer af erhvervsmæssig interesse, ikke bebygges eller overgår til anden arealanvendelse, før råstofferne er udnyttet. Vigtige råstofressourcer bevares dermed tilgængelige for fremtidig udnyttelse.</a:t>
            </a:r>
            <a:br>
              <a:rPr lang="da-DK" dirty="0"/>
            </a:br>
            <a:endParaRPr lang="da-DK" dirty="0"/>
          </a:p>
          <a:p>
            <a:r>
              <a:rPr lang="da-DK" dirty="0"/>
              <a:t>Vi har meget forskelligt</a:t>
            </a:r>
            <a:r>
              <a:rPr lang="da-DK" baseline="0" dirty="0"/>
              <a:t> datagrundlag for i</a:t>
            </a:r>
            <a:r>
              <a:rPr lang="da-DK" dirty="0"/>
              <a:t>nteresseområder</a:t>
            </a:r>
            <a:r>
              <a:rPr lang="da-DK" baseline="0" dirty="0"/>
              <a:t>, forskellig grad af sikkerhed. Typisk vil en indvinder undersøge eller regionen undersøger. </a:t>
            </a:r>
          </a:p>
          <a:p>
            <a:pPr>
              <a:buFont typeface="Arial" pitchFamily="34" charset="0"/>
              <a:buNone/>
            </a:pPr>
            <a:r>
              <a:rPr lang="da-DK" dirty="0"/>
              <a:t>Der skal – nu</a:t>
            </a:r>
            <a:r>
              <a:rPr lang="da-DK" baseline="0" dirty="0"/>
              <a:t> – laves en overordnet miljøvurdering.</a:t>
            </a:r>
          </a:p>
          <a:p>
            <a:endParaRPr lang="da-DK" dirty="0"/>
          </a:p>
        </p:txBody>
      </p:sp>
      <p:sp>
        <p:nvSpPr>
          <p:cNvPr id="4" name="Pladsholder til slidenummer 3">
            <a:extLst>
              <a:ext uri="{FF2B5EF4-FFF2-40B4-BE49-F238E27FC236}">
                <a16:creationId xmlns:a16="http://schemas.microsoft.com/office/drawing/2014/main" id="{4E88273E-22CF-D5C5-6FDC-1025DA30BCBE}"/>
              </a:ext>
            </a:extLst>
          </p:cNvPr>
          <p:cNvSpPr>
            <a:spLocks noGrp="1"/>
          </p:cNvSpPr>
          <p:nvPr>
            <p:ph type="sldNum" sz="quarter" idx="5"/>
          </p:nvPr>
        </p:nvSpPr>
        <p:spPr/>
        <p:txBody>
          <a:bodyPr/>
          <a:lstStyle/>
          <a:p>
            <a:fld id="{39DD96D8-1D7E-42B3-8E61-6BAA3EB0ED26}" type="slidenum">
              <a:rPr lang="da-DK" smtClean="0"/>
              <a:t>15</a:t>
            </a:fld>
            <a:endParaRPr lang="da-DK"/>
          </a:p>
        </p:txBody>
      </p:sp>
    </p:spTree>
    <p:extLst>
      <p:ext uri="{BB962C8B-B14F-4D97-AF65-F5344CB8AC3E}">
        <p14:creationId xmlns:p14="http://schemas.microsoft.com/office/powerpoint/2010/main" val="3613767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5C0F7-6E23-3683-CF7A-24FF89F15F1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1EF48CA-02D1-972D-4AC9-D11794B64B0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E9E527E-4D0F-724F-523A-CDFDE7449E8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F5A7C9A2-D8D0-93C1-C714-D9994CF5571C}"/>
              </a:ext>
            </a:extLst>
          </p:cNvPr>
          <p:cNvSpPr>
            <a:spLocks noGrp="1"/>
          </p:cNvSpPr>
          <p:nvPr>
            <p:ph type="sldNum" sz="quarter" idx="5"/>
          </p:nvPr>
        </p:nvSpPr>
        <p:spPr/>
        <p:txBody>
          <a:bodyPr/>
          <a:lstStyle/>
          <a:p>
            <a:fld id="{3D4A1A2B-4D6C-4EA8-9994-3E71EA2506A1}" type="slidenum">
              <a:rPr lang="da-DK" smtClean="0"/>
              <a:t>16</a:t>
            </a:fld>
            <a:endParaRPr lang="da-DK"/>
          </a:p>
        </p:txBody>
      </p:sp>
    </p:spTree>
    <p:extLst>
      <p:ext uri="{BB962C8B-B14F-4D97-AF65-F5344CB8AC3E}">
        <p14:creationId xmlns:p14="http://schemas.microsoft.com/office/powerpoint/2010/main" val="755501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4998B-8E9A-16CD-C66F-02A4504C508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0F00AA1-F6FB-E829-2B94-ABC6A9C2B88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086AA17-FBB7-9305-C51C-BDE1B18EC3E6}"/>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DBE7794-7924-DDA2-E33E-C638A0A70934}"/>
              </a:ext>
            </a:extLst>
          </p:cNvPr>
          <p:cNvSpPr>
            <a:spLocks noGrp="1"/>
          </p:cNvSpPr>
          <p:nvPr>
            <p:ph type="sldNum" sz="quarter" idx="5"/>
          </p:nvPr>
        </p:nvSpPr>
        <p:spPr/>
        <p:txBody>
          <a:bodyPr/>
          <a:lstStyle/>
          <a:p>
            <a:fld id="{39DD96D8-1D7E-42B3-8E61-6BAA3EB0ED26}" type="slidenum">
              <a:rPr lang="da-DK" smtClean="0"/>
              <a:t>18</a:t>
            </a:fld>
            <a:endParaRPr lang="da-DK"/>
          </a:p>
        </p:txBody>
      </p:sp>
    </p:spTree>
    <p:extLst>
      <p:ext uri="{BB962C8B-B14F-4D97-AF65-F5344CB8AC3E}">
        <p14:creationId xmlns:p14="http://schemas.microsoft.com/office/powerpoint/2010/main" val="424540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501DC-F2D8-8278-B89F-637802D9BC6D}"/>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3BC599C-CD1B-C27F-1F67-0EB0490692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44C3984-B991-6CE8-BAD7-D0DF2B878DE5}"/>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5" name="Pladsholder til sidefod 4">
            <a:extLst>
              <a:ext uri="{FF2B5EF4-FFF2-40B4-BE49-F238E27FC236}">
                <a16:creationId xmlns:a16="http://schemas.microsoft.com/office/drawing/2014/main" id="{2EBE7319-E909-58D5-D4F5-0A188D7310A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A40699-6363-85DA-77D1-51E99C3AF047}"/>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355264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6C522-951F-19C3-B9AF-F51135B5680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852D9CD6-5295-8192-2050-589487976AB3}"/>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84F4A7F-DBF7-BA05-5348-23B8691685BA}"/>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5" name="Pladsholder til sidefod 4">
            <a:extLst>
              <a:ext uri="{FF2B5EF4-FFF2-40B4-BE49-F238E27FC236}">
                <a16:creationId xmlns:a16="http://schemas.microsoft.com/office/drawing/2014/main" id="{CF533F49-BE8C-D27D-F59E-63E9A6D2D90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28AC6A9-A4E8-5EA6-EEB2-C4DDDB1AAF5D}"/>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1460384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EFCC28B-5A1F-44DF-20BF-27AE254CE0D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6DD4A6A-8F6E-FF20-C8AB-C771195047A7}"/>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7DC6688-9654-0FDC-0427-230851F7D6F3}"/>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5" name="Pladsholder til sidefod 4">
            <a:extLst>
              <a:ext uri="{FF2B5EF4-FFF2-40B4-BE49-F238E27FC236}">
                <a16:creationId xmlns:a16="http://schemas.microsoft.com/office/drawing/2014/main" id="{5EC16742-E34E-4BEA-929C-969AE70E556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0DDDB8E-EC27-C3CE-6362-56A282CD575D}"/>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2604446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DC031B8B-EC70-4411-B6DA-6C426E47A9A9}" type="datetime2">
              <a:rPr lang="da-DK" smtClean="0"/>
              <a:t>3. februar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6" name="Rektangel 15">
            <a:extLst>
              <a:ext uri="{FF2B5EF4-FFF2-40B4-BE49-F238E27FC236}">
                <a16:creationId xmlns:a16="http://schemas.microsoft.com/office/drawing/2014/main" id="{A53254C1-E451-B541-A456-B70C3E394A73}"/>
              </a:ext>
            </a:extLst>
          </p:cNvPr>
          <p:cNvSpPr>
            <a:spLocks/>
          </p:cNvSpPr>
          <p:nvPr/>
        </p:nvSpPr>
        <p:spPr>
          <a:xfrm>
            <a:off x="4673809" y="5670000"/>
            <a:ext cx="7200000" cy="1044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4790142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49E32-9CAB-B94E-42AA-CE8367956C7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B0F9EB5-C846-029D-8AC2-54F745F9A22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0F2B7F0-589E-DBBB-B74B-9542641B099A}"/>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5" name="Pladsholder til sidefod 4">
            <a:extLst>
              <a:ext uri="{FF2B5EF4-FFF2-40B4-BE49-F238E27FC236}">
                <a16:creationId xmlns:a16="http://schemas.microsoft.com/office/drawing/2014/main" id="{F2806C57-97D8-50F1-8F36-408D7B8ECEF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2FDBFC8-7011-CBD4-0651-FE2C247DCD88}"/>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3226031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AEA93-5698-AAFF-FF1C-EDE8C70581C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20CA33C3-67DB-FBB8-1512-9C1F74CE35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99710B2-99DA-C108-20E1-3E85E0A92AA8}"/>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5" name="Pladsholder til sidefod 4">
            <a:extLst>
              <a:ext uri="{FF2B5EF4-FFF2-40B4-BE49-F238E27FC236}">
                <a16:creationId xmlns:a16="http://schemas.microsoft.com/office/drawing/2014/main" id="{C79AFF1A-2B9E-8E54-49E4-CCB5A95A069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899F3D0-10E3-E927-08A9-93ADA40F938A}"/>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2853029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76897-0B5D-1F9B-2BD1-46BBF3DF6F8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EBB4B5F-CB25-6F06-C046-6B8934FEB25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4EF2996-7C77-F003-EB92-094B30A5B92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E0D5AC3-080F-5688-CBA8-AD931D5ACB64}"/>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6" name="Pladsholder til sidefod 5">
            <a:extLst>
              <a:ext uri="{FF2B5EF4-FFF2-40B4-BE49-F238E27FC236}">
                <a16:creationId xmlns:a16="http://schemas.microsoft.com/office/drawing/2014/main" id="{EE9F7EC2-5B47-BCAD-EAD0-76115FB129F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A9174C5-D69D-74E7-0400-845BD4A2D8FE}"/>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342213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18F634-5694-6AA6-6765-548A10D0E29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E3DF8C0-F733-CC4F-AD17-D8EE144B3C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B98EEE8E-E5A4-EBFD-66F5-E1907777E0A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58DC672-1737-EA28-C9E1-FA03EFA13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B4D41BC-7BA7-9572-C476-B0FE8ED1DD59}"/>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8717FBF-B74D-758F-BF77-9142A5BFE560}"/>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8" name="Pladsholder til sidefod 7">
            <a:extLst>
              <a:ext uri="{FF2B5EF4-FFF2-40B4-BE49-F238E27FC236}">
                <a16:creationId xmlns:a16="http://schemas.microsoft.com/office/drawing/2014/main" id="{D2A3C04D-71BF-2045-434C-438CB97D4D8C}"/>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48F5D16-FDED-6EA2-A783-C9E9044785B4}"/>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88312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80599-E5F0-15D4-125E-AA3CF1F5480E}"/>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AFB3A94-2C14-AC91-948F-F749F9FF6CBC}"/>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4" name="Pladsholder til sidefod 3">
            <a:extLst>
              <a:ext uri="{FF2B5EF4-FFF2-40B4-BE49-F238E27FC236}">
                <a16:creationId xmlns:a16="http://schemas.microsoft.com/office/drawing/2014/main" id="{53A94FED-DD09-A6A2-FD8B-A358BCB51DD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4C1D82FA-D198-92A7-E25F-9F254C6E0295}"/>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290174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403BCC1-A15A-7824-B3D0-BD4BEE4E16EA}"/>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3" name="Pladsholder til sidefod 2">
            <a:extLst>
              <a:ext uri="{FF2B5EF4-FFF2-40B4-BE49-F238E27FC236}">
                <a16:creationId xmlns:a16="http://schemas.microsoft.com/office/drawing/2014/main" id="{4D24EA80-8A95-D06B-7054-ECAC2153FCD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DC3EECCE-D622-6916-CEB7-FCA369254320}"/>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386393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C15FA4-18F2-444F-540C-E360430EA95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C5FBE0F-7CA3-B152-6ABA-400BE49FC0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46EA370-6AFC-4DE3-3697-1295D0A21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D45644E-B34A-CE20-4969-B34C66C21D3A}"/>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6" name="Pladsholder til sidefod 5">
            <a:extLst>
              <a:ext uri="{FF2B5EF4-FFF2-40B4-BE49-F238E27FC236}">
                <a16:creationId xmlns:a16="http://schemas.microsoft.com/office/drawing/2014/main" id="{65CEE331-B364-DDFC-E37B-1558799437E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FB69141-B16B-DB82-B199-2D853588916B}"/>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2690256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7BBBDC-C53E-2FD9-0E79-F56E1C45D1F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234710A-1F57-6084-3AC2-442E6FB263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E584345-5325-242D-E6DA-8CBA0B488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D81CEA8-06E4-805A-1050-DDA3CFEAC735}"/>
              </a:ext>
            </a:extLst>
          </p:cNvPr>
          <p:cNvSpPr>
            <a:spLocks noGrp="1"/>
          </p:cNvSpPr>
          <p:nvPr>
            <p:ph type="dt" sz="half" idx="10"/>
          </p:nvPr>
        </p:nvSpPr>
        <p:spPr/>
        <p:txBody>
          <a:bodyPr/>
          <a:lstStyle/>
          <a:p>
            <a:fld id="{44337483-ED88-494C-88E8-0822AE11D919}" type="datetimeFigureOut">
              <a:rPr lang="da-DK" smtClean="0"/>
              <a:t>03-02-2026</a:t>
            </a:fld>
            <a:endParaRPr lang="da-DK"/>
          </a:p>
        </p:txBody>
      </p:sp>
      <p:sp>
        <p:nvSpPr>
          <p:cNvPr id="6" name="Pladsholder til sidefod 5">
            <a:extLst>
              <a:ext uri="{FF2B5EF4-FFF2-40B4-BE49-F238E27FC236}">
                <a16:creationId xmlns:a16="http://schemas.microsoft.com/office/drawing/2014/main" id="{60B1262F-E7FA-B6DE-33EA-EA791508675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AD61D60-A7FB-1E16-9B68-DCB75AA6D833}"/>
              </a:ext>
            </a:extLst>
          </p:cNvPr>
          <p:cNvSpPr>
            <a:spLocks noGrp="1"/>
          </p:cNvSpPr>
          <p:nvPr>
            <p:ph type="sldNum" sz="quarter" idx="12"/>
          </p:nvPr>
        </p:nvSpPr>
        <p:spPr/>
        <p:txBody>
          <a:bodyPr/>
          <a:lstStyle/>
          <a:p>
            <a:fld id="{62D61E05-5A12-434F-B87C-CA27E472B7E8}" type="slidenum">
              <a:rPr lang="da-DK" smtClean="0"/>
              <a:t>‹nr.›</a:t>
            </a:fld>
            <a:endParaRPr lang="da-DK"/>
          </a:p>
        </p:txBody>
      </p:sp>
    </p:spTree>
    <p:extLst>
      <p:ext uri="{BB962C8B-B14F-4D97-AF65-F5344CB8AC3E}">
        <p14:creationId xmlns:p14="http://schemas.microsoft.com/office/powerpoint/2010/main" val="2524229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9373F96-F5FA-34D4-CE6B-D313F03844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5FD0D00-39A7-5379-8BDE-37EE701FA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C21A898-466F-598A-F0AE-2D469666A9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337483-ED88-494C-88E8-0822AE11D919}" type="datetimeFigureOut">
              <a:rPr lang="da-DK" smtClean="0"/>
              <a:t>03-02-2026</a:t>
            </a:fld>
            <a:endParaRPr lang="da-DK"/>
          </a:p>
        </p:txBody>
      </p:sp>
      <p:sp>
        <p:nvSpPr>
          <p:cNvPr id="5" name="Pladsholder til sidefod 4">
            <a:extLst>
              <a:ext uri="{FF2B5EF4-FFF2-40B4-BE49-F238E27FC236}">
                <a16:creationId xmlns:a16="http://schemas.microsoft.com/office/drawing/2014/main" id="{BDB5F802-A7FF-EA31-E49D-1E0B40F0DE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73EEC285-A650-86AC-37C9-A70337340A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D61E05-5A12-434F-B87C-CA27E472B7E8}" type="slidenum">
              <a:rPr lang="da-DK" smtClean="0"/>
              <a:t>‹nr.›</a:t>
            </a:fld>
            <a:endParaRPr lang="da-DK"/>
          </a:p>
        </p:txBody>
      </p:sp>
    </p:spTree>
    <p:extLst>
      <p:ext uri="{BB962C8B-B14F-4D97-AF65-F5344CB8AC3E}">
        <p14:creationId xmlns:p14="http://schemas.microsoft.com/office/powerpoint/2010/main" val="2192657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hyperlink" Target="https://eur04.safelinks.protection.outlook.com/?url=https%3A%2F%2Frhs.regionsjaelland.dk%2FWebRegistrering%2FRegistrering%3Fhoeringid%3Dc9055cc4-a19f-40c8-9136-983b9ebdcdef&amp;data=05%7C02%7Cpbuch%40regionsjaelland.dk%7Cd92b78dba14a463cd61a08de630d5f27%7C4679299f0e9c4cb29d2605389418e7f4%7C0%7C0%7C639057106236516130%7CUnknown%7CTWFpbGZsb3d8eyJFbXB0eU1hcGkiOnRydWUsIlYiOiIwLjAuMDAwMCIsIlAiOiJXaW4zMiIsIkFOIjoiTWFpbCIsIldUIjoyfQ%3D%3D%7C0%7C%7C%7C&amp;sdata=VmPo%2B2Lo6dgwxCq40jqae8l481RWuixHqqHIftN5Xf0%3D&amp;reserved=0" TargetMode="External"/><Relationship Id="rId2" Type="http://schemas.openxmlformats.org/officeDocument/2006/relationships/hyperlink" Target="https://eur04.safelinks.protection.outlook.com/?url=https%3A%2F%2Fwww.regionsjaelland.dk%2Fklima-og-miljoe%2Fraastoffer%2Fforslag-til-raastofplan-2026&amp;data=05%7C02%7Cpbuch%40regionsjaelland.dk%7Cd92b78dba14a463cd61a08de630d5f27%7C4679299f0e9c4cb29d2605389418e7f4%7C0%7C0%7C639057106236502122%7CUnknown%7CTWFpbGZsb3d8eyJFbXB0eU1hcGkiOnRydWUsIlYiOiIwLjAuMDAwMCIsIlAiOiJXaW4zMiIsIkFOIjoiTWFpbCIsIldUIjoyfQ%3D%3D%7C0%7C%7C%7C&amp;sdata=rWOm6zZGiPmaHju%2Be%2B5oVOHIJhaH%2FRNFkfjl8jYsXnM%3D&amp;reserved=0"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udendørs, sky, Vandressourcer, træ&#10;&#10;Automatisk genereret beskrivelse">
            <a:extLst>
              <a:ext uri="{FF2B5EF4-FFF2-40B4-BE49-F238E27FC236}">
                <a16:creationId xmlns:a16="http://schemas.microsoft.com/office/drawing/2014/main" id="{A4AB31E3-4057-3783-3EF7-B7A830ACA01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ktangel 5">
            <a:extLst>
              <a:ext uri="{FF2B5EF4-FFF2-40B4-BE49-F238E27FC236}">
                <a16:creationId xmlns:a16="http://schemas.microsoft.com/office/drawing/2014/main" id="{AF5AF803-1895-AD2B-1EF7-E1973872F0FC}"/>
              </a:ext>
            </a:extLst>
          </p:cNvPr>
          <p:cNvSpPr/>
          <p:nvPr/>
        </p:nvSpPr>
        <p:spPr>
          <a:xfrm>
            <a:off x="0" y="4775200"/>
            <a:ext cx="12192000" cy="1714500"/>
          </a:xfrm>
          <a:prstGeom prst="rect">
            <a:avLst/>
          </a:prstGeom>
          <a:solidFill>
            <a:srgbClr val="0B3041">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7C91364A-8B02-4ADD-E329-A5BFCFDBE41E}"/>
              </a:ext>
            </a:extLst>
          </p:cNvPr>
          <p:cNvSpPr>
            <a:spLocks noGrp="1"/>
          </p:cNvSpPr>
          <p:nvPr>
            <p:ph type="ctrTitle"/>
          </p:nvPr>
        </p:nvSpPr>
        <p:spPr>
          <a:xfrm>
            <a:off x="515938" y="4775200"/>
            <a:ext cx="8165838" cy="1714500"/>
          </a:xfrm>
        </p:spPr>
        <p:txBody>
          <a:bodyPr anchor="ctr">
            <a:normAutofit fontScale="90000"/>
          </a:bodyPr>
          <a:lstStyle/>
          <a:p>
            <a:pPr algn="l"/>
            <a:r>
              <a:rPr lang="da-DK" sz="5400" b="1" kern="0" dirty="0">
                <a:solidFill>
                  <a:schemeClr val="bg1"/>
                </a:solidFill>
                <a:latin typeface="Cachet Pro" panose="020B0504020204040204" pitchFamily="34" charset="0"/>
                <a:cs typeface="Calibri" panose="020F0502020204030204" pitchFamily="34" charset="0"/>
              </a:rPr>
              <a:t>Forslag til Råstofplan 2026</a:t>
            </a:r>
            <a:br>
              <a:rPr lang="da-DK" sz="4800" b="1" kern="0" dirty="0">
                <a:solidFill>
                  <a:schemeClr val="bg1"/>
                </a:solidFill>
                <a:latin typeface="Cachet Pro" panose="020B0504020204040204" pitchFamily="34" charset="0"/>
                <a:cs typeface="Calibri" panose="020F0502020204030204" pitchFamily="34" charset="0"/>
              </a:rPr>
            </a:br>
            <a:r>
              <a:rPr lang="da-DK" sz="4000" b="1" kern="0" dirty="0">
                <a:solidFill>
                  <a:schemeClr val="bg1"/>
                </a:solidFill>
                <a:latin typeface="Cachet Pro" panose="020B0504020204040204" pitchFamily="34" charset="0"/>
                <a:cs typeface="Calibri" panose="020F0502020204030204" pitchFamily="34" charset="0"/>
              </a:rPr>
              <a:t>Offentligt møde 5. februar i Kalundborg</a:t>
            </a:r>
            <a:endParaRPr lang="da-DK" dirty="0">
              <a:solidFill>
                <a:schemeClr val="bg1"/>
              </a:solidFill>
            </a:endParaRPr>
          </a:p>
        </p:txBody>
      </p:sp>
      <p:pic>
        <p:nvPicPr>
          <p:cNvPr id="3" name="Billede 2" descr="Et billede, der indeholder Font/skrifttype, Grafik, skærmbillede, tekst&#10;&#10;Automatisk genereret beskrivelse">
            <a:extLst>
              <a:ext uri="{FF2B5EF4-FFF2-40B4-BE49-F238E27FC236}">
                <a16:creationId xmlns:a16="http://schemas.microsoft.com/office/drawing/2014/main" id="{D1B847BC-5758-EFE4-24E5-A2220DEA8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4385" y="5632450"/>
            <a:ext cx="1528190" cy="813600"/>
          </a:xfrm>
          <a:prstGeom prst="rect">
            <a:avLst/>
          </a:prstGeom>
        </p:spPr>
      </p:pic>
    </p:spTree>
    <p:extLst>
      <p:ext uri="{BB962C8B-B14F-4D97-AF65-F5344CB8AC3E}">
        <p14:creationId xmlns:p14="http://schemas.microsoft.com/office/powerpoint/2010/main" val="3492225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304B93BD-7398-B096-3A82-6E306A3C84A8}"/>
              </a:ext>
            </a:extLst>
          </p:cNvPr>
          <p:cNvSpPr txBox="1"/>
          <p:nvPr/>
        </p:nvSpPr>
        <p:spPr>
          <a:xfrm>
            <a:off x="515939" y="374876"/>
            <a:ext cx="6704012" cy="6443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b="1" dirty="0" err="1">
                <a:solidFill>
                  <a:srgbClr val="0B3041"/>
                </a:solidFill>
                <a:latin typeface="Cachet Pro" panose="020B0504020204040204" pitchFamily="34" charset="0"/>
                <a:ea typeface="+mj-ea"/>
                <a:cs typeface="+mj-cs"/>
              </a:rPr>
              <a:t>Graveområder</a:t>
            </a:r>
            <a:r>
              <a:rPr lang="en-US" sz="2800" b="1" dirty="0">
                <a:solidFill>
                  <a:srgbClr val="0B3041"/>
                </a:solidFill>
                <a:latin typeface="Cachet Pro" panose="020B0504020204040204" pitchFamily="34" charset="0"/>
                <a:ea typeface="+mj-ea"/>
                <a:cs typeface="+mj-cs"/>
              </a:rPr>
              <a:t> - </a:t>
            </a:r>
            <a:r>
              <a:rPr lang="en-US" sz="2800" b="1" dirty="0" err="1">
                <a:solidFill>
                  <a:srgbClr val="0B3041"/>
                </a:solidFill>
                <a:latin typeface="Cachet Pro" panose="020B0504020204040204" pitchFamily="34" charset="0"/>
                <a:ea typeface="+mj-ea"/>
                <a:cs typeface="+mj-cs"/>
              </a:rPr>
              <a:t>restressourcer</a:t>
            </a:r>
            <a:endParaRPr lang="en-US" sz="2800" b="1" dirty="0">
              <a:solidFill>
                <a:srgbClr val="0B3041"/>
              </a:solidFill>
              <a:latin typeface="Cachet Pro" panose="020B0504020204040204" pitchFamily="34" charset="0"/>
              <a:ea typeface="+mj-ea"/>
              <a:cs typeface="+mj-cs"/>
            </a:endParaRPr>
          </a:p>
        </p:txBody>
      </p:sp>
      <p:graphicFrame>
        <p:nvGraphicFramePr>
          <p:cNvPr id="3" name="Pladsholder til indhold 3">
            <a:extLst>
              <a:ext uri="{FF2B5EF4-FFF2-40B4-BE49-F238E27FC236}">
                <a16:creationId xmlns:a16="http://schemas.microsoft.com/office/drawing/2014/main" id="{6367EE89-3F37-0703-F69E-200EE407A6B0}"/>
              </a:ext>
            </a:extLst>
          </p:cNvPr>
          <p:cNvGraphicFramePr>
            <a:graphicFrameLocks/>
          </p:cNvGraphicFramePr>
          <p:nvPr>
            <p:extLst>
              <p:ext uri="{D42A27DB-BD31-4B8C-83A1-F6EECF244321}">
                <p14:modId xmlns:p14="http://schemas.microsoft.com/office/powerpoint/2010/main" val="278661875"/>
              </p:ext>
            </p:extLst>
          </p:nvPr>
        </p:nvGraphicFramePr>
        <p:xfrm>
          <a:off x="515937" y="1815872"/>
          <a:ext cx="11160125" cy="3226256"/>
        </p:xfrm>
        <a:graphic>
          <a:graphicData uri="http://schemas.openxmlformats.org/drawingml/2006/table">
            <a:tbl>
              <a:tblPr firstRow="1" lastRow="1" bandRow="1">
                <a:tableStyleId>{5C22544A-7EE6-4342-B048-85BDC9FD1C3A}</a:tableStyleId>
              </a:tblPr>
              <a:tblGrid>
                <a:gridCol w="2340275">
                  <a:extLst>
                    <a:ext uri="{9D8B030D-6E8A-4147-A177-3AD203B41FA5}">
                      <a16:colId xmlns:a16="http://schemas.microsoft.com/office/drawing/2014/main" val="3711307876"/>
                    </a:ext>
                  </a:extLst>
                </a:gridCol>
                <a:gridCol w="2776074">
                  <a:extLst>
                    <a:ext uri="{9D8B030D-6E8A-4147-A177-3AD203B41FA5}">
                      <a16:colId xmlns:a16="http://schemas.microsoft.com/office/drawing/2014/main" val="3760826487"/>
                    </a:ext>
                  </a:extLst>
                </a:gridCol>
                <a:gridCol w="2599272">
                  <a:extLst>
                    <a:ext uri="{9D8B030D-6E8A-4147-A177-3AD203B41FA5}">
                      <a16:colId xmlns:a16="http://schemas.microsoft.com/office/drawing/2014/main" val="1113698535"/>
                    </a:ext>
                  </a:extLst>
                </a:gridCol>
                <a:gridCol w="3444504">
                  <a:extLst>
                    <a:ext uri="{9D8B030D-6E8A-4147-A177-3AD203B41FA5}">
                      <a16:colId xmlns:a16="http://schemas.microsoft.com/office/drawing/2014/main" val="157562819"/>
                    </a:ext>
                  </a:extLst>
                </a:gridCol>
              </a:tblGrid>
              <a:tr h="1296000">
                <a:tc>
                  <a:txBody>
                    <a:bodyPr/>
                    <a:lstStyle/>
                    <a:p>
                      <a:pPr algn="l"/>
                      <a:r>
                        <a:rPr lang="da-DK" sz="2000" dirty="0">
                          <a:effectLst/>
                          <a:latin typeface="Calibri" panose="020F0502020204030204" pitchFamily="34" charset="0"/>
                          <a:cs typeface="Calibri" panose="020F0502020204030204" pitchFamily="34" charset="0"/>
                        </a:rPr>
                        <a:t>Regionale/Lokale Graveområder</a:t>
                      </a:r>
                      <a:endParaRPr lang="da-DK"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2000" dirty="0">
                          <a:effectLst/>
                          <a:latin typeface="Calibri" panose="020F0502020204030204" pitchFamily="34" charset="0"/>
                          <a:cs typeface="Calibri" panose="020F0502020204030204" pitchFamily="34" charset="0"/>
                        </a:rPr>
                        <a:t>Restressourcer </a:t>
                      </a:r>
                    </a:p>
                    <a:p>
                      <a:pPr algn="ctr"/>
                      <a:r>
                        <a:rPr lang="da-DK" sz="2000" b="0" dirty="0">
                          <a:effectLst/>
                          <a:latin typeface="Calibri" panose="020F0502020204030204" pitchFamily="34" charset="0"/>
                          <a:cs typeface="Calibri" panose="020F0502020204030204" pitchFamily="34" charset="0"/>
                        </a:rPr>
                        <a:t>pr. 31/12-2023 mio. m3</a:t>
                      </a:r>
                      <a:endParaRPr lang="da-DK"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2000" dirty="0">
                          <a:effectLst/>
                          <a:latin typeface="Calibri" panose="020F0502020204030204" pitchFamily="34" charset="0"/>
                          <a:cs typeface="Calibri" panose="020F0502020204030204" pitchFamily="34" charset="0"/>
                        </a:rPr>
                        <a:t>Forventet restressourcer </a:t>
                      </a:r>
                    </a:p>
                    <a:p>
                      <a:pPr algn="ctr"/>
                      <a:r>
                        <a:rPr lang="da-DK" sz="2000" b="0" dirty="0">
                          <a:effectLst/>
                          <a:latin typeface="Calibri" panose="020F0502020204030204" pitchFamily="34" charset="0"/>
                          <a:cs typeface="Calibri" panose="020F0502020204030204" pitchFamily="34" charset="0"/>
                        </a:rPr>
                        <a:t>pr. 31/12-2026 mio. m3</a:t>
                      </a:r>
                      <a:endParaRPr lang="da-DK"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2000" dirty="0">
                          <a:effectLst/>
                          <a:latin typeface="Calibri" panose="020F0502020204030204" pitchFamily="34" charset="0"/>
                          <a:cs typeface="Calibri" panose="020F0502020204030204" pitchFamily="34" charset="0"/>
                        </a:rPr>
                        <a:t>Forventet antal leveår </a:t>
                      </a:r>
                    </a:p>
                    <a:p>
                      <a:pPr algn="ctr"/>
                      <a:r>
                        <a:rPr lang="da-DK" sz="2000" b="0" dirty="0">
                          <a:effectLst/>
                          <a:latin typeface="Calibri" panose="020F0502020204030204" pitchFamily="34" charset="0"/>
                          <a:cs typeface="Calibri" panose="020F0502020204030204" pitchFamily="34" charset="0"/>
                        </a:rPr>
                        <a:t>for restressourcer pr. 31/12-2026</a:t>
                      </a:r>
                      <a:endParaRPr lang="da-DK"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03664608"/>
                  </a:ext>
                </a:extLst>
              </a:tr>
              <a:tr h="482564">
                <a:tc>
                  <a:txBody>
                    <a:bodyPr/>
                    <a:lstStyle/>
                    <a:p>
                      <a:pPr algn="l"/>
                      <a:r>
                        <a:rPr lang="en-U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t>
                      </a:r>
                      <a:r>
                        <a:rPr lang="da-DK" sz="1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alundborg</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a:solidFill>
                            <a:srgbClr val="000000"/>
                          </a:solidFill>
                          <a:effectLst/>
                          <a:latin typeface="Calibri" panose="020F0502020204030204" pitchFamily="34" charset="0"/>
                          <a:ea typeface="Calibri" panose="020F0502020204030204" pitchFamily="34" charset="0"/>
                          <a:cs typeface="Calibri" panose="020F0502020204030204" pitchFamily="34" charset="0"/>
                        </a:rPr>
                        <a:t>19,7</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dirty="0">
                          <a:effectLst/>
                          <a:latin typeface="Calibri" panose="020F0502020204030204" pitchFamily="34" charset="0"/>
                          <a:cs typeface="Calibri" panose="020F0502020204030204" pitchFamily="34" charset="0"/>
                        </a:rPr>
                        <a:t>15,2</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1" dirty="0">
                          <a:effectLst/>
                          <a:latin typeface="Calibri" panose="020F0502020204030204" pitchFamily="34" charset="0"/>
                          <a:cs typeface="Calibri" panose="020F0502020204030204" pitchFamily="34" charset="0"/>
                        </a:rPr>
                        <a:t>10,1</a:t>
                      </a:r>
                      <a:endParaRPr lang="da-DK"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39740174"/>
                  </a:ext>
                </a:extLst>
              </a:tr>
              <a:tr h="482564">
                <a:tc>
                  <a:txBody>
                    <a:bodyPr/>
                    <a:lstStyle/>
                    <a:p>
                      <a:pPr algn="l"/>
                      <a:r>
                        <a:rPr lang="en-U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r>
                        <a:rPr lang="da-DK" sz="1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oskilde</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a:effectLst/>
                          <a:latin typeface="Calibri" panose="020F0502020204030204" pitchFamily="34" charset="0"/>
                          <a:cs typeface="Calibri" panose="020F0502020204030204" pitchFamily="34" charset="0"/>
                        </a:rPr>
                        <a:t>35,5</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dirty="0">
                          <a:effectLst/>
                          <a:latin typeface="Calibri" panose="020F0502020204030204" pitchFamily="34" charset="0"/>
                          <a:cs typeface="Calibri" panose="020F0502020204030204" pitchFamily="34" charset="0"/>
                        </a:rPr>
                        <a:t>27,4</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1" dirty="0">
                          <a:effectLst/>
                          <a:latin typeface="Calibri" panose="020F0502020204030204" pitchFamily="34" charset="0"/>
                          <a:cs typeface="Calibri" panose="020F0502020204030204" pitchFamily="34" charset="0"/>
                        </a:rPr>
                        <a:t>10,1</a:t>
                      </a:r>
                      <a:endParaRPr lang="da-DK"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523647376"/>
                  </a:ext>
                </a:extLst>
              </a:tr>
              <a:tr h="482564">
                <a:tc>
                  <a:txBody>
                    <a:bodyPr/>
                    <a:lstStyle/>
                    <a:p>
                      <a:pPr algn="l"/>
                      <a:r>
                        <a:rPr lang="en-U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t>
                      </a:r>
                      <a:r>
                        <a:rPr lang="da-DK" sz="1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orø</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a:effectLst/>
                          <a:latin typeface="Calibri" panose="020F0502020204030204" pitchFamily="34" charset="0"/>
                          <a:cs typeface="Calibri" panose="020F0502020204030204" pitchFamily="34" charset="0"/>
                        </a:rPr>
                        <a:t>10,2</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dirty="0">
                          <a:effectLst/>
                          <a:latin typeface="Calibri" panose="020F0502020204030204" pitchFamily="34" charset="0"/>
                          <a:cs typeface="Calibri" panose="020F0502020204030204" pitchFamily="34" charset="0"/>
                        </a:rPr>
                        <a:t>7,5</a:t>
                      </a:r>
                    </a:p>
                  </a:txBody>
                  <a:tcPr marL="68580" marR="68580" marT="0" marB="0" anchor="ctr"/>
                </a:tc>
                <a:tc>
                  <a:txBody>
                    <a:bodyPr/>
                    <a:lstStyle/>
                    <a:p>
                      <a:pPr algn="ctr"/>
                      <a:r>
                        <a:rPr lang="da-DK" sz="1800" b="1" dirty="0">
                          <a:effectLst/>
                          <a:latin typeface="Calibri" panose="020F0502020204030204" pitchFamily="34" charset="0"/>
                          <a:cs typeface="Calibri" panose="020F0502020204030204" pitchFamily="34" charset="0"/>
                        </a:rPr>
                        <a:t>8,3</a:t>
                      </a:r>
                      <a:endParaRPr lang="da-DK"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465934783"/>
                  </a:ext>
                </a:extLst>
              </a:tr>
              <a:tr h="482564">
                <a:tc>
                  <a:txBody>
                    <a:bodyPr/>
                    <a:lstStyle/>
                    <a:p>
                      <a:pPr algn="l"/>
                      <a:r>
                        <a:rPr lang="en-U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t>
                      </a:r>
                      <a:r>
                        <a:rPr lang="da-DK" sz="1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okale</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E7EAED"/>
                    </a:solidFill>
                  </a:tcPr>
                </a:tc>
                <a:tc>
                  <a:txBody>
                    <a:bodyPr/>
                    <a:lstStyle/>
                    <a:p>
                      <a:pPr algn="ctr"/>
                      <a:r>
                        <a:rPr lang="da-DK" sz="1800" b="0" dirty="0">
                          <a:solidFill>
                            <a:srgbClr val="003C53"/>
                          </a:solidFill>
                          <a:effectLst/>
                          <a:latin typeface="Calibri" panose="020F0502020204030204" pitchFamily="34" charset="0"/>
                          <a:cs typeface="Calibri" panose="020F0502020204030204" pitchFamily="34" charset="0"/>
                        </a:rPr>
                        <a:t>16,9</a:t>
                      </a:r>
                      <a:endParaRPr lang="da-DK" sz="2000" b="0" dirty="0">
                        <a:solidFill>
                          <a:srgbClr val="003C53"/>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E7EAED"/>
                    </a:solidFill>
                  </a:tcPr>
                </a:tc>
                <a:tc>
                  <a:txBody>
                    <a:bodyPr/>
                    <a:lstStyle/>
                    <a:p>
                      <a:pPr algn="ctr"/>
                      <a:r>
                        <a:rPr lang="da-DK" sz="1800" b="0" dirty="0">
                          <a:solidFill>
                            <a:srgbClr val="003C53"/>
                          </a:solidFill>
                          <a:effectLst/>
                          <a:latin typeface="Calibri" panose="020F0502020204030204" pitchFamily="34" charset="0"/>
                          <a:cs typeface="Calibri" panose="020F0502020204030204" pitchFamily="34" charset="0"/>
                        </a:rPr>
                        <a:t>14,2</a:t>
                      </a:r>
                      <a:endParaRPr lang="da-DK" sz="2000" b="0" dirty="0">
                        <a:solidFill>
                          <a:srgbClr val="003C53"/>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E7EAED"/>
                    </a:solidFill>
                  </a:tcPr>
                </a:tc>
                <a:tc>
                  <a:txBody>
                    <a:bodyPr/>
                    <a:lstStyle/>
                    <a:p>
                      <a:pPr algn="ctr"/>
                      <a:r>
                        <a:rPr lang="da-DK" sz="1800" b="1" dirty="0">
                          <a:solidFill>
                            <a:srgbClr val="003C53"/>
                          </a:solidFill>
                          <a:effectLst/>
                          <a:latin typeface="Calibri" panose="020F0502020204030204" pitchFamily="34" charset="0"/>
                          <a:cs typeface="Calibri" panose="020F0502020204030204" pitchFamily="34" charset="0"/>
                        </a:rPr>
                        <a:t>15,8</a:t>
                      </a:r>
                      <a:endParaRPr lang="da-DK" sz="2000" b="1" dirty="0">
                        <a:solidFill>
                          <a:srgbClr val="003C53"/>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E7EAED"/>
                    </a:solidFill>
                  </a:tcPr>
                </a:tc>
                <a:extLst>
                  <a:ext uri="{0D108BD9-81ED-4DB2-BD59-A6C34878D82A}">
                    <a16:rowId xmlns:a16="http://schemas.microsoft.com/office/drawing/2014/main" val="2752196342"/>
                  </a:ext>
                </a:extLst>
              </a:tr>
            </a:tbl>
          </a:graphicData>
        </a:graphic>
      </p:graphicFrame>
      <p:pic>
        <p:nvPicPr>
          <p:cNvPr id="4" name="Billede 3" descr="Et billede, der indeholder Font/skrifttype, skærmbillede, Grafik, tekst&#10;&#10;Automatisk genereret beskrivelse">
            <a:extLst>
              <a:ext uri="{FF2B5EF4-FFF2-40B4-BE49-F238E27FC236}">
                <a16:creationId xmlns:a16="http://schemas.microsoft.com/office/drawing/2014/main" id="{E7C719A2-F8AD-FBE3-FE2D-9D2F215691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71113" y="382111"/>
            <a:ext cx="1541462" cy="813126"/>
          </a:xfrm>
          <a:prstGeom prst="rect">
            <a:avLst/>
          </a:prstGeom>
        </p:spPr>
      </p:pic>
    </p:spTree>
    <p:extLst>
      <p:ext uri="{BB962C8B-B14F-4D97-AF65-F5344CB8AC3E}">
        <p14:creationId xmlns:p14="http://schemas.microsoft.com/office/powerpoint/2010/main" val="2727248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304B93BD-7398-B096-3A82-6E306A3C84A8}"/>
              </a:ext>
            </a:extLst>
          </p:cNvPr>
          <p:cNvSpPr txBox="1"/>
          <p:nvPr/>
        </p:nvSpPr>
        <p:spPr>
          <a:xfrm>
            <a:off x="515938" y="363220"/>
            <a:ext cx="9222422" cy="76757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b="1" dirty="0" err="1">
                <a:solidFill>
                  <a:srgbClr val="003C53"/>
                </a:solidFill>
                <a:latin typeface="Cachet Pro" panose="020B0504020204040204" pitchFamily="34" charset="0"/>
                <a:ea typeface="+mj-ea"/>
                <a:cs typeface="+mj-cs"/>
              </a:rPr>
              <a:t>Råstofplaner</a:t>
            </a:r>
            <a:r>
              <a:rPr lang="en-US" sz="2800" b="1" dirty="0">
                <a:solidFill>
                  <a:srgbClr val="003C53"/>
                </a:solidFill>
                <a:latin typeface="Cachet Pro" panose="020B0504020204040204" pitchFamily="34" charset="0"/>
                <a:ea typeface="+mj-ea"/>
                <a:cs typeface="+mj-cs"/>
              </a:rPr>
              <a:t> og </a:t>
            </a:r>
            <a:r>
              <a:rPr lang="en-US" sz="2800" b="1" dirty="0" err="1">
                <a:solidFill>
                  <a:srgbClr val="003C53"/>
                </a:solidFill>
                <a:latin typeface="Cachet Pro" panose="020B0504020204040204" pitchFamily="34" charset="0"/>
                <a:ea typeface="+mj-ea"/>
                <a:cs typeface="+mj-cs"/>
              </a:rPr>
              <a:t>arealreservationer</a:t>
            </a:r>
            <a:r>
              <a:rPr lang="en-US" sz="2800" b="1" dirty="0">
                <a:solidFill>
                  <a:srgbClr val="003C53"/>
                </a:solidFill>
                <a:latin typeface="Cachet Pro" panose="020B0504020204040204" pitchFamily="34" charset="0"/>
                <a:ea typeface="+mj-ea"/>
                <a:cs typeface="+mj-cs"/>
              </a:rPr>
              <a:t> </a:t>
            </a:r>
            <a:r>
              <a:rPr lang="en-US" sz="2800" b="1" dirty="0" err="1">
                <a:solidFill>
                  <a:srgbClr val="003C53"/>
                </a:solidFill>
                <a:latin typeface="Cachet Pro" panose="020B0504020204040204" pitchFamily="34" charset="0"/>
                <a:ea typeface="+mj-ea"/>
                <a:cs typeface="+mj-cs"/>
              </a:rPr>
              <a:t>fra</a:t>
            </a:r>
            <a:r>
              <a:rPr lang="en-US" sz="2800" b="1" dirty="0">
                <a:solidFill>
                  <a:srgbClr val="003C53"/>
                </a:solidFill>
                <a:latin typeface="Cachet Pro" panose="020B0504020204040204" pitchFamily="34" charset="0"/>
                <a:ea typeface="+mj-ea"/>
                <a:cs typeface="+mj-cs"/>
              </a:rPr>
              <a:t> 2008 </a:t>
            </a:r>
            <a:r>
              <a:rPr lang="en-US" sz="2800" b="1" dirty="0" err="1">
                <a:solidFill>
                  <a:srgbClr val="003C53"/>
                </a:solidFill>
                <a:latin typeface="Cachet Pro" panose="020B0504020204040204" pitchFamily="34" charset="0"/>
                <a:ea typeface="+mj-ea"/>
                <a:cs typeface="+mj-cs"/>
              </a:rPr>
              <a:t>til</a:t>
            </a:r>
            <a:r>
              <a:rPr lang="en-US" sz="2800" b="1" dirty="0">
                <a:solidFill>
                  <a:srgbClr val="003C53"/>
                </a:solidFill>
                <a:latin typeface="Cachet Pro" panose="020B0504020204040204" pitchFamily="34" charset="0"/>
                <a:ea typeface="+mj-ea"/>
                <a:cs typeface="+mj-cs"/>
              </a:rPr>
              <a:t> 2026</a:t>
            </a:r>
          </a:p>
        </p:txBody>
      </p:sp>
      <p:graphicFrame>
        <p:nvGraphicFramePr>
          <p:cNvPr id="18" name="Pladsholder til indhold 3">
            <a:extLst>
              <a:ext uri="{FF2B5EF4-FFF2-40B4-BE49-F238E27FC236}">
                <a16:creationId xmlns:a16="http://schemas.microsoft.com/office/drawing/2014/main" id="{BDD9C8B4-EB44-5A17-1932-615A4A95B5C2}"/>
              </a:ext>
            </a:extLst>
          </p:cNvPr>
          <p:cNvGraphicFramePr>
            <a:graphicFrameLocks/>
          </p:cNvGraphicFramePr>
          <p:nvPr>
            <p:extLst>
              <p:ext uri="{D42A27DB-BD31-4B8C-83A1-F6EECF244321}">
                <p14:modId xmlns:p14="http://schemas.microsoft.com/office/powerpoint/2010/main" val="2323034890"/>
              </p:ext>
            </p:extLst>
          </p:nvPr>
        </p:nvGraphicFramePr>
        <p:xfrm>
          <a:off x="6906419" y="1227301"/>
          <a:ext cx="4787900" cy="5392057"/>
        </p:xfrm>
        <a:graphic>
          <a:graphicData uri="http://schemas.openxmlformats.org/drawingml/2006/table">
            <a:tbl>
              <a:tblPr firstRow="1" lastRow="1" bandRow="1">
                <a:tableStyleId>{5C22544A-7EE6-4342-B048-85BDC9FD1C3A}</a:tableStyleId>
              </a:tblPr>
              <a:tblGrid>
                <a:gridCol w="1507006">
                  <a:extLst>
                    <a:ext uri="{9D8B030D-6E8A-4147-A177-3AD203B41FA5}">
                      <a16:colId xmlns:a16="http://schemas.microsoft.com/office/drawing/2014/main" val="3760826487"/>
                    </a:ext>
                  </a:extLst>
                </a:gridCol>
                <a:gridCol w="1411028">
                  <a:extLst>
                    <a:ext uri="{9D8B030D-6E8A-4147-A177-3AD203B41FA5}">
                      <a16:colId xmlns:a16="http://schemas.microsoft.com/office/drawing/2014/main" val="1113698535"/>
                    </a:ext>
                  </a:extLst>
                </a:gridCol>
                <a:gridCol w="1869866">
                  <a:extLst>
                    <a:ext uri="{9D8B030D-6E8A-4147-A177-3AD203B41FA5}">
                      <a16:colId xmlns:a16="http://schemas.microsoft.com/office/drawing/2014/main" val="157562819"/>
                    </a:ext>
                  </a:extLst>
                </a:gridCol>
              </a:tblGrid>
              <a:tr h="1588857">
                <a:tc>
                  <a:txBody>
                    <a:bodyPr/>
                    <a:lstStyle/>
                    <a:p>
                      <a:pPr algn="ctr"/>
                      <a:r>
                        <a:rPr lang="da-DK" sz="1800" dirty="0">
                          <a:solidFill>
                            <a:schemeClr val="bg1"/>
                          </a:solidFill>
                          <a:effectLst/>
                          <a:latin typeface="Calibri" panose="020F0502020204030204" pitchFamily="34" charset="0"/>
                          <a:cs typeface="Calibri" panose="020F0502020204030204" pitchFamily="34" charset="0"/>
                        </a:rPr>
                        <a:t>År/areal</a:t>
                      </a:r>
                      <a:endParaRPr lang="da-DK"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tc>
                  <a:txBody>
                    <a:bodyPr/>
                    <a:lstStyle/>
                    <a:p>
                      <a:pPr algn="ctr"/>
                      <a:r>
                        <a:rPr lang="da-DK" sz="1800" dirty="0">
                          <a:solidFill>
                            <a:schemeClr val="bg1"/>
                          </a:solidFill>
                          <a:effectLst/>
                          <a:latin typeface="Calibri" panose="020F0502020204030204" pitchFamily="34" charset="0"/>
                          <a:cs typeface="Calibri" panose="020F0502020204030204" pitchFamily="34" charset="0"/>
                        </a:rPr>
                        <a:t>Grave</a:t>
                      </a:r>
                    </a:p>
                    <a:p>
                      <a:pPr algn="ctr"/>
                      <a:r>
                        <a:rPr lang="da-DK" sz="1800" dirty="0">
                          <a:solidFill>
                            <a:schemeClr val="bg1"/>
                          </a:solidFill>
                          <a:effectLst/>
                          <a:latin typeface="Calibri" panose="020F0502020204030204" pitchFamily="34" charset="0"/>
                          <a:cs typeface="Calibri" panose="020F0502020204030204" pitchFamily="34" charset="0"/>
                        </a:rPr>
                        <a:t>områder</a:t>
                      </a:r>
                    </a:p>
                    <a:p>
                      <a:pPr algn="ctr"/>
                      <a:r>
                        <a:rPr lang="da-DK"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(ha)</a:t>
                      </a:r>
                      <a:endParaRPr lang="da-DK"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tc>
                  <a:txBody>
                    <a:bodyPr/>
                    <a:lstStyle/>
                    <a:p>
                      <a:pPr algn="ctr"/>
                      <a:r>
                        <a:rPr lang="da-DK" sz="1800" dirty="0">
                          <a:solidFill>
                            <a:schemeClr val="bg1"/>
                          </a:solidFill>
                          <a:effectLst/>
                          <a:latin typeface="Calibri" panose="020F0502020204030204" pitchFamily="34" charset="0"/>
                          <a:cs typeface="Calibri" panose="020F0502020204030204" pitchFamily="34" charset="0"/>
                        </a:rPr>
                        <a:t>Interesse</a:t>
                      </a:r>
                    </a:p>
                    <a:p>
                      <a:pPr algn="ctr"/>
                      <a:r>
                        <a:rPr lang="da-DK" sz="1800" dirty="0">
                          <a:solidFill>
                            <a:schemeClr val="bg1"/>
                          </a:solidFill>
                          <a:effectLst/>
                          <a:latin typeface="Calibri" panose="020F0502020204030204" pitchFamily="34" charset="0"/>
                          <a:cs typeface="Calibri" panose="020F0502020204030204" pitchFamily="34" charset="0"/>
                        </a:rPr>
                        <a:t>områder</a:t>
                      </a:r>
                    </a:p>
                    <a:p>
                      <a:pPr algn="ctr"/>
                      <a:r>
                        <a:rPr lang="da-DK"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(ha)</a:t>
                      </a:r>
                      <a:endParaRPr lang="da-DK"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extLst>
                  <a:ext uri="{0D108BD9-81ED-4DB2-BD59-A6C34878D82A}">
                    <a16:rowId xmlns:a16="http://schemas.microsoft.com/office/drawing/2014/main" val="303664608"/>
                  </a:ext>
                </a:extLst>
              </a:tr>
              <a:tr h="760640">
                <a:tc>
                  <a:txBody>
                    <a:bodyPr/>
                    <a:lstStyle/>
                    <a:p>
                      <a:pPr algn="ctr"/>
                      <a:r>
                        <a:rPr lang="en-US"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2008</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tc>
                  <a:txBody>
                    <a:bodyPr/>
                    <a:lstStyle/>
                    <a:p>
                      <a:pPr algn="ctr"/>
                      <a:r>
                        <a:rPr lang="da-DK" sz="2000" b="0" dirty="0">
                          <a:effectLst/>
                          <a:latin typeface="Calibri" panose="020F0502020204030204" pitchFamily="34" charset="0"/>
                          <a:cs typeface="Calibri" panose="020F0502020204030204" pitchFamily="34" charset="0"/>
                        </a:rPr>
                        <a:t>6.900</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tc>
                  <a:txBody>
                    <a:bodyPr/>
                    <a:lstStyle/>
                    <a:p>
                      <a:pPr algn="ctr"/>
                      <a:r>
                        <a:rPr lang="da-DK" sz="2000" b="0" dirty="0">
                          <a:effectLst/>
                          <a:latin typeface="Calibri" panose="020F0502020204030204" pitchFamily="34" charset="0"/>
                          <a:cs typeface="Calibri" panose="020F0502020204030204" pitchFamily="34" charset="0"/>
                        </a:rPr>
                        <a:t>96.000</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extLst>
                  <a:ext uri="{0D108BD9-81ED-4DB2-BD59-A6C34878D82A}">
                    <a16:rowId xmlns:a16="http://schemas.microsoft.com/office/drawing/2014/main" val="2539740174"/>
                  </a:ext>
                </a:extLst>
              </a:tr>
              <a:tr h="760640">
                <a:tc>
                  <a:txBody>
                    <a:bodyPr/>
                    <a:lstStyle/>
                    <a:p>
                      <a:pPr algn="ctr"/>
                      <a:r>
                        <a:rPr lang="en-US"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2012</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tc>
                  <a:txBody>
                    <a:bodyPr/>
                    <a:lstStyle/>
                    <a:p>
                      <a:pPr algn="ctr"/>
                      <a:r>
                        <a:rPr lang="da-DK" sz="2000" b="0" dirty="0">
                          <a:effectLst/>
                          <a:latin typeface="Calibri" panose="020F0502020204030204" pitchFamily="34" charset="0"/>
                          <a:cs typeface="Calibri" panose="020F0502020204030204" pitchFamily="34" charset="0"/>
                        </a:rPr>
                        <a:t>5.500</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tc>
                  <a:txBody>
                    <a:bodyPr/>
                    <a:lstStyle/>
                    <a:p>
                      <a:pPr algn="ctr"/>
                      <a:r>
                        <a:rPr lang="da-DK" sz="2000" b="0" dirty="0">
                          <a:effectLst/>
                          <a:latin typeface="Calibri" panose="020F0502020204030204" pitchFamily="34" charset="0"/>
                          <a:cs typeface="Calibri" panose="020F0502020204030204" pitchFamily="34" charset="0"/>
                        </a:rPr>
                        <a:t>15.000</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extLst>
                  <a:ext uri="{0D108BD9-81ED-4DB2-BD59-A6C34878D82A}">
                    <a16:rowId xmlns:a16="http://schemas.microsoft.com/office/drawing/2014/main" val="3523647376"/>
                  </a:ext>
                </a:extLst>
              </a:tr>
              <a:tr h="760640">
                <a:tc>
                  <a:txBody>
                    <a:bodyPr/>
                    <a:lstStyle/>
                    <a:p>
                      <a:pPr algn="ctr"/>
                      <a:r>
                        <a:rPr lang="en-US"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2016</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tc>
                  <a:txBody>
                    <a:bodyPr/>
                    <a:lstStyle/>
                    <a:p>
                      <a:pPr algn="ctr"/>
                      <a:r>
                        <a:rPr lang="da-DK" sz="2000" b="0" dirty="0">
                          <a:effectLst/>
                          <a:latin typeface="Calibri" panose="020F0502020204030204" pitchFamily="34" charset="0"/>
                          <a:cs typeface="Calibri" panose="020F0502020204030204" pitchFamily="34" charset="0"/>
                        </a:rPr>
                        <a:t>4.400</a:t>
                      </a:r>
                    </a:p>
                  </a:txBody>
                  <a:tcPr marL="75492" marR="75492" marT="0" marB="0" anchor="ctr"/>
                </a:tc>
                <a:tc>
                  <a:txBody>
                    <a:bodyPr/>
                    <a:lstStyle/>
                    <a:p>
                      <a:pPr algn="ctr"/>
                      <a:r>
                        <a:rPr lang="da-DK" sz="2000" b="0" dirty="0">
                          <a:effectLst/>
                          <a:latin typeface="Calibri" panose="020F0502020204030204" pitchFamily="34" charset="0"/>
                          <a:cs typeface="Calibri" panose="020F0502020204030204" pitchFamily="34" charset="0"/>
                        </a:rPr>
                        <a:t>13.800</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tc>
                <a:extLst>
                  <a:ext uri="{0D108BD9-81ED-4DB2-BD59-A6C34878D82A}">
                    <a16:rowId xmlns:a16="http://schemas.microsoft.com/office/drawing/2014/main" val="3465934783"/>
                  </a:ext>
                </a:extLst>
              </a:tr>
              <a:tr h="760640">
                <a:tc>
                  <a:txBody>
                    <a:bodyPr/>
                    <a:lstStyle/>
                    <a:p>
                      <a:pPr algn="ctr"/>
                      <a:r>
                        <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2020</a:t>
                      </a:r>
                      <a:endParaRPr lang="da-DK"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solidFill>
                      <a:srgbClr val="E7EAED"/>
                    </a:solidFill>
                  </a:tcPr>
                </a:tc>
                <a:tc>
                  <a:txBody>
                    <a:bodyPr/>
                    <a:lstStyle/>
                    <a:p>
                      <a:pPr algn="ctr"/>
                      <a:r>
                        <a:rPr lang="da-DK" sz="2000" b="0" dirty="0">
                          <a:solidFill>
                            <a:schemeClr val="tx1"/>
                          </a:solidFill>
                          <a:effectLst/>
                          <a:latin typeface="Calibri" panose="020F0502020204030204" pitchFamily="34" charset="0"/>
                          <a:cs typeface="Calibri" panose="020F0502020204030204" pitchFamily="34" charset="0"/>
                        </a:rPr>
                        <a:t>3.900</a:t>
                      </a:r>
                      <a:endParaRPr lang="da-DK"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solidFill>
                      <a:srgbClr val="E7EAED"/>
                    </a:solidFill>
                  </a:tcPr>
                </a:tc>
                <a:tc>
                  <a:txBody>
                    <a:bodyPr/>
                    <a:lstStyle/>
                    <a:p>
                      <a:pPr algn="ctr"/>
                      <a:r>
                        <a:rPr lang="da-DK" sz="2000" b="0" dirty="0">
                          <a:solidFill>
                            <a:schemeClr val="tx1"/>
                          </a:solidFill>
                          <a:effectLst/>
                          <a:latin typeface="Calibri" panose="020F0502020204030204" pitchFamily="34" charset="0"/>
                          <a:cs typeface="Calibri" panose="020F0502020204030204" pitchFamily="34" charset="0"/>
                        </a:rPr>
                        <a:t>7.300</a:t>
                      </a:r>
                      <a:endParaRPr lang="da-DK"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solidFill>
                      <a:srgbClr val="E7EAED"/>
                    </a:solidFill>
                  </a:tcPr>
                </a:tc>
                <a:extLst>
                  <a:ext uri="{0D108BD9-81ED-4DB2-BD59-A6C34878D82A}">
                    <a16:rowId xmlns:a16="http://schemas.microsoft.com/office/drawing/2014/main" val="2752196342"/>
                  </a:ext>
                </a:extLst>
              </a:tr>
              <a:tr h="760640">
                <a:tc>
                  <a:txBody>
                    <a:bodyPr/>
                    <a:lstStyle/>
                    <a:p>
                      <a:pPr algn="ctr"/>
                      <a:r>
                        <a:rPr lang="da-DK"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2026</a:t>
                      </a:r>
                    </a:p>
                  </a:txBody>
                  <a:tcPr marL="75492" marR="75492" marT="0" marB="0" anchor="ctr">
                    <a:solidFill>
                      <a:srgbClr val="E7EAED"/>
                    </a:solidFill>
                  </a:tcPr>
                </a:tc>
                <a:tc>
                  <a:txBody>
                    <a:bodyPr/>
                    <a:lstStyle/>
                    <a:p>
                      <a:pPr algn="ctr"/>
                      <a:r>
                        <a:rPr lang="da-DK"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   4.170*</a:t>
                      </a:r>
                      <a:endParaRPr lang="da-DK"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5492" marR="75492" marT="0" marB="0" anchor="ctr">
                    <a:solidFill>
                      <a:srgbClr val="E7EAED"/>
                    </a:solidFill>
                  </a:tcPr>
                </a:tc>
                <a:tc>
                  <a:txBody>
                    <a:bodyPr/>
                    <a:lstStyle/>
                    <a:p>
                      <a:pPr algn="ctr"/>
                      <a:r>
                        <a:rPr lang="da-DK"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7.061</a:t>
                      </a:r>
                    </a:p>
                  </a:txBody>
                  <a:tcPr marL="75492" marR="75492" marT="0" marB="0" anchor="ctr">
                    <a:solidFill>
                      <a:srgbClr val="E7EAED"/>
                    </a:solidFill>
                  </a:tcPr>
                </a:tc>
                <a:extLst>
                  <a:ext uri="{0D108BD9-81ED-4DB2-BD59-A6C34878D82A}">
                    <a16:rowId xmlns:a16="http://schemas.microsoft.com/office/drawing/2014/main" val="287877356"/>
                  </a:ext>
                </a:extLst>
              </a:tr>
            </a:tbl>
          </a:graphicData>
        </a:graphic>
      </p:graphicFrame>
      <p:pic>
        <p:nvPicPr>
          <p:cNvPr id="20" name="Billede 19" descr="Et billede, der indeholder Font/skrifttype, skærmbillede, Grafik, tekst&#10;&#10;Automatisk genereret beskrivelse">
            <a:extLst>
              <a:ext uri="{FF2B5EF4-FFF2-40B4-BE49-F238E27FC236}">
                <a16:creationId xmlns:a16="http://schemas.microsoft.com/office/drawing/2014/main" id="{2C882DCC-9C20-8907-0DF0-F10594B261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71113" y="382111"/>
            <a:ext cx="1541462" cy="813126"/>
          </a:xfrm>
          <a:prstGeom prst="rect">
            <a:avLst/>
          </a:prstGeom>
        </p:spPr>
      </p:pic>
      <p:sp>
        <p:nvSpPr>
          <p:cNvPr id="2" name="Tekstfelt 1">
            <a:extLst>
              <a:ext uri="{FF2B5EF4-FFF2-40B4-BE49-F238E27FC236}">
                <a16:creationId xmlns:a16="http://schemas.microsoft.com/office/drawing/2014/main" id="{B17FB421-0104-1766-3D51-A9F209E6C5D9}"/>
              </a:ext>
            </a:extLst>
          </p:cNvPr>
          <p:cNvSpPr txBox="1"/>
          <p:nvPr/>
        </p:nvSpPr>
        <p:spPr>
          <a:xfrm>
            <a:off x="497681" y="1540824"/>
            <a:ext cx="6408738" cy="2862322"/>
          </a:xfrm>
          <a:prstGeom prst="rect">
            <a:avLst/>
          </a:prstGeom>
          <a:noFill/>
        </p:spPr>
        <p:txBody>
          <a:bodyPr wrap="square" rtlCol="0">
            <a:spAutoFit/>
          </a:bodyPr>
          <a:lstStyle/>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Interesseområderne kraftigt reduceret</a:t>
            </a:r>
            <a:br>
              <a:rPr lang="da-DK" sz="2000" dirty="0">
                <a:latin typeface="Calibri" panose="020F0502020204030204" pitchFamily="34" charset="0"/>
                <a:ea typeface="Calibri" panose="020F0502020204030204" pitchFamily="34" charset="0"/>
                <a:cs typeface="Calibri" panose="020F0502020204030204" pitchFamily="34" charset="0"/>
              </a:rPr>
            </a:br>
            <a:endParaRPr lang="da-DK" sz="20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Graveområderne reduceret</a:t>
            </a:r>
            <a:br>
              <a:rPr lang="da-DK" sz="2000" dirty="0">
                <a:latin typeface="Calibri" panose="020F0502020204030204" pitchFamily="34" charset="0"/>
                <a:ea typeface="Calibri" panose="020F0502020204030204" pitchFamily="34" charset="0"/>
                <a:cs typeface="Calibri" panose="020F0502020204030204" pitchFamily="34" charset="0"/>
              </a:rPr>
            </a:br>
            <a:endParaRPr lang="da-DK" sz="20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Bæredygtighed centralt i planen + målsætning og retningslinjer fra  2020 og frem</a:t>
            </a:r>
          </a:p>
          <a:p>
            <a:endParaRPr lang="da-DK" sz="2000" dirty="0">
              <a:latin typeface="Calibri" panose="020F0502020204030204" pitchFamily="34" charset="0"/>
              <a:ea typeface="Calibri" panose="020F0502020204030204" pitchFamily="34" charset="0"/>
              <a:cs typeface="Calibri" panose="020F0502020204030204" pitchFamily="34" charset="0"/>
            </a:endParaRPr>
          </a:p>
          <a:p>
            <a:endParaRPr lang="da-DK" sz="2000" dirty="0">
              <a:latin typeface="Calibri" panose="020F0502020204030204" pitchFamily="34" charset="0"/>
              <a:ea typeface="Calibri" panose="020F0502020204030204" pitchFamily="34" charset="0"/>
              <a:cs typeface="Calibri" panose="020F0502020204030204" pitchFamily="34" charset="0"/>
            </a:endParaRPr>
          </a:p>
          <a:p>
            <a:r>
              <a:rPr lang="da-DK" sz="2000" dirty="0">
                <a:latin typeface="Calibri" panose="020F0502020204030204" pitchFamily="34" charset="0"/>
                <a:ea typeface="Calibri" panose="020F0502020204030204" pitchFamily="34" charset="0"/>
                <a:cs typeface="Calibri" panose="020F0502020204030204" pitchFamily="34" charset="0"/>
              </a:rPr>
              <a:t>Redskab: klar og systematisk kortlægning</a:t>
            </a:r>
          </a:p>
        </p:txBody>
      </p:sp>
    </p:spTree>
    <p:extLst>
      <p:ext uri="{BB962C8B-B14F-4D97-AF65-F5344CB8AC3E}">
        <p14:creationId xmlns:p14="http://schemas.microsoft.com/office/powerpoint/2010/main" val="236637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00BDC-0C7B-AAC3-8B43-6C131933DA92}"/>
            </a:ext>
          </a:extLst>
        </p:cNvPr>
        <p:cNvGrpSpPr/>
        <p:nvPr/>
      </p:nvGrpSpPr>
      <p:grpSpPr>
        <a:xfrm>
          <a:off x="0" y="0"/>
          <a:ext cx="0" cy="0"/>
          <a:chOff x="0" y="0"/>
          <a:chExt cx="0" cy="0"/>
        </a:xfrm>
      </p:grpSpPr>
      <p:pic>
        <p:nvPicPr>
          <p:cNvPr id="4" name="Billede 3" descr="Et billede, der indeholder udendørs, sky, jord, jordvej&#10;&#10;Automatisk genereret beskrivelse">
            <a:extLst>
              <a:ext uri="{FF2B5EF4-FFF2-40B4-BE49-F238E27FC236}">
                <a16:creationId xmlns:a16="http://schemas.microsoft.com/office/drawing/2014/main" id="{4C0DB698-19E2-4DF7-D8DF-21DD135FECC7}"/>
              </a:ext>
            </a:extLst>
          </p:cNvPr>
          <p:cNvPicPr>
            <a:picLocks noChangeAspect="1"/>
          </p:cNvPicPr>
          <p:nvPr/>
        </p:nvPicPr>
        <p:blipFill rotWithShape="1">
          <a:blip r:embed="rId2">
            <a:extLst>
              <a:ext uri="{28A0092B-C50C-407E-A947-70E740481C1C}">
                <a14:useLocalDpi xmlns:a14="http://schemas.microsoft.com/office/drawing/2010/main" val="0"/>
              </a:ext>
            </a:extLst>
          </a:blip>
          <a:srcRect t="24054" b="301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kstfelt 1">
            <a:extLst>
              <a:ext uri="{FF2B5EF4-FFF2-40B4-BE49-F238E27FC236}">
                <a16:creationId xmlns:a16="http://schemas.microsoft.com/office/drawing/2014/main" id="{51FFFCDF-6988-85F5-F146-EB85F634DA60}"/>
              </a:ext>
            </a:extLst>
          </p:cNvPr>
          <p:cNvSpPr txBox="1"/>
          <p:nvPr/>
        </p:nvSpPr>
        <p:spPr>
          <a:xfrm>
            <a:off x="1380808" y="4186624"/>
            <a:ext cx="10683373" cy="1569660"/>
          </a:xfrm>
          <a:prstGeom prst="rect">
            <a:avLst/>
          </a:prstGeom>
          <a:noFill/>
        </p:spPr>
        <p:txBody>
          <a:bodyPr wrap="square" rtlCol="0">
            <a:spAutoFit/>
          </a:bodyPr>
          <a:lstStyle/>
          <a:p>
            <a:r>
              <a:rPr lang="da-DK" sz="2400" dirty="0">
                <a:latin typeface="Calibri" panose="020F0502020204030204" pitchFamily="34" charset="0"/>
                <a:ea typeface="Calibri" panose="020F0502020204030204" pitchFamily="34" charset="0"/>
                <a:cs typeface="Calibri" panose="020F0502020204030204" pitchFamily="34" charset="0"/>
              </a:rPr>
              <a:t>5. og 10. feb.	Offentlige møder om forslag til Råstofplan 2026</a:t>
            </a:r>
          </a:p>
          <a:p>
            <a:r>
              <a:rPr lang="da-DK" sz="2400" dirty="0" err="1">
                <a:latin typeface="Calibri" panose="020F0502020204030204" pitchFamily="34" charset="0"/>
                <a:ea typeface="Calibri" panose="020F0502020204030204" pitchFamily="34" charset="0"/>
                <a:cs typeface="Calibri" panose="020F0502020204030204" pitchFamily="34" charset="0"/>
              </a:rPr>
              <a:t>Feb</a:t>
            </a:r>
            <a:r>
              <a:rPr lang="da-DK" sz="2400" dirty="0">
                <a:latin typeface="Calibri" panose="020F0502020204030204" pitchFamily="34" charset="0"/>
                <a:ea typeface="Calibri" panose="020F0502020204030204" pitchFamily="34" charset="0"/>
                <a:cs typeface="Calibri" panose="020F0502020204030204" pitchFamily="34" charset="0"/>
              </a:rPr>
              <a:t> – april	Administrativ forberedelse, hvidbog, tilpasnings, digitalplan mm</a:t>
            </a:r>
          </a:p>
          <a:p>
            <a:r>
              <a:rPr lang="da-DK" sz="2400" dirty="0">
                <a:latin typeface="Calibri" panose="020F0502020204030204" pitchFamily="34" charset="0"/>
                <a:ea typeface="Calibri" panose="020F0502020204030204" pitchFamily="34" charset="0"/>
                <a:cs typeface="Calibri" panose="020F0502020204030204" pitchFamily="34" charset="0"/>
              </a:rPr>
              <a:t>Maj – juni	Politisk behandling i fagudvalg 11. maj og Regionsråd 2. juni</a:t>
            </a:r>
          </a:p>
          <a:p>
            <a:r>
              <a:rPr lang="da-DK" sz="2400" dirty="0">
                <a:latin typeface="Calibri" panose="020F0502020204030204" pitchFamily="34" charset="0"/>
                <a:ea typeface="Calibri" panose="020F0502020204030204" pitchFamily="34" charset="0"/>
                <a:cs typeface="Calibri" panose="020F0502020204030204" pitchFamily="34" charset="0"/>
              </a:rPr>
              <a:t>2. Juni		Ny plan forventes vedtaget, herefter klargøring til offentliggørelse  </a:t>
            </a:r>
          </a:p>
        </p:txBody>
      </p:sp>
      <p:sp>
        <p:nvSpPr>
          <p:cNvPr id="5" name="Tekstfelt 4">
            <a:extLst>
              <a:ext uri="{FF2B5EF4-FFF2-40B4-BE49-F238E27FC236}">
                <a16:creationId xmlns:a16="http://schemas.microsoft.com/office/drawing/2014/main" id="{C810DE73-1363-382A-719B-38867C14DA9B}"/>
              </a:ext>
            </a:extLst>
          </p:cNvPr>
          <p:cNvSpPr txBox="1"/>
          <p:nvPr/>
        </p:nvSpPr>
        <p:spPr>
          <a:xfrm>
            <a:off x="1380808" y="3555683"/>
            <a:ext cx="10331767" cy="523220"/>
          </a:xfrm>
          <a:prstGeom prst="rect">
            <a:avLst/>
          </a:prstGeom>
          <a:noFill/>
        </p:spPr>
        <p:txBody>
          <a:bodyPr wrap="square" rtlCol="0">
            <a:spAutoFit/>
          </a:bodyPr>
          <a:lstStyle/>
          <a:p>
            <a:r>
              <a:rPr lang="da-DK" sz="2800" b="1" dirty="0">
                <a:solidFill>
                  <a:srgbClr val="0B3041"/>
                </a:solidFill>
                <a:latin typeface="Cachet Pro" panose="020B0504020204040204" pitchFamily="34" charset="0"/>
                <a:ea typeface="+mj-ea"/>
                <a:cs typeface="+mj-cs"/>
              </a:rPr>
              <a:t>Videre proces Råstofplan 2026</a:t>
            </a:r>
          </a:p>
        </p:txBody>
      </p:sp>
      <p:pic>
        <p:nvPicPr>
          <p:cNvPr id="8" name="Billede 7" descr="Et billede, der indeholder Font/skrifttype, Grafik, skærmbillede, tekst&#10;&#10;Automatisk genereret beskrivelse">
            <a:extLst>
              <a:ext uri="{FF2B5EF4-FFF2-40B4-BE49-F238E27FC236}">
                <a16:creationId xmlns:a16="http://schemas.microsoft.com/office/drawing/2014/main" id="{27CCDBA5-1474-7176-6E35-231F7A96D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4385" y="368300"/>
            <a:ext cx="1528190" cy="813600"/>
          </a:xfrm>
          <a:prstGeom prst="rect">
            <a:avLst/>
          </a:prstGeom>
        </p:spPr>
      </p:pic>
    </p:spTree>
    <p:extLst>
      <p:ext uri="{BB962C8B-B14F-4D97-AF65-F5344CB8AC3E}">
        <p14:creationId xmlns:p14="http://schemas.microsoft.com/office/powerpoint/2010/main" val="65804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D63E1C0-9C11-9200-846A-5ECD7DC02030}"/>
              </a:ext>
            </a:extLst>
          </p:cNvPr>
          <p:cNvSpPr txBox="1"/>
          <p:nvPr/>
        </p:nvSpPr>
        <p:spPr>
          <a:xfrm>
            <a:off x="515938" y="368300"/>
            <a:ext cx="6989762" cy="58595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b="1" dirty="0">
                <a:solidFill>
                  <a:srgbClr val="0B3041"/>
                </a:solidFill>
                <a:latin typeface="Cachet Pro" panose="020B0504020204040204" pitchFamily="34" charset="0"/>
                <a:ea typeface="+mj-ea"/>
                <a:cs typeface="+mj-cs"/>
              </a:rPr>
              <a:t>Skal gerne </a:t>
            </a:r>
            <a:r>
              <a:rPr lang="en-US" sz="2800" b="1" dirty="0" err="1">
                <a:solidFill>
                  <a:srgbClr val="0B3041"/>
                </a:solidFill>
                <a:latin typeface="Cachet Pro" panose="020B0504020204040204" pitchFamily="34" charset="0"/>
                <a:ea typeface="+mj-ea"/>
                <a:cs typeface="+mj-cs"/>
              </a:rPr>
              <a:t>nåes</a:t>
            </a:r>
            <a:r>
              <a:rPr lang="en-US" sz="2800" b="1" dirty="0">
                <a:solidFill>
                  <a:srgbClr val="0B3041"/>
                </a:solidFill>
                <a:latin typeface="Cachet Pro" panose="020B0504020204040204" pitchFamily="34" charset="0"/>
                <a:ea typeface="+mj-ea"/>
                <a:cs typeface="+mj-cs"/>
              </a:rPr>
              <a:t> </a:t>
            </a:r>
            <a:r>
              <a:rPr lang="en-US" sz="2800" b="1" dirty="0" err="1">
                <a:solidFill>
                  <a:srgbClr val="0B3041"/>
                </a:solidFill>
                <a:latin typeface="Cachet Pro" panose="020B0504020204040204" pitchFamily="34" charset="0"/>
                <a:ea typeface="+mj-ea"/>
                <a:cs typeface="+mj-cs"/>
              </a:rPr>
              <a:t>frem</a:t>
            </a:r>
            <a:r>
              <a:rPr lang="en-US" sz="2800" b="1" dirty="0">
                <a:solidFill>
                  <a:srgbClr val="0B3041"/>
                </a:solidFill>
                <a:latin typeface="Cachet Pro" panose="020B0504020204040204" pitchFamily="34" charset="0"/>
                <a:ea typeface="+mj-ea"/>
                <a:cs typeface="+mj-cs"/>
              </a:rPr>
              <a:t> mod </a:t>
            </a:r>
            <a:r>
              <a:rPr lang="en-US" sz="2800" b="1" dirty="0" err="1">
                <a:solidFill>
                  <a:srgbClr val="0B3041"/>
                </a:solidFill>
                <a:latin typeface="Cachet Pro" panose="020B0504020204040204" pitchFamily="34" charset="0"/>
                <a:ea typeface="+mj-ea"/>
                <a:cs typeface="+mj-cs"/>
              </a:rPr>
              <a:t>næste</a:t>
            </a:r>
            <a:r>
              <a:rPr lang="en-US" sz="2800" b="1" dirty="0">
                <a:solidFill>
                  <a:srgbClr val="0B3041"/>
                </a:solidFill>
                <a:latin typeface="Cachet Pro" panose="020B0504020204040204" pitchFamily="34" charset="0"/>
                <a:ea typeface="+mj-ea"/>
                <a:cs typeface="+mj-cs"/>
              </a:rPr>
              <a:t> </a:t>
            </a:r>
            <a:r>
              <a:rPr lang="en-US" sz="2800" b="1" dirty="0" err="1">
                <a:solidFill>
                  <a:srgbClr val="0B3041"/>
                </a:solidFill>
                <a:latin typeface="Cachet Pro" panose="020B0504020204040204" pitchFamily="34" charset="0"/>
                <a:ea typeface="+mj-ea"/>
                <a:cs typeface="+mj-cs"/>
              </a:rPr>
              <a:t>råstofplan</a:t>
            </a:r>
            <a:endParaRPr lang="en-US" sz="2800" b="1" dirty="0">
              <a:solidFill>
                <a:srgbClr val="0B3041"/>
              </a:solidFill>
              <a:latin typeface="Cachet Pro" panose="020B0504020204040204" pitchFamily="34" charset="0"/>
              <a:ea typeface="+mj-ea"/>
              <a:cs typeface="+mj-cs"/>
            </a:endParaRPr>
          </a:p>
        </p:txBody>
      </p:sp>
      <p:sp>
        <p:nvSpPr>
          <p:cNvPr id="9" name="Tekstfelt 8">
            <a:extLst>
              <a:ext uri="{FF2B5EF4-FFF2-40B4-BE49-F238E27FC236}">
                <a16:creationId xmlns:a16="http://schemas.microsoft.com/office/drawing/2014/main" id="{CFE7A841-044E-4D6B-B926-687D3D9A40AF}"/>
              </a:ext>
            </a:extLst>
          </p:cNvPr>
          <p:cNvSpPr txBox="1"/>
          <p:nvPr/>
        </p:nvSpPr>
        <p:spPr>
          <a:xfrm>
            <a:off x="516742" y="1778668"/>
            <a:ext cx="5232472" cy="3477875"/>
          </a:xfrm>
          <a:prstGeom prst="rect">
            <a:avLst/>
          </a:prstGeom>
          <a:noFill/>
        </p:spPr>
        <p:txBody>
          <a:bodyPr wrap="square" rtlCol="0">
            <a:spAutoFit/>
          </a:bodyPr>
          <a:lstStyle/>
          <a:p>
            <a:pPr marL="342900" indent="-342900">
              <a:spcBef>
                <a:spcPts val="0"/>
              </a:spcBef>
              <a:buFont typeface="Arial" panose="020B0604020202020204" pitchFamily="34" charset="0"/>
              <a:buChar char="•"/>
            </a:pPr>
            <a:r>
              <a:rPr lang="da-DK" sz="2000" b="0" dirty="0">
                <a:latin typeface="Calibri" panose="020F0502020204030204" pitchFamily="34" charset="0"/>
                <a:ea typeface="Calibri" panose="020F0502020204030204" pitchFamily="34" charset="0"/>
                <a:cs typeface="Calibri" panose="020F0502020204030204" pitchFamily="34" charset="0"/>
              </a:rPr>
              <a:t>Fælles råstofstrategi på tværs af land og hav</a:t>
            </a:r>
            <a:br>
              <a:rPr lang="da-DK" sz="2000" b="0" dirty="0">
                <a:latin typeface="Calibri" panose="020F0502020204030204" pitchFamily="34" charset="0"/>
                <a:ea typeface="Calibri" panose="020F0502020204030204" pitchFamily="34" charset="0"/>
                <a:cs typeface="Calibri" panose="020F0502020204030204" pitchFamily="34" charset="0"/>
              </a:rPr>
            </a:br>
            <a:br>
              <a:rPr lang="da-DK" sz="2000" b="0" dirty="0">
                <a:latin typeface="Calibri" panose="020F0502020204030204" pitchFamily="34" charset="0"/>
                <a:ea typeface="Calibri" panose="020F0502020204030204" pitchFamily="34" charset="0"/>
                <a:cs typeface="Calibri" panose="020F0502020204030204" pitchFamily="34" charset="0"/>
              </a:rPr>
            </a:br>
            <a:endParaRPr lang="da-DK" sz="2000" b="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Bedre redskaber – justering af råstofloven</a:t>
            </a:r>
            <a:br>
              <a:rPr lang="da-DK" sz="2000" dirty="0">
                <a:latin typeface="Calibri" panose="020F0502020204030204" pitchFamily="34" charset="0"/>
                <a:ea typeface="Calibri" panose="020F0502020204030204" pitchFamily="34" charset="0"/>
                <a:cs typeface="Calibri" panose="020F0502020204030204" pitchFamily="34" charset="0"/>
              </a:rPr>
            </a:br>
            <a:endParaRPr lang="da-DK" sz="20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da-DK" sz="200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0"/>
              </a:spcBef>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Værdiskabelsesordning</a:t>
            </a:r>
          </a:p>
          <a:p>
            <a:pPr marL="342900" indent="-342900">
              <a:spcBef>
                <a:spcPts val="0"/>
              </a:spcBef>
              <a:buFont typeface="Arial" panose="020B0604020202020204" pitchFamily="34" charset="0"/>
              <a:buChar char="•"/>
            </a:pPr>
            <a:endParaRPr lang="da-DK" sz="200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0"/>
              </a:spcBef>
              <a:buFont typeface="Arial" panose="020B0604020202020204" pitchFamily="34" charset="0"/>
              <a:buChar char="•"/>
            </a:pPr>
            <a:endParaRPr lang="da-DK" sz="2000" dirty="0">
              <a:latin typeface="Calibri" panose="020F0502020204030204" pitchFamily="34" charset="0"/>
              <a:ea typeface="Calibri" panose="020F0502020204030204" pitchFamily="34" charset="0"/>
              <a:cs typeface="Calibri" panose="020F0502020204030204" pitchFamily="34" charset="0"/>
            </a:endParaRPr>
          </a:p>
          <a:p>
            <a:pPr>
              <a:spcBef>
                <a:spcPts val="0"/>
              </a:spcBef>
            </a:pPr>
            <a:endParaRPr lang="da-DK" sz="200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0"/>
              </a:spcBef>
              <a:buFont typeface="Arial" panose="020B0604020202020204" pitchFamily="34" charset="0"/>
              <a:buChar char="•"/>
            </a:pPr>
            <a:endParaRPr lang="da-DK" sz="2000" dirty="0">
              <a:latin typeface="Calibri" panose="020F0502020204030204" pitchFamily="34" charset="0"/>
              <a:ea typeface="Calibri" panose="020F0502020204030204" pitchFamily="34" charset="0"/>
              <a:cs typeface="Calibri" panose="020F0502020204030204" pitchFamily="34" charset="0"/>
            </a:endParaRPr>
          </a:p>
        </p:txBody>
      </p:sp>
      <p:pic>
        <p:nvPicPr>
          <p:cNvPr id="23" name="Billede 22" descr="Et billede, der indeholder Font/skrifttype, skærmbillede, Grafik, tekst&#10;&#10;Automatisk genereret beskrivelse">
            <a:extLst>
              <a:ext uri="{FF2B5EF4-FFF2-40B4-BE49-F238E27FC236}">
                <a16:creationId xmlns:a16="http://schemas.microsoft.com/office/drawing/2014/main" id="{B1361A8F-C0E2-2DD7-372D-58243997C5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1113" y="368300"/>
            <a:ext cx="1541462" cy="813126"/>
          </a:xfrm>
          <a:prstGeom prst="rect">
            <a:avLst/>
          </a:prstGeom>
        </p:spPr>
      </p:pic>
      <p:pic>
        <p:nvPicPr>
          <p:cNvPr id="2" name="Billede 1">
            <a:extLst>
              <a:ext uri="{FF2B5EF4-FFF2-40B4-BE49-F238E27FC236}">
                <a16:creationId xmlns:a16="http://schemas.microsoft.com/office/drawing/2014/main" id="{6F850F29-D59D-ACCC-6311-5107793E16F2}"/>
              </a:ext>
            </a:extLst>
          </p:cNvPr>
          <p:cNvPicPr>
            <a:picLocks noChangeAspect="1"/>
          </p:cNvPicPr>
          <p:nvPr/>
        </p:nvPicPr>
        <p:blipFill>
          <a:blip r:embed="rId4"/>
          <a:srcRect l="5504"/>
          <a:stretch>
            <a:fillRect/>
          </a:stretch>
        </p:blipFill>
        <p:spPr>
          <a:xfrm>
            <a:off x="8289201" y="4312624"/>
            <a:ext cx="3423374" cy="1925648"/>
          </a:xfrm>
          <a:prstGeom prst="rect">
            <a:avLst/>
          </a:prstGeom>
        </p:spPr>
      </p:pic>
      <p:pic>
        <p:nvPicPr>
          <p:cNvPr id="3" name="Billede 2">
            <a:extLst>
              <a:ext uri="{FF2B5EF4-FFF2-40B4-BE49-F238E27FC236}">
                <a16:creationId xmlns:a16="http://schemas.microsoft.com/office/drawing/2014/main" id="{5D86E8B5-9C71-FE1E-A41E-516F7BF29585}"/>
              </a:ext>
            </a:extLst>
          </p:cNvPr>
          <p:cNvPicPr>
            <a:picLocks noChangeAspect="1"/>
          </p:cNvPicPr>
          <p:nvPr/>
        </p:nvPicPr>
        <p:blipFill>
          <a:blip r:embed="rId5">
            <a:extLst>
              <a:ext uri="{28A0092B-C50C-407E-A947-70E740481C1C}">
                <a14:useLocalDpi xmlns:a14="http://schemas.microsoft.com/office/drawing/2010/main" val="0"/>
              </a:ext>
            </a:extLst>
          </a:blip>
          <a:srcRect l="-138" t="14246" b="61918"/>
          <a:stretch/>
        </p:blipFill>
        <p:spPr>
          <a:xfrm>
            <a:off x="679930" y="4935794"/>
            <a:ext cx="6241979" cy="1302478"/>
          </a:xfrm>
          <a:prstGeom prst="rect">
            <a:avLst/>
          </a:prstGeom>
          <a:solidFill>
            <a:schemeClr val="bg1"/>
          </a:solidFill>
        </p:spPr>
      </p:pic>
      <p:pic>
        <p:nvPicPr>
          <p:cNvPr id="5" name="Billede 4" descr="Et billede, der indeholder vindmølle, kunst&#10;&#10;Indhold genereret af kunstig intelligens kan være forkert.">
            <a:extLst>
              <a:ext uri="{FF2B5EF4-FFF2-40B4-BE49-F238E27FC236}">
                <a16:creationId xmlns:a16="http://schemas.microsoft.com/office/drawing/2014/main" id="{1F7B3837-655E-5324-3917-33CC51FAC1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9201" y="883269"/>
            <a:ext cx="1950500" cy="2135978"/>
          </a:xfrm>
          <a:prstGeom prst="rect">
            <a:avLst/>
          </a:prstGeom>
        </p:spPr>
      </p:pic>
      <p:sp>
        <p:nvSpPr>
          <p:cNvPr id="7" name="Tekstfelt 6">
            <a:extLst>
              <a:ext uri="{FF2B5EF4-FFF2-40B4-BE49-F238E27FC236}">
                <a16:creationId xmlns:a16="http://schemas.microsoft.com/office/drawing/2014/main" id="{5938430A-1877-FF16-1BFC-B5AE34AA3222}"/>
              </a:ext>
            </a:extLst>
          </p:cNvPr>
          <p:cNvSpPr txBox="1"/>
          <p:nvPr/>
        </p:nvSpPr>
        <p:spPr>
          <a:xfrm>
            <a:off x="8364115" y="3111905"/>
            <a:ext cx="1806998" cy="430887"/>
          </a:xfrm>
          <a:prstGeom prst="rect">
            <a:avLst/>
          </a:prstGeom>
          <a:noFill/>
        </p:spPr>
        <p:txBody>
          <a:bodyPr wrap="square" rtlCol="0">
            <a:spAutoFit/>
          </a:bodyPr>
          <a:lstStyle/>
          <a:p>
            <a:pPr algn="ctr">
              <a:spcBef>
                <a:spcPts val="0"/>
              </a:spcBef>
            </a:pPr>
            <a:r>
              <a:rPr lang="da-DK" sz="1100" b="1" dirty="0">
                <a:solidFill>
                  <a:srgbClr val="00999A"/>
                </a:solidFill>
                <a:latin typeface="Calibri" panose="020F0502020204030204" pitchFamily="34" charset="0"/>
                <a:ea typeface="Calibri" panose="020F0502020204030204" pitchFamily="34" charset="0"/>
                <a:cs typeface="Calibri" panose="020F0502020204030204" pitchFamily="34" charset="0"/>
              </a:rPr>
              <a:t>Fælles Råstofstrategi på tværs af land og hav</a:t>
            </a:r>
          </a:p>
        </p:txBody>
      </p:sp>
    </p:spTree>
    <p:extLst>
      <p:ext uri="{BB962C8B-B14F-4D97-AF65-F5344CB8AC3E}">
        <p14:creationId xmlns:p14="http://schemas.microsoft.com/office/powerpoint/2010/main" val="1107348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symbol, Font/skrifttype, hvid, logo&#10;&#10;Indhold genereret af kunstig intelligens kan være forkert.">
            <a:extLst>
              <a:ext uri="{FF2B5EF4-FFF2-40B4-BE49-F238E27FC236}">
                <a16:creationId xmlns:a16="http://schemas.microsoft.com/office/drawing/2014/main" id="{8D522939-E451-CEDE-CA0E-3E448D792755}"/>
              </a:ext>
            </a:extLst>
          </p:cNvPr>
          <p:cNvPicPr>
            <a:picLocks noChangeAspect="1"/>
          </p:cNvPicPr>
          <p:nvPr/>
        </p:nvPicPr>
        <p:blipFill>
          <a:blip r:embed="rId3">
            <a:duotone>
              <a:prstClr val="black"/>
              <a:srgbClr val="E7EAED">
                <a:tint val="45000"/>
                <a:satMod val="400000"/>
              </a:srgbClr>
            </a:duotone>
            <a:extLst>
              <a:ext uri="{28A0092B-C50C-407E-A947-70E740481C1C}">
                <a14:useLocalDpi xmlns:a14="http://schemas.microsoft.com/office/drawing/2010/main" val="0"/>
              </a:ext>
            </a:extLst>
          </a:blip>
          <a:stretch>
            <a:fillRect/>
          </a:stretch>
        </p:blipFill>
        <p:spPr>
          <a:xfrm>
            <a:off x="1307269" y="1602423"/>
            <a:ext cx="2095500" cy="4190999"/>
          </a:xfrm>
          <a:prstGeom prst="rect">
            <a:avLst/>
          </a:prstGeom>
        </p:spPr>
      </p:pic>
      <p:sp>
        <p:nvSpPr>
          <p:cNvPr id="12290" name="Titel 1"/>
          <p:cNvSpPr>
            <a:spLocks noGrp="1"/>
          </p:cNvSpPr>
          <p:nvPr>
            <p:ph type="title"/>
          </p:nvPr>
        </p:nvSpPr>
        <p:spPr>
          <a:xfrm>
            <a:off x="515937" y="368301"/>
            <a:ext cx="7379365" cy="624758"/>
          </a:xfrm>
        </p:spPr>
        <p:txBody>
          <a:bodyPr anchor="t">
            <a:normAutofit/>
          </a:bodyPr>
          <a:lstStyle/>
          <a:p>
            <a:r>
              <a:rPr lang="da-DK" sz="2800" b="1" dirty="0">
                <a:solidFill>
                  <a:srgbClr val="0B3041"/>
                </a:solidFill>
                <a:latin typeface="Cachet Pro" panose="020B0504020204040204" pitchFamily="34" charset="0"/>
              </a:rPr>
              <a:t>Hvad er et interesseområde og et graveområde</a:t>
            </a:r>
            <a:r>
              <a:rPr lang="da-DK" sz="2800" b="1" dirty="0">
                <a:solidFill>
                  <a:srgbClr val="003C53"/>
                </a:solidFill>
                <a:latin typeface="Cachet Pro" panose="020B0504020204040204" pitchFamily="34" charset="0"/>
              </a:rPr>
              <a:t>?</a:t>
            </a:r>
          </a:p>
        </p:txBody>
      </p:sp>
      <p:sp>
        <p:nvSpPr>
          <p:cNvPr id="3" name="Tekstfelt 2">
            <a:extLst>
              <a:ext uri="{FF2B5EF4-FFF2-40B4-BE49-F238E27FC236}">
                <a16:creationId xmlns:a16="http://schemas.microsoft.com/office/drawing/2014/main" id="{612E3E53-13FD-76F8-99DA-3326B7FC9B85}"/>
              </a:ext>
            </a:extLst>
          </p:cNvPr>
          <p:cNvSpPr txBox="1"/>
          <p:nvPr/>
        </p:nvSpPr>
        <p:spPr>
          <a:xfrm>
            <a:off x="1569963" y="4795291"/>
            <a:ext cx="4896046" cy="1323439"/>
          </a:xfrm>
          <a:prstGeom prst="rect">
            <a:avLst/>
          </a:prstGeom>
          <a:noFill/>
        </p:spPr>
        <p:txBody>
          <a:bodyPr wrap="square" rtlCol="0">
            <a:spAutoFit/>
          </a:bodyPr>
          <a:lstStyle/>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Viden om at der findes råstoffer. Reserveret til eventuel senere indvinding</a:t>
            </a:r>
          </a:p>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Helt overordnet interesseafvejning </a:t>
            </a:r>
          </a:p>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Der gives normalt ikke tilladelse </a:t>
            </a:r>
          </a:p>
        </p:txBody>
      </p:sp>
      <p:pic>
        <p:nvPicPr>
          <p:cNvPr id="8" name="Billede 7" descr="Et billede, der indeholder tekst, Font/skrifttype, skitse, design&#10;&#10;Indhold genereret af kunstig intelligens kan være forkert.">
            <a:extLst>
              <a:ext uri="{FF2B5EF4-FFF2-40B4-BE49-F238E27FC236}">
                <a16:creationId xmlns:a16="http://schemas.microsoft.com/office/drawing/2014/main" id="{3670A762-2D18-C7B2-512C-5DF13923B928}"/>
              </a:ext>
            </a:extLst>
          </p:cNvPr>
          <p:cNvPicPr>
            <a:picLocks noChangeAspect="1"/>
          </p:cNvPicPr>
          <p:nvPr/>
        </p:nvPicPr>
        <p:blipFill>
          <a:blip r:embed="rId4">
            <a:duotone>
              <a:prstClr val="black"/>
              <a:srgbClr val="E7EAED">
                <a:tint val="45000"/>
                <a:satMod val="400000"/>
              </a:srgbClr>
            </a:duotone>
            <a:extLst>
              <a:ext uri="{28A0092B-C50C-407E-A947-70E740481C1C}">
                <a14:useLocalDpi xmlns:a14="http://schemas.microsoft.com/office/drawing/2010/main" val="0"/>
              </a:ext>
            </a:extLst>
          </a:blip>
          <a:stretch>
            <a:fillRect/>
          </a:stretch>
        </p:blipFill>
        <p:spPr>
          <a:xfrm>
            <a:off x="6908152" y="1602423"/>
            <a:ext cx="2095500" cy="4191000"/>
          </a:xfrm>
          <a:prstGeom prst="rect">
            <a:avLst/>
          </a:prstGeom>
        </p:spPr>
      </p:pic>
      <p:sp>
        <p:nvSpPr>
          <p:cNvPr id="9" name="Tekstfelt 8">
            <a:extLst>
              <a:ext uri="{FF2B5EF4-FFF2-40B4-BE49-F238E27FC236}">
                <a16:creationId xmlns:a16="http://schemas.microsoft.com/office/drawing/2014/main" id="{9ECA5632-3CF7-F411-4E59-978F5CEDD912}"/>
              </a:ext>
            </a:extLst>
          </p:cNvPr>
          <p:cNvSpPr txBox="1"/>
          <p:nvPr/>
        </p:nvSpPr>
        <p:spPr>
          <a:xfrm>
            <a:off x="7170480" y="4795291"/>
            <a:ext cx="4542095" cy="1323439"/>
          </a:xfrm>
          <a:prstGeom prst="rect">
            <a:avLst/>
          </a:prstGeom>
          <a:noFill/>
        </p:spPr>
        <p:txBody>
          <a:bodyPr wrap="square" rtlCol="0">
            <a:spAutoFit/>
          </a:bodyPr>
          <a:lstStyle/>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Veldokumenteret forekomst af råstof</a:t>
            </a:r>
          </a:p>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Overordnet interesseafvejning</a:t>
            </a:r>
          </a:p>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Kan forventes tilladelse til gravning fra regionen, vægtige grunde til afslag</a:t>
            </a:r>
            <a:endParaRPr lang="da-DK" dirty="0"/>
          </a:p>
        </p:txBody>
      </p:sp>
      <p:pic>
        <p:nvPicPr>
          <p:cNvPr id="12" name="Billede 11" descr="Et billede, der indeholder Font/skrifttype, skærmbillede, Grafik, tekst&#10;&#10;Automatisk genereret beskrivelse">
            <a:extLst>
              <a:ext uri="{FF2B5EF4-FFF2-40B4-BE49-F238E27FC236}">
                <a16:creationId xmlns:a16="http://schemas.microsoft.com/office/drawing/2014/main" id="{5B71AAF8-50D1-6616-1B0E-7178F69C53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1113" y="382111"/>
            <a:ext cx="1541462" cy="813126"/>
          </a:xfrm>
          <a:prstGeom prst="rect">
            <a:avLst/>
          </a:prstGeom>
        </p:spPr>
      </p:pic>
    </p:spTree>
    <p:extLst>
      <p:ext uri="{BB962C8B-B14F-4D97-AF65-F5344CB8AC3E}">
        <p14:creationId xmlns:p14="http://schemas.microsoft.com/office/powerpoint/2010/main" val="2491767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F9B94-0687-7DBD-F374-DA129DBCE15B}"/>
            </a:ext>
          </a:extLst>
        </p:cNvPr>
        <p:cNvGrpSpPr/>
        <p:nvPr/>
      </p:nvGrpSpPr>
      <p:grpSpPr>
        <a:xfrm>
          <a:off x="0" y="0"/>
          <a:ext cx="0" cy="0"/>
          <a:chOff x="0" y="0"/>
          <a:chExt cx="0" cy="0"/>
        </a:xfrm>
      </p:grpSpPr>
      <p:pic>
        <p:nvPicPr>
          <p:cNvPr id="3" name="Billede 2" descr="Et billede, der indeholder udendørs, græs, plante, jord&#10;&#10;AI-genereret indhold kan være ukorrekt.">
            <a:extLst>
              <a:ext uri="{FF2B5EF4-FFF2-40B4-BE49-F238E27FC236}">
                <a16:creationId xmlns:a16="http://schemas.microsoft.com/office/drawing/2014/main" id="{B976B382-27A7-D8E4-5FF3-428CC521BE27}"/>
              </a:ext>
            </a:extLst>
          </p:cNvPr>
          <p:cNvPicPr>
            <a:picLocks noChangeAspect="1"/>
          </p:cNvPicPr>
          <p:nvPr/>
        </p:nvPicPr>
        <p:blipFill>
          <a:blip r:embed="rId3">
            <a:alphaModFix/>
            <a:extLst>
              <a:ext uri="{28A0092B-C50C-407E-A947-70E740481C1C}">
                <a14:useLocalDpi xmlns:a14="http://schemas.microsoft.com/office/drawing/2010/main" val="0"/>
              </a:ext>
            </a:extLst>
          </a:blip>
          <a:srcRect t="7547" b="7547"/>
          <a:stretch>
            <a:fillRect/>
          </a:stretch>
        </p:blipFill>
        <p:spPr>
          <a:xfrm>
            <a:off x="20" y="-1"/>
            <a:ext cx="12191980" cy="6857999"/>
          </a:xfrm>
          <a:prstGeom prst="rect">
            <a:avLst/>
          </a:prstGeom>
        </p:spPr>
      </p:pic>
      <p:sp>
        <p:nvSpPr>
          <p:cNvPr id="7" name="Tekstfelt 6">
            <a:extLst>
              <a:ext uri="{FF2B5EF4-FFF2-40B4-BE49-F238E27FC236}">
                <a16:creationId xmlns:a16="http://schemas.microsoft.com/office/drawing/2014/main" id="{5DBC347B-9100-DE83-D67C-159D2B68CB67}"/>
              </a:ext>
            </a:extLst>
          </p:cNvPr>
          <p:cNvSpPr txBox="1"/>
          <p:nvPr/>
        </p:nvSpPr>
        <p:spPr>
          <a:xfrm>
            <a:off x="1524000" y="1978739"/>
            <a:ext cx="9144000" cy="290051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b="1" dirty="0">
                <a:solidFill>
                  <a:srgbClr val="FFFFFF"/>
                </a:solidFill>
                <a:latin typeface="+mj-lt"/>
                <a:ea typeface="+mj-ea"/>
                <a:cs typeface="+mj-cs"/>
              </a:rPr>
              <a:t>9 nye </a:t>
            </a:r>
            <a:r>
              <a:rPr lang="en-US" sz="6000" b="1" dirty="0" err="1">
                <a:solidFill>
                  <a:srgbClr val="FFFFFF"/>
                </a:solidFill>
                <a:latin typeface="+mj-lt"/>
                <a:ea typeface="+mj-ea"/>
                <a:cs typeface="+mj-cs"/>
              </a:rPr>
              <a:t>graveområder</a:t>
            </a:r>
            <a:endParaRPr lang="en-US" sz="6000" b="1" dirty="0">
              <a:solidFill>
                <a:srgbClr val="FFFFFF"/>
              </a:solidFill>
              <a:latin typeface="+mj-lt"/>
              <a:ea typeface="+mj-ea"/>
              <a:cs typeface="+mj-cs"/>
            </a:endParaRPr>
          </a:p>
        </p:txBody>
      </p:sp>
      <p:pic>
        <p:nvPicPr>
          <p:cNvPr id="5" name="Billede 4">
            <a:extLst>
              <a:ext uri="{FF2B5EF4-FFF2-40B4-BE49-F238E27FC236}">
                <a16:creationId xmlns:a16="http://schemas.microsoft.com/office/drawing/2014/main" id="{47A95F6D-429F-13C0-1643-0B3236507C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08862" y="5787400"/>
            <a:ext cx="1267200" cy="668455"/>
          </a:xfrm>
          <a:prstGeom prst="rect">
            <a:avLst/>
          </a:prstGeom>
        </p:spPr>
      </p:pic>
    </p:spTree>
    <p:extLst>
      <p:ext uri="{BB962C8B-B14F-4D97-AF65-F5344CB8AC3E}">
        <p14:creationId xmlns:p14="http://schemas.microsoft.com/office/powerpoint/2010/main" val="345169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03A5B-7D85-2FD3-5A82-BC8DEE18FF40}"/>
            </a:ext>
          </a:extLst>
        </p:cNvPr>
        <p:cNvGrpSpPr/>
        <p:nvPr/>
      </p:nvGrpSpPr>
      <p:grpSpPr>
        <a:xfrm>
          <a:off x="0" y="0"/>
          <a:ext cx="0" cy="0"/>
          <a:chOff x="0" y="0"/>
          <a:chExt cx="0" cy="0"/>
        </a:xfrm>
      </p:grpSpPr>
      <p:sp>
        <p:nvSpPr>
          <p:cNvPr id="10" name="Tekstfelt 9">
            <a:extLst>
              <a:ext uri="{FF2B5EF4-FFF2-40B4-BE49-F238E27FC236}">
                <a16:creationId xmlns:a16="http://schemas.microsoft.com/office/drawing/2014/main" id="{D402DC93-FDA5-83B1-516E-F03ADBA4720C}"/>
              </a:ext>
            </a:extLst>
          </p:cNvPr>
          <p:cNvSpPr txBox="1"/>
          <p:nvPr/>
        </p:nvSpPr>
        <p:spPr>
          <a:xfrm>
            <a:off x="1045627" y="1536174"/>
            <a:ext cx="5308645" cy="3908762"/>
          </a:xfrm>
          <a:prstGeom prst="rect">
            <a:avLst/>
          </a:prstGeom>
          <a:noFill/>
        </p:spPr>
        <p:txBody>
          <a:bodyPr wrap="square" rtlCol="0">
            <a:spAutoFit/>
          </a:bodyPr>
          <a:lstStyle/>
          <a:p>
            <a:r>
              <a:rPr lang="da-DK" sz="2800" b="1" dirty="0">
                <a:cs typeface="Calibri" panose="020F0502020204030204" pitchFamily="34" charset="0"/>
              </a:rPr>
              <a:t>Politisk besluttede</a:t>
            </a:r>
          </a:p>
          <a:p>
            <a:endParaRPr lang="da-DK" sz="2000" b="1" dirty="0">
              <a:cs typeface="Calibri" panose="020F0502020204030204" pitchFamily="34" charset="0"/>
            </a:endParaRPr>
          </a:p>
          <a:p>
            <a:pPr marL="342900" indent="-342900">
              <a:buFont typeface="Arial" panose="020B0604020202020204" pitchFamily="34" charset="0"/>
              <a:buChar char="•"/>
            </a:pPr>
            <a:r>
              <a:rPr lang="da-DK" sz="2000" dirty="0">
                <a:cs typeface="Calibri" panose="020F0502020204030204" pitchFamily="34" charset="0"/>
              </a:rPr>
              <a:t>Der er god dokumentation</a:t>
            </a:r>
          </a:p>
          <a:p>
            <a:pPr marL="342900" indent="-342900">
              <a:buFont typeface="Arial" panose="020B0604020202020204" pitchFamily="34" charset="0"/>
              <a:buChar char="•"/>
            </a:pPr>
            <a:r>
              <a:rPr lang="da-DK" sz="2000" dirty="0">
                <a:cs typeface="Calibri" panose="020F0502020204030204" pitchFamily="34" charset="0"/>
              </a:rPr>
              <a:t>Udlægning i knappe området med fokus på:</a:t>
            </a:r>
          </a:p>
          <a:p>
            <a:pPr marL="914400" lvl="1" indent="-457200">
              <a:buFont typeface="+mj-lt"/>
              <a:buAutoNum type="alphaLcParenR"/>
            </a:pPr>
            <a:r>
              <a:rPr lang="da-DK" sz="2000" dirty="0">
                <a:cs typeface="Calibri" panose="020F0502020204030204" pitchFamily="34" charset="0"/>
              </a:rPr>
              <a:t>Udlæg af lokale graveområder (spredning)</a:t>
            </a:r>
          </a:p>
          <a:p>
            <a:pPr marL="914400" lvl="1" indent="-457200">
              <a:buFont typeface="+mj-lt"/>
              <a:buAutoNum type="alphaLcParenR"/>
            </a:pPr>
            <a:r>
              <a:rPr lang="da-DK" sz="2000" dirty="0">
                <a:cs typeface="Calibri" panose="020F0502020204030204" pitchFamily="34" charset="0"/>
              </a:rPr>
              <a:t>Nye udlægges i tilknytning til eksisterende, så der sikres hurtigere færdiggravning.</a:t>
            </a:r>
          </a:p>
          <a:p>
            <a:pPr marL="342900" indent="-342900">
              <a:buFont typeface="Arial" panose="020B0604020202020204" pitchFamily="34" charset="0"/>
              <a:buChar char="•"/>
            </a:pPr>
            <a:r>
              <a:rPr lang="da-DK" sz="2000" dirty="0">
                <a:cs typeface="Calibri" panose="020F0502020204030204" pitchFamily="34" charset="0"/>
              </a:rPr>
              <a:t>Bedst mulig hensyn til natur og miljø, naboer og bysamfund, kulturarv og byudvikling</a:t>
            </a:r>
          </a:p>
        </p:txBody>
      </p:sp>
      <p:sp>
        <p:nvSpPr>
          <p:cNvPr id="11" name="Tekstfelt 10">
            <a:extLst>
              <a:ext uri="{FF2B5EF4-FFF2-40B4-BE49-F238E27FC236}">
                <a16:creationId xmlns:a16="http://schemas.microsoft.com/office/drawing/2014/main" id="{F9EDBAD1-CE2E-79DD-A2BE-1DC604A7642E}"/>
              </a:ext>
            </a:extLst>
          </p:cNvPr>
          <p:cNvSpPr txBox="1"/>
          <p:nvPr/>
        </p:nvSpPr>
        <p:spPr>
          <a:xfrm>
            <a:off x="6898373" y="1536174"/>
            <a:ext cx="4248000" cy="3293209"/>
          </a:xfrm>
          <a:prstGeom prst="rect">
            <a:avLst/>
          </a:prstGeom>
          <a:noFill/>
        </p:spPr>
        <p:txBody>
          <a:bodyPr wrap="square" rtlCol="0">
            <a:spAutoFit/>
          </a:bodyPr>
          <a:lstStyle/>
          <a:p>
            <a:r>
              <a:rPr lang="da-DK" sz="2800" b="1" dirty="0">
                <a:cs typeface="Calibri" panose="020F0502020204030204" pitchFamily="34" charset="0"/>
              </a:rPr>
              <a:t>Faglige</a:t>
            </a:r>
          </a:p>
          <a:p>
            <a:pPr marL="342900" indent="-342900">
              <a:buFont typeface="Arial" panose="020B0604020202020204" pitchFamily="34" charset="0"/>
              <a:buChar char="•"/>
            </a:pPr>
            <a:endParaRPr lang="da-DK" sz="2000" b="1" dirty="0">
              <a:cs typeface="Calibri" panose="020F0502020204030204" pitchFamily="34" charset="0"/>
            </a:endParaRPr>
          </a:p>
          <a:p>
            <a:pPr marL="342900" indent="-342900">
              <a:buFont typeface="Arial" panose="020B0604020202020204" pitchFamily="34" charset="0"/>
              <a:buChar char="•"/>
            </a:pPr>
            <a:r>
              <a:rPr lang="da-DK" sz="2000" dirty="0">
                <a:cs typeface="Calibri" panose="020F0502020204030204" pitchFamily="34" charset="0"/>
              </a:rPr>
              <a:t>Høringssvar</a:t>
            </a:r>
          </a:p>
          <a:p>
            <a:pPr marL="342900" indent="-342900">
              <a:buFont typeface="Arial" panose="020B0604020202020204" pitchFamily="34" charset="0"/>
              <a:buChar char="•"/>
            </a:pPr>
            <a:r>
              <a:rPr lang="da-DK" sz="2000" dirty="0">
                <a:cs typeface="Calibri" panose="020F0502020204030204" pitchFamily="34" charset="0"/>
              </a:rPr>
              <a:t>Lovbundne afvejninger, natur, vandforsyning mm. </a:t>
            </a:r>
          </a:p>
          <a:p>
            <a:pPr marL="342900" indent="-342900">
              <a:buFont typeface="Arial" panose="020B0604020202020204" pitchFamily="34" charset="0"/>
              <a:buChar char="•"/>
            </a:pPr>
            <a:r>
              <a:rPr lang="da-DK" sz="2000" dirty="0">
                <a:cs typeface="Calibri" panose="020F0502020204030204" pitchFamily="34" charset="0"/>
              </a:rPr>
              <a:t>Regionale og lokale graveområder</a:t>
            </a:r>
          </a:p>
          <a:p>
            <a:pPr marL="342900" indent="-342900">
              <a:buFont typeface="Arial" panose="020B0604020202020204" pitchFamily="34" charset="0"/>
              <a:buChar char="•"/>
            </a:pPr>
            <a:r>
              <a:rPr lang="da-DK" sz="2000" dirty="0">
                <a:cs typeface="Calibri" panose="020F0502020204030204" pitchFamily="34" charset="0"/>
              </a:rPr>
              <a:t>Ressourcen og kvalitet </a:t>
            </a:r>
          </a:p>
          <a:p>
            <a:pPr marL="342900" indent="-342900">
              <a:buFont typeface="Arial" panose="020B0604020202020204" pitchFamily="34" charset="0"/>
              <a:buChar char="•"/>
            </a:pPr>
            <a:r>
              <a:rPr lang="da-DK" sz="2000" dirty="0">
                <a:cs typeface="Calibri" panose="020F0502020204030204" pitchFamily="34" charset="0"/>
              </a:rPr>
              <a:t>Erhvervsmæssige hensyn</a:t>
            </a:r>
          </a:p>
          <a:p>
            <a:br>
              <a:rPr lang="da-DK" sz="2000" dirty="0">
                <a:cs typeface="Calibri" panose="020F0502020204030204" pitchFamily="34" charset="0"/>
              </a:rPr>
            </a:br>
            <a:endParaRPr lang="da-DK" sz="2000" dirty="0">
              <a:cs typeface="Calibri" panose="020F0502020204030204" pitchFamily="34" charset="0"/>
            </a:endParaRPr>
          </a:p>
        </p:txBody>
      </p:sp>
      <p:sp>
        <p:nvSpPr>
          <p:cNvPr id="2" name="Tekstfelt 1">
            <a:extLst>
              <a:ext uri="{FF2B5EF4-FFF2-40B4-BE49-F238E27FC236}">
                <a16:creationId xmlns:a16="http://schemas.microsoft.com/office/drawing/2014/main" id="{44C3E6D1-5741-60E4-92D9-892DBA498D96}"/>
              </a:ext>
            </a:extLst>
          </p:cNvPr>
          <p:cNvSpPr txBox="1"/>
          <p:nvPr/>
        </p:nvSpPr>
        <p:spPr>
          <a:xfrm>
            <a:off x="515937" y="663677"/>
            <a:ext cx="11160125" cy="594137"/>
          </a:xfrm>
          <a:prstGeom prst="rect">
            <a:avLst/>
          </a:prstGeom>
          <a:noFill/>
        </p:spPr>
        <p:txBody>
          <a:bodyPr wrap="square">
            <a:spAutoFit/>
          </a:bodyPr>
          <a:lstStyle/>
          <a:p>
            <a:pPr>
              <a:lnSpc>
                <a:spcPct val="90000"/>
              </a:lnSpc>
              <a:spcBef>
                <a:spcPct val="0"/>
              </a:spcBef>
              <a:spcAft>
                <a:spcPts val="600"/>
              </a:spcAft>
            </a:pPr>
            <a:r>
              <a:rPr lang="da-DK" sz="3600" b="1" dirty="0">
                <a:solidFill>
                  <a:srgbClr val="104862"/>
                </a:solidFill>
                <a:ea typeface="Verdana" panose="020B0604030504040204" pitchFamily="34" charset="0"/>
                <a:cs typeface="+mj-cs"/>
              </a:rPr>
              <a:t>Principper for udvælgelse - graveområder</a:t>
            </a:r>
          </a:p>
        </p:txBody>
      </p:sp>
      <p:pic>
        <p:nvPicPr>
          <p:cNvPr id="6" name="Billede 5">
            <a:extLst>
              <a:ext uri="{FF2B5EF4-FFF2-40B4-BE49-F238E27FC236}">
                <a16:creationId xmlns:a16="http://schemas.microsoft.com/office/drawing/2014/main" id="{D52F1332-A4BC-0148-67EF-23EBD9AADD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Tree>
    <p:extLst>
      <p:ext uri="{BB962C8B-B14F-4D97-AF65-F5344CB8AC3E}">
        <p14:creationId xmlns:p14="http://schemas.microsoft.com/office/powerpoint/2010/main" val="1559998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9DADA095-2130-029B-B06D-551B475D9ED5}"/>
              </a:ext>
            </a:extLst>
          </p:cNvPr>
          <p:cNvPicPr>
            <a:picLocks noChangeAspect="1"/>
          </p:cNvPicPr>
          <p:nvPr/>
        </p:nvPicPr>
        <p:blipFill>
          <a:blip r:embed="rId2"/>
          <a:stretch>
            <a:fillRect/>
          </a:stretch>
        </p:blipFill>
        <p:spPr>
          <a:xfrm>
            <a:off x="1089666" y="247013"/>
            <a:ext cx="4301472" cy="6029259"/>
          </a:xfrm>
          <a:prstGeom prst="rect">
            <a:avLst/>
          </a:prstGeom>
        </p:spPr>
      </p:pic>
      <p:sp>
        <p:nvSpPr>
          <p:cNvPr id="11" name="Ellipse 10">
            <a:extLst>
              <a:ext uri="{FF2B5EF4-FFF2-40B4-BE49-F238E27FC236}">
                <a16:creationId xmlns:a16="http://schemas.microsoft.com/office/drawing/2014/main" id="{75E7069E-B106-9B37-EC04-4C1A90EE68A0}"/>
              </a:ext>
            </a:extLst>
          </p:cNvPr>
          <p:cNvSpPr/>
          <p:nvPr/>
        </p:nvSpPr>
        <p:spPr>
          <a:xfrm>
            <a:off x="586493" y="6434226"/>
            <a:ext cx="160773" cy="16077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EE559971-B41E-096D-6818-E77D2B771B6B}"/>
              </a:ext>
            </a:extLst>
          </p:cNvPr>
          <p:cNvSpPr/>
          <p:nvPr/>
        </p:nvSpPr>
        <p:spPr>
          <a:xfrm>
            <a:off x="3000250" y="6434225"/>
            <a:ext cx="160773" cy="16077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ekstfelt 13">
            <a:extLst>
              <a:ext uri="{FF2B5EF4-FFF2-40B4-BE49-F238E27FC236}">
                <a16:creationId xmlns:a16="http://schemas.microsoft.com/office/drawing/2014/main" id="{68875D1F-4F3E-B32C-3548-7748DD1BA052}"/>
              </a:ext>
            </a:extLst>
          </p:cNvPr>
          <p:cNvSpPr txBox="1"/>
          <p:nvPr/>
        </p:nvSpPr>
        <p:spPr>
          <a:xfrm>
            <a:off x="732953" y="6345197"/>
            <a:ext cx="2054942" cy="369332"/>
          </a:xfrm>
          <a:prstGeom prst="rect">
            <a:avLst/>
          </a:prstGeom>
          <a:noFill/>
        </p:spPr>
        <p:txBody>
          <a:bodyPr wrap="square" rtlCol="0">
            <a:spAutoFit/>
          </a:bodyPr>
          <a:lstStyle/>
          <a:p>
            <a:r>
              <a:rPr lang="da-DK" dirty="0"/>
              <a:t>Nye graveområder </a:t>
            </a:r>
          </a:p>
        </p:txBody>
      </p:sp>
      <p:sp>
        <p:nvSpPr>
          <p:cNvPr id="15" name="Tekstfelt 14">
            <a:extLst>
              <a:ext uri="{FF2B5EF4-FFF2-40B4-BE49-F238E27FC236}">
                <a16:creationId xmlns:a16="http://schemas.microsoft.com/office/drawing/2014/main" id="{232FC184-B4B8-3F3F-4FE6-C36955584319}"/>
              </a:ext>
            </a:extLst>
          </p:cNvPr>
          <p:cNvSpPr txBox="1"/>
          <p:nvPr/>
        </p:nvSpPr>
        <p:spPr>
          <a:xfrm>
            <a:off x="3161023" y="6328923"/>
            <a:ext cx="3241505" cy="369332"/>
          </a:xfrm>
          <a:prstGeom prst="rect">
            <a:avLst/>
          </a:prstGeom>
          <a:noFill/>
        </p:spPr>
        <p:txBody>
          <a:bodyPr wrap="square" rtlCol="0">
            <a:spAutoFit/>
          </a:bodyPr>
          <a:lstStyle/>
          <a:p>
            <a:r>
              <a:rPr lang="da-DK" dirty="0"/>
              <a:t>Eksisterende graveområder</a:t>
            </a:r>
          </a:p>
        </p:txBody>
      </p:sp>
      <p:sp>
        <p:nvSpPr>
          <p:cNvPr id="16" name="Tekstfelt 15">
            <a:extLst>
              <a:ext uri="{FF2B5EF4-FFF2-40B4-BE49-F238E27FC236}">
                <a16:creationId xmlns:a16="http://schemas.microsoft.com/office/drawing/2014/main" id="{9146CF8D-A5B3-5B08-AB9D-C3FB569AB217}"/>
              </a:ext>
            </a:extLst>
          </p:cNvPr>
          <p:cNvSpPr txBox="1"/>
          <p:nvPr/>
        </p:nvSpPr>
        <p:spPr>
          <a:xfrm>
            <a:off x="7051456" y="1064492"/>
            <a:ext cx="4837470" cy="6186309"/>
          </a:xfrm>
          <a:prstGeom prst="rect">
            <a:avLst/>
          </a:prstGeom>
          <a:noFill/>
        </p:spPr>
        <p:txBody>
          <a:bodyPr wrap="square" rtlCol="0">
            <a:spAutoFit/>
          </a:bodyPr>
          <a:lstStyle/>
          <a:p>
            <a:endParaRPr lang="da-DK" dirty="0"/>
          </a:p>
          <a:p>
            <a:r>
              <a:rPr lang="da-DK" b="1" dirty="0"/>
              <a:t>Kalundborg Kommune</a:t>
            </a:r>
          </a:p>
          <a:p>
            <a:pPr marL="285750" indent="-285750">
              <a:buFontTx/>
              <a:buChar char="-"/>
            </a:pPr>
            <a:r>
              <a:rPr lang="da-DK" dirty="0"/>
              <a:t>Stenrand </a:t>
            </a:r>
          </a:p>
          <a:p>
            <a:pPr marL="285750" indent="-285750">
              <a:buFontTx/>
              <a:buChar char="-"/>
            </a:pPr>
            <a:r>
              <a:rPr lang="da-DK" dirty="0"/>
              <a:t>Kaldred </a:t>
            </a:r>
          </a:p>
          <a:p>
            <a:pPr marL="285750" indent="-285750">
              <a:buFontTx/>
              <a:buChar char="-"/>
            </a:pPr>
            <a:r>
              <a:rPr lang="da-DK" dirty="0"/>
              <a:t>Bregninge (3 delområder) </a:t>
            </a:r>
          </a:p>
          <a:p>
            <a:endParaRPr lang="da-DK" dirty="0"/>
          </a:p>
          <a:p>
            <a:r>
              <a:rPr lang="da-DK" b="1" dirty="0"/>
              <a:t>Sorø Kommune</a:t>
            </a:r>
          </a:p>
          <a:p>
            <a:pPr marL="285750" indent="-285750">
              <a:buFontTx/>
              <a:buChar char="-"/>
            </a:pPr>
            <a:r>
              <a:rPr lang="da-DK" dirty="0"/>
              <a:t>Saltofte </a:t>
            </a:r>
          </a:p>
          <a:p>
            <a:pPr marL="285750" indent="-285750">
              <a:buFontTx/>
              <a:buChar char="-"/>
            </a:pPr>
            <a:r>
              <a:rPr lang="da-DK" dirty="0"/>
              <a:t>Munke Bjergby</a:t>
            </a:r>
          </a:p>
          <a:p>
            <a:pPr marL="285750" indent="-285750">
              <a:buFontTx/>
              <a:buChar char="-"/>
            </a:pPr>
            <a:r>
              <a:rPr lang="da-DK" dirty="0"/>
              <a:t>Lynge </a:t>
            </a:r>
          </a:p>
          <a:p>
            <a:endParaRPr lang="da-DK" dirty="0"/>
          </a:p>
          <a:p>
            <a:r>
              <a:rPr lang="da-DK" b="1" dirty="0"/>
              <a:t>Lejre Kommune</a:t>
            </a:r>
          </a:p>
          <a:p>
            <a:r>
              <a:rPr lang="da-DK" dirty="0"/>
              <a:t>-Glim </a:t>
            </a:r>
          </a:p>
          <a:p>
            <a:endParaRPr lang="da-DK" dirty="0"/>
          </a:p>
          <a:p>
            <a:r>
              <a:rPr lang="da-DK" b="1" dirty="0"/>
              <a:t>Odsherred Kommune </a:t>
            </a:r>
          </a:p>
          <a:p>
            <a:pPr marL="285750" indent="-285750">
              <a:buFontTx/>
              <a:buChar char="-"/>
            </a:pPr>
            <a:r>
              <a:rPr lang="da-DK" dirty="0"/>
              <a:t>Herrestrup </a:t>
            </a:r>
          </a:p>
          <a:p>
            <a:endParaRPr lang="da-DK" dirty="0"/>
          </a:p>
          <a:p>
            <a:r>
              <a:rPr lang="da-DK" b="1" dirty="0"/>
              <a:t>Ringsted Kommune</a:t>
            </a:r>
          </a:p>
          <a:p>
            <a:r>
              <a:rPr lang="da-DK" dirty="0"/>
              <a:t>- Vigersted </a:t>
            </a:r>
          </a:p>
          <a:p>
            <a:endParaRPr lang="da-DK" dirty="0"/>
          </a:p>
          <a:p>
            <a:endParaRPr lang="da-DK" dirty="0"/>
          </a:p>
          <a:p>
            <a:endParaRPr lang="da-DK" dirty="0"/>
          </a:p>
        </p:txBody>
      </p:sp>
      <p:sp>
        <p:nvSpPr>
          <p:cNvPr id="19" name="Tekstfelt 18">
            <a:extLst>
              <a:ext uri="{FF2B5EF4-FFF2-40B4-BE49-F238E27FC236}">
                <a16:creationId xmlns:a16="http://schemas.microsoft.com/office/drawing/2014/main" id="{DD9E885C-6B87-3A22-DCCE-7AB52843606F}"/>
              </a:ext>
            </a:extLst>
          </p:cNvPr>
          <p:cNvSpPr txBox="1"/>
          <p:nvPr/>
        </p:nvSpPr>
        <p:spPr>
          <a:xfrm>
            <a:off x="6800864" y="833659"/>
            <a:ext cx="4778477" cy="461665"/>
          </a:xfrm>
          <a:prstGeom prst="rect">
            <a:avLst/>
          </a:prstGeom>
          <a:noFill/>
        </p:spPr>
        <p:txBody>
          <a:bodyPr wrap="square" rtlCol="0">
            <a:spAutoFit/>
          </a:bodyPr>
          <a:lstStyle/>
          <a:p>
            <a:r>
              <a:rPr lang="da-DK" sz="2400" dirty="0">
                <a:solidFill>
                  <a:schemeClr val="accent1"/>
                </a:solidFill>
              </a:rPr>
              <a:t>De 9 nye gravområder </a:t>
            </a:r>
          </a:p>
        </p:txBody>
      </p:sp>
      <p:pic>
        <p:nvPicPr>
          <p:cNvPr id="2" name="Billede 1">
            <a:extLst>
              <a:ext uri="{FF2B5EF4-FFF2-40B4-BE49-F238E27FC236}">
                <a16:creationId xmlns:a16="http://schemas.microsoft.com/office/drawing/2014/main" id="{99163A05-AAD0-3D1B-2897-12E113E3EB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67076" y="165282"/>
            <a:ext cx="1267057" cy="668377"/>
          </a:xfrm>
          <a:prstGeom prst="rect">
            <a:avLst/>
          </a:prstGeom>
        </p:spPr>
      </p:pic>
    </p:spTree>
    <p:extLst>
      <p:ext uri="{BB962C8B-B14F-4D97-AF65-F5344CB8AC3E}">
        <p14:creationId xmlns:p14="http://schemas.microsoft.com/office/powerpoint/2010/main" val="900368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88D17-647D-C208-15C0-FABCDD9E83AE}"/>
            </a:ext>
          </a:extLst>
        </p:cNvPr>
        <p:cNvGrpSpPr/>
        <p:nvPr/>
      </p:nvGrpSpPr>
      <p:grpSpPr>
        <a:xfrm>
          <a:off x="0" y="0"/>
          <a:ext cx="0" cy="0"/>
          <a:chOff x="0" y="0"/>
          <a:chExt cx="0" cy="0"/>
        </a:xfrm>
      </p:grpSpPr>
      <p:sp>
        <p:nvSpPr>
          <p:cNvPr id="8" name="Tekstfelt 7">
            <a:extLst>
              <a:ext uri="{FF2B5EF4-FFF2-40B4-BE49-F238E27FC236}">
                <a16:creationId xmlns:a16="http://schemas.microsoft.com/office/drawing/2014/main" id="{19405A96-C91F-0504-7041-E8C34E33FAEF}"/>
              </a:ext>
            </a:extLst>
          </p:cNvPr>
          <p:cNvSpPr txBox="1"/>
          <p:nvPr/>
        </p:nvSpPr>
        <p:spPr>
          <a:xfrm>
            <a:off x="334112" y="41275"/>
            <a:ext cx="9581813"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noProof="0" dirty="0">
                <a:solidFill>
                  <a:schemeClr val="accent1">
                    <a:lumMod val="75000"/>
                  </a:schemeClr>
                </a:solidFill>
                <a:latin typeface="+mj-lt"/>
                <a:ea typeface="+mj-ea"/>
                <a:cs typeface="+mj-cs"/>
              </a:rPr>
              <a:t>Nye </a:t>
            </a:r>
            <a:r>
              <a:rPr lang="en-US" sz="3700" b="1" noProof="0" dirty="0" err="1">
                <a:solidFill>
                  <a:schemeClr val="accent1">
                    <a:lumMod val="75000"/>
                  </a:schemeClr>
                </a:solidFill>
                <a:latin typeface="+mj-lt"/>
                <a:ea typeface="+mj-ea"/>
                <a:cs typeface="+mj-cs"/>
              </a:rPr>
              <a:t>graveområder</a:t>
            </a:r>
            <a:r>
              <a:rPr lang="en-US" sz="3700" b="1" noProof="0" dirty="0">
                <a:solidFill>
                  <a:schemeClr val="accent1">
                    <a:lumMod val="75000"/>
                  </a:schemeClr>
                </a:solidFill>
                <a:latin typeface="+mj-lt"/>
                <a:ea typeface="+mj-ea"/>
                <a:cs typeface="+mj-cs"/>
              </a:rPr>
              <a:t> i </a:t>
            </a:r>
            <a:r>
              <a:rPr lang="en-US" sz="3700" b="1" noProof="0" dirty="0" err="1">
                <a:solidFill>
                  <a:schemeClr val="accent1">
                    <a:lumMod val="75000"/>
                  </a:schemeClr>
                </a:solidFill>
                <a:latin typeface="+mj-lt"/>
                <a:ea typeface="+mj-ea"/>
                <a:cs typeface="+mj-cs"/>
              </a:rPr>
              <a:t>Kalundborg</a:t>
            </a:r>
            <a:r>
              <a:rPr lang="en-US" sz="3700" b="1" noProof="0" dirty="0">
                <a:solidFill>
                  <a:schemeClr val="accent1">
                    <a:lumMod val="75000"/>
                  </a:schemeClr>
                </a:solidFill>
                <a:latin typeface="+mj-lt"/>
                <a:ea typeface="+mj-ea"/>
                <a:cs typeface="+mj-cs"/>
              </a:rPr>
              <a:t> </a:t>
            </a:r>
            <a:r>
              <a:rPr lang="en-US" sz="3700" b="1" noProof="0" dirty="0" err="1">
                <a:solidFill>
                  <a:schemeClr val="accent1">
                    <a:lumMod val="75000"/>
                  </a:schemeClr>
                </a:solidFill>
                <a:latin typeface="+mj-lt"/>
                <a:ea typeface="+mj-ea"/>
                <a:cs typeface="+mj-cs"/>
              </a:rPr>
              <a:t>Kommune</a:t>
            </a:r>
            <a:endParaRPr lang="en-US" sz="3700" b="1" noProof="0" dirty="0">
              <a:solidFill>
                <a:schemeClr val="accent1">
                  <a:lumMod val="75000"/>
                </a:schemeClr>
              </a:solidFill>
              <a:latin typeface="+mj-lt"/>
              <a:ea typeface="+mj-ea"/>
              <a:cs typeface="+mj-cs"/>
            </a:endParaRPr>
          </a:p>
          <a:p>
            <a:pPr>
              <a:lnSpc>
                <a:spcPct val="90000"/>
              </a:lnSpc>
              <a:spcBef>
                <a:spcPct val="0"/>
              </a:spcBef>
              <a:spcAft>
                <a:spcPts val="600"/>
              </a:spcAft>
            </a:pPr>
            <a:endParaRPr lang="en-US" sz="3700" b="1" noProof="0" dirty="0">
              <a:latin typeface="+mj-lt"/>
              <a:ea typeface="+mj-ea"/>
              <a:cs typeface="+mj-cs"/>
            </a:endParaRPr>
          </a:p>
        </p:txBody>
      </p:sp>
      <p:sp>
        <p:nvSpPr>
          <p:cNvPr id="3" name="Tekstfelt 2">
            <a:extLst>
              <a:ext uri="{FF2B5EF4-FFF2-40B4-BE49-F238E27FC236}">
                <a16:creationId xmlns:a16="http://schemas.microsoft.com/office/drawing/2014/main" id="{DD1028D2-AC43-5416-EC2D-421CA03FA248}"/>
              </a:ext>
            </a:extLst>
          </p:cNvPr>
          <p:cNvSpPr txBox="1"/>
          <p:nvPr/>
        </p:nvSpPr>
        <p:spPr>
          <a:xfrm>
            <a:off x="331066" y="1744607"/>
            <a:ext cx="4537864" cy="3742762"/>
          </a:xfrm>
          <a:prstGeom prst="rect">
            <a:avLst/>
          </a:prstGeom>
        </p:spPr>
        <p:txBody>
          <a:bodyPr vert="horz" lIns="91440" tIns="45720" rIns="91440" bIns="45720" rtlCol="0">
            <a:normAutofit/>
          </a:bodyPr>
          <a:lstStyle/>
          <a:p>
            <a:pPr>
              <a:lnSpc>
                <a:spcPct val="90000"/>
              </a:lnSpc>
              <a:spcBef>
                <a:spcPts val="1000"/>
              </a:spcBef>
              <a:spcAft>
                <a:spcPts val="600"/>
              </a:spcAft>
            </a:pPr>
            <a:r>
              <a:rPr lang="en-US" sz="2000" b="1" noProof="0" dirty="0" err="1"/>
              <a:t>Graveområder</a:t>
            </a:r>
            <a:r>
              <a:rPr lang="en-US" sz="2000" b="1" noProof="0" dirty="0"/>
              <a:t> </a:t>
            </a:r>
          </a:p>
          <a:p>
            <a:pPr marL="457200" indent="-228600">
              <a:lnSpc>
                <a:spcPct val="90000"/>
              </a:lnSpc>
              <a:spcBef>
                <a:spcPts val="1000"/>
              </a:spcBef>
              <a:spcAft>
                <a:spcPts val="600"/>
              </a:spcAft>
              <a:buFont typeface="Arial" panose="020B0604020202020204" pitchFamily="34" charset="0"/>
              <a:buChar char="•"/>
            </a:pPr>
            <a:r>
              <a:rPr lang="en-US" sz="2000" b="1" noProof="0" dirty="0"/>
              <a:t>Stenrand </a:t>
            </a:r>
          </a:p>
          <a:p>
            <a:pPr marL="457200" indent="-228600">
              <a:lnSpc>
                <a:spcPct val="90000"/>
              </a:lnSpc>
              <a:spcBef>
                <a:spcPts val="1000"/>
              </a:spcBef>
              <a:spcAft>
                <a:spcPts val="600"/>
              </a:spcAft>
              <a:buFont typeface="Arial" panose="020B0604020202020204" pitchFamily="34" charset="0"/>
              <a:buChar char="•"/>
            </a:pPr>
            <a:r>
              <a:rPr lang="en-US" sz="2000" b="1" noProof="0" dirty="0" err="1"/>
              <a:t>Kaldred</a:t>
            </a:r>
            <a:endParaRPr lang="en-US" sz="2000" b="1" noProof="0" dirty="0"/>
          </a:p>
          <a:p>
            <a:pPr marL="457200" indent="-228600">
              <a:lnSpc>
                <a:spcPct val="90000"/>
              </a:lnSpc>
              <a:spcBef>
                <a:spcPts val="1000"/>
              </a:spcBef>
              <a:spcAft>
                <a:spcPts val="600"/>
              </a:spcAft>
              <a:buFont typeface="Arial" panose="020B0604020202020204" pitchFamily="34" charset="0"/>
              <a:buChar char="•"/>
            </a:pPr>
            <a:r>
              <a:rPr lang="en-US" sz="2000" b="1" noProof="0" dirty="0"/>
              <a:t>Bregninge (3 </a:t>
            </a:r>
            <a:r>
              <a:rPr lang="en-US" sz="2000" b="1" noProof="0" dirty="0" err="1"/>
              <a:t>delområder</a:t>
            </a:r>
            <a:r>
              <a:rPr lang="en-US" sz="2000" b="1" dirty="0"/>
              <a:t>) </a:t>
            </a:r>
            <a:endParaRPr lang="en-US" sz="2000" b="1" noProof="0" dirty="0"/>
          </a:p>
          <a:p>
            <a:pPr indent="-228600">
              <a:lnSpc>
                <a:spcPct val="90000"/>
              </a:lnSpc>
              <a:spcBef>
                <a:spcPts val="1000"/>
              </a:spcBef>
              <a:spcAft>
                <a:spcPts val="600"/>
              </a:spcAft>
              <a:buFont typeface="Arial" panose="020B0604020202020204" pitchFamily="34" charset="0"/>
              <a:buChar char="•"/>
            </a:pPr>
            <a:endParaRPr lang="en-US" sz="2000" b="1" noProof="0" dirty="0"/>
          </a:p>
          <a:p>
            <a:pPr indent="-228600">
              <a:lnSpc>
                <a:spcPct val="90000"/>
              </a:lnSpc>
              <a:spcBef>
                <a:spcPts val="1000"/>
              </a:spcBef>
              <a:spcAft>
                <a:spcPts val="600"/>
              </a:spcAft>
              <a:buFont typeface="Arial" panose="020B0604020202020204" pitchFamily="34" charset="0"/>
              <a:buChar char="•"/>
            </a:pPr>
            <a:r>
              <a:rPr lang="en-US" sz="2000" b="1" noProof="0" dirty="0"/>
              <a:t>I alt 69 </a:t>
            </a:r>
            <a:r>
              <a:rPr lang="en-US" sz="2000" b="1" noProof="0" dirty="0" err="1"/>
              <a:t>hektar</a:t>
            </a:r>
            <a:endParaRPr lang="en-US" sz="2000" b="1" noProof="0" dirty="0"/>
          </a:p>
          <a:p>
            <a:pPr indent="-228600">
              <a:lnSpc>
                <a:spcPct val="90000"/>
              </a:lnSpc>
              <a:spcBef>
                <a:spcPts val="1000"/>
              </a:spcBef>
              <a:spcAft>
                <a:spcPts val="600"/>
              </a:spcAft>
              <a:buFont typeface="Arial" panose="020B0604020202020204" pitchFamily="34" charset="0"/>
              <a:buChar char="•"/>
            </a:pPr>
            <a:endParaRPr lang="en-US" sz="2000" b="1" noProof="0" dirty="0"/>
          </a:p>
          <a:p>
            <a:pPr marL="457200" indent="-228600">
              <a:lnSpc>
                <a:spcPct val="90000"/>
              </a:lnSpc>
              <a:spcBef>
                <a:spcPts val="1000"/>
              </a:spcBef>
              <a:spcAft>
                <a:spcPts val="600"/>
              </a:spcAft>
              <a:buFont typeface="Arial" panose="020B0604020202020204" pitchFamily="34" charset="0"/>
              <a:buChar char="•"/>
            </a:pPr>
            <a:endParaRPr lang="en-US" sz="2000" b="1" noProof="0" dirty="0"/>
          </a:p>
          <a:p>
            <a:pPr indent="-228600">
              <a:lnSpc>
                <a:spcPct val="90000"/>
              </a:lnSpc>
              <a:spcBef>
                <a:spcPts val="1000"/>
              </a:spcBef>
              <a:spcAft>
                <a:spcPts val="600"/>
              </a:spcAft>
              <a:buFont typeface="Arial" panose="020B0604020202020204" pitchFamily="34" charset="0"/>
              <a:buChar char="•"/>
            </a:pPr>
            <a:endParaRPr lang="en-US" sz="2000" b="1" noProof="0" dirty="0"/>
          </a:p>
        </p:txBody>
      </p:sp>
      <p:sp>
        <p:nvSpPr>
          <p:cNvPr id="43" name="Rektangel 42">
            <a:extLst>
              <a:ext uri="{FF2B5EF4-FFF2-40B4-BE49-F238E27FC236}">
                <a16:creationId xmlns:a16="http://schemas.microsoft.com/office/drawing/2014/main" id="{98E760D6-DF37-2FB2-7518-452124F3B9BE}"/>
              </a:ext>
            </a:extLst>
          </p:cNvPr>
          <p:cNvSpPr/>
          <p:nvPr/>
        </p:nvSpPr>
        <p:spPr>
          <a:xfrm>
            <a:off x="7096946" y="6328280"/>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45" name="Tekstfelt 44">
            <a:extLst>
              <a:ext uri="{FF2B5EF4-FFF2-40B4-BE49-F238E27FC236}">
                <a16:creationId xmlns:a16="http://schemas.microsoft.com/office/drawing/2014/main" id="{756D5A1C-B880-C1A9-6A19-1DB6C7BB2D50}"/>
              </a:ext>
            </a:extLst>
          </p:cNvPr>
          <p:cNvSpPr txBox="1"/>
          <p:nvPr/>
        </p:nvSpPr>
        <p:spPr>
          <a:xfrm>
            <a:off x="7329439" y="6310031"/>
            <a:ext cx="2328609" cy="246221"/>
          </a:xfrm>
          <a:prstGeom prst="rect">
            <a:avLst/>
          </a:prstGeom>
          <a:noFill/>
        </p:spPr>
        <p:txBody>
          <a:bodyPr wrap="square" rtlCol="0">
            <a:spAutoFit/>
          </a:bodyPr>
          <a:lstStyle/>
          <a:p>
            <a:r>
              <a:rPr lang="da-DK" sz="1000" b="1" noProof="0" dirty="0"/>
              <a:t>Eksisterende interesseområder</a:t>
            </a:r>
          </a:p>
        </p:txBody>
      </p:sp>
      <p:sp>
        <p:nvSpPr>
          <p:cNvPr id="46" name="Rektangel 45">
            <a:extLst>
              <a:ext uri="{FF2B5EF4-FFF2-40B4-BE49-F238E27FC236}">
                <a16:creationId xmlns:a16="http://schemas.microsoft.com/office/drawing/2014/main" id="{01D7B18C-8F99-41BD-41CF-B00F23E287CD}"/>
              </a:ext>
            </a:extLst>
          </p:cNvPr>
          <p:cNvSpPr/>
          <p:nvPr/>
        </p:nvSpPr>
        <p:spPr>
          <a:xfrm>
            <a:off x="9334283" y="6327358"/>
            <a:ext cx="208639"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47" name="Tekstfelt 46">
            <a:extLst>
              <a:ext uri="{FF2B5EF4-FFF2-40B4-BE49-F238E27FC236}">
                <a16:creationId xmlns:a16="http://schemas.microsoft.com/office/drawing/2014/main" id="{305ACD54-8605-CD09-88BA-21388EAD811F}"/>
              </a:ext>
            </a:extLst>
          </p:cNvPr>
          <p:cNvSpPr txBox="1"/>
          <p:nvPr/>
        </p:nvSpPr>
        <p:spPr>
          <a:xfrm>
            <a:off x="9542922" y="6302336"/>
            <a:ext cx="2188829" cy="246221"/>
          </a:xfrm>
          <a:prstGeom prst="rect">
            <a:avLst/>
          </a:prstGeom>
          <a:noFill/>
        </p:spPr>
        <p:txBody>
          <a:bodyPr wrap="square" rtlCol="0">
            <a:spAutoFit/>
          </a:bodyPr>
          <a:lstStyle/>
          <a:p>
            <a:r>
              <a:rPr lang="da-DK" sz="1000" b="1" noProof="0" dirty="0"/>
              <a:t>Eksisterende graveområder</a:t>
            </a:r>
          </a:p>
        </p:txBody>
      </p:sp>
      <p:sp>
        <p:nvSpPr>
          <p:cNvPr id="48" name="Rektangel 47">
            <a:extLst>
              <a:ext uri="{FF2B5EF4-FFF2-40B4-BE49-F238E27FC236}">
                <a16:creationId xmlns:a16="http://schemas.microsoft.com/office/drawing/2014/main" id="{366AB56D-2DA5-A933-7612-E439A769119C}"/>
              </a:ext>
            </a:extLst>
          </p:cNvPr>
          <p:cNvSpPr/>
          <p:nvPr/>
        </p:nvSpPr>
        <p:spPr>
          <a:xfrm>
            <a:off x="5534514" y="6333779"/>
            <a:ext cx="218953" cy="198726"/>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highlight>
                <a:srgbClr val="FFFF00"/>
              </a:highlight>
            </a:endParaRPr>
          </a:p>
        </p:txBody>
      </p:sp>
      <p:sp>
        <p:nvSpPr>
          <p:cNvPr id="50" name="Tekstfelt 49">
            <a:extLst>
              <a:ext uri="{FF2B5EF4-FFF2-40B4-BE49-F238E27FC236}">
                <a16:creationId xmlns:a16="http://schemas.microsoft.com/office/drawing/2014/main" id="{545D9805-EA99-B300-40EF-CFF2727612A8}"/>
              </a:ext>
            </a:extLst>
          </p:cNvPr>
          <p:cNvSpPr txBox="1"/>
          <p:nvPr/>
        </p:nvSpPr>
        <p:spPr>
          <a:xfrm>
            <a:off x="5753467" y="6302337"/>
            <a:ext cx="1644325" cy="246221"/>
          </a:xfrm>
          <a:prstGeom prst="rect">
            <a:avLst/>
          </a:prstGeom>
          <a:noFill/>
        </p:spPr>
        <p:txBody>
          <a:bodyPr wrap="square" rtlCol="0">
            <a:spAutoFit/>
          </a:bodyPr>
          <a:lstStyle/>
          <a:p>
            <a:r>
              <a:rPr lang="da-DK" sz="1000" b="1" noProof="0" dirty="0"/>
              <a:t>Nye graveområder</a:t>
            </a:r>
          </a:p>
        </p:txBody>
      </p:sp>
      <p:pic>
        <p:nvPicPr>
          <p:cNvPr id="58" name="Billede 57">
            <a:extLst>
              <a:ext uri="{FF2B5EF4-FFF2-40B4-BE49-F238E27FC236}">
                <a16:creationId xmlns:a16="http://schemas.microsoft.com/office/drawing/2014/main" id="{0E02BE28-0BE3-AD81-8235-18EC9A5BDC9B}"/>
              </a:ext>
            </a:extLst>
          </p:cNvPr>
          <p:cNvPicPr>
            <a:picLocks noChangeAspect="1"/>
          </p:cNvPicPr>
          <p:nvPr/>
        </p:nvPicPr>
        <p:blipFill>
          <a:blip r:embed="rId3"/>
          <a:stretch>
            <a:fillRect/>
          </a:stretch>
        </p:blipFill>
        <p:spPr>
          <a:xfrm>
            <a:off x="4288842" y="922880"/>
            <a:ext cx="7529212" cy="5342083"/>
          </a:xfrm>
          <a:prstGeom prst="rect">
            <a:avLst/>
          </a:prstGeom>
        </p:spPr>
      </p:pic>
      <p:pic>
        <p:nvPicPr>
          <p:cNvPr id="2" name="Billede 1">
            <a:extLst>
              <a:ext uri="{FF2B5EF4-FFF2-40B4-BE49-F238E27FC236}">
                <a16:creationId xmlns:a16="http://schemas.microsoft.com/office/drawing/2014/main" id="{73B3F3FB-BBAE-118B-3A4D-93C96C8838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37336" y="185687"/>
            <a:ext cx="1267057" cy="668377"/>
          </a:xfrm>
          <a:prstGeom prst="rect">
            <a:avLst/>
          </a:prstGeom>
        </p:spPr>
      </p:pic>
    </p:spTree>
    <p:extLst>
      <p:ext uri="{BB962C8B-B14F-4D97-AF65-F5344CB8AC3E}">
        <p14:creationId xmlns:p14="http://schemas.microsoft.com/office/powerpoint/2010/main" val="289060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46C54-99FF-944C-DB1D-81AC85541650}"/>
            </a:ext>
          </a:extLst>
        </p:cNvPr>
        <p:cNvGrpSpPr/>
        <p:nvPr/>
      </p:nvGrpSpPr>
      <p:grpSpPr>
        <a:xfrm>
          <a:off x="0" y="0"/>
          <a:ext cx="0" cy="0"/>
          <a:chOff x="0" y="0"/>
          <a:chExt cx="0" cy="0"/>
        </a:xfrm>
      </p:grpSpPr>
      <p:sp>
        <p:nvSpPr>
          <p:cNvPr id="7" name="Tekstfelt 6">
            <a:extLst>
              <a:ext uri="{FF2B5EF4-FFF2-40B4-BE49-F238E27FC236}">
                <a16:creationId xmlns:a16="http://schemas.microsoft.com/office/drawing/2014/main" id="{FA6EAC9E-AE7C-0717-C34A-5B3F2FEBD754}"/>
              </a:ext>
            </a:extLst>
          </p:cNvPr>
          <p:cNvSpPr txBox="1"/>
          <p:nvPr/>
        </p:nvSpPr>
        <p:spPr>
          <a:xfrm>
            <a:off x="515938" y="1328570"/>
            <a:ext cx="4704877" cy="4553000"/>
          </a:xfrm>
          <a:prstGeom prst="rect">
            <a:avLst/>
          </a:prstGeom>
        </p:spPr>
        <p:txBody>
          <a:bodyPr vert="horz" lIns="91440" tIns="45720" rIns="91440" bIns="45720" rtlCol="0">
            <a:normAutofit/>
          </a:bodyPr>
          <a:lstStyle/>
          <a:p>
            <a:pPr>
              <a:lnSpc>
                <a:spcPct val="90000"/>
              </a:lnSpc>
              <a:spcAft>
                <a:spcPts val="600"/>
              </a:spcAft>
            </a:pPr>
            <a:r>
              <a:rPr lang="da-DK" sz="1400" b="1" dirty="0"/>
              <a:t>Ressource </a:t>
            </a:r>
            <a:endParaRPr lang="da-DK" sz="1400" b="1" noProof="0" dirty="0"/>
          </a:p>
          <a:p>
            <a:pPr>
              <a:lnSpc>
                <a:spcPct val="90000"/>
              </a:lnSpc>
              <a:spcAft>
                <a:spcPts val="600"/>
              </a:spcAft>
            </a:pPr>
            <a:r>
              <a:rPr lang="da-DK" sz="1400" noProof="0" dirty="0"/>
              <a:t>18 ha, 2,5 mio. m</a:t>
            </a:r>
            <a:r>
              <a:rPr lang="da-DK" sz="1400" baseline="30000" noProof="0" dirty="0"/>
              <a:t>3</a:t>
            </a:r>
            <a:r>
              <a:rPr lang="da-DK" sz="1400" noProof="0" dirty="0"/>
              <a:t> </a:t>
            </a:r>
          </a:p>
          <a:p>
            <a:pPr>
              <a:lnSpc>
                <a:spcPct val="90000"/>
              </a:lnSpc>
              <a:spcAft>
                <a:spcPts val="600"/>
              </a:spcAft>
            </a:pPr>
            <a:r>
              <a:rPr lang="da-DK" sz="1400" noProof="0" dirty="0"/>
              <a:t>Materialer af særlig god kvalitet </a:t>
            </a:r>
            <a:r>
              <a:rPr lang="da-DK" sz="1400" noProof="0" dirty="0">
                <a:sym typeface="Wingdings" panose="05000000000000000000" pitchFamily="2" charset="2"/>
              </a:rPr>
              <a:t> oparbejdes til de bedste betonklasser </a:t>
            </a:r>
            <a:endParaRPr lang="da-DK" sz="1400" noProof="0" dirty="0"/>
          </a:p>
          <a:p>
            <a:pPr>
              <a:lnSpc>
                <a:spcPct val="90000"/>
              </a:lnSpc>
              <a:spcAft>
                <a:spcPts val="600"/>
              </a:spcAft>
            </a:pPr>
            <a:r>
              <a:rPr lang="da-DK" sz="1400" noProof="0" dirty="0"/>
              <a:t>Råstoftykkelse 15 meter hovedsageligt over grundvandsspejlet </a:t>
            </a:r>
          </a:p>
          <a:p>
            <a:pPr>
              <a:lnSpc>
                <a:spcPct val="90000"/>
              </a:lnSpc>
              <a:spcAft>
                <a:spcPts val="600"/>
              </a:spcAft>
            </a:pPr>
            <a:endParaRPr lang="da-DK" sz="1400" b="1" noProof="0" dirty="0"/>
          </a:p>
          <a:p>
            <a:pPr>
              <a:lnSpc>
                <a:spcPct val="90000"/>
              </a:lnSpc>
              <a:spcAft>
                <a:spcPts val="600"/>
              </a:spcAft>
            </a:pPr>
            <a:r>
              <a:rPr lang="da-DK" sz="1400" b="1" noProof="0" dirty="0"/>
              <a:t>Årsag til udvælgelse</a:t>
            </a:r>
          </a:p>
          <a:p>
            <a:pPr>
              <a:lnSpc>
                <a:spcPct val="90000"/>
              </a:lnSpc>
              <a:spcAft>
                <a:spcPts val="600"/>
              </a:spcAft>
            </a:pPr>
            <a:r>
              <a:rPr lang="da-DK" sz="1400" noProof="0" dirty="0"/>
              <a:t>Dokumenteret særlig god ressource</a:t>
            </a:r>
          </a:p>
          <a:p>
            <a:pPr>
              <a:lnSpc>
                <a:spcPct val="90000"/>
              </a:lnSpc>
              <a:spcAft>
                <a:spcPts val="600"/>
              </a:spcAft>
            </a:pPr>
            <a:endParaRPr lang="da-DK" sz="1400" b="1" noProof="0" dirty="0"/>
          </a:p>
          <a:p>
            <a:pPr>
              <a:lnSpc>
                <a:spcPct val="90000"/>
              </a:lnSpc>
              <a:spcAft>
                <a:spcPts val="600"/>
              </a:spcAft>
            </a:pPr>
            <a:r>
              <a:rPr lang="da-DK" sz="1400" b="1" noProof="0" dirty="0"/>
              <a:t>Hovedudfordringer</a:t>
            </a:r>
          </a:p>
          <a:p>
            <a:pPr>
              <a:lnSpc>
                <a:spcPct val="90000"/>
              </a:lnSpc>
              <a:spcAft>
                <a:spcPts val="600"/>
              </a:spcAft>
            </a:pPr>
            <a:r>
              <a:rPr lang="da-DK" sz="1400" noProof="0" dirty="0"/>
              <a:t>Påvirkninger af geologisk landskab - Bjergsted Bakker</a:t>
            </a:r>
          </a:p>
          <a:p>
            <a:pPr>
              <a:lnSpc>
                <a:spcPct val="90000"/>
              </a:lnSpc>
              <a:spcAft>
                <a:spcPts val="600"/>
              </a:spcAft>
            </a:pPr>
            <a:r>
              <a:rPr lang="da-DK" sz="1400" dirty="0"/>
              <a:t>Vandindvinding (Kalundborg Kommune)</a:t>
            </a:r>
            <a:endParaRPr lang="da-DK" sz="1400" noProof="0" dirty="0"/>
          </a:p>
          <a:p>
            <a:pPr>
              <a:lnSpc>
                <a:spcPct val="90000"/>
              </a:lnSpc>
              <a:spcAft>
                <a:spcPts val="600"/>
              </a:spcAft>
            </a:pPr>
            <a:endParaRPr lang="da-DK" sz="1400" b="1" noProof="0" dirty="0"/>
          </a:p>
          <a:p>
            <a:pPr>
              <a:lnSpc>
                <a:spcPct val="90000"/>
              </a:lnSpc>
              <a:spcAft>
                <a:spcPts val="600"/>
              </a:spcAft>
            </a:pPr>
            <a:r>
              <a:rPr lang="da-DK" sz="1400" b="1" noProof="0" dirty="0"/>
              <a:t>Partshøring</a:t>
            </a:r>
          </a:p>
          <a:p>
            <a:pPr>
              <a:lnSpc>
                <a:spcPct val="90000"/>
              </a:lnSpc>
              <a:spcAft>
                <a:spcPts val="600"/>
              </a:spcAft>
            </a:pPr>
            <a:r>
              <a:rPr lang="da-DK" sz="1400" noProof="0" dirty="0"/>
              <a:t>8 høringssvar</a:t>
            </a:r>
          </a:p>
          <a:p>
            <a:pPr>
              <a:lnSpc>
                <a:spcPct val="90000"/>
              </a:lnSpc>
              <a:spcAft>
                <a:spcPts val="600"/>
              </a:spcAft>
            </a:pPr>
            <a:r>
              <a:rPr lang="da-DK" sz="1400" dirty="0"/>
              <a:t>- Landskab, diger, vej, drikkevandsinteresser mm.</a:t>
            </a:r>
            <a:endParaRPr lang="da-DK" sz="1400" noProof="0" dirty="0"/>
          </a:p>
        </p:txBody>
      </p:sp>
      <p:sp>
        <p:nvSpPr>
          <p:cNvPr id="2" name="Tekstfelt 1">
            <a:extLst>
              <a:ext uri="{FF2B5EF4-FFF2-40B4-BE49-F238E27FC236}">
                <a16:creationId xmlns:a16="http://schemas.microsoft.com/office/drawing/2014/main" id="{276F781E-5B6F-7242-0078-B445F28A9F4F}"/>
              </a:ext>
            </a:extLst>
          </p:cNvPr>
          <p:cNvSpPr txBox="1"/>
          <p:nvPr/>
        </p:nvSpPr>
        <p:spPr>
          <a:xfrm>
            <a:off x="515937" y="329423"/>
            <a:ext cx="11160126" cy="908050"/>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chemeClr val="accent1">
                    <a:lumMod val="75000"/>
                  </a:schemeClr>
                </a:solidFill>
              </a:rPr>
              <a:t>Nyt graveområde ved Stenrand</a:t>
            </a:r>
          </a:p>
          <a:p>
            <a:pPr>
              <a:lnSpc>
                <a:spcPct val="90000"/>
              </a:lnSpc>
              <a:spcBef>
                <a:spcPct val="0"/>
              </a:spcBef>
              <a:spcAft>
                <a:spcPts val="600"/>
              </a:spcAft>
            </a:pPr>
            <a:r>
              <a:rPr lang="da-DK" sz="2400" b="1" noProof="0" dirty="0"/>
              <a:t>Kalundborg Kommune</a:t>
            </a:r>
          </a:p>
        </p:txBody>
      </p:sp>
      <p:sp>
        <p:nvSpPr>
          <p:cNvPr id="20" name="Rektangel 19">
            <a:extLst>
              <a:ext uri="{FF2B5EF4-FFF2-40B4-BE49-F238E27FC236}">
                <a16:creationId xmlns:a16="http://schemas.microsoft.com/office/drawing/2014/main" id="{864899A7-829F-CB7B-D591-4246460E581C}"/>
              </a:ext>
            </a:extLst>
          </p:cNvPr>
          <p:cNvSpPr/>
          <p:nvPr/>
        </p:nvSpPr>
        <p:spPr>
          <a:xfrm>
            <a:off x="7467486" y="5971012"/>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22" name="Tekstfelt 21">
            <a:extLst>
              <a:ext uri="{FF2B5EF4-FFF2-40B4-BE49-F238E27FC236}">
                <a16:creationId xmlns:a16="http://schemas.microsoft.com/office/drawing/2014/main" id="{0D436915-AA5D-77B0-E3CA-B681E77F1DF0}"/>
              </a:ext>
            </a:extLst>
          </p:cNvPr>
          <p:cNvSpPr txBox="1"/>
          <p:nvPr/>
        </p:nvSpPr>
        <p:spPr>
          <a:xfrm>
            <a:off x="7699979" y="5961434"/>
            <a:ext cx="2328609" cy="246221"/>
          </a:xfrm>
          <a:prstGeom prst="rect">
            <a:avLst/>
          </a:prstGeom>
          <a:noFill/>
        </p:spPr>
        <p:txBody>
          <a:bodyPr wrap="square" rtlCol="0">
            <a:spAutoFit/>
          </a:bodyPr>
          <a:lstStyle/>
          <a:p>
            <a:r>
              <a:rPr lang="da-DK" sz="1000" b="1" noProof="0" dirty="0"/>
              <a:t>Eksisterende interesseområder</a:t>
            </a:r>
          </a:p>
        </p:txBody>
      </p:sp>
      <p:sp>
        <p:nvSpPr>
          <p:cNvPr id="24" name="Rektangel 23">
            <a:extLst>
              <a:ext uri="{FF2B5EF4-FFF2-40B4-BE49-F238E27FC236}">
                <a16:creationId xmlns:a16="http://schemas.microsoft.com/office/drawing/2014/main" id="{1CC99798-940F-6254-6981-90DF1A799DBE}"/>
              </a:ext>
            </a:extLst>
          </p:cNvPr>
          <p:cNvSpPr/>
          <p:nvPr/>
        </p:nvSpPr>
        <p:spPr>
          <a:xfrm>
            <a:off x="9834460" y="5971012"/>
            <a:ext cx="208639" cy="205147"/>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a-DK" noProof="0" dirty="0"/>
          </a:p>
        </p:txBody>
      </p:sp>
      <p:sp>
        <p:nvSpPr>
          <p:cNvPr id="25" name="Tekstfelt 24">
            <a:extLst>
              <a:ext uri="{FF2B5EF4-FFF2-40B4-BE49-F238E27FC236}">
                <a16:creationId xmlns:a16="http://schemas.microsoft.com/office/drawing/2014/main" id="{DB515DE4-D332-A4C1-1311-C611D5A61BC9}"/>
              </a:ext>
            </a:extLst>
          </p:cNvPr>
          <p:cNvSpPr txBox="1"/>
          <p:nvPr/>
        </p:nvSpPr>
        <p:spPr>
          <a:xfrm>
            <a:off x="10028588" y="5961435"/>
            <a:ext cx="2188829" cy="246221"/>
          </a:xfrm>
          <a:prstGeom prst="rect">
            <a:avLst/>
          </a:prstGeom>
          <a:noFill/>
        </p:spPr>
        <p:txBody>
          <a:bodyPr wrap="square" rtlCol="0">
            <a:spAutoFit/>
          </a:bodyPr>
          <a:lstStyle/>
          <a:p>
            <a:r>
              <a:rPr lang="da-DK" sz="1000" b="1" noProof="0" dirty="0"/>
              <a:t>Eksisterende graveområder</a:t>
            </a:r>
          </a:p>
        </p:txBody>
      </p:sp>
      <p:sp>
        <p:nvSpPr>
          <p:cNvPr id="26" name="Rektangel 25">
            <a:extLst>
              <a:ext uri="{FF2B5EF4-FFF2-40B4-BE49-F238E27FC236}">
                <a16:creationId xmlns:a16="http://schemas.microsoft.com/office/drawing/2014/main" id="{476C1D11-7510-6D7D-EB61-85696B099FFE}"/>
              </a:ext>
            </a:extLst>
          </p:cNvPr>
          <p:cNvSpPr/>
          <p:nvPr/>
        </p:nvSpPr>
        <p:spPr>
          <a:xfrm>
            <a:off x="5645484" y="5971012"/>
            <a:ext cx="218953" cy="198726"/>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
        <p:nvSpPr>
          <p:cNvPr id="27" name="Tekstfelt 26">
            <a:extLst>
              <a:ext uri="{FF2B5EF4-FFF2-40B4-BE49-F238E27FC236}">
                <a16:creationId xmlns:a16="http://schemas.microsoft.com/office/drawing/2014/main" id="{A560E248-BF90-EC91-DFDD-601241AFCA92}"/>
              </a:ext>
            </a:extLst>
          </p:cNvPr>
          <p:cNvSpPr txBox="1"/>
          <p:nvPr/>
        </p:nvSpPr>
        <p:spPr>
          <a:xfrm>
            <a:off x="5864437" y="5936621"/>
            <a:ext cx="1644325" cy="246221"/>
          </a:xfrm>
          <a:prstGeom prst="rect">
            <a:avLst/>
          </a:prstGeom>
          <a:noFill/>
        </p:spPr>
        <p:txBody>
          <a:bodyPr wrap="square" rtlCol="0">
            <a:spAutoFit/>
          </a:bodyPr>
          <a:lstStyle/>
          <a:p>
            <a:r>
              <a:rPr lang="da-DK" sz="1000" b="1" noProof="0" dirty="0"/>
              <a:t>Nyt graveområde</a:t>
            </a:r>
          </a:p>
        </p:txBody>
      </p:sp>
      <p:pic>
        <p:nvPicPr>
          <p:cNvPr id="16" name="Billede 15">
            <a:extLst>
              <a:ext uri="{FF2B5EF4-FFF2-40B4-BE49-F238E27FC236}">
                <a16:creationId xmlns:a16="http://schemas.microsoft.com/office/drawing/2014/main" id="{370687FE-79B7-5921-9BEB-66385E9DD330}"/>
              </a:ext>
            </a:extLst>
          </p:cNvPr>
          <p:cNvPicPr>
            <a:picLocks noChangeAspect="1"/>
          </p:cNvPicPr>
          <p:nvPr/>
        </p:nvPicPr>
        <p:blipFill>
          <a:blip r:embed="rId3"/>
          <a:stretch>
            <a:fillRect/>
          </a:stretch>
        </p:blipFill>
        <p:spPr>
          <a:xfrm>
            <a:off x="5473863" y="1151858"/>
            <a:ext cx="6202199" cy="4632290"/>
          </a:xfrm>
          <a:prstGeom prst="rect">
            <a:avLst/>
          </a:prstGeom>
        </p:spPr>
      </p:pic>
      <p:pic>
        <p:nvPicPr>
          <p:cNvPr id="5" name="Billede 4">
            <a:extLst>
              <a:ext uri="{FF2B5EF4-FFF2-40B4-BE49-F238E27FC236}">
                <a16:creationId xmlns:a16="http://schemas.microsoft.com/office/drawing/2014/main" id="{B2DD4F1C-077E-AB14-A299-C5EAB79167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Tree>
    <p:extLst>
      <p:ext uri="{BB962C8B-B14F-4D97-AF65-F5344CB8AC3E}">
        <p14:creationId xmlns:p14="http://schemas.microsoft.com/office/powerpoint/2010/main" val="231288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727C6E8-52D6-3358-CE1F-EF6A862477F6}"/>
              </a:ext>
            </a:extLst>
          </p:cNvPr>
          <p:cNvPicPr>
            <a:picLocks noChangeAspect="1"/>
          </p:cNvPicPr>
          <p:nvPr/>
        </p:nvPicPr>
        <p:blipFill>
          <a:blip r:embed="rId2">
            <a:extLst>
              <a:ext uri="{28A0092B-C50C-407E-A947-70E740481C1C}">
                <a14:useLocalDpi xmlns:a14="http://schemas.microsoft.com/office/drawing/2010/main" val="0"/>
              </a:ext>
            </a:extLst>
          </a:blip>
          <a:srcRect l="2521" r="2521"/>
          <a:stretch/>
        </p:blipFill>
        <p:spPr>
          <a:xfrm>
            <a:off x="6680326" y="0"/>
            <a:ext cx="5511674" cy="6857990"/>
          </a:xfrm>
          <a:prstGeom prst="rect">
            <a:avLst/>
          </a:prstGeom>
          <a:solidFill>
            <a:schemeClr val="bg1"/>
          </a:solidFill>
        </p:spPr>
      </p:pic>
      <p:sp>
        <p:nvSpPr>
          <p:cNvPr id="5" name="Tekstfelt 4">
            <a:extLst>
              <a:ext uri="{FF2B5EF4-FFF2-40B4-BE49-F238E27FC236}">
                <a16:creationId xmlns:a16="http://schemas.microsoft.com/office/drawing/2014/main" id="{7D9CA9CC-147E-0D34-B2DA-6A9F90AF8852}"/>
              </a:ext>
            </a:extLst>
          </p:cNvPr>
          <p:cNvSpPr txBox="1"/>
          <p:nvPr/>
        </p:nvSpPr>
        <p:spPr>
          <a:xfrm>
            <a:off x="447111" y="1089025"/>
            <a:ext cx="6233215" cy="6863417"/>
          </a:xfrm>
          <a:prstGeom prst="rect">
            <a:avLst/>
          </a:prstGeom>
          <a:noFill/>
        </p:spPr>
        <p:txBody>
          <a:bodyPr wrap="square">
            <a:spAutoFit/>
          </a:bodyPr>
          <a:lstStyle/>
          <a:p>
            <a:r>
              <a:rPr lang="da-DK" sz="2000" dirty="0">
                <a:cs typeface="Calibri" panose="020F0502020204030204" pitchFamily="34" charset="0"/>
              </a:rPr>
              <a:t>17.00	Velkomst v/Bruno Jerup, formand for udvalg for 	grøn omstilling, bæredygtighed og miljø</a:t>
            </a:r>
            <a:br>
              <a:rPr lang="da-DK" sz="2000" dirty="0">
                <a:cs typeface="Calibri" panose="020F0502020204030204" pitchFamily="34" charset="0"/>
              </a:rPr>
            </a:br>
            <a:endParaRPr lang="da-DK" sz="2000" dirty="0">
              <a:cs typeface="Calibri" panose="020F0502020204030204" pitchFamily="34" charset="0"/>
            </a:endParaRPr>
          </a:p>
          <a:p>
            <a:r>
              <a:rPr lang="da-DK" sz="2000" dirty="0">
                <a:cs typeface="Calibri" panose="020F0502020204030204" pitchFamily="34" charset="0"/>
              </a:rPr>
              <a:t>17.10	Rammer  v/Råstofchef Pia Buch-Madsen</a:t>
            </a:r>
            <a:br>
              <a:rPr lang="da-DK" sz="2000" dirty="0">
                <a:cs typeface="Calibri" panose="020F0502020204030204" pitchFamily="34" charset="0"/>
              </a:rPr>
            </a:br>
            <a:endParaRPr lang="da-DK" sz="2000" dirty="0">
              <a:cs typeface="Calibri" panose="020F0502020204030204" pitchFamily="34" charset="0"/>
            </a:endParaRPr>
          </a:p>
          <a:p>
            <a:r>
              <a:rPr lang="da-DK" sz="2000" dirty="0">
                <a:solidFill>
                  <a:schemeClr val="accent1"/>
                </a:solidFill>
                <a:cs typeface="Calibri" panose="020F0502020204030204" pitchFamily="34" charset="0"/>
              </a:rPr>
              <a:t>17.30	Debat og spørgsmål</a:t>
            </a:r>
            <a:br>
              <a:rPr lang="da-DK" sz="2000" dirty="0">
                <a:cs typeface="Calibri" panose="020F0502020204030204" pitchFamily="34" charset="0"/>
              </a:rPr>
            </a:br>
            <a:endParaRPr lang="da-DK" sz="2000" dirty="0">
              <a:cs typeface="Calibri" panose="020F0502020204030204" pitchFamily="34" charset="0"/>
            </a:endParaRPr>
          </a:p>
          <a:p>
            <a:r>
              <a:rPr lang="da-DK" sz="2000" dirty="0">
                <a:cs typeface="Calibri" panose="020F0502020204030204" pitchFamily="34" charset="0"/>
              </a:rPr>
              <a:t>17.50	Pause			</a:t>
            </a:r>
          </a:p>
          <a:p>
            <a:endParaRPr lang="da-DK" sz="2000" dirty="0">
              <a:cs typeface="Calibri" panose="020F0502020204030204" pitchFamily="34" charset="0"/>
            </a:endParaRPr>
          </a:p>
          <a:p>
            <a:r>
              <a:rPr lang="da-DK" sz="2000" dirty="0">
                <a:cs typeface="Calibri" panose="020F0502020204030204" pitchFamily="34" charset="0"/>
              </a:rPr>
              <a:t>18.00	Forslag til grave- og interesseområder 	v/teamchef Marie Lohmann Hilden</a:t>
            </a:r>
            <a:br>
              <a:rPr lang="da-DK" sz="2000" dirty="0">
                <a:cs typeface="Calibri" panose="020F0502020204030204" pitchFamily="34" charset="0"/>
              </a:rPr>
            </a:br>
            <a:endParaRPr lang="da-DK" sz="2000" dirty="0">
              <a:cs typeface="Calibri" panose="020F0502020204030204" pitchFamily="34" charset="0"/>
            </a:endParaRPr>
          </a:p>
          <a:p>
            <a:r>
              <a:rPr lang="da-DK" sz="2000" dirty="0">
                <a:solidFill>
                  <a:schemeClr val="accent1"/>
                </a:solidFill>
                <a:cs typeface="Calibri" panose="020F0502020204030204" pitchFamily="34" charset="0"/>
              </a:rPr>
              <a:t>18.25	Debat og spørgsmål</a:t>
            </a:r>
            <a:br>
              <a:rPr lang="da-DK" sz="2000" dirty="0">
                <a:solidFill>
                  <a:schemeClr val="accent1"/>
                </a:solidFill>
                <a:cs typeface="Calibri" panose="020F0502020204030204" pitchFamily="34" charset="0"/>
              </a:rPr>
            </a:br>
            <a:endParaRPr lang="da-DK" sz="2000" dirty="0">
              <a:solidFill>
                <a:schemeClr val="accent1"/>
              </a:solidFill>
              <a:cs typeface="Calibri" panose="020F0502020204030204" pitchFamily="34" charset="0"/>
            </a:endParaRPr>
          </a:p>
          <a:p>
            <a:r>
              <a:rPr lang="da-DK" sz="2000" dirty="0">
                <a:cs typeface="Calibri" panose="020F0502020204030204" pitchFamily="34" charset="0"/>
              </a:rPr>
              <a:t>18.55	Afslutning   v/Bruno Jerup formand for udvalg 	for grøn omstilling, bæredygtighed og miljø</a:t>
            </a:r>
          </a:p>
          <a:p>
            <a:r>
              <a:rPr lang="da-DK" sz="2000" b="1" dirty="0">
                <a:cs typeface="Calibri" panose="020F0502020204030204" pitchFamily="34" charset="0"/>
              </a:rPr>
              <a:t>	</a:t>
            </a:r>
          </a:p>
          <a:p>
            <a:endParaRPr lang="da-DK" sz="2000" b="1" dirty="0">
              <a:solidFill>
                <a:schemeClr val="accent1"/>
              </a:solidFill>
              <a:cs typeface="Calibri" panose="020F0502020204030204" pitchFamily="34" charset="0"/>
            </a:endParaRPr>
          </a:p>
          <a:p>
            <a:br>
              <a:rPr lang="da-DK" sz="2000" b="1" dirty="0">
                <a:solidFill>
                  <a:schemeClr val="accent1"/>
                </a:solidFill>
                <a:cs typeface="Calibri" panose="020F0502020204030204" pitchFamily="34" charset="0"/>
              </a:rPr>
            </a:br>
            <a:br>
              <a:rPr lang="da-DK" sz="2000" b="1" dirty="0">
                <a:cs typeface="Calibri" panose="020F0502020204030204" pitchFamily="34" charset="0"/>
              </a:rPr>
            </a:br>
            <a:endParaRPr lang="da-DK" sz="2000" b="1" dirty="0">
              <a:cs typeface="Calibri" panose="020F0502020204030204" pitchFamily="34" charset="0"/>
            </a:endParaRPr>
          </a:p>
          <a:p>
            <a:r>
              <a:rPr lang="da-DK" sz="2000" b="1" dirty="0">
                <a:cs typeface="Calibri" panose="020F0502020204030204" pitchFamily="34" charset="0"/>
              </a:rPr>
              <a:t>  </a:t>
            </a:r>
          </a:p>
        </p:txBody>
      </p:sp>
      <p:sp>
        <p:nvSpPr>
          <p:cNvPr id="6" name="Tekstfelt 5">
            <a:extLst>
              <a:ext uri="{FF2B5EF4-FFF2-40B4-BE49-F238E27FC236}">
                <a16:creationId xmlns:a16="http://schemas.microsoft.com/office/drawing/2014/main" id="{8D925976-5C47-456F-7124-20559965361D}"/>
              </a:ext>
            </a:extLst>
          </p:cNvPr>
          <p:cNvSpPr txBox="1"/>
          <p:nvPr/>
        </p:nvSpPr>
        <p:spPr>
          <a:xfrm>
            <a:off x="447111" y="382925"/>
            <a:ext cx="6002849" cy="523220"/>
          </a:xfrm>
          <a:prstGeom prst="rect">
            <a:avLst/>
          </a:prstGeom>
          <a:noFill/>
        </p:spPr>
        <p:txBody>
          <a:bodyPr wrap="square" rtlCol="0">
            <a:spAutoFit/>
          </a:bodyPr>
          <a:lstStyle/>
          <a:p>
            <a:r>
              <a:rPr lang="da-DK" sz="2800" b="1" dirty="0">
                <a:solidFill>
                  <a:srgbClr val="104862"/>
                </a:solidFill>
              </a:rPr>
              <a:t>Dagsorden:</a:t>
            </a:r>
          </a:p>
        </p:txBody>
      </p:sp>
      <p:pic>
        <p:nvPicPr>
          <p:cNvPr id="9" name="Billede 8">
            <a:extLst>
              <a:ext uri="{FF2B5EF4-FFF2-40B4-BE49-F238E27FC236}">
                <a16:creationId xmlns:a16="http://schemas.microsoft.com/office/drawing/2014/main" id="{BD23EFB9-3335-9B69-87D1-F87180CDCC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8862" y="5787400"/>
            <a:ext cx="1267200" cy="668455"/>
          </a:xfrm>
          <a:prstGeom prst="rect">
            <a:avLst/>
          </a:prstGeom>
        </p:spPr>
      </p:pic>
    </p:spTree>
    <p:extLst>
      <p:ext uri="{BB962C8B-B14F-4D97-AF65-F5344CB8AC3E}">
        <p14:creationId xmlns:p14="http://schemas.microsoft.com/office/powerpoint/2010/main" val="2749577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18B5-04C8-BCD6-552C-92347954475B}"/>
            </a:ext>
          </a:extLst>
        </p:cNvPr>
        <p:cNvGrpSpPr/>
        <p:nvPr/>
      </p:nvGrpSpPr>
      <p:grpSpPr>
        <a:xfrm>
          <a:off x="0" y="0"/>
          <a:ext cx="0" cy="0"/>
          <a:chOff x="0" y="0"/>
          <a:chExt cx="0" cy="0"/>
        </a:xfrm>
      </p:grpSpPr>
      <p:sp>
        <p:nvSpPr>
          <p:cNvPr id="7" name="Tekstfelt 6">
            <a:extLst>
              <a:ext uri="{FF2B5EF4-FFF2-40B4-BE49-F238E27FC236}">
                <a16:creationId xmlns:a16="http://schemas.microsoft.com/office/drawing/2014/main" id="{1A64824C-E22B-1A30-66F4-2EBB2496A551}"/>
              </a:ext>
            </a:extLst>
          </p:cNvPr>
          <p:cNvSpPr txBox="1"/>
          <p:nvPr/>
        </p:nvSpPr>
        <p:spPr>
          <a:xfrm>
            <a:off x="565685" y="1327072"/>
            <a:ext cx="5216055" cy="4935376"/>
          </a:xfrm>
          <a:prstGeom prst="rect">
            <a:avLst/>
          </a:prstGeom>
        </p:spPr>
        <p:txBody>
          <a:bodyPr vert="horz" lIns="91440" tIns="45720" rIns="91440" bIns="45720" rtlCol="0">
            <a:noAutofit/>
          </a:bodyPr>
          <a:lstStyle/>
          <a:p>
            <a:pPr>
              <a:lnSpc>
                <a:spcPct val="90000"/>
              </a:lnSpc>
              <a:spcAft>
                <a:spcPts val="600"/>
              </a:spcAft>
            </a:pPr>
            <a:r>
              <a:rPr lang="da-DK" sz="1400" b="1" dirty="0"/>
              <a:t>Ressource</a:t>
            </a:r>
            <a:endParaRPr lang="da-DK" sz="1400" b="1" noProof="0" dirty="0"/>
          </a:p>
          <a:p>
            <a:pPr>
              <a:lnSpc>
                <a:spcPct val="90000"/>
              </a:lnSpc>
              <a:spcAft>
                <a:spcPts val="600"/>
              </a:spcAft>
            </a:pPr>
            <a:r>
              <a:rPr lang="da-DK" sz="1400" noProof="0" dirty="0"/>
              <a:t>20 ha og 1,2 mio. m</a:t>
            </a:r>
            <a:r>
              <a:rPr lang="da-DK" sz="1400" baseline="30000" noProof="0" dirty="0"/>
              <a:t>3</a:t>
            </a:r>
            <a:r>
              <a:rPr lang="da-DK" sz="1400" noProof="0" dirty="0"/>
              <a:t>  </a:t>
            </a:r>
          </a:p>
          <a:p>
            <a:pPr>
              <a:lnSpc>
                <a:spcPct val="90000"/>
              </a:lnSpc>
              <a:spcAft>
                <a:spcPts val="600"/>
              </a:spcAft>
            </a:pPr>
            <a:r>
              <a:rPr lang="da-DK" sz="1400" dirty="0"/>
              <a:t>Materialer af god kvalitet som kan oparbejdes til anlægs- og vejmaterialer, asfaltmaterialer og forskellige betonklasser </a:t>
            </a:r>
          </a:p>
          <a:p>
            <a:pPr>
              <a:lnSpc>
                <a:spcPct val="90000"/>
              </a:lnSpc>
              <a:spcAft>
                <a:spcPts val="600"/>
              </a:spcAft>
            </a:pPr>
            <a:r>
              <a:rPr lang="da-DK" sz="1400" noProof="0" dirty="0"/>
              <a:t>Råstoftykkelse 9 meter, hovedsageligt under grundvandsspejlet</a:t>
            </a:r>
          </a:p>
          <a:p>
            <a:pPr>
              <a:lnSpc>
                <a:spcPct val="90000"/>
              </a:lnSpc>
              <a:spcAft>
                <a:spcPts val="600"/>
              </a:spcAft>
            </a:pPr>
            <a:endParaRPr lang="da-DK" sz="1400" b="1" noProof="0" dirty="0"/>
          </a:p>
          <a:p>
            <a:pPr>
              <a:lnSpc>
                <a:spcPct val="90000"/>
              </a:lnSpc>
              <a:spcAft>
                <a:spcPts val="600"/>
              </a:spcAft>
            </a:pPr>
            <a:r>
              <a:rPr lang="da-DK" sz="1400" b="1" noProof="0" dirty="0"/>
              <a:t>Årsag til udvælgelse</a:t>
            </a:r>
          </a:p>
          <a:p>
            <a:pPr>
              <a:lnSpc>
                <a:spcPct val="90000"/>
              </a:lnSpc>
              <a:spcAft>
                <a:spcPts val="600"/>
              </a:spcAft>
            </a:pPr>
            <a:r>
              <a:rPr lang="da-DK" sz="1400" noProof="0" dirty="0"/>
              <a:t>Dokumenteret god ressource</a:t>
            </a:r>
          </a:p>
          <a:p>
            <a:pPr>
              <a:lnSpc>
                <a:spcPct val="90000"/>
              </a:lnSpc>
              <a:spcAft>
                <a:spcPts val="600"/>
              </a:spcAft>
            </a:pPr>
            <a:r>
              <a:rPr lang="da-DK" sz="1400" noProof="0" dirty="0"/>
              <a:t>Ligger op til eksisterende graveområde</a:t>
            </a:r>
          </a:p>
          <a:p>
            <a:pPr>
              <a:lnSpc>
                <a:spcPct val="90000"/>
              </a:lnSpc>
              <a:spcAft>
                <a:spcPts val="600"/>
              </a:spcAft>
            </a:pPr>
            <a:endParaRPr lang="da-DK" sz="1400" b="1" noProof="0" dirty="0"/>
          </a:p>
          <a:p>
            <a:pPr>
              <a:lnSpc>
                <a:spcPct val="90000"/>
              </a:lnSpc>
              <a:spcAft>
                <a:spcPts val="600"/>
              </a:spcAft>
            </a:pPr>
            <a:r>
              <a:rPr lang="da-DK" sz="1400" b="1" noProof="0" dirty="0"/>
              <a:t>Hovedudfordringer</a:t>
            </a:r>
          </a:p>
          <a:p>
            <a:pPr>
              <a:lnSpc>
                <a:spcPct val="90000"/>
              </a:lnSpc>
              <a:spcAft>
                <a:spcPts val="600"/>
              </a:spcAft>
            </a:pPr>
            <a:r>
              <a:rPr lang="da-DK" sz="1400" noProof="0" dirty="0"/>
              <a:t>Grænser op til sommerhusområde </a:t>
            </a:r>
          </a:p>
          <a:p>
            <a:pPr>
              <a:lnSpc>
                <a:spcPct val="90000"/>
              </a:lnSpc>
              <a:spcAft>
                <a:spcPts val="600"/>
              </a:spcAft>
            </a:pPr>
            <a:r>
              <a:rPr lang="da-DK" sz="1400" dirty="0"/>
              <a:t>Trafikale forhold </a:t>
            </a:r>
            <a:endParaRPr lang="da-DK" sz="1400" b="1" dirty="0"/>
          </a:p>
          <a:p>
            <a:pPr>
              <a:lnSpc>
                <a:spcPct val="90000"/>
              </a:lnSpc>
              <a:spcAft>
                <a:spcPts val="600"/>
              </a:spcAft>
            </a:pPr>
            <a:r>
              <a:rPr lang="da-DK" sz="1400" noProof="0" dirty="0"/>
              <a:t>Nærhed til Natura 2000</a:t>
            </a:r>
          </a:p>
          <a:p>
            <a:pPr>
              <a:lnSpc>
                <a:spcPct val="90000"/>
              </a:lnSpc>
              <a:spcAft>
                <a:spcPts val="600"/>
              </a:spcAft>
            </a:pPr>
            <a:endParaRPr lang="da-DK" sz="1400" b="1" noProof="0" dirty="0"/>
          </a:p>
          <a:p>
            <a:pPr>
              <a:lnSpc>
                <a:spcPct val="90000"/>
              </a:lnSpc>
              <a:spcAft>
                <a:spcPts val="600"/>
              </a:spcAft>
            </a:pPr>
            <a:r>
              <a:rPr lang="da-DK" sz="1400" b="1" noProof="0" dirty="0"/>
              <a:t>Partshøring</a:t>
            </a:r>
          </a:p>
          <a:p>
            <a:pPr>
              <a:lnSpc>
                <a:spcPct val="90000"/>
              </a:lnSpc>
              <a:spcAft>
                <a:spcPts val="600"/>
              </a:spcAft>
            </a:pPr>
            <a:r>
              <a:rPr lang="da-DK" sz="1400" noProof="0" dirty="0"/>
              <a:t>14 høringssvar</a:t>
            </a:r>
          </a:p>
          <a:p>
            <a:pPr marL="57150">
              <a:lnSpc>
                <a:spcPct val="90000"/>
              </a:lnSpc>
              <a:spcAft>
                <a:spcPts val="600"/>
              </a:spcAft>
            </a:pPr>
            <a:r>
              <a:rPr lang="da-DK" sz="1400" dirty="0"/>
              <a:t>- Trafikale forhold, gener i form af støv og støj, grundvand, støtter op om udlæg </a:t>
            </a:r>
            <a:endParaRPr lang="da-DK" sz="1400" noProof="0" dirty="0"/>
          </a:p>
        </p:txBody>
      </p:sp>
      <p:sp>
        <p:nvSpPr>
          <p:cNvPr id="2" name="Tekstfelt 1">
            <a:extLst>
              <a:ext uri="{FF2B5EF4-FFF2-40B4-BE49-F238E27FC236}">
                <a16:creationId xmlns:a16="http://schemas.microsoft.com/office/drawing/2014/main" id="{F994EABF-FF90-A578-FBD2-222C8E577FBE}"/>
              </a:ext>
            </a:extLst>
          </p:cNvPr>
          <p:cNvSpPr txBox="1"/>
          <p:nvPr/>
        </p:nvSpPr>
        <p:spPr>
          <a:xfrm>
            <a:off x="515938" y="180182"/>
            <a:ext cx="11160126" cy="908050"/>
          </a:xfrm>
          <a:prstGeom prst="rect">
            <a:avLst/>
          </a:prstGeom>
        </p:spPr>
        <p:txBody>
          <a:bodyPr vert="horz" lIns="91440" tIns="45720" rIns="91440" bIns="45720" rtlCol="0" anchor="ctr">
            <a:noAutofit/>
          </a:bodyPr>
          <a:lstStyle/>
          <a:p>
            <a:pPr>
              <a:lnSpc>
                <a:spcPct val="90000"/>
              </a:lnSpc>
              <a:spcBef>
                <a:spcPct val="0"/>
              </a:spcBef>
              <a:spcAft>
                <a:spcPts val="600"/>
              </a:spcAft>
            </a:pPr>
            <a:endParaRPr lang="da-DK" sz="3600" b="1" noProof="0" dirty="0">
              <a:solidFill>
                <a:schemeClr val="accent1">
                  <a:lumMod val="75000"/>
                </a:schemeClr>
              </a:solidFill>
            </a:endParaRPr>
          </a:p>
          <a:p>
            <a:pPr>
              <a:lnSpc>
                <a:spcPct val="90000"/>
              </a:lnSpc>
              <a:spcBef>
                <a:spcPct val="0"/>
              </a:spcBef>
              <a:spcAft>
                <a:spcPts val="600"/>
              </a:spcAft>
            </a:pPr>
            <a:r>
              <a:rPr lang="da-DK" sz="3600" b="1" noProof="0" dirty="0">
                <a:solidFill>
                  <a:schemeClr val="accent1">
                    <a:lumMod val="75000"/>
                  </a:schemeClr>
                </a:solidFill>
              </a:rPr>
              <a:t>Ny</a:t>
            </a:r>
            <a:r>
              <a:rPr lang="da-DK" sz="3600" b="1" dirty="0">
                <a:solidFill>
                  <a:schemeClr val="accent1">
                    <a:lumMod val="75000"/>
                  </a:schemeClr>
                </a:solidFill>
              </a:rPr>
              <a:t>t</a:t>
            </a:r>
            <a:r>
              <a:rPr lang="da-DK" sz="3600" b="1" noProof="0" dirty="0">
                <a:solidFill>
                  <a:schemeClr val="accent1">
                    <a:lumMod val="75000"/>
                  </a:schemeClr>
                </a:solidFill>
              </a:rPr>
              <a:t> graveområder ved Kaldred</a:t>
            </a:r>
          </a:p>
          <a:p>
            <a:pPr>
              <a:lnSpc>
                <a:spcPct val="90000"/>
              </a:lnSpc>
              <a:spcBef>
                <a:spcPct val="0"/>
              </a:spcBef>
              <a:spcAft>
                <a:spcPts val="600"/>
              </a:spcAft>
            </a:pPr>
            <a:r>
              <a:rPr lang="da-DK" sz="2400" b="1" noProof="0" dirty="0"/>
              <a:t>Kalundborg Kommune</a:t>
            </a:r>
          </a:p>
        </p:txBody>
      </p:sp>
      <p:pic>
        <p:nvPicPr>
          <p:cNvPr id="5" name="Billede 4">
            <a:extLst>
              <a:ext uri="{FF2B5EF4-FFF2-40B4-BE49-F238E27FC236}">
                <a16:creationId xmlns:a16="http://schemas.microsoft.com/office/drawing/2014/main" id="{FE553BA5-3D14-8F49-EC11-ABF0415B7A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pic>
        <p:nvPicPr>
          <p:cNvPr id="4" name="Billede 3">
            <a:extLst>
              <a:ext uri="{FF2B5EF4-FFF2-40B4-BE49-F238E27FC236}">
                <a16:creationId xmlns:a16="http://schemas.microsoft.com/office/drawing/2014/main" id="{A8A03B17-0201-18AF-5578-924B0A7DBD4D}"/>
              </a:ext>
            </a:extLst>
          </p:cNvPr>
          <p:cNvPicPr>
            <a:picLocks noChangeAspect="1"/>
          </p:cNvPicPr>
          <p:nvPr/>
        </p:nvPicPr>
        <p:blipFill>
          <a:blip r:embed="rId4"/>
          <a:stretch>
            <a:fillRect/>
          </a:stretch>
        </p:blipFill>
        <p:spPr>
          <a:xfrm>
            <a:off x="5780194" y="1504895"/>
            <a:ext cx="5895868" cy="4164386"/>
          </a:xfrm>
          <a:prstGeom prst="rect">
            <a:avLst/>
          </a:prstGeom>
        </p:spPr>
      </p:pic>
      <p:sp>
        <p:nvSpPr>
          <p:cNvPr id="8" name="Rektangel 7">
            <a:extLst>
              <a:ext uri="{FF2B5EF4-FFF2-40B4-BE49-F238E27FC236}">
                <a16:creationId xmlns:a16="http://schemas.microsoft.com/office/drawing/2014/main" id="{D1F14980-87FE-C4FA-D443-82EA95F09B9B}"/>
              </a:ext>
            </a:extLst>
          </p:cNvPr>
          <p:cNvSpPr/>
          <p:nvPr/>
        </p:nvSpPr>
        <p:spPr>
          <a:xfrm>
            <a:off x="7373210" y="5810528"/>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9" name="Tekstfelt 8">
            <a:extLst>
              <a:ext uri="{FF2B5EF4-FFF2-40B4-BE49-F238E27FC236}">
                <a16:creationId xmlns:a16="http://schemas.microsoft.com/office/drawing/2014/main" id="{DD186040-BDCB-07A7-1F85-35341811195E}"/>
              </a:ext>
            </a:extLst>
          </p:cNvPr>
          <p:cNvSpPr txBox="1"/>
          <p:nvPr/>
        </p:nvSpPr>
        <p:spPr>
          <a:xfrm>
            <a:off x="7563823" y="5779623"/>
            <a:ext cx="2328609" cy="246221"/>
          </a:xfrm>
          <a:prstGeom prst="rect">
            <a:avLst/>
          </a:prstGeom>
          <a:noFill/>
        </p:spPr>
        <p:txBody>
          <a:bodyPr wrap="square" rtlCol="0">
            <a:spAutoFit/>
          </a:bodyPr>
          <a:lstStyle/>
          <a:p>
            <a:r>
              <a:rPr lang="da-DK" sz="1000" b="1" noProof="0" dirty="0"/>
              <a:t>Eksisterende interesseområder</a:t>
            </a:r>
          </a:p>
        </p:txBody>
      </p:sp>
      <p:sp>
        <p:nvSpPr>
          <p:cNvPr id="10" name="Rektangel 9">
            <a:extLst>
              <a:ext uri="{FF2B5EF4-FFF2-40B4-BE49-F238E27FC236}">
                <a16:creationId xmlns:a16="http://schemas.microsoft.com/office/drawing/2014/main" id="{8CED2C71-5C6C-3D13-9C29-9D4EDA110E64}"/>
              </a:ext>
            </a:extLst>
          </p:cNvPr>
          <p:cNvSpPr/>
          <p:nvPr/>
        </p:nvSpPr>
        <p:spPr>
          <a:xfrm>
            <a:off x="9794532" y="5809606"/>
            <a:ext cx="208639" cy="205147"/>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a-DK" noProof="0" dirty="0"/>
          </a:p>
        </p:txBody>
      </p:sp>
      <p:sp>
        <p:nvSpPr>
          <p:cNvPr id="11" name="Rektangel 10">
            <a:extLst>
              <a:ext uri="{FF2B5EF4-FFF2-40B4-BE49-F238E27FC236}">
                <a16:creationId xmlns:a16="http://schemas.microsoft.com/office/drawing/2014/main" id="{0A56BDF9-39B2-0F89-4F4F-84487FD81887}"/>
              </a:ext>
            </a:extLst>
          </p:cNvPr>
          <p:cNvSpPr/>
          <p:nvPr/>
        </p:nvSpPr>
        <p:spPr>
          <a:xfrm>
            <a:off x="5877047" y="5821858"/>
            <a:ext cx="218953" cy="198726"/>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
        <p:nvSpPr>
          <p:cNvPr id="18" name="Tekstfelt 17">
            <a:extLst>
              <a:ext uri="{FF2B5EF4-FFF2-40B4-BE49-F238E27FC236}">
                <a16:creationId xmlns:a16="http://schemas.microsoft.com/office/drawing/2014/main" id="{C6BFBEAE-22F4-59BF-D414-E3E1E81835FF}"/>
              </a:ext>
            </a:extLst>
          </p:cNvPr>
          <p:cNvSpPr txBox="1"/>
          <p:nvPr/>
        </p:nvSpPr>
        <p:spPr>
          <a:xfrm>
            <a:off x="6038718" y="5798111"/>
            <a:ext cx="1644325" cy="246221"/>
          </a:xfrm>
          <a:prstGeom prst="rect">
            <a:avLst/>
          </a:prstGeom>
          <a:noFill/>
        </p:spPr>
        <p:txBody>
          <a:bodyPr wrap="square" rtlCol="0">
            <a:spAutoFit/>
          </a:bodyPr>
          <a:lstStyle/>
          <a:p>
            <a:r>
              <a:rPr lang="da-DK" sz="1000" b="1" noProof="0" dirty="0"/>
              <a:t>Nyt graveområde</a:t>
            </a:r>
          </a:p>
        </p:txBody>
      </p:sp>
      <p:sp>
        <p:nvSpPr>
          <p:cNvPr id="19" name="Tekstfelt 18">
            <a:extLst>
              <a:ext uri="{FF2B5EF4-FFF2-40B4-BE49-F238E27FC236}">
                <a16:creationId xmlns:a16="http://schemas.microsoft.com/office/drawing/2014/main" id="{CEB896ED-7DF5-C318-A249-DFC628BF55CF}"/>
              </a:ext>
            </a:extLst>
          </p:cNvPr>
          <p:cNvSpPr txBox="1"/>
          <p:nvPr/>
        </p:nvSpPr>
        <p:spPr>
          <a:xfrm>
            <a:off x="10003171" y="5789070"/>
            <a:ext cx="2188829" cy="246221"/>
          </a:xfrm>
          <a:prstGeom prst="rect">
            <a:avLst/>
          </a:prstGeom>
          <a:noFill/>
        </p:spPr>
        <p:txBody>
          <a:bodyPr wrap="square" rtlCol="0">
            <a:spAutoFit/>
          </a:bodyPr>
          <a:lstStyle/>
          <a:p>
            <a:r>
              <a:rPr lang="da-DK" sz="1000" b="1" noProof="0" dirty="0"/>
              <a:t>Eksisterende graveområder</a:t>
            </a:r>
          </a:p>
        </p:txBody>
      </p:sp>
    </p:spTree>
    <p:extLst>
      <p:ext uri="{BB962C8B-B14F-4D97-AF65-F5344CB8AC3E}">
        <p14:creationId xmlns:p14="http://schemas.microsoft.com/office/powerpoint/2010/main" val="1905536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3A97D-28B8-431B-64F5-114F3A2F6CD8}"/>
            </a:ext>
          </a:extLst>
        </p:cNvPr>
        <p:cNvGrpSpPr/>
        <p:nvPr/>
      </p:nvGrpSpPr>
      <p:grpSpPr>
        <a:xfrm>
          <a:off x="0" y="0"/>
          <a:ext cx="0" cy="0"/>
          <a:chOff x="0" y="0"/>
          <a:chExt cx="0" cy="0"/>
        </a:xfrm>
      </p:grpSpPr>
      <p:sp>
        <p:nvSpPr>
          <p:cNvPr id="7" name="Tekstfelt 6">
            <a:extLst>
              <a:ext uri="{FF2B5EF4-FFF2-40B4-BE49-F238E27FC236}">
                <a16:creationId xmlns:a16="http://schemas.microsoft.com/office/drawing/2014/main" id="{2984152C-21D3-AD98-6F9A-333E10119A92}"/>
              </a:ext>
            </a:extLst>
          </p:cNvPr>
          <p:cNvSpPr txBox="1"/>
          <p:nvPr/>
        </p:nvSpPr>
        <p:spPr>
          <a:xfrm>
            <a:off x="515936" y="1305036"/>
            <a:ext cx="4418932" cy="4673314"/>
          </a:xfrm>
          <a:prstGeom prst="rect">
            <a:avLst/>
          </a:prstGeom>
        </p:spPr>
        <p:txBody>
          <a:bodyPr vert="horz" lIns="91440" tIns="45720" rIns="91440" bIns="45720" rtlCol="0">
            <a:noAutofit/>
          </a:bodyPr>
          <a:lstStyle/>
          <a:p>
            <a:pPr>
              <a:lnSpc>
                <a:spcPct val="90000"/>
              </a:lnSpc>
              <a:spcAft>
                <a:spcPts val="600"/>
              </a:spcAft>
            </a:pPr>
            <a:r>
              <a:rPr lang="da-DK" sz="1400" b="1" dirty="0"/>
              <a:t>Ressource</a:t>
            </a:r>
          </a:p>
          <a:p>
            <a:pPr>
              <a:lnSpc>
                <a:spcPct val="90000"/>
              </a:lnSpc>
              <a:spcAft>
                <a:spcPts val="600"/>
              </a:spcAft>
            </a:pPr>
            <a:r>
              <a:rPr lang="da-DK" sz="1400" dirty="0"/>
              <a:t>31 ha og 3,6 mio. m3 </a:t>
            </a:r>
          </a:p>
          <a:p>
            <a:pPr>
              <a:lnSpc>
                <a:spcPct val="90000"/>
              </a:lnSpc>
              <a:spcAft>
                <a:spcPts val="600"/>
              </a:spcAft>
            </a:pPr>
            <a:r>
              <a:rPr lang="da-DK" sz="1400" dirty="0"/>
              <a:t>Materialer af god kvalitet </a:t>
            </a:r>
            <a:r>
              <a:rPr lang="da-DK" sz="1400" dirty="0">
                <a:sym typeface="Wingdings" panose="05000000000000000000" pitchFamily="2" charset="2"/>
              </a:rPr>
              <a:t> </a:t>
            </a:r>
            <a:r>
              <a:rPr lang="da-DK" sz="1400" dirty="0"/>
              <a:t>oparbejdes til anlægs- og vejmaterialer, asfaltmaterialer og forskellige betonklasser</a:t>
            </a:r>
          </a:p>
          <a:p>
            <a:pPr>
              <a:lnSpc>
                <a:spcPct val="90000"/>
              </a:lnSpc>
              <a:spcAft>
                <a:spcPts val="600"/>
              </a:spcAft>
            </a:pPr>
            <a:r>
              <a:rPr lang="da-DK" sz="1400" dirty="0"/>
              <a:t>Råstoftykkelse13 meter hovedsageligt under grundvandsspejlet</a:t>
            </a:r>
          </a:p>
          <a:p>
            <a:pPr>
              <a:lnSpc>
                <a:spcPct val="90000"/>
              </a:lnSpc>
              <a:spcAft>
                <a:spcPts val="600"/>
              </a:spcAft>
            </a:pPr>
            <a:endParaRPr lang="da-DK" sz="1400" b="1" dirty="0"/>
          </a:p>
          <a:p>
            <a:pPr>
              <a:lnSpc>
                <a:spcPct val="90000"/>
              </a:lnSpc>
              <a:spcAft>
                <a:spcPts val="600"/>
              </a:spcAft>
            </a:pPr>
            <a:r>
              <a:rPr lang="da-DK" sz="1400" b="1" dirty="0"/>
              <a:t>Årsag til udvælgelse</a:t>
            </a:r>
          </a:p>
          <a:p>
            <a:pPr>
              <a:lnSpc>
                <a:spcPct val="90000"/>
              </a:lnSpc>
              <a:spcAft>
                <a:spcPts val="600"/>
              </a:spcAft>
            </a:pPr>
            <a:r>
              <a:rPr lang="da-DK" sz="1400" dirty="0"/>
              <a:t>Dokumenteret god ressource</a:t>
            </a:r>
            <a:br>
              <a:rPr lang="da-DK" sz="1400" dirty="0"/>
            </a:br>
            <a:r>
              <a:rPr lang="da-DK" sz="1400" dirty="0"/>
              <a:t>Ligger op til eksisterende graveområde</a:t>
            </a:r>
            <a:br>
              <a:rPr lang="da-DK" sz="1400" dirty="0"/>
            </a:br>
            <a:r>
              <a:rPr lang="da-DK" sz="1400" dirty="0"/>
              <a:t>Erhvervshensyn</a:t>
            </a:r>
          </a:p>
          <a:p>
            <a:pPr>
              <a:lnSpc>
                <a:spcPct val="90000"/>
              </a:lnSpc>
              <a:spcAft>
                <a:spcPts val="600"/>
              </a:spcAft>
            </a:pPr>
            <a:endParaRPr lang="da-DK" sz="1400" b="1" dirty="0"/>
          </a:p>
          <a:p>
            <a:pPr>
              <a:lnSpc>
                <a:spcPct val="90000"/>
              </a:lnSpc>
              <a:spcAft>
                <a:spcPts val="600"/>
              </a:spcAft>
            </a:pPr>
            <a:r>
              <a:rPr lang="da-DK" sz="1400" b="1" dirty="0"/>
              <a:t>Hovedudfordringer</a:t>
            </a:r>
            <a:endParaRPr lang="da-DK" sz="1400" b="1" dirty="0">
              <a:solidFill>
                <a:srgbClr val="FF0000"/>
              </a:solidFill>
            </a:endParaRPr>
          </a:p>
          <a:p>
            <a:pPr>
              <a:lnSpc>
                <a:spcPct val="90000"/>
              </a:lnSpc>
              <a:spcAft>
                <a:spcPts val="600"/>
              </a:spcAft>
            </a:pPr>
            <a:r>
              <a:rPr lang="da-DK" sz="1400" dirty="0"/>
              <a:t>Belastet område, der graves en del i forvejen</a:t>
            </a:r>
          </a:p>
          <a:p>
            <a:pPr>
              <a:lnSpc>
                <a:spcPct val="90000"/>
              </a:lnSpc>
              <a:spcAft>
                <a:spcPts val="600"/>
              </a:spcAft>
            </a:pPr>
            <a:endParaRPr lang="da-DK" sz="1400" b="1" dirty="0"/>
          </a:p>
          <a:p>
            <a:pPr>
              <a:lnSpc>
                <a:spcPct val="90000"/>
              </a:lnSpc>
              <a:spcAft>
                <a:spcPts val="600"/>
              </a:spcAft>
            </a:pPr>
            <a:r>
              <a:rPr lang="da-DK" sz="1400" b="1" dirty="0"/>
              <a:t>Partshøring</a:t>
            </a:r>
          </a:p>
          <a:p>
            <a:pPr>
              <a:lnSpc>
                <a:spcPct val="90000"/>
              </a:lnSpc>
              <a:spcAft>
                <a:spcPts val="600"/>
              </a:spcAft>
            </a:pPr>
            <a:r>
              <a:rPr lang="da-DK" sz="1400" dirty="0"/>
              <a:t>6 høringssvar</a:t>
            </a:r>
          </a:p>
          <a:p>
            <a:pPr marL="57150">
              <a:lnSpc>
                <a:spcPct val="90000"/>
              </a:lnSpc>
              <a:spcAft>
                <a:spcPts val="600"/>
              </a:spcAft>
            </a:pPr>
            <a:r>
              <a:rPr lang="da-DK" sz="1400" dirty="0"/>
              <a:t>- Blødetrafikanter, natur, støv og støj </a:t>
            </a:r>
          </a:p>
        </p:txBody>
      </p:sp>
      <p:sp>
        <p:nvSpPr>
          <p:cNvPr id="2" name="Tekstfelt 1">
            <a:extLst>
              <a:ext uri="{FF2B5EF4-FFF2-40B4-BE49-F238E27FC236}">
                <a16:creationId xmlns:a16="http://schemas.microsoft.com/office/drawing/2014/main" id="{3FFB039F-61EA-5441-75F1-F5A07823E923}"/>
              </a:ext>
            </a:extLst>
          </p:cNvPr>
          <p:cNvSpPr txBox="1"/>
          <p:nvPr/>
        </p:nvSpPr>
        <p:spPr>
          <a:xfrm>
            <a:off x="515936" y="360363"/>
            <a:ext cx="11160126" cy="908050"/>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chemeClr val="accent1">
                    <a:lumMod val="75000"/>
                  </a:schemeClr>
                </a:solidFill>
              </a:rPr>
              <a:t>Nye graveområder ved Bregninge</a:t>
            </a:r>
          </a:p>
          <a:p>
            <a:pPr>
              <a:lnSpc>
                <a:spcPct val="90000"/>
              </a:lnSpc>
              <a:spcBef>
                <a:spcPct val="0"/>
              </a:spcBef>
              <a:spcAft>
                <a:spcPts val="600"/>
              </a:spcAft>
            </a:pPr>
            <a:r>
              <a:rPr lang="da-DK" sz="2400" b="1" noProof="0" dirty="0"/>
              <a:t>Kalundborg Kommune</a:t>
            </a:r>
          </a:p>
        </p:txBody>
      </p:sp>
      <p:pic>
        <p:nvPicPr>
          <p:cNvPr id="4" name="Billede 3">
            <a:extLst>
              <a:ext uri="{FF2B5EF4-FFF2-40B4-BE49-F238E27FC236}">
                <a16:creationId xmlns:a16="http://schemas.microsoft.com/office/drawing/2014/main" id="{C4D3CB54-C646-AEEC-3947-DF7580FC11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8" name="Rektangel 7">
            <a:extLst>
              <a:ext uri="{FF2B5EF4-FFF2-40B4-BE49-F238E27FC236}">
                <a16:creationId xmlns:a16="http://schemas.microsoft.com/office/drawing/2014/main" id="{58802C64-1053-AB8E-6D90-B2AE4D723C11}"/>
              </a:ext>
            </a:extLst>
          </p:cNvPr>
          <p:cNvSpPr/>
          <p:nvPr/>
        </p:nvSpPr>
        <p:spPr>
          <a:xfrm>
            <a:off x="6803295" y="6031944"/>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9" name="Tekstfelt 8">
            <a:extLst>
              <a:ext uri="{FF2B5EF4-FFF2-40B4-BE49-F238E27FC236}">
                <a16:creationId xmlns:a16="http://schemas.microsoft.com/office/drawing/2014/main" id="{342EDADF-5468-EC43-F292-A98201DEA88F}"/>
              </a:ext>
            </a:extLst>
          </p:cNvPr>
          <p:cNvSpPr txBox="1"/>
          <p:nvPr/>
        </p:nvSpPr>
        <p:spPr>
          <a:xfrm>
            <a:off x="7035788" y="6013695"/>
            <a:ext cx="2328609" cy="246221"/>
          </a:xfrm>
          <a:prstGeom prst="rect">
            <a:avLst/>
          </a:prstGeom>
          <a:noFill/>
        </p:spPr>
        <p:txBody>
          <a:bodyPr wrap="square" rtlCol="0">
            <a:spAutoFit/>
          </a:bodyPr>
          <a:lstStyle/>
          <a:p>
            <a:r>
              <a:rPr lang="da-DK" sz="1000" b="1" noProof="0" dirty="0"/>
              <a:t>Eksisterende interesseområde</a:t>
            </a:r>
          </a:p>
        </p:txBody>
      </p:sp>
      <p:pic>
        <p:nvPicPr>
          <p:cNvPr id="5" name="Billede 4">
            <a:extLst>
              <a:ext uri="{FF2B5EF4-FFF2-40B4-BE49-F238E27FC236}">
                <a16:creationId xmlns:a16="http://schemas.microsoft.com/office/drawing/2014/main" id="{EF4EF10F-40C6-AC63-039B-EDC4FF093E49}"/>
              </a:ext>
            </a:extLst>
          </p:cNvPr>
          <p:cNvPicPr>
            <a:picLocks noChangeAspect="1"/>
          </p:cNvPicPr>
          <p:nvPr/>
        </p:nvPicPr>
        <p:blipFill>
          <a:blip r:embed="rId4"/>
          <a:stretch>
            <a:fillRect/>
          </a:stretch>
        </p:blipFill>
        <p:spPr>
          <a:xfrm>
            <a:off x="4782690" y="1316482"/>
            <a:ext cx="6554264" cy="4649144"/>
          </a:xfrm>
          <a:prstGeom prst="rect">
            <a:avLst/>
          </a:prstGeom>
        </p:spPr>
      </p:pic>
      <p:sp>
        <p:nvSpPr>
          <p:cNvPr id="14" name="Rektangel 13">
            <a:extLst>
              <a:ext uri="{FF2B5EF4-FFF2-40B4-BE49-F238E27FC236}">
                <a16:creationId xmlns:a16="http://schemas.microsoft.com/office/drawing/2014/main" id="{FC8DD8E6-3890-E7A7-D92A-476B73D551B5}"/>
              </a:ext>
            </a:extLst>
          </p:cNvPr>
          <p:cNvSpPr/>
          <p:nvPr/>
        </p:nvSpPr>
        <p:spPr>
          <a:xfrm>
            <a:off x="4952163" y="6041269"/>
            <a:ext cx="218953" cy="198726"/>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
        <p:nvSpPr>
          <p:cNvPr id="15" name="Tekstfelt 14">
            <a:extLst>
              <a:ext uri="{FF2B5EF4-FFF2-40B4-BE49-F238E27FC236}">
                <a16:creationId xmlns:a16="http://schemas.microsoft.com/office/drawing/2014/main" id="{C54C2CBB-C3B7-839C-9934-05F646F645F4}"/>
              </a:ext>
            </a:extLst>
          </p:cNvPr>
          <p:cNvSpPr txBox="1"/>
          <p:nvPr/>
        </p:nvSpPr>
        <p:spPr>
          <a:xfrm>
            <a:off x="5116828" y="6013695"/>
            <a:ext cx="1644325" cy="246221"/>
          </a:xfrm>
          <a:prstGeom prst="rect">
            <a:avLst/>
          </a:prstGeom>
          <a:noFill/>
        </p:spPr>
        <p:txBody>
          <a:bodyPr wrap="square" rtlCol="0">
            <a:spAutoFit/>
          </a:bodyPr>
          <a:lstStyle/>
          <a:p>
            <a:r>
              <a:rPr lang="da-DK" sz="1000" b="1" noProof="0" dirty="0"/>
              <a:t>Nyt graveområde</a:t>
            </a:r>
          </a:p>
        </p:txBody>
      </p:sp>
      <p:sp>
        <p:nvSpPr>
          <p:cNvPr id="16" name="Rektangel 15">
            <a:extLst>
              <a:ext uri="{FF2B5EF4-FFF2-40B4-BE49-F238E27FC236}">
                <a16:creationId xmlns:a16="http://schemas.microsoft.com/office/drawing/2014/main" id="{928EA094-CEC1-756C-1F88-E59790ACCA31}"/>
              </a:ext>
            </a:extLst>
          </p:cNvPr>
          <p:cNvSpPr/>
          <p:nvPr/>
        </p:nvSpPr>
        <p:spPr>
          <a:xfrm>
            <a:off x="9492570" y="6054769"/>
            <a:ext cx="208639" cy="205147"/>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a-DK" noProof="0" dirty="0"/>
          </a:p>
        </p:txBody>
      </p:sp>
      <p:sp>
        <p:nvSpPr>
          <p:cNvPr id="17" name="Tekstfelt 16">
            <a:extLst>
              <a:ext uri="{FF2B5EF4-FFF2-40B4-BE49-F238E27FC236}">
                <a16:creationId xmlns:a16="http://schemas.microsoft.com/office/drawing/2014/main" id="{5232BDF5-3C98-836B-3276-9234CFC41497}"/>
              </a:ext>
            </a:extLst>
          </p:cNvPr>
          <p:cNvSpPr txBox="1"/>
          <p:nvPr/>
        </p:nvSpPr>
        <p:spPr>
          <a:xfrm>
            <a:off x="9639032" y="6041269"/>
            <a:ext cx="2188829" cy="246221"/>
          </a:xfrm>
          <a:prstGeom prst="rect">
            <a:avLst/>
          </a:prstGeom>
          <a:noFill/>
        </p:spPr>
        <p:txBody>
          <a:bodyPr wrap="square" rtlCol="0">
            <a:spAutoFit/>
          </a:bodyPr>
          <a:lstStyle/>
          <a:p>
            <a:r>
              <a:rPr lang="da-DK" sz="1000" b="1" noProof="0" dirty="0"/>
              <a:t>Eksisterende graveområder</a:t>
            </a:r>
          </a:p>
        </p:txBody>
      </p:sp>
    </p:spTree>
    <p:extLst>
      <p:ext uri="{BB962C8B-B14F-4D97-AF65-F5344CB8AC3E}">
        <p14:creationId xmlns:p14="http://schemas.microsoft.com/office/powerpoint/2010/main" val="576900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BAC40-93B9-3DBF-E83E-9D3040BD457A}"/>
            </a:ext>
          </a:extLst>
        </p:cNvPr>
        <p:cNvGrpSpPr/>
        <p:nvPr/>
      </p:nvGrpSpPr>
      <p:grpSpPr>
        <a:xfrm>
          <a:off x="0" y="0"/>
          <a:ext cx="0" cy="0"/>
          <a:chOff x="0" y="0"/>
          <a:chExt cx="0" cy="0"/>
        </a:xfrm>
      </p:grpSpPr>
      <p:sp>
        <p:nvSpPr>
          <p:cNvPr id="3" name="Tekstfelt 2">
            <a:extLst>
              <a:ext uri="{FF2B5EF4-FFF2-40B4-BE49-F238E27FC236}">
                <a16:creationId xmlns:a16="http://schemas.microsoft.com/office/drawing/2014/main" id="{8EC497C7-7F96-1C3F-2394-2148BC42157F}"/>
              </a:ext>
            </a:extLst>
          </p:cNvPr>
          <p:cNvSpPr txBox="1"/>
          <p:nvPr/>
        </p:nvSpPr>
        <p:spPr>
          <a:xfrm>
            <a:off x="580982" y="1966943"/>
            <a:ext cx="4023359" cy="3092636"/>
          </a:xfrm>
          <a:prstGeom prst="rect">
            <a:avLst/>
          </a:prstGeom>
        </p:spPr>
        <p:txBody>
          <a:bodyPr vert="horz" lIns="91440" tIns="45720" rIns="91440" bIns="45720" rtlCol="0">
            <a:normAutofit/>
          </a:bodyPr>
          <a:lstStyle/>
          <a:p>
            <a:pPr>
              <a:lnSpc>
                <a:spcPct val="90000"/>
              </a:lnSpc>
              <a:spcBef>
                <a:spcPts val="1000"/>
              </a:spcBef>
              <a:spcAft>
                <a:spcPts val="600"/>
              </a:spcAft>
            </a:pPr>
            <a:r>
              <a:rPr lang="da-DK" sz="2000" b="1" noProof="0" dirty="0"/>
              <a:t>Graveområde</a:t>
            </a:r>
          </a:p>
          <a:p>
            <a:pPr>
              <a:lnSpc>
                <a:spcPct val="90000"/>
              </a:lnSpc>
              <a:spcBef>
                <a:spcPts val="1000"/>
              </a:spcBef>
              <a:spcAft>
                <a:spcPts val="600"/>
              </a:spcAft>
            </a:pPr>
            <a:endParaRPr lang="da-DK" sz="2000" b="1" noProof="0" dirty="0"/>
          </a:p>
          <a:p>
            <a:pPr marL="457200" indent="-457200">
              <a:lnSpc>
                <a:spcPct val="90000"/>
              </a:lnSpc>
              <a:spcBef>
                <a:spcPts val="1000"/>
              </a:spcBef>
              <a:spcAft>
                <a:spcPts val="600"/>
              </a:spcAft>
              <a:buFontTx/>
              <a:buAutoNum type="arabicPeriod"/>
            </a:pPr>
            <a:r>
              <a:rPr lang="da-DK" sz="2000" b="1" noProof="0" dirty="0"/>
              <a:t>Glim</a:t>
            </a:r>
          </a:p>
          <a:p>
            <a:pPr marL="457200" indent="-457200">
              <a:lnSpc>
                <a:spcPct val="90000"/>
              </a:lnSpc>
              <a:spcBef>
                <a:spcPts val="1000"/>
              </a:spcBef>
              <a:spcAft>
                <a:spcPts val="600"/>
              </a:spcAft>
              <a:buFontTx/>
              <a:buAutoNum type="arabicPeriod"/>
            </a:pPr>
            <a:endParaRPr lang="da-DK" sz="2000" b="1" noProof="0" dirty="0"/>
          </a:p>
          <a:p>
            <a:pPr>
              <a:lnSpc>
                <a:spcPct val="90000"/>
              </a:lnSpc>
              <a:spcBef>
                <a:spcPts val="1000"/>
              </a:spcBef>
              <a:spcAft>
                <a:spcPts val="600"/>
              </a:spcAft>
            </a:pPr>
            <a:r>
              <a:rPr lang="da-DK" sz="2000" b="1" noProof="0" dirty="0"/>
              <a:t>I alt 80 ha og 6,2  mio. m</a:t>
            </a:r>
            <a:r>
              <a:rPr lang="da-DK" sz="2000" b="1" baseline="30000" noProof="0" dirty="0"/>
              <a:t>3</a:t>
            </a:r>
            <a:endParaRPr lang="da-DK" sz="2000" b="1" noProof="0" dirty="0"/>
          </a:p>
          <a:p>
            <a:pPr marL="457200" indent="-457200">
              <a:lnSpc>
                <a:spcPct val="90000"/>
              </a:lnSpc>
              <a:spcBef>
                <a:spcPts val="1000"/>
              </a:spcBef>
              <a:spcAft>
                <a:spcPts val="600"/>
              </a:spcAft>
              <a:buAutoNum type="arabicPeriod"/>
            </a:pPr>
            <a:endParaRPr lang="da-DK" sz="2000" b="1" noProof="0" dirty="0"/>
          </a:p>
        </p:txBody>
      </p:sp>
      <p:sp>
        <p:nvSpPr>
          <p:cNvPr id="8" name="Tekstfelt 7">
            <a:extLst>
              <a:ext uri="{FF2B5EF4-FFF2-40B4-BE49-F238E27FC236}">
                <a16:creationId xmlns:a16="http://schemas.microsoft.com/office/drawing/2014/main" id="{45BB6451-76CC-BA78-73C1-FE929E9854E1}"/>
              </a:ext>
            </a:extLst>
          </p:cNvPr>
          <p:cNvSpPr txBox="1"/>
          <p:nvPr/>
        </p:nvSpPr>
        <p:spPr>
          <a:xfrm>
            <a:off x="515937" y="320785"/>
            <a:ext cx="7665537" cy="908050"/>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chemeClr val="accent1">
                    <a:lumMod val="75000"/>
                  </a:schemeClr>
                </a:solidFill>
              </a:rPr>
              <a:t>Nyt graveområde i Lejre Kommune</a:t>
            </a:r>
          </a:p>
        </p:txBody>
      </p:sp>
      <p:pic>
        <p:nvPicPr>
          <p:cNvPr id="13" name="Billede 12">
            <a:extLst>
              <a:ext uri="{FF2B5EF4-FFF2-40B4-BE49-F238E27FC236}">
                <a16:creationId xmlns:a16="http://schemas.microsoft.com/office/drawing/2014/main" id="{2EC79E4C-AD12-5752-8962-E30DBFEE1B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10" name="Rektangel 9">
            <a:extLst>
              <a:ext uri="{FF2B5EF4-FFF2-40B4-BE49-F238E27FC236}">
                <a16:creationId xmlns:a16="http://schemas.microsoft.com/office/drawing/2014/main" id="{E6610577-B159-07D8-F044-B9A7C5E653BE}"/>
              </a:ext>
            </a:extLst>
          </p:cNvPr>
          <p:cNvSpPr/>
          <p:nvPr/>
        </p:nvSpPr>
        <p:spPr>
          <a:xfrm>
            <a:off x="7381355" y="6148569"/>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2" name="Tekstfelt 11">
            <a:extLst>
              <a:ext uri="{FF2B5EF4-FFF2-40B4-BE49-F238E27FC236}">
                <a16:creationId xmlns:a16="http://schemas.microsoft.com/office/drawing/2014/main" id="{F137D07F-F9C7-9116-93E8-EB56A755E7A4}"/>
              </a:ext>
            </a:extLst>
          </p:cNvPr>
          <p:cNvSpPr txBox="1"/>
          <p:nvPr/>
        </p:nvSpPr>
        <p:spPr>
          <a:xfrm>
            <a:off x="7556846" y="6128630"/>
            <a:ext cx="2328609" cy="246221"/>
          </a:xfrm>
          <a:prstGeom prst="rect">
            <a:avLst/>
          </a:prstGeom>
          <a:noFill/>
        </p:spPr>
        <p:txBody>
          <a:bodyPr wrap="square" rtlCol="0">
            <a:spAutoFit/>
          </a:bodyPr>
          <a:lstStyle/>
          <a:p>
            <a:r>
              <a:rPr lang="da-DK" sz="1000" b="1" noProof="0" dirty="0"/>
              <a:t>Eksisterende interesseområder</a:t>
            </a:r>
          </a:p>
        </p:txBody>
      </p:sp>
      <p:sp>
        <p:nvSpPr>
          <p:cNvPr id="14" name="Rektangel 13">
            <a:extLst>
              <a:ext uri="{FF2B5EF4-FFF2-40B4-BE49-F238E27FC236}">
                <a16:creationId xmlns:a16="http://schemas.microsoft.com/office/drawing/2014/main" id="{D76B4170-0592-AD3E-4F08-26056C841236}"/>
              </a:ext>
            </a:extLst>
          </p:cNvPr>
          <p:cNvSpPr/>
          <p:nvPr/>
        </p:nvSpPr>
        <p:spPr>
          <a:xfrm>
            <a:off x="9676816" y="6148569"/>
            <a:ext cx="208639"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5" name="Tekstfelt 14">
            <a:extLst>
              <a:ext uri="{FF2B5EF4-FFF2-40B4-BE49-F238E27FC236}">
                <a16:creationId xmlns:a16="http://schemas.microsoft.com/office/drawing/2014/main" id="{A7DFA918-DAEB-BB0A-FFEC-CC553007FC03}"/>
              </a:ext>
            </a:extLst>
          </p:cNvPr>
          <p:cNvSpPr txBox="1"/>
          <p:nvPr/>
        </p:nvSpPr>
        <p:spPr>
          <a:xfrm>
            <a:off x="9885455" y="6135369"/>
            <a:ext cx="2188829" cy="246221"/>
          </a:xfrm>
          <a:prstGeom prst="rect">
            <a:avLst/>
          </a:prstGeom>
          <a:noFill/>
        </p:spPr>
        <p:txBody>
          <a:bodyPr wrap="square" rtlCol="0">
            <a:spAutoFit/>
          </a:bodyPr>
          <a:lstStyle/>
          <a:p>
            <a:r>
              <a:rPr lang="da-DK" sz="1000" b="1" noProof="0" dirty="0"/>
              <a:t>Eksisterende graveområder</a:t>
            </a:r>
          </a:p>
        </p:txBody>
      </p:sp>
      <p:sp>
        <p:nvSpPr>
          <p:cNvPr id="16" name="Rektangel 15">
            <a:extLst>
              <a:ext uri="{FF2B5EF4-FFF2-40B4-BE49-F238E27FC236}">
                <a16:creationId xmlns:a16="http://schemas.microsoft.com/office/drawing/2014/main" id="{4E90D485-BA85-5E1F-3D1B-F9B7F22E10E0}"/>
              </a:ext>
            </a:extLst>
          </p:cNvPr>
          <p:cNvSpPr/>
          <p:nvPr/>
        </p:nvSpPr>
        <p:spPr>
          <a:xfrm>
            <a:off x="5481685" y="6128630"/>
            <a:ext cx="218953" cy="198726"/>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
        <p:nvSpPr>
          <p:cNvPr id="17" name="Tekstfelt 16">
            <a:extLst>
              <a:ext uri="{FF2B5EF4-FFF2-40B4-BE49-F238E27FC236}">
                <a16:creationId xmlns:a16="http://schemas.microsoft.com/office/drawing/2014/main" id="{BA601F98-2C37-A306-A61B-C8C30683559A}"/>
              </a:ext>
            </a:extLst>
          </p:cNvPr>
          <p:cNvSpPr txBox="1"/>
          <p:nvPr/>
        </p:nvSpPr>
        <p:spPr>
          <a:xfrm>
            <a:off x="5669201" y="6103535"/>
            <a:ext cx="1644325" cy="246221"/>
          </a:xfrm>
          <a:prstGeom prst="rect">
            <a:avLst/>
          </a:prstGeom>
          <a:noFill/>
        </p:spPr>
        <p:txBody>
          <a:bodyPr wrap="square" rtlCol="0">
            <a:spAutoFit/>
          </a:bodyPr>
          <a:lstStyle/>
          <a:p>
            <a:r>
              <a:rPr lang="da-DK" sz="1000" b="1" noProof="0" dirty="0"/>
              <a:t>Nyt graveområde</a:t>
            </a:r>
          </a:p>
        </p:txBody>
      </p:sp>
      <p:pic>
        <p:nvPicPr>
          <p:cNvPr id="11" name="Billede 10">
            <a:extLst>
              <a:ext uri="{FF2B5EF4-FFF2-40B4-BE49-F238E27FC236}">
                <a16:creationId xmlns:a16="http://schemas.microsoft.com/office/drawing/2014/main" id="{07E36A63-E21C-876A-B2C4-B2D3EE621711}"/>
              </a:ext>
            </a:extLst>
          </p:cNvPr>
          <p:cNvPicPr>
            <a:picLocks noChangeAspect="1"/>
          </p:cNvPicPr>
          <p:nvPr/>
        </p:nvPicPr>
        <p:blipFill>
          <a:blip r:embed="rId4"/>
          <a:stretch>
            <a:fillRect/>
          </a:stretch>
        </p:blipFill>
        <p:spPr>
          <a:xfrm>
            <a:off x="4913247" y="1198923"/>
            <a:ext cx="6886488" cy="4882212"/>
          </a:xfrm>
          <a:prstGeom prst="rect">
            <a:avLst/>
          </a:prstGeom>
        </p:spPr>
      </p:pic>
    </p:spTree>
    <p:extLst>
      <p:ext uri="{BB962C8B-B14F-4D97-AF65-F5344CB8AC3E}">
        <p14:creationId xmlns:p14="http://schemas.microsoft.com/office/powerpoint/2010/main" val="4057067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C688E-A63A-FFF7-03C2-2734F97E0333}"/>
            </a:ext>
          </a:extLst>
        </p:cNvPr>
        <p:cNvGrpSpPr/>
        <p:nvPr/>
      </p:nvGrpSpPr>
      <p:grpSpPr>
        <a:xfrm>
          <a:off x="0" y="0"/>
          <a:ext cx="0" cy="0"/>
          <a:chOff x="0" y="0"/>
          <a:chExt cx="0" cy="0"/>
        </a:xfrm>
      </p:grpSpPr>
      <p:sp>
        <p:nvSpPr>
          <p:cNvPr id="7" name="Tekstfelt 6">
            <a:extLst>
              <a:ext uri="{FF2B5EF4-FFF2-40B4-BE49-F238E27FC236}">
                <a16:creationId xmlns:a16="http://schemas.microsoft.com/office/drawing/2014/main" id="{25A96978-05DE-5EF1-B7F1-F3C892154722}"/>
              </a:ext>
            </a:extLst>
          </p:cNvPr>
          <p:cNvSpPr txBox="1"/>
          <p:nvPr/>
        </p:nvSpPr>
        <p:spPr>
          <a:xfrm>
            <a:off x="515936" y="1463491"/>
            <a:ext cx="4418932" cy="4673314"/>
          </a:xfrm>
          <a:prstGeom prst="rect">
            <a:avLst/>
          </a:prstGeom>
        </p:spPr>
        <p:txBody>
          <a:bodyPr vert="horz" lIns="91440" tIns="45720" rIns="91440" bIns="45720" rtlCol="0">
            <a:noAutofit/>
          </a:bodyPr>
          <a:lstStyle/>
          <a:p>
            <a:pPr>
              <a:lnSpc>
                <a:spcPct val="90000"/>
              </a:lnSpc>
              <a:spcAft>
                <a:spcPts val="600"/>
              </a:spcAft>
            </a:pPr>
            <a:r>
              <a:rPr lang="da-DK" sz="1400" b="1" noProof="0" dirty="0"/>
              <a:t>Ressource</a:t>
            </a:r>
          </a:p>
          <a:p>
            <a:pPr>
              <a:lnSpc>
                <a:spcPct val="90000"/>
              </a:lnSpc>
              <a:spcAft>
                <a:spcPts val="600"/>
              </a:spcAft>
            </a:pPr>
            <a:r>
              <a:rPr lang="da-DK" sz="1400" noProof="0" dirty="0"/>
              <a:t>80 ha og 6,2 mio. m</a:t>
            </a:r>
            <a:r>
              <a:rPr lang="da-DK" sz="1400" baseline="30000" noProof="0" dirty="0"/>
              <a:t>3</a:t>
            </a:r>
            <a:r>
              <a:rPr lang="da-DK" sz="1400" noProof="0" dirty="0"/>
              <a:t> </a:t>
            </a:r>
          </a:p>
          <a:p>
            <a:pPr>
              <a:lnSpc>
                <a:spcPct val="90000"/>
              </a:lnSpc>
              <a:spcAft>
                <a:spcPts val="600"/>
              </a:spcAft>
            </a:pPr>
            <a:r>
              <a:rPr lang="da-DK" sz="1400" dirty="0"/>
              <a:t>Materialer af god kvalitet </a:t>
            </a:r>
            <a:r>
              <a:rPr lang="da-DK" sz="1400" dirty="0">
                <a:sym typeface="Wingdings" panose="05000000000000000000" pitchFamily="2" charset="2"/>
              </a:rPr>
              <a:t> </a:t>
            </a:r>
            <a:r>
              <a:rPr lang="da-DK" sz="1400" dirty="0"/>
              <a:t>oparbejdes til anlægs- og vejmaterialer, asfaltmaterialer og forskellige betonklasser</a:t>
            </a:r>
            <a:endParaRPr lang="da-DK" sz="1400" noProof="0" dirty="0"/>
          </a:p>
          <a:p>
            <a:pPr>
              <a:lnSpc>
                <a:spcPct val="90000"/>
              </a:lnSpc>
              <a:spcAft>
                <a:spcPts val="600"/>
              </a:spcAft>
            </a:pPr>
            <a:r>
              <a:rPr lang="da-DK" sz="1400" noProof="0" dirty="0"/>
              <a:t>Råstoftykkelse 15 meter hovedsageligt over grundvandsspejl </a:t>
            </a:r>
          </a:p>
          <a:p>
            <a:pPr>
              <a:lnSpc>
                <a:spcPct val="90000"/>
              </a:lnSpc>
              <a:spcAft>
                <a:spcPts val="600"/>
              </a:spcAft>
            </a:pPr>
            <a:endParaRPr lang="da-DK" sz="1400" b="1" noProof="0" dirty="0"/>
          </a:p>
          <a:p>
            <a:pPr>
              <a:lnSpc>
                <a:spcPct val="90000"/>
              </a:lnSpc>
              <a:spcAft>
                <a:spcPts val="600"/>
              </a:spcAft>
            </a:pPr>
            <a:r>
              <a:rPr lang="da-DK" sz="1400" b="1" noProof="0" dirty="0"/>
              <a:t>Årsag til udvælgelse</a:t>
            </a:r>
          </a:p>
          <a:p>
            <a:pPr marL="57150">
              <a:lnSpc>
                <a:spcPct val="90000"/>
              </a:lnSpc>
              <a:spcAft>
                <a:spcPts val="600"/>
              </a:spcAft>
            </a:pPr>
            <a:r>
              <a:rPr lang="da-DK" sz="1400" noProof="0" dirty="0"/>
              <a:t>Dokumenteret god ressource</a:t>
            </a:r>
          </a:p>
          <a:p>
            <a:pPr marL="57150">
              <a:lnSpc>
                <a:spcPct val="90000"/>
              </a:lnSpc>
              <a:spcAft>
                <a:spcPts val="600"/>
              </a:spcAft>
            </a:pPr>
            <a:r>
              <a:rPr lang="da-DK" sz="1400" noProof="0" dirty="0"/>
              <a:t>Ligger op til eksisterende graveområde</a:t>
            </a:r>
          </a:p>
          <a:p>
            <a:pPr>
              <a:lnSpc>
                <a:spcPct val="90000"/>
              </a:lnSpc>
              <a:spcAft>
                <a:spcPts val="600"/>
              </a:spcAft>
            </a:pPr>
            <a:endParaRPr lang="da-DK" sz="1400" b="1" noProof="0" dirty="0"/>
          </a:p>
          <a:p>
            <a:pPr>
              <a:lnSpc>
                <a:spcPct val="90000"/>
              </a:lnSpc>
              <a:spcAft>
                <a:spcPts val="600"/>
              </a:spcAft>
            </a:pPr>
            <a:r>
              <a:rPr lang="da-DK" sz="1400" b="1" noProof="0" dirty="0"/>
              <a:t>Hovedudfordringer</a:t>
            </a:r>
          </a:p>
          <a:p>
            <a:pPr marL="57150">
              <a:lnSpc>
                <a:spcPct val="90000"/>
              </a:lnSpc>
              <a:spcAft>
                <a:spcPts val="600"/>
              </a:spcAft>
            </a:pPr>
            <a:r>
              <a:rPr lang="da-DK" sz="1400" dirty="0"/>
              <a:t>Nærhed til by (Glim)</a:t>
            </a:r>
          </a:p>
          <a:p>
            <a:pPr marL="57150">
              <a:lnSpc>
                <a:spcPct val="90000"/>
              </a:lnSpc>
              <a:spcAft>
                <a:spcPts val="600"/>
              </a:spcAft>
            </a:pPr>
            <a:r>
              <a:rPr lang="da-DK" sz="1400" dirty="0"/>
              <a:t>Adgangsforhold skal afklares</a:t>
            </a:r>
            <a:endParaRPr lang="da-DK" sz="1400" noProof="0" dirty="0"/>
          </a:p>
          <a:p>
            <a:pPr>
              <a:lnSpc>
                <a:spcPct val="90000"/>
              </a:lnSpc>
              <a:spcAft>
                <a:spcPts val="600"/>
              </a:spcAft>
            </a:pPr>
            <a:endParaRPr lang="da-DK" sz="1400" b="1" noProof="0" dirty="0"/>
          </a:p>
          <a:p>
            <a:pPr>
              <a:lnSpc>
                <a:spcPct val="90000"/>
              </a:lnSpc>
              <a:spcAft>
                <a:spcPts val="600"/>
              </a:spcAft>
            </a:pPr>
            <a:r>
              <a:rPr lang="da-DK" sz="1400" b="1" noProof="0" dirty="0"/>
              <a:t>Partshøring</a:t>
            </a:r>
          </a:p>
          <a:p>
            <a:pPr marL="57150">
              <a:lnSpc>
                <a:spcPct val="90000"/>
              </a:lnSpc>
              <a:spcAft>
                <a:spcPts val="600"/>
              </a:spcAft>
            </a:pPr>
            <a:r>
              <a:rPr lang="da-DK" sz="1400" noProof="0" dirty="0"/>
              <a:t>5 høringssvar</a:t>
            </a:r>
          </a:p>
          <a:p>
            <a:pPr marL="57150">
              <a:lnSpc>
                <a:spcPct val="90000"/>
              </a:lnSpc>
              <a:spcAft>
                <a:spcPts val="600"/>
              </a:spcAft>
            </a:pPr>
            <a:r>
              <a:rPr lang="da-DK" sz="1400" dirty="0"/>
              <a:t>- Fredningszone, </a:t>
            </a:r>
            <a:r>
              <a:rPr lang="da-DK" sz="1400" dirty="0" err="1"/>
              <a:t>vejforhold</a:t>
            </a:r>
            <a:r>
              <a:rPr lang="da-DK" sz="1400" dirty="0"/>
              <a:t> og kulturarv</a:t>
            </a:r>
            <a:endParaRPr lang="da-DK" sz="1400" noProof="0" dirty="0"/>
          </a:p>
        </p:txBody>
      </p:sp>
      <p:sp>
        <p:nvSpPr>
          <p:cNvPr id="2" name="Tekstfelt 1">
            <a:extLst>
              <a:ext uri="{FF2B5EF4-FFF2-40B4-BE49-F238E27FC236}">
                <a16:creationId xmlns:a16="http://schemas.microsoft.com/office/drawing/2014/main" id="{6622D56B-265E-3E94-3CF1-C9D60A3D7B4C}"/>
              </a:ext>
            </a:extLst>
          </p:cNvPr>
          <p:cNvSpPr txBox="1"/>
          <p:nvPr/>
        </p:nvSpPr>
        <p:spPr>
          <a:xfrm>
            <a:off x="515936" y="531694"/>
            <a:ext cx="11160126" cy="908050"/>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chemeClr val="accent1">
                    <a:lumMod val="75000"/>
                  </a:schemeClr>
                </a:solidFill>
              </a:rPr>
              <a:t>Nyt graveområde ved Glim</a:t>
            </a:r>
          </a:p>
          <a:p>
            <a:pPr>
              <a:lnSpc>
                <a:spcPct val="90000"/>
              </a:lnSpc>
              <a:spcBef>
                <a:spcPct val="0"/>
              </a:spcBef>
              <a:spcAft>
                <a:spcPts val="600"/>
              </a:spcAft>
            </a:pPr>
            <a:r>
              <a:rPr lang="da-DK" sz="2400" b="1" noProof="0" dirty="0"/>
              <a:t>Lejre Kommune</a:t>
            </a:r>
          </a:p>
        </p:txBody>
      </p:sp>
      <p:pic>
        <p:nvPicPr>
          <p:cNvPr id="13" name="Billede 12">
            <a:extLst>
              <a:ext uri="{FF2B5EF4-FFF2-40B4-BE49-F238E27FC236}">
                <a16:creationId xmlns:a16="http://schemas.microsoft.com/office/drawing/2014/main" id="{D3898FCE-48A0-BAF8-6A40-2ACF8B44CA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9" name="Rektangel 8">
            <a:extLst>
              <a:ext uri="{FF2B5EF4-FFF2-40B4-BE49-F238E27FC236}">
                <a16:creationId xmlns:a16="http://schemas.microsoft.com/office/drawing/2014/main" id="{727924D4-B2CF-B97A-E1A7-D3AFC7624F28}"/>
              </a:ext>
            </a:extLst>
          </p:cNvPr>
          <p:cNvSpPr/>
          <p:nvPr/>
        </p:nvSpPr>
        <p:spPr>
          <a:xfrm>
            <a:off x="6811254" y="6031944"/>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2" name="Tekstfelt 11">
            <a:extLst>
              <a:ext uri="{FF2B5EF4-FFF2-40B4-BE49-F238E27FC236}">
                <a16:creationId xmlns:a16="http://schemas.microsoft.com/office/drawing/2014/main" id="{3A80B877-D811-8074-DE20-E5D1055FFC7B}"/>
              </a:ext>
            </a:extLst>
          </p:cNvPr>
          <p:cNvSpPr txBox="1"/>
          <p:nvPr/>
        </p:nvSpPr>
        <p:spPr>
          <a:xfrm>
            <a:off x="7043747" y="6013695"/>
            <a:ext cx="2328609" cy="246221"/>
          </a:xfrm>
          <a:prstGeom prst="rect">
            <a:avLst/>
          </a:prstGeom>
          <a:noFill/>
        </p:spPr>
        <p:txBody>
          <a:bodyPr wrap="square" rtlCol="0">
            <a:spAutoFit/>
          </a:bodyPr>
          <a:lstStyle/>
          <a:p>
            <a:r>
              <a:rPr lang="da-DK" sz="1000" b="1" noProof="0" dirty="0"/>
              <a:t>Eksisterende interesseområde</a:t>
            </a:r>
          </a:p>
        </p:txBody>
      </p:sp>
      <p:sp>
        <p:nvSpPr>
          <p:cNvPr id="14" name="Rektangel 13">
            <a:extLst>
              <a:ext uri="{FF2B5EF4-FFF2-40B4-BE49-F238E27FC236}">
                <a16:creationId xmlns:a16="http://schemas.microsoft.com/office/drawing/2014/main" id="{9C84C9AA-D055-D10C-DB17-3CBF09596E28}"/>
              </a:ext>
            </a:extLst>
          </p:cNvPr>
          <p:cNvSpPr/>
          <p:nvPr/>
        </p:nvSpPr>
        <p:spPr>
          <a:xfrm>
            <a:off x="9048591" y="6031022"/>
            <a:ext cx="208639"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5" name="Tekstfelt 14">
            <a:extLst>
              <a:ext uri="{FF2B5EF4-FFF2-40B4-BE49-F238E27FC236}">
                <a16:creationId xmlns:a16="http://schemas.microsoft.com/office/drawing/2014/main" id="{2B381027-2C9D-FED8-E3B4-442C472D5E4E}"/>
              </a:ext>
            </a:extLst>
          </p:cNvPr>
          <p:cNvSpPr txBox="1"/>
          <p:nvPr/>
        </p:nvSpPr>
        <p:spPr>
          <a:xfrm>
            <a:off x="9257230" y="6006000"/>
            <a:ext cx="2188829" cy="246221"/>
          </a:xfrm>
          <a:prstGeom prst="rect">
            <a:avLst/>
          </a:prstGeom>
          <a:noFill/>
        </p:spPr>
        <p:txBody>
          <a:bodyPr wrap="square" rtlCol="0">
            <a:spAutoFit/>
          </a:bodyPr>
          <a:lstStyle/>
          <a:p>
            <a:r>
              <a:rPr lang="da-DK" sz="1000" b="1" noProof="0" dirty="0"/>
              <a:t>Eksisterende graveområder</a:t>
            </a:r>
          </a:p>
        </p:txBody>
      </p:sp>
      <p:pic>
        <p:nvPicPr>
          <p:cNvPr id="4" name="Billede 3">
            <a:extLst>
              <a:ext uri="{FF2B5EF4-FFF2-40B4-BE49-F238E27FC236}">
                <a16:creationId xmlns:a16="http://schemas.microsoft.com/office/drawing/2014/main" id="{8D6F6BD5-2C1C-E1E2-C91D-E11F082A6B6B}"/>
              </a:ext>
            </a:extLst>
          </p:cNvPr>
          <p:cNvPicPr>
            <a:picLocks noChangeAspect="1"/>
          </p:cNvPicPr>
          <p:nvPr/>
        </p:nvPicPr>
        <p:blipFill>
          <a:blip r:embed="rId4"/>
          <a:stretch>
            <a:fillRect/>
          </a:stretch>
        </p:blipFill>
        <p:spPr>
          <a:xfrm>
            <a:off x="5066165" y="1439744"/>
            <a:ext cx="6283772" cy="4417305"/>
          </a:xfrm>
          <a:prstGeom prst="rect">
            <a:avLst/>
          </a:prstGeom>
        </p:spPr>
      </p:pic>
      <p:sp>
        <p:nvSpPr>
          <p:cNvPr id="5" name="Rektangel 4">
            <a:extLst>
              <a:ext uri="{FF2B5EF4-FFF2-40B4-BE49-F238E27FC236}">
                <a16:creationId xmlns:a16="http://schemas.microsoft.com/office/drawing/2014/main" id="{C186B6CA-4CD7-054F-B778-8E86650FF802}"/>
              </a:ext>
            </a:extLst>
          </p:cNvPr>
          <p:cNvSpPr/>
          <p:nvPr/>
        </p:nvSpPr>
        <p:spPr>
          <a:xfrm>
            <a:off x="4952163" y="6041269"/>
            <a:ext cx="218953" cy="198726"/>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
        <p:nvSpPr>
          <p:cNvPr id="8" name="Tekstfelt 7">
            <a:extLst>
              <a:ext uri="{FF2B5EF4-FFF2-40B4-BE49-F238E27FC236}">
                <a16:creationId xmlns:a16="http://schemas.microsoft.com/office/drawing/2014/main" id="{8C7A173E-4BB1-2203-7E9B-D76BA2A9277E}"/>
              </a:ext>
            </a:extLst>
          </p:cNvPr>
          <p:cNvSpPr txBox="1"/>
          <p:nvPr/>
        </p:nvSpPr>
        <p:spPr>
          <a:xfrm>
            <a:off x="5116828" y="6013695"/>
            <a:ext cx="1644325" cy="246221"/>
          </a:xfrm>
          <a:prstGeom prst="rect">
            <a:avLst/>
          </a:prstGeom>
          <a:noFill/>
        </p:spPr>
        <p:txBody>
          <a:bodyPr wrap="square" rtlCol="0">
            <a:spAutoFit/>
          </a:bodyPr>
          <a:lstStyle/>
          <a:p>
            <a:r>
              <a:rPr lang="da-DK" sz="1000" b="1" noProof="0" dirty="0"/>
              <a:t>Nyt graveområde</a:t>
            </a:r>
          </a:p>
        </p:txBody>
      </p:sp>
    </p:spTree>
    <p:extLst>
      <p:ext uri="{BB962C8B-B14F-4D97-AF65-F5344CB8AC3E}">
        <p14:creationId xmlns:p14="http://schemas.microsoft.com/office/powerpoint/2010/main" val="1760082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F8982-67D1-E54B-6E4C-A6DCEB1F465D}"/>
            </a:ext>
          </a:extLst>
        </p:cNvPr>
        <p:cNvGrpSpPr/>
        <p:nvPr/>
      </p:nvGrpSpPr>
      <p:grpSpPr>
        <a:xfrm>
          <a:off x="0" y="0"/>
          <a:ext cx="0" cy="0"/>
          <a:chOff x="0" y="0"/>
          <a:chExt cx="0" cy="0"/>
        </a:xfrm>
      </p:grpSpPr>
      <p:sp>
        <p:nvSpPr>
          <p:cNvPr id="3" name="Tekstfelt 2">
            <a:extLst>
              <a:ext uri="{FF2B5EF4-FFF2-40B4-BE49-F238E27FC236}">
                <a16:creationId xmlns:a16="http://schemas.microsoft.com/office/drawing/2014/main" id="{4499290B-6525-D4C6-95F1-CE81CECA5E2E}"/>
              </a:ext>
            </a:extLst>
          </p:cNvPr>
          <p:cNvSpPr txBox="1"/>
          <p:nvPr/>
        </p:nvSpPr>
        <p:spPr>
          <a:xfrm>
            <a:off x="594596" y="2025179"/>
            <a:ext cx="4023359" cy="2807642"/>
          </a:xfrm>
          <a:prstGeom prst="rect">
            <a:avLst/>
          </a:prstGeom>
        </p:spPr>
        <p:txBody>
          <a:bodyPr vert="horz" lIns="91440" tIns="45720" rIns="91440" bIns="45720" rtlCol="0">
            <a:normAutofit/>
          </a:bodyPr>
          <a:lstStyle/>
          <a:p>
            <a:pPr>
              <a:lnSpc>
                <a:spcPct val="90000"/>
              </a:lnSpc>
              <a:spcBef>
                <a:spcPts val="1000"/>
              </a:spcBef>
              <a:spcAft>
                <a:spcPts val="600"/>
              </a:spcAft>
            </a:pPr>
            <a:r>
              <a:rPr lang="en-US" sz="2000" b="1" dirty="0" err="1"/>
              <a:t>Graveområde</a:t>
            </a:r>
            <a:r>
              <a:rPr lang="en-US" sz="2000" b="1" dirty="0"/>
              <a:t> </a:t>
            </a:r>
          </a:p>
          <a:p>
            <a:pPr marL="457200" indent="-457200">
              <a:lnSpc>
                <a:spcPct val="90000"/>
              </a:lnSpc>
              <a:spcBef>
                <a:spcPts val="1000"/>
              </a:spcBef>
              <a:spcAft>
                <a:spcPts val="600"/>
              </a:spcAft>
              <a:buAutoNum type="arabicPeriod"/>
            </a:pPr>
            <a:r>
              <a:rPr lang="en-US" sz="2000" b="1" dirty="0"/>
              <a:t>Herrestrup</a:t>
            </a:r>
          </a:p>
          <a:p>
            <a:pPr>
              <a:lnSpc>
                <a:spcPct val="90000"/>
              </a:lnSpc>
              <a:spcBef>
                <a:spcPts val="1000"/>
              </a:spcBef>
              <a:spcAft>
                <a:spcPts val="600"/>
              </a:spcAft>
            </a:pPr>
            <a:endParaRPr lang="en-US" sz="2000" b="1" dirty="0"/>
          </a:p>
          <a:p>
            <a:pPr>
              <a:lnSpc>
                <a:spcPct val="90000"/>
              </a:lnSpc>
              <a:spcBef>
                <a:spcPts val="1000"/>
              </a:spcBef>
              <a:spcAft>
                <a:spcPts val="600"/>
              </a:spcAft>
            </a:pPr>
            <a:r>
              <a:rPr lang="en-US" sz="2000" b="1" dirty="0"/>
              <a:t>I alt 13 ha og 0,6 </a:t>
            </a:r>
            <a:r>
              <a:rPr lang="en-US" sz="2000" b="1" dirty="0" err="1"/>
              <a:t>mio</a:t>
            </a:r>
            <a:r>
              <a:rPr lang="en-US" sz="2000" b="1" dirty="0"/>
              <a:t>. </a:t>
            </a:r>
            <a:r>
              <a:rPr lang="da-DK" sz="2000" b="1" dirty="0"/>
              <a:t>m</a:t>
            </a:r>
            <a:r>
              <a:rPr lang="da-DK" sz="2000" b="1" baseline="30000" dirty="0"/>
              <a:t>3</a:t>
            </a:r>
            <a:endParaRPr lang="en-US" sz="2000" b="1" dirty="0"/>
          </a:p>
          <a:p>
            <a:pPr>
              <a:lnSpc>
                <a:spcPct val="90000"/>
              </a:lnSpc>
              <a:spcBef>
                <a:spcPts val="1000"/>
              </a:spcBef>
              <a:spcAft>
                <a:spcPts val="600"/>
              </a:spcAft>
            </a:pPr>
            <a:r>
              <a:rPr lang="en-US" sz="2000" b="1" dirty="0"/>
              <a:t> </a:t>
            </a:r>
          </a:p>
        </p:txBody>
      </p:sp>
      <p:sp>
        <p:nvSpPr>
          <p:cNvPr id="8" name="Tekstfelt 7">
            <a:extLst>
              <a:ext uri="{FF2B5EF4-FFF2-40B4-BE49-F238E27FC236}">
                <a16:creationId xmlns:a16="http://schemas.microsoft.com/office/drawing/2014/main" id="{98F81105-E9C5-965B-360F-0BE6547292D0}"/>
              </a:ext>
            </a:extLst>
          </p:cNvPr>
          <p:cNvSpPr txBox="1"/>
          <p:nvPr/>
        </p:nvSpPr>
        <p:spPr>
          <a:xfrm>
            <a:off x="515937" y="598084"/>
            <a:ext cx="8939939" cy="908050"/>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b="1" dirty="0" err="1">
                <a:solidFill>
                  <a:schemeClr val="accent1">
                    <a:lumMod val="75000"/>
                  </a:schemeClr>
                </a:solidFill>
              </a:rPr>
              <a:t>Nyt</a:t>
            </a:r>
            <a:r>
              <a:rPr lang="en-US" sz="3600" b="1" dirty="0">
                <a:solidFill>
                  <a:schemeClr val="accent1">
                    <a:lumMod val="75000"/>
                  </a:schemeClr>
                </a:solidFill>
              </a:rPr>
              <a:t> </a:t>
            </a:r>
            <a:r>
              <a:rPr lang="en-US" sz="3600" b="1" dirty="0" err="1">
                <a:solidFill>
                  <a:schemeClr val="accent1">
                    <a:lumMod val="75000"/>
                  </a:schemeClr>
                </a:solidFill>
              </a:rPr>
              <a:t>graveområde</a:t>
            </a:r>
            <a:r>
              <a:rPr lang="en-US" sz="3600" b="1" dirty="0">
                <a:solidFill>
                  <a:schemeClr val="accent1">
                    <a:lumMod val="75000"/>
                  </a:schemeClr>
                </a:solidFill>
              </a:rPr>
              <a:t> </a:t>
            </a:r>
            <a:r>
              <a:rPr lang="en-US" sz="3600" b="1" dirty="0" err="1">
                <a:solidFill>
                  <a:schemeClr val="accent1">
                    <a:lumMod val="75000"/>
                  </a:schemeClr>
                </a:solidFill>
              </a:rPr>
              <a:t>i</a:t>
            </a:r>
            <a:r>
              <a:rPr lang="en-US" sz="3600" b="1" dirty="0">
                <a:solidFill>
                  <a:schemeClr val="accent1">
                    <a:lumMod val="75000"/>
                  </a:schemeClr>
                </a:solidFill>
              </a:rPr>
              <a:t> </a:t>
            </a:r>
            <a:r>
              <a:rPr lang="en-US" sz="3600" b="1" dirty="0" err="1">
                <a:solidFill>
                  <a:schemeClr val="accent1">
                    <a:lumMod val="75000"/>
                  </a:schemeClr>
                </a:solidFill>
              </a:rPr>
              <a:t>Odsherred</a:t>
            </a:r>
            <a:r>
              <a:rPr lang="en-US" sz="3600" b="1" dirty="0">
                <a:solidFill>
                  <a:schemeClr val="accent1">
                    <a:lumMod val="75000"/>
                  </a:schemeClr>
                </a:solidFill>
              </a:rPr>
              <a:t> Kommune</a:t>
            </a:r>
          </a:p>
          <a:p>
            <a:pPr>
              <a:lnSpc>
                <a:spcPct val="90000"/>
              </a:lnSpc>
              <a:spcBef>
                <a:spcPct val="0"/>
              </a:spcBef>
              <a:spcAft>
                <a:spcPts val="600"/>
              </a:spcAft>
            </a:pPr>
            <a:endParaRPr lang="en-US" sz="2400" b="1" dirty="0"/>
          </a:p>
        </p:txBody>
      </p:sp>
      <p:pic>
        <p:nvPicPr>
          <p:cNvPr id="13" name="Billede 12">
            <a:extLst>
              <a:ext uri="{FF2B5EF4-FFF2-40B4-BE49-F238E27FC236}">
                <a16:creationId xmlns:a16="http://schemas.microsoft.com/office/drawing/2014/main" id="{CCA26B9F-8087-B0C8-5701-35DA0838D3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10" name="Rektangel 9">
            <a:extLst>
              <a:ext uri="{FF2B5EF4-FFF2-40B4-BE49-F238E27FC236}">
                <a16:creationId xmlns:a16="http://schemas.microsoft.com/office/drawing/2014/main" id="{CE7070B1-A100-840F-3D77-B7CA585DB9AC}"/>
              </a:ext>
            </a:extLst>
          </p:cNvPr>
          <p:cNvSpPr/>
          <p:nvPr/>
        </p:nvSpPr>
        <p:spPr>
          <a:xfrm>
            <a:off x="6668128" y="6031944"/>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D6A6E3CE-F25A-FC86-050A-0013EDE2E191}"/>
              </a:ext>
            </a:extLst>
          </p:cNvPr>
          <p:cNvSpPr txBox="1"/>
          <p:nvPr/>
        </p:nvSpPr>
        <p:spPr>
          <a:xfrm>
            <a:off x="6900621" y="6013695"/>
            <a:ext cx="2328609" cy="246221"/>
          </a:xfrm>
          <a:prstGeom prst="rect">
            <a:avLst/>
          </a:prstGeom>
          <a:noFill/>
        </p:spPr>
        <p:txBody>
          <a:bodyPr wrap="square" rtlCol="0">
            <a:spAutoFit/>
          </a:bodyPr>
          <a:lstStyle/>
          <a:p>
            <a:r>
              <a:rPr lang="da-DK" sz="1000" b="1" dirty="0"/>
              <a:t>Eksisterende interesseområde</a:t>
            </a:r>
          </a:p>
        </p:txBody>
      </p:sp>
      <p:sp>
        <p:nvSpPr>
          <p:cNvPr id="14" name="Rektangel 13">
            <a:extLst>
              <a:ext uri="{FF2B5EF4-FFF2-40B4-BE49-F238E27FC236}">
                <a16:creationId xmlns:a16="http://schemas.microsoft.com/office/drawing/2014/main" id="{99C2293C-56F2-BDB7-4A41-A68695EF17D0}"/>
              </a:ext>
            </a:extLst>
          </p:cNvPr>
          <p:cNvSpPr/>
          <p:nvPr/>
        </p:nvSpPr>
        <p:spPr>
          <a:xfrm>
            <a:off x="8905465" y="6031022"/>
            <a:ext cx="208639"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AE83733A-E185-F591-A564-E6FCA0A04155}"/>
              </a:ext>
            </a:extLst>
          </p:cNvPr>
          <p:cNvSpPr txBox="1"/>
          <p:nvPr/>
        </p:nvSpPr>
        <p:spPr>
          <a:xfrm>
            <a:off x="9114104" y="6006000"/>
            <a:ext cx="2188829" cy="246221"/>
          </a:xfrm>
          <a:prstGeom prst="rect">
            <a:avLst/>
          </a:prstGeom>
          <a:noFill/>
        </p:spPr>
        <p:txBody>
          <a:bodyPr wrap="square" rtlCol="0">
            <a:spAutoFit/>
          </a:bodyPr>
          <a:lstStyle/>
          <a:p>
            <a:r>
              <a:rPr lang="da-DK" sz="1000" b="1" dirty="0"/>
              <a:t>Eksisterende graveområder</a:t>
            </a:r>
          </a:p>
        </p:txBody>
      </p:sp>
      <p:sp>
        <p:nvSpPr>
          <p:cNvPr id="20" name="Rektangel 19">
            <a:extLst>
              <a:ext uri="{FF2B5EF4-FFF2-40B4-BE49-F238E27FC236}">
                <a16:creationId xmlns:a16="http://schemas.microsoft.com/office/drawing/2014/main" id="{F91E819A-8FAC-2547-BA2B-90A5417CE53F}"/>
              </a:ext>
            </a:extLst>
          </p:cNvPr>
          <p:cNvSpPr/>
          <p:nvPr/>
        </p:nvSpPr>
        <p:spPr>
          <a:xfrm>
            <a:off x="5072427" y="6031022"/>
            <a:ext cx="218953" cy="198726"/>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
        <p:nvSpPr>
          <p:cNvPr id="21" name="Tekstfelt 20">
            <a:extLst>
              <a:ext uri="{FF2B5EF4-FFF2-40B4-BE49-F238E27FC236}">
                <a16:creationId xmlns:a16="http://schemas.microsoft.com/office/drawing/2014/main" id="{77994920-322C-1D4D-3BB0-BFCAE81D2F50}"/>
              </a:ext>
            </a:extLst>
          </p:cNvPr>
          <p:cNvSpPr txBox="1"/>
          <p:nvPr/>
        </p:nvSpPr>
        <p:spPr>
          <a:xfrm>
            <a:off x="5259943" y="6005927"/>
            <a:ext cx="1644325" cy="246221"/>
          </a:xfrm>
          <a:prstGeom prst="rect">
            <a:avLst/>
          </a:prstGeom>
          <a:noFill/>
        </p:spPr>
        <p:txBody>
          <a:bodyPr wrap="square" rtlCol="0">
            <a:spAutoFit/>
          </a:bodyPr>
          <a:lstStyle/>
          <a:p>
            <a:r>
              <a:rPr lang="da-DK" sz="1000" b="1" noProof="0" dirty="0"/>
              <a:t>Nyt graveområde</a:t>
            </a:r>
          </a:p>
        </p:txBody>
      </p:sp>
      <p:pic>
        <p:nvPicPr>
          <p:cNvPr id="25" name="Billede 24">
            <a:extLst>
              <a:ext uri="{FF2B5EF4-FFF2-40B4-BE49-F238E27FC236}">
                <a16:creationId xmlns:a16="http://schemas.microsoft.com/office/drawing/2014/main" id="{2AC17EC1-EF07-0239-6FEE-FFD594D1A512}"/>
              </a:ext>
            </a:extLst>
          </p:cNvPr>
          <p:cNvPicPr>
            <a:picLocks noChangeAspect="1"/>
          </p:cNvPicPr>
          <p:nvPr/>
        </p:nvPicPr>
        <p:blipFill>
          <a:blip r:embed="rId4"/>
          <a:stretch>
            <a:fillRect/>
          </a:stretch>
        </p:blipFill>
        <p:spPr>
          <a:xfrm>
            <a:off x="4952350" y="1302699"/>
            <a:ext cx="6225150" cy="4553435"/>
          </a:xfrm>
          <a:prstGeom prst="rect">
            <a:avLst/>
          </a:prstGeom>
        </p:spPr>
      </p:pic>
    </p:spTree>
    <p:extLst>
      <p:ext uri="{BB962C8B-B14F-4D97-AF65-F5344CB8AC3E}">
        <p14:creationId xmlns:p14="http://schemas.microsoft.com/office/powerpoint/2010/main" val="2946055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E6B14-DBBB-BF14-1178-A6F3B21DBE58}"/>
            </a:ext>
          </a:extLst>
        </p:cNvPr>
        <p:cNvGrpSpPr/>
        <p:nvPr/>
      </p:nvGrpSpPr>
      <p:grpSpPr>
        <a:xfrm>
          <a:off x="0" y="0"/>
          <a:ext cx="0" cy="0"/>
          <a:chOff x="0" y="0"/>
          <a:chExt cx="0" cy="0"/>
        </a:xfrm>
      </p:grpSpPr>
      <p:sp>
        <p:nvSpPr>
          <p:cNvPr id="7" name="Tekstfelt 6">
            <a:extLst>
              <a:ext uri="{FF2B5EF4-FFF2-40B4-BE49-F238E27FC236}">
                <a16:creationId xmlns:a16="http://schemas.microsoft.com/office/drawing/2014/main" id="{7C4B1B6B-4C3D-EA7F-8A9C-DB3F82E9B400}"/>
              </a:ext>
            </a:extLst>
          </p:cNvPr>
          <p:cNvSpPr txBox="1"/>
          <p:nvPr/>
        </p:nvSpPr>
        <p:spPr>
          <a:xfrm>
            <a:off x="515936" y="1507007"/>
            <a:ext cx="4320757" cy="4613156"/>
          </a:xfrm>
          <a:prstGeom prst="rect">
            <a:avLst/>
          </a:prstGeom>
        </p:spPr>
        <p:txBody>
          <a:bodyPr vert="horz" lIns="91440" tIns="45720" rIns="91440" bIns="45720" rtlCol="0">
            <a:noAutofit/>
          </a:bodyPr>
          <a:lstStyle/>
          <a:p>
            <a:pPr>
              <a:lnSpc>
                <a:spcPct val="90000"/>
              </a:lnSpc>
              <a:spcAft>
                <a:spcPts val="600"/>
              </a:spcAft>
            </a:pPr>
            <a:r>
              <a:rPr lang="da-DK" sz="1600" b="1" noProof="0" dirty="0"/>
              <a:t>Ressource</a:t>
            </a:r>
          </a:p>
          <a:p>
            <a:pPr>
              <a:lnSpc>
                <a:spcPct val="90000"/>
              </a:lnSpc>
              <a:spcAft>
                <a:spcPts val="600"/>
              </a:spcAft>
            </a:pPr>
            <a:r>
              <a:rPr lang="da-DK" sz="1600" noProof="0" dirty="0"/>
              <a:t>13 ha og 0,6 mio. m</a:t>
            </a:r>
            <a:r>
              <a:rPr lang="da-DK" sz="1600" baseline="30000" noProof="0" dirty="0"/>
              <a:t>3</a:t>
            </a:r>
          </a:p>
          <a:p>
            <a:pPr>
              <a:lnSpc>
                <a:spcPct val="90000"/>
              </a:lnSpc>
              <a:spcAft>
                <a:spcPts val="600"/>
              </a:spcAft>
            </a:pPr>
            <a:r>
              <a:rPr lang="da-DK" sz="1600" dirty="0"/>
              <a:t>Materialer kan oparbejdes til anlægs- og vejmaterialer</a:t>
            </a:r>
          </a:p>
          <a:p>
            <a:pPr>
              <a:lnSpc>
                <a:spcPct val="90000"/>
              </a:lnSpc>
              <a:spcAft>
                <a:spcPts val="600"/>
              </a:spcAft>
            </a:pPr>
            <a:r>
              <a:rPr lang="da-DK" sz="1600" noProof="0" dirty="0"/>
              <a:t>Råstoftykkelse 6 meter hovedsageligt over grundvandsspejlet</a:t>
            </a:r>
          </a:p>
          <a:p>
            <a:pPr>
              <a:lnSpc>
                <a:spcPct val="90000"/>
              </a:lnSpc>
              <a:spcAft>
                <a:spcPts val="600"/>
              </a:spcAft>
            </a:pPr>
            <a:endParaRPr lang="da-DK" sz="1600" b="1" noProof="0" dirty="0"/>
          </a:p>
          <a:p>
            <a:pPr>
              <a:lnSpc>
                <a:spcPct val="90000"/>
              </a:lnSpc>
              <a:spcAft>
                <a:spcPts val="600"/>
              </a:spcAft>
            </a:pPr>
            <a:r>
              <a:rPr lang="da-DK" sz="1600" b="1" noProof="0" dirty="0"/>
              <a:t>Årsag til udvælgelse</a:t>
            </a:r>
          </a:p>
          <a:p>
            <a:pPr>
              <a:lnSpc>
                <a:spcPct val="90000"/>
              </a:lnSpc>
              <a:spcAft>
                <a:spcPts val="600"/>
              </a:spcAft>
            </a:pPr>
            <a:r>
              <a:rPr lang="da-DK" sz="1600" noProof="0" dirty="0"/>
              <a:t>Geografisk fordeling af graveområder</a:t>
            </a:r>
          </a:p>
          <a:p>
            <a:pPr>
              <a:lnSpc>
                <a:spcPct val="90000"/>
              </a:lnSpc>
              <a:spcAft>
                <a:spcPts val="600"/>
              </a:spcAft>
            </a:pPr>
            <a:endParaRPr lang="da-DK" sz="1600" b="1" noProof="0" dirty="0"/>
          </a:p>
          <a:p>
            <a:pPr>
              <a:lnSpc>
                <a:spcPct val="90000"/>
              </a:lnSpc>
              <a:spcAft>
                <a:spcPts val="600"/>
              </a:spcAft>
            </a:pPr>
            <a:r>
              <a:rPr lang="da-DK" sz="1600" b="1" noProof="0" dirty="0"/>
              <a:t>Hovedudfordringer</a:t>
            </a:r>
          </a:p>
          <a:p>
            <a:pPr marL="57150">
              <a:lnSpc>
                <a:spcPct val="90000"/>
              </a:lnSpc>
              <a:spcAft>
                <a:spcPts val="600"/>
              </a:spcAft>
            </a:pPr>
            <a:r>
              <a:rPr lang="da-DK" sz="1600" dirty="0"/>
              <a:t>Geopark Odsherred  </a:t>
            </a:r>
            <a:endParaRPr lang="da-DK" sz="1600" noProof="0" dirty="0"/>
          </a:p>
          <a:p>
            <a:pPr marL="57150">
              <a:lnSpc>
                <a:spcPct val="90000"/>
              </a:lnSpc>
              <a:spcAft>
                <a:spcPts val="600"/>
              </a:spcAft>
            </a:pPr>
            <a:endParaRPr lang="da-DK" sz="1600" noProof="0" dirty="0"/>
          </a:p>
          <a:p>
            <a:pPr>
              <a:lnSpc>
                <a:spcPct val="90000"/>
              </a:lnSpc>
              <a:spcAft>
                <a:spcPts val="600"/>
              </a:spcAft>
            </a:pPr>
            <a:r>
              <a:rPr lang="da-DK" sz="1600" b="1" noProof="0" dirty="0"/>
              <a:t>Partshøring</a:t>
            </a:r>
          </a:p>
          <a:p>
            <a:pPr marL="57150">
              <a:lnSpc>
                <a:spcPct val="90000"/>
              </a:lnSpc>
              <a:spcAft>
                <a:spcPts val="600"/>
              </a:spcAft>
            </a:pPr>
            <a:r>
              <a:rPr lang="da-DK" sz="1600" noProof="0" dirty="0"/>
              <a:t>6 høringssvar</a:t>
            </a:r>
          </a:p>
          <a:p>
            <a:pPr marL="57150">
              <a:lnSpc>
                <a:spcPct val="90000"/>
              </a:lnSpc>
              <a:spcAft>
                <a:spcPts val="600"/>
              </a:spcAft>
            </a:pPr>
            <a:r>
              <a:rPr lang="da-DK" sz="1600" noProof="0" dirty="0"/>
              <a:t>- Bilag IV-arter</a:t>
            </a:r>
            <a:r>
              <a:rPr lang="da-DK" sz="1600" dirty="0"/>
              <a:t>, landskab, trafikaleforhold, støv og støj </a:t>
            </a:r>
            <a:endParaRPr lang="da-DK" sz="1600" noProof="0" dirty="0"/>
          </a:p>
        </p:txBody>
      </p:sp>
      <p:sp>
        <p:nvSpPr>
          <p:cNvPr id="2" name="Tekstfelt 1">
            <a:extLst>
              <a:ext uri="{FF2B5EF4-FFF2-40B4-BE49-F238E27FC236}">
                <a16:creationId xmlns:a16="http://schemas.microsoft.com/office/drawing/2014/main" id="{D4C5727D-C386-69C2-2B09-55013DA3C710}"/>
              </a:ext>
            </a:extLst>
          </p:cNvPr>
          <p:cNvSpPr txBox="1"/>
          <p:nvPr/>
        </p:nvSpPr>
        <p:spPr>
          <a:xfrm>
            <a:off x="515936" y="476128"/>
            <a:ext cx="11160126" cy="908050"/>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chemeClr val="accent1">
                    <a:lumMod val="75000"/>
                  </a:schemeClr>
                </a:solidFill>
              </a:rPr>
              <a:t>Nyt graveområde ved Herrestrup</a:t>
            </a:r>
          </a:p>
          <a:p>
            <a:pPr>
              <a:lnSpc>
                <a:spcPct val="90000"/>
              </a:lnSpc>
              <a:spcBef>
                <a:spcPct val="0"/>
              </a:spcBef>
              <a:spcAft>
                <a:spcPts val="600"/>
              </a:spcAft>
            </a:pPr>
            <a:r>
              <a:rPr lang="da-DK" sz="2400" b="1" noProof="0" dirty="0"/>
              <a:t>Odsherred Kommune</a:t>
            </a:r>
          </a:p>
        </p:txBody>
      </p:sp>
      <p:pic>
        <p:nvPicPr>
          <p:cNvPr id="13" name="Billede 12">
            <a:extLst>
              <a:ext uri="{FF2B5EF4-FFF2-40B4-BE49-F238E27FC236}">
                <a16:creationId xmlns:a16="http://schemas.microsoft.com/office/drawing/2014/main" id="{502B95C6-8CAE-BC77-EE5C-88356B825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pic>
        <p:nvPicPr>
          <p:cNvPr id="5" name="Billede 4">
            <a:extLst>
              <a:ext uri="{FF2B5EF4-FFF2-40B4-BE49-F238E27FC236}">
                <a16:creationId xmlns:a16="http://schemas.microsoft.com/office/drawing/2014/main" id="{B605A02B-49E7-3036-F1DC-EE32ED4FBF0C}"/>
              </a:ext>
            </a:extLst>
          </p:cNvPr>
          <p:cNvPicPr>
            <a:picLocks noChangeAspect="1"/>
          </p:cNvPicPr>
          <p:nvPr/>
        </p:nvPicPr>
        <p:blipFill>
          <a:blip r:embed="rId4"/>
          <a:stretch>
            <a:fillRect/>
          </a:stretch>
        </p:blipFill>
        <p:spPr>
          <a:xfrm>
            <a:off x="4940060" y="1144505"/>
            <a:ext cx="6613186" cy="4688656"/>
          </a:xfrm>
          <a:prstGeom prst="rect">
            <a:avLst/>
          </a:prstGeom>
        </p:spPr>
      </p:pic>
      <p:sp>
        <p:nvSpPr>
          <p:cNvPr id="9" name="Rektangel 8">
            <a:extLst>
              <a:ext uri="{FF2B5EF4-FFF2-40B4-BE49-F238E27FC236}">
                <a16:creationId xmlns:a16="http://schemas.microsoft.com/office/drawing/2014/main" id="{9D528988-7ACB-5DB0-7290-4620CE5AFEAB}"/>
              </a:ext>
            </a:extLst>
          </p:cNvPr>
          <p:cNvSpPr/>
          <p:nvPr/>
        </p:nvSpPr>
        <p:spPr>
          <a:xfrm>
            <a:off x="7381355" y="5944634"/>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0" name="Tekstfelt 9">
            <a:extLst>
              <a:ext uri="{FF2B5EF4-FFF2-40B4-BE49-F238E27FC236}">
                <a16:creationId xmlns:a16="http://schemas.microsoft.com/office/drawing/2014/main" id="{4CDC5D90-1B62-F007-C450-23C5C5ABB9CC}"/>
              </a:ext>
            </a:extLst>
          </p:cNvPr>
          <p:cNvSpPr txBox="1"/>
          <p:nvPr/>
        </p:nvSpPr>
        <p:spPr>
          <a:xfrm>
            <a:off x="7556846" y="5927047"/>
            <a:ext cx="2328609" cy="246221"/>
          </a:xfrm>
          <a:prstGeom prst="rect">
            <a:avLst/>
          </a:prstGeom>
          <a:noFill/>
        </p:spPr>
        <p:txBody>
          <a:bodyPr wrap="square" rtlCol="0">
            <a:spAutoFit/>
          </a:bodyPr>
          <a:lstStyle/>
          <a:p>
            <a:r>
              <a:rPr lang="da-DK" sz="1000" b="1" noProof="0" dirty="0"/>
              <a:t>Eksisterende interesseområde</a:t>
            </a:r>
          </a:p>
        </p:txBody>
      </p:sp>
      <p:sp>
        <p:nvSpPr>
          <p:cNvPr id="12" name="Tekstfelt 11">
            <a:extLst>
              <a:ext uri="{FF2B5EF4-FFF2-40B4-BE49-F238E27FC236}">
                <a16:creationId xmlns:a16="http://schemas.microsoft.com/office/drawing/2014/main" id="{9E7D0B48-E777-0A22-1E81-8C951B8E4D3B}"/>
              </a:ext>
            </a:extLst>
          </p:cNvPr>
          <p:cNvSpPr txBox="1"/>
          <p:nvPr/>
        </p:nvSpPr>
        <p:spPr>
          <a:xfrm>
            <a:off x="5737030" y="5903922"/>
            <a:ext cx="1644325" cy="246221"/>
          </a:xfrm>
          <a:prstGeom prst="rect">
            <a:avLst/>
          </a:prstGeom>
          <a:noFill/>
        </p:spPr>
        <p:txBody>
          <a:bodyPr wrap="square" rtlCol="0">
            <a:spAutoFit/>
          </a:bodyPr>
          <a:lstStyle/>
          <a:p>
            <a:r>
              <a:rPr lang="da-DK" sz="1000" b="1" noProof="0" dirty="0"/>
              <a:t>Nyt graveområde</a:t>
            </a:r>
          </a:p>
        </p:txBody>
      </p:sp>
      <p:sp>
        <p:nvSpPr>
          <p:cNvPr id="16" name="Rektangel 15">
            <a:extLst>
              <a:ext uri="{FF2B5EF4-FFF2-40B4-BE49-F238E27FC236}">
                <a16:creationId xmlns:a16="http://schemas.microsoft.com/office/drawing/2014/main" id="{58C7E82D-BBCC-D5ED-2264-0C0C5D14D49E}"/>
              </a:ext>
            </a:extLst>
          </p:cNvPr>
          <p:cNvSpPr/>
          <p:nvPr/>
        </p:nvSpPr>
        <p:spPr>
          <a:xfrm>
            <a:off x="5561539" y="5921437"/>
            <a:ext cx="218953" cy="198726"/>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Tree>
    <p:extLst>
      <p:ext uri="{BB962C8B-B14F-4D97-AF65-F5344CB8AC3E}">
        <p14:creationId xmlns:p14="http://schemas.microsoft.com/office/powerpoint/2010/main" val="3550998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CF6DE-8987-4A6E-A866-EC53573802F9}"/>
            </a:ext>
          </a:extLst>
        </p:cNvPr>
        <p:cNvGrpSpPr/>
        <p:nvPr/>
      </p:nvGrpSpPr>
      <p:grpSpPr>
        <a:xfrm>
          <a:off x="0" y="0"/>
          <a:ext cx="0" cy="0"/>
          <a:chOff x="0" y="0"/>
          <a:chExt cx="0" cy="0"/>
        </a:xfrm>
      </p:grpSpPr>
      <p:sp>
        <p:nvSpPr>
          <p:cNvPr id="3" name="Tekstfelt 2">
            <a:extLst>
              <a:ext uri="{FF2B5EF4-FFF2-40B4-BE49-F238E27FC236}">
                <a16:creationId xmlns:a16="http://schemas.microsoft.com/office/drawing/2014/main" id="{98A90BFA-F0AD-F6F6-FC7F-068321D6347F}"/>
              </a:ext>
            </a:extLst>
          </p:cNvPr>
          <p:cNvSpPr txBox="1"/>
          <p:nvPr/>
        </p:nvSpPr>
        <p:spPr>
          <a:xfrm>
            <a:off x="605608" y="2115490"/>
            <a:ext cx="4023359" cy="2627020"/>
          </a:xfrm>
          <a:prstGeom prst="rect">
            <a:avLst/>
          </a:prstGeom>
        </p:spPr>
        <p:txBody>
          <a:bodyPr vert="horz" lIns="91440" tIns="45720" rIns="91440" bIns="45720" rtlCol="0">
            <a:normAutofit/>
          </a:bodyPr>
          <a:lstStyle/>
          <a:p>
            <a:pPr>
              <a:lnSpc>
                <a:spcPct val="90000"/>
              </a:lnSpc>
              <a:spcBef>
                <a:spcPts val="1000"/>
              </a:spcBef>
              <a:spcAft>
                <a:spcPts val="600"/>
              </a:spcAft>
            </a:pPr>
            <a:r>
              <a:rPr lang="da-DK" sz="2000" b="1" noProof="0" dirty="0"/>
              <a:t>Graveområde</a:t>
            </a:r>
          </a:p>
          <a:p>
            <a:pPr marL="457200" indent="-457200">
              <a:lnSpc>
                <a:spcPct val="90000"/>
              </a:lnSpc>
              <a:spcBef>
                <a:spcPts val="1000"/>
              </a:spcBef>
              <a:spcAft>
                <a:spcPts val="600"/>
              </a:spcAft>
              <a:buAutoNum type="arabicPeriod"/>
            </a:pPr>
            <a:r>
              <a:rPr lang="da-DK" sz="2000" b="1" noProof="0" dirty="0"/>
              <a:t>Vigersted</a:t>
            </a:r>
          </a:p>
          <a:p>
            <a:pPr>
              <a:lnSpc>
                <a:spcPct val="90000"/>
              </a:lnSpc>
              <a:spcBef>
                <a:spcPts val="1000"/>
              </a:spcBef>
              <a:spcAft>
                <a:spcPts val="600"/>
              </a:spcAft>
            </a:pPr>
            <a:endParaRPr lang="da-DK" sz="2000" b="1" noProof="0" dirty="0"/>
          </a:p>
          <a:p>
            <a:pPr>
              <a:lnSpc>
                <a:spcPct val="90000"/>
              </a:lnSpc>
              <a:spcBef>
                <a:spcPts val="1000"/>
              </a:spcBef>
              <a:spcAft>
                <a:spcPts val="600"/>
              </a:spcAft>
            </a:pPr>
            <a:r>
              <a:rPr lang="da-DK" sz="2000" b="1" noProof="0" dirty="0"/>
              <a:t>I alt 78 hektar og 4,2 mio. m</a:t>
            </a:r>
            <a:r>
              <a:rPr lang="da-DK" sz="2000" b="1" baseline="30000" noProof="0" dirty="0"/>
              <a:t>3</a:t>
            </a:r>
            <a:r>
              <a:rPr lang="da-DK" sz="2000" b="1" noProof="0" dirty="0"/>
              <a:t> </a:t>
            </a:r>
          </a:p>
        </p:txBody>
      </p:sp>
      <p:sp>
        <p:nvSpPr>
          <p:cNvPr id="8" name="Tekstfelt 7">
            <a:extLst>
              <a:ext uri="{FF2B5EF4-FFF2-40B4-BE49-F238E27FC236}">
                <a16:creationId xmlns:a16="http://schemas.microsoft.com/office/drawing/2014/main" id="{5EDCF135-F548-C30C-7A3A-EC67803519DD}"/>
              </a:ext>
            </a:extLst>
          </p:cNvPr>
          <p:cNvSpPr txBox="1"/>
          <p:nvPr/>
        </p:nvSpPr>
        <p:spPr>
          <a:xfrm>
            <a:off x="504008" y="459523"/>
            <a:ext cx="9345818" cy="908050"/>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chemeClr val="accent1">
                    <a:lumMod val="75000"/>
                  </a:schemeClr>
                </a:solidFill>
              </a:rPr>
              <a:t>Nyt graveområde i Ringsted Kommune</a:t>
            </a:r>
          </a:p>
          <a:p>
            <a:pPr>
              <a:lnSpc>
                <a:spcPct val="90000"/>
              </a:lnSpc>
              <a:spcBef>
                <a:spcPct val="0"/>
              </a:spcBef>
              <a:spcAft>
                <a:spcPts val="600"/>
              </a:spcAft>
            </a:pPr>
            <a:endParaRPr lang="da-DK" sz="2400" b="1" noProof="0" dirty="0"/>
          </a:p>
        </p:txBody>
      </p:sp>
      <p:pic>
        <p:nvPicPr>
          <p:cNvPr id="13" name="Billede 12">
            <a:extLst>
              <a:ext uri="{FF2B5EF4-FFF2-40B4-BE49-F238E27FC236}">
                <a16:creationId xmlns:a16="http://schemas.microsoft.com/office/drawing/2014/main" id="{9F7350E1-987D-8CFB-8FE1-F3BAB64D40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5" name="Rektangel 4">
            <a:extLst>
              <a:ext uri="{FF2B5EF4-FFF2-40B4-BE49-F238E27FC236}">
                <a16:creationId xmlns:a16="http://schemas.microsoft.com/office/drawing/2014/main" id="{BA614FB0-4084-FB5B-4E2D-4B464261127C}"/>
              </a:ext>
            </a:extLst>
          </p:cNvPr>
          <p:cNvSpPr/>
          <p:nvPr/>
        </p:nvSpPr>
        <p:spPr>
          <a:xfrm>
            <a:off x="6668128" y="6031944"/>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7" name="Tekstfelt 6">
            <a:extLst>
              <a:ext uri="{FF2B5EF4-FFF2-40B4-BE49-F238E27FC236}">
                <a16:creationId xmlns:a16="http://schemas.microsoft.com/office/drawing/2014/main" id="{137D202B-1F15-43A8-909C-832B6167B884}"/>
              </a:ext>
            </a:extLst>
          </p:cNvPr>
          <p:cNvSpPr txBox="1"/>
          <p:nvPr/>
        </p:nvSpPr>
        <p:spPr>
          <a:xfrm>
            <a:off x="6900621" y="6013695"/>
            <a:ext cx="2328609" cy="246221"/>
          </a:xfrm>
          <a:prstGeom prst="rect">
            <a:avLst/>
          </a:prstGeom>
          <a:noFill/>
        </p:spPr>
        <p:txBody>
          <a:bodyPr wrap="square" rtlCol="0">
            <a:spAutoFit/>
          </a:bodyPr>
          <a:lstStyle/>
          <a:p>
            <a:r>
              <a:rPr lang="da-DK" sz="1000" b="1" noProof="0" dirty="0"/>
              <a:t>Eksisterende interesseområder</a:t>
            </a:r>
          </a:p>
        </p:txBody>
      </p:sp>
      <p:pic>
        <p:nvPicPr>
          <p:cNvPr id="4" name="Billede 3">
            <a:extLst>
              <a:ext uri="{FF2B5EF4-FFF2-40B4-BE49-F238E27FC236}">
                <a16:creationId xmlns:a16="http://schemas.microsoft.com/office/drawing/2014/main" id="{677BDD8C-CB72-A0E2-08DC-CE84E1BA550C}"/>
              </a:ext>
            </a:extLst>
          </p:cNvPr>
          <p:cNvPicPr>
            <a:picLocks noChangeAspect="1"/>
          </p:cNvPicPr>
          <p:nvPr/>
        </p:nvPicPr>
        <p:blipFill>
          <a:blip r:embed="rId4"/>
          <a:stretch>
            <a:fillRect/>
          </a:stretch>
        </p:blipFill>
        <p:spPr>
          <a:xfrm>
            <a:off x="4415396" y="1140455"/>
            <a:ext cx="6931115" cy="4849493"/>
          </a:xfrm>
          <a:prstGeom prst="rect">
            <a:avLst/>
          </a:prstGeom>
        </p:spPr>
      </p:pic>
      <p:sp>
        <p:nvSpPr>
          <p:cNvPr id="9" name="Rektangel 8">
            <a:extLst>
              <a:ext uri="{FF2B5EF4-FFF2-40B4-BE49-F238E27FC236}">
                <a16:creationId xmlns:a16="http://schemas.microsoft.com/office/drawing/2014/main" id="{8AC329D4-0AB8-F2B9-34E8-8A4067D24FD2}"/>
              </a:ext>
            </a:extLst>
          </p:cNvPr>
          <p:cNvSpPr/>
          <p:nvPr/>
        </p:nvSpPr>
        <p:spPr>
          <a:xfrm>
            <a:off x="5072427" y="6031022"/>
            <a:ext cx="218953" cy="198726"/>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
        <p:nvSpPr>
          <p:cNvPr id="10" name="Tekstfelt 9">
            <a:extLst>
              <a:ext uri="{FF2B5EF4-FFF2-40B4-BE49-F238E27FC236}">
                <a16:creationId xmlns:a16="http://schemas.microsoft.com/office/drawing/2014/main" id="{35BD979B-B317-A096-76C4-D7E94966E833}"/>
              </a:ext>
            </a:extLst>
          </p:cNvPr>
          <p:cNvSpPr txBox="1"/>
          <p:nvPr/>
        </p:nvSpPr>
        <p:spPr>
          <a:xfrm>
            <a:off x="5259943" y="6005927"/>
            <a:ext cx="1644325" cy="246221"/>
          </a:xfrm>
          <a:prstGeom prst="rect">
            <a:avLst/>
          </a:prstGeom>
          <a:noFill/>
        </p:spPr>
        <p:txBody>
          <a:bodyPr wrap="square" rtlCol="0">
            <a:spAutoFit/>
          </a:bodyPr>
          <a:lstStyle/>
          <a:p>
            <a:r>
              <a:rPr lang="da-DK" sz="1000" b="1" noProof="0" dirty="0"/>
              <a:t>Nyt graveområde</a:t>
            </a:r>
          </a:p>
        </p:txBody>
      </p:sp>
      <p:sp>
        <p:nvSpPr>
          <p:cNvPr id="11" name="Rektangel 10">
            <a:extLst>
              <a:ext uri="{FF2B5EF4-FFF2-40B4-BE49-F238E27FC236}">
                <a16:creationId xmlns:a16="http://schemas.microsoft.com/office/drawing/2014/main" id="{BE801D8D-8985-9DCF-173E-B64A5A0F4AD1}"/>
              </a:ext>
            </a:extLst>
          </p:cNvPr>
          <p:cNvSpPr/>
          <p:nvPr/>
        </p:nvSpPr>
        <p:spPr>
          <a:xfrm>
            <a:off x="8905465" y="6031022"/>
            <a:ext cx="208639"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967F8E84-7B5B-5F02-CD53-BFFE0362AEFA}"/>
              </a:ext>
            </a:extLst>
          </p:cNvPr>
          <p:cNvSpPr txBox="1"/>
          <p:nvPr/>
        </p:nvSpPr>
        <p:spPr>
          <a:xfrm>
            <a:off x="9114104" y="6006000"/>
            <a:ext cx="2188829" cy="246221"/>
          </a:xfrm>
          <a:prstGeom prst="rect">
            <a:avLst/>
          </a:prstGeom>
          <a:noFill/>
        </p:spPr>
        <p:txBody>
          <a:bodyPr wrap="square" rtlCol="0">
            <a:spAutoFit/>
          </a:bodyPr>
          <a:lstStyle/>
          <a:p>
            <a:r>
              <a:rPr lang="da-DK" sz="1000" b="1" dirty="0"/>
              <a:t>Eksisterende graveområder</a:t>
            </a:r>
          </a:p>
        </p:txBody>
      </p:sp>
    </p:spTree>
    <p:extLst>
      <p:ext uri="{BB962C8B-B14F-4D97-AF65-F5344CB8AC3E}">
        <p14:creationId xmlns:p14="http://schemas.microsoft.com/office/powerpoint/2010/main" val="2146726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FA2DE-CD6A-E90C-E581-E3EBD292AA33}"/>
            </a:ext>
          </a:extLst>
        </p:cNvPr>
        <p:cNvGrpSpPr/>
        <p:nvPr/>
      </p:nvGrpSpPr>
      <p:grpSpPr>
        <a:xfrm>
          <a:off x="0" y="0"/>
          <a:ext cx="0" cy="0"/>
          <a:chOff x="0" y="0"/>
          <a:chExt cx="0" cy="0"/>
        </a:xfrm>
      </p:grpSpPr>
      <p:sp>
        <p:nvSpPr>
          <p:cNvPr id="7" name="Tekstfelt 6">
            <a:extLst>
              <a:ext uri="{FF2B5EF4-FFF2-40B4-BE49-F238E27FC236}">
                <a16:creationId xmlns:a16="http://schemas.microsoft.com/office/drawing/2014/main" id="{626186BA-C0B6-BB3B-B6C6-CD5B0321753E}"/>
              </a:ext>
            </a:extLst>
          </p:cNvPr>
          <p:cNvSpPr txBox="1"/>
          <p:nvPr/>
        </p:nvSpPr>
        <p:spPr>
          <a:xfrm>
            <a:off x="575192" y="1591604"/>
            <a:ext cx="4643935" cy="4617270"/>
          </a:xfrm>
          <a:prstGeom prst="rect">
            <a:avLst/>
          </a:prstGeom>
        </p:spPr>
        <p:txBody>
          <a:bodyPr vert="horz" lIns="91440" tIns="45720" rIns="91440" bIns="45720" rtlCol="0">
            <a:noAutofit/>
          </a:bodyPr>
          <a:lstStyle/>
          <a:p>
            <a:pPr>
              <a:lnSpc>
                <a:spcPct val="90000"/>
              </a:lnSpc>
              <a:spcAft>
                <a:spcPts val="600"/>
              </a:spcAft>
            </a:pPr>
            <a:r>
              <a:rPr lang="da-DK" sz="1400" b="1" noProof="0" dirty="0"/>
              <a:t>Ressource</a:t>
            </a:r>
          </a:p>
          <a:p>
            <a:pPr>
              <a:lnSpc>
                <a:spcPct val="90000"/>
              </a:lnSpc>
              <a:spcAft>
                <a:spcPts val="600"/>
              </a:spcAft>
            </a:pPr>
            <a:r>
              <a:rPr lang="da-DK" sz="1400" noProof="0" dirty="0"/>
              <a:t>78 ha og 4,2 mio. m</a:t>
            </a:r>
            <a:r>
              <a:rPr lang="da-DK" sz="1400" baseline="30000" noProof="0" dirty="0"/>
              <a:t>3</a:t>
            </a:r>
          </a:p>
          <a:p>
            <a:pPr>
              <a:lnSpc>
                <a:spcPct val="90000"/>
              </a:lnSpc>
              <a:spcAft>
                <a:spcPts val="600"/>
              </a:spcAft>
            </a:pPr>
            <a:r>
              <a:rPr lang="da-DK" sz="1400" dirty="0"/>
              <a:t>Materialer af god kvalitet </a:t>
            </a:r>
            <a:r>
              <a:rPr lang="da-DK" sz="1400" dirty="0">
                <a:sym typeface="Wingdings" panose="05000000000000000000" pitchFamily="2" charset="2"/>
              </a:rPr>
              <a:t> </a:t>
            </a:r>
            <a:r>
              <a:rPr lang="da-DK" sz="1400" dirty="0"/>
              <a:t>oparbejdes til anlægs- og vejmaterialer, asfaltmaterialer og forskellige betonklasser</a:t>
            </a:r>
          </a:p>
          <a:p>
            <a:pPr>
              <a:lnSpc>
                <a:spcPct val="90000"/>
              </a:lnSpc>
              <a:spcAft>
                <a:spcPts val="600"/>
              </a:spcAft>
            </a:pPr>
            <a:r>
              <a:rPr lang="da-DK" sz="1400" noProof="0" dirty="0"/>
              <a:t>Råstoftykkelse 6,5 meter over grundvandsspejlet</a:t>
            </a:r>
          </a:p>
          <a:p>
            <a:pPr>
              <a:lnSpc>
                <a:spcPct val="90000"/>
              </a:lnSpc>
              <a:spcAft>
                <a:spcPts val="600"/>
              </a:spcAft>
            </a:pPr>
            <a:endParaRPr lang="da-DK" sz="1400" b="1" noProof="0" dirty="0"/>
          </a:p>
          <a:p>
            <a:pPr>
              <a:lnSpc>
                <a:spcPct val="90000"/>
              </a:lnSpc>
              <a:spcAft>
                <a:spcPts val="600"/>
              </a:spcAft>
            </a:pPr>
            <a:r>
              <a:rPr lang="da-DK" sz="1400" b="1" noProof="0" dirty="0"/>
              <a:t>Årsag til udvælgelse</a:t>
            </a:r>
          </a:p>
          <a:p>
            <a:pPr marL="57150">
              <a:lnSpc>
                <a:spcPct val="90000"/>
              </a:lnSpc>
              <a:spcAft>
                <a:spcPts val="600"/>
              </a:spcAft>
            </a:pPr>
            <a:r>
              <a:rPr lang="da-DK" sz="1400" noProof="0" dirty="0"/>
              <a:t>Dokumenteret god ressource</a:t>
            </a:r>
          </a:p>
          <a:p>
            <a:pPr marL="57150">
              <a:lnSpc>
                <a:spcPct val="90000"/>
              </a:lnSpc>
              <a:spcAft>
                <a:spcPts val="600"/>
              </a:spcAft>
            </a:pPr>
            <a:r>
              <a:rPr lang="da-DK" sz="1400" noProof="0" dirty="0"/>
              <a:t>Geografisk fordeling af graveområder</a:t>
            </a:r>
          </a:p>
          <a:p>
            <a:pPr>
              <a:lnSpc>
                <a:spcPct val="90000"/>
              </a:lnSpc>
              <a:spcAft>
                <a:spcPts val="600"/>
              </a:spcAft>
            </a:pPr>
            <a:endParaRPr lang="da-DK" sz="1400" b="1" noProof="0" dirty="0"/>
          </a:p>
          <a:p>
            <a:pPr>
              <a:lnSpc>
                <a:spcPct val="90000"/>
              </a:lnSpc>
              <a:spcAft>
                <a:spcPts val="600"/>
              </a:spcAft>
            </a:pPr>
            <a:r>
              <a:rPr lang="da-DK" sz="1400" b="1" noProof="0" dirty="0"/>
              <a:t>Hovedudfordringer</a:t>
            </a:r>
          </a:p>
          <a:p>
            <a:pPr marL="57150">
              <a:lnSpc>
                <a:spcPct val="90000"/>
              </a:lnSpc>
              <a:spcAft>
                <a:spcPts val="600"/>
              </a:spcAft>
            </a:pPr>
            <a:r>
              <a:rPr lang="da-DK" sz="1400" noProof="0" dirty="0"/>
              <a:t>Adgangsforhold</a:t>
            </a:r>
            <a:r>
              <a:rPr lang="da-DK" sz="1400" dirty="0"/>
              <a:t>, vejenes kapacitet og bløde trafikanter</a:t>
            </a:r>
            <a:endParaRPr lang="da-DK" sz="1400" noProof="0" dirty="0"/>
          </a:p>
          <a:p>
            <a:pPr marL="57150">
              <a:lnSpc>
                <a:spcPct val="90000"/>
              </a:lnSpc>
              <a:spcAft>
                <a:spcPts val="600"/>
              </a:spcAft>
            </a:pPr>
            <a:r>
              <a:rPr lang="da-DK" sz="1400" noProof="0" dirty="0"/>
              <a:t>To gravhøje - geologiske landskab ændres</a:t>
            </a:r>
          </a:p>
          <a:p>
            <a:pPr>
              <a:lnSpc>
                <a:spcPct val="90000"/>
              </a:lnSpc>
              <a:spcAft>
                <a:spcPts val="600"/>
              </a:spcAft>
            </a:pPr>
            <a:br>
              <a:rPr lang="da-DK" sz="1400" b="1" noProof="0" dirty="0"/>
            </a:br>
            <a:r>
              <a:rPr lang="da-DK" sz="1400" b="1" noProof="0" dirty="0"/>
              <a:t>Partshøring</a:t>
            </a:r>
          </a:p>
          <a:p>
            <a:pPr marL="57150">
              <a:lnSpc>
                <a:spcPct val="90000"/>
              </a:lnSpc>
              <a:spcAft>
                <a:spcPts val="600"/>
              </a:spcAft>
            </a:pPr>
            <a:r>
              <a:rPr lang="da-DK" sz="1400" noProof="0" dirty="0"/>
              <a:t>66 høringssvar, 41 svar er ikke fra parter</a:t>
            </a:r>
          </a:p>
          <a:p>
            <a:pPr marL="57150">
              <a:lnSpc>
                <a:spcPct val="90000"/>
              </a:lnSpc>
              <a:spcAft>
                <a:spcPts val="600"/>
              </a:spcAft>
            </a:pPr>
            <a:r>
              <a:rPr lang="da-DK" sz="1400" dirty="0"/>
              <a:t>-natur, trafikaleforhold, geologiske landskab, gravhøje, støv, støj og vibrationer </a:t>
            </a:r>
            <a:endParaRPr lang="da-DK" sz="1400" noProof="0" dirty="0"/>
          </a:p>
        </p:txBody>
      </p:sp>
      <p:sp>
        <p:nvSpPr>
          <p:cNvPr id="2" name="Tekstfelt 1">
            <a:extLst>
              <a:ext uri="{FF2B5EF4-FFF2-40B4-BE49-F238E27FC236}">
                <a16:creationId xmlns:a16="http://schemas.microsoft.com/office/drawing/2014/main" id="{800E53FB-80B8-75AA-C208-713A9C1380C4}"/>
              </a:ext>
            </a:extLst>
          </p:cNvPr>
          <p:cNvSpPr txBox="1"/>
          <p:nvPr/>
        </p:nvSpPr>
        <p:spPr>
          <a:xfrm>
            <a:off x="515936" y="466926"/>
            <a:ext cx="11160126" cy="908050"/>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rgbClr val="104862"/>
                </a:solidFill>
              </a:rPr>
              <a:t>Nyt graveområde ved Vigersted</a:t>
            </a:r>
          </a:p>
          <a:p>
            <a:pPr>
              <a:lnSpc>
                <a:spcPct val="90000"/>
              </a:lnSpc>
              <a:spcBef>
                <a:spcPct val="0"/>
              </a:spcBef>
              <a:spcAft>
                <a:spcPts val="600"/>
              </a:spcAft>
            </a:pPr>
            <a:r>
              <a:rPr lang="da-DK" sz="2400" b="1" noProof="0" dirty="0"/>
              <a:t>Ringsted Kommune</a:t>
            </a:r>
            <a:r>
              <a:rPr lang="da-DK" sz="3600" b="1" noProof="0" dirty="0"/>
              <a:t> </a:t>
            </a:r>
          </a:p>
        </p:txBody>
      </p:sp>
      <p:pic>
        <p:nvPicPr>
          <p:cNvPr id="13" name="Billede 12">
            <a:extLst>
              <a:ext uri="{FF2B5EF4-FFF2-40B4-BE49-F238E27FC236}">
                <a16:creationId xmlns:a16="http://schemas.microsoft.com/office/drawing/2014/main" id="{3C9D18F7-B0DD-A8CC-4751-1AA63D8955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3" name="Rektangel 2">
            <a:extLst>
              <a:ext uri="{FF2B5EF4-FFF2-40B4-BE49-F238E27FC236}">
                <a16:creationId xmlns:a16="http://schemas.microsoft.com/office/drawing/2014/main" id="{20D1EEE7-73B7-DA0B-1CE2-C21FD8FF1271}"/>
              </a:ext>
            </a:extLst>
          </p:cNvPr>
          <p:cNvSpPr/>
          <p:nvPr/>
        </p:nvSpPr>
        <p:spPr>
          <a:xfrm>
            <a:off x="7736147" y="6010945"/>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8" name="Tekstfelt 7">
            <a:extLst>
              <a:ext uri="{FF2B5EF4-FFF2-40B4-BE49-F238E27FC236}">
                <a16:creationId xmlns:a16="http://schemas.microsoft.com/office/drawing/2014/main" id="{16AC5D53-9A77-A41C-1652-40D6972E401F}"/>
              </a:ext>
            </a:extLst>
          </p:cNvPr>
          <p:cNvSpPr txBox="1"/>
          <p:nvPr/>
        </p:nvSpPr>
        <p:spPr>
          <a:xfrm>
            <a:off x="7981995" y="5992714"/>
            <a:ext cx="2328609" cy="246221"/>
          </a:xfrm>
          <a:prstGeom prst="rect">
            <a:avLst/>
          </a:prstGeom>
          <a:noFill/>
        </p:spPr>
        <p:txBody>
          <a:bodyPr wrap="square" rtlCol="0">
            <a:spAutoFit/>
          </a:bodyPr>
          <a:lstStyle/>
          <a:p>
            <a:r>
              <a:rPr lang="da-DK" sz="1000" b="1" noProof="0" dirty="0"/>
              <a:t>Eksisterende interesseområde</a:t>
            </a:r>
          </a:p>
        </p:txBody>
      </p:sp>
      <p:sp>
        <p:nvSpPr>
          <p:cNvPr id="15" name="Tekstfelt 14">
            <a:extLst>
              <a:ext uri="{FF2B5EF4-FFF2-40B4-BE49-F238E27FC236}">
                <a16:creationId xmlns:a16="http://schemas.microsoft.com/office/drawing/2014/main" id="{38375902-77B6-B330-5B4A-85843CDAE102}"/>
              </a:ext>
            </a:extLst>
          </p:cNvPr>
          <p:cNvSpPr txBox="1"/>
          <p:nvPr/>
        </p:nvSpPr>
        <p:spPr>
          <a:xfrm>
            <a:off x="5655474" y="5992714"/>
            <a:ext cx="1644325" cy="246221"/>
          </a:xfrm>
          <a:prstGeom prst="rect">
            <a:avLst/>
          </a:prstGeom>
          <a:noFill/>
        </p:spPr>
        <p:txBody>
          <a:bodyPr wrap="square" rtlCol="0">
            <a:spAutoFit/>
          </a:bodyPr>
          <a:lstStyle/>
          <a:p>
            <a:r>
              <a:rPr lang="da-DK" sz="1000" b="1" noProof="0" dirty="0"/>
              <a:t>Nyt graveområde</a:t>
            </a:r>
          </a:p>
        </p:txBody>
      </p:sp>
      <p:pic>
        <p:nvPicPr>
          <p:cNvPr id="5" name="Billede 4">
            <a:extLst>
              <a:ext uri="{FF2B5EF4-FFF2-40B4-BE49-F238E27FC236}">
                <a16:creationId xmlns:a16="http://schemas.microsoft.com/office/drawing/2014/main" id="{252BB08E-1EDE-C2FF-68BA-62398334CA08}"/>
              </a:ext>
            </a:extLst>
          </p:cNvPr>
          <p:cNvPicPr>
            <a:picLocks noChangeAspect="1"/>
          </p:cNvPicPr>
          <p:nvPr/>
        </p:nvPicPr>
        <p:blipFill>
          <a:blip r:embed="rId4"/>
          <a:stretch>
            <a:fillRect/>
          </a:stretch>
        </p:blipFill>
        <p:spPr>
          <a:xfrm>
            <a:off x="5365072" y="1382670"/>
            <a:ext cx="6431335" cy="4542895"/>
          </a:xfrm>
          <a:prstGeom prst="rect">
            <a:avLst/>
          </a:prstGeom>
        </p:spPr>
      </p:pic>
      <p:sp>
        <p:nvSpPr>
          <p:cNvPr id="11" name="Rektangel 10">
            <a:extLst>
              <a:ext uri="{FF2B5EF4-FFF2-40B4-BE49-F238E27FC236}">
                <a16:creationId xmlns:a16="http://schemas.microsoft.com/office/drawing/2014/main" id="{235D5B75-0A7F-CD22-5B40-ECC9F6383B55}"/>
              </a:ext>
            </a:extLst>
          </p:cNvPr>
          <p:cNvSpPr/>
          <p:nvPr/>
        </p:nvSpPr>
        <p:spPr>
          <a:xfrm>
            <a:off x="5423166" y="6013694"/>
            <a:ext cx="218953" cy="198726"/>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Tree>
    <p:extLst>
      <p:ext uri="{BB962C8B-B14F-4D97-AF65-F5344CB8AC3E}">
        <p14:creationId xmlns:p14="http://schemas.microsoft.com/office/powerpoint/2010/main" val="330733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359E4-76B6-1F74-4A8A-5F4017F90EAF}"/>
            </a:ext>
          </a:extLst>
        </p:cNvPr>
        <p:cNvGrpSpPr/>
        <p:nvPr/>
      </p:nvGrpSpPr>
      <p:grpSpPr>
        <a:xfrm>
          <a:off x="0" y="0"/>
          <a:ext cx="0" cy="0"/>
          <a:chOff x="0" y="0"/>
          <a:chExt cx="0" cy="0"/>
        </a:xfrm>
      </p:grpSpPr>
      <p:sp>
        <p:nvSpPr>
          <p:cNvPr id="3" name="Tekstfelt 2">
            <a:extLst>
              <a:ext uri="{FF2B5EF4-FFF2-40B4-BE49-F238E27FC236}">
                <a16:creationId xmlns:a16="http://schemas.microsoft.com/office/drawing/2014/main" id="{8530701D-106B-73DA-4BBC-9D990315C9E8}"/>
              </a:ext>
            </a:extLst>
          </p:cNvPr>
          <p:cNvSpPr txBox="1"/>
          <p:nvPr/>
        </p:nvSpPr>
        <p:spPr>
          <a:xfrm>
            <a:off x="601907" y="1996691"/>
            <a:ext cx="4023359" cy="3224981"/>
          </a:xfrm>
          <a:prstGeom prst="rect">
            <a:avLst/>
          </a:prstGeom>
        </p:spPr>
        <p:txBody>
          <a:bodyPr vert="horz" lIns="91440" tIns="45720" rIns="91440" bIns="45720" rtlCol="0">
            <a:normAutofit/>
          </a:bodyPr>
          <a:lstStyle/>
          <a:p>
            <a:pPr>
              <a:lnSpc>
                <a:spcPct val="90000"/>
              </a:lnSpc>
              <a:spcBef>
                <a:spcPts val="1000"/>
              </a:spcBef>
              <a:spcAft>
                <a:spcPts val="600"/>
              </a:spcAft>
            </a:pPr>
            <a:r>
              <a:rPr lang="da-DK" sz="2000" b="1" noProof="0" dirty="0"/>
              <a:t>Graveområder </a:t>
            </a:r>
          </a:p>
          <a:p>
            <a:pPr marL="457200" indent="-457200">
              <a:lnSpc>
                <a:spcPct val="90000"/>
              </a:lnSpc>
              <a:spcBef>
                <a:spcPts val="1000"/>
              </a:spcBef>
              <a:spcAft>
                <a:spcPts val="600"/>
              </a:spcAft>
              <a:buAutoNum type="arabicPeriod"/>
            </a:pPr>
            <a:r>
              <a:rPr lang="da-DK" sz="2000" b="1" noProof="0" dirty="0"/>
              <a:t>Munke Bjergby</a:t>
            </a:r>
          </a:p>
          <a:p>
            <a:pPr marL="457200" indent="-457200">
              <a:lnSpc>
                <a:spcPct val="90000"/>
              </a:lnSpc>
              <a:spcBef>
                <a:spcPts val="1000"/>
              </a:spcBef>
              <a:spcAft>
                <a:spcPts val="600"/>
              </a:spcAft>
              <a:buAutoNum type="arabicPeriod"/>
            </a:pPr>
            <a:r>
              <a:rPr lang="da-DK" sz="2000" b="1" noProof="0" dirty="0"/>
              <a:t>Saltofte</a:t>
            </a:r>
          </a:p>
          <a:p>
            <a:pPr marL="457200" indent="-457200">
              <a:lnSpc>
                <a:spcPct val="90000"/>
              </a:lnSpc>
              <a:spcBef>
                <a:spcPts val="1000"/>
              </a:spcBef>
              <a:spcAft>
                <a:spcPts val="600"/>
              </a:spcAft>
              <a:buAutoNum type="arabicPeriod"/>
            </a:pPr>
            <a:r>
              <a:rPr lang="da-DK" sz="2000" b="1" noProof="0" dirty="0"/>
              <a:t>Lynge</a:t>
            </a:r>
          </a:p>
          <a:p>
            <a:pPr marL="457200" indent="-457200">
              <a:lnSpc>
                <a:spcPct val="90000"/>
              </a:lnSpc>
              <a:spcBef>
                <a:spcPts val="1000"/>
              </a:spcBef>
              <a:spcAft>
                <a:spcPts val="600"/>
              </a:spcAft>
              <a:buAutoNum type="arabicPeriod"/>
            </a:pPr>
            <a:endParaRPr lang="da-DK" sz="2000" b="1" noProof="0" dirty="0"/>
          </a:p>
          <a:p>
            <a:pPr>
              <a:lnSpc>
                <a:spcPct val="90000"/>
              </a:lnSpc>
              <a:spcBef>
                <a:spcPts val="1000"/>
              </a:spcBef>
              <a:spcAft>
                <a:spcPts val="600"/>
              </a:spcAft>
            </a:pPr>
            <a:r>
              <a:rPr lang="da-DK" sz="2000" b="1" noProof="0" dirty="0"/>
              <a:t>I alt  106 ha og 4,8 mio. m</a:t>
            </a:r>
            <a:r>
              <a:rPr lang="da-DK" sz="2000" b="1" baseline="30000" noProof="0" dirty="0"/>
              <a:t>3</a:t>
            </a:r>
            <a:endParaRPr lang="da-DK" sz="2000" b="1" noProof="0" dirty="0"/>
          </a:p>
          <a:p>
            <a:pPr>
              <a:lnSpc>
                <a:spcPct val="90000"/>
              </a:lnSpc>
              <a:spcBef>
                <a:spcPts val="1000"/>
              </a:spcBef>
              <a:spcAft>
                <a:spcPts val="600"/>
              </a:spcAft>
            </a:pPr>
            <a:endParaRPr lang="da-DK" sz="2000" b="1" noProof="0" dirty="0"/>
          </a:p>
        </p:txBody>
      </p:sp>
      <p:sp>
        <p:nvSpPr>
          <p:cNvPr id="8" name="Tekstfelt 7">
            <a:extLst>
              <a:ext uri="{FF2B5EF4-FFF2-40B4-BE49-F238E27FC236}">
                <a16:creationId xmlns:a16="http://schemas.microsoft.com/office/drawing/2014/main" id="{DA43FE4B-D2F7-8E99-863F-C37C6E8F8B19}"/>
              </a:ext>
            </a:extLst>
          </p:cNvPr>
          <p:cNvSpPr txBox="1"/>
          <p:nvPr/>
        </p:nvSpPr>
        <p:spPr>
          <a:xfrm>
            <a:off x="515938" y="254151"/>
            <a:ext cx="7665537" cy="834874"/>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chemeClr val="accent1">
                    <a:lumMod val="75000"/>
                  </a:schemeClr>
                </a:solidFill>
              </a:rPr>
              <a:t>Nye graveområder i Sorø Kommune</a:t>
            </a:r>
          </a:p>
        </p:txBody>
      </p:sp>
      <p:pic>
        <p:nvPicPr>
          <p:cNvPr id="13" name="Billede 12">
            <a:extLst>
              <a:ext uri="{FF2B5EF4-FFF2-40B4-BE49-F238E27FC236}">
                <a16:creationId xmlns:a16="http://schemas.microsoft.com/office/drawing/2014/main" id="{8B5A3F2E-104C-0D9F-B1C2-4797E526E7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10" name="Rektangel 9">
            <a:extLst>
              <a:ext uri="{FF2B5EF4-FFF2-40B4-BE49-F238E27FC236}">
                <a16:creationId xmlns:a16="http://schemas.microsoft.com/office/drawing/2014/main" id="{C1D3BCFF-D07D-50F0-1AAE-A9AAE92841F6}"/>
              </a:ext>
            </a:extLst>
          </p:cNvPr>
          <p:cNvSpPr/>
          <p:nvPr/>
        </p:nvSpPr>
        <p:spPr>
          <a:xfrm>
            <a:off x="6668128" y="6031944"/>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2" name="Tekstfelt 11">
            <a:extLst>
              <a:ext uri="{FF2B5EF4-FFF2-40B4-BE49-F238E27FC236}">
                <a16:creationId xmlns:a16="http://schemas.microsoft.com/office/drawing/2014/main" id="{6E8FA357-1355-3B11-8093-27D3134D4E18}"/>
              </a:ext>
            </a:extLst>
          </p:cNvPr>
          <p:cNvSpPr txBox="1"/>
          <p:nvPr/>
        </p:nvSpPr>
        <p:spPr>
          <a:xfrm>
            <a:off x="6900621" y="6013695"/>
            <a:ext cx="2328609" cy="246221"/>
          </a:xfrm>
          <a:prstGeom prst="rect">
            <a:avLst/>
          </a:prstGeom>
          <a:noFill/>
        </p:spPr>
        <p:txBody>
          <a:bodyPr wrap="square" rtlCol="0">
            <a:spAutoFit/>
          </a:bodyPr>
          <a:lstStyle/>
          <a:p>
            <a:r>
              <a:rPr lang="da-DK" sz="1000" b="1" noProof="0" dirty="0"/>
              <a:t>Eksisterende interesseområder</a:t>
            </a:r>
          </a:p>
        </p:txBody>
      </p:sp>
      <p:sp>
        <p:nvSpPr>
          <p:cNvPr id="14" name="Rektangel 13">
            <a:extLst>
              <a:ext uri="{FF2B5EF4-FFF2-40B4-BE49-F238E27FC236}">
                <a16:creationId xmlns:a16="http://schemas.microsoft.com/office/drawing/2014/main" id="{866162A8-7707-DEA8-609F-85A9BFC26BD0}"/>
              </a:ext>
            </a:extLst>
          </p:cNvPr>
          <p:cNvSpPr/>
          <p:nvPr/>
        </p:nvSpPr>
        <p:spPr>
          <a:xfrm>
            <a:off x="8905465" y="6031022"/>
            <a:ext cx="208639"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5" name="Tekstfelt 14">
            <a:extLst>
              <a:ext uri="{FF2B5EF4-FFF2-40B4-BE49-F238E27FC236}">
                <a16:creationId xmlns:a16="http://schemas.microsoft.com/office/drawing/2014/main" id="{49CD4B6A-BF69-ADE1-A8F6-75909C2951EB}"/>
              </a:ext>
            </a:extLst>
          </p:cNvPr>
          <p:cNvSpPr txBox="1"/>
          <p:nvPr/>
        </p:nvSpPr>
        <p:spPr>
          <a:xfrm>
            <a:off x="9114104" y="6006000"/>
            <a:ext cx="2188829" cy="246221"/>
          </a:xfrm>
          <a:prstGeom prst="rect">
            <a:avLst/>
          </a:prstGeom>
          <a:noFill/>
        </p:spPr>
        <p:txBody>
          <a:bodyPr wrap="square" rtlCol="0">
            <a:spAutoFit/>
          </a:bodyPr>
          <a:lstStyle/>
          <a:p>
            <a:r>
              <a:rPr lang="da-DK" sz="1000" b="1" noProof="0" dirty="0"/>
              <a:t>Eksisterende graveområder</a:t>
            </a:r>
          </a:p>
        </p:txBody>
      </p:sp>
      <p:pic>
        <p:nvPicPr>
          <p:cNvPr id="4" name="Billede 3">
            <a:extLst>
              <a:ext uri="{FF2B5EF4-FFF2-40B4-BE49-F238E27FC236}">
                <a16:creationId xmlns:a16="http://schemas.microsoft.com/office/drawing/2014/main" id="{6829EAAB-A2B8-1BA8-0ECA-8B7463BB0CD2}"/>
              </a:ext>
            </a:extLst>
          </p:cNvPr>
          <p:cNvPicPr>
            <a:picLocks noChangeAspect="1"/>
          </p:cNvPicPr>
          <p:nvPr/>
        </p:nvPicPr>
        <p:blipFill>
          <a:blip r:embed="rId4"/>
          <a:stretch>
            <a:fillRect/>
          </a:stretch>
        </p:blipFill>
        <p:spPr>
          <a:xfrm>
            <a:off x="4499637" y="1114968"/>
            <a:ext cx="6711703" cy="4746763"/>
          </a:xfrm>
          <a:prstGeom prst="rect">
            <a:avLst/>
          </a:prstGeom>
        </p:spPr>
      </p:pic>
      <p:sp>
        <p:nvSpPr>
          <p:cNvPr id="5" name="Rektangel 4">
            <a:extLst>
              <a:ext uri="{FF2B5EF4-FFF2-40B4-BE49-F238E27FC236}">
                <a16:creationId xmlns:a16="http://schemas.microsoft.com/office/drawing/2014/main" id="{365A017F-B760-93D7-83BD-AB5F004C4513}"/>
              </a:ext>
            </a:extLst>
          </p:cNvPr>
          <p:cNvSpPr/>
          <p:nvPr/>
        </p:nvSpPr>
        <p:spPr>
          <a:xfrm>
            <a:off x="5072427" y="6031022"/>
            <a:ext cx="218953" cy="198726"/>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
        <p:nvSpPr>
          <p:cNvPr id="7" name="Tekstfelt 6">
            <a:extLst>
              <a:ext uri="{FF2B5EF4-FFF2-40B4-BE49-F238E27FC236}">
                <a16:creationId xmlns:a16="http://schemas.microsoft.com/office/drawing/2014/main" id="{874A8D23-2A6F-C6D9-C5FC-84AD209A48A7}"/>
              </a:ext>
            </a:extLst>
          </p:cNvPr>
          <p:cNvSpPr txBox="1"/>
          <p:nvPr/>
        </p:nvSpPr>
        <p:spPr>
          <a:xfrm>
            <a:off x="5259943" y="6005927"/>
            <a:ext cx="1644325" cy="246221"/>
          </a:xfrm>
          <a:prstGeom prst="rect">
            <a:avLst/>
          </a:prstGeom>
          <a:noFill/>
        </p:spPr>
        <p:txBody>
          <a:bodyPr wrap="square" rtlCol="0">
            <a:spAutoFit/>
          </a:bodyPr>
          <a:lstStyle/>
          <a:p>
            <a:r>
              <a:rPr lang="da-DK" sz="1000" b="1" noProof="0" dirty="0"/>
              <a:t>Nyt graveområde</a:t>
            </a:r>
          </a:p>
        </p:txBody>
      </p:sp>
    </p:spTree>
    <p:extLst>
      <p:ext uri="{BB962C8B-B14F-4D97-AF65-F5344CB8AC3E}">
        <p14:creationId xmlns:p14="http://schemas.microsoft.com/office/powerpoint/2010/main" val="873898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EBB2F-5139-BBDD-14AC-4514EF3B5FAC}"/>
            </a:ext>
          </a:extLst>
        </p:cNvPr>
        <p:cNvGrpSpPr/>
        <p:nvPr/>
      </p:nvGrpSpPr>
      <p:grpSpPr>
        <a:xfrm>
          <a:off x="0" y="0"/>
          <a:ext cx="0" cy="0"/>
          <a:chOff x="0" y="0"/>
          <a:chExt cx="0" cy="0"/>
        </a:xfrm>
      </p:grpSpPr>
      <p:sp>
        <p:nvSpPr>
          <p:cNvPr id="7" name="Tekstfelt 6">
            <a:extLst>
              <a:ext uri="{FF2B5EF4-FFF2-40B4-BE49-F238E27FC236}">
                <a16:creationId xmlns:a16="http://schemas.microsoft.com/office/drawing/2014/main" id="{70FAF4A4-AB3A-801B-E15C-DE354A4CEAA8}"/>
              </a:ext>
            </a:extLst>
          </p:cNvPr>
          <p:cNvSpPr txBox="1"/>
          <p:nvPr/>
        </p:nvSpPr>
        <p:spPr>
          <a:xfrm>
            <a:off x="571056" y="1604472"/>
            <a:ext cx="4320757" cy="4716717"/>
          </a:xfrm>
          <a:prstGeom prst="rect">
            <a:avLst/>
          </a:prstGeom>
        </p:spPr>
        <p:txBody>
          <a:bodyPr vert="horz" lIns="91440" tIns="45720" rIns="91440" bIns="45720" rtlCol="0">
            <a:normAutofit fontScale="92500" lnSpcReduction="20000"/>
          </a:bodyPr>
          <a:lstStyle/>
          <a:p>
            <a:pPr>
              <a:lnSpc>
                <a:spcPct val="90000"/>
              </a:lnSpc>
              <a:spcAft>
                <a:spcPts val="600"/>
              </a:spcAft>
            </a:pPr>
            <a:r>
              <a:rPr lang="da-DK" sz="1600" b="1" noProof="0" dirty="0"/>
              <a:t>Ressource</a:t>
            </a:r>
          </a:p>
          <a:p>
            <a:pPr>
              <a:lnSpc>
                <a:spcPct val="90000"/>
              </a:lnSpc>
              <a:spcAft>
                <a:spcPts val="600"/>
              </a:spcAft>
            </a:pPr>
            <a:r>
              <a:rPr lang="da-DK" sz="1600" noProof="0" dirty="0"/>
              <a:t>77 ha og 3,7 mio. m</a:t>
            </a:r>
            <a:r>
              <a:rPr lang="da-DK" sz="1600" baseline="30000" noProof="0" dirty="0"/>
              <a:t>3</a:t>
            </a:r>
            <a:r>
              <a:rPr lang="da-DK" sz="1600" noProof="0" dirty="0"/>
              <a:t> </a:t>
            </a:r>
          </a:p>
          <a:p>
            <a:pPr>
              <a:lnSpc>
                <a:spcPct val="90000"/>
              </a:lnSpc>
              <a:spcAft>
                <a:spcPts val="600"/>
              </a:spcAft>
            </a:pPr>
            <a:r>
              <a:rPr lang="da-DK" sz="1600" dirty="0"/>
              <a:t>Materialer af god kvalitet </a:t>
            </a:r>
            <a:r>
              <a:rPr lang="da-DK" sz="1600" dirty="0">
                <a:sym typeface="Wingdings" panose="05000000000000000000" pitchFamily="2" charset="2"/>
              </a:rPr>
              <a:t> </a:t>
            </a:r>
            <a:r>
              <a:rPr lang="da-DK" sz="1600" dirty="0"/>
              <a:t>oparbejdes til anlægs- og vejmaterialer, asfaltmaterialer og forskellige betonklasser</a:t>
            </a:r>
          </a:p>
          <a:p>
            <a:pPr>
              <a:lnSpc>
                <a:spcPct val="90000"/>
              </a:lnSpc>
              <a:spcAft>
                <a:spcPts val="600"/>
              </a:spcAft>
            </a:pPr>
            <a:r>
              <a:rPr lang="da-DK" sz="1600" noProof="0" dirty="0"/>
              <a:t>Råstoftykkelse 6 meter hovedsageligt over grundvandsspejlet</a:t>
            </a:r>
          </a:p>
          <a:p>
            <a:pPr>
              <a:lnSpc>
                <a:spcPct val="90000"/>
              </a:lnSpc>
              <a:spcAft>
                <a:spcPts val="600"/>
              </a:spcAft>
            </a:pPr>
            <a:endParaRPr lang="da-DK" sz="1600" b="1" noProof="0" dirty="0"/>
          </a:p>
          <a:p>
            <a:pPr>
              <a:lnSpc>
                <a:spcPct val="90000"/>
              </a:lnSpc>
              <a:spcAft>
                <a:spcPts val="600"/>
              </a:spcAft>
            </a:pPr>
            <a:r>
              <a:rPr lang="da-DK" sz="1600" b="1" noProof="0" dirty="0"/>
              <a:t>Årsag til udvælgelse</a:t>
            </a:r>
          </a:p>
          <a:p>
            <a:pPr marL="57150">
              <a:lnSpc>
                <a:spcPct val="90000"/>
              </a:lnSpc>
              <a:spcAft>
                <a:spcPts val="600"/>
              </a:spcAft>
            </a:pPr>
            <a:r>
              <a:rPr lang="da-DK" sz="1600" noProof="0" dirty="0"/>
              <a:t>Dokumenteret god ressource</a:t>
            </a:r>
          </a:p>
          <a:p>
            <a:pPr marL="57150">
              <a:lnSpc>
                <a:spcPct val="90000"/>
              </a:lnSpc>
              <a:spcAft>
                <a:spcPts val="600"/>
              </a:spcAft>
            </a:pPr>
            <a:r>
              <a:rPr lang="da-DK" sz="1600" noProof="0" dirty="0"/>
              <a:t>Ligger op til eksisterende graveområder</a:t>
            </a:r>
          </a:p>
          <a:p>
            <a:pPr>
              <a:lnSpc>
                <a:spcPct val="90000"/>
              </a:lnSpc>
              <a:spcAft>
                <a:spcPts val="600"/>
              </a:spcAft>
            </a:pPr>
            <a:endParaRPr lang="da-DK" sz="1600" b="1" noProof="0" dirty="0"/>
          </a:p>
          <a:p>
            <a:pPr>
              <a:lnSpc>
                <a:spcPct val="90000"/>
              </a:lnSpc>
              <a:spcAft>
                <a:spcPts val="600"/>
              </a:spcAft>
            </a:pPr>
            <a:r>
              <a:rPr lang="da-DK" sz="1600" b="1" noProof="0" dirty="0"/>
              <a:t>Hovedudfordringer</a:t>
            </a:r>
          </a:p>
          <a:p>
            <a:pPr>
              <a:lnSpc>
                <a:spcPct val="90000"/>
              </a:lnSpc>
              <a:spcAft>
                <a:spcPts val="600"/>
              </a:spcAft>
            </a:pPr>
            <a:r>
              <a:rPr lang="da-DK" sz="1600" dirty="0"/>
              <a:t>Området  er belastet af flere grave, nærhed til to byer.</a:t>
            </a:r>
            <a:br>
              <a:rPr lang="da-DK" sz="1600" dirty="0"/>
            </a:br>
            <a:endParaRPr lang="da-DK" sz="1600" b="1" noProof="0" dirty="0"/>
          </a:p>
          <a:p>
            <a:pPr>
              <a:lnSpc>
                <a:spcPct val="90000"/>
              </a:lnSpc>
              <a:spcAft>
                <a:spcPts val="600"/>
              </a:spcAft>
            </a:pPr>
            <a:r>
              <a:rPr lang="da-DK" sz="1600" b="1" noProof="0" dirty="0"/>
              <a:t>Partshøring</a:t>
            </a:r>
          </a:p>
          <a:p>
            <a:pPr marL="57150">
              <a:lnSpc>
                <a:spcPct val="90000"/>
              </a:lnSpc>
              <a:spcAft>
                <a:spcPts val="600"/>
              </a:spcAft>
            </a:pPr>
            <a:r>
              <a:rPr lang="da-DK" sz="1600" noProof="0" dirty="0"/>
              <a:t>4 høringssvar</a:t>
            </a:r>
          </a:p>
          <a:p>
            <a:pPr marL="57150">
              <a:lnSpc>
                <a:spcPct val="90000"/>
              </a:lnSpc>
              <a:spcAft>
                <a:spcPts val="600"/>
              </a:spcAft>
            </a:pPr>
            <a:r>
              <a:rPr lang="da-DK" sz="1600" dirty="0"/>
              <a:t>- Lavbundsjord, </a:t>
            </a:r>
            <a:r>
              <a:rPr lang="da-DK" sz="1600" dirty="0" err="1"/>
              <a:t>søbeskyttelseslinjen</a:t>
            </a:r>
            <a:r>
              <a:rPr lang="da-DK" sz="1600" dirty="0"/>
              <a:t>, opbakning til udlæg </a:t>
            </a:r>
            <a:endParaRPr lang="da-DK" sz="1600" noProof="0" dirty="0"/>
          </a:p>
        </p:txBody>
      </p:sp>
      <p:sp>
        <p:nvSpPr>
          <p:cNvPr id="2" name="Tekstfelt 1">
            <a:extLst>
              <a:ext uri="{FF2B5EF4-FFF2-40B4-BE49-F238E27FC236}">
                <a16:creationId xmlns:a16="http://schemas.microsoft.com/office/drawing/2014/main" id="{8F23EDE4-8DD2-656B-D10E-2D778D1B186E}"/>
              </a:ext>
            </a:extLst>
          </p:cNvPr>
          <p:cNvSpPr txBox="1"/>
          <p:nvPr/>
        </p:nvSpPr>
        <p:spPr>
          <a:xfrm>
            <a:off x="515936" y="605778"/>
            <a:ext cx="11160126" cy="826986"/>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chemeClr val="accent1">
                    <a:lumMod val="75000"/>
                  </a:schemeClr>
                </a:solidFill>
              </a:rPr>
              <a:t>Nyt graveområde ved Munke Bjergby</a:t>
            </a:r>
          </a:p>
          <a:p>
            <a:pPr>
              <a:lnSpc>
                <a:spcPct val="90000"/>
              </a:lnSpc>
              <a:spcBef>
                <a:spcPct val="0"/>
              </a:spcBef>
              <a:spcAft>
                <a:spcPts val="600"/>
              </a:spcAft>
            </a:pPr>
            <a:r>
              <a:rPr lang="da-DK" sz="2400" b="1" noProof="0" dirty="0"/>
              <a:t>Sorø Kommune</a:t>
            </a:r>
            <a:r>
              <a:rPr lang="da-DK" sz="3600" b="1" noProof="0" dirty="0"/>
              <a:t> </a:t>
            </a:r>
          </a:p>
        </p:txBody>
      </p:sp>
      <p:pic>
        <p:nvPicPr>
          <p:cNvPr id="13" name="Billede 12">
            <a:extLst>
              <a:ext uri="{FF2B5EF4-FFF2-40B4-BE49-F238E27FC236}">
                <a16:creationId xmlns:a16="http://schemas.microsoft.com/office/drawing/2014/main" id="{DD5CD2E8-7E33-6F13-27F7-115993FA1A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9" name="Rektangel 8">
            <a:extLst>
              <a:ext uri="{FF2B5EF4-FFF2-40B4-BE49-F238E27FC236}">
                <a16:creationId xmlns:a16="http://schemas.microsoft.com/office/drawing/2014/main" id="{52E80996-8558-DE02-825F-C729E09EBFD1}"/>
              </a:ext>
            </a:extLst>
          </p:cNvPr>
          <p:cNvSpPr/>
          <p:nvPr/>
        </p:nvSpPr>
        <p:spPr>
          <a:xfrm>
            <a:off x="6803299" y="6031944"/>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2" name="Tekstfelt 11">
            <a:extLst>
              <a:ext uri="{FF2B5EF4-FFF2-40B4-BE49-F238E27FC236}">
                <a16:creationId xmlns:a16="http://schemas.microsoft.com/office/drawing/2014/main" id="{3230DCA3-2BB7-94EB-1C6A-866B1E9B8F09}"/>
              </a:ext>
            </a:extLst>
          </p:cNvPr>
          <p:cNvSpPr txBox="1"/>
          <p:nvPr/>
        </p:nvSpPr>
        <p:spPr>
          <a:xfrm>
            <a:off x="7035792" y="6013695"/>
            <a:ext cx="2328609" cy="246221"/>
          </a:xfrm>
          <a:prstGeom prst="rect">
            <a:avLst/>
          </a:prstGeom>
          <a:noFill/>
        </p:spPr>
        <p:txBody>
          <a:bodyPr wrap="square" rtlCol="0">
            <a:spAutoFit/>
          </a:bodyPr>
          <a:lstStyle/>
          <a:p>
            <a:r>
              <a:rPr lang="da-DK" sz="1000" b="1" noProof="0" dirty="0"/>
              <a:t>Eksisterende interesseområder</a:t>
            </a:r>
          </a:p>
        </p:txBody>
      </p:sp>
      <p:sp>
        <p:nvSpPr>
          <p:cNvPr id="14" name="Rektangel 13">
            <a:extLst>
              <a:ext uri="{FF2B5EF4-FFF2-40B4-BE49-F238E27FC236}">
                <a16:creationId xmlns:a16="http://schemas.microsoft.com/office/drawing/2014/main" id="{939F03D4-81B1-D7E0-DE8A-9F0F5089BE48}"/>
              </a:ext>
            </a:extLst>
          </p:cNvPr>
          <p:cNvSpPr/>
          <p:nvPr/>
        </p:nvSpPr>
        <p:spPr>
          <a:xfrm>
            <a:off x="9040636" y="6031022"/>
            <a:ext cx="208639"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5" name="Tekstfelt 14">
            <a:extLst>
              <a:ext uri="{FF2B5EF4-FFF2-40B4-BE49-F238E27FC236}">
                <a16:creationId xmlns:a16="http://schemas.microsoft.com/office/drawing/2014/main" id="{6A37E601-930B-0EE4-B1E9-75FFE8D8B4EC}"/>
              </a:ext>
            </a:extLst>
          </p:cNvPr>
          <p:cNvSpPr txBox="1"/>
          <p:nvPr/>
        </p:nvSpPr>
        <p:spPr>
          <a:xfrm>
            <a:off x="9249275" y="6006000"/>
            <a:ext cx="2188829" cy="246221"/>
          </a:xfrm>
          <a:prstGeom prst="rect">
            <a:avLst/>
          </a:prstGeom>
          <a:noFill/>
        </p:spPr>
        <p:txBody>
          <a:bodyPr wrap="square" rtlCol="0">
            <a:spAutoFit/>
          </a:bodyPr>
          <a:lstStyle/>
          <a:p>
            <a:r>
              <a:rPr lang="da-DK" sz="1000" b="1" noProof="0" dirty="0"/>
              <a:t>Eksisterende graveområder</a:t>
            </a:r>
          </a:p>
        </p:txBody>
      </p:sp>
      <p:sp>
        <p:nvSpPr>
          <p:cNvPr id="17" name="Tekstfelt 16">
            <a:extLst>
              <a:ext uri="{FF2B5EF4-FFF2-40B4-BE49-F238E27FC236}">
                <a16:creationId xmlns:a16="http://schemas.microsoft.com/office/drawing/2014/main" id="{24DF5647-22BE-0B90-1457-7F93F1B76FF3}"/>
              </a:ext>
            </a:extLst>
          </p:cNvPr>
          <p:cNvSpPr txBox="1"/>
          <p:nvPr/>
        </p:nvSpPr>
        <p:spPr>
          <a:xfrm>
            <a:off x="5459820" y="6006001"/>
            <a:ext cx="1644325" cy="246221"/>
          </a:xfrm>
          <a:prstGeom prst="rect">
            <a:avLst/>
          </a:prstGeom>
          <a:noFill/>
        </p:spPr>
        <p:txBody>
          <a:bodyPr wrap="square" rtlCol="0">
            <a:spAutoFit/>
          </a:bodyPr>
          <a:lstStyle/>
          <a:p>
            <a:r>
              <a:rPr lang="da-DK" sz="1000" b="1" noProof="0" dirty="0"/>
              <a:t>Nyt graveområde</a:t>
            </a:r>
          </a:p>
        </p:txBody>
      </p:sp>
      <p:sp>
        <p:nvSpPr>
          <p:cNvPr id="5" name="Rektangel 4">
            <a:extLst>
              <a:ext uri="{FF2B5EF4-FFF2-40B4-BE49-F238E27FC236}">
                <a16:creationId xmlns:a16="http://schemas.microsoft.com/office/drawing/2014/main" id="{DFC89FF7-6800-74A8-26B2-7E66B3CC6D40}"/>
              </a:ext>
            </a:extLst>
          </p:cNvPr>
          <p:cNvSpPr/>
          <p:nvPr/>
        </p:nvSpPr>
        <p:spPr>
          <a:xfrm>
            <a:off x="5240867" y="6029747"/>
            <a:ext cx="218953" cy="198726"/>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pic>
        <p:nvPicPr>
          <p:cNvPr id="10" name="Billede 9">
            <a:extLst>
              <a:ext uri="{FF2B5EF4-FFF2-40B4-BE49-F238E27FC236}">
                <a16:creationId xmlns:a16="http://schemas.microsoft.com/office/drawing/2014/main" id="{C23284C5-C743-03D6-87C8-D859EA5516FF}"/>
              </a:ext>
            </a:extLst>
          </p:cNvPr>
          <p:cNvPicPr>
            <a:picLocks noChangeAspect="1"/>
          </p:cNvPicPr>
          <p:nvPr/>
        </p:nvPicPr>
        <p:blipFill>
          <a:blip r:embed="rId4"/>
          <a:stretch>
            <a:fillRect/>
          </a:stretch>
        </p:blipFill>
        <p:spPr>
          <a:xfrm>
            <a:off x="5058380" y="1604472"/>
            <a:ext cx="6057544" cy="4293064"/>
          </a:xfrm>
          <a:prstGeom prst="rect">
            <a:avLst/>
          </a:prstGeom>
        </p:spPr>
      </p:pic>
    </p:spTree>
    <p:extLst>
      <p:ext uri="{BB962C8B-B14F-4D97-AF65-F5344CB8AC3E}">
        <p14:creationId xmlns:p14="http://schemas.microsoft.com/office/powerpoint/2010/main" val="3067389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9A3B808D-8092-FE67-FB3F-98AD1D26B212}"/>
              </a:ext>
            </a:extLst>
          </p:cNvPr>
          <p:cNvSpPr>
            <a:spLocks noGrp="1"/>
          </p:cNvSpPr>
          <p:nvPr>
            <p:ph type="pic" sz="quarter" idx="20"/>
          </p:nvPr>
        </p:nvSpPr>
        <p:spPr>
          <a:xfrm>
            <a:off x="515938" y="1977544"/>
            <a:ext cx="3240000" cy="3240000"/>
          </a:xfrm>
          <a:ln>
            <a:noFill/>
          </a:ln>
        </p:spPr>
        <p:txBody>
          <a:bodyPr/>
          <a:lstStyle/>
          <a:p>
            <a:endParaRPr lang="da-DK" b="1" dirty="0"/>
          </a:p>
          <a:p>
            <a:endParaRPr lang="da-DK" b="1" dirty="0"/>
          </a:p>
          <a:p>
            <a:endParaRPr lang="da-DK" sz="2400" b="1" dirty="0"/>
          </a:p>
        </p:txBody>
      </p:sp>
      <p:sp>
        <p:nvSpPr>
          <p:cNvPr id="3" name="Titel 2">
            <a:extLst>
              <a:ext uri="{FF2B5EF4-FFF2-40B4-BE49-F238E27FC236}">
                <a16:creationId xmlns:a16="http://schemas.microsoft.com/office/drawing/2014/main" id="{46CD14EA-911A-8198-AFC7-6D9D1FF8D916}"/>
              </a:ext>
            </a:extLst>
          </p:cNvPr>
          <p:cNvSpPr>
            <a:spLocks noGrp="1"/>
          </p:cNvSpPr>
          <p:nvPr>
            <p:ph type="ctrTitle"/>
          </p:nvPr>
        </p:nvSpPr>
        <p:spPr>
          <a:xfrm>
            <a:off x="497681" y="385879"/>
            <a:ext cx="11196637" cy="1178559"/>
          </a:xfrm>
        </p:spPr>
        <p:txBody>
          <a:bodyPr anchor="t">
            <a:noAutofit/>
          </a:bodyPr>
          <a:lstStyle/>
          <a:p>
            <a:r>
              <a:rPr lang="da-DK" b="1" dirty="0">
                <a:latin typeface="+mn-lt"/>
                <a:ea typeface="+mn-ea"/>
                <a:cs typeface="+mn-cs"/>
              </a:rPr>
              <a:t>Forud for høring af forslag til Råstofplan 2026</a:t>
            </a:r>
          </a:p>
        </p:txBody>
      </p:sp>
      <p:sp>
        <p:nvSpPr>
          <p:cNvPr id="5" name="Pladsholder til billede 4">
            <a:extLst>
              <a:ext uri="{FF2B5EF4-FFF2-40B4-BE49-F238E27FC236}">
                <a16:creationId xmlns:a16="http://schemas.microsoft.com/office/drawing/2014/main" id="{93C3EA76-283C-200C-4CC0-B1C6BEF2EC62}"/>
              </a:ext>
            </a:extLst>
          </p:cNvPr>
          <p:cNvSpPr>
            <a:spLocks noGrp="1"/>
          </p:cNvSpPr>
          <p:nvPr>
            <p:ph type="pic" sz="quarter" idx="22"/>
          </p:nvPr>
        </p:nvSpPr>
        <p:spPr>
          <a:xfrm>
            <a:off x="4467084" y="1977544"/>
            <a:ext cx="3240000" cy="3240000"/>
          </a:xfrm>
          <a:ln>
            <a:noFill/>
          </a:ln>
        </p:spPr>
        <p:txBody>
          <a:bodyPr/>
          <a:lstStyle/>
          <a:p>
            <a:endParaRPr lang="da-DK" dirty="0"/>
          </a:p>
          <a:p>
            <a:endParaRPr lang="da-DK" dirty="0"/>
          </a:p>
          <a:p>
            <a:endParaRPr lang="da-DK" sz="20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Pladsholder til billede 5">
            <a:extLst>
              <a:ext uri="{FF2B5EF4-FFF2-40B4-BE49-F238E27FC236}">
                <a16:creationId xmlns:a16="http://schemas.microsoft.com/office/drawing/2014/main" id="{1FE515FA-7A83-B932-044C-E03A71835DCC}"/>
              </a:ext>
            </a:extLst>
          </p:cNvPr>
          <p:cNvSpPr>
            <a:spLocks noGrp="1"/>
          </p:cNvSpPr>
          <p:nvPr>
            <p:ph type="pic" sz="quarter" idx="23"/>
          </p:nvPr>
        </p:nvSpPr>
        <p:spPr>
          <a:xfrm>
            <a:off x="8390186" y="1936350"/>
            <a:ext cx="3322389" cy="3322389"/>
          </a:xfrm>
          <a:ln>
            <a:noFill/>
          </a:ln>
        </p:spPr>
        <p:txBody>
          <a:bodyPr>
            <a:normAutofit/>
          </a:bodyPr>
          <a:lstStyle/>
          <a:p>
            <a:endParaRPr lang="da-DK" dirty="0"/>
          </a:p>
          <a:p>
            <a:endParaRPr lang="da-DK" dirty="0"/>
          </a:p>
        </p:txBody>
      </p:sp>
      <p:sp>
        <p:nvSpPr>
          <p:cNvPr id="7" name="Tekstfelt 6">
            <a:extLst>
              <a:ext uri="{FF2B5EF4-FFF2-40B4-BE49-F238E27FC236}">
                <a16:creationId xmlns:a16="http://schemas.microsoft.com/office/drawing/2014/main" id="{83625EF5-FE6B-43E5-61F9-E8E270FD1A4D}"/>
              </a:ext>
            </a:extLst>
          </p:cNvPr>
          <p:cNvSpPr txBox="1"/>
          <p:nvPr/>
        </p:nvSpPr>
        <p:spPr>
          <a:xfrm>
            <a:off x="543982" y="2564887"/>
            <a:ext cx="3240000" cy="2246769"/>
          </a:xfrm>
          <a:prstGeom prst="rect">
            <a:avLst/>
          </a:prstGeom>
          <a:noFill/>
        </p:spPr>
        <p:txBody>
          <a:bodyPr wrap="square" rtlCol="0">
            <a:spAutoFit/>
          </a:bodyPr>
          <a:lstStyle/>
          <a:p>
            <a:pPr algn="ctr"/>
            <a:r>
              <a:rPr lang="da-DK" sz="2800" dirty="0">
                <a:solidFill>
                  <a:schemeClr val="bg1"/>
                </a:solidFill>
                <a:latin typeface="Calibri" panose="020F0502020204030204" pitchFamily="34" charset="0"/>
                <a:ea typeface="Calibri" panose="020F0502020204030204" pitchFamily="34" charset="0"/>
                <a:cs typeface="Calibri" panose="020F0502020204030204" pitchFamily="34" charset="0"/>
              </a:rPr>
              <a:t>Debatfase</a:t>
            </a:r>
          </a:p>
          <a:p>
            <a:pPr algn="ctr"/>
            <a:r>
              <a:rPr lang="da-DK" sz="2800" dirty="0">
                <a:solidFill>
                  <a:schemeClr val="bg1"/>
                </a:solidFill>
                <a:latin typeface="Calibri" panose="020F0502020204030204" pitchFamily="34" charset="0"/>
                <a:ea typeface="Calibri" panose="020F0502020204030204" pitchFamily="34" charset="0"/>
                <a:cs typeface="Calibri" panose="020F0502020204030204" pitchFamily="34" charset="0"/>
              </a:rPr>
              <a:t>Høring</a:t>
            </a:r>
          </a:p>
          <a:p>
            <a:pPr algn="ctr"/>
            <a:r>
              <a:rPr lang="da-DK" sz="2800" dirty="0">
                <a:solidFill>
                  <a:schemeClr val="bg1"/>
                </a:solidFill>
                <a:latin typeface="Calibri" panose="020F0502020204030204" pitchFamily="34" charset="0"/>
                <a:ea typeface="Calibri" panose="020F0502020204030204" pitchFamily="34" charset="0"/>
                <a:cs typeface="Calibri" panose="020F0502020204030204" pitchFamily="34" charset="0"/>
              </a:rPr>
              <a:t>96 høringssvar</a:t>
            </a:r>
          </a:p>
          <a:p>
            <a:pPr algn="ctr"/>
            <a:r>
              <a:rPr lang="da-DK" sz="2800" dirty="0">
                <a:solidFill>
                  <a:schemeClr val="bg1"/>
                </a:solidFill>
                <a:latin typeface="Calibri" panose="020F0502020204030204" pitchFamily="34" charset="0"/>
                <a:ea typeface="Calibri" panose="020F0502020204030204" pitchFamily="34" charset="0"/>
                <a:cs typeface="Calibri" panose="020F0502020204030204" pitchFamily="34" charset="0"/>
              </a:rPr>
              <a:t>53 forslag til graveområder</a:t>
            </a:r>
          </a:p>
        </p:txBody>
      </p:sp>
      <p:sp>
        <p:nvSpPr>
          <p:cNvPr id="8" name="Tekstfelt 7">
            <a:extLst>
              <a:ext uri="{FF2B5EF4-FFF2-40B4-BE49-F238E27FC236}">
                <a16:creationId xmlns:a16="http://schemas.microsoft.com/office/drawing/2014/main" id="{C1EAD620-55D4-7216-7004-6611DE11FD9D}"/>
              </a:ext>
            </a:extLst>
          </p:cNvPr>
          <p:cNvSpPr txBox="1"/>
          <p:nvPr/>
        </p:nvSpPr>
        <p:spPr>
          <a:xfrm>
            <a:off x="4439039" y="2709210"/>
            <a:ext cx="3240000" cy="1815882"/>
          </a:xfrm>
          <a:prstGeom prst="rect">
            <a:avLst/>
          </a:prstGeom>
          <a:noFill/>
        </p:spPr>
        <p:txBody>
          <a:bodyPr wrap="square" rtlCol="0">
            <a:spAutoFit/>
          </a:bodyPr>
          <a:lstStyle/>
          <a:p>
            <a:pPr algn="ctr"/>
            <a:r>
              <a:rPr lang="da-DK" sz="2800" dirty="0">
                <a:solidFill>
                  <a:schemeClr val="bg1"/>
                </a:solidFill>
                <a:latin typeface="Calibri" panose="020F0502020204030204" pitchFamily="34" charset="0"/>
                <a:ea typeface="Calibri" panose="020F0502020204030204" pitchFamily="34" charset="0"/>
                <a:cs typeface="Calibri" panose="020F0502020204030204" pitchFamily="34" charset="0"/>
              </a:rPr>
              <a:t>Partshøringer af miljøvurderinger og forslag til graveområder</a:t>
            </a:r>
          </a:p>
        </p:txBody>
      </p:sp>
      <p:sp>
        <p:nvSpPr>
          <p:cNvPr id="9" name="Tekstfelt 8">
            <a:extLst>
              <a:ext uri="{FF2B5EF4-FFF2-40B4-BE49-F238E27FC236}">
                <a16:creationId xmlns:a16="http://schemas.microsoft.com/office/drawing/2014/main" id="{D144AFE4-F70D-C291-A9E1-05C90A33F229}"/>
              </a:ext>
            </a:extLst>
          </p:cNvPr>
          <p:cNvSpPr txBox="1"/>
          <p:nvPr/>
        </p:nvSpPr>
        <p:spPr>
          <a:xfrm>
            <a:off x="8390185" y="2278323"/>
            <a:ext cx="3322390" cy="2246769"/>
          </a:xfrm>
          <a:prstGeom prst="rect">
            <a:avLst/>
          </a:prstGeom>
          <a:noFill/>
        </p:spPr>
        <p:txBody>
          <a:bodyPr wrap="square" rtlCol="0">
            <a:spAutoFit/>
          </a:bodyPr>
          <a:lstStyle/>
          <a:p>
            <a:pPr algn="ctr"/>
            <a:endParaRPr lang="da-DK"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da-DK" sz="2800" dirty="0">
                <a:solidFill>
                  <a:schemeClr val="bg1"/>
                </a:solidFill>
                <a:latin typeface="Calibri" panose="020F0502020204030204" pitchFamily="34" charset="0"/>
                <a:ea typeface="Calibri" panose="020F0502020204030204" pitchFamily="34" charset="0"/>
                <a:cs typeface="Calibri" panose="020F0502020204030204" pitchFamily="34" charset="0"/>
              </a:rPr>
              <a:t>Følgegruppemøder</a:t>
            </a:r>
          </a:p>
          <a:p>
            <a:pPr algn="ctr"/>
            <a:r>
              <a:rPr lang="da-DK" sz="2800" dirty="0">
                <a:solidFill>
                  <a:schemeClr val="bg1"/>
                </a:solidFill>
                <a:latin typeface="Calibri" panose="020F0502020204030204" pitchFamily="34" charset="0"/>
                <a:ea typeface="Calibri" panose="020F0502020204030204" pitchFamily="34" charset="0"/>
                <a:cs typeface="Calibri" panose="020F0502020204030204" pitchFamily="34" charset="0"/>
              </a:rPr>
              <a:t>Dialog med kommuner,  lodsejere og </a:t>
            </a:r>
            <a:r>
              <a:rPr lang="da-DK"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indvindere</a:t>
            </a:r>
            <a:endParaRPr lang="da-DK"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2231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C3DEB-85DA-5267-EE90-6061F7FCD254}"/>
            </a:ext>
          </a:extLst>
        </p:cNvPr>
        <p:cNvGrpSpPr/>
        <p:nvPr/>
      </p:nvGrpSpPr>
      <p:grpSpPr>
        <a:xfrm>
          <a:off x="0" y="0"/>
          <a:ext cx="0" cy="0"/>
          <a:chOff x="0" y="0"/>
          <a:chExt cx="0" cy="0"/>
        </a:xfrm>
      </p:grpSpPr>
      <p:sp>
        <p:nvSpPr>
          <p:cNvPr id="7" name="Tekstfelt 6">
            <a:extLst>
              <a:ext uri="{FF2B5EF4-FFF2-40B4-BE49-F238E27FC236}">
                <a16:creationId xmlns:a16="http://schemas.microsoft.com/office/drawing/2014/main" id="{54A1E831-5B0A-0134-C676-D7A8AEB5BEC5}"/>
              </a:ext>
            </a:extLst>
          </p:cNvPr>
          <p:cNvSpPr txBox="1"/>
          <p:nvPr/>
        </p:nvSpPr>
        <p:spPr>
          <a:xfrm>
            <a:off x="517559" y="1583805"/>
            <a:ext cx="4312484" cy="4553000"/>
          </a:xfrm>
          <a:prstGeom prst="rect">
            <a:avLst/>
          </a:prstGeom>
        </p:spPr>
        <p:txBody>
          <a:bodyPr vert="horz" lIns="91440" tIns="45720" rIns="91440" bIns="45720" rtlCol="0">
            <a:noAutofit/>
          </a:bodyPr>
          <a:lstStyle/>
          <a:p>
            <a:pPr>
              <a:lnSpc>
                <a:spcPct val="90000"/>
              </a:lnSpc>
              <a:spcAft>
                <a:spcPts val="600"/>
              </a:spcAft>
            </a:pPr>
            <a:r>
              <a:rPr lang="da-DK" sz="1400" b="1" noProof="0" dirty="0"/>
              <a:t>Ressource</a:t>
            </a:r>
          </a:p>
          <a:p>
            <a:pPr>
              <a:lnSpc>
                <a:spcPct val="90000"/>
              </a:lnSpc>
              <a:spcAft>
                <a:spcPts val="600"/>
              </a:spcAft>
            </a:pPr>
            <a:r>
              <a:rPr lang="da-DK" sz="1400" noProof="0" dirty="0"/>
              <a:t>17 ha og 0,8 mio. m</a:t>
            </a:r>
            <a:r>
              <a:rPr lang="da-DK" sz="1400" baseline="30000" noProof="0" dirty="0"/>
              <a:t>3</a:t>
            </a:r>
            <a:r>
              <a:rPr lang="da-DK" sz="1400" noProof="0" dirty="0"/>
              <a:t> </a:t>
            </a:r>
            <a:endParaRPr lang="da-DK" sz="1400" dirty="0"/>
          </a:p>
          <a:p>
            <a:pPr>
              <a:lnSpc>
                <a:spcPct val="90000"/>
              </a:lnSpc>
              <a:spcAft>
                <a:spcPts val="600"/>
              </a:spcAft>
            </a:pPr>
            <a:r>
              <a:rPr lang="da-DK" sz="1400" dirty="0"/>
              <a:t>Materialer af god kvalitet </a:t>
            </a:r>
            <a:r>
              <a:rPr lang="da-DK" sz="1400" dirty="0">
                <a:sym typeface="Wingdings" panose="05000000000000000000" pitchFamily="2" charset="2"/>
              </a:rPr>
              <a:t> </a:t>
            </a:r>
            <a:r>
              <a:rPr lang="da-DK" sz="1400" dirty="0"/>
              <a:t>oparbejdes til anlægs- og vejmaterialer, asfaltmaterialer</a:t>
            </a:r>
            <a:endParaRPr lang="da-DK" sz="1400" noProof="0" dirty="0"/>
          </a:p>
          <a:p>
            <a:pPr>
              <a:lnSpc>
                <a:spcPct val="90000"/>
              </a:lnSpc>
              <a:spcAft>
                <a:spcPts val="600"/>
              </a:spcAft>
            </a:pPr>
            <a:r>
              <a:rPr lang="da-DK" sz="1400" noProof="0" dirty="0"/>
              <a:t>Råstoftykkelse 4 meter hovedsageligt over grundvandsspejlet</a:t>
            </a:r>
          </a:p>
          <a:p>
            <a:pPr>
              <a:lnSpc>
                <a:spcPct val="90000"/>
              </a:lnSpc>
              <a:spcAft>
                <a:spcPts val="600"/>
              </a:spcAft>
            </a:pPr>
            <a:endParaRPr lang="da-DK" sz="1400" b="1" noProof="0" dirty="0"/>
          </a:p>
          <a:p>
            <a:pPr>
              <a:lnSpc>
                <a:spcPct val="90000"/>
              </a:lnSpc>
              <a:spcAft>
                <a:spcPts val="600"/>
              </a:spcAft>
            </a:pPr>
            <a:r>
              <a:rPr lang="da-DK" sz="1400" b="1" noProof="0" dirty="0"/>
              <a:t>Årsag til udvælgelse</a:t>
            </a:r>
          </a:p>
          <a:p>
            <a:pPr marL="57150">
              <a:lnSpc>
                <a:spcPct val="90000"/>
              </a:lnSpc>
              <a:spcAft>
                <a:spcPts val="600"/>
              </a:spcAft>
            </a:pPr>
            <a:r>
              <a:rPr lang="da-DK" sz="1400" noProof="0" dirty="0"/>
              <a:t>Dokumenteret god ressource</a:t>
            </a:r>
          </a:p>
          <a:p>
            <a:pPr marL="57150">
              <a:lnSpc>
                <a:spcPct val="90000"/>
              </a:lnSpc>
              <a:spcAft>
                <a:spcPts val="600"/>
              </a:spcAft>
            </a:pPr>
            <a:r>
              <a:rPr lang="da-DK" sz="1400" noProof="0" dirty="0"/>
              <a:t>Ligger op til eksisterende graveområde</a:t>
            </a:r>
          </a:p>
          <a:p>
            <a:pPr>
              <a:lnSpc>
                <a:spcPct val="90000"/>
              </a:lnSpc>
              <a:spcAft>
                <a:spcPts val="600"/>
              </a:spcAft>
            </a:pPr>
            <a:endParaRPr lang="da-DK" sz="1400" b="1" noProof="0" dirty="0"/>
          </a:p>
          <a:p>
            <a:pPr>
              <a:lnSpc>
                <a:spcPct val="90000"/>
              </a:lnSpc>
              <a:spcAft>
                <a:spcPts val="600"/>
              </a:spcAft>
            </a:pPr>
            <a:r>
              <a:rPr lang="da-DK" sz="1400" b="1" noProof="0" dirty="0"/>
              <a:t>Hovedudfordringer</a:t>
            </a:r>
          </a:p>
          <a:p>
            <a:pPr marL="57150">
              <a:lnSpc>
                <a:spcPct val="90000"/>
              </a:lnSpc>
              <a:spcAft>
                <a:spcPts val="600"/>
              </a:spcAft>
            </a:pPr>
            <a:r>
              <a:rPr lang="da-DK" sz="1400" noProof="0" dirty="0"/>
              <a:t>Nærhed til by samt Sandlyng Å </a:t>
            </a:r>
          </a:p>
          <a:p>
            <a:pPr marL="57150">
              <a:lnSpc>
                <a:spcPct val="90000"/>
              </a:lnSpc>
              <a:spcAft>
                <a:spcPts val="600"/>
              </a:spcAft>
            </a:pPr>
            <a:r>
              <a:rPr lang="da-DK" sz="1400" noProof="0" dirty="0"/>
              <a:t>Kommuneplanlægning (boligområde)</a:t>
            </a:r>
          </a:p>
          <a:p>
            <a:pPr>
              <a:lnSpc>
                <a:spcPct val="90000"/>
              </a:lnSpc>
              <a:spcAft>
                <a:spcPts val="600"/>
              </a:spcAft>
            </a:pPr>
            <a:endParaRPr lang="da-DK" sz="1400" b="1" noProof="0" dirty="0"/>
          </a:p>
          <a:p>
            <a:pPr>
              <a:lnSpc>
                <a:spcPct val="90000"/>
              </a:lnSpc>
              <a:spcAft>
                <a:spcPts val="600"/>
              </a:spcAft>
            </a:pPr>
            <a:r>
              <a:rPr lang="da-DK" sz="1400" b="1" noProof="0" dirty="0"/>
              <a:t>Partshøring</a:t>
            </a:r>
          </a:p>
          <a:p>
            <a:pPr marL="57150">
              <a:lnSpc>
                <a:spcPct val="90000"/>
              </a:lnSpc>
              <a:spcAft>
                <a:spcPts val="600"/>
              </a:spcAft>
            </a:pPr>
            <a:r>
              <a:rPr lang="da-DK" sz="1400" noProof="0" dirty="0"/>
              <a:t>23 høringssvar</a:t>
            </a:r>
          </a:p>
          <a:p>
            <a:pPr marL="57150">
              <a:lnSpc>
                <a:spcPct val="90000"/>
              </a:lnSpc>
              <a:spcAft>
                <a:spcPts val="600"/>
              </a:spcAft>
            </a:pPr>
            <a:r>
              <a:rPr lang="da-DK" sz="1400" dirty="0"/>
              <a:t>- Støv og støj, kommuneplanlægning, Sandlyng å </a:t>
            </a:r>
            <a:endParaRPr lang="da-DK" sz="1400" noProof="0" dirty="0"/>
          </a:p>
        </p:txBody>
      </p:sp>
      <p:sp>
        <p:nvSpPr>
          <p:cNvPr id="2" name="Tekstfelt 1">
            <a:extLst>
              <a:ext uri="{FF2B5EF4-FFF2-40B4-BE49-F238E27FC236}">
                <a16:creationId xmlns:a16="http://schemas.microsoft.com/office/drawing/2014/main" id="{70FCCBF4-4D9A-ED2F-C745-F9A10E701165}"/>
              </a:ext>
            </a:extLst>
          </p:cNvPr>
          <p:cNvSpPr txBox="1"/>
          <p:nvPr/>
        </p:nvSpPr>
        <p:spPr>
          <a:xfrm>
            <a:off x="515937" y="598084"/>
            <a:ext cx="11160126" cy="908050"/>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chemeClr val="accent1">
                    <a:lumMod val="75000"/>
                  </a:schemeClr>
                </a:solidFill>
              </a:rPr>
              <a:t>Nyt graveområde ved Saltofte</a:t>
            </a:r>
          </a:p>
          <a:p>
            <a:pPr>
              <a:lnSpc>
                <a:spcPct val="90000"/>
              </a:lnSpc>
              <a:spcBef>
                <a:spcPct val="0"/>
              </a:spcBef>
              <a:spcAft>
                <a:spcPts val="600"/>
              </a:spcAft>
            </a:pPr>
            <a:r>
              <a:rPr lang="da-DK" sz="2400" b="1" noProof="0" dirty="0"/>
              <a:t>Sorø Kommune</a:t>
            </a:r>
          </a:p>
        </p:txBody>
      </p:sp>
      <p:pic>
        <p:nvPicPr>
          <p:cNvPr id="12" name="Billede 11">
            <a:extLst>
              <a:ext uri="{FF2B5EF4-FFF2-40B4-BE49-F238E27FC236}">
                <a16:creationId xmlns:a16="http://schemas.microsoft.com/office/drawing/2014/main" id="{B459ED81-EEA0-09E5-3DC5-7298121D40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48861" y="357309"/>
            <a:ext cx="1727201" cy="911104"/>
          </a:xfrm>
          <a:prstGeom prst="rect">
            <a:avLst/>
          </a:prstGeom>
        </p:spPr>
      </p:pic>
      <p:sp>
        <p:nvSpPr>
          <p:cNvPr id="9" name="Rektangel 8">
            <a:extLst>
              <a:ext uri="{FF2B5EF4-FFF2-40B4-BE49-F238E27FC236}">
                <a16:creationId xmlns:a16="http://schemas.microsoft.com/office/drawing/2014/main" id="{9B443A95-3818-3339-AC79-6A245CA827A8}"/>
              </a:ext>
            </a:extLst>
          </p:cNvPr>
          <p:cNvSpPr/>
          <p:nvPr/>
        </p:nvSpPr>
        <p:spPr>
          <a:xfrm>
            <a:off x="6795344" y="6031944"/>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3" name="Tekstfelt 12">
            <a:extLst>
              <a:ext uri="{FF2B5EF4-FFF2-40B4-BE49-F238E27FC236}">
                <a16:creationId xmlns:a16="http://schemas.microsoft.com/office/drawing/2014/main" id="{AF701A2F-3B40-0A79-0323-A3E3F20993E7}"/>
              </a:ext>
            </a:extLst>
          </p:cNvPr>
          <p:cNvSpPr txBox="1"/>
          <p:nvPr/>
        </p:nvSpPr>
        <p:spPr>
          <a:xfrm>
            <a:off x="7027837" y="6013695"/>
            <a:ext cx="2328609" cy="246221"/>
          </a:xfrm>
          <a:prstGeom prst="rect">
            <a:avLst/>
          </a:prstGeom>
          <a:noFill/>
        </p:spPr>
        <p:txBody>
          <a:bodyPr wrap="square" rtlCol="0">
            <a:spAutoFit/>
          </a:bodyPr>
          <a:lstStyle/>
          <a:p>
            <a:r>
              <a:rPr lang="da-DK" sz="1000" b="1" noProof="0" dirty="0"/>
              <a:t>Eksisterende interesseområder</a:t>
            </a:r>
          </a:p>
        </p:txBody>
      </p:sp>
      <p:sp>
        <p:nvSpPr>
          <p:cNvPr id="14" name="Rektangel 13">
            <a:extLst>
              <a:ext uri="{FF2B5EF4-FFF2-40B4-BE49-F238E27FC236}">
                <a16:creationId xmlns:a16="http://schemas.microsoft.com/office/drawing/2014/main" id="{163EA987-F299-AA4D-738F-FD6DDD16C606}"/>
              </a:ext>
            </a:extLst>
          </p:cNvPr>
          <p:cNvSpPr/>
          <p:nvPr/>
        </p:nvSpPr>
        <p:spPr>
          <a:xfrm>
            <a:off x="9032681" y="6031022"/>
            <a:ext cx="208639"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5" name="Tekstfelt 14">
            <a:extLst>
              <a:ext uri="{FF2B5EF4-FFF2-40B4-BE49-F238E27FC236}">
                <a16:creationId xmlns:a16="http://schemas.microsoft.com/office/drawing/2014/main" id="{3F80DB6A-CC00-F9DB-CDBA-69BB03D14ACB}"/>
              </a:ext>
            </a:extLst>
          </p:cNvPr>
          <p:cNvSpPr txBox="1"/>
          <p:nvPr/>
        </p:nvSpPr>
        <p:spPr>
          <a:xfrm>
            <a:off x="9241320" y="6006000"/>
            <a:ext cx="2188829" cy="246221"/>
          </a:xfrm>
          <a:prstGeom prst="rect">
            <a:avLst/>
          </a:prstGeom>
          <a:noFill/>
        </p:spPr>
        <p:txBody>
          <a:bodyPr wrap="square" rtlCol="0">
            <a:spAutoFit/>
          </a:bodyPr>
          <a:lstStyle/>
          <a:p>
            <a:r>
              <a:rPr lang="da-DK" sz="1000" b="1" noProof="0" dirty="0"/>
              <a:t>Eksisterende graveområder</a:t>
            </a:r>
          </a:p>
        </p:txBody>
      </p:sp>
      <p:sp>
        <p:nvSpPr>
          <p:cNvPr id="17" name="Tekstfelt 16">
            <a:extLst>
              <a:ext uri="{FF2B5EF4-FFF2-40B4-BE49-F238E27FC236}">
                <a16:creationId xmlns:a16="http://schemas.microsoft.com/office/drawing/2014/main" id="{252B4A5E-D0EB-FD67-7E3A-BC19FB420341}"/>
              </a:ext>
            </a:extLst>
          </p:cNvPr>
          <p:cNvSpPr txBox="1"/>
          <p:nvPr/>
        </p:nvSpPr>
        <p:spPr>
          <a:xfrm>
            <a:off x="5451865" y="6006001"/>
            <a:ext cx="1644325" cy="246221"/>
          </a:xfrm>
          <a:prstGeom prst="rect">
            <a:avLst/>
          </a:prstGeom>
          <a:noFill/>
        </p:spPr>
        <p:txBody>
          <a:bodyPr wrap="square" rtlCol="0">
            <a:spAutoFit/>
          </a:bodyPr>
          <a:lstStyle/>
          <a:p>
            <a:r>
              <a:rPr lang="da-DK" sz="1000" b="1" noProof="0" dirty="0"/>
              <a:t>Nyt graveområde</a:t>
            </a:r>
          </a:p>
        </p:txBody>
      </p:sp>
      <p:pic>
        <p:nvPicPr>
          <p:cNvPr id="4" name="Billede 3">
            <a:extLst>
              <a:ext uri="{FF2B5EF4-FFF2-40B4-BE49-F238E27FC236}">
                <a16:creationId xmlns:a16="http://schemas.microsoft.com/office/drawing/2014/main" id="{875CAA98-26B7-9F1E-E680-11F6E91672A3}"/>
              </a:ext>
            </a:extLst>
          </p:cNvPr>
          <p:cNvPicPr>
            <a:picLocks noChangeAspect="1"/>
          </p:cNvPicPr>
          <p:nvPr/>
        </p:nvPicPr>
        <p:blipFill>
          <a:blip r:embed="rId4"/>
          <a:stretch>
            <a:fillRect/>
          </a:stretch>
        </p:blipFill>
        <p:spPr>
          <a:xfrm>
            <a:off x="5104205" y="1641574"/>
            <a:ext cx="5925070" cy="4197543"/>
          </a:xfrm>
          <a:prstGeom prst="rect">
            <a:avLst/>
          </a:prstGeom>
        </p:spPr>
      </p:pic>
      <p:sp>
        <p:nvSpPr>
          <p:cNvPr id="5" name="Rektangel 4">
            <a:extLst>
              <a:ext uri="{FF2B5EF4-FFF2-40B4-BE49-F238E27FC236}">
                <a16:creationId xmlns:a16="http://schemas.microsoft.com/office/drawing/2014/main" id="{EC961D59-54CA-90DE-99B8-DC96B2634564}"/>
              </a:ext>
            </a:extLst>
          </p:cNvPr>
          <p:cNvSpPr/>
          <p:nvPr/>
        </p:nvSpPr>
        <p:spPr>
          <a:xfrm>
            <a:off x="5240867" y="6029747"/>
            <a:ext cx="218953" cy="198726"/>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Tree>
    <p:extLst>
      <p:ext uri="{BB962C8B-B14F-4D97-AF65-F5344CB8AC3E}">
        <p14:creationId xmlns:p14="http://schemas.microsoft.com/office/powerpoint/2010/main" val="961731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AF5E6-1406-DEDB-6CA9-14391B9DF210}"/>
            </a:ext>
          </a:extLst>
        </p:cNvPr>
        <p:cNvGrpSpPr/>
        <p:nvPr/>
      </p:nvGrpSpPr>
      <p:grpSpPr>
        <a:xfrm>
          <a:off x="0" y="0"/>
          <a:ext cx="0" cy="0"/>
          <a:chOff x="0" y="0"/>
          <a:chExt cx="0" cy="0"/>
        </a:xfrm>
      </p:grpSpPr>
      <p:sp>
        <p:nvSpPr>
          <p:cNvPr id="7" name="Tekstfelt 6">
            <a:extLst>
              <a:ext uri="{FF2B5EF4-FFF2-40B4-BE49-F238E27FC236}">
                <a16:creationId xmlns:a16="http://schemas.microsoft.com/office/drawing/2014/main" id="{E130CB5C-6AF1-FAC7-C3FB-C2F2E2A8D380}"/>
              </a:ext>
            </a:extLst>
          </p:cNvPr>
          <p:cNvSpPr txBox="1"/>
          <p:nvPr/>
        </p:nvSpPr>
        <p:spPr>
          <a:xfrm>
            <a:off x="516675" y="1676410"/>
            <a:ext cx="4647371" cy="4553000"/>
          </a:xfrm>
          <a:prstGeom prst="rect">
            <a:avLst/>
          </a:prstGeom>
        </p:spPr>
        <p:txBody>
          <a:bodyPr vert="horz" lIns="91440" tIns="45720" rIns="91440" bIns="45720" rtlCol="0">
            <a:noAutofit/>
          </a:bodyPr>
          <a:lstStyle/>
          <a:p>
            <a:pPr>
              <a:lnSpc>
                <a:spcPct val="90000"/>
              </a:lnSpc>
              <a:spcAft>
                <a:spcPts val="600"/>
              </a:spcAft>
            </a:pPr>
            <a:r>
              <a:rPr lang="da-DK" sz="1600" b="1" noProof="0" dirty="0"/>
              <a:t>Ressource</a:t>
            </a:r>
          </a:p>
          <a:p>
            <a:pPr>
              <a:lnSpc>
                <a:spcPct val="90000"/>
              </a:lnSpc>
              <a:spcAft>
                <a:spcPts val="600"/>
              </a:spcAft>
            </a:pPr>
            <a:r>
              <a:rPr lang="da-DK" sz="1600" noProof="0" dirty="0"/>
              <a:t>12 ha og 0,3 mio. m</a:t>
            </a:r>
            <a:r>
              <a:rPr lang="da-DK" sz="1600" baseline="30000" noProof="0" dirty="0"/>
              <a:t>3</a:t>
            </a:r>
            <a:r>
              <a:rPr lang="da-DK" sz="1600" noProof="0" dirty="0"/>
              <a:t> </a:t>
            </a:r>
          </a:p>
          <a:p>
            <a:pPr>
              <a:lnSpc>
                <a:spcPct val="90000"/>
              </a:lnSpc>
              <a:spcAft>
                <a:spcPts val="600"/>
              </a:spcAft>
            </a:pPr>
            <a:r>
              <a:rPr lang="da-DK" sz="1600" dirty="0"/>
              <a:t>Materialer af god kvalitet </a:t>
            </a:r>
            <a:r>
              <a:rPr lang="da-DK" sz="1600" dirty="0">
                <a:sym typeface="Wingdings" panose="05000000000000000000" pitchFamily="2" charset="2"/>
              </a:rPr>
              <a:t> </a:t>
            </a:r>
            <a:r>
              <a:rPr lang="da-DK" sz="1600" dirty="0"/>
              <a:t>oparbejdes til anlægs- og vejmaterialer, asfaltmaterialer</a:t>
            </a:r>
          </a:p>
          <a:p>
            <a:pPr>
              <a:lnSpc>
                <a:spcPct val="90000"/>
              </a:lnSpc>
              <a:spcAft>
                <a:spcPts val="600"/>
              </a:spcAft>
            </a:pPr>
            <a:r>
              <a:rPr lang="da-DK" sz="1600" noProof="0" dirty="0"/>
              <a:t>Råstoftykkelse 3 meter hovedsageligt over grundvandsspejlet</a:t>
            </a:r>
          </a:p>
          <a:p>
            <a:pPr>
              <a:lnSpc>
                <a:spcPct val="90000"/>
              </a:lnSpc>
              <a:spcAft>
                <a:spcPts val="600"/>
              </a:spcAft>
            </a:pPr>
            <a:endParaRPr lang="da-DK" sz="1600" b="1" noProof="0" dirty="0"/>
          </a:p>
          <a:p>
            <a:pPr>
              <a:lnSpc>
                <a:spcPct val="90000"/>
              </a:lnSpc>
              <a:spcAft>
                <a:spcPts val="600"/>
              </a:spcAft>
            </a:pPr>
            <a:r>
              <a:rPr lang="da-DK" sz="1600" b="1" noProof="0" dirty="0"/>
              <a:t>Årsag til udvælgelse</a:t>
            </a:r>
          </a:p>
          <a:p>
            <a:pPr marL="57150">
              <a:lnSpc>
                <a:spcPct val="90000"/>
              </a:lnSpc>
              <a:spcAft>
                <a:spcPts val="600"/>
              </a:spcAft>
            </a:pPr>
            <a:r>
              <a:rPr lang="da-DK" sz="1600" noProof="0" dirty="0"/>
              <a:t>Dokumenteret god ressource</a:t>
            </a:r>
          </a:p>
          <a:p>
            <a:pPr marL="57150">
              <a:lnSpc>
                <a:spcPct val="90000"/>
              </a:lnSpc>
              <a:spcAft>
                <a:spcPts val="600"/>
              </a:spcAft>
            </a:pPr>
            <a:r>
              <a:rPr lang="da-DK" sz="1600" noProof="0" dirty="0"/>
              <a:t>Ligger op til eksisterende graveområde</a:t>
            </a:r>
          </a:p>
          <a:p>
            <a:pPr>
              <a:lnSpc>
                <a:spcPct val="90000"/>
              </a:lnSpc>
              <a:spcAft>
                <a:spcPts val="600"/>
              </a:spcAft>
            </a:pPr>
            <a:endParaRPr lang="da-DK" sz="1600" b="1" noProof="0" dirty="0"/>
          </a:p>
          <a:p>
            <a:pPr>
              <a:lnSpc>
                <a:spcPct val="90000"/>
              </a:lnSpc>
              <a:spcAft>
                <a:spcPts val="600"/>
              </a:spcAft>
            </a:pPr>
            <a:r>
              <a:rPr lang="da-DK" sz="1600" b="1" noProof="0" dirty="0"/>
              <a:t>Hovedudfordringer</a:t>
            </a:r>
          </a:p>
          <a:p>
            <a:pPr marL="57150">
              <a:lnSpc>
                <a:spcPct val="90000"/>
              </a:lnSpc>
              <a:spcAft>
                <a:spcPts val="600"/>
              </a:spcAft>
            </a:pPr>
            <a:r>
              <a:rPr lang="da-DK" sz="1600" noProof="0" dirty="0"/>
              <a:t>Adgangsforhold</a:t>
            </a:r>
          </a:p>
          <a:p>
            <a:pPr marL="57150">
              <a:lnSpc>
                <a:spcPct val="90000"/>
              </a:lnSpc>
              <a:spcAft>
                <a:spcPts val="600"/>
              </a:spcAft>
            </a:pPr>
            <a:r>
              <a:rPr lang="da-DK" sz="1600" noProof="0" dirty="0"/>
              <a:t>Nærhed til Sorø sø </a:t>
            </a:r>
            <a:endParaRPr lang="da-DK" sz="1600" b="1" noProof="0" dirty="0"/>
          </a:p>
          <a:p>
            <a:pPr>
              <a:lnSpc>
                <a:spcPct val="90000"/>
              </a:lnSpc>
              <a:spcAft>
                <a:spcPts val="600"/>
              </a:spcAft>
            </a:pPr>
            <a:r>
              <a:rPr lang="da-DK" sz="1600" b="1" noProof="0" dirty="0"/>
              <a:t>Partshøring</a:t>
            </a:r>
          </a:p>
          <a:p>
            <a:pPr marL="57150">
              <a:lnSpc>
                <a:spcPct val="90000"/>
              </a:lnSpc>
              <a:spcAft>
                <a:spcPts val="600"/>
              </a:spcAft>
            </a:pPr>
            <a:r>
              <a:rPr lang="da-DK" sz="1600" noProof="0" dirty="0"/>
              <a:t>5 høringssvar</a:t>
            </a:r>
          </a:p>
          <a:p>
            <a:pPr marL="57150">
              <a:lnSpc>
                <a:spcPct val="90000"/>
              </a:lnSpc>
              <a:spcAft>
                <a:spcPts val="600"/>
              </a:spcAft>
            </a:pPr>
            <a:r>
              <a:rPr lang="da-DK" sz="1600" dirty="0"/>
              <a:t>- Natur, nærhed til Sorø sø, lavbundsjord </a:t>
            </a:r>
            <a:endParaRPr lang="da-DK" sz="1600" noProof="0" dirty="0"/>
          </a:p>
        </p:txBody>
      </p:sp>
      <p:sp>
        <p:nvSpPr>
          <p:cNvPr id="2" name="Tekstfelt 1">
            <a:extLst>
              <a:ext uri="{FF2B5EF4-FFF2-40B4-BE49-F238E27FC236}">
                <a16:creationId xmlns:a16="http://schemas.microsoft.com/office/drawing/2014/main" id="{50604909-E923-DE37-E816-E08FF590DC79}"/>
              </a:ext>
            </a:extLst>
          </p:cNvPr>
          <p:cNvSpPr txBox="1"/>
          <p:nvPr/>
        </p:nvSpPr>
        <p:spPr>
          <a:xfrm>
            <a:off x="515937" y="762548"/>
            <a:ext cx="11160126" cy="787367"/>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chemeClr val="accent1">
                    <a:lumMod val="75000"/>
                  </a:schemeClr>
                </a:solidFill>
              </a:rPr>
              <a:t>Nyt graveområde ved Lynge</a:t>
            </a:r>
          </a:p>
          <a:p>
            <a:pPr>
              <a:lnSpc>
                <a:spcPct val="90000"/>
              </a:lnSpc>
              <a:spcBef>
                <a:spcPct val="0"/>
              </a:spcBef>
              <a:spcAft>
                <a:spcPts val="600"/>
              </a:spcAft>
            </a:pPr>
            <a:r>
              <a:rPr lang="da-DK" sz="2400" b="1" noProof="0" dirty="0">
                <a:solidFill>
                  <a:schemeClr val="accent1">
                    <a:lumMod val="75000"/>
                  </a:schemeClr>
                </a:solidFill>
              </a:rPr>
              <a:t>Sorø Kommune</a:t>
            </a:r>
          </a:p>
          <a:p>
            <a:pPr>
              <a:lnSpc>
                <a:spcPct val="90000"/>
              </a:lnSpc>
              <a:spcBef>
                <a:spcPct val="0"/>
              </a:spcBef>
              <a:spcAft>
                <a:spcPts val="600"/>
              </a:spcAft>
            </a:pPr>
            <a:endParaRPr lang="da-DK" sz="2400" b="1" noProof="0" dirty="0"/>
          </a:p>
        </p:txBody>
      </p:sp>
      <p:pic>
        <p:nvPicPr>
          <p:cNvPr id="13" name="Billede 12">
            <a:extLst>
              <a:ext uri="{FF2B5EF4-FFF2-40B4-BE49-F238E27FC236}">
                <a16:creationId xmlns:a16="http://schemas.microsoft.com/office/drawing/2014/main" id="{EBEE59A6-BD6F-BDEA-7A37-8A665C1436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12" name="Tekstfelt 11">
            <a:extLst>
              <a:ext uri="{FF2B5EF4-FFF2-40B4-BE49-F238E27FC236}">
                <a16:creationId xmlns:a16="http://schemas.microsoft.com/office/drawing/2014/main" id="{BB445F92-DFD1-FF4D-7F57-363005EE7442}"/>
              </a:ext>
            </a:extLst>
          </p:cNvPr>
          <p:cNvSpPr txBox="1"/>
          <p:nvPr/>
        </p:nvSpPr>
        <p:spPr>
          <a:xfrm>
            <a:off x="7035788" y="6013695"/>
            <a:ext cx="2328609" cy="246221"/>
          </a:xfrm>
          <a:prstGeom prst="rect">
            <a:avLst/>
          </a:prstGeom>
          <a:noFill/>
        </p:spPr>
        <p:txBody>
          <a:bodyPr wrap="square" rtlCol="0">
            <a:spAutoFit/>
          </a:bodyPr>
          <a:lstStyle/>
          <a:p>
            <a:r>
              <a:rPr lang="da-DK" sz="1000" b="1" noProof="0" dirty="0"/>
              <a:t>Eksisterende interesseområder</a:t>
            </a:r>
          </a:p>
        </p:txBody>
      </p:sp>
      <p:sp>
        <p:nvSpPr>
          <p:cNvPr id="15" name="Tekstfelt 14">
            <a:extLst>
              <a:ext uri="{FF2B5EF4-FFF2-40B4-BE49-F238E27FC236}">
                <a16:creationId xmlns:a16="http://schemas.microsoft.com/office/drawing/2014/main" id="{CCE0F1FE-4F2E-5ECF-77E8-B95642A55C55}"/>
              </a:ext>
            </a:extLst>
          </p:cNvPr>
          <p:cNvSpPr txBox="1"/>
          <p:nvPr/>
        </p:nvSpPr>
        <p:spPr>
          <a:xfrm>
            <a:off x="9249271" y="6006000"/>
            <a:ext cx="2188829" cy="246221"/>
          </a:xfrm>
          <a:prstGeom prst="rect">
            <a:avLst/>
          </a:prstGeom>
          <a:noFill/>
        </p:spPr>
        <p:txBody>
          <a:bodyPr wrap="square" rtlCol="0">
            <a:spAutoFit/>
          </a:bodyPr>
          <a:lstStyle/>
          <a:p>
            <a:r>
              <a:rPr lang="da-DK" sz="1000" b="1" noProof="0" dirty="0"/>
              <a:t>Eksisterende graveområder</a:t>
            </a:r>
          </a:p>
        </p:txBody>
      </p:sp>
      <p:sp>
        <p:nvSpPr>
          <p:cNvPr id="17" name="Tekstfelt 16">
            <a:extLst>
              <a:ext uri="{FF2B5EF4-FFF2-40B4-BE49-F238E27FC236}">
                <a16:creationId xmlns:a16="http://schemas.microsoft.com/office/drawing/2014/main" id="{73E20B78-F952-50B2-1A61-2E8D753526BE}"/>
              </a:ext>
            </a:extLst>
          </p:cNvPr>
          <p:cNvSpPr txBox="1"/>
          <p:nvPr/>
        </p:nvSpPr>
        <p:spPr>
          <a:xfrm>
            <a:off x="5425642" y="6006000"/>
            <a:ext cx="1644325" cy="246221"/>
          </a:xfrm>
          <a:prstGeom prst="rect">
            <a:avLst/>
          </a:prstGeom>
          <a:noFill/>
        </p:spPr>
        <p:txBody>
          <a:bodyPr wrap="square" rtlCol="0">
            <a:spAutoFit/>
          </a:bodyPr>
          <a:lstStyle/>
          <a:p>
            <a:r>
              <a:rPr lang="da-DK" sz="1000" b="1" noProof="0" dirty="0"/>
              <a:t>Nyt graveområde</a:t>
            </a:r>
          </a:p>
        </p:txBody>
      </p:sp>
      <p:pic>
        <p:nvPicPr>
          <p:cNvPr id="4" name="Billede 3">
            <a:extLst>
              <a:ext uri="{FF2B5EF4-FFF2-40B4-BE49-F238E27FC236}">
                <a16:creationId xmlns:a16="http://schemas.microsoft.com/office/drawing/2014/main" id="{6D7EA85B-D2DF-404F-0A70-D93995F25D2F}"/>
              </a:ext>
            </a:extLst>
          </p:cNvPr>
          <p:cNvPicPr>
            <a:picLocks noChangeAspect="1"/>
          </p:cNvPicPr>
          <p:nvPr/>
        </p:nvPicPr>
        <p:blipFill>
          <a:blip r:embed="rId4"/>
          <a:stretch>
            <a:fillRect/>
          </a:stretch>
        </p:blipFill>
        <p:spPr>
          <a:xfrm>
            <a:off x="5240863" y="1535590"/>
            <a:ext cx="6325312" cy="4446663"/>
          </a:xfrm>
          <a:prstGeom prst="rect">
            <a:avLst/>
          </a:prstGeom>
        </p:spPr>
      </p:pic>
      <p:sp>
        <p:nvSpPr>
          <p:cNvPr id="5" name="Rektangel 4">
            <a:extLst>
              <a:ext uri="{FF2B5EF4-FFF2-40B4-BE49-F238E27FC236}">
                <a16:creationId xmlns:a16="http://schemas.microsoft.com/office/drawing/2014/main" id="{53896905-E0D8-66CF-FCDD-B820E99EC58C}"/>
              </a:ext>
            </a:extLst>
          </p:cNvPr>
          <p:cNvSpPr/>
          <p:nvPr/>
        </p:nvSpPr>
        <p:spPr>
          <a:xfrm>
            <a:off x="5240867" y="6029747"/>
            <a:ext cx="218953" cy="198726"/>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
        <p:nvSpPr>
          <p:cNvPr id="9" name="Rektangel 8">
            <a:extLst>
              <a:ext uri="{FF2B5EF4-FFF2-40B4-BE49-F238E27FC236}">
                <a16:creationId xmlns:a16="http://schemas.microsoft.com/office/drawing/2014/main" id="{C9AC93E0-0D86-CE20-3D2B-7C2C2D095C47}"/>
              </a:ext>
            </a:extLst>
          </p:cNvPr>
          <p:cNvSpPr/>
          <p:nvPr/>
        </p:nvSpPr>
        <p:spPr>
          <a:xfrm>
            <a:off x="6803295" y="6031944"/>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4" name="Rektangel 13">
            <a:extLst>
              <a:ext uri="{FF2B5EF4-FFF2-40B4-BE49-F238E27FC236}">
                <a16:creationId xmlns:a16="http://schemas.microsoft.com/office/drawing/2014/main" id="{7FBBB4CF-3E5B-7116-00CA-F161264195A0}"/>
              </a:ext>
            </a:extLst>
          </p:cNvPr>
          <p:cNvSpPr/>
          <p:nvPr/>
        </p:nvSpPr>
        <p:spPr>
          <a:xfrm>
            <a:off x="9040632" y="6031022"/>
            <a:ext cx="208639"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Tree>
    <p:extLst>
      <p:ext uri="{BB962C8B-B14F-4D97-AF65-F5344CB8AC3E}">
        <p14:creationId xmlns:p14="http://schemas.microsoft.com/office/powerpoint/2010/main" val="2059791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Et billede, der indeholder udendørs, grøn, græs, mark&#10;&#10;AI-genereret indhold kan være ukorrekt.">
            <a:extLst>
              <a:ext uri="{FF2B5EF4-FFF2-40B4-BE49-F238E27FC236}">
                <a16:creationId xmlns:a16="http://schemas.microsoft.com/office/drawing/2014/main" id="{807E964A-DA6B-E9FC-6DA8-0B008AEE64D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3434" r="44386"/>
          <a:stretch>
            <a:fillRect/>
          </a:stretch>
        </p:blipFill>
        <p:spPr>
          <a:xfrm rot="5400000">
            <a:off x="2667641" y="-2666359"/>
            <a:ext cx="6856718" cy="12192000"/>
          </a:xfrm>
          <a:prstGeom prst="rect">
            <a:avLst/>
          </a:prstGeom>
        </p:spPr>
      </p:pic>
      <p:sp>
        <p:nvSpPr>
          <p:cNvPr id="8" name="Tekstfelt 7">
            <a:extLst>
              <a:ext uri="{FF2B5EF4-FFF2-40B4-BE49-F238E27FC236}">
                <a16:creationId xmlns:a16="http://schemas.microsoft.com/office/drawing/2014/main" id="{A844F170-4F69-98C7-5621-8926986EC840}"/>
              </a:ext>
            </a:extLst>
          </p:cNvPr>
          <p:cNvSpPr txBox="1"/>
          <p:nvPr/>
        </p:nvSpPr>
        <p:spPr>
          <a:xfrm>
            <a:off x="1266908" y="2104443"/>
            <a:ext cx="9546866" cy="928716"/>
          </a:xfrm>
          <a:prstGeom prst="rect">
            <a:avLst/>
          </a:prstGeom>
          <a:noFill/>
        </p:spPr>
        <p:txBody>
          <a:bodyPr wrap="square">
            <a:spAutoFit/>
          </a:bodyPr>
          <a:lstStyle/>
          <a:p>
            <a:pPr algn="ctr">
              <a:lnSpc>
                <a:spcPct val="90000"/>
              </a:lnSpc>
              <a:spcBef>
                <a:spcPct val="0"/>
              </a:spcBef>
              <a:spcAft>
                <a:spcPts val="600"/>
              </a:spcAft>
            </a:pPr>
            <a:r>
              <a:rPr lang="en-US" sz="6000" b="1" dirty="0">
                <a:solidFill>
                  <a:srgbClr val="FFFFFF"/>
                </a:solidFill>
                <a:latin typeface="+mj-lt"/>
                <a:ea typeface="+mj-ea"/>
                <a:cs typeface="+mj-cs"/>
              </a:rPr>
              <a:t>7 nye </a:t>
            </a:r>
            <a:r>
              <a:rPr lang="en-US" sz="6000" b="1" dirty="0" err="1">
                <a:solidFill>
                  <a:srgbClr val="FFFFFF"/>
                </a:solidFill>
                <a:latin typeface="+mj-lt"/>
                <a:ea typeface="+mj-ea"/>
                <a:cs typeface="+mj-cs"/>
              </a:rPr>
              <a:t>interesseområder</a:t>
            </a:r>
            <a:endParaRPr lang="en-US" sz="6000" b="1" dirty="0">
              <a:solidFill>
                <a:srgbClr val="FFFFFF"/>
              </a:solidFill>
              <a:latin typeface="+mj-lt"/>
              <a:ea typeface="+mj-ea"/>
              <a:cs typeface="+mj-cs"/>
            </a:endParaRPr>
          </a:p>
        </p:txBody>
      </p:sp>
    </p:spTree>
    <p:extLst>
      <p:ext uri="{BB962C8B-B14F-4D97-AF65-F5344CB8AC3E}">
        <p14:creationId xmlns:p14="http://schemas.microsoft.com/office/powerpoint/2010/main" val="3890001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B2494-E960-E6A4-5E3F-5E600463D84C}"/>
              </a:ext>
            </a:extLst>
          </p:cNvPr>
          <p:cNvSpPr>
            <a:spLocks noGrp="1"/>
          </p:cNvSpPr>
          <p:nvPr>
            <p:ph type="title"/>
          </p:nvPr>
        </p:nvSpPr>
        <p:spPr>
          <a:xfrm>
            <a:off x="687126" y="71438"/>
            <a:ext cx="10515600" cy="1325563"/>
          </a:xfrm>
        </p:spPr>
        <p:txBody>
          <a:bodyPr>
            <a:normAutofit/>
          </a:bodyPr>
          <a:lstStyle/>
          <a:p>
            <a:r>
              <a:rPr lang="da-DK" sz="3600" dirty="0">
                <a:solidFill>
                  <a:schemeClr val="accent1">
                    <a:lumMod val="75000"/>
                  </a:schemeClr>
                </a:solidFill>
              </a:rPr>
              <a:t>Baggrund for udvælgelse </a:t>
            </a:r>
          </a:p>
        </p:txBody>
      </p:sp>
      <p:sp>
        <p:nvSpPr>
          <p:cNvPr id="3" name="Pladsholder til indhold 2">
            <a:extLst>
              <a:ext uri="{FF2B5EF4-FFF2-40B4-BE49-F238E27FC236}">
                <a16:creationId xmlns:a16="http://schemas.microsoft.com/office/drawing/2014/main" id="{1D7F9F50-B8BC-0ABE-C83A-51D4811C56D2}"/>
              </a:ext>
            </a:extLst>
          </p:cNvPr>
          <p:cNvSpPr>
            <a:spLocks noGrp="1"/>
          </p:cNvSpPr>
          <p:nvPr>
            <p:ph idx="1"/>
          </p:nvPr>
        </p:nvSpPr>
        <p:spPr>
          <a:xfrm>
            <a:off x="687126" y="1027906"/>
            <a:ext cx="6039678" cy="4351338"/>
          </a:xfrm>
        </p:spPr>
        <p:txBody>
          <a:bodyPr>
            <a:normAutofit lnSpcReduction="10000"/>
          </a:bodyPr>
          <a:lstStyle/>
          <a:p>
            <a:pPr marL="0" indent="0">
              <a:buNone/>
            </a:pPr>
            <a:br>
              <a:rPr lang="da-DK" dirty="0"/>
            </a:br>
            <a:endParaRPr lang="da-DK" dirty="0"/>
          </a:p>
          <a:p>
            <a:pPr marL="0" lvl="0" indent="0">
              <a:buNone/>
            </a:pPr>
            <a:r>
              <a:rPr lang="da-DK" dirty="0"/>
              <a:t>Kortlægning som har vist en betydelige råstofressource </a:t>
            </a:r>
            <a:br>
              <a:rPr lang="da-DK" dirty="0"/>
            </a:br>
            <a:endParaRPr lang="da-DK" dirty="0"/>
          </a:p>
          <a:p>
            <a:pPr marL="0" lvl="0" indent="0">
              <a:buNone/>
            </a:pPr>
            <a:r>
              <a:rPr lang="da-DK" dirty="0"/>
              <a:t>Tilknytning til eksisterende interesse- eller graveområde.</a:t>
            </a:r>
          </a:p>
          <a:p>
            <a:pPr marL="0" lvl="0" indent="0">
              <a:buNone/>
            </a:pPr>
            <a:endParaRPr lang="da-DK" dirty="0"/>
          </a:p>
          <a:p>
            <a:pPr marL="0" lvl="0" indent="0">
              <a:buNone/>
            </a:pPr>
            <a:br>
              <a:rPr lang="da-DK" dirty="0"/>
            </a:br>
            <a:endParaRPr lang="da-DK" dirty="0"/>
          </a:p>
          <a:p>
            <a:pPr marL="0" indent="0">
              <a:buNone/>
            </a:pPr>
            <a:endParaRPr lang="da-DK" dirty="0"/>
          </a:p>
        </p:txBody>
      </p:sp>
      <p:pic>
        <p:nvPicPr>
          <p:cNvPr id="4" name="Billede 3" descr="Et billede, der indeholder symbol, Font/skrifttype, hvid, logo&#10;&#10;Indhold genereret af kunstig intelligens kan være forkert.">
            <a:extLst>
              <a:ext uri="{FF2B5EF4-FFF2-40B4-BE49-F238E27FC236}">
                <a16:creationId xmlns:a16="http://schemas.microsoft.com/office/drawing/2014/main" id="{3B3A7E88-C835-4C6E-958B-377CFDC216C8}"/>
              </a:ext>
            </a:extLst>
          </p:cNvPr>
          <p:cNvPicPr>
            <a:picLocks noChangeAspect="1"/>
          </p:cNvPicPr>
          <p:nvPr/>
        </p:nvPicPr>
        <p:blipFill>
          <a:blip r:embed="rId2">
            <a:duotone>
              <a:prstClr val="black"/>
              <a:srgbClr val="E7EAED">
                <a:tint val="45000"/>
                <a:satMod val="400000"/>
              </a:srgbClr>
            </a:duotone>
            <a:extLst>
              <a:ext uri="{28A0092B-C50C-407E-A947-70E740481C1C}">
                <a14:useLocalDpi xmlns:a14="http://schemas.microsoft.com/office/drawing/2010/main" val="0"/>
              </a:ext>
            </a:extLst>
          </a:blip>
          <a:stretch>
            <a:fillRect/>
          </a:stretch>
        </p:blipFill>
        <p:spPr>
          <a:xfrm>
            <a:off x="6612694" y="1108075"/>
            <a:ext cx="2095500" cy="4190999"/>
          </a:xfrm>
          <a:prstGeom prst="rect">
            <a:avLst/>
          </a:prstGeom>
        </p:spPr>
      </p:pic>
      <p:sp>
        <p:nvSpPr>
          <p:cNvPr id="6" name="Tekstfelt 5">
            <a:extLst>
              <a:ext uri="{FF2B5EF4-FFF2-40B4-BE49-F238E27FC236}">
                <a16:creationId xmlns:a16="http://schemas.microsoft.com/office/drawing/2014/main" id="{32303FCD-2710-CA97-4DB8-B4624326A7C8}"/>
              </a:ext>
            </a:extLst>
          </p:cNvPr>
          <p:cNvSpPr txBox="1"/>
          <p:nvPr/>
        </p:nvSpPr>
        <p:spPr>
          <a:xfrm>
            <a:off x="7295954" y="4242841"/>
            <a:ext cx="4896046" cy="1323439"/>
          </a:xfrm>
          <a:prstGeom prst="rect">
            <a:avLst/>
          </a:prstGeom>
          <a:noFill/>
        </p:spPr>
        <p:txBody>
          <a:bodyPr wrap="square" rtlCol="0">
            <a:spAutoFit/>
          </a:bodyPr>
          <a:lstStyle/>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Viden om at der findes råstoffer</a:t>
            </a:r>
          </a:p>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Reserveret til eventuel senere indvinding</a:t>
            </a:r>
          </a:p>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Helt overordnet interesseafvejning </a:t>
            </a:r>
          </a:p>
          <a:p>
            <a:pPr marL="342900" indent="-342900">
              <a:buFont typeface="Arial" panose="020B0604020202020204" pitchFamily="34" charset="0"/>
              <a:buChar char="•"/>
            </a:pPr>
            <a:r>
              <a:rPr lang="da-DK" sz="2000" dirty="0">
                <a:latin typeface="Calibri" panose="020F0502020204030204" pitchFamily="34" charset="0"/>
                <a:ea typeface="Calibri" panose="020F0502020204030204" pitchFamily="34" charset="0"/>
                <a:cs typeface="Calibri" panose="020F0502020204030204" pitchFamily="34" charset="0"/>
              </a:rPr>
              <a:t>Der gives normalt ikke tilladelse </a:t>
            </a:r>
          </a:p>
        </p:txBody>
      </p:sp>
      <p:pic>
        <p:nvPicPr>
          <p:cNvPr id="7" name="Billede 6">
            <a:extLst>
              <a:ext uri="{FF2B5EF4-FFF2-40B4-BE49-F238E27FC236}">
                <a16:creationId xmlns:a16="http://schemas.microsoft.com/office/drawing/2014/main" id="{CC4DDDCE-DF63-88BB-210F-3B0ED18111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Tree>
    <p:extLst>
      <p:ext uri="{BB962C8B-B14F-4D97-AF65-F5344CB8AC3E}">
        <p14:creationId xmlns:p14="http://schemas.microsoft.com/office/powerpoint/2010/main" val="4188126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44BD2-3641-083F-EC73-A77491BD0836}"/>
              </a:ext>
            </a:extLst>
          </p:cNvPr>
          <p:cNvSpPr>
            <a:spLocks noGrp="1"/>
          </p:cNvSpPr>
          <p:nvPr>
            <p:ph type="title"/>
          </p:nvPr>
        </p:nvSpPr>
        <p:spPr>
          <a:xfrm>
            <a:off x="838200" y="365125"/>
            <a:ext cx="5638800" cy="1325563"/>
          </a:xfrm>
        </p:spPr>
        <p:txBody>
          <a:bodyPr>
            <a:normAutofit/>
          </a:bodyPr>
          <a:lstStyle/>
          <a:p>
            <a:r>
              <a:rPr lang="da-DK" sz="2400" dirty="0">
                <a:solidFill>
                  <a:schemeClr val="accent1"/>
                </a:solidFill>
                <a:latin typeface="+mn-lt"/>
              </a:rPr>
              <a:t>De 7 nye interesseområder </a:t>
            </a:r>
          </a:p>
        </p:txBody>
      </p:sp>
      <p:pic>
        <p:nvPicPr>
          <p:cNvPr id="5" name="Billede 4">
            <a:extLst>
              <a:ext uri="{FF2B5EF4-FFF2-40B4-BE49-F238E27FC236}">
                <a16:creationId xmlns:a16="http://schemas.microsoft.com/office/drawing/2014/main" id="{AC00C430-AFA3-1DD7-5EAD-584E9DBFD9D9}"/>
              </a:ext>
            </a:extLst>
          </p:cNvPr>
          <p:cNvPicPr>
            <a:picLocks noChangeAspect="1"/>
          </p:cNvPicPr>
          <p:nvPr/>
        </p:nvPicPr>
        <p:blipFill>
          <a:blip r:embed="rId2"/>
          <a:stretch>
            <a:fillRect/>
          </a:stretch>
        </p:blipFill>
        <p:spPr>
          <a:xfrm>
            <a:off x="5960644" y="0"/>
            <a:ext cx="5046133" cy="6858000"/>
          </a:xfrm>
          <a:prstGeom prst="rect">
            <a:avLst/>
          </a:prstGeom>
        </p:spPr>
      </p:pic>
      <p:sp>
        <p:nvSpPr>
          <p:cNvPr id="8" name="Tekstfelt 7">
            <a:extLst>
              <a:ext uri="{FF2B5EF4-FFF2-40B4-BE49-F238E27FC236}">
                <a16:creationId xmlns:a16="http://schemas.microsoft.com/office/drawing/2014/main" id="{F2DFC155-522D-C940-8AC8-B4C3F0AD76C2}"/>
              </a:ext>
            </a:extLst>
          </p:cNvPr>
          <p:cNvSpPr txBox="1"/>
          <p:nvPr/>
        </p:nvSpPr>
        <p:spPr>
          <a:xfrm>
            <a:off x="901811" y="1045996"/>
            <a:ext cx="4837470" cy="6463308"/>
          </a:xfrm>
          <a:prstGeom prst="rect">
            <a:avLst/>
          </a:prstGeom>
          <a:noFill/>
        </p:spPr>
        <p:txBody>
          <a:bodyPr wrap="square" rtlCol="0">
            <a:spAutoFit/>
          </a:bodyPr>
          <a:lstStyle/>
          <a:p>
            <a:endParaRPr lang="da-DK" dirty="0"/>
          </a:p>
          <a:p>
            <a:r>
              <a:rPr lang="da-DK" b="1" dirty="0"/>
              <a:t>Kalundborg Kommune</a:t>
            </a:r>
          </a:p>
          <a:p>
            <a:pPr marL="285750" indent="-285750">
              <a:buFontTx/>
              <a:buChar char="-"/>
            </a:pPr>
            <a:r>
              <a:rPr lang="da-DK" dirty="0"/>
              <a:t>Kaldred </a:t>
            </a:r>
          </a:p>
          <a:p>
            <a:pPr marL="285750" indent="-285750">
              <a:buFontTx/>
              <a:buChar char="-"/>
            </a:pPr>
            <a:r>
              <a:rPr lang="da-DK" dirty="0"/>
              <a:t>Viskinge</a:t>
            </a:r>
          </a:p>
          <a:p>
            <a:endParaRPr lang="da-DK" dirty="0"/>
          </a:p>
          <a:p>
            <a:r>
              <a:rPr lang="da-DK" b="1" dirty="0"/>
              <a:t>Kalundborg/Slagelse Kommune</a:t>
            </a:r>
          </a:p>
          <a:p>
            <a:r>
              <a:rPr lang="da-DK" dirty="0"/>
              <a:t>- </a:t>
            </a:r>
            <a:r>
              <a:rPr lang="da-DK" dirty="0" err="1"/>
              <a:t>Keldsømade</a:t>
            </a:r>
            <a:r>
              <a:rPr lang="da-DK" dirty="0"/>
              <a:t> </a:t>
            </a:r>
          </a:p>
          <a:p>
            <a:endParaRPr lang="da-DK" dirty="0"/>
          </a:p>
          <a:p>
            <a:r>
              <a:rPr lang="da-DK" b="1" dirty="0"/>
              <a:t>Sorø Kommune</a:t>
            </a:r>
          </a:p>
          <a:p>
            <a:pPr marL="285750" indent="-285750">
              <a:buFontTx/>
              <a:buChar char="-"/>
            </a:pPr>
            <a:r>
              <a:rPr lang="da-DK" dirty="0"/>
              <a:t>Bromme</a:t>
            </a:r>
          </a:p>
          <a:p>
            <a:endParaRPr lang="da-DK" dirty="0"/>
          </a:p>
          <a:p>
            <a:r>
              <a:rPr lang="da-DK" b="1" dirty="0"/>
              <a:t>Holbæk Kommune</a:t>
            </a:r>
          </a:p>
          <a:p>
            <a:pPr marL="285750" indent="-285750">
              <a:buFontTx/>
              <a:buChar char="-"/>
            </a:pPr>
            <a:r>
              <a:rPr lang="da-DK" dirty="0" err="1"/>
              <a:t>Sophienholm</a:t>
            </a:r>
            <a:endParaRPr lang="da-DK" dirty="0"/>
          </a:p>
          <a:p>
            <a:endParaRPr lang="da-DK" dirty="0"/>
          </a:p>
          <a:p>
            <a:r>
              <a:rPr lang="da-DK" b="1" dirty="0"/>
              <a:t>Lejre Kommune</a:t>
            </a:r>
          </a:p>
          <a:p>
            <a:pPr marL="285750" indent="-285750">
              <a:buFontTx/>
              <a:buChar char="-"/>
            </a:pPr>
            <a:r>
              <a:rPr lang="da-DK" dirty="0"/>
              <a:t>Kirke Sonnerup</a:t>
            </a:r>
          </a:p>
          <a:p>
            <a:endParaRPr lang="da-DK" dirty="0"/>
          </a:p>
          <a:p>
            <a:r>
              <a:rPr lang="da-DK" b="1" dirty="0"/>
              <a:t>Ringsted Kommune</a:t>
            </a:r>
          </a:p>
          <a:p>
            <a:pPr marL="285750" indent="-285750">
              <a:buFontTx/>
              <a:buChar char="-"/>
            </a:pPr>
            <a:r>
              <a:rPr lang="da-DK" dirty="0"/>
              <a:t>Vigersted</a:t>
            </a:r>
          </a:p>
          <a:p>
            <a:r>
              <a:rPr lang="da-DK" dirty="0"/>
              <a:t> </a:t>
            </a:r>
          </a:p>
          <a:p>
            <a:endParaRPr lang="da-DK" dirty="0"/>
          </a:p>
          <a:p>
            <a:endParaRPr lang="da-DK" dirty="0"/>
          </a:p>
          <a:p>
            <a:endParaRPr lang="da-DK" dirty="0"/>
          </a:p>
        </p:txBody>
      </p:sp>
      <p:pic>
        <p:nvPicPr>
          <p:cNvPr id="9" name="Billede 8">
            <a:extLst>
              <a:ext uri="{FF2B5EF4-FFF2-40B4-BE49-F238E27FC236}">
                <a16:creationId xmlns:a16="http://schemas.microsoft.com/office/drawing/2014/main" id="{42AE8D0F-78C7-D7D5-3B67-B0D7F276D9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99283" y="181849"/>
            <a:ext cx="1267057" cy="668377"/>
          </a:xfrm>
          <a:prstGeom prst="rect">
            <a:avLst/>
          </a:prstGeom>
        </p:spPr>
      </p:pic>
    </p:spTree>
    <p:extLst>
      <p:ext uri="{BB962C8B-B14F-4D97-AF65-F5344CB8AC3E}">
        <p14:creationId xmlns:p14="http://schemas.microsoft.com/office/powerpoint/2010/main" val="4151259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1CB21-3764-C698-9773-851F99B45292}"/>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229737D7-CA3B-F2F7-A614-BD93752A223B}"/>
              </a:ext>
            </a:extLst>
          </p:cNvPr>
          <p:cNvSpPr txBox="1"/>
          <p:nvPr/>
        </p:nvSpPr>
        <p:spPr>
          <a:xfrm>
            <a:off x="515937" y="470598"/>
            <a:ext cx="9361488" cy="816695"/>
          </a:xfrm>
          <a:prstGeom prst="rect">
            <a:avLst/>
          </a:prstGeom>
        </p:spPr>
        <p:txBody>
          <a:bodyPr vert="horz" lIns="91440" tIns="45720" rIns="91440" bIns="45720" rtlCol="0" anchor="ctr">
            <a:noAutofit/>
          </a:bodyPr>
          <a:lstStyle/>
          <a:p>
            <a:pPr>
              <a:lnSpc>
                <a:spcPct val="90000"/>
              </a:lnSpc>
              <a:spcBef>
                <a:spcPct val="0"/>
              </a:spcBef>
              <a:spcAft>
                <a:spcPts val="600"/>
              </a:spcAft>
            </a:pPr>
            <a:endParaRPr lang="en-US" sz="3600" b="1" dirty="0">
              <a:latin typeface="+mj-lt"/>
              <a:ea typeface="+mj-ea"/>
              <a:cs typeface="+mj-cs"/>
            </a:endParaRPr>
          </a:p>
          <a:p>
            <a:pPr>
              <a:lnSpc>
                <a:spcPct val="90000"/>
              </a:lnSpc>
              <a:spcBef>
                <a:spcPct val="0"/>
              </a:spcBef>
              <a:spcAft>
                <a:spcPts val="600"/>
              </a:spcAft>
            </a:pPr>
            <a:r>
              <a:rPr lang="en-US" sz="3600" b="1" dirty="0">
                <a:solidFill>
                  <a:srgbClr val="104862"/>
                </a:solidFill>
                <a:latin typeface="+mj-lt"/>
                <a:ea typeface="+mj-ea"/>
                <a:cs typeface="+mj-cs"/>
              </a:rPr>
              <a:t>To nye </a:t>
            </a:r>
            <a:r>
              <a:rPr lang="en-US" sz="3600" b="1" dirty="0" err="1">
                <a:solidFill>
                  <a:srgbClr val="104862"/>
                </a:solidFill>
                <a:latin typeface="+mj-lt"/>
                <a:ea typeface="+mj-ea"/>
                <a:cs typeface="+mj-cs"/>
              </a:rPr>
              <a:t>interesseområder</a:t>
            </a:r>
            <a:r>
              <a:rPr lang="en-US" sz="3600" b="1" dirty="0">
                <a:solidFill>
                  <a:srgbClr val="104862"/>
                </a:solidFill>
                <a:latin typeface="+mj-lt"/>
                <a:ea typeface="+mj-ea"/>
                <a:cs typeface="+mj-cs"/>
              </a:rPr>
              <a:t> </a:t>
            </a:r>
            <a:r>
              <a:rPr lang="en-US" sz="3600" b="1" dirty="0" err="1">
                <a:solidFill>
                  <a:srgbClr val="104862"/>
                </a:solidFill>
                <a:latin typeface="+mj-lt"/>
                <a:ea typeface="+mj-ea"/>
                <a:cs typeface="+mj-cs"/>
              </a:rPr>
              <a:t>Kaldred</a:t>
            </a:r>
            <a:r>
              <a:rPr lang="en-US" sz="3600" b="1" dirty="0">
                <a:solidFill>
                  <a:srgbClr val="104862"/>
                </a:solidFill>
                <a:latin typeface="+mj-lt"/>
                <a:ea typeface="+mj-ea"/>
                <a:cs typeface="+mj-cs"/>
              </a:rPr>
              <a:t> og </a:t>
            </a:r>
            <a:r>
              <a:rPr lang="en-US" sz="3600" b="1" dirty="0" err="1">
                <a:solidFill>
                  <a:srgbClr val="104862"/>
                </a:solidFill>
                <a:latin typeface="+mj-lt"/>
                <a:ea typeface="+mj-ea"/>
                <a:cs typeface="+mj-cs"/>
              </a:rPr>
              <a:t>Viskinge</a:t>
            </a:r>
            <a:endParaRPr lang="en-US" sz="3600" b="1" dirty="0">
              <a:solidFill>
                <a:srgbClr val="104862"/>
              </a:solidFill>
              <a:latin typeface="+mj-lt"/>
              <a:ea typeface="+mj-ea"/>
              <a:cs typeface="+mj-cs"/>
            </a:endParaRPr>
          </a:p>
          <a:p>
            <a:pPr>
              <a:lnSpc>
                <a:spcPct val="90000"/>
              </a:lnSpc>
              <a:spcBef>
                <a:spcPct val="0"/>
              </a:spcBef>
              <a:spcAft>
                <a:spcPts val="600"/>
              </a:spcAft>
            </a:pPr>
            <a:r>
              <a:rPr lang="en-US" sz="2400" b="1" dirty="0" err="1">
                <a:latin typeface="+mj-lt"/>
                <a:ea typeface="+mj-ea"/>
                <a:cs typeface="+mj-cs"/>
              </a:rPr>
              <a:t>Kalundborg</a:t>
            </a:r>
            <a:r>
              <a:rPr lang="en-US" sz="2400" b="1" dirty="0">
                <a:latin typeface="+mj-lt"/>
                <a:ea typeface="+mj-ea"/>
                <a:cs typeface="+mj-cs"/>
              </a:rPr>
              <a:t> Kommune</a:t>
            </a:r>
            <a:endParaRPr lang="en-US" sz="2400" dirty="0">
              <a:ea typeface="+mj-ea"/>
              <a:cs typeface="+mj-cs"/>
            </a:endParaRPr>
          </a:p>
          <a:p>
            <a:pPr>
              <a:lnSpc>
                <a:spcPct val="90000"/>
              </a:lnSpc>
              <a:spcBef>
                <a:spcPct val="0"/>
              </a:spcBef>
              <a:spcAft>
                <a:spcPts val="600"/>
              </a:spcAft>
            </a:pPr>
            <a:endParaRPr lang="en-US" sz="2400" b="1" dirty="0">
              <a:ea typeface="+mj-ea"/>
              <a:cs typeface="+mj-cs"/>
            </a:endParaRPr>
          </a:p>
        </p:txBody>
      </p:sp>
      <p:sp>
        <p:nvSpPr>
          <p:cNvPr id="7" name="Tekstfelt 6">
            <a:extLst>
              <a:ext uri="{FF2B5EF4-FFF2-40B4-BE49-F238E27FC236}">
                <a16:creationId xmlns:a16="http://schemas.microsoft.com/office/drawing/2014/main" id="{FEECD730-3AC3-43CE-770C-DCC6CA6369AA}"/>
              </a:ext>
            </a:extLst>
          </p:cNvPr>
          <p:cNvSpPr txBox="1"/>
          <p:nvPr/>
        </p:nvSpPr>
        <p:spPr>
          <a:xfrm>
            <a:off x="629309" y="1635471"/>
            <a:ext cx="2803553" cy="439161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a:lnSpc>
                <a:spcPct val="90000"/>
              </a:lnSpc>
              <a:spcAft>
                <a:spcPts val="600"/>
              </a:spcAft>
            </a:pPr>
            <a:r>
              <a:rPr lang="da-DK" sz="1600" b="1" noProof="0" dirty="0"/>
              <a:t>Kaldred </a:t>
            </a:r>
          </a:p>
          <a:p>
            <a:pPr>
              <a:lnSpc>
                <a:spcPct val="90000"/>
              </a:lnSpc>
              <a:spcAft>
                <a:spcPts val="600"/>
              </a:spcAft>
            </a:pPr>
            <a:r>
              <a:rPr lang="da-DK" sz="1600" noProof="0" dirty="0"/>
              <a:t>40 hektar</a:t>
            </a:r>
          </a:p>
          <a:p>
            <a:pPr>
              <a:lnSpc>
                <a:spcPct val="90000"/>
              </a:lnSpc>
              <a:spcAft>
                <a:spcPts val="600"/>
              </a:spcAft>
            </a:pPr>
            <a:r>
              <a:rPr lang="da-DK" sz="1600" noProof="0" dirty="0"/>
              <a:t>Kortlagt god ressource </a:t>
            </a:r>
          </a:p>
          <a:p>
            <a:pPr>
              <a:lnSpc>
                <a:spcPct val="90000"/>
              </a:lnSpc>
              <a:spcAft>
                <a:spcPts val="600"/>
              </a:spcAft>
            </a:pPr>
            <a:r>
              <a:rPr lang="da-DK" sz="1600" noProof="0" dirty="0"/>
              <a:t>Udvidelse af eksisterende interesse - og graveområde.</a:t>
            </a:r>
          </a:p>
          <a:p>
            <a:pPr>
              <a:lnSpc>
                <a:spcPct val="90000"/>
              </a:lnSpc>
              <a:spcAft>
                <a:spcPts val="600"/>
              </a:spcAft>
            </a:pPr>
            <a:r>
              <a:rPr lang="da-DK" sz="1600" dirty="0"/>
              <a:t>vej- og anlægsmaterialer, asfaltmaterialer og betonmaterialer. </a:t>
            </a:r>
            <a:endParaRPr lang="da-DK" sz="1600" b="1" noProof="0" dirty="0"/>
          </a:p>
          <a:p>
            <a:pPr>
              <a:lnSpc>
                <a:spcPct val="90000"/>
              </a:lnSpc>
              <a:spcAft>
                <a:spcPts val="600"/>
              </a:spcAft>
            </a:pPr>
            <a:r>
              <a:rPr lang="da-DK" sz="1600" b="1" noProof="0" dirty="0"/>
              <a:t>Opmærksomhedspunkter</a:t>
            </a:r>
          </a:p>
          <a:p>
            <a:pPr>
              <a:lnSpc>
                <a:spcPct val="90000"/>
              </a:lnSpc>
              <a:spcAft>
                <a:spcPts val="600"/>
              </a:spcAft>
            </a:pPr>
            <a:r>
              <a:rPr lang="da-DK" sz="1600" noProof="0" dirty="0"/>
              <a:t>Grænser op til Natura 2000</a:t>
            </a:r>
          </a:p>
          <a:p>
            <a:pPr>
              <a:lnSpc>
                <a:spcPct val="90000"/>
              </a:lnSpc>
              <a:spcAft>
                <a:spcPts val="600"/>
              </a:spcAft>
            </a:pPr>
            <a:endParaRPr lang="da-DK" sz="1600" b="1" noProof="0" dirty="0"/>
          </a:p>
          <a:p>
            <a:pPr>
              <a:lnSpc>
                <a:spcPct val="90000"/>
              </a:lnSpc>
              <a:spcAft>
                <a:spcPts val="600"/>
              </a:spcAft>
            </a:pPr>
            <a:r>
              <a:rPr lang="da-DK" sz="1600" b="1" noProof="0" dirty="0"/>
              <a:t>Partshøring</a:t>
            </a:r>
          </a:p>
          <a:p>
            <a:pPr>
              <a:lnSpc>
                <a:spcPct val="90000"/>
              </a:lnSpc>
              <a:spcAft>
                <a:spcPts val="600"/>
              </a:spcAft>
            </a:pPr>
            <a:r>
              <a:rPr lang="da-DK" sz="1600" noProof="0" dirty="0"/>
              <a:t>6 høringssvar</a:t>
            </a:r>
          </a:p>
          <a:p>
            <a:pPr>
              <a:lnSpc>
                <a:spcPct val="90000"/>
              </a:lnSpc>
              <a:spcAft>
                <a:spcPts val="600"/>
              </a:spcAft>
            </a:pPr>
            <a:r>
              <a:rPr lang="da-DK" sz="1600" dirty="0"/>
              <a:t>- Opbakning til udlæg, omlægningsplaner, natur og drikkevand </a:t>
            </a:r>
            <a:endParaRPr lang="da-DK" sz="1600" noProof="0" dirty="0"/>
          </a:p>
        </p:txBody>
      </p:sp>
      <p:pic>
        <p:nvPicPr>
          <p:cNvPr id="3" name="Billede 2">
            <a:extLst>
              <a:ext uri="{FF2B5EF4-FFF2-40B4-BE49-F238E27FC236}">
                <a16:creationId xmlns:a16="http://schemas.microsoft.com/office/drawing/2014/main" id="{796342A8-AFFC-ED3B-E5C5-4C20624EFF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pic>
        <p:nvPicPr>
          <p:cNvPr id="10" name="Billede 9">
            <a:extLst>
              <a:ext uri="{FF2B5EF4-FFF2-40B4-BE49-F238E27FC236}">
                <a16:creationId xmlns:a16="http://schemas.microsoft.com/office/drawing/2014/main" id="{EA0E50EF-08E4-9600-93D5-A6BAAE3759EB}"/>
              </a:ext>
            </a:extLst>
          </p:cNvPr>
          <p:cNvPicPr>
            <a:picLocks noChangeAspect="1"/>
          </p:cNvPicPr>
          <p:nvPr/>
        </p:nvPicPr>
        <p:blipFill>
          <a:blip r:embed="rId4"/>
          <a:stretch>
            <a:fillRect/>
          </a:stretch>
        </p:blipFill>
        <p:spPr>
          <a:xfrm>
            <a:off x="6774296" y="1566407"/>
            <a:ext cx="5127245" cy="3963020"/>
          </a:xfrm>
          <a:prstGeom prst="rect">
            <a:avLst/>
          </a:prstGeom>
        </p:spPr>
      </p:pic>
      <p:sp>
        <p:nvSpPr>
          <p:cNvPr id="15" name="Tekstfelt 14">
            <a:extLst>
              <a:ext uri="{FF2B5EF4-FFF2-40B4-BE49-F238E27FC236}">
                <a16:creationId xmlns:a16="http://schemas.microsoft.com/office/drawing/2014/main" id="{EA201261-E519-EED9-4F5A-F59999F646CB}"/>
              </a:ext>
            </a:extLst>
          </p:cNvPr>
          <p:cNvSpPr txBox="1"/>
          <p:nvPr/>
        </p:nvSpPr>
        <p:spPr>
          <a:xfrm>
            <a:off x="3538330" y="1636719"/>
            <a:ext cx="2877379" cy="439036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p>
            <a:pPr>
              <a:lnSpc>
                <a:spcPct val="90000"/>
              </a:lnSpc>
              <a:spcAft>
                <a:spcPts val="600"/>
              </a:spcAft>
            </a:pPr>
            <a:r>
              <a:rPr lang="da-DK" sz="1700" b="1" noProof="0" dirty="0"/>
              <a:t>Viskinge</a:t>
            </a:r>
          </a:p>
          <a:p>
            <a:pPr>
              <a:lnSpc>
                <a:spcPct val="90000"/>
              </a:lnSpc>
              <a:spcAft>
                <a:spcPts val="600"/>
              </a:spcAft>
            </a:pPr>
            <a:r>
              <a:rPr lang="da-DK" sz="1700" noProof="0" dirty="0"/>
              <a:t>129 hektar</a:t>
            </a:r>
          </a:p>
          <a:p>
            <a:pPr>
              <a:lnSpc>
                <a:spcPct val="90000"/>
              </a:lnSpc>
              <a:spcAft>
                <a:spcPts val="600"/>
              </a:spcAft>
            </a:pPr>
            <a:r>
              <a:rPr lang="da-DK" sz="1700" noProof="0" dirty="0"/>
              <a:t>Kortlagt god ressource</a:t>
            </a:r>
          </a:p>
          <a:p>
            <a:pPr>
              <a:lnSpc>
                <a:spcPct val="90000"/>
              </a:lnSpc>
              <a:spcAft>
                <a:spcPts val="600"/>
              </a:spcAft>
            </a:pPr>
            <a:r>
              <a:rPr lang="da-DK" sz="1700" noProof="0" dirty="0"/>
              <a:t>Udvidelse af eksisterende interesse- og graveområde </a:t>
            </a:r>
          </a:p>
          <a:p>
            <a:pPr>
              <a:lnSpc>
                <a:spcPct val="90000"/>
              </a:lnSpc>
              <a:spcAft>
                <a:spcPts val="600"/>
              </a:spcAft>
            </a:pPr>
            <a:r>
              <a:rPr lang="da-DK" sz="1700" dirty="0"/>
              <a:t>vej- og anlægsmaterialer, asfaltmaterialer og betonmaterialer. </a:t>
            </a:r>
            <a:endParaRPr lang="da-DK" sz="1700" b="1" dirty="0"/>
          </a:p>
          <a:p>
            <a:pPr>
              <a:lnSpc>
                <a:spcPct val="90000"/>
              </a:lnSpc>
              <a:spcAft>
                <a:spcPts val="600"/>
              </a:spcAft>
            </a:pPr>
            <a:endParaRPr lang="da-DK" sz="1700" b="1" dirty="0"/>
          </a:p>
          <a:p>
            <a:pPr>
              <a:lnSpc>
                <a:spcPct val="90000"/>
              </a:lnSpc>
              <a:spcAft>
                <a:spcPts val="600"/>
              </a:spcAft>
            </a:pPr>
            <a:r>
              <a:rPr lang="da-DK" sz="1700" b="1" noProof="0" dirty="0"/>
              <a:t>Opmærksomhedspunkter</a:t>
            </a:r>
          </a:p>
          <a:p>
            <a:pPr>
              <a:lnSpc>
                <a:spcPct val="90000"/>
              </a:lnSpc>
              <a:spcAft>
                <a:spcPts val="600"/>
              </a:spcAft>
            </a:pPr>
            <a:r>
              <a:rPr lang="da-DK" sz="1700" noProof="0" dirty="0"/>
              <a:t>Grænser op til Natura 2000</a:t>
            </a:r>
          </a:p>
          <a:p>
            <a:pPr>
              <a:lnSpc>
                <a:spcPct val="90000"/>
              </a:lnSpc>
              <a:spcAft>
                <a:spcPts val="600"/>
              </a:spcAft>
            </a:pPr>
            <a:endParaRPr lang="da-DK" sz="1700" b="1" noProof="0" dirty="0"/>
          </a:p>
          <a:p>
            <a:pPr>
              <a:lnSpc>
                <a:spcPct val="90000"/>
              </a:lnSpc>
              <a:spcAft>
                <a:spcPts val="600"/>
              </a:spcAft>
            </a:pPr>
            <a:r>
              <a:rPr lang="da-DK" sz="1700" b="1" noProof="0" dirty="0"/>
              <a:t>Partshøring</a:t>
            </a:r>
          </a:p>
          <a:p>
            <a:pPr>
              <a:lnSpc>
                <a:spcPct val="90000"/>
              </a:lnSpc>
              <a:spcAft>
                <a:spcPts val="600"/>
              </a:spcAft>
            </a:pPr>
            <a:r>
              <a:rPr lang="da-DK" sz="1700" noProof="0" dirty="0"/>
              <a:t>6 høringssvar</a:t>
            </a:r>
          </a:p>
          <a:p>
            <a:pPr>
              <a:lnSpc>
                <a:spcPct val="90000"/>
              </a:lnSpc>
              <a:spcAft>
                <a:spcPts val="600"/>
              </a:spcAft>
            </a:pPr>
            <a:r>
              <a:rPr lang="da-DK" sz="1700" dirty="0"/>
              <a:t>- Opbakning og ikke opbakning til udlæg, omlægningsplaner, natur og drikkevand </a:t>
            </a:r>
          </a:p>
          <a:p>
            <a:pPr>
              <a:lnSpc>
                <a:spcPct val="90000"/>
              </a:lnSpc>
              <a:spcAft>
                <a:spcPts val="600"/>
              </a:spcAft>
            </a:pPr>
            <a:endParaRPr lang="da-DK" sz="1600" noProof="0" dirty="0"/>
          </a:p>
        </p:txBody>
      </p:sp>
      <p:sp>
        <p:nvSpPr>
          <p:cNvPr id="16" name="Tekstfelt 15">
            <a:extLst>
              <a:ext uri="{FF2B5EF4-FFF2-40B4-BE49-F238E27FC236}">
                <a16:creationId xmlns:a16="http://schemas.microsoft.com/office/drawing/2014/main" id="{C1F3E937-DE15-CBFE-6C32-F189FE15A4A9}"/>
              </a:ext>
            </a:extLst>
          </p:cNvPr>
          <p:cNvSpPr txBox="1"/>
          <p:nvPr/>
        </p:nvSpPr>
        <p:spPr>
          <a:xfrm>
            <a:off x="8170478" y="5623861"/>
            <a:ext cx="2328609" cy="246221"/>
          </a:xfrm>
          <a:prstGeom prst="rect">
            <a:avLst/>
          </a:prstGeom>
          <a:noFill/>
        </p:spPr>
        <p:txBody>
          <a:bodyPr wrap="square" rtlCol="0">
            <a:spAutoFit/>
          </a:bodyPr>
          <a:lstStyle/>
          <a:p>
            <a:r>
              <a:rPr lang="da-DK" sz="1000" b="1" noProof="0" dirty="0"/>
              <a:t>Eksisterende interesseområder</a:t>
            </a:r>
          </a:p>
        </p:txBody>
      </p:sp>
      <p:sp>
        <p:nvSpPr>
          <p:cNvPr id="17" name="Tekstfelt 16">
            <a:extLst>
              <a:ext uri="{FF2B5EF4-FFF2-40B4-BE49-F238E27FC236}">
                <a16:creationId xmlns:a16="http://schemas.microsoft.com/office/drawing/2014/main" id="{CC4C8F06-53D1-C068-DCCB-770F39F8FEFE}"/>
              </a:ext>
            </a:extLst>
          </p:cNvPr>
          <p:cNvSpPr txBox="1"/>
          <p:nvPr/>
        </p:nvSpPr>
        <p:spPr>
          <a:xfrm>
            <a:off x="10409006" y="5616166"/>
            <a:ext cx="2188829" cy="246221"/>
          </a:xfrm>
          <a:prstGeom prst="rect">
            <a:avLst/>
          </a:prstGeom>
          <a:noFill/>
        </p:spPr>
        <p:txBody>
          <a:bodyPr wrap="square" rtlCol="0">
            <a:spAutoFit/>
          </a:bodyPr>
          <a:lstStyle/>
          <a:p>
            <a:r>
              <a:rPr lang="da-DK" sz="1000" b="1" noProof="0" dirty="0"/>
              <a:t>Eksisterende graveområder</a:t>
            </a:r>
          </a:p>
        </p:txBody>
      </p:sp>
      <p:sp>
        <p:nvSpPr>
          <p:cNvPr id="18" name="Tekstfelt 17">
            <a:extLst>
              <a:ext uri="{FF2B5EF4-FFF2-40B4-BE49-F238E27FC236}">
                <a16:creationId xmlns:a16="http://schemas.microsoft.com/office/drawing/2014/main" id="{CFB0917E-4611-98DD-9C18-3523098E25E0}"/>
              </a:ext>
            </a:extLst>
          </p:cNvPr>
          <p:cNvSpPr txBox="1"/>
          <p:nvPr/>
        </p:nvSpPr>
        <p:spPr>
          <a:xfrm>
            <a:off x="6779778" y="5616166"/>
            <a:ext cx="1644325" cy="246221"/>
          </a:xfrm>
          <a:prstGeom prst="rect">
            <a:avLst/>
          </a:prstGeom>
          <a:noFill/>
        </p:spPr>
        <p:txBody>
          <a:bodyPr wrap="square" rtlCol="0">
            <a:spAutoFit/>
          </a:bodyPr>
          <a:lstStyle/>
          <a:p>
            <a:r>
              <a:rPr lang="da-DK" sz="1000" b="1" noProof="0" dirty="0"/>
              <a:t>Nyt graveområde</a:t>
            </a:r>
          </a:p>
        </p:txBody>
      </p:sp>
      <p:sp>
        <p:nvSpPr>
          <p:cNvPr id="19" name="Rektangel 18">
            <a:extLst>
              <a:ext uri="{FF2B5EF4-FFF2-40B4-BE49-F238E27FC236}">
                <a16:creationId xmlns:a16="http://schemas.microsoft.com/office/drawing/2014/main" id="{3A7DF976-8810-977D-1833-037849927703}"/>
              </a:ext>
            </a:extLst>
          </p:cNvPr>
          <p:cNvSpPr/>
          <p:nvPr/>
        </p:nvSpPr>
        <p:spPr>
          <a:xfrm>
            <a:off x="6595003" y="5639913"/>
            <a:ext cx="218953" cy="198726"/>
          </a:xfrm>
          <a:prstGeom prst="rect">
            <a:avLst/>
          </a:prstGeom>
          <a:ln>
            <a:solidFill>
              <a:srgbClr val="6ED4E8"/>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da-DK" noProof="0" dirty="0">
              <a:solidFill>
                <a:schemeClr val="accent4"/>
              </a:solidFill>
            </a:endParaRPr>
          </a:p>
        </p:txBody>
      </p:sp>
      <p:sp>
        <p:nvSpPr>
          <p:cNvPr id="20" name="Rektangel 19">
            <a:extLst>
              <a:ext uri="{FF2B5EF4-FFF2-40B4-BE49-F238E27FC236}">
                <a16:creationId xmlns:a16="http://schemas.microsoft.com/office/drawing/2014/main" id="{A1070313-C0C9-194C-0144-7683EC4169DC}"/>
              </a:ext>
            </a:extLst>
          </p:cNvPr>
          <p:cNvSpPr/>
          <p:nvPr/>
        </p:nvSpPr>
        <p:spPr>
          <a:xfrm>
            <a:off x="7975396" y="5642110"/>
            <a:ext cx="232493" cy="204225"/>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21" name="Rektangel 20">
            <a:extLst>
              <a:ext uri="{FF2B5EF4-FFF2-40B4-BE49-F238E27FC236}">
                <a16:creationId xmlns:a16="http://schemas.microsoft.com/office/drawing/2014/main" id="{CC7F44ED-649A-25C7-74FD-CE70258FF28C}"/>
              </a:ext>
            </a:extLst>
          </p:cNvPr>
          <p:cNvSpPr/>
          <p:nvPr/>
        </p:nvSpPr>
        <p:spPr>
          <a:xfrm>
            <a:off x="10200367" y="5616166"/>
            <a:ext cx="208639"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Tree>
    <p:extLst>
      <p:ext uri="{BB962C8B-B14F-4D97-AF65-F5344CB8AC3E}">
        <p14:creationId xmlns:p14="http://schemas.microsoft.com/office/powerpoint/2010/main" val="1267540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C4C4E-D0F3-DC7A-7C01-1AAFE29EDD9E}"/>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E45B0969-9162-2A92-ABFB-87F1BE4C1A93}"/>
              </a:ext>
            </a:extLst>
          </p:cNvPr>
          <p:cNvSpPr txBox="1"/>
          <p:nvPr/>
        </p:nvSpPr>
        <p:spPr>
          <a:xfrm>
            <a:off x="515938" y="273351"/>
            <a:ext cx="8963343" cy="815674"/>
          </a:xfrm>
          <a:prstGeom prst="rect">
            <a:avLst/>
          </a:prstGeom>
        </p:spPr>
        <p:txBody>
          <a:bodyPr vert="horz" lIns="91440" tIns="45720" rIns="91440" bIns="45720" rtlCol="0" anchor="ctr">
            <a:noAutofit/>
          </a:bodyPr>
          <a:lstStyle/>
          <a:p>
            <a:pPr>
              <a:lnSpc>
                <a:spcPct val="90000"/>
              </a:lnSpc>
              <a:spcBef>
                <a:spcPct val="0"/>
              </a:spcBef>
              <a:spcAft>
                <a:spcPts val="600"/>
              </a:spcAft>
            </a:pPr>
            <a:endParaRPr lang="da-DK" sz="2400" b="1" noProof="0" dirty="0">
              <a:solidFill>
                <a:schemeClr val="accent1">
                  <a:lumMod val="75000"/>
                </a:schemeClr>
              </a:solidFill>
            </a:endParaRPr>
          </a:p>
          <a:p>
            <a:pPr>
              <a:lnSpc>
                <a:spcPct val="90000"/>
              </a:lnSpc>
              <a:spcBef>
                <a:spcPct val="0"/>
              </a:spcBef>
              <a:spcAft>
                <a:spcPts val="600"/>
              </a:spcAft>
            </a:pPr>
            <a:r>
              <a:rPr lang="da-DK" sz="3600" b="1" noProof="0" dirty="0">
                <a:solidFill>
                  <a:srgbClr val="104862"/>
                </a:solidFill>
              </a:rPr>
              <a:t>Nyt interesseområde ved </a:t>
            </a:r>
            <a:r>
              <a:rPr lang="da-DK" sz="3600" b="1" noProof="0" dirty="0" err="1">
                <a:solidFill>
                  <a:srgbClr val="104862"/>
                </a:solidFill>
              </a:rPr>
              <a:t>Keldsømade</a:t>
            </a:r>
            <a:endParaRPr lang="da-DK" sz="3600" b="1" noProof="0" dirty="0">
              <a:solidFill>
                <a:srgbClr val="104862"/>
              </a:solidFill>
            </a:endParaRPr>
          </a:p>
          <a:p>
            <a:pPr>
              <a:lnSpc>
                <a:spcPct val="90000"/>
              </a:lnSpc>
              <a:spcBef>
                <a:spcPct val="0"/>
              </a:spcBef>
              <a:spcAft>
                <a:spcPts val="600"/>
              </a:spcAft>
            </a:pPr>
            <a:r>
              <a:rPr lang="da-DK" sz="2400" b="1" noProof="0" dirty="0"/>
              <a:t>Kalundborg og Slagelse Kommune </a:t>
            </a:r>
          </a:p>
        </p:txBody>
      </p:sp>
      <p:sp>
        <p:nvSpPr>
          <p:cNvPr id="7" name="Tekstfelt 6">
            <a:extLst>
              <a:ext uri="{FF2B5EF4-FFF2-40B4-BE49-F238E27FC236}">
                <a16:creationId xmlns:a16="http://schemas.microsoft.com/office/drawing/2014/main" id="{17ACA264-F720-0A07-1B43-A6FA5A9BD611}"/>
              </a:ext>
            </a:extLst>
          </p:cNvPr>
          <p:cNvSpPr txBox="1"/>
          <p:nvPr/>
        </p:nvSpPr>
        <p:spPr>
          <a:xfrm>
            <a:off x="515938" y="1889534"/>
            <a:ext cx="4206775" cy="3078931"/>
          </a:xfrm>
          <a:prstGeom prst="rect">
            <a:avLst/>
          </a:prstGeom>
        </p:spPr>
        <p:txBody>
          <a:bodyPr vert="horz" lIns="91440" tIns="45720" rIns="91440" bIns="45720" rtlCol="0">
            <a:noAutofit/>
          </a:bodyPr>
          <a:lstStyle/>
          <a:p>
            <a:pPr>
              <a:lnSpc>
                <a:spcPct val="90000"/>
              </a:lnSpc>
              <a:spcAft>
                <a:spcPts val="600"/>
              </a:spcAft>
            </a:pPr>
            <a:r>
              <a:rPr lang="da-DK" sz="2000" b="1" noProof="0" dirty="0"/>
              <a:t>Området</a:t>
            </a:r>
          </a:p>
          <a:p>
            <a:pPr>
              <a:lnSpc>
                <a:spcPct val="90000"/>
              </a:lnSpc>
              <a:spcAft>
                <a:spcPts val="600"/>
              </a:spcAft>
            </a:pPr>
            <a:r>
              <a:rPr lang="da-DK" sz="2000" noProof="0" dirty="0"/>
              <a:t>58 hektar </a:t>
            </a:r>
          </a:p>
          <a:p>
            <a:pPr>
              <a:lnSpc>
                <a:spcPct val="90000"/>
              </a:lnSpc>
              <a:spcAft>
                <a:spcPts val="600"/>
              </a:spcAft>
            </a:pPr>
            <a:r>
              <a:rPr lang="da-DK" sz="2000" noProof="0" dirty="0"/>
              <a:t>Kortlagt god Ressource</a:t>
            </a:r>
          </a:p>
          <a:p>
            <a:pPr>
              <a:lnSpc>
                <a:spcPct val="90000"/>
              </a:lnSpc>
              <a:spcAft>
                <a:spcPts val="600"/>
              </a:spcAft>
            </a:pPr>
            <a:r>
              <a:rPr lang="da-DK" sz="2000" dirty="0"/>
              <a:t>Stabilgrus efter oparbejdning og bundsikringsmateriale. </a:t>
            </a:r>
            <a:endParaRPr lang="da-DK" sz="2000" noProof="0" dirty="0"/>
          </a:p>
          <a:p>
            <a:pPr>
              <a:lnSpc>
                <a:spcPct val="90000"/>
              </a:lnSpc>
              <a:spcAft>
                <a:spcPts val="600"/>
              </a:spcAft>
            </a:pPr>
            <a:r>
              <a:rPr lang="da-DK" sz="2000" noProof="0" dirty="0"/>
              <a:t>Fritliggende </a:t>
            </a:r>
          </a:p>
          <a:p>
            <a:pPr>
              <a:lnSpc>
                <a:spcPct val="90000"/>
              </a:lnSpc>
              <a:spcAft>
                <a:spcPts val="600"/>
              </a:spcAft>
            </a:pPr>
            <a:endParaRPr lang="da-DK" sz="2000" b="1" noProof="0" dirty="0"/>
          </a:p>
          <a:p>
            <a:pPr>
              <a:lnSpc>
                <a:spcPct val="90000"/>
              </a:lnSpc>
              <a:spcAft>
                <a:spcPts val="600"/>
              </a:spcAft>
            </a:pPr>
            <a:r>
              <a:rPr lang="da-DK" sz="2000" b="1" noProof="0" dirty="0"/>
              <a:t>Partshøring</a:t>
            </a:r>
          </a:p>
          <a:p>
            <a:pPr>
              <a:lnSpc>
                <a:spcPct val="90000"/>
              </a:lnSpc>
              <a:spcAft>
                <a:spcPts val="600"/>
              </a:spcAft>
            </a:pPr>
            <a:r>
              <a:rPr lang="da-DK" sz="2000" noProof="0" dirty="0"/>
              <a:t>8 høringssvar</a:t>
            </a:r>
          </a:p>
          <a:p>
            <a:pPr>
              <a:lnSpc>
                <a:spcPct val="90000"/>
              </a:lnSpc>
              <a:spcAft>
                <a:spcPts val="600"/>
              </a:spcAft>
            </a:pPr>
            <a:r>
              <a:rPr lang="da-DK" sz="2000" dirty="0"/>
              <a:t>- Omlægningsplaner, landskab, Båstrup Å og drikkevandsinteresser </a:t>
            </a:r>
            <a:endParaRPr lang="da-DK" sz="2000" noProof="0" dirty="0"/>
          </a:p>
        </p:txBody>
      </p:sp>
      <p:pic>
        <p:nvPicPr>
          <p:cNvPr id="4" name="Billede 3">
            <a:extLst>
              <a:ext uri="{FF2B5EF4-FFF2-40B4-BE49-F238E27FC236}">
                <a16:creationId xmlns:a16="http://schemas.microsoft.com/office/drawing/2014/main" id="{B5BA3AA0-AB66-C246-CA82-9AAD3A1DFC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2" name="Rektangel 1">
            <a:extLst>
              <a:ext uri="{FF2B5EF4-FFF2-40B4-BE49-F238E27FC236}">
                <a16:creationId xmlns:a16="http://schemas.microsoft.com/office/drawing/2014/main" id="{E98271B6-FACB-3700-0EA8-8B52E47E0D76}"/>
              </a:ext>
            </a:extLst>
          </p:cNvPr>
          <p:cNvSpPr/>
          <p:nvPr/>
        </p:nvSpPr>
        <p:spPr>
          <a:xfrm>
            <a:off x="5155719" y="6046363"/>
            <a:ext cx="283441" cy="198607"/>
          </a:xfrm>
          <a:prstGeom prst="rect">
            <a:avLst/>
          </a:prstGeom>
          <a:ln>
            <a:solidFill>
              <a:srgbClr val="6ED4E8"/>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da-DK" noProof="0" dirty="0">
              <a:solidFill>
                <a:schemeClr val="accent4"/>
              </a:solidFill>
            </a:endParaRPr>
          </a:p>
        </p:txBody>
      </p:sp>
      <p:sp>
        <p:nvSpPr>
          <p:cNvPr id="3" name="Tekstfelt 2">
            <a:extLst>
              <a:ext uri="{FF2B5EF4-FFF2-40B4-BE49-F238E27FC236}">
                <a16:creationId xmlns:a16="http://schemas.microsoft.com/office/drawing/2014/main" id="{EDC4A559-29D1-D689-E2A2-894790B1777F}"/>
              </a:ext>
            </a:extLst>
          </p:cNvPr>
          <p:cNvSpPr txBox="1"/>
          <p:nvPr/>
        </p:nvSpPr>
        <p:spPr>
          <a:xfrm>
            <a:off x="5408460" y="6031034"/>
            <a:ext cx="1644325" cy="246221"/>
          </a:xfrm>
          <a:prstGeom prst="rect">
            <a:avLst/>
          </a:prstGeom>
          <a:noFill/>
        </p:spPr>
        <p:txBody>
          <a:bodyPr wrap="square" rtlCol="0">
            <a:spAutoFit/>
          </a:bodyPr>
          <a:lstStyle/>
          <a:p>
            <a:r>
              <a:rPr lang="da-DK" sz="1000" b="1" noProof="0" dirty="0"/>
              <a:t>Nyt interesseområde</a:t>
            </a:r>
          </a:p>
        </p:txBody>
      </p:sp>
      <p:sp>
        <p:nvSpPr>
          <p:cNvPr id="6" name="Rektangel 5">
            <a:extLst>
              <a:ext uri="{FF2B5EF4-FFF2-40B4-BE49-F238E27FC236}">
                <a16:creationId xmlns:a16="http://schemas.microsoft.com/office/drawing/2014/main" id="{E4B59143-0B8B-692B-8EF1-023A0B2ED6C8}"/>
              </a:ext>
            </a:extLst>
          </p:cNvPr>
          <p:cNvSpPr/>
          <p:nvPr/>
        </p:nvSpPr>
        <p:spPr>
          <a:xfrm>
            <a:off x="7007505" y="6067624"/>
            <a:ext cx="267322" cy="205147"/>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8" name="Tekstfelt 7">
            <a:extLst>
              <a:ext uri="{FF2B5EF4-FFF2-40B4-BE49-F238E27FC236}">
                <a16:creationId xmlns:a16="http://schemas.microsoft.com/office/drawing/2014/main" id="{6C7648A4-1AD5-C162-19C9-8BDCE11C3D00}"/>
              </a:ext>
            </a:extLst>
          </p:cNvPr>
          <p:cNvSpPr txBox="1"/>
          <p:nvPr/>
        </p:nvSpPr>
        <p:spPr>
          <a:xfrm>
            <a:off x="7224265" y="6031033"/>
            <a:ext cx="2328609" cy="246221"/>
          </a:xfrm>
          <a:prstGeom prst="rect">
            <a:avLst/>
          </a:prstGeom>
          <a:noFill/>
        </p:spPr>
        <p:txBody>
          <a:bodyPr wrap="square" rtlCol="0">
            <a:spAutoFit/>
          </a:bodyPr>
          <a:lstStyle/>
          <a:p>
            <a:r>
              <a:rPr lang="da-DK" sz="1000" b="1" noProof="0" dirty="0"/>
              <a:t>Eksisterende interesseområde</a:t>
            </a:r>
          </a:p>
        </p:txBody>
      </p:sp>
      <p:pic>
        <p:nvPicPr>
          <p:cNvPr id="11" name="Billede 10">
            <a:extLst>
              <a:ext uri="{FF2B5EF4-FFF2-40B4-BE49-F238E27FC236}">
                <a16:creationId xmlns:a16="http://schemas.microsoft.com/office/drawing/2014/main" id="{B38D075B-2124-FEB3-7CE5-0F105B7A09EA}"/>
              </a:ext>
            </a:extLst>
          </p:cNvPr>
          <p:cNvPicPr>
            <a:picLocks noChangeAspect="1"/>
          </p:cNvPicPr>
          <p:nvPr/>
        </p:nvPicPr>
        <p:blipFill>
          <a:blip r:embed="rId4"/>
          <a:stretch>
            <a:fillRect/>
          </a:stretch>
        </p:blipFill>
        <p:spPr>
          <a:xfrm>
            <a:off x="5233829" y="1482901"/>
            <a:ext cx="5683312" cy="4420942"/>
          </a:xfrm>
          <a:prstGeom prst="rect">
            <a:avLst/>
          </a:prstGeom>
        </p:spPr>
      </p:pic>
    </p:spTree>
    <p:extLst>
      <p:ext uri="{BB962C8B-B14F-4D97-AF65-F5344CB8AC3E}">
        <p14:creationId xmlns:p14="http://schemas.microsoft.com/office/powerpoint/2010/main" val="2415389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4299A-C01E-346A-6B5E-B50CF3FA8EA7}"/>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F232AE57-8683-1F7F-F50B-9E341409B1E5}"/>
              </a:ext>
            </a:extLst>
          </p:cNvPr>
          <p:cNvSpPr txBox="1"/>
          <p:nvPr/>
        </p:nvSpPr>
        <p:spPr>
          <a:xfrm>
            <a:off x="515937" y="598876"/>
            <a:ext cx="8675771" cy="845600"/>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rgbClr val="104862"/>
                </a:solidFill>
              </a:rPr>
              <a:t>Nyt interesseområde ved Kirke Sonnerup</a:t>
            </a:r>
          </a:p>
          <a:p>
            <a:pPr>
              <a:lnSpc>
                <a:spcPct val="90000"/>
              </a:lnSpc>
              <a:spcBef>
                <a:spcPct val="0"/>
              </a:spcBef>
              <a:spcAft>
                <a:spcPts val="600"/>
              </a:spcAft>
            </a:pPr>
            <a:r>
              <a:rPr lang="da-DK" sz="2400" b="1" noProof="0" dirty="0"/>
              <a:t>Lejre Kommune</a:t>
            </a:r>
          </a:p>
        </p:txBody>
      </p:sp>
      <p:sp>
        <p:nvSpPr>
          <p:cNvPr id="7" name="Tekstfelt 6">
            <a:extLst>
              <a:ext uri="{FF2B5EF4-FFF2-40B4-BE49-F238E27FC236}">
                <a16:creationId xmlns:a16="http://schemas.microsoft.com/office/drawing/2014/main" id="{9073A6E5-406F-1594-E7B0-671B0ECEA0A2}"/>
              </a:ext>
            </a:extLst>
          </p:cNvPr>
          <p:cNvSpPr txBox="1"/>
          <p:nvPr/>
        </p:nvSpPr>
        <p:spPr>
          <a:xfrm>
            <a:off x="515938" y="1785677"/>
            <a:ext cx="4206775" cy="4162225"/>
          </a:xfrm>
          <a:prstGeom prst="rect">
            <a:avLst/>
          </a:prstGeom>
        </p:spPr>
        <p:txBody>
          <a:bodyPr vert="horz" lIns="91440" tIns="45720" rIns="91440" bIns="45720" rtlCol="0">
            <a:normAutofit/>
          </a:bodyPr>
          <a:lstStyle/>
          <a:p>
            <a:pPr>
              <a:lnSpc>
                <a:spcPct val="90000"/>
              </a:lnSpc>
              <a:spcAft>
                <a:spcPts val="600"/>
              </a:spcAft>
            </a:pPr>
            <a:r>
              <a:rPr lang="da-DK" b="1" noProof="0" dirty="0"/>
              <a:t>Området </a:t>
            </a:r>
          </a:p>
          <a:p>
            <a:pPr>
              <a:lnSpc>
                <a:spcPct val="90000"/>
              </a:lnSpc>
              <a:spcAft>
                <a:spcPts val="600"/>
              </a:spcAft>
            </a:pPr>
            <a:r>
              <a:rPr lang="da-DK" noProof="0" dirty="0"/>
              <a:t>43 hektar</a:t>
            </a:r>
          </a:p>
          <a:p>
            <a:pPr>
              <a:lnSpc>
                <a:spcPct val="90000"/>
              </a:lnSpc>
              <a:spcAft>
                <a:spcPts val="600"/>
              </a:spcAft>
            </a:pPr>
            <a:r>
              <a:rPr lang="da-DK" noProof="0" dirty="0"/>
              <a:t>Kortlagt god ressource </a:t>
            </a:r>
          </a:p>
          <a:p>
            <a:pPr>
              <a:lnSpc>
                <a:spcPct val="90000"/>
              </a:lnSpc>
              <a:spcAft>
                <a:spcPts val="600"/>
              </a:spcAft>
            </a:pPr>
            <a:r>
              <a:rPr lang="da-DK" dirty="0"/>
              <a:t>Produktion af stabilgrus og til betonsand. </a:t>
            </a:r>
            <a:endParaRPr lang="da-DK" noProof="0" dirty="0"/>
          </a:p>
          <a:p>
            <a:pPr>
              <a:lnSpc>
                <a:spcPct val="90000"/>
              </a:lnSpc>
              <a:spcAft>
                <a:spcPts val="600"/>
              </a:spcAft>
            </a:pPr>
            <a:r>
              <a:rPr lang="da-DK" noProof="0" dirty="0"/>
              <a:t>Fritliggende </a:t>
            </a:r>
          </a:p>
          <a:p>
            <a:pPr>
              <a:lnSpc>
                <a:spcPct val="90000"/>
              </a:lnSpc>
              <a:spcAft>
                <a:spcPts val="600"/>
              </a:spcAft>
            </a:pPr>
            <a:endParaRPr lang="da-DK" b="1" noProof="0" dirty="0"/>
          </a:p>
          <a:p>
            <a:pPr>
              <a:lnSpc>
                <a:spcPct val="90000"/>
              </a:lnSpc>
              <a:spcAft>
                <a:spcPts val="600"/>
              </a:spcAft>
            </a:pPr>
            <a:endParaRPr lang="da-DK" b="1" noProof="0" dirty="0"/>
          </a:p>
          <a:p>
            <a:pPr>
              <a:lnSpc>
                <a:spcPct val="90000"/>
              </a:lnSpc>
              <a:spcAft>
                <a:spcPts val="600"/>
              </a:spcAft>
            </a:pPr>
            <a:r>
              <a:rPr lang="da-DK" b="1" noProof="0" dirty="0"/>
              <a:t>Partshøring</a:t>
            </a:r>
          </a:p>
          <a:p>
            <a:pPr>
              <a:lnSpc>
                <a:spcPct val="90000"/>
              </a:lnSpc>
              <a:spcAft>
                <a:spcPts val="600"/>
              </a:spcAft>
            </a:pPr>
            <a:r>
              <a:rPr lang="da-DK" noProof="0" dirty="0"/>
              <a:t>4 høringssvar</a:t>
            </a:r>
          </a:p>
          <a:p>
            <a:pPr>
              <a:lnSpc>
                <a:spcPct val="90000"/>
              </a:lnSpc>
              <a:spcAft>
                <a:spcPts val="600"/>
              </a:spcAft>
            </a:pPr>
            <a:r>
              <a:rPr lang="da-DK" dirty="0"/>
              <a:t>-Grønne trepart, landskab</a:t>
            </a:r>
            <a:endParaRPr lang="da-DK" noProof="0" dirty="0"/>
          </a:p>
        </p:txBody>
      </p:sp>
      <p:pic>
        <p:nvPicPr>
          <p:cNvPr id="17" name="Billede 16">
            <a:extLst>
              <a:ext uri="{FF2B5EF4-FFF2-40B4-BE49-F238E27FC236}">
                <a16:creationId xmlns:a16="http://schemas.microsoft.com/office/drawing/2014/main" id="{F89F2FF4-B855-D059-8B14-5BCA7AA3C8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2" name="Rektangel 1">
            <a:extLst>
              <a:ext uri="{FF2B5EF4-FFF2-40B4-BE49-F238E27FC236}">
                <a16:creationId xmlns:a16="http://schemas.microsoft.com/office/drawing/2014/main" id="{F38DE419-B7C3-11B2-973F-FA00AEC44E4C}"/>
              </a:ext>
            </a:extLst>
          </p:cNvPr>
          <p:cNvSpPr/>
          <p:nvPr/>
        </p:nvSpPr>
        <p:spPr>
          <a:xfrm>
            <a:off x="5155719" y="6046363"/>
            <a:ext cx="283441" cy="198607"/>
          </a:xfrm>
          <a:prstGeom prst="rect">
            <a:avLst/>
          </a:prstGeom>
          <a:noFill/>
          <a:ln>
            <a:solidFill>
              <a:srgbClr val="6ED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9" name="Tekstfelt 8">
            <a:extLst>
              <a:ext uri="{FF2B5EF4-FFF2-40B4-BE49-F238E27FC236}">
                <a16:creationId xmlns:a16="http://schemas.microsoft.com/office/drawing/2014/main" id="{F87E5434-CC41-9D88-181F-8ABF1D911AD0}"/>
              </a:ext>
            </a:extLst>
          </p:cNvPr>
          <p:cNvSpPr txBox="1"/>
          <p:nvPr/>
        </p:nvSpPr>
        <p:spPr>
          <a:xfrm>
            <a:off x="5408460" y="6031034"/>
            <a:ext cx="1644325" cy="246221"/>
          </a:xfrm>
          <a:prstGeom prst="rect">
            <a:avLst/>
          </a:prstGeom>
          <a:noFill/>
        </p:spPr>
        <p:txBody>
          <a:bodyPr wrap="square" rtlCol="0">
            <a:spAutoFit/>
          </a:bodyPr>
          <a:lstStyle/>
          <a:p>
            <a:r>
              <a:rPr lang="da-DK" sz="1000" b="1" noProof="0" dirty="0"/>
              <a:t>Nyt interesseområde</a:t>
            </a:r>
          </a:p>
        </p:txBody>
      </p:sp>
      <p:sp>
        <p:nvSpPr>
          <p:cNvPr id="11" name="Rektangel 10">
            <a:extLst>
              <a:ext uri="{FF2B5EF4-FFF2-40B4-BE49-F238E27FC236}">
                <a16:creationId xmlns:a16="http://schemas.microsoft.com/office/drawing/2014/main" id="{17B0B20A-23FC-28A2-CC4D-13DC22628B0F}"/>
              </a:ext>
            </a:extLst>
          </p:cNvPr>
          <p:cNvSpPr/>
          <p:nvPr/>
        </p:nvSpPr>
        <p:spPr>
          <a:xfrm>
            <a:off x="7007505" y="6067624"/>
            <a:ext cx="267322" cy="205147"/>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2" name="Tekstfelt 11">
            <a:extLst>
              <a:ext uri="{FF2B5EF4-FFF2-40B4-BE49-F238E27FC236}">
                <a16:creationId xmlns:a16="http://schemas.microsoft.com/office/drawing/2014/main" id="{F79C828C-986A-9111-29B0-F96EEECB7B91}"/>
              </a:ext>
            </a:extLst>
          </p:cNvPr>
          <p:cNvSpPr txBox="1"/>
          <p:nvPr/>
        </p:nvSpPr>
        <p:spPr>
          <a:xfrm>
            <a:off x="7224265" y="6031033"/>
            <a:ext cx="2328609" cy="246221"/>
          </a:xfrm>
          <a:prstGeom prst="rect">
            <a:avLst/>
          </a:prstGeom>
          <a:noFill/>
        </p:spPr>
        <p:txBody>
          <a:bodyPr wrap="square" rtlCol="0">
            <a:spAutoFit/>
          </a:bodyPr>
          <a:lstStyle/>
          <a:p>
            <a:r>
              <a:rPr lang="da-DK" sz="1000" b="1" noProof="0" dirty="0"/>
              <a:t>Eksisterende interesseområde</a:t>
            </a:r>
          </a:p>
        </p:txBody>
      </p:sp>
      <p:pic>
        <p:nvPicPr>
          <p:cNvPr id="4" name="Billede 3">
            <a:extLst>
              <a:ext uri="{FF2B5EF4-FFF2-40B4-BE49-F238E27FC236}">
                <a16:creationId xmlns:a16="http://schemas.microsoft.com/office/drawing/2014/main" id="{59CD4637-A4E7-1215-04D5-787E62BC8E06}"/>
              </a:ext>
            </a:extLst>
          </p:cNvPr>
          <p:cNvPicPr>
            <a:picLocks noChangeAspect="1"/>
          </p:cNvPicPr>
          <p:nvPr/>
        </p:nvPicPr>
        <p:blipFill>
          <a:blip r:embed="rId4"/>
          <a:stretch>
            <a:fillRect/>
          </a:stretch>
        </p:blipFill>
        <p:spPr>
          <a:xfrm>
            <a:off x="5155719" y="1252335"/>
            <a:ext cx="6036587" cy="4576298"/>
          </a:xfrm>
          <a:prstGeom prst="rect">
            <a:avLst/>
          </a:prstGeom>
        </p:spPr>
      </p:pic>
    </p:spTree>
    <p:extLst>
      <p:ext uri="{BB962C8B-B14F-4D97-AF65-F5344CB8AC3E}">
        <p14:creationId xmlns:p14="http://schemas.microsoft.com/office/powerpoint/2010/main" val="3001043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9C6B1-12A4-93CE-5316-2C36CE1A6251}"/>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2FE35840-F265-A447-88BF-D27D49C597A0}"/>
              </a:ext>
            </a:extLst>
          </p:cNvPr>
          <p:cNvSpPr txBox="1"/>
          <p:nvPr/>
        </p:nvSpPr>
        <p:spPr>
          <a:xfrm>
            <a:off x="515937" y="586238"/>
            <a:ext cx="7244535" cy="870876"/>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da-DK" sz="3900" b="1" noProof="0" dirty="0">
                <a:solidFill>
                  <a:srgbClr val="104862"/>
                </a:solidFill>
              </a:rPr>
              <a:t>Nyt interesseområde ved Bromme</a:t>
            </a:r>
          </a:p>
          <a:p>
            <a:pPr>
              <a:lnSpc>
                <a:spcPct val="90000"/>
              </a:lnSpc>
              <a:spcBef>
                <a:spcPct val="0"/>
              </a:spcBef>
              <a:spcAft>
                <a:spcPts val="600"/>
              </a:spcAft>
            </a:pPr>
            <a:r>
              <a:rPr lang="da-DK" sz="2600" b="1" noProof="0" dirty="0"/>
              <a:t>Sorø Kommune </a:t>
            </a:r>
          </a:p>
        </p:txBody>
      </p:sp>
      <p:sp>
        <p:nvSpPr>
          <p:cNvPr id="7" name="Tekstfelt 6">
            <a:extLst>
              <a:ext uri="{FF2B5EF4-FFF2-40B4-BE49-F238E27FC236}">
                <a16:creationId xmlns:a16="http://schemas.microsoft.com/office/drawing/2014/main" id="{DB0F1C4A-C272-B3AD-9135-C997966FE83C}"/>
              </a:ext>
            </a:extLst>
          </p:cNvPr>
          <p:cNvSpPr txBox="1"/>
          <p:nvPr/>
        </p:nvSpPr>
        <p:spPr>
          <a:xfrm>
            <a:off x="532500" y="1527798"/>
            <a:ext cx="4206775" cy="3647001"/>
          </a:xfrm>
          <a:prstGeom prst="rect">
            <a:avLst/>
          </a:prstGeom>
        </p:spPr>
        <p:txBody>
          <a:bodyPr vert="horz" lIns="91440" tIns="45720" rIns="91440" bIns="45720" rtlCol="0">
            <a:noAutofit/>
          </a:bodyPr>
          <a:lstStyle/>
          <a:p>
            <a:pPr>
              <a:lnSpc>
                <a:spcPct val="90000"/>
              </a:lnSpc>
              <a:spcAft>
                <a:spcPts val="600"/>
              </a:spcAft>
            </a:pPr>
            <a:r>
              <a:rPr lang="da-DK" sz="2000" b="1" noProof="0" dirty="0"/>
              <a:t>Området </a:t>
            </a:r>
          </a:p>
          <a:p>
            <a:pPr>
              <a:lnSpc>
                <a:spcPct val="90000"/>
              </a:lnSpc>
              <a:spcAft>
                <a:spcPts val="600"/>
              </a:spcAft>
            </a:pPr>
            <a:r>
              <a:rPr lang="da-DK" sz="2000" noProof="0" dirty="0"/>
              <a:t>45 hektar </a:t>
            </a:r>
          </a:p>
          <a:p>
            <a:pPr>
              <a:lnSpc>
                <a:spcPct val="90000"/>
              </a:lnSpc>
              <a:spcAft>
                <a:spcPts val="600"/>
              </a:spcAft>
            </a:pPr>
            <a:r>
              <a:rPr lang="da-DK" sz="2000" noProof="0" dirty="0"/>
              <a:t>Kortlagt god ressource </a:t>
            </a:r>
          </a:p>
          <a:p>
            <a:pPr>
              <a:lnSpc>
                <a:spcPct val="90000"/>
              </a:lnSpc>
              <a:spcAft>
                <a:spcPts val="600"/>
              </a:spcAft>
            </a:pPr>
            <a:r>
              <a:rPr lang="da-DK" sz="2000" dirty="0"/>
              <a:t>Bundsikringsmateriale, fyldsand, oparbejdning til stabilgrus</a:t>
            </a:r>
            <a:endParaRPr lang="da-DK" sz="2000" noProof="0" dirty="0"/>
          </a:p>
          <a:p>
            <a:pPr>
              <a:lnSpc>
                <a:spcPct val="90000"/>
              </a:lnSpc>
              <a:spcAft>
                <a:spcPts val="600"/>
              </a:spcAft>
            </a:pPr>
            <a:r>
              <a:rPr lang="da-DK" sz="2000" noProof="0" dirty="0"/>
              <a:t>Udvidelse af eksisterende  interesseområde </a:t>
            </a:r>
          </a:p>
          <a:p>
            <a:pPr>
              <a:lnSpc>
                <a:spcPct val="90000"/>
              </a:lnSpc>
              <a:spcAft>
                <a:spcPts val="600"/>
              </a:spcAft>
            </a:pPr>
            <a:endParaRPr lang="da-DK" sz="2000" b="1" noProof="0" dirty="0"/>
          </a:p>
          <a:p>
            <a:pPr>
              <a:lnSpc>
                <a:spcPct val="90000"/>
              </a:lnSpc>
              <a:spcAft>
                <a:spcPts val="600"/>
              </a:spcAft>
            </a:pPr>
            <a:endParaRPr lang="da-DK" sz="2000" b="1" noProof="0" dirty="0"/>
          </a:p>
          <a:p>
            <a:pPr>
              <a:lnSpc>
                <a:spcPct val="90000"/>
              </a:lnSpc>
              <a:spcAft>
                <a:spcPts val="600"/>
              </a:spcAft>
            </a:pPr>
            <a:r>
              <a:rPr lang="da-DK" sz="2000" b="1" noProof="0" dirty="0"/>
              <a:t>Partshøring</a:t>
            </a:r>
          </a:p>
          <a:p>
            <a:pPr>
              <a:lnSpc>
                <a:spcPct val="90000"/>
              </a:lnSpc>
              <a:spcAft>
                <a:spcPts val="600"/>
              </a:spcAft>
            </a:pPr>
            <a:r>
              <a:rPr lang="da-DK" sz="2000" noProof="0" dirty="0"/>
              <a:t>3 høringssvar</a:t>
            </a:r>
          </a:p>
          <a:p>
            <a:pPr>
              <a:lnSpc>
                <a:spcPct val="90000"/>
              </a:lnSpc>
              <a:spcAft>
                <a:spcPts val="600"/>
              </a:spcAft>
            </a:pPr>
            <a:r>
              <a:rPr lang="da-DK" sz="2000" dirty="0"/>
              <a:t>- Fredning, Tude Å, lavbundsarealer  drikkevandsinteresser </a:t>
            </a:r>
            <a:endParaRPr lang="da-DK" sz="2000" noProof="0" dirty="0"/>
          </a:p>
        </p:txBody>
      </p:sp>
      <p:pic>
        <p:nvPicPr>
          <p:cNvPr id="11" name="Billede 10">
            <a:extLst>
              <a:ext uri="{FF2B5EF4-FFF2-40B4-BE49-F238E27FC236}">
                <a16:creationId xmlns:a16="http://schemas.microsoft.com/office/drawing/2014/main" id="{65353CB7-98F1-8DE4-5AF1-FDB75F4482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14" name="Rektangel 13">
            <a:extLst>
              <a:ext uri="{FF2B5EF4-FFF2-40B4-BE49-F238E27FC236}">
                <a16:creationId xmlns:a16="http://schemas.microsoft.com/office/drawing/2014/main" id="{9A50B44C-18FF-3EA6-6602-8F5A32B77115}"/>
              </a:ext>
            </a:extLst>
          </p:cNvPr>
          <p:cNvSpPr/>
          <p:nvPr/>
        </p:nvSpPr>
        <p:spPr>
          <a:xfrm>
            <a:off x="5155719" y="6046363"/>
            <a:ext cx="283441" cy="198607"/>
          </a:xfrm>
          <a:prstGeom prst="rect">
            <a:avLst/>
          </a:prstGeom>
          <a:noFill/>
          <a:ln>
            <a:solidFill>
              <a:srgbClr val="6ED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5" name="Tekstfelt 14">
            <a:extLst>
              <a:ext uri="{FF2B5EF4-FFF2-40B4-BE49-F238E27FC236}">
                <a16:creationId xmlns:a16="http://schemas.microsoft.com/office/drawing/2014/main" id="{1836F3E6-D835-A756-3765-A2975A28B142}"/>
              </a:ext>
            </a:extLst>
          </p:cNvPr>
          <p:cNvSpPr txBox="1"/>
          <p:nvPr/>
        </p:nvSpPr>
        <p:spPr>
          <a:xfrm>
            <a:off x="5408460" y="6031034"/>
            <a:ext cx="1644325" cy="246221"/>
          </a:xfrm>
          <a:prstGeom prst="rect">
            <a:avLst/>
          </a:prstGeom>
          <a:noFill/>
        </p:spPr>
        <p:txBody>
          <a:bodyPr wrap="square" rtlCol="0">
            <a:spAutoFit/>
          </a:bodyPr>
          <a:lstStyle/>
          <a:p>
            <a:r>
              <a:rPr lang="da-DK" sz="1000" b="1" noProof="0" dirty="0"/>
              <a:t>Nyt interesseområde</a:t>
            </a:r>
          </a:p>
        </p:txBody>
      </p:sp>
      <p:sp>
        <p:nvSpPr>
          <p:cNvPr id="16" name="Rektangel 15">
            <a:extLst>
              <a:ext uri="{FF2B5EF4-FFF2-40B4-BE49-F238E27FC236}">
                <a16:creationId xmlns:a16="http://schemas.microsoft.com/office/drawing/2014/main" id="{6B58BD7A-F3E4-B523-1AE3-A1E244BA9F6F}"/>
              </a:ext>
            </a:extLst>
          </p:cNvPr>
          <p:cNvSpPr/>
          <p:nvPr/>
        </p:nvSpPr>
        <p:spPr>
          <a:xfrm>
            <a:off x="7007505" y="6067624"/>
            <a:ext cx="267322" cy="205147"/>
          </a:xfrm>
          <a:prstGeom prst="rect">
            <a:avLst/>
          </a:prstGeom>
          <a:pattFill prst="pct5">
            <a:fgClr>
              <a:srgbClr val="F09610"/>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7" name="Tekstfelt 16">
            <a:extLst>
              <a:ext uri="{FF2B5EF4-FFF2-40B4-BE49-F238E27FC236}">
                <a16:creationId xmlns:a16="http://schemas.microsoft.com/office/drawing/2014/main" id="{21400259-8CE7-ED73-C9A1-2A3902856755}"/>
              </a:ext>
            </a:extLst>
          </p:cNvPr>
          <p:cNvSpPr txBox="1"/>
          <p:nvPr/>
        </p:nvSpPr>
        <p:spPr>
          <a:xfrm>
            <a:off x="7224265" y="6031033"/>
            <a:ext cx="2328609" cy="246221"/>
          </a:xfrm>
          <a:prstGeom prst="rect">
            <a:avLst/>
          </a:prstGeom>
          <a:noFill/>
        </p:spPr>
        <p:txBody>
          <a:bodyPr wrap="square" rtlCol="0">
            <a:spAutoFit/>
          </a:bodyPr>
          <a:lstStyle/>
          <a:p>
            <a:r>
              <a:rPr lang="da-DK" sz="1000" b="1" noProof="0" dirty="0"/>
              <a:t>Eksisterende interesseområde</a:t>
            </a:r>
          </a:p>
        </p:txBody>
      </p:sp>
      <p:sp>
        <p:nvSpPr>
          <p:cNvPr id="18" name="Rektangel 17">
            <a:extLst>
              <a:ext uri="{FF2B5EF4-FFF2-40B4-BE49-F238E27FC236}">
                <a16:creationId xmlns:a16="http://schemas.microsoft.com/office/drawing/2014/main" id="{67E3100A-3C18-5FBF-3925-D95E955BE111}"/>
              </a:ext>
            </a:extLst>
          </p:cNvPr>
          <p:cNvSpPr/>
          <p:nvPr/>
        </p:nvSpPr>
        <p:spPr>
          <a:xfrm>
            <a:off x="9330832" y="6037484"/>
            <a:ext cx="267322"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9" name="Tekstfelt 18">
            <a:extLst>
              <a:ext uri="{FF2B5EF4-FFF2-40B4-BE49-F238E27FC236}">
                <a16:creationId xmlns:a16="http://schemas.microsoft.com/office/drawing/2014/main" id="{5E07A305-176A-0534-69BF-EC8B4CC5870A}"/>
              </a:ext>
            </a:extLst>
          </p:cNvPr>
          <p:cNvSpPr txBox="1"/>
          <p:nvPr/>
        </p:nvSpPr>
        <p:spPr>
          <a:xfrm>
            <a:off x="9552874" y="6031034"/>
            <a:ext cx="2188829" cy="246221"/>
          </a:xfrm>
          <a:prstGeom prst="rect">
            <a:avLst/>
          </a:prstGeom>
          <a:noFill/>
        </p:spPr>
        <p:txBody>
          <a:bodyPr wrap="square" rtlCol="0">
            <a:spAutoFit/>
          </a:bodyPr>
          <a:lstStyle/>
          <a:p>
            <a:r>
              <a:rPr lang="da-DK" sz="1000" b="1" noProof="0" dirty="0"/>
              <a:t>Eksisterende graveområder</a:t>
            </a:r>
          </a:p>
        </p:txBody>
      </p:sp>
      <p:pic>
        <p:nvPicPr>
          <p:cNvPr id="3" name="Billede 2">
            <a:extLst>
              <a:ext uri="{FF2B5EF4-FFF2-40B4-BE49-F238E27FC236}">
                <a16:creationId xmlns:a16="http://schemas.microsoft.com/office/drawing/2014/main" id="{0D755DE4-FF90-2A9B-89A0-686671C3744E}"/>
              </a:ext>
            </a:extLst>
          </p:cNvPr>
          <p:cNvPicPr>
            <a:picLocks noChangeAspect="1"/>
          </p:cNvPicPr>
          <p:nvPr/>
        </p:nvPicPr>
        <p:blipFill>
          <a:blip r:embed="rId4"/>
          <a:stretch>
            <a:fillRect/>
          </a:stretch>
        </p:blipFill>
        <p:spPr>
          <a:xfrm>
            <a:off x="4739275" y="1168745"/>
            <a:ext cx="6681279" cy="4715218"/>
          </a:xfrm>
          <a:prstGeom prst="rect">
            <a:avLst/>
          </a:prstGeom>
        </p:spPr>
      </p:pic>
    </p:spTree>
    <p:extLst>
      <p:ext uri="{BB962C8B-B14F-4D97-AF65-F5344CB8AC3E}">
        <p14:creationId xmlns:p14="http://schemas.microsoft.com/office/powerpoint/2010/main" val="1215904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D940-152C-9A74-EDC1-A6FC58B88851}"/>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ABDAF621-2BB9-9100-658A-50CE7A341A08}"/>
              </a:ext>
            </a:extLst>
          </p:cNvPr>
          <p:cNvSpPr txBox="1"/>
          <p:nvPr/>
        </p:nvSpPr>
        <p:spPr>
          <a:xfrm>
            <a:off x="532499" y="510557"/>
            <a:ext cx="9173475" cy="812355"/>
          </a:xfrm>
          <a:prstGeom prst="rect">
            <a:avLst/>
          </a:prstGeom>
        </p:spPr>
        <p:txBody>
          <a:bodyPr vert="horz" lIns="91440" tIns="45720" rIns="91440" bIns="45720" rtlCol="0" anchor="ctr">
            <a:noAutofit/>
          </a:bodyPr>
          <a:lstStyle/>
          <a:p>
            <a:pPr>
              <a:lnSpc>
                <a:spcPct val="90000"/>
              </a:lnSpc>
              <a:spcBef>
                <a:spcPct val="0"/>
              </a:spcBef>
              <a:spcAft>
                <a:spcPts val="600"/>
              </a:spcAft>
            </a:pPr>
            <a:r>
              <a:rPr lang="da-DK" sz="3600" b="1" noProof="0" dirty="0">
                <a:solidFill>
                  <a:srgbClr val="104862"/>
                </a:solidFill>
              </a:rPr>
              <a:t>Nyt interesseområde ved </a:t>
            </a:r>
            <a:r>
              <a:rPr lang="da-DK" sz="3600" b="1" noProof="0" dirty="0" err="1">
                <a:solidFill>
                  <a:srgbClr val="104862"/>
                </a:solidFill>
              </a:rPr>
              <a:t>Sophienholm</a:t>
            </a:r>
            <a:endParaRPr lang="da-DK" sz="3600" b="1" noProof="0" dirty="0">
              <a:solidFill>
                <a:srgbClr val="104862"/>
              </a:solidFill>
            </a:endParaRPr>
          </a:p>
          <a:p>
            <a:pPr>
              <a:lnSpc>
                <a:spcPct val="90000"/>
              </a:lnSpc>
              <a:spcBef>
                <a:spcPct val="0"/>
              </a:spcBef>
              <a:spcAft>
                <a:spcPts val="600"/>
              </a:spcAft>
            </a:pPr>
            <a:r>
              <a:rPr lang="da-DK" sz="2400" b="1" noProof="0" dirty="0"/>
              <a:t>Holbæk Kommune</a:t>
            </a:r>
          </a:p>
        </p:txBody>
      </p:sp>
      <p:sp>
        <p:nvSpPr>
          <p:cNvPr id="7" name="Tekstfelt 6">
            <a:extLst>
              <a:ext uri="{FF2B5EF4-FFF2-40B4-BE49-F238E27FC236}">
                <a16:creationId xmlns:a16="http://schemas.microsoft.com/office/drawing/2014/main" id="{63DC9ADA-979C-90D7-985D-3A9EA001B0C1}"/>
              </a:ext>
            </a:extLst>
          </p:cNvPr>
          <p:cNvSpPr txBox="1"/>
          <p:nvPr/>
        </p:nvSpPr>
        <p:spPr>
          <a:xfrm>
            <a:off x="564674" y="1527761"/>
            <a:ext cx="3842702" cy="4664175"/>
          </a:xfrm>
          <a:prstGeom prst="rect">
            <a:avLst/>
          </a:prstGeom>
        </p:spPr>
        <p:txBody>
          <a:bodyPr vert="horz" lIns="91440" tIns="45720" rIns="91440" bIns="45720" rtlCol="0">
            <a:normAutofit lnSpcReduction="10000"/>
          </a:bodyPr>
          <a:lstStyle/>
          <a:p>
            <a:pPr>
              <a:lnSpc>
                <a:spcPct val="90000"/>
              </a:lnSpc>
              <a:spcAft>
                <a:spcPts val="600"/>
              </a:spcAft>
            </a:pPr>
            <a:r>
              <a:rPr lang="da-DK" b="1" noProof="0" dirty="0"/>
              <a:t>Området </a:t>
            </a:r>
          </a:p>
          <a:p>
            <a:pPr>
              <a:lnSpc>
                <a:spcPct val="90000"/>
              </a:lnSpc>
              <a:spcAft>
                <a:spcPts val="600"/>
              </a:spcAft>
            </a:pPr>
            <a:r>
              <a:rPr lang="da-DK" noProof="0" dirty="0"/>
              <a:t>10 hektar</a:t>
            </a:r>
          </a:p>
          <a:p>
            <a:pPr>
              <a:lnSpc>
                <a:spcPct val="90000"/>
              </a:lnSpc>
              <a:spcAft>
                <a:spcPts val="600"/>
              </a:spcAft>
            </a:pPr>
            <a:r>
              <a:rPr lang="da-DK" noProof="0" dirty="0"/>
              <a:t>Kortlagt god ressource</a:t>
            </a:r>
          </a:p>
          <a:p>
            <a:pPr>
              <a:lnSpc>
                <a:spcPct val="90000"/>
              </a:lnSpc>
              <a:spcAft>
                <a:spcPts val="600"/>
              </a:spcAft>
            </a:pPr>
            <a:r>
              <a:rPr lang="da-DK" dirty="0"/>
              <a:t>Vej- og anlægsmaterialer, asfaltmaterialer og betonmaterialer. </a:t>
            </a:r>
            <a:endParaRPr lang="da-DK" noProof="0" dirty="0"/>
          </a:p>
          <a:p>
            <a:pPr>
              <a:lnSpc>
                <a:spcPct val="90000"/>
              </a:lnSpc>
              <a:spcAft>
                <a:spcPts val="600"/>
              </a:spcAft>
            </a:pPr>
            <a:r>
              <a:rPr lang="da-DK" noProof="0" dirty="0"/>
              <a:t>Forlængelse af eksisterende graveområder  </a:t>
            </a:r>
          </a:p>
          <a:p>
            <a:pPr>
              <a:lnSpc>
                <a:spcPct val="90000"/>
              </a:lnSpc>
              <a:spcAft>
                <a:spcPts val="600"/>
              </a:spcAft>
            </a:pPr>
            <a:endParaRPr lang="da-DK" b="1" dirty="0"/>
          </a:p>
          <a:p>
            <a:pPr>
              <a:lnSpc>
                <a:spcPct val="90000"/>
              </a:lnSpc>
              <a:spcAft>
                <a:spcPts val="600"/>
              </a:spcAft>
            </a:pPr>
            <a:r>
              <a:rPr lang="da-DK" b="1" dirty="0"/>
              <a:t>Opmærksomhedspunkt </a:t>
            </a:r>
          </a:p>
          <a:p>
            <a:pPr>
              <a:lnSpc>
                <a:spcPct val="90000"/>
              </a:lnSpc>
              <a:spcAft>
                <a:spcPts val="600"/>
              </a:spcAft>
            </a:pPr>
            <a:r>
              <a:rPr lang="da-DK" dirty="0"/>
              <a:t>Det geologiske landskab </a:t>
            </a:r>
          </a:p>
          <a:p>
            <a:pPr>
              <a:lnSpc>
                <a:spcPct val="90000"/>
              </a:lnSpc>
              <a:spcAft>
                <a:spcPts val="600"/>
              </a:spcAft>
            </a:pPr>
            <a:endParaRPr lang="da-DK" b="1" noProof="0" dirty="0"/>
          </a:p>
          <a:p>
            <a:pPr>
              <a:lnSpc>
                <a:spcPct val="90000"/>
              </a:lnSpc>
              <a:spcAft>
                <a:spcPts val="600"/>
              </a:spcAft>
            </a:pPr>
            <a:r>
              <a:rPr lang="da-DK" b="1" noProof="0" dirty="0"/>
              <a:t>Partshøring</a:t>
            </a:r>
          </a:p>
          <a:p>
            <a:pPr>
              <a:lnSpc>
                <a:spcPct val="90000"/>
              </a:lnSpc>
              <a:spcAft>
                <a:spcPts val="600"/>
              </a:spcAft>
            </a:pPr>
            <a:r>
              <a:rPr lang="da-DK" dirty="0"/>
              <a:t>4 </a:t>
            </a:r>
            <a:r>
              <a:rPr lang="da-DK" noProof="0" dirty="0"/>
              <a:t>høringssvar</a:t>
            </a:r>
          </a:p>
          <a:p>
            <a:pPr>
              <a:lnSpc>
                <a:spcPct val="90000"/>
              </a:lnSpc>
              <a:spcAft>
                <a:spcPts val="600"/>
              </a:spcAft>
            </a:pPr>
            <a:r>
              <a:rPr lang="da-DK" dirty="0"/>
              <a:t>- Geologiske landskab, kulturmiljø, opbakning til udlæg </a:t>
            </a:r>
            <a:endParaRPr lang="da-DK" noProof="0" dirty="0"/>
          </a:p>
          <a:p>
            <a:pPr marL="228600" lvl="1">
              <a:lnSpc>
                <a:spcPct val="90000"/>
              </a:lnSpc>
              <a:spcAft>
                <a:spcPts val="600"/>
              </a:spcAft>
            </a:pPr>
            <a:endParaRPr lang="da-DK" sz="2000" noProof="0" dirty="0"/>
          </a:p>
        </p:txBody>
      </p:sp>
      <p:pic>
        <p:nvPicPr>
          <p:cNvPr id="4" name="Billede 3">
            <a:extLst>
              <a:ext uri="{FF2B5EF4-FFF2-40B4-BE49-F238E27FC236}">
                <a16:creationId xmlns:a16="http://schemas.microsoft.com/office/drawing/2014/main" id="{91BAFA72-C93E-69E6-07AE-DDEA14F2B8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sp>
        <p:nvSpPr>
          <p:cNvPr id="2" name="Rektangel 1">
            <a:extLst>
              <a:ext uri="{FF2B5EF4-FFF2-40B4-BE49-F238E27FC236}">
                <a16:creationId xmlns:a16="http://schemas.microsoft.com/office/drawing/2014/main" id="{3C0608A5-1193-45AE-70F9-E49706C2968E}"/>
              </a:ext>
            </a:extLst>
          </p:cNvPr>
          <p:cNvSpPr/>
          <p:nvPr/>
        </p:nvSpPr>
        <p:spPr>
          <a:xfrm>
            <a:off x="5155719" y="6046363"/>
            <a:ext cx="283441" cy="19860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da-DK" noProof="0" dirty="0"/>
          </a:p>
        </p:txBody>
      </p:sp>
      <p:sp>
        <p:nvSpPr>
          <p:cNvPr id="3" name="Tekstfelt 2">
            <a:extLst>
              <a:ext uri="{FF2B5EF4-FFF2-40B4-BE49-F238E27FC236}">
                <a16:creationId xmlns:a16="http://schemas.microsoft.com/office/drawing/2014/main" id="{8CDD6C9A-6576-B6F6-69DB-2DD9323FD020}"/>
              </a:ext>
            </a:extLst>
          </p:cNvPr>
          <p:cNvSpPr txBox="1"/>
          <p:nvPr/>
        </p:nvSpPr>
        <p:spPr>
          <a:xfrm>
            <a:off x="5408460" y="6031034"/>
            <a:ext cx="1644325" cy="246221"/>
          </a:xfrm>
          <a:prstGeom prst="rect">
            <a:avLst/>
          </a:prstGeom>
          <a:noFill/>
        </p:spPr>
        <p:txBody>
          <a:bodyPr wrap="square" rtlCol="0">
            <a:spAutoFit/>
          </a:bodyPr>
          <a:lstStyle/>
          <a:p>
            <a:r>
              <a:rPr lang="da-DK" sz="1000" b="1" noProof="0" dirty="0"/>
              <a:t>Nyt interesseområde</a:t>
            </a:r>
          </a:p>
        </p:txBody>
      </p:sp>
      <p:sp>
        <p:nvSpPr>
          <p:cNvPr id="9" name="Rektangel 8">
            <a:extLst>
              <a:ext uri="{FF2B5EF4-FFF2-40B4-BE49-F238E27FC236}">
                <a16:creationId xmlns:a16="http://schemas.microsoft.com/office/drawing/2014/main" id="{33F43715-BBFE-31EE-3FE4-1312C1A0F59B}"/>
              </a:ext>
            </a:extLst>
          </p:cNvPr>
          <p:cNvSpPr/>
          <p:nvPr/>
        </p:nvSpPr>
        <p:spPr>
          <a:xfrm>
            <a:off x="6919124" y="6053733"/>
            <a:ext cx="267322" cy="205147"/>
          </a:xfrm>
          <a:prstGeom prst="rect">
            <a:avLst/>
          </a:prstGeom>
          <a:pattFill prst="wdUpDiag">
            <a:fgClr>
              <a:srgbClr val="D75959"/>
            </a:fgClr>
            <a:bgClr>
              <a:schemeClr val="bg1"/>
            </a:bgClr>
          </a:pattFill>
          <a:ln w="19050" cap="rnd">
            <a:solidFill>
              <a:srgbClr val="D7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1" name="Tekstfelt 10">
            <a:extLst>
              <a:ext uri="{FF2B5EF4-FFF2-40B4-BE49-F238E27FC236}">
                <a16:creationId xmlns:a16="http://schemas.microsoft.com/office/drawing/2014/main" id="{0EBB1A74-D607-7767-E6A3-B18E5E42DD82}"/>
              </a:ext>
            </a:extLst>
          </p:cNvPr>
          <p:cNvSpPr txBox="1"/>
          <p:nvPr/>
        </p:nvSpPr>
        <p:spPr>
          <a:xfrm>
            <a:off x="7186446" y="6022555"/>
            <a:ext cx="2188829" cy="246221"/>
          </a:xfrm>
          <a:prstGeom prst="rect">
            <a:avLst/>
          </a:prstGeom>
          <a:noFill/>
        </p:spPr>
        <p:txBody>
          <a:bodyPr wrap="square" rtlCol="0">
            <a:spAutoFit/>
          </a:bodyPr>
          <a:lstStyle/>
          <a:p>
            <a:r>
              <a:rPr lang="da-DK" sz="1000" b="1" noProof="0" dirty="0"/>
              <a:t>Eksisterende graveområder</a:t>
            </a:r>
          </a:p>
        </p:txBody>
      </p:sp>
      <p:pic>
        <p:nvPicPr>
          <p:cNvPr id="13" name="Billede 12">
            <a:extLst>
              <a:ext uri="{FF2B5EF4-FFF2-40B4-BE49-F238E27FC236}">
                <a16:creationId xmlns:a16="http://schemas.microsoft.com/office/drawing/2014/main" id="{4C4AC76B-CB20-BCAD-8E6C-FF440450766D}"/>
              </a:ext>
            </a:extLst>
          </p:cNvPr>
          <p:cNvPicPr>
            <a:picLocks noChangeAspect="1"/>
          </p:cNvPicPr>
          <p:nvPr/>
        </p:nvPicPr>
        <p:blipFill>
          <a:blip r:embed="rId4"/>
          <a:stretch>
            <a:fillRect/>
          </a:stretch>
        </p:blipFill>
        <p:spPr>
          <a:xfrm>
            <a:off x="4762027" y="1242732"/>
            <a:ext cx="6045198" cy="4630364"/>
          </a:xfrm>
          <a:prstGeom prst="rect">
            <a:avLst/>
          </a:prstGeom>
        </p:spPr>
      </p:pic>
    </p:spTree>
    <p:extLst>
      <p:ext uri="{BB962C8B-B14F-4D97-AF65-F5344CB8AC3E}">
        <p14:creationId xmlns:p14="http://schemas.microsoft.com/office/powerpoint/2010/main" val="2561634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994E486E-A008-E064-8B0F-0F8FD29DCBF3}"/>
              </a:ext>
            </a:extLst>
          </p:cNvPr>
          <p:cNvSpPr txBox="1"/>
          <p:nvPr/>
        </p:nvSpPr>
        <p:spPr>
          <a:xfrm>
            <a:off x="394483" y="297604"/>
            <a:ext cx="5648528" cy="584775"/>
          </a:xfrm>
          <a:prstGeom prst="rect">
            <a:avLst/>
          </a:prstGeom>
          <a:noFill/>
        </p:spPr>
        <p:txBody>
          <a:bodyPr wrap="square" rtlCol="0">
            <a:spAutoFit/>
          </a:bodyPr>
          <a:lstStyle/>
          <a:p>
            <a:r>
              <a:rPr lang="da-DK" sz="3200" b="1" dirty="0">
                <a:solidFill>
                  <a:srgbClr val="003C53"/>
                </a:solidFill>
                <a:latin typeface="Cachet Pro Book" panose="020B0604020204040204" pitchFamily="34" charset="0"/>
              </a:rPr>
              <a:t>RÅSTOFLOVEN</a:t>
            </a:r>
          </a:p>
        </p:txBody>
      </p:sp>
      <p:sp>
        <p:nvSpPr>
          <p:cNvPr id="5" name="Rektangel 4">
            <a:extLst>
              <a:ext uri="{FF2B5EF4-FFF2-40B4-BE49-F238E27FC236}">
                <a16:creationId xmlns:a16="http://schemas.microsoft.com/office/drawing/2014/main" id="{94F98A04-B51E-8F7D-5B7E-A271505A6D1C}"/>
              </a:ext>
            </a:extLst>
          </p:cNvPr>
          <p:cNvSpPr/>
          <p:nvPr/>
        </p:nvSpPr>
        <p:spPr>
          <a:xfrm>
            <a:off x="3866606" y="1406987"/>
            <a:ext cx="3833949" cy="862519"/>
          </a:xfrm>
          <a:prstGeom prst="rect">
            <a:avLst/>
          </a:prstGeom>
          <a:solidFill>
            <a:srgbClr val="789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bg1"/>
                </a:solidFill>
              </a:rPr>
              <a:t>RÅSTOFPLAN</a:t>
            </a:r>
          </a:p>
        </p:txBody>
      </p:sp>
      <p:cxnSp>
        <p:nvCxnSpPr>
          <p:cNvPr id="10" name="Lige pilforbindelse 9">
            <a:extLst>
              <a:ext uri="{FF2B5EF4-FFF2-40B4-BE49-F238E27FC236}">
                <a16:creationId xmlns:a16="http://schemas.microsoft.com/office/drawing/2014/main" id="{53B7BE26-AD74-D46E-9B14-51D6967336A4}"/>
              </a:ext>
            </a:extLst>
          </p:cNvPr>
          <p:cNvCxnSpPr>
            <a:cxnSpLocks/>
            <a:stCxn id="5" idx="2"/>
            <a:endCxn id="17" idx="0"/>
          </p:cNvCxnSpPr>
          <p:nvPr/>
        </p:nvCxnSpPr>
        <p:spPr>
          <a:xfrm flipH="1">
            <a:off x="5783580" y="2269506"/>
            <a:ext cx="1" cy="5344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ktangel 20">
            <a:extLst>
              <a:ext uri="{FF2B5EF4-FFF2-40B4-BE49-F238E27FC236}">
                <a16:creationId xmlns:a16="http://schemas.microsoft.com/office/drawing/2014/main" id="{EB4583BF-5914-7938-275D-1C785D36FF95}"/>
              </a:ext>
            </a:extLst>
          </p:cNvPr>
          <p:cNvSpPr/>
          <p:nvPr/>
        </p:nvSpPr>
        <p:spPr>
          <a:xfrm>
            <a:off x="3866606" y="4773135"/>
            <a:ext cx="3833949" cy="1167801"/>
          </a:xfrm>
          <a:prstGeom prst="rect">
            <a:avLst/>
          </a:prstGeom>
          <a:solidFill>
            <a:srgbClr val="084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ADMINISTRATION, FRIGIVELSER,  TILLADELSER, HØRINGSSVAR, </a:t>
            </a:r>
          </a:p>
          <a:p>
            <a:pPr algn="ctr"/>
            <a:r>
              <a:rPr lang="da-DK" sz="1600" dirty="0">
                <a:solidFill>
                  <a:schemeClr val="bg1"/>
                </a:solidFill>
              </a:rPr>
              <a:t>TILSYN</a:t>
            </a:r>
          </a:p>
        </p:txBody>
      </p:sp>
      <p:cxnSp>
        <p:nvCxnSpPr>
          <p:cNvPr id="23" name="Lige forbindelse 22">
            <a:extLst>
              <a:ext uri="{FF2B5EF4-FFF2-40B4-BE49-F238E27FC236}">
                <a16:creationId xmlns:a16="http://schemas.microsoft.com/office/drawing/2014/main" id="{2F8723FB-E610-1D6C-C504-E3CD8FFCB425}"/>
              </a:ext>
            </a:extLst>
          </p:cNvPr>
          <p:cNvCxnSpPr>
            <a:cxnSpLocks/>
          </p:cNvCxnSpPr>
          <p:nvPr/>
        </p:nvCxnSpPr>
        <p:spPr>
          <a:xfrm>
            <a:off x="562598" y="4416954"/>
            <a:ext cx="11032672" cy="0"/>
          </a:xfrm>
          <a:prstGeom prst="line">
            <a:avLst/>
          </a:prstGeom>
          <a:ln>
            <a:solidFill>
              <a:schemeClr val="accent2">
                <a:lumMod val="75000"/>
              </a:schemeClr>
            </a:solidFill>
            <a:prstDash val="solid"/>
          </a:ln>
        </p:spPr>
        <p:style>
          <a:lnRef idx="2">
            <a:schemeClr val="accent1"/>
          </a:lnRef>
          <a:fillRef idx="0">
            <a:schemeClr val="accent1"/>
          </a:fillRef>
          <a:effectRef idx="1">
            <a:schemeClr val="accent1"/>
          </a:effectRef>
          <a:fontRef idx="minor">
            <a:schemeClr val="tx1"/>
          </a:fontRef>
        </p:style>
      </p:cxnSp>
      <p:sp>
        <p:nvSpPr>
          <p:cNvPr id="17" name="Rektangel 16">
            <a:extLst>
              <a:ext uri="{FF2B5EF4-FFF2-40B4-BE49-F238E27FC236}">
                <a16:creationId xmlns:a16="http://schemas.microsoft.com/office/drawing/2014/main" id="{BC8A5A6C-9042-876F-CB71-BBC32359DB8C}"/>
              </a:ext>
            </a:extLst>
          </p:cNvPr>
          <p:cNvSpPr/>
          <p:nvPr/>
        </p:nvSpPr>
        <p:spPr>
          <a:xfrm>
            <a:off x="3866606" y="2803982"/>
            <a:ext cx="3833948" cy="1236037"/>
          </a:xfrm>
          <a:prstGeom prst="rect">
            <a:avLst/>
          </a:prstGeom>
          <a:solidFill>
            <a:srgbClr val="76B8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RAMMER OG RETNING</a:t>
            </a:r>
          </a:p>
          <a:p>
            <a:pPr algn="ctr"/>
            <a:r>
              <a:rPr lang="da-DK" sz="1600" dirty="0">
                <a:solidFill>
                  <a:schemeClr val="bg1"/>
                </a:solidFill>
              </a:rPr>
              <a:t>GRAVEOMRÅDER</a:t>
            </a:r>
          </a:p>
          <a:p>
            <a:pPr algn="ctr"/>
            <a:r>
              <a:rPr lang="da-DK" sz="1600" dirty="0">
                <a:solidFill>
                  <a:srgbClr val="164D60"/>
                </a:solidFill>
              </a:rPr>
              <a:t>INTERESSEOMRÅDER</a:t>
            </a:r>
          </a:p>
        </p:txBody>
      </p:sp>
      <p:sp>
        <p:nvSpPr>
          <p:cNvPr id="29" name="Ellipse 28">
            <a:extLst>
              <a:ext uri="{FF2B5EF4-FFF2-40B4-BE49-F238E27FC236}">
                <a16:creationId xmlns:a16="http://schemas.microsoft.com/office/drawing/2014/main" id="{2D744AFC-DDE4-3BA5-C2C0-A4F20E027BB4}"/>
              </a:ext>
            </a:extLst>
          </p:cNvPr>
          <p:cNvSpPr/>
          <p:nvPr/>
        </p:nvSpPr>
        <p:spPr>
          <a:xfrm>
            <a:off x="7582992" y="828585"/>
            <a:ext cx="1086259" cy="1086259"/>
          </a:xfrm>
          <a:prstGeom prst="ellipse">
            <a:avLst/>
          </a:prstGeom>
          <a:noFill/>
          <a:ln>
            <a:solidFill>
              <a:srgbClr val="3E69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22FBCA43-035F-7947-E43E-454153BDDE65}"/>
              </a:ext>
            </a:extLst>
          </p:cNvPr>
          <p:cNvSpPr txBox="1"/>
          <p:nvPr/>
        </p:nvSpPr>
        <p:spPr>
          <a:xfrm>
            <a:off x="7582992" y="956216"/>
            <a:ext cx="1086259" cy="830997"/>
          </a:xfrm>
          <a:prstGeom prst="rect">
            <a:avLst/>
          </a:prstGeom>
          <a:noFill/>
        </p:spPr>
        <p:txBody>
          <a:bodyPr wrap="square" rtlCol="0">
            <a:spAutoFit/>
          </a:bodyPr>
          <a:lstStyle/>
          <a:p>
            <a:pPr algn="ctr"/>
            <a:r>
              <a:rPr lang="da-DK" sz="1600" dirty="0">
                <a:solidFill>
                  <a:srgbClr val="164D60"/>
                </a:solidFill>
              </a:rPr>
              <a:t>Vision Strategi </a:t>
            </a:r>
          </a:p>
          <a:p>
            <a:pPr algn="ctr"/>
            <a:r>
              <a:rPr lang="da-DK" sz="1600" dirty="0">
                <a:solidFill>
                  <a:srgbClr val="164D60"/>
                </a:solidFill>
              </a:rPr>
              <a:t>Politik</a:t>
            </a:r>
          </a:p>
        </p:txBody>
      </p:sp>
      <p:cxnSp>
        <p:nvCxnSpPr>
          <p:cNvPr id="33" name="Lige pilforbindelse 32">
            <a:extLst>
              <a:ext uri="{FF2B5EF4-FFF2-40B4-BE49-F238E27FC236}">
                <a16:creationId xmlns:a16="http://schemas.microsoft.com/office/drawing/2014/main" id="{BC023FCA-B9BB-9F6C-F0AB-C2634CAF6B53}"/>
              </a:ext>
            </a:extLst>
          </p:cNvPr>
          <p:cNvCxnSpPr>
            <a:cxnSpLocks/>
            <a:stCxn id="17" idx="2"/>
            <a:endCxn id="21" idx="0"/>
          </p:cNvCxnSpPr>
          <p:nvPr/>
        </p:nvCxnSpPr>
        <p:spPr>
          <a:xfrm>
            <a:off x="5783580" y="4040019"/>
            <a:ext cx="1" cy="733116"/>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pic>
        <p:nvPicPr>
          <p:cNvPr id="43" name="Billede 42" descr="Et billede, der indeholder Font/skrifttype, skærmbillede, Grafik, tekst&#10;&#10;AI-genereret indhold kan være ukorrekt.">
            <a:extLst>
              <a:ext uri="{FF2B5EF4-FFF2-40B4-BE49-F238E27FC236}">
                <a16:creationId xmlns:a16="http://schemas.microsoft.com/office/drawing/2014/main" id="{34F284CD-FA8F-E371-283B-368B0228C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4470" y="5940938"/>
            <a:ext cx="1200800" cy="633426"/>
          </a:xfrm>
          <a:prstGeom prst="rect">
            <a:avLst/>
          </a:prstGeom>
        </p:spPr>
      </p:pic>
    </p:spTree>
    <p:extLst>
      <p:ext uri="{BB962C8B-B14F-4D97-AF65-F5344CB8AC3E}">
        <p14:creationId xmlns:p14="http://schemas.microsoft.com/office/powerpoint/2010/main" val="141623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71F60-EC61-4A9F-2A73-2100768781FA}"/>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1661F6FF-37CE-35AA-BF5D-FBD4A66DFF1F}"/>
              </a:ext>
            </a:extLst>
          </p:cNvPr>
          <p:cNvSpPr txBox="1"/>
          <p:nvPr/>
        </p:nvSpPr>
        <p:spPr>
          <a:xfrm>
            <a:off x="515937" y="537780"/>
            <a:ext cx="9354894" cy="820074"/>
          </a:xfrm>
          <a:prstGeom prst="rect">
            <a:avLst/>
          </a:prstGeom>
        </p:spPr>
        <p:txBody>
          <a:bodyPr vert="horz" lIns="91440" tIns="45720" rIns="91440" bIns="45720" rtlCol="0" anchor="ctr">
            <a:normAutofit fontScale="85000" lnSpcReduction="20000"/>
          </a:bodyPr>
          <a:lstStyle/>
          <a:p>
            <a:pPr>
              <a:lnSpc>
                <a:spcPct val="90000"/>
              </a:lnSpc>
              <a:spcBef>
                <a:spcPct val="0"/>
              </a:spcBef>
              <a:spcAft>
                <a:spcPts val="600"/>
              </a:spcAft>
            </a:pPr>
            <a:r>
              <a:rPr lang="da-DK" sz="4200" b="1" noProof="0" dirty="0">
                <a:solidFill>
                  <a:srgbClr val="104862"/>
                </a:solidFill>
              </a:rPr>
              <a:t>Nyt interesseområde ved Vigersted</a:t>
            </a:r>
          </a:p>
          <a:p>
            <a:pPr>
              <a:lnSpc>
                <a:spcPct val="90000"/>
              </a:lnSpc>
              <a:spcBef>
                <a:spcPct val="0"/>
              </a:spcBef>
              <a:spcAft>
                <a:spcPts val="600"/>
              </a:spcAft>
            </a:pPr>
            <a:r>
              <a:rPr lang="da-DK" sz="2600" b="1" noProof="0" dirty="0"/>
              <a:t>Ringsted Kommune </a:t>
            </a:r>
          </a:p>
        </p:txBody>
      </p:sp>
      <p:sp>
        <p:nvSpPr>
          <p:cNvPr id="7" name="Tekstfelt 6">
            <a:extLst>
              <a:ext uri="{FF2B5EF4-FFF2-40B4-BE49-F238E27FC236}">
                <a16:creationId xmlns:a16="http://schemas.microsoft.com/office/drawing/2014/main" id="{0FF72C70-6E9C-009D-EDD1-CC73F5D359A8}"/>
              </a:ext>
            </a:extLst>
          </p:cNvPr>
          <p:cNvSpPr txBox="1"/>
          <p:nvPr/>
        </p:nvSpPr>
        <p:spPr>
          <a:xfrm>
            <a:off x="516087" y="1357854"/>
            <a:ext cx="4950648" cy="3913978"/>
          </a:xfrm>
          <a:prstGeom prst="rect">
            <a:avLst/>
          </a:prstGeom>
        </p:spPr>
        <p:txBody>
          <a:bodyPr vert="horz" lIns="91440" tIns="45720" rIns="91440" bIns="45720" rtlCol="0">
            <a:noAutofit/>
          </a:bodyPr>
          <a:lstStyle/>
          <a:p>
            <a:pPr>
              <a:lnSpc>
                <a:spcPct val="90000"/>
              </a:lnSpc>
              <a:spcAft>
                <a:spcPts val="600"/>
              </a:spcAft>
            </a:pPr>
            <a:r>
              <a:rPr lang="da-DK" sz="2000" b="1" noProof="0" dirty="0"/>
              <a:t>Området </a:t>
            </a:r>
          </a:p>
          <a:p>
            <a:pPr marL="342900" indent="-342900">
              <a:lnSpc>
                <a:spcPct val="90000"/>
              </a:lnSpc>
              <a:spcAft>
                <a:spcPts val="600"/>
              </a:spcAft>
              <a:buFont typeface="Arial" panose="020B0604020202020204" pitchFamily="34" charset="0"/>
              <a:buChar char="•"/>
            </a:pPr>
            <a:r>
              <a:rPr lang="da-DK" sz="2000" noProof="0" dirty="0"/>
              <a:t>44 hektar</a:t>
            </a:r>
          </a:p>
          <a:p>
            <a:pPr marL="342900" indent="-342900">
              <a:lnSpc>
                <a:spcPct val="90000"/>
              </a:lnSpc>
              <a:spcAft>
                <a:spcPts val="600"/>
              </a:spcAft>
              <a:buFont typeface="Arial" panose="020B0604020202020204" pitchFamily="34" charset="0"/>
              <a:buChar char="•"/>
            </a:pPr>
            <a:r>
              <a:rPr lang="da-DK" sz="2000" noProof="0" dirty="0"/>
              <a:t>Kortlagt god ressource</a:t>
            </a:r>
          </a:p>
          <a:p>
            <a:pPr marL="342900" indent="-342900">
              <a:lnSpc>
                <a:spcPct val="90000"/>
              </a:lnSpc>
              <a:spcAft>
                <a:spcPts val="600"/>
              </a:spcAft>
              <a:buFont typeface="Arial" panose="020B0604020202020204" pitchFamily="34" charset="0"/>
              <a:buChar char="•"/>
            </a:pPr>
            <a:r>
              <a:rPr lang="da-DK" sz="2000" noProof="0" dirty="0"/>
              <a:t>Udvidelse af eksisterende interesseområder samt muligt nyt graveområde  </a:t>
            </a:r>
          </a:p>
          <a:p>
            <a:pPr>
              <a:lnSpc>
                <a:spcPct val="90000"/>
              </a:lnSpc>
              <a:spcAft>
                <a:spcPts val="600"/>
              </a:spcAft>
            </a:pPr>
            <a:endParaRPr lang="da-DK" sz="2000" b="1" noProof="0" dirty="0"/>
          </a:p>
          <a:p>
            <a:pPr>
              <a:lnSpc>
                <a:spcPct val="90000"/>
              </a:lnSpc>
              <a:spcAft>
                <a:spcPts val="600"/>
              </a:spcAft>
            </a:pPr>
            <a:r>
              <a:rPr lang="da-DK" sz="2000" b="1" dirty="0"/>
              <a:t>Opmærksomhedspunkt </a:t>
            </a:r>
          </a:p>
          <a:p>
            <a:pPr>
              <a:lnSpc>
                <a:spcPct val="90000"/>
              </a:lnSpc>
              <a:spcAft>
                <a:spcPts val="600"/>
              </a:spcAft>
            </a:pPr>
            <a:r>
              <a:rPr lang="da-DK" sz="2000" dirty="0"/>
              <a:t>Det geologiske landskab </a:t>
            </a:r>
            <a:endParaRPr lang="da-DK" sz="2000" noProof="0" dirty="0"/>
          </a:p>
          <a:p>
            <a:pPr>
              <a:lnSpc>
                <a:spcPct val="90000"/>
              </a:lnSpc>
              <a:spcAft>
                <a:spcPts val="600"/>
              </a:spcAft>
            </a:pPr>
            <a:endParaRPr lang="da-DK" sz="2000" b="1" noProof="0" dirty="0"/>
          </a:p>
          <a:p>
            <a:pPr>
              <a:lnSpc>
                <a:spcPct val="90000"/>
              </a:lnSpc>
              <a:spcAft>
                <a:spcPts val="600"/>
              </a:spcAft>
            </a:pPr>
            <a:r>
              <a:rPr lang="da-DK" sz="2000" b="1" noProof="0" dirty="0"/>
              <a:t>Partshøring </a:t>
            </a:r>
            <a:r>
              <a:rPr lang="da-DK" sz="2000" noProof="0" dirty="0"/>
              <a:t>(</a:t>
            </a:r>
            <a:r>
              <a:rPr lang="da-DK" sz="2000" dirty="0"/>
              <a:t>Samme som til graveområdet)</a:t>
            </a:r>
            <a:endParaRPr lang="da-DK" sz="2000" b="1" noProof="0" dirty="0"/>
          </a:p>
          <a:p>
            <a:pPr>
              <a:lnSpc>
                <a:spcPct val="90000"/>
              </a:lnSpc>
              <a:spcAft>
                <a:spcPts val="600"/>
              </a:spcAft>
            </a:pPr>
            <a:r>
              <a:rPr lang="da-DK" sz="2000" noProof="0" dirty="0"/>
              <a:t>66 høringssvar</a:t>
            </a:r>
          </a:p>
          <a:p>
            <a:pPr>
              <a:lnSpc>
                <a:spcPct val="90000"/>
              </a:lnSpc>
              <a:spcAft>
                <a:spcPts val="600"/>
              </a:spcAft>
            </a:pPr>
            <a:r>
              <a:rPr lang="da-DK" sz="2000" dirty="0"/>
              <a:t>- natur, trafikaleforhold, geologiske landskab, gravhøje, støv, støj og vibrationer </a:t>
            </a:r>
          </a:p>
          <a:p>
            <a:pPr>
              <a:lnSpc>
                <a:spcPct val="90000"/>
              </a:lnSpc>
              <a:spcAft>
                <a:spcPts val="600"/>
              </a:spcAft>
            </a:pPr>
            <a:endParaRPr lang="da-DK" sz="2000" noProof="0" dirty="0"/>
          </a:p>
        </p:txBody>
      </p:sp>
      <p:sp>
        <p:nvSpPr>
          <p:cNvPr id="3" name="Rektangel 2">
            <a:extLst>
              <a:ext uri="{FF2B5EF4-FFF2-40B4-BE49-F238E27FC236}">
                <a16:creationId xmlns:a16="http://schemas.microsoft.com/office/drawing/2014/main" id="{02C6A11D-9C1D-FE5F-82FE-6A871377ED60}"/>
              </a:ext>
            </a:extLst>
          </p:cNvPr>
          <p:cNvSpPr/>
          <p:nvPr/>
        </p:nvSpPr>
        <p:spPr>
          <a:xfrm>
            <a:off x="5516693" y="5796043"/>
            <a:ext cx="278243" cy="226808"/>
          </a:xfrm>
          <a:prstGeom prst="rect">
            <a:avLst/>
          </a:prstGeom>
          <a:noFill/>
          <a:ln>
            <a:solidFill>
              <a:srgbClr val="6ED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4" name="Tekstfelt 3">
            <a:extLst>
              <a:ext uri="{FF2B5EF4-FFF2-40B4-BE49-F238E27FC236}">
                <a16:creationId xmlns:a16="http://schemas.microsoft.com/office/drawing/2014/main" id="{05B21E49-BDF1-263F-5D73-CAAA838202B9}"/>
              </a:ext>
            </a:extLst>
          </p:cNvPr>
          <p:cNvSpPr txBox="1"/>
          <p:nvPr/>
        </p:nvSpPr>
        <p:spPr>
          <a:xfrm>
            <a:off x="5804862" y="5800127"/>
            <a:ext cx="1644325" cy="246221"/>
          </a:xfrm>
          <a:prstGeom prst="rect">
            <a:avLst/>
          </a:prstGeom>
          <a:noFill/>
        </p:spPr>
        <p:txBody>
          <a:bodyPr wrap="square" rtlCol="0">
            <a:spAutoFit/>
          </a:bodyPr>
          <a:lstStyle/>
          <a:p>
            <a:r>
              <a:rPr lang="da-DK" sz="1000" b="1" noProof="0" dirty="0"/>
              <a:t>Nyt interesseområde</a:t>
            </a:r>
          </a:p>
        </p:txBody>
      </p:sp>
      <p:sp>
        <p:nvSpPr>
          <p:cNvPr id="6" name="Rektangel 5">
            <a:extLst>
              <a:ext uri="{FF2B5EF4-FFF2-40B4-BE49-F238E27FC236}">
                <a16:creationId xmlns:a16="http://schemas.microsoft.com/office/drawing/2014/main" id="{7394BBF6-9938-2F1C-44A4-1F6CB5FF859D}"/>
              </a:ext>
            </a:extLst>
          </p:cNvPr>
          <p:cNvSpPr/>
          <p:nvPr/>
        </p:nvSpPr>
        <p:spPr>
          <a:xfrm>
            <a:off x="7263979" y="5796043"/>
            <a:ext cx="278243" cy="240598"/>
          </a:xfrm>
          <a:prstGeom prst="rect">
            <a:avLst/>
          </a:prstGeom>
          <a:pattFill prst="pct5">
            <a:fgClr>
              <a:srgbClr val="F09610"/>
            </a:fgClr>
            <a:bgClr>
              <a:schemeClr val="bg1"/>
            </a:bgClr>
          </a:pattFill>
          <a:ln w="19050" cap="rnd">
            <a:solidFill>
              <a:srgbClr val="F096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8" name="Tekstfelt 7">
            <a:extLst>
              <a:ext uri="{FF2B5EF4-FFF2-40B4-BE49-F238E27FC236}">
                <a16:creationId xmlns:a16="http://schemas.microsoft.com/office/drawing/2014/main" id="{ADF2CF02-D745-9A9C-7758-CA47BBCEB922}"/>
              </a:ext>
            </a:extLst>
          </p:cNvPr>
          <p:cNvSpPr txBox="1"/>
          <p:nvPr/>
        </p:nvSpPr>
        <p:spPr>
          <a:xfrm>
            <a:off x="7525759" y="5808249"/>
            <a:ext cx="2328609" cy="246221"/>
          </a:xfrm>
          <a:prstGeom prst="rect">
            <a:avLst/>
          </a:prstGeom>
          <a:noFill/>
        </p:spPr>
        <p:txBody>
          <a:bodyPr wrap="square" rtlCol="0">
            <a:spAutoFit/>
          </a:bodyPr>
          <a:lstStyle/>
          <a:p>
            <a:r>
              <a:rPr lang="da-DK" sz="1000" b="1" noProof="0" dirty="0"/>
              <a:t>Eksisterende interesseområde</a:t>
            </a:r>
          </a:p>
        </p:txBody>
      </p:sp>
      <p:sp>
        <p:nvSpPr>
          <p:cNvPr id="15" name="Tekstfelt 14">
            <a:extLst>
              <a:ext uri="{FF2B5EF4-FFF2-40B4-BE49-F238E27FC236}">
                <a16:creationId xmlns:a16="http://schemas.microsoft.com/office/drawing/2014/main" id="{ACA8C904-9A67-FF48-8CBA-D8627BA51E25}"/>
              </a:ext>
            </a:extLst>
          </p:cNvPr>
          <p:cNvSpPr txBox="1"/>
          <p:nvPr/>
        </p:nvSpPr>
        <p:spPr>
          <a:xfrm>
            <a:off x="9854368" y="5815516"/>
            <a:ext cx="1627862" cy="246221"/>
          </a:xfrm>
          <a:prstGeom prst="rect">
            <a:avLst/>
          </a:prstGeom>
          <a:noFill/>
        </p:spPr>
        <p:txBody>
          <a:bodyPr wrap="square" rtlCol="0">
            <a:spAutoFit/>
          </a:bodyPr>
          <a:lstStyle/>
          <a:p>
            <a:r>
              <a:rPr lang="da-DK" sz="1000" b="1" noProof="0" dirty="0"/>
              <a:t>Nyt graveområde</a:t>
            </a:r>
          </a:p>
        </p:txBody>
      </p:sp>
      <p:pic>
        <p:nvPicPr>
          <p:cNvPr id="17" name="Billede 16">
            <a:extLst>
              <a:ext uri="{FF2B5EF4-FFF2-40B4-BE49-F238E27FC236}">
                <a16:creationId xmlns:a16="http://schemas.microsoft.com/office/drawing/2014/main" id="{6152DD97-40B6-4489-4F4B-1B54F74132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pic>
        <p:nvPicPr>
          <p:cNvPr id="9" name="Billede 8">
            <a:extLst>
              <a:ext uri="{FF2B5EF4-FFF2-40B4-BE49-F238E27FC236}">
                <a16:creationId xmlns:a16="http://schemas.microsoft.com/office/drawing/2014/main" id="{38ACB4BE-FF23-71C0-71E6-86649E405F47}"/>
              </a:ext>
            </a:extLst>
          </p:cNvPr>
          <p:cNvPicPr>
            <a:picLocks noChangeAspect="1"/>
          </p:cNvPicPr>
          <p:nvPr/>
        </p:nvPicPr>
        <p:blipFill>
          <a:blip r:embed="rId4"/>
          <a:stretch>
            <a:fillRect/>
          </a:stretch>
        </p:blipFill>
        <p:spPr>
          <a:xfrm>
            <a:off x="5427727" y="1280160"/>
            <a:ext cx="6006777" cy="4371858"/>
          </a:xfrm>
          <a:prstGeom prst="rect">
            <a:avLst/>
          </a:prstGeom>
        </p:spPr>
      </p:pic>
      <p:sp>
        <p:nvSpPr>
          <p:cNvPr id="13" name="Rektangel 12">
            <a:extLst>
              <a:ext uri="{FF2B5EF4-FFF2-40B4-BE49-F238E27FC236}">
                <a16:creationId xmlns:a16="http://schemas.microsoft.com/office/drawing/2014/main" id="{B9586E07-6897-D811-D337-3646C414D113}"/>
              </a:ext>
            </a:extLst>
          </p:cNvPr>
          <p:cNvSpPr/>
          <p:nvPr/>
        </p:nvSpPr>
        <p:spPr>
          <a:xfrm>
            <a:off x="9564808" y="5811647"/>
            <a:ext cx="289560" cy="1956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noProof="0" dirty="0"/>
          </a:p>
        </p:txBody>
      </p:sp>
    </p:spTree>
    <p:extLst>
      <p:ext uri="{BB962C8B-B14F-4D97-AF65-F5344CB8AC3E}">
        <p14:creationId xmlns:p14="http://schemas.microsoft.com/office/powerpoint/2010/main" val="3014601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A5616-AFA1-2B47-B108-A0D56AC074B5}"/>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5DCAF6CF-48B9-83AC-0BC2-82F31A69E7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grpSp>
        <p:nvGrpSpPr>
          <p:cNvPr id="18" name="Gruppe 17">
            <a:extLst>
              <a:ext uri="{FF2B5EF4-FFF2-40B4-BE49-F238E27FC236}">
                <a16:creationId xmlns:a16="http://schemas.microsoft.com/office/drawing/2014/main" id="{CD926CF3-545F-FE55-AB32-DDD709E0F6EF}"/>
              </a:ext>
            </a:extLst>
          </p:cNvPr>
          <p:cNvGrpSpPr/>
          <p:nvPr/>
        </p:nvGrpSpPr>
        <p:grpSpPr>
          <a:xfrm>
            <a:off x="584518" y="1155700"/>
            <a:ext cx="3467100" cy="338554"/>
            <a:chOff x="800100" y="1673860"/>
            <a:chExt cx="3467100" cy="338554"/>
          </a:xfrm>
        </p:grpSpPr>
        <p:sp>
          <p:nvSpPr>
            <p:cNvPr id="10" name="Ellipse 9">
              <a:extLst>
                <a:ext uri="{FF2B5EF4-FFF2-40B4-BE49-F238E27FC236}">
                  <a16:creationId xmlns:a16="http://schemas.microsoft.com/office/drawing/2014/main" id="{23FCCB5A-3FE8-2F1B-8EA6-E56C8BE5671D}"/>
                </a:ext>
              </a:extLst>
            </p:cNvPr>
            <p:cNvSpPr/>
            <p:nvPr/>
          </p:nvSpPr>
          <p:spPr>
            <a:xfrm>
              <a:off x="800100" y="1766937"/>
              <a:ext cx="152400" cy="152400"/>
            </a:xfrm>
            <a:prstGeom prst="ellipse">
              <a:avLst/>
            </a:prstGeom>
            <a:solidFill>
              <a:srgbClr val="0EB5DA"/>
            </a:solidFill>
            <a:ln>
              <a:solidFill>
                <a:srgbClr val="0EB5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a:extLst>
                <a:ext uri="{FF2B5EF4-FFF2-40B4-BE49-F238E27FC236}">
                  <a16:creationId xmlns:a16="http://schemas.microsoft.com/office/drawing/2014/main" id="{E92AD931-0703-3992-C5FC-8E6A11990B24}"/>
                </a:ext>
              </a:extLst>
            </p:cNvPr>
            <p:cNvSpPr txBox="1"/>
            <p:nvPr/>
          </p:nvSpPr>
          <p:spPr>
            <a:xfrm>
              <a:off x="1219200" y="1673860"/>
              <a:ext cx="3048000" cy="338554"/>
            </a:xfrm>
            <a:prstGeom prst="rect">
              <a:avLst/>
            </a:prstGeom>
            <a:noFill/>
          </p:spPr>
          <p:txBody>
            <a:bodyPr wrap="square" rtlCol="0">
              <a:spAutoFit/>
            </a:bodyPr>
            <a:lstStyle/>
            <a:p>
              <a:r>
                <a:rPr lang="da-DK" sz="1600" dirty="0"/>
                <a:t>Nye interesseområder, RP 2026</a:t>
              </a:r>
            </a:p>
          </p:txBody>
        </p:sp>
      </p:grpSp>
      <p:grpSp>
        <p:nvGrpSpPr>
          <p:cNvPr id="19" name="Gruppe 18">
            <a:extLst>
              <a:ext uri="{FF2B5EF4-FFF2-40B4-BE49-F238E27FC236}">
                <a16:creationId xmlns:a16="http://schemas.microsoft.com/office/drawing/2014/main" id="{87C0F555-DBF5-289B-2D1C-E8C833A990A2}"/>
              </a:ext>
            </a:extLst>
          </p:cNvPr>
          <p:cNvGrpSpPr/>
          <p:nvPr/>
        </p:nvGrpSpPr>
        <p:grpSpPr>
          <a:xfrm>
            <a:off x="584518" y="1688253"/>
            <a:ext cx="3467100" cy="338554"/>
            <a:chOff x="800100" y="2225774"/>
            <a:chExt cx="3467100" cy="338554"/>
          </a:xfrm>
        </p:grpSpPr>
        <p:sp>
          <p:nvSpPr>
            <p:cNvPr id="11" name="Ellipse 10">
              <a:extLst>
                <a:ext uri="{FF2B5EF4-FFF2-40B4-BE49-F238E27FC236}">
                  <a16:creationId xmlns:a16="http://schemas.microsoft.com/office/drawing/2014/main" id="{EA8855DD-390B-3387-DB9D-35DFD20DBFE0}"/>
                </a:ext>
              </a:extLst>
            </p:cNvPr>
            <p:cNvSpPr/>
            <p:nvPr/>
          </p:nvSpPr>
          <p:spPr>
            <a:xfrm>
              <a:off x="800100" y="2318851"/>
              <a:ext cx="152400" cy="152400"/>
            </a:xfrm>
            <a:prstGeom prst="ellipse">
              <a:avLst/>
            </a:prstGeom>
            <a:solidFill>
              <a:srgbClr val="FFB517"/>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8EC48C16-628F-E9EB-874D-DAEDF5E0B007}"/>
                </a:ext>
              </a:extLst>
            </p:cNvPr>
            <p:cNvSpPr txBox="1"/>
            <p:nvPr/>
          </p:nvSpPr>
          <p:spPr>
            <a:xfrm>
              <a:off x="1219200" y="2225774"/>
              <a:ext cx="3048000" cy="338554"/>
            </a:xfrm>
            <a:prstGeom prst="rect">
              <a:avLst/>
            </a:prstGeom>
            <a:noFill/>
          </p:spPr>
          <p:txBody>
            <a:bodyPr wrap="square" rtlCol="0">
              <a:spAutoFit/>
            </a:bodyPr>
            <a:lstStyle/>
            <a:p>
              <a:r>
                <a:rPr lang="da-DK" sz="1600" dirty="0"/>
                <a:t>Nye graveområder, RP 2026</a:t>
              </a:r>
            </a:p>
          </p:txBody>
        </p:sp>
      </p:grpSp>
      <p:grpSp>
        <p:nvGrpSpPr>
          <p:cNvPr id="20" name="Gruppe 19">
            <a:extLst>
              <a:ext uri="{FF2B5EF4-FFF2-40B4-BE49-F238E27FC236}">
                <a16:creationId xmlns:a16="http://schemas.microsoft.com/office/drawing/2014/main" id="{5EBCEA18-0BA6-721F-B1F6-2A74F2A7D8AB}"/>
              </a:ext>
            </a:extLst>
          </p:cNvPr>
          <p:cNvGrpSpPr/>
          <p:nvPr/>
        </p:nvGrpSpPr>
        <p:grpSpPr>
          <a:xfrm>
            <a:off x="584518" y="2220806"/>
            <a:ext cx="3467100" cy="338554"/>
            <a:chOff x="800100" y="2701488"/>
            <a:chExt cx="3467100" cy="338554"/>
          </a:xfrm>
        </p:grpSpPr>
        <p:sp>
          <p:nvSpPr>
            <p:cNvPr id="12" name="Ellipse 11">
              <a:extLst>
                <a:ext uri="{FF2B5EF4-FFF2-40B4-BE49-F238E27FC236}">
                  <a16:creationId xmlns:a16="http://schemas.microsoft.com/office/drawing/2014/main" id="{E35EE913-8677-8A53-BBA1-8BD53173BDDB}"/>
                </a:ext>
              </a:extLst>
            </p:cNvPr>
            <p:cNvSpPr/>
            <p:nvPr/>
          </p:nvSpPr>
          <p:spPr>
            <a:xfrm>
              <a:off x="800100" y="2794565"/>
              <a:ext cx="152400" cy="152400"/>
            </a:xfrm>
            <a:prstGeom prst="ellipse">
              <a:avLst/>
            </a:prstGeom>
            <a:solidFill>
              <a:srgbClr val="2177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3E8BED7C-7BF2-8246-61F2-0736040AA97D}"/>
                </a:ext>
              </a:extLst>
            </p:cNvPr>
            <p:cNvSpPr txBox="1"/>
            <p:nvPr/>
          </p:nvSpPr>
          <p:spPr>
            <a:xfrm>
              <a:off x="1219200" y="2701488"/>
              <a:ext cx="3048000" cy="338554"/>
            </a:xfrm>
            <a:prstGeom prst="rect">
              <a:avLst/>
            </a:prstGeom>
            <a:noFill/>
          </p:spPr>
          <p:txBody>
            <a:bodyPr wrap="square" rtlCol="0">
              <a:spAutoFit/>
            </a:bodyPr>
            <a:lstStyle/>
            <a:p>
              <a:r>
                <a:rPr lang="da-DK" sz="1600" dirty="0"/>
                <a:t>Interesseområder, 2020</a:t>
              </a:r>
            </a:p>
          </p:txBody>
        </p:sp>
      </p:grpSp>
      <p:grpSp>
        <p:nvGrpSpPr>
          <p:cNvPr id="21" name="Gruppe 20">
            <a:extLst>
              <a:ext uri="{FF2B5EF4-FFF2-40B4-BE49-F238E27FC236}">
                <a16:creationId xmlns:a16="http://schemas.microsoft.com/office/drawing/2014/main" id="{C80E3ABE-350B-74A2-CFFD-07B1C1798286}"/>
              </a:ext>
            </a:extLst>
          </p:cNvPr>
          <p:cNvGrpSpPr/>
          <p:nvPr/>
        </p:nvGrpSpPr>
        <p:grpSpPr>
          <a:xfrm>
            <a:off x="584518" y="2753360"/>
            <a:ext cx="3467100" cy="338554"/>
            <a:chOff x="800100" y="3271520"/>
            <a:chExt cx="3467100" cy="338554"/>
          </a:xfrm>
        </p:grpSpPr>
        <p:sp>
          <p:nvSpPr>
            <p:cNvPr id="13" name="Ellipse 12">
              <a:extLst>
                <a:ext uri="{FF2B5EF4-FFF2-40B4-BE49-F238E27FC236}">
                  <a16:creationId xmlns:a16="http://schemas.microsoft.com/office/drawing/2014/main" id="{E0B05ECF-61A3-529D-3D00-6D2ADA73BEB8}"/>
                </a:ext>
              </a:extLst>
            </p:cNvPr>
            <p:cNvSpPr/>
            <p:nvPr/>
          </p:nvSpPr>
          <p:spPr>
            <a:xfrm>
              <a:off x="800100" y="3364597"/>
              <a:ext cx="152400" cy="152400"/>
            </a:xfrm>
            <a:prstGeom prst="ellipse">
              <a:avLst/>
            </a:prstGeom>
            <a:solidFill>
              <a:srgbClr val="B748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CEDF5843-D77F-CFA9-02EA-EE016337DA84}"/>
                </a:ext>
              </a:extLst>
            </p:cNvPr>
            <p:cNvSpPr txBox="1"/>
            <p:nvPr/>
          </p:nvSpPr>
          <p:spPr>
            <a:xfrm>
              <a:off x="1219200" y="3271520"/>
              <a:ext cx="3048000" cy="338554"/>
            </a:xfrm>
            <a:prstGeom prst="rect">
              <a:avLst/>
            </a:prstGeom>
            <a:noFill/>
          </p:spPr>
          <p:txBody>
            <a:bodyPr wrap="square" rtlCol="0">
              <a:spAutoFit/>
            </a:bodyPr>
            <a:lstStyle/>
            <a:p>
              <a:r>
                <a:rPr lang="da-DK" sz="1600" dirty="0"/>
                <a:t>Graveområder, 2020</a:t>
              </a:r>
            </a:p>
          </p:txBody>
        </p:sp>
      </p:grpSp>
      <p:sp>
        <p:nvSpPr>
          <p:cNvPr id="22" name="Rektangel 21">
            <a:extLst>
              <a:ext uri="{FF2B5EF4-FFF2-40B4-BE49-F238E27FC236}">
                <a16:creationId xmlns:a16="http://schemas.microsoft.com/office/drawing/2014/main" id="{211FA9CD-6160-B9E0-5974-7EA9218C70E5}"/>
              </a:ext>
            </a:extLst>
          </p:cNvPr>
          <p:cNvSpPr/>
          <p:nvPr/>
        </p:nvSpPr>
        <p:spPr>
          <a:xfrm>
            <a:off x="7818120" y="6007298"/>
            <a:ext cx="1709736" cy="6297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C218049F-8F58-7584-2ABE-9B2A76205F19}"/>
              </a:ext>
            </a:extLst>
          </p:cNvPr>
          <p:cNvPicPr>
            <a:picLocks noChangeAspect="1"/>
          </p:cNvPicPr>
          <p:nvPr/>
        </p:nvPicPr>
        <p:blipFill>
          <a:blip r:embed="rId4"/>
          <a:stretch>
            <a:fillRect/>
          </a:stretch>
        </p:blipFill>
        <p:spPr>
          <a:xfrm>
            <a:off x="4888534" y="28100"/>
            <a:ext cx="4639322" cy="6801799"/>
          </a:xfrm>
          <a:prstGeom prst="rect">
            <a:avLst/>
          </a:prstGeom>
        </p:spPr>
      </p:pic>
    </p:spTree>
    <p:extLst>
      <p:ext uri="{BB962C8B-B14F-4D97-AF65-F5344CB8AC3E}">
        <p14:creationId xmlns:p14="http://schemas.microsoft.com/office/powerpoint/2010/main" val="1387275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9491F06-F02A-D1EF-71D4-6E73E678A84D}"/>
              </a:ext>
            </a:extLst>
          </p:cNvPr>
          <p:cNvSpPr txBox="1"/>
          <p:nvPr/>
        </p:nvSpPr>
        <p:spPr>
          <a:xfrm>
            <a:off x="1681316" y="698090"/>
            <a:ext cx="8377084" cy="4524315"/>
          </a:xfrm>
          <a:prstGeom prst="rect">
            <a:avLst/>
          </a:prstGeom>
          <a:noFill/>
        </p:spPr>
        <p:txBody>
          <a:bodyPr wrap="square">
            <a:spAutoFit/>
          </a:bodyPr>
          <a:lstStyle/>
          <a:p>
            <a:pPr>
              <a:buNone/>
            </a:pPr>
            <a:r>
              <a:rPr lang="da-DK" sz="3200" dirty="0">
                <a:effectLst/>
                <a:latin typeface="Aptos" panose="020B0004020202020204" pitchFamily="34" charset="0"/>
                <a:ea typeface="Aptos" panose="020B0004020202020204" pitchFamily="34" charset="0"/>
                <a:cs typeface="Aptos" panose="020B0004020202020204" pitchFamily="34" charset="0"/>
              </a:rPr>
              <a:t>Link til Råstofplanen via Region Sjælland.dk : </a:t>
            </a:r>
            <a:r>
              <a:rPr lang="da-DK" sz="32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https://www.regionsjaelland.dk/klima-og-miljoe/raastoffer/forslag-til-raastofplan-2026</a:t>
            </a:r>
            <a:r>
              <a:rPr lang="da-DK" sz="3200" dirty="0">
                <a:effectLst/>
                <a:latin typeface="Aptos" panose="020B0004020202020204" pitchFamily="34" charset="0"/>
                <a:ea typeface="Aptos" panose="020B0004020202020204" pitchFamily="34" charset="0"/>
                <a:cs typeface="Aptos" panose="020B0004020202020204" pitchFamily="34" charset="0"/>
              </a:rPr>
              <a:t>  </a:t>
            </a:r>
          </a:p>
          <a:p>
            <a:pPr>
              <a:buNone/>
            </a:pPr>
            <a:r>
              <a:rPr lang="da-DK" sz="3200" dirty="0">
                <a:effectLst/>
                <a:latin typeface="Aptos" panose="020B0004020202020204" pitchFamily="34" charset="0"/>
                <a:ea typeface="Aptos" panose="020B0004020202020204" pitchFamily="34" charset="0"/>
                <a:cs typeface="Aptos" panose="020B0004020202020204" pitchFamily="34" charset="0"/>
              </a:rPr>
              <a:t> </a:t>
            </a:r>
          </a:p>
          <a:p>
            <a:pPr>
              <a:buNone/>
            </a:pPr>
            <a:endParaRPr lang="da-DK" sz="3200" dirty="0">
              <a:effectLst/>
              <a:latin typeface="Aptos" panose="020B0004020202020204" pitchFamily="34" charset="0"/>
              <a:ea typeface="Aptos" panose="020B0004020202020204" pitchFamily="34" charset="0"/>
              <a:cs typeface="Aptos" panose="020B0004020202020204" pitchFamily="34" charset="0"/>
            </a:endParaRPr>
          </a:p>
          <a:p>
            <a:pPr>
              <a:buNone/>
            </a:pPr>
            <a:r>
              <a:rPr lang="da-DK" sz="3200" dirty="0">
                <a:effectLst/>
                <a:latin typeface="Aptos" panose="020B0004020202020204" pitchFamily="34" charset="0"/>
                <a:ea typeface="Aptos" panose="020B0004020202020204" pitchFamily="34" charset="0"/>
                <a:cs typeface="Aptos" panose="020B0004020202020204" pitchFamily="34" charset="0"/>
              </a:rPr>
              <a:t>Direkte link til høringsportalen: </a:t>
            </a:r>
            <a:r>
              <a:rPr lang="da-DK" sz="32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https://rhs.regionsjaelland.dk/WebRegistrering/Registrering?hoeringid=c9055cc4-a19f-40c8-9136-983b9ebdcdef</a:t>
            </a:r>
            <a:endParaRPr lang="da-DK" sz="3200" dirty="0"/>
          </a:p>
        </p:txBody>
      </p:sp>
    </p:spTree>
    <p:extLst>
      <p:ext uri="{BB962C8B-B14F-4D97-AF65-F5344CB8AC3E}">
        <p14:creationId xmlns:p14="http://schemas.microsoft.com/office/powerpoint/2010/main" val="1544739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304B93BD-7398-B096-3A82-6E306A3C84A8}"/>
              </a:ext>
            </a:extLst>
          </p:cNvPr>
          <p:cNvSpPr txBox="1"/>
          <p:nvPr/>
        </p:nvSpPr>
        <p:spPr>
          <a:xfrm>
            <a:off x="515938" y="387348"/>
            <a:ext cx="8429069" cy="612778"/>
          </a:xfrm>
          <a:prstGeom prst="rect">
            <a:avLst/>
          </a:prstGeom>
        </p:spPr>
        <p:txBody>
          <a:bodyPr vert="horz" lIns="91440" tIns="45720" rIns="91440" bIns="45720" rtlCol="0" anchor="t">
            <a:normAutofit/>
          </a:bodyPr>
          <a:lstStyle/>
          <a:p>
            <a:pPr>
              <a:lnSpc>
                <a:spcPct val="90000"/>
              </a:lnSpc>
              <a:spcBef>
                <a:spcPct val="0"/>
              </a:spcBef>
              <a:spcAft>
                <a:spcPts val="600"/>
              </a:spcAft>
            </a:pPr>
            <a:r>
              <a:rPr lang="da-DK" sz="2800" b="1" dirty="0">
                <a:solidFill>
                  <a:srgbClr val="003C53"/>
                </a:solidFill>
                <a:latin typeface="Cachet Pro" panose="020B0504020204040204" pitchFamily="34" charset="0"/>
                <a:ea typeface="+mj-ea"/>
                <a:cs typeface="+mj-cs"/>
              </a:rPr>
              <a:t>Indvinding og forbrug i DK 2022</a:t>
            </a:r>
          </a:p>
        </p:txBody>
      </p:sp>
      <p:graphicFrame>
        <p:nvGraphicFramePr>
          <p:cNvPr id="2" name="Pladsholder til indhold 3">
            <a:extLst>
              <a:ext uri="{FF2B5EF4-FFF2-40B4-BE49-F238E27FC236}">
                <a16:creationId xmlns:a16="http://schemas.microsoft.com/office/drawing/2014/main" id="{4D122F3D-485C-85A9-E444-F15E6E1B83A9}"/>
              </a:ext>
            </a:extLst>
          </p:cNvPr>
          <p:cNvGraphicFramePr>
            <a:graphicFrameLocks/>
          </p:cNvGraphicFramePr>
          <p:nvPr/>
        </p:nvGraphicFramePr>
        <p:xfrm>
          <a:off x="497681" y="1905000"/>
          <a:ext cx="11196637" cy="3903384"/>
        </p:xfrm>
        <a:graphic>
          <a:graphicData uri="http://schemas.openxmlformats.org/drawingml/2006/table">
            <a:tbl>
              <a:tblPr firstRow="1" lastRow="1" bandRow="1">
                <a:tableStyleId>{5C22544A-7EE6-4342-B048-85BDC9FD1C3A}</a:tableStyleId>
              </a:tblPr>
              <a:tblGrid>
                <a:gridCol w="2347932">
                  <a:extLst>
                    <a:ext uri="{9D8B030D-6E8A-4147-A177-3AD203B41FA5}">
                      <a16:colId xmlns:a16="http://schemas.microsoft.com/office/drawing/2014/main" val="3711307876"/>
                    </a:ext>
                  </a:extLst>
                </a:gridCol>
                <a:gridCol w="2785156">
                  <a:extLst>
                    <a:ext uri="{9D8B030D-6E8A-4147-A177-3AD203B41FA5}">
                      <a16:colId xmlns:a16="http://schemas.microsoft.com/office/drawing/2014/main" val="3760826487"/>
                    </a:ext>
                  </a:extLst>
                </a:gridCol>
                <a:gridCol w="2607776">
                  <a:extLst>
                    <a:ext uri="{9D8B030D-6E8A-4147-A177-3AD203B41FA5}">
                      <a16:colId xmlns:a16="http://schemas.microsoft.com/office/drawing/2014/main" val="1113698535"/>
                    </a:ext>
                  </a:extLst>
                </a:gridCol>
                <a:gridCol w="3455773">
                  <a:extLst>
                    <a:ext uri="{9D8B030D-6E8A-4147-A177-3AD203B41FA5}">
                      <a16:colId xmlns:a16="http://schemas.microsoft.com/office/drawing/2014/main" val="157562819"/>
                    </a:ext>
                  </a:extLst>
                </a:gridCol>
              </a:tblGrid>
              <a:tr h="1008000">
                <a:tc>
                  <a:txBody>
                    <a:bodyPr/>
                    <a:lstStyle/>
                    <a:p>
                      <a:pPr algn="l"/>
                      <a:r>
                        <a:rPr lang="da-DK" sz="2000" dirty="0">
                          <a:effectLst/>
                          <a:latin typeface="Calibri" panose="020F0502020204030204" pitchFamily="34" charset="0"/>
                          <a:cs typeface="Calibri" panose="020F0502020204030204" pitchFamily="34" charset="0"/>
                        </a:rPr>
                        <a:t>Region</a:t>
                      </a:r>
                      <a:endParaRPr lang="da-DK"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2000" dirty="0">
                          <a:effectLst/>
                          <a:latin typeface="Calibri" panose="020F0502020204030204" pitchFamily="34" charset="0"/>
                          <a:cs typeface="Calibri" panose="020F0502020204030204" pitchFamily="34" charset="0"/>
                        </a:rPr>
                        <a:t>Indvinding 2022</a:t>
                      </a:r>
                      <a:br>
                        <a:rPr lang="da-DK" sz="2000" dirty="0">
                          <a:effectLst/>
                          <a:latin typeface="Calibri" panose="020F0502020204030204" pitchFamily="34" charset="0"/>
                          <a:cs typeface="Calibri" panose="020F0502020204030204" pitchFamily="34" charset="0"/>
                        </a:rPr>
                      </a:br>
                      <a:r>
                        <a:rPr lang="da-DK" sz="2000" dirty="0">
                          <a:effectLst/>
                          <a:latin typeface="Calibri" panose="020F0502020204030204" pitchFamily="34" charset="0"/>
                          <a:cs typeface="Calibri" panose="020F0502020204030204" pitchFamily="34" charset="0"/>
                        </a:rPr>
                        <a:t>mio. m</a:t>
                      </a:r>
                      <a:r>
                        <a:rPr lang="da-DK" sz="2000" baseline="30000" dirty="0">
                          <a:effectLst/>
                          <a:latin typeface="Calibri" panose="020F0502020204030204" pitchFamily="34" charset="0"/>
                          <a:cs typeface="Calibri" panose="020F0502020204030204" pitchFamily="34" charset="0"/>
                        </a:rPr>
                        <a:t>3</a:t>
                      </a:r>
                      <a:endParaRPr lang="da-DK"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2000" dirty="0">
                          <a:effectLst/>
                          <a:latin typeface="Calibri" panose="020F0502020204030204" pitchFamily="34" charset="0"/>
                          <a:cs typeface="Calibri" panose="020F0502020204030204" pitchFamily="34" charset="0"/>
                        </a:rPr>
                        <a:t>Forbrug 2022</a:t>
                      </a:r>
                      <a:br>
                        <a:rPr lang="da-DK" sz="2000" dirty="0">
                          <a:effectLst/>
                          <a:latin typeface="Calibri" panose="020F0502020204030204" pitchFamily="34" charset="0"/>
                          <a:cs typeface="Calibri" panose="020F0502020204030204" pitchFamily="34" charset="0"/>
                        </a:rPr>
                      </a:br>
                      <a:r>
                        <a:rPr lang="da-DK" sz="2000" dirty="0">
                          <a:effectLst/>
                          <a:latin typeface="Calibri" panose="020F0502020204030204" pitchFamily="34" charset="0"/>
                          <a:cs typeface="Calibri" panose="020F0502020204030204" pitchFamily="34" charset="0"/>
                        </a:rPr>
                        <a:t>mio. m</a:t>
                      </a:r>
                      <a:r>
                        <a:rPr lang="da-DK" sz="2000" baseline="30000" dirty="0">
                          <a:effectLst/>
                          <a:latin typeface="Calibri" panose="020F0502020204030204" pitchFamily="34" charset="0"/>
                          <a:cs typeface="Calibri" panose="020F0502020204030204" pitchFamily="34" charset="0"/>
                        </a:rPr>
                        <a:t>3</a:t>
                      </a:r>
                      <a:endParaRPr lang="da-DK"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2000" dirty="0">
                          <a:effectLst/>
                          <a:latin typeface="Calibri" panose="020F0502020204030204" pitchFamily="34" charset="0"/>
                          <a:cs typeface="Calibri" panose="020F0502020204030204" pitchFamily="34" charset="0"/>
                        </a:rPr>
                        <a:t>Årligt forbrug 2022-2040 </a:t>
                      </a:r>
                      <a:br>
                        <a:rPr lang="da-DK" sz="2000" dirty="0">
                          <a:effectLst/>
                          <a:latin typeface="Calibri" panose="020F0502020204030204" pitchFamily="34" charset="0"/>
                          <a:cs typeface="Calibri" panose="020F0502020204030204" pitchFamily="34" charset="0"/>
                        </a:rPr>
                      </a:br>
                      <a:r>
                        <a:rPr lang="da-DK" sz="2000" dirty="0">
                          <a:effectLst/>
                          <a:latin typeface="Calibri" panose="020F0502020204030204" pitchFamily="34" charset="0"/>
                          <a:cs typeface="Calibri" panose="020F0502020204030204" pitchFamily="34" charset="0"/>
                        </a:rPr>
                        <a:t>mio. m</a:t>
                      </a:r>
                      <a:r>
                        <a:rPr lang="da-DK" sz="2000" baseline="30000" dirty="0">
                          <a:effectLst/>
                          <a:latin typeface="Calibri" panose="020F0502020204030204" pitchFamily="34" charset="0"/>
                          <a:cs typeface="Calibri" panose="020F0502020204030204" pitchFamily="34" charset="0"/>
                        </a:rPr>
                        <a:t>3</a:t>
                      </a:r>
                      <a:r>
                        <a:rPr lang="da-DK" sz="2000" dirty="0">
                          <a:effectLst/>
                          <a:latin typeface="Calibri" panose="020F0502020204030204" pitchFamily="34" charset="0"/>
                          <a:cs typeface="Calibri" panose="020F0502020204030204" pitchFamily="34" charset="0"/>
                        </a:rPr>
                        <a:t> </a:t>
                      </a:r>
                      <a:endParaRPr lang="da-DK"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03664608"/>
                  </a:ext>
                </a:extLst>
              </a:tr>
              <a:tr h="482564">
                <a:tc>
                  <a:txBody>
                    <a:bodyPr/>
                    <a:lstStyle/>
                    <a:p>
                      <a:pPr algn="l"/>
                      <a:r>
                        <a:rPr lang="da-DK" sz="1800" b="0" dirty="0">
                          <a:effectLst/>
                          <a:latin typeface="Calibri" panose="020F0502020204030204" pitchFamily="34" charset="0"/>
                          <a:cs typeface="Calibri" panose="020F0502020204030204" pitchFamily="34" charset="0"/>
                        </a:rPr>
                        <a:t>Nordjylland</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3,8</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a:effectLst/>
                          <a:latin typeface="Calibri" panose="020F0502020204030204" pitchFamily="34" charset="0"/>
                          <a:cs typeface="Calibri" panose="020F0502020204030204" pitchFamily="34" charset="0"/>
                        </a:rPr>
                        <a:t>5,1</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a:effectLst/>
                          <a:latin typeface="Calibri" panose="020F0502020204030204" pitchFamily="34" charset="0"/>
                          <a:cs typeface="Calibri" panose="020F0502020204030204" pitchFamily="34" charset="0"/>
                        </a:rPr>
                        <a:t>5,6</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39740174"/>
                  </a:ext>
                </a:extLst>
              </a:tr>
              <a:tr h="482564">
                <a:tc>
                  <a:txBody>
                    <a:bodyPr/>
                    <a:lstStyle/>
                    <a:p>
                      <a:pPr algn="l"/>
                      <a:r>
                        <a:rPr lang="da-DK" sz="1800" b="0">
                          <a:effectLst/>
                          <a:latin typeface="Calibri" panose="020F0502020204030204" pitchFamily="34" charset="0"/>
                          <a:cs typeface="Calibri" panose="020F0502020204030204" pitchFamily="34" charset="0"/>
                        </a:rPr>
                        <a:t>Midtjylland</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dirty="0">
                          <a:effectLst/>
                          <a:latin typeface="Calibri" panose="020F0502020204030204" pitchFamily="34" charset="0"/>
                          <a:cs typeface="Calibri" panose="020F0502020204030204" pitchFamily="34" charset="0"/>
                        </a:rPr>
                        <a:t>8,5</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a:effectLst/>
                          <a:latin typeface="Calibri" panose="020F0502020204030204" pitchFamily="34" charset="0"/>
                          <a:cs typeface="Calibri" panose="020F0502020204030204" pitchFamily="34" charset="0"/>
                        </a:rPr>
                        <a:t>12,9</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a:effectLst/>
                          <a:latin typeface="Calibri" panose="020F0502020204030204" pitchFamily="34" charset="0"/>
                          <a:cs typeface="Calibri" panose="020F0502020204030204" pitchFamily="34" charset="0"/>
                        </a:rPr>
                        <a:t>12,2</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523647376"/>
                  </a:ext>
                </a:extLst>
              </a:tr>
              <a:tr h="482564">
                <a:tc>
                  <a:txBody>
                    <a:bodyPr/>
                    <a:lstStyle/>
                    <a:p>
                      <a:pPr algn="l"/>
                      <a:r>
                        <a:rPr lang="da-DK" sz="1800" b="0">
                          <a:effectLst/>
                          <a:latin typeface="Calibri" panose="020F0502020204030204" pitchFamily="34" charset="0"/>
                          <a:cs typeface="Calibri" panose="020F0502020204030204" pitchFamily="34" charset="0"/>
                        </a:rPr>
                        <a:t>Syddanmark</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dirty="0">
                          <a:effectLst/>
                          <a:latin typeface="Calibri" panose="020F0502020204030204" pitchFamily="34" charset="0"/>
                          <a:cs typeface="Calibri" panose="020F0502020204030204" pitchFamily="34" charset="0"/>
                        </a:rPr>
                        <a:t>7,4</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dirty="0">
                          <a:effectLst/>
                          <a:latin typeface="Calibri" panose="020F0502020204030204" pitchFamily="34" charset="0"/>
                          <a:cs typeface="Calibri" panose="020F0502020204030204" pitchFamily="34" charset="0"/>
                        </a:rPr>
                        <a:t>10,1</a:t>
                      </a:r>
                    </a:p>
                  </a:txBody>
                  <a:tcPr marL="68580" marR="68580" marT="0" marB="0" anchor="ctr"/>
                </a:tc>
                <a:tc>
                  <a:txBody>
                    <a:bodyPr/>
                    <a:lstStyle/>
                    <a:p>
                      <a:pPr algn="ctr"/>
                      <a:r>
                        <a:rPr lang="da-DK" sz="1800" b="0">
                          <a:effectLst/>
                          <a:latin typeface="Calibri" panose="020F0502020204030204" pitchFamily="34" charset="0"/>
                          <a:cs typeface="Calibri" panose="020F0502020204030204" pitchFamily="34" charset="0"/>
                        </a:rPr>
                        <a:t>10,1</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465934783"/>
                  </a:ext>
                </a:extLst>
              </a:tr>
              <a:tr h="482564">
                <a:tc>
                  <a:txBody>
                    <a:bodyPr/>
                    <a:lstStyle/>
                    <a:p>
                      <a:pPr algn="l"/>
                      <a:r>
                        <a:rPr lang="da-DK" sz="1800" b="0">
                          <a:effectLst/>
                          <a:latin typeface="Calibri" panose="020F0502020204030204" pitchFamily="34" charset="0"/>
                          <a:cs typeface="Calibri" panose="020F0502020204030204" pitchFamily="34" charset="0"/>
                        </a:rPr>
                        <a:t>Sjælland</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a:effectLst/>
                          <a:latin typeface="Calibri" panose="020F0502020204030204" pitchFamily="34" charset="0"/>
                          <a:cs typeface="Calibri" panose="020F0502020204030204" pitchFamily="34" charset="0"/>
                        </a:rPr>
                        <a:t>6,3</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dirty="0">
                          <a:effectLst/>
                          <a:latin typeface="Calibri" panose="020F0502020204030204" pitchFamily="34" charset="0"/>
                          <a:cs typeface="Calibri" panose="020F0502020204030204" pitchFamily="34" charset="0"/>
                        </a:rPr>
                        <a:t>4,3</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a:effectLst/>
                          <a:latin typeface="Calibri" panose="020F0502020204030204" pitchFamily="34" charset="0"/>
                          <a:cs typeface="Calibri" panose="020F0502020204030204" pitchFamily="34" charset="0"/>
                        </a:rPr>
                        <a:t>3,9</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752196342"/>
                  </a:ext>
                </a:extLst>
              </a:tr>
              <a:tr h="482564">
                <a:tc>
                  <a:txBody>
                    <a:bodyPr/>
                    <a:lstStyle/>
                    <a:p>
                      <a:pPr algn="l"/>
                      <a:r>
                        <a:rPr lang="da-DK" sz="1800" b="0">
                          <a:effectLst/>
                          <a:latin typeface="Calibri" panose="020F0502020204030204" pitchFamily="34" charset="0"/>
                          <a:cs typeface="Calibri" panose="020F0502020204030204" pitchFamily="34" charset="0"/>
                        </a:rPr>
                        <a:t>Hovedstaden</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a:effectLst/>
                          <a:latin typeface="Calibri" panose="020F0502020204030204" pitchFamily="34" charset="0"/>
                          <a:cs typeface="Calibri" panose="020F0502020204030204" pitchFamily="34" charset="0"/>
                        </a:rPr>
                        <a:t>0,6</a:t>
                      </a:r>
                      <a:endParaRPr lang="da-DK"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dirty="0">
                          <a:effectLst/>
                          <a:latin typeface="Calibri" panose="020F0502020204030204" pitchFamily="34" charset="0"/>
                          <a:cs typeface="Calibri" panose="020F0502020204030204" pitchFamily="34" charset="0"/>
                        </a:rPr>
                        <a:t>7,8</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b="0" dirty="0">
                          <a:effectLst/>
                          <a:latin typeface="Calibri" panose="020F0502020204030204" pitchFamily="34" charset="0"/>
                          <a:cs typeface="Calibri" panose="020F0502020204030204" pitchFamily="34" charset="0"/>
                        </a:rPr>
                        <a:t>7,1</a:t>
                      </a:r>
                      <a:endParaRPr lang="da-DK"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951239733"/>
                  </a:ext>
                </a:extLst>
              </a:tr>
              <a:tr h="482564">
                <a:tc>
                  <a:txBody>
                    <a:bodyPr/>
                    <a:lstStyle/>
                    <a:p>
                      <a:pPr algn="l"/>
                      <a:r>
                        <a:rPr lang="da-DK" sz="1800">
                          <a:effectLst/>
                          <a:latin typeface="Calibri" panose="020F0502020204030204" pitchFamily="34" charset="0"/>
                          <a:cs typeface="Calibri" panose="020F0502020204030204" pitchFamily="34" charset="0"/>
                        </a:rPr>
                        <a:t>Sum</a:t>
                      </a:r>
                      <a:endParaRPr lang="da-DK"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a:effectLst/>
                          <a:latin typeface="Calibri" panose="020F0502020204030204" pitchFamily="34" charset="0"/>
                          <a:cs typeface="Calibri" panose="020F0502020204030204" pitchFamily="34" charset="0"/>
                        </a:rPr>
                        <a:t>26,7</a:t>
                      </a:r>
                      <a:endParaRPr lang="da-DK"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dirty="0">
                          <a:effectLst/>
                          <a:latin typeface="Calibri" panose="020F0502020204030204" pitchFamily="34" charset="0"/>
                          <a:cs typeface="Calibri" panose="020F0502020204030204" pitchFamily="34" charset="0"/>
                        </a:rPr>
                        <a:t>40,2</a:t>
                      </a:r>
                      <a:endParaRPr lang="da-DK"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r>
                        <a:rPr lang="da-DK" sz="1800" dirty="0">
                          <a:effectLst/>
                          <a:latin typeface="Calibri" panose="020F0502020204030204" pitchFamily="34" charset="0"/>
                          <a:cs typeface="Calibri" panose="020F0502020204030204" pitchFamily="34" charset="0"/>
                        </a:rPr>
                        <a:t>39,2</a:t>
                      </a:r>
                      <a:endParaRPr lang="da-DK"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685491815"/>
                  </a:ext>
                </a:extLst>
              </a:tr>
            </a:tbl>
          </a:graphicData>
        </a:graphic>
      </p:graphicFrame>
      <p:pic>
        <p:nvPicPr>
          <p:cNvPr id="3" name="Billede 2" descr="Et billede, der indeholder Font/skrifttype, skærmbillede, Grafik, tekst&#10;&#10;Automatisk genereret beskrivelse">
            <a:extLst>
              <a:ext uri="{FF2B5EF4-FFF2-40B4-BE49-F238E27FC236}">
                <a16:creationId xmlns:a16="http://schemas.microsoft.com/office/drawing/2014/main" id="{A2E78880-989C-3184-0CCB-4E8BC75EE9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71113" y="382111"/>
            <a:ext cx="1541462" cy="813126"/>
          </a:xfrm>
          <a:prstGeom prst="rect">
            <a:avLst/>
          </a:prstGeom>
        </p:spPr>
      </p:pic>
    </p:spTree>
    <p:extLst>
      <p:ext uri="{BB962C8B-B14F-4D97-AF65-F5344CB8AC3E}">
        <p14:creationId xmlns:p14="http://schemas.microsoft.com/office/powerpoint/2010/main" val="2848740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BC90C916-20D2-BDB2-0D5C-6EFAD0B5413F}"/>
              </a:ext>
            </a:extLst>
          </p:cNvPr>
          <p:cNvSpPr txBox="1"/>
          <p:nvPr/>
        </p:nvSpPr>
        <p:spPr>
          <a:xfrm>
            <a:off x="444757" y="552451"/>
            <a:ext cx="5930900" cy="495300"/>
          </a:xfrm>
          <a:prstGeom prst="rect">
            <a:avLst/>
          </a:prstGeom>
        </p:spPr>
        <p:txBody>
          <a:bodyPr vert="horz" lIns="91440" tIns="45720" rIns="91440" bIns="45720" rtlCol="0" anchor="t">
            <a:normAutofit fontScale="85000" lnSpcReduction="20000"/>
          </a:bodyPr>
          <a:lstStyle/>
          <a:p>
            <a:pPr>
              <a:lnSpc>
                <a:spcPct val="110000"/>
              </a:lnSpc>
              <a:spcBef>
                <a:spcPct val="0"/>
              </a:spcBef>
              <a:spcAft>
                <a:spcPts val="600"/>
              </a:spcAft>
            </a:pPr>
            <a:r>
              <a:rPr lang="en-US" sz="3200" b="1" dirty="0" err="1">
                <a:solidFill>
                  <a:srgbClr val="003C53"/>
                </a:solidFill>
                <a:latin typeface="Cachet Pro Book" panose="020B0604020204040204" pitchFamily="34" charset="0"/>
              </a:rPr>
              <a:t>Retningslinjerne</a:t>
            </a:r>
            <a:r>
              <a:rPr lang="en-US" sz="3200" b="1" dirty="0">
                <a:solidFill>
                  <a:srgbClr val="003C53"/>
                </a:solidFill>
                <a:latin typeface="Cachet Pro Book" panose="020B0604020204040204" pitchFamily="34" charset="0"/>
              </a:rPr>
              <a:t> - </a:t>
            </a:r>
            <a:r>
              <a:rPr lang="en-US" sz="3200" b="1" dirty="0" err="1">
                <a:solidFill>
                  <a:srgbClr val="003C53"/>
                </a:solidFill>
                <a:latin typeface="Cachet Pro Book" panose="020B0604020204040204" pitchFamily="34" charset="0"/>
              </a:rPr>
              <a:t>indhold</a:t>
            </a:r>
            <a:endParaRPr lang="en-US" sz="3200" b="1" dirty="0">
              <a:solidFill>
                <a:srgbClr val="003C53"/>
              </a:solidFill>
              <a:latin typeface="Cachet Pro Book" panose="020B0604020204040204" pitchFamily="34" charset="0"/>
            </a:endParaRPr>
          </a:p>
        </p:txBody>
      </p:sp>
      <p:sp>
        <p:nvSpPr>
          <p:cNvPr id="3" name="Tekstfelt 2">
            <a:extLst>
              <a:ext uri="{FF2B5EF4-FFF2-40B4-BE49-F238E27FC236}">
                <a16:creationId xmlns:a16="http://schemas.microsoft.com/office/drawing/2014/main" id="{04D92C93-4AAD-BA00-AC3B-39741FC965F2}"/>
              </a:ext>
            </a:extLst>
          </p:cNvPr>
          <p:cNvSpPr txBox="1"/>
          <p:nvPr/>
        </p:nvSpPr>
        <p:spPr>
          <a:xfrm>
            <a:off x="515938" y="1340341"/>
            <a:ext cx="11196637" cy="2083647"/>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da-DK" sz="2400" dirty="0"/>
              <a:t>Retningslinjer for indvinding  4 stk.</a:t>
            </a:r>
          </a:p>
          <a:p>
            <a:pPr marL="228600" indent="-228600">
              <a:lnSpc>
                <a:spcPct val="90000"/>
              </a:lnSpc>
              <a:spcBef>
                <a:spcPts val="1000"/>
              </a:spcBef>
              <a:buFont typeface="Arial" panose="020B0604020202020204" pitchFamily="34" charset="0"/>
              <a:buChar char="•"/>
            </a:pPr>
            <a:r>
              <a:rPr lang="da-DK" sz="2400" dirty="0"/>
              <a:t>Retningslinjer for ressourcebeskyttelse og udnyttelse 4 stk.</a:t>
            </a:r>
          </a:p>
          <a:p>
            <a:pPr marL="228600" indent="-228600">
              <a:lnSpc>
                <a:spcPct val="90000"/>
              </a:lnSpc>
              <a:spcBef>
                <a:spcPts val="1000"/>
              </a:spcBef>
              <a:buFont typeface="Arial" panose="020B0604020202020204" pitchFamily="34" charset="0"/>
              <a:buChar char="•"/>
            </a:pPr>
            <a:r>
              <a:rPr lang="da-DK" sz="2400" dirty="0"/>
              <a:t>Retningslinjer for efterbehandling 5 stk.</a:t>
            </a:r>
          </a:p>
          <a:p>
            <a:pPr marL="228600" indent="-228600">
              <a:lnSpc>
                <a:spcPct val="90000"/>
              </a:lnSpc>
              <a:spcBef>
                <a:spcPts val="1000"/>
              </a:spcBef>
              <a:buFont typeface="Arial" panose="020B0604020202020204" pitchFamily="34" charset="0"/>
              <a:buChar char="•"/>
            </a:pPr>
            <a:r>
              <a:rPr lang="da-DK" sz="2400" dirty="0"/>
              <a:t>Rækkefølgeplanlægning  2 stk.</a:t>
            </a:r>
          </a:p>
          <a:p>
            <a:endParaRPr lang="da-DK" dirty="0"/>
          </a:p>
        </p:txBody>
      </p:sp>
      <p:pic>
        <p:nvPicPr>
          <p:cNvPr id="4" name="Billede 3" descr="Et billede, der indeholder udendørs, græs, plante, jord&#10;&#10;Automatisk genereret beskrivelse">
            <a:extLst>
              <a:ext uri="{FF2B5EF4-FFF2-40B4-BE49-F238E27FC236}">
                <a16:creationId xmlns:a16="http://schemas.microsoft.com/office/drawing/2014/main" id="{028A81D7-E8AA-EA3C-ACC5-50A09D1A6DBF}"/>
              </a:ext>
            </a:extLst>
          </p:cNvPr>
          <p:cNvPicPr>
            <a:picLocks noChangeAspect="1"/>
          </p:cNvPicPr>
          <p:nvPr/>
        </p:nvPicPr>
        <p:blipFill rotWithShape="1">
          <a:blip r:embed="rId2">
            <a:extLst>
              <a:ext uri="{28A0092B-C50C-407E-A947-70E740481C1C}">
                <a14:useLocalDpi xmlns:a14="http://schemas.microsoft.com/office/drawing/2010/main" val="0"/>
              </a:ext>
            </a:extLst>
          </a:blip>
          <a:srcRect l="-24" t="40758" r="275" b="14646"/>
          <a:stretch/>
        </p:blipFill>
        <p:spPr>
          <a:xfrm>
            <a:off x="0" y="3233369"/>
            <a:ext cx="12192000" cy="3624631"/>
          </a:xfrm>
          <a:prstGeom prst="rect">
            <a:avLst/>
          </a:prstGeom>
        </p:spPr>
      </p:pic>
      <p:pic>
        <p:nvPicPr>
          <p:cNvPr id="6" name="Billede 5" descr="Et billede, der indeholder Font/skrifttype, skærmbillede, Grafik, tekst&#10;&#10;Automatisk genereret beskrivelse">
            <a:extLst>
              <a:ext uri="{FF2B5EF4-FFF2-40B4-BE49-F238E27FC236}">
                <a16:creationId xmlns:a16="http://schemas.microsoft.com/office/drawing/2014/main" id="{B087CB54-6A8D-69A1-C9C5-2374EBE836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1113" y="382111"/>
            <a:ext cx="1541462" cy="813126"/>
          </a:xfrm>
          <a:prstGeom prst="rect">
            <a:avLst/>
          </a:prstGeom>
        </p:spPr>
      </p:pic>
    </p:spTree>
    <p:extLst>
      <p:ext uri="{BB962C8B-B14F-4D97-AF65-F5344CB8AC3E}">
        <p14:creationId xmlns:p14="http://schemas.microsoft.com/office/powerpoint/2010/main" val="4002618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udendørs, sky, jord, jordvej&#10;&#10;Automatisk genereret beskrivelse">
            <a:extLst>
              <a:ext uri="{FF2B5EF4-FFF2-40B4-BE49-F238E27FC236}">
                <a16:creationId xmlns:a16="http://schemas.microsoft.com/office/drawing/2014/main" id="{6F8783FC-CB04-D367-9DD5-2556C01F70D8}"/>
              </a:ext>
            </a:extLst>
          </p:cNvPr>
          <p:cNvPicPr>
            <a:picLocks noChangeAspect="1"/>
          </p:cNvPicPr>
          <p:nvPr/>
        </p:nvPicPr>
        <p:blipFill rotWithShape="1">
          <a:blip r:embed="rId2">
            <a:extLst>
              <a:ext uri="{28A0092B-C50C-407E-A947-70E740481C1C}">
                <a14:useLocalDpi xmlns:a14="http://schemas.microsoft.com/office/drawing/2010/main" val="0"/>
              </a:ext>
            </a:extLst>
          </a:blip>
          <a:srcRect t="24054" b="301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7" name="Billede 6" descr="Et billede, der indeholder Font/skrifttype, Grafik, skærmbillede, tekst&#10;&#10;Automatisk genereret beskrivelse">
            <a:extLst>
              <a:ext uri="{FF2B5EF4-FFF2-40B4-BE49-F238E27FC236}">
                <a16:creationId xmlns:a16="http://schemas.microsoft.com/office/drawing/2014/main" id="{2B9C7DDE-EE60-47D1-8336-511FCF04E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4385" y="368300"/>
            <a:ext cx="1528190" cy="813600"/>
          </a:xfrm>
          <a:prstGeom prst="rect">
            <a:avLst/>
          </a:prstGeom>
        </p:spPr>
      </p:pic>
      <p:sp>
        <p:nvSpPr>
          <p:cNvPr id="2" name="Tekstfelt 1">
            <a:extLst>
              <a:ext uri="{FF2B5EF4-FFF2-40B4-BE49-F238E27FC236}">
                <a16:creationId xmlns:a16="http://schemas.microsoft.com/office/drawing/2014/main" id="{0E0118BD-B88B-3D81-B206-F3E59FE8D19F}"/>
              </a:ext>
            </a:extLst>
          </p:cNvPr>
          <p:cNvSpPr txBox="1"/>
          <p:nvPr/>
        </p:nvSpPr>
        <p:spPr>
          <a:xfrm>
            <a:off x="3307080" y="3710613"/>
            <a:ext cx="8717280" cy="1938992"/>
          </a:xfrm>
          <a:prstGeom prst="rect">
            <a:avLst/>
          </a:prstGeom>
          <a:noFill/>
        </p:spPr>
        <p:txBody>
          <a:bodyPr wrap="square" rtlCol="0">
            <a:spAutoFit/>
          </a:bodyPr>
          <a:lstStyle/>
          <a:p>
            <a:pPr marL="342900" indent="-342900">
              <a:buFont typeface="Arial" panose="020B0604020202020204" pitchFamily="34" charset="0"/>
              <a:buChar char="•"/>
            </a:pPr>
            <a:r>
              <a:rPr lang="da-DK" sz="2400" dirty="0">
                <a:latin typeface="Calibri" panose="020F0502020204030204" pitchFamily="34" charset="0"/>
                <a:ea typeface="Calibri" panose="020F0502020204030204" pitchFamily="34" charset="0"/>
                <a:cs typeface="Calibri" panose="020F0502020204030204" pitchFamily="34" charset="0"/>
              </a:rPr>
              <a:t>Sikre forsyning for minimum 12 år ved udlægning af graveområder</a:t>
            </a:r>
          </a:p>
          <a:p>
            <a:pPr marL="342900" indent="-342900">
              <a:buFont typeface="Arial" panose="020B0604020202020204" pitchFamily="34" charset="0"/>
              <a:buChar char="•"/>
            </a:pPr>
            <a:r>
              <a:rPr lang="da-DK" sz="2400" dirty="0">
                <a:latin typeface="Calibri" panose="020F0502020204030204" pitchFamily="34" charset="0"/>
                <a:ea typeface="Calibri" panose="020F0502020204030204" pitchFamily="34" charset="0"/>
                <a:cs typeface="Calibri" panose="020F0502020204030204" pitchFamily="34" charset="0"/>
              </a:rPr>
              <a:t>Udpegning af graveområder</a:t>
            </a:r>
          </a:p>
          <a:p>
            <a:pPr marL="342900" indent="-342900">
              <a:buFont typeface="Arial" panose="020B0604020202020204" pitchFamily="34" charset="0"/>
              <a:buChar char="•"/>
            </a:pPr>
            <a:r>
              <a:rPr lang="da-DK" sz="2400" dirty="0">
                <a:latin typeface="Calibri" panose="020F0502020204030204" pitchFamily="34" charset="0"/>
                <a:ea typeface="Calibri" panose="020F0502020204030204" pitchFamily="34" charset="0"/>
                <a:cs typeface="Calibri" panose="020F0502020204030204" pitchFamily="34" charset="0"/>
              </a:rPr>
              <a:t>Udpegning af interesseområder</a:t>
            </a:r>
          </a:p>
          <a:p>
            <a:pPr marL="342900" indent="-342900">
              <a:buFont typeface="Arial" panose="020B0604020202020204" pitchFamily="34" charset="0"/>
              <a:buChar char="•"/>
            </a:pPr>
            <a:r>
              <a:rPr lang="da-DK" sz="2400" dirty="0">
                <a:latin typeface="Calibri" panose="020F0502020204030204" pitchFamily="34" charset="0"/>
                <a:ea typeface="Calibri" panose="020F0502020204030204" pitchFamily="34" charset="0"/>
                <a:cs typeface="Calibri" panose="020F0502020204030204" pitchFamily="34" charset="0"/>
              </a:rPr>
              <a:t>Udstikker retning for indvinding og for behandling af tilladelser</a:t>
            </a:r>
          </a:p>
          <a:p>
            <a:pPr marL="342900" indent="-342900">
              <a:buFont typeface="Arial" panose="020B0604020202020204" pitchFamily="34" charset="0"/>
              <a:buChar char="•"/>
            </a:pPr>
            <a:r>
              <a:rPr lang="da-DK" sz="2400" dirty="0">
                <a:latin typeface="Calibri" panose="020F0502020204030204" pitchFamily="34" charset="0"/>
                <a:ea typeface="Calibri" panose="020F0502020204030204" pitchFamily="34" charset="0"/>
                <a:cs typeface="Calibri" panose="020F0502020204030204" pitchFamily="34" charset="0"/>
              </a:rPr>
              <a:t>Bindende for den administration regionen foretager i perioden</a:t>
            </a:r>
          </a:p>
        </p:txBody>
      </p:sp>
      <p:sp>
        <p:nvSpPr>
          <p:cNvPr id="5" name="Tekstfelt 4">
            <a:extLst>
              <a:ext uri="{FF2B5EF4-FFF2-40B4-BE49-F238E27FC236}">
                <a16:creationId xmlns:a16="http://schemas.microsoft.com/office/drawing/2014/main" id="{B732730B-706E-24CE-4261-CC145A028065}"/>
              </a:ext>
            </a:extLst>
          </p:cNvPr>
          <p:cNvSpPr txBox="1"/>
          <p:nvPr/>
        </p:nvSpPr>
        <p:spPr>
          <a:xfrm>
            <a:off x="649288" y="4048125"/>
            <a:ext cx="2983335" cy="1077218"/>
          </a:xfrm>
          <a:prstGeom prst="rect">
            <a:avLst/>
          </a:prstGeom>
          <a:noFill/>
        </p:spPr>
        <p:txBody>
          <a:bodyPr wrap="square" rtlCol="0">
            <a:spAutoFit/>
          </a:bodyPr>
          <a:lstStyle/>
          <a:p>
            <a:pPr algn="ctr"/>
            <a:r>
              <a:rPr lang="da-DK" sz="3200" b="1" dirty="0">
                <a:solidFill>
                  <a:srgbClr val="003C53"/>
                </a:solidFill>
                <a:latin typeface="Cachet Pro Book" panose="020B0604020204040204" pitchFamily="34" charset="0"/>
              </a:rPr>
              <a:t>Råstofplan</a:t>
            </a:r>
          </a:p>
          <a:p>
            <a:pPr algn="ctr"/>
            <a:endParaRPr lang="da-DK" sz="3200" b="1" dirty="0">
              <a:solidFill>
                <a:srgbClr val="003C53"/>
              </a:solidFill>
              <a:latin typeface="Cachet Pro Book" panose="020B0604020204040204" pitchFamily="34" charset="0"/>
            </a:endParaRPr>
          </a:p>
        </p:txBody>
      </p:sp>
    </p:spTree>
    <p:extLst>
      <p:ext uri="{BB962C8B-B14F-4D97-AF65-F5344CB8AC3E}">
        <p14:creationId xmlns:p14="http://schemas.microsoft.com/office/powerpoint/2010/main" val="1448611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00BDC-0C7B-AAC3-8B43-6C131933DA92}"/>
            </a:ext>
          </a:extLst>
        </p:cNvPr>
        <p:cNvGrpSpPr/>
        <p:nvPr/>
      </p:nvGrpSpPr>
      <p:grpSpPr>
        <a:xfrm>
          <a:off x="0" y="0"/>
          <a:ext cx="0" cy="0"/>
          <a:chOff x="0" y="0"/>
          <a:chExt cx="0" cy="0"/>
        </a:xfrm>
      </p:grpSpPr>
      <p:pic>
        <p:nvPicPr>
          <p:cNvPr id="4" name="Billede 3" descr="Et billede, der indeholder udendørs, sky, jord, jordvej&#10;&#10;Automatisk genereret beskrivelse">
            <a:extLst>
              <a:ext uri="{FF2B5EF4-FFF2-40B4-BE49-F238E27FC236}">
                <a16:creationId xmlns:a16="http://schemas.microsoft.com/office/drawing/2014/main" id="{4C0DB698-19E2-4DF7-D8DF-21DD135FECC7}"/>
              </a:ext>
            </a:extLst>
          </p:cNvPr>
          <p:cNvPicPr>
            <a:picLocks noChangeAspect="1"/>
          </p:cNvPicPr>
          <p:nvPr/>
        </p:nvPicPr>
        <p:blipFill rotWithShape="1">
          <a:blip r:embed="rId2">
            <a:extLst>
              <a:ext uri="{28A0092B-C50C-407E-A947-70E740481C1C}">
                <a14:useLocalDpi xmlns:a14="http://schemas.microsoft.com/office/drawing/2010/main" val="0"/>
              </a:ext>
            </a:extLst>
          </a:blip>
          <a:srcRect t="24054" b="301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kstfelt 1">
            <a:extLst>
              <a:ext uri="{FF2B5EF4-FFF2-40B4-BE49-F238E27FC236}">
                <a16:creationId xmlns:a16="http://schemas.microsoft.com/office/drawing/2014/main" id="{51FFFCDF-6988-85F5-F146-EB85F634DA60}"/>
              </a:ext>
            </a:extLst>
          </p:cNvPr>
          <p:cNvSpPr txBox="1"/>
          <p:nvPr/>
        </p:nvSpPr>
        <p:spPr>
          <a:xfrm>
            <a:off x="3914463" y="4078903"/>
            <a:ext cx="7761600" cy="1938992"/>
          </a:xfrm>
          <a:prstGeom prst="rect">
            <a:avLst/>
          </a:prstGeom>
          <a:noFill/>
        </p:spPr>
        <p:txBody>
          <a:bodyPr wrap="square" rtlCol="0">
            <a:spAutoFit/>
          </a:bodyPr>
          <a:lstStyle/>
          <a:p>
            <a:r>
              <a:rPr lang="da-DK" sz="2000" dirty="0">
                <a:latin typeface="Calibri" panose="020F0502020204030204" pitchFamily="34" charset="0"/>
                <a:ea typeface="Calibri" panose="020F0502020204030204" pitchFamily="34" charset="0"/>
                <a:cs typeface="Calibri" panose="020F0502020204030204" pitchFamily="34" charset="0"/>
              </a:rPr>
              <a:t>Lovbunden område – begrænser indflydelse </a:t>
            </a:r>
          </a:p>
          <a:p>
            <a:r>
              <a:rPr lang="da-DK" sz="2000" dirty="0">
                <a:latin typeface="Calibri" panose="020F0502020204030204" pitchFamily="34" charset="0"/>
                <a:ea typeface="Calibri" panose="020F0502020204030204" pitchFamily="34" charset="0"/>
                <a:cs typeface="Calibri" panose="020F0502020204030204" pitchFamily="34" charset="0"/>
              </a:rPr>
              <a:t>Forskel mellem interesseområder og graveområder</a:t>
            </a:r>
          </a:p>
          <a:p>
            <a:r>
              <a:rPr lang="da-DK" sz="2000" dirty="0">
                <a:latin typeface="Calibri" panose="020F0502020204030204" pitchFamily="34" charset="0"/>
                <a:ea typeface="Calibri" panose="020F0502020204030204" pitchFamily="34" charset="0"/>
                <a:cs typeface="Calibri" panose="020F0502020204030204" pitchFamily="34" charset="0"/>
              </a:rPr>
              <a:t>Forskel mellem Plan og tilladelser – tilladelser er ikke med i planen</a:t>
            </a:r>
          </a:p>
          <a:p>
            <a:r>
              <a:rPr lang="da-DK" sz="2000" dirty="0">
                <a:latin typeface="Calibri" panose="020F0502020204030204" pitchFamily="34" charset="0"/>
                <a:ea typeface="Calibri" panose="020F0502020204030204" pitchFamily="34" charset="0"/>
                <a:cs typeface="Calibri" panose="020F0502020204030204" pitchFamily="34" charset="0"/>
              </a:rPr>
              <a:t>Markedet styrer hvad der sker i praksis - konjunktur bestemt</a:t>
            </a:r>
          </a:p>
          <a:p>
            <a:r>
              <a:rPr lang="da-DK" sz="2000" dirty="0">
                <a:latin typeface="Calibri" panose="020F0502020204030204" pitchFamily="34" charset="0"/>
                <a:ea typeface="Calibri" panose="020F0502020204030204" pitchFamily="34" charset="0"/>
                <a:cs typeface="Calibri" panose="020F0502020204030204" pitchFamily="34" charset="0"/>
              </a:rPr>
              <a:t>Lodsejere bestemmer over deres jord</a:t>
            </a:r>
          </a:p>
          <a:p>
            <a:r>
              <a:rPr lang="da-DK" sz="2000" dirty="0">
                <a:latin typeface="Calibri" panose="020F0502020204030204" pitchFamily="34" charset="0"/>
                <a:ea typeface="Calibri" panose="020F0502020204030204" pitchFamily="34" charset="0"/>
                <a:cs typeface="Calibri" panose="020F0502020204030204" pitchFamily="34" charset="0"/>
              </a:rPr>
              <a:t>Forskellige forhold i de enkelte regioner, Regions Sjælland er særlig</a:t>
            </a:r>
          </a:p>
        </p:txBody>
      </p:sp>
      <p:sp>
        <p:nvSpPr>
          <p:cNvPr id="5" name="Tekstfelt 4">
            <a:extLst>
              <a:ext uri="{FF2B5EF4-FFF2-40B4-BE49-F238E27FC236}">
                <a16:creationId xmlns:a16="http://schemas.microsoft.com/office/drawing/2014/main" id="{C810DE73-1363-382A-719B-38867C14DA9B}"/>
              </a:ext>
            </a:extLst>
          </p:cNvPr>
          <p:cNvSpPr txBox="1"/>
          <p:nvPr/>
        </p:nvSpPr>
        <p:spPr>
          <a:xfrm>
            <a:off x="725488" y="4448234"/>
            <a:ext cx="2983335" cy="1077218"/>
          </a:xfrm>
          <a:prstGeom prst="rect">
            <a:avLst/>
          </a:prstGeom>
          <a:noFill/>
        </p:spPr>
        <p:txBody>
          <a:bodyPr wrap="square" rtlCol="0">
            <a:spAutoFit/>
          </a:bodyPr>
          <a:lstStyle/>
          <a:p>
            <a:pPr algn="ctr"/>
            <a:r>
              <a:rPr lang="da-DK" sz="3200" b="1" dirty="0">
                <a:solidFill>
                  <a:srgbClr val="003C53"/>
                </a:solidFill>
                <a:latin typeface="Cachet Pro Book" panose="020B0604020204040204" pitchFamily="34" charset="0"/>
              </a:rPr>
              <a:t>Råstofplan</a:t>
            </a:r>
          </a:p>
          <a:p>
            <a:pPr algn="ctr"/>
            <a:r>
              <a:rPr lang="da-DK" sz="3200" b="1" dirty="0">
                <a:solidFill>
                  <a:srgbClr val="003C53"/>
                </a:solidFill>
                <a:latin typeface="Cachet Pro Book" panose="020B0604020204040204" pitchFamily="34" charset="0"/>
              </a:rPr>
              <a:t>HUSK</a:t>
            </a:r>
          </a:p>
        </p:txBody>
      </p:sp>
      <p:sp>
        <p:nvSpPr>
          <p:cNvPr id="6" name="Kombinationstegning: figur 5">
            <a:extLst>
              <a:ext uri="{FF2B5EF4-FFF2-40B4-BE49-F238E27FC236}">
                <a16:creationId xmlns:a16="http://schemas.microsoft.com/office/drawing/2014/main" id="{83EE5E61-53E1-CC67-1193-7DE4B0E8CA86}"/>
              </a:ext>
            </a:extLst>
          </p:cNvPr>
          <p:cNvSpPr/>
          <p:nvPr/>
        </p:nvSpPr>
        <p:spPr>
          <a:xfrm>
            <a:off x="1236080" y="5525452"/>
            <a:ext cx="1962150" cy="48467"/>
          </a:xfrm>
          <a:custGeom>
            <a:avLst/>
            <a:gdLst>
              <a:gd name="connsiteX0" fmla="*/ 0 w 1962150"/>
              <a:gd name="connsiteY0" fmla="*/ 38100 h 48467"/>
              <a:gd name="connsiteX1" fmla="*/ 247650 w 1962150"/>
              <a:gd name="connsiteY1" fmla="*/ 9525 h 48467"/>
              <a:gd name="connsiteX2" fmla="*/ 371475 w 1962150"/>
              <a:gd name="connsiteY2" fmla="*/ 0 h 48467"/>
              <a:gd name="connsiteX3" fmla="*/ 1552575 w 1962150"/>
              <a:gd name="connsiteY3" fmla="*/ 9525 h 48467"/>
              <a:gd name="connsiteX4" fmla="*/ 1600200 w 1962150"/>
              <a:gd name="connsiteY4" fmla="*/ 19050 h 48467"/>
              <a:gd name="connsiteX5" fmla="*/ 1809750 w 1962150"/>
              <a:gd name="connsiteY5" fmla="*/ 28575 h 48467"/>
              <a:gd name="connsiteX6" fmla="*/ 1866900 w 1962150"/>
              <a:gd name="connsiteY6" fmla="*/ 38100 h 48467"/>
              <a:gd name="connsiteX7" fmla="*/ 1905000 w 1962150"/>
              <a:gd name="connsiteY7" fmla="*/ 47625 h 48467"/>
              <a:gd name="connsiteX8" fmla="*/ 1962150 w 1962150"/>
              <a:gd name="connsiteY8" fmla="*/ 47625 h 4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2150" h="48467">
                <a:moveTo>
                  <a:pt x="0" y="38100"/>
                </a:moveTo>
                <a:cubicBezTo>
                  <a:pt x="111428" y="-6471"/>
                  <a:pt x="23417" y="22715"/>
                  <a:pt x="247650" y="9525"/>
                </a:cubicBezTo>
                <a:cubicBezTo>
                  <a:pt x="288975" y="7094"/>
                  <a:pt x="330200" y="3175"/>
                  <a:pt x="371475" y="0"/>
                </a:cubicBezTo>
                <a:lnTo>
                  <a:pt x="1552575" y="9525"/>
                </a:lnTo>
                <a:cubicBezTo>
                  <a:pt x="1568762" y="9776"/>
                  <a:pt x="1584055" y="17854"/>
                  <a:pt x="1600200" y="19050"/>
                </a:cubicBezTo>
                <a:cubicBezTo>
                  <a:pt x="1669931" y="24215"/>
                  <a:pt x="1739900" y="25400"/>
                  <a:pt x="1809750" y="28575"/>
                </a:cubicBezTo>
                <a:cubicBezTo>
                  <a:pt x="1828800" y="31750"/>
                  <a:pt x="1847962" y="34312"/>
                  <a:pt x="1866900" y="38100"/>
                </a:cubicBezTo>
                <a:cubicBezTo>
                  <a:pt x="1879737" y="40667"/>
                  <a:pt x="1891974" y="46322"/>
                  <a:pt x="1905000" y="47625"/>
                </a:cubicBezTo>
                <a:cubicBezTo>
                  <a:pt x="1923955" y="49521"/>
                  <a:pt x="1943100" y="47625"/>
                  <a:pt x="1962150" y="47625"/>
                </a:cubicBezTo>
              </a:path>
            </a:pathLst>
          </a:custGeom>
          <a:noFill/>
          <a:ln w="38100">
            <a:solidFill>
              <a:srgbClr val="FF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descr="Et billede, der indeholder Font/skrifttype, Grafik, skærmbillede, tekst&#10;&#10;Automatisk genereret beskrivelse">
            <a:extLst>
              <a:ext uri="{FF2B5EF4-FFF2-40B4-BE49-F238E27FC236}">
                <a16:creationId xmlns:a16="http://schemas.microsoft.com/office/drawing/2014/main" id="{27CCDBA5-1474-7176-6E35-231F7A96D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4385" y="368300"/>
            <a:ext cx="1528190" cy="813600"/>
          </a:xfrm>
          <a:prstGeom prst="rect">
            <a:avLst/>
          </a:prstGeom>
        </p:spPr>
      </p:pic>
    </p:spTree>
    <p:extLst>
      <p:ext uri="{BB962C8B-B14F-4D97-AF65-F5344CB8AC3E}">
        <p14:creationId xmlns:p14="http://schemas.microsoft.com/office/powerpoint/2010/main" val="136513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1FCBE-0E50-B20D-4957-C55AABE34249}"/>
            </a:ext>
          </a:extLst>
        </p:cNvPr>
        <p:cNvGrpSpPr/>
        <p:nvPr/>
      </p:nvGrpSpPr>
      <p:grpSpPr>
        <a:xfrm>
          <a:off x="0" y="0"/>
          <a:ext cx="0" cy="0"/>
          <a:chOff x="0" y="0"/>
          <a:chExt cx="0" cy="0"/>
        </a:xfrm>
      </p:grpSpPr>
      <p:sp>
        <p:nvSpPr>
          <p:cNvPr id="10" name="Tekstfelt 9">
            <a:extLst>
              <a:ext uri="{FF2B5EF4-FFF2-40B4-BE49-F238E27FC236}">
                <a16:creationId xmlns:a16="http://schemas.microsoft.com/office/drawing/2014/main" id="{DE8D8BA6-62CF-93FB-0395-6BFC56CA3AEF}"/>
              </a:ext>
            </a:extLst>
          </p:cNvPr>
          <p:cNvSpPr txBox="1"/>
          <p:nvPr/>
        </p:nvSpPr>
        <p:spPr>
          <a:xfrm>
            <a:off x="515938" y="681037"/>
            <a:ext cx="5580062" cy="466281"/>
          </a:xfrm>
          <a:prstGeom prst="rect">
            <a:avLst/>
          </a:prstGeom>
          <a:noFill/>
        </p:spPr>
        <p:txBody>
          <a:bodyPr wrap="square">
            <a:spAutoFit/>
          </a:bodyPr>
          <a:lstStyle/>
          <a:p>
            <a:pPr>
              <a:lnSpc>
                <a:spcPct val="90000"/>
              </a:lnSpc>
              <a:spcBef>
                <a:spcPct val="0"/>
              </a:spcBef>
              <a:spcAft>
                <a:spcPts val="600"/>
              </a:spcAft>
            </a:pPr>
            <a:r>
              <a:rPr lang="da-DK" sz="2700" b="1" dirty="0">
                <a:solidFill>
                  <a:srgbClr val="003C53"/>
                </a:solidFill>
                <a:latin typeface="Cachet Pro Book" panose="020B0604020204040204" pitchFamily="34" charset="0"/>
              </a:rPr>
              <a:t>Råstofplan 2026</a:t>
            </a:r>
          </a:p>
        </p:txBody>
      </p:sp>
      <p:pic>
        <p:nvPicPr>
          <p:cNvPr id="17" name="Billede 16">
            <a:extLst>
              <a:ext uri="{FF2B5EF4-FFF2-40B4-BE49-F238E27FC236}">
                <a16:creationId xmlns:a16="http://schemas.microsoft.com/office/drawing/2014/main" id="{CFCB47B4-A824-BCF3-43AE-434C8E751E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8862" y="5787400"/>
            <a:ext cx="1267200" cy="668455"/>
          </a:xfrm>
          <a:prstGeom prst="rect">
            <a:avLst/>
          </a:prstGeom>
        </p:spPr>
      </p:pic>
      <p:sp>
        <p:nvSpPr>
          <p:cNvPr id="14" name="Pladsholder til indhold 13">
            <a:extLst>
              <a:ext uri="{FF2B5EF4-FFF2-40B4-BE49-F238E27FC236}">
                <a16:creationId xmlns:a16="http://schemas.microsoft.com/office/drawing/2014/main" id="{463678D3-EE9E-066C-5F0F-857E0538D83D}"/>
              </a:ext>
            </a:extLst>
          </p:cNvPr>
          <p:cNvSpPr>
            <a:spLocks noGrp="1"/>
          </p:cNvSpPr>
          <p:nvPr>
            <p:ph idx="1"/>
          </p:nvPr>
        </p:nvSpPr>
        <p:spPr>
          <a:xfrm>
            <a:off x="594597" y="1426230"/>
            <a:ext cx="8384222" cy="5253192"/>
          </a:xfrm>
        </p:spPr>
        <p:txBody>
          <a:bodyPr>
            <a:normAutofit/>
          </a:bodyPr>
          <a:lstStyle/>
          <a:p>
            <a:pPr marL="0" indent="0">
              <a:buNone/>
            </a:pPr>
            <a:r>
              <a:rPr lang="da-DK" sz="1800" b="1" dirty="0"/>
              <a:t>Strategiske sigtelinjer:</a:t>
            </a:r>
            <a:br>
              <a:rPr lang="da-DK" sz="1800" dirty="0"/>
            </a:br>
            <a:br>
              <a:rPr lang="da-DK" sz="1800" dirty="0"/>
            </a:br>
            <a:r>
              <a:rPr lang="da-DK" sz="1800" dirty="0"/>
              <a:t>- Begrænse ressourceforbrug og fremme  genanvendelse</a:t>
            </a:r>
            <a:br>
              <a:rPr lang="da-DK" sz="1800" dirty="0"/>
            </a:br>
            <a:r>
              <a:rPr lang="da-DK" sz="1800" dirty="0"/>
              <a:t>- graveområder (principper og hensyn)</a:t>
            </a:r>
            <a:br>
              <a:rPr lang="da-DK" sz="1800" dirty="0"/>
            </a:br>
            <a:r>
              <a:rPr lang="da-DK" sz="1800" dirty="0"/>
              <a:t>- Råstofgrave efterbehandles til natur og rekreative formål</a:t>
            </a:r>
            <a:br>
              <a:rPr lang="da-DK" sz="1800" dirty="0"/>
            </a:br>
            <a:r>
              <a:rPr lang="da-DK" sz="1800" dirty="0"/>
              <a:t>- Dialog og hensyn</a:t>
            </a:r>
            <a:br>
              <a:rPr lang="da-DK" sz="1800" dirty="0"/>
            </a:br>
            <a:endParaRPr lang="da-DK" sz="1800" dirty="0"/>
          </a:p>
          <a:p>
            <a:pPr marL="0" indent="0">
              <a:buNone/>
            </a:pPr>
            <a:r>
              <a:rPr lang="da-DK" sz="1800" b="1" dirty="0"/>
              <a:t>Mål:</a:t>
            </a:r>
            <a:r>
              <a:rPr lang="da-DK" sz="1800" b="1" i="1" dirty="0"/>
              <a:t> </a:t>
            </a:r>
          </a:p>
          <a:p>
            <a:pPr marL="0" indent="0">
              <a:buNone/>
            </a:pPr>
            <a:r>
              <a:rPr lang="da-DK" sz="1800" dirty="0"/>
              <a:t>- sekundære råstoffer dækker 20% af Region Sjællands råstofforbrug i 2032.</a:t>
            </a:r>
          </a:p>
          <a:p>
            <a:pPr marL="0" indent="0">
              <a:buNone/>
            </a:pPr>
            <a:r>
              <a:rPr lang="da-DK" sz="1800" dirty="0"/>
              <a:t> - Indvinder har dialog med naboer, borgere og andre interessenter inden ansøgning om gravetilladelse indsendes til regionen. Her aftales i dialog, hvordan der efterbehandles, og hvordan der tages hensyn før og under indvinding.</a:t>
            </a:r>
          </a:p>
          <a:p>
            <a:pPr marL="0" indent="0">
              <a:buNone/>
            </a:pPr>
            <a:endParaRPr lang="da-DK" sz="2000" dirty="0"/>
          </a:p>
          <a:p>
            <a:pPr marL="0" indent="0">
              <a:buNone/>
            </a:pPr>
            <a:endParaRPr lang="da-DK" sz="2000" dirty="0"/>
          </a:p>
          <a:p>
            <a:endParaRPr lang="da-DK" sz="2000" dirty="0"/>
          </a:p>
          <a:p>
            <a:endParaRPr lang="da-DK" sz="2000" dirty="0"/>
          </a:p>
          <a:p>
            <a:endParaRPr lang="da-DK" sz="2000" dirty="0"/>
          </a:p>
          <a:p>
            <a:endParaRPr lang="da-DK" sz="2000" dirty="0"/>
          </a:p>
        </p:txBody>
      </p:sp>
      <p:pic>
        <p:nvPicPr>
          <p:cNvPr id="4" name="Billede 3" descr="Et billede, der indeholder Font/skrifttype, skærmbillede, Grafik, tekst&#10;&#10;Automatisk genereret beskrivelse">
            <a:extLst>
              <a:ext uri="{FF2B5EF4-FFF2-40B4-BE49-F238E27FC236}">
                <a16:creationId xmlns:a16="http://schemas.microsoft.com/office/drawing/2014/main" id="{0D6C3F59-3DA8-2B8B-19B4-B84216A41A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79620" y="5936756"/>
            <a:ext cx="1267200" cy="668452"/>
          </a:xfrm>
          <a:prstGeom prst="rect">
            <a:avLst/>
          </a:prstGeom>
        </p:spPr>
      </p:pic>
      <p:pic>
        <p:nvPicPr>
          <p:cNvPr id="15" name="Billede 14" descr="Et billede, der indeholder clipart, tegneserie, Animation, Animeret tegnefilm&#10;&#10;Indhold genereret af kunstig intelligens kan være forkert.">
            <a:extLst>
              <a:ext uri="{FF2B5EF4-FFF2-40B4-BE49-F238E27FC236}">
                <a16:creationId xmlns:a16="http://schemas.microsoft.com/office/drawing/2014/main" id="{E0C27BA5-02D0-6BA6-418B-E5D953E808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063" y="813445"/>
            <a:ext cx="4087618" cy="1728455"/>
          </a:xfrm>
          <a:prstGeom prst="rect">
            <a:avLst/>
          </a:prstGeom>
        </p:spPr>
      </p:pic>
      <p:sp>
        <p:nvSpPr>
          <p:cNvPr id="20" name="Tekstfelt 19">
            <a:extLst>
              <a:ext uri="{FF2B5EF4-FFF2-40B4-BE49-F238E27FC236}">
                <a16:creationId xmlns:a16="http://schemas.microsoft.com/office/drawing/2014/main" id="{25C3658C-4929-66BF-361E-E544C94C8C82}"/>
              </a:ext>
            </a:extLst>
          </p:cNvPr>
          <p:cNvSpPr txBox="1"/>
          <p:nvPr/>
        </p:nvSpPr>
        <p:spPr>
          <a:xfrm>
            <a:off x="8592925" y="2632787"/>
            <a:ext cx="2853895" cy="261610"/>
          </a:xfrm>
          <a:prstGeom prst="rect">
            <a:avLst/>
          </a:prstGeom>
          <a:noFill/>
        </p:spPr>
        <p:txBody>
          <a:bodyPr wrap="square" rtlCol="0">
            <a:spAutoFit/>
          </a:bodyPr>
          <a:lstStyle/>
          <a:p>
            <a:pPr algn="ctr">
              <a:spcBef>
                <a:spcPts val="0"/>
              </a:spcBef>
            </a:pPr>
            <a:r>
              <a:rPr lang="da-DK" sz="1100" b="1" dirty="0">
                <a:solidFill>
                  <a:srgbClr val="00999A"/>
                </a:solidFill>
                <a:latin typeface="Calibri" panose="020F0502020204030204" pitchFamily="34" charset="0"/>
                <a:ea typeface="Calibri" panose="020F0502020204030204" pitchFamily="34" charset="0"/>
                <a:cs typeface="Calibri" panose="020F0502020204030204" pitchFamily="34" charset="0"/>
              </a:rPr>
              <a:t>Bæredygtighed og øget genanvendelse</a:t>
            </a:r>
          </a:p>
        </p:txBody>
      </p:sp>
      <p:pic>
        <p:nvPicPr>
          <p:cNvPr id="13" name="Billede 12" descr="Et billede, der indeholder tegneserie, illustration/afbildning, Grafik, kunst&#10;&#10;Indhold genereret af kunstig intelligens kan være forkert.">
            <a:extLst>
              <a:ext uri="{FF2B5EF4-FFF2-40B4-BE49-F238E27FC236}">
                <a16:creationId xmlns:a16="http://schemas.microsoft.com/office/drawing/2014/main" id="{D5F7AE26-80CF-D59F-F6A4-40ECE20EB8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0904" y="3768631"/>
            <a:ext cx="2075916" cy="1542969"/>
          </a:xfrm>
          <a:prstGeom prst="rect">
            <a:avLst/>
          </a:prstGeom>
        </p:spPr>
      </p:pic>
      <p:sp>
        <p:nvSpPr>
          <p:cNvPr id="18" name="Tekstfelt 17">
            <a:extLst>
              <a:ext uri="{FF2B5EF4-FFF2-40B4-BE49-F238E27FC236}">
                <a16:creationId xmlns:a16="http://schemas.microsoft.com/office/drawing/2014/main" id="{8609DF9B-3D6E-31F3-60B6-E1909B910360}"/>
              </a:ext>
            </a:extLst>
          </p:cNvPr>
          <p:cNvSpPr txBox="1"/>
          <p:nvPr/>
        </p:nvSpPr>
        <p:spPr>
          <a:xfrm>
            <a:off x="9431834" y="5418695"/>
            <a:ext cx="1806998" cy="261610"/>
          </a:xfrm>
          <a:prstGeom prst="rect">
            <a:avLst/>
          </a:prstGeom>
          <a:noFill/>
        </p:spPr>
        <p:txBody>
          <a:bodyPr wrap="square" rtlCol="0">
            <a:spAutoFit/>
          </a:bodyPr>
          <a:lstStyle/>
          <a:p>
            <a:pPr algn="ctr">
              <a:spcBef>
                <a:spcPts val="0"/>
              </a:spcBef>
            </a:pPr>
            <a:r>
              <a:rPr lang="da-DK" sz="1100" b="1" dirty="0">
                <a:solidFill>
                  <a:srgbClr val="00999A"/>
                </a:solidFill>
                <a:latin typeface="Calibri" panose="020F0502020204030204" pitchFamily="34" charset="0"/>
                <a:ea typeface="Calibri" panose="020F0502020204030204" pitchFamily="34" charset="0"/>
                <a:cs typeface="Calibri" panose="020F0502020204030204" pitchFamily="34" charset="0"/>
              </a:rPr>
              <a:t>Borgerhensyn og dialog</a:t>
            </a:r>
          </a:p>
        </p:txBody>
      </p:sp>
    </p:spTree>
    <p:extLst>
      <p:ext uri="{BB962C8B-B14F-4D97-AF65-F5344CB8AC3E}">
        <p14:creationId xmlns:p14="http://schemas.microsoft.com/office/powerpoint/2010/main" val="4131649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3"/>
          <a:srcRect l="5504"/>
          <a:stretch>
            <a:fillRect/>
          </a:stretch>
        </p:blipFill>
        <p:spPr>
          <a:xfrm>
            <a:off x="7554845" y="924232"/>
            <a:ext cx="4373754" cy="2460237"/>
          </a:xfrm>
          <a:prstGeom prst="rect">
            <a:avLst/>
          </a:prstGeom>
        </p:spPr>
      </p:pic>
      <p:pic>
        <p:nvPicPr>
          <p:cNvPr id="7" name="Billede 6"/>
          <p:cNvPicPr>
            <a:picLocks noChangeAspect="1"/>
          </p:cNvPicPr>
          <p:nvPr/>
        </p:nvPicPr>
        <p:blipFill rotWithShape="1">
          <a:blip r:embed="rId4" cstate="print">
            <a:extLst>
              <a:ext uri="{28A0092B-C50C-407E-A947-70E740481C1C}">
                <a14:useLocalDpi xmlns:a14="http://schemas.microsoft.com/office/drawing/2010/main" val="0"/>
              </a:ext>
            </a:extLst>
          </a:blip>
          <a:srcRect t="12500" b="12500"/>
          <a:stretch>
            <a:fillRect/>
          </a:stretch>
        </p:blipFill>
        <p:spPr>
          <a:xfrm>
            <a:off x="7554845" y="3817637"/>
            <a:ext cx="4450342" cy="2503317"/>
          </a:xfrm>
          <a:prstGeom prst="rect">
            <a:avLst/>
          </a:prstGeom>
        </p:spPr>
      </p:pic>
      <p:sp>
        <p:nvSpPr>
          <p:cNvPr id="10" name="Tekstfelt 9">
            <a:extLst>
              <a:ext uri="{FF2B5EF4-FFF2-40B4-BE49-F238E27FC236}">
                <a16:creationId xmlns:a16="http://schemas.microsoft.com/office/drawing/2014/main" id="{2DEEB02D-C9E4-4CBE-EF15-7B5031A92889}"/>
              </a:ext>
            </a:extLst>
          </p:cNvPr>
          <p:cNvSpPr txBox="1"/>
          <p:nvPr/>
        </p:nvSpPr>
        <p:spPr>
          <a:xfrm>
            <a:off x="515938" y="681037"/>
            <a:ext cx="5580062" cy="535531"/>
          </a:xfrm>
          <a:prstGeom prst="rect">
            <a:avLst/>
          </a:prstGeom>
          <a:noFill/>
        </p:spPr>
        <p:txBody>
          <a:bodyPr wrap="square">
            <a:spAutoFit/>
          </a:bodyPr>
          <a:lstStyle/>
          <a:p>
            <a:pPr algn="ctr">
              <a:lnSpc>
                <a:spcPct val="90000"/>
              </a:lnSpc>
              <a:spcBef>
                <a:spcPct val="0"/>
              </a:spcBef>
              <a:spcAft>
                <a:spcPts val="600"/>
              </a:spcAft>
            </a:pPr>
            <a:r>
              <a:rPr lang="da-DK" sz="3200" b="1" dirty="0">
                <a:solidFill>
                  <a:srgbClr val="003C53"/>
                </a:solidFill>
                <a:latin typeface="Cachet Pro Book" panose="020B0604020204040204" pitchFamily="34" charset="0"/>
              </a:rPr>
              <a:t>Råstofplan 2026</a:t>
            </a:r>
          </a:p>
        </p:txBody>
      </p:sp>
      <p:pic>
        <p:nvPicPr>
          <p:cNvPr id="17" name="Billede 16">
            <a:extLst>
              <a:ext uri="{FF2B5EF4-FFF2-40B4-BE49-F238E27FC236}">
                <a16:creationId xmlns:a16="http://schemas.microsoft.com/office/drawing/2014/main" id="{ECF5BBB3-9DCE-9578-A151-6491D14288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8862" y="5787400"/>
            <a:ext cx="1267200" cy="668455"/>
          </a:xfrm>
          <a:prstGeom prst="rect">
            <a:avLst/>
          </a:prstGeom>
        </p:spPr>
      </p:pic>
      <p:sp>
        <p:nvSpPr>
          <p:cNvPr id="14" name="Pladsholder til indhold 13">
            <a:extLst>
              <a:ext uri="{FF2B5EF4-FFF2-40B4-BE49-F238E27FC236}">
                <a16:creationId xmlns:a16="http://schemas.microsoft.com/office/drawing/2014/main" id="{EC765CCC-36D8-13C4-C585-964B13AD9A6A}"/>
              </a:ext>
            </a:extLst>
          </p:cNvPr>
          <p:cNvSpPr>
            <a:spLocks noGrp="1"/>
          </p:cNvSpPr>
          <p:nvPr>
            <p:ph idx="1"/>
          </p:nvPr>
        </p:nvSpPr>
        <p:spPr>
          <a:xfrm>
            <a:off x="388119" y="1602421"/>
            <a:ext cx="7378382" cy="5253192"/>
          </a:xfrm>
        </p:spPr>
        <p:txBody>
          <a:bodyPr>
            <a:normAutofit/>
          </a:bodyPr>
          <a:lstStyle/>
          <a:p>
            <a:r>
              <a:rPr lang="da-DK" sz="2400" dirty="0"/>
              <a:t>Nyt Region Østdanmark rammesætter tid</a:t>
            </a:r>
          </a:p>
          <a:p>
            <a:r>
              <a:rPr lang="da-DK" sz="2400" dirty="0"/>
              <a:t>Robust råstofplan – udpeger til  14,3 år</a:t>
            </a:r>
          </a:p>
          <a:p>
            <a:r>
              <a:rPr lang="da-DK" sz="2400" dirty="0"/>
              <a:t>Ingen nye retningslinjer </a:t>
            </a:r>
          </a:p>
          <a:p>
            <a:r>
              <a:rPr lang="da-DK" sz="2400" dirty="0"/>
              <a:t>Begrænset antal nye graveområder   (9 områder)</a:t>
            </a:r>
            <a:br>
              <a:rPr lang="da-DK" sz="2400" dirty="0"/>
            </a:br>
            <a:r>
              <a:rPr lang="da-DK" sz="2400" dirty="0"/>
              <a:t> (offentlig høring forslag om 53 nye!)</a:t>
            </a:r>
          </a:p>
          <a:p>
            <a:r>
              <a:rPr lang="da-DK" sz="2400" dirty="0"/>
              <a:t>Begrænset antal nye interesseområder (7 områder)</a:t>
            </a:r>
          </a:p>
          <a:p>
            <a:endParaRPr lang="da-DK" sz="2000" dirty="0"/>
          </a:p>
          <a:p>
            <a:endParaRPr lang="da-DK" sz="2000" dirty="0"/>
          </a:p>
          <a:p>
            <a:endParaRPr lang="da-DK" sz="2000" dirty="0"/>
          </a:p>
          <a:p>
            <a:endParaRPr lang="da-DK" sz="2000" dirty="0"/>
          </a:p>
        </p:txBody>
      </p:sp>
    </p:spTree>
    <p:extLst>
      <p:ext uri="{BB962C8B-B14F-4D97-AF65-F5344CB8AC3E}">
        <p14:creationId xmlns:p14="http://schemas.microsoft.com/office/powerpoint/2010/main" val="1188903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A5616-AFA1-2B47-B108-A0D56AC074B5}"/>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5DCAF6CF-48B9-83AC-0BC2-82F31A69E7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9006" y="353299"/>
            <a:ext cx="1267057" cy="668377"/>
          </a:xfrm>
          <a:prstGeom prst="rect">
            <a:avLst/>
          </a:prstGeom>
        </p:spPr>
      </p:pic>
      <p:grpSp>
        <p:nvGrpSpPr>
          <p:cNvPr id="18" name="Gruppe 17">
            <a:extLst>
              <a:ext uri="{FF2B5EF4-FFF2-40B4-BE49-F238E27FC236}">
                <a16:creationId xmlns:a16="http://schemas.microsoft.com/office/drawing/2014/main" id="{CD926CF3-545F-FE55-AB32-DDD709E0F6EF}"/>
              </a:ext>
            </a:extLst>
          </p:cNvPr>
          <p:cNvGrpSpPr/>
          <p:nvPr/>
        </p:nvGrpSpPr>
        <p:grpSpPr>
          <a:xfrm>
            <a:off x="584518" y="1155700"/>
            <a:ext cx="3467100" cy="338554"/>
            <a:chOff x="800100" y="1673860"/>
            <a:chExt cx="3467100" cy="338554"/>
          </a:xfrm>
        </p:grpSpPr>
        <p:sp>
          <p:nvSpPr>
            <p:cNvPr id="10" name="Ellipse 9">
              <a:extLst>
                <a:ext uri="{FF2B5EF4-FFF2-40B4-BE49-F238E27FC236}">
                  <a16:creationId xmlns:a16="http://schemas.microsoft.com/office/drawing/2014/main" id="{23FCCB5A-3FE8-2F1B-8EA6-E56C8BE5671D}"/>
                </a:ext>
              </a:extLst>
            </p:cNvPr>
            <p:cNvSpPr/>
            <p:nvPr/>
          </p:nvSpPr>
          <p:spPr>
            <a:xfrm>
              <a:off x="800100" y="1766937"/>
              <a:ext cx="152400" cy="152400"/>
            </a:xfrm>
            <a:prstGeom prst="ellipse">
              <a:avLst/>
            </a:prstGeom>
            <a:solidFill>
              <a:srgbClr val="0EB5DA"/>
            </a:solidFill>
            <a:ln>
              <a:solidFill>
                <a:srgbClr val="0EB5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a:extLst>
                <a:ext uri="{FF2B5EF4-FFF2-40B4-BE49-F238E27FC236}">
                  <a16:creationId xmlns:a16="http://schemas.microsoft.com/office/drawing/2014/main" id="{E92AD931-0703-3992-C5FC-8E6A11990B24}"/>
                </a:ext>
              </a:extLst>
            </p:cNvPr>
            <p:cNvSpPr txBox="1"/>
            <p:nvPr/>
          </p:nvSpPr>
          <p:spPr>
            <a:xfrm>
              <a:off x="1219200" y="1673860"/>
              <a:ext cx="3048000" cy="338554"/>
            </a:xfrm>
            <a:prstGeom prst="rect">
              <a:avLst/>
            </a:prstGeom>
            <a:noFill/>
          </p:spPr>
          <p:txBody>
            <a:bodyPr wrap="square" rtlCol="0">
              <a:spAutoFit/>
            </a:bodyPr>
            <a:lstStyle/>
            <a:p>
              <a:r>
                <a:rPr lang="da-DK" sz="1600" dirty="0"/>
                <a:t>Nye interesseområder, RP 2026</a:t>
              </a:r>
            </a:p>
          </p:txBody>
        </p:sp>
      </p:grpSp>
      <p:grpSp>
        <p:nvGrpSpPr>
          <p:cNvPr id="19" name="Gruppe 18">
            <a:extLst>
              <a:ext uri="{FF2B5EF4-FFF2-40B4-BE49-F238E27FC236}">
                <a16:creationId xmlns:a16="http://schemas.microsoft.com/office/drawing/2014/main" id="{87C0F555-DBF5-289B-2D1C-E8C833A990A2}"/>
              </a:ext>
            </a:extLst>
          </p:cNvPr>
          <p:cNvGrpSpPr/>
          <p:nvPr/>
        </p:nvGrpSpPr>
        <p:grpSpPr>
          <a:xfrm>
            <a:off x="584518" y="1688253"/>
            <a:ext cx="3467100" cy="338554"/>
            <a:chOff x="800100" y="2225774"/>
            <a:chExt cx="3467100" cy="338554"/>
          </a:xfrm>
        </p:grpSpPr>
        <p:sp>
          <p:nvSpPr>
            <p:cNvPr id="11" name="Ellipse 10">
              <a:extLst>
                <a:ext uri="{FF2B5EF4-FFF2-40B4-BE49-F238E27FC236}">
                  <a16:creationId xmlns:a16="http://schemas.microsoft.com/office/drawing/2014/main" id="{EA8855DD-390B-3387-DB9D-35DFD20DBFE0}"/>
                </a:ext>
              </a:extLst>
            </p:cNvPr>
            <p:cNvSpPr/>
            <p:nvPr/>
          </p:nvSpPr>
          <p:spPr>
            <a:xfrm>
              <a:off x="800100" y="2318851"/>
              <a:ext cx="152400" cy="152400"/>
            </a:xfrm>
            <a:prstGeom prst="ellipse">
              <a:avLst/>
            </a:prstGeom>
            <a:solidFill>
              <a:srgbClr val="FFB517"/>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8EC48C16-628F-E9EB-874D-DAEDF5E0B007}"/>
                </a:ext>
              </a:extLst>
            </p:cNvPr>
            <p:cNvSpPr txBox="1"/>
            <p:nvPr/>
          </p:nvSpPr>
          <p:spPr>
            <a:xfrm>
              <a:off x="1219200" y="2225774"/>
              <a:ext cx="3048000" cy="338554"/>
            </a:xfrm>
            <a:prstGeom prst="rect">
              <a:avLst/>
            </a:prstGeom>
            <a:noFill/>
          </p:spPr>
          <p:txBody>
            <a:bodyPr wrap="square" rtlCol="0">
              <a:spAutoFit/>
            </a:bodyPr>
            <a:lstStyle/>
            <a:p>
              <a:r>
                <a:rPr lang="da-DK" sz="1600" dirty="0"/>
                <a:t>Nye graveområder, RP 2026</a:t>
              </a:r>
            </a:p>
          </p:txBody>
        </p:sp>
      </p:grpSp>
      <p:grpSp>
        <p:nvGrpSpPr>
          <p:cNvPr id="20" name="Gruppe 19">
            <a:extLst>
              <a:ext uri="{FF2B5EF4-FFF2-40B4-BE49-F238E27FC236}">
                <a16:creationId xmlns:a16="http://schemas.microsoft.com/office/drawing/2014/main" id="{5EBCEA18-0BA6-721F-B1F6-2A74F2A7D8AB}"/>
              </a:ext>
            </a:extLst>
          </p:cNvPr>
          <p:cNvGrpSpPr/>
          <p:nvPr/>
        </p:nvGrpSpPr>
        <p:grpSpPr>
          <a:xfrm>
            <a:off x="584518" y="2220806"/>
            <a:ext cx="3467100" cy="338554"/>
            <a:chOff x="800100" y="2701488"/>
            <a:chExt cx="3467100" cy="338554"/>
          </a:xfrm>
        </p:grpSpPr>
        <p:sp>
          <p:nvSpPr>
            <p:cNvPr id="12" name="Ellipse 11">
              <a:extLst>
                <a:ext uri="{FF2B5EF4-FFF2-40B4-BE49-F238E27FC236}">
                  <a16:creationId xmlns:a16="http://schemas.microsoft.com/office/drawing/2014/main" id="{E35EE913-8677-8A53-BBA1-8BD53173BDDB}"/>
                </a:ext>
              </a:extLst>
            </p:cNvPr>
            <p:cNvSpPr/>
            <p:nvPr/>
          </p:nvSpPr>
          <p:spPr>
            <a:xfrm>
              <a:off x="800100" y="2794565"/>
              <a:ext cx="152400" cy="152400"/>
            </a:xfrm>
            <a:prstGeom prst="ellipse">
              <a:avLst/>
            </a:prstGeom>
            <a:solidFill>
              <a:srgbClr val="2177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3E8BED7C-7BF2-8246-61F2-0736040AA97D}"/>
                </a:ext>
              </a:extLst>
            </p:cNvPr>
            <p:cNvSpPr txBox="1"/>
            <p:nvPr/>
          </p:nvSpPr>
          <p:spPr>
            <a:xfrm>
              <a:off x="1219200" y="2701488"/>
              <a:ext cx="3048000" cy="338554"/>
            </a:xfrm>
            <a:prstGeom prst="rect">
              <a:avLst/>
            </a:prstGeom>
            <a:noFill/>
          </p:spPr>
          <p:txBody>
            <a:bodyPr wrap="square" rtlCol="0">
              <a:spAutoFit/>
            </a:bodyPr>
            <a:lstStyle/>
            <a:p>
              <a:r>
                <a:rPr lang="da-DK" sz="1600" dirty="0"/>
                <a:t>Interesseområder, 2020</a:t>
              </a:r>
            </a:p>
          </p:txBody>
        </p:sp>
      </p:grpSp>
      <p:grpSp>
        <p:nvGrpSpPr>
          <p:cNvPr id="21" name="Gruppe 20">
            <a:extLst>
              <a:ext uri="{FF2B5EF4-FFF2-40B4-BE49-F238E27FC236}">
                <a16:creationId xmlns:a16="http://schemas.microsoft.com/office/drawing/2014/main" id="{C80E3ABE-350B-74A2-CFFD-07B1C1798286}"/>
              </a:ext>
            </a:extLst>
          </p:cNvPr>
          <p:cNvGrpSpPr/>
          <p:nvPr/>
        </p:nvGrpSpPr>
        <p:grpSpPr>
          <a:xfrm>
            <a:off x="584518" y="2753360"/>
            <a:ext cx="3467100" cy="338554"/>
            <a:chOff x="800100" y="3271520"/>
            <a:chExt cx="3467100" cy="338554"/>
          </a:xfrm>
        </p:grpSpPr>
        <p:sp>
          <p:nvSpPr>
            <p:cNvPr id="13" name="Ellipse 12">
              <a:extLst>
                <a:ext uri="{FF2B5EF4-FFF2-40B4-BE49-F238E27FC236}">
                  <a16:creationId xmlns:a16="http://schemas.microsoft.com/office/drawing/2014/main" id="{E0B05ECF-61A3-529D-3D00-6D2ADA73BEB8}"/>
                </a:ext>
              </a:extLst>
            </p:cNvPr>
            <p:cNvSpPr/>
            <p:nvPr/>
          </p:nvSpPr>
          <p:spPr>
            <a:xfrm>
              <a:off x="800100" y="3364597"/>
              <a:ext cx="152400" cy="152400"/>
            </a:xfrm>
            <a:prstGeom prst="ellipse">
              <a:avLst/>
            </a:prstGeom>
            <a:solidFill>
              <a:srgbClr val="B748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CEDF5843-D77F-CFA9-02EA-EE016337DA84}"/>
                </a:ext>
              </a:extLst>
            </p:cNvPr>
            <p:cNvSpPr txBox="1"/>
            <p:nvPr/>
          </p:nvSpPr>
          <p:spPr>
            <a:xfrm>
              <a:off x="1219200" y="3271520"/>
              <a:ext cx="3048000" cy="338554"/>
            </a:xfrm>
            <a:prstGeom prst="rect">
              <a:avLst/>
            </a:prstGeom>
            <a:noFill/>
          </p:spPr>
          <p:txBody>
            <a:bodyPr wrap="square" rtlCol="0">
              <a:spAutoFit/>
            </a:bodyPr>
            <a:lstStyle/>
            <a:p>
              <a:r>
                <a:rPr lang="da-DK" sz="1600" dirty="0"/>
                <a:t>Graveområder, 2020</a:t>
              </a:r>
            </a:p>
          </p:txBody>
        </p:sp>
      </p:grpSp>
      <p:sp>
        <p:nvSpPr>
          <p:cNvPr id="22" name="Rektangel 21">
            <a:extLst>
              <a:ext uri="{FF2B5EF4-FFF2-40B4-BE49-F238E27FC236}">
                <a16:creationId xmlns:a16="http://schemas.microsoft.com/office/drawing/2014/main" id="{211FA9CD-6160-B9E0-5974-7EA9218C70E5}"/>
              </a:ext>
            </a:extLst>
          </p:cNvPr>
          <p:cNvSpPr/>
          <p:nvPr/>
        </p:nvSpPr>
        <p:spPr>
          <a:xfrm>
            <a:off x="7818120" y="6007298"/>
            <a:ext cx="1709736" cy="6297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C218049F-8F58-7584-2ABE-9B2A76205F19}"/>
              </a:ext>
            </a:extLst>
          </p:cNvPr>
          <p:cNvPicPr>
            <a:picLocks noChangeAspect="1"/>
          </p:cNvPicPr>
          <p:nvPr/>
        </p:nvPicPr>
        <p:blipFill>
          <a:blip r:embed="rId4"/>
          <a:stretch>
            <a:fillRect/>
          </a:stretch>
        </p:blipFill>
        <p:spPr>
          <a:xfrm>
            <a:off x="4888534" y="28100"/>
            <a:ext cx="4639322" cy="6801799"/>
          </a:xfrm>
          <a:prstGeom prst="rect">
            <a:avLst/>
          </a:prstGeom>
        </p:spPr>
      </p:pic>
    </p:spTree>
    <p:extLst>
      <p:ext uri="{BB962C8B-B14F-4D97-AF65-F5344CB8AC3E}">
        <p14:creationId xmlns:p14="http://schemas.microsoft.com/office/powerpoint/2010/main" val="394491252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885</TotalTime>
  <Words>2471</Words>
  <Application>Microsoft Office PowerPoint</Application>
  <PresentationFormat>Widescreen</PresentationFormat>
  <Paragraphs>642</Paragraphs>
  <Slides>44</Slides>
  <Notes>29</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44</vt:i4>
      </vt:variant>
    </vt:vector>
  </HeadingPairs>
  <TitlesOfParts>
    <vt:vector size="53" baseType="lpstr">
      <vt:lpstr>Aptos</vt:lpstr>
      <vt:lpstr>Aptos Display</vt:lpstr>
      <vt:lpstr>Arial</vt:lpstr>
      <vt:lpstr>Cachet Pro</vt:lpstr>
      <vt:lpstr>Cachet Pro Book</vt:lpstr>
      <vt:lpstr>Calibri</vt:lpstr>
      <vt:lpstr>Verdana</vt:lpstr>
      <vt:lpstr>Wingdings</vt:lpstr>
      <vt:lpstr>Office-tema</vt:lpstr>
      <vt:lpstr>Forslag til Råstofplan 2026 Offentligt møde 5. februar i Kalundborg</vt:lpstr>
      <vt:lpstr>PowerPoint-præsentation</vt:lpstr>
      <vt:lpstr>Forud for høring af forslag til Råstofplan 2026</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Hvad er et interesseområde og et graveområde?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Baggrund for udvælgelse </vt:lpstr>
      <vt:lpstr>De 7 nye interesseområder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Pia Buch-Madsen</dc:creator>
  <cp:lastModifiedBy>Pia Buch-Madsen</cp:lastModifiedBy>
  <cp:revision>4</cp:revision>
  <dcterms:created xsi:type="dcterms:W3CDTF">2026-01-21T09:35:05Z</dcterms:created>
  <dcterms:modified xsi:type="dcterms:W3CDTF">2026-02-03T14:18:41Z</dcterms:modified>
</cp:coreProperties>
</file>