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7"/>
  </p:notesMasterIdLst>
  <p:handoutMasterIdLst>
    <p:handoutMasterId r:id="rId8"/>
  </p:handoutMasterIdLst>
  <p:sldIdLst>
    <p:sldId id="312" r:id="rId5"/>
    <p:sldId id="311" r:id="rId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9DC"/>
    <a:srgbClr val="D3DB52"/>
    <a:srgbClr val="ACD085"/>
    <a:srgbClr val="F49D78"/>
    <a:srgbClr val="A4B5BF"/>
    <a:srgbClr val="BEB9A6"/>
    <a:srgbClr val="FFCF45"/>
    <a:srgbClr val="68C1B6"/>
    <a:srgbClr val="F9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3812" autoAdjust="0"/>
  </p:normalViewPr>
  <p:slideViewPr>
    <p:cSldViewPr snapToGrid="0" snapToObjects="1">
      <p:cViewPr varScale="1">
        <p:scale>
          <a:sx n="94" d="100"/>
          <a:sy n="94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12-12-2024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12-12-2024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Proces:</a:t>
            </a:r>
          </a:p>
          <a:p>
            <a:r>
              <a:rPr lang="da-DK" dirty="0"/>
              <a:t>Ud fra den analoge version skrives info altid ind i en den digitale version, der gemmes i SHAREPOINT</a:t>
            </a:r>
          </a:p>
          <a:p>
            <a:r>
              <a:rPr lang="da-DK" dirty="0"/>
              <a:t>Udfyld løbende CHARTERET og</a:t>
            </a:r>
            <a:r>
              <a:rPr lang="da-DK" baseline="0" dirty="0"/>
              <a:t> elementerne</a:t>
            </a:r>
            <a:r>
              <a:rPr lang="da-DK" dirty="0"/>
              <a:t> – version 1 – ny dato hver gang man tilføjer</a:t>
            </a:r>
          </a:p>
          <a:p>
            <a:r>
              <a:rPr lang="da-DK" dirty="0"/>
              <a:t>Vurder fremdriften i forbedringsarbejdet med Fremdriftsscoren inden hver</a:t>
            </a:r>
            <a:r>
              <a:rPr lang="da-DK" baseline="0" dirty="0"/>
              <a:t> workshop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025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CE2C70F-8B96-4E4E-B34E-066A3A9C0DD1}" type="datetime2">
              <a:t>12. december 2024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62D083-2BDD-D340-A09E-F85359BC90B1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10D794-0D3C-4248-A9EF-8655F07F55A0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B97BDA-B607-8F40-96AC-837A594FAC50}" type="datetime2">
              <a:t>12. december 2024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A3486B4-1B9F-5B40-99AA-FD6E1F739CC0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49E0EC9-105D-AA4D-B93C-A8D28BC16FBA}" type="datetime2">
              <a:t>12.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7FBA79-B5BA-C44A-AD8B-01CB9230CC6F}" type="datetime2">
              <a:t>12.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9A42810-16BF-BE4A-A7B3-41C621D67A33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D3881A-90D8-0644-8729-49D075938286}" type="datetime2">
              <a:t>12. december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DE69E9-383E-0C4E-8A75-39463FF896F9}" type="datetime2">
              <a:t>12. december 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B9C23E-4654-3C4D-A37F-0F8ECDE127FC}"/>
              </a:ext>
            </a:extLst>
          </p:cNvPr>
          <p:cNvSpPr>
            <a:spLocks/>
          </p:cNvSpPr>
          <p:nvPr/>
        </p:nvSpPr>
        <p:spPr>
          <a:xfrm>
            <a:off x="4673809" y="5617941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02CA63-04D0-5149-969D-03DED85C8808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987AF5-858C-3943-B8AD-30A8C20BD6C7}"/>
              </a:ext>
            </a:extLst>
          </p:cNvPr>
          <p:cNvSpPr>
            <a:spLocks/>
          </p:cNvSpPr>
          <p:nvPr/>
        </p:nvSpPr>
        <p:spPr>
          <a:xfrm>
            <a:off x="4673809" y="326687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E23C-325F-4F9C-88FE-4D52B69F94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53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B44E4A5-526E-FA47-B361-EACC6888A313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53254C1-E451-B541-A456-B70C3E394A7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3645A4C-C1A9-2A44-8A54-A0520AF49DC7}" type="datetime2">
              <a:t>12. december 2024</a:t>
            </a:fld>
            <a:endParaRPr lang="da-DK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2FDCE6A-8630-0B47-9D2D-EA90FF7A3F52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B4518F-8771-8840-85B4-8977E79AA872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287-2676-EE4B-87D2-C869B39F4328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1B4D30-4FCE-D841-97A9-E3E846A1497D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65E74D4-259A-D347-AE44-D19452CECF80}" type="datetime2">
              <a:t>12. december 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34310F-D02A-2341-AD05-D490B35CBB97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4565F2E-0EDE-A54A-B128-67E457F3F694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11226" y="615697"/>
            <a:ext cx="5545138" cy="2117343"/>
          </a:xfrm>
        </p:spPr>
        <p:txBody>
          <a:bodyPr/>
          <a:lstStyle/>
          <a:p>
            <a:r>
              <a:rPr lang="da-DK" dirty="0"/>
              <a:t>Skabelon</a:t>
            </a:r>
            <a:br>
              <a:rPr lang="da-DK" dirty="0"/>
            </a:br>
            <a:r>
              <a:rPr lang="da-DK" dirty="0"/>
              <a:t> </a:t>
            </a:r>
            <a:br>
              <a:rPr lang="da-DK" dirty="0"/>
            </a:br>
            <a:r>
              <a:rPr lang="da-DK" sz="2800" dirty="0"/>
              <a:t>Charter</a:t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911226" y="3773424"/>
            <a:ext cx="5692774" cy="877824"/>
          </a:xfrm>
        </p:spPr>
        <p:txBody>
          <a:bodyPr>
            <a:noAutofit/>
          </a:bodyPr>
          <a:lstStyle/>
          <a:p>
            <a:r>
              <a:rPr lang="da-DK" dirty="0"/>
              <a:t>Udfyld, justér og tilpas løbende charter gennem forbedringsarbejdet.</a:t>
            </a:r>
          </a:p>
          <a:p>
            <a:r>
              <a:rPr lang="da-DK" dirty="0"/>
              <a:t>Gem nyere versioner, så du/I kan se udviklingen.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911225" y="6477635"/>
            <a:ext cx="3097213" cy="679450"/>
          </a:xfrm>
        </p:spPr>
        <p:txBody>
          <a:bodyPr/>
          <a:lstStyle/>
          <a:p>
            <a:r>
              <a:rPr lang="da-DK" sz="1200" dirty="0"/>
              <a:t>Forbedringsrejsen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Pladsholder til SmartArt 6"/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040" r="2204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Billede 5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8F9B2ADD-65BD-7909-53C2-48C482AE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963" y="6300045"/>
            <a:ext cx="2163557" cy="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DD6984A-E02D-4CBC-88A1-83D73346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D8C476-C816-402D-9399-781CC25F1889}"/>
              </a:ext>
            </a:extLst>
          </p:cNvPr>
          <p:cNvSpPr/>
          <p:nvPr/>
        </p:nvSpPr>
        <p:spPr>
          <a:xfrm>
            <a:off x="401498" y="372873"/>
            <a:ext cx="11167110" cy="4825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08000"/>
            <a:r>
              <a:rPr lang="da-DK" sz="1600" dirty="0">
                <a:solidFill>
                  <a:schemeClr val="accent1"/>
                </a:solidFill>
              </a:rPr>
              <a:t>Forbedringsindsats: </a:t>
            </a:r>
            <a:r>
              <a:rPr lang="da-DK" sz="1100" i="1" dirty="0">
                <a:solidFill>
                  <a:schemeClr val="accent1"/>
                </a:solidFill>
              </a:rPr>
              <a:t>Titel</a:t>
            </a:r>
            <a:r>
              <a:rPr lang="da-DK" dirty="0">
                <a:solidFill>
                  <a:schemeClr val="accent1"/>
                </a:solidFill>
              </a:rPr>
              <a:t> </a:t>
            </a:r>
          </a:p>
          <a:p>
            <a:pPr marL="108000"/>
            <a:r>
              <a:rPr lang="da-DK" sz="1200" dirty="0">
                <a:solidFill>
                  <a:schemeClr val="accent1"/>
                </a:solidFill>
              </a:rPr>
              <a:t>Forbedringsteam: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87E236B-D9A0-4D16-AA75-68629F1A7C42}"/>
              </a:ext>
            </a:extLst>
          </p:cNvPr>
          <p:cNvSpPr/>
          <p:nvPr/>
        </p:nvSpPr>
        <p:spPr>
          <a:xfrm>
            <a:off x="412255" y="1199408"/>
            <a:ext cx="2748090" cy="26653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Hvad er problemet? Hvor stort er det? Hvem er det et problem for? Hvornår? Hvordan? Hvad er baseline?</a:t>
            </a: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CCC7EA-E5C8-47C8-A2D5-4294B9CA2D45}"/>
              </a:ext>
            </a:extLst>
          </p:cNvPr>
          <p:cNvSpPr/>
          <p:nvPr/>
        </p:nvSpPr>
        <p:spPr>
          <a:xfrm>
            <a:off x="3210422" y="1209645"/>
            <a:ext cx="2732881" cy="26608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Formulér en SMART målsætning og præciser målgruppe. </a:t>
            </a: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dirty="0">
              <a:solidFill>
                <a:schemeClr val="accent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94FC04A-E524-4DEA-BBBB-5FDFF710B526}"/>
              </a:ext>
            </a:extLst>
          </p:cNvPr>
          <p:cNvSpPr/>
          <p:nvPr/>
        </p:nvSpPr>
        <p:spPr>
          <a:xfrm>
            <a:off x="400896" y="905239"/>
            <a:ext cx="2740944" cy="288032"/>
          </a:xfrm>
          <a:prstGeom prst="rect">
            <a:avLst/>
          </a:prstGeom>
          <a:solidFill>
            <a:srgbClr val="78C9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Hvad er problemet?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37125ED-8918-444A-A68B-D4FC71352819}"/>
              </a:ext>
            </a:extLst>
          </p:cNvPr>
          <p:cNvSpPr/>
          <p:nvPr/>
        </p:nvSpPr>
        <p:spPr>
          <a:xfrm>
            <a:off x="393749" y="3891190"/>
            <a:ext cx="2742177" cy="288032"/>
          </a:xfrm>
          <a:prstGeom prst="rect">
            <a:avLst/>
          </a:prstGeom>
          <a:solidFill>
            <a:srgbClr val="78C9DC"/>
          </a:solidFill>
          <a:ln w="9525">
            <a:solidFill>
              <a:srgbClr val="78C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Formål med indsatsen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9B27880-C4E2-466C-BA05-55C114FF943D}"/>
              </a:ext>
            </a:extLst>
          </p:cNvPr>
          <p:cNvSpPr/>
          <p:nvPr/>
        </p:nvSpPr>
        <p:spPr>
          <a:xfrm>
            <a:off x="8808822" y="906104"/>
            <a:ext cx="2742176" cy="288032"/>
          </a:xfrm>
          <a:prstGeom prst="rect">
            <a:avLst/>
          </a:prstGeom>
          <a:solidFill>
            <a:srgbClr val="78C9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Læring af PDSA og data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3209C97-8915-4D51-8FE4-56F62004472A}"/>
              </a:ext>
            </a:extLst>
          </p:cNvPr>
          <p:cNvSpPr/>
          <p:nvPr/>
        </p:nvSpPr>
        <p:spPr>
          <a:xfrm>
            <a:off x="3210431" y="905239"/>
            <a:ext cx="2732872" cy="288032"/>
          </a:xfrm>
          <a:prstGeom prst="rect">
            <a:avLst/>
          </a:prstGeom>
          <a:solidFill>
            <a:srgbClr val="78C9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Hvad ønsker vi at opnå?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537C84B-3033-4884-909A-FFA606CDDDE1}"/>
              </a:ext>
            </a:extLst>
          </p:cNvPr>
          <p:cNvSpPr/>
          <p:nvPr/>
        </p:nvSpPr>
        <p:spPr>
          <a:xfrm>
            <a:off x="3207602" y="3890154"/>
            <a:ext cx="2725210" cy="288032"/>
          </a:xfrm>
          <a:prstGeom prst="rect">
            <a:avLst/>
          </a:prstGeom>
          <a:solidFill>
            <a:srgbClr val="78C9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300"/>
              </a:spcBef>
            </a:pPr>
            <a:r>
              <a:rPr lang="da-DK" sz="1200" dirty="0">
                <a:solidFill>
                  <a:schemeClr val="bg1"/>
                </a:solidFill>
              </a:rPr>
              <a:t>Indikatorer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53E265B-43DC-4BEF-9D7F-4784A278A217}"/>
              </a:ext>
            </a:extLst>
          </p:cNvPr>
          <p:cNvSpPr/>
          <p:nvPr/>
        </p:nvSpPr>
        <p:spPr>
          <a:xfrm>
            <a:off x="6004974" y="906061"/>
            <a:ext cx="2742176" cy="288032"/>
          </a:xfrm>
          <a:prstGeom prst="rect">
            <a:avLst/>
          </a:prstGeom>
          <a:solidFill>
            <a:srgbClr val="78C9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300"/>
              </a:spcBef>
            </a:pPr>
            <a:r>
              <a:rPr lang="da-DK" sz="1200" dirty="0">
                <a:solidFill>
                  <a:schemeClr val="bg1"/>
                </a:solidFill>
              </a:rPr>
              <a:t>Plan for PDSA-cirkler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D5D531E-4B2A-4A6E-B69F-3A951DDD5475}"/>
              </a:ext>
            </a:extLst>
          </p:cNvPr>
          <p:cNvSpPr/>
          <p:nvPr/>
        </p:nvSpPr>
        <p:spPr>
          <a:xfrm>
            <a:off x="391818" y="4205622"/>
            <a:ext cx="2732881" cy="24960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Hvad ønsker I at opnå med indsatsen? Hvorfor er indsatsen vigtig? Hvordan matcher det med visioner og strategier? Hvem bliver direkte påvirket af indsatsen? Hvordan vil du/I involvere dem? </a:t>
            </a: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5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5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C6E58E2-1DB7-40C4-B89C-D8A58409BF46}"/>
              </a:ext>
            </a:extLst>
          </p:cNvPr>
          <p:cNvSpPr/>
          <p:nvPr/>
        </p:nvSpPr>
        <p:spPr>
          <a:xfrm>
            <a:off x="3199367" y="4197873"/>
            <a:ext cx="2732881" cy="25051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900" dirty="0">
                <a:solidFill>
                  <a:schemeClr val="accent1"/>
                </a:solidFill>
              </a:rPr>
              <a:t>Resultatindikator: </a:t>
            </a: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r>
              <a:rPr lang="da-DK" sz="900" dirty="0">
                <a:solidFill>
                  <a:schemeClr val="accent1"/>
                </a:solidFill>
              </a:rPr>
              <a:t>Procesindikator(e):</a:t>
            </a: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r>
              <a:rPr lang="da-DK" sz="900" dirty="0">
                <a:solidFill>
                  <a:schemeClr val="accent1"/>
                </a:solidFill>
              </a:rPr>
              <a:t>Ulempeindikator(e):</a:t>
            </a: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r>
              <a:rPr lang="da-DK" sz="800" dirty="0">
                <a:solidFill>
                  <a:schemeClr val="accent1"/>
                </a:solidFill>
              </a:rPr>
              <a:t>Sæt seriediagrammer ind på næste side…</a:t>
            </a:r>
          </a:p>
          <a:p>
            <a:pPr marL="72000">
              <a:spcBef>
                <a:spcPts val="300"/>
              </a:spcBef>
            </a:pPr>
            <a:r>
              <a:rPr lang="da-DK" sz="9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AAD7727-07E1-4E03-9078-255CE6C773F3}"/>
              </a:ext>
            </a:extLst>
          </p:cNvPr>
          <p:cNvSpPr/>
          <p:nvPr/>
        </p:nvSpPr>
        <p:spPr>
          <a:xfrm>
            <a:off x="8806502" y="1225734"/>
            <a:ext cx="2742176" cy="54702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Hvad har I lært af afprøvninger og data? </a:t>
            </a:r>
          </a:p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Hvilke knaster er I stødt på? </a:t>
            </a:r>
          </a:p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Hvad har I evt. brug for hjælp til? </a:t>
            </a: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5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35FF5F8-808A-41B2-A1B9-0BED993AD7A4}"/>
              </a:ext>
            </a:extLst>
          </p:cNvPr>
          <p:cNvSpPr/>
          <p:nvPr/>
        </p:nvSpPr>
        <p:spPr>
          <a:xfrm>
            <a:off x="6023479" y="1193270"/>
            <a:ext cx="2714376" cy="26844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Hvilke forandringer vil I iværksætte for at skabe forbedring?</a:t>
            </a: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900" dirty="0">
              <a:solidFill>
                <a:schemeClr val="accent5"/>
              </a:solidFill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C784D21-F4BE-448D-A1A2-AE5CFD44AF59}"/>
              </a:ext>
            </a:extLst>
          </p:cNvPr>
          <p:cNvSpPr txBox="1"/>
          <p:nvPr/>
        </p:nvSpPr>
        <p:spPr>
          <a:xfrm>
            <a:off x="335360" y="49113"/>
            <a:ext cx="2740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accent1"/>
                </a:solidFill>
                <a:latin typeface="Arial Nova" panose="020B0604020202020204" pitchFamily="34" charset="0"/>
              </a:rPr>
              <a:t>CHARTER til print i A3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55E3411-C339-453F-835C-7B07825837A9}"/>
              </a:ext>
            </a:extLst>
          </p:cNvPr>
          <p:cNvSpPr/>
          <p:nvPr/>
        </p:nvSpPr>
        <p:spPr>
          <a:xfrm>
            <a:off x="5577465" y="918969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5577465" y="3081264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A9D1555-62E1-4A5E-ACF4-30E5F3F1FBD3}"/>
              </a:ext>
            </a:extLst>
          </p:cNvPr>
          <p:cNvSpPr/>
          <p:nvPr/>
        </p:nvSpPr>
        <p:spPr>
          <a:xfrm>
            <a:off x="5591944" y="4957427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FC6CA42-C7E9-454D-AE42-6C9E5A6AE430}"/>
              </a:ext>
            </a:extLst>
          </p:cNvPr>
          <p:cNvSpPr/>
          <p:nvPr/>
        </p:nvSpPr>
        <p:spPr>
          <a:xfrm>
            <a:off x="8366343" y="914554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44359B0-2D19-421F-A14D-D686397AB1D3}"/>
              </a:ext>
            </a:extLst>
          </p:cNvPr>
          <p:cNvSpPr/>
          <p:nvPr/>
        </p:nvSpPr>
        <p:spPr>
          <a:xfrm>
            <a:off x="11198234" y="914552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0CB92D1-2473-44F8-A86C-C0913B72684B}"/>
              </a:ext>
            </a:extLst>
          </p:cNvPr>
          <p:cNvSpPr/>
          <p:nvPr/>
        </p:nvSpPr>
        <p:spPr>
          <a:xfrm>
            <a:off x="11214856" y="3789040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C28582F-7E64-4F41-9203-6784D526DC54}"/>
              </a:ext>
            </a:extLst>
          </p:cNvPr>
          <p:cNvSpPr txBox="1"/>
          <p:nvPr/>
        </p:nvSpPr>
        <p:spPr>
          <a:xfrm>
            <a:off x="7964906" y="6696000"/>
            <a:ext cx="3946358" cy="123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900" dirty="0"/>
              <a:t>*Sæt evt. kryds ved de elementer som I vil drøfte med mentor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BC784D21-F4BE-448D-A1A2-AE5CFD44AF59}"/>
              </a:ext>
            </a:extLst>
          </p:cNvPr>
          <p:cNvSpPr txBox="1"/>
          <p:nvPr/>
        </p:nvSpPr>
        <p:spPr>
          <a:xfrm>
            <a:off x="8325928" y="41440"/>
            <a:ext cx="2740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accent1"/>
                </a:solidFill>
                <a:latin typeface="Arial Nova" panose="020B0604020202020204" pitchFamily="34" charset="0"/>
              </a:rPr>
              <a:t>Fremdriftsscore: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BC784D21-F4BE-448D-A1A2-AE5CFD44AF59}"/>
              </a:ext>
            </a:extLst>
          </p:cNvPr>
          <p:cNvSpPr txBox="1"/>
          <p:nvPr/>
        </p:nvSpPr>
        <p:spPr>
          <a:xfrm>
            <a:off x="5083248" y="88809"/>
            <a:ext cx="2740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accent1"/>
                </a:solidFill>
                <a:latin typeface="Arial Nova" panose="020B0604020202020204" pitchFamily="34" charset="0"/>
              </a:rPr>
              <a:t>Dato: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2745574" y="918970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2780648" y="3066968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9B27880-C4E2-466C-BA05-55C114FF943D}"/>
              </a:ext>
            </a:extLst>
          </p:cNvPr>
          <p:cNvSpPr/>
          <p:nvPr/>
        </p:nvSpPr>
        <p:spPr>
          <a:xfrm>
            <a:off x="6029036" y="3886248"/>
            <a:ext cx="2742176" cy="288032"/>
          </a:xfrm>
          <a:prstGeom prst="rect">
            <a:avLst/>
          </a:prstGeom>
          <a:solidFill>
            <a:srgbClr val="78C9D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Næste skridt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4CCC7EA-E5C8-47C8-A2D5-4294B9CA2D45}"/>
              </a:ext>
            </a:extLst>
          </p:cNvPr>
          <p:cNvSpPr/>
          <p:nvPr/>
        </p:nvSpPr>
        <p:spPr>
          <a:xfrm>
            <a:off x="6038331" y="4179222"/>
            <a:ext cx="2732881" cy="252021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Hvilke opgaver og afprøvninger har I planer om? </a:t>
            </a: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r>
              <a:rPr lang="da-DK" sz="800" i="1" dirty="0">
                <a:solidFill>
                  <a:schemeClr val="accent1"/>
                </a:solidFill>
              </a:rPr>
              <a:t>Se evt. handleplan på næste side…</a:t>
            </a: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i="1" dirty="0">
              <a:solidFill>
                <a:schemeClr val="accent1"/>
              </a:solidFill>
            </a:endParaRPr>
          </a:p>
          <a:p>
            <a:pPr marL="72000">
              <a:spcBef>
                <a:spcPts val="300"/>
              </a:spcBef>
            </a:pPr>
            <a:endParaRPr lang="da-DK" sz="800" dirty="0">
              <a:solidFill>
                <a:schemeClr val="accent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8349217" y="3087187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9" name="Tekstfelt 8"/>
          <p:cNvSpPr txBox="1"/>
          <p:nvPr/>
        </p:nvSpPr>
        <p:spPr>
          <a:xfrm>
            <a:off x="8317128" y="38519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Mentor:</a:t>
            </a:r>
          </a:p>
          <a:p>
            <a:r>
              <a:rPr lang="da-DK" sz="1200" dirty="0"/>
              <a:t>Sponsor/leder: 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8365277" y="5510450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2712362" y="3886248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5484829" y="3897019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5FA8D21-840B-4BFD-B12F-A789ACAF7A01}"/>
              </a:ext>
            </a:extLst>
          </p:cNvPr>
          <p:cNvSpPr/>
          <p:nvPr/>
        </p:nvSpPr>
        <p:spPr>
          <a:xfrm>
            <a:off x="8371201" y="3897019"/>
            <a:ext cx="330730" cy="27430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200" dirty="0" err="1"/>
          </a:p>
        </p:txBody>
      </p:sp>
      <p:pic>
        <p:nvPicPr>
          <p:cNvPr id="4" name="Billede 3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8F9B2ADD-65BD-7909-53C2-48C482AE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645" y="6163542"/>
            <a:ext cx="2163557" cy="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796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SLIDE DECK.pptx" id="{03E9885C-54EA-4591-A64D-2040EFDFDC6F}" vid="{3AE01255-B085-40CC-8835-212EF44F16F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_x0020_oprettet xmlns="04BCE6AD-BBF3-4DFC-854B-44DF9D626904">2024-02-06T23:00:00+00:00</Dato_x0020_oprettet>
    <Forsendelsesdato xmlns="http://schemas.microsoft.com/sharepoint/v3" xsi:nil="true"/>
    <CCMMeetingCaseLink xmlns="04BCE6AD-BBF3-4DFC-854B-44DF9D626904">
      <Url xsi:nil="true"/>
      <Description xsi:nil="true"/>
    </CCMMeetingCaseLink>
    <CCMAgendaStatus xmlns="04BCE6AD-BBF3-4DFC-854B-44DF9D626904" xsi:nil="true"/>
    <Registreringsdato xmlns="04BCE6AD-BBF3-4DFC-854B-44DF9D626904" xsi:nil="true"/>
    <CCMManageRelations xmlns="04BCE6AD-BBF3-4DFC-854B-44DF9D626904" xsi:nil="true"/>
    <Fortrolighed xmlns="04BCE6AD-BBF3-4DFC-854B-44DF9D626904">Offentlig</Fortrolighed>
    <Korrespondance xmlns="http://schemas.microsoft.com/sharepoint/v3">Intern</Korrespondance>
    <CCMCognitiveType xmlns="http://schemas.microsoft.com/sharepoint/v3">-1</CCMCognitiveType>
    <TaxCatchAll xmlns="053d26b7-4c3c-43b7-a62b-3cbf4218d9af"/>
    <Status xmlns="04BCE6AD-BBF3-4DFC-854B-44DF9D626904">Åben</Status>
    <CCMAgendaItemId xmlns="04BCE6AD-BBF3-4DFC-854B-44DF9D626904" xsi:nil="true"/>
    <CCMDescription xmlns="04BCE6AD-BBF3-4DFC-854B-44DF9D626904" xsi:nil="true"/>
    <m96ce802aec64391894b39b43d8136a5 xmlns="04BCE6AD-BBF3-4DFC-854B-44DF9D626904">
      <Terms xmlns="http://schemas.microsoft.com/office/infopath/2007/PartnerControls"/>
    </m96ce802aec64391894b39b43d8136a5>
    <CaseOwner xmlns="http://schemas.microsoft.com/sharepoint/v3">
      <UserInfo>
        <DisplayName>Mette Nagel Kasper</DisplayName>
        <AccountId>2944</AccountId>
        <AccountType/>
      </UserInfo>
    </CaseOwner>
    <Beskrivelse xmlns="04BCE6AD-BBF3-4DFC-854B-44DF9D626904" xsi:nil="true"/>
    <a3c7f3665c3f4ddab65e7e70f16e8438 xmlns="04BCE6AD-BBF3-4DFC-854B-44DF9D626904">
      <Terms xmlns="http://schemas.microsoft.com/office/infopath/2007/PartnerControls"/>
    </a3c7f3665c3f4ddab65e7e70f16e8438>
    <CCMMeetingCaseInstanceId xmlns="04BCE6AD-BBF3-4DFC-854B-44DF9D626904" xsi:nil="true"/>
    <Frist xmlns="04BCE6AD-BBF3-4DFC-854B-44DF9D626904" xsi:nil="true"/>
    <TrackID xmlns="http://schemas.microsoft.com/sharepoint/v3" xsi:nil="true"/>
    <Adresse xmlns="04BCE6AD-BBF3-4DFC-854B-44DF9D626904"/>
    <JournalDato xmlns="04BCE6AD-BBF3-4DFC-854B-44DF9D626904" xsi:nil="true"/>
    <CCMAgendaDocumentStatus xmlns="04BCE6AD-BBF3-4DFC-854B-44DF9D626904" xsi:nil="true"/>
    <Part xmlns="04BCE6AD-BBF3-4DFC-854B-44DF9D626904"/>
    <BrevId xmlns="04BCE6AD-BBF3-4DFC-854B-44DF9D626904" xsi:nil="true"/>
    <Dokumentgruppe xmlns="04BCE6AD-BBF3-4DFC-854B-44DF9D626904">Værktøjer</Dokumentgruppe>
    <CCMMeetingCaseId xmlns="04BCE6AD-BBF3-4DFC-854B-44DF9D626904" xsi:nil="true"/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EMN-2023-08076</CCMVisualId>
    <Finalized xmlns="http://schemas.microsoft.com/sharepoint/v3">false</Finalized>
    <DocID xmlns="http://schemas.microsoft.com/sharepoint/v3">11310538</DocID>
    <CaseRecordNumber xmlns="http://schemas.microsoft.com/sharepoint/v3">0</CaseRecordNumber>
    <CaseID xmlns="http://schemas.microsoft.com/sharepoint/v3">EMN-2023-08076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8E892276091448458F0D76BC558014B8" ma:contentTypeVersion="2" ma:contentTypeDescription="GetOrganized dokument" ma:contentTypeScope="" ma:versionID="ebd9ef3caf07b5dc426b308dc27b5fd9">
  <xsd:schema xmlns:xsd="http://www.w3.org/2001/XMLSchema" xmlns:xs="http://www.w3.org/2001/XMLSchema" xmlns:p="http://schemas.microsoft.com/office/2006/metadata/properties" xmlns:ns1="http://schemas.microsoft.com/sharepoint/v3" xmlns:ns2="04BCE6AD-BBF3-4DFC-854B-44DF9D626904" xmlns:ns3="053d26b7-4c3c-43b7-a62b-3cbf4218d9af" xmlns:ns4="e2f33766-0e0b-4863-aba2-3da1f4b3f2e0" targetNamespace="http://schemas.microsoft.com/office/2006/metadata/properties" ma:root="true" ma:fieldsID="e85efebd04ca609b43ecc2026e518b2c" ns1:_="" ns2:_="" ns3:_="" ns4:_="">
    <xsd:import namespace="http://schemas.microsoft.com/sharepoint/v3"/>
    <xsd:import namespace="04BCE6AD-BBF3-4DFC-854B-44DF9D626904"/>
    <xsd:import namespace="053d26b7-4c3c-43b7-a62b-3cbf4218d9af"/>
    <xsd:import namespace="e2f33766-0e0b-4863-aba2-3da1f4b3f2e0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Beskrivelse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2:Dokumentgruppe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2:m96ce802aec64391894b39b43d8136a5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2944;#Mette Nagel Kasper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5" nillable="true" ma:displayName="Forsendelsesdato" ma:internalName="Forsendelsesdato">
      <xsd:simpleType>
        <xsd:restriction base="dms:DateTime"/>
      </xsd:simpleType>
    </xsd:element>
    <xsd:element name="TrackID" ma:index="7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2" nillable="true" ma:displayName="CognitiveType" ma:decimals="0" ma:description="" ma:internalName="CCMCognitiveType" ma:readOnly="false">
      <xsd:simpleType>
        <xsd:restriction base="dms:Number"/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8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9" nillable="true" ma:displayName="Sider" ma:decimals="0" ma:internalName="CCMPageCount" ma:readOnly="true">
      <xsd:simpleType>
        <xsd:restriction base="dms:Number"/>
      </xsd:simpleType>
    </xsd:element>
    <xsd:element name="CCMCommentCount" ma:index="60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1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CE6AD-BBF3-4DFC-854B-44DF9D626904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CCMAgendaDocumentStatus" ma:index="8" nillable="true" ma:displayName="Status  for dagsordensdokument" ma:default="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9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0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1" nillable="true" ma:displayName="Part" ma:list="{2D2051C1-C325-4E1E-9D71-CCF2622D52B9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3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4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5" nillable="true" ma:displayName="Frist" ma:format="DateOnly" ma:internalName="Frist">
      <xsd:simpleType>
        <xsd:restriction base="dms:DateTime"/>
      </xsd:simpleType>
    </xsd:element>
    <xsd:element name="Registreringsdato" ma:index="16" nillable="true" ma:displayName="Registreringsdato" ma:format="DateOnly" ma:internalName="Registreringsdato">
      <xsd:simpleType>
        <xsd:restriction base="dms:DateTime"/>
      </xsd:simpleType>
    </xsd:element>
    <xsd:element name="Beskrivelse" ma:index="18" nillable="true" ma:displayName="Beskrivelse" ma:default="​Projektledelse af kapabilitetsopbygning i forbedringsarbejde" ma:internalName="Beskrivelse">
      <xsd:simpleType>
        <xsd:restriction base="dms:Note">
          <xsd:maxLength value="255"/>
        </xsd:restriction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A43A0269-3783-4FB1-B193-B62DD9E139AE}" ma:internalName="Adresse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Dokumentgruppe" ma:index="24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m96ce802aec64391894b39b43d8136a5" ma:index="54" nillable="true" ma:taxonomy="true" ma:internalName="m96ce802aec64391894b39b43d8136a5" ma:taxonomyFieldName="Enhed" ma:displayName="Enhed" ma:default="" ma:fieldId="{696ce802-aec6-4391-894b-39b43d8136a5}" ma:sspId="2cf6b21c-e739-421b-8f40-7865e9e1b0be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26b7-4c3c-43b7-a62b-3cbf4218d9af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5d84912a-3815-40ab-988d-02a5e9e3663c}" ma:internalName="TaxCatchAll" ma:showField="CatchAllData" ma:web="053d26b7-4c3c-43b7-a62b-3cbf4218d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33766-0e0b-4863-aba2-3da1f4b3f2e0" elementFormDefault="qualified">
    <xsd:import namespace="http://schemas.microsoft.com/office/2006/documentManagement/types"/>
    <xsd:import namespace="http://schemas.microsoft.com/office/infopath/2007/PartnerControls"/>
    <xsd:element name="SharedWithUsers" ma:index="6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E884B-BC04-4BB7-A5AF-970F559D9B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AC0E60-9239-418B-999E-D9A61934EF9E}">
  <ds:schemaRefs>
    <ds:schemaRef ds:uri="053d26b7-4c3c-43b7-a62b-3cbf4218d9af"/>
    <ds:schemaRef ds:uri="http://purl.org/dc/dcmitype/"/>
    <ds:schemaRef ds:uri="http://schemas.microsoft.com/office/2006/documentManagement/types"/>
    <ds:schemaRef ds:uri="e2f33766-0e0b-4863-aba2-3da1f4b3f2e0"/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4BCE6AD-BBF3-4DFC-854B-44DF9D62690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60F2414-C493-408F-BFFD-05FC41C09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BCE6AD-BBF3-4DFC-854B-44DF9D626904"/>
    <ds:schemaRef ds:uri="053d26b7-4c3c-43b7-a62b-3cbf4218d9af"/>
    <ds:schemaRef ds:uri="e2f33766-0e0b-4863-aba2-3da1f4b3f2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</Template>
  <TotalTime>649</TotalTime>
  <Words>274</Words>
  <Application>Microsoft Office PowerPoint</Application>
  <PresentationFormat>Widescreen</PresentationFormat>
  <Paragraphs>85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Verdana</vt:lpstr>
      <vt:lpstr>Region Sjælland - PPT</vt:lpstr>
      <vt:lpstr>Skabelon   Charter 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Skabelon_Charter</dc:title>
  <dc:creator>Malene Egsgaard-Toft</dc:creator>
  <cp:lastModifiedBy>Sara Winther Kirkegård</cp:lastModifiedBy>
  <cp:revision>46</cp:revision>
  <cp:lastPrinted>2023-01-06T13:55:01Z</cp:lastPrinted>
  <dcterms:created xsi:type="dcterms:W3CDTF">2022-08-10T12:19:20Z</dcterms:created>
  <dcterms:modified xsi:type="dcterms:W3CDTF">2024-12-12T14:37:36Z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0x010100AC085CFC53BC46CEA2EADE194AD9D482008E892276091448458F0D76BC558014B8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e19fc6b1-9a0f-43ad-9418-25c2ffce4cbc</vt:lpwstr>
  </property>
  <property fmtid="{D5CDD505-2E9C-101B-9397-08002B2CF9AE}" pid="11" name="Dokumenttype">
    <vt:lpwstr/>
  </property>
  <property fmtid="{D5CDD505-2E9C-101B-9397-08002B2CF9AE}" pid="12" name="CCMCommunication">
    <vt:lpwstr/>
  </property>
</Properties>
</file>