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4"/>
    <p:sldMasterId id="2147483699" r:id="rId5"/>
  </p:sldMasterIdLst>
  <p:notesMasterIdLst>
    <p:notesMasterId r:id="rId22"/>
  </p:notesMasterIdLst>
  <p:handoutMasterIdLst>
    <p:handoutMasterId r:id="rId23"/>
  </p:handoutMasterIdLst>
  <p:sldIdLst>
    <p:sldId id="308" r:id="rId6"/>
    <p:sldId id="437" r:id="rId7"/>
    <p:sldId id="326" r:id="rId8"/>
    <p:sldId id="364" r:id="rId9"/>
    <p:sldId id="403" r:id="rId10"/>
    <p:sldId id="404" r:id="rId11"/>
    <p:sldId id="405" r:id="rId12"/>
    <p:sldId id="433" r:id="rId13"/>
    <p:sldId id="434" r:id="rId14"/>
    <p:sldId id="372" r:id="rId15"/>
    <p:sldId id="435" r:id="rId16"/>
    <p:sldId id="406" r:id="rId17"/>
    <p:sldId id="436" r:id="rId18"/>
    <p:sldId id="360" r:id="rId19"/>
    <p:sldId id="367" r:id="rId20"/>
    <p:sldId id="402" r:id="rId21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F62FB29-EB9F-24A4-335D-650BF6919C39}" name="Katrine Højager Hansen" initials="KH" userId="S::khohan@naestved.dk::b7097e99-32c9-46bf-843e-050764eb6253" providerId="AD"/>
  <p188:author id="{B87D0F36-A988-6A7D-3D97-72534DC353A4}" name="Barbara í Nesinum Askham" initials="BA" userId="S::bna@regsj.dk::a066d6cb-4829-4eb8-aaa0-a4fca653bac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84"/>
    <a:srgbClr val="3B5182"/>
    <a:srgbClr val="006479"/>
    <a:srgbClr val="3330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33" autoAdjust="0"/>
    <p:restoredTop sz="74839" autoAdjust="0"/>
  </p:normalViewPr>
  <p:slideViewPr>
    <p:cSldViewPr snapToGrid="0" snapToObjects="1">
      <p:cViewPr varScale="1">
        <p:scale>
          <a:sx n="71" d="100"/>
          <a:sy n="71" d="100"/>
        </p:scale>
        <p:origin x="1147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69" d="100"/>
          <a:sy n="169" d="100"/>
        </p:scale>
        <p:origin x="540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handoutMaster" Target="handoutMasters/handoutMaster1.xml"/><Relationship Id="rId28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>
            <a:extLst>
              <a:ext uri="{FF2B5EF4-FFF2-40B4-BE49-F238E27FC236}">
                <a16:creationId xmlns:a16="http://schemas.microsoft.com/office/drawing/2014/main" id="{6DC55E8A-9D27-3A49-9995-5E6023CA6E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CE433F60-25B4-C446-ABCB-AA77974EE35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096FE1-C4E4-D446-87BD-A02D6B729F2F}" type="datetimeFigureOut">
              <a:t>15-05-2026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E322219D-EBCB-EB42-B7E5-290A44B1BAF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4628D745-92E9-C747-B2A0-6EDFC868BBB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0A214-973D-D741-96DB-340BF266A326}" type="slidenum"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163643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11947D-3E69-7B44-AD59-F1BD27BA42C1}" type="datetimeFigureOut">
              <a:rPr lang="da-DK" smtClean="0"/>
              <a:t>15-05-2026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D9645C-D7FA-D74E-BD59-FA43DBFDCD6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49073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br>
              <a:rPr lang="da-DK" dirty="0"/>
            </a:b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9645C-D7FA-D74E-BD59-FA43DBFDCD63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084632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Yderligere information findes i PP om ”sårrensning og </a:t>
            </a:r>
            <a:r>
              <a:rPr lang="da-DK" dirty="0" err="1"/>
              <a:t>debridering</a:t>
            </a:r>
            <a:r>
              <a:rPr lang="da-DK" dirty="0"/>
              <a:t>” og i PP om ”Rækkefølge, mål og krav til </a:t>
            </a:r>
            <a:r>
              <a:rPr lang="da-DK" dirty="0" err="1"/>
              <a:t>sårbehandling</a:t>
            </a:r>
            <a:r>
              <a:rPr lang="da-DK" dirty="0"/>
              <a:t>”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9645C-D7FA-D74E-BD59-FA43DBFDCD63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608087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DED8D7-4A6D-4D85-847E-4D773EF98547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4047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0FC37-A5C6-1CA0-20B3-05287E7682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F3D1054C-66C5-7C10-F902-3AA82AB61A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9993F2D2-13E1-08BC-BF7F-1DBC7F87E8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br>
              <a:rPr lang="da-DK" dirty="0"/>
            </a:br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FE3EBE0-164D-1E76-76AC-67F8D02935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9645C-D7FA-D74E-BD59-FA43DBFDCD63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908146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9645C-D7FA-D74E-BD59-FA43DBFDCD63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169691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DED8D7-4A6D-4D85-847E-4D773EF98547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580477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79A493-4FF0-8294-FB22-867CD288BB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BEBE06E8-4151-7281-B55C-436110584E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CE4EC683-3F3D-B86C-E1B6-DDC6034A71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204A67BB-7962-B69A-E028-5F1061F238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9645C-D7FA-D74E-BD59-FA43DBFDCD63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43062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07CD43-38FD-8A58-92AA-2D70DCD0C3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AF27AF1F-55C2-D6DA-5D45-50D99F0CDF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9643E363-09DD-0404-9A03-34A1AC71DF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E620108-DFA2-1C49-2B7F-5AE1F37207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9645C-D7FA-D74E-BD59-FA43DBFDCD63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294190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64D0AA-7FF6-C1B1-CA3F-C9244E5045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58F00DAE-36AB-00DF-F861-A6DD5EB326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ED804345-3D8C-2505-0EBA-B1FB1ACEB4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4303874-B8F0-2236-106F-F72F701EC8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9645C-D7FA-D74E-BD59-FA43DBFDCD63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248357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9645C-D7FA-D74E-BD59-FA43DBFDCD63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041411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6822E9-1ECE-EDE9-CC68-CAA50ED5DB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FB97981F-9F94-7786-9EEB-C41FFA5C2F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2601F2CF-91DD-3716-9FC3-8D7F6C16A4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Se mere i PP om ”TIME”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6C58ABFF-236D-DC5C-3C25-E6889016BE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9645C-D7FA-D74E-BD59-FA43DBFDCD63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54863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8360522-EFB2-B74E-B9E0-016239E4095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911225" y="7019030"/>
            <a:ext cx="3097213" cy="32400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8A2DC32-361D-AC4E-9A7A-5F197C8C8FD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50472" y="7019030"/>
            <a:ext cx="360000" cy="324000"/>
          </a:xfrm>
        </p:spPr>
        <p:txBody>
          <a:bodyPr/>
          <a:lstStyle/>
          <a:p>
            <a:fld id="{50DEC214-4A26-8544-86E4-D5810B01565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0B2E8617-B33A-B54B-987B-C55A35E7603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1226" y="615697"/>
            <a:ext cx="4464050" cy="2813304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for </a:t>
            </a:r>
            <a:br>
              <a:rPr lang="da-DK" dirty="0"/>
            </a:br>
            <a:r>
              <a:rPr lang="da-DK" dirty="0"/>
              <a:t>at tilføje en titel</a:t>
            </a:r>
          </a:p>
        </p:txBody>
      </p:sp>
      <p:sp>
        <p:nvSpPr>
          <p:cNvPr id="14" name="Undertitel 2">
            <a:extLst>
              <a:ext uri="{FF2B5EF4-FFF2-40B4-BE49-F238E27FC236}">
                <a16:creationId xmlns:a16="http://schemas.microsoft.com/office/drawing/2014/main" id="{0DAAD5CE-C7C5-174F-8F58-996C034BE7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5" y="3773424"/>
            <a:ext cx="4464051" cy="877824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her for at tilføje en underoverskrift</a:t>
            </a:r>
          </a:p>
        </p:txBody>
      </p:sp>
      <p:sp>
        <p:nvSpPr>
          <p:cNvPr id="15" name="Pladsholder til dato 3">
            <a:extLst>
              <a:ext uri="{FF2B5EF4-FFF2-40B4-BE49-F238E27FC236}">
                <a16:creationId xmlns:a16="http://schemas.microsoft.com/office/drawing/2014/main" id="{87EAF9F2-27F5-234C-9C68-F9039F3E36CC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11224" y="4748589"/>
            <a:ext cx="2520000" cy="360000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B9DF3FB7-2679-4785-86CF-324A9660DD10}" type="datetime2">
              <a:rPr lang="da-DK" smtClean="0"/>
              <a:t>15. maj 2026</a:t>
            </a:fld>
            <a:endParaRPr lang="da-DK" dirty="0"/>
          </a:p>
        </p:txBody>
      </p:sp>
      <p:sp>
        <p:nvSpPr>
          <p:cNvPr id="18" name="Pladsholder til billede 17">
            <a:extLst>
              <a:ext uri="{FF2B5EF4-FFF2-40B4-BE49-F238E27FC236}">
                <a16:creationId xmlns:a16="http://schemas.microsoft.com/office/drawing/2014/main" id="{16E7523E-5FEF-ED42-B56C-E32805C0A6A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376858" y="1"/>
            <a:ext cx="6815143" cy="5337467"/>
          </a:xfrm>
          <a:custGeom>
            <a:avLst/>
            <a:gdLst>
              <a:gd name="connsiteX0" fmla="*/ 0 w 6815143"/>
              <a:gd name="connsiteY0" fmla="*/ 0 h 5337467"/>
              <a:gd name="connsiteX1" fmla="*/ 6815143 w 6815143"/>
              <a:gd name="connsiteY1" fmla="*/ 0 h 5337467"/>
              <a:gd name="connsiteX2" fmla="*/ 6815143 w 6815143"/>
              <a:gd name="connsiteY2" fmla="*/ 5148384 h 5337467"/>
              <a:gd name="connsiteX3" fmla="*/ 6747962 w 6815143"/>
              <a:gd name="connsiteY3" fmla="*/ 5167461 h 5337467"/>
              <a:gd name="connsiteX4" fmla="*/ 5398418 w 6815143"/>
              <a:gd name="connsiteY4" fmla="*/ 5337467 h 5337467"/>
              <a:gd name="connsiteX5" fmla="*/ 5445 w 6815143"/>
              <a:gd name="connsiteY5" fmla="*/ 215350 h 533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15143" h="5337467">
                <a:moveTo>
                  <a:pt x="0" y="0"/>
                </a:moveTo>
                <a:lnTo>
                  <a:pt x="6815143" y="0"/>
                </a:lnTo>
                <a:lnTo>
                  <a:pt x="6815143" y="5148384"/>
                </a:lnTo>
                <a:lnTo>
                  <a:pt x="6747962" y="5167461"/>
                </a:lnTo>
                <a:cubicBezTo>
                  <a:pt x="6316613" y="5278442"/>
                  <a:pt x="5864408" y="5337467"/>
                  <a:pt x="5398418" y="5337467"/>
                </a:cubicBezTo>
                <a:cubicBezTo>
                  <a:pt x="2509278" y="5337467"/>
                  <a:pt x="150074" y="3068548"/>
                  <a:pt x="5445" y="21535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lIns="1080000" tIns="1080000">
            <a:noAutofit/>
          </a:bodyPr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her for at indsætte et billede</a:t>
            </a:r>
          </a:p>
        </p:txBody>
      </p:sp>
    </p:spTree>
    <p:extLst>
      <p:ext uri="{BB962C8B-B14F-4D97-AF65-F5344CB8AC3E}">
        <p14:creationId xmlns:p14="http://schemas.microsoft.com/office/powerpoint/2010/main" val="27122283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+ bille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369794"/>
            <a:ext cx="9648825" cy="1079594"/>
          </a:xfrm>
        </p:spPr>
        <p:txBody>
          <a:bodyPr wrap="square">
            <a:noAutofit/>
          </a:bodyPr>
          <a:lstStyle/>
          <a:p>
            <a:r>
              <a:rPr lang="da-DK" dirty="0"/>
              <a:t>Klik her for at tilføje en 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D6D32C3-3E39-44FC-B677-F64FDC651BDE}" type="datetime2">
              <a:rPr lang="da-DK" smtClean="0"/>
              <a:t>15. maj 2026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22" name="Pladsholder til tekst 21">
            <a:extLst>
              <a:ext uri="{FF2B5EF4-FFF2-40B4-BE49-F238E27FC236}">
                <a16:creationId xmlns:a16="http://schemas.microsoft.com/office/drawing/2014/main" id="{5D210722-4260-2F4F-A6FA-34945D5C33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1226" y="1881188"/>
            <a:ext cx="4464050" cy="439261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3E853F44-8963-D04E-BB2E-AF324DC4F2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50" y="1881188"/>
            <a:ext cx="4464000" cy="4400812"/>
          </a:xfrm>
          <a:prstGeom prst="rect">
            <a:avLst/>
          </a:prstGeom>
          <a:solidFill>
            <a:schemeClr val="tx2"/>
          </a:solidFill>
        </p:spPr>
        <p:txBody>
          <a:bodyPr wrap="square" tIns="720000"/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her for at indsætte et billede</a:t>
            </a:r>
          </a:p>
        </p:txBody>
      </p:sp>
    </p:spTree>
    <p:extLst>
      <p:ext uri="{BB962C8B-B14F-4D97-AF65-F5344CB8AC3E}">
        <p14:creationId xmlns:p14="http://schemas.microsoft.com/office/powerpoint/2010/main" val="2797276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billed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dsholder til billede 19">
            <a:extLst>
              <a:ext uri="{FF2B5EF4-FFF2-40B4-BE49-F238E27FC236}">
                <a16:creationId xmlns:a16="http://schemas.microsoft.com/office/drawing/2014/main" id="{0476D3A0-8FFB-2A4B-9CB9-42995E058A9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40133" y="0"/>
            <a:ext cx="4356942" cy="6858000"/>
          </a:xfrm>
          <a:custGeom>
            <a:avLst/>
            <a:gdLst>
              <a:gd name="connsiteX0" fmla="*/ 700359 w 4356942"/>
              <a:gd name="connsiteY0" fmla="*/ 0 h 6858000"/>
              <a:gd name="connsiteX1" fmla="*/ 4356942 w 4356942"/>
              <a:gd name="connsiteY1" fmla="*/ 0 h 6858000"/>
              <a:gd name="connsiteX2" fmla="*/ 4356942 w 4356942"/>
              <a:gd name="connsiteY2" fmla="*/ 6858000 h 6858000"/>
              <a:gd name="connsiteX3" fmla="*/ 696553 w 4356942"/>
              <a:gd name="connsiteY3" fmla="*/ 6858000 h 6858000"/>
              <a:gd name="connsiteX4" fmla="*/ 0 w 4356942"/>
              <a:gd name="connsiteY4" fmla="*/ 3434080 h 6858000"/>
              <a:gd name="connsiteX5" fmla="*/ 700359 w 43569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942" h="6858000">
                <a:moveTo>
                  <a:pt x="700359" y="0"/>
                </a:moveTo>
                <a:lnTo>
                  <a:pt x="4356942" y="0"/>
                </a:lnTo>
                <a:lnTo>
                  <a:pt x="4356942" y="6858000"/>
                </a:lnTo>
                <a:lnTo>
                  <a:pt x="696553" y="6858000"/>
                </a:lnTo>
                <a:cubicBezTo>
                  <a:pt x="248678" y="5806440"/>
                  <a:pt x="0" y="4649470"/>
                  <a:pt x="0" y="3434080"/>
                </a:cubicBezTo>
                <a:cubicBezTo>
                  <a:pt x="0" y="2214880"/>
                  <a:pt x="249947" y="1054100"/>
                  <a:pt x="700359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tIns="2340000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for at indsætte et billede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369794"/>
            <a:ext cx="6192838" cy="1079594"/>
          </a:xfrm>
        </p:spPr>
        <p:txBody>
          <a:bodyPr wrap="square">
            <a:noAutofit/>
          </a:bodyPr>
          <a:lstStyle/>
          <a:p>
            <a:r>
              <a:rPr lang="da-DK" dirty="0"/>
              <a:t>Klik her for at tilføje en 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3CDBE7BF-11F8-4FEA-BFEC-7D25DB3D97D0}" type="datetime2">
              <a:rPr lang="da-DK" smtClean="0"/>
              <a:t>15. maj 2026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22" name="Pladsholder til tekst 21">
            <a:extLst>
              <a:ext uri="{FF2B5EF4-FFF2-40B4-BE49-F238E27FC236}">
                <a16:creationId xmlns:a16="http://schemas.microsoft.com/office/drawing/2014/main" id="{5D210722-4260-2F4F-A6FA-34945D5C33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1225" y="1881188"/>
            <a:ext cx="6192838" cy="439261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4997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AC72C6-E5AF-BE42-9CA8-9686D7F124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1226" y="615697"/>
            <a:ext cx="5545138" cy="2813304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for </a:t>
            </a:r>
            <a:br>
              <a:rPr lang="da-DK" dirty="0"/>
            </a:br>
            <a:r>
              <a:rPr lang="da-DK" dirty="0"/>
              <a:t>at tilføje en overskrift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B15C811-3209-BD47-A009-8CE84693E87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6" y="3773424"/>
            <a:ext cx="5545138" cy="87782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her for at tilføje en underoverskrift</a:t>
            </a:r>
          </a:p>
        </p:txBody>
      </p:sp>
      <p:sp>
        <p:nvSpPr>
          <p:cNvPr id="21" name="Pladsholder til billede 20">
            <a:extLst>
              <a:ext uri="{FF2B5EF4-FFF2-40B4-BE49-F238E27FC236}">
                <a16:creationId xmlns:a16="http://schemas.microsoft.com/office/drawing/2014/main" id="{7BE722CF-E437-4047-9AFA-AB9C5302FB1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06920" y="0"/>
            <a:ext cx="5085080" cy="6858000"/>
          </a:xfrm>
          <a:custGeom>
            <a:avLst/>
            <a:gdLst>
              <a:gd name="connsiteX0" fmla="*/ 701040 w 5085080"/>
              <a:gd name="connsiteY0" fmla="*/ 0 h 6858000"/>
              <a:gd name="connsiteX1" fmla="*/ 5085080 w 5085080"/>
              <a:gd name="connsiteY1" fmla="*/ 0 h 6858000"/>
              <a:gd name="connsiteX2" fmla="*/ 5085080 w 5085080"/>
              <a:gd name="connsiteY2" fmla="*/ 6858000 h 6858000"/>
              <a:gd name="connsiteX3" fmla="*/ 697230 w 5085080"/>
              <a:gd name="connsiteY3" fmla="*/ 6858000 h 6858000"/>
              <a:gd name="connsiteX4" fmla="*/ 0 w 5085080"/>
              <a:gd name="connsiteY4" fmla="*/ 3434080 h 6858000"/>
              <a:gd name="connsiteX5" fmla="*/ 701040 w 508508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85080" h="6858000">
                <a:moveTo>
                  <a:pt x="701040" y="0"/>
                </a:moveTo>
                <a:lnTo>
                  <a:pt x="5085080" y="0"/>
                </a:lnTo>
                <a:lnTo>
                  <a:pt x="5085080" y="6858000"/>
                </a:lnTo>
                <a:lnTo>
                  <a:pt x="697230" y="6858000"/>
                </a:lnTo>
                <a:cubicBezTo>
                  <a:pt x="248920" y="5806440"/>
                  <a:pt x="0" y="4649470"/>
                  <a:pt x="0" y="3434080"/>
                </a:cubicBezTo>
                <a:cubicBezTo>
                  <a:pt x="0" y="2214880"/>
                  <a:pt x="250190" y="1054100"/>
                  <a:pt x="70104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tIns="2340000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for at indsætte et billede</a:t>
            </a:r>
          </a:p>
        </p:txBody>
      </p:sp>
      <p:sp>
        <p:nvSpPr>
          <p:cNvPr id="10" name="Pladsholder til dato 3">
            <a:extLst>
              <a:ext uri="{FF2B5EF4-FFF2-40B4-BE49-F238E27FC236}">
                <a16:creationId xmlns:a16="http://schemas.microsoft.com/office/drawing/2014/main" id="{E7528BCD-DBCC-2D42-B2F5-86185A462BC6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4367213" y="7020000"/>
            <a:ext cx="1368425" cy="324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28FC5541-6228-4458-8AA3-F4FC705DF069}" type="datetime2">
              <a:rPr lang="da-DK" smtClean="0"/>
              <a:t>15. maj 2026</a:t>
            </a:fld>
            <a:endParaRPr lang="da-DK" dirty="0"/>
          </a:p>
        </p:txBody>
      </p:sp>
      <p:sp>
        <p:nvSpPr>
          <p:cNvPr id="11" name="Pladsholder til sidefod 4">
            <a:extLst>
              <a:ext uri="{FF2B5EF4-FFF2-40B4-BE49-F238E27FC236}">
                <a16:creationId xmlns:a16="http://schemas.microsoft.com/office/drawing/2014/main" id="{7F036CED-EA80-CB4C-A91D-283C39D3E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6534000"/>
            <a:ext cx="3097213" cy="32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12" name="Pladsholder til slidenummer 5">
            <a:extLst>
              <a:ext uri="{FF2B5EF4-FFF2-40B4-BE49-F238E27FC236}">
                <a16:creationId xmlns:a16="http://schemas.microsoft.com/office/drawing/2014/main" id="{241741C4-095C-FC45-92EE-4DF81AE68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472" y="6534000"/>
            <a:ext cx="360000" cy="32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167889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er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1449388"/>
            <a:ext cx="9316508" cy="4832612"/>
          </a:xfrm>
        </p:spPr>
        <p:txBody>
          <a:bodyPr anchor="t" anchorCtr="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for at tilføje en 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96FE865B-5B57-483A-A65D-8601EAA9A5CC}" type="datetime2">
              <a:rPr lang="da-DK" smtClean="0"/>
              <a:t>15. maj 2026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491903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er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1BA6D4CC-8FC4-BB4D-8737-B88BADCB05C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0932159" cy="6858000"/>
          </a:xfrm>
          <a:custGeom>
            <a:avLst/>
            <a:gdLst>
              <a:gd name="connsiteX0" fmla="*/ 0 w 6325169"/>
              <a:gd name="connsiteY0" fmla="*/ 0 h 3967927"/>
              <a:gd name="connsiteX1" fmla="*/ 5918825 w 6325169"/>
              <a:gd name="connsiteY1" fmla="*/ 0 h 3967927"/>
              <a:gd name="connsiteX2" fmla="*/ 6325169 w 6325169"/>
              <a:gd name="connsiteY2" fmla="*/ 1986903 h 3967927"/>
              <a:gd name="connsiteX3" fmla="*/ 5921763 w 6325169"/>
              <a:gd name="connsiteY3" fmla="*/ 3967927 h 3967927"/>
              <a:gd name="connsiteX4" fmla="*/ 0 w 6325169"/>
              <a:gd name="connsiteY4" fmla="*/ 3967927 h 396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5169" h="3967927">
                <a:moveTo>
                  <a:pt x="0" y="0"/>
                </a:moveTo>
                <a:lnTo>
                  <a:pt x="5918825" y="0"/>
                </a:lnTo>
                <a:cubicBezTo>
                  <a:pt x="6180413" y="609885"/>
                  <a:pt x="6325169" y="1281494"/>
                  <a:pt x="6325169" y="1986903"/>
                </a:cubicBezTo>
                <a:cubicBezTo>
                  <a:pt x="6325169" y="2690108"/>
                  <a:pt x="6181149" y="3359512"/>
                  <a:pt x="5921763" y="3967927"/>
                </a:cubicBezTo>
                <a:lnTo>
                  <a:pt x="0" y="3967927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r>
              <a:rPr lang="da-DK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1449388"/>
            <a:ext cx="9316508" cy="4824412"/>
          </a:xfrm>
        </p:spPr>
        <p:txBody>
          <a:bodyPr anchor="t" anchorCtr="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for at tilføje en 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96FF9743-D561-41DA-8162-880680161236}" type="datetime2">
              <a:rPr lang="da-DK" smtClean="0"/>
              <a:t>15. maj 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405238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er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FF43B73F-CA28-465A-B2C5-72304D641297}" type="datetime2">
              <a:rPr lang="da-DK" smtClean="0"/>
              <a:t>15. maj 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31" name="Pladsholder til billede 30">
            <a:extLst>
              <a:ext uri="{FF2B5EF4-FFF2-40B4-BE49-F238E27FC236}">
                <a16:creationId xmlns:a16="http://schemas.microsoft.com/office/drawing/2014/main" id="{78FF33C8-92BF-B546-95BC-A02F0253588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-1" y="0"/>
            <a:ext cx="8427625" cy="6282000"/>
          </a:xfrm>
          <a:custGeom>
            <a:avLst/>
            <a:gdLst>
              <a:gd name="connsiteX0" fmla="*/ 0 w 8550777"/>
              <a:gd name="connsiteY0" fmla="*/ 0 h 6373798"/>
              <a:gd name="connsiteX1" fmla="*/ 8274675 w 8550777"/>
              <a:gd name="connsiteY1" fmla="*/ 0 h 6373798"/>
              <a:gd name="connsiteX2" fmla="*/ 8336206 w 8550777"/>
              <a:gd name="connsiteY2" fmla="*/ 181851 h 6373798"/>
              <a:gd name="connsiteX3" fmla="*/ 8550777 w 8550777"/>
              <a:gd name="connsiteY3" fmla="*/ 1601104 h 6373798"/>
              <a:gd name="connsiteX4" fmla="*/ 3778083 w 8550777"/>
              <a:gd name="connsiteY4" fmla="*/ 6373798 h 6373798"/>
              <a:gd name="connsiteX5" fmla="*/ 95241 w 8550777"/>
              <a:gd name="connsiteY5" fmla="*/ 4636981 h 6373798"/>
              <a:gd name="connsiteX6" fmla="*/ 0 w 8550777"/>
              <a:gd name="connsiteY6" fmla="*/ 4515786 h 637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50777" h="6373798">
                <a:moveTo>
                  <a:pt x="0" y="0"/>
                </a:moveTo>
                <a:lnTo>
                  <a:pt x="8274675" y="0"/>
                </a:lnTo>
                <a:lnTo>
                  <a:pt x="8336206" y="181851"/>
                </a:lnTo>
                <a:cubicBezTo>
                  <a:pt x="8475655" y="630193"/>
                  <a:pt x="8550777" y="1106876"/>
                  <a:pt x="8550777" y="1601104"/>
                </a:cubicBezTo>
                <a:cubicBezTo>
                  <a:pt x="8550777" y="4236990"/>
                  <a:pt x="6413969" y="6373798"/>
                  <a:pt x="3778083" y="6373798"/>
                </a:cubicBezTo>
                <a:cubicBezTo>
                  <a:pt x="2295397" y="6373798"/>
                  <a:pt x="970623" y="5697699"/>
                  <a:pt x="95241" y="4636981"/>
                </a:cubicBezTo>
                <a:lnTo>
                  <a:pt x="0" y="4515786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marL="0" indent="0">
              <a:buFontTx/>
              <a:buNone/>
              <a:defRPr sz="100"/>
            </a:lvl1pPr>
          </a:lstStyle>
          <a:p>
            <a:r>
              <a:rPr lang="da-DK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582859"/>
            <a:ext cx="6913563" cy="5687520"/>
          </a:xfrm>
        </p:spPr>
        <p:txBody>
          <a:bodyPr anchor="t" anchorCtr="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for at tilføje en overskrift</a:t>
            </a:r>
          </a:p>
        </p:txBody>
      </p:sp>
    </p:spTree>
    <p:extLst>
      <p:ext uri="{BB962C8B-B14F-4D97-AF65-F5344CB8AC3E}">
        <p14:creationId xmlns:p14="http://schemas.microsoft.com/office/powerpoint/2010/main" val="12789002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er 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billede 7">
            <a:extLst>
              <a:ext uri="{FF2B5EF4-FFF2-40B4-BE49-F238E27FC236}">
                <a16:creationId xmlns:a16="http://schemas.microsoft.com/office/drawing/2014/main" id="{0EBB01EF-ED55-DB43-ADF3-33F96C83A7A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0932159" cy="6858000"/>
          </a:xfrm>
          <a:custGeom>
            <a:avLst/>
            <a:gdLst>
              <a:gd name="connsiteX0" fmla="*/ 0 w 6325169"/>
              <a:gd name="connsiteY0" fmla="*/ 0 h 3967927"/>
              <a:gd name="connsiteX1" fmla="*/ 5918825 w 6325169"/>
              <a:gd name="connsiteY1" fmla="*/ 0 h 3967927"/>
              <a:gd name="connsiteX2" fmla="*/ 6325169 w 6325169"/>
              <a:gd name="connsiteY2" fmla="*/ 1986903 h 3967927"/>
              <a:gd name="connsiteX3" fmla="*/ 5921763 w 6325169"/>
              <a:gd name="connsiteY3" fmla="*/ 3967927 h 3967927"/>
              <a:gd name="connsiteX4" fmla="*/ 0 w 6325169"/>
              <a:gd name="connsiteY4" fmla="*/ 3967927 h 396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5169" h="3967927">
                <a:moveTo>
                  <a:pt x="0" y="0"/>
                </a:moveTo>
                <a:lnTo>
                  <a:pt x="5918825" y="0"/>
                </a:lnTo>
                <a:cubicBezTo>
                  <a:pt x="6180413" y="609885"/>
                  <a:pt x="6325169" y="1281494"/>
                  <a:pt x="6325169" y="1986903"/>
                </a:cubicBezTo>
                <a:cubicBezTo>
                  <a:pt x="6325169" y="2690108"/>
                  <a:pt x="6181149" y="3359512"/>
                  <a:pt x="5921763" y="3967927"/>
                </a:cubicBezTo>
                <a:lnTo>
                  <a:pt x="0" y="3967927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tIns="2340000">
            <a:noAutofit/>
          </a:bodyPr>
          <a:lstStyle>
            <a:lvl1pPr marL="0" marR="0" indent="0" algn="ctr" defTabSz="590400" rtl="0" eaLnBrk="1" fontAlgn="auto" latinLnBrk="0" hangingPunct="1">
              <a:lnSpc>
                <a:spcPts val="24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4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her for at indsætte et billede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C6ECFA3D-F67C-4092-9024-DA37BB7B488C}" type="datetime2">
              <a:rPr lang="da-DK" smtClean="0"/>
              <a:t>15. maj 2026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01EE7D5F-D71E-5C42-924A-FF05BCD18B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65030" y="651908"/>
            <a:ext cx="3240000" cy="3240000"/>
          </a:xfrm>
          <a:prstGeom prst="ellipse">
            <a:avLst/>
          </a:prstGeom>
          <a:solidFill>
            <a:schemeClr val="accent4"/>
          </a:solidFill>
        </p:spPr>
        <p:txBody>
          <a:bodyPr tIns="72000" anchor="ctr" anchorCtr="0"/>
          <a:lstStyle>
            <a:lvl1pPr marL="0" indent="0" algn="ctr">
              <a:buNone/>
              <a:defRPr/>
            </a:lvl1pPr>
            <a:lvl2pPr marL="180000" indent="0" algn="ctr">
              <a:buNone/>
              <a:defRPr/>
            </a:lvl2pPr>
            <a:lvl3pPr marL="360000" indent="0" algn="ctr">
              <a:buNone/>
              <a:defRPr/>
            </a:lvl3pPr>
            <a:lvl4pPr marL="540000" indent="0" algn="ctr">
              <a:buNone/>
              <a:defRPr/>
            </a:lvl4pPr>
            <a:lvl5pPr marL="720000" indent="0" algn="ctr">
              <a:buNone/>
              <a:defRPr/>
            </a:lvl5pPr>
          </a:lstStyle>
          <a:p>
            <a:pPr lvl="0"/>
            <a:r>
              <a:rPr lang="da-DK" dirty="0"/>
              <a:t>Klik for at tilføje en tekst</a:t>
            </a:r>
          </a:p>
        </p:txBody>
      </p:sp>
    </p:spTree>
    <p:extLst>
      <p:ext uri="{BB962C8B-B14F-4D97-AF65-F5344CB8AC3E}">
        <p14:creationId xmlns:p14="http://schemas.microsoft.com/office/powerpoint/2010/main" val="35194928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F4AFCB-ED13-224C-8E6E-75E87CB91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B9EBBCB-32B8-E745-96E7-222B1DCB7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272B0B62-FD8F-4514-B0D3-1385BBD1C9E2}" type="datetime2">
              <a:rPr lang="da-DK" smtClean="0"/>
              <a:t>15. maj 2026</a:t>
            </a:fld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EA67EA5B-6A60-4646-9F1A-8B55851AE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D2CF3D0B-3304-EF48-B707-436B82BA3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615658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D5F4EB78-D3B6-0B48-8EE1-30D456A9C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E5A5C9FA-7323-449A-8C51-40891D84CE74}" type="datetime2">
              <a:rPr lang="da-DK" smtClean="0"/>
              <a:t>15. maj 2026</a:t>
            </a:fld>
            <a:endParaRPr lang="da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F77CB9E9-873C-DC43-A07A-3434ED723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E90ADCA-AA81-FB49-9C5E-81756D17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822841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fslutn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AC72C6-E5AF-BE42-9CA8-9686D7F124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0827" y="615697"/>
            <a:ext cx="9639223" cy="2813304"/>
          </a:xfrm>
        </p:spPr>
        <p:txBody>
          <a:bodyPr anchor="b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B8A11BF3-5BC7-4F4F-93F8-82736F7B9D02}"/>
              </a:ext>
            </a:extLst>
          </p:cNvPr>
          <p:cNvSpPr txBox="1"/>
          <p:nvPr/>
        </p:nvSpPr>
        <p:spPr>
          <a:xfrm>
            <a:off x="920827" y="3773424"/>
            <a:ext cx="612818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</a:t>
            </a:r>
            <a:r>
              <a:rPr lang="da-DK" sz="2000" dirty="0" err="1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regionsjaelland</a:t>
            </a:r>
            <a:r>
              <a:rPr lang="da-DK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.dk</a:t>
            </a:r>
            <a:endParaRPr lang="da-DK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B8A11BF3-5BC7-4F4F-93F8-82736F7B9D02}"/>
              </a:ext>
            </a:extLst>
          </p:cNvPr>
          <p:cNvSpPr txBox="1"/>
          <p:nvPr/>
        </p:nvSpPr>
        <p:spPr>
          <a:xfrm>
            <a:off x="920827" y="3773424"/>
            <a:ext cx="612818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</a:t>
            </a:r>
            <a:r>
              <a:rPr lang="da-DK" sz="2000" dirty="0" err="1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regionsjaelland</a:t>
            </a:r>
            <a:r>
              <a:rPr lang="da-DK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.dk</a:t>
            </a:r>
            <a:endParaRPr lang="da-DK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B8A11BF3-5BC7-4F4F-93F8-82736F7B9D02}"/>
              </a:ext>
            </a:extLst>
          </p:cNvPr>
          <p:cNvSpPr txBox="1"/>
          <p:nvPr userDrawn="1"/>
        </p:nvSpPr>
        <p:spPr>
          <a:xfrm>
            <a:off x="920827" y="3773424"/>
            <a:ext cx="612818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</a:t>
            </a:r>
            <a:r>
              <a:rPr lang="da-DK" sz="2000" dirty="0" err="1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regionsjaelland</a:t>
            </a:r>
            <a:r>
              <a:rPr lang="da-DK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.dk</a:t>
            </a:r>
            <a:endParaRPr lang="da-DK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1053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AC72C6-E5AF-BE42-9CA8-9686D7F124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1226" y="615697"/>
            <a:ext cx="4464050" cy="2813304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for </a:t>
            </a:r>
            <a:br>
              <a:rPr lang="da-DK" dirty="0"/>
            </a:br>
            <a:r>
              <a:rPr lang="da-DK" dirty="0"/>
              <a:t>at tilføje en titel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B15C811-3209-BD47-A009-8CE84693E87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5" y="3773424"/>
            <a:ext cx="4464051" cy="87782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her for at tilføje en underoverskrift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50ECF31-660B-4D48-9300-640454DEF55D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11224" y="4748589"/>
            <a:ext cx="2520000" cy="360000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6044080B-BD50-45ED-8890-5C96E964A5D2}" type="datetime2">
              <a:rPr lang="da-DK" smtClean="0"/>
              <a:t>15. maj 2026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8360522-EFB2-B74E-B9E0-016239E4095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911225" y="7019030"/>
            <a:ext cx="3097213" cy="32400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8A2DC32-361D-AC4E-9A7A-5F197C8C8FD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50472" y="7019030"/>
            <a:ext cx="360000" cy="324000"/>
          </a:xfrm>
        </p:spPr>
        <p:txBody>
          <a:bodyPr/>
          <a:lstStyle/>
          <a:p>
            <a:fld id="{50DEC214-4A26-8544-86E4-D5810B01565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1" name="Pladsholder til billede 10">
            <a:extLst>
              <a:ext uri="{FF2B5EF4-FFF2-40B4-BE49-F238E27FC236}">
                <a16:creationId xmlns:a16="http://schemas.microsoft.com/office/drawing/2014/main" id="{CD4E6F82-312A-364D-AE90-6E96495A2DC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375276" y="1665298"/>
            <a:ext cx="6816724" cy="5192702"/>
          </a:xfrm>
          <a:custGeom>
            <a:avLst/>
            <a:gdLst>
              <a:gd name="connsiteX0" fmla="*/ 4500000 w 6816724"/>
              <a:gd name="connsiteY0" fmla="*/ 0 h 5192702"/>
              <a:gd name="connsiteX1" fmla="*/ 6644967 w 6816724"/>
              <a:gd name="connsiteY1" fmla="*/ 543126 h 5192702"/>
              <a:gd name="connsiteX2" fmla="*/ 6816724 w 6816724"/>
              <a:gd name="connsiteY2" fmla="*/ 641884 h 5192702"/>
              <a:gd name="connsiteX3" fmla="*/ 6816724 w 6816724"/>
              <a:gd name="connsiteY3" fmla="*/ 5192702 h 5192702"/>
              <a:gd name="connsiteX4" fmla="*/ 53171 w 6816724"/>
              <a:gd name="connsiteY4" fmla="*/ 5192702 h 5192702"/>
              <a:gd name="connsiteX5" fmla="*/ 51850 w 6816724"/>
              <a:gd name="connsiteY5" fmla="*/ 5185306 h 5192702"/>
              <a:gd name="connsiteX6" fmla="*/ 0 w 6816724"/>
              <a:gd name="connsiteY6" fmla="*/ 4500000 h 5192702"/>
              <a:gd name="connsiteX7" fmla="*/ 4500000 w 6816724"/>
              <a:gd name="connsiteY7" fmla="*/ 0 h 5192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16724" h="5192702">
                <a:moveTo>
                  <a:pt x="4500000" y="0"/>
                </a:moveTo>
                <a:cubicBezTo>
                  <a:pt x="5276650" y="0"/>
                  <a:pt x="6007347" y="196750"/>
                  <a:pt x="6644967" y="543126"/>
                </a:cubicBezTo>
                <a:lnTo>
                  <a:pt x="6816724" y="641884"/>
                </a:lnTo>
                <a:lnTo>
                  <a:pt x="6816724" y="5192702"/>
                </a:lnTo>
                <a:lnTo>
                  <a:pt x="53171" y="5192702"/>
                </a:lnTo>
                <a:lnTo>
                  <a:pt x="51850" y="5185306"/>
                </a:lnTo>
                <a:cubicBezTo>
                  <a:pt x="17708" y="4961855"/>
                  <a:pt x="0" y="4732995"/>
                  <a:pt x="0" y="4500000"/>
                </a:cubicBezTo>
                <a:cubicBezTo>
                  <a:pt x="0" y="2014719"/>
                  <a:pt x="2014719" y="0"/>
                  <a:pt x="450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tIns="1080000">
            <a:noAutofit/>
          </a:bodyPr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her for at indsætte et billede </a:t>
            </a:r>
          </a:p>
        </p:txBody>
      </p:sp>
    </p:spTree>
    <p:extLst>
      <p:ext uri="{BB962C8B-B14F-4D97-AF65-F5344CB8AC3E}">
        <p14:creationId xmlns:p14="http://schemas.microsoft.com/office/powerpoint/2010/main" val="11183610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5/15/2026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73703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8360522-EFB2-B74E-B9E0-016239E4095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911225" y="7019030"/>
            <a:ext cx="3097213" cy="324000"/>
          </a:xfrm>
        </p:spPr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8A2DC32-361D-AC4E-9A7A-5F197C8C8FD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50472" y="7019030"/>
            <a:ext cx="360000" cy="324000"/>
          </a:xfrm>
        </p:spPr>
        <p:txBody>
          <a:bodyPr/>
          <a:lstStyle/>
          <a:p>
            <a:fld id="{50DEC214-4A26-8544-86E4-D5810B015655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0B2E8617-B33A-B54B-987B-C55A35E7603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1226" y="615697"/>
            <a:ext cx="4464050" cy="2813304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da-DK"/>
              <a:t>Klik her for </a:t>
            </a:r>
            <a:br>
              <a:rPr lang="da-DK"/>
            </a:br>
            <a:r>
              <a:rPr lang="da-DK"/>
              <a:t>at tilføje en titel</a:t>
            </a:r>
          </a:p>
        </p:txBody>
      </p:sp>
      <p:sp>
        <p:nvSpPr>
          <p:cNvPr id="14" name="Undertitel 2">
            <a:extLst>
              <a:ext uri="{FF2B5EF4-FFF2-40B4-BE49-F238E27FC236}">
                <a16:creationId xmlns:a16="http://schemas.microsoft.com/office/drawing/2014/main" id="{0DAAD5CE-C7C5-174F-8F58-996C034BE7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5" y="3773424"/>
            <a:ext cx="4464051" cy="877824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her for at tilføje en underoverskrift</a:t>
            </a:r>
          </a:p>
        </p:txBody>
      </p:sp>
      <p:sp>
        <p:nvSpPr>
          <p:cNvPr id="15" name="Pladsholder til dato 3">
            <a:extLst>
              <a:ext uri="{FF2B5EF4-FFF2-40B4-BE49-F238E27FC236}">
                <a16:creationId xmlns:a16="http://schemas.microsoft.com/office/drawing/2014/main" id="{87EAF9F2-27F5-234C-9C68-F9039F3E36CC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11224" y="4748589"/>
            <a:ext cx="2520000" cy="360000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B9DF3FB7-2679-4785-86CF-324A9660DD10}" type="datetime2">
              <a:rPr lang="da-DK" smtClean="0"/>
              <a:t>15. maj 2026</a:t>
            </a:fld>
            <a:endParaRPr lang="da-DK"/>
          </a:p>
        </p:txBody>
      </p:sp>
      <p:sp>
        <p:nvSpPr>
          <p:cNvPr id="18" name="Pladsholder til billede 17">
            <a:extLst>
              <a:ext uri="{FF2B5EF4-FFF2-40B4-BE49-F238E27FC236}">
                <a16:creationId xmlns:a16="http://schemas.microsoft.com/office/drawing/2014/main" id="{16E7523E-5FEF-ED42-B56C-E32805C0A6A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376858" y="1"/>
            <a:ext cx="6815143" cy="5337467"/>
          </a:xfrm>
          <a:custGeom>
            <a:avLst/>
            <a:gdLst>
              <a:gd name="connsiteX0" fmla="*/ 0 w 6815143"/>
              <a:gd name="connsiteY0" fmla="*/ 0 h 5337467"/>
              <a:gd name="connsiteX1" fmla="*/ 6815143 w 6815143"/>
              <a:gd name="connsiteY1" fmla="*/ 0 h 5337467"/>
              <a:gd name="connsiteX2" fmla="*/ 6815143 w 6815143"/>
              <a:gd name="connsiteY2" fmla="*/ 5148384 h 5337467"/>
              <a:gd name="connsiteX3" fmla="*/ 6747962 w 6815143"/>
              <a:gd name="connsiteY3" fmla="*/ 5167461 h 5337467"/>
              <a:gd name="connsiteX4" fmla="*/ 5398418 w 6815143"/>
              <a:gd name="connsiteY4" fmla="*/ 5337467 h 5337467"/>
              <a:gd name="connsiteX5" fmla="*/ 5445 w 6815143"/>
              <a:gd name="connsiteY5" fmla="*/ 215350 h 533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15143" h="5337467">
                <a:moveTo>
                  <a:pt x="0" y="0"/>
                </a:moveTo>
                <a:lnTo>
                  <a:pt x="6815143" y="0"/>
                </a:lnTo>
                <a:lnTo>
                  <a:pt x="6815143" y="5148384"/>
                </a:lnTo>
                <a:lnTo>
                  <a:pt x="6747962" y="5167461"/>
                </a:lnTo>
                <a:cubicBezTo>
                  <a:pt x="6316613" y="5278442"/>
                  <a:pt x="5864408" y="5337467"/>
                  <a:pt x="5398418" y="5337467"/>
                </a:cubicBezTo>
                <a:cubicBezTo>
                  <a:pt x="2509278" y="5337467"/>
                  <a:pt x="150074" y="3068548"/>
                  <a:pt x="5445" y="21535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lIns="1080000" tIns="1080000">
            <a:noAutofit/>
          </a:bodyPr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/>
              <a:t>Klik her for at indsætte et billede</a:t>
            </a:r>
          </a:p>
        </p:txBody>
      </p:sp>
    </p:spTree>
    <p:extLst>
      <p:ext uri="{BB962C8B-B14F-4D97-AF65-F5344CB8AC3E}">
        <p14:creationId xmlns:p14="http://schemas.microsoft.com/office/powerpoint/2010/main" val="24053029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AC72C6-E5AF-BE42-9CA8-9686D7F124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1226" y="615697"/>
            <a:ext cx="4464050" cy="2813304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da-DK"/>
              <a:t>Klik her for </a:t>
            </a:r>
            <a:br>
              <a:rPr lang="da-DK"/>
            </a:br>
            <a:r>
              <a:rPr lang="da-DK"/>
              <a:t>at tilføje en titel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B15C811-3209-BD47-A009-8CE84693E87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5" y="3773424"/>
            <a:ext cx="4464051" cy="87782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her for at tilføje en underoverskrift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50ECF31-660B-4D48-9300-640454DEF55D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11224" y="4748589"/>
            <a:ext cx="2520000" cy="360000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6044080B-BD50-45ED-8890-5C96E964A5D2}" type="datetime2">
              <a:rPr lang="da-DK" smtClean="0"/>
              <a:t>15. maj 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8360522-EFB2-B74E-B9E0-016239E4095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911225" y="7019030"/>
            <a:ext cx="3097213" cy="324000"/>
          </a:xfrm>
        </p:spPr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8A2DC32-361D-AC4E-9A7A-5F197C8C8FD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50472" y="7019030"/>
            <a:ext cx="360000" cy="324000"/>
          </a:xfrm>
        </p:spPr>
        <p:txBody>
          <a:bodyPr/>
          <a:lstStyle/>
          <a:p>
            <a:fld id="{50DEC214-4A26-8544-86E4-D5810B015655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1" name="Pladsholder til billede 10">
            <a:extLst>
              <a:ext uri="{FF2B5EF4-FFF2-40B4-BE49-F238E27FC236}">
                <a16:creationId xmlns:a16="http://schemas.microsoft.com/office/drawing/2014/main" id="{CD4E6F82-312A-364D-AE90-6E96495A2DC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375276" y="1665298"/>
            <a:ext cx="6816724" cy="5192702"/>
          </a:xfrm>
          <a:custGeom>
            <a:avLst/>
            <a:gdLst>
              <a:gd name="connsiteX0" fmla="*/ 4500000 w 6816724"/>
              <a:gd name="connsiteY0" fmla="*/ 0 h 5192702"/>
              <a:gd name="connsiteX1" fmla="*/ 6644967 w 6816724"/>
              <a:gd name="connsiteY1" fmla="*/ 543126 h 5192702"/>
              <a:gd name="connsiteX2" fmla="*/ 6816724 w 6816724"/>
              <a:gd name="connsiteY2" fmla="*/ 641884 h 5192702"/>
              <a:gd name="connsiteX3" fmla="*/ 6816724 w 6816724"/>
              <a:gd name="connsiteY3" fmla="*/ 5192702 h 5192702"/>
              <a:gd name="connsiteX4" fmla="*/ 53171 w 6816724"/>
              <a:gd name="connsiteY4" fmla="*/ 5192702 h 5192702"/>
              <a:gd name="connsiteX5" fmla="*/ 51850 w 6816724"/>
              <a:gd name="connsiteY5" fmla="*/ 5185306 h 5192702"/>
              <a:gd name="connsiteX6" fmla="*/ 0 w 6816724"/>
              <a:gd name="connsiteY6" fmla="*/ 4500000 h 5192702"/>
              <a:gd name="connsiteX7" fmla="*/ 4500000 w 6816724"/>
              <a:gd name="connsiteY7" fmla="*/ 0 h 5192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16724" h="5192702">
                <a:moveTo>
                  <a:pt x="4500000" y="0"/>
                </a:moveTo>
                <a:cubicBezTo>
                  <a:pt x="5276650" y="0"/>
                  <a:pt x="6007347" y="196750"/>
                  <a:pt x="6644967" y="543126"/>
                </a:cubicBezTo>
                <a:lnTo>
                  <a:pt x="6816724" y="641884"/>
                </a:lnTo>
                <a:lnTo>
                  <a:pt x="6816724" y="5192702"/>
                </a:lnTo>
                <a:lnTo>
                  <a:pt x="53171" y="5192702"/>
                </a:lnTo>
                <a:lnTo>
                  <a:pt x="51850" y="5185306"/>
                </a:lnTo>
                <a:cubicBezTo>
                  <a:pt x="17708" y="4961855"/>
                  <a:pt x="0" y="4732995"/>
                  <a:pt x="0" y="4500000"/>
                </a:cubicBezTo>
                <a:cubicBezTo>
                  <a:pt x="0" y="2014719"/>
                  <a:pt x="2014719" y="0"/>
                  <a:pt x="450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tIns="1080000">
            <a:noAutofit/>
          </a:bodyPr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/>
              <a:t>Klik her for at indsætte et billede </a:t>
            </a:r>
          </a:p>
        </p:txBody>
      </p:sp>
    </p:spTree>
    <p:extLst>
      <p:ext uri="{BB962C8B-B14F-4D97-AF65-F5344CB8AC3E}">
        <p14:creationId xmlns:p14="http://schemas.microsoft.com/office/powerpoint/2010/main" val="4555621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05AFA314-E420-BE4A-8A4E-F0F7631EDB72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4008438" y="-919506"/>
            <a:ext cx="3240000" cy="3240000"/>
          </a:xfrm>
          <a:prstGeom prst="ellipse">
            <a:avLst/>
          </a:prstGeom>
          <a:solidFill>
            <a:schemeClr val="accent2"/>
          </a:solidFill>
        </p:spPr>
        <p:txBody>
          <a:bodyPr lIns="0" tIns="0"/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/>
              <a:t>Klik her for at indsætte et billede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FAC72C6-E5AF-BE42-9CA8-9686D7F124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1226" y="1881188"/>
            <a:ext cx="4464050" cy="2975543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da-DK"/>
              <a:t>Klik her for </a:t>
            </a:r>
            <a:br>
              <a:rPr lang="da-DK"/>
            </a:br>
            <a:r>
              <a:rPr lang="da-DK"/>
              <a:t>at tilføje en titel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B15C811-3209-BD47-A009-8CE84693E87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5" y="5201154"/>
            <a:ext cx="4464051" cy="87782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her for at tilføje en underoverskrift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50ECF31-660B-4D48-9300-640454DEF55D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11224" y="6127106"/>
            <a:ext cx="2520000" cy="360000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F8EF4536-83BB-4B6B-A5A9-2E73A9072087}" type="datetime2">
              <a:rPr lang="da-DK" smtClean="0"/>
              <a:t>15. maj 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8360522-EFB2-B74E-B9E0-016239E4095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911225" y="7019030"/>
            <a:ext cx="3097213" cy="324000"/>
          </a:xfrm>
        </p:spPr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8A2DC32-361D-AC4E-9A7A-5F197C8C8FD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50472" y="7019030"/>
            <a:ext cx="360000" cy="324000"/>
          </a:xfrm>
        </p:spPr>
        <p:txBody>
          <a:bodyPr/>
          <a:lstStyle/>
          <a:p>
            <a:fld id="{50DEC214-4A26-8544-86E4-D5810B015655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2" name="Pladsholder til billede 7">
            <a:extLst>
              <a:ext uri="{FF2B5EF4-FFF2-40B4-BE49-F238E27FC236}">
                <a16:creationId xmlns:a16="http://schemas.microsoft.com/office/drawing/2014/main" id="{CCECDA8A-2FEF-C549-80E9-F0A1FCFFC333}"/>
              </a:ext>
            </a:extLst>
          </p:cNvPr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9300055" y="402349"/>
            <a:ext cx="3240000" cy="3240000"/>
          </a:xfrm>
          <a:prstGeom prst="ellipse">
            <a:avLst/>
          </a:prstGeom>
          <a:solidFill>
            <a:schemeClr val="accent1"/>
          </a:solidFill>
        </p:spPr>
        <p:txBody>
          <a:bodyPr lIns="0" tIns="0"/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/>
              <a:t>Klik her for at indsætte et billede</a:t>
            </a:r>
          </a:p>
        </p:txBody>
      </p:sp>
      <p:sp>
        <p:nvSpPr>
          <p:cNvPr id="13" name="Pladsholder til billede 7">
            <a:extLst>
              <a:ext uri="{FF2B5EF4-FFF2-40B4-BE49-F238E27FC236}">
                <a16:creationId xmlns:a16="http://schemas.microsoft.com/office/drawing/2014/main" id="{68C5040E-E441-4241-83A9-00E357F57224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6173321" y="1740894"/>
            <a:ext cx="3948689" cy="3948689"/>
          </a:xfrm>
          <a:prstGeom prst="ellipse">
            <a:avLst/>
          </a:prstGeom>
          <a:solidFill>
            <a:schemeClr val="accent4"/>
          </a:solidFill>
        </p:spPr>
        <p:txBody>
          <a:bodyPr lIns="0" tIns="0"/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/>
              <a:t>Klik her for at indsætte et billede</a:t>
            </a:r>
          </a:p>
        </p:txBody>
      </p:sp>
    </p:spTree>
    <p:extLst>
      <p:ext uri="{BB962C8B-B14F-4D97-AF65-F5344CB8AC3E}">
        <p14:creationId xmlns:p14="http://schemas.microsoft.com/office/powerpoint/2010/main" val="17477543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8360522-EFB2-B74E-B9E0-016239E4095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911225" y="7019030"/>
            <a:ext cx="3097213" cy="324000"/>
          </a:xfrm>
        </p:spPr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8A2DC32-361D-AC4E-9A7A-5F197C8C8FD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50472" y="7019030"/>
            <a:ext cx="360000" cy="324000"/>
          </a:xfrm>
        </p:spPr>
        <p:txBody>
          <a:bodyPr/>
          <a:lstStyle/>
          <a:p>
            <a:fld id="{50DEC214-4A26-8544-86E4-D5810B015655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0B2E8617-B33A-B54B-987B-C55A35E7603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1226" y="615697"/>
            <a:ext cx="9648824" cy="2813304"/>
          </a:xfrm>
        </p:spPr>
        <p:txBody>
          <a:bodyPr anchor="b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/>
              <a:t>Klik her for </a:t>
            </a:r>
            <a:br>
              <a:rPr lang="da-DK"/>
            </a:br>
            <a:r>
              <a:rPr lang="da-DK"/>
              <a:t>at tilføje en titel</a:t>
            </a:r>
          </a:p>
        </p:txBody>
      </p:sp>
      <p:sp>
        <p:nvSpPr>
          <p:cNvPr id="14" name="Undertitel 2">
            <a:extLst>
              <a:ext uri="{FF2B5EF4-FFF2-40B4-BE49-F238E27FC236}">
                <a16:creationId xmlns:a16="http://schemas.microsoft.com/office/drawing/2014/main" id="{0DAAD5CE-C7C5-174F-8F58-996C034BE7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5" y="3773424"/>
            <a:ext cx="9648825" cy="87782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her for at tilføje en underoverskrift</a:t>
            </a:r>
          </a:p>
        </p:txBody>
      </p:sp>
      <p:sp>
        <p:nvSpPr>
          <p:cNvPr id="15" name="Pladsholder til dato 3">
            <a:extLst>
              <a:ext uri="{FF2B5EF4-FFF2-40B4-BE49-F238E27FC236}">
                <a16:creationId xmlns:a16="http://schemas.microsoft.com/office/drawing/2014/main" id="{87EAF9F2-27F5-234C-9C68-F9039F3E36CC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11224" y="4748589"/>
            <a:ext cx="2520000" cy="360000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62C87F27-EE12-4938-80DE-BE1F8E314653}" type="datetime2">
              <a:rPr lang="da-DK" smtClean="0"/>
              <a:t>15. maj 2026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068813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369793"/>
            <a:ext cx="9316508" cy="10810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25342E39-B2FD-4155-8CDD-1208702E0618}" type="datetime2">
              <a:rPr lang="da-DK" smtClean="0"/>
              <a:t>15. maj 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FE42E476-32ED-1546-BCB8-C7CFBC8205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1225" y="1881187"/>
            <a:ext cx="9316508" cy="440081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3508600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dsholder til billede 13">
            <a:extLst>
              <a:ext uri="{FF2B5EF4-FFF2-40B4-BE49-F238E27FC236}">
                <a16:creationId xmlns:a16="http://schemas.microsoft.com/office/drawing/2014/main" id="{8F8B2708-B32F-1E45-8BD5-BE29A5B5A79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0932159" cy="6858000"/>
          </a:xfrm>
          <a:custGeom>
            <a:avLst/>
            <a:gdLst>
              <a:gd name="connsiteX0" fmla="*/ 0 w 6325169"/>
              <a:gd name="connsiteY0" fmla="*/ 0 h 3967927"/>
              <a:gd name="connsiteX1" fmla="*/ 5918825 w 6325169"/>
              <a:gd name="connsiteY1" fmla="*/ 0 h 3967927"/>
              <a:gd name="connsiteX2" fmla="*/ 6325169 w 6325169"/>
              <a:gd name="connsiteY2" fmla="*/ 1986903 h 3967927"/>
              <a:gd name="connsiteX3" fmla="*/ 5921763 w 6325169"/>
              <a:gd name="connsiteY3" fmla="*/ 3967927 h 3967927"/>
              <a:gd name="connsiteX4" fmla="*/ 0 w 6325169"/>
              <a:gd name="connsiteY4" fmla="*/ 3967927 h 396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5169" h="3967927">
                <a:moveTo>
                  <a:pt x="0" y="0"/>
                </a:moveTo>
                <a:lnTo>
                  <a:pt x="5918825" y="0"/>
                </a:lnTo>
                <a:cubicBezTo>
                  <a:pt x="6180413" y="609885"/>
                  <a:pt x="6325169" y="1281494"/>
                  <a:pt x="6325169" y="1986903"/>
                </a:cubicBezTo>
                <a:cubicBezTo>
                  <a:pt x="6325169" y="2690108"/>
                  <a:pt x="6181149" y="3359512"/>
                  <a:pt x="5921763" y="3967927"/>
                </a:cubicBezTo>
                <a:lnTo>
                  <a:pt x="0" y="3967927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r>
              <a:rPr lang="da-DK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369793"/>
            <a:ext cx="9316508" cy="10810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1DBEB-857E-451A-BA15-BCBFE074FAF9}" type="datetime2">
              <a:rPr lang="da-DK" smtClean="0"/>
              <a:t>15. maj 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/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FE42E476-32ED-1546-BCB8-C7CFBC8205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1225" y="1881187"/>
            <a:ext cx="9000000" cy="4392613"/>
          </a:xfrm>
        </p:spPr>
        <p:txBody>
          <a:bodyPr/>
          <a:lstStyle>
            <a:lvl1pPr marL="0" indent="0">
              <a:buNone/>
              <a:defRPr/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7285927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multif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/>
              <a:t>Klik her for at tilføje en overskrift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83B8803-CE71-9F46-9964-C10DBEF63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81187"/>
            <a:ext cx="9000000" cy="4392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68320031-357C-45E4-A312-3B4B3BB4F5FF}" type="datetime2">
              <a:rPr lang="da-DK" smtClean="0"/>
              <a:t>15. maj 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471" y="6534000"/>
            <a:ext cx="360000" cy="324000"/>
          </a:xfrm>
        </p:spPr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861167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mulitife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0796C4C-3886-E54D-89A5-00F29BB8CF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1224" y="1881187"/>
            <a:ext cx="4464051" cy="4392614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C380DD37-23F9-DE42-8F6D-1B2D3FE9E4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81189"/>
            <a:ext cx="4464050" cy="440081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717990C-88D6-E642-977A-D91F76AD8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E67AD7F-04EB-42CE-B308-8E3EDD9079AE}" type="datetime2">
              <a:rPr lang="da-DK" smtClean="0"/>
              <a:t>15. maj 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C3EF9336-F3A8-984B-A04C-1E7148882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07C580C-9304-C84A-9857-C0BF63DEE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D4F2E2B7-4CDC-AE48-A296-2D0F03EEA9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369794"/>
            <a:ext cx="9648825" cy="1079594"/>
          </a:xfrm>
        </p:spPr>
        <p:txBody>
          <a:bodyPr wrap="square">
            <a:noAutofit/>
          </a:bodyPr>
          <a:lstStyle/>
          <a:p>
            <a:r>
              <a:rPr lang="da-DK"/>
              <a:t>Klik her for at tilføje en overskrift</a:t>
            </a:r>
          </a:p>
        </p:txBody>
      </p:sp>
    </p:spTree>
    <p:extLst>
      <p:ext uri="{BB962C8B-B14F-4D97-AF65-F5344CB8AC3E}">
        <p14:creationId xmlns:p14="http://schemas.microsoft.com/office/powerpoint/2010/main" val="39113726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+ bille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369794"/>
            <a:ext cx="9648825" cy="1079594"/>
          </a:xfrm>
        </p:spPr>
        <p:txBody>
          <a:bodyPr wrap="square">
            <a:noAutofit/>
          </a:bodyPr>
          <a:lstStyle/>
          <a:p>
            <a:r>
              <a:rPr lang="da-DK"/>
              <a:t>Klik her for at tilføje en 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0B6BBDAE-FDA6-4294-97C1-1B5EAA1CE256}" type="datetime2">
              <a:rPr lang="da-DK" smtClean="0"/>
              <a:t>15. maj 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/>
          </a:p>
        </p:txBody>
      </p:sp>
      <p:sp>
        <p:nvSpPr>
          <p:cNvPr id="22" name="Pladsholder til tekst 21">
            <a:extLst>
              <a:ext uri="{FF2B5EF4-FFF2-40B4-BE49-F238E27FC236}">
                <a16:creationId xmlns:a16="http://schemas.microsoft.com/office/drawing/2014/main" id="{5D210722-4260-2F4F-A6FA-34945D5C33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1226" y="1881188"/>
            <a:ext cx="4464050" cy="440081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3E853F44-8963-D04E-BB2E-AF324DC4F2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999028" y="1741694"/>
            <a:ext cx="4680000" cy="4680000"/>
          </a:xfrm>
          <a:prstGeom prst="ellipse">
            <a:avLst/>
          </a:prstGeom>
          <a:solidFill>
            <a:schemeClr val="tx2"/>
          </a:solidFill>
        </p:spPr>
        <p:txBody>
          <a:bodyPr wrap="square" tIns="720000"/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/>
              <a:t>Klik her for at </a:t>
            </a:r>
            <a:br>
              <a:rPr lang="da-DK"/>
            </a:br>
            <a:r>
              <a:rPr lang="da-DK"/>
              <a:t>indsætte et billede</a:t>
            </a:r>
          </a:p>
        </p:txBody>
      </p:sp>
    </p:spTree>
    <p:extLst>
      <p:ext uri="{BB962C8B-B14F-4D97-AF65-F5344CB8AC3E}">
        <p14:creationId xmlns:p14="http://schemas.microsoft.com/office/powerpoint/2010/main" val="754246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05AFA314-E420-BE4A-8A4E-F0F7631EDB72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4008438" y="-919506"/>
            <a:ext cx="3240000" cy="3240000"/>
          </a:xfrm>
          <a:prstGeom prst="ellipse">
            <a:avLst/>
          </a:prstGeom>
          <a:solidFill>
            <a:schemeClr val="accent2"/>
          </a:solidFill>
        </p:spPr>
        <p:txBody>
          <a:bodyPr lIns="0" tIns="0"/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her for at indsætte et billede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FAC72C6-E5AF-BE42-9CA8-9686D7F124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1226" y="1881188"/>
            <a:ext cx="4464050" cy="2975543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for </a:t>
            </a:r>
            <a:br>
              <a:rPr lang="da-DK" dirty="0"/>
            </a:br>
            <a:r>
              <a:rPr lang="da-DK" dirty="0"/>
              <a:t>at tilføje en titel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B15C811-3209-BD47-A009-8CE84693E87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5" y="5201154"/>
            <a:ext cx="4464051" cy="87782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her for at tilføje en underoverskrift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50ECF31-660B-4D48-9300-640454DEF55D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11224" y="6127106"/>
            <a:ext cx="2520000" cy="360000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F8EF4536-83BB-4B6B-A5A9-2E73A9072087}" type="datetime2">
              <a:rPr lang="da-DK" smtClean="0"/>
              <a:t>15. maj 2026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8360522-EFB2-B74E-B9E0-016239E4095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911225" y="7019030"/>
            <a:ext cx="3097213" cy="32400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8A2DC32-361D-AC4E-9A7A-5F197C8C8FD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50472" y="7019030"/>
            <a:ext cx="360000" cy="324000"/>
          </a:xfrm>
        </p:spPr>
        <p:txBody>
          <a:bodyPr/>
          <a:lstStyle/>
          <a:p>
            <a:fld id="{50DEC214-4A26-8544-86E4-D5810B01565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2" name="Pladsholder til billede 7">
            <a:extLst>
              <a:ext uri="{FF2B5EF4-FFF2-40B4-BE49-F238E27FC236}">
                <a16:creationId xmlns:a16="http://schemas.microsoft.com/office/drawing/2014/main" id="{CCECDA8A-2FEF-C549-80E9-F0A1FCFFC333}"/>
              </a:ext>
            </a:extLst>
          </p:cNvPr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9300055" y="402349"/>
            <a:ext cx="3240000" cy="3240000"/>
          </a:xfrm>
          <a:prstGeom prst="ellipse">
            <a:avLst/>
          </a:prstGeom>
          <a:solidFill>
            <a:schemeClr val="accent1"/>
          </a:solidFill>
        </p:spPr>
        <p:txBody>
          <a:bodyPr lIns="0" tIns="0"/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her for at indsætte et billede</a:t>
            </a:r>
          </a:p>
        </p:txBody>
      </p:sp>
      <p:sp>
        <p:nvSpPr>
          <p:cNvPr id="13" name="Pladsholder til billede 7">
            <a:extLst>
              <a:ext uri="{FF2B5EF4-FFF2-40B4-BE49-F238E27FC236}">
                <a16:creationId xmlns:a16="http://schemas.microsoft.com/office/drawing/2014/main" id="{68C5040E-E441-4241-83A9-00E357F57224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6173321" y="1740894"/>
            <a:ext cx="3948689" cy="3948689"/>
          </a:xfrm>
          <a:prstGeom prst="ellipse">
            <a:avLst/>
          </a:prstGeom>
          <a:solidFill>
            <a:schemeClr val="accent4"/>
          </a:solidFill>
        </p:spPr>
        <p:txBody>
          <a:bodyPr lIns="0" tIns="0"/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her for at indsætte et billede</a:t>
            </a:r>
          </a:p>
        </p:txBody>
      </p:sp>
    </p:spTree>
    <p:extLst>
      <p:ext uri="{BB962C8B-B14F-4D97-AF65-F5344CB8AC3E}">
        <p14:creationId xmlns:p14="http://schemas.microsoft.com/office/powerpoint/2010/main" val="25079661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+ bille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369794"/>
            <a:ext cx="9648825" cy="1079594"/>
          </a:xfrm>
        </p:spPr>
        <p:txBody>
          <a:bodyPr wrap="square">
            <a:noAutofit/>
          </a:bodyPr>
          <a:lstStyle/>
          <a:p>
            <a:r>
              <a:rPr lang="da-DK"/>
              <a:t>Klik her for at tilføje en 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D6D32C3-3E39-44FC-B677-F64FDC651BDE}" type="datetime2">
              <a:rPr lang="da-DK" smtClean="0"/>
              <a:t>15. maj 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/>
          </a:p>
        </p:txBody>
      </p:sp>
      <p:sp>
        <p:nvSpPr>
          <p:cNvPr id="22" name="Pladsholder til tekst 21">
            <a:extLst>
              <a:ext uri="{FF2B5EF4-FFF2-40B4-BE49-F238E27FC236}">
                <a16:creationId xmlns:a16="http://schemas.microsoft.com/office/drawing/2014/main" id="{5D210722-4260-2F4F-A6FA-34945D5C33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1226" y="1881188"/>
            <a:ext cx="4464050" cy="439261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3E853F44-8963-D04E-BB2E-AF324DC4F2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50" y="1881188"/>
            <a:ext cx="4464000" cy="4400812"/>
          </a:xfrm>
          <a:prstGeom prst="rect">
            <a:avLst/>
          </a:prstGeom>
          <a:solidFill>
            <a:schemeClr val="tx2"/>
          </a:solidFill>
        </p:spPr>
        <p:txBody>
          <a:bodyPr wrap="square" tIns="720000"/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/>
              <a:t>Klik her for at indsætte et billede</a:t>
            </a:r>
          </a:p>
        </p:txBody>
      </p:sp>
    </p:spTree>
    <p:extLst>
      <p:ext uri="{BB962C8B-B14F-4D97-AF65-F5344CB8AC3E}">
        <p14:creationId xmlns:p14="http://schemas.microsoft.com/office/powerpoint/2010/main" val="37503173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billed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dsholder til billede 19">
            <a:extLst>
              <a:ext uri="{FF2B5EF4-FFF2-40B4-BE49-F238E27FC236}">
                <a16:creationId xmlns:a16="http://schemas.microsoft.com/office/drawing/2014/main" id="{0476D3A0-8FFB-2A4B-9CB9-42995E058A9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40133" y="0"/>
            <a:ext cx="4356942" cy="6858000"/>
          </a:xfrm>
          <a:custGeom>
            <a:avLst/>
            <a:gdLst>
              <a:gd name="connsiteX0" fmla="*/ 700359 w 4356942"/>
              <a:gd name="connsiteY0" fmla="*/ 0 h 6858000"/>
              <a:gd name="connsiteX1" fmla="*/ 4356942 w 4356942"/>
              <a:gd name="connsiteY1" fmla="*/ 0 h 6858000"/>
              <a:gd name="connsiteX2" fmla="*/ 4356942 w 4356942"/>
              <a:gd name="connsiteY2" fmla="*/ 6858000 h 6858000"/>
              <a:gd name="connsiteX3" fmla="*/ 696553 w 4356942"/>
              <a:gd name="connsiteY3" fmla="*/ 6858000 h 6858000"/>
              <a:gd name="connsiteX4" fmla="*/ 0 w 4356942"/>
              <a:gd name="connsiteY4" fmla="*/ 3434080 h 6858000"/>
              <a:gd name="connsiteX5" fmla="*/ 700359 w 43569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942" h="6858000">
                <a:moveTo>
                  <a:pt x="700359" y="0"/>
                </a:moveTo>
                <a:lnTo>
                  <a:pt x="4356942" y="0"/>
                </a:lnTo>
                <a:lnTo>
                  <a:pt x="4356942" y="6858000"/>
                </a:lnTo>
                <a:lnTo>
                  <a:pt x="696553" y="6858000"/>
                </a:lnTo>
                <a:cubicBezTo>
                  <a:pt x="248678" y="5806440"/>
                  <a:pt x="0" y="4649470"/>
                  <a:pt x="0" y="3434080"/>
                </a:cubicBezTo>
                <a:cubicBezTo>
                  <a:pt x="0" y="2214880"/>
                  <a:pt x="249947" y="1054100"/>
                  <a:pt x="700359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tIns="2340000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her for at indsætte et billede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369794"/>
            <a:ext cx="6192838" cy="1079594"/>
          </a:xfrm>
        </p:spPr>
        <p:txBody>
          <a:bodyPr wrap="square">
            <a:noAutofit/>
          </a:bodyPr>
          <a:lstStyle/>
          <a:p>
            <a:r>
              <a:rPr lang="da-DK"/>
              <a:t>Klik her for at tilføje en 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3CDBE7BF-11F8-4FEA-BFEC-7D25DB3D97D0}" type="datetime2">
              <a:rPr lang="da-DK" smtClean="0"/>
              <a:t>15. maj 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/>
          </a:p>
        </p:txBody>
      </p:sp>
      <p:sp>
        <p:nvSpPr>
          <p:cNvPr id="22" name="Pladsholder til tekst 21">
            <a:extLst>
              <a:ext uri="{FF2B5EF4-FFF2-40B4-BE49-F238E27FC236}">
                <a16:creationId xmlns:a16="http://schemas.microsoft.com/office/drawing/2014/main" id="{5D210722-4260-2F4F-A6FA-34945D5C33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1225" y="1881188"/>
            <a:ext cx="6192838" cy="439261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31056050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AC72C6-E5AF-BE42-9CA8-9686D7F124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1226" y="615697"/>
            <a:ext cx="5545138" cy="2813304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da-DK"/>
              <a:t>Klik her for </a:t>
            </a:r>
            <a:br>
              <a:rPr lang="da-DK"/>
            </a:br>
            <a:r>
              <a:rPr lang="da-DK"/>
              <a:t>at tilføje en overskrift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B15C811-3209-BD47-A009-8CE84693E87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6" y="3773424"/>
            <a:ext cx="5545138" cy="87782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her for at tilføje en underoverskrift</a:t>
            </a:r>
          </a:p>
        </p:txBody>
      </p:sp>
      <p:sp>
        <p:nvSpPr>
          <p:cNvPr id="21" name="Pladsholder til billede 20">
            <a:extLst>
              <a:ext uri="{FF2B5EF4-FFF2-40B4-BE49-F238E27FC236}">
                <a16:creationId xmlns:a16="http://schemas.microsoft.com/office/drawing/2014/main" id="{7BE722CF-E437-4047-9AFA-AB9C5302FB1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06920" y="0"/>
            <a:ext cx="5085080" cy="6858000"/>
          </a:xfrm>
          <a:custGeom>
            <a:avLst/>
            <a:gdLst>
              <a:gd name="connsiteX0" fmla="*/ 701040 w 5085080"/>
              <a:gd name="connsiteY0" fmla="*/ 0 h 6858000"/>
              <a:gd name="connsiteX1" fmla="*/ 5085080 w 5085080"/>
              <a:gd name="connsiteY1" fmla="*/ 0 h 6858000"/>
              <a:gd name="connsiteX2" fmla="*/ 5085080 w 5085080"/>
              <a:gd name="connsiteY2" fmla="*/ 6858000 h 6858000"/>
              <a:gd name="connsiteX3" fmla="*/ 697230 w 5085080"/>
              <a:gd name="connsiteY3" fmla="*/ 6858000 h 6858000"/>
              <a:gd name="connsiteX4" fmla="*/ 0 w 5085080"/>
              <a:gd name="connsiteY4" fmla="*/ 3434080 h 6858000"/>
              <a:gd name="connsiteX5" fmla="*/ 701040 w 508508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85080" h="6858000">
                <a:moveTo>
                  <a:pt x="701040" y="0"/>
                </a:moveTo>
                <a:lnTo>
                  <a:pt x="5085080" y="0"/>
                </a:lnTo>
                <a:lnTo>
                  <a:pt x="5085080" y="6858000"/>
                </a:lnTo>
                <a:lnTo>
                  <a:pt x="697230" y="6858000"/>
                </a:lnTo>
                <a:cubicBezTo>
                  <a:pt x="248920" y="5806440"/>
                  <a:pt x="0" y="4649470"/>
                  <a:pt x="0" y="3434080"/>
                </a:cubicBezTo>
                <a:cubicBezTo>
                  <a:pt x="0" y="2214880"/>
                  <a:pt x="250190" y="1054100"/>
                  <a:pt x="70104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tIns="2340000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her for at indsætte et billede</a:t>
            </a:r>
          </a:p>
        </p:txBody>
      </p:sp>
      <p:sp>
        <p:nvSpPr>
          <p:cNvPr id="10" name="Pladsholder til dato 3">
            <a:extLst>
              <a:ext uri="{FF2B5EF4-FFF2-40B4-BE49-F238E27FC236}">
                <a16:creationId xmlns:a16="http://schemas.microsoft.com/office/drawing/2014/main" id="{E7528BCD-DBCC-2D42-B2F5-86185A462BC6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4367213" y="7020000"/>
            <a:ext cx="1368425" cy="324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28FC5541-6228-4458-8AA3-F4FC705DF069}" type="datetime2">
              <a:rPr lang="da-DK" smtClean="0"/>
              <a:t>15. maj 2026</a:t>
            </a:fld>
            <a:endParaRPr lang="da-DK"/>
          </a:p>
        </p:txBody>
      </p:sp>
      <p:sp>
        <p:nvSpPr>
          <p:cNvPr id="11" name="Pladsholder til sidefod 4">
            <a:extLst>
              <a:ext uri="{FF2B5EF4-FFF2-40B4-BE49-F238E27FC236}">
                <a16:creationId xmlns:a16="http://schemas.microsoft.com/office/drawing/2014/main" id="{7F036CED-EA80-CB4C-A91D-283C39D3E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6534000"/>
            <a:ext cx="3097213" cy="32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sp>
        <p:nvSpPr>
          <p:cNvPr id="12" name="Pladsholder til slidenummer 5">
            <a:extLst>
              <a:ext uri="{FF2B5EF4-FFF2-40B4-BE49-F238E27FC236}">
                <a16:creationId xmlns:a16="http://schemas.microsoft.com/office/drawing/2014/main" id="{241741C4-095C-FC45-92EE-4DF81AE68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472" y="6534000"/>
            <a:ext cx="360000" cy="32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344704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er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1449388"/>
            <a:ext cx="9316508" cy="4832612"/>
          </a:xfrm>
        </p:spPr>
        <p:txBody>
          <a:bodyPr anchor="t" anchorCtr="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/>
              <a:t>Klik her for at tilføje en 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96FE865B-5B57-483A-A65D-8601EAA9A5CC}" type="datetime2">
              <a:rPr lang="da-DK" smtClean="0"/>
              <a:t>15. maj 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443014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er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1BA6D4CC-8FC4-BB4D-8737-B88BADCB05C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0932159" cy="6858000"/>
          </a:xfrm>
          <a:custGeom>
            <a:avLst/>
            <a:gdLst>
              <a:gd name="connsiteX0" fmla="*/ 0 w 6325169"/>
              <a:gd name="connsiteY0" fmla="*/ 0 h 3967927"/>
              <a:gd name="connsiteX1" fmla="*/ 5918825 w 6325169"/>
              <a:gd name="connsiteY1" fmla="*/ 0 h 3967927"/>
              <a:gd name="connsiteX2" fmla="*/ 6325169 w 6325169"/>
              <a:gd name="connsiteY2" fmla="*/ 1986903 h 3967927"/>
              <a:gd name="connsiteX3" fmla="*/ 5921763 w 6325169"/>
              <a:gd name="connsiteY3" fmla="*/ 3967927 h 3967927"/>
              <a:gd name="connsiteX4" fmla="*/ 0 w 6325169"/>
              <a:gd name="connsiteY4" fmla="*/ 3967927 h 396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5169" h="3967927">
                <a:moveTo>
                  <a:pt x="0" y="0"/>
                </a:moveTo>
                <a:lnTo>
                  <a:pt x="5918825" y="0"/>
                </a:lnTo>
                <a:cubicBezTo>
                  <a:pt x="6180413" y="609885"/>
                  <a:pt x="6325169" y="1281494"/>
                  <a:pt x="6325169" y="1986903"/>
                </a:cubicBezTo>
                <a:cubicBezTo>
                  <a:pt x="6325169" y="2690108"/>
                  <a:pt x="6181149" y="3359512"/>
                  <a:pt x="5921763" y="3967927"/>
                </a:cubicBezTo>
                <a:lnTo>
                  <a:pt x="0" y="3967927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r>
              <a:rPr lang="da-DK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1449388"/>
            <a:ext cx="9316508" cy="4824412"/>
          </a:xfrm>
        </p:spPr>
        <p:txBody>
          <a:bodyPr anchor="t" anchorCtr="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/>
              <a:t>Klik her for at tilføje en 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96FF9743-D561-41DA-8162-880680161236}" type="datetime2">
              <a:rPr lang="da-DK" smtClean="0"/>
              <a:t>15. maj 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468184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er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FF43B73F-CA28-465A-B2C5-72304D641297}" type="datetime2">
              <a:rPr lang="da-DK" smtClean="0"/>
              <a:t>15. maj 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31" name="Pladsholder til billede 30">
            <a:extLst>
              <a:ext uri="{FF2B5EF4-FFF2-40B4-BE49-F238E27FC236}">
                <a16:creationId xmlns:a16="http://schemas.microsoft.com/office/drawing/2014/main" id="{78FF33C8-92BF-B546-95BC-A02F0253588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-1" y="0"/>
            <a:ext cx="8427625" cy="6282000"/>
          </a:xfrm>
          <a:custGeom>
            <a:avLst/>
            <a:gdLst>
              <a:gd name="connsiteX0" fmla="*/ 0 w 8550777"/>
              <a:gd name="connsiteY0" fmla="*/ 0 h 6373798"/>
              <a:gd name="connsiteX1" fmla="*/ 8274675 w 8550777"/>
              <a:gd name="connsiteY1" fmla="*/ 0 h 6373798"/>
              <a:gd name="connsiteX2" fmla="*/ 8336206 w 8550777"/>
              <a:gd name="connsiteY2" fmla="*/ 181851 h 6373798"/>
              <a:gd name="connsiteX3" fmla="*/ 8550777 w 8550777"/>
              <a:gd name="connsiteY3" fmla="*/ 1601104 h 6373798"/>
              <a:gd name="connsiteX4" fmla="*/ 3778083 w 8550777"/>
              <a:gd name="connsiteY4" fmla="*/ 6373798 h 6373798"/>
              <a:gd name="connsiteX5" fmla="*/ 95241 w 8550777"/>
              <a:gd name="connsiteY5" fmla="*/ 4636981 h 6373798"/>
              <a:gd name="connsiteX6" fmla="*/ 0 w 8550777"/>
              <a:gd name="connsiteY6" fmla="*/ 4515786 h 637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50777" h="6373798">
                <a:moveTo>
                  <a:pt x="0" y="0"/>
                </a:moveTo>
                <a:lnTo>
                  <a:pt x="8274675" y="0"/>
                </a:lnTo>
                <a:lnTo>
                  <a:pt x="8336206" y="181851"/>
                </a:lnTo>
                <a:cubicBezTo>
                  <a:pt x="8475655" y="630193"/>
                  <a:pt x="8550777" y="1106876"/>
                  <a:pt x="8550777" y="1601104"/>
                </a:cubicBezTo>
                <a:cubicBezTo>
                  <a:pt x="8550777" y="4236990"/>
                  <a:pt x="6413969" y="6373798"/>
                  <a:pt x="3778083" y="6373798"/>
                </a:cubicBezTo>
                <a:cubicBezTo>
                  <a:pt x="2295397" y="6373798"/>
                  <a:pt x="970623" y="5697699"/>
                  <a:pt x="95241" y="4636981"/>
                </a:cubicBezTo>
                <a:lnTo>
                  <a:pt x="0" y="4515786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marL="0" indent="0">
              <a:buFontTx/>
              <a:buNone/>
              <a:defRPr sz="100"/>
            </a:lvl1pPr>
          </a:lstStyle>
          <a:p>
            <a:r>
              <a:rPr lang="da-DK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582859"/>
            <a:ext cx="6913563" cy="5687520"/>
          </a:xfrm>
        </p:spPr>
        <p:txBody>
          <a:bodyPr anchor="t" anchorCtr="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/>
              <a:t>Klik her for at tilføje en overskrift</a:t>
            </a:r>
          </a:p>
        </p:txBody>
      </p:sp>
    </p:spTree>
    <p:extLst>
      <p:ext uri="{BB962C8B-B14F-4D97-AF65-F5344CB8AC3E}">
        <p14:creationId xmlns:p14="http://schemas.microsoft.com/office/powerpoint/2010/main" val="12833114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er 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billede 7">
            <a:extLst>
              <a:ext uri="{FF2B5EF4-FFF2-40B4-BE49-F238E27FC236}">
                <a16:creationId xmlns:a16="http://schemas.microsoft.com/office/drawing/2014/main" id="{0EBB01EF-ED55-DB43-ADF3-33F96C83A7A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0932159" cy="6858000"/>
          </a:xfrm>
          <a:custGeom>
            <a:avLst/>
            <a:gdLst>
              <a:gd name="connsiteX0" fmla="*/ 0 w 6325169"/>
              <a:gd name="connsiteY0" fmla="*/ 0 h 3967927"/>
              <a:gd name="connsiteX1" fmla="*/ 5918825 w 6325169"/>
              <a:gd name="connsiteY1" fmla="*/ 0 h 3967927"/>
              <a:gd name="connsiteX2" fmla="*/ 6325169 w 6325169"/>
              <a:gd name="connsiteY2" fmla="*/ 1986903 h 3967927"/>
              <a:gd name="connsiteX3" fmla="*/ 5921763 w 6325169"/>
              <a:gd name="connsiteY3" fmla="*/ 3967927 h 3967927"/>
              <a:gd name="connsiteX4" fmla="*/ 0 w 6325169"/>
              <a:gd name="connsiteY4" fmla="*/ 3967927 h 396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5169" h="3967927">
                <a:moveTo>
                  <a:pt x="0" y="0"/>
                </a:moveTo>
                <a:lnTo>
                  <a:pt x="5918825" y="0"/>
                </a:lnTo>
                <a:cubicBezTo>
                  <a:pt x="6180413" y="609885"/>
                  <a:pt x="6325169" y="1281494"/>
                  <a:pt x="6325169" y="1986903"/>
                </a:cubicBezTo>
                <a:cubicBezTo>
                  <a:pt x="6325169" y="2690108"/>
                  <a:pt x="6181149" y="3359512"/>
                  <a:pt x="5921763" y="3967927"/>
                </a:cubicBezTo>
                <a:lnTo>
                  <a:pt x="0" y="3967927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tIns="2340000">
            <a:noAutofit/>
          </a:bodyPr>
          <a:lstStyle>
            <a:lvl1pPr marL="0" marR="0" indent="0" algn="ctr" defTabSz="590400" rtl="0" eaLnBrk="1" fontAlgn="auto" latinLnBrk="0" hangingPunct="1">
              <a:lnSpc>
                <a:spcPts val="24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4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/>
              <a:t>Klik her for at indsætte et billede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C6ECFA3D-F67C-4092-9024-DA37BB7B488C}" type="datetime2">
              <a:rPr lang="da-DK" smtClean="0"/>
              <a:t>15. maj 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01EE7D5F-D71E-5C42-924A-FF05BCD18B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65030" y="651908"/>
            <a:ext cx="3240000" cy="3240000"/>
          </a:xfrm>
          <a:prstGeom prst="ellipse">
            <a:avLst/>
          </a:prstGeom>
          <a:solidFill>
            <a:schemeClr val="accent4"/>
          </a:solidFill>
        </p:spPr>
        <p:txBody>
          <a:bodyPr tIns="72000" anchor="ctr" anchorCtr="0"/>
          <a:lstStyle>
            <a:lvl1pPr marL="0" indent="0" algn="ctr">
              <a:buNone/>
              <a:defRPr/>
            </a:lvl1pPr>
            <a:lvl2pPr marL="180000" indent="0" algn="ctr">
              <a:buNone/>
              <a:defRPr/>
            </a:lvl2pPr>
            <a:lvl3pPr marL="360000" indent="0" algn="ctr">
              <a:buNone/>
              <a:defRPr/>
            </a:lvl3pPr>
            <a:lvl4pPr marL="540000" indent="0" algn="ctr">
              <a:buNone/>
              <a:defRPr/>
            </a:lvl4pPr>
            <a:lvl5pPr marL="720000" indent="0" algn="ctr">
              <a:buNone/>
              <a:defRPr/>
            </a:lvl5pPr>
          </a:lstStyle>
          <a:p>
            <a:pPr lvl="0"/>
            <a:r>
              <a:rPr lang="da-DK"/>
              <a:t>Klik for at tilføje en tekst</a:t>
            </a:r>
          </a:p>
        </p:txBody>
      </p:sp>
    </p:spTree>
    <p:extLst>
      <p:ext uri="{BB962C8B-B14F-4D97-AF65-F5344CB8AC3E}">
        <p14:creationId xmlns:p14="http://schemas.microsoft.com/office/powerpoint/2010/main" val="21943752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F4AFCB-ED13-224C-8E6E-75E87CB91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B9EBBCB-32B8-E745-96E7-222B1DCB7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272B0B62-FD8F-4514-B0D3-1385BBD1C9E2}" type="datetime2">
              <a:rPr lang="da-DK" smtClean="0"/>
              <a:t>15. maj 2026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EA67EA5B-6A60-4646-9F1A-8B55851AE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D2CF3D0B-3304-EF48-B707-436B82BA3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148305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D5F4EB78-D3B6-0B48-8EE1-30D456A9C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E5A5C9FA-7323-449A-8C51-40891D84CE74}" type="datetime2">
              <a:rPr lang="da-DK" smtClean="0"/>
              <a:t>15. maj 2026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F77CB9E9-873C-DC43-A07A-3434ED723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E90ADCA-AA81-FB49-9C5E-81756D17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649607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fslutn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AC72C6-E5AF-BE42-9CA8-9686D7F124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0827" y="615697"/>
            <a:ext cx="9639223" cy="2813304"/>
          </a:xfrm>
        </p:spPr>
        <p:txBody>
          <a:bodyPr anchor="b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B8A11BF3-5BC7-4F4F-93F8-82736F7B9D02}"/>
              </a:ext>
            </a:extLst>
          </p:cNvPr>
          <p:cNvSpPr txBox="1"/>
          <p:nvPr/>
        </p:nvSpPr>
        <p:spPr>
          <a:xfrm>
            <a:off x="920827" y="3773424"/>
            <a:ext cx="612818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</a:t>
            </a:r>
            <a:r>
              <a:rPr lang="da-DK" sz="2000" err="1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regionsjaelland</a:t>
            </a:r>
            <a:r>
              <a:rPr lang="da-DK" sz="200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.dk</a:t>
            </a:r>
            <a:endParaRPr lang="da-DK" sz="20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B8A11BF3-5BC7-4F4F-93F8-82736F7B9D02}"/>
              </a:ext>
            </a:extLst>
          </p:cNvPr>
          <p:cNvSpPr txBox="1"/>
          <p:nvPr/>
        </p:nvSpPr>
        <p:spPr>
          <a:xfrm>
            <a:off x="920827" y="3773424"/>
            <a:ext cx="612818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</a:t>
            </a:r>
            <a:r>
              <a:rPr lang="da-DK" sz="2000" err="1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regionsjaelland</a:t>
            </a:r>
            <a:r>
              <a:rPr lang="da-DK" sz="200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.dk</a:t>
            </a:r>
            <a:endParaRPr lang="da-DK" sz="20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B8A11BF3-5BC7-4F4F-93F8-82736F7B9D02}"/>
              </a:ext>
            </a:extLst>
          </p:cNvPr>
          <p:cNvSpPr txBox="1"/>
          <p:nvPr userDrawn="1"/>
        </p:nvSpPr>
        <p:spPr>
          <a:xfrm>
            <a:off x="920827" y="3773424"/>
            <a:ext cx="612818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</a:t>
            </a:r>
            <a:r>
              <a:rPr lang="da-DK" sz="2000" err="1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regionsjaelland</a:t>
            </a:r>
            <a:r>
              <a:rPr lang="da-DK" sz="200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.dk</a:t>
            </a:r>
            <a:endParaRPr lang="da-DK" sz="20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274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8360522-EFB2-B74E-B9E0-016239E4095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911225" y="7019030"/>
            <a:ext cx="3097213" cy="32400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8A2DC32-361D-AC4E-9A7A-5F197C8C8FD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50472" y="7019030"/>
            <a:ext cx="360000" cy="324000"/>
          </a:xfrm>
        </p:spPr>
        <p:txBody>
          <a:bodyPr/>
          <a:lstStyle/>
          <a:p>
            <a:fld id="{50DEC214-4A26-8544-86E4-D5810B01565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0B2E8617-B33A-B54B-987B-C55A35E7603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1226" y="615697"/>
            <a:ext cx="9648824" cy="2813304"/>
          </a:xfrm>
        </p:spPr>
        <p:txBody>
          <a:bodyPr anchor="b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for </a:t>
            </a:r>
            <a:br>
              <a:rPr lang="da-DK" dirty="0"/>
            </a:br>
            <a:r>
              <a:rPr lang="da-DK" dirty="0"/>
              <a:t>at tilføje en titel</a:t>
            </a:r>
          </a:p>
        </p:txBody>
      </p:sp>
      <p:sp>
        <p:nvSpPr>
          <p:cNvPr id="14" name="Undertitel 2">
            <a:extLst>
              <a:ext uri="{FF2B5EF4-FFF2-40B4-BE49-F238E27FC236}">
                <a16:creationId xmlns:a16="http://schemas.microsoft.com/office/drawing/2014/main" id="{0DAAD5CE-C7C5-174F-8F58-996C034BE7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5" y="3773424"/>
            <a:ext cx="9648825" cy="87782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her for at tilføje en underoverskrift</a:t>
            </a:r>
          </a:p>
        </p:txBody>
      </p:sp>
      <p:sp>
        <p:nvSpPr>
          <p:cNvPr id="15" name="Pladsholder til dato 3">
            <a:extLst>
              <a:ext uri="{FF2B5EF4-FFF2-40B4-BE49-F238E27FC236}">
                <a16:creationId xmlns:a16="http://schemas.microsoft.com/office/drawing/2014/main" id="{87EAF9F2-27F5-234C-9C68-F9039F3E36CC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11224" y="4748589"/>
            <a:ext cx="2520000" cy="360000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62C87F27-EE12-4938-80DE-BE1F8E314653}" type="datetime2">
              <a:rPr lang="da-DK" smtClean="0"/>
              <a:t>15. maj 2026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339955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369793"/>
            <a:ext cx="9316508" cy="10810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25342E39-B2FD-4155-8CDD-1208702E0618}" type="datetime2">
              <a:rPr lang="da-DK" smtClean="0"/>
              <a:t>15. maj 2026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FE42E476-32ED-1546-BCB8-C7CFBC8205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1225" y="1881187"/>
            <a:ext cx="9316508" cy="440081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40873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dsholder til billede 13">
            <a:extLst>
              <a:ext uri="{FF2B5EF4-FFF2-40B4-BE49-F238E27FC236}">
                <a16:creationId xmlns:a16="http://schemas.microsoft.com/office/drawing/2014/main" id="{8F8B2708-B32F-1E45-8BD5-BE29A5B5A79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0932159" cy="6858000"/>
          </a:xfrm>
          <a:custGeom>
            <a:avLst/>
            <a:gdLst>
              <a:gd name="connsiteX0" fmla="*/ 0 w 6325169"/>
              <a:gd name="connsiteY0" fmla="*/ 0 h 3967927"/>
              <a:gd name="connsiteX1" fmla="*/ 5918825 w 6325169"/>
              <a:gd name="connsiteY1" fmla="*/ 0 h 3967927"/>
              <a:gd name="connsiteX2" fmla="*/ 6325169 w 6325169"/>
              <a:gd name="connsiteY2" fmla="*/ 1986903 h 3967927"/>
              <a:gd name="connsiteX3" fmla="*/ 5921763 w 6325169"/>
              <a:gd name="connsiteY3" fmla="*/ 3967927 h 3967927"/>
              <a:gd name="connsiteX4" fmla="*/ 0 w 6325169"/>
              <a:gd name="connsiteY4" fmla="*/ 3967927 h 396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5169" h="3967927">
                <a:moveTo>
                  <a:pt x="0" y="0"/>
                </a:moveTo>
                <a:lnTo>
                  <a:pt x="5918825" y="0"/>
                </a:lnTo>
                <a:cubicBezTo>
                  <a:pt x="6180413" y="609885"/>
                  <a:pt x="6325169" y="1281494"/>
                  <a:pt x="6325169" y="1986903"/>
                </a:cubicBezTo>
                <a:cubicBezTo>
                  <a:pt x="6325169" y="2690108"/>
                  <a:pt x="6181149" y="3359512"/>
                  <a:pt x="5921763" y="3967927"/>
                </a:cubicBezTo>
                <a:lnTo>
                  <a:pt x="0" y="3967927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r>
              <a:rPr lang="da-DK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369793"/>
            <a:ext cx="9316508" cy="10810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1DBEB-857E-451A-BA15-BCBFE074FAF9}" type="datetime2">
              <a:rPr lang="da-DK" smtClean="0"/>
              <a:t>15. maj 2026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FE42E476-32ED-1546-BCB8-C7CFBC8205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1225" y="1881187"/>
            <a:ext cx="9000000" cy="4392613"/>
          </a:xfrm>
        </p:spPr>
        <p:txBody>
          <a:bodyPr/>
          <a:lstStyle>
            <a:lvl1pPr marL="0" indent="0">
              <a:buNone/>
              <a:defRPr/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684986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multif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/>
              <a:t>Klik her for at tilføje en overskrift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83B8803-CE71-9F46-9964-C10DBEF63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81187"/>
            <a:ext cx="9000000" cy="4392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68320031-357C-45E4-A312-3B4B3BB4F5FF}" type="datetime2">
              <a:rPr lang="da-DK" smtClean="0"/>
              <a:t>15. maj 2026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471" y="6534000"/>
            <a:ext cx="360000" cy="324000"/>
          </a:xfrm>
        </p:spPr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08936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mulitife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0796C4C-3886-E54D-89A5-00F29BB8CF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1224" y="1881187"/>
            <a:ext cx="4464051" cy="4392614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C380DD37-23F9-DE42-8F6D-1B2D3FE9E4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81189"/>
            <a:ext cx="4464050" cy="440081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717990C-88D6-E642-977A-D91F76AD8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E67AD7F-04EB-42CE-B308-8E3EDD9079AE}" type="datetime2">
              <a:rPr lang="da-DK" smtClean="0"/>
              <a:t>15. maj 2026</a:t>
            </a:fld>
            <a:endParaRPr lang="da-DK" dirty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C3EF9336-F3A8-984B-A04C-1E7148882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07C580C-9304-C84A-9857-C0BF63DEE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D4F2E2B7-4CDC-AE48-A296-2D0F03EEA9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369794"/>
            <a:ext cx="9648825" cy="1079594"/>
          </a:xfrm>
        </p:spPr>
        <p:txBody>
          <a:bodyPr wrap="square">
            <a:noAutofit/>
          </a:bodyPr>
          <a:lstStyle/>
          <a:p>
            <a:r>
              <a:rPr lang="da-DK" dirty="0"/>
              <a:t>Klik her for at tilføje en overskrift</a:t>
            </a:r>
          </a:p>
        </p:txBody>
      </p:sp>
    </p:spTree>
    <p:extLst>
      <p:ext uri="{BB962C8B-B14F-4D97-AF65-F5344CB8AC3E}">
        <p14:creationId xmlns:p14="http://schemas.microsoft.com/office/powerpoint/2010/main" val="2387001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+ bille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369794"/>
            <a:ext cx="9648825" cy="1079594"/>
          </a:xfrm>
        </p:spPr>
        <p:txBody>
          <a:bodyPr wrap="square">
            <a:noAutofit/>
          </a:bodyPr>
          <a:lstStyle/>
          <a:p>
            <a:r>
              <a:rPr lang="da-DK" dirty="0"/>
              <a:t>Klik her for at tilføje en 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0B6BBDAE-FDA6-4294-97C1-1B5EAA1CE256}" type="datetime2">
              <a:rPr lang="da-DK" smtClean="0"/>
              <a:t>15. maj 2026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22" name="Pladsholder til tekst 21">
            <a:extLst>
              <a:ext uri="{FF2B5EF4-FFF2-40B4-BE49-F238E27FC236}">
                <a16:creationId xmlns:a16="http://schemas.microsoft.com/office/drawing/2014/main" id="{5D210722-4260-2F4F-A6FA-34945D5C33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1226" y="1881188"/>
            <a:ext cx="4464050" cy="440081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3E853F44-8963-D04E-BB2E-AF324DC4F2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999028" y="1741694"/>
            <a:ext cx="4680000" cy="4680000"/>
          </a:xfrm>
          <a:prstGeom prst="ellipse">
            <a:avLst/>
          </a:prstGeom>
          <a:solidFill>
            <a:schemeClr val="tx2"/>
          </a:solidFill>
        </p:spPr>
        <p:txBody>
          <a:bodyPr wrap="square" tIns="720000"/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her for at </a:t>
            </a:r>
            <a:br>
              <a:rPr lang="da-DK" dirty="0"/>
            </a:br>
            <a:r>
              <a:rPr lang="da-DK" dirty="0"/>
              <a:t>indsætte et billede</a:t>
            </a:r>
          </a:p>
        </p:txBody>
      </p:sp>
    </p:spTree>
    <p:extLst>
      <p:ext uri="{BB962C8B-B14F-4D97-AF65-F5344CB8AC3E}">
        <p14:creationId xmlns:p14="http://schemas.microsoft.com/office/powerpoint/2010/main" val="3406211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2A167745-ABD9-1948-A62A-3CEC22EE8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369793"/>
            <a:ext cx="9648826" cy="1081007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85F87AF-8230-C04F-A7C6-795EB814C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1225" y="1881186"/>
            <a:ext cx="9648826" cy="442152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D8A659C-C571-D845-97EF-7888D77CB1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0" y="7020000"/>
            <a:ext cx="1368425" cy="32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38106E4C-3BC3-4FDF-BD0C-4DDE8CB7F1E2}" type="datetime2">
              <a:rPr lang="da-DK" smtClean="0"/>
              <a:t>15. maj 2026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FA5BF4C-4B2F-6840-8F98-39F7770116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6534000"/>
            <a:ext cx="4464050" cy="32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367CE6C-D69C-8040-9F58-C32DA4B030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0472" y="6534000"/>
            <a:ext cx="360000" cy="32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 b="1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8" name="Gruppe 7">
            <a:extLst>
              <a:ext uri="{FF2B5EF4-FFF2-40B4-BE49-F238E27FC236}">
                <a16:creationId xmlns:a16="http://schemas.microsoft.com/office/drawing/2014/main" id="{14B721F1-4F88-ACEB-740E-BE159B0D2C98}"/>
              </a:ext>
            </a:extLst>
          </p:cNvPr>
          <p:cNvGrpSpPr/>
          <p:nvPr userDrawn="1"/>
        </p:nvGrpSpPr>
        <p:grpSpPr>
          <a:xfrm>
            <a:off x="10943980" y="5600380"/>
            <a:ext cx="698492" cy="804206"/>
            <a:chOff x="10943980" y="5600380"/>
            <a:chExt cx="698492" cy="804206"/>
          </a:xfrm>
        </p:grpSpPr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0E2FBB65-E02F-1F9C-1978-8D259427C051}"/>
                </a:ext>
              </a:extLst>
            </p:cNvPr>
            <p:cNvSpPr/>
            <p:nvPr/>
          </p:nvSpPr>
          <p:spPr>
            <a:xfrm>
              <a:off x="10958908" y="5636847"/>
              <a:ext cx="672067" cy="7677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10" name="Billede 9">
              <a:extLst>
                <a:ext uri="{FF2B5EF4-FFF2-40B4-BE49-F238E27FC236}">
                  <a16:creationId xmlns:a16="http://schemas.microsoft.com/office/drawing/2014/main" id="{0A647D81-7332-24C5-DD7C-820A6C77E1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5285" b="98374" l="2469" r="95062">
                          <a14:foregroundMark x1="20988" y1="97967" x2="38479" y2="84445"/>
                          <a14:foregroundMark x1="58777" y1="79283" x2="58969" y2="79242"/>
                          <a14:foregroundMark x1="50402" y1="81082" x2="53668" y2="80381"/>
                          <a14:foregroundMark x1="87736" y1="72141" x2="97942" y2="50813"/>
                          <a14:foregroundMark x1="97942" y1="50813" x2="93827" y2="2846"/>
                          <a14:foregroundMark x1="93827" y1="2846" x2="37449" y2="9756"/>
                          <a14:foregroundMark x1="37449" y1="9756" x2="6173" y2="83333"/>
                          <a14:foregroundMark x1="6173" y1="83333" x2="20988" y2="97967"/>
                          <a14:foregroundMark x1="90947" y1="27236" x2="95473" y2="54878"/>
                          <a14:foregroundMark x1="95473" y1="54878" x2="90123" y2="65041"/>
                          <a14:foregroundMark x1="94239" y1="8130" x2="73251" y2="5285"/>
                          <a14:foregroundMark x1="73251" y1="5285" x2="69959" y2="7317"/>
                          <a14:foregroundMark x1="6584" y1="80081" x2="19342" y2="98780"/>
                          <a14:foregroundMark x1="19342" y1="98780" x2="22634" y2="98780"/>
                          <a14:foregroundMark x1="17695" y1="98780" x2="7819" y2="79268"/>
                          <a14:foregroundMark x1="6996" y1="80081" x2="2469" y2="98374"/>
                          <a14:foregroundMark x1="54733" y1="27642" x2="57202" y2="29268"/>
                          <a14:backgroundMark x1="40741" y1="97967" x2="58436" y2="80081"/>
                          <a14:backgroundMark x1="58436" y1="80081" x2="90947" y2="79268"/>
                          <a14:backgroundMark x1="90947" y1="79268" x2="95062" y2="99593"/>
                          <a14:backgroundMark x1="95062" y1="99593" x2="40329" y2="97154"/>
                          <a14:backgroundMark x1="40329" y1="97154" x2="39506" y2="95935"/>
                          <a14:backgroundMark x1="47737" y1="94309" x2="47325" y2="94715"/>
                          <a14:backgroundMark x1="48971" y1="78862" x2="46091" y2="78862"/>
                          <a14:backgroundMark x1="47325" y1="78862" x2="47737" y2="79675"/>
                          <a14:backgroundMark x1="42798" y1="80894" x2="41152" y2="85366"/>
                          <a14:backgroundMark x1="41564" y1="85366" x2="48148" y2="82927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 rot="21286761">
              <a:off x="10943980" y="5600380"/>
              <a:ext cx="698492" cy="7071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6300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3B5182"/>
          </a:solidFill>
          <a:latin typeface="+mj-lt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180000" indent="-180000" algn="l" defTabSz="590400" rtl="0" eaLnBrk="1" latinLnBrk="0" hangingPunct="1">
        <a:lnSpc>
          <a:spcPts val="24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1pPr>
      <a:lvl2pPr marL="36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2pPr>
      <a:lvl3pPr marL="54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3pPr>
      <a:lvl4pPr marL="72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4pPr>
      <a:lvl5pPr marL="90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5pPr>
      <a:lvl6pPr marL="108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6pPr>
      <a:lvl7pPr marL="126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7pPr>
      <a:lvl8pPr marL="144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8pPr>
      <a:lvl9pPr marL="162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3840" userDrawn="1">
          <p15:clr>
            <a:srgbClr val="F26B43"/>
          </p15:clr>
        </p15:guide>
        <p15:guide id="2" pos="574" userDrawn="1">
          <p15:clr>
            <a:srgbClr val="F26B43"/>
          </p15:clr>
        </p15:guide>
        <p15:guide id="3" pos="6652" userDrawn="1">
          <p15:clr>
            <a:srgbClr val="F26B43"/>
          </p15:clr>
        </p15:guide>
        <p15:guide id="4" pos="3613" userDrawn="1">
          <p15:clr>
            <a:srgbClr val="F26B43"/>
          </p15:clr>
        </p15:guide>
        <p15:guide id="5" pos="3386" userDrawn="1">
          <p15:clr>
            <a:srgbClr val="F26B43"/>
          </p15:clr>
        </p15:guide>
        <p15:guide id="6" pos="4475" userDrawn="1">
          <p15:clr>
            <a:srgbClr val="F26B43"/>
          </p15:clr>
        </p15:guide>
        <p15:guide id="7" pos="4929" userDrawn="1">
          <p15:clr>
            <a:srgbClr val="F26B43"/>
          </p15:clr>
        </p15:guide>
        <p15:guide id="8" pos="2751" userDrawn="1">
          <p15:clr>
            <a:srgbClr val="F26B43"/>
          </p15:clr>
        </p15:guide>
        <p15:guide id="9" pos="2298" userDrawn="1">
          <p15:clr>
            <a:srgbClr val="F26B43"/>
          </p15:clr>
        </p15:guide>
        <p15:guide id="10" orient="horz" pos="3952" userDrawn="1">
          <p15:clr>
            <a:srgbClr val="F26B43"/>
          </p15:clr>
        </p15:guide>
        <p15:guide id="11" orient="horz" pos="913" userDrawn="1">
          <p15:clr>
            <a:srgbClr val="F26B43"/>
          </p15:clr>
        </p15:guide>
        <p15:guide id="12" orient="horz" pos="118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2A167745-ABD9-1948-A62A-3CEC22EE8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369793"/>
            <a:ext cx="9648826" cy="1081007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85F87AF-8230-C04F-A7C6-795EB814C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1225" y="1881186"/>
            <a:ext cx="9648826" cy="442152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  <a:p>
            <a:pPr lvl="5"/>
            <a:r>
              <a:rPr lang="da-DK"/>
              <a:t>Sjette niveau</a:t>
            </a:r>
          </a:p>
          <a:p>
            <a:pPr lvl="6"/>
            <a:r>
              <a:rPr lang="da-DK"/>
              <a:t>Syvende niveau</a:t>
            </a:r>
          </a:p>
          <a:p>
            <a:pPr lvl="7"/>
            <a:r>
              <a:rPr lang="da-DK"/>
              <a:t>Ottende niveau</a:t>
            </a:r>
          </a:p>
          <a:p>
            <a:pPr lvl="8"/>
            <a:r>
              <a:rPr lang="da-DK"/>
              <a:t>Niende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D8A659C-C571-D845-97EF-7888D77CB1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0" y="7020000"/>
            <a:ext cx="1368425" cy="32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38106E4C-3BC3-4FDF-BD0C-4DDE8CB7F1E2}" type="datetime2">
              <a:rPr lang="da-DK" smtClean="0"/>
              <a:t>15. maj 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FA5BF4C-4B2F-6840-8F98-39F7770116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6534000"/>
            <a:ext cx="4464050" cy="32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367CE6C-D69C-8040-9F58-C32DA4B030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0472" y="6534000"/>
            <a:ext cx="360000" cy="32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 b="1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/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3B1D0884-AF9C-69F1-9583-FE1DFF406279}"/>
              </a:ext>
            </a:extLst>
          </p:cNvPr>
          <p:cNvGrpSpPr/>
          <p:nvPr userDrawn="1"/>
        </p:nvGrpSpPr>
        <p:grpSpPr>
          <a:xfrm>
            <a:off x="10852150" y="5570068"/>
            <a:ext cx="857249" cy="849364"/>
            <a:chOff x="4998720" y="298705"/>
            <a:chExt cx="1344930" cy="1317176"/>
          </a:xfrm>
          <a:solidFill>
            <a:schemeClr val="tx2">
              <a:lumMod val="10000"/>
              <a:lumOff val="90000"/>
            </a:schemeClr>
          </a:solidFill>
        </p:grpSpPr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95ED96FB-2902-279B-E715-7EB93F0C5B46}"/>
                </a:ext>
              </a:extLst>
            </p:cNvPr>
            <p:cNvSpPr/>
            <p:nvPr/>
          </p:nvSpPr>
          <p:spPr>
            <a:xfrm>
              <a:off x="4998720" y="298705"/>
              <a:ext cx="1344930" cy="1317176"/>
            </a:xfrm>
            <a:prstGeom prst="ellipse">
              <a:avLst/>
            </a:prstGeom>
            <a:grpFill/>
            <a:ln w="101600">
              <a:solidFill>
                <a:srgbClr val="3B51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12" name="Billede 11" descr="Et billede, der indeholder Grafik, symbol, logo, cirkel&#10;&#10;Automatisk genereret beskrivelse">
              <a:extLst>
                <a:ext uri="{FF2B5EF4-FFF2-40B4-BE49-F238E27FC236}">
                  <a16:creationId xmlns:a16="http://schemas.microsoft.com/office/drawing/2014/main" id="{05B7E7A7-0DBE-85CD-E920-E4A98D106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2565" y="548673"/>
              <a:ext cx="817240" cy="817240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747187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8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3B5182"/>
          </a:solidFill>
          <a:latin typeface="+mj-lt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180000" indent="-180000" algn="l" defTabSz="590400" rtl="0" eaLnBrk="1" latinLnBrk="0" hangingPunct="1">
        <a:lnSpc>
          <a:spcPts val="24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1pPr>
      <a:lvl2pPr marL="36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2pPr>
      <a:lvl3pPr marL="54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3pPr>
      <a:lvl4pPr marL="72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4pPr>
      <a:lvl5pPr marL="90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5pPr>
      <a:lvl6pPr marL="108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6pPr>
      <a:lvl7pPr marL="126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7pPr>
      <a:lvl8pPr marL="144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8pPr>
      <a:lvl9pPr marL="162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2160">
          <p15:clr>
            <a:srgbClr val="F26B43"/>
          </p15:clr>
        </p15:guide>
        <p15:guide id="1" pos="3840">
          <p15:clr>
            <a:srgbClr val="F26B43"/>
          </p15:clr>
        </p15:guide>
        <p15:guide id="2" pos="574">
          <p15:clr>
            <a:srgbClr val="F26B43"/>
          </p15:clr>
        </p15:guide>
        <p15:guide id="3" pos="6652">
          <p15:clr>
            <a:srgbClr val="F26B43"/>
          </p15:clr>
        </p15:guide>
        <p15:guide id="4" pos="3613">
          <p15:clr>
            <a:srgbClr val="F26B43"/>
          </p15:clr>
        </p15:guide>
        <p15:guide id="5" pos="3386">
          <p15:clr>
            <a:srgbClr val="F26B43"/>
          </p15:clr>
        </p15:guide>
        <p15:guide id="6" pos="4475">
          <p15:clr>
            <a:srgbClr val="F26B43"/>
          </p15:clr>
        </p15:guide>
        <p15:guide id="7" pos="4929">
          <p15:clr>
            <a:srgbClr val="F26B43"/>
          </p15:clr>
        </p15:guide>
        <p15:guide id="8" pos="2751">
          <p15:clr>
            <a:srgbClr val="F26B43"/>
          </p15:clr>
        </p15:guide>
        <p15:guide id="9" pos="2298">
          <p15:clr>
            <a:srgbClr val="F26B43"/>
          </p15:clr>
        </p15:guide>
        <p15:guide id="10" orient="horz" pos="3952">
          <p15:clr>
            <a:srgbClr val="F26B43"/>
          </p15:clr>
        </p15:guide>
        <p15:guide id="11" orient="horz" pos="913">
          <p15:clr>
            <a:srgbClr val="F26B43"/>
          </p15:clr>
        </p15:guide>
        <p15:guide id="12" orient="horz" pos="118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stps.dk/aktuelle-indsatser/forebyg-tryksaar" TargetMode="Externa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egionsjaelland.dk/saarbehandling" TargetMode="External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51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3">
            <a:extLst>
              <a:ext uri="{FF2B5EF4-FFF2-40B4-BE49-F238E27FC236}">
                <a16:creationId xmlns:a16="http://schemas.microsoft.com/office/drawing/2014/main" id="{1EDE030E-4555-3E9C-8F10-1C32064095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5088" y="1428856"/>
            <a:ext cx="5470912" cy="2813304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r>
              <a:rPr lang="da-DK" b="1" kern="12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Behandling af trykskade</a:t>
            </a:r>
          </a:p>
        </p:txBody>
      </p:sp>
      <p:pic>
        <p:nvPicPr>
          <p:cNvPr id="9" name="Billede 8" descr="Et billede, der indeholder person, tøj, kvinde, indendørs&#10;&#10;Automatisk genereret beskrivelse">
            <a:extLst>
              <a:ext uri="{FF2B5EF4-FFF2-40B4-BE49-F238E27FC236}">
                <a16:creationId xmlns:a16="http://schemas.microsoft.com/office/drawing/2014/main" id="{58B2A36D-5AB9-D644-506C-184C07DF18B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rcRect l="30844" r="26701" b="-1"/>
          <a:stretch/>
        </p:blipFill>
        <p:spPr>
          <a:xfrm>
            <a:off x="3514725" y="1"/>
            <a:ext cx="8677276" cy="6795848"/>
          </a:xfrm>
          <a:custGeom>
            <a:avLst/>
            <a:gdLst>
              <a:gd name="connsiteX0" fmla="*/ 0 w 6815143"/>
              <a:gd name="connsiteY0" fmla="*/ 0 h 5337467"/>
              <a:gd name="connsiteX1" fmla="*/ 6815143 w 6815143"/>
              <a:gd name="connsiteY1" fmla="*/ 0 h 5337467"/>
              <a:gd name="connsiteX2" fmla="*/ 6815143 w 6815143"/>
              <a:gd name="connsiteY2" fmla="*/ 5148384 h 5337467"/>
              <a:gd name="connsiteX3" fmla="*/ 6747962 w 6815143"/>
              <a:gd name="connsiteY3" fmla="*/ 5167461 h 5337467"/>
              <a:gd name="connsiteX4" fmla="*/ 5398418 w 6815143"/>
              <a:gd name="connsiteY4" fmla="*/ 5337467 h 5337467"/>
              <a:gd name="connsiteX5" fmla="*/ 5445 w 6815143"/>
              <a:gd name="connsiteY5" fmla="*/ 215350 h 533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15143" h="5337467">
                <a:moveTo>
                  <a:pt x="0" y="0"/>
                </a:moveTo>
                <a:lnTo>
                  <a:pt x="6815143" y="0"/>
                </a:lnTo>
                <a:lnTo>
                  <a:pt x="6815143" y="5148384"/>
                </a:lnTo>
                <a:lnTo>
                  <a:pt x="6747962" y="5167461"/>
                </a:lnTo>
                <a:cubicBezTo>
                  <a:pt x="6316613" y="5278442"/>
                  <a:pt x="5864408" y="5337467"/>
                  <a:pt x="5398418" y="5337467"/>
                </a:cubicBezTo>
                <a:cubicBezTo>
                  <a:pt x="2509278" y="5337467"/>
                  <a:pt x="150074" y="3068548"/>
                  <a:pt x="5445" y="215350"/>
                </a:cubicBezTo>
                <a:close/>
              </a:path>
            </a:pathLst>
          </a:custGeom>
          <a:noFill/>
        </p:spPr>
      </p:pic>
      <p:sp>
        <p:nvSpPr>
          <p:cNvPr id="14" name="Slide Number Placeholder 3" hidden="1">
            <a:extLst>
              <a:ext uri="{FF2B5EF4-FFF2-40B4-BE49-F238E27FC236}">
                <a16:creationId xmlns:a16="http://schemas.microsoft.com/office/drawing/2014/main" id="{B5C40674-10E3-4773-A21E-8B62793D85C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50472" y="6534000"/>
            <a:ext cx="360000" cy="324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50DEC214-4A26-8544-86E4-D5810B015655}" type="slidenum">
              <a:rPr lang="da-DK" smtClean="0"/>
              <a:pPr>
                <a:spcAft>
                  <a:spcPts val="600"/>
                </a:spcAft>
              </a:pPr>
              <a:t>1</a:t>
            </a:fld>
            <a:endParaRPr lang="da-DK"/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910F726D-B030-3447-AC7E-BC2948CBABB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50472" y="7019030"/>
            <a:ext cx="360000" cy="324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50DEC214-4A26-8544-86E4-D5810B015655}" type="slidenum">
              <a:rPr lang="da-DK" smtClean="0"/>
              <a:pPr>
                <a:spcAft>
                  <a:spcPts val="600"/>
                </a:spcAft>
              </a:pPr>
              <a:t>1</a:t>
            </a:fld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8AE9B993-0A2B-5F74-EA09-904BCFE9C8B5}"/>
              </a:ext>
            </a:extLst>
          </p:cNvPr>
          <p:cNvSpPr txBox="1"/>
          <p:nvPr/>
        </p:nvSpPr>
        <p:spPr>
          <a:xfrm>
            <a:off x="625088" y="5574196"/>
            <a:ext cx="6094206" cy="796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90400">
              <a:lnSpc>
                <a:spcPts val="2400"/>
              </a:lnSpc>
              <a:spcBef>
                <a:spcPts val="1000"/>
              </a:spcBef>
            </a:pPr>
            <a:r>
              <a:rPr lang="da-DK" b="1" dirty="0">
                <a:solidFill>
                  <a:schemeClr val="bg1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Tematik i specialiserede sårtyper</a:t>
            </a:r>
          </a:p>
          <a:p>
            <a:pPr defTabSz="590400">
              <a:lnSpc>
                <a:spcPts val="2400"/>
              </a:lnSpc>
              <a:spcBef>
                <a:spcPts val="1000"/>
              </a:spcBef>
            </a:pPr>
            <a:r>
              <a:rPr lang="da-DK" sz="1400" b="0" i="1" dirty="0">
                <a:solidFill>
                  <a:schemeClr val="bg1"/>
                </a:solidFill>
              </a:rPr>
              <a:t>Version 1. 27. marts 2026</a:t>
            </a:r>
          </a:p>
        </p:txBody>
      </p:sp>
    </p:spTree>
    <p:extLst>
      <p:ext uri="{BB962C8B-B14F-4D97-AF65-F5344CB8AC3E}">
        <p14:creationId xmlns:p14="http://schemas.microsoft.com/office/powerpoint/2010/main" val="3669562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dsholder til billede 2" descr="Et billede, der indeholder person, tøj, smil, udendørs&#10;&#10;Automatisk genereret beskrivelse">
            <a:extLst>
              <a:ext uri="{FF2B5EF4-FFF2-40B4-BE49-F238E27FC236}">
                <a16:creationId xmlns:a16="http://schemas.microsoft.com/office/drawing/2014/main" id="{0E7BC84A-BD92-8A3E-AB73-8F11186929E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40616" r="16976" b="-1"/>
          <a:stretch/>
        </p:blipFill>
        <p:spPr>
          <a:xfrm>
            <a:off x="7840133" y="10"/>
            <a:ext cx="4356942" cy="6857990"/>
          </a:xfrm>
          <a:noFill/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CD1A06E-3993-FA88-E564-A4DB428C4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371" y="210657"/>
            <a:ext cx="7068993" cy="1079594"/>
          </a:xfrm>
        </p:spPr>
        <p:txBody>
          <a:bodyPr wrap="square" anchor="b">
            <a:normAutofit/>
          </a:bodyPr>
          <a:lstStyle/>
          <a:p>
            <a:br>
              <a:rPr lang="da-DK" sz="2500" dirty="0"/>
            </a:br>
            <a:r>
              <a:rPr lang="da-DK" sz="2500" dirty="0"/>
              <a:t>Behandling – fjern årsagen</a:t>
            </a:r>
            <a:endParaRPr lang="en-US" sz="2500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4F53E937-409C-01DF-E0C2-C6B032A85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472" y="6534000"/>
            <a:ext cx="360000" cy="324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50DEC214-4A26-8544-86E4-D5810B015655}" type="slidenum">
              <a:rPr lang="da-DK" smtClean="0"/>
              <a:pPr>
                <a:spcAft>
                  <a:spcPts val="600"/>
                </a:spcAft>
              </a:pPr>
              <a:t>10</a:t>
            </a:fld>
            <a:endParaRPr lang="da-DK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2062784E-E694-5E35-7367-FB3E329C78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1225" y="1714934"/>
            <a:ext cx="6669982" cy="4392612"/>
          </a:xfrm>
        </p:spPr>
        <p:txBody>
          <a:bodyPr>
            <a:normAutofit/>
          </a:bodyPr>
          <a:lstStyle/>
          <a:p>
            <a:r>
              <a:rPr lang="en-US" dirty="0"/>
              <a:t>Som med alle </a:t>
            </a:r>
            <a:r>
              <a:rPr lang="en-US" dirty="0" err="1"/>
              <a:t>andre</a:t>
            </a:r>
            <a:r>
              <a:rPr lang="en-US" dirty="0"/>
              <a:t> typer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sår</a:t>
            </a:r>
            <a:r>
              <a:rPr lang="en-US" dirty="0"/>
              <a:t>, </a:t>
            </a:r>
            <a:r>
              <a:rPr lang="en-US" dirty="0" err="1"/>
              <a:t>skal</a:t>
            </a:r>
            <a:r>
              <a:rPr lang="en-US" dirty="0"/>
              <a:t> man </a:t>
            </a:r>
            <a:r>
              <a:rPr lang="en-US" dirty="0" err="1"/>
              <a:t>først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fremmest</a:t>
            </a:r>
            <a:r>
              <a:rPr lang="en-US" dirty="0"/>
              <a:t> </a:t>
            </a:r>
            <a:r>
              <a:rPr lang="en-US" dirty="0" err="1"/>
              <a:t>fjerne</a:t>
            </a:r>
            <a:r>
              <a:rPr lang="en-US" dirty="0"/>
              <a:t> </a:t>
            </a:r>
            <a:r>
              <a:rPr lang="en-US" dirty="0" err="1"/>
              <a:t>årsagen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at </a:t>
            </a:r>
            <a:r>
              <a:rPr lang="en-US" dirty="0" err="1"/>
              <a:t>såret</a:t>
            </a:r>
            <a:r>
              <a:rPr lang="en-US" dirty="0"/>
              <a:t> er </a:t>
            </a:r>
            <a:r>
              <a:rPr lang="en-US" dirty="0" err="1"/>
              <a:t>opstået</a:t>
            </a:r>
            <a:r>
              <a:rPr lang="en-US" dirty="0"/>
              <a:t> </a:t>
            </a:r>
          </a:p>
          <a:p>
            <a:r>
              <a:rPr lang="en-US" dirty="0" err="1"/>
              <a:t>Nogen</a:t>
            </a:r>
            <a:r>
              <a:rPr lang="en-US" dirty="0"/>
              <a:t> </a:t>
            </a:r>
            <a:r>
              <a:rPr lang="en-US" dirty="0" err="1"/>
              <a:t>gange</a:t>
            </a:r>
            <a:r>
              <a:rPr lang="en-US" dirty="0"/>
              <a:t> der det </a:t>
            </a:r>
            <a:r>
              <a:rPr lang="en-US" dirty="0" err="1"/>
              <a:t>åbenlyst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andre</a:t>
            </a:r>
            <a:r>
              <a:rPr lang="en-US" dirty="0"/>
              <a:t> </a:t>
            </a:r>
            <a:r>
              <a:rPr lang="en-US" dirty="0" err="1"/>
              <a:t>gange</a:t>
            </a:r>
            <a:r>
              <a:rPr lang="en-US" dirty="0"/>
              <a:t> </a:t>
            </a:r>
            <a:r>
              <a:rPr lang="en-US" dirty="0" err="1"/>
              <a:t>skal</a:t>
            </a:r>
            <a:r>
              <a:rPr lang="en-US" dirty="0"/>
              <a:t> man </a:t>
            </a:r>
            <a:r>
              <a:rPr lang="en-US" dirty="0" err="1"/>
              <a:t>være</a:t>
            </a:r>
            <a:r>
              <a:rPr lang="en-US" dirty="0"/>
              <a:t> </a:t>
            </a:r>
            <a:r>
              <a:rPr lang="en-US" dirty="0" err="1"/>
              <a:t>lidt</a:t>
            </a:r>
            <a:r>
              <a:rPr lang="en-US" dirty="0"/>
              <a:t> mere “</a:t>
            </a:r>
            <a:r>
              <a:rPr lang="en-US" dirty="0" err="1"/>
              <a:t>detektiv</a:t>
            </a:r>
            <a:r>
              <a:rPr lang="en-US" dirty="0"/>
              <a:t>” for at </a:t>
            </a:r>
            <a:r>
              <a:rPr lang="en-US" dirty="0" err="1"/>
              <a:t>finde</a:t>
            </a:r>
            <a:r>
              <a:rPr lang="en-US" dirty="0"/>
              <a:t> </a:t>
            </a:r>
            <a:r>
              <a:rPr lang="en-US" dirty="0" err="1"/>
              <a:t>ud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hvornår</a:t>
            </a:r>
            <a:r>
              <a:rPr lang="en-US" dirty="0"/>
              <a:t> der er </a:t>
            </a:r>
            <a:r>
              <a:rPr lang="en-US" dirty="0" err="1"/>
              <a:t>tryk</a:t>
            </a:r>
            <a:r>
              <a:rPr lang="en-US" dirty="0"/>
              <a:t>/shear /friction</a:t>
            </a:r>
          </a:p>
          <a:p>
            <a:endParaRPr lang="en-US" dirty="0"/>
          </a:p>
          <a:p>
            <a:r>
              <a:rPr lang="en-US" dirty="0"/>
              <a:t>Lav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helhedsvurdering</a:t>
            </a:r>
            <a:r>
              <a:rPr 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53998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851F2DAD-9776-1CAA-7B55-015A3AB569C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b="1" dirty="0">
                <a:solidFill>
                  <a:srgbClr val="003D84"/>
                </a:solidFill>
              </a:rPr>
              <a:t>For at finde årsagen til trykskaden må man overveje:</a:t>
            </a:r>
          </a:p>
          <a:p>
            <a:r>
              <a:rPr lang="da-DK" dirty="0"/>
              <a:t>Manglende stabilitet i stillinger?</a:t>
            </a:r>
          </a:p>
          <a:p>
            <a:r>
              <a:rPr lang="da-DK" dirty="0"/>
              <a:t>Er der forskydning?</a:t>
            </a:r>
          </a:p>
          <a:p>
            <a:r>
              <a:rPr lang="da-DK" dirty="0"/>
              <a:t>Lejring</a:t>
            </a:r>
          </a:p>
          <a:p>
            <a:r>
              <a:rPr lang="da-DK" dirty="0"/>
              <a:t>Siddestilling</a:t>
            </a:r>
          </a:p>
          <a:p>
            <a:r>
              <a:rPr lang="da-DK" dirty="0"/>
              <a:t>Fodtøj</a:t>
            </a:r>
          </a:p>
          <a:p>
            <a:r>
              <a:rPr lang="da-DK" dirty="0"/>
              <a:t>Sonde, iltslanger</a:t>
            </a:r>
          </a:p>
          <a:p>
            <a:r>
              <a:rPr lang="da-DK" dirty="0"/>
              <a:t>Fugt</a:t>
            </a:r>
          </a:p>
        </p:txBody>
      </p:sp>
      <p:sp>
        <p:nvSpPr>
          <p:cNvPr id="8" name="Pladsholder til indhold 7">
            <a:extLst>
              <a:ext uri="{FF2B5EF4-FFF2-40B4-BE49-F238E27FC236}">
                <a16:creationId xmlns:a16="http://schemas.microsoft.com/office/drawing/2014/main" id="{DC439838-91C0-40A3-BE96-3A879C29D83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b="1" dirty="0">
                <a:solidFill>
                  <a:srgbClr val="003D84"/>
                </a:solidFill>
              </a:rPr>
              <a:t>Hvordan er borgers almentilstand?</a:t>
            </a:r>
          </a:p>
          <a:p>
            <a:r>
              <a:rPr lang="da-DK" dirty="0"/>
              <a:t>Medicin</a:t>
            </a:r>
          </a:p>
          <a:p>
            <a:r>
              <a:rPr lang="da-DK" dirty="0"/>
              <a:t>Kroniske lidelser</a:t>
            </a:r>
          </a:p>
          <a:p>
            <a:r>
              <a:rPr lang="da-DK" dirty="0"/>
              <a:t>Ernæring</a:t>
            </a:r>
          </a:p>
          <a:p>
            <a:r>
              <a:rPr lang="da-DK" dirty="0"/>
              <a:t>Rygning</a:t>
            </a:r>
          </a:p>
          <a:p>
            <a:r>
              <a:rPr lang="da-DK" dirty="0"/>
              <a:t>Alkohol</a:t>
            </a:r>
          </a:p>
          <a:p>
            <a:r>
              <a:rPr lang="da-DK" dirty="0"/>
              <a:t>Funktionsniveau</a:t>
            </a:r>
          </a:p>
          <a:p>
            <a:r>
              <a:rPr lang="da-DK" dirty="0"/>
              <a:t>Compliance</a:t>
            </a:r>
          </a:p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69D79D3-C899-95BB-F9E6-442D2F079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11</a:t>
            </a:fld>
            <a:endParaRPr lang="da-DK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FF25B403-0B26-ACBE-6AE9-5443F0574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Udredning/Helhedsvurdering</a:t>
            </a:r>
          </a:p>
        </p:txBody>
      </p:sp>
    </p:spTree>
    <p:extLst>
      <p:ext uri="{BB962C8B-B14F-4D97-AF65-F5344CB8AC3E}">
        <p14:creationId xmlns:p14="http://schemas.microsoft.com/office/powerpoint/2010/main" val="20358486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1F530D-B174-06CC-3D1D-B05C2C7F9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EF0862-8BC3-4277-91AA-CF0BE1FDC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rgbClr val="3B5182"/>
                </a:solidFill>
              </a:rPr>
              <a:t>Trykskade behandles ud fra pri</a:t>
            </a:r>
            <a:r>
              <a:rPr lang="da-DK" dirty="0"/>
              <a:t>ncipperne om fugtig sårheling</a:t>
            </a:r>
            <a:endParaRPr lang="da-DK" dirty="0">
              <a:solidFill>
                <a:srgbClr val="3B5182"/>
              </a:solidFill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09C3264-BB53-4083-79D1-5E2B41E780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Brug TIME til at lave en struktureret vurdering af såret som behandlingen kan planlægges ud fra:</a:t>
            </a:r>
          </a:p>
          <a:p>
            <a:r>
              <a:rPr lang="da-DK" dirty="0"/>
              <a:t>T (</a:t>
            </a:r>
            <a:r>
              <a:rPr lang="da-DK" dirty="0" err="1"/>
              <a:t>tissue</a:t>
            </a:r>
            <a:r>
              <a:rPr lang="da-DK" dirty="0"/>
              <a:t>): nekrose, </a:t>
            </a:r>
            <a:r>
              <a:rPr lang="da-DK" dirty="0" err="1"/>
              <a:t>fibrin</a:t>
            </a:r>
            <a:r>
              <a:rPr lang="da-DK" dirty="0"/>
              <a:t>, granulation, farve, dybde, placering og størrelse</a:t>
            </a:r>
          </a:p>
          <a:p>
            <a:r>
              <a:rPr lang="da-DK" dirty="0"/>
              <a:t>I (</a:t>
            </a:r>
            <a:r>
              <a:rPr lang="da-DK" dirty="0" err="1"/>
              <a:t>infection</a:t>
            </a:r>
            <a:r>
              <a:rPr lang="da-DK" dirty="0"/>
              <a:t>): rødme af huden, varme, hævelse, (eksem?) pigmentering, lugt</a:t>
            </a:r>
          </a:p>
          <a:p>
            <a:r>
              <a:rPr lang="da-DK" dirty="0"/>
              <a:t>M (</a:t>
            </a:r>
            <a:r>
              <a:rPr lang="da-DK" dirty="0" err="1"/>
              <a:t>moisture</a:t>
            </a:r>
            <a:r>
              <a:rPr lang="da-DK" dirty="0"/>
              <a:t>): hvor meget væsker det – hvordan ser sårsekretet ud</a:t>
            </a:r>
          </a:p>
          <a:p>
            <a:r>
              <a:rPr lang="da-DK" dirty="0"/>
              <a:t>E (</a:t>
            </a:r>
            <a:r>
              <a:rPr lang="da-DK" dirty="0" err="1"/>
              <a:t>edge</a:t>
            </a:r>
            <a:r>
              <a:rPr lang="da-DK" dirty="0"/>
              <a:t>): sårkantens udseende, underminering, masseration (og huden omkring)</a:t>
            </a:r>
          </a:p>
          <a:p>
            <a:pPr marL="0" indent="0">
              <a:buNone/>
            </a:pPr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93BF721-8E34-FE56-A2CC-1F4D7E06D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12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342691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7B6619-2A8D-EA39-D6AF-2659C1628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Lokal </a:t>
            </a:r>
            <a:r>
              <a:rPr lang="da-DK" dirty="0" err="1"/>
              <a:t>sårbehandling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AB759A6-7116-6189-8F12-BEC7FA3DF4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Vigtigt med grundig rensning og </a:t>
            </a:r>
            <a:r>
              <a:rPr lang="da-DK" dirty="0" err="1"/>
              <a:t>debridering</a:t>
            </a:r>
            <a:r>
              <a:rPr lang="da-DK" dirty="0"/>
              <a:t> af tryksåret. Fjern så vidt muligt nekrose, </a:t>
            </a:r>
            <a:r>
              <a:rPr lang="da-DK" dirty="0" err="1"/>
              <a:t>fibrin</a:t>
            </a:r>
            <a:r>
              <a:rPr lang="da-DK" dirty="0"/>
              <a:t> og andre urenheder fra sårbund og omgivelser</a:t>
            </a:r>
          </a:p>
          <a:p>
            <a:r>
              <a:rPr lang="da-DK" dirty="0"/>
              <a:t>Vær forsigtig hvis der er tale om vabler eller tørre </a:t>
            </a:r>
            <a:r>
              <a:rPr lang="da-DK" dirty="0" err="1"/>
              <a:t>nekroser</a:t>
            </a:r>
            <a:r>
              <a:rPr lang="da-DK" dirty="0"/>
              <a:t> på fødder og hæle!</a:t>
            </a:r>
          </a:p>
          <a:p>
            <a:r>
              <a:rPr lang="da-DK" dirty="0"/>
              <a:t>Vælg passende forbinding afhængig af sekretion. </a:t>
            </a:r>
          </a:p>
          <a:p>
            <a:pPr lvl="1"/>
            <a:r>
              <a:rPr lang="da-DK" dirty="0"/>
              <a:t>Hvis der er dybe kaviteter bruges en ”</a:t>
            </a:r>
            <a:r>
              <a:rPr lang="da-DK" dirty="0" err="1"/>
              <a:t>filler</a:t>
            </a:r>
            <a:r>
              <a:rPr lang="da-DK" dirty="0"/>
              <a:t>” i form af f.eks. Gelfiber bandage (f.eks. </a:t>
            </a:r>
            <a:r>
              <a:rPr lang="da-DK" dirty="0" err="1"/>
              <a:t>Aquacel</a:t>
            </a:r>
            <a:r>
              <a:rPr lang="da-DK" dirty="0"/>
              <a:t> el. </a:t>
            </a:r>
            <a:r>
              <a:rPr lang="da-DK" dirty="0" err="1"/>
              <a:t>Exufiber</a:t>
            </a:r>
            <a:r>
              <a:rPr lang="da-DK" dirty="0"/>
              <a:t>), skum-</a:t>
            </a:r>
            <a:r>
              <a:rPr lang="da-DK" dirty="0" err="1"/>
              <a:t>filler</a:t>
            </a:r>
            <a:r>
              <a:rPr lang="da-DK" dirty="0"/>
              <a:t> (f.eks. </a:t>
            </a:r>
            <a:r>
              <a:rPr lang="da-DK" dirty="0" err="1"/>
              <a:t>PolyMem</a:t>
            </a:r>
            <a:r>
              <a:rPr lang="da-DK" dirty="0"/>
              <a:t> </a:t>
            </a:r>
            <a:r>
              <a:rPr lang="da-DK" dirty="0" err="1"/>
              <a:t>Wic</a:t>
            </a:r>
            <a:r>
              <a:rPr lang="da-DK" dirty="0"/>
              <a:t>), honning (gel el. </a:t>
            </a:r>
            <a:r>
              <a:rPr lang="da-DK" dirty="0" err="1"/>
              <a:t>Algivon</a:t>
            </a:r>
            <a:r>
              <a:rPr lang="da-DK" dirty="0"/>
              <a:t>/</a:t>
            </a:r>
            <a:r>
              <a:rPr lang="da-DK" dirty="0" err="1"/>
              <a:t>alginat</a:t>
            </a:r>
            <a:r>
              <a:rPr lang="da-DK" dirty="0"/>
              <a:t> m. honning). </a:t>
            </a:r>
          </a:p>
          <a:p>
            <a:pPr lvl="1"/>
            <a:r>
              <a:rPr lang="da-DK" dirty="0"/>
              <a:t>Sekundær bandage kan være superabsorberende eller div. Skumbandager med eller uden klæbekant afhængig af placering på kroppen</a:t>
            </a:r>
          </a:p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7E97F8E4-623C-41E8-4671-5FD488572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13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518494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C2E972-BEC1-A514-8B69-92AFFD965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rgbClr val="3B5182"/>
                </a:solidFill>
              </a:rPr>
              <a:t>Trykskade er en utilsigtet hændelse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D7D3692-9B28-59A6-1595-CA2E2DC6F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14</a:t>
            </a:fld>
            <a:endParaRPr lang="da-DK"/>
          </a:p>
        </p:txBody>
      </p:sp>
      <p:grpSp>
        <p:nvGrpSpPr>
          <p:cNvPr id="5" name="Gruppe 4">
            <a:extLst>
              <a:ext uri="{FF2B5EF4-FFF2-40B4-BE49-F238E27FC236}">
                <a16:creationId xmlns:a16="http://schemas.microsoft.com/office/drawing/2014/main" id="{69178A2A-5769-AC25-59A5-4F0384F0A060}"/>
              </a:ext>
            </a:extLst>
          </p:cNvPr>
          <p:cNvGrpSpPr/>
          <p:nvPr/>
        </p:nvGrpSpPr>
        <p:grpSpPr>
          <a:xfrm>
            <a:off x="1393824" y="1822265"/>
            <a:ext cx="9166227" cy="2470538"/>
            <a:chOff x="0" y="1829"/>
            <a:chExt cx="9404352" cy="2470538"/>
          </a:xfrm>
          <a:solidFill>
            <a:srgbClr val="3B5182"/>
          </a:solidFill>
        </p:grpSpPr>
        <p:sp>
          <p:nvSpPr>
            <p:cNvPr id="6" name="Billedforklaring: opadgående pil 5">
              <a:extLst>
                <a:ext uri="{FF2B5EF4-FFF2-40B4-BE49-F238E27FC236}">
                  <a16:creationId xmlns:a16="http://schemas.microsoft.com/office/drawing/2014/main" id="{BB345536-D1EE-D09E-2C68-28900F8CF015}"/>
                </a:ext>
              </a:extLst>
            </p:cNvPr>
            <p:cNvSpPr/>
            <p:nvPr/>
          </p:nvSpPr>
          <p:spPr>
            <a:xfrm rot="10800000">
              <a:off x="0" y="1829"/>
              <a:ext cx="9404352" cy="2470538"/>
            </a:xfrm>
            <a:prstGeom prst="upArrowCallout">
              <a:avLst/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da-DK"/>
            </a:p>
          </p:txBody>
        </p:sp>
        <p:sp>
          <p:nvSpPr>
            <p:cNvPr id="7" name="Billedforklaring: opadgående pil 4">
              <a:extLst>
                <a:ext uri="{FF2B5EF4-FFF2-40B4-BE49-F238E27FC236}">
                  <a16:creationId xmlns:a16="http://schemas.microsoft.com/office/drawing/2014/main" id="{B16D108D-EEA8-E777-139B-9668A7704A49}"/>
                </a:ext>
              </a:extLst>
            </p:cNvPr>
            <p:cNvSpPr txBox="1"/>
            <p:nvPr/>
          </p:nvSpPr>
          <p:spPr>
            <a:xfrm rot="21600000">
              <a:off x="0" y="1829"/>
              <a:ext cx="9404352" cy="160528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6464" tIns="156464" rIns="156464" bIns="156464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a-DK" sz="2000" dirty="0"/>
                <a:t>Registrer trykskaden som en UTH</a:t>
              </a:r>
              <a:endParaRPr lang="en-US" sz="2000" kern="1200" dirty="0"/>
            </a:p>
          </p:txBody>
        </p:sp>
      </p:grpSp>
      <p:grpSp>
        <p:nvGrpSpPr>
          <p:cNvPr id="8" name="Gruppe 7">
            <a:extLst>
              <a:ext uri="{FF2B5EF4-FFF2-40B4-BE49-F238E27FC236}">
                <a16:creationId xmlns:a16="http://schemas.microsoft.com/office/drawing/2014/main" id="{B397D86A-E986-DE32-985B-733869D50AFB}"/>
              </a:ext>
            </a:extLst>
          </p:cNvPr>
          <p:cNvGrpSpPr/>
          <p:nvPr/>
        </p:nvGrpSpPr>
        <p:grpSpPr>
          <a:xfrm>
            <a:off x="1393824" y="4292802"/>
            <a:ext cx="9166227" cy="1803197"/>
            <a:chOff x="0" y="2448272"/>
            <a:chExt cx="9404352" cy="1606332"/>
          </a:xfrm>
          <a:solidFill>
            <a:srgbClr val="3B5182"/>
          </a:solidFill>
        </p:grpSpPr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9E93DB4B-F839-1E2D-795E-D93ECC689ABB}"/>
                </a:ext>
              </a:extLst>
            </p:cNvPr>
            <p:cNvSpPr/>
            <p:nvPr/>
          </p:nvSpPr>
          <p:spPr>
            <a:xfrm>
              <a:off x="0" y="2448272"/>
              <a:ext cx="9404352" cy="1606332"/>
            </a:xfrm>
            <a:prstGeom prst="rect">
              <a:avLst/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da-DK"/>
            </a:p>
          </p:txBody>
        </p:sp>
        <p:sp>
          <p:nvSpPr>
            <p:cNvPr id="10" name="Tekstfelt 9">
              <a:extLst>
                <a:ext uri="{FF2B5EF4-FFF2-40B4-BE49-F238E27FC236}">
                  <a16:creationId xmlns:a16="http://schemas.microsoft.com/office/drawing/2014/main" id="{CB2A3849-B3BA-B2F2-6F76-ECF39ED48397}"/>
                </a:ext>
              </a:extLst>
            </p:cNvPr>
            <p:cNvSpPr txBox="1"/>
            <p:nvPr/>
          </p:nvSpPr>
          <p:spPr>
            <a:xfrm>
              <a:off x="0" y="2448272"/>
              <a:ext cx="9404352" cy="160633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6464" tIns="156464" rIns="156464" bIns="156464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a-DK" sz="2000" b="0" i="0" kern="1200" dirty="0"/>
                <a:t>Borger/patient kan klage til patientklagenævnet over at have fået trykskade i forbindelse med pleje og behandling</a:t>
              </a:r>
              <a:endParaRPr lang="en-US" sz="20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60525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02E1B4-D376-F79B-9104-2706A6470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Referencer</a:t>
            </a:r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FE372DE6-2202-CF6B-2136-4CBA9204E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15</a:t>
            </a:fld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60EF6C3E-7A02-9740-6D77-9346F22B3A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98001" y="1595353"/>
            <a:ext cx="10629986" cy="4400812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da-DK" i="1" dirty="0" err="1"/>
              <a:t>Bermark</a:t>
            </a:r>
            <a:r>
              <a:rPr lang="da-DK" i="1" dirty="0"/>
              <a:t>, S</a:t>
            </a:r>
            <a:r>
              <a:rPr lang="da-DK" i="1"/>
              <a:t>., og </a:t>
            </a:r>
            <a:r>
              <a:rPr lang="da-DK" i="1" dirty="0"/>
              <a:t>Østergaard Melby, B. (2017). Sår og sårbehandling – en grundbog i sygepleje. København: </a:t>
            </a:r>
            <a:r>
              <a:rPr lang="da-DK" i="1" dirty="0" err="1"/>
              <a:t>FADL’s</a:t>
            </a:r>
            <a:r>
              <a:rPr lang="da-DK" i="1" dirty="0"/>
              <a:t> Forlag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a-DK" i="1" dirty="0"/>
              <a:t>Johansen, E. (2012). Struktureret vurdering af sår med TIME-modellen. Sygeplejersken,(6), 69-75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a-DK" i="1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Forebyg Tryksår | Styrelsen for Patientsikkerhed</a:t>
            </a:r>
            <a:endParaRPr lang="da-DK" i="1" dirty="0"/>
          </a:p>
        </p:txBody>
      </p:sp>
    </p:spTree>
    <p:extLst>
      <p:ext uri="{BB962C8B-B14F-4D97-AF65-F5344CB8AC3E}">
        <p14:creationId xmlns:p14="http://schemas.microsoft.com/office/powerpoint/2010/main" val="32333303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51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B89BD9-42AF-CDA3-C0FC-1D802FEDC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010" y="827343"/>
            <a:ext cx="11078336" cy="5388106"/>
          </a:xfrm>
        </p:spPr>
        <p:txBody>
          <a:bodyPr/>
          <a:lstStyle/>
          <a:p>
            <a:br>
              <a:rPr lang="da-DK" dirty="0"/>
            </a:br>
            <a:r>
              <a:rPr lang="da-DK" sz="2400" dirty="0"/>
              <a:t>Udviklet af Henriette Hansen, koordinerende sårsygeplejerske, Holbæk Sygehus, Ortopædkirurgisk Afdeling</a:t>
            </a:r>
            <a:br>
              <a:rPr lang="da-DK" sz="2400" dirty="0"/>
            </a:br>
            <a:br>
              <a:rPr lang="da-DK" sz="2400" dirty="0"/>
            </a:br>
            <a:br>
              <a:rPr lang="da-DK" sz="3200" dirty="0"/>
            </a:br>
            <a:r>
              <a:rPr lang="da-DK" sz="2000" dirty="0"/>
              <a:t>I samarbejde med Sundhedsstrategisk Planlægning</a:t>
            </a:r>
            <a:br>
              <a:rPr lang="da-DK" sz="3200" dirty="0"/>
            </a:br>
            <a:br>
              <a:rPr lang="da-DK" sz="2400" dirty="0"/>
            </a:br>
            <a:br>
              <a:rPr lang="da-DK" sz="2400" dirty="0"/>
            </a:br>
            <a:br>
              <a:rPr lang="da-DK" sz="2400" dirty="0"/>
            </a:br>
            <a:br>
              <a:rPr lang="da-DK" sz="2400" dirty="0"/>
            </a:br>
            <a:r>
              <a:rPr lang="da-DK" sz="18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www.regionsjaelland.dk/saarbehandling</a:t>
            </a:r>
            <a:r>
              <a:rPr lang="da-DK" sz="1800" dirty="0"/>
              <a:t> </a:t>
            </a:r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C7CBDB99-72F2-1970-0DF6-213E20F6D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EC214-4A26-8544-86E4-D5810B015655}" type="slidenum">
              <a:rPr kumimoji="0" lang="da-DK" sz="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a-DK" sz="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723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518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8B8F1A-5BEA-FB96-C8FE-C8D9622F7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3">
            <a:extLst>
              <a:ext uri="{FF2B5EF4-FFF2-40B4-BE49-F238E27FC236}">
                <a16:creationId xmlns:a16="http://schemas.microsoft.com/office/drawing/2014/main" id="{A16900A1-2E40-25CE-8343-4BF77B0694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5087" y="663405"/>
            <a:ext cx="8111139" cy="979976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r>
              <a:rPr lang="da-DK" b="1" kern="12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Ophavsret og behandling</a:t>
            </a:r>
          </a:p>
        </p:txBody>
      </p:sp>
      <p:sp>
        <p:nvSpPr>
          <p:cNvPr id="14" name="Slide Number Placeholder 3" hidden="1">
            <a:extLst>
              <a:ext uri="{FF2B5EF4-FFF2-40B4-BE49-F238E27FC236}">
                <a16:creationId xmlns:a16="http://schemas.microsoft.com/office/drawing/2014/main" id="{4F56D823-A9EE-F056-9435-3444DF50877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50472" y="6534000"/>
            <a:ext cx="360000" cy="324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50DEC214-4A26-8544-86E4-D5810B015655}" type="slidenum">
              <a:rPr lang="da-DK" smtClean="0"/>
              <a:pPr>
                <a:spcAft>
                  <a:spcPts val="600"/>
                </a:spcAft>
              </a:pPr>
              <a:t>2</a:t>
            </a:fld>
            <a:endParaRPr lang="da-DK"/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2ACE1CCA-2248-6579-8BF8-FD6E9895B41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50472" y="7019030"/>
            <a:ext cx="360000" cy="324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50DEC214-4A26-8544-86E4-D5810B015655}" type="slidenum">
              <a:rPr lang="da-DK" smtClean="0"/>
              <a:pPr>
                <a:spcAft>
                  <a:spcPts val="600"/>
                </a:spcAft>
              </a:pPr>
              <a:t>2</a:t>
            </a:fld>
            <a:endParaRPr lang="da-DK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D92BFA71-5178-678B-382E-5D949D48D8E5}"/>
              </a:ext>
            </a:extLst>
          </p:cNvPr>
          <p:cNvSpPr txBox="1"/>
          <p:nvPr/>
        </p:nvSpPr>
        <p:spPr>
          <a:xfrm>
            <a:off x="625087" y="2134496"/>
            <a:ext cx="1081727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000" dirty="0">
                <a:solidFill>
                  <a:schemeClr val="bg1"/>
                </a:solidFill>
              </a:rPr>
              <a:t>Dette materiale er udarbejdet af sårsygeplejersker i samarbejde med Sundhedsstrategisk Planlægning med henblik på faglig videndeling og anvendelse i klinisk praksis.</a:t>
            </a:r>
          </a:p>
          <a:p>
            <a:endParaRPr lang="da-DK" sz="2000" dirty="0">
              <a:solidFill>
                <a:schemeClr val="bg1"/>
              </a:solidFill>
            </a:endParaRPr>
          </a:p>
          <a:p>
            <a:r>
              <a:rPr lang="da-DK" sz="2000" dirty="0">
                <a:solidFill>
                  <a:schemeClr val="bg1"/>
                </a:solidFill>
              </a:rPr>
              <a:t>Materialet må anvendes og deles af andre faggrupper.</a:t>
            </a:r>
          </a:p>
          <a:p>
            <a:endParaRPr lang="da-DK" sz="2000" dirty="0">
              <a:solidFill>
                <a:schemeClr val="bg1"/>
              </a:solidFill>
            </a:endParaRPr>
          </a:p>
          <a:p>
            <a:r>
              <a:rPr lang="da-DK" sz="2000" dirty="0">
                <a:solidFill>
                  <a:schemeClr val="bg1"/>
                </a:solidFill>
              </a:rPr>
              <a:t>Ved ændringer, tilpasninger eller viderebearbejdning skal det tydeligt fremgå,</a:t>
            </a:r>
          </a:p>
          <a:p>
            <a:r>
              <a:rPr lang="da-DK" sz="2000" dirty="0">
                <a:solidFill>
                  <a:schemeClr val="bg1"/>
                </a:solidFill>
              </a:rPr>
              <a:t>at disse er foretaget af den anvendende part og ikke af de oprindelige forfattere.</a:t>
            </a:r>
          </a:p>
          <a:p>
            <a:endParaRPr lang="da-DK" sz="1800" i="1" dirty="0">
              <a:solidFill>
                <a:schemeClr val="bg1"/>
              </a:solidFill>
            </a:endParaRPr>
          </a:p>
          <a:p>
            <a:r>
              <a:rPr lang="da-DK" sz="1800" i="1" dirty="0">
                <a:solidFill>
                  <a:schemeClr val="bg1"/>
                </a:solidFill>
              </a:rPr>
              <a:t>© Henriette Hansen</a:t>
            </a:r>
            <a:r>
              <a:rPr lang="da-DK" i="1" dirty="0">
                <a:solidFill>
                  <a:schemeClr val="bg1"/>
                </a:solidFill>
              </a:rPr>
              <a:t>, </a:t>
            </a:r>
            <a:r>
              <a:rPr lang="da-DK" sz="1800" i="1" dirty="0">
                <a:solidFill>
                  <a:schemeClr val="bg1"/>
                </a:solidFill>
              </a:rPr>
              <a:t>Holbæk Sygehus, Ortopædkirurgisk Afdeling, 2026.</a:t>
            </a:r>
          </a:p>
        </p:txBody>
      </p:sp>
    </p:spTree>
    <p:extLst>
      <p:ext uri="{BB962C8B-B14F-4D97-AF65-F5344CB8AC3E}">
        <p14:creationId xmlns:p14="http://schemas.microsoft.com/office/powerpoint/2010/main" val="3880903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A43CA088-42A8-B20C-3E43-CBE1935A470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531" r="8843" b="1"/>
          <a:stretch>
            <a:fillRect/>
          </a:stretch>
        </p:blipFill>
        <p:spPr>
          <a:xfrm>
            <a:off x="7840133" y="10"/>
            <a:ext cx="4356942" cy="6857990"/>
          </a:xfrm>
          <a:custGeom>
            <a:avLst/>
            <a:gdLst>
              <a:gd name="connsiteX0" fmla="*/ 700359 w 4356942"/>
              <a:gd name="connsiteY0" fmla="*/ 0 h 6858000"/>
              <a:gd name="connsiteX1" fmla="*/ 4356942 w 4356942"/>
              <a:gd name="connsiteY1" fmla="*/ 0 h 6858000"/>
              <a:gd name="connsiteX2" fmla="*/ 4356942 w 4356942"/>
              <a:gd name="connsiteY2" fmla="*/ 6858000 h 6858000"/>
              <a:gd name="connsiteX3" fmla="*/ 696553 w 4356942"/>
              <a:gd name="connsiteY3" fmla="*/ 6858000 h 6858000"/>
              <a:gd name="connsiteX4" fmla="*/ 0 w 4356942"/>
              <a:gd name="connsiteY4" fmla="*/ 3434080 h 6858000"/>
              <a:gd name="connsiteX5" fmla="*/ 700359 w 43569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942" h="6858000">
                <a:moveTo>
                  <a:pt x="700359" y="0"/>
                </a:moveTo>
                <a:lnTo>
                  <a:pt x="4356942" y="0"/>
                </a:lnTo>
                <a:lnTo>
                  <a:pt x="4356942" y="6858000"/>
                </a:lnTo>
                <a:lnTo>
                  <a:pt x="696553" y="6858000"/>
                </a:lnTo>
                <a:cubicBezTo>
                  <a:pt x="248678" y="5806440"/>
                  <a:pt x="0" y="4649470"/>
                  <a:pt x="0" y="3434080"/>
                </a:cubicBezTo>
                <a:cubicBezTo>
                  <a:pt x="0" y="2214880"/>
                  <a:pt x="249947" y="1054100"/>
                  <a:pt x="700359" y="0"/>
                </a:cubicBezTo>
                <a:close/>
              </a:path>
            </a:pathLst>
          </a:custGeom>
          <a:noFill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2C2E972-BEC1-A514-8B69-92AFFD965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226" y="311018"/>
            <a:ext cx="7189283" cy="1079594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r>
              <a:rPr lang="da-DK" b="1" kern="12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Trykskade er dyrt at behandle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D7D3692-9B28-59A6-1595-CA2E2DC6F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472" y="6534000"/>
            <a:ext cx="360000" cy="324000"/>
          </a:xfrm>
        </p:spPr>
        <p:txBody>
          <a:bodyPr vert="horz" lIns="0" tIns="0" rIns="0" bIns="0" rtlCol="0" anchor="t" anchorCtr="0">
            <a:normAutofit/>
          </a:bodyPr>
          <a:lstStyle/>
          <a:p>
            <a:pPr>
              <a:spcAft>
                <a:spcPts val="600"/>
              </a:spcAft>
            </a:pPr>
            <a:fld id="{50DEC214-4A26-8544-86E4-D5810B015655}" type="slidenum">
              <a:rPr lang="da-DK" smtClean="0"/>
              <a:pPr>
                <a:spcAft>
                  <a:spcPts val="600"/>
                </a:spcAft>
              </a:pPr>
              <a:t>3</a:t>
            </a:fld>
            <a:endParaRPr lang="da-DK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287C1537-A695-4777-9486-ED09221901CF}"/>
              </a:ext>
            </a:extLst>
          </p:cNvPr>
          <p:cNvSpPr txBox="1"/>
          <p:nvPr/>
        </p:nvSpPr>
        <p:spPr>
          <a:xfrm>
            <a:off x="710849" y="1750696"/>
            <a:ext cx="6928908" cy="43926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180000" indent="-180000" defTabSz="590400">
              <a:lnSpc>
                <a:spcPts val="2400"/>
              </a:lnSpc>
              <a:spcBef>
                <a:spcPts val="1000"/>
              </a:spcBef>
              <a:buClr>
                <a:srgbClr val="5F6062"/>
              </a:buClr>
              <a:buSzTx/>
              <a:buFont typeface="Arial" panose="020B0604020202020204" pitchFamily="34" charset="0"/>
              <a:buChar char="•"/>
            </a:pPr>
            <a:r>
              <a:rPr lang="da-DK" altLang="da-DK" sz="2000" dirty="0">
                <a:solidFill>
                  <a:schemeClr val="tx2"/>
                </a:solidFill>
                <a:ea typeface="Verdana" panose="020B0604030504040204" pitchFamily="34" charset="0"/>
              </a:rPr>
              <a:t>Gennemsnitsudgifter for trykskade</a:t>
            </a:r>
          </a:p>
          <a:p>
            <a:pPr defTabSz="590400">
              <a:lnSpc>
                <a:spcPts val="2400"/>
              </a:lnSpc>
              <a:spcBef>
                <a:spcPts val="1000"/>
              </a:spcBef>
              <a:buClr>
                <a:srgbClr val="5F6062"/>
              </a:buClr>
              <a:buSzTx/>
            </a:pPr>
            <a:r>
              <a:rPr lang="da-DK" altLang="da-DK" sz="2000" dirty="0">
                <a:solidFill>
                  <a:schemeClr val="tx2"/>
                </a:solidFill>
                <a:ea typeface="Verdana" panose="020B0604030504040204" pitchFamily="34" charset="0"/>
              </a:rPr>
              <a:t>	ca. 250.000 kr. eller mere! (EPUAP 70.000 euro)</a:t>
            </a:r>
          </a:p>
          <a:p>
            <a:pPr marL="180000" indent="-180000" defTabSz="590400">
              <a:lnSpc>
                <a:spcPts val="2400"/>
              </a:lnSpc>
              <a:spcBef>
                <a:spcPts val="1000"/>
              </a:spcBef>
              <a:buClr>
                <a:srgbClr val="5F6062"/>
              </a:buClr>
              <a:buSzTx/>
              <a:buFont typeface="Arial" panose="020B0604020202020204" pitchFamily="34" charset="0"/>
              <a:buChar char="•"/>
            </a:pPr>
            <a:r>
              <a:rPr lang="da-DK" altLang="da-DK" sz="2000" dirty="0">
                <a:solidFill>
                  <a:schemeClr val="tx2"/>
                </a:solidFill>
                <a:ea typeface="Verdana" panose="020B0604030504040204" pitchFamily="34" charset="0"/>
              </a:rPr>
              <a:t>Den største del af udgiften er til lønning af sundhedspersonale som skal behandle såret</a:t>
            </a:r>
          </a:p>
          <a:p>
            <a:pPr marL="180000" indent="-180000" defTabSz="590400">
              <a:lnSpc>
                <a:spcPts val="2400"/>
              </a:lnSpc>
              <a:spcBef>
                <a:spcPts val="1000"/>
              </a:spcBef>
              <a:buClr>
                <a:srgbClr val="5F6062"/>
              </a:buClr>
              <a:buFont typeface="Arial" panose="020B0604020202020204" pitchFamily="34" charset="0"/>
              <a:buChar char="•"/>
            </a:pPr>
            <a:r>
              <a:rPr lang="da-DK" altLang="da-DK" sz="2000" dirty="0">
                <a:solidFill>
                  <a:schemeClr val="tx2"/>
                </a:solidFill>
              </a:rPr>
              <a:t>Trykskade opleves som en alvorlig og unødvendig komplikation til plejen. </a:t>
            </a:r>
            <a:endParaRPr lang="da-DK" altLang="da-DK" sz="2000" dirty="0">
              <a:solidFill>
                <a:schemeClr val="tx2"/>
              </a:solidFill>
              <a:ea typeface="Verdana" panose="020B0604030504040204" pitchFamily="34" charset="0"/>
            </a:endParaRPr>
          </a:p>
          <a:p>
            <a:pPr marL="180000" indent="-180000" defTabSz="590400">
              <a:lnSpc>
                <a:spcPts val="2400"/>
              </a:lnSpc>
              <a:spcBef>
                <a:spcPts val="1000"/>
              </a:spcBef>
              <a:buClr>
                <a:srgbClr val="5F6062"/>
              </a:buClr>
              <a:buSzTx/>
              <a:buFont typeface="Arial" panose="020B0604020202020204" pitchFamily="34" charset="0"/>
              <a:buChar char="•"/>
            </a:pPr>
            <a:r>
              <a:rPr lang="da-DK" altLang="da-DK" sz="2000" dirty="0">
                <a:solidFill>
                  <a:schemeClr val="tx2"/>
                </a:solidFill>
                <a:ea typeface="Verdana" panose="020B0604030504040204" pitchFamily="34" charset="0"/>
              </a:rPr>
              <a:t>Det har også store omkostninger for patienten (og pårørende) og påvirker livskvaliteten</a:t>
            </a:r>
          </a:p>
          <a:p>
            <a:pPr marL="180000" indent="-180000" defTabSz="590400">
              <a:lnSpc>
                <a:spcPts val="2400"/>
              </a:lnSpc>
              <a:spcBef>
                <a:spcPts val="1000"/>
              </a:spcBef>
              <a:buClr>
                <a:srgbClr val="5F6062"/>
              </a:buClr>
              <a:buSzTx/>
              <a:buFont typeface="Arial" panose="020B0604020202020204" pitchFamily="34" charset="0"/>
              <a:buChar char="•"/>
            </a:pPr>
            <a:r>
              <a:rPr lang="da-DK" altLang="da-DK" sz="2000" dirty="0">
                <a:solidFill>
                  <a:schemeClr val="tx2"/>
                </a:solidFill>
                <a:ea typeface="Verdana" panose="020B0604030504040204" pitchFamily="34" charset="0"/>
              </a:rPr>
              <a:t>Patienter, som bliver påført et trykskade, risikerer at dø som følge af trykskaden</a:t>
            </a:r>
          </a:p>
        </p:txBody>
      </p:sp>
    </p:spTree>
    <p:extLst>
      <p:ext uri="{BB962C8B-B14F-4D97-AF65-F5344CB8AC3E}">
        <p14:creationId xmlns:p14="http://schemas.microsoft.com/office/powerpoint/2010/main" val="1452887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22FE05-5956-1F21-75B4-F300B9A09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4" y="369794"/>
            <a:ext cx="9648825" cy="1079594"/>
          </a:xfrm>
        </p:spPr>
        <p:txBody>
          <a:bodyPr wrap="square" anchor="b">
            <a:normAutofit/>
          </a:bodyPr>
          <a:lstStyle/>
          <a:p>
            <a:r>
              <a:rPr lang="da-DK" kern="100" dirty="0"/>
              <a:t>Trykskade</a:t>
            </a:r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ADD5EDC0-DDA7-DBA9-EC7E-BCC5F65F0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472" y="6534000"/>
            <a:ext cx="360000" cy="324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50DEC214-4A26-8544-86E4-D5810B015655}" type="slidenum">
              <a:rPr lang="da-DK" smtClean="0"/>
              <a:pPr>
                <a:spcAft>
                  <a:spcPts val="600"/>
                </a:spcAft>
              </a:pPr>
              <a:t>4</a:t>
            </a:fld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3F9EC96-50D5-E5FD-2A02-33EFC7DC0C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1226" y="1881188"/>
            <a:ext cx="4464050" cy="44008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altLang="da-DK" dirty="0"/>
              <a:t>Definition: En lokaliseret skade i huden forårsaget af tryk, vævsforskydning eller friktion. Eller en kombination af disse faktorer.</a:t>
            </a:r>
          </a:p>
          <a:p>
            <a:endParaRPr lang="da-DK" altLang="da-DK" dirty="0"/>
          </a:p>
          <a:p>
            <a:pPr marL="0" indent="0">
              <a:buNone/>
            </a:pPr>
            <a:r>
              <a:rPr lang="da-DK" altLang="da-DK" dirty="0"/>
              <a:t>Forårsages af kræfter der ligger uden for kroppen, der rettes vinkelret mod huden og parallelt med knogleoverflader.</a:t>
            </a:r>
          </a:p>
          <a:p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8049C394-339F-3F6F-9246-A3AA4CCA6B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600774" y="666520"/>
            <a:ext cx="4680000" cy="4680000"/>
          </a:xfrm>
          <a:prstGeom prst="ellipse">
            <a:avLst/>
          </a:prstGeom>
          <a:noFill/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5DA60175-4A71-12DA-5668-4B6074FDCD10}"/>
              </a:ext>
            </a:extLst>
          </p:cNvPr>
          <p:cNvSpPr txBox="1"/>
          <p:nvPr/>
        </p:nvSpPr>
        <p:spPr>
          <a:xfrm>
            <a:off x="6801663" y="5421769"/>
            <a:ext cx="447911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050" dirty="0">
                <a:solidFill>
                  <a:srgbClr val="003D84"/>
                </a:solidFill>
              </a:rPr>
              <a:t>Billede genereret via Copilot – Sundhedsstrategisk Planlægning</a:t>
            </a:r>
          </a:p>
        </p:txBody>
      </p:sp>
    </p:spTree>
    <p:extLst>
      <p:ext uri="{BB962C8B-B14F-4D97-AF65-F5344CB8AC3E}">
        <p14:creationId xmlns:p14="http://schemas.microsoft.com/office/powerpoint/2010/main" val="356152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57683C-8DD3-7248-AE22-6A3E9F42BF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75807B-6A89-55A7-8D5F-90D286842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rgbClr val="3B5182"/>
                </a:solidFill>
              </a:rPr>
              <a:t>Inddeling af trykskade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DE54017-F072-1F11-49D1-C5719D84B5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buNone/>
            </a:pPr>
            <a:r>
              <a:rPr lang="da-DK" altLang="da-DK" dirty="0"/>
              <a:t>(Kategori 0) Trykspor:</a:t>
            </a:r>
          </a:p>
          <a:p>
            <a:r>
              <a:rPr lang="da-DK" altLang="da-DK" dirty="0"/>
              <a:t>Huden er intakt</a:t>
            </a:r>
          </a:p>
          <a:p>
            <a:r>
              <a:rPr lang="da-DK" altLang="da-DK" dirty="0"/>
              <a:t>Rødme af huden som forsvinder med fingertryk</a:t>
            </a:r>
          </a:p>
          <a:p>
            <a:r>
              <a:rPr lang="da-DK" altLang="da-DK" dirty="0"/>
              <a:t>Smertefuld</a:t>
            </a:r>
          </a:p>
          <a:p>
            <a:r>
              <a:rPr lang="da-DK" altLang="da-DK" dirty="0"/>
              <a:t>Rødme og smerte forsvinder ved aflastning!</a:t>
            </a:r>
          </a:p>
          <a:p>
            <a:r>
              <a:rPr lang="da-DK" altLang="da-DK" b="1" dirty="0"/>
              <a:t>Trykspor er et faresignal</a:t>
            </a:r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2D86625-095D-72EB-A02C-93FD1398B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368946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8E1477-2BAE-FAB1-7BE3-EE0BF50B72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98FB8C-B57A-97D8-31EA-53C34CFE3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rgbClr val="3B5182"/>
                </a:solidFill>
              </a:rPr>
              <a:t>Kategori 1 trykskade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1002624-5D28-9751-D8EC-3D5F5B2B3D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altLang="da-DK" dirty="0"/>
              <a:t>Huden intakt</a:t>
            </a:r>
          </a:p>
          <a:p>
            <a:r>
              <a:rPr lang="da-DK" altLang="da-DK" dirty="0"/>
              <a:t>Rødme som ikke forsvinder med fingertryk pga. begyndende vævskade</a:t>
            </a:r>
          </a:p>
          <a:p>
            <a:r>
              <a:rPr lang="da-DK" altLang="da-DK" dirty="0"/>
              <a:t>Smertefuld</a:t>
            </a:r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B50181F-17FC-56BC-1F9C-90FB1E1B9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6</a:t>
            </a:fld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D0C0AA6D-BAAF-5667-ECBB-969C945EB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6948" y="584199"/>
            <a:ext cx="1883827" cy="1993565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370B5B34-BB0C-B1DD-F224-DF7CDFE26B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9267" y="3849276"/>
            <a:ext cx="3279932" cy="2322777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6CF6B411-8E2B-F894-959F-C5FE7D279D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1864" y="3849275"/>
            <a:ext cx="3195879" cy="232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458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0670F4-2AF3-FC99-2C82-9C80813B8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760FDA-4677-D493-E8A3-A1F6B9E25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rgbClr val="3B5182"/>
                </a:solidFill>
              </a:rPr>
              <a:t>Kategori 2 trykskade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AF4AA23-0611-7EBA-E564-3990F3B877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altLang="da-DK" dirty="0"/>
              <a:t>Blæredannelse eller overfladisk sår (går sjældent gennem </a:t>
            </a:r>
            <a:r>
              <a:rPr lang="da-DK" altLang="da-DK" dirty="0" err="1"/>
              <a:t>dermis</a:t>
            </a:r>
            <a:r>
              <a:rPr lang="da-DK" altLang="da-DK" dirty="0"/>
              <a:t>)</a:t>
            </a:r>
          </a:p>
          <a:p>
            <a:r>
              <a:rPr lang="da-DK" altLang="da-DK" dirty="0"/>
              <a:t>Smertefuld</a:t>
            </a:r>
          </a:p>
          <a:p>
            <a:r>
              <a:rPr lang="da-DK" altLang="da-DK" dirty="0"/>
              <a:t>Vil hele igen ved aflastning</a:t>
            </a:r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28B79068-787B-150D-F7F9-D0316C3D9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7</a:t>
            </a:fld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AA493595-DAAD-6D80-2E8D-48EBA1002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7124" y="369793"/>
            <a:ext cx="1910289" cy="2188654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342C1718-5A71-F980-F3BA-32BC46A7D0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421" y="3986713"/>
            <a:ext cx="2444708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8512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910075-F558-CC79-89C1-EAA641BAB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Kategori 3 trykskade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42F9AFA-700F-201E-6572-B2F5DF7E86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altLang="da-DK" dirty="0"/>
              <a:t>Sår gennem </a:t>
            </a:r>
            <a:r>
              <a:rPr lang="da-DK" altLang="da-DK" dirty="0" err="1"/>
              <a:t>dermis</a:t>
            </a:r>
            <a:r>
              <a:rPr lang="da-DK" altLang="da-DK" dirty="0"/>
              <a:t> og ind i det subkutane væv</a:t>
            </a:r>
          </a:p>
          <a:p>
            <a:r>
              <a:rPr lang="da-DK" altLang="da-DK" dirty="0"/>
              <a:t>Evt. nekrose, underminering og fistler</a:t>
            </a:r>
          </a:p>
          <a:p>
            <a:r>
              <a:rPr lang="da-DK" altLang="da-DK" dirty="0"/>
              <a:t>Fascien stopper progression i dybden</a:t>
            </a:r>
          </a:p>
          <a:p>
            <a:r>
              <a:rPr lang="da-DK" altLang="da-DK" dirty="0"/>
              <a:t>Oftest ingen smerter</a:t>
            </a:r>
          </a:p>
          <a:p>
            <a:r>
              <a:rPr lang="da-DK" altLang="da-DK" dirty="0"/>
              <a:t>Kræver behandling/revision for at hele</a:t>
            </a:r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B3E5836-F63F-9466-1E7D-EDA2D2727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8</a:t>
            </a:fld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0B9F86EC-1B1C-7D55-2CEE-6E0A96A02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5600" y="277218"/>
            <a:ext cx="1902117" cy="2347163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164765B3-8987-E646-3925-C175B6D76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363" y="4250781"/>
            <a:ext cx="2954601" cy="202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309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38CE40-188B-7413-2E6C-AFB1FF442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Kategori 4 trykskade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AA9E09C-BA7B-53A5-339F-85DBCB8E53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altLang="da-DK" dirty="0"/>
              <a:t>Såret er brudt gennem fascien, ned i muskelvæv og evt. til knogle og led</a:t>
            </a:r>
          </a:p>
          <a:p>
            <a:r>
              <a:rPr lang="da-DK" altLang="da-DK" dirty="0" err="1"/>
              <a:t>Nekroser</a:t>
            </a:r>
            <a:r>
              <a:rPr lang="da-DK" altLang="da-DK" dirty="0"/>
              <a:t>, underminering, fisteldannelse</a:t>
            </a:r>
          </a:p>
          <a:p>
            <a:r>
              <a:rPr lang="da-DK" altLang="da-DK" dirty="0"/>
              <a:t>Ofte inficeret</a:t>
            </a:r>
          </a:p>
          <a:p>
            <a:r>
              <a:rPr lang="da-DK" altLang="da-DK" dirty="0"/>
              <a:t>Ingen smerter</a:t>
            </a:r>
          </a:p>
          <a:p>
            <a:r>
              <a:rPr lang="da-DK" altLang="da-DK" dirty="0"/>
              <a:t>Kræver revision og intensiv behandling og aflastning</a:t>
            </a:r>
          </a:p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6B8DD0B4-662F-FD9C-0F37-1BDE5A22B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9</a:t>
            </a:fld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32A0CA82-6FE0-9AA5-43D7-138E5ADD2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5461" y="256774"/>
            <a:ext cx="1969179" cy="1896020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87DF3D99-148D-F024-1C60-78B2F36D5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892" y="4513256"/>
            <a:ext cx="2828206" cy="197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647808"/>
      </p:ext>
    </p:extLst>
  </p:cSld>
  <p:clrMapOvr>
    <a:masterClrMapping/>
  </p:clrMapOvr>
</p:sld>
</file>

<file path=ppt/theme/theme1.xml><?xml version="1.0" encoding="utf-8"?>
<a:theme xmlns:a="http://schemas.openxmlformats.org/drawingml/2006/main" name="Region Sjælland - PPT">
  <a:themeElements>
    <a:clrScheme name="Region Sjælland - PPT">
      <a:dk1>
        <a:srgbClr val="0085A0"/>
      </a:dk1>
      <a:lt1>
        <a:srgbClr val="FFFFFF"/>
      </a:lt1>
      <a:dk2>
        <a:srgbClr val="595959"/>
      </a:dk2>
      <a:lt2>
        <a:srgbClr val="EFEFEF"/>
      </a:lt2>
      <a:accent1>
        <a:srgbClr val="0085A1"/>
      </a:accent1>
      <a:accent2>
        <a:srgbClr val="6FD3E3"/>
      </a:accent2>
      <a:accent3>
        <a:srgbClr val="D3E14D"/>
      </a:accent3>
      <a:accent4>
        <a:srgbClr val="4BDBC3"/>
      </a:accent4>
      <a:accent5>
        <a:srgbClr val="FCC860"/>
      </a:accent5>
      <a:accent6>
        <a:srgbClr val="BEB9A6"/>
      </a:accent6>
      <a:hlink>
        <a:srgbClr val="3055A2"/>
      </a:hlink>
      <a:folHlink>
        <a:srgbClr val="448ACA"/>
      </a:folHlink>
    </a:clrScheme>
    <a:fontScheme name="Region Sjælland - PP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ECB00"/>
    </a:custClr>
    <a:custClr>
      <a:srgbClr val="FC8077"/>
    </a:custClr>
    <a:custClr>
      <a:srgbClr val="FF6D22"/>
    </a:custClr>
    <a:custClr>
      <a:srgbClr val="866EB3"/>
    </a:custClr>
    <a:custClr>
      <a:srgbClr val="3D7EDB"/>
    </a:custClr>
    <a:custClr>
      <a:srgbClr val="64BF92"/>
    </a:custClr>
  </a:custClrLst>
  <a:extLst>
    <a:ext uri="{05A4C25C-085E-4340-85A3-A5531E510DB2}">
      <thm15:themeFamily xmlns:thm15="http://schemas.microsoft.com/office/thememl/2012/main" name="Præsentation1" id="{760D69C8-40CC-40BD-8E60-FF542C1AEF31}" vid="{27CB18AC-6A74-4F46-BCFD-35C8E627E961}"/>
    </a:ext>
  </a:extLst>
</a:theme>
</file>

<file path=ppt/theme/theme2.xml><?xml version="1.0" encoding="utf-8"?>
<a:theme xmlns:a="http://schemas.openxmlformats.org/drawingml/2006/main" name="1_Region Sjælland - PPT">
  <a:themeElements>
    <a:clrScheme name="Region Sjælland - PPT">
      <a:dk1>
        <a:srgbClr val="0085A0"/>
      </a:dk1>
      <a:lt1>
        <a:srgbClr val="FFFFFF"/>
      </a:lt1>
      <a:dk2>
        <a:srgbClr val="595959"/>
      </a:dk2>
      <a:lt2>
        <a:srgbClr val="EFEFEF"/>
      </a:lt2>
      <a:accent1>
        <a:srgbClr val="0085A1"/>
      </a:accent1>
      <a:accent2>
        <a:srgbClr val="6FD3E3"/>
      </a:accent2>
      <a:accent3>
        <a:srgbClr val="D3E14D"/>
      </a:accent3>
      <a:accent4>
        <a:srgbClr val="4BDBC3"/>
      </a:accent4>
      <a:accent5>
        <a:srgbClr val="FCC860"/>
      </a:accent5>
      <a:accent6>
        <a:srgbClr val="BEB9A6"/>
      </a:accent6>
      <a:hlink>
        <a:srgbClr val="3055A2"/>
      </a:hlink>
      <a:folHlink>
        <a:srgbClr val="448ACA"/>
      </a:folHlink>
    </a:clrScheme>
    <a:fontScheme name="Region Sjælland - PP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ECB00"/>
    </a:custClr>
    <a:custClr>
      <a:srgbClr val="FC8077"/>
    </a:custClr>
    <a:custClr>
      <a:srgbClr val="FF6D22"/>
    </a:custClr>
    <a:custClr>
      <a:srgbClr val="866EB3"/>
    </a:custClr>
    <a:custClr>
      <a:srgbClr val="3D7EDB"/>
    </a:custClr>
    <a:custClr>
      <a:srgbClr val="64BF92"/>
    </a:custClr>
  </a:custClrLst>
  <a:extLst>
    <a:ext uri="{05A4C25C-085E-4340-85A3-A5531E510DB2}">
      <thm15:themeFamily xmlns:thm15="http://schemas.microsoft.com/office/thememl/2012/main" name="Præsentation1" id="{760D69C8-40CC-40BD-8E60-FF542C1AEF31}" vid="{27CB18AC-6A74-4F46-BCFD-35C8E627E961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ECB00"/>
    </a:custClr>
    <a:custClr>
      <a:srgbClr val="FC8077"/>
    </a:custClr>
    <a:custClr>
      <a:srgbClr val="FF6D22"/>
    </a:custClr>
    <a:custClr>
      <a:srgbClr val="866EB3"/>
    </a:custClr>
    <a:custClr>
      <a:srgbClr val="3D7EDB"/>
    </a:custClr>
    <a:custClr>
      <a:srgbClr val="64BF92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ECB00"/>
    </a:custClr>
    <a:custClr>
      <a:srgbClr val="FC8077"/>
    </a:custClr>
    <a:custClr>
      <a:srgbClr val="FF6D22"/>
    </a:custClr>
    <a:custClr>
      <a:srgbClr val="866EB3"/>
    </a:custClr>
    <a:custClr>
      <a:srgbClr val="3D7EDB"/>
    </a:custClr>
    <a:custClr>
      <a:srgbClr val="64BF92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rsendelsesdato xmlns="http://schemas.microsoft.com/sharepoint/v3" xsi:nil="true"/>
    <CCMAgendaItemId xmlns="50359CDB-2370-4DFA-B91D-0E928C4A6869" xsi:nil="true"/>
    <Part xmlns="50359CDB-2370-4DFA-B91D-0E928C4A6869"/>
    <CCMMeetingCaseId xmlns="50359CDB-2370-4DFA-B91D-0E928C4A6869" xsi:nil="true"/>
    <CCMMeetingCaseInstanceId xmlns="50359CDB-2370-4DFA-B91D-0E928C4A6869" xsi:nil="true"/>
    <Korrespondance xmlns="http://schemas.microsoft.com/sharepoint/v3">Intern</Korrespondance>
    <CCMMeetingCaseLink xmlns="50359CDB-2370-4DFA-B91D-0E928C4A6869">
      <Url xsi:nil="true"/>
      <Description xsi:nil="true"/>
    </CCMMeetingCaseLink>
    <CCMCognitiveType xmlns="http://schemas.microsoft.com/sharepoint/v3">-1</CCMCognitiveType>
    <Registreringsdato xmlns="50359CDB-2370-4DFA-B91D-0E928C4A6869" xsi:nil="true"/>
    <Adresse xmlns="50359CDB-2370-4DFA-B91D-0E928C4A6869"/>
    <CCMManageRelations xmlns="50359CDB-2370-4DFA-B91D-0E928C4A6869" xsi:nil="true"/>
    <Fortrolighed xmlns="50359CDB-2370-4DFA-B91D-0E928C4A6869">Offentlig</Fortrolighed>
    <CCMAgendaDocumentStatus xmlns="50359CDB-2370-4DFA-B91D-0E928C4A6869" xsi:nil="true"/>
    <BrevId xmlns="50359CDB-2370-4DFA-B91D-0E928C4A6869" xsi:nil="true"/>
    <CaseOwner xmlns="http://schemas.microsoft.com/sharepoint/v3">
      <UserInfo>
        <DisplayName>Barbara í Nesinum Askham</DisplayName>
        <AccountId>94</AccountId>
        <AccountType/>
      </UserInfo>
    </CaseOwner>
    <Status xmlns="50359CDB-2370-4DFA-B91D-0E928C4A6869">Åben</Status>
    <JournalDato xmlns="50359CDB-2370-4DFA-B91D-0E928C4A6869" xsi:nil="true"/>
    <Dokumentgruppe xmlns="50359CDB-2370-4DFA-B91D-0E928C4A6869">PP Specialiserede sårtyper</Dokumentgruppe>
    <CCMDescription xmlns="50359CDB-2370-4DFA-B91D-0E928C4A6869" xsi:nil="true"/>
    <TrackID xmlns="http://schemas.microsoft.com/sharepoint/v3" xsi:nil="true"/>
    <CCMAgendaStatus xmlns="50359CDB-2370-4DFA-B91D-0E928C4A6869" xsi:nil="true"/>
    <h5cdd41bbf4f4e29b66bc68df1bafbfc xmlns="50359CDB-2370-4DFA-B91D-0E928C4A6869">
      <Terms xmlns="http://schemas.microsoft.com/office/infopath/2007/PartnerControls">
        <TermInfo xmlns="http://schemas.microsoft.com/office/infopath/2007/PartnerControls">
          <TermName xmlns="http://schemas.microsoft.com/office/infopath/2007/PartnerControls">Koncern Sundhed (SSP)</TermName>
          <TermId xmlns="http://schemas.microsoft.com/office/infopath/2007/PartnerControls">4cb9e5bb-37f4-4399-a691-e112cdaf29d0</TermId>
        </TermInfo>
      </Terms>
    </h5cdd41bbf4f4e29b66bc68df1bafbfc>
    <Classification xmlns="http://schemas.microsoft.com/sharepoint/v3" xsi:nil="true"/>
    <Beskrivelse xmlns="50359CDB-2370-4DFA-B91D-0E928C4A6869" xsi:nil="true"/>
    <Dato_x0020_oprettet xmlns="50359CDB-2370-4DFA-B91D-0E928C4A6869">2024-12-18T23:00:00+00:00</Dato_x0020_oprettet>
    <Frist xmlns="50359CDB-2370-4DFA-B91D-0E928C4A6869" xsi:nil="true"/>
    <a3c7f3665c3f4ddab65e7e70f16e8438 xmlns="50359CDB-2370-4DFA-B91D-0E928C4A6869">
      <Terms xmlns="http://schemas.microsoft.com/office/infopath/2007/PartnerControls"/>
    </a3c7f3665c3f4ddab65e7e70f16e8438>
    <TaxCatchAll xmlns="45632986-2332-4bcb-a907-f319a322ff78">
      <Value>30</Value>
    </TaxCatchAll>
    <CCMMetadataExtractionStatus xmlns="http://schemas.microsoft.com/sharepoint/v3" xsi:nil="true"/>
    <LocalAttachment xmlns="http://schemas.microsoft.com/sharepoint/v3">false</LocalAttachment>
    <Related xmlns="http://schemas.microsoft.com/sharepoint/v3">false</Related>
    <CCMSystemID xmlns="http://schemas.microsoft.com/sharepoint/v3">2eef365f-b744-44fd-ad69-10b643aa564f</CCMSystemID>
    <CCMVisualId xmlns="http://schemas.microsoft.com/sharepoint/v3">EMN-2024-11315</CCMVisualId>
    <Finalized xmlns="http://schemas.microsoft.com/sharepoint/v3">false</Finalized>
    <DocID xmlns="http://schemas.microsoft.com/sharepoint/v3">12818322</DocID>
    <CaseRecordNumber xmlns="http://schemas.microsoft.com/sharepoint/v3">0</CaseRecordNumber>
    <CaseID xmlns="http://schemas.microsoft.com/sharepoint/v3">EMN-2024-11315</CaseID>
    <RegistrationDate xmlns="http://schemas.microsoft.com/sharepoint/v3" xsi:nil="true"/>
    <CCMPageCount xmlns="http://schemas.microsoft.com/sharepoint/v3">0</CCMPageCount>
    <CCMCommentCount xmlns="http://schemas.microsoft.com/sharepoint/v3">0</CCMCommentCount>
    <CCMPreviewAnnotationsTasks xmlns="http://schemas.microsoft.com/sharepoint/v3" xsi:nil="true"/>
    <CCMConversation xmlns="http://schemas.microsoft.com/sharepoint/v3" xsi:nil="true"/>
    <CCMTemplateID xmlns="http://schemas.microsoft.com/sharepoint/v3">0</CCMTemplateID>
    <WasEncrypted xmlns="http://schemas.microsoft.com/sharepoint/v3">false</WasEncrypted>
    <WasSigned xmlns="http://schemas.microsoft.com/sharepoint/v3">false</WasSigned>
    <CCMTemplateVersion xmlns="http://schemas.microsoft.com/sharepoint/v3" xsi:nil="true"/>
    <CCMOriginalDocID xmlns="http://schemas.microsoft.com/sharepoint/v3">0</CCMOriginalDocID>
    <CCMTemplateName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GetOrganized dokument" ma:contentTypeID="0x010100AC085CFC53BC46CEA2EADE194AD9D48200E3EE6ECFD6806F4C9C1D34CA87A002FF" ma:contentTypeVersion="0" ma:contentTypeDescription="GetOrganized dokument" ma:contentTypeScope="" ma:versionID="55542f3c7616ed2b03eb21965681abcf">
  <xsd:schema xmlns:xsd="http://www.w3.org/2001/XMLSchema" xmlns:xs="http://www.w3.org/2001/XMLSchema" xmlns:p="http://schemas.microsoft.com/office/2006/metadata/properties" xmlns:ns1="http://schemas.microsoft.com/sharepoint/v3" xmlns:ns2="50359CDB-2370-4DFA-B91D-0E928C4A6869" xmlns:ns3="45632986-2332-4bcb-a907-f319a322ff78" targetNamespace="http://schemas.microsoft.com/office/2006/metadata/properties" ma:root="true" ma:fieldsID="fd25e0330241f05e442963fc88651071" ns1:_="" ns2:_="" ns3:_="">
    <xsd:import namespace="http://schemas.microsoft.com/sharepoint/v3"/>
    <xsd:import namespace="50359CDB-2370-4DFA-B91D-0E928C4A6869"/>
    <xsd:import namespace="45632986-2332-4bcb-a907-f319a322ff78"/>
    <xsd:element name="properties">
      <xsd:complexType>
        <xsd:sequence>
          <xsd:element name="documentManagement">
            <xsd:complexType>
              <xsd:all>
                <xsd:element ref="ns1:Korrespondance" minOccurs="0"/>
                <xsd:element ref="ns2:Dato_x0020_oprettet" minOccurs="0"/>
                <xsd:element ref="ns1:CaseOwner"/>
                <xsd:element ref="ns1:Forsendelsesdato" minOccurs="0"/>
                <xsd:element ref="ns2:Dokumentgruppe" minOccurs="0"/>
                <xsd:element ref="ns1:TrackID" minOccurs="0"/>
                <xsd:element ref="ns2:CCMAgendaDocumentStatus" minOccurs="0"/>
                <xsd:element ref="ns2:CCMAgendaStatus" minOccurs="0"/>
                <xsd:element ref="ns2:CCMMeetingCaseLink" minOccurs="0"/>
                <xsd:element ref="ns2:Part" minOccurs="0"/>
                <xsd:element ref="ns1:CCMCognitiveType" minOccurs="0"/>
                <xsd:element ref="ns2:CCMManageRelations" minOccurs="0"/>
                <xsd:element ref="ns2:Status" minOccurs="0"/>
                <xsd:element ref="ns2:Frist" minOccurs="0"/>
                <xsd:element ref="ns2:Registreringsdato" minOccurs="0"/>
                <xsd:element ref="ns2:CCMDescription" minOccurs="0"/>
                <xsd:element ref="ns2:Adresse" minOccurs="0"/>
                <xsd:element ref="ns2:JournalDato" minOccurs="0"/>
                <xsd:element ref="ns2:BrevId" minOccurs="0"/>
                <xsd:element ref="ns2:Fortrolighed" minOccurs="0"/>
                <xsd:element ref="ns1:Classification" minOccurs="0"/>
                <xsd:element ref="ns1:CaseID" minOccurs="0"/>
                <xsd:element ref="ns1:DocID" minOccurs="0"/>
                <xsd:element ref="ns1:Finalized" minOccurs="0"/>
                <xsd:element ref="ns1:Related" minOccurs="0"/>
                <xsd:element ref="ns1:RegistrationDate" minOccurs="0"/>
                <xsd:element ref="ns1:CaseRecordNumber" minOccurs="0"/>
                <xsd:element ref="ns1:LocalAttachment" minOccurs="0"/>
                <xsd:element ref="ns1:CCMTemplateName" minOccurs="0"/>
                <xsd:element ref="ns1:CCMTemplateVersion" minOccurs="0"/>
                <xsd:element ref="ns1:CCMTemplateID" minOccurs="0"/>
                <xsd:element ref="ns1:CCMSystemID" minOccurs="0"/>
                <xsd:element ref="ns1:WasEncrypted" minOccurs="0"/>
                <xsd:element ref="ns1:WasSigned" minOccurs="0"/>
                <xsd:element ref="ns1:MailHasAttachments" minOccurs="0"/>
                <xsd:element ref="ns1:CCMConversation" minOccurs="0"/>
                <xsd:element ref="ns2:a3c7f3665c3f4ddab65e7e70f16e8438" minOccurs="0"/>
                <xsd:element ref="ns3:TaxCatchAll" minOccurs="0"/>
                <xsd:element ref="ns2:CCMMeetingCaseId" minOccurs="0"/>
                <xsd:element ref="ns2:CCMMeetingCaseInstanceId" minOccurs="0"/>
                <xsd:element ref="ns2:CCMAgendaItemId" minOccurs="0"/>
                <xsd:element ref="ns2:AgendaStatusIcon" minOccurs="0"/>
                <xsd:element ref="ns1:CCMVisualId" minOccurs="0"/>
                <xsd:element ref="ns1:CCMOriginalDocID" minOccurs="0"/>
                <xsd:element ref="ns1:CCMMetadataExtractionStatus" minOccurs="0"/>
                <xsd:element ref="ns1:CCMPageCount" minOccurs="0"/>
                <xsd:element ref="ns1:CCMCommentCount" minOccurs="0"/>
                <xsd:element ref="ns1:CCMPreviewAnnotationsTasks" minOccurs="0"/>
                <xsd:element ref="ns2:h5cdd41bbf4f4e29b66bc68df1bafbfc" minOccurs="0"/>
                <xsd:element ref="ns2:Beskrivels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Korrespondance" ma:index="2" nillable="true" ma:displayName="Korrespondance" ma:default="Intern" ma:format="Dropdown" ma:internalName="Korrespondance">
      <xsd:simpleType>
        <xsd:restriction base="dms:Choice">
          <xsd:enumeration value="Intern"/>
          <xsd:enumeration value="Indgående"/>
          <xsd:enumeration value="Udgående"/>
        </xsd:restriction>
      </xsd:simpleType>
    </xsd:element>
    <xsd:element name="CaseOwner" ma:index="4" ma:displayName="Sagsbehandler" ma:default="94;#Barbara í Nesinum Askham" ma:list="UserInfo" ma:SearchPeopleOnly="false" ma:SharePointGroup="0" ma:internalName="CaseOwn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Forsendelsesdato" ma:index="6" nillable="true" ma:displayName="Forsendelsesdato" ma:internalName="Forsendelsesdato">
      <xsd:simpleType>
        <xsd:restriction base="dms:DateTime"/>
      </xsd:simpleType>
    </xsd:element>
    <xsd:element name="TrackID" ma:index="9" nillable="true" ma:displayName="TrackID" ma:description="" ma:internalName="TrackID">
      <xsd:simpleType>
        <xsd:restriction base="dms:Note">
          <xsd:maxLength value="255"/>
        </xsd:restriction>
      </xsd:simpleType>
    </xsd:element>
    <xsd:element name="CCMCognitiveType" ma:index="14" nillable="true" ma:displayName="CognitiveType" ma:decimals="0" ma:description="" ma:internalName="CCMCognitiveType" ma:readOnly="false">
      <xsd:simpleType>
        <xsd:restriction base="dms:Number"/>
      </xsd:simpleType>
    </xsd:element>
    <xsd:element name="Classification" ma:index="27" nillable="true" ma:displayName="Klassifikation" ma:hidden="true" ma:internalName="Classification">
      <xsd:simpleType>
        <xsd:restriction base="dms:Choice">
          <xsd:enumeration value="Offentlig"/>
          <xsd:enumeration value="Intern"/>
          <xsd:enumeration value="Fortrolig"/>
        </xsd:restriction>
      </xsd:simpleType>
    </xsd:element>
    <xsd:element name="CaseID" ma:index="28" nillable="true" ma:displayName="Sags ID" ma:default="Tildeler" ma:internalName="CaseID" ma:readOnly="true">
      <xsd:simpleType>
        <xsd:restriction base="dms:Text"/>
      </xsd:simpleType>
    </xsd:element>
    <xsd:element name="DocID" ma:index="29" nillable="true" ma:displayName="Dok ID" ma:default="Tildeler" ma:internalName="DocID" ma:readOnly="true">
      <xsd:simpleType>
        <xsd:restriction base="dms:Text"/>
      </xsd:simpleType>
    </xsd:element>
    <xsd:element name="Finalized" ma:index="30" nillable="true" ma:displayName="Endeligt" ma:default="False" ma:internalName="Finalized" ma:readOnly="true">
      <xsd:simpleType>
        <xsd:restriction base="dms:Boolean"/>
      </xsd:simpleType>
    </xsd:element>
    <xsd:element name="Related" ma:index="31" nillable="true" ma:displayName="Vedhæftet dokument" ma:default="False" ma:internalName="Related" ma:readOnly="true">
      <xsd:simpleType>
        <xsd:restriction base="dms:Boolean"/>
      </xsd:simpleType>
    </xsd:element>
    <xsd:element name="RegistrationDate" ma:index="32" nillable="true" ma:displayName="Registrerings dato" ma:format="DateTime" ma:internalName="RegistrationDate" ma:readOnly="true">
      <xsd:simpleType>
        <xsd:restriction base="dms:DateTime"/>
      </xsd:simpleType>
    </xsd:element>
    <xsd:element name="CaseRecordNumber" ma:index="33" nillable="true" ma:displayName="Akt ID" ma:decimals="0" ma:default="0" ma:internalName="CaseRecordNumber" ma:readOnly="true">
      <xsd:simpleType>
        <xsd:restriction base="dms:Number"/>
      </xsd:simpleType>
    </xsd:element>
    <xsd:element name="LocalAttachment" ma:index="34" nillable="true" ma:displayName="Lokalt bilag" ma:default="False" ma:internalName="LocalAttachment" ma:readOnly="true">
      <xsd:simpleType>
        <xsd:restriction base="dms:Boolean"/>
      </xsd:simpleType>
    </xsd:element>
    <xsd:element name="CCMTemplateName" ma:index="35" nillable="true" ma:displayName="Skabelon navn" ma:internalName="CCMTemplateName" ma:readOnly="true">
      <xsd:simpleType>
        <xsd:restriction base="dms:Text"/>
      </xsd:simpleType>
    </xsd:element>
    <xsd:element name="CCMTemplateVersion" ma:index="36" nillable="true" ma:displayName="Skabelon version" ma:internalName="CCMTemplateVersion" ma:readOnly="true">
      <xsd:simpleType>
        <xsd:restriction base="dms:Text"/>
      </xsd:simpleType>
    </xsd:element>
    <xsd:element name="CCMTemplateID" ma:index="37" nillable="true" ma:displayName="CCMTemplateID" ma:decimals="0" ma:default="0" ma:hidden="true" ma:internalName="CCMTemplateID" ma:readOnly="true">
      <xsd:simpleType>
        <xsd:restriction base="dms:Number"/>
      </xsd:simpleType>
    </xsd:element>
    <xsd:element name="CCMSystemID" ma:index="38" nillable="true" ma:displayName="CCMSystemID" ma:hidden="true" ma:internalName="CCMSystemID" ma:readOnly="true">
      <xsd:simpleType>
        <xsd:restriction base="dms:Text"/>
      </xsd:simpleType>
    </xsd:element>
    <xsd:element name="WasEncrypted" ma:index="39" nillable="true" ma:displayName="Krypteret" ma:default="False" ma:internalName="WasEncrypted" ma:readOnly="true">
      <xsd:simpleType>
        <xsd:restriction base="dms:Boolean"/>
      </xsd:simpleType>
    </xsd:element>
    <xsd:element name="WasSigned" ma:index="40" nillable="true" ma:displayName="Signeret" ma:default="False" ma:internalName="WasSigned" ma:readOnly="true">
      <xsd:simpleType>
        <xsd:restriction base="dms:Boolean"/>
      </xsd:simpleType>
    </xsd:element>
    <xsd:element name="MailHasAttachments" ma:index="41" nillable="true" ma:displayName="E-mail har vedhæftede filer" ma:default="False" ma:internalName="MailHasAttachments" ma:readOnly="true">
      <xsd:simpleType>
        <xsd:restriction base="dms:Boolean"/>
      </xsd:simpleType>
    </xsd:element>
    <xsd:element name="CCMConversation" ma:index="42" nillable="true" ma:displayName="Samtale" ma:internalName="CCMConversation" ma:readOnly="true">
      <xsd:simpleType>
        <xsd:restriction base="dms:Text"/>
      </xsd:simpleType>
    </xsd:element>
    <xsd:element name="CCMVisualId" ma:index="51" nillable="true" ma:displayName="Sags ID" ma:default="Tildeler" ma:internalName="CCMVisualId" ma:readOnly="true">
      <xsd:simpleType>
        <xsd:restriction base="dms:Text"/>
      </xsd:simpleType>
    </xsd:element>
    <xsd:element name="CCMOriginalDocID" ma:index="52" nillable="true" ma:displayName="Originalt Dok ID" ma:description="" ma:internalName="CCMOriginalDocID" ma:readOnly="true">
      <xsd:simpleType>
        <xsd:restriction base="dms:Text"/>
      </xsd:simpleType>
    </xsd:element>
    <xsd:element name="CCMMetadataExtractionStatus" ma:index="57" nillable="true" ma:displayName="CCMMetadataExtractionStatus" ma:default="CCMPageCount:InProgress;CCMCommentCount:InProgress" ma:hidden="true" ma:internalName="CCMMetadataExtractionStatus" ma:readOnly="false">
      <xsd:simpleType>
        <xsd:restriction base="dms:Text"/>
      </xsd:simpleType>
    </xsd:element>
    <xsd:element name="CCMPageCount" ma:index="58" nillable="true" ma:displayName="Sider" ma:decimals="0" ma:internalName="CCMPageCount" ma:readOnly="true">
      <xsd:simpleType>
        <xsd:restriction base="dms:Number"/>
      </xsd:simpleType>
    </xsd:element>
    <xsd:element name="CCMCommentCount" ma:index="59" nillable="true" ma:displayName="Kommentarer" ma:decimals="0" ma:internalName="CCMCommentCount" ma:readOnly="true">
      <xsd:simpleType>
        <xsd:restriction base="dms:Number"/>
      </xsd:simpleType>
    </xsd:element>
    <xsd:element name="CCMPreviewAnnotationsTasks" ma:index="60" nillable="true" ma:displayName="Opgaver" ma:decimals="0" ma:internalName="CCMPreviewAnnotationsTasks" ma:readOnly="tru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359CDB-2370-4DFA-B91D-0E928C4A6869" elementFormDefault="qualified">
    <xsd:import namespace="http://schemas.microsoft.com/office/2006/documentManagement/types"/>
    <xsd:import namespace="http://schemas.microsoft.com/office/infopath/2007/PartnerControls"/>
    <xsd:element name="Dato_x0020_oprettet" ma:index="3" nillable="true" ma:displayName="Dato oprettet" ma:default="[today]" ma:format="DateOnly" ma:internalName="Dato_x0020_oprettet">
      <xsd:simpleType>
        <xsd:restriction base="dms:DateTime"/>
      </xsd:simpleType>
    </xsd:element>
    <xsd:element name="Dokumentgruppe" ma:index="8" nillable="true" ma:displayName="Dokumentgruppe" ma:internalName="Dokumentgruppe">
      <xsd:simpleType>
        <xsd:restriction base="dms:Text">
          <xsd:maxLength value="255"/>
        </xsd:restriction>
      </xsd:simpleType>
    </xsd:element>
    <xsd:element name="CCMAgendaDocumentStatus" ma:index="10" nillable="true" ma:displayName="Status  for dagsordensdokument" ma:format="Dropdown" ma:internalName="CCMAgendaDocumentStatus">
      <xsd:simpleType>
        <xsd:restriction base="dms:Choice">
          <xsd:enumeration value="Nyt"/>
          <xsd:enumeration value="Under udarbejdelse"/>
          <xsd:enumeration value="Endelig"/>
        </xsd:restriction>
      </xsd:simpleType>
    </xsd:element>
    <xsd:element name="CCMAgendaStatus" ma:index="11" nillable="true" ma:displayName="Dagsordenstatus" ma:default="" ma:format="Dropdown" ma:internalName="CCMAgendaStatus">
      <xsd:simpleType>
        <xsd:restriction base="dms:Choice">
          <xsd:enumeration value="Anmeldt"/>
          <xsd:enumeration value="Optaget på dagsorden"/>
          <xsd:enumeration value="Behandlet"/>
          <xsd:enumeration value="Afvist til dagsorden"/>
          <xsd:enumeration value="Fjernet fra dagsorden"/>
        </xsd:restriction>
      </xsd:simpleType>
    </xsd:element>
    <xsd:element name="CCMMeetingCaseLink" ma:index="12" nillable="true" ma:displayName="Mødesag" ma:format="Hyperlink" ma:internalName="CCMMeetingCase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Part" ma:index="13" nillable="true" ma:displayName="Part" ma:list="{D5B2F375-5C9C-4123-94F7-549456760C8C}" ma:internalName="Part" ma:showField="FilterNam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CCMManageRelations" ma:index="15" nillable="true" ma:displayName="CCMManageRelations" ma:internalName="CCMManageRelations">
      <xsd:simpleType>
        <xsd:restriction base="dms:Text">
          <xsd:maxLength value="255"/>
        </xsd:restriction>
      </xsd:simpleType>
    </xsd:element>
    <xsd:element name="Status" ma:index="16" nillable="true" ma:displayName="Status" ma:default="Åben" ma:format="Dropdown" ma:internalName="Status">
      <xsd:simpleType>
        <xsd:union memberTypes="dms:Text">
          <xsd:simpleType>
            <xsd:restriction base="dms:Choice">
              <xsd:enumeration value="Nyt"/>
              <xsd:enumeration value="Under udarbejdelse"/>
              <xsd:enumeration value="Færdigt"/>
            </xsd:restriction>
          </xsd:simpleType>
        </xsd:union>
      </xsd:simpleType>
    </xsd:element>
    <xsd:element name="Frist" ma:index="17" nillable="true" ma:displayName="Frist" ma:format="DateOnly" ma:internalName="Frist">
      <xsd:simpleType>
        <xsd:restriction base="dms:DateTime"/>
      </xsd:simpleType>
    </xsd:element>
    <xsd:element name="Registreringsdato" ma:index="18" nillable="true" ma:displayName="Registreringsdato" ma:format="DateOnly" ma:internalName="Registreringsdato">
      <xsd:simpleType>
        <xsd:restriction base="dms:DateTime"/>
      </xsd:simpleType>
    </xsd:element>
    <xsd:element name="CCMDescription" ma:index="19" nillable="true" ma:displayName="Notifikationer" ma:internalName="CCMDescription">
      <xsd:simpleType>
        <xsd:restriction base="dms:Note">
          <xsd:maxLength value="255"/>
        </xsd:restriction>
      </xsd:simpleType>
    </xsd:element>
    <xsd:element name="Adresse" ma:index="20" nillable="true" ma:displayName="Adresse" ma:list="{2D482119-55C0-4BE9-A5D1-C91AD9B5B9C1}" ma:internalName="Adresse" ma:showField="AdresseFlet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JournalDato" ma:index="21" nillable="true" ma:displayName="Journal dato" ma:format="DateOnly" ma:internalName="JournalDato">
      <xsd:simpleType>
        <xsd:restriction base="dms:DateTime"/>
      </xsd:simpleType>
    </xsd:element>
    <xsd:element name="BrevId" ma:index="22" nillable="true" ma:displayName="Original brevid" ma:internalName="BrevId">
      <xsd:simpleType>
        <xsd:restriction base="dms:Text">
          <xsd:maxLength value="255"/>
        </xsd:restriction>
      </xsd:simpleType>
    </xsd:element>
    <xsd:element name="Fortrolighed" ma:index="23" nillable="true" ma:displayName="Fortrolighed" ma:default="Offentlig" ma:description="" ma:internalName="Fortrolighed">
      <xsd:simpleType>
        <xsd:restriction base="dms:Choice">
          <xsd:enumeration value="Offentlig"/>
          <xsd:enumeration value="Fortrolig"/>
        </xsd:restriction>
      </xsd:simpleType>
    </xsd:element>
    <xsd:element name="a3c7f3665c3f4ddab65e7e70f16e8438" ma:index="43" nillable="true" ma:taxonomy="true" ma:internalName="a3c7f3665c3f4ddab65e7e70f16e8438" ma:taxonomyFieldName="Dokumenttype" ma:displayName="Dokumenttype" ma:default="" ma:fieldId="{a3c7f366-5c3f-4dda-b65e-7e70f16e8438}" ma:sspId="2cf6b21c-e739-421b-8f40-7865e9e1b0be" ma:termSetId="2a4879fc-ae04-4bed-bb2c-c61845ab3bd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CMMeetingCaseId" ma:index="47" nillable="true" ma:displayName="CCMMeetingCaseId" ma:hidden="true" ma:internalName="CCMMeetingCaseId">
      <xsd:simpleType>
        <xsd:restriction base="dms:Text">
          <xsd:maxLength value="255"/>
        </xsd:restriction>
      </xsd:simpleType>
    </xsd:element>
    <xsd:element name="CCMMeetingCaseInstanceId" ma:index="48" nillable="true" ma:displayName="CCMMeetingCaseInstanceId" ma:hidden="true" ma:internalName="CCMMeetingCaseInstanceId">
      <xsd:simpleType>
        <xsd:restriction base="dms:Text">
          <xsd:maxLength value="255"/>
        </xsd:restriction>
      </xsd:simpleType>
    </xsd:element>
    <xsd:element name="CCMAgendaItemId" ma:index="49" nillable="true" ma:displayName="CCMAgendaItemId" ma:decimals="0" ma:hidden="true" ma:internalName="CCMAgendaItemId">
      <xsd:simpleType>
        <xsd:restriction base="dms:Number"/>
      </xsd:simpleType>
    </xsd:element>
    <xsd:element name="AgendaStatusIcon" ma:index="50" nillable="true" ma:displayName="Ikon for dagsordensstatus" ma:internalName="AgendaStatusIcon" ma:readOnly="true">
      <xsd:simpleType>
        <xsd:restriction base="dms:Unknown"/>
      </xsd:simpleType>
    </xsd:element>
    <xsd:element name="h5cdd41bbf4f4e29b66bc68df1bafbfc" ma:index="61" nillable="true" ma:taxonomy="true" ma:internalName="h5cdd41bbf4f4e29b66bc68df1bafbfc" ma:taxonomyFieldName="Afdeling" ma:displayName="Afdeling" ma:default="30;#Koncern Sundhed (SSP)|4cb9e5bb-37f4-4399-a691-e112cdaf29d0" ma:fieldId="{15cdd41b-bf4f-4e29-b66b-c68df1bafbfc}" ma:sspId="2cf6b21c-e739-421b-8f40-7865e9e1b0be" ma:termSetId="0c42a4d7-d357-4dd3-81a3-bd062df2df3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Beskrivelse" ma:index="62" nillable="true" ma:displayName="Beskrivelse" ma:hidden="true" ma:internalName="Beskrivelse" ma:readOnly="fals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632986-2332-4bcb-a907-f319a322ff78" elementFormDefault="qualified">
    <xsd:import namespace="http://schemas.microsoft.com/office/2006/documentManagement/types"/>
    <xsd:import namespace="http://schemas.microsoft.com/office/infopath/2007/PartnerControls"/>
    <xsd:element name="TaxCatchAll" ma:index="44" nillable="true" ma:displayName="Taxonomy Catch All Column" ma:hidden="true" ma:list="{81230175-9f11-438c-8614-1e4fb30703a3}" ma:internalName="TaxCatchAll" ma:showField="CatchAllData" ma:web="45632986-2332-4bcb-a907-f319a322ff7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56" ma:displayName="Indholdstype"/>
        <xsd:element ref="dc:title" minOccurs="0" maxOccurs="1" ma:index="1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D21072B-D970-475A-BB00-3B4396A654DC}">
  <ds:schemaRefs>
    <ds:schemaRef ds:uri="http://purl.org/dc/dcmitype/"/>
    <ds:schemaRef ds:uri="http://schemas.openxmlformats.org/package/2006/metadata/core-properties"/>
    <ds:schemaRef ds:uri="http://purl.org/dc/terms/"/>
    <ds:schemaRef ds:uri="45632986-2332-4bcb-a907-f319a322ff78"/>
    <ds:schemaRef ds:uri="http://schemas.microsoft.com/office/2006/metadata/properties"/>
    <ds:schemaRef ds:uri="http://schemas.microsoft.com/office/infopath/2007/PartnerControls"/>
    <ds:schemaRef ds:uri="http://purl.org/dc/elements/1.1/"/>
    <ds:schemaRef ds:uri="50359CDB-2370-4DFA-B91D-0E928C4A6869"/>
    <ds:schemaRef ds:uri="http://schemas.microsoft.com/office/2006/documentManagement/types"/>
    <ds:schemaRef ds:uri="http://schemas.microsoft.com/sharepoint/v3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9AF0326-DD25-44AB-900B-B4FA6FC266C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0359CDB-2370-4DFA-B91D-0E928C4A6869"/>
    <ds:schemaRef ds:uri="45632986-2332-4bcb-a907-f319a322ff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D8243CD-E68D-4660-8B27-F609EDBD6138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2cd39148-8b66-4592-9bb9-0f062c57cc3d}" enabled="0" method="" siteId="{2cd39148-8b66-4592-9bb9-0f062c57cc3d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Region Sjælland - Koncern_DK_2022</Template>
  <TotalTime>49413</TotalTime>
  <Words>827</Words>
  <Application>Microsoft Office PowerPoint</Application>
  <PresentationFormat>Widescreen</PresentationFormat>
  <Paragraphs>126</Paragraphs>
  <Slides>16</Slides>
  <Notes>11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2</vt:i4>
      </vt:variant>
      <vt:variant>
        <vt:lpstr>Slidetitler</vt:lpstr>
      </vt:variant>
      <vt:variant>
        <vt:i4>16</vt:i4>
      </vt:variant>
    </vt:vector>
  </HeadingPairs>
  <TitlesOfParts>
    <vt:vector size="21" baseType="lpstr">
      <vt:lpstr>Arial</vt:lpstr>
      <vt:lpstr>Calibri</vt:lpstr>
      <vt:lpstr>Verdana</vt:lpstr>
      <vt:lpstr>Region Sjælland - PPT</vt:lpstr>
      <vt:lpstr>1_Region Sjælland - PPT</vt:lpstr>
      <vt:lpstr>Behandling af trykskade</vt:lpstr>
      <vt:lpstr>Ophavsret og behandling</vt:lpstr>
      <vt:lpstr>Trykskade er dyrt at behandle</vt:lpstr>
      <vt:lpstr>Trykskade</vt:lpstr>
      <vt:lpstr>Inddeling af trykskade</vt:lpstr>
      <vt:lpstr>Kategori 1 trykskade</vt:lpstr>
      <vt:lpstr>Kategori 2 trykskade</vt:lpstr>
      <vt:lpstr>Kategori 3 trykskade</vt:lpstr>
      <vt:lpstr>Kategori 4 trykskade</vt:lpstr>
      <vt:lpstr> Behandling – fjern årsagen</vt:lpstr>
      <vt:lpstr>Udredning/Helhedsvurdering</vt:lpstr>
      <vt:lpstr>Trykskade behandles ud fra principperne om fugtig sårheling</vt:lpstr>
      <vt:lpstr>Lokal sårbehandling</vt:lpstr>
      <vt:lpstr>Trykskade er en utilsigtet hændelse</vt:lpstr>
      <vt:lpstr>Referencer</vt:lpstr>
      <vt:lpstr> Udviklet af Henriette Hansen, koordinerende sårsygeplejerske, Holbæk Sygehus, Ortopædkirurgisk Afdeling   I samarbejde med Sundhedsstrategisk Planlægning     www.regionsjaelland.dk/saarbehandling </vt:lpstr>
    </vt:vector>
  </TitlesOfParts>
  <Company>Region Sjaelland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PP. Tryksår. Behandling</dc:title>
  <dc:creator>Henriette Hansen;Sundhedsstrategisk Planlægning</dc:creator>
  <cp:lastModifiedBy>Barbara í Nesinum Askham</cp:lastModifiedBy>
  <cp:revision>19</cp:revision>
  <dcterms:created xsi:type="dcterms:W3CDTF">2024-09-17T19:28:34Z</dcterms:created>
  <dcterms:modified xsi:type="dcterms:W3CDTF">2026-05-15T10:50:39Z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0x010100AC085CFC53BC46CEA2EADE194AD9D48200E3EE6ECFD6806F4C9C1D34CA87A002FF</vt:lpwstr>
  </property>
  <property fmtid="{D5CDD505-2E9C-101B-9397-08002B2CF9AE}" pid="3" name="CCMOneDriveID">
    <vt:lpwstr/>
  </property>
  <property fmtid="{D5CDD505-2E9C-101B-9397-08002B2CF9AE}" pid="4" name="CCMOneDriveOwnerID">
    <vt:lpwstr/>
  </property>
  <property fmtid="{D5CDD505-2E9C-101B-9397-08002B2CF9AE}" pid="5" name="CCMOneDriveItemID">
    <vt:lpwstr/>
  </property>
  <property fmtid="{D5CDD505-2E9C-101B-9397-08002B2CF9AE}" pid="6" name="CCMIsSharedOnOneDrive">
    <vt:bool>false</vt:bool>
  </property>
  <property fmtid="{D5CDD505-2E9C-101B-9397-08002B2CF9AE}" pid="7" name="Afdeling">
    <vt:lpwstr>30;#Koncern Sundhed (SSP)|4cb9e5bb-37f4-4399-a691-e112cdaf29d0</vt:lpwstr>
  </property>
  <property fmtid="{D5CDD505-2E9C-101B-9397-08002B2CF9AE}" pid="8" name="CCMSystem">
    <vt:lpwstr> </vt:lpwstr>
  </property>
  <property fmtid="{D5CDD505-2E9C-101B-9397-08002B2CF9AE}" pid="9" name="CCMEventContext">
    <vt:lpwstr>af2f10c6-aff9-4549-9583-cfa836b6418a</vt:lpwstr>
  </property>
  <property fmtid="{D5CDD505-2E9C-101B-9397-08002B2CF9AE}" pid="10" name="CCMCommunication">
    <vt:lpwstr/>
  </property>
  <property fmtid="{D5CDD505-2E9C-101B-9397-08002B2CF9AE}" pid="11" name="CCMEventContext_DocumentTimelineUpdatingEvent">
    <vt:lpwstr>ac8fd24e-dfbc-4c26-92b7-85c613016c7a</vt:lpwstr>
  </property>
  <property fmtid="{D5CDD505-2E9C-101B-9397-08002B2CF9AE}" pid="12" name="TemplateUrl">
    <vt:lpwstr/>
  </property>
  <property fmtid="{D5CDD505-2E9C-101B-9397-08002B2CF9AE}" pid="13" name="Dokumenttype">
    <vt:lpwstr/>
  </property>
</Properties>
</file>