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</p:sldMasterIdLst>
  <p:notesMasterIdLst>
    <p:notesMasterId r:id="rId19"/>
  </p:notesMasterIdLst>
  <p:sldIdLst>
    <p:sldId id="30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1" r:id="rId17"/>
    <p:sldId id="3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76" autoAdjust="0"/>
  </p:normalViewPr>
  <p:slideViewPr>
    <p:cSldViewPr snapToGrid="0">
      <p:cViewPr varScale="1">
        <p:scale>
          <a:sx n="76" d="100"/>
          <a:sy n="76" d="100"/>
        </p:scale>
        <p:origin x="2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F2241-1879-4672-96B3-78CD7FED3C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69C1F42D-F0D0-4556-B05C-3D267F235CDC}">
      <dgm:prSet/>
      <dgm:spPr>
        <a:xfrm>
          <a:off x="985535" y="1683"/>
          <a:ext cx="8418816" cy="85327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Det</a:t>
          </a:r>
          <a:r>
            <a:rPr lang="en-US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er </a:t>
          </a:r>
          <a:r>
            <a:rPr lang="en-US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vigtigt</a:t>
          </a:r>
          <a:r>
            <a:rPr lang="en-US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, at man </a:t>
          </a:r>
          <a:r>
            <a:rPr lang="en-US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ikke</a:t>
          </a:r>
          <a:r>
            <a:rPr lang="en-US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kun</a:t>
          </a:r>
          <a:r>
            <a:rPr lang="en-US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fokuserer</a:t>
          </a:r>
          <a:r>
            <a:rPr lang="en-US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på</a:t>
          </a:r>
          <a:r>
            <a:rPr lang="en-US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såret</a:t>
          </a:r>
          <a:r>
            <a:rPr lang="en-US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og </a:t>
          </a:r>
          <a:r>
            <a:rPr lang="en-US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forbindningen</a:t>
          </a:r>
          <a:r>
            <a:rPr lang="en-US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, men </a:t>
          </a:r>
          <a:r>
            <a:rPr lang="en-US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foretager</a:t>
          </a:r>
          <a:r>
            <a:rPr lang="en-US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en</a:t>
          </a:r>
          <a:r>
            <a:rPr lang="en-US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vurdering</a:t>
          </a:r>
          <a:r>
            <a:rPr lang="en-US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af</a:t>
          </a:r>
          <a:r>
            <a:rPr lang="en-US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borgeren</a:t>
          </a:r>
          <a:endParaRPr lang="en-US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7750C3A6-D59F-49B4-BF86-9E4E37AD4304}" type="parTrans" cxnId="{0BFF9D4B-30A1-45EA-8D06-BD17DAADD88B}">
      <dgm:prSet/>
      <dgm:spPr/>
      <dgm:t>
        <a:bodyPr/>
        <a:lstStyle/>
        <a:p>
          <a:endParaRPr lang="en-US"/>
        </a:p>
      </dgm:t>
    </dgm:pt>
    <dgm:pt modelId="{6BA28C90-48B3-462E-BEAE-751C210286B0}" type="sibTrans" cxnId="{0BFF9D4B-30A1-45EA-8D06-BD17DAADD88B}">
      <dgm:prSet/>
      <dgm:spPr/>
      <dgm:t>
        <a:bodyPr/>
        <a:lstStyle/>
        <a:p>
          <a:endParaRPr lang="en-US"/>
        </a:p>
      </dgm:t>
    </dgm:pt>
    <dgm:pt modelId="{AB7659A3-A20D-430C-A816-11D69A25BE1E}">
      <dgm:prSet/>
      <dgm:spPr>
        <a:xfrm>
          <a:off x="985535" y="1068280"/>
          <a:ext cx="8418816" cy="85327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da-DK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Sår, der ikke vil hele, har ofte komplekse årsager</a:t>
          </a:r>
          <a:endParaRPr lang="en-US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F2B50AB5-D072-4EFD-9EE2-6C486D68BE0B}" type="parTrans" cxnId="{A48755ED-7624-4702-A4FC-DDAC9DE03464}">
      <dgm:prSet/>
      <dgm:spPr/>
      <dgm:t>
        <a:bodyPr/>
        <a:lstStyle/>
        <a:p>
          <a:endParaRPr lang="en-US"/>
        </a:p>
      </dgm:t>
    </dgm:pt>
    <dgm:pt modelId="{98185BE6-C762-46FA-B282-0F875BF36383}" type="sibTrans" cxnId="{A48755ED-7624-4702-A4FC-DDAC9DE03464}">
      <dgm:prSet/>
      <dgm:spPr/>
      <dgm:t>
        <a:bodyPr/>
        <a:lstStyle/>
        <a:p>
          <a:endParaRPr lang="en-US"/>
        </a:p>
      </dgm:t>
    </dgm:pt>
    <dgm:pt modelId="{287B8C0F-CE25-44F6-9F99-FEEB4B47BEFD}">
      <dgm:prSet/>
      <dgm:spPr>
        <a:xfrm>
          <a:off x="985535" y="2134876"/>
          <a:ext cx="8418816" cy="85327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da-DK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Man skal tænke på borgerens helbredstilstand, sygdom og hverdagsliv</a:t>
          </a:r>
          <a:endParaRPr lang="en-US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52E701CD-8FC7-4366-AD51-48807845F2AC}" type="parTrans" cxnId="{26AF4710-BA3B-4ACC-B78C-B19973DF183A}">
      <dgm:prSet/>
      <dgm:spPr/>
      <dgm:t>
        <a:bodyPr/>
        <a:lstStyle/>
        <a:p>
          <a:endParaRPr lang="en-US"/>
        </a:p>
      </dgm:t>
    </dgm:pt>
    <dgm:pt modelId="{921284DE-D0EF-41D5-8903-A1B631B96322}" type="sibTrans" cxnId="{26AF4710-BA3B-4ACC-B78C-B19973DF183A}">
      <dgm:prSet/>
      <dgm:spPr/>
      <dgm:t>
        <a:bodyPr/>
        <a:lstStyle/>
        <a:p>
          <a:endParaRPr lang="en-US"/>
        </a:p>
      </dgm:t>
    </dgm:pt>
    <dgm:pt modelId="{F27016B2-E82A-4F54-BADC-84E5AB87F3FA}">
      <dgm:prSet/>
      <dgm:spPr>
        <a:xfrm>
          <a:off x="985535" y="3201473"/>
          <a:ext cx="8418816" cy="85327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da-DK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Nogle gange er behandling ikke helende, men lindrende</a:t>
          </a:r>
          <a:endParaRPr lang="en-US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5467F6CF-03DE-4FF5-9347-0E9CA388FE81}" type="parTrans" cxnId="{E7363D4D-5182-4120-862A-F3A98B1BF066}">
      <dgm:prSet/>
      <dgm:spPr/>
      <dgm:t>
        <a:bodyPr/>
        <a:lstStyle/>
        <a:p>
          <a:endParaRPr lang="en-US"/>
        </a:p>
      </dgm:t>
    </dgm:pt>
    <dgm:pt modelId="{43931059-940D-4788-A786-0DB549D3EF00}" type="sibTrans" cxnId="{E7363D4D-5182-4120-862A-F3A98B1BF066}">
      <dgm:prSet/>
      <dgm:spPr/>
      <dgm:t>
        <a:bodyPr/>
        <a:lstStyle/>
        <a:p>
          <a:endParaRPr lang="en-US"/>
        </a:p>
      </dgm:t>
    </dgm:pt>
    <dgm:pt modelId="{6FCD3575-290F-4676-AD0D-B4F12D3B3311}" type="pres">
      <dgm:prSet presAssocID="{EC1F2241-1879-4672-96B3-78CD7FED3CB9}" presName="root" presStyleCnt="0">
        <dgm:presLayoutVars>
          <dgm:dir/>
          <dgm:resizeHandles val="exact"/>
        </dgm:presLayoutVars>
      </dgm:prSet>
      <dgm:spPr/>
    </dgm:pt>
    <dgm:pt modelId="{982DD004-9B1D-43C6-B6E2-527C911F3EC0}" type="pres">
      <dgm:prSet presAssocID="{69C1F42D-F0D0-4556-B05C-3D267F235CDC}" presName="compNode" presStyleCnt="0"/>
      <dgm:spPr/>
    </dgm:pt>
    <dgm:pt modelId="{470579BA-D543-477B-B1E2-70FD1A3E0C0A}" type="pres">
      <dgm:prSet presAssocID="{69C1F42D-F0D0-4556-B05C-3D267F235CDC}" presName="bgRect" presStyleLbl="bgShp" presStyleIdx="0" presStyleCnt="4"/>
      <dgm:spPr>
        <a:xfrm>
          <a:off x="0" y="1683"/>
          <a:ext cx="9404352" cy="853277"/>
        </a:xfrm>
        <a:prstGeom prst="roundRect">
          <a:avLst>
            <a:gd name="adj" fmla="val 10000"/>
          </a:avLst>
        </a:prstGeom>
        <a:solidFill>
          <a:srgbClr val="3B5182"/>
        </a:solidFill>
        <a:ln>
          <a:noFill/>
        </a:ln>
        <a:effectLst/>
      </dgm:spPr>
    </dgm:pt>
    <dgm:pt modelId="{0522DCD8-4E45-40D9-99B9-977346D0196A}" type="pres">
      <dgm:prSet presAssocID="{69C1F42D-F0D0-4556-B05C-3D267F235CDC}" presName="iconRect" presStyleLbl="node1" presStyleIdx="0" presStyleCnt="4"/>
      <dgm:spPr>
        <a:xfrm>
          <a:off x="258116" y="193670"/>
          <a:ext cx="469302" cy="469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6E4A5686-CE0E-4947-AA32-97C129046560}" type="pres">
      <dgm:prSet presAssocID="{69C1F42D-F0D0-4556-B05C-3D267F235CDC}" presName="spaceRect" presStyleCnt="0"/>
      <dgm:spPr/>
    </dgm:pt>
    <dgm:pt modelId="{4BE69CA4-2E5B-4099-A990-2862AB73D5F7}" type="pres">
      <dgm:prSet presAssocID="{69C1F42D-F0D0-4556-B05C-3D267F235CDC}" presName="parTx" presStyleLbl="revTx" presStyleIdx="0" presStyleCnt="4">
        <dgm:presLayoutVars>
          <dgm:chMax val="0"/>
          <dgm:chPref val="0"/>
        </dgm:presLayoutVars>
      </dgm:prSet>
      <dgm:spPr/>
    </dgm:pt>
    <dgm:pt modelId="{0F98256E-1A58-4160-B22A-A9A1824551FE}" type="pres">
      <dgm:prSet presAssocID="{6BA28C90-48B3-462E-BEAE-751C210286B0}" presName="sibTrans" presStyleCnt="0"/>
      <dgm:spPr/>
    </dgm:pt>
    <dgm:pt modelId="{9C364E81-88A1-4707-AABA-3AB2D2AC906A}" type="pres">
      <dgm:prSet presAssocID="{AB7659A3-A20D-430C-A816-11D69A25BE1E}" presName="compNode" presStyleCnt="0"/>
      <dgm:spPr/>
    </dgm:pt>
    <dgm:pt modelId="{38F0EDE8-D2E0-40CC-AD97-3F76E88B472F}" type="pres">
      <dgm:prSet presAssocID="{AB7659A3-A20D-430C-A816-11D69A25BE1E}" presName="bgRect" presStyleLbl="bgShp" presStyleIdx="1" presStyleCnt="4"/>
      <dgm:spPr>
        <a:xfrm>
          <a:off x="0" y="1068280"/>
          <a:ext cx="9404352" cy="853277"/>
        </a:xfrm>
        <a:prstGeom prst="roundRect">
          <a:avLst>
            <a:gd name="adj" fmla="val 10000"/>
          </a:avLst>
        </a:prstGeom>
        <a:solidFill>
          <a:srgbClr val="3B5182"/>
        </a:solidFill>
        <a:ln>
          <a:noFill/>
        </a:ln>
        <a:effectLst/>
      </dgm:spPr>
    </dgm:pt>
    <dgm:pt modelId="{6BF5DE5B-2DB5-41C1-971D-A49C3EC72FE8}" type="pres">
      <dgm:prSet presAssocID="{AB7659A3-A20D-430C-A816-11D69A25BE1E}" presName="iconRect" presStyleLbl="node1" presStyleIdx="1" presStyleCnt="4"/>
      <dgm:spPr>
        <a:xfrm>
          <a:off x="258116" y="1260267"/>
          <a:ext cx="469302" cy="469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2B2CD9CA-9CAC-448D-A665-0691529FD9F6}" type="pres">
      <dgm:prSet presAssocID="{AB7659A3-A20D-430C-A816-11D69A25BE1E}" presName="spaceRect" presStyleCnt="0"/>
      <dgm:spPr/>
    </dgm:pt>
    <dgm:pt modelId="{22B9824E-6767-42B6-B176-ADFCE055E54C}" type="pres">
      <dgm:prSet presAssocID="{AB7659A3-A20D-430C-A816-11D69A25BE1E}" presName="parTx" presStyleLbl="revTx" presStyleIdx="1" presStyleCnt="4">
        <dgm:presLayoutVars>
          <dgm:chMax val="0"/>
          <dgm:chPref val="0"/>
        </dgm:presLayoutVars>
      </dgm:prSet>
      <dgm:spPr/>
    </dgm:pt>
    <dgm:pt modelId="{7EB286D0-3548-4AF5-83EC-3F9FE88196DA}" type="pres">
      <dgm:prSet presAssocID="{98185BE6-C762-46FA-B282-0F875BF36383}" presName="sibTrans" presStyleCnt="0"/>
      <dgm:spPr/>
    </dgm:pt>
    <dgm:pt modelId="{605060CA-F9A9-429F-AC3B-B786AE7A7579}" type="pres">
      <dgm:prSet presAssocID="{287B8C0F-CE25-44F6-9F99-FEEB4B47BEFD}" presName="compNode" presStyleCnt="0"/>
      <dgm:spPr/>
    </dgm:pt>
    <dgm:pt modelId="{9BF3006B-ECD6-4C52-8D5F-0EB2300B08C0}" type="pres">
      <dgm:prSet presAssocID="{287B8C0F-CE25-44F6-9F99-FEEB4B47BEFD}" presName="bgRect" presStyleLbl="bgShp" presStyleIdx="2" presStyleCnt="4"/>
      <dgm:spPr>
        <a:xfrm>
          <a:off x="0" y="2134876"/>
          <a:ext cx="9404352" cy="853277"/>
        </a:xfrm>
        <a:prstGeom prst="roundRect">
          <a:avLst>
            <a:gd name="adj" fmla="val 10000"/>
          </a:avLst>
        </a:prstGeom>
        <a:solidFill>
          <a:srgbClr val="3B5182"/>
        </a:solidFill>
        <a:ln>
          <a:noFill/>
        </a:ln>
        <a:effectLst/>
      </dgm:spPr>
    </dgm:pt>
    <dgm:pt modelId="{286D3A8E-CF85-4F41-8E78-9333815D3C02}" type="pres">
      <dgm:prSet presAssocID="{287B8C0F-CE25-44F6-9F99-FEEB4B47BEFD}" presName="iconRect" presStyleLbl="node1" presStyleIdx="2" presStyleCnt="4"/>
      <dgm:spPr>
        <a:xfrm>
          <a:off x="258116" y="2326864"/>
          <a:ext cx="469302" cy="469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Læge"/>
        </a:ext>
      </dgm:extLst>
    </dgm:pt>
    <dgm:pt modelId="{4407E811-8455-4854-BD59-FD070F03FE86}" type="pres">
      <dgm:prSet presAssocID="{287B8C0F-CE25-44F6-9F99-FEEB4B47BEFD}" presName="spaceRect" presStyleCnt="0"/>
      <dgm:spPr/>
    </dgm:pt>
    <dgm:pt modelId="{48B4BDC2-6245-4519-A6D5-C7229E155D04}" type="pres">
      <dgm:prSet presAssocID="{287B8C0F-CE25-44F6-9F99-FEEB4B47BEFD}" presName="parTx" presStyleLbl="revTx" presStyleIdx="2" presStyleCnt="4">
        <dgm:presLayoutVars>
          <dgm:chMax val="0"/>
          <dgm:chPref val="0"/>
        </dgm:presLayoutVars>
      </dgm:prSet>
      <dgm:spPr/>
    </dgm:pt>
    <dgm:pt modelId="{D723B298-C045-4D1F-A648-189A7B0AF07B}" type="pres">
      <dgm:prSet presAssocID="{921284DE-D0EF-41D5-8903-A1B631B96322}" presName="sibTrans" presStyleCnt="0"/>
      <dgm:spPr/>
    </dgm:pt>
    <dgm:pt modelId="{429272B2-727F-46B7-9866-A5607032666B}" type="pres">
      <dgm:prSet presAssocID="{F27016B2-E82A-4F54-BADC-84E5AB87F3FA}" presName="compNode" presStyleCnt="0"/>
      <dgm:spPr/>
    </dgm:pt>
    <dgm:pt modelId="{B382E5AC-FB70-4F04-9DCF-003DD3F5E0ED}" type="pres">
      <dgm:prSet presAssocID="{F27016B2-E82A-4F54-BADC-84E5AB87F3FA}" presName="bgRect" presStyleLbl="bgShp" presStyleIdx="3" presStyleCnt="4"/>
      <dgm:spPr>
        <a:xfrm>
          <a:off x="0" y="3201473"/>
          <a:ext cx="9404352" cy="853277"/>
        </a:xfrm>
        <a:prstGeom prst="roundRect">
          <a:avLst>
            <a:gd name="adj" fmla="val 10000"/>
          </a:avLst>
        </a:prstGeom>
        <a:solidFill>
          <a:srgbClr val="3B5182"/>
        </a:solidFill>
        <a:ln>
          <a:noFill/>
        </a:ln>
        <a:effectLst/>
      </dgm:spPr>
    </dgm:pt>
    <dgm:pt modelId="{7DEA7A65-83A5-41CA-8477-C38BA890C04E}" type="pres">
      <dgm:prSet presAssocID="{F27016B2-E82A-4F54-BADC-84E5AB87F3FA}" presName="iconRect" presStyleLbl="node1" presStyleIdx="3" presStyleCnt="4"/>
      <dgm:spPr>
        <a:xfrm>
          <a:off x="258116" y="3393460"/>
          <a:ext cx="469302" cy="4693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Medicin"/>
        </a:ext>
      </dgm:extLst>
    </dgm:pt>
    <dgm:pt modelId="{BA9E6812-CAE6-4021-A857-2F1CBAD76E06}" type="pres">
      <dgm:prSet presAssocID="{F27016B2-E82A-4F54-BADC-84E5AB87F3FA}" presName="spaceRect" presStyleCnt="0"/>
      <dgm:spPr/>
    </dgm:pt>
    <dgm:pt modelId="{34AE6413-602B-430C-8D93-85FB8A5BE22C}" type="pres">
      <dgm:prSet presAssocID="{F27016B2-E82A-4F54-BADC-84E5AB87F3F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4C9B90C-69F7-45BC-AB85-0B4EFCC6CECE}" type="presOf" srcId="{287B8C0F-CE25-44F6-9F99-FEEB4B47BEFD}" destId="{48B4BDC2-6245-4519-A6D5-C7229E155D04}" srcOrd="0" destOrd="0" presId="urn:microsoft.com/office/officeart/2018/2/layout/IconVerticalSolidList"/>
    <dgm:cxn modelId="{26AF4710-BA3B-4ACC-B78C-B19973DF183A}" srcId="{EC1F2241-1879-4672-96B3-78CD7FED3CB9}" destId="{287B8C0F-CE25-44F6-9F99-FEEB4B47BEFD}" srcOrd="2" destOrd="0" parTransId="{52E701CD-8FC7-4366-AD51-48807845F2AC}" sibTransId="{921284DE-D0EF-41D5-8903-A1B631B96322}"/>
    <dgm:cxn modelId="{F2CDDF11-1320-415F-B6C1-39555F645FB8}" type="presOf" srcId="{69C1F42D-F0D0-4556-B05C-3D267F235CDC}" destId="{4BE69CA4-2E5B-4099-A990-2862AB73D5F7}" srcOrd="0" destOrd="0" presId="urn:microsoft.com/office/officeart/2018/2/layout/IconVerticalSolidList"/>
    <dgm:cxn modelId="{25B8EE5D-4C02-4D19-B435-F4EF1A5AC48B}" type="presOf" srcId="{AB7659A3-A20D-430C-A816-11D69A25BE1E}" destId="{22B9824E-6767-42B6-B176-ADFCE055E54C}" srcOrd="0" destOrd="0" presId="urn:microsoft.com/office/officeart/2018/2/layout/IconVerticalSolidList"/>
    <dgm:cxn modelId="{0BFF9D4B-30A1-45EA-8D06-BD17DAADD88B}" srcId="{EC1F2241-1879-4672-96B3-78CD7FED3CB9}" destId="{69C1F42D-F0D0-4556-B05C-3D267F235CDC}" srcOrd="0" destOrd="0" parTransId="{7750C3A6-D59F-49B4-BF86-9E4E37AD4304}" sibTransId="{6BA28C90-48B3-462E-BEAE-751C210286B0}"/>
    <dgm:cxn modelId="{E7363D4D-5182-4120-862A-F3A98B1BF066}" srcId="{EC1F2241-1879-4672-96B3-78CD7FED3CB9}" destId="{F27016B2-E82A-4F54-BADC-84E5AB87F3FA}" srcOrd="3" destOrd="0" parTransId="{5467F6CF-03DE-4FF5-9347-0E9CA388FE81}" sibTransId="{43931059-940D-4788-A786-0DB549D3EF00}"/>
    <dgm:cxn modelId="{F399CC53-B3D9-4EFD-8214-79365AFAB2B7}" type="presOf" srcId="{EC1F2241-1879-4672-96B3-78CD7FED3CB9}" destId="{6FCD3575-290F-4676-AD0D-B4F12D3B3311}" srcOrd="0" destOrd="0" presId="urn:microsoft.com/office/officeart/2018/2/layout/IconVerticalSolidList"/>
    <dgm:cxn modelId="{5493659D-ED59-4AA3-A8EA-0474861A5C1A}" type="presOf" srcId="{F27016B2-E82A-4F54-BADC-84E5AB87F3FA}" destId="{34AE6413-602B-430C-8D93-85FB8A5BE22C}" srcOrd="0" destOrd="0" presId="urn:microsoft.com/office/officeart/2018/2/layout/IconVerticalSolidList"/>
    <dgm:cxn modelId="{A48755ED-7624-4702-A4FC-DDAC9DE03464}" srcId="{EC1F2241-1879-4672-96B3-78CD7FED3CB9}" destId="{AB7659A3-A20D-430C-A816-11D69A25BE1E}" srcOrd="1" destOrd="0" parTransId="{F2B50AB5-D072-4EFD-9EE2-6C486D68BE0B}" sibTransId="{98185BE6-C762-46FA-B282-0F875BF36383}"/>
    <dgm:cxn modelId="{2DC8A53B-7CED-410F-9A69-7743E4F41BA1}" type="presParOf" srcId="{6FCD3575-290F-4676-AD0D-B4F12D3B3311}" destId="{982DD004-9B1D-43C6-B6E2-527C911F3EC0}" srcOrd="0" destOrd="0" presId="urn:microsoft.com/office/officeart/2018/2/layout/IconVerticalSolidList"/>
    <dgm:cxn modelId="{3D82E91A-E7BF-4DD5-8792-919103D70CAD}" type="presParOf" srcId="{982DD004-9B1D-43C6-B6E2-527C911F3EC0}" destId="{470579BA-D543-477B-B1E2-70FD1A3E0C0A}" srcOrd="0" destOrd="0" presId="urn:microsoft.com/office/officeart/2018/2/layout/IconVerticalSolidList"/>
    <dgm:cxn modelId="{64EDF4E8-420B-4FFC-9023-8D4BB4AA6831}" type="presParOf" srcId="{982DD004-9B1D-43C6-B6E2-527C911F3EC0}" destId="{0522DCD8-4E45-40D9-99B9-977346D0196A}" srcOrd="1" destOrd="0" presId="urn:microsoft.com/office/officeart/2018/2/layout/IconVerticalSolidList"/>
    <dgm:cxn modelId="{75099118-7062-47EE-A0CF-39C9D632716A}" type="presParOf" srcId="{982DD004-9B1D-43C6-B6E2-527C911F3EC0}" destId="{6E4A5686-CE0E-4947-AA32-97C129046560}" srcOrd="2" destOrd="0" presId="urn:microsoft.com/office/officeart/2018/2/layout/IconVerticalSolidList"/>
    <dgm:cxn modelId="{CCF3EF5A-35F9-4988-9DD3-ED13E9BD5379}" type="presParOf" srcId="{982DD004-9B1D-43C6-B6E2-527C911F3EC0}" destId="{4BE69CA4-2E5B-4099-A990-2862AB73D5F7}" srcOrd="3" destOrd="0" presId="urn:microsoft.com/office/officeart/2018/2/layout/IconVerticalSolidList"/>
    <dgm:cxn modelId="{28FB6A37-3B2B-4EE5-865D-F070FA1704D4}" type="presParOf" srcId="{6FCD3575-290F-4676-AD0D-B4F12D3B3311}" destId="{0F98256E-1A58-4160-B22A-A9A1824551FE}" srcOrd="1" destOrd="0" presId="urn:microsoft.com/office/officeart/2018/2/layout/IconVerticalSolidList"/>
    <dgm:cxn modelId="{2A3FB2C7-9242-4CB3-A31E-C9D5CD111AB0}" type="presParOf" srcId="{6FCD3575-290F-4676-AD0D-B4F12D3B3311}" destId="{9C364E81-88A1-4707-AABA-3AB2D2AC906A}" srcOrd="2" destOrd="0" presId="urn:microsoft.com/office/officeart/2018/2/layout/IconVerticalSolidList"/>
    <dgm:cxn modelId="{CA2DC1E9-3B9F-423E-944B-10BA91B5FDA9}" type="presParOf" srcId="{9C364E81-88A1-4707-AABA-3AB2D2AC906A}" destId="{38F0EDE8-D2E0-40CC-AD97-3F76E88B472F}" srcOrd="0" destOrd="0" presId="urn:microsoft.com/office/officeart/2018/2/layout/IconVerticalSolidList"/>
    <dgm:cxn modelId="{B7007AD5-1739-4083-8F6A-88C1881CEFE3}" type="presParOf" srcId="{9C364E81-88A1-4707-AABA-3AB2D2AC906A}" destId="{6BF5DE5B-2DB5-41C1-971D-A49C3EC72FE8}" srcOrd="1" destOrd="0" presId="urn:microsoft.com/office/officeart/2018/2/layout/IconVerticalSolidList"/>
    <dgm:cxn modelId="{8D6DFDE0-146B-4546-BD76-A8A176B4B1C5}" type="presParOf" srcId="{9C364E81-88A1-4707-AABA-3AB2D2AC906A}" destId="{2B2CD9CA-9CAC-448D-A665-0691529FD9F6}" srcOrd="2" destOrd="0" presId="urn:microsoft.com/office/officeart/2018/2/layout/IconVerticalSolidList"/>
    <dgm:cxn modelId="{7911DE93-EB1F-4906-9C9C-F0601C05C7CB}" type="presParOf" srcId="{9C364E81-88A1-4707-AABA-3AB2D2AC906A}" destId="{22B9824E-6767-42B6-B176-ADFCE055E54C}" srcOrd="3" destOrd="0" presId="urn:microsoft.com/office/officeart/2018/2/layout/IconVerticalSolidList"/>
    <dgm:cxn modelId="{9E2FF6F2-2EBC-420C-9D09-E6F93BB1FC60}" type="presParOf" srcId="{6FCD3575-290F-4676-AD0D-B4F12D3B3311}" destId="{7EB286D0-3548-4AF5-83EC-3F9FE88196DA}" srcOrd="3" destOrd="0" presId="urn:microsoft.com/office/officeart/2018/2/layout/IconVerticalSolidList"/>
    <dgm:cxn modelId="{C86D0452-078D-4EA7-BEEA-F6E447FEE629}" type="presParOf" srcId="{6FCD3575-290F-4676-AD0D-B4F12D3B3311}" destId="{605060CA-F9A9-429F-AC3B-B786AE7A7579}" srcOrd="4" destOrd="0" presId="urn:microsoft.com/office/officeart/2018/2/layout/IconVerticalSolidList"/>
    <dgm:cxn modelId="{4BA65107-00F2-4860-BA94-EEEB0C679F08}" type="presParOf" srcId="{605060CA-F9A9-429F-AC3B-B786AE7A7579}" destId="{9BF3006B-ECD6-4C52-8D5F-0EB2300B08C0}" srcOrd="0" destOrd="0" presId="urn:microsoft.com/office/officeart/2018/2/layout/IconVerticalSolidList"/>
    <dgm:cxn modelId="{73A21DB1-7F0C-49C3-954D-95C831A60EA5}" type="presParOf" srcId="{605060CA-F9A9-429F-AC3B-B786AE7A7579}" destId="{286D3A8E-CF85-4F41-8E78-9333815D3C02}" srcOrd="1" destOrd="0" presId="urn:microsoft.com/office/officeart/2018/2/layout/IconVerticalSolidList"/>
    <dgm:cxn modelId="{8610FB31-105D-42FB-AAA1-FBFD02DCA4B2}" type="presParOf" srcId="{605060CA-F9A9-429F-AC3B-B786AE7A7579}" destId="{4407E811-8455-4854-BD59-FD070F03FE86}" srcOrd="2" destOrd="0" presId="urn:microsoft.com/office/officeart/2018/2/layout/IconVerticalSolidList"/>
    <dgm:cxn modelId="{75A556CA-F017-4E86-8234-AD078BE9ADEB}" type="presParOf" srcId="{605060CA-F9A9-429F-AC3B-B786AE7A7579}" destId="{48B4BDC2-6245-4519-A6D5-C7229E155D04}" srcOrd="3" destOrd="0" presId="urn:microsoft.com/office/officeart/2018/2/layout/IconVerticalSolidList"/>
    <dgm:cxn modelId="{696A903A-75C4-424A-A27A-034CEEC962C5}" type="presParOf" srcId="{6FCD3575-290F-4676-AD0D-B4F12D3B3311}" destId="{D723B298-C045-4D1F-A648-189A7B0AF07B}" srcOrd="5" destOrd="0" presId="urn:microsoft.com/office/officeart/2018/2/layout/IconVerticalSolidList"/>
    <dgm:cxn modelId="{35DA46B8-6AE1-4DDA-829E-6246530D934A}" type="presParOf" srcId="{6FCD3575-290F-4676-AD0D-B4F12D3B3311}" destId="{429272B2-727F-46B7-9866-A5607032666B}" srcOrd="6" destOrd="0" presId="urn:microsoft.com/office/officeart/2018/2/layout/IconVerticalSolidList"/>
    <dgm:cxn modelId="{5825A142-48A7-4465-90F0-2A24F85F75A5}" type="presParOf" srcId="{429272B2-727F-46B7-9866-A5607032666B}" destId="{B382E5AC-FB70-4F04-9DCF-003DD3F5E0ED}" srcOrd="0" destOrd="0" presId="urn:microsoft.com/office/officeart/2018/2/layout/IconVerticalSolidList"/>
    <dgm:cxn modelId="{326BA914-963A-44D7-B4A2-B7AC619B3353}" type="presParOf" srcId="{429272B2-727F-46B7-9866-A5607032666B}" destId="{7DEA7A65-83A5-41CA-8477-C38BA890C04E}" srcOrd="1" destOrd="0" presId="urn:microsoft.com/office/officeart/2018/2/layout/IconVerticalSolidList"/>
    <dgm:cxn modelId="{7991720D-AFBC-4349-B591-4259ED22B61B}" type="presParOf" srcId="{429272B2-727F-46B7-9866-A5607032666B}" destId="{BA9E6812-CAE6-4021-A857-2F1CBAD76E06}" srcOrd="2" destOrd="0" presId="urn:microsoft.com/office/officeart/2018/2/layout/IconVerticalSolidList"/>
    <dgm:cxn modelId="{1FF88E7D-F8FB-4E64-AEC6-1EE4C14F6A0A}" type="presParOf" srcId="{429272B2-727F-46B7-9866-A5607032666B}" destId="{34AE6413-602B-430C-8D93-85FB8A5BE2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51377-3F7E-4D10-A8E4-7D16F1F29D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1A9D85-F052-455F-8411-3C45842F82F6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da-DK" b="0" i="0" dirty="0">
              <a:solidFill>
                <a:schemeClr val="bg2">
                  <a:lumMod val="10000"/>
                </a:schemeClr>
              </a:solidFill>
            </a:rPr>
            <a:t>Komorbiditeter (andre diagnoser og sygdomme)  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3E701556-77C4-46DB-B35A-00A493F6B92A}" type="parTrans" cxnId="{36E05EB5-64BB-45BC-8DEA-D7DCB18CF0E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64CAA9C-DF12-47A0-945D-B9D96BE32370}" type="sibTrans" cxnId="{36E05EB5-64BB-45BC-8DEA-D7DCB18CF0E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1A71B67-7094-4455-8AF8-6FB6C2B24190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da-DK" b="0" i="0" dirty="0">
              <a:solidFill>
                <a:schemeClr val="bg2">
                  <a:lumMod val="10000"/>
                </a:schemeClr>
              </a:solidFill>
            </a:rPr>
            <a:t>Medicin</a:t>
          </a:r>
          <a:r>
            <a:rPr lang="da-DK" b="0" i="0" dirty="0">
              <a:solidFill>
                <a:schemeClr val="tx2"/>
              </a:solidFill>
            </a:rPr>
            <a:t>  </a:t>
          </a:r>
          <a:endParaRPr lang="en-US" dirty="0">
            <a:solidFill>
              <a:schemeClr val="tx2"/>
            </a:solidFill>
          </a:endParaRPr>
        </a:p>
      </dgm:t>
    </dgm:pt>
    <dgm:pt modelId="{58315274-65CE-4CF5-8BAC-A5405DBA2586}" type="parTrans" cxnId="{4C68C9E1-599E-41E2-B1C4-5EA970D7683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E2EC659-E320-4475-B58E-EF6B64B289BE}" type="sibTrans" cxnId="{4C68C9E1-599E-41E2-B1C4-5EA970D7683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5E22AF3-1299-468D-A70A-0C08D64B7725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da-DK" b="0" i="0" dirty="0">
              <a:solidFill>
                <a:schemeClr val="bg2">
                  <a:lumMod val="10000"/>
                </a:schemeClr>
              </a:solidFill>
            </a:rPr>
            <a:t>Alder</a:t>
          </a:r>
          <a:r>
            <a:rPr lang="da-DK" b="0" i="0" dirty="0">
              <a:solidFill>
                <a:schemeClr val="tx2"/>
              </a:solidFill>
            </a:rPr>
            <a:t>  </a:t>
          </a:r>
          <a:endParaRPr lang="en-US" dirty="0">
            <a:solidFill>
              <a:schemeClr val="tx2"/>
            </a:solidFill>
          </a:endParaRPr>
        </a:p>
      </dgm:t>
    </dgm:pt>
    <dgm:pt modelId="{34DA5878-0CCF-4C99-A018-C9B16ED81C3C}" type="parTrans" cxnId="{632DF97D-879E-4E31-82B9-6E86DACB448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560B8AB-58E7-4634-B270-2F2DC3D46344}" type="sibTrans" cxnId="{632DF97D-879E-4E31-82B9-6E86DACB448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550352F-0EBF-44A7-8DD6-1B87DFCB2EFA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da-DK" b="0" i="0" dirty="0">
              <a:solidFill>
                <a:schemeClr val="bg2">
                  <a:lumMod val="10000"/>
                </a:schemeClr>
              </a:solidFill>
            </a:rPr>
            <a:t>Køn</a:t>
          </a:r>
          <a:r>
            <a:rPr lang="da-DK" b="0" i="0" dirty="0">
              <a:solidFill>
                <a:schemeClr val="tx2"/>
              </a:solidFill>
            </a:rPr>
            <a:t>  </a:t>
          </a:r>
          <a:endParaRPr lang="en-US" dirty="0">
            <a:solidFill>
              <a:schemeClr val="tx2"/>
            </a:solidFill>
          </a:endParaRPr>
        </a:p>
      </dgm:t>
    </dgm:pt>
    <dgm:pt modelId="{F4B78CD2-4391-4E80-AE0E-4D5F43FC7AD9}" type="parTrans" cxnId="{247D26EE-0DEA-4128-BB6E-BDDBEB5226E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04F5800-141B-46DB-BFE4-8DEA0F55D44D}" type="sibTrans" cxnId="{247D26EE-0DEA-4128-BB6E-BDDBEB5226E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ADCCE58-807E-48F2-9BD1-08C5172D719A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da-DK" b="0" i="0" dirty="0">
              <a:solidFill>
                <a:schemeClr val="bg2">
                  <a:lumMod val="10000"/>
                </a:schemeClr>
              </a:solidFill>
            </a:rPr>
            <a:t>Ernæringstilstand</a:t>
          </a:r>
          <a:r>
            <a:rPr lang="da-DK" b="0" i="0" dirty="0">
              <a:solidFill>
                <a:schemeClr val="tx2"/>
              </a:solidFill>
            </a:rPr>
            <a:t>  </a:t>
          </a:r>
          <a:endParaRPr lang="en-US" dirty="0">
            <a:solidFill>
              <a:schemeClr val="tx2"/>
            </a:solidFill>
          </a:endParaRPr>
        </a:p>
      </dgm:t>
    </dgm:pt>
    <dgm:pt modelId="{480A0DC7-0055-48E9-9609-CA5177C5870D}" type="parTrans" cxnId="{1637EF74-2067-4F57-BE48-FE88C31D9D7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48EB866-A3FB-44BC-891B-C417AAF48076}" type="sibTrans" cxnId="{1637EF74-2067-4F57-BE48-FE88C31D9D7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46A016A-EEF2-457C-8E51-9042BC86BB78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da-DK" b="0" i="0" dirty="0">
              <a:solidFill>
                <a:schemeClr val="bg2">
                  <a:lumMod val="10000"/>
                </a:schemeClr>
              </a:solidFill>
            </a:rPr>
            <a:t>Mobilitet</a:t>
          </a:r>
          <a:r>
            <a:rPr lang="da-DK" b="0" i="0" dirty="0">
              <a:solidFill>
                <a:schemeClr val="tx2"/>
              </a:solidFill>
            </a:rPr>
            <a:t>  </a:t>
          </a:r>
          <a:endParaRPr lang="en-US" dirty="0">
            <a:solidFill>
              <a:schemeClr val="tx2"/>
            </a:solidFill>
          </a:endParaRPr>
        </a:p>
      </dgm:t>
    </dgm:pt>
    <dgm:pt modelId="{60EEFB0E-CF6B-4C47-BE96-8B4B50A86A81}" type="parTrans" cxnId="{BFA93C47-1685-4299-BF21-9C31FF5A7ED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28600AB-9F27-407E-940A-83E80FE55929}" type="sibTrans" cxnId="{BFA93C47-1685-4299-BF21-9C31FF5A7ED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D069B2E-4693-45E9-94BC-74BD7C82BB4C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dirty="0" err="1">
              <a:solidFill>
                <a:schemeClr val="bg2">
                  <a:lumMod val="10000"/>
                </a:schemeClr>
              </a:solidFill>
            </a:rPr>
            <a:t>Tobak</a:t>
          </a:r>
          <a:r>
            <a:rPr lang="en-US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10000"/>
                </a:schemeClr>
              </a:solidFill>
            </a:rPr>
            <a:t>og</a:t>
          </a:r>
          <a:endParaRPr lang="en-US" dirty="0">
            <a:solidFill>
              <a:schemeClr val="bg2">
                <a:lumMod val="10000"/>
              </a:schemeClr>
            </a:solidFill>
          </a:endParaRPr>
        </a:p>
        <a:p>
          <a:r>
            <a:rPr lang="en-US" dirty="0" err="1">
              <a:solidFill>
                <a:schemeClr val="bg2">
                  <a:lumMod val="10000"/>
                </a:schemeClr>
              </a:solidFill>
            </a:rPr>
            <a:t>rusmidler</a:t>
          </a:r>
          <a:r>
            <a:rPr lang="en-US" dirty="0">
              <a:solidFill>
                <a:schemeClr val="bg2">
                  <a:lumMod val="10000"/>
                </a:schemeClr>
              </a:solidFill>
            </a:rPr>
            <a:t> </a:t>
          </a:r>
        </a:p>
      </dgm:t>
    </dgm:pt>
    <dgm:pt modelId="{1034CF87-FEFD-40BA-904B-AD929F5535B6}" type="parTrans" cxnId="{2295D2DC-42D5-4DCA-BF3E-643DA5E2EF7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7941DC9-B8C0-4CD2-A7ED-A1305CB5BE1D}" type="sibTrans" cxnId="{2295D2DC-42D5-4DCA-BF3E-643DA5E2EF7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3F05990-1F58-4DC3-9CA9-50AC6826BAFF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da-DK" b="0" i="0" dirty="0">
              <a:solidFill>
                <a:schemeClr val="bg2">
                  <a:lumMod val="10000"/>
                </a:schemeClr>
              </a:solidFill>
            </a:rPr>
            <a:t>Arbejdsliv /uddannelse</a:t>
          </a:r>
        </a:p>
      </dgm:t>
    </dgm:pt>
    <dgm:pt modelId="{F74FC7C2-D286-41AD-92A3-47E6BAE35AA6}" type="parTrans" cxnId="{D4F50A62-4A3F-4A74-9D85-DF6413E982A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1F145DF-1EB7-47F8-B220-F8A91330B058}" type="sibTrans" cxnId="{D4F50A62-4A3F-4A74-9D85-DF6413E982A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3F83454-B5E4-4988-A02D-75063D81681C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da-DK" dirty="0">
              <a:solidFill>
                <a:schemeClr val="bg2">
                  <a:lumMod val="10000"/>
                </a:schemeClr>
              </a:solidFill>
            </a:rPr>
            <a:t>Alkohol</a:t>
          </a:r>
        </a:p>
      </dgm:t>
    </dgm:pt>
    <dgm:pt modelId="{2B01DD28-3DFF-4047-A076-6F9A3894C4FB}" type="parTrans" cxnId="{29596E84-E89C-43C6-88D8-0B1859EB7236}">
      <dgm:prSet/>
      <dgm:spPr/>
      <dgm:t>
        <a:bodyPr/>
        <a:lstStyle/>
        <a:p>
          <a:endParaRPr lang="da-DK">
            <a:solidFill>
              <a:schemeClr val="tx2"/>
            </a:solidFill>
          </a:endParaRPr>
        </a:p>
      </dgm:t>
    </dgm:pt>
    <dgm:pt modelId="{74A17780-CF45-4687-8B94-E53275660CB1}" type="sibTrans" cxnId="{29596E84-E89C-43C6-88D8-0B1859EB7236}">
      <dgm:prSet/>
      <dgm:spPr/>
      <dgm:t>
        <a:bodyPr/>
        <a:lstStyle/>
        <a:p>
          <a:endParaRPr lang="da-DK">
            <a:solidFill>
              <a:schemeClr val="tx2"/>
            </a:solidFill>
          </a:endParaRPr>
        </a:p>
      </dgm:t>
    </dgm:pt>
    <dgm:pt modelId="{50CCE4EC-5202-47C1-9F19-9CFFE78AF211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dirty="0" err="1">
              <a:solidFill>
                <a:schemeClr val="bg2">
                  <a:lumMod val="10000"/>
                </a:schemeClr>
              </a:solidFill>
            </a:rPr>
            <a:t>Smerter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27CEE2FA-543B-4A89-ABA8-8567749509F3}" type="parTrans" cxnId="{0B409B0C-E613-41A3-913B-43A4C766EC0E}">
      <dgm:prSet/>
      <dgm:spPr/>
      <dgm:t>
        <a:bodyPr/>
        <a:lstStyle/>
        <a:p>
          <a:endParaRPr lang="da-DK">
            <a:solidFill>
              <a:schemeClr val="tx2"/>
            </a:solidFill>
          </a:endParaRPr>
        </a:p>
      </dgm:t>
    </dgm:pt>
    <dgm:pt modelId="{C45756E0-AD60-4E74-98C3-6F8E985E4A06}" type="sibTrans" cxnId="{0B409B0C-E613-41A3-913B-43A4C766EC0E}">
      <dgm:prSet/>
      <dgm:spPr/>
      <dgm:t>
        <a:bodyPr/>
        <a:lstStyle/>
        <a:p>
          <a:endParaRPr lang="da-DK">
            <a:solidFill>
              <a:schemeClr val="tx2"/>
            </a:solidFill>
          </a:endParaRPr>
        </a:p>
      </dgm:t>
    </dgm:pt>
    <dgm:pt modelId="{A45DEAA3-7006-41F6-B6CD-3A0E0B03CBE5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dirty="0">
              <a:solidFill>
                <a:schemeClr val="bg2">
                  <a:lumMod val="10000"/>
                </a:schemeClr>
              </a:solidFill>
            </a:rPr>
            <a:t>Social forhold</a:t>
          </a:r>
        </a:p>
        <a:p>
          <a:r>
            <a:rPr lang="en-US" dirty="0" err="1">
              <a:solidFill>
                <a:schemeClr val="bg2">
                  <a:lumMod val="10000"/>
                </a:schemeClr>
              </a:solidFill>
            </a:rPr>
            <a:t>Netværk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72BD8E31-D16A-4C04-B2CF-1ECFECE1B987}" type="parTrans" cxnId="{77300BEE-8663-4BBD-9880-39D4FE0F742C}">
      <dgm:prSet/>
      <dgm:spPr/>
      <dgm:t>
        <a:bodyPr/>
        <a:lstStyle/>
        <a:p>
          <a:endParaRPr lang="da-DK">
            <a:solidFill>
              <a:schemeClr val="tx2"/>
            </a:solidFill>
          </a:endParaRPr>
        </a:p>
      </dgm:t>
    </dgm:pt>
    <dgm:pt modelId="{28EC1D87-CF7F-474A-BF0E-E4692F5F88F6}" type="sibTrans" cxnId="{77300BEE-8663-4BBD-9880-39D4FE0F742C}">
      <dgm:prSet/>
      <dgm:spPr/>
      <dgm:t>
        <a:bodyPr/>
        <a:lstStyle/>
        <a:p>
          <a:endParaRPr lang="da-DK">
            <a:solidFill>
              <a:schemeClr val="tx2"/>
            </a:solidFill>
          </a:endParaRPr>
        </a:p>
      </dgm:t>
    </dgm:pt>
    <dgm:pt modelId="{06B2BF11-0076-4C27-A215-6E4F713F41BF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da-DK" dirty="0">
              <a:solidFill>
                <a:schemeClr val="bg2">
                  <a:lumMod val="10000"/>
                </a:schemeClr>
              </a:solidFill>
            </a:rPr>
            <a:t>Mestring og ressourcer 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C446C650-FCD0-44CA-BF4D-23905DF797A5}" type="parTrans" cxnId="{1B301C6C-1633-4799-A2C5-3CFB7E11439C}">
      <dgm:prSet/>
      <dgm:spPr/>
      <dgm:t>
        <a:bodyPr/>
        <a:lstStyle/>
        <a:p>
          <a:endParaRPr lang="da-DK">
            <a:solidFill>
              <a:schemeClr val="tx2"/>
            </a:solidFill>
          </a:endParaRPr>
        </a:p>
      </dgm:t>
    </dgm:pt>
    <dgm:pt modelId="{7CC50C60-3686-45C4-83C7-2BBE437D436E}" type="sibTrans" cxnId="{1B301C6C-1633-4799-A2C5-3CFB7E11439C}">
      <dgm:prSet/>
      <dgm:spPr/>
      <dgm:t>
        <a:bodyPr/>
        <a:lstStyle/>
        <a:p>
          <a:endParaRPr lang="da-DK">
            <a:solidFill>
              <a:schemeClr val="tx2"/>
            </a:solidFill>
          </a:endParaRPr>
        </a:p>
      </dgm:t>
    </dgm:pt>
    <dgm:pt modelId="{B82D8BEE-DDF9-4412-A2B9-BDB1AE3D1F0B}" type="pres">
      <dgm:prSet presAssocID="{96751377-3F7E-4D10-A8E4-7D16F1F29DD5}" presName="diagram" presStyleCnt="0">
        <dgm:presLayoutVars>
          <dgm:dir/>
          <dgm:resizeHandles val="exact"/>
        </dgm:presLayoutVars>
      </dgm:prSet>
      <dgm:spPr/>
    </dgm:pt>
    <dgm:pt modelId="{EBD431D3-4ED5-4C81-9215-6F0D686F7C05}" type="pres">
      <dgm:prSet presAssocID="{8E1A9D85-F052-455F-8411-3C45842F82F6}" presName="node" presStyleLbl="node1" presStyleIdx="0" presStyleCnt="12">
        <dgm:presLayoutVars>
          <dgm:bulletEnabled val="1"/>
        </dgm:presLayoutVars>
      </dgm:prSet>
      <dgm:spPr/>
    </dgm:pt>
    <dgm:pt modelId="{FDC5903E-23F7-432B-A5D7-490A65E845F8}" type="pres">
      <dgm:prSet presAssocID="{964CAA9C-DF12-47A0-945D-B9D96BE32370}" presName="sibTrans" presStyleCnt="0"/>
      <dgm:spPr/>
    </dgm:pt>
    <dgm:pt modelId="{46E09014-C25B-41D9-A414-66982369ACA7}" type="pres">
      <dgm:prSet presAssocID="{E1A71B67-7094-4455-8AF8-6FB6C2B24190}" presName="node" presStyleLbl="node1" presStyleIdx="1" presStyleCnt="12">
        <dgm:presLayoutVars>
          <dgm:bulletEnabled val="1"/>
        </dgm:presLayoutVars>
      </dgm:prSet>
      <dgm:spPr/>
    </dgm:pt>
    <dgm:pt modelId="{2DFE7E5E-EB79-41E2-98B2-0DCE259A1CF7}" type="pres">
      <dgm:prSet presAssocID="{9E2EC659-E320-4475-B58E-EF6B64B289BE}" presName="sibTrans" presStyleCnt="0"/>
      <dgm:spPr/>
    </dgm:pt>
    <dgm:pt modelId="{647A90C7-057C-4376-943B-A5BA690EC968}" type="pres">
      <dgm:prSet presAssocID="{65E22AF3-1299-468D-A70A-0C08D64B7725}" presName="node" presStyleLbl="node1" presStyleIdx="2" presStyleCnt="12">
        <dgm:presLayoutVars>
          <dgm:bulletEnabled val="1"/>
        </dgm:presLayoutVars>
      </dgm:prSet>
      <dgm:spPr/>
    </dgm:pt>
    <dgm:pt modelId="{65609065-631B-4744-99CA-D12CE47DB514}" type="pres">
      <dgm:prSet presAssocID="{3560B8AB-58E7-4634-B270-2F2DC3D46344}" presName="sibTrans" presStyleCnt="0"/>
      <dgm:spPr/>
    </dgm:pt>
    <dgm:pt modelId="{2D6720DA-FFE9-47CD-B92D-3FA135CA7FAD}" type="pres">
      <dgm:prSet presAssocID="{D550352F-0EBF-44A7-8DD6-1B87DFCB2EFA}" presName="node" presStyleLbl="node1" presStyleIdx="3" presStyleCnt="12" custLinFactNeighborX="126" custLinFactNeighborY="1076">
        <dgm:presLayoutVars>
          <dgm:bulletEnabled val="1"/>
        </dgm:presLayoutVars>
      </dgm:prSet>
      <dgm:spPr/>
    </dgm:pt>
    <dgm:pt modelId="{8DFBE758-F2FB-4A60-96F8-20316DF69F94}" type="pres">
      <dgm:prSet presAssocID="{804F5800-141B-46DB-BFE4-8DEA0F55D44D}" presName="sibTrans" presStyleCnt="0"/>
      <dgm:spPr/>
    </dgm:pt>
    <dgm:pt modelId="{C72BAE06-DD6C-46CF-BE7C-237FAC2A0204}" type="pres">
      <dgm:prSet presAssocID="{2ADCCE58-807E-48F2-9BD1-08C5172D719A}" presName="node" presStyleLbl="node1" presStyleIdx="4" presStyleCnt="12">
        <dgm:presLayoutVars>
          <dgm:bulletEnabled val="1"/>
        </dgm:presLayoutVars>
      </dgm:prSet>
      <dgm:spPr/>
    </dgm:pt>
    <dgm:pt modelId="{71E3D66E-9E4E-4142-8BB6-9792C492F15C}" type="pres">
      <dgm:prSet presAssocID="{448EB866-A3FB-44BC-891B-C417AAF48076}" presName="sibTrans" presStyleCnt="0"/>
      <dgm:spPr/>
    </dgm:pt>
    <dgm:pt modelId="{458CDE68-9286-4864-AFF6-B9AE75D943F4}" type="pres">
      <dgm:prSet presAssocID="{F46A016A-EEF2-457C-8E51-9042BC86BB78}" presName="node" presStyleLbl="node1" presStyleIdx="5" presStyleCnt="12">
        <dgm:presLayoutVars>
          <dgm:bulletEnabled val="1"/>
        </dgm:presLayoutVars>
      </dgm:prSet>
      <dgm:spPr/>
    </dgm:pt>
    <dgm:pt modelId="{00DC986C-3AC4-442F-99EA-D55897975E00}" type="pres">
      <dgm:prSet presAssocID="{128600AB-9F27-407E-940A-83E80FE55929}" presName="sibTrans" presStyleCnt="0"/>
      <dgm:spPr/>
    </dgm:pt>
    <dgm:pt modelId="{BD594B8A-123C-457E-AC27-8E38243AA017}" type="pres">
      <dgm:prSet presAssocID="{3D069B2E-4693-45E9-94BC-74BD7C82BB4C}" presName="node" presStyleLbl="node1" presStyleIdx="6" presStyleCnt="12">
        <dgm:presLayoutVars>
          <dgm:bulletEnabled val="1"/>
        </dgm:presLayoutVars>
      </dgm:prSet>
      <dgm:spPr/>
    </dgm:pt>
    <dgm:pt modelId="{A0022585-81BB-43C7-825B-15AEDDC5E8C9}" type="pres">
      <dgm:prSet presAssocID="{67941DC9-B8C0-4CD2-A7ED-A1305CB5BE1D}" presName="sibTrans" presStyleCnt="0"/>
      <dgm:spPr/>
    </dgm:pt>
    <dgm:pt modelId="{708B818A-812A-4408-92CB-1BEC56806118}" type="pres">
      <dgm:prSet presAssocID="{C3F83454-B5E4-4988-A02D-75063D81681C}" presName="node" presStyleLbl="node1" presStyleIdx="7" presStyleCnt="12">
        <dgm:presLayoutVars>
          <dgm:bulletEnabled val="1"/>
        </dgm:presLayoutVars>
      </dgm:prSet>
      <dgm:spPr/>
    </dgm:pt>
    <dgm:pt modelId="{699D5145-366F-4A3C-9B61-C026B766264D}" type="pres">
      <dgm:prSet presAssocID="{74A17780-CF45-4687-8B94-E53275660CB1}" presName="sibTrans" presStyleCnt="0"/>
      <dgm:spPr/>
    </dgm:pt>
    <dgm:pt modelId="{487B4DC3-44CE-4C08-AF94-24AB8A49DFDC}" type="pres">
      <dgm:prSet presAssocID="{F3F05990-1F58-4DC3-9CA9-50AC6826BAFF}" presName="node" presStyleLbl="node1" presStyleIdx="8" presStyleCnt="12" custLinFactNeighborX="-53385" custLinFactNeighborY="-5914">
        <dgm:presLayoutVars>
          <dgm:bulletEnabled val="1"/>
        </dgm:presLayoutVars>
      </dgm:prSet>
      <dgm:spPr/>
    </dgm:pt>
    <dgm:pt modelId="{DC304DEE-53B5-4115-8B9F-9201DB645D91}" type="pres">
      <dgm:prSet presAssocID="{D1F145DF-1EB7-47F8-B220-F8A91330B058}" presName="sibTrans" presStyleCnt="0"/>
      <dgm:spPr/>
    </dgm:pt>
    <dgm:pt modelId="{0A716A1A-6273-490F-B01F-0E04B70CC7D7}" type="pres">
      <dgm:prSet presAssocID="{50CCE4EC-5202-47C1-9F19-9CFFE78AF211}" presName="node" presStyleLbl="node1" presStyleIdx="9" presStyleCnt="12" custLinFactNeighborX="-1809" custLinFactNeighborY="-4125">
        <dgm:presLayoutVars>
          <dgm:bulletEnabled val="1"/>
        </dgm:presLayoutVars>
      </dgm:prSet>
      <dgm:spPr/>
    </dgm:pt>
    <dgm:pt modelId="{8A6B88FD-50E0-4C74-9771-AB74C0B4367E}" type="pres">
      <dgm:prSet presAssocID="{C45756E0-AD60-4E74-98C3-6F8E985E4A06}" presName="sibTrans" presStyleCnt="0"/>
      <dgm:spPr/>
    </dgm:pt>
    <dgm:pt modelId="{A317FD4A-EED9-4176-9BCD-BA2C3DFE4909}" type="pres">
      <dgm:prSet presAssocID="{A45DEAA3-7006-41F6-B6CD-3A0E0B03CBE5}" presName="node" presStyleLbl="node1" presStyleIdx="10" presStyleCnt="12" custLinFactNeighborX="50" custLinFactNeighborY="-4125">
        <dgm:presLayoutVars>
          <dgm:bulletEnabled val="1"/>
        </dgm:presLayoutVars>
      </dgm:prSet>
      <dgm:spPr/>
    </dgm:pt>
    <dgm:pt modelId="{D65F7281-46C7-447F-8DC3-B76A376A8B96}" type="pres">
      <dgm:prSet presAssocID="{28EC1D87-CF7F-474A-BF0E-E4692F5F88F6}" presName="sibTrans" presStyleCnt="0"/>
      <dgm:spPr/>
    </dgm:pt>
    <dgm:pt modelId="{5258C781-22DF-4578-BA0E-A9BED38BB32B}" type="pres">
      <dgm:prSet presAssocID="{06B2BF11-0076-4C27-A215-6E4F713F41BF}" presName="node" presStyleLbl="node1" presStyleIdx="11" presStyleCnt="12" custLinFactNeighborX="-1514" custLinFactNeighborY="-4125">
        <dgm:presLayoutVars>
          <dgm:bulletEnabled val="1"/>
        </dgm:presLayoutVars>
      </dgm:prSet>
      <dgm:spPr/>
    </dgm:pt>
  </dgm:ptLst>
  <dgm:cxnLst>
    <dgm:cxn modelId="{0B409B0C-E613-41A3-913B-43A4C766EC0E}" srcId="{96751377-3F7E-4D10-A8E4-7D16F1F29DD5}" destId="{50CCE4EC-5202-47C1-9F19-9CFFE78AF211}" srcOrd="9" destOrd="0" parTransId="{27CEE2FA-543B-4A89-ABA8-8567749509F3}" sibTransId="{C45756E0-AD60-4E74-98C3-6F8E985E4A06}"/>
    <dgm:cxn modelId="{94696611-D18A-4BE6-8A4D-CA48CAFCB3A9}" type="presOf" srcId="{3D069B2E-4693-45E9-94BC-74BD7C82BB4C}" destId="{BD594B8A-123C-457E-AC27-8E38243AA017}" srcOrd="0" destOrd="0" presId="urn:microsoft.com/office/officeart/2005/8/layout/default"/>
    <dgm:cxn modelId="{10388C40-22E3-4D7B-8731-CF73ABFB824F}" type="presOf" srcId="{F3F05990-1F58-4DC3-9CA9-50AC6826BAFF}" destId="{487B4DC3-44CE-4C08-AF94-24AB8A49DFDC}" srcOrd="0" destOrd="0" presId="urn:microsoft.com/office/officeart/2005/8/layout/default"/>
    <dgm:cxn modelId="{2C6D5F5F-93B7-43D2-A4B3-413295A70B4B}" type="presOf" srcId="{8E1A9D85-F052-455F-8411-3C45842F82F6}" destId="{EBD431D3-4ED5-4C81-9215-6F0D686F7C05}" srcOrd="0" destOrd="0" presId="urn:microsoft.com/office/officeart/2005/8/layout/default"/>
    <dgm:cxn modelId="{D4F50A62-4A3F-4A74-9D85-DF6413E982A9}" srcId="{96751377-3F7E-4D10-A8E4-7D16F1F29DD5}" destId="{F3F05990-1F58-4DC3-9CA9-50AC6826BAFF}" srcOrd="8" destOrd="0" parTransId="{F74FC7C2-D286-41AD-92A3-47E6BAE35AA6}" sibTransId="{D1F145DF-1EB7-47F8-B220-F8A91330B058}"/>
    <dgm:cxn modelId="{BFA93C47-1685-4299-BF21-9C31FF5A7EDF}" srcId="{96751377-3F7E-4D10-A8E4-7D16F1F29DD5}" destId="{F46A016A-EEF2-457C-8E51-9042BC86BB78}" srcOrd="5" destOrd="0" parTransId="{60EEFB0E-CF6B-4C47-BE96-8B4B50A86A81}" sibTransId="{128600AB-9F27-407E-940A-83E80FE55929}"/>
    <dgm:cxn modelId="{1B301C6C-1633-4799-A2C5-3CFB7E11439C}" srcId="{96751377-3F7E-4D10-A8E4-7D16F1F29DD5}" destId="{06B2BF11-0076-4C27-A215-6E4F713F41BF}" srcOrd="11" destOrd="0" parTransId="{C446C650-FCD0-44CA-BF4D-23905DF797A5}" sibTransId="{7CC50C60-3686-45C4-83C7-2BBE437D436E}"/>
    <dgm:cxn modelId="{1637EF74-2067-4F57-BE48-FE88C31D9D78}" srcId="{96751377-3F7E-4D10-A8E4-7D16F1F29DD5}" destId="{2ADCCE58-807E-48F2-9BD1-08C5172D719A}" srcOrd="4" destOrd="0" parTransId="{480A0DC7-0055-48E9-9609-CA5177C5870D}" sibTransId="{448EB866-A3FB-44BC-891B-C417AAF48076}"/>
    <dgm:cxn modelId="{24ED5777-925E-4F67-B88F-621E7B5ADDC7}" type="presOf" srcId="{06B2BF11-0076-4C27-A215-6E4F713F41BF}" destId="{5258C781-22DF-4578-BA0E-A9BED38BB32B}" srcOrd="0" destOrd="0" presId="urn:microsoft.com/office/officeart/2005/8/layout/default"/>
    <dgm:cxn modelId="{632DF97D-879E-4E31-82B9-6E86DACB448A}" srcId="{96751377-3F7E-4D10-A8E4-7D16F1F29DD5}" destId="{65E22AF3-1299-468D-A70A-0C08D64B7725}" srcOrd="2" destOrd="0" parTransId="{34DA5878-0CCF-4C99-A018-C9B16ED81C3C}" sibTransId="{3560B8AB-58E7-4634-B270-2F2DC3D46344}"/>
    <dgm:cxn modelId="{B5D7DF80-50CB-444E-87D7-B58DE1B521D7}" type="presOf" srcId="{D550352F-0EBF-44A7-8DD6-1B87DFCB2EFA}" destId="{2D6720DA-FFE9-47CD-B92D-3FA135CA7FAD}" srcOrd="0" destOrd="0" presId="urn:microsoft.com/office/officeart/2005/8/layout/default"/>
    <dgm:cxn modelId="{29596E84-E89C-43C6-88D8-0B1859EB7236}" srcId="{96751377-3F7E-4D10-A8E4-7D16F1F29DD5}" destId="{C3F83454-B5E4-4988-A02D-75063D81681C}" srcOrd="7" destOrd="0" parTransId="{2B01DD28-3DFF-4047-A076-6F9A3894C4FB}" sibTransId="{74A17780-CF45-4687-8B94-E53275660CB1}"/>
    <dgm:cxn modelId="{BF048288-0E54-4BDA-9980-1A747ECA70D5}" type="presOf" srcId="{F46A016A-EEF2-457C-8E51-9042BC86BB78}" destId="{458CDE68-9286-4864-AFF6-B9AE75D943F4}" srcOrd="0" destOrd="0" presId="urn:microsoft.com/office/officeart/2005/8/layout/default"/>
    <dgm:cxn modelId="{CE14C091-63AD-41BB-A11F-E17C2CBC2EA6}" type="presOf" srcId="{E1A71B67-7094-4455-8AF8-6FB6C2B24190}" destId="{46E09014-C25B-41D9-A414-66982369ACA7}" srcOrd="0" destOrd="0" presId="urn:microsoft.com/office/officeart/2005/8/layout/default"/>
    <dgm:cxn modelId="{53CDD5B2-45E7-4BE7-9C07-3763DB3078FF}" type="presOf" srcId="{A45DEAA3-7006-41F6-B6CD-3A0E0B03CBE5}" destId="{A317FD4A-EED9-4176-9BCD-BA2C3DFE4909}" srcOrd="0" destOrd="0" presId="urn:microsoft.com/office/officeart/2005/8/layout/default"/>
    <dgm:cxn modelId="{36E05EB5-64BB-45BC-8DEA-D7DCB18CF0E5}" srcId="{96751377-3F7E-4D10-A8E4-7D16F1F29DD5}" destId="{8E1A9D85-F052-455F-8411-3C45842F82F6}" srcOrd="0" destOrd="0" parTransId="{3E701556-77C4-46DB-B35A-00A493F6B92A}" sibTransId="{964CAA9C-DF12-47A0-945D-B9D96BE32370}"/>
    <dgm:cxn modelId="{D1DCB1C9-47BF-4668-82DA-29BBD94FD182}" type="presOf" srcId="{C3F83454-B5E4-4988-A02D-75063D81681C}" destId="{708B818A-812A-4408-92CB-1BEC56806118}" srcOrd="0" destOrd="0" presId="urn:microsoft.com/office/officeart/2005/8/layout/default"/>
    <dgm:cxn modelId="{0973D9D5-0C9A-4846-9239-4D27A1A3D6A8}" type="presOf" srcId="{2ADCCE58-807E-48F2-9BD1-08C5172D719A}" destId="{C72BAE06-DD6C-46CF-BE7C-237FAC2A0204}" srcOrd="0" destOrd="0" presId="urn:microsoft.com/office/officeart/2005/8/layout/default"/>
    <dgm:cxn modelId="{2295D2DC-42D5-4DCA-BF3E-643DA5E2EF78}" srcId="{96751377-3F7E-4D10-A8E4-7D16F1F29DD5}" destId="{3D069B2E-4693-45E9-94BC-74BD7C82BB4C}" srcOrd="6" destOrd="0" parTransId="{1034CF87-FEFD-40BA-904B-AD929F5535B6}" sibTransId="{67941DC9-B8C0-4CD2-A7ED-A1305CB5BE1D}"/>
    <dgm:cxn modelId="{4C68C9E1-599E-41E2-B1C4-5EA970D76838}" srcId="{96751377-3F7E-4D10-A8E4-7D16F1F29DD5}" destId="{E1A71B67-7094-4455-8AF8-6FB6C2B24190}" srcOrd="1" destOrd="0" parTransId="{58315274-65CE-4CF5-8BAC-A5405DBA2586}" sibTransId="{9E2EC659-E320-4475-B58E-EF6B64B289BE}"/>
    <dgm:cxn modelId="{E0BC4FE5-AF30-4B0E-9C22-33BB23820863}" type="presOf" srcId="{96751377-3F7E-4D10-A8E4-7D16F1F29DD5}" destId="{B82D8BEE-DDF9-4412-A2B9-BDB1AE3D1F0B}" srcOrd="0" destOrd="0" presId="urn:microsoft.com/office/officeart/2005/8/layout/default"/>
    <dgm:cxn modelId="{A0A528E6-6B9A-4A35-BF2C-177D44FBB14B}" type="presOf" srcId="{65E22AF3-1299-468D-A70A-0C08D64B7725}" destId="{647A90C7-057C-4376-943B-A5BA690EC968}" srcOrd="0" destOrd="0" presId="urn:microsoft.com/office/officeart/2005/8/layout/default"/>
    <dgm:cxn modelId="{77300BEE-8663-4BBD-9880-39D4FE0F742C}" srcId="{96751377-3F7E-4D10-A8E4-7D16F1F29DD5}" destId="{A45DEAA3-7006-41F6-B6CD-3A0E0B03CBE5}" srcOrd="10" destOrd="0" parTransId="{72BD8E31-D16A-4C04-B2CF-1ECFECE1B987}" sibTransId="{28EC1D87-CF7F-474A-BF0E-E4692F5F88F6}"/>
    <dgm:cxn modelId="{247D26EE-0DEA-4128-BB6E-BDDBEB5226E0}" srcId="{96751377-3F7E-4D10-A8E4-7D16F1F29DD5}" destId="{D550352F-0EBF-44A7-8DD6-1B87DFCB2EFA}" srcOrd="3" destOrd="0" parTransId="{F4B78CD2-4391-4E80-AE0E-4D5F43FC7AD9}" sibTransId="{804F5800-141B-46DB-BFE4-8DEA0F55D44D}"/>
    <dgm:cxn modelId="{D033BBF9-9882-4E44-9A55-B1EEEEE682A6}" type="presOf" srcId="{50CCE4EC-5202-47C1-9F19-9CFFE78AF211}" destId="{0A716A1A-6273-490F-B01F-0E04B70CC7D7}" srcOrd="0" destOrd="0" presId="urn:microsoft.com/office/officeart/2005/8/layout/default"/>
    <dgm:cxn modelId="{034E3210-2E3D-476B-87A2-2CB73CD7F2A1}" type="presParOf" srcId="{B82D8BEE-DDF9-4412-A2B9-BDB1AE3D1F0B}" destId="{EBD431D3-4ED5-4C81-9215-6F0D686F7C05}" srcOrd="0" destOrd="0" presId="urn:microsoft.com/office/officeart/2005/8/layout/default"/>
    <dgm:cxn modelId="{B8AC804F-BFF4-4E71-9CC8-1B7557313689}" type="presParOf" srcId="{B82D8BEE-DDF9-4412-A2B9-BDB1AE3D1F0B}" destId="{FDC5903E-23F7-432B-A5D7-490A65E845F8}" srcOrd="1" destOrd="0" presId="urn:microsoft.com/office/officeart/2005/8/layout/default"/>
    <dgm:cxn modelId="{1F16FD16-347C-48FD-9DCD-B07D884F6B5E}" type="presParOf" srcId="{B82D8BEE-DDF9-4412-A2B9-BDB1AE3D1F0B}" destId="{46E09014-C25B-41D9-A414-66982369ACA7}" srcOrd="2" destOrd="0" presId="urn:microsoft.com/office/officeart/2005/8/layout/default"/>
    <dgm:cxn modelId="{3F450AAE-E1FE-46A4-81D6-3C2D08DD8DEA}" type="presParOf" srcId="{B82D8BEE-DDF9-4412-A2B9-BDB1AE3D1F0B}" destId="{2DFE7E5E-EB79-41E2-98B2-0DCE259A1CF7}" srcOrd="3" destOrd="0" presId="urn:microsoft.com/office/officeart/2005/8/layout/default"/>
    <dgm:cxn modelId="{04C21E15-7B5E-4C94-A169-E181CCD7490A}" type="presParOf" srcId="{B82D8BEE-DDF9-4412-A2B9-BDB1AE3D1F0B}" destId="{647A90C7-057C-4376-943B-A5BA690EC968}" srcOrd="4" destOrd="0" presId="urn:microsoft.com/office/officeart/2005/8/layout/default"/>
    <dgm:cxn modelId="{FAA1D707-5FA0-4EEC-991E-6F6C149A608F}" type="presParOf" srcId="{B82D8BEE-DDF9-4412-A2B9-BDB1AE3D1F0B}" destId="{65609065-631B-4744-99CA-D12CE47DB514}" srcOrd="5" destOrd="0" presId="urn:microsoft.com/office/officeart/2005/8/layout/default"/>
    <dgm:cxn modelId="{A17B297D-5D47-44FC-87BE-BAD532779211}" type="presParOf" srcId="{B82D8BEE-DDF9-4412-A2B9-BDB1AE3D1F0B}" destId="{2D6720DA-FFE9-47CD-B92D-3FA135CA7FAD}" srcOrd="6" destOrd="0" presId="urn:microsoft.com/office/officeart/2005/8/layout/default"/>
    <dgm:cxn modelId="{6AA16774-7798-41D6-8A12-CBA824332EB3}" type="presParOf" srcId="{B82D8BEE-DDF9-4412-A2B9-BDB1AE3D1F0B}" destId="{8DFBE758-F2FB-4A60-96F8-20316DF69F94}" srcOrd="7" destOrd="0" presId="urn:microsoft.com/office/officeart/2005/8/layout/default"/>
    <dgm:cxn modelId="{FC5C397A-EB6E-46BA-964B-DB256F822E56}" type="presParOf" srcId="{B82D8BEE-DDF9-4412-A2B9-BDB1AE3D1F0B}" destId="{C72BAE06-DD6C-46CF-BE7C-237FAC2A0204}" srcOrd="8" destOrd="0" presId="urn:microsoft.com/office/officeart/2005/8/layout/default"/>
    <dgm:cxn modelId="{368E661F-3717-4223-A311-0DEBA352CE4B}" type="presParOf" srcId="{B82D8BEE-DDF9-4412-A2B9-BDB1AE3D1F0B}" destId="{71E3D66E-9E4E-4142-8BB6-9792C492F15C}" srcOrd="9" destOrd="0" presId="urn:microsoft.com/office/officeart/2005/8/layout/default"/>
    <dgm:cxn modelId="{DB86FAA3-28CE-4FF9-AA52-78C32D0F7BC5}" type="presParOf" srcId="{B82D8BEE-DDF9-4412-A2B9-BDB1AE3D1F0B}" destId="{458CDE68-9286-4864-AFF6-B9AE75D943F4}" srcOrd="10" destOrd="0" presId="urn:microsoft.com/office/officeart/2005/8/layout/default"/>
    <dgm:cxn modelId="{1899B5B4-BBBE-4B30-9FF9-522D79EFA984}" type="presParOf" srcId="{B82D8BEE-DDF9-4412-A2B9-BDB1AE3D1F0B}" destId="{00DC986C-3AC4-442F-99EA-D55897975E00}" srcOrd="11" destOrd="0" presId="urn:microsoft.com/office/officeart/2005/8/layout/default"/>
    <dgm:cxn modelId="{A4FBC4F1-ACCB-47FB-AC04-DF7DFF26EBA7}" type="presParOf" srcId="{B82D8BEE-DDF9-4412-A2B9-BDB1AE3D1F0B}" destId="{BD594B8A-123C-457E-AC27-8E38243AA017}" srcOrd="12" destOrd="0" presId="urn:microsoft.com/office/officeart/2005/8/layout/default"/>
    <dgm:cxn modelId="{A538482B-C94A-49A4-A102-613463748EBE}" type="presParOf" srcId="{B82D8BEE-DDF9-4412-A2B9-BDB1AE3D1F0B}" destId="{A0022585-81BB-43C7-825B-15AEDDC5E8C9}" srcOrd="13" destOrd="0" presId="urn:microsoft.com/office/officeart/2005/8/layout/default"/>
    <dgm:cxn modelId="{E9C3FCDB-5619-4B44-9924-FE2893750410}" type="presParOf" srcId="{B82D8BEE-DDF9-4412-A2B9-BDB1AE3D1F0B}" destId="{708B818A-812A-4408-92CB-1BEC56806118}" srcOrd="14" destOrd="0" presId="urn:microsoft.com/office/officeart/2005/8/layout/default"/>
    <dgm:cxn modelId="{1E27D717-74FF-47C3-9BF3-941377F02857}" type="presParOf" srcId="{B82D8BEE-DDF9-4412-A2B9-BDB1AE3D1F0B}" destId="{699D5145-366F-4A3C-9B61-C026B766264D}" srcOrd="15" destOrd="0" presId="urn:microsoft.com/office/officeart/2005/8/layout/default"/>
    <dgm:cxn modelId="{5410864B-13BA-491C-A67F-7ED4A14A30D4}" type="presParOf" srcId="{B82D8BEE-DDF9-4412-A2B9-BDB1AE3D1F0B}" destId="{487B4DC3-44CE-4C08-AF94-24AB8A49DFDC}" srcOrd="16" destOrd="0" presId="urn:microsoft.com/office/officeart/2005/8/layout/default"/>
    <dgm:cxn modelId="{C28B5F44-40A7-4535-AE31-C99A325683BA}" type="presParOf" srcId="{B82D8BEE-DDF9-4412-A2B9-BDB1AE3D1F0B}" destId="{DC304DEE-53B5-4115-8B9F-9201DB645D91}" srcOrd="17" destOrd="0" presId="urn:microsoft.com/office/officeart/2005/8/layout/default"/>
    <dgm:cxn modelId="{75C16808-CEA7-4AA2-97F1-9FFCFE614876}" type="presParOf" srcId="{B82D8BEE-DDF9-4412-A2B9-BDB1AE3D1F0B}" destId="{0A716A1A-6273-490F-B01F-0E04B70CC7D7}" srcOrd="18" destOrd="0" presId="urn:microsoft.com/office/officeart/2005/8/layout/default"/>
    <dgm:cxn modelId="{76B8B34C-B01F-4505-A62D-C26901417095}" type="presParOf" srcId="{B82D8BEE-DDF9-4412-A2B9-BDB1AE3D1F0B}" destId="{8A6B88FD-50E0-4C74-9771-AB74C0B4367E}" srcOrd="19" destOrd="0" presId="urn:microsoft.com/office/officeart/2005/8/layout/default"/>
    <dgm:cxn modelId="{1291B8A2-D73C-4ABD-AC78-0B90F5362E89}" type="presParOf" srcId="{B82D8BEE-DDF9-4412-A2B9-BDB1AE3D1F0B}" destId="{A317FD4A-EED9-4176-9BCD-BA2C3DFE4909}" srcOrd="20" destOrd="0" presId="urn:microsoft.com/office/officeart/2005/8/layout/default"/>
    <dgm:cxn modelId="{DFE8AA23-5D13-482B-89C0-EECBBD0EF91D}" type="presParOf" srcId="{B82D8BEE-DDF9-4412-A2B9-BDB1AE3D1F0B}" destId="{D65F7281-46C7-447F-8DC3-B76A376A8B96}" srcOrd="21" destOrd="0" presId="urn:microsoft.com/office/officeart/2005/8/layout/default"/>
    <dgm:cxn modelId="{3791CE01-3174-43F4-BF84-60CB7CF79970}" type="presParOf" srcId="{B82D8BEE-DDF9-4412-A2B9-BDB1AE3D1F0B}" destId="{5258C781-22DF-4578-BA0E-A9BED38BB32B}" srcOrd="22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579BA-D543-477B-B1E2-70FD1A3E0C0A}">
      <dsp:nvSpPr>
        <dsp:cNvPr id="0" name=""/>
        <dsp:cNvSpPr/>
      </dsp:nvSpPr>
      <dsp:spPr>
        <a:xfrm>
          <a:off x="0" y="1683"/>
          <a:ext cx="9404352" cy="853277"/>
        </a:xfrm>
        <a:prstGeom prst="roundRect">
          <a:avLst>
            <a:gd name="adj" fmla="val 10000"/>
          </a:avLst>
        </a:prstGeom>
        <a:solidFill>
          <a:srgbClr val="3B51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2DCD8-4E45-40D9-99B9-977346D0196A}">
      <dsp:nvSpPr>
        <dsp:cNvPr id="0" name=""/>
        <dsp:cNvSpPr/>
      </dsp:nvSpPr>
      <dsp:spPr>
        <a:xfrm>
          <a:off x="258116" y="193670"/>
          <a:ext cx="469302" cy="469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69CA4-2E5B-4099-A990-2862AB73D5F7}">
      <dsp:nvSpPr>
        <dsp:cNvPr id="0" name=""/>
        <dsp:cNvSpPr/>
      </dsp:nvSpPr>
      <dsp:spPr>
        <a:xfrm>
          <a:off x="985535" y="168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Det</a:t>
          </a:r>
          <a:r>
            <a:rPr lang="en-US" sz="2200" kern="1200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er </a:t>
          </a:r>
          <a:r>
            <a:rPr lang="en-US" sz="2200" kern="1200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vigtigt</a:t>
          </a:r>
          <a:r>
            <a:rPr lang="en-US" sz="2200" kern="1200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, at man </a:t>
          </a:r>
          <a:r>
            <a:rPr lang="en-US" sz="2200" kern="1200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ikke</a:t>
          </a:r>
          <a:r>
            <a:rPr lang="en-US" sz="2200" kern="1200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2200" kern="1200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kun</a:t>
          </a:r>
          <a:r>
            <a:rPr lang="en-US" sz="2200" kern="1200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2200" kern="1200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fokuserer</a:t>
          </a:r>
          <a:r>
            <a:rPr lang="en-US" sz="2200" kern="1200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2200" kern="1200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på</a:t>
          </a:r>
          <a:r>
            <a:rPr lang="en-US" sz="2200" kern="1200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2200" kern="1200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såret</a:t>
          </a:r>
          <a:r>
            <a:rPr lang="en-US" sz="2200" kern="1200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og </a:t>
          </a:r>
          <a:r>
            <a:rPr lang="en-US" sz="2200" kern="1200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forbindningen</a:t>
          </a:r>
          <a:r>
            <a:rPr lang="en-US" sz="2200" kern="1200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, men </a:t>
          </a:r>
          <a:r>
            <a:rPr lang="en-US" sz="2200" kern="1200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foretager</a:t>
          </a:r>
          <a:r>
            <a:rPr lang="en-US" sz="2200" kern="1200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2200" kern="1200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en</a:t>
          </a:r>
          <a:r>
            <a:rPr lang="en-US" sz="2200" kern="1200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2200" kern="1200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vurdering</a:t>
          </a:r>
          <a:r>
            <a:rPr lang="en-US" sz="2200" kern="1200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2200" kern="1200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af</a:t>
          </a:r>
          <a:r>
            <a:rPr lang="en-US" sz="2200" kern="1200" baseline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2200" kern="1200" baseline="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borgeren</a:t>
          </a:r>
          <a:endParaRPr lang="en-US" sz="220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985535" y="1683"/>
        <a:ext cx="8418816" cy="853277"/>
      </dsp:txXfrm>
    </dsp:sp>
    <dsp:sp modelId="{38F0EDE8-D2E0-40CC-AD97-3F76E88B472F}">
      <dsp:nvSpPr>
        <dsp:cNvPr id="0" name=""/>
        <dsp:cNvSpPr/>
      </dsp:nvSpPr>
      <dsp:spPr>
        <a:xfrm>
          <a:off x="0" y="1068280"/>
          <a:ext cx="9404352" cy="853277"/>
        </a:xfrm>
        <a:prstGeom prst="roundRect">
          <a:avLst>
            <a:gd name="adj" fmla="val 10000"/>
          </a:avLst>
        </a:prstGeom>
        <a:solidFill>
          <a:srgbClr val="3B51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5DE5B-2DB5-41C1-971D-A49C3EC72FE8}">
      <dsp:nvSpPr>
        <dsp:cNvPr id="0" name=""/>
        <dsp:cNvSpPr/>
      </dsp:nvSpPr>
      <dsp:spPr>
        <a:xfrm>
          <a:off x="258116" y="1260267"/>
          <a:ext cx="469302" cy="469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9824E-6767-42B6-B176-ADFCE055E54C}">
      <dsp:nvSpPr>
        <dsp:cNvPr id="0" name=""/>
        <dsp:cNvSpPr/>
      </dsp:nvSpPr>
      <dsp:spPr>
        <a:xfrm>
          <a:off x="985535" y="1068280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Sår, der ikke vil hele, har ofte komplekse årsager</a:t>
          </a:r>
          <a:endParaRPr lang="en-US" sz="220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985535" y="1068280"/>
        <a:ext cx="8418816" cy="853277"/>
      </dsp:txXfrm>
    </dsp:sp>
    <dsp:sp modelId="{9BF3006B-ECD6-4C52-8D5F-0EB2300B08C0}">
      <dsp:nvSpPr>
        <dsp:cNvPr id="0" name=""/>
        <dsp:cNvSpPr/>
      </dsp:nvSpPr>
      <dsp:spPr>
        <a:xfrm>
          <a:off x="0" y="2134876"/>
          <a:ext cx="9404352" cy="853277"/>
        </a:xfrm>
        <a:prstGeom prst="roundRect">
          <a:avLst>
            <a:gd name="adj" fmla="val 10000"/>
          </a:avLst>
        </a:prstGeom>
        <a:solidFill>
          <a:srgbClr val="3B51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D3A8E-CF85-4F41-8E78-9333815D3C02}">
      <dsp:nvSpPr>
        <dsp:cNvPr id="0" name=""/>
        <dsp:cNvSpPr/>
      </dsp:nvSpPr>
      <dsp:spPr>
        <a:xfrm>
          <a:off x="258116" y="2326864"/>
          <a:ext cx="469302" cy="469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4BDC2-6245-4519-A6D5-C7229E155D04}">
      <dsp:nvSpPr>
        <dsp:cNvPr id="0" name=""/>
        <dsp:cNvSpPr/>
      </dsp:nvSpPr>
      <dsp:spPr>
        <a:xfrm>
          <a:off x="985535" y="2134876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Man skal tænke på borgerens helbredstilstand, sygdom og hverdagsliv</a:t>
          </a:r>
          <a:endParaRPr lang="en-US" sz="220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985535" y="2134876"/>
        <a:ext cx="8418816" cy="853277"/>
      </dsp:txXfrm>
    </dsp:sp>
    <dsp:sp modelId="{B382E5AC-FB70-4F04-9DCF-003DD3F5E0ED}">
      <dsp:nvSpPr>
        <dsp:cNvPr id="0" name=""/>
        <dsp:cNvSpPr/>
      </dsp:nvSpPr>
      <dsp:spPr>
        <a:xfrm>
          <a:off x="0" y="3201473"/>
          <a:ext cx="9404352" cy="853277"/>
        </a:xfrm>
        <a:prstGeom prst="roundRect">
          <a:avLst>
            <a:gd name="adj" fmla="val 10000"/>
          </a:avLst>
        </a:prstGeom>
        <a:solidFill>
          <a:srgbClr val="3B51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A7A65-83A5-41CA-8477-C38BA890C04E}">
      <dsp:nvSpPr>
        <dsp:cNvPr id="0" name=""/>
        <dsp:cNvSpPr/>
      </dsp:nvSpPr>
      <dsp:spPr>
        <a:xfrm>
          <a:off x="258116" y="3393460"/>
          <a:ext cx="469302" cy="4693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E6413-602B-430C-8D93-85FB8A5BE22C}">
      <dsp:nvSpPr>
        <dsp:cNvPr id="0" name=""/>
        <dsp:cNvSpPr/>
      </dsp:nvSpPr>
      <dsp:spPr>
        <a:xfrm>
          <a:off x="985535" y="320147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Nogle gange er behandling ikke helende, men lindrende</a:t>
          </a:r>
          <a:endParaRPr lang="en-US" sz="220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985535" y="3201473"/>
        <a:ext cx="8418816" cy="853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431D3-4ED5-4C81-9215-6F0D686F7C05}">
      <dsp:nvSpPr>
        <dsp:cNvPr id="0" name=""/>
        <dsp:cNvSpPr/>
      </dsp:nvSpPr>
      <dsp:spPr>
        <a:xfrm>
          <a:off x="2555" y="144888"/>
          <a:ext cx="2027443" cy="1216466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0" kern="1200" dirty="0">
              <a:solidFill>
                <a:schemeClr val="bg2">
                  <a:lumMod val="10000"/>
                </a:schemeClr>
              </a:solidFill>
            </a:rPr>
            <a:t>Komorbiditeter (andre diagnoser og sygdomme)  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555" y="144888"/>
        <a:ext cx="2027443" cy="1216466"/>
      </dsp:txXfrm>
    </dsp:sp>
    <dsp:sp modelId="{46E09014-C25B-41D9-A414-66982369ACA7}">
      <dsp:nvSpPr>
        <dsp:cNvPr id="0" name=""/>
        <dsp:cNvSpPr/>
      </dsp:nvSpPr>
      <dsp:spPr>
        <a:xfrm>
          <a:off x="2232743" y="144888"/>
          <a:ext cx="2027443" cy="1216466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0" kern="1200" dirty="0">
              <a:solidFill>
                <a:schemeClr val="bg2">
                  <a:lumMod val="10000"/>
                </a:schemeClr>
              </a:solidFill>
            </a:rPr>
            <a:t>Medicin</a:t>
          </a:r>
          <a:r>
            <a:rPr lang="da-DK" sz="1600" b="0" i="0" kern="1200" dirty="0">
              <a:solidFill>
                <a:schemeClr val="tx2"/>
              </a:solidFill>
            </a:rPr>
            <a:t>  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2232743" y="144888"/>
        <a:ext cx="2027443" cy="1216466"/>
      </dsp:txXfrm>
    </dsp:sp>
    <dsp:sp modelId="{647A90C7-057C-4376-943B-A5BA690EC968}">
      <dsp:nvSpPr>
        <dsp:cNvPr id="0" name=""/>
        <dsp:cNvSpPr/>
      </dsp:nvSpPr>
      <dsp:spPr>
        <a:xfrm>
          <a:off x="4462931" y="144888"/>
          <a:ext cx="2027443" cy="1216466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0" kern="1200" dirty="0">
              <a:solidFill>
                <a:schemeClr val="bg2">
                  <a:lumMod val="10000"/>
                </a:schemeClr>
              </a:solidFill>
            </a:rPr>
            <a:t>Alder</a:t>
          </a:r>
          <a:r>
            <a:rPr lang="da-DK" sz="1600" b="0" i="0" kern="1200" dirty="0">
              <a:solidFill>
                <a:schemeClr val="tx2"/>
              </a:solidFill>
            </a:rPr>
            <a:t>  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4462931" y="144888"/>
        <a:ext cx="2027443" cy="1216466"/>
      </dsp:txXfrm>
    </dsp:sp>
    <dsp:sp modelId="{2D6720DA-FFE9-47CD-B92D-3FA135CA7FAD}">
      <dsp:nvSpPr>
        <dsp:cNvPr id="0" name=""/>
        <dsp:cNvSpPr/>
      </dsp:nvSpPr>
      <dsp:spPr>
        <a:xfrm>
          <a:off x="6695674" y="157978"/>
          <a:ext cx="2027443" cy="1216466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0" kern="1200" dirty="0">
              <a:solidFill>
                <a:schemeClr val="bg2">
                  <a:lumMod val="10000"/>
                </a:schemeClr>
              </a:solidFill>
            </a:rPr>
            <a:t>Køn</a:t>
          </a:r>
          <a:r>
            <a:rPr lang="da-DK" sz="1600" b="0" i="0" kern="1200" dirty="0">
              <a:solidFill>
                <a:schemeClr val="tx2"/>
              </a:solidFill>
            </a:rPr>
            <a:t>  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6695674" y="157978"/>
        <a:ext cx="2027443" cy="1216466"/>
      </dsp:txXfrm>
    </dsp:sp>
    <dsp:sp modelId="{C72BAE06-DD6C-46CF-BE7C-237FAC2A0204}">
      <dsp:nvSpPr>
        <dsp:cNvPr id="0" name=""/>
        <dsp:cNvSpPr/>
      </dsp:nvSpPr>
      <dsp:spPr>
        <a:xfrm>
          <a:off x="2555" y="1564099"/>
          <a:ext cx="2027443" cy="1216466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0" kern="1200" dirty="0">
              <a:solidFill>
                <a:schemeClr val="bg2">
                  <a:lumMod val="10000"/>
                </a:schemeClr>
              </a:solidFill>
            </a:rPr>
            <a:t>Ernæringstilstand</a:t>
          </a:r>
          <a:r>
            <a:rPr lang="da-DK" sz="1600" b="0" i="0" kern="1200" dirty="0">
              <a:solidFill>
                <a:schemeClr val="tx2"/>
              </a:solidFill>
            </a:rPr>
            <a:t>  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2555" y="1564099"/>
        <a:ext cx="2027443" cy="1216466"/>
      </dsp:txXfrm>
    </dsp:sp>
    <dsp:sp modelId="{458CDE68-9286-4864-AFF6-B9AE75D943F4}">
      <dsp:nvSpPr>
        <dsp:cNvPr id="0" name=""/>
        <dsp:cNvSpPr/>
      </dsp:nvSpPr>
      <dsp:spPr>
        <a:xfrm>
          <a:off x="2232743" y="1564099"/>
          <a:ext cx="2027443" cy="1216466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0" kern="1200" dirty="0">
              <a:solidFill>
                <a:schemeClr val="bg2">
                  <a:lumMod val="10000"/>
                </a:schemeClr>
              </a:solidFill>
            </a:rPr>
            <a:t>Mobilitet</a:t>
          </a:r>
          <a:r>
            <a:rPr lang="da-DK" sz="1600" b="0" i="0" kern="1200" dirty="0">
              <a:solidFill>
                <a:schemeClr val="tx2"/>
              </a:solidFill>
            </a:rPr>
            <a:t>  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2232743" y="1564099"/>
        <a:ext cx="2027443" cy="1216466"/>
      </dsp:txXfrm>
    </dsp:sp>
    <dsp:sp modelId="{BD594B8A-123C-457E-AC27-8E38243AA017}">
      <dsp:nvSpPr>
        <dsp:cNvPr id="0" name=""/>
        <dsp:cNvSpPr/>
      </dsp:nvSpPr>
      <dsp:spPr>
        <a:xfrm>
          <a:off x="4462931" y="1564099"/>
          <a:ext cx="2027443" cy="1216466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2">
                  <a:lumMod val="10000"/>
                </a:schemeClr>
              </a:solidFill>
            </a:rPr>
            <a:t>Tobak</a:t>
          </a:r>
          <a:r>
            <a:rPr lang="en-US" sz="1600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bg2">
                  <a:lumMod val="10000"/>
                </a:schemeClr>
              </a:solidFill>
            </a:rPr>
            <a:t>og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2">
                  <a:lumMod val="10000"/>
                </a:schemeClr>
              </a:solidFill>
            </a:rPr>
            <a:t>rusmidler</a:t>
          </a:r>
          <a:r>
            <a:rPr lang="en-US" sz="1600" kern="1200" dirty="0">
              <a:solidFill>
                <a:schemeClr val="bg2">
                  <a:lumMod val="10000"/>
                </a:schemeClr>
              </a:solidFill>
            </a:rPr>
            <a:t> </a:t>
          </a:r>
        </a:p>
      </dsp:txBody>
      <dsp:txXfrm>
        <a:off x="4462931" y="1564099"/>
        <a:ext cx="2027443" cy="1216466"/>
      </dsp:txXfrm>
    </dsp:sp>
    <dsp:sp modelId="{708B818A-812A-4408-92CB-1BEC56806118}">
      <dsp:nvSpPr>
        <dsp:cNvPr id="0" name=""/>
        <dsp:cNvSpPr/>
      </dsp:nvSpPr>
      <dsp:spPr>
        <a:xfrm>
          <a:off x="6693119" y="1564099"/>
          <a:ext cx="2027443" cy="1216466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2">
                  <a:lumMod val="10000"/>
                </a:schemeClr>
              </a:solidFill>
            </a:rPr>
            <a:t>Alkohol</a:t>
          </a:r>
        </a:p>
      </dsp:txBody>
      <dsp:txXfrm>
        <a:off x="6693119" y="1564099"/>
        <a:ext cx="2027443" cy="1216466"/>
      </dsp:txXfrm>
    </dsp:sp>
    <dsp:sp modelId="{487B4DC3-44CE-4C08-AF94-24AB8A49DFDC}">
      <dsp:nvSpPr>
        <dsp:cNvPr id="0" name=""/>
        <dsp:cNvSpPr/>
      </dsp:nvSpPr>
      <dsp:spPr>
        <a:xfrm>
          <a:off x="0" y="2911368"/>
          <a:ext cx="2027443" cy="1216466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0" kern="1200" dirty="0">
              <a:solidFill>
                <a:schemeClr val="bg2">
                  <a:lumMod val="10000"/>
                </a:schemeClr>
              </a:solidFill>
            </a:rPr>
            <a:t>Arbejdsliv /uddannelse</a:t>
          </a:r>
        </a:p>
      </dsp:txBody>
      <dsp:txXfrm>
        <a:off x="0" y="2911368"/>
        <a:ext cx="2027443" cy="1216466"/>
      </dsp:txXfrm>
    </dsp:sp>
    <dsp:sp modelId="{0A716A1A-6273-490F-B01F-0E04B70CC7D7}">
      <dsp:nvSpPr>
        <dsp:cNvPr id="0" name=""/>
        <dsp:cNvSpPr/>
      </dsp:nvSpPr>
      <dsp:spPr>
        <a:xfrm>
          <a:off x="2196067" y="2933130"/>
          <a:ext cx="2027443" cy="1216466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2">
                  <a:lumMod val="10000"/>
                </a:schemeClr>
              </a:solidFill>
            </a:rPr>
            <a:t>Smerter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196067" y="2933130"/>
        <a:ext cx="2027443" cy="1216466"/>
      </dsp:txXfrm>
    </dsp:sp>
    <dsp:sp modelId="{A317FD4A-EED9-4176-9BCD-BA2C3DFE4909}">
      <dsp:nvSpPr>
        <dsp:cNvPr id="0" name=""/>
        <dsp:cNvSpPr/>
      </dsp:nvSpPr>
      <dsp:spPr>
        <a:xfrm>
          <a:off x="4463945" y="2933130"/>
          <a:ext cx="2027443" cy="1216466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>
                  <a:lumMod val="10000"/>
                </a:schemeClr>
              </a:solidFill>
            </a:rPr>
            <a:t>Social forhold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2">
                  <a:lumMod val="10000"/>
                </a:schemeClr>
              </a:solidFill>
            </a:rPr>
            <a:t>Netværk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463945" y="2933130"/>
        <a:ext cx="2027443" cy="1216466"/>
      </dsp:txXfrm>
    </dsp:sp>
    <dsp:sp modelId="{5258C781-22DF-4578-BA0E-A9BED38BB32B}">
      <dsp:nvSpPr>
        <dsp:cNvPr id="0" name=""/>
        <dsp:cNvSpPr/>
      </dsp:nvSpPr>
      <dsp:spPr>
        <a:xfrm>
          <a:off x="6662424" y="2933130"/>
          <a:ext cx="2027443" cy="1216466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2">
                  <a:lumMod val="10000"/>
                </a:schemeClr>
              </a:solidFill>
            </a:rPr>
            <a:t>Mestring og ressourcer 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662424" y="2933130"/>
        <a:ext cx="2027443" cy="121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157A-132A-466B-8475-9D6D171A3670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ED8D7-4A6D-4D85-847E-4D773EF985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039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schemeClr val="tx1"/>
                </a:solidFill>
              </a:rPr>
              <a:t>En holistisk vurdering i forbindelse med sårbehandling betyder, at man betragter "det hele menneske" og vedkommendes behov.</a:t>
            </a:r>
          </a:p>
          <a:p>
            <a:endParaRPr lang="da-DK" sz="105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D8D7-4A6D-4D85-847E-4D773EF9854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4727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Alt kan virke lidt overvældende for borgeren/patienten.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D8D7-4A6D-4D85-847E-4D773EF9854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36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414141"/>
                </a:solidFill>
                <a:effectLst/>
                <a:latin typeface="Poppins" panose="00000500000000000000" pitchFamily="2" charset="0"/>
              </a:rPr>
              <a:t>I det første møde skal man tænke på forventninger til hinanden, tænke på borgerens hverdag og hvilke ressourcer de har, så de har mulighed for at være med i behandlingen, så meget som muligt.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D8D7-4A6D-4D85-847E-4D773EF9854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759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Anamnese handler om at indsamle data via </a:t>
            </a:r>
            <a:r>
              <a:rPr lang="da-DK" sz="1200" b="0" i="0" kern="1200" dirty="0"/>
              <a:t>information indhentet fra</a:t>
            </a:r>
            <a:r>
              <a:rPr lang="da-DK" sz="1200" dirty="0"/>
              <a:t> borgeren </a:t>
            </a:r>
            <a:r>
              <a:rPr lang="da-DK" dirty="0"/>
              <a:t>for at danne et overblik over dennes situation og helbredstilstand, inden man opstarter borgeren i sårbehandling.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En god anamnese udgør 80 % procent af den samlede kliniske vurdering.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D8D7-4A6D-4D85-847E-4D773EF9854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04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Find årsagen til såret før der fokuseres på </a:t>
            </a:r>
            <a:r>
              <a:rPr lang="da-DK" dirty="0" err="1"/>
              <a:t>sårbehandlingen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D8D7-4A6D-4D85-847E-4D773EF9854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452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aseline="0" dirty="0"/>
              <a:t>I din helhedsvurdering medtænker du borgeren og de emner, der fremgår her.</a:t>
            </a:r>
          </a:p>
          <a:p>
            <a:r>
              <a:rPr lang="da-DK" sz="1200" baseline="0" dirty="0"/>
              <a:t>Livsstilsproblemer relateret til alkohol, rygning, misbrug og medicin kan være med til at forringe sårheling.</a:t>
            </a:r>
          </a:p>
          <a:p>
            <a:r>
              <a:rPr lang="da-DK" sz="1200" baseline="0" dirty="0"/>
              <a:t>Vedrørende ernæringstilstand er det vigtigt at medtænke, om patienten er overvægtig eller undervægtig. Begge tilstande kan være med til at forsinke sårheling.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D8D7-4A6D-4D85-847E-4D773EF9854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51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OLD CARTS (</a:t>
            </a:r>
            <a:r>
              <a:rPr lang="da-DK" dirty="0" err="1"/>
              <a:t>History</a:t>
            </a:r>
            <a:r>
              <a:rPr lang="da-DK" dirty="0"/>
              <a:t> </a:t>
            </a:r>
            <a:r>
              <a:rPr lang="da-DK" dirty="0" err="1"/>
              <a:t>taking</a:t>
            </a:r>
            <a:r>
              <a:rPr lang="da-DK" dirty="0"/>
              <a:t>  </a:t>
            </a:r>
            <a:r>
              <a:rPr lang="da-DK" dirty="0" err="1"/>
              <a:t>Mnemonic</a:t>
            </a:r>
            <a:r>
              <a:rPr lang="da-DK" dirty="0"/>
              <a:t>) er en metode til at indsamle subjektive data om patientens oplevelse. Den kan hjælpe klinikeren med at huske de vigtigste fokusområder i forbindelse med at sikre at udføre en holistisk vurdering.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D8D7-4A6D-4D85-847E-4D773EF9854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012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handler om, at  borgeren/ patienten fortæller med sine egne ord, hvordan han/hun oplever såret.  </a:t>
            </a:r>
          </a:p>
          <a:p>
            <a:r>
              <a:rPr lang="da-DK" dirty="0"/>
              <a:t>Sygeplejersken indleder ikke med at se på såret, men i stedet lader hun borgeren/ patienten fortælle om det.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D8D7-4A6D-4D85-847E-4D773EF9854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04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0" dirty="0">
                <a:solidFill>
                  <a:srgbClr val="414141"/>
                </a:solidFill>
                <a:effectLst/>
                <a:latin typeface="Poppins" panose="00000500000000000000" pitchFamily="2" charset="0"/>
              </a:rPr>
              <a:t>Det er meget vigtigt at have fokus på, at sår kan have både psykiske og fysiske gener for borgeren.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D8D7-4A6D-4D85-847E-4D773EF9854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941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er vigtigt med en god kommunikation, så der ikke opstår misforståelser senere i forløbet.</a:t>
            </a:r>
          </a:p>
          <a:p>
            <a:r>
              <a:rPr lang="da-DK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Pleje.net er et online journalsystem, der styrker kommunikationen og kan bruges – særligt ved behov for kommunikation mellem forskellige sektorer og fagpersoner i behandling af borgernes/ patienternes sår.</a:t>
            </a:r>
          </a:p>
          <a:p>
            <a:r>
              <a:rPr lang="da-DK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D8D7-4A6D-4D85-847E-4D773EF9854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621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 er ikke kun borgeren/patienten vi møder. Det kan også være deres pårørende, som ønsker at blive inddraget i behandlingsforløbet – og har behov for støtte.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ED8D7-4A6D-4D85-847E-4D773EF9854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012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9DF3FB7-2679-4785-86CF-324A9660DD10}" type="datetime2">
              <a:rPr lang="da-DK" smtClean="0"/>
              <a:t>28. januar 2025</a:t>
            </a:fld>
            <a:endParaRPr lang="da-DK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192694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6D32C3-3E39-44FC-B677-F64FDC651BDE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52993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CDBE7BF-11F8-4FEA-BFEC-7D25DB3D97D0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2702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8FC5541-6228-4458-8AA3-F4FC705DF069}" type="datetime2">
              <a:rPr lang="da-DK" smtClean="0"/>
              <a:t>28. januar 2025</a:t>
            </a:fld>
            <a:endParaRPr lang="da-DK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2761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6FE865B-5B57-483A-A65D-8601EAA9A5CC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25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6FF9743-D561-41DA-8162-880680161236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023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43B73F-CA28-465A-B2C5-72304D641297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1115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6ECFA3D-F67C-4092-9024-DA37BB7B488C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/>
              <a:t>Klik for at tilføje en tekst</a:t>
            </a:r>
          </a:p>
        </p:txBody>
      </p:sp>
    </p:spTree>
    <p:extLst>
      <p:ext uri="{BB962C8B-B14F-4D97-AF65-F5344CB8AC3E}">
        <p14:creationId xmlns:p14="http://schemas.microsoft.com/office/powerpoint/2010/main" val="4024342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72B0B62-FD8F-4514-B0D3-1385BBD1C9E2}" type="datetime2">
              <a:rPr lang="da-DK" smtClean="0"/>
              <a:t>28. januar 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18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5A5C9FA-7323-449A-8C51-40891D84CE74}" type="datetime2">
              <a:rPr lang="da-DK" smtClean="0"/>
              <a:t>28. januar 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58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48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044080B-BD50-45ED-8890-5C96E964A5D2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 </a:t>
            </a:r>
          </a:p>
        </p:txBody>
      </p:sp>
    </p:spTree>
    <p:extLst>
      <p:ext uri="{BB962C8B-B14F-4D97-AF65-F5344CB8AC3E}">
        <p14:creationId xmlns:p14="http://schemas.microsoft.com/office/powerpoint/2010/main" val="1198550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8EF4536-83BB-4B6B-A5A9-2E73A9072087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8793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2C87F27-EE12-4938-80DE-BE1F8E314653}" type="datetime2">
              <a:rPr lang="da-DK" smtClean="0"/>
              <a:t>28. januar 2025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6835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342E39-B2FD-4155-8CDD-1208702E0618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5706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DBEB-857E-451A-BA15-BCBFE074FAF9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4592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320031-357C-45E4-A312-3B4B3BB4F5FF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785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67AD7F-04EB-42CE-B308-8E3EDD9079AE}" type="datetime2">
              <a:rPr lang="da-DK" smtClean="0"/>
              <a:t>28. januar 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388818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BBDAE-FDA6-4294-97C1-1B5EAA1CE256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</a:t>
            </a:r>
            <a:br>
              <a:rPr lang="da-DK"/>
            </a:br>
            <a:r>
              <a:rPr lang="da-DK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46675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106E4C-3BC3-4FDF-BD0C-4DDE8CB7F1E2}" type="datetime2">
              <a:rPr lang="da-DK" smtClean="0"/>
              <a:t>28.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3B1D0884-AF9C-69F1-9583-FE1DFF406279}"/>
              </a:ext>
            </a:extLst>
          </p:cNvPr>
          <p:cNvGrpSpPr/>
          <p:nvPr userDrawn="1"/>
        </p:nvGrpSpPr>
        <p:grpSpPr>
          <a:xfrm>
            <a:off x="10852150" y="5570068"/>
            <a:ext cx="857249" cy="849364"/>
            <a:chOff x="4998720" y="298705"/>
            <a:chExt cx="1344930" cy="1317176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5ED96FB-2902-279B-E715-7EB93F0C5B46}"/>
                </a:ext>
              </a:extLst>
            </p:cNvPr>
            <p:cNvSpPr/>
            <p:nvPr/>
          </p:nvSpPr>
          <p:spPr>
            <a:xfrm>
              <a:off x="4998720" y="298705"/>
              <a:ext cx="1344930" cy="1317176"/>
            </a:xfrm>
            <a:prstGeom prst="ellipse">
              <a:avLst/>
            </a:prstGeom>
            <a:grpFill/>
            <a:ln w="101600">
              <a:solidFill>
                <a:srgbClr val="3B51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2" name="Billede 11" descr="Et billede, der indeholder Grafik, symbol, logo, cirkel&#10;&#10;Automatisk genereret beskrivelse">
              <a:extLst>
                <a:ext uri="{FF2B5EF4-FFF2-40B4-BE49-F238E27FC236}">
                  <a16:creationId xmlns:a16="http://schemas.microsoft.com/office/drawing/2014/main" id="{05B7E7A7-0DBE-85CD-E920-E4A98D106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565" y="548673"/>
              <a:ext cx="817240" cy="81724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5229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B518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574">
          <p15:clr>
            <a:srgbClr val="F26B43"/>
          </p15:clr>
        </p15:guide>
        <p15:guide id="3" pos="6652">
          <p15:clr>
            <a:srgbClr val="F26B43"/>
          </p15:clr>
        </p15:guide>
        <p15:guide id="4" pos="3613">
          <p15:clr>
            <a:srgbClr val="F26B43"/>
          </p15:clr>
        </p15:guide>
        <p15:guide id="5" pos="3386">
          <p15:clr>
            <a:srgbClr val="F26B43"/>
          </p15:clr>
        </p15:guide>
        <p15:guide id="6" pos="4475">
          <p15:clr>
            <a:srgbClr val="F26B43"/>
          </p15:clr>
        </p15:guide>
        <p15:guide id="7" pos="4929">
          <p15:clr>
            <a:srgbClr val="F26B43"/>
          </p15:clr>
        </p15:guide>
        <p15:guide id="8" pos="2751">
          <p15:clr>
            <a:srgbClr val="F26B43"/>
          </p15:clr>
        </p15:guide>
        <p15:guide id="9" pos="2298">
          <p15:clr>
            <a:srgbClr val="F26B43"/>
          </p15:clr>
        </p15:guide>
        <p15:guide id="10" orient="horz" pos="3952">
          <p15:clr>
            <a:srgbClr val="F26B43"/>
          </p15:clr>
        </p15:guide>
        <p15:guide id="11" orient="horz" pos="913">
          <p15:clr>
            <a:srgbClr val="F26B43"/>
          </p15:clr>
        </p15:guide>
        <p15:guide id="12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ygehuslillebaelt.dk/afdelinger/stab-service-og-centre/center-for-faelles-beslutningstagn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nsjaelland.dk/saarbehandlin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1EDE030E-4555-3E9C-8F10-1C320640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88" y="2946860"/>
            <a:ext cx="6875066" cy="281330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da-DK" sz="3200" b="1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Holistisk sårvurdering</a:t>
            </a:r>
            <a:br>
              <a:rPr lang="da-DK" b="1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b="1" kern="1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0CDA025-C729-C7F4-EAF3-BA87A85F6496}"/>
              </a:ext>
            </a:extLst>
          </p:cNvPr>
          <p:cNvSpPr txBox="1">
            <a:spLocks/>
          </p:cNvSpPr>
          <p:nvPr/>
        </p:nvSpPr>
        <p:spPr>
          <a:xfrm>
            <a:off x="911225" y="3070602"/>
            <a:ext cx="4464051" cy="877824"/>
          </a:xfrm>
          <a:prstGeom prst="rect">
            <a:avLst/>
          </a:prstGeom>
        </p:spPr>
        <p:txBody>
          <a:bodyPr vert="horz" lIns="0" tIns="0" rIns="0" bIns="0" rtlCol="0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lide Number Placeholder 3" hidden="1">
            <a:extLst>
              <a:ext uri="{FF2B5EF4-FFF2-40B4-BE49-F238E27FC236}">
                <a16:creationId xmlns:a16="http://schemas.microsoft.com/office/drawing/2014/main" id="{B5C40674-10E3-4773-A21E-8B62793D85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10F726D-B030-3447-AC7E-BC2948CBAB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5C7D237-0764-1708-B708-7852D8CEECB4}"/>
              </a:ext>
            </a:extLst>
          </p:cNvPr>
          <p:cNvSpPr txBox="1"/>
          <p:nvPr/>
        </p:nvSpPr>
        <p:spPr>
          <a:xfrm>
            <a:off x="300801" y="6088852"/>
            <a:ext cx="247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>
                <a:solidFill>
                  <a:schemeClr val="bg1"/>
                </a:solidFill>
              </a:rPr>
              <a:t>Version 1. 19.12.2024.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15F05C7-5307-D58C-A295-B807D8951EC4}"/>
              </a:ext>
            </a:extLst>
          </p:cNvPr>
          <p:cNvSpPr txBox="1"/>
          <p:nvPr/>
        </p:nvSpPr>
        <p:spPr>
          <a:xfrm>
            <a:off x="269512" y="5592152"/>
            <a:ext cx="6114422" cy="37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90400">
              <a:lnSpc>
                <a:spcPts val="2400"/>
              </a:lnSpc>
              <a:spcBef>
                <a:spcPts val="1000"/>
              </a:spcBef>
            </a:pPr>
            <a:r>
              <a:rPr lang="da-DK" sz="180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Tematik i g</a:t>
            </a:r>
            <a:r>
              <a:rPr lang="da-DK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enerelle sårprincipper</a:t>
            </a:r>
            <a:endParaRPr lang="da-DK" sz="240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lede 8" descr="Et billede, der indeholder Ansigt, person, tøj, Pensionist&#10;&#10;Automatisk genereret beskrivelse">
            <a:extLst>
              <a:ext uri="{FF2B5EF4-FFF2-40B4-BE49-F238E27FC236}">
                <a16:creationId xmlns:a16="http://schemas.microsoft.com/office/drawing/2014/main" id="{2BBE1DF2-97C7-84E8-04AC-89F12972E38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76" y="0"/>
            <a:ext cx="7870624" cy="37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29FBC-0D6D-3F51-455C-5ACC54A8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369793"/>
            <a:ext cx="10271125" cy="1081007"/>
          </a:xfrm>
        </p:spPr>
        <p:txBody>
          <a:bodyPr/>
          <a:lstStyle/>
          <a:p>
            <a:r>
              <a:rPr lang="da-DK" dirty="0"/>
              <a:t>Pårørendeinddragelse i sårbehandling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6AB90B-81D4-F014-5370-8D3DD0DDD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7159755" cy="4392614"/>
          </a:xfrm>
        </p:spPr>
        <p:txBody>
          <a:bodyPr/>
          <a:lstStyle/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Pårørende kan være ressourceperson, der kan støtte patienten følelsesmæssigt</a:t>
            </a:r>
          </a:p>
          <a:p>
            <a:pPr marL="0" indent="0">
              <a:buNone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Pårørende kan også være til stor gavn i forhold til behandling og hjælpe med praktiske udfordringer</a:t>
            </a:r>
          </a:p>
          <a:p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De pårørende kan være en støtte for patienten i samtaler med behandler, hvor de kan hjælpe borgeren/patienten med at italesætte deres ønsker og behov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C99B141-BD69-4B35-CA3F-524034B0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10</a:t>
            </a:fld>
            <a:endParaRPr lang="da-DK"/>
          </a:p>
        </p:txBody>
      </p:sp>
      <p:pic>
        <p:nvPicPr>
          <p:cNvPr id="5" name="Graphic 6" descr="Møde">
            <a:extLst>
              <a:ext uri="{FF2B5EF4-FFF2-40B4-BE49-F238E27FC236}">
                <a16:creationId xmlns:a16="http://schemas.microsoft.com/office/drawing/2014/main" id="{5D558E34-5120-9591-6663-EE5350172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4871" y="1996751"/>
            <a:ext cx="3226374" cy="32263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663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C6F22-608C-B88E-1498-BD358904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Forventninger til behandlingen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E1C588-A11D-77B6-99C2-B363D50A6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Der er forskel på, om borgeren/patienten skal modtage behandling på sårambulatoriet eller hjemme</a:t>
            </a:r>
          </a:p>
          <a:p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Bestilling af transport til sårambulatoriet</a:t>
            </a:r>
          </a:p>
          <a:p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Koordinering af besøg i hjemmet</a:t>
            </a:r>
          </a:p>
          <a:p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Der kan være behov for hjælpemidler i hjemmet til at udføre sårbehandling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648EE17-9C8C-3E85-1ABE-656E27DC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664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73137-5C02-A90B-0169-FB17051F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Fælles beslutningstagning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6C4583-108C-2D1C-9019-6E7D911E7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da-DK" dirty="0">
                <a:solidFill>
                  <a:schemeClr val="bg2">
                    <a:lumMod val="10000"/>
                  </a:schemeClr>
                </a:solidFill>
                <a:ea typeface="Verdana"/>
              </a:rPr>
              <a:t>Handler om samarbejde mellem  borgeren og behandleren, hvor der træffes beslutninger om udredning, behandling og opfølgning i den grad og på de måder, som patienten ønsker det</a:t>
            </a:r>
          </a:p>
          <a:p>
            <a:pPr marL="179705" indent="-179705"/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179705" indent="-179705"/>
            <a:r>
              <a:rPr lang="da-DK" dirty="0">
                <a:solidFill>
                  <a:schemeClr val="bg2">
                    <a:lumMod val="10000"/>
                  </a:schemeClr>
                </a:solidFill>
                <a:ea typeface="Verdana"/>
              </a:rPr>
              <a:t>Et godt samarbejde mellem borgeren og behandleren kan være med til at fremme behandlingsforløbet </a:t>
            </a:r>
          </a:p>
          <a:p>
            <a:pPr marL="179705" indent="-179705"/>
            <a:endParaRPr lang="da-DK" dirty="0">
              <a:solidFill>
                <a:schemeClr val="bg2">
                  <a:lumMod val="10000"/>
                </a:schemeClr>
              </a:solidFill>
              <a:ea typeface="Verdana"/>
            </a:endParaRPr>
          </a:p>
          <a:p>
            <a:pPr marL="179705" indent="-179705"/>
            <a:r>
              <a:rPr lang="da-DK" dirty="0">
                <a:solidFill>
                  <a:schemeClr val="bg2">
                    <a:lumMod val="10000"/>
                  </a:schemeClr>
                </a:solidFill>
                <a:ea typeface="Verdana"/>
              </a:rPr>
              <a:t>Læs mere om fælles beslutningstagning 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  <a:ea typeface="Verdana"/>
                <a:hlinkClick r:id="rId3"/>
              </a:rPr>
              <a:t>her</a:t>
            </a:r>
            <a:endParaRPr lang="da-DK" dirty="0">
              <a:solidFill>
                <a:schemeClr val="bg2">
                  <a:lumMod val="10000"/>
                </a:schemeClr>
              </a:solidFill>
              <a:ea typeface="Verdana"/>
            </a:endParaRPr>
          </a:p>
          <a:p>
            <a:pPr marL="0" indent="0">
              <a:buNone/>
            </a:pPr>
            <a:endParaRPr lang="da-DK" dirty="0"/>
          </a:p>
          <a:p>
            <a:pPr marL="179705" indent="-179705"/>
            <a:endParaRPr lang="da-DK" dirty="0"/>
          </a:p>
          <a:p>
            <a:pPr marL="179705" indent="-179705"/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999F9D8-4975-FCD9-1A86-B4272AB4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924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AE4A9-A27F-D527-12D4-2D305311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Referencer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85E035-B247-3B2C-281F-FD6CAB390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13" y="1728787"/>
            <a:ext cx="10815062" cy="4392614"/>
          </a:xfrm>
        </p:spPr>
        <p:txBody>
          <a:bodyPr/>
          <a:lstStyle/>
          <a:p>
            <a:pPr marL="0" lvl="0" indent="0">
              <a:buNone/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Bartholdy, K &amp; Kallesøe, J (2021).</a:t>
            </a:r>
            <a:r>
              <a:rPr lang="da-DK" i="1" dirty="0">
                <a:solidFill>
                  <a:schemeClr val="bg2">
                    <a:lumMod val="10000"/>
                  </a:schemeClr>
                </a:solidFill>
              </a:rPr>
              <a:t> Klinikbogen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da-DK" dirty="0" err="1">
                <a:solidFill>
                  <a:schemeClr val="bg2">
                    <a:lumMod val="10000"/>
                  </a:schemeClr>
                </a:solidFill>
              </a:rPr>
              <a:t>FADL´s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 Forlag </a:t>
            </a:r>
          </a:p>
          <a:p>
            <a:pPr lvl="0"/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Lindholm, C (2005). </a:t>
            </a:r>
            <a:r>
              <a:rPr lang="da-DK" i="1" dirty="0">
                <a:solidFill>
                  <a:schemeClr val="bg2">
                    <a:lumMod val="10000"/>
                  </a:schemeClr>
                </a:solidFill>
              </a:rPr>
              <a:t>Sår, 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Gads Forlag, København.</a:t>
            </a:r>
            <a:endParaRPr lang="da-DK" i="1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da-DK" dirty="0" err="1">
                <a:solidFill>
                  <a:schemeClr val="bg2">
                    <a:lumMod val="10000"/>
                  </a:schemeClr>
                </a:solidFill>
              </a:rPr>
              <a:t>Jarvis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, C  &amp; Eckhardt, A (2024). </a:t>
            </a:r>
            <a:r>
              <a:rPr lang="da-DK" i="1" dirty="0" err="1">
                <a:solidFill>
                  <a:schemeClr val="bg2">
                    <a:lumMod val="10000"/>
                  </a:schemeClr>
                </a:solidFill>
              </a:rPr>
              <a:t>Physical</a:t>
            </a:r>
            <a:r>
              <a:rPr lang="da-DK" i="1" dirty="0">
                <a:solidFill>
                  <a:schemeClr val="bg2">
                    <a:lumMod val="10000"/>
                  </a:schemeClr>
                </a:solidFill>
              </a:rPr>
              <a:t> Examination &amp; Health </a:t>
            </a:r>
            <a:r>
              <a:rPr lang="da-DK" i="1" dirty="0" err="1">
                <a:solidFill>
                  <a:schemeClr val="bg2">
                    <a:lumMod val="10000"/>
                  </a:schemeClr>
                </a:solidFill>
              </a:rPr>
              <a:t>assessment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, 8 edition. Elsevier. </a:t>
            </a:r>
          </a:p>
          <a:p>
            <a:pPr lvl="0"/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9A19061-5BE6-544F-F18E-3C486CB6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70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89BD9-42AF-CDA3-C0FC-1D802FED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73" y="1012694"/>
            <a:ext cx="9316508" cy="5388106"/>
          </a:xfrm>
        </p:spPr>
        <p:txBody>
          <a:bodyPr/>
          <a:lstStyle/>
          <a:p>
            <a:r>
              <a:rPr lang="da-DK" sz="2400" dirty="0"/>
              <a:t>Udviklet af Margaret Florence Hunt,</a:t>
            </a:r>
            <a:br>
              <a:rPr lang="da-DK" sz="2400" dirty="0"/>
            </a:br>
            <a:r>
              <a:rPr lang="da-DK" sz="2400" dirty="0" err="1"/>
              <a:t>Cand.cur</a:t>
            </a:r>
            <a:r>
              <a:rPr lang="da-DK" sz="2400" dirty="0"/>
              <a:t> APN, Avanceret Klinisk Sygeplejerske, </a:t>
            </a:r>
            <a:br>
              <a:rPr lang="da-DK" sz="2400" dirty="0"/>
            </a:br>
            <a:r>
              <a:rPr lang="da-DK" sz="2400" dirty="0"/>
              <a:t>Sårspecialist, Sorø Kommune</a:t>
            </a:r>
            <a:br>
              <a:rPr lang="da-DK" sz="3200" dirty="0"/>
            </a:br>
            <a:br>
              <a:rPr lang="da-DK" sz="3200" dirty="0"/>
            </a:br>
            <a:br>
              <a:rPr lang="da-DK" sz="3200" dirty="0"/>
            </a:br>
            <a:br>
              <a:rPr lang="da-DK" sz="3200" dirty="0"/>
            </a:br>
            <a:r>
              <a:rPr lang="da-DK" sz="2000" dirty="0"/>
              <a:t>I samarbejde med Sundhedsstrategisk Planlægning</a:t>
            </a:r>
            <a:br>
              <a:rPr lang="da-DK" sz="32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r>
              <a:rPr lang="da-DK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www.regionsjaelland.dk/saarbehandling</a:t>
            </a:r>
            <a:r>
              <a:rPr lang="da-DK" sz="1800" dirty="0"/>
              <a:t>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7CBDB99-72F2-1970-0DF6-213E20F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0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C5157-C650-0C2F-8422-F1362605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Holistisk vurdering</a:t>
            </a:r>
            <a:endParaRPr lang="da-DK" dirty="0">
              <a:solidFill>
                <a:srgbClr val="3B5182"/>
              </a:solidFill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478DA20-8CB9-5ACF-9BC0-58EA145C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AC273BC-2826-3CA3-2C0C-CE9027F90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da-DK" sz="2000" dirty="0">
                <a:solidFill>
                  <a:schemeClr val="bg2">
                    <a:lumMod val="10000"/>
                  </a:schemeClr>
                </a:solidFill>
              </a:rPr>
              <a:t>En holistisk vurdering i forbindelse med sårbehandling indebærer at møde det hele menneske og derved se mennesket bag såret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endParaRPr lang="da-DK" sz="20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ED9E631-CAD5-CBB6-A4F2-AEB6E5566598}"/>
              </a:ext>
            </a:extLst>
          </p:cNvPr>
          <p:cNvSpPr/>
          <p:nvPr/>
        </p:nvSpPr>
        <p:spPr>
          <a:xfrm>
            <a:off x="762515" y="4338757"/>
            <a:ext cx="4761471" cy="999362"/>
          </a:xfrm>
          <a:prstGeom prst="rect">
            <a:avLst/>
          </a:prstGeom>
          <a:solidFill>
            <a:srgbClr val="3B518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Det er ikke blot et sår på et menneske </a:t>
            </a:r>
          </a:p>
          <a:p>
            <a:r>
              <a:rPr lang="da-DK" dirty="0"/>
              <a:t>– det er altid et menneske med et sår, der får behandling</a:t>
            </a:r>
          </a:p>
        </p:txBody>
      </p:sp>
      <p:pic>
        <p:nvPicPr>
          <p:cNvPr id="24" name="Pladsholder til billede 23" descr="Et billede, der indeholder Ansigt, person, tøj, portræt&#10;&#10;Automatisk genereret beskrivelse">
            <a:extLst>
              <a:ext uri="{FF2B5EF4-FFF2-40B4-BE49-F238E27FC236}">
                <a16:creationId xmlns:a16="http://schemas.microsoft.com/office/drawing/2014/main" id="{072A6CAE-4946-B96E-F568-73BA79B340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r="802"/>
          <a:stretch>
            <a:fillRect/>
          </a:stretch>
        </p:blipFill>
        <p:spPr>
          <a:xfrm>
            <a:off x="6580480" y="1269194"/>
            <a:ext cx="4319612" cy="4319612"/>
          </a:xfrm>
        </p:spPr>
      </p:pic>
    </p:spTree>
    <p:extLst>
      <p:ext uri="{BB962C8B-B14F-4D97-AF65-F5344CB8AC3E}">
        <p14:creationId xmlns:p14="http://schemas.microsoft.com/office/powerpoint/2010/main" val="255352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2E972-BEC1-A514-8B69-92AFFD96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3B5182"/>
                </a:solidFill>
              </a:rPr>
              <a:t>Anamnese - sygehistorie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D7D3692-9B28-59A6-1595-CA2E2DC6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3</a:t>
            </a:fld>
            <a:endParaRPr lang="da-DK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69178A2A-5769-AC25-59A5-4F0384F0A060}"/>
              </a:ext>
            </a:extLst>
          </p:cNvPr>
          <p:cNvGrpSpPr/>
          <p:nvPr/>
        </p:nvGrpSpPr>
        <p:grpSpPr>
          <a:xfrm>
            <a:off x="1393824" y="1822265"/>
            <a:ext cx="9166227" cy="2470538"/>
            <a:chOff x="0" y="1829"/>
            <a:chExt cx="9404352" cy="2470538"/>
          </a:xfrm>
          <a:solidFill>
            <a:srgbClr val="3B5182"/>
          </a:solidFill>
        </p:grpSpPr>
        <p:sp>
          <p:nvSpPr>
            <p:cNvPr id="6" name="Billedforklaring: opadgående pil 5">
              <a:extLst>
                <a:ext uri="{FF2B5EF4-FFF2-40B4-BE49-F238E27FC236}">
                  <a16:creationId xmlns:a16="http://schemas.microsoft.com/office/drawing/2014/main" id="{BB345536-D1EE-D09E-2C68-28900F8CF015}"/>
                </a:ext>
              </a:extLst>
            </p:cNvPr>
            <p:cNvSpPr/>
            <p:nvPr/>
          </p:nvSpPr>
          <p:spPr>
            <a:xfrm rot="10800000">
              <a:off x="0" y="1829"/>
              <a:ext cx="9404352" cy="2470538"/>
            </a:xfrm>
            <a:prstGeom prst="upArrowCallou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7" name="Billedforklaring: opadgående pil 4">
              <a:extLst>
                <a:ext uri="{FF2B5EF4-FFF2-40B4-BE49-F238E27FC236}">
                  <a16:creationId xmlns:a16="http://schemas.microsoft.com/office/drawing/2014/main" id="{B16D108D-EEA8-E777-139B-9668A7704A49}"/>
                </a:ext>
              </a:extLst>
            </p:cNvPr>
            <p:cNvSpPr txBox="1"/>
            <p:nvPr/>
          </p:nvSpPr>
          <p:spPr>
            <a:xfrm rot="21600000">
              <a:off x="0" y="1829"/>
              <a:ext cx="9404352" cy="16052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0" i="0" kern="1200" dirty="0"/>
                <a:t>Den første del af helhedsvurderingen af borgeren er optagelse af en anamnese </a:t>
              </a:r>
              <a:endParaRPr lang="en-US" sz="2000" kern="1200" dirty="0"/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B397D86A-E986-DE32-985B-733869D50AFB}"/>
              </a:ext>
            </a:extLst>
          </p:cNvPr>
          <p:cNvGrpSpPr/>
          <p:nvPr/>
        </p:nvGrpSpPr>
        <p:grpSpPr>
          <a:xfrm>
            <a:off x="1393824" y="4292802"/>
            <a:ext cx="9166227" cy="1803197"/>
            <a:chOff x="0" y="2448272"/>
            <a:chExt cx="9404352" cy="1606332"/>
          </a:xfrm>
          <a:solidFill>
            <a:srgbClr val="3B518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9E93DB4B-F839-1E2D-795E-D93ECC689ABB}"/>
                </a:ext>
              </a:extLst>
            </p:cNvPr>
            <p:cNvSpPr/>
            <p:nvPr/>
          </p:nvSpPr>
          <p:spPr>
            <a:xfrm>
              <a:off x="0" y="2448272"/>
              <a:ext cx="9404352" cy="1606332"/>
            </a:xfrm>
            <a:prstGeom prst="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CB2A3849-B3BA-B2F2-6F76-ECF39ED48397}"/>
                </a:ext>
              </a:extLst>
            </p:cNvPr>
            <p:cNvSpPr txBox="1"/>
            <p:nvPr/>
          </p:nvSpPr>
          <p:spPr>
            <a:xfrm>
              <a:off x="0" y="2448272"/>
              <a:ext cx="9404352" cy="16063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0" i="0" kern="1200" dirty="0"/>
                <a:t>Anamnese er information om</a:t>
              </a:r>
              <a:r>
                <a:rPr lang="da-DK" sz="2000" dirty="0"/>
                <a:t> borgeren:</a:t>
              </a:r>
              <a:r>
                <a:rPr lang="da-DK" sz="2000" b="0" i="0" kern="1200" dirty="0"/>
                <a:t> 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dirty="0"/>
                <a:t>T</a:t>
              </a:r>
              <a:r>
                <a:rPr lang="da-DK" sz="2000" b="0" i="0" kern="1200" dirty="0"/>
                <a:t>idligere helbredsforhold og nuværende symptomer. 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0" i="0" kern="1200" dirty="0"/>
                <a:t>Det er vigtigt at inddrage borgeren, dennes pårørende og </a:t>
              </a:r>
              <a:r>
                <a:rPr lang="da-DK" sz="2000" dirty="0"/>
                <a:t>evt. viden fra </a:t>
              </a:r>
              <a:r>
                <a:rPr lang="da-DK" sz="2000" b="0" i="0" kern="1200" dirty="0"/>
                <a:t>tidligere journaler 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052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C9A99-C84B-10AC-03E3-3E3DD129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Helhedsvurdering af borgeren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3BA45D-543F-694E-DFA3-E079FD3B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4</a:t>
            </a:fld>
            <a:endParaRPr lang="da-DK"/>
          </a:p>
        </p:txBody>
      </p:sp>
      <p:graphicFrame>
        <p:nvGraphicFramePr>
          <p:cNvPr id="10" name="Pladsholder til indhold 2">
            <a:extLst>
              <a:ext uri="{FF2B5EF4-FFF2-40B4-BE49-F238E27FC236}">
                <a16:creationId xmlns:a16="http://schemas.microsoft.com/office/drawing/2014/main" id="{E47C3EA5-592C-4BFE-7A5A-2518D80C4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979257"/>
              </p:ext>
            </p:extLst>
          </p:nvPr>
        </p:nvGraphicFramePr>
        <p:xfrm>
          <a:off x="911225" y="2056109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816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2E6F4-897A-3041-2250-D605C22B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Helhedsvurdering af borgeren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B2D4A8-A214-A381-2354-779D8650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5</a:t>
            </a:fld>
            <a:endParaRPr lang="da-DK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ED878AD3-A2C2-CDF0-3A4C-04016B12F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545094"/>
              </p:ext>
            </p:extLst>
          </p:nvPr>
        </p:nvGraphicFramePr>
        <p:xfrm>
          <a:off x="1124969" y="1946406"/>
          <a:ext cx="8723119" cy="434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907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383C1-46CE-F539-E0BA-5596F899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83" y="817137"/>
            <a:ext cx="9648826" cy="1081007"/>
          </a:xfrm>
        </p:spPr>
        <p:txBody>
          <a:bodyPr/>
          <a:lstStyle/>
          <a:p>
            <a:r>
              <a:rPr lang="da-DK" sz="3600" dirty="0"/>
              <a:t>Indsamling af data om borgerens egen oplevelse og symptomer ved at have et sår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6666020-0E6B-B486-A83B-3D8A4236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6</a:t>
            </a:fld>
            <a:endParaRPr lang="da-DK"/>
          </a:p>
        </p:txBody>
      </p:sp>
      <p:grpSp>
        <p:nvGrpSpPr>
          <p:cNvPr id="5" name="Content Placeholder 2">
            <a:extLst>
              <a:ext uri="{FF2B5EF4-FFF2-40B4-BE49-F238E27FC236}">
                <a16:creationId xmlns:a16="http://schemas.microsoft.com/office/drawing/2014/main" id="{6A701D91-623D-E75D-3985-6E0567526058}"/>
              </a:ext>
            </a:extLst>
          </p:cNvPr>
          <p:cNvGrpSpPr/>
          <p:nvPr/>
        </p:nvGrpSpPr>
        <p:grpSpPr>
          <a:xfrm>
            <a:off x="617110" y="2974091"/>
            <a:ext cx="9655880" cy="3721909"/>
            <a:chOff x="1268062" y="2311914"/>
            <a:chExt cx="9655880" cy="3721909"/>
          </a:xfrm>
        </p:grpSpPr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D746611A-A4A2-D563-3C85-953712DE857C}"/>
                </a:ext>
              </a:extLst>
            </p:cNvPr>
            <p:cNvSpPr/>
            <p:nvPr/>
          </p:nvSpPr>
          <p:spPr>
            <a:xfrm>
              <a:off x="1541934" y="2311914"/>
              <a:ext cx="856737" cy="8567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72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DD80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7" name="Rectangle 7" descr="Workflow">
              <a:extLst>
                <a:ext uri="{FF2B5EF4-FFF2-40B4-BE49-F238E27FC236}">
                  <a16:creationId xmlns:a16="http://schemas.microsoft.com/office/drawing/2014/main" id="{3F094777-0DB2-99C6-796E-5902EA9BB4F2}"/>
                </a:ext>
              </a:extLst>
            </p:cNvPr>
            <p:cNvSpPr/>
            <p:nvPr/>
          </p:nvSpPr>
          <p:spPr>
            <a:xfrm>
              <a:off x="1724521" y="2494501"/>
              <a:ext cx="491572" cy="491572"/>
            </a:xfrm>
            <a:prstGeom prst="rect">
              <a:avLst/>
            </a:prstGeom>
            <a:blipFill>
              <a:blip r:embed="rId3">
                <a:alphaModFix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8085A309-2CE7-5451-2513-49DC3C844820}"/>
                </a:ext>
              </a:extLst>
            </p:cNvPr>
            <p:cNvSpPr/>
            <p:nvPr/>
          </p:nvSpPr>
          <p:spPr>
            <a:xfrm>
              <a:off x="1268062" y="3435510"/>
              <a:ext cx="1404490" cy="561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4492"/>
                <a:gd name="f7" fmla="val 561796"/>
                <a:gd name="f8" fmla="+- 0 0 -90"/>
                <a:gd name="f9" fmla="*/ f3 1 1404492"/>
                <a:gd name="f10" fmla="*/ f4 1 561796"/>
                <a:gd name="f11" fmla="+- f7 0 f5"/>
                <a:gd name="f12" fmla="+- f6 0 f5"/>
                <a:gd name="f13" fmla="*/ f8 f0 1"/>
                <a:gd name="f14" fmla="*/ f12 1 1404492"/>
                <a:gd name="f15" fmla="*/ f11 1 561796"/>
                <a:gd name="f16" fmla="*/ 0 f12 1"/>
                <a:gd name="f17" fmla="*/ 0 f11 1"/>
                <a:gd name="f18" fmla="*/ 1404492 f12 1"/>
                <a:gd name="f19" fmla="*/ 561796 f11 1"/>
                <a:gd name="f20" fmla="*/ f13 1 f2"/>
                <a:gd name="f21" fmla="*/ f16 1 1404492"/>
                <a:gd name="f22" fmla="*/ f17 1 561796"/>
                <a:gd name="f23" fmla="*/ f18 1 1404492"/>
                <a:gd name="f24" fmla="*/ f19 1 56179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04492" h="56179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488947">
                <a:lnSpc>
                  <a:spcPct val="90000"/>
                </a:lnSpc>
                <a:spcAft>
                  <a:spcPts val="500"/>
                </a:spcAft>
                <a:defRPr sz="1800" b="0" i="0" u="none" strike="noStrike" kern="0" cap="all" spc="0" baseline="0">
                  <a:solidFill>
                    <a:srgbClr val="000000"/>
                  </a:solidFill>
                  <a:uFillTx/>
                </a:defRPr>
              </a:pPr>
              <a:r>
                <a:rPr lang="da-DK" sz="1100" cap="all" dirty="0" err="1">
                  <a:solidFill>
                    <a:schemeClr val="bg2">
                      <a:lumMod val="10000"/>
                    </a:schemeClr>
                  </a:solidFill>
                  <a:latin typeface="Avenir Next LT Pro"/>
                </a:rPr>
                <a:t>Onset</a:t>
              </a:r>
              <a:br>
                <a:rPr lang="da-DK" sz="1100" cap="all" dirty="0">
                  <a:solidFill>
                    <a:schemeClr val="bg2">
                      <a:lumMod val="10000"/>
                    </a:schemeClr>
                  </a:solidFill>
                  <a:latin typeface="Avenir Next LT Pro"/>
                </a:rPr>
              </a:br>
              <a:r>
                <a:rPr lang="da-DK" sz="1100" cap="all" dirty="0">
                  <a:solidFill>
                    <a:schemeClr val="bg2">
                      <a:lumMod val="10000"/>
                    </a:schemeClr>
                  </a:solidFill>
                  <a:latin typeface="Avenir Next LT Pro"/>
                </a:rPr>
                <a:t>(debut)</a:t>
              </a:r>
            </a:p>
            <a:p>
              <a:pPr algn="ctr" defTabSz="488947">
                <a:lnSpc>
                  <a:spcPct val="90000"/>
                </a:lnSpc>
                <a:spcAft>
                  <a:spcPts val="500"/>
                </a:spcAft>
                <a:defRPr sz="1800" b="0" i="0" u="none" strike="noStrike" kern="0" cap="all" spc="0" baseline="0">
                  <a:solidFill>
                    <a:srgbClr val="000000"/>
                  </a:solidFill>
                  <a:uFillTx/>
                </a:defRPr>
              </a:pPr>
              <a:endParaRPr lang="da-DK" sz="1100" kern="100" cap="all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 defTabSz="488947">
                <a:lnSpc>
                  <a:spcPct val="90000"/>
                </a:lnSpc>
                <a:spcAft>
                  <a:spcPts val="500"/>
                </a:spcAft>
                <a:defRPr sz="1800" b="0" i="0" u="none" strike="noStrike" kern="0" cap="all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kern="0" cap="all" dirty="0">
                  <a:solidFill>
                    <a:srgbClr val="000000"/>
                  </a:solidFill>
                  <a:latin typeface="Avenir Next LT Pro"/>
                </a:rPr>
                <a:t> </a:t>
              </a:r>
              <a:endParaRPr lang="en-US" sz="1100" cap="all" dirty="0">
                <a:solidFill>
                  <a:srgbClr val="000000"/>
                </a:solidFill>
                <a:latin typeface="Avenir Next LT Pro"/>
              </a:endParaRPr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CB8C583E-6218-4359-9A69-FE69ADCF1B04}"/>
                </a:ext>
              </a:extLst>
            </p:cNvPr>
            <p:cNvSpPr/>
            <p:nvPr/>
          </p:nvSpPr>
          <p:spPr>
            <a:xfrm>
              <a:off x="3192216" y="2311914"/>
              <a:ext cx="856737" cy="8567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72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A5AB81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10" name="Rectangle 10" descr="Marker">
              <a:extLst>
                <a:ext uri="{FF2B5EF4-FFF2-40B4-BE49-F238E27FC236}">
                  <a16:creationId xmlns:a16="http://schemas.microsoft.com/office/drawing/2014/main" id="{D7D55421-C019-77B1-EABE-452CE9F14D10}"/>
                </a:ext>
              </a:extLst>
            </p:cNvPr>
            <p:cNvSpPr/>
            <p:nvPr/>
          </p:nvSpPr>
          <p:spPr>
            <a:xfrm>
              <a:off x="3374794" y="2494501"/>
              <a:ext cx="491572" cy="491572"/>
            </a:xfrm>
            <a:prstGeom prst="rect">
              <a:avLst/>
            </a:prstGeom>
            <a:blipFill>
              <a:blip r:embed="rId5">
                <a:alphaModFix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DE0CFDE3-B2B8-5FE9-93C7-460EBC07A35C}"/>
                </a:ext>
              </a:extLst>
            </p:cNvPr>
            <p:cNvSpPr/>
            <p:nvPr/>
          </p:nvSpPr>
          <p:spPr>
            <a:xfrm>
              <a:off x="2918335" y="3435510"/>
              <a:ext cx="1404490" cy="561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4492"/>
                <a:gd name="f7" fmla="val 561796"/>
                <a:gd name="f8" fmla="+- 0 0 -90"/>
                <a:gd name="f9" fmla="*/ f3 1 1404492"/>
                <a:gd name="f10" fmla="*/ f4 1 561796"/>
                <a:gd name="f11" fmla="+- f7 0 f5"/>
                <a:gd name="f12" fmla="+- f6 0 f5"/>
                <a:gd name="f13" fmla="*/ f8 f0 1"/>
                <a:gd name="f14" fmla="*/ f12 1 1404492"/>
                <a:gd name="f15" fmla="*/ f11 1 561796"/>
                <a:gd name="f16" fmla="*/ 0 f12 1"/>
                <a:gd name="f17" fmla="*/ 0 f11 1"/>
                <a:gd name="f18" fmla="*/ 1404492 f12 1"/>
                <a:gd name="f19" fmla="*/ 561796 f11 1"/>
                <a:gd name="f20" fmla="*/ f13 1 f2"/>
                <a:gd name="f21" fmla="*/ f16 1 1404492"/>
                <a:gd name="f22" fmla="*/ f17 1 561796"/>
                <a:gd name="f23" fmla="*/ f18 1 1404492"/>
                <a:gd name="f24" fmla="*/ f19 1 56179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04492" h="56179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488947">
                <a:lnSpc>
                  <a:spcPct val="90000"/>
                </a:lnSpc>
                <a:spcAft>
                  <a:spcPts val="500"/>
                </a:spcAft>
                <a:defRPr sz="1800" b="0" i="0" u="none" strike="noStrike" kern="0" cap="all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cap="all" dirty="0">
                  <a:solidFill>
                    <a:srgbClr val="000000"/>
                  </a:solidFill>
                  <a:latin typeface="Avenir Next LT Pro"/>
                </a:rPr>
                <a:t>Location (location)</a:t>
              </a:r>
              <a:endParaRPr lang="en-GB" sz="1100" kern="0" cap="all" dirty="0">
                <a:solidFill>
                  <a:srgbClr val="000000"/>
                </a:solidFill>
                <a:latin typeface="Avenir Next LT Pro"/>
              </a:endParaRPr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0D5614EA-8F6B-237B-ED2A-6B9BEFB20E0C}"/>
                </a:ext>
              </a:extLst>
            </p:cNvPr>
            <p:cNvSpPr/>
            <p:nvPr/>
          </p:nvSpPr>
          <p:spPr>
            <a:xfrm>
              <a:off x="4842488" y="2311914"/>
              <a:ext cx="856737" cy="8567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72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D8B25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13" name="Rectangle 13" descr="Stopwatch">
              <a:extLst>
                <a:ext uri="{FF2B5EF4-FFF2-40B4-BE49-F238E27FC236}">
                  <a16:creationId xmlns:a16="http://schemas.microsoft.com/office/drawing/2014/main" id="{D049768C-BAD2-1439-EB15-E5115D169546}"/>
                </a:ext>
              </a:extLst>
            </p:cNvPr>
            <p:cNvSpPr/>
            <p:nvPr/>
          </p:nvSpPr>
          <p:spPr>
            <a:xfrm>
              <a:off x="5025076" y="2494501"/>
              <a:ext cx="491572" cy="491572"/>
            </a:xfrm>
            <a:prstGeom prst="rect">
              <a:avLst/>
            </a:prstGeom>
            <a:blipFill>
              <a:blip r:embed="rId7">
                <a:alphaModFix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E0AD6D29-DD82-CF66-5A80-D5FD1EF97943}"/>
                </a:ext>
              </a:extLst>
            </p:cNvPr>
            <p:cNvSpPr/>
            <p:nvPr/>
          </p:nvSpPr>
          <p:spPr>
            <a:xfrm>
              <a:off x="4568616" y="3435510"/>
              <a:ext cx="1404490" cy="561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4492"/>
                <a:gd name="f7" fmla="val 561796"/>
                <a:gd name="f8" fmla="+- 0 0 -90"/>
                <a:gd name="f9" fmla="*/ f3 1 1404492"/>
                <a:gd name="f10" fmla="*/ f4 1 561796"/>
                <a:gd name="f11" fmla="+- f7 0 f5"/>
                <a:gd name="f12" fmla="+- f6 0 f5"/>
                <a:gd name="f13" fmla="*/ f8 f0 1"/>
                <a:gd name="f14" fmla="*/ f12 1 1404492"/>
                <a:gd name="f15" fmla="*/ f11 1 561796"/>
                <a:gd name="f16" fmla="*/ 0 f12 1"/>
                <a:gd name="f17" fmla="*/ 0 f11 1"/>
                <a:gd name="f18" fmla="*/ 1404492 f12 1"/>
                <a:gd name="f19" fmla="*/ 561796 f11 1"/>
                <a:gd name="f20" fmla="*/ f13 1 f2"/>
                <a:gd name="f21" fmla="*/ f16 1 1404492"/>
                <a:gd name="f22" fmla="*/ f17 1 561796"/>
                <a:gd name="f23" fmla="*/ f18 1 1404492"/>
                <a:gd name="f24" fmla="*/ f19 1 56179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04492" h="56179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488947">
                <a:lnSpc>
                  <a:spcPct val="90000"/>
                </a:lnSpc>
                <a:spcAft>
                  <a:spcPts val="500"/>
                </a:spcAft>
                <a:defRPr sz="1800" b="0" i="0" u="none" strike="noStrike" kern="0" cap="all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cap="all" dirty="0">
                  <a:solidFill>
                    <a:srgbClr val="000000"/>
                  </a:solidFill>
                  <a:latin typeface="Avenir Next LT Pro"/>
                </a:rPr>
                <a:t>Duration (</a:t>
              </a:r>
              <a:r>
                <a:rPr lang="en-GB" sz="1100" cap="all" dirty="0" err="1">
                  <a:solidFill>
                    <a:srgbClr val="000000"/>
                  </a:solidFill>
                  <a:latin typeface="Avenir Next LT Pro"/>
                </a:rPr>
                <a:t>varighed</a:t>
              </a:r>
              <a:r>
                <a:rPr lang="en-GB" sz="1100" cap="all" dirty="0">
                  <a:solidFill>
                    <a:srgbClr val="000000"/>
                  </a:solidFill>
                  <a:latin typeface="Avenir Next LT Pro"/>
                </a:rPr>
                <a:t>)</a:t>
              </a:r>
              <a:endParaRPr lang="en-US" sz="1100" cap="all" dirty="0">
                <a:solidFill>
                  <a:srgbClr val="000000"/>
                </a:solidFill>
                <a:latin typeface="Avenir Next LT Pro"/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5E08FE7D-7CAA-7D57-527F-DEC6937A230C}"/>
                </a:ext>
              </a:extLst>
            </p:cNvPr>
            <p:cNvSpPr/>
            <p:nvPr/>
          </p:nvSpPr>
          <p:spPr>
            <a:xfrm>
              <a:off x="6492770" y="2311914"/>
              <a:ext cx="856737" cy="8567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72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7BA79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16" name="Rectangle 16" descr="Pencil">
              <a:extLst>
                <a:ext uri="{FF2B5EF4-FFF2-40B4-BE49-F238E27FC236}">
                  <a16:creationId xmlns:a16="http://schemas.microsoft.com/office/drawing/2014/main" id="{CD37D2CC-82B0-B421-3F15-98E83E4C5650}"/>
                </a:ext>
              </a:extLst>
            </p:cNvPr>
            <p:cNvSpPr/>
            <p:nvPr/>
          </p:nvSpPr>
          <p:spPr>
            <a:xfrm>
              <a:off x="6675348" y="2494501"/>
              <a:ext cx="491572" cy="491572"/>
            </a:xfrm>
            <a:prstGeom prst="rect">
              <a:avLst/>
            </a:prstGeom>
            <a:blipFill>
              <a:blip r:embed="rId9">
                <a:alphaModFix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6739ECD7-C7A4-7869-8393-E3F695F82F67}"/>
                </a:ext>
              </a:extLst>
            </p:cNvPr>
            <p:cNvSpPr/>
            <p:nvPr/>
          </p:nvSpPr>
          <p:spPr>
            <a:xfrm>
              <a:off x="6218889" y="3435510"/>
              <a:ext cx="1404490" cy="561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4492"/>
                <a:gd name="f7" fmla="val 561796"/>
                <a:gd name="f8" fmla="+- 0 0 -90"/>
                <a:gd name="f9" fmla="*/ f3 1 1404492"/>
                <a:gd name="f10" fmla="*/ f4 1 561796"/>
                <a:gd name="f11" fmla="+- f7 0 f5"/>
                <a:gd name="f12" fmla="+- f6 0 f5"/>
                <a:gd name="f13" fmla="*/ f8 f0 1"/>
                <a:gd name="f14" fmla="*/ f12 1 1404492"/>
                <a:gd name="f15" fmla="*/ f11 1 561796"/>
                <a:gd name="f16" fmla="*/ 0 f12 1"/>
                <a:gd name="f17" fmla="*/ 0 f11 1"/>
                <a:gd name="f18" fmla="*/ 1404492 f12 1"/>
                <a:gd name="f19" fmla="*/ 561796 f11 1"/>
                <a:gd name="f20" fmla="*/ f13 1 f2"/>
                <a:gd name="f21" fmla="*/ f16 1 1404492"/>
                <a:gd name="f22" fmla="*/ f17 1 561796"/>
                <a:gd name="f23" fmla="*/ f18 1 1404492"/>
                <a:gd name="f24" fmla="*/ f19 1 56179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04492" h="56179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488947">
                <a:lnSpc>
                  <a:spcPct val="90000"/>
                </a:lnSpc>
                <a:spcAft>
                  <a:spcPts val="500"/>
                </a:spcAft>
                <a:defRPr sz="1800" b="0" i="0" u="none" strike="noStrike" kern="0" cap="all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cap="all" dirty="0">
                  <a:solidFill>
                    <a:srgbClr val="000000"/>
                  </a:solidFill>
                  <a:latin typeface="Avenir Next LT Pro"/>
                </a:rPr>
                <a:t>Characteristics (</a:t>
              </a:r>
              <a:r>
                <a:rPr lang="en-GB" sz="1100" cap="all" dirty="0" err="1">
                  <a:solidFill>
                    <a:srgbClr val="000000"/>
                  </a:solidFill>
                  <a:latin typeface="Avenir Next LT Pro"/>
                </a:rPr>
                <a:t>kendetegn</a:t>
              </a:r>
              <a:r>
                <a:rPr lang="en-GB" sz="1100" cap="all" dirty="0">
                  <a:solidFill>
                    <a:srgbClr val="000000"/>
                  </a:solidFill>
                  <a:latin typeface="Avenir Next LT Pro"/>
                </a:rPr>
                <a:t>)</a:t>
              </a:r>
              <a:r>
                <a:rPr lang="da-DK" sz="1100" cap="all" dirty="0">
                  <a:solidFill>
                    <a:srgbClr val="000000"/>
                  </a:solidFill>
                  <a:latin typeface="Avenir Next LT Pro"/>
                </a:rPr>
                <a:t>  </a:t>
              </a:r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502C2F0D-750F-29EA-255E-B147A1F37116}"/>
                </a:ext>
              </a:extLst>
            </p:cNvPr>
            <p:cNvSpPr/>
            <p:nvPr/>
          </p:nvSpPr>
          <p:spPr>
            <a:xfrm>
              <a:off x="8143042" y="2311914"/>
              <a:ext cx="856737" cy="8567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72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968C8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19" name="Rectangle 19" descr="Rain">
              <a:extLst>
                <a:ext uri="{FF2B5EF4-FFF2-40B4-BE49-F238E27FC236}">
                  <a16:creationId xmlns:a16="http://schemas.microsoft.com/office/drawing/2014/main" id="{82D0788D-5AA0-1487-C9F0-9FE02FA4F36E}"/>
                </a:ext>
              </a:extLst>
            </p:cNvPr>
            <p:cNvSpPr/>
            <p:nvPr/>
          </p:nvSpPr>
          <p:spPr>
            <a:xfrm>
              <a:off x="8325630" y="2494501"/>
              <a:ext cx="491572" cy="491572"/>
            </a:xfrm>
            <a:prstGeom prst="rect">
              <a:avLst/>
            </a:prstGeom>
            <a:blipFill>
              <a:blip r:embed="rId11">
                <a:alphaModFix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5F625AF1-BB47-B606-6A87-4AA967365D4B}"/>
                </a:ext>
              </a:extLst>
            </p:cNvPr>
            <p:cNvSpPr/>
            <p:nvPr/>
          </p:nvSpPr>
          <p:spPr>
            <a:xfrm>
              <a:off x="7869170" y="3435510"/>
              <a:ext cx="1404490" cy="561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4492"/>
                <a:gd name="f7" fmla="val 561796"/>
                <a:gd name="f8" fmla="+- 0 0 -90"/>
                <a:gd name="f9" fmla="*/ f3 1 1404492"/>
                <a:gd name="f10" fmla="*/ f4 1 561796"/>
                <a:gd name="f11" fmla="+- f7 0 f5"/>
                <a:gd name="f12" fmla="+- f6 0 f5"/>
                <a:gd name="f13" fmla="*/ f8 f0 1"/>
                <a:gd name="f14" fmla="*/ f12 1 1404492"/>
                <a:gd name="f15" fmla="*/ f11 1 561796"/>
                <a:gd name="f16" fmla="*/ 0 f12 1"/>
                <a:gd name="f17" fmla="*/ 0 f11 1"/>
                <a:gd name="f18" fmla="*/ 1404492 f12 1"/>
                <a:gd name="f19" fmla="*/ 561796 f11 1"/>
                <a:gd name="f20" fmla="*/ f13 1 f2"/>
                <a:gd name="f21" fmla="*/ f16 1 1404492"/>
                <a:gd name="f22" fmla="*/ f17 1 561796"/>
                <a:gd name="f23" fmla="*/ f18 1 1404492"/>
                <a:gd name="f24" fmla="*/ f19 1 56179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04492" h="56179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488947">
                <a:lnSpc>
                  <a:spcPct val="90000"/>
                </a:lnSpc>
                <a:spcAft>
                  <a:spcPts val="500"/>
                </a:spcAft>
                <a:defRPr sz="1800" b="0" i="0" u="none" strike="noStrike" kern="0" cap="all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cap="all" dirty="0">
                  <a:solidFill>
                    <a:srgbClr val="000000"/>
                  </a:solidFill>
                  <a:latin typeface="Avenir Next LT Pro"/>
                </a:rPr>
                <a:t>Aggravating factors (</a:t>
              </a:r>
              <a:r>
                <a:rPr lang="en-US" sz="1100" cap="all" dirty="0" err="1">
                  <a:solidFill>
                    <a:srgbClr val="000000"/>
                  </a:solidFill>
                  <a:latin typeface="Avenir Next LT Pro"/>
                </a:rPr>
                <a:t>forværrende</a:t>
              </a:r>
              <a:r>
                <a:rPr lang="en-US" sz="1100" cap="all" dirty="0">
                  <a:solidFill>
                    <a:srgbClr val="000000"/>
                  </a:solidFill>
                  <a:latin typeface="Avenir Next LT Pro"/>
                </a:rPr>
                <a:t> </a:t>
              </a:r>
              <a:r>
                <a:rPr lang="en-US" sz="1100" cap="all" dirty="0" err="1">
                  <a:solidFill>
                    <a:srgbClr val="000000"/>
                  </a:solidFill>
                  <a:latin typeface="Avenir Next LT Pro"/>
                </a:rPr>
                <a:t>faktorer</a:t>
              </a:r>
              <a:r>
                <a:rPr lang="en-US" sz="1100" cap="all" dirty="0">
                  <a:solidFill>
                    <a:srgbClr val="000000"/>
                  </a:solidFill>
                  <a:latin typeface="Avenir Next LT Pro"/>
                </a:rPr>
                <a:t>) </a:t>
              </a:r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3C09E7CA-94AD-3E0E-14FC-D187BD325282}"/>
                </a:ext>
              </a:extLst>
            </p:cNvPr>
            <p:cNvSpPr/>
            <p:nvPr/>
          </p:nvSpPr>
          <p:spPr>
            <a:xfrm>
              <a:off x="9793324" y="2311914"/>
              <a:ext cx="856737" cy="8567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72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DD80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22" name="Rectangle 22" descr="Fan">
              <a:extLst>
                <a:ext uri="{FF2B5EF4-FFF2-40B4-BE49-F238E27FC236}">
                  <a16:creationId xmlns:a16="http://schemas.microsoft.com/office/drawing/2014/main" id="{405AAB4C-C187-5C57-E2AD-EC2619B43412}"/>
                </a:ext>
              </a:extLst>
            </p:cNvPr>
            <p:cNvSpPr/>
            <p:nvPr/>
          </p:nvSpPr>
          <p:spPr>
            <a:xfrm>
              <a:off x="9975911" y="2494501"/>
              <a:ext cx="491572" cy="491572"/>
            </a:xfrm>
            <a:prstGeom prst="rect">
              <a:avLst/>
            </a:prstGeom>
            <a:blipFill>
              <a:blip r:embed="rId13">
                <a:alphaModFix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A5346C70-342C-3EC8-43C9-450278B526A6}"/>
                </a:ext>
              </a:extLst>
            </p:cNvPr>
            <p:cNvSpPr/>
            <p:nvPr/>
          </p:nvSpPr>
          <p:spPr>
            <a:xfrm>
              <a:off x="9519452" y="3435510"/>
              <a:ext cx="1404490" cy="561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4492"/>
                <a:gd name="f7" fmla="val 561796"/>
                <a:gd name="f8" fmla="+- 0 0 -90"/>
                <a:gd name="f9" fmla="*/ f3 1 1404492"/>
                <a:gd name="f10" fmla="*/ f4 1 561796"/>
                <a:gd name="f11" fmla="+- f7 0 f5"/>
                <a:gd name="f12" fmla="+- f6 0 f5"/>
                <a:gd name="f13" fmla="*/ f8 f0 1"/>
                <a:gd name="f14" fmla="*/ f12 1 1404492"/>
                <a:gd name="f15" fmla="*/ f11 1 561796"/>
                <a:gd name="f16" fmla="*/ 0 f12 1"/>
                <a:gd name="f17" fmla="*/ 0 f11 1"/>
                <a:gd name="f18" fmla="*/ 1404492 f12 1"/>
                <a:gd name="f19" fmla="*/ 561796 f11 1"/>
                <a:gd name="f20" fmla="*/ f13 1 f2"/>
                <a:gd name="f21" fmla="*/ f16 1 1404492"/>
                <a:gd name="f22" fmla="*/ f17 1 561796"/>
                <a:gd name="f23" fmla="*/ f18 1 1404492"/>
                <a:gd name="f24" fmla="*/ f19 1 56179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04492" h="56179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488947">
                <a:lnSpc>
                  <a:spcPct val="90000"/>
                </a:lnSpc>
                <a:spcAft>
                  <a:spcPts val="500"/>
                </a:spcAft>
                <a:defRPr sz="1800" b="0" i="0" u="none" strike="noStrike" kern="0" cap="all" spc="0" baseline="0">
                  <a:solidFill>
                    <a:srgbClr val="000000"/>
                  </a:solidFill>
                  <a:uFillTx/>
                </a:defRPr>
              </a:pPr>
              <a:r>
                <a:rPr lang="da-DK" sz="1100" cap="all" dirty="0" err="1">
                  <a:solidFill>
                    <a:srgbClr val="000000"/>
                  </a:solidFill>
                  <a:latin typeface="Avenir Next LT Pro"/>
                </a:rPr>
                <a:t>Relieving</a:t>
              </a:r>
              <a:r>
                <a:rPr lang="da-DK" sz="1100" cap="all" dirty="0">
                  <a:solidFill>
                    <a:srgbClr val="000000"/>
                  </a:solidFill>
                  <a:latin typeface="Avenir Next LT Pro"/>
                </a:rPr>
                <a:t> factors (lindrende faktorer)</a:t>
              </a:r>
              <a:endParaRPr lang="en-US" sz="1100" cap="all" dirty="0">
                <a:solidFill>
                  <a:srgbClr val="000000"/>
                </a:solidFill>
                <a:latin typeface="Avenir Next LT Pro"/>
              </a:endParaRPr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019BA5B1-D723-0699-A47C-C41DBDC933F5}"/>
                </a:ext>
              </a:extLst>
            </p:cNvPr>
            <p:cNvSpPr/>
            <p:nvPr/>
          </p:nvSpPr>
          <p:spPr>
            <a:xfrm>
              <a:off x="4842488" y="4348429"/>
              <a:ext cx="856737" cy="8567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72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A5AB81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25" name="Rectangle 25" descr="Medicine">
              <a:extLst>
                <a:ext uri="{FF2B5EF4-FFF2-40B4-BE49-F238E27FC236}">
                  <a16:creationId xmlns:a16="http://schemas.microsoft.com/office/drawing/2014/main" id="{7A847842-30AE-0858-4B02-D0414A9BEDF7}"/>
                </a:ext>
              </a:extLst>
            </p:cNvPr>
            <p:cNvSpPr/>
            <p:nvPr/>
          </p:nvSpPr>
          <p:spPr>
            <a:xfrm>
              <a:off x="5025076" y="4531016"/>
              <a:ext cx="491572" cy="491572"/>
            </a:xfrm>
            <a:prstGeom prst="rect">
              <a:avLst/>
            </a:prstGeom>
            <a:blipFill>
              <a:blip r:embed="rId15">
                <a:alphaModFix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A093CB68-B436-9674-238C-D5C7DD8C343A}"/>
                </a:ext>
              </a:extLst>
            </p:cNvPr>
            <p:cNvSpPr/>
            <p:nvPr/>
          </p:nvSpPr>
          <p:spPr>
            <a:xfrm>
              <a:off x="4568616" y="5472025"/>
              <a:ext cx="1404490" cy="561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4492"/>
                <a:gd name="f7" fmla="val 561796"/>
                <a:gd name="f8" fmla="+- 0 0 -90"/>
                <a:gd name="f9" fmla="*/ f3 1 1404492"/>
                <a:gd name="f10" fmla="*/ f4 1 561796"/>
                <a:gd name="f11" fmla="+- f7 0 f5"/>
                <a:gd name="f12" fmla="+- f6 0 f5"/>
                <a:gd name="f13" fmla="*/ f8 f0 1"/>
                <a:gd name="f14" fmla="*/ f12 1 1404492"/>
                <a:gd name="f15" fmla="*/ f11 1 561796"/>
                <a:gd name="f16" fmla="*/ 0 f12 1"/>
                <a:gd name="f17" fmla="*/ 0 f11 1"/>
                <a:gd name="f18" fmla="*/ 1404492 f12 1"/>
                <a:gd name="f19" fmla="*/ 561796 f11 1"/>
                <a:gd name="f20" fmla="*/ f13 1 f2"/>
                <a:gd name="f21" fmla="*/ f16 1 1404492"/>
                <a:gd name="f22" fmla="*/ f17 1 561796"/>
                <a:gd name="f23" fmla="*/ f18 1 1404492"/>
                <a:gd name="f24" fmla="*/ f19 1 56179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04492" h="56179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488947">
                <a:lnSpc>
                  <a:spcPct val="90000"/>
                </a:lnSpc>
                <a:spcAft>
                  <a:spcPts val="500"/>
                </a:spcAft>
                <a:defRPr sz="1800" b="0" i="0" u="none" strike="noStrike" kern="0" cap="all" spc="0" baseline="0">
                  <a:solidFill>
                    <a:srgbClr val="000000"/>
                  </a:solidFill>
                  <a:uFillTx/>
                </a:defRPr>
              </a:pPr>
              <a:r>
                <a:rPr lang="da-DK" sz="1100" cap="all" dirty="0">
                  <a:solidFill>
                    <a:srgbClr val="000000"/>
                  </a:solidFill>
                  <a:latin typeface="Avenir Next LT Pro"/>
                </a:rPr>
                <a:t>Timing (timing)</a:t>
              </a:r>
              <a:endParaRPr lang="da-DK" sz="1100" kern="0" cap="all" dirty="0">
                <a:solidFill>
                  <a:srgbClr val="000000"/>
                </a:solidFill>
                <a:latin typeface="Avenir Next LT Pro"/>
              </a:endParaRPr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F69E6769-52C6-343F-DA10-D33EB5E47244}"/>
                </a:ext>
              </a:extLst>
            </p:cNvPr>
            <p:cNvSpPr/>
            <p:nvPr/>
          </p:nvSpPr>
          <p:spPr>
            <a:xfrm>
              <a:off x="6492770" y="4348429"/>
              <a:ext cx="856737" cy="8567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72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D8B25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28" name="Rectangle 28" descr="Irritant">
              <a:extLst>
                <a:ext uri="{FF2B5EF4-FFF2-40B4-BE49-F238E27FC236}">
                  <a16:creationId xmlns:a16="http://schemas.microsoft.com/office/drawing/2014/main" id="{EB8889BC-2141-A8FE-F323-BE8CE2CDE4A4}"/>
                </a:ext>
              </a:extLst>
            </p:cNvPr>
            <p:cNvSpPr/>
            <p:nvPr/>
          </p:nvSpPr>
          <p:spPr>
            <a:xfrm>
              <a:off x="6675348" y="4531016"/>
              <a:ext cx="491572" cy="491572"/>
            </a:xfrm>
            <a:prstGeom prst="rect">
              <a:avLst/>
            </a:prstGeom>
            <a:blipFill>
              <a:blip r:embed="rId17">
                <a:alphaModFix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000000"/>
                </a:solidFill>
                <a:latin typeface="Aptos"/>
              </a:endParaRPr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02483B6C-CF6E-DA7C-3C50-CADCDCA67FA8}"/>
                </a:ext>
              </a:extLst>
            </p:cNvPr>
            <p:cNvSpPr/>
            <p:nvPr/>
          </p:nvSpPr>
          <p:spPr>
            <a:xfrm>
              <a:off x="6218889" y="5472025"/>
              <a:ext cx="1404490" cy="561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4492"/>
                <a:gd name="f7" fmla="val 561796"/>
                <a:gd name="f8" fmla="+- 0 0 -90"/>
                <a:gd name="f9" fmla="*/ f3 1 1404492"/>
                <a:gd name="f10" fmla="*/ f4 1 561796"/>
                <a:gd name="f11" fmla="+- f7 0 f5"/>
                <a:gd name="f12" fmla="+- f6 0 f5"/>
                <a:gd name="f13" fmla="*/ f8 f0 1"/>
                <a:gd name="f14" fmla="*/ f12 1 1404492"/>
                <a:gd name="f15" fmla="*/ f11 1 561796"/>
                <a:gd name="f16" fmla="*/ 0 f12 1"/>
                <a:gd name="f17" fmla="*/ 0 f11 1"/>
                <a:gd name="f18" fmla="*/ 1404492 f12 1"/>
                <a:gd name="f19" fmla="*/ 561796 f11 1"/>
                <a:gd name="f20" fmla="*/ f13 1 f2"/>
                <a:gd name="f21" fmla="*/ f16 1 1404492"/>
                <a:gd name="f22" fmla="*/ f17 1 561796"/>
                <a:gd name="f23" fmla="*/ f18 1 1404492"/>
                <a:gd name="f24" fmla="*/ f19 1 56179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04492" h="56179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488947">
                <a:lnSpc>
                  <a:spcPct val="90000"/>
                </a:lnSpc>
                <a:spcAft>
                  <a:spcPts val="500"/>
                </a:spcAft>
                <a:defRPr sz="1800" b="0" i="0" u="none" strike="noStrike" kern="0" cap="all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cap="all" dirty="0">
                  <a:solidFill>
                    <a:srgbClr val="000000"/>
                  </a:solidFill>
                  <a:latin typeface="Avenir Next LT Pro"/>
                </a:rPr>
                <a:t>Severity (</a:t>
              </a:r>
              <a:r>
                <a:rPr lang="en-GB" sz="1100" cap="all" dirty="0" err="1">
                  <a:solidFill>
                    <a:srgbClr val="000000"/>
                  </a:solidFill>
                  <a:latin typeface="Avenir Next LT Pro"/>
                </a:rPr>
                <a:t>sværhedsgrad</a:t>
              </a:r>
              <a:r>
                <a:rPr lang="en-GB" sz="1100" cap="all" dirty="0">
                  <a:solidFill>
                    <a:srgbClr val="000000"/>
                  </a:solidFill>
                  <a:latin typeface="Avenir Next LT Pro"/>
                </a:rPr>
                <a:t>) </a:t>
              </a:r>
              <a:r>
                <a:rPr lang="da-DK" sz="1100" cap="all" dirty="0">
                  <a:solidFill>
                    <a:srgbClr val="000000"/>
                  </a:solidFill>
                  <a:latin typeface="Avenir Next LT Pro"/>
                </a:rPr>
                <a:t> </a:t>
              </a:r>
              <a:endParaRPr lang="da-DK" sz="1100" kern="0" cap="all" dirty="0">
                <a:solidFill>
                  <a:srgbClr val="000000"/>
                </a:solidFill>
                <a:latin typeface="Avenir Next LT Pro"/>
              </a:endParaRPr>
            </a:p>
          </p:txBody>
        </p:sp>
      </p:grpSp>
      <p:sp>
        <p:nvSpPr>
          <p:cNvPr id="30" name="Tekstfelt 29">
            <a:extLst>
              <a:ext uri="{FF2B5EF4-FFF2-40B4-BE49-F238E27FC236}">
                <a16:creationId xmlns:a16="http://schemas.microsoft.com/office/drawing/2014/main" id="{10EBCC19-E9F8-457F-A187-891B7DAE611B}"/>
              </a:ext>
            </a:extLst>
          </p:cNvPr>
          <p:cNvSpPr txBox="1"/>
          <p:nvPr/>
        </p:nvSpPr>
        <p:spPr>
          <a:xfrm>
            <a:off x="796768" y="2463549"/>
            <a:ext cx="788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OLD CARTS</a:t>
            </a:r>
          </a:p>
        </p:txBody>
      </p:sp>
    </p:spTree>
    <p:extLst>
      <p:ext uri="{BB962C8B-B14F-4D97-AF65-F5344CB8AC3E}">
        <p14:creationId xmlns:p14="http://schemas.microsoft.com/office/powerpoint/2010/main" val="164840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2FE05-5956-1F21-75B4-F300B9A0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Beskrivelse af borgerens oplevelse af at have et sår via OLD CARTS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F9EC96-50D5-E5FD-2A02-33EFC7DC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71" y="1757361"/>
            <a:ext cx="11167179" cy="4857941"/>
          </a:xfrm>
        </p:spPr>
        <p:txBody>
          <a:bodyPr/>
          <a:lstStyle/>
          <a:p>
            <a:r>
              <a:rPr lang="da-DK" sz="1600" b="1" kern="10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da-DK" sz="1600" b="1" kern="100" dirty="0" err="1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nset</a:t>
            </a:r>
            <a:r>
              <a:rPr lang="da-DK" sz="1600" b="1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(Debut):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Hvornår er såret opstået?</a:t>
            </a:r>
          </a:p>
          <a:p>
            <a:r>
              <a:rPr lang="da-DK" sz="1600" b="1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Location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Lokation): Hvor på kroppen er såret placeret?</a:t>
            </a:r>
            <a:endParaRPr lang="da-DK" sz="1600" kern="100" dirty="0">
              <a:solidFill>
                <a:schemeClr val="bg2">
                  <a:lumMod val="10000"/>
                </a:schemeClr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a-DK" sz="1600" b="1" kern="10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Duration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(Varighed): Hvor lang tid har såret varet? Har såret tidligere helet, men er kommet tilbage?  </a:t>
            </a:r>
            <a:endParaRPr lang="da-DK" sz="1600" kern="100" dirty="0">
              <a:solidFill>
                <a:schemeClr val="bg2">
                  <a:lumMod val="10000"/>
                </a:schemeClr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a-DK" sz="1600" b="1" kern="10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Character</a:t>
            </a:r>
            <a:r>
              <a:rPr lang="da-DK" sz="1600" b="1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endetegn): Hvad kendetegner såret? Er der smerter? Hvordan ser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såret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ud? Beskriv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med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borgerens/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atientens egne ord</a:t>
            </a:r>
            <a:endParaRPr lang="da-DK" sz="1600" kern="100" dirty="0">
              <a:solidFill>
                <a:schemeClr val="bg2">
                  <a:lumMod val="10000"/>
                </a:schemeClr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a-DK" sz="1600" b="1" kern="10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Aggravating</a:t>
            </a:r>
            <a:r>
              <a:rPr lang="da-DK" sz="1600" b="1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factors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(Forværrende faktorer): Hvad forværrer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såret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? F.eks.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evægelse?</a:t>
            </a:r>
            <a:endParaRPr lang="da-DK" sz="1600" kern="100" dirty="0">
              <a:solidFill>
                <a:schemeClr val="bg2">
                  <a:lumMod val="10000"/>
                </a:schemeClr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a-DK" sz="1600" b="1" kern="10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da-DK" sz="1600" b="1" kern="100" dirty="0" err="1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elieving</a:t>
            </a:r>
            <a:r>
              <a:rPr lang="da-DK" sz="1600" b="1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factors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(Lindrende faktorer): Hvad lindrer såret? F.eks.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mertestillende, lejring af benet i en nedadgående position? </a:t>
            </a:r>
            <a:endParaRPr lang="da-DK" sz="1600" kern="100" dirty="0">
              <a:solidFill>
                <a:schemeClr val="bg2">
                  <a:lumMod val="10000"/>
                </a:schemeClr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a-DK" sz="1600" b="1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Timing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Timing):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Er der tidspunkter på dagen, hvor borgeren/patienten genereres af såret, f.eks. via smerter?</a:t>
            </a:r>
          </a:p>
          <a:p>
            <a:r>
              <a:rPr lang="da-DK" sz="1600" b="1" kern="10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Severity</a:t>
            </a:r>
            <a:r>
              <a:rPr lang="da-DK" sz="1600" b="1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(Sværhedsgrad): Hvor meget påvirkes borgeren/patienten af sit sår i hverdagen?</a:t>
            </a:r>
            <a:endParaRPr lang="da-DK" sz="16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D5EDC0-DDA7-DBA9-EC7E-BCC5F65F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5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5034E-EA43-84FB-D277-DABC5F9B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Behandling af borgeren/ patienten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A174830-8C83-8E63-A943-058A4D4F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8</a:t>
            </a:fld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B51FBD4-0232-B002-9845-50C58DAF9B73}"/>
              </a:ext>
            </a:extLst>
          </p:cNvPr>
          <p:cNvSpPr txBox="1">
            <a:spLocks/>
          </p:cNvSpPr>
          <p:nvPr/>
        </p:nvSpPr>
        <p:spPr>
          <a:xfrm>
            <a:off x="800712" y="1118251"/>
            <a:ext cx="9869852" cy="36053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B518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sz="2700" b="0" dirty="0">
                <a:solidFill>
                  <a:schemeClr val="bg2">
                    <a:lumMod val="10000"/>
                  </a:schemeClr>
                </a:solidFill>
              </a:rPr>
              <a:t>Borgeren kan opleve fysiske og psykiske problemer i forbindelse med at have et sår, f.eks.:</a:t>
            </a:r>
            <a:r>
              <a:rPr lang="da-DK" b="0" dirty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da-DK" dirty="0">
                <a:solidFill>
                  <a:schemeClr val="tx2"/>
                </a:solidFill>
              </a:rPr>
            </a:br>
            <a:br>
              <a:rPr lang="da-DK" dirty="0">
                <a:solidFill>
                  <a:schemeClr val="tx2"/>
                </a:solidFill>
              </a:rPr>
            </a:b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369789F-7A60-EFA1-8FCD-BF17ABA542A6}"/>
              </a:ext>
            </a:extLst>
          </p:cNvPr>
          <p:cNvSpPr txBox="1">
            <a:spLocks/>
          </p:cNvSpPr>
          <p:nvPr/>
        </p:nvSpPr>
        <p:spPr>
          <a:xfrm>
            <a:off x="1050424" y="3009900"/>
            <a:ext cx="5579707" cy="22101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l" defTabSz="590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080000" indent="-1800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260000" indent="-1800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440000" indent="-1800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620000" indent="-1800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Ændret kropsbillede  </a:t>
            </a: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Fodtøj kan ikke passes  </a:t>
            </a: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Lugten fra bandagen gør, at de isolerer sig i hjemmet</a:t>
            </a:r>
          </a:p>
          <a:p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Øget risiko for udvikling af depression </a:t>
            </a:r>
          </a:p>
        </p:txBody>
      </p:sp>
    </p:spTree>
    <p:extLst>
      <p:ext uri="{BB962C8B-B14F-4D97-AF65-F5344CB8AC3E}">
        <p14:creationId xmlns:p14="http://schemas.microsoft.com/office/powerpoint/2010/main" val="150596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A7098-4BAD-120D-D3C9-B849E4D7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Mødet med borgeren/ patienten og pårørende - </a:t>
            </a:r>
            <a:r>
              <a:rPr lang="da-DK" dirty="0"/>
              <a:t>k</a:t>
            </a:r>
            <a:r>
              <a:rPr lang="da-DK" sz="3600" dirty="0"/>
              <a:t>ommunikation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1AADFA-8AE9-FF6B-3DEE-FC30ECDD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9</a:t>
            </a:fld>
            <a:endParaRPr lang="da-DK"/>
          </a:p>
        </p:txBody>
      </p:sp>
      <p:sp>
        <p:nvSpPr>
          <p:cNvPr id="8" name="Lige forbindelse 7">
            <a:extLst>
              <a:ext uri="{FF2B5EF4-FFF2-40B4-BE49-F238E27FC236}">
                <a16:creationId xmlns:a16="http://schemas.microsoft.com/office/drawing/2014/main" id="{708CA4AB-96F7-BF54-156F-0C2CEB276270}"/>
              </a:ext>
            </a:extLst>
          </p:cNvPr>
          <p:cNvSpPr/>
          <p:nvPr/>
        </p:nvSpPr>
        <p:spPr>
          <a:xfrm>
            <a:off x="963562" y="2066166"/>
            <a:ext cx="5132438" cy="0"/>
          </a:xfrm>
          <a:prstGeom prst="line">
            <a:avLst/>
          </a:prstGeom>
          <a:ln>
            <a:solidFill>
              <a:srgbClr val="3B5182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46963CD3-FFB6-7255-2E51-DF3597DBF754}"/>
              </a:ext>
            </a:extLst>
          </p:cNvPr>
          <p:cNvGrpSpPr/>
          <p:nvPr/>
        </p:nvGrpSpPr>
        <p:grpSpPr>
          <a:xfrm>
            <a:off x="950478" y="2066166"/>
            <a:ext cx="5145522" cy="1456326"/>
            <a:chOff x="-13084" y="1861"/>
            <a:chExt cx="5145522" cy="1456326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2492D537-072A-DE60-AFEE-B2D9CFCB7809}"/>
                </a:ext>
              </a:extLst>
            </p:cNvPr>
            <p:cNvSpPr/>
            <p:nvPr/>
          </p:nvSpPr>
          <p:spPr>
            <a:xfrm>
              <a:off x="0" y="1861"/>
              <a:ext cx="5132438" cy="1269339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6D854DF0-1E7E-D4FE-D868-F578065E0E53}"/>
                </a:ext>
              </a:extLst>
            </p:cNvPr>
            <p:cNvSpPr txBox="1"/>
            <p:nvPr/>
          </p:nvSpPr>
          <p:spPr>
            <a:xfrm>
              <a:off x="-13084" y="188848"/>
              <a:ext cx="5132438" cy="126933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Behov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 for </a:t>
              </a: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både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mundtlig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 og </a:t>
              </a: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skriftlig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 information </a:t>
              </a:r>
            </a:p>
          </p:txBody>
        </p:sp>
      </p:grpSp>
      <p:sp>
        <p:nvSpPr>
          <p:cNvPr id="10" name="Lige forbindelse 9">
            <a:extLst>
              <a:ext uri="{FF2B5EF4-FFF2-40B4-BE49-F238E27FC236}">
                <a16:creationId xmlns:a16="http://schemas.microsoft.com/office/drawing/2014/main" id="{FF1B9B00-E43A-2C67-498F-739FE203F0C6}"/>
              </a:ext>
            </a:extLst>
          </p:cNvPr>
          <p:cNvSpPr/>
          <p:nvPr/>
        </p:nvSpPr>
        <p:spPr>
          <a:xfrm>
            <a:off x="963562" y="3335506"/>
            <a:ext cx="5132438" cy="0"/>
          </a:xfrm>
          <a:prstGeom prst="line">
            <a:avLst/>
          </a:prstGeom>
          <a:ln>
            <a:solidFill>
              <a:srgbClr val="3B5182"/>
            </a:solidFill>
          </a:ln>
        </p:spPr>
        <p:style>
          <a:lnRef idx="2">
            <a:schemeClr val="accent5">
              <a:hueOff val="-1313969"/>
              <a:satOff val="-8924"/>
              <a:lumOff val="-3726"/>
              <a:alphaOff val="0"/>
            </a:schemeClr>
          </a:lnRef>
          <a:fillRef idx="1">
            <a:schemeClr val="accent5">
              <a:hueOff val="-1313969"/>
              <a:satOff val="-8924"/>
              <a:lumOff val="-3726"/>
              <a:alphaOff val="0"/>
            </a:schemeClr>
          </a:fillRef>
          <a:effectRef idx="0">
            <a:schemeClr val="accent5">
              <a:hueOff val="-1313969"/>
              <a:satOff val="-8924"/>
              <a:lumOff val="-372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832006F3-A82E-1D42-A5E8-904BC90055FC}"/>
              </a:ext>
            </a:extLst>
          </p:cNvPr>
          <p:cNvGrpSpPr/>
          <p:nvPr/>
        </p:nvGrpSpPr>
        <p:grpSpPr>
          <a:xfrm>
            <a:off x="937394" y="3522494"/>
            <a:ext cx="5132438" cy="1269339"/>
            <a:chOff x="0" y="1271201"/>
            <a:chExt cx="5132438" cy="1269339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E054D430-FF30-C98B-3352-10BA45653A39}"/>
                </a:ext>
              </a:extLst>
            </p:cNvPr>
            <p:cNvSpPr/>
            <p:nvPr/>
          </p:nvSpPr>
          <p:spPr>
            <a:xfrm>
              <a:off x="0" y="1271201"/>
              <a:ext cx="5132438" cy="1269339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DEC1B316-2DB1-265B-51E8-3CA81B583951}"/>
                </a:ext>
              </a:extLst>
            </p:cNvPr>
            <p:cNvSpPr txBox="1"/>
            <p:nvPr/>
          </p:nvSpPr>
          <p:spPr>
            <a:xfrm>
              <a:off x="0" y="1271201"/>
              <a:ext cx="5132438" cy="126933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Anvend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 et sprog, </a:t>
              </a: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som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borgeren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/ </a:t>
              </a: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patienten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forstår</a:t>
              </a:r>
              <a:endParaRPr lang="en-US" sz="2400" kern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Lige forbindelse 11">
            <a:extLst>
              <a:ext uri="{FF2B5EF4-FFF2-40B4-BE49-F238E27FC236}">
                <a16:creationId xmlns:a16="http://schemas.microsoft.com/office/drawing/2014/main" id="{C68F9446-5B4F-A79A-2905-0A29B5098623}"/>
              </a:ext>
            </a:extLst>
          </p:cNvPr>
          <p:cNvSpPr/>
          <p:nvPr/>
        </p:nvSpPr>
        <p:spPr>
          <a:xfrm>
            <a:off x="963562" y="4604845"/>
            <a:ext cx="5132438" cy="0"/>
          </a:xfrm>
          <a:prstGeom prst="line">
            <a:avLst/>
          </a:prstGeom>
          <a:ln>
            <a:solidFill>
              <a:srgbClr val="3B5182"/>
            </a:solidFill>
          </a:ln>
        </p:spPr>
        <p:style>
          <a:lnRef idx="2">
            <a:schemeClr val="accent5">
              <a:hueOff val="-2627937"/>
              <a:satOff val="-17848"/>
              <a:lumOff val="-7451"/>
              <a:alphaOff val="0"/>
            </a:schemeClr>
          </a:lnRef>
          <a:fillRef idx="1">
            <a:schemeClr val="accent5">
              <a:hueOff val="-2627937"/>
              <a:satOff val="-17848"/>
              <a:lumOff val="-7451"/>
              <a:alphaOff val="0"/>
            </a:schemeClr>
          </a:fillRef>
          <a:effectRef idx="0">
            <a:schemeClr val="accent5">
              <a:hueOff val="-2627937"/>
              <a:satOff val="-17848"/>
              <a:lumOff val="-745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BFAD38D8-B3B5-B148-25A5-C01CEA77DFC5}"/>
              </a:ext>
            </a:extLst>
          </p:cNvPr>
          <p:cNvGrpSpPr/>
          <p:nvPr/>
        </p:nvGrpSpPr>
        <p:grpSpPr>
          <a:xfrm>
            <a:off x="911225" y="4066654"/>
            <a:ext cx="5184775" cy="1889708"/>
            <a:chOff x="-52337" y="2540540"/>
            <a:chExt cx="5184775" cy="1889708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D6B34CE-4B9E-154A-2F46-3C58BBF6E7A3}"/>
                </a:ext>
              </a:extLst>
            </p:cNvPr>
            <p:cNvSpPr/>
            <p:nvPr/>
          </p:nvSpPr>
          <p:spPr>
            <a:xfrm>
              <a:off x="0" y="2540540"/>
              <a:ext cx="5132438" cy="1269339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AE2D46EE-0A5F-56E3-669E-B12F47BF5F9C}"/>
                </a:ext>
              </a:extLst>
            </p:cNvPr>
            <p:cNvSpPr txBox="1"/>
            <p:nvPr/>
          </p:nvSpPr>
          <p:spPr>
            <a:xfrm>
              <a:off x="-52337" y="3160909"/>
              <a:ext cx="5132438" cy="126933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Giv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mulighed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 for </a:t>
              </a: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borgerens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/ </a:t>
              </a: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patientens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spørgsmål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kern="1200" dirty="0" err="1">
                  <a:solidFill>
                    <a:schemeClr val="bg2">
                      <a:lumMod val="10000"/>
                    </a:schemeClr>
                  </a:solidFill>
                </a:rPr>
                <a:t>undervejs</a:t>
              </a:r>
              <a:r>
                <a:rPr lang="en-US" sz="2400" kern="12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0" name="Graphic 6" descr="Head with Gears">
            <a:extLst>
              <a:ext uri="{FF2B5EF4-FFF2-40B4-BE49-F238E27FC236}">
                <a16:creationId xmlns:a16="http://schemas.microsoft.com/office/drawing/2014/main" id="{12F353CB-8A3A-8C04-86C6-1D1A16A19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4580" y="2315295"/>
            <a:ext cx="3067163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069719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760D69C8-40CC-40BD-8E60-FF542C1AEF31}" vid="{27CB18AC-6A74-4F46-BCFD-35C8E627E9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E3EE6ECFD6806F4C9C1D34CA87A002FF" ma:contentTypeVersion="0" ma:contentTypeDescription="GetOrganized dokument" ma:contentTypeScope="" ma:versionID="55542f3c7616ed2b03eb21965681abcf">
  <xsd:schema xmlns:xsd="http://www.w3.org/2001/XMLSchema" xmlns:xs="http://www.w3.org/2001/XMLSchema" xmlns:p="http://schemas.microsoft.com/office/2006/metadata/properties" xmlns:ns1="http://schemas.microsoft.com/sharepoint/v3" xmlns:ns2="50359CDB-2370-4DFA-B91D-0E928C4A6869" xmlns:ns3="45632986-2332-4bcb-a907-f319a322ff78" targetNamespace="http://schemas.microsoft.com/office/2006/metadata/properties" ma:root="true" ma:fieldsID="fd25e0330241f05e442963fc88651071" ns1:_="" ns2:_="" ns3:_="">
    <xsd:import namespace="http://schemas.microsoft.com/sharepoint/v3"/>
    <xsd:import namespace="50359CDB-2370-4DFA-B91D-0E928C4A6869"/>
    <xsd:import namespace="45632986-2332-4bcb-a907-f319a322ff78"/>
    <xsd:element name="properties">
      <xsd:complexType>
        <xsd:sequence>
          <xsd:element name="documentManagement">
            <xsd:complexType>
              <xsd:all>
                <xsd:element ref="ns1:Korrespondance" minOccurs="0"/>
                <xsd:element ref="ns2:Dato_x0020_oprettet" minOccurs="0"/>
                <xsd:element ref="ns1:CaseOwner"/>
                <xsd:element ref="ns1:Forsendelsesdato" minOccurs="0"/>
                <xsd:element ref="ns2:Dokumentgruppe" minOccurs="0"/>
                <xsd:element ref="ns1:TrackID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Part" minOccurs="0"/>
                <xsd:element ref="ns1:CCMCognitiveType" minOccurs="0"/>
                <xsd:element ref="ns2:CCMManageRelations" minOccurs="0"/>
                <xsd:element ref="ns2:Status" minOccurs="0"/>
                <xsd:element ref="ns2:Frist" minOccurs="0"/>
                <xsd:element ref="ns2:Registreringsdato" minOccurs="0"/>
                <xsd:element ref="ns2:CCMDescription" minOccurs="0"/>
                <xsd:element ref="ns2:Adresse" minOccurs="0"/>
                <xsd:element ref="ns2:JournalDato" minOccurs="0"/>
                <xsd:element ref="ns2:BrevId" minOccurs="0"/>
                <xsd:element ref="ns2:Fortrolighed" minOccurs="0"/>
                <xsd:element ref="ns1:Classificati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2:h5cdd41bbf4f4e29b66bc68df1bafbfc" minOccurs="0"/>
                <xsd:element ref="ns2:Beskrivel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nillable="true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4" ma:displayName="Sagsbehandler" ma:default="94;#Barbara í Nesinum Askham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sendelsesdato" ma:index="6" nillable="true" ma:displayName="Forsendelsesdato" ma:internalName="Forsendelsesdato">
      <xsd:simpleType>
        <xsd:restriction base="dms:DateTime"/>
      </xsd:simpleType>
    </xsd:element>
    <xsd:element name="TrackID" ma:index="9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CMCognitiveType" ma:index="14" nillable="true" ma:displayName="CognitiveType" ma:decimals="0" ma:description="" ma:internalName="CCMCognitiveType" ma:readOnly="false">
      <xsd:simpleType>
        <xsd:restriction base="dms:Number"/>
      </xsd:simpleType>
    </xsd:element>
    <xsd:element name="Classification" ma:index="27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ID" ma:index="28" nillable="true" ma:displayName="Sags ID" ma:default="Tildeler" ma:internalName="CaseID" ma:readOnly="true">
      <xsd:simpleType>
        <xsd:restriction base="dms:Text"/>
      </xsd:simpleType>
    </xsd:element>
    <xsd:element name="DocID" ma:index="29" nillable="true" ma:displayName="Dok ID" ma:default="Tildeler" ma:internalName="DocID" ma:readOnly="true">
      <xsd:simpleType>
        <xsd:restriction base="dms:Text"/>
      </xsd:simpleType>
    </xsd:element>
    <xsd:element name="Finalized" ma:index="30" nillable="true" ma:displayName="Endeligt" ma:default="False" ma:internalName="Finalized" ma:readOnly="true">
      <xsd:simpleType>
        <xsd:restriction base="dms:Boolean"/>
      </xsd:simpleType>
    </xsd:element>
    <xsd:element name="Related" ma:index="3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35" nillable="true" ma:displayName="Skabelon navn" ma:internalName="CCMTemplateName" ma:readOnly="true">
      <xsd:simpleType>
        <xsd:restriction base="dms:Text"/>
      </xsd:simpleType>
    </xsd:element>
    <xsd:element name="CCMTemplateVersion" ma:index="36" nillable="true" ma:displayName="Skabelon version" ma:internalName="CCMTemplateVersion" ma:readOnly="true">
      <xsd:simpleType>
        <xsd:restriction base="dms:Text"/>
      </xsd:simpleType>
    </xsd:element>
    <xsd:element name="CCMTemplateID" ma:index="3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8" nillable="true" ma:displayName="CCMSystemID" ma:hidden="true" ma:internalName="CCMSystemID" ma:readOnly="true">
      <xsd:simpleType>
        <xsd:restriction base="dms:Text"/>
      </xsd:simpleType>
    </xsd:element>
    <xsd:element name="WasEncrypted" ma:index="39" nillable="true" ma:displayName="Krypteret" ma:default="False" ma:internalName="WasEncrypted" ma:readOnly="true">
      <xsd:simpleType>
        <xsd:restriction base="dms:Boolean"/>
      </xsd:simpleType>
    </xsd:element>
    <xsd:element name="WasSigned" ma:index="40" nillable="true" ma:displayName="Signeret" ma:default="False" ma:internalName="WasSigned" ma:readOnly="true">
      <xsd:simpleType>
        <xsd:restriction base="dms:Boolean"/>
      </xsd:simpleType>
    </xsd:element>
    <xsd:element name="MailHasAttachments" ma:index="4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2" nillable="true" ma:displayName="Samtale" ma:internalName="CCMConversation" ma:readOnly="true">
      <xsd:simpleType>
        <xsd:restriction base="dms:Text"/>
      </xsd:simpleType>
    </xsd:element>
    <xsd:element name="CCMVisualId" ma:index="51" nillable="true" ma:displayName="Sags ID" ma:default="Tildeler" ma:internalName="CCMVisualId" ma:readOnly="true">
      <xsd:simpleType>
        <xsd:restriction base="dms:Text"/>
      </xsd:simpleType>
    </xsd:element>
    <xsd:element name="CCMOriginalDocID" ma:index="52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5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58" nillable="true" ma:displayName="Sider" ma:decimals="0" ma:internalName="CCMPageCount" ma:readOnly="true">
      <xsd:simpleType>
        <xsd:restriction base="dms:Number"/>
      </xsd:simpleType>
    </xsd:element>
    <xsd:element name="CCMCommentCount" ma:index="59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60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59CDB-2370-4DFA-B91D-0E928C4A6869" elementFormDefault="qualified">
    <xsd:import namespace="http://schemas.microsoft.com/office/2006/documentManagement/types"/>
    <xsd:import namespace="http://schemas.microsoft.com/office/infopath/2007/PartnerControls"/>
    <xsd:element name="Dato_x0020_oprettet" ma:index="3" nillable="true" ma:displayName="Dato oprettet" ma:default="[today]" ma:format="DateOnly" ma:internalName="Dato_x0020_oprettet">
      <xsd:simpleType>
        <xsd:restriction base="dms:DateTime"/>
      </xsd:simpleType>
    </xsd:element>
    <xsd:element name="Dokumentgruppe" ma:index="8" nillable="true" ma:displayName="Dokumentgruppe" ma:internalName="Dokumentgruppe">
      <xsd:simpleType>
        <xsd:restriction base="dms:Text">
          <xsd:maxLength value="255"/>
        </xsd:restriction>
      </xsd:simpleType>
    </xsd:element>
    <xsd:element name="CCMAgendaDocumentStatus" ma:index="10" nillable="true" ma:displayName="Status  for dagsordensdokument" ma:format="Dropdown" ma:internalName="CCMAgendaDocumentStatus">
      <xsd:simpleType>
        <xsd:restriction base="dms:Choice">
          <xsd:enumeration value="Nyt"/>
          <xsd:enumeration value="Under udarbejdelse"/>
          <xsd:enumeration value="Endelig"/>
        </xsd:restriction>
      </xsd:simpleType>
    </xsd:element>
    <xsd:element name="CCMAgendaStatus" ma:index="11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2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" ma:index="13" nillable="true" ma:displayName="Part" ma:list="{D5B2F375-5C9C-4123-94F7-549456760C8C}" ma:internalName="Part" ma:showField="Filter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MManageRelations" ma:index="15" nillable="true" ma:displayName="CCMManageRelations" ma:internalName="CCMManageRelations">
      <xsd:simpleType>
        <xsd:restriction base="dms:Text">
          <xsd:maxLength value="255"/>
        </xsd:restriction>
      </xsd:simpleType>
    </xsd:element>
    <xsd:element name="Status" ma:index="16" nillable="true" ma:displayName="Status" ma:default="Åben" ma:format="Dropdown" ma:internalName="Status">
      <xsd:simpleType>
        <xsd:union memberTypes="dms:Text">
          <xsd:simpleType>
            <xsd:restriction base="dms:Choice">
              <xsd:enumeration value="Nyt"/>
              <xsd:enumeration value="Under udarbejdelse"/>
              <xsd:enumeration value="Færdigt"/>
            </xsd:restriction>
          </xsd:simpleType>
        </xsd:union>
      </xsd:simpleType>
    </xsd:element>
    <xsd:element name="Frist" ma:index="17" nillable="true" ma:displayName="Frist" ma:format="DateOnly" ma:internalName="Frist">
      <xsd:simpleType>
        <xsd:restriction base="dms:DateTime"/>
      </xsd:simpleType>
    </xsd:element>
    <xsd:element name="Registreringsdato" ma:index="18" nillable="true" ma:displayName="Registreringsdato" ma:format="DateOnly" ma:internalName="Registreringsdato">
      <xsd:simpleType>
        <xsd:restriction base="dms:DateTime"/>
      </xsd:simpleType>
    </xsd:element>
    <xsd:element name="CCMDescription" ma:index="19" nillable="true" ma:displayName="Notifikationer" ma:internalName="CCMDescription">
      <xsd:simpleType>
        <xsd:restriction base="dms:Note">
          <xsd:maxLength value="255"/>
        </xsd:restriction>
      </xsd:simpleType>
    </xsd:element>
    <xsd:element name="Adresse" ma:index="20" nillable="true" ma:displayName="Adresse" ma:list="{2D482119-55C0-4BE9-A5D1-C91AD9B5B9C1}" ma:internalName="Adresse" ma:showField="AdresseFlet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urnalDato" ma:index="21" nillable="true" ma:displayName="Journal dato" ma:format="DateOnly" ma:internalName="JournalDato">
      <xsd:simpleType>
        <xsd:restriction base="dms:DateTime"/>
      </xsd:simpleType>
    </xsd:element>
    <xsd:element name="BrevId" ma:index="22" nillable="true" ma:displayName="Original brevid" ma:internalName="BrevId">
      <xsd:simpleType>
        <xsd:restriction base="dms:Text">
          <xsd:maxLength value="255"/>
        </xsd:restriction>
      </xsd:simpleType>
    </xsd:element>
    <xsd:element name="Fortrolighed" ma:index="23" nillable="true" ma:displayName="Fortrolighed" ma:default="Offentlig" ma:description="" ma:internalName="Fortrolighed">
      <xsd:simpleType>
        <xsd:restriction base="dms:Choice">
          <xsd:enumeration value="Offentlig"/>
          <xsd:enumeration value="Fortrolig"/>
        </xsd:restriction>
      </xsd:simpleType>
    </xsd:element>
    <xsd:element name="a3c7f3665c3f4ddab65e7e70f16e8438" ma:index="43" nillable="true" ma:taxonomy="true" ma:internalName="a3c7f3665c3f4ddab65e7e70f16e8438" ma:taxonomyFieldName="Dokumenttype" ma:displayName="Dokumenttype" ma:default="" ma:fieldId="{a3c7f366-5c3f-4dda-b65e-7e70f16e8438}" ma:sspId="2cf6b21c-e739-421b-8f40-7865e9e1b0be" ma:termSetId="2a4879fc-ae04-4bed-bb2c-c61845ab3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4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h5cdd41bbf4f4e29b66bc68df1bafbfc" ma:index="61" nillable="true" ma:taxonomy="true" ma:internalName="h5cdd41bbf4f4e29b66bc68df1bafbfc" ma:taxonomyFieldName="Afdeling" ma:displayName="Afdeling" ma:default="30;#Koncern Sundhed (SSP)|4cb9e5bb-37f4-4399-a691-e112cdaf29d0" ma:fieldId="{15cdd41b-bf4f-4e29-b66b-c68df1bafbfc}" ma:sspId="2cf6b21c-e739-421b-8f40-7865e9e1b0be" ma:termSetId="0c42a4d7-d357-4dd3-81a3-bd062df2df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skrivelse" ma:index="62" nillable="true" ma:displayName="Beskrivelse" ma:hidden="true" ma:internalName="Beskrivelse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32986-2332-4bcb-a907-f319a322ff78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81230175-9f11-438c-8614-1e4fb30703a3}" ma:internalName="TaxCatchAll" ma:showField="CatchAllData" ma:web="45632986-2332-4bcb-a907-f319a322f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6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sendelsesdato xmlns="http://schemas.microsoft.com/sharepoint/v3" xsi:nil="true"/>
    <CCMAgendaItemId xmlns="50359CDB-2370-4DFA-B91D-0E928C4A6869" xsi:nil="true"/>
    <Part xmlns="50359CDB-2370-4DFA-B91D-0E928C4A6869"/>
    <CCMMeetingCaseId xmlns="50359CDB-2370-4DFA-B91D-0E928C4A6869" xsi:nil="true"/>
    <CCMMeetingCaseInstanceId xmlns="50359CDB-2370-4DFA-B91D-0E928C4A6869" xsi:nil="true"/>
    <Korrespondance xmlns="http://schemas.microsoft.com/sharepoint/v3">Intern</Korrespondance>
    <CCMMeetingCaseLink xmlns="50359CDB-2370-4DFA-B91D-0E928C4A6869">
      <Url xsi:nil="true"/>
      <Description xsi:nil="true"/>
    </CCMMeetingCaseLink>
    <CCMCognitiveType xmlns="http://schemas.microsoft.com/sharepoint/v3">-1</CCMCognitiveType>
    <Registreringsdato xmlns="50359CDB-2370-4DFA-B91D-0E928C4A6869" xsi:nil="true"/>
    <Adresse xmlns="50359CDB-2370-4DFA-B91D-0E928C4A6869"/>
    <CCMManageRelations xmlns="50359CDB-2370-4DFA-B91D-0E928C4A6869" xsi:nil="true"/>
    <Fortrolighed xmlns="50359CDB-2370-4DFA-B91D-0E928C4A6869">Offentlig</Fortrolighed>
    <CCMAgendaDocumentStatus xmlns="50359CDB-2370-4DFA-B91D-0E928C4A6869" xsi:nil="true"/>
    <BrevId xmlns="50359CDB-2370-4DFA-B91D-0E928C4A6869" xsi:nil="true"/>
    <CaseOwner xmlns="http://schemas.microsoft.com/sharepoint/v3">
      <UserInfo>
        <DisplayName>Barbara í Nesinum Askham</DisplayName>
        <AccountId>94</AccountId>
        <AccountType/>
      </UserInfo>
    </CaseOwner>
    <Status xmlns="50359CDB-2370-4DFA-B91D-0E928C4A6869">Åben</Status>
    <JournalDato xmlns="50359CDB-2370-4DFA-B91D-0E928C4A6869" xsi:nil="true"/>
    <Dokumentgruppe xmlns="50359CDB-2370-4DFA-B91D-0E928C4A6869" xsi:nil="true"/>
    <CCMDescription xmlns="50359CDB-2370-4DFA-B91D-0E928C4A6869" xsi:nil="true"/>
    <TrackID xmlns="http://schemas.microsoft.com/sharepoint/v3" xsi:nil="true"/>
    <CCMAgendaStatus xmlns="50359CDB-2370-4DFA-B91D-0E928C4A6869" xsi:nil="true"/>
    <h5cdd41bbf4f4e29b66bc68df1bafbfc xmlns="50359CDB-2370-4DFA-B91D-0E928C4A68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Koncern Sundhed (SSP)</TermName>
          <TermId xmlns="http://schemas.microsoft.com/office/infopath/2007/PartnerControls">4cb9e5bb-37f4-4399-a691-e112cdaf29d0</TermId>
        </TermInfo>
      </Terms>
    </h5cdd41bbf4f4e29b66bc68df1bafbfc>
    <Classification xmlns="http://schemas.microsoft.com/sharepoint/v3" xsi:nil="true"/>
    <Beskrivelse xmlns="50359CDB-2370-4DFA-B91D-0E928C4A6869" xsi:nil="true"/>
    <Dato_x0020_oprettet xmlns="50359CDB-2370-4DFA-B91D-0E928C4A6869">2024-12-18T23:00:00+00:00</Dato_x0020_oprettet>
    <Frist xmlns="50359CDB-2370-4DFA-B91D-0E928C4A6869" xsi:nil="true"/>
    <a3c7f3665c3f4ddab65e7e70f16e8438 xmlns="50359CDB-2370-4DFA-B91D-0E928C4A6869">
      <Terms xmlns="http://schemas.microsoft.com/office/infopath/2007/PartnerControls"/>
    </a3c7f3665c3f4ddab65e7e70f16e8438>
    <TaxCatchAll xmlns="45632986-2332-4bcb-a907-f319a322ff78">
      <Value>30</Value>
    </TaxCatchAll>
    <CCMMetadataExtractionStatus xmlns="http://schemas.microsoft.com/sharepoint/v3">CCMPageCount:InProgress;CCMCommentCount:InProgress</CCMMetadataExtractionStatus>
    <LocalAttachment xmlns="http://schemas.microsoft.com/sharepoint/v3">false</LocalAttachment>
    <Related xmlns="http://schemas.microsoft.com/sharepoint/v3">false</Related>
    <CCMSystemID xmlns="http://schemas.microsoft.com/sharepoint/v3">2eef365f-b744-44fd-ad69-10b643aa564f</CCMSystemID>
    <CCMVisualId xmlns="http://schemas.microsoft.com/sharepoint/v3">EMN-2024-11315</CCMVisualId>
    <Finalized xmlns="http://schemas.microsoft.com/sharepoint/v3">false</Finalized>
    <DocID xmlns="http://schemas.microsoft.com/sharepoint/v3">11954628</DocID>
    <CaseRecordNumber xmlns="http://schemas.microsoft.com/sharepoint/v3">0</CaseRecordNumber>
    <CaseID xmlns="http://schemas.microsoft.com/sharepoint/v3">EMN-2024-11315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CCMTemplateID xmlns="http://schemas.microsoft.com/sharepoint/v3">0</CCMTemplateID>
  </documentManagement>
</p:properties>
</file>

<file path=customXml/itemProps1.xml><?xml version="1.0" encoding="utf-8"?>
<ds:datastoreItem xmlns:ds="http://schemas.openxmlformats.org/officeDocument/2006/customXml" ds:itemID="{38478064-B543-4BC1-8340-35EB114470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FD094B-F2C0-454A-A9E7-303CDF9B2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359CDB-2370-4DFA-B91D-0E928C4A6869"/>
    <ds:schemaRef ds:uri="45632986-2332-4bcb-a907-f319a322ff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B1BE82-C119-4503-8C0E-76261A525B00}">
  <ds:schemaRefs>
    <ds:schemaRef ds:uri="45632986-2332-4bcb-a907-f319a322ff78"/>
    <ds:schemaRef ds:uri="http://schemas.microsoft.com/sharepoint/v3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0359CDB-2370-4DFA-B91D-0E928C4A6869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338</TotalTime>
  <Words>1105</Words>
  <Application>Microsoft Office PowerPoint</Application>
  <PresentationFormat>Widescreen</PresentationFormat>
  <Paragraphs>141</Paragraphs>
  <Slides>14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Aptos</vt:lpstr>
      <vt:lpstr>Arial</vt:lpstr>
      <vt:lpstr>Avenir Next LT Pro</vt:lpstr>
      <vt:lpstr>Century Gothic</vt:lpstr>
      <vt:lpstr>Poppins</vt:lpstr>
      <vt:lpstr>Verdana</vt:lpstr>
      <vt:lpstr>Region Sjælland - PPT</vt:lpstr>
      <vt:lpstr>Holistisk sårvurdering </vt:lpstr>
      <vt:lpstr>Holistisk vurdering</vt:lpstr>
      <vt:lpstr>Anamnese - sygehistorie</vt:lpstr>
      <vt:lpstr>Helhedsvurdering af borgeren </vt:lpstr>
      <vt:lpstr>Helhedsvurdering af borgeren</vt:lpstr>
      <vt:lpstr>Indsamling af data om borgerens egen oplevelse og symptomer ved at have et sår</vt:lpstr>
      <vt:lpstr>Beskrivelse af borgerens oplevelse af at have et sår via OLD CARTS</vt:lpstr>
      <vt:lpstr>Behandling af borgeren/ patienten </vt:lpstr>
      <vt:lpstr>Mødet med borgeren/ patienten og pårørende - kommunikation</vt:lpstr>
      <vt:lpstr>Pårørendeinddragelse i sårbehandling</vt:lpstr>
      <vt:lpstr>Forventninger til behandlingen</vt:lpstr>
      <vt:lpstr>Fælles beslutningstagning</vt:lpstr>
      <vt:lpstr>Referencer</vt:lpstr>
      <vt:lpstr>Udviklet af Margaret Florence Hunt, Cand.cur APN, Avanceret Klinisk Sygeplejerske,  Sårspecialist, Sorø Kommune    I samarbejde med Sundhedsstrategisk Planlægning     www.regionsjaelland.dk/saarbehandling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Holistisk vurdering (Version 1)</dc:title>
  <dc:creator>Margaret Florence Hunt</dc:creator>
  <cp:lastModifiedBy>Barbara í Nesinum Askham</cp:lastModifiedBy>
  <cp:revision>21</cp:revision>
  <dcterms:created xsi:type="dcterms:W3CDTF">2024-09-20T04:39:43Z</dcterms:created>
  <dcterms:modified xsi:type="dcterms:W3CDTF">2025-01-28T22:04:01Z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0x010100AC085CFC53BC46CEA2EADE194AD9D48200E3EE6ECFD6806F4C9C1D34CA87A002FF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Afdeling">
    <vt:lpwstr>30;#Koncern Sundhed (SSP)|4cb9e5bb-37f4-4399-a691-e112cdaf29d0</vt:lpwstr>
  </property>
  <property fmtid="{D5CDD505-2E9C-101B-9397-08002B2CF9AE}" pid="8" name="CCMSystem">
    <vt:lpwstr> </vt:lpwstr>
  </property>
  <property fmtid="{D5CDD505-2E9C-101B-9397-08002B2CF9AE}" pid="9" name="CCMEventContext">
    <vt:lpwstr>f2c4ce1d-c6bb-4aaa-9c73-ad96c38f25c1</vt:lpwstr>
  </property>
  <property fmtid="{D5CDD505-2E9C-101B-9397-08002B2CF9AE}" pid="10" name="Dokumenttype">
    <vt:lpwstr/>
  </property>
  <property fmtid="{D5CDD505-2E9C-101B-9397-08002B2CF9AE}" pid="11" name="CCMCommunication">
    <vt:lpwstr/>
  </property>
</Properties>
</file>