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0"/>
  </p:notesMasterIdLst>
  <p:handoutMasterIdLst>
    <p:handoutMasterId r:id="rId21"/>
  </p:handoutMasterIdLst>
  <p:sldIdLst>
    <p:sldId id="308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3B5182"/>
    <a:srgbClr val="333091"/>
    <a:srgbClr val="006479"/>
    <a:srgbClr val="003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3" autoAdjust="0"/>
    <p:restoredTop sz="85678" autoAdjust="0"/>
  </p:normalViewPr>
  <p:slideViewPr>
    <p:cSldViewPr snapToGrid="0" snapToObjects="1">
      <p:cViewPr varScale="1">
        <p:scale>
          <a:sx n="83" d="100"/>
          <a:sy n="83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06-02-2025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En forudsætning for at arbejde med sår er, at man kender hudens opbygning og egenskaber.</a:t>
            </a:r>
            <a:br>
              <a:rPr lang="da-DK" dirty="0"/>
            </a:br>
            <a:r>
              <a:rPr lang="da-DK" dirty="0"/>
              <a:t>Uanset hvilken type sår man står overfor, skal man forholde sig til huden og vurdere, i hvilket omfang den er beskadiget.</a:t>
            </a:r>
            <a:br>
              <a:rPr lang="da-DK" dirty="0"/>
            </a:br>
            <a:r>
              <a:rPr lang="da-DK" dirty="0"/>
              <a:t>Det giver os en forståelse for, hvordan såret er opstået, og hjælper os med at forstå sårhelingsfaserne.</a:t>
            </a:r>
            <a:br>
              <a:rPr lang="da-DK" dirty="0"/>
            </a:br>
            <a:r>
              <a:rPr lang="da-DK" dirty="0"/>
              <a:t>Ved for eksempel forebyggelse af tryksår skal man gennem hudinspektion kunne identificere begyndende skader på huden. Det er derfor meget vigtigt, at man hele tiden forholder sig til hudens tilstand.</a:t>
            </a:r>
            <a:br>
              <a:rPr lang="da-DK" dirty="0"/>
            </a:br>
            <a:r>
              <a:rPr lang="da-DK" dirty="0"/>
              <a:t>En sårvurdering involverer også altid hudomgivelserne, da en forudsætning for heling er en intakt hud uden skader.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91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Alle kender disse sår, som især findes hos ældre borgere med pergamenttynd hud. Hvis man udover den tynde, skrøbelige hud også får f.eks. </a:t>
            </a:r>
            <a:r>
              <a:rPr lang="da-DK" dirty="0" err="1"/>
              <a:t>prednisolon</a:t>
            </a:r>
            <a:r>
              <a:rPr lang="da-DK" dirty="0"/>
              <a:t> og blodfortyndende medicin, er risikoen for at pådrage sig disse skader endnu større.</a:t>
            </a:r>
            <a:br>
              <a:rPr lang="da-DK" dirty="0"/>
            </a:br>
            <a:r>
              <a:rPr lang="da-DK" dirty="0"/>
              <a:t>Det gælder derfor om at forebygge disse skader ved f.eks. god hudpleje, polstring af hjælpemidler og tøj, der beskytter ekstremiteterne.</a:t>
            </a:r>
            <a:br>
              <a:rPr lang="da-DK" dirty="0"/>
            </a:br>
            <a:r>
              <a:rPr lang="da-DK" dirty="0"/>
              <a:t>Desuden er det vigtigt at undgå friktion og </a:t>
            </a:r>
            <a:r>
              <a:rPr lang="da-DK" dirty="0" err="1"/>
              <a:t>shear</a:t>
            </a:r>
            <a:r>
              <a:rPr lang="da-DK" dirty="0"/>
              <a:t> ved korrekt anvendelse af hjælpemidler.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415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Huden udsættes daglig for mange skadelige påvirkninger. Den kan f.eks. udtørres og irriteres af sol, tør luft, sæbe og hyppig vask. </a:t>
            </a:r>
          </a:p>
          <a:p>
            <a:r>
              <a:rPr lang="da-DK" dirty="0"/>
              <a:t>Målet er at bevare huden intakt, hvis den skal kunne opretholde sine funktioner.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3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huden er tyndere, og at overgangen mellem epidermis og </a:t>
            </a:r>
            <a:r>
              <a:rPr lang="da-DK" dirty="0" err="1"/>
              <a:t>dermis</a:t>
            </a:r>
            <a:r>
              <a:rPr lang="da-DK" dirty="0"/>
              <a:t> bliver mindre bølget, øger også risikoen for </a:t>
            </a:r>
            <a:r>
              <a:rPr lang="da-DK" dirty="0" err="1"/>
              <a:t>shear</a:t>
            </a:r>
            <a:r>
              <a:rPr lang="da-DK" dirty="0"/>
              <a:t>/forskydning af huden, som kan danne sår.</a:t>
            </a:r>
          </a:p>
          <a:p>
            <a:r>
              <a:rPr lang="da-DK" dirty="0"/>
              <a:t>Hos ældre tager det dobbelt så lang tid at danne </a:t>
            </a:r>
            <a:r>
              <a:rPr lang="da-DK" dirty="0" err="1"/>
              <a:t>epitelialisering</a:t>
            </a:r>
            <a:r>
              <a:rPr lang="da-DK" dirty="0"/>
              <a:t> af en overfladisk hudafskrabning.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48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17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Huden kaldes også </a:t>
            </a:r>
            <a:r>
              <a:rPr lang="da-DK" i="0" dirty="0" err="1"/>
              <a:t>Cutis</a:t>
            </a:r>
            <a:r>
              <a:rPr lang="da-DK" i="0" dirty="0"/>
              <a:t>. </a:t>
            </a:r>
            <a:r>
              <a:rPr lang="da-DK" dirty="0"/>
              <a:t>På øjenlågene er huden for eksempel kun 1 mm tyk og på ryggen kan være op til 3 mm tyk.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33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Blandt hudens mange funktioner er beskyttelse den vigtigste, da huden fungerer som vores værn mod udefrakommende traumer og farlige stoffer.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2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Huden er tykkest, hvor sliddet er størst, f.eks. på fodsålerne, og tyndest på øjenlågene.</a:t>
            </a:r>
            <a:br>
              <a:rPr lang="da-DK" dirty="0"/>
            </a:br>
            <a:r>
              <a:rPr lang="da-DK" dirty="0"/>
              <a:t>Hudcellerne er tæt klistret sammen for at danne et solidt værn mod omgivelserne.</a:t>
            </a:r>
            <a:br>
              <a:rPr lang="da-DK" dirty="0"/>
            </a:br>
            <a:r>
              <a:rPr lang="da-DK" dirty="0"/>
              <a:t>Ved f.eks. psoriasis og andre hudsygdomme sker </a:t>
            </a:r>
            <a:r>
              <a:rPr lang="da-DK" dirty="0" err="1"/>
              <a:t>nycelledannelsen</a:t>
            </a:r>
            <a:r>
              <a:rPr lang="da-DK" dirty="0"/>
              <a:t> på kun 4 dage. Der ses ofte store mængde døde hudceller på hudoverfladen.</a:t>
            </a:r>
            <a:br>
              <a:rPr lang="da-DK" dirty="0"/>
            </a:br>
            <a:r>
              <a:rPr lang="da-DK" dirty="0"/>
              <a:t>Får man en overfladisk hudafskrabning, der ikke bløder, er skaden formentlig afgrænset til epidermis.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86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17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Fibroblasten</a:t>
            </a: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producerer desuden molekylet </a:t>
            </a:r>
            <a:r>
              <a:rPr lang="da-DK" dirty="0" err="1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glukosaminoglykanter</a:t>
            </a: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og kan binde vand op til 1000 gange deres egen volumen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24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Hvis der i såret er bevarede hårfollikler - kan der ved celledeling vokse nye </a:t>
            </a:r>
            <a:r>
              <a:rPr lang="da-DK" dirty="0" err="1"/>
              <a:t>keratinocytter</a:t>
            </a:r>
            <a:r>
              <a:rPr lang="da-DK" dirty="0"/>
              <a:t> ud fra disse, hvilket kaldes epiteløer. Ellers kan nye celler kun dannes fra sårkanten.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37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Varierer i tykkelse. Stort set ingen på øjenlåget.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03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huden er tyndere, og at overgangen mellem epidermis og </a:t>
            </a:r>
            <a:r>
              <a:rPr lang="da-DK" dirty="0" err="1"/>
              <a:t>dermis</a:t>
            </a:r>
            <a:r>
              <a:rPr lang="da-DK" dirty="0"/>
              <a:t> bliver mindre bølget, øger også risikoen for </a:t>
            </a:r>
            <a:r>
              <a:rPr lang="da-DK" dirty="0" err="1"/>
              <a:t>shear</a:t>
            </a:r>
            <a:r>
              <a:rPr lang="da-DK" dirty="0"/>
              <a:t>/forskydning af huden, som kan danne sår.</a:t>
            </a:r>
          </a:p>
          <a:p>
            <a:r>
              <a:rPr lang="da-DK" dirty="0"/>
              <a:t>Hos ældre tager det dobbelt så lang tid at danne </a:t>
            </a:r>
            <a:r>
              <a:rPr lang="da-DK" dirty="0" err="1"/>
              <a:t>epitelialisering</a:t>
            </a:r>
            <a:r>
              <a:rPr lang="da-DK" dirty="0"/>
              <a:t> af en overfladisk hudafskrabning.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37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6. februar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6. februar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3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6. februar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6. februar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sjaelland.dk/saarbehandlin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847" y="2244494"/>
            <a:ext cx="5945528" cy="13103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dirty="0"/>
              <a:t>Hudens opbygning </a:t>
            </a:r>
            <a:br>
              <a:rPr lang="da-DK" dirty="0"/>
            </a:br>
            <a:r>
              <a:rPr lang="da-DK" dirty="0"/>
              <a:t>og funktion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0CDA025-C729-C7F4-EAF3-BA87A85F6496}"/>
              </a:ext>
            </a:extLst>
          </p:cNvPr>
          <p:cNvSpPr txBox="1">
            <a:spLocks/>
          </p:cNvSpPr>
          <p:nvPr/>
        </p:nvSpPr>
        <p:spPr>
          <a:xfrm>
            <a:off x="399813" y="4183200"/>
            <a:ext cx="5496489" cy="1114014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590400">
              <a:lnSpc>
                <a:spcPts val="2400"/>
              </a:lnSpc>
              <a:spcBef>
                <a:spcPts val="1000"/>
              </a:spcBef>
            </a:pPr>
            <a:endParaRPr lang="da-DK" sz="24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8B2A36D-5AB9-D644-506C-184C07DF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89" r="14089"/>
          <a:stretch/>
        </p:blipFill>
        <p:spPr>
          <a:xfrm>
            <a:off x="5263406" y="0"/>
            <a:ext cx="6931525" cy="5428615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92C8572-D9EC-01C4-AD34-A394F6043196}"/>
              </a:ext>
            </a:extLst>
          </p:cNvPr>
          <p:cNvSpPr txBox="1">
            <a:spLocks/>
          </p:cNvSpPr>
          <p:nvPr/>
        </p:nvSpPr>
        <p:spPr>
          <a:xfrm>
            <a:off x="817215" y="5459737"/>
            <a:ext cx="4464051" cy="633839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590400">
              <a:lnSpc>
                <a:spcPts val="2400"/>
              </a:lnSpc>
              <a:spcBef>
                <a:spcPts val="1000"/>
              </a:spcBef>
            </a:pPr>
            <a:r>
              <a:rPr lang="da-DK" sz="1800" b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</a:t>
            </a:r>
            <a:r>
              <a:rPr lang="da-DK" sz="1800" b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enerelle sårprincipper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37EAD34-11B3-D995-9480-2D6DDD10C5D7}"/>
              </a:ext>
            </a:extLst>
          </p:cNvPr>
          <p:cNvSpPr txBox="1"/>
          <p:nvPr/>
        </p:nvSpPr>
        <p:spPr>
          <a:xfrm>
            <a:off x="748476" y="6093576"/>
            <a:ext cx="247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>
                <a:solidFill>
                  <a:schemeClr val="bg1"/>
                </a:solidFill>
              </a:rPr>
              <a:t>Version 1. 19.12.2024.</a:t>
            </a:r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381B-BDDC-0742-2D0C-19BC477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Ældre er mere udsatte for Skin </a:t>
            </a:r>
            <a:r>
              <a:rPr lang="da-DK" dirty="0" err="1"/>
              <a:t>tear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10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D59D8-0039-5736-B73F-7E38305D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9648823" cy="4392612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solidFill>
                  <a:schemeClr val="bg2">
                    <a:lumMod val="10000"/>
                  </a:schemeClr>
                </a:solidFill>
              </a:rPr>
              <a:t>Skin </a:t>
            </a:r>
            <a:r>
              <a:rPr lang="da-DK" sz="1800" b="1" dirty="0" err="1">
                <a:solidFill>
                  <a:schemeClr val="bg2">
                    <a:lumMod val="10000"/>
                  </a:schemeClr>
                </a:solidFill>
              </a:rPr>
              <a:t>tear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</a:rPr>
              <a:t>: ”En hudlæsion med </a:t>
            </a:r>
            <a:r>
              <a:rPr lang="da-DK" sz="1800" b="1" dirty="0" err="1">
                <a:solidFill>
                  <a:schemeClr val="bg2">
                    <a:lumMod val="10000"/>
                  </a:schemeClr>
                </a:solidFill>
              </a:rPr>
              <a:t>hudlap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</a:rPr>
              <a:t>” forårsaget af </a:t>
            </a:r>
            <a:r>
              <a:rPr lang="da-DK" sz="1800" b="1" dirty="0" err="1">
                <a:solidFill>
                  <a:schemeClr val="bg2">
                    <a:lumMod val="10000"/>
                  </a:schemeClr>
                </a:solidFill>
              </a:rPr>
              <a:t>Shear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</a:rPr>
              <a:t>, friktion eller stump kraft, der resulterer i adskillelse af hudens lag”.	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</a:rPr>
              <a:t>Den nedsatte modstandskraft øger risikoen for sår, langsommere sårheling med komplikationer og større risiko for infektioner.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D57D90-78D2-98B4-9430-B58D88A78DF8}"/>
              </a:ext>
            </a:extLst>
          </p:cNvPr>
          <p:cNvSpPr/>
          <p:nvPr/>
        </p:nvSpPr>
        <p:spPr>
          <a:xfrm>
            <a:off x="992636" y="4333748"/>
            <a:ext cx="10288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>
                    <a:lumMod val="10000"/>
                  </a:schemeClr>
                </a:solidFill>
              </a:rPr>
              <a:t>DELVIST TAB  </a:t>
            </a:r>
            <a:r>
              <a:rPr lang="da-DK" sz="14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a-DK" sz="1400" dirty="0">
                <a:solidFill>
                  <a:schemeClr val="bg2">
                    <a:lumMod val="10000"/>
                  </a:schemeClr>
                </a:solidFill>
              </a:rPr>
              <a:t> Adskillelse af epidermis fra </a:t>
            </a:r>
            <a:r>
              <a:rPr lang="da-DK" sz="1400" dirty="0" err="1">
                <a:solidFill>
                  <a:schemeClr val="bg2">
                    <a:lumMod val="10000"/>
                  </a:schemeClr>
                </a:solidFill>
              </a:rPr>
              <a:t>dermis</a:t>
            </a:r>
            <a:endParaRPr lang="da-DK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da-DK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>
                    <a:lumMod val="10000"/>
                  </a:schemeClr>
                </a:solidFill>
              </a:rPr>
              <a:t>FULDHUDSTAB </a:t>
            </a:r>
            <a:r>
              <a:rPr lang="da-DK" sz="14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a-DK" sz="1400" dirty="0">
                <a:solidFill>
                  <a:schemeClr val="bg2">
                    <a:lumMod val="10000"/>
                  </a:schemeClr>
                </a:solidFill>
              </a:rPr>
              <a:t> Adskillelse af både epidermis og </a:t>
            </a:r>
            <a:r>
              <a:rPr lang="da-DK" sz="1400" dirty="0" err="1">
                <a:solidFill>
                  <a:schemeClr val="bg2">
                    <a:lumMod val="10000"/>
                  </a:schemeClr>
                </a:solidFill>
              </a:rPr>
              <a:t>dermis</a:t>
            </a:r>
            <a:r>
              <a:rPr lang="da-DK" sz="1400" dirty="0">
                <a:solidFill>
                  <a:schemeClr val="bg2">
                    <a:lumMod val="10000"/>
                  </a:schemeClr>
                </a:solidFill>
              </a:rPr>
              <a:t> fra underliggende strukturer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7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381B-BDDC-0742-2D0C-19BC477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Trusler mod hudens funktioner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11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C5528D1-69A7-4C32-7972-D87357378477}"/>
              </a:ext>
            </a:extLst>
          </p:cNvPr>
          <p:cNvSpPr/>
          <p:nvPr/>
        </p:nvSpPr>
        <p:spPr>
          <a:xfrm>
            <a:off x="682905" y="2104193"/>
            <a:ext cx="2148015" cy="6624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Dehydrering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8975424-E436-4CD7-9F17-139C57713E40}"/>
              </a:ext>
            </a:extLst>
          </p:cNvPr>
          <p:cNvSpPr/>
          <p:nvPr/>
        </p:nvSpPr>
        <p:spPr>
          <a:xfrm>
            <a:off x="676059" y="2922674"/>
            <a:ext cx="2148015" cy="6624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Fugt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2996B0E-AB69-E6A4-D4ED-46784743FEF2}"/>
              </a:ext>
            </a:extLst>
          </p:cNvPr>
          <p:cNvSpPr/>
          <p:nvPr/>
        </p:nvSpPr>
        <p:spPr>
          <a:xfrm>
            <a:off x="658702" y="3718637"/>
            <a:ext cx="2148015" cy="6624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Stræk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BCEE508-7329-3CAA-55C8-5ACB8B9A2661}"/>
              </a:ext>
            </a:extLst>
          </p:cNvPr>
          <p:cNvSpPr/>
          <p:nvPr/>
        </p:nvSpPr>
        <p:spPr>
          <a:xfrm>
            <a:off x="658701" y="4548628"/>
            <a:ext cx="2148015" cy="6624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Syrer og baser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141FC84-EA57-2C1E-F353-B3BBF03AD6D3}"/>
              </a:ext>
            </a:extLst>
          </p:cNvPr>
          <p:cNvSpPr/>
          <p:nvPr/>
        </p:nvSpPr>
        <p:spPr>
          <a:xfrm>
            <a:off x="650312" y="5352237"/>
            <a:ext cx="2148015" cy="6624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Læsioner</a:t>
            </a:r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B5A7B1D0-D397-5135-D288-E6B909FC2FE7}"/>
              </a:ext>
            </a:extLst>
          </p:cNvPr>
          <p:cNvSpPr/>
          <p:nvPr/>
        </p:nvSpPr>
        <p:spPr>
          <a:xfrm>
            <a:off x="3074168" y="2273947"/>
            <a:ext cx="928737" cy="351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8886B96D-7C4F-17A9-7201-7E1AEDBAB173}"/>
              </a:ext>
            </a:extLst>
          </p:cNvPr>
          <p:cNvSpPr/>
          <p:nvPr/>
        </p:nvSpPr>
        <p:spPr>
          <a:xfrm>
            <a:off x="3062066" y="3035849"/>
            <a:ext cx="928737" cy="351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/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E203314E-18D0-D7D6-6F28-EE3EE6222F9F}"/>
              </a:ext>
            </a:extLst>
          </p:cNvPr>
          <p:cNvSpPr/>
          <p:nvPr/>
        </p:nvSpPr>
        <p:spPr>
          <a:xfrm>
            <a:off x="3074168" y="3815114"/>
            <a:ext cx="928737" cy="351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FA4EDD86-66CD-21DB-F34A-B9A95BB15063}"/>
              </a:ext>
            </a:extLst>
          </p:cNvPr>
          <p:cNvSpPr/>
          <p:nvPr/>
        </p:nvSpPr>
        <p:spPr>
          <a:xfrm>
            <a:off x="3048379" y="4561806"/>
            <a:ext cx="928737" cy="351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/>
          </a:p>
        </p:txBody>
      </p:sp>
      <p:sp>
        <p:nvSpPr>
          <p:cNvPr id="19" name="Pil: højre 18">
            <a:extLst>
              <a:ext uri="{FF2B5EF4-FFF2-40B4-BE49-F238E27FC236}">
                <a16:creationId xmlns:a16="http://schemas.microsoft.com/office/drawing/2014/main" id="{01D18542-FBDF-172B-A650-9893E90F5E40}"/>
              </a:ext>
            </a:extLst>
          </p:cNvPr>
          <p:cNvSpPr/>
          <p:nvPr/>
        </p:nvSpPr>
        <p:spPr>
          <a:xfrm>
            <a:off x="3074755" y="5445950"/>
            <a:ext cx="928737" cy="351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328605E-6F10-AB21-867A-359E2BCB823C}"/>
              </a:ext>
            </a:extLst>
          </p:cNvPr>
          <p:cNvSpPr/>
          <p:nvPr/>
        </p:nvSpPr>
        <p:spPr>
          <a:xfrm>
            <a:off x="4246153" y="2103530"/>
            <a:ext cx="6700637" cy="66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Mindre vandindhold nedsætter hudens barriere, og der kommer lettere sprækker eksem, kløe og sår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470012-3DFF-B66F-DC91-2E6E4C0C9048}"/>
              </a:ext>
            </a:extLst>
          </p:cNvPr>
          <p:cNvSpPr/>
          <p:nvPr/>
        </p:nvSpPr>
        <p:spPr>
          <a:xfrm>
            <a:off x="4246153" y="2922674"/>
            <a:ext cx="6700636" cy="66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 For meget fugt kan give maceration, eksem og svamp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6DB8476-E9F7-EE9B-88AC-B10BBFE68FFC}"/>
              </a:ext>
            </a:extLst>
          </p:cNvPr>
          <p:cNvSpPr/>
          <p:nvPr/>
        </p:nvSpPr>
        <p:spPr>
          <a:xfrm>
            <a:off x="4246154" y="3753784"/>
            <a:ext cx="6700636" cy="66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Stræk på tværs af elastiske og </a:t>
            </a:r>
            <a:r>
              <a:rPr lang="da-DK" sz="1500" dirty="0" err="1"/>
              <a:t>kollagene</a:t>
            </a:r>
            <a:r>
              <a:rPr lang="da-DK" sz="1500" dirty="0"/>
              <a:t> fibre kan medføre revner. De små kar kan klemmes/rives over, hvilket kan give tryksår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D85BA90-9D79-AAAA-C751-F0B66AB341E9}"/>
              </a:ext>
            </a:extLst>
          </p:cNvPr>
          <p:cNvSpPr/>
          <p:nvPr/>
        </p:nvSpPr>
        <p:spPr>
          <a:xfrm>
            <a:off x="4270356" y="4531909"/>
            <a:ext cx="6676433" cy="66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Ammoniak fra urin kan f.eks. forrykke hudens pH-værdi, så barrieren nedbrydes. </a:t>
            </a:r>
          </a:p>
          <a:p>
            <a:pPr algn="ctr"/>
            <a:r>
              <a:rPr lang="da-DK" sz="1500" dirty="0"/>
              <a:t>Sæbe reagerer basisk, ofte med pH-værdi omkring 10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E890DD2-96C4-FAE7-AD80-273190222F13}"/>
              </a:ext>
            </a:extLst>
          </p:cNvPr>
          <p:cNvSpPr/>
          <p:nvPr/>
        </p:nvSpPr>
        <p:spPr>
          <a:xfrm>
            <a:off x="4296732" y="5349473"/>
            <a:ext cx="6676433" cy="66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500" dirty="0"/>
              <a:t>Enhver form for læsion vil nedbryde hudbarrieren, så bakterier kan trænge ind i hudlagene </a:t>
            </a:r>
          </a:p>
        </p:txBody>
      </p:sp>
    </p:spTree>
    <p:extLst>
      <p:ext uri="{BB962C8B-B14F-4D97-AF65-F5344CB8AC3E}">
        <p14:creationId xmlns:p14="http://schemas.microsoft.com/office/powerpoint/2010/main" val="202806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12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D59D8-0039-5736-B73F-7E38305D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7961678" cy="4392612"/>
          </a:xfrm>
        </p:spPr>
        <p:txBody>
          <a:bodyPr/>
          <a:lstStyle/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Bevare hudens barrierefunktion 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Bevare huden tør og smidig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Opretholde væskebalancen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Bevare hudens pH-værdi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Sikre en god og varieret kost</a:t>
            </a:r>
          </a:p>
        </p:txBody>
      </p:sp>
      <p:pic>
        <p:nvPicPr>
          <p:cNvPr id="5" name="Picture 2" descr="Store gule &quot;Smile Face&quot; balloner fra Qualatex">
            <a:extLst>
              <a:ext uri="{FF2B5EF4-FFF2-40B4-BE49-F238E27FC236}">
                <a16:creationId xmlns:a16="http://schemas.microsoft.com/office/drawing/2014/main" id="{9572F1C6-907A-E357-8E24-7B970E4A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1092" y="2105130"/>
            <a:ext cx="2647740" cy="264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2A33AC9-DAAA-EA87-4285-74CDAF5AB299}"/>
              </a:ext>
            </a:extLst>
          </p:cNvPr>
          <p:cNvSpPr txBox="1"/>
          <p:nvPr/>
        </p:nvSpPr>
        <p:spPr>
          <a:xfrm>
            <a:off x="1096107" y="402020"/>
            <a:ext cx="8927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rgbClr val="3B5182"/>
                </a:solidFill>
                <a:latin typeface="+mj-lt"/>
              </a:rPr>
              <a:t>Pleje af huden er vigtig for at holde den intakt og forebygge skader og sår </a:t>
            </a:r>
          </a:p>
        </p:txBody>
      </p:sp>
    </p:spTree>
    <p:extLst>
      <p:ext uri="{BB962C8B-B14F-4D97-AF65-F5344CB8AC3E}">
        <p14:creationId xmlns:p14="http://schemas.microsoft.com/office/powerpoint/2010/main" val="271376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381B-BDDC-0742-2D0C-19BC477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Vigtige pointer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D59D8-0039-5736-B73F-7E38305D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7961678" cy="4392612"/>
          </a:xfrm>
        </p:spPr>
        <p:txBody>
          <a:bodyPr/>
          <a:lstStyle/>
          <a:p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Epidermis/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o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verhuden</a:t>
            </a:r>
          </a:p>
          <a:p>
            <a:r>
              <a:rPr lang="da-DK" alt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Dermis</a:t>
            </a:r>
            <a:r>
              <a:rPr lang="da-DK" alt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/læderhuden</a:t>
            </a:r>
          </a:p>
          <a:p>
            <a:r>
              <a:rPr lang="da-DK" alt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Subcutis</a:t>
            </a:r>
            <a:r>
              <a:rPr lang="da-DK" alt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/underhuden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D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en aldrende hud</a:t>
            </a:r>
          </a:p>
          <a:p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Skin </a:t>
            </a: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tear</a:t>
            </a: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Trusler mod hudens funktioner</a:t>
            </a:r>
          </a:p>
          <a:p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Pleje af huden</a:t>
            </a:r>
          </a:p>
        </p:txBody>
      </p:sp>
    </p:spTree>
    <p:extLst>
      <p:ext uri="{BB962C8B-B14F-4D97-AF65-F5344CB8AC3E}">
        <p14:creationId xmlns:p14="http://schemas.microsoft.com/office/powerpoint/2010/main" val="188811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9B5E5-15FE-775D-04F4-54708615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Referencer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81D05D-EF98-890B-5851-D40D227E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14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AB4A11-09C3-661C-3266-63BADFC1E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9648823" cy="43926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dirty="0" err="1"/>
              <a:t>Bemark</a:t>
            </a:r>
            <a:r>
              <a:rPr lang="da-DK" dirty="0"/>
              <a:t>, S. &amp;  Melby, B.Ø. (2021). Sår og sårbehandling: En grundbog i sygeplejen, </a:t>
            </a:r>
            <a:r>
              <a:rPr lang="da-DK" dirty="0" err="1"/>
              <a:t>FADLs</a:t>
            </a:r>
            <a:r>
              <a:rPr lang="da-DK" dirty="0"/>
              <a:t> Forlag.</a:t>
            </a:r>
          </a:p>
          <a:p>
            <a:pPr marL="0" indent="0">
              <a:lnSpc>
                <a:spcPct val="100000"/>
              </a:lnSpc>
              <a:buNone/>
            </a:pPr>
            <a:endParaRPr lang="da-DK" dirty="0"/>
          </a:p>
          <a:p>
            <a:pPr marL="0" indent="0">
              <a:lnSpc>
                <a:spcPct val="100000"/>
              </a:lnSpc>
              <a:buNone/>
            </a:pPr>
            <a:r>
              <a:rPr lang="da-DK" dirty="0" err="1"/>
              <a:t>Bermark</a:t>
            </a:r>
            <a:r>
              <a:rPr lang="da-DK" dirty="0"/>
              <a:t>, S. &amp; Østergaard, B.M. (2014). Tryksår, Munksgaard. 1. udgave</a:t>
            </a:r>
          </a:p>
          <a:p>
            <a:pPr marL="0" indent="0">
              <a:lnSpc>
                <a:spcPct val="100000"/>
              </a:lnSpc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Gottrup, F., Karlsmark, T. &amp; Kirketerp-Møller, K.(red.)</a:t>
            </a:r>
            <a:r>
              <a:rPr lang="da-DK" dirty="0"/>
              <a:t>(2020). Sår, baggrund, diagnose og behandling, Munksgaard, 3 udgave.</a:t>
            </a:r>
          </a:p>
          <a:p>
            <a:pPr marL="0" indent="0">
              <a:lnSpc>
                <a:spcPct val="100000"/>
              </a:lnSpc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D7387E-44A3-F33A-88D8-7193681764C6}"/>
              </a:ext>
            </a:extLst>
          </p:cNvPr>
          <p:cNvSpPr txBox="1">
            <a:spLocks/>
          </p:cNvSpPr>
          <p:nvPr/>
        </p:nvSpPr>
        <p:spPr>
          <a:xfrm>
            <a:off x="1006572" y="1012694"/>
            <a:ext cx="10632149" cy="5388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Udviklet af Liselotte Brostrup Jensen, Koordinerende sårsygeplejerske, Næstved, Slagelse og Ringsted sygehuse</a:t>
            </a: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I samarbejde med Sundhedsstrategisk Planlægning</a:t>
            </a: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4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itse, tegning, tekst, Børnekunst&#10;&#10;Automatisk genereret beskrivelse">
            <a:extLst>
              <a:ext uri="{FF2B5EF4-FFF2-40B4-BE49-F238E27FC236}">
                <a16:creationId xmlns:a16="http://schemas.microsoft.com/office/drawing/2014/main" id="{DBCF5051-7F96-9B75-C7EA-C5A7F5A0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38" y="661241"/>
            <a:ext cx="6001233" cy="5718738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0EF960-860D-2124-49A1-17736AB51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472" y="1881187"/>
            <a:ext cx="5585528" cy="4392614"/>
          </a:xfrm>
        </p:spPr>
        <p:txBody>
          <a:bodyPr>
            <a:normAutofit/>
          </a:bodyPr>
          <a:lstStyle/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Kroppens største organ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Vejer ca. 4 kg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1-3 mm. tyk 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Dækker et område på ca. 2 m</a:t>
            </a:r>
            <a:r>
              <a:rPr lang="da-DK" baseline="30000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Består af 3 lag: </a:t>
            </a:r>
          </a:p>
          <a:p>
            <a:pPr lvl="2"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Epidermis</a:t>
            </a:r>
          </a:p>
          <a:p>
            <a:pPr lvl="2" eaLnBrk="0" hangingPunct="0"/>
            <a:r>
              <a:rPr lang="da-DK" dirty="0" err="1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Dermis</a:t>
            </a:r>
            <a:endParaRPr lang="da-DK" dirty="0">
              <a:solidFill>
                <a:srgbClr val="000E2A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lvl="2" eaLnBrk="0" hangingPunct="0"/>
            <a:r>
              <a:rPr lang="da-DK" dirty="0" err="1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Subcutis</a:t>
            </a:r>
            <a:endParaRPr lang="da-DK" b="1" dirty="0">
              <a:solidFill>
                <a:srgbClr val="000E2A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da-DK" dirty="0">
              <a:solidFill>
                <a:srgbClr val="000E2A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 eaLnBrk="0" hangingPunct="0">
              <a:buNone/>
            </a:pPr>
            <a:endParaRPr lang="da-DK" sz="1600" dirty="0">
              <a:solidFill>
                <a:srgbClr val="000E2A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4AD734-E239-1A74-2917-B27568A4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BF64E-C4E6-CEDE-1283-A0DB8E0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52" y="121444"/>
            <a:ext cx="9648825" cy="1079594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Fakta om huden</a:t>
            </a:r>
          </a:p>
        </p:txBody>
      </p:sp>
    </p:spTree>
    <p:extLst>
      <p:ext uri="{BB962C8B-B14F-4D97-AF65-F5344CB8AC3E}">
        <p14:creationId xmlns:p14="http://schemas.microsoft.com/office/powerpoint/2010/main" val="13388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BF64E-C4E6-CEDE-1283-A0DB8E0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39" y="36203"/>
            <a:ext cx="9648825" cy="1079594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Hudens funktioner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4AD734-E239-1A74-2917-B27568A4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0EF960-860D-2124-49A1-17736AB51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1881188"/>
            <a:ext cx="5734877" cy="4400812"/>
          </a:xfrm>
        </p:spPr>
        <p:txBody>
          <a:bodyPr>
            <a:normAutofit/>
          </a:bodyPr>
          <a:lstStyle/>
          <a:p>
            <a:pPr marL="285750" indent="-28575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Beskytter os mod sår, traumer, mikroorganismer, kemikalier og stråling</a:t>
            </a:r>
          </a:p>
          <a:p>
            <a:pPr marL="285750" indent="-28575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Er vores sanseorgan</a:t>
            </a:r>
          </a:p>
          <a:p>
            <a:pPr marL="285750" indent="-28575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Hjælper os med at regulere vores temperatur</a:t>
            </a:r>
          </a:p>
          <a:p>
            <a:pPr marL="285750" indent="-28575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Er energireserve</a:t>
            </a:r>
          </a:p>
          <a:p>
            <a:pPr marL="285750" indent="-28575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Producerer D-vitamin</a:t>
            </a:r>
          </a:p>
          <a:p>
            <a:pPr marL="0" indent="0" eaLnBrk="0" hangingPunct="0">
              <a:buNone/>
            </a:pPr>
            <a:endParaRPr lang="da-DK" dirty="0"/>
          </a:p>
        </p:txBody>
      </p:sp>
      <p:pic>
        <p:nvPicPr>
          <p:cNvPr id="1026" name="Picture 2" descr="Skin Brown Up Close - Free photo on Pixabay">
            <a:extLst>
              <a:ext uri="{FF2B5EF4-FFF2-40B4-BE49-F238E27FC236}">
                <a16:creationId xmlns:a16="http://schemas.microsoft.com/office/drawing/2014/main" id="{7BC15654-4C36-F031-1061-5D0037E4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1" r="9" b="-1"/>
          <a:stretch/>
        </p:blipFill>
        <p:spPr bwMode="auto">
          <a:xfrm>
            <a:off x="7109791" y="1727325"/>
            <a:ext cx="3622012" cy="36220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kasse, container, tekst&#10;&#10;Automatisk genereret beskrivelse">
            <a:extLst>
              <a:ext uri="{FF2B5EF4-FFF2-40B4-BE49-F238E27FC236}">
                <a16:creationId xmlns:a16="http://schemas.microsoft.com/office/drawing/2014/main" id="{C772F065-2E97-4E54-161A-59F2BAF43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35" y="2040172"/>
            <a:ext cx="5839040" cy="320449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DEB1359-3352-6BE8-2AEC-C52284EA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9794"/>
            <a:ext cx="9648825" cy="1079594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Epidermis/overhuden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C9CDAC-518D-73FC-E53E-4A754F90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F86716-81F5-D03F-1BDA-BBDE607BE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920" y="1797212"/>
            <a:ext cx="4537852" cy="4400812"/>
          </a:xfrm>
        </p:spPr>
        <p:txBody>
          <a:bodyPr>
            <a:normAutofit/>
          </a:bodyPr>
          <a:lstStyle/>
          <a:p>
            <a:pPr eaLnBrk="0" hangingPunct="0"/>
            <a:r>
              <a:rPr lang="da-DK" sz="1700" dirty="0">
                <a:solidFill>
                  <a:schemeClr val="bg2">
                    <a:lumMod val="10000"/>
                  </a:schemeClr>
                </a:solidFill>
              </a:rPr>
              <a:t>Hudens øverste beskyttelseslag, ca. 0,1 mm. tykt</a:t>
            </a:r>
          </a:p>
          <a:p>
            <a:pPr eaLnBrk="0" hangingPunct="0"/>
            <a:r>
              <a:rPr lang="da-DK" sz="1700" dirty="0">
                <a:solidFill>
                  <a:schemeClr val="bg2">
                    <a:lumMod val="10000"/>
                  </a:schemeClr>
                </a:solidFill>
              </a:rPr>
              <a:t>Indeholder ikke blod eller lymfekar. Ernæres dog via ilt og væske fra blodkarrene i det underliggende bølgeformede lag </a:t>
            </a:r>
            <a:r>
              <a:rPr lang="da-DK" sz="1700" dirty="0" err="1">
                <a:solidFill>
                  <a:schemeClr val="bg2">
                    <a:lumMod val="10000"/>
                  </a:schemeClr>
                </a:solidFill>
              </a:rPr>
              <a:t>dermis</a:t>
            </a:r>
            <a:r>
              <a:rPr lang="da-DK" sz="1700" dirty="0">
                <a:solidFill>
                  <a:schemeClr val="bg2">
                    <a:lumMod val="10000"/>
                  </a:schemeClr>
                </a:solidFill>
              </a:rPr>
              <a:t> (via diffusion)</a:t>
            </a:r>
          </a:p>
          <a:p>
            <a:pPr eaLnBrk="0" hangingPunct="0"/>
            <a:r>
              <a:rPr lang="da-DK" sz="1700" dirty="0">
                <a:solidFill>
                  <a:schemeClr val="bg2">
                    <a:lumMod val="10000"/>
                  </a:schemeClr>
                </a:solidFill>
              </a:rPr>
              <a:t>95% af epidermis består af </a:t>
            </a:r>
            <a:r>
              <a:rPr lang="da-DK" sz="1700" dirty="0" err="1">
                <a:solidFill>
                  <a:schemeClr val="bg2">
                    <a:lumMod val="10000"/>
                  </a:schemeClr>
                </a:solidFill>
              </a:rPr>
              <a:t>keratinocytter</a:t>
            </a:r>
            <a:r>
              <a:rPr lang="da-DK" sz="1700" dirty="0">
                <a:solidFill>
                  <a:schemeClr val="bg2">
                    <a:lumMod val="10000"/>
                  </a:schemeClr>
                </a:solidFill>
              </a:rPr>
              <a:t> - epitelceller, som er hovedkomponenterne ved sårheling. De dannes i basalcellelaget i bunden og vandrer mod toppen. Her afstødes de efter ca. 4 uger</a:t>
            </a:r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73731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2384D6-51BA-1695-E0A8-FDBF5785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9794"/>
            <a:ext cx="9648825" cy="1079594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Epidermis/overhuden - fortsat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9B20F0-0D56-7D58-89CE-ED4EB537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pic>
        <p:nvPicPr>
          <p:cNvPr id="6" name="Billede 5" descr="Et billede, der indeholder kasse, container, tekst&#10;&#10;Automatisk genereret beskrivelse">
            <a:extLst>
              <a:ext uri="{FF2B5EF4-FFF2-40B4-BE49-F238E27FC236}">
                <a16:creationId xmlns:a16="http://schemas.microsoft.com/office/drawing/2014/main" id="{F4A4182B-43BA-13E0-BC7F-34BC1F77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93" y="2292420"/>
            <a:ext cx="5609224" cy="3078368"/>
          </a:xfrm>
          <a:prstGeom prst="rect">
            <a:avLst/>
          </a:prstGeom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5CB0DBF-E3F9-0242-8AC9-F14B4ECE0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>
            <a:normAutofit/>
          </a:bodyPr>
          <a:lstStyle/>
          <a:p>
            <a:pPr eaLnBrk="0" hangingPunct="0"/>
            <a:r>
              <a:rPr lang="da-DK" sz="1800" dirty="0">
                <a:solidFill>
                  <a:srgbClr val="000E2A"/>
                </a:solidFill>
              </a:rPr>
              <a:t>Melanocytter: Producerer melanin, som beskytter mod uv-stråling</a:t>
            </a:r>
          </a:p>
          <a:p>
            <a:pPr eaLnBrk="0" hangingPunct="0"/>
            <a:r>
              <a:rPr lang="da-DK" sz="1800" dirty="0" err="1">
                <a:solidFill>
                  <a:srgbClr val="000E2A"/>
                </a:solidFill>
              </a:rPr>
              <a:t>Langerhans</a:t>
            </a:r>
            <a:r>
              <a:rPr lang="da-DK" sz="1800" dirty="0">
                <a:solidFill>
                  <a:srgbClr val="000E2A"/>
                </a:solidFill>
              </a:rPr>
              <a:t>-celler: Beskytter mod mikroorganismer</a:t>
            </a:r>
          </a:p>
          <a:p>
            <a:pPr eaLnBrk="0" hangingPunct="0"/>
            <a:r>
              <a:rPr lang="da-DK" sz="1800" dirty="0">
                <a:solidFill>
                  <a:srgbClr val="000E2A"/>
                </a:solidFill>
              </a:rPr>
              <a:t>Merkelceller: Nerveceller, som registrerer berøring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828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12A4FD1-B921-D021-B0E3-8AFC60C8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1" y="215281"/>
            <a:ext cx="5248107" cy="5003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70ACD7-939E-2C02-AC7E-291BC5E7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Dermis</a:t>
            </a:r>
            <a:r>
              <a:rPr lang="da-DK" dirty="0"/>
              <a:t>/læderhuden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56911A-F98E-FDD8-D856-D41C2D42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E11262-FA2A-196E-E752-E415B1CDD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5919880" cy="4392612"/>
          </a:xfrm>
        </p:spPr>
        <p:txBody>
          <a:bodyPr/>
          <a:lstStyle/>
          <a:p>
            <a:pPr eaLnBrk="0" hangingPunct="0"/>
            <a:r>
              <a:rPr lang="da-DK" altLang="da-DK" dirty="0">
                <a:solidFill>
                  <a:srgbClr val="000E2A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Måler mellem 0,5-2,5 mm.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Et bindevævslag med væske, og indeholder </a:t>
            </a:r>
            <a:r>
              <a:rPr lang="da-DK" b="1" dirty="0" err="1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fibroblasten</a:t>
            </a: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som producerer kollagen og elastin, der tilsammen giver huden elasticitet og styrke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Hæfter til epidermis ved det bølgeformede basalcellelag</a:t>
            </a:r>
          </a:p>
          <a:p>
            <a:endParaRPr lang="da-DK" dirty="0"/>
          </a:p>
        </p:txBody>
      </p:sp>
      <p:pic>
        <p:nvPicPr>
          <p:cNvPr id="2050" name="Picture 2" descr="Skin Hair Poor - Free photo on Pixabay">
            <a:extLst>
              <a:ext uri="{FF2B5EF4-FFF2-40B4-BE49-F238E27FC236}">
                <a16:creationId xmlns:a16="http://schemas.microsoft.com/office/drawing/2014/main" id="{ED0EACBD-9D6D-C555-3A16-A4FBCD3F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4790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EA78896-5FBB-F5D2-68C7-1E20E839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4" y="576754"/>
            <a:ext cx="5248107" cy="5003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70ACD7-939E-2C02-AC7E-291BC5E7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Dermis</a:t>
            </a:r>
            <a:r>
              <a:rPr lang="da-DK" dirty="0"/>
              <a:t>/læderhuden - fortsat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56911A-F98E-FDD8-D856-D41C2D42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E11262-FA2A-196E-E752-E415B1CDD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5317453" cy="4392612"/>
          </a:xfrm>
        </p:spPr>
        <p:txBody>
          <a:bodyPr/>
          <a:lstStyle/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Rig på blod og lymfekar 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Indeholder sved, talgkirtler og hårfollikler 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Har nerveender, som registrerer smerte, berøring, temperatur og tryk</a:t>
            </a:r>
          </a:p>
          <a:p>
            <a:pPr eaLnBrk="0" hangingPunct="0"/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Indeholder makrofager og lymfocytter, som en del af immunsystemet</a:t>
            </a:r>
            <a:r>
              <a:rPr lang="da-DK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</a:t>
            </a:r>
            <a:endParaRPr lang="da-DK" dirty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da-DK" dirty="0"/>
          </a:p>
        </p:txBody>
      </p:sp>
      <p:pic>
        <p:nvPicPr>
          <p:cNvPr id="7" name="Picture 2" descr="Skin Hair Poor - Free photo on Pixabay">
            <a:extLst>
              <a:ext uri="{FF2B5EF4-FFF2-40B4-BE49-F238E27FC236}">
                <a16:creationId xmlns:a16="http://schemas.microsoft.com/office/drawing/2014/main" id="{C53425D7-6027-0A89-2775-3A54402C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7071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4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381B-BDDC-0742-2D0C-19BC477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Subcutis</a:t>
            </a:r>
            <a:r>
              <a:rPr lang="da-DK" dirty="0"/>
              <a:t>/underhuden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D59D8-0039-5736-B73F-7E38305D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5937982" cy="4392612"/>
          </a:xfrm>
        </p:spPr>
        <p:txBody>
          <a:bodyPr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Er opbygget af løst bindevæv, som indeholder talrige fedtceller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Binder huden til den underliggende struktur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Underhudens fleksibilitet gør huden forskydelig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Varierer i tykkelse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Energireserve og traumebeskytter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Fungerer også som varmeisolation og vandreservoir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A421879-BA7F-22E7-7553-6EEF1196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449388"/>
            <a:ext cx="2768675" cy="18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381B-BDDC-0742-2D0C-19BC477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Ændringer i den aldrende hud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D887CC-27F9-EBC7-55F5-7F8B3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9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D59D8-0039-5736-B73F-7E38305D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472" y="1678965"/>
            <a:ext cx="8486042" cy="4392612"/>
          </a:xfrm>
        </p:spPr>
        <p:txBody>
          <a:bodyPr/>
          <a:lstStyle/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Huden bliver tyndere, og celledelingen foregår langsommere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Basalcellelaget bliver mindre bølget/</a:t>
            </a:r>
            <a:r>
              <a:rPr lang="da-DK" dirty="0" err="1">
                <a:solidFill>
                  <a:srgbClr val="000E2A"/>
                </a:solidFill>
              </a:rPr>
              <a:t>udflades</a:t>
            </a:r>
            <a:r>
              <a:rPr lang="da-DK" dirty="0">
                <a:solidFill>
                  <a:srgbClr val="000E2A"/>
                </a:solidFill>
              </a:rPr>
              <a:t>, så der er mindre overflade til udveksling af ilt og næringsstoffer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Langsommere nydannelse af </a:t>
            </a:r>
            <a:r>
              <a:rPr lang="da-DK" dirty="0" err="1">
                <a:solidFill>
                  <a:schemeClr val="bg1">
                    <a:lumMod val="10000"/>
                  </a:schemeClr>
                </a:solidFill>
              </a:rPr>
              <a:t>k</a:t>
            </a:r>
            <a:r>
              <a:rPr lang="da-DK" sz="2000" dirty="0" err="1">
                <a:solidFill>
                  <a:schemeClr val="bg1">
                    <a:lumMod val="10000"/>
                  </a:schemeClr>
                </a:solidFill>
              </a:rPr>
              <a:t>eratinocytterne</a:t>
            </a:r>
            <a:r>
              <a:rPr lang="da-DK" sz="2000" dirty="0">
                <a:solidFill>
                  <a:schemeClr val="bg1">
                    <a:lumMod val="10000"/>
                  </a:schemeClr>
                </a:solidFill>
              </a:rPr>
              <a:t>, som også bliver mindre aktive og udskiller mindre fedtstof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E2A"/>
                </a:solidFill>
              </a:rPr>
              <a:t>Dannelsen af elastin, kollagen og grundsubstans reduceres, hvilket giver tørhed, rynker og nedsat modstandskraft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>
                    <a:lumMod val="10000"/>
                  </a:schemeClr>
                </a:solidFill>
              </a:rPr>
              <a:t>F</a:t>
            </a:r>
            <a:r>
              <a:rPr lang="da-DK" sz="2000" dirty="0">
                <a:solidFill>
                  <a:schemeClr val="bg1">
                    <a:lumMod val="10000"/>
                  </a:schemeClr>
                </a:solidFill>
              </a:rPr>
              <a:t>aktorer som genetik, sollys, rygning</a:t>
            </a:r>
            <a:r>
              <a:rPr lang="da-DK" dirty="0">
                <a:solidFill>
                  <a:schemeClr val="bg1">
                    <a:lumMod val="10000"/>
                  </a:schemeClr>
                </a:solidFill>
              </a:rPr>
              <a:t> og </a:t>
            </a:r>
            <a:r>
              <a:rPr lang="da-DK" sz="2000" dirty="0">
                <a:solidFill>
                  <a:schemeClr val="bg1">
                    <a:lumMod val="10000"/>
                  </a:schemeClr>
                </a:solidFill>
              </a:rPr>
              <a:t>stress </a:t>
            </a:r>
            <a:r>
              <a:rPr lang="da-DK" dirty="0">
                <a:solidFill>
                  <a:schemeClr val="bg1">
                    <a:lumMod val="10000"/>
                  </a:schemeClr>
                </a:solidFill>
              </a:rPr>
              <a:t>fremrykker</a:t>
            </a:r>
            <a:r>
              <a:rPr lang="da-DK" sz="2000" dirty="0">
                <a:solidFill>
                  <a:schemeClr val="bg1">
                    <a:lumMod val="10000"/>
                  </a:schemeClr>
                </a:solidFill>
              </a:rPr>
              <a:t> processen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>
                    <a:lumMod val="10000"/>
                  </a:schemeClr>
                </a:solidFill>
              </a:rPr>
              <a:t>Den nedsatte modstandskraft øger risikoen for sår, langsommere sårheling med komplikationer og større risiko for infektioner</a:t>
            </a:r>
            <a:endParaRPr lang="da-DK"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endParaRPr lang="da-DK" dirty="0"/>
          </a:p>
        </p:txBody>
      </p:sp>
      <p:pic>
        <p:nvPicPr>
          <p:cNvPr id="8" name="Picture 2" descr="28589f1">
            <a:extLst>
              <a:ext uri="{FF2B5EF4-FFF2-40B4-BE49-F238E27FC236}">
                <a16:creationId xmlns:a16="http://schemas.microsoft.com/office/drawing/2014/main" id="{24B63045-3D40-97F0-7A44-556359A45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9334" t="8826" r="35391"/>
          <a:stretch/>
        </p:blipFill>
        <p:spPr bwMode="auto">
          <a:xfrm>
            <a:off x="9583960" y="1776178"/>
            <a:ext cx="1952178" cy="33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47146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11954753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E734C11B-268E-4199-8BE2-7D9E9D8FB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EEB94-AA01-44A6-89BE-6FF2F5FFD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3C57D-ADE0-4988-A202-33FD22976F1B}">
  <ds:schemaRefs>
    <ds:schemaRef ds:uri="http://purl.org/dc/terms/"/>
    <ds:schemaRef ds:uri="http://schemas.microsoft.com/office/2006/documentManagement/types"/>
    <ds:schemaRef ds:uri="50359CDB-2370-4DFA-B91D-0E928C4A6869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632986-2332-4bcb-a907-f319a322ff78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Sjælland - Koncern_DK_2022</Template>
  <TotalTime>7376</TotalTime>
  <Words>1279</Words>
  <Application>Microsoft Office PowerPoint</Application>
  <PresentationFormat>Widescreen</PresentationFormat>
  <Paragraphs>131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Region Sjælland - PPT</vt:lpstr>
      <vt:lpstr>Hudens opbygning  og funktion</vt:lpstr>
      <vt:lpstr>Fakta om huden</vt:lpstr>
      <vt:lpstr>Hudens funktioner</vt:lpstr>
      <vt:lpstr>Epidermis/overhuden</vt:lpstr>
      <vt:lpstr>Epidermis/overhuden - fortsat</vt:lpstr>
      <vt:lpstr>Dermis/læderhuden</vt:lpstr>
      <vt:lpstr>Dermis/læderhuden - fortsat</vt:lpstr>
      <vt:lpstr>Subcutis/underhuden</vt:lpstr>
      <vt:lpstr>Ændringer i den aldrende hud</vt:lpstr>
      <vt:lpstr>Ældre er mere udsatte for Skin tear</vt:lpstr>
      <vt:lpstr>Trusler mod hudens funktioner</vt:lpstr>
      <vt:lpstr>PowerPoint-præsentation</vt:lpstr>
      <vt:lpstr>Vigtige pointer</vt:lpstr>
      <vt:lpstr>Referencer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Hudens opbygning og funktion (Version 1)</dc:title>
  <dc:creator>Liselotte B. Jensen</dc:creator>
  <cp:lastModifiedBy>Barbara í Nesinum Askham</cp:lastModifiedBy>
  <cp:revision>29</cp:revision>
  <dcterms:created xsi:type="dcterms:W3CDTF">2024-09-17T19:28:34Z</dcterms:created>
  <dcterms:modified xsi:type="dcterms:W3CDTF">2025-02-05T23:09:55Z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aa56e3e5-97ba-435a-90c0-f29625f486f6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