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notesMasterIdLst>
    <p:notesMasterId r:id="rId27"/>
  </p:notesMasterIdLst>
  <p:handoutMasterIdLst>
    <p:handoutMasterId r:id="rId28"/>
  </p:handoutMasterIdLst>
  <p:sldIdLst>
    <p:sldId id="308" r:id="rId5"/>
    <p:sldId id="501" r:id="rId6"/>
    <p:sldId id="371" r:id="rId7"/>
    <p:sldId id="313" r:id="rId8"/>
    <p:sldId id="497" r:id="rId9"/>
    <p:sldId id="498" r:id="rId10"/>
    <p:sldId id="499" r:id="rId11"/>
    <p:sldId id="370" r:id="rId12"/>
    <p:sldId id="283" r:id="rId13"/>
    <p:sldId id="284" r:id="rId14"/>
    <p:sldId id="285" r:id="rId15"/>
    <p:sldId id="286" r:id="rId16"/>
    <p:sldId id="287" r:id="rId17"/>
    <p:sldId id="288" r:id="rId18"/>
    <p:sldId id="477" r:id="rId19"/>
    <p:sldId id="502" r:id="rId20"/>
    <p:sldId id="291" r:id="rId21"/>
    <p:sldId id="292" r:id="rId22"/>
    <p:sldId id="294" r:id="rId23"/>
    <p:sldId id="295" r:id="rId24"/>
    <p:sldId id="496" r:id="rId25"/>
    <p:sldId id="504" r:id="rId2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300F70-0A8E-D60E-0CDE-3150C735F101}" name="Søren Them Rasmussen" initials="SR" userId="S::sorenr@regsj.dk::51a02659-258d-4eef-aaaa-77d9d44c05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182"/>
    <a:srgbClr val="333091"/>
    <a:srgbClr val="003D84"/>
    <a:srgbClr val="006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3" autoAdjust="0"/>
    <p:restoredTop sz="87317" autoAdjust="0"/>
  </p:normalViewPr>
  <p:slideViewPr>
    <p:cSldViewPr snapToGrid="0" snapToObjects="1">
      <p:cViewPr varScale="1">
        <p:scale>
          <a:sx n="102" d="100"/>
          <a:sy n="102" d="100"/>
        </p:scale>
        <p:origin x="15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DC55E8A-9D27-3A49-9995-5E6023CA6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E433F60-25B4-C446-ABCB-AA77974EE3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96FE1-C4E4-D446-87BD-A02D6B729F2F}" type="datetimeFigureOut">
              <a:t>20-12-2024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322219D-EBCB-EB42-B7E5-290A44B1BA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628D745-92E9-C747-B2A0-6EDFC868BB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0A214-973D-D741-96DB-340BF266A3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636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1947D-3E69-7B44-AD59-F1BD27BA42C1}" type="datetimeFigureOut">
              <a:rPr lang="da-DK" smtClean="0"/>
              <a:t>20-12-2024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645C-D7FA-D74E-BD59-FA43DBFDCD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907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3738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HVIS man anvender sæbe,  skal den  være uden tilsætningsstoffer som farvestoffer, parabener og parfume. </a:t>
            </a:r>
            <a:r>
              <a:rPr lang="da-DK" dirty="0" err="1"/>
              <a:t>Ph</a:t>
            </a:r>
            <a:r>
              <a:rPr lang="da-DK" dirty="0"/>
              <a:t> værdien skal være på 4,5-6.0.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491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Nogle kalder også </a:t>
            </a:r>
            <a:r>
              <a:rPr lang="da-DK" dirty="0" err="1"/>
              <a:t>debridering</a:t>
            </a:r>
            <a:r>
              <a:rPr lang="da-DK" dirty="0"/>
              <a:t> for sårrevision.</a:t>
            </a:r>
          </a:p>
          <a:p>
            <a:r>
              <a:rPr lang="da-DK" dirty="0"/>
              <a:t>Man kan læse mere indgående om de enkelte metoder i Dokumentet som ligger på EWMAS hjemmeside.</a:t>
            </a:r>
          </a:p>
          <a:p>
            <a:r>
              <a:rPr lang="da-DK" dirty="0"/>
              <a:t>EWMA står for European </a:t>
            </a:r>
            <a:r>
              <a:rPr lang="da-DK" dirty="0" err="1"/>
              <a:t>wound</a:t>
            </a:r>
            <a:r>
              <a:rPr lang="da-DK" dirty="0"/>
              <a:t> </a:t>
            </a:r>
            <a:r>
              <a:rPr lang="da-DK" dirty="0" err="1"/>
              <a:t>manegement</a:t>
            </a:r>
            <a:r>
              <a:rPr lang="da-DK" dirty="0"/>
              <a:t> association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0724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 kommer derfor ikke udenom at </a:t>
            </a:r>
            <a:r>
              <a:rPr lang="da-DK" dirty="0" err="1"/>
              <a:t>debridering</a:t>
            </a:r>
            <a:r>
              <a:rPr lang="da-DK" dirty="0"/>
              <a:t> er et meget vigtigt element i den lokale </a:t>
            </a:r>
            <a:r>
              <a:rPr lang="da-DK" dirty="0" err="1"/>
              <a:t>sårbehandling</a:t>
            </a:r>
            <a:r>
              <a:rPr lang="da-DK" dirty="0"/>
              <a:t>.  Vores sårprodukter virker heller ikke optimalt, hvis vi ikke klargør sårbunden først, og skaber de bedste betingelser for at produktet kan arbejde i direkte kontakt med den ”levende sårbund ” </a:t>
            </a:r>
          </a:p>
          <a:p>
            <a:r>
              <a:rPr lang="da-DK" dirty="0"/>
              <a:t>Først når såret er helt rent med </a:t>
            </a:r>
            <a:r>
              <a:rPr lang="da-DK" dirty="0" err="1"/>
              <a:t>granulationsvæv</a:t>
            </a:r>
            <a:r>
              <a:rPr lang="da-DK" dirty="0"/>
              <a:t>, kan vi ”nøjes med” at rense og duppe såret, inden vi </a:t>
            </a:r>
            <a:r>
              <a:rPr lang="da-DK" dirty="0" err="1"/>
              <a:t>appplicerer</a:t>
            </a:r>
            <a:r>
              <a:rPr lang="da-DK" dirty="0"/>
              <a:t> vores sårprodukt.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4768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 er vigtigt at man som fagperson føler sig tryg, og er oplært til proceduren af person med flere sårkompetencer.. </a:t>
            </a:r>
          </a:p>
          <a:p>
            <a:r>
              <a:rPr lang="da-DK" dirty="0"/>
              <a:t>Hvis der er behov for større revideringer er det vigtigt at sårkyndigt fagpersonale involveres.</a:t>
            </a:r>
          </a:p>
          <a:p>
            <a:r>
              <a:rPr lang="da-DK" dirty="0"/>
              <a:t>Det værste er ikke at gøre noget, da det blot fastholder eller forværrer sårets tilstand.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8248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5136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3697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pc="-60" dirty="0">
                <a:solidFill>
                  <a:schemeClr val="tx2"/>
                </a:solidFill>
                <a:latin typeface="Verdana"/>
                <a:cs typeface="Verdana"/>
              </a:rPr>
              <a:t>Kan </a:t>
            </a:r>
            <a:r>
              <a:rPr lang="da-DK" spc="-60" dirty="0" err="1">
                <a:solidFill>
                  <a:schemeClr val="tx2"/>
                </a:solidFill>
                <a:latin typeface="Verdana"/>
                <a:cs typeface="Verdana"/>
              </a:rPr>
              <a:t>f.eks</a:t>
            </a:r>
            <a:r>
              <a:rPr lang="da-DK" spc="-60" dirty="0">
                <a:solidFill>
                  <a:schemeClr val="tx2"/>
                </a:solidFill>
                <a:latin typeface="Verdana"/>
                <a:cs typeface="Verdana"/>
              </a:rPr>
              <a:t> bandageres med sårkontaktlag</a:t>
            </a:r>
            <a:r>
              <a:rPr lang="da-DK" spc="-90" dirty="0">
                <a:solidFill>
                  <a:schemeClr val="tx2"/>
                </a:solidFill>
                <a:latin typeface="Verdana"/>
                <a:cs typeface="Verdana"/>
              </a:rPr>
              <a:t> </a:t>
            </a:r>
            <a:r>
              <a:rPr lang="da-DK" spc="-140" dirty="0">
                <a:solidFill>
                  <a:schemeClr val="tx2"/>
                </a:solidFill>
                <a:latin typeface="Verdana"/>
                <a:cs typeface="Verdana"/>
              </a:rPr>
              <a:t>i</a:t>
            </a:r>
            <a:r>
              <a:rPr lang="da-DK" spc="-114" dirty="0">
                <a:solidFill>
                  <a:schemeClr val="tx2"/>
                </a:solidFill>
                <a:latin typeface="Verdana"/>
                <a:cs typeface="Verdana"/>
              </a:rPr>
              <a:t> </a:t>
            </a:r>
            <a:r>
              <a:rPr lang="da-DK" spc="-45" dirty="0">
                <a:solidFill>
                  <a:schemeClr val="tx2"/>
                </a:solidFill>
                <a:latin typeface="Verdana"/>
                <a:cs typeface="Verdana"/>
              </a:rPr>
              <a:t>demarkationszone,</a:t>
            </a:r>
            <a:r>
              <a:rPr lang="da-DK" spc="-90" dirty="0">
                <a:solidFill>
                  <a:schemeClr val="tx2"/>
                </a:solidFill>
                <a:latin typeface="Verdana"/>
                <a:cs typeface="Verdana"/>
              </a:rPr>
              <a:t> </a:t>
            </a:r>
            <a:r>
              <a:rPr lang="da-DK" spc="85" dirty="0">
                <a:solidFill>
                  <a:schemeClr val="tx2"/>
                </a:solidFill>
                <a:latin typeface="Verdana"/>
                <a:cs typeface="Verdana"/>
              </a:rPr>
              <a:t>og</a:t>
            </a:r>
            <a:r>
              <a:rPr lang="da-DK" spc="-125" dirty="0">
                <a:solidFill>
                  <a:schemeClr val="tx2"/>
                </a:solidFill>
                <a:latin typeface="Verdana"/>
                <a:cs typeface="Verdana"/>
              </a:rPr>
              <a:t> </a:t>
            </a:r>
            <a:r>
              <a:rPr lang="da-DK" spc="-90" dirty="0">
                <a:solidFill>
                  <a:schemeClr val="tx2"/>
                </a:solidFill>
                <a:latin typeface="Verdana"/>
                <a:cs typeface="Verdana"/>
              </a:rPr>
              <a:t>tør</a:t>
            </a:r>
            <a:r>
              <a:rPr lang="da-DK" spc="-95" dirty="0">
                <a:solidFill>
                  <a:schemeClr val="tx2"/>
                </a:solidFill>
                <a:latin typeface="Verdana"/>
                <a:cs typeface="Verdana"/>
              </a:rPr>
              <a:t> </a:t>
            </a:r>
            <a:r>
              <a:rPr lang="da-DK" spc="-10" dirty="0">
                <a:solidFill>
                  <a:schemeClr val="tx2"/>
                </a:solidFill>
                <a:latin typeface="Verdana"/>
                <a:cs typeface="Verdana"/>
              </a:rPr>
              <a:t>forbinding </a:t>
            </a:r>
          </a:p>
          <a:p>
            <a:r>
              <a:rPr lang="da-DK" spc="-10" dirty="0">
                <a:solidFill>
                  <a:schemeClr val="tx2"/>
                </a:solidFill>
                <a:latin typeface="Verdana"/>
              </a:rPr>
              <a:t>Princippet med fugtig </a:t>
            </a:r>
            <a:r>
              <a:rPr lang="da-DK" spc="-10" dirty="0" err="1">
                <a:solidFill>
                  <a:schemeClr val="tx2"/>
                </a:solidFill>
                <a:latin typeface="Verdana"/>
              </a:rPr>
              <a:t>sårbehandling</a:t>
            </a:r>
            <a:r>
              <a:rPr lang="da-DK" spc="-10" dirty="0">
                <a:solidFill>
                  <a:schemeClr val="tx2"/>
                </a:solidFill>
                <a:latin typeface="Verdana"/>
              </a:rPr>
              <a:t> gælder altså ikke her.</a:t>
            </a:r>
          </a:p>
          <a:p>
            <a:r>
              <a:rPr lang="da-DK" spc="-10" dirty="0">
                <a:solidFill>
                  <a:schemeClr val="tx2"/>
                </a:solidFill>
                <a:latin typeface="Verdana"/>
              </a:rPr>
              <a:t>Når nekrotiske tæer udtørrer og skrumper ind kalder man det at de ” mumificerer” Hvis der ikke tilstøder infektion kan man opleve at de skrumper ind for ti sidst af afstødes helt. Naturen har således selv amputeret tæerne over knogleniveau.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9857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Man kan dykke mere ned i de enkelte sårprodukters virkning i programmet vedrørende sårprodukter.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7405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007E"/>
              </a:buClr>
              <a:buSzTx/>
              <a:buFont typeface="Georgia"/>
              <a:buNone/>
              <a:tabLst>
                <a:tab pos="354965" algn="l"/>
              </a:tabLst>
              <a:defRPr/>
            </a:pPr>
            <a:r>
              <a:rPr lang="da-DK" sz="2800" dirty="0">
                <a:solidFill>
                  <a:srgbClr val="C00000"/>
                </a:solidFill>
              </a:rPr>
              <a:t>Behandlingen er god til følgende: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007E"/>
              </a:buClr>
              <a:buSzTx/>
              <a:buFont typeface="Georgia"/>
              <a:buNone/>
              <a:tabLst>
                <a:tab pos="354965" algn="l"/>
              </a:tabLst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007E"/>
              </a:buClr>
              <a:buSzTx/>
              <a:buFont typeface="Arial" panose="020B0604020202020204" pitchFamily="34" charset="0"/>
              <a:buChar char="•"/>
              <a:tabLst>
                <a:tab pos="354965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Supplement til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debridering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af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nekroser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54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C007E"/>
              </a:buClr>
              <a:buSzTx/>
              <a:buFont typeface="Georgia"/>
              <a:buChar char="•"/>
              <a:tabLst>
                <a:tab pos="354965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Kræver at der er helingspotentiale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C007E"/>
              </a:buClr>
              <a:buSzTx/>
              <a:buFont typeface="Georgia"/>
              <a:buChar char="•"/>
              <a:tabLst>
                <a:tab pos="3556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Mere skånsom f.eks.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hælsår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hos diabetikere, hvor man ønsker at begrænse substanstabet</a:t>
            </a:r>
          </a:p>
          <a:p>
            <a:pPr marL="355600" marR="84455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C007E"/>
              </a:buClr>
              <a:buSzTx/>
              <a:buFont typeface="Georgia"/>
              <a:buChar char="•"/>
              <a:tabLst>
                <a:tab pos="3556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Ved MRSA og (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pseudomonasinficerede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 sår inficeret med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pseudomonas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, idet larverne ofte fjerner bakterievæksten</a:t>
            </a:r>
          </a:p>
          <a:p>
            <a:pPr marL="354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>
                <a:srgbClr val="9C007E"/>
              </a:buClr>
              <a:buSzTx/>
              <a:buFont typeface="Georgia"/>
              <a:buChar char="•"/>
              <a:tabLst>
                <a:tab pos="354965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Ikke til tørre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nekroser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5407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 vigtige pointer står </a:t>
            </a:r>
            <a:r>
              <a:rPr lang="da-DK"/>
              <a:t>i slide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436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Der er derfor utrolig vigtigt,  hvad enten man er i eget hjem eller på hospitalet at man </a:t>
            </a:r>
            <a:r>
              <a:rPr lang="da-DK" dirty="0" err="1"/>
              <a:t>f.eks</a:t>
            </a:r>
            <a:r>
              <a:rPr lang="da-DK" dirty="0"/>
              <a:t> ved ”rene procedurer” har gjort sig de samme overvejelser i planlægningen, </a:t>
            </a:r>
          </a:p>
          <a:p>
            <a:r>
              <a:rPr lang="da-DK" dirty="0"/>
              <a:t>så kontaminering undgås.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4508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er eksempel på </a:t>
            </a:r>
            <a:r>
              <a:rPr lang="da-DK" dirty="0" err="1"/>
              <a:t>debridering</a:t>
            </a:r>
            <a:r>
              <a:rPr lang="da-DK" dirty="0"/>
              <a:t> med fibersvampen.</a:t>
            </a:r>
          </a:p>
          <a:p>
            <a:r>
              <a:rPr lang="da-DK" dirty="0"/>
              <a:t>Kan også anvendes sammen med den kirurgiske </a:t>
            </a:r>
            <a:r>
              <a:rPr lang="da-DK" dirty="0" err="1"/>
              <a:t>debridering</a:t>
            </a:r>
            <a:r>
              <a:rPr lang="da-DK" dirty="0"/>
              <a:t>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0586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Der er derfor utrolig vigtigt,  hvad enten man er i eget hjem eller på hospitalet at man fx ved ”rene procedurer” har gjort sig de samme overvejelser i planlægningen, så kontaminering undgås. </a:t>
            </a:r>
          </a:p>
          <a:p>
            <a:r>
              <a:rPr lang="da-DK" sz="1800" dirty="0">
                <a:solidFill>
                  <a:srgbClr val="2F3B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Følg altid dine lokale </a:t>
            </a:r>
            <a:r>
              <a:rPr lang="da-DK" sz="1800" dirty="0" err="1">
                <a:solidFill>
                  <a:srgbClr val="2F3B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hygiejneiske</a:t>
            </a:r>
            <a:r>
              <a:rPr lang="da-DK" sz="1800" dirty="0">
                <a:solidFill>
                  <a:srgbClr val="2F3B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retningslinjer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4010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60070" marR="1097915" indent="-245745">
              <a:lnSpc>
                <a:spcPct val="100000"/>
              </a:lnSpc>
              <a:spcBef>
                <a:spcPts val="300"/>
              </a:spcBef>
              <a:tabLst>
                <a:tab pos="559435" algn="l"/>
              </a:tabLst>
            </a:pPr>
            <a:r>
              <a:rPr lang="da-DK" dirty="0"/>
              <a:t>Det er vigtigt at man er  vedholdende med </a:t>
            </a:r>
            <a:r>
              <a:rPr lang="da-DK" dirty="0" err="1"/>
              <a:t>debridering</a:t>
            </a:r>
            <a:r>
              <a:rPr lang="da-DK" dirty="0"/>
              <a:t>, så det ikke kun er sjældne interventioner. Alt dødt væv, gamle sårskorper og sekret ophober bakterier og fastholder såret i inflammationsfasen.</a:t>
            </a:r>
          </a:p>
          <a:p>
            <a:pPr marL="560070" marR="1097915" indent="-245745">
              <a:lnSpc>
                <a:spcPct val="100000"/>
              </a:lnSpc>
              <a:spcBef>
                <a:spcPts val="300"/>
              </a:spcBef>
              <a:tabLst>
                <a:tab pos="559435" algn="l"/>
              </a:tabLst>
            </a:pPr>
            <a:r>
              <a:rPr lang="da-DK" dirty="0"/>
              <a:t>Ved proceduren ændres såret fra nedbrydende/ katabol, til opbyggende / anabol, som stimulerer til nyt væv og dannelsen af nye blodkar.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0521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363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Langt de fleste kroniske sår kan  behandles med rene procedurer. </a:t>
            </a:r>
          </a:p>
          <a:p>
            <a:r>
              <a:rPr lang="da-DK" dirty="0"/>
              <a:t>Fordelen er, at det er nemmere at anvende en større mængde væske, og at patienten </a:t>
            </a:r>
            <a:r>
              <a:rPr lang="da-DK" dirty="0" err="1"/>
              <a:t>f.eks</a:t>
            </a:r>
            <a:r>
              <a:rPr lang="da-DK" dirty="0"/>
              <a:t> kan få renset sit sår i forbindelse med brusebadet. </a:t>
            </a:r>
          </a:p>
          <a:p>
            <a:r>
              <a:rPr lang="da-DK" dirty="0"/>
              <a:t>Ved brusebad er det også mere praktisk når </a:t>
            </a:r>
            <a:r>
              <a:rPr lang="da-DK" dirty="0" err="1"/>
              <a:t>f.eks</a:t>
            </a:r>
            <a:r>
              <a:rPr lang="da-DK" dirty="0"/>
              <a:t> hudomgivelserne på hele benet skal vaskes.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5866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2153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Skylletryk opgøres i PSI: (</a:t>
            </a:r>
            <a:r>
              <a:rPr lang="da-DK" dirty="0" err="1"/>
              <a:t>pounds</a:t>
            </a:r>
            <a:r>
              <a:rPr lang="da-DK" dirty="0"/>
              <a:t> pr </a:t>
            </a:r>
            <a:r>
              <a:rPr lang="da-DK" dirty="0" err="1"/>
              <a:t>square</a:t>
            </a:r>
            <a:r>
              <a:rPr lang="da-DK" dirty="0"/>
              <a:t> </a:t>
            </a:r>
            <a:r>
              <a:rPr lang="da-DK" dirty="0" err="1"/>
              <a:t>inch</a:t>
            </a:r>
            <a:r>
              <a:rPr lang="da-DK" dirty="0"/>
              <a:t>) som er væsketrykket pr kvadrat tomme af huden eller </a:t>
            </a:r>
            <a:r>
              <a:rPr lang="da-DK" dirty="0" err="1"/>
              <a:t>såroverfladesn</a:t>
            </a:r>
            <a:r>
              <a:rPr lang="da-DK" dirty="0"/>
              <a:t>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2597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da-DK" sz="1200" dirty="0">
                <a:solidFill>
                  <a:srgbClr val="75005F"/>
                </a:solidFill>
                <a:latin typeface="+mj-lt"/>
                <a:cs typeface="Arial"/>
              </a:rPr>
              <a:t>Retningslinjen hedder : KLINISK</a:t>
            </a:r>
            <a:r>
              <a:rPr lang="da-DK" sz="1200" spc="5" dirty="0">
                <a:solidFill>
                  <a:srgbClr val="75005F"/>
                </a:solidFill>
                <a:latin typeface="+mj-lt"/>
                <a:cs typeface="Arial"/>
              </a:rPr>
              <a:t> </a:t>
            </a:r>
            <a:r>
              <a:rPr lang="da-DK" sz="1200" dirty="0">
                <a:solidFill>
                  <a:srgbClr val="75005F"/>
                </a:solidFill>
                <a:latin typeface="+mj-lt"/>
                <a:cs typeface="Arial"/>
              </a:rPr>
              <a:t>RETNINGSLINJE</a:t>
            </a:r>
            <a:r>
              <a:rPr lang="da-DK" sz="1200" spc="-5" dirty="0">
                <a:solidFill>
                  <a:srgbClr val="75005F"/>
                </a:solidFill>
                <a:latin typeface="+mj-lt"/>
                <a:cs typeface="Arial"/>
              </a:rPr>
              <a:t> </a:t>
            </a:r>
            <a:r>
              <a:rPr lang="da-DK" sz="1200" dirty="0">
                <a:solidFill>
                  <a:srgbClr val="75005F"/>
                </a:solidFill>
                <a:latin typeface="+mj-lt"/>
                <a:cs typeface="Arial"/>
              </a:rPr>
              <a:t>FOR</a:t>
            </a:r>
            <a:r>
              <a:rPr lang="da-DK" sz="1200" spc="20" dirty="0">
                <a:solidFill>
                  <a:srgbClr val="75005F"/>
                </a:solidFill>
                <a:latin typeface="+mj-lt"/>
                <a:cs typeface="Arial"/>
              </a:rPr>
              <a:t> </a:t>
            </a:r>
            <a:r>
              <a:rPr lang="da-DK" sz="1200" spc="-10" dirty="0">
                <a:solidFill>
                  <a:srgbClr val="75005F"/>
                </a:solidFill>
                <a:latin typeface="+mj-lt"/>
                <a:cs typeface="Arial"/>
              </a:rPr>
              <a:t>RENSNING</a:t>
            </a:r>
            <a:r>
              <a:rPr lang="da-DK" sz="1200" spc="-90" dirty="0">
                <a:solidFill>
                  <a:srgbClr val="75005F"/>
                </a:solidFill>
                <a:latin typeface="+mj-lt"/>
                <a:cs typeface="Arial"/>
              </a:rPr>
              <a:t> </a:t>
            </a:r>
            <a:r>
              <a:rPr lang="da-DK" sz="1200" dirty="0">
                <a:solidFill>
                  <a:srgbClr val="75005F"/>
                </a:solidFill>
                <a:latin typeface="+mj-lt"/>
                <a:cs typeface="Arial"/>
              </a:rPr>
              <a:t>AF</a:t>
            </a:r>
            <a:r>
              <a:rPr lang="da-DK" sz="1200" spc="-80" dirty="0">
                <a:solidFill>
                  <a:srgbClr val="75005F"/>
                </a:solidFill>
                <a:latin typeface="+mj-lt"/>
                <a:cs typeface="Arial"/>
              </a:rPr>
              <a:t> </a:t>
            </a:r>
            <a:r>
              <a:rPr lang="da-DK" sz="1200" dirty="0">
                <a:solidFill>
                  <a:srgbClr val="75005F"/>
                </a:solidFill>
                <a:latin typeface="+mj-lt"/>
                <a:cs typeface="Arial"/>
              </a:rPr>
              <a:t>AKUTTE</a:t>
            </a:r>
            <a:r>
              <a:rPr lang="da-DK" sz="1200" spc="-5" dirty="0">
                <a:solidFill>
                  <a:srgbClr val="75005F"/>
                </a:solidFill>
                <a:latin typeface="+mj-lt"/>
                <a:cs typeface="Arial"/>
              </a:rPr>
              <a:t> </a:t>
            </a:r>
            <a:r>
              <a:rPr lang="da-DK" sz="1200" spc="-25" dirty="0">
                <a:solidFill>
                  <a:srgbClr val="75005F"/>
                </a:solidFill>
                <a:latin typeface="+mj-lt"/>
                <a:cs typeface="Arial"/>
              </a:rPr>
              <a:t>OG</a:t>
            </a:r>
            <a:endParaRPr lang="da-DK" sz="1200" dirty="0">
              <a:latin typeface="+mj-lt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da-DK" sz="1200" dirty="0">
                <a:solidFill>
                  <a:srgbClr val="75005F"/>
                </a:solidFill>
                <a:latin typeface="+mj-lt"/>
                <a:cs typeface="Arial"/>
              </a:rPr>
              <a:t>KRONISKE</a:t>
            </a:r>
            <a:r>
              <a:rPr lang="da-DK" sz="1200" spc="-40" dirty="0">
                <a:solidFill>
                  <a:srgbClr val="75005F"/>
                </a:solidFill>
                <a:latin typeface="+mj-lt"/>
                <a:cs typeface="Arial"/>
              </a:rPr>
              <a:t> </a:t>
            </a:r>
            <a:r>
              <a:rPr lang="da-DK" sz="1200" dirty="0">
                <a:solidFill>
                  <a:srgbClr val="75005F"/>
                </a:solidFill>
                <a:latin typeface="+mj-lt"/>
                <a:cs typeface="Arial"/>
              </a:rPr>
              <a:t>SÅR:</a:t>
            </a:r>
            <a:r>
              <a:rPr lang="da-DK" sz="1200" spc="-40" dirty="0">
                <a:solidFill>
                  <a:srgbClr val="75005F"/>
                </a:solidFill>
                <a:latin typeface="+mj-lt"/>
                <a:cs typeface="Arial"/>
              </a:rPr>
              <a:t> </a:t>
            </a:r>
            <a:r>
              <a:rPr lang="da-DK" sz="1200" dirty="0">
                <a:solidFill>
                  <a:srgbClr val="75005F"/>
                </a:solidFill>
                <a:latin typeface="+mj-lt"/>
                <a:cs typeface="Arial"/>
              </a:rPr>
              <a:t>SÆBE,</a:t>
            </a:r>
            <a:r>
              <a:rPr lang="da-DK" sz="1200" spc="-40" dirty="0">
                <a:solidFill>
                  <a:srgbClr val="75005F"/>
                </a:solidFill>
                <a:latin typeface="+mj-lt"/>
                <a:cs typeface="Arial"/>
              </a:rPr>
              <a:t> </a:t>
            </a:r>
            <a:r>
              <a:rPr lang="da-DK" sz="1200" dirty="0">
                <a:solidFill>
                  <a:srgbClr val="75005F"/>
                </a:solidFill>
                <a:latin typeface="+mj-lt"/>
                <a:cs typeface="Arial"/>
              </a:rPr>
              <a:t>SKYLLEVÆSKER</a:t>
            </a:r>
            <a:r>
              <a:rPr lang="da-DK" sz="1200" spc="-45" dirty="0">
                <a:solidFill>
                  <a:srgbClr val="75005F"/>
                </a:solidFill>
                <a:latin typeface="+mj-lt"/>
                <a:cs typeface="Arial"/>
              </a:rPr>
              <a:t> </a:t>
            </a:r>
            <a:r>
              <a:rPr lang="da-DK" sz="1200" dirty="0">
                <a:solidFill>
                  <a:srgbClr val="75005F"/>
                </a:solidFill>
                <a:latin typeface="+mj-lt"/>
                <a:cs typeface="Arial"/>
              </a:rPr>
              <a:t>OG</a:t>
            </a:r>
            <a:r>
              <a:rPr lang="da-DK" sz="1200" spc="-15" dirty="0">
                <a:solidFill>
                  <a:srgbClr val="75005F"/>
                </a:solidFill>
                <a:latin typeface="+mj-lt"/>
                <a:cs typeface="Arial"/>
              </a:rPr>
              <a:t> </a:t>
            </a:r>
            <a:r>
              <a:rPr lang="da-DK" sz="1200" spc="-10" dirty="0">
                <a:solidFill>
                  <a:srgbClr val="75005F"/>
                </a:solidFill>
                <a:latin typeface="+mj-lt"/>
                <a:cs typeface="Arial"/>
              </a:rPr>
              <a:t>SKYLLETRYK</a:t>
            </a:r>
            <a:endParaRPr lang="da-DK" sz="1200" dirty="0">
              <a:latin typeface="+mj-lt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1160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B9DF3FB7-2679-4785-86CF-324A9660DD10}" type="datetime2">
              <a:rPr lang="da-DK" smtClean="0"/>
              <a:t>20. december 2024</a:t>
            </a:fld>
            <a:endParaRPr lang="da-DK" dirty="0"/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16E7523E-5FEF-ED42-B56C-E32805C0A6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6858" y="1"/>
            <a:ext cx="6815143" cy="5337467"/>
          </a:xfrm>
          <a:custGeom>
            <a:avLst/>
            <a:gdLst>
              <a:gd name="connsiteX0" fmla="*/ 0 w 6815143"/>
              <a:gd name="connsiteY0" fmla="*/ 0 h 5337467"/>
              <a:gd name="connsiteX1" fmla="*/ 6815143 w 6815143"/>
              <a:gd name="connsiteY1" fmla="*/ 0 h 5337467"/>
              <a:gd name="connsiteX2" fmla="*/ 6815143 w 6815143"/>
              <a:gd name="connsiteY2" fmla="*/ 5148384 h 5337467"/>
              <a:gd name="connsiteX3" fmla="*/ 6747962 w 6815143"/>
              <a:gd name="connsiteY3" fmla="*/ 5167461 h 5337467"/>
              <a:gd name="connsiteX4" fmla="*/ 5398418 w 6815143"/>
              <a:gd name="connsiteY4" fmla="*/ 5337467 h 5337467"/>
              <a:gd name="connsiteX5" fmla="*/ 5445 w 6815143"/>
              <a:gd name="connsiteY5" fmla="*/ 215350 h 53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5143" h="5337467">
                <a:moveTo>
                  <a:pt x="0" y="0"/>
                </a:moveTo>
                <a:lnTo>
                  <a:pt x="6815143" y="0"/>
                </a:lnTo>
                <a:lnTo>
                  <a:pt x="6815143" y="5148384"/>
                </a:lnTo>
                <a:lnTo>
                  <a:pt x="6747962" y="5167461"/>
                </a:lnTo>
                <a:cubicBezTo>
                  <a:pt x="6316613" y="5278442"/>
                  <a:pt x="5864408" y="5337467"/>
                  <a:pt x="5398418" y="5337467"/>
                </a:cubicBezTo>
                <a:cubicBezTo>
                  <a:pt x="2509278" y="5337467"/>
                  <a:pt x="150074" y="3068548"/>
                  <a:pt x="5445" y="21535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0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712228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D6D32C3-3E39-44FC-B677-F64FDC651BDE}" type="datetime2">
              <a:rPr lang="da-DK" smtClean="0"/>
              <a:t>20.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50" y="1881188"/>
            <a:ext cx="4464000" cy="4400812"/>
          </a:xfrm>
          <a:prstGeom prst="rect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79727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0476D3A0-8FFB-2A4B-9CB9-42995E058A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40133" y="0"/>
            <a:ext cx="4356942" cy="6858000"/>
          </a:xfrm>
          <a:custGeom>
            <a:avLst/>
            <a:gdLst>
              <a:gd name="connsiteX0" fmla="*/ 700359 w 4356942"/>
              <a:gd name="connsiteY0" fmla="*/ 0 h 6858000"/>
              <a:gd name="connsiteX1" fmla="*/ 4356942 w 4356942"/>
              <a:gd name="connsiteY1" fmla="*/ 0 h 6858000"/>
              <a:gd name="connsiteX2" fmla="*/ 4356942 w 4356942"/>
              <a:gd name="connsiteY2" fmla="*/ 6858000 h 6858000"/>
              <a:gd name="connsiteX3" fmla="*/ 696553 w 4356942"/>
              <a:gd name="connsiteY3" fmla="*/ 6858000 h 6858000"/>
              <a:gd name="connsiteX4" fmla="*/ 0 w 4356942"/>
              <a:gd name="connsiteY4" fmla="*/ 3434080 h 6858000"/>
              <a:gd name="connsiteX5" fmla="*/ 700359 w 43569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942" h="6858000">
                <a:moveTo>
                  <a:pt x="700359" y="0"/>
                </a:moveTo>
                <a:lnTo>
                  <a:pt x="4356942" y="0"/>
                </a:lnTo>
                <a:lnTo>
                  <a:pt x="4356942" y="6858000"/>
                </a:lnTo>
                <a:lnTo>
                  <a:pt x="696553" y="6858000"/>
                </a:lnTo>
                <a:cubicBezTo>
                  <a:pt x="248678" y="5806440"/>
                  <a:pt x="0" y="4649470"/>
                  <a:pt x="0" y="3434080"/>
                </a:cubicBezTo>
                <a:cubicBezTo>
                  <a:pt x="0" y="2214880"/>
                  <a:pt x="249947" y="1054100"/>
                  <a:pt x="700359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369794"/>
            <a:ext cx="6192838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CDBE7BF-11F8-4FEA-BFEC-7D25DB3D97D0}" type="datetime2">
              <a:rPr lang="da-DK" smtClean="0"/>
              <a:t>20.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1881188"/>
            <a:ext cx="6192838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9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5545138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3773424"/>
            <a:ext cx="5545138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7BE722CF-E437-4047-9AFA-AB9C5302F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6920" y="0"/>
            <a:ext cx="5085080" cy="6858000"/>
          </a:xfrm>
          <a:custGeom>
            <a:avLst/>
            <a:gdLst>
              <a:gd name="connsiteX0" fmla="*/ 701040 w 5085080"/>
              <a:gd name="connsiteY0" fmla="*/ 0 h 6858000"/>
              <a:gd name="connsiteX1" fmla="*/ 5085080 w 5085080"/>
              <a:gd name="connsiteY1" fmla="*/ 0 h 6858000"/>
              <a:gd name="connsiteX2" fmla="*/ 5085080 w 5085080"/>
              <a:gd name="connsiteY2" fmla="*/ 6858000 h 6858000"/>
              <a:gd name="connsiteX3" fmla="*/ 697230 w 5085080"/>
              <a:gd name="connsiteY3" fmla="*/ 6858000 h 6858000"/>
              <a:gd name="connsiteX4" fmla="*/ 0 w 5085080"/>
              <a:gd name="connsiteY4" fmla="*/ 3434080 h 6858000"/>
              <a:gd name="connsiteX5" fmla="*/ 701040 w 50850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5080" h="6858000">
                <a:moveTo>
                  <a:pt x="701040" y="0"/>
                </a:moveTo>
                <a:lnTo>
                  <a:pt x="5085080" y="0"/>
                </a:lnTo>
                <a:lnTo>
                  <a:pt x="5085080" y="6858000"/>
                </a:lnTo>
                <a:lnTo>
                  <a:pt x="697230" y="6858000"/>
                </a:lnTo>
                <a:cubicBezTo>
                  <a:pt x="248920" y="5806440"/>
                  <a:pt x="0" y="4649470"/>
                  <a:pt x="0" y="3434080"/>
                </a:cubicBezTo>
                <a:cubicBezTo>
                  <a:pt x="0" y="2214880"/>
                  <a:pt x="250190" y="1054100"/>
                  <a:pt x="70104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E7528BCD-DBCC-2D42-B2F5-86185A462BC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367213" y="7020000"/>
            <a:ext cx="1368425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8FC5541-6228-4458-8AA3-F4FC705DF069}" type="datetime2">
              <a:rPr lang="da-DK" smtClean="0"/>
              <a:t>20. december 2024</a:t>
            </a:fld>
            <a:endParaRPr lang="da-DK" dirty="0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7F036CED-EA80-CB4C-A91D-283C39D3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534000"/>
            <a:ext cx="3097213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241741C4-095C-FC45-92EE-4DF81AE6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6788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326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6FE865B-5B57-483A-A65D-8601EAA9A5CC}" type="datetime2">
              <a:rPr lang="da-DK" smtClean="0"/>
              <a:t>20.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919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1BA6D4CC-8FC4-BB4D-8737-B88BADCB0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244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6FF9743-D561-41DA-8162-880680161236}" type="datetime2">
              <a:rPr lang="da-DK" smtClean="0"/>
              <a:t>20. december 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052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F43B73F-CA28-465A-B2C5-72304D641297}" type="datetime2">
              <a:rPr lang="da-DK" smtClean="0"/>
              <a:t>20. december 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1" name="Pladsholder til billede 30">
            <a:extLst>
              <a:ext uri="{FF2B5EF4-FFF2-40B4-BE49-F238E27FC236}">
                <a16:creationId xmlns:a16="http://schemas.microsoft.com/office/drawing/2014/main" id="{78FF33C8-92BF-B546-95BC-A02F025358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0"/>
            <a:ext cx="8427625" cy="6282000"/>
          </a:xfrm>
          <a:custGeom>
            <a:avLst/>
            <a:gdLst>
              <a:gd name="connsiteX0" fmla="*/ 0 w 8550777"/>
              <a:gd name="connsiteY0" fmla="*/ 0 h 6373798"/>
              <a:gd name="connsiteX1" fmla="*/ 8274675 w 8550777"/>
              <a:gd name="connsiteY1" fmla="*/ 0 h 6373798"/>
              <a:gd name="connsiteX2" fmla="*/ 8336206 w 8550777"/>
              <a:gd name="connsiteY2" fmla="*/ 181851 h 6373798"/>
              <a:gd name="connsiteX3" fmla="*/ 8550777 w 8550777"/>
              <a:gd name="connsiteY3" fmla="*/ 1601104 h 6373798"/>
              <a:gd name="connsiteX4" fmla="*/ 3778083 w 8550777"/>
              <a:gd name="connsiteY4" fmla="*/ 6373798 h 6373798"/>
              <a:gd name="connsiteX5" fmla="*/ 95241 w 8550777"/>
              <a:gd name="connsiteY5" fmla="*/ 4636981 h 6373798"/>
              <a:gd name="connsiteX6" fmla="*/ 0 w 8550777"/>
              <a:gd name="connsiteY6" fmla="*/ 4515786 h 6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0777" h="6373798">
                <a:moveTo>
                  <a:pt x="0" y="0"/>
                </a:moveTo>
                <a:lnTo>
                  <a:pt x="8274675" y="0"/>
                </a:lnTo>
                <a:lnTo>
                  <a:pt x="8336206" y="181851"/>
                </a:lnTo>
                <a:cubicBezTo>
                  <a:pt x="8475655" y="630193"/>
                  <a:pt x="8550777" y="1106876"/>
                  <a:pt x="8550777" y="1601104"/>
                </a:cubicBezTo>
                <a:cubicBezTo>
                  <a:pt x="8550777" y="4236990"/>
                  <a:pt x="6413969" y="6373798"/>
                  <a:pt x="3778083" y="6373798"/>
                </a:cubicBezTo>
                <a:cubicBezTo>
                  <a:pt x="2295397" y="6373798"/>
                  <a:pt x="970623" y="5697699"/>
                  <a:pt x="95241" y="4636981"/>
                </a:cubicBezTo>
                <a:lnTo>
                  <a:pt x="0" y="451578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582859"/>
            <a:ext cx="6913563" cy="5687520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127890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>
            <a:extLst>
              <a:ext uri="{FF2B5EF4-FFF2-40B4-BE49-F238E27FC236}">
                <a16:creationId xmlns:a16="http://schemas.microsoft.com/office/drawing/2014/main" id="{0EBB01EF-ED55-DB43-ADF3-33F96C83A7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C6ECFA3D-F67C-4092-9024-DA37BB7B488C}" type="datetime2">
              <a:rPr lang="da-DK" smtClean="0"/>
              <a:t>20.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01EE7D5F-D71E-5C42-924A-FF05BCD18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65030" y="651908"/>
            <a:ext cx="3240000" cy="3240000"/>
          </a:xfrm>
          <a:prstGeom prst="ellipse">
            <a:avLst/>
          </a:prstGeom>
          <a:solidFill>
            <a:schemeClr val="accent4"/>
          </a:solidFill>
        </p:spPr>
        <p:txBody>
          <a:bodyPr tIns="72000" anchor="ctr" anchorCtr="0"/>
          <a:lstStyle>
            <a:lvl1pPr marL="0" indent="0" algn="ctr">
              <a:buNone/>
              <a:defRPr/>
            </a:lvl1pPr>
            <a:lvl2pPr marL="180000" indent="0" algn="ctr">
              <a:buNone/>
              <a:defRPr/>
            </a:lvl2pPr>
            <a:lvl3pPr marL="360000" indent="0" algn="ctr">
              <a:buNone/>
              <a:defRPr/>
            </a:lvl3pPr>
            <a:lvl4pPr marL="540000" indent="0" algn="ctr">
              <a:buNone/>
              <a:defRPr/>
            </a:lvl4pPr>
            <a:lvl5pPr marL="720000" indent="0" algn="ctr">
              <a:buNone/>
              <a:defRPr/>
            </a:lvl5pPr>
          </a:lstStyle>
          <a:p>
            <a:pPr lvl="0"/>
            <a:r>
              <a:rPr lang="da-DK" dirty="0"/>
              <a:t>Klik for at tilføje en tekst</a:t>
            </a:r>
          </a:p>
        </p:txBody>
      </p:sp>
    </p:spTree>
    <p:extLst>
      <p:ext uri="{BB962C8B-B14F-4D97-AF65-F5344CB8AC3E}">
        <p14:creationId xmlns:p14="http://schemas.microsoft.com/office/powerpoint/2010/main" val="3519492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4AFCB-ED13-224C-8E6E-75E87CB9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B9EBBCB-32B8-E745-96E7-222B1DCB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72B0B62-FD8F-4514-B0D3-1385BBD1C9E2}" type="datetime2">
              <a:rPr lang="da-DK" smtClean="0"/>
              <a:t>20. december 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A67EA5B-6A60-4646-9F1A-8B55851A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2CF3D0B-3304-EF48-B707-436B82BA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1565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5F4EB78-D3B6-0B48-8EE1-30D456A9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5A5C9FA-7323-449A-8C51-40891D84CE74}" type="datetime2">
              <a:rPr lang="da-DK" smtClean="0"/>
              <a:t>20. december 2024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7CB9E9-873C-DC43-A07A-3434ED72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90ADCA-AA81-FB49-9C5E-81756D17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2284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27" y="615697"/>
            <a:ext cx="9639223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 userDrawn="1"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05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6044080B-BD50-45ED-8890-5C96E964A5D2}" type="datetime2">
              <a:rPr lang="da-DK" smtClean="0"/>
              <a:t>20.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CD4E6F82-312A-364D-AE90-6E96495A2D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5276" y="1665298"/>
            <a:ext cx="6816724" cy="5192702"/>
          </a:xfrm>
          <a:custGeom>
            <a:avLst/>
            <a:gdLst>
              <a:gd name="connsiteX0" fmla="*/ 4500000 w 6816724"/>
              <a:gd name="connsiteY0" fmla="*/ 0 h 5192702"/>
              <a:gd name="connsiteX1" fmla="*/ 6644967 w 6816724"/>
              <a:gd name="connsiteY1" fmla="*/ 543126 h 5192702"/>
              <a:gd name="connsiteX2" fmla="*/ 6816724 w 6816724"/>
              <a:gd name="connsiteY2" fmla="*/ 641884 h 5192702"/>
              <a:gd name="connsiteX3" fmla="*/ 6816724 w 6816724"/>
              <a:gd name="connsiteY3" fmla="*/ 5192702 h 5192702"/>
              <a:gd name="connsiteX4" fmla="*/ 53171 w 6816724"/>
              <a:gd name="connsiteY4" fmla="*/ 5192702 h 5192702"/>
              <a:gd name="connsiteX5" fmla="*/ 51850 w 6816724"/>
              <a:gd name="connsiteY5" fmla="*/ 5185306 h 5192702"/>
              <a:gd name="connsiteX6" fmla="*/ 0 w 6816724"/>
              <a:gd name="connsiteY6" fmla="*/ 4500000 h 5192702"/>
              <a:gd name="connsiteX7" fmla="*/ 4500000 w 6816724"/>
              <a:gd name="connsiteY7" fmla="*/ 0 h 519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6724" h="5192702">
                <a:moveTo>
                  <a:pt x="4500000" y="0"/>
                </a:moveTo>
                <a:cubicBezTo>
                  <a:pt x="5276650" y="0"/>
                  <a:pt x="6007347" y="196750"/>
                  <a:pt x="6644967" y="543126"/>
                </a:cubicBezTo>
                <a:lnTo>
                  <a:pt x="6816724" y="641884"/>
                </a:lnTo>
                <a:lnTo>
                  <a:pt x="6816724" y="5192702"/>
                </a:lnTo>
                <a:lnTo>
                  <a:pt x="53171" y="5192702"/>
                </a:lnTo>
                <a:lnTo>
                  <a:pt x="51850" y="5185306"/>
                </a:lnTo>
                <a:cubicBezTo>
                  <a:pt x="17708" y="4961855"/>
                  <a:pt x="0" y="4732995"/>
                  <a:pt x="0" y="4500000"/>
                </a:cubicBezTo>
                <a:cubicBezTo>
                  <a:pt x="0" y="2014719"/>
                  <a:pt x="2014719" y="0"/>
                  <a:pt x="450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 </a:t>
            </a:r>
          </a:p>
        </p:txBody>
      </p:sp>
    </p:spTree>
    <p:extLst>
      <p:ext uri="{BB962C8B-B14F-4D97-AF65-F5344CB8AC3E}">
        <p14:creationId xmlns:p14="http://schemas.microsoft.com/office/powerpoint/2010/main" val="1118361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984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855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05AFA314-E420-BE4A-8A4E-F0F7631EDB7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008438" y="-919506"/>
            <a:ext cx="3240000" cy="3240000"/>
          </a:xfrm>
          <a:prstGeom prst="ellipse">
            <a:avLst/>
          </a:prstGeom>
          <a:solidFill>
            <a:schemeClr val="accent2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1881188"/>
            <a:ext cx="4464050" cy="2975543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520115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6127106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F8EF4536-83BB-4B6B-A5A9-2E73A9072087}" type="datetime2">
              <a:rPr lang="da-DK" smtClean="0"/>
              <a:t>20.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CCECDA8A-2FEF-C549-80E9-F0A1FCFFC33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300055" y="402349"/>
            <a:ext cx="3240000" cy="3240000"/>
          </a:xfrm>
          <a:prstGeom prst="ellipse">
            <a:avLst/>
          </a:prstGeom>
          <a:solidFill>
            <a:schemeClr val="accent1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68C5040E-E441-4241-83A9-00E357F57224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73321" y="1740894"/>
            <a:ext cx="3948689" cy="3948689"/>
          </a:xfrm>
          <a:prstGeom prst="ellipse">
            <a:avLst/>
          </a:prstGeom>
          <a:solidFill>
            <a:schemeClr val="accent4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507966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9648824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9648825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62C87F27-EE12-4938-80DE-BE1F8E314653}" type="datetime2">
              <a:rPr lang="da-DK" smtClean="0"/>
              <a:t>20. december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3995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5342E39-B2FD-4155-8CDD-1208702E0618}" type="datetime2">
              <a:rPr lang="da-DK" smtClean="0"/>
              <a:t>20.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316508" cy="440081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4087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8F8B2708-B32F-1E45-8BD5-BE29A5B5A7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DBEB-857E-451A-BA15-BCBFE074FAF9}" type="datetime2">
              <a:rPr lang="da-DK" smtClean="0"/>
              <a:t>20.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000000" cy="4392613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8498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multi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3B8803-CE71-9F46-9964-C10DBEF6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81187"/>
            <a:ext cx="9000000" cy="4392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320031-357C-45E4-A312-3B4B3BB4F5FF}" type="datetime2">
              <a:rPr lang="da-DK" smtClean="0"/>
              <a:t>20.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1" y="653400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893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muliti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796C4C-3886-E54D-89A5-00F29BB8C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4464051" cy="439261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80DD37-23F9-DE42-8F6D-1B2D3FE9E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81189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17990C-88D6-E642-977A-D91F76AD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E67AD7F-04EB-42CE-B308-8E3EDD9079AE}" type="datetime2">
              <a:rPr lang="da-DK" smtClean="0"/>
              <a:t>20. december 2024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EF9336-F3A8-984B-A04C-1E714888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7C580C-9304-C84A-9857-C0BF63DE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4F2E2B7-4CDC-AE48-A296-2D0F03EEA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238700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BBDAE-FDA6-4294-97C1-1B5EAA1CE256}" type="datetime2">
              <a:rPr lang="da-DK" smtClean="0"/>
              <a:t>20.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99028" y="1741694"/>
            <a:ext cx="4680000" cy="4680000"/>
          </a:xfrm>
          <a:prstGeom prst="ellipse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</a:t>
            </a:r>
            <a:br>
              <a:rPr lang="da-DK" dirty="0"/>
            </a:br>
            <a:r>
              <a:rPr lang="da-DK" dirty="0"/>
              <a:t>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340621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A167745-ABD9-1948-A62A-3CEC22EE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648826" cy="108100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5F87AF-8230-C04F-A7C6-795EB814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1881186"/>
            <a:ext cx="9648826" cy="44215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8A659C-C571-D845-97EF-7888D77CB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7020000"/>
            <a:ext cx="1368425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8106E4C-3BC3-4FDF-BD0C-4DDE8CB7F1E2}" type="datetime2">
              <a:rPr lang="da-DK" smtClean="0"/>
              <a:t>20.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A5BF4C-4B2F-6840-8F98-39F777011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6534000"/>
            <a:ext cx="446405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67CE6C-D69C-8040-9F58-C32DA4B03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472" y="6534000"/>
            <a:ext cx="36000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14B721F1-4F88-ACEB-740E-BE159B0D2C98}"/>
              </a:ext>
            </a:extLst>
          </p:cNvPr>
          <p:cNvGrpSpPr/>
          <p:nvPr userDrawn="1"/>
        </p:nvGrpSpPr>
        <p:grpSpPr>
          <a:xfrm>
            <a:off x="10943980" y="5600380"/>
            <a:ext cx="698492" cy="804206"/>
            <a:chOff x="10943980" y="5600380"/>
            <a:chExt cx="698492" cy="804206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E2FBB65-E02F-1F9C-1978-8D259427C051}"/>
                </a:ext>
              </a:extLst>
            </p:cNvPr>
            <p:cNvSpPr/>
            <p:nvPr/>
          </p:nvSpPr>
          <p:spPr>
            <a:xfrm>
              <a:off x="10958908" y="5636847"/>
              <a:ext cx="672067" cy="767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0A647D81-7332-24C5-DD7C-820A6C77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5285" b="98374" l="2469" r="95062">
                          <a14:foregroundMark x1="20988" y1="97967" x2="38479" y2="84445"/>
                          <a14:foregroundMark x1="58777" y1="79283" x2="58969" y2="79242"/>
                          <a14:foregroundMark x1="50402" y1="81082" x2="53668" y2="80381"/>
                          <a14:foregroundMark x1="87736" y1="72141" x2="97942" y2="50813"/>
                          <a14:foregroundMark x1="97942" y1="50813" x2="93827" y2="2846"/>
                          <a14:foregroundMark x1="93827" y1="2846" x2="37449" y2="9756"/>
                          <a14:foregroundMark x1="37449" y1="9756" x2="6173" y2="83333"/>
                          <a14:foregroundMark x1="6173" y1="83333" x2="20988" y2="97967"/>
                          <a14:foregroundMark x1="90947" y1="27236" x2="95473" y2="54878"/>
                          <a14:foregroundMark x1="95473" y1="54878" x2="90123" y2="65041"/>
                          <a14:foregroundMark x1="94239" y1="8130" x2="73251" y2="5285"/>
                          <a14:foregroundMark x1="73251" y1="5285" x2="69959" y2="7317"/>
                          <a14:foregroundMark x1="6584" y1="80081" x2="19342" y2="98780"/>
                          <a14:foregroundMark x1="19342" y1="98780" x2="22634" y2="98780"/>
                          <a14:foregroundMark x1="17695" y1="98780" x2="7819" y2="79268"/>
                          <a14:foregroundMark x1="6996" y1="80081" x2="2469" y2="98374"/>
                          <a14:foregroundMark x1="54733" y1="27642" x2="57202" y2="29268"/>
                          <a14:backgroundMark x1="40741" y1="97967" x2="58436" y2="80081"/>
                          <a14:backgroundMark x1="58436" y1="80081" x2="90947" y2="79268"/>
                          <a14:backgroundMark x1="90947" y1="79268" x2="95062" y2="99593"/>
                          <a14:backgroundMark x1="95062" y1="99593" x2="40329" y2="97154"/>
                          <a14:backgroundMark x1="40329" y1="97154" x2="39506" y2="95935"/>
                          <a14:backgroundMark x1="47737" y1="94309" x2="47325" y2="94715"/>
                          <a14:backgroundMark x1="48971" y1="78862" x2="46091" y2="78862"/>
                          <a14:backgroundMark x1="47325" y1="78862" x2="47737" y2="79675"/>
                          <a14:backgroundMark x1="42798" y1="80894" x2="41152" y2="85366"/>
                          <a14:backgroundMark x1="41564" y1="85366" x2="48148" y2="82927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 rot="21286761">
              <a:off x="10943980" y="5600380"/>
              <a:ext cx="698492" cy="707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630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9" r:id="rId20"/>
    <p:sldLayoutId id="2147483700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B518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80000" indent="-180000" algn="l" defTabSz="590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5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7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90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08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12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14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16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6652" userDrawn="1">
          <p15:clr>
            <a:srgbClr val="F26B43"/>
          </p15:clr>
        </p15:guide>
        <p15:guide id="4" pos="3613" userDrawn="1">
          <p15:clr>
            <a:srgbClr val="F26B43"/>
          </p15:clr>
        </p15:guide>
        <p15:guide id="5" pos="3386" userDrawn="1">
          <p15:clr>
            <a:srgbClr val="F26B43"/>
          </p15:clr>
        </p15:guide>
        <p15:guide id="6" pos="4475" userDrawn="1">
          <p15:clr>
            <a:srgbClr val="F26B43"/>
          </p15:clr>
        </p15:guide>
        <p15:guide id="7" pos="4929" userDrawn="1">
          <p15:clr>
            <a:srgbClr val="F26B43"/>
          </p15:clr>
        </p15:guide>
        <p15:guide id="8" pos="2751" userDrawn="1">
          <p15:clr>
            <a:srgbClr val="F26B43"/>
          </p15:clr>
        </p15:guide>
        <p15:guide id="9" pos="2298" userDrawn="1">
          <p15:clr>
            <a:srgbClr val="F26B43"/>
          </p15:clr>
        </p15:guide>
        <p15:guide id="10" orient="horz" pos="3952" userDrawn="1">
          <p15:clr>
            <a:srgbClr val="F26B43"/>
          </p15:clr>
        </p15:guide>
        <p15:guide id="11" orient="horz" pos="913" userDrawn="1">
          <p15:clr>
            <a:srgbClr val="F26B43"/>
          </p15:clr>
        </p15:guide>
        <p15:guide id="12" orient="horz" pos="11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cfkr.dk/" TargetMode="Externa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gionsjaelland.dk/saarbehandling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1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>
            <a:extLst>
              <a:ext uri="{FF2B5EF4-FFF2-40B4-BE49-F238E27FC236}">
                <a16:creationId xmlns:a16="http://schemas.microsoft.com/office/drawing/2014/main" id="{1EDE030E-4555-3E9C-8F10-1C3206409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729" y="2380753"/>
            <a:ext cx="5268181" cy="1834267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700" dirty="0">
                <a:ea typeface="Verdana"/>
              </a:rPr>
              <a:t>Lokal sårbehandling</a:t>
            </a:r>
            <a:br>
              <a:rPr lang="da-DK" sz="2700" dirty="0">
                <a:ea typeface="Verdana"/>
              </a:rPr>
            </a:br>
            <a:br>
              <a:rPr lang="da-DK" sz="2700" dirty="0"/>
            </a:br>
            <a:r>
              <a:rPr lang="da-DK" sz="2700" dirty="0"/>
              <a:t>- </a:t>
            </a:r>
            <a:r>
              <a:rPr lang="da-DK" sz="2700" dirty="0">
                <a:ea typeface="Verdana"/>
              </a:rPr>
              <a:t>Sårrensning og </a:t>
            </a:r>
            <a:r>
              <a:rPr lang="da-DK" sz="2700" dirty="0" err="1">
                <a:ea typeface="Verdana"/>
              </a:rPr>
              <a:t>debridering</a:t>
            </a:r>
            <a:br>
              <a:rPr lang="da-DK" sz="2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pic>
        <p:nvPicPr>
          <p:cNvPr id="9" name="Billede 8" descr="Et billede, der indeholder person, tøj, kvinde, indendørs&#10;&#10;Automatisk genereret beskrivelse">
            <a:extLst>
              <a:ext uri="{FF2B5EF4-FFF2-40B4-BE49-F238E27FC236}">
                <a16:creationId xmlns:a16="http://schemas.microsoft.com/office/drawing/2014/main" id="{58B2A36D-5AB9-D644-506C-184C07DF1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l="30844" r="26701" b="-1"/>
          <a:stretch/>
        </p:blipFill>
        <p:spPr>
          <a:xfrm>
            <a:off x="6096436" y="2954"/>
            <a:ext cx="6129547" cy="4832210"/>
          </a:xfrm>
          <a:custGeom>
            <a:avLst/>
            <a:gdLst>
              <a:gd name="connsiteX0" fmla="*/ 0 w 6815143"/>
              <a:gd name="connsiteY0" fmla="*/ 0 h 5337467"/>
              <a:gd name="connsiteX1" fmla="*/ 6815143 w 6815143"/>
              <a:gd name="connsiteY1" fmla="*/ 0 h 5337467"/>
              <a:gd name="connsiteX2" fmla="*/ 6815143 w 6815143"/>
              <a:gd name="connsiteY2" fmla="*/ 5148384 h 5337467"/>
              <a:gd name="connsiteX3" fmla="*/ 6747962 w 6815143"/>
              <a:gd name="connsiteY3" fmla="*/ 5167461 h 5337467"/>
              <a:gd name="connsiteX4" fmla="*/ 5398418 w 6815143"/>
              <a:gd name="connsiteY4" fmla="*/ 5337467 h 5337467"/>
              <a:gd name="connsiteX5" fmla="*/ 5445 w 6815143"/>
              <a:gd name="connsiteY5" fmla="*/ 215350 h 53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5143" h="5337467">
                <a:moveTo>
                  <a:pt x="0" y="0"/>
                </a:moveTo>
                <a:lnTo>
                  <a:pt x="6815143" y="0"/>
                </a:lnTo>
                <a:lnTo>
                  <a:pt x="6815143" y="5148384"/>
                </a:lnTo>
                <a:lnTo>
                  <a:pt x="6747962" y="5167461"/>
                </a:lnTo>
                <a:cubicBezTo>
                  <a:pt x="6316613" y="5278442"/>
                  <a:pt x="5864408" y="5337467"/>
                  <a:pt x="5398418" y="5337467"/>
                </a:cubicBezTo>
                <a:cubicBezTo>
                  <a:pt x="2509278" y="5337467"/>
                  <a:pt x="150074" y="3068548"/>
                  <a:pt x="5445" y="215350"/>
                </a:cubicBezTo>
                <a:close/>
              </a:path>
            </a:pathLst>
          </a:custGeom>
          <a:noFill/>
        </p:spPr>
      </p:pic>
      <p:sp>
        <p:nvSpPr>
          <p:cNvPr id="14" name="Slide Number Placeholder 3" hidden="1">
            <a:extLst>
              <a:ext uri="{FF2B5EF4-FFF2-40B4-BE49-F238E27FC236}">
                <a16:creationId xmlns:a16="http://schemas.microsoft.com/office/drawing/2014/main" id="{B5C40674-10E3-4773-A21E-8B62793D85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0472" y="6534000"/>
            <a:ext cx="360000" cy="324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0DEC214-4A26-8544-86E4-D5810B015655}" type="slidenum">
              <a:rPr lang="da-DK" smtClean="0"/>
              <a:pPr>
                <a:spcAft>
                  <a:spcPts val="600"/>
                </a:spcAft>
              </a:pPr>
              <a:t>1</a:t>
            </a:fld>
            <a:endParaRPr lang="da-DK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10F726D-B030-3447-AC7E-BC2948CBAB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50DEC214-4A26-8544-86E4-D5810B015655}" type="slidenum">
              <a:rPr lang="da-DK" smtClean="0"/>
              <a:pPr>
                <a:spcAft>
                  <a:spcPts val="600"/>
                </a:spcAft>
              </a:pPr>
              <a:t>1</a:t>
            </a:fld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968101C-4B2D-B55F-E0DF-1C992A5D0C0B}"/>
              </a:ext>
            </a:extLst>
          </p:cNvPr>
          <p:cNvSpPr txBox="1"/>
          <p:nvPr/>
        </p:nvSpPr>
        <p:spPr>
          <a:xfrm>
            <a:off x="510472" y="5800142"/>
            <a:ext cx="6111764" cy="370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90400">
              <a:lnSpc>
                <a:spcPts val="2400"/>
              </a:lnSpc>
              <a:spcBef>
                <a:spcPts val="1000"/>
              </a:spcBef>
            </a:pPr>
            <a:r>
              <a:rPr lang="da-DK" sz="1800" b="0" dirty="0">
                <a:solidFill>
                  <a:schemeClr val="bg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Tematik i g</a:t>
            </a:r>
            <a:r>
              <a:rPr lang="da-DK" sz="1800" b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enerelle sårprincipper</a:t>
            </a:r>
            <a:endParaRPr lang="da-DK" sz="2400" b="0" kern="1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4A17CA4-732B-591B-A3E6-E95523FEFAD3}"/>
              </a:ext>
            </a:extLst>
          </p:cNvPr>
          <p:cNvSpPr txBox="1"/>
          <p:nvPr/>
        </p:nvSpPr>
        <p:spPr>
          <a:xfrm>
            <a:off x="584729" y="6171141"/>
            <a:ext cx="6111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i="1" dirty="0">
                <a:solidFill>
                  <a:schemeClr val="bg1"/>
                </a:solidFill>
              </a:rPr>
              <a:t>Version 1. 19.12.2024.</a:t>
            </a:r>
          </a:p>
        </p:txBody>
      </p:sp>
    </p:spTree>
    <p:extLst>
      <p:ext uri="{BB962C8B-B14F-4D97-AF65-F5344CB8AC3E}">
        <p14:creationId xmlns:p14="http://schemas.microsoft.com/office/powerpoint/2010/main" val="366956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750" y="108625"/>
            <a:ext cx="5001768" cy="566822"/>
          </a:xfrm>
          <a:prstGeom prst="rect">
            <a:avLst/>
          </a:prstGeom>
        </p:spPr>
        <p:txBody>
          <a:bodyPr vert="horz" wrap="square" lIns="0" tIns="12700" rIns="0" bIns="0" rtlCol="0" anchor="b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a-DK" sz="3600" b="1">
                <a:solidFill>
                  <a:srgbClr val="3B5182"/>
                </a:solidFill>
                <a:latin typeface="+mj-lt"/>
              </a:rPr>
              <a:t>         Brug af sæbe</a:t>
            </a:r>
            <a:endParaRPr lang="da-DK" sz="3600" b="1" dirty="0">
              <a:solidFill>
                <a:srgbClr val="3B5182"/>
              </a:solidFill>
              <a:latin typeface="+mj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6815" y="869808"/>
            <a:ext cx="9220582" cy="33348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2"/>
                </a:solidFill>
                <a:cs typeface="Arial"/>
              </a:rPr>
              <a:t>Det anbefales </a:t>
            </a:r>
            <a:r>
              <a:rPr lang="da-DK" sz="2000" b="1" dirty="0">
                <a:solidFill>
                  <a:schemeClr val="tx2"/>
                </a:solidFill>
                <a:cs typeface="Arial"/>
              </a:rPr>
              <a:t>IKKE </a:t>
            </a:r>
            <a:r>
              <a:rPr lang="da-DK" sz="2000" dirty="0">
                <a:solidFill>
                  <a:schemeClr val="tx2"/>
                </a:solidFill>
                <a:cs typeface="Arial"/>
              </a:rPr>
              <a:t>at der anvendes sæbe i såret, da det kan virke toksisk og udtørrende</a:t>
            </a:r>
          </a:p>
          <a:p>
            <a:r>
              <a:rPr lang="da-DK" sz="2000" dirty="0">
                <a:solidFill>
                  <a:srgbClr val="2F3B4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a-DK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2F3B4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Hvis der ved stærkt forurenede sår undtagelsesvis skal bruges sæbe, bør det være en flydende medicinsk sæbe fortyndet i 1:1000.</a:t>
            </a:r>
            <a:endParaRPr lang="da-DK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2000" dirty="0">
                <a:solidFill>
                  <a:srgbClr val="2F3B4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a-DK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2F3B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Såret </a:t>
            </a:r>
            <a:r>
              <a:rPr lang="da-DK" sz="2000" dirty="0">
                <a:solidFill>
                  <a:srgbClr val="2F3B4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skal så efterfølgende skylles med rigelige mængder rent vand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solidFill>
                <a:srgbClr val="2F3B47"/>
              </a:solidFill>
              <a:latin typeface="Arial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2F3B47"/>
                </a:solidFill>
                <a:cs typeface="Times New Roman" panose="02020603050405020304" pitchFamily="18" charset="0"/>
              </a:rPr>
              <a:t>Huden omkring såret må gerne vaskes med en mild </a:t>
            </a:r>
            <a:r>
              <a:rPr lang="da-DK" sz="2000" dirty="0" err="1">
                <a:solidFill>
                  <a:srgbClr val="2F3B47"/>
                </a:solidFill>
                <a:cs typeface="Times New Roman" panose="02020603050405020304" pitchFamily="18" charset="0"/>
              </a:rPr>
              <a:t>uparfumeret</a:t>
            </a:r>
            <a:r>
              <a:rPr lang="da-DK" sz="2000" dirty="0">
                <a:solidFill>
                  <a:srgbClr val="2F3B47"/>
                </a:solidFill>
                <a:cs typeface="Times New Roman" panose="02020603050405020304" pitchFamily="18" charset="0"/>
              </a:rPr>
              <a:t> sæbe, som også skal skylles godt af igen. </a:t>
            </a:r>
            <a:endParaRPr lang="da-DK" sz="2000" dirty="0">
              <a:solidFill>
                <a:schemeClr val="tx2"/>
              </a:solidFill>
              <a:cs typeface="Arial"/>
            </a:endParaRPr>
          </a:p>
          <a:p>
            <a:pPr marL="171450" marR="5080" indent="-171450" algn="r">
              <a:spcBef>
                <a:spcPts val="675"/>
              </a:spcBef>
              <a:buFont typeface="Arial" panose="020B0604020202020204" pitchFamily="34" charset="0"/>
              <a:buChar char="•"/>
            </a:pPr>
            <a:endParaRPr lang="da-DK" sz="1000" dirty="0">
              <a:latin typeface="Arial"/>
              <a:cs typeface="Arial"/>
            </a:endParaRPr>
          </a:p>
        </p:txBody>
      </p:sp>
      <p:pic>
        <p:nvPicPr>
          <p:cNvPr id="1026" name="Picture 2" descr="200+ gratis illustrationer af Sæbe og Vask - Pixabay">
            <a:extLst>
              <a:ext uri="{FF2B5EF4-FFF2-40B4-BE49-F238E27FC236}">
                <a16:creationId xmlns:a16="http://schemas.microsoft.com/office/drawing/2014/main" id="{1D9DFB0E-544A-A270-D826-29212DEE1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338" y="4099592"/>
            <a:ext cx="20193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bler Sæbe Vand - Gratis foto på Pixabay">
            <a:extLst>
              <a:ext uri="{FF2B5EF4-FFF2-40B4-BE49-F238E27FC236}">
                <a16:creationId xmlns:a16="http://schemas.microsoft.com/office/drawing/2014/main" id="{6BBCF35B-B5D2-BB0F-497A-AD0451CBF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71" y="4610593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781" y="680495"/>
            <a:ext cx="8472931" cy="566181"/>
          </a:xfrm>
          <a:prstGeom prst="rect">
            <a:avLst/>
          </a:prstGeom>
        </p:spPr>
        <p:txBody>
          <a:bodyPr vert="horz" wrap="square" lIns="0" tIns="12065" rIns="0" bIns="0" rtlCol="0" anchor="b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031230" algn="l"/>
              </a:tabLst>
            </a:pPr>
            <a:r>
              <a:rPr sz="3600" b="1" spc="-10" dirty="0">
                <a:solidFill>
                  <a:srgbClr val="3B5182"/>
                </a:solidFill>
                <a:latin typeface="+mj-lt"/>
                <a:cs typeface="Trebuchet MS"/>
              </a:rPr>
              <a:t>Oprensning/Deb</a:t>
            </a:r>
            <a:r>
              <a:rPr lang="da-DK" sz="3600" b="1" spc="-10" dirty="0">
                <a:solidFill>
                  <a:srgbClr val="3B5182"/>
                </a:solidFill>
                <a:latin typeface="+mj-lt"/>
                <a:cs typeface="Trebuchet MS"/>
              </a:rPr>
              <a:t>r</a:t>
            </a:r>
            <a:r>
              <a:rPr sz="3600" b="1" spc="-10" dirty="0" err="1">
                <a:solidFill>
                  <a:srgbClr val="3B5182"/>
                </a:solidFill>
                <a:latin typeface="+mj-lt"/>
                <a:cs typeface="Trebuchet MS"/>
              </a:rPr>
              <a:t>idering</a:t>
            </a:r>
            <a:r>
              <a:rPr sz="3600" b="1" spc="-130" dirty="0">
                <a:solidFill>
                  <a:srgbClr val="3B5182"/>
                </a:solidFill>
                <a:latin typeface="+mj-lt"/>
                <a:cs typeface="Trebuchet MS"/>
              </a:rPr>
              <a:t> </a:t>
            </a:r>
            <a:r>
              <a:rPr sz="3600" b="1" spc="-25" dirty="0" err="1">
                <a:solidFill>
                  <a:srgbClr val="3B5182"/>
                </a:solidFill>
                <a:latin typeface="+mj-lt"/>
                <a:cs typeface="Trebuchet MS"/>
              </a:rPr>
              <a:t>af</a:t>
            </a:r>
            <a:r>
              <a:rPr lang="da-DK" sz="3600" b="1" spc="-25" dirty="0">
                <a:solidFill>
                  <a:srgbClr val="3B5182"/>
                </a:solidFill>
                <a:latin typeface="+mj-lt"/>
                <a:cs typeface="Trebuchet MS"/>
              </a:rPr>
              <a:t> </a:t>
            </a:r>
            <a:r>
              <a:rPr sz="3600" b="1" spc="-25" dirty="0" err="1">
                <a:solidFill>
                  <a:srgbClr val="3B5182"/>
                </a:solidFill>
                <a:latin typeface="+mj-lt"/>
                <a:cs typeface="Trebuchet MS"/>
              </a:rPr>
              <a:t>Sår</a:t>
            </a:r>
            <a:endParaRPr sz="3600" b="1" dirty="0">
              <a:solidFill>
                <a:srgbClr val="3B5182"/>
              </a:solidFill>
              <a:latin typeface="+mj-lt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3941" y="1742607"/>
            <a:ext cx="4577926" cy="235962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1">
              <a:spcBef>
                <a:spcPts val="400"/>
              </a:spcBef>
              <a:tabLst>
                <a:tab pos="268605" algn="l"/>
              </a:tabLst>
            </a:pPr>
            <a:r>
              <a:rPr sz="2800" dirty="0">
                <a:solidFill>
                  <a:schemeClr val="tx2"/>
                </a:solidFill>
              </a:rPr>
              <a:t>Metoder til Debridering:</a:t>
            </a:r>
          </a:p>
          <a:p>
            <a:pPr marL="469900" indent="-457200">
              <a:spcBef>
                <a:spcPts val="305"/>
              </a:spcBef>
              <a:buFont typeface="Arial" panose="020B0604020202020204" pitchFamily="34" charset="0"/>
              <a:buChar char="•"/>
              <a:tabLst>
                <a:tab pos="267970" algn="l"/>
              </a:tabLst>
            </a:pPr>
            <a:r>
              <a:rPr sz="2800" dirty="0">
                <a:solidFill>
                  <a:schemeClr val="tx2"/>
                </a:solidFill>
              </a:rPr>
              <a:t>Kirurgisk</a:t>
            </a:r>
          </a:p>
          <a:p>
            <a:pPr marL="469900" indent="-45720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267970" algn="l"/>
              </a:tabLst>
            </a:pPr>
            <a:r>
              <a:rPr sz="2800" dirty="0">
                <a:solidFill>
                  <a:schemeClr val="tx2"/>
                </a:solidFill>
              </a:rPr>
              <a:t>Autolytisk</a:t>
            </a:r>
          </a:p>
          <a:p>
            <a:pPr marL="469900" indent="-45720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267970" algn="l"/>
              </a:tabLst>
            </a:pPr>
            <a:r>
              <a:rPr sz="2800" dirty="0">
                <a:solidFill>
                  <a:schemeClr val="tx2"/>
                </a:solidFill>
              </a:rPr>
              <a:t>Biologisk</a:t>
            </a:r>
          </a:p>
          <a:p>
            <a:pPr marL="469900" indent="-45720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267970" algn="l"/>
              </a:tabLst>
            </a:pPr>
            <a:r>
              <a:rPr sz="2800" dirty="0">
                <a:solidFill>
                  <a:schemeClr val="tx2"/>
                </a:solidFill>
              </a:rPr>
              <a:t>Mekanisk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78847" y="1575025"/>
            <a:ext cx="3264408" cy="46024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78372" y="2007372"/>
            <a:ext cx="7367752" cy="34759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5904">
              <a:spcBef>
                <a:spcPts val="105"/>
              </a:spcBef>
              <a:buFont typeface="Georgia"/>
              <a:buChar char="•"/>
              <a:tabLst>
                <a:tab pos="268605" algn="l"/>
              </a:tabLst>
            </a:pPr>
            <a:r>
              <a:rPr sz="2000" dirty="0" err="1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Nekroser</a:t>
            </a:r>
            <a:r>
              <a:rPr lang="da-DK" sz="20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og andet dødt væv</a:t>
            </a:r>
            <a:r>
              <a:rPr sz="2000" spc="-55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 err="1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skal</a:t>
            </a:r>
            <a:r>
              <a:rPr sz="2000" spc="-25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 err="1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fjernes</a:t>
            </a:r>
            <a:r>
              <a:rPr lang="da-DK" sz="20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,</a:t>
            </a:r>
            <a:r>
              <a:rPr lang="da-DK" sz="2000" spc="-4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da</a:t>
            </a:r>
            <a:r>
              <a:rPr sz="2000" spc="-1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de</a:t>
            </a:r>
            <a:r>
              <a:rPr sz="2000" spc="-2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danner</a:t>
            </a:r>
            <a:r>
              <a:rPr sz="2000" spc="-35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grobund</a:t>
            </a:r>
            <a:r>
              <a:rPr sz="2000" spc="-45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for</a:t>
            </a:r>
            <a:r>
              <a:rPr sz="2000" spc="-4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sz="2000" spc="-10" dirty="0" err="1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infektion</a:t>
            </a:r>
            <a:endParaRPr lang="da-DK" sz="2000" spc="-10" dirty="0">
              <a:solidFill>
                <a:schemeClr val="bg2">
                  <a:lumMod val="10000"/>
                </a:schemeClr>
              </a:solidFill>
              <a:latin typeface="+mj-lt"/>
              <a:cs typeface="Arial"/>
            </a:endParaRPr>
          </a:p>
          <a:p>
            <a:pPr marL="268605" indent="-255904">
              <a:spcBef>
                <a:spcPts val="105"/>
              </a:spcBef>
              <a:buFont typeface="Georgia"/>
              <a:buChar char="•"/>
              <a:tabLst>
                <a:tab pos="268605" algn="l"/>
              </a:tabLst>
            </a:pPr>
            <a:endParaRPr sz="2000" dirty="0">
              <a:solidFill>
                <a:schemeClr val="bg2">
                  <a:lumMod val="10000"/>
                </a:schemeClr>
              </a:solidFill>
              <a:latin typeface="+mj-lt"/>
              <a:cs typeface="Arial"/>
            </a:endParaRPr>
          </a:p>
          <a:p>
            <a:pPr marL="268605" indent="-255904">
              <a:spcBef>
                <a:spcPts val="60"/>
              </a:spcBef>
              <a:buFont typeface="Georgia"/>
              <a:buChar char="•"/>
              <a:tabLst>
                <a:tab pos="268605" algn="l"/>
              </a:tabLst>
            </a:pPr>
            <a:r>
              <a:rPr sz="20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Giver</a:t>
            </a:r>
            <a:r>
              <a:rPr sz="2000" spc="-35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sz="2000" spc="-10" dirty="0" err="1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lugtgener</a:t>
            </a:r>
            <a:endParaRPr lang="da-DK" sz="2000" spc="-10" dirty="0">
              <a:solidFill>
                <a:schemeClr val="bg2">
                  <a:lumMod val="10000"/>
                </a:schemeClr>
              </a:solidFill>
              <a:latin typeface="+mj-lt"/>
              <a:cs typeface="Arial"/>
            </a:endParaRPr>
          </a:p>
          <a:p>
            <a:pPr marL="268605" indent="-255904">
              <a:spcBef>
                <a:spcPts val="60"/>
              </a:spcBef>
              <a:buFont typeface="Georgia"/>
              <a:buChar char="•"/>
              <a:tabLst>
                <a:tab pos="268605" algn="l"/>
              </a:tabLst>
            </a:pPr>
            <a:endParaRPr sz="2000" dirty="0">
              <a:solidFill>
                <a:schemeClr val="bg2">
                  <a:lumMod val="10000"/>
                </a:schemeClr>
              </a:solidFill>
              <a:latin typeface="+mj-lt"/>
              <a:cs typeface="Arial"/>
            </a:endParaRPr>
          </a:p>
          <a:p>
            <a:pPr marL="268605" indent="-255904">
              <a:spcBef>
                <a:spcPts val="60"/>
              </a:spcBef>
              <a:buFont typeface="Georgia"/>
              <a:buChar char="•"/>
              <a:tabLst>
                <a:tab pos="268605" algn="l"/>
              </a:tabLst>
            </a:pPr>
            <a:r>
              <a:rPr sz="2000" dirty="0" err="1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Øger</a:t>
            </a:r>
            <a:r>
              <a:rPr sz="2000" spc="-25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sz="2000" spc="-10" dirty="0" err="1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sekretionen</a:t>
            </a:r>
            <a:endParaRPr lang="da-DK" sz="2000" spc="-10" dirty="0">
              <a:solidFill>
                <a:schemeClr val="bg2">
                  <a:lumMod val="10000"/>
                </a:schemeClr>
              </a:solidFill>
              <a:latin typeface="+mj-lt"/>
              <a:cs typeface="Arial"/>
            </a:endParaRPr>
          </a:p>
          <a:p>
            <a:pPr marL="268605" indent="-255904">
              <a:spcBef>
                <a:spcPts val="60"/>
              </a:spcBef>
              <a:buFont typeface="Georgia"/>
              <a:buChar char="•"/>
              <a:tabLst>
                <a:tab pos="268605" algn="l"/>
              </a:tabLst>
            </a:pPr>
            <a:endParaRPr sz="2000" dirty="0">
              <a:solidFill>
                <a:schemeClr val="bg2">
                  <a:lumMod val="10000"/>
                </a:schemeClr>
              </a:solidFill>
              <a:latin typeface="+mj-lt"/>
              <a:cs typeface="Arial"/>
            </a:endParaRPr>
          </a:p>
          <a:p>
            <a:pPr marL="268605" indent="-255904">
              <a:spcBef>
                <a:spcPts val="60"/>
              </a:spcBef>
              <a:buFont typeface="Georgia"/>
              <a:buChar char="•"/>
              <a:tabLst>
                <a:tab pos="268605" algn="l"/>
              </a:tabLst>
            </a:pPr>
            <a:r>
              <a:rPr sz="20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Forhindrer</a:t>
            </a:r>
            <a:r>
              <a:rPr sz="2000" spc="-45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vurdering</a:t>
            </a:r>
            <a:r>
              <a:rPr sz="2000" spc="-45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af</a:t>
            </a:r>
            <a:r>
              <a:rPr sz="2000" spc="-15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 err="1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sårets</a:t>
            </a:r>
            <a:r>
              <a:rPr sz="2000" spc="-4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sz="2000" spc="-10" dirty="0" err="1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omfang</a:t>
            </a:r>
            <a:endParaRPr lang="da-DK" sz="2000" spc="-10" dirty="0">
              <a:solidFill>
                <a:schemeClr val="bg2">
                  <a:lumMod val="10000"/>
                </a:schemeClr>
              </a:solidFill>
              <a:latin typeface="+mj-lt"/>
              <a:cs typeface="Arial"/>
            </a:endParaRPr>
          </a:p>
          <a:p>
            <a:pPr marL="268605" indent="-255904">
              <a:spcBef>
                <a:spcPts val="60"/>
              </a:spcBef>
              <a:buFont typeface="Georgia"/>
              <a:buChar char="•"/>
              <a:tabLst>
                <a:tab pos="268605" algn="l"/>
              </a:tabLst>
            </a:pPr>
            <a:endParaRPr sz="2000" dirty="0">
              <a:solidFill>
                <a:schemeClr val="bg2">
                  <a:lumMod val="10000"/>
                </a:schemeClr>
              </a:solidFill>
              <a:latin typeface="+mj-lt"/>
              <a:cs typeface="Arial"/>
            </a:endParaRPr>
          </a:p>
          <a:p>
            <a:pPr marL="268605" marR="5080" indent="-256540">
              <a:lnSpc>
                <a:spcPts val="2160"/>
              </a:lnSpc>
              <a:spcBef>
                <a:spcPts val="330"/>
              </a:spcBef>
              <a:buFont typeface="Georgia"/>
              <a:buChar char="•"/>
              <a:tabLst>
                <a:tab pos="268605" algn="l"/>
              </a:tabLst>
            </a:pPr>
            <a:r>
              <a:rPr sz="20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Forlænger</a:t>
            </a:r>
            <a:r>
              <a:rPr sz="2000" spc="-4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sårheling</a:t>
            </a:r>
            <a:r>
              <a:rPr sz="2000" spc="-4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(inflammation)</a:t>
            </a:r>
            <a:r>
              <a:rPr sz="2000" spc="-55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og</a:t>
            </a:r>
            <a:r>
              <a:rPr sz="2000" spc="-25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forhindrer</a:t>
            </a:r>
            <a:r>
              <a:rPr sz="2000" spc="-6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sz="2000" spc="-1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granulation </a:t>
            </a:r>
            <a:r>
              <a:rPr sz="20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og</a:t>
            </a:r>
            <a:r>
              <a:rPr sz="2000" spc="-15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sz="2000" spc="-1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epithelisering</a:t>
            </a:r>
            <a:endParaRPr sz="2000" dirty="0">
              <a:solidFill>
                <a:schemeClr val="bg2">
                  <a:lumMod val="1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F163FDE-8483-218E-31F9-B661EF2E6C19}"/>
              </a:ext>
            </a:extLst>
          </p:cNvPr>
          <p:cNvSpPr txBox="1">
            <a:spLocks/>
          </p:cNvSpPr>
          <p:nvPr/>
        </p:nvSpPr>
        <p:spPr>
          <a:xfrm>
            <a:off x="875468" y="707123"/>
            <a:ext cx="10298500" cy="61875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666666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r>
              <a:rPr lang="da-DK" sz="3600" b="1" spc="-10" dirty="0">
                <a:solidFill>
                  <a:srgbClr val="3B5182"/>
                </a:solidFill>
                <a:latin typeface="+mj-lt"/>
              </a:rPr>
              <a:t>Hvorfor er det vigtigt med </a:t>
            </a:r>
            <a:r>
              <a:rPr lang="da-DK" sz="3600" b="1" spc="-10" dirty="0" err="1">
                <a:solidFill>
                  <a:srgbClr val="3B5182"/>
                </a:solidFill>
                <a:latin typeface="+mj-lt"/>
              </a:rPr>
              <a:t>debridering</a:t>
            </a:r>
            <a:r>
              <a:rPr lang="da-DK" sz="3600" b="1" spc="-10" dirty="0">
                <a:solidFill>
                  <a:srgbClr val="3B5182"/>
                </a:solidFill>
                <a:latin typeface="+mj-lt"/>
              </a:rPr>
              <a:t>?</a:t>
            </a:r>
            <a:endParaRPr lang="da-DK" dirty="0">
              <a:solidFill>
                <a:srgbClr val="3B5182"/>
              </a:solidFill>
              <a:latin typeface="+mj-lt"/>
            </a:endParaRPr>
          </a:p>
        </p:txBody>
      </p:sp>
      <p:pic>
        <p:nvPicPr>
          <p:cNvPr id="2" name="Billede 1" descr="Et billede, der indeholder pink, person, indendørs, mad&#10;&#10;Automatisk genereret beskrivelse">
            <a:extLst>
              <a:ext uri="{FF2B5EF4-FFF2-40B4-BE49-F238E27FC236}">
                <a16:creationId xmlns:a16="http://schemas.microsoft.com/office/drawing/2014/main" id="{8C590439-D13C-C713-E88B-ED47F759B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685" y="1546258"/>
            <a:ext cx="2921043" cy="2976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13627" y="169581"/>
            <a:ext cx="11990620" cy="839794"/>
          </a:xfrm>
          <a:prstGeom prst="rect">
            <a:avLst/>
          </a:prstGeom>
        </p:spPr>
        <p:txBody>
          <a:bodyPr vert="horz" wrap="square" lIns="0" tIns="283032" rIns="0" bIns="0" rtlCol="0" anchor="b" anchorCtr="0">
            <a:spAutoFit/>
          </a:bodyPr>
          <a:lstStyle/>
          <a:p>
            <a:pPr marL="1380490">
              <a:lnSpc>
                <a:spcPct val="100000"/>
              </a:lnSpc>
              <a:spcBef>
                <a:spcPts val="95"/>
              </a:spcBef>
            </a:pPr>
            <a:r>
              <a:rPr lang="da-DK" sz="3600" b="1" dirty="0">
                <a:solidFill>
                  <a:srgbClr val="3B5182"/>
                </a:solidFill>
                <a:latin typeface="+mj-lt"/>
              </a:rPr>
              <a:t>Kirurgisk d</a:t>
            </a:r>
            <a:r>
              <a:rPr sz="3600" b="1" dirty="0" err="1">
                <a:solidFill>
                  <a:srgbClr val="3B5182"/>
                </a:solidFill>
                <a:latin typeface="+mj-lt"/>
              </a:rPr>
              <a:t>ebridering</a:t>
            </a:r>
            <a:r>
              <a:rPr sz="3600" b="1" dirty="0">
                <a:solidFill>
                  <a:srgbClr val="3B5182"/>
                </a:solidFill>
                <a:latin typeface="+mj-lt"/>
              </a:rPr>
              <a:t> med instrumenter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1646" y="1285531"/>
            <a:ext cx="10295467" cy="22580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815" marR="5080" indent="-28575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5328920" algn="l"/>
              </a:tabLst>
            </a:pP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Kirurgisk </a:t>
            </a:r>
            <a:r>
              <a:rPr lang="da-DK" dirty="0" err="1">
                <a:solidFill>
                  <a:schemeClr val="bg2">
                    <a:lumMod val="10000"/>
                  </a:schemeClr>
                </a:solidFill>
              </a:rPr>
              <a:t>debridering</a:t>
            </a: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 a</a:t>
            </a:r>
            <a:r>
              <a:rPr dirty="0">
                <a:solidFill>
                  <a:schemeClr val="bg2">
                    <a:lumMod val="10000"/>
                  </a:schemeClr>
                </a:solidFill>
              </a:rPr>
              <a:t>f sår </a:t>
            </a:r>
            <a:r>
              <a:rPr dirty="0" err="1">
                <a:solidFill>
                  <a:schemeClr val="bg2">
                    <a:lumMod val="10000"/>
                  </a:schemeClr>
                </a:solidFill>
              </a:rPr>
              <a:t>og</a:t>
            </a:r>
            <a:r>
              <a:rPr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dirty="0" err="1">
                <a:solidFill>
                  <a:schemeClr val="bg2">
                    <a:lumMod val="10000"/>
                  </a:schemeClr>
                </a:solidFill>
              </a:rPr>
              <a:t>hudomg</a:t>
            </a:r>
            <a:r>
              <a:rPr lang="da-DK" dirty="0" err="1">
                <a:solidFill>
                  <a:schemeClr val="bg2">
                    <a:lumMod val="10000"/>
                  </a:schemeClr>
                </a:solidFill>
              </a:rPr>
              <a:t>ivelser</a:t>
            </a: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 er en meget effektiv metode</a:t>
            </a:r>
          </a:p>
          <a:p>
            <a:pPr marL="12065" marR="5080">
              <a:spcBef>
                <a:spcPts val="105"/>
              </a:spcBef>
              <a:tabLst>
                <a:tab pos="5328920" algn="l"/>
              </a:tabLst>
            </a:pPr>
            <a:endParaRPr lang="da-DK" dirty="0">
              <a:solidFill>
                <a:schemeClr val="bg2">
                  <a:lumMod val="10000"/>
                </a:schemeClr>
              </a:solidFill>
            </a:endParaRPr>
          </a:p>
          <a:p>
            <a:pPr marL="297815" marR="5080" indent="-28575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5328920" algn="l"/>
              </a:tabLst>
            </a:pPr>
            <a:r>
              <a:rPr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Det kan </a:t>
            </a:r>
            <a:r>
              <a:rPr dirty="0" err="1">
                <a:solidFill>
                  <a:schemeClr val="bg2">
                    <a:lumMod val="10000"/>
                  </a:schemeClr>
                </a:solidFill>
              </a:rPr>
              <a:t>f.eks</a:t>
            </a: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dirty="0" err="1">
                <a:solidFill>
                  <a:schemeClr val="bg2">
                    <a:lumMod val="10000"/>
                  </a:schemeClr>
                </a:solidFill>
              </a:rPr>
              <a:t>foregå</a:t>
            </a:r>
            <a:r>
              <a:rPr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dirty="0" err="1">
                <a:solidFill>
                  <a:schemeClr val="bg2">
                    <a:lumMod val="10000"/>
                  </a:schemeClr>
                </a:solidFill>
              </a:rPr>
              <a:t>vha</a:t>
            </a:r>
            <a:r>
              <a:rPr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dirty="0" err="1">
                <a:solidFill>
                  <a:schemeClr val="bg2">
                    <a:lumMod val="10000"/>
                  </a:schemeClr>
                </a:solidFill>
              </a:rPr>
              <a:t>krum</a:t>
            </a: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dirty="0" err="1">
                <a:solidFill>
                  <a:schemeClr val="bg2">
                    <a:lumMod val="10000"/>
                  </a:schemeClr>
                </a:solidFill>
              </a:rPr>
              <a:t>saks</a:t>
            </a:r>
            <a:r>
              <a:rPr dirty="0">
                <a:solidFill>
                  <a:schemeClr val="bg2">
                    <a:lumMod val="10000"/>
                  </a:schemeClr>
                </a:solidFill>
              </a:rPr>
              <a:t>, pincet, curette</a:t>
            </a: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 og </a:t>
            </a:r>
            <a:r>
              <a:rPr dirty="0" err="1">
                <a:solidFill>
                  <a:schemeClr val="bg2">
                    <a:lumMod val="10000"/>
                  </a:schemeClr>
                </a:solidFill>
              </a:rPr>
              <a:t>skalpel</a:t>
            </a:r>
            <a:endParaRPr dirty="0">
              <a:solidFill>
                <a:schemeClr val="bg2">
                  <a:lumMod val="10000"/>
                </a:schemeClr>
              </a:solidFill>
            </a:endParaRPr>
          </a:p>
          <a:p>
            <a:pPr marL="349885" marR="2077720" indent="-285750">
              <a:lnSpc>
                <a:spcPts val="54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dirty="0">
                <a:solidFill>
                  <a:schemeClr val="bg2">
                    <a:lumMod val="10000"/>
                  </a:schemeClr>
                </a:solidFill>
              </a:rPr>
              <a:t>Husk også </a:t>
            </a:r>
            <a:r>
              <a:rPr dirty="0" err="1">
                <a:solidFill>
                  <a:schemeClr val="bg2">
                    <a:lumMod val="10000"/>
                  </a:schemeClr>
                </a:solidFill>
              </a:rPr>
              <a:t>hudomgivelserne</a:t>
            </a:r>
            <a:r>
              <a:rPr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da-DK" dirty="0">
              <a:solidFill>
                <a:schemeClr val="bg2">
                  <a:lumMod val="10000"/>
                </a:schemeClr>
              </a:solidFill>
            </a:endParaRPr>
          </a:p>
          <a:p>
            <a:pPr marL="349885" marR="2077720" indent="-285750">
              <a:lnSpc>
                <a:spcPts val="54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dirty="0" err="1">
                <a:solidFill>
                  <a:schemeClr val="bg2">
                    <a:lumMod val="10000"/>
                  </a:schemeClr>
                </a:solidFill>
              </a:rPr>
              <a:t>Lokalbedøv</a:t>
            </a: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ende,</a:t>
            </a:r>
            <a:r>
              <a:rPr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dirty="0" err="1">
                <a:solidFill>
                  <a:schemeClr val="bg2">
                    <a:lumMod val="10000"/>
                  </a:schemeClr>
                </a:solidFill>
              </a:rPr>
              <a:t>evt</a:t>
            </a: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dirty="0">
                <a:solidFill>
                  <a:schemeClr val="bg2">
                    <a:lumMod val="10000"/>
                  </a:schemeClr>
                </a:solidFill>
              </a:rPr>
              <a:t>med emla eller lidokain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0118" y="1816932"/>
            <a:ext cx="3442007" cy="2180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5420" y="4474649"/>
            <a:ext cx="1407591" cy="65074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06691" y="5313118"/>
            <a:ext cx="1036320" cy="95995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122535" y="28193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5" dirty="0">
                <a:solidFill>
                  <a:srgbClr val="FFFFFF"/>
                </a:solidFill>
                <a:latin typeface="Georgia"/>
                <a:cs typeface="Georgia"/>
              </a:rPr>
              <a:t>ke</a:t>
            </a:r>
            <a:endParaRPr>
              <a:latin typeface="Georgia"/>
              <a:cs typeface="Georgia"/>
            </a:endParaRPr>
          </a:p>
        </p:txBody>
      </p:sp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01E3C520-56EF-80EB-A251-FC28D8942D0D}"/>
              </a:ext>
            </a:extLst>
          </p:cNvPr>
          <p:cNvSpPr/>
          <p:nvPr/>
        </p:nvSpPr>
        <p:spPr>
          <a:xfrm>
            <a:off x="3089668" y="4285596"/>
            <a:ext cx="9008534" cy="2055045"/>
          </a:xfrm>
          <a:prstGeom prst="roundRect">
            <a:avLst/>
          </a:prstGeom>
          <a:solidFill>
            <a:srgbClr val="3B51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000" dirty="0" err="1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Curetten</a:t>
            </a:r>
            <a:r>
              <a:rPr lang="da-DK" sz="200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 som en lille høvl som dog kun kan skære svarende til ”hullets” størrelse. Man skal huske at den kun må bruges i såret, og ikke til hudomgivelserne</a:t>
            </a:r>
          </a:p>
          <a:p>
            <a:endParaRPr lang="da-DK" sz="20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200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Skalpellen er derimod anvendelig til at skære såvel i såret som omkring såret, hvor der </a:t>
            </a:r>
            <a:r>
              <a:rPr lang="da-DK" sz="2000" dirty="0" err="1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f.eks</a:t>
            </a:r>
            <a:r>
              <a:rPr lang="da-DK" sz="200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 hård hud</a:t>
            </a:r>
            <a:endParaRPr lang="da-DK" sz="20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163951" y="-51029"/>
            <a:ext cx="11337965" cy="906787"/>
          </a:xfrm>
          <a:prstGeom prst="rect">
            <a:avLst/>
          </a:prstGeom>
        </p:spPr>
        <p:txBody>
          <a:bodyPr vert="horz" wrap="square" lIns="0" tIns="410337" rIns="0" bIns="0" rtlCol="0" anchor="b" anchorCtr="0">
            <a:spAutoFit/>
          </a:bodyPr>
          <a:lstStyle/>
          <a:p>
            <a:pPr marL="2719705">
              <a:lnSpc>
                <a:spcPct val="100000"/>
              </a:lnSpc>
              <a:spcBef>
                <a:spcPts val="95"/>
              </a:spcBef>
            </a:pPr>
            <a:r>
              <a:rPr lang="da-DK" b="1" dirty="0">
                <a:solidFill>
                  <a:srgbClr val="3B5182"/>
                </a:solidFill>
              </a:rPr>
              <a:t>                   </a:t>
            </a:r>
            <a:r>
              <a:rPr sz="2800" b="1" dirty="0" err="1">
                <a:solidFill>
                  <a:srgbClr val="3B5182"/>
                </a:solidFill>
                <a:latin typeface="+mn-lt"/>
              </a:rPr>
              <a:t>Kirurgisk</a:t>
            </a:r>
            <a:r>
              <a:rPr sz="2800" b="1" dirty="0">
                <a:solidFill>
                  <a:srgbClr val="3B5182"/>
                </a:solidFill>
                <a:latin typeface="+mn-lt"/>
              </a:rPr>
              <a:t> debridering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48DDE71-5488-12FC-9199-24B55DFEA386}"/>
              </a:ext>
            </a:extLst>
          </p:cNvPr>
          <p:cNvSpPr/>
          <p:nvPr/>
        </p:nvSpPr>
        <p:spPr>
          <a:xfrm>
            <a:off x="6801555" y="3429000"/>
            <a:ext cx="316089" cy="3753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8D92A4DA-C9D2-58BB-3AC1-4F2401C60308}"/>
              </a:ext>
            </a:extLst>
          </p:cNvPr>
          <p:cNvPicPr/>
          <p:nvPr/>
        </p:nvPicPr>
        <p:blipFill>
          <a:blip r:embed="rId3" cstate="print"/>
          <a:srcRect t="5364" r="47309" b="27562"/>
          <a:stretch/>
        </p:blipFill>
        <p:spPr>
          <a:xfrm>
            <a:off x="1267413" y="1737712"/>
            <a:ext cx="3510455" cy="2647295"/>
          </a:xfrm>
          <a:prstGeom prst="rect">
            <a:avLst/>
          </a:prstGeom>
        </p:spPr>
      </p:pic>
      <p:pic>
        <p:nvPicPr>
          <p:cNvPr id="9" name="object 4">
            <a:extLst>
              <a:ext uri="{FF2B5EF4-FFF2-40B4-BE49-F238E27FC236}">
                <a16:creationId xmlns:a16="http://schemas.microsoft.com/office/drawing/2014/main" id="{765899FA-5407-7281-9C6D-8A53F2483207}"/>
              </a:ext>
            </a:extLst>
          </p:cNvPr>
          <p:cNvPicPr/>
          <p:nvPr/>
        </p:nvPicPr>
        <p:blipFill>
          <a:blip r:embed="rId4" cstate="print"/>
          <a:srcRect l="4163" t="6910" r="43222" b="23305"/>
          <a:stretch/>
        </p:blipFill>
        <p:spPr>
          <a:xfrm>
            <a:off x="5658906" y="1738209"/>
            <a:ext cx="3510455" cy="2670277"/>
          </a:xfrm>
          <a:prstGeom prst="rect">
            <a:avLst/>
          </a:prstGeom>
        </p:spPr>
      </p:pic>
      <p:sp>
        <p:nvSpPr>
          <p:cNvPr id="16" name="Tekstboks 3">
            <a:extLst>
              <a:ext uri="{FF2B5EF4-FFF2-40B4-BE49-F238E27FC236}">
                <a16:creationId xmlns:a16="http://schemas.microsoft.com/office/drawing/2014/main" id="{EAEFB12C-D7FD-BC2C-67BD-383ED8B7D5C3}"/>
              </a:ext>
            </a:extLst>
          </p:cNvPr>
          <p:cNvSpPr txBox="1"/>
          <p:nvPr/>
        </p:nvSpPr>
        <p:spPr>
          <a:xfrm>
            <a:off x="2693062" y="466261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3B5182"/>
                </a:solidFill>
              </a:rPr>
              <a:t>FØR</a:t>
            </a:r>
          </a:p>
        </p:txBody>
      </p:sp>
      <p:sp>
        <p:nvSpPr>
          <p:cNvPr id="17" name="Tekstboks 5">
            <a:extLst>
              <a:ext uri="{FF2B5EF4-FFF2-40B4-BE49-F238E27FC236}">
                <a16:creationId xmlns:a16="http://schemas.microsoft.com/office/drawing/2014/main" id="{55F91F67-0A87-8584-FE11-C62346F59B84}"/>
              </a:ext>
            </a:extLst>
          </p:cNvPr>
          <p:cNvSpPr txBox="1"/>
          <p:nvPr/>
        </p:nvSpPr>
        <p:spPr>
          <a:xfrm>
            <a:off x="6460808" y="4575898"/>
            <a:ext cx="99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3B5182"/>
                </a:solidFill>
              </a:rPr>
              <a:t>EFTER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1072848" y="257575"/>
            <a:ext cx="10868025" cy="1069975"/>
          </a:xfrm>
        </p:spPr>
        <p:txBody>
          <a:bodyPr>
            <a:normAutofit/>
          </a:bodyPr>
          <a:lstStyle/>
          <a:p>
            <a:r>
              <a:rPr lang="da-DK" altLang="da-DK" dirty="0"/>
              <a:t>               </a:t>
            </a:r>
            <a:r>
              <a:rPr lang="da-DK" altLang="da-DK" sz="2800" dirty="0"/>
              <a:t>Kirurgisk </a:t>
            </a:r>
            <a:r>
              <a:rPr lang="da-DK" altLang="da-DK" sz="2800" dirty="0" err="1"/>
              <a:t>debridering</a:t>
            </a:r>
            <a:r>
              <a:rPr lang="da-DK" altLang="da-DK" sz="2800" b="1" dirty="0"/>
              <a:t> </a:t>
            </a:r>
            <a:br>
              <a:rPr lang="da-DK" altLang="da-DK" b="1" dirty="0"/>
            </a:br>
            <a:r>
              <a:rPr lang="da-DK" altLang="da-DK" b="1" dirty="0"/>
              <a:t>                      </a:t>
            </a:r>
            <a:endParaRPr lang="da-DK" altLang="da-DK" dirty="0"/>
          </a:p>
        </p:txBody>
      </p:sp>
      <p:pic>
        <p:nvPicPr>
          <p:cNvPr id="27651" name="Picture 2" descr="F:\Temadag fodterapeuter 18. maj 2015\Diab fodsår billeder\DSCN08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6" t="12182" r="22965" b="31021"/>
          <a:stretch/>
        </p:blipFill>
        <p:spPr bwMode="auto">
          <a:xfrm>
            <a:off x="1646082" y="1327550"/>
            <a:ext cx="3305684" cy="3825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2" name="Picture 3" descr="F:\Temadag fodterapeuter 18. maj 2015\Diab fodsår billeder\DSCN08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8" t="2386" r="-4736" b="17295"/>
          <a:stretch/>
        </p:blipFill>
        <p:spPr bwMode="auto">
          <a:xfrm>
            <a:off x="7240236" y="1281607"/>
            <a:ext cx="3305684" cy="3916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16/1/2024</a:t>
            </a:r>
            <a:endParaRPr lang="en-US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kstboks 3"/>
          <p:cNvSpPr txBox="1"/>
          <p:nvPr/>
        </p:nvSpPr>
        <p:spPr>
          <a:xfrm>
            <a:off x="2843511" y="534578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3B5182"/>
                </a:solidFill>
              </a:rPr>
              <a:t>FØR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7903373" y="5410289"/>
            <a:ext cx="99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3B5182"/>
                </a:solidFill>
              </a:rPr>
              <a:t>EFTER </a:t>
            </a:r>
          </a:p>
        </p:txBody>
      </p:sp>
      <p:sp>
        <p:nvSpPr>
          <p:cNvPr id="5" name="Tekstboks 5">
            <a:extLst>
              <a:ext uri="{FF2B5EF4-FFF2-40B4-BE49-F238E27FC236}">
                <a16:creationId xmlns:a16="http://schemas.microsoft.com/office/drawing/2014/main" id="{6839CD0A-59F9-7094-71DF-0333F2D40ADF}"/>
              </a:ext>
            </a:extLst>
          </p:cNvPr>
          <p:cNvSpPr txBox="1"/>
          <p:nvPr/>
        </p:nvSpPr>
        <p:spPr>
          <a:xfrm>
            <a:off x="8055773" y="5562689"/>
            <a:ext cx="26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3B518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59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3846" y="356490"/>
            <a:ext cx="10630691" cy="597599"/>
          </a:xfrm>
          <a:prstGeom prst="rect">
            <a:avLst/>
          </a:prstGeom>
        </p:spPr>
        <p:txBody>
          <a:bodyPr vert="horz" wrap="square" lIns="0" tIns="180340" rIns="0" bIns="0" rtlCol="0" anchor="b" anchorCtr="0">
            <a:spAutoFit/>
          </a:bodyPr>
          <a:lstStyle/>
          <a:p>
            <a:pPr marL="516255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003D84"/>
                </a:solidFill>
                <a:latin typeface="+mn-lt"/>
                <a:cs typeface="Trebuchet MS"/>
              </a:rPr>
              <a:t>Hvornår</a:t>
            </a:r>
            <a:r>
              <a:rPr sz="2700" b="1" spc="-55" dirty="0">
                <a:solidFill>
                  <a:srgbClr val="003D84"/>
                </a:solidFill>
                <a:latin typeface="+mn-lt"/>
                <a:cs typeface="Trebuchet MS"/>
              </a:rPr>
              <a:t> </a:t>
            </a:r>
            <a:r>
              <a:rPr sz="2700" b="1" dirty="0">
                <a:solidFill>
                  <a:srgbClr val="003D84"/>
                </a:solidFill>
                <a:latin typeface="+mn-lt"/>
                <a:cs typeface="Trebuchet MS"/>
              </a:rPr>
              <a:t>skal</a:t>
            </a:r>
            <a:r>
              <a:rPr sz="2700" b="1" spc="-50" dirty="0">
                <a:solidFill>
                  <a:srgbClr val="003D84"/>
                </a:solidFill>
                <a:latin typeface="+mn-lt"/>
                <a:cs typeface="Trebuchet MS"/>
              </a:rPr>
              <a:t> </a:t>
            </a:r>
            <a:r>
              <a:rPr sz="2700" b="1" dirty="0">
                <a:solidFill>
                  <a:srgbClr val="003D84"/>
                </a:solidFill>
                <a:latin typeface="+mn-lt"/>
                <a:cs typeface="Trebuchet MS"/>
              </a:rPr>
              <a:t>vi</a:t>
            </a:r>
            <a:r>
              <a:rPr sz="2700" b="1" spc="-55" dirty="0">
                <a:solidFill>
                  <a:srgbClr val="003D84"/>
                </a:solidFill>
                <a:latin typeface="+mn-lt"/>
                <a:cs typeface="Trebuchet MS"/>
              </a:rPr>
              <a:t> </a:t>
            </a:r>
            <a:r>
              <a:rPr sz="2700" b="1" dirty="0">
                <a:solidFill>
                  <a:srgbClr val="003D84"/>
                </a:solidFill>
                <a:latin typeface="+mn-lt"/>
                <a:cs typeface="Trebuchet MS"/>
              </a:rPr>
              <a:t>være</a:t>
            </a:r>
            <a:r>
              <a:rPr sz="2700" b="1" spc="-35" dirty="0">
                <a:solidFill>
                  <a:srgbClr val="003D84"/>
                </a:solidFill>
                <a:latin typeface="+mn-lt"/>
                <a:cs typeface="Trebuchet MS"/>
              </a:rPr>
              <a:t> </a:t>
            </a:r>
            <a:r>
              <a:rPr sz="2700" b="1" dirty="0">
                <a:solidFill>
                  <a:srgbClr val="003D84"/>
                </a:solidFill>
                <a:latin typeface="+mn-lt"/>
                <a:cs typeface="Trebuchet MS"/>
              </a:rPr>
              <a:t>forsigtige</a:t>
            </a:r>
            <a:r>
              <a:rPr sz="2700" b="1" spc="-40" dirty="0">
                <a:solidFill>
                  <a:srgbClr val="003D84"/>
                </a:solidFill>
                <a:latin typeface="+mn-lt"/>
                <a:cs typeface="Trebuchet MS"/>
              </a:rPr>
              <a:t> </a:t>
            </a:r>
            <a:r>
              <a:rPr sz="2700" b="1" dirty="0">
                <a:solidFill>
                  <a:srgbClr val="003D84"/>
                </a:solidFill>
                <a:latin typeface="+mn-lt"/>
                <a:cs typeface="Trebuchet MS"/>
              </a:rPr>
              <a:t>med</a:t>
            </a:r>
            <a:r>
              <a:rPr sz="2700" b="1" spc="-55" dirty="0">
                <a:solidFill>
                  <a:srgbClr val="003D84"/>
                </a:solidFill>
                <a:latin typeface="+mn-lt"/>
                <a:cs typeface="Trebuchet MS"/>
              </a:rPr>
              <a:t> </a:t>
            </a:r>
            <a:r>
              <a:rPr sz="2700" b="1" spc="-10" dirty="0">
                <a:solidFill>
                  <a:srgbClr val="003D84"/>
                </a:solidFill>
                <a:latin typeface="+mn-lt"/>
                <a:cs typeface="Trebuchet MS"/>
              </a:rPr>
              <a:t>debridering?</a:t>
            </a:r>
            <a:endParaRPr sz="2700" b="1" dirty="0">
              <a:solidFill>
                <a:srgbClr val="003D84"/>
              </a:solidFill>
              <a:latin typeface="+mn-lt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4778" y="4101712"/>
            <a:ext cx="9648826" cy="196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461009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pc="-135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Tørre</a:t>
            </a:r>
            <a:r>
              <a:rPr spc="-75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 </a:t>
            </a:r>
            <a:r>
              <a:rPr spc="-85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nekroser</a:t>
            </a:r>
            <a:r>
              <a:rPr spc="-45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 </a:t>
            </a:r>
            <a:r>
              <a:rPr spc="-105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skal</a:t>
            </a:r>
            <a:r>
              <a:rPr spc="-75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 </a:t>
            </a:r>
            <a:r>
              <a:rPr spc="-40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følges</a:t>
            </a:r>
            <a:r>
              <a:rPr spc="-80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tæt</a:t>
            </a:r>
            <a:r>
              <a:rPr spc="-55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 </a:t>
            </a:r>
            <a:r>
              <a:rPr dirty="0" err="1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pga.</a:t>
            </a:r>
            <a:r>
              <a:rPr spc="-145" dirty="0" err="1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risiko</a:t>
            </a:r>
            <a:r>
              <a:rPr spc="-130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 </a:t>
            </a:r>
            <a:r>
              <a:rPr lang="da-DK" spc="-130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for </a:t>
            </a:r>
            <a:r>
              <a:rPr spc="-70" dirty="0" err="1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udvikling</a:t>
            </a:r>
            <a:r>
              <a:rPr spc="-110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 </a:t>
            </a:r>
            <a:r>
              <a:rPr spc="-25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af </a:t>
            </a:r>
            <a:r>
              <a:rPr spc="-65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infektion</a:t>
            </a:r>
            <a:r>
              <a:rPr spc="-130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 </a:t>
            </a:r>
            <a:r>
              <a:rPr spc="-25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under</a:t>
            </a:r>
            <a:r>
              <a:rPr spc="-90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 </a:t>
            </a:r>
            <a:r>
              <a:rPr spc="-10" dirty="0" err="1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nekrosen</a:t>
            </a:r>
            <a:endParaRPr lang="da-DK" spc="-10" dirty="0">
              <a:solidFill>
                <a:schemeClr val="bg2">
                  <a:lumMod val="10000"/>
                </a:schemeClr>
              </a:solidFill>
              <a:latin typeface="Verdana"/>
              <a:cs typeface="Verdana"/>
            </a:endParaRPr>
          </a:p>
          <a:p>
            <a:pPr marL="298450" marR="461009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endParaRPr dirty="0">
              <a:solidFill>
                <a:schemeClr val="bg2">
                  <a:lumMod val="10000"/>
                </a:schemeClr>
              </a:solidFill>
              <a:latin typeface="Verdana"/>
              <a:cs typeface="Verdana"/>
            </a:endParaRPr>
          </a:p>
          <a:p>
            <a:pPr marL="298450" marR="418465" indent="-285750">
              <a:buFont typeface="Arial" panose="020B0604020202020204" pitchFamily="34" charset="0"/>
              <a:buChar char="•"/>
            </a:pPr>
            <a:r>
              <a:rPr spc="-65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Forsøg</a:t>
            </a:r>
            <a:r>
              <a:rPr spc="-110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at</a:t>
            </a:r>
            <a:r>
              <a:rPr spc="-120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 </a:t>
            </a:r>
            <a:r>
              <a:rPr spc="-65" dirty="0" err="1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indtørre</a:t>
            </a:r>
            <a:r>
              <a:rPr spc="-95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 </a:t>
            </a:r>
            <a:r>
              <a:rPr spc="-70" dirty="0" err="1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nekroserne</a:t>
            </a:r>
            <a:endParaRPr lang="da-DK" spc="-70" dirty="0">
              <a:solidFill>
                <a:schemeClr val="bg2">
                  <a:lumMod val="10000"/>
                </a:schemeClr>
              </a:solidFill>
              <a:latin typeface="Verdana"/>
              <a:cs typeface="Verdana"/>
            </a:endParaRPr>
          </a:p>
          <a:p>
            <a:pPr marL="298450" marR="418465" indent="-285750">
              <a:buFont typeface="Arial" panose="020B0604020202020204" pitchFamily="34" charset="0"/>
              <a:buChar char="•"/>
            </a:pPr>
            <a:endParaRPr lang="da-DK" spc="-10" dirty="0">
              <a:solidFill>
                <a:schemeClr val="bg2">
                  <a:lumMod val="10000"/>
                </a:schemeClr>
              </a:solidFill>
              <a:latin typeface="Verdana"/>
              <a:cs typeface="Verdana"/>
            </a:endParaRPr>
          </a:p>
          <a:p>
            <a:pPr marL="298450" marR="418465" indent="-285750">
              <a:buFont typeface="Arial" panose="020B0604020202020204" pitchFamily="34" charset="0"/>
              <a:buChar char="•"/>
            </a:pPr>
            <a:r>
              <a:rPr spc="-20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Hold</a:t>
            </a:r>
            <a:r>
              <a:rPr spc="-125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 </a:t>
            </a:r>
            <a:r>
              <a:rPr spc="-35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nøje</a:t>
            </a:r>
            <a:r>
              <a:rPr spc="-100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 </a:t>
            </a:r>
            <a:r>
              <a:rPr spc="-30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øje</a:t>
            </a:r>
            <a:r>
              <a:rPr spc="-120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med</a:t>
            </a:r>
            <a:r>
              <a:rPr spc="-95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 </a:t>
            </a:r>
            <a:r>
              <a:rPr spc="-40" dirty="0" err="1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infektionsrisiko</a:t>
            </a:r>
            <a:endParaRPr lang="da-DK" spc="-40" dirty="0">
              <a:solidFill>
                <a:schemeClr val="bg2">
                  <a:lumMod val="10000"/>
                </a:schemeClr>
              </a:solidFill>
              <a:latin typeface="Verdana"/>
              <a:cs typeface="Verdana"/>
            </a:endParaRPr>
          </a:p>
          <a:p>
            <a:pPr marL="298450" marR="418465" indent="-285750">
              <a:buFont typeface="Arial" panose="020B0604020202020204" pitchFamily="34" charset="0"/>
              <a:buChar char="•"/>
            </a:pPr>
            <a:endParaRPr dirty="0">
              <a:solidFill>
                <a:schemeClr val="bg2">
                  <a:lumMod val="10000"/>
                </a:schemeClr>
              </a:solidFill>
              <a:latin typeface="Verdana"/>
              <a:cs typeface="Verdana"/>
            </a:endParaRP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spc="-45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Vigtigt</a:t>
            </a:r>
            <a:r>
              <a:rPr spc="-85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med</a:t>
            </a:r>
            <a:r>
              <a:rPr spc="-40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 </a:t>
            </a:r>
            <a:r>
              <a:rPr spc="-10" dirty="0" err="1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aflastning</a:t>
            </a:r>
            <a:endParaRPr dirty="0">
              <a:solidFill>
                <a:schemeClr val="bg2">
                  <a:lumMod val="10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2665" y="1082891"/>
            <a:ext cx="2931375" cy="2689818"/>
          </a:xfrm>
          <a:prstGeom prst="rect">
            <a:avLst/>
          </a:prstGeom>
        </p:spPr>
      </p:pic>
      <p:pic>
        <p:nvPicPr>
          <p:cNvPr id="6" name="Billede 5" descr="Et billede, der indeholder Kød/hud, orgel, nærbillede, person&#10;&#10;Automatisk genereret beskrivelse">
            <a:extLst>
              <a:ext uri="{FF2B5EF4-FFF2-40B4-BE49-F238E27FC236}">
                <a16:creationId xmlns:a16="http://schemas.microsoft.com/office/drawing/2014/main" id="{3AF87552-B9F7-AD5C-11C9-6582BD2C7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82891"/>
            <a:ext cx="2607733" cy="2890019"/>
          </a:xfrm>
          <a:prstGeom prst="rect">
            <a:avLst/>
          </a:prstGeom>
        </p:spPr>
      </p:pic>
      <p:sp>
        <p:nvSpPr>
          <p:cNvPr id="2" name="Tekstboks 5">
            <a:extLst>
              <a:ext uri="{FF2B5EF4-FFF2-40B4-BE49-F238E27FC236}">
                <a16:creationId xmlns:a16="http://schemas.microsoft.com/office/drawing/2014/main" id="{722DBAA5-AF12-7685-7D73-B281ACF74C01}"/>
              </a:ext>
            </a:extLst>
          </p:cNvPr>
          <p:cNvSpPr txBox="1"/>
          <p:nvPr/>
        </p:nvSpPr>
        <p:spPr>
          <a:xfrm>
            <a:off x="7903373" y="5410289"/>
            <a:ext cx="26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3B518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3301" y="522503"/>
            <a:ext cx="5417830" cy="505908"/>
          </a:xfrm>
          <a:prstGeom prst="rect">
            <a:avLst/>
          </a:prstGeom>
        </p:spPr>
        <p:txBody>
          <a:bodyPr vert="horz" wrap="square" lIns="0" tIns="13335" rIns="0" bIns="0" rtlCol="0" anchor="b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03D84"/>
                </a:solidFill>
                <a:latin typeface="+mj-lt"/>
              </a:rPr>
              <a:t>Autolytisk debridering</a:t>
            </a:r>
          </a:p>
        </p:txBody>
      </p:sp>
      <p:pic>
        <p:nvPicPr>
          <p:cNvPr id="6146" name="Picture 2" descr="Gel Ointment Pharmaceutical - Free photo on Pixabay">
            <a:extLst>
              <a:ext uri="{FF2B5EF4-FFF2-40B4-BE49-F238E27FC236}">
                <a16:creationId xmlns:a16="http://schemas.microsoft.com/office/drawing/2014/main" id="{E72A07B7-A976-EB44-79A8-8FBF6646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812" y="158115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DB3F0FBC-F64D-3302-DBBD-4E13A5648978}"/>
              </a:ext>
            </a:extLst>
          </p:cNvPr>
          <p:cNvSpPr txBox="1"/>
          <p:nvPr/>
        </p:nvSpPr>
        <p:spPr>
          <a:xfrm>
            <a:off x="599090" y="1657860"/>
            <a:ext cx="862899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Ved denne form for oprensning er det kroppens egne enzymer og vævsvæsker der aktiveres og medfører en rensning af sårvævet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Kan anvendes som indledning til </a:t>
            </a:r>
            <a:r>
              <a:rPr lang="da-DK" dirty="0" err="1">
                <a:solidFill>
                  <a:schemeClr val="bg2">
                    <a:lumMod val="10000"/>
                  </a:schemeClr>
                </a:solidFill>
              </a:rPr>
              <a:t>f.eks</a:t>
            </a: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 kirurgisk </a:t>
            </a:r>
            <a:r>
              <a:rPr lang="da-DK" dirty="0" err="1">
                <a:solidFill>
                  <a:schemeClr val="bg2">
                    <a:lumMod val="10000"/>
                  </a:schemeClr>
                </a:solidFill>
              </a:rPr>
              <a:t>debridering</a:t>
            </a:r>
            <a:endParaRPr lang="da-DK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Det sker blandt andet ved at sårbunden holdes fugtig ved brug af </a:t>
            </a:r>
            <a:r>
              <a:rPr lang="da-DK" dirty="0" err="1">
                <a:solidFill>
                  <a:schemeClr val="bg2">
                    <a:lumMod val="10000"/>
                  </a:schemeClr>
                </a:solidFill>
              </a:rPr>
              <a:t>okklusive</a:t>
            </a: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 forbindinger, der medfører en ophobning af sårvæske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Metoden er skånsom og smertelindrende, men langsom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Selve </a:t>
            </a:r>
            <a:r>
              <a:rPr lang="da-DK" dirty="0" err="1">
                <a:solidFill>
                  <a:schemeClr val="bg2">
                    <a:lumMod val="10000"/>
                  </a:schemeClr>
                </a:solidFill>
              </a:rPr>
              <a:t>autolysen</a:t>
            </a: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 foregår som en ionbytning mellem natrium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sårvæsken og calcium i sårbehandlingsproduktet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Udføres af </a:t>
            </a:r>
            <a:r>
              <a:rPr lang="da-DK" dirty="0" err="1">
                <a:solidFill>
                  <a:schemeClr val="bg2">
                    <a:lumMod val="10000"/>
                  </a:schemeClr>
                </a:solidFill>
              </a:rPr>
              <a:t>alginater</a:t>
            </a: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, geler og </a:t>
            </a:r>
            <a:r>
              <a:rPr lang="da-DK" dirty="0" err="1">
                <a:solidFill>
                  <a:schemeClr val="bg2">
                    <a:lumMod val="10000"/>
                  </a:schemeClr>
                </a:solidFill>
              </a:rPr>
              <a:t>hydrocolloider</a:t>
            </a:r>
            <a:endParaRPr lang="da-DK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2962" y="437378"/>
            <a:ext cx="8232775" cy="443070"/>
          </a:xfrm>
          <a:prstGeom prst="rect">
            <a:avLst/>
          </a:prstGeom>
        </p:spPr>
        <p:txBody>
          <a:bodyPr vert="horz" wrap="square" lIns="0" tIns="12065" rIns="0" bIns="0" rtlCol="0" anchor="b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3B5182"/>
                </a:solidFill>
                <a:latin typeface="+mj-lt"/>
              </a:rPr>
              <a:t>Biologisk</a:t>
            </a:r>
            <a:r>
              <a:rPr sz="2800" b="1" spc="-80" dirty="0">
                <a:solidFill>
                  <a:srgbClr val="3B5182"/>
                </a:solidFill>
                <a:latin typeface="+mj-lt"/>
              </a:rPr>
              <a:t> </a:t>
            </a:r>
            <a:r>
              <a:rPr sz="2800" b="1" dirty="0" err="1">
                <a:solidFill>
                  <a:srgbClr val="3B5182"/>
                </a:solidFill>
                <a:latin typeface="+mj-lt"/>
              </a:rPr>
              <a:t>debridering</a:t>
            </a:r>
            <a:r>
              <a:rPr sz="2800" b="1" spc="-70" dirty="0">
                <a:solidFill>
                  <a:srgbClr val="3B5182"/>
                </a:solidFill>
                <a:latin typeface="+mj-lt"/>
              </a:rPr>
              <a:t> </a:t>
            </a:r>
            <a:r>
              <a:rPr lang="da-DK" sz="2800" b="1" spc="-70" dirty="0">
                <a:solidFill>
                  <a:srgbClr val="3B5182"/>
                </a:solidFill>
                <a:latin typeface="+mj-lt"/>
              </a:rPr>
              <a:t>/</a:t>
            </a:r>
            <a:r>
              <a:rPr sz="2800" b="1" spc="-90" dirty="0">
                <a:solidFill>
                  <a:srgbClr val="3B5182"/>
                </a:solidFill>
                <a:latin typeface="+mj-lt"/>
              </a:rPr>
              <a:t> </a:t>
            </a:r>
            <a:r>
              <a:rPr sz="2800" b="1" spc="-10" dirty="0">
                <a:solidFill>
                  <a:srgbClr val="3B5182"/>
                </a:solidFill>
                <a:latin typeface="+mj-lt"/>
              </a:rPr>
              <a:t>larveterapi</a:t>
            </a:r>
            <a:endParaRPr sz="2800" b="1" dirty="0">
              <a:solidFill>
                <a:srgbClr val="3B5182"/>
              </a:solidFill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5243" y="1231147"/>
            <a:ext cx="6088978" cy="21185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96850" indent="-342900">
              <a:spcBef>
                <a:spcPts val="100"/>
              </a:spcBef>
              <a:buFont typeface="Georgia"/>
              <a:buChar char="•"/>
              <a:tabLst>
                <a:tab pos="355600" algn="l"/>
              </a:tabLst>
            </a:pPr>
            <a:r>
              <a:rPr dirty="0">
                <a:solidFill>
                  <a:schemeClr val="bg2">
                    <a:lumMod val="10000"/>
                  </a:schemeClr>
                </a:solidFill>
              </a:rPr>
              <a:t>Sker ved anvendelse af sterilt udklækkede larver (fra den grønne spyflue Lucilla </a:t>
            </a:r>
            <a:r>
              <a:rPr dirty="0" err="1">
                <a:solidFill>
                  <a:schemeClr val="bg2">
                    <a:lumMod val="10000"/>
                  </a:schemeClr>
                </a:solidFill>
              </a:rPr>
              <a:t>Sericata</a:t>
            </a:r>
            <a:endParaRPr lang="da-DK" dirty="0">
              <a:solidFill>
                <a:schemeClr val="bg2">
                  <a:lumMod val="10000"/>
                </a:schemeClr>
              </a:solidFill>
            </a:endParaRPr>
          </a:p>
          <a:p>
            <a:pPr marL="355600" marR="196850" indent="-342900">
              <a:spcBef>
                <a:spcPts val="100"/>
              </a:spcBef>
              <a:buFont typeface="Georgia"/>
              <a:buChar char="•"/>
              <a:tabLst>
                <a:tab pos="355600" algn="l"/>
              </a:tabLst>
            </a:pPr>
            <a:endParaRPr dirty="0">
              <a:solidFill>
                <a:schemeClr val="bg2">
                  <a:lumMod val="10000"/>
                </a:schemeClr>
              </a:solidFill>
            </a:endParaRPr>
          </a:p>
          <a:p>
            <a:pPr marL="355600" marR="224790" indent="-342900">
              <a:spcBef>
                <a:spcPts val="300"/>
              </a:spcBef>
              <a:buFont typeface="Georgia"/>
              <a:buChar char="•"/>
              <a:tabLst>
                <a:tab pos="355600" algn="l"/>
              </a:tabLst>
            </a:pPr>
            <a:r>
              <a:rPr dirty="0">
                <a:solidFill>
                  <a:schemeClr val="bg2">
                    <a:lumMod val="10000"/>
                  </a:schemeClr>
                </a:solidFill>
              </a:rPr>
              <a:t>Larvernes sekret indeholder enzymer som har en opløsende effekt på nekroser</a:t>
            </a:r>
          </a:p>
          <a:p>
            <a:pPr>
              <a:spcBef>
                <a:spcPts val="215"/>
              </a:spcBef>
              <a:buClr>
                <a:srgbClr val="9C007E"/>
              </a:buClr>
              <a:buFont typeface="Georgia"/>
              <a:buChar char="•"/>
            </a:pPr>
            <a:endParaRPr dirty="0">
              <a:solidFill>
                <a:srgbClr val="C00000"/>
              </a:solidFill>
            </a:endParaRPr>
          </a:p>
          <a:p>
            <a:pPr>
              <a:spcBef>
                <a:spcPts val="710"/>
              </a:spcBef>
            </a:pPr>
            <a:endParaRPr dirty="0">
              <a:solidFill>
                <a:schemeClr val="tx2"/>
              </a:solidFill>
            </a:endParaRPr>
          </a:p>
        </p:txBody>
      </p:sp>
      <p:pic>
        <p:nvPicPr>
          <p:cNvPr id="4" name="object 4"/>
          <p:cNvPicPr/>
          <p:nvPr/>
        </p:nvPicPr>
        <p:blipFill rotWithShape="1">
          <a:blip r:embed="rId3" cstate="print"/>
          <a:srcRect l="7846" t="1" r="14662" b="31074"/>
          <a:stretch/>
        </p:blipFill>
        <p:spPr>
          <a:xfrm>
            <a:off x="7448744" y="1281537"/>
            <a:ext cx="3287832" cy="2576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CB43B0BF-9820-C457-076D-685C9479A516}"/>
              </a:ext>
            </a:extLst>
          </p:cNvPr>
          <p:cNvSpPr txBox="1"/>
          <p:nvPr/>
        </p:nvSpPr>
        <p:spPr>
          <a:xfrm>
            <a:off x="844269" y="2778829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</a:tabLst>
            </a:pPr>
            <a:r>
              <a:rPr lang="da-DK" sz="1800" kern="12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a-DK" sz="1800" dirty="0">
              <a:solidFill>
                <a:schemeClr val="bg2">
                  <a:lumMod val="1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8890" indent="-285750">
              <a:buFont typeface="Arial" panose="020B0604020202020204" pitchFamily="34" charset="0"/>
              <a:buChar char="•"/>
            </a:pPr>
            <a:r>
              <a:rPr lang="da-DK" sz="1800" kern="12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Behandlingen er meget effektiv og skånsom,  idet larven efterlader alt raskt væv, og således er en yderst dygtig kirurg</a:t>
            </a:r>
            <a:endParaRPr lang="da-DK" sz="1800" dirty="0">
              <a:solidFill>
                <a:schemeClr val="bg2">
                  <a:lumMod val="1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/>
            <a:r>
              <a:rPr lang="da-DK" sz="1800" kern="12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a-DK" sz="18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/>
            <a:r>
              <a:rPr lang="da-DK" sz="1800" kern="1200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FD348AA-5D47-E428-9483-E64B01AE9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174" y="4226839"/>
            <a:ext cx="2375651" cy="2193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2" name="Picture 4" descr="Larve Larver Smil - Gratis vektor grafik på Pixabay">
            <a:extLst>
              <a:ext uri="{FF2B5EF4-FFF2-40B4-BE49-F238E27FC236}">
                <a16:creationId xmlns:a16="http://schemas.microsoft.com/office/drawing/2014/main" id="{762FD7A9-9D42-C12E-66B0-4CD821A17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83" y="4533155"/>
            <a:ext cx="289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0385" y="-10566"/>
            <a:ext cx="9648826" cy="1153469"/>
          </a:xfrm>
          <a:prstGeom prst="rect">
            <a:avLst/>
          </a:prstGeom>
        </p:spPr>
        <p:txBody>
          <a:bodyPr vert="horz" wrap="square" lIns="0" tIns="654634" rIns="0" bIns="0" rtlCol="0" anchor="b" anchorCtr="0">
            <a:spAutoFit/>
          </a:bodyPr>
          <a:lstStyle/>
          <a:p>
            <a:pPr marL="348615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03D84"/>
                </a:solidFill>
                <a:latin typeface="+mj-lt"/>
              </a:rPr>
              <a:t>Mekanisk debridering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99675" y="28193"/>
            <a:ext cx="281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5" dirty="0">
                <a:solidFill>
                  <a:srgbClr val="FFFFFF"/>
                </a:solidFill>
                <a:latin typeface="Georgia"/>
                <a:cs typeface="Georgia"/>
              </a:rPr>
              <a:t>39</a:t>
            </a:r>
            <a:endParaRPr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1297" y="5168091"/>
            <a:ext cx="1429406" cy="1483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357010" y="1344403"/>
            <a:ext cx="11101918" cy="3958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endParaRPr lang="da-DK" sz="800" dirty="0">
              <a:solidFill>
                <a:schemeClr val="tx2"/>
              </a:solidFill>
              <a:effectLst/>
            </a:endParaRPr>
          </a:p>
          <a:p>
            <a:r>
              <a:rPr lang="da-DK" sz="18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Mekanisk </a:t>
            </a:r>
            <a:r>
              <a:rPr lang="da-DK" sz="1800" dirty="0" err="1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debridering</a:t>
            </a:r>
            <a:r>
              <a:rPr lang="da-DK" sz="18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 er det, der allerede sker når et sår renses og skylles </a:t>
            </a:r>
          </a:p>
          <a:p>
            <a:pPr marL="0" indent="0">
              <a:buNone/>
            </a:pPr>
            <a:r>
              <a:rPr lang="da-DK" sz="18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   </a:t>
            </a:r>
          </a:p>
          <a:p>
            <a:r>
              <a:rPr lang="da-DK" sz="18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Det sker også når en forbinding hæfter sig til såret, </a:t>
            </a:r>
            <a:r>
              <a:rPr lang="da-DK" sz="1800" dirty="0" err="1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f.eks</a:t>
            </a:r>
            <a:r>
              <a:rPr lang="da-DK" sz="18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 ved hydrofobe bandager </a:t>
            </a:r>
          </a:p>
          <a:p>
            <a:pPr marL="0" indent="0">
              <a:buNone/>
            </a:pPr>
            <a:endParaRPr lang="da-DK" sz="1800" dirty="0"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  <a:p>
            <a:r>
              <a:rPr lang="da-DK" sz="18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Det kan også være </a:t>
            </a:r>
            <a:r>
              <a:rPr lang="da-DK" sz="1800" dirty="0" err="1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debridering</a:t>
            </a:r>
            <a:r>
              <a:rPr lang="da-DK" sz="18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 med en fibersvamp, hvor du skånsomt </a:t>
            </a:r>
            <a:r>
              <a:rPr lang="da-DK" sz="1800" dirty="0" err="1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debriderer</a:t>
            </a:r>
            <a:r>
              <a:rPr lang="da-DK" sz="18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 sår og hudomgivelser</a:t>
            </a:r>
          </a:p>
          <a:p>
            <a:pPr marL="0" indent="0">
              <a:buNone/>
            </a:pPr>
            <a:r>
              <a:rPr lang="da-DK" sz="18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 </a:t>
            </a:r>
          </a:p>
          <a:p>
            <a:r>
              <a:rPr lang="da-DK" sz="18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Denne metode kan enten stå alene eller gøres i kombination med </a:t>
            </a:r>
            <a:r>
              <a:rPr lang="da-DK" sz="1800" dirty="0" err="1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f.eks</a:t>
            </a:r>
            <a:r>
              <a:rPr lang="da-DK" sz="18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 den kirurgiske </a:t>
            </a:r>
            <a:r>
              <a:rPr lang="da-DK" sz="1800" dirty="0" err="1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Debridering</a:t>
            </a:r>
            <a:endParaRPr lang="da-DK" sz="1800" dirty="0">
              <a:solidFill>
                <a:schemeClr val="bg2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32712" y="948356"/>
            <a:ext cx="2081219" cy="1257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Skriveplade delvist markeret med massiv udfyldning">
            <a:extLst>
              <a:ext uri="{FF2B5EF4-FFF2-40B4-BE49-F238E27FC236}">
                <a16:creationId xmlns:a16="http://schemas.microsoft.com/office/drawing/2014/main" id="{921BEE60-DCC1-4C63-A1B5-DA87A7403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7559" y="2291645"/>
            <a:ext cx="3161156" cy="3161156"/>
          </a:xfrm>
          <a:custGeom>
            <a:avLst/>
            <a:gdLst>
              <a:gd name="connsiteX0" fmla="*/ 700359 w 4356942"/>
              <a:gd name="connsiteY0" fmla="*/ 0 h 6858000"/>
              <a:gd name="connsiteX1" fmla="*/ 4356942 w 4356942"/>
              <a:gd name="connsiteY1" fmla="*/ 0 h 6858000"/>
              <a:gd name="connsiteX2" fmla="*/ 4356942 w 4356942"/>
              <a:gd name="connsiteY2" fmla="*/ 6858000 h 6858000"/>
              <a:gd name="connsiteX3" fmla="*/ 696553 w 4356942"/>
              <a:gd name="connsiteY3" fmla="*/ 6858000 h 6858000"/>
              <a:gd name="connsiteX4" fmla="*/ 0 w 4356942"/>
              <a:gd name="connsiteY4" fmla="*/ 3434080 h 6858000"/>
              <a:gd name="connsiteX5" fmla="*/ 700359 w 43569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942" h="6858000">
                <a:moveTo>
                  <a:pt x="700359" y="0"/>
                </a:moveTo>
                <a:lnTo>
                  <a:pt x="4356942" y="0"/>
                </a:lnTo>
                <a:lnTo>
                  <a:pt x="4356942" y="6858000"/>
                </a:lnTo>
                <a:lnTo>
                  <a:pt x="696553" y="6858000"/>
                </a:lnTo>
                <a:cubicBezTo>
                  <a:pt x="248678" y="5806440"/>
                  <a:pt x="0" y="4649470"/>
                  <a:pt x="0" y="3434080"/>
                </a:cubicBezTo>
                <a:cubicBezTo>
                  <a:pt x="0" y="2214880"/>
                  <a:pt x="249947" y="1054100"/>
                  <a:pt x="700359" y="0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EC96ED5-5C7B-3C60-2FAC-89CE941A2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4" y="132728"/>
            <a:ext cx="6761327" cy="107959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da-DK" sz="2500" b="1" kern="1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Hvad skal man sikre sig inden man udfø</a:t>
            </a:r>
            <a:r>
              <a:rPr lang="da-DK" sz="2500" dirty="0"/>
              <a:t>rer</a:t>
            </a:r>
            <a:r>
              <a:rPr lang="da-DK" sz="2500" b="1" kern="1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lokal </a:t>
            </a:r>
            <a:r>
              <a:rPr lang="da-DK" sz="2500" b="1" kern="12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sårbehandling</a:t>
            </a:r>
            <a:endParaRPr lang="da-DK" sz="2500" b="1" kern="1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64F4CF1-9EA7-C3D1-EA9A-2E1628A76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da-DK" smtClean="0"/>
              <a:pPr>
                <a:spcAft>
                  <a:spcPts val="600"/>
                </a:spcAft>
              </a:pPr>
              <a:t>2</a:t>
            </a:fld>
            <a:endParaRPr lang="da-DK"/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19C6A9BB-7B17-622E-3468-289C2D3E7D1D}"/>
              </a:ext>
            </a:extLst>
          </p:cNvPr>
          <p:cNvSpPr txBox="1">
            <a:spLocks/>
          </p:cNvSpPr>
          <p:nvPr/>
        </p:nvSpPr>
        <p:spPr>
          <a:xfrm>
            <a:off x="911225" y="1881188"/>
            <a:ext cx="6192838" cy="43926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 defTabSz="590400">
              <a:lnSpc>
                <a:spcPts val="2400"/>
              </a:lnSpc>
            </a:pPr>
            <a:r>
              <a:rPr lang="da-DK" sz="1800" dirty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</a:rPr>
              <a:t>At patienten er forberedt, inddraget og ved hvad der skal ske. </a:t>
            </a:r>
          </a:p>
          <a:p>
            <a:pPr marL="180000" indent="-180000" defTabSz="590400">
              <a:lnSpc>
                <a:spcPts val="2400"/>
              </a:lnSpc>
            </a:pPr>
            <a:endParaRPr lang="da-DK" sz="1800" dirty="0">
              <a:solidFill>
                <a:schemeClr val="bg2">
                  <a:lumMod val="10000"/>
                </a:schemeClr>
              </a:solidFill>
              <a:ea typeface="Verdana" panose="020B0604030504040204" pitchFamily="34" charset="0"/>
            </a:endParaRPr>
          </a:p>
          <a:p>
            <a:pPr marL="180000" indent="-180000" defTabSz="590400">
              <a:lnSpc>
                <a:spcPts val="2400"/>
              </a:lnSpc>
            </a:pPr>
            <a:r>
              <a:rPr lang="da-DK" sz="1800" dirty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</a:rPr>
              <a:t>At der ved behov gives smertestillende medicin før rensning og </a:t>
            </a:r>
            <a:r>
              <a:rPr lang="da-DK" sz="1800" dirty="0" err="1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</a:rPr>
              <a:t>debridering</a:t>
            </a:r>
            <a:endParaRPr lang="da-DK" sz="1800" dirty="0">
              <a:solidFill>
                <a:schemeClr val="bg2">
                  <a:lumMod val="10000"/>
                </a:schemeClr>
              </a:solidFill>
              <a:ea typeface="Verdana" panose="020B0604030504040204" pitchFamily="34" charset="0"/>
            </a:endParaRPr>
          </a:p>
          <a:p>
            <a:pPr marL="180000" indent="-180000" defTabSz="590400">
              <a:lnSpc>
                <a:spcPts val="2400"/>
              </a:lnSpc>
            </a:pPr>
            <a:endParaRPr lang="da-DK" sz="1800" dirty="0">
              <a:solidFill>
                <a:schemeClr val="bg2">
                  <a:lumMod val="10000"/>
                </a:schemeClr>
              </a:solidFill>
              <a:ea typeface="Verdana" panose="020B0604030504040204" pitchFamily="34" charset="0"/>
            </a:endParaRPr>
          </a:p>
          <a:p>
            <a:pPr marL="180000" indent="-180000" defTabSz="590400">
              <a:lnSpc>
                <a:spcPts val="2400"/>
              </a:lnSpc>
            </a:pPr>
            <a:r>
              <a:rPr lang="da-DK" sz="1800" dirty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</a:rPr>
              <a:t>At arbejdsstillingen er god til dig som behandler, og bekvem for patienten.                                    Gerne med god belysning og ro</a:t>
            </a:r>
          </a:p>
          <a:p>
            <a:pPr marL="180000" indent="-180000" defTabSz="590400">
              <a:lnSpc>
                <a:spcPts val="2400"/>
              </a:lnSpc>
            </a:pPr>
            <a:endParaRPr lang="da-DK" sz="1800" dirty="0">
              <a:solidFill>
                <a:schemeClr val="bg2">
                  <a:lumMod val="10000"/>
                </a:schemeClr>
              </a:solidFill>
              <a:ea typeface="Verdana" panose="020B0604030504040204" pitchFamily="34" charset="0"/>
            </a:endParaRPr>
          </a:p>
          <a:p>
            <a:pPr marL="180000" indent="-180000" defTabSz="590400">
              <a:lnSpc>
                <a:spcPts val="2400"/>
              </a:lnSpc>
            </a:pPr>
            <a:r>
              <a:rPr lang="da-DK" sz="1800" dirty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</a:rPr>
              <a:t>At såret ikke lades utildækket i længere tid, da udtørring og afkøling nedsætter sårhelingen</a:t>
            </a:r>
          </a:p>
        </p:txBody>
      </p:sp>
    </p:spTree>
    <p:extLst>
      <p:ext uri="{BB962C8B-B14F-4D97-AF65-F5344CB8AC3E}">
        <p14:creationId xmlns:p14="http://schemas.microsoft.com/office/powerpoint/2010/main" val="3578393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9391" y="3549132"/>
            <a:ext cx="5797961" cy="2412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1783" y="3471096"/>
            <a:ext cx="4011930" cy="2412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6E7CD088-774E-4005-58EC-2DA926B78A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8968" y="113928"/>
            <a:ext cx="9648826" cy="1215025"/>
          </a:xfrm>
          <a:prstGeom prst="rect">
            <a:avLst/>
          </a:prstGeom>
        </p:spPr>
        <p:txBody>
          <a:bodyPr vert="horz" wrap="square" lIns="0" tIns="654634" rIns="0" bIns="0" rtlCol="0" anchor="b" anchorCtr="0">
            <a:spAutoFit/>
          </a:bodyPr>
          <a:lstStyle/>
          <a:p>
            <a:pPr marL="348615">
              <a:lnSpc>
                <a:spcPct val="100000"/>
              </a:lnSpc>
              <a:spcBef>
                <a:spcPts val="105"/>
              </a:spcBef>
            </a:pPr>
            <a:r>
              <a:rPr lang="da-DK" sz="3600" b="1" dirty="0">
                <a:solidFill>
                  <a:srgbClr val="3B5182"/>
                </a:solidFill>
                <a:latin typeface="+mj-lt"/>
              </a:rPr>
              <a:t>Fibersvamp</a:t>
            </a:r>
            <a:endParaRPr sz="3600" b="1" dirty="0">
              <a:solidFill>
                <a:srgbClr val="3B5182"/>
              </a:solidFill>
              <a:latin typeface="+mj-lt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27832DB-458D-8595-D89B-B0A4A1ED91B3}"/>
              </a:ext>
            </a:extLst>
          </p:cNvPr>
          <p:cNvSpPr txBox="1"/>
          <p:nvPr/>
        </p:nvSpPr>
        <p:spPr>
          <a:xfrm>
            <a:off x="541782" y="1723097"/>
            <a:ext cx="56944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>
              <a:spcBef>
                <a:spcPts val="100"/>
              </a:spcBef>
              <a:buClr>
                <a:srgbClr val="9C007E"/>
              </a:buClr>
              <a:tabLst>
                <a:tab pos="268605" algn="l"/>
              </a:tabLst>
            </a:pPr>
            <a:r>
              <a:rPr lang="da-DK" sz="1800" dirty="0" err="1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Debridering</a:t>
            </a:r>
            <a:r>
              <a:rPr lang="da-DK" sz="18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med fibersvamp som består</a:t>
            </a:r>
            <a:r>
              <a:rPr lang="da-DK" sz="1800" spc="-4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lang="da-DK" sz="18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af</a:t>
            </a:r>
            <a:r>
              <a:rPr lang="da-DK" sz="1800" spc="-3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lang="da-DK" sz="18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absorberende</a:t>
            </a:r>
            <a:r>
              <a:rPr lang="da-DK" sz="1800" spc="-1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polyesterfibre</a:t>
            </a:r>
            <a:r>
              <a:rPr lang="da-DK" spc="-1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.</a:t>
            </a:r>
            <a:br>
              <a:rPr lang="da-DK" spc="-1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</a:br>
            <a:endParaRPr lang="da-DK" sz="1800" dirty="0">
              <a:solidFill>
                <a:schemeClr val="bg2">
                  <a:lumMod val="10000"/>
                </a:schemeClr>
              </a:solidFill>
              <a:latin typeface="+mj-lt"/>
              <a:cs typeface="Arial"/>
            </a:endParaRPr>
          </a:p>
          <a:p>
            <a:pPr marL="12065" marR="5080">
              <a:buClr>
                <a:srgbClr val="9C007E"/>
              </a:buClr>
              <a:tabLst>
                <a:tab pos="268605" algn="l"/>
              </a:tabLst>
            </a:pPr>
            <a:r>
              <a:rPr lang="da-DK" sz="18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En skånsom</a:t>
            </a:r>
            <a:r>
              <a:rPr lang="da-DK" sz="1800" spc="-15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lang="da-DK" sz="1800" dirty="0" err="1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debridering</a:t>
            </a:r>
            <a:r>
              <a:rPr lang="da-DK" sz="1800" spc="-25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lang="da-DK" sz="18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og</a:t>
            </a:r>
            <a:r>
              <a:rPr lang="da-DK" sz="1800" spc="-2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lang="da-DK" sz="18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oprensning</a:t>
            </a:r>
            <a:r>
              <a:rPr lang="da-DK" sz="1800" spc="-15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lang="da-DK" sz="18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af</a:t>
            </a:r>
            <a:r>
              <a:rPr lang="da-DK" sz="1800" spc="-2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lang="da-DK" sz="18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akutte</a:t>
            </a:r>
            <a:r>
              <a:rPr lang="da-DK" sz="1800" spc="-25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lang="da-DK" sz="18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og</a:t>
            </a:r>
            <a:r>
              <a:rPr lang="da-DK" sz="1800" spc="-25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lang="da-DK" sz="18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kroniske</a:t>
            </a:r>
            <a:r>
              <a:rPr lang="da-DK" sz="1800" spc="-2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lang="da-DK" sz="18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sår</a:t>
            </a:r>
            <a:r>
              <a:rPr lang="da-DK" sz="1800" spc="-25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og </a:t>
            </a:r>
            <a:r>
              <a:rPr lang="da-DK" sz="1800" spc="-1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hudomgivelser</a:t>
            </a:r>
            <a:endParaRPr lang="da-DK" sz="1800" dirty="0">
              <a:solidFill>
                <a:schemeClr val="bg2">
                  <a:lumMod val="10000"/>
                </a:schemeClr>
              </a:solidFill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1CBAD-D086-A32A-C134-DC552603E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-170711"/>
            <a:ext cx="9648826" cy="1081007"/>
          </a:xfrm>
        </p:spPr>
        <p:txBody>
          <a:bodyPr/>
          <a:lstStyle/>
          <a:p>
            <a:r>
              <a:rPr lang="da-DK" sz="3600" b="1" dirty="0">
                <a:solidFill>
                  <a:srgbClr val="3B5182"/>
                </a:solidFill>
                <a:latin typeface="+mj-lt"/>
              </a:rPr>
              <a:t>Referencer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7B85F79-EEA5-96D1-80B4-84AB6F23B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621" y="1062122"/>
            <a:ext cx="11106588" cy="565473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a-DK" sz="20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Bermark</a:t>
            </a:r>
            <a:r>
              <a:rPr lang="da-DK" sz="2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&amp; Melby (2021). Sår og </a:t>
            </a:r>
            <a:r>
              <a:rPr lang="da-DK" sz="20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sårbehandling</a:t>
            </a:r>
            <a:r>
              <a:rPr lang="da-DK" sz="2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: En grundbog i sygeplejen, 2. udgave</a:t>
            </a:r>
          </a:p>
          <a:p>
            <a:pPr marL="0" indent="0">
              <a:lnSpc>
                <a:spcPct val="100000"/>
              </a:lnSpc>
              <a:buNone/>
            </a:pPr>
            <a:endParaRPr lang="da-DK" sz="2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2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Gottrup et al. (2020). Sår, Baggrund, Diagnose, Behandling, 3. udgave</a:t>
            </a:r>
          </a:p>
          <a:p>
            <a:pPr marL="0" indent="0">
              <a:lnSpc>
                <a:spcPct val="100000"/>
              </a:lnSpc>
              <a:buNone/>
            </a:pPr>
            <a:endParaRPr lang="da-DK" sz="2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0" lvl="0" indent="0">
              <a:lnSpc>
                <a:spcPct val="100000"/>
              </a:lnSpc>
              <a:buSzPts val="1000"/>
              <a:buNone/>
              <a:tabLst>
                <a:tab pos="457200" algn="l"/>
              </a:tabLst>
            </a:pPr>
            <a:r>
              <a:rPr lang="da-DK" sz="2000" dirty="0">
                <a:solidFill>
                  <a:schemeClr val="bg2">
                    <a:lumMod val="10000"/>
                  </a:schemeClr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Skiveren J, </a:t>
            </a:r>
            <a:r>
              <a:rPr lang="da-DK" sz="2000" dirty="0" err="1">
                <a:solidFill>
                  <a:schemeClr val="bg2">
                    <a:lumMod val="10000"/>
                  </a:schemeClr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Bermark</a:t>
            </a:r>
            <a:r>
              <a:rPr lang="da-DK" sz="2000" dirty="0">
                <a:solidFill>
                  <a:schemeClr val="bg2">
                    <a:lumMod val="10000"/>
                  </a:schemeClr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S, Østergaard BM, Larsen HN, Gudmundsen K, Bunder LK. (2014) Klinisk retningslinje for rensning af akutte og kroniske sår: Sæbe, skyllevæsker og skylletryk. Center for kliniske retningslinjer. Nationalt Clearinghouse for Sygepleje. 1-45.</a:t>
            </a:r>
            <a:endParaRPr lang="da-DK" sz="2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0" lvl="0" indent="0">
              <a:lnSpc>
                <a:spcPct val="100000"/>
              </a:lnSpc>
              <a:buSzPts val="1000"/>
              <a:buNone/>
              <a:tabLst>
                <a:tab pos="457200" algn="l"/>
              </a:tabLst>
            </a:pPr>
            <a:endParaRPr lang="da-DK" sz="2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0" lvl="0" indent="0">
              <a:lnSpc>
                <a:spcPct val="100000"/>
              </a:lnSpc>
              <a:buSzPts val="1000"/>
              <a:buNone/>
              <a:tabLst>
                <a:tab pos="457200" algn="l"/>
              </a:tabLst>
            </a:pPr>
            <a:r>
              <a:rPr lang="da-DK" sz="20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Bermark</a:t>
            </a:r>
            <a:r>
              <a:rPr lang="da-DK" sz="2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S, Skiveren J. (2011). Sæbe frarådes ved rensning af sår. Sygeplejersken, 4: </a:t>
            </a:r>
            <a:r>
              <a:rPr lang="da-DK" sz="2000">
                <a:solidFill>
                  <a:schemeClr val="bg2">
                    <a:lumMod val="10000"/>
                  </a:schemeClr>
                </a:solidFill>
                <a:latin typeface="+mj-lt"/>
              </a:rPr>
              <a:t>72-73.</a:t>
            </a:r>
          </a:p>
          <a:p>
            <a:pPr marL="0" lvl="0" indent="0">
              <a:lnSpc>
                <a:spcPct val="100000"/>
              </a:lnSpc>
              <a:buSzPts val="1000"/>
              <a:buNone/>
              <a:tabLst>
                <a:tab pos="457200" algn="l"/>
              </a:tabLst>
            </a:pPr>
            <a:endParaRPr lang="da-DK" sz="2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0" lvl="0" indent="0">
              <a:lnSpc>
                <a:spcPct val="100000"/>
              </a:lnSpc>
              <a:buSzPts val="1000"/>
              <a:buNone/>
              <a:tabLst>
                <a:tab pos="457200" algn="l"/>
              </a:tabLst>
            </a:pPr>
            <a:r>
              <a:rPr lang="da-DK" sz="2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Red. S. </a:t>
            </a:r>
            <a:r>
              <a:rPr lang="da-DK" sz="20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Bermark</a:t>
            </a:r>
            <a:r>
              <a:rPr lang="da-DK" sz="2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, B Østergaard Melby (2021). Sår og sårbehandling – en grundbog i sygeplejen, FADL'S Forlag, 2. udgave</a:t>
            </a:r>
          </a:p>
          <a:p>
            <a:pPr marL="0" indent="0">
              <a:buNone/>
            </a:pP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9291C69-9FDA-17EA-700D-AAF57CD68F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3005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1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7CBDB99-72F2-1970-0DF6-213E20F6D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EC214-4A26-8544-86E4-D5810B015655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a-DK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Verdana" panose="020B060403050404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09F1FD3-DCA6-1216-531E-B3881419565D}"/>
              </a:ext>
            </a:extLst>
          </p:cNvPr>
          <p:cNvSpPr txBox="1">
            <a:spLocks/>
          </p:cNvSpPr>
          <p:nvPr/>
        </p:nvSpPr>
        <p:spPr>
          <a:xfrm>
            <a:off x="1006573" y="1012694"/>
            <a:ext cx="10354416" cy="538810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t>Udviklet af Liselotte Brostrup Jensen, Koordinerende sårsygeplejerske, Næstved, Slagelse og Ringsted </a:t>
            </a:r>
            <a:r>
              <a:rPr lang="da-DK" sz="2400" dirty="0">
                <a:solidFill>
                  <a:srgbClr val="FFFFFF"/>
                </a:solidFill>
                <a:latin typeface="Verdana"/>
              </a:rPr>
              <a:t>s</a:t>
            </a:r>
            <a:r>
              <a:rPr kumimoji="0" lang="da-DK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t>ygehuse</a:t>
            </a:r>
            <a:b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</a:br>
            <a:b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</a:br>
            <a:b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</a:br>
            <a:b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</a:b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t>I samarbejde med Sundhedsstrategisk Planlægning</a:t>
            </a:r>
            <a:b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</a:br>
            <a:b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</a:br>
            <a:b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</a:br>
            <a:b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</a:br>
            <a:b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</a:b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www.regionsjaelland.dk/saarbehandling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123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C96ED5-5C7B-3C60-2FAC-89CE941A2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72" y="-225259"/>
            <a:ext cx="9648826" cy="1081007"/>
          </a:xfrm>
        </p:spPr>
        <p:txBody>
          <a:bodyPr/>
          <a:lstStyle/>
          <a:p>
            <a:r>
              <a:rPr lang="da-DK" sz="2400" b="1" dirty="0">
                <a:solidFill>
                  <a:srgbClr val="3B5182"/>
                </a:solidFill>
                <a:latin typeface="+mj-lt"/>
              </a:rPr>
              <a:t>Hygiejnen ved den lokale </a:t>
            </a:r>
            <a:r>
              <a:rPr lang="da-DK" sz="2400" b="1" dirty="0" err="1">
                <a:solidFill>
                  <a:srgbClr val="3B5182"/>
                </a:solidFill>
                <a:latin typeface="+mj-lt"/>
              </a:rPr>
              <a:t>sårbehandling</a:t>
            </a:r>
            <a:endParaRPr lang="da-DK" sz="2400" b="1" dirty="0">
              <a:solidFill>
                <a:srgbClr val="3B5182"/>
              </a:solidFill>
              <a:latin typeface="+mj-lt"/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420EA41-E66D-FDCA-5225-F391FD00A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735" y="833177"/>
            <a:ext cx="7495897" cy="4421529"/>
          </a:xfrm>
        </p:spPr>
        <p:txBody>
          <a:bodyPr/>
          <a:lstStyle/>
          <a:p>
            <a:pPr marL="0" indent="0">
              <a:buNone/>
            </a:pPr>
            <a:endParaRPr lang="da-DK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da-DK" sz="16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Uanset om såret behandles på hospitalet eller eget hjem, skal der være fokus på hygiejnen og afbrydelse af smitteveje</a:t>
            </a:r>
          </a:p>
          <a:p>
            <a:endParaRPr lang="da-DK" sz="16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da-DK" sz="16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Det handler om at vi ikke skal tilføre bakterier til såret og hindre spredning til omgivelserne</a:t>
            </a:r>
          </a:p>
          <a:p>
            <a:pPr marL="0" indent="0">
              <a:buNone/>
            </a:pPr>
            <a:endParaRPr lang="da-DK" sz="16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da-DK" sz="16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Vi skal altså være meget omhyggelige i forberedelsen, udførelsen og bortskaffelsen af de brugte bandager og utensilier.</a:t>
            </a:r>
          </a:p>
          <a:p>
            <a:pPr marL="0" indent="0">
              <a:buNone/>
            </a:pPr>
            <a:endParaRPr lang="da-DK" sz="16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da-DK" sz="16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Vi skal altid bruge handsker og plastikforklæde og huske grundig håndvask og hånddesinfektion</a:t>
            </a:r>
          </a:p>
          <a:p>
            <a:pPr marL="0" indent="0">
              <a:buNone/>
            </a:pPr>
            <a:endParaRPr lang="da-DK" sz="2000" dirty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da-DK" sz="2000" dirty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da-DK" sz="2000" dirty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da-DK" sz="2000" dirty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da-DK" sz="2000" dirty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da-DK" sz="2000" dirty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da-DK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2"/>
              </a:solidFill>
            </a:endParaRPr>
          </a:p>
          <a:p>
            <a:endParaRPr lang="da-DK" dirty="0">
              <a:solidFill>
                <a:schemeClr val="tx2"/>
              </a:solidFill>
            </a:endParaRPr>
          </a:p>
          <a:p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64F4CF1-9EA7-C3D1-EA9A-2E1628A76F5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a-DK" smtClean="0"/>
              <a:t>3</a:t>
            </a:fld>
            <a:endParaRPr lang="da-DK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29C0190D-4E5C-C13D-AECD-B6A6D112F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3744" y="1412438"/>
            <a:ext cx="1449595" cy="2016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andsker Latex - Gratis vektor grafik på Pixabay">
            <a:extLst>
              <a:ext uri="{FF2B5EF4-FFF2-40B4-BE49-F238E27FC236}">
                <a16:creationId xmlns:a16="http://schemas.microsoft.com/office/drawing/2014/main" id="{10C8AC93-83E1-D81C-753A-C9E579B95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t="30394" r="18840" b="25842"/>
          <a:stretch/>
        </p:blipFill>
        <p:spPr bwMode="auto">
          <a:xfrm>
            <a:off x="8255122" y="4037921"/>
            <a:ext cx="2446840" cy="121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59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EC2821D-BEA5-9ED6-5EB9-C2EE2657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4</a:t>
            </a:fld>
            <a:endParaRPr lang="da-DK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B869DB9-2C5F-5796-F377-DDBCFC8A6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95" y="-202919"/>
            <a:ext cx="9648826" cy="1081007"/>
          </a:xfrm>
        </p:spPr>
        <p:txBody>
          <a:bodyPr/>
          <a:lstStyle/>
          <a:p>
            <a:br>
              <a:rPr lang="da-DK" sz="3600" dirty="0"/>
            </a:br>
            <a:r>
              <a:rPr lang="da-DK" sz="3600" dirty="0"/>
              <a:t>      Sårrensning</a:t>
            </a:r>
            <a:r>
              <a:rPr lang="da-DK" sz="3600" spc="-95" dirty="0"/>
              <a:t> </a:t>
            </a:r>
            <a:r>
              <a:rPr lang="da-DK" sz="3600" dirty="0"/>
              <a:t>og</a:t>
            </a:r>
            <a:r>
              <a:rPr lang="da-DK" sz="3600" spc="-100" dirty="0"/>
              <a:t> </a:t>
            </a:r>
            <a:r>
              <a:rPr lang="da-DK" sz="3600" dirty="0" err="1"/>
              <a:t>debridering</a:t>
            </a:r>
            <a:r>
              <a:rPr lang="da-DK" sz="3600" spc="-80" dirty="0"/>
              <a:t> </a:t>
            </a:r>
            <a:endParaRPr lang="da-DK" dirty="0">
              <a:solidFill>
                <a:srgbClr val="3B5182"/>
              </a:solidFill>
            </a:endParaRP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72DC1457-40A3-8B90-33A0-012F0D40028B}"/>
              </a:ext>
            </a:extLst>
          </p:cNvPr>
          <p:cNvSpPr/>
          <p:nvPr/>
        </p:nvSpPr>
        <p:spPr>
          <a:xfrm>
            <a:off x="1061155" y="1118066"/>
            <a:ext cx="9008534" cy="2055045"/>
          </a:xfrm>
          <a:prstGeom prst="roundRect">
            <a:avLst/>
          </a:prstGeom>
          <a:solidFill>
            <a:srgbClr val="3B51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000" dirty="0">
                <a:solidFill>
                  <a:schemeClr val="bg1"/>
                </a:solidFill>
              </a:rPr>
              <a:t>Formålet med sårrensning og </a:t>
            </a:r>
            <a:r>
              <a:rPr lang="da-DK" sz="2000" dirty="0" err="1">
                <a:solidFill>
                  <a:schemeClr val="bg1"/>
                </a:solidFill>
              </a:rPr>
              <a:t>debridering</a:t>
            </a:r>
            <a:r>
              <a:rPr lang="da-DK" sz="2000" dirty="0">
                <a:solidFill>
                  <a:schemeClr val="bg1"/>
                </a:solidFill>
              </a:rPr>
              <a:t> er at skabe et optimalt sårhelingsmiljø</a:t>
            </a:r>
          </a:p>
          <a:p>
            <a:r>
              <a:rPr lang="da-DK" sz="2000" dirty="0">
                <a:solidFill>
                  <a:schemeClr val="bg1"/>
                </a:solidFill>
              </a:rPr>
              <a:t>Ved at minimere ophobning af sårsekret fremmer man </a:t>
            </a:r>
            <a:r>
              <a:rPr lang="da-DK" sz="2000" spc="-10" dirty="0">
                <a:solidFill>
                  <a:schemeClr val="bg1"/>
                </a:solidFill>
              </a:rPr>
              <a:t>velbefindende,</a:t>
            </a:r>
            <a:r>
              <a:rPr lang="da-DK" sz="2000" spc="-75" dirty="0">
                <a:solidFill>
                  <a:schemeClr val="bg1"/>
                </a:solidFill>
              </a:rPr>
              <a:t> </a:t>
            </a:r>
            <a:r>
              <a:rPr lang="da-DK" sz="2000" spc="-60" dirty="0">
                <a:solidFill>
                  <a:schemeClr val="bg1"/>
                </a:solidFill>
              </a:rPr>
              <a:t>r</a:t>
            </a:r>
            <a:r>
              <a:rPr lang="da-DK" sz="2000" dirty="0">
                <a:solidFill>
                  <a:schemeClr val="bg1"/>
                </a:solidFill>
              </a:rPr>
              <a:t>educere</a:t>
            </a:r>
            <a:r>
              <a:rPr lang="da-DK" sz="2000" spc="-40" dirty="0">
                <a:solidFill>
                  <a:schemeClr val="bg1"/>
                </a:solidFill>
              </a:rPr>
              <a:t>r </a:t>
            </a:r>
            <a:r>
              <a:rPr lang="da-DK" sz="2000" dirty="0">
                <a:solidFill>
                  <a:schemeClr val="bg1"/>
                </a:solidFill>
              </a:rPr>
              <a:t>lugt</a:t>
            </a:r>
            <a:r>
              <a:rPr lang="da-DK" sz="2000" spc="-50" dirty="0">
                <a:solidFill>
                  <a:schemeClr val="bg1"/>
                </a:solidFill>
              </a:rPr>
              <a:t> </a:t>
            </a:r>
            <a:r>
              <a:rPr lang="da-DK" sz="2000" dirty="0">
                <a:solidFill>
                  <a:schemeClr val="bg1"/>
                </a:solidFill>
              </a:rPr>
              <a:t>og</a:t>
            </a:r>
            <a:r>
              <a:rPr lang="da-DK" sz="2000" spc="-55" dirty="0">
                <a:solidFill>
                  <a:schemeClr val="bg1"/>
                </a:solidFill>
              </a:rPr>
              <a:t> </a:t>
            </a:r>
            <a:r>
              <a:rPr lang="da-DK" sz="2000" dirty="0">
                <a:solidFill>
                  <a:schemeClr val="bg1"/>
                </a:solidFill>
              </a:rPr>
              <a:t>bedrer</a:t>
            </a:r>
            <a:r>
              <a:rPr lang="da-DK" sz="2000" spc="-55" dirty="0">
                <a:solidFill>
                  <a:schemeClr val="bg1"/>
                </a:solidFill>
              </a:rPr>
              <a:t> </a:t>
            </a:r>
            <a:r>
              <a:rPr lang="da-DK" sz="2000" dirty="0">
                <a:solidFill>
                  <a:schemeClr val="bg1"/>
                </a:solidFill>
              </a:rPr>
              <a:t>almentilstanden </a:t>
            </a:r>
          </a:p>
        </p:txBody>
      </p:sp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571A863D-169F-7E7E-1A9A-CAB58CAC9458}"/>
              </a:ext>
            </a:extLst>
          </p:cNvPr>
          <p:cNvSpPr/>
          <p:nvPr/>
        </p:nvSpPr>
        <p:spPr>
          <a:xfrm>
            <a:off x="965199" y="3462957"/>
            <a:ext cx="9200445" cy="2562578"/>
          </a:xfrm>
          <a:prstGeom prst="roundRect">
            <a:avLst/>
          </a:prstGeom>
          <a:solidFill>
            <a:srgbClr val="3B51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000" dirty="0"/>
              <a:t>Kroniske</a:t>
            </a:r>
            <a:r>
              <a:rPr lang="da-DK" sz="2000" spc="-65" dirty="0"/>
              <a:t> </a:t>
            </a:r>
            <a:r>
              <a:rPr lang="da-DK" sz="2000" dirty="0"/>
              <a:t>sår</a:t>
            </a:r>
            <a:r>
              <a:rPr lang="da-DK" sz="2000" spc="-65" dirty="0"/>
              <a:t> </a:t>
            </a:r>
            <a:r>
              <a:rPr lang="da-DK" sz="2000" dirty="0"/>
              <a:t>som</a:t>
            </a:r>
            <a:r>
              <a:rPr lang="da-DK" sz="2000" spc="-75" dirty="0"/>
              <a:t> </a:t>
            </a:r>
            <a:r>
              <a:rPr lang="da-DK" sz="2000" dirty="0"/>
              <a:t>ikke</a:t>
            </a:r>
            <a:r>
              <a:rPr lang="da-DK" sz="2000" spc="-60" dirty="0"/>
              <a:t> </a:t>
            </a:r>
            <a:r>
              <a:rPr lang="da-DK" sz="2000" dirty="0"/>
              <a:t>vil</a:t>
            </a:r>
            <a:r>
              <a:rPr lang="da-DK" sz="2000" spc="-65" dirty="0"/>
              <a:t> </a:t>
            </a:r>
            <a:r>
              <a:rPr lang="da-DK" sz="2000" spc="-20" dirty="0"/>
              <a:t>hele, </a:t>
            </a:r>
            <a:r>
              <a:rPr lang="da-DK" sz="2000" dirty="0"/>
              <a:t>bør</a:t>
            </a:r>
            <a:r>
              <a:rPr lang="da-DK" sz="2000" spc="-55" dirty="0"/>
              <a:t> </a:t>
            </a:r>
            <a:r>
              <a:rPr lang="da-DK" sz="2000" dirty="0"/>
              <a:t>bringes</a:t>
            </a:r>
            <a:r>
              <a:rPr lang="da-DK" sz="2000" spc="-40" dirty="0"/>
              <a:t> </a:t>
            </a:r>
            <a:r>
              <a:rPr lang="da-DK" sz="2000" dirty="0"/>
              <a:t>tilbage</a:t>
            </a:r>
            <a:r>
              <a:rPr lang="da-DK" sz="2000" spc="-35" dirty="0"/>
              <a:t> </a:t>
            </a:r>
            <a:r>
              <a:rPr lang="da-DK" sz="2000" dirty="0"/>
              <a:t>i</a:t>
            </a:r>
            <a:r>
              <a:rPr lang="da-DK" sz="2000" spc="-50" dirty="0"/>
              <a:t> </a:t>
            </a:r>
            <a:r>
              <a:rPr lang="da-DK" sz="2000" dirty="0"/>
              <a:t>en</a:t>
            </a:r>
            <a:r>
              <a:rPr lang="da-DK" sz="2000" spc="-65" dirty="0"/>
              <a:t> </a:t>
            </a:r>
            <a:r>
              <a:rPr lang="da-DK" sz="2000" dirty="0"/>
              <a:t>tilstand</a:t>
            </a:r>
            <a:r>
              <a:rPr lang="da-DK" sz="2000" spc="-60" dirty="0"/>
              <a:t> </a:t>
            </a:r>
            <a:r>
              <a:rPr lang="da-DK" sz="2000" dirty="0"/>
              <a:t>af</a:t>
            </a:r>
            <a:r>
              <a:rPr lang="da-DK" sz="2000" spc="-50" dirty="0"/>
              <a:t> </a:t>
            </a:r>
            <a:r>
              <a:rPr lang="da-DK" sz="2000" dirty="0"/>
              <a:t>”akut”</a:t>
            </a:r>
            <a:r>
              <a:rPr lang="da-DK" sz="2000" spc="-55" dirty="0"/>
              <a:t> </a:t>
            </a:r>
            <a:r>
              <a:rPr lang="da-DK" sz="2000" dirty="0"/>
              <a:t>sår,</a:t>
            </a:r>
            <a:r>
              <a:rPr lang="da-DK" sz="2000" spc="-70" dirty="0"/>
              <a:t> </a:t>
            </a:r>
            <a:r>
              <a:rPr lang="da-DK" sz="2000" dirty="0"/>
              <a:t>for</a:t>
            </a:r>
            <a:r>
              <a:rPr lang="da-DK" sz="2000" spc="-55" dirty="0"/>
              <a:t> </a:t>
            </a:r>
            <a:r>
              <a:rPr lang="da-DK" sz="2000" spc="-25" dirty="0"/>
              <a:t>at </a:t>
            </a:r>
            <a:r>
              <a:rPr lang="da-DK" sz="2000" dirty="0"/>
              <a:t>igangsætte helingsprocessen</a:t>
            </a:r>
          </a:p>
          <a:p>
            <a:r>
              <a:rPr lang="da-DK" sz="2000" dirty="0">
                <a:solidFill>
                  <a:schemeClr val="bg1"/>
                </a:solidFill>
              </a:rPr>
              <a:t>Dette kræver udover rensning, en kontinuerlig </a:t>
            </a:r>
            <a:r>
              <a:rPr lang="da-DK" sz="2000" dirty="0" err="1">
                <a:solidFill>
                  <a:schemeClr val="bg1"/>
                </a:solidFill>
              </a:rPr>
              <a:t>debridering</a:t>
            </a:r>
            <a:r>
              <a:rPr lang="da-DK" sz="2000" dirty="0">
                <a:solidFill>
                  <a:schemeClr val="bg1"/>
                </a:solidFill>
              </a:rPr>
              <a:t> som hjælper såret aktivt fra inflammationsfasen til granulationsfasen </a:t>
            </a:r>
          </a:p>
          <a:p>
            <a:r>
              <a:rPr lang="da-DK" sz="2000" spc="-45" dirty="0">
                <a:solidFill>
                  <a:schemeClr val="bg1"/>
                </a:solidFill>
              </a:rPr>
              <a:t>Oprensning er også en forudsætning for at skabe </a:t>
            </a:r>
            <a:r>
              <a:rPr lang="da-DK" sz="2000" dirty="0">
                <a:solidFill>
                  <a:schemeClr val="bg1"/>
                </a:solidFill>
              </a:rPr>
              <a:t>overblik</a:t>
            </a:r>
            <a:r>
              <a:rPr lang="da-DK" sz="2000" spc="-20" dirty="0">
                <a:solidFill>
                  <a:schemeClr val="bg1"/>
                </a:solidFill>
              </a:rPr>
              <a:t> </a:t>
            </a:r>
            <a:r>
              <a:rPr lang="da-DK" sz="2000" dirty="0">
                <a:solidFill>
                  <a:schemeClr val="bg1"/>
                </a:solidFill>
              </a:rPr>
              <a:t>over</a:t>
            </a:r>
            <a:r>
              <a:rPr lang="da-DK" sz="2000" spc="-40" dirty="0">
                <a:solidFill>
                  <a:schemeClr val="bg1"/>
                </a:solidFill>
              </a:rPr>
              <a:t> </a:t>
            </a:r>
            <a:r>
              <a:rPr lang="da-DK" sz="2000" dirty="0">
                <a:solidFill>
                  <a:schemeClr val="bg1"/>
                </a:solidFill>
              </a:rPr>
              <a:t>såret</a:t>
            </a:r>
            <a:r>
              <a:rPr lang="da-DK" sz="2000" spc="-45" dirty="0">
                <a:solidFill>
                  <a:schemeClr val="bg1"/>
                </a:solidFill>
              </a:rPr>
              <a:t>s reelle størrelse og dybde</a:t>
            </a:r>
            <a:endParaRPr lang="da-D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35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C5157-C650-0C2F-8422-F1362605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90" y="36203"/>
            <a:ext cx="9648825" cy="1079594"/>
          </a:xfrm>
        </p:spPr>
        <p:txBody>
          <a:bodyPr/>
          <a:lstStyle/>
          <a:p>
            <a:r>
              <a:rPr lang="da-DK" dirty="0"/>
              <a:t>    Sårrensning</a:t>
            </a:r>
            <a:endParaRPr lang="da-DK" dirty="0">
              <a:solidFill>
                <a:srgbClr val="3B5182"/>
              </a:solidFill>
            </a:endParaRP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478DA20-8CB9-5ACF-9BC0-58EA145C0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5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AC273BC-2826-3CA3-2C0C-CE9027F901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1407054"/>
            <a:ext cx="6498567" cy="4400812"/>
          </a:xfrm>
        </p:spPr>
        <p:txBody>
          <a:bodyPr/>
          <a:lstStyle/>
          <a:p>
            <a:pPr marL="355600" marR="406400" indent="-342900">
              <a:spcBef>
                <a:spcPts val="105"/>
              </a:spcBef>
              <a:buSzPct val="105000"/>
              <a:tabLst>
                <a:tab pos="431800" algn="l"/>
              </a:tabLst>
            </a:pP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Fjerner fremmedlegemer, sekreter, jordpartikler og nekrotisk væv</a:t>
            </a:r>
          </a:p>
          <a:p>
            <a:pPr marL="355600" indent="-342900">
              <a:buClr>
                <a:srgbClr val="001F5F"/>
              </a:buClr>
              <a:tabLst>
                <a:tab pos="425450" algn="l"/>
              </a:tabLst>
            </a:pP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Ved rensning reduceres sårets bakteriebyrde, som er en	væsentlig årsag til manglende sårheling</a:t>
            </a:r>
          </a:p>
          <a:p>
            <a:pPr marL="355600" indent="-342900">
              <a:buClr>
                <a:srgbClr val="001F5F"/>
              </a:buClr>
              <a:tabLst>
                <a:tab pos="425450" algn="l"/>
              </a:tabLst>
            </a:pP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Internationale guidelines anbefaler sterilt NaCl eller postevand, som er godkendt til drikkevand. 32 grader</a:t>
            </a:r>
          </a:p>
          <a:p>
            <a:pPr marL="355600" indent="-342900">
              <a:buClr>
                <a:srgbClr val="001F5F"/>
              </a:buClr>
              <a:tabLst>
                <a:tab pos="425450" algn="l"/>
              </a:tabLst>
            </a:pP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Jo større mængde skyllevæske jo bedre: Som minimum: 150ml pr 5 cm</a:t>
            </a:r>
          </a:p>
          <a:p>
            <a:pPr marL="0" lvl="0" indent="0">
              <a:lnSpc>
                <a:spcPct val="107000"/>
              </a:lnSpc>
              <a:buNone/>
            </a:pPr>
            <a:endParaRPr lang="da-DK" dirty="0"/>
          </a:p>
        </p:txBody>
      </p:sp>
      <p:pic>
        <p:nvPicPr>
          <p:cNvPr id="5" name="Picture 2" descr="Over 200.000 gratis billeder for Rent Vand og Vand - Pixabay">
            <a:extLst>
              <a:ext uri="{FF2B5EF4-FFF2-40B4-BE49-F238E27FC236}">
                <a16:creationId xmlns:a16="http://schemas.microsoft.com/office/drawing/2014/main" id="{D07A8035-FA67-5641-3834-EDED22552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70" y="895791"/>
            <a:ext cx="3569764" cy="237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i Genereret Virus Bakterie - Gratis billeder på Pixabay">
            <a:extLst>
              <a:ext uri="{FF2B5EF4-FFF2-40B4-BE49-F238E27FC236}">
                <a16:creationId xmlns:a16="http://schemas.microsoft.com/office/drawing/2014/main" id="{4856B683-F3F8-FDDB-EF1F-4965CAE51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70" y="435292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614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C5157-C650-0C2F-8422-F1362605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90" y="36203"/>
            <a:ext cx="9648825" cy="1079594"/>
          </a:xfrm>
        </p:spPr>
        <p:txBody>
          <a:bodyPr/>
          <a:lstStyle/>
          <a:p>
            <a:r>
              <a:rPr lang="da-DK" dirty="0">
                <a:solidFill>
                  <a:srgbClr val="003D84"/>
                </a:solidFill>
              </a:rPr>
              <a:t>Ren sårbehandlingsprocedure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478DA20-8CB9-5ACF-9BC0-58EA145C0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6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AC273BC-2826-3CA3-2C0C-CE9027F901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251" y="1533395"/>
            <a:ext cx="6697485" cy="4400812"/>
          </a:xfrm>
        </p:spPr>
        <p:txBody>
          <a:bodyPr/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lang="da-DK" sz="200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Til</a:t>
            </a:r>
            <a:r>
              <a:rPr lang="da-DK" sz="2000" spc="-3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operationssår efter</a:t>
            </a:r>
            <a:r>
              <a:rPr lang="da-DK" sz="2000" spc="-2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24</a:t>
            </a:r>
            <a:r>
              <a:rPr lang="da-DK" sz="2000" spc="-25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timer</a:t>
            </a:r>
            <a:r>
              <a:rPr lang="da-DK" sz="2000" spc="-2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som</a:t>
            </a:r>
            <a:r>
              <a:rPr lang="da-DK" sz="2000" spc="-2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ikke</a:t>
            </a:r>
            <a:r>
              <a:rPr lang="da-DK" sz="2000" spc="-15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lang="da-DK" sz="2000" spc="-1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siver</a:t>
            </a:r>
            <a:endParaRPr lang="da-DK" sz="2000" dirty="0">
              <a:latin typeface="Verdana" panose="020B0604030504040204" pitchFamily="34" charset="0"/>
              <a:cs typeface="Arial"/>
            </a:endParaRPr>
          </a:p>
          <a:p>
            <a:pPr marL="355600" indent="-342900">
              <a:lnSpc>
                <a:spcPct val="100000"/>
              </a:lnSpc>
              <a:tabLst>
                <a:tab pos="299085" algn="l"/>
              </a:tabLst>
            </a:pPr>
            <a:r>
              <a:rPr lang="da-DK" sz="200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Til</a:t>
            </a:r>
            <a:r>
              <a:rPr lang="da-DK" sz="2000" spc="-2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alle</a:t>
            </a:r>
            <a:r>
              <a:rPr lang="da-DK" sz="2000" spc="-15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akutte</a:t>
            </a:r>
            <a:r>
              <a:rPr lang="da-DK" sz="2000" spc="-15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sår</a:t>
            </a:r>
            <a:r>
              <a:rPr lang="da-DK" sz="2000" spc="-15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med</a:t>
            </a:r>
            <a:r>
              <a:rPr lang="da-DK" sz="2000" spc="-2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fast</a:t>
            </a:r>
            <a:r>
              <a:rPr lang="da-DK" sz="2000" spc="-1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sårbund</a:t>
            </a:r>
            <a:endParaRPr lang="da-DK" sz="2000" dirty="0">
              <a:latin typeface="Verdana" panose="020B0604030504040204" pitchFamily="34" charset="0"/>
              <a:cs typeface="Arial"/>
            </a:endParaRPr>
          </a:p>
          <a:p>
            <a:pPr marL="354965" marR="5080" indent="-342900">
              <a:lnSpc>
                <a:spcPct val="100000"/>
              </a:lnSpc>
              <a:tabLst>
                <a:tab pos="299085" algn="l"/>
              </a:tabLst>
            </a:pPr>
            <a:r>
              <a:rPr lang="da-DK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Til sår</a:t>
            </a:r>
            <a:r>
              <a:rPr lang="da-DK" sz="2000" spc="-3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hvor</a:t>
            </a:r>
            <a:r>
              <a:rPr lang="da-DK" sz="2000" spc="-2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der</a:t>
            </a:r>
            <a:r>
              <a:rPr lang="da-DK" sz="2000" spc="-3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ikke</a:t>
            </a:r>
            <a:r>
              <a:rPr lang="da-DK" sz="2000" spc="-3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er</a:t>
            </a:r>
            <a:r>
              <a:rPr lang="da-DK" sz="2000" spc="-25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direkte</a:t>
            </a:r>
            <a:r>
              <a:rPr lang="da-DK" sz="2000" spc="-2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forbindelse</a:t>
            </a:r>
            <a:r>
              <a:rPr lang="da-DK" sz="2000" spc="-15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til</a:t>
            </a:r>
            <a:r>
              <a:rPr lang="da-DK" sz="2000" spc="-3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lang="da-DK" sz="2000" spc="-2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åbne </a:t>
            </a:r>
            <a:r>
              <a:rPr lang="da-DK" sz="200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led,</a:t>
            </a:r>
            <a:r>
              <a:rPr lang="da-DK" sz="2000" spc="-3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knogler sener,</a:t>
            </a:r>
            <a:r>
              <a:rPr lang="da-DK" sz="2000" spc="-15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thorax</a:t>
            </a:r>
            <a:r>
              <a:rPr lang="da-DK" sz="2000" spc="-2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og</a:t>
            </a:r>
            <a:r>
              <a:rPr lang="da-DK" sz="2000" spc="-1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bughule</a:t>
            </a:r>
            <a:endParaRPr lang="da-DK" sz="2000" dirty="0">
              <a:latin typeface="Verdana" panose="020B0604030504040204" pitchFamily="34" charset="0"/>
              <a:cs typeface="Arial"/>
            </a:endParaRPr>
          </a:p>
          <a:p>
            <a:pPr marL="355600" indent="-342900">
              <a:lnSpc>
                <a:spcPct val="100000"/>
              </a:lnSpc>
              <a:tabLst>
                <a:tab pos="299085" algn="l"/>
              </a:tabLst>
            </a:pPr>
            <a:r>
              <a:rPr lang="da-DK" sz="200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Delhudstransplantat</a:t>
            </a:r>
            <a:r>
              <a:rPr lang="da-DK" sz="2000" spc="-15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”fra</a:t>
            </a:r>
            <a:r>
              <a:rPr lang="da-DK" sz="2000" spc="-45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første</a:t>
            </a:r>
            <a:r>
              <a:rPr lang="da-DK" sz="2000" spc="-65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lang="da-DK" sz="2000" spc="-1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udpakning”</a:t>
            </a:r>
            <a:endParaRPr lang="da-DK" sz="2000" dirty="0">
              <a:latin typeface="Verdana" panose="020B0604030504040204" pitchFamily="34" charset="0"/>
              <a:cs typeface="Arial"/>
            </a:endParaRPr>
          </a:p>
          <a:p>
            <a:pPr marL="355600" indent="-342900">
              <a:lnSpc>
                <a:spcPct val="100000"/>
              </a:lnSpc>
              <a:tabLst>
                <a:tab pos="299085" algn="l"/>
              </a:tabLst>
            </a:pPr>
            <a:r>
              <a:rPr lang="da-DK" sz="200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Ekstern</a:t>
            </a:r>
            <a:r>
              <a:rPr lang="da-DK" sz="2000" spc="-45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lang="da-DK" sz="2000" dirty="0" err="1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fiksation</a:t>
            </a:r>
            <a:r>
              <a:rPr lang="da-DK" sz="2000" spc="-25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uden</a:t>
            </a:r>
            <a:r>
              <a:rPr lang="da-DK" sz="2000" spc="-25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sekretion</a:t>
            </a:r>
            <a:r>
              <a:rPr lang="da-DK" sz="2000" spc="-25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fra</a:t>
            </a:r>
            <a:r>
              <a:rPr lang="da-DK" sz="2000" spc="-30" dirty="0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lang="da-DK" sz="2000" spc="-10" dirty="0" err="1">
                <a:solidFill>
                  <a:srgbClr val="001F5F"/>
                </a:solidFill>
                <a:latin typeface="Verdana" panose="020B0604030504040204" pitchFamily="34" charset="0"/>
                <a:cs typeface="Arial"/>
              </a:rPr>
              <a:t>pinhuller</a:t>
            </a:r>
            <a:endParaRPr lang="da-DK" sz="2000" dirty="0">
              <a:latin typeface="Verdana" panose="020B0604030504040204" pitchFamily="34" charset="0"/>
              <a:cs typeface="Arial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da-DK" dirty="0"/>
          </a:p>
        </p:txBody>
      </p:sp>
      <p:pic>
        <p:nvPicPr>
          <p:cNvPr id="14" name="Pladsholder til billede 13" descr="Et billede, der indeholder person, tøj, kvinde, indendørs&#10;&#10;Automatisk genereret beskrivelse">
            <a:extLst>
              <a:ext uri="{FF2B5EF4-FFF2-40B4-BE49-F238E27FC236}">
                <a16:creationId xmlns:a16="http://schemas.microsoft.com/office/drawing/2014/main" id="{20200339-EA45-614C-162F-D76731D5384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85000"/>
          </a:blip>
          <a:srcRect l="33331" r="33331"/>
          <a:stretch>
            <a:fillRect/>
          </a:stretch>
        </p:blipFill>
        <p:spPr>
          <a:xfrm>
            <a:off x="9267640" y="330040"/>
            <a:ext cx="2513812" cy="2513812"/>
          </a:xfr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374B677-96B2-DB23-B925-6DC9932E1C6F}"/>
              </a:ext>
            </a:extLst>
          </p:cNvPr>
          <p:cNvSpPr/>
          <p:nvPr/>
        </p:nvSpPr>
        <p:spPr>
          <a:xfrm>
            <a:off x="510472" y="4544675"/>
            <a:ext cx="8238417" cy="1559860"/>
          </a:xfrm>
          <a:prstGeom prst="rect">
            <a:avLst/>
          </a:prstGeom>
          <a:solidFill>
            <a:srgbClr val="3B51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Vandhanevandet</a:t>
            </a:r>
            <a:r>
              <a:rPr lang="da-DK" sz="2000" spc="-6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skal</a:t>
            </a:r>
            <a:r>
              <a:rPr lang="da-DK" sz="2000" spc="-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være</a:t>
            </a:r>
            <a:r>
              <a:rPr lang="da-DK" sz="2000" spc="-3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godkendt</a:t>
            </a:r>
            <a:r>
              <a:rPr lang="da-DK" sz="2000" spc="-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til</a:t>
            </a:r>
            <a:r>
              <a:rPr lang="da-DK" sz="2000" spc="-1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drikkevand,</a:t>
            </a:r>
            <a:r>
              <a:rPr lang="da-DK" sz="2000" spc="-4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da-DK" sz="2000" spc="-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og </a:t>
            </a:r>
            <a:r>
              <a:rPr lang="da-DK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tappes</a:t>
            </a:r>
            <a:r>
              <a:rPr lang="da-DK" sz="2000" spc="-1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fra</a:t>
            </a:r>
            <a:r>
              <a:rPr lang="da-DK" sz="2000" spc="-2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vandhane</a:t>
            </a:r>
            <a:r>
              <a:rPr lang="da-DK" sz="2000" spc="-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som</a:t>
            </a:r>
            <a:r>
              <a:rPr lang="da-DK" sz="2000" spc="-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bruges</a:t>
            </a:r>
            <a:r>
              <a:rPr lang="da-DK" sz="2000" spc="-3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hyppigt.</a:t>
            </a:r>
            <a:r>
              <a:rPr lang="da-DK" sz="2000" spc="-3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Vandet</a:t>
            </a:r>
            <a:r>
              <a:rPr lang="da-DK" sz="2000" spc="-1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da-DK" sz="2000" spc="-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bør </a:t>
            </a:r>
            <a:r>
              <a:rPr lang="da-DK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indledningsvis</a:t>
            </a:r>
            <a:r>
              <a:rPr lang="da-DK" sz="2000" spc="-6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løbe</a:t>
            </a:r>
            <a:r>
              <a:rPr lang="da-DK" sz="2000" spc="-4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</a:t>
            </a:r>
            <a:r>
              <a:rPr lang="da-DK" sz="2000" spc="-4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da-DK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30</a:t>
            </a:r>
            <a:r>
              <a:rPr lang="da-DK" sz="2000" spc="-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da-DK" sz="2000" spc="-1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sekunder!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24EA825A-05EB-C261-137B-3979C290B2A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47201" y="3733801"/>
            <a:ext cx="1479928" cy="1739902"/>
          </a:xfrm>
          <a:prstGeom prst="rect">
            <a:avLst/>
          </a:prstGeom>
        </p:spPr>
      </p:pic>
      <p:pic>
        <p:nvPicPr>
          <p:cNvPr id="6" name="Grafik 5" descr="Brusebad med massiv udfyldning">
            <a:extLst>
              <a:ext uri="{FF2B5EF4-FFF2-40B4-BE49-F238E27FC236}">
                <a16:creationId xmlns:a16="http://schemas.microsoft.com/office/drawing/2014/main" id="{4E471D37-2D4D-79DD-463E-39013FB45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30379" y="24444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6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C5157-C650-0C2F-8422-F1362605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-239406"/>
            <a:ext cx="9648825" cy="1079594"/>
          </a:xfrm>
        </p:spPr>
        <p:txBody>
          <a:bodyPr/>
          <a:lstStyle/>
          <a:p>
            <a:r>
              <a:rPr lang="da-DK" dirty="0">
                <a:solidFill>
                  <a:srgbClr val="003D84"/>
                </a:solidFill>
              </a:rPr>
              <a:t>Steril sårbehandlingsprocedure</a:t>
            </a:r>
            <a:r>
              <a:rPr lang="da-DK" spc="-55" dirty="0">
                <a:solidFill>
                  <a:srgbClr val="003D84"/>
                </a:solidFill>
              </a:rPr>
              <a:t> </a:t>
            </a:r>
            <a:endParaRPr lang="da-DK" dirty="0">
              <a:solidFill>
                <a:srgbClr val="003D84"/>
              </a:solidFill>
            </a:endParaRP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478DA20-8CB9-5ACF-9BC0-58EA145C0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7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AC273BC-2826-3CA3-2C0C-CE9027F901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1407053"/>
            <a:ext cx="6720063" cy="4824413"/>
          </a:xfrm>
        </p:spPr>
        <p:txBody>
          <a:bodyPr/>
          <a:lstStyle/>
          <a:p>
            <a:pPr marL="355600" indent="-342900">
              <a:lnSpc>
                <a:spcPct val="150000"/>
              </a:lnSpc>
              <a:spcBef>
                <a:spcPts val="105"/>
              </a:spcBef>
              <a:tabLst>
                <a:tab pos="299085" algn="l"/>
              </a:tabLst>
            </a:pPr>
            <a:r>
              <a:rPr lang="da-DK" sz="2000" dirty="0">
                <a:solidFill>
                  <a:srgbClr val="001F5F"/>
                </a:solidFill>
                <a:latin typeface="Arial"/>
                <a:cs typeface="Arial"/>
              </a:rPr>
              <a:t>Til</a:t>
            </a:r>
            <a:r>
              <a:rPr lang="da-DK"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Arial"/>
                <a:cs typeface="Arial"/>
              </a:rPr>
              <a:t>operationssår</a:t>
            </a:r>
            <a:r>
              <a:rPr lang="da-DK"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lang="da-DK"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Arial"/>
                <a:cs typeface="Arial"/>
              </a:rPr>
              <a:t>første</a:t>
            </a:r>
            <a:r>
              <a:rPr lang="da-DK"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Arial"/>
                <a:cs typeface="Arial"/>
              </a:rPr>
              <a:t>24</a:t>
            </a:r>
            <a:r>
              <a:rPr lang="da-DK" sz="20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Arial"/>
                <a:cs typeface="Arial"/>
              </a:rPr>
              <a:t>timer,</a:t>
            </a:r>
            <a:r>
              <a:rPr lang="da-DK" sz="20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Arial"/>
                <a:cs typeface="Arial"/>
              </a:rPr>
              <a:t>og</a:t>
            </a:r>
            <a:r>
              <a:rPr lang="da-DK"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Arial"/>
                <a:cs typeface="Arial"/>
              </a:rPr>
              <a:t>fortsat</a:t>
            </a:r>
            <a:r>
              <a:rPr lang="da-DK"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da-DK" sz="2000" spc="-25" dirty="0">
                <a:solidFill>
                  <a:srgbClr val="001F5F"/>
                </a:solidFill>
                <a:latin typeface="Arial"/>
                <a:cs typeface="Arial"/>
              </a:rPr>
              <a:t>ved </a:t>
            </a:r>
            <a:r>
              <a:rPr lang="da-DK" sz="2000" dirty="0">
                <a:solidFill>
                  <a:srgbClr val="001F5F"/>
                </a:solidFill>
                <a:latin typeface="Arial"/>
                <a:cs typeface="Arial"/>
              </a:rPr>
              <a:t>sivning</a:t>
            </a:r>
            <a:r>
              <a:rPr lang="da-DK"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Arial"/>
                <a:cs typeface="Arial"/>
              </a:rPr>
              <a:t>udover</a:t>
            </a:r>
            <a:r>
              <a:rPr lang="da-DK"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lang="da-DK"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Arial"/>
                <a:cs typeface="Arial"/>
              </a:rPr>
              <a:t>24</a:t>
            </a:r>
            <a:r>
              <a:rPr lang="da-DK"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da-DK" sz="2000" spc="-10" dirty="0">
                <a:solidFill>
                  <a:srgbClr val="001F5F"/>
                </a:solidFill>
                <a:latin typeface="Arial"/>
                <a:cs typeface="Arial"/>
              </a:rPr>
              <a:t>timer</a:t>
            </a:r>
            <a:endParaRPr lang="da-DK" sz="2000" dirty="0">
              <a:latin typeface="Arial"/>
              <a:cs typeface="Arial"/>
            </a:endParaRPr>
          </a:p>
          <a:p>
            <a:pPr marL="355600" indent="-342900">
              <a:lnSpc>
                <a:spcPct val="150000"/>
              </a:lnSpc>
              <a:tabLst>
                <a:tab pos="299085" algn="l"/>
              </a:tabLst>
            </a:pPr>
            <a:r>
              <a:rPr lang="da-DK" spc="-1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lang="da-DK" sz="2000" spc="-10" dirty="0">
                <a:solidFill>
                  <a:srgbClr val="001F5F"/>
                </a:solidFill>
                <a:latin typeface="Arial"/>
                <a:cs typeface="Arial"/>
              </a:rPr>
              <a:t>istelgange som man ikke ved hvor ender.</a:t>
            </a:r>
            <a:endParaRPr lang="da-DK" sz="2000" dirty="0">
              <a:latin typeface="Arial"/>
              <a:cs typeface="Arial"/>
            </a:endParaRPr>
          </a:p>
          <a:p>
            <a:pPr marL="355600" indent="-342900">
              <a:lnSpc>
                <a:spcPct val="150000"/>
              </a:lnSpc>
              <a:tabLst>
                <a:tab pos="299085" algn="l"/>
              </a:tabLst>
            </a:pPr>
            <a:r>
              <a:rPr lang="da-DK" spc="-10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lang="da-DK" sz="2000" dirty="0">
                <a:solidFill>
                  <a:srgbClr val="001F5F"/>
                </a:solidFill>
                <a:latin typeface="Arial"/>
                <a:cs typeface="Arial"/>
              </a:rPr>
              <a:t>lottede</a:t>
            </a:r>
            <a:r>
              <a:rPr lang="da-DK"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da-DK" sz="2000" dirty="0">
                <a:solidFill>
                  <a:srgbClr val="001F5F"/>
                </a:solidFill>
                <a:latin typeface="Arial"/>
                <a:cs typeface="Arial"/>
              </a:rPr>
              <a:t>kar</a:t>
            </a:r>
            <a:r>
              <a:rPr lang="da-DK" spc="-6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lang="da-DK" sz="2000" spc="-10" dirty="0">
                <a:solidFill>
                  <a:srgbClr val="001F5F"/>
                </a:solidFill>
                <a:latin typeface="Arial"/>
                <a:cs typeface="Arial"/>
              </a:rPr>
              <a:t>nerver, sener og knogler</a:t>
            </a:r>
            <a:endParaRPr lang="da-DK" sz="2000" dirty="0">
              <a:latin typeface="Arial"/>
              <a:cs typeface="Arial"/>
            </a:endParaRPr>
          </a:p>
          <a:p>
            <a:pPr marL="12700" indent="0">
              <a:buNone/>
              <a:tabLst>
                <a:tab pos="299085" algn="l"/>
              </a:tabLst>
            </a:pPr>
            <a:endParaRPr lang="da-DK" sz="2000" dirty="0">
              <a:latin typeface="Arial"/>
              <a:cs typeface="Arial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da-DK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EAE980D-9470-9A2B-AAEA-887AF9D061A9}"/>
              </a:ext>
            </a:extLst>
          </p:cNvPr>
          <p:cNvSpPr/>
          <p:nvPr/>
        </p:nvSpPr>
        <p:spPr>
          <a:xfrm>
            <a:off x="417402" y="4211183"/>
            <a:ext cx="9648826" cy="1487313"/>
          </a:xfrm>
          <a:prstGeom prst="rect">
            <a:avLst/>
          </a:prstGeom>
          <a:solidFill>
            <a:srgbClr val="3B518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99085" indent="-286385">
              <a:lnSpc>
                <a:spcPct val="15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lang="da-DK" sz="1800" dirty="0">
                <a:solidFill>
                  <a:schemeClr val="bg1"/>
                </a:solidFill>
                <a:latin typeface="Arial"/>
                <a:cs typeface="Arial"/>
              </a:rPr>
              <a:t>Der</a:t>
            </a:r>
            <a:r>
              <a:rPr lang="da-DK" sz="1800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a-DK" sz="1800" dirty="0">
                <a:solidFill>
                  <a:schemeClr val="bg1"/>
                </a:solidFill>
                <a:latin typeface="Arial"/>
                <a:cs typeface="Arial"/>
              </a:rPr>
              <a:t>anvendes</a:t>
            </a:r>
            <a:r>
              <a:rPr lang="da-DK" sz="1800" spc="-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a-DK" sz="1800" dirty="0">
                <a:solidFill>
                  <a:schemeClr val="bg1"/>
                </a:solidFill>
                <a:latin typeface="Arial"/>
                <a:cs typeface="Arial"/>
              </a:rPr>
              <a:t>sterile</a:t>
            </a:r>
            <a:r>
              <a:rPr lang="da-DK" sz="1800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a-DK" sz="1800" spc="-10" dirty="0">
                <a:solidFill>
                  <a:schemeClr val="bg1"/>
                </a:solidFill>
                <a:latin typeface="Arial"/>
                <a:cs typeface="Arial"/>
              </a:rPr>
              <a:t>instrumenter,</a:t>
            </a:r>
            <a:r>
              <a:rPr lang="da-DK" sz="1800" spc="-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a-DK" sz="1800" dirty="0">
                <a:solidFill>
                  <a:schemeClr val="bg1"/>
                </a:solidFill>
                <a:latin typeface="Arial"/>
                <a:cs typeface="Arial"/>
              </a:rPr>
              <a:t>sterile</a:t>
            </a:r>
            <a:r>
              <a:rPr lang="da-DK" sz="1800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a-DK" sz="1800" spc="-10" dirty="0">
                <a:solidFill>
                  <a:schemeClr val="bg1"/>
                </a:solidFill>
                <a:latin typeface="Arial"/>
                <a:cs typeface="Arial"/>
              </a:rPr>
              <a:t>handsker,</a:t>
            </a:r>
            <a:r>
              <a:rPr lang="da-DK" sz="1800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a-DK" sz="1800" spc="-10" dirty="0">
                <a:solidFill>
                  <a:schemeClr val="bg1"/>
                </a:solidFill>
                <a:latin typeface="Arial"/>
                <a:cs typeface="Arial"/>
              </a:rPr>
              <a:t>sterilt</a:t>
            </a:r>
            <a:r>
              <a:rPr lang="da-DK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a-DK" sz="1800" dirty="0" err="1">
                <a:solidFill>
                  <a:schemeClr val="bg1"/>
                </a:solidFill>
                <a:latin typeface="Arial"/>
                <a:cs typeface="Arial"/>
              </a:rPr>
              <a:t>Nacl</a:t>
            </a:r>
            <a:r>
              <a:rPr lang="da-DK" sz="1800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a-DK" sz="1800" dirty="0">
                <a:solidFill>
                  <a:schemeClr val="bg1"/>
                </a:solidFill>
                <a:latin typeface="Arial"/>
                <a:cs typeface="Arial"/>
              </a:rPr>
              <a:t>samt</a:t>
            </a:r>
            <a:r>
              <a:rPr lang="da-DK" sz="1800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a-DK" sz="1800" dirty="0">
                <a:solidFill>
                  <a:schemeClr val="bg1"/>
                </a:solidFill>
                <a:latin typeface="Arial"/>
                <a:cs typeface="Arial"/>
              </a:rPr>
              <a:t>sterile </a:t>
            </a:r>
            <a:r>
              <a:rPr lang="da-DK" sz="1800" spc="-10" dirty="0">
                <a:solidFill>
                  <a:schemeClr val="bg1"/>
                </a:solidFill>
                <a:latin typeface="Arial"/>
                <a:cs typeface="Arial"/>
              </a:rPr>
              <a:t>sårbehandlingsprodukter</a:t>
            </a:r>
            <a:endParaRPr lang="da-DK"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99085" marR="447675" indent="-287020">
              <a:lnSpc>
                <a:spcPct val="150000"/>
              </a:lnSpc>
              <a:spcBef>
                <a:spcPts val="5"/>
              </a:spcBef>
              <a:buChar char="•"/>
              <a:tabLst>
                <a:tab pos="361315" algn="l"/>
              </a:tabLst>
            </a:pPr>
            <a:r>
              <a:rPr lang="da-DK" sz="1800" dirty="0">
                <a:solidFill>
                  <a:schemeClr val="bg1"/>
                </a:solidFill>
                <a:latin typeface="Arial"/>
                <a:cs typeface="Arial"/>
              </a:rPr>
              <a:t>Hvor</a:t>
            </a:r>
            <a:r>
              <a:rPr lang="da-DK" sz="1800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a-DK" sz="1800" dirty="0">
                <a:solidFill>
                  <a:schemeClr val="bg1"/>
                </a:solidFill>
                <a:latin typeface="Arial"/>
                <a:cs typeface="Arial"/>
              </a:rPr>
              <a:t>direkte</a:t>
            </a:r>
            <a:r>
              <a:rPr lang="da-DK" sz="1800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a-DK" sz="1800" dirty="0">
                <a:solidFill>
                  <a:schemeClr val="bg1"/>
                </a:solidFill>
                <a:latin typeface="Arial"/>
                <a:cs typeface="Arial"/>
              </a:rPr>
              <a:t>kontakt</a:t>
            </a:r>
            <a:r>
              <a:rPr lang="da-DK" sz="1800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a-DK" sz="1800" dirty="0">
                <a:solidFill>
                  <a:schemeClr val="bg1"/>
                </a:solidFill>
                <a:latin typeface="Arial"/>
                <a:cs typeface="Arial"/>
              </a:rPr>
              <a:t>med</a:t>
            </a:r>
            <a:r>
              <a:rPr lang="da-DK" sz="1800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a-DK" sz="1800" dirty="0">
                <a:solidFill>
                  <a:schemeClr val="bg1"/>
                </a:solidFill>
                <a:latin typeface="Arial"/>
                <a:cs typeface="Arial"/>
              </a:rPr>
              <a:t>såret</a:t>
            </a:r>
            <a:r>
              <a:rPr lang="da-DK" sz="1800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a-DK" sz="1800" dirty="0">
                <a:solidFill>
                  <a:schemeClr val="bg1"/>
                </a:solidFill>
                <a:latin typeface="Arial"/>
                <a:cs typeface="Arial"/>
              </a:rPr>
              <a:t>ikke</a:t>
            </a:r>
            <a:r>
              <a:rPr lang="da-DK" sz="1800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a-DK" sz="1800" dirty="0">
                <a:solidFill>
                  <a:schemeClr val="bg1"/>
                </a:solidFill>
                <a:latin typeface="Arial"/>
                <a:cs typeface="Arial"/>
              </a:rPr>
              <a:t>er</a:t>
            </a:r>
            <a:r>
              <a:rPr lang="da-DK" sz="1800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a-DK" sz="1800" dirty="0">
                <a:solidFill>
                  <a:schemeClr val="bg1"/>
                </a:solidFill>
                <a:latin typeface="Arial"/>
                <a:cs typeface="Arial"/>
              </a:rPr>
              <a:t>påkrævet</a:t>
            </a:r>
            <a:r>
              <a:rPr lang="da-DK" sz="1800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a-DK" sz="180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da-DK" sz="1800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a-DK" sz="1800" spc="-25" dirty="0">
                <a:solidFill>
                  <a:schemeClr val="bg1"/>
                </a:solidFill>
                <a:latin typeface="Arial"/>
                <a:cs typeface="Arial"/>
              </a:rPr>
              <a:t>kan </a:t>
            </a:r>
            <a:r>
              <a:rPr lang="da-DK" sz="1800" dirty="0">
                <a:solidFill>
                  <a:schemeClr val="bg1"/>
                </a:solidFill>
                <a:latin typeface="Arial"/>
                <a:cs typeface="Arial"/>
              </a:rPr>
              <a:t>”no</a:t>
            </a:r>
            <a:r>
              <a:rPr lang="da-DK" sz="1800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a-DK" sz="1800" dirty="0">
                <a:solidFill>
                  <a:schemeClr val="bg1"/>
                </a:solidFill>
                <a:latin typeface="Arial"/>
                <a:cs typeface="Arial"/>
              </a:rPr>
              <a:t>touch”</a:t>
            </a:r>
            <a:r>
              <a:rPr lang="da-DK" sz="1800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a-DK" sz="1800" dirty="0">
                <a:solidFill>
                  <a:schemeClr val="bg1"/>
                </a:solidFill>
                <a:latin typeface="Arial"/>
                <a:cs typeface="Arial"/>
              </a:rPr>
              <a:t>princippet</a:t>
            </a:r>
            <a:r>
              <a:rPr lang="da-DK" sz="1800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a-DK" sz="1800" spc="-10" dirty="0">
                <a:solidFill>
                  <a:schemeClr val="bg1"/>
                </a:solidFill>
                <a:latin typeface="Arial"/>
                <a:cs typeface="Arial"/>
              </a:rPr>
              <a:t>anvendes</a:t>
            </a:r>
            <a:endParaRPr lang="da-DK"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object 4">
            <a:extLst>
              <a:ext uri="{FF2B5EF4-FFF2-40B4-BE49-F238E27FC236}">
                <a16:creationId xmlns:a16="http://schemas.microsoft.com/office/drawing/2014/main" id="{717F1338-BD1A-C54B-1DA7-D71C624A9F1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91997" y="1183288"/>
            <a:ext cx="862734" cy="22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1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C5157-C650-0C2F-8422-F1362605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580" y="-377797"/>
            <a:ext cx="9648825" cy="1079594"/>
          </a:xfrm>
        </p:spPr>
        <p:txBody>
          <a:bodyPr/>
          <a:lstStyle/>
          <a:p>
            <a:r>
              <a:rPr lang="da-DK" dirty="0"/>
              <a:t>Sårskylning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478DA20-8CB9-5ACF-9BC0-58EA145C0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8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AC273BC-2826-3CA3-2C0C-CE9027F901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7556" y="885415"/>
            <a:ext cx="7632968" cy="617564"/>
          </a:xfrm>
        </p:spPr>
        <p:txBody>
          <a:bodyPr/>
          <a:lstStyle/>
          <a:p>
            <a:pPr marL="0" marR="508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da-DK" sz="1800" b="1" dirty="0">
                <a:solidFill>
                  <a:srgbClr val="3B5182"/>
                </a:solidFill>
                <a:latin typeface="+mj-lt"/>
              </a:rPr>
              <a:t>Mekanisk rensning af sår kan foretages som skylning med højt eller lavt tryk</a:t>
            </a:r>
          </a:p>
          <a:p>
            <a:pPr marL="0" marR="5080" indent="0">
              <a:lnSpc>
                <a:spcPct val="100000"/>
              </a:lnSpc>
              <a:spcBef>
                <a:spcPts val="105"/>
              </a:spcBef>
              <a:buNone/>
            </a:pPr>
            <a:endParaRPr lang="da-DK" sz="18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da-DK" sz="18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Højtryksskylning (8-12 PSI)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Til sår i inflammationsfasen med mere fastsiddende forurening som infektion og nekrose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Det kan </a:t>
            </a:r>
            <a:r>
              <a:rPr lang="da-DK" sz="18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f.eks</a:t>
            </a:r>
            <a:r>
              <a:rPr lang="da-DK" sz="1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være en 30 ml sprøjte tilsat en lyserød eller grøn PVK studs, eller et skylleskjold 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8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da-DK" sz="1800" b="1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Lavtryksskylning(</a:t>
            </a:r>
            <a:r>
              <a:rPr lang="da-DK" sz="1800" b="1" spc="-1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lang="da-DK" sz="1800" b="1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tryk</a:t>
            </a:r>
            <a:r>
              <a:rPr lang="da-DK" sz="1800" b="1" spc="-4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lang="da-DK" sz="1800" b="1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&lt;</a:t>
            </a:r>
            <a:r>
              <a:rPr lang="da-DK" sz="1800" b="1" spc="-65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lang="da-DK" sz="1800" b="1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8</a:t>
            </a:r>
            <a:r>
              <a:rPr lang="da-DK" sz="1800" b="1" spc="-45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</a:t>
            </a:r>
            <a:r>
              <a:rPr lang="da-DK" sz="1800" b="1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PSI</a:t>
            </a:r>
            <a:r>
              <a:rPr lang="da-DK" sz="1800" b="1" spc="-5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)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da-DK" sz="1800" spc="-5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Til sår med meget vitalt væv i alle faser. 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da-DK" sz="1800" spc="-50" dirty="0">
              <a:solidFill>
                <a:schemeClr val="bg2">
                  <a:lumMod val="10000"/>
                </a:schemeClr>
              </a:solidFill>
              <a:latin typeface="+mj-lt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da-DK" sz="18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Det kan </a:t>
            </a:r>
            <a:r>
              <a:rPr lang="da-DK" sz="1800" dirty="0" err="1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f.eks</a:t>
            </a:r>
            <a:r>
              <a:rPr lang="da-DK" sz="18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 være skylning fra kande eller bruser 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da-DK" sz="1800" dirty="0">
                <a:solidFill>
                  <a:schemeClr val="bg2">
                    <a:lumMod val="10000"/>
                  </a:schemeClr>
                </a:solidFill>
                <a:latin typeface="+mj-lt"/>
                <a:cs typeface="Arial"/>
              </a:rPr>
              <a:t>eller stor sprøjte med kvindekateter</a:t>
            </a:r>
          </a:p>
          <a:p>
            <a:pPr marL="85090" indent="0">
              <a:lnSpc>
                <a:spcPct val="100000"/>
              </a:lnSpc>
              <a:buNone/>
              <a:tabLst>
                <a:tab pos="237490" algn="l"/>
              </a:tabLst>
            </a:pPr>
            <a:endParaRPr lang="da-DK" sz="1800" dirty="0">
              <a:latin typeface="+mj-lt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800" i="1" dirty="0">
                <a:solidFill>
                  <a:srgbClr val="FF0000"/>
                </a:solidFill>
                <a:latin typeface="+mj-lt"/>
                <a:cs typeface="Arial"/>
              </a:rPr>
              <a:t>Ved</a:t>
            </a:r>
            <a:r>
              <a:rPr lang="da-DK" sz="1800" i="1" spc="-50" dirty="0">
                <a:solidFill>
                  <a:srgbClr val="FF0000"/>
                </a:solidFill>
                <a:latin typeface="+mj-lt"/>
                <a:cs typeface="Arial"/>
              </a:rPr>
              <a:t> </a:t>
            </a:r>
            <a:r>
              <a:rPr lang="da-DK" sz="1800" i="1" dirty="0">
                <a:solidFill>
                  <a:srgbClr val="FF0000"/>
                </a:solidFill>
                <a:latin typeface="+mj-lt"/>
                <a:cs typeface="Arial"/>
              </a:rPr>
              <a:t>hulrum</a:t>
            </a:r>
            <a:r>
              <a:rPr lang="da-DK" sz="1800" i="1" spc="-45" dirty="0">
                <a:solidFill>
                  <a:srgbClr val="FF0000"/>
                </a:solidFill>
                <a:latin typeface="+mj-lt"/>
                <a:cs typeface="Arial"/>
              </a:rPr>
              <a:t> </a:t>
            </a:r>
            <a:r>
              <a:rPr lang="da-DK" sz="1800" i="1" dirty="0">
                <a:solidFill>
                  <a:srgbClr val="FF0000"/>
                </a:solidFill>
                <a:latin typeface="+mj-lt"/>
                <a:cs typeface="Arial"/>
              </a:rPr>
              <a:t>der</a:t>
            </a:r>
            <a:r>
              <a:rPr lang="da-DK" sz="1800" i="1" spc="-25" dirty="0">
                <a:solidFill>
                  <a:srgbClr val="FF0000"/>
                </a:solidFill>
                <a:latin typeface="+mj-lt"/>
                <a:cs typeface="Arial"/>
              </a:rPr>
              <a:t> </a:t>
            </a:r>
            <a:r>
              <a:rPr lang="da-DK" sz="1800" i="1" dirty="0">
                <a:solidFill>
                  <a:srgbClr val="FF0000"/>
                </a:solidFill>
                <a:latin typeface="+mj-lt"/>
                <a:cs typeface="Arial"/>
              </a:rPr>
              <a:t>ender</a:t>
            </a:r>
            <a:r>
              <a:rPr lang="da-DK" sz="1800" i="1" spc="-40" dirty="0">
                <a:solidFill>
                  <a:srgbClr val="FF0000"/>
                </a:solidFill>
                <a:latin typeface="+mj-lt"/>
                <a:cs typeface="Arial"/>
              </a:rPr>
              <a:t> </a:t>
            </a:r>
            <a:r>
              <a:rPr lang="da-DK" sz="1800" i="1" dirty="0">
                <a:solidFill>
                  <a:srgbClr val="FF0000"/>
                </a:solidFill>
                <a:latin typeface="+mj-lt"/>
                <a:cs typeface="Arial"/>
              </a:rPr>
              <a:t>blindt</a:t>
            </a:r>
            <a:r>
              <a:rPr lang="da-DK" sz="1800" i="1" spc="-55" dirty="0">
                <a:solidFill>
                  <a:srgbClr val="FF0000"/>
                </a:solidFill>
                <a:latin typeface="+mj-lt"/>
                <a:cs typeface="Arial"/>
              </a:rPr>
              <a:t> </a:t>
            </a:r>
            <a:r>
              <a:rPr lang="da-DK" sz="1800" i="1" dirty="0">
                <a:solidFill>
                  <a:srgbClr val="FF0000"/>
                </a:solidFill>
                <a:latin typeface="+mj-lt"/>
                <a:cs typeface="Arial"/>
              </a:rPr>
              <a:t>anvendes</a:t>
            </a:r>
            <a:r>
              <a:rPr lang="da-DK" sz="1800" i="1" spc="-35" dirty="0">
                <a:solidFill>
                  <a:srgbClr val="FF0000"/>
                </a:solidFill>
                <a:latin typeface="+mj-lt"/>
                <a:cs typeface="Arial"/>
              </a:rPr>
              <a:t> </a:t>
            </a:r>
            <a:r>
              <a:rPr lang="da-DK" sz="1800" i="1" dirty="0">
                <a:solidFill>
                  <a:srgbClr val="FF0000"/>
                </a:solidFill>
                <a:latin typeface="+mj-lt"/>
                <a:cs typeface="Arial"/>
              </a:rPr>
              <a:t>altid</a:t>
            </a:r>
            <a:r>
              <a:rPr lang="da-DK" sz="1800" i="1" spc="-55" dirty="0">
                <a:solidFill>
                  <a:srgbClr val="FF0000"/>
                </a:solidFill>
                <a:latin typeface="+mj-lt"/>
                <a:cs typeface="Arial"/>
              </a:rPr>
              <a:t> </a:t>
            </a:r>
            <a:r>
              <a:rPr lang="da-DK" sz="1800" i="1" spc="-10" dirty="0">
                <a:solidFill>
                  <a:srgbClr val="FF0000"/>
                </a:solidFill>
                <a:latin typeface="+mj-lt"/>
                <a:cs typeface="Arial"/>
              </a:rPr>
              <a:t>lavtryksskyl </a:t>
            </a:r>
            <a:r>
              <a:rPr lang="da-DK" sz="1800" i="1" dirty="0">
                <a:solidFill>
                  <a:srgbClr val="FF0000"/>
                </a:solidFill>
                <a:latin typeface="+mj-lt"/>
                <a:cs typeface="Arial"/>
              </a:rPr>
              <a:t>og</a:t>
            </a:r>
            <a:r>
              <a:rPr lang="da-DK" sz="1800" i="1" spc="-35" dirty="0">
                <a:solidFill>
                  <a:srgbClr val="FF0000"/>
                </a:solidFill>
                <a:latin typeface="+mj-lt"/>
                <a:cs typeface="Arial"/>
              </a:rPr>
              <a:t> </a:t>
            </a:r>
            <a:r>
              <a:rPr lang="da-DK" sz="1800" i="1" dirty="0">
                <a:solidFill>
                  <a:srgbClr val="FF0000"/>
                </a:solidFill>
                <a:latin typeface="+mj-lt"/>
                <a:cs typeface="Arial"/>
              </a:rPr>
              <a:t>sterilt</a:t>
            </a:r>
            <a:r>
              <a:rPr lang="da-DK" sz="1800" i="1" spc="-20" dirty="0">
                <a:solidFill>
                  <a:srgbClr val="FF0000"/>
                </a:solidFill>
                <a:latin typeface="+mj-lt"/>
                <a:cs typeface="Arial"/>
              </a:rPr>
              <a:t> </a:t>
            </a:r>
            <a:r>
              <a:rPr lang="da-DK" sz="1800" i="1" spc="-10" dirty="0">
                <a:solidFill>
                  <a:srgbClr val="FF0000"/>
                </a:solidFill>
                <a:latin typeface="+mj-lt"/>
                <a:cs typeface="Arial"/>
              </a:rPr>
              <a:t>NaCl.</a:t>
            </a:r>
            <a:endParaRPr lang="da-DK" sz="1800" i="1" dirty="0">
              <a:solidFill>
                <a:srgbClr val="FF0000"/>
              </a:solidFill>
              <a:latin typeface="+mj-lt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800" dirty="0">
              <a:latin typeface="+mj-lt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da-DK" sz="1800" dirty="0">
              <a:latin typeface="+mj-lt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63AAF603-26F3-6B59-2E6D-868F7CC5825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17240" y="983990"/>
            <a:ext cx="2147204" cy="2138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Brusebad clipart png | PNGWing">
            <a:extLst>
              <a:ext uri="{FF2B5EF4-FFF2-40B4-BE49-F238E27FC236}">
                <a16:creationId xmlns:a16="http://schemas.microsoft.com/office/drawing/2014/main" id="{1813F196-17C9-D461-B01B-84A30888C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2" y="3825164"/>
            <a:ext cx="1838639" cy="183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608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34" y="403098"/>
            <a:ext cx="3833721" cy="800296"/>
          </a:xfrm>
          <a:prstGeom prst="rect">
            <a:avLst/>
          </a:prstGeom>
        </p:spPr>
        <p:txBody>
          <a:bodyPr vert="horz" wrap="square" lIns="0" tIns="243916" rIns="0" bIns="0" rtlCol="0" anchor="b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dirty="0" err="1">
                <a:solidFill>
                  <a:srgbClr val="3B5182"/>
                </a:solidFill>
                <a:latin typeface="+mj-lt"/>
                <a:cs typeface="Trebuchet MS"/>
              </a:rPr>
              <a:t>Skylle</a:t>
            </a:r>
            <a:r>
              <a:rPr sz="3600" b="1" spc="-10" dirty="0" err="1">
                <a:solidFill>
                  <a:srgbClr val="3B5182"/>
                </a:solidFill>
                <a:latin typeface="+mj-lt"/>
                <a:cs typeface="Trebuchet MS"/>
              </a:rPr>
              <a:t>metoder</a:t>
            </a:r>
            <a:endParaRPr sz="3600" b="1" dirty="0">
              <a:solidFill>
                <a:srgbClr val="3B5182"/>
              </a:solidFill>
              <a:latin typeface="+mj-lt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92056" y="28193"/>
            <a:ext cx="290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5" dirty="0">
                <a:solidFill>
                  <a:srgbClr val="FFFFFF"/>
                </a:solidFill>
                <a:latin typeface="Georgia"/>
                <a:cs typeface="Georgia"/>
              </a:rPr>
              <a:t>28</a:t>
            </a:r>
            <a:endParaRPr>
              <a:latin typeface="Georgia"/>
              <a:cs typeface="Georgia"/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CA664A4-C799-9009-0048-32D78ACFA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181" y="0"/>
            <a:ext cx="6530485" cy="6858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74827A7-2746-A8B8-6429-143960A0576E}"/>
              </a:ext>
            </a:extLst>
          </p:cNvPr>
          <p:cNvSpPr/>
          <p:nvPr/>
        </p:nvSpPr>
        <p:spPr>
          <a:xfrm>
            <a:off x="231227" y="2285114"/>
            <a:ext cx="4372303" cy="20910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000" dirty="0"/>
              <a:t>Den nationale kliniske retningslinje for rensning af akutte og kroniske sår indeholder en guide med illustration af de forskellige </a:t>
            </a:r>
          </a:p>
          <a:p>
            <a:r>
              <a:rPr lang="da-DK" sz="2000" dirty="0"/>
              <a:t>skyllemetoder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gion Sjælland - PPT">
  <a:themeElements>
    <a:clrScheme name="Region Sjælland - PPT">
      <a:dk1>
        <a:srgbClr val="0085A0"/>
      </a:dk1>
      <a:lt1>
        <a:srgbClr val="FFFFFF"/>
      </a:lt1>
      <a:dk2>
        <a:srgbClr val="595959"/>
      </a:dk2>
      <a:lt2>
        <a:srgbClr val="EFEFEF"/>
      </a:lt2>
      <a:accent1>
        <a:srgbClr val="0085A1"/>
      </a:accent1>
      <a:accent2>
        <a:srgbClr val="6FD3E3"/>
      </a:accent2>
      <a:accent3>
        <a:srgbClr val="D3E14D"/>
      </a:accent3>
      <a:accent4>
        <a:srgbClr val="4BDBC3"/>
      </a:accent4>
      <a:accent5>
        <a:srgbClr val="FCC860"/>
      </a:accent5>
      <a:accent6>
        <a:srgbClr val="BEB9A6"/>
      </a:accent6>
      <a:hlink>
        <a:srgbClr val="3055A2"/>
      </a:hlink>
      <a:folHlink>
        <a:srgbClr val="448ACA"/>
      </a:folHlink>
    </a:clrScheme>
    <a:fontScheme name="Region Sjælland -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Præsentation1" id="{760D69C8-40CC-40BD-8E60-FF542C1AEF31}" vid="{27CB18AC-6A74-4F46-BCFD-35C8E627E96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E3EE6ECFD6806F4C9C1D34CA87A002FF" ma:contentTypeVersion="0" ma:contentTypeDescription="GetOrganized dokument" ma:contentTypeScope="" ma:versionID="55542f3c7616ed2b03eb21965681abcf">
  <xsd:schema xmlns:xsd="http://www.w3.org/2001/XMLSchema" xmlns:xs="http://www.w3.org/2001/XMLSchema" xmlns:p="http://schemas.microsoft.com/office/2006/metadata/properties" xmlns:ns1="http://schemas.microsoft.com/sharepoint/v3" xmlns:ns2="50359CDB-2370-4DFA-B91D-0E928C4A6869" xmlns:ns3="45632986-2332-4bcb-a907-f319a322ff78" targetNamespace="http://schemas.microsoft.com/office/2006/metadata/properties" ma:root="true" ma:fieldsID="fd25e0330241f05e442963fc88651071" ns1:_="" ns2:_="" ns3:_="">
    <xsd:import namespace="http://schemas.microsoft.com/sharepoint/v3"/>
    <xsd:import namespace="50359CDB-2370-4DFA-B91D-0E928C4A6869"/>
    <xsd:import namespace="45632986-2332-4bcb-a907-f319a322ff78"/>
    <xsd:element name="properties">
      <xsd:complexType>
        <xsd:sequence>
          <xsd:element name="documentManagement">
            <xsd:complexType>
              <xsd:all>
                <xsd:element ref="ns1:Korrespondance" minOccurs="0"/>
                <xsd:element ref="ns2:Dato_x0020_oprettet" minOccurs="0"/>
                <xsd:element ref="ns1:CaseOwner"/>
                <xsd:element ref="ns1:Forsendelsesdato" minOccurs="0"/>
                <xsd:element ref="ns2:Dokumentgruppe" minOccurs="0"/>
                <xsd:element ref="ns1:TrackID" minOccurs="0"/>
                <xsd:element ref="ns2:CCMAgendaDocumentStatus" minOccurs="0"/>
                <xsd:element ref="ns2:CCMAgendaStatus" minOccurs="0"/>
                <xsd:element ref="ns2:CCMMeetingCaseLink" minOccurs="0"/>
                <xsd:element ref="ns2:Part" minOccurs="0"/>
                <xsd:element ref="ns1:CCMCognitiveType" minOccurs="0"/>
                <xsd:element ref="ns2:CCMManageRelations" minOccurs="0"/>
                <xsd:element ref="ns2:Status" minOccurs="0"/>
                <xsd:element ref="ns2:Frist" minOccurs="0"/>
                <xsd:element ref="ns2:Registreringsdato" minOccurs="0"/>
                <xsd:element ref="ns2:CCMDescription" minOccurs="0"/>
                <xsd:element ref="ns2:Adresse" minOccurs="0"/>
                <xsd:element ref="ns2:JournalDato" minOccurs="0"/>
                <xsd:element ref="ns2:BrevId" minOccurs="0"/>
                <xsd:element ref="ns2:Fortrolighed" minOccurs="0"/>
                <xsd:element ref="ns1:Classification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1:CCMConversation" minOccurs="0"/>
                <xsd:element ref="ns2:a3c7f3665c3f4ddab65e7e70f16e8438" minOccurs="0"/>
                <xsd:element ref="ns3:TaxCatchAll" minOccurs="0"/>
                <xsd:element ref="ns2:CCMMeetingCaseId" minOccurs="0"/>
                <xsd:element ref="ns2:CCMMeetingCaseInstanceId" minOccurs="0"/>
                <xsd:element ref="ns2:CCMAgendaItemId" minOccurs="0"/>
                <xsd:element ref="ns2:AgendaStatusIcon" minOccurs="0"/>
                <xsd:element ref="ns1:CCMVisualId" minOccurs="0"/>
                <xsd:element ref="ns1:CCMOriginalDocID" minOccurs="0"/>
                <xsd:element ref="ns1:CCMMetadataExtractionStatus" minOccurs="0"/>
                <xsd:element ref="ns1:CCMPageCount" minOccurs="0"/>
                <xsd:element ref="ns1:CCMCommentCount" minOccurs="0"/>
                <xsd:element ref="ns1:CCMPreviewAnnotationsTasks" minOccurs="0"/>
                <xsd:element ref="ns2:h5cdd41bbf4f4e29b66bc68df1bafbfc" minOccurs="0"/>
                <xsd:element ref="ns2:Beskrivel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orrespondance" ma:index="2" nillable="true" ma:displayName="Korrespondance" ma:default="Intern" ma:format="Dropdown" ma:internalName="Korrespondance">
      <xsd:simpleType>
        <xsd:restriction base="dms:Choice">
          <xsd:enumeration value="Intern"/>
          <xsd:enumeration value="Indgående"/>
          <xsd:enumeration value="Udgående"/>
        </xsd:restriction>
      </xsd:simpleType>
    </xsd:element>
    <xsd:element name="CaseOwner" ma:index="4" ma:displayName="Sagsbehandler" ma:default="94;#Barbara í Nesinum Askham" ma:list="UserInfo" ma:SearchPeopleOnly="false" ma:SharePointGroup="0" ma:internalName="Case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orsendelsesdato" ma:index="6" nillable="true" ma:displayName="Forsendelsesdato" ma:internalName="Forsendelsesdato">
      <xsd:simpleType>
        <xsd:restriction base="dms:DateTime"/>
      </xsd:simpleType>
    </xsd:element>
    <xsd:element name="TrackID" ma:index="9" nillable="true" ma:displayName="TrackID" ma:description="" ma:internalName="TrackID">
      <xsd:simpleType>
        <xsd:restriction base="dms:Note">
          <xsd:maxLength value="255"/>
        </xsd:restriction>
      </xsd:simpleType>
    </xsd:element>
    <xsd:element name="CCMCognitiveType" ma:index="14" nillable="true" ma:displayName="CognitiveType" ma:decimals="0" ma:description="" ma:internalName="CCMCognitiveType" ma:readOnly="false">
      <xsd:simpleType>
        <xsd:restriction base="dms:Number"/>
      </xsd:simpleType>
    </xsd:element>
    <xsd:element name="Classification" ma:index="27" nillable="true" ma:displayName="Klassifikation" ma:hidden="true" ma:internalName="Classification">
      <xsd:simpleType>
        <xsd:restriction base="dms:Choice">
          <xsd:enumeration value="Offentlig"/>
          <xsd:enumeration value="Intern"/>
          <xsd:enumeration value="Fortrolig"/>
        </xsd:restriction>
      </xsd:simpleType>
    </xsd:element>
    <xsd:element name="CaseID" ma:index="28" nillable="true" ma:displayName="Sags ID" ma:default="Tildeler" ma:internalName="CaseID" ma:readOnly="true">
      <xsd:simpleType>
        <xsd:restriction base="dms:Text"/>
      </xsd:simpleType>
    </xsd:element>
    <xsd:element name="DocID" ma:index="29" nillable="true" ma:displayName="Dok ID" ma:default="Tildeler" ma:internalName="DocID" ma:readOnly="true">
      <xsd:simpleType>
        <xsd:restriction base="dms:Text"/>
      </xsd:simpleType>
    </xsd:element>
    <xsd:element name="Finalized" ma:index="30" nillable="true" ma:displayName="Endeligt" ma:default="False" ma:internalName="Finalized" ma:readOnly="true">
      <xsd:simpleType>
        <xsd:restriction base="dms:Boolean"/>
      </xsd:simpleType>
    </xsd:element>
    <xsd:element name="Related" ma:index="31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32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33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34" nillable="true" ma:displayName="Lokalt bilag" ma:default="False" ma:internalName="LocalAttachment" ma:readOnly="true">
      <xsd:simpleType>
        <xsd:restriction base="dms:Boolean"/>
      </xsd:simpleType>
    </xsd:element>
    <xsd:element name="CCMTemplateName" ma:index="35" nillable="true" ma:displayName="Skabelon navn" ma:internalName="CCMTemplateName" ma:readOnly="true">
      <xsd:simpleType>
        <xsd:restriction base="dms:Text"/>
      </xsd:simpleType>
    </xsd:element>
    <xsd:element name="CCMTemplateVersion" ma:index="36" nillable="true" ma:displayName="Skabelon version" ma:internalName="CCMTemplateVersion" ma:readOnly="true">
      <xsd:simpleType>
        <xsd:restriction base="dms:Text"/>
      </xsd:simpleType>
    </xsd:element>
    <xsd:element name="CCMTemplateID" ma:index="37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SystemID" ma:index="38" nillable="true" ma:displayName="CCMSystemID" ma:hidden="true" ma:internalName="CCMSystemID" ma:readOnly="true">
      <xsd:simpleType>
        <xsd:restriction base="dms:Text"/>
      </xsd:simpleType>
    </xsd:element>
    <xsd:element name="WasEncrypted" ma:index="39" nillable="true" ma:displayName="Krypteret" ma:default="False" ma:internalName="WasEncrypted" ma:readOnly="true">
      <xsd:simpleType>
        <xsd:restriction base="dms:Boolean"/>
      </xsd:simpleType>
    </xsd:element>
    <xsd:element name="WasSigned" ma:index="40" nillable="true" ma:displayName="Signeret" ma:default="False" ma:internalName="WasSigned" ma:readOnly="true">
      <xsd:simpleType>
        <xsd:restriction base="dms:Boolean"/>
      </xsd:simpleType>
    </xsd:element>
    <xsd:element name="MailHasAttachments" ma:index="41" nillable="true" ma:displayName="E-mail har vedhæftede filer" ma:default="False" ma:internalName="MailHasAttachments" ma:readOnly="true">
      <xsd:simpleType>
        <xsd:restriction base="dms:Boolean"/>
      </xsd:simpleType>
    </xsd:element>
    <xsd:element name="CCMConversation" ma:index="42" nillable="true" ma:displayName="Samtale" ma:internalName="CCMConversation" ma:readOnly="true">
      <xsd:simpleType>
        <xsd:restriction base="dms:Text"/>
      </xsd:simpleType>
    </xsd:element>
    <xsd:element name="CCMVisualId" ma:index="51" nillable="true" ma:displayName="Sags ID" ma:default="Tildeler" ma:internalName="CCMVisualId" ma:readOnly="true">
      <xsd:simpleType>
        <xsd:restriction base="dms:Text"/>
      </xsd:simpleType>
    </xsd:element>
    <xsd:element name="CCMOriginalDocID" ma:index="52" nillable="true" ma:displayName="Originalt Dok ID" ma:description="" ma:internalName="CCMOriginalDocID" ma:readOnly="true">
      <xsd:simpleType>
        <xsd:restriction base="dms:Text"/>
      </xsd:simpleType>
    </xsd:element>
    <xsd:element name="CCMMetadataExtractionStatus" ma:index="57" nillable="true" ma:displayName="CCMMetadataExtractionStatus" ma:default="CCMPageCount:InProgress;CCMCommentCount:InProgress" ma:hidden="true" ma:internalName="CCMMetadataExtractionStatus" ma:readOnly="false">
      <xsd:simpleType>
        <xsd:restriction base="dms:Text"/>
      </xsd:simpleType>
    </xsd:element>
    <xsd:element name="CCMPageCount" ma:index="58" nillable="true" ma:displayName="Sider" ma:decimals="0" ma:internalName="CCMPageCount" ma:readOnly="true">
      <xsd:simpleType>
        <xsd:restriction base="dms:Number"/>
      </xsd:simpleType>
    </xsd:element>
    <xsd:element name="CCMCommentCount" ma:index="59" nillable="true" ma:displayName="Kommentarer" ma:decimals="0" ma:internalName="CCMCommentCount" ma:readOnly="true">
      <xsd:simpleType>
        <xsd:restriction base="dms:Number"/>
      </xsd:simpleType>
    </xsd:element>
    <xsd:element name="CCMPreviewAnnotationsTasks" ma:index="60" nillable="true" ma:displayName="Opgaver" ma:decimals="0" ma:internalName="CCMPreviewAnnotationsTasks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59CDB-2370-4DFA-B91D-0E928C4A6869" elementFormDefault="qualified">
    <xsd:import namespace="http://schemas.microsoft.com/office/2006/documentManagement/types"/>
    <xsd:import namespace="http://schemas.microsoft.com/office/infopath/2007/PartnerControls"/>
    <xsd:element name="Dato_x0020_oprettet" ma:index="3" nillable="true" ma:displayName="Dato oprettet" ma:default="[today]" ma:format="DateOnly" ma:internalName="Dato_x0020_oprettet">
      <xsd:simpleType>
        <xsd:restriction base="dms:DateTime"/>
      </xsd:simpleType>
    </xsd:element>
    <xsd:element name="Dokumentgruppe" ma:index="8" nillable="true" ma:displayName="Dokumentgruppe" ma:internalName="Dokumentgruppe">
      <xsd:simpleType>
        <xsd:restriction base="dms:Text">
          <xsd:maxLength value="255"/>
        </xsd:restriction>
      </xsd:simpleType>
    </xsd:element>
    <xsd:element name="CCMAgendaDocumentStatus" ma:index="10" nillable="true" ma:displayName="Status  for dagsordensdokument" ma:format="Dropdown" ma:internalName="CCMAgendaDocumentStatus">
      <xsd:simpleType>
        <xsd:restriction base="dms:Choice">
          <xsd:enumeration value="Nyt"/>
          <xsd:enumeration value="Under udarbejdelse"/>
          <xsd:enumeration value="Endelig"/>
        </xsd:restriction>
      </xsd:simpleType>
    </xsd:element>
    <xsd:element name="CCMAgendaStatus" ma:index="11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12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art" ma:index="13" nillable="true" ma:displayName="Part" ma:list="{D5B2F375-5C9C-4123-94F7-549456760C8C}" ma:internalName="Part" ma:showField="FilterNam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MManageRelations" ma:index="15" nillable="true" ma:displayName="CCMManageRelations" ma:internalName="CCMManageRelations">
      <xsd:simpleType>
        <xsd:restriction base="dms:Text">
          <xsd:maxLength value="255"/>
        </xsd:restriction>
      </xsd:simpleType>
    </xsd:element>
    <xsd:element name="Status" ma:index="16" nillable="true" ma:displayName="Status" ma:default="Åben" ma:format="Dropdown" ma:internalName="Status">
      <xsd:simpleType>
        <xsd:union memberTypes="dms:Text">
          <xsd:simpleType>
            <xsd:restriction base="dms:Choice">
              <xsd:enumeration value="Nyt"/>
              <xsd:enumeration value="Under udarbejdelse"/>
              <xsd:enumeration value="Færdigt"/>
            </xsd:restriction>
          </xsd:simpleType>
        </xsd:union>
      </xsd:simpleType>
    </xsd:element>
    <xsd:element name="Frist" ma:index="17" nillable="true" ma:displayName="Frist" ma:format="DateOnly" ma:internalName="Frist">
      <xsd:simpleType>
        <xsd:restriction base="dms:DateTime"/>
      </xsd:simpleType>
    </xsd:element>
    <xsd:element name="Registreringsdato" ma:index="18" nillable="true" ma:displayName="Registreringsdato" ma:format="DateOnly" ma:internalName="Registreringsdato">
      <xsd:simpleType>
        <xsd:restriction base="dms:DateTime"/>
      </xsd:simpleType>
    </xsd:element>
    <xsd:element name="CCMDescription" ma:index="19" nillable="true" ma:displayName="Notifikationer" ma:internalName="CCMDescription">
      <xsd:simpleType>
        <xsd:restriction base="dms:Note">
          <xsd:maxLength value="255"/>
        </xsd:restriction>
      </xsd:simpleType>
    </xsd:element>
    <xsd:element name="Adresse" ma:index="20" nillable="true" ma:displayName="Adresse" ma:list="{2D482119-55C0-4BE9-A5D1-C91AD9B5B9C1}" ma:internalName="Adresse" ma:showField="AdresseFlet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ournalDato" ma:index="21" nillable="true" ma:displayName="Journal dato" ma:format="DateOnly" ma:internalName="JournalDato">
      <xsd:simpleType>
        <xsd:restriction base="dms:DateTime"/>
      </xsd:simpleType>
    </xsd:element>
    <xsd:element name="BrevId" ma:index="22" nillable="true" ma:displayName="Original brevid" ma:internalName="BrevId">
      <xsd:simpleType>
        <xsd:restriction base="dms:Text">
          <xsd:maxLength value="255"/>
        </xsd:restriction>
      </xsd:simpleType>
    </xsd:element>
    <xsd:element name="Fortrolighed" ma:index="23" nillable="true" ma:displayName="Fortrolighed" ma:default="Offentlig" ma:description="" ma:internalName="Fortrolighed">
      <xsd:simpleType>
        <xsd:restriction base="dms:Choice">
          <xsd:enumeration value="Offentlig"/>
          <xsd:enumeration value="Fortrolig"/>
        </xsd:restriction>
      </xsd:simpleType>
    </xsd:element>
    <xsd:element name="a3c7f3665c3f4ddab65e7e70f16e8438" ma:index="43" nillable="true" ma:taxonomy="true" ma:internalName="a3c7f3665c3f4ddab65e7e70f16e8438" ma:taxonomyFieldName="Dokumenttype" ma:displayName="Dokumenttype" ma:default="" ma:fieldId="{a3c7f366-5c3f-4dda-b65e-7e70f16e8438}" ma:sspId="2cf6b21c-e739-421b-8f40-7865e9e1b0be" ma:termSetId="2a4879fc-ae04-4bed-bb2c-c61845ab3bd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CMMeetingCaseId" ma:index="47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48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49" nillable="true" ma:displayName="CCMAgendaItemId" ma:decimals="0" ma:hidden="true" ma:internalName="CCMAgendaItemId">
      <xsd:simpleType>
        <xsd:restriction base="dms:Number"/>
      </xsd:simpleType>
    </xsd:element>
    <xsd:element name="AgendaStatusIcon" ma:index="50" nillable="true" ma:displayName="Ikon for dagsordensstatus" ma:internalName="AgendaStatusIcon" ma:readOnly="true">
      <xsd:simpleType>
        <xsd:restriction base="dms:Unknown"/>
      </xsd:simpleType>
    </xsd:element>
    <xsd:element name="h5cdd41bbf4f4e29b66bc68df1bafbfc" ma:index="61" nillable="true" ma:taxonomy="true" ma:internalName="h5cdd41bbf4f4e29b66bc68df1bafbfc" ma:taxonomyFieldName="Afdeling" ma:displayName="Afdeling" ma:default="30;#Koncern Sundhed (SSP)|4cb9e5bb-37f4-4399-a691-e112cdaf29d0" ma:fieldId="{15cdd41b-bf4f-4e29-b66b-c68df1bafbfc}" ma:sspId="2cf6b21c-e739-421b-8f40-7865e9e1b0be" ma:termSetId="0c42a4d7-d357-4dd3-81a3-bd062df2df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skrivelse" ma:index="62" nillable="true" ma:displayName="Beskrivelse" ma:hidden="true" ma:internalName="Beskrivelse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32986-2332-4bcb-a907-f319a322ff78" elementFormDefault="qualified">
    <xsd:import namespace="http://schemas.microsoft.com/office/2006/documentManagement/types"/>
    <xsd:import namespace="http://schemas.microsoft.com/office/infopath/2007/PartnerControls"/>
    <xsd:element name="TaxCatchAll" ma:index="44" nillable="true" ma:displayName="Taxonomy Catch All Column" ma:hidden="true" ma:list="{81230175-9f11-438c-8614-1e4fb30703a3}" ma:internalName="TaxCatchAll" ma:showField="CatchAllData" ma:web="45632986-2332-4bcb-a907-f319a322ff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6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sendelsesdato xmlns="http://schemas.microsoft.com/sharepoint/v3" xsi:nil="true"/>
    <CCMAgendaItemId xmlns="50359CDB-2370-4DFA-B91D-0E928C4A6869" xsi:nil="true"/>
    <Part xmlns="50359CDB-2370-4DFA-B91D-0E928C4A6869"/>
    <CCMMeetingCaseId xmlns="50359CDB-2370-4DFA-B91D-0E928C4A6869" xsi:nil="true"/>
    <CCMMeetingCaseInstanceId xmlns="50359CDB-2370-4DFA-B91D-0E928C4A6869" xsi:nil="true"/>
    <Korrespondance xmlns="http://schemas.microsoft.com/sharepoint/v3">Intern</Korrespondance>
    <CCMMeetingCaseLink xmlns="50359CDB-2370-4DFA-B91D-0E928C4A6869">
      <Url xsi:nil="true"/>
      <Description xsi:nil="true"/>
    </CCMMeetingCaseLink>
    <CCMCognitiveType xmlns="http://schemas.microsoft.com/sharepoint/v3">-1</CCMCognitiveType>
    <Registreringsdato xmlns="50359CDB-2370-4DFA-B91D-0E928C4A6869" xsi:nil="true"/>
    <Adresse xmlns="50359CDB-2370-4DFA-B91D-0E928C4A6869"/>
    <CCMManageRelations xmlns="50359CDB-2370-4DFA-B91D-0E928C4A6869" xsi:nil="true"/>
    <Fortrolighed xmlns="50359CDB-2370-4DFA-B91D-0E928C4A6869">Offentlig</Fortrolighed>
    <CCMAgendaDocumentStatus xmlns="50359CDB-2370-4DFA-B91D-0E928C4A6869" xsi:nil="true"/>
    <BrevId xmlns="50359CDB-2370-4DFA-B91D-0E928C4A6869" xsi:nil="true"/>
    <CaseOwner xmlns="http://schemas.microsoft.com/sharepoint/v3">
      <UserInfo>
        <DisplayName>Barbara í Nesinum Askham</DisplayName>
        <AccountId>94</AccountId>
        <AccountType/>
      </UserInfo>
    </CaseOwner>
    <Status xmlns="50359CDB-2370-4DFA-B91D-0E928C4A6869">Åben</Status>
    <JournalDato xmlns="50359CDB-2370-4DFA-B91D-0E928C4A6869" xsi:nil="true"/>
    <Dokumentgruppe xmlns="50359CDB-2370-4DFA-B91D-0E928C4A6869" xsi:nil="true"/>
    <CCMDescription xmlns="50359CDB-2370-4DFA-B91D-0E928C4A6869" xsi:nil="true"/>
    <TrackID xmlns="http://schemas.microsoft.com/sharepoint/v3" xsi:nil="true"/>
    <CCMAgendaStatus xmlns="50359CDB-2370-4DFA-B91D-0E928C4A6869" xsi:nil="true"/>
    <h5cdd41bbf4f4e29b66bc68df1bafbfc xmlns="50359CDB-2370-4DFA-B91D-0E928C4A6869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Koncern Sundhed (SSP)</TermName>
          <TermId xmlns="http://schemas.microsoft.com/office/infopath/2007/PartnerControls">4cb9e5bb-37f4-4399-a691-e112cdaf29d0</TermId>
        </TermInfo>
      </Terms>
    </h5cdd41bbf4f4e29b66bc68df1bafbfc>
    <Classification xmlns="http://schemas.microsoft.com/sharepoint/v3" xsi:nil="true"/>
    <Beskrivelse xmlns="50359CDB-2370-4DFA-B91D-0E928C4A6869" xsi:nil="true"/>
    <Dato_x0020_oprettet xmlns="50359CDB-2370-4DFA-B91D-0E928C4A6869">2024-12-18T23:00:00+00:00</Dato_x0020_oprettet>
    <Frist xmlns="50359CDB-2370-4DFA-B91D-0E928C4A6869" xsi:nil="true"/>
    <a3c7f3665c3f4ddab65e7e70f16e8438 xmlns="50359CDB-2370-4DFA-B91D-0E928C4A6869">
      <Terms xmlns="http://schemas.microsoft.com/office/infopath/2007/PartnerControls"/>
    </a3c7f3665c3f4ddab65e7e70f16e8438>
    <TaxCatchAll xmlns="45632986-2332-4bcb-a907-f319a322ff78">
      <Value>30</Value>
    </TaxCatchAll>
    <CCMMetadataExtractionStatus xmlns="http://schemas.microsoft.com/sharepoint/v3">CCMPageCount:InProgress;CCMCommentCount:InProgress</CCMMetadataExtractionStatus>
    <LocalAttachment xmlns="http://schemas.microsoft.com/sharepoint/v3">false</LocalAttachment>
    <Related xmlns="http://schemas.microsoft.com/sharepoint/v3">false</Related>
    <CCMSystemID xmlns="http://schemas.microsoft.com/sharepoint/v3">2eef365f-b744-44fd-ad69-10b643aa564f</CCMSystemID>
    <CCMVisualId xmlns="http://schemas.microsoft.com/sharepoint/v3">EMN-2024-11315</CCMVisualId>
    <Finalized xmlns="http://schemas.microsoft.com/sharepoint/v3">false</Finalized>
    <DocID xmlns="http://schemas.microsoft.com/sharepoint/v3">11954756</DocID>
    <CaseRecordNumber xmlns="http://schemas.microsoft.com/sharepoint/v3">0</CaseRecordNumber>
    <CaseID xmlns="http://schemas.microsoft.com/sharepoint/v3">EMN-2024-11315</CaseID>
    <RegistrationDate xmlns="http://schemas.microsoft.com/sharepoint/v3" xsi:nil="true"/>
    <CCMPageCount xmlns="http://schemas.microsoft.com/sharepoint/v3">0</CCMPageCount>
    <CCMCommentCount xmlns="http://schemas.microsoft.com/sharepoint/v3">0</CCMCommentCount>
    <CCMPreviewAnnotationsTasks xmlns="http://schemas.microsoft.com/sharepoint/v3">0</CCMPreviewAnnotationsTasks>
    <CCMConversation xmlns="http://schemas.microsoft.com/sharepoint/v3" xsi:nil="true"/>
    <CCMTemplateID xmlns="http://schemas.microsoft.com/sharepoint/v3">0</CCMTemplateI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254242-6DCB-4526-BD94-AF0AB4376B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0359CDB-2370-4DFA-B91D-0E928C4A6869"/>
    <ds:schemaRef ds:uri="45632986-2332-4bcb-a907-f319a322ff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8E48B9-2377-4CB4-8174-551768D25393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45632986-2332-4bcb-a907-f319a322ff78"/>
    <ds:schemaRef ds:uri="http://www.w3.org/XML/1998/namespace"/>
    <ds:schemaRef ds:uri="http://schemas.microsoft.com/sharepoint/v3"/>
    <ds:schemaRef ds:uri="http://schemas.microsoft.com/office/infopath/2007/PartnerControls"/>
    <ds:schemaRef ds:uri="50359CDB-2370-4DFA-B91D-0E928C4A6869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6AAD233-3EB6-4FF7-BFA7-D340701F48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Region Sjælland - Koncern_DK_2022</Template>
  <TotalTime>7413</TotalTime>
  <Words>1844</Words>
  <Application>Microsoft Office PowerPoint</Application>
  <PresentationFormat>Widescreen</PresentationFormat>
  <Paragraphs>236</Paragraphs>
  <Slides>22</Slides>
  <Notes>20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Georgia</vt:lpstr>
      <vt:lpstr>Times New Roman</vt:lpstr>
      <vt:lpstr>Verdana</vt:lpstr>
      <vt:lpstr>Region Sjælland - PPT</vt:lpstr>
      <vt:lpstr>Lokal sårbehandling  - Sårrensning og debridering  </vt:lpstr>
      <vt:lpstr>Hvad skal man sikre sig inden man udfører lokal sårbehandling</vt:lpstr>
      <vt:lpstr>Hygiejnen ved den lokale sårbehandling</vt:lpstr>
      <vt:lpstr>       Sårrensning og debridering </vt:lpstr>
      <vt:lpstr>    Sårrensning</vt:lpstr>
      <vt:lpstr>Ren sårbehandlingsprocedure</vt:lpstr>
      <vt:lpstr>Steril sårbehandlingsprocedure </vt:lpstr>
      <vt:lpstr>Sårskylning</vt:lpstr>
      <vt:lpstr>Skyllemetoder</vt:lpstr>
      <vt:lpstr>         Brug af sæbe</vt:lpstr>
      <vt:lpstr>Oprensning/Debridering af Sår</vt:lpstr>
      <vt:lpstr>PowerPoint-præsentation</vt:lpstr>
      <vt:lpstr>Kirurgisk debridering med instrumenter</vt:lpstr>
      <vt:lpstr>                   Kirurgisk debridering</vt:lpstr>
      <vt:lpstr>               Kirurgisk debridering                        </vt:lpstr>
      <vt:lpstr>Hvornår skal vi være forsigtige med debridering?</vt:lpstr>
      <vt:lpstr>Autolytisk debridering</vt:lpstr>
      <vt:lpstr>Biologisk debridering / larveterapi</vt:lpstr>
      <vt:lpstr>Mekanisk debridering</vt:lpstr>
      <vt:lpstr>Fibersvamp</vt:lpstr>
      <vt:lpstr>Referencer </vt:lpstr>
      <vt:lpstr>PowerPoint-præsentation</vt:lpstr>
    </vt:vector>
  </TitlesOfParts>
  <Company>Region Sjaelland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Lokal sårbehandling (Version 1)</dc:title>
  <dc:creator>Pernille Graae Hjortebjerg</dc:creator>
  <cp:lastModifiedBy>Barbara í Nesinum Askham</cp:lastModifiedBy>
  <cp:revision>30</cp:revision>
  <dcterms:created xsi:type="dcterms:W3CDTF">2024-09-17T19:28:34Z</dcterms:created>
  <dcterms:modified xsi:type="dcterms:W3CDTF">2024-12-20T12:41:14Z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0x010100AC085CFC53BC46CEA2EADE194AD9D48200E3EE6ECFD6806F4C9C1D34CA87A002FF</vt:lpwstr>
  </property>
  <property fmtid="{D5CDD505-2E9C-101B-9397-08002B2CF9AE}" pid="3" name="CCMOneDriveID">
    <vt:lpwstr/>
  </property>
  <property fmtid="{D5CDD505-2E9C-101B-9397-08002B2CF9AE}" pid="4" name="CCMOneDriveOwnerID">
    <vt:lpwstr/>
  </property>
  <property fmtid="{D5CDD505-2E9C-101B-9397-08002B2CF9AE}" pid="5" name="CCMOneDriveItemID">
    <vt:lpwstr/>
  </property>
  <property fmtid="{D5CDD505-2E9C-101B-9397-08002B2CF9AE}" pid="6" name="CCMIsSharedOnOneDrive">
    <vt:bool>false</vt:bool>
  </property>
  <property fmtid="{D5CDD505-2E9C-101B-9397-08002B2CF9AE}" pid="7" name="Afdeling">
    <vt:lpwstr>30;#Koncern Sundhed (SSP)|4cb9e5bb-37f4-4399-a691-e112cdaf29d0</vt:lpwstr>
  </property>
  <property fmtid="{D5CDD505-2E9C-101B-9397-08002B2CF9AE}" pid="8" name="CCMSystem">
    <vt:lpwstr> </vt:lpwstr>
  </property>
  <property fmtid="{D5CDD505-2E9C-101B-9397-08002B2CF9AE}" pid="9" name="CCMEventContext">
    <vt:lpwstr>e0d316dd-53ad-41da-afb1-dcfc39a8304a</vt:lpwstr>
  </property>
  <property fmtid="{D5CDD505-2E9C-101B-9397-08002B2CF9AE}" pid="10" name="Dokumenttype">
    <vt:lpwstr/>
  </property>
  <property fmtid="{D5CDD505-2E9C-101B-9397-08002B2CF9AE}" pid="11" name="CCMCommunication">
    <vt:lpwstr/>
  </property>
</Properties>
</file>