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99" r:id="rId2"/>
  </p:sldMasterIdLst>
  <p:notesMasterIdLst>
    <p:notesMasterId r:id="rId8"/>
  </p:notesMasterIdLst>
  <p:handoutMasterIdLst>
    <p:handoutMasterId r:id="rId9"/>
  </p:handoutMasterIdLst>
  <p:sldIdLst>
    <p:sldId id="403" r:id="rId3"/>
    <p:sldId id="593" r:id="rId4"/>
    <p:sldId id="594" r:id="rId5"/>
    <p:sldId id="595" r:id="rId6"/>
    <p:sldId id="605" r:id="rId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62FB29-EB9F-24A4-335D-650BF6919C39}" name="Katrine Højager Hansen" initials="KH" userId="S::khohan@naestved.dk::b7097e99-32c9-46bf-843e-050764eb62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182"/>
    <a:srgbClr val="333091"/>
    <a:srgbClr val="006479"/>
    <a:srgbClr val="003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3" autoAdjust="0"/>
    <p:restoredTop sz="54920" autoAdjust="0"/>
  </p:normalViewPr>
  <p:slideViewPr>
    <p:cSldViewPr snapToGrid="0" snapToObjects="1">
      <p:cViewPr varScale="1">
        <p:scale>
          <a:sx n="69" d="100"/>
          <a:sy n="69" d="100"/>
        </p:scale>
        <p:origin x="22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DC55E8A-9D27-3A49-9995-5E6023CA6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E433F60-25B4-C446-ABCB-AA77974EE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96FE1-C4E4-D446-87BD-A02D6B729F2F}" type="datetimeFigureOut">
              <a:t>08-01-2026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322219D-EBCB-EB42-B7E5-290A44B1B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28D745-92E9-C747-B2A0-6EDFC868BB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0A214-973D-D741-96DB-340BF266A32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364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947D-3E69-7B44-AD59-F1BD27BA42C1}" type="datetimeFigureOut">
              <a:rPr lang="da-DK" smtClean="0"/>
              <a:t>08-01-2026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645C-D7FA-D74E-BD59-FA43DBFDCD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07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9645C-D7FA-D74E-BD59-FA43DBFDCD6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1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533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5331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60921-EC0D-1AB2-8AAA-084C6C832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BFDF4F7-E27F-7F66-1410-F0B024ED1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C94D1C5-8385-7B44-3433-9A15EA2BE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724A6F5-97B3-6189-30C9-27D382011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962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9645C-D7FA-D74E-BD59-FA43DBFDCD6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1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1222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9727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678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19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052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789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 dirty="0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351949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156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228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0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1118361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37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8. januar 2026</a:t>
            </a:fld>
            <a:endParaRPr lang="da-DK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933168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4201453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172112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8. januar 2026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939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97295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352261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5303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8. januar 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589648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</a:t>
            </a:r>
            <a:br>
              <a:rPr lang="da-DK"/>
            </a:br>
            <a:r>
              <a:rPr lang="da-DK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25573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507966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652404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84370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8. januar 2026</a:t>
            </a:fld>
            <a:endParaRPr lang="da-DK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0605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4743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5741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3986470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2630601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8. januar 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011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8. januar 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36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70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8. januar 2026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3995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087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8498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893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3870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</a:t>
            </a:r>
            <a:br>
              <a:rPr lang="da-DK" dirty="0"/>
            </a:br>
            <a:r>
              <a:rPr lang="da-DK" dirty="0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40621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8. januar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4B721F1-4F88-ACEB-740E-BE159B0D2C98}"/>
              </a:ext>
            </a:extLst>
          </p:cNvPr>
          <p:cNvGrpSpPr/>
          <p:nvPr userDrawn="1"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E2FBB65-E02F-1F9C-1978-8D259427C051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0A647D81-7332-24C5-DD7C-820A6C77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3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6652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3386" userDrawn="1">
          <p15:clr>
            <a:srgbClr val="F26B43"/>
          </p15:clr>
        </p15:guide>
        <p15:guide id="6" pos="4475" userDrawn="1">
          <p15:clr>
            <a:srgbClr val="F26B43"/>
          </p15:clr>
        </p15:guide>
        <p15:guide id="7" pos="4929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2298" userDrawn="1">
          <p15:clr>
            <a:srgbClr val="F26B43"/>
          </p15:clr>
        </p15:guide>
        <p15:guide id="10" orient="horz" pos="3952" userDrawn="1">
          <p15:clr>
            <a:srgbClr val="F26B43"/>
          </p15:clr>
        </p15:guide>
        <p15:guide id="11" orient="horz" pos="913" userDrawn="1">
          <p15:clr>
            <a:srgbClr val="F26B43"/>
          </p15:clr>
        </p15:guide>
        <p15:guide id="12" orient="horz" pos="11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Sjette niveau</a:t>
            </a:r>
          </a:p>
          <a:p>
            <a:pPr lvl="6"/>
            <a:r>
              <a:rPr lang="da-DK"/>
              <a:t>Syvende niveau</a:t>
            </a:r>
          </a:p>
          <a:p>
            <a:pPr lvl="7"/>
            <a:r>
              <a:rPr lang="da-DK"/>
              <a:t>Ottende niveau</a:t>
            </a:r>
          </a:p>
          <a:p>
            <a:pPr lvl="8"/>
            <a:r>
              <a:rPr lang="da-DK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8. januar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B1D0884-AF9C-69F1-9583-FE1DFF406279}"/>
              </a:ext>
            </a:extLst>
          </p:cNvPr>
          <p:cNvGrpSpPr/>
          <p:nvPr userDrawn="1"/>
        </p:nvGrpSpPr>
        <p:grpSpPr>
          <a:xfrm>
            <a:off x="10852150" y="5570068"/>
            <a:ext cx="857249" cy="849364"/>
            <a:chOff x="4998720" y="298705"/>
            <a:chExt cx="1344930" cy="1317176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5ED96FB-2902-279B-E715-7EB93F0C5B46}"/>
                </a:ext>
              </a:extLst>
            </p:cNvPr>
            <p:cNvSpPr/>
            <p:nvPr/>
          </p:nvSpPr>
          <p:spPr>
            <a:xfrm>
              <a:off x="4998720" y="298705"/>
              <a:ext cx="1344930" cy="1317176"/>
            </a:xfrm>
            <a:prstGeom prst="ellipse">
              <a:avLst/>
            </a:prstGeom>
            <a:grpFill/>
            <a:ln w="101600">
              <a:solidFill>
                <a:srgbClr val="3B51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2" name="Billede 11" descr="Et billede, der indeholder Grafik, symbol, logo, cirkel&#10;&#10;Automatisk genereret beskrivelse">
              <a:extLst>
                <a:ext uri="{FF2B5EF4-FFF2-40B4-BE49-F238E27FC236}">
                  <a16:creationId xmlns:a16="http://schemas.microsoft.com/office/drawing/2014/main" id="{05B7E7A7-0DBE-85CD-E920-E4A98D10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65" y="548673"/>
              <a:ext cx="817240" cy="81724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50564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574">
          <p15:clr>
            <a:srgbClr val="F26B43"/>
          </p15:clr>
        </p15:guide>
        <p15:guide id="3" pos="6652">
          <p15:clr>
            <a:srgbClr val="F26B43"/>
          </p15:clr>
        </p15:guide>
        <p15:guide id="4" pos="3613">
          <p15:clr>
            <a:srgbClr val="F26B43"/>
          </p15:clr>
        </p15:guide>
        <p15:guide id="5" pos="3386">
          <p15:clr>
            <a:srgbClr val="F26B43"/>
          </p15:clr>
        </p15:guide>
        <p15:guide id="6" pos="4475">
          <p15:clr>
            <a:srgbClr val="F26B43"/>
          </p15:clr>
        </p15:guide>
        <p15:guide id="7" pos="4929">
          <p15:clr>
            <a:srgbClr val="F26B43"/>
          </p15:clr>
        </p15:guide>
        <p15:guide id="8" pos="2751">
          <p15:clr>
            <a:srgbClr val="F26B43"/>
          </p15:clr>
        </p15:guide>
        <p15:guide id="9" pos="2298">
          <p15:clr>
            <a:srgbClr val="F26B43"/>
          </p15:clr>
        </p15:guide>
        <p15:guide id="10" orient="horz" pos="3952">
          <p15:clr>
            <a:srgbClr val="F26B43"/>
          </p15:clr>
        </p15:guide>
        <p15:guide id="11" orient="horz" pos="913">
          <p15:clr>
            <a:srgbClr val="F26B43"/>
          </p15:clr>
        </p15:guide>
        <p15:guide id="12" orient="horz" pos="11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onsjaelland.dk/saarbehandl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B5C40674-10E3-4773-A21E-8B62793D85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1EDE030E-4555-3E9C-8F10-1C320640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6" y="615697"/>
            <a:ext cx="5276566" cy="277114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Sår og smerter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719CCCDF-E084-CFED-5592-F27E5CAF0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Refleksionsspørgsmål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0F726D-B030-3447-AC7E-BC2948CBAB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7018338"/>
            <a:ext cx="360363" cy="32543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0CDA025-C729-C7F4-EAF3-BA87A85F6496}"/>
              </a:ext>
            </a:extLst>
          </p:cNvPr>
          <p:cNvSpPr txBox="1">
            <a:spLocks/>
          </p:cNvSpPr>
          <p:nvPr/>
        </p:nvSpPr>
        <p:spPr>
          <a:xfrm>
            <a:off x="399813" y="4183200"/>
            <a:ext cx="5496489" cy="111401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92C8572-D9EC-01C4-AD34-A394F6043196}"/>
              </a:ext>
            </a:extLst>
          </p:cNvPr>
          <p:cNvSpPr txBox="1">
            <a:spLocks/>
          </p:cNvSpPr>
          <p:nvPr/>
        </p:nvSpPr>
        <p:spPr>
          <a:xfrm>
            <a:off x="817215" y="5459737"/>
            <a:ext cx="4464051" cy="633839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Tematik i generelle sårprincipper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37EAD34-11B3-D995-9480-2D6DDD10C5D7}"/>
              </a:ext>
            </a:extLst>
          </p:cNvPr>
          <p:cNvSpPr txBox="1"/>
          <p:nvPr/>
        </p:nvSpPr>
        <p:spPr>
          <a:xfrm>
            <a:off x="748476" y="6093576"/>
            <a:ext cx="247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Version 2. 19.12.2025.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B1DFA88-7C34-CC55-4E8B-8D93545D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386" y="0"/>
            <a:ext cx="7175614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4AD734-E239-1A74-2917-B27568A4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0BF64E-C4E6-CEDE-1283-A0DB8E05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452" y="121444"/>
            <a:ext cx="9648825" cy="1079594"/>
          </a:xfrm>
        </p:spPr>
        <p:txBody>
          <a:bodyPr wrap="square" anchor="b">
            <a:normAutofit/>
          </a:bodyPr>
          <a:lstStyle/>
          <a:p>
            <a:pPr algn="ctr"/>
            <a:r>
              <a:rPr lang="da-DK" dirty="0"/>
              <a:t>Refleksion</a:t>
            </a:r>
          </a:p>
        </p:txBody>
      </p:sp>
      <p:sp>
        <p:nvSpPr>
          <p:cNvPr id="11" name="Taleboble: rektangel med afrundede hjørner 10">
            <a:extLst>
              <a:ext uri="{FF2B5EF4-FFF2-40B4-BE49-F238E27FC236}">
                <a16:creationId xmlns:a16="http://schemas.microsoft.com/office/drawing/2014/main" id="{2AB56060-E0CC-DC63-FCDC-F66B7838BD60}"/>
              </a:ext>
            </a:extLst>
          </p:cNvPr>
          <p:cNvSpPr/>
          <p:nvPr/>
        </p:nvSpPr>
        <p:spPr>
          <a:xfrm>
            <a:off x="330470" y="3513385"/>
            <a:ext cx="4411443" cy="1337096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Nævn eksempler på årsager til sårsmerter? </a:t>
            </a:r>
          </a:p>
        </p:txBody>
      </p:sp>
      <p:sp>
        <p:nvSpPr>
          <p:cNvPr id="13" name="Taleboble: oval 12">
            <a:extLst>
              <a:ext uri="{FF2B5EF4-FFF2-40B4-BE49-F238E27FC236}">
                <a16:creationId xmlns:a16="http://schemas.microsoft.com/office/drawing/2014/main" id="{AC35EFE1-060D-AB30-7C22-6A939F09AD54}"/>
              </a:ext>
            </a:extLst>
          </p:cNvPr>
          <p:cNvSpPr/>
          <p:nvPr/>
        </p:nvSpPr>
        <p:spPr>
          <a:xfrm>
            <a:off x="2536193" y="1346260"/>
            <a:ext cx="5999584" cy="1820702"/>
          </a:xfrm>
          <a:prstGeom prst="wedgeEllipse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2000" b="1" dirty="0"/>
              <a:t>Hvilke sår er smertefulde?</a:t>
            </a:r>
            <a:endParaRPr lang="da-DK" sz="2000" b="1" kern="100" dirty="0">
              <a:ea typeface="Arial" panose="020B0604020202020204" pitchFamily="34" charset="0"/>
            </a:endParaRPr>
          </a:p>
        </p:txBody>
      </p:sp>
      <p:pic>
        <p:nvPicPr>
          <p:cNvPr id="3" name="Pladsholder til billede 5" descr="Et billede, der indeholder person, Kød/hud, håndled, hånd&#10;&#10;Automatisk genereret beskrivelse">
            <a:extLst>
              <a:ext uri="{FF2B5EF4-FFF2-40B4-BE49-F238E27FC236}">
                <a16:creationId xmlns:a16="http://schemas.microsoft.com/office/drawing/2014/main" id="{6BB35A45-ED76-8D33-A2EC-DDE76C560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16" r="28816"/>
          <a:stretch>
            <a:fillRect/>
          </a:stretch>
        </p:blipFill>
        <p:spPr>
          <a:xfrm>
            <a:off x="9851923" y="-23778"/>
            <a:ext cx="2344840" cy="3691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aleboble: rektangel med afrundede hjørner 4">
            <a:extLst>
              <a:ext uri="{FF2B5EF4-FFF2-40B4-BE49-F238E27FC236}">
                <a16:creationId xmlns:a16="http://schemas.microsoft.com/office/drawing/2014/main" id="{B2FC42C8-A45C-3EBD-4729-D763C36AD734}"/>
              </a:ext>
            </a:extLst>
          </p:cNvPr>
          <p:cNvSpPr/>
          <p:nvPr/>
        </p:nvSpPr>
        <p:spPr>
          <a:xfrm>
            <a:off x="5172774" y="3513385"/>
            <a:ext cx="4411443" cy="1337096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Hvordan påvirker sårsmerter sårhelingen?</a:t>
            </a:r>
          </a:p>
        </p:txBody>
      </p:sp>
      <p:sp>
        <p:nvSpPr>
          <p:cNvPr id="6" name="Taleboble: rektangel med afrundede hjørner 5">
            <a:extLst>
              <a:ext uri="{FF2B5EF4-FFF2-40B4-BE49-F238E27FC236}">
                <a16:creationId xmlns:a16="http://schemas.microsoft.com/office/drawing/2014/main" id="{25285B26-0656-077F-AAFE-94A872DF1B02}"/>
              </a:ext>
            </a:extLst>
          </p:cNvPr>
          <p:cNvSpPr/>
          <p:nvPr/>
        </p:nvSpPr>
        <p:spPr>
          <a:xfrm>
            <a:off x="2784573" y="5196904"/>
            <a:ext cx="4411443" cy="1337096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Hvilke typer af sårsmerter findes der?</a:t>
            </a:r>
          </a:p>
        </p:txBody>
      </p:sp>
    </p:spTree>
    <p:extLst>
      <p:ext uri="{BB962C8B-B14F-4D97-AF65-F5344CB8AC3E}">
        <p14:creationId xmlns:p14="http://schemas.microsoft.com/office/powerpoint/2010/main" val="133883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4AD734-E239-1A74-2917-B27568A4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0BF64E-C4E6-CEDE-1283-A0DB8E05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452" y="121444"/>
            <a:ext cx="9648825" cy="1079594"/>
          </a:xfrm>
        </p:spPr>
        <p:txBody>
          <a:bodyPr wrap="square" anchor="b">
            <a:normAutofit/>
          </a:bodyPr>
          <a:lstStyle/>
          <a:p>
            <a:pPr algn="ctr"/>
            <a:r>
              <a:rPr lang="da-DK" dirty="0"/>
              <a:t>Refleksion</a:t>
            </a:r>
          </a:p>
        </p:txBody>
      </p:sp>
      <p:sp>
        <p:nvSpPr>
          <p:cNvPr id="11" name="Taleboble: rektangel med afrundede hjørner 10">
            <a:extLst>
              <a:ext uri="{FF2B5EF4-FFF2-40B4-BE49-F238E27FC236}">
                <a16:creationId xmlns:a16="http://schemas.microsoft.com/office/drawing/2014/main" id="{2AB56060-E0CC-DC63-FCDC-F66B7838BD60}"/>
              </a:ext>
            </a:extLst>
          </p:cNvPr>
          <p:cNvSpPr/>
          <p:nvPr/>
        </p:nvSpPr>
        <p:spPr>
          <a:xfrm>
            <a:off x="3519577" y="4433977"/>
            <a:ext cx="4411443" cy="1337096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Hvordan inddrager du borgeren?</a:t>
            </a:r>
          </a:p>
        </p:txBody>
      </p:sp>
      <p:sp>
        <p:nvSpPr>
          <p:cNvPr id="13" name="Taleboble: oval 12">
            <a:extLst>
              <a:ext uri="{FF2B5EF4-FFF2-40B4-BE49-F238E27FC236}">
                <a16:creationId xmlns:a16="http://schemas.microsoft.com/office/drawing/2014/main" id="{AC35EFE1-060D-AB30-7C22-6A939F09AD54}"/>
              </a:ext>
            </a:extLst>
          </p:cNvPr>
          <p:cNvSpPr/>
          <p:nvPr/>
        </p:nvSpPr>
        <p:spPr>
          <a:xfrm>
            <a:off x="721037" y="1608298"/>
            <a:ext cx="5999584" cy="1820702"/>
          </a:xfrm>
          <a:prstGeom prst="wedgeEllipse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2000" b="1" dirty="0"/>
              <a:t>Hvordan vurderes sårsmerter?</a:t>
            </a:r>
            <a:endParaRPr lang="da-DK" sz="2000" b="1" kern="100" dirty="0">
              <a:ea typeface="Arial" panose="020B0604020202020204" pitchFamily="34" charset="0"/>
            </a:endParaRPr>
          </a:p>
        </p:txBody>
      </p:sp>
      <p:pic>
        <p:nvPicPr>
          <p:cNvPr id="3" name="Pladsholder til billede 2" descr="Et billede, der indeholder person, tøj, smil, udendørs&#10;&#10;Automatisk genereret beskrivelse">
            <a:extLst>
              <a:ext uri="{FF2B5EF4-FFF2-40B4-BE49-F238E27FC236}">
                <a16:creationId xmlns:a16="http://schemas.microsoft.com/office/drawing/2014/main" id="{3E0D16C7-AAD3-E1BD-6C07-EE34CDF0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616" r="16976" b="-1"/>
          <a:stretch/>
        </p:blipFill>
        <p:spPr>
          <a:xfrm>
            <a:off x="8842699" y="10"/>
            <a:ext cx="3354376" cy="527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83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6AA8C-F96E-AC90-51DC-DF74A547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888596D-2B76-6E59-2B0D-EFB4CDC9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89FB80-5737-6602-992C-93A959E6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452" y="121444"/>
            <a:ext cx="9648825" cy="1079594"/>
          </a:xfrm>
        </p:spPr>
        <p:txBody>
          <a:bodyPr wrap="square" anchor="b">
            <a:normAutofit/>
          </a:bodyPr>
          <a:lstStyle/>
          <a:p>
            <a:pPr algn="ctr"/>
            <a:r>
              <a:rPr lang="da-DK" dirty="0"/>
              <a:t>Refleksion</a:t>
            </a:r>
          </a:p>
        </p:txBody>
      </p:sp>
      <p:sp>
        <p:nvSpPr>
          <p:cNvPr id="11" name="Taleboble: rektangel med afrundede hjørner 10">
            <a:extLst>
              <a:ext uri="{FF2B5EF4-FFF2-40B4-BE49-F238E27FC236}">
                <a16:creationId xmlns:a16="http://schemas.microsoft.com/office/drawing/2014/main" id="{4423F4A6-312F-BF21-F53A-7E3689839F30}"/>
              </a:ext>
            </a:extLst>
          </p:cNvPr>
          <p:cNvSpPr/>
          <p:nvPr/>
        </p:nvSpPr>
        <p:spPr>
          <a:xfrm>
            <a:off x="611745" y="4026003"/>
            <a:ext cx="4411443" cy="1337096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Hvilke nonfarmakologiske tiltag kan benyttes?</a:t>
            </a:r>
          </a:p>
        </p:txBody>
      </p:sp>
      <p:sp>
        <p:nvSpPr>
          <p:cNvPr id="13" name="Taleboble: oval 12">
            <a:extLst>
              <a:ext uri="{FF2B5EF4-FFF2-40B4-BE49-F238E27FC236}">
                <a16:creationId xmlns:a16="http://schemas.microsoft.com/office/drawing/2014/main" id="{455AF4A8-2D91-968B-1422-59705A7050BC}"/>
              </a:ext>
            </a:extLst>
          </p:cNvPr>
          <p:cNvSpPr/>
          <p:nvPr/>
        </p:nvSpPr>
        <p:spPr>
          <a:xfrm>
            <a:off x="2536193" y="1703169"/>
            <a:ext cx="5999584" cy="1820702"/>
          </a:xfrm>
          <a:prstGeom prst="wedgeEllipse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2000" b="1" dirty="0"/>
              <a:t>Hvad kan man afhjælpe sårsmerter?</a:t>
            </a:r>
            <a:endParaRPr lang="da-DK" sz="2000" b="1" kern="100" dirty="0">
              <a:ea typeface="Arial" panose="020B0604020202020204" pitchFamily="34" charset="0"/>
            </a:endParaRPr>
          </a:p>
        </p:txBody>
      </p:sp>
      <p:sp>
        <p:nvSpPr>
          <p:cNvPr id="5" name="Taleboble: rektangel med afrundede hjørner 4">
            <a:extLst>
              <a:ext uri="{FF2B5EF4-FFF2-40B4-BE49-F238E27FC236}">
                <a16:creationId xmlns:a16="http://schemas.microsoft.com/office/drawing/2014/main" id="{E32DBBAB-6ADD-3297-23F0-24C85D859390}"/>
              </a:ext>
            </a:extLst>
          </p:cNvPr>
          <p:cNvSpPr/>
          <p:nvPr/>
        </p:nvSpPr>
        <p:spPr>
          <a:xfrm>
            <a:off x="5535985" y="4026003"/>
            <a:ext cx="4411443" cy="1337096"/>
          </a:xfrm>
          <a:prstGeom prst="wedgeRoundRectCallout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Nævn nogle farmakologiske tiltag og hvordan de benyttes?</a:t>
            </a:r>
            <a:endParaRPr lang="da-DK" dirty="0"/>
          </a:p>
        </p:txBody>
      </p:sp>
      <p:pic>
        <p:nvPicPr>
          <p:cNvPr id="7" name="Pladsholder til indhold 5" descr="Et billede, der indeholder person, tå, barfodet, negl/søm/nål&#10;&#10;Automatisk genereret beskrivelse">
            <a:extLst>
              <a:ext uri="{FF2B5EF4-FFF2-40B4-BE49-F238E27FC236}">
                <a16:creationId xmlns:a16="http://schemas.microsoft.com/office/drawing/2014/main" id="{10176FA5-2B96-6265-4D77-759D46CA3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</a14:imgLayer>
                </a14:imgProps>
              </a:ext>
            </a:extLst>
          </a:blip>
          <a:srcRect l="33637" t="2767" r="18861" b="6667"/>
          <a:stretch/>
        </p:blipFill>
        <p:spPr>
          <a:xfrm>
            <a:off x="9285044" y="0"/>
            <a:ext cx="2906956" cy="443434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5048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89BD9-42AF-CDA3-C0FC-1D802FED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0" y="1145894"/>
            <a:ext cx="11078336" cy="5388106"/>
          </a:xfrm>
        </p:spPr>
        <p:txBody>
          <a:bodyPr/>
          <a:lstStyle/>
          <a:p>
            <a:br>
              <a:rPr lang="da-DK" sz="2000" dirty="0"/>
            </a:br>
            <a:r>
              <a:rPr lang="da-DK" sz="2000" dirty="0"/>
              <a:t>Udviklet af sårsygeplejersker fra Næstved, Slagelse, Sorø og Ringsted kommuner samt Sårambulatoriet, Slagelse Sygehus</a:t>
            </a:r>
            <a:br>
              <a:rPr lang="da-DK" sz="2000" dirty="0"/>
            </a:br>
            <a:br>
              <a:rPr lang="da-DK" sz="3200" dirty="0"/>
            </a:br>
            <a:br>
              <a:rPr lang="da-DK" sz="3200" dirty="0"/>
            </a:br>
            <a:r>
              <a:rPr lang="da-DK" sz="2000" dirty="0"/>
              <a:t>I samarbejde med Sundhedsstrategisk Planlægning</a:t>
            </a:r>
            <a:br>
              <a:rPr lang="da-DK" sz="32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www.regionsjaelland.dk/saarbehandling</a:t>
            </a:r>
            <a:r>
              <a:rPr lang="da-DK" sz="1800" dirty="0"/>
              <a:t> 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7CBDB99-72F2-1970-0DF6-213E20F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87498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2.xml><?xml version="1.0" encoding="utf-8"?>
<a:theme xmlns:a="http://schemas.openxmlformats.org/drawingml/2006/main" name="1_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cd39148-8b66-4592-9bb9-0f062c57cc3d}" enabled="0" method="" siteId="{2cd39148-8b66-4592-9bb9-0f062c57cc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Region Sjælland - Koncern_DK_2022</Template>
  <TotalTime>14257</TotalTime>
  <Words>119</Words>
  <Application>Microsoft Office PowerPoint</Application>
  <PresentationFormat>Widescreen</PresentationFormat>
  <Paragraphs>28</Paragraphs>
  <Slides>5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5</vt:i4>
      </vt:variant>
    </vt:vector>
  </HeadingPairs>
  <TitlesOfParts>
    <vt:vector size="10" baseType="lpstr">
      <vt:lpstr>Arial</vt:lpstr>
      <vt:lpstr>Calibri</vt:lpstr>
      <vt:lpstr>Verdana</vt:lpstr>
      <vt:lpstr>Region Sjælland - PPT</vt:lpstr>
      <vt:lpstr>1_Region Sjælland - PPT</vt:lpstr>
      <vt:lpstr>Sår og smerter</vt:lpstr>
      <vt:lpstr>Refleksion</vt:lpstr>
      <vt:lpstr>Refleksion</vt:lpstr>
      <vt:lpstr>Refleksion</vt:lpstr>
      <vt:lpstr> Udviklet af sårsygeplejersker fra Næstved, Slagelse, Sorø og Ringsted kommuner samt Sårambulatoriet, Slagelse Sygehus   I samarbejde med Sundhedsstrategisk Planlægning     www.regionsjaelland.dk/saarbehandling 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Pernille Graae Hjortebjerg</dc:creator>
  <cp:lastModifiedBy>Barbara í Nesinum Askham</cp:lastModifiedBy>
  <cp:revision>37</cp:revision>
  <dcterms:created xsi:type="dcterms:W3CDTF">2024-09-17T19:28:34Z</dcterms:created>
  <dcterms:modified xsi:type="dcterms:W3CDTF">2026-01-08T11:48:06Z</dcterms:modified>
</cp:coreProperties>
</file>