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9" r:id="rId5"/>
  </p:sldMasterIdLst>
  <p:notesMasterIdLst>
    <p:notesMasterId r:id="rId28"/>
  </p:notesMasterIdLst>
  <p:handoutMasterIdLst>
    <p:handoutMasterId r:id="rId29"/>
  </p:handoutMasterIdLst>
  <p:sldIdLst>
    <p:sldId id="308" r:id="rId6"/>
    <p:sldId id="520" r:id="rId7"/>
    <p:sldId id="360" r:id="rId8"/>
    <p:sldId id="494" r:id="rId9"/>
    <p:sldId id="499" r:id="rId10"/>
    <p:sldId id="491" r:id="rId11"/>
    <p:sldId id="500" r:id="rId12"/>
    <p:sldId id="501" r:id="rId13"/>
    <p:sldId id="370" r:id="rId14"/>
    <p:sldId id="503" r:id="rId15"/>
    <p:sldId id="507" r:id="rId16"/>
    <p:sldId id="508" r:id="rId17"/>
    <p:sldId id="510" r:id="rId18"/>
    <p:sldId id="519" r:id="rId19"/>
    <p:sldId id="515" r:id="rId20"/>
    <p:sldId id="498" r:id="rId21"/>
    <p:sldId id="518" r:id="rId22"/>
    <p:sldId id="506" r:id="rId23"/>
    <p:sldId id="395" r:id="rId24"/>
    <p:sldId id="517" r:id="rId25"/>
    <p:sldId id="367" r:id="rId26"/>
    <p:sldId id="402" r:id="rId2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62FB29-EB9F-24A4-335D-650BF6919C39}" name="Katrine Højager Hansen" initials="KH" userId="S::khohan@naestved.dk::b7097e99-32c9-46bf-843e-050764eb6253" providerId="AD"/>
  <p188:author id="{B87D0F36-A988-6A7D-3D97-72534DC353A4}" name="Barbara í Nesinum Askham" initials="BA" userId="S::bna@regsj.dk::a066d6cb-4829-4eb8-aaa0-a4fca653bac0" providerId="AD"/>
  <p188:author id="{CCADE3B0-3461-8AC5-FE23-4029136E8914}" name="Liselotte Brostrup Jensen" initials="LJ" userId="S::lbjes@regsj.dk::5568f9df-0e71-49bc-99f7-e1619bfad57c" providerId="AD"/>
  <p188:author id="{0BA3DED1-C9F1-C06B-2989-D671E05CC652}" name="Mette Nagel Kasper" initials="MK" userId="S::mekas@regsj.dk::02a2a95b-2ad0-4dd7-bdb1-b22f0ad2de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182"/>
    <a:srgbClr val="003D84"/>
    <a:srgbClr val="006479"/>
    <a:srgbClr val="333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3" autoAdjust="0"/>
    <p:restoredTop sz="65116" autoAdjust="0"/>
  </p:normalViewPr>
  <p:slideViewPr>
    <p:cSldViewPr snapToGrid="0" snapToObjects="1">
      <p:cViewPr varScale="1">
        <p:scale>
          <a:sx n="82" d="100"/>
          <a:sy n="82" d="100"/>
        </p:scale>
        <p:origin x="1728" y="60"/>
      </p:cViewPr>
      <p:guideLst/>
    </p:cSldViewPr>
  </p:slideViewPr>
  <p:notesTextViewPr>
    <p:cViewPr>
      <p:scale>
        <a:sx n="1" d="1"/>
        <a:sy n="1" d="1"/>
      </p:scale>
      <p:origin x="0" y="0"/>
    </p:cViewPr>
  </p:notesTextViewPr>
  <p:sorterViewPr>
    <p:cViewPr varScale="1">
      <p:scale>
        <a:sx n="1" d="1"/>
        <a:sy n="1" d="1"/>
      </p:scale>
      <p:origin x="0" y="-629"/>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96FE1-C4E4-D446-87BD-A02D6B729F2F}" type="datetimeFigureOut">
              <a:t>16-04-2026</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947D-3E69-7B44-AD59-F1BD27BA42C1}" type="datetimeFigureOut">
              <a:rPr lang="da-DK" smtClean="0"/>
              <a:t>16-04-2026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br>
              <a:rPr lang="da-DK" dirty="0"/>
            </a:b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160846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63395015-5A0A-4D2B-B129-C07EC4A8FE08}" type="slidenum">
              <a:rPr lang="da-DK"/>
              <a:pPr/>
              <a:t>10</a:t>
            </a:fld>
            <a:endParaRPr lang="da-DK"/>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xfrm>
            <a:off x="679768" y="4716675"/>
            <a:ext cx="5438140" cy="4467531"/>
          </a:xfrm>
          <a:solidFill>
            <a:srgbClr val="FFFFFF"/>
          </a:solidFill>
          <a:ln>
            <a:solidFill>
              <a:srgbClr val="000000"/>
            </a:solidFill>
          </a:ln>
        </p:spPr>
        <p:txBody>
          <a:bodyPr/>
          <a:lstStyle/>
          <a:p>
            <a:pPr eaLnBrk="1" hangingPunct="1"/>
            <a:r>
              <a:rPr lang="da-DK" dirty="0"/>
              <a:t>Sårene er ofte startet som et lille tryk eller revne. Ved samtidig diabetes kan der også være </a:t>
            </a:r>
            <a:r>
              <a:rPr lang="da-DK" dirty="0" err="1"/>
              <a:t>neuropati</a:t>
            </a:r>
            <a:r>
              <a:rPr lang="da-DK" dirty="0"/>
              <a:t>.</a:t>
            </a:r>
          </a:p>
          <a:p>
            <a:pPr eaLnBrk="1" hangingPunct="1"/>
            <a:r>
              <a:rPr lang="da-DK" dirty="0"/>
              <a:t>Det er ofte udsigtsløst med mekanisk debridering, da kroppen ikke kan understøtte oprensningen på grund af den dårlige ilttilførsel.</a:t>
            </a:r>
          </a:p>
        </p:txBody>
      </p:sp>
    </p:spTree>
    <p:extLst>
      <p:ext uri="{BB962C8B-B14F-4D97-AF65-F5344CB8AC3E}">
        <p14:creationId xmlns:p14="http://schemas.microsoft.com/office/powerpoint/2010/main" val="2672353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Behandling af tør nekrose er "altid" tør forbinding. Hvis man anvender produkter til fugtig sårheling fx skumbandager kan man medvirke til, at nekrosen bliver fugtig og inficeret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1510204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skal altid holdes tæt øje med den tørre nekrose, da den kan blive fugtig og inficeret. Dette kan bl.a. ske, hvis området inficeres af bakterier, som trives i et iltfattigt miljø. </a:t>
            </a:r>
          </a:p>
          <a:p>
            <a:r>
              <a:rPr lang="da-DK" dirty="0"/>
              <a:t>Disse bakterier kan udskille ildelugtende væske/</a:t>
            </a:r>
            <a:r>
              <a:rPr lang="da-DK" dirty="0" err="1"/>
              <a:t>toxiner</a:t>
            </a:r>
            <a:r>
              <a:rPr lang="da-DK" dirty="0"/>
              <a: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12</a:t>
            </a:fld>
            <a:endParaRPr lang="da-DK"/>
          </a:p>
        </p:txBody>
      </p:sp>
    </p:spTree>
    <p:extLst>
      <p:ext uri="{BB962C8B-B14F-4D97-AF65-F5344CB8AC3E}">
        <p14:creationId xmlns:p14="http://schemas.microsoft.com/office/powerpoint/2010/main" val="3771466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Som ved alle andre sår gælder det om at hjælpe såret fra inflammationsfasen til granulationsfasen</a:t>
            </a:r>
          </a:p>
          <a:p>
            <a:r>
              <a:rPr lang="da-DK" dirty="0"/>
              <a:t>Se særskilt </a:t>
            </a:r>
            <a:r>
              <a:rPr lang="da-DK" dirty="0" err="1"/>
              <a:t>powerpoint</a:t>
            </a:r>
            <a:r>
              <a:rPr lang="da-DK" dirty="0"/>
              <a:t> og film om struktureret sårvurdering TIME og </a:t>
            </a:r>
            <a:r>
              <a:rPr lang="da-DK" dirty="0" err="1"/>
              <a:t>debrideringsmetoder</a:t>
            </a:r>
            <a:r>
              <a:rPr lang="da-DK" dirty="0"/>
              <a:t>.</a:t>
            </a:r>
          </a:p>
        </p:txBody>
      </p:sp>
      <p:sp>
        <p:nvSpPr>
          <p:cNvPr id="4" name="Pladsholder til slidenummer 3"/>
          <p:cNvSpPr>
            <a:spLocks noGrp="1"/>
          </p:cNvSpPr>
          <p:nvPr>
            <p:ph type="sldNum" sz="quarter" idx="5"/>
          </p:nvPr>
        </p:nvSpPr>
        <p:spPr/>
        <p:txBody>
          <a:bodyPr/>
          <a:lstStyle/>
          <a:p>
            <a:fld id="{0DD9645C-D7FA-D74E-BD59-FA43DBFDCD63}" type="slidenum">
              <a:rPr lang="da-DK" smtClean="0"/>
              <a:t>13</a:t>
            </a:fld>
            <a:endParaRPr lang="da-DK"/>
          </a:p>
        </p:txBody>
      </p:sp>
    </p:spTree>
    <p:extLst>
      <p:ext uri="{BB962C8B-B14F-4D97-AF65-F5344CB8AC3E}">
        <p14:creationId xmlns:p14="http://schemas.microsoft.com/office/powerpoint/2010/main" val="1191279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90C2-D32C-1DB4-2404-5C8312B95BF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BCE7ECA-DFBB-ED4D-7391-6C98ADE1A9C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A9E5129-1A6A-92D4-5E8E-9B0A07D80C12}"/>
              </a:ext>
            </a:extLst>
          </p:cNvPr>
          <p:cNvSpPr>
            <a:spLocks noGrp="1"/>
          </p:cNvSpPr>
          <p:nvPr>
            <p:ph type="body" idx="1"/>
          </p:nvPr>
        </p:nvSpPr>
        <p:spPr/>
        <p:txBody>
          <a:bodyPr/>
          <a:lstStyle/>
          <a:p>
            <a:r>
              <a:rPr lang="da-DK" dirty="0"/>
              <a:t>Eksempel:</a:t>
            </a:r>
          </a:p>
          <a:p>
            <a:pPr marL="171450" indent="-171450">
              <a:buFont typeface="Arial" panose="020B0604020202020204" pitchFamily="34" charset="0"/>
              <a:buChar char="•"/>
            </a:pPr>
            <a:r>
              <a:rPr lang="da-DK" dirty="0"/>
              <a:t>Ankeltryk 80 mm Hg</a:t>
            </a:r>
          </a:p>
          <a:p>
            <a:pPr marL="171450" indent="-171450">
              <a:buFont typeface="Arial" panose="020B0604020202020204" pitchFamily="34" charset="0"/>
              <a:buChar char="•"/>
            </a:pPr>
            <a:r>
              <a:rPr lang="da-DK" dirty="0"/>
              <a:t>Overarmstryk 120 mm Hg</a:t>
            </a:r>
          </a:p>
          <a:p>
            <a:pPr marL="171450" indent="-171450">
              <a:buFont typeface="Arial" panose="020B0604020202020204" pitchFamily="34" charset="0"/>
              <a:buChar char="•"/>
            </a:pPr>
            <a:r>
              <a:rPr lang="da-DK" dirty="0" err="1"/>
              <a:t>Ankelbrakialindeks</a:t>
            </a:r>
            <a:r>
              <a:rPr lang="da-DK" dirty="0"/>
              <a:t>: 80mm Hg:120mm Hg = 0,67 = 67%</a:t>
            </a:r>
          </a:p>
          <a:p>
            <a:pPr marL="171450" indent="-171450">
              <a:buFont typeface="Arial" panose="020B0604020202020204" pitchFamily="34" charset="0"/>
              <a:buChar char="•"/>
            </a:pPr>
            <a:r>
              <a:rPr lang="da-DK" dirty="0"/>
              <a:t>Ved ødemtendens og blandingssår( både venøs og arteriel insufficiens ) kan det være nødvendigt med reduceret  kompression. Her skal ydes ekstra forsigtighed i forhold til snørefurer og trykmærker på huden. </a:t>
            </a:r>
          </a:p>
          <a:p>
            <a:pPr marL="171450" indent="-171450">
              <a:buFont typeface="Arial" panose="020B0604020202020204" pitchFamily="34" charset="0"/>
              <a:buChar char="•"/>
            </a:pPr>
            <a:r>
              <a:rPr lang="da-DK" dirty="0"/>
              <a:t>Nogle klinikere kan selv lave målingen, men det kræver at man har en </a:t>
            </a:r>
            <a:r>
              <a:rPr lang="da-DK" dirty="0" err="1"/>
              <a:t>doppler</a:t>
            </a:r>
            <a:r>
              <a:rPr lang="da-DK" dirty="0"/>
              <a:t> og et gammeldags blodtryksapparat til rådighed.</a:t>
            </a:r>
          </a:p>
          <a:p>
            <a:pPr marL="171450" indent="-171450">
              <a:buFont typeface="Arial" panose="020B0604020202020204" pitchFamily="34" charset="0"/>
              <a:buChar char="•"/>
            </a:pPr>
            <a:r>
              <a:rPr lang="da-DK" dirty="0"/>
              <a:t>Ved henvisning til hospitalet laves der altid samtidig </a:t>
            </a:r>
            <a:r>
              <a:rPr lang="da-DK" dirty="0" err="1"/>
              <a:t>tåtrykmåling</a:t>
            </a:r>
            <a:r>
              <a:rPr lang="da-DK" dirty="0"/>
              <a:t>.</a:t>
            </a:r>
          </a:p>
          <a:p>
            <a:pPr marL="171450" indent="-171450">
              <a:buFont typeface="Arial" panose="020B0604020202020204" pitchFamily="34" charset="0"/>
              <a:buChar char="•"/>
            </a:pPr>
            <a:r>
              <a:rPr lang="da-DK" dirty="0"/>
              <a:t>Ved mistanke om kritisk iskæmi skal henvises direkte til karkirurgerne som laver målingen, da det kræver hurtig udredning</a:t>
            </a:r>
          </a:p>
        </p:txBody>
      </p:sp>
      <p:sp>
        <p:nvSpPr>
          <p:cNvPr id="4" name="Pladsholder til slidenummer 3">
            <a:extLst>
              <a:ext uri="{FF2B5EF4-FFF2-40B4-BE49-F238E27FC236}">
                <a16:creationId xmlns:a16="http://schemas.microsoft.com/office/drawing/2014/main" id="{9695C5FA-1216-DAD1-E41F-67B2C7ED52B9}"/>
              </a:ext>
            </a:extLst>
          </p:cNvPr>
          <p:cNvSpPr>
            <a:spLocks noGrp="1"/>
          </p:cNvSpPr>
          <p:nvPr>
            <p:ph type="sldNum" sz="quarter" idx="5"/>
          </p:nvPr>
        </p:nvSpPr>
        <p:spPr/>
        <p:txBody>
          <a:bodyPr/>
          <a:lstStyle/>
          <a:p>
            <a:fld id="{0DD9645C-D7FA-D74E-BD59-FA43DBFDCD63}" type="slidenum">
              <a:rPr lang="da-DK" smtClean="0"/>
              <a:t>14</a:t>
            </a:fld>
            <a:endParaRPr lang="da-DK"/>
          </a:p>
        </p:txBody>
      </p:sp>
    </p:spTree>
    <p:extLst>
      <p:ext uri="{BB962C8B-B14F-4D97-AF65-F5344CB8AC3E}">
        <p14:creationId xmlns:p14="http://schemas.microsoft.com/office/powerpoint/2010/main" val="2743823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Tåblodtryk</a:t>
            </a:r>
            <a:r>
              <a:rPr lang="da-DK" dirty="0"/>
              <a:t> skal altså altid måles hos diabetikere, da ankeltrykket kan være misvisende. </a:t>
            </a:r>
          </a:p>
          <a:p>
            <a:endParaRPr lang="da-DK" dirty="0"/>
          </a:p>
          <a:p>
            <a:r>
              <a:rPr lang="da-DK" dirty="0"/>
              <a:t>. </a:t>
            </a:r>
          </a:p>
        </p:txBody>
      </p:sp>
      <p:sp>
        <p:nvSpPr>
          <p:cNvPr id="4" name="Pladsholder til slidenummer 3"/>
          <p:cNvSpPr>
            <a:spLocks noGrp="1"/>
          </p:cNvSpPr>
          <p:nvPr>
            <p:ph type="sldNum" sz="quarter" idx="5"/>
          </p:nvPr>
        </p:nvSpPr>
        <p:spPr/>
        <p:txBody>
          <a:bodyPr/>
          <a:lstStyle/>
          <a:p>
            <a:fld id="{0DD9645C-D7FA-D74E-BD59-FA43DBFDCD63}" type="slidenum">
              <a:rPr lang="da-DK" smtClean="0"/>
              <a:t>15</a:t>
            </a:fld>
            <a:endParaRPr lang="da-DK"/>
          </a:p>
        </p:txBody>
      </p:sp>
    </p:spTree>
    <p:extLst>
      <p:ext uri="{BB962C8B-B14F-4D97-AF65-F5344CB8AC3E}">
        <p14:creationId xmlns:p14="http://schemas.microsoft.com/office/powerpoint/2010/main" val="179809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16</a:t>
            </a:fld>
            <a:endParaRPr lang="da-DK"/>
          </a:p>
        </p:txBody>
      </p:sp>
    </p:spTree>
    <p:extLst>
      <p:ext uri="{BB962C8B-B14F-4D97-AF65-F5344CB8AC3E}">
        <p14:creationId xmlns:p14="http://schemas.microsoft.com/office/powerpoint/2010/main" val="2072910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Forventningsafstemning og fælles beslutningstagen er vigtig. Man skal som patient være  vidende om udsigterne, og inddrages i  behandlingen. Hvis man fx har ulidelige smerter, og der er meget ringe sandsynlighed for sårheling, er det vigtigt at patienten og dennes pårørende får mulighed for at træffe valg om amputation, ud fra en ærlig og realistisk lægesamtale.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17</a:t>
            </a:fld>
            <a:endParaRPr lang="da-DK"/>
          </a:p>
        </p:txBody>
      </p:sp>
    </p:spTree>
    <p:extLst>
      <p:ext uri="{BB962C8B-B14F-4D97-AF65-F5344CB8AC3E}">
        <p14:creationId xmlns:p14="http://schemas.microsoft.com/office/powerpoint/2010/main" val="97509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5740238-218C-4E87-9D52-A8DDC2D60C72}" type="slidenum">
              <a:rPr lang="da-DK"/>
              <a:pPr/>
              <a:t>18</a:t>
            </a:fld>
            <a:endParaRPr lang="da-DK"/>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xfrm>
            <a:off x="679768" y="4716675"/>
            <a:ext cx="5438140" cy="4467531"/>
          </a:xfrm>
          <a:solidFill>
            <a:srgbClr val="FFFFFF"/>
          </a:solidFill>
          <a:ln>
            <a:solidFill>
              <a:srgbClr val="000000"/>
            </a:solidFill>
          </a:ln>
        </p:spPr>
        <p:txBody>
          <a:bodyPr/>
          <a:lstStyle/>
          <a:p>
            <a:pPr eaLnBrk="1" hangingPunct="1"/>
            <a:r>
              <a:rPr lang="da-DK" dirty="0"/>
              <a:t>Her kan et begrænset område i arterien udvides med ballon, med og uden stent. </a:t>
            </a:r>
          </a:p>
          <a:p>
            <a:pPr eaLnBrk="1" hangingPunct="1"/>
            <a:r>
              <a:rPr lang="da-DK" dirty="0"/>
              <a:t>Foregår på røntgen, så indgrebet er mere skånsomt end en regelret operation.</a:t>
            </a:r>
          </a:p>
        </p:txBody>
      </p:sp>
    </p:spTree>
    <p:extLst>
      <p:ext uri="{BB962C8B-B14F-4D97-AF65-F5344CB8AC3E}">
        <p14:creationId xmlns:p14="http://schemas.microsoft.com/office/powerpoint/2010/main" val="4051106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Kan foretages mange forskellige steder i kroppen. Perifer bypass kan også kombineres med ballonudvidelse.</a:t>
            </a:r>
          </a:p>
        </p:txBody>
      </p:sp>
      <p:sp>
        <p:nvSpPr>
          <p:cNvPr id="4" name="Pladsholder til slidenummer 3"/>
          <p:cNvSpPr>
            <a:spLocks noGrp="1"/>
          </p:cNvSpPr>
          <p:nvPr>
            <p:ph type="sldNum" sz="quarter" idx="5"/>
          </p:nvPr>
        </p:nvSpPr>
        <p:spPr/>
        <p:txBody>
          <a:bodyPr/>
          <a:lstStyle/>
          <a:p>
            <a:fld id="{0DD9645C-D7FA-D74E-BD59-FA43DBFDCD63}" type="slidenum">
              <a:rPr lang="da-DK" smtClean="0"/>
              <a:t>19</a:t>
            </a:fld>
            <a:endParaRPr lang="da-DK"/>
          </a:p>
        </p:txBody>
      </p:sp>
    </p:spTree>
    <p:extLst>
      <p:ext uri="{BB962C8B-B14F-4D97-AF65-F5344CB8AC3E}">
        <p14:creationId xmlns:p14="http://schemas.microsoft.com/office/powerpoint/2010/main" val="196662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BD51-4324-FB15-F00C-AC22644712E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E823224-D050-7A36-2F8F-3A6E6D49039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AD1E260-2D1D-148E-69FE-478A2E0A7D53}"/>
              </a:ext>
            </a:extLst>
          </p:cNvPr>
          <p:cNvSpPr>
            <a:spLocks noGrp="1"/>
          </p:cNvSpPr>
          <p:nvPr>
            <p:ph type="body" idx="1"/>
          </p:nvPr>
        </p:nvSpPr>
        <p:spPr/>
        <p:txBody>
          <a:bodyPr/>
          <a:lstStyle/>
          <a:p>
            <a:pPr algn="l"/>
            <a:br>
              <a:rPr lang="da-DK" dirty="0"/>
            </a:br>
            <a:endParaRPr lang="da-DK" dirty="0"/>
          </a:p>
        </p:txBody>
      </p:sp>
      <p:sp>
        <p:nvSpPr>
          <p:cNvPr id="4" name="Pladsholder til slidenummer 3">
            <a:extLst>
              <a:ext uri="{FF2B5EF4-FFF2-40B4-BE49-F238E27FC236}">
                <a16:creationId xmlns:a16="http://schemas.microsoft.com/office/drawing/2014/main" id="{A30FE4ED-ED0F-F8D1-2D6E-8EE7A0675776}"/>
              </a:ext>
            </a:extLst>
          </p:cNvPr>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3741146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13611-4D33-C25F-A1A5-F1D38904BA3B}"/>
            </a:ext>
          </a:extLst>
        </p:cNvPr>
        <p:cNvGrpSpPr/>
        <p:nvPr/>
      </p:nvGrpSpPr>
      <p:grpSpPr>
        <a:xfrm>
          <a:off x="0" y="0"/>
          <a:ext cx="0" cy="0"/>
          <a:chOff x="0" y="0"/>
          <a:chExt cx="0" cy="0"/>
        </a:xfrm>
      </p:grpSpPr>
      <p:sp>
        <p:nvSpPr>
          <p:cNvPr id="59394" name="Rectangle 7">
            <a:extLst>
              <a:ext uri="{FF2B5EF4-FFF2-40B4-BE49-F238E27FC236}">
                <a16:creationId xmlns:a16="http://schemas.microsoft.com/office/drawing/2014/main" id="{D35A98E8-A441-66BB-1503-AE1D3865F0FF}"/>
              </a:ext>
            </a:extLst>
          </p:cNvPr>
          <p:cNvSpPr>
            <a:spLocks noGrp="1" noChangeArrowheads="1"/>
          </p:cNvSpPr>
          <p:nvPr>
            <p:ph type="sldNum" sz="quarter" idx="5"/>
          </p:nvPr>
        </p:nvSpPr>
        <p:spPr>
          <a:noFill/>
        </p:spPr>
        <p:txBody>
          <a:bodyPr/>
          <a:lstStyle/>
          <a:p>
            <a:fld id="{0F08AC44-88B5-450D-AC5B-C11E5FEAB17A}" type="slidenum">
              <a:rPr lang="da-DK"/>
              <a:pPr/>
              <a:t>20</a:t>
            </a:fld>
            <a:endParaRPr lang="da-DK"/>
          </a:p>
        </p:txBody>
      </p:sp>
      <p:sp>
        <p:nvSpPr>
          <p:cNvPr id="59395" name="Rectangle 2">
            <a:extLst>
              <a:ext uri="{FF2B5EF4-FFF2-40B4-BE49-F238E27FC236}">
                <a16:creationId xmlns:a16="http://schemas.microsoft.com/office/drawing/2014/main" id="{8074BF62-E696-5F51-641A-B2AE8EE93ED5}"/>
              </a:ext>
            </a:extLst>
          </p:cNvPr>
          <p:cNvSpPr>
            <a:spLocks noGrp="1" noRot="1" noChangeAspect="1" noChangeArrowheads="1" noTextEdit="1"/>
          </p:cNvSpPr>
          <p:nvPr>
            <p:ph type="sldImg"/>
          </p:nvPr>
        </p:nvSpPr>
        <p:spPr>
          <a:solidFill>
            <a:srgbClr val="FFFFFF"/>
          </a:solidFill>
          <a:ln/>
        </p:spPr>
      </p:sp>
      <p:sp>
        <p:nvSpPr>
          <p:cNvPr id="59396" name="Rectangle 3">
            <a:extLst>
              <a:ext uri="{FF2B5EF4-FFF2-40B4-BE49-F238E27FC236}">
                <a16:creationId xmlns:a16="http://schemas.microsoft.com/office/drawing/2014/main" id="{3A8BA922-BCDB-EE04-2423-49C206D039F7}"/>
              </a:ext>
            </a:extLst>
          </p:cNvPr>
          <p:cNvSpPr>
            <a:spLocks noGrp="1" noChangeArrowheads="1"/>
          </p:cNvSpPr>
          <p:nvPr>
            <p:ph type="body" idx="1"/>
          </p:nvPr>
        </p:nvSpPr>
        <p:spPr>
          <a:xfrm>
            <a:off x="679768" y="4716675"/>
            <a:ext cx="5438140" cy="4467531"/>
          </a:xfrm>
          <a:solidFill>
            <a:srgbClr val="FFFFFF"/>
          </a:solidFill>
          <a:ln>
            <a:solidFill>
              <a:srgbClr val="000000"/>
            </a:solidFill>
          </a:ln>
        </p:spPr>
        <p:txBody>
          <a:bodyPr/>
          <a:lstStyle/>
          <a:p>
            <a:pPr eaLnBrk="1" hangingPunct="1"/>
            <a:r>
              <a:rPr lang="da-DK" dirty="0"/>
              <a:t>Fælles for alle patienter med arterielle sår, hvad enten de kan tilbydes karkirurgi eller ej, er at der skal tilbydes hjælp til at rette en indsats mod den bagvedliggende åreforkalkning.</a:t>
            </a:r>
          </a:p>
          <a:p>
            <a:pPr eaLnBrk="1" hangingPunct="1"/>
            <a:r>
              <a:rPr lang="da-DK" dirty="0"/>
              <a:t>Undersøgelser viser, at man ved rygestop kan fordoble gangdistancen.</a:t>
            </a:r>
          </a:p>
          <a:p>
            <a:pPr eaLnBrk="1" hangingPunct="1"/>
            <a:r>
              <a:rPr lang="da-DK" dirty="0"/>
              <a:t>Man kan få hjælp til superviseret gangtræning og rygestop.</a:t>
            </a:r>
          </a:p>
        </p:txBody>
      </p:sp>
    </p:spTree>
    <p:extLst>
      <p:ext uri="{BB962C8B-B14F-4D97-AF65-F5344CB8AC3E}">
        <p14:creationId xmlns:p14="http://schemas.microsoft.com/office/powerpoint/2010/main" val="1648488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21</a:t>
            </a:fld>
            <a:endParaRPr lang="da-DK"/>
          </a:p>
        </p:txBody>
      </p:sp>
    </p:spTree>
    <p:extLst>
      <p:ext uri="{BB962C8B-B14F-4D97-AF65-F5344CB8AC3E}">
        <p14:creationId xmlns:p14="http://schemas.microsoft.com/office/powerpoint/2010/main" val="2721500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Sårene opstår hyppigt på underekstremiteterne, men åreforkalkningen kan udvikles i  hele kroppens store og mellemstore  arterier.</a:t>
            </a:r>
          </a:p>
          <a:p>
            <a:r>
              <a:rPr lang="da-DK" dirty="0"/>
              <a:t>Den kroniske iskæmi kan også forårsages af </a:t>
            </a:r>
            <a:r>
              <a:rPr lang="da-DK" dirty="0" err="1"/>
              <a:t>aneurisme</a:t>
            </a:r>
            <a:r>
              <a:rPr lang="da-DK" dirty="0"/>
              <a:t> med </a:t>
            </a:r>
            <a:r>
              <a:rPr lang="da-DK" dirty="0" err="1"/>
              <a:t>embolisering</a:t>
            </a:r>
            <a:r>
              <a:rPr lang="da-DK" dirty="0"/>
              <a:t>.</a:t>
            </a:r>
          </a:p>
          <a:p>
            <a:endParaRPr lang="da-DK" dirty="0"/>
          </a:p>
        </p:txBody>
      </p:sp>
      <p:sp>
        <p:nvSpPr>
          <p:cNvPr id="4" name="Pladsholder til slidenummer 3"/>
          <p:cNvSpPr>
            <a:spLocks noGrp="1"/>
          </p:cNvSpPr>
          <p:nvPr>
            <p:ph type="sldNum" sz="quarter" idx="5"/>
          </p:nvPr>
        </p:nvSpPr>
        <p:spPr/>
        <p:txBody>
          <a:bodyPr/>
          <a:lstStyle/>
          <a:p>
            <a:fld id="{C9DED8D7-4A6D-4D85-847E-4D773EF98547}" type="slidenum">
              <a:rPr lang="da-DK" smtClean="0"/>
              <a:t>3</a:t>
            </a:fld>
            <a:endParaRPr lang="da-DK"/>
          </a:p>
        </p:txBody>
      </p:sp>
    </p:spTree>
    <p:extLst>
      <p:ext uri="{BB962C8B-B14F-4D97-AF65-F5344CB8AC3E}">
        <p14:creationId xmlns:p14="http://schemas.microsoft.com/office/powerpoint/2010/main" val="23404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Åreforkalkning rammer hyppigst blodforsyningen til hjerne, hjerte og underekstremiteter. </a:t>
            </a:r>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2145869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Claudicatio</a:t>
            </a:r>
            <a:r>
              <a:rPr lang="da-DK" dirty="0"/>
              <a:t> kaldes også </a:t>
            </a:r>
            <a:r>
              <a:rPr lang="da-DK" i="1" dirty="0"/>
              <a:t>vindueskiggersyndrom, </a:t>
            </a:r>
            <a:r>
              <a:rPr lang="da-DK" i="0" dirty="0"/>
              <a:t>fordi personer med lidelsen må stoppe op og holde pause under gang, da de får smerter grundet begrænset tilførsel af ilt til musklerne. De står derfor og kigger på vinduer indtil smerterne er væk og de kan fortsætte. Jo kortere gangdistance jo værre er den arterielle insufficiens</a:t>
            </a:r>
          </a:p>
          <a:p>
            <a:endParaRPr lang="da-DK" i="0" dirty="0"/>
          </a:p>
          <a:p>
            <a:r>
              <a:rPr lang="da-DK" i="0" dirty="0" err="1"/>
              <a:t>Claudicatio</a:t>
            </a:r>
            <a:r>
              <a:rPr lang="da-DK" i="0" dirty="0"/>
              <a:t> </a:t>
            </a:r>
            <a:r>
              <a:rPr lang="da-DK" i="0" dirty="0" err="1"/>
              <a:t>intermittens</a:t>
            </a:r>
            <a:r>
              <a:rPr lang="da-DK" i="0" dirty="0"/>
              <a:t> betyder periodevis </a:t>
            </a:r>
            <a:r>
              <a:rPr lang="da-DK" i="0" dirty="0" err="1"/>
              <a:t>halten</a:t>
            </a:r>
            <a:r>
              <a:rPr lang="da-DK" i="0" dirty="0"/>
              <a:t>. </a:t>
            </a:r>
          </a:p>
          <a:p>
            <a:endParaRPr lang="da-DK" i="0" dirty="0"/>
          </a:p>
          <a:p>
            <a:r>
              <a:rPr lang="da-DK" i="0" dirty="0"/>
              <a:t>Hvilesmerter forværres ofte om natten, hvilket skyldes at det systemiske blodtryk falder og at benene lejres horisontalt.  Nogle har så udtalte smerter at det kun kan lindres ved konstant nedadhængende ben om natten, eller ved at gå rundt. Her kan man opleve at der opstår ødemer.</a:t>
            </a:r>
          </a:p>
        </p:txBody>
      </p:sp>
      <p:sp>
        <p:nvSpPr>
          <p:cNvPr id="4" name="Pladsholder til slidenummer 3"/>
          <p:cNvSpPr>
            <a:spLocks noGrp="1"/>
          </p:cNvSpPr>
          <p:nvPr>
            <p:ph type="sldNum" sz="quarter" idx="5"/>
          </p:nvPr>
        </p:nvSpPr>
        <p:spPr/>
        <p:txBody>
          <a:bodyPr/>
          <a:lstStyle/>
          <a:p>
            <a:fld id="{0DD9645C-D7FA-D74E-BD59-FA43DBFDCD63}" type="slidenum">
              <a:rPr lang="da-DK" smtClean="0"/>
              <a:t>5</a:t>
            </a:fld>
            <a:endParaRPr lang="da-DK"/>
          </a:p>
        </p:txBody>
      </p:sp>
    </p:spTree>
    <p:extLst>
      <p:ext uri="{BB962C8B-B14F-4D97-AF65-F5344CB8AC3E}">
        <p14:creationId xmlns:p14="http://schemas.microsoft.com/office/powerpoint/2010/main" val="112245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Billede illustrerer tydeligt hvordan patienten med kritisk iskæmi kan have det.</a:t>
            </a:r>
          </a:p>
        </p:txBody>
      </p:sp>
      <p:sp>
        <p:nvSpPr>
          <p:cNvPr id="4" name="Pladsholder til slidenummer 3"/>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3156295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F08AC44-88B5-450D-AC5B-C11E5FEAB17A}" type="slidenum">
              <a:rPr lang="da-DK"/>
              <a:pPr/>
              <a:t>7</a:t>
            </a:fld>
            <a:endParaRPr lang="da-DK"/>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xfrm>
            <a:off x="679768" y="4716675"/>
            <a:ext cx="5438140" cy="4467531"/>
          </a:xfrm>
          <a:solidFill>
            <a:srgbClr val="FFFFFF"/>
          </a:solidFill>
          <a:ln>
            <a:solidFill>
              <a:srgbClr val="000000"/>
            </a:solidFill>
          </a:ln>
        </p:spPr>
        <p:txBody>
          <a:bodyPr/>
          <a:lstStyle/>
          <a:p>
            <a:pPr eaLnBrk="1" hangingPunct="1"/>
            <a:r>
              <a:rPr lang="da-DK" dirty="0"/>
              <a:t>ABI er forkortelsen for ankel </a:t>
            </a:r>
            <a:r>
              <a:rPr lang="da-DK" dirty="0" err="1"/>
              <a:t>brachial</a:t>
            </a:r>
            <a:r>
              <a:rPr lang="da-DK" dirty="0"/>
              <a:t> indeks, og forklares på et senere dias.</a:t>
            </a:r>
          </a:p>
          <a:p>
            <a:pPr eaLnBrk="1" hangingPunct="1"/>
            <a:endParaRPr lang="da-DK" dirty="0"/>
          </a:p>
          <a:p>
            <a:pPr eaLnBrk="1" hangingPunct="1"/>
            <a:r>
              <a:rPr lang="da-DK" dirty="0"/>
              <a:t>Behandling for åreforkalkning rettes mod disse faktorer og nævnes igen senere i præsentationen.  </a:t>
            </a:r>
          </a:p>
        </p:txBody>
      </p:sp>
    </p:spTree>
    <p:extLst>
      <p:ext uri="{BB962C8B-B14F-4D97-AF65-F5344CB8AC3E}">
        <p14:creationId xmlns:p14="http://schemas.microsoft.com/office/powerpoint/2010/main" val="86781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Hyperæmi</a:t>
            </a:r>
            <a:r>
              <a:rPr lang="da-DK" dirty="0"/>
              <a:t> er en tilstand, hvor blodkarrene efter at have manglet ilt </a:t>
            </a:r>
            <a:r>
              <a:rPr lang="da-DK" dirty="0" err="1"/>
              <a:t>dilaterer</a:t>
            </a:r>
            <a:r>
              <a:rPr lang="da-DK" dirty="0"/>
              <a:t> maximalt for at få mere ilt og næringsstoffer ud til vævet (kompenserer)</a:t>
            </a:r>
          </a:p>
          <a:p>
            <a:r>
              <a:rPr lang="da-DK" dirty="0"/>
              <a:t>Ses typisk når benene sænkes, hvor tyngdekraften hjælper til. </a:t>
            </a:r>
          </a:p>
          <a:p>
            <a:endParaRPr lang="da-DK" dirty="0"/>
          </a:p>
          <a:p>
            <a:r>
              <a:rPr lang="da-DK" dirty="0"/>
              <a:t>Vær opmærksom på, hvilken medicin patient/borger får, og om denne kan sløre symptombilledet med hvilesmerter </a:t>
            </a:r>
          </a:p>
        </p:txBody>
      </p:sp>
      <p:sp>
        <p:nvSpPr>
          <p:cNvPr id="4" name="Pladsholder til slidenummer 3"/>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402204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3CE3C24-0684-442B-933F-4C24DC09D28A}" type="slidenum">
              <a:rPr lang="da-DK"/>
              <a:pPr/>
              <a:t>9</a:t>
            </a:fld>
            <a:endParaRPr lang="da-DK"/>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a-DK" dirty="0"/>
              <a:t>Hvis der er følelige fodpulse og god kapillærrespons vurderes kredsløbet at være sufficient</a:t>
            </a:r>
          </a:p>
        </p:txBody>
      </p:sp>
    </p:spTree>
    <p:extLst>
      <p:ext uri="{BB962C8B-B14F-4D97-AF65-F5344CB8AC3E}">
        <p14:creationId xmlns:p14="http://schemas.microsoft.com/office/powerpoint/2010/main" val="1251941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9737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a:p>
        </p:txBody>
      </p:sp>
      <p:sp>
        <p:nvSpPr>
          <p:cNvPr id="5" name="Date Placeholder 4"/>
          <p:cNvSpPr>
            <a:spLocks noGrp="1"/>
          </p:cNvSpPr>
          <p:nvPr>
            <p:ph type="dt" sz="half" idx="10"/>
          </p:nvPr>
        </p:nvSpPr>
        <p:spPr/>
        <p:txBody>
          <a:bodyPr/>
          <a:lstStyle/>
          <a:p>
            <a:pPr>
              <a:defRPr/>
            </a:pPr>
            <a:endParaRPr lang="da-DK"/>
          </a:p>
        </p:txBody>
      </p:sp>
      <p:sp>
        <p:nvSpPr>
          <p:cNvPr id="6" name="Footer Placeholder 5"/>
          <p:cNvSpPr>
            <a:spLocks noGrp="1"/>
          </p:cNvSpPr>
          <p:nvPr>
            <p:ph type="ftr" sz="quarter" idx="11"/>
          </p:nvPr>
        </p:nvSpPr>
        <p:spPr/>
        <p:txBody>
          <a:bodyPr/>
          <a:lstStyle/>
          <a:p>
            <a:pPr>
              <a:defRPr/>
            </a:pPr>
            <a:endParaRPr lang="da-DK"/>
          </a:p>
        </p:txBody>
      </p:sp>
      <p:sp>
        <p:nvSpPr>
          <p:cNvPr id="7" name="Slide Number Placeholder 6"/>
          <p:cNvSpPr>
            <a:spLocks noGrp="1"/>
          </p:cNvSpPr>
          <p:nvPr>
            <p:ph type="sldNum" sz="quarter" idx="12"/>
          </p:nvPr>
        </p:nvSpPr>
        <p:spPr/>
        <p:txBody>
          <a:bodyPr/>
          <a:lstStyle/>
          <a:p>
            <a:pPr>
              <a:defRPr/>
            </a:pPr>
            <a:fld id="{D5F9A2A4-5641-400A-920F-46DD7DAD385E}" type="slidenum">
              <a:rPr lang="da-DK" smtClean="0"/>
              <a:pPr>
                <a:defRPr/>
              </a:pPr>
              <a:t>‹nr.›</a:t>
            </a:fld>
            <a:endParaRPr lang="da-DK"/>
          </a:p>
        </p:txBody>
      </p:sp>
      <p:sp>
        <p:nvSpPr>
          <p:cNvPr id="9" name="Content Placeholder 8"/>
          <p:cNvSpPr>
            <a:spLocks noGrp="1"/>
          </p:cNvSpPr>
          <p:nvPr>
            <p:ph sz="quarter" idx="13"/>
          </p:nvPr>
        </p:nvSpPr>
        <p:spPr>
          <a:xfrm>
            <a:off x="902207" y="2679192"/>
            <a:ext cx="5096256" cy="34472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740886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pPr>
              <a:defRPr/>
            </a:pPr>
            <a:endParaRPr lang="da-DK"/>
          </a:p>
        </p:txBody>
      </p:sp>
      <p:sp>
        <p:nvSpPr>
          <p:cNvPr id="5" name="Footer Placeholder 4"/>
          <p:cNvSpPr>
            <a:spLocks noGrp="1"/>
          </p:cNvSpPr>
          <p:nvPr>
            <p:ph type="ftr" sz="quarter" idx="11"/>
          </p:nvPr>
        </p:nvSpPr>
        <p:spPr/>
        <p:txBody>
          <a:bodyPr/>
          <a:lstStyle/>
          <a:p>
            <a:pPr>
              <a:defRPr/>
            </a:pPr>
            <a:endParaRPr lang="da-DK"/>
          </a:p>
        </p:txBody>
      </p:sp>
      <p:sp>
        <p:nvSpPr>
          <p:cNvPr id="6" name="Slide Number Placeholder 5"/>
          <p:cNvSpPr>
            <a:spLocks noGrp="1"/>
          </p:cNvSpPr>
          <p:nvPr>
            <p:ph type="sldNum" sz="quarter" idx="12"/>
          </p:nvPr>
        </p:nvSpPr>
        <p:spPr/>
        <p:txBody>
          <a:bodyPr/>
          <a:lstStyle/>
          <a:p>
            <a:pPr>
              <a:defRPr/>
            </a:pPr>
            <a:fld id="{7CC990DA-0E5C-4DCF-A7BA-71936BC131CD}" type="slidenum">
              <a:rPr lang="da-DK" smtClean="0"/>
              <a:pPr>
                <a:defRPr/>
              </a:pPr>
              <a:t>‹nr.›</a:t>
            </a:fld>
            <a:endParaRPr lang="da-DK"/>
          </a:p>
        </p:txBody>
      </p:sp>
      <p:sp>
        <p:nvSpPr>
          <p:cNvPr id="7" name="Title 6"/>
          <p:cNvSpPr>
            <a:spLocks noGrp="1"/>
          </p:cNvSpPr>
          <p:nvPr>
            <p:ph type="title"/>
          </p:nvPr>
        </p:nvSpPr>
        <p:spPr/>
        <p:txBody>
          <a:bodyPr/>
          <a:lstStyle/>
          <a:p>
            <a:r>
              <a:rPr lang="da-DK"/>
              <a:t>Klik for at redigere i master</a:t>
            </a:r>
            <a:endParaRPr lang="en-US"/>
          </a:p>
        </p:txBody>
      </p:sp>
    </p:spTree>
    <p:extLst>
      <p:ext uri="{BB962C8B-B14F-4D97-AF65-F5344CB8AC3E}">
        <p14:creationId xmlns:p14="http://schemas.microsoft.com/office/powerpoint/2010/main" val="1370427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3"/>
            <a:ext cx="10972800" cy="1143000"/>
          </a:xfrm>
        </p:spPr>
        <p:txBody>
          <a:bodyPr/>
          <a:lstStyle/>
          <a:p>
            <a:r>
              <a:rPr lang="da-DK"/>
              <a:t>Klik for at redigere titeltypografi i masteren</a:t>
            </a:r>
          </a:p>
        </p:txBody>
      </p:sp>
      <p:sp>
        <p:nvSpPr>
          <p:cNvPr id="3" name="Pladsholder til tekst 2"/>
          <p:cNvSpPr>
            <a:spLocks noGrp="1"/>
          </p:cNvSpPr>
          <p:nvPr>
            <p:ph type="body" sz="half" idx="1"/>
          </p:nvPr>
        </p:nvSpPr>
        <p:spPr>
          <a:xfrm>
            <a:off x="609600" y="1600201"/>
            <a:ext cx="5384800" cy="453072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6197600" y="1600201"/>
            <a:ext cx="5384800" cy="2189163"/>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6197600" y="3941763"/>
            <a:ext cx="5384800" cy="2189162"/>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Rectangle 1068"/>
          <p:cNvSpPr>
            <a:spLocks noGrp="1" noChangeArrowheads="1"/>
          </p:cNvSpPr>
          <p:nvPr>
            <p:ph type="dt" sz="half" idx="10"/>
          </p:nvPr>
        </p:nvSpPr>
        <p:spPr>
          <a:ln/>
        </p:spPr>
        <p:txBody>
          <a:bodyPr/>
          <a:lstStyle>
            <a:lvl1pPr>
              <a:defRPr/>
            </a:lvl1pPr>
          </a:lstStyle>
          <a:p>
            <a:pPr>
              <a:defRPr/>
            </a:pPr>
            <a:endParaRPr lang="da-DK"/>
          </a:p>
        </p:txBody>
      </p:sp>
      <p:sp>
        <p:nvSpPr>
          <p:cNvPr id="7" name="Rectangle 1069"/>
          <p:cNvSpPr>
            <a:spLocks noGrp="1" noChangeArrowheads="1"/>
          </p:cNvSpPr>
          <p:nvPr>
            <p:ph type="ftr" sz="quarter" idx="11"/>
          </p:nvPr>
        </p:nvSpPr>
        <p:spPr>
          <a:ln/>
        </p:spPr>
        <p:txBody>
          <a:bodyPr/>
          <a:lstStyle>
            <a:lvl1pPr>
              <a:defRPr/>
            </a:lvl1pPr>
          </a:lstStyle>
          <a:p>
            <a:pPr>
              <a:defRPr/>
            </a:pPr>
            <a:endParaRPr lang="da-DK"/>
          </a:p>
        </p:txBody>
      </p:sp>
      <p:sp>
        <p:nvSpPr>
          <p:cNvPr id="8" name="Rectangle 1070"/>
          <p:cNvSpPr>
            <a:spLocks noGrp="1" noChangeArrowheads="1"/>
          </p:cNvSpPr>
          <p:nvPr>
            <p:ph type="sldNum" sz="quarter" idx="12"/>
          </p:nvPr>
        </p:nvSpPr>
        <p:spPr>
          <a:ln/>
        </p:spPr>
        <p:txBody>
          <a:bodyPr/>
          <a:lstStyle>
            <a:lvl1pPr>
              <a:defRPr/>
            </a:lvl1pPr>
          </a:lstStyle>
          <a:p>
            <a:pPr>
              <a:defRPr/>
            </a:pPr>
            <a:fld id="{B362692B-BB1C-453F-A4BE-ABF4B642F7F2}" type="slidenum">
              <a:rPr lang="da-DK"/>
              <a:pPr>
                <a:defRPr/>
              </a:pPr>
              <a:t>‹nr.›</a:t>
            </a:fld>
            <a:endParaRPr lang="da-DK"/>
          </a:p>
        </p:txBody>
      </p:sp>
    </p:spTree>
    <p:extLst>
      <p:ext uri="{BB962C8B-B14F-4D97-AF65-F5344CB8AC3E}">
        <p14:creationId xmlns:p14="http://schemas.microsoft.com/office/powerpoint/2010/main" val="1731969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58B037-59BE-E7F5-2ECA-AB95906E07F4}"/>
              </a:ext>
            </a:extLst>
          </p:cNvPr>
          <p:cNvSpPr>
            <a:spLocks noGrp="1" noChangeArrowheads="1"/>
          </p:cNvSpPr>
          <p:nvPr>
            <p:ph type="dt" sz="half" idx="10"/>
          </p:nvPr>
        </p:nvSpPr>
        <p:spPr>
          <a:ln/>
        </p:spPr>
        <p:txBody>
          <a:bodyPr/>
          <a:lstStyle>
            <a:lvl1pPr>
              <a:defRPr/>
            </a:lvl1pPr>
          </a:lstStyle>
          <a:p>
            <a:pPr>
              <a:defRPr/>
            </a:pPr>
            <a:endParaRPr lang="da-DK" altLang="en-US"/>
          </a:p>
        </p:txBody>
      </p:sp>
      <p:sp>
        <p:nvSpPr>
          <p:cNvPr id="3" name="Rectangle 5">
            <a:extLst>
              <a:ext uri="{FF2B5EF4-FFF2-40B4-BE49-F238E27FC236}">
                <a16:creationId xmlns:a16="http://schemas.microsoft.com/office/drawing/2014/main" id="{564EC922-8372-65AD-EF6E-971AE73DFCF9}"/>
              </a:ext>
            </a:extLst>
          </p:cNvPr>
          <p:cNvSpPr>
            <a:spLocks noGrp="1" noChangeArrowheads="1"/>
          </p:cNvSpPr>
          <p:nvPr>
            <p:ph type="ftr" sz="quarter" idx="11"/>
          </p:nvPr>
        </p:nvSpPr>
        <p:spPr>
          <a:ln/>
        </p:spPr>
        <p:txBody>
          <a:bodyPr/>
          <a:lstStyle>
            <a:lvl1pPr>
              <a:defRPr/>
            </a:lvl1pPr>
          </a:lstStyle>
          <a:p>
            <a:pPr>
              <a:defRPr/>
            </a:pPr>
            <a:endParaRPr lang="da-DK"/>
          </a:p>
        </p:txBody>
      </p:sp>
      <p:sp>
        <p:nvSpPr>
          <p:cNvPr id="4" name="Rectangle 6">
            <a:extLst>
              <a:ext uri="{FF2B5EF4-FFF2-40B4-BE49-F238E27FC236}">
                <a16:creationId xmlns:a16="http://schemas.microsoft.com/office/drawing/2014/main" id="{4A514B0D-E61D-F6D8-19D4-5F3C68B99824}"/>
              </a:ext>
            </a:extLst>
          </p:cNvPr>
          <p:cNvSpPr>
            <a:spLocks noGrp="1" noChangeArrowheads="1"/>
          </p:cNvSpPr>
          <p:nvPr>
            <p:ph type="sldNum" sz="quarter" idx="12"/>
          </p:nvPr>
        </p:nvSpPr>
        <p:spPr>
          <a:ln/>
        </p:spPr>
        <p:txBody>
          <a:bodyPr/>
          <a:lstStyle>
            <a:lvl1pPr>
              <a:defRPr/>
            </a:lvl1pPr>
          </a:lstStyle>
          <a:p>
            <a:fld id="{76E4D750-F8E0-4B49-9FE6-969CD77C9BCC}" type="slidenum">
              <a:rPr lang="da-DK" altLang="da-DK"/>
              <a:pPr/>
              <a:t>‹nr.›</a:t>
            </a:fld>
            <a:endParaRPr lang="da-DK" altLang="da-DK"/>
          </a:p>
        </p:txBody>
      </p:sp>
    </p:spTree>
    <p:extLst>
      <p:ext uri="{BB962C8B-B14F-4D97-AF65-F5344CB8AC3E}">
        <p14:creationId xmlns:p14="http://schemas.microsoft.com/office/powerpoint/2010/main" val="1211500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240530297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 </a:t>
            </a:r>
          </a:p>
        </p:txBody>
      </p:sp>
    </p:spTree>
    <p:extLst>
      <p:ext uri="{BB962C8B-B14F-4D97-AF65-F5344CB8AC3E}">
        <p14:creationId xmlns:p14="http://schemas.microsoft.com/office/powerpoint/2010/main" val="45556215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174775436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a:p>
        </p:txBody>
      </p:sp>
    </p:spTree>
    <p:extLst>
      <p:ext uri="{BB962C8B-B14F-4D97-AF65-F5344CB8AC3E}">
        <p14:creationId xmlns:p14="http://schemas.microsoft.com/office/powerpoint/2010/main" val="280688131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35086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3728592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3786116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Tree>
    <p:extLst>
      <p:ext uri="{BB962C8B-B14F-4D97-AF65-F5344CB8AC3E}">
        <p14:creationId xmlns:p14="http://schemas.microsoft.com/office/powerpoint/2010/main" val="3911372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a:t>
            </a:r>
            <a:br>
              <a:rPr lang="da-DK"/>
            </a:br>
            <a:r>
              <a:rPr lang="da-DK"/>
              <a:t>indsætte et billede</a:t>
            </a:r>
          </a:p>
        </p:txBody>
      </p:sp>
    </p:spTree>
    <p:extLst>
      <p:ext uri="{BB962C8B-B14F-4D97-AF65-F5344CB8AC3E}">
        <p14:creationId xmlns:p14="http://schemas.microsoft.com/office/powerpoint/2010/main" val="754246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3750317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05605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a:t>Klik her for </a:t>
            </a:r>
            <a:br>
              <a:rPr lang="da-DK"/>
            </a:br>
            <a:r>
              <a:rPr lang="da-DK"/>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3447044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44301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46818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a:t>Klik her for at tilføje en overskrift</a:t>
            </a:r>
          </a:p>
        </p:txBody>
      </p:sp>
    </p:spTree>
    <p:extLst>
      <p:ext uri="{BB962C8B-B14F-4D97-AF65-F5344CB8AC3E}">
        <p14:creationId xmlns:p14="http://schemas.microsoft.com/office/powerpoint/2010/main" val="1283311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dirty="0"/>
          </a:p>
        </p:txBody>
      </p:sp>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a:t>Klik for at tilføje en tekst</a:t>
            </a:r>
          </a:p>
        </p:txBody>
      </p:sp>
    </p:spTree>
    <p:extLst>
      <p:ext uri="{BB962C8B-B14F-4D97-AF65-F5344CB8AC3E}">
        <p14:creationId xmlns:p14="http://schemas.microsoft.com/office/powerpoint/2010/main" val="2194375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614830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64960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7274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3.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grpSp>
        <p:nvGrpSpPr>
          <p:cNvPr id="8" name="Gruppe 7">
            <a:extLst>
              <a:ext uri="{FF2B5EF4-FFF2-40B4-BE49-F238E27FC236}">
                <a16:creationId xmlns:a16="http://schemas.microsoft.com/office/drawing/2014/main" id="{14B721F1-4F88-ACEB-740E-BE159B0D2C98}"/>
              </a:ext>
            </a:extLst>
          </p:cNvPr>
          <p:cNvGrpSpPr/>
          <p:nvPr userDrawn="1"/>
        </p:nvGrpSpPr>
        <p:grpSpPr>
          <a:xfrm>
            <a:off x="10943980" y="5600380"/>
            <a:ext cx="698492" cy="804206"/>
            <a:chOff x="10943980" y="5600380"/>
            <a:chExt cx="698492" cy="804206"/>
          </a:xfrm>
        </p:grpSpPr>
        <p:sp>
          <p:nvSpPr>
            <p:cNvPr id="9" name="Rektangel 8">
              <a:extLst>
                <a:ext uri="{FF2B5EF4-FFF2-40B4-BE49-F238E27FC236}">
                  <a16:creationId xmlns:a16="http://schemas.microsoft.com/office/drawing/2014/main" id="{0E2FBB65-E02F-1F9C-1978-8D259427C051}"/>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0A647D81-7332-24C5-DD7C-820A6C77E1BC}"/>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719" r:id="rId21"/>
    <p:sldLayoutId id="2147483720" r:id="rId22"/>
    <p:sldLayoutId id="2147483721" r:id="rId23"/>
    <p:sldLayoutId id="2147483723" r:id="rId24"/>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a:p>
        </p:txBody>
      </p:sp>
      <p:grpSp>
        <p:nvGrpSpPr>
          <p:cNvPr id="7" name="Gruppe 6">
            <a:extLst>
              <a:ext uri="{FF2B5EF4-FFF2-40B4-BE49-F238E27FC236}">
                <a16:creationId xmlns:a16="http://schemas.microsoft.com/office/drawing/2014/main" id="{3B1D0884-AF9C-69F1-9583-FE1DFF406279}"/>
              </a:ext>
            </a:extLst>
          </p:cNvPr>
          <p:cNvGrpSpPr/>
          <p:nvPr userDrawn="1"/>
        </p:nvGrpSpPr>
        <p:grpSpPr>
          <a:xfrm>
            <a:off x="10852150" y="5570068"/>
            <a:ext cx="857249" cy="849364"/>
            <a:chOff x="4998720" y="298705"/>
            <a:chExt cx="1344930" cy="1317176"/>
          </a:xfrm>
          <a:solidFill>
            <a:schemeClr val="tx2">
              <a:lumMod val="10000"/>
              <a:lumOff val="90000"/>
            </a:schemeClr>
          </a:solidFill>
        </p:grpSpPr>
        <p:sp>
          <p:nvSpPr>
            <p:cNvPr id="11" name="Ellipse 10">
              <a:extLst>
                <a:ext uri="{FF2B5EF4-FFF2-40B4-BE49-F238E27FC236}">
                  <a16:creationId xmlns:a16="http://schemas.microsoft.com/office/drawing/2014/main" id="{95ED96FB-2902-279B-E715-7EB93F0C5B46}"/>
                </a:ext>
              </a:extLst>
            </p:cNvPr>
            <p:cNvSpPr/>
            <p:nvPr/>
          </p:nvSpPr>
          <p:spPr>
            <a:xfrm>
              <a:off x="4998720" y="298705"/>
              <a:ext cx="1344930" cy="1317176"/>
            </a:xfrm>
            <a:prstGeom prst="ellipse">
              <a:avLst/>
            </a:prstGeom>
            <a:grpFill/>
            <a:ln w="101600">
              <a:solidFill>
                <a:srgbClr val="3B5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Grafik, symbol, logo, cirkel&#10;&#10;Automatisk genereret beskrivelse">
              <a:extLst>
                <a:ext uri="{FF2B5EF4-FFF2-40B4-BE49-F238E27FC236}">
                  <a16:creationId xmlns:a16="http://schemas.microsoft.com/office/drawing/2014/main" id="{05B7E7A7-0DBE-85CD-E920-E4A98D1063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62565" y="548673"/>
              <a:ext cx="817240" cy="817240"/>
            </a:xfrm>
            <a:prstGeom prst="rect">
              <a:avLst/>
            </a:prstGeom>
            <a:grpFill/>
          </p:spPr>
        </p:pic>
      </p:grpSp>
    </p:spTree>
    <p:extLst>
      <p:ext uri="{BB962C8B-B14F-4D97-AF65-F5344CB8AC3E}">
        <p14:creationId xmlns:p14="http://schemas.microsoft.com/office/powerpoint/2010/main" val="17471877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hyperlink" Target="https://www.regionsjaelland.dk/fagfolk/centre-og-vidensenheder/progrez/implementering-af-forskning/claudicatio-intermittens"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s://view.officeapps.live.com/op/view.aspx?src=https%3A%2F%2Fapp-rsjdxp-cms-prod-001.azurewebsites.net%2F%2Fmedia%2Fd2ze01vm%2Ffolder-til-borger-november-2024.pptx&amp;wdOrigin=BROWSELINK"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www.regionsjaelland.dk/saarbehandling" TargetMode="Externa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1EDE030E-4555-3E9C-8F10-1C32064095CF}"/>
              </a:ext>
            </a:extLst>
          </p:cNvPr>
          <p:cNvSpPr>
            <a:spLocks noGrp="1"/>
          </p:cNvSpPr>
          <p:nvPr>
            <p:ph type="ctrTitle"/>
          </p:nvPr>
        </p:nvSpPr>
        <p:spPr>
          <a:xfrm>
            <a:off x="904982" y="701756"/>
            <a:ext cx="5882583" cy="2813304"/>
          </a:xfrm>
        </p:spPr>
        <p:txBody>
          <a:bodyPr vert="horz" wrap="square" lIns="0" tIns="0" rIns="0" bIns="0" rtlCol="0" anchor="b" anchorCtr="0">
            <a:normAutofit/>
          </a:bodyPr>
          <a:lstStyle/>
          <a:p>
            <a:r>
              <a:rPr lang="da-DK" b="1" kern="1200" dirty="0">
                <a:latin typeface="+mj-lt"/>
                <a:ea typeface="Verdana" panose="020B0604030504040204" pitchFamily="34" charset="0"/>
                <a:cs typeface="Verdana" panose="020B0604030504040204" pitchFamily="34" charset="0"/>
              </a:rPr>
              <a:t>Arterielle sår</a:t>
            </a:r>
            <a:br>
              <a:rPr lang="da-DK" b="1" kern="1200" dirty="0">
                <a:latin typeface="+mj-lt"/>
                <a:ea typeface="Verdana" panose="020B0604030504040204" pitchFamily="34" charset="0"/>
                <a:cs typeface="Verdana" panose="020B0604030504040204" pitchFamily="34" charset="0"/>
              </a:rPr>
            </a:br>
            <a:endParaRPr lang="da-DK" b="1" kern="1200" dirty="0">
              <a:latin typeface="+mj-lt"/>
              <a:ea typeface="Verdana" panose="020B0604030504040204" pitchFamily="34" charset="0"/>
              <a:cs typeface="Verdana" panose="020B0604030504040204" pitchFamily="34" charset="0"/>
            </a:endParaRPr>
          </a:p>
        </p:txBody>
      </p:sp>
      <p:sp>
        <p:nvSpPr>
          <p:cNvPr id="16" name="Title 3">
            <a:extLst>
              <a:ext uri="{FF2B5EF4-FFF2-40B4-BE49-F238E27FC236}">
                <a16:creationId xmlns:a16="http://schemas.microsoft.com/office/drawing/2014/main" id="{60CDA025-C729-C7F4-EAF3-BA87A85F6496}"/>
              </a:ext>
            </a:extLst>
          </p:cNvPr>
          <p:cNvSpPr txBox="1">
            <a:spLocks/>
          </p:cNvSpPr>
          <p:nvPr/>
        </p:nvSpPr>
        <p:spPr>
          <a:xfrm>
            <a:off x="904982" y="4874441"/>
            <a:ext cx="4464051" cy="877824"/>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defTabSz="590400">
              <a:lnSpc>
                <a:spcPts val="2400"/>
              </a:lnSpc>
              <a:spcBef>
                <a:spcPts val="1000"/>
              </a:spcBef>
            </a:pPr>
            <a:r>
              <a:rPr lang="da-DK" sz="1800" dirty="0">
                <a:latin typeface="Verdana" panose="020B0604030504040204" pitchFamily="34" charset="0"/>
                <a:ea typeface="Aptos" panose="020B0004020202020204" pitchFamily="34" charset="0"/>
                <a:cs typeface="Times New Roman" panose="02020603050405020304" pitchFamily="18" charset="0"/>
              </a:rPr>
              <a:t>Tematik i specialiserede sårtyper</a:t>
            </a:r>
            <a:endParaRPr lang="da-DK" sz="2400" kern="1200" dirty="0">
              <a:latin typeface="+mn-lt"/>
              <a:ea typeface="Verdana" panose="020B0604030504040204" pitchFamily="34" charset="0"/>
              <a:cs typeface="Verdana" panose="020B0604030504040204" pitchFamily="34" charset="0"/>
            </a:endParaRPr>
          </a:p>
        </p:txBody>
      </p:sp>
      <p:sp>
        <p:nvSpPr>
          <p:cNvPr id="14" name="Slide Number Placeholder 3" hidden="1">
            <a:extLst>
              <a:ext uri="{FF2B5EF4-FFF2-40B4-BE49-F238E27FC236}">
                <a16:creationId xmlns:a16="http://schemas.microsoft.com/office/drawing/2014/main" id="{B5C40674-10E3-4773-A21E-8B62793D85C4}"/>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a:t>
            </a:fld>
            <a:endParaRPr lang="da-DK"/>
          </a:p>
        </p:txBody>
      </p:sp>
      <p:sp>
        <p:nvSpPr>
          <p:cNvPr id="3" name="Pladsholder til slidenummer 2">
            <a:extLst>
              <a:ext uri="{FF2B5EF4-FFF2-40B4-BE49-F238E27FC236}">
                <a16:creationId xmlns:a16="http://schemas.microsoft.com/office/drawing/2014/main" id="{910F726D-B030-3447-AC7E-BC2948CBABB4}"/>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1</a:t>
            </a:fld>
            <a:endParaRPr lang="da-DK"/>
          </a:p>
        </p:txBody>
      </p:sp>
      <p:sp>
        <p:nvSpPr>
          <p:cNvPr id="4" name="Tekstfelt 3">
            <a:extLst>
              <a:ext uri="{FF2B5EF4-FFF2-40B4-BE49-F238E27FC236}">
                <a16:creationId xmlns:a16="http://schemas.microsoft.com/office/drawing/2014/main" id="{C89EA22F-41E8-B63E-9547-47632A040D75}"/>
              </a:ext>
            </a:extLst>
          </p:cNvPr>
          <p:cNvSpPr txBox="1"/>
          <p:nvPr/>
        </p:nvSpPr>
        <p:spPr>
          <a:xfrm>
            <a:off x="904982" y="5313353"/>
            <a:ext cx="6096000" cy="307777"/>
          </a:xfrm>
          <a:prstGeom prst="rect">
            <a:avLst/>
          </a:prstGeom>
          <a:noFill/>
        </p:spPr>
        <p:txBody>
          <a:bodyPr wrap="square">
            <a:spAutoFit/>
          </a:bodyPr>
          <a:lstStyle/>
          <a:p>
            <a:r>
              <a:rPr lang="da-DK" sz="1400" i="1" dirty="0">
                <a:solidFill>
                  <a:schemeClr val="bg1"/>
                </a:solidFill>
              </a:rPr>
              <a:t>Version 1. 27. Marts 2026</a:t>
            </a:r>
          </a:p>
        </p:txBody>
      </p:sp>
      <p:pic>
        <p:nvPicPr>
          <p:cNvPr id="8" name="Billede 7" descr="Et billede, der indeholder person, tå, åre, barfodet&#10;&#10;AI-genereret indhold kan være ukorrekt.">
            <a:extLst>
              <a:ext uri="{FF2B5EF4-FFF2-40B4-BE49-F238E27FC236}">
                <a16:creationId xmlns:a16="http://schemas.microsoft.com/office/drawing/2014/main" id="{F67E7C74-BCA0-8A85-0402-1D0D87B4BBEC}"/>
              </a:ext>
            </a:extLst>
          </p:cNvPr>
          <p:cNvPicPr>
            <a:picLocks noChangeAspect="1"/>
          </p:cNvPicPr>
          <p:nvPr/>
        </p:nvPicPr>
        <p:blipFill>
          <a:blip r:embed="rId3"/>
          <a:stretch>
            <a:fillRect/>
          </a:stretch>
        </p:blipFill>
        <p:spPr>
          <a:xfrm>
            <a:off x="6562726" y="396051"/>
            <a:ext cx="4724292" cy="6238019"/>
          </a:xfrm>
          <a:prstGeom prst="flowChartConnector">
            <a:avLst/>
          </a:prstGeom>
          <a:ln>
            <a:noFill/>
          </a:ln>
          <a:effectLst>
            <a:softEdge rad="112500"/>
          </a:effectLst>
        </p:spPr>
      </p:pic>
    </p:spTree>
    <p:extLst>
      <p:ext uri="{BB962C8B-B14F-4D97-AF65-F5344CB8AC3E}">
        <p14:creationId xmlns:p14="http://schemas.microsoft.com/office/powerpoint/2010/main" val="36695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Rectangle 1026"/>
          <p:cNvSpPr>
            <a:spLocks noGrp="1" noChangeArrowheads="1"/>
          </p:cNvSpPr>
          <p:nvPr>
            <p:ph type="title"/>
          </p:nvPr>
        </p:nvSpPr>
        <p:spPr>
          <a:xfrm>
            <a:off x="655413" y="98511"/>
            <a:ext cx="8229600" cy="1143000"/>
          </a:xfrm>
        </p:spPr>
        <p:txBody>
          <a:bodyPr>
            <a:normAutofit/>
          </a:bodyPr>
          <a:lstStyle/>
          <a:p>
            <a:pPr eaLnBrk="1" hangingPunct="1">
              <a:defRPr/>
            </a:pPr>
            <a:r>
              <a:rPr lang="da-DK" dirty="0">
                <a:ea typeface="Arial Unicode MS" panose="020B0604020202020204" pitchFamily="34" charset="-128"/>
                <a:cs typeface="Arial Unicode MS" panose="020B0604020202020204" pitchFamily="34" charset="-128"/>
              </a:rPr>
              <a:t>Arterielle sår</a:t>
            </a:r>
          </a:p>
        </p:txBody>
      </p:sp>
      <p:sp>
        <p:nvSpPr>
          <p:cNvPr id="289795" name="Rectangle 1027"/>
          <p:cNvSpPr>
            <a:spLocks noGrp="1" noChangeArrowheads="1"/>
          </p:cNvSpPr>
          <p:nvPr>
            <p:ph type="body" sz="half" idx="1"/>
          </p:nvPr>
        </p:nvSpPr>
        <p:spPr>
          <a:xfrm>
            <a:off x="524217" y="1982086"/>
            <a:ext cx="7730096" cy="5199728"/>
          </a:xfrm>
        </p:spPr>
        <p:txBody>
          <a:bodyPr>
            <a:normAutofit/>
          </a:bodyPr>
          <a:lstStyle/>
          <a:p>
            <a:pPr>
              <a:lnSpc>
                <a:spcPct val="90000"/>
              </a:lnSpc>
              <a:defRPr/>
            </a:pPr>
            <a:r>
              <a:rPr lang="da-DK" dirty="0">
                <a:ea typeface="Arial Unicode MS" panose="020B0604020202020204" pitchFamily="34" charset="-128"/>
                <a:cs typeface="Arial Unicode MS" panose="020B0604020202020204" pitchFamily="34" charset="-128"/>
              </a:rPr>
              <a:t>Placering: Ofte fra </a:t>
            </a:r>
            <a:r>
              <a:rPr lang="da-DK" dirty="0" err="1">
                <a:ea typeface="Arial Unicode MS" panose="020B0604020202020204" pitchFamily="34" charset="-128"/>
                <a:cs typeface="Arial Unicode MS" panose="020B0604020202020204" pitchFamily="34" charset="-128"/>
              </a:rPr>
              <a:t>malleoler</a:t>
            </a:r>
            <a:r>
              <a:rPr lang="da-DK" dirty="0">
                <a:ea typeface="Arial Unicode MS" panose="020B0604020202020204" pitchFamily="34" charset="-128"/>
                <a:cs typeface="Arial Unicode MS" panose="020B0604020202020204" pitchFamily="34" charset="-128"/>
              </a:rPr>
              <a:t> og nedefter på hæl, </a:t>
            </a:r>
            <a:r>
              <a:rPr lang="da-DK" dirty="0" err="1">
                <a:ea typeface="Arial Unicode MS" panose="020B0604020202020204" pitchFamily="34" charset="-128"/>
                <a:cs typeface="Arial Unicode MS" panose="020B0604020202020204" pitchFamily="34" charset="-128"/>
              </a:rPr>
              <a:t>fodryg</a:t>
            </a:r>
            <a:r>
              <a:rPr lang="da-DK" dirty="0">
                <a:ea typeface="Arial Unicode MS" panose="020B0604020202020204" pitchFamily="34" charset="-128"/>
                <a:cs typeface="Arial Unicode MS" panose="020B0604020202020204" pitchFamily="34" charset="-128"/>
              </a:rPr>
              <a:t>, fodrand og tæer, eller over knoglefremspring</a:t>
            </a:r>
          </a:p>
          <a:p>
            <a:pPr>
              <a:lnSpc>
                <a:spcPct val="90000"/>
              </a:lnSpc>
              <a:defRPr/>
            </a:pPr>
            <a:r>
              <a:rPr lang="da-DK" dirty="0">
                <a:ea typeface="Arial Unicode MS" panose="020B0604020202020204" pitchFamily="34" charset="-128"/>
                <a:cs typeface="Arial Unicode MS" panose="020B0604020202020204" pitchFamily="34" charset="-128"/>
              </a:rPr>
              <a:t>Kan være dybe med skarpe afgrænsede kanter</a:t>
            </a:r>
          </a:p>
          <a:p>
            <a:pPr>
              <a:lnSpc>
                <a:spcPct val="90000"/>
              </a:lnSpc>
              <a:defRPr/>
            </a:pPr>
            <a:r>
              <a:rPr lang="da-DK" dirty="0">
                <a:ea typeface="Arial Unicode MS" panose="020B0604020202020204" pitchFamily="34" charset="-128"/>
                <a:cs typeface="Arial Unicode MS" panose="020B0604020202020204" pitchFamily="34" charset="-128"/>
              </a:rPr>
              <a:t>Kan have sorte og gule </a:t>
            </a:r>
            <a:r>
              <a:rPr lang="da-DK" dirty="0" err="1">
                <a:ea typeface="Arial Unicode MS" panose="020B0604020202020204" pitchFamily="34" charset="-128"/>
                <a:cs typeface="Arial Unicode MS" panose="020B0604020202020204" pitchFamily="34" charset="-128"/>
              </a:rPr>
              <a:t>nekroser</a:t>
            </a:r>
            <a:endParaRPr lang="da-DK" dirty="0">
              <a:ea typeface="Arial Unicode MS" panose="020B0604020202020204" pitchFamily="34" charset="-128"/>
              <a:cs typeface="Arial Unicode MS" panose="020B0604020202020204" pitchFamily="34" charset="-128"/>
            </a:endParaRPr>
          </a:p>
          <a:p>
            <a:pPr>
              <a:lnSpc>
                <a:spcPct val="90000"/>
              </a:lnSpc>
              <a:defRPr/>
            </a:pPr>
            <a:r>
              <a:rPr lang="da-DK" dirty="0" err="1">
                <a:ea typeface="Arial Unicode MS" panose="020B0604020202020204" pitchFamily="34" charset="-128"/>
                <a:cs typeface="Arial Unicode MS" panose="020B0604020202020204" pitchFamily="34" charset="-128"/>
              </a:rPr>
              <a:t>Nekroserne</a:t>
            </a:r>
            <a:r>
              <a:rPr lang="da-DK" dirty="0">
                <a:ea typeface="Arial Unicode MS" panose="020B0604020202020204" pitchFamily="34" charset="-128"/>
                <a:cs typeface="Arial Unicode MS" panose="020B0604020202020204" pitchFamily="34" charset="-128"/>
              </a:rPr>
              <a:t> kan være tørre eller fugtige og gendannes ofte trods </a:t>
            </a:r>
            <a:r>
              <a:rPr lang="da-DK" dirty="0" err="1">
                <a:ea typeface="Arial Unicode MS" panose="020B0604020202020204" pitchFamily="34" charset="-128"/>
                <a:cs typeface="Arial Unicode MS" panose="020B0604020202020204" pitchFamily="34" charset="-128"/>
              </a:rPr>
              <a:t>debridering</a:t>
            </a:r>
            <a:endParaRPr lang="da-DK" dirty="0">
              <a:ea typeface="Arial Unicode MS" panose="020B0604020202020204" pitchFamily="34" charset="-128"/>
              <a:cs typeface="Arial Unicode MS" panose="020B0604020202020204" pitchFamily="34" charset="-128"/>
            </a:endParaRPr>
          </a:p>
          <a:p>
            <a:pPr>
              <a:lnSpc>
                <a:spcPct val="90000"/>
              </a:lnSpc>
              <a:defRPr/>
            </a:pPr>
            <a:r>
              <a:rPr lang="da-DK" dirty="0">
                <a:ea typeface="Arial Unicode MS" panose="020B0604020202020204" pitchFamily="34" charset="-128"/>
                <a:cs typeface="Arial Unicode MS" panose="020B0604020202020204" pitchFamily="34" charset="-128"/>
              </a:rPr>
              <a:t>Sparsom blødning ved rensning og </a:t>
            </a:r>
            <a:r>
              <a:rPr lang="da-DK" dirty="0" err="1">
                <a:ea typeface="Arial Unicode MS" panose="020B0604020202020204" pitchFamily="34" charset="-128"/>
                <a:cs typeface="Arial Unicode MS" panose="020B0604020202020204" pitchFamily="34" charset="-128"/>
              </a:rPr>
              <a:t>debridering</a:t>
            </a:r>
            <a:endParaRPr lang="da-DK" dirty="0">
              <a:ea typeface="Arial Unicode MS" panose="020B0604020202020204" pitchFamily="34" charset="-128"/>
              <a:cs typeface="Arial Unicode MS" panose="020B0604020202020204" pitchFamily="34" charset="-128"/>
            </a:endParaRPr>
          </a:p>
          <a:p>
            <a:pPr>
              <a:lnSpc>
                <a:spcPct val="90000"/>
              </a:lnSpc>
              <a:defRPr/>
            </a:pPr>
            <a:r>
              <a:rPr lang="da-DK" dirty="0">
                <a:ea typeface="Arial Unicode MS" panose="020B0604020202020204" pitchFamily="34" charset="-128"/>
                <a:cs typeface="Arial Unicode MS" panose="020B0604020202020204" pitchFamily="34" charset="-128"/>
              </a:rPr>
              <a:t>Hvis der er tale om blandingssår hvor der også er venøs insufficiens sidder de ofte på crus og kaldes </a:t>
            </a:r>
            <a:r>
              <a:rPr lang="da-DK" dirty="0" err="1">
                <a:ea typeface="Arial Unicode MS" panose="020B0604020202020204" pitchFamily="34" charset="-128"/>
                <a:cs typeface="Arial Unicode MS" panose="020B0604020202020204" pitchFamily="34" charset="-128"/>
              </a:rPr>
              <a:t>arteriovenøse</a:t>
            </a:r>
            <a:r>
              <a:rPr lang="da-DK" dirty="0">
                <a:ea typeface="Arial Unicode MS" panose="020B0604020202020204" pitchFamily="34" charset="-128"/>
                <a:cs typeface="Arial Unicode MS" panose="020B0604020202020204" pitchFamily="34" charset="-128"/>
              </a:rPr>
              <a:t> sår</a:t>
            </a:r>
          </a:p>
          <a:p>
            <a:pPr>
              <a:lnSpc>
                <a:spcPct val="90000"/>
              </a:lnSpc>
              <a:defRPr/>
            </a:pPr>
            <a:r>
              <a:rPr lang="da-DK" dirty="0">
                <a:ea typeface="Arial Unicode MS" panose="020B0604020202020204" pitchFamily="34" charset="-128"/>
                <a:cs typeface="Arial Unicode MS" panose="020B0604020202020204" pitchFamily="34" charset="-128"/>
              </a:rPr>
              <a:t>Kan være </a:t>
            </a:r>
            <a:r>
              <a:rPr lang="da-DK" dirty="0" err="1">
                <a:ea typeface="Arial Unicode MS" panose="020B0604020202020204" pitchFamily="34" charset="-128"/>
                <a:cs typeface="Arial Unicode MS" panose="020B0604020202020204" pitchFamily="34" charset="-128"/>
              </a:rPr>
              <a:t>ødematøse</a:t>
            </a:r>
            <a:r>
              <a:rPr lang="da-DK" dirty="0">
                <a:ea typeface="Arial Unicode MS" panose="020B0604020202020204" pitchFamily="34" charset="-128"/>
                <a:cs typeface="Arial Unicode MS" panose="020B0604020202020204" pitchFamily="34" charset="-128"/>
              </a:rPr>
              <a:t> ved blandingssårene eller ved hvilesmerter hvor benene sænkes</a:t>
            </a:r>
          </a:p>
          <a:p>
            <a:pPr eaLnBrk="1" hangingPunct="1">
              <a:lnSpc>
                <a:spcPct val="90000"/>
              </a:lnSpc>
              <a:buFontTx/>
              <a:buChar char="•"/>
              <a:defRPr/>
            </a:pPr>
            <a:endParaRPr lang="da-DK" dirty="0">
              <a:ea typeface="Arial Unicode MS" panose="020B0604020202020204" pitchFamily="34" charset="-128"/>
              <a:cs typeface="Arial Unicode MS" panose="020B0604020202020204" pitchFamily="34" charset="-128"/>
            </a:endParaRPr>
          </a:p>
          <a:p>
            <a:pPr eaLnBrk="1" hangingPunct="1">
              <a:lnSpc>
                <a:spcPct val="90000"/>
              </a:lnSpc>
              <a:buFontTx/>
              <a:buChar char="•"/>
              <a:defRPr/>
            </a:pPr>
            <a:endParaRPr lang="da-DK"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90000"/>
              </a:lnSpc>
              <a:buFontTx/>
              <a:buChar char="•"/>
              <a:defRPr/>
            </a:pPr>
            <a:endParaRPr lang="da-DK" dirty="0">
              <a:latin typeface="Comic Sans MS" pitchFamily="66" charset="0"/>
            </a:endParaRPr>
          </a:p>
          <a:p>
            <a:pPr eaLnBrk="1" hangingPunct="1">
              <a:lnSpc>
                <a:spcPct val="90000"/>
              </a:lnSpc>
              <a:defRPr/>
            </a:pPr>
            <a:endParaRPr lang="da-DK" sz="2800" dirty="0">
              <a:latin typeface="Times New Roman" pitchFamily="18" charset="0"/>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5013" y="476671"/>
            <a:ext cx="2363755" cy="1772816"/>
          </a:xfrm>
          <a:prstGeom prst="rect">
            <a:avLst/>
          </a:prstGeom>
        </p:spPr>
      </p:pic>
      <p:pic>
        <p:nvPicPr>
          <p:cNvPr id="4" name="Billede 3" descr="Et billede, der indeholder person, Kød/hud, åre, indendørs&#10;&#10;AI-genereret indhold kan være ukorrekt.">
            <a:extLst>
              <a:ext uri="{FF2B5EF4-FFF2-40B4-BE49-F238E27FC236}">
                <a16:creationId xmlns:a16="http://schemas.microsoft.com/office/drawing/2014/main" id="{82C1B10B-2854-CC2B-57AF-4B40D5BBDD6F}"/>
              </a:ext>
            </a:extLst>
          </p:cNvPr>
          <p:cNvPicPr>
            <a:picLocks noChangeAspect="1"/>
          </p:cNvPicPr>
          <p:nvPr/>
        </p:nvPicPr>
        <p:blipFill>
          <a:blip r:embed="rId4"/>
          <a:stretch>
            <a:fillRect/>
          </a:stretch>
        </p:blipFill>
        <p:spPr>
          <a:xfrm>
            <a:off x="8832305" y="2679541"/>
            <a:ext cx="2086266" cy="334374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D9F61-7E7D-1FF5-450D-C200F6BD94D1}"/>
              </a:ext>
            </a:extLst>
          </p:cNvPr>
          <p:cNvSpPr>
            <a:spLocks noGrp="1"/>
          </p:cNvSpPr>
          <p:nvPr>
            <p:ph type="title"/>
          </p:nvPr>
        </p:nvSpPr>
        <p:spPr>
          <a:xfrm>
            <a:off x="510472" y="-95960"/>
            <a:ext cx="10972800" cy="1143000"/>
          </a:xfrm>
        </p:spPr>
        <p:txBody>
          <a:bodyPr/>
          <a:lstStyle/>
          <a:p>
            <a:r>
              <a:rPr lang="da-DK" dirty="0"/>
              <a:t>Tørre </a:t>
            </a:r>
            <a:r>
              <a:rPr lang="da-DK" dirty="0" err="1"/>
              <a:t>nekroser</a:t>
            </a:r>
            <a:endParaRPr lang="da-DK" dirty="0"/>
          </a:p>
        </p:txBody>
      </p:sp>
      <p:sp>
        <p:nvSpPr>
          <p:cNvPr id="6" name="Pladsholder til slidenummer 5">
            <a:extLst>
              <a:ext uri="{FF2B5EF4-FFF2-40B4-BE49-F238E27FC236}">
                <a16:creationId xmlns:a16="http://schemas.microsoft.com/office/drawing/2014/main" id="{C254C488-5DEF-E1D5-0566-FA0AFA652F91}"/>
              </a:ext>
            </a:extLst>
          </p:cNvPr>
          <p:cNvSpPr>
            <a:spLocks noGrp="1"/>
          </p:cNvSpPr>
          <p:nvPr>
            <p:ph type="sldNum" sz="quarter" idx="12"/>
          </p:nvPr>
        </p:nvSpPr>
        <p:spPr/>
        <p:txBody>
          <a:bodyPr/>
          <a:lstStyle/>
          <a:p>
            <a:pPr>
              <a:defRPr/>
            </a:pPr>
            <a:fld id="{B362692B-BB1C-453F-A4BE-ABF4B642F7F2}" type="slidenum">
              <a:rPr lang="da-DK" smtClean="0"/>
              <a:pPr>
                <a:defRPr/>
              </a:pPr>
              <a:t>11</a:t>
            </a:fld>
            <a:endParaRPr lang="da-DK"/>
          </a:p>
        </p:txBody>
      </p:sp>
      <p:pic>
        <p:nvPicPr>
          <p:cNvPr id="7" name="Billede 6" descr="Et billede, der indeholder person, udendørs&#10;&#10;AI-genereret indhold kan være ukorrekt.">
            <a:extLst>
              <a:ext uri="{FF2B5EF4-FFF2-40B4-BE49-F238E27FC236}">
                <a16:creationId xmlns:a16="http://schemas.microsoft.com/office/drawing/2014/main" id="{F59BD713-424E-1EEA-618C-294E83ADB68F}"/>
              </a:ext>
            </a:extLst>
          </p:cNvPr>
          <p:cNvPicPr>
            <a:picLocks noChangeAspect="1"/>
          </p:cNvPicPr>
          <p:nvPr/>
        </p:nvPicPr>
        <p:blipFill>
          <a:blip r:embed="rId3"/>
          <a:stretch>
            <a:fillRect/>
          </a:stretch>
        </p:blipFill>
        <p:spPr>
          <a:xfrm>
            <a:off x="8979520" y="1473994"/>
            <a:ext cx="2850290" cy="3910012"/>
          </a:xfrm>
          <a:prstGeom prst="rect">
            <a:avLst/>
          </a:prstGeom>
        </p:spPr>
      </p:pic>
      <p:sp>
        <p:nvSpPr>
          <p:cNvPr id="8" name="Rectangle 1027">
            <a:extLst>
              <a:ext uri="{FF2B5EF4-FFF2-40B4-BE49-F238E27FC236}">
                <a16:creationId xmlns:a16="http://schemas.microsoft.com/office/drawing/2014/main" id="{6FEFF95C-56C5-5B12-D285-806E7E0DE677}"/>
              </a:ext>
            </a:extLst>
          </p:cNvPr>
          <p:cNvSpPr>
            <a:spLocks noGrp="1" noChangeArrowheads="1"/>
          </p:cNvSpPr>
          <p:nvPr>
            <p:ph type="body" sz="half" idx="1"/>
          </p:nvPr>
        </p:nvSpPr>
        <p:spPr>
          <a:xfrm>
            <a:off x="330472" y="1234850"/>
            <a:ext cx="8299896" cy="5111339"/>
          </a:xfrm>
        </p:spPr>
        <p:txBody>
          <a:bodyPr>
            <a:normAutofit/>
          </a:bodyPr>
          <a:lstStyle/>
          <a:p>
            <a:pPr>
              <a:lnSpc>
                <a:spcPct val="150000"/>
              </a:lnSpc>
              <a:defRPr/>
            </a:pPr>
            <a:r>
              <a:rPr lang="da-DK" sz="1800" dirty="0">
                <a:ea typeface="Arial Unicode MS" panose="020B0604020202020204" pitchFamily="34" charset="-128"/>
                <a:cs typeface="Arial Unicode MS" panose="020B0604020202020204" pitchFamily="34" charset="-128"/>
              </a:rPr>
              <a:t>Et lokaliseret område hvor overgangen mellem det vitale og </a:t>
            </a:r>
            <a:r>
              <a:rPr lang="da-DK" sz="1800" dirty="0" err="1">
                <a:ea typeface="Arial Unicode MS" panose="020B0604020202020204" pitchFamily="34" charset="-128"/>
                <a:cs typeface="Arial Unicode MS" panose="020B0604020202020204" pitchFamily="34" charset="-128"/>
              </a:rPr>
              <a:t>avitale</a:t>
            </a:r>
            <a:r>
              <a:rPr lang="da-DK" sz="1800" dirty="0">
                <a:ea typeface="Arial Unicode MS" panose="020B0604020202020204" pitchFamily="34" charset="-128"/>
                <a:cs typeface="Arial Unicode MS" panose="020B0604020202020204" pitchFamily="34" charset="-128"/>
              </a:rPr>
              <a:t> væv er tydeligt markeret. Denne overgang kaldes </a:t>
            </a:r>
            <a:r>
              <a:rPr lang="da-DK" sz="1800" b="1" dirty="0">
                <a:ea typeface="Arial Unicode MS" panose="020B0604020202020204" pitchFamily="34" charset="-128"/>
                <a:cs typeface="Arial Unicode MS" panose="020B0604020202020204" pitchFamily="34" charset="-128"/>
              </a:rPr>
              <a:t>demarkationszonen</a:t>
            </a:r>
          </a:p>
          <a:p>
            <a:pPr>
              <a:lnSpc>
                <a:spcPct val="150000"/>
              </a:lnSpc>
              <a:defRPr/>
            </a:pPr>
            <a:r>
              <a:rPr lang="da-DK" sz="1800" dirty="0">
                <a:ea typeface="Arial Unicode MS" panose="020B0604020202020204" pitchFamily="34" charset="-128"/>
                <a:cs typeface="Arial Unicode MS" panose="020B0604020202020204" pitchFamily="34" charset="-128"/>
              </a:rPr>
              <a:t>Foregår det helt perifert på en tå, vil det gradvis skrumpe ind og gå til grunde, kaldet: </a:t>
            </a:r>
            <a:r>
              <a:rPr lang="da-DK" sz="1800" b="1" dirty="0">
                <a:ea typeface="Arial Unicode MS" panose="020B0604020202020204" pitchFamily="34" charset="-128"/>
                <a:cs typeface="Arial Unicode MS" panose="020B0604020202020204" pitchFamily="34" charset="-128"/>
              </a:rPr>
              <a:t>mumificering.</a:t>
            </a:r>
            <a:r>
              <a:rPr lang="da-DK" sz="1800" dirty="0">
                <a:ea typeface="Arial Unicode MS" panose="020B0604020202020204" pitchFamily="34" charset="-128"/>
                <a:cs typeface="Arial Unicode MS" panose="020B0604020202020204" pitchFamily="34" charset="-128"/>
              </a:rPr>
              <a:t> Strategien er her ” </a:t>
            </a:r>
            <a:r>
              <a:rPr lang="da-DK" sz="1800" b="1" dirty="0">
                <a:ea typeface="Arial Unicode MS" panose="020B0604020202020204" pitchFamily="34" charset="-128"/>
                <a:cs typeface="Arial Unicode MS" panose="020B0604020202020204" pitchFamily="34" charset="-128"/>
              </a:rPr>
              <a:t>tør sårheling</a:t>
            </a:r>
            <a:r>
              <a:rPr lang="da-DK" sz="1800" dirty="0">
                <a:ea typeface="Arial Unicode MS" panose="020B0604020202020204" pitchFamily="34" charset="-128"/>
                <a:cs typeface="Arial Unicode MS" panose="020B0604020202020204" pitchFamily="34" charset="-128"/>
              </a:rPr>
              <a:t>” </a:t>
            </a:r>
            <a:endParaRPr lang="da-DK" sz="1800" b="1" dirty="0">
              <a:ea typeface="Arial Unicode MS" panose="020B0604020202020204" pitchFamily="34" charset="-128"/>
              <a:cs typeface="Arial Unicode MS" panose="020B0604020202020204" pitchFamily="34" charset="-128"/>
            </a:endParaRPr>
          </a:p>
          <a:p>
            <a:pPr>
              <a:lnSpc>
                <a:spcPct val="150000"/>
              </a:lnSpc>
              <a:defRPr/>
            </a:pPr>
            <a:r>
              <a:rPr lang="da-DK" sz="1800" dirty="0" err="1">
                <a:ea typeface="Arial Unicode MS" panose="020B0604020202020204" pitchFamily="34" charset="-128"/>
                <a:cs typeface="Arial Unicode MS" panose="020B0604020202020204" pitchFamily="34" charset="-128"/>
              </a:rPr>
              <a:t>Nekroserne</a:t>
            </a:r>
            <a:r>
              <a:rPr lang="da-DK" sz="1800" dirty="0">
                <a:ea typeface="Arial Unicode MS" panose="020B0604020202020204" pitchFamily="34" charset="-128"/>
                <a:cs typeface="Arial Unicode MS" panose="020B0604020202020204" pitchFamily="34" charset="-128"/>
              </a:rPr>
              <a:t> skal følges tæt pga. risiko for infektion og hurtig spredning</a:t>
            </a:r>
          </a:p>
          <a:p>
            <a:pPr>
              <a:lnSpc>
                <a:spcPct val="150000"/>
              </a:lnSpc>
              <a:defRPr/>
            </a:pPr>
            <a:r>
              <a:rPr lang="da-DK" sz="1800" dirty="0">
                <a:ea typeface="Arial Unicode MS" panose="020B0604020202020204" pitchFamily="34" charset="-128"/>
                <a:cs typeface="Arial Unicode MS" panose="020B0604020202020204" pitchFamily="34" charset="-128"/>
              </a:rPr>
              <a:t>Ingen debridering, så længe de er tørre</a:t>
            </a:r>
          </a:p>
          <a:p>
            <a:pPr>
              <a:lnSpc>
                <a:spcPct val="150000"/>
              </a:lnSpc>
              <a:defRPr/>
            </a:pPr>
            <a:r>
              <a:rPr lang="da-DK" sz="1800" dirty="0">
                <a:ea typeface="Arial Unicode MS" panose="020B0604020202020204" pitchFamily="34" charset="-128"/>
                <a:cs typeface="Arial Unicode MS" panose="020B0604020202020204" pitchFamily="34" charset="-128"/>
              </a:rPr>
              <a:t>Vigtigt med aflastning og udredning med distal blodtryksmåling og karkirurgisk tilsyn </a:t>
            </a:r>
          </a:p>
          <a:p>
            <a:pPr eaLnBrk="1" hangingPunct="1">
              <a:lnSpc>
                <a:spcPct val="90000"/>
              </a:lnSpc>
              <a:buFontTx/>
              <a:buChar char="•"/>
              <a:defRPr/>
            </a:pPr>
            <a:endParaRPr lang="da-DK" dirty="0">
              <a:ea typeface="Arial Unicode MS" panose="020B0604020202020204" pitchFamily="34" charset="-128"/>
              <a:cs typeface="Arial Unicode MS" panose="020B0604020202020204" pitchFamily="34" charset="-128"/>
            </a:endParaRPr>
          </a:p>
          <a:p>
            <a:pPr eaLnBrk="1" hangingPunct="1">
              <a:lnSpc>
                <a:spcPct val="90000"/>
              </a:lnSpc>
              <a:buFontTx/>
              <a:buChar char="•"/>
              <a:defRPr/>
            </a:pPr>
            <a:endParaRPr lang="da-DK"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90000"/>
              </a:lnSpc>
              <a:buFontTx/>
              <a:buChar char="•"/>
              <a:defRPr/>
            </a:pPr>
            <a:endParaRPr lang="da-DK" dirty="0">
              <a:latin typeface="Comic Sans MS" pitchFamily="66" charset="0"/>
            </a:endParaRPr>
          </a:p>
          <a:p>
            <a:pPr eaLnBrk="1" hangingPunct="1">
              <a:lnSpc>
                <a:spcPct val="90000"/>
              </a:lnSpc>
              <a:defRPr/>
            </a:pPr>
            <a:endParaRPr lang="da-DK" sz="2800" dirty="0">
              <a:latin typeface="Times New Roman" pitchFamily="18" charset="0"/>
            </a:endParaRPr>
          </a:p>
        </p:txBody>
      </p:sp>
    </p:spTree>
    <p:extLst>
      <p:ext uri="{BB962C8B-B14F-4D97-AF65-F5344CB8AC3E}">
        <p14:creationId xmlns:p14="http://schemas.microsoft.com/office/powerpoint/2010/main" val="183589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30711-C92F-81AB-0178-AE6AA5B574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49B158-2628-CEF1-6A00-72B1F15A66E3}"/>
              </a:ext>
            </a:extLst>
          </p:cNvPr>
          <p:cNvSpPr>
            <a:spLocks noGrp="1"/>
          </p:cNvSpPr>
          <p:nvPr>
            <p:ph type="title"/>
          </p:nvPr>
        </p:nvSpPr>
        <p:spPr>
          <a:xfrm>
            <a:off x="762000" y="-147104"/>
            <a:ext cx="10972800" cy="1143000"/>
          </a:xfrm>
        </p:spPr>
        <p:txBody>
          <a:bodyPr/>
          <a:lstStyle/>
          <a:p>
            <a:r>
              <a:rPr lang="da-DK" sz="3200" dirty="0"/>
              <a:t>Demarkering og mumificering af nekrotisk tå</a:t>
            </a:r>
          </a:p>
        </p:txBody>
      </p:sp>
      <p:sp>
        <p:nvSpPr>
          <p:cNvPr id="6" name="Pladsholder til slidenummer 5">
            <a:extLst>
              <a:ext uri="{FF2B5EF4-FFF2-40B4-BE49-F238E27FC236}">
                <a16:creationId xmlns:a16="http://schemas.microsoft.com/office/drawing/2014/main" id="{5C13C9D6-7A0A-2214-996C-15D4F443A706}"/>
              </a:ext>
            </a:extLst>
          </p:cNvPr>
          <p:cNvSpPr>
            <a:spLocks noGrp="1"/>
          </p:cNvSpPr>
          <p:nvPr>
            <p:ph type="sldNum" sz="quarter" idx="12"/>
          </p:nvPr>
        </p:nvSpPr>
        <p:spPr/>
        <p:txBody>
          <a:bodyPr/>
          <a:lstStyle/>
          <a:p>
            <a:pPr>
              <a:defRPr/>
            </a:pPr>
            <a:fld id="{B362692B-BB1C-453F-A4BE-ABF4B642F7F2}" type="slidenum">
              <a:rPr lang="da-DK" smtClean="0"/>
              <a:pPr>
                <a:defRPr/>
              </a:pPr>
              <a:t>12</a:t>
            </a:fld>
            <a:endParaRPr lang="da-DK"/>
          </a:p>
        </p:txBody>
      </p:sp>
      <p:pic>
        <p:nvPicPr>
          <p:cNvPr id="4" name="Billede 3" descr="Et billede, der indeholder Kød/hud, person, indendørs&#10;&#10;AI-genereret indhold kan være ukorrekt.">
            <a:extLst>
              <a:ext uri="{FF2B5EF4-FFF2-40B4-BE49-F238E27FC236}">
                <a16:creationId xmlns:a16="http://schemas.microsoft.com/office/drawing/2014/main" id="{082F1F6D-9CB4-5D5A-D982-C9568597BFDC}"/>
              </a:ext>
            </a:extLst>
          </p:cNvPr>
          <p:cNvPicPr>
            <a:picLocks noChangeAspect="1"/>
          </p:cNvPicPr>
          <p:nvPr/>
        </p:nvPicPr>
        <p:blipFill>
          <a:blip r:embed="rId3"/>
          <a:stretch>
            <a:fillRect/>
          </a:stretch>
        </p:blipFill>
        <p:spPr>
          <a:xfrm>
            <a:off x="762000" y="1509125"/>
            <a:ext cx="2624406" cy="3989097"/>
          </a:xfrm>
          <a:prstGeom prst="rect">
            <a:avLst/>
          </a:prstGeom>
        </p:spPr>
      </p:pic>
      <p:pic>
        <p:nvPicPr>
          <p:cNvPr id="10" name="Billede 9" descr="Et billede, der indeholder person, Kød/hud, indendørs&#10;&#10;AI-genereret indhold kan være ukorrekt.">
            <a:extLst>
              <a:ext uri="{FF2B5EF4-FFF2-40B4-BE49-F238E27FC236}">
                <a16:creationId xmlns:a16="http://schemas.microsoft.com/office/drawing/2014/main" id="{9BB95471-831E-407E-8FF1-62B1C3242A49}"/>
              </a:ext>
            </a:extLst>
          </p:cNvPr>
          <p:cNvPicPr>
            <a:picLocks noChangeAspect="1"/>
          </p:cNvPicPr>
          <p:nvPr/>
        </p:nvPicPr>
        <p:blipFill>
          <a:blip r:embed="rId4"/>
          <a:stretch>
            <a:fillRect/>
          </a:stretch>
        </p:blipFill>
        <p:spPr>
          <a:xfrm>
            <a:off x="4449526" y="1434451"/>
            <a:ext cx="2921490" cy="4138446"/>
          </a:xfrm>
          <a:prstGeom prst="rect">
            <a:avLst/>
          </a:prstGeom>
        </p:spPr>
      </p:pic>
      <p:pic>
        <p:nvPicPr>
          <p:cNvPr id="12" name="Billede 11" descr="Et billede, der indeholder hvirvelløse dyr, person, indendørs&#10;&#10;AI-genereret indhold kan være ukorrekt.">
            <a:extLst>
              <a:ext uri="{FF2B5EF4-FFF2-40B4-BE49-F238E27FC236}">
                <a16:creationId xmlns:a16="http://schemas.microsoft.com/office/drawing/2014/main" id="{8FA7226F-93CB-2521-4DB4-30BD833634C0}"/>
              </a:ext>
            </a:extLst>
          </p:cNvPr>
          <p:cNvPicPr>
            <a:picLocks noChangeAspect="1"/>
          </p:cNvPicPr>
          <p:nvPr/>
        </p:nvPicPr>
        <p:blipFill>
          <a:blip r:embed="rId5"/>
          <a:srcRect t="-13300" r="5273" b="30480"/>
          <a:stretch>
            <a:fillRect/>
          </a:stretch>
        </p:blipFill>
        <p:spPr>
          <a:xfrm>
            <a:off x="8155460" y="552263"/>
            <a:ext cx="2794896" cy="5020634"/>
          </a:xfrm>
          <a:prstGeom prst="rect">
            <a:avLst/>
          </a:prstGeom>
        </p:spPr>
      </p:pic>
    </p:spTree>
    <p:extLst>
      <p:ext uri="{BB962C8B-B14F-4D97-AF65-F5344CB8AC3E}">
        <p14:creationId xmlns:p14="http://schemas.microsoft.com/office/powerpoint/2010/main" val="180190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54B03-7CC9-BFA5-73A8-FD6BD7FD6F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D75026-CA8C-14EB-49D8-FBCF289448AA}"/>
              </a:ext>
            </a:extLst>
          </p:cNvPr>
          <p:cNvSpPr>
            <a:spLocks noGrp="1"/>
          </p:cNvSpPr>
          <p:nvPr>
            <p:ph type="title"/>
          </p:nvPr>
        </p:nvSpPr>
        <p:spPr>
          <a:xfrm>
            <a:off x="518188" y="225111"/>
            <a:ext cx="10972800" cy="1143000"/>
          </a:xfrm>
        </p:spPr>
        <p:txBody>
          <a:bodyPr/>
          <a:lstStyle/>
          <a:p>
            <a:r>
              <a:rPr lang="da-DK" dirty="0"/>
              <a:t>Fugtige </a:t>
            </a:r>
            <a:r>
              <a:rPr lang="da-DK" dirty="0" err="1"/>
              <a:t>nekroser</a:t>
            </a:r>
            <a:endParaRPr lang="da-DK" dirty="0"/>
          </a:p>
        </p:txBody>
      </p:sp>
      <p:sp>
        <p:nvSpPr>
          <p:cNvPr id="3" name="Pladsholder til tekst 2">
            <a:extLst>
              <a:ext uri="{FF2B5EF4-FFF2-40B4-BE49-F238E27FC236}">
                <a16:creationId xmlns:a16="http://schemas.microsoft.com/office/drawing/2014/main" id="{06332861-1CB6-FD70-0FFD-4B06C450070C}"/>
              </a:ext>
            </a:extLst>
          </p:cNvPr>
          <p:cNvSpPr>
            <a:spLocks noGrp="1"/>
          </p:cNvSpPr>
          <p:nvPr>
            <p:ph type="body" sz="half" idx="1"/>
          </p:nvPr>
        </p:nvSpPr>
        <p:spPr>
          <a:xfrm>
            <a:off x="330472" y="1675402"/>
            <a:ext cx="4456669" cy="5041557"/>
          </a:xfrm>
        </p:spPr>
        <p:txBody>
          <a:bodyPr/>
          <a:lstStyle/>
          <a:p>
            <a:r>
              <a:rPr lang="da-DK" dirty="0"/>
              <a:t>Ved arterielle sår kan fugtige </a:t>
            </a:r>
            <a:r>
              <a:rPr lang="da-DK" dirty="0" err="1"/>
              <a:t>nekroser</a:t>
            </a:r>
            <a:r>
              <a:rPr lang="da-DK" dirty="0"/>
              <a:t> brede sig hurtigt med infektion og risiko for </a:t>
            </a:r>
            <a:r>
              <a:rPr lang="da-DK" dirty="0" err="1"/>
              <a:t>abcesdannelse</a:t>
            </a:r>
            <a:r>
              <a:rPr lang="da-DK" dirty="0"/>
              <a:t> og amputation</a:t>
            </a:r>
          </a:p>
          <a:p>
            <a:endParaRPr lang="da-DK" dirty="0"/>
          </a:p>
          <a:p>
            <a:r>
              <a:rPr lang="da-DK" dirty="0"/>
              <a:t>Kræver hurtig udredning med eventuel karkirurgisk intervention og </a:t>
            </a:r>
            <a:r>
              <a:rPr lang="da-DK" dirty="0" err="1"/>
              <a:t>debridering</a:t>
            </a:r>
            <a:r>
              <a:rPr lang="da-DK" dirty="0"/>
              <a:t> af det våde nekrotiske væv</a:t>
            </a:r>
          </a:p>
          <a:p>
            <a:endParaRPr lang="da-DK" dirty="0"/>
          </a:p>
          <a:p>
            <a:r>
              <a:rPr lang="da-DK" dirty="0"/>
              <a:t>Det er vigtigt med aflastning af området og hyppig og nøje inspektion af sårenes tilstand                                                                                                                                    </a:t>
            </a:r>
          </a:p>
          <a:p>
            <a:endParaRPr lang="da-DK" dirty="0"/>
          </a:p>
          <a:p>
            <a:endParaRPr lang="da-DK" dirty="0"/>
          </a:p>
          <a:p>
            <a:endParaRPr lang="da-DK" dirty="0"/>
          </a:p>
          <a:p>
            <a:endParaRPr lang="da-DK" dirty="0"/>
          </a:p>
        </p:txBody>
      </p:sp>
      <p:pic>
        <p:nvPicPr>
          <p:cNvPr id="9" name="Pladsholder til indhold 8" descr="Et billede, der indeholder pink, person, indendørs, mad&#10;&#10;AI-genereret indhold kan være ukorrekt.">
            <a:extLst>
              <a:ext uri="{FF2B5EF4-FFF2-40B4-BE49-F238E27FC236}">
                <a16:creationId xmlns:a16="http://schemas.microsoft.com/office/drawing/2014/main" id="{45E99B9C-B129-2670-6AEB-722606AE605B}"/>
              </a:ext>
            </a:extLst>
          </p:cNvPr>
          <p:cNvPicPr>
            <a:picLocks noGrp="1" noChangeAspect="1"/>
          </p:cNvPicPr>
          <p:nvPr>
            <p:ph sz="quarter" idx="2"/>
          </p:nvPr>
        </p:nvPicPr>
        <p:blipFill>
          <a:blip r:embed="rId3"/>
          <a:stretch>
            <a:fillRect/>
          </a:stretch>
        </p:blipFill>
        <p:spPr>
          <a:xfrm>
            <a:off x="8473118" y="3963886"/>
            <a:ext cx="2483761" cy="25309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Pladsholder til slidenummer 5">
            <a:extLst>
              <a:ext uri="{FF2B5EF4-FFF2-40B4-BE49-F238E27FC236}">
                <a16:creationId xmlns:a16="http://schemas.microsoft.com/office/drawing/2014/main" id="{474B2D62-1583-3A3B-FE34-75B7A7E8ABAE}"/>
              </a:ext>
            </a:extLst>
          </p:cNvPr>
          <p:cNvSpPr>
            <a:spLocks noGrp="1"/>
          </p:cNvSpPr>
          <p:nvPr>
            <p:ph type="sldNum" sz="quarter" idx="12"/>
          </p:nvPr>
        </p:nvSpPr>
        <p:spPr/>
        <p:txBody>
          <a:bodyPr/>
          <a:lstStyle/>
          <a:p>
            <a:pPr>
              <a:defRPr/>
            </a:pPr>
            <a:fld id="{B362692B-BB1C-453F-A4BE-ABF4B642F7F2}" type="slidenum">
              <a:rPr lang="da-DK" smtClean="0"/>
              <a:pPr>
                <a:defRPr/>
              </a:pPr>
              <a:t>13</a:t>
            </a:fld>
            <a:endParaRPr lang="da-DK"/>
          </a:p>
        </p:txBody>
      </p:sp>
      <p:pic>
        <p:nvPicPr>
          <p:cNvPr id="5" name="Billede 4" descr="Et billede, der indeholder person, Kød/hud, negl/søm/nål, hud&#10;&#10;AI-genereret indhold kan være ukorrekt.">
            <a:extLst>
              <a:ext uri="{FF2B5EF4-FFF2-40B4-BE49-F238E27FC236}">
                <a16:creationId xmlns:a16="http://schemas.microsoft.com/office/drawing/2014/main" id="{FCF3130F-5E34-1093-D941-B838CB0CE09F}"/>
              </a:ext>
            </a:extLst>
          </p:cNvPr>
          <p:cNvPicPr>
            <a:picLocks noChangeAspect="1"/>
          </p:cNvPicPr>
          <p:nvPr/>
        </p:nvPicPr>
        <p:blipFill>
          <a:blip r:embed="rId4"/>
          <a:srcRect l="3768" t="1841" b="28015"/>
          <a:stretch>
            <a:fillRect/>
          </a:stretch>
        </p:blipFill>
        <p:spPr>
          <a:xfrm>
            <a:off x="8473118" y="231027"/>
            <a:ext cx="2913134" cy="3425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Billede 7" descr="Et billede, der indeholder indendørs, person, skade, Kød/hud&#10;&#10;AI-genereret indhold kan være ukorrekt.">
            <a:extLst>
              <a:ext uri="{FF2B5EF4-FFF2-40B4-BE49-F238E27FC236}">
                <a16:creationId xmlns:a16="http://schemas.microsoft.com/office/drawing/2014/main" id="{0C0FA9F5-D6A8-1ACE-2587-772B73A1B824}"/>
              </a:ext>
            </a:extLst>
          </p:cNvPr>
          <p:cNvPicPr>
            <a:picLocks noChangeAspect="1"/>
          </p:cNvPicPr>
          <p:nvPr/>
        </p:nvPicPr>
        <p:blipFill>
          <a:blip r:embed="rId5"/>
          <a:stretch>
            <a:fillRect/>
          </a:stretch>
        </p:blipFill>
        <p:spPr>
          <a:xfrm>
            <a:off x="4787141" y="1935554"/>
            <a:ext cx="3386546" cy="2986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75985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C8B44-AD14-59F3-D32F-3CD6FB474EA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216D868-91B5-78A1-AE3F-E8DC1A889297}"/>
              </a:ext>
            </a:extLst>
          </p:cNvPr>
          <p:cNvSpPr>
            <a:spLocks noGrp="1"/>
          </p:cNvSpPr>
          <p:nvPr>
            <p:ph type="title"/>
          </p:nvPr>
        </p:nvSpPr>
        <p:spPr>
          <a:xfrm>
            <a:off x="1692876" y="-188230"/>
            <a:ext cx="9648826" cy="1081007"/>
          </a:xfrm>
        </p:spPr>
        <p:txBody>
          <a:bodyPr/>
          <a:lstStyle/>
          <a:p>
            <a:r>
              <a:rPr lang="da-DK" dirty="0"/>
              <a:t>  </a:t>
            </a:r>
          </a:p>
        </p:txBody>
      </p:sp>
      <p:sp>
        <p:nvSpPr>
          <p:cNvPr id="4" name="object 7">
            <a:extLst>
              <a:ext uri="{FF2B5EF4-FFF2-40B4-BE49-F238E27FC236}">
                <a16:creationId xmlns:a16="http://schemas.microsoft.com/office/drawing/2014/main" id="{1F697D49-F1EC-3A00-3A26-23D72CAB968F}"/>
              </a:ext>
            </a:extLst>
          </p:cNvPr>
          <p:cNvSpPr txBox="1"/>
          <p:nvPr/>
        </p:nvSpPr>
        <p:spPr>
          <a:xfrm>
            <a:off x="152400" y="1055447"/>
            <a:ext cx="8381706" cy="2167260"/>
          </a:xfrm>
          <a:prstGeom prst="rect">
            <a:avLst/>
          </a:prstGeom>
          <a:solidFill>
            <a:srgbClr val="3B5182"/>
          </a:solidFill>
        </p:spPr>
        <p:txBody>
          <a:bodyPr vert="horz" wrap="square" lIns="0" tIns="12700" rIns="0" bIns="0" rtlCol="0">
            <a:spAutoFit/>
          </a:bodyPr>
          <a:lstStyle/>
          <a:p>
            <a:endParaRPr lang="da-DK" sz="2000" dirty="0">
              <a:solidFill>
                <a:schemeClr val="bg1"/>
              </a:solidFill>
            </a:endParaRPr>
          </a:p>
          <a:p>
            <a:r>
              <a:rPr lang="da-DK" sz="2000" dirty="0">
                <a:solidFill>
                  <a:schemeClr val="bg1"/>
                </a:solidFill>
              </a:rPr>
              <a:t>          Ved manglende fodpulse, og mistanke om iskæmi, skal </a:t>
            </a:r>
          </a:p>
          <a:p>
            <a:r>
              <a:rPr lang="da-DK" sz="2000" dirty="0">
                <a:solidFill>
                  <a:schemeClr val="bg1"/>
                </a:solidFill>
              </a:rPr>
              <a:t>          der laves distal blodtryksmåling</a:t>
            </a:r>
          </a:p>
          <a:p>
            <a:r>
              <a:rPr lang="da-DK" sz="2000" dirty="0">
                <a:solidFill>
                  <a:schemeClr val="bg1"/>
                </a:solidFill>
              </a:rPr>
              <a:t>          Her måles blodtryk på anklen , som divideres med det </a:t>
            </a:r>
          </a:p>
          <a:p>
            <a:r>
              <a:rPr lang="da-DK" sz="2000" dirty="0">
                <a:solidFill>
                  <a:schemeClr val="bg1"/>
                </a:solidFill>
              </a:rPr>
              <a:t>          systoliske armtryk </a:t>
            </a:r>
          </a:p>
          <a:p>
            <a:r>
              <a:rPr lang="da-DK" sz="2000" dirty="0">
                <a:solidFill>
                  <a:schemeClr val="bg1"/>
                </a:solidFill>
              </a:rPr>
              <a:t>          Ankel-</a:t>
            </a:r>
            <a:r>
              <a:rPr lang="da-DK" sz="2000" dirty="0" err="1">
                <a:solidFill>
                  <a:schemeClr val="bg1"/>
                </a:solidFill>
              </a:rPr>
              <a:t>brachial</a:t>
            </a:r>
            <a:r>
              <a:rPr lang="da-DK" sz="2000" dirty="0">
                <a:solidFill>
                  <a:schemeClr val="bg1"/>
                </a:solidFill>
              </a:rPr>
              <a:t>-indeks forkortes (ABI)</a:t>
            </a:r>
          </a:p>
          <a:p>
            <a:endParaRPr lang="da-DK" sz="2000" dirty="0"/>
          </a:p>
        </p:txBody>
      </p:sp>
      <p:sp>
        <p:nvSpPr>
          <p:cNvPr id="11" name="object 7">
            <a:extLst>
              <a:ext uri="{FF2B5EF4-FFF2-40B4-BE49-F238E27FC236}">
                <a16:creationId xmlns:a16="http://schemas.microsoft.com/office/drawing/2014/main" id="{CED19383-4DDF-107E-F76D-EB6C47F3B061}"/>
              </a:ext>
            </a:extLst>
          </p:cNvPr>
          <p:cNvSpPr txBox="1"/>
          <p:nvPr/>
        </p:nvSpPr>
        <p:spPr>
          <a:xfrm>
            <a:off x="152400" y="3635294"/>
            <a:ext cx="8381706" cy="2475037"/>
          </a:xfrm>
          <a:prstGeom prst="rect">
            <a:avLst/>
          </a:prstGeom>
          <a:solidFill>
            <a:srgbClr val="3B5182"/>
          </a:solidFill>
        </p:spPr>
        <p:txBody>
          <a:bodyPr vert="horz" wrap="square" lIns="0" tIns="12700" rIns="0" bIns="0" rtlCol="0">
            <a:spAutoFit/>
          </a:bodyPr>
          <a:lstStyle/>
          <a:p>
            <a:pPr>
              <a:defRPr/>
            </a:pPr>
            <a:r>
              <a:rPr lang="da-DK" sz="2000" dirty="0">
                <a:solidFill>
                  <a:schemeClr val="bg1"/>
                </a:solidFill>
                <a:latin typeface="+mj-lt"/>
                <a:ea typeface="Arial Unicode MS" panose="020B0604020202020204" pitchFamily="34" charset="-128"/>
                <a:cs typeface="Arial Unicode MS" panose="020B0604020202020204" pitchFamily="34" charset="-128"/>
              </a:rPr>
              <a:t>        Ankelindeks ≤ 60% = betydende iskæmi</a:t>
            </a:r>
            <a:br>
              <a:rPr lang="da-DK" sz="2000" dirty="0">
                <a:solidFill>
                  <a:schemeClr val="bg1"/>
                </a:solidFill>
                <a:latin typeface="+mj-lt"/>
                <a:ea typeface="Arial Unicode MS" panose="020B0604020202020204" pitchFamily="34" charset="-128"/>
                <a:cs typeface="Arial Unicode MS" panose="020B0604020202020204" pitchFamily="34" charset="-128"/>
              </a:rPr>
            </a:br>
            <a:r>
              <a:rPr lang="da-DK" sz="2000" dirty="0">
                <a:solidFill>
                  <a:schemeClr val="bg1"/>
                </a:solidFill>
                <a:latin typeface="+mj-lt"/>
                <a:ea typeface="Arial Unicode MS" panose="020B0604020202020204" pitchFamily="34" charset="-128"/>
                <a:cs typeface="Arial Unicode MS" panose="020B0604020202020204" pitchFamily="34" charset="-128"/>
              </a:rPr>
              <a:t>        Ankelindeks ≤ 30% = Kritisk iskæmi</a:t>
            </a:r>
            <a:br>
              <a:rPr lang="da-DK" sz="2000" dirty="0">
                <a:solidFill>
                  <a:schemeClr val="bg1"/>
                </a:solidFill>
                <a:latin typeface="+mj-lt"/>
                <a:ea typeface="Arial Unicode MS" panose="020B0604020202020204" pitchFamily="34" charset="-128"/>
                <a:cs typeface="Arial Unicode MS" panose="020B0604020202020204" pitchFamily="34" charset="-128"/>
              </a:rPr>
            </a:br>
            <a:endParaRPr lang="da-DK" sz="2000" dirty="0">
              <a:solidFill>
                <a:schemeClr val="bg1"/>
              </a:solidFill>
              <a:latin typeface="+mj-lt"/>
              <a:ea typeface="Arial Unicode MS" panose="020B0604020202020204" pitchFamily="34" charset="-128"/>
              <a:cs typeface="Arial Unicode MS" panose="020B0604020202020204" pitchFamily="34" charset="-128"/>
            </a:endParaRPr>
          </a:p>
          <a:p>
            <a:pPr lvl="1">
              <a:defRPr/>
            </a:pPr>
            <a:r>
              <a:rPr lang="da-DK" sz="2000" dirty="0">
                <a:solidFill>
                  <a:schemeClr val="bg1"/>
                </a:solidFill>
                <a:latin typeface="+mj-lt"/>
                <a:ea typeface="Arial Unicode MS" panose="020B0604020202020204" pitchFamily="34" charset="-128"/>
                <a:cs typeface="Arial Unicode MS" panose="020B0604020202020204" pitchFamily="34" charset="-128"/>
              </a:rPr>
              <a:t>   Jo lavere tryk,  jo dårligere vilkår for sårheling.</a:t>
            </a:r>
          </a:p>
          <a:p>
            <a:pPr lvl="1">
              <a:defRPr/>
            </a:pPr>
            <a:endParaRPr lang="da-DK" sz="2000" dirty="0">
              <a:solidFill>
                <a:schemeClr val="bg1"/>
              </a:solidFill>
              <a:latin typeface="+mj-lt"/>
              <a:ea typeface="Arial Unicode MS" panose="020B0604020202020204" pitchFamily="34" charset="-128"/>
              <a:cs typeface="Arial Unicode MS" panose="020B0604020202020204" pitchFamily="34" charset="-128"/>
            </a:endParaRPr>
          </a:p>
          <a:p>
            <a:pPr lvl="1">
              <a:defRPr/>
            </a:pPr>
            <a:r>
              <a:rPr lang="da-DK" sz="2000" dirty="0">
                <a:solidFill>
                  <a:schemeClr val="bg1"/>
                </a:solidFill>
                <a:latin typeface="+mj-lt"/>
                <a:ea typeface="Arial Unicode MS" panose="020B0604020202020204" pitchFamily="34" charset="-128"/>
                <a:cs typeface="Arial Unicode MS" panose="020B0604020202020204" pitchFamily="34" charset="-128"/>
              </a:rPr>
              <a:t>   Blodtrykket kan også bruges som rettesnor for hvor høj </a:t>
            </a:r>
          </a:p>
          <a:p>
            <a:pPr lvl="1">
              <a:defRPr/>
            </a:pPr>
            <a:r>
              <a:rPr lang="da-DK" sz="2000" dirty="0">
                <a:solidFill>
                  <a:schemeClr val="bg1"/>
                </a:solidFill>
                <a:latin typeface="+mj-lt"/>
                <a:ea typeface="Arial Unicode MS" panose="020B0604020202020204" pitchFamily="34" charset="-128"/>
                <a:cs typeface="Arial Unicode MS" panose="020B0604020202020204" pitchFamily="34" charset="-128"/>
              </a:rPr>
              <a:t>   kompressions-grad der tåles</a:t>
            </a:r>
          </a:p>
          <a:p>
            <a:pPr lvl="1">
              <a:defRPr/>
            </a:pPr>
            <a:endParaRPr lang="da-DK" sz="2000" dirty="0">
              <a:solidFill>
                <a:schemeClr val="bg1"/>
              </a:solidFill>
              <a:latin typeface="+mj-lt"/>
              <a:ea typeface="Arial Unicode MS" panose="020B0604020202020204" pitchFamily="34" charset="-128"/>
              <a:cs typeface="Arial Unicode MS" panose="020B0604020202020204" pitchFamily="34" charset="-128"/>
            </a:endParaRPr>
          </a:p>
        </p:txBody>
      </p:sp>
      <p:sp>
        <p:nvSpPr>
          <p:cNvPr id="2" name="Tekstfelt 1">
            <a:extLst>
              <a:ext uri="{FF2B5EF4-FFF2-40B4-BE49-F238E27FC236}">
                <a16:creationId xmlns:a16="http://schemas.microsoft.com/office/drawing/2014/main" id="{4D2026B2-E1F0-E1CB-739C-7F97548C2390}"/>
              </a:ext>
            </a:extLst>
          </p:cNvPr>
          <p:cNvSpPr txBox="1"/>
          <p:nvPr/>
        </p:nvSpPr>
        <p:spPr>
          <a:xfrm>
            <a:off x="-1175363" y="195606"/>
            <a:ext cx="8233344" cy="646331"/>
          </a:xfrm>
          <a:prstGeom prst="rect">
            <a:avLst/>
          </a:prstGeom>
          <a:noFill/>
        </p:spPr>
        <p:txBody>
          <a:bodyPr wrap="none" rtlCol="0">
            <a:spAutoFit/>
          </a:bodyPr>
          <a:lstStyle/>
          <a:p>
            <a:r>
              <a:rPr lang="da-DK" sz="3600" b="1" dirty="0">
                <a:solidFill>
                  <a:srgbClr val="3B5182"/>
                </a:solidFill>
              </a:rPr>
              <a:t>              Distal blodtryksmåling</a:t>
            </a:r>
          </a:p>
        </p:txBody>
      </p:sp>
      <p:pic>
        <p:nvPicPr>
          <p:cNvPr id="5" name="Billede 4" descr="Et billede, der indeholder se, ur, håndled, person&#10;&#10;AI-genereret indhold kan være ukorrekt.">
            <a:extLst>
              <a:ext uri="{FF2B5EF4-FFF2-40B4-BE49-F238E27FC236}">
                <a16:creationId xmlns:a16="http://schemas.microsoft.com/office/drawing/2014/main" id="{F53A105E-5F0E-B9C1-0FFF-0FD3A7597B51}"/>
              </a:ext>
            </a:extLst>
          </p:cNvPr>
          <p:cNvPicPr>
            <a:picLocks noChangeAspect="1"/>
          </p:cNvPicPr>
          <p:nvPr/>
        </p:nvPicPr>
        <p:blipFill>
          <a:blip r:embed="rId3"/>
          <a:stretch>
            <a:fillRect/>
          </a:stretch>
        </p:blipFill>
        <p:spPr>
          <a:xfrm>
            <a:off x="8736110" y="1354102"/>
            <a:ext cx="3303490" cy="3969013"/>
          </a:xfrm>
          <a:prstGeom prst="rect">
            <a:avLst/>
          </a:prstGeom>
          <a:ln>
            <a:noFill/>
          </a:ln>
          <a:effectLst>
            <a:softEdge rad="112500"/>
          </a:effectLst>
        </p:spPr>
      </p:pic>
      <p:sp>
        <p:nvSpPr>
          <p:cNvPr id="6" name="Tekstfelt 5">
            <a:extLst>
              <a:ext uri="{FF2B5EF4-FFF2-40B4-BE49-F238E27FC236}">
                <a16:creationId xmlns:a16="http://schemas.microsoft.com/office/drawing/2014/main" id="{DB09DA01-0EE5-4980-4E13-816DADEB84CA}"/>
              </a:ext>
            </a:extLst>
          </p:cNvPr>
          <p:cNvSpPr txBox="1"/>
          <p:nvPr/>
        </p:nvSpPr>
        <p:spPr>
          <a:xfrm>
            <a:off x="8786031" y="5278259"/>
            <a:ext cx="2631823" cy="415498"/>
          </a:xfrm>
          <a:prstGeom prst="rect">
            <a:avLst/>
          </a:prstGeom>
          <a:noFill/>
        </p:spPr>
        <p:txBody>
          <a:bodyPr wrap="square" rtlCol="0">
            <a:spAutoFit/>
          </a:bodyPr>
          <a:lstStyle/>
          <a:p>
            <a:r>
              <a:rPr lang="da-DK" sz="1050" dirty="0">
                <a:solidFill>
                  <a:srgbClr val="3B5182"/>
                </a:solidFill>
              </a:rPr>
              <a:t>Billede genereret via AI – Sundhedsstrategisk Planlægning</a:t>
            </a:r>
          </a:p>
        </p:txBody>
      </p:sp>
    </p:spTree>
    <p:extLst>
      <p:ext uri="{BB962C8B-B14F-4D97-AF65-F5344CB8AC3E}">
        <p14:creationId xmlns:p14="http://schemas.microsoft.com/office/powerpoint/2010/main" val="4131313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ktangel 2">
            <a:extLst>
              <a:ext uri="{FF2B5EF4-FFF2-40B4-BE49-F238E27FC236}">
                <a16:creationId xmlns:a16="http://schemas.microsoft.com/office/drawing/2014/main" id="{53146189-7956-9BE7-1CD2-18E2D7D9FF0F}"/>
              </a:ext>
            </a:extLst>
          </p:cNvPr>
          <p:cNvSpPr>
            <a:spLocks noChangeArrowheads="1"/>
          </p:cNvSpPr>
          <p:nvPr/>
        </p:nvSpPr>
        <p:spPr bwMode="auto">
          <a:xfrm>
            <a:off x="522514" y="260307"/>
            <a:ext cx="11669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5F6062"/>
                </a:solidFill>
                <a:latin typeface="Times New Roman" panose="02020603050405020304" pitchFamily="18" charset="0"/>
              </a:defRPr>
            </a:lvl1pPr>
            <a:lvl2pPr marL="742950" indent="-285750">
              <a:defRPr sz="1400" b="1">
                <a:solidFill>
                  <a:srgbClr val="5F6062"/>
                </a:solidFill>
                <a:latin typeface="Times New Roman" panose="02020603050405020304" pitchFamily="18" charset="0"/>
              </a:defRPr>
            </a:lvl2pPr>
            <a:lvl3pPr marL="1143000" indent="-228600">
              <a:defRPr sz="1400" b="1">
                <a:solidFill>
                  <a:srgbClr val="5F6062"/>
                </a:solidFill>
                <a:latin typeface="Times New Roman" panose="02020603050405020304" pitchFamily="18" charset="0"/>
              </a:defRPr>
            </a:lvl3pPr>
            <a:lvl4pPr marL="1600200" indent="-228600">
              <a:defRPr sz="1400" b="1">
                <a:solidFill>
                  <a:srgbClr val="5F6062"/>
                </a:solidFill>
                <a:latin typeface="Times New Roman" panose="02020603050405020304" pitchFamily="18" charset="0"/>
              </a:defRPr>
            </a:lvl4pPr>
            <a:lvl5pPr marL="2057400" indent="-228600">
              <a:defRPr sz="1400" b="1">
                <a:solidFill>
                  <a:srgbClr val="5F6062"/>
                </a:solidFill>
                <a:latin typeface="Times New Roman" panose="02020603050405020304" pitchFamily="18" charset="0"/>
              </a:defRPr>
            </a:lvl5pPr>
            <a:lvl6pPr marL="2514600" indent="-228600" eaLnBrk="0" fontAlgn="base" hangingPunct="0">
              <a:spcBef>
                <a:spcPct val="0"/>
              </a:spcBef>
              <a:spcAft>
                <a:spcPct val="0"/>
              </a:spcAft>
              <a:defRPr sz="1400" b="1">
                <a:solidFill>
                  <a:srgbClr val="5F6062"/>
                </a:solidFill>
                <a:latin typeface="Times New Roman" panose="02020603050405020304" pitchFamily="18" charset="0"/>
              </a:defRPr>
            </a:lvl6pPr>
            <a:lvl7pPr marL="2971800" indent="-228600" eaLnBrk="0" fontAlgn="base" hangingPunct="0">
              <a:spcBef>
                <a:spcPct val="0"/>
              </a:spcBef>
              <a:spcAft>
                <a:spcPct val="0"/>
              </a:spcAft>
              <a:defRPr sz="1400" b="1">
                <a:solidFill>
                  <a:srgbClr val="5F6062"/>
                </a:solidFill>
                <a:latin typeface="Times New Roman" panose="02020603050405020304" pitchFamily="18" charset="0"/>
              </a:defRPr>
            </a:lvl7pPr>
            <a:lvl8pPr marL="3429000" indent="-228600" eaLnBrk="0" fontAlgn="base" hangingPunct="0">
              <a:spcBef>
                <a:spcPct val="0"/>
              </a:spcBef>
              <a:spcAft>
                <a:spcPct val="0"/>
              </a:spcAft>
              <a:defRPr sz="1400" b="1">
                <a:solidFill>
                  <a:srgbClr val="5F6062"/>
                </a:solidFill>
                <a:latin typeface="Times New Roman" panose="02020603050405020304" pitchFamily="18" charset="0"/>
              </a:defRPr>
            </a:lvl8pPr>
            <a:lvl9pPr marL="3886200" indent="-228600" eaLnBrk="0" fontAlgn="base" hangingPunct="0">
              <a:spcBef>
                <a:spcPct val="0"/>
              </a:spcBef>
              <a:spcAft>
                <a:spcPct val="0"/>
              </a:spcAft>
              <a:defRPr sz="1400" b="1">
                <a:solidFill>
                  <a:srgbClr val="5F6062"/>
                </a:solidFill>
                <a:latin typeface="Times New Roman" panose="02020603050405020304" pitchFamily="18" charset="0"/>
              </a:defRPr>
            </a:lvl9pPr>
          </a:lstStyle>
          <a:p>
            <a:r>
              <a:rPr lang="da-DK" altLang="da-DK" sz="3200" dirty="0">
                <a:solidFill>
                  <a:srgbClr val="3B5182"/>
                </a:solidFill>
                <a:latin typeface="+mj-lt"/>
                <a:cs typeface="Arial" panose="020B0604020202020204" pitchFamily="34" charset="0"/>
              </a:rPr>
              <a:t>Distal blodtryksmåling på </a:t>
            </a:r>
            <a:r>
              <a:rPr lang="da-DK" altLang="da-DK" sz="3200" dirty="0" err="1">
                <a:solidFill>
                  <a:srgbClr val="3B5182"/>
                </a:solidFill>
                <a:latin typeface="+mj-lt"/>
                <a:cs typeface="Arial" panose="020B0604020202020204" pitchFamily="34" charset="0"/>
              </a:rPr>
              <a:t>tåniveau</a:t>
            </a:r>
            <a:r>
              <a:rPr lang="da-DK" altLang="da-DK" sz="3200" dirty="0">
                <a:solidFill>
                  <a:srgbClr val="3B5182"/>
                </a:solidFill>
                <a:latin typeface="+mj-lt"/>
                <a:cs typeface="Arial" panose="020B0604020202020204" pitchFamily="34" charset="0"/>
              </a:rPr>
              <a:t> vha. SYSTOE </a:t>
            </a:r>
          </a:p>
        </p:txBody>
      </p:sp>
      <p:pic>
        <p:nvPicPr>
          <p:cNvPr id="20483" name="Picture 2" descr="C:\Users\Henriksen\Desktop\IMG_0759.JPG">
            <a:extLst>
              <a:ext uri="{FF2B5EF4-FFF2-40B4-BE49-F238E27FC236}">
                <a16:creationId xmlns:a16="http://schemas.microsoft.com/office/drawing/2014/main" id="{48916BA2-F2D0-E175-D096-7CB527FF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828" y="1219131"/>
            <a:ext cx="3461658" cy="4734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7">
            <a:extLst>
              <a:ext uri="{FF2B5EF4-FFF2-40B4-BE49-F238E27FC236}">
                <a16:creationId xmlns:a16="http://schemas.microsoft.com/office/drawing/2014/main" id="{43FC604A-3D47-A61F-35A8-1E4044AAF145}"/>
              </a:ext>
            </a:extLst>
          </p:cNvPr>
          <p:cNvSpPr txBox="1"/>
          <p:nvPr/>
        </p:nvSpPr>
        <p:spPr>
          <a:xfrm>
            <a:off x="424543" y="1044891"/>
            <a:ext cx="6825343" cy="5552802"/>
          </a:xfrm>
          <a:prstGeom prst="rect">
            <a:avLst/>
          </a:prstGeom>
          <a:solidFill>
            <a:srgbClr val="3B5182"/>
          </a:solidFill>
        </p:spPr>
        <p:txBody>
          <a:bodyPr vert="horz" wrap="square" lIns="0" tIns="12700" rIns="0" bIns="0" rtlCol="0">
            <a:spAutoFit/>
          </a:bodyPr>
          <a:lstStyle/>
          <a:p>
            <a:pPr lvl="2">
              <a:defRPr/>
            </a:pPr>
            <a:endParaRPr lang="da-DK" sz="2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lvl="2">
              <a:defRPr/>
            </a:pPr>
            <a:r>
              <a:rPr lang="da-DK" sz="2000" dirty="0">
                <a:solidFill>
                  <a:schemeClr val="bg1"/>
                </a:solidFill>
                <a:ea typeface="Arial Unicode MS" panose="020B0604020202020204" pitchFamily="34" charset="-128"/>
                <a:cs typeface="Arial Unicode MS" panose="020B0604020202020204" pitchFamily="34" charset="-128"/>
              </a:rPr>
              <a:t>Diabetikere  kan danne stive blodkar på ankelniveau/ mediasklerose</a:t>
            </a:r>
          </a:p>
          <a:p>
            <a:pPr lvl="2">
              <a:defRPr/>
            </a:pPr>
            <a:r>
              <a:rPr lang="da-DK" sz="2000" dirty="0">
                <a:solidFill>
                  <a:schemeClr val="bg1"/>
                </a:solidFill>
                <a:ea typeface="Arial Unicode MS" panose="020B0604020202020204" pitchFamily="34" charset="-128"/>
                <a:cs typeface="Arial Unicode MS" panose="020B0604020202020204" pitchFamily="34" charset="-128"/>
              </a:rPr>
              <a:t> </a:t>
            </a:r>
          </a:p>
          <a:p>
            <a:pPr lvl="2">
              <a:defRPr/>
            </a:pPr>
            <a:r>
              <a:rPr lang="da-DK" sz="2000" dirty="0" err="1">
                <a:solidFill>
                  <a:schemeClr val="bg1"/>
                </a:solidFill>
                <a:ea typeface="Arial Unicode MS" panose="020B0604020202020204" pitchFamily="34" charset="-128"/>
                <a:cs typeface="Arial Unicode MS" panose="020B0604020202020204" pitchFamily="34" charset="-128"/>
              </a:rPr>
              <a:t>Blodtryksmancetten</a:t>
            </a:r>
            <a:r>
              <a:rPr lang="da-DK" sz="2000" dirty="0">
                <a:solidFill>
                  <a:schemeClr val="bg1"/>
                </a:solidFill>
                <a:ea typeface="Arial Unicode MS" panose="020B0604020202020204" pitchFamily="34" charset="-128"/>
                <a:cs typeface="Arial Unicode MS" panose="020B0604020202020204" pitchFamily="34" charset="-128"/>
              </a:rPr>
              <a:t> kan derfor ikke presses helt sammen på de store ankelkar, hvormed man risikerer at få en falsk forhøjet værdi.</a:t>
            </a:r>
          </a:p>
          <a:p>
            <a:pPr lvl="2">
              <a:defRPr/>
            </a:pPr>
            <a:endParaRPr lang="da-DK" sz="2000" dirty="0">
              <a:solidFill>
                <a:schemeClr val="bg1"/>
              </a:solidFill>
              <a:ea typeface="Arial Unicode MS" panose="020B0604020202020204" pitchFamily="34" charset="-128"/>
              <a:cs typeface="Arial Unicode MS" panose="020B0604020202020204" pitchFamily="34" charset="-128"/>
            </a:endParaRPr>
          </a:p>
          <a:p>
            <a:pPr lvl="2">
              <a:defRPr/>
            </a:pPr>
            <a:r>
              <a:rPr lang="da-DK" sz="2000" dirty="0">
                <a:solidFill>
                  <a:schemeClr val="bg1"/>
                </a:solidFill>
                <a:ea typeface="Arial Unicode MS" panose="020B0604020202020204" pitchFamily="34" charset="-128"/>
                <a:cs typeface="Arial Unicode MS" panose="020B0604020202020204" pitchFamily="34" charset="-128"/>
              </a:rPr>
              <a:t>Det  samme sker ikke i de små kar på tæerne, og derfor skal vi altid se på tå </a:t>
            </a:r>
            <a:r>
              <a:rPr lang="da-DK" sz="2000" dirty="0" err="1">
                <a:solidFill>
                  <a:schemeClr val="bg1"/>
                </a:solidFill>
                <a:ea typeface="Arial Unicode MS" panose="020B0604020202020204" pitchFamily="34" charset="-128"/>
                <a:cs typeface="Arial Unicode MS" panose="020B0604020202020204" pitchFamily="34" charset="-128"/>
              </a:rPr>
              <a:t>blodtrykket</a:t>
            </a:r>
            <a:r>
              <a:rPr lang="da-DK" sz="2000" dirty="0" err="1">
                <a:ea typeface="Arial Unicode MS" panose="020B0604020202020204" pitchFamily="34" charset="-128"/>
                <a:cs typeface="Arial Unicode MS" panose="020B0604020202020204" pitchFamily="34" charset="-128"/>
              </a:rPr>
              <a:t>.</a:t>
            </a:r>
            <a:r>
              <a:rPr lang="da-DK" sz="2000" dirty="0" err="1">
                <a:solidFill>
                  <a:schemeClr val="bg1"/>
                </a:solidFill>
                <a:ea typeface="Arial Unicode MS" panose="020B0604020202020204" pitchFamily="34" charset="-128"/>
                <a:cs typeface="Arial Unicode MS" panose="020B0604020202020204" pitchFamily="34" charset="-128"/>
              </a:rPr>
              <a:t>som</a:t>
            </a:r>
            <a:r>
              <a:rPr lang="da-DK" sz="2000" dirty="0">
                <a:solidFill>
                  <a:schemeClr val="bg1"/>
                </a:solidFill>
                <a:ea typeface="Arial Unicode MS" panose="020B0604020202020204" pitchFamily="34" charset="-128"/>
                <a:cs typeface="Arial Unicode MS" panose="020B0604020202020204" pitchFamily="34" charset="-128"/>
              </a:rPr>
              <a:t> giver et mere præcist billede af blodcirkulationen </a:t>
            </a:r>
          </a:p>
          <a:p>
            <a:pPr lvl="2">
              <a:defRPr/>
            </a:pPr>
            <a:endParaRPr lang="da-DK" sz="2000" dirty="0">
              <a:ea typeface="Arial Unicode MS" panose="020B0604020202020204" pitchFamily="34" charset="-128"/>
              <a:cs typeface="Arial Unicode MS" panose="020B0604020202020204" pitchFamily="34" charset="-128"/>
            </a:endParaRPr>
          </a:p>
          <a:p>
            <a:pPr lvl="2">
              <a:defRPr/>
            </a:pPr>
            <a:r>
              <a:rPr lang="da-DK" sz="2000" dirty="0">
                <a:solidFill>
                  <a:schemeClr val="bg1"/>
                </a:solidFill>
                <a:ea typeface="Arial Unicode MS" panose="020B0604020202020204" pitchFamily="34" charset="-128"/>
                <a:cs typeface="Arial Unicode MS" panose="020B0604020202020204" pitchFamily="34" charset="-128"/>
              </a:rPr>
              <a:t>Ved henvisning til Distal blodtryksmåling laves både ankel og </a:t>
            </a:r>
            <a:r>
              <a:rPr lang="da-DK" sz="2000" dirty="0" err="1">
                <a:solidFill>
                  <a:schemeClr val="bg1"/>
                </a:solidFill>
                <a:ea typeface="Arial Unicode MS" panose="020B0604020202020204" pitchFamily="34" charset="-128"/>
                <a:cs typeface="Arial Unicode MS" panose="020B0604020202020204" pitchFamily="34" charset="-128"/>
              </a:rPr>
              <a:t>tåtryksmåling</a:t>
            </a:r>
            <a:r>
              <a:rPr lang="da-DK" sz="2000" dirty="0">
                <a:solidFill>
                  <a:schemeClr val="bg1"/>
                </a:solidFill>
                <a:ea typeface="Arial Unicode MS" panose="020B0604020202020204" pitchFamily="34" charset="-128"/>
                <a:cs typeface="Arial Unicode MS" panose="020B0604020202020204" pitchFamily="34" charset="-128"/>
              </a:rPr>
              <a:t> </a:t>
            </a:r>
          </a:p>
          <a:p>
            <a:pPr lvl="2">
              <a:defRPr/>
            </a:pPr>
            <a:endParaRPr lang="da-DK" sz="2000" dirty="0">
              <a:ea typeface="Arial Unicode MS" panose="020B0604020202020204" pitchFamily="34" charset="-128"/>
              <a:cs typeface="Arial Unicode MS" panose="020B0604020202020204" pitchFamily="34" charset="-128"/>
            </a:endParaRPr>
          </a:p>
          <a:p>
            <a:pPr lvl="2">
              <a:defRPr/>
            </a:pPr>
            <a:endParaRPr lang="da-DK"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2">
              <a:defRPr/>
            </a:pPr>
            <a:endParaRPr lang="da-DK" sz="2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50777" y="0"/>
            <a:ext cx="9648826" cy="1081007"/>
          </a:xfrm>
        </p:spPr>
        <p:txBody>
          <a:bodyPr/>
          <a:lstStyle/>
          <a:p>
            <a:r>
              <a:rPr lang="da-DK" dirty="0"/>
              <a:t>   Røntgenundersøgelser </a:t>
            </a:r>
          </a:p>
        </p:txBody>
      </p:sp>
      <p:sp>
        <p:nvSpPr>
          <p:cNvPr id="4" name="object 7">
            <a:extLst>
              <a:ext uri="{FF2B5EF4-FFF2-40B4-BE49-F238E27FC236}">
                <a16:creationId xmlns:a16="http://schemas.microsoft.com/office/drawing/2014/main" id="{2A04E57E-EC4C-16DB-C369-3D2803436B10}"/>
              </a:ext>
            </a:extLst>
          </p:cNvPr>
          <p:cNvSpPr txBox="1"/>
          <p:nvPr/>
        </p:nvSpPr>
        <p:spPr>
          <a:xfrm>
            <a:off x="988542" y="1843606"/>
            <a:ext cx="4386648" cy="3706143"/>
          </a:xfrm>
          <a:prstGeom prst="rect">
            <a:avLst/>
          </a:prstGeom>
          <a:solidFill>
            <a:srgbClr val="3B5182"/>
          </a:solidFill>
        </p:spPr>
        <p:txBody>
          <a:bodyPr vert="horz" wrap="square" lIns="0" tIns="12700" rIns="0" bIns="0" rtlCol="0" anchor="ctr">
            <a:spAutoFit/>
          </a:bodyPr>
          <a:lstStyle/>
          <a:p>
            <a:pPr algn="ctr"/>
            <a:endParaRPr lang="da-DK" sz="2000" dirty="0">
              <a:solidFill>
                <a:schemeClr val="bg1"/>
              </a:solidFill>
            </a:endParaRPr>
          </a:p>
          <a:p>
            <a:pPr algn="ctr"/>
            <a:r>
              <a:rPr lang="da-DK" sz="2000" dirty="0">
                <a:solidFill>
                  <a:schemeClr val="bg1"/>
                </a:solidFill>
                <a:latin typeface="+mj-lt"/>
              </a:rPr>
              <a:t>Kan vise </a:t>
            </a:r>
            <a:r>
              <a:rPr lang="da-DK" sz="2000" dirty="0">
                <a:solidFill>
                  <a:schemeClr val="bg1"/>
                </a:solidFill>
                <a:latin typeface="+mj-lt"/>
                <a:ea typeface="Arial Unicode MS" panose="020B0604020202020204" pitchFamily="34" charset="-128"/>
                <a:cs typeface="Arial Unicode MS" panose="020B0604020202020204" pitchFamily="34" charset="-128"/>
              </a:rPr>
              <a:t>forsnævringer, aflukninger og udposninger i arterierne </a:t>
            </a:r>
          </a:p>
          <a:p>
            <a:pPr algn="ctr"/>
            <a:endParaRPr lang="da-DK" sz="2000" dirty="0">
              <a:solidFill>
                <a:schemeClr val="bg1"/>
              </a:solidFill>
              <a:latin typeface="+mj-lt"/>
              <a:ea typeface="Arial Unicode MS" panose="020B0604020202020204" pitchFamily="34" charset="-128"/>
              <a:cs typeface="Arial Unicode MS" panose="020B0604020202020204" pitchFamily="34" charset="-128"/>
            </a:endParaRPr>
          </a:p>
          <a:p>
            <a:pPr algn="ctr"/>
            <a:r>
              <a:rPr lang="da-DK" sz="2000" dirty="0">
                <a:solidFill>
                  <a:schemeClr val="bg1"/>
                </a:solidFill>
                <a:latin typeface="+mj-lt"/>
                <a:ea typeface="Arial Unicode MS" panose="020B0604020202020204" pitchFamily="34" charset="-128"/>
                <a:cs typeface="Arial Unicode MS" panose="020B0604020202020204" pitchFamily="34" charset="-128"/>
              </a:rPr>
              <a:t>Blodtilførslen til begge ben</a:t>
            </a:r>
          </a:p>
          <a:p>
            <a:pPr algn="ctr"/>
            <a:r>
              <a:rPr lang="da-DK" sz="2000" dirty="0">
                <a:solidFill>
                  <a:schemeClr val="bg1"/>
                </a:solidFill>
                <a:latin typeface="+mj-lt"/>
                <a:ea typeface="Arial Unicode MS" panose="020B0604020202020204" pitchFamily="34" charset="-128"/>
                <a:cs typeface="Arial Unicode MS" panose="020B0604020202020204" pitchFamily="34" charset="-128"/>
              </a:rPr>
              <a:t>             </a:t>
            </a:r>
          </a:p>
          <a:p>
            <a:pPr algn="ctr"/>
            <a:r>
              <a:rPr lang="da-DK" sz="2000" dirty="0">
                <a:solidFill>
                  <a:schemeClr val="bg1"/>
                </a:solidFill>
                <a:latin typeface="+mj-lt"/>
                <a:ea typeface="Arial Unicode MS" panose="020B0604020202020204" pitchFamily="34" charset="-128"/>
                <a:cs typeface="Arial Unicode MS" panose="020B0604020202020204" pitchFamily="34" charset="-128"/>
              </a:rPr>
              <a:t>Karkirurgen bruger disse undersøgelser til at lægge den videre behandlingsplan</a:t>
            </a:r>
          </a:p>
          <a:p>
            <a:endParaRPr lang="da-DK" sz="2000" dirty="0"/>
          </a:p>
          <a:p>
            <a:endParaRPr lang="da-DK" sz="2000" dirty="0"/>
          </a:p>
        </p:txBody>
      </p:sp>
      <p:pic>
        <p:nvPicPr>
          <p:cNvPr id="2" name="Picture 3" descr="leif k 3">
            <a:extLst>
              <a:ext uri="{FF2B5EF4-FFF2-40B4-BE49-F238E27FC236}">
                <a16:creationId xmlns:a16="http://schemas.microsoft.com/office/drawing/2014/main" id="{D465190E-EED3-77C1-68BF-E2BFDE8388E7}"/>
              </a:ext>
            </a:extLst>
          </p:cNvPr>
          <p:cNvPicPr>
            <a:picLocks noGrp="1" noChangeAspect="1" noChangeArrowheads="1"/>
          </p:cNvPicPr>
          <p:nvPr>
            <p:ph idx="1"/>
          </p:nvPr>
        </p:nvPicPr>
        <p:blipFill>
          <a:blip r:embed="rId3"/>
          <a:srcRect l="21203" t="-478" r="14606" b="1"/>
          <a:stretch>
            <a:fillRect/>
          </a:stretch>
        </p:blipFill>
        <p:spPr>
          <a:xfrm>
            <a:off x="6301946" y="1354449"/>
            <a:ext cx="3719246" cy="4684459"/>
          </a:xfrm>
          <a:noFill/>
        </p:spPr>
      </p:pic>
    </p:spTree>
    <p:extLst>
      <p:ext uri="{BB962C8B-B14F-4D97-AF65-F5344CB8AC3E}">
        <p14:creationId xmlns:p14="http://schemas.microsoft.com/office/powerpoint/2010/main" val="596894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09AA983B-63F5-D52D-5FBE-079CAAD43797}"/>
              </a:ext>
            </a:extLst>
          </p:cNvPr>
          <p:cNvSpPr>
            <a:spLocks noGrp="1"/>
          </p:cNvSpPr>
          <p:nvPr>
            <p:ph idx="1"/>
          </p:nvPr>
        </p:nvSpPr>
        <p:spPr>
          <a:xfrm>
            <a:off x="738230" y="1218235"/>
            <a:ext cx="9648826" cy="4421529"/>
          </a:xfrm>
        </p:spPr>
        <p:txBody>
          <a:bodyPr/>
          <a:lstStyle/>
          <a:p>
            <a:pPr marL="0" indent="0">
              <a:buNone/>
            </a:pPr>
            <a:endParaRPr lang="da-DK" b="1" dirty="0"/>
          </a:p>
          <a:p>
            <a:r>
              <a:rPr lang="da-DK" sz="2400" dirty="0"/>
              <a:t>Hvis det er muligt laves karkirurgi  eller ballonudvidelse for at bedre kredsløbet, lindre symptomerne og bedre helings betingelserne for de arterielle sår.  </a:t>
            </a:r>
          </a:p>
          <a:p>
            <a:endParaRPr lang="da-DK" dirty="0"/>
          </a:p>
          <a:p>
            <a:r>
              <a:rPr lang="da-DK" sz="2400" dirty="0"/>
              <a:t>Ikke alle kan hjælpes karkirurgisk, enten fordi det ikke er teknisk muligt, eller fordi indgrebet skønnes for stort til den aktuelle patient.</a:t>
            </a:r>
          </a:p>
          <a:p>
            <a:pPr marL="0" indent="0">
              <a:buNone/>
            </a:pPr>
            <a:endParaRPr lang="da-DK" sz="2400" dirty="0"/>
          </a:p>
          <a:p>
            <a:r>
              <a:rPr lang="da-DK" sz="2400" dirty="0"/>
              <a:t>Her er der tale om palliativ </a:t>
            </a:r>
            <a:r>
              <a:rPr lang="da-DK" sz="2400" dirty="0" err="1"/>
              <a:t>sårbehandling</a:t>
            </a:r>
            <a:r>
              <a:rPr lang="da-DK" sz="2400" dirty="0"/>
              <a:t>, og ved forværring      af symptomer og nekrose kan amputation blive nødvendig </a:t>
            </a:r>
          </a:p>
          <a:p>
            <a:pPr marL="0" indent="0">
              <a:buNone/>
            </a:pPr>
            <a:endParaRPr lang="da-DK" sz="2400" dirty="0"/>
          </a:p>
          <a:p>
            <a:pPr marL="0" indent="0">
              <a:buNone/>
            </a:pPr>
            <a:endParaRPr lang="da-DK" sz="2400" dirty="0"/>
          </a:p>
          <a:p>
            <a:endParaRPr lang="da-DK" dirty="0"/>
          </a:p>
        </p:txBody>
      </p:sp>
      <p:sp>
        <p:nvSpPr>
          <p:cNvPr id="3" name="Pladsholder til slidenummer 2">
            <a:extLst>
              <a:ext uri="{FF2B5EF4-FFF2-40B4-BE49-F238E27FC236}">
                <a16:creationId xmlns:a16="http://schemas.microsoft.com/office/drawing/2014/main" id="{F07163BB-8C9A-EAA9-47E7-F956C6E6F35B}"/>
              </a:ext>
            </a:extLst>
          </p:cNvPr>
          <p:cNvSpPr>
            <a:spLocks noGrp="1"/>
          </p:cNvSpPr>
          <p:nvPr>
            <p:ph type="sldNum" sz="quarter" idx="12"/>
          </p:nvPr>
        </p:nvSpPr>
        <p:spPr/>
        <p:txBody>
          <a:bodyPr/>
          <a:lstStyle/>
          <a:p>
            <a:pPr>
              <a:defRPr/>
            </a:pPr>
            <a:fld id="{7CC990DA-0E5C-4DCF-A7BA-71936BC131CD}" type="slidenum">
              <a:rPr lang="da-DK" smtClean="0"/>
              <a:pPr>
                <a:defRPr/>
              </a:pPr>
              <a:t>17</a:t>
            </a:fld>
            <a:endParaRPr lang="da-DK"/>
          </a:p>
        </p:txBody>
      </p:sp>
      <p:sp>
        <p:nvSpPr>
          <p:cNvPr id="4" name="Titel 3">
            <a:extLst>
              <a:ext uri="{FF2B5EF4-FFF2-40B4-BE49-F238E27FC236}">
                <a16:creationId xmlns:a16="http://schemas.microsoft.com/office/drawing/2014/main" id="{5403E482-8E48-73D1-F11C-7A91F68B5E99}"/>
              </a:ext>
            </a:extLst>
          </p:cNvPr>
          <p:cNvSpPr>
            <a:spLocks noGrp="1"/>
          </p:cNvSpPr>
          <p:nvPr>
            <p:ph type="title"/>
          </p:nvPr>
        </p:nvSpPr>
        <p:spPr>
          <a:xfrm>
            <a:off x="738230" y="205008"/>
            <a:ext cx="9648826" cy="1081007"/>
          </a:xfrm>
        </p:spPr>
        <p:txBody>
          <a:bodyPr/>
          <a:lstStyle/>
          <a:p>
            <a:r>
              <a:rPr lang="da-DK" dirty="0"/>
              <a:t>Behandling</a:t>
            </a:r>
          </a:p>
        </p:txBody>
      </p:sp>
    </p:spTree>
    <p:extLst>
      <p:ext uri="{BB962C8B-B14F-4D97-AF65-F5344CB8AC3E}">
        <p14:creationId xmlns:p14="http://schemas.microsoft.com/office/powerpoint/2010/main" val="2300060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21" name="Rectangle 9"/>
          <p:cNvSpPr>
            <a:spLocks noGrp="1" noChangeArrowheads="1"/>
          </p:cNvSpPr>
          <p:nvPr>
            <p:ph type="title"/>
          </p:nvPr>
        </p:nvSpPr>
        <p:spPr>
          <a:xfrm>
            <a:off x="1011291" y="369793"/>
            <a:ext cx="9648826" cy="1081007"/>
          </a:xfrm>
        </p:spPr>
        <p:txBody>
          <a:bodyPr vert="horz" wrap="square" lIns="92075" tIns="46038" rIns="92075" bIns="46038" rtlCol="0" anchor="b" anchorCtr="0">
            <a:normAutofit fontScale="90000"/>
          </a:bodyPr>
          <a:lstStyle/>
          <a:p>
            <a:pPr eaLnBrk="1" hangingPunct="1">
              <a:defRPr/>
            </a:pPr>
            <a:r>
              <a:rPr lang="da-DK" dirty="0"/>
              <a:t>Ballonudvidelse PTA</a:t>
            </a:r>
            <a:br>
              <a:rPr lang="da-DK" dirty="0"/>
            </a:br>
            <a:r>
              <a:rPr lang="da-DK" sz="2800" dirty="0" err="1"/>
              <a:t>Perkutan</a:t>
            </a:r>
            <a:r>
              <a:rPr lang="da-DK" sz="2800" dirty="0"/>
              <a:t> </a:t>
            </a:r>
            <a:r>
              <a:rPr lang="da-DK" sz="2800" dirty="0" err="1"/>
              <a:t>Transluminal</a:t>
            </a:r>
            <a:r>
              <a:rPr lang="da-DK" sz="2800" dirty="0"/>
              <a:t> </a:t>
            </a:r>
            <a:r>
              <a:rPr lang="da-DK" sz="2800" dirty="0" err="1"/>
              <a:t>Angioplastik</a:t>
            </a:r>
            <a:r>
              <a:rPr lang="da-DK" sz="2800" dirty="0"/>
              <a:t>:</a:t>
            </a:r>
            <a:br>
              <a:rPr lang="da-DK" sz="2800" dirty="0"/>
            </a:br>
            <a:r>
              <a:rPr lang="da-DK" sz="2000" dirty="0"/>
              <a:t>En udvidelse af forsnævret eller tilstoppet arterie</a:t>
            </a:r>
            <a:r>
              <a:rPr lang="da-DK" sz="2800" dirty="0"/>
              <a:t> </a:t>
            </a:r>
            <a:r>
              <a:rPr lang="da-DK" sz="2000" dirty="0"/>
              <a:t>med ballon</a:t>
            </a:r>
            <a:r>
              <a:rPr lang="da-DK" sz="2800" dirty="0"/>
              <a:t>.  </a:t>
            </a:r>
            <a:endParaRPr lang="da-DK" dirty="0"/>
          </a:p>
        </p:txBody>
      </p:sp>
      <p:pic>
        <p:nvPicPr>
          <p:cNvPr id="3" name="Billede 2" descr="Et billede, der indeholder tekst, Fastfood&#10;&#10;AI-genereret indhold kan være ukorrekt.">
            <a:extLst>
              <a:ext uri="{FF2B5EF4-FFF2-40B4-BE49-F238E27FC236}">
                <a16:creationId xmlns:a16="http://schemas.microsoft.com/office/drawing/2014/main" id="{7C826663-EBA9-4C67-CA20-F3AAFB15C746}"/>
              </a:ext>
            </a:extLst>
          </p:cNvPr>
          <p:cNvPicPr>
            <a:picLocks noChangeAspect="1"/>
          </p:cNvPicPr>
          <p:nvPr/>
        </p:nvPicPr>
        <p:blipFill>
          <a:blip r:embed="rId3"/>
          <a:srcRect t="8954" r="50627" b="53627"/>
          <a:stretch>
            <a:fillRect/>
          </a:stretch>
        </p:blipFill>
        <p:spPr>
          <a:xfrm>
            <a:off x="1261641" y="2008964"/>
            <a:ext cx="4078148" cy="1714155"/>
          </a:xfrm>
          <a:prstGeom prst="rect">
            <a:avLst/>
          </a:prstGeom>
        </p:spPr>
      </p:pic>
      <p:pic>
        <p:nvPicPr>
          <p:cNvPr id="5" name="Billede 4">
            <a:extLst>
              <a:ext uri="{FF2B5EF4-FFF2-40B4-BE49-F238E27FC236}">
                <a16:creationId xmlns:a16="http://schemas.microsoft.com/office/drawing/2014/main" id="{9BB5C726-2E35-CDF4-A7B2-D96CE6E3E351}"/>
              </a:ext>
            </a:extLst>
          </p:cNvPr>
          <p:cNvPicPr>
            <a:picLocks noChangeAspect="1"/>
          </p:cNvPicPr>
          <p:nvPr/>
        </p:nvPicPr>
        <p:blipFill>
          <a:blip r:embed="rId3"/>
          <a:srcRect l="50791" t="12299" b="54664"/>
          <a:stretch>
            <a:fillRect/>
          </a:stretch>
        </p:blipFill>
        <p:spPr>
          <a:xfrm>
            <a:off x="5835704" y="2228883"/>
            <a:ext cx="4269630" cy="1589786"/>
          </a:xfrm>
          <a:prstGeom prst="rect">
            <a:avLst/>
          </a:prstGeom>
        </p:spPr>
      </p:pic>
      <p:pic>
        <p:nvPicPr>
          <p:cNvPr id="7" name="Billede 6" descr="Et billede, der indeholder tekst, Fastfood&#10;&#10;AI-genereret indhold kan være ukorrekt.">
            <a:extLst>
              <a:ext uri="{FF2B5EF4-FFF2-40B4-BE49-F238E27FC236}">
                <a16:creationId xmlns:a16="http://schemas.microsoft.com/office/drawing/2014/main" id="{C1909687-6110-B472-D050-9C392B9B1917}"/>
              </a:ext>
            </a:extLst>
          </p:cNvPr>
          <p:cNvPicPr>
            <a:picLocks noChangeAspect="1"/>
          </p:cNvPicPr>
          <p:nvPr/>
        </p:nvPicPr>
        <p:blipFill>
          <a:blip r:embed="rId3"/>
          <a:srcRect t="57490" r="50000" b="9132"/>
          <a:stretch>
            <a:fillRect/>
          </a:stretch>
        </p:blipFill>
        <p:spPr>
          <a:xfrm>
            <a:off x="1261641" y="4254371"/>
            <a:ext cx="4629813" cy="1714155"/>
          </a:xfrm>
          <a:prstGeom prst="rect">
            <a:avLst/>
          </a:prstGeom>
        </p:spPr>
      </p:pic>
      <p:pic>
        <p:nvPicPr>
          <p:cNvPr id="10" name="Billede 9" descr="Et billede, der indeholder tekst, Fastfood&#10;&#10;AI-genereret indhold kan være ukorrekt.">
            <a:extLst>
              <a:ext uri="{FF2B5EF4-FFF2-40B4-BE49-F238E27FC236}">
                <a16:creationId xmlns:a16="http://schemas.microsoft.com/office/drawing/2014/main" id="{F02CD798-4386-10F7-918F-EEF663D45880}"/>
              </a:ext>
            </a:extLst>
          </p:cNvPr>
          <p:cNvPicPr>
            <a:picLocks noChangeAspect="1"/>
          </p:cNvPicPr>
          <p:nvPr/>
        </p:nvPicPr>
        <p:blipFill>
          <a:blip r:embed="rId3"/>
          <a:srcRect l="50000" t="58004" b="4757"/>
          <a:stretch>
            <a:fillRect/>
          </a:stretch>
        </p:blipFill>
        <p:spPr>
          <a:xfrm>
            <a:off x="5614988" y="4289960"/>
            <a:ext cx="4420264" cy="18258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kunst&#10;&#10;AI-genereret indhold kan være ukorrekt.">
            <a:extLst>
              <a:ext uri="{FF2B5EF4-FFF2-40B4-BE49-F238E27FC236}">
                <a16:creationId xmlns:a16="http://schemas.microsoft.com/office/drawing/2014/main" id="{83F28FE7-C210-079E-1371-49103EFFB6A4}"/>
              </a:ext>
            </a:extLst>
          </p:cNvPr>
          <p:cNvPicPr>
            <a:picLocks noChangeAspect="1"/>
          </p:cNvPicPr>
          <p:nvPr/>
        </p:nvPicPr>
        <p:blipFill>
          <a:blip r:embed="rId3"/>
          <a:stretch>
            <a:fillRect/>
          </a:stretch>
        </p:blipFill>
        <p:spPr>
          <a:xfrm>
            <a:off x="5780021" y="1628531"/>
            <a:ext cx="5578340" cy="3723542"/>
          </a:xfrm>
          <a:prstGeom prst="rect">
            <a:avLst/>
          </a:prstGeom>
          <a:noFill/>
        </p:spPr>
      </p:pic>
      <p:sp>
        <p:nvSpPr>
          <p:cNvPr id="226311" name="Slide Number Placeholder 2">
            <a:extLst>
              <a:ext uri="{FF2B5EF4-FFF2-40B4-BE49-F238E27FC236}">
                <a16:creationId xmlns:a16="http://schemas.microsoft.com/office/drawing/2014/main" id="{7522AA41-8AEC-D2D1-2DD3-61F0F7F5C069}"/>
              </a:ext>
            </a:extLst>
          </p:cNvPr>
          <p:cNvSpPr>
            <a:spLocks noGrp="1"/>
          </p:cNvSpPr>
          <p:nvPr>
            <p:ph type="sldNum" sz="quarter" idx="12"/>
          </p:nvPr>
        </p:nvSpPr>
        <p:spPr>
          <a:xfrm>
            <a:off x="150472" y="6534000"/>
            <a:ext cx="360000" cy="324000"/>
          </a:xfrm>
        </p:spPr>
        <p:txBody>
          <a:bodyPr/>
          <a:lstStyle/>
          <a:p>
            <a:pPr>
              <a:spcAft>
                <a:spcPts val="600"/>
              </a:spcAft>
              <a:defRPr/>
            </a:pPr>
            <a:fld id="{7CC990DA-0E5C-4DCF-A7BA-71936BC131CD}" type="slidenum">
              <a:rPr lang="da-DK" smtClean="0"/>
              <a:pPr>
                <a:spcAft>
                  <a:spcPts val="600"/>
                </a:spcAft>
                <a:defRPr/>
              </a:pPr>
              <a:t>19</a:t>
            </a:fld>
            <a:endParaRPr lang="da-DK"/>
          </a:p>
        </p:txBody>
      </p:sp>
      <p:sp>
        <p:nvSpPr>
          <p:cNvPr id="226306" name="Rectangle 1026"/>
          <p:cNvSpPr>
            <a:spLocks noGrp="1" noChangeArrowheads="1"/>
          </p:cNvSpPr>
          <p:nvPr>
            <p:ph type="title"/>
          </p:nvPr>
        </p:nvSpPr>
        <p:spPr>
          <a:xfrm>
            <a:off x="1709535" y="137325"/>
            <a:ext cx="9648826" cy="743790"/>
          </a:xfrm>
        </p:spPr>
        <p:txBody>
          <a:bodyPr wrap="square" anchor="b">
            <a:normAutofit/>
          </a:bodyPr>
          <a:lstStyle/>
          <a:p>
            <a:pPr eaLnBrk="1" hangingPunct="1">
              <a:defRPr/>
            </a:pPr>
            <a:r>
              <a:rPr lang="da-DK" dirty="0"/>
              <a:t>Perifer bypass/ omkørselsoperation </a:t>
            </a:r>
          </a:p>
        </p:txBody>
      </p:sp>
      <p:sp>
        <p:nvSpPr>
          <p:cNvPr id="5" name="Tekstfelt 4">
            <a:extLst>
              <a:ext uri="{FF2B5EF4-FFF2-40B4-BE49-F238E27FC236}">
                <a16:creationId xmlns:a16="http://schemas.microsoft.com/office/drawing/2014/main" id="{D46C126E-E76E-21F7-0095-D1F44021865D}"/>
              </a:ext>
            </a:extLst>
          </p:cNvPr>
          <p:cNvSpPr txBox="1"/>
          <p:nvPr/>
        </p:nvSpPr>
        <p:spPr>
          <a:xfrm>
            <a:off x="6879250" y="5365258"/>
            <a:ext cx="4479111" cy="253916"/>
          </a:xfrm>
          <a:prstGeom prst="rect">
            <a:avLst/>
          </a:prstGeom>
          <a:noFill/>
        </p:spPr>
        <p:txBody>
          <a:bodyPr wrap="none" rtlCol="0">
            <a:spAutoFit/>
          </a:bodyPr>
          <a:lstStyle/>
          <a:p>
            <a:r>
              <a:rPr lang="da-DK" sz="1050" dirty="0">
                <a:solidFill>
                  <a:srgbClr val="3B5182"/>
                </a:solidFill>
              </a:rPr>
              <a:t>Billede genereret via Copilot – Sundhedsstrategisk Planlægning</a:t>
            </a:r>
          </a:p>
        </p:txBody>
      </p:sp>
      <p:sp>
        <p:nvSpPr>
          <p:cNvPr id="2" name="object 7">
            <a:extLst>
              <a:ext uri="{FF2B5EF4-FFF2-40B4-BE49-F238E27FC236}">
                <a16:creationId xmlns:a16="http://schemas.microsoft.com/office/drawing/2014/main" id="{F02437EF-BA11-5322-270F-80B6EFBC3117}"/>
              </a:ext>
            </a:extLst>
          </p:cNvPr>
          <p:cNvSpPr txBox="1"/>
          <p:nvPr/>
        </p:nvSpPr>
        <p:spPr>
          <a:xfrm>
            <a:off x="833639" y="1193102"/>
            <a:ext cx="4386648" cy="4937249"/>
          </a:xfrm>
          <a:prstGeom prst="rect">
            <a:avLst/>
          </a:prstGeom>
          <a:solidFill>
            <a:srgbClr val="3B5182"/>
          </a:solidFill>
        </p:spPr>
        <p:txBody>
          <a:bodyPr vert="horz" wrap="square" lIns="0" tIns="12700" rIns="0" bIns="0" rtlCol="0">
            <a:spAutoFit/>
          </a:bodyPr>
          <a:lstStyle/>
          <a:p>
            <a:pPr algn="ctr"/>
            <a:endParaRPr lang="da-DK" sz="2000" dirty="0">
              <a:solidFill>
                <a:schemeClr val="bg1"/>
              </a:solidFill>
            </a:endParaRPr>
          </a:p>
          <a:p>
            <a:pPr algn="ctr"/>
            <a:r>
              <a:rPr lang="da-DK" sz="2000" dirty="0">
                <a:solidFill>
                  <a:schemeClr val="bg1"/>
                </a:solidFill>
                <a:latin typeface="+mj-lt"/>
                <a:ea typeface="Arial Unicode MS" panose="020B0604020202020204" pitchFamily="34" charset="-128"/>
                <a:cs typeface="Arial Unicode MS" panose="020B0604020202020204" pitchFamily="34" charset="-128"/>
              </a:rPr>
              <a:t>En operation hvor man leder blodet uden om den forkalkede, tillukkede eller meget forsnævrede blodåre i benet.</a:t>
            </a:r>
          </a:p>
          <a:p>
            <a:pPr algn="ctr"/>
            <a:r>
              <a:rPr lang="da-DK" sz="2000" dirty="0">
                <a:solidFill>
                  <a:schemeClr val="bg1"/>
                </a:solidFill>
                <a:latin typeface="+mj-lt"/>
                <a:ea typeface="Arial Unicode MS" panose="020B0604020202020204" pitchFamily="34" charset="-128"/>
                <a:cs typeface="Arial Unicode MS" panose="020B0604020202020204" pitchFamily="34" charset="-128"/>
              </a:rPr>
              <a:t> </a:t>
            </a:r>
          </a:p>
          <a:p>
            <a:pPr algn="ctr"/>
            <a:r>
              <a:rPr lang="da-DK" sz="2000" dirty="0">
                <a:solidFill>
                  <a:schemeClr val="bg1"/>
                </a:solidFill>
                <a:latin typeface="+mj-lt"/>
                <a:ea typeface="Arial Unicode MS" panose="020B0604020202020204" pitchFamily="34" charset="-128"/>
                <a:cs typeface="Arial Unicode MS" panose="020B0604020202020204" pitchFamily="34" charset="-128"/>
              </a:rPr>
              <a:t>Karkirurgen laver en ny ”omvej” bypass for blodet, ved at lede blodet uden om det ”syge” område.</a:t>
            </a:r>
          </a:p>
          <a:p>
            <a:pPr algn="ctr"/>
            <a:endParaRPr lang="da-DK" sz="2000" dirty="0">
              <a:solidFill>
                <a:schemeClr val="bg1"/>
              </a:solidFill>
              <a:latin typeface="+mj-lt"/>
              <a:ea typeface="Arial Unicode MS" panose="020B0604020202020204" pitchFamily="34" charset="-128"/>
              <a:cs typeface="Arial Unicode MS" panose="020B0604020202020204" pitchFamily="34" charset="-128"/>
            </a:endParaRPr>
          </a:p>
          <a:p>
            <a:pPr algn="ctr"/>
            <a:r>
              <a:rPr lang="da-DK" sz="2000" dirty="0">
                <a:solidFill>
                  <a:schemeClr val="bg1"/>
                </a:solidFill>
                <a:latin typeface="+mj-lt"/>
                <a:ea typeface="Arial Unicode MS" panose="020B0604020202020204" pitchFamily="34" charset="-128"/>
                <a:cs typeface="Arial Unicode MS" panose="020B0604020202020204" pitchFamily="34" charset="-128"/>
              </a:rPr>
              <a:t>Man bruger enten patientens egen vene eller indsætter en kunststofprotese.         </a:t>
            </a:r>
          </a:p>
          <a:p>
            <a:endParaRPr lang="da-DK" sz="2000" dirty="0"/>
          </a:p>
          <a:p>
            <a:endParaRPr lang="da-DK"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a:extLst>
            <a:ext uri="{FF2B5EF4-FFF2-40B4-BE49-F238E27FC236}">
              <a16:creationId xmlns:a16="http://schemas.microsoft.com/office/drawing/2014/main" id="{D8882534-4F34-2A24-3B1B-C4AB6E6DE460}"/>
            </a:ext>
          </a:extLst>
        </p:cNvPr>
        <p:cNvGrpSpPr/>
        <p:nvPr/>
      </p:nvGrpSpPr>
      <p:grpSpPr>
        <a:xfrm>
          <a:off x="0" y="0"/>
          <a:ext cx="0" cy="0"/>
          <a:chOff x="0" y="0"/>
          <a:chExt cx="0" cy="0"/>
        </a:xfrm>
      </p:grpSpPr>
      <p:sp>
        <p:nvSpPr>
          <p:cNvPr id="19" name="Title 3">
            <a:extLst>
              <a:ext uri="{FF2B5EF4-FFF2-40B4-BE49-F238E27FC236}">
                <a16:creationId xmlns:a16="http://schemas.microsoft.com/office/drawing/2014/main" id="{9C9F7C57-C586-CAFE-F9A8-ED5689A400CE}"/>
              </a:ext>
            </a:extLst>
          </p:cNvPr>
          <p:cNvSpPr>
            <a:spLocks noGrp="1"/>
          </p:cNvSpPr>
          <p:nvPr>
            <p:ph type="ctrTitle"/>
          </p:nvPr>
        </p:nvSpPr>
        <p:spPr>
          <a:xfrm>
            <a:off x="904982" y="638629"/>
            <a:ext cx="8703475" cy="1366946"/>
          </a:xfrm>
        </p:spPr>
        <p:txBody>
          <a:bodyPr vert="horz" wrap="square" lIns="0" tIns="0" rIns="0" bIns="0" rtlCol="0" anchor="b" anchorCtr="0">
            <a:normAutofit/>
          </a:bodyPr>
          <a:lstStyle/>
          <a:p>
            <a:r>
              <a:rPr lang="da-DK" b="1" kern="1200" dirty="0">
                <a:latin typeface="+mj-lt"/>
                <a:ea typeface="Verdana" panose="020B0604030504040204" pitchFamily="34" charset="0"/>
                <a:cs typeface="Verdana" panose="020B0604030504040204" pitchFamily="34" charset="0"/>
              </a:rPr>
              <a:t>Ophavsret og anvendelse</a:t>
            </a:r>
            <a:br>
              <a:rPr lang="da-DK" b="1" kern="1200" dirty="0">
                <a:latin typeface="+mj-lt"/>
                <a:ea typeface="Verdana" panose="020B0604030504040204" pitchFamily="34" charset="0"/>
                <a:cs typeface="Verdana" panose="020B0604030504040204" pitchFamily="34" charset="0"/>
              </a:rPr>
            </a:br>
            <a:endParaRPr lang="da-DK" b="1" kern="1200" dirty="0">
              <a:latin typeface="+mj-lt"/>
              <a:ea typeface="Verdana" panose="020B0604030504040204" pitchFamily="34" charset="0"/>
              <a:cs typeface="Verdana" panose="020B0604030504040204" pitchFamily="34" charset="0"/>
            </a:endParaRPr>
          </a:p>
        </p:txBody>
      </p:sp>
      <p:sp>
        <p:nvSpPr>
          <p:cNvPr id="14" name="Slide Number Placeholder 3" hidden="1">
            <a:extLst>
              <a:ext uri="{FF2B5EF4-FFF2-40B4-BE49-F238E27FC236}">
                <a16:creationId xmlns:a16="http://schemas.microsoft.com/office/drawing/2014/main" id="{E87C3D83-24EC-05C4-0D5F-22F595A03E21}"/>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2</a:t>
            </a:fld>
            <a:endParaRPr lang="da-DK"/>
          </a:p>
        </p:txBody>
      </p:sp>
      <p:sp>
        <p:nvSpPr>
          <p:cNvPr id="3" name="Pladsholder til slidenummer 2">
            <a:extLst>
              <a:ext uri="{FF2B5EF4-FFF2-40B4-BE49-F238E27FC236}">
                <a16:creationId xmlns:a16="http://schemas.microsoft.com/office/drawing/2014/main" id="{683C432F-6944-FBA7-DC08-DB15EF28A3C8}"/>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2</a:t>
            </a:fld>
            <a:endParaRPr lang="da-DK"/>
          </a:p>
        </p:txBody>
      </p:sp>
      <p:sp>
        <p:nvSpPr>
          <p:cNvPr id="4" name="Tekstfelt 3">
            <a:extLst>
              <a:ext uri="{FF2B5EF4-FFF2-40B4-BE49-F238E27FC236}">
                <a16:creationId xmlns:a16="http://schemas.microsoft.com/office/drawing/2014/main" id="{924A52CD-3CC3-7B6A-D7AB-FA26FFBFCF3C}"/>
              </a:ext>
            </a:extLst>
          </p:cNvPr>
          <p:cNvSpPr txBox="1"/>
          <p:nvPr/>
        </p:nvSpPr>
        <p:spPr>
          <a:xfrm>
            <a:off x="904981" y="2037104"/>
            <a:ext cx="10532275" cy="3385542"/>
          </a:xfrm>
          <a:prstGeom prst="rect">
            <a:avLst/>
          </a:prstGeom>
          <a:noFill/>
        </p:spPr>
        <p:txBody>
          <a:bodyPr wrap="square">
            <a:spAutoFit/>
          </a:bodyPr>
          <a:lstStyle/>
          <a:p>
            <a:r>
              <a:rPr lang="da-DK" sz="2000" dirty="0">
                <a:solidFill>
                  <a:schemeClr val="bg1"/>
                </a:solidFill>
              </a:rPr>
              <a:t>Dette materiale er udarbejdet af sårsygeplejersker i samarbejde med Sundhedsstrategisk Planlægning med henblik på faglig videndeling og anvendelse i klinisk praksis.</a:t>
            </a:r>
          </a:p>
          <a:p>
            <a:endParaRPr lang="da-DK" sz="2000" dirty="0">
              <a:solidFill>
                <a:schemeClr val="bg1"/>
              </a:solidFill>
            </a:endParaRPr>
          </a:p>
          <a:p>
            <a:r>
              <a:rPr lang="da-DK" sz="2000" dirty="0">
                <a:solidFill>
                  <a:schemeClr val="bg1"/>
                </a:solidFill>
              </a:rPr>
              <a:t>Materialet må anvendes og deles af andre faggrupper.</a:t>
            </a:r>
          </a:p>
          <a:p>
            <a:endParaRPr lang="da-DK" sz="2000" dirty="0">
              <a:solidFill>
                <a:schemeClr val="bg1"/>
              </a:solidFill>
            </a:endParaRPr>
          </a:p>
          <a:p>
            <a:r>
              <a:rPr lang="da-DK" sz="2000" dirty="0">
                <a:solidFill>
                  <a:schemeClr val="bg1"/>
                </a:solidFill>
              </a:rPr>
              <a:t>Ved ændringer, tilpasninger eller viderebearbejdning skal det </a:t>
            </a:r>
            <a:r>
              <a:rPr lang="da-DK" sz="2000" b="1" dirty="0">
                <a:solidFill>
                  <a:schemeClr val="bg1"/>
                </a:solidFill>
              </a:rPr>
              <a:t>tydeligt</a:t>
            </a:r>
            <a:r>
              <a:rPr lang="da-DK" sz="2000" dirty="0">
                <a:solidFill>
                  <a:schemeClr val="bg1"/>
                </a:solidFill>
              </a:rPr>
              <a:t> fremgå,</a:t>
            </a:r>
          </a:p>
          <a:p>
            <a:r>
              <a:rPr lang="da-DK" sz="2000" dirty="0">
                <a:solidFill>
                  <a:schemeClr val="bg1"/>
                </a:solidFill>
              </a:rPr>
              <a:t>at disse er foretaget af den anvendende part og ikke af de oprindelige forfattere.</a:t>
            </a:r>
          </a:p>
          <a:p>
            <a:endParaRPr lang="da-DK" i="1" dirty="0">
              <a:solidFill>
                <a:schemeClr val="bg1"/>
              </a:solidFill>
            </a:endParaRPr>
          </a:p>
          <a:p>
            <a:r>
              <a:rPr lang="da-DK" i="1" dirty="0">
                <a:solidFill>
                  <a:schemeClr val="bg1"/>
                </a:solidFill>
              </a:rPr>
              <a:t>© </a:t>
            </a:r>
            <a:r>
              <a:rPr lang="da-DK" i="1" dirty="0">
                <a:solidFill>
                  <a:srgbClr val="FFFFFF"/>
                </a:solidFill>
              </a:rPr>
              <a:t>Liselotte Brostrup Jensen</a:t>
            </a:r>
            <a:r>
              <a:rPr lang="da-DK" i="1" dirty="0">
                <a:solidFill>
                  <a:schemeClr val="bg1"/>
                </a:solidFill>
              </a:rPr>
              <a:t>, Midt- og Vestsjællands Hospital, Ortopædkirurgisk Ambulatorium (Slagelse/Næstved), 2026.</a:t>
            </a:r>
          </a:p>
        </p:txBody>
      </p:sp>
    </p:spTree>
    <p:extLst>
      <p:ext uri="{BB962C8B-B14F-4D97-AF65-F5344CB8AC3E}">
        <p14:creationId xmlns:p14="http://schemas.microsoft.com/office/powerpoint/2010/main" val="863414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A0A571C-0B1B-4834-6AFA-55ED25B8C6D0}"/>
            </a:ext>
          </a:extLst>
        </p:cNvPr>
        <p:cNvGrpSpPr/>
        <p:nvPr/>
      </p:nvGrpSpPr>
      <p:grpSpPr>
        <a:xfrm>
          <a:off x="0" y="0"/>
          <a:ext cx="0" cy="0"/>
          <a:chOff x="0" y="0"/>
          <a:chExt cx="0" cy="0"/>
        </a:xfrm>
      </p:grpSpPr>
      <p:sp>
        <p:nvSpPr>
          <p:cNvPr id="171011" name="Rectangle 3">
            <a:extLst>
              <a:ext uri="{FF2B5EF4-FFF2-40B4-BE49-F238E27FC236}">
                <a16:creationId xmlns:a16="http://schemas.microsoft.com/office/drawing/2014/main" id="{69EF04A3-2484-BF48-BD52-1C56B22EB19E}"/>
              </a:ext>
            </a:extLst>
          </p:cNvPr>
          <p:cNvSpPr>
            <a:spLocks noGrp="1" noChangeArrowheads="1"/>
          </p:cNvSpPr>
          <p:nvPr>
            <p:ph idx="1"/>
          </p:nvPr>
        </p:nvSpPr>
        <p:spPr>
          <a:xfrm>
            <a:off x="382283" y="1191768"/>
            <a:ext cx="7523228" cy="5858699"/>
          </a:xfrm>
        </p:spPr>
        <p:txBody>
          <a:bodyPr/>
          <a:lstStyle/>
          <a:p>
            <a:pPr marL="0" indent="0" eaLnBrk="1" hangingPunct="1">
              <a:lnSpc>
                <a:spcPct val="80000"/>
              </a:lnSpc>
              <a:buNone/>
              <a:defRPr/>
            </a:pPr>
            <a:endParaRPr lang="da-DK" sz="2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Kolesterolsænkende medicin</a:t>
            </a: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Blodtrykssænkende medicin</a:t>
            </a: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Diabetesregulering</a:t>
            </a: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Tromboseprofylakse: </a:t>
            </a:r>
            <a:r>
              <a:rPr lang="da-DK" dirty="0" err="1">
                <a:ea typeface="Arial Unicode MS" panose="020B0604020202020204" pitchFamily="34" charset="-128"/>
                <a:cs typeface="Arial Unicode MS" panose="020B0604020202020204" pitchFamily="34" charset="-128"/>
              </a:rPr>
              <a:t>Hjertemagnyl</a:t>
            </a:r>
            <a:endParaRPr lang="da-DK"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Aflastning og anvendelse af egnet fodtøj </a:t>
            </a:r>
          </a:p>
          <a:p>
            <a:pPr marL="360000" lvl="2" indent="0" eaLnBrk="1" hangingPunct="1">
              <a:lnSpc>
                <a:spcPct val="80000"/>
              </a:lnSpc>
              <a:buNone/>
              <a:defRPr/>
            </a:pPr>
            <a:endParaRPr lang="da-DK"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endParaRPr lang="da-DK" b="1" dirty="0">
              <a:solidFill>
                <a:srgbClr val="002060"/>
              </a:solidFill>
              <a:ea typeface="Arial Unicode MS" panose="020B0604020202020204" pitchFamily="34" charset="-128"/>
              <a:cs typeface="Arial Unicode MS" panose="020B0604020202020204" pitchFamily="34" charset="-128"/>
            </a:endParaRPr>
          </a:p>
          <a:p>
            <a:pPr marL="360000" lvl="2" indent="0" eaLnBrk="1" hangingPunct="1">
              <a:lnSpc>
                <a:spcPct val="80000"/>
              </a:lnSpc>
              <a:buNone/>
              <a:defRPr/>
            </a:pPr>
            <a:r>
              <a:rPr lang="da-DK" b="1" dirty="0">
                <a:solidFill>
                  <a:srgbClr val="002060"/>
                </a:solidFill>
                <a:ea typeface="Arial Unicode MS" panose="020B0604020202020204" pitchFamily="34" charset="-128"/>
                <a:cs typeface="Arial Unicode MS" panose="020B0604020202020204" pitchFamily="34" charset="-128"/>
              </a:rPr>
              <a:t>Se på Kram faktorerne og motiver/hjælp til en livsstilsændring:</a:t>
            </a:r>
          </a:p>
          <a:p>
            <a:pPr lvl="2" eaLnBrk="1" hangingPunct="1">
              <a:lnSpc>
                <a:spcPct val="80000"/>
              </a:lnSpc>
              <a:buFontTx/>
              <a:buChar char="•"/>
              <a:defRPr/>
            </a:pPr>
            <a:endParaRPr lang="da-DK" b="1" dirty="0">
              <a:solidFill>
                <a:srgbClr val="002060"/>
              </a:solidFill>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Kost </a:t>
            </a: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Rygning</a:t>
            </a: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Alkohol</a:t>
            </a: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Motion/ manglende</a:t>
            </a:r>
          </a:p>
          <a:p>
            <a:pPr lvl="2" eaLnBrk="1" hangingPunct="1">
              <a:lnSpc>
                <a:spcPct val="80000"/>
              </a:lnSpc>
              <a:buFontTx/>
              <a:buChar char="•"/>
              <a:defRPr/>
            </a:pPr>
            <a:endParaRPr lang="da-DK" sz="2400"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endParaRPr lang="da-DK" sz="2400"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endParaRPr lang="da-DK" sz="2400"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endParaRPr lang="da-DK" sz="2400"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endParaRPr lang="da-DK" sz="2400"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endParaRPr lang="da-DK"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1010" name="Rectangle 2">
            <a:extLst>
              <a:ext uri="{FF2B5EF4-FFF2-40B4-BE49-F238E27FC236}">
                <a16:creationId xmlns:a16="http://schemas.microsoft.com/office/drawing/2014/main" id="{8690D9A4-051C-9993-4C88-47AC7B35E4FD}"/>
              </a:ext>
            </a:extLst>
          </p:cNvPr>
          <p:cNvSpPr>
            <a:spLocks noGrp="1" noChangeArrowheads="1"/>
          </p:cNvSpPr>
          <p:nvPr>
            <p:ph type="title"/>
          </p:nvPr>
        </p:nvSpPr>
        <p:spPr>
          <a:xfrm>
            <a:off x="682724" y="436404"/>
            <a:ext cx="7222786" cy="755364"/>
          </a:xfrm>
        </p:spPr>
        <p:txBody>
          <a:bodyPr/>
          <a:lstStyle/>
          <a:p>
            <a:pPr eaLnBrk="1" hangingPunct="1">
              <a:defRPr/>
            </a:pPr>
            <a:r>
              <a:rPr lang="da-DK" sz="3200" dirty="0">
                <a:ea typeface="Arial Unicode MS" panose="020B0604020202020204" pitchFamily="34" charset="-128"/>
                <a:cs typeface="Arial Unicode MS" panose="020B0604020202020204" pitchFamily="34" charset="-128"/>
              </a:rPr>
              <a:t>Forebyggelse rettes mod risikofaktorerne </a:t>
            </a:r>
          </a:p>
        </p:txBody>
      </p:sp>
      <p:sp>
        <p:nvSpPr>
          <p:cNvPr id="4" name="Tekstfelt 3">
            <a:extLst>
              <a:ext uri="{FF2B5EF4-FFF2-40B4-BE49-F238E27FC236}">
                <a16:creationId xmlns:a16="http://schemas.microsoft.com/office/drawing/2014/main" id="{4E19B270-93F0-18FA-6101-3340AB4283B8}"/>
              </a:ext>
            </a:extLst>
          </p:cNvPr>
          <p:cNvSpPr txBox="1"/>
          <p:nvPr/>
        </p:nvSpPr>
        <p:spPr>
          <a:xfrm>
            <a:off x="9361153" y="6353386"/>
            <a:ext cx="2133918" cy="276999"/>
          </a:xfrm>
          <a:prstGeom prst="rect">
            <a:avLst/>
          </a:prstGeom>
          <a:noFill/>
        </p:spPr>
        <p:txBody>
          <a:bodyPr wrap="none" rtlCol="0">
            <a:spAutoFit/>
          </a:bodyPr>
          <a:lstStyle/>
          <a:p>
            <a:r>
              <a:rPr lang="da-DK" sz="1200" dirty="0"/>
              <a:t>Liselotte Brostrup Jensen</a:t>
            </a:r>
          </a:p>
        </p:txBody>
      </p:sp>
      <p:pic>
        <p:nvPicPr>
          <p:cNvPr id="5" name="Billede 4" descr="Et billede, der indeholder sport, person, knæ, Fitness&#10;&#10;AI-genereret indhold kan være ukorrekt.">
            <a:extLst>
              <a:ext uri="{FF2B5EF4-FFF2-40B4-BE49-F238E27FC236}">
                <a16:creationId xmlns:a16="http://schemas.microsoft.com/office/drawing/2014/main" id="{545B5590-E26D-DB55-93B9-E4494740FD62}"/>
              </a:ext>
            </a:extLst>
          </p:cNvPr>
          <p:cNvPicPr>
            <a:picLocks noChangeAspect="1"/>
          </p:cNvPicPr>
          <p:nvPr/>
        </p:nvPicPr>
        <p:blipFill>
          <a:blip r:embed="rId3"/>
          <a:stretch>
            <a:fillRect/>
          </a:stretch>
        </p:blipFill>
        <p:spPr>
          <a:xfrm>
            <a:off x="8063071" y="0"/>
            <a:ext cx="4128929" cy="6858000"/>
          </a:xfrm>
          <a:prstGeom prst="rect">
            <a:avLst/>
          </a:prstGeom>
        </p:spPr>
      </p:pic>
      <p:pic>
        <p:nvPicPr>
          <p:cNvPr id="7" name="Billede 6" descr="Et billede, der indeholder logo, symbol, Grafik, cirkel&#10;&#10;AI-genereret indhold kan være ukorrekt.">
            <a:extLst>
              <a:ext uri="{FF2B5EF4-FFF2-40B4-BE49-F238E27FC236}">
                <a16:creationId xmlns:a16="http://schemas.microsoft.com/office/drawing/2014/main" id="{51B3C662-6B9F-C5C0-EBBA-4C6447C97539}"/>
              </a:ext>
            </a:extLst>
          </p:cNvPr>
          <p:cNvPicPr>
            <a:picLocks noChangeAspect="1"/>
          </p:cNvPicPr>
          <p:nvPr/>
        </p:nvPicPr>
        <p:blipFill>
          <a:blip r:embed="rId4"/>
          <a:stretch>
            <a:fillRect/>
          </a:stretch>
        </p:blipFill>
        <p:spPr>
          <a:xfrm>
            <a:off x="6714137" y="5470993"/>
            <a:ext cx="1270153" cy="1270153"/>
          </a:xfrm>
          <a:prstGeom prst="rect">
            <a:avLst/>
          </a:prstGeom>
        </p:spPr>
      </p:pic>
    </p:spTree>
    <p:extLst>
      <p:ext uri="{BB962C8B-B14F-4D97-AF65-F5344CB8AC3E}">
        <p14:creationId xmlns:p14="http://schemas.microsoft.com/office/powerpoint/2010/main" val="1616636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2E1B4-D376-F79B-9104-2706A6470826}"/>
              </a:ext>
            </a:extLst>
          </p:cNvPr>
          <p:cNvSpPr>
            <a:spLocks noGrp="1"/>
          </p:cNvSpPr>
          <p:nvPr>
            <p:ph type="title"/>
          </p:nvPr>
        </p:nvSpPr>
        <p:spPr/>
        <p:txBody>
          <a:bodyPr/>
          <a:lstStyle/>
          <a:p>
            <a:r>
              <a:rPr lang="da-DK" dirty="0"/>
              <a:t>Referencer</a:t>
            </a:r>
          </a:p>
        </p:txBody>
      </p:sp>
      <p:sp>
        <p:nvSpPr>
          <p:cNvPr id="3" name="Pladsholder til slidenummer 2">
            <a:extLst>
              <a:ext uri="{FF2B5EF4-FFF2-40B4-BE49-F238E27FC236}">
                <a16:creationId xmlns:a16="http://schemas.microsoft.com/office/drawing/2014/main" id="{FE372DE6-2202-CF6B-2136-4CBA9204EE47}"/>
              </a:ext>
            </a:extLst>
          </p:cNvPr>
          <p:cNvSpPr>
            <a:spLocks noGrp="1"/>
          </p:cNvSpPr>
          <p:nvPr>
            <p:ph type="sldNum" sz="quarter" idx="12"/>
          </p:nvPr>
        </p:nvSpPr>
        <p:spPr/>
        <p:txBody>
          <a:bodyPr/>
          <a:lstStyle/>
          <a:p>
            <a:fld id="{50DEC214-4A26-8544-86E4-D5810B015655}" type="slidenum">
              <a:rPr lang="da-DK" smtClean="0"/>
              <a:t>21</a:t>
            </a:fld>
            <a:endParaRPr lang="da-DK" dirty="0"/>
          </a:p>
        </p:txBody>
      </p:sp>
      <p:sp>
        <p:nvSpPr>
          <p:cNvPr id="4" name="Pladsholder til tekst 3">
            <a:extLst>
              <a:ext uri="{FF2B5EF4-FFF2-40B4-BE49-F238E27FC236}">
                <a16:creationId xmlns:a16="http://schemas.microsoft.com/office/drawing/2014/main" id="{60EF6C3E-7A02-9740-6D77-9346F22B3A70}"/>
              </a:ext>
            </a:extLst>
          </p:cNvPr>
          <p:cNvSpPr>
            <a:spLocks noGrp="1"/>
          </p:cNvSpPr>
          <p:nvPr>
            <p:ph type="body" sz="quarter" idx="14"/>
          </p:nvPr>
        </p:nvSpPr>
        <p:spPr>
          <a:xfrm>
            <a:off x="911224" y="1695837"/>
            <a:ext cx="10716483" cy="4400812"/>
          </a:xfrm>
        </p:spPr>
        <p:txBody>
          <a:bodyPr/>
          <a:lstStyle/>
          <a:p>
            <a:pPr marL="0" indent="0">
              <a:lnSpc>
                <a:spcPct val="150000"/>
              </a:lnSpc>
              <a:buNone/>
            </a:pPr>
            <a:r>
              <a:rPr lang="da-DK" i="1" dirty="0" err="1">
                <a:solidFill>
                  <a:schemeClr val="bg2">
                    <a:lumMod val="10000"/>
                  </a:schemeClr>
                </a:solidFill>
              </a:rPr>
              <a:t>Bermark</a:t>
            </a:r>
            <a:r>
              <a:rPr lang="da-DK" i="1" dirty="0">
                <a:solidFill>
                  <a:schemeClr val="bg2">
                    <a:lumMod val="10000"/>
                  </a:schemeClr>
                </a:solidFill>
              </a:rPr>
              <a:t>, S., og Østergaard Melby, B. (2017). Sår og sårbehandling – en grundbog i sygepleje. København: </a:t>
            </a:r>
            <a:r>
              <a:rPr lang="da-DK" i="1" dirty="0" err="1">
                <a:solidFill>
                  <a:schemeClr val="bg2">
                    <a:lumMod val="10000"/>
                  </a:schemeClr>
                </a:solidFill>
              </a:rPr>
              <a:t>FADL’s</a:t>
            </a:r>
            <a:r>
              <a:rPr lang="da-DK" i="1" dirty="0">
                <a:solidFill>
                  <a:schemeClr val="bg2">
                    <a:lumMod val="10000"/>
                  </a:schemeClr>
                </a:solidFill>
              </a:rPr>
              <a:t> Forlag</a:t>
            </a:r>
          </a:p>
          <a:p>
            <a:pPr marL="0" indent="0">
              <a:lnSpc>
                <a:spcPct val="150000"/>
              </a:lnSpc>
              <a:buNone/>
            </a:pPr>
            <a:r>
              <a:rPr lang="da-DK" i="1" dirty="0" err="1">
                <a:hlinkClick r:id="rId3"/>
              </a:rPr>
              <a:t>Claudicatio</a:t>
            </a:r>
            <a:r>
              <a:rPr lang="da-DK" i="1" dirty="0">
                <a:hlinkClick r:id="rId3"/>
              </a:rPr>
              <a:t> </a:t>
            </a:r>
            <a:r>
              <a:rPr lang="da-DK" i="1" dirty="0" err="1">
                <a:hlinkClick r:id="rId3"/>
              </a:rPr>
              <a:t>intermittens</a:t>
            </a:r>
            <a:r>
              <a:rPr lang="da-DK" i="1" dirty="0">
                <a:hlinkClick r:id="rId3"/>
              </a:rPr>
              <a:t> - Region Sjælland - Vi er til for dig</a:t>
            </a:r>
            <a:endParaRPr lang="da-DK" i="1" dirty="0"/>
          </a:p>
          <a:p>
            <a:pPr marL="0" indent="0">
              <a:lnSpc>
                <a:spcPct val="150000"/>
              </a:lnSpc>
              <a:buNone/>
            </a:pPr>
            <a:r>
              <a:rPr lang="da-DK" i="1" dirty="0">
                <a:hlinkClick r:id="rId4"/>
              </a:rPr>
              <a:t>folder-til-borger-november-2024.pptx</a:t>
            </a:r>
            <a:endParaRPr lang="da-DK" i="1" dirty="0">
              <a:solidFill>
                <a:schemeClr val="bg2">
                  <a:lumMod val="10000"/>
                </a:schemeClr>
              </a:solidFill>
            </a:endParaRPr>
          </a:p>
          <a:p>
            <a:pPr marL="0" indent="0">
              <a:lnSpc>
                <a:spcPct val="100000"/>
              </a:lnSpc>
              <a:buNone/>
            </a:pPr>
            <a:endParaRPr lang="da-DK" dirty="0">
              <a:solidFill>
                <a:schemeClr val="bg2">
                  <a:lumMod val="10000"/>
                </a:schemeClr>
              </a:solidFill>
            </a:endParaRPr>
          </a:p>
          <a:p>
            <a:endParaRPr lang="da-DK" sz="1200" dirty="0"/>
          </a:p>
        </p:txBody>
      </p:sp>
    </p:spTree>
    <p:extLst>
      <p:ext uri="{BB962C8B-B14F-4D97-AF65-F5344CB8AC3E}">
        <p14:creationId xmlns:p14="http://schemas.microsoft.com/office/powerpoint/2010/main" val="3233330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89BD9-42AF-CDA3-C0FC-1D802FEDCD3F}"/>
              </a:ext>
            </a:extLst>
          </p:cNvPr>
          <p:cNvSpPr>
            <a:spLocks noGrp="1"/>
          </p:cNvSpPr>
          <p:nvPr>
            <p:ph type="title"/>
          </p:nvPr>
        </p:nvSpPr>
        <p:spPr>
          <a:xfrm>
            <a:off x="710010" y="827343"/>
            <a:ext cx="11078336" cy="5388106"/>
          </a:xfrm>
        </p:spPr>
        <p:txBody>
          <a:bodyPr/>
          <a:lstStyle/>
          <a:p>
            <a:br>
              <a:rPr lang="da-DK" dirty="0"/>
            </a:br>
            <a:r>
              <a:rPr lang="da-DK" sz="2400" dirty="0"/>
              <a:t>Udviklet af </a:t>
            </a:r>
            <a:r>
              <a:rPr lang="da-DK" sz="2400" dirty="0">
                <a:solidFill>
                  <a:srgbClr val="FFFFFF"/>
                </a:solidFill>
                <a:cs typeface="Verdana"/>
              </a:rPr>
              <a:t>Liselotte</a:t>
            </a:r>
            <a:r>
              <a:rPr lang="da-DK" sz="2400" spc="-40" dirty="0">
                <a:solidFill>
                  <a:srgbClr val="FFFFFF"/>
                </a:solidFill>
                <a:cs typeface="Verdana"/>
              </a:rPr>
              <a:t> </a:t>
            </a:r>
            <a:r>
              <a:rPr lang="da-DK" sz="2400" dirty="0">
                <a:solidFill>
                  <a:srgbClr val="FFFFFF"/>
                </a:solidFill>
                <a:cs typeface="Verdana"/>
              </a:rPr>
              <a:t>Brostrup</a:t>
            </a:r>
            <a:r>
              <a:rPr lang="da-DK" sz="2400" spc="-25" dirty="0">
                <a:solidFill>
                  <a:srgbClr val="FFFFFF"/>
                </a:solidFill>
                <a:cs typeface="Verdana"/>
              </a:rPr>
              <a:t> </a:t>
            </a:r>
            <a:r>
              <a:rPr lang="da-DK" sz="2400" dirty="0">
                <a:solidFill>
                  <a:srgbClr val="FFFFFF"/>
                </a:solidFill>
                <a:cs typeface="Verdana"/>
              </a:rPr>
              <a:t>Jensen,</a:t>
            </a:r>
            <a:r>
              <a:rPr lang="da-DK" sz="2400" spc="-15" dirty="0">
                <a:solidFill>
                  <a:srgbClr val="FFFFFF"/>
                </a:solidFill>
                <a:cs typeface="Verdana"/>
              </a:rPr>
              <a:t> k</a:t>
            </a:r>
            <a:r>
              <a:rPr lang="da-DK" sz="2400" spc="-10" dirty="0">
                <a:solidFill>
                  <a:srgbClr val="FFFFFF"/>
                </a:solidFill>
                <a:cs typeface="Verdana"/>
              </a:rPr>
              <a:t>oordinerende</a:t>
            </a:r>
            <a:r>
              <a:rPr lang="da-DK" sz="2400" spc="-35" dirty="0">
                <a:solidFill>
                  <a:srgbClr val="FFFFFF"/>
                </a:solidFill>
                <a:cs typeface="Verdana"/>
              </a:rPr>
              <a:t> </a:t>
            </a:r>
            <a:r>
              <a:rPr lang="da-DK" sz="2400" spc="-10" dirty="0">
                <a:solidFill>
                  <a:srgbClr val="FFFFFF"/>
                </a:solidFill>
                <a:cs typeface="Verdana"/>
              </a:rPr>
              <a:t>sårsygeplejerske, </a:t>
            </a:r>
            <a:r>
              <a:rPr lang="da-DK" sz="2400" dirty="0">
                <a:solidFill>
                  <a:srgbClr val="FFFFFF"/>
                </a:solidFill>
                <a:cs typeface="Verdana"/>
              </a:rPr>
              <a:t>Midt- og Vestsjællands Hospital, Ortopædkirurgisk Ambulatorium (Slagelse og Næstved)</a:t>
            </a:r>
            <a:br>
              <a:rPr lang="da-DK" sz="2400" dirty="0">
                <a:solidFill>
                  <a:srgbClr val="FFFFFF"/>
                </a:solidFill>
                <a:cs typeface="Verdana"/>
              </a:rPr>
            </a:br>
            <a:br>
              <a:rPr lang="da-DK" sz="3200" dirty="0"/>
            </a:br>
            <a:br>
              <a:rPr lang="da-DK" sz="3200" dirty="0"/>
            </a:br>
            <a:r>
              <a:rPr lang="da-DK" sz="2000" dirty="0"/>
              <a:t>I samarbejde med Sundhedsstrategisk Planlægning</a:t>
            </a:r>
            <a:br>
              <a:rPr lang="da-DK" sz="3200" dirty="0"/>
            </a:br>
            <a:br>
              <a:rPr lang="da-DK" sz="2400" dirty="0"/>
            </a:br>
            <a:br>
              <a:rPr lang="da-DK" sz="2400" dirty="0"/>
            </a:br>
            <a:br>
              <a:rPr lang="da-DK" sz="2400" dirty="0"/>
            </a:br>
            <a:br>
              <a:rPr lang="da-DK" sz="2400" dirty="0"/>
            </a:br>
            <a:r>
              <a:rPr lang="da-DK" sz="1800" dirty="0">
                <a:hlinkClick r:id="rId2">
                  <a:extLst>
                    <a:ext uri="{A12FA001-AC4F-418D-AE19-62706E023703}">
                      <ahyp:hlinkClr xmlns:ahyp="http://schemas.microsoft.com/office/drawing/2018/hyperlinkcolor" val="tx"/>
                    </a:ext>
                  </a:extLst>
                </a:hlinkClick>
              </a:rPr>
              <a:t>www.regionsjaelland.dk/saarbehandling</a:t>
            </a:r>
            <a:r>
              <a:rPr lang="da-DK" sz="1800" dirty="0"/>
              <a:t> </a:t>
            </a:r>
          </a:p>
        </p:txBody>
      </p:sp>
      <p:sp>
        <p:nvSpPr>
          <p:cNvPr id="3" name="Pladsholder til slidenummer 2">
            <a:extLst>
              <a:ext uri="{FF2B5EF4-FFF2-40B4-BE49-F238E27FC236}">
                <a16:creationId xmlns:a16="http://schemas.microsoft.com/office/drawing/2014/main" id="{C7CBDB99-72F2-1970-0DF6-213E20F6DF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FFFFFF"/>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800" b="1" i="0" u="none" strike="noStrike" kern="1200" cap="none" spc="0" normalizeH="0" baseline="0" noProof="0">
              <a:ln>
                <a:noFill/>
              </a:ln>
              <a:solidFill>
                <a:srgbClr val="FFFFFF"/>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1992723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2E972-BEC1-A514-8B69-92AFFD965F20}"/>
              </a:ext>
            </a:extLst>
          </p:cNvPr>
          <p:cNvSpPr>
            <a:spLocks noGrp="1"/>
          </p:cNvSpPr>
          <p:nvPr>
            <p:ph type="title"/>
          </p:nvPr>
        </p:nvSpPr>
        <p:spPr>
          <a:xfrm>
            <a:off x="911224" y="0"/>
            <a:ext cx="10610215" cy="1081007"/>
          </a:xfrm>
        </p:spPr>
        <p:txBody>
          <a:bodyPr/>
          <a:lstStyle/>
          <a:p>
            <a:r>
              <a:rPr lang="da-DK" dirty="0">
                <a:solidFill>
                  <a:srgbClr val="3B5182"/>
                </a:solidFill>
              </a:rPr>
              <a:t>Årsager til Arterielle sår/ iskæmiske sår</a:t>
            </a:r>
          </a:p>
        </p:txBody>
      </p:sp>
      <p:sp>
        <p:nvSpPr>
          <p:cNvPr id="4" name="Pladsholder til slidenummer 3">
            <a:extLst>
              <a:ext uri="{FF2B5EF4-FFF2-40B4-BE49-F238E27FC236}">
                <a16:creationId xmlns:a16="http://schemas.microsoft.com/office/drawing/2014/main" id="{0D7D3692-9B28-59A6-1595-CA2E2DC6FD6F}"/>
              </a:ext>
            </a:extLst>
          </p:cNvPr>
          <p:cNvSpPr>
            <a:spLocks noGrp="1"/>
          </p:cNvSpPr>
          <p:nvPr>
            <p:ph type="sldNum" sz="quarter" idx="12"/>
          </p:nvPr>
        </p:nvSpPr>
        <p:spPr/>
        <p:txBody>
          <a:bodyPr/>
          <a:lstStyle/>
          <a:p>
            <a:fld id="{50DEC214-4A26-8544-86E4-D5810B015655}" type="slidenum">
              <a:rPr lang="da-DK" smtClean="0"/>
              <a:t>3</a:t>
            </a:fld>
            <a:endParaRPr lang="da-DK"/>
          </a:p>
        </p:txBody>
      </p:sp>
      <p:grpSp>
        <p:nvGrpSpPr>
          <p:cNvPr id="5" name="Gruppe 4">
            <a:extLst>
              <a:ext uri="{FF2B5EF4-FFF2-40B4-BE49-F238E27FC236}">
                <a16:creationId xmlns:a16="http://schemas.microsoft.com/office/drawing/2014/main" id="{69178A2A-5769-AC25-59A5-4F0384F0A060}"/>
              </a:ext>
            </a:extLst>
          </p:cNvPr>
          <p:cNvGrpSpPr/>
          <p:nvPr/>
        </p:nvGrpSpPr>
        <p:grpSpPr>
          <a:xfrm>
            <a:off x="1275490" y="1491909"/>
            <a:ext cx="9166227" cy="2881439"/>
            <a:chOff x="-1" y="1828"/>
            <a:chExt cx="9404352" cy="2881439"/>
          </a:xfrm>
          <a:solidFill>
            <a:srgbClr val="3B5182"/>
          </a:solidFill>
        </p:grpSpPr>
        <p:sp>
          <p:nvSpPr>
            <p:cNvPr id="6" name="Billedforklaring: opadgående pil 5">
              <a:extLst>
                <a:ext uri="{FF2B5EF4-FFF2-40B4-BE49-F238E27FC236}">
                  <a16:creationId xmlns:a16="http://schemas.microsoft.com/office/drawing/2014/main" id="{BB345536-D1EE-D09E-2C68-28900F8CF015}"/>
                </a:ext>
              </a:extLst>
            </p:cNvPr>
            <p:cNvSpPr/>
            <p:nvPr/>
          </p:nvSpPr>
          <p:spPr>
            <a:xfrm rot="10800000">
              <a:off x="-1" y="1828"/>
              <a:ext cx="9404352" cy="2881439"/>
            </a:xfrm>
            <a:prstGeom prst="upArrowCallout">
              <a:avLst>
                <a:gd name="adj1" fmla="val 24000"/>
                <a:gd name="adj2" fmla="val 25000"/>
                <a:gd name="adj3" fmla="val 25000"/>
                <a:gd name="adj4" fmla="val 64977"/>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da-DK"/>
            </a:p>
          </p:txBody>
        </p:sp>
        <p:sp>
          <p:nvSpPr>
            <p:cNvPr id="7" name="Billedforklaring: opadgående pil 4">
              <a:extLst>
                <a:ext uri="{FF2B5EF4-FFF2-40B4-BE49-F238E27FC236}">
                  <a16:creationId xmlns:a16="http://schemas.microsoft.com/office/drawing/2014/main" id="{B16D108D-EEA8-E777-139B-9668A7704A49}"/>
                </a:ext>
              </a:extLst>
            </p:cNvPr>
            <p:cNvSpPr txBox="1"/>
            <p:nvPr/>
          </p:nvSpPr>
          <p:spPr>
            <a:xfrm>
              <a:off x="0" y="328858"/>
              <a:ext cx="9209745" cy="131307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da-DK" sz="2000" dirty="0"/>
                <a:t>Sårene opstår pga. nedsat blodtilførsel, som medfører mangel på ilt og næringsstoffer til vævet</a:t>
              </a:r>
            </a:p>
            <a:p>
              <a:pPr marL="0" lvl="0" indent="0" algn="ctr" defTabSz="977900">
                <a:lnSpc>
                  <a:spcPct val="90000"/>
                </a:lnSpc>
                <a:spcBef>
                  <a:spcPct val="0"/>
                </a:spcBef>
                <a:spcAft>
                  <a:spcPct val="35000"/>
                </a:spcAft>
                <a:buNone/>
              </a:pPr>
              <a:r>
                <a:rPr lang="da-DK" sz="2000" kern="1200" dirty="0"/>
                <a:t> </a:t>
              </a:r>
              <a:endParaRPr lang="en-US" sz="2000" kern="1200" dirty="0"/>
            </a:p>
          </p:txBody>
        </p:sp>
      </p:grpSp>
      <p:grpSp>
        <p:nvGrpSpPr>
          <p:cNvPr id="8" name="Gruppe 7">
            <a:extLst>
              <a:ext uri="{FF2B5EF4-FFF2-40B4-BE49-F238E27FC236}">
                <a16:creationId xmlns:a16="http://schemas.microsoft.com/office/drawing/2014/main" id="{B397D86A-E986-DE32-985B-733869D50AFB}"/>
              </a:ext>
            </a:extLst>
          </p:cNvPr>
          <p:cNvGrpSpPr/>
          <p:nvPr/>
        </p:nvGrpSpPr>
        <p:grpSpPr>
          <a:xfrm>
            <a:off x="1275490" y="4373348"/>
            <a:ext cx="9166227" cy="1803197"/>
            <a:chOff x="0" y="2448272"/>
            <a:chExt cx="9404352" cy="1606332"/>
          </a:xfrm>
          <a:solidFill>
            <a:srgbClr val="3B5182"/>
          </a:solidFill>
        </p:grpSpPr>
        <p:sp>
          <p:nvSpPr>
            <p:cNvPr id="9" name="Rektangel 8">
              <a:extLst>
                <a:ext uri="{FF2B5EF4-FFF2-40B4-BE49-F238E27FC236}">
                  <a16:creationId xmlns:a16="http://schemas.microsoft.com/office/drawing/2014/main" id="{9E93DB4B-F839-1E2D-795E-D93ECC689ABB}"/>
                </a:ext>
              </a:extLst>
            </p:cNvPr>
            <p:cNvSpPr/>
            <p:nvPr/>
          </p:nvSpPr>
          <p:spPr>
            <a:xfrm>
              <a:off x="0" y="2448272"/>
              <a:ext cx="9404352" cy="1606332"/>
            </a:xfrm>
            <a:prstGeom prst="rect">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da-DK"/>
            </a:p>
          </p:txBody>
        </p:sp>
        <p:sp>
          <p:nvSpPr>
            <p:cNvPr id="10" name="Tekstfelt 9">
              <a:extLst>
                <a:ext uri="{FF2B5EF4-FFF2-40B4-BE49-F238E27FC236}">
                  <a16:creationId xmlns:a16="http://schemas.microsoft.com/office/drawing/2014/main" id="{CB2A3849-B3BA-B2F2-6F76-ECF39ED48397}"/>
                </a:ext>
              </a:extLst>
            </p:cNvPr>
            <p:cNvSpPr txBox="1"/>
            <p:nvPr/>
          </p:nvSpPr>
          <p:spPr>
            <a:xfrm>
              <a:off x="0" y="2448272"/>
              <a:ext cx="9404352" cy="16063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da-DK" sz="2000" b="0" i="0" kern="1200" dirty="0"/>
            </a:p>
            <a:p>
              <a:pPr marL="0" lvl="0" indent="0" algn="ctr" defTabSz="977900">
                <a:lnSpc>
                  <a:spcPct val="90000"/>
                </a:lnSpc>
                <a:spcBef>
                  <a:spcPct val="0"/>
                </a:spcBef>
                <a:spcAft>
                  <a:spcPct val="35000"/>
                </a:spcAft>
                <a:buNone/>
              </a:pPr>
              <a:r>
                <a:rPr lang="da-DK" sz="2000" b="0" i="0" kern="1200" dirty="0"/>
                <a:t>Ved muskelarbejde kræves ilt som er et vigtigt brændstof. </a:t>
              </a:r>
            </a:p>
            <a:p>
              <a:pPr marL="0" lvl="0" indent="0" algn="ctr" defTabSz="977900">
                <a:lnSpc>
                  <a:spcPct val="90000"/>
                </a:lnSpc>
                <a:spcBef>
                  <a:spcPct val="0"/>
                </a:spcBef>
                <a:spcAft>
                  <a:spcPct val="35000"/>
                </a:spcAft>
                <a:buNone/>
              </a:pPr>
              <a:r>
                <a:rPr lang="da-DK" sz="2000" b="0" i="0" kern="1200" dirty="0"/>
                <a:t>Ved mangel på ilt produceres mælkesyre.</a:t>
              </a:r>
              <a:r>
                <a:rPr lang="da-DK" sz="2000" dirty="0"/>
                <a:t> Ved længerevarende iskæmi udvikles derfor gradvis vævsdød.</a:t>
              </a:r>
            </a:p>
            <a:p>
              <a:pPr algn="ctr" defTabSz="977900">
                <a:lnSpc>
                  <a:spcPct val="90000"/>
                </a:lnSpc>
                <a:spcBef>
                  <a:spcPct val="0"/>
                </a:spcBef>
                <a:spcAft>
                  <a:spcPct val="35000"/>
                </a:spcAft>
              </a:pPr>
              <a:r>
                <a:rPr lang="da-DK" sz="2000" dirty="0"/>
                <a:t>Tilstanden kan føre til spontan sårdannelse eller hindre sårheling</a:t>
              </a:r>
            </a:p>
            <a:p>
              <a:pPr marL="0" lvl="0" indent="0" algn="ctr" defTabSz="977900">
                <a:lnSpc>
                  <a:spcPct val="90000"/>
                </a:lnSpc>
                <a:spcBef>
                  <a:spcPct val="0"/>
                </a:spcBef>
                <a:spcAft>
                  <a:spcPct val="35000"/>
                </a:spcAft>
                <a:buNone/>
              </a:pPr>
              <a:r>
                <a:rPr lang="da-DK" sz="2000" b="0" i="0" kern="1200" dirty="0"/>
                <a:t>     </a:t>
              </a:r>
              <a:endParaRPr lang="en-US" sz="2000" kern="1200" dirty="0"/>
            </a:p>
          </p:txBody>
        </p:sp>
      </p:grpSp>
    </p:spTree>
    <p:extLst>
      <p:ext uri="{BB962C8B-B14F-4D97-AF65-F5344CB8AC3E}">
        <p14:creationId xmlns:p14="http://schemas.microsoft.com/office/powerpoint/2010/main" val="1860525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quarter" idx="13"/>
          </p:nvPr>
        </p:nvSpPr>
        <p:spPr>
          <a:xfrm>
            <a:off x="609600" y="1640278"/>
            <a:ext cx="5505253" cy="4167368"/>
          </a:xfrm>
        </p:spPr>
        <p:txBody>
          <a:bodyPr>
            <a:normAutofit/>
          </a:bodyPr>
          <a:lstStyle/>
          <a:p>
            <a:r>
              <a:rPr lang="da-DK" dirty="0"/>
              <a:t>Arteriosklerose opstår som et samspil af flere faktorer</a:t>
            </a:r>
          </a:p>
          <a:p>
            <a:endParaRPr lang="da-DK" dirty="0"/>
          </a:p>
          <a:p>
            <a:r>
              <a:rPr lang="da-DK" dirty="0"/>
              <a:t>Over tid aflejres kolesterol og calcium på indersiden af blodkarret</a:t>
            </a:r>
          </a:p>
          <a:p>
            <a:endParaRPr lang="da-DK" dirty="0"/>
          </a:p>
          <a:p>
            <a:r>
              <a:rPr lang="da-DK" dirty="0"/>
              <a:t>Gradvis formindskes passagen i karrene</a:t>
            </a:r>
          </a:p>
          <a:p>
            <a:endParaRPr lang="da-DK" dirty="0"/>
          </a:p>
          <a:p>
            <a:r>
              <a:rPr lang="da-DK" dirty="0"/>
              <a:t>Tilstanden kan efterhånden give symptomer og føre til sår</a:t>
            </a:r>
          </a:p>
          <a:p>
            <a:endParaRPr lang="da-DK" dirty="0"/>
          </a:p>
          <a:p>
            <a:endParaRPr lang="da-DK" dirty="0"/>
          </a:p>
          <a:p>
            <a:pPr marL="0" indent="0">
              <a:buNone/>
            </a:pPr>
            <a:endParaRPr lang="da-DK" dirty="0"/>
          </a:p>
          <a:p>
            <a:endParaRPr lang="da-DK" dirty="0"/>
          </a:p>
        </p:txBody>
      </p:sp>
      <p:sp>
        <p:nvSpPr>
          <p:cNvPr id="9" name="Titel 8">
            <a:extLst>
              <a:ext uri="{FF2B5EF4-FFF2-40B4-BE49-F238E27FC236}">
                <a16:creationId xmlns:a16="http://schemas.microsoft.com/office/drawing/2014/main" id="{A938B07C-8BE0-6E8C-1507-3FE2985F2D65}"/>
              </a:ext>
            </a:extLst>
          </p:cNvPr>
          <p:cNvSpPr>
            <a:spLocks noGrp="1"/>
          </p:cNvSpPr>
          <p:nvPr>
            <p:ph type="title"/>
          </p:nvPr>
        </p:nvSpPr>
        <p:spPr>
          <a:xfrm>
            <a:off x="609600" y="604364"/>
            <a:ext cx="9648826" cy="1081007"/>
          </a:xfrm>
        </p:spPr>
        <p:txBody>
          <a:bodyPr/>
          <a:lstStyle/>
          <a:p>
            <a:r>
              <a:rPr lang="da-DK" sz="3200" dirty="0"/>
              <a:t>PAD: Perifer arteriel </a:t>
            </a:r>
            <a:r>
              <a:rPr lang="da-DK" sz="3200" dirty="0" err="1"/>
              <a:t>disease</a:t>
            </a:r>
            <a:r>
              <a:rPr lang="da-DK" sz="3200" dirty="0"/>
              <a:t>: </a:t>
            </a:r>
            <a:br>
              <a:rPr lang="da-DK" sz="3200" dirty="0"/>
            </a:br>
            <a:r>
              <a:rPr lang="da-DK" sz="3200" dirty="0"/>
              <a:t>         Perifer åreforkalkning </a:t>
            </a:r>
            <a:br>
              <a:rPr lang="da-DK" dirty="0"/>
            </a:br>
            <a:endParaRPr lang="da-DK" dirty="0"/>
          </a:p>
        </p:txBody>
      </p:sp>
      <p:sp>
        <p:nvSpPr>
          <p:cNvPr id="10" name="Rectangle 1">
            <a:extLst>
              <a:ext uri="{FF2B5EF4-FFF2-40B4-BE49-F238E27FC236}">
                <a16:creationId xmlns:a16="http://schemas.microsoft.com/office/drawing/2014/main" id="{4236ECD0-3A59-062B-A087-E0A4E785CF4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1" name="Rectangle 2">
            <a:extLst>
              <a:ext uri="{FF2B5EF4-FFF2-40B4-BE49-F238E27FC236}">
                <a16:creationId xmlns:a16="http://schemas.microsoft.com/office/drawing/2014/main" id="{40752FD6-52CC-83F1-17C2-25BCFFF814D1}"/>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2" name="Rectangle 3">
            <a:extLst>
              <a:ext uri="{FF2B5EF4-FFF2-40B4-BE49-F238E27FC236}">
                <a16:creationId xmlns:a16="http://schemas.microsoft.com/office/drawing/2014/main" id="{DCCCB24D-A3E3-1675-5064-689265DB0BCB}"/>
              </a:ext>
            </a:extLst>
          </p:cNvPr>
          <p:cNvSpPr>
            <a:spLocks noChangeArrowheads="1"/>
          </p:cNvSpPr>
          <p:nvPr/>
        </p:nvSpPr>
        <p:spPr bwMode="auto">
          <a:xfrm>
            <a:off x="304800" y="1088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3" name="Rectangle 4">
            <a:extLst>
              <a:ext uri="{FF2B5EF4-FFF2-40B4-BE49-F238E27FC236}">
                <a16:creationId xmlns:a16="http://schemas.microsoft.com/office/drawing/2014/main" id="{0ED0515D-8636-4A60-FC49-19C84BDA43BE}"/>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4" name="Rectangle 5">
            <a:extLst>
              <a:ext uri="{FF2B5EF4-FFF2-40B4-BE49-F238E27FC236}">
                <a16:creationId xmlns:a16="http://schemas.microsoft.com/office/drawing/2014/main" id="{A1078112-9A27-B1C4-8396-620B9731C0DA}"/>
              </a:ext>
            </a:extLst>
          </p:cNvPr>
          <p:cNvSpPr>
            <a:spLocks noChangeArrowheads="1"/>
          </p:cNvSpPr>
          <p:nvPr/>
        </p:nvSpPr>
        <p:spPr bwMode="auto">
          <a:xfrm>
            <a:off x="6096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5" name="Rectangle 6">
            <a:extLst>
              <a:ext uri="{FF2B5EF4-FFF2-40B4-BE49-F238E27FC236}">
                <a16:creationId xmlns:a16="http://schemas.microsoft.com/office/drawing/2014/main" id="{601D4C75-2115-2A7F-A410-BA4F776A62D1}"/>
              </a:ext>
            </a:extLst>
          </p:cNvPr>
          <p:cNvSpPr>
            <a:spLocks noChangeArrowheads="1"/>
          </p:cNvSpPr>
          <p:nvPr/>
        </p:nvSpPr>
        <p:spPr bwMode="auto">
          <a:xfrm>
            <a:off x="762000"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6" name="Rectangle 7">
            <a:extLst>
              <a:ext uri="{FF2B5EF4-FFF2-40B4-BE49-F238E27FC236}">
                <a16:creationId xmlns:a16="http://schemas.microsoft.com/office/drawing/2014/main" id="{43A19299-340C-5959-B06F-D10313CEC289}"/>
              </a:ext>
            </a:extLst>
          </p:cNvPr>
          <p:cNvSpPr>
            <a:spLocks noChangeArrowheads="1"/>
          </p:cNvSpPr>
          <p:nvPr/>
        </p:nvSpPr>
        <p:spPr bwMode="auto">
          <a:xfrm>
            <a:off x="91440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7" name="Rectangle 8">
            <a:extLst>
              <a:ext uri="{FF2B5EF4-FFF2-40B4-BE49-F238E27FC236}">
                <a16:creationId xmlns:a16="http://schemas.microsoft.com/office/drawing/2014/main" id="{AF1B0630-CC39-46BF-D021-8F17C1407432}"/>
              </a:ext>
            </a:extLst>
          </p:cNvPr>
          <p:cNvSpPr>
            <a:spLocks noChangeArrowheads="1"/>
          </p:cNvSpPr>
          <p:nvPr/>
        </p:nvSpPr>
        <p:spPr bwMode="auto">
          <a:xfrm>
            <a:off x="1066800" y="1066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4" name="Billede 3" descr="Et billede, der indeholder tekst, illustration/afbildning&#10;&#10;AI-genereret indhold kan være ukorrekt.">
            <a:extLst>
              <a:ext uri="{FF2B5EF4-FFF2-40B4-BE49-F238E27FC236}">
                <a16:creationId xmlns:a16="http://schemas.microsoft.com/office/drawing/2014/main" id="{070DB0B6-FEE1-6D4D-AC04-583EE0F22FDB}"/>
              </a:ext>
            </a:extLst>
          </p:cNvPr>
          <p:cNvPicPr>
            <a:picLocks noChangeAspect="1"/>
          </p:cNvPicPr>
          <p:nvPr/>
        </p:nvPicPr>
        <p:blipFill>
          <a:blip r:embed="rId3"/>
          <a:srcRect t="10106" r="81248"/>
          <a:stretch>
            <a:fillRect/>
          </a:stretch>
        </p:blipFill>
        <p:spPr>
          <a:xfrm>
            <a:off x="8543576" y="914400"/>
            <a:ext cx="2016476" cy="5339236"/>
          </a:xfrm>
          <a:prstGeom prst="rect">
            <a:avLst/>
          </a:prstGeom>
        </p:spPr>
      </p:pic>
    </p:spTree>
    <p:extLst>
      <p:ext uri="{BB962C8B-B14F-4D97-AF65-F5344CB8AC3E}">
        <p14:creationId xmlns:p14="http://schemas.microsoft.com/office/powerpoint/2010/main" val="2476402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C6D8B-0173-B37A-666F-BD7D190EF424}"/>
              </a:ext>
            </a:extLst>
          </p:cNvPr>
          <p:cNvSpPr>
            <a:spLocks noGrp="1"/>
          </p:cNvSpPr>
          <p:nvPr>
            <p:ph type="title"/>
          </p:nvPr>
        </p:nvSpPr>
        <p:spPr>
          <a:xfrm>
            <a:off x="543058" y="251955"/>
            <a:ext cx="10058400" cy="625470"/>
          </a:xfrm>
        </p:spPr>
        <p:txBody>
          <a:bodyPr>
            <a:normAutofit/>
          </a:bodyPr>
          <a:lstStyle/>
          <a:p>
            <a:r>
              <a:rPr lang="da-DK" dirty="0"/>
              <a:t>Sværhedsgrader af arteriel </a:t>
            </a:r>
            <a:r>
              <a:rPr lang="da-DK" dirty="0" err="1"/>
              <a:t>insufficins</a:t>
            </a:r>
            <a:endParaRPr lang="da-DK" dirty="0"/>
          </a:p>
        </p:txBody>
      </p:sp>
      <p:sp>
        <p:nvSpPr>
          <p:cNvPr id="3" name="Pladsholder til indhold 2">
            <a:extLst>
              <a:ext uri="{FF2B5EF4-FFF2-40B4-BE49-F238E27FC236}">
                <a16:creationId xmlns:a16="http://schemas.microsoft.com/office/drawing/2014/main" id="{AA844A01-86C7-F3FF-CF61-8207AB3FF2BE}"/>
              </a:ext>
            </a:extLst>
          </p:cNvPr>
          <p:cNvSpPr>
            <a:spLocks noGrp="1"/>
          </p:cNvSpPr>
          <p:nvPr>
            <p:ph idx="1"/>
          </p:nvPr>
        </p:nvSpPr>
        <p:spPr>
          <a:xfrm>
            <a:off x="543058" y="1208519"/>
            <a:ext cx="9416190" cy="5321524"/>
          </a:xfrm>
        </p:spPr>
        <p:txBody>
          <a:bodyPr>
            <a:normAutofit/>
          </a:bodyPr>
          <a:lstStyle/>
          <a:p>
            <a:pPr marL="0" indent="0">
              <a:buNone/>
            </a:pPr>
            <a:r>
              <a:rPr lang="da-DK" b="1" dirty="0">
                <a:latin typeface="+mj-lt"/>
              </a:rPr>
              <a:t>Kronisk iskæmi</a:t>
            </a:r>
          </a:p>
          <a:p>
            <a:pPr marL="0" indent="0">
              <a:buNone/>
            </a:pPr>
            <a:r>
              <a:rPr lang="da-DK" dirty="0">
                <a:latin typeface="+mj-lt"/>
              </a:rPr>
              <a:t>1  Ingen symptomer</a:t>
            </a:r>
          </a:p>
          <a:p>
            <a:pPr marL="0" indent="0">
              <a:buNone/>
            </a:pPr>
            <a:r>
              <a:rPr lang="da-DK" dirty="0">
                <a:latin typeface="+mj-lt"/>
              </a:rPr>
              <a:t>2  Gangrelaterede smerter / </a:t>
            </a:r>
            <a:r>
              <a:rPr lang="da-DK" dirty="0" err="1">
                <a:latin typeface="+mj-lt"/>
              </a:rPr>
              <a:t>claudicatio</a:t>
            </a:r>
            <a:r>
              <a:rPr lang="da-DK" dirty="0">
                <a:latin typeface="+mj-lt"/>
              </a:rPr>
              <a:t> </a:t>
            </a:r>
            <a:r>
              <a:rPr lang="da-DK" dirty="0" err="1">
                <a:latin typeface="+mj-lt"/>
              </a:rPr>
              <a:t>intermittens</a:t>
            </a:r>
            <a:endParaRPr lang="da-DK" dirty="0">
              <a:latin typeface="+mj-lt"/>
            </a:endParaRPr>
          </a:p>
          <a:p>
            <a:pPr marL="0" indent="0">
              <a:buNone/>
            </a:pPr>
            <a:r>
              <a:rPr lang="da-DK" dirty="0">
                <a:latin typeface="+mj-lt"/>
              </a:rPr>
              <a:t>3  Hvilesmerter</a:t>
            </a:r>
          </a:p>
          <a:p>
            <a:pPr marL="0" indent="0">
              <a:buNone/>
            </a:pPr>
            <a:r>
              <a:rPr lang="da-DK" dirty="0">
                <a:latin typeface="+mj-lt"/>
              </a:rPr>
              <a:t>4  Iskæmiske sår  </a:t>
            </a:r>
          </a:p>
          <a:p>
            <a:pPr marL="0" indent="0">
              <a:buNone/>
            </a:pPr>
            <a:endParaRPr lang="da-DK" dirty="0">
              <a:latin typeface="+mj-lt"/>
            </a:endParaRPr>
          </a:p>
          <a:p>
            <a:pPr marL="0" indent="0">
              <a:buNone/>
            </a:pPr>
            <a:r>
              <a:rPr lang="da-DK" b="1" dirty="0">
                <a:latin typeface="+mj-lt"/>
              </a:rPr>
              <a:t>Kritisk iskæmi</a:t>
            </a:r>
          </a:p>
          <a:p>
            <a:pPr marL="0" indent="0">
              <a:buNone/>
            </a:pPr>
            <a:r>
              <a:rPr lang="da-DK" dirty="0">
                <a:latin typeface="+mj-lt"/>
              </a:rPr>
              <a:t>En samlet betegnelse for grad 3 og 4</a:t>
            </a:r>
          </a:p>
          <a:p>
            <a:pPr marL="0" indent="0">
              <a:buNone/>
            </a:pPr>
            <a:endParaRPr lang="da-DK" dirty="0">
              <a:latin typeface="+mj-lt"/>
            </a:endParaRPr>
          </a:p>
          <a:p>
            <a:pPr marL="0" indent="0">
              <a:buNone/>
            </a:pPr>
            <a:r>
              <a:rPr lang="da-DK" b="1" dirty="0">
                <a:latin typeface="+mj-lt"/>
              </a:rPr>
              <a:t>Akut iskæmi</a:t>
            </a:r>
          </a:p>
          <a:p>
            <a:pPr marL="0" indent="0">
              <a:buNone/>
            </a:pPr>
            <a:r>
              <a:rPr lang="da-DK" dirty="0">
                <a:latin typeface="+mj-lt"/>
              </a:rPr>
              <a:t>Pludselig tillukning af en arterie i benet</a:t>
            </a:r>
          </a:p>
          <a:p>
            <a:endParaRPr lang="da-DK" sz="1050" dirty="0"/>
          </a:p>
        </p:txBody>
      </p:sp>
      <p:sp>
        <p:nvSpPr>
          <p:cNvPr id="5" name="Tekstfelt 4">
            <a:extLst>
              <a:ext uri="{FF2B5EF4-FFF2-40B4-BE49-F238E27FC236}">
                <a16:creationId xmlns:a16="http://schemas.microsoft.com/office/drawing/2014/main" id="{BE1A1673-239D-E490-0E59-2C8D0E959908}"/>
              </a:ext>
            </a:extLst>
          </p:cNvPr>
          <p:cNvSpPr txBox="1"/>
          <p:nvPr/>
        </p:nvSpPr>
        <p:spPr>
          <a:xfrm>
            <a:off x="487366" y="6177091"/>
            <a:ext cx="3435556" cy="261610"/>
          </a:xfrm>
          <a:prstGeom prst="rect">
            <a:avLst/>
          </a:prstGeom>
          <a:noFill/>
        </p:spPr>
        <p:txBody>
          <a:bodyPr wrap="none" rtlCol="0">
            <a:spAutoFit/>
          </a:bodyPr>
          <a:lstStyle/>
          <a:p>
            <a:r>
              <a:rPr lang="da-DK" sz="1100" dirty="0">
                <a:solidFill>
                  <a:srgbClr val="3B5182"/>
                </a:solidFill>
              </a:rPr>
              <a:t>Sværhedsgraden efter </a:t>
            </a:r>
            <a:r>
              <a:rPr lang="da-DK" sz="1100" dirty="0" err="1">
                <a:solidFill>
                  <a:srgbClr val="3B5182"/>
                </a:solidFill>
              </a:rPr>
              <a:t>Fontaines</a:t>
            </a:r>
            <a:r>
              <a:rPr lang="da-DK" sz="1100" dirty="0">
                <a:solidFill>
                  <a:srgbClr val="3B5182"/>
                </a:solidFill>
              </a:rPr>
              <a:t> </a:t>
            </a:r>
            <a:r>
              <a:rPr lang="da-DK" sz="1100" dirty="0" err="1">
                <a:solidFill>
                  <a:srgbClr val="3B5182"/>
                </a:solidFill>
              </a:rPr>
              <a:t>klassifikaton</a:t>
            </a:r>
            <a:endParaRPr lang="da-DK" sz="1100" dirty="0">
              <a:solidFill>
                <a:srgbClr val="3B5182"/>
              </a:solidFill>
            </a:endParaRPr>
          </a:p>
        </p:txBody>
      </p:sp>
      <p:pic>
        <p:nvPicPr>
          <p:cNvPr id="7" name="Billede 6" descr="Et billede, der indeholder person, åre, negl/søm/nål, tå&#10;&#10;AI-genereret indhold kan være ukorrekt.">
            <a:extLst>
              <a:ext uri="{FF2B5EF4-FFF2-40B4-BE49-F238E27FC236}">
                <a16:creationId xmlns:a16="http://schemas.microsoft.com/office/drawing/2014/main" id="{E5FE27C8-F4A5-CEE5-F52F-D6637E4936EE}"/>
              </a:ext>
            </a:extLst>
          </p:cNvPr>
          <p:cNvPicPr>
            <a:picLocks noChangeAspect="1"/>
          </p:cNvPicPr>
          <p:nvPr/>
        </p:nvPicPr>
        <p:blipFill>
          <a:blip r:embed="rId3"/>
          <a:srcRect b="24498"/>
          <a:stretch>
            <a:fillRect/>
          </a:stretch>
        </p:blipFill>
        <p:spPr>
          <a:xfrm>
            <a:off x="7538514" y="1136274"/>
            <a:ext cx="3577614" cy="2613732"/>
          </a:xfrm>
          <a:prstGeom prst="snipRoundRect">
            <a:avLst/>
          </a:prstGeom>
        </p:spPr>
      </p:pic>
      <p:pic>
        <p:nvPicPr>
          <p:cNvPr id="11" name="Billede 10" descr="Et billede, der indeholder person, Kød/hud, åre, finger&#10;&#10;AI-genereret indhold kan være ukorrekt.">
            <a:extLst>
              <a:ext uri="{FF2B5EF4-FFF2-40B4-BE49-F238E27FC236}">
                <a16:creationId xmlns:a16="http://schemas.microsoft.com/office/drawing/2014/main" id="{329A86D4-071E-F16F-61AA-C97FA7BE6805}"/>
              </a:ext>
            </a:extLst>
          </p:cNvPr>
          <p:cNvPicPr>
            <a:picLocks noChangeAspect="1"/>
          </p:cNvPicPr>
          <p:nvPr/>
        </p:nvPicPr>
        <p:blipFill>
          <a:blip r:embed="rId4"/>
          <a:srcRect l="12705" t="21053" r="16579" b="15062"/>
          <a:stretch>
            <a:fillRect/>
          </a:stretch>
        </p:blipFill>
        <p:spPr>
          <a:xfrm>
            <a:off x="7302786" y="4102957"/>
            <a:ext cx="3298672" cy="2074134"/>
          </a:xfrm>
          <a:prstGeom prst="roundRect">
            <a:avLst/>
          </a:prstGeom>
          <a:ln>
            <a:noFill/>
          </a:ln>
        </p:spPr>
      </p:pic>
    </p:spTree>
    <p:extLst>
      <p:ext uri="{BB962C8B-B14F-4D97-AF65-F5344CB8AC3E}">
        <p14:creationId xmlns:p14="http://schemas.microsoft.com/office/powerpoint/2010/main" val="2498116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944" y="123504"/>
            <a:ext cx="9648826" cy="746465"/>
          </a:xfrm>
        </p:spPr>
        <p:txBody>
          <a:bodyPr/>
          <a:lstStyle/>
          <a:p>
            <a:r>
              <a:rPr lang="da-DK" dirty="0"/>
              <a:t>Patienten med kritisk iskæmi</a:t>
            </a:r>
          </a:p>
        </p:txBody>
      </p:sp>
      <p:sp>
        <p:nvSpPr>
          <p:cNvPr id="6" name="Tekstfelt 5"/>
          <p:cNvSpPr txBox="1"/>
          <p:nvPr/>
        </p:nvSpPr>
        <p:spPr>
          <a:xfrm>
            <a:off x="5236993" y="6453336"/>
            <a:ext cx="4479111" cy="253916"/>
          </a:xfrm>
          <a:prstGeom prst="rect">
            <a:avLst/>
          </a:prstGeom>
          <a:noFill/>
        </p:spPr>
        <p:txBody>
          <a:bodyPr wrap="none" rtlCol="0">
            <a:spAutoFit/>
          </a:bodyPr>
          <a:lstStyle/>
          <a:p>
            <a:r>
              <a:rPr lang="da-DK" sz="1050" dirty="0">
                <a:solidFill>
                  <a:srgbClr val="3B5182"/>
                </a:solidFill>
              </a:rPr>
              <a:t>Billede genereret via Copilot – Sundhedsstrategisk Planlægning</a:t>
            </a:r>
          </a:p>
        </p:txBody>
      </p:sp>
      <p:pic>
        <p:nvPicPr>
          <p:cNvPr id="10" name="Billede 9" descr="Et billede, der indeholder tekst, Animeret tegnefilm, Animation, illustration/afbildning&#10;&#10;AI-genereret indhold kan være ukorrekt.">
            <a:extLst>
              <a:ext uri="{FF2B5EF4-FFF2-40B4-BE49-F238E27FC236}">
                <a16:creationId xmlns:a16="http://schemas.microsoft.com/office/drawing/2014/main" id="{AD826585-DC84-1030-918E-97A0C8A7264A}"/>
              </a:ext>
            </a:extLst>
          </p:cNvPr>
          <p:cNvPicPr>
            <a:picLocks noChangeAspect="1"/>
          </p:cNvPicPr>
          <p:nvPr/>
        </p:nvPicPr>
        <p:blipFill>
          <a:blip r:embed="rId3"/>
          <a:stretch>
            <a:fillRect/>
          </a:stretch>
        </p:blipFill>
        <p:spPr>
          <a:xfrm>
            <a:off x="1631949" y="1032068"/>
            <a:ext cx="7993792" cy="5329195"/>
          </a:xfrm>
          <a:prstGeom prst="rect">
            <a:avLst/>
          </a:prstGeom>
        </p:spPr>
      </p:pic>
    </p:spTree>
    <p:extLst>
      <p:ext uri="{BB962C8B-B14F-4D97-AF65-F5344CB8AC3E}">
        <p14:creationId xmlns:p14="http://schemas.microsoft.com/office/powerpoint/2010/main" val="1668417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1" name="Rectangle 3"/>
          <p:cNvSpPr>
            <a:spLocks noGrp="1" noChangeArrowheads="1"/>
          </p:cNvSpPr>
          <p:nvPr>
            <p:ph idx="1"/>
          </p:nvPr>
        </p:nvSpPr>
        <p:spPr>
          <a:xfrm>
            <a:off x="648999" y="1590418"/>
            <a:ext cx="8557771" cy="4204900"/>
          </a:xfrm>
        </p:spPr>
        <p:txBody>
          <a:bodyPr/>
          <a:lstStyle/>
          <a:p>
            <a:pPr marL="0" indent="0" eaLnBrk="1" hangingPunct="1">
              <a:lnSpc>
                <a:spcPct val="80000"/>
              </a:lnSpc>
              <a:buNone/>
              <a:defRPr/>
            </a:pPr>
            <a:endParaRPr lang="da-DK" sz="2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Rygning x3</a:t>
            </a:r>
          </a:p>
          <a:p>
            <a:pPr lvl="2" eaLnBrk="1" hangingPunct="1">
              <a:lnSpc>
                <a:spcPct val="80000"/>
              </a:lnSpc>
              <a:buFontTx/>
              <a:buChar char="•"/>
              <a:defRPr/>
            </a:pPr>
            <a:endParaRPr lang="da-DK"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Forhøjet kolesteroltal x 2</a:t>
            </a:r>
          </a:p>
          <a:p>
            <a:pPr lvl="2" eaLnBrk="1" hangingPunct="1">
              <a:lnSpc>
                <a:spcPct val="80000"/>
              </a:lnSpc>
              <a:buFontTx/>
              <a:buChar char="•"/>
              <a:defRPr/>
            </a:pPr>
            <a:endParaRPr lang="da-DK"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Diabetes x4</a:t>
            </a:r>
          </a:p>
          <a:p>
            <a:pPr lvl="2" eaLnBrk="1" hangingPunct="1">
              <a:lnSpc>
                <a:spcPct val="80000"/>
              </a:lnSpc>
              <a:buFontTx/>
              <a:buChar char="•"/>
              <a:defRPr/>
            </a:pPr>
            <a:endParaRPr lang="da-DK"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Alder over 65 år x 2</a:t>
            </a:r>
          </a:p>
          <a:p>
            <a:pPr lvl="2" eaLnBrk="1" hangingPunct="1">
              <a:lnSpc>
                <a:spcPct val="80000"/>
              </a:lnSpc>
              <a:buFontTx/>
              <a:buChar char="•"/>
              <a:defRPr/>
            </a:pPr>
            <a:endParaRPr lang="da-DK"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r>
              <a:rPr lang="da-DK" dirty="0">
                <a:ea typeface="Arial Unicode MS" panose="020B0604020202020204" pitchFamily="34" charset="-128"/>
                <a:cs typeface="Arial Unicode MS" panose="020B0604020202020204" pitchFamily="34" charset="-128"/>
              </a:rPr>
              <a:t>ABI under 0,7 x 2, under 0,5 x 2,5</a:t>
            </a:r>
          </a:p>
          <a:p>
            <a:pPr lvl="2" eaLnBrk="1" hangingPunct="1">
              <a:lnSpc>
                <a:spcPct val="80000"/>
              </a:lnSpc>
              <a:buFontTx/>
              <a:buChar char="•"/>
              <a:defRPr/>
            </a:pPr>
            <a:endParaRPr lang="da-DK" dirty="0">
              <a:ea typeface="Arial Unicode MS" panose="020B0604020202020204" pitchFamily="34" charset="-128"/>
              <a:cs typeface="Arial Unicode MS" panose="020B0604020202020204" pitchFamily="34" charset="-128"/>
            </a:endParaRPr>
          </a:p>
          <a:p>
            <a:pPr marL="360000" lvl="2" indent="0" eaLnBrk="1" hangingPunct="1">
              <a:lnSpc>
                <a:spcPct val="80000"/>
              </a:lnSpc>
              <a:buNone/>
              <a:defRPr/>
            </a:pPr>
            <a:r>
              <a:rPr lang="da-DK" dirty="0">
                <a:ea typeface="Arial Unicode MS" panose="020B0604020202020204" pitchFamily="34" charset="-128"/>
                <a:cs typeface="Arial Unicode MS" panose="020B0604020202020204" pitchFamily="34" charset="-128"/>
              </a:rPr>
              <a:t>(andre faktorer: højt blodtryk)</a:t>
            </a:r>
          </a:p>
          <a:p>
            <a:pPr lvl="2" eaLnBrk="1" hangingPunct="1">
              <a:lnSpc>
                <a:spcPct val="80000"/>
              </a:lnSpc>
              <a:buFontTx/>
              <a:buChar char="•"/>
              <a:defRPr/>
            </a:pPr>
            <a:endParaRPr lang="da-DK" dirty="0">
              <a:ea typeface="Arial Unicode MS" panose="020B0604020202020204" pitchFamily="34" charset="-128"/>
              <a:cs typeface="Arial Unicode MS" panose="020B0604020202020204" pitchFamily="34" charset="-128"/>
            </a:endParaRPr>
          </a:p>
          <a:p>
            <a:pPr lvl="2" eaLnBrk="1" hangingPunct="1">
              <a:lnSpc>
                <a:spcPct val="80000"/>
              </a:lnSpc>
              <a:buFontTx/>
              <a:buChar char="•"/>
              <a:defRPr/>
            </a:pPr>
            <a:endParaRPr lang="da-DK"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1010" name="Rectangle 2"/>
          <p:cNvSpPr>
            <a:spLocks noGrp="1" noChangeArrowheads="1"/>
          </p:cNvSpPr>
          <p:nvPr>
            <p:ph type="title"/>
          </p:nvPr>
        </p:nvSpPr>
        <p:spPr>
          <a:xfrm>
            <a:off x="730926" y="183549"/>
            <a:ext cx="9576487" cy="1143000"/>
          </a:xfrm>
        </p:spPr>
        <p:txBody>
          <a:bodyPr/>
          <a:lstStyle/>
          <a:p>
            <a:pPr eaLnBrk="1" hangingPunct="1">
              <a:defRPr/>
            </a:pPr>
            <a:r>
              <a:rPr lang="da-DK" dirty="0">
                <a:ea typeface="Arial Unicode MS" panose="020B0604020202020204" pitchFamily="34" charset="-128"/>
                <a:cs typeface="Arial Unicode MS" panose="020B0604020202020204" pitchFamily="34" charset="-128"/>
              </a:rPr>
              <a:t>Risikofaktorer for arteriosklerose</a:t>
            </a:r>
          </a:p>
        </p:txBody>
      </p:sp>
      <p:sp>
        <p:nvSpPr>
          <p:cNvPr id="6" name="Tekstfelt 5">
            <a:extLst>
              <a:ext uri="{FF2B5EF4-FFF2-40B4-BE49-F238E27FC236}">
                <a16:creationId xmlns:a16="http://schemas.microsoft.com/office/drawing/2014/main" id="{00155D47-39A2-DE8F-60AF-B124C58388DD}"/>
              </a:ext>
            </a:extLst>
          </p:cNvPr>
          <p:cNvSpPr txBox="1"/>
          <p:nvPr/>
        </p:nvSpPr>
        <p:spPr>
          <a:xfrm>
            <a:off x="395416" y="6222504"/>
            <a:ext cx="5319726" cy="276999"/>
          </a:xfrm>
          <a:prstGeom prst="rect">
            <a:avLst/>
          </a:prstGeom>
          <a:noFill/>
        </p:spPr>
        <p:txBody>
          <a:bodyPr wrap="none" rtlCol="0">
            <a:spAutoFit/>
          </a:bodyPr>
          <a:lstStyle/>
          <a:p>
            <a:r>
              <a:rPr lang="da-DK" sz="1200" dirty="0">
                <a:solidFill>
                  <a:srgbClr val="3B5182"/>
                </a:solidFill>
              </a:rPr>
              <a:t>Risikofaktorer for arteriosklerose efter Lau, </a:t>
            </a:r>
            <a:r>
              <a:rPr lang="da-DK" sz="1200" dirty="0" err="1">
                <a:solidFill>
                  <a:srgbClr val="3B5182"/>
                </a:solidFill>
              </a:rPr>
              <a:t>Weinberg</a:t>
            </a:r>
            <a:r>
              <a:rPr lang="da-DK" sz="1200" dirty="0">
                <a:solidFill>
                  <a:srgbClr val="3B5182"/>
                </a:solidFill>
              </a:rPr>
              <a:t>, </a:t>
            </a:r>
            <a:r>
              <a:rPr lang="da-DK" sz="1200" dirty="0" err="1">
                <a:solidFill>
                  <a:srgbClr val="3B5182"/>
                </a:solidFill>
              </a:rPr>
              <a:t>Olinn</a:t>
            </a:r>
            <a:r>
              <a:rPr lang="da-DK" sz="1200" dirty="0">
                <a:solidFill>
                  <a:srgbClr val="3B5182"/>
                </a:solidFill>
              </a:rPr>
              <a:t> 2011.</a:t>
            </a:r>
          </a:p>
        </p:txBody>
      </p:sp>
      <p:pic>
        <p:nvPicPr>
          <p:cNvPr id="5" name="Billede 4" descr="Et billede, der indeholder person, skål, stueplante, urtepotte&#10;&#10;AI-genereret indhold kan være ukorrekt.">
            <a:extLst>
              <a:ext uri="{FF2B5EF4-FFF2-40B4-BE49-F238E27FC236}">
                <a16:creationId xmlns:a16="http://schemas.microsoft.com/office/drawing/2014/main" id="{570C6BAF-BA6D-1876-0B7C-E1D832B5A7B9}"/>
              </a:ext>
            </a:extLst>
          </p:cNvPr>
          <p:cNvPicPr>
            <a:picLocks noChangeAspect="1"/>
          </p:cNvPicPr>
          <p:nvPr/>
        </p:nvPicPr>
        <p:blipFill>
          <a:blip r:embed="rId3"/>
          <a:srcRect l="19840"/>
          <a:stretch>
            <a:fillRect/>
          </a:stretch>
        </p:blipFill>
        <p:spPr>
          <a:xfrm>
            <a:off x="6448192" y="1854286"/>
            <a:ext cx="4416619" cy="367716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person, negl/søm/nål, finger, åre&#10;&#10;AI-genereret indhold kan være ukorrekt.">
            <a:extLst>
              <a:ext uri="{FF2B5EF4-FFF2-40B4-BE49-F238E27FC236}">
                <a16:creationId xmlns:a16="http://schemas.microsoft.com/office/drawing/2014/main" id="{C7227B60-7B3D-87D1-CB2C-AEF9685CC883}"/>
              </a:ext>
            </a:extLst>
          </p:cNvPr>
          <p:cNvPicPr>
            <a:picLocks noChangeAspect="1"/>
          </p:cNvPicPr>
          <p:nvPr/>
        </p:nvPicPr>
        <p:blipFill>
          <a:blip r:embed="rId3"/>
          <a:srcRect l="4823"/>
          <a:stretch>
            <a:fillRect/>
          </a:stretch>
        </p:blipFill>
        <p:spPr>
          <a:xfrm>
            <a:off x="8328454" y="756749"/>
            <a:ext cx="3553818" cy="5593843"/>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noFill/>
        </p:spPr>
      </p:pic>
      <p:sp>
        <p:nvSpPr>
          <p:cNvPr id="2" name="Titel 1">
            <a:extLst>
              <a:ext uri="{FF2B5EF4-FFF2-40B4-BE49-F238E27FC236}">
                <a16:creationId xmlns:a16="http://schemas.microsoft.com/office/drawing/2014/main" id="{E44E2225-81D3-35FB-D784-ACAEACE8641A}"/>
              </a:ext>
            </a:extLst>
          </p:cNvPr>
          <p:cNvSpPr>
            <a:spLocks noGrp="1"/>
          </p:cNvSpPr>
          <p:nvPr>
            <p:ph type="title"/>
          </p:nvPr>
        </p:nvSpPr>
        <p:spPr>
          <a:xfrm>
            <a:off x="982967" y="216952"/>
            <a:ext cx="6192838" cy="1079594"/>
          </a:xfrm>
        </p:spPr>
        <p:txBody>
          <a:bodyPr wrap="square" anchor="b">
            <a:normAutofit/>
          </a:bodyPr>
          <a:lstStyle/>
          <a:p>
            <a:r>
              <a:rPr lang="da-DK" dirty="0"/>
              <a:t>Kliniske fund</a:t>
            </a:r>
          </a:p>
        </p:txBody>
      </p:sp>
      <p:sp>
        <p:nvSpPr>
          <p:cNvPr id="11" name="Slide Number Placeholder 3">
            <a:extLst>
              <a:ext uri="{FF2B5EF4-FFF2-40B4-BE49-F238E27FC236}">
                <a16:creationId xmlns:a16="http://schemas.microsoft.com/office/drawing/2014/main" id="{CA238B75-AED3-67E4-0401-5650CEF6D1FC}"/>
              </a:ext>
            </a:extLst>
          </p:cNvPr>
          <p:cNvSpPr>
            <a:spLocks noGrp="1"/>
          </p:cNvSpPr>
          <p:nvPr>
            <p:ph type="sldNum" sz="quarter" idx="12"/>
          </p:nvPr>
        </p:nvSpPr>
        <p:spPr>
          <a:xfrm>
            <a:off x="150472" y="6534000"/>
            <a:ext cx="360000" cy="324000"/>
          </a:xfrm>
        </p:spPr>
        <p:txBody>
          <a:bodyPr/>
          <a:lstStyle/>
          <a:p>
            <a:pPr>
              <a:spcAft>
                <a:spcPts val="600"/>
              </a:spcAft>
            </a:pPr>
            <a:fld id="{50DEC214-4A26-8544-86E4-D5810B015655}" type="slidenum">
              <a:rPr lang="da-DK" smtClean="0"/>
              <a:pPr>
                <a:spcAft>
                  <a:spcPts val="600"/>
                </a:spcAft>
              </a:pPr>
              <a:t>8</a:t>
            </a:fld>
            <a:endParaRPr lang="da-DK"/>
          </a:p>
        </p:txBody>
      </p:sp>
      <p:sp>
        <p:nvSpPr>
          <p:cNvPr id="7" name="Tekstfelt 6">
            <a:extLst>
              <a:ext uri="{FF2B5EF4-FFF2-40B4-BE49-F238E27FC236}">
                <a16:creationId xmlns:a16="http://schemas.microsoft.com/office/drawing/2014/main" id="{9B4A7503-6934-7EB7-D3C8-3228242CF7B4}"/>
              </a:ext>
            </a:extLst>
          </p:cNvPr>
          <p:cNvSpPr txBox="1"/>
          <p:nvPr/>
        </p:nvSpPr>
        <p:spPr>
          <a:xfrm>
            <a:off x="7562417" y="6453336"/>
            <a:ext cx="4479111" cy="253916"/>
          </a:xfrm>
          <a:prstGeom prst="rect">
            <a:avLst/>
          </a:prstGeom>
          <a:noFill/>
        </p:spPr>
        <p:txBody>
          <a:bodyPr wrap="none" rtlCol="0">
            <a:spAutoFit/>
          </a:bodyPr>
          <a:lstStyle/>
          <a:p>
            <a:r>
              <a:rPr lang="da-DK" sz="1050" dirty="0">
                <a:solidFill>
                  <a:srgbClr val="3B5182"/>
                </a:solidFill>
              </a:rPr>
              <a:t>Billede genereret via Copilot – Sundhedsstrategisk Planlægning</a:t>
            </a:r>
          </a:p>
        </p:txBody>
      </p:sp>
      <p:sp>
        <p:nvSpPr>
          <p:cNvPr id="8" name="Pladsholder til indhold 2">
            <a:extLst>
              <a:ext uri="{FF2B5EF4-FFF2-40B4-BE49-F238E27FC236}">
                <a16:creationId xmlns:a16="http://schemas.microsoft.com/office/drawing/2014/main" id="{5E11AD66-DC7A-B088-0B53-C90917DFE1CA}"/>
              </a:ext>
            </a:extLst>
          </p:cNvPr>
          <p:cNvSpPr txBox="1">
            <a:spLocks/>
          </p:cNvSpPr>
          <p:nvPr/>
        </p:nvSpPr>
        <p:spPr>
          <a:xfrm>
            <a:off x="807657" y="1463757"/>
            <a:ext cx="7520797" cy="4516913"/>
          </a:xfrm>
          <a:prstGeom prst="rect">
            <a:avLst/>
          </a:prstGeom>
        </p:spPr>
        <p:txBody>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r>
              <a:rPr lang="da-DK" dirty="0"/>
              <a:t>Benet / foden bliver kold, bleg, blålig eller skinnende og tynd i huden</a:t>
            </a:r>
          </a:p>
          <a:p>
            <a:r>
              <a:rPr lang="da-DK" dirty="0"/>
              <a:t>Ved sænkning af benene kan de evt. blive røde da blodkarrene udvider sig for at give mere ilt til vævet</a:t>
            </a:r>
          </a:p>
          <a:p>
            <a:r>
              <a:rPr lang="da-DK" dirty="0"/>
              <a:t>Nedsat hårvækst </a:t>
            </a:r>
          </a:p>
          <a:p>
            <a:r>
              <a:rPr lang="da-DK" dirty="0"/>
              <a:t>Dårlig neglestatus</a:t>
            </a:r>
          </a:p>
          <a:p>
            <a:r>
              <a:rPr lang="da-DK" dirty="0" err="1"/>
              <a:t>Kapillærrerespons</a:t>
            </a:r>
            <a:r>
              <a:rPr lang="da-DK" dirty="0"/>
              <a:t> &gt; 2 </a:t>
            </a:r>
            <a:r>
              <a:rPr lang="da-DK" dirty="0" err="1"/>
              <a:t>sek</a:t>
            </a:r>
            <a:endParaRPr lang="da-DK" dirty="0"/>
          </a:p>
          <a:p>
            <a:r>
              <a:rPr lang="da-DK" dirty="0"/>
              <a:t>Ingen </a:t>
            </a:r>
            <a:r>
              <a:rPr lang="da-DK" dirty="0" err="1"/>
              <a:t>palpable</a:t>
            </a:r>
            <a:r>
              <a:rPr lang="da-DK" dirty="0"/>
              <a:t> fodpulse</a:t>
            </a:r>
          </a:p>
          <a:p>
            <a:r>
              <a:rPr lang="da-DK" dirty="0"/>
              <a:t>Kan have sår, </a:t>
            </a:r>
            <a:r>
              <a:rPr lang="da-DK" dirty="0" err="1"/>
              <a:t>nekroser</a:t>
            </a:r>
            <a:r>
              <a:rPr lang="da-DK" dirty="0"/>
              <a:t>/gangræn</a:t>
            </a:r>
          </a:p>
          <a:p>
            <a:r>
              <a:rPr lang="da-DK" dirty="0"/>
              <a:t>Evt. hvilesmerter som lindres når benet sænkes.</a:t>
            </a:r>
          </a:p>
          <a:p>
            <a:r>
              <a:rPr lang="da-DK" dirty="0"/>
              <a:t>Symptombilledet med smerter kan være sløret ved </a:t>
            </a:r>
            <a:r>
              <a:rPr lang="da-DK" dirty="0" err="1"/>
              <a:t>neuropati</a:t>
            </a:r>
            <a:r>
              <a:rPr lang="da-DK" dirty="0"/>
              <a:t>, og medicin  </a:t>
            </a:r>
          </a:p>
          <a:p>
            <a:endParaRPr lang="da-DK" dirty="0"/>
          </a:p>
        </p:txBody>
      </p:sp>
    </p:spTree>
    <p:extLst>
      <p:ext uri="{BB962C8B-B14F-4D97-AF65-F5344CB8AC3E}">
        <p14:creationId xmlns:p14="http://schemas.microsoft.com/office/powerpoint/2010/main" val="40328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7157" name="Picture 1029" descr="Pulspalp"/>
          <p:cNvPicPr>
            <a:picLocks noGrp="1" noChangeAspect="1" noChangeArrowheads="1"/>
          </p:cNvPicPr>
          <p:nvPr>
            <p:ph idx="1"/>
          </p:nvPr>
        </p:nvPicPr>
        <p:blipFill>
          <a:blip r:embed="rId3" cstate="print"/>
          <a:stretch>
            <a:fillRect/>
          </a:stretch>
        </p:blipFill>
        <p:spPr>
          <a:xfrm>
            <a:off x="6134380" y="1382747"/>
            <a:ext cx="4232017" cy="3172815"/>
          </a:xfrm>
          <a:prstGeom prst="ellipse">
            <a:avLst/>
          </a:prstGeom>
          <a:ln>
            <a:noFill/>
          </a:ln>
          <a:effectLst>
            <a:softEdge rad="112500"/>
          </a:effectLst>
        </p:spPr>
      </p:pic>
      <p:sp>
        <p:nvSpPr>
          <p:cNvPr id="177154" name="Rectangle 1026"/>
          <p:cNvSpPr>
            <a:spLocks noGrp="1" noChangeArrowheads="1"/>
          </p:cNvSpPr>
          <p:nvPr>
            <p:ph type="title"/>
          </p:nvPr>
        </p:nvSpPr>
        <p:spPr>
          <a:xfrm>
            <a:off x="717571" y="-99310"/>
            <a:ext cx="9648826" cy="1081007"/>
          </a:xfrm>
        </p:spPr>
        <p:txBody>
          <a:bodyPr/>
          <a:lstStyle/>
          <a:p>
            <a:pPr eaLnBrk="1" hangingPunct="1">
              <a:defRPr/>
            </a:pPr>
            <a:r>
              <a:rPr lang="da-DK" dirty="0" err="1"/>
              <a:t>Pulspalpation</a:t>
            </a:r>
            <a:endParaRPr lang="da-DK" dirty="0"/>
          </a:p>
        </p:txBody>
      </p:sp>
      <p:pic>
        <p:nvPicPr>
          <p:cNvPr id="21507" name="Picture 1027" descr="P3050007"/>
          <p:cNvPicPr>
            <a:picLocks noChangeAspect="1" noChangeArrowheads="1"/>
          </p:cNvPicPr>
          <p:nvPr/>
        </p:nvPicPr>
        <p:blipFill>
          <a:blip r:embed="rId4" cstate="print"/>
          <a:srcRect r="25807" b="18280"/>
          <a:stretch>
            <a:fillRect/>
          </a:stretch>
        </p:blipFill>
        <p:spPr bwMode="auto">
          <a:xfrm>
            <a:off x="952220" y="1218147"/>
            <a:ext cx="4039160" cy="3337415"/>
          </a:xfrm>
          <a:prstGeom prst="ellipse">
            <a:avLst/>
          </a:prstGeom>
          <a:ln>
            <a:noFill/>
          </a:ln>
          <a:effectLst>
            <a:softEdge rad="112500"/>
          </a:effectLst>
        </p:spPr>
      </p:pic>
      <p:sp>
        <p:nvSpPr>
          <p:cNvPr id="21508" name="AutoShape 1028"/>
          <p:cNvSpPr>
            <a:spLocks noChangeArrowheads="1"/>
          </p:cNvSpPr>
          <p:nvPr/>
        </p:nvSpPr>
        <p:spPr bwMode="auto">
          <a:xfrm>
            <a:off x="2971800" y="3505200"/>
            <a:ext cx="1143000" cy="457200"/>
          </a:xfrm>
          <a:custGeom>
            <a:avLst/>
            <a:gdLst>
              <a:gd name="T0" fmla="*/ 571500 w 21600"/>
              <a:gd name="T1" fmla="*/ 0 h 21600"/>
              <a:gd name="T2" fmla="*/ 142875 w 21600"/>
              <a:gd name="T3" fmla="*/ 228600 h 21600"/>
              <a:gd name="T4" fmla="*/ 571500 w 21600"/>
              <a:gd name="T5" fmla="*/ 114300 h 21600"/>
              <a:gd name="T6" fmla="*/ 1000125 w 21600"/>
              <a:gd name="T7" fmla="*/ 228600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noFill/>
          <a:ln w="9525">
            <a:noFill/>
            <a:miter lim="800000"/>
            <a:headEnd/>
            <a:tailEnd/>
          </a:ln>
        </p:spPr>
        <p:txBody>
          <a:bodyPr wrap="none" lIns="92075" tIns="46038" rIns="92075" bIns="46038" anchor="ctr"/>
          <a:lstStyle/>
          <a:p>
            <a:endParaRPr lang="da-DK"/>
          </a:p>
        </p:txBody>
      </p:sp>
      <p:sp>
        <p:nvSpPr>
          <p:cNvPr id="6" name="Tekstboks 5"/>
          <p:cNvSpPr txBox="1"/>
          <p:nvPr/>
        </p:nvSpPr>
        <p:spPr>
          <a:xfrm>
            <a:off x="1338179" y="4987196"/>
            <a:ext cx="3267241" cy="400110"/>
          </a:xfrm>
          <a:prstGeom prst="rect">
            <a:avLst/>
          </a:prstGeom>
          <a:noFill/>
        </p:spPr>
        <p:txBody>
          <a:bodyPr wrap="none" rtlCol="0">
            <a:spAutoFit/>
          </a:bodyPr>
          <a:lstStyle/>
          <a:p>
            <a:r>
              <a:rPr lang="da-DK" sz="2000" b="1" dirty="0">
                <a:solidFill>
                  <a:srgbClr val="3B5182"/>
                </a:solidFill>
                <a:ea typeface="Arial Unicode MS" panose="020B0604020202020204" pitchFamily="34" charset="-128"/>
                <a:cs typeface="Arial Unicode MS" panose="020B0604020202020204" pitchFamily="34" charset="-128"/>
              </a:rPr>
              <a:t>Arterie </a:t>
            </a:r>
            <a:r>
              <a:rPr lang="da-DK" sz="2000" b="1" dirty="0" err="1">
                <a:solidFill>
                  <a:srgbClr val="3B5182"/>
                </a:solidFill>
                <a:ea typeface="Arial Unicode MS" panose="020B0604020202020204" pitchFamily="34" charset="-128"/>
                <a:cs typeface="Arial Unicode MS" panose="020B0604020202020204" pitchFamily="34" charset="-128"/>
              </a:rPr>
              <a:t>dorsalis</a:t>
            </a:r>
            <a:r>
              <a:rPr lang="da-DK" sz="2000" b="1" dirty="0">
                <a:solidFill>
                  <a:srgbClr val="3B5182"/>
                </a:solidFill>
                <a:ea typeface="Arial Unicode MS" panose="020B0604020202020204" pitchFamily="34" charset="-128"/>
                <a:cs typeface="Arial Unicode MS" panose="020B0604020202020204" pitchFamily="34" charset="-128"/>
              </a:rPr>
              <a:t> </a:t>
            </a:r>
            <a:r>
              <a:rPr lang="da-DK" sz="2000" b="1" dirty="0" err="1">
                <a:solidFill>
                  <a:srgbClr val="3B5182"/>
                </a:solidFill>
                <a:ea typeface="Arial Unicode MS" panose="020B0604020202020204" pitchFamily="34" charset="-128"/>
                <a:cs typeface="Arial Unicode MS" panose="020B0604020202020204" pitchFamily="34" charset="-128"/>
              </a:rPr>
              <a:t>pedis</a:t>
            </a:r>
            <a:endParaRPr lang="da-DK" sz="2000" b="1" dirty="0">
              <a:solidFill>
                <a:srgbClr val="3B5182"/>
              </a:solidFill>
              <a:ea typeface="Arial Unicode MS" panose="020B0604020202020204" pitchFamily="34" charset="-128"/>
              <a:cs typeface="Arial Unicode MS" panose="020B0604020202020204" pitchFamily="34" charset="-128"/>
            </a:endParaRPr>
          </a:p>
        </p:txBody>
      </p:sp>
      <p:sp>
        <p:nvSpPr>
          <p:cNvPr id="7" name="Tekstboks 6"/>
          <p:cNvSpPr txBox="1"/>
          <p:nvPr/>
        </p:nvSpPr>
        <p:spPr>
          <a:xfrm>
            <a:off x="6638657" y="4987196"/>
            <a:ext cx="4186525" cy="400110"/>
          </a:xfrm>
          <a:prstGeom prst="rect">
            <a:avLst/>
          </a:prstGeom>
          <a:noFill/>
        </p:spPr>
        <p:txBody>
          <a:bodyPr wrap="square" rtlCol="0">
            <a:spAutoFit/>
          </a:bodyPr>
          <a:lstStyle/>
          <a:p>
            <a:r>
              <a:rPr lang="da-DK" sz="2000" b="1" dirty="0">
                <a:solidFill>
                  <a:srgbClr val="3B5182"/>
                </a:solidFill>
                <a:ea typeface="Arial Unicode MS" panose="020B0604020202020204" pitchFamily="34" charset="-128"/>
                <a:cs typeface="Arial Unicode MS" panose="020B0604020202020204" pitchFamily="34" charset="-128"/>
              </a:rPr>
              <a:t>Arterie </a:t>
            </a:r>
            <a:r>
              <a:rPr lang="da-DK" sz="2000" b="1" dirty="0" err="1">
                <a:solidFill>
                  <a:srgbClr val="3B5182"/>
                </a:solidFill>
                <a:ea typeface="Arial Unicode MS" panose="020B0604020202020204" pitchFamily="34" charset="-128"/>
                <a:cs typeface="Arial Unicode MS" panose="020B0604020202020204" pitchFamily="34" charset="-128"/>
              </a:rPr>
              <a:t>tibialis</a:t>
            </a:r>
            <a:r>
              <a:rPr lang="da-DK" sz="2000" b="1" dirty="0">
                <a:solidFill>
                  <a:srgbClr val="3B5182"/>
                </a:solidFill>
                <a:ea typeface="Arial Unicode MS" panose="020B0604020202020204" pitchFamily="34" charset="-128"/>
                <a:cs typeface="Arial Unicode MS" panose="020B0604020202020204" pitchFamily="34" charset="-128"/>
              </a:rPr>
              <a:t> </a:t>
            </a:r>
            <a:r>
              <a:rPr lang="da-DK" sz="2000" b="1" dirty="0" err="1">
                <a:solidFill>
                  <a:srgbClr val="3B5182"/>
                </a:solidFill>
                <a:ea typeface="Arial Unicode MS" panose="020B0604020202020204" pitchFamily="34" charset="-128"/>
                <a:cs typeface="Arial Unicode MS" panose="020B0604020202020204" pitchFamily="34" charset="-128"/>
              </a:rPr>
              <a:t>posterior</a:t>
            </a:r>
            <a:r>
              <a:rPr lang="da-DK" sz="2000" b="1" dirty="0">
                <a:solidFill>
                  <a:srgbClr val="3B5182"/>
                </a:solidFill>
                <a:ea typeface="Arial Unicode MS" panose="020B0604020202020204" pitchFamily="34" charset="-128"/>
                <a:cs typeface="Arial Unicode MS" panose="020B0604020202020204" pitchFamily="34" charset="-128"/>
              </a:rPr>
              <a:t> </a:t>
            </a:r>
          </a:p>
        </p:txBody>
      </p:sp>
    </p:spTree>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2.xml><?xml version="1.0" encoding="utf-8"?>
<a:theme xmlns:a="http://schemas.openxmlformats.org/drawingml/2006/main" name="1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rsendelsesdato xmlns="http://schemas.microsoft.com/sharepoint/v3" xsi:nil="true"/>
    <CCMAgendaItemId xmlns="50359CDB-2370-4DFA-B91D-0E928C4A6869" xsi:nil="true"/>
    <Part xmlns="50359CDB-2370-4DFA-B91D-0E928C4A6869"/>
    <CCMMeetingCaseId xmlns="50359CDB-2370-4DFA-B91D-0E928C4A6869" xsi:nil="true"/>
    <CCMMeetingCaseInstanceId xmlns="50359CDB-2370-4DFA-B91D-0E928C4A6869" xsi:nil="true"/>
    <Korrespondance xmlns="http://schemas.microsoft.com/sharepoint/v3">Intern</Korrespondance>
    <CCMMeetingCaseLink xmlns="50359CDB-2370-4DFA-B91D-0E928C4A6869">
      <Url xsi:nil="true"/>
      <Description xsi:nil="true"/>
    </CCMMeetingCaseLink>
    <CCMCognitiveType xmlns="http://schemas.microsoft.com/sharepoint/v3">-1</CCMCognitiveType>
    <Registreringsdato xmlns="50359CDB-2370-4DFA-B91D-0E928C4A6869" xsi:nil="true"/>
    <Adresse xmlns="50359CDB-2370-4DFA-B91D-0E928C4A6869"/>
    <CCMManageRelations xmlns="50359CDB-2370-4DFA-B91D-0E928C4A6869" xsi:nil="true"/>
    <Fortrolighed xmlns="50359CDB-2370-4DFA-B91D-0E928C4A6869">Offentlig</Fortrolighed>
    <CCMAgendaDocumentStatus xmlns="50359CDB-2370-4DFA-B91D-0E928C4A6869" xsi:nil="true"/>
    <BrevId xmlns="50359CDB-2370-4DFA-B91D-0E928C4A6869" xsi:nil="true"/>
    <CaseOwner xmlns="http://schemas.microsoft.com/sharepoint/v3">
      <UserInfo>
        <DisplayName>Barbara í Nesinum Askham</DisplayName>
        <AccountId>94</AccountId>
        <AccountType/>
      </UserInfo>
    </CaseOwner>
    <Status xmlns="50359CDB-2370-4DFA-B91D-0E928C4A6869">Åben</Status>
    <JournalDato xmlns="50359CDB-2370-4DFA-B91D-0E928C4A6869" xsi:nil="true"/>
    <Dokumentgruppe xmlns="50359CDB-2370-4DFA-B91D-0E928C4A6869">PP Specialiserede sårtyper </Dokumentgruppe>
    <CCMDescription xmlns="50359CDB-2370-4DFA-B91D-0E928C4A6869" xsi:nil="true"/>
    <TrackID xmlns="http://schemas.microsoft.com/sharepoint/v3" xsi:nil="true"/>
    <CCMAgendaStatus xmlns="50359CDB-2370-4DFA-B91D-0E928C4A6869" xsi:nil="true"/>
    <h5cdd41bbf4f4e29b66bc68df1bafbfc xmlns="50359CDB-2370-4DFA-B91D-0E928C4A6869">
      <Terms xmlns="http://schemas.microsoft.com/office/infopath/2007/PartnerControls">
        <TermInfo xmlns="http://schemas.microsoft.com/office/infopath/2007/PartnerControls">
          <TermName xmlns="http://schemas.microsoft.com/office/infopath/2007/PartnerControls">Koncern Sundhed (SSP)</TermName>
          <TermId xmlns="http://schemas.microsoft.com/office/infopath/2007/PartnerControls">4cb9e5bb-37f4-4399-a691-e112cdaf29d0</TermId>
        </TermInfo>
      </Terms>
    </h5cdd41bbf4f4e29b66bc68df1bafbfc>
    <Classification xmlns="http://schemas.microsoft.com/sharepoint/v3" xsi:nil="true"/>
    <Beskrivelse xmlns="50359CDB-2370-4DFA-B91D-0E928C4A6869" xsi:nil="true"/>
    <Dato_x0020_oprettet xmlns="50359CDB-2370-4DFA-B91D-0E928C4A6869">2024-12-18T23:00:00+00:00</Dato_x0020_oprettet>
    <Frist xmlns="50359CDB-2370-4DFA-B91D-0E928C4A6869" xsi:nil="true"/>
    <a3c7f3665c3f4ddab65e7e70f16e8438 xmlns="50359CDB-2370-4DFA-B91D-0E928C4A6869">
      <Terms xmlns="http://schemas.microsoft.com/office/infopath/2007/PartnerControls"/>
    </a3c7f3665c3f4ddab65e7e70f16e8438>
    <TaxCatchAll xmlns="45632986-2332-4bcb-a907-f319a322ff78">
      <Value>30</Value>
    </TaxCatchAll>
    <CCMMetadataExtractionStatus xmlns="http://schemas.microsoft.com/sharepoint/v3" xsi:nil="true"/>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EMN-2024-11315</CCMVisualId>
    <Finalized xmlns="http://schemas.microsoft.com/sharepoint/v3">false</Finalized>
    <DocID xmlns="http://schemas.microsoft.com/sharepoint/v3">12818311</DocID>
    <CaseRecordNumber xmlns="http://schemas.microsoft.com/sharepoint/v3">0</CaseRecordNumber>
    <CaseID xmlns="http://schemas.microsoft.com/sharepoint/v3">EMN-2024-11315</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 xsi:nil="true"/>
    <CCMConversation xmlns="http://schemas.microsoft.com/sharepoint/v3" xsi:nil="true"/>
    <CCMTemplateID xmlns="http://schemas.microsoft.com/sharepoint/v3">0</CCMTemplateID>
    <WasEncrypted xmlns="http://schemas.microsoft.com/sharepoint/v3">false</WasEncrypted>
    <WasSigned xmlns="http://schemas.microsoft.com/sharepoint/v3">false</WasSigned>
    <CCMTemplateVersion xmlns="http://schemas.microsoft.com/sharepoint/v3" xsi:nil="true"/>
    <CCMOriginalDocID xmlns="http://schemas.microsoft.com/sharepoint/v3">0</CCMOriginalDocID>
    <CCMTemplateNam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E3EE6ECFD6806F4C9C1D34CA87A002FF" ma:contentTypeVersion="0" ma:contentTypeDescription="GetOrganized dokument" ma:contentTypeScope="" ma:versionID="55542f3c7616ed2b03eb21965681abcf">
  <xsd:schema xmlns:xsd="http://www.w3.org/2001/XMLSchema" xmlns:xs="http://www.w3.org/2001/XMLSchema" xmlns:p="http://schemas.microsoft.com/office/2006/metadata/properties" xmlns:ns1="http://schemas.microsoft.com/sharepoint/v3" xmlns:ns2="50359CDB-2370-4DFA-B91D-0E928C4A6869" xmlns:ns3="45632986-2332-4bcb-a907-f319a322ff78" targetNamespace="http://schemas.microsoft.com/office/2006/metadata/properties" ma:root="true" ma:fieldsID="fd25e0330241f05e442963fc88651071" ns1:_="" ns2:_="" ns3:_="">
    <xsd:import namespace="http://schemas.microsoft.com/sharepoint/v3"/>
    <xsd:import namespace="50359CDB-2370-4DFA-B91D-0E928C4A6869"/>
    <xsd:import namespace="45632986-2332-4bcb-a907-f319a322ff78"/>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2:Dokumentgruppe"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CCMDescription" minOccurs="0"/>
                <xsd:element ref="ns2:Adresse" minOccurs="0"/>
                <xsd:element ref="ns2:JournalDato" minOccurs="0"/>
                <xsd:element ref="ns2:BrevId" minOccurs="0"/>
                <xsd:element ref="ns2:Fortrolighed" minOccurs="0"/>
                <xsd:element ref="ns1:Classificati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1:CCMMetadataExtractionStatus" minOccurs="0"/>
                <xsd:element ref="ns1:CCMPageCount" minOccurs="0"/>
                <xsd:element ref="ns1:CCMCommentCount" minOccurs="0"/>
                <xsd:element ref="ns1:CCMPreviewAnnotationsTasks" minOccurs="0"/>
                <xsd:element ref="ns2:h5cdd41bbf4f4e29b66bc68df1bafbfc" minOccurs="0"/>
                <xsd:element ref="ns2:Beskrivel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94;#Barbara í Nesinum Askham"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6" nillable="true" ma:displayName="Forsendelsesdato" ma:internalName="Forsendelsesdato">
      <xsd:simpleType>
        <xsd:restriction base="dms:DateTime"/>
      </xsd:simpleType>
    </xsd:element>
    <xsd:element name="TrackID" ma:index="9" nillable="true" ma:displayName="TrackID" ma:description="" ma:internalName="TrackID">
      <xsd:simpleType>
        <xsd:restriction base="dms:Note">
          <xsd:maxLength value="255"/>
        </xsd:restriction>
      </xsd:simpleType>
    </xsd:element>
    <xsd:element name="CCMCognitiveType" ma:index="14" nillable="true" ma:displayName="CognitiveType" ma:decimals="0" ma:description="" ma:internalName="CCMCognitiveType" ma:readOnly="false">
      <xsd:simpleType>
        <xsd:restriction base="dms:Number"/>
      </xsd:simpleType>
    </xsd:element>
    <xsd:element name="Classification" ma:index="27" nillable="true" ma:displayName="Klassifikation" ma:hidden="true" ma:internalName="Classification">
      <xsd:simpleType>
        <xsd:restriction base="dms:Choice">
          <xsd:enumeration value="Offentlig"/>
          <xsd:enumeration value="Intern"/>
          <xsd:enumeration value="Fortrolig"/>
        </xsd:restriction>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8" nillable="true" ma:displayName="Sider" ma:decimals="0" ma:internalName="CCMPageCount" ma:readOnly="true">
      <xsd:simpleType>
        <xsd:restriction base="dms:Number"/>
      </xsd:simpleType>
    </xsd:element>
    <xsd:element name="CCMCommentCount" ma:index="59" nillable="true" ma:displayName="Kommentarer" ma:decimals="0" ma:internalName="CCMCommentCount" ma:readOnly="true">
      <xsd:simpleType>
        <xsd:restriction base="dms:Number"/>
      </xsd:simpleType>
    </xsd:element>
    <xsd:element name="CCMPreviewAnnotationsTasks" ma:index="60"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0359CDB-2370-4DFA-B91D-0E928C4A6869"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Dokumentgruppe" ma:index="8" nillable="true" ma:displayName="Dokumentgruppe" ma:internalName="Dokumentgruppe">
      <xsd:simpleType>
        <xsd:restriction base="dms:Text">
          <xsd:maxLength value="255"/>
        </xsd:restriction>
      </xsd:simpleType>
    </xsd:element>
    <xsd:element name="CCMAgendaDocumentStatus" ma:index="10" nillable="true" ma:displayName="Status  for dagsordensdokument" ma:format="Dropdown" ma:internalName="CCMAgendaDocumentStatus">
      <xsd:simpleType>
        <xsd:restriction base="dms:Choice">
          <xsd:enumeration value="Nyt"/>
          <xsd:enumeration value="Under udarbejdelse"/>
          <xsd:enumeration value="Endelig"/>
        </xsd:restriction>
      </xsd:simpleType>
    </xsd:element>
    <xsd:element name="CCMAgendaStatus" ma:index="11"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2"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3" nillable="true" ma:displayName="Part" ma:list="{D5B2F375-5C9C-4123-94F7-549456760C8C}"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5" nillable="true" ma:displayName="CCMManageRelations" ma:internalName="CCMManageRelations">
      <xsd:simpleType>
        <xsd:restriction base="dms:Text">
          <xsd:maxLength value="255"/>
        </xsd:restriction>
      </xsd:simpleType>
    </xsd:element>
    <xsd:element name="Status" ma:index="16"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7" nillable="true" ma:displayName="Frist" ma:format="DateOnly" ma:internalName="Frist">
      <xsd:simpleType>
        <xsd:restriction base="dms:DateTime"/>
      </xsd:simpleType>
    </xsd:element>
    <xsd:element name="Registreringsdato" ma:index="18" nillable="true" ma:displayName="Registreringsdato" ma:format="DateOnly" ma:internalName="Registreringsdato">
      <xsd:simpleType>
        <xsd:restriction base="dms:DateTime"/>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2D482119-55C0-4BE9-A5D1-C91AD9B5B9C1}" ma:internalName="Adresse" ma:showField="AdresseFlet">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h5cdd41bbf4f4e29b66bc68df1bafbfc" ma:index="61" nillable="true" ma:taxonomy="true" ma:internalName="h5cdd41bbf4f4e29b66bc68df1bafbfc" ma:taxonomyFieldName="Afdeling" ma:displayName="Afdeling" ma:default="30;#Koncern Sundhed (SSP)|4cb9e5bb-37f4-4399-a691-e112cdaf29d0" ma:fieldId="{15cdd41b-bf4f-4e29-b66b-c68df1bafbfc}" ma:sspId="2cf6b21c-e739-421b-8f40-7865e9e1b0be" ma:termSetId="0c42a4d7-d357-4dd3-81a3-bd062df2df32" ma:anchorId="00000000-0000-0000-0000-000000000000" ma:open="false" ma:isKeyword="false">
      <xsd:complexType>
        <xsd:sequence>
          <xsd:element ref="pc:Terms" minOccurs="0" maxOccurs="1"/>
        </xsd:sequence>
      </xsd:complexType>
    </xsd:element>
    <xsd:element name="Beskrivelse" ma:index="62" nillable="true" ma:displayName="Beskrivelse" ma:hidden="true" ma:internalName="Beskrivelse"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632986-2332-4bcb-a907-f319a322ff78"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81230175-9f11-438c-8614-1e4fb30703a3}" ma:internalName="TaxCatchAll" ma:showField="CatchAllData" ma:web="45632986-2332-4bcb-a907-f319a322ff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6"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8243CD-E68D-4660-8B27-F609EDBD6138}">
  <ds:schemaRefs>
    <ds:schemaRef ds:uri="http://schemas.microsoft.com/sharepoint/v3/contenttype/forms"/>
  </ds:schemaRefs>
</ds:datastoreItem>
</file>

<file path=customXml/itemProps2.xml><?xml version="1.0" encoding="utf-8"?>
<ds:datastoreItem xmlns:ds="http://schemas.openxmlformats.org/officeDocument/2006/customXml" ds:itemID="{0D21072B-D970-475A-BB00-3B4396A654DC}">
  <ds:schemaRefs>
    <ds:schemaRef ds:uri="http://schemas.microsoft.com/office/2006/documentManagement/types"/>
    <ds:schemaRef ds:uri="http://schemas.openxmlformats.org/package/2006/metadata/core-properties"/>
    <ds:schemaRef ds:uri="http://schemas.microsoft.com/office/2006/metadata/properties"/>
    <ds:schemaRef ds:uri="http://purl.org/dc/terms/"/>
    <ds:schemaRef ds:uri="50359CDB-2370-4DFA-B91D-0E928C4A6869"/>
    <ds:schemaRef ds:uri="http://purl.org/dc/elements/1.1/"/>
    <ds:schemaRef ds:uri="http://schemas.microsoft.com/sharepoint/v3"/>
    <ds:schemaRef ds:uri="http://www.w3.org/XML/1998/namespace"/>
    <ds:schemaRef ds:uri="http://schemas.microsoft.com/office/infopath/2007/PartnerControls"/>
    <ds:schemaRef ds:uri="45632986-2332-4bcb-a907-f319a322ff78"/>
    <ds:schemaRef ds:uri="http://purl.org/dc/dcmitype/"/>
  </ds:schemaRefs>
</ds:datastoreItem>
</file>

<file path=customXml/itemProps3.xml><?xml version="1.0" encoding="utf-8"?>
<ds:datastoreItem xmlns:ds="http://schemas.openxmlformats.org/officeDocument/2006/customXml" ds:itemID="{19AF0326-DD25-44AB-900B-B4FA6FC26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359CDB-2370-4DFA-B91D-0E928C4A6869"/>
    <ds:schemaRef ds:uri="45632986-2332-4bcb-a907-f319a322f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cd39148-8b66-4592-9bb9-0f062c57cc3d}" enabled="0" method="" siteId="{2cd39148-8b66-4592-9bb9-0f062c57cc3d}" removed="1"/>
</clbl:labelList>
</file>

<file path=docProps/app.xml><?xml version="1.0" encoding="utf-8"?>
<Properties xmlns="http://schemas.openxmlformats.org/officeDocument/2006/extended-properties" xmlns:vt="http://schemas.openxmlformats.org/officeDocument/2006/docPropsVTypes">
  <Template>Region Sjælland - Koncern_DK_2022</Template>
  <TotalTime>55669</TotalTime>
  <Words>1802</Words>
  <Application>Microsoft Office PowerPoint</Application>
  <PresentationFormat>Widescreen</PresentationFormat>
  <Paragraphs>252</Paragraphs>
  <Slides>22</Slides>
  <Notes>21</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22</vt:i4>
      </vt:variant>
    </vt:vector>
  </HeadingPairs>
  <TitlesOfParts>
    <vt:vector size="30" baseType="lpstr">
      <vt:lpstr>Arial</vt:lpstr>
      <vt:lpstr>Arial Unicode MS</vt:lpstr>
      <vt:lpstr>Calibri</vt:lpstr>
      <vt:lpstr>Comic Sans MS</vt:lpstr>
      <vt:lpstr>Times New Roman</vt:lpstr>
      <vt:lpstr>Verdana</vt:lpstr>
      <vt:lpstr>Region Sjælland - PPT</vt:lpstr>
      <vt:lpstr>1_Region Sjælland - PPT</vt:lpstr>
      <vt:lpstr>Arterielle sår </vt:lpstr>
      <vt:lpstr>Ophavsret og anvendelse </vt:lpstr>
      <vt:lpstr>Årsager til Arterielle sår/ iskæmiske sår</vt:lpstr>
      <vt:lpstr>PAD: Perifer arteriel disease:           Perifer åreforkalkning  </vt:lpstr>
      <vt:lpstr>Sværhedsgrader af arteriel insufficins</vt:lpstr>
      <vt:lpstr>Patienten med kritisk iskæmi</vt:lpstr>
      <vt:lpstr>Risikofaktorer for arteriosklerose</vt:lpstr>
      <vt:lpstr>Kliniske fund</vt:lpstr>
      <vt:lpstr>Pulspalpation</vt:lpstr>
      <vt:lpstr>Arterielle sår</vt:lpstr>
      <vt:lpstr>Tørre nekroser</vt:lpstr>
      <vt:lpstr>Demarkering og mumificering af nekrotisk tå</vt:lpstr>
      <vt:lpstr>Fugtige nekroser</vt:lpstr>
      <vt:lpstr>  </vt:lpstr>
      <vt:lpstr>PowerPoint-præsentation</vt:lpstr>
      <vt:lpstr>   Røntgenundersøgelser </vt:lpstr>
      <vt:lpstr>Behandling</vt:lpstr>
      <vt:lpstr>Ballonudvidelse PTA Perkutan Transluminal Angioplastik: En udvidelse af forsnævret eller tilstoppet arterie med ballon.  </vt:lpstr>
      <vt:lpstr>Perifer bypass/ omkørselsoperation </vt:lpstr>
      <vt:lpstr>Forebyggelse rettes mod risikofaktorerne </vt:lpstr>
      <vt:lpstr>Referencer</vt:lpstr>
      <vt:lpstr> Udviklet af Liselotte Brostrup Jensen, koordinerende sårsygeplejerske, Midt- og Vestsjællands Hospital, Ortopædkirurgisk Ambulatorium (Slagelse og Næstved)   I samarbejde med Sundhedsstrategisk Planlægning     www.regionsjaelland.dk/saarbehandling </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Arterielle sår</dc:title>
  <dc:creator>Liselotte Brostrup Jensen;Sundhedsstrategisk Planlægning</dc:creator>
  <cp:lastModifiedBy>Susanne Kryger</cp:lastModifiedBy>
  <cp:revision>42</cp:revision>
  <dcterms:created xsi:type="dcterms:W3CDTF">2024-09-17T19:28:34Z</dcterms:created>
  <dcterms:modified xsi:type="dcterms:W3CDTF">2026-04-16T11:47:26Z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0x010100AC085CFC53BC46CEA2EADE194AD9D48200E3EE6ECFD6806F4C9C1D34CA87A002FF</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Afdeling">
    <vt:lpwstr>30;#Koncern Sundhed (SSP)|4cb9e5bb-37f4-4399-a691-e112cdaf29d0</vt:lpwstr>
  </property>
  <property fmtid="{D5CDD505-2E9C-101B-9397-08002B2CF9AE}" pid="8" name="CCMSystem">
    <vt:lpwstr> </vt:lpwstr>
  </property>
  <property fmtid="{D5CDD505-2E9C-101B-9397-08002B2CF9AE}" pid="9" name="CCMEventContext">
    <vt:lpwstr>af2f10c6-aff9-4549-9583-cfa836b6418a</vt:lpwstr>
  </property>
  <property fmtid="{D5CDD505-2E9C-101B-9397-08002B2CF9AE}" pid="10" name="CCMCommunication">
    <vt:lpwstr/>
  </property>
  <property fmtid="{D5CDD505-2E9C-101B-9397-08002B2CF9AE}" pid="11" name="CCMEventContext_DocumentTimelineUpdatingEvent">
    <vt:lpwstr>3ff2dfa2-46bb-4803-8a9f-7e35f9b56dc5</vt:lpwstr>
  </property>
  <property fmtid="{D5CDD505-2E9C-101B-9397-08002B2CF9AE}" pid="12" name="TemplateUrl">
    <vt:lpwstr/>
  </property>
  <property fmtid="{D5CDD505-2E9C-101B-9397-08002B2CF9AE}" pid="13" name="Dokumenttype">
    <vt:lpwstr/>
  </property>
</Properties>
</file>