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701" r:id="rId5"/>
  </p:sldMasterIdLst>
  <p:notesMasterIdLst>
    <p:notesMasterId r:id="rId18"/>
  </p:notesMasterIdLst>
  <p:handoutMasterIdLst>
    <p:handoutMasterId r:id="rId19"/>
  </p:handoutMasterIdLst>
  <p:sldIdLst>
    <p:sldId id="308" r:id="rId6"/>
    <p:sldId id="505" r:id="rId7"/>
    <p:sldId id="495" r:id="rId8"/>
    <p:sldId id="506" r:id="rId9"/>
    <p:sldId id="368" r:id="rId10"/>
    <p:sldId id="499" r:id="rId11"/>
    <p:sldId id="500" r:id="rId12"/>
    <p:sldId id="501" r:id="rId13"/>
    <p:sldId id="502" r:id="rId14"/>
    <p:sldId id="503" r:id="rId15"/>
    <p:sldId id="504" r:id="rId16"/>
    <p:sldId id="508"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82"/>
    <a:srgbClr val="333091"/>
    <a:srgbClr val="006479"/>
    <a:srgbClr val="003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autoAdjust="0"/>
    <p:restoredTop sz="79097" autoAdjust="0"/>
  </p:normalViewPr>
  <p:slideViewPr>
    <p:cSldViewPr snapToGrid="0" snapToObjects="1">
      <p:cViewPr varScale="1">
        <p:scale>
          <a:sx n="66" d="100"/>
          <a:sy n="66" d="100"/>
        </p:scale>
        <p:origin x="1339"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DC55E8A-9D27-3A49-9995-5E6023CA6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CE433F60-25B4-C446-ABCB-AA77974EE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6FE1-C4E4-D446-87BD-A02D6B729F2F}" type="datetimeFigureOut">
              <a:t>28-01-2025</a:t>
            </a:fld>
            <a:endParaRPr lang="da-DK"/>
          </a:p>
        </p:txBody>
      </p:sp>
      <p:sp>
        <p:nvSpPr>
          <p:cNvPr id="4" name="Pladsholder til sidefod 3">
            <a:extLst>
              <a:ext uri="{FF2B5EF4-FFF2-40B4-BE49-F238E27FC236}">
                <a16:creationId xmlns:a16="http://schemas.microsoft.com/office/drawing/2014/main" id="{E322219D-EBCB-EB42-B7E5-290A44B1B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28D745-92E9-C747-B2A0-6EDFC868BB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F0A214-973D-D741-96DB-340BF266A326}" type="slidenum">
              <a:t>‹nr.›</a:t>
            </a:fld>
            <a:endParaRPr lang="da-DK"/>
          </a:p>
        </p:txBody>
      </p:sp>
    </p:spTree>
    <p:extLst>
      <p:ext uri="{BB962C8B-B14F-4D97-AF65-F5344CB8AC3E}">
        <p14:creationId xmlns:p14="http://schemas.microsoft.com/office/powerpoint/2010/main" val="121636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947D-3E69-7B44-AD59-F1BD27BA42C1}" type="datetimeFigureOut">
              <a:rPr lang="da-DK" smtClean="0"/>
              <a:t>28-01-2025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9645C-D7FA-D74E-BD59-FA43DBFDCD63}" type="slidenum">
              <a:rPr lang="da-DK" smtClean="0"/>
              <a:t>‹nr.›</a:t>
            </a:fld>
            <a:endParaRPr lang="da-DK"/>
          </a:p>
        </p:txBody>
      </p:sp>
    </p:spTree>
    <p:extLst>
      <p:ext uri="{BB962C8B-B14F-4D97-AF65-F5344CB8AC3E}">
        <p14:creationId xmlns:p14="http://schemas.microsoft.com/office/powerpoint/2010/main" val="18490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1</a:t>
            </a:fld>
            <a:endParaRPr lang="da-DK"/>
          </a:p>
        </p:txBody>
      </p:sp>
    </p:spTree>
    <p:extLst>
      <p:ext uri="{BB962C8B-B14F-4D97-AF65-F5344CB8AC3E}">
        <p14:creationId xmlns:p14="http://schemas.microsoft.com/office/powerpoint/2010/main" val="362373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10</a:t>
            </a:fld>
            <a:endParaRPr lang="da-DK"/>
          </a:p>
        </p:txBody>
      </p:sp>
    </p:spTree>
    <p:extLst>
      <p:ext uri="{BB962C8B-B14F-4D97-AF65-F5344CB8AC3E}">
        <p14:creationId xmlns:p14="http://schemas.microsoft.com/office/powerpoint/2010/main" val="415064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fejler hvis vi går direkte i gang med den lokale sårbehandling, uden at kende sårtype og årsag til sårets dannelse. Renser og </a:t>
            </a:r>
            <a:r>
              <a:rPr lang="da-DK" dirty="0" err="1"/>
              <a:t>debriderer</a:t>
            </a:r>
            <a:r>
              <a:rPr lang="da-DK" dirty="0"/>
              <a:t> vi </a:t>
            </a:r>
            <a:r>
              <a:rPr lang="da-DK" dirty="0" err="1"/>
              <a:t>f.eks</a:t>
            </a:r>
            <a:r>
              <a:rPr lang="da-DK" dirty="0"/>
              <a:t> et tryksår til rent væv, men glemmer at aflaste området, fordi tryk er årsagen til såret, vil det hurtigt forværres. Det samme gælder et venøst sår hvor vi glemmer at ødem er årsagen som kræver kompression. </a:t>
            </a:r>
          </a:p>
          <a:p>
            <a:r>
              <a:rPr lang="da-DK" dirty="0"/>
              <a:t>Den rigtige rækkefølge hjælper os altså til at udarbejde en korrekt plan for behandlingen.</a:t>
            </a:r>
          </a:p>
          <a:p>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2</a:t>
            </a:fld>
            <a:endParaRPr lang="da-DK"/>
          </a:p>
        </p:txBody>
      </p:sp>
    </p:spTree>
    <p:extLst>
      <p:ext uri="{BB962C8B-B14F-4D97-AF65-F5344CB8AC3E}">
        <p14:creationId xmlns:p14="http://schemas.microsoft.com/office/powerpoint/2010/main" val="273814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Helende eller lindrende: I begge tilfælde kræves et samarbejde med patient/ borger/ borgeren og en forventningsafstemning. Det er utrolig vigtigt at man som patient/ borger/ borger er vidende om udsigterne, og inddrages i </a:t>
            </a:r>
          </a:p>
          <a:p>
            <a:r>
              <a:rPr lang="da-DK" dirty="0"/>
              <a:t>Behandlingen. Hvis man </a:t>
            </a:r>
            <a:r>
              <a:rPr lang="da-DK" dirty="0" err="1"/>
              <a:t>f.eks</a:t>
            </a:r>
            <a:r>
              <a:rPr lang="da-DK" dirty="0"/>
              <a:t> har ulidelige smerter, og der er meget ringe sandsynlighed for sårheling, er det vigtigt at patient/ borger/ borgeren og dennes pårørende får mulighed for at træffe valg om amputation, </a:t>
            </a:r>
            <a:r>
              <a:rPr lang="da-DK" dirty="0" err="1"/>
              <a:t>udfra</a:t>
            </a:r>
            <a:r>
              <a:rPr lang="da-DK" dirty="0"/>
              <a:t> en ærlig og realistisk lægesamtale/ Fælles beslutningstagen  </a:t>
            </a:r>
          </a:p>
        </p:txBody>
      </p:sp>
      <p:sp>
        <p:nvSpPr>
          <p:cNvPr id="4" name="Pladsholder til slidenummer 3"/>
          <p:cNvSpPr>
            <a:spLocks noGrp="1"/>
          </p:cNvSpPr>
          <p:nvPr>
            <p:ph type="sldNum" sz="quarter" idx="5"/>
          </p:nvPr>
        </p:nvSpPr>
        <p:spPr/>
        <p:txBody>
          <a:bodyPr/>
          <a:lstStyle/>
          <a:p>
            <a:fld id="{0DD9645C-D7FA-D74E-BD59-FA43DBFDCD63}" type="slidenum">
              <a:rPr lang="da-DK" smtClean="0"/>
              <a:t>3</a:t>
            </a:fld>
            <a:endParaRPr lang="da-DK"/>
          </a:p>
        </p:txBody>
      </p:sp>
    </p:spTree>
    <p:extLst>
      <p:ext uri="{BB962C8B-B14F-4D97-AF65-F5344CB8AC3E}">
        <p14:creationId xmlns:p14="http://schemas.microsoft.com/office/powerpoint/2010/main" val="211290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Disse krav støtter op om den viden man har om sårhelingsfaserne og faktorer som påvirker sårets heling. </a:t>
            </a:r>
          </a:p>
          <a:p>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4</a:t>
            </a:fld>
            <a:endParaRPr lang="da-DK"/>
          </a:p>
        </p:txBody>
      </p:sp>
    </p:spTree>
    <p:extLst>
      <p:ext uri="{BB962C8B-B14F-4D97-AF65-F5344CB8AC3E}">
        <p14:creationId xmlns:p14="http://schemas.microsoft.com/office/powerpoint/2010/main" val="221412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TIME giver et overblik, og er også opskriften til dit valg af bandager, om der ska </a:t>
            </a:r>
            <a:r>
              <a:rPr lang="da-DK"/>
              <a:t>lægges kompression mm. </a:t>
            </a:r>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5</a:t>
            </a:fld>
            <a:endParaRPr lang="da-DK"/>
          </a:p>
        </p:txBody>
      </p:sp>
    </p:spTree>
    <p:extLst>
      <p:ext uri="{BB962C8B-B14F-4D97-AF65-F5344CB8AC3E}">
        <p14:creationId xmlns:p14="http://schemas.microsoft.com/office/powerpoint/2010/main" val="108205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en kort oversigt over TIME som </a:t>
            </a:r>
            <a:r>
              <a:rPr lang="da-DK" dirty="0" err="1"/>
              <a:t>gennemgåes</a:t>
            </a:r>
            <a:r>
              <a:rPr lang="da-DK" dirty="0"/>
              <a:t> systematisk i særskilt tematik.</a:t>
            </a:r>
          </a:p>
        </p:txBody>
      </p:sp>
      <p:sp>
        <p:nvSpPr>
          <p:cNvPr id="4" name="Pladsholder til slidenummer 3"/>
          <p:cNvSpPr>
            <a:spLocks noGrp="1"/>
          </p:cNvSpPr>
          <p:nvPr>
            <p:ph type="sldNum" sz="quarter" idx="5"/>
          </p:nvPr>
        </p:nvSpPr>
        <p:spPr/>
        <p:txBody>
          <a:bodyPr/>
          <a:lstStyle/>
          <a:p>
            <a:fld id="{0DD9645C-D7FA-D74E-BD59-FA43DBFDCD63}" type="slidenum">
              <a:rPr lang="da-DK" smtClean="0"/>
              <a:t>6</a:t>
            </a:fld>
            <a:endParaRPr lang="da-DK"/>
          </a:p>
        </p:txBody>
      </p:sp>
    </p:spTree>
    <p:extLst>
      <p:ext uri="{BB962C8B-B14F-4D97-AF65-F5344CB8AC3E}">
        <p14:creationId xmlns:p14="http://schemas.microsoft.com/office/powerpoint/2010/main" val="155893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7</a:t>
            </a:fld>
            <a:endParaRPr lang="da-DK"/>
          </a:p>
        </p:txBody>
      </p:sp>
    </p:spTree>
    <p:extLst>
      <p:ext uri="{BB962C8B-B14F-4D97-AF65-F5344CB8AC3E}">
        <p14:creationId xmlns:p14="http://schemas.microsoft.com/office/powerpoint/2010/main" val="424638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8</a:t>
            </a:fld>
            <a:endParaRPr lang="da-DK"/>
          </a:p>
        </p:txBody>
      </p:sp>
    </p:spTree>
    <p:extLst>
      <p:ext uri="{BB962C8B-B14F-4D97-AF65-F5344CB8AC3E}">
        <p14:creationId xmlns:p14="http://schemas.microsoft.com/office/powerpoint/2010/main" val="260955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DD9645C-D7FA-D74E-BD59-FA43DBFDCD63}" type="slidenum">
              <a:rPr lang="da-DK" smtClean="0"/>
              <a:t>9</a:t>
            </a:fld>
            <a:endParaRPr lang="da-DK"/>
          </a:p>
        </p:txBody>
      </p:sp>
    </p:spTree>
    <p:extLst>
      <p:ext uri="{BB962C8B-B14F-4D97-AF65-F5344CB8AC3E}">
        <p14:creationId xmlns:p14="http://schemas.microsoft.com/office/powerpoint/2010/main" val="3039242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t>28. januar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7122283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7972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549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t>28. januar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Tree>
    <p:extLst>
      <p:ext uri="{BB962C8B-B14F-4D97-AF65-F5344CB8AC3E}">
        <p14:creationId xmlns:p14="http://schemas.microsoft.com/office/powerpoint/2010/main" val="331678898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Tree>
    <p:extLst>
      <p:ext uri="{BB962C8B-B14F-4D97-AF65-F5344CB8AC3E}">
        <p14:creationId xmlns:p14="http://schemas.microsoft.com/office/powerpoint/2010/main" val="354919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54052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spTree>
    <p:extLst>
      <p:ext uri="{BB962C8B-B14F-4D97-AF65-F5344CB8AC3E}">
        <p14:creationId xmlns:p14="http://schemas.microsoft.com/office/powerpoint/2010/main" val="127890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spTree>
    <p:extLst>
      <p:ext uri="{BB962C8B-B14F-4D97-AF65-F5344CB8AC3E}">
        <p14:creationId xmlns:p14="http://schemas.microsoft.com/office/powerpoint/2010/main" val="351949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t>28. januar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366156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t>28. januar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98228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21053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t>28. januar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spTree>
    <p:extLst>
      <p:ext uri="{BB962C8B-B14F-4D97-AF65-F5344CB8AC3E}">
        <p14:creationId xmlns:p14="http://schemas.microsoft.com/office/powerpoint/2010/main" val="111836101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29737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6666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92031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a:t>Klik her for </a:t>
            </a:r>
            <a:br>
              <a:rPr lang="da-DK"/>
            </a:br>
            <a:r>
              <a:rPr lang="da-DK"/>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B9DF3FB7-2679-4785-86CF-324A9660DD10}" type="datetime2">
              <a:rPr lang="da-DK" smtClean="0"/>
              <a:t>28. januar 2025</a:t>
            </a:fld>
            <a:endParaRPr lang="da-DK"/>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Tree>
    <p:extLst>
      <p:ext uri="{BB962C8B-B14F-4D97-AF65-F5344CB8AC3E}">
        <p14:creationId xmlns:p14="http://schemas.microsoft.com/office/powerpoint/2010/main" val="75285394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a:t>Klik her for </a:t>
            </a:r>
            <a:br>
              <a:rPr lang="da-DK"/>
            </a:br>
            <a:r>
              <a:rPr lang="da-DK"/>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044080B-BD50-45ED-8890-5C96E964A5D2}" type="datetime2">
              <a:rPr lang="da-DK" smtClean="0"/>
              <a:t>28. januar 2025</a:t>
            </a:fld>
            <a:endParaRPr lang="da-DK"/>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 </a:t>
            </a:r>
          </a:p>
        </p:txBody>
      </p:sp>
    </p:spTree>
    <p:extLst>
      <p:ext uri="{BB962C8B-B14F-4D97-AF65-F5344CB8AC3E}">
        <p14:creationId xmlns:p14="http://schemas.microsoft.com/office/powerpoint/2010/main" val="151578335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a:t>Klik her for </a:t>
            </a:r>
            <a:br>
              <a:rPr lang="da-DK"/>
            </a:br>
            <a:r>
              <a:rPr lang="da-DK"/>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t>28. januar 2025</a:t>
            </a:fld>
            <a:endParaRPr lang="da-DK"/>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Tree>
    <p:extLst>
      <p:ext uri="{BB962C8B-B14F-4D97-AF65-F5344CB8AC3E}">
        <p14:creationId xmlns:p14="http://schemas.microsoft.com/office/powerpoint/2010/main" val="31659202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a:t>Klik her for </a:t>
            </a:r>
            <a:br>
              <a:rPr lang="da-DK"/>
            </a:br>
            <a:r>
              <a:rPr lang="da-DK"/>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t>28. januar 2025</a:t>
            </a:fld>
            <a:endParaRPr lang="da-DK"/>
          </a:p>
        </p:txBody>
      </p:sp>
    </p:spTree>
    <p:extLst>
      <p:ext uri="{BB962C8B-B14F-4D97-AF65-F5344CB8AC3E}">
        <p14:creationId xmlns:p14="http://schemas.microsoft.com/office/powerpoint/2010/main" val="387965297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46981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2997495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1445341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t>28. januar 2025</a:t>
            </a:fld>
            <a:endParaRPr lang="da-DK"/>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a:t>Klik her for at tilføje en overskrift</a:t>
            </a:r>
          </a:p>
        </p:txBody>
      </p:sp>
    </p:spTree>
    <p:extLst>
      <p:ext uri="{BB962C8B-B14F-4D97-AF65-F5344CB8AC3E}">
        <p14:creationId xmlns:p14="http://schemas.microsoft.com/office/powerpoint/2010/main" val="230786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F8EF4536-83BB-4B6B-A5A9-2E73A9072087}" type="datetime2">
              <a:rPr lang="da-DK" smtClean="0"/>
              <a:t>28. januar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50796613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a:t>
            </a:r>
            <a:br>
              <a:rPr lang="da-DK"/>
            </a:br>
            <a:r>
              <a:rPr lang="da-DK"/>
              <a:t>indsætte et billede</a:t>
            </a:r>
          </a:p>
        </p:txBody>
      </p:sp>
    </p:spTree>
    <p:extLst>
      <p:ext uri="{BB962C8B-B14F-4D97-AF65-F5344CB8AC3E}">
        <p14:creationId xmlns:p14="http://schemas.microsoft.com/office/powerpoint/2010/main" val="2136718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4D6D32C3-3E39-44FC-B677-F64FDC651BDE}"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a:t>Klik her for at indsætte et billede</a:t>
            </a:r>
          </a:p>
        </p:txBody>
      </p:sp>
    </p:spTree>
    <p:extLst>
      <p:ext uri="{BB962C8B-B14F-4D97-AF65-F5344CB8AC3E}">
        <p14:creationId xmlns:p14="http://schemas.microsoft.com/office/powerpoint/2010/main" val="3867140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3CDBE7BF-11F8-4FEA-BFEC-7D25DB3D97D0}"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50210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a:t>Klik her for </a:t>
            </a:r>
            <a:br>
              <a:rPr lang="da-DK"/>
            </a:br>
            <a:r>
              <a:rPr lang="da-DK"/>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28FC5541-6228-4458-8AA3-F4FC705DF069}" type="datetime2">
              <a:rPr lang="da-DK" smtClean="0"/>
              <a:t>28. januar 2025</a:t>
            </a:fld>
            <a:endParaRPr lang="da-DK"/>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endParaRPr lang="da-DK"/>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a:p>
        </p:txBody>
      </p:sp>
    </p:spTree>
    <p:extLst>
      <p:ext uri="{BB962C8B-B14F-4D97-AF65-F5344CB8AC3E}">
        <p14:creationId xmlns:p14="http://schemas.microsoft.com/office/powerpoint/2010/main" val="118842880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96FE865B-5B57-483A-A65D-8601EAA9A5CC}"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Tree>
    <p:extLst>
      <p:ext uri="{BB962C8B-B14F-4D97-AF65-F5344CB8AC3E}">
        <p14:creationId xmlns:p14="http://schemas.microsoft.com/office/powerpoint/2010/main" val="968835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6FF9743-D561-41DA-8162-880680161236}"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3197149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FF43B73F-CA28-465A-B2C5-72304D641297}"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a:t>Klik her for at tilføje en overskrift</a:t>
            </a:r>
          </a:p>
        </p:txBody>
      </p:sp>
    </p:spTree>
    <p:extLst>
      <p:ext uri="{BB962C8B-B14F-4D97-AF65-F5344CB8AC3E}">
        <p14:creationId xmlns:p14="http://schemas.microsoft.com/office/powerpoint/2010/main" val="3866054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C6ECFA3D-F67C-4092-9024-DA37BB7B488C}" type="datetime2">
              <a:rPr lang="da-DK" smtClean="0"/>
              <a:t>28. januar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a:t>Klik for at tilføje en tekst</a:t>
            </a:r>
          </a:p>
        </p:txBody>
      </p:sp>
    </p:spTree>
    <p:extLst>
      <p:ext uri="{BB962C8B-B14F-4D97-AF65-F5344CB8AC3E}">
        <p14:creationId xmlns:p14="http://schemas.microsoft.com/office/powerpoint/2010/main" val="32385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272B0B62-FD8F-4514-B0D3-1385BBD1C9E2}" type="datetime2">
              <a:rPr lang="da-DK" smtClean="0"/>
              <a:t>28. januar 2025</a:t>
            </a:fld>
            <a:endParaRPr lang="da-DK"/>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542150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E5A5C9FA-7323-449A-8C51-40891D84CE74}" type="datetime2">
              <a:rPr lang="da-DK" smtClean="0"/>
              <a:t>28. januar 2025</a:t>
            </a:fld>
            <a:endParaRPr lang="da-DK"/>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a:p>
        </p:txBody>
      </p:sp>
    </p:spTree>
    <p:extLst>
      <p:ext uri="{BB962C8B-B14F-4D97-AF65-F5344CB8AC3E}">
        <p14:creationId xmlns:p14="http://schemas.microsoft.com/office/powerpoint/2010/main" val="364018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62C87F27-EE12-4938-80DE-BE1F8E314653}" type="datetime2">
              <a:rPr lang="da-DK" smtClean="0"/>
              <a:t>28. januar 2025</a:t>
            </a:fld>
            <a:endParaRPr lang="da-DK" dirty="0"/>
          </a:p>
        </p:txBody>
      </p:sp>
    </p:spTree>
    <p:extLst>
      <p:ext uri="{BB962C8B-B14F-4D97-AF65-F5344CB8AC3E}">
        <p14:creationId xmlns:p14="http://schemas.microsoft.com/office/powerpoint/2010/main" val="113399557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titeltypografien i masteren</a:t>
            </a:r>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err="1">
                <a:solidFill>
                  <a:schemeClr val="bg1"/>
                </a:solidFill>
                <a:latin typeface="+mn-lt"/>
                <a:ea typeface="Verdana" panose="020B0604030504040204" pitchFamily="34" charset="0"/>
                <a:cs typeface="Verdana" panose="020B0604030504040204" pitchFamily="34" charset="0"/>
              </a:rPr>
              <a:t>regionsjaelland</a:t>
            </a: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err="1">
                <a:solidFill>
                  <a:schemeClr val="bg1"/>
                </a:solidFill>
                <a:latin typeface="+mn-lt"/>
                <a:ea typeface="Verdana" panose="020B0604030504040204" pitchFamily="34" charset="0"/>
                <a:cs typeface="Verdana" panose="020B0604030504040204" pitchFamily="34" charset="0"/>
              </a:rPr>
              <a:t>regionsjaelland</a:t>
            </a: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err="1">
                <a:solidFill>
                  <a:schemeClr val="bg1"/>
                </a:solidFill>
                <a:latin typeface="+mn-lt"/>
                <a:ea typeface="Verdana" panose="020B0604030504040204" pitchFamily="34" charset="0"/>
                <a:cs typeface="Verdana" panose="020B0604030504040204" pitchFamily="34" charset="0"/>
              </a:rPr>
              <a:t>regionsjaelland</a:t>
            </a:r>
            <a:r>
              <a:rPr lang="da-DK" sz="200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36413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25342E39-B2FD-4155-8CDD-1208702E0618}"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24087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91A1DBEB-857E-451A-BA15-BCBFE074FAF9}"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teksttypografierne i masteren</a:t>
            </a:r>
          </a:p>
        </p:txBody>
      </p:sp>
    </p:spTree>
    <p:extLst>
      <p:ext uri="{BB962C8B-B14F-4D97-AF65-F5344CB8AC3E}">
        <p14:creationId xmlns:p14="http://schemas.microsoft.com/office/powerpoint/2010/main" val="16849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68320031-357C-45E4-A312-3B4B3BB4F5FF}"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70893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4E67AD7F-04EB-42CE-B308-8E3EDD9079AE}" type="datetime2">
              <a:rPr lang="da-DK" smtClean="0"/>
              <a:t>28. januar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3870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B6BBDAE-FDA6-4294-97C1-1B5EAA1CE256}" type="datetime2">
              <a:rPr lang="da-DK" smtClean="0"/>
              <a:t>28. januar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340621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3.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t>28. januar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grpSp>
        <p:nvGrpSpPr>
          <p:cNvPr id="8" name="Gruppe 7">
            <a:extLst>
              <a:ext uri="{FF2B5EF4-FFF2-40B4-BE49-F238E27FC236}">
                <a16:creationId xmlns:a16="http://schemas.microsoft.com/office/drawing/2014/main" id="{14B721F1-4F88-ACEB-740E-BE159B0D2C98}"/>
              </a:ext>
            </a:extLst>
          </p:cNvPr>
          <p:cNvGrpSpPr/>
          <p:nvPr userDrawn="1"/>
        </p:nvGrpSpPr>
        <p:grpSpPr>
          <a:xfrm>
            <a:off x="10943980" y="5600380"/>
            <a:ext cx="698492" cy="804206"/>
            <a:chOff x="10943980" y="5600380"/>
            <a:chExt cx="698492" cy="804206"/>
          </a:xfrm>
        </p:grpSpPr>
        <p:sp>
          <p:nvSpPr>
            <p:cNvPr id="9" name="Rektangel 8">
              <a:extLst>
                <a:ext uri="{FF2B5EF4-FFF2-40B4-BE49-F238E27FC236}">
                  <a16:creationId xmlns:a16="http://schemas.microsoft.com/office/drawing/2014/main" id="{0E2FBB65-E02F-1F9C-1978-8D259427C051}"/>
                </a:ext>
              </a:extLst>
            </p:cNvPr>
            <p:cNvSpPr/>
            <p:nvPr/>
          </p:nvSpPr>
          <p:spPr>
            <a:xfrm>
              <a:off x="10958908" y="5636847"/>
              <a:ext cx="672067" cy="7677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0A647D81-7332-24C5-DD7C-820A6C77E1BC}"/>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5285" b="98374" l="2469" r="95062">
                          <a14:foregroundMark x1="20988" y1="97967" x2="38479" y2="84445"/>
                          <a14:foregroundMark x1="58777" y1="79283" x2="58969" y2="79242"/>
                          <a14:foregroundMark x1="50402" y1="81082" x2="53668" y2="80381"/>
                          <a14:foregroundMark x1="87736" y1="72141" x2="97942" y2="50813"/>
                          <a14:foregroundMark x1="97942" y1="50813" x2="93827" y2="2846"/>
                          <a14:foregroundMark x1="93827" y1="2846" x2="37449" y2="9756"/>
                          <a14:foregroundMark x1="37449" y1="9756" x2="6173" y2="83333"/>
                          <a14:foregroundMark x1="6173" y1="83333" x2="20988" y2="97967"/>
                          <a14:foregroundMark x1="90947" y1="27236" x2="95473" y2="54878"/>
                          <a14:foregroundMark x1="95473" y1="54878" x2="90123" y2="65041"/>
                          <a14:foregroundMark x1="94239" y1="8130" x2="73251" y2="5285"/>
                          <a14:foregroundMark x1="73251" y1="5285" x2="69959" y2="7317"/>
                          <a14:foregroundMark x1="6584" y1="80081" x2="19342" y2="98780"/>
                          <a14:foregroundMark x1="19342" y1="98780" x2="22634" y2="98780"/>
                          <a14:foregroundMark x1="17695" y1="98780" x2="7819" y2="79268"/>
                          <a14:foregroundMark x1="6996" y1="80081" x2="2469" y2="98374"/>
                          <a14:foregroundMark x1="54733" y1="27642" x2="57202" y2="29268"/>
                          <a14:backgroundMark x1="40741" y1="97967" x2="58436" y2="80081"/>
                          <a14:backgroundMark x1="58436" y1="80081" x2="90947" y2="79268"/>
                          <a14:backgroundMark x1="90947" y1="79268" x2="95062" y2="99593"/>
                          <a14:backgroundMark x1="95062" y1="99593" x2="40329" y2="97154"/>
                          <a14:backgroundMark x1="40329" y1="97154" x2="39506" y2="95935"/>
                          <a14:backgroundMark x1="47737" y1="94309" x2="47325" y2="94715"/>
                          <a14:backgroundMark x1="48971" y1="78862" x2="46091" y2="78862"/>
                          <a14:backgroundMark x1="47325" y1="78862" x2="47737" y2="79675"/>
                          <a14:backgroundMark x1="42798" y1="80894" x2="41152" y2="85366"/>
                          <a14:backgroundMark x1="41564" y1="85366" x2="48148" y2="82927"/>
                        </a14:backgroundRemoval>
                      </a14:imgEffect>
                    </a14:imgLayer>
                  </a14:imgProps>
                </a:ext>
              </a:extLst>
            </a:blip>
            <a:srcRect/>
            <a:stretch/>
          </p:blipFill>
          <p:spPr>
            <a:xfrm rot="21286761">
              <a:off x="10943980" y="5600380"/>
              <a:ext cx="698492" cy="707115"/>
            </a:xfrm>
            <a:prstGeom prst="rect">
              <a:avLst/>
            </a:prstGeom>
          </p:spPr>
        </p:pic>
      </p:grpSp>
    </p:spTree>
    <p:extLst>
      <p:ext uri="{BB962C8B-B14F-4D97-AF65-F5344CB8AC3E}">
        <p14:creationId xmlns:p14="http://schemas.microsoft.com/office/powerpoint/2010/main" val="3046300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700" r:id="rId21"/>
  </p:sldLayoutIdLst>
  <p:hf hdr="0" ftr="0" dt="0"/>
  <p:txStyles>
    <p:titleStyle>
      <a:lvl1pPr algn="l" defTabSz="914400" rtl="0" eaLnBrk="1" latinLnBrk="0" hangingPunct="1">
        <a:lnSpc>
          <a:spcPct val="90000"/>
        </a:lnSpc>
        <a:spcBef>
          <a:spcPct val="0"/>
        </a:spcBef>
        <a:buNone/>
        <a:defRPr sz="3600" b="1" kern="1200">
          <a:solidFill>
            <a:srgbClr val="3B5182"/>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574" userDrawn="1">
          <p15:clr>
            <a:srgbClr val="F26B43"/>
          </p15:clr>
        </p15:guide>
        <p15:guide id="3" pos="6652" userDrawn="1">
          <p15:clr>
            <a:srgbClr val="F26B43"/>
          </p15:clr>
        </p15:guide>
        <p15:guide id="4" pos="3613" userDrawn="1">
          <p15:clr>
            <a:srgbClr val="F26B43"/>
          </p15:clr>
        </p15:guide>
        <p15:guide id="5" pos="3386" userDrawn="1">
          <p15:clr>
            <a:srgbClr val="F26B43"/>
          </p15:clr>
        </p15:guide>
        <p15:guide id="6" pos="4475" userDrawn="1">
          <p15:clr>
            <a:srgbClr val="F26B43"/>
          </p15:clr>
        </p15:guide>
        <p15:guide id="7" pos="4929" userDrawn="1">
          <p15:clr>
            <a:srgbClr val="F26B43"/>
          </p15:clr>
        </p15:guide>
        <p15:guide id="8" pos="2751" userDrawn="1">
          <p15:clr>
            <a:srgbClr val="F26B43"/>
          </p15:clr>
        </p15:guide>
        <p15:guide id="9" pos="2298" userDrawn="1">
          <p15:clr>
            <a:srgbClr val="F26B43"/>
          </p15:clr>
        </p15:guide>
        <p15:guide id="10" orient="horz" pos="3952" userDrawn="1">
          <p15:clr>
            <a:srgbClr val="F26B43"/>
          </p15:clr>
        </p15:guide>
        <p15:guide id="11" orient="horz" pos="913" userDrawn="1">
          <p15:clr>
            <a:srgbClr val="F26B43"/>
          </p15:clr>
        </p15:guide>
        <p15:guide id="12" orient="horz" pos="11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38106E4C-3BC3-4FDF-BD0C-4DDE8CB7F1E2}" type="datetime2">
              <a:rPr lang="da-DK" smtClean="0"/>
              <a:t>28. januar 2025</a:t>
            </a:fld>
            <a:endParaRPr lang="da-DK"/>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endParaRPr lang="da-DK"/>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a:p>
        </p:txBody>
      </p:sp>
      <p:grpSp>
        <p:nvGrpSpPr>
          <p:cNvPr id="7" name="Gruppe 6">
            <a:extLst>
              <a:ext uri="{FF2B5EF4-FFF2-40B4-BE49-F238E27FC236}">
                <a16:creationId xmlns:a16="http://schemas.microsoft.com/office/drawing/2014/main" id="{3B1D0884-AF9C-69F1-9583-FE1DFF406279}"/>
              </a:ext>
            </a:extLst>
          </p:cNvPr>
          <p:cNvGrpSpPr/>
          <p:nvPr userDrawn="1"/>
        </p:nvGrpSpPr>
        <p:grpSpPr>
          <a:xfrm>
            <a:off x="10852150" y="5570068"/>
            <a:ext cx="857249" cy="849364"/>
            <a:chOff x="4998720" y="298705"/>
            <a:chExt cx="1344930" cy="1317176"/>
          </a:xfrm>
          <a:solidFill>
            <a:schemeClr val="tx2">
              <a:lumMod val="10000"/>
              <a:lumOff val="90000"/>
            </a:schemeClr>
          </a:solidFill>
        </p:grpSpPr>
        <p:sp>
          <p:nvSpPr>
            <p:cNvPr id="11" name="Ellipse 10">
              <a:extLst>
                <a:ext uri="{FF2B5EF4-FFF2-40B4-BE49-F238E27FC236}">
                  <a16:creationId xmlns:a16="http://schemas.microsoft.com/office/drawing/2014/main" id="{95ED96FB-2902-279B-E715-7EB93F0C5B46}"/>
                </a:ext>
              </a:extLst>
            </p:cNvPr>
            <p:cNvSpPr/>
            <p:nvPr/>
          </p:nvSpPr>
          <p:spPr>
            <a:xfrm>
              <a:off x="4998720" y="298705"/>
              <a:ext cx="1344930" cy="1317176"/>
            </a:xfrm>
            <a:prstGeom prst="ellipse">
              <a:avLst/>
            </a:prstGeom>
            <a:grpFill/>
            <a:ln w="101600">
              <a:solidFill>
                <a:srgbClr val="3B51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descr="Et billede, der indeholder Grafik, symbol, logo, cirkel&#10;&#10;Automatisk genereret beskrivelse">
              <a:extLst>
                <a:ext uri="{FF2B5EF4-FFF2-40B4-BE49-F238E27FC236}">
                  <a16:creationId xmlns:a16="http://schemas.microsoft.com/office/drawing/2014/main" id="{05B7E7A7-0DBE-85CD-E920-E4A98D10632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62565" y="548673"/>
              <a:ext cx="817240" cy="817240"/>
            </a:xfrm>
            <a:prstGeom prst="rect">
              <a:avLst/>
            </a:prstGeom>
            <a:grpFill/>
          </p:spPr>
        </p:pic>
      </p:grpSp>
    </p:spTree>
    <p:extLst>
      <p:ext uri="{BB962C8B-B14F-4D97-AF65-F5344CB8AC3E}">
        <p14:creationId xmlns:p14="http://schemas.microsoft.com/office/powerpoint/2010/main" val="9957895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hdr="0" ftr="0" dt="0"/>
  <p:txStyles>
    <p:titleStyle>
      <a:lvl1pPr algn="l" defTabSz="914400" rtl="0" eaLnBrk="1" latinLnBrk="0" hangingPunct="1">
        <a:lnSpc>
          <a:spcPct val="90000"/>
        </a:lnSpc>
        <a:spcBef>
          <a:spcPct val="0"/>
        </a:spcBef>
        <a:buNone/>
        <a:defRPr sz="3600" b="1" kern="1200">
          <a:solidFill>
            <a:srgbClr val="3B5182"/>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574">
          <p15:clr>
            <a:srgbClr val="F26B43"/>
          </p15:clr>
        </p15:guide>
        <p15:guide id="3" pos="6652">
          <p15:clr>
            <a:srgbClr val="F26B43"/>
          </p15:clr>
        </p15:guide>
        <p15:guide id="4" pos="3613">
          <p15:clr>
            <a:srgbClr val="F26B43"/>
          </p15:clr>
        </p15:guide>
        <p15:guide id="5" pos="3386">
          <p15:clr>
            <a:srgbClr val="F26B43"/>
          </p15:clr>
        </p15:guide>
        <p15:guide id="6" pos="4475">
          <p15:clr>
            <a:srgbClr val="F26B43"/>
          </p15:clr>
        </p15:guide>
        <p15:guide id="7" pos="4929">
          <p15:clr>
            <a:srgbClr val="F26B43"/>
          </p15:clr>
        </p15:guide>
        <p15:guide id="8" pos="2751">
          <p15:clr>
            <a:srgbClr val="F26B43"/>
          </p15:clr>
        </p15:guide>
        <p15:guide id="9" pos="2298">
          <p15:clr>
            <a:srgbClr val="F26B43"/>
          </p15:clr>
        </p15:guide>
        <p15:guide id="10" orient="horz" pos="3952">
          <p15:clr>
            <a:srgbClr val="F26B43"/>
          </p15:clr>
        </p15:guide>
        <p15:guide id="11" orient="horz" pos="913">
          <p15:clr>
            <a:srgbClr val="F26B43"/>
          </p15:clr>
        </p15:guide>
        <p15:guide id="12" orient="horz" pos="11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www.regionsjaelland.dk/saarbehandling"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5182"/>
        </a:solidFill>
        <a:effectLst/>
      </p:bgPr>
    </p:bg>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1EDE030E-4555-3E9C-8F10-1C32064095CF}"/>
              </a:ext>
            </a:extLst>
          </p:cNvPr>
          <p:cNvSpPr>
            <a:spLocks noGrp="1"/>
          </p:cNvSpPr>
          <p:nvPr>
            <p:ph type="ctrTitle"/>
          </p:nvPr>
        </p:nvSpPr>
        <p:spPr>
          <a:xfrm>
            <a:off x="927832" y="1478948"/>
            <a:ext cx="7880502" cy="1561040"/>
          </a:xfrm>
        </p:spPr>
        <p:txBody>
          <a:bodyPr vert="horz" wrap="square" lIns="0" tIns="0" rIns="0" bIns="0" rtlCol="0" anchor="b" anchorCtr="0">
            <a:normAutofit/>
          </a:bodyPr>
          <a:lstStyle/>
          <a:p>
            <a:r>
              <a:rPr lang="da-DK" dirty="0"/>
              <a:t>Rækkefølge, mål og krav til </a:t>
            </a:r>
            <a:br>
              <a:rPr lang="da-DK" dirty="0"/>
            </a:br>
            <a:r>
              <a:rPr lang="da-DK" dirty="0"/>
              <a:t>sårbehandling</a:t>
            </a:r>
          </a:p>
        </p:txBody>
      </p:sp>
      <p:pic>
        <p:nvPicPr>
          <p:cNvPr id="9" name="Billede 8" descr="Et billede, der indeholder person, tøj, kvinde, indendørs&#10;&#10;Automatisk genereret beskrivelse">
            <a:extLst>
              <a:ext uri="{FF2B5EF4-FFF2-40B4-BE49-F238E27FC236}">
                <a16:creationId xmlns:a16="http://schemas.microsoft.com/office/drawing/2014/main" id="{58B2A36D-5AB9-D644-506C-184C07DF18B1}"/>
              </a:ext>
            </a:extLst>
          </p:cNvPr>
          <p:cNvPicPr>
            <a:picLocks noChangeAspect="1"/>
          </p:cNvPicPr>
          <p:nvPr/>
        </p:nvPicPr>
        <p:blipFill>
          <a:blip r:embed="rId3">
            <a:alphaModFix amt="35000"/>
          </a:blip>
          <a:srcRect l="30844" r="26701" b="-1"/>
          <a:stretch/>
        </p:blipFill>
        <p:spPr>
          <a:xfrm>
            <a:off x="8110340" y="416691"/>
            <a:ext cx="3626389" cy="284010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noFill/>
        </p:spPr>
      </p:pic>
      <p:sp>
        <p:nvSpPr>
          <p:cNvPr id="14" name="Slide Number Placeholder 3" hidden="1">
            <a:extLst>
              <a:ext uri="{FF2B5EF4-FFF2-40B4-BE49-F238E27FC236}">
                <a16:creationId xmlns:a16="http://schemas.microsoft.com/office/drawing/2014/main" id="{B5C40674-10E3-4773-A21E-8B62793D85C4}"/>
              </a:ext>
            </a:extLst>
          </p:cNvPr>
          <p:cNvSpPr>
            <a:spLocks noGrp="1"/>
          </p:cNvSpPr>
          <p:nvPr>
            <p:ph type="sldNum" sz="quarter" idx="4294967295"/>
          </p:nvPr>
        </p:nvSpPr>
        <p:spPr>
          <a:xfrm>
            <a:off x="150472" y="6534000"/>
            <a:ext cx="360000" cy="324000"/>
          </a:xfrm>
        </p:spPr>
        <p:txBody>
          <a:bodyPr anchor="t">
            <a:normAutofit/>
          </a:bodyPr>
          <a:lstStyle/>
          <a:p>
            <a:pPr>
              <a:spcAft>
                <a:spcPts val="600"/>
              </a:spcAft>
            </a:pPr>
            <a:fld id="{50DEC214-4A26-8544-86E4-D5810B015655}" type="slidenum">
              <a:rPr lang="da-DK" smtClean="0"/>
              <a:pPr>
                <a:spcAft>
                  <a:spcPts val="600"/>
                </a:spcAft>
              </a:pPr>
              <a:t>1</a:t>
            </a:fld>
            <a:endParaRPr lang="da-DK"/>
          </a:p>
        </p:txBody>
      </p:sp>
      <p:sp>
        <p:nvSpPr>
          <p:cNvPr id="3" name="Pladsholder til slidenummer 2">
            <a:extLst>
              <a:ext uri="{FF2B5EF4-FFF2-40B4-BE49-F238E27FC236}">
                <a16:creationId xmlns:a16="http://schemas.microsoft.com/office/drawing/2014/main" id="{910F726D-B030-3447-AC7E-BC2948CBABB4}"/>
              </a:ext>
            </a:extLst>
          </p:cNvPr>
          <p:cNvSpPr>
            <a:spLocks noGrp="1"/>
          </p:cNvSpPr>
          <p:nvPr>
            <p:ph type="sldNum" sz="quarter" idx="4294967295"/>
          </p:nvPr>
        </p:nvSpPr>
        <p:spPr>
          <a:xfrm>
            <a:off x="150472" y="7019030"/>
            <a:ext cx="360000" cy="324000"/>
          </a:xfrm>
        </p:spPr>
        <p:txBody>
          <a:bodyPr/>
          <a:lstStyle/>
          <a:p>
            <a:pPr>
              <a:spcAft>
                <a:spcPts val="600"/>
              </a:spcAft>
            </a:pPr>
            <a:fld id="{50DEC214-4A26-8544-86E4-D5810B015655}" type="slidenum">
              <a:rPr lang="da-DK" smtClean="0"/>
              <a:pPr>
                <a:spcAft>
                  <a:spcPts val="600"/>
                </a:spcAft>
              </a:pPr>
              <a:t>1</a:t>
            </a:fld>
            <a:endParaRPr lang="da-DK"/>
          </a:p>
        </p:txBody>
      </p:sp>
      <p:sp>
        <p:nvSpPr>
          <p:cNvPr id="4" name="Tekstfelt 3">
            <a:extLst>
              <a:ext uri="{FF2B5EF4-FFF2-40B4-BE49-F238E27FC236}">
                <a16:creationId xmlns:a16="http://schemas.microsoft.com/office/drawing/2014/main" id="{59AD38A9-6FB2-1F7E-8F1D-46973DECF10B}"/>
              </a:ext>
            </a:extLst>
          </p:cNvPr>
          <p:cNvSpPr txBox="1"/>
          <p:nvPr/>
        </p:nvSpPr>
        <p:spPr>
          <a:xfrm>
            <a:off x="927832" y="3449508"/>
            <a:ext cx="6094070" cy="830997"/>
          </a:xfrm>
          <a:prstGeom prst="rect">
            <a:avLst/>
          </a:prstGeom>
          <a:noFill/>
        </p:spPr>
        <p:txBody>
          <a:bodyPr wrap="square">
            <a:spAutoFit/>
          </a:bodyPr>
          <a:lstStyle/>
          <a:p>
            <a:pPr marL="0" indent="0">
              <a:buNone/>
            </a:pPr>
            <a:r>
              <a:rPr lang="da-DK" sz="2400" dirty="0">
                <a:solidFill>
                  <a:schemeClr val="bg1"/>
                </a:solidFill>
              </a:rPr>
              <a:t>En systematik der skaber de bedste betingelser for sårheling</a:t>
            </a:r>
          </a:p>
        </p:txBody>
      </p:sp>
      <p:sp>
        <p:nvSpPr>
          <p:cNvPr id="5" name="Tekstfelt 4">
            <a:extLst>
              <a:ext uri="{FF2B5EF4-FFF2-40B4-BE49-F238E27FC236}">
                <a16:creationId xmlns:a16="http://schemas.microsoft.com/office/drawing/2014/main" id="{D96AF01C-F95E-086E-3B82-6F5AE1B5E38F}"/>
              </a:ext>
            </a:extLst>
          </p:cNvPr>
          <p:cNvSpPr txBox="1"/>
          <p:nvPr/>
        </p:nvSpPr>
        <p:spPr>
          <a:xfrm>
            <a:off x="927832" y="5470545"/>
            <a:ext cx="6094070" cy="370999"/>
          </a:xfrm>
          <a:prstGeom prst="rect">
            <a:avLst/>
          </a:prstGeom>
          <a:noFill/>
        </p:spPr>
        <p:txBody>
          <a:bodyPr wrap="square">
            <a:spAutoFit/>
          </a:bodyPr>
          <a:lstStyle/>
          <a:p>
            <a:pPr defTabSz="590400">
              <a:lnSpc>
                <a:spcPts val="2400"/>
              </a:lnSpc>
              <a:spcBef>
                <a:spcPts val="1000"/>
              </a:spcBef>
            </a:pPr>
            <a:r>
              <a:rPr lang="da-DK" sz="1800" b="0" dirty="0">
                <a:solidFill>
                  <a:schemeClr val="bg1"/>
                </a:solidFill>
                <a:latin typeface="Verdana" panose="020B0604030504040204" pitchFamily="34" charset="0"/>
                <a:ea typeface="Aptos" panose="020B0004020202020204" pitchFamily="34" charset="0"/>
                <a:cs typeface="Times New Roman" panose="02020603050405020304" pitchFamily="18" charset="0"/>
              </a:rPr>
              <a:t>Tematik i g</a:t>
            </a:r>
            <a:r>
              <a:rPr lang="da-DK" sz="1800" b="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enerelle sårprincipper</a:t>
            </a:r>
            <a:endParaRPr lang="da-DK" sz="2400" b="0" kern="1200" dirty="0">
              <a:solidFill>
                <a:schemeClr val="bg1"/>
              </a:solidFill>
              <a:latin typeface="+mn-lt"/>
              <a:ea typeface="Verdana" panose="020B0604030504040204" pitchFamily="34" charset="0"/>
              <a:cs typeface="Verdana" panose="020B0604030504040204" pitchFamily="34" charset="0"/>
            </a:endParaRPr>
          </a:p>
        </p:txBody>
      </p:sp>
      <p:sp>
        <p:nvSpPr>
          <p:cNvPr id="6" name="Tekstfelt 5">
            <a:extLst>
              <a:ext uri="{FF2B5EF4-FFF2-40B4-BE49-F238E27FC236}">
                <a16:creationId xmlns:a16="http://schemas.microsoft.com/office/drawing/2014/main" id="{3D86360C-3090-E4D4-6F00-7442133EE266}"/>
              </a:ext>
            </a:extLst>
          </p:cNvPr>
          <p:cNvSpPr txBox="1"/>
          <p:nvPr/>
        </p:nvSpPr>
        <p:spPr>
          <a:xfrm>
            <a:off x="925902" y="5879771"/>
            <a:ext cx="6096000" cy="369332"/>
          </a:xfrm>
          <a:prstGeom prst="rect">
            <a:avLst/>
          </a:prstGeom>
          <a:noFill/>
        </p:spPr>
        <p:txBody>
          <a:bodyPr wrap="square">
            <a:spAutoFit/>
          </a:bodyPr>
          <a:lstStyle/>
          <a:p>
            <a:r>
              <a:rPr lang="da-DK" sz="1800" i="1" dirty="0">
                <a:solidFill>
                  <a:schemeClr val="bg1"/>
                </a:solidFill>
              </a:rPr>
              <a:t>Version 1. 19.12.2024.</a:t>
            </a:r>
          </a:p>
        </p:txBody>
      </p:sp>
    </p:spTree>
    <p:extLst>
      <p:ext uri="{BB962C8B-B14F-4D97-AF65-F5344CB8AC3E}">
        <p14:creationId xmlns:p14="http://schemas.microsoft.com/office/powerpoint/2010/main" val="3669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E8D38C46-2118-97A9-65B6-07F79C0238B2}"/>
              </a:ext>
            </a:extLst>
          </p:cNvPr>
          <p:cNvGrpSpPr/>
          <p:nvPr/>
        </p:nvGrpSpPr>
        <p:grpSpPr>
          <a:xfrm>
            <a:off x="0" y="0"/>
            <a:ext cx="2393479" cy="6858000"/>
            <a:chOff x="6154533" y="0"/>
            <a:chExt cx="2393479" cy="6858000"/>
          </a:xfrm>
          <a:solidFill>
            <a:srgbClr val="3B5182"/>
          </a:solidFill>
        </p:grpSpPr>
        <p:sp>
          <p:nvSpPr>
            <p:cNvPr id="20" name="Rektangel 19">
              <a:extLst>
                <a:ext uri="{FF2B5EF4-FFF2-40B4-BE49-F238E27FC236}">
                  <a16:creationId xmlns:a16="http://schemas.microsoft.com/office/drawing/2014/main" id="{ADBF4D48-EC3B-DD28-03B4-D703D3074C1C}"/>
                </a:ext>
              </a:extLst>
            </p:cNvPr>
            <p:cNvSpPr/>
            <p:nvPr/>
          </p:nvSpPr>
          <p:spPr>
            <a:xfrm>
              <a:off x="6154533" y="0"/>
              <a:ext cx="239347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EA11FE03-8FF8-A5A7-03AC-FB8325325367}"/>
                </a:ext>
              </a:extLst>
            </p:cNvPr>
            <p:cNvSpPr txBox="1"/>
            <p:nvPr/>
          </p:nvSpPr>
          <p:spPr>
            <a:xfrm>
              <a:off x="6566453" y="1997839"/>
              <a:ext cx="1981559" cy="2646878"/>
            </a:xfrm>
            <a:prstGeom prst="rect">
              <a:avLst/>
            </a:prstGeom>
            <a:grp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T</a:t>
              </a:r>
            </a:p>
            <a:p>
              <a:r>
                <a:rPr lang="da-DK" dirty="0" err="1">
                  <a:solidFill>
                    <a:schemeClr val="bg1"/>
                  </a:solidFill>
                  <a:latin typeface="Verdana" panose="020B0604030504040204" pitchFamily="34" charset="0"/>
                  <a:ea typeface="Verdana" panose="020B0604030504040204" pitchFamily="34" charset="0"/>
                </a:rPr>
                <a:t>Tissue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rgbClr val="320E04"/>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Væv: nekrose,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fibrin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granulation,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hypergranulation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arvæv</a:t>
              </a:r>
            </a:p>
          </p:txBody>
        </p:sp>
      </p:grpSp>
      <p:grpSp>
        <p:nvGrpSpPr>
          <p:cNvPr id="25" name="Gruppe 24">
            <a:extLst>
              <a:ext uri="{FF2B5EF4-FFF2-40B4-BE49-F238E27FC236}">
                <a16:creationId xmlns:a16="http://schemas.microsoft.com/office/drawing/2014/main" id="{C5E5F41B-69AB-7CAD-7385-8CC440774815}"/>
              </a:ext>
            </a:extLst>
          </p:cNvPr>
          <p:cNvGrpSpPr/>
          <p:nvPr/>
        </p:nvGrpSpPr>
        <p:grpSpPr>
          <a:xfrm>
            <a:off x="2432524" y="0"/>
            <a:ext cx="2393479" cy="6858000"/>
            <a:chOff x="3089707" y="0"/>
            <a:chExt cx="2993457" cy="6858000"/>
          </a:xfrm>
        </p:grpSpPr>
        <p:sp>
          <p:nvSpPr>
            <p:cNvPr id="18" name="Rektangel 17">
              <a:extLst>
                <a:ext uri="{FF2B5EF4-FFF2-40B4-BE49-F238E27FC236}">
                  <a16:creationId xmlns:a16="http://schemas.microsoft.com/office/drawing/2014/main" id="{62F3225B-0B5F-17AA-9B16-D48F6D7BFE89}"/>
                </a:ext>
              </a:extLst>
            </p:cNvPr>
            <p:cNvSpPr/>
            <p:nvPr/>
          </p:nvSpPr>
          <p:spPr>
            <a:xfrm>
              <a:off x="3089707" y="0"/>
              <a:ext cx="299345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41DF8909-D9A9-8220-B1A8-45B8FC94B80B}"/>
                </a:ext>
              </a:extLst>
            </p:cNvPr>
            <p:cNvSpPr txBox="1"/>
            <p:nvPr/>
          </p:nvSpPr>
          <p:spPr>
            <a:xfrm>
              <a:off x="3671548" y="2002727"/>
              <a:ext cx="2186910" cy="1538883"/>
            </a:xfrm>
            <a:prstGeom prst="rect">
              <a:avLst/>
            </a:prstGeom>
            <a:solidFill>
              <a:schemeClr val="accent2"/>
            </a:solidFill>
          </p:spPr>
          <p:txBody>
            <a:bodyPr wrap="square" rtlCol="0">
              <a:spAutoFit/>
            </a:bodyPr>
            <a:lstStyle/>
            <a:p>
              <a:pPr fontAlgn="base"/>
              <a:r>
                <a:rPr lang="da-DK" sz="4000" b="1" i="0" dirty="0">
                  <a:solidFill>
                    <a:schemeClr val="bg1"/>
                  </a:solidFill>
                  <a:effectLst/>
                  <a:latin typeface="+mj-lt"/>
                </a:rPr>
                <a:t>I</a:t>
              </a:r>
            </a:p>
            <a:p>
              <a:pPr fontAlgn="base"/>
              <a:r>
                <a:rPr lang="da-DK" dirty="0" err="1">
                  <a:solidFill>
                    <a:schemeClr val="bg1"/>
                  </a:solidFill>
                  <a:latin typeface="+mj-lt"/>
                </a:rPr>
                <a:t>Infection</a:t>
              </a:r>
              <a:br>
                <a:rPr lang="da-DK" sz="1800" b="0" i="0" dirty="0">
                  <a:solidFill>
                    <a:schemeClr val="bg1"/>
                  </a:solidFill>
                  <a:effectLst/>
                  <a:latin typeface="+mj-lt"/>
                </a:rPr>
              </a:br>
              <a:br>
                <a:rPr lang="da-DK" sz="1800" b="0" i="0" dirty="0">
                  <a:solidFill>
                    <a:schemeClr val="bg1"/>
                  </a:solidFill>
                  <a:effectLst/>
                  <a:latin typeface="+mj-lt"/>
                </a:rPr>
              </a:br>
              <a:r>
                <a:rPr lang="da-DK" sz="1800" b="0" i="0" dirty="0">
                  <a:solidFill>
                    <a:schemeClr val="bg1"/>
                  </a:solidFill>
                  <a:effectLst/>
                  <a:latin typeface="+mj-lt"/>
                </a:rPr>
                <a:t>Inflammation</a:t>
              </a:r>
            </a:p>
          </p:txBody>
        </p:sp>
      </p:grpSp>
      <p:sp>
        <p:nvSpPr>
          <p:cNvPr id="4" name="Pladsholder til slidenummer 3">
            <a:extLst>
              <a:ext uri="{FF2B5EF4-FFF2-40B4-BE49-F238E27FC236}">
                <a16:creationId xmlns:a16="http://schemas.microsoft.com/office/drawing/2014/main" id="{DEB64CA2-673C-ED80-793C-2F00E6704C46}"/>
              </a:ext>
            </a:extLst>
          </p:cNvPr>
          <p:cNvSpPr>
            <a:spLocks noGrp="1"/>
          </p:cNvSpPr>
          <p:nvPr>
            <p:ph type="sldNum" sz="quarter" idx="12"/>
          </p:nvPr>
        </p:nvSpPr>
        <p:spPr/>
        <p:txBody>
          <a:bodyPr/>
          <a:lstStyle/>
          <a:p>
            <a:fld id="{50DEC214-4A26-8544-86E4-D5810B015655}" type="slidenum">
              <a:rPr lang="da-DK" smtClean="0"/>
              <a:t>10</a:t>
            </a:fld>
            <a:endParaRPr lang="da-DK"/>
          </a:p>
        </p:txBody>
      </p:sp>
      <p:grpSp>
        <p:nvGrpSpPr>
          <p:cNvPr id="24" name="Gruppe 23">
            <a:extLst>
              <a:ext uri="{FF2B5EF4-FFF2-40B4-BE49-F238E27FC236}">
                <a16:creationId xmlns:a16="http://schemas.microsoft.com/office/drawing/2014/main" id="{879C3D6A-0CED-24D4-1BC3-1522F2E9E433}"/>
              </a:ext>
            </a:extLst>
          </p:cNvPr>
          <p:cNvGrpSpPr/>
          <p:nvPr/>
        </p:nvGrpSpPr>
        <p:grpSpPr>
          <a:xfrm>
            <a:off x="4865048" y="0"/>
            <a:ext cx="2393479" cy="6858000"/>
            <a:chOff x="0" y="0"/>
            <a:chExt cx="2993457" cy="6858000"/>
          </a:xfrm>
        </p:grpSpPr>
        <p:sp>
          <p:nvSpPr>
            <p:cNvPr id="15" name="Rektangel 14">
              <a:extLst>
                <a:ext uri="{FF2B5EF4-FFF2-40B4-BE49-F238E27FC236}">
                  <a16:creationId xmlns:a16="http://schemas.microsoft.com/office/drawing/2014/main" id="{3BE9BDAB-0501-DACC-B4E8-6D7DA1B174FB}"/>
                </a:ext>
              </a:extLst>
            </p:cNvPr>
            <p:cNvSpPr/>
            <p:nvPr/>
          </p:nvSpPr>
          <p:spPr>
            <a:xfrm>
              <a:off x="0" y="0"/>
              <a:ext cx="299345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5424A5CA-346B-EBAE-291C-84302F31AEFC}"/>
                </a:ext>
              </a:extLst>
            </p:cNvPr>
            <p:cNvSpPr txBox="1"/>
            <p:nvPr/>
          </p:nvSpPr>
          <p:spPr>
            <a:xfrm>
              <a:off x="510472" y="1997839"/>
              <a:ext cx="2119594" cy="2369880"/>
            </a:xfrm>
            <a:prstGeom prst="rect">
              <a:avLst/>
            </a:prstGeom>
            <a:no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M</a:t>
              </a:r>
            </a:p>
            <a:p>
              <a:r>
                <a:rPr lang="da-DK" dirty="0" err="1">
                  <a:solidFill>
                    <a:schemeClr val="bg1"/>
                  </a:solidFill>
                  <a:latin typeface="Verdana" panose="020B0604030504040204" pitchFamily="34" charset="0"/>
                  <a:ea typeface="Verdana" panose="020B0604030504040204" pitchFamily="34" charset="0"/>
                </a:rPr>
                <a:t>Moisture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Fugt: mængde, farve, lugt, blod og serøst</a:t>
              </a:r>
            </a:p>
          </p:txBody>
        </p:sp>
      </p:grpSp>
      <p:grpSp>
        <p:nvGrpSpPr>
          <p:cNvPr id="27" name="Gruppe 26">
            <a:extLst>
              <a:ext uri="{FF2B5EF4-FFF2-40B4-BE49-F238E27FC236}">
                <a16:creationId xmlns:a16="http://schemas.microsoft.com/office/drawing/2014/main" id="{726D50B6-B69F-7AA2-7C2E-93474421A8A2}"/>
              </a:ext>
            </a:extLst>
          </p:cNvPr>
          <p:cNvGrpSpPr/>
          <p:nvPr/>
        </p:nvGrpSpPr>
        <p:grpSpPr>
          <a:xfrm>
            <a:off x="7297572" y="0"/>
            <a:ext cx="2393479" cy="6858000"/>
            <a:chOff x="9198543" y="0"/>
            <a:chExt cx="2993457" cy="6858000"/>
          </a:xfrm>
        </p:grpSpPr>
        <p:sp>
          <p:nvSpPr>
            <p:cNvPr id="22" name="Rektangel 21">
              <a:extLst>
                <a:ext uri="{FF2B5EF4-FFF2-40B4-BE49-F238E27FC236}">
                  <a16:creationId xmlns:a16="http://schemas.microsoft.com/office/drawing/2014/main" id="{E40299E1-5368-A98B-86BB-27C2F34246EE}"/>
                </a:ext>
              </a:extLst>
            </p:cNvPr>
            <p:cNvSpPr/>
            <p:nvPr/>
          </p:nvSpPr>
          <p:spPr>
            <a:xfrm>
              <a:off x="9198543" y="0"/>
              <a:ext cx="2993457" cy="6858000"/>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kstfelt 22">
              <a:extLst>
                <a:ext uri="{FF2B5EF4-FFF2-40B4-BE49-F238E27FC236}">
                  <a16:creationId xmlns:a16="http://schemas.microsoft.com/office/drawing/2014/main" id="{5F39445F-7154-54C9-1927-125CAF3842F3}"/>
                </a:ext>
              </a:extLst>
            </p:cNvPr>
            <p:cNvSpPr txBox="1"/>
            <p:nvPr/>
          </p:nvSpPr>
          <p:spPr>
            <a:xfrm>
              <a:off x="9709015" y="1997839"/>
              <a:ext cx="2145847" cy="2646878"/>
            </a:xfrm>
            <a:prstGeom prst="rect">
              <a:avLst/>
            </a:prstGeom>
            <a:solidFill>
              <a:schemeClr val="tx1">
                <a:lumMod val="50000"/>
              </a:schemeClr>
            </a:solid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E</a:t>
              </a:r>
              <a:br>
                <a:rPr lang="da-DK" sz="4000" b="1" dirty="0">
                  <a:solidFill>
                    <a:schemeClr val="bg1"/>
                  </a:solidFill>
                  <a:latin typeface="Verdana" panose="020B0604030504040204" pitchFamily="34" charset="0"/>
                  <a:ea typeface="Verdana" panose="020B0604030504040204" pitchFamily="34" charset="0"/>
                </a:rPr>
              </a:br>
              <a:r>
                <a:rPr lang="da-DK" dirty="0">
                  <a:solidFill>
                    <a:schemeClr val="bg1"/>
                  </a:solidFill>
                  <a:latin typeface="Verdana" panose="020B0604030504040204" pitchFamily="34" charset="0"/>
                  <a:ea typeface="Verdana" panose="020B0604030504040204" pitchFamily="34" charset="0"/>
                </a:rPr>
                <a:t>Edge</a:t>
              </a: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Sårkanter: undermineret, maceration,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kallositet</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skorper</a:t>
              </a:r>
            </a:p>
          </p:txBody>
        </p:sp>
      </p:grpSp>
      <p:sp>
        <p:nvSpPr>
          <p:cNvPr id="30" name="Tekstfelt 29">
            <a:extLst>
              <a:ext uri="{FF2B5EF4-FFF2-40B4-BE49-F238E27FC236}">
                <a16:creationId xmlns:a16="http://schemas.microsoft.com/office/drawing/2014/main" id="{83CA52A5-21AC-C847-81BD-7DB980731191}"/>
              </a:ext>
            </a:extLst>
          </p:cNvPr>
          <p:cNvSpPr txBox="1"/>
          <p:nvPr/>
        </p:nvSpPr>
        <p:spPr>
          <a:xfrm>
            <a:off x="10027387" y="3152001"/>
            <a:ext cx="2328243" cy="461665"/>
          </a:xfrm>
          <a:prstGeom prst="rect">
            <a:avLst/>
          </a:prstGeom>
          <a:noFill/>
        </p:spPr>
        <p:txBody>
          <a:bodyPr wrap="square" rtlCol="0">
            <a:spAutoFit/>
          </a:bodyPr>
          <a:lstStyle/>
          <a:p>
            <a:r>
              <a:rPr lang="da-DK" sz="2400" b="1" dirty="0">
                <a:solidFill>
                  <a:schemeClr val="bg2">
                    <a:lumMod val="25000"/>
                  </a:schemeClr>
                </a:solidFill>
                <a:latin typeface="Verdana" panose="020B0604030504040204" pitchFamily="34" charset="0"/>
                <a:ea typeface="Verdana" panose="020B0604030504040204" pitchFamily="34" charset="0"/>
              </a:rPr>
              <a:t>TIME</a:t>
            </a:r>
          </a:p>
        </p:txBody>
      </p:sp>
    </p:spTree>
    <p:extLst>
      <p:ext uri="{BB962C8B-B14F-4D97-AF65-F5344CB8AC3E}">
        <p14:creationId xmlns:p14="http://schemas.microsoft.com/office/powerpoint/2010/main" val="3439540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1CBAD-D086-A32A-C134-DC552603E740}"/>
              </a:ext>
            </a:extLst>
          </p:cNvPr>
          <p:cNvSpPr>
            <a:spLocks noGrp="1"/>
          </p:cNvSpPr>
          <p:nvPr>
            <p:ph type="title"/>
          </p:nvPr>
        </p:nvSpPr>
        <p:spPr/>
        <p:txBody>
          <a:bodyPr/>
          <a:lstStyle/>
          <a:p>
            <a:r>
              <a:rPr lang="da-DK" sz="3600" b="1" dirty="0">
                <a:solidFill>
                  <a:srgbClr val="3B5182"/>
                </a:solidFill>
                <a:latin typeface="+mj-lt"/>
              </a:rPr>
              <a:t>Referencer </a:t>
            </a:r>
          </a:p>
        </p:txBody>
      </p:sp>
      <p:sp>
        <p:nvSpPr>
          <p:cNvPr id="3" name="Pladsholder til tekst 2">
            <a:extLst>
              <a:ext uri="{FF2B5EF4-FFF2-40B4-BE49-F238E27FC236}">
                <a16:creationId xmlns:a16="http://schemas.microsoft.com/office/drawing/2014/main" id="{27B85F79-EEA5-96D1-80B4-84AB6F23BF87}"/>
              </a:ext>
            </a:extLst>
          </p:cNvPr>
          <p:cNvSpPr>
            <a:spLocks noGrp="1"/>
          </p:cNvSpPr>
          <p:nvPr>
            <p:ph type="body" idx="1"/>
          </p:nvPr>
        </p:nvSpPr>
        <p:spPr/>
        <p:txBody>
          <a:bodyPr/>
          <a:lstStyle/>
          <a:p>
            <a:pPr>
              <a:lnSpc>
                <a:spcPct val="150000"/>
              </a:lnSpc>
            </a:pPr>
            <a:endParaRPr lang="da-DK" sz="2000" dirty="0">
              <a:solidFill>
                <a:schemeClr val="bg2">
                  <a:lumMod val="10000"/>
                </a:schemeClr>
              </a:solidFill>
              <a:latin typeface="+mn-lt"/>
            </a:endParaRPr>
          </a:p>
          <a:p>
            <a:pPr marL="0" indent="0">
              <a:lnSpc>
                <a:spcPct val="100000"/>
              </a:lnSpc>
              <a:buNone/>
            </a:pPr>
            <a:r>
              <a:rPr lang="da-DK" sz="2000" dirty="0" err="1">
                <a:solidFill>
                  <a:schemeClr val="bg2">
                    <a:lumMod val="10000"/>
                  </a:schemeClr>
                </a:solidFill>
                <a:latin typeface="+mn-lt"/>
              </a:rPr>
              <a:t>Bermark</a:t>
            </a:r>
            <a:r>
              <a:rPr lang="da-DK" sz="2000" dirty="0">
                <a:solidFill>
                  <a:schemeClr val="bg2">
                    <a:lumMod val="10000"/>
                  </a:schemeClr>
                </a:solidFill>
                <a:latin typeface="+mn-lt"/>
              </a:rPr>
              <a:t> &amp; Melby (2021). Sår og </a:t>
            </a:r>
            <a:r>
              <a:rPr lang="da-DK" sz="2000" dirty="0" err="1">
                <a:solidFill>
                  <a:schemeClr val="bg2">
                    <a:lumMod val="10000"/>
                  </a:schemeClr>
                </a:solidFill>
                <a:latin typeface="+mn-lt"/>
              </a:rPr>
              <a:t>sårbehandling</a:t>
            </a:r>
            <a:r>
              <a:rPr lang="da-DK" sz="2000" dirty="0">
                <a:solidFill>
                  <a:schemeClr val="bg2">
                    <a:lumMod val="10000"/>
                  </a:schemeClr>
                </a:solidFill>
                <a:latin typeface="+mn-lt"/>
              </a:rPr>
              <a:t>: En grundbog i sygeplejen, 2. udgave</a:t>
            </a:r>
          </a:p>
          <a:p>
            <a:pPr marL="0" indent="0">
              <a:lnSpc>
                <a:spcPct val="100000"/>
              </a:lnSpc>
              <a:buNone/>
            </a:pPr>
            <a:endParaRPr lang="da-DK" sz="2000" dirty="0">
              <a:solidFill>
                <a:schemeClr val="bg2">
                  <a:lumMod val="10000"/>
                </a:schemeClr>
              </a:solidFill>
              <a:latin typeface="+mn-lt"/>
            </a:endParaRPr>
          </a:p>
          <a:p>
            <a:pPr marL="0" indent="0">
              <a:lnSpc>
                <a:spcPct val="100000"/>
              </a:lnSpc>
              <a:buNone/>
            </a:pPr>
            <a:r>
              <a:rPr lang="da-DK" sz="2000" dirty="0" err="1">
                <a:solidFill>
                  <a:schemeClr val="bg2">
                    <a:lumMod val="10000"/>
                  </a:schemeClr>
                </a:solidFill>
                <a:latin typeface="+mn-lt"/>
              </a:rPr>
              <a:t>Gotttrup</a:t>
            </a:r>
            <a:r>
              <a:rPr lang="da-DK" sz="2000" dirty="0">
                <a:solidFill>
                  <a:schemeClr val="bg2">
                    <a:lumMod val="10000"/>
                  </a:schemeClr>
                </a:solidFill>
                <a:latin typeface="+mn-lt"/>
              </a:rPr>
              <a:t> et al. (2020). Sår, Baggrund, Diagnose, Behandling, 3. udgave</a:t>
            </a:r>
          </a:p>
          <a:p>
            <a:endParaRPr lang="da-DK" dirty="0"/>
          </a:p>
        </p:txBody>
      </p:sp>
      <p:sp>
        <p:nvSpPr>
          <p:cNvPr id="4" name="Pladsholder til slidenummer 3">
            <a:extLst>
              <a:ext uri="{FF2B5EF4-FFF2-40B4-BE49-F238E27FC236}">
                <a16:creationId xmlns:a16="http://schemas.microsoft.com/office/drawing/2014/main" id="{49291C69-9FDA-17EA-700D-AAF57CD68FCE}"/>
              </a:ext>
            </a:extLst>
          </p:cNvPr>
          <p:cNvSpPr>
            <a:spLocks noGrp="1"/>
          </p:cNvSpPr>
          <p:nvPr>
            <p:ph type="sldNum" sz="quarter" idx="7"/>
          </p:nvPr>
        </p:nvSpPr>
        <p:spPr/>
        <p:txBody>
          <a:bodyPr/>
          <a:lstStyle/>
          <a:p>
            <a:fld id="{B6F15528-21DE-4FAA-801E-634DDDAF4B2B}" type="slidenum">
              <a:rPr lang="da-DK" smtClean="0"/>
              <a:t>11</a:t>
            </a:fld>
            <a:endParaRPr lang="da-DK"/>
          </a:p>
        </p:txBody>
      </p:sp>
    </p:spTree>
    <p:extLst>
      <p:ext uri="{BB962C8B-B14F-4D97-AF65-F5344CB8AC3E}">
        <p14:creationId xmlns:p14="http://schemas.microsoft.com/office/powerpoint/2010/main" val="72300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518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89BD9-42AF-CDA3-C0FC-1D802FEDCD3F}"/>
              </a:ext>
            </a:extLst>
          </p:cNvPr>
          <p:cNvSpPr>
            <a:spLocks noGrp="1"/>
          </p:cNvSpPr>
          <p:nvPr>
            <p:ph type="title"/>
          </p:nvPr>
        </p:nvSpPr>
        <p:spPr>
          <a:xfrm>
            <a:off x="710010" y="827343"/>
            <a:ext cx="11078336" cy="5388106"/>
          </a:xfrm>
        </p:spPr>
        <p:txBody>
          <a:bodyPr/>
          <a:lstStyle/>
          <a:p>
            <a:br>
              <a:rPr lang="da-DK" dirty="0"/>
            </a:br>
            <a:r>
              <a:rPr lang="da-DK" sz="2400" dirty="0"/>
              <a:t>Udviklet af Liselotte Brostrup Jensen, Koordinerende sårsygeplejerske for Slagelse og Næstved sygehuse</a:t>
            </a:r>
            <a:br>
              <a:rPr lang="da-DK" sz="2400" dirty="0"/>
            </a:br>
            <a:br>
              <a:rPr lang="da-DK" sz="2400" dirty="0"/>
            </a:br>
            <a:br>
              <a:rPr lang="da-DK" sz="2400" dirty="0"/>
            </a:br>
            <a:r>
              <a:rPr lang="da-DK" sz="2000" dirty="0"/>
              <a:t>I samarbejde med Sundhedsstrategisk Planlægning</a:t>
            </a:r>
            <a:br>
              <a:rPr lang="da-DK" sz="2000" dirty="0"/>
            </a:br>
            <a:br>
              <a:rPr lang="da-DK" sz="2400" dirty="0"/>
            </a:br>
            <a:br>
              <a:rPr lang="da-DK" sz="2400" dirty="0"/>
            </a:br>
            <a:br>
              <a:rPr lang="da-DK" sz="2400" dirty="0"/>
            </a:br>
            <a:br>
              <a:rPr lang="da-DK" sz="2400" dirty="0"/>
            </a:br>
            <a:r>
              <a:rPr lang="da-DK" sz="1800" dirty="0">
                <a:hlinkClick r:id="rId2">
                  <a:extLst>
                    <a:ext uri="{A12FA001-AC4F-418D-AE19-62706E023703}">
                      <ahyp:hlinkClr xmlns:ahyp="http://schemas.microsoft.com/office/drawing/2018/hyperlinkcolor" val="tx"/>
                    </a:ext>
                  </a:extLst>
                </a:hlinkClick>
              </a:rPr>
              <a:t>www.regionsjaelland.dk/saarbehandling</a:t>
            </a:r>
            <a:r>
              <a:rPr lang="da-DK" sz="1800" dirty="0"/>
              <a:t> </a:t>
            </a:r>
          </a:p>
        </p:txBody>
      </p:sp>
      <p:sp>
        <p:nvSpPr>
          <p:cNvPr id="3" name="Pladsholder til slidenummer 2">
            <a:extLst>
              <a:ext uri="{FF2B5EF4-FFF2-40B4-BE49-F238E27FC236}">
                <a16:creationId xmlns:a16="http://schemas.microsoft.com/office/drawing/2014/main" id="{C7CBDB99-72F2-1970-0DF6-213E20F6DF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EC214-4A26-8544-86E4-D5810B015655}" type="slidenum">
              <a:rPr kumimoji="0" lang="da-DK" sz="800" b="1" i="0" u="none" strike="noStrike" kern="1200" cap="none" spc="0" normalizeH="0" baseline="0" noProof="0" smtClean="0">
                <a:ln>
                  <a:noFill/>
                </a:ln>
                <a:solidFill>
                  <a:srgbClr val="FFFFFF"/>
                </a:solidFill>
                <a:effectLst/>
                <a:uLnTx/>
                <a:uFillTx/>
                <a:latin typeface="Verdana"/>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800" b="1" i="0" u="none" strike="noStrike" kern="1200" cap="none" spc="0" normalizeH="0" baseline="0" noProof="0">
              <a:ln>
                <a:noFill/>
              </a:ln>
              <a:solidFill>
                <a:srgbClr val="FFFFFF"/>
              </a:solidFill>
              <a:effectLst/>
              <a:uLnTx/>
              <a:uFillTx/>
              <a:latin typeface="Verdana"/>
              <a:ea typeface="Verdana" panose="020B0604030504040204" pitchFamily="34" charset="0"/>
            </a:endParaRPr>
          </a:p>
        </p:txBody>
      </p:sp>
    </p:spTree>
    <p:extLst>
      <p:ext uri="{BB962C8B-B14F-4D97-AF65-F5344CB8AC3E}">
        <p14:creationId xmlns:p14="http://schemas.microsoft.com/office/powerpoint/2010/main" val="302763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45CE6-D0C1-B9E5-166A-3F5FB2BABEAF}"/>
              </a:ext>
            </a:extLst>
          </p:cNvPr>
          <p:cNvSpPr>
            <a:spLocks noGrp="1"/>
          </p:cNvSpPr>
          <p:nvPr>
            <p:ph type="title"/>
          </p:nvPr>
        </p:nvSpPr>
        <p:spPr>
          <a:xfrm>
            <a:off x="911224" y="369794"/>
            <a:ext cx="9648825" cy="1079594"/>
          </a:xfrm>
        </p:spPr>
        <p:txBody>
          <a:bodyPr/>
          <a:lstStyle/>
          <a:p>
            <a:r>
              <a:rPr lang="da-DK" sz="3600" dirty="0"/>
              <a:t>Tilgå og arbejd altid med sår i denne rækkefølge </a:t>
            </a:r>
            <a:endParaRPr lang="da-DK" dirty="0"/>
          </a:p>
        </p:txBody>
      </p:sp>
      <p:sp>
        <p:nvSpPr>
          <p:cNvPr id="3" name="Pladsholder til slidenummer 2">
            <a:extLst>
              <a:ext uri="{FF2B5EF4-FFF2-40B4-BE49-F238E27FC236}">
                <a16:creationId xmlns:a16="http://schemas.microsoft.com/office/drawing/2014/main" id="{FE12C827-6901-54EA-D86F-A53ED03B1397}"/>
              </a:ext>
            </a:extLst>
          </p:cNvPr>
          <p:cNvSpPr>
            <a:spLocks noGrp="1"/>
          </p:cNvSpPr>
          <p:nvPr>
            <p:ph type="sldNum" sz="quarter" idx="12"/>
          </p:nvPr>
        </p:nvSpPr>
        <p:spPr/>
        <p:txBody>
          <a:bodyPr/>
          <a:lstStyle/>
          <a:p>
            <a:fld id="{50DEC214-4A26-8544-86E4-D5810B015655}" type="slidenum">
              <a:rPr lang="da-DK" smtClean="0"/>
              <a:t>2</a:t>
            </a:fld>
            <a:endParaRPr lang="da-DK" dirty="0"/>
          </a:p>
        </p:txBody>
      </p:sp>
      <p:sp>
        <p:nvSpPr>
          <p:cNvPr id="4" name="Pladsholder til tekst 3">
            <a:extLst>
              <a:ext uri="{FF2B5EF4-FFF2-40B4-BE49-F238E27FC236}">
                <a16:creationId xmlns:a16="http://schemas.microsoft.com/office/drawing/2014/main" id="{F48DCC53-57DA-02C1-80D6-7B2AED2FBF1D}"/>
              </a:ext>
            </a:extLst>
          </p:cNvPr>
          <p:cNvSpPr>
            <a:spLocks noGrp="1"/>
          </p:cNvSpPr>
          <p:nvPr>
            <p:ph type="body" sz="quarter" idx="14"/>
          </p:nvPr>
        </p:nvSpPr>
        <p:spPr>
          <a:xfrm>
            <a:off x="911226" y="1881188"/>
            <a:ext cx="8702674" cy="4400812"/>
          </a:xfrm>
        </p:spPr>
        <p:txBody>
          <a:bodyPr/>
          <a:lstStyle/>
          <a:p>
            <a:pPr marL="457200" indent="-457200">
              <a:buFont typeface="+mj-lt"/>
              <a:buAutoNum type="arabicPeriod"/>
            </a:pPr>
            <a:r>
              <a:rPr lang="da-DK" dirty="0">
                <a:solidFill>
                  <a:schemeClr val="bg2">
                    <a:lumMod val="10000"/>
                  </a:schemeClr>
                </a:solidFill>
              </a:rPr>
              <a:t>Find årsagen til sårets dannelse - sårets diagnose, og kend målet for </a:t>
            </a:r>
            <a:r>
              <a:rPr lang="da-DK" dirty="0" err="1">
                <a:solidFill>
                  <a:schemeClr val="bg2">
                    <a:lumMod val="10000"/>
                  </a:schemeClr>
                </a:solidFill>
              </a:rPr>
              <a:t>sårbehandlingen</a:t>
            </a:r>
            <a:endParaRPr lang="da-DK" dirty="0">
              <a:solidFill>
                <a:schemeClr val="bg2">
                  <a:lumMod val="10000"/>
                </a:schemeClr>
              </a:solidFill>
            </a:endParaRPr>
          </a:p>
          <a:p>
            <a:pPr marL="457200" indent="-457200">
              <a:buFont typeface="+mj-lt"/>
              <a:buAutoNum type="arabicPeriod"/>
            </a:pPr>
            <a:r>
              <a:rPr lang="da-DK" dirty="0">
                <a:solidFill>
                  <a:schemeClr val="bg2">
                    <a:lumMod val="10000"/>
                  </a:schemeClr>
                </a:solidFill>
              </a:rPr>
              <a:t>Arbejd på at fjerne de udløsende og vedligeholdende faktorer for at få såret til at hele</a:t>
            </a:r>
          </a:p>
          <a:p>
            <a:pPr marL="457200" indent="-457200">
              <a:buFont typeface="+mj-lt"/>
              <a:buAutoNum type="arabicPeriod"/>
            </a:pPr>
            <a:r>
              <a:rPr lang="da-DK" dirty="0">
                <a:solidFill>
                  <a:schemeClr val="bg2">
                    <a:lumMod val="10000"/>
                  </a:schemeClr>
                </a:solidFill>
              </a:rPr>
              <a:t>Udfør lokal sårbehandling</a:t>
            </a:r>
          </a:p>
        </p:txBody>
      </p:sp>
      <p:pic>
        <p:nvPicPr>
          <p:cNvPr id="6" name="Billede 5">
            <a:extLst>
              <a:ext uri="{FF2B5EF4-FFF2-40B4-BE49-F238E27FC236}">
                <a16:creationId xmlns:a16="http://schemas.microsoft.com/office/drawing/2014/main" id="{50D48FE7-612B-8BBC-2F7A-9601206AC91B}"/>
              </a:ext>
            </a:extLst>
          </p:cNvPr>
          <p:cNvPicPr>
            <a:picLocks noChangeAspect="1"/>
          </p:cNvPicPr>
          <p:nvPr/>
        </p:nvPicPr>
        <p:blipFill>
          <a:blip r:embed="rId3"/>
          <a:stretch>
            <a:fillRect/>
          </a:stretch>
        </p:blipFill>
        <p:spPr>
          <a:xfrm>
            <a:off x="9715500" y="1618331"/>
            <a:ext cx="1871634" cy="1810669"/>
          </a:xfrm>
          <a:prstGeom prst="rect">
            <a:avLst/>
          </a:prstGeom>
        </p:spPr>
      </p:pic>
      <p:pic>
        <p:nvPicPr>
          <p:cNvPr id="7" name="Picture 2" descr="10,000+ Free Inventory Management System &amp; Time Management Images - Pixabay">
            <a:extLst>
              <a:ext uri="{FF2B5EF4-FFF2-40B4-BE49-F238E27FC236}">
                <a16:creationId xmlns:a16="http://schemas.microsoft.com/office/drawing/2014/main" id="{89C9C9C3-6C54-3ED3-A8F2-9C9D19055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729" y="3628564"/>
            <a:ext cx="2653436" cy="265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6943" y="-131104"/>
            <a:ext cx="7658114" cy="853504"/>
          </a:xfrm>
        </p:spPr>
        <p:txBody>
          <a:bodyPr/>
          <a:lstStyle/>
          <a:p>
            <a:r>
              <a:rPr lang="da-DK" sz="3600" b="1" dirty="0">
                <a:solidFill>
                  <a:srgbClr val="3B5182"/>
                </a:solidFill>
                <a:latin typeface="+mj-lt"/>
              </a:rPr>
              <a:t>Målet med </a:t>
            </a:r>
            <a:r>
              <a:rPr lang="da-DK" sz="3600" b="1" dirty="0" err="1">
                <a:solidFill>
                  <a:srgbClr val="3B5182"/>
                </a:solidFill>
                <a:latin typeface="+mj-lt"/>
              </a:rPr>
              <a:t>sårbehandling</a:t>
            </a:r>
            <a:endParaRPr lang="da-DK" sz="3600" b="1" dirty="0">
              <a:solidFill>
                <a:srgbClr val="3B5182"/>
              </a:solidFill>
              <a:latin typeface="+mj-lt"/>
            </a:endParaRPr>
          </a:p>
        </p:txBody>
      </p:sp>
      <p:sp>
        <p:nvSpPr>
          <p:cNvPr id="3" name="Rektangel: afrundede hjørner 2">
            <a:extLst>
              <a:ext uri="{FF2B5EF4-FFF2-40B4-BE49-F238E27FC236}">
                <a16:creationId xmlns:a16="http://schemas.microsoft.com/office/drawing/2014/main" id="{194D77A8-EF31-62CD-F167-85B9655E90F9}"/>
              </a:ext>
            </a:extLst>
          </p:cNvPr>
          <p:cNvSpPr/>
          <p:nvPr/>
        </p:nvSpPr>
        <p:spPr>
          <a:xfrm>
            <a:off x="304800" y="850971"/>
            <a:ext cx="11455400" cy="1483567"/>
          </a:xfrm>
          <a:prstGeom prst="roundRect">
            <a:avLst/>
          </a:prstGeom>
          <a:solidFill>
            <a:srgbClr val="3B51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t>Det er vigtigt </a:t>
            </a:r>
            <a:r>
              <a:rPr lang="da-DK" sz="2000"/>
              <a:t>at patient/borger </a:t>
            </a:r>
            <a:r>
              <a:rPr lang="da-DK" sz="2000" dirty="0"/>
              <a:t>og behandler ved om såret kan forventes at hele.</a:t>
            </a:r>
          </a:p>
          <a:p>
            <a:pPr algn="ctr"/>
            <a:r>
              <a:rPr lang="da-DK" sz="2000" dirty="0"/>
              <a:t>Ved kroniske sår hvor man ikke kan behandle / fjerne de tilgrundliggende årsager kan man ikke altid opnå heling </a:t>
            </a:r>
          </a:p>
        </p:txBody>
      </p:sp>
      <p:sp>
        <p:nvSpPr>
          <p:cNvPr id="5" name="Tekstfelt 4">
            <a:extLst>
              <a:ext uri="{FF2B5EF4-FFF2-40B4-BE49-F238E27FC236}">
                <a16:creationId xmlns:a16="http://schemas.microsoft.com/office/drawing/2014/main" id="{056C6CBD-B2B1-B206-A5CB-BE45EF2009FF}"/>
              </a:ext>
            </a:extLst>
          </p:cNvPr>
          <p:cNvSpPr txBox="1"/>
          <p:nvPr/>
        </p:nvSpPr>
        <p:spPr>
          <a:xfrm>
            <a:off x="1157688" y="2630937"/>
            <a:ext cx="3807241" cy="461665"/>
          </a:xfrm>
          <a:prstGeom prst="rect">
            <a:avLst/>
          </a:prstGeom>
          <a:noFill/>
        </p:spPr>
        <p:txBody>
          <a:bodyPr wrap="square" rtlCol="0">
            <a:spAutoFit/>
          </a:bodyPr>
          <a:lstStyle/>
          <a:p>
            <a:r>
              <a:rPr lang="da-DK" sz="2400" b="1" dirty="0">
                <a:solidFill>
                  <a:schemeClr val="bg2">
                    <a:lumMod val="10000"/>
                  </a:schemeClr>
                </a:solidFill>
              </a:rPr>
              <a:t>Helende/Kurativ</a:t>
            </a:r>
          </a:p>
        </p:txBody>
      </p:sp>
      <p:sp>
        <p:nvSpPr>
          <p:cNvPr id="6" name="Tekstfelt 5">
            <a:extLst>
              <a:ext uri="{FF2B5EF4-FFF2-40B4-BE49-F238E27FC236}">
                <a16:creationId xmlns:a16="http://schemas.microsoft.com/office/drawing/2014/main" id="{5A50E590-3FD2-AF6E-B8BA-BC897AEBBF19}"/>
              </a:ext>
            </a:extLst>
          </p:cNvPr>
          <p:cNvSpPr txBox="1"/>
          <p:nvPr/>
        </p:nvSpPr>
        <p:spPr>
          <a:xfrm>
            <a:off x="6324600" y="2630938"/>
            <a:ext cx="3807241" cy="461665"/>
          </a:xfrm>
          <a:prstGeom prst="rect">
            <a:avLst/>
          </a:prstGeom>
          <a:noFill/>
        </p:spPr>
        <p:txBody>
          <a:bodyPr wrap="square" rtlCol="0">
            <a:spAutoFit/>
          </a:bodyPr>
          <a:lstStyle/>
          <a:p>
            <a:r>
              <a:rPr lang="da-DK" sz="2400" b="1" dirty="0">
                <a:solidFill>
                  <a:schemeClr val="bg2">
                    <a:lumMod val="10000"/>
                  </a:schemeClr>
                </a:solidFill>
              </a:rPr>
              <a:t>Lindrende/palliativ</a:t>
            </a:r>
          </a:p>
        </p:txBody>
      </p:sp>
      <p:sp>
        <p:nvSpPr>
          <p:cNvPr id="4" name="Pladsholder til indhold 2">
            <a:extLst>
              <a:ext uri="{FF2B5EF4-FFF2-40B4-BE49-F238E27FC236}">
                <a16:creationId xmlns:a16="http://schemas.microsoft.com/office/drawing/2014/main" id="{555CB100-0DF6-A31B-B288-B6E862A582CB}"/>
              </a:ext>
            </a:extLst>
          </p:cNvPr>
          <p:cNvSpPr txBox="1">
            <a:spLocks/>
          </p:cNvSpPr>
          <p:nvPr/>
        </p:nvSpPr>
        <p:spPr>
          <a:xfrm>
            <a:off x="598118" y="3202533"/>
            <a:ext cx="4926382" cy="3424732"/>
          </a:xfrm>
          <a:prstGeom prst="rect">
            <a:avLst/>
          </a:prstGeom>
          <a:solidFill>
            <a:srgbClr val="3B518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endPar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endParaRPr>
          </a:p>
          <a:p>
            <a:pPr marL="0" lvl="0" indent="0">
              <a:lnSpc>
                <a:spcPct val="107000"/>
              </a:lnSpc>
              <a:buNone/>
            </a:pPr>
            <a:r>
              <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rPr>
              <a:t>Her forventes at såret heler over tid</a:t>
            </a:r>
          </a:p>
          <a:p>
            <a:pPr marL="0" lvl="0" indent="0">
              <a:lnSpc>
                <a:spcPct val="107000"/>
              </a:lnSpc>
              <a:buNone/>
            </a:pPr>
            <a:endPar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endParaRPr>
          </a:p>
          <a:p>
            <a:pPr marL="0" lvl="0" indent="0">
              <a:lnSpc>
                <a:spcPct val="107000"/>
              </a:lnSpc>
              <a:buNone/>
            </a:pPr>
            <a:r>
              <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rPr>
              <a:t>Det kræver stadig, at de rette betingelser for sårbehandling opfyldes, og der ikke opstår komplikationer</a:t>
            </a:r>
            <a:endParaRPr lang="da-DK" sz="1800"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endParaRPr>
          </a:p>
          <a:p>
            <a:pPr marL="0" lvl="0" indent="0">
              <a:lnSpc>
                <a:spcPct val="107000"/>
              </a:lnSpc>
              <a:buNone/>
            </a:pPr>
            <a:endParaRPr lang="da-DK"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buNone/>
            </a:pPr>
            <a:endParaRPr lang="da-DK" sz="1800" b="1" dirty="0">
              <a:solidFill>
                <a:schemeClr val="bg1"/>
              </a:solidFill>
              <a:latin typeface="+mj-lt"/>
            </a:endParaRPr>
          </a:p>
          <a:p>
            <a:pPr marL="0" indent="0" algn="ctr">
              <a:buNone/>
            </a:pPr>
            <a:endParaRPr lang="da-DK" sz="1800" b="1" dirty="0">
              <a:solidFill>
                <a:schemeClr val="bg1"/>
              </a:solidFill>
              <a:latin typeface="+mj-lt"/>
            </a:endParaRPr>
          </a:p>
          <a:p>
            <a:pPr marL="0" indent="0">
              <a:buNone/>
            </a:pPr>
            <a:endParaRPr lang="da-DK" sz="1800" dirty="0">
              <a:solidFill>
                <a:schemeClr val="bg1"/>
              </a:solidFill>
            </a:endParaRPr>
          </a:p>
        </p:txBody>
      </p:sp>
      <p:sp>
        <p:nvSpPr>
          <p:cNvPr id="7" name="Pladsholder til indhold 2">
            <a:extLst>
              <a:ext uri="{FF2B5EF4-FFF2-40B4-BE49-F238E27FC236}">
                <a16:creationId xmlns:a16="http://schemas.microsoft.com/office/drawing/2014/main" id="{4D37342B-5081-461E-3F2E-EF0AEF71F301}"/>
              </a:ext>
            </a:extLst>
          </p:cNvPr>
          <p:cNvSpPr txBox="1">
            <a:spLocks/>
          </p:cNvSpPr>
          <p:nvPr/>
        </p:nvSpPr>
        <p:spPr>
          <a:xfrm>
            <a:off x="5880100" y="3202532"/>
            <a:ext cx="5044068" cy="3424733"/>
          </a:xfrm>
          <a:prstGeom prst="rect">
            <a:avLst/>
          </a:prstGeom>
          <a:solidFill>
            <a:srgbClr val="3B518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800"/>
              </a:spcAft>
              <a:buNone/>
            </a:pPr>
            <a:r>
              <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rPr>
              <a:t>Her kan ikke forventes sårheling, så målet/forventningerne kan i stedet være:</a:t>
            </a:r>
          </a:p>
          <a:p>
            <a:pPr lvl="0">
              <a:lnSpc>
                <a:spcPct val="107000"/>
              </a:lnSpc>
              <a:spcAft>
                <a:spcPts val="800"/>
              </a:spcAft>
            </a:pPr>
            <a:r>
              <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rPr>
              <a:t>Undgå infektion og amputation</a:t>
            </a:r>
          </a:p>
          <a:p>
            <a:pPr lvl="0">
              <a:lnSpc>
                <a:spcPct val="107000"/>
              </a:lnSpc>
              <a:spcAft>
                <a:spcPts val="800"/>
              </a:spcAft>
            </a:pPr>
            <a:r>
              <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rPr>
              <a:t>Undgå smerter</a:t>
            </a:r>
          </a:p>
          <a:p>
            <a:pPr lvl="0">
              <a:lnSpc>
                <a:spcPct val="107000"/>
              </a:lnSpc>
              <a:spcAft>
                <a:spcPts val="800"/>
              </a:spcAft>
            </a:pPr>
            <a:r>
              <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rPr>
              <a:t>Bevare livskvalitet</a:t>
            </a:r>
          </a:p>
          <a:p>
            <a:pPr marL="0" lvl="0" indent="0">
              <a:lnSpc>
                <a:spcPct val="107000"/>
              </a:lnSpc>
              <a:spcAft>
                <a:spcPts val="800"/>
              </a:spcAft>
              <a:buNone/>
            </a:pPr>
            <a:endParaRPr lang="da-DK" sz="1800" kern="100" dirty="0">
              <a:solidFill>
                <a:schemeClr val="bg1"/>
              </a:solidFill>
              <a:latin typeface="Verdana" panose="020B060403050404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None/>
            </a:pPr>
            <a:endParaRPr lang="da-DK"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542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28B21-1B88-A557-467B-614E84D8E34C}"/>
              </a:ext>
            </a:extLst>
          </p:cNvPr>
          <p:cNvSpPr>
            <a:spLocks noGrp="1"/>
          </p:cNvSpPr>
          <p:nvPr>
            <p:ph type="title"/>
          </p:nvPr>
        </p:nvSpPr>
        <p:spPr/>
        <p:txBody>
          <a:bodyPr/>
          <a:lstStyle/>
          <a:p>
            <a:r>
              <a:rPr lang="da-DK" dirty="0">
                <a:solidFill>
                  <a:srgbClr val="3B5182"/>
                </a:solidFill>
              </a:rPr>
              <a:t>Krav til lokal sårheling</a:t>
            </a:r>
            <a:endParaRPr lang="da-DK" dirty="0"/>
          </a:p>
        </p:txBody>
      </p:sp>
      <p:sp>
        <p:nvSpPr>
          <p:cNvPr id="3" name="Pladsholder til slidenummer 2">
            <a:extLst>
              <a:ext uri="{FF2B5EF4-FFF2-40B4-BE49-F238E27FC236}">
                <a16:creationId xmlns:a16="http://schemas.microsoft.com/office/drawing/2014/main" id="{59386FD2-0D21-C638-79AC-55AD0A5F380E}"/>
              </a:ext>
            </a:extLst>
          </p:cNvPr>
          <p:cNvSpPr>
            <a:spLocks noGrp="1"/>
          </p:cNvSpPr>
          <p:nvPr>
            <p:ph type="sldNum" sz="quarter" idx="12"/>
          </p:nvPr>
        </p:nvSpPr>
        <p:spPr/>
        <p:txBody>
          <a:bodyPr/>
          <a:lstStyle/>
          <a:p>
            <a:fld id="{50DEC214-4A26-8544-86E4-D5810B015655}" type="slidenum">
              <a:rPr lang="da-DK" smtClean="0"/>
              <a:t>4</a:t>
            </a:fld>
            <a:endParaRPr lang="da-DK" dirty="0"/>
          </a:p>
        </p:txBody>
      </p:sp>
      <p:sp>
        <p:nvSpPr>
          <p:cNvPr id="4" name="Pladsholder til tekst 3">
            <a:extLst>
              <a:ext uri="{FF2B5EF4-FFF2-40B4-BE49-F238E27FC236}">
                <a16:creationId xmlns:a16="http://schemas.microsoft.com/office/drawing/2014/main" id="{642D077F-6E2C-185B-553B-D7EDE32EF1D1}"/>
              </a:ext>
            </a:extLst>
          </p:cNvPr>
          <p:cNvSpPr>
            <a:spLocks noGrp="1"/>
          </p:cNvSpPr>
          <p:nvPr>
            <p:ph type="body" sz="quarter" idx="14"/>
          </p:nvPr>
        </p:nvSpPr>
        <p:spPr>
          <a:xfrm>
            <a:off x="911224" y="1601788"/>
            <a:ext cx="10772774" cy="4400812"/>
          </a:xfrm>
        </p:spPr>
        <p:txBody>
          <a:bodyPr/>
          <a:lstStyle/>
          <a:p>
            <a:r>
              <a:rPr lang="da-DK" dirty="0">
                <a:solidFill>
                  <a:schemeClr val="bg2">
                    <a:lumMod val="10000"/>
                  </a:schemeClr>
                </a:solidFill>
              </a:rPr>
              <a:t>Vi skal kende årsagen til sårets dannelse/diagnosen</a:t>
            </a:r>
          </a:p>
          <a:p>
            <a:r>
              <a:rPr lang="da-DK" dirty="0">
                <a:solidFill>
                  <a:schemeClr val="bg2">
                    <a:lumMod val="10000"/>
                  </a:schemeClr>
                </a:solidFill>
              </a:rPr>
              <a:t>Vi skal  kende målet for behandlingen/</a:t>
            </a:r>
            <a:r>
              <a:rPr lang="da-DK" dirty="0" err="1">
                <a:solidFill>
                  <a:schemeClr val="bg2">
                    <a:lumMod val="10000"/>
                  </a:schemeClr>
                </a:solidFill>
              </a:rPr>
              <a:t>opheling</a:t>
            </a:r>
            <a:r>
              <a:rPr lang="da-DK" dirty="0">
                <a:solidFill>
                  <a:schemeClr val="bg2">
                    <a:lumMod val="10000"/>
                  </a:schemeClr>
                </a:solidFill>
              </a:rPr>
              <a:t> eller lindring?</a:t>
            </a:r>
          </a:p>
          <a:p>
            <a:r>
              <a:rPr lang="da-DK" dirty="0">
                <a:solidFill>
                  <a:schemeClr val="bg2">
                    <a:lumMod val="10000"/>
                  </a:schemeClr>
                </a:solidFill>
              </a:rPr>
              <a:t>Sårbunden skal være ren</a:t>
            </a:r>
          </a:p>
          <a:p>
            <a:r>
              <a:rPr lang="da-DK" dirty="0">
                <a:solidFill>
                  <a:schemeClr val="bg2">
                    <a:lumMod val="10000"/>
                  </a:schemeClr>
                </a:solidFill>
              </a:rPr>
              <a:t>Sårbunden skal være fri for infektion og </a:t>
            </a:r>
            <a:r>
              <a:rPr lang="da-DK" dirty="0" err="1">
                <a:solidFill>
                  <a:schemeClr val="bg2">
                    <a:lumMod val="10000"/>
                  </a:schemeClr>
                </a:solidFill>
              </a:rPr>
              <a:t>nekroser</a:t>
            </a:r>
            <a:endParaRPr lang="da-DK" dirty="0">
              <a:solidFill>
                <a:schemeClr val="bg2">
                  <a:lumMod val="10000"/>
                </a:schemeClr>
              </a:solidFill>
            </a:endParaRPr>
          </a:p>
          <a:p>
            <a:r>
              <a:rPr lang="da-DK" dirty="0">
                <a:solidFill>
                  <a:schemeClr val="bg2">
                    <a:lumMod val="10000"/>
                  </a:schemeClr>
                </a:solidFill>
              </a:rPr>
              <a:t>Såret skal være fugtigt</a:t>
            </a:r>
          </a:p>
          <a:p>
            <a:r>
              <a:rPr lang="da-DK" dirty="0">
                <a:solidFill>
                  <a:schemeClr val="bg2">
                    <a:lumMod val="10000"/>
                  </a:schemeClr>
                </a:solidFill>
              </a:rPr>
              <a:t>Der skal være ro og rette temperatur i granulationsfasen</a:t>
            </a:r>
          </a:p>
          <a:p>
            <a:r>
              <a:rPr lang="da-DK" dirty="0">
                <a:solidFill>
                  <a:schemeClr val="bg2">
                    <a:lumMod val="10000"/>
                  </a:schemeClr>
                </a:solidFill>
              </a:rPr>
              <a:t>Den omkringliggende hud skal være intakt</a:t>
            </a:r>
          </a:p>
          <a:p>
            <a:r>
              <a:rPr lang="da-DK" dirty="0">
                <a:solidFill>
                  <a:schemeClr val="bg2">
                    <a:lumMod val="10000"/>
                  </a:schemeClr>
                </a:solidFill>
              </a:rPr>
              <a:t>Stive sårkanter skal behandles</a:t>
            </a:r>
          </a:p>
          <a:p>
            <a:r>
              <a:rPr lang="da-DK" dirty="0">
                <a:solidFill>
                  <a:schemeClr val="bg2">
                    <a:lumMod val="10000"/>
                  </a:schemeClr>
                </a:solidFill>
              </a:rPr>
              <a:t>Ødemer skal  behandles</a:t>
            </a:r>
          </a:p>
          <a:p>
            <a:r>
              <a:rPr lang="da-DK" dirty="0">
                <a:solidFill>
                  <a:schemeClr val="bg2">
                    <a:lumMod val="10000"/>
                  </a:schemeClr>
                </a:solidFill>
              </a:rPr>
              <a:t>Smerter skal behandles</a:t>
            </a:r>
          </a:p>
          <a:p>
            <a:r>
              <a:rPr lang="da-DK" dirty="0">
                <a:solidFill>
                  <a:schemeClr val="bg2">
                    <a:lumMod val="10000"/>
                  </a:schemeClr>
                </a:solidFill>
              </a:rPr>
              <a:t>Inddrag borgeren/patient/ borger/ borgeren og dennes pårørende </a:t>
            </a:r>
          </a:p>
          <a:p>
            <a:endParaRPr lang="da-DK" dirty="0"/>
          </a:p>
        </p:txBody>
      </p:sp>
      <p:pic>
        <p:nvPicPr>
          <p:cNvPr id="6" name="Pladsholder til billede 13" descr="Et billede, der indeholder person, tøj, kvinde, indendørs&#10;&#10;Automatisk genereret beskrivelse">
            <a:extLst>
              <a:ext uri="{FF2B5EF4-FFF2-40B4-BE49-F238E27FC236}">
                <a16:creationId xmlns:a16="http://schemas.microsoft.com/office/drawing/2014/main" id="{9A393ED8-56D1-E0EA-5594-152C87A0A998}"/>
              </a:ext>
            </a:extLst>
          </p:cNvPr>
          <p:cNvPicPr>
            <a:picLocks noGrp="1" noChangeAspect="1"/>
          </p:cNvPicPr>
          <p:nvPr>
            <p:ph type="pic" sz="quarter" idx="15"/>
          </p:nvPr>
        </p:nvPicPr>
        <p:blipFill>
          <a:blip r:embed="rId3">
            <a:duotone>
              <a:schemeClr val="accent1">
                <a:shade val="45000"/>
                <a:satMod val="135000"/>
              </a:schemeClr>
              <a:prstClr val="white"/>
            </a:duotone>
            <a:alphaModFix amt="85000"/>
          </a:blip>
          <a:srcRect l="33331" r="33331"/>
          <a:stretch>
            <a:fillRect/>
          </a:stretch>
        </p:blipFill>
        <p:spPr>
          <a:xfrm>
            <a:off x="8792633" y="1903069"/>
            <a:ext cx="3000240" cy="3000240"/>
          </a:xfrm>
        </p:spPr>
      </p:pic>
    </p:spTree>
    <p:extLst>
      <p:ext uri="{BB962C8B-B14F-4D97-AF65-F5344CB8AC3E}">
        <p14:creationId xmlns:p14="http://schemas.microsoft.com/office/powerpoint/2010/main" val="222838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C5157-C650-0C2F-8422-F136260591BB}"/>
              </a:ext>
            </a:extLst>
          </p:cNvPr>
          <p:cNvSpPr>
            <a:spLocks noGrp="1"/>
          </p:cNvSpPr>
          <p:nvPr>
            <p:ph type="title"/>
          </p:nvPr>
        </p:nvSpPr>
        <p:spPr>
          <a:xfrm>
            <a:off x="911226" y="31127"/>
            <a:ext cx="9648825" cy="1079594"/>
          </a:xfrm>
        </p:spPr>
        <p:txBody>
          <a:bodyPr/>
          <a:lstStyle/>
          <a:p>
            <a:r>
              <a:rPr lang="da-DK" dirty="0"/>
              <a:t>Hvordan husker man alt dette</a:t>
            </a:r>
            <a:endParaRPr lang="da-DK" dirty="0">
              <a:solidFill>
                <a:srgbClr val="3B5182"/>
              </a:solidFill>
            </a:endParaRPr>
          </a:p>
        </p:txBody>
      </p:sp>
      <p:sp>
        <p:nvSpPr>
          <p:cNvPr id="3" name="Pladsholder til slidenummer 2">
            <a:extLst>
              <a:ext uri="{FF2B5EF4-FFF2-40B4-BE49-F238E27FC236}">
                <a16:creationId xmlns:a16="http://schemas.microsoft.com/office/drawing/2014/main" id="{9478DA20-8CB9-5ACF-9BC0-58EA145C085E}"/>
              </a:ext>
            </a:extLst>
          </p:cNvPr>
          <p:cNvSpPr>
            <a:spLocks noGrp="1"/>
          </p:cNvSpPr>
          <p:nvPr>
            <p:ph type="sldNum" sz="quarter" idx="12"/>
          </p:nvPr>
        </p:nvSpPr>
        <p:spPr/>
        <p:txBody>
          <a:bodyPr/>
          <a:lstStyle/>
          <a:p>
            <a:fld id="{50DEC214-4A26-8544-86E4-D5810B015655}" type="slidenum">
              <a:rPr lang="da-DK" smtClean="0"/>
              <a:t>5</a:t>
            </a:fld>
            <a:endParaRPr lang="da-DK" dirty="0"/>
          </a:p>
        </p:txBody>
      </p:sp>
      <p:sp>
        <p:nvSpPr>
          <p:cNvPr id="4" name="Pladsholder til tekst 3">
            <a:extLst>
              <a:ext uri="{FF2B5EF4-FFF2-40B4-BE49-F238E27FC236}">
                <a16:creationId xmlns:a16="http://schemas.microsoft.com/office/drawing/2014/main" id="{5AC273BC-2826-3CA3-2C0C-CE9027F90123}"/>
              </a:ext>
            </a:extLst>
          </p:cNvPr>
          <p:cNvSpPr>
            <a:spLocks noGrp="1"/>
          </p:cNvSpPr>
          <p:nvPr>
            <p:ph type="body" sz="quarter" idx="14"/>
          </p:nvPr>
        </p:nvSpPr>
        <p:spPr>
          <a:xfrm>
            <a:off x="765115" y="1333640"/>
            <a:ext cx="5768436" cy="4985279"/>
          </a:xfrm>
        </p:spPr>
        <p:txBody>
          <a:bodyPr/>
          <a:lstStyle/>
          <a:p>
            <a:pPr marL="12700" indent="0">
              <a:lnSpc>
                <a:spcPct val="100000"/>
              </a:lnSpc>
              <a:buClr>
                <a:srgbClr val="9C007E"/>
              </a:buClr>
              <a:buNone/>
              <a:tabLst>
                <a:tab pos="267970" algn="l"/>
              </a:tabLst>
            </a:pPr>
            <a:r>
              <a:rPr lang="da-DK" dirty="0"/>
              <a:t>For at hjælpe os, har vi brug for en struktur og ensartet  tilgang i vores arbejde, for at sikre at vi får fokus på alle aspekter.</a:t>
            </a:r>
          </a:p>
          <a:p>
            <a:pPr marL="12700" indent="0">
              <a:lnSpc>
                <a:spcPct val="100000"/>
              </a:lnSpc>
              <a:buClr>
                <a:srgbClr val="9C007E"/>
              </a:buClr>
              <a:buNone/>
              <a:tabLst>
                <a:tab pos="267970" algn="l"/>
              </a:tabLst>
            </a:pPr>
            <a:endParaRPr lang="da-DK" dirty="0"/>
          </a:p>
          <a:p>
            <a:pPr marL="12700" indent="0">
              <a:lnSpc>
                <a:spcPct val="100000"/>
              </a:lnSpc>
              <a:buClr>
                <a:srgbClr val="9C007E"/>
              </a:buClr>
              <a:buNone/>
              <a:tabLst>
                <a:tab pos="267970" algn="l"/>
              </a:tabLst>
            </a:pPr>
            <a:r>
              <a:rPr lang="da-DK" dirty="0"/>
              <a:t>Der er altså brug for en opskrift til den videre behandling når vi </a:t>
            </a:r>
            <a:r>
              <a:rPr lang="da-DK" dirty="0" err="1"/>
              <a:t>f.eks</a:t>
            </a:r>
            <a:r>
              <a:rPr lang="da-DK" dirty="0"/>
              <a:t> skal observere et sår og lægge en plan for den videre behandling.</a:t>
            </a:r>
          </a:p>
          <a:p>
            <a:pPr marL="12700" indent="0">
              <a:lnSpc>
                <a:spcPct val="100000"/>
              </a:lnSpc>
              <a:buClr>
                <a:srgbClr val="9C007E"/>
              </a:buClr>
              <a:buNone/>
              <a:tabLst>
                <a:tab pos="267970" algn="l"/>
              </a:tabLst>
            </a:pPr>
            <a:endParaRPr lang="da-DK" dirty="0"/>
          </a:p>
          <a:p>
            <a:pPr marL="12700" indent="0">
              <a:lnSpc>
                <a:spcPct val="100000"/>
              </a:lnSpc>
              <a:buClr>
                <a:srgbClr val="9C007E"/>
              </a:buClr>
              <a:buNone/>
              <a:tabLst>
                <a:tab pos="267970" algn="l"/>
              </a:tabLst>
            </a:pPr>
            <a:r>
              <a:rPr lang="da-DK" dirty="0"/>
              <a:t>Den strukturerede sårvurdering kan </a:t>
            </a:r>
            <a:r>
              <a:rPr lang="da-DK" dirty="0" err="1"/>
              <a:t>f.eks</a:t>
            </a:r>
            <a:r>
              <a:rPr lang="da-DK" dirty="0"/>
              <a:t> være </a:t>
            </a:r>
            <a:r>
              <a:rPr lang="da-DK" b="1" dirty="0"/>
              <a:t>TIME</a:t>
            </a:r>
            <a:endParaRPr lang="da-DK" dirty="0"/>
          </a:p>
          <a:p>
            <a:pPr marL="12700" indent="0">
              <a:lnSpc>
                <a:spcPct val="100000"/>
              </a:lnSpc>
              <a:buClr>
                <a:srgbClr val="9C007E"/>
              </a:buClr>
              <a:buNone/>
              <a:tabLst>
                <a:tab pos="267970" algn="l"/>
              </a:tabLst>
            </a:pPr>
            <a:endParaRPr lang="da-DK" b="1" dirty="0">
              <a:solidFill>
                <a:srgbClr val="FF0000"/>
              </a:solidFill>
            </a:endParaRPr>
          </a:p>
          <a:p>
            <a:pPr marL="12700" indent="0">
              <a:lnSpc>
                <a:spcPct val="100000"/>
              </a:lnSpc>
              <a:buClr>
                <a:srgbClr val="9C007E"/>
              </a:buClr>
              <a:buNone/>
              <a:tabLst>
                <a:tab pos="267970" algn="l"/>
              </a:tabLst>
            </a:pPr>
            <a:endParaRPr lang="da-DK" dirty="0">
              <a:solidFill>
                <a:srgbClr val="FF0000"/>
              </a:solidFill>
            </a:endParaRPr>
          </a:p>
          <a:p>
            <a:pPr marL="12700" indent="0">
              <a:lnSpc>
                <a:spcPct val="100000"/>
              </a:lnSpc>
              <a:buClr>
                <a:srgbClr val="9C007E"/>
              </a:buClr>
              <a:buNone/>
              <a:tabLst>
                <a:tab pos="267970" algn="l"/>
              </a:tabLst>
            </a:pPr>
            <a:endParaRPr lang="da-DK" dirty="0">
              <a:solidFill>
                <a:srgbClr val="FF0000"/>
              </a:solidFill>
            </a:endParaRPr>
          </a:p>
          <a:p>
            <a:pPr marL="12700" indent="0">
              <a:lnSpc>
                <a:spcPct val="100000"/>
              </a:lnSpc>
              <a:buClr>
                <a:srgbClr val="9C007E"/>
              </a:buClr>
              <a:buNone/>
              <a:tabLst>
                <a:tab pos="267970" algn="l"/>
              </a:tabLst>
            </a:pPr>
            <a:r>
              <a:rPr lang="da-DK" dirty="0">
                <a:solidFill>
                  <a:srgbClr val="FF0000"/>
                </a:solidFill>
              </a:rPr>
              <a:t> </a:t>
            </a:r>
            <a:endParaRPr lang="da-DK" dirty="0"/>
          </a:p>
        </p:txBody>
      </p:sp>
      <p:pic>
        <p:nvPicPr>
          <p:cNvPr id="7" name="Picture 2" descr="10,000+ Free Inventory Management System &amp; Time Management Images - Pixabay">
            <a:extLst>
              <a:ext uri="{FF2B5EF4-FFF2-40B4-BE49-F238E27FC236}">
                <a16:creationId xmlns:a16="http://schemas.microsoft.com/office/drawing/2014/main" id="{1E8EE379-C109-F414-25CA-184FA2E87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665" y="1223035"/>
            <a:ext cx="4411930" cy="441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1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310CBF76-C1F0-9702-32B9-5B87DEF7459D}"/>
              </a:ext>
            </a:extLst>
          </p:cNvPr>
          <p:cNvGrpSpPr/>
          <p:nvPr/>
        </p:nvGrpSpPr>
        <p:grpSpPr>
          <a:xfrm>
            <a:off x="0" y="0"/>
            <a:ext cx="2393479" cy="6858000"/>
            <a:chOff x="0" y="0"/>
            <a:chExt cx="2393479" cy="6858000"/>
          </a:xfrm>
        </p:grpSpPr>
        <p:sp>
          <p:nvSpPr>
            <p:cNvPr id="20" name="Rektangel 19">
              <a:extLst>
                <a:ext uri="{FF2B5EF4-FFF2-40B4-BE49-F238E27FC236}">
                  <a16:creationId xmlns:a16="http://schemas.microsoft.com/office/drawing/2014/main" id="{ADBF4D48-EC3B-DD28-03B4-D703D3074C1C}"/>
                </a:ext>
              </a:extLst>
            </p:cNvPr>
            <p:cNvSpPr/>
            <p:nvPr/>
          </p:nvSpPr>
          <p:spPr>
            <a:xfrm>
              <a:off x="0" y="0"/>
              <a:ext cx="2393479" cy="6858000"/>
            </a:xfrm>
            <a:prstGeom prst="rect">
              <a:avLst/>
            </a:prstGeom>
            <a:solidFill>
              <a:srgbClr val="3B51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EA11FE03-8FF8-A5A7-03AC-FB8325325367}"/>
                </a:ext>
              </a:extLst>
            </p:cNvPr>
            <p:cNvSpPr txBox="1"/>
            <p:nvPr/>
          </p:nvSpPr>
          <p:spPr>
            <a:xfrm>
              <a:off x="411920" y="1997839"/>
              <a:ext cx="1981559" cy="2646878"/>
            </a:xfrm>
            <a:prstGeom prst="rect">
              <a:avLst/>
            </a:prstGeom>
            <a:solidFill>
              <a:srgbClr val="3B5182"/>
            </a:solid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T</a:t>
              </a:r>
            </a:p>
            <a:p>
              <a:r>
                <a:rPr lang="da-DK" dirty="0" err="1">
                  <a:solidFill>
                    <a:schemeClr val="bg1"/>
                  </a:solidFill>
                  <a:latin typeface="Verdana" panose="020B0604030504040204" pitchFamily="34" charset="0"/>
                  <a:ea typeface="Verdana" panose="020B0604030504040204" pitchFamily="34" charset="0"/>
                </a:rPr>
                <a:t>Tissue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rgbClr val="320E04"/>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Væv: nekrose,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fibrin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granulation,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hypergranulation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arvæv</a:t>
              </a:r>
            </a:p>
          </p:txBody>
        </p:sp>
      </p:grpSp>
      <p:grpSp>
        <p:nvGrpSpPr>
          <p:cNvPr id="25" name="Gruppe 24">
            <a:extLst>
              <a:ext uri="{FF2B5EF4-FFF2-40B4-BE49-F238E27FC236}">
                <a16:creationId xmlns:a16="http://schemas.microsoft.com/office/drawing/2014/main" id="{C5E5F41B-69AB-7CAD-7385-8CC440774815}"/>
              </a:ext>
            </a:extLst>
          </p:cNvPr>
          <p:cNvGrpSpPr/>
          <p:nvPr/>
        </p:nvGrpSpPr>
        <p:grpSpPr>
          <a:xfrm>
            <a:off x="-2482952" y="0"/>
            <a:ext cx="2393479" cy="6858000"/>
            <a:chOff x="3089707" y="0"/>
            <a:chExt cx="2993457" cy="6858000"/>
          </a:xfrm>
        </p:grpSpPr>
        <p:sp>
          <p:nvSpPr>
            <p:cNvPr id="18" name="Rektangel 17">
              <a:extLst>
                <a:ext uri="{FF2B5EF4-FFF2-40B4-BE49-F238E27FC236}">
                  <a16:creationId xmlns:a16="http://schemas.microsoft.com/office/drawing/2014/main" id="{62F3225B-0B5F-17AA-9B16-D48F6D7BFE89}"/>
                </a:ext>
              </a:extLst>
            </p:cNvPr>
            <p:cNvSpPr/>
            <p:nvPr/>
          </p:nvSpPr>
          <p:spPr>
            <a:xfrm>
              <a:off x="3089707" y="0"/>
              <a:ext cx="299345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41DF8909-D9A9-8220-B1A8-45B8FC94B80B}"/>
                </a:ext>
              </a:extLst>
            </p:cNvPr>
            <p:cNvSpPr txBox="1"/>
            <p:nvPr/>
          </p:nvSpPr>
          <p:spPr>
            <a:xfrm>
              <a:off x="3671548" y="2002727"/>
              <a:ext cx="2186910" cy="1538883"/>
            </a:xfrm>
            <a:prstGeom prst="rect">
              <a:avLst/>
            </a:prstGeom>
            <a:solidFill>
              <a:schemeClr val="accent2"/>
            </a:solidFill>
          </p:spPr>
          <p:txBody>
            <a:bodyPr wrap="square" rtlCol="0">
              <a:spAutoFit/>
            </a:bodyPr>
            <a:lstStyle/>
            <a:p>
              <a:pPr fontAlgn="base"/>
              <a:r>
                <a:rPr lang="da-DK" sz="4000" b="1" i="0" dirty="0">
                  <a:solidFill>
                    <a:schemeClr val="bg1"/>
                  </a:solidFill>
                  <a:effectLst/>
                  <a:latin typeface="+mj-lt"/>
                </a:rPr>
                <a:t>I</a:t>
              </a:r>
            </a:p>
            <a:p>
              <a:pPr fontAlgn="base"/>
              <a:r>
                <a:rPr lang="da-DK" dirty="0" err="1">
                  <a:solidFill>
                    <a:schemeClr val="bg1"/>
                  </a:solidFill>
                  <a:latin typeface="+mj-lt"/>
                </a:rPr>
                <a:t>Infection</a:t>
              </a:r>
              <a:br>
                <a:rPr lang="da-DK" sz="1800" b="0" i="0" dirty="0">
                  <a:solidFill>
                    <a:schemeClr val="bg1"/>
                  </a:solidFill>
                  <a:effectLst/>
                  <a:latin typeface="+mj-lt"/>
                </a:rPr>
              </a:br>
              <a:br>
                <a:rPr lang="da-DK" sz="1800" b="0" i="0" dirty="0">
                  <a:solidFill>
                    <a:schemeClr val="bg1"/>
                  </a:solidFill>
                  <a:effectLst/>
                  <a:latin typeface="+mj-lt"/>
                </a:rPr>
              </a:br>
              <a:r>
                <a:rPr lang="da-DK" sz="1800" b="0" i="0" dirty="0">
                  <a:solidFill>
                    <a:schemeClr val="bg1"/>
                  </a:solidFill>
                  <a:effectLst/>
                  <a:latin typeface="+mj-lt"/>
                </a:rPr>
                <a:t>Inflammation</a:t>
              </a:r>
            </a:p>
          </p:txBody>
        </p:sp>
      </p:grpSp>
      <p:sp>
        <p:nvSpPr>
          <p:cNvPr id="4" name="Pladsholder til slidenummer 3">
            <a:extLst>
              <a:ext uri="{FF2B5EF4-FFF2-40B4-BE49-F238E27FC236}">
                <a16:creationId xmlns:a16="http://schemas.microsoft.com/office/drawing/2014/main" id="{DEB64CA2-673C-ED80-793C-2F00E6704C46}"/>
              </a:ext>
            </a:extLst>
          </p:cNvPr>
          <p:cNvSpPr>
            <a:spLocks noGrp="1"/>
          </p:cNvSpPr>
          <p:nvPr>
            <p:ph type="sldNum" sz="quarter" idx="12"/>
          </p:nvPr>
        </p:nvSpPr>
        <p:spPr/>
        <p:txBody>
          <a:bodyPr/>
          <a:lstStyle/>
          <a:p>
            <a:fld id="{50DEC214-4A26-8544-86E4-D5810B015655}" type="slidenum">
              <a:rPr lang="da-DK" smtClean="0"/>
              <a:t>6</a:t>
            </a:fld>
            <a:endParaRPr lang="da-DK"/>
          </a:p>
        </p:txBody>
      </p:sp>
      <p:grpSp>
        <p:nvGrpSpPr>
          <p:cNvPr id="24" name="Gruppe 23">
            <a:extLst>
              <a:ext uri="{FF2B5EF4-FFF2-40B4-BE49-F238E27FC236}">
                <a16:creationId xmlns:a16="http://schemas.microsoft.com/office/drawing/2014/main" id="{879C3D6A-0CED-24D4-1BC3-1522F2E9E433}"/>
              </a:ext>
            </a:extLst>
          </p:cNvPr>
          <p:cNvGrpSpPr/>
          <p:nvPr/>
        </p:nvGrpSpPr>
        <p:grpSpPr>
          <a:xfrm>
            <a:off x="-2586867" y="0"/>
            <a:ext cx="2393479" cy="6858000"/>
            <a:chOff x="0" y="0"/>
            <a:chExt cx="2993457" cy="6858000"/>
          </a:xfrm>
        </p:grpSpPr>
        <p:sp>
          <p:nvSpPr>
            <p:cNvPr id="15" name="Rektangel 14">
              <a:extLst>
                <a:ext uri="{FF2B5EF4-FFF2-40B4-BE49-F238E27FC236}">
                  <a16:creationId xmlns:a16="http://schemas.microsoft.com/office/drawing/2014/main" id="{3BE9BDAB-0501-DACC-B4E8-6D7DA1B174FB}"/>
                </a:ext>
              </a:extLst>
            </p:cNvPr>
            <p:cNvSpPr/>
            <p:nvPr/>
          </p:nvSpPr>
          <p:spPr>
            <a:xfrm>
              <a:off x="0" y="0"/>
              <a:ext cx="299345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5424A5CA-346B-EBAE-291C-84302F31AEFC}"/>
                </a:ext>
              </a:extLst>
            </p:cNvPr>
            <p:cNvSpPr txBox="1"/>
            <p:nvPr/>
          </p:nvSpPr>
          <p:spPr>
            <a:xfrm>
              <a:off x="510472" y="1997839"/>
              <a:ext cx="2119594" cy="2369880"/>
            </a:xfrm>
            <a:prstGeom prst="rect">
              <a:avLst/>
            </a:prstGeom>
            <a:no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M</a:t>
              </a:r>
            </a:p>
            <a:p>
              <a:r>
                <a:rPr lang="da-DK" dirty="0" err="1">
                  <a:solidFill>
                    <a:schemeClr val="bg1"/>
                  </a:solidFill>
                  <a:latin typeface="Verdana" panose="020B0604030504040204" pitchFamily="34" charset="0"/>
                  <a:ea typeface="Verdana" panose="020B0604030504040204" pitchFamily="34" charset="0"/>
                </a:rPr>
                <a:t>Moisture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Fugt: mængde, farve, lugt, blod og serøst</a:t>
              </a:r>
            </a:p>
          </p:txBody>
        </p:sp>
      </p:grpSp>
      <p:grpSp>
        <p:nvGrpSpPr>
          <p:cNvPr id="27" name="Gruppe 26">
            <a:extLst>
              <a:ext uri="{FF2B5EF4-FFF2-40B4-BE49-F238E27FC236}">
                <a16:creationId xmlns:a16="http://schemas.microsoft.com/office/drawing/2014/main" id="{726D50B6-B69F-7AA2-7C2E-93474421A8A2}"/>
              </a:ext>
            </a:extLst>
          </p:cNvPr>
          <p:cNvGrpSpPr/>
          <p:nvPr/>
        </p:nvGrpSpPr>
        <p:grpSpPr>
          <a:xfrm>
            <a:off x="-2676340" y="0"/>
            <a:ext cx="2393479" cy="6858000"/>
            <a:chOff x="9198543" y="0"/>
            <a:chExt cx="2993457" cy="6858000"/>
          </a:xfrm>
        </p:grpSpPr>
        <p:sp>
          <p:nvSpPr>
            <p:cNvPr id="22" name="Rektangel 21">
              <a:extLst>
                <a:ext uri="{FF2B5EF4-FFF2-40B4-BE49-F238E27FC236}">
                  <a16:creationId xmlns:a16="http://schemas.microsoft.com/office/drawing/2014/main" id="{E40299E1-5368-A98B-86BB-27C2F34246EE}"/>
                </a:ext>
              </a:extLst>
            </p:cNvPr>
            <p:cNvSpPr/>
            <p:nvPr/>
          </p:nvSpPr>
          <p:spPr>
            <a:xfrm>
              <a:off x="9198543" y="0"/>
              <a:ext cx="2993457" cy="6858000"/>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kstfelt 22">
              <a:extLst>
                <a:ext uri="{FF2B5EF4-FFF2-40B4-BE49-F238E27FC236}">
                  <a16:creationId xmlns:a16="http://schemas.microsoft.com/office/drawing/2014/main" id="{5F39445F-7154-54C9-1927-125CAF3842F3}"/>
                </a:ext>
              </a:extLst>
            </p:cNvPr>
            <p:cNvSpPr txBox="1"/>
            <p:nvPr/>
          </p:nvSpPr>
          <p:spPr>
            <a:xfrm>
              <a:off x="9709015" y="1997839"/>
              <a:ext cx="2145847" cy="2646878"/>
            </a:xfrm>
            <a:prstGeom prst="rect">
              <a:avLst/>
            </a:prstGeom>
            <a:solidFill>
              <a:schemeClr val="tx1">
                <a:lumMod val="50000"/>
              </a:schemeClr>
            </a:solid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E</a:t>
              </a:r>
              <a:br>
                <a:rPr lang="da-DK" sz="4000" b="1" dirty="0">
                  <a:solidFill>
                    <a:schemeClr val="bg1"/>
                  </a:solidFill>
                  <a:latin typeface="Verdana" panose="020B0604030504040204" pitchFamily="34" charset="0"/>
                  <a:ea typeface="Verdana" panose="020B0604030504040204" pitchFamily="34" charset="0"/>
                </a:rPr>
              </a:br>
              <a:r>
                <a:rPr lang="da-DK" dirty="0">
                  <a:solidFill>
                    <a:schemeClr val="bg1"/>
                  </a:solidFill>
                  <a:latin typeface="Verdana" panose="020B0604030504040204" pitchFamily="34" charset="0"/>
                  <a:ea typeface="Verdana" panose="020B0604030504040204" pitchFamily="34" charset="0"/>
                </a:rPr>
                <a:t>Edge</a:t>
              </a: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Sårkanter: undermineret, maceration,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kallositet</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skorper</a:t>
              </a:r>
            </a:p>
          </p:txBody>
        </p:sp>
      </p:grpSp>
      <p:sp>
        <p:nvSpPr>
          <p:cNvPr id="30" name="Tekstfelt 29">
            <a:extLst>
              <a:ext uri="{FF2B5EF4-FFF2-40B4-BE49-F238E27FC236}">
                <a16:creationId xmlns:a16="http://schemas.microsoft.com/office/drawing/2014/main" id="{83CA52A5-21AC-C847-81BD-7DB980731191}"/>
              </a:ext>
            </a:extLst>
          </p:cNvPr>
          <p:cNvSpPr txBox="1"/>
          <p:nvPr/>
        </p:nvSpPr>
        <p:spPr>
          <a:xfrm>
            <a:off x="9863757" y="3152001"/>
            <a:ext cx="2328243" cy="461665"/>
          </a:xfrm>
          <a:prstGeom prst="rect">
            <a:avLst/>
          </a:prstGeom>
          <a:noFill/>
        </p:spPr>
        <p:txBody>
          <a:bodyPr wrap="square" rtlCol="0">
            <a:spAutoFit/>
          </a:bodyPr>
          <a:lstStyle/>
          <a:p>
            <a:r>
              <a:rPr lang="da-DK" sz="2400" b="1" dirty="0">
                <a:solidFill>
                  <a:schemeClr val="bg2">
                    <a:lumMod val="25000"/>
                  </a:schemeClr>
                </a:solidFill>
                <a:latin typeface="Verdana" panose="020B0604030504040204" pitchFamily="34" charset="0"/>
                <a:ea typeface="Verdana" panose="020B0604030504040204" pitchFamily="34" charset="0"/>
              </a:rPr>
              <a:t>TIME</a:t>
            </a:r>
          </a:p>
        </p:txBody>
      </p:sp>
    </p:spTree>
    <p:extLst>
      <p:ext uri="{BB962C8B-B14F-4D97-AF65-F5344CB8AC3E}">
        <p14:creationId xmlns:p14="http://schemas.microsoft.com/office/powerpoint/2010/main" val="449955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E8D38C46-2118-97A9-65B6-07F79C0238B2}"/>
              </a:ext>
            </a:extLst>
          </p:cNvPr>
          <p:cNvGrpSpPr/>
          <p:nvPr/>
        </p:nvGrpSpPr>
        <p:grpSpPr>
          <a:xfrm>
            <a:off x="0" y="0"/>
            <a:ext cx="2393479" cy="6858000"/>
            <a:chOff x="6154533" y="0"/>
            <a:chExt cx="2393479" cy="6858000"/>
          </a:xfrm>
          <a:solidFill>
            <a:srgbClr val="3B5182"/>
          </a:solidFill>
        </p:grpSpPr>
        <p:sp>
          <p:nvSpPr>
            <p:cNvPr id="20" name="Rektangel 19">
              <a:extLst>
                <a:ext uri="{FF2B5EF4-FFF2-40B4-BE49-F238E27FC236}">
                  <a16:creationId xmlns:a16="http://schemas.microsoft.com/office/drawing/2014/main" id="{ADBF4D48-EC3B-DD28-03B4-D703D3074C1C}"/>
                </a:ext>
              </a:extLst>
            </p:cNvPr>
            <p:cNvSpPr/>
            <p:nvPr/>
          </p:nvSpPr>
          <p:spPr>
            <a:xfrm>
              <a:off x="6154533" y="0"/>
              <a:ext cx="239347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EA11FE03-8FF8-A5A7-03AC-FB8325325367}"/>
                </a:ext>
              </a:extLst>
            </p:cNvPr>
            <p:cNvSpPr txBox="1"/>
            <p:nvPr/>
          </p:nvSpPr>
          <p:spPr>
            <a:xfrm>
              <a:off x="6566453" y="1997839"/>
              <a:ext cx="1981559" cy="2646878"/>
            </a:xfrm>
            <a:prstGeom prst="rect">
              <a:avLst/>
            </a:prstGeom>
            <a:grp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T</a:t>
              </a:r>
            </a:p>
            <a:p>
              <a:r>
                <a:rPr lang="da-DK" dirty="0" err="1">
                  <a:solidFill>
                    <a:schemeClr val="bg1"/>
                  </a:solidFill>
                  <a:latin typeface="Verdana" panose="020B0604030504040204" pitchFamily="34" charset="0"/>
                  <a:ea typeface="Verdana" panose="020B0604030504040204" pitchFamily="34" charset="0"/>
                </a:rPr>
                <a:t>Tissue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rgbClr val="320E04"/>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Væv: nekrose,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fibrin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granulation,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hypergranulation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arvæv</a:t>
              </a:r>
            </a:p>
          </p:txBody>
        </p:sp>
      </p:grpSp>
      <p:grpSp>
        <p:nvGrpSpPr>
          <p:cNvPr id="25" name="Gruppe 24">
            <a:extLst>
              <a:ext uri="{FF2B5EF4-FFF2-40B4-BE49-F238E27FC236}">
                <a16:creationId xmlns:a16="http://schemas.microsoft.com/office/drawing/2014/main" id="{C5E5F41B-69AB-7CAD-7385-8CC440774815}"/>
              </a:ext>
            </a:extLst>
          </p:cNvPr>
          <p:cNvGrpSpPr/>
          <p:nvPr/>
        </p:nvGrpSpPr>
        <p:grpSpPr>
          <a:xfrm>
            <a:off x="2432524" y="0"/>
            <a:ext cx="2393479" cy="6858000"/>
            <a:chOff x="3089707" y="0"/>
            <a:chExt cx="2993457" cy="6858000"/>
          </a:xfrm>
        </p:grpSpPr>
        <p:sp>
          <p:nvSpPr>
            <p:cNvPr id="18" name="Rektangel 17">
              <a:extLst>
                <a:ext uri="{FF2B5EF4-FFF2-40B4-BE49-F238E27FC236}">
                  <a16:creationId xmlns:a16="http://schemas.microsoft.com/office/drawing/2014/main" id="{62F3225B-0B5F-17AA-9B16-D48F6D7BFE89}"/>
                </a:ext>
              </a:extLst>
            </p:cNvPr>
            <p:cNvSpPr/>
            <p:nvPr/>
          </p:nvSpPr>
          <p:spPr>
            <a:xfrm>
              <a:off x="3089707" y="0"/>
              <a:ext cx="299345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41DF8909-D9A9-8220-B1A8-45B8FC94B80B}"/>
                </a:ext>
              </a:extLst>
            </p:cNvPr>
            <p:cNvSpPr txBox="1"/>
            <p:nvPr/>
          </p:nvSpPr>
          <p:spPr>
            <a:xfrm>
              <a:off x="3671548" y="2002727"/>
              <a:ext cx="2186910" cy="1538883"/>
            </a:xfrm>
            <a:prstGeom prst="rect">
              <a:avLst/>
            </a:prstGeom>
            <a:solidFill>
              <a:schemeClr val="accent2"/>
            </a:solidFill>
          </p:spPr>
          <p:txBody>
            <a:bodyPr wrap="square" rtlCol="0">
              <a:spAutoFit/>
            </a:bodyPr>
            <a:lstStyle/>
            <a:p>
              <a:pPr fontAlgn="base"/>
              <a:r>
                <a:rPr lang="da-DK" sz="4000" b="1" i="0" dirty="0">
                  <a:solidFill>
                    <a:schemeClr val="bg1"/>
                  </a:solidFill>
                  <a:effectLst/>
                  <a:latin typeface="+mj-lt"/>
                </a:rPr>
                <a:t>I</a:t>
              </a:r>
            </a:p>
            <a:p>
              <a:pPr fontAlgn="base"/>
              <a:r>
                <a:rPr lang="da-DK" dirty="0" err="1">
                  <a:solidFill>
                    <a:schemeClr val="bg1"/>
                  </a:solidFill>
                  <a:latin typeface="+mj-lt"/>
                </a:rPr>
                <a:t>Infection</a:t>
              </a:r>
              <a:br>
                <a:rPr lang="da-DK" sz="1800" b="0" i="0" dirty="0">
                  <a:solidFill>
                    <a:schemeClr val="bg1"/>
                  </a:solidFill>
                  <a:effectLst/>
                  <a:latin typeface="+mj-lt"/>
                </a:rPr>
              </a:br>
              <a:br>
                <a:rPr lang="da-DK" sz="1800" b="0" i="0" dirty="0">
                  <a:solidFill>
                    <a:schemeClr val="bg1"/>
                  </a:solidFill>
                  <a:effectLst/>
                  <a:latin typeface="+mj-lt"/>
                </a:rPr>
              </a:br>
              <a:r>
                <a:rPr lang="da-DK" sz="1800" b="0" i="0" dirty="0">
                  <a:solidFill>
                    <a:schemeClr val="bg1"/>
                  </a:solidFill>
                  <a:effectLst/>
                  <a:latin typeface="+mj-lt"/>
                </a:rPr>
                <a:t>Inflammation</a:t>
              </a:r>
            </a:p>
          </p:txBody>
        </p:sp>
      </p:grpSp>
      <p:sp>
        <p:nvSpPr>
          <p:cNvPr id="4" name="Pladsholder til slidenummer 3">
            <a:extLst>
              <a:ext uri="{FF2B5EF4-FFF2-40B4-BE49-F238E27FC236}">
                <a16:creationId xmlns:a16="http://schemas.microsoft.com/office/drawing/2014/main" id="{DEB64CA2-673C-ED80-793C-2F00E6704C46}"/>
              </a:ext>
            </a:extLst>
          </p:cNvPr>
          <p:cNvSpPr>
            <a:spLocks noGrp="1"/>
          </p:cNvSpPr>
          <p:nvPr>
            <p:ph type="sldNum" sz="quarter" idx="12"/>
          </p:nvPr>
        </p:nvSpPr>
        <p:spPr/>
        <p:txBody>
          <a:bodyPr/>
          <a:lstStyle/>
          <a:p>
            <a:fld id="{50DEC214-4A26-8544-86E4-D5810B015655}" type="slidenum">
              <a:rPr lang="da-DK" smtClean="0"/>
              <a:t>7</a:t>
            </a:fld>
            <a:endParaRPr lang="da-DK"/>
          </a:p>
        </p:txBody>
      </p:sp>
      <p:grpSp>
        <p:nvGrpSpPr>
          <p:cNvPr id="24" name="Gruppe 23">
            <a:extLst>
              <a:ext uri="{FF2B5EF4-FFF2-40B4-BE49-F238E27FC236}">
                <a16:creationId xmlns:a16="http://schemas.microsoft.com/office/drawing/2014/main" id="{879C3D6A-0CED-24D4-1BC3-1522F2E9E433}"/>
              </a:ext>
            </a:extLst>
          </p:cNvPr>
          <p:cNvGrpSpPr/>
          <p:nvPr/>
        </p:nvGrpSpPr>
        <p:grpSpPr>
          <a:xfrm>
            <a:off x="-2586867" y="0"/>
            <a:ext cx="2393479" cy="6858000"/>
            <a:chOff x="0" y="0"/>
            <a:chExt cx="2993457" cy="6858000"/>
          </a:xfrm>
        </p:grpSpPr>
        <p:sp>
          <p:nvSpPr>
            <p:cNvPr id="15" name="Rektangel 14">
              <a:extLst>
                <a:ext uri="{FF2B5EF4-FFF2-40B4-BE49-F238E27FC236}">
                  <a16:creationId xmlns:a16="http://schemas.microsoft.com/office/drawing/2014/main" id="{3BE9BDAB-0501-DACC-B4E8-6D7DA1B174FB}"/>
                </a:ext>
              </a:extLst>
            </p:cNvPr>
            <p:cNvSpPr/>
            <p:nvPr/>
          </p:nvSpPr>
          <p:spPr>
            <a:xfrm>
              <a:off x="0" y="0"/>
              <a:ext cx="299345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5424A5CA-346B-EBAE-291C-84302F31AEFC}"/>
                </a:ext>
              </a:extLst>
            </p:cNvPr>
            <p:cNvSpPr txBox="1"/>
            <p:nvPr/>
          </p:nvSpPr>
          <p:spPr>
            <a:xfrm>
              <a:off x="510472" y="1997839"/>
              <a:ext cx="2119594" cy="2369880"/>
            </a:xfrm>
            <a:prstGeom prst="rect">
              <a:avLst/>
            </a:prstGeom>
            <a:no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M</a:t>
              </a:r>
            </a:p>
            <a:p>
              <a:r>
                <a:rPr lang="da-DK" dirty="0" err="1">
                  <a:solidFill>
                    <a:schemeClr val="bg1"/>
                  </a:solidFill>
                  <a:latin typeface="Verdana" panose="020B0604030504040204" pitchFamily="34" charset="0"/>
                  <a:ea typeface="Verdana" panose="020B0604030504040204" pitchFamily="34" charset="0"/>
                </a:rPr>
                <a:t>Moisture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Fugt: mængde, farve, lugt, blod og serøst</a:t>
              </a:r>
            </a:p>
          </p:txBody>
        </p:sp>
      </p:grpSp>
      <p:grpSp>
        <p:nvGrpSpPr>
          <p:cNvPr id="27" name="Gruppe 26">
            <a:extLst>
              <a:ext uri="{FF2B5EF4-FFF2-40B4-BE49-F238E27FC236}">
                <a16:creationId xmlns:a16="http://schemas.microsoft.com/office/drawing/2014/main" id="{726D50B6-B69F-7AA2-7C2E-93474421A8A2}"/>
              </a:ext>
            </a:extLst>
          </p:cNvPr>
          <p:cNvGrpSpPr/>
          <p:nvPr/>
        </p:nvGrpSpPr>
        <p:grpSpPr>
          <a:xfrm>
            <a:off x="-2676340" y="0"/>
            <a:ext cx="2393479" cy="6858000"/>
            <a:chOff x="9198543" y="0"/>
            <a:chExt cx="2993457" cy="6858000"/>
          </a:xfrm>
        </p:grpSpPr>
        <p:sp>
          <p:nvSpPr>
            <p:cNvPr id="22" name="Rektangel 21">
              <a:extLst>
                <a:ext uri="{FF2B5EF4-FFF2-40B4-BE49-F238E27FC236}">
                  <a16:creationId xmlns:a16="http://schemas.microsoft.com/office/drawing/2014/main" id="{E40299E1-5368-A98B-86BB-27C2F34246EE}"/>
                </a:ext>
              </a:extLst>
            </p:cNvPr>
            <p:cNvSpPr/>
            <p:nvPr/>
          </p:nvSpPr>
          <p:spPr>
            <a:xfrm>
              <a:off x="9198543" y="0"/>
              <a:ext cx="2993457" cy="6858000"/>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kstfelt 22">
              <a:extLst>
                <a:ext uri="{FF2B5EF4-FFF2-40B4-BE49-F238E27FC236}">
                  <a16:creationId xmlns:a16="http://schemas.microsoft.com/office/drawing/2014/main" id="{5F39445F-7154-54C9-1927-125CAF3842F3}"/>
                </a:ext>
              </a:extLst>
            </p:cNvPr>
            <p:cNvSpPr txBox="1"/>
            <p:nvPr/>
          </p:nvSpPr>
          <p:spPr>
            <a:xfrm>
              <a:off x="9709015" y="1997839"/>
              <a:ext cx="2145847" cy="2646878"/>
            </a:xfrm>
            <a:prstGeom prst="rect">
              <a:avLst/>
            </a:prstGeom>
            <a:solidFill>
              <a:schemeClr val="tx1">
                <a:lumMod val="50000"/>
              </a:schemeClr>
            </a:solid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E</a:t>
              </a:r>
              <a:br>
                <a:rPr lang="da-DK" sz="4000" b="1" dirty="0">
                  <a:solidFill>
                    <a:schemeClr val="bg1"/>
                  </a:solidFill>
                  <a:latin typeface="Verdana" panose="020B0604030504040204" pitchFamily="34" charset="0"/>
                  <a:ea typeface="Verdana" panose="020B0604030504040204" pitchFamily="34" charset="0"/>
                </a:rPr>
              </a:br>
              <a:r>
                <a:rPr lang="da-DK" dirty="0">
                  <a:solidFill>
                    <a:schemeClr val="bg1"/>
                  </a:solidFill>
                  <a:latin typeface="Verdana" panose="020B0604030504040204" pitchFamily="34" charset="0"/>
                  <a:ea typeface="Verdana" panose="020B0604030504040204" pitchFamily="34" charset="0"/>
                </a:rPr>
                <a:t>Edge</a:t>
              </a: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Sårkanter: undermineret, maceration,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kallositet</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skorper</a:t>
              </a:r>
            </a:p>
          </p:txBody>
        </p:sp>
      </p:grpSp>
      <p:sp>
        <p:nvSpPr>
          <p:cNvPr id="30" name="Tekstfelt 29">
            <a:extLst>
              <a:ext uri="{FF2B5EF4-FFF2-40B4-BE49-F238E27FC236}">
                <a16:creationId xmlns:a16="http://schemas.microsoft.com/office/drawing/2014/main" id="{83CA52A5-21AC-C847-81BD-7DB980731191}"/>
              </a:ext>
            </a:extLst>
          </p:cNvPr>
          <p:cNvSpPr txBox="1"/>
          <p:nvPr/>
        </p:nvSpPr>
        <p:spPr>
          <a:xfrm>
            <a:off x="10027387" y="3152001"/>
            <a:ext cx="2328243" cy="461665"/>
          </a:xfrm>
          <a:prstGeom prst="rect">
            <a:avLst/>
          </a:prstGeom>
          <a:noFill/>
        </p:spPr>
        <p:txBody>
          <a:bodyPr wrap="square" rtlCol="0">
            <a:spAutoFit/>
          </a:bodyPr>
          <a:lstStyle/>
          <a:p>
            <a:r>
              <a:rPr lang="da-DK" sz="2400" b="1" dirty="0">
                <a:solidFill>
                  <a:schemeClr val="bg2">
                    <a:lumMod val="25000"/>
                  </a:schemeClr>
                </a:solidFill>
                <a:latin typeface="Verdana" panose="020B0604030504040204" pitchFamily="34" charset="0"/>
                <a:ea typeface="Verdana" panose="020B0604030504040204" pitchFamily="34" charset="0"/>
              </a:rPr>
              <a:t>TIME</a:t>
            </a:r>
          </a:p>
        </p:txBody>
      </p:sp>
    </p:spTree>
    <p:extLst>
      <p:ext uri="{BB962C8B-B14F-4D97-AF65-F5344CB8AC3E}">
        <p14:creationId xmlns:p14="http://schemas.microsoft.com/office/powerpoint/2010/main" val="1311951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E8D38C46-2118-97A9-65B6-07F79C0238B2}"/>
              </a:ext>
            </a:extLst>
          </p:cNvPr>
          <p:cNvGrpSpPr/>
          <p:nvPr/>
        </p:nvGrpSpPr>
        <p:grpSpPr>
          <a:xfrm>
            <a:off x="0" y="0"/>
            <a:ext cx="2393479" cy="6858000"/>
            <a:chOff x="6154533" y="0"/>
            <a:chExt cx="2393479" cy="6858000"/>
          </a:xfrm>
          <a:solidFill>
            <a:srgbClr val="3B5182"/>
          </a:solidFill>
        </p:grpSpPr>
        <p:sp>
          <p:nvSpPr>
            <p:cNvPr id="20" name="Rektangel 19">
              <a:extLst>
                <a:ext uri="{FF2B5EF4-FFF2-40B4-BE49-F238E27FC236}">
                  <a16:creationId xmlns:a16="http://schemas.microsoft.com/office/drawing/2014/main" id="{ADBF4D48-EC3B-DD28-03B4-D703D3074C1C}"/>
                </a:ext>
              </a:extLst>
            </p:cNvPr>
            <p:cNvSpPr/>
            <p:nvPr/>
          </p:nvSpPr>
          <p:spPr>
            <a:xfrm>
              <a:off x="6154533" y="0"/>
              <a:ext cx="239347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EA11FE03-8FF8-A5A7-03AC-FB8325325367}"/>
                </a:ext>
              </a:extLst>
            </p:cNvPr>
            <p:cNvSpPr txBox="1"/>
            <p:nvPr/>
          </p:nvSpPr>
          <p:spPr>
            <a:xfrm>
              <a:off x="6566453" y="1997839"/>
              <a:ext cx="1981559" cy="2646878"/>
            </a:xfrm>
            <a:prstGeom prst="rect">
              <a:avLst/>
            </a:prstGeom>
            <a:grp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T</a:t>
              </a:r>
            </a:p>
            <a:p>
              <a:r>
                <a:rPr lang="da-DK" dirty="0" err="1">
                  <a:solidFill>
                    <a:schemeClr val="bg1"/>
                  </a:solidFill>
                  <a:latin typeface="Verdana" panose="020B0604030504040204" pitchFamily="34" charset="0"/>
                  <a:ea typeface="Verdana" panose="020B0604030504040204" pitchFamily="34" charset="0"/>
                </a:rPr>
                <a:t>Tissue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rgbClr val="320E04"/>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Væv: nekrose,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fibrin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granulation,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hypergranulation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arvæv</a:t>
              </a:r>
            </a:p>
          </p:txBody>
        </p:sp>
      </p:grpSp>
      <p:grpSp>
        <p:nvGrpSpPr>
          <p:cNvPr id="25" name="Gruppe 24">
            <a:extLst>
              <a:ext uri="{FF2B5EF4-FFF2-40B4-BE49-F238E27FC236}">
                <a16:creationId xmlns:a16="http://schemas.microsoft.com/office/drawing/2014/main" id="{C5E5F41B-69AB-7CAD-7385-8CC440774815}"/>
              </a:ext>
            </a:extLst>
          </p:cNvPr>
          <p:cNvGrpSpPr/>
          <p:nvPr/>
        </p:nvGrpSpPr>
        <p:grpSpPr>
          <a:xfrm>
            <a:off x="2432524" y="0"/>
            <a:ext cx="2393479" cy="6858000"/>
            <a:chOff x="3089707" y="0"/>
            <a:chExt cx="2993457" cy="6858000"/>
          </a:xfrm>
        </p:grpSpPr>
        <p:sp>
          <p:nvSpPr>
            <p:cNvPr id="18" name="Rektangel 17">
              <a:extLst>
                <a:ext uri="{FF2B5EF4-FFF2-40B4-BE49-F238E27FC236}">
                  <a16:creationId xmlns:a16="http://schemas.microsoft.com/office/drawing/2014/main" id="{62F3225B-0B5F-17AA-9B16-D48F6D7BFE89}"/>
                </a:ext>
              </a:extLst>
            </p:cNvPr>
            <p:cNvSpPr/>
            <p:nvPr/>
          </p:nvSpPr>
          <p:spPr>
            <a:xfrm>
              <a:off x="3089707" y="0"/>
              <a:ext cx="299345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41DF8909-D9A9-8220-B1A8-45B8FC94B80B}"/>
                </a:ext>
              </a:extLst>
            </p:cNvPr>
            <p:cNvSpPr txBox="1"/>
            <p:nvPr/>
          </p:nvSpPr>
          <p:spPr>
            <a:xfrm>
              <a:off x="3671548" y="2002727"/>
              <a:ext cx="2186910" cy="1538883"/>
            </a:xfrm>
            <a:prstGeom prst="rect">
              <a:avLst/>
            </a:prstGeom>
            <a:solidFill>
              <a:schemeClr val="accent2"/>
            </a:solidFill>
          </p:spPr>
          <p:txBody>
            <a:bodyPr wrap="square" rtlCol="0">
              <a:spAutoFit/>
            </a:bodyPr>
            <a:lstStyle/>
            <a:p>
              <a:pPr fontAlgn="base"/>
              <a:r>
                <a:rPr lang="da-DK" sz="4000" b="1" i="0" dirty="0">
                  <a:solidFill>
                    <a:schemeClr val="bg1"/>
                  </a:solidFill>
                  <a:effectLst/>
                  <a:latin typeface="+mj-lt"/>
                </a:rPr>
                <a:t>I</a:t>
              </a:r>
            </a:p>
            <a:p>
              <a:pPr fontAlgn="base"/>
              <a:r>
                <a:rPr lang="da-DK" dirty="0" err="1">
                  <a:solidFill>
                    <a:schemeClr val="bg1"/>
                  </a:solidFill>
                  <a:latin typeface="+mj-lt"/>
                </a:rPr>
                <a:t>Infection</a:t>
              </a:r>
              <a:br>
                <a:rPr lang="da-DK" sz="1800" b="0" i="0" dirty="0">
                  <a:solidFill>
                    <a:schemeClr val="bg1"/>
                  </a:solidFill>
                  <a:effectLst/>
                  <a:latin typeface="+mj-lt"/>
                </a:rPr>
              </a:br>
              <a:br>
                <a:rPr lang="da-DK" sz="1800" b="0" i="0" dirty="0">
                  <a:solidFill>
                    <a:schemeClr val="bg1"/>
                  </a:solidFill>
                  <a:effectLst/>
                  <a:latin typeface="+mj-lt"/>
                </a:rPr>
              </a:br>
              <a:r>
                <a:rPr lang="da-DK" sz="1800" b="0" i="0" dirty="0">
                  <a:solidFill>
                    <a:schemeClr val="bg1"/>
                  </a:solidFill>
                  <a:effectLst/>
                  <a:latin typeface="+mj-lt"/>
                </a:rPr>
                <a:t>Inflammation</a:t>
              </a:r>
            </a:p>
          </p:txBody>
        </p:sp>
      </p:grpSp>
      <p:sp>
        <p:nvSpPr>
          <p:cNvPr id="4" name="Pladsholder til slidenummer 3">
            <a:extLst>
              <a:ext uri="{FF2B5EF4-FFF2-40B4-BE49-F238E27FC236}">
                <a16:creationId xmlns:a16="http://schemas.microsoft.com/office/drawing/2014/main" id="{DEB64CA2-673C-ED80-793C-2F00E6704C46}"/>
              </a:ext>
            </a:extLst>
          </p:cNvPr>
          <p:cNvSpPr>
            <a:spLocks noGrp="1"/>
          </p:cNvSpPr>
          <p:nvPr>
            <p:ph type="sldNum" sz="quarter" idx="12"/>
          </p:nvPr>
        </p:nvSpPr>
        <p:spPr/>
        <p:txBody>
          <a:bodyPr/>
          <a:lstStyle/>
          <a:p>
            <a:fld id="{50DEC214-4A26-8544-86E4-D5810B015655}" type="slidenum">
              <a:rPr lang="da-DK" smtClean="0"/>
              <a:t>8</a:t>
            </a:fld>
            <a:endParaRPr lang="da-DK"/>
          </a:p>
        </p:txBody>
      </p:sp>
      <p:grpSp>
        <p:nvGrpSpPr>
          <p:cNvPr id="24" name="Gruppe 23">
            <a:extLst>
              <a:ext uri="{FF2B5EF4-FFF2-40B4-BE49-F238E27FC236}">
                <a16:creationId xmlns:a16="http://schemas.microsoft.com/office/drawing/2014/main" id="{879C3D6A-0CED-24D4-1BC3-1522F2E9E433}"/>
              </a:ext>
            </a:extLst>
          </p:cNvPr>
          <p:cNvGrpSpPr/>
          <p:nvPr/>
        </p:nvGrpSpPr>
        <p:grpSpPr>
          <a:xfrm>
            <a:off x="4865048" y="0"/>
            <a:ext cx="2393479" cy="6858000"/>
            <a:chOff x="0" y="0"/>
            <a:chExt cx="2993457" cy="6858000"/>
          </a:xfrm>
        </p:grpSpPr>
        <p:sp>
          <p:nvSpPr>
            <p:cNvPr id="15" name="Rektangel 14">
              <a:extLst>
                <a:ext uri="{FF2B5EF4-FFF2-40B4-BE49-F238E27FC236}">
                  <a16:creationId xmlns:a16="http://schemas.microsoft.com/office/drawing/2014/main" id="{3BE9BDAB-0501-DACC-B4E8-6D7DA1B174FB}"/>
                </a:ext>
              </a:extLst>
            </p:cNvPr>
            <p:cNvSpPr/>
            <p:nvPr/>
          </p:nvSpPr>
          <p:spPr>
            <a:xfrm>
              <a:off x="0" y="0"/>
              <a:ext cx="299345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5424A5CA-346B-EBAE-291C-84302F31AEFC}"/>
                </a:ext>
              </a:extLst>
            </p:cNvPr>
            <p:cNvSpPr txBox="1"/>
            <p:nvPr/>
          </p:nvSpPr>
          <p:spPr>
            <a:xfrm>
              <a:off x="510472" y="1997839"/>
              <a:ext cx="2119594" cy="2369880"/>
            </a:xfrm>
            <a:prstGeom prst="rect">
              <a:avLst/>
            </a:prstGeom>
            <a:no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M</a:t>
              </a:r>
            </a:p>
            <a:p>
              <a:r>
                <a:rPr lang="da-DK" dirty="0" err="1">
                  <a:solidFill>
                    <a:schemeClr val="bg1"/>
                  </a:solidFill>
                  <a:latin typeface="Verdana" panose="020B0604030504040204" pitchFamily="34" charset="0"/>
                  <a:ea typeface="Verdana" panose="020B0604030504040204" pitchFamily="34" charset="0"/>
                </a:rPr>
                <a:t>Moisture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Fugt: mængde, farve, lugt, blod og serøst</a:t>
              </a:r>
            </a:p>
          </p:txBody>
        </p:sp>
      </p:grpSp>
      <p:grpSp>
        <p:nvGrpSpPr>
          <p:cNvPr id="27" name="Gruppe 26">
            <a:extLst>
              <a:ext uri="{FF2B5EF4-FFF2-40B4-BE49-F238E27FC236}">
                <a16:creationId xmlns:a16="http://schemas.microsoft.com/office/drawing/2014/main" id="{726D50B6-B69F-7AA2-7C2E-93474421A8A2}"/>
              </a:ext>
            </a:extLst>
          </p:cNvPr>
          <p:cNvGrpSpPr/>
          <p:nvPr/>
        </p:nvGrpSpPr>
        <p:grpSpPr>
          <a:xfrm>
            <a:off x="-2676340" y="0"/>
            <a:ext cx="2393479" cy="6858000"/>
            <a:chOff x="9198543" y="0"/>
            <a:chExt cx="2993457" cy="6858000"/>
          </a:xfrm>
        </p:grpSpPr>
        <p:sp>
          <p:nvSpPr>
            <p:cNvPr id="22" name="Rektangel 21">
              <a:extLst>
                <a:ext uri="{FF2B5EF4-FFF2-40B4-BE49-F238E27FC236}">
                  <a16:creationId xmlns:a16="http://schemas.microsoft.com/office/drawing/2014/main" id="{E40299E1-5368-A98B-86BB-27C2F34246EE}"/>
                </a:ext>
              </a:extLst>
            </p:cNvPr>
            <p:cNvSpPr/>
            <p:nvPr/>
          </p:nvSpPr>
          <p:spPr>
            <a:xfrm>
              <a:off x="9198543" y="0"/>
              <a:ext cx="2993457" cy="6858000"/>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kstfelt 22">
              <a:extLst>
                <a:ext uri="{FF2B5EF4-FFF2-40B4-BE49-F238E27FC236}">
                  <a16:creationId xmlns:a16="http://schemas.microsoft.com/office/drawing/2014/main" id="{5F39445F-7154-54C9-1927-125CAF3842F3}"/>
                </a:ext>
              </a:extLst>
            </p:cNvPr>
            <p:cNvSpPr txBox="1"/>
            <p:nvPr/>
          </p:nvSpPr>
          <p:spPr>
            <a:xfrm>
              <a:off x="9709015" y="1997839"/>
              <a:ext cx="2145847" cy="2646878"/>
            </a:xfrm>
            <a:prstGeom prst="rect">
              <a:avLst/>
            </a:prstGeom>
            <a:solidFill>
              <a:schemeClr val="tx1">
                <a:lumMod val="50000"/>
              </a:schemeClr>
            </a:solid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E</a:t>
              </a:r>
              <a:br>
                <a:rPr lang="da-DK" sz="4000" b="1" dirty="0">
                  <a:solidFill>
                    <a:schemeClr val="bg1"/>
                  </a:solidFill>
                  <a:latin typeface="Verdana" panose="020B0604030504040204" pitchFamily="34" charset="0"/>
                  <a:ea typeface="Verdana" panose="020B0604030504040204" pitchFamily="34" charset="0"/>
                </a:rPr>
              </a:br>
              <a:r>
                <a:rPr lang="da-DK" dirty="0">
                  <a:solidFill>
                    <a:schemeClr val="bg1"/>
                  </a:solidFill>
                  <a:latin typeface="Verdana" panose="020B0604030504040204" pitchFamily="34" charset="0"/>
                  <a:ea typeface="Verdana" panose="020B0604030504040204" pitchFamily="34" charset="0"/>
                </a:rPr>
                <a:t>Edge</a:t>
              </a: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Sårkanter: undermineret, maceration,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kallositet</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skorper</a:t>
              </a:r>
            </a:p>
          </p:txBody>
        </p:sp>
      </p:grpSp>
      <p:sp>
        <p:nvSpPr>
          <p:cNvPr id="30" name="Tekstfelt 29">
            <a:extLst>
              <a:ext uri="{FF2B5EF4-FFF2-40B4-BE49-F238E27FC236}">
                <a16:creationId xmlns:a16="http://schemas.microsoft.com/office/drawing/2014/main" id="{83CA52A5-21AC-C847-81BD-7DB980731191}"/>
              </a:ext>
            </a:extLst>
          </p:cNvPr>
          <p:cNvSpPr txBox="1"/>
          <p:nvPr/>
        </p:nvSpPr>
        <p:spPr>
          <a:xfrm>
            <a:off x="10027387" y="3152001"/>
            <a:ext cx="2328243" cy="461665"/>
          </a:xfrm>
          <a:prstGeom prst="rect">
            <a:avLst/>
          </a:prstGeom>
          <a:noFill/>
        </p:spPr>
        <p:txBody>
          <a:bodyPr wrap="square" rtlCol="0">
            <a:spAutoFit/>
          </a:bodyPr>
          <a:lstStyle/>
          <a:p>
            <a:r>
              <a:rPr lang="da-DK" sz="2400" b="1" dirty="0">
                <a:solidFill>
                  <a:schemeClr val="bg2">
                    <a:lumMod val="25000"/>
                  </a:schemeClr>
                </a:solidFill>
                <a:latin typeface="Verdana" panose="020B0604030504040204" pitchFamily="34" charset="0"/>
                <a:ea typeface="Verdana" panose="020B0604030504040204" pitchFamily="34" charset="0"/>
              </a:rPr>
              <a:t>TIME</a:t>
            </a:r>
          </a:p>
        </p:txBody>
      </p:sp>
    </p:spTree>
    <p:extLst>
      <p:ext uri="{BB962C8B-B14F-4D97-AF65-F5344CB8AC3E}">
        <p14:creationId xmlns:p14="http://schemas.microsoft.com/office/powerpoint/2010/main" val="166107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E8D38C46-2118-97A9-65B6-07F79C0238B2}"/>
              </a:ext>
            </a:extLst>
          </p:cNvPr>
          <p:cNvGrpSpPr/>
          <p:nvPr/>
        </p:nvGrpSpPr>
        <p:grpSpPr>
          <a:xfrm>
            <a:off x="0" y="0"/>
            <a:ext cx="2393479" cy="6858000"/>
            <a:chOff x="6154533" y="0"/>
            <a:chExt cx="2393479" cy="6858000"/>
          </a:xfrm>
          <a:solidFill>
            <a:srgbClr val="3B5182"/>
          </a:solidFill>
        </p:grpSpPr>
        <p:sp>
          <p:nvSpPr>
            <p:cNvPr id="20" name="Rektangel 19">
              <a:extLst>
                <a:ext uri="{FF2B5EF4-FFF2-40B4-BE49-F238E27FC236}">
                  <a16:creationId xmlns:a16="http://schemas.microsoft.com/office/drawing/2014/main" id="{ADBF4D48-EC3B-DD28-03B4-D703D3074C1C}"/>
                </a:ext>
              </a:extLst>
            </p:cNvPr>
            <p:cNvSpPr/>
            <p:nvPr/>
          </p:nvSpPr>
          <p:spPr>
            <a:xfrm>
              <a:off x="6154533" y="0"/>
              <a:ext cx="239347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EA11FE03-8FF8-A5A7-03AC-FB8325325367}"/>
                </a:ext>
              </a:extLst>
            </p:cNvPr>
            <p:cNvSpPr txBox="1"/>
            <p:nvPr/>
          </p:nvSpPr>
          <p:spPr>
            <a:xfrm>
              <a:off x="6566453" y="1997839"/>
              <a:ext cx="1981559" cy="2646878"/>
            </a:xfrm>
            <a:prstGeom prst="rect">
              <a:avLst/>
            </a:prstGeom>
            <a:grp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T</a:t>
              </a:r>
            </a:p>
            <a:p>
              <a:r>
                <a:rPr lang="da-DK" dirty="0" err="1">
                  <a:solidFill>
                    <a:schemeClr val="bg1"/>
                  </a:solidFill>
                  <a:latin typeface="Verdana" panose="020B0604030504040204" pitchFamily="34" charset="0"/>
                  <a:ea typeface="Verdana" panose="020B0604030504040204" pitchFamily="34" charset="0"/>
                </a:rPr>
                <a:t>Tissue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rgbClr val="320E04"/>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Væv: nekrose,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fibrin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granulation,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hypergranulation</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arvæv</a:t>
              </a:r>
            </a:p>
          </p:txBody>
        </p:sp>
      </p:grpSp>
      <p:grpSp>
        <p:nvGrpSpPr>
          <p:cNvPr id="25" name="Gruppe 24">
            <a:extLst>
              <a:ext uri="{FF2B5EF4-FFF2-40B4-BE49-F238E27FC236}">
                <a16:creationId xmlns:a16="http://schemas.microsoft.com/office/drawing/2014/main" id="{C5E5F41B-69AB-7CAD-7385-8CC440774815}"/>
              </a:ext>
            </a:extLst>
          </p:cNvPr>
          <p:cNvGrpSpPr/>
          <p:nvPr/>
        </p:nvGrpSpPr>
        <p:grpSpPr>
          <a:xfrm>
            <a:off x="2432524" y="0"/>
            <a:ext cx="2393479" cy="6858000"/>
            <a:chOff x="3089707" y="0"/>
            <a:chExt cx="2993457" cy="6858000"/>
          </a:xfrm>
        </p:grpSpPr>
        <p:sp>
          <p:nvSpPr>
            <p:cNvPr id="18" name="Rektangel 17">
              <a:extLst>
                <a:ext uri="{FF2B5EF4-FFF2-40B4-BE49-F238E27FC236}">
                  <a16:creationId xmlns:a16="http://schemas.microsoft.com/office/drawing/2014/main" id="{62F3225B-0B5F-17AA-9B16-D48F6D7BFE89}"/>
                </a:ext>
              </a:extLst>
            </p:cNvPr>
            <p:cNvSpPr/>
            <p:nvPr/>
          </p:nvSpPr>
          <p:spPr>
            <a:xfrm>
              <a:off x="3089707" y="0"/>
              <a:ext cx="2993457"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41DF8909-D9A9-8220-B1A8-45B8FC94B80B}"/>
                </a:ext>
              </a:extLst>
            </p:cNvPr>
            <p:cNvSpPr txBox="1"/>
            <p:nvPr/>
          </p:nvSpPr>
          <p:spPr>
            <a:xfrm>
              <a:off x="3671548" y="2002727"/>
              <a:ext cx="2186910" cy="1538883"/>
            </a:xfrm>
            <a:prstGeom prst="rect">
              <a:avLst/>
            </a:prstGeom>
            <a:solidFill>
              <a:schemeClr val="accent2"/>
            </a:solidFill>
          </p:spPr>
          <p:txBody>
            <a:bodyPr wrap="square" rtlCol="0">
              <a:spAutoFit/>
            </a:bodyPr>
            <a:lstStyle/>
            <a:p>
              <a:pPr fontAlgn="base"/>
              <a:r>
                <a:rPr lang="da-DK" sz="4000" b="1" i="0" dirty="0">
                  <a:solidFill>
                    <a:schemeClr val="bg1"/>
                  </a:solidFill>
                  <a:effectLst/>
                  <a:latin typeface="+mj-lt"/>
                </a:rPr>
                <a:t>I</a:t>
              </a:r>
            </a:p>
            <a:p>
              <a:pPr fontAlgn="base"/>
              <a:r>
                <a:rPr lang="da-DK" dirty="0" err="1">
                  <a:solidFill>
                    <a:schemeClr val="bg1"/>
                  </a:solidFill>
                  <a:latin typeface="+mj-lt"/>
                </a:rPr>
                <a:t>Infection</a:t>
              </a:r>
              <a:br>
                <a:rPr lang="da-DK" sz="1800" b="0" i="0" dirty="0">
                  <a:solidFill>
                    <a:schemeClr val="bg1"/>
                  </a:solidFill>
                  <a:effectLst/>
                  <a:latin typeface="+mj-lt"/>
                </a:rPr>
              </a:br>
              <a:br>
                <a:rPr lang="da-DK" sz="1800" b="0" i="0" dirty="0">
                  <a:solidFill>
                    <a:schemeClr val="bg1"/>
                  </a:solidFill>
                  <a:effectLst/>
                  <a:latin typeface="+mj-lt"/>
                </a:rPr>
              </a:br>
              <a:r>
                <a:rPr lang="da-DK" sz="1800" b="0" i="0" dirty="0">
                  <a:solidFill>
                    <a:schemeClr val="bg1"/>
                  </a:solidFill>
                  <a:effectLst/>
                  <a:latin typeface="+mj-lt"/>
                </a:rPr>
                <a:t>Inflammation</a:t>
              </a:r>
            </a:p>
          </p:txBody>
        </p:sp>
      </p:grpSp>
      <p:sp>
        <p:nvSpPr>
          <p:cNvPr id="4" name="Pladsholder til slidenummer 3">
            <a:extLst>
              <a:ext uri="{FF2B5EF4-FFF2-40B4-BE49-F238E27FC236}">
                <a16:creationId xmlns:a16="http://schemas.microsoft.com/office/drawing/2014/main" id="{DEB64CA2-673C-ED80-793C-2F00E6704C46}"/>
              </a:ext>
            </a:extLst>
          </p:cNvPr>
          <p:cNvSpPr>
            <a:spLocks noGrp="1"/>
          </p:cNvSpPr>
          <p:nvPr>
            <p:ph type="sldNum" sz="quarter" idx="12"/>
          </p:nvPr>
        </p:nvSpPr>
        <p:spPr/>
        <p:txBody>
          <a:bodyPr/>
          <a:lstStyle/>
          <a:p>
            <a:fld id="{50DEC214-4A26-8544-86E4-D5810B015655}" type="slidenum">
              <a:rPr lang="da-DK" smtClean="0"/>
              <a:t>9</a:t>
            </a:fld>
            <a:endParaRPr lang="da-DK"/>
          </a:p>
        </p:txBody>
      </p:sp>
      <p:grpSp>
        <p:nvGrpSpPr>
          <p:cNvPr id="24" name="Gruppe 23">
            <a:extLst>
              <a:ext uri="{FF2B5EF4-FFF2-40B4-BE49-F238E27FC236}">
                <a16:creationId xmlns:a16="http://schemas.microsoft.com/office/drawing/2014/main" id="{879C3D6A-0CED-24D4-1BC3-1522F2E9E433}"/>
              </a:ext>
            </a:extLst>
          </p:cNvPr>
          <p:cNvGrpSpPr/>
          <p:nvPr/>
        </p:nvGrpSpPr>
        <p:grpSpPr>
          <a:xfrm>
            <a:off x="4865048" y="0"/>
            <a:ext cx="2393479" cy="6858000"/>
            <a:chOff x="0" y="0"/>
            <a:chExt cx="2993457" cy="6858000"/>
          </a:xfrm>
        </p:grpSpPr>
        <p:sp>
          <p:nvSpPr>
            <p:cNvPr id="15" name="Rektangel 14">
              <a:extLst>
                <a:ext uri="{FF2B5EF4-FFF2-40B4-BE49-F238E27FC236}">
                  <a16:creationId xmlns:a16="http://schemas.microsoft.com/office/drawing/2014/main" id="{3BE9BDAB-0501-DACC-B4E8-6D7DA1B174FB}"/>
                </a:ext>
              </a:extLst>
            </p:cNvPr>
            <p:cNvSpPr/>
            <p:nvPr/>
          </p:nvSpPr>
          <p:spPr>
            <a:xfrm>
              <a:off x="0" y="0"/>
              <a:ext cx="2993457"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5424A5CA-346B-EBAE-291C-84302F31AEFC}"/>
                </a:ext>
              </a:extLst>
            </p:cNvPr>
            <p:cNvSpPr txBox="1"/>
            <p:nvPr/>
          </p:nvSpPr>
          <p:spPr>
            <a:xfrm>
              <a:off x="510472" y="1997839"/>
              <a:ext cx="2119594" cy="2369880"/>
            </a:xfrm>
            <a:prstGeom prst="rect">
              <a:avLst/>
            </a:prstGeom>
            <a:no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M</a:t>
              </a:r>
            </a:p>
            <a:p>
              <a:r>
                <a:rPr lang="da-DK" dirty="0" err="1">
                  <a:solidFill>
                    <a:schemeClr val="bg1"/>
                  </a:solidFill>
                  <a:latin typeface="Verdana" panose="020B0604030504040204" pitchFamily="34" charset="0"/>
                  <a:ea typeface="Verdana" panose="020B0604030504040204" pitchFamily="34" charset="0"/>
                </a:rPr>
                <a:t>Moisture</a:t>
              </a:r>
              <a:endParaRPr lang="da-DK" dirty="0">
                <a:solidFill>
                  <a:schemeClr val="bg1"/>
                </a:solidFill>
                <a:latin typeface="Verdana" panose="020B0604030504040204" pitchFamily="34" charset="0"/>
                <a:ea typeface="Verdana" panose="020B0604030504040204" pitchFamily="34" charset="0"/>
              </a:endParaRP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Fugt: mængde, farve, lugt, blod og serøst</a:t>
              </a:r>
            </a:p>
          </p:txBody>
        </p:sp>
      </p:grpSp>
      <p:grpSp>
        <p:nvGrpSpPr>
          <p:cNvPr id="27" name="Gruppe 26">
            <a:extLst>
              <a:ext uri="{FF2B5EF4-FFF2-40B4-BE49-F238E27FC236}">
                <a16:creationId xmlns:a16="http://schemas.microsoft.com/office/drawing/2014/main" id="{726D50B6-B69F-7AA2-7C2E-93474421A8A2}"/>
              </a:ext>
            </a:extLst>
          </p:cNvPr>
          <p:cNvGrpSpPr/>
          <p:nvPr/>
        </p:nvGrpSpPr>
        <p:grpSpPr>
          <a:xfrm>
            <a:off x="7297572" y="0"/>
            <a:ext cx="2393479" cy="6858000"/>
            <a:chOff x="9198543" y="0"/>
            <a:chExt cx="2993457" cy="6858000"/>
          </a:xfrm>
        </p:grpSpPr>
        <p:sp>
          <p:nvSpPr>
            <p:cNvPr id="22" name="Rektangel 21">
              <a:extLst>
                <a:ext uri="{FF2B5EF4-FFF2-40B4-BE49-F238E27FC236}">
                  <a16:creationId xmlns:a16="http://schemas.microsoft.com/office/drawing/2014/main" id="{E40299E1-5368-A98B-86BB-27C2F34246EE}"/>
                </a:ext>
              </a:extLst>
            </p:cNvPr>
            <p:cNvSpPr/>
            <p:nvPr/>
          </p:nvSpPr>
          <p:spPr>
            <a:xfrm>
              <a:off x="9198543" y="0"/>
              <a:ext cx="2993457" cy="6858000"/>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kstfelt 22">
              <a:extLst>
                <a:ext uri="{FF2B5EF4-FFF2-40B4-BE49-F238E27FC236}">
                  <a16:creationId xmlns:a16="http://schemas.microsoft.com/office/drawing/2014/main" id="{5F39445F-7154-54C9-1927-125CAF3842F3}"/>
                </a:ext>
              </a:extLst>
            </p:cNvPr>
            <p:cNvSpPr txBox="1"/>
            <p:nvPr/>
          </p:nvSpPr>
          <p:spPr>
            <a:xfrm>
              <a:off x="9709015" y="1997839"/>
              <a:ext cx="2145847" cy="2646878"/>
            </a:xfrm>
            <a:prstGeom prst="rect">
              <a:avLst/>
            </a:prstGeom>
            <a:solidFill>
              <a:schemeClr val="tx1">
                <a:lumMod val="50000"/>
              </a:schemeClr>
            </a:solidFill>
          </p:spPr>
          <p:txBody>
            <a:bodyPr wrap="square" rtlCol="0">
              <a:spAutoFit/>
            </a:bodyPr>
            <a:lstStyle/>
            <a:p>
              <a:r>
                <a:rPr lang="da-DK" sz="4000" b="1" dirty="0">
                  <a:solidFill>
                    <a:schemeClr val="bg1"/>
                  </a:solidFill>
                  <a:latin typeface="Verdana" panose="020B0604030504040204" pitchFamily="34" charset="0"/>
                  <a:ea typeface="Verdana" panose="020B0604030504040204" pitchFamily="34" charset="0"/>
                </a:rPr>
                <a:t>E</a:t>
              </a:r>
              <a:br>
                <a:rPr lang="da-DK" sz="4000" b="1" dirty="0">
                  <a:solidFill>
                    <a:schemeClr val="bg1"/>
                  </a:solidFill>
                  <a:latin typeface="Verdana" panose="020B0604030504040204" pitchFamily="34" charset="0"/>
                  <a:ea typeface="Verdana" panose="020B0604030504040204" pitchFamily="34" charset="0"/>
                </a:rPr>
              </a:br>
              <a:r>
                <a:rPr lang="da-DK" dirty="0">
                  <a:solidFill>
                    <a:schemeClr val="bg1"/>
                  </a:solidFill>
                  <a:latin typeface="Verdana" panose="020B0604030504040204" pitchFamily="34" charset="0"/>
                  <a:ea typeface="Verdana" panose="020B0604030504040204" pitchFamily="34" charset="0"/>
                </a:rPr>
                <a:t>Edge</a:t>
              </a:r>
            </a:p>
            <a:p>
              <a:endParaRPr lang="da-DK" altLang="da-DK" dirty="0">
                <a:solidFill>
                  <a:schemeClr val="bg1"/>
                </a:solidFill>
                <a:latin typeface="Verdana" panose="020B0604030504040204" pitchFamily="34" charset="0"/>
                <a:ea typeface="Verdana" panose="020B0604030504040204" pitchFamily="34" charset="0"/>
                <a:cs typeface="Arial Unicode MS" panose="020B0604020202020204" pitchFamily="34" charset="-128"/>
              </a:endParaRPr>
            </a:p>
            <a:p>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Sårkanter: undermineret, maceration, </a:t>
              </a:r>
              <a:r>
                <a:rPr lang="da-DK" altLang="da-DK"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kallositet</a:t>
              </a:r>
              <a:r>
                <a:rPr lang="da-DK" altLang="da-DK"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og skorper</a:t>
              </a:r>
            </a:p>
          </p:txBody>
        </p:sp>
      </p:grpSp>
      <p:sp>
        <p:nvSpPr>
          <p:cNvPr id="30" name="Tekstfelt 29">
            <a:extLst>
              <a:ext uri="{FF2B5EF4-FFF2-40B4-BE49-F238E27FC236}">
                <a16:creationId xmlns:a16="http://schemas.microsoft.com/office/drawing/2014/main" id="{83CA52A5-21AC-C847-81BD-7DB980731191}"/>
              </a:ext>
            </a:extLst>
          </p:cNvPr>
          <p:cNvSpPr txBox="1"/>
          <p:nvPr/>
        </p:nvSpPr>
        <p:spPr>
          <a:xfrm>
            <a:off x="10027387" y="3152001"/>
            <a:ext cx="2328243" cy="461665"/>
          </a:xfrm>
          <a:prstGeom prst="rect">
            <a:avLst/>
          </a:prstGeom>
          <a:noFill/>
        </p:spPr>
        <p:txBody>
          <a:bodyPr wrap="square" rtlCol="0">
            <a:spAutoFit/>
          </a:bodyPr>
          <a:lstStyle/>
          <a:p>
            <a:r>
              <a:rPr lang="da-DK" sz="2400" b="1" dirty="0">
                <a:solidFill>
                  <a:schemeClr val="bg2">
                    <a:lumMod val="25000"/>
                  </a:schemeClr>
                </a:solidFill>
                <a:latin typeface="Verdana" panose="020B0604030504040204" pitchFamily="34" charset="0"/>
                <a:ea typeface="Verdana" panose="020B0604030504040204" pitchFamily="34" charset="0"/>
              </a:rPr>
              <a:t>TIME</a:t>
            </a:r>
          </a:p>
        </p:txBody>
      </p:sp>
    </p:spTree>
    <p:extLst>
      <p:ext uri="{BB962C8B-B14F-4D97-AF65-F5344CB8AC3E}">
        <p14:creationId xmlns:p14="http://schemas.microsoft.com/office/powerpoint/2010/main" val="864373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2.xml><?xml version="1.0" encoding="utf-8"?>
<a:theme xmlns:a="http://schemas.openxmlformats.org/drawingml/2006/main" name="1_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760D69C8-40CC-40BD-8E60-FF542C1AEF31}" vid="{27CB18AC-6A74-4F46-BCFD-35C8E627E96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E3EE6ECFD6806F4C9C1D34CA87A002FF" ma:contentTypeVersion="0" ma:contentTypeDescription="GetOrganized dokument" ma:contentTypeScope="" ma:versionID="55542f3c7616ed2b03eb21965681abcf">
  <xsd:schema xmlns:xsd="http://www.w3.org/2001/XMLSchema" xmlns:xs="http://www.w3.org/2001/XMLSchema" xmlns:p="http://schemas.microsoft.com/office/2006/metadata/properties" xmlns:ns1="http://schemas.microsoft.com/sharepoint/v3" xmlns:ns2="50359CDB-2370-4DFA-B91D-0E928C4A6869" xmlns:ns3="45632986-2332-4bcb-a907-f319a322ff78" targetNamespace="http://schemas.microsoft.com/office/2006/metadata/properties" ma:root="true" ma:fieldsID="fd25e0330241f05e442963fc88651071" ns1:_="" ns2:_="" ns3:_="">
    <xsd:import namespace="http://schemas.microsoft.com/sharepoint/v3"/>
    <xsd:import namespace="50359CDB-2370-4DFA-B91D-0E928C4A6869"/>
    <xsd:import namespace="45632986-2332-4bcb-a907-f319a322ff78"/>
    <xsd:element name="properties">
      <xsd:complexType>
        <xsd:sequence>
          <xsd:element name="documentManagement">
            <xsd:complexType>
              <xsd:all>
                <xsd:element ref="ns1:Korrespondance" minOccurs="0"/>
                <xsd:element ref="ns2:Dato_x0020_oprettet" minOccurs="0"/>
                <xsd:element ref="ns1:CaseOwner"/>
                <xsd:element ref="ns1:Forsendelsesdato" minOccurs="0"/>
                <xsd:element ref="ns2:Dokumentgruppe" minOccurs="0"/>
                <xsd:element ref="ns1:TrackID" minOccurs="0"/>
                <xsd:element ref="ns2:CCMAgendaDocumentStatus" minOccurs="0"/>
                <xsd:element ref="ns2:CCMAgendaStatus" minOccurs="0"/>
                <xsd:element ref="ns2:CCMMeetingCaseLink" minOccurs="0"/>
                <xsd:element ref="ns2:Part" minOccurs="0"/>
                <xsd:element ref="ns1:CCMCognitiveType" minOccurs="0"/>
                <xsd:element ref="ns2:CCMManageRelations" minOccurs="0"/>
                <xsd:element ref="ns2:Status" minOccurs="0"/>
                <xsd:element ref="ns2:Frist" minOccurs="0"/>
                <xsd:element ref="ns2:Registreringsdato" minOccurs="0"/>
                <xsd:element ref="ns2:CCMDescription" minOccurs="0"/>
                <xsd:element ref="ns2:Adresse" minOccurs="0"/>
                <xsd:element ref="ns2:JournalDato" minOccurs="0"/>
                <xsd:element ref="ns2:BrevId" minOccurs="0"/>
                <xsd:element ref="ns2:Fortrolighed" minOccurs="0"/>
                <xsd:element ref="ns1:Classificati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a3c7f3665c3f4ddab65e7e70f16e8438" minOccurs="0"/>
                <xsd:element ref="ns3:TaxCatchAll" minOccurs="0"/>
                <xsd:element ref="ns2:CCMMeetingCaseId" minOccurs="0"/>
                <xsd:element ref="ns2:CCMMeetingCaseInstanceId" minOccurs="0"/>
                <xsd:element ref="ns2:CCMAgendaItemId" minOccurs="0"/>
                <xsd:element ref="ns2:AgendaStatusIcon" minOccurs="0"/>
                <xsd:element ref="ns1:CCMVisualId" minOccurs="0"/>
                <xsd:element ref="ns1:CCMOriginalDocID" minOccurs="0"/>
                <xsd:element ref="ns1:CCMMetadataExtractionStatus" minOccurs="0"/>
                <xsd:element ref="ns1:CCMPageCount" minOccurs="0"/>
                <xsd:element ref="ns1:CCMCommentCount" minOccurs="0"/>
                <xsd:element ref="ns1:CCMPreviewAnnotationsTasks" minOccurs="0"/>
                <xsd:element ref="ns2:h5cdd41bbf4f4e29b66bc68df1bafbfc" minOccurs="0"/>
                <xsd:element ref="ns2:Beskrivel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CaseOwner" ma:index="4" ma:displayName="Sagsbehandler" ma:default="94;#Barbara í Nesinum Askham"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orsendelsesdato" ma:index="6" nillable="true" ma:displayName="Forsendelsesdato" ma:internalName="Forsendelsesdato">
      <xsd:simpleType>
        <xsd:restriction base="dms:DateTime"/>
      </xsd:simpleType>
    </xsd:element>
    <xsd:element name="TrackID" ma:index="9" nillable="true" ma:displayName="TrackID" ma:description="" ma:internalName="TrackID">
      <xsd:simpleType>
        <xsd:restriction base="dms:Note">
          <xsd:maxLength value="255"/>
        </xsd:restriction>
      </xsd:simpleType>
    </xsd:element>
    <xsd:element name="CCMCognitiveType" ma:index="14" nillable="true" ma:displayName="CognitiveType" ma:decimals="0" ma:description="" ma:internalName="CCMCognitiveType" ma:readOnly="false">
      <xsd:simpleType>
        <xsd:restriction base="dms:Number"/>
      </xsd:simpleType>
    </xsd:element>
    <xsd:element name="Classification" ma:index="27" nillable="true" ma:displayName="Klassifikation" ma:hidden="true" ma:internalName="Classification">
      <xsd:simpleType>
        <xsd:restriction base="dms:Choice">
          <xsd:enumeration value="Offentlig"/>
          <xsd:enumeration value="Intern"/>
          <xsd:enumeration value="Fortrolig"/>
        </xsd:restriction>
      </xsd:simpleType>
    </xsd:element>
    <xsd:element name="CaseID" ma:index="28" nillable="true" ma:displayName="Sags ID" ma:default="Tildeler" ma:internalName="CaseID" ma:readOnly="true">
      <xsd:simpleType>
        <xsd:restriction base="dms:Text"/>
      </xsd:simpleType>
    </xsd:element>
    <xsd:element name="DocID" ma:index="29" nillable="true" ma:displayName="Dok ID" ma:default="Tildeler" ma:internalName="DocID" ma:readOnly="true">
      <xsd:simpleType>
        <xsd:restriction base="dms:Text"/>
      </xsd:simpleType>
    </xsd:element>
    <xsd:element name="Finalized" ma:index="30" nillable="true" ma:displayName="Endeligt" ma:default="False" ma:internalName="Finalized" ma:readOnly="true">
      <xsd:simpleType>
        <xsd:restriction base="dms:Boolean"/>
      </xsd:simpleType>
    </xsd:element>
    <xsd:element name="Related" ma:index="31" nillable="true" ma:displayName="Vedhæftet dokument" ma:default="False" ma:internalName="Related" ma:readOnly="true">
      <xsd:simpleType>
        <xsd:restriction base="dms:Boolean"/>
      </xsd:simpleType>
    </xsd:element>
    <xsd:element name="RegistrationDate" ma:index="32" nillable="true" ma:displayName="Registrerings dato" ma:format="DateTime" ma:internalName="RegistrationDate" ma:readOnly="true">
      <xsd:simpleType>
        <xsd:restriction base="dms:DateTime"/>
      </xsd:simpleType>
    </xsd:element>
    <xsd:element name="CaseRecordNumber" ma:index="33" nillable="true" ma:displayName="Akt ID" ma:decimals="0" ma:default="0" ma:internalName="CaseRecordNumber" ma:readOnly="true">
      <xsd:simpleType>
        <xsd:restriction base="dms:Number"/>
      </xsd:simpleType>
    </xsd:element>
    <xsd:element name="LocalAttachment" ma:index="34" nillable="true" ma:displayName="Lokalt bilag" ma:default="False" ma:internalName="LocalAttachment" ma:readOnly="true">
      <xsd:simpleType>
        <xsd:restriction base="dms:Boolean"/>
      </xsd:simpleType>
    </xsd:element>
    <xsd:element name="CCMTemplateName" ma:index="35" nillable="true" ma:displayName="Skabelon navn" ma:internalName="CCMTemplateName" ma:readOnly="true">
      <xsd:simpleType>
        <xsd:restriction base="dms:Text"/>
      </xsd:simpleType>
    </xsd:element>
    <xsd:element name="CCMTemplateVersion" ma:index="36" nillable="true" ma:displayName="Skabelon version" ma:internalName="CCMTemplateVersion" ma:readOnly="true">
      <xsd:simpleType>
        <xsd:restriction base="dms:Text"/>
      </xsd:simpleType>
    </xsd:element>
    <xsd:element name="CCMTemplateID" ma:index="37" nillable="true" ma:displayName="CCMTemplateID" ma:decimals="0" ma:default="0" ma:hidden="true" ma:internalName="CCMTemplateID" ma:readOnly="true">
      <xsd:simpleType>
        <xsd:restriction base="dms:Number"/>
      </xsd:simpleType>
    </xsd:element>
    <xsd:element name="CCMSystemID" ma:index="38" nillable="true" ma:displayName="CCMSystemID" ma:hidden="true" ma:internalName="CCMSystemID" ma:readOnly="true">
      <xsd:simpleType>
        <xsd:restriction base="dms:Text"/>
      </xsd:simpleType>
    </xsd:element>
    <xsd:element name="WasEncrypted" ma:index="39" nillable="true" ma:displayName="Krypteret" ma:default="False" ma:internalName="WasEncrypted" ma:readOnly="true">
      <xsd:simpleType>
        <xsd:restriction base="dms:Boolean"/>
      </xsd:simpleType>
    </xsd:element>
    <xsd:element name="WasSigned" ma:index="40" nillable="true" ma:displayName="Signeret" ma:default="False" ma:internalName="WasSigned" ma:readOnly="true">
      <xsd:simpleType>
        <xsd:restriction base="dms:Boolean"/>
      </xsd:simpleType>
    </xsd:element>
    <xsd:element name="MailHasAttachments" ma:index="41" nillable="true" ma:displayName="E-mail har vedhæftede filer" ma:default="False" ma:internalName="MailHasAttachments" ma:readOnly="true">
      <xsd:simpleType>
        <xsd:restriction base="dms:Boolean"/>
      </xsd:simpleType>
    </xsd:element>
    <xsd:element name="CCMConversation" ma:index="42" nillable="true" ma:displayName="Samtale" ma:internalName="CCMConversation" ma:readOnly="true">
      <xsd:simpleType>
        <xsd:restriction base="dms:Text"/>
      </xsd:simpleType>
    </xsd:element>
    <xsd:element name="CCMVisualId" ma:index="51" nillable="true" ma:displayName="Sags ID" ma:default="Tildeler" ma:internalName="CCMVisualId" ma:readOnly="true">
      <xsd:simpleType>
        <xsd:restriction base="dms:Text"/>
      </xsd:simpleType>
    </xsd:element>
    <xsd:element name="CCMOriginalDocID" ma:index="52" nillable="true" ma:displayName="Originalt Dok ID" ma:description="" ma:internalName="CCMOriginalDocID" ma:readOnly="true">
      <xsd:simpleType>
        <xsd:restriction base="dms:Text"/>
      </xsd:simpleType>
    </xsd:element>
    <xsd:element name="CCMMetadataExtractionStatus" ma:index="5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58" nillable="true" ma:displayName="Sider" ma:decimals="0" ma:internalName="CCMPageCount" ma:readOnly="true">
      <xsd:simpleType>
        <xsd:restriction base="dms:Number"/>
      </xsd:simpleType>
    </xsd:element>
    <xsd:element name="CCMCommentCount" ma:index="59" nillable="true" ma:displayName="Kommentarer" ma:decimals="0" ma:internalName="CCMCommentCount" ma:readOnly="true">
      <xsd:simpleType>
        <xsd:restriction base="dms:Number"/>
      </xsd:simpleType>
    </xsd:element>
    <xsd:element name="CCMPreviewAnnotationsTasks" ma:index="60" nillable="true" ma:displayName="Opgaver" ma:decimals="0" ma:internalName="CCMPreviewAnnotationsTask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0359CDB-2370-4DFA-B91D-0E928C4A6869" elementFormDefault="qualified">
    <xsd:import namespace="http://schemas.microsoft.com/office/2006/documentManagement/types"/>
    <xsd:import namespace="http://schemas.microsoft.com/office/infopath/2007/PartnerControls"/>
    <xsd:element name="Dato_x0020_oprettet" ma:index="3" nillable="true" ma:displayName="Dato oprettet" ma:default="[today]" ma:format="DateOnly" ma:internalName="Dato_x0020_oprettet">
      <xsd:simpleType>
        <xsd:restriction base="dms:DateTime"/>
      </xsd:simpleType>
    </xsd:element>
    <xsd:element name="Dokumentgruppe" ma:index="8" nillable="true" ma:displayName="Dokumentgruppe" ma:internalName="Dokumentgruppe">
      <xsd:simpleType>
        <xsd:restriction base="dms:Text">
          <xsd:maxLength value="255"/>
        </xsd:restriction>
      </xsd:simpleType>
    </xsd:element>
    <xsd:element name="CCMAgendaDocumentStatus" ma:index="10" nillable="true" ma:displayName="Status  for dagsordensdokument" ma:format="Dropdown" ma:internalName="CCMAgendaDocumentStatus">
      <xsd:simpleType>
        <xsd:restriction base="dms:Choice">
          <xsd:enumeration value="Nyt"/>
          <xsd:enumeration value="Under udarbejdelse"/>
          <xsd:enumeration value="Endelig"/>
        </xsd:restriction>
      </xsd:simpleType>
    </xsd:element>
    <xsd:element name="CCMAgendaStatus" ma:index="11"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2"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Part" ma:index="13" nillable="true" ma:displayName="Part" ma:list="{D5B2F375-5C9C-4123-94F7-549456760C8C}" ma:internalName="Part" ma:showField="FilterName">
      <xsd:complexType>
        <xsd:complexContent>
          <xsd:extension base="dms:MultiChoiceLookup">
            <xsd:sequence>
              <xsd:element name="Value" type="dms:Lookup" maxOccurs="unbounded" minOccurs="0" nillable="true"/>
            </xsd:sequence>
          </xsd:extension>
        </xsd:complexContent>
      </xsd:complexType>
    </xsd:element>
    <xsd:element name="CCMManageRelations" ma:index="15" nillable="true" ma:displayName="CCMManageRelations" ma:internalName="CCMManageRelations">
      <xsd:simpleType>
        <xsd:restriction base="dms:Text">
          <xsd:maxLength value="255"/>
        </xsd:restriction>
      </xsd:simpleType>
    </xsd:element>
    <xsd:element name="Status" ma:index="16" nillable="true" ma:displayName="Status" ma:default="Åben" ma:format="Dropdown" ma:internalName="Status">
      <xsd:simpleType>
        <xsd:union memberTypes="dms:Text">
          <xsd:simpleType>
            <xsd:restriction base="dms:Choice">
              <xsd:enumeration value="Nyt"/>
              <xsd:enumeration value="Under udarbejdelse"/>
              <xsd:enumeration value="Færdigt"/>
            </xsd:restriction>
          </xsd:simpleType>
        </xsd:union>
      </xsd:simpleType>
    </xsd:element>
    <xsd:element name="Frist" ma:index="17" nillable="true" ma:displayName="Frist" ma:format="DateOnly" ma:internalName="Frist">
      <xsd:simpleType>
        <xsd:restriction base="dms:DateTime"/>
      </xsd:simpleType>
    </xsd:element>
    <xsd:element name="Registreringsdato" ma:index="18" nillable="true" ma:displayName="Registreringsdato" ma:format="DateOnly" ma:internalName="Registreringsdato">
      <xsd:simpleType>
        <xsd:restriction base="dms:DateTime"/>
      </xsd:simpleType>
    </xsd:element>
    <xsd:element name="CCMDescription" ma:index="19" nillable="true" ma:displayName="Notifikationer" ma:internalName="CCMDescription">
      <xsd:simpleType>
        <xsd:restriction base="dms:Note">
          <xsd:maxLength value="255"/>
        </xsd:restriction>
      </xsd:simpleType>
    </xsd:element>
    <xsd:element name="Adresse" ma:index="20" nillable="true" ma:displayName="Adresse" ma:list="{2D482119-55C0-4BE9-A5D1-C91AD9B5B9C1}" ma:internalName="Adresse" ma:showField="AdresseFlet">
      <xsd:complexType>
        <xsd:complexContent>
          <xsd:extension base="dms:MultiChoiceLookup">
            <xsd:sequence>
              <xsd:element name="Value" type="dms:Lookup" maxOccurs="unbounded" minOccurs="0" nillable="true"/>
            </xsd:sequence>
          </xsd:extension>
        </xsd:complexContent>
      </xsd:complexType>
    </xsd:element>
    <xsd:element name="JournalDato" ma:index="21" nillable="true" ma:displayName="Journal dato" ma:format="DateOnly" ma:internalName="JournalDato">
      <xsd:simpleType>
        <xsd:restriction base="dms:DateTime"/>
      </xsd:simpleType>
    </xsd:element>
    <xsd:element name="BrevId" ma:index="22" nillable="true" ma:displayName="Original brevid" ma:internalName="BrevId">
      <xsd:simpleType>
        <xsd:restriction base="dms:Text">
          <xsd:maxLength value="255"/>
        </xsd:restriction>
      </xsd:simpleType>
    </xsd:element>
    <xsd:element name="Fortrolighed" ma:index="23" nillable="true" ma:displayName="Fortrolighed" ma:default="Offentlig" ma:description="" ma:internalName="Fortrolighed">
      <xsd:simpleType>
        <xsd:restriction base="dms:Choice">
          <xsd:enumeration value="Offentlig"/>
          <xsd:enumeration value="Fortrolig"/>
        </xsd:restriction>
      </xsd:simpleType>
    </xsd:element>
    <xsd:element name="a3c7f3665c3f4ddab65e7e70f16e8438" ma:index="43" nillable="true" ma:taxonomy="true" ma:internalName="a3c7f3665c3f4ddab65e7e70f16e8438" ma:taxonomyFieldName="Dokumenttype" ma:displayName="Dokumenttype" ma:default="" ma:fieldId="{a3c7f366-5c3f-4dda-b65e-7e70f16e8438}" ma:sspId="2cf6b21c-e739-421b-8f40-7865e9e1b0be" ma:termSetId="2a4879fc-ae04-4bed-bb2c-c61845ab3bd7" ma:anchorId="00000000-0000-0000-0000-000000000000" ma:open="false" ma:isKeyword="false">
      <xsd:complexType>
        <xsd:sequence>
          <xsd:element ref="pc:Terms" minOccurs="0" maxOccurs="1"/>
        </xsd:sequence>
      </xsd:complexType>
    </xsd:element>
    <xsd:element name="CCMMeetingCaseId" ma:index="47" nillable="true" ma:displayName="CCMMeetingCaseId" ma:hidden="true" ma:internalName="CCMMeetingCaseId">
      <xsd:simpleType>
        <xsd:restriction base="dms:Text">
          <xsd:maxLength value="255"/>
        </xsd:restriction>
      </xsd:simpleType>
    </xsd:element>
    <xsd:element name="CCMMeetingCaseInstanceId" ma:index="48" nillable="true" ma:displayName="CCMMeetingCaseInstanceId" ma:hidden="true" ma:internalName="CCMMeetingCaseInstanceId">
      <xsd:simpleType>
        <xsd:restriction base="dms:Text">
          <xsd:maxLength value="255"/>
        </xsd:restriction>
      </xsd:simpleType>
    </xsd:element>
    <xsd:element name="CCMAgendaItemId" ma:index="49" nillable="true" ma:displayName="CCMAgendaItemId" ma:decimals="0" ma:hidden="true" ma:internalName="CCMAgendaItemId">
      <xsd:simpleType>
        <xsd:restriction base="dms:Number"/>
      </xsd:simpleType>
    </xsd:element>
    <xsd:element name="AgendaStatusIcon" ma:index="50" nillable="true" ma:displayName="Ikon for dagsordensstatus" ma:internalName="AgendaStatusIcon" ma:readOnly="true">
      <xsd:simpleType>
        <xsd:restriction base="dms:Unknown"/>
      </xsd:simpleType>
    </xsd:element>
    <xsd:element name="h5cdd41bbf4f4e29b66bc68df1bafbfc" ma:index="61" nillable="true" ma:taxonomy="true" ma:internalName="h5cdd41bbf4f4e29b66bc68df1bafbfc" ma:taxonomyFieldName="Afdeling" ma:displayName="Afdeling" ma:default="30;#Koncern Sundhed (SSP)|4cb9e5bb-37f4-4399-a691-e112cdaf29d0" ma:fieldId="{15cdd41b-bf4f-4e29-b66b-c68df1bafbfc}" ma:sspId="2cf6b21c-e739-421b-8f40-7865e9e1b0be" ma:termSetId="0c42a4d7-d357-4dd3-81a3-bd062df2df32" ma:anchorId="00000000-0000-0000-0000-000000000000" ma:open="false" ma:isKeyword="false">
      <xsd:complexType>
        <xsd:sequence>
          <xsd:element ref="pc:Terms" minOccurs="0" maxOccurs="1"/>
        </xsd:sequence>
      </xsd:complexType>
    </xsd:element>
    <xsd:element name="Beskrivelse" ma:index="62" nillable="true" ma:displayName="Beskrivelse" ma:hidden="true" ma:internalName="Beskrivels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632986-2332-4bcb-a907-f319a322ff78"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81230175-9f11-438c-8614-1e4fb30703a3}" ma:internalName="TaxCatchAll" ma:showField="CatchAllData" ma:web="45632986-2332-4bcb-a907-f319a322ff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sendelsesdato xmlns="http://schemas.microsoft.com/sharepoint/v3" xsi:nil="true"/>
    <CCMAgendaItemId xmlns="50359CDB-2370-4DFA-B91D-0E928C4A6869" xsi:nil="true"/>
    <Part xmlns="50359CDB-2370-4DFA-B91D-0E928C4A6869"/>
    <CCMMeetingCaseId xmlns="50359CDB-2370-4DFA-B91D-0E928C4A6869" xsi:nil="true"/>
    <CCMMeetingCaseInstanceId xmlns="50359CDB-2370-4DFA-B91D-0E928C4A6869" xsi:nil="true"/>
    <Korrespondance xmlns="http://schemas.microsoft.com/sharepoint/v3">Intern</Korrespondance>
    <CCMMeetingCaseLink xmlns="50359CDB-2370-4DFA-B91D-0E928C4A6869">
      <Url xsi:nil="true"/>
      <Description xsi:nil="true"/>
    </CCMMeetingCaseLink>
    <CCMCognitiveType xmlns="http://schemas.microsoft.com/sharepoint/v3">-1</CCMCognitiveType>
    <Registreringsdato xmlns="50359CDB-2370-4DFA-B91D-0E928C4A6869" xsi:nil="true"/>
    <Adresse xmlns="50359CDB-2370-4DFA-B91D-0E928C4A6869"/>
    <CCMManageRelations xmlns="50359CDB-2370-4DFA-B91D-0E928C4A6869" xsi:nil="true"/>
    <Fortrolighed xmlns="50359CDB-2370-4DFA-B91D-0E928C4A6869">Offentlig</Fortrolighed>
    <CCMAgendaDocumentStatus xmlns="50359CDB-2370-4DFA-B91D-0E928C4A6869" xsi:nil="true"/>
    <BrevId xmlns="50359CDB-2370-4DFA-B91D-0E928C4A6869" xsi:nil="true"/>
    <CaseOwner xmlns="http://schemas.microsoft.com/sharepoint/v3">
      <UserInfo>
        <DisplayName>Barbara í Nesinum Askham</DisplayName>
        <AccountId>94</AccountId>
        <AccountType/>
      </UserInfo>
    </CaseOwner>
    <Status xmlns="50359CDB-2370-4DFA-B91D-0E928C4A6869">Åben</Status>
    <JournalDato xmlns="50359CDB-2370-4DFA-B91D-0E928C4A6869" xsi:nil="true"/>
    <Dokumentgruppe xmlns="50359CDB-2370-4DFA-B91D-0E928C4A6869" xsi:nil="true"/>
    <CCMDescription xmlns="50359CDB-2370-4DFA-B91D-0E928C4A6869" xsi:nil="true"/>
    <TrackID xmlns="http://schemas.microsoft.com/sharepoint/v3" xsi:nil="true"/>
    <CCMAgendaStatus xmlns="50359CDB-2370-4DFA-B91D-0E928C4A6869" xsi:nil="true"/>
    <h5cdd41bbf4f4e29b66bc68df1bafbfc xmlns="50359CDB-2370-4DFA-B91D-0E928C4A6869">
      <Terms xmlns="http://schemas.microsoft.com/office/infopath/2007/PartnerControls">
        <TermInfo xmlns="http://schemas.microsoft.com/office/infopath/2007/PartnerControls">
          <TermName xmlns="http://schemas.microsoft.com/office/infopath/2007/PartnerControls">Koncern Sundhed (SSP)</TermName>
          <TermId xmlns="http://schemas.microsoft.com/office/infopath/2007/PartnerControls">4cb9e5bb-37f4-4399-a691-e112cdaf29d0</TermId>
        </TermInfo>
      </Terms>
    </h5cdd41bbf4f4e29b66bc68df1bafbfc>
    <Classification xmlns="http://schemas.microsoft.com/sharepoint/v3" xsi:nil="true"/>
    <Beskrivelse xmlns="50359CDB-2370-4DFA-B91D-0E928C4A6869" xsi:nil="true"/>
    <Dato_x0020_oprettet xmlns="50359CDB-2370-4DFA-B91D-0E928C4A6869">2024-12-18T23:00:00+00:00</Dato_x0020_oprettet>
    <Frist xmlns="50359CDB-2370-4DFA-B91D-0E928C4A6869" xsi:nil="true"/>
    <a3c7f3665c3f4ddab65e7e70f16e8438 xmlns="50359CDB-2370-4DFA-B91D-0E928C4A6869">
      <Terms xmlns="http://schemas.microsoft.com/office/infopath/2007/PartnerControls"/>
    </a3c7f3665c3f4ddab65e7e70f16e8438>
    <TaxCatchAll xmlns="45632986-2332-4bcb-a907-f319a322ff78">
      <Value>30</Value>
    </TaxCatchAll>
    <CCMMetadataExtractionStatus xmlns="http://schemas.microsoft.com/sharepoint/v3">CCMPageCount:InProgress;CCMCommentCount:InProgress</CCMMetadataExtractionStatus>
    <LocalAttachment xmlns="http://schemas.microsoft.com/sharepoint/v3">false</LocalAttachment>
    <Related xmlns="http://schemas.microsoft.com/sharepoint/v3">false</Related>
    <CCMSystemID xmlns="http://schemas.microsoft.com/sharepoint/v3">2eef365f-b744-44fd-ad69-10b643aa564f</CCMSystemID>
    <CCMVisualId xmlns="http://schemas.microsoft.com/sharepoint/v3">EMN-2024-11315</CCMVisualId>
    <Finalized xmlns="http://schemas.microsoft.com/sharepoint/v3">false</Finalized>
    <DocID xmlns="http://schemas.microsoft.com/sharepoint/v3">11954821</DocID>
    <CaseRecordNumber xmlns="http://schemas.microsoft.com/sharepoint/v3">0</CaseRecordNumber>
    <CaseID xmlns="http://schemas.microsoft.com/sharepoint/v3">EMN-2024-11315</CaseID>
    <RegistrationDate xmlns="http://schemas.microsoft.com/sharepoint/v3" xsi:nil="true"/>
    <CCMPageCount xmlns="http://schemas.microsoft.com/sharepoint/v3">0</CCMPageCount>
    <CCMCommentCount xmlns="http://schemas.microsoft.com/sharepoint/v3">0</CCMCommentCount>
    <CCMPreviewAnnotationsTasks xmlns="http://schemas.microsoft.com/sharepoint/v3">0</CCMPreviewAnnotationsTasks>
    <CCMConversation xmlns="http://schemas.microsoft.com/sharepoint/v3" xsi:nil="true"/>
    <CCMTemplateID xmlns="http://schemas.microsoft.com/sharepoint/v3">0</CCMTemplateID>
  </documentManagement>
</p:properties>
</file>

<file path=customXml/itemProps1.xml><?xml version="1.0" encoding="utf-8"?>
<ds:datastoreItem xmlns:ds="http://schemas.openxmlformats.org/officeDocument/2006/customXml" ds:itemID="{BB6BF793-A96D-4D39-B4FD-11A9202A3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359CDB-2370-4DFA-B91D-0E928C4A6869"/>
    <ds:schemaRef ds:uri="45632986-2332-4bcb-a907-f319a322f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9F6AB9-18EE-4D85-BF98-52910CA2AE10}">
  <ds:schemaRefs>
    <ds:schemaRef ds:uri="http://schemas.microsoft.com/sharepoint/v3/contenttype/forms"/>
  </ds:schemaRefs>
</ds:datastoreItem>
</file>

<file path=customXml/itemProps3.xml><?xml version="1.0" encoding="utf-8"?>
<ds:datastoreItem xmlns:ds="http://schemas.openxmlformats.org/officeDocument/2006/customXml" ds:itemID="{ED21AFAC-CDF7-4185-9A52-28C180BEC3E6}">
  <ds:schemaRefs>
    <ds:schemaRef ds:uri="http://schemas.microsoft.com/office/2006/metadata/properties"/>
    <ds:schemaRef ds:uri="http://www.w3.org/XML/1998/namespace"/>
    <ds:schemaRef ds:uri="45632986-2332-4bcb-a907-f319a322ff78"/>
    <ds:schemaRef ds:uri="http://purl.org/dc/elements/1.1/"/>
    <ds:schemaRef ds:uri="http://schemas.microsoft.com/sharepoint/v3"/>
    <ds:schemaRef ds:uri="50359CDB-2370-4DFA-B91D-0E928C4A6869"/>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Region Sjælland - Koncern_DK_2022</Template>
  <TotalTime>6846</TotalTime>
  <Words>851</Words>
  <Application>Microsoft Office PowerPoint</Application>
  <PresentationFormat>Widescreen</PresentationFormat>
  <Paragraphs>150</Paragraphs>
  <Slides>12</Slides>
  <Notes>10</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12</vt:i4>
      </vt:variant>
    </vt:vector>
  </HeadingPairs>
  <TitlesOfParts>
    <vt:vector size="19" baseType="lpstr">
      <vt:lpstr>Arial Unicode MS</vt:lpstr>
      <vt:lpstr>Aptos</vt:lpstr>
      <vt:lpstr>Arial</vt:lpstr>
      <vt:lpstr>Calibri</vt:lpstr>
      <vt:lpstr>Verdana</vt:lpstr>
      <vt:lpstr>Region Sjælland - PPT</vt:lpstr>
      <vt:lpstr>1_Region Sjælland - PPT</vt:lpstr>
      <vt:lpstr>Rækkefølge, mål og krav til  sårbehandling</vt:lpstr>
      <vt:lpstr>Tilgå og arbejd altid med sår i denne rækkefølge </vt:lpstr>
      <vt:lpstr>Målet med sårbehandling</vt:lpstr>
      <vt:lpstr>Krav til lokal sårheling</vt:lpstr>
      <vt:lpstr>Hvordan husker man alt dette</vt:lpstr>
      <vt:lpstr>PowerPoint-præsentation</vt:lpstr>
      <vt:lpstr>PowerPoint-præsentation</vt:lpstr>
      <vt:lpstr>PowerPoint-præsentation</vt:lpstr>
      <vt:lpstr>PowerPoint-præsentation</vt:lpstr>
      <vt:lpstr>PowerPoint-præsentation</vt:lpstr>
      <vt:lpstr>Referencer </vt:lpstr>
      <vt:lpstr> Udviklet af Liselotte Brostrup Jensen, Koordinerende sårsygeplejerske for Slagelse og Næstved sygehuse   I samarbejde med Sundhedsstrategisk Planlægning     www.regionsjaelland.dk/saarbehandling </vt:lpstr>
    </vt:vector>
  </TitlesOfParts>
  <Company>Region Sjaelland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Rækkefølge mål og krav til sårbehandling (Version 1)</dc:title>
  <dc:creator>Pernille Graae Hjortebjerg</dc:creator>
  <cp:lastModifiedBy>Barbara í Nesinum Askham</cp:lastModifiedBy>
  <cp:revision>24</cp:revision>
  <dcterms:created xsi:type="dcterms:W3CDTF">2024-09-17T19:28:34Z</dcterms:created>
  <dcterms:modified xsi:type="dcterms:W3CDTF">2025-01-28T22:44:37Z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0x010100AC085CFC53BC46CEA2EADE194AD9D48200E3EE6ECFD6806F4C9C1D34CA87A002FF</vt:lpwstr>
  </property>
  <property fmtid="{D5CDD505-2E9C-101B-9397-08002B2CF9AE}" pid="3" name="CCMOneDriveID">
    <vt:lpwstr/>
  </property>
  <property fmtid="{D5CDD505-2E9C-101B-9397-08002B2CF9AE}" pid="4" name="CCMOneDriveOwnerID">
    <vt:lpwstr/>
  </property>
  <property fmtid="{D5CDD505-2E9C-101B-9397-08002B2CF9AE}" pid="5" name="CCMOneDriveItemID">
    <vt:lpwstr/>
  </property>
  <property fmtid="{D5CDD505-2E9C-101B-9397-08002B2CF9AE}" pid="6" name="CCMIsSharedOnOneDrive">
    <vt:bool>false</vt:bool>
  </property>
  <property fmtid="{D5CDD505-2E9C-101B-9397-08002B2CF9AE}" pid="7" name="Afdeling">
    <vt:lpwstr>30;#Koncern Sundhed (SSP)|4cb9e5bb-37f4-4399-a691-e112cdaf29d0</vt:lpwstr>
  </property>
  <property fmtid="{D5CDD505-2E9C-101B-9397-08002B2CF9AE}" pid="8" name="CCMSystem">
    <vt:lpwstr> </vt:lpwstr>
  </property>
  <property fmtid="{D5CDD505-2E9C-101B-9397-08002B2CF9AE}" pid="9" name="CCMEventContext">
    <vt:lpwstr>1a2f4ee8-381c-4815-a1b7-e8d4fca1193e</vt:lpwstr>
  </property>
  <property fmtid="{D5CDD505-2E9C-101B-9397-08002B2CF9AE}" pid="10" name="Dokumenttype">
    <vt:lpwstr/>
  </property>
  <property fmtid="{D5CDD505-2E9C-101B-9397-08002B2CF9AE}" pid="11" name="CCMCommunication">
    <vt:lpwstr/>
  </property>
</Properties>
</file>