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4"/>
  </p:sldMasterIdLst>
  <p:notesMasterIdLst>
    <p:notesMasterId r:id="rId6"/>
  </p:notesMasterIdLst>
  <p:sldIdLst>
    <p:sldId id="272" r:id="rId5"/>
  </p:sldIdLst>
  <p:sldSz cx="12192000" cy="6858000"/>
  <p:notesSz cx="6797675" cy="9928225"/>
  <p:embeddedFontLst>
    <p:embeddedFont>
      <p:font typeface="Bradley Hand ITC" panose="03070402050302030203" pitchFamily="66" charset="0"/>
      <p:regular r:id="rId7"/>
    </p:embeddedFont>
    <p:embeddedFont>
      <p:font typeface="Poppins" panose="020B0502040204020203" pitchFamily="2" charset="0"/>
      <p:regular r:id="rId8"/>
      <p:bold r:id="rId9"/>
      <p:italic r:id="rId10"/>
      <p:boldItalic r:id="rId11"/>
    </p:embeddedFont>
    <p:embeddedFont>
      <p:font typeface="Poppins ExtraBold" panose="020B0502040204020203" pitchFamily="2" charset="0"/>
      <p:bold r:id="rId12"/>
      <p:italic r:id="rId13"/>
      <p:boldItalic r:id="rId14"/>
    </p:embeddedFont>
    <p:embeddedFont>
      <p:font typeface="Segoe UI" panose="020B0502040204020203" pitchFamily="34" charset="0"/>
      <p:regular r:id="rId15"/>
      <p:bold r:id="rId16"/>
      <p:italic r:id="rId17"/>
      <p:boldItalic r:id="rId18"/>
    </p:embeddedFont>
  </p:embeddedFont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357"/>
    <a:srgbClr val="487EB4"/>
    <a:srgbClr val="D2DDE9"/>
    <a:srgbClr val="89C141"/>
    <a:srgbClr val="6AA449"/>
    <a:srgbClr val="DCE9CD"/>
    <a:srgbClr val="B96955"/>
    <a:srgbClr val="6386D8"/>
    <a:srgbClr val="E9E9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04"/>
    <p:restoredTop sz="95693"/>
  </p:normalViewPr>
  <p:slideViewPr>
    <p:cSldViewPr snapToGrid="0">
      <p:cViewPr varScale="1">
        <p:scale>
          <a:sx n="78" d="100"/>
          <a:sy n="78" d="100"/>
        </p:scale>
        <p:origin x="950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customXml" Target="../customXml/item2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7A54F-E4E6-AB4E-B65F-2B93108232FB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4BF16-5295-CC44-88FF-18DE1DDF22C9}" type="slidenum">
              <a:rPr lang="fr-FR" smtClean="0"/>
              <a:t>‹nr.›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07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4BF16-5295-CC44-88FF-18DE1DDF22C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580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E1764B-7E52-009D-F0D1-D91F381EA6E4}"/>
              </a:ext>
            </a:extLst>
          </p:cNvPr>
          <p:cNvSpPr/>
          <p:nvPr userDrawn="1"/>
        </p:nvSpPr>
        <p:spPr>
          <a:xfrm>
            <a:off x="0" y="0"/>
            <a:ext cx="12192000" cy="6222561"/>
          </a:xfrm>
          <a:prstGeom prst="rect">
            <a:avLst/>
          </a:prstGeom>
          <a:solidFill>
            <a:srgbClr val="D2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04540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June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5901" y="6222562"/>
            <a:ext cx="1487792" cy="669951"/>
          </a:xfrm>
          <a:prstGeom prst="rect">
            <a:avLst/>
          </a:prstGeom>
        </p:spPr>
      </p:pic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FC03E4E8-3A8F-1069-B18A-7FA5F3DA98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4733" y="687975"/>
            <a:ext cx="958954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Authors</a:t>
            </a:r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E028E23F-F9EC-0122-B8B3-CB7A979454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5" y="202116"/>
            <a:ext cx="9589543" cy="447688"/>
          </a:xfrm>
        </p:spPr>
        <p:txBody>
          <a:bodyPr>
            <a:noAutofit/>
          </a:bodyPr>
          <a:lstStyle>
            <a:lvl1pPr marL="0" indent="0">
              <a:buNone/>
              <a:defRPr sz="28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of your abstract</a:t>
            </a:r>
          </a:p>
        </p:txBody>
      </p:sp>
      <p:sp>
        <p:nvSpPr>
          <p:cNvPr id="3" name="Espace réservé du texte 15">
            <a:extLst>
              <a:ext uri="{FF2B5EF4-FFF2-40B4-BE49-F238E27FC236}">
                <a16:creationId xmlns:a16="http://schemas.microsoft.com/office/drawing/2014/main" id="{0A15C626-C4BF-17BF-B17F-287D4C422E4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94733" y="1162621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 err="1"/>
              <a:t>Organization</a:t>
            </a:r>
            <a:r>
              <a:rPr lang="fr-FR" dirty="0"/>
              <a:t>/</a:t>
            </a:r>
            <a:r>
              <a:rPr lang="fr-FR" dirty="0" err="1"/>
              <a:t>education</a:t>
            </a:r>
            <a:r>
              <a:rPr lang="fr-FR" dirty="0"/>
              <a:t> institution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33408A3-9449-CDEF-321B-AC3D53DF10B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94735" y="1733550"/>
            <a:ext cx="273094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Abstract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143A01F-BC2A-C7C1-97E8-90261618770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4734" y="3938817"/>
            <a:ext cx="2730945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940C48C0-E6F2-7B29-157E-F4707B399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368000" y="1721649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Materials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50157FC-394A-F174-3A70-CC90A58CC63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368000" y="3932867"/>
            <a:ext cx="2728000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Methodology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80C449DE-D324-674D-FE4E-612C4AC471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00575" y="1721649"/>
            <a:ext cx="2727999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Results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18E06F98-53DE-685B-854B-6CEE66DB01D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50404" y="1717047"/>
            <a:ext cx="2724822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Conclusion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75ADA8D8-7C6F-FC44-EB03-15ECF2F0C63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58870" y="3932617"/>
            <a:ext cx="2724823" cy="293658"/>
          </a:xfrm>
        </p:spPr>
        <p:txBody>
          <a:bodyPr/>
          <a:lstStyle>
            <a:lvl1pPr marL="0" indent="0">
              <a:buNone/>
              <a:defRPr lang="en-US" sz="1600" b="1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Recommendations</a:t>
            </a:r>
          </a:p>
        </p:txBody>
      </p:sp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88D09C0B-E143-37F4-5C70-47112F5AF56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4734" y="2068524"/>
            <a:ext cx="2730942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5" name="Text Placeholder 15">
            <a:extLst>
              <a:ext uri="{FF2B5EF4-FFF2-40B4-BE49-F238E27FC236}">
                <a16:creationId xmlns:a16="http://schemas.microsoft.com/office/drawing/2014/main" id="{2BEC73C5-6CBF-A8E2-C739-14AA69A3526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4733" y="4270645"/>
            <a:ext cx="2730944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56AD62A0-5B41-256E-6852-D9CA33B0B5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68000" y="2061712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30E439D4-95CF-739A-1841-266676B5BAF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68000" y="4262019"/>
            <a:ext cx="2728000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B1D47E7E-D622-CD34-7EFA-89B5F5690E9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00576" y="2058931"/>
            <a:ext cx="2727998" cy="3869801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F865EBC5-886D-6C45-3CCB-CD7C8A25189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50404" y="2043254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E9AE77FB-FC36-2F61-41A6-EF2B7D95536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258870" y="4263490"/>
            <a:ext cx="2724823" cy="1666713"/>
          </a:xfrm>
        </p:spPr>
        <p:txBody>
          <a:bodyPr>
            <a:normAutofit/>
          </a:bodyPr>
          <a:lstStyle>
            <a:lvl1pPr marL="0" indent="0">
              <a:buNone/>
              <a:defRPr lang="en-US" sz="12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>
              <a:defRPr lang="en-US" sz="1400" b="0" i="0" kern="1200" dirty="0" smtClean="0">
                <a:solidFill>
                  <a:srgbClr val="263357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</a:lstStyle>
          <a:p>
            <a:pPr lvl="0"/>
            <a:r>
              <a:rPr lang="en-US" dirty="0"/>
              <a:t>Insert text here</a:t>
            </a:r>
          </a:p>
        </p:txBody>
      </p:sp>
      <p:sp>
        <p:nvSpPr>
          <p:cNvPr id="36" name="Espace réservé du texte 15">
            <a:extLst>
              <a:ext uri="{FF2B5EF4-FFF2-40B4-BE49-F238E27FC236}">
                <a16:creationId xmlns:a16="http://schemas.microsoft.com/office/drawing/2014/main" id="{C572B081-EF91-F3E0-9C92-D5DF6FE52D3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87035" y="6240248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Keywords</a:t>
            </a:r>
          </a:p>
        </p:txBody>
      </p:sp>
    </p:spTree>
    <p:extLst>
      <p:ext uri="{BB962C8B-B14F-4D97-AF65-F5344CB8AC3E}">
        <p14:creationId xmlns:p14="http://schemas.microsoft.com/office/powerpoint/2010/main" val="244843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36D0B8-0A86-277C-0A21-4B2B2E3DEAC0}"/>
              </a:ext>
            </a:extLst>
          </p:cNvPr>
          <p:cNvSpPr/>
          <p:nvPr userDrawn="1"/>
        </p:nvSpPr>
        <p:spPr>
          <a:xfrm>
            <a:off x="0" y="0"/>
            <a:ext cx="12192000" cy="5751443"/>
          </a:xfrm>
          <a:prstGeom prst="rect">
            <a:avLst/>
          </a:prstGeom>
          <a:solidFill>
            <a:srgbClr val="DCE9C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DEB4E27-3A6C-7D86-FEB6-FD5D41E9D506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487EB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1908256C-170F-63F4-5D05-A242CB0F2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38831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9-13 juin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9F22147-1C7C-80BD-7220-5DE17950AE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41CD0D1C-72CF-2073-B9E9-99B3D9773D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texte 15">
            <a:extLst>
              <a:ext uri="{FF2B5EF4-FFF2-40B4-BE49-F238E27FC236}">
                <a16:creationId xmlns:a16="http://schemas.microsoft.com/office/drawing/2014/main" id="{104FF72A-99A7-5EB3-B525-3722E13304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6" name="Espace réservé du texte 15">
            <a:extLst>
              <a:ext uri="{FF2B5EF4-FFF2-40B4-BE49-F238E27FC236}">
                <a16:creationId xmlns:a16="http://schemas.microsoft.com/office/drawing/2014/main" id="{EEB9AEC7-194C-C606-C9B6-81992D4A1E2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75693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F913FD6-95B3-9C2B-9061-644F5824D460}"/>
              </a:ext>
            </a:extLst>
          </p:cNvPr>
          <p:cNvSpPr/>
          <p:nvPr userDrawn="1"/>
        </p:nvSpPr>
        <p:spPr>
          <a:xfrm>
            <a:off x="0" y="1"/>
            <a:ext cx="12192000" cy="5751442"/>
          </a:xfrm>
          <a:prstGeom prst="rect">
            <a:avLst/>
          </a:prstGeom>
          <a:solidFill>
            <a:srgbClr val="E9E9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FC67B41-3A13-FD27-E40E-9B2B1028FD27}"/>
              </a:ext>
            </a:extLst>
          </p:cNvPr>
          <p:cNvCxnSpPr>
            <a:cxnSpLocks/>
          </p:cNvCxnSpPr>
          <p:nvPr userDrawn="1"/>
        </p:nvCxnSpPr>
        <p:spPr>
          <a:xfrm flipH="1">
            <a:off x="577850" y="647701"/>
            <a:ext cx="11294911" cy="0"/>
          </a:xfrm>
          <a:prstGeom prst="line">
            <a:avLst/>
          </a:prstGeom>
          <a:ln w="6350">
            <a:solidFill>
              <a:srgbClr val="26335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B266094D-1628-415A-1542-417E054C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13180" y="244985"/>
            <a:ext cx="1484084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 dirty="0"/>
              <a:t>3-9 </a:t>
            </a:r>
            <a:r>
              <a:rPr lang="fr-FR" dirty="0" err="1"/>
              <a:t>junio</a:t>
            </a:r>
            <a:r>
              <a:rPr lang="fr-FR" dirty="0"/>
              <a:t> 2025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544030D-5E1B-9F66-DA34-3F3FA6015F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9779" t="45277" r="38524" b="40903"/>
          <a:stretch/>
        </p:blipFill>
        <p:spPr>
          <a:xfrm>
            <a:off x="10499257" y="5891272"/>
            <a:ext cx="1487792" cy="669951"/>
          </a:xfrm>
          <a:prstGeom prst="rect">
            <a:avLst/>
          </a:prstGeom>
        </p:spPr>
      </p:pic>
      <p:sp>
        <p:nvSpPr>
          <p:cNvPr id="4" name="Espace réservé du texte 15">
            <a:extLst>
              <a:ext uri="{FF2B5EF4-FFF2-40B4-BE49-F238E27FC236}">
                <a16:creationId xmlns:a16="http://schemas.microsoft.com/office/drawing/2014/main" id="{168FCBD3-2895-6844-C1E2-FAFEE363C83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4736" y="272615"/>
            <a:ext cx="3114912" cy="412678"/>
          </a:xfrm>
        </p:spPr>
        <p:txBody>
          <a:bodyPr anchor="ctr">
            <a:noAutofit/>
          </a:bodyPr>
          <a:lstStyle>
            <a:lvl1pPr marL="0" indent="0">
              <a:buNone/>
              <a:defRPr sz="12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fr-FR" dirty="0"/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F651590E-AF5D-0810-4536-97673422B9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736" y="1295403"/>
            <a:ext cx="5878031" cy="889552"/>
          </a:xfrm>
        </p:spPr>
        <p:txBody>
          <a:bodyPr>
            <a:noAutofit/>
          </a:bodyPr>
          <a:lstStyle>
            <a:lvl1pPr marL="0" indent="0">
              <a:buNone/>
              <a:defRPr sz="4000" b="1" i="0">
                <a:solidFill>
                  <a:srgbClr val="263357"/>
                </a:solidFill>
                <a:latin typeface="Poppins ExtraBold" pitchFamily="2" charset="77"/>
                <a:cs typeface="Poppins ExtraBold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TITLE HERE</a:t>
            </a:r>
          </a:p>
        </p:txBody>
      </p:sp>
      <p:sp>
        <p:nvSpPr>
          <p:cNvPr id="8" name="Espace réservé du texte 15">
            <a:extLst>
              <a:ext uri="{FF2B5EF4-FFF2-40B4-BE49-F238E27FC236}">
                <a16:creationId xmlns:a16="http://schemas.microsoft.com/office/drawing/2014/main" id="{39A417B2-41A8-7062-73F9-876605A42D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736" y="2341027"/>
            <a:ext cx="11203053" cy="3118870"/>
          </a:xfr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rgbClr val="263357"/>
                </a:solidFill>
                <a:latin typeface="Poppins" pitchFamily="2" charset="77"/>
                <a:cs typeface="Poppins" pitchFamily="2" charset="77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AU" noProof="0" dirty="0"/>
              <a:t>Click here to add text</a:t>
            </a:r>
          </a:p>
        </p:txBody>
      </p:sp>
    </p:spTree>
    <p:extLst>
      <p:ext uri="{BB962C8B-B14F-4D97-AF65-F5344CB8AC3E}">
        <p14:creationId xmlns:p14="http://schemas.microsoft.com/office/powerpoint/2010/main" val="144368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FDAB7F-D6CD-4313-F80F-6FFE33F42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E355F7-82A4-4F14-B3DB-3A75DDD9E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3EEB41-4206-FB7D-3449-256C73151D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CFBCD35-C76B-AA58-BA06-90273B3CD9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82000"/>
                  </a:schemeClr>
                </a:solidFill>
                <a:latin typeface="Poppins" pitchFamily="2" charset="77"/>
                <a:cs typeface="Poppins" pitchFamily="2" charset="77"/>
              </a:defRPr>
            </a:lvl1pPr>
          </a:lstStyle>
          <a:p>
            <a:r>
              <a:rPr lang="fr-FR"/>
              <a:t>Mars 2024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E8A488-398A-17F6-8353-A01D521C3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734291-6B3E-F94D-B3C3-920CFCC3E85E}" type="slidenum">
              <a:rPr lang="fr-FR" smtClean="0"/>
              <a:t>‹nr.›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377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6" r:id="rId2"/>
    <p:sldLayoutId id="2147483668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144" userDrawn="1">
          <p15:clr>
            <a:srgbClr val="F26B43"/>
          </p15:clr>
        </p15:guide>
        <p15:guide id="4" pos="364" userDrawn="1">
          <p15:clr>
            <a:srgbClr val="F26B43"/>
          </p15:clr>
        </p15:guide>
        <p15:guide id="5" pos="940" userDrawn="1">
          <p15:clr>
            <a:srgbClr val="F26B43"/>
          </p15:clr>
        </p15:guide>
        <p15:guide id="6" pos="1161" userDrawn="1">
          <p15:clr>
            <a:srgbClr val="F26B43"/>
          </p15:clr>
        </p15:guide>
        <p15:guide id="7" pos="1737" userDrawn="1">
          <p15:clr>
            <a:srgbClr val="F26B43"/>
          </p15:clr>
        </p15:guide>
        <p15:guide id="8" pos="1958" userDrawn="1">
          <p15:clr>
            <a:srgbClr val="F26B43"/>
          </p15:clr>
        </p15:guide>
        <p15:guide id="9" pos="2534" userDrawn="1">
          <p15:clr>
            <a:srgbClr val="F26B43"/>
          </p15:clr>
        </p15:guide>
        <p15:guide id="10" pos="2755" userDrawn="1">
          <p15:clr>
            <a:srgbClr val="F26B43"/>
          </p15:clr>
        </p15:guide>
        <p15:guide id="11" pos="3331" userDrawn="1">
          <p15:clr>
            <a:srgbClr val="F26B43"/>
          </p15:clr>
        </p15:guide>
        <p15:guide id="12" pos="3552" userDrawn="1">
          <p15:clr>
            <a:srgbClr val="F26B43"/>
          </p15:clr>
        </p15:guide>
        <p15:guide id="13" pos="4128" userDrawn="1">
          <p15:clr>
            <a:srgbClr val="F26B43"/>
          </p15:clr>
        </p15:guide>
        <p15:guide id="14" pos="4348" userDrawn="1">
          <p15:clr>
            <a:srgbClr val="F26B43"/>
          </p15:clr>
        </p15:guide>
        <p15:guide id="15" pos="4924" userDrawn="1">
          <p15:clr>
            <a:srgbClr val="F26B43"/>
          </p15:clr>
        </p15:guide>
        <p15:guide id="16" pos="5145" userDrawn="1">
          <p15:clr>
            <a:srgbClr val="F26B43"/>
          </p15:clr>
        </p15:guide>
        <p15:guide id="17" pos="5721" userDrawn="1">
          <p15:clr>
            <a:srgbClr val="F26B43"/>
          </p15:clr>
        </p15:guide>
        <p15:guide id="18" pos="5942" userDrawn="1">
          <p15:clr>
            <a:srgbClr val="F26B43"/>
          </p15:clr>
        </p15:guide>
        <p15:guide id="19" pos="6518" userDrawn="1">
          <p15:clr>
            <a:srgbClr val="F26B43"/>
          </p15:clr>
        </p15:guide>
        <p15:guide id="20" pos="6739" userDrawn="1">
          <p15:clr>
            <a:srgbClr val="F26B43"/>
          </p15:clr>
        </p15:guide>
        <p15:guide id="21" pos="7315" userDrawn="1">
          <p15:clr>
            <a:srgbClr val="F26B43"/>
          </p15:clr>
        </p15:guide>
        <p15:guide id="22" pos="7536" userDrawn="1">
          <p15:clr>
            <a:srgbClr val="F26B43"/>
          </p15:clr>
        </p15:guide>
        <p15:guide id="23" orient="horz" userDrawn="1">
          <p15:clr>
            <a:srgbClr val="F26B43"/>
          </p15:clr>
        </p15:guide>
        <p15:guide id="24" orient="horz" pos="4320" userDrawn="1">
          <p15:clr>
            <a:srgbClr val="F26B43"/>
          </p15:clr>
        </p15:guide>
        <p15:guide id="25" orient="horz" pos="144" userDrawn="1">
          <p15:clr>
            <a:srgbClr val="F26B43"/>
          </p15:clr>
        </p15:guide>
        <p15:guide id="26" orient="horz" pos="336" userDrawn="1">
          <p15:clr>
            <a:srgbClr val="F26B43"/>
          </p15:clr>
        </p15:guide>
        <p15:guide id="27" orient="horz" pos="912" userDrawn="1">
          <p15:clr>
            <a:srgbClr val="F26B43"/>
          </p15:clr>
        </p15:guide>
        <p15:guide id="28" orient="horz" pos="1104" userDrawn="1">
          <p15:clr>
            <a:srgbClr val="F26B43"/>
          </p15:clr>
        </p15:guide>
        <p15:guide id="29" orient="horz" pos="1680" userDrawn="1">
          <p15:clr>
            <a:srgbClr val="F26B43"/>
          </p15:clr>
        </p15:guide>
        <p15:guide id="30" orient="horz" pos="1872" userDrawn="1">
          <p15:clr>
            <a:srgbClr val="F26B43"/>
          </p15:clr>
        </p15:guide>
        <p15:guide id="31" orient="horz" pos="2448" userDrawn="1">
          <p15:clr>
            <a:srgbClr val="F26B43"/>
          </p15:clr>
        </p15:guide>
        <p15:guide id="32" orient="horz" pos="2640" userDrawn="1">
          <p15:clr>
            <a:srgbClr val="F26B43"/>
          </p15:clr>
        </p15:guide>
        <p15:guide id="33" orient="horz" pos="3216" userDrawn="1">
          <p15:clr>
            <a:srgbClr val="F26B43"/>
          </p15:clr>
        </p15:guide>
        <p15:guide id="34" orient="horz" pos="3408" userDrawn="1">
          <p15:clr>
            <a:srgbClr val="F26B43"/>
          </p15:clr>
        </p15:guide>
        <p15:guide id="35" orient="horz" pos="3984" userDrawn="1">
          <p15:clr>
            <a:srgbClr val="F26B43"/>
          </p15:clr>
        </p15:guide>
        <p15:guide id="36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B13EB824-7FEE-929D-2613-651BBACA1EB6}"/>
              </a:ext>
            </a:extLst>
          </p:cNvPr>
          <p:cNvSpPr/>
          <p:nvPr/>
        </p:nvSpPr>
        <p:spPr>
          <a:xfrm>
            <a:off x="9220292" y="1741673"/>
            <a:ext cx="2750542" cy="23339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solidFill>
                <a:srgbClr val="26335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n-US" sz="1200" kern="1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overall result of the facilitated meetings was that they provide a safe space for brave conversations, leading to joint reflections and collective decision-making on future activities. The meetings also fostered a sense of belonging, community of practice and job satisfaction, as well as the opportunity for growth.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C5D58F-18DB-D850-A480-8080EF9E1C23}"/>
              </a:ext>
            </a:extLst>
          </p:cNvPr>
          <p:cNvSpPr/>
          <p:nvPr/>
        </p:nvSpPr>
        <p:spPr>
          <a:xfrm>
            <a:off x="3165384" y="1740358"/>
            <a:ext cx="2723219" cy="42809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solidFill>
                <a:srgbClr val="263357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Meetings held twice a month for 2 years. Each lasting 1½ hours facilitating by a skilled nurse and based on the following questions:</a:t>
            </a: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can we get back on track?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can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strengthen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each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other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while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also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strengthening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department’s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matters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us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doesn’t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make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sense and </a:t>
            </a:r>
            <a:r>
              <a:rPr kumimoji="0" lang="da-DK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could</a:t>
            </a: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perhaps stop or pause?</a:t>
            </a:r>
          </a:p>
          <a:p>
            <a:pPr marL="628650" lvl="1" indent="-1714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department’s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dream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needs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wake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up and live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again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achieve</a:t>
            </a:r>
            <a:r>
              <a:rPr lang="da-DK" sz="1200" dirty="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da-DK" sz="1200" dirty="0" err="1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that</a:t>
            </a:r>
            <a:r>
              <a:rPr lang="da-DK" sz="1200">
                <a:solidFill>
                  <a:srgbClr val="26335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  <a:endParaRPr kumimoji="0" lang="da-DK" sz="12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809DC5B-FC69-DF4A-0A84-C6977353CAB4}"/>
              </a:ext>
            </a:extLst>
          </p:cNvPr>
          <p:cNvSpPr/>
          <p:nvPr/>
        </p:nvSpPr>
        <p:spPr>
          <a:xfrm>
            <a:off x="9233152" y="4240452"/>
            <a:ext cx="2750542" cy="17813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Poppins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100" dirty="0">
              <a:solidFill>
                <a:srgbClr val="263357"/>
              </a:solidFill>
              <a:latin typeface="Segoe UI" panose="020B0502040204020203" pitchFamily="34" charset="0"/>
              <a:cs typeface="Poppins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100" dirty="0">
                <a:solidFill>
                  <a:srgbClr val="263357"/>
                </a:solidFill>
                <a:latin typeface="Segoe UI" panose="020B0502040204020203" pitchFamily="34" charset="0"/>
                <a:cs typeface="Poppins" pitchFamily="2" charset="77"/>
              </a:rPr>
              <a:t>Continuous development and consolidation of action-learning and person-</a:t>
            </a:r>
            <a:r>
              <a:rPr lang="en-US" sz="1100" dirty="0" err="1">
                <a:solidFill>
                  <a:srgbClr val="263357"/>
                </a:solidFill>
                <a:latin typeface="Segoe UI" panose="020B0502040204020203" pitchFamily="34" charset="0"/>
                <a:cs typeface="Poppins" pitchFamily="2" charset="77"/>
              </a:rPr>
              <a:t>centred</a:t>
            </a:r>
            <a:r>
              <a:rPr lang="en-US" sz="1100" dirty="0">
                <a:solidFill>
                  <a:srgbClr val="263357"/>
                </a:solidFill>
                <a:latin typeface="Segoe UI" panose="020B0502040204020203" pitchFamily="34" charset="0"/>
                <a:cs typeface="Poppins" pitchFamily="2" charset="77"/>
              </a:rPr>
              <a:t> culture is an ongoing process that demands active and positive engagement from all healthcare staff, especially leaders and a supportive context.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Poppins" pitchFamily="2" charset="77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9399AA-1425-314D-CACA-635DF44A32B5}"/>
              </a:ext>
            </a:extLst>
          </p:cNvPr>
          <p:cNvSpPr/>
          <p:nvPr/>
        </p:nvSpPr>
        <p:spPr>
          <a:xfrm>
            <a:off x="301999" y="1740359"/>
            <a:ext cx="2659544" cy="42809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dirty="0">
              <a:solidFill>
                <a:srgbClr val="263357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63357"/>
              </a:solidFill>
              <a:effectLst/>
              <a:uLnTx/>
              <a:uFillTx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Due to increase of more patients, but without additional nursing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63357"/>
                </a:solidFill>
                <a:effectLst/>
                <a:uLnTx/>
                <a:uFillTx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ressources</a:t>
            </a: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led to nursing staff becoming burned out, long-term sick leave, frustration, resignment.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department’s action-learning and person-</a:t>
            </a:r>
            <a:r>
              <a:rPr lang="en-US" sz="1200" dirty="0" err="1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centred</a:t>
            </a: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culture regarding leadership and practice development could not be practiced due to the urgent need for the nursing staff to “put out fires” in clinical practice.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Therefore the department’s ward nurse, assistant ward manager and clinical nurse specialist sought support to get back on track according to a person-</a:t>
            </a:r>
            <a:r>
              <a:rPr lang="en-US" sz="1200" dirty="0" err="1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centred</a:t>
            </a:r>
            <a:r>
              <a:rPr lang="en-US" sz="1200" dirty="0">
                <a:solidFill>
                  <a:srgbClr val="263357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culture.</a:t>
            </a:r>
          </a:p>
        </p:txBody>
      </p:sp>
      <p:sp>
        <p:nvSpPr>
          <p:cNvPr id="122" name="Text Placeholder 121">
            <a:extLst>
              <a:ext uri="{FF2B5EF4-FFF2-40B4-BE49-F238E27FC236}">
                <a16:creationId xmlns:a16="http://schemas.microsoft.com/office/drawing/2014/main" id="{44F0E620-4C56-E216-7DB4-B07A093D84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47784"/>
            <a:ext cx="12191999" cy="578223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20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Back on Track, Nursing Empowerment Culture in a Danish University Hospital Department</a:t>
            </a:r>
            <a:endParaRPr lang="da-DK" sz="20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2C7B6D7D-B1F3-05BE-319C-19219D62E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86750" y="307517"/>
            <a:ext cx="1484084" cy="365125"/>
          </a:xfrm>
        </p:spPr>
        <p:txBody>
          <a:bodyPr/>
          <a:lstStyle/>
          <a:p>
            <a:r>
              <a:rPr lang="fr-FR" dirty="0"/>
              <a:t>9-13 June 2025</a:t>
            </a:r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4509735E-91C0-7D74-6233-098C7F8D79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0" y="687975"/>
            <a:ext cx="12191999" cy="412678"/>
          </a:xfrm>
        </p:spPr>
        <p:txBody>
          <a:bodyPr/>
          <a:lstStyle/>
          <a:p>
            <a:pPr algn="ctr"/>
            <a:r>
              <a:rPr lang="da-DK" sz="1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Britta Louise Schack, Mia Skoropa Markschat, Anne Struer</a:t>
            </a:r>
            <a:r>
              <a:rPr lang="da-DK" sz="1600" baseline="30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sz="1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 Mette Kjerholt</a:t>
            </a:r>
            <a:endParaRPr lang="en-CH" sz="1600" baseline="30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4" name="Text Placeholder 123">
            <a:extLst>
              <a:ext uri="{FF2B5EF4-FFF2-40B4-BE49-F238E27FC236}">
                <a16:creationId xmlns:a16="http://schemas.microsoft.com/office/drawing/2014/main" id="{89656D5B-6DC9-6403-5ED4-5679D561E01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4442" y="1162621"/>
            <a:ext cx="8099833" cy="412678"/>
          </a:xfrm>
        </p:spPr>
        <p:txBody>
          <a:bodyPr/>
          <a:lstStyle/>
          <a:p>
            <a:pPr algn="ctr"/>
            <a:r>
              <a:rPr lang="da-DK" b="0" dirty="0">
                <a:latin typeface="Calibri" panose="020F0502020204030204" pitchFamily="34" charset="0"/>
                <a:cs typeface="Calibri" panose="020F0502020204030204" pitchFamily="34" charset="0"/>
              </a:rPr>
              <a:t>Department of </a:t>
            </a:r>
            <a:r>
              <a:rPr lang="da-DK" b="0" dirty="0" err="1">
                <a:latin typeface="Calibri" panose="020F0502020204030204" pitchFamily="34" charset="0"/>
                <a:cs typeface="Calibri" panose="020F0502020204030204" pitchFamily="34" charset="0"/>
              </a:rPr>
              <a:t>Hematology</a:t>
            </a:r>
            <a:r>
              <a:rPr lang="da-DK" b="0" dirty="0">
                <a:latin typeface="Calibri" panose="020F0502020204030204" pitchFamily="34" charset="0"/>
                <a:cs typeface="Calibri" panose="020F0502020204030204" pitchFamily="34" charset="0"/>
              </a:rPr>
              <a:t>, Zealand University Hospital Denmark</a:t>
            </a:r>
            <a:endParaRPr lang="en-CH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0" name="Text Placeholder 129">
            <a:extLst>
              <a:ext uri="{FF2B5EF4-FFF2-40B4-BE49-F238E27FC236}">
                <a16:creationId xmlns:a16="http://schemas.microsoft.com/office/drawing/2014/main" id="{F76455C1-B076-2A92-38F7-7E390029C52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246012" y="1893195"/>
            <a:ext cx="2724822" cy="293658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da-DK" dirty="0" err="1"/>
              <a:t>Results</a:t>
            </a:r>
            <a:r>
              <a:rPr lang="da-DK" dirty="0"/>
              <a:t>/</a:t>
            </a:r>
            <a:r>
              <a:rPr lang="da-DK" dirty="0" err="1"/>
              <a:t>Conclusion</a:t>
            </a:r>
            <a:endParaRPr lang="en-CH" dirty="0"/>
          </a:p>
        </p:txBody>
      </p:sp>
      <p:sp>
        <p:nvSpPr>
          <p:cNvPr id="131" name="Text Placeholder 130">
            <a:extLst>
              <a:ext uri="{FF2B5EF4-FFF2-40B4-BE49-F238E27FC236}">
                <a16:creationId xmlns:a16="http://schemas.microsoft.com/office/drawing/2014/main" id="{BC30A14F-6A91-66A2-3EB8-DB604E73309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258871" y="4358018"/>
            <a:ext cx="2724823" cy="293658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da-DK" dirty="0" err="1"/>
              <a:t>Perspectives</a:t>
            </a:r>
            <a:endParaRPr lang="en-CH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8430DC-8194-CB55-709D-63691603C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086" y="6293572"/>
            <a:ext cx="2471058" cy="590550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8C4B3D6B-C9DF-41C1-50B5-3E79608E7D8E}"/>
              </a:ext>
            </a:extLst>
          </p:cNvPr>
          <p:cNvSpPr txBox="1"/>
          <p:nvPr/>
        </p:nvSpPr>
        <p:spPr>
          <a:xfrm>
            <a:off x="110257" y="6414526"/>
            <a:ext cx="36057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26335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Copyright © 2025 The authors, brls@regionsjaelland.dk</a:t>
            </a:r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EADB6B29-E121-FEFA-4E78-26925E841DC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182565" y="1887993"/>
            <a:ext cx="2728000" cy="293658"/>
          </a:xfrm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da-DK" dirty="0"/>
              <a:t>Methods</a:t>
            </a:r>
            <a:endParaRPr lang="en-CH" dirty="0"/>
          </a:p>
        </p:txBody>
      </p:sp>
      <p:sp>
        <p:nvSpPr>
          <p:cNvPr id="125" name="Text Placeholder 124">
            <a:extLst>
              <a:ext uri="{FF2B5EF4-FFF2-40B4-BE49-F238E27FC236}">
                <a16:creationId xmlns:a16="http://schemas.microsoft.com/office/drawing/2014/main" id="{70E7F7EE-91B1-7579-8E2B-62618546800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4743" y="1893654"/>
            <a:ext cx="2730942" cy="293658"/>
          </a:xfrm>
        </p:spPr>
        <p:txBody>
          <a:bodyPr>
            <a:normAutofit fontScale="92500" lnSpcReduction="10000"/>
          </a:bodyPr>
          <a:lstStyle/>
          <a:p>
            <a:r>
              <a:rPr lang="da-DK" dirty="0" err="1"/>
              <a:t>Introduction</a:t>
            </a:r>
            <a:endParaRPr lang="en-CH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B0FDE9A-F2CA-1AB2-0936-0793E5D111B4}"/>
              </a:ext>
            </a:extLst>
          </p:cNvPr>
          <p:cNvSpPr txBox="1"/>
          <p:nvPr/>
        </p:nvSpPr>
        <p:spPr>
          <a:xfrm>
            <a:off x="6034357" y="1847097"/>
            <a:ext cx="3068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6" name="Rectangle 30">
            <a:extLst>
              <a:ext uri="{FF2B5EF4-FFF2-40B4-BE49-F238E27FC236}">
                <a16:creationId xmlns:a16="http://schemas.microsoft.com/office/drawing/2014/main" id="{85023FEF-BABA-AF8A-0250-D5F98B8A4F69}"/>
              </a:ext>
            </a:extLst>
          </p:cNvPr>
          <p:cNvSpPr/>
          <p:nvPr/>
        </p:nvSpPr>
        <p:spPr>
          <a:xfrm>
            <a:off x="6051181" y="1740359"/>
            <a:ext cx="2981404" cy="42809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  <p:pic>
        <p:nvPicPr>
          <p:cNvPr id="1027" name="Billede 1" descr="Nyt billede">
            <a:extLst>
              <a:ext uri="{FF2B5EF4-FFF2-40B4-BE49-F238E27FC236}">
                <a16:creationId xmlns:a16="http://schemas.microsoft.com/office/drawing/2014/main" id="{1E1DA689-859B-5463-2F22-B06672B41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882" y="2780742"/>
            <a:ext cx="2882360" cy="249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553AC9E1-9BC6-FD5C-1C0D-373E1722B402}"/>
              </a:ext>
            </a:extLst>
          </p:cNvPr>
          <p:cNvSpPr txBox="1"/>
          <p:nvPr/>
        </p:nvSpPr>
        <p:spPr>
          <a:xfrm>
            <a:off x="6145324" y="1831708"/>
            <a:ext cx="274395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500" b="1" i="1" dirty="0">
                <a:latin typeface="Bradley Hand ITC" panose="03070402050302030203" pitchFamily="66" charset="0"/>
                <a:cs typeface="Poppins SemiBold" panose="00000700000000000000" pitchFamily="2" charset="0"/>
              </a:rPr>
              <a:t>BACK ON TRACK</a:t>
            </a:r>
            <a:endParaRPr lang="en-CH" sz="2500" b="1" i="1" dirty="0">
              <a:latin typeface="Bradley Hand ITC" panose="03070402050302030203" pitchFamily="66" charset="0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0860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46991b-dfc3-441c-b206-6b72e4c749a9"/>
    <PublishingExpirationDate xmlns="http://schemas.microsoft.com/sharepoint/v3" xsi:nil="true"/>
    <lcf76f155ced4ddcb4097134ff3c332f xmlns="9e6fa3c9-1dfd-4cc3-80a2-891159eab217">
      <Terms xmlns="http://schemas.microsoft.com/office/infopath/2007/PartnerControls"/>
    </lcf76f155ced4ddcb4097134ff3c332f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41684F66F6BB4C879E5FA4BDD9E7C8" ma:contentTypeVersion="21" ma:contentTypeDescription="Opret et nyt dokument." ma:contentTypeScope="" ma:versionID="949492a2a40a51c9b42e82a91f769632">
  <xsd:schema xmlns:xsd="http://www.w3.org/2001/XMLSchema" xmlns:xs="http://www.w3.org/2001/XMLSchema" xmlns:p="http://schemas.microsoft.com/office/2006/metadata/properties" xmlns:ns1="http://schemas.microsoft.com/sharepoint/v3" xmlns:ns2="9e6fa3c9-1dfd-4cc3-80a2-891159eab217" xmlns:ns3="0146991b-dfc3-441c-b206-6b72e4c749a9" targetNamespace="http://schemas.microsoft.com/office/2006/metadata/properties" ma:root="true" ma:fieldsID="27d71a951d8ae6775895ff095202aa0a" ns1:_="" ns2:_="" ns3:_="">
    <xsd:import namespace="http://schemas.microsoft.com/sharepoint/v3"/>
    <xsd:import namespace="9e6fa3c9-1dfd-4cc3-80a2-891159eab217"/>
    <xsd:import namespace="0146991b-dfc3-441c-b206-6b72e4c749a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tartdato for planlægning" ma:description="" ma:internalName="PublishingStartDate" ma:readOnly="false">
      <xsd:simpleType>
        <xsd:restriction base="dms:Unknown"/>
      </xsd:simpleType>
    </xsd:element>
    <xsd:element name="PublishingExpirationDate" ma:index="9" nillable="true" ma:displayName="Slutdato for planlægning" ma:description="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6fa3c9-1dfd-4cc3-80a2-891159eab2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ledmærker" ma:readOnly="false" ma:fieldId="{5cf76f15-5ced-4ddc-b409-7134ff3c332f}" ma:taxonomyMulti="true" ma:sspId="d5b38e06-5ba0-4e5f-b171-142f167029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6991b-dfc3-441c-b206-6b72e4c749a9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fd4c5fe0-5a9f-414f-85b5-5a79b12c0985}" ma:internalName="TaxCatchAll" ma:showField="CatchAllData" ma:web="0146991b-dfc3-441c-b206-6b72e4c749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7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65F358-3A5C-428A-BB61-C4788D5B32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8ABFD4-C266-475A-830E-1267F477EE65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purl.org/dc/terms/"/>
    <ds:schemaRef ds:uri="9e6fa3c9-1dfd-4cc3-80a2-891159eab217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146991b-dfc3-441c-b206-6b72e4c749a9"/>
  </ds:schemaRefs>
</ds:datastoreItem>
</file>

<file path=customXml/itemProps3.xml><?xml version="1.0" encoding="utf-8"?>
<ds:datastoreItem xmlns:ds="http://schemas.openxmlformats.org/officeDocument/2006/customXml" ds:itemID="{E17ED175-90CA-48EC-807A-B5C843E022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e6fa3c9-1dfd-4cc3-80a2-891159eab217"/>
    <ds:schemaRef ds:uri="0146991b-dfc3-441c-b206-6b72e4c749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315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8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10" baseType="lpstr">
      <vt:lpstr>Aptos</vt:lpstr>
      <vt:lpstr>Segoe UI</vt:lpstr>
      <vt:lpstr>Poppins</vt:lpstr>
      <vt:lpstr>Calibri</vt:lpstr>
      <vt:lpstr>Bradley Hand ITC</vt:lpstr>
      <vt:lpstr>Arial</vt:lpstr>
      <vt:lpstr>Poppins ExtraBold</vt:lpstr>
      <vt:lpstr>Aptos Display</vt:lpstr>
      <vt:lpstr>Thème Office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heloise bourgeat</dc:creator>
  <cp:lastModifiedBy>Tina Lanther</cp:lastModifiedBy>
  <cp:revision>44</cp:revision>
  <cp:lastPrinted>2025-04-16T08:46:15Z</cp:lastPrinted>
  <dcterms:created xsi:type="dcterms:W3CDTF">2024-03-13T14:48:26Z</dcterms:created>
  <dcterms:modified xsi:type="dcterms:W3CDTF">2025-10-27T22:15:57Z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0x0101002141684F66F6BB4C879E5FA4BDD9E7C8</vt:lpwstr>
  </property>
</Properties>
</file>