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9" r:id="rId5"/>
  </p:sldMasterIdLst>
  <p:notesMasterIdLst>
    <p:notesMasterId r:id="rId22"/>
  </p:notesMasterIdLst>
  <p:handoutMasterIdLst>
    <p:handoutMasterId r:id="rId23"/>
  </p:handoutMasterIdLst>
  <p:sldIdLst>
    <p:sldId id="308" r:id="rId6"/>
    <p:sldId id="448" r:id="rId7"/>
    <p:sldId id="435" r:id="rId8"/>
    <p:sldId id="436" r:id="rId9"/>
    <p:sldId id="364" r:id="rId10"/>
    <p:sldId id="403" r:id="rId11"/>
    <p:sldId id="404" r:id="rId12"/>
    <p:sldId id="405" r:id="rId13"/>
    <p:sldId id="406" r:id="rId14"/>
    <p:sldId id="407" r:id="rId15"/>
    <p:sldId id="411" r:id="rId16"/>
    <p:sldId id="412" r:id="rId17"/>
    <p:sldId id="413" r:id="rId18"/>
    <p:sldId id="444" r:id="rId19"/>
    <p:sldId id="445" r:id="rId20"/>
    <p:sldId id="447" r:id="rId2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2FB29-EB9F-24A4-335D-650BF6919C39}" name="Katrine Højager Hansen" initials="KH" userId="S::khohan@naestved.dk::b7097e99-32c9-46bf-843e-050764eb6253" providerId="AD"/>
  <p188:author id="{B87D0F36-A988-6A7D-3D97-72534DC353A4}" name="Barbara í Nesinum Askham" initials="BA" userId="S::bna@regsj.dk::a066d6cb-4829-4eb8-aaa0-a4fca653ba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84"/>
    <a:srgbClr val="3B5182"/>
    <a:srgbClr val="006479"/>
    <a:srgbClr val="333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3" autoAdjust="0"/>
    <p:restoredTop sz="74839" autoAdjust="0"/>
  </p:normalViewPr>
  <p:slideViewPr>
    <p:cSldViewPr snapToGrid="0" snapToObjects="1">
      <p:cViewPr varScale="1">
        <p:scale>
          <a:sx n="95" d="100"/>
          <a:sy n="95" d="100"/>
        </p:scale>
        <p:origin x="1206" y="6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A1CED-8A96-4367-A2D8-4130D73DA1B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27AD2E5-9C41-48F6-88C6-2C7F70D26664}">
      <dgm:prSet/>
      <dgm:spPr/>
      <dgm:t>
        <a:bodyPr/>
        <a:lstStyle/>
        <a:p>
          <a:r>
            <a:rPr lang="da-DK" dirty="0"/>
            <a:t>En vejledning til overvejelser og forberedelser der anbefales, i forbindelse med at indføre sårtriage i primær sektor.</a:t>
          </a:r>
          <a:endParaRPr lang="en-US" dirty="0"/>
        </a:p>
      </dgm:t>
    </dgm:pt>
    <dgm:pt modelId="{6F95D048-C531-461B-80FC-8C496C63791E}" type="parTrans" cxnId="{59D03321-E464-481C-95A2-6782E9CC537B}">
      <dgm:prSet/>
      <dgm:spPr/>
      <dgm:t>
        <a:bodyPr/>
        <a:lstStyle/>
        <a:p>
          <a:endParaRPr lang="en-US"/>
        </a:p>
      </dgm:t>
    </dgm:pt>
    <dgm:pt modelId="{53A05A27-7C1F-4DA3-9562-581015B00E52}" type="sibTrans" cxnId="{59D03321-E464-481C-95A2-6782E9CC537B}">
      <dgm:prSet/>
      <dgm:spPr/>
      <dgm:t>
        <a:bodyPr/>
        <a:lstStyle/>
        <a:p>
          <a:endParaRPr lang="en-US"/>
        </a:p>
      </dgm:t>
    </dgm:pt>
    <dgm:pt modelId="{825AA310-0ABF-4BF3-843A-8D2B4A6E884C}">
      <dgm:prSet/>
      <dgm:spPr/>
      <dgm:t>
        <a:bodyPr/>
        <a:lstStyle/>
        <a:p>
          <a:r>
            <a:rPr lang="da-DK"/>
            <a:t>Vejledningen indeholder formål, anbefalinger til hvordan du griber opgaven an og hvilke resultater, sårtriagen kan give.</a:t>
          </a:r>
          <a:endParaRPr lang="en-US"/>
        </a:p>
      </dgm:t>
    </dgm:pt>
    <dgm:pt modelId="{8EF80E4C-2790-41A0-AD08-5C5337CF6551}" type="parTrans" cxnId="{8157CC41-A236-44E5-925F-BF8EE2C7E513}">
      <dgm:prSet/>
      <dgm:spPr/>
      <dgm:t>
        <a:bodyPr/>
        <a:lstStyle/>
        <a:p>
          <a:endParaRPr lang="en-US"/>
        </a:p>
      </dgm:t>
    </dgm:pt>
    <dgm:pt modelId="{170A9ECF-F91C-4133-AE15-24DE61B1FA66}" type="sibTrans" cxnId="{8157CC41-A236-44E5-925F-BF8EE2C7E513}">
      <dgm:prSet/>
      <dgm:spPr/>
      <dgm:t>
        <a:bodyPr/>
        <a:lstStyle/>
        <a:p>
          <a:endParaRPr lang="en-US"/>
        </a:p>
      </dgm:t>
    </dgm:pt>
    <dgm:pt modelId="{3764C3C7-8E50-4F76-8AFB-AEF26C7D5C5B}" type="pres">
      <dgm:prSet presAssocID="{169A1CED-8A96-4367-A2D8-4130D73DA1B9}" presName="root" presStyleCnt="0">
        <dgm:presLayoutVars>
          <dgm:dir/>
          <dgm:resizeHandles val="exact"/>
        </dgm:presLayoutVars>
      </dgm:prSet>
      <dgm:spPr/>
    </dgm:pt>
    <dgm:pt modelId="{8249C2FD-4179-45E0-89A8-076D3F3F9B31}" type="pres">
      <dgm:prSet presAssocID="{C27AD2E5-9C41-48F6-88C6-2C7F70D26664}" presName="compNode" presStyleCnt="0"/>
      <dgm:spPr/>
    </dgm:pt>
    <dgm:pt modelId="{A3199074-B0CE-4CD3-A13D-E4B8FCC12E42}" type="pres">
      <dgm:prSet presAssocID="{C27AD2E5-9C41-48F6-88C6-2C7F70D26664}" presName="bgRect" presStyleLbl="bgShp" presStyleIdx="0" presStyleCnt="2"/>
      <dgm:spPr/>
    </dgm:pt>
    <dgm:pt modelId="{47DCF2FC-BF8E-4DD1-9C16-CE6CA9B0783D}" type="pres">
      <dgm:prSet presAssocID="{C27AD2E5-9C41-48F6-88C6-2C7F70D266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ærer"/>
        </a:ext>
      </dgm:extLst>
    </dgm:pt>
    <dgm:pt modelId="{4E9D8170-C0E6-49B7-8472-B31444DFF184}" type="pres">
      <dgm:prSet presAssocID="{C27AD2E5-9C41-48F6-88C6-2C7F70D26664}" presName="spaceRect" presStyleCnt="0"/>
      <dgm:spPr/>
    </dgm:pt>
    <dgm:pt modelId="{2708ABF5-3FDC-4A25-899E-E170DF68EC9D}" type="pres">
      <dgm:prSet presAssocID="{C27AD2E5-9C41-48F6-88C6-2C7F70D26664}" presName="parTx" presStyleLbl="revTx" presStyleIdx="0" presStyleCnt="2">
        <dgm:presLayoutVars>
          <dgm:chMax val="0"/>
          <dgm:chPref val="0"/>
        </dgm:presLayoutVars>
      </dgm:prSet>
      <dgm:spPr/>
    </dgm:pt>
    <dgm:pt modelId="{145CA09F-8E75-428D-B82F-CA3238ADBE26}" type="pres">
      <dgm:prSet presAssocID="{53A05A27-7C1F-4DA3-9562-581015B00E52}" presName="sibTrans" presStyleCnt="0"/>
      <dgm:spPr/>
    </dgm:pt>
    <dgm:pt modelId="{F891FC50-D480-4590-B4C7-65867BF73DF3}" type="pres">
      <dgm:prSet presAssocID="{825AA310-0ABF-4BF3-843A-8D2B4A6E884C}" presName="compNode" presStyleCnt="0"/>
      <dgm:spPr/>
    </dgm:pt>
    <dgm:pt modelId="{E3F9080B-85B6-47D4-9C20-480338FAC6F2}" type="pres">
      <dgm:prSet presAssocID="{825AA310-0ABF-4BF3-843A-8D2B4A6E884C}" presName="bgRect" presStyleLbl="bgShp" presStyleIdx="1" presStyleCnt="2"/>
      <dgm:spPr/>
    </dgm:pt>
    <dgm:pt modelId="{14B32BFC-BD2F-4B07-9D24-C9FD3EB57FA3}" type="pres">
      <dgm:prSet presAssocID="{825AA310-0ABF-4BF3-843A-8D2B4A6E88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A7428B99-5AA0-45D6-A3BF-75BF69D49CBF}" type="pres">
      <dgm:prSet presAssocID="{825AA310-0ABF-4BF3-843A-8D2B4A6E884C}" presName="spaceRect" presStyleCnt="0"/>
      <dgm:spPr/>
    </dgm:pt>
    <dgm:pt modelId="{DF8C851D-8910-43D3-A144-3D8F5FA8BD97}" type="pres">
      <dgm:prSet presAssocID="{825AA310-0ABF-4BF3-843A-8D2B4A6E884C}" presName="parTx" presStyleLbl="revTx" presStyleIdx="1" presStyleCnt="2">
        <dgm:presLayoutVars>
          <dgm:chMax val="0"/>
          <dgm:chPref val="0"/>
        </dgm:presLayoutVars>
      </dgm:prSet>
      <dgm:spPr/>
    </dgm:pt>
  </dgm:ptLst>
  <dgm:cxnLst>
    <dgm:cxn modelId="{59D03321-E464-481C-95A2-6782E9CC537B}" srcId="{169A1CED-8A96-4367-A2D8-4130D73DA1B9}" destId="{C27AD2E5-9C41-48F6-88C6-2C7F70D26664}" srcOrd="0" destOrd="0" parTransId="{6F95D048-C531-461B-80FC-8C496C63791E}" sibTransId="{53A05A27-7C1F-4DA3-9562-581015B00E52}"/>
    <dgm:cxn modelId="{A1073C5D-AAF1-4F4A-ABCE-21A28DCABA16}" type="presOf" srcId="{169A1CED-8A96-4367-A2D8-4130D73DA1B9}" destId="{3764C3C7-8E50-4F76-8AFB-AEF26C7D5C5B}" srcOrd="0" destOrd="0" presId="urn:microsoft.com/office/officeart/2018/2/layout/IconVerticalSolidList"/>
    <dgm:cxn modelId="{8157CC41-A236-44E5-925F-BF8EE2C7E513}" srcId="{169A1CED-8A96-4367-A2D8-4130D73DA1B9}" destId="{825AA310-0ABF-4BF3-843A-8D2B4A6E884C}" srcOrd="1" destOrd="0" parTransId="{8EF80E4C-2790-41A0-AD08-5C5337CF6551}" sibTransId="{170A9ECF-F91C-4133-AE15-24DE61B1FA66}"/>
    <dgm:cxn modelId="{820CB073-A070-4BDE-A4D6-BEECDBD86B15}" type="presOf" srcId="{C27AD2E5-9C41-48F6-88C6-2C7F70D26664}" destId="{2708ABF5-3FDC-4A25-899E-E170DF68EC9D}" srcOrd="0" destOrd="0" presId="urn:microsoft.com/office/officeart/2018/2/layout/IconVerticalSolidList"/>
    <dgm:cxn modelId="{619FCE54-B201-4EBB-BABD-5170DB0A65E2}" type="presOf" srcId="{825AA310-0ABF-4BF3-843A-8D2B4A6E884C}" destId="{DF8C851D-8910-43D3-A144-3D8F5FA8BD97}" srcOrd="0" destOrd="0" presId="urn:microsoft.com/office/officeart/2018/2/layout/IconVerticalSolidList"/>
    <dgm:cxn modelId="{489EC41B-5285-4214-A99A-E56868CADF13}" type="presParOf" srcId="{3764C3C7-8E50-4F76-8AFB-AEF26C7D5C5B}" destId="{8249C2FD-4179-45E0-89A8-076D3F3F9B31}" srcOrd="0" destOrd="0" presId="urn:microsoft.com/office/officeart/2018/2/layout/IconVerticalSolidList"/>
    <dgm:cxn modelId="{4E0C96C7-F009-47F9-B79B-1121619DAF44}" type="presParOf" srcId="{8249C2FD-4179-45E0-89A8-076D3F3F9B31}" destId="{A3199074-B0CE-4CD3-A13D-E4B8FCC12E42}" srcOrd="0" destOrd="0" presId="urn:microsoft.com/office/officeart/2018/2/layout/IconVerticalSolidList"/>
    <dgm:cxn modelId="{61A82FAF-9A9F-4819-9955-490B844A6C2F}" type="presParOf" srcId="{8249C2FD-4179-45E0-89A8-076D3F3F9B31}" destId="{47DCF2FC-BF8E-4DD1-9C16-CE6CA9B0783D}" srcOrd="1" destOrd="0" presId="urn:microsoft.com/office/officeart/2018/2/layout/IconVerticalSolidList"/>
    <dgm:cxn modelId="{7446C3CC-2033-4B38-B840-8D030A704762}" type="presParOf" srcId="{8249C2FD-4179-45E0-89A8-076D3F3F9B31}" destId="{4E9D8170-C0E6-49B7-8472-B31444DFF184}" srcOrd="2" destOrd="0" presId="urn:microsoft.com/office/officeart/2018/2/layout/IconVerticalSolidList"/>
    <dgm:cxn modelId="{C613A608-15CB-4672-92AE-278FC7660487}" type="presParOf" srcId="{8249C2FD-4179-45E0-89A8-076D3F3F9B31}" destId="{2708ABF5-3FDC-4A25-899E-E170DF68EC9D}" srcOrd="3" destOrd="0" presId="urn:microsoft.com/office/officeart/2018/2/layout/IconVerticalSolidList"/>
    <dgm:cxn modelId="{83D7655C-BC53-492F-9CB3-D999B1F71F0B}" type="presParOf" srcId="{3764C3C7-8E50-4F76-8AFB-AEF26C7D5C5B}" destId="{145CA09F-8E75-428D-B82F-CA3238ADBE26}" srcOrd="1" destOrd="0" presId="urn:microsoft.com/office/officeart/2018/2/layout/IconVerticalSolidList"/>
    <dgm:cxn modelId="{D2C36FB9-A03C-404B-89D5-017986E31FD8}" type="presParOf" srcId="{3764C3C7-8E50-4F76-8AFB-AEF26C7D5C5B}" destId="{F891FC50-D480-4590-B4C7-65867BF73DF3}" srcOrd="2" destOrd="0" presId="urn:microsoft.com/office/officeart/2018/2/layout/IconVerticalSolidList"/>
    <dgm:cxn modelId="{92FF203A-2442-493B-8E78-F14C2B3C0EA8}" type="presParOf" srcId="{F891FC50-D480-4590-B4C7-65867BF73DF3}" destId="{E3F9080B-85B6-47D4-9C20-480338FAC6F2}" srcOrd="0" destOrd="0" presId="urn:microsoft.com/office/officeart/2018/2/layout/IconVerticalSolidList"/>
    <dgm:cxn modelId="{7395751C-FABB-4E21-9E94-D8C4B8A80DE8}" type="presParOf" srcId="{F891FC50-D480-4590-B4C7-65867BF73DF3}" destId="{14B32BFC-BD2F-4B07-9D24-C9FD3EB57FA3}" srcOrd="1" destOrd="0" presId="urn:microsoft.com/office/officeart/2018/2/layout/IconVerticalSolidList"/>
    <dgm:cxn modelId="{88C9A7F7-52C0-40CC-AFB8-4D078D836D9F}" type="presParOf" srcId="{F891FC50-D480-4590-B4C7-65867BF73DF3}" destId="{A7428B99-5AA0-45D6-A3BF-75BF69D49CBF}" srcOrd="2" destOrd="0" presId="urn:microsoft.com/office/officeart/2018/2/layout/IconVerticalSolidList"/>
    <dgm:cxn modelId="{2D2E441C-960F-4D1D-A753-5169B9BB39B7}" type="presParOf" srcId="{F891FC50-D480-4590-B4C7-65867BF73DF3}" destId="{DF8C851D-8910-43D3-A144-3D8F5FA8BD9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99074-B0CE-4CD3-A13D-E4B8FCC12E42}">
      <dsp:nvSpPr>
        <dsp:cNvPr id="0" name=""/>
        <dsp:cNvSpPr/>
      </dsp:nvSpPr>
      <dsp:spPr>
        <a:xfrm>
          <a:off x="0" y="713799"/>
          <a:ext cx="10309001" cy="13177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CF2FC-BF8E-4DD1-9C16-CE6CA9B0783D}">
      <dsp:nvSpPr>
        <dsp:cNvPr id="0" name=""/>
        <dsp:cNvSpPr/>
      </dsp:nvSpPr>
      <dsp:spPr>
        <a:xfrm>
          <a:off x="398629" y="1010301"/>
          <a:ext cx="724781" cy="7247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08ABF5-3FDC-4A25-899E-E170DF68EC9D}">
      <dsp:nvSpPr>
        <dsp:cNvPr id="0" name=""/>
        <dsp:cNvSpPr/>
      </dsp:nvSpPr>
      <dsp:spPr>
        <a:xfrm>
          <a:off x="1522040" y="713799"/>
          <a:ext cx="8786960" cy="131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65" tIns="139465" rIns="139465" bIns="139465" numCol="1" spcCol="1270" anchor="ctr" anchorCtr="0">
          <a:noAutofit/>
        </a:bodyPr>
        <a:lstStyle/>
        <a:p>
          <a:pPr marL="0" lvl="0" indent="0" algn="l" defTabSz="1066800">
            <a:lnSpc>
              <a:spcPct val="90000"/>
            </a:lnSpc>
            <a:spcBef>
              <a:spcPct val="0"/>
            </a:spcBef>
            <a:spcAft>
              <a:spcPct val="35000"/>
            </a:spcAft>
            <a:buNone/>
          </a:pPr>
          <a:r>
            <a:rPr lang="da-DK" sz="2400" kern="1200" dirty="0"/>
            <a:t>En vejledning til overvejelser og forberedelser der anbefales, i forbindelse med at indføre sårtriage i primær sektor.</a:t>
          </a:r>
          <a:endParaRPr lang="en-US" sz="2400" kern="1200" dirty="0"/>
        </a:p>
      </dsp:txBody>
      <dsp:txXfrm>
        <a:off x="1522040" y="713799"/>
        <a:ext cx="8786960" cy="1317784"/>
      </dsp:txXfrm>
    </dsp:sp>
    <dsp:sp modelId="{E3F9080B-85B6-47D4-9C20-480338FAC6F2}">
      <dsp:nvSpPr>
        <dsp:cNvPr id="0" name=""/>
        <dsp:cNvSpPr/>
      </dsp:nvSpPr>
      <dsp:spPr>
        <a:xfrm>
          <a:off x="0" y="2361030"/>
          <a:ext cx="10309001" cy="13177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32BFC-BD2F-4B07-9D24-C9FD3EB57FA3}">
      <dsp:nvSpPr>
        <dsp:cNvPr id="0" name=""/>
        <dsp:cNvSpPr/>
      </dsp:nvSpPr>
      <dsp:spPr>
        <a:xfrm>
          <a:off x="398629" y="2657531"/>
          <a:ext cx="724781" cy="7247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8C851D-8910-43D3-A144-3D8F5FA8BD97}">
      <dsp:nvSpPr>
        <dsp:cNvPr id="0" name=""/>
        <dsp:cNvSpPr/>
      </dsp:nvSpPr>
      <dsp:spPr>
        <a:xfrm>
          <a:off x="1522040" y="2361030"/>
          <a:ext cx="8786960" cy="1317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65" tIns="139465" rIns="139465" bIns="139465" numCol="1" spcCol="1270" anchor="ctr" anchorCtr="0">
          <a:noAutofit/>
        </a:bodyPr>
        <a:lstStyle/>
        <a:p>
          <a:pPr marL="0" lvl="0" indent="0" algn="l" defTabSz="1066800">
            <a:lnSpc>
              <a:spcPct val="90000"/>
            </a:lnSpc>
            <a:spcBef>
              <a:spcPct val="0"/>
            </a:spcBef>
            <a:spcAft>
              <a:spcPct val="35000"/>
            </a:spcAft>
            <a:buNone/>
          </a:pPr>
          <a:r>
            <a:rPr lang="da-DK" sz="2400" kern="1200"/>
            <a:t>Vejledningen indeholder formål, anbefalinger til hvordan du griber opgaven an og hvilke resultater, sårtriagen kan give.</a:t>
          </a:r>
          <a:endParaRPr lang="en-US" sz="2400" kern="1200"/>
        </a:p>
      </dsp:txBody>
      <dsp:txXfrm>
        <a:off x="1522040" y="2361030"/>
        <a:ext cx="8786960" cy="13177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96FE1-C4E4-D446-87BD-A02D6B729F2F}" type="datetimeFigureOut">
              <a:t>16-04-2026</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1947D-3E69-7B44-AD59-F1BD27BA42C1}" type="datetimeFigureOut">
              <a:rPr lang="da-DK" smtClean="0"/>
              <a:t>16-04-2026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r>
              <a:rPr lang="da-DK" dirty="0"/>
            </a:br>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a:t>
            </a:fld>
            <a:endParaRPr lang="da-DK"/>
          </a:p>
        </p:txBody>
      </p:sp>
    </p:spTree>
    <p:extLst>
      <p:ext uri="{BB962C8B-B14F-4D97-AF65-F5344CB8AC3E}">
        <p14:creationId xmlns:p14="http://schemas.microsoft.com/office/powerpoint/2010/main" val="160846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764A7-A297-428F-12C9-4B5EB6EBD77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83116CE-138A-B740-57CC-E825F471125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8E072A2-D186-2204-1F19-4C95F4587C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For at sikre det faglige niveau hos brugere i telesårsjournalen, anbefales det efter et par måneder, at tilbyde fagspecifik undervisning i </a:t>
            </a:r>
            <a:r>
              <a:rPr lang="da-DK" sz="1200" b="0" i="0" kern="1200" dirty="0" err="1">
                <a:solidFill>
                  <a:schemeClr val="tx1"/>
                </a:solidFill>
                <a:effectLst/>
                <a:latin typeface="+mn-lt"/>
                <a:ea typeface="+mn-ea"/>
                <a:cs typeface="+mn-cs"/>
              </a:rPr>
              <a:t>sårbehandling</a:t>
            </a:r>
            <a:r>
              <a:rPr lang="da-DK"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Emnerne kan f.eks. Være diabetiske </a:t>
            </a:r>
            <a:r>
              <a:rPr lang="da-DK" sz="1200" b="0" i="0" kern="1200" dirty="0" err="1">
                <a:solidFill>
                  <a:schemeClr val="tx1"/>
                </a:solidFill>
                <a:effectLst/>
                <a:latin typeface="+mn-lt"/>
                <a:ea typeface="+mn-ea"/>
                <a:cs typeface="+mn-cs"/>
              </a:rPr>
              <a:t>fodsår</a:t>
            </a:r>
            <a:r>
              <a:rPr lang="da-DK" sz="1200" b="0" i="0" kern="1200" dirty="0">
                <a:solidFill>
                  <a:schemeClr val="tx1"/>
                </a:solidFill>
                <a:effectLst/>
                <a:latin typeface="+mn-lt"/>
                <a:ea typeface="+mn-ea"/>
                <a:cs typeface="+mn-cs"/>
              </a:rPr>
              <a:t>, SINBAD, </a:t>
            </a:r>
            <a:r>
              <a:rPr lang="da-DK" sz="1200" b="0" i="0" kern="1200" dirty="0" err="1">
                <a:solidFill>
                  <a:schemeClr val="tx1"/>
                </a:solidFill>
                <a:effectLst/>
                <a:latin typeface="+mn-lt"/>
                <a:ea typeface="+mn-ea"/>
                <a:cs typeface="+mn-cs"/>
              </a:rPr>
              <a:t>debridering</a:t>
            </a:r>
            <a:r>
              <a:rPr lang="da-DK" sz="1200" b="0" i="0" kern="1200" dirty="0">
                <a:solidFill>
                  <a:schemeClr val="tx1"/>
                </a:solidFill>
                <a:effectLst/>
                <a:latin typeface="+mn-lt"/>
                <a:ea typeface="+mn-ea"/>
                <a:cs typeface="+mn-cs"/>
              </a:rPr>
              <a:t>, kompression - svarende til vurderingsskemaet i telesårsjournalen, som nogen vil opleve udfordrende.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Brugere i sårjournalen bør have de rette kompetencer, således at sårjournal og kontakt til tværsektorielle samarbejdspartnere, foregår på et relevant fagligt niveau og iflg. De aftaler der er indgået i de enkelte klynger.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Der vil derfor være behov for løbende opdatering og undervisning i </a:t>
            </a:r>
            <a:r>
              <a:rPr lang="da-DK" sz="1200" b="0" i="0" kern="1200" dirty="0" err="1">
                <a:solidFill>
                  <a:schemeClr val="tx1"/>
                </a:solidFill>
                <a:effectLst/>
                <a:latin typeface="+mn-lt"/>
                <a:ea typeface="+mn-ea"/>
                <a:cs typeface="+mn-cs"/>
              </a:rPr>
              <a:t>sårbehandling</a:t>
            </a:r>
            <a:r>
              <a:rPr lang="da-DK" sz="1200" b="0" i="0" kern="1200" dirty="0">
                <a:solidFill>
                  <a:schemeClr val="tx1"/>
                </a:solidFill>
                <a:effectLst/>
                <a:latin typeface="+mn-lt"/>
                <a:ea typeface="+mn-ea"/>
                <a:cs typeface="+mn-cs"/>
              </a:rPr>
              <a:t>, som må tilrettelægges individuelt i forhold til omfang, hyppighed og niveau.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Regionens undervisningsmateriale kan altid tilgås og anbefales at besøge med jævne mellemrum.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Derudover kan der i hverdagen vise sig områder, der kræver ekstra fokus og indsatser og som kan planlægges individuelt i grupper / områder efter behov.</a:t>
            </a:r>
            <a:endParaRPr lang="da-DK" dirty="0"/>
          </a:p>
          <a:p>
            <a:endParaRPr lang="da-DK" dirty="0"/>
          </a:p>
        </p:txBody>
      </p:sp>
      <p:sp>
        <p:nvSpPr>
          <p:cNvPr id="4" name="Pladsholder til slidenummer 3">
            <a:extLst>
              <a:ext uri="{FF2B5EF4-FFF2-40B4-BE49-F238E27FC236}">
                <a16:creationId xmlns:a16="http://schemas.microsoft.com/office/drawing/2014/main" id="{364E7084-E312-60D2-037C-829E9D46136B}"/>
              </a:ext>
            </a:extLst>
          </p:cNvPr>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278912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B5FA-64FB-0DD1-7CD6-3B84F394186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0C9BC43-1946-FF24-6D38-B503CAAF178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F2B359-233F-09B7-8BC7-DE26C2C3637B}"/>
              </a:ext>
            </a:extLst>
          </p:cNvPr>
          <p:cNvSpPr>
            <a:spLocks noGrp="1"/>
          </p:cNvSpPr>
          <p:nvPr>
            <p:ph type="body" idx="1"/>
          </p:nvPr>
        </p:nvSpPr>
        <p:spPr/>
        <p:txBody>
          <a:bodyPr/>
          <a:lstStyle/>
          <a:p>
            <a:r>
              <a:rPr lang="da-DK" sz="1200" b="0" i="0" kern="1200" dirty="0">
                <a:solidFill>
                  <a:schemeClr val="tx1"/>
                </a:solidFill>
                <a:effectLst/>
                <a:latin typeface="+mn-lt"/>
                <a:ea typeface="+mn-ea"/>
                <a:cs typeface="+mn-cs"/>
              </a:rPr>
              <a:t>Teknik kan være svært. Sørg for at være synlig i distriktet de kommende uger efter intro, til hjælp med teknik og usikkerhed, for at forebygge modstand.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Tag gerne ud med dem der har svært ved det, eller opfordre til at tage ud 2 sammen. </a:t>
            </a:r>
          </a:p>
          <a:p>
            <a:r>
              <a:rPr lang="da-DK" dirty="0"/>
              <a:t>.</a:t>
            </a:r>
          </a:p>
          <a:p>
            <a:r>
              <a:rPr lang="da-DK" dirty="0"/>
              <a:t>Evt. ”udnytte” de medarbejdere der har lettere ved at finde ud af systemet, som ressourceperson. </a:t>
            </a:r>
          </a:p>
          <a:p>
            <a:endParaRPr lang="da-DK" dirty="0"/>
          </a:p>
          <a:p>
            <a:r>
              <a:rPr lang="da-DK" dirty="0" err="1"/>
              <a:t>Sårtriagemøder</a:t>
            </a:r>
            <a:r>
              <a:rPr lang="da-DK" dirty="0"/>
              <a:t> afholdes som udgangspunkt x1/uge og i starten vil der måske være stort fokus på teknikken og spørgsmål om systemet.</a:t>
            </a:r>
          </a:p>
          <a:p>
            <a:endParaRPr lang="da-DK" dirty="0"/>
          </a:p>
          <a:p>
            <a:endParaRPr lang="da-DK" dirty="0"/>
          </a:p>
        </p:txBody>
      </p:sp>
      <p:sp>
        <p:nvSpPr>
          <p:cNvPr id="4" name="Pladsholder til slidenummer 3">
            <a:extLst>
              <a:ext uri="{FF2B5EF4-FFF2-40B4-BE49-F238E27FC236}">
                <a16:creationId xmlns:a16="http://schemas.microsoft.com/office/drawing/2014/main" id="{3C22CA91-265F-0893-0043-41ED02CA7748}"/>
              </a:ext>
            </a:extLst>
          </p:cNvPr>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4282919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7A416-330B-EDE0-0A23-353C43327DD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1E7CAB9-D661-DF3B-B0E6-07A8420376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C7265A9-0AD7-5CE2-3B3B-5AB2BAF6C1B8}"/>
              </a:ext>
            </a:extLst>
          </p:cNvPr>
          <p:cNvSpPr>
            <a:spLocks noGrp="1"/>
          </p:cNvSpPr>
          <p:nvPr>
            <p:ph type="body" idx="1"/>
          </p:nvPr>
        </p:nvSpPr>
        <p:spPr/>
        <p:txBody>
          <a:bodyPr/>
          <a:lstStyle/>
          <a:p>
            <a:r>
              <a:rPr lang="da-DK" sz="1200" kern="1200" dirty="0">
                <a:solidFill>
                  <a:schemeClr val="tx1"/>
                </a:solidFill>
                <a:effectLst/>
                <a:latin typeface="+mn-lt"/>
                <a:ea typeface="+mn-ea"/>
                <a:cs typeface="+mn-cs"/>
              </a:rPr>
              <a:t>Selvom alle synes det er et godt redskab, vil der være perioder / grupper, hvor hverdagens travlhed og udfordringer bliver prioriteret før sårtriagen.</a:t>
            </a:r>
          </a:p>
          <a:p>
            <a:r>
              <a:rPr lang="da-DK" sz="1200" kern="1200" dirty="0">
                <a:solidFill>
                  <a:schemeClr val="tx1"/>
                </a:solidFill>
                <a:effectLst/>
                <a:latin typeface="+mn-lt"/>
                <a:ea typeface="+mn-ea"/>
                <a:cs typeface="+mn-cs"/>
              </a:rPr>
              <a:t>I de perioder er det vigtigt at have en eller flere tovholdere i gruppen / sårsygeplejersker som kan sikre at </a:t>
            </a:r>
            <a:r>
              <a:rPr lang="da-DK" sz="1200" kern="1200" dirty="0" err="1">
                <a:solidFill>
                  <a:schemeClr val="tx1"/>
                </a:solidFill>
                <a:effectLst/>
                <a:latin typeface="+mn-lt"/>
                <a:ea typeface="+mn-ea"/>
                <a:cs typeface="+mn-cs"/>
              </a:rPr>
              <a:t>triagemøder</a:t>
            </a:r>
            <a:r>
              <a:rPr lang="da-DK" sz="1200" kern="1200" dirty="0">
                <a:solidFill>
                  <a:schemeClr val="tx1"/>
                </a:solidFill>
                <a:effectLst/>
                <a:latin typeface="+mn-lt"/>
                <a:ea typeface="+mn-ea"/>
                <a:cs typeface="+mn-cs"/>
              </a:rPr>
              <a:t> holdes. Måske mødet aflyses en enkelt gang, men det er vigtig at en /nogen fastholder fokus på om borgerne bliver triageret og hvordan med dokumentationen?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Hvordan prioriteres sårtriagen? Er det ok at ”springe triageringen” eller </a:t>
            </a:r>
            <a:r>
              <a:rPr lang="da-DK" sz="1200" kern="1200" dirty="0" err="1">
                <a:solidFill>
                  <a:schemeClr val="tx1"/>
                </a:solidFill>
                <a:effectLst/>
                <a:latin typeface="+mn-lt"/>
                <a:ea typeface="+mn-ea"/>
                <a:cs typeface="+mn-cs"/>
              </a:rPr>
              <a:t>sårtriagemødet</a:t>
            </a:r>
            <a:r>
              <a:rPr lang="da-DK" sz="1200" kern="1200" dirty="0">
                <a:solidFill>
                  <a:schemeClr val="tx1"/>
                </a:solidFill>
                <a:effectLst/>
                <a:latin typeface="+mn-lt"/>
                <a:ea typeface="+mn-ea"/>
                <a:cs typeface="+mn-cs"/>
              </a:rPr>
              <a:t> over? En visiteret indsats, skal ikke aflyses flere gange. Hvem tjekker?</a:t>
            </a:r>
          </a:p>
          <a:p>
            <a:r>
              <a:rPr lang="da-DK" sz="1200" kern="1200" dirty="0">
                <a:solidFill>
                  <a:schemeClr val="tx1"/>
                </a:solidFill>
                <a:effectLst/>
                <a:latin typeface="+mn-lt"/>
                <a:ea typeface="+mn-ea"/>
                <a:cs typeface="+mn-cs"/>
              </a:rPr>
              <a:t>Er der aftaler med ledelsen om hvem og hvordan vi forholder os, i disse perioder.</a:t>
            </a:r>
          </a:p>
          <a:p>
            <a:endParaRPr lang="da-DK" dirty="0"/>
          </a:p>
          <a:p>
            <a:endParaRPr lang="da-DK" dirty="0"/>
          </a:p>
        </p:txBody>
      </p:sp>
      <p:sp>
        <p:nvSpPr>
          <p:cNvPr id="4" name="Pladsholder til slidenummer 3">
            <a:extLst>
              <a:ext uri="{FF2B5EF4-FFF2-40B4-BE49-F238E27FC236}">
                <a16:creationId xmlns:a16="http://schemas.microsoft.com/office/drawing/2014/main" id="{370DF9B2-7CAD-6CF7-624C-D8F4686A3194}"/>
              </a:ext>
            </a:extLst>
          </p:cNvPr>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4246667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1C669-3927-BD1B-649D-F70E493A5D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9B40234-9D96-5F72-B7C7-3DDD1C6669E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A81124E-1647-6DF5-BA6E-2C3F1D889AD9}"/>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dirty="0"/>
              <a:t>Evaluering bør planlægges efter et par måneder hvor der er mulighed for at drøfte udfordringer og behov for justeringer. Alle brugere eller repræsentanter for faggrupperne, bør deltage i evalueringsmødet.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dirty="0"/>
              <a:t>Efterfølgende kan der gå længere tid mellem evalueringsmøderne, men bør fastholdes min. X 1/år for at følge op på om der er behov for justeringer, kompetenceudvikling osv.</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a-DK"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dirty="0"/>
              <a:t>Til evalueringsmødet bør flg. Personer være til stede: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Leder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Planlægger</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Sårsygeplejerske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Repræsentanter fra sygeplejerskerne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Repræsentanter fra Social- og sundhedsassistenterne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Flg. Punkter bør drøftes og der skrives referat, som efterfølgende sendes ud til alle, og gennemgås til næste evalueringsmøde, så alle er enige om udgangspunktet.</a:t>
            </a:r>
          </a:p>
          <a:p>
            <a:pPr marL="628650" lvl="1" indent="-171450" fontAlgn="base">
              <a:buFont typeface="Arial" panose="020B0604020202020204" pitchFamily="34" charset="0"/>
              <a:buChar char="•"/>
            </a:pPr>
            <a:r>
              <a:rPr lang="da-DK" dirty="0"/>
              <a:t>Tid og sted, fungerer det?  </a:t>
            </a:r>
          </a:p>
          <a:p>
            <a:pPr marL="628650" lvl="1" indent="-171450" fontAlgn="base">
              <a:buFont typeface="Arial" panose="020B0604020202020204" pitchFamily="34" charset="0"/>
              <a:buChar char="•"/>
            </a:pPr>
            <a:r>
              <a:rPr lang="da-DK" dirty="0"/>
              <a:t>Kan det bruges i hverdagen?  </a:t>
            </a:r>
          </a:p>
          <a:p>
            <a:pPr marL="628650" lvl="1" indent="-171450" fontAlgn="base">
              <a:buFont typeface="Arial" panose="020B0604020202020204" pitchFamily="34" charset="0"/>
              <a:buChar char="•"/>
            </a:pPr>
            <a:r>
              <a:rPr lang="da-DK" dirty="0"/>
              <a:t>Bliver triagering udført? </a:t>
            </a:r>
          </a:p>
          <a:p>
            <a:pPr marL="628650" lvl="1" indent="-171450">
              <a:buFont typeface="Arial" panose="020B0604020202020204" pitchFamily="34" charset="0"/>
              <a:buChar char="•"/>
            </a:pPr>
            <a:r>
              <a:rPr lang="da-DK" dirty="0"/>
              <a:t>Hvad er vores behov for møder, hver eller hver 2.uge og afholdes møderne? </a:t>
            </a:r>
          </a:p>
          <a:p>
            <a:pPr marL="628650" lvl="1" indent="-171450">
              <a:buFont typeface="Arial" panose="020B0604020202020204" pitchFamily="34" charset="0"/>
              <a:buChar char="•"/>
            </a:pPr>
            <a:r>
              <a:rPr lang="da-DK" dirty="0"/>
              <a:t>Hvad ser vi i gruppen af gevinster ? </a:t>
            </a:r>
          </a:p>
          <a:p>
            <a:pPr marL="628650" lvl="1" indent="-171450" fontAlgn="base">
              <a:buFont typeface="Arial" panose="020B0604020202020204" pitchFamily="34" charset="0"/>
              <a:buChar char="•"/>
            </a:pPr>
            <a:r>
              <a:rPr lang="da-DK" dirty="0"/>
              <a:t>Dokumentation </a:t>
            </a:r>
          </a:p>
          <a:p>
            <a:pPr marL="628650" lvl="1" indent="-171450" fontAlgn="base">
              <a:buFont typeface="Arial" panose="020B0604020202020204" pitchFamily="34" charset="0"/>
              <a:buChar char="•"/>
            </a:pPr>
            <a:r>
              <a:rPr lang="da-DK" dirty="0"/>
              <a:t>Evt. indsatser/undervisning i gruppen  </a:t>
            </a:r>
          </a:p>
          <a:p>
            <a:pPr marL="628650" lvl="1" indent="-171450" fontAlgn="base">
              <a:buFont typeface="Arial" panose="020B0604020202020204" pitchFamily="34" charset="0"/>
              <a:buChar char="•"/>
            </a:pPr>
            <a:r>
              <a:rPr lang="da-DK" dirty="0"/>
              <a:t>Næste evaluering om ...... Hvem indkalder?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da-DK" dirty="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da-DK" dirty="0"/>
          </a:p>
          <a:p>
            <a:endParaRPr lang="da-DK" dirty="0"/>
          </a:p>
          <a:p>
            <a:endParaRPr lang="da-DK" dirty="0"/>
          </a:p>
        </p:txBody>
      </p:sp>
      <p:sp>
        <p:nvSpPr>
          <p:cNvPr id="4" name="Pladsholder til slidenummer 3">
            <a:extLst>
              <a:ext uri="{FF2B5EF4-FFF2-40B4-BE49-F238E27FC236}">
                <a16:creationId xmlns:a16="http://schemas.microsoft.com/office/drawing/2014/main" id="{370FBE77-0ADC-2992-CA2E-08FDDB3F4434}"/>
              </a:ext>
            </a:extLst>
          </p:cNvPr>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96161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DFE9-9E4F-8A3D-DB52-BFD611B9416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F5C9871-6B85-5124-84BD-9DFA1AD8286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E789850-99A4-7C8F-F248-31B2C507FE88}"/>
              </a:ext>
            </a:extLst>
          </p:cNvPr>
          <p:cNvSpPr>
            <a:spLocks noGrp="1"/>
          </p:cNvSpPr>
          <p:nvPr>
            <p:ph type="body" idx="1"/>
          </p:nvPr>
        </p:nvSpPr>
        <p:spPr/>
        <p:txBody>
          <a:bodyPr/>
          <a:lstStyle/>
          <a:p>
            <a:pPr algn="l"/>
            <a:br>
              <a:rPr lang="da-DK" dirty="0"/>
            </a:br>
            <a:endParaRPr lang="da-DK" dirty="0"/>
          </a:p>
        </p:txBody>
      </p:sp>
      <p:sp>
        <p:nvSpPr>
          <p:cNvPr id="4" name="Pladsholder til slidenummer 3">
            <a:extLst>
              <a:ext uri="{FF2B5EF4-FFF2-40B4-BE49-F238E27FC236}">
                <a16:creationId xmlns:a16="http://schemas.microsoft.com/office/drawing/2014/main" id="{1E621E09-F369-EDA6-D980-427BE30CAF4A}"/>
              </a:ext>
            </a:extLst>
          </p:cNvPr>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359376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r>
              <a:rPr lang="da-DK" dirty="0"/>
              <a:t>Vejledningen er lavet som en drejebog med overvejelser i forbindelse med at indføre sårtriage i primær sektor. </a:t>
            </a:r>
          </a:p>
          <a:p>
            <a:r>
              <a:rPr lang="da-DK" dirty="0"/>
              <a:t>Det er afgørende at ledelsen går forrest og insisterer på at det skal lykkes.</a:t>
            </a:r>
          </a:p>
          <a:p>
            <a:endParaRPr lang="da-DK" dirty="0"/>
          </a:p>
          <a:p>
            <a:pPr marL="171450" indent="-171450">
              <a:buFont typeface="Arial" panose="020B0604020202020204" pitchFamily="34" charset="0"/>
              <a:buChar char="•"/>
            </a:pPr>
            <a:r>
              <a:rPr lang="da-DK" dirty="0"/>
              <a:t>Økonomisk, skal der være grønt lys til at indføre indsatser på sårtriage hos borgeren (15 min) i forbindelse med den sårbehandling der i forvejen er visiteret. </a:t>
            </a:r>
          </a:p>
          <a:p>
            <a:pPr marL="171450" indent="-171450">
              <a:buFont typeface="Arial" panose="020B0604020202020204" pitchFamily="34" charset="0"/>
              <a:buChar char="•"/>
            </a:pPr>
            <a:r>
              <a:rPr lang="da-DK" dirty="0"/>
              <a:t>Opstart borger med sår (30 min ) oprette såranamnese</a:t>
            </a:r>
          </a:p>
          <a:p>
            <a:pPr marL="171450" indent="-171450">
              <a:buFont typeface="Arial" panose="020B0604020202020204" pitchFamily="34" charset="0"/>
              <a:buChar char="•"/>
            </a:pPr>
            <a:r>
              <a:rPr lang="da-DK" dirty="0"/>
              <a:t>Opstart borger med diabetes (og sår) (30 min) anamnese i forhold til diabetes; går borger til fodterapeut, øjenkontrol, hvem kontrollerer bls./diabetes (egen læge/</a:t>
            </a:r>
            <a:r>
              <a:rPr lang="da-DK" dirty="0" err="1"/>
              <a:t>diabetesamb</a:t>
            </a:r>
            <a:r>
              <a:rPr lang="da-DK" dirty="0"/>
              <a:t>?)</a:t>
            </a:r>
          </a:p>
          <a:p>
            <a:pPr marL="171450" indent="-171450">
              <a:buFont typeface="Arial" panose="020B0604020202020204" pitchFamily="34" charset="0"/>
              <a:buChar char="•"/>
            </a:pPr>
            <a:r>
              <a:rPr lang="da-DK" dirty="0"/>
              <a:t>Sårtriage møde (30 min pr. medarbejder, som skal deltage. X 1/uge)</a:t>
            </a:r>
          </a:p>
          <a:p>
            <a:r>
              <a:rPr lang="da-DK" dirty="0"/>
              <a:t>		</a:t>
            </a:r>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2287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Sårtriagen er lavet ud fra et behov i Vordingborg Kommune, som havde udfordringer med stor udskiftning i personalegruppen og derved manglende kompetencer i forhold til sårbehandling. Nyansatte måske med begrænset sårerfaring, manglede redskaber til at yde korrekt </a:t>
            </a:r>
            <a:r>
              <a:rPr lang="da-DK" dirty="0" err="1"/>
              <a:t>sårbehandling</a:t>
            </a:r>
            <a:r>
              <a:rPr lang="da-DK" dirty="0"/>
              <a:t>. Især borgere med diabetiske </a:t>
            </a:r>
            <a:r>
              <a:rPr lang="da-DK" dirty="0" err="1"/>
              <a:t>fodsår</a:t>
            </a:r>
            <a:r>
              <a:rPr lang="da-DK" dirty="0"/>
              <a:t> var udsatte, grundet manglede viden om hvilke handlinger der var relevante og påkrævede.</a:t>
            </a:r>
          </a:p>
          <a:p>
            <a:endParaRPr lang="da-DK" dirty="0"/>
          </a:p>
          <a:p>
            <a:r>
              <a:rPr lang="da-DK" dirty="0"/>
              <a:t>Systemet blev udviklet således, at når såret blev triageret i en farve, medfølger en handlingsanvisning til den specifikke diagnose. </a:t>
            </a:r>
          </a:p>
          <a:p>
            <a:r>
              <a:rPr lang="da-DK" dirty="0"/>
              <a:t>Sårtriage giver overblik over hvilke borgere med sår vi behandler og hvilke tiltag, der er relevante.</a:t>
            </a:r>
          </a:p>
          <a:p>
            <a:r>
              <a:rPr lang="da-DK" dirty="0"/>
              <a:t>Derudover giver sårtriage mulighed for kompetenceudvikling, i forbindelse med et ugentlig </a:t>
            </a:r>
            <a:r>
              <a:rPr lang="da-DK" dirty="0" err="1"/>
              <a:t>sårtriagemøde</a:t>
            </a:r>
            <a:r>
              <a:rPr lang="da-DK" dirty="0"/>
              <a:t> som er tværfagligt. </a:t>
            </a:r>
            <a:r>
              <a:rPr lang="da-DK" dirty="0" err="1"/>
              <a:t>Sårtriagemøderne</a:t>
            </a:r>
            <a:r>
              <a:rPr lang="da-DK" dirty="0"/>
              <a:t> giver mulighed for sparring og overblik over hvilke emner, der evt. kræver yderligere opmærksomhed / undervisning / kompetenceudvikling.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Overblik og sparring, medvirker til en bedre og mere effektiv udnyttelse af ressourcerne i personalegruppen.</a:t>
            </a:r>
          </a:p>
          <a:p>
            <a:endParaRPr lang="da-DK" dirty="0"/>
          </a:p>
          <a:p>
            <a:endParaRPr lang="da-DK" dirty="0"/>
          </a:p>
          <a:p>
            <a:r>
              <a:rPr lang="da-DK" dirty="0"/>
              <a:t>En patientsikker </a:t>
            </a:r>
            <a:r>
              <a:rPr lang="da-DK" dirty="0" err="1"/>
              <a:t>sårbehandling</a:t>
            </a:r>
            <a:r>
              <a:rPr lang="da-DK" dirty="0"/>
              <a:t> forudsætter at der arbejdes ud fra korrekt diagnose, målsætning og handlingsanvisning, og at den efterfølgende evalueres og justeres afhængig af sårudviklingen. Korrekt dokumentation fra starten, sikrer at alle kan arbejde ud fra samme plan.</a:t>
            </a:r>
          </a:p>
          <a:p>
            <a:r>
              <a:rPr lang="da-DK" dirty="0"/>
              <a:t>.</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91602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bg2">
                    <a:lumMod val="10000"/>
                  </a:schemeClr>
                </a:solidFill>
                <a:latin typeface="+mn-lt"/>
                <a:ea typeface="+mn-ea"/>
                <a:cs typeface="+mn-cs"/>
              </a:rPr>
              <a:t>Sårtriage giver et systematisk overblik over antal af sår, sårtyper og hvor alvorlige sårene er. Overblik over de enkelte distrikter / grupper, viser hvilke sår der er triageret røde, gule, grønne eller hvis de endnu ikke er blevet triageret – grå.</a:t>
            </a:r>
          </a:p>
          <a:p>
            <a:endParaRPr lang="da-DK" sz="1600" kern="1200" dirty="0">
              <a:solidFill>
                <a:schemeClr val="bg2">
                  <a:lumMod val="10000"/>
                </a:schemeClr>
              </a:solidFill>
              <a:latin typeface="+mn-lt"/>
              <a:ea typeface="+mn-ea"/>
              <a:cs typeface="+mn-cs"/>
            </a:endParaRPr>
          </a:p>
          <a:p>
            <a:r>
              <a:rPr lang="da-DK" sz="1600" kern="1200" dirty="0">
                <a:solidFill>
                  <a:schemeClr val="bg2">
                    <a:lumMod val="10000"/>
                  </a:schemeClr>
                </a:solidFill>
                <a:latin typeface="+mn-lt"/>
                <a:ea typeface="+mn-ea"/>
                <a:cs typeface="+mn-cs"/>
              </a:rPr>
              <a:t>Et redskab til sårsygeplejersker, sygeplejersker og </a:t>
            </a:r>
            <a:r>
              <a:rPr lang="da-DK" sz="1600" kern="1200" dirty="0" err="1">
                <a:solidFill>
                  <a:schemeClr val="bg2">
                    <a:lumMod val="10000"/>
                  </a:schemeClr>
                </a:solidFill>
                <a:latin typeface="+mn-lt"/>
                <a:ea typeface="+mn-ea"/>
                <a:cs typeface="+mn-cs"/>
              </a:rPr>
              <a:t>sosu</a:t>
            </a:r>
            <a:r>
              <a:rPr lang="da-DK" sz="1600" kern="1200" dirty="0">
                <a:solidFill>
                  <a:schemeClr val="bg2">
                    <a:lumMod val="10000"/>
                  </a:schemeClr>
                </a:solidFill>
                <a:latin typeface="+mn-lt"/>
                <a:ea typeface="+mn-ea"/>
                <a:cs typeface="+mn-cs"/>
              </a:rPr>
              <a:t>-assistenter, som arbejder med sår. </a:t>
            </a:r>
          </a:p>
          <a:p>
            <a:endParaRPr lang="da-DK" sz="1600" kern="1200" dirty="0">
              <a:solidFill>
                <a:schemeClr val="bg2">
                  <a:lumMod val="10000"/>
                </a:schemeClr>
              </a:solidFill>
              <a:latin typeface="+mn-lt"/>
              <a:ea typeface="+mn-ea"/>
              <a:cs typeface="+mn-cs"/>
            </a:endParaRPr>
          </a:p>
          <a:p>
            <a:r>
              <a:rPr lang="da-DK" sz="1600" b="1" kern="1200" dirty="0">
                <a:solidFill>
                  <a:schemeClr val="bg2">
                    <a:lumMod val="10000"/>
                  </a:schemeClr>
                </a:solidFill>
                <a:latin typeface="+mn-lt"/>
                <a:ea typeface="+mn-ea"/>
                <a:cs typeface="+mn-cs"/>
              </a:rPr>
              <a:t>Sårguide: </a:t>
            </a:r>
            <a:r>
              <a:rPr lang="da-DK" sz="1600" kern="1200" dirty="0">
                <a:solidFill>
                  <a:schemeClr val="bg2">
                    <a:lumMod val="10000"/>
                  </a:schemeClr>
                </a:solidFill>
                <a:latin typeface="+mn-lt"/>
                <a:ea typeface="+mn-ea"/>
                <a:cs typeface="+mn-cs"/>
              </a:rPr>
              <a:t>Der er udarbejdet handlingsanvisninger til alle sårtyper der triageres gul og rød. En god hjælp til personale, som kan være i tvivl om f.eks. Hvornår jeg skal kontakte læge eller hvilke tiltag der ellers kan være relevante – </a:t>
            </a:r>
            <a:r>
              <a:rPr lang="da-DK" sz="1600" b="1" u="sng" kern="1200" dirty="0">
                <a:solidFill>
                  <a:srgbClr val="FF0000"/>
                </a:solidFill>
                <a:latin typeface="+mn-lt"/>
                <a:ea typeface="+mn-ea"/>
                <a:cs typeface="+mn-cs"/>
              </a:rPr>
              <a:t>kan og skal vi linke til sårguide eller andet hjælperedskab?</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kern="1200" dirty="0" err="1">
                <a:solidFill>
                  <a:schemeClr val="bg2">
                    <a:lumMod val="10000"/>
                  </a:schemeClr>
                </a:solidFill>
                <a:latin typeface="+mn-lt"/>
                <a:ea typeface="+mn-ea"/>
                <a:cs typeface="+mn-cs"/>
              </a:rPr>
              <a:t>Sårtriagemøder</a:t>
            </a:r>
            <a:r>
              <a:rPr lang="da-DK" sz="1600" b="1" kern="1200" dirty="0">
                <a:solidFill>
                  <a:schemeClr val="bg2">
                    <a:lumMod val="10000"/>
                  </a:schemeClr>
                </a:solidFill>
                <a:latin typeface="+mn-lt"/>
                <a:ea typeface="+mn-ea"/>
                <a:cs typeface="+mn-cs"/>
              </a:rPr>
              <a:t>: </a:t>
            </a:r>
            <a:r>
              <a:rPr lang="da-DK" sz="1600" b="0" kern="1200" dirty="0">
                <a:solidFill>
                  <a:schemeClr val="bg2">
                    <a:lumMod val="10000"/>
                  </a:schemeClr>
                </a:solidFill>
                <a:latin typeface="+mn-lt"/>
                <a:ea typeface="+mn-ea"/>
                <a:cs typeface="+mn-cs"/>
              </a:rPr>
              <a:t>G</a:t>
            </a:r>
            <a:r>
              <a:rPr lang="da-DK" sz="1600" kern="1200" dirty="0">
                <a:solidFill>
                  <a:schemeClr val="bg2">
                    <a:lumMod val="10000"/>
                  </a:schemeClr>
                </a:solidFill>
                <a:latin typeface="+mn-lt"/>
                <a:ea typeface="+mn-ea"/>
                <a:cs typeface="+mn-cs"/>
              </a:rPr>
              <a:t>iver forum for sparring, kompetenceudvikling og samarbejde mellem faggrupper, elever og studerende.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i="0" kern="1200" dirty="0">
                <a:solidFill>
                  <a:schemeClr val="bg2">
                    <a:lumMod val="10000"/>
                  </a:schemeClr>
                </a:solidFill>
                <a:latin typeface="+mn-lt"/>
                <a:ea typeface="+mn-ea"/>
                <a:cs typeface="+mn-cs"/>
              </a:rPr>
              <a:t>Samarbejde tværsektorielt:  </a:t>
            </a:r>
            <a:r>
              <a:rPr lang="da-DK" sz="1600" kern="1200" dirty="0">
                <a:solidFill>
                  <a:schemeClr val="bg2">
                    <a:lumMod val="10000"/>
                  </a:schemeClr>
                </a:solidFill>
                <a:latin typeface="+mn-lt"/>
                <a:ea typeface="+mn-ea"/>
                <a:cs typeface="+mn-cs"/>
              </a:rPr>
              <a:t>Sårambulatorier, praktiserende læger, dermatologer, fodterapeuter osv. Har mulighed for at tilgå billeder, vurderinger og kommunikere med hinanden. </a:t>
            </a:r>
            <a:r>
              <a:rPr lang="da-DK" sz="1600" b="1" i="0" kern="1200" dirty="0">
                <a:solidFill>
                  <a:schemeClr val="bg2">
                    <a:lumMod val="10000"/>
                  </a:schemeClr>
                </a:solidFill>
                <a:latin typeface="+mn-lt"/>
                <a:ea typeface="+mn-ea"/>
                <a:cs typeface="+mn-cs"/>
              </a:rPr>
              <a:t>Dokumentation: </a:t>
            </a:r>
            <a:r>
              <a:rPr lang="da-DK" sz="1600" i="0" kern="1200" dirty="0">
                <a:solidFill>
                  <a:schemeClr val="bg2">
                    <a:lumMod val="10000"/>
                  </a:schemeClr>
                </a:solidFill>
                <a:latin typeface="+mn-lt"/>
                <a:ea typeface="+mn-ea"/>
                <a:cs typeface="+mn-cs"/>
              </a:rPr>
              <a:t>Giver mulighed for korrekt dokumentation: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i="0" kern="1200" dirty="0">
                <a:solidFill>
                  <a:schemeClr val="bg2">
                    <a:lumMod val="10000"/>
                  </a:schemeClr>
                </a:solidFill>
                <a:latin typeface="+mn-lt"/>
                <a:ea typeface="+mn-ea"/>
                <a:cs typeface="+mn-cs"/>
              </a:rPr>
              <a:t>Ydelse på opstart af borger med sår, indeholder tjekliste med anamnesepunkter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i="0" kern="1200" dirty="0">
                <a:solidFill>
                  <a:schemeClr val="bg2">
                    <a:lumMod val="10000"/>
                  </a:schemeClr>
                </a:solidFill>
                <a:latin typeface="+mn-lt"/>
                <a:ea typeface="+mn-ea"/>
                <a:cs typeface="+mn-cs"/>
              </a:rPr>
              <a:t>Ydelse på opstart af borger med sår OG diabetes, indeholder tjekliste med anamnesepunkter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i="0" kern="1200" dirty="0">
                <a:solidFill>
                  <a:schemeClr val="bg2">
                    <a:lumMod val="10000"/>
                  </a:schemeClr>
                </a:solidFill>
                <a:latin typeface="+mn-lt"/>
                <a:ea typeface="+mn-ea"/>
                <a:cs typeface="+mn-cs"/>
              </a:rPr>
              <a:t>Dokumentationen i telesår efter TIME, kan kopieres over i eget EOJ-system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600" i="0" kern="1200" dirty="0">
                <a:solidFill>
                  <a:schemeClr val="bg2">
                    <a:lumMod val="10000"/>
                  </a:schemeClr>
                </a:solidFill>
                <a:latin typeface="+mn-lt"/>
                <a:ea typeface="+mn-ea"/>
                <a:cs typeface="+mn-cs"/>
              </a:rPr>
              <a:t>Strukturen på </a:t>
            </a:r>
            <a:r>
              <a:rPr lang="da-DK" sz="1600" i="0" kern="1200" dirty="0" err="1">
                <a:solidFill>
                  <a:schemeClr val="bg2">
                    <a:lumMod val="10000"/>
                  </a:schemeClr>
                </a:solidFill>
                <a:latin typeface="+mn-lt"/>
                <a:ea typeface="+mn-ea"/>
                <a:cs typeface="+mn-cs"/>
              </a:rPr>
              <a:t>sårtriagemøderne</a:t>
            </a:r>
            <a:r>
              <a:rPr lang="da-DK" sz="1600" i="0" kern="1200" dirty="0">
                <a:solidFill>
                  <a:schemeClr val="bg2">
                    <a:lumMod val="10000"/>
                  </a:schemeClr>
                </a:solidFill>
                <a:latin typeface="+mn-lt"/>
                <a:ea typeface="+mn-ea"/>
                <a:cs typeface="+mn-cs"/>
              </a:rPr>
              <a:t> lægger op til, at der samtidig opdateres i EOJ; handlingsanvisning, fagligt notat, observation osv. </a:t>
            </a:r>
          </a:p>
          <a:p>
            <a:endParaRPr lang="da-DK" dirty="0"/>
          </a:p>
          <a:p>
            <a:endParaRPr lang="da-DK" dirty="0"/>
          </a:p>
        </p:txBody>
      </p:sp>
      <p:sp>
        <p:nvSpPr>
          <p:cNvPr id="4" name="Pladsholder til slidenummer 3"/>
          <p:cNvSpPr>
            <a:spLocks noGrp="1"/>
          </p:cNvSpPr>
          <p:nvPr>
            <p:ph type="sldNum" sz="quarter" idx="5"/>
          </p:nvPr>
        </p:nvSpPr>
        <p:spPr/>
        <p:txBody>
          <a:bodyPr/>
          <a:lstStyle/>
          <a:p>
            <a:fld id="{C9DED8D7-4A6D-4D85-847E-4D773EF98547}" type="slidenum">
              <a:rPr lang="da-DK" smtClean="0"/>
              <a:t>5</a:t>
            </a:fld>
            <a:endParaRPr lang="da-DK"/>
          </a:p>
        </p:txBody>
      </p:sp>
    </p:spTree>
    <p:extLst>
      <p:ext uri="{BB962C8B-B14F-4D97-AF65-F5344CB8AC3E}">
        <p14:creationId xmlns:p14="http://schemas.microsoft.com/office/powerpoint/2010/main" val="335804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9A493-4FF0-8294-FB22-867CD288BBE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EBE06E8-4151-7281-B55C-436110584E3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E4EC683-3F3D-B86C-E1B6-DDC6034A7189}"/>
              </a:ext>
            </a:extLst>
          </p:cNvPr>
          <p:cNvSpPr>
            <a:spLocks noGrp="1"/>
          </p:cNvSpPr>
          <p:nvPr>
            <p:ph type="body" idx="1"/>
          </p:nvPr>
        </p:nvSpPr>
        <p:spPr/>
        <p:txBody>
          <a:bodyPr/>
          <a:lstStyle/>
          <a:p>
            <a:r>
              <a:rPr lang="da-DK" dirty="0"/>
              <a:t>Sygeplejersker og SSA </a:t>
            </a:r>
          </a:p>
          <a:p>
            <a:pPr marL="171450" indent="-171450">
              <a:buFont typeface="Arial" panose="020B0604020202020204" pitchFamily="34" charset="0"/>
              <a:buChar char="•"/>
            </a:pPr>
            <a:r>
              <a:rPr lang="da-DK" dirty="0"/>
              <a:t>Udfører den sædvanlige </a:t>
            </a:r>
            <a:r>
              <a:rPr lang="da-DK" dirty="0" err="1"/>
              <a:t>sårbehandling</a:t>
            </a:r>
            <a:r>
              <a:rPr lang="da-DK" dirty="0"/>
              <a:t> hos borger. Derudover er der indsats til sårtriage hver eller hver 2. uge afhængig af sårets udvikling.</a:t>
            </a:r>
          </a:p>
          <a:p>
            <a:pPr marL="171450" indent="-171450">
              <a:buFont typeface="Arial" panose="020B0604020202020204" pitchFamily="34" charset="0"/>
              <a:buChar char="•"/>
            </a:pPr>
            <a:r>
              <a:rPr lang="da-DK" dirty="0"/>
              <a:t>Har let adgang til relevant handlingsanvisning når såret er triageret</a:t>
            </a:r>
          </a:p>
          <a:p>
            <a:pPr marL="171450" indent="-171450">
              <a:buFont typeface="Arial" panose="020B0604020202020204" pitchFamily="34" charset="0"/>
              <a:buChar char="•"/>
            </a:pPr>
            <a:r>
              <a:rPr lang="da-DK" dirty="0"/>
              <a:t>Deltager i </a:t>
            </a:r>
            <a:r>
              <a:rPr lang="da-DK" dirty="0" err="1"/>
              <a:t>sårtriagemøder</a:t>
            </a:r>
            <a:endParaRPr lang="da-DK" dirty="0"/>
          </a:p>
          <a:p>
            <a:pPr marL="171450" indent="-171450">
              <a:buFont typeface="Arial" panose="020B0604020202020204" pitchFamily="34" charset="0"/>
              <a:buChar char="•"/>
            </a:pPr>
            <a:r>
              <a:rPr lang="da-DK" dirty="0"/>
              <a:t>Kan let tilgå overblik over hvilke ”sårborgere” der er aktuelle.</a:t>
            </a:r>
          </a:p>
          <a:p>
            <a:pPr marL="171450" indent="-171450">
              <a:buFont typeface="Arial" panose="020B0604020202020204" pitchFamily="34" charset="0"/>
              <a:buChar char="•"/>
            </a:pPr>
            <a:endParaRPr lang="da-DK" dirty="0"/>
          </a:p>
          <a:p>
            <a:pPr marL="0" lvl="0" indent="0">
              <a:buFont typeface="Arial" panose="020B0604020202020204" pitchFamily="34" charset="0"/>
              <a:buNone/>
            </a:pPr>
            <a:r>
              <a:rPr lang="da-DK" dirty="0"/>
              <a:t>Sårsygeplejerske – forskelligt fra sted til sted, hvordan de er organiseret og varetager </a:t>
            </a:r>
            <a:r>
              <a:rPr lang="da-DK" dirty="0" err="1"/>
              <a:t>sårbehandlinger</a:t>
            </a:r>
            <a:endParaRPr lang="da-DK" dirty="0"/>
          </a:p>
          <a:p>
            <a:pPr marL="171450" lvl="0" indent="-171450">
              <a:buFont typeface="Arial" panose="020B0604020202020204" pitchFamily="34" charset="0"/>
              <a:buChar char="•"/>
            </a:pPr>
            <a:r>
              <a:rPr lang="da-DK" dirty="0"/>
              <a:t>Har overblik og status på aktuelle sårborgere</a:t>
            </a:r>
          </a:p>
          <a:p>
            <a:pPr marL="171450" lvl="0" indent="-171450">
              <a:buFont typeface="Arial" panose="020B0604020202020204" pitchFamily="34" charset="0"/>
              <a:buChar char="•"/>
            </a:pPr>
            <a:r>
              <a:rPr lang="da-DK" dirty="0"/>
              <a:t>Kontaktes ved behov og deltager evt. i </a:t>
            </a:r>
            <a:r>
              <a:rPr lang="da-DK" dirty="0" err="1"/>
              <a:t>sårbehandlingen</a:t>
            </a:r>
            <a:r>
              <a:rPr lang="da-DK" dirty="0"/>
              <a:t> som sparringspartner /</a:t>
            </a:r>
            <a:r>
              <a:rPr lang="da-DK" dirty="0" err="1"/>
              <a:t>bedside</a:t>
            </a:r>
            <a:r>
              <a:rPr lang="da-DK" dirty="0"/>
              <a:t> undervisning</a:t>
            </a:r>
          </a:p>
          <a:p>
            <a:pPr marL="171450" lvl="0" indent="-171450">
              <a:buFont typeface="Arial" panose="020B0604020202020204" pitchFamily="34" charset="0"/>
              <a:buChar char="•"/>
            </a:pPr>
            <a:r>
              <a:rPr lang="da-DK" dirty="0"/>
              <a:t>Deltager så vidt muligt i </a:t>
            </a:r>
            <a:r>
              <a:rPr lang="da-DK" dirty="0" err="1"/>
              <a:t>sårtriagemøderne</a:t>
            </a:r>
            <a:r>
              <a:rPr lang="da-DK" dirty="0"/>
              <a:t> </a:t>
            </a:r>
          </a:p>
          <a:p>
            <a:pPr marL="171450" lvl="0" indent="-171450">
              <a:buFont typeface="Arial" panose="020B0604020202020204" pitchFamily="34" charset="0"/>
              <a:buChar char="•"/>
            </a:pPr>
            <a:r>
              <a:rPr lang="da-DK" dirty="0"/>
              <a:t>Kan kontaktes tlf. for hurtig sparring, ud fra de billeder der er lagt i telesårsjournalen</a:t>
            </a:r>
          </a:p>
          <a:p>
            <a:pPr marL="171450" lvl="0" indent="-171450">
              <a:buFont typeface="Arial" panose="020B0604020202020204" pitchFamily="34" charset="0"/>
              <a:buChar char="•"/>
            </a:pPr>
            <a:endParaRPr lang="da-DK" dirty="0"/>
          </a:p>
          <a:p>
            <a:pPr marL="0" lvl="0" indent="0">
              <a:buFont typeface="Arial" panose="020B0604020202020204" pitchFamily="34" charset="0"/>
              <a:buNone/>
            </a:pPr>
            <a:r>
              <a:rPr lang="da-DK" dirty="0"/>
              <a:t>Planlægger</a:t>
            </a:r>
          </a:p>
          <a:p>
            <a:pPr marL="171450" lvl="0" indent="-171450">
              <a:buFont typeface="Arial" panose="020B0604020202020204" pitchFamily="34" charset="0"/>
              <a:buChar char="•"/>
            </a:pPr>
            <a:r>
              <a:rPr lang="da-DK" dirty="0"/>
              <a:t>Sørger for at ydelsen sårtriage er driftet den dag der er aftalt, på en dag hvor der i forvejen er </a:t>
            </a:r>
            <a:r>
              <a:rPr lang="da-DK" dirty="0" err="1"/>
              <a:t>sårbehandling</a:t>
            </a:r>
            <a:r>
              <a:rPr lang="da-DK" dirty="0"/>
              <a:t> og af en person som er oplært i at triagere.</a:t>
            </a:r>
          </a:p>
          <a:p>
            <a:pPr marL="171450" lvl="0" indent="-171450">
              <a:buFont typeface="Arial" panose="020B0604020202020204" pitchFamily="34" charset="0"/>
              <a:buChar char="•"/>
            </a:pPr>
            <a:r>
              <a:rPr lang="da-DK" dirty="0"/>
              <a:t>Deltager i </a:t>
            </a:r>
            <a:r>
              <a:rPr lang="da-DK" dirty="0" err="1"/>
              <a:t>sårtriagemøder</a:t>
            </a:r>
            <a:endParaRPr lang="da-DK" dirty="0"/>
          </a:p>
          <a:p>
            <a:pPr marL="0" lvl="0" indent="0">
              <a:buFont typeface="Arial" panose="020B0604020202020204" pitchFamily="34" charset="0"/>
              <a:buNone/>
            </a:pPr>
            <a:r>
              <a:rPr lang="da-DK" dirty="0"/>
              <a:t>	</a:t>
            </a:r>
          </a:p>
          <a:p>
            <a:pPr marL="0" lvl="0" indent="0">
              <a:buFont typeface="Arial" panose="020B0604020202020204" pitchFamily="34" charset="0"/>
              <a:buNone/>
            </a:pPr>
            <a:r>
              <a:rPr lang="da-DK" dirty="0"/>
              <a:t>Leder</a:t>
            </a:r>
          </a:p>
          <a:p>
            <a:pPr marL="171450" lvl="0" indent="-171450">
              <a:buFont typeface="Arial" panose="020B0604020202020204" pitchFamily="34" charset="0"/>
              <a:buChar char="•"/>
            </a:pPr>
            <a:r>
              <a:rPr lang="da-DK" dirty="0"/>
              <a:t>Bakker op og italesætter vigtigheden i at sårtriagen udføres og at </a:t>
            </a:r>
            <a:r>
              <a:rPr lang="da-DK" dirty="0" err="1"/>
              <a:t>sårtriagemøderne</a:t>
            </a:r>
            <a:r>
              <a:rPr lang="da-DK" dirty="0"/>
              <a:t> afholdes.</a:t>
            </a:r>
          </a:p>
          <a:p>
            <a:pPr marL="171450" lvl="0" indent="-171450">
              <a:buFont typeface="Arial" panose="020B0604020202020204" pitchFamily="34" charset="0"/>
              <a:buChar char="•"/>
            </a:pPr>
            <a:r>
              <a:rPr lang="da-DK" dirty="0"/>
              <a:t>Deltager i </a:t>
            </a:r>
            <a:r>
              <a:rPr lang="da-DK" dirty="0" err="1"/>
              <a:t>sårtriagemøder</a:t>
            </a:r>
            <a:r>
              <a:rPr lang="da-DK" dirty="0"/>
              <a:t> med jævne mellemrum.</a:t>
            </a:r>
          </a:p>
          <a:p>
            <a:pPr marL="171450" lvl="0" indent="-171450">
              <a:buFont typeface="Arial" panose="020B0604020202020204" pitchFamily="34" charset="0"/>
              <a:buChar char="•"/>
            </a:pPr>
            <a:endParaRPr lang="da-DK" dirty="0"/>
          </a:p>
          <a:p>
            <a:pPr marL="0" lvl="0" indent="0">
              <a:buFont typeface="Arial" panose="020B0604020202020204" pitchFamily="34" charset="0"/>
              <a:buNone/>
            </a:pPr>
            <a:r>
              <a:rPr lang="da-DK" dirty="0"/>
              <a:t>Andet personale, f.eks. SSH, ergoterapeut, fysioterapeut deltager ved </a:t>
            </a:r>
            <a:r>
              <a:rPr lang="da-DK" dirty="0" err="1"/>
              <a:t>sårtriagemødet</a:t>
            </a:r>
            <a:r>
              <a:rPr lang="da-DK" dirty="0"/>
              <a:t> efter behov, hvor relevante borgere drøftes</a:t>
            </a:r>
          </a:p>
          <a:p>
            <a:endParaRPr lang="da-DK" dirty="0"/>
          </a:p>
        </p:txBody>
      </p:sp>
      <p:sp>
        <p:nvSpPr>
          <p:cNvPr id="4" name="Pladsholder til slidenummer 3">
            <a:extLst>
              <a:ext uri="{FF2B5EF4-FFF2-40B4-BE49-F238E27FC236}">
                <a16:creationId xmlns:a16="http://schemas.microsoft.com/office/drawing/2014/main" id="{204A67BB-7962-B69A-E028-5F1061F23822}"/>
              </a:ext>
            </a:extLst>
          </p:cNvPr>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124306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CD43-38FD-8A58-92AA-2D70DCD0C3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27AF1F-55C2-D6DA-5D45-50D99F0CDFA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643E363-09DD-0404-9A03-34A1AC71DF98}"/>
              </a:ext>
            </a:extLst>
          </p:cNvPr>
          <p:cNvSpPr>
            <a:spLocks noGrp="1"/>
          </p:cNvSpPr>
          <p:nvPr>
            <p:ph type="body" idx="1"/>
          </p:nvPr>
        </p:nvSpPr>
        <p:spPr/>
        <p:txBody>
          <a:bodyPr/>
          <a:lstStyle/>
          <a:p>
            <a:r>
              <a:rPr lang="da-DK" b="1" dirty="0"/>
              <a:t>Ledelsen: </a:t>
            </a:r>
          </a:p>
          <a:p>
            <a:r>
              <a:rPr lang="da-DK" b="0" dirty="0"/>
              <a:t>Planlægningsmøde med ledelsen min. 3 mdr. før forventet opstart</a:t>
            </a:r>
          </a:p>
          <a:p>
            <a:r>
              <a:rPr lang="da-DK" dirty="0"/>
              <a:t>Det er afgørende om ledelsen bakker op og er synlige fra start, men også undervejs i implementeringen. </a:t>
            </a:r>
          </a:p>
          <a:p>
            <a:r>
              <a:rPr lang="da-DK" dirty="0"/>
              <a:t>Anbefaler at ledelsen deltager ved </a:t>
            </a:r>
            <a:r>
              <a:rPr lang="da-DK" dirty="0" err="1"/>
              <a:t>sårtriagemøderne</a:t>
            </a:r>
            <a:r>
              <a:rPr lang="da-DK" dirty="0"/>
              <a:t> med jævne mellemrum, hvor det bliver meget synligt</a:t>
            </a:r>
          </a:p>
          <a:p>
            <a:pPr marL="628650" lvl="1" indent="-171450">
              <a:buFont typeface="Arial" panose="020B0604020202020204" pitchFamily="34" charset="0"/>
              <a:buChar char="•"/>
            </a:pPr>
            <a:r>
              <a:rPr lang="da-DK" dirty="0"/>
              <a:t>hvilke udfordringer der viser sig i medarbejdernes faglighed </a:t>
            </a:r>
          </a:p>
          <a:p>
            <a:pPr marL="628650" lvl="1" indent="-171450">
              <a:buFont typeface="Arial" panose="020B0604020202020204" pitchFamily="34" charset="0"/>
              <a:buChar char="•"/>
            </a:pPr>
            <a:r>
              <a:rPr lang="da-DK" dirty="0"/>
              <a:t>i samarbejdet – hvordan kommer gruppen i mål med at nå dagens opgaver </a:t>
            </a:r>
          </a:p>
          <a:p>
            <a:pPr marL="628650" lvl="1" indent="-171450">
              <a:buFont typeface="Arial" panose="020B0604020202020204" pitchFamily="34" charset="0"/>
              <a:buChar char="•"/>
            </a:pPr>
            <a:r>
              <a:rPr lang="da-DK" dirty="0"/>
              <a:t>hvordan håndterer gruppen, når der er personale som har brug for oplæring / kompetenceudvikling</a:t>
            </a:r>
          </a:p>
          <a:p>
            <a:pPr marL="628650" lvl="1" indent="-171450">
              <a:buFont typeface="Arial" panose="020B0604020202020204" pitchFamily="34" charset="0"/>
              <a:buChar char="•"/>
            </a:pPr>
            <a:r>
              <a:rPr lang="da-DK" dirty="0"/>
              <a:t>hvilke konsekvenser har travlheden for kvaliteten af de ydelser der gives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hverdagens travlhed, kan det være fristende for personalet at nedprioritere triageringen / </a:t>
            </a:r>
            <a:r>
              <a:rPr lang="da-DK" dirty="0" err="1"/>
              <a:t>sårtriagemødet</a:t>
            </a:r>
            <a:r>
              <a:rPr lang="da-DK" dirty="0"/>
              <a:t>. </a:t>
            </a:r>
          </a:p>
          <a:p>
            <a:pPr marL="0" indent="0">
              <a:buFont typeface="Arial" panose="020B0604020202020204" pitchFamily="34" charset="0"/>
              <a:buNone/>
            </a:pPr>
            <a:endParaRPr lang="da-DK" dirty="0"/>
          </a:p>
          <a:p>
            <a:r>
              <a:rPr lang="da-DK" b="1" dirty="0"/>
              <a:t>Opgaver: </a:t>
            </a:r>
            <a:r>
              <a:rPr lang="da-DK" b="0" dirty="0"/>
              <a:t>Anbefaler at sårsygeplejersken sammen med en sygeplejerske fra distriktet får et overblik over, hvilke borgere der er relevante at oprette i telesår / sårtriagen. </a:t>
            </a:r>
          </a:p>
          <a:p>
            <a:r>
              <a:rPr lang="da-DK" b="0" dirty="0"/>
              <a:t>Som udgangspunkt oprettes borgere med komplicerede sår og borgere med </a:t>
            </a:r>
            <a:r>
              <a:rPr lang="da-DK" sz="1200" b="0" i="0" kern="1200" dirty="0">
                <a:solidFill>
                  <a:schemeClr val="tx1"/>
                </a:solidFill>
                <a:effectLst/>
                <a:latin typeface="+mn-lt"/>
                <a:ea typeface="+mn-ea"/>
                <a:cs typeface="+mn-cs"/>
              </a:rPr>
              <a:t>ukomplicerede sår, som ikke udviser helingstendens indenfor 2-3 uger. Derudover oprettes borgere med sår, hvor der er behov for sparring i personalegruppen. </a:t>
            </a: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Undervisning: </a:t>
            </a:r>
            <a:r>
              <a:rPr lang="da-DK" sz="1200" b="0" i="0" kern="1200" dirty="0">
                <a:solidFill>
                  <a:schemeClr val="tx1"/>
                </a:solidFill>
                <a:effectLst/>
                <a:latin typeface="+mn-lt"/>
                <a:ea typeface="+mn-ea"/>
                <a:cs typeface="+mn-cs"/>
              </a:rPr>
              <a:t>Alle (de aftalte) medarbejdere undervises i sårtriage, så de kan arbejde i systemet, kan oprette borgere, udfylde vurderingsskema og kender snitflader og samarbejdspartnere som også anvender telesår, 3-4 timer.  (se også slide nr. 8 om undervisning, samt slideshow ”intro sårtriage”)</a:t>
            </a:r>
            <a:endParaRPr lang="da-DK" b="0" dirty="0"/>
          </a:p>
          <a:p>
            <a:r>
              <a:rPr lang="da-DK" dirty="0"/>
              <a:t> </a:t>
            </a:r>
          </a:p>
          <a:p>
            <a:r>
              <a:rPr lang="da-DK" b="1" dirty="0" err="1"/>
              <a:t>Sårtriagemøde</a:t>
            </a:r>
            <a:r>
              <a:rPr lang="da-DK" b="1" dirty="0"/>
              <a:t> ½ time /uge</a:t>
            </a:r>
          </a:p>
          <a:p>
            <a:r>
              <a:rPr lang="da-DK" b="1" dirty="0"/>
              <a:t>	Hvor: 	</a:t>
            </a:r>
            <a:r>
              <a:rPr lang="da-DK" b="0" dirty="0" err="1"/>
              <a:t>Sårtriagemøderne</a:t>
            </a:r>
            <a:r>
              <a:rPr lang="da-DK" b="0" dirty="0"/>
              <a:t> bør afholdes i et rum uden forstyrrelse af telefoner, borgere, andet personale osv.</a:t>
            </a:r>
          </a:p>
          <a:p>
            <a:r>
              <a:rPr lang="da-DK" b="0" dirty="0"/>
              <a:t>		Kræver en stor skærm som alle kan se og kan tilsluttes en PC, så man kan tilgå telesårssystemet.</a:t>
            </a:r>
          </a:p>
          <a:p>
            <a:r>
              <a:rPr lang="da-DK" b="0" dirty="0"/>
              <a:t>	</a:t>
            </a:r>
            <a:r>
              <a:rPr lang="da-DK" b="1" dirty="0"/>
              <a:t>Hvornår</a:t>
            </a:r>
            <a:r>
              <a:rPr lang="da-DK" b="0" dirty="0"/>
              <a:t>:	Tidspunktet skal være det samme hver uge og skal passe ind i forhold til hvor flest muligt kan deltage, gruppens øvrige opgaver, frokost, komme- og gåtider osv.</a:t>
            </a:r>
          </a:p>
          <a:p>
            <a:r>
              <a:rPr lang="da-DK" b="0" dirty="0"/>
              <a:t>	</a:t>
            </a:r>
            <a:r>
              <a:rPr lang="da-DK" b="1" dirty="0"/>
              <a:t>Mødekultur: </a:t>
            </a:r>
            <a:r>
              <a:rPr lang="da-DK" b="0" dirty="0"/>
              <a:t>	Da mødet er kort varighed og meget skal nås, er det vigtigt fra starten at pointere at mødet starter og slutter til den aftalte tid.</a:t>
            </a:r>
          </a:p>
          <a:p>
            <a:r>
              <a:rPr lang="da-DK" b="0" dirty="0"/>
              <a:t>		Anbefaler at der så vidt muligt ikke spises under mødet (tager fokus og forstyrrer med lyde, lugt osv.)</a:t>
            </a:r>
          </a:p>
          <a:p>
            <a:r>
              <a:rPr lang="da-DK" b="0" dirty="0"/>
              <a:t>	</a:t>
            </a:r>
            <a:r>
              <a:rPr lang="da-DK" b="1" dirty="0"/>
              <a:t>Hvem skal deltage:</a:t>
            </a:r>
          </a:p>
          <a:p>
            <a:pPr latinLnBrk="0"/>
            <a:r>
              <a:rPr lang="da-DK" b="1" dirty="0"/>
              <a:t>		</a:t>
            </a:r>
            <a:r>
              <a:rPr lang="da-DK" sz="1200" b="1" i="0" kern="1200" dirty="0">
                <a:solidFill>
                  <a:schemeClr val="tx1"/>
                </a:solidFill>
                <a:effectLst/>
                <a:latin typeface="+mn-lt"/>
                <a:ea typeface="+mn-ea"/>
                <a:cs typeface="+mn-cs"/>
              </a:rPr>
              <a:t>Mødeleder: </a:t>
            </a:r>
            <a:r>
              <a:rPr lang="da-DK" sz="1200" b="0" i="0" kern="1200" dirty="0">
                <a:solidFill>
                  <a:schemeClr val="tx1"/>
                </a:solidFill>
                <a:effectLst/>
                <a:latin typeface="+mn-lt"/>
                <a:ea typeface="+mn-ea"/>
                <a:cs typeface="+mn-cs"/>
              </a:rPr>
              <a:t>Sygeplejerske eller Social og Sundhedsassistent</a:t>
            </a:r>
          </a:p>
          <a:p>
            <a:pPr latinLnBrk="0"/>
            <a:r>
              <a:rPr lang="da-DK" sz="1200" b="1" i="0" kern="1200" dirty="0">
                <a:solidFill>
                  <a:schemeClr val="tx1"/>
                </a:solidFill>
                <a:effectLst/>
                <a:latin typeface="+mn-lt"/>
                <a:ea typeface="+mn-ea"/>
                <a:cs typeface="+mn-cs"/>
              </a:rPr>
              <a:t>		Referenter/disponent </a:t>
            </a:r>
            <a:r>
              <a:rPr lang="da-DK" sz="1200" b="0" i="0" kern="1200" dirty="0">
                <a:solidFill>
                  <a:schemeClr val="tx1"/>
                </a:solidFill>
                <a:effectLst/>
                <a:latin typeface="+mn-lt"/>
                <a:ea typeface="+mn-ea"/>
                <a:cs typeface="+mn-cs"/>
              </a:rPr>
              <a:t>ansvarlig for at aftaler og planer skrives relevante steder så ingen går fra mødet med ekstra opgaver</a:t>
            </a:r>
            <a:r>
              <a:rPr lang="da-DK" sz="1200" b="1" i="0" kern="120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Sygeplejerske/SSA</a:t>
            </a:r>
          </a:p>
          <a:p>
            <a:pPr latinLnBrk="0"/>
            <a:r>
              <a:rPr lang="da-DK" sz="1200" b="1" i="0" kern="1200" dirty="0">
                <a:solidFill>
                  <a:schemeClr val="tx1"/>
                </a:solidFill>
                <a:effectLst/>
                <a:latin typeface="+mn-lt"/>
                <a:ea typeface="+mn-ea"/>
                <a:cs typeface="+mn-cs"/>
              </a:rPr>
              <a:t>		Til stede: </a:t>
            </a:r>
            <a:r>
              <a:rPr lang="da-DK" sz="1200" b="0" i="0" kern="1200" dirty="0">
                <a:solidFill>
                  <a:schemeClr val="tx1"/>
                </a:solidFill>
                <a:effectLst/>
                <a:latin typeface="+mn-lt"/>
                <a:ea typeface="+mn-ea"/>
                <a:cs typeface="+mn-cs"/>
              </a:rPr>
              <a:t>Sygeplejersker, SSA, planlægger, leder og Sårsygeplejerske</a:t>
            </a:r>
          </a:p>
          <a:p>
            <a:endParaRPr lang="da-DK" b="1" dirty="0"/>
          </a:p>
          <a:p>
            <a:r>
              <a:rPr lang="da-DK" b="1" dirty="0"/>
              <a:t>		</a:t>
            </a:r>
            <a:r>
              <a:rPr lang="da-DK" b="0" dirty="0"/>
              <a:t>Det aftales med ledelsen, hvem der skal oplæres og arbejde med sårtriage. Hvis SSA udfører </a:t>
            </a:r>
            <a:r>
              <a:rPr lang="da-DK" b="0" dirty="0" err="1"/>
              <a:t>sårbehandlinger</a:t>
            </a:r>
            <a:r>
              <a:rPr lang="da-DK" b="0" dirty="0"/>
              <a:t> giver det god mening at det tværfaglige samarbejde 					forbedres via sårtriagen. </a:t>
            </a:r>
          </a:p>
          <a:p>
            <a:r>
              <a:rPr lang="da-DK" b="0" dirty="0"/>
              <a:t>		Er det inde på et plejecenter eller udekørende. Giver det f.eks. mening at oplære aftenvagter? </a:t>
            </a:r>
          </a:p>
          <a:p>
            <a:r>
              <a:rPr lang="da-DK" b="0" dirty="0"/>
              <a:t>		Ud fra dette kan det planlægges hvordan undervisningen skal foregå i de enkelte grupper.</a:t>
            </a:r>
          </a:p>
          <a:p>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u="sng" dirty="0"/>
              <a:t>Efter mødet sendes en samlet plan for implementeringen til ledelsen.</a:t>
            </a:r>
          </a:p>
          <a:p>
            <a:endParaRPr lang="da-DK" b="0" dirty="0"/>
          </a:p>
          <a:p>
            <a:endParaRPr lang="da-DK" dirty="0"/>
          </a:p>
        </p:txBody>
      </p:sp>
      <p:sp>
        <p:nvSpPr>
          <p:cNvPr id="4" name="Pladsholder til slidenummer 3">
            <a:extLst>
              <a:ext uri="{FF2B5EF4-FFF2-40B4-BE49-F238E27FC236}">
                <a16:creationId xmlns:a16="http://schemas.microsoft.com/office/drawing/2014/main" id="{BE620108-DFA2-1C49-2B7F-5AE1F3720710}"/>
              </a:ext>
            </a:extLst>
          </p:cNvPr>
          <p:cNvSpPr>
            <a:spLocks noGrp="1"/>
          </p:cNvSpPr>
          <p:nvPr>
            <p:ph type="sldNum" sz="quarter" idx="5"/>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202941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D0AA-7FF6-C1B1-CA3F-C9244E5045B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8F00DAE-36AB-00DF-F861-A6DD5EB326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D804345-3D8C-2505-0EBA-B1FB1ACEB455}"/>
              </a:ext>
            </a:extLst>
          </p:cNvPr>
          <p:cNvSpPr>
            <a:spLocks noGrp="1"/>
          </p:cNvSpPr>
          <p:nvPr>
            <p:ph type="body" idx="1"/>
          </p:nvPr>
        </p:nvSpPr>
        <p:spPr/>
        <p:txBody>
          <a:bodyPr/>
          <a:lstStyle/>
          <a:p>
            <a:r>
              <a:rPr lang="da-DK" dirty="0"/>
              <a:t>Planlæg i god tid opstartsdato ud fra hvornår de praktiske forhold kan være i orden.</a:t>
            </a:r>
          </a:p>
          <a:p>
            <a:pPr marL="171450" indent="-171450">
              <a:buFont typeface="Arial" panose="020B0604020202020204" pitchFamily="34" charset="0"/>
              <a:buChar char="•"/>
            </a:pPr>
            <a:r>
              <a:rPr lang="da-DK" dirty="0"/>
              <a:t>Hvem får et overblik over hvilke borgere der skal oprettes i telesårsjournalen og hvornår? Skal være klar til 1. undervisnings dag.</a:t>
            </a:r>
          </a:p>
          <a:p>
            <a:pPr marL="171450" indent="-171450">
              <a:buFont typeface="Arial" panose="020B0604020202020204" pitchFamily="34" charset="0"/>
              <a:buChar char="•"/>
            </a:pPr>
            <a:r>
              <a:rPr lang="da-DK" dirty="0"/>
              <a:t>Alle brugere skal oprettes i telesårssystemet, hvem gør det og hvornår?</a:t>
            </a:r>
          </a:p>
          <a:p>
            <a:pPr marL="171450" indent="-171450">
              <a:buFont typeface="Arial" panose="020B0604020202020204" pitchFamily="34" charset="0"/>
              <a:buChar char="•"/>
            </a:pPr>
            <a:r>
              <a:rPr lang="da-DK" dirty="0"/>
              <a:t>Hvornår kan distriktet rumme at medarbejderne skal deltage i undervisning, men også at have fokus på sårtriagen i hverdagen.</a:t>
            </a:r>
          </a:p>
          <a:p>
            <a:pPr marL="171450" indent="-171450">
              <a:buFont typeface="Arial" panose="020B0604020202020204" pitchFamily="34" charset="0"/>
              <a:buChar char="•"/>
            </a:pPr>
            <a:r>
              <a:rPr lang="da-DK" dirty="0"/>
              <a:t>Dato for undervisningsdage i samarbejde med leder/planlægger – bør ligge så tæt på opstart som muligt, da det ellers er glemt.</a:t>
            </a:r>
          </a:p>
          <a:p>
            <a:pPr marL="171450" indent="-171450">
              <a:buFont typeface="Arial" panose="020B0604020202020204" pitchFamily="34" charset="0"/>
              <a:buChar char="•"/>
            </a:pPr>
            <a:r>
              <a:rPr lang="da-DK" dirty="0"/>
              <a:t>Bestille lokaler til undervisning – obs at der er taget højde for:</a:t>
            </a:r>
          </a:p>
          <a:p>
            <a:pPr marL="628650" lvl="1" indent="-171450" rtl="0" fontAlgn="base">
              <a:buFont typeface="Arial" panose="020B0604020202020204" pitchFamily="34" charset="0"/>
              <a:buChar char="•"/>
            </a:pPr>
            <a:r>
              <a:rPr lang="da-DK" sz="1200" b="0" i="0" kern="1200" dirty="0">
                <a:solidFill>
                  <a:schemeClr val="tx1"/>
                </a:solidFill>
                <a:effectLst/>
                <a:latin typeface="+mn-lt"/>
                <a:ea typeface="+mn-ea"/>
                <a:cs typeface="+mn-cs"/>
              </a:rPr>
              <a:t>Projekter </a:t>
            </a:r>
          </a:p>
          <a:p>
            <a:pPr marL="628650" lvl="1" indent="-171450" rtl="0" fontAlgn="base">
              <a:buFont typeface="Arial" panose="020B0604020202020204" pitchFamily="34" charset="0"/>
              <a:buChar char="•"/>
            </a:pPr>
            <a:r>
              <a:rPr lang="da-DK" sz="1200" b="0" i="0" kern="1200" dirty="0">
                <a:solidFill>
                  <a:schemeClr val="tx1"/>
                </a:solidFill>
                <a:effectLst/>
                <a:latin typeface="+mn-lt"/>
                <a:ea typeface="+mn-ea"/>
                <a:cs typeface="+mn-cs"/>
              </a:rPr>
              <a:t>evt. Whiteboard </a:t>
            </a:r>
          </a:p>
          <a:p>
            <a:pPr marL="628650" lvl="1" indent="-171450" rtl="0" fontAlgn="base">
              <a:buFont typeface="Arial" panose="020B0604020202020204" pitchFamily="34" charset="0"/>
              <a:buChar char="•"/>
            </a:pPr>
            <a:r>
              <a:rPr lang="da-DK" sz="1200" b="0" i="0" kern="1200" dirty="0">
                <a:solidFill>
                  <a:schemeClr val="tx1"/>
                </a:solidFill>
                <a:effectLst/>
                <a:latin typeface="+mn-lt"/>
                <a:ea typeface="+mn-ea"/>
                <a:cs typeface="+mn-cs"/>
              </a:rPr>
              <a:t>Plads til at arbejde med bærbare computere, når borgerne skal oprettes mm. </a:t>
            </a:r>
          </a:p>
          <a:p>
            <a:pPr marL="628650" lvl="1" indent="-171450" rtl="0" fontAlgn="base">
              <a:buFont typeface="Arial" panose="020B0604020202020204" pitchFamily="34" charset="0"/>
              <a:buChar char="•"/>
            </a:pPr>
            <a:r>
              <a:rPr lang="da-DK" sz="1200" b="0" i="0" kern="1200" dirty="0">
                <a:solidFill>
                  <a:schemeClr val="tx1"/>
                </a:solidFill>
                <a:effectLst/>
                <a:latin typeface="+mn-lt"/>
                <a:ea typeface="+mn-ea"/>
                <a:cs typeface="+mn-cs"/>
              </a:rPr>
              <a:t>Husk opladnings mulighed </a:t>
            </a:r>
          </a:p>
          <a:p>
            <a:endParaRPr lang="da-DK" dirty="0"/>
          </a:p>
          <a:p>
            <a:r>
              <a:rPr lang="da-DK" dirty="0"/>
              <a:t>Aftal med planlægger at der ved opstart lægges indsatser på sårtriage OG på </a:t>
            </a:r>
            <a:r>
              <a:rPr lang="da-DK" dirty="0" err="1"/>
              <a:t>sårtriagemøder</a:t>
            </a:r>
            <a:r>
              <a:rPr lang="da-DK" dirty="0"/>
              <a:t> på kørelister	</a:t>
            </a:r>
          </a:p>
          <a:p>
            <a:r>
              <a:rPr lang="da-DK" dirty="0"/>
              <a:t>Skærme og </a:t>
            </a:r>
            <a:r>
              <a:rPr lang="da-DK" dirty="0" err="1"/>
              <a:t>devices</a:t>
            </a:r>
            <a:r>
              <a:rPr lang="da-DK" dirty="0"/>
              <a:t>: er appen tilgængelig på </a:t>
            </a:r>
            <a:r>
              <a:rPr lang="da-DK" dirty="0" err="1"/>
              <a:t>devices</a:t>
            </a:r>
            <a:endParaRPr lang="da-DK" dirty="0"/>
          </a:p>
          <a:p>
            <a:r>
              <a:rPr lang="da-DK" dirty="0"/>
              <a:t>Telefoner og IPads skal have installeret telesårsappen. IT kan evt. skyde den ud via kommunens system, ellers via </a:t>
            </a:r>
            <a:r>
              <a:rPr lang="da-DK" dirty="0" err="1"/>
              <a:t>Googleplay</a:t>
            </a:r>
            <a:r>
              <a:rPr lang="da-DK" dirty="0"/>
              <a:t> / </a:t>
            </a:r>
            <a:r>
              <a:rPr lang="da-DK" dirty="0" err="1"/>
              <a:t>appstore</a:t>
            </a:r>
            <a:r>
              <a:rPr lang="da-DK" dirty="0"/>
              <a:t>.</a:t>
            </a:r>
          </a:p>
          <a:p>
            <a:r>
              <a:rPr lang="da-DK" dirty="0"/>
              <a:t>Anbefales 65” skærm til visning af </a:t>
            </a:r>
            <a:r>
              <a:rPr lang="da-DK" dirty="0" err="1"/>
              <a:t>triageoverblikket</a:t>
            </a:r>
            <a:endParaRPr lang="da-DK" dirty="0"/>
          </a:p>
          <a:p>
            <a:r>
              <a:rPr lang="da-DK" dirty="0"/>
              <a:t>	</a:t>
            </a:r>
          </a:p>
          <a:p>
            <a:r>
              <a:rPr lang="da-DK"/>
              <a:t>Evaluering</a:t>
            </a:r>
            <a:r>
              <a:rPr lang="da-DK" dirty="0"/>
              <a:t>: aftales fra start hvornår første evaluering skal afholdes, anbefales efter et par måneder, så der er mulighed for at justere inden vanerne bliver for indgroede, derefter kan der gå længere tid mellem evalueringerne.</a:t>
            </a:r>
          </a:p>
          <a:p>
            <a:endParaRPr lang="da-DK" dirty="0"/>
          </a:p>
        </p:txBody>
      </p:sp>
      <p:sp>
        <p:nvSpPr>
          <p:cNvPr id="4" name="Pladsholder til slidenummer 3">
            <a:extLst>
              <a:ext uri="{FF2B5EF4-FFF2-40B4-BE49-F238E27FC236}">
                <a16:creationId xmlns:a16="http://schemas.microsoft.com/office/drawing/2014/main" id="{E4303874-B8F0-2236-106F-F72F701EC8D7}"/>
              </a:ext>
            </a:extLst>
          </p:cNvPr>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1324835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22E9-1ECE-EDE9-CC68-CAA50ED5DB5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B97981F-9F94-7786-9EEB-C41FFA5C2F9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601F2CF-91DD-3716-9FC3-8D7F6C16A460}"/>
              </a:ext>
            </a:extLst>
          </p:cNvPr>
          <p:cNvSpPr>
            <a:spLocks noGrp="1"/>
          </p:cNvSpPr>
          <p:nvPr>
            <p:ph type="body" idx="1"/>
          </p:nvPr>
        </p:nvSpPr>
        <p:spPr/>
        <p:txBody>
          <a:bodyPr/>
          <a:lstStyle/>
          <a:p>
            <a:r>
              <a:rPr lang="da-DK" dirty="0"/>
              <a:t>Behov for undervisning afhænger af, om det er helt nyt i organisationen eller om det har været i spil, så medarbejderne evt. har deltaget i </a:t>
            </a:r>
            <a:r>
              <a:rPr lang="da-DK" dirty="0" err="1"/>
              <a:t>sårtriagemøder</a:t>
            </a:r>
            <a:r>
              <a:rPr lang="da-DK" dirty="0"/>
              <a:t> og dermed har en forståelse af, hvad systemet går ud på.</a:t>
            </a:r>
          </a:p>
          <a:p>
            <a:r>
              <a:rPr lang="da-DK" dirty="0"/>
              <a:t>I stedet for ca. 3-4 timers undervisning af sårsygeplejerske, kan det anbefales</a:t>
            </a:r>
            <a:r>
              <a:rPr lang="da-DK" sz="1200" b="0" i="0" kern="1200" dirty="0">
                <a:solidFill>
                  <a:schemeClr val="tx1"/>
                </a:solidFill>
                <a:effectLst/>
                <a:latin typeface="+mn-lt"/>
                <a:ea typeface="+mn-ea"/>
                <a:cs typeface="+mn-cs"/>
              </a:rPr>
              <a:t> </a:t>
            </a:r>
            <a:r>
              <a:rPr lang="da-DK" sz="1200" b="0" i="1" kern="1200" dirty="0">
                <a:solidFill>
                  <a:schemeClr val="tx1"/>
                </a:solidFill>
                <a:effectLst/>
                <a:latin typeface="+mn-lt"/>
                <a:ea typeface="+mn-ea"/>
                <a:cs typeface="+mn-cs"/>
              </a:rPr>
              <a:t>Grundkursus: ”kom godt i gang med pleje.net/ Sår” , </a:t>
            </a:r>
            <a:r>
              <a:rPr lang="da-DK" sz="1200" b="0" i="0" kern="1200" dirty="0">
                <a:solidFill>
                  <a:schemeClr val="tx1"/>
                </a:solidFill>
                <a:effectLst/>
                <a:latin typeface="+mn-lt"/>
                <a:ea typeface="+mn-ea"/>
                <a:cs typeface="+mn-cs"/>
              </a:rPr>
              <a:t>som Dansk Telemedicin udbyder, (varighed 3-4,5 time). Bør efter et par uger opfølges af en kortere undervisning af lokal sårsygeplejerske, hvor lokale aftaler i kommunen/ samarbejde med sårambulatorie præciseres.</a:t>
            </a:r>
          </a:p>
          <a:p>
            <a:endParaRPr lang="da-DK" dirty="0"/>
          </a:p>
          <a:p>
            <a:r>
              <a:rPr lang="da-DK" dirty="0"/>
              <a:t>Vigtigt til undervisningen ”intro sårtriage” at alle medarbejdere medbringer PC/</a:t>
            </a:r>
            <a:r>
              <a:rPr lang="da-DK" dirty="0" err="1"/>
              <a:t>Ipad</a:t>
            </a:r>
            <a:r>
              <a:rPr lang="da-DK" dirty="0"/>
              <a:t> og telefon. Hvis man er sammen 2 og 2, er det fint at tale sammen og hjælpe hinanden, men vigtigt at alle får det i hænderne og logger ind med sit eget brugernavn.</a:t>
            </a:r>
          </a:p>
          <a:p>
            <a:r>
              <a:rPr lang="da-DK" dirty="0"/>
              <a:t>I undervisningen skal der </a:t>
            </a:r>
            <a:r>
              <a:rPr lang="da-DK" sz="1200" b="0" i="0" kern="1200" dirty="0">
                <a:solidFill>
                  <a:schemeClr val="tx1"/>
                </a:solidFill>
                <a:effectLst/>
                <a:latin typeface="+mn-lt"/>
                <a:ea typeface="+mn-ea"/>
                <a:cs typeface="+mn-cs"/>
              </a:rPr>
              <a:t>skabes god plads og tid til at alle logger ind og arbejder både i app og browser-versionen.</a:t>
            </a:r>
          </a:p>
          <a:p>
            <a:pPr rtl="0" fontAlgn="base"/>
            <a:r>
              <a:rPr lang="da-DK" sz="1200" b="0" i="0" kern="1200" dirty="0">
                <a:solidFill>
                  <a:schemeClr val="tx1"/>
                </a:solidFill>
                <a:effectLst/>
                <a:latin typeface="+mn-lt"/>
                <a:ea typeface="+mn-ea"/>
                <a:cs typeface="+mn-cs"/>
              </a:rPr>
              <a:t>Det er en fordel at have en bruger administrator til undervisningen, hvis der er problemer med bruger/kode. </a:t>
            </a:r>
          </a:p>
          <a:p>
            <a:pPr rtl="0" fontAlgn="base"/>
            <a:endParaRPr lang="da-DK" sz="1200" b="0" i="0" kern="1200" dirty="0">
              <a:solidFill>
                <a:schemeClr val="tx1"/>
              </a:solidFill>
              <a:effectLst/>
              <a:latin typeface="+mn-lt"/>
              <a:ea typeface="+mn-ea"/>
              <a:cs typeface="+mn-cs"/>
            </a:endParaRPr>
          </a:p>
          <a:p>
            <a:pPr rtl="0" fontAlgn="base"/>
            <a:r>
              <a:rPr lang="da-DK" sz="1200" b="1" i="0" kern="1200" dirty="0">
                <a:solidFill>
                  <a:schemeClr val="tx1"/>
                </a:solidFill>
                <a:effectLst/>
                <a:latin typeface="+mn-lt"/>
                <a:ea typeface="+mn-ea"/>
                <a:cs typeface="+mn-cs"/>
              </a:rPr>
              <a:t>Læringsudbytte:</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Forståelse for </a:t>
            </a:r>
            <a:r>
              <a:rPr lang="da-DK" sz="1200" b="0" i="1" kern="1200" dirty="0" err="1">
                <a:solidFill>
                  <a:schemeClr val="tx1"/>
                </a:solidFill>
                <a:effectLst/>
                <a:latin typeface="+mn-lt"/>
                <a:ea typeface="+mn-ea"/>
                <a:cs typeface="+mn-cs"/>
              </a:rPr>
              <a:t>triagetankegang</a:t>
            </a:r>
            <a:r>
              <a:rPr lang="da-DK" sz="1200" b="0" i="1" kern="1200" dirty="0">
                <a:solidFill>
                  <a:schemeClr val="tx1"/>
                </a:solidFill>
                <a:effectLst/>
                <a:latin typeface="+mn-lt"/>
                <a:ea typeface="+mn-ea"/>
                <a:cs typeface="+mn-cs"/>
              </a:rPr>
              <a:t>, samt afprøve et </a:t>
            </a:r>
            <a:r>
              <a:rPr lang="da-DK" sz="1200" b="0" i="1" kern="1200" dirty="0" err="1">
                <a:solidFill>
                  <a:schemeClr val="tx1"/>
                </a:solidFill>
                <a:effectLst/>
                <a:latin typeface="+mn-lt"/>
                <a:ea typeface="+mn-ea"/>
                <a:cs typeface="+mn-cs"/>
              </a:rPr>
              <a:t>triagemøde</a:t>
            </a:r>
            <a:r>
              <a:rPr lang="da-DK" sz="1200" b="0" i="1" kern="1200" dirty="0">
                <a:solidFill>
                  <a:schemeClr val="tx1"/>
                </a:solidFill>
                <a:effectLst/>
                <a:latin typeface="+mn-lt"/>
                <a:ea typeface="+mn-ea"/>
                <a:cs typeface="+mn-cs"/>
              </a:rPr>
              <a:t>.</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At kunne logge ind bruge app og browser</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Anvendelse af vurderingsskema</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Anvendelse af </a:t>
            </a:r>
            <a:r>
              <a:rPr lang="da-DK" sz="1200" b="0" i="1" kern="1200" dirty="0" err="1">
                <a:solidFill>
                  <a:schemeClr val="tx1"/>
                </a:solidFill>
                <a:effectLst/>
                <a:latin typeface="+mn-lt"/>
                <a:ea typeface="+mn-ea"/>
                <a:cs typeface="+mn-cs"/>
              </a:rPr>
              <a:t>triageoverblik</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Anvendelse af dokumentation i eget og </a:t>
            </a:r>
            <a:r>
              <a:rPr lang="da-DK" sz="1200" b="0" i="1" kern="1200" dirty="0" err="1">
                <a:solidFill>
                  <a:schemeClr val="tx1"/>
                </a:solidFill>
                <a:effectLst/>
                <a:latin typeface="+mn-lt"/>
                <a:ea typeface="+mn-ea"/>
                <a:cs typeface="+mn-cs"/>
              </a:rPr>
              <a:t>telesårsystem</a:t>
            </a:r>
            <a:r>
              <a:rPr lang="da-DK" sz="1200" b="0" i="1" kern="1200" dirty="0">
                <a:solidFill>
                  <a:schemeClr val="tx1"/>
                </a:solidFill>
                <a:effectLst/>
                <a:latin typeface="+mn-lt"/>
                <a:ea typeface="+mn-ea"/>
                <a:cs typeface="+mn-cs"/>
              </a:rPr>
              <a:t>.</a:t>
            </a:r>
            <a:r>
              <a:rPr lang="da-DK" sz="1200" b="0" i="0" kern="1200" dirty="0">
                <a:solidFill>
                  <a:schemeClr val="tx1"/>
                </a:solidFill>
                <a:effectLst/>
                <a:latin typeface="+mn-lt"/>
                <a:ea typeface="+mn-ea"/>
                <a:cs typeface="+mn-cs"/>
              </a:rPr>
              <a:t> </a:t>
            </a:r>
          </a:p>
          <a:p>
            <a:pPr rtl="0" fontAlgn="base"/>
            <a:r>
              <a:rPr lang="da-DK" sz="1200" b="0" i="1" kern="1200" dirty="0">
                <a:solidFill>
                  <a:schemeClr val="tx1"/>
                </a:solidFill>
                <a:effectLst/>
                <a:latin typeface="+mn-lt"/>
                <a:ea typeface="+mn-ea"/>
                <a:cs typeface="+mn-cs"/>
              </a:rPr>
              <a:t>I forbindelse med udfyldelse af vurderingsskema, henvises til hjælperedskaber (sårguide, MMC) da der i starten ofte er stor usikkerhed ved udfyldelse af dette.</a:t>
            </a:r>
            <a:endParaRPr lang="da-DK" sz="1200" b="0" i="0" kern="1200" dirty="0">
              <a:solidFill>
                <a:schemeClr val="tx1"/>
              </a:solidFill>
              <a:effectLst/>
              <a:latin typeface="+mn-lt"/>
              <a:ea typeface="+mn-ea"/>
              <a:cs typeface="+mn-cs"/>
            </a:endParaRPr>
          </a:p>
          <a:p>
            <a:pPr rtl="0" fontAlgn="base"/>
            <a:r>
              <a:rPr lang="da-DK" sz="1200" b="0" i="1" kern="1200" dirty="0">
                <a:solidFill>
                  <a:schemeClr val="tx1"/>
                </a:solidFill>
                <a:effectLst/>
                <a:latin typeface="+mn-lt"/>
                <a:ea typeface="+mn-ea"/>
                <a:cs typeface="+mn-cs"/>
              </a:rPr>
              <a:t>Forståelse for samarbejdsaftale med sårambulatoriet i forhold til brug af telejournalen. Vigtigt at gennemgå hvordan samarbejdet med </a:t>
            </a:r>
            <a:r>
              <a:rPr lang="da-DK" sz="1200" b="0" i="1" kern="1200" dirty="0" err="1">
                <a:solidFill>
                  <a:schemeClr val="tx1"/>
                </a:solidFill>
                <a:effectLst/>
                <a:latin typeface="+mn-lt"/>
                <a:ea typeface="+mn-ea"/>
                <a:cs typeface="+mn-cs"/>
              </a:rPr>
              <a:t>såramb</a:t>
            </a:r>
            <a:r>
              <a:rPr lang="da-DK" sz="1200" b="0" i="1" kern="1200" dirty="0">
                <a:solidFill>
                  <a:schemeClr val="tx1"/>
                </a:solidFill>
                <a:effectLst/>
                <a:latin typeface="+mn-lt"/>
                <a:ea typeface="+mn-ea"/>
                <a:cs typeface="+mn-cs"/>
              </a:rPr>
              <a:t>. Fungerer / hvornår behandlingskrævende notater anvendes. </a:t>
            </a:r>
          </a:p>
          <a:p>
            <a:pPr rtl="0" fontAlgn="base"/>
            <a:endParaRPr lang="da-DK" sz="1200" b="0" i="0" kern="1200" dirty="0">
              <a:solidFill>
                <a:schemeClr val="tx1"/>
              </a:solidFill>
              <a:effectLst/>
              <a:latin typeface="+mn-lt"/>
              <a:ea typeface="+mn-ea"/>
              <a:cs typeface="+mn-cs"/>
            </a:endParaRPr>
          </a:p>
          <a:p>
            <a:pPr rtl="0" fontAlgn="base"/>
            <a:endParaRPr lang="da-DK" sz="1200" b="0" i="0" kern="1200" dirty="0">
              <a:solidFill>
                <a:schemeClr val="tx1"/>
              </a:solidFill>
              <a:effectLst/>
              <a:latin typeface="+mn-lt"/>
              <a:ea typeface="+mn-ea"/>
              <a:cs typeface="+mn-cs"/>
            </a:endParaRPr>
          </a:p>
          <a:p>
            <a:endParaRPr lang="da-DK" dirty="0"/>
          </a:p>
        </p:txBody>
      </p:sp>
      <p:sp>
        <p:nvSpPr>
          <p:cNvPr id="4" name="Pladsholder til slidenummer 3">
            <a:extLst>
              <a:ext uri="{FF2B5EF4-FFF2-40B4-BE49-F238E27FC236}">
                <a16:creationId xmlns:a16="http://schemas.microsoft.com/office/drawing/2014/main" id="{6C58ABFF-236D-DC5C-3C25-E6889016BE2F}"/>
              </a:ext>
            </a:extLst>
          </p:cNvPr>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385486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97370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B9DF3FB7-2679-4785-86CF-324A9660DD10}" type="datetime2">
              <a:rPr lang="da-DK" smtClean="0"/>
              <a:t>16. april 2026</a:t>
            </a:fld>
            <a:endParaRPr lang="da-DK"/>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24053029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044080B-BD50-45ED-8890-5C96E964A5D2}"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 </a:t>
            </a:r>
          </a:p>
        </p:txBody>
      </p:sp>
    </p:spTree>
    <p:extLst>
      <p:ext uri="{BB962C8B-B14F-4D97-AF65-F5344CB8AC3E}">
        <p14:creationId xmlns:p14="http://schemas.microsoft.com/office/powerpoint/2010/main" val="4555621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a:t>Klik her for </a:t>
            </a:r>
            <a:br>
              <a:rPr lang="da-DK"/>
            </a:br>
            <a:r>
              <a:rPr lang="da-DK"/>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17477543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a:t>Klik her for </a:t>
            </a:r>
            <a:br>
              <a:rPr lang="da-DK"/>
            </a:br>
            <a:r>
              <a:rPr lang="da-DK"/>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a:p>
        </p:txBody>
      </p:sp>
    </p:spTree>
    <p:extLst>
      <p:ext uri="{BB962C8B-B14F-4D97-AF65-F5344CB8AC3E}">
        <p14:creationId xmlns:p14="http://schemas.microsoft.com/office/powerpoint/2010/main" val="28068813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350860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3728592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378611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Tree>
    <p:extLst>
      <p:ext uri="{BB962C8B-B14F-4D97-AF65-F5344CB8AC3E}">
        <p14:creationId xmlns:p14="http://schemas.microsoft.com/office/powerpoint/2010/main" val="3911372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a:t>
            </a:r>
            <a:br>
              <a:rPr lang="da-DK"/>
            </a:br>
            <a:r>
              <a:rPr lang="da-DK"/>
              <a:t>indsætte et billede</a:t>
            </a:r>
          </a:p>
        </p:txBody>
      </p:sp>
    </p:spTree>
    <p:extLst>
      <p:ext uri="{BB962C8B-B14F-4D97-AF65-F5344CB8AC3E}">
        <p14:creationId xmlns:p14="http://schemas.microsoft.com/office/powerpoint/2010/main" val="75424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F8EF4536-83BB-4B6B-A5A9-2E73A9072087}" type="datetime2">
              <a:rPr lang="da-DK" smtClean="0"/>
              <a:t>16. april 2026</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D6D32C3-3E39-44FC-B677-F64FDC651BDE}"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a:t>Klik her for at indsætte et billede</a:t>
            </a:r>
          </a:p>
        </p:txBody>
      </p:sp>
    </p:spTree>
    <p:extLst>
      <p:ext uri="{BB962C8B-B14F-4D97-AF65-F5344CB8AC3E}">
        <p14:creationId xmlns:p14="http://schemas.microsoft.com/office/powerpoint/2010/main" val="3750317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3CDBE7BF-11F8-4FEA-BFEC-7D25DB3D97D0}"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0560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a:t>Klik her for </a:t>
            </a:r>
            <a:br>
              <a:rPr lang="da-DK"/>
            </a:br>
            <a:r>
              <a:rPr lang="da-DK"/>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28FC5541-6228-4458-8AA3-F4FC705DF069}" type="datetime2">
              <a:rPr lang="da-DK" smtClean="0"/>
              <a:t>16. april 2026</a:t>
            </a:fld>
            <a:endParaRPr lang="da-DK"/>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endParaRPr lang="da-DK"/>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3447044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96FE865B-5B57-483A-A65D-8601EAA9A5C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Tree>
    <p:extLst>
      <p:ext uri="{BB962C8B-B14F-4D97-AF65-F5344CB8AC3E}">
        <p14:creationId xmlns:p14="http://schemas.microsoft.com/office/powerpoint/2010/main" val="294430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6FF9743-D561-41DA-8162-880680161236}"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46818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43B73F-CA28-465A-B2C5-72304D641297}"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a:t>Klik her for at tilføje en overskrift</a:t>
            </a:r>
          </a:p>
        </p:txBody>
      </p:sp>
    </p:spTree>
    <p:extLst>
      <p:ext uri="{BB962C8B-B14F-4D97-AF65-F5344CB8AC3E}">
        <p14:creationId xmlns:p14="http://schemas.microsoft.com/office/powerpoint/2010/main" val="1283311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C6ECFA3D-F67C-4092-9024-DA37BB7B488C}" type="datetime2">
              <a:rPr lang="da-DK" smtClean="0"/>
              <a:t>16. april 2026</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a:t>Klik for at tilføje en tekst</a:t>
            </a:r>
          </a:p>
        </p:txBody>
      </p:sp>
    </p:spTree>
    <p:extLst>
      <p:ext uri="{BB962C8B-B14F-4D97-AF65-F5344CB8AC3E}">
        <p14:creationId xmlns:p14="http://schemas.microsoft.com/office/powerpoint/2010/main" val="2194375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272B0B62-FD8F-4514-B0D3-1385BBD1C9E2}" type="datetime2">
              <a:rPr lang="da-DK" smtClean="0"/>
              <a:t>16. april 2026</a:t>
            </a:fld>
            <a:endParaRPr lang="da-DK"/>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614830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E5A5C9FA-7323-449A-8C51-40891D84CE74}" type="datetime2">
              <a:rPr lang="da-DK" smtClean="0"/>
              <a:t>16. april 2026</a:t>
            </a:fld>
            <a:endParaRPr lang="da-DK"/>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a:p>
        </p:txBody>
      </p:sp>
    </p:spTree>
    <p:extLst>
      <p:ext uri="{BB962C8B-B14F-4D97-AF65-F5344CB8AC3E}">
        <p14:creationId xmlns:p14="http://schemas.microsoft.com/office/powerpoint/2010/main" val="2664960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err="1">
                <a:solidFill>
                  <a:schemeClr val="bg1"/>
                </a:solidFill>
                <a:latin typeface="+mn-lt"/>
                <a:ea typeface="Verdana" panose="020B0604030504040204" pitchFamily="34" charset="0"/>
                <a:cs typeface="Verdana" panose="020B0604030504040204" pitchFamily="34" charset="0"/>
              </a:rPr>
              <a:t>regionsjaelland</a:t>
            </a:r>
            <a:r>
              <a:rPr lang="da-DK" sz="200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7274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2C87F27-EE12-4938-80DE-BE1F8E314653}" type="datetime2">
              <a:rPr lang="da-DK" smtClean="0"/>
              <a:t>16. april 2026</a:t>
            </a:fld>
            <a:endParaRPr lang="da-DK" dirty="0"/>
          </a:p>
        </p:txBody>
      </p:sp>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5342E39-B2FD-4155-8CDD-1208702E0618}"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1A1DBEB-857E-451A-BA15-BCBFE074FAF9}"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8320031-357C-45E4-A312-3B4B3BB4F5FF}"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4E67AD7F-04EB-42CE-B308-8E3EDD9079AE}" type="datetime2">
              <a:rPr lang="da-DK" smtClean="0"/>
              <a:t>16. april 2026</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B6BBDAE-FDA6-4294-97C1-1B5EAA1CE256}" type="datetime2">
              <a:rPr lang="da-DK" smtClean="0"/>
              <a:t>16. april 2026</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3.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grpSp>
        <p:nvGrpSpPr>
          <p:cNvPr id="8" name="Gruppe 7">
            <a:extLst>
              <a:ext uri="{FF2B5EF4-FFF2-40B4-BE49-F238E27FC236}">
                <a16:creationId xmlns:a16="http://schemas.microsoft.com/office/drawing/2014/main" id="{14B721F1-4F88-ACEB-740E-BE159B0D2C98}"/>
              </a:ext>
            </a:extLst>
          </p:cNvPr>
          <p:cNvGrpSpPr/>
          <p:nvPr userDrawn="1"/>
        </p:nvGrpSpPr>
        <p:grpSpPr>
          <a:xfrm>
            <a:off x="10943980" y="5600380"/>
            <a:ext cx="698492" cy="804206"/>
            <a:chOff x="10943980" y="5600380"/>
            <a:chExt cx="698492" cy="804206"/>
          </a:xfrm>
        </p:grpSpPr>
        <p:sp>
          <p:nvSpPr>
            <p:cNvPr id="9" name="Rektangel 8">
              <a:extLst>
                <a:ext uri="{FF2B5EF4-FFF2-40B4-BE49-F238E27FC236}">
                  <a16:creationId xmlns:a16="http://schemas.microsoft.com/office/drawing/2014/main" id="{0E2FBB65-E02F-1F9C-1978-8D259427C051}"/>
                </a:ext>
              </a:extLst>
            </p:cNvPr>
            <p:cNvSpPr/>
            <p:nvPr/>
          </p:nvSpPr>
          <p:spPr>
            <a:xfrm>
              <a:off x="10958908" y="5636847"/>
              <a:ext cx="672067" cy="76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0A647D81-7332-24C5-DD7C-820A6C77E1BC}"/>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5285" b="98374" l="2469" r="95062">
                          <a14:foregroundMark x1="20988" y1="97967" x2="38479" y2="84445"/>
                          <a14:foregroundMark x1="58777" y1="79283" x2="58969" y2="79242"/>
                          <a14:foregroundMark x1="50402" y1="81082" x2="53668" y2="80381"/>
                          <a14:foregroundMark x1="87736" y1="72141" x2="97942" y2="50813"/>
                          <a14:foregroundMark x1="97942" y1="50813" x2="93827" y2="2846"/>
                          <a14:foregroundMark x1="93827" y1="2846" x2="37449" y2="9756"/>
                          <a14:foregroundMark x1="37449" y1="9756" x2="6173" y2="83333"/>
                          <a14:foregroundMark x1="6173" y1="83333" x2="20988" y2="97967"/>
                          <a14:foregroundMark x1="90947" y1="27236" x2="95473" y2="54878"/>
                          <a14:foregroundMark x1="95473" y1="54878" x2="90123" y2="65041"/>
                          <a14:foregroundMark x1="94239" y1="8130" x2="73251" y2="5285"/>
                          <a14:foregroundMark x1="73251" y1="5285" x2="69959" y2="7317"/>
                          <a14:foregroundMark x1="6584" y1="80081" x2="19342" y2="98780"/>
                          <a14:foregroundMark x1="19342" y1="98780" x2="22634" y2="98780"/>
                          <a14:foregroundMark x1="17695" y1="98780" x2="7819" y2="79268"/>
                          <a14:foregroundMark x1="6996" y1="80081" x2="2469" y2="98374"/>
                          <a14:foregroundMark x1="54733" y1="27642" x2="57202" y2="29268"/>
                          <a14:backgroundMark x1="40741" y1="97967" x2="58436" y2="80081"/>
                          <a14:backgroundMark x1="58436" y1="80081" x2="90947" y2="79268"/>
                          <a14:backgroundMark x1="90947" y1="79268" x2="95062" y2="99593"/>
                          <a14:backgroundMark x1="95062" y1="99593" x2="40329" y2="97154"/>
                          <a14:backgroundMark x1="40329" y1="97154" x2="39506" y2="95935"/>
                          <a14:backgroundMark x1="47737" y1="94309" x2="47325" y2="94715"/>
                          <a14:backgroundMark x1="48971" y1="78862" x2="46091" y2="78862"/>
                          <a14:backgroundMark x1="47325" y1="78862" x2="47737" y2="79675"/>
                          <a14:backgroundMark x1="42798" y1="80894" x2="41152" y2="85366"/>
                          <a14:backgroundMark x1="41564" y1="85366" x2="48148" y2="82927"/>
                        </a14:backgroundRemoval>
                      </a14:imgEffect>
                    </a14:imgLayer>
                  </a14:imgProps>
                </a:ext>
              </a:extLst>
            </a:blip>
            <a:srcRect/>
            <a:stretch/>
          </p:blipFill>
          <p:spPr>
            <a:xfrm rot="21286761">
              <a:off x="10943980" y="5600380"/>
              <a:ext cx="698492" cy="707115"/>
            </a:xfrm>
            <a:prstGeom prst="rect">
              <a:avLst/>
            </a:prstGeom>
          </p:spPr>
        </p:pic>
      </p:grpSp>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38106E4C-3BC3-4FDF-BD0C-4DDE8CB7F1E2}" type="datetime2">
              <a:rPr lang="da-DK" smtClean="0"/>
              <a:t>16. april 2026</a:t>
            </a:fld>
            <a:endParaRPr lang="da-DK"/>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a:p>
        </p:txBody>
      </p:sp>
      <p:grpSp>
        <p:nvGrpSpPr>
          <p:cNvPr id="7" name="Gruppe 6">
            <a:extLst>
              <a:ext uri="{FF2B5EF4-FFF2-40B4-BE49-F238E27FC236}">
                <a16:creationId xmlns:a16="http://schemas.microsoft.com/office/drawing/2014/main" id="{3B1D0884-AF9C-69F1-9583-FE1DFF406279}"/>
              </a:ext>
            </a:extLst>
          </p:cNvPr>
          <p:cNvGrpSpPr/>
          <p:nvPr userDrawn="1"/>
        </p:nvGrpSpPr>
        <p:grpSpPr>
          <a:xfrm>
            <a:off x="10852150" y="5570068"/>
            <a:ext cx="857249" cy="849364"/>
            <a:chOff x="4998720" y="298705"/>
            <a:chExt cx="1344930" cy="1317176"/>
          </a:xfrm>
          <a:solidFill>
            <a:schemeClr val="tx2">
              <a:lumMod val="10000"/>
              <a:lumOff val="90000"/>
            </a:schemeClr>
          </a:solidFill>
        </p:grpSpPr>
        <p:sp>
          <p:nvSpPr>
            <p:cNvPr id="11" name="Ellipse 10">
              <a:extLst>
                <a:ext uri="{FF2B5EF4-FFF2-40B4-BE49-F238E27FC236}">
                  <a16:creationId xmlns:a16="http://schemas.microsoft.com/office/drawing/2014/main" id="{95ED96FB-2902-279B-E715-7EB93F0C5B46}"/>
                </a:ext>
              </a:extLst>
            </p:cNvPr>
            <p:cNvSpPr/>
            <p:nvPr/>
          </p:nvSpPr>
          <p:spPr>
            <a:xfrm>
              <a:off x="4998720" y="298705"/>
              <a:ext cx="1344930" cy="1317176"/>
            </a:xfrm>
            <a:prstGeom prst="ellipse">
              <a:avLst/>
            </a:prstGeom>
            <a:grpFill/>
            <a:ln w="101600">
              <a:solidFill>
                <a:srgbClr val="3B51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descr="Et billede, der indeholder Grafik, symbol, logo, cirkel&#10;&#10;Automatisk genereret beskrivelse">
              <a:extLst>
                <a:ext uri="{FF2B5EF4-FFF2-40B4-BE49-F238E27FC236}">
                  <a16:creationId xmlns:a16="http://schemas.microsoft.com/office/drawing/2014/main" id="{05B7E7A7-0DBE-85CD-E920-E4A98D10632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2565" y="548673"/>
              <a:ext cx="817240" cy="817240"/>
            </a:xfrm>
            <a:prstGeom prst="rect">
              <a:avLst/>
            </a:prstGeom>
            <a:grpFill/>
          </p:spPr>
        </p:pic>
      </p:grpSp>
    </p:spTree>
    <p:extLst>
      <p:ext uri="{BB962C8B-B14F-4D97-AF65-F5344CB8AC3E}">
        <p14:creationId xmlns:p14="http://schemas.microsoft.com/office/powerpoint/2010/main" val="17471877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ur01.safelinks.protection.outlook.com/?url=https%3A%2F%2Fwww.regionsjaelland.dk%2Ffagfolk%2Fsamarbejde%2Ftvaersektorielt-samarbejde-om-saarbehandling%2Ftvaersektoriel-kompetenceudvikling-om-saarbehandling&amp;data=05%7C02%7Ceaei%40vordingborg.dk%7Cd50a3fdaf41548d66cf608de6faa7cd9%7Ca17557f9a090472882cf3fc2be925d3f%7C0%7C0%7C639070975192013817%7CUnknown%7CTWFpbGZsb3d8eyJFbXB0eU1hcGkiOnRydWUsIlYiOiIwLjAuMDAwMCIsIlAiOiJXaW4zMiIsIkFOIjoiTWFpbCIsIldUIjoyfQ%3D%3D%7C0%7C%7C%7C&amp;sdata=7EHMJK24u9mVAfqm8FZLmp79GytedKmjD8xiG9Av8lE%3D&amp;reserved=0" TargetMode="External"/><Relationship Id="rId2" Type="http://schemas.openxmlformats.org/officeDocument/2006/relationships/hyperlink" Target="https://endocrinology.dk/nbv/diabetes-melitus/den-diabetiske-fod/" TargetMode="Externa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ar.dk/wp-content/uploads/Viden-om-sar/SAARGUIDE2023.pdf" TargetMode="External"/><Relationship Id="rId2" Type="http://schemas.openxmlformats.org/officeDocument/2006/relationships/hyperlink" Target="https://www.saar.dk/viden-om-saar/til-kittellommen/" TargetMode="External"/><Relationship Id="rId1" Type="http://schemas.openxmlformats.org/officeDocument/2006/relationships/slideLayout" Target="../slideLayouts/slideLayout9.xml"/><Relationship Id="rId5" Type="http://schemas.openxmlformats.org/officeDocument/2006/relationships/hyperlink" Target="https://www.sundhed.dk/sundhedsfaglig/laegehaandbogen/kirurgi/tilstande-og-sygdomme/infektioner/saarinfektioner/" TargetMode="External"/><Relationship Id="rId4" Type="http://schemas.openxmlformats.org/officeDocument/2006/relationships/hyperlink" Target="https://www.saar.dk/wp-content/uploads/2021/05/Saarsmertealgoritme2021_DK.pdf"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www.regionsjaelland.dk/saarbehandling" TargetMode="Externa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EDE030E-4555-3E9C-8F10-1C32064095CF}"/>
              </a:ext>
            </a:extLst>
          </p:cNvPr>
          <p:cNvSpPr>
            <a:spLocks noGrp="1"/>
          </p:cNvSpPr>
          <p:nvPr>
            <p:ph type="ctrTitle"/>
          </p:nvPr>
        </p:nvSpPr>
        <p:spPr>
          <a:xfrm>
            <a:off x="330472" y="1297182"/>
            <a:ext cx="6618968" cy="2813304"/>
          </a:xfrm>
        </p:spPr>
        <p:txBody>
          <a:bodyPr vert="horz" wrap="square" lIns="0" tIns="0" rIns="0" bIns="0" rtlCol="0" anchor="b" anchorCtr="0">
            <a:normAutofit/>
          </a:bodyPr>
          <a:lstStyle/>
          <a:p>
            <a:r>
              <a:rPr lang="da-DK" dirty="0"/>
              <a:t>Triagering af sår </a:t>
            </a:r>
            <a:br>
              <a:rPr lang="da-DK" dirty="0"/>
            </a:br>
            <a:r>
              <a:rPr lang="da-DK" dirty="0"/>
              <a:t>- og vejen til udredning</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6" name="Title 3">
            <a:extLst>
              <a:ext uri="{FF2B5EF4-FFF2-40B4-BE49-F238E27FC236}">
                <a16:creationId xmlns:a16="http://schemas.microsoft.com/office/drawing/2014/main" id="{60CDA025-C729-C7F4-EAF3-BA87A85F6496}"/>
              </a:ext>
            </a:extLst>
          </p:cNvPr>
          <p:cNvSpPr txBox="1">
            <a:spLocks/>
          </p:cNvSpPr>
          <p:nvPr/>
        </p:nvSpPr>
        <p:spPr>
          <a:xfrm>
            <a:off x="510472" y="4826783"/>
            <a:ext cx="4464051" cy="877824"/>
          </a:xfrm>
          <a:prstGeom prst="rect">
            <a:avLst/>
          </a:prstGeom>
        </p:spPr>
        <p:txBody>
          <a:bodyPr vert="horz" lIns="0" tIns="0" rIns="0" bIns="0" rtlCol="0"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Verdana" panose="020B0604030504040204" pitchFamily="34" charset="0"/>
                <a:cs typeface="Verdana" panose="020B0604030504040204" pitchFamily="34" charset="0"/>
              </a:defRPr>
            </a:lvl1pPr>
          </a:lstStyle>
          <a:p>
            <a:pPr defTabSz="590400">
              <a:lnSpc>
                <a:spcPts val="2400"/>
              </a:lnSpc>
              <a:spcBef>
                <a:spcPts val="1000"/>
              </a:spcBef>
            </a:pPr>
            <a:r>
              <a:rPr lang="da-DK" sz="1800" dirty="0"/>
              <a:t>En guide til implementering af sårtriage - opstart og fastholdelse</a:t>
            </a:r>
            <a:endParaRPr lang="da-DK" sz="2400" b="0" dirty="0"/>
          </a:p>
        </p:txBody>
      </p:sp>
      <p:sp>
        <p:nvSpPr>
          <p:cNvPr id="14" name="Slide Number Placeholder 3" hidden="1">
            <a:extLst>
              <a:ext uri="{FF2B5EF4-FFF2-40B4-BE49-F238E27FC236}">
                <a16:creationId xmlns:a16="http://schemas.microsoft.com/office/drawing/2014/main" id="{B5C40674-10E3-4773-A21E-8B62793D85C4}"/>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a:t>
            </a:fld>
            <a:endParaRPr lang="da-DK"/>
          </a:p>
        </p:txBody>
      </p:sp>
      <p:sp>
        <p:nvSpPr>
          <p:cNvPr id="3" name="Pladsholder til slidenummer 2">
            <a:extLst>
              <a:ext uri="{FF2B5EF4-FFF2-40B4-BE49-F238E27FC236}">
                <a16:creationId xmlns:a16="http://schemas.microsoft.com/office/drawing/2014/main" id="{910F726D-B030-3447-AC7E-BC2948CBABB4}"/>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1</a:t>
            </a:fld>
            <a:endParaRPr lang="da-DK"/>
          </a:p>
        </p:txBody>
      </p:sp>
      <p:sp>
        <p:nvSpPr>
          <p:cNvPr id="4" name="Tekstfelt 3">
            <a:extLst>
              <a:ext uri="{FF2B5EF4-FFF2-40B4-BE49-F238E27FC236}">
                <a16:creationId xmlns:a16="http://schemas.microsoft.com/office/drawing/2014/main" id="{C89EA22F-41E8-B63E-9547-47632A040D75}"/>
              </a:ext>
            </a:extLst>
          </p:cNvPr>
          <p:cNvSpPr txBox="1"/>
          <p:nvPr/>
        </p:nvSpPr>
        <p:spPr>
          <a:xfrm>
            <a:off x="466725" y="5596520"/>
            <a:ext cx="6096000" cy="307777"/>
          </a:xfrm>
          <a:prstGeom prst="rect">
            <a:avLst/>
          </a:prstGeom>
          <a:noFill/>
        </p:spPr>
        <p:txBody>
          <a:bodyPr wrap="square">
            <a:spAutoFit/>
          </a:bodyPr>
          <a:lstStyle/>
          <a:p>
            <a:r>
              <a:rPr lang="da-DK" sz="1400" i="1" dirty="0">
                <a:solidFill>
                  <a:schemeClr val="bg1"/>
                </a:solidFill>
              </a:rPr>
              <a:t>Version 1. 27. Marts 2026</a:t>
            </a:r>
          </a:p>
        </p:txBody>
      </p:sp>
      <p:pic>
        <p:nvPicPr>
          <p:cNvPr id="5" name="Billede 4" descr="Et billede, der indeholder trafiklys, lys/lygte, transport, Signalenhed&#10;&#10;AI-genereret indhold kan være ukorrekt.">
            <a:extLst>
              <a:ext uri="{FF2B5EF4-FFF2-40B4-BE49-F238E27FC236}">
                <a16:creationId xmlns:a16="http://schemas.microsoft.com/office/drawing/2014/main" id="{270049C1-038F-3B47-EF0B-1CE7DF815081}"/>
              </a:ext>
            </a:extLst>
          </p:cNvPr>
          <p:cNvPicPr>
            <a:picLocks noChangeAspect="1"/>
          </p:cNvPicPr>
          <p:nvPr/>
        </p:nvPicPr>
        <p:blipFill>
          <a:blip r:embed="rId3"/>
          <a:stretch>
            <a:fillRect/>
          </a:stretch>
        </p:blipFill>
        <p:spPr>
          <a:xfrm>
            <a:off x="7620001" y="0"/>
            <a:ext cx="4572000" cy="6858000"/>
          </a:xfrm>
          <a:prstGeom prst="rect">
            <a:avLst/>
          </a:prstGeom>
        </p:spPr>
      </p:pic>
    </p:spTree>
    <p:extLst>
      <p:ext uri="{BB962C8B-B14F-4D97-AF65-F5344CB8AC3E}">
        <p14:creationId xmlns:p14="http://schemas.microsoft.com/office/powerpoint/2010/main" val="36695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9A58B-D114-AE8D-2A05-E9AF3F1A70BD}"/>
            </a:ext>
          </a:extLst>
        </p:cNvPr>
        <p:cNvGrpSpPr/>
        <p:nvPr/>
      </p:nvGrpSpPr>
      <p:grpSpPr>
        <a:xfrm>
          <a:off x="0" y="0"/>
          <a:ext cx="0" cy="0"/>
          <a:chOff x="0" y="0"/>
          <a:chExt cx="0" cy="0"/>
        </a:xfrm>
      </p:grpSpPr>
      <p:sp>
        <p:nvSpPr>
          <p:cNvPr id="8" name="Tekstfelt 7">
            <a:extLst>
              <a:ext uri="{FF2B5EF4-FFF2-40B4-BE49-F238E27FC236}">
                <a16:creationId xmlns:a16="http://schemas.microsoft.com/office/drawing/2014/main" id="{53DADA1B-D7FF-11A2-3998-5A1A260F0FFB}"/>
              </a:ext>
            </a:extLst>
          </p:cNvPr>
          <p:cNvSpPr txBox="1"/>
          <p:nvPr/>
        </p:nvSpPr>
        <p:spPr>
          <a:xfrm>
            <a:off x="6096000" y="2150853"/>
            <a:ext cx="4464050" cy="4400812"/>
          </a:xfrm>
          <a:prstGeom prst="rect">
            <a:avLst/>
          </a:prstGeom>
        </p:spPr>
        <p:txBody>
          <a:bodyPr vert="horz" lIns="0" tIns="0" rIns="0" bIns="0" rtlCol="0">
            <a:normAutofit/>
          </a:bodyPr>
          <a:lstStyle/>
          <a:p>
            <a:pPr defTabSz="590400" fontAlgn="t">
              <a:lnSpc>
                <a:spcPts val="2400"/>
              </a:lnSpc>
              <a:spcBef>
                <a:spcPts val="1000"/>
              </a:spcBef>
            </a:pPr>
            <a:r>
              <a:rPr lang="da-DK" sz="2000" b="1" i="0" dirty="0">
                <a:solidFill>
                  <a:schemeClr val="tx2"/>
                </a:solidFill>
                <a:effectLst/>
                <a:ea typeface="Verdana" panose="020B0604030504040204" pitchFamily="34" charset="0"/>
              </a:rPr>
              <a:t>Efter nogen tid med sårtriage</a:t>
            </a:r>
          </a:p>
          <a:p>
            <a:pPr defTabSz="590400" fontAlgn="t">
              <a:lnSpc>
                <a:spcPts val="2400"/>
              </a:lnSpc>
              <a:spcBef>
                <a:spcPts val="1000"/>
              </a:spcBef>
            </a:pPr>
            <a:r>
              <a:rPr lang="da-DK" sz="2000" b="0" i="0" dirty="0">
                <a:solidFill>
                  <a:schemeClr val="tx2"/>
                </a:solidFill>
                <a:effectLst/>
                <a:ea typeface="Verdana" panose="020B0604030504040204" pitchFamily="34" charset="0"/>
              </a:rPr>
              <a:t>Vil det blive tydeligt, hvilke områder og personale</a:t>
            </a:r>
            <a:br>
              <a:rPr lang="da-DK" sz="2000" b="0" i="0" dirty="0">
                <a:solidFill>
                  <a:schemeClr val="tx2"/>
                </a:solidFill>
                <a:effectLst/>
                <a:ea typeface="Verdana" panose="020B0604030504040204" pitchFamily="34" charset="0"/>
              </a:rPr>
            </a:br>
            <a:r>
              <a:rPr lang="da-DK" sz="2000" b="1" i="0" dirty="0">
                <a:solidFill>
                  <a:schemeClr val="tx2"/>
                </a:solidFill>
                <a:effectLst/>
                <a:ea typeface="Verdana" panose="020B0604030504040204" pitchFamily="34" charset="0"/>
              </a:rPr>
              <a:t>der kræver ekstra fokus og kompetenceløft.</a:t>
            </a:r>
          </a:p>
          <a:p>
            <a:pPr marL="180000" indent="-180000" defTabSz="590400" fontAlgn="t">
              <a:lnSpc>
                <a:spcPts val="2400"/>
              </a:lnSpc>
              <a:spcBef>
                <a:spcPts val="1000"/>
              </a:spcBef>
              <a:buFont typeface="Arial" panose="020B0604020202020204" pitchFamily="34" charset="0"/>
              <a:buChar char="•"/>
            </a:pPr>
            <a:endParaRPr lang="da-DK" sz="2000" b="0" i="0" dirty="0">
              <a:solidFill>
                <a:schemeClr val="tx2"/>
              </a:solidFill>
              <a:effectLst/>
              <a:ea typeface="Verdana" panose="020B0604030504040204" pitchFamily="34" charset="0"/>
            </a:endParaRPr>
          </a:p>
          <a:p>
            <a:pPr defTabSz="590400" fontAlgn="t">
              <a:lnSpc>
                <a:spcPts val="2400"/>
              </a:lnSpc>
              <a:spcBef>
                <a:spcPts val="1000"/>
              </a:spcBef>
            </a:pPr>
            <a:r>
              <a:rPr lang="da-DK" sz="2000" b="0" i="0" dirty="0">
                <a:solidFill>
                  <a:schemeClr val="tx2"/>
                </a:solidFill>
                <a:effectLst/>
                <a:ea typeface="Verdana" panose="020B0604030504040204" pitchFamily="34" charset="0"/>
              </a:rPr>
              <a:t>Dette kan imødegås hvis det indgår i </a:t>
            </a:r>
            <a:r>
              <a:rPr lang="da-DK" sz="2000" b="1" i="0" u="none" dirty="0">
                <a:solidFill>
                  <a:schemeClr val="tx2"/>
                </a:solidFill>
                <a:effectLst/>
                <a:ea typeface="Verdana" panose="020B0604030504040204" pitchFamily="34" charset="0"/>
              </a:rPr>
              <a:t>implementeringsplanen</a:t>
            </a:r>
            <a:endParaRPr lang="da-DK" sz="2000" b="0" i="0" u="none" dirty="0">
              <a:solidFill>
                <a:schemeClr val="tx2"/>
              </a:solidFill>
              <a:effectLst/>
              <a:ea typeface="Verdana" panose="020B0604030504040204" pitchFamily="34" charset="0"/>
            </a:endParaRPr>
          </a:p>
        </p:txBody>
      </p:sp>
      <p:sp>
        <p:nvSpPr>
          <p:cNvPr id="4" name="Pladsholder til slidenummer 3">
            <a:extLst>
              <a:ext uri="{FF2B5EF4-FFF2-40B4-BE49-F238E27FC236}">
                <a16:creationId xmlns:a16="http://schemas.microsoft.com/office/drawing/2014/main" id="{D11AAF0B-7282-AC3A-BC70-EA9988767CC2}"/>
              </a:ext>
            </a:extLst>
          </p:cNvPr>
          <p:cNvSpPr>
            <a:spLocks noGrp="1"/>
          </p:cNvSpPr>
          <p:nvPr>
            <p:ph type="sldNum" sz="quarter" idx="12"/>
          </p:nvPr>
        </p:nvSpPr>
        <p:spPr>
          <a:xfrm>
            <a:off x="150472" y="6534000"/>
            <a:ext cx="360000" cy="324000"/>
          </a:xfrm>
        </p:spPr>
        <p:txBody>
          <a:bodyPr vert="horz" lIns="0" tIns="0" rIns="0" bIns="0" rtlCol="0" anchor="t" anchorCtr="0">
            <a:normAutofit/>
          </a:bodyPr>
          <a:lstStyle/>
          <a:p>
            <a:pPr>
              <a:spcAft>
                <a:spcPts val="600"/>
              </a:spcAft>
            </a:pPr>
            <a:fld id="{50DEC214-4A26-8544-86E4-D5810B015655}" type="slidenum">
              <a:rPr lang="da-DK" smtClean="0"/>
              <a:pPr>
                <a:spcAft>
                  <a:spcPts val="600"/>
                </a:spcAft>
              </a:pPr>
              <a:t>10</a:t>
            </a:fld>
            <a:endParaRPr lang="da-DK"/>
          </a:p>
        </p:txBody>
      </p:sp>
      <p:sp>
        <p:nvSpPr>
          <p:cNvPr id="3" name="Titel 1">
            <a:extLst>
              <a:ext uri="{FF2B5EF4-FFF2-40B4-BE49-F238E27FC236}">
                <a16:creationId xmlns:a16="http://schemas.microsoft.com/office/drawing/2014/main" id="{125ECD10-5DC0-3EEF-6AD7-07B3FE0AE8B2}"/>
              </a:ext>
            </a:extLst>
          </p:cNvPr>
          <p:cNvSpPr txBox="1">
            <a:spLocks/>
          </p:cNvSpPr>
          <p:nvPr/>
        </p:nvSpPr>
        <p:spPr>
          <a:xfrm>
            <a:off x="911224" y="369794"/>
            <a:ext cx="9648825" cy="1079594"/>
          </a:xfrm>
          <a:prstGeom prst="rect">
            <a:avLst/>
          </a:prstGeom>
        </p:spPr>
        <p:txBody>
          <a:bodyPr vert="horz" wrap="square" lIns="0" tIns="0" rIns="0" bIns="0" rtlCol="0" anchor="b" anchorCtr="0">
            <a:normAutofit/>
          </a:bodyPr>
          <a:lstStyle>
            <a:lvl1pPr algn="l" defTabSz="914400" rtl="0" eaLnBrk="1" latinLnBrk="0" hangingPunct="1">
              <a:lnSpc>
                <a:spcPct val="90000"/>
              </a:lnSpc>
              <a:spcBef>
                <a:spcPct val="0"/>
              </a:spcBef>
              <a:buNone/>
              <a:defRPr sz="3600" b="1" kern="1200">
                <a:solidFill>
                  <a:srgbClr val="3B5182"/>
                </a:solidFill>
                <a:latin typeface="+mj-lt"/>
                <a:ea typeface="Verdana" panose="020B0604030504040204" pitchFamily="34" charset="0"/>
                <a:cs typeface="Verdana" panose="020B0604030504040204" pitchFamily="34" charset="0"/>
              </a:defRPr>
            </a:lvl1pPr>
          </a:lstStyle>
          <a:p>
            <a:pPr>
              <a:spcAft>
                <a:spcPts val="600"/>
              </a:spcAft>
            </a:pPr>
            <a:r>
              <a:rPr lang="da-DK" b="1" kern="1200">
                <a:latin typeface="+mj-lt"/>
                <a:ea typeface="Verdana" panose="020B0604030504040204" pitchFamily="34" charset="0"/>
                <a:cs typeface="Verdana" panose="020B0604030504040204" pitchFamily="34" charset="0"/>
              </a:rPr>
              <a:t>Undervisning i sårbehandling</a:t>
            </a:r>
          </a:p>
        </p:txBody>
      </p:sp>
      <p:sp>
        <p:nvSpPr>
          <p:cNvPr id="10" name="Tekstfelt 2">
            <a:extLst>
              <a:ext uri="{FF2B5EF4-FFF2-40B4-BE49-F238E27FC236}">
                <a16:creationId xmlns:a16="http://schemas.microsoft.com/office/drawing/2014/main" id="{1D09EDAA-5F3A-AE72-BC91-B4D59E3EEC51}"/>
              </a:ext>
            </a:extLst>
          </p:cNvPr>
          <p:cNvSpPr txBox="1"/>
          <p:nvPr/>
        </p:nvSpPr>
        <p:spPr>
          <a:xfrm>
            <a:off x="873299" y="5222661"/>
            <a:ext cx="2131158"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genereret via Copilot – Jeanette Graversen</a:t>
            </a:r>
          </a:p>
        </p:txBody>
      </p:sp>
      <p:pic>
        <p:nvPicPr>
          <p:cNvPr id="12" name="Billede 11" descr="Et billede, der indeholder tegneserie, tegning, clipart, illustration/afbildning&#10;&#10;AI-genereret indhold kan være ukorrekt.">
            <a:extLst>
              <a:ext uri="{FF2B5EF4-FFF2-40B4-BE49-F238E27FC236}">
                <a16:creationId xmlns:a16="http://schemas.microsoft.com/office/drawing/2014/main" id="{1036E7D3-1CBF-CAAD-C13B-554C17A3D44B}"/>
              </a:ext>
            </a:extLst>
          </p:cNvPr>
          <p:cNvPicPr>
            <a:picLocks noChangeAspect="1"/>
          </p:cNvPicPr>
          <p:nvPr/>
        </p:nvPicPr>
        <p:blipFill>
          <a:blip r:embed="rId3"/>
          <a:stretch>
            <a:fillRect/>
          </a:stretch>
        </p:blipFill>
        <p:spPr>
          <a:xfrm>
            <a:off x="687501" y="1974200"/>
            <a:ext cx="4872692" cy="3248461"/>
          </a:xfrm>
          <a:prstGeom prst="rect">
            <a:avLst/>
          </a:prstGeom>
        </p:spPr>
      </p:pic>
    </p:spTree>
    <p:extLst>
      <p:ext uri="{BB962C8B-B14F-4D97-AF65-F5344CB8AC3E}">
        <p14:creationId xmlns:p14="http://schemas.microsoft.com/office/powerpoint/2010/main" val="210573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8CD2-110B-BEEC-D422-3C5F4DAD18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6501BE-93E0-1036-9BAF-8C18BD1343AA}"/>
              </a:ext>
            </a:extLst>
          </p:cNvPr>
          <p:cNvSpPr>
            <a:spLocks noGrp="1"/>
          </p:cNvSpPr>
          <p:nvPr>
            <p:ph type="title"/>
          </p:nvPr>
        </p:nvSpPr>
        <p:spPr>
          <a:xfrm>
            <a:off x="911224" y="369794"/>
            <a:ext cx="9648825" cy="1079594"/>
          </a:xfrm>
        </p:spPr>
        <p:txBody>
          <a:bodyPr wrap="square" anchor="b">
            <a:normAutofit/>
          </a:bodyPr>
          <a:lstStyle/>
          <a:p>
            <a:r>
              <a:rPr lang="da-DK" dirty="0"/>
              <a:t>Opstart </a:t>
            </a:r>
            <a:endParaRPr lang="da-DK"/>
          </a:p>
        </p:txBody>
      </p:sp>
      <p:sp>
        <p:nvSpPr>
          <p:cNvPr id="4" name="Pladsholder til slidenummer 3">
            <a:extLst>
              <a:ext uri="{FF2B5EF4-FFF2-40B4-BE49-F238E27FC236}">
                <a16:creationId xmlns:a16="http://schemas.microsoft.com/office/drawing/2014/main" id="{BAF5E783-E3F3-3225-E772-F507D4639600}"/>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11</a:t>
            </a:fld>
            <a:endParaRPr lang="da-DK"/>
          </a:p>
        </p:txBody>
      </p:sp>
      <p:sp>
        <p:nvSpPr>
          <p:cNvPr id="6" name="Pladsholder til indhold 2">
            <a:extLst>
              <a:ext uri="{FF2B5EF4-FFF2-40B4-BE49-F238E27FC236}">
                <a16:creationId xmlns:a16="http://schemas.microsoft.com/office/drawing/2014/main" id="{39394CA3-CE5A-804D-A260-E9D281D0B54B}"/>
              </a:ext>
            </a:extLst>
          </p:cNvPr>
          <p:cNvSpPr>
            <a:spLocks noGrp="1"/>
          </p:cNvSpPr>
          <p:nvPr>
            <p:ph type="body" sz="quarter" idx="14"/>
          </p:nvPr>
        </p:nvSpPr>
        <p:spPr>
          <a:xfrm>
            <a:off x="911226" y="1881188"/>
            <a:ext cx="4464050" cy="4400812"/>
          </a:xfrm>
        </p:spPr>
        <p:txBody>
          <a:bodyPr>
            <a:normAutofit/>
          </a:bodyPr>
          <a:lstStyle/>
          <a:p>
            <a:r>
              <a:rPr lang="da-DK" dirty="0"/>
              <a:t>Synlig tovholder</a:t>
            </a:r>
          </a:p>
          <a:p>
            <a:pPr lvl="1"/>
            <a:r>
              <a:rPr lang="da-DK" dirty="0"/>
              <a:t>Behov for hjælp til at logge på / triagere?</a:t>
            </a:r>
          </a:p>
          <a:p>
            <a:pPr lvl="1"/>
            <a:r>
              <a:rPr lang="da-DK" dirty="0"/>
              <a:t>1. Sårtriagemøde</a:t>
            </a:r>
          </a:p>
          <a:p>
            <a:pPr lvl="1"/>
            <a:endParaRPr lang="da-DK" dirty="0"/>
          </a:p>
        </p:txBody>
      </p:sp>
      <p:pic>
        <p:nvPicPr>
          <p:cNvPr id="8" name="Billede 7" descr="Et billede, der indeholder person, sport, atletik, fodtøj&#10;&#10;AI-genereret indhold kan være ukorrekt.">
            <a:extLst>
              <a:ext uri="{FF2B5EF4-FFF2-40B4-BE49-F238E27FC236}">
                <a16:creationId xmlns:a16="http://schemas.microsoft.com/office/drawing/2014/main" id="{9CB2CE70-D5C5-69B8-691F-4524B51579F8}"/>
              </a:ext>
            </a:extLst>
          </p:cNvPr>
          <p:cNvPicPr>
            <a:picLocks noChangeAspect="1"/>
          </p:cNvPicPr>
          <p:nvPr/>
        </p:nvPicPr>
        <p:blipFill>
          <a:blip r:embed="rId3"/>
          <a:srcRect l="17680" r="29570"/>
          <a:stretch>
            <a:fillRect/>
          </a:stretch>
        </p:blipFill>
        <p:spPr>
          <a:xfrm>
            <a:off x="5999028" y="1741694"/>
            <a:ext cx="4680000" cy="4680000"/>
          </a:xfrm>
          <a:prstGeom prst="ellipse">
            <a:avLst/>
          </a:prstGeom>
          <a:noFill/>
        </p:spPr>
      </p:pic>
    </p:spTree>
    <p:extLst>
      <p:ext uri="{BB962C8B-B14F-4D97-AF65-F5344CB8AC3E}">
        <p14:creationId xmlns:p14="http://schemas.microsoft.com/office/powerpoint/2010/main" val="235134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1C47-BCC8-E133-4992-0A6BD24F13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7C040F-CC8D-171E-AC70-D5FDA36B675F}"/>
              </a:ext>
            </a:extLst>
          </p:cNvPr>
          <p:cNvSpPr>
            <a:spLocks noGrp="1"/>
          </p:cNvSpPr>
          <p:nvPr>
            <p:ph type="title"/>
          </p:nvPr>
        </p:nvSpPr>
        <p:spPr>
          <a:xfrm>
            <a:off x="911225" y="369793"/>
            <a:ext cx="9648826" cy="1081007"/>
          </a:xfrm>
        </p:spPr>
        <p:txBody>
          <a:bodyPr wrap="square" anchor="b">
            <a:normAutofit/>
          </a:bodyPr>
          <a:lstStyle/>
          <a:p>
            <a:r>
              <a:rPr lang="da-DK" dirty="0"/>
              <a:t>Fastholdelse</a:t>
            </a:r>
            <a:endParaRPr lang="da-DK"/>
          </a:p>
        </p:txBody>
      </p:sp>
      <p:pic>
        <p:nvPicPr>
          <p:cNvPr id="3" name="Billede 2" descr="Et billede, der indeholder tekst, tegneserie, skærmbillede, Animeret tegnefilm&#10;&#10;AI-genereret indhold kan være ukorrekt.">
            <a:extLst>
              <a:ext uri="{FF2B5EF4-FFF2-40B4-BE49-F238E27FC236}">
                <a16:creationId xmlns:a16="http://schemas.microsoft.com/office/drawing/2014/main" id="{1D77318C-BBA3-41D0-EC16-096D44A55972}"/>
              </a:ext>
            </a:extLst>
          </p:cNvPr>
          <p:cNvPicPr>
            <a:picLocks noChangeAspect="1"/>
          </p:cNvPicPr>
          <p:nvPr/>
        </p:nvPicPr>
        <p:blipFill>
          <a:blip r:embed="rId3"/>
          <a:stretch>
            <a:fillRect/>
          </a:stretch>
        </p:blipFill>
        <p:spPr>
          <a:xfrm>
            <a:off x="2120877" y="1881187"/>
            <a:ext cx="6580695" cy="4392614"/>
          </a:xfrm>
          <a:prstGeom prst="rect">
            <a:avLst/>
          </a:prstGeom>
          <a:noFill/>
        </p:spPr>
      </p:pic>
      <p:sp>
        <p:nvSpPr>
          <p:cNvPr id="4" name="Pladsholder til slidenummer 3">
            <a:extLst>
              <a:ext uri="{FF2B5EF4-FFF2-40B4-BE49-F238E27FC236}">
                <a16:creationId xmlns:a16="http://schemas.microsoft.com/office/drawing/2014/main" id="{44D2FB7F-5AB2-018C-A7EE-EE930A66A83E}"/>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12</a:t>
            </a:fld>
            <a:endParaRPr lang="da-DK"/>
          </a:p>
        </p:txBody>
      </p:sp>
      <p:sp>
        <p:nvSpPr>
          <p:cNvPr id="5" name="Tekstfelt 2">
            <a:extLst>
              <a:ext uri="{FF2B5EF4-FFF2-40B4-BE49-F238E27FC236}">
                <a16:creationId xmlns:a16="http://schemas.microsoft.com/office/drawing/2014/main" id="{64BC0985-B32E-86B2-D056-84F9CF391A3F}"/>
              </a:ext>
            </a:extLst>
          </p:cNvPr>
          <p:cNvSpPr txBox="1"/>
          <p:nvPr/>
        </p:nvSpPr>
        <p:spPr>
          <a:xfrm>
            <a:off x="6920895" y="6318930"/>
            <a:ext cx="1780677"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genereret via Copilot – Jeanette Graversen</a:t>
            </a:r>
          </a:p>
        </p:txBody>
      </p:sp>
    </p:spTree>
    <p:extLst>
      <p:ext uri="{BB962C8B-B14F-4D97-AF65-F5344CB8AC3E}">
        <p14:creationId xmlns:p14="http://schemas.microsoft.com/office/powerpoint/2010/main" val="1838508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D926-FFA0-9079-1BC8-60635FB984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70D48B-D696-2A55-746C-A7BE8275A75A}"/>
              </a:ext>
            </a:extLst>
          </p:cNvPr>
          <p:cNvSpPr>
            <a:spLocks noGrp="1"/>
          </p:cNvSpPr>
          <p:nvPr>
            <p:ph type="title"/>
          </p:nvPr>
        </p:nvSpPr>
        <p:spPr>
          <a:xfrm>
            <a:off x="911225" y="369793"/>
            <a:ext cx="9648826" cy="1081007"/>
          </a:xfrm>
        </p:spPr>
        <p:txBody>
          <a:bodyPr wrap="square" anchor="b">
            <a:normAutofit/>
          </a:bodyPr>
          <a:lstStyle/>
          <a:p>
            <a:r>
              <a:rPr lang="da-DK" dirty="0"/>
              <a:t>Evaluering og videre planlægning</a:t>
            </a:r>
            <a:endParaRPr lang="da-DK"/>
          </a:p>
        </p:txBody>
      </p:sp>
      <p:pic>
        <p:nvPicPr>
          <p:cNvPr id="3" name="Pladsholder til indhold 11" descr="Et billede, der indeholder tekst, tøj, person, Ansigt">
            <a:extLst>
              <a:ext uri="{FF2B5EF4-FFF2-40B4-BE49-F238E27FC236}">
                <a16:creationId xmlns:a16="http://schemas.microsoft.com/office/drawing/2014/main" id="{1B457498-431E-F808-CC6A-EB17ACB88F19}"/>
              </a:ext>
            </a:extLst>
          </p:cNvPr>
          <p:cNvPicPr>
            <a:picLocks noGrp="1" noChangeAspect="1"/>
          </p:cNvPicPr>
          <p:nvPr>
            <p:ph idx="1"/>
          </p:nvPr>
        </p:nvPicPr>
        <p:blipFill>
          <a:blip r:embed="rId3"/>
          <a:srcRect t="4764" b="22118"/>
          <a:stretch>
            <a:fillRect/>
          </a:stretch>
        </p:blipFill>
        <p:spPr>
          <a:xfrm>
            <a:off x="911225" y="1881187"/>
            <a:ext cx="9000000" cy="4392614"/>
          </a:xfrm>
          <a:prstGeom prst="rect">
            <a:avLst/>
          </a:prstGeom>
          <a:noFill/>
        </p:spPr>
      </p:pic>
      <p:sp>
        <p:nvSpPr>
          <p:cNvPr id="4" name="Pladsholder til slidenummer 3">
            <a:extLst>
              <a:ext uri="{FF2B5EF4-FFF2-40B4-BE49-F238E27FC236}">
                <a16:creationId xmlns:a16="http://schemas.microsoft.com/office/drawing/2014/main" id="{9184737D-C458-26BC-2B74-7AC754A41887}"/>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13</a:t>
            </a:fld>
            <a:endParaRPr lang="da-DK"/>
          </a:p>
        </p:txBody>
      </p:sp>
      <p:sp>
        <p:nvSpPr>
          <p:cNvPr id="5" name="Tekstfelt 2">
            <a:extLst>
              <a:ext uri="{FF2B5EF4-FFF2-40B4-BE49-F238E27FC236}">
                <a16:creationId xmlns:a16="http://schemas.microsoft.com/office/drawing/2014/main" id="{325750C4-8BF7-0E62-EB87-D6D99DA6F9DF}"/>
              </a:ext>
            </a:extLst>
          </p:cNvPr>
          <p:cNvSpPr txBox="1"/>
          <p:nvPr/>
        </p:nvSpPr>
        <p:spPr>
          <a:xfrm>
            <a:off x="8687329" y="6315064"/>
            <a:ext cx="1517301"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via Copilot – Jeanette Graversen</a:t>
            </a:r>
          </a:p>
        </p:txBody>
      </p:sp>
    </p:spTree>
    <p:extLst>
      <p:ext uri="{BB962C8B-B14F-4D97-AF65-F5344CB8AC3E}">
        <p14:creationId xmlns:p14="http://schemas.microsoft.com/office/powerpoint/2010/main" val="3846522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BCD03-0FD8-A78B-086B-F09F37F84C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8FABBF-764D-A817-1392-5C78B0195D23}"/>
              </a:ext>
            </a:extLst>
          </p:cNvPr>
          <p:cNvSpPr>
            <a:spLocks noGrp="1"/>
          </p:cNvSpPr>
          <p:nvPr>
            <p:ph type="title"/>
          </p:nvPr>
        </p:nvSpPr>
        <p:spPr>
          <a:xfrm>
            <a:off x="911225" y="369793"/>
            <a:ext cx="9648826" cy="725477"/>
          </a:xfrm>
        </p:spPr>
        <p:txBody>
          <a:bodyPr/>
          <a:lstStyle/>
          <a:p>
            <a:r>
              <a:rPr lang="da-DK" dirty="0"/>
              <a:t>Referencer</a:t>
            </a:r>
          </a:p>
        </p:txBody>
      </p:sp>
      <p:sp>
        <p:nvSpPr>
          <p:cNvPr id="3" name="Pladsholder til indhold 2">
            <a:extLst>
              <a:ext uri="{FF2B5EF4-FFF2-40B4-BE49-F238E27FC236}">
                <a16:creationId xmlns:a16="http://schemas.microsoft.com/office/drawing/2014/main" id="{F652E6D2-F2FE-C07F-92D0-EEF0501DAAD2}"/>
              </a:ext>
            </a:extLst>
          </p:cNvPr>
          <p:cNvSpPr>
            <a:spLocks noGrp="1"/>
          </p:cNvSpPr>
          <p:nvPr>
            <p:ph idx="1"/>
          </p:nvPr>
        </p:nvSpPr>
        <p:spPr>
          <a:xfrm>
            <a:off x="850167" y="1479619"/>
            <a:ext cx="11086507" cy="3898761"/>
          </a:xfrm>
        </p:spPr>
        <p:txBody>
          <a:bodyPr/>
          <a:lstStyle/>
          <a:p>
            <a:pPr marL="0" indent="0">
              <a:lnSpc>
                <a:spcPct val="150000"/>
              </a:lnSpc>
              <a:buNone/>
            </a:pPr>
            <a:r>
              <a:rPr lang="da-DK" i="1" dirty="0">
                <a:hlinkClick r:id="rId2">
                  <a:extLst>
                    <a:ext uri="{A12FA001-AC4F-418D-AE19-62706E023703}">
                      <ahyp:hlinkClr xmlns:ahyp="http://schemas.microsoft.com/office/drawing/2018/hyperlinkcolor" val="tx"/>
                    </a:ext>
                  </a:extLst>
                </a:hlinkClick>
              </a:rPr>
              <a:t>Diabetisk Fodsygdom - Dansk </a:t>
            </a:r>
            <a:r>
              <a:rPr lang="da-DK" i="1" dirty="0" err="1">
                <a:hlinkClick r:id="rId2">
                  <a:extLst>
                    <a:ext uri="{A12FA001-AC4F-418D-AE19-62706E023703}">
                      <ahyp:hlinkClr xmlns:ahyp="http://schemas.microsoft.com/office/drawing/2018/hyperlinkcolor" val="tx"/>
                    </a:ext>
                  </a:extLst>
                </a:hlinkClick>
              </a:rPr>
              <a:t>Endokrinologisk</a:t>
            </a:r>
            <a:r>
              <a:rPr lang="da-DK" i="1" dirty="0">
                <a:hlinkClick r:id="rId2">
                  <a:extLst>
                    <a:ext uri="{A12FA001-AC4F-418D-AE19-62706E023703}">
                      <ahyp:hlinkClr xmlns:ahyp="http://schemas.microsoft.com/office/drawing/2018/hyperlinkcolor" val="tx"/>
                    </a:ext>
                  </a:extLst>
                </a:hlinkClick>
              </a:rPr>
              <a:t> Selskab</a:t>
            </a:r>
            <a:endParaRPr lang="da-DK" i="1" dirty="0"/>
          </a:p>
          <a:p>
            <a:pPr marL="0" indent="0">
              <a:lnSpc>
                <a:spcPct val="150000"/>
              </a:lnSpc>
              <a:buNone/>
            </a:pPr>
            <a:r>
              <a:rPr lang="da-DK" i="1" dirty="0"/>
              <a:t>Region Sjællands kompetenceudviklingsside: </a:t>
            </a:r>
            <a:r>
              <a:rPr lang="da-DK" i="1" u="sng" dirty="0">
                <a:hlinkClick r:id="rId3">
                  <a:extLst>
                    <a:ext uri="{A12FA001-AC4F-418D-AE19-62706E023703}">
                      <ahyp:hlinkClr xmlns:ahyp="http://schemas.microsoft.com/office/drawing/2018/hyperlinkcolor" val="tx"/>
                    </a:ext>
                  </a:extLst>
                </a:hlinkClick>
              </a:rPr>
              <a:t>Tværsektoriel kompetenceudvikling om sårbehandling</a:t>
            </a:r>
            <a:endParaRPr lang="da-DK" i="1" dirty="0"/>
          </a:p>
          <a:p>
            <a:pPr marL="0" indent="0">
              <a:lnSpc>
                <a:spcPct val="150000"/>
              </a:lnSpc>
              <a:buNone/>
            </a:pPr>
            <a:r>
              <a:rPr lang="da-DK" i="1" dirty="0" err="1"/>
              <a:t>Bermark</a:t>
            </a:r>
            <a:r>
              <a:rPr lang="da-DK" i="1" dirty="0"/>
              <a:t>, S. og Østergaard Melby, B. (2021). Sår og sårbehandling. 2. udgave. </a:t>
            </a:r>
            <a:r>
              <a:rPr lang="da-DK" i="1" dirty="0" err="1"/>
              <a:t>Købehavn</a:t>
            </a:r>
            <a:r>
              <a:rPr lang="da-DK" i="1" dirty="0"/>
              <a:t>: </a:t>
            </a:r>
            <a:r>
              <a:rPr lang="da-DK" i="1" dirty="0" err="1"/>
              <a:t>FADL’s</a:t>
            </a:r>
            <a:r>
              <a:rPr lang="da-DK" i="1" dirty="0"/>
              <a:t> Forlag</a:t>
            </a:r>
          </a:p>
          <a:p>
            <a:pPr marL="0" indent="0">
              <a:lnSpc>
                <a:spcPct val="150000"/>
              </a:lnSpc>
              <a:buNone/>
            </a:pPr>
            <a:r>
              <a:rPr lang="da-DK" i="1" dirty="0"/>
              <a:t>Gottrup, F., </a:t>
            </a:r>
            <a:r>
              <a:rPr lang="da-DK" i="1" dirty="0" err="1"/>
              <a:t>Karlsmark</a:t>
            </a:r>
            <a:r>
              <a:rPr lang="da-DK" i="1" dirty="0"/>
              <a:t>, T. og Kirketerp-Møller, K. (red.) (2020) Sår - baggrund, diagnose og behandling. 3. udgave. København: </a:t>
            </a:r>
            <a:r>
              <a:rPr lang="da-DK" i="1"/>
              <a:t>Forlaget Munksgaard</a:t>
            </a:r>
            <a:endParaRPr lang="da-DK" i="1" dirty="0"/>
          </a:p>
          <a:p>
            <a:endParaRPr lang="da-DK" dirty="0"/>
          </a:p>
        </p:txBody>
      </p:sp>
      <p:sp>
        <p:nvSpPr>
          <p:cNvPr id="4" name="Pladsholder til slidenummer 3">
            <a:extLst>
              <a:ext uri="{FF2B5EF4-FFF2-40B4-BE49-F238E27FC236}">
                <a16:creationId xmlns:a16="http://schemas.microsoft.com/office/drawing/2014/main" id="{AB08DE98-1115-8817-306F-89A2322D0F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748406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2E1B4-D376-F79B-9104-2706A6470826}"/>
              </a:ext>
            </a:extLst>
          </p:cNvPr>
          <p:cNvSpPr>
            <a:spLocks noGrp="1"/>
          </p:cNvSpPr>
          <p:nvPr>
            <p:ph type="title"/>
          </p:nvPr>
        </p:nvSpPr>
        <p:spPr>
          <a:xfrm>
            <a:off x="911224" y="369794"/>
            <a:ext cx="9648825" cy="631103"/>
          </a:xfrm>
        </p:spPr>
        <p:txBody>
          <a:bodyPr/>
          <a:lstStyle/>
          <a:p>
            <a:r>
              <a:rPr lang="da-DK" dirty="0"/>
              <a:t>Referencer</a:t>
            </a:r>
          </a:p>
        </p:txBody>
      </p:sp>
      <p:sp>
        <p:nvSpPr>
          <p:cNvPr id="3" name="Pladsholder til slidenummer 2">
            <a:extLst>
              <a:ext uri="{FF2B5EF4-FFF2-40B4-BE49-F238E27FC236}">
                <a16:creationId xmlns:a16="http://schemas.microsoft.com/office/drawing/2014/main" id="{FE372DE6-2202-CF6B-2136-4CBA9204EE47}"/>
              </a:ext>
            </a:extLst>
          </p:cNvPr>
          <p:cNvSpPr>
            <a:spLocks noGrp="1"/>
          </p:cNvSpPr>
          <p:nvPr>
            <p:ph type="sldNum" sz="quarter" idx="12"/>
          </p:nvPr>
        </p:nvSpPr>
        <p:spPr/>
        <p:txBody>
          <a:bodyPr/>
          <a:lstStyle/>
          <a:p>
            <a:fld id="{50DEC214-4A26-8544-86E4-D5810B015655}" type="slidenum">
              <a:rPr lang="da-DK" smtClean="0"/>
              <a:t>15</a:t>
            </a:fld>
            <a:endParaRPr lang="da-DK" dirty="0"/>
          </a:p>
        </p:txBody>
      </p:sp>
      <p:sp>
        <p:nvSpPr>
          <p:cNvPr id="4" name="Pladsholder til tekst 3">
            <a:extLst>
              <a:ext uri="{FF2B5EF4-FFF2-40B4-BE49-F238E27FC236}">
                <a16:creationId xmlns:a16="http://schemas.microsoft.com/office/drawing/2014/main" id="{60EF6C3E-7A02-9740-6D77-9346F22B3A70}"/>
              </a:ext>
            </a:extLst>
          </p:cNvPr>
          <p:cNvSpPr>
            <a:spLocks noGrp="1"/>
          </p:cNvSpPr>
          <p:nvPr>
            <p:ph type="body" sz="quarter" idx="14"/>
          </p:nvPr>
        </p:nvSpPr>
        <p:spPr>
          <a:xfrm>
            <a:off x="911225" y="1342819"/>
            <a:ext cx="10629986" cy="4996898"/>
          </a:xfrm>
        </p:spPr>
        <p:txBody>
          <a:bodyPr/>
          <a:lstStyle/>
          <a:p>
            <a:pPr marL="0" indent="0" fontAlgn="base">
              <a:buNone/>
            </a:pPr>
            <a:r>
              <a:rPr lang="da-DK" i="1" dirty="0">
                <a:hlinkClick r:id="rId2">
                  <a:extLst>
                    <a:ext uri="{A12FA001-AC4F-418D-AE19-62706E023703}">
                      <ahyp:hlinkClr xmlns:ahyp="http://schemas.microsoft.com/office/drawing/2018/hyperlinkcolor" val="tx"/>
                    </a:ext>
                  </a:extLst>
                </a:hlinkClick>
              </a:rPr>
              <a:t>Dansk Selskab for Sårheling</a:t>
            </a:r>
            <a:r>
              <a:rPr lang="da-DK" i="1" dirty="0"/>
              <a:t>:</a:t>
            </a:r>
          </a:p>
          <a:p>
            <a:pPr lvl="1" fontAlgn="base"/>
            <a:r>
              <a:rPr lang="da-DK" b="1" i="1" dirty="0"/>
              <a:t>Sårguide 2023, </a:t>
            </a:r>
            <a:r>
              <a:rPr lang="da-DK" i="1" dirty="0"/>
              <a:t>indeholder en oversigt over de hyppigste problemsår, samt kort beskrevet generelle råd og vejledning om sårdiagnostik og behandling.</a:t>
            </a:r>
          </a:p>
          <a:p>
            <a:pPr marL="180000" lvl="1" indent="0" fontAlgn="base">
              <a:buNone/>
            </a:pPr>
            <a:r>
              <a:rPr lang="da-DK" b="1" i="1" dirty="0">
                <a:hlinkClick r:id="rId3">
                  <a:extLst>
                    <a:ext uri="{A12FA001-AC4F-418D-AE19-62706E023703}">
                      <ahyp:hlinkClr xmlns:ahyp="http://schemas.microsoft.com/office/drawing/2018/hyperlinkcolor" val="tx"/>
                    </a:ext>
                  </a:extLst>
                </a:hlinkClick>
              </a:rPr>
              <a:t>Hent guiden her</a:t>
            </a:r>
            <a:endParaRPr lang="da-DK" b="1" i="1" dirty="0"/>
          </a:p>
          <a:p>
            <a:pPr lvl="1" fontAlgn="base"/>
            <a:r>
              <a:rPr lang="da-DK" b="1" i="1" dirty="0"/>
              <a:t>Sårsmertealgoritme 2021 - </a:t>
            </a:r>
            <a:r>
              <a:rPr lang="da-DK" i="1" dirty="0"/>
              <a:t>Algoritmen er tænkt som et redskab, som via </a:t>
            </a:r>
            <a:r>
              <a:rPr lang="da-DK" i="1" dirty="0" err="1"/>
              <a:t>anamnestisk</a:t>
            </a:r>
            <a:r>
              <a:rPr lang="da-DK" i="1" dirty="0"/>
              <a:t> vejledning og brugt sammen med en lineal med Visuel Analog Smerteskala (VAS) eller den numeriske skala, kan skabe et „billede“ af smerternes karakter og omfang – og så komme med et muligt behandlingsforslag.</a:t>
            </a:r>
          </a:p>
          <a:p>
            <a:pPr marL="180000" lvl="1" indent="0" fontAlgn="base">
              <a:buNone/>
            </a:pPr>
            <a:r>
              <a:rPr lang="da-DK" b="1" i="1" dirty="0">
                <a:hlinkClick r:id="rId4">
                  <a:extLst>
                    <a:ext uri="{A12FA001-AC4F-418D-AE19-62706E023703}">
                      <ahyp:hlinkClr xmlns:ahyp="http://schemas.microsoft.com/office/drawing/2018/hyperlinkcolor" val="tx"/>
                    </a:ext>
                  </a:extLst>
                </a:hlinkClick>
              </a:rPr>
              <a:t>Download Sårsmertealgoritme (pdf) som en fold selv-side</a:t>
            </a:r>
            <a:r>
              <a:rPr lang="da-DK" i="1" dirty="0"/>
              <a:t>.</a:t>
            </a:r>
          </a:p>
          <a:p>
            <a:pPr lvl="1" fontAlgn="base"/>
            <a:endParaRPr lang="da-DK" i="1" dirty="0"/>
          </a:p>
          <a:p>
            <a:pPr marL="0" indent="0">
              <a:lnSpc>
                <a:spcPct val="100000"/>
              </a:lnSpc>
              <a:buNone/>
            </a:pPr>
            <a:r>
              <a:rPr lang="da-DK" i="1" dirty="0">
                <a:hlinkClick r:id="rId5">
                  <a:extLst>
                    <a:ext uri="{A12FA001-AC4F-418D-AE19-62706E023703}">
                      <ahyp:hlinkClr xmlns:ahyp="http://schemas.microsoft.com/office/drawing/2018/hyperlinkcolor" val="tx"/>
                    </a:ext>
                  </a:extLst>
                </a:hlinkClick>
              </a:rPr>
              <a:t>https://www.sundhed.dk/sundhedsfaglig/laegehaandbogen/kirurgi/tilstande-og-sygdomme/infektioner/saarinfektioner/</a:t>
            </a:r>
            <a:r>
              <a:rPr lang="da-DK" i="1" dirty="0"/>
              <a:t> Lokaliseret 10.12.24</a:t>
            </a:r>
          </a:p>
          <a:p>
            <a:endParaRPr lang="da-DK" sz="1400" dirty="0">
              <a:solidFill>
                <a:schemeClr val="bg2">
                  <a:lumMod val="10000"/>
                </a:schemeClr>
              </a:solidFill>
            </a:endParaRPr>
          </a:p>
          <a:p>
            <a:endParaRPr lang="da-DK" sz="1200" dirty="0"/>
          </a:p>
        </p:txBody>
      </p:sp>
    </p:spTree>
    <p:extLst>
      <p:ext uri="{BB962C8B-B14F-4D97-AF65-F5344CB8AC3E}">
        <p14:creationId xmlns:p14="http://schemas.microsoft.com/office/powerpoint/2010/main" val="3999583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89BD9-42AF-CDA3-C0FC-1D802FEDCD3F}"/>
              </a:ext>
            </a:extLst>
          </p:cNvPr>
          <p:cNvSpPr>
            <a:spLocks noGrp="1"/>
          </p:cNvSpPr>
          <p:nvPr>
            <p:ph type="title"/>
          </p:nvPr>
        </p:nvSpPr>
        <p:spPr>
          <a:xfrm>
            <a:off x="710010" y="827343"/>
            <a:ext cx="11078336" cy="5388106"/>
          </a:xfrm>
        </p:spPr>
        <p:txBody>
          <a:bodyPr/>
          <a:lstStyle/>
          <a:p>
            <a:pPr marL="91440" marR="205104">
              <a:lnSpc>
                <a:spcPct val="100000"/>
              </a:lnSpc>
              <a:tabLst>
                <a:tab pos="264160" algn="l"/>
              </a:tabLst>
            </a:pPr>
            <a:r>
              <a:rPr lang="da-DK" sz="2400" dirty="0"/>
              <a:t>Udviklet af </a:t>
            </a:r>
            <a:r>
              <a:rPr lang="da-DK" sz="2400" dirty="0">
                <a:solidFill>
                  <a:srgbClr val="FFFFFF"/>
                </a:solidFill>
              </a:rPr>
              <a:t>Jeanette Graversen, sårsygeplejerske, Vordingborg Kommune og Else Sværke Henriksen</a:t>
            </a:r>
            <a:r>
              <a:rPr lang="da-DK" sz="2400" spc="-20" dirty="0">
                <a:solidFill>
                  <a:srgbClr val="FFFFFF"/>
                </a:solidFill>
                <a:cs typeface="Verdana"/>
              </a:rPr>
              <a:t>,</a:t>
            </a:r>
            <a:r>
              <a:rPr lang="da-DK" sz="2400" spc="-60" dirty="0">
                <a:solidFill>
                  <a:srgbClr val="FFFFFF"/>
                </a:solidFill>
                <a:cs typeface="Verdana"/>
              </a:rPr>
              <a:t> </a:t>
            </a:r>
            <a:r>
              <a:rPr lang="da-DK" sz="2400" spc="-10" dirty="0">
                <a:solidFill>
                  <a:srgbClr val="FFFFFF"/>
                </a:solidFill>
                <a:cs typeface="Verdana"/>
              </a:rPr>
              <a:t>koordinerende sårsygeplejerske, </a:t>
            </a:r>
            <a:r>
              <a:rPr lang="da-DK" sz="2400" dirty="0">
                <a:solidFill>
                  <a:srgbClr val="FFFFFF"/>
                </a:solidFill>
                <a:cs typeface="Verdana"/>
              </a:rPr>
              <a:t>Sjællands</a:t>
            </a:r>
            <a:r>
              <a:rPr lang="da-DK" sz="2400" spc="-30" dirty="0">
                <a:solidFill>
                  <a:srgbClr val="FFFFFF"/>
                </a:solidFill>
                <a:cs typeface="Verdana"/>
              </a:rPr>
              <a:t> </a:t>
            </a:r>
            <a:r>
              <a:rPr lang="da-DK" sz="2400" dirty="0">
                <a:solidFill>
                  <a:srgbClr val="FFFFFF"/>
                </a:solidFill>
                <a:cs typeface="Verdana"/>
              </a:rPr>
              <a:t>Universitetshospital,</a:t>
            </a:r>
            <a:r>
              <a:rPr lang="da-DK" sz="2400" dirty="0">
                <a:solidFill>
                  <a:srgbClr val="FFFFFF"/>
                </a:solidFill>
              </a:rPr>
              <a:t> Nykøbing F., </a:t>
            </a:r>
            <a:r>
              <a:rPr lang="da-DK" sz="2400" spc="-20" dirty="0">
                <a:solidFill>
                  <a:srgbClr val="FFFFFF"/>
                </a:solidFill>
              </a:rPr>
              <a:t>Ortopædkirurgisk Afdeling</a:t>
            </a:r>
            <a:br>
              <a:rPr lang="da-DK" sz="2400" dirty="0"/>
            </a:br>
            <a:br>
              <a:rPr lang="da-DK" sz="3200" dirty="0"/>
            </a:br>
            <a:br>
              <a:rPr lang="da-DK" sz="3200" dirty="0"/>
            </a:br>
            <a:r>
              <a:rPr lang="da-DK" sz="2000" dirty="0"/>
              <a:t>I samarbejde med Sundhedsstrategisk Planlægning</a:t>
            </a:r>
            <a:br>
              <a:rPr lang="da-DK" sz="3200" dirty="0"/>
            </a:br>
            <a:br>
              <a:rPr lang="da-DK" sz="2400" dirty="0"/>
            </a:br>
            <a:br>
              <a:rPr lang="da-DK" sz="2400" dirty="0"/>
            </a:br>
            <a:br>
              <a:rPr lang="da-DK" sz="2400" dirty="0"/>
            </a:br>
            <a:br>
              <a:rPr lang="da-DK" sz="2400" dirty="0"/>
            </a:br>
            <a:r>
              <a:rPr lang="da-DK" sz="1800" dirty="0">
                <a:hlinkClick r:id="rId2">
                  <a:extLst>
                    <a:ext uri="{A12FA001-AC4F-418D-AE19-62706E023703}">
                      <ahyp:hlinkClr xmlns:ahyp="http://schemas.microsoft.com/office/drawing/2018/hyperlinkcolor" val="tx"/>
                    </a:ext>
                  </a:extLst>
                </a:hlinkClick>
              </a:rPr>
              <a:t>www.regionsjaelland.dk/saarbehandling</a:t>
            </a:r>
            <a:r>
              <a:rPr lang="da-DK" sz="1800" dirty="0"/>
              <a:t> </a:t>
            </a:r>
          </a:p>
        </p:txBody>
      </p:sp>
      <p:sp>
        <p:nvSpPr>
          <p:cNvPr id="3" name="Pladsholder til slidenummer 2">
            <a:extLst>
              <a:ext uri="{FF2B5EF4-FFF2-40B4-BE49-F238E27FC236}">
                <a16:creationId xmlns:a16="http://schemas.microsoft.com/office/drawing/2014/main" id="{C7CBDB99-72F2-1970-0DF6-213E20F6DF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FFFFFF"/>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800" b="1" i="0" u="none" strike="noStrike" kern="1200" cap="none" spc="0" normalizeH="0" baseline="0" noProof="0">
              <a:ln>
                <a:noFill/>
              </a:ln>
              <a:solidFill>
                <a:srgbClr val="FFFFFF"/>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2277235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5182"/>
        </a:solidFill>
        <a:effectLst/>
      </p:bgPr>
    </p:bg>
    <p:spTree>
      <p:nvGrpSpPr>
        <p:cNvPr id="1" name="">
          <a:extLst>
            <a:ext uri="{FF2B5EF4-FFF2-40B4-BE49-F238E27FC236}">
              <a16:creationId xmlns:a16="http://schemas.microsoft.com/office/drawing/2014/main" id="{CB8AD580-BA90-17EC-AB7C-418500A1E610}"/>
            </a:ext>
          </a:extLst>
        </p:cNvPr>
        <p:cNvGrpSpPr/>
        <p:nvPr/>
      </p:nvGrpSpPr>
      <p:grpSpPr>
        <a:xfrm>
          <a:off x="0" y="0"/>
          <a:ext cx="0" cy="0"/>
          <a:chOff x="0" y="0"/>
          <a:chExt cx="0" cy="0"/>
        </a:xfrm>
      </p:grpSpPr>
      <p:sp>
        <p:nvSpPr>
          <p:cNvPr id="19" name="Title 3">
            <a:extLst>
              <a:ext uri="{FF2B5EF4-FFF2-40B4-BE49-F238E27FC236}">
                <a16:creationId xmlns:a16="http://schemas.microsoft.com/office/drawing/2014/main" id="{22815496-443C-B58F-473C-3E6B3D575FD8}"/>
              </a:ext>
            </a:extLst>
          </p:cNvPr>
          <p:cNvSpPr>
            <a:spLocks noGrp="1"/>
          </p:cNvSpPr>
          <p:nvPr>
            <p:ph type="ctrTitle"/>
          </p:nvPr>
        </p:nvSpPr>
        <p:spPr>
          <a:xfrm>
            <a:off x="651746" y="693151"/>
            <a:ext cx="8170977" cy="1325709"/>
          </a:xfrm>
        </p:spPr>
        <p:txBody>
          <a:bodyPr vert="horz" wrap="square" lIns="0" tIns="0" rIns="0" bIns="0" rtlCol="0" anchor="b" anchorCtr="0">
            <a:normAutofit/>
          </a:bodyPr>
          <a:lstStyle/>
          <a:p>
            <a:r>
              <a:rPr lang="da-DK" dirty="0"/>
              <a:t>Ophavsret og anvendelse</a:t>
            </a:r>
            <a:br>
              <a:rPr lang="da-DK" b="1" kern="1200" dirty="0">
                <a:latin typeface="+mj-lt"/>
                <a:ea typeface="Verdana" panose="020B0604030504040204" pitchFamily="34" charset="0"/>
                <a:cs typeface="Verdana" panose="020B0604030504040204" pitchFamily="34" charset="0"/>
              </a:rPr>
            </a:br>
            <a:endParaRPr lang="da-DK" b="1" kern="1200" dirty="0">
              <a:latin typeface="+mj-lt"/>
              <a:ea typeface="Verdana" panose="020B0604030504040204" pitchFamily="34" charset="0"/>
              <a:cs typeface="Verdana" panose="020B0604030504040204" pitchFamily="34" charset="0"/>
            </a:endParaRPr>
          </a:p>
        </p:txBody>
      </p:sp>
      <p:sp>
        <p:nvSpPr>
          <p:cNvPr id="14" name="Slide Number Placeholder 3" hidden="1">
            <a:extLst>
              <a:ext uri="{FF2B5EF4-FFF2-40B4-BE49-F238E27FC236}">
                <a16:creationId xmlns:a16="http://schemas.microsoft.com/office/drawing/2014/main" id="{0449268D-79A6-6195-9C88-AA0E8A9147E0}"/>
              </a:ext>
            </a:extLst>
          </p:cNvPr>
          <p:cNvSpPr>
            <a:spLocks noGrp="1"/>
          </p:cNvSpPr>
          <p:nvPr>
            <p:ph type="sldNum" sz="quarter" idx="4294967295"/>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2</a:t>
            </a:fld>
            <a:endParaRPr lang="da-DK"/>
          </a:p>
        </p:txBody>
      </p:sp>
      <p:sp>
        <p:nvSpPr>
          <p:cNvPr id="3" name="Pladsholder til slidenummer 2">
            <a:extLst>
              <a:ext uri="{FF2B5EF4-FFF2-40B4-BE49-F238E27FC236}">
                <a16:creationId xmlns:a16="http://schemas.microsoft.com/office/drawing/2014/main" id="{93BC5720-A3CC-CA10-BD6F-4F1A918CAC5F}"/>
              </a:ext>
            </a:extLst>
          </p:cNvPr>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a:t>
            </a:fld>
            <a:endParaRPr lang="da-DK"/>
          </a:p>
        </p:txBody>
      </p:sp>
      <p:sp>
        <p:nvSpPr>
          <p:cNvPr id="4" name="Tekstfelt 3">
            <a:extLst>
              <a:ext uri="{FF2B5EF4-FFF2-40B4-BE49-F238E27FC236}">
                <a16:creationId xmlns:a16="http://schemas.microsoft.com/office/drawing/2014/main" id="{62E4ED36-B07E-0191-C019-CD2E76305488}"/>
              </a:ext>
            </a:extLst>
          </p:cNvPr>
          <p:cNvSpPr txBox="1"/>
          <p:nvPr/>
        </p:nvSpPr>
        <p:spPr>
          <a:xfrm>
            <a:off x="651746" y="2018859"/>
            <a:ext cx="10888508" cy="3354765"/>
          </a:xfrm>
          <a:prstGeom prst="rect">
            <a:avLst/>
          </a:prstGeom>
          <a:noFill/>
        </p:spPr>
        <p:txBody>
          <a:bodyPr wrap="square">
            <a:spAutoFit/>
          </a:bodyPr>
          <a:lstStyle/>
          <a:p>
            <a:r>
              <a:rPr lang="da-DK" sz="2000" dirty="0">
                <a:solidFill>
                  <a:schemeClr val="bg1"/>
                </a:solidFill>
              </a:rPr>
              <a:t>Dette materiale er udarbejdet af sårsygeplejersker i samarbejde med Sundhedsstrategisk Planlægning med henblik på faglig videndeling og anvendelse i klinisk praksis.</a:t>
            </a:r>
          </a:p>
          <a:p>
            <a:endParaRPr lang="da-DK" sz="2000" dirty="0">
              <a:solidFill>
                <a:schemeClr val="bg1"/>
              </a:solidFill>
            </a:endParaRPr>
          </a:p>
          <a:p>
            <a:r>
              <a:rPr lang="da-DK" sz="2000" dirty="0">
                <a:solidFill>
                  <a:schemeClr val="bg1"/>
                </a:solidFill>
              </a:rPr>
              <a:t>Materialet må anvendes og deles af andre faggrupper.</a:t>
            </a:r>
          </a:p>
          <a:p>
            <a:endParaRPr lang="da-DK" sz="2000" dirty="0">
              <a:solidFill>
                <a:schemeClr val="bg1"/>
              </a:solidFill>
            </a:endParaRPr>
          </a:p>
          <a:p>
            <a:r>
              <a:rPr lang="da-DK" sz="2000" dirty="0">
                <a:solidFill>
                  <a:schemeClr val="bg1"/>
                </a:solidFill>
              </a:rPr>
              <a:t>Ved ændringer, tilpasninger eller viderebearbejdning skal det tydeligt fremgå,</a:t>
            </a:r>
          </a:p>
          <a:p>
            <a:r>
              <a:rPr lang="da-DK" sz="2000" dirty="0">
                <a:solidFill>
                  <a:schemeClr val="bg1"/>
                </a:solidFill>
              </a:rPr>
              <a:t>at disse er foretaget af den anvendende part og ikke af de oprindelige forfattere.</a:t>
            </a:r>
          </a:p>
          <a:p>
            <a:endParaRPr lang="da-DK" i="1" dirty="0">
              <a:solidFill>
                <a:schemeClr val="bg1"/>
              </a:solidFill>
            </a:endParaRPr>
          </a:p>
          <a:p>
            <a:r>
              <a:rPr lang="da-DK" i="1" dirty="0">
                <a:solidFill>
                  <a:schemeClr val="bg1"/>
                </a:solidFill>
              </a:rPr>
              <a:t>© Jeanette Graversen, Vordingborg kommune og Else Sværke Henriksen, Sjællands Universitetshospital, Nykøbing F., Ortopædkirurgisk Afdeling, 2026.</a:t>
            </a:r>
          </a:p>
        </p:txBody>
      </p:sp>
    </p:spTree>
    <p:extLst>
      <p:ext uri="{BB962C8B-B14F-4D97-AF65-F5344CB8AC3E}">
        <p14:creationId xmlns:p14="http://schemas.microsoft.com/office/powerpoint/2010/main" val="287266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83F8C-84A2-AF87-8378-F59F35DBB8BA}"/>
              </a:ext>
            </a:extLst>
          </p:cNvPr>
          <p:cNvSpPr>
            <a:spLocks noGrp="1"/>
          </p:cNvSpPr>
          <p:nvPr>
            <p:ph type="title"/>
          </p:nvPr>
        </p:nvSpPr>
        <p:spPr>
          <a:xfrm>
            <a:off x="911225" y="369793"/>
            <a:ext cx="9648826" cy="1081007"/>
          </a:xfrm>
        </p:spPr>
        <p:txBody>
          <a:bodyPr wrap="square" anchor="b">
            <a:normAutofit/>
          </a:bodyPr>
          <a:lstStyle/>
          <a:p>
            <a:r>
              <a:rPr lang="da-DK" dirty="0"/>
              <a:t>Indholdsoversigt</a:t>
            </a:r>
          </a:p>
        </p:txBody>
      </p:sp>
      <p:sp>
        <p:nvSpPr>
          <p:cNvPr id="4" name="Pladsholder til slidenummer 3">
            <a:extLst>
              <a:ext uri="{FF2B5EF4-FFF2-40B4-BE49-F238E27FC236}">
                <a16:creationId xmlns:a16="http://schemas.microsoft.com/office/drawing/2014/main" id="{15E38442-0E3A-A2B6-E408-9E06255186D2}"/>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3</a:t>
            </a:fld>
            <a:endParaRPr lang="da-DK"/>
          </a:p>
        </p:txBody>
      </p:sp>
      <p:graphicFrame>
        <p:nvGraphicFramePr>
          <p:cNvPr id="6" name="Pladsholder til indhold 2">
            <a:extLst>
              <a:ext uri="{FF2B5EF4-FFF2-40B4-BE49-F238E27FC236}">
                <a16:creationId xmlns:a16="http://schemas.microsoft.com/office/drawing/2014/main" id="{94EFD261-6995-395C-E187-5E39ED7F62F0}"/>
              </a:ext>
            </a:extLst>
          </p:cNvPr>
          <p:cNvGraphicFramePr>
            <a:graphicFrameLocks noGrp="1"/>
          </p:cNvGraphicFramePr>
          <p:nvPr>
            <p:ph idx="1"/>
            <p:extLst>
              <p:ext uri="{D42A27DB-BD31-4B8C-83A1-F6EECF244321}">
                <p14:modId xmlns:p14="http://schemas.microsoft.com/office/powerpoint/2010/main" val="2741286114"/>
              </p:ext>
            </p:extLst>
          </p:nvPr>
        </p:nvGraphicFramePr>
        <p:xfrm>
          <a:off x="825162" y="1364820"/>
          <a:ext cx="10309001"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456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D16F151-8E1F-5365-4C80-12CC3CFEA180}"/>
              </a:ext>
            </a:extLst>
          </p:cNvPr>
          <p:cNvSpPr>
            <a:spLocks noGrp="1"/>
          </p:cNvSpPr>
          <p:nvPr>
            <p:ph type="title"/>
          </p:nvPr>
        </p:nvSpPr>
        <p:spPr>
          <a:xfrm>
            <a:off x="911224" y="369794"/>
            <a:ext cx="9648825" cy="1079594"/>
          </a:xfrm>
        </p:spPr>
        <p:txBody>
          <a:bodyPr/>
          <a:lstStyle/>
          <a:p>
            <a:r>
              <a:rPr lang="da-DK" dirty="0"/>
              <a:t>Formål med sårtriage</a:t>
            </a:r>
            <a:endParaRPr lang="en-US" dirty="0"/>
          </a:p>
        </p:txBody>
      </p:sp>
      <p:sp>
        <p:nvSpPr>
          <p:cNvPr id="4" name="Pladsholder til slidenummer 3">
            <a:extLst>
              <a:ext uri="{FF2B5EF4-FFF2-40B4-BE49-F238E27FC236}">
                <a16:creationId xmlns:a16="http://schemas.microsoft.com/office/drawing/2014/main" id="{B721CD79-0A00-DB4E-7026-3154D9DC508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4</a:t>
            </a:fld>
            <a:endParaRPr lang="da-DK"/>
          </a:p>
        </p:txBody>
      </p:sp>
      <p:sp>
        <p:nvSpPr>
          <p:cNvPr id="20" name="Text Placeholder 3">
            <a:extLst>
              <a:ext uri="{FF2B5EF4-FFF2-40B4-BE49-F238E27FC236}">
                <a16:creationId xmlns:a16="http://schemas.microsoft.com/office/drawing/2014/main" id="{F1BB02EE-81A4-47A1-C17E-3B7F7F1EF029}"/>
              </a:ext>
            </a:extLst>
          </p:cNvPr>
          <p:cNvSpPr>
            <a:spLocks noGrp="1"/>
          </p:cNvSpPr>
          <p:nvPr>
            <p:ph type="body" sz="quarter" idx="14"/>
          </p:nvPr>
        </p:nvSpPr>
        <p:spPr>
          <a:xfrm>
            <a:off x="911225" y="1881188"/>
            <a:ext cx="5940987" cy="4392612"/>
          </a:xfrm>
        </p:spPr>
        <p:txBody>
          <a:bodyPr/>
          <a:lstStyle/>
          <a:p>
            <a:pPr marL="342900" indent="-342900" fontAlgn="t"/>
            <a:r>
              <a:rPr lang="da-DK" dirty="0"/>
              <a:t>At sikre, at borgere og patienter modtager en patientsikker, fagligt korrekt og ensartet </a:t>
            </a:r>
            <a:r>
              <a:rPr lang="da-DK" dirty="0" err="1"/>
              <a:t>sårbehandling</a:t>
            </a:r>
            <a:r>
              <a:rPr lang="da-DK" dirty="0"/>
              <a:t> gennem systematisk vurdering, opfølgning og dokumentation.</a:t>
            </a:r>
          </a:p>
          <a:p>
            <a:pPr fontAlgn="t">
              <a:buNone/>
            </a:pPr>
            <a:endParaRPr lang="da-DK" dirty="0"/>
          </a:p>
          <a:p>
            <a:pPr marL="342900" indent="-342900" fontAlgn="t"/>
            <a:r>
              <a:rPr lang="da-DK" dirty="0"/>
              <a:t>At understøtte og styrke sygeplejersker og </a:t>
            </a:r>
            <a:r>
              <a:rPr lang="da-DK" dirty="0" err="1"/>
              <a:t>sosu</a:t>
            </a:r>
            <a:r>
              <a:rPr lang="da-DK" dirty="0"/>
              <a:t>-assistenter, der arbejder med </a:t>
            </a:r>
            <a:r>
              <a:rPr lang="da-DK" dirty="0" err="1"/>
              <a:t>sårbehandling</a:t>
            </a:r>
            <a:r>
              <a:rPr lang="da-DK" dirty="0"/>
              <a:t>, ved at tilbyde løbende faglig sparring, undervisning og praksisnær kompetenceudvikling med henblik på at øge kvaliteten i </a:t>
            </a:r>
            <a:r>
              <a:rPr lang="da-DK" dirty="0" err="1"/>
              <a:t>sårbehandlingen</a:t>
            </a:r>
            <a:r>
              <a:rPr lang="da-DK" dirty="0"/>
              <a:t> og forebygge komplikationer.</a:t>
            </a:r>
          </a:p>
          <a:p>
            <a:endParaRPr lang="en-US" dirty="0"/>
          </a:p>
        </p:txBody>
      </p:sp>
      <p:pic>
        <p:nvPicPr>
          <p:cNvPr id="6" name="Pladsholder til billede 5" descr="Et billede, der indeholder Grafik, Farverigt, design&#10;&#10;AI-genereret indhold kan være ukorrekt.">
            <a:extLst>
              <a:ext uri="{FF2B5EF4-FFF2-40B4-BE49-F238E27FC236}">
                <a16:creationId xmlns:a16="http://schemas.microsoft.com/office/drawing/2014/main" id="{EF954160-BE89-91E9-AE42-E27FB27FA1EE}"/>
              </a:ext>
            </a:extLst>
          </p:cNvPr>
          <p:cNvPicPr>
            <a:picLocks noGrp="1" noChangeAspect="1"/>
          </p:cNvPicPr>
          <p:nvPr>
            <p:ph type="pic" sz="quarter" idx="15"/>
          </p:nvPr>
        </p:nvPicPr>
        <p:blipFill>
          <a:blip r:embed="rId3"/>
          <a:srcRect t="711" b="711"/>
          <a:stretch/>
        </p:blipFill>
        <p:spPr>
          <a:xfrm>
            <a:off x="6852212" y="1228739"/>
            <a:ext cx="4464000" cy="4400521"/>
          </a:xfrm>
          <a:noFill/>
        </p:spPr>
      </p:pic>
    </p:spTree>
    <p:extLst>
      <p:ext uri="{BB962C8B-B14F-4D97-AF65-F5344CB8AC3E}">
        <p14:creationId xmlns:p14="http://schemas.microsoft.com/office/powerpoint/2010/main" val="94257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ekst, tøj, Ansigt, menneske">
            <a:extLst>
              <a:ext uri="{FF2B5EF4-FFF2-40B4-BE49-F238E27FC236}">
                <a16:creationId xmlns:a16="http://schemas.microsoft.com/office/drawing/2014/main" id="{F88B7554-22E2-E9A2-E867-E785A2B21039}"/>
              </a:ext>
            </a:extLst>
          </p:cNvPr>
          <p:cNvPicPr>
            <a:picLocks noChangeAspect="1"/>
          </p:cNvPicPr>
          <p:nvPr/>
        </p:nvPicPr>
        <p:blipFill>
          <a:blip r:embed="rId3"/>
          <a:stretch>
            <a:fillRect/>
          </a:stretch>
        </p:blipFill>
        <p:spPr>
          <a:xfrm>
            <a:off x="-3878" y="-2"/>
            <a:ext cx="12195878" cy="6858000"/>
          </a:xfrm>
          <a:prstGeom prst="rect">
            <a:avLst/>
          </a:prstGeom>
        </p:spPr>
      </p:pic>
      <p:sp>
        <p:nvSpPr>
          <p:cNvPr id="4" name="Pladsholder til slidenummer 3">
            <a:extLst>
              <a:ext uri="{FF2B5EF4-FFF2-40B4-BE49-F238E27FC236}">
                <a16:creationId xmlns:a16="http://schemas.microsoft.com/office/drawing/2014/main" id="{ADD5EDC0-DDA7-DBA9-EC7E-BCC5F65F0EF3}"/>
              </a:ext>
            </a:extLst>
          </p:cNvPr>
          <p:cNvSpPr>
            <a:spLocks noGrp="1"/>
          </p:cNvSpPr>
          <p:nvPr>
            <p:ph type="sldNum" sz="quarter" idx="12"/>
          </p:nvPr>
        </p:nvSpPr>
        <p:spPr/>
        <p:txBody>
          <a:bodyPr/>
          <a:lstStyle/>
          <a:p>
            <a:fld id="{50DEC214-4A26-8544-86E4-D5810B015655}" type="slidenum">
              <a:rPr lang="da-DK" smtClean="0"/>
              <a:t>5</a:t>
            </a:fld>
            <a:endParaRPr lang="da-DK"/>
          </a:p>
        </p:txBody>
      </p:sp>
      <p:sp>
        <p:nvSpPr>
          <p:cNvPr id="7" name="Tekstfelt 2">
            <a:extLst>
              <a:ext uri="{FF2B5EF4-FFF2-40B4-BE49-F238E27FC236}">
                <a16:creationId xmlns:a16="http://schemas.microsoft.com/office/drawing/2014/main" id="{438C300E-6409-C50A-0745-5DBBF471311D}"/>
              </a:ext>
            </a:extLst>
          </p:cNvPr>
          <p:cNvSpPr txBox="1"/>
          <p:nvPr/>
        </p:nvSpPr>
        <p:spPr>
          <a:xfrm>
            <a:off x="9877530" y="6318930"/>
            <a:ext cx="2163999"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genereret via Copilot – Jeanette Graversen</a:t>
            </a:r>
          </a:p>
        </p:txBody>
      </p:sp>
    </p:spTree>
    <p:extLst>
      <p:ext uri="{BB962C8B-B14F-4D97-AF65-F5344CB8AC3E}">
        <p14:creationId xmlns:p14="http://schemas.microsoft.com/office/powerpoint/2010/main" val="356152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683C-8DD3-7248-AE22-6A3E9F42BF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75807B-6A89-55A7-8D5F-90D286842EED}"/>
              </a:ext>
            </a:extLst>
          </p:cNvPr>
          <p:cNvSpPr>
            <a:spLocks noGrp="1"/>
          </p:cNvSpPr>
          <p:nvPr>
            <p:ph type="title"/>
          </p:nvPr>
        </p:nvSpPr>
        <p:spPr>
          <a:xfrm>
            <a:off x="904251" y="759462"/>
            <a:ext cx="9648826" cy="1081007"/>
          </a:xfrm>
        </p:spPr>
        <p:txBody>
          <a:bodyPr/>
          <a:lstStyle/>
          <a:p>
            <a:r>
              <a:rPr lang="da-DK" dirty="0"/>
              <a:t>Organisering</a:t>
            </a:r>
            <a:endParaRPr lang="da-DK" dirty="0">
              <a:solidFill>
                <a:srgbClr val="3B5182"/>
              </a:solidFill>
            </a:endParaRPr>
          </a:p>
        </p:txBody>
      </p:sp>
      <p:sp>
        <p:nvSpPr>
          <p:cNvPr id="4" name="Pladsholder til slidenummer 3">
            <a:extLst>
              <a:ext uri="{FF2B5EF4-FFF2-40B4-BE49-F238E27FC236}">
                <a16:creationId xmlns:a16="http://schemas.microsoft.com/office/drawing/2014/main" id="{32D86625-095D-72EB-A02C-93FD1398B434}"/>
              </a:ext>
            </a:extLst>
          </p:cNvPr>
          <p:cNvSpPr>
            <a:spLocks noGrp="1"/>
          </p:cNvSpPr>
          <p:nvPr>
            <p:ph type="sldNum" sz="quarter" idx="12"/>
          </p:nvPr>
        </p:nvSpPr>
        <p:spPr/>
        <p:txBody>
          <a:bodyPr/>
          <a:lstStyle/>
          <a:p>
            <a:fld id="{50DEC214-4A26-8544-86E4-D5810B015655}" type="slidenum">
              <a:rPr lang="da-DK" smtClean="0"/>
              <a:t>6</a:t>
            </a:fld>
            <a:endParaRPr lang="da-DK" dirty="0"/>
          </a:p>
        </p:txBody>
      </p:sp>
      <p:sp>
        <p:nvSpPr>
          <p:cNvPr id="5" name="Tekstfelt 4">
            <a:extLst>
              <a:ext uri="{FF2B5EF4-FFF2-40B4-BE49-F238E27FC236}">
                <a16:creationId xmlns:a16="http://schemas.microsoft.com/office/drawing/2014/main" id="{C898199C-F4DF-1E22-B1AB-173FDAC97BF2}"/>
              </a:ext>
            </a:extLst>
          </p:cNvPr>
          <p:cNvSpPr txBox="1"/>
          <p:nvPr/>
        </p:nvSpPr>
        <p:spPr>
          <a:xfrm>
            <a:off x="904251" y="2479657"/>
            <a:ext cx="6094070" cy="211378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da-DK" dirty="0">
                <a:solidFill>
                  <a:schemeClr val="bg2">
                    <a:lumMod val="10000"/>
                  </a:schemeClr>
                </a:solidFill>
              </a:rPr>
              <a:t>Sygeplejersker </a:t>
            </a:r>
          </a:p>
          <a:p>
            <a:pPr marL="285750" indent="-285750">
              <a:lnSpc>
                <a:spcPct val="150000"/>
              </a:lnSpc>
              <a:buFont typeface="Arial" panose="020B0604020202020204" pitchFamily="34" charset="0"/>
              <a:buChar char="•"/>
            </a:pPr>
            <a:r>
              <a:rPr lang="da-DK" dirty="0" err="1">
                <a:solidFill>
                  <a:schemeClr val="bg2">
                    <a:lumMod val="10000"/>
                  </a:schemeClr>
                </a:solidFill>
              </a:rPr>
              <a:t>Sosu</a:t>
            </a:r>
            <a:r>
              <a:rPr lang="da-DK" dirty="0">
                <a:solidFill>
                  <a:schemeClr val="bg2">
                    <a:lumMod val="10000"/>
                  </a:schemeClr>
                </a:solidFill>
              </a:rPr>
              <a:t>-assistenter der arbejder med sår </a:t>
            </a:r>
          </a:p>
          <a:p>
            <a:pPr marL="285750" indent="-285750">
              <a:lnSpc>
                <a:spcPct val="150000"/>
              </a:lnSpc>
              <a:buFont typeface="Arial" panose="020B0604020202020204" pitchFamily="34" charset="0"/>
              <a:buChar char="•"/>
            </a:pPr>
            <a:r>
              <a:rPr lang="da-DK" dirty="0">
                <a:solidFill>
                  <a:schemeClr val="bg2">
                    <a:lumMod val="10000"/>
                  </a:schemeClr>
                </a:solidFill>
              </a:rPr>
              <a:t>Sårsygeplejersker</a:t>
            </a:r>
          </a:p>
          <a:p>
            <a:pPr marL="285750" indent="-285750">
              <a:lnSpc>
                <a:spcPct val="150000"/>
              </a:lnSpc>
              <a:buFont typeface="Arial" panose="020B0604020202020204" pitchFamily="34" charset="0"/>
              <a:buChar char="•"/>
            </a:pPr>
            <a:r>
              <a:rPr lang="da-DK" dirty="0">
                <a:solidFill>
                  <a:schemeClr val="bg2">
                    <a:lumMod val="10000"/>
                  </a:schemeClr>
                </a:solidFill>
              </a:rPr>
              <a:t>Planlægger</a:t>
            </a:r>
          </a:p>
          <a:p>
            <a:pPr marL="285750" indent="-285750">
              <a:lnSpc>
                <a:spcPct val="150000"/>
              </a:lnSpc>
              <a:buFont typeface="Arial" panose="020B0604020202020204" pitchFamily="34" charset="0"/>
              <a:buChar char="•"/>
            </a:pPr>
            <a:r>
              <a:rPr lang="da-DK" dirty="0">
                <a:solidFill>
                  <a:schemeClr val="bg2">
                    <a:lumMod val="10000"/>
                  </a:schemeClr>
                </a:solidFill>
              </a:rPr>
              <a:t>Leder</a:t>
            </a:r>
          </a:p>
        </p:txBody>
      </p:sp>
      <p:pic>
        <p:nvPicPr>
          <p:cNvPr id="6" name="Billede 5" descr="Et billede, der indeholder tøj, Ansigt, tegneserie, menneske">
            <a:extLst>
              <a:ext uri="{FF2B5EF4-FFF2-40B4-BE49-F238E27FC236}">
                <a16:creationId xmlns:a16="http://schemas.microsoft.com/office/drawing/2014/main" id="{BCA54B6B-0696-5A5A-65E4-D2E6F7A43622}"/>
              </a:ext>
            </a:extLst>
          </p:cNvPr>
          <p:cNvPicPr>
            <a:picLocks noChangeAspect="1"/>
          </p:cNvPicPr>
          <p:nvPr/>
        </p:nvPicPr>
        <p:blipFill>
          <a:blip r:embed="rId3"/>
          <a:stretch>
            <a:fillRect/>
          </a:stretch>
        </p:blipFill>
        <p:spPr>
          <a:xfrm>
            <a:off x="5962590" y="1560552"/>
            <a:ext cx="5605343" cy="3736895"/>
          </a:xfrm>
          <a:prstGeom prst="rect">
            <a:avLst/>
          </a:prstGeom>
        </p:spPr>
      </p:pic>
      <p:sp>
        <p:nvSpPr>
          <p:cNvPr id="7" name="Tekstfelt 2">
            <a:extLst>
              <a:ext uri="{FF2B5EF4-FFF2-40B4-BE49-F238E27FC236}">
                <a16:creationId xmlns:a16="http://schemas.microsoft.com/office/drawing/2014/main" id="{166F6112-4ED2-6C83-DDC5-3B531BA87E77}"/>
              </a:ext>
            </a:extLst>
          </p:cNvPr>
          <p:cNvSpPr txBox="1"/>
          <p:nvPr/>
        </p:nvSpPr>
        <p:spPr>
          <a:xfrm>
            <a:off x="9244485" y="5541725"/>
            <a:ext cx="2038394" cy="33855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genereret via Copilot – Jeanette Graversen</a:t>
            </a:r>
          </a:p>
        </p:txBody>
      </p:sp>
    </p:spTree>
    <p:extLst>
      <p:ext uri="{BB962C8B-B14F-4D97-AF65-F5344CB8AC3E}">
        <p14:creationId xmlns:p14="http://schemas.microsoft.com/office/powerpoint/2010/main" val="353689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1477-2BAE-FAB1-7BE3-EE0BF50B727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98FB8C-B57A-97D8-31EA-53C34CFE3BD7}"/>
              </a:ext>
            </a:extLst>
          </p:cNvPr>
          <p:cNvSpPr>
            <a:spLocks noGrp="1"/>
          </p:cNvSpPr>
          <p:nvPr>
            <p:ph type="title"/>
          </p:nvPr>
        </p:nvSpPr>
        <p:spPr>
          <a:xfrm>
            <a:off x="911224" y="369794"/>
            <a:ext cx="9648825" cy="1079594"/>
          </a:xfrm>
        </p:spPr>
        <p:txBody>
          <a:bodyPr wrap="square" anchor="b">
            <a:normAutofit/>
          </a:bodyPr>
          <a:lstStyle/>
          <a:p>
            <a:r>
              <a:rPr lang="da-DK" dirty="0"/>
              <a:t>Hvordan kommer vi i gang?</a:t>
            </a:r>
            <a:endParaRPr lang="da-DK"/>
          </a:p>
        </p:txBody>
      </p:sp>
      <p:sp>
        <p:nvSpPr>
          <p:cNvPr id="4" name="Pladsholder til slidenummer 3">
            <a:extLst>
              <a:ext uri="{FF2B5EF4-FFF2-40B4-BE49-F238E27FC236}">
                <a16:creationId xmlns:a16="http://schemas.microsoft.com/office/drawing/2014/main" id="{BB50181F-17FC-56BC-1F9C-90FB1E1B981A}"/>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7</a:t>
            </a:fld>
            <a:endParaRPr lang="da-DK"/>
          </a:p>
        </p:txBody>
      </p:sp>
      <p:sp>
        <p:nvSpPr>
          <p:cNvPr id="6" name="Pladsholder til indhold 2">
            <a:extLst>
              <a:ext uri="{FF2B5EF4-FFF2-40B4-BE49-F238E27FC236}">
                <a16:creationId xmlns:a16="http://schemas.microsoft.com/office/drawing/2014/main" id="{B407378F-F866-D03E-E384-F466F9828297}"/>
              </a:ext>
            </a:extLst>
          </p:cNvPr>
          <p:cNvSpPr>
            <a:spLocks noGrp="1"/>
          </p:cNvSpPr>
          <p:nvPr>
            <p:ph type="body" sz="quarter" idx="14"/>
          </p:nvPr>
        </p:nvSpPr>
        <p:spPr>
          <a:xfrm>
            <a:off x="911226" y="1881188"/>
            <a:ext cx="4464050" cy="4400812"/>
          </a:xfrm>
        </p:spPr>
        <p:txBody>
          <a:bodyPr>
            <a:normAutofit/>
          </a:bodyPr>
          <a:lstStyle/>
          <a:p>
            <a:r>
              <a:rPr lang="da-DK" b="1" dirty="0"/>
              <a:t>Ledelsen</a:t>
            </a:r>
          </a:p>
          <a:p>
            <a:pPr lvl="1"/>
            <a:r>
              <a:rPr lang="da-DK" dirty="0"/>
              <a:t>Forventningsafstemme</a:t>
            </a:r>
          </a:p>
          <a:p>
            <a:pPr lvl="2"/>
            <a:r>
              <a:rPr lang="da-DK" dirty="0"/>
              <a:t>Nødvendigt at ledelsen bakker op og er synlige hele vejen</a:t>
            </a:r>
          </a:p>
          <a:p>
            <a:r>
              <a:rPr lang="da-DK" b="1" dirty="0"/>
              <a:t>Tidsforbrug</a:t>
            </a:r>
            <a:r>
              <a:rPr lang="da-DK" dirty="0"/>
              <a:t> </a:t>
            </a:r>
          </a:p>
          <a:p>
            <a:pPr lvl="1"/>
            <a:r>
              <a:rPr lang="da-DK" dirty="0"/>
              <a:t>Optælling af borgere der skal oprettes i telesår</a:t>
            </a:r>
          </a:p>
          <a:p>
            <a:pPr lvl="1"/>
            <a:r>
              <a:rPr lang="da-DK" dirty="0"/>
              <a:t>Undervisning</a:t>
            </a:r>
          </a:p>
          <a:p>
            <a:r>
              <a:rPr lang="da-DK" b="1" dirty="0"/>
              <a:t>Sårtriagemøder</a:t>
            </a:r>
          </a:p>
          <a:p>
            <a:pPr lvl="2"/>
            <a:r>
              <a:rPr lang="da-DK" dirty="0"/>
              <a:t>Hvor?</a:t>
            </a:r>
          </a:p>
          <a:p>
            <a:pPr lvl="2"/>
            <a:r>
              <a:rPr lang="da-DK" dirty="0"/>
              <a:t>Hvornår? </a:t>
            </a:r>
          </a:p>
          <a:p>
            <a:pPr lvl="2"/>
            <a:r>
              <a:rPr lang="da-DK" dirty="0"/>
              <a:t>Hvem skal deltage?</a:t>
            </a:r>
          </a:p>
        </p:txBody>
      </p:sp>
      <p:pic>
        <p:nvPicPr>
          <p:cNvPr id="8" name="Billede 7" descr="Et billede, der indeholder skitse, tegning, Stregtegning, illustration/afbildning&#10;&#10;AI-genereret indhold kan være ukorrekt.">
            <a:extLst>
              <a:ext uri="{FF2B5EF4-FFF2-40B4-BE49-F238E27FC236}">
                <a16:creationId xmlns:a16="http://schemas.microsoft.com/office/drawing/2014/main" id="{A03CB8AF-0FC9-3F6D-62B7-CFF07546A00D}"/>
              </a:ext>
            </a:extLst>
          </p:cNvPr>
          <p:cNvPicPr>
            <a:picLocks noChangeAspect="1"/>
          </p:cNvPicPr>
          <p:nvPr/>
        </p:nvPicPr>
        <p:blipFill>
          <a:blip r:embed="rId3"/>
          <a:srcRect l="10105" r="23145" b="-1"/>
          <a:stretch>
            <a:fillRect/>
          </a:stretch>
        </p:blipFill>
        <p:spPr>
          <a:xfrm>
            <a:off x="6218947" y="1602000"/>
            <a:ext cx="4680000" cy="4680000"/>
          </a:xfrm>
          <a:prstGeom prst="ellipse">
            <a:avLst/>
          </a:prstGeom>
          <a:noFill/>
        </p:spPr>
      </p:pic>
    </p:spTree>
    <p:extLst>
      <p:ext uri="{BB962C8B-B14F-4D97-AF65-F5344CB8AC3E}">
        <p14:creationId xmlns:p14="http://schemas.microsoft.com/office/powerpoint/2010/main" val="2576458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70F4-2AF3-FC99-2C82-9C80813B8F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760FDA-4677-D493-E8A3-A1F6B9E25617}"/>
              </a:ext>
            </a:extLst>
          </p:cNvPr>
          <p:cNvSpPr>
            <a:spLocks noGrp="1"/>
          </p:cNvSpPr>
          <p:nvPr>
            <p:ph type="title"/>
          </p:nvPr>
        </p:nvSpPr>
        <p:spPr/>
        <p:txBody>
          <a:bodyPr/>
          <a:lstStyle/>
          <a:p>
            <a:r>
              <a:rPr lang="da-DK" dirty="0"/>
              <a:t>(Overskrift på slide)</a:t>
            </a:r>
            <a:endParaRPr lang="da-DK" dirty="0">
              <a:solidFill>
                <a:srgbClr val="3B5182"/>
              </a:solidFill>
            </a:endParaRPr>
          </a:p>
        </p:txBody>
      </p:sp>
      <p:sp>
        <p:nvSpPr>
          <p:cNvPr id="4" name="Pladsholder til slidenummer 3">
            <a:extLst>
              <a:ext uri="{FF2B5EF4-FFF2-40B4-BE49-F238E27FC236}">
                <a16:creationId xmlns:a16="http://schemas.microsoft.com/office/drawing/2014/main" id="{28B79068-787B-150D-F7F9-D0316C3D9864}"/>
              </a:ext>
            </a:extLst>
          </p:cNvPr>
          <p:cNvSpPr>
            <a:spLocks noGrp="1"/>
          </p:cNvSpPr>
          <p:nvPr>
            <p:ph type="sldNum" sz="quarter" idx="12"/>
          </p:nvPr>
        </p:nvSpPr>
        <p:spPr/>
        <p:txBody>
          <a:bodyPr/>
          <a:lstStyle/>
          <a:p>
            <a:fld id="{50DEC214-4A26-8544-86E4-D5810B015655}" type="slidenum">
              <a:rPr lang="da-DK" smtClean="0"/>
              <a:t>8</a:t>
            </a:fld>
            <a:endParaRPr lang="da-DK" dirty="0"/>
          </a:p>
        </p:txBody>
      </p:sp>
      <p:pic>
        <p:nvPicPr>
          <p:cNvPr id="3" name="Billede 2" descr="Et billede, der indeholder tekst, tøj, Ansigt, menneske&#10;&#10;AI-genereret indhold kan være ukorrekt.">
            <a:extLst>
              <a:ext uri="{FF2B5EF4-FFF2-40B4-BE49-F238E27FC236}">
                <a16:creationId xmlns:a16="http://schemas.microsoft.com/office/drawing/2014/main" id="{95B376CF-ECB9-C41F-7C48-EF4964DBBCE0}"/>
              </a:ext>
            </a:extLst>
          </p:cNvPr>
          <p:cNvPicPr>
            <a:picLocks noChangeAspect="1"/>
          </p:cNvPicPr>
          <p:nvPr/>
        </p:nvPicPr>
        <p:blipFill>
          <a:blip r:embed="rId3"/>
          <a:stretch>
            <a:fillRect/>
          </a:stretch>
        </p:blipFill>
        <p:spPr>
          <a:xfrm>
            <a:off x="911225" y="293283"/>
            <a:ext cx="9292387" cy="6194924"/>
          </a:xfrm>
          <a:prstGeom prst="rect">
            <a:avLst/>
          </a:prstGeom>
        </p:spPr>
      </p:pic>
      <p:sp>
        <p:nvSpPr>
          <p:cNvPr id="5" name="Tekstfelt 2">
            <a:extLst>
              <a:ext uri="{FF2B5EF4-FFF2-40B4-BE49-F238E27FC236}">
                <a16:creationId xmlns:a16="http://schemas.microsoft.com/office/drawing/2014/main" id="{8408521E-89AC-5CDE-D824-E9B5642807BF}"/>
              </a:ext>
            </a:extLst>
          </p:cNvPr>
          <p:cNvSpPr txBox="1"/>
          <p:nvPr/>
        </p:nvSpPr>
        <p:spPr>
          <a:xfrm>
            <a:off x="7104184" y="6534000"/>
            <a:ext cx="3099428"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Billede genereret via Copilot – Jeanette Graversen</a:t>
            </a:r>
          </a:p>
        </p:txBody>
      </p:sp>
    </p:spTree>
    <p:extLst>
      <p:ext uri="{BB962C8B-B14F-4D97-AF65-F5344CB8AC3E}">
        <p14:creationId xmlns:p14="http://schemas.microsoft.com/office/powerpoint/2010/main" val="141285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F530D-B174-06CC-3D1D-B05C2C7F9C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EF0862-8BC3-4277-91AA-CF0BE1FDCE02}"/>
              </a:ext>
            </a:extLst>
          </p:cNvPr>
          <p:cNvSpPr>
            <a:spLocks noGrp="1"/>
          </p:cNvSpPr>
          <p:nvPr>
            <p:ph type="title"/>
          </p:nvPr>
        </p:nvSpPr>
        <p:spPr>
          <a:xfrm>
            <a:off x="911224" y="369794"/>
            <a:ext cx="9648825" cy="1079594"/>
          </a:xfrm>
        </p:spPr>
        <p:txBody>
          <a:bodyPr wrap="square" anchor="b">
            <a:normAutofit/>
          </a:bodyPr>
          <a:lstStyle/>
          <a:p>
            <a:r>
              <a:rPr lang="da-DK" dirty="0"/>
              <a:t>Undervisning i Pleje.net</a:t>
            </a:r>
            <a:endParaRPr lang="da-DK"/>
          </a:p>
        </p:txBody>
      </p:sp>
      <p:sp>
        <p:nvSpPr>
          <p:cNvPr id="4" name="Pladsholder til slidenummer 3">
            <a:extLst>
              <a:ext uri="{FF2B5EF4-FFF2-40B4-BE49-F238E27FC236}">
                <a16:creationId xmlns:a16="http://schemas.microsoft.com/office/drawing/2014/main" id="{993BF721-8E34-FE56-A2CC-1F4D7E06D8F4}"/>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50DEC214-4A26-8544-86E4-D5810B015655}" type="slidenum">
              <a:rPr lang="da-DK" smtClean="0"/>
              <a:pPr>
                <a:spcAft>
                  <a:spcPts val="600"/>
                </a:spcAft>
              </a:pPr>
              <a:t>9</a:t>
            </a:fld>
            <a:endParaRPr lang="da-DK"/>
          </a:p>
        </p:txBody>
      </p:sp>
      <p:sp>
        <p:nvSpPr>
          <p:cNvPr id="3" name="Pladsholder til indhold 2">
            <a:extLst>
              <a:ext uri="{FF2B5EF4-FFF2-40B4-BE49-F238E27FC236}">
                <a16:creationId xmlns:a16="http://schemas.microsoft.com/office/drawing/2014/main" id="{645EE205-0C3F-5CB0-0018-C97F05D57458}"/>
              </a:ext>
            </a:extLst>
          </p:cNvPr>
          <p:cNvSpPr>
            <a:spLocks noGrp="1"/>
          </p:cNvSpPr>
          <p:nvPr>
            <p:ph type="body" sz="quarter" idx="14"/>
          </p:nvPr>
        </p:nvSpPr>
        <p:spPr>
          <a:xfrm>
            <a:off x="911226" y="1881188"/>
            <a:ext cx="4464050" cy="4392612"/>
          </a:xfrm>
        </p:spPr>
        <p:txBody>
          <a:bodyPr>
            <a:normAutofit/>
          </a:bodyPr>
          <a:lstStyle/>
          <a:p>
            <a:r>
              <a:rPr lang="da-DK" sz="1900"/>
              <a:t>Undervisning med introduktion til triage og telesårsystem, browser og app.</a:t>
            </a:r>
          </a:p>
          <a:p>
            <a:r>
              <a:rPr lang="da-DK" sz="1900"/>
              <a:t>Dansk telemedicin</a:t>
            </a:r>
          </a:p>
          <a:p>
            <a:r>
              <a:rPr lang="da-DK" sz="1900" b="1"/>
              <a:t>Læringsudbytte: </a:t>
            </a:r>
          </a:p>
          <a:p>
            <a:pPr lvl="1"/>
            <a:r>
              <a:rPr lang="da-DK" sz="1900"/>
              <a:t>Sårtriage tankegangen </a:t>
            </a:r>
          </a:p>
          <a:p>
            <a:pPr lvl="1"/>
            <a:r>
              <a:rPr lang="da-DK" sz="1900"/>
              <a:t>Anvendelse af telesårs journalen </a:t>
            </a:r>
          </a:p>
          <a:p>
            <a:pPr lvl="1"/>
            <a:r>
              <a:rPr lang="da-DK" sz="1900"/>
              <a:t>Forståelse for det tværsektorielle samarbejde</a:t>
            </a:r>
          </a:p>
          <a:p>
            <a:pPr lvl="3"/>
            <a:r>
              <a:rPr lang="da-DK" sz="1900"/>
              <a:t>Telesårsopdateringer</a:t>
            </a:r>
          </a:p>
          <a:p>
            <a:pPr lvl="3"/>
            <a:r>
              <a:rPr lang="da-DK" sz="1900"/>
              <a:t>Ikke behandlingskrævende notater</a:t>
            </a:r>
          </a:p>
          <a:p>
            <a:endParaRPr lang="da-DK" sz="1900"/>
          </a:p>
        </p:txBody>
      </p:sp>
      <p:pic>
        <p:nvPicPr>
          <p:cNvPr id="5" name="Picture 2" descr="Et billede, der indeholder tekst, skærmbillede, software, Computerikon">
            <a:extLst>
              <a:ext uri="{FF2B5EF4-FFF2-40B4-BE49-F238E27FC236}">
                <a16:creationId xmlns:a16="http://schemas.microsoft.com/office/drawing/2014/main" id="{B9BA3482-8DE5-0BB1-C26A-0532FBC4F4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50" y="2329474"/>
            <a:ext cx="4464000" cy="3504240"/>
          </a:xfrm>
          <a:prstGeom prst="rect">
            <a:avLst/>
          </a:prstGeom>
          <a:solidFill>
            <a:srgbClr val="FFFFFF"/>
          </a:solidFill>
        </p:spPr>
      </p:pic>
      <p:sp>
        <p:nvSpPr>
          <p:cNvPr id="6" name="Tekstfelt 2">
            <a:extLst>
              <a:ext uri="{FF2B5EF4-FFF2-40B4-BE49-F238E27FC236}">
                <a16:creationId xmlns:a16="http://schemas.microsoft.com/office/drawing/2014/main" id="{390A6DF9-187E-A861-01CA-462304F57C35}"/>
              </a:ext>
            </a:extLst>
          </p:cNvPr>
          <p:cNvSpPr txBox="1"/>
          <p:nvPr/>
        </p:nvSpPr>
        <p:spPr>
          <a:xfrm>
            <a:off x="9256291" y="5833714"/>
            <a:ext cx="1517301" cy="21544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800" dirty="0">
                <a:solidFill>
                  <a:srgbClr val="003D84"/>
                </a:solidFill>
              </a:rPr>
              <a:t>Kilde: www.plejenet.dk</a:t>
            </a:r>
          </a:p>
        </p:txBody>
      </p:sp>
    </p:spTree>
    <p:extLst>
      <p:ext uri="{BB962C8B-B14F-4D97-AF65-F5344CB8AC3E}">
        <p14:creationId xmlns:p14="http://schemas.microsoft.com/office/powerpoint/2010/main" val="3634269153"/>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2.xml><?xml version="1.0" encoding="utf-8"?>
<a:theme xmlns:a="http://schemas.openxmlformats.org/drawingml/2006/main" name="1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60D69C8-40CC-40BD-8E60-FF542C1AEF31}" vid="{27CB18AC-6A74-4F46-BCFD-35C8E627E96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E3EE6ECFD6806F4C9C1D34CA87A002FF" ma:contentTypeVersion="0" ma:contentTypeDescription="GetOrganized dokument" ma:contentTypeScope="" ma:versionID="55542f3c7616ed2b03eb21965681abcf">
  <xsd:schema xmlns:xsd="http://www.w3.org/2001/XMLSchema" xmlns:xs="http://www.w3.org/2001/XMLSchema" xmlns:p="http://schemas.microsoft.com/office/2006/metadata/properties" xmlns:ns1="http://schemas.microsoft.com/sharepoint/v3" xmlns:ns2="50359CDB-2370-4DFA-B91D-0E928C4A6869" xmlns:ns3="45632986-2332-4bcb-a907-f319a322ff78" targetNamespace="http://schemas.microsoft.com/office/2006/metadata/properties" ma:root="true" ma:fieldsID="fd25e0330241f05e442963fc88651071" ns1:_="" ns2:_="" ns3:_="">
    <xsd:import namespace="http://schemas.microsoft.com/sharepoint/v3"/>
    <xsd:import namespace="50359CDB-2370-4DFA-B91D-0E928C4A6869"/>
    <xsd:import namespace="45632986-2332-4bcb-a907-f319a322ff78"/>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2:Dokumentgruppe"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CCMDescription" minOccurs="0"/>
                <xsd:element ref="ns2:Adresse" minOccurs="0"/>
                <xsd:element ref="ns2:JournalDato" minOccurs="0"/>
                <xsd:element ref="ns2:BrevId" minOccurs="0"/>
                <xsd:element ref="ns2:Fortrolighed" minOccurs="0"/>
                <xsd:element ref="ns1:Classification"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1:CCMMetadataExtractionStatus" minOccurs="0"/>
                <xsd:element ref="ns1:CCMPageCount" minOccurs="0"/>
                <xsd:element ref="ns1:CCMCommentCount" minOccurs="0"/>
                <xsd:element ref="ns1:CCMPreviewAnnotationsTasks" minOccurs="0"/>
                <xsd:element ref="ns2:h5cdd41bbf4f4e29b66bc68df1bafbfc" minOccurs="0"/>
                <xsd:element ref="ns2:Beskrivel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94;#Barbara í Nesinum Askham"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6" nillable="true" ma:displayName="Forsendelsesdato" ma:internalName="Forsendelsesdato">
      <xsd:simpleType>
        <xsd:restriction base="dms:DateTime"/>
      </xsd:simpleType>
    </xsd:element>
    <xsd:element name="TrackID" ma:index="9" nillable="true" ma:displayName="TrackID" ma:description="" ma:internalName="TrackID">
      <xsd:simpleType>
        <xsd:restriction base="dms:Note">
          <xsd:maxLength value="255"/>
        </xsd:restriction>
      </xsd:simpleType>
    </xsd:element>
    <xsd:element name="CCMCognitiveType" ma:index="14" nillable="true" ma:displayName="CognitiveType" ma:decimals="0" ma:description="" ma:internalName="CCMCognitiveType" ma:readOnly="false">
      <xsd:simpleType>
        <xsd:restriction base="dms:Number"/>
      </xsd:simpleType>
    </xsd:element>
    <xsd:element name="Classification" ma:index="27" nillable="true" ma:displayName="Klassifikation" ma:hidden="true" ma:internalName="Classification">
      <xsd:simpleType>
        <xsd:restriction base="dms:Choice">
          <xsd:enumeration value="Offentlig"/>
          <xsd:enumeration value="Intern"/>
          <xsd:enumeration value="Fortrolig"/>
        </xsd:restriction>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7"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8" nillable="true" ma:displayName="Sider" ma:decimals="0" ma:internalName="CCMPageCount" ma:readOnly="true">
      <xsd:simpleType>
        <xsd:restriction base="dms:Number"/>
      </xsd:simpleType>
    </xsd:element>
    <xsd:element name="CCMCommentCount" ma:index="59" nillable="true" ma:displayName="Kommentarer" ma:decimals="0" ma:internalName="CCMCommentCount" ma:readOnly="true">
      <xsd:simpleType>
        <xsd:restriction base="dms:Number"/>
      </xsd:simpleType>
    </xsd:element>
    <xsd:element name="CCMPreviewAnnotationsTasks" ma:index="60"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0359CDB-2370-4DFA-B91D-0E928C4A6869"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Dokumentgruppe" ma:index="8" nillable="true" ma:displayName="Dokumentgruppe" ma:internalName="Dokumentgruppe">
      <xsd:simpleType>
        <xsd:restriction base="dms:Text">
          <xsd:maxLength value="255"/>
        </xsd:restriction>
      </xsd:simpleType>
    </xsd:element>
    <xsd:element name="CCMAgendaDocumentStatus" ma:index="10" nillable="true" ma:displayName="Status  for dagsordensdokument" ma:format="Dropdown" ma:internalName="CCMAgendaDocumentStatus">
      <xsd:simpleType>
        <xsd:restriction base="dms:Choice">
          <xsd:enumeration value="Nyt"/>
          <xsd:enumeration value="Under udarbejdelse"/>
          <xsd:enumeration value="Endelig"/>
        </xsd:restriction>
      </xsd:simpleType>
    </xsd:element>
    <xsd:element name="CCMAgendaStatus" ma:index="11"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2"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3" nillable="true" ma:displayName="Part" ma:list="{D5B2F375-5C9C-4123-94F7-549456760C8C}"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5" nillable="true" ma:displayName="CCMManageRelations" ma:internalName="CCMManageRelations">
      <xsd:simpleType>
        <xsd:restriction base="dms:Text">
          <xsd:maxLength value="255"/>
        </xsd:restriction>
      </xsd:simpleType>
    </xsd:element>
    <xsd:element name="Status" ma:index="16"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7" nillable="true" ma:displayName="Frist" ma:format="DateOnly" ma:internalName="Frist">
      <xsd:simpleType>
        <xsd:restriction base="dms:DateTime"/>
      </xsd:simpleType>
    </xsd:element>
    <xsd:element name="Registreringsdato" ma:index="18" nillable="true" ma:displayName="Registreringsdato" ma:format="DateOnly" ma:internalName="Registreringsdato">
      <xsd:simpleType>
        <xsd:restriction base="dms:DateTime"/>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2D482119-55C0-4BE9-A5D1-C91AD9B5B9C1}" ma:internalName="Adresse" ma:showField="AdresseFlet">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h5cdd41bbf4f4e29b66bc68df1bafbfc" ma:index="61" nillable="true" ma:taxonomy="true" ma:internalName="h5cdd41bbf4f4e29b66bc68df1bafbfc" ma:taxonomyFieldName="Afdeling" ma:displayName="Afdeling" ma:default="30;#Koncern Sundhed (SSP)|4cb9e5bb-37f4-4399-a691-e112cdaf29d0" ma:fieldId="{15cdd41b-bf4f-4e29-b66b-c68df1bafbfc}" ma:sspId="2cf6b21c-e739-421b-8f40-7865e9e1b0be" ma:termSetId="0c42a4d7-d357-4dd3-81a3-bd062df2df32" ma:anchorId="00000000-0000-0000-0000-000000000000" ma:open="false" ma:isKeyword="false">
      <xsd:complexType>
        <xsd:sequence>
          <xsd:element ref="pc:Terms" minOccurs="0" maxOccurs="1"/>
        </xsd:sequence>
      </xsd:complexType>
    </xsd:element>
    <xsd:element name="Beskrivelse" ma:index="62" nillable="true" ma:displayName="Beskrivelse" ma:hidden="true" ma:internalName="Beskrivelse"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632986-2332-4bcb-a907-f319a322ff78"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81230175-9f11-438c-8614-1e4fb30703a3}" ma:internalName="TaxCatchAll" ma:showField="CatchAllData" ma:web="45632986-2332-4bcb-a907-f319a322ff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6"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rsendelsesdato xmlns="http://schemas.microsoft.com/sharepoint/v3" xsi:nil="true"/>
    <CCMAgendaItemId xmlns="50359CDB-2370-4DFA-B91D-0E928C4A6869" xsi:nil="true"/>
    <Part xmlns="50359CDB-2370-4DFA-B91D-0E928C4A6869"/>
    <CCMMeetingCaseId xmlns="50359CDB-2370-4DFA-B91D-0E928C4A6869" xsi:nil="true"/>
    <CCMMeetingCaseInstanceId xmlns="50359CDB-2370-4DFA-B91D-0E928C4A6869" xsi:nil="true"/>
    <Korrespondance xmlns="http://schemas.microsoft.com/sharepoint/v3">Intern</Korrespondance>
    <CCMMeetingCaseLink xmlns="50359CDB-2370-4DFA-B91D-0E928C4A6869">
      <Url xsi:nil="true"/>
      <Description xsi:nil="true"/>
    </CCMMeetingCaseLink>
    <CCMCognitiveType xmlns="http://schemas.microsoft.com/sharepoint/v3">-1</CCMCognitiveType>
    <Registreringsdato xmlns="50359CDB-2370-4DFA-B91D-0E928C4A6869" xsi:nil="true"/>
    <Adresse xmlns="50359CDB-2370-4DFA-B91D-0E928C4A6869"/>
    <CCMManageRelations xmlns="50359CDB-2370-4DFA-B91D-0E928C4A6869" xsi:nil="true"/>
    <Fortrolighed xmlns="50359CDB-2370-4DFA-B91D-0E928C4A6869">Offentlig</Fortrolighed>
    <CCMAgendaDocumentStatus xmlns="50359CDB-2370-4DFA-B91D-0E928C4A6869" xsi:nil="true"/>
    <BrevId xmlns="50359CDB-2370-4DFA-B91D-0E928C4A6869" xsi:nil="true"/>
    <CaseOwner xmlns="http://schemas.microsoft.com/sharepoint/v3">
      <UserInfo>
        <DisplayName>Barbara í Nesinum Askham</DisplayName>
        <AccountId>94</AccountId>
        <AccountType/>
      </UserInfo>
    </CaseOwner>
    <Status xmlns="50359CDB-2370-4DFA-B91D-0E928C4A6869">Åben</Status>
    <JournalDato xmlns="50359CDB-2370-4DFA-B91D-0E928C4A6869" xsi:nil="true"/>
    <Dokumentgruppe xmlns="50359CDB-2370-4DFA-B91D-0E928C4A6869">PP Specialiserede sårtyper</Dokumentgruppe>
    <CCMDescription xmlns="50359CDB-2370-4DFA-B91D-0E928C4A6869" xsi:nil="true"/>
    <TrackID xmlns="http://schemas.microsoft.com/sharepoint/v3" xsi:nil="true"/>
    <CCMAgendaStatus xmlns="50359CDB-2370-4DFA-B91D-0E928C4A6869" xsi:nil="true"/>
    <h5cdd41bbf4f4e29b66bc68df1bafbfc xmlns="50359CDB-2370-4DFA-B91D-0E928C4A6869">
      <Terms xmlns="http://schemas.microsoft.com/office/infopath/2007/PartnerControls">
        <TermInfo xmlns="http://schemas.microsoft.com/office/infopath/2007/PartnerControls">
          <TermName xmlns="http://schemas.microsoft.com/office/infopath/2007/PartnerControls">Koncern Sundhed (SSP)</TermName>
          <TermId xmlns="http://schemas.microsoft.com/office/infopath/2007/PartnerControls">4cb9e5bb-37f4-4399-a691-e112cdaf29d0</TermId>
        </TermInfo>
      </Terms>
    </h5cdd41bbf4f4e29b66bc68df1bafbfc>
    <Classification xmlns="http://schemas.microsoft.com/sharepoint/v3" xsi:nil="true"/>
    <Beskrivelse xmlns="50359CDB-2370-4DFA-B91D-0E928C4A6869" xsi:nil="true"/>
    <Dato_x0020_oprettet xmlns="50359CDB-2370-4DFA-B91D-0E928C4A6869">2024-12-18T23:00:00+00:00</Dato_x0020_oprettet>
    <Frist xmlns="50359CDB-2370-4DFA-B91D-0E928C4A6869" xsi:nil="true"/>
    <a3c7f3665c3f4ddab65e7e70f16e8438 xmlns="50359CDB-2370-4DFA-B91D-0E928C4A6869">
      <Terms xmlns="http://schemas.microsoft.com/office/infopath/2007/PartnerControls"/>
    </a3c7f3665c3f4ddab65e7e70f16e8438>
    <TaxCatchAll xmlns="45632986-2332-4bcb-a907-f319a322ff78">
      <Value>30</Value>
    </TaxCatchAll>
    <CCMMetadataExtractionStatus xmlns="http://schemas.microsoft.com/sharepoint/v3" xsi:nil="true"/>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EMN-2024-11315</CCMVisualId>
    <Finalized xmlns="http://schemas.microsoft.com/sharepoint/v3">false</Finalized>
    <DocID xmlns="http://schemas.microsoft.com/sharepoint/v3">12818321</DocID>
    <CaseRecordNumber xmlns="http://schemas.microsoft.com/sharepoint/v3">0</CaseRecordNumber>
    <CaseID xmlns="http://schemas.microsoft.com/sharepoint/v3">EMN-2024-11315</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 xsi:nil="true"/>
    <CCMConversation xmlns="http://schemas.microsoft.com/sharepoint/v3" xsi:nil="true"/>
    <CCMTemplateID xmlns="http://schemas.microsoft.com/sharepoint/v3">0</CCMTemplateID>
    <WasEncrypted xmlns="http://schemas.microsoft.com/sharepoint/v3">false</WasEncrypted>
    <WasSigned xmlns="http://schemas.microsoft.com/sharepoint/v3">false</WasSigned>
    <CCMTemplateVersion xmlns="http://schemas.microsoft.com/sharepoint/v3" xsi:nil="true"/>
    <CCMOriginalDocID xmlns="http://schemas.microsoft.com/sharepoint/v3">0</CCMOriginalDocID>
    <CCMTemplateName xmlns="http://schemas.microsoft.com/sharepoint/v3" xsi:nil="true"/>
  </documentManagement>
</p:properties>
</file>

<file path=customXml/itemProps1.xml><?xml version="1.0" encoding="utf-8"?>
<ds:datastoreItem xmlns:ds="http://schemas.openxmlformats.org/officeDocument/2006/customXml" ds:itemID="{19AF0326-DD25-44AB-900B-B4FA6FC26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359CDB-2370-4DFA-B91D-0E928C4A6869"/>
    <ds:schemaRef ds:uri="45632986-2332-4bcb-a907-f319a322f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243CD-E68D-4660-8B27-F609EDBD6138}">
  <ds:schemaRefs>
    <ds:schemaRef ds:uri="http://schemas.microsoft.com/sharepoint/v3/contenttype/forms"/>
  </ds:schemaRefs>
</ds:datastoreItem>
</file>

<file path=customXml/itemProps3.xml><?xml version="1.0" encoding="utf-8"?>
<ds:datastoreItem xmlns:ds="http://schemas.openxmlformats.org/officeDocument/2006/customXml" ds:itemID="{0D21072B-D970-475A-BB00-3B4396A654DC}">
  <ds:schemaRefs>
    <ds:schemaRef ds:uri="http://www.w3.org/XML/1998/namespace"/>
    <ds:schemaRef ds:uri="http://schemas.microsoft.com/office/2006/documentManagement/types"/>
    <ds:schemaRef ds:uri="http://purl.org/dc/dcmitype/"/>
    <ds:schemaRef ds:uri="http://purl.org/dc/elements/1.1/"/>
    <ds:schemaRef ds:uri="http://purl.org/dc/terms/"/>
    <ds:schemaRef ds:uri="http://schemas.microsoft.com/sharepoint/v3"/>
    <ds:schemaRef ds:uri="http://schemas.microsoft.com/office/infopath/2007/PartnerControls"/>
    <ds:schemaRef ds:uri="http://schemas.openxmlformats.org/package/2006/metadata/core-properties"/>
    <ds:schemaRef ds:uri="45632986-2332-4bcb-a907-f319a322ff78"/>
    <ds:schemaRef ds:uri="50359CDB-2370-4DFA-B91D-0E928C4A6869"/>
    <ds:schemaRef ds:uri="http://schemas.microsoft.com/office/2006/metadata/properties"/>
  </ds:schemaRefs>
</ds:datastoreItem>
</file>

<file path=docMetadata/LabelInfo.xml><?xml version="1.0" encoding="utf-8"?>
<clbl:labelList xmlns:clbl="http://schemas.microsoft.com/office/2020/mipLabelMetadata">
  <clbl:label id="{2cd39148-8b66-4592-9bb9-0f062c57cc3d}" enabled="0" method="" siteId="{2cd39148-8b66-4592-9bb9-0f062c57cc3d}" removed="1"/>
</clbl:labelList>
</file>

<file path=docProps/app.xml><?xml version="1.0" encoding="utf-8"?>
<Properties xmlns="http://schemas.openxmlformats.org/officeDocument/2006/extended-properties" xmlns:vt="http://schemas.openxmlformats.org/officeDocument/2006/docPropsVTypes">
  <Template>Region Sjælland - Koncern_DK_2022</Template>
  <TotalTime>49263</TotalTime>
  <Words>2995</Words>
  <Application>Microsoft Office PowerPoint</Application>
  <PresentationFormat>Widescreen</PresentationFormat>
  <Paragraphs>265</Paragraphs>
  <Slides>16</Slides>
  <Notes>13</Notes>
  <HiddenSlides>0</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16</vt:i4>
      </vt:variant>
    </vt:vector>
  </HeadingPairs>
  <TitlesOfParts>
    <vt:vector size="21" baseType="lpstr">
      <vt:lpstr>Arial</vt:lpstr>
      <vt:lpstr>Calibri</vt:lpstr>
      <vt:lpstr>Verdana</vt:lpstr>
      <vt:lpstr>Region Sjælland - PPT</vt:lpstr>
      <vt:lpstr>1_Region Sjælland - PPT</vt:lpstr>
      <vt:lpstr>Triagering af sår  - og vejen til udredning </vt:lpstr>
      <vt:lpstr>Ophavsret og anvendelse </vt:lpstr>
      <vt:lpstr>Indholdsoversigt</vt:lpstr>
      <vt:lpstr>Formål med sårtriage</vt:lpstr>
      <vt:lpstr>PowerPoint-præsentation</vt:lpstr>
      <vt:lpstr>Organisering</vt:lpstr>
      <vt:lpstr>Hvordan kommer vi i gang?</vt:lpstr>
      <vt:lpstr>(Overskrift på slide)</vt:lpstr>
      <vt:lpstr>Undervisning i Pleje.net</vt:lpstr>
      <vt:lpstr>PowerPoint-præsentation</vt:lpstr>
      <vt:lpstr>Opstart </vt:lpstr>
      <vt:lpstr>Fastholdelse</vt:lpstr>
      <vt:lpstr>Evaluering og videre planlægning</vt:lpstr>
      <vt:lpstr>Referencer</vt:lpstr>
      <vt:lpstr>Referencer</vt:lpstr>
      <vt:lpstr>Udviklet af Jeanette Graversen, sårsygeplejerske, Vordingborg Kommune og Else Sværke Henriksen, koordinerende sårsygeplejerske, Sjællands Universitetshospital, Nykøbing F., Ortopædkirurgisk Afdeling   I samarbejde med Sundhedsstrategisk Planlægning     www.regionsjaelland.dk/saarbehandling </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 Sårtriage. En guide til implementering</dc:title>
  <dc:creator>Jeanette Graversen;Else Sværke Henriksen;Sundhedsstrategisk Planlægning</dc:creator>
  <cp:lastModifiedBy>Susanne Kryger</cp:lastModifiedBy>
  <cp:revision>13</cp:revision>
  <dcterms:created xsi:type="dcterms:W3CDTF">2024-09-17T19:28:34Z</dcterms:created>
  <dcterms:modified xsi:type="dcterms:W3CDTF">2026-04-16T11:50:02Z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0x010100AC085CFC53BC46CEA2EADE194AD9D48200E3EE6ECFD6806F4C9C1D34CA87A002FF</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Afdeling">
    <vt:lpwstr>30;#Koncern Sundhed (SSP)|4cb9e5bb-37f4-4399-a691-e112cdaf29d0</vt:lpwstr>
  </property>
  <property fmtid="{D5CDD505-2E9C-101B-9397-08002B2CF9AE}" pid="8" name="CCMSystem">
    <vt:lpwstr> </vt:lpwstr>
  </property>
  <property fmtid="{D5CDD505-2E9C-101B-9397-08002B2CF9AE}" pid="9" name="CCMEventContext">
    <vt:lpwstr>af2f10c6-aff9-4549-9583-cfa836b6418a</vt:lpwstr>
  </property>
  <property fmtid="{D5CDD505-2E9C-101B-9397-08002B2CF9AE}" pid="10" name="CCMCommunication">
    <vt:lpwstr/>
  </property>
  <property fmtid="{D5CDD505-2E9C-101B-9397-08002B2CF9AE}" pid="11" name="CCMEventContext_DocumentTimelineUpdatingEvent">
    <vt:lpwstr>398fe838-4e6b-4d3d-9463-002b5759f034</vt:lpwstr>
  </property>
  <property fmtid="{D5CDD505-2E9C-101B-9397-08002B2CF9AE}" pid="12" name="TemplateUrl">
    <vt:lpwstr/>
  </property>
  <property fmtid="{D5CDD505-2E9C-101B-9397-08002B2CF9AE}" pid="13" name="Dokumenttype">
    <vt:lpwstr/>
  </property>
</Properties>
</file>