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5"/>
    <p:sldMasterId id="2147483813" r:id="rId6"/>
    <p:sldMasterId id="2147483825" r:id="rId7"/>
    <p:sldMasterId id="2147483843" r:id="rId8"/>
    <p:sldMasterId id="2147483849" r:id="rId9"/>
    <p:sldMasterId id="2147483868" r:id="rId10"/>
  </p:sldMasterIdLst>
  <p:notesMasterIdLst>
    <p:notesMasterId r:id="rId36"/>
  </p:notesMasterIdLst>
  <p:handoutMasterIdLst>
    <p:handoutMasterId r:id="rId37"/>
  </p:handoutMasterIdLst>
  <p:sldIdLst>
    <p:sldId id="281" r:id="rId11"/>
    <p:sldId id="322" r:id="rId12"/>
    <p:sldId id="303" r:id="rId13"/>
    <p:sldId id="313" r:id="rId14"/>
    <p:sldId id="314" r:id="rId15"/>
    <p:sldId id="315" r:id="rId16"/>
    <p:sldId id="266" r:id="rId17"/>
    <p:sldId id="323" r:id="rId18"/>
    <p:sldId id="316" r:id="rId19"/>
    <p:sldId id="324" r:id="rId20"/>
    <p:sldId id="259" r:id="rId21"/>
    <p:sldId id="300" r:id="rId22"/>
    <p:sldId id="299" r:id="rId23"/>
    <p:sldId id="274" r:id="rId24"/>
    <p:sldId id="261" r:id="rId25"/>
    <p:sldId id="262" r:id="rId26"/>
    <p:sldId id="317" r:id="rId27"/>
    <p:sldId id="318" r:id="rId28"/>
    <p:sldId id="325" r:id="rId29"/>
    <p:sldId id="263" r:id="rId30"/>
    <p:sldId id="264" r:id="rId31"/>
    <p:sldId id="311" r:id="rId32"/>
    <p:sldId id="321" r:id="rId33"/>
    <p:sldId id="319" r:id="rId34"/>
    <p:sldId id="326" r:id="rId35"/>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la Thorbjørn Hansen" initials="UTH" lastIdx="5" clrIdx="0">
    <p:extLst>
      <p:ext uri="{19B8F6BF-5375-455C-9EA6-DF929625EA0E}">
        <p15:presenceInfo xmlns:p15="http://schemas.microsoft.com/office/powerpoint/2012/main" userId="S-1-5-21-314066943-800939478-1543857936-42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9" autoAdjust="0"/>
    <p:restoredTop sz="66667" autoAdjust="0"/>
  </p:normalViewPr>
  <p:slideViewPr>
    <p:cSldViewPr snapToGrid="0">
      <p:cViewPr varScale="1">
        <p:scale>
          <a:sx n="77" d="100"/>
          <a:sy n="77" d="100"/>
        </p:scale>
        <p:origin x="162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346" cy="497987"/>
          </a:xfrm>
          <a:prstGeom prst="rect">
            <a:avLst/>
          </a:prstGeom>
        </p:spPr>
        <p:txBody>
          <a:bodyPr vert="horz" lIns="90608" tIns="45304" rIns="90608" bIns="45304" rtlCol="0"/>
          <a:lstStyle>
            <a:lvl1pPr algn="l">
              <a:defRPr sz="1200"/>
            </a:lvl1pPr>
          </a:lstStyle>
          <a:p>
            <a:endParaRPr lang="da-DK"/>
          </a:p>
        </p:txBody>
      </p:sp>
      <p:sp>
        <p:nvSpPr>
          <p:cNvPr id="3" name="Pladsholder til dato 2"/>
          <p:cNvSpPr>
            <a:spLocks noGrp="1"/>
          </p:cNvSpPr>
          <p:nvPr>
            <p:ph type="dt" sz="quarter" idx="1"/>
          </p:nvPr>
        </p:nvSpPr>
        <p:spPr>
          <a:xfrm>
            <a:off x="3850760" y="0"/>
            <a:ext cx="2945346" cy="497987"/>
          </a:xfrm>
          <a:prstGeom prst="rect">
            <a:avLst/>
          </a:prstGeom>
        </p:spPr>
        <p:txBody>
          <a:bodyPr vert="horz" lIns="90608" tIns="45304" rIns="90608" bIns="45304" rtlCol="0"/>
          <a:lstStyle>
            <a:lvl1pPr algn="r">
              <a:defRPr sz="1200"/>
            </a:lvl1pPr>
          </a:lstStyle>
          <a:p>
            <a:fld id="{3B1846A7-9D9C-4003-9191-02B90AEAE17C}" type="datetimeFigureOut">
              <a:rPr lang="da-DK" smtClean="0"/>
              <a:t>17-05-2023</a:t>
            </a:fld>
            <a:endParaRPr lang="da-DK"/>
          </a:p>
        </p:txBody>
      </p:sp>
      <p:sp>
        <p:nvSpPr>
          <p:cNvPr id="4" name="Pladsholder til sidefod 3"/>
          <p:cNvSpPr>
            <a:spLocks noGrp="1"/>
          </p:cNvSpPr>
          <p:nvPr>
            <p:ph type="ftr" sz="quarter" idx="2"/>
          </p:nvPr>
        </p:nvSpPr>
        <p:spPr>
          <a:xfrm>
            <a:off x="0" y="9430238"/>
            <a:ext cx="2945346" cy="497987"/>
          </a:xfrm>
          <a:prstGeom prst="rect">
            <a:avLst/>
          </a:prstGeom>
        </p:spPr>
        <p:txBody>
          <a:bodyPr vert="horz" lIns="90608" tIns="45304" rIns="90608" bIns="45304" rtlCol="0" anchor="b"/>
          <a:lstStyle>
            <a:lvl1pPr algn="l">
              <a:defRPr sz="1200"/>
            </a:lvl1pPr>
          </a:lstStyle>
          <a:p>
            <a:endParaRPr lang="da-DK"/>
          </a:p>
        </p:txBody>
      </p:sp>
      <p:sp>
        <p:nvSpPr>
          <p:cNvPr id="5" name="Pladsholder til slidenummer 4"/>
          <p:cNvSpPr>
            <a:spLocks noGrp="1"/>
          </p:cNvSpPr>
          <p:nvPr>
            <p:ph type="sldNum" sz="quarter" idx="3"/>
          </p:nvPr>
        </p:nvSpPr>
        <p:spPr>
          <a:xfrm>
            <a:off x="3850760" y="9430238"/>
            <a:ext cx="2945346" cy="497987"/>
          </a:xfrm>
          <a:prstGeom prst="rect">
            <a:avLst/>
          </a:prstGeom>
        </p:spPr>
        <p:txBody>
          <a:bodyPr vert="horz" lIns="90608" tIns="45304" rIns="90608" bIns="45304" rtlCol="0" anchor="b"/>
          <a:lstStyle>
            <a:lvl1pPr algn="r">
              <a:defRPr sz="1200"/>
            </a:lvl1pPr>
          </a:lstStyle>
          <a:p>
            <a:fld id="{BB333AF1-2F0A-478E-891F-50B5D42B6D7C}" type="slidenum">
              <a:rPr lang="da-DK" smtClean="0"/>
              <a:t>‹nr.›</a:t>
            </a:fld>
            <a:endParaRPr lang="da-DK"/>
          </a:p>
        </p:txBody>
      </p:sp>
    </p:spTree>
    <p:extLst>
      <p:ext uri="{BB962C8B-B14F-4D97-AF65-F5344CB8AC3E}">
        <p14:creationId xmlns:p14="http://schemas.microsoft.com/office/powerpoint/2010/main" val="2767795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136"/>
          </a:xfrm>
          <a:prstGeom prst="rect">
            <a:avLst/>
          </a:prstGeom>
        </p:spPr>
        <p:txBody>
          <a:bodyPr vert="horz" lIns="91441" tIns="45721" rIns="91441" bIns="45721" rtlCol="0"/>
          <a:lstStyle>
            <a:lvl1pPr algn="l">
              <a:defRPr sz="1200"/>
            </a:lvl1pPr>
          </a:lstStyle>
          <a:p>
            <a:endParaRPr lang="da-DK"/>
          </a:p>
        </p:txBody>
      </p:sp>
      <p:sp>
        <p:nvSpPr>
          <p:cNvPr id="3" name="Pladsholder til dato 2"/>
          <p:cNvSpPr>
            <a:spLocks noGrp="1"/>
          </p:cNvSpPr>
          <p:nvPr>
            <p:ph type="dt" idx="1"/>
          </p:nvPr>
        </p:nvSpPr>
        <p:spPr>
          <a:xfrm>
            <a:off x="3850444" y="0"/>
            <a:ext cx="2945659" cy="498136"/>
          </a:xfrm>
          <a:prstGeom prst="rect">
            <a:avLst/>
          </a:prstGeom>
        </p:spPr>
        <p:txBody>
          <a:bodyPr vert="horz" lIns="91441" tIns="45721" rIns="91441" bIns="45721" rtlCol="0"/>
          <a:lstStyle>
            <a:lvl1pPr algn="r">
              <a:defRPr sz="1200"/>
            </a:lvl1pPr>
          </a:lstStyle>
          <a:p>
            <a:fld id="{8B932C78-BEE6-4FC6-A8D5-0A2DA97AD7AD}" type="datetimeFigureOut">
              <a:rPr lang="da-DK" smtClean="0"/>
              <a:pPr/>
              <a:t>17-05-2023</a:t>
            </a:fld>
            <a:endParaRPr lang="da-DK"/>
          </a:p>
        </p:txBody>
      </p:sp>
      <p:sp>
        <p:nvSpPr>
          <p:cNvPr id="4" name="Pladsholder til slidebillede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1" tIns="45721" rIns="91441" bIns="45721" rtlCol="0" anchor="ctr"/>
          <a:lstStyle/>
          <a:p>
            <a:endParaRPr lang="da-DK"/>
          </a:p>
        </p:txBody>
      </p:sp>
      <p:sp>
        <p:nvSpPr>
          <p:cNvPr id="5" name="Pladsholder til noter 4"/>
          <p:cNvSpPr>
            <a:spLocks noGrp="1"/>
          </p:cNvSpPr>
          <p:nvPr>
            <p:ph type="body" sz="quarter" idx="3"/>
          </p:nvPr>
        </p:nvSpPr>
        <p:spPr>
          <a:xfrm>
            <a:off x="679768" y="4777958"/>
            <a:ext cx="5438140" cy="3909238"/>
          </a:xfrm>
          <a:prstGeom prst="rect">
            <a:avLst/>
          </a:prstGeom>
        </p:spPr>
        <p:txBody>
          <a:bodyPr vert="horz" lIns="91441" tIns="45721" rIns="91441" bIns="45721"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30092"/>
            <a:ext cx="2945659" cy="498135"/>
          </a:xfrm>
          <a:prstGeom prst="rect">
            <a:avLst/>
          </a:prstGeom>
        </p:spPr>
        <p:txBody>
          <a:bodyPr vert="horz" lIns="91441" tIns="45721" rIns="91441" bIns="45721"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30092"/>
            <a:ext cx="2945659" cy="498135"/>
          </a:xfrm>
          <a:prstGeom prst="rect">
            <a:avLst/>
          </a:prstGeom>
        </p:spPr>
        <p:txBody>
          <a:bodyPr vert="horz" lIns="91441" tIns="45721" rIns="91441" bIns="45721" rtlCol="0" anchor="b"/>
          <a:lstStyle>
            <a:lvl1pPr algn="r">
              <a:defRPr sz="1200"/>
            </a:lvl1pPr>
          </a:lstStyle>
          <a:p>
            <a:fld id="{52C52227-3453-467B-8857-8755152DE044}" type="slidenum">
              <a:rPr lang="da-DK" smtClean="0"/>
              <a:pPr/>
              <a:t>‹nr.›</a:t>
            </a:fld>
            <a:endParaRPr lang="da-DK"/>
          </a:p>
        </p:txBody>
      </p:sp>
    </p:spTree>
    <p:extLst>
      <p:ext uri="{BB962C8B-B14F-4D97-AF65-F5344CB8AC3E}">
        <p14:creationId xmlns:p14="http://schemas.microsoft.com/office/powerpoint/2010/main" val="140758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1</a:t>
            </a:fld>
            <a:endParaRPr lang="da-DK"/>
          </a:p>
        </p:txBody>
      </p:sp>
    </p:spTree>
    <p:extLst>
      <p:ext uri="{BB962C8B-B14F-4D97-AF65-F5344CB8AC3E}">
        <p14:creationId xmlns:p14="http://schemas.microsoft.com/office/powerpoint/2010/main" val="135033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01:12,31</a:t>
            </a:r>
            <a:endParaRPr lang="da-DK" b="1" baseline="0" dirty="0" smtClean="0"/>
          </a:p>
          <a:p>
            <a:endParaRPr lang="da-DK" b="1" baseline="0" dirty="0" smtClean="0"/>
          </a:p>
          <a:p>
            <a:r>
              <a:rPr lang="da-DK" dirty="0" smtClean="0"/>
              <a:t>Hvad </a:t>
            </a:r>
            <a:r>
              <a:rPr lang="da-DK" dirty="0"/>
              <a:t>er vigtigt at være opmærksom på: </a:t>
            </a:r>
          </a:p>
          <a:p>
            <a:endParaRPr lang="da-DK" dirty="0"/>
          </a:p>
          <a:p>
            <a:r>
              <a:rPr lang="da-DK" dirty="0" smtClean="0"/>
              <a:t>Tal </a:t>
            </a:r>
            <a:r>
              <a:rPr lang="da-DK" dirty="0"/>
              <a:t>om hvorfor det kan være vigtigt at børn ser den afdøde, og hvornår det måske ikke er hensigtsmæssigt….alder er ikke alene afgørende</a:t>
            </a:r>
          </a:p>
          <a:p>
            <a:endParaRPr lang="da-DK" dirty="0"/>
          </a:p>
          <a:p>
            <a:r>
              <a:rPr lang="da-DK" dirty="0"/>
              <a:t>Det at alle har en voksen hver, som kan støtte dem…. En søskende flok kan reagerer vidt forskelligt og dermed også have forskellige behov </a:t>
            </a:r>
          </a:p>
          <a:p>
            <a:endParaRPr lang="da-DK" dirty="0"/>
          </a:p>
          <a:p>
            <a:r>
              <a:rPr lang="da-DK" dirty="0"/>
              <a:t>Er man som forældre, der fx selv har mistet en søn, for  følelsesmæssigt berørt til at være barnets ”omsorgsperson”? Måske  skal der også være en anden voksen med….man ved ikke hvordan man reagere i situationen!  </a:t>
            </a:r>
          </a:p>
          <a:p>
            <a:endParaRPr lang="da-DK" dirty="0"/>
          </a:p>
          <a:p>
            <a:r>
              <a:rPr lang="da-DK" dirty="0"/>
              <a:t>Fra forskningsinterwiew: En mand (E6) der er bedstefar tager ansvar for børnebørnene og oplever ikke han får hjælp af sundhedspersonalet. Han er sammen med sin datter, ægtefælle og barnebarn oppe for at se afdøde og det er en dårlig/traumatiserende oplevelse – særligt for børnebørnene - fordi afdøde ikke er gjort i stand:</a:t>
            </a:r>
          </a:p>
          <a:p>
            <a:r>
              <a:rPr lang="da-DK" dirty="0"/>
              <a:t>De ældste i en familie tager ofte ansvar og kan komme til at drage omsorg for de yngste i en akut fase.  </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14</a:t>
            </a:fld>
            <a:endParaRPr lang="da-DK"/>
          </a:p>
        </p:txBody>
      </p:sp>
    </p:spTree>
    <p:extLst>
      <p:ext uri="{BB962C8B-B14F-4D97-AF65-F5344CB8AC3E}">
        <p14:creationId xmlns:p14="http://schemas.microsoft.com/office/powerpoint/2010/main" val="141467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414">
              <a:defRPr/>
            </a:pPr>
            <a:r>
              <a:rPr lang="da-DK" dirty="0">
                <a:cs typeface="Calibri"/>
              </a:rPr>
              <a:t>Hvis efterlevende er alene , så anbefal at pågældende har en bisidder (ven) med til fx bedemand,  læge, advokat, bank , som kan hjælpe med at huske informationer, aftaler </a:t>
            </a:r>
            <a:r>
              <a:rPr lang="da-DK" dirty="0" err="1">
                <a:cs typeface="Calibri"/>
              </a:rPr>
              <a:t>m.v</a:t>
            </a:r>
            <a:r>
              <a:rPr lang="da-DK" dirty="0">
                <a:cs typeface="Calibri"/>
              </a:rPr>
              <a:t>  </a:t>
            </a:r>
          </a:p>
          <a:p>
            <a:pPr defTabSz="914414">
              <a:defRPr/>
            </a:pPr>
            <a:endParaRPr lang="da-DK" b="1" dirty="0">
              <a:solidFill>
                <a:srgbClr val="FF0000"/>
              </a:solidFill>
            </a:endParaRPr>
          </a:p>
          <a:p>
            <a:pPr defTabSz="914414">
              <a:defRPr/>
            </a:pPr>
            <a:r>
              <a:rPr lang="da-DK" b="1" dirty="0"/>
              <a:t>OBS få altid samtykke til at kontakte andre og aftal hvad,  der skal viderebringes  og hvem der skal gøre dette.</a:t>
            </a:r>
          </a:p>
          <a:p>
            <a:pPr defTabSz="914414">
              <a:defRPr/>
            </a:pPr>
            <a:endParaRPr lang="da-DK" dirty="0"/>
          </a:p>
          <a:p>
            <a:pPr defTabSz="914414">
              <a:defRPr/>
            </a:pPr>
            <a:r>
              <a:rPr lang="da-DK" dirty="0"/>
              <a:t>Hvis det nu er en 40 årig kvinde, der er død, hvor det er ægtefællen, der får besked. Så har han måske brug for hjælp til at give kvindens forældre besked?</a:t>
            </a:r>
          </a:p>
          <a:p>
            <a:pPr defTabSz="914414">
              <a:defRPr/>
            </a:pPr>
            <a:r>
              <a:rPr lang="da-DK" dirty="0"/>
              <a:t>Hvad hvis moderen til den 40 årige kvinde bor på plejehjem – hvem giver så hende besked? </a:t>
            </a:r>
          </a:p>
          <a:p>
            <a:pPr defTabSz="914414">
              <a:defRPr/>
            </a:pPr>
            <a:r>
              <a:rPr lang="da-DK" dirty="0"/>
              <a:t>Eller hvad hvis kvindens mor på 65 år for nylig er blevet alene og bor alene et eller andet stede i landet? </a:t>
            </a:r>
          </a:p>
          <a:p>
            <a:pPr defTabSz="914414">
              <a:defRPr/>
            </a:pPr>
            <a:r>
              <a:rPr lang="da-DK" dirty="0"/>
              <a:t>Hvem skal give hende besked?</a:t>
            </a:r>
          </a:p>
        </p:txBody>
      </p:sp>
      <p:sp>
        <p:nvSpPr>
          <p:cNvPr id="4" name="Pladsholder til slidenummer 3"/>
          <p:cNvSpPr>
            <a:spLocks noGrp="1"/>
          </p:cNvSpPr>
          <p:nvPr>
            <p:ph type="sldNum" sz="quarter" idx="5"/>
          </p:nvPr>
        </p:nvSpPr>
        <p:spPr/>
        <p:txBody>
          <a:bodyPr/>
          <a:lstStyle/>
          <a:p>
            <a:pPr defTabSz="457207">
              <a:defRPr/>
            </a:pPr>
            <a:fld id="{52C52227-3453-467B-8857-8755152DE044}" type="slidenum">
              <a:rPr lang="da-DK">
                <a:solidFill>
                  <a:prstClr val="black"/>
                </a:solidFill>
                <a:latin typeface="Calibri" panose="020F0502020204030204"/>
              </a:rPr>
              <a:pPr defTabSz="457207">
                <a:defRPr/>
              </a:pPr>
              <a:t>15</a:t>
            </a:fld>
            <a:endParaRPr lang="da-DK">
              <a:solidFill>
                <a:prstClr val="black"/>
              </a:solidFill>
              <a:latin typeface="Calibri" panose="020F0502020204030204"/>
            </a:endParaRPr>
          </a:p>
        </p:txBody>
      </p:sp>
    </p:spTree>
    <p:extLst>
      <p:ext uri="{BB962C8B-B14F-4D97-AF65-F5344CB8AC3E}">
        <p14:creationId xmlns:p14="http://schemas.microsoft.com/office/powerpoint/2010/main" val="633974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1:06,87</a:t>
            </a:r>
            <a:r>
              <a:rPr lang="da-DK" b="1" baseline="0" dirty="0" smtClean="0"/>
              <a:t> min </a:t>
            </a:r>
            <a:endParaRPr lang="da-DK" dirty="0" smtClean="0"/>
          </a:p>
          <a:p>
            <a:r>
              <a:rPr lang="da-DK" dirty="0" smtClean="0"/>
              <a:t>Vær </a:t>
            </a:r>
            <a:r>
              <a:rPr lang="da-DK" dirty="0"/>
              <a:t>opmærksom på :</a:t>
            </a:r>
          </a:p>
          <a:p>
            <a:endParaRPr lang="da-DK" dirty="0"/>
          </a:p>
          <a:p>
            <a:r>
              <a:rPr lang="da-DK" dirty="0"/>
              <a:t>Der kan være kønsforskelle i forhold til, hvordan man tackler sorg og krise.</a:t>
            </a:r>
          </a:p>
          <a:p>
            <a:r>
              <a:rPr lang="da-DK" dirty="0"/>
              <a:t>Mænd kan være mindre opsøgende og mindre talende og have brug for handlinger/ praktiske gøremål i forbindelse med bearbejdning af sorg og krise- men det er ikke alle!  </a:t>
            </a:r>
          </a:p>
          <a:p>
            <a:pPr marL="171452" indent="-171452">
              <a:buFontTx/>
              <a:buChar char="-"/>
            </a:pPr>
            <a:endParaRPr lang="da-DK" dirty="0"/>
          </a:p>
          <a:p>
            <a:r>
              <a:rPr lang="da-DK" dirty="0"/>
              <a:t>De beskrevne reaktioner kan komme efter få dage, efter uger , men kan også være tilstede måneder og år efter hændelsen.  Det er ikke alle der oplever alle reaktioner, det kommer an på hvordan de gennemlever processen og til dels hvilken hjælp og støtte de får undervejs.  </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16</a:t>
            </a:fld>
            <a:endParaRPr lang="da-DK"/>
          </a:p>
        </p:txBody>
      </p:sp>
    </p:spTree>
    <p:extLst>
      <p:ext uri="{BB962C8B-B14F-4D97-AF65-F5344CB8AC3E}">
        <p14:creationId xmlns:p14="http://schemas.microsoft.com/office/powerpoint/2010/main" val="244751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01:28,12: </a:t>
            </a:r>
          </a:p>
          <a:p>
            <a:r>
              <a:rPr lang="da-DK" dirty="0" smtClean="0"/>
              <a:t>”Jo </a:t>
            </a:r>
            <a:r>
              <a:rPr lang="da-DK" dirty="0"/>
              <a:t>ældre en person er, der mister ved selvmord, jo svære kan selvmord være. </a:t>
            </a:r>
            <a:br>
              <a:rPr lang="da-DK" dirty="0"/>
            </a:br>
            <a:r>
              <a:rPr lang="da-DK" dirty="0"/>
              <a:t>Mord er for de </a:t>
            </a:r>
            <a:r>
              <a:rPr lang="da-DK" dirty="0" smtClean="0"/>
              <a:t>alle fleste </a:t>
            </a:r>
            <a:r>
              <a:rPr lang="da-DK" dirty="0"/>
              <a:t>af os generel en forkert handling. Derfor kan det for mange ældre og gamle mennesker, være næsten umuligt at sige ordet. </a:t>
            </a:r>
            <a:r>
              <a:rPr lang="da-DK" dirty="0" smtClean="0"/>
              <a:t>Det </a:t>
            </a:r>
            <a:r>
              <a:rPr lang="da-DK" dirty="0"/>
              <a:t>bliver til ”måden” eller ”det”   </a:t>
            </a:r>
          </a:p>
          <a:p>
            <a:endParaRPr lang="da-DK" dirty="0"/>
          </a:p>
          <a:p>
            <a:pPr defTabSz="904524">
              <a:defRPr/>
            </a:pPr>
            <a:r>
              <a:rPr lang="da-DK" cap="none" dirty="0"/>
              <a:t>Samtale om døden og </a:t>
            </a:r>
            <a:r>
              <a:rPr lang="da-DK" cap="none" dirty="0" smtClean="0"/>
              <a:t>dødsmåden med en 83 årig kvinde : ”</a:t>
            </a:r>
            <a:r>
              <a:rPr lang="da-DK" i="1" dirty="0" smtClean="0"/>
              <a:t>Det </a:t>
            </a:r>
            <a:r>
              <a:rPr lang="da-DK" i="1" dirty="0"/>
              <a:t>er ikke det, at min ægtefælde er død - vi havde jo den alder, hvor vi begge vidste at det kunne ske og selvfølgelig er det et stort tab, nu hvor han er død - men det  sværeste for mig er måden han døde på. ” for hvordan kunne han, der har været sådan en god mand,  dog gøre det mod mig og vores børn og børnebørn”. </a:t>
            </a:r>
          </a:p>
          <a:p>
            <a:endParaRPr lang="da-DK" i="1"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19</a:t>
            </a:fld>
            <a:endParaRPr lang="da-DK"/>
          </a:p>
        </p:txBody>
      </p:sp>
    </p:spTree>
    <p:extLst>
      <p:ext uri="{BB962C8B-B14F-4D97-AF65-F5344CB8AC3E}">
        <p14:creationId xmlns:p14="http://schemas.microsoft.com/office/powerpoint/2010/main" val="983966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00:46,58 </a:t>
            </a:r>
          </a:p>
          <a:p>
            <a:endParaRPr lang="da-DK" dirty="0" smtClean="0"/>
          </a:p>
          <a:p>
            <a:r>
              <a:rPr lang="da-DK" dirty="0" smtClean="0"/>
              <a:t>Der </a:t>
            </a:r>
            <a:r>
              <a:rPr lang="da-DK" dirty="0"/>
              <a:t>er øget risiko for at en efterlevende også begår selvmord, i tiden umiddelbart efter selvmordet</a:t>
            </a:r>
            <a:r>
              <a:rPr lang="da-DK" dirty="0" smtClean="0"/>
              <a:t>.</a:t>
            </a:r>
          </a:p>
          <a:p>
            <a:endParaRPr lang="da-DK" dirty="0" smtClean="0"/>
          </a:p>
          <a:p>
            <a:r>
              <a:rPr lang="da-DK" sz="1200" dirty="0" smtClean="0">
                <a:latin typeface="Arial" panose="020B0604020202020204" pitchFamily="34" charset="0"/>
                <a:cs typeface="Arial" panose="020B0604020202020204" pitchFamily="34" charset="0"/>
              </a:rPr>
              <a:t>Egen læge kan ikke anbefale</a:t>
            </a:r>
            <a:r>
              <a:rPr lang="da-DK" sz="1200" baseline="0" dirty="0" smtClean="0">
                <a:latin typeface="Arial" panose="020B0604020202020204" pitchFamily="34" charset="0"/>
                <a:cs typeface="Arial" panose="020B0604020202020204" pitchFamily="34" charset="0"/>
              </a:rPr>
              <a:t> eller henvise til en </a:t>
            </a:r>
            <a:r>
              <a:rPr lang="da-DK" sz="1200" dirty="0" smtClean="0">
                <a:latin typeface="Arial" panose="020B0604020202020204" pitchFamily="34" charset="0"/>
                <a:cs typeface="Arial" panose="020B0604020202020204" pitchFamily="34" charset="0"/>
              </a:rPr>
              <a:t>bestemt psykolog. Det kan være svært at finde</a:t>
            </a:r>
            <a:r>
              <a:rPr lang="da-DK" sz="1200" baseline="0" dirty="0" smtClean="0">
                <a:latin typeface="Arial" panose="020B0604020202020204" pitchFamily="34" charset="0"/>
                <a:cs typeface="Arial" panose="020B0604020202020204" pitchFamily="34" charset="0"/>
              </a:rPr>
              <a:t> en psykolog, der har særlig forstand på at være efterladt efter selvmord. Nogle ældre fortalte at det var som en jungle at finde en psykolog. </a:t>
            </a:r>
            <a:r>
              <a:rPr lang="da-DK" sz="1200" dirty="0" smtClean="0">
                <a:latin typeface="Arial" panose="020B0604020202020204" pitchFamily="34" charset="0"/>
                <a:cs typeface="Arial" panose="020B0604020202020204" pitchFamily="34" charset="0"/>
              </a:rPr>
              <a:t> </a:t>
            </a:r>
            <a:endParaRPr lang="da-DK" dirty="0"/>
          </a:p>
          <a:p>
            <a:endParaRPr lang="da-DK" dirty="0"/>
          </a:p>
          <a:p>
            <a:r>
              <a:rPr lang="da-DK" b="1" dirty="0" smtClean="0"/>
              <a:t>Prøv </a:t>
            </a:r>
            <a:r>
              <a:rPr lang="da-DK" b="1" dirty="0"/>
              <a:t>at kigge på disse </a:t>
            </a:r>
            <a:r>
              <a:rPr lang="da-DK" b="1" dirty="0" smtClean="0"/>
              <a:t>link. Måske </a:t>
            </a:r>
            <a:r>
              <a:rPr lang="da-DK" b="1" dirty="0"/>
              <a:t>kan det give noget inspiration ? </a:t>
            </a:r>
          </a:p>
          <a:p>
            <a:endParaRPr lang="da-DK" b="1" dirty="0"/>
          </a:p>
          <a:p>
            <a:r>
              <a:rPr lang="da-DK" b="1" dirty="0"/>
              <a:t>http://www.sst.dk/~/media/91027820FBE747E9B07B9BD1A7DF6274.ashx</a:t>
            </a:r>
          </a:p>
          <a:p>
            <a:endParaRPr lang="da-DK" b="1" dirty="0"/>
          </a:p>
          <a:p>
            <a:r>
              <a:rPr lang="da-DK" b="1" dirty="0" smtClean="0"/>
              <a:t>Https</a:t>
            </a:r>
            <a:r>
              <a:rPr lang="da-DK" b="1" dirty="0"/>
              <a:t>://www.sst.dk/da/sygdom-og-behandling/psykisk-sygdom/selvmordsforebyggelse</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20</a:t>
            </a:fld>
            <a:endParaRPr lang="da-DK"/>
          </a:p>
        </p:txBody>
      </p:sp>
    </p:spTree>
    <p:extLst>
      <p:ext uri="{BB962C8B-B14F-4D97-AF65-F5344CB8AC3E}">
        <p14:creationId xmlns:p14="http://schemas.microsoft.com/office/powerpoint/2010/main" val="138551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21</a:t>
            </a:fld>
            <a:endParaRPr lang="da-DK"/>
          </a:p>
        </p:txBody>
      </p:sp>
    </p:spTree>
    <p:extLst>
      <p:ext uri="{BB962C8B-B14F-4D97-AF65-F5344CB8AC3E}">
        <p14:creationId xmlns:p14="http://schemas.microsoft.com/office/powerpoint/2010/main" val="9707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a:t>
            </a:r>
            <a:r>
              <a:rPr lang="da-DK" baseline="0" dirty="0"/>
              <a:t> mere om projektet på slide </a:t>
            </a:r>
            <a:r>
              <a:rPr lang="da-DK" baseline="0" dirty="0" smtClean="0"/>
              <a:t>2</a:t>
            </a:r>
            <a:endParaRPr lang="da-DK" dirty="0"/>
          </a:p>
        </p:txBody>
      </p:sp>
      <p:sp>
        <p:nvSpPr>
          <p:cNvPr id="4" name="Pladsholder til slidenummer 3"/>
          <p:cNvSpPr>
            <a:spLocks noGrp="1"/>
          </p:cNvSpPr>
          <p:nvPr>
            <p:ph type="sldNum" sz="quarter" idx="10"/>
          </p:nvPr>
        </p:nvSpPr>
        <p:spPr/>
        <p:txBody>
          <a:bodyPr/>
          <a:lstStyle/>
          <a:p>
            <a:fld id="{52C52227-3453-467B-8857-8755152DE044}" type="slidenum">
              <a:rPr lang="da-DK" smtClean="0"/>
              <a:pPr/>
              <a:t>22</a:t>
            </a:fld>
            <a:endParaRPr lang="da-DK"/>
          </a:p>
        </p:txBody>
      </p:sp>
    </p:spTree>
    <p:extLst>
      <p:ext uri="{BB962C8B-B14F-4D97-AF65-F5344CB8AC3E}">
        <p14:creationId xmlns:p14="http://schemas.microsoft.com/office/powerpoint/2010/main" val="70934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Link til pjece</a:t>
            </a:r>
            <a:r>
              <a:rPr lang="da-DK" baseline="0" dirty="0" smtClean="0"/>
              <a:t> og vejledning: </a:t>
            </a:r>
          </a:p>
          <a:p>
            <a:r>
              <a:rPr lang="da-DK" baseline="0" dirty="0" smtClean="0"/>
              <a:t>https://www.regionsjaelland.dk/sundhed/geo/psykiatrien/om_psykiatrien/kompetencecenter-for-relationer-og-deeskalering/projekt-efterladte-efter-selvmord/Sider/Pjece-og-vejledning.aspx</a:t>
            </a:r>
          </a:p>
          <a:p>
            <a:endParaRPr lang="da-DK" dirty="0"/>
          </a:p>
        </p:txBody>
      </p:sp>
      <p:sp>
        <p:nvSpPr>
          <p:cNvPr id="4" name="Pladsholder til slidenummer 3"/>
          <p:cNvSpPr>
            <a:spLocks noGrp="1"/>
          </p:cNvSpPr>
          <p:nvPr>
            <p:ph type="sldNum" sz="quarter" idx="5"/>
          </p:nvPr>
        </p:nvSpPr>
        <p:spPr/>
        <p:txBody>
          <a:bodyPr/>
          <a:lstStyle/>
          <a:p>
            <a:pPr defTabSz="457153">
              <a:defRPr/>
            </a:pPr>
            <a:fld id="{52C52227-3453-467B-8857-8755152DE044}" type="slidenum">
              <a:rPr lang="da-DK">
                <a:solidFill>
                  <a:prstClr val="black"/>
                </a:solidFill>
              </a:rPr>
              <a:pPr defTabSz="457153">
                <a:defRPr/>
              </a:pPr>
              <a:t>23</a:t>
            </a:fld>
            <a:endParaRPr lang="da-DK">
              <a:solidFill>
                <a:prstClr val="black"/>
              </a:solidFill>
            </a:endParaRPr>
          </a:p>
        </p:txBody>
      </p:sp>
    </p:spTree>
    <p:extLst>
      <p:ext uri="{BB962C8B-B14F-4D97-AF65-F5344CB8AC3E}">
        <p14:creationId xmlns:p14="http://schemas.microsoft.com/office/powerpoint/2010/main" val="181032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2C52227-3453-467B-8857-8755152DE044}" type="slidenum">
              <a:rPr lang="da-DK" smtClean="0"/>
              <a:pPr/>
              <a:t>24</a:t>
            </a:fld>
            <a:endParaRPr lang="da-DK"/>
          </a:p>
        </p:txBody>
      </p:sp>
    </p:spTree>
    <p:extLst>
      <p:ext uri="{BB962C8B-B14F-4D97-AF65-F5344CB8AC3E}">
        <p14:creationId xmlns:p14="http://schemas.microsoft.com/office/powerpoint/2010/main" val="25491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25</a:t>
            </a:fld>
            <a:endParaRPr lang="da-DK">
              <a:solidFill>
                <a:prstClr val="black"/>
              </a:solidFill>
            </a:endParaRPr>
          </a:p>
        </p:txBody>
      </p:sp>
    </p:spTree>
    <p:extLst>
      <p:ext uri="{BB962C8B-B14F-4D97-AF65-F5344CB8AC3E}">
        <p14:creationId xmlns:p14="http://schemas.microsoft.com/office/powerpoint/2010/main" val="307522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smtClean="0">
                <a:solidFill>
                  <a:prstClr val="black"/>
                </a:solidFill>
                <a:latin typeface="Arial" panose="020B0604020202020204" pitchFamily="34" charset="0"/>
                <a:cs typeface="Arial" panose="020B0604020202020204" pitchFamily="34" charset="0"/>
              </a:rPr>
              <a:t>Undervisningsmaterialet er baseret på resultaterne fra forskningsprojektet ”Psykosocial rehabilitering af efterladte, der har mistet til selvmord i en alder af ≥ 60 år”.</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Forskningsprojektet viste blandt andet, at den måde de professionelle håndterede situationen på, var meget betydningsfuld for de efterladte – også på langt sigt. </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Generelt set var det hjælpsomt. Det havde særlig betydning, når de professionelle havde styr på, hvad der skulle ske og forklarede det stille og roligt til de efterladte, tog styring og kontrol i passende grad, udviste omsorg og forstod og håndterede de efterladtes forskellige akutte reaktioner når de professionelle handlede udover det, de efterladte forventede af dem. Det kunne være små handlinger, hvor de professionelle viste, at de havde set den efterladte som en person og tog hensyn til særlige behov. </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Dette undervisningsmateriale er baseret på forskningsprojektets resultater og arbejdsgruppens ekspertise som professionelle, der møder efterladte efter selvmord. Elene Fleischer har indtalt lydbilleder,</a:t>
            </a:r>
            <a:r>
              <a:rPr lang="da-DK" sz="1200" baseline="0" dirty="0" smtClean="0">
                <a:solidFill>
                  <a:prstClr val="black"/>
                </a:solidFill>
                <a:latin typeface="Arial" panose="020B0604020202020204" pitchFamily="34" charset="0"/>
                <a:cs typeface="Arial" panose="020B0604020202020204" pitchFamily="34" charset="0"/>
              </a:rPr>
              <a:t> der uddyber og supplerer det der står på dias. </a:t>
            </a:r>
            <a:endParaRPr lang="da-DK" sz="1200" dirty="0" smtClean="0">
              <a:solidFill>
                <a:prstClr val="black"/>
              </a:solidFill>
              <a:latin typeface="Arial" panose="020B0604020202020204" pitchFamily="34" charset="0"/>
              <a:cs typeface="Arial" panose="020B0604020202020204" pitchFamily="34" charset="0"/>
            </a:endParaRP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Udover dette korte undervisningsmateriale er der også udarbejdet et langt undervisningsmateriale, der er særlig rettet mod professionelle, der giver dødsbud/underretninger, og som vil vide mere om teoretisk sorgforståelse. </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Desuden er der udarbejdet en vejledning til professionelle og en pjece, du kan udlevere til efterladte, samt tre film, der viser, hvordan det kan være at være ældre efterladt efter selvmord, set fra deres førstepersonsperspektiv.</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Vi håber, at indsatserne er med til at sikre, at ældre efterladte efter selvmord får den hjælp og støtte, de har behov for. </a:t>
            </a:r>
          </a:p>
          <a:p>
            <a:endParaRPr lang="da-DK" sz="1200" dirty="0" smtClean="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Du kan læse mere om forskningsprojektet</a:t>
            </a:r>
            <a:r>
              <a:rPr lang="da-DK" baseline="0" dirty="0" smtClean="0"/>
              <a:t> her: </a:t>
            </a:r>
            <a:r>
              <a:rPr lang="da-DK" dirty="0" smtClean="0">
                <a:solidFill>
                  <a:prstClr val="black"/>
                </a:solidFill>
                <a:latin typeface="Arial" panose="020B0604020202020204" pitchFamily="34" charset="0"/>
                <a:cs typeface="Arial" panose="020B0604020202020204" pitchFamily="34" charset="0"/>
              </a:rPr>
              <a:t>www.regionsjaelland.dk/efterladte</a:t>
            </a:r>
            <a:endParaRPr lang="da-DK" sz="1200" dirty="0" smtClean="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2C52227-3453-467B-8857-8755152DE044}" type="slidenum">
              <a:rPr lang="da-DK" smtClean="0">
                <a:solidFill>
                  <a:prstClr val="black"/>
                </a:solidFill>
              </a:rPr>
              <a:pPr/>
              <a:t>2</a:t>
            </a:fld>
            <a:endParaRPr lang="da-DK">
              <a:solidFill>
                <a:prstClr val="black"/>
              </a:solidFill>
            </a:endParaRPr>
          </a:p>
        </p:txBody>
      </p:sp>
    </p:spTree>
    <p:extLst>
      <p:ext uri="{BB962C8B-B14F-4D97-AF65-F5344CB8AC3E}">
        <p14:creationId xmlns:p14="http://schemas.microsoft.com/office/powerpoint/2010/main" val="401535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a:t>
            </a:fld>
            <a:endParaRPr lang="da-DK"/>
          </a:p>
        </p:txBody>
      </p:sp>
    </p:spTree>
    <p:extLst>
      <p:ext uri="{BB962C8B-B14F-4D97-AF65-F5344CB8AC3E}">
        <p14:creationId xmlns:p14="http://schemas.microsoft.com/office/powerpoint/2010/main" val="4107234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ikke altid indlysende eller lige til at se at en borger er dement!</a:t>
            </a:r>
          </a:p>
          <a:p>
            <a:endParaRPr lang="da-DK" dirty="0"/>
          </a:p>
          <a:p>
            <a:r>
              <a:rPr lang="da-DK" dirty="0"/>
              <a:t>Symptomer på demens, kan let forveksles med symptomer på chok hos en ældre. Derfor er kontakten til netværk vigtigt. Netværket vil ofte kunne bidrage med vigtig viden om evt. kognitive vanskeligheder, som der skal tages hensyn til.  Kontakt til netværket kræver i udgangspunktet accept fra borgeren. </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7</a:t>
            </a:fld>
            <a:endParaRPr lang="da-DK"/>
          </a:p>
        </p:txBody>
      </p:sp>
    </p:spTree>
    <p:extLst>
      <p:ext uri="{BB962C8B-B14F-4D97-AF65-F5344CB8AC3E}">
        <p14:creationId xmlns:p14="http://schemas.microsoft.com/office/powerpoint/2010/main" val="82760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Lydbillede</a:t>
            </a:r>
            <a:r>
              <a:rPr lang="da-DK" b="1" smtClean="0"/>
              <a:t>: 00:32,00</a:t>
            </a:r>
            <a:r>
              <a:rPr lang="da-DK" b="1" baseline="0" smtClean="0"/>
              <a:t> </a:t>
            </a:r>
            <a:endParaRPr lang="da-DK" b="1" baseline="0" dirty="0" smtClean="0"/>
          </a:p>
          <a:p>
            <a:r>
              <a:rPr lang="da-DK" sz="1200" i="1" kern="1200" dirty="0" smtClean="0">
                <a:solidFill>
                  <a:schemeClr val="tx1"/>
                </a:solidFill>
                <a:effectLst/>
                <a:latin typeface="+mn-lt"/>
                <a:ea typeface="+mn-ea"/>
                <a:cs typeface="+mn-cs"/>
              </a:rPr>
              <a:t>”…Det er ikke altid indlysende eller lige til at se, om en borger er dement. Symptomer på demens kan let forveksles med symptomer på chok hos en ældre, derfor er kontakten til netværket vigtig.</a:t>
            </a:r>
          </a:p>
          <a:p>
            <a:r>
              <a:rPr lang="da-DK" sz="1200" i="1" kern="1200" dirty="0" smtClean="0">
                <a:solidFill>
                  <a:schemeClr val="tx1"/>
                </a:solidFill>
                <a:effectLst/>
                <a:latin typeface="+mn-lt"/>
                <a:ea typeface="+mn-ea"/>
                <a:cs typeface="+mn-cs"/>
              </a:rPr>
              <a:t>Netværket kan bidrage med vigtig viden om eventuelt kognitive vanskeligheder, som der skal tages hensyn til. Kontakten til netværket kræver i udgangspunktet altid accept fra borgeren”</a:t>
            </a:r>
          </a:p>
          <a:p>
            <a:endParaRPr lang="da-DK" b="1" baseline="0" dirty="0" smtClean="0"/>
          </a:p>
          <a:p>
            <a:r>
              <a:rPr lang="da-DK" dirty="0" smtClean="0"/>
              <a:t>Obs </a:t>
            </a:r>
            <a:r>
              <a:rPr lang="da-DK" dirty="0"/>
              <a:t>er der evt. et høreapparat der skal monteres ( hvis man fx kommer om natten!) </a:t>
            </a:r>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8</a:t>
            </a:fld>
            <a:endParaRPr lang="da-DK">
              <a:solidFill>
                <a:prstClr val="black"/>
              </a:solidFill>
            </a:endParaRPr>
          </a:p>
        </p:txBody>
      </p:sp>
    </p:spTree>
    <p:extLst>
      <p:ext uri="{BB962C8B-B14F-4D97-AF65-F5344CB8AC3E}">
        <p14:creationId xmlns:p14="http://schemas.microsoft.com/office/powerpoint/2010/main" val="97650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Lydbillede: 01:07,92 – </a:t>
            </a:r>
            <a:r>
              <a:rPr lang="da-DK" sz="1200" b="1" kern="1200" dirty="0" smtClean="0">
                <a:solidFill>
                  <a:schemeClr val="tx1"/>
                </a:solidFill>
                <a:effectLst/>
                <a:latin typeface="+mn-lt"/>
                <a:ea typeface="+mn-ea"/>
                <a:cs typeface="+mn-cs"/>
              </a:rPr>
              <a:t>”</a:t>
            </a:r>
            <a:r>
              <a:rPr lang="da-DK" sz="1200" kern="1200" dirty="0" smtClean="0">
                <a:solidFill>
                  <a:schemeClr val="tx1"/>
                </a:solidFill>
                <a:effectLst/>
                <a:latin typeface="+mn-lt"/>
                <a:ea typeface="+mn-ea"/>
                <a:cs typeface="+mn-cs"/>
              </a:rPr>
              <a:t>En ældre kvinde mister ægtefælle og politiet kommer med dødsbudskabet”, </a:t>
            </a:r>
          </a:p>
          <a:p>
            <a:r>
              <a:rPr lang="da-DK" sz="1200" i="1" kern="1200" dirty="0" smtClean="0">
                <a:solidFill>
                  <a:schemeClr val="tx1"/>
                </a:solidFill>
                <a:effectLst/>
                <a:latin typeface="+mn-lt"/>
                <a:ea typeface="+mn-ea"/>
                <a:cs typeface="+mn-cs"/>
              </a:rPr>
              <a:t>”Jeg ved ikke om det tog 5 min. eller ½ time, det har jeg ingen fornemmelse af…</a:t>
            </a:r>
          </a:p>
          <a:p>
            <a:r>
              <a:rPr lang="da-DK" sz="1200" i="1" kern="1200" dirty="0" smtClean="0">
                <a:solidFill>
                  <a:schemeClr val="tx1"/>
                </a:solidFill>
                <a:effectLst/>
                <a:latin typeface="+mn-lt"/>
                <a:ea typeface="+mn-ea"/>
                <a:cs typeface="+mn-cs"/>
              </a:rPr>
              <a:t>så sagde de, han var på skadestuen, og jeg skulle ind og identificere ham…</a:t>
            </a:r>
          </a:p>
          <a:p>
            <a:r>
              <a:rPr lang="da-DK" sz="1200" i="1" kern="1200" dirty="0" smtClean="0">
                <a:solidFill>
                  <a:schemeClr val="tx1"/>
                </a:solidFill>
                <a:effectLst/>
                <a:latin typeface="+mn-lt"/>
                <a:ea typeface="+mn-ea"/>
                <a:cs typeface="+mn-cs"/>
              </a:rPr>
              <a:t>så sagde de, nu skal du tage din frakke og din mobiltelefon, så kører vi derind.</a:t>
            </a:r>
          </a:p>
          <a:p>
            <a:r>
              <a:rPr lang="da-DK" sz="1200" i="1" kern="1200" dirty="0" smtClean="0">
                <a:solidFill>
                  <a:schemeClr val="tx1"/>
                </a:solidFill>
                <a:effectLst/>
                <a:latin typeface="+mn-lt"/>
                <a:ea typeface="+mn-ea"/>
                <a:cs typeface="+mn-cs"/>
              </a:rPr>
              <a:t>Der var ikke noget med, at nu skulle jeg selv køre derind og så møde dem. Det var – nu gør vi sådan.</a:t>
            </a:r>
          </a:p>
          <a:p>
            <a:r>
              <a:rPr lang="da-DK" sz="1200" i="1" kern="1200" dirty="0" smtClean="0">
                <a:solidFill>
                  <a:schemeClr val="tx1"/>
                </a:solidFill>
                <a:effectLst/>
                <a:latin typeface="+mn-lt"/>
                <a:ea typeface="+mn-ea"/>
                <a:cs typeface="+mn-cs"/>
              </a:rPr>
              <a:t>Og det..</a:t>
            </a:r>
          </a:p>
          <a:p>
            <a:r>
              <a:rPr lang="da-DK" sz="1200" i="1" kern="1200" dirty="0" smtClean="0">
                <a:solidFill>
                  <a:schemeClr val="tx1"/>
                </a:solidFill>
                <a:effectLst/>
                <a:latin typeface="+mn-lt"/>
                <a:ea typeface="+mn-ea"/>
                <a:cs typeface="+mn-cs"/>
              </a:rPr>
              <a:t>jeg var som et lille barn, så det var fint, at jeg fik ordre. og sådan gør jeg.</a:t>
            </a:r>
          </a:p>
          <a:p>
            <a:r>
              <a:rPr lang="da-DK" sz="1200" i="1" kern="1200" dirty="0" smtClean="0">
                <a:solidFill>
                  <a:schemeClr val="tx1"/>
                </a:solidFill>
                <a:effectLst/>
                <a:latin typeface="+mn-lt"/>
                <a:ea typeface="+mn-ea"/>
                <a:cs typeface="+mn-cs"/>
              </a:rPr>
              <a:t>så gik vi ud i bilen, og han åbnede pænt døren.</a:t>
            </a:r>
          </a:p>
          <a:p>
            <a:r>
              <a:rPr lang="da-DK" sz="1200" i="1" kern="1200" dirty="0" smtClean="0">
                <a:solidFill>
                  <a:schemeClr val="tx1"/>
                </a:solidFill>
                <a:effectLst/>
                <a:latin typeface="+mn-lt"/>
                <a:ea typeface="+mn-ea"/>
                <a:cs typeface="+mn-cs"/>
              </a:rPr>
              <a:t>Og den tavse han kørte og den anden satte sig ind ved siden af mig.</a:t>
            </a:r>
          </a:p>
          <a:p>
            <a:r>
              <a:rPr lang="da-DK" sz="1200" i="1" kern="1200" dirty="0" smtClean="0">
                <a:solidFill>
                  <a:schemeClr val="tx1"/>
                </a:solidFill>
                <a:effectLst/>
                <a:latin typeface="+mn-lt"/>
                <a:ea typeface="+mn-ea"/>
                <a:cs typeface="+mn-cs"/>
              </a:rPr>
              <a:t>Jeg opdagede efterhånden, at han sad og holdt mig i hånden, og det føltes godt”</a:t>
            </a:r>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10</a:t>
            </a:fld>
            <a:endParaRPr lang="da-DK">
              <a:solidFill>
                <a:prstClr val="black"/>
              </a:solidFill>
            </a:endParaRPr>
          </a:p>
        </p:txBody>
      </p:sp>
    </p:spTree>
    <p:extLst>
      <p:ext uri="{BB962C8B-B14F-4D97-AF65-F5344CB8AC3E}">
        <p14:creationId xmlns:p14="http://schemas.microsoft.com/office/powerpoint/2010/main" val="114793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414">
              <a:defRPr/>
            </a:pPr>
            <a:r>
              <a:rPr lang="da-DK" dirty="0">
                <a:cs typeface="Calibri"/>
              </a:rPr>
              <a:t>Gå evt. selv først ind og se afdøde. På den måde kan du evt. verbalt forberede de efterlevende på, hvad de skal møde.  Dele af kroppen kan også dækkes af om nødvendigt.</a:t>
            </a:r>
          </a:p>
          <a:p>
            <a:pPr defTabSz="914414">
              <a:defRPr/>
            </a:pPr>
            <a:endParaRPr lang="da-DK" dirty="0">
              <a:cs typeface="Calibri"/>
            </a:endParaRPr>
          </a:p>
          <a:p>
            <a:pPr defTabSz="914414">
              <a:defRPr/>
            </a:pPr>
            <a:r>
              <a:rPr lang="da-DK" dirty="0">
                <a:cs typeface="Calibri"/>
              </a:rPr>
              <a:t>Overvej om der skal tilbydes, at der bliver taget et billede, hvis nogen af de efterlevende slet ikke vil se afdøde. Det vil bl.a. afhænge af hvordan liget ser ud. Billeder kan være brugbare, hvis man senere skulle fortryde beslutningen.</a:t>
            </a:r>
          </a:p>
          <a:p>
            <a:pPr defTabSz="914414">
              <a:defRPr/>
            </a:pPr>
            <a:endParaRPr lang="da-DK" dirty="0">
              <a:cs typeface="Calibri"/>
            </a:endParaRPr>
          </a:p>
          <a:p>
            <a:pPr defTabSz="914414">
              <a:defRPr/>
            </a:pPr>
            <a:r>
              <a:rPr lang="da-DK" dirty="0">
                <a:cs typeface="Calibri"/>
              </a:rPr>
              <a:t>Vær opmærksom på at hvis der er flere børn der skal ind og se afdøde samtidigt, skal der helst være en voksen til hvert barn. Børn har ofte brug for at holde en voksen i hånden, også selvom det er en de evt. ikke kender.</a:t>
            </a:r>
          </a:p>
          <a:p>
            <a:pPr defTabSz="914414">
              <a:defRPr/>
            </a:pPr>
            <a:endParaRPr lang="da-DK" dirty="0"/>
          </a:p>
          <a:p>
            <a:pPr defTabSz="922812">
              <a:defRPr/>
            </a:pPr>
            <a:r>
              <a:rPr lang="da-DK" sz="1200" b="1" dirty="0">
                <a:cs typeface="Calibri"/>
              </a:rPr>
              <a:t>Fotos? </a:t>
            </a:r>
            <a:r>
              <a:rPr lang="da-DK" sz="1200" dirty="0">
                <a:cs typeface="Calibri"/>
              </a:rPr>
              <a:t>Overvej om der skal tilbydes, at der bliver taget et billede, hvis nogen af de efterlevende slet ikke vil se afdøde. Det vil bl.a. afhænge af hvordan afdøde ser ud. Billeder kan være brugbare, hvis man senere skulle fortryde beslutningen.</a:t>
            </a:r>
          </a:p>
          <a:p>
            <a:pPr marL="0" indent="0" defTabSz="922812">
              <a:buNone/>
              <a:defRPr/>
            </a:pPr>
            <a:endParaRPr lang="da-DK" sz="1200" i="1" dirty="0">
              <a:cs typeface="Calibri"/>
            </a:endParaRPr>
          </a:p>
          <a:p>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11</a:t>
            </a:fld>
            <a:endParaRPr lang="da-DK"/>
          </a:p>
        </p:txBody>
      </p:sp>
    </p:spTree>
    <p:extLst>
      <p:ext uri="{BB962C8B-B14F-4D97-AF65-F5344CB8AC3E}">
        <p14:creationId xmlns:p14="http://schemas.microsoft.com/office/powerpoint/2010/main" val="11322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4288">
              <a:defRPr/>
            </a:pPr>
            <a:endParaRPr lang="en-US" dirty="0">
              <a:cs typeface="Calibri"/>
            </a:endParaRP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52227-3453-467B-8857-8755152DE044}"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87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24288" rtl="0" eaLnBrk="1" fontAlgn="auto" latinLnBrk="0" hangingPunct="1">
              <a:lnSpc>
                <a:spcPct val="100000"/>
              </a:lnSpc>
              <a:spcBef>
                <a:spcPts val="0"/>
              </a:spcBef>
              <a:spcAft>
                <a:spcPts val="0"/>
              </a:spcAft>
              <a:buClrTx/>
              <a:buSzTx/>
              <a:buFontTx/>
              <a:buNone/>
              <a:tabLst/>
              <a:defRPr/>
            </a:pPr>
            <a:r>
              <a:rPr lang="da-DK" b="1" dirty="0" smtClean="0">
                <a:cs typeface="Calibri"/>
              </a:rPr>
              <a:t>Lydoptagelse: 01:14,45 – Om at </a:t>
            </a:r>
            <a:r>
              <a:rPr lang="da-DK" b="1" baseline="0" dirty="0" smtClean="0">
                <a:cs typeface="Calibri"/>
              </a:rPr>
              <a:t>se afdøde </a:t>
            </a:r>
            <a:endParaRPr lang="da-DK" dirty="0" smtClean="0">
              <a:cs typeface="Calibri"/>
            </a:endParaRPr>
          </a:p>
          <a:p>
            <a:pPr marL="0" marR="0" lvl="0" indent="0" algn="l" defTabSz="924288" rtl="0" eaLnBrk="1" fontAlgn="auto" latinLnBrk="0" hangingPunct="1">
              <a:lnSpc>
                <a:spcPct val="100000"/>
              </a:lnSpc>
              <a:spcBef>
                <a:spcPts val="0"/>
              </a:spcBef>
              <a:spcAft>
                <a:spcPts val="0"/>
              </a:spcAft>
              <a:buClrTx/>
              <a:buSzTx/>
              <a:buFontTx/>
              <a:buNone/>
              <a:tabLst/>
              <a:defRPr/>
            </a:pPr>
            <a:r>
              <a:rPr lang="da-DK" dirty="0" smtClean="0">
                <a:cs typeface="Calibri"/>
              </a:rPr>
              <a:t>Det </a:t>
            </a:r>
            <a:r>
              <a:rPr lang="da-DK" dirty="0">
                <a:cs typeface="Calibri"/>
              </a:rPr>
              <a:t>vil være en konkret individuel vurdering, om det kan skade barnet at se afdøde. Der er en gråzone i forhold til børn på 2 – 6 år</a:t>
            </a:r>
          </a:p>
          <a:p>
            <a:pPr defTabSz="924288">
              <a:defRPr/>
            </a:pPr>
            <a:endParaRPr lang="en-US" dirty="0">
              <a:cs typeface="Calibri"/>
            </a:endParaRP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52227-3453-467B-8857-8755152DE044}"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8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790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a-DK"/>
              <a:t>Klik på ikonet for at tilføje et billede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258801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362665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8104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2600435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a-DK"/>
              <a:t>Klik for at redigere titeltypografien i masteren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pPr/>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475153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a-DK"/>
              <a:t>Klik for at redigere titeltypografien i masteren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pPr/>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4204415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3622905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1179492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 og indholdsobjekt">
    <p:bg>
      <p:bgPr>
        <a:solidFill>
          <a:srgbClr val="7F8D76"/>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 xmlns:a16="http://schemas.microsoft.com/office/drawing/2014/main" id="{8B38E774-0407-6E45-B350-B6CECE906B74}"/>
              </a:ext>
            </a:extLst>
          </p:cNvPr>
          <p:cNvSpPr/>
          <p:nvPr userDrawn="1"/>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9" name="Billede 8">
            <a:extLst>
              <a:ext uri="{FF2B5EF4-FFF2-40B4-BE49-F238E27FC236}">
                <a16:creationId xmlns="" xmlns:a16="http://schemas.microsoft.com/office/drawing/2014/main" id="{7D1F3450-FD0F-7847-B01B-503C28959F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Tree>
    <p:extLst>
      <p:ext uri="{BB962C8B-B14F-4D97-AF65-F5344CB8AC3E}">
        <p14:creationId xmlns:p14="http://schemas.microsoft.com/office/powerpoint/2010/main" val="3111125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55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1211925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og indholdsobjek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a-DK"/>
              <a:t>Klik for at redigere i master</a:t>
            </a:r>
          </a:p>
        </p:txBody>
      </p:sp>
      <p:sp>
        <p:nvSpPr>
          <p:cNvPr id="3" name="Pladsholder til indhold 2"/>
          <p:cNvSpPr>
            <a:spLocks noGrp="1"/>
          </p:cNvSpPr>
          <p:nvPr>
            <p:ph idx="1"/>
          </p:nvPr>
        </p:nvSpPr>
        <p:spPr>
          <a:xfrm>
            <a:off x="838200" y="1825625"/>
            <a:ext cx="10515600" cy="4351338"/>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111802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a:prstGeom prst="rect">
            <a:avLst/>
          </a:prstGeo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30147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6" name="Pladsholder til sidefod 5"/>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4787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a:prstGeom prst="rect">
            <a:avLst/>
          </a:prstGeo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8" name="Pladsholder til sidefod 7"/>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9" name="Pladsholder til slidenummer 8"/>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829441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a-DK"/>
              <a:t>Klik for at redigere i master</a:t>
            </a:r>
          </a:p>
        </p:txBody>
      </p:sp>
      <p:sp>
        <p:nvSpPr>
          <p:cNvPr id="3" name="Pladsholder til dato 2"/>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4" name="Pladsholder til sidefod 3"/>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5" name="Pladsholder til slidenummer 4"/>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3956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3" name="Pladsholder til sidefod 2"/>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57226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6" name="Pladsholder til sidefod 5"/>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36174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6" name="Pladsholder til sidefod 5"/>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21633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a-DK"/>
              <a:t>Klik for at redigere i master</a:t>
            </a:r>
          </a:p>
        </p:txBody>
      </p:sp>
      <p:sp>
        <p:nvSpPr>
          <p:cNvPr id="3" name="Pladsholder til lodret titel 2"/>
          <p:cNvSpPr>
            <a:spLocks noGrp="1"/>
          </p:cNvSpPr>
          <p:nvPr>
            <p:ph type="body" orient="vert" idx="1"/>
          </p:nvPr>
        </p:nvSpPr>
        <p:spPr>
          <a:xfrm>
            <a:off x="838200" y="1825625"/>
            <a:ext cx="10515600" cy="4351338"/>
          </a:xfrm>
          <a:prstGeom prst="rect">
            <a:avLst/>
          </a:prstGeo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57758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a:prstGeom prst="rect">
            <a:avLst/>
          </a:prstGeo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a:prstGeom prst="rect">
            <a:avLst/>
          </a:prstGeo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B5336131-2E91-41B2-BC3B-5F759E4CF954}" type="datetimeFigureOut">
              <a:rPr lang="da-DK" smtClean="0">
                <a:solidFill>
                  <a:prstClr val="black">
                    <a:tint val="75000"/>
                  </a:prstClr>
                </a:solidFill>
              </a:rPr>
              <a:pPr/>
              <a:t>17-05-2023</a:t>
            </a:fld>
            <a:endParaRPr lang="da-DK">
              <a:solidFill>
                <a:prstClr val="black">
                  <a:tint val="75000"/>
                </a:prstClr>
              </a:solidFill>
            </a:endParaRPr>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a:xfrm>
            <a:off x="8610600" y="6356350"/>
            <a:ext cx="2743200" cy="365125"/>
          </a:xfrm>
          <a:prstGeom prst="rect">
            <a:avLst/>
          </a:prstGeom>
        </p:spPr>
        <p:txBody>
          <a:bodyPr/>
          <a:lstStyle/>
          <a:p>
            <a:fld id="{DB0E1596-9730-4AE4-91A0-4065381548E0}"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4493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7AE9C44-9DAE-47EA-BF7B-527501938C3F}"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913637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54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416803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4003512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168110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141410" y="3073397"/>
            <a:ext cx="4878391"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0" y="3073397"/>
            <a:ext cx="4875210"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615738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4024627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750475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4147032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372402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a-DK"/>
              <a:t>Klik på ikonet for at tilføje et billede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74050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2262217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750351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2317469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507956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a-DK"/>
              <a:t>Klik for at redigere titeltypografien i masteren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059875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a-DK"/>
              <a:t>Klik for at redigere titeltypografien i masteren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753211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048795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888481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rgbClr val="7F8D76"/>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 xmlns:a16="http://schemas.microsoft.com/office/drawing/2014/main" id="{8B38E774-0407-6E45-B350-B6CECE906B74}"/>
              </a:ext>
            </a:extLst>
          </p:cNvPr>
          <p:cNvSpPr/>
          <p:nvPr userDrawn="1"/>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9" name="Billede 8">
            <a:extLst>
              <a:ext uri="{FF2B5EF4-FFF2-40B4-BE49-F238E27FC236}">
                <a16:creationId xmlns="" xmlns:a16="http://schemas.microsoft.com/office/drawing/2014/main" id="{7D1F3450-FD0F-7847-B01B-503C28959F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Tree>
    <p:extLst>
      <p:ext uri="{BB962C8B-B14F-4D97-AF65-F5344CB8AC3E}">
        <p14:creationId xmlns:p14="http://schemas.microsoft.com/office/powerpoint/2010/main" val="2211563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lede 4">
            <a:extLst>
              <a:ext uri="{FF2B5EF4-FFF2-40B4-BE49-F238E27FC236}">
                <a16:creationId xmlns="" xmlns:a16="http://schemas.microsoft.com/office/drawing/2014/main" id="{27D6B339-622D-E543-BF30-4FD4109015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4BBF872C-D012-9E47-B8F4-CDDE9F70F69A}"/>
              </a:ext>
            </a:extLst>
          </p:cNvPr>
          <p:cNvSpPr/>
          <p:nvPr userDrawn="1"/>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1372682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980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141410" y="3073397"/>
            <a:ext cx="4878391"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0" y="3073397"/>
            <a:ext cx="4875210"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7AE9C44-9DAE-47EA-BF7B-527501938C3F}" type="datetimeFigureOut">
              <a:rPr lang="en-US" smtClean="0"/>
              <a:pPr/>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2542758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21329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77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0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758690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845014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617540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141410" y="3073397"/>
            <a:ext cx="4878391"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0" y="3073397"/>
            <a:ext cx="4875210"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69235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981534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124578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10753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7AE9C44-9DAE-47EA-BF7B-527501938C3F}" type="datetimeFigureOut">
              <a:rPr lang="en-US" smtClean="0"/>
              <a:pPr/>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2141866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324091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a-DK"/>
              <a:t>Klik på ikonet for at tilføje et billede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03452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48402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2980022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696637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a-DK"/>
              <a:t>Klik for at redigere titeltypografien i masteren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665936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a-DK"/>
              <a:t>Klik for at redigere titeltypografien i masteren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506206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906229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6081125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rgbClr val="7F8D76"/>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 xmlns:a16="http://schemas.microsoft.com/office/drawing/2014/main" id="{8B38E774-0407-6E45-B350-B6CECE906B74}"/>
              </a:ext>
            </a:extLst>
          </p:cNvPr>
          <p:cNvSpPr/>
          <p:nvPr userDrawn="1"/>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9" name="Billede 8">
            <a:extLst>
              <a:ext uri="{FF2B5EF4-FFF2-40B4-BE49-F238E27FC236}">
                <a16:creationId xmlns="" xmlns:a16="http://schemas.microsoft.com/office/drawing/2014/main" id="{7D1F3450-FD0F-7847-B01B-503C28959F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Tree>
    <p:extLst>
      <p:ext uri="{BB962C8B-B14F-4D97-AF65-F5344CB8AC3E}">
        <p14:creationId xmlns:p14="http://schemas.microsoft.com/office/powerpoint/2010/main" val="51048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E9C44-9DAE-47EA-BF7B-527501938C3F}" type="datetimeFigureOut">
              <a:rPr lang="en-US" smtClean="0"/>
              <a:pPr/>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2422969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lede 4">
            <a:extLst>
              <a:ext uri="{FF2B5EF4-FFF2-40B4-BE49-F238E27FC236}">
                <a16:creationId xmlns="" xmlns:a16="http://schemas.microsoft.com/office/drawing/2014/main" id="{27D6B339-622D-E543-BF30-4FD4109015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4BBF872C-D012-9E47-B8F4-CDDE9F70F69A}"/>
              </a:ext>
            </a:extLst>
          </p:cNvPr>
          <p:cNvSpPr/>
          <p:nvPr userDrawn="1"/>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2662680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200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356496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C2E3-A69C-4D5E-9D0D-9F10D106B08F}" type="slidenum">
              <a:rPr lang="en-US" smtClean="0"/>
              <a:pPr/>
              <a:t>‹nr.›</a:t>
            </a:fld>
            <a:endParaRPr lang="en-US"/>
          </a:p>
        </p:txBody>
      </p:sp>
    </p:spTree>
    <p:extLst>
      <p:ext uri="{BB962C8B-B14F-4D97-AF65-F5344CB8AC3E}">
        <p14:creationId xmlns:p14="http://schemas.microsoft.com/office/powerpoint/2010/main" val="34889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4.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AE9C44-9DAE-47EA-BF7B-527501938C3F}" type="datetimeFigureOut">
              <a:rPr lang="en-US" smtClean="0"/>
              <a:pPr/>
              <a:t>5/17/2023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0FC2E3-A69C-4D5E-9D0D-9F10D106B08F}" type="slidenum">
              <a:rPr lang="en-US" smtClean="0"/>
              <a:pPr/>
              <a:t>‹nr.›</a:t>
            </a:fld>
            <a:endParaRPr lang="en-US"/>
          </a:p>
        </p:txBody>
      </p:sp>
    </p:spTree>
    <p:extLst>
      <p:ext uri="{BB962C8B-B14F-4D97-AF65-F5344CB8AC3E}">
        <p14:creationId xmlns:p14="http://schemas.microsoft.com/office/powerpoint/2010/main" val="3189456400"/>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67"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7622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860332931"/>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66245"/>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509752118"/>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153626"/>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hyperlink" Target="http://www.regionsjaelland.dk/efterladte" TargetMode="External"/><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av"/><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regionsjaelland.23video.com/secret/58770834/b3224852e4c2637f40b1188062be41a4" TargetMode="External"/><Relationship Id="rId5" Type="http://schemas.openxmlformats.org/officeDocument/2006/relationships/hyperlink" Target="http://regionsjaelland.23video.com/secret/58770620/40492262bb1dcfb2d5c020bba7a664e4" TargetMode="External"/><Relationship Id="rId4" Type="http://schemas.openxmlformats.org/officeDocument/2006/relationships/hyperlink" Target="http://regionsjaelland.23video.com/secret/58770495/f493f158060b353415304698bc880df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hyperlink" Target="https://www.regionsjaelland.dk/sundhed/geo/psykiatrien/om_psykiatrien/kompetencecenter-for-relationer-og-deeskalering/projekt-efterladte-efter-selvmord/Sider/Pjecer-vejledninger-og-rapporter.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regionsjaelland.dk/efterladte" TargetMode="External"/><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image" Target="../media/image13.jpeg"/><Relationship Id="rId5" Type="http://schemas.openxmlformats.org/officeDocument/2006/relationships/image" Target="../media/image6.emf"/><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Billede 29">
            <a:extLst>
              <a:ext uri="{FF2B5EF4-FFF2-40B4-BE49-F238E27FC236}">
                <a16:creationId xmlns="" xmlns:a16="http://schemas.microsoft.com/office/drawing/2014/main" id="{0036CFC0-B94D-2647-81DA-45FD34187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106" y="1172901"/>
            <a:ext cx="7791456" cy="4891303"/>
          </a:xfrm>
          <a:prstGeom prst="rect">
            <a:avLst/>
          </a:prstGeom>
        </p:spPr>
      </p:pic>
      <p:sp>
        <p:nvSpPr>
          <p:cNvPr id="20" name="Rektangel 19">
            <a:extLst>
              <a:ext uri="{FF2B5EF4-FFF2-40B4-BE49-F238E27FC236}">
                <a16:creationId xmlns="" xmlns:a16="http://schemas.microsoft.com/office/drawing/2014/main" id="{FF8145A1-0592-924E-8AFB-C5670644E862}"/>
              </a:ext>
            </a:extLst>
          </p:cNvPr>
          <p:cNvSpPr/>
          <p:nvPr/>
        </p:nvSpPr>
        <p:spPr>
          <a:xfrm>
            <a:off x="611511" y="3963920"/>
            <a:ext cx="2550798" cy="707886"/>
          </a:xfrm>
          <a:prstGeom prst="rect">
            <a:avLst/>
          </a:prstGeom>
        </p:spPr>
        <p:txBody>
          <a:bodyPr wrap="square">
            <a:spAutoFit/>
          </a:bodyPr>
          <a:lstStyle/>
          <a:p>
            <a:r>
              <a:rPr lang="da-DK" sz="2000" dirty="0">
                <a:latin typeface="Arial" panose="020B0604020202020204" pitchFamily="34" charset="0"/>
                <a:cs typeface="Arial" panose="020B0604020202020204" pitchFamily="34" charset="0"/>
              </a:rPr>
              <a:t>Nødvendig akut hjælp de første uger</a:t>
            </a:r>
          </a:p>
        </p:txBody>
      </p:sp>
      <p:sp>
        <p:nvSpPr>
          <p:cNvPr id="21" name="Rektangel 20">
            <a:extLst>
              <a:ext uri="{FF2B5EF4-FFF2-40B4-BE49-F238E27FC236}">
                <a16:creationId xmlns="" xmlns:a16="http://schemas.microsoft.com/office/drawing/2014/main" id="{AA3C02C1-3278-DA47-A6BA-67EEDBCABD22}"/>
              </a:ext>
            </a:extLst>
          </p:cNvPr>
          <p:cNvSpPr/>
          <p:nvPr/>
        </p:nvSpPr>
        <p:spPr>
          <a:xfrm>
            <a:off x="583434" y="577680"/>
            <a:ext cx="7810151" cy="769441"/>
          </a:xfrm>
          <a:prstGeom prst="rect">
            <a:avLst/>
          </a:prstGeom>
        </p:spPr>
        <p:txBody>
          <a:bodyPr wrap="none">
            <a:spAutoFit/>
          </a:bodyPr>
          <a:lstStyle/>
          <a:p>
            <a:r>
              <a:rPr lang="da-DK" sz="4400" b="1" dirty="0">
                <a:solidFill>
                  <a:srgbClr val="7F8D76"/>
                </a:solidFill>
                <a:latin typeface="Arial" panose="020B0604020202020204" pitchFamily="34" charset="0"/>
                <a:cs typeface="Arial" panose="020B0604020202020204" pitchFamily="34" charset="0"/>
              </a:rPr>
              <a:t>Når ældre oplever selvmord </a:t>
            </a:r>
          </a:p>
        </p:txBody>
      </p:sp>
      <p:sp>
        <p:nvSpPr>
          <p:cNvPr id="24" name="Rektangel 23">
            <a:extLst>
              <a:ext uri="{FF2B5EF4-FFF2-40B4-BE49-F238E27FC236}">
                <a16:creationId xmlns="" xmlns:a16="http://schemas.microsoft.com/office/drawing/2014/main" id="{A685898B-DD9A-6746-A4F4-F0EB476112FE}"/>
              </a:ext>
            </a:extLst>
          </p:cNvPr>
          <p:cNvSpPr/>
          <p:nvPr/>
        </p:nvSpPr>
        <p:spPr>
          <a:xfrm>
            <a:off x="667793" y="1268675"/>
            <a:ext cx="5306673" cy="584775"/>
          </a:xfrm>
          <a:prstGeom prst="rect">
            <a:avLst/>
          </a:prstGeom>
        </p:spPr>
        <p:txBody>
          <a:bodyPr wrap="square">
            <a:spAutoFit/>
          </a:bodyPr>
          <a:lstStyle/>
          <a:p>
            <a:r>
              <a:rPr lang="da-DK" sz="3200" b="1" dirty="0">
                <a:solidFill>
                  <a:srgbClr val="7F8D76"/>
                </a:solidFill>
                <a:latin typeface="Arial" panose="020B0604020202020204" pitchFamily="34" charset="0"/>
                <a:cs typeface="Arial" panose="020B0604020202020204" pitchFamily="34" charset="0"/>
              </a:rPr>
              <a:t>– hele familien bliver ramt</a:t>
            </a:r>
            <a:endParaRPr lang="da-DK" sz="3200" dirty="0">
              <a:solidFill>
                <a:srgbClr val="7F8D76"/>
              </a:solidFill>
              <a:latin typeface="Arial" panose="020B0604020202020204" pitchFamily="34" charset="0"/>
              <a:cs typeface="Arial" panose="020B0604020202020204" pitchFamily="34" charset="0"/>
            </a:endParaRPr>
          </a:p>
        </p:txBody>
      </p:sp>
      <p:pic>
        <p:nvPicPr>
          <p:cNvPr id="26" name="Billede 25">
            <a:extLst>
              <a:ext uri="{FF2B5EF4-FFF2-40B4-BE49-F238E27FC236}">
                <a16:creationId xmlns="" xmlns:a16="http://schemas.microsoft.com/office/drawing/2014/main" id="{0952C353-9AFC-1344-925D-46A7EF3FB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048" y="5910142"/>
            <a:ext cx="1961599" cy="678742"/>
          </a:xfrm>
          <a:prstGeom prst="rect">
            <a:avLst/>
          </a:prstGeom>
        </p:spPr>
      </p:pic>
      <p:pic>
        <p:nvPicPr>
          <p:cNvPr id="28" name="Billede 27">
            <a:extLst>
              <a:ext uri="{FF2B5EF4-FFF2-40B4-BE49-F238E27FC236}">
                <a16:creationId xmlns="" xmlns:a16="http://schemas.microsoft.com/office/drawing/2014/main" id="{4CD6445D-E35A-3D42-B432-A397A8D6E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844" y="6000705"/>
            <a:ext cx="1398521" cy="525505"/>
          </a:xfrm>
          <a:prstGeom prst="rect">
            <a:avLst/>
          </a:prstGeom>
        </p:spPr>
      </p:pic>
      <p:pic>
        <p:nvPicPr>
          <p:cNvPr id="32" name="Billede 31">
            <a:extLst>
              <a:ext uri="{FF2B5EF4-FFF2-40B4-BE49-F238E27FC236}">
                <a16:creationId xmlns="" xmlns:a16="http://schemas.microsoft.com/office/drawing/2014/main" id="{D3D1C7F1-363F-F147-B0CD-04616A38F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7099" y="6032410"/>
            <a:ext cx="1556256" cy="501836"/>
          </a:xfrm>
          <a:prstGeom prst="rect">
            <a:avLst/>
          </a:prstGeom>
        </p:spPr>
      </p:pic>
      <p:sp>
        <p:nvSpPr>
          <p:cNvPr id="33" name="Rektangel 32">
            <a:extLst>
              <a:ext uri="{FF2B5EF4-FFF2-40B4-BE49-F238E27FC236}">
                <a16:creationId xmlns="" xmlns:a16="http://schemas.microsoft.com/office/drawing/2014/main" id="{DCFA6B42-CFDF-A243-B7DC-016A0E22DD52}"/>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10" name="Billede 9">
            <a:extLst>
              <a:ext uri="{FF2B5EF4-FFF2-40B4-BE49-F238E27FC236}">
                <a16:creationId xmlns="" xmlns:a16="http://schemas.microsoft.com/office/drawing/2014/main" id="{F38C13EC-33F3-DE48-A668-A8B8DB964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6170" y="5887901"/>
            <a:ext cx="745794" cy="700983"/>
          </a:xfrm>
          <a:prstGeom prst="rect">
            <a:avLst/>
          </a:prstGeom>
        </p:spPr>
      </p:pic>
    </p:spTree>
    <p:extLst>
      <p:ext uri="{BB962C8B-B14F-4D97-AF65-F5344CB8AC3E}">
        <p14:creationId xmlns:p14="http://schemas.microsoft.com/office/powerpoint/2010/main" val="3880388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 xmlns:a16="http://schemas.microsoft.com/office/drawing/2014/main" id="{E208984E-26F4-2344-82E4-A96DFD909596}"/>
              </a:ext>
            </a:extLst>
          </p:cNvPr>
          <p:cNvSpPr txBox="1">
            <a:spLocks/>
          </p:cNvSpPr>
          <p:nvPr/>
        </p:nvSpPr>
        <p:spPr>
          <a:xfrm>
            <a:off x="822960" y="121568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prstClr val="white"/>
                </a:solidFill>
                <a:latin typeface="Arial" panose="020B0604020202020204" pitchFamily="34" charset="0"/>
                <a:cs typeface="Arial" panose="020B0604020202020204" pitchFamily="34" charset="0"/>
              </a:rPr>
              <a:t>At identificere den afdøde</a:t>
            </a:r>
            <a:endParaRPr lang="da-DK" dirty="0">
              <a:solidFill>
                <a:prstClr val="black"/>
              </a:solidFill>
            </a:endParaRPr>
          </a:p>
        </p:txBody>
      </p:sp>
      <p:sp>
        <p:nvSpPr>
          <p:cNvPr id="7" name="Undertitel 2">
            <a:extLst>
              <a:ext uri="{FF2B5EF4-FFF2-40B4-BE49-F238E27FC236}">
                <a16:creationId xmlns="" xmlns:a16="http://schemas.microsoft.com/office/drawing/2014/main" id="{775A5312-94EE-D54E-A2D5-1A7002BE7C7A}"/>
              </a:ext>
            </a:extLst>
          </p:cNvPr>
          <p:cNvSpPr txBox="1">
            <a:spLocks/>
          </p:cNvSpPr>
          <p:nvPr/>
        </p:nvSpPr>
        <p:spPr>
          <a:xfrm>
            <a:off x="822960" y="2289578"/>
            <a:ext cx="9448800" cy="1554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dirty="0">
                <a:solidFill>
                  <a:prstClr val="white"/>
                </a:solidFill>
                <a:latin typeface="Arial" panose="020B0604020202020204" pitchFamily="34" charset="0"/>
                <a:cs typeface="Arial" panose="020B0604020202020204" pitchFamily="34" charset="0"/>
              </a:rPr>
              <a:t>Fra forskningen: </a:t>
            </a:r>
            <a:endParaRPr lang="da-DK" sz="2400" dirty="0" smtClean="0">
              <a:solidFill>
                <a:prstClr val="white"/>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da-DK" sz="2400" dirty="0">
                <a:solidFill>
                  <a:prstClr val="white"/>
                </a:solidFill>
                <a:latin typeface="Arial" panose="020B0604020202020204" pitchFamily="34" charset="0"/>
                <a:cs typeface="Arial" panose="020B0604020202020204" pitchFamily="34" charset="0"/>
              </a:rPr>
              <a:t/>
            </a:r>
            <a:br>
              <a:rPr lang="da-DK" sz="2400" dirty="0">
                <a:solidFill>
                  <a:prstClr val="white"/>
                </a:solidFill>
                <a:latin typeface="Arial" panose="020B0604020202020204" pitchFamily="34" charset="0"/>
                <a:cs typeface="Arial" panose="020B0604020202020204" pitchFamily="34" charset="0"/>
              </a:rPr>
            </a:br>
            <a:r>
              <a:rPr lang="da-DK" sz="2400" dirty="0">
                <a:solidFill>
                  <a:prstClr val="white"/>
                </a:solidFill>
                <a:latin typeface="Arial" panose="020B0604020202020204" pitchFamily="34" charset="0"/>
                <a:cs typeface="Arial" panose="020B0604020202020204" pitchFamily="34" charset="0"/>
              </a:rPr>
              <a:t>En ældre kvinde mister </a:t>
            </a:r>
            <a:r>
              <a:rPr lang="da-DK" sz="2400" dirty="0" smtClean="0">
                <a:solidFill>
                  <a:prstClr val="white"/>
                </a:solidFill>
                <a:latin typeface="Arial" panose="020B0604020202020204" pitchFamily="34" charset="0"/>
                <a:cs typeface="Arial" panose="020B0604020202020204" pitchFamily="34" charset="0"/>
              </a:rPr>
              <a:t>ægtefælle </a:t>
            </a:r>
            <a:r>
              <a:rPr lang="da-DK" sz="2400" dirty="0">
                <a:solidFill>
                  <a:prstClr val="white"/>
                </a:solidFill>
                <a:latin typeface="Arial" panose="020B0604020202020204" pitchFamily="34" charset="0"/>
                <a:cs typeface="Arial" panose="020B0604020202020204" pitchFamily="34" charset="0"/>
              </a:rPr>
              <a:t>og </a:t>
            </a:r>
            <a:r>
              <a:rPr lang="da-DK" sz="2400" dirty="0" smtClean="0">
                <a:solidFill>
                  <a:prstClr val="white"/>
                </a:solidFill>
                <a:latin typeface="Arial" panose="020B0604020202020204" pitchFamily="34" charset="0"/>
                <a:cs typeface="Arial" panose="020B0604020202020204" pitchFamily="34" charset="0"/>
              </a:rPr>
              <a:t>politiet kommer med dødsbudskabet </a:t>
            </a:r>
            <a:r>
              <a:rPr lang="da-DK" sz="2400" dirty="0">
                <a:solidFill>
                  <a:prstClr val="white"/>
                </a:solidFill>
                <a:latin typeface="Arial" panose="020B0604020202020204" pitchFamily="34" charset="0"/>
                <a:cs typeface="Arial" panose="020B0604020202020204" pitchFamily="34" charset="0"/>
              </a:rPr>
              <a:t>…</a:t>
            </a:r>
          </a:p>
        </p:txBody>
      </p:sp>
      <p:pic>
        <p:nvPicPr>
          <p:cNvPr id="8" name="Billede 7">
            <a:extLst>
              <a:ext uri="{FF2B5EF4-FFF2-40B4-BE49-F238E27FC236}">
                <a16:creationId xmlns="" xmlns:a16="http://schemas.microsoft.com/office/drawing/2014/main" id="{75248466-E2EE-1E4E-9593-9D97B15B10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65229" y="4182164"/>
            <a:ext cx="4003461" cy="2513283"/>
          </a:xfrm>
          <a:prstGeom prst="rect">
            <a:avLst/>
          </a:prstGeom>
        </p:spPr>
      </p:pic>
      <p:sp>
        <p:nvSpPr>
          <p:cNvPr id="9" name="Rektangel 8">
            <a:extLst>
              <a:ext uri="{FF2B5EF4-FFF2-40B4-BE49-F238E27FC236}">
                <a16:creationId xmlns="" xmlns:a16="http://schemas.microsoft.com/office/drawing/2014/main" id="{85C71B90-846F-2045-BA30-654955E9536F}"/>
              </a:ext>
            </a:extLst>
          </p:cNvPr>
          <p:cNvSpPr/>
          <p:nvPr/>
        </p:nvSpPr>
        <p:spPr>
          <a:xfrm>
            <a:off x="0" y="6761484"/>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4" name="Rektangel 3">
            <a:extLst>
              <a:ext uri="{FF2B5EF4-FFF2-40B4-BE49-F238E27FC236}">
                <a16:creationId xmlns="" xmlns:a16="http://schemas.microsoft.com/office/drawing/2014/main" id="{E5C8E9BF-470F-9040-B05A-8E64D7F0D8A9}"/>
              </a:ext>
            </a:extLst>
          </p:cNvPr>
          <p:cNvSpPr/>
          <p:nvPr/>
        </p:nvSpPr>
        <p:spPr>
          <a:xfrm>
            <a:off x="822960" y="859383"/>
            <a:ext cx="1234440" cy="461665"/>
          </a:xfrm>
          <a:prstGeom prst="rect">
            <a:avLst/>
          </a:prstGeom>
        </p:spPr>
        <p:txBody>
          <a:bodyPr wrap="square">
            <a:spAutoFit/>
          </a:bodyPr>
          <a:lstStyle/>
          <a:p>
            <a:r>
              <a:rPr lang="da-DK" sz="2400" dirty="0">
                <a:solidFill>
                  <a:prstClr val="white"/>
                </a:solidFill>
                <a:latin typeface="Arial" panose="020B0604020202020204" pitchFamily="34" charset="0"/>
                <a:cs typeface="Arial" panose="020B0604020202020204" pitchFamily="34" charset="0"/>
              </a:rPr>
              <a:t>Case </a:t>
            </a:r>
            <a:r>
              <a:rPr lang="da-DK" sz="2400" dirty="0" smtClean="0">
                <a:solidFill>
                  <a:prstClr val="white"/>
                </a:solidFill>
                <a:latin typeface="Arial" panose="020B0604020202020204" pitchFamily="34" charset="0"/>
                <a:cs typeface="Arial" panose="020B0604020202020204" pitchFamily="34" charset="0"/>
              </a:rPr>
              <a:t>1</a:t>
            </a:r>
            <a:endParaRPr lang="da-DK" sz="2400" dirty="0">
              <a:solidFill>
                <a:prstClr val="white"/>
              </a:solidFill>
              <a:latin typeface="Arial" panose="020B0604020202020204" pitchFamily="34" charset="0"/>
              <a:cs typeface="Arial" panose="020B0604020202020204" pitchFamily="34" charset="0"/>
            </a:endParaRPr>
          </a:p>
        </p:txBody>
      </p:sp>
      <p:pic>
        <p:nvPicPr>
          <p:cNvPr id="2" name="En ældre kvinde mister ægtefælle">
            <a:hlinkClick r:id="" action="ppaction://media"/>
          </p:cNvPr>
          <p:cNvPicPr>
            <a:picLocks noChangeAspect="1"/>
          </p:cNvPicPr>
          <p:nvPr>
            <a:audioFile r:link="rId1"/>
            <p:extLst>
              <p:ext uri="{DAA4B4D4-6D71-4841-9C94-3DE7FCFB9230}">
                <p14:media xmlns:p14="http://schemas.microsoft.com/office/powerpoint/2010/main" r:embed="rId2">
                  <p14:trim st="8047" end="579.2063"/>
                </p14:media>
              </p:ext>
            </p:extLst>
          </p:nvPr>
        </p:nvPicPr>
        <p:blipFill>
          <a:blip r:embed="rId6"/>
          <a:stretch>
            <a:fillRect/>
          </a:stretch>
        </p:blipFill>
        <p:spPr>
          <a:xfrm>
            <a:off x="4379992" y="3883802"/>
            <a:ext cx="2029935" cy="2029935"/>
          </a:xfrm>
          <a:prstGeom prst="rect">
            <a:avLst/>
          </a:prstGeom>
        </p:spPr>
      </p:pic>
    </p:spTree>
    <p:extLst>
      <p:ext uri="{BB962C8B-B14F-4D97-AF65-F5344CB8AC3E}">
        <p14:creationId xmlns:p14="http://schemas.microsoft.com/office/powerpoint/2010/main" val="76783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 xmlns:a16="http://schemas.microsoft.com/office/drawing/2014/main" id="{2D032C07-6A17-6E40-84A1-2A3A627D6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5" name="Rektangel 4">
            <a:extLst>
              <a:ext uri="{FF2B5EF4-FFF2-40B4-BE49-F238E27FC236}">
                <a16:creationId xmlns="" xmlns:a16="http://schemas.microsoft.com/office/drawing/2014/main" id="{D2F4FC38-8B40-B345-9972-0077F736684F}"/>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178AD2A2-23B0-7B49-B8A4-6C9B0F329D7B}"/>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Om at se den afdøde </a:t>
            </a:r>
          </a:p>
        </p:txBody>
      </p:sp>
      <p:sp>
        <p:nvSpPr>
          <p:cNvPr id="7" name="Pladsholder til indhold 2">
            <a:extLst>
              <a:ext uri="{FF2B5EF4-FFF2-40B4-BE49-F238E27FC236}">
                <a16:creationId xmlns="" xmlns:a16="http://schemas.microsoft.com/office/drawing/2014/main" id="{6778F185-871D-084E-99FA-330DF0A030EA}"/>
              </a:ext>
            </a:extLst>
          </p:cNvPr>
          <p:cNvSpPr txBox="1">
            <a:spLocks/>
          </p:cNvSpPr>
          <p:nvPr/>
        </p:nvSpPr>
        <p:spPr>
          <a:xfrm>
            <a:off x="822962" y="1490002"/>
            <a:ext cx="7365578"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latin typeface="Arial" panose="020B0604020202020204" pitchFamily="34" charset="0"/>
                <a:cs typeface="Arial" panose="020B0604020202020204" pitchFamily="34" charset="0"/>
              </a:rPr>
              <a:t>Det er som udgangspunkt en god ide at se afdøde – fantasien om hvordan vedkommende måske ser ud, kan være mere skræmmende end virkeligheden</a:t>
            </a:r>
          </a:p>
          <a:p>
            <a:pPr>
              <a:lnSpc>
                <a:spcPct val="90000"/>
              </a:lnSpc>
            </a:pPr>
            <a:r>
              <a:rPr lang="da-DK" dirty="0">
                <a:latin typeface="Arial" panose="020B0604020202020204" pitchFamily="34" charset="0"/>
                <a:cs typeface="Arial" panose="020B0604020202020204" pitchFamily="34" charset="0"/>
              </a:rPr>
              <a:t>Skal den efterladte se den afdøde, så tilstræb at dette ikke er unødigt traumatiserende  </a:t>
            </a:r>
            <a:br>
              <a:rPr lang="da-DK" dirty="0">
                <a:latin typeface="Arial" panose="020B0604020202020204" pitchFamily="34" charset="0"/>
                <a:cs typeface="Arial" panose="020B0604020202020204" pitchFamily="34" charset="0"/>
              </a:rPr>
            </a:br>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endParaRPr lang="da-DK" dirty="0">
              <a:cs typeface="Calibri"/>
            </a:endParaRPr>
          </a:p>
        </p:txBody>
      </p:sp>
    </p:spTree>
    <p:extLst>
      <p:ext uri="{BB962C8B-B14F-4D97-AF65-F5344CB8AC3E}">
        <p14:creationId xmlns:p14="http://schemas.microsoft.com/office/powerpoint/2010/main" val="1059961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 xmlns:a16="http://schemas.microsoft.com/office/drawing/2014/main" id="{D81334D3-5A38-3242-9A2D-464989086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5" name="Rektangel 4">
            <a:extLst>
              <a:ext uri="{FF2B5EF4-FFF2-40B4-BE49-F238E27FC236}">
                <a16:creationId xmlns="" xmlns:a16="http://schemas.microsoft.com/office/drawing/2014/main" id="{90E6A362-6469-5B4B-A95C-6D8C49B3112B}"/>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86E51B37-8CFD-DA49-AD7E-89059570ECC0}"/>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Om at se den afdøde</a:t>
            </a:r>
          </a:p>
        </p:txBody>
      </p:sp>
      <p:sp>
        <p:nvSpPr>
          <p:cNvPr id="7" name="Pladsholder til indhold 2">
            <a:extLst>
              <a:ext uri="{FF2B5EF4-FFF2-40B4-BE49-F238E27FC236}">
                <a16:creationId xmlns="" xmlns:a16="http://schemas.microsoft.com/office/drawing/2014/main" id="{45C8137E-359C-ED4A-97BD-2B96F8CE6076}"/>
              </a:ext>
            </a:extLst>
          </p:cNvPr>
          <p:cNvSpPr txBox="1">
            <a:spLocks/>
          </p:cNvSpPr>
          <p:nvPr/>
        </p:nvSpPr>
        <p:spPr>
          <a:xfrm>
            <a:off x="822961" y="1490002"/>
            <a:ext cx="7574279"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b="1" dirty="0">
                <a:latin typeface="Arial" panose="020B0604020202020204" pitchFamily="34" charset="0"/>
                <a:cs typeface="Arial" panose="020B0604020202020204" pitchFamily="34" charset="0"/>
              </a:rPr>
              <a:t>Vigtig med forberedelse! </a:t>
            </a:r>
          </a:p>
          <a:p>
            <a:pPr marL="0" indent="0">
              <a:buNone/>
            </a:pPr>
            <a:r>
              <a:rPr lang="da-DK" dirty="0">
                <a:latin typeface="Arial" panose="020B0604020202020204" pitchFamily="34" charset="0"/>
                <a:cs typeface="Arial" panose="020B0604020202020204" pitchFamily="34" charset="0"/>
              </a:rPr>
              <a:t>Det er vigtigt, at børn – og ofte også voksne – forberedes, inden de ser den døde. Tænk på de forskellige synsindtryk, lugte og temperaturer, barnet vil opleve i situationen. En god forberedelse kan gøre, at man ikke bliver forskrækket, eller at voldsomme indtryk ikke brænder sig fast i hukommelsen.</a:t>
            </a:r>
          </a:p>
        </p:txBody>
      </p:sp>
    </p:spTree>
    <p:extLst>
      <p:ext uri="{BB962C8B-B14F-4D97-AF65-F5344CB8AC3E}">
        <p14:creationId xmlns:p14="http://schemas.microsoft.com/office/powerpoint/2010/main" val="37780593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6" name="Undertitel 2">
            <a:extLst>
              <a:ext uri="{FF2B5EF4-FFF2-40B4-BE49-F238E27FC236}">
                <a16:creationId xmlns="" xmlns:a16="http://schemas.microsoft.com/office/drawing/2014/main" id="{9BCA4B9F-B967-6C47-8828-A41A628E8F86}"/>
              </a:ext>
            </a:extLst>
          </p:cNvPr>
          <p:cNvSpPr txBox="1">
            <a:spLocks/>
          </p:cNvSpPr>
          <p:nvPr/>
        </p:nvSpPr>
        <p:spPr>
          <a:xfrm>
            <a:off x="822960" y="2106576"/>
            <a:ext cx="7574280" cy="3833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chemeClr val="bg1"/>
                </a:solidFill>
                <a:latin typeface="Arial" panose="020B0604020202020204" pitchFamily="34" charset="0"/>
                <a:cs typeface="Arial" panose="020B0604020202020204" pitchFamily="34" charset="0"/>
              </a:rPr>
              <a:t>Børn kan se afdøde, men fasthold, at en voksen først bør se </a:t>
            </a:r>
            <a:r>
              <a:rPr lang="da-DK" sz="2400" dirty="0" smtClean="0">
                <a:solidFill>
                  <a:schemeClr val="bg1"/>
                </a:solidFill>
                <a:latin typeface="Arial" panose="020B0604020202020204" pitchFamily="34" charset="0"/>
                <a:cs typeface="Arial" panose="020B0604020202020204" pitchFamily="34" charset="0"/>
              </a:rPr>
              <a:t>afdøde: </a:t>
            </a:r>
            <a:br>
              <a:rPr lang="da-DK" sz="2400" dirty="0" smtClean="0">
                <a:solidFill>
                  <a:schemeClr val="bg1"/>
                </a:solidFill>
                <a:latin typeface="Arial" panose="020B0604020202020204" pitchFamily="34" charset="0"/>
                <a:cs typeface="Arial" panose="020B0604020202020204" pitchFamily="34" charset="0"/>
              </a:rPr>
            </a:br>
            <a:r>
              <a:rPr lang="da-DK" sz="2400" dirty="0">
                <a:solidFill>
                  <a:schemeClr val="bg1"/>
                </a:solidFill>
                <a:latin typeface="Arial" panose="020B0604020202020204" pitchFamily="34" charset="0"/>
                <a:cs typeface="Arial" panose="020B0604020202020204" pitchFamily="34" charset="0"/>
              </a:rPr>
              <a:t/>
            </a:r>
            <a:br>
              <a:rPr lang="da-DK" sz="2400" dirty="0">
                <a:solidFill>
                  <a:schemeClr val="bg1"/>
                </a:solidFill>
                <a:latin typeface="Arial" panose="020B0604020202020204" pitchFamily="34" charset="0"/>
                <a:cs typeface="Arial" panose="020B0604020202020204" pitchFamily="34" charset="0"/>
              </a:rPr>
            </a:br>
            <a:r>
              <a:rPr lang="da-DK" sz="2400" dirty="0">
                <a:solidFill>
                  <a:schemeClr val="bg1"/>
                </a:solidFill>
                <a:latin typeface="Arial" panose="020B0604020202020204" pitchFamily="34" charset="0"/>
                <a:cs typeface="Arial" panose="020B0604020202020204" pitchFamily="34" charset="0"/>
              </a:rPr>
              <a:t>Den voksne kan </a:t>
            </a:r>
            <a:r>
              <a:rPr lang="da-DK" sz="2400" dirty="0" smtClean="0">
                <a:solidFill>
                  <a:schemeClr val="bg1"/>
                </a:solidFill>
                <a:latin typeface="Arial" panose="020B0604020202020204" pitchFamily="34" charset="0"/>
                <a:cs typeface="Arial" panose="020B0604020202020204" pitchFamily="34" charset="0"/>
              </a:rPr>
              <a:t>fortælle </a:t>
            </a:r>
            <a:r>
              <a:rPr lang="da-DK" sz="2400" dirty="0">
                <a:solidFill>
                  <a:schemeClr val="bg1"/>
                </a:solidFill>
                <a:latin typeface="Arial" panose="020B0604020202020204" pitchFamily="34" charset="0"/>
                <a:cs typeface="Arial" panose="020B0604020202020204" pitchFamily="34" charset="0"/>
              </a:rPr>
              <a:t>og forberede barnet på, hvad det kommer til at </a:t>
            </a:r>
            <a:r>
              <a:rPr lang="da-DK" sz="2400" dirty="0" smtClean="0">
                <a:solidFill>
                  <a:schemeClr val="bg1"/>
                </a:solidFill>
                <a:latin typeface="Arial" panose="020B0604020202020204" pitchFamily="34" charset="0"/>
                <a:cs typeface="Arial" panose="020B0604020202020204" pitchFamily="34" charset="0"/>
              </a:rPr>
              <a:t>se.</a:t>
            </a:r>
            <a:br>
              <a:rPr lang="da-DK" sz="2400" dirty="0" smtClean="0">
                <a:solidFill>
                  <a:schemeClr val="bg1"/>
                </a:solidFill>
                <a:latin typeface="Arial" panose="020B0604020202020204" pitchFamily="34" charset="0"/>
                <a:cs typeface="Arial" panose="020B0604020202020204" pitchFamily="34" charset="0"/>
              </a:rPr>
            </a:br>
            <a:r>
              <a:rPr lang="da-DK" sz="2400" dirty="0" smtClean="0">
                <a:solidFill>
                  <a:schemeClr val="bg1"/>
                </a:solidFill>
                <a:latin typeface="Arial" panose="020B0604020202020204" pitchFamily="34" charset="0"/>
                <a:cs typeface="Arial" panose="020B0604020202020204" pitchFamily="34" charset="0"/>
              </a:rPr>
              <a:t/>
            </a:r>
            <a:br>
              <a:rPr lang="da-DK" sz="2400" dirty="0" smtClean="0">
                <a:solidFill>
                  <a:schemeClr val="bg1"/>
                </a:solidFill>
                <a:latin typeface="Arial" panose="020B0604020202020204" pitchFamily="34" charset="0"/>
                <a:cs typeface="Arial" panose="020B0604020202020204" pitchFamily="34" charset="0"/>
              </a:rPr>
            </a:br>
            <a:r>
              <a:rPr lang="da-DK" sz="2400" dirty="0" smtClean="0">
                <a:solidFill>
                  <a:schemeClr val="bg1"/>
                </a:solidFill>
                <a:latin typeface="Arial" panose="020B0604020202020204" pitchFamily="34" charset="0"/>
                <a:cs typeface="Arial" panose="020B0604020202020204" pitchFamily="34" charset="0"/>
              </a:rPr>
              <a:t>Vær </a:t>
            </a:r>
            <a:r>
              <a:rPr lang="da-DK" sz="2400" dirty="0">
                <a:solidFill>
                  <a:schemeClr val="bg1"/>
                </a:solidFill>
                <a:latin typeface="Arial" panose="020B0604020202020204" pitchFamily="34" charset="0"/>
                <a:cs typeface="Arial" panose="020B0604020202020204" pitchFamily="34" charset="0"/>
              </a:rPr>
              <a:t>opmærksom på, at hvis der er flere børn, der skal ind og se afdøde samtidig, skal der helst være en voksen til hvert barn. Børn har ofte brug for at holde en voksen i hånden, også selvom det er en, de eventuelt ikke kender.</a:t>
            </a:r>
          </a:p>
          <a:p>
            <a:pPr marL="0" indent="0">
              <a:buNone/>
            </a:pPr>
            <a:endParaRPr lang="da-DK" sz="2400" dirty="0">
              <a:solidFill>
                <a:schemeClr val="bg1"/>
              </a:solidFill>
              <a:latin typeface="Arial" panose="020B0604020202020204" pitchFamily="34" charset="0"/>
              <a:cs typeface="Arial" panose="020B0604020202020204" pitchFamily="34" charset="0"/>
            </a:endParaRPr>
          </a:p>
          <a:p>
            <a:pPr marL="0" indent="0" defTabSz="922812">
              <a:buNone/>
              <a:defRPr/>
            </a:pPr>
            <a:endParaRPr lang="da-DK" sz="240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 xmlns:a16="http://schemas.microsoft.com/office/drawing/2014/main" id="{A01807CB-27F8-AD49-860A-B82529C1EFD5}"/>
              </a:ext>
            </a:extLst>
          </p:cNvPr>
          <p:cNvSpPr txBox="1">
            <a:spLocks/>
          </p:cNvSpPr>
          <p:nvPr/>
        </p:nvSpPr>
        <p:spPr>
          <a:xfrm>
            <a:off x="822960" y="917978"/>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chemeClr val="bg1"/>
                </a:solidFill>
                <a:latin typeface="Arial" panose="020B0604020202020204" pitchFamily="34" charset="0"/>
                <a:cs typeface="Arial" panose="020B0604020202020204" pitchFamily="34" charset="0"/>
              </a:rPr>
              <a:t>Om at se den afdøde </a:t>
            </a:r>
          </a:p>
          <a:p>
            <a:r>
              <a:rPr lang="da-DK" b="1" dirty="0">
                <a:solidFill>
                  <a:schemeClr val="bg1"/>
                </a:solidFill>
                <a:latin typeface="Arial" panose="020B0604020202020204" pitchFamily="34" charset="0"/>
                <a:cs typeface="Arial" panose="020B0604020202020204" pitchFamily="34" charset="0"/>
              </a:rPr>
              <a:t>– hvad med eventuelle børn?</a:t>
            </a:r>
            <a:endParaRPr lang="da-DK" dirty="0">
              <a:solidFill>
                <a:schemeClr val="bg1"/>
              </a:solidFill>
            </a:endParaRPr>
          </a:p>
        </p:txBody>
      </p:sp>
      <p:pic>
        <p:nvPicPr>
          <p:cNvPr id="7" name="Billede 6">
            <a:extLst>
              <a:ext uri="{FF2B5EF4-FFF2-40B4-BE49-F238E27FC236}">
                <a16:creationId xmlns="" xmlns:a16="http://schemas.microsoft.com/office/drawing/2014/main" id="{1440648E-CDCD-8D48-BAA2-4C03E46967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
        <p:nvSpPr>
          <p:cNvPr id="8" name="Rektangel 7">
            <a:extLst>
              <a:ext uri="{FF2B5EF4-FFF2-40B4-BE49-F238E27FC236}">
                <a16:creationId xmlns="" xmlns:a16="http://schemas.microsoft.com/office/drawing/2014/main" id="{2E0178A8-DA48-E64E-8623-09A66295B51C}"/>
              </a:ext>
            </a:extLst>
          </p:cNvPr>
          <p:cNvSpPr/>
          <p:nvPr/>
        </p:nvSpPr>
        <p:spPr>
          <a:xfrm>
            <a:off x="0" y="6761484"/>
            <a:ext cx="12192000" cy="16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9" name="når børn skal se afdøde">
            <a:hlinkClick r:id="" action="ppaction://media"/>
          </p:cNvPr>
          <p:cNvPicPr>
            <a:picLocks noChangeAspect="1"/>
          </p:cNvPicPr>
          <p:nvPr>
            <a:audioFile r:link="rId1"/>
            <p:extLst>
              <p:ext uri="{DAA4B4D4-6D71-4841-9C94-3DE7FCFB9230}">
                <p14:media xmlns:p14="http://schemas.microsoft.com/office/powerpoint/2010/main" r:embed="rId2">
                  <p14:trim st="5055" end="761.399"/>
                </p14:media>
              </p:ext>
            </p:extLst>
          </p:nvPr>
        </p:nvPicPr>
        <p:blipFill>
          <a:blip r:embed="rId6"/>
          <a:stretch>
            <a:fillRect/>
          </a:stretch>
        </p:blipFill>
        <p:spPr>
          <a:xfrm>
            <a:off x="3044444" y="2457897"/>
            <a:ext cx="651062" cy="651062"/>
          </a:xfrm>
          <a:prstGeom prst="rect">
            <a:avLst/>
          </a:prstGeom>
        </p:spPr>
      </p:pic>
    </p:spTree>
    <p:extLst>
      <p:ext uri="{BB962C8B-B14F-4D97-AF65-F5344CB8AC3E}">
        <p14:creationId xmlns:p14="http://schemas.microsoft.com/office/powerpoint/2010/main" val="16437450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 xmlns:a16="http://schemas.microsoft.com/office/drawing/2014/main" id="{97163F25-06BB-634A-B7A5-A4F2DFFEAA7A}"/>
              </a:ext>
            </a:extLst>
          </p:cNvPr>
          <p:cNvSpPr txBox="1">
            <a:spLocks/>
          </p:cNvSpPr>
          <p:nvPr/>
        </p:nvSpPr>
        <p:spPr>
          <a:xfrm>
            <a:off x="822960" y="121568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Når børn ser afdøde</a:t>
            </a:r>
            <a:endParaRPr lang="da-DK" dirty="0">
              <a:solidFill>
                <a:srgbClr val="7F8D76"/>
              </a:solidFill>
            </a:endParaRPr>
          </a:p>
        </p:txBody>
      </p:sp>
      <p:sp>
        <p:nvSpPr>
          <p:cNvPr id="9" name="Undertitel 2">
            <a:extLst>
              <a:ext uri="{FF2B5EF4-FFF2-40B4-BE49-F238E27FC236}">
                <a16:creationId xmlns="" xmlns:a16="http://schemas.microsoft.com/office/drawing/2014/main" id="{81FD7E00-0546-104C-81CC-78AA908A8E62}"/>
              </a:ext>
            </a:extLst>
          </p:cNvPr>
          <p:cNvSpPr txBox="1">
            <a:spLocks/>
          </p:cNvSpPr>
          <p:nvPr/>
        </p:nvSpPr>
        <p:spPr>
          <a:xfrm>
            <a:off x="822960" y="2289578"/>
            <a:ext cx="9448800" cy="11394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400" dirty="0">
                <a:solidFill>
                  <a:schemeClr val="bg1"/>
                </a:solidFill>
                <a:latin typeface="Arial" panose="020B0604020202020204" pitchFamily="34" charset="0"/>
                <a:cs typeface="Arial" panose="020B0604020202020204" pitchFamily="34" charset="0"/>
              </a:rPr>
              <a:t>Fra forskningen: </a:t>
            </a:r>
          </a:p>
          <a:p>
            <a:pPr marL="0" indent="0">
              <a:lnSpc>
                <a:spcPct val="100000"/>
              </a:lnSpc>
              <a:buNone/>
            </a:pPr>
            <a:r>
              <a:rPr lang="da-DK" sz="2400" dirty="0">
                <a:solidFill>
                  <a:schemeClr val="bg1"/>
                </a:solidFill>
                <a:latin typeface="Arial" panose="020B0604020202020204" pitchFamily="34" charset="0"/>
                <a:cs typeface="Arial" panose="020B0604020202020204" pitchFamily="34" charset="0"/>
              </a:rPr>
              <a:t>Det var ikke godt for børnene, det var det ikke. </a:t>
            </a:r>
          </a:p>
        </p:txBody>
      </p:sp>
      <p:sp>
        <p:nvSpPr>
          <p:cNvPr id="10" name="Rektangel 9">
            <a:extLst>
              <a:ext uri="{FF2B5EF4-FFF2-40B4-BE49-F238E27FC236}">
                <a16:creationId xmlns="" xmlns:a16="http://schemas.microsoft.com/office/drawing/2014/main" id="{B37C8131-7A4E-0545-8CF5-1BA15B18F5B4}"/>
              </a:ext>
            </a:extLst>
          </p:cNvPr>
          <p:cNvSpPr/>
          <p:nvPr/>
        </p:nvSpPr>
        <p:spPr>
          <a:xfrm>
            <a:off x="822960" y="859383"/>
            <a:ext cx="1234440" cy="461665"/>
          </a:xfrm>
          <a:prstGeom prst="rect">
            <a:avLst/>
          </a:prstGeom>
        </p:spPr>
        <p:txBody>
          <a:bodyPr wrap="square">
            <a:spAutoFit/>
          </a:bodyPr>
          <a:lstStyle/>
          <a:p>
            <a:r>
              <a:rPr lang="da-DK" sz="2400" dirty="0">
                <a:solidFill>
                  <a:schemeClr val="bg1"/>
                </a:solidFill>
                <a:latin typeface="Arial" panose="020B0604020202020204" pitchFamily="34" charset="0"/>
                <a:cs typeface="Arial" panose="020B0604020202020204" pitchFamily="34" charset="0"/>
              </a:rPr>
              <a:t>Case 2</a:t>
            </a:r>
          </a:p>
        </p:txBody>
      </p:sp>
      <p:pic>
        <p:nvPicPr>
          <p:cNvPr id="13" name="Billede 12">
            <a:extLst>
              <a:ext uri="{FF2B5EF4-FFF2-40B4-BE49-F238E27FC236}">
                <a16:creationId xmlns="" xmlns:a16="http://schemas.microsoft.com/office/drawing/2014/main" id="{0AC966B5-36CD-5142-88F8-FDE10CA01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14" name="Rektangel 13">
            <a:extLst>
              <a:ext uri="{FF2B5EF4-FFF2-40B4-BE49-F238E27FC236}">
                <a16:creationId xmlns="" xmlns:a16="http://schemas.microsoft.com/office/drawing/2014/main" id="{AA1D3844-F48D-6E4C-AA32-F878989F4048}"/>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11" name="ældre mand der er bedstefar">
            <a:hlinkClick r:id="" action="ppaction://media"/>
          </p:cNvPr>
          <p:cNvPicPr>
            <a:picLocks noChangeAspect="1"/>
          </p:cNvPicPr>
          <p:nvPr>
            <a:audioFile r:link="rId1"/>
            <p:extLst>
              <p:ext uri="{DAA4B4D4-6D71-4841-9C94-3DE7FCFB9230}">
                <p14:media xmlns:p14="http://schemas.microsoft.com/office/powerpoint/2010/main" r:embed="rId2">
                  <p14:trim st="7038" end="912.399"/>
                </p14:media>
              </p:ext>
            </p:extLst>
          </p:nvPr>
        </p:nvPicPr>
        <p:blipFill>
          <a:blip r:embed="rId6"/>
          <a:stretch>
            <a:fillRect/>
          </a:stretch>
        </p:blipFill>
        <p:spPr>
          <a:xfrm>
            <a:off x="4444439" y="3429000"/>
            <a:ext cx="1901042" cy="1901042"/>
          </a:xfrm>
          <a:prstGeom prst="rect">
            <a:avLst/>
          </a:prstGeom>
        </p:spPr>
      </p:pic>
    </p:spTree>
    <p:extLst>
      <p:ext uri="{BB962C8B-B14F-4D97-AF65-F5344CB8AC3E}">
        <p14:creationId xmlns:p14="http://schemas.microsoft.com/office/powerpoint/2010/main" val="2740109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 xmlns:a16="http://schemas.microsoft.com/office/drawing/2014/main" id="{FF6DA9A0-48E3-E247-ABDC-80CAB8BD7D96}"/>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44FC3A1D-2796-1D45-AE40-DE7466D3EBA5}"/>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næste skridt</a:t>
            </a:r>
          </a:p>
        </p:txBody>
      </p:sp>
      <p:sp>
        <p:nvSpPr>
          <p:cNvPr id="7" name="Pladsholder til indhold 2">
            <a:extLst>
              <a:ext uri="{FF2B5EF4-FFF2-40B4-BE49-F238E27FC236}">
                <a16:creationId xmlns="" xmlns:a16="http://schemas.microsoft.com/office/drawing/2014/main" id="{E39D1940-827F-4B45-B7DE-5A78077CA4CF}"/>
              </a:ext>
            </a:extLst>
          </p:cNvPr>
          <p:cNvSpPr txBox="1">
            <a:spLocks/>
          </p:cNvSpPr>
          <p:nvPr/>
        </p:nvSpPr>
        <p:spPr>
          <a:xfrm>
            <a:off x="822961" y="1490002"/>
            <a:ext cx="10667999"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latin typeface="Arial" panose="020B0604020202020204" pitchFamily="34" charset="0"/>
                <a:cs typeface="Arial" panose="020B0604020202020204" pitchFamily="34" charset="0"/>
              </a:rPr>
              <a:t>Anbefal lægekontakt (dele ansvaret med andre professionelle) </a:t>
            </a:r>
          </a:p>
          <a:p>
            <a:pPr>
              <a:lnSpc>
                <a:spcPct val="90000"/>
              </a:lnSpc>
            </a:pPr>
            <a:r>
              <a:rPr lang="da-DK" dirty="0">
                <a:latin typeface="Arial" panose="020B0604020202020204" pitchFamily="34" charset="0"/>
                <a:cs typeface="Arial" panose="020B0604020202020204" pitchFamily="34" charset="0"/>
              </a:rPr>
              <a:t>Sørg for at guide de næste skridt i processen. Skriftligt og mundtligt materiale kan med fordel supplere hinanden. Gentagelser er nødvendige </a:t>
            </a:r>
          </a:p>
          <a:p>
            <a:pPr>
              <a:lnSpc>
                <a:spcPct val="90000"/>
              </a:lnSpc>
            </a:pPr>
            <a:r>
              <a:rPr lang="da-DK" dirty="0">
                <a:latin typeface="Arial" panose="020B0604020202020204" pitchFamily="34" charset="0"/>
                <a:cs typeface="Arial" panose="020B0604020202020204" pitchFamily="34" charset="0"/>
              </a:rPr>
              <a:t>Er der skole/uddannelsessted/arbejdsplads, som skal have besked?          </a:t>
            </a:r>
            <a:br>
              <a:rPr lang="da-DK" dirty="0">
                <a:latin typeface="Arial" panose="020B0604020202020204" pitchFamily="34" charset="0"/>
                <a:cs typeface="Arial" panose="020B0604020202020204" pitchFamily="34" charset="0"/>
              </a:rPr>
            </a:br>
            <a:r>
              <a:rPr lang="da-DK" dirty="0">
                <a:latin typeface="Arial" panose="020B0604020202020204" pitchFamily="34" charset="0"/>
                <a:cs typeface="Arial" panose="020B0604020202020204" pitchFamily="34" charset="0"/>
              </a:rPr>
              <a:t>(OBS: Få altid samtykke til at kontakte. Aftal hvad der skal viderebringes) </a:t>
            </a:r>
          </a:p>
          <a:p>
            <a:pPr>
              <a:lnSpc>
                <a:spcPct val="110000"/>
              </a:lnSpc>
            </a:pPr>
            <a:r>
              <a:rPr lang="da-DK" dirty="0">
                <a:latin typeface="Arial" panose="020B0604020202020204" pitchFamily="34" charset="0"/>
                <a:cs typeface="Arial" panose="020B0604020202020204" pitchFamily="34" charset="0"/>
              </a:rPr>
              <a:t>Hvem kommer igen og følger op, når du forlader den efterladte? </a:t>
            </a:r>
            <a:br>
              <a:rPr lang="da-DK" dirty="0">
                <a:latin typeface="Arial" panose="020B0604020202020204" pitchFamily="34" charset="0"/>
                <a:cs typeface="Arial" panose="020B0604020202020204" pitchFamily="34" charset="0"/>
              </a:rPr>
            </a:br>
            <a:r>
              <a:rPr lang="da-DK" dirty="0">
                <a:latin typeface="Arial" panose="020B0604020202020204" pitchFamily="34" charset="0"/>
                <a:cs typeface="Arial" panose="020B0604020202020204" pitchFamily="34" charset="0"/>
              </a:rPr>
              <a:t>Er det familie, venner, andet netværk f.eks. nabo, NEFOS, præst, lægen eller kommunale medarbejdere f.eks. forebyggelseskonsulent?</a:t>
            </a:r>
          </a:p>
          <a:p>
            <a:pPr>
              <a:lnSpc>
                <a:spcPct val="110000"/>
              </a:lnSpc>
            </a:pPr>
            <a:r>
              <a:rPr lang="da-DK" dirty="0">
                <a:latin typeface="Arial" panose="020B0604020202020204" pitchFamily="34" charset="0"/>
                <a:cs typeface="Arial" panose="020B0604020202020204" pitchFamily="34" charset="0"/>
              </a:rPr>
              <a:t>Ofte en god ide at have en bisidder med </a:t>
            </a:r>
            <a:r>
              <a:rPr lang="da-DK" dirty="0" smtClean="0">
                <a:latin typeface="Arial" panose="020B0604020202020204" pitchFamily="34" charset="0"/>
                <a:cs typeface="Arial" panose="020B0604020202020204" pitchFamily="34" charset="0"/>
              </a:rPr>
              <a:t>(Ældre Sagen</a:t>
            </a:r>
            <a:r>
              <a:rPr lang="da-DK" dirty="0">
                <a:latin typeface="Arial" panose="020B0604020202020204" pitchFamily="34" charset="0"/>
                <a:cs typeface="Arial" panose="020B0604020202020204" pitchFamily="34" charset="0"/>
              </a:rPr>
              <a:t>)</a:t>
            </a:r>
          </a:p>
          <a:p>
            <a:pPr>
              <a:lnSpc>
                <a:spcPct val="110000"/>
              </a:lnSpc>
            </a:pPr>
            <a:r>
              <a:rPr lang="da-DK" dirty="0">
                <a:latin typeface="Arial" panose="020B0604020202020204" pitchFamily="34" charset="0"/>
                <a:cs typeface="Arial" panose="020B0604020202020204" pitchFamily="34" charset="0"/>
              </a:rPr>
              <a:t>HUSK: Giv ikke slip på en efterladt person, før en anden fagperson har taget over</a:t>
            </a:r>
          </a:p>
        </p:txBody>
      </p:sp>
    </p:spTree>
    <p:extLst>
      <p:ext uri="{BB962C8B-B14F-4D97-AF65-F5344CB8AC3E}">
        <p14:creationId xmlns:p14="http://schemas.microsoft.com/office/powerpoint/2010/main" val="1003042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6" name="Undertitel 2">
            <a:extLst>
              <a:ext uri="{FF2B5EF4-FFF2-40B4-BE49-F238E27FC236}">
                <a16:creationId xmlns="" xmlns:a16="http://schemas.microsoft.com/office/drawing/2014/main" id="{C223CB3B-279F-A24F-8FD1-83C10284E8FB}"/>
              </a:ext>
            </a:extLst>
          </p:cNvPr>
          <p:cNvSpPr txBox="1">
            <a:spLocks/>
          </p:cNvSpPr>
          <p:nvPr/>
        </p:nvSpPr>
        <p:spPr>
          <a:xfrm>
            <a:off x="792480" y="2106576"/>
            <a:ext cx="10469880" cy="3833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lvl="1">
              <a:spcBef>
                <a:spcPts val="1000"/>
              </a:spcBef>
            </a:pPr>
            <a:r>
              <a:rPr lang="da-DK" dirty="0">
                <a:solidFill>
                  <a:schemeClr val="bg1"/>
                </a:solidFill>
                <a:latin typeface="Arial" panose="020B0604020202020204" pitchFamily="34" charset="0"/>
                <a:cs typeface="Arial" panose="020B0604020202020204" pitchFamily="34" charset="0"/>
              </a:rPr>
              <a:t>Der er mistet tidsfornemmelse og fornemmelsen af at være i en boble  </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Der er nedsat hukommelsesevne og manglende evne til at koncentrere sig</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Manglende kontrol over egne reaktioner, kortere lunte og hyppigere irritationsudbrud</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Der kan være støjoverfølsomhed</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Der er søvnproblemer og søvnrytmeforstyrrelser</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Der er tankemylder, flash backs, katastrofetanker og mareridt</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Det påvirker immunforsvaret med forskellige infektioner til følge</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Der kan være ændringer i spisemønstre </a:t>
            </a:r>
          </a:p>
          <a:p>
            <a:pPr marL="230400" lvl="1">
              <a:spcBef>
                <a:spcPts val="1000"/>
              </a:spcBef>
            </a:pPr>
            <a:r>
              <a:rPr lang="da-DK" dirty="0">
                <a:solidFill>
                  <a:schemeClr val="bg1"/>
                </a:solidFill>
                <a:latin typeface="Arial" panose="020B0604020202020204" pitchFamily="34" charset="0"/>
                <a:cs typeface="Arial" panose="020B0604020202020204" pitchFamily="34" charset="0"/>
              </a:rPr>
              <a:t>Kønsforskelle </a:t>
            </a:r>
          </a:p>
        </p:txBody>
      </p:sp>
      <p:sp>
        <p:nvSpPr>
          <p:cNvPr id="5" name="Titel 1">
            <a:extLst>
              <a:ext uri="{FF2B5EF4-FFF2-40B4-BE49-F238E27FC236}">
                <a16:creationId xmlns="" xmlns:a16="http://schemas.microsoft.com/office/drawing/2014/main" id="{2C9517E9-6228-E94B-8E06-4B3513D78550}"/>
              </a:ext>
            </a:extLst>
          </p:cNvPr>
          <p:cNvSpPr txBox="1">
            <a:spLocks/>
          </p:cNvSpPr>
          <p:nvPr/>
        </p:nvSpPr>
        <p:spPr>
          <a:xfrm>
            <a:off x="822960" y="917978"/>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chemeClr val="bg1"/>
                </a:solidFill>
                <a:latin typeface="Arial" panose="020B0604020202020204" pitchFamily="34" charset="0"/>
                <a:cs typeface="Arial" panose="020B0604020202020204" pitchFamily="34" charset="0"/>
              </a:rPr>
              <a:t>De første uger efter </a:t>
            </a:r>
            <a:br>
              <a:rPr lang="da-DK" b="1" dirty="0">
                <a:solidFill>
                  <a:schemeClr val="bg1"/>
                </a:solidFill>
                <a:latin typeface="Arial" panose="020B0604020202020204" pitchFamily="34" charset="0"/>
                <a:cs typeface="Arial" panose="020B0604020202020204" pitchFamily="34" charset="0"/>
              </a:rPr>
            </a:br>
            <a:r>
              <a:rPr lang="da-DK" b="1" dirty="0">
                <a:solidFill>
                  <a:schemeClr val="bg1"/>
                </a:solidFill>
                <a:latin typeface="Arial" panose="020B0604020202020204" pitchFamily="34" charset="0"/>
                <a:cs typeface="Arial" panose="020B0604020202020204" pitchFamily="34" charset="0"/>
              </a:rPr>
              <a:t>– fysiske og psykiske reaktioner</a:t>
            </a:r>
            <a:endParaRPr lang="da-DK" dirty="0">
              <a:solidFill>
                <a:schemeClr val="bg1"/>
              </a:solidFill>
            </a:endParaRPr>
          </a:p>
        </p:txBody>
      </p:sp>
      <p:sp>
        <p:nvSpPr>
          <p:cNvPr id="8" name="Rektangel 7">
            <a:extLst>
              <a:ext uri="{FF2B5EF4-FFF2-40B4-BE49-F238E27FC236}">
                <a16:creationId xmlns="" xmlns:a16="http://schemas.microsoft.com/office/drawing/2014/main" id="{20CDE7DC-730E-F345-8C71-B22F9B4C2BBD}"/>
              </a:ext>
            </a:extLst>
          </p:cNvPr>
          <p:cNvSpPr/>
          <p:nvPr/>
        </p:nvSpPr>
        <p:spPr>
          <a:xfrm>
            <a:off x="0" y="6761484"/>
            <a:ext cx="12192000" cy="16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7" name="de hermed beskrevne reaktioner">
            <a:hlinkClick r:id="" action="ppaction://media"/>
          </p:cNvPr>
          <p:cNvPicPr>
            <a:picLocks noChangeAspect="1"/>
          </p:cNvPicPr>
          <p:nvPr>
            <a:audioFile r:link="rId1"/>
            <p:extLst>
              <p:ext uri="{DAA4B4D4-6D71-4841-9C94-3DE7FCFB9230}">
                <p14:media xmlns:p14="http://schemas.microsoft.com/office/powerpoint/2010/main" r:embed="rId2">
                  <p14:trim st="5417" end="546.0136"/>
                </p14:media>
              </p:ext>
            </p:extLst>
          </p:nvPr>
        </p:nvPicPr>
        <p:blipFill>
          <a:blip r:embed="rId5"/>
          <a:stretch>
            <a:fillRect/>
          </a:stretch>
        </p:blipFill>
        <p:spPr>
          <a:xfrm>
            <a:off x="9966960" y="637414"/>
            <a:ext cx="1295400" cy="1295400"/>
          </a:xfrm>
          <a:prstGeom prst="rect">
            <a:avLst/>
          </a:prstGeom>
        </p:spPr>
      </p:pic>
    </p:spTree>
    <p:extLst>
      <p:ext uri="{BB962C8B-B14F-4D97-AF65-F5344CB8AC3E}">
        <p14:creationId xmlns:p14="http://schemas.microsoft.com/office/powerpoint/2010/main" val="369107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 xmlns:a16="http://schemas.microsoft.com/office/drawing/2014/main" id="{0035681F-4013-4A42-A07D-7AE80D58D940}"/>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0A8F5544-89E1-9542-8BB4-172F3FF9FD26}"/>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efter</a:t>
            </a:r>
          </a:p>
        </p:txBody>
      </p:sp>
      <p:sp>
        <p:nvSpPr>
          <p:cNvPr id="7" name="Pladsholder til indhold 2">
            <a:extLst>
              <a:ext uri="{FF2B5EF4-FFF2-40B4-BE49-F238E27FC236}">
                <a16:creationId xmlns="" xmlns:a16="http://schemas.microsoft.com/office/drawing/2014/main" id="{A321BD54-69A8-1A49-833E-2C922F0F1E06}"/>
              </a:ext>
            </a:extLst>
          </p:cNvPr>
          <p:cNvSpPr txBox="1">
            <a:spLocks/>
          </p:cNvSpPr>
          <p:nvPr/>
        </p:nvSpPr>
        <p:spPr>
          <a:xfrm>
            <a:off x="822961" y="1490002"/>
            <a:ext cx="10332719"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b="1" dirty="0">
                <a:solidFill>
                  <a:schemeClr val="bg1"/>
                </a:solidFill>
                <a:latin typeface="Arial" panose="020B0604020202020204" pitchFamily="34" charset="0"/>
                <a:cs typeface="Arial" panose="020B0604020202020204" pitchFamily="34" charset="0"/>
              </a:rPr>
              <a:t>Reaktion på afdødes valg</a:t>
            </a:r>
          </a:p>
          <a:p>
            <a:pPr>
              <a:lnSpc>
                <a:spcPct val="90000"/>
              </a:lnSpc>
            </a:pPr>
            <a:r>
              <a:rPr lang="da-DK" dirty="0">
                <a:solidFill>
                  <a:schemeClr val="bg1"/>
                </a:solidFill>
                <a:latin typeface="Arial" panose="020B0604020202020204" pitchFamily="34" charset="0"/>
                <a:cs typeface="Arial" panose="020B0604020202020204" pitchFamily="34" charset="0"/>
              </a:rPr>
              <a:t>Hvorfor-spørgsmålet stilles i det uendelige (for at finde mening)</a:t>
            </a:r>
          </a:p>
          <a:p>
            <a:pPr>
              <a:lnSpc>
                <a:spcPct val="90000"/>
              </a:lnSpc>
            </a:pPr>
            <a:r>
              <a:rPr lang="da-DK" dirty="0">
                <a:solidFill>
                  <a:schemeClr val="bg1"/>
                </a:solidFill>
                <a:latin typeface="Arial" panose="020B0604020202020204" pitchFamily="34" charset="0"/>
                <a:cs typeface="Arial" panose="020B0604020202020204" pitchFamily="34" charset="0"/>
              </a:rPr>
              <a:t>Vrede (hos nogle, men ikke hos alle)</a:t>
            </a:r>
          </a:p>
          <a:p>
            <a:pPr>
              <a:lnSpc>
                <a:spcPct val="90000"/>
              </a:lnSpc>
            </a:pPr>
            <a:r>
              <a:rPr lang="da-DK" dirty="0" err="1">
                <a:solidFill>
                  <a:schemeClr val="bg1"/>
                </a:solidFill>
                <a:latin typeface="Arial" panose="020B0604020202020204" pitchFamily="34" charset="0"/>
                <a:cs typeface="Arial" panose="020B0604020202020204" pitchFamily="34" charset="0"/>
              </a:rPr>
              <a:t>Undren</a:t>
            </a:r>
            <a:r>
              <a:rPr lang="da-DK" dirty="0">
                <a:solidFill>
                  <a:schemeClr val="bg1"/>
                </a:solidFill>
                <a:latin typeface="Arial" panose="020B0604020202020204" pitchFamily="34" charset="0"/>
                <a:cs typeface="Arial" panose="020B0604020202020204" pitchFamily="34" charset="0"/>
              </a:rPr>
              <a:t> – det kan ikke være sandt, at min … selv har valgt at dø</a:t>
            </a:r>
          </a:p>
          <a:p>
            <a:pPr>
              <a:lnSpc>
                <a:spcPct val="90000"/>
              </a:lnSpc>
            </a:pPr>
            <a:r>
              <a:rPr lang="da-DK" dirty="0">
                <a:solidFill>
                  <a:schemeClr val="bg1"/>
                </a:solidFill>
                <a:latin typeface="Arial" panose="020B0604020202020204" pitchFamily="34" charset="0"/>
                <a:cs typeface="Arial" panose="020B0604020202020204" pitchFamily="34" charset="0"/>
              </a:rPr>
              <a:t>Skam og ærestab (kan opleve medansvar for evt. opdragelse og livsvilkår for afdøde)</a:t>
            </a:r>
          </a:p>
          <a:p>
            <a:pPr>
              <a:lnSpc>
                <a:spcPct val="90000"/>
              </a:lnSpc>
            </a:pPr>
            <a:r>
              <a:rPr lang="da-DK" dirty="0">
                <a:solidFill>
                  <a:schemeClr val="bg1"/>
                </a:solidFill>
                <a:latin typeface="Arial" panose="020B0604020202020204" pitchFamily="34" charset="0"/>
                <a:cs typeface="Arial" panose="020B0604020202020204" pitchFamily="34" charset="0"/>
              </a:rPr>
              <a:t>Lettelse (f.eks. en svær tid op til … måske mange trusler gennem tiden?)</a:t>
            </a:r>
          </a:p>
          <a:p>
            <a:pPr>
              <a:lnSpc>
                <a:spcPct val="90000"/>
              </a:lnSpc>
            </a:pPr>
            <a:r>
              <a:rPr lang="da-DK" dirty="0">
                <a:solidFill>
                  <a:schemeClr val="bg1"/>
                </a:solidFill>
                <a:latin typeface="Arial" panose="020B0604020202020204" pitchFamily="34" charset="0"/>
                <a:cs typeface="Arial" panose="020B0604020202020204" pitchFamily="34" charset="0"/>
              </a:rPr>
              <a:t>Religion/troens betydning </a:t>
            </a:r>
          </a:p>
          <a:p>
            <a:pPr>
              <a:lnSpc>
                <a:spcPct val="90000"/>
              </a:lnSpc>
            </a:pPr>
            <a:r>
              <a:rPr lang="da-DK" dirty="0">
                <a:solidFill>
                  <a:schemeClr val="bg1"/>
                </a:solidFill>
                <a:latin typeface="Arial" panose="020B0604020202020204" pitchFamily="34" charset="0"/>
                <a:cs typeface="Arial" panose="020B0604020202020204" pitchFamily="34" charset="0"/>
              </a:rPr>
              <a:t>Skyld – kunne jeg have forhindret det?</a:t>
            </a:r>
          </a:p>
          <a:p>
            <a:pPr>
              <a:lnSpc>
                <a:spcPct val="90000"/>
              </a:lnSpc>
            </a:pPr>
            <a:r>
              <a:rPr lang="da-DK" dirty="0">
                <a:solidFill>
                  <a:schemeClr val="bg1"/>
                </a:solidFill>
                <a:latin typeface="Arial" panose="020B0604020202020204" pitchFamily="34" charset="0"/>
                <a:cs typeface="Arial" panose="020B0604020202020204" pitchFamily="34" charset="0"/>
              </a:rPr>
              <a:t>Hvordan skal børnene dog klare dette?  </a:t>
            </a:r>
          </a:p>
        </p:txBody>
      </p:sp>
    </p:spTree>
    <p:extLst>
      <p:ext uri="{BB962C8B-B14F-4D97-AF65-F5344CB8AC3E}">
        <p14:creationId xmlns:p14="http://schemas.microsoft.com/office/powerpoint/2010/main" val="3733217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 xmlns:a16="http://schemas.microsoft.com/office/drawing/2014/main" id="{7677078E-1C8B-D841-B5D6-DFABFA412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5" name="Rektangel 4">
            <a:extLst>
              <a:ext uri="{FF2B5EF4-FFF2-40B4-BE49-F238E27FC236}">
                <a16:creationId xmlns="" xmlns:a16="http://schemas.microsoft.com/office/drawing/2014/main" id="{E2BA90ED-9007-FD4D-A082-FD101FFD7647}"/>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3E264991-E251-A14C-99FC-B82FE9EEE3B5}"/>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efter</a:t>
            </a:r>
          </a:p>
        </p:txBody>
      </p:sp>
      <p:sp>
        <p:nvSpPr>
          <p:cNvPr id="7" name="Pladsholder til indhold 2">
            <a:extLst>
              <a:ext uri="{FF2B5EF4-FFF2-40B4-BE49-F238E27FC236}">
                <a16:creationId xmlns="" xmlns:a16="http://schemas.microsoft.com/office/drawing/2014/main" id="{39BA45AD-8A9A-9C41-9668-1CD6CE21900B}"/>
              </a:ext>
            </a:extLst>
          </p:cNvPr>
          <p:cNvSpPr txBox="1">
            <a:spLocks/>
          </p:cNvSpPr>
          <p:nvPr/>
        </p:nvSpPr>
        <p:spPr>
          <a:xfrm>
            <a:off x="822961" y="1490002"/>
            <a:ext cx="7574279"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dirty="0">
                <a:solidFill>
                  <a:schemeClr val="bg1"/>
                </a:solidFill>
                <a:latin typeface="Arial" panose="020B0604020202020204" pitchFamily="34" charset="0"/>
                <a:cs typeface="Arial" panose="020B0604020202020204" pitchFamily="34" charset="0"/>
              </a:rPr>
              <a:t>Særligt hos ældre</a:t>
            </a:r>
          </a:p>
          <a:p>
            <a:pPr>
              <a:lnSpc>
                <a:spcPct val="90000"/>
              </a:lnSpc>
            </a:pPr>
            <a:r>
              <a:rPr lang="da-DK" dirty="0">
                <a:solidFill>
                  <a:schemeClr val="bg1"/>
                </a:solidFill>
                <a:latin typeface="Arial" panose="020B0604020202020204" pitchFamily="34" charset="0"/>
                <a:cs typeface="Arial" panose="020B0604020202020204" pitchFamily="34" charset="0"/>
              </a:rPr>
              <a:t>Bare det var mig i stedet </a:t>
            </a:r>
          </a:p>
          <a:p>
            <a:pPr>
              <a:lnSpc>
                <a:spcPct val="90000"/>
              </a:lnSpc>
            </a:pPr>
            <a:r>
              <a:rPr lang="da-DK" dirty="0">
                <a:solidFill>
                  <a:schemeClr val="bg1"/>
                </a:solidFill>
                <a:latin typeface="Arial" panose="020B0604020202020204" pitchFamily="34" charset="0"/>
                <a:cs typeface="Arial" panose="020B0604020202020204" pitchFamily="34" charset="0"/>
              </a:rPr>
              <a:t>Det er mod naturens orden og meningsløst</a:t>
            </a:r>
          </a:p>
          <a:p>
            <a:pPr>
              <a:lnSpc>
                <a:spcPct val="90000"/>
              </a:lnSpc>
            </a:pPr>
            <a:r>
              <a:rPr lang="da-DK" dirty="0">
                <a:solidFill>
                  <a:schemeClr val="bg1"/>
                </a:solidFill>
                <a:latin typeface="Arial" panose="020B0604020202020204" pitchFamily="34" charset="0"/>
                <a:cs typeface="Arial" panose="020B0604020202020204" pitchFamily="34" charset="0"/>
              </a:rPr>
              <a:t>Ikke mere at leve for </a:t>
            </a:r>
          </a:p>
          <a:p>
            <a:pPr>
              <a:lnSpc>
                <a:spcPct val="90000"/>
              </a:lnSpc>
            </a:pPr>
            <a:r>
              <a:rPr lang="da-DK" dirty="0">
                <a:solidFill>
                  <a:schemeClr val="bg1"/>
                </a:solidFill>
                <a:latin typeface="Arial" panose="020B0604020202020204" pitchFamily="34" charset="0"/>
                <a:cs typeface="Arial" panose="020B0604020202020204" pitchFamily="34" charset="0"/>
              </a:rPr>
              <a:t>Ansvar for andre i familien – f.eks. børn, børnebørn – den gamle i familien kan tage ansvar for de andre … beder måske ikke selv om hjælp </a:t>
            </a:r>
          </a:p>
        </p:txBody>
      </p:sp>
    </p:spTree>
    <p:extLst>
      <p:ext uri="{BB962C8B-B14F-4D97-AF65-F5344CB8AC3E}">
        <p14:creationId xmlns:p14="http://schemas.microsoft.com/office/powerpoint/2010/main" val="4025209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 xmlns:a16="http://schemas.microsoft.com/office/drawing/2014/main" id="{081F3033-3042-9142-BA7F-B066C556DAFE}"/>
              </a:ext>
            </a:extLst>
          </p:cNvPr>
          <p:cNvSpPr txBox="1">
            <a:spLocks/>
          </p:cNvSpPr>
          <p:nvPr/>
        </p:nvSpPr>
        <p:spPr>
          <a:xfrm>
            <a:off x="822960" y="121568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Betydning af dødsmåden</a:t>
            </a:r>
            <a:endParaRPr lang="da-DK" dirty="0">
              <a:solidFill>
                <a:schemeClr val="bg1"/>
              </a:solidFill>
            </a:endParaRPr>
          </a:p>
        </p:txBody>
      </p:sp>
      <p:sp>
        <p:nvSpPr>
          <p:cNvPr id="8" name="Undertitel 2">
            <a:extLst>
              <a:ext uri="{FF2B5EF4-FFF2-40B4-BE49-F238E27FC236}">
                <a16:creationId xmlns="" xmlns:a16="http://schemas.microsoft.com/office/drawing/2014/main" id="{4373D7E3-3BF2-314F-A7B2-65B158E88227}"/>
              </a:ext>
            </a:extLst>
          </p:cNvPr>
          <p:cNvSpPr txBox="1">
            <a:spLocks/>
          </p:cNvSpPr>
          <p:nvPr/>
        </p:nvSpPr>
        <p:spPr>
          <a:xfrm>
            <a:off x="822960" y="2289578"/>
            <a:ext cx="9448800" cy="837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latin typeface="Arial" panose="020B0604020202020204" pitchFamily="34" charset="0"/>
                <a:cs typeface="Arial" panose="020B0604020202020204" pitchFamily="34" charset="0"/>
              </a:rPr>
              <a:t>Samtale med en 83 årig kvinde om døden og dødsmåden</a:t>
            </a:r>
          </a:p>
        </p:txBody>
      </p:sp>
      <p:sp>
        <p:nvSpPr>
          <p:cNvPr id="10" name="Rektangel 9">
            <a:extLst>
              <a:ext uri="{FF2B5EF4-FFF2-40B4-BE49-F238E27FC236}">
                <a16:creationId xmlns="" xmlns:a16="http://schemas.microsoft.com/office/drawing/2014/main" id="{B727469B-F554-C64C-8156-6294306D8A27}"/>
              </a:ext>
            </a:extLst>
          </p:cNvPr>
          <p:cNvSpPr/>
          <p:nvPr/>
        </p:nvSpPr>
        <p:spPr>
          <a:xfrm>
            <a:off x="0" y="6761484"/>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11" name="Rektangel 10">
            <a:extLst>
              <a:ext uri="{FF2B5EF4-FFF2-40B4-BE49-F238E27FC236}">
                <a16:creationId xmlns="" xmlns:a16="http://schemas.microsoft.com/office/drawing/2014/main" id="{53215A74-40DD-7F49-BABB-F03D62113E56}"/>
              </a:ext>
            </a:extLst>
          </p:cNvPr>
          <p:cNvSpPr/>
          <p:nvPr/>
        </p:nvSpPr>
        <p:spPr>
          <a:xfrm>
            <a:off x="822960" y="859383"/>
            <a:ext cx="1234440" cy="461665"/>
          </a:xfrm>
          <a:prstGeom prst="rect">
            <a:avLst/>
          </a:prstGeom>
        </p:spPr>
        <p:txBody>
          <a:bodyPr wrap="square">
            <a:spAutoFit/>
          </a:bodyPr>
          <a:lstStyle/>
          <a:p>
            <a:r>
              <a:rPr lang="da-DK" sz="2400" dirty="0">
                <a:latin typeface="Arial" panose="020B0604020202020204" pitchFamily="34" charset="0"/>
                <a:cs typeface="Arial" panose="020B0604020202020204" pitchFamily="34" charset="0"/>
              </a:rPr>
              <a:t>Case 3</a:t>
            </a:r>
          </a:p>
        </p:txBody>
      </p:sp>
      <p:pic>
        <p:nvPicPr>
          <p:cNvPr id="2" name="Ofte er det sådan at jo ældre en person er">
            <a:hlinkClick r:id="" action="ppaction://media"/>
          </p:cNvPr>
          <p:cNvPicPr>
            <a:picLocks noChangeAspect="1"/>
          </p:cNvPicPr>
          <p:nvPr>
            <a:audioFile r:link="rId1"/>
            <p:extLst>
              <p:ext uri="{DAA4B4D4-6D71-4841-9C94-3DE7FCFB9230}">
                <p14:media xmlns:p14="http://schemas.microsoft.com/office/powerpoint/2010/main" r:embed="rId2">
                  <p14:trim st="4426" end="352.0544"/>
                </p14:media>
              </p:ext>
            </p:extLst>
          </p:nvPr>
        </p:nvPicPr>
        <p:blipFill>
          <a:blip r:embed="rId5"/>
          <a:stretch>
            <a:fillRect/>
          </a:stretch>
        </p:blipFill>
        <p:spPr>
          <a:xfrm>
            <a:off x="4391742" y="3377686"/>
            <a:ext cx="1704258" cy="1704258"/>
          </a:xfrm>
          <a:prstGeom prst="rect">
            <a:avLst/>
          </a:prstGeom>
        </p:spPr>
      </p:pic>
    </p:spTree>
    <p:extLst>
      <p:ext uri="{BB962C8B-B14F-4D97-AF65-F5344CB8AC3E}">
        <p14:creationId xmlns:p14="http://schemas.microsoft.com/office/powerpoint/2010/main" val="3107099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420FF30-7910-4FEE-A1BC-175D4C278562}"/>
              </a:ext>
            </a:extLst>
          </p:cNvPr>
          <p:cNvSpPr>
            <a:spLocks noGrp="1"/>
          </p:cNvSpPr>
          <p:nvPr>
            <p:ph type="title"/>
          </p:nvPr>
        </p:nvSpPr>
        <p:spPr>
          <a:xfrm>
            <a:off x="787400" y="602633"/>
            <a:ext cx="11204203" cy="881194"/>
          </a:xfrm>
        </p:spPr>
        <p:txBody>
          <a:bodyPr>
            <a:normAutofit/>
          </a:bodyPr>
          <a:lstStyle/>
          <a:p>
            <a:r>
              <a:rPr lang="en-US" sz="4400" b="1" cap="none" dirty="0" err="1">
                <a:solidFill>
                  <a:srgbClr val="7F8D76"/>
                </a:solidFill>
                <a:latin typeface="Arial" panose="020B0604020202020204" pitchFamily="34" charset="0"/>
                <a:cs typeface="Arial" panose="020B0604020202020204" pitchFamily="34" charset="0"/>
              </a:rPr>
              <a:t>Baggrund</a:t>
            </a:r>
            <a:r>
              <a:rPr lang="en-US" sz="4400" b="1" cap="none" dirty="0">
                <a:solidFill>
                  <a:srgbClr val="7F8D76"/>
                </a:solidFill>
                <a:latin typeface="Arial" panose="020B0604020202020204" pitchFamily="34" charset="0"/>
                <a:cs typeface="Arial" panose="020B0604020202020204" pitchFamily="34" charset="0"/>
              </a:rPr>
              <a:t> for </a:t>
            </a:r>
            <a:r>
              <a:rPr lang="en-US" sz="4400" b="1" cap="none" dirty="0" err="1">
                <a:solidFill>
                  <a:srgbClr val="7F8D76"/>
                </a:solidFill>
                <a:latin typeface="Arial" panose="020B0604020202020204" pitchFamily="34" charset="0"/>
                <a:cs typeface="Arial" panose="020B0604020202020204" pitchFamily="34" charset="0"/>
              </a:rPr>
              <a:t>undervisningsmaterialet</a:t>
            </a:r>
            <a:endParaRPr lang="da-DK" sz="4400" b="1" cap="none" dirty="0">
              <a:solidFill>
                <a:srgbClr val="7F8D76"/>
              </a:solidFill>
              <a:latin typeface="Arial" panose="020B0604020202020204" pitchFamily="34" charset="0"/>
              <a:cs typeface="Arial" panose="020B0604020202020204" pitchFamily="34" charset="0"/>
            </a:endParaRPr>
          </a:p>
        </p:txBody>
      </p:sp>
      <p:sp>
        <p:nvSpPr>
          <p:cNvPr id="6" name="Pladsholder til indhold 5"/>
          <p:cNvSpPr>
            <a:spLocks noGrp="1"/>
          </p:cNvSpPr>
          <p:nvPr>
            <p:ph idx="1"/>
          </p:nvPr>
        </p:nvSpPr>
        <p:spPr>
          <a:xfrm>
            <a:off x="1141411" y="2644876"/>
            <a:ext cx="10014269" cy="45719"/>
          </a:xfrm>
        </p:spPr>
        <p:txBody>
          <a:bodyPr>
            <a:normAutofit fontScale="25000" lnSpcReduction="20000"/>
          </a:bodyPr>
          <a:lstStyle/>
          <a:p>
            <a:endParaRPr lang="da-DK" dirty="0"/>
          </a:p>
          <a:p>
            <a:endParaRPr lang="da-DK" dirty="0"/>
          </a:p>
        </p:txBody>
      </p:sp>
      <p:sp>
        <p:nvSpPr>
          <p:cNvPr id="7" name="Tekstfelt 6"/>
          <p:cNvSpPr txBox="1"/>
          <p:nvPr/>
        </p:nvSpPr>
        <p:spPr>
          <a:xfrm>
            <a:off x="787400" y="1589812"/>
            <a:ext cx="10368280" cy="5632311"/>
          </a:xfrm>
          <a:prstGeom prst="rect">
            <a:avLst/>
          </a:prstGeom>
          <a:noFill/>
        </p:spPr>
        <p:txBody>
          <a:bodyPr wrap="square" rtlCol="0">
            <a:spAutoFit/>
          </a:bodyPr>
          <a:lstStyle/>
          <a:p>
            <a:r>
              <a:rPr lang="da-DK" sz="2400" dirty="0">
                <a:solidFill>
                  <a:prstClr val="black"/>
                </a:solidFill>
                <a:latin typeface="Arial" panose="020B0604020202020204" pitchFamily="34" charset="0"/>
                <a:cs typeface="Arial" panose="020B0604020202020204" pitchFamily="34" charset="0"/>
              </a:rPr>
              <a:t>Undervisningsmaterialet er baseret på resultaterne fra </a:t>
            </a:r>
            <a:r>
              <a:rPr lang="da-DK" sz="2400" dirty="0" smtClean="0">
                <a:solidFill>
                  <a:prstClr val="black"/>
                </a:solidFill>
                <a:latin typeface="Arial" panose="020B0604020202020204" pitchFamily="34" charset="0"/>
                <a:cs typeface="Arial" panose="020B0604020202020204" pitchFamily="34" charset="0"/>
              </a:rPr>
              <a:t>forskningsprojektet: </a:t>
            </a:r>
            <a:r>
              <a:rPr lang="da-DK" sz="2400" dirty="0">
                <a:solidFill>
                  <a:prstClr val="black"/>
                </a:solidFill>
                <a:latin typeface="Arial" panose="020B0604020202020204" pitchFamily="34" charset="0"/>
                <a:cs typeface="Arial" panose="020B0604020202020204" pitchFamily="34" charset="0"/>
              </a:rPr>
              <a:t>”Psykosocial rehabilitering af efterladte, der har mistet til selvmord i en alder af ≥ 60 år</a:t>
            </a:r>
            <a:r>
              <a:rPr lang="da-DK" sz="2400" dirty="0" smtClean="0">
                <a:solidFill>
                  <a:prstClr val="black"/>
                </a:solidFill>
                <a:latin typeface="Arial" panose="020B0604020202020204" pitchFamily="34" charset="0"/>
                <a:cs typeface="Arial" panose="020B0604020202020204" pitchFamily="34" charset="0"/>
              </a:rPr>
              <a:t>”. </a:t>
            </a:r>
          </a:p>
          <a:p>
            <a:endParaRPr lang="da-DK" sz="2400" dirty="0" smtClean="0">
              <a:solidFill>
                <a:prstClr val="black"/>
              </a:solidFill>
              <a:latin typeface="Arial" panose="020B0604020202020204" pitchFamily="34" charset="0"/>
              <a:cs typeface="Arial" panose="020B0604020202020204" pitchFamily="34" charset="0"/>
            </a:endParaRPr>
          </a:p>
          <a:p>
            <a:r>
              <a:rPr lang="da-DK" sz="2400" dirty="0" smtClean="0">
                <a:solidFill>
                  <a:prstClr val="black"/>
                </a:solidFill>
                <a:latin typeface="Arial" panose="020B0604020202020204" pitchFamily="34" charset="0"/>
                <a:cs typeface="Arial" panose="020B0604020202020204" pitchFamily="34" charset="0"/>
              </a:rPr>
              <a:t>Forskningsprojektet </a:t>
            </a:r>
            <a:r>
              <a:rPr lang="da-DK" sz="2400" dirty="0">
                <a:solidFill>
                  <a:prstClr val="black"/>
                </a:solidFill>
                <a:latin typeface="Arial" panose="020B0604020202020204" pitchFamily="34" charset="0"/>
                <a:cs typeface="Arial" panose="020B0604020202020204" pitchFamily="34" charset="0"/>
              </a:rPr>
              <a:t>viste blandt andet, </a:t>
            </a:r>
            <a:r>
              <a:rPr lang="da-DK" sz="2400" dirty="0" smtClean="0">
                <a:solidFill>
                  <a:prstClr val="black"/>
                </a:solidFill>
                <a:latin typeface="Arial" panose="020B0604020202020204" pitchFamily="34" charset="0"/>
                <a:cs typeface="Arial" panose="020B0604020202020204" pitchFamily="34" charset="0"/>
              </a:rPr>
              <a:t>at den måde de professionelle håndterede </a:t>
            </a:r>
            <a:r>
              <a:rPr lang="da-DK" sz="2400" dirty="0">
                <a:solidFill>
                  <a:prstClr val="black"/>
                </a:solidFill>
                <a:latin typeface="Arial" panose="020B0604020202020204" pitchFamily="34" charset="0"/>
                <a:cs typeface="Arial" panose="020B0604020202020204" pitchFamily="34" charset="0"/>
              </a:rPr>
              <a:t>situationen på, </a:t>
            </a:r>
            <a:r>
              <a:rPr lang="da-DK" sz="2400" dirty="0" smtClean="0">
                <a:solidFill>
                  <a:prstClr val="black"/>
                </a:solidFill>
                <a:latin typeface="Arial" panose="020B0604020202020204" pitchFamily="34" charset="0"/>
                <a:cs typeface="Arial" panose="020B0604020202020204" pitchFamily="34" charset="0"/>
              </a:rPr>
              <a:t>er </a:t>
            </a:r>
            <a:r>
              <a:rPr lang="da-DK" sz="2400" dirty="0">
                <a:solidFill>
                  <a:prstClr val="black"/>
                </a:solidFill>
                <a:latin typeface="Arial" panose="020B0604020202020204" pitchFamily="34" charset="0"/>
                <a:cs typeface="Arial" panose="020B0604020202020204" pitchFamily="34" charset="0"/>
              </a:rPr>
              <a:t>meget </a:t>
            </a:r>
            <a:r>
              <a:rPr lang="da-DK" sz="2400" dirty="0" smtClean="0">
                <a:solidFill>
                  <a:prstClr val="black"/>
                </a:solidFill>
                <a:latin typeface="Arial" panose="020B0604020202020204" pitchFamily="34" charset="0"/>
                <a:cs typeface="Arial" panose="020B0604020202020204" pitchFamily="34" charset="0"/>
              </a:rPr>
              <a:t>betydningsfuld for de efterladte.</a:t>
            </a:r>
          </a:p>
          <a:p>
            <a:endParaRPr lang="da-DK" sz="2400" dirty="0">
              <a:solidFill>
                <a:prstClr val="black"/>
              </a:solidFill>
              <a:latin typeface="Arial" panose="020B0604020202020204" pitchFamily="34" charset="0"/>
              <a:cs typeface="Arial" panose="020B0604020202020204" pitchFamily="34" charset="0"/>
            </a:endParaRPr>
          </a:p>
          <a:p>
            <a:r>
              <a:rPr lang="da-DK" sz="2400" dirty="0" smtClean="0">
                <a:solidFill>
                  <a:prstClr val="black"/>
                </a:solidFill>
                <a:latin typeface="Arial" panose="020B0604020202020204" pitchFamily="34" charset="0"/>
                <a:cs typeface="Arial" panose="020B0604020202020204" pitchFamily="34" charset="0"/>
              </a:rPr>
              <a:t>Elene Fleischer (Stifter og faglig leder af NEFOS), supplerer dias med lydbilleder. I kan høre dem ved at trykke på højtalerikonerne, der ser sådan ud:         I noterne står der, hvor lange lydbillederne er (ca. 1 minut)</a:t>
            </a:r>
          </a:p>
          <a:p>
            <a:endParaRPr lang="da-DK" sz="2400" dirty="0" smtClean="0">
              <a:solidFill>
                <a:prstClr val="black"/>
              </a:solidFill>
              <a:latin typeface="Arial" panose="020B0604020202020204" pitchFamily="34" charset="0"/>
              <a:cs typeface="Arial" panose="020B0604020202020204" pitchFamily="34" charset="0"/>
            </a:endParaRPr>
          </a:p>
          <a:p>
            <a:r>
              <a:rPr lang="da-DK" sz="2400" dirty="0" smtClean="0">
                <a:solidFill>
                  <a:prstClr val="black"/>
                </a:solidFill>
                <a:latin typeface="Arial" panose="020B0604020202020204" pitchFamily="34" charset="0"/>
                <a:cs typeface="Arial" panose="020B0604020202020204" pitchFamily="34" charset="0"/>
              </a:rPr>
              <a:t>Du </a:t>
            </a:r>
            <a:r>
              <a:rPr lang="da-DK" sz="2400" dirty="0">
                <a:solidFill>
                  <a:prstClr val="black"/>
                </a:solidFill>
                <a:latin typeface="Arial" panose="020B0604020202020204" pitchFamily="34" charset="0"/>
                <a:cs typeface="Arial" panose="020B0604020202020204" pitchFamily="34" charset="0"/>
              </a:rPr>
              <a:t>kan læse mere om forskningsprojektet her: </a:t>
            </a:r>
            <a:r>
              <a:rPr lang="da-DK" sz="2400" dirty="0" smtClean="0">
                <a:solidFill>
                  <a:srgbClr val="7F8D76"/>
                </a:solidFill>
                <a:latin typeface="Arial" panose="020B0604020202020204" pitchFamily="34" charset="0"/>
                <a:cs typeface="Arial" panose="020B0604020202020204" pitchFamily="34" charset="0"/>
                <a:hlinkClick r:id="rId3"/>
              </a:rPr>
              <a:t>www.regionsjaelland.dk/efterladte</a:t>
            </a:r>
            <a:endParaRPr lang="da-DK" sz="2400" dirty="0">
              <a:solidFill>
                <a:srgbClr val="7F8D76"/>
              </a:solidFill>
              <a:latin typeface="Arial" panose="020B0604020202020204" pitchFamily="34" charset="0"/>
              <a:cs typeface="Arial" panose="020B0604020202020204" pitchFamily="34" charset="0"/>
            </a:endParaRPr>
          </a:p>
          <a:p>
            <a:endParaRPr lang="da-DK" sz="2400" dirty="0">
              <a:solidFill>
                <a:prstClr val="black"/>
              </a:solidFill>
              <a:latin typeface="Arial" panose="020B0604020202020204" pitchFamily="34" charset="0"/>
              <a:cs typeface="Arial" panose="020B0604020202020204" pitchFamily="34" charset="0"/>
            </a:endParaRPr>
          </a:p>
          <a:p>
            <a:endParaRPr lang="da-DK" sz="2400" dirty="0">
              <a:solidFill>
                <a:prstClr val="black"/>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 xmlns:a16="http://schemas.microsoft.com/office/drawing/2014/main" id="{0BA4F9B8-765A-9B49-B963-E59FFD1DCC84}"/>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3" name="Billede 2"/>
          <p:cNvPicPr>
            <a:picLocks noChangeAspect="1"/>
          </p:cNvPicPr>
          <p:nvPr/>
        </p:nvPicPr>
        <p:blipFill>
          <a:blip r:embed="rId4"/>
          <a:stretch>
            <a:fillRect/>
          </a:stretch>
        </p:blipFill>
        <p:spPr>
          <a:xfrm>
            <a:off x="1363556" y="4856508"/>
            <a:ext cx="565728" cy="560127"/>
          </a:xfrm>
          <a:prstGeom prst="rect">
            <a:avLst/>
          </a:prstGeom>
        </p:spPr>
      </p:pic>
    </p:spTree>
    <p:extLst>
      <p:ext uri="{BB962C8B-B14F-4D97-AF65-F5344CB8AC3E}">
        <p14:creationId xmlns:p14="http://schemas.microsoft.com/office/powerpoint/2010/main" val="520002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ladsholder til indhold 2">
            <a:extLst>
              <a:ext uri="{FF2B5EF4-FFF2-40B4-BE49-F238E27FC236}">
                <a16:creationId xmlns="" xmlns:a16="http://schemas.microsoft.com/office/drawing/2014/main" id="{26187957-FD49-2A44-974C-3205AB020F43}"/>
              </a:ext>
            </a:extLst>
          </p:cNvPr>
          <p:cNvSpPr txBox="1">
            <a:spLocks/>
          </p:cNvSpPr>
          <p:nvPr/>
        </p:nvSpPr>
        <p:spPr>
          <a:xfrm>
            <a:off x="822961" y="1490002"/>
            <a:ext cx="10820399" cy="488467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sz="2200" dirty="0">
                <a:latin typeface="Arial" panose="020B0604020202020204" pitchFamily="34" charset="0"/>
                <a:cs typeface="Arial" panose="020B0604020202020204" pitchFamily="34" charset="0"/>
              </a:rPr>
              <a:t>Der kan efter et selvmord være en øget risiko for, at den efterladte begår selvmord. Du kan ikke ”</a:t>
            </a:r>
            <a:r>
              <a:rPr lang="da-DK" sz="2200" dirty="0" smtClean="0">
                <a:latin typeface="Arial" panose="020B0604020202020204" pitchFamily="34" charset="0"/>
                <a:cs typeface="Arial" panose="020B0604020202020204" pitchFamily="34" charset="0"/>
              </a:rPr>
              <a:t>plante </a:t>
            </a:r>
            <a:r>
              <a:rPr lang="da-DK" sz="2200" dirty="0">
                <a:latin typeface="Arial" panose="020B0604020202020204" pitchFamily="34" charset="0"/>
                <a:cs typeface="Arial" panose="020B0604020202020204" pitchFamily="34" charset="0"/>
              </a:rPr>
              <a:t>ideen” ved at spørge:</a:t>
            </a:r>
          </a:p>
          <a:p>
            <a:pPr marL="230400" lvl="1">
              <a:lnSpc>
                <a:spcPct val="90000"/>
              </a:lnSpc>
              <a:spcBef>
                <a:spcPts val="1000"/>
              </a:spcBef>
            </a:pPr>
            <a:r>
              <a:rPr lang="da-DK" sz="2200" dirty="0">
                <a:latin typeface="Arial" panose="020B0604020202020204" pitchFamily="34" charset="0"/>
                <a:cs typeface="Arial" panose="020B0604020202020204" pitchFamily="34" charset="0"/>
              </a:rPr>
              <a:t>Det er naturligt, at tankerne om døden bliver mere intense, har du tanker om at dø?  </a:t>
            </a:r>
          </a:p>
          <a:p>
            <a:pPr marL="230400" lvl="1">
              <a:lnSpc>
                <a:spcPct val="90000"/>
              </a:lnSpc>
              <a:spcBef>
                <a:spcPts val="1000"/>
              </a:spcBef>
            </a:pPr>
            <a:r>
              <a:rPr lang="da-DK" sz="2200" dirty="0">
                <a:latin typeface="Arial" panose="020B0604020202020204" pitchFamily="34" charset="0"/>
                <a:cs typeface="Arial" panose="020B0604020202020204" pitchFamily="34" charset="0"/>
              </a:rPr>
              <a:t>Det er også almindeligt at tænke mere på </a:t>
            </a:r>
            <a:r>
              <a:rPr lang="da-DK" sz="2200" dirty="0" smtClean="0">
                <a:latin typeface="Arial" panose="020B0604020202020204" pitchFamily="34" charset="0"/>
                <a:cs typeface="Arial" panose="020B0604020202020204" pitchFamily="34" charset="0"/>
              </a:rPr>
              <a:t>selvmord. Har </a:t>
            </a:r>
            <a:r>
              <a:rPr lang="da-DK" sz="2200" dirty="0">
                <a:latin typeface="Arial" panose="020B0604020202020204" pitchFamily="34" charset="0"/>
                <a:cs typeface="Arial" panose="020B0604020202020204" pitchFamily="34" charset="0"/>
              </a:rPr>
              <a:t>du aktuelt (lige nu) selvmordstanker eller -planer?</a:t>
            </a:r>
          </a:p>
          <a:p>
            <a:pPr marL="0" indent="0">
              <a:lnSpc>
                <a:spcPct val="90000"/>
              </a:lnSpc>
              <a:buNone/>
            </a:pPr>
            <a:r>
              <a:rPr lang="da-DK" sz="2200" dirty="0">
                <a:latin typeface="Arial" panose="020B0604020202020204" pitchFamily="34" charset="0"/>
                <a:cs typeface="Arial" panose="020B0604020202020204" pitchFamily="34" charset="0"/>
              </a:rPr>
              <a:t>Ved usikkerhed, inddrag egen læge eller lægevagten og medvirk til en lægelig og konkret selvmordsrisiko vurdering. </a:t>
            </a:r>
          </a:p>
          <a:p>
            <a:pPr marL="0" indent="0">
              <a:lnSpc>
                <a:spcPct val="90000"/>
              </a:lnSpc>
              <a:buNone/>
            </a:pPr>
            <a:endParaRPr lang="da-DK" sz="2200" dirty="0" smtClean="0">
              <a:latin typeface="Arial" panose="020B0604020202020204" pitchFamily="34" charset="0"/>
              <a:cs typeface="Arial" panose="020B0604020202020204" pitchFamily="34" charset="0"/>
            </a:endParaRPr>
          </a:p>
          <a:p>
            <a:pPr marL="0" indent="0">
              <a:lnSpc>
                <a:spcPct val="90000"/>
              </a:lnSpc>
              <a:buNone/>
            </a:pPr>
            <a:r>
              <a:rPr lang="da-DK" sz="2200" dirty="0" smtClean="0">
                <a:latin typeface="Arial" panose="020B0604020202020204" pitchFamily="34" charset="0"/>
                <a:cs typeface="Arial" panose="020B0604020202020204" pitchFamily="34" charset="0"/>
              </a:rPr>
              <a:t>Egen </a:t>
            </a:r>
            <a:r>
              <a:rPr lang="da-DK" sz="2200" dirty="0">
                <a:latin typeface="Arial" panose="020B0604020202020204" pitchFamily="34" charset="0"/>
                <a:cs typeface="Arial" panose="020B0604020202020204" pitchFamily="34" charset="0"/>
              </a:rPr>
              <a:t>læge kan henvise til psykolog </a:t>
            </a:r>
            <a:r>
              <a:rPr lang="da-DK" sz="2200" dirty="0" smtClean="0">
                <a:latin typeface="Arial" panose="020B0604020202020204" pitchFamily="34" charset="0"/>
                <a:cs typeface="Arial" panose="020B0604020202020204" pitchFamily="34" charset="0"/>
              </a:rPr>
              <a:t>(</a:t>
            </a:r>
            <a:r>
              <a:rPr lang="da-DK" sz="2200" dirty="0">
                <a:latin typeface="Arial" panose="020B0604020202020204" pitchFamily="34" charset="0"/>
                <a:cs typeface="Arial" panose="020B0604020202020204" pitchFamily="34" charset="0"/>
              </a:rPr>
              <a:t>med nedsat egenbetaling) og andre hjælpsomme kontaktpersoner (præst, NEFOS og kommunalt ansatte)</a:t>
            </a:r>
          </a:p>
          <a:p>
            <a:pPr marL="0" indent="0">
              <a:lnSpc>
                <a:spcPct val="90000"/>
              </a:lnSpc>
              <a:buNone/>
            </a:pPr>
            <a:r>
              <a:rPr lang="da-DK" sz="2200" dirty="0">
                <a:latin typeface="Arial" panose="020B0604020202020204" pitchFamily="34" charset="0"/>
                <a:cs typeface="Arial" panose="020B0604020202020204" pitchFamily="34" charset="0"/>
              </a:rPr>
              <a:t>Hvem skal betale? </a:t>
            </a:r>
            <a:endParaRPr lang="da-DK" sz="2200" dirty="0" smtClean="0">
              <a:latin typeface="Arial" panose="020B0604020202020204" pitchFamily="34" charset="0"/>
              <a:cs typeface="Arial" panose="020B0604020202020204" pitchFamily="34" charset="0"/>
            </a:endParaRPr>
          </a:p>
          <a:p>
            <a:pPr>
              <a:lnSpc>
                <a:spcPct val="90000"/>
              </a:lnSpc>
            </a:pPr>
            <a:r>
              <a:rPr lang="da-DK" sz="2200" dirty="0" smtClean="0">
                <a:latin typeface="Arial" panose="020B0604020202020204" pitchFamily="34" charset="0"/>
                <a:cs typeface="Arial" panose="020B0604020202020204" pitchFamily="34" charset="0"/>
              </a:rPr>
              <a:t>Spørg </a:t>
            </a:r>
            <a:r>
              <a:rPr lang="da-DK" sz="2200" dirty="0">
                <a:latin typeface="Arial" panose="020B0604020202020204" pitchFamily="34" charset="0"/>
                <a:cs typeface="Arial" panose="020B0604020202020204" pitchFamily="34" charset="0"/>
              </a:rPr>
              <a:t>om Forsikringsforhold. Er der en sundhedsforsikring/ Falck-abonnement evt. via en arbejdsplads eller fagforening. </a:t>
            </a:r>
          </a:p>
          <a:p>
            <a:pPr>
              <a:lnSpc>
                <a:spcPct val="90000"/>
              </a:lnSpc>
            </a:pPr>
            <a:endParaRPr lang="da-DK" sz="2200" dirty="0">
              <a:latin typeface="Arial" panose="020B0604020202020204" pitchFamily="34" charset="0"/>
              <a:cs typeface="Arial" panose="020B0604020202020204" pitchFamily="34" charset="0"/>
            </a:endParaRPr>
          </a:p>
        </p:txBody>
      </p:sp>
      <p:sp>
        <p:nvSpPr>
          <p:cNvPr id="6" name="Rektangel 5">
            <a:extLst>
              <a:ext uri="{FF2B5EF4-FFF2-40B4-BE49-F238E27FC236}">
                <a16:creationId xmlns="" xmlns:a16="http://schemas.microsoft.com/office/drawing/2014/main" id="{D8DE39AC-7157-5A4C-8364-C9988221ABCF}"/>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7" name="Titel 1">
            <a:extLst>
              <a:ext uri="{FF2B5EF4-FFF2-40B4-BE49-F238E27FC236}">
                <a16:creationId xmlns="" xmlns:a16="http://schemas.microsoft.com/office/drawing/2014/main" id="{D599D2C8-985F-4946-9A34-8CADE2CBB5F4}"/>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Risiko for selvmord</a:t>
            </a:r>
          </a:p>
        </p:txBody>
      </p:sp>
      <p:pic>
        <p:nvPicPr>
          <p:cNvPr id="9" name="Bliver ud usikker eller...">
            <a:hlinkClick r:id="" action="ppaction://media"/>
          </p:cNvPr>
          <p:cNvPicPr>
            <a:picLocks noChangeAspect="1"/>
          </p:cNvPicPr>
          <p:nvPr>
            <a:audioFile r:link="rId1"/>
            <p:extLst>
              <p:ext uri="{DAA4B4D4-6D71-4841-9C94-3DE7FCFB9230}">
                <p14:media xmlns:p14="http://schemas.microsoft.com/office/powerpoint/2010/main" r:embed="rId2">
                  <p14:trim st="5886" end="4768.204"/>
                </p14:media>
              </p:ext>
            </p:extLst>
          </p:nvPr>
        </p:nvPicPr>
        <p:blipFill>
          <a:blip r:embed="rId5"/>
          <a:stretch>
            <a:fillRect/>
          </a:stretch>
        </p:blipFill>
        <p:spPr>
          <a:xfrm>
            <a:off x="5228549" y="3722909"/>
            <a:ext cx="736823" cy="736823"/>
          </a:xfrm>
          <a:prstGeom prst="rect">
            <a:avLst/>
          </a:prstGeom>
        </p:spPr>
      </p:pic>
    </p:spTree>
    <p:extLst>
      <p:ext uri="{BB962C8B-B14F-4D97-AF65-F5344CB8AC3E}">
        <p14:creationId xmlns:p14="http://schemas.microsoft.com/office/powerpoint/2010/main" val="41063809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 xmlns:a16="http://schemas.microsoft.com/office/drawing/2014/main" id="{CE48EE70-26B6-7B45-83E6-C249716F1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5" name="Rektangel 4">
            <a:extLst>
              <a:ext uri="{FF2B5EF4-FFF2-40B4-BE49-F238E27FC236}">
                <a16:creationId xmlns="" xmlns:a16="http://schemas.microsoft.com/office/drawing/2014/main" id="{E07B62F0-F69C-6145-806F-406D1129E685}"/>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AE7519A3-8CE1-794B-B2A8-6D1ED782C361}"/>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Dig selv som hjælper</a:t>
            </a:r>
          </a:p>
        </p:txBody>
      </p:sp>
      <p:sp>
        <p:nvSpPr>
          <p:cNvPr id="7" name="Pladsholder til indhold 2">
            <a:extLst>
              <a:ext uri="{FF2B5EF4-FFF2-40B4-BE49-F238E27FC236}">
                <a16:creationId xmlns="" xmlns:a16="http://schemas.microsoft.com/office/drawing/2014/main" id="{7D36DD9B-D9CE-4C46-BE66-E9F98195E8CE}"/>
              </a:ext>
            </a:extLst>
          </p:cNvPr>
          <p:cNvSpPr txBox="1">
            <a:spLocks/>
          </p:cNvSpPr>
          <p:nvPr/>
        </p:nvSpPr>
        <p:spPr>
          <a:xfrm>
            <a:off x="822961" y="1490002"/>
            <a:ext cx="7574279"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dirty="0">
                <a:latin typeface="Arial" panose="020B0604020202020204" pitchFamily="34" charset="0"/>
                <a:cs typeface="Arial" panose="020B0604020202020204" pitchFamily="34" charset="0"/>
              </a:rPr>
              <a:t>Ved afslutning af samtalen med den </a:t>
            </a:r>
            <a:r>
              <a:rPr lang="da-DK" dirty="0" smtClean="0">
                <a:latin typeface="Arial" panose="020B0604020202020204" pitchFamily="34" charset="0"/>
                <a:cs typeface="Arial" panose="020B0604020202020204" pitchFamily="34" charset="0"/>
              </a:rPr>
              <a:t>efterladte:</a:t>
            </a:r>
            <a:endParaRPr lang="da-DK" dirty="0">
              <a:latin typeface="Arial" panose="020B0604020202020204" pitchFamily="34" charset="0"/>
              <a:cs typeface="Arial" panose="020B0604020202020204" pitchFamily="34" charset="0"/>
            </a:endParaRPr>
          </a:p>
          <a:p>
            <a:pPr>
              <a:lnSpc>
                <a:spcPct val="90000"/>
              </a:lnSpc>
            </a:pPr>
            <a:r>
              <a:rPr lang="da-DK" dirty="0">
                <a:latin typeface="Arial" panose="020B0604020202020204" pitchFamily="34" charset="0"/>
                <a:cs typeface="Arial" panose="020B0604020202020204" pitchFamily="34" charset="0"/>
              </a:rPr>
              <a:t>Giv besked til din nærmeste leder</a:t>
            </a:r>
          </a:p>
          <a:p>
            <a:pPr>
              <a:lnSpc>
                <a:spcPct val="90000"/>
              </a:lnSpc>
            </a:pPr>
            <a:r>
              <a:rPr lang="da-DK" dirty="0">
                <a:latin typeface="Arial" panose="020B0604020202020204" pitchFamily="34" charset="0"/>
                <a:cs typeface="Arial" panose="020B0604020202020204" pitchFamily="34" charset="0"/>
              </a:rPr>
              <a:t>Husk: Du kan blive indirekte traumatiseret </a:t>
            </a:r>
            <a:br>
              <a:rPr lang="da-DK" dirty="0">
                <a:latin typeface="Arial" panose="020B0604020202020204" pitchFamily="34" charset="0"/>
                <a:cs typeface="Arial" panose="020B0604020202020204" pitchFamily="34" charset="0"/>
              </a:rPr>
            </a:br>
            <a:r>
              <a:rPr lang="da-DK" dirty="0">
                <a:latin typeface="Arial" panose="020B0604020202020204" pitchFamily="34" charset="0"/>
                <a:cs typeface="Arial" panose="020B0604020202020204" pitchFamily="34" charset="0"/>
              </a:rPr>
              <a:t>(Brug de muligheder, der er for hjælp via handleplanerne omkring arbejdsmiljø, krisehåndtering m.v.) </a:t>
            </a:r>
          </a:p>
          <a:p>
            <a:pPr>
              <a:lnSpc>
                <a:spcPct val="90000"/>
              </a:lnSpc>
            </a:pPr>
            <a:r>
              <a:rPr lang="da-DK" dirty="0">
                <a:latin typeface="Arial" panose="020B0604020202020204" pitchFamily="34" charset="0"/>
                <a:cs typeface="Arial" panose="020B0604020202020204" pitchFamily="34" charset="0"/>
              </a:rPr>
              <a:t>Kun robotter er uberørte af andre menneskers lidelser – så det er naturligt at blive berørt. Ansvarlige leder tager ansvar for, at </a:t>
            </a:r>
            <a:r>
              <a:rPr lang="da-DK" sz="2800" dirty="0">
                <a:latin typeface="Calibri" panose="020F0502020204030204" pitchFamily="34" charset="0"/>
                <a:cs typeface="Calibri" panose="020F0502020204030204" pitchFamily="34" charset="0"/>
              </a:rPr>
              <a:t>medarbejderne får den nødvendige støtte og </a:t>
            </a:r>
            <a:r>
              <a:rPr lang="da-DK" sz="2800" dirty="0" smtClean="0">
                <a:latin typeface="Calibri" panose="020F0502020204030204" pitchFamily="34" charset="0"/>
                <a:cs typeface="Calibri" panose="020F0502020204030204" pitchFamily="34" charset="0"/>
              </a:rPr>
              <a:t>hjælp </a:t>
            </a:r>
            <a:endParaRPr lang="da-DK"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46787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6304697" y="5193850"/>
            <a:ext cx="587829" cy="3788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7099661" y="4815027"/>
            <a:ext cx="587829" cy="3788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6805747" y="4398115"/>
            <a:ext cx="587829" cy="3788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a:extLst>
              <a:ext uri="{FF2B5EF4-FFF2-40B4-BE49-F238E27FC236}">
                <a16:creationId xmlns="" xmlns:a16="http://schemas.microsoft.com/office/drawing/2014/main" id="{7D97B51E-CCF5-F94A-9D38-0B32F4E0D1A4}"/>
              </a:ext>
            </a:extLst>
          </p:cNvPr>
          <p:cNvSpPr txBox="1">
            <a:spLocks/>
          </p:cNvSpPr>
          <p:nvPr/>
        </p:nvSpPr>
        <p:spPr>
          <a:xfrm>
            <a:off x="822960" y="917978"/>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Film om at </a:t>
            </a:r>
            <a:r>
              <a:rPr lang="da-DK" b="1" dirty="0" smtClean="0">
                <a:latin typeface="Arial" panose="020B0604020202020204" pitchFamily="34" charset="0"/>
                <a:cs typeface="Arial" panose="020B0604020202020204" pitchFamily="34" charset="0"/>
              </a:rPr>
              <a:t>være </a:t>
            </a:r>
            <a:r>
              <a:rPr lang="da-DK" b="1" dirty="0">
                <a:latin typeface="Arial" panose="020B0604020202020204" pitchFamily="34" charset="0"/>
                <a:cs typeface="Arial" panose="020B0604020202020204" pitchFamily="34" charset="0"/>
              </a:rPr>
              <a:t>efterladt efter </a:t>
            </a:r>
            <a:r>
              <a:rPr lang="da-DK" b="1" dirty="0" smtClean="0">
                <a:latin typeface="Arial" panose="020B0604020202020204" pitchFamily="34" charset="0"/>
                <a:cs typeface="Arial" panose="020B0604020202020204" pitchFamily="34" charset="0"/>
              </a:rPr>
              <a:t>selvmord i en alder af ≥ </a:t>
            </a:r>
            <a:r>
              <a:rPr lang="da-DK" b="1" dirty="0">
                <a:latin typeface="Arial" panose="020B0604020202020204" pitchFamily="34" charset="0"/>
                <a:cs typeface="Arial" panose="020B0604020202020204" pitchFamily="34" charset="0"/>
              </a:rPr>
              <a:t>60 år</a:t>
            </a:r>
            <a:endParaRPr lang="da-DK" b="1" dirty="0"/>
          </a:p>
        </p:txBody>
      </p:sp>
      <p:sp>
        <p:nvSpPr>
          <p:cNvPr id="6" name="Rektangel 5">
            <a:extLst>
              <a:ext uri="{FF2B5EF4-FFF2-40B4-BE49-F238E27FC236}">
                <a16:creationId xmlns="" xmlns:a16="http://schemas.microsoft.com/office/drawing/2014/main" id="{21EAF16B-ECD3-F040-82AD-6D8FFDFB539E}"/>
              </a:ext>
            </a:extLst>
          </p:cNvPr>
          <p:cNvSpPr/>
          <p:nvPr/>
        </p:nvSpPr>
        <p:spPr>
          <a:xfrm>
            <a:off x="0" y="6761484"/>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highlight>
                <a:srgbClr val="7F8D76"/>
              </a:highlight>
            </a:endParaRPr>
          </a:p>
        </p:txBody>
      </p:sp>
      <p:pic>
        <p:nvPicPr>
          <p:cNvPr id="7" name="Billede 6">
            <a:extLst>
              <a:ext uri="{FF2B5EF4-FFF2-40B4-BE49-F238E27FC236}">
                <a16:creationId xmlns="" xmlns:a16="http://schemas.microsoft.com/office/drawing/2014/main" id="{341316C3-43F2-DC47-9095-276D25B378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
        <p:nvSpPr>
          <p:cNvPr id="4" name="Undertitel 2">
            <a:extLst>
              <a:ext uri="{FF2B5EF4-FFF2-40B4-BE49-F238E27FC236}">
                <a16:creationId xmlns="" xmlns:a16="http://schemas.microsoft.com/office/drawing/2014/main" id="{9231CFB1-4FB2-644E-9A1C-E409100B43B7}"/>
              </a:ext>
            </a:extLst>
          </p:cNvPr>
          <p:cNvSpPr txBox="1">
            <a:spLocks/>
          </p:cNvSpPr>
          <p:nvPr/>
        </p:nvSpPr>
        <p:spPr>
          <a:xfrm>
            <a:off x="792480" y="2106577"/>
            <a:ext cx="10180320" cy="391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latin typeface="Arial" panose="020B0604020202020204" pitchFamily="34" charset="0"/>
                <a:cs typeface="Arial" panose="020B0604020202020204" pitchFamily="34" charset="0"/>
              </a:rPr>
              <a:t>I forbindelse med forskningsprojektet </a:t>
            </a:r>
            <a:r>
              <a:rPr lang="da-DK" sz="2400" dirty="0" smtClean="0">
                <a:latin typeface="Arial" panose="020B0604020202020204" pitchFamily="34" charset="0"/>
                <a:cs typeface="Arial" panose="020B0604020202020204" pitchFamily="34" charset="0"/>
              </a:rPr>
              <a:t>har en </a:t>
            </a:r>
            <a:r>
              <a:rPr lang="da-DK" sz="2400" dirty="0">
                <a:latin typeface="Arial" panose="020B0604020202020204" pitchFamily="34" charset="0"/>
                <a:cs typeface="Arial" panose="020B0604020202020204" pitchFamily="34" charset="0"/>
              </a:rPr>
              <a:t>gruppe </a:t>
            </a:r>
            <a:r>
              <a:rPr lang="da-DK" sz="2400" dirty="0" smtClean="0">
                <a:latin typeface="Arial" panose="020B0604020202020204" pitchFamily="34" charset="0"/>
                <a:cs typeface="Arial" panose="020B0604020202020204" pitchFamily="34" charset="0"/>
              </a:rPr>
              <a:t>af efterlevende </a:t>
            </a:r>
            <a:r>
              <a:rPr lang="da-DK" sz="2400" dirty="0">
                <a:latin typeface="Arial" panose="020B0604020202020204" pitchFamily="34" charset="0"/>
                <a:cs typeface="Arial" panose="020B0604020202020204" pitchFamily="34" charset="0"/>
              </a:rPr>
              <a:t>efter selvmord ≥ 60 år, professionelle og forskere udarbejdet </a:t>
            </a:r>
            <a:r>
              <a:rPr lang="da-DK" sz="2400" dirty="0" smtClean="0">
                <a:latin typeface="Arial" panose="020B0604020202020204" pitchFamily="34" charset="0"/>
                <a:cs typeface="Arial" panose="020B0604020202020204" pitchFamily="34" charset="0"/>
              </a:rPr>
              <a:t>tre film, der handler om at være ældre efterladt set fra et førstepersonsperspektiv </a:t>
            </a:r>
            <a:endParaRPr lang="da-DK" sz="2400" dirty="0">
              <a:latin typeface="Arial" panose="020B0604020202020204" pitchFamily="34" charset="0"/>
              <a:cs typeface="Arial" panose="020B0604020202020204" pitchFamily="34" charset="0"/>
            </a:endParaRPr>
          </a:p>
          <a:p>
            <a:r>
              <a:rPr lang="da-DK" sz="2400" dirty="0">
                <a:latin typeface="Arial" panose="020B0604020202020204" pitchFamily="34" charset="0"/>
                <a:cs typeface="Arial" panose="020B0604020202020204" pitchFamily="34" charset="0"/>
              </a:rPr>
              <a:t>Filmene er en formidling af centrale </a:t>
            </a:r>
            <a:r>
              <a:rPr lang="da-DK" sz="2400" dirty="0" smtClean="0">
                <a:latin typeface="Arial" panose="020B0604020202020204" pitchFamily="34" charset="0"/>
                <a:cs typeface="Arial" panose="020B0604020202020204" pitchFamily="34" charset="0"/>
              </a:rPr>
              <a:t>dele </a:t>
            </a:r>
            <a:r>
              <a:rPr lang="da-DK" sz="2400" dirty="0">
                <a:latin typeface="Arial" panose="020B0604020202020204" pitchFamily="34" charset="0"/>
                <a:cs typeface="Arial" panose="020B0604020202020204" pitchFamily="34" charset="0"/>
              </a:rPr>
              <a:t>af det, 20 ældre efterladte fortalte om deres oplevelse af situationen i projektets </a:t>
            </a:r>
            <a:r>
              <a:rPr lang="da-DK" sz="2400" dirty="0" smtClean="0">
                <a:latin typeface="Arial" panose="020B0604020202020204" pitchFamily="34" charset="0"/>
                <a:cs typeface="Arial" panose="020B0604020202020204" pitchFamily="34" charset="0"/>
              </a:rPr>
              <a:t>interviewstudie:</a:t>
            </a:r>
          </a:p>
          <a:p>
            <a:endParaRPr lang="da-DK" sz="2400" dirty="0">
              <a:latin typeface="Arial" panose="020B0604020202020204" pitchFamily="34" charset="0"/>
              <a:cs typeface="Arial" panose="020B0604020202020204" pitchFamily="34" charset="0"/>
            </a:endParaRPr>
          </a:p>
          <a:p>
            <a:pPr lvl="1"/>
            <a:r>
              <a:rPr lang="da-DK" dirty="0" smtClean="0">
                <a:latin typeface="Arial" panose="020B0604020202020204" pitchFamily="34" charset="0"/>
                <a:cs typeface="Arial" panose="020B0604020202020204" pitchFamily="34" charset="0"/>
              </a:rPr>
              <a:t>Film </a:t>
            </a:r>
            <a:r>
              <a:rPr lang="da-DK" dirty="0">
                <a:latin typeface="Arial" panose="020B0604020202020204" pitchFamily="34" charset="0"/>
                <a:cs typeface="Arial" panose="020B0604020202020204" pitchFamily="34" charset="0"/>
              </a:rPr>
              <a:t>1: Så spørg da for </a:t>
            </a:r>
            <a:r>
              <a:rPr lang="da-DK" dirty="0" smtClean="0">
                <a:latin typeface="Arial" panose="020B0604020202020204" pitchFamily="34" charset="0"/>
                <a:cs typeface="Arial" panose="020B0604020202020204" pitchFamily="34" charset="0"/>
              </a:rPr>
              <a:t>pokker: se den </a:t>
            </a:r>
            <a:r>
              <a:rPr lang="da-DK" dirty="0" smtClean="0">
                <a:latin typeface="Arial" panose="020B0604020202020204" pitchFamily="34" charset="0"/>
                <a:cs typeface="Arial" panose="020B0604020202020204" pitchFamily="34" charset="0"/>
                <a:hlinkClick r:id="rId4"/>
              </a:rPr>
              <a:t>her</a:t>
            </a:r>
            <a:endParaRPr lang="da-DK" dirty="0">
              <a:latin typeface="Arial" panose="020B0604020202020204" pitchFamily="34" charset="0"/>
              <a:cs typeface="Arial" panose="020B0604020202020204" pitchFamily="34" charset="0"/>
            </a:endParaRPr>
          </a:p>
          <a:p>
            <a:pPr lvl="1"/>
            <a:r>
              <a:rPr lang="da-DK" dirty="0" smtClean="0">
                <a:latin typeface="Arial" panose="020B0604020202020204" pitchFamily="34" charset="0"/>
                <a:cs typeface="Arial" panose="020B0604020202020204" pitchFamily="34" charset="0"/>
              </a:rPr>
              <a:t>Film </a:t>
            </a:r>
            <a:r>
              <a:rPr lang="da-DK" dirty="0">
                <a:latin typeface="Arial" panose="020B0604020202020204" pitchFamily="34" charset="0"/>
                <a:cs typeface="Arial" panose="020B0604020202020204" pitchFamily="34" charset="0"/>
              </a:rPr>
              <a:t>2: Tag kontakt og tal om </a:t>
            </a:r>
            <a:r>
              <a:rPr lang="da-DK" dirty="0" smtClean="0">
                <a:latin typeface="Arial" panose="020B0604020202020204" pitchFamily="34" charset="0"/>
                <a:cs typeface="Arial" panose="020B0604020202020204" pitchFamily="34" charset="0"/>
              </a:rPr>
              <a:t>det: se den </a:t>
            </a:r>
            <a:r>
              <a:rPr lang="da-DK" dirty="0" smtClean="0">
                <a:latin typeface="Arial" panose="020B0604020202020204" pitchFamily="34" charset="0"/>
                <a:cs typeface="Arial" panose="020B0604020202020204" pitchFamily="34" charset="0"/>
                <a:hlinkClick r:id="rId5"/>
              </a:rPr>
              <a:t>her</a:t>
            </a:r>
            <a:endParaRPr lang="da-DK" dirty="0">
              <a:latin typeface="Arial" panose="020B0604020202020204" pitchFamily="34" charset="0"/>
              <a:cs typeface="Arial" panose="020B0604020202020204" pitchFamily="34" charset="0"/>
            </a:endParaRPr>
          </a:p>
          <a:p>
            <a:pPr lvl="1"/>
            <a:r>
              <a:rPr lang="da-DK" dirty="0" smtClean="0">
                <a:latin typeface="Arial" panose="020B0604020202020204" pitchFamily="34" charset="0"/>
                <a:cs typeface="Arial" panose="020B0604020202020204" pitchFamily="34" charset="0"/>
              </a:rPr>
              <a:t>Film </a:t>
            </a:r>
            <a:r>
              <a:rPr lang="da-DK" dirty="0">
                <a:latin typeface="Arial" panose="020B0604020202020204" pitchFamily="34" charset="0"/>
                <a:cs typeface="Arial" panose="020B0604020202020204" pitchFamily="34" charset="0"/>
              </a:rPr>
              <a:t>3: At leve med </a:t>
            </a:r>
            <a:r>
              <a:rPr lang="da-DK" dirty="0" smtClean="0">
                <a:latin typeface="Arial" panose="020B0604020202020204" pitchFamily="34" charset="0"/>
                <a:cs typeface="Arial" panose="020B0604020202020204" pitchFamily="34" charset="0"/>
              </a:rPr>
              <a:t>sorgen: se den </a:t>
            </a:r>
            <a:r>
              <a:rPr lang="da-DK" dirty="0" smtClean="0">
                <a:latin typeface="Arial" panose="020B0604020202020204" pitchFamily="34" charset="0"/>
                <a:cs typeface="Arial" panose="020B0604020202020204" pitchFamily="34" charset="0"/>
                <a:hlinkClick r:id="rId6"/>
              </a:rPr>
              <a:t>her</a:t>
            </a:r>
            <a:r>
              <a:rPr lang="da-DK" dirty="0" smtClean="0">
                <a:latin typeface="Arial" panose="020B0604020202020204" pitchFamily="34" charset="0"/>
                <a:cs typeface="Arial" panose="020B0604020202020204" pitchFamily="34" charset="0"/>
              </a:rPr>
              <a:t> </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126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22386">
            <a:off x="8488558" y="1991153"/>
            <a:ext cx="2002239" cy="4254759"/>
          </a:xfrm>
          <a:prstGeom prst="rect">
            <a:avLst/>
          </a:prstGeom>
          <a:ln>
            <a:noFill/>
          </a:ln>
          <a:effectLst>
            <a:outerShdw blurRad="292100" dist="139700" dir="2700000" algn="tl" rotWithShape="0">
              <a:srgbClr val="333333">
                <a:alpha val="65000"/>
              </a:srgbClr>
            </a:outerShdw>
          </a:effectLst>
        </p:spPr>
      </p:pic>
      <p:sp>
        <p:nvSpPr>
          <p:cNvPr id="5" name="Titel 1">
            <a:extLst>
              <a:ext uri="{FF2B5EF4-FFF2-40B4-BE49-F238E27FC236}">
                <a16:creationId xmlns:a16="http://schemas.microsoft.com/office/drawing/2014/main" xmlns="" id="{98864821-6BCF-734F-8B75-A0F9E4F6057D}"/>
              </a:ext>
            </a:extLst>
          </p:cNvPr>
          <p:cNvSpPr txBox="1">
            <a:spLocks/>
          </p:cNvSpPr>
          <p:nvPr/>
        </p:nvSpPr>
        <p:spPr>
          <a:xfrm>
            <a:off x="825397" y="645715"/>
            <a:ext cx="9796883" cy="123114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Pjece som </a:t>
            </a:r>
            <a:r>
              <a:rPr lang="da-DK" sz="4400" b="1" cap="none" dirty="0" smtClean="0">
                <a:solidFill>
                  <a:srgbClr val="7F8D76"/>
                </a:solidFill>
                <a:latin typeface="Arial" panose="020B0604020202020204" pitchFamily="34" charset="0"/>
                <a:cs typeface="Arial" panose="020B0604020202020204" pitchFamily="34" charset="0"/>
              </a:rPr>
              <a:t>kan udleveres </a:t>
            </a:r>
            <a:r>
              <a:rPr lang="da-DK" sz="4400" b="1" cap="none" dirty="0">
                <a:solidFill>
                  <a:srgbClr val="7F8D76"/>
                </a:solidFill>
                <a:latin typeface="Arial" panose="020B0604020202020204" pitchFamily="34" charset="0"/>
                <a:cs typeface="Arial" panose="020B0604020202020204" pitchFamily="34" charset="0"/>
              </a:rPr>
              <a:t>til </a:t>
            </a:r>
            <a:r>
              <a:rPr lang="da-DK" sz="4400" b="1" cap="none" dirty="0" smtClean="0">
                <a:solidFill>
                  <a:srgbClr val="7F8D76"/>
                </a:solidFill>
                <a:latin typeface="Arial" panose="020B0604020202020204" pitchFamily="34" charset="0"/>
                <a:cs typeface="Arial" panose="020B0604020202020204" pitchFamily="34" charset="0"/>
              </a:rPr>
              <a:t>efterladte </a:t>
            </a:r>
            <a:r>
              <a:rPr lang="da-DK" sz="4400" b="1" cap="none" dirty="0">
                <a:solidFill>
                  <a:srgbClr val="7F8D76"/>
                </a:solidFill>
                <a:latin typeface="Arial" panose="020B0604020202020204" pitchFamily="34" charset="0"/>
                <a:cs typeface="Arial" panose="020B0604020202020204" pitchFamily="34" charset="0"/>
              </a:rPr>
              <a:t>efter selvmord</a:t>
            </a:r>
            <a:endParaRPr lang="da-DK" sz="4400" dirty="0">
              <a:solidFill>
                <a:prstClr val="black"/>
              </a:solidFill>
            </a:endParaRPr>
          </a:p>
        </p:txBody>
      </p:sp>
      <p:sp>
        <p:nvSpPr>
          <p:cNvPr id="6" name="Pladsholder til indhold 2">
            <a:extLst>
              <a:ext uri="{FF2B5EF4-FFF2-40B4-BE49-F238E27FC236}">
                <a16:creationId xmlns:a16="http://schemas.microsoft.com/office/drawing/2014/main" xmlns="" id="{18AF7408-E7B0-E24F-B2C3-397B53787F0F}"/>
              </a:ext>
            </a:extLst>
          </p:cNvPr>
          <p:cNvSpPr txBox="1">
            <a:spLocks/>
          </p:cNvSpPr>
          <p:nvPr/>
        </p:nvSpPr>
        <p:spPr>
          <a:xfrm>
            <a:off x="825397" y="2117967"/>
            <a:ext cx="7038443" cy="425475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prstClr val="black"/>
                </a:solidFill>
                <a:latin typeface="Arial" panose="020B0604020202020204" pitchFamily="34" charset="0"/>
                <a:cs typeface="Arial" panose="020B0604020202020204" pitchFamily="34" charset="0"/>
              </a:rPr>
              <a:t>Som </a:t>
            </a:r>
            <a:r>
              <a:rPr lang="da-DK" dirty="0" smtClean="0">
                <a:solidFill>
                  <a:prstClr val="black"/>
                </a:solidFill>
                <a:latin typeface="Arial" panose="020B0604020202020204" pitchFamily="34" charset="0"/>
                <a:cs typeface="Arial" panose="020B0604020202020204" pitchFamily="34" charset="0"/>
              </a:rPr>
              <a:t>et </a:t>
            </a:r>
            <a:r>
              <a:rPr lang="da-DK" dirty="0">
                <a:solidFill>
                  <a:prstClr val="black"/>
                </a:solidFill>
                <a:latin typeface="Arial" panose="020B0604020202020204" pitchFamily="34" charset="0"/>
                <a:cs typeface="Arial" panose="020B0604020202020204" pitchFamily="34" charset="0"/>
              </a:rPr>
              <a:t>led i forskningsprojektet </a:t>
            </a:r>
            <a:r>
              <a:rPr lang="da-DK" dirty="0" smtClean="0">
                <a:solidFill>
                  <a:prstClr val="black"/>
                </a:solidFill>
                <a:latin typeface="Arial" panose="020B0604020202020204" pitchFamily="34" charset="0"/>
                <a:cs typeface="Arial" panose="020B0604020202020204" pitchFamily="34" charset="0"/>
              </a:rPr>
              <a:t>har en </a:t>
            </a:r>
            <a:r>
              <a:rPr lang="da-DK" dirty="0">
                <a:solidFill>
                  <a:prstClr val="black"/>
                </a:solidFill>
                <a:latin typeface="Arial" panose="020B0604020202020204" pitchFamily="34" charset="0"/>
                <a:cs typeface="Arial" panose="020B0604020202020204" pitchFamily="34" charset="0"/>
              </a:rPr>
              <a:t>gruppe </a:t>
            </a:r>
            <a:r>
              <a:rPr lang="da-DK" dirty="0" smtClean="0">
                <a:solidFill>
                  <a:prstClr val="black"/>
                </a:solidFill>
                <a:latin typeface="Arial" panose="020B0604020202020204" pitchFamily="34" charset="0"/>
                <a:cs typeface="Arial" panose="020B0604020202020204" pitchFamily="34" charset="0"/>
              </a:rPr>
              <a:t>af efterlevende </a:t>
            </a:r>
            <a:r>
              <a:rPr lang="da-DK" dirty="0">
                <a:solidFill>
                  <a:prstClr val="black"/>
                </a:solidFill>
                <a:latin typeface="Arial" panose="020B0604020202020204" pitchFamily="34" charset="0"/>
                <a:cs typeface="Arial" panose="020B0604020202020204" pitchFamily="34" charset="0"/>
              </a:rPr>
              <a:t>efter selvmord ≥ 60 år</a:t>
            </a:r>
            <a:r>
              <a:rPr lang="da-DK" dirty="0" smtClean="0">
                <a:solidFill>
                  <a:prstClr val="black"/>
                </a:solidFill>
                <a:latin typeface="Arial" panose="020B0604020202020204" pitchFamily="34" charset="0"/>
                <a:cs typeface="Arial" panose="020B0604020202020204" pitchFamily="34" charset="0"/>
              </a:rPr>
              <a:t>, professionelle </a:t>
            </a:r>
            <a:r>
              <a:rPr lang="da-DK" dirty="0">
                <a:solidFill>
                  <a:prstClr val="black"/>
                </a:solidFill>
                <a:latin typeface="Arial" panose="020B0604020202020204" pitchFamily="34" charset="0"/>
                <a:cs typeface="Arial" panose="020B0604020202020204" pitchFamily="34" charset="0"/>
              </a:rPr>
              <a:t>og </a:t>
            </a:r>
            <a:r>
              <a:rPr lang="da-DK" dirty="0" smtClean="0">
                <a:solidFill>
                  <a:prstClr val="black"/>
                </a:solidFill>
                <a:latin typeface="Arial" panose="020B0604020202020204" pitchFamily="34" charset="0"/>
                <a:cs typeface="Arial" panose="020B0604020202020204" pitchFamily="34" charset="0"/>
              </a:rPr>
              <a:t>forskere udarbejdet </a:t>
            </a:r>
            <a:r>
              <a:rPr lang="da-DK" dirty="0">
                <a:solidFill>
                  <a:prstClr val="black"/>
                </a:solidFill>
                <a:latin typeface="Arial" panose="020B0604020202020204" pitchFamily="34" charset="0"/>
                <a:cs typeface="Arial" panose="020B0604020202020204" pitchFamily="34" charset="0"/>
              </a:rPr>
              <a:t>en vejledning til professionelle, der møder efterladte </a:t>
            </a:r>
            <a:r>
              <a:rPr lang="da-DK" dirty="0" smtClean="0">
                <a:solidFill>
                  <a:prstClr val="black"/>
                </a:solidFill>
                <a:latin typeface="Arial" panose="020B0604020202020204" pitchFamily="34" charset="0"/>
                <a:cs typeface="Arial" panose="020B0604020202020204" pitchFamily="34" charset="0"/>
              </a:rPr>
              <a:t>efter selvmord </a:t>
            </a:r>
            <a:endParaRPr lang="da-DK" dirty="0">
              <a:solidFill>
                <a:prstClr val="black"/>
              </a:solidFill>
              <a:latin typeface="Arial" panose="020B0604020202020204" pitchFamily="34" charset="0"/>
              <a:cs typeface="Arial" panose="020B0604020202020204" pitchFamily="34" charset="0"/>
            </a:endParaRPr>
          </a:p>
          <a:p>
            <a:pPr>
              <a:lnSpc>
                <a:spcPct val="90000"/>
              </a:lnSpc>
            </a:pPr>
            <a:r>
              <a:rPr lang="da-DK" dirty="0">
                <a:solidFill>
                  <a:prstClr val="black"/>
                </a:solidFill>
                <a:latin typeface="Arial" panose="020B0604020202020204" pitchFamily="34" charset="0"/>
                <a:cs typeface="Arial" panose="020B0604020202020204" pitchFamily="34" charset="0"/>
              </a:rPr>
              <a:t>Der er også udarbejdet en pjece, som kan udleveres til ældre efterladte efter </a:t>
            </a:r>
            <a:r>
              <a:rPr lang="da-DK" dirty="0" smtClean="0">
                <a:solidFill>
                  <a:prstClr val="black"/>
                </a:solidFill>
                <a:latin typeface="Arial" panose="020B0604020202020204" pitchFamily="34" charset="0"/>
                <a:cs typeface="Arial" panose="020B0604020202020204" pitchFamily="34" charset="0"/>
              </a:rPr>
              <a:t>selvmord</a:t>
            </a:r>
            <a:endParaRPr lang="da-DK" dirty="0">
              <a:solidFill>
                <a:prstClr val="black"/>
              </a:solidFill>
              <a:latin typeface="Arial" panose="020B0604020202020204" pitchFamily="34" charset="0"/>
              <a:cs typeface="Arial" panose="020B0604020202020204" pitchFamily="34" charset="0"/>
            </a:endParaRPr>
          </a:p>
          <a:p>
            <a:pPr>
              <a:lnSpc>
                <a:spcPct val="110000"/>
              </a:lnSpc>
            </a:pPr>
            <a:r>
              <a:rPr lang="da-DK" dirty="0">
                <a:solidFill>
                  <a:prstClr val="black"/>
                </a:solidFill>
                <a:latin typeface="Arial" panose="020B0604020202020204" pitchFamily="34" charset="0"/>
                <a:cs typeface="Arial" panose="020B0604020202020204" pitchFamily="34" charset="0"/>
              </a:rPr>
              <a:t>Udbred gerne viden om pjecen, læg den gerne relevante </a:t>
            </a:r>
            <a:r>
              <a:rPr lang="da-DK" dirty="0" smtClean="0">
                <a:solidFill>
                  <a:prstClr val="black"/>
                </a:solidFill>
                <a:latin typeface="Arial" panose="020B0604020202020204" pitchFamily="34" charset="0"/>
                <a:cs typeface="Arial" panose="020B0604020202020204" pitchFamily="34" charset="0"/>
              </a:rPr>
              <a:t>steder</a:t>
            </a:r>
          </a:p>
          <a:p>
            <a:pPr>
              <a:lnSpc>
                <a:spcPct val="110000"/>
              </a:lnSpc>
            </a:pPr>
            <a:r>
              <a:rPr lang="da-DK" dirty="0" smtClean="0">
                <a:solidFill>
                  <a:prstClr val="black"/>
                </a:solidFill>
                <a:latin typeface="Arial" panose="020B0604020202020204" pitchFamily="34" charset="0"/>
                <a:cs typeface="Arial" panose="020B0604020202020204" pitchFamily="34" charset="0"/>
              </a:rPr>
              <a:t>Materialet fås </a:t>
            </a:r>
            <a:r>
              <a:rPr lang="da-DK" dirty="0" smtClean="0">
                <a:solidFill>
                  <a:prstClr val="black"/>
                </a:solidFill>
                <a:latin typeface="Arial" panose="020B0604020202020204" pitchFamily="34" charset="0"/>
                <a:cs typeface="Arial" panose="020B0604020202020204" pitchFamily="34" charset="0"/>
                <a:hlinkClick r:id="rId4"/>
              </a:rPr>
              <a:t>her</a:t>
            </a:r>
            <a:endParaRPr lang="da-DK" dirty="0">
              <a:solidFill>
                <a:prstClr val="black"/>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xmlns="" id="{ABF9DA59-E82D-8348-87F0-767ACF2436B2}"/>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11" name="Billede 10">
            <a:extLst>
              <a:ext uri="{FF2B5EF4-FFF2-40B4-BE49-F238E27FC236}">
                <a16:creationId xmlns:a16="http://schemas.microsoft.com/office/drawing/2014/main" xmlns="" id="{1EC806B6-35E7-504C-A296-DC9E067061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63702" y="1957526"/>
            <a:ext cx="2002239" cy="4254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04505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 xmlns:a16="http://schemas.microsoft.com/office/drawing/2014/main" id="{39ECAE31-5EC9-6548-9EBF-B02A600B1E3D}"/>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itel 1">
            <a:extLst>
              <a:ext uri="{FF2B5EF4-FFF2-40B4-BE49-F238E27FC236}">
                <a16:creationId xmlns="" xmlns:a16="http://schemas.microsoft.com/office/drawing/2014/main" id="{4D536D2D-9F7D-DC48-B0DB-CC642642E8F5}"/>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Litteraturhenvisning</a:t>
            </a:r>
          </a:p>
        </p:txBody>
      </p:sp>
      <p:sp>
        <p:nvSpPr>
          <p:cNvPr id="7" name="Pladsholder til indhold 2">
            <a:extLst>
              <a:ext uri="{FF2B5EF4-FFF2-40B4-BE49-F238E27FC236}">
                <a16:creationId xmlns="" xmlns:a16="http://schemas.microsoft.com/office/drawing/2014/main" id="{35AAF323-B944-CE41-A6E0-9902790D4CA6}"/>
              </a:ext>
            </a:extLst>
          </p:cNvPr>
          <p:cNvSpPr txBox="1">
            <a:spLocks/>
          </p:cNvSpPr>
          <p:nvPr/>
        </p:nvSpPr>
        <p:spPr>
          <a:xfrm>
            <a:off x="822961" y="1722120"/>
            <a:ext cx="10347959" cy="447164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b="1" dirty="0">
                <a:solidFill>
                  <a:schemeClr val="bg1"/>
                </a:solidFill>
                <a:latin typeface="Arial" panose="020B0604020202020204" pitchFamily="34" charset="0"/>
                <a:cs typeface="Arial" panose="020B0604020202020204" pitchFamily="34" charset="0"/>
              </a:rPr>
              <a:t>”Dødsbud – Om underretning ved pludselige dødsfald” </a:t>
            </a:r>
            <a:r>
              <a:rPr lang="da-DK" dirty="0">
                <a:solidFill>
                  <a:schemeClr val="bg1"/>
                </a:solidFill>
                <a:latin typeface="Arial" panose="020B0604020202020204" pitchFamily="34" charset="0"/>
                <a:cs typeface="Arial" panose="020B0604020202020204" pitchFamily="34" charset="0"/>
              </a:rPr>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Ulla Thorbjørn Hansen</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Forfatteren  og </a:t>
            </a:r>
            <a:r>
              <a:rPr lang="da-DK" dirty="0" smtClean="0">
                <a:solidFill>
                  <a:schemeClr val="bg1"/>
                </a:solidFill>
                <a:latin typeface="Arial" panose="020B0604020202020204" pitchFamily="34" charset="0"/>
                <a:cs typeface="Arial" panose="020B0604020202020204" pitchFamily="34" charset="0"/>
              </a:rPr>
              <a:t>Eksistensen </a:t>
            </a:r>
            <a:r>
              <a:rPr lang="da-DK" dirty="0">
                <a:solidFill>
                  <a:schemeClr val="bg1"/>
                </a:solidFill>
                <a:latin typeface="Arial" panose="020B0604020202020204" pitchFamily="34" charset="0"/>
                <a:cs typeface="Arial" panose="020B0604020202020204" pitchFamily="34" charset="0"/>
              </a:rPr>
              <a:t>1. udgave, </a:t>
            </a:r>
            <a:r>
              <a:rPr lang="da-DK" dirty="0" smtClean="0">
                <a:solidFill>
                  <a:schemeClr val="bg1"/>
                </a:solidFill>
                <a:latin typeface="Arial" panose="020B0604020202020204" pitchFamily="34" charset="0"/>
                <a:cs typeface="Arial" panose="020B0604020202020204" pitchFamily="34" charset="0"/>
              </a:rPr>
              <a:t>oplag 2019</a:t>
            </a:r>
            <a:endParaRPr lang="da-DK" dirty="0">
              <a:solidFill>
                <a:schemeClr val="bg1"/>
              </a:solidFill>
              <a:latin typeface="Arial" panose="020B0604020202020204" pitchFamily="34" charset="0"/>
              <a:cs typeface="Arial" panose="020B0604020202020204" pitchFamily="34" charset="0"/>
            </a:endParaRPr>
          </a:p>
          <a:p>
            <a:pPr marL="0" indent="0">
              <a:lnSpc>
                <a:spcPct val="90000"/>
              </a:lnSpc>
              <a:buNone/>
            </a:pPr>
            <a:endParaRPr lang="da-DK" dirty="0">
              <a:solidFill>
                <a:schemeClr val="bg1"/>
              </a:solidFill>
              <a:latin typeface="Arial" panose="020B0604020202020204" pitchFamily="34" charset="0"/>
              <a:cs typeface="Arial" panose="020B0604020202020204" pitchFamily="34" charset="0"/>
            </a:endParaRPr>
          </a:p>
          <a:p>
            <a:pPr marL="0" indent="0">
              <a:lnSpc>
                <a:spcPct val="90000"/>
              </a:lnSpc>
              <a:buNone/>
            </a:pPr>
            <a:r>
              <a:rPr lang="da-DK" b="1" dirty="0">
                <a:solidFill>
                  <a:schemeClr val="bg1"/>
                </a:solidFill>
                <a:latin typeface="Arial" panose="020B0604020202020204" pitchFamily="34" charset="0"/>
                <a:cs typeface="Arial" panose="020B0604020202020204" pitchFamily="34" charset="0"/>
              </a:rPr>
              <a:t>”I selvmordets kølvand”</a:t>
            </a:r>
            <a:r>
              <a:rPr lang="da-DK" dirty="0">
                <a:solidFill>
                  <a:schemeClr val="bg1"/>
                </a:solidFill>
                <a:latin typeface="Arial" panose="020B0604020202020204" pitchFamily="34" charset="0"/>
                <a:cs typeface="Arial" panose="020B0604020202020204" pitchFamily="34" charset="0"/>
              </a:rPr>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Liselotte Horneman Krag og Elene Fleischer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Forlag Eksistensen</a:t>
            </a:r>
            <a:r>
              <a:rPr lang="da-DK">
                <a:solidFill>
                  <a:schemeClr val="bg1"/>
                </a:solidFill>
                <a:latin typeface="Arial" panose="020B0604020202020204" pitchFamily="34" charset="0"/>
                <a:cs typeface="Arial" panose="020B0604020202020204" pitchFamily="34" charset="0"/>
              </a:rPr>
              <a:t> </a:t>
            </a:r>
            <a:r>
              <a:rPr lang="da-DK" smtClean="0">
                <a:solidFill>
                  <a:schemeClr val="bg1"/>
                </a:solidFill>
                <a:latin typeface="Arial" panose="020B0604020202020204" pitchFamily="34" charset="0"/>
                <a:cs typeface="Arial" panose="020B0604020202020204" pitchFamily="34" charset="0"/>
              </a:rPr>
              <a:t>2019</a:t>
            </a:r>
            <a:endParaRPr lang="da-DK" dirty="0">
              <a:solidFill>
                <a:schemeClr val="bg1"/>
              </a:solidFill>
              <a:latin typeface="Arial" panose="020B0604020202020204" pitchFamily="34" charset="0"/>
              <a:cs typeface="Arial" panose="020B0604020202020204" pitchFamily="34" charset="0"/>
            </a:endParaRPr>
          </a:p>
          <a:p>
            <a:pPr marL="0" indent="0">
              <a:lnSpc>
                <a:spcPct val="90000"/>
              </a:lnSpc>
              <a:buNone/>
            </a:pPr>
            <a:endParaRPr lang="da-DK" dirty="0">
              <a:solidFill>
                <a:schemeClr val="bg1"/>
              </a:solidFill>
              <a:latin typeface="Arial" panose="020B0604020202020204" pitchFamily="34" charset="0"/>
              <a:cs typeface="Arial" panose="020B0604020202020204" pitchFamily="34" charset="0"/>
            </a:endParaRPr>
          </a:p>
          <a:p>
            <a:pPr marL="0" indent="0">
              <a:lnSpc>
                <a:spcPct val="90000"/>
              </a:lnSpc>
              <a:buNone/>
            </a:pPr>
            <a:r>
              <a:rPr lang="da-DK" b="1" dirty="0">
                <a:solidFill>
                  <a:schemeClr val="bg1"/>
                </a:solidFill>
                <a:latin typeface="Arial" panose="020B0604020202020204" pitchFamily="34" charset="0"/>
                <a:cs typeface="Arial" panose="020B0604020202020204" pitchFamily="34" charset="0"/>
              </a:rPr>
              <a:t>Den lille guide: Forebyggelsesguide til fagpersoner. Ensomhed, Tab, Depression og selvmordsadfærd. </a:t>
            </a:r>
            <a:r>
              <a:rPr lang="da-DK" dirty="0">
                <a:solidFill>
                  <a:schemeClr val="bg1"/>
                </a:solidFill>
                <a:latin typeface="Arial" panose="020B0604020202020204" pitchFamily="34" charset="0"/>
                <a:cs typeface="Arial" panose="020B0604020202020204" pitchFamily="34" charset="0"/>
              </a:rPr>
              <a:t>Forskergruppen ældre og selvmordsforebyggelse 2. udgave 2016</a:t>
            </a:r>
            <a:endParaRPr lang="da-DK"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7153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8CF8F49-F41D-EB43-B80A-3701035A8E45}"/>
              </a:ext>
            </a:extLst>
          </p:cNvPr>
          <p:cNvSpPr txBox="1">
            <a:spLocks/>
          </p:cNvSpPr>
          <p:nvPr/>
        </p:nvSpPr>
        <p:spPr>
          <a:xfrm>
            <a:off x="822960" y="667043"/>
            <a:ext cx="10544471" cy="13744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pPr>
            <a:r>
              <a:rPr lang="da-DK" sz="2800" b="1" dirty="0">
                <a:solidFill>
                  <a:srgbClr val="7F8D76"/>
                </a:solidFill>
                <a:latin typeface="Arial" panose="020B0604020202020204" pitchFamily="34" charset="0"/>
                <a:cs typeface="Arial" panose="020B0604020202020204" pitchFamily="34" charset="0"/>
              </a:rPr>
              <a:t>Arbejdsgruppen, der har udarbejdet materialet </a:t>
            </a:r>
            <a:r>
              <a:rPr lang="da-DK" sz="2800" b="1" dirty="0" smtClean="0">
                <a:solidFill>
                  <a:srgbClr val="7F8D76"/>
                </a:solidFill>
                <a:latin typeface="Arial" panose="020B0604020202020204" pitchFamily="34" charset="0"/>
                <a:cs typeface="Arial" panose="020B0604020202020204" pitchFamily="34" charset="0"/>
              </a:rPr>
              <a:t>… </a:t>
            </a:r>
            <a:r>
              <a:rPr lang="da-DK" sz="3600" b="1" dirty="0" smtClean="0">
                <a:solidFill>
                  <a:srgbClr val="7F8D76"/>
                </a:solidFill>
                <a:latin typeface="Arial" panose="020B0604020202020204" pitchFamily="34" charset="0"/>
                <a:cs typeface="Arial" panose="020B0604020202020204" pitchFamily="34" charset="0"/>
              </a:rPr>
              <a:t> </a:t>
            </a:r>
            <a:r>
              <a:rPr lang="da-DK" sz="2000" dirty="0" smtClean="0">
                <a:solidFill>
                  <a:srgbClr val="7F8D76"/>
                </a:solidFill>
                <a:latin typeface="Arial" panose="020B0604020202020204" pitchFamily="34" charset="0"/>
                <a:cs typeface="Arial" panose="020B0604020202020204" pitchFamily="34" charset="0"/>
              </a:rPr>
              <a:t>December 2019</a:t>
            </a:r>
          </a:p>
          <a:p>
            <a:endParaRPr lang="da-DK" sz="3600" dirty="0" smtClean="0">
              <a:solidFill>
                <a:srgbClr val="7F8D76"/>
              </a:solidFill>
              <a:latin typeface="Arial" panose="020B0604020202020204" pitchFamily="34" charset="0"/>
              <a:cs typeface="Arial" panose="020B0604020202020204" pitchFamily="34" charset="0"/>
            </a:endParaRPr>
          </a:p>
          <a:p>
            <a:r>
              <a:rPr lang="da-DK" sz="3600" b="1" dirty="0">
                <a:solidFill>
                  <a:srgbClr val="7F8D76"/>
                </a:solidFill>
                <a:latin typeface="Arial" panose="020B0604020202020204" pitchFamily="34" charset="0"/>
                <a:cs typeface="Arial" panose="020B0604020202020204" pitchFamily="34" charset="0"/>
              </a:rPr>
              <a:t/>
            </a:r>
            <a:br>
              <a:rPr lang="da-DK" sz="3600" b="1" dirty="0">
                <a:solidFill>
                  <a:srgbClr val="7F8D76"/>
                </a:solidFill>
                <a:latin typeface="Arial" panose="020B0604020202020204" pitchFamily="34" charset="0"/>
                <a:cs typeface="Arial" panose="020B0604020202020204" pitchFamily="34" charset="0"/>
              </a:rPr>
            </a:br>
            <a:endParaRPr lang="da-DK" sz="3600" b="1" dirty="0">
              <a:solidFill>
                <a:srgbClr val="7F8D76"/>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 xmlns:a16="http://schemas.microsoft.com/office/drawing/2014/main" id="{9928DAF6-1CA2-A641-88E3-1FFF858CF871}"/>
              </a:ext>
            </a:extLst>
          </p:cNvPr>
          <p:cNvSpPr txBox="1">
            <a:spLocks/>
          </p:cNvSpPr>
          <p:nvPr/>
        </p:nvSpPr>
        <p:spPr>
          <a:xfrm>
            <a:off x="822960" y="1504828"/>
            <a:ext cx="10544471" cy="467816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Elene Fleischer, Ph.d. </a:t>
            </a:r>
          </a:p>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Elsebeth Østergaard, Sygeplejerske </a:t>
            </a:r>
          </a:p>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Jenny Havn, Ergoterapeut</a:t>
            </a:r>
          </a:p>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Lene Annette Norberg, Ph.d., Læge</a:t>
            </a:r>
          </a:p>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Tommy Vester, </a:t>
            </a:r>
            <a:r>
              <a:rPr lang="da-DK" sz="2000" dirty="0" smtClean="0">
                <a:solidFill>
                  <a:prstClr val="black"/>
                </a:solidFill>
                <a:latin typeface="Arial" panose="020B0604020202020204" pitchFamily="34" charset="0"/>
                <a:cs typeface="Arial" panose="020B0604020202020204" pitchFamily="34" charset="0"/>
              </a:rPr>
              <a:t>Politibetjent </a:t>
            </a:r>
            <a:endParaRPr lang="da-DK" sz="2000" dirty="0">
              <a:solidFill>
                <a:prstClr val="black"/>
              </a:solidFill>
              <a:latin typeface="Arial" panose="020B0604020202020204" pitchFamily="34" charset="0"/>
              <a:cs typeface="Arial" panose="020B0604020202020204" pitchFamily="34" charset="0"/>
            </a:endParaRPr>
          </a:p>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Ulla Thorbjørn Hansen, Provst og ledende beredskabspræst</a:t>
            </a:r>
          </a:p>
          <a:p>
            <a:pPr marL="0" indent="0" defTabSz="457200">
              <a:lnSpc>
                <a:spcPct val="100000"/>
              </a:lnSpc>
              <a:spcBef>
                <a:spcPts val="0"/>
              </a:spcBef>
              <a:buSzTx/>
              <a:buFont typeface="Arial" panose="020B0604020202020204" pitchFamily="34" charset="0"/>
              <a:buNone/>
            </a:pPr>
            <a:endParaRPr lang="da-DK" sz="2000" dirty="0">
              <a:solidFill>
                <a:prstClr val="black"/>
              </a:solidFill>
              <a:latin typeface="Arial" panose="020B0604020202020204" pitchFamily="34" charset="0"/>
              <a:cs typeface="Arial" panose="020B0604020202020204" pitchFamily="34" charset="0"/>
            </a:endParaRPr>
          </a:p>
          <a:p>
            <a:pPr marL="0" indent="0" defTabSz="457200">
              <a:lnSpc>
                <a:spcPct val="100000"/>
              </a:lnSpc>
              <a:spcBef>
                <a:spcPts val="0"/>
              </a:spcBef>
              <a:buSzTx/>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Tegning: Frits </a:t>
            </a:r>
            <a:r>
              <a:rPr lang="da-DK" sz="2000" dirty="0" smtClean="0">
                <a:solidFill>
                  <a:prstClr val="black"/>
                </a:solidFill>
                <a:latin typeface="Arial" panose="020B0604020202020204" pitchFamily="34" charset="0"/>
                <a:cs typeface="Arial" panose="020B0604020202020204" pitchFamily="34" charset="0"/>
              </a:rPr>
              <a:t>Ahlefeldt-Laurvig</a:t>
            </a:r>
          </a:p>
          <a:p>
            <a:pPr marL="0" indent="0" defTabSz="457200">
              <a:lnSpc>
                <a:spcPct val="100000"/>
              </a:lnSpc>
              <a:spcBef>
                <a:spcPts val="0"/>
              </a:spcBef>
              <a:buSzTx/>
              <a:buFont typeface="Arial" panose="020B0604020202020204" pitchFamily="34" charset="0"/>
              <a:buNone/>
            </a:pPr>
            <a:endParaRPr lang="da-DK" sz="20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da-DK" sz="2000" dirty="0">
                <a:solidFill>
                  <a:prstClr val="black"/>
                </a:solidFill>
                <a:latin typeface="Arial" panose="020B0604020202020204" pitchFamily="34" charset="0"/>
                <a:cs typeface="Arial" panose="020B0604020202020204" pitchFamily="34" charset="0"/>
              </a:rPr>
              <a:t>Materialet er en del af et forskningsprojekt finansieret af </a:t>
            </a:r>
            <a:r>
              <a:rPr lang="da-DK" sz="2000" dirty="0" smtClean="0">
                <a:solidFill>
                  <a:prstClr val="black"/>
                </a:solidFill>
                <a:latin typeface="Arial" panose="020B0604020202020204" pitchFamily="34" charset="0"/>
                <a:cs typeface="Arial" panose="020B0604020202020204" pitchFamily="34" charset="0"/>
              </a:rPr>
              <a:t>VELUX FONDEN</a:t>
            </a:r>
            <a:r>
              <a:rPr lang="da-DK" sz="2000" dirty="0">
                <a:solidFill>
                  <a:prstClr val="black"/>
                </a:solidFill>
                <a:latin typeface="Arial" panose="020B0604020202020204" pitchFamily="34" charset="0"/>
                <a:cs typeface="Arial" panose="020B0604020202020204" pitchFamily="34" charset="0"/>
              </a:rPr>
              <a:t>. </a:t>
            </a:r>
          </a:p>
          <a:p>
            <a:pPr marL="0" indent="0">
              <a:lnSpc>
                <a:spcPct val="100000"/>
              </a:lnSpc>
              <a:spcBef>
                <a:spcPts val="0"/>
              </a:spcBef>
              <a:buFont typeface="Arial" panose="020B0604020202020204" pitchFamily="34" charset="0"/>
              <a:buNone/>
            </a:pPr>
            <a:endParaRPr lang="da-DK" sz="2000" dirty="0" smtClean="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da-DK" sz="2000" dirty="0" smtClean="0">
                <a:solidFill>
                  <a:prstClr val="black"/>
                </a:solidFill>
                <a:latin typeface="Arial" panose="020B0604020202020204" pitchFamily="34" charset="0"/>
                <a:cs typeface="Arial" panose="020B0604020202020204" pitchFamily="34" charset="0"/>
              </a:rPr>
              <a:t>Du </a:t>
            </a:r>
            <a:r>
              <a:rPr lang="da-DK" sz="2000" dirty="0">
                <a:solidFill>
                  <a:prstClr val="black"/>
                </a:solidFill>
                <a:latin typeface="Arial" panose="020B0604020202020204" pitchFamily="34" charset="0"/>
                <a:cs typeface="Arial" panose="020B0604020202020204" pitchFamily="34" charset="0"/>
              </a:rPr>
              <a:t>kan læse mere på: </a:t>
            </a:r>
            <a:r>
              <a:rPr lang="da-DK" sz="2000" dirty="0" smtClean="0">
                <a:solidFill>
                  <a:srgbClr val="7F8D76"/>
                </a:solidFill>
                <a:latin typeface="Arial" panose="020B0604020202020204" pitchFamily="34" charset="0"/>
                <a:cs typeface="Arial" panose="020B0604020202020204" pitchFamily="34" charset="0"/>
                <a:hlinkClick r:id="rId3"/>
              </a:rPr>
              <a:t>www.regionsjaelland.dk/efterladte</a:t>
            </a:r>
            <a:endParaRPr lang="da-DK" sz="2000" dirty="0">
              <a:solidFill>
                <a:srgbClr val="7F8D76"/>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da-DK" dirty="0">
              <a:solidFill>
                <a:prstClr val="black"/>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 xmlns:a16="http://schemas.microsoft.com/office/drawing/2014/main" id="{B7EFF2B6-6B8C-5042-8BD1-35740359F8F9}"/>
              </a:ext>
            </a:extLst>
          </p:cNvPr>
          <p:cNvSpPr txBox="1">
            <a:spLocks/>
          </p:cNvSpPr>
          <p:nvPr/>
        </p:nvSpPr>
        <p:spPr>
          <a:xfrm>
            <a:off x="-2005826" y="3257524"/>
            <a:ext cx="9906000" cy="1117073"/>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endParaRPr lang="da-DK" sz="4400" b="1" cap="none" dirty="0">
              <a:solidFill>
                <a:srgbClr val="7F8D76"/>
              </a:solidFill>
              <a:latin typeface="Arial" panose="020B0604020202020204" pitchFamily="34" charset="0"/>
              <a:cs typeface="Arial" panose="020B0604020202020204" pitchFamily="34" charset="0"/>
            </a:endParaRPr>
          </a:p>
        </p:txBody>
      </p:sp>
      <p:grpSp>
        <p:nvGrpSpPr>
          <p:cNvPr id="10" name="Gruppe 9"/>
          <p:cNvGrpSpPr/>
          <p:nvPr/>
        </p:nvGrpSpPr>
        <p:grpSpPr>
          <a:xfrm>
            <a:off x="664971" y="5831258"/>
            <a:ext cx="6284469" cy="681827"/>
            <a:chOff x="619158" y="5845224"/>
            <a:chExt cx="6318307" cy="700983"/>
          </a:xfrm>
        </p:grpSpPr>
        <p:pic>
          <p:nvPicPr>
            <p:cNvPr id="6" name="Billede 5">
              <a:extLst>
                <a:ext uri="{FF2B5EF4-FFF2-40B4-BE49-F238E27FC236}">
                  <a16:creationId xmlns="" xmlns:a16="http://schemas.microsoft.com/office/drawing/2014/main" id="{0952C353-9AFC-1344-925D-46A7EF3FB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58" y="5867465"/>
              <a:ext cx="1961599" cy="678742"/>
            </a:xfrm>
            <a:prstGeom prst="rect">
              <a:avLst/>
            </a:prstGeom>
          </p:spPr>
        </p:pic>
        <p:pic>
          <p:nvPicPr>
            <p:cNvPr id="7" name="Billede 6">
              <a:extLst>
                <a:ext uri="{FF2B5EF4-FFF2-40B4-BE49-F238E27FC236}">
                  <a16:creationId xmlns="" xmlns:a16="http://schemas.microsoft.com/office/drawing/2014/main" id="{4CD6445D-E35A-3D42-B432-A397A8D6E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954" y="5958028"/>
              <a:ext cx="1398521" cy="525505"/>
            </a:xfrm>
            <a:prstGeom prst="rect">
              <a:avLst/>
            </a:prstGeom>
          </p:spPr>
        </p:pic>
        <p:pic>
          <p:nvPicPr>
            <p:cNvPr id="8" name="Billede 7">
              <a:extLst>
                <a:ext uri="{FF2B5EF4-FFF2-40B4-BE49-F238E27FC236}">
                  <a16:creationId xmlns="" xmlns:a16="http://schemas.microsoft.com/office/drawing/2014/main" id="{D3D1C7F1-363F-F147-B0CD-04616A38F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1209" y="5989733"/>
              <a:ext cx="1556256" cy="501836"/>
            </a:xfrm>
            <a:prstGeom prst="rect">
              <a:avLst/>
            </a:prstGeom>
          </p:spPr>
        </p:pic>
        <p:pic>
          <p:nvPicPr>
            <p:cNvPr id="9" name="Billede 8">
              <a:extLst>
                <a:ext uri="{FF2B5EF4-FFF2-40B4-BE49-F238E27FC236}">
                  <a16:creationId xmlns="" xmlns:a16="http://schemas.microsoft.com/office/drawing/2014/main" id="{F38C13EC-33F3-DE48-A668-A8B8DB964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280" y="5845224"/>
              <a:ext cx="745794" cy="700983"/>
            </a:xfrm>
            <a:prstGeom prst="rect">
              <a:avLst/>
            </a:prstGeom>
          </p:spPr>
        </p:pic>
      </p:grpSp>
    </p:spTree>
    <p:extLst>
      <p:ext uri="{BB962C8B-B14F-4D97-AF65-F5344CB8AC3E}">
        <p14:creationId xmlns:p14="http://schemas.microsoft.com/office/powerpoint/2010/main" val="879702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7DE04B9-9370-45BD-B57C-771B09681DF9}"/>
              </a:ext>
            </a:extLst>
          </p:cNvPr>
          <p:cNvSpPr>
            <a:spLocks noGrp="1"/>
          </p:cNvSpPr>
          <p:nvPr>
            <p:ph type="ctrTitle" idx="4294967295"/>
          </p:nvPr>
        </p:nvSpPr>
        <p:spPr>
          <a:xfrm>
            <a:off x="822960" y="667043"/>
            <a:ext cx="9144000" cy="822960"/>
          </a:xfrm>
          <a:prstGeom prst="rect">
            <a:avLst/>
          </a:prstGeom>
        </p:spPr>
        <p:txBody>
          <a:bodyPr>
            <a:normAutofit/>
          </a:bodyPr>
          <a:lstStyle/>
          <a:p>
            <a:pPr algn="l"/>
            <a:r>
              <a:rPr lang="da-DK" sz="4400" b="1" dirty="0">
                <a:solidFill>
                  <a:srgbClr val="7F8D76"/>
                </a:solidFill>
                <a:latin typeface="Arial" panose="020B0604020202020204" pitchFamily="34" charset="0"/>
                <a:cs typeface="Arial" panose="020B0604020202020204" pitchFamily="34" charset="0"/>
              </a:rPr>
              <a:t>Emneområder</a:t>
            </a:r>
          </a:p>
        </p:txBody>
      </p:sp>
      <p:sp>
        <p:nvSpPr>
          <p:cNvPr id="3" name="Undertitel 2">
            <a:extLst>
              <a:ext uri="{FF2B5EF4-FFF2-40B4-BE49-F238E27FC236}">
                <a16:creationId xmlns="" xmlns:a16="http://schemas.microsoft.com/office/drawing/2014/main" id="{238F2C56-256B-452F-8FCA-60AFB3A91444}"/>
              </a:ext>
            </a:extLst>
          </p:cNvPr>
          <p:cNvSpPr>
            <a:spLocks noGrp="1"/>
          </p:cNvSpPr>
          <p:nvPr>
            <p:ph type="subTitle" idx="4294967295"/>
          </p:nvPr>
        </p:nvSpPr>
        <p:spPr>
          <a:xfrm>
            <a:off x="870733" y="1847618"/>
            <a:ext cx="9144000" cy="3833446"/>
          </a:xfrm>
          <a:prstGeom prst="rect">
            <a:avLst/>
          </a:prstGeom>
        </p:spPr>
        <p:txBody>
          <a:bodyPr>
            <a:normAutofit fontScale="92500" lnSpcReduction="20000"/>
          </a:bodyPr>
          <a:lstStyle/>
          <a:p>
            <a:pPr marL="457200" indent="-457200" algn="l">
              <a:buFont typeface="+mj-lt"/>
              <a:buAutoNum type="arabicPeriod"/>
            </a:pPr>
            <a:r>
              <a:rPr lang="da-DK" dirty="0">
                <a:latin typeface="Arial" panose="020B0604020202020204" pitchFamily="34" charset="0"/>
                <a:cs typeface="Arial" panose="020B0604020202020204" pitchFamily="34" charset="0"/>
              </a:rPr>
              <a:t>Samtalen med den efterlevende</a:t>
            </a:r>
          </a:p>
          <a:p>
            <a:pPr marL="457200" indent="-457200" algn="l">
              <a:buFont typeface="+mj-lt"/>
              <a:buAutoNum type="arabicPeriod"/>
            </a:pPr>
            <a:r>
              <a:rPr lang="da-DK" dirty="0">
                <a:latin typeface="Arial" panose="020B0604020202020204" pitchFamily="34" charset="0"/>
                <a:cs typeface="Arial" panose="020B0604020202020204" pitchFamily="34" charset="0"/>
              </a:rPr>
              <a:t>Særlige hensyn i forhold til ældre</a:t>
            </a:r>
          </a:p>
          <a:p>
            <a:pPr marL="457200" indent="-457200" algn="l">
              <a:buFont typeface="+mj-lt"/>
              <a:buAutoNum type="arabicPeriod"/>
            </a:pPr>
            <a:r>
              <a:rPr lang="da-DK" dirty="0">
                <a:latin typeface="Arial" panose="020B0604020202020204" pitchFamily="34" charset="0"/>
                <a:cs typeface="Arial" panose="020B0604020202020204" pitchFamily="34" charset="0"/>
              </a:rPr>
              <a:t>Når samtalen er forbi – opfølgning</a:t>
            </a:r>
          </a:p>
          <a:p>
            <a:pPr marL="457200" indent="-457200" algn="l">
              <a:buFont typeface="+mj-lt"/>
              <a:buAutoNum type="arabicPeriod"/>
            </a:pPr>
            <a:r>
              <a:rPr lang="da-DK" dirty="0">
                <a:latin typeface="Arial" panose="020B0604020202020204" pitchFamily="34" charset="0"/>
                <a:cs typeface="Arial" panose="020B0604020202020204" pitchFamily="34" charset="0"/>
              </a:rPr>
              <a:t>At se den afdøde</a:t>
            </a:r>
          </a:p>
          <a:p>
            <a:pPr marL="457200" indent="-457200" algn="l">
              <a:buFont typeface="+mj-lt"/>
              <a:buAutoNum type="arabicPeriod"/>
            </a:pPr>
            <a:r>
              <a:rPr lang="da-DK" dirty="0">
                <a:latin typeface="Arial" panose="020B0604020202020204" pitchFamily="34" charset="0"/>
                <a:cs typeface="Arial" panose="020B0604020202020204" pitchFamily="34" charset="0"/>
              </a:rPr>
              <a:t>At se den afdøde – </a:t>
            </a:r>
            <a:r>
              <a:rPr lang="da-DK" dirty="0" err="1">
                <a:latin typeface="Arial" panose="020B0604020202020204" pitchFamily="34" charset="0"/>
                <a:cs typeface="Arial" panose="020B0604020202020204" pitchFamily="34" charset="0"/>
              </a:rPr>
              <a:t>hva</a:t>
            </a:r>
            <a:r>
              <a:rPr lang="da-DK" dirty="0">
                <a:latin typeface="Arial" panose="020B0604020202020204" pitchFamily="34" charset="0"/>
                <a:cs typeface="Arial" panose="020B0604020202020204" pitchFamily="34" charset="0"/>
              </a:rPr>
              <a:t>’ med børnene?</a:t>
            </a:r>
          </a:p>
          <a:p>
            <a:pPr marL="457200" indent="-457200" algn="l">
              <a:buFont typeface="+mj-lt"/>
              <a:buAutoNum type="arabicPeriod"/>
            </a:pPr>
            <a:r>
              <a:rPr lang="da-DK" dirty="0">
                <a:latin typeface="Arial" panose="020B0604020202020204" pitchFamily="34" charset="0"/>
                <a:cs typeface="Arial" panose="020B0604020202020204" pitchFamily="34" charset="0"/>
              </a:rPr>
              <a:t>De næste skridt – de første uger efter</a:t>
            </a:r>
          </a:p>
          <a:p>
            <a:pPr marL="457200" indent="-457200" algn="l">
              <a:buFont typeface="+mj-lt"/>
              <a:buAutoNum type="arabicPeriod"/>
            </a:pPr>
            <a:r>
              <a:rPr lang="da-DK" dirty="0">
                <a:latin typeface="Arial" panose="020B0604020202020204" pitchFamily="34" charset="0"/>
                <a:cs typeface="Arial" panose="020B0604020202020204" pitchFamily="34" charset="0"/>
              </a:rPr>
              <a:t>Risiko for selvmord</a:t>
            </a:r>
          </a:p>
          <a:p>
            <a:pPr marL="457200" indent="-457200" algn="l">
              <a:buFont typeface="+mj-lt"/>
              <a:buAutoNum type="arabicPeriod"/>
            </a:pPr>
            <a:r>
              <a:rPr lang="da-DK" dirty="0">
                <a:latin typeface="Arial" panose="020B0604020202020204" pitchFamily="34" charset="0"/>
                <a:cs typeface="Arial" panose="020B0604020202020204" pitchFamily="34" charset="0"/>
              </a:rPr>
              <a:t>At passe på sig selv som hjælper</a:t>
            </a:r>
          </a:p>
          <a:p>
            <a:pPr marL="457200" indent="-457200" algn="l">
              <a:buFont typeface="+mj-lt"/>
              <a:buAutoNum type="arabicPeriod"/>
            </a:pPr>
            <a:r>
              <a:rPr lang="da-DK" dirty="0">
                <a:latin typeface="Arial" panose="020B0604020202020204" pitchFamily="34" charset="0"/>
                <a:cs typeface="Arial" panose="020B0604020202020204" pitchFamily="34" charset="0"/>
              </a:rPr>
              <a:t>Litteraturhenvisning</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p:txBody>
      </p:sp>
      <p:pic>
        <p:nvPicPr>
          <p:cNvPr id="5" name="Billede 4">
            <a:extLst>
              <a:ext uri="{FF2B5EF4-FFF2-40B4-BE49-F238E27FC236}">
                <a16:creationId xmlns="" xmlns:a16="http://schemas.microsoft.com/office/drawing/2014/main" id="{BAEE14CC-E116-8B46-865B-D207B7A4F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267F2EBB-0005-3E44-A733-6747E867C369}"/>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3485736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05AF092F-DFDD-A34E-94CC-4BC8DBC157FC}"/>
              </a:ext>
            </a:extLst>
          </p:cNvPr>
          <p:cNvSpPr txBox="1">
            <a:spLocks/>
          </p:cNvSpPr>
          <p:nvPr/>
        </p:nvSpPr>
        <p:spPr>
          <a:xfrm>
            <a:off x="822960" y="66704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bg1"/>
                </a:solidFill>
                <a:latin typeface="Arial" panose="020B0604020202020204" pitchFamily="34" charset="0"/>
                <a:cs typeface="Arial" panose="020B0604020202020204" pitchFamily="34" charset="0"/>
              </a:rPr>
              <a:t>Hjælp</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til</a:t>
            </a:r>
            <a:r>
              <a:rPr lang="en-US" b="1" dirty="0">
                <a:solidFill>
                  <a:schemeClr val="bg1"/>
                </a:solidFill>
                <a:latin typeface="Arial" panose="020B0604020202020204" pitchFamily="34" charset="0"/>
                <a:cs typeface="Arial" panose="020B0604020202020204" pitchFamily="34" charset="0"/>
              </a:rPr>
              <a:t> de </a:t>
            </a:r>
            <a:r>
              <a:rPr lang="en-US" b="1" dirty="0" err="1">
                <a:solidFill>
                  <a:schemeClr val="bg1"/>
                </a:solidFill>
                <a:latin typeface="Arial" panose="020B0604020202020204" pitchFamily="34" charset="0"/>
                <a:cs typeface="Arial" panose="020B0604020202020204" pitchFamily="34" charset="0"/>
              </a:rPr>
              <a:t>efterlevende</a:t>
            </a:r>
            <a:r>
              <a:rPr lang="en-US" b="1" dirty="0">
                <a:solidFill>
                  <a:schemeClr val="bg1"/>
                </a:solidFill>
                <a:latin typeface="Calibri" panose="020F0502020204030204" pitchFamily="34" charset="0"/>
                <a:cs typeface="Calibri" panose="020F0502020204030204" pitchFamily="34" charset="0"/>
              </a:rPr>
              <a:t>    </a:t>
            </a:r>
            <a:endParaRPr lang="da-DK" dirty="0">
              <a:solidFill>
                <a:schemeClr val="bg1"/>
              </a:solidFill>
            </a:endParaRPr>
          </a:p>
        </p:txBody>
      </p:sp>
      <p:sp>
        <p:nvSpPr>
          <p:cNvPr id="5" name="Undertitel 2">
            <a:extLst>
              <a:ext uri="{FF2B5EF4-FFF2-40B4-BE49-F238E27FC236}">
                <a16:creationId xmlns="" xmlns:a16="http://schemas.microsoft.com/office/drawing/2014/main" id="{CF851EB7-D968-F448-AA46-A51F4CC64413}"/>
              </a:ext>
            </a:extLst>
          </p:cNvPr>
          <p:cNvSpPr txBox="1">
            <a:spLocks/>
          </p:cNvSpPr>
          <p:nvPr/>
        </p:nvSpPr>
        <p:spPr>
          <a:xfrm>
            <a:off x="822960" y="1740938"/>
            <a:ext cx="7574280" cy="3833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chemeClr val="bg1"/>
                </a:solidFill>
                <a:latin typeface="Arial" panose="020B0604020202020204" pitchFamily="34" charset="0"/>
                <a:cs typeface="Arial" panose="020B0604020202020204" pitchFamily="34" charset="0"/>
              </a:rPr>
              <a:t>Hvad kan du gøre for at støtte de efterlevendes behov bedst muligt?</a:t>
            </a: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err="1">
                <a:solidFill>
                  <a:schemeClr val="bg1"/>
                </a:solidFill>
                <a:latin typeface="Arial" panose="020B0604020202020204" pitchFamily="34" charset="0"/>
                <a:cs typeface="Arial" panose="020B0604020202020204" pitchFamily="34" charset="0"/>
              </a:rPr>
              <a:t>Hvordan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undgår</a:t>
            </a:r>
            <a:r>
              <a:rPr lang="en-US" dirty="0">
                <a:solidFill>
                  <a:schemeClr val="bg1"/>
                </a:solidFill>
                <a:latin typeface="Arial" panose="020B0604020202020204" pitchFamily="34" charset="0"/>
                <a:cs typeface="Arial" panose="020B0604020202020204" pitchFamily="34" charset="0"/>
              </a:rPr>
              <a:t> du, at der </a:t>
            </a:r>
            <a:r>
              <a:rPr lang="en-US" dirty="0" err="1">
                <a:solidFill>
                  <a:schemeClr val="bg1"/>
                </a:solidFill>
                <a:latin typeface="Arial" panose="020B0604020202020204" pitchFamily="34" charset="0"/>
                <a:cs typeface="Arial" panose="020B0604020202020204" pitchFamily="34" charset="0"/>
              </a:rPr>
              <a:t>bliver</a:t>
            </a:r>
            <a:r>
              <a:rPr lang="en-US" dirty="0">
                <a:solidFill>
                  <a:schemeClr val="bg1"/>
                </a:solidFill>
                <a:latin typeface="Arial" panose="020B0604020202020204" pitchFamily="34" charset="0"/>
                <a:cs typeface="Arial" panose="020B0604020202020204" pitchFamily="34" charset="0"/>
              </a:rPr>
              <a:t> tale om at </a:t>
            </a:r>
            <a:r>
              <a:rPr lang="en-US" dirty="0" err="1">
                <a:solidFill>
                  <a:schemeClr val="bg1"/>
                </a:solidFill>
                <a:latin typeface="Arial" panose="020B0604020202020204" pitchFamily="34" charset="0"/>
                <a:cs typeface="Arial" panose="020B0604020202020204" pitchFamily="34" charset="0"/>
              </a:rPr>
              <a:t>gøre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ondt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værre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ved</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samtalen</a:t>
            </a:r>
            <a:r>
              <a:rPr lang="en-US" dirty="0">
                <a:solidFill>
                  <a:schemeClr val="bg1"/>
                </a:solidFill>
                <a:latin typeface="Arial" panose="020B0604020202020204" pitchFamily="34" charset="0"/>
                <a:cs typeface="Arial" panose="020B0604020202020204" pitchFamily="34" charset="0"/>
              </a:rPr>
              <a:t> og </a:t>
            </a:r>
            <a:r>
              <a:rPr lang="en-US" dirty="0" err="1">
                <a:solidFill>
                  <a:schemeClr val="bg1"/>
                </a:solidFill>
                <a:latin typeface="Arial" panose="020B0604020202020204" pitchFamily="34" charset="0"/>
                <a:cs typeface="Arial" panose="020B0604020202020204" pitchFamily="34" charset="0"/>
              </a:rPr>
              <a:t>hvordan</a:t>
            </a:r>
            <a:r>
              <a:rPr lang="en-US" dirty="0">
                <a:solidFill>
                  <a:schemeClr val="bg1"/>
                </a:solidFill>
                <a:latin typeface="Arial" panose="020B0604020202020204" pitchFamily="34" charset="0"/>
                <a:cs typeface="Arial" panose="020B0604020202020204" pitchFamily="34" charset="0"/>
              </a:rPr>
              <a:t> passer du på  </a:t>
            </a:r>
            <a:r>
              <a:rPr lang="en-US" dirty="0" err="1">
                <a:solidFill>
                  <a:schemeClr val="bg1"/>
                </a:solidFill>
                <a:latin typeface="Arial" panose="020B0604020202020204" pitchFamily="34" charset="0"/>
                <a:cs typeface="Arial" panose="020B0604020202020204" pitchFamily="34" charset="0"/>
              </a:rPr>
              <a:t>selv</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undervejs</a:t>
            </a:r>
            <a:r>
              <a:rPr lang="en-US" dirty="0">
                <a:solidFill>
                  <a:schemeClr val="bg1"/>
                </a:solidFill>
                <a:latin typeface="Arial" panose="020B0604020202020204" pitchFamily="34" charset="0"/>
                <a:cs typeface="Arial" panose="020B0604020202020204" pitchFamily="34" charset="0"/>
              </a:rPr>
              <a:t> og </a:t>
            </a:r>
            <a:r>
              <a:rPr lang="en-US" dirty="0" err="1">
                <a:solidFill>
                  <a:schemeClr val="bg1"/>
                </a:solidFill>
                <a:latin typeface="Arial" panose="020B0604020202020204" pitchFamily="34" charset="0"/>
                <a:cs typeface="Arial" panose="020B0604020202020204" pitchFamily="34" charset="0"/>
              </a:rPr>
              <a:t>efterfølgende</a:t>
            </a:r>
            <a:r>
              <a:rPr lang="en-US" dirty="0">
                <a:solidFill>
                  <a:schemeClr val="bg1"/>
                </a:solidFill>
                <a:latin typeface="Arial" panose="020B0604020202020204" pitchFamily="34" charset="0"/>
                <a:cs typeface="Arial" panose="020B0604020202020204" pitchFamily="34" charset="0"/>
              </a:rPr>
              <a:t>?</a:t>
            </a:r>
            <a:endParaRPr lang="da-DK" dirty="0">
              <a:solidFill>
                <a:schemeClr val="bg1"/>
              </a:solidFill>
              <a:latin typeface="Arial" panose="020B0604020202020204" pitchFamily="34" charset="0"/>
              <a:cs typeface="Arial" panose="020B0604020202020204" pitchFamily="34" charset="0"/>
            </a:endParaRPr>
          </a:p>
        </p:txBody>
      </p:sp>
      <p:pic>
        <p:nvPicPr>
          <p:cNvPr id="6" name="Billede 5">
            <a:extLst>
              <a:ext uri="{FF2B5EF4-FFF2-40B4-BE49-F238E27FC236}">
                <a16:creationId xmlns="" xmlns:a16="http://schemas.microsoft.com/office/drawing/2014/main" id="{20CF74FA-DB20-A744-8671-2CEA581C86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
        <p:nvSpPr>
          <p:cNvPr id="7" name="Rektangel 6">
            <a:extLst>
              <a:ext uri="{FF2B5EF4-FFF2-40B4-BE49-F238E27FC236}">
                <a16:creationId xmlns="" xmlns:a16="http://schemas.microsoft.com/office/drawing/2014/main" id="{BF504E62-F763-144F-ACE0-BB1C4B1FEE1E}"/>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9" name="Rektangel 8">
            <a:extLst>
              <a:ext uri="{FF2B5EF4-FFF2-40B4-BE49-F238E27FC236}">
                <a16:creationId xmlns="" xmlns:a16="http://schemas.microsoft.com/office/drawing/2014/main" id="{EDA0AE9B-124E-DB49-A96D-0CA00EDAB068}"/>
              </a:ext>
            </a:extLst>
          </p:cNvPr>
          <p:cNvSpPr/>
          <p:nvPr/>
        </p:nvSpPr>
        <p:spPr>
          <a:xfrm>
            <a:off x="0" y="6761484"/>
            <a:ext cx="12192000" cy="16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1247505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263F3B0F-90FD-8840-8617-DA9BBE265A97}"/>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Du som skal hjælpe</a:t>
            </a:r>
          </a:p>
        </p:txBody>
      </p:sp>
      <p:pic>
        <p:nvPicPr>
          <p:cNvPr id="5" name="Billede 4">
            <a:extLst>
              <a:ext uri="{FF2B5EF4-FFF2-40B4-BE49-F238E27FC236}">
                <a16:creationId xmlns="" xmlns:a16="http://schemas.microsoft.com/office/drawing/2014/main" id="{4710E02A-D5CA-5F43-9FD2-0EA5B68A55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AB181FDA-0B2D-C344-BEBC-B01F9FBBB7F9}"/>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7" name="Pladsholder til indhold 2">
            <a:extLst>
              <a:ext uri="{FF2B5EF4-FFF2-40B4-BE49-F238E27FC236}">
                <a16:creationId xmlns="" xmlns:a16="http://schemas.microsoft.com/office/drawing/2014/main" id="{4F21A0E7-FB60-1E4A-A96F-B78DEAC38E2B}"/>
              </a:ext>
            </a:extLst>
          </p:cNvPr>
          <p:cNvSpPr>
            <a:spLocks noGrp="1"/>
          </p:cNvSpPr>
          <p:nvPr>
            <p:ph idx="1"/>
          </p:nvPr>
        </p:nvSpPr>
        <p:spPr>
          <a:xfrm>
            <a:off x="822960" y="1490003"/>
            <a:ext cx="10225087" cy="4703763"/>
          </a:xfrm>
        </p:spPr>
        <p:txBody>
          <a:bodyPr vert="horz" lIns="91440" tIns="45720" rIns="91440" bIns="45720" rtlCol="0" anchor="t">
            <a:noAutofit/>
          </a:bodyPr>
          <a:lstStyle/>
          <a:p>
            <a:pPr marL="0" indent="0">
              <a:buNone/>
            </a:pPr>
            <a:r>
              <a:rPr lang="da-DK" sz="2400" dirty="0">
                <a:latin typeface="Arial" panose="020B0604020202020204" pitchFamily="34" charset="0"/>
                <a:cs typeface="Arial" panose="020B0604020202020204" pitchFamily="34" charset="0"/>
              </a:rPr>
              <a:t>Samtalen om død er altid svær at håndtere, så mærk særligt efter: </a:t>
            </a:r>
          </a:p>
          <a:p>
            <a:r>
              <a:rPr lang="da-DK" sz="2400" dirty="0">
                <a:latin typeface="Arial" panose="020B0604020202020204" pitchFamily="34" charset="0"/>
                <a:cs typeface="Arial" panose="020B0604020202020204" pitchFamily="34" charset="0"/>
              </a:rPr>
              <a:t>Hvilken betydning har det for dig, at det er selvmord?</a:t>
            </a:r>
          </a:p>
          <a:p>
            <a:r>
              <a:rPr lang="da-DK" sz="2400" dirty="0">
                <a:latin typeface="Arial" panose="020B0604020202020204" pitchFamily="34" charset="0"/>
                <a:cs typeface="Arial" panose="020B0604020202020204" pitchFamily="34" charset="0"/>
              </a:rPr>
              <a:t>Føler du dig rådvild, forvirret eller usikker? 		</a:t>
            </a:r>
          </a:p>
          <a:p>
            <a:pPr marL="0" indent="0">
              <a:buNone/>
            </a:pPr>
            <a:r>
              <a:rPr lang="da-DK" sz="2400" dirty="0">
                <a:latin typeface="Arial" panose="020B0604020202020204" pitchFamily="34" charset="0"/>
                <a:cs typeface="Arial" panose="020B0604020202020204" pitchFamily="34" charset="0"/>
              </a:rPr>
              <a:t>  (mindsker evnen til autentisk nærvær)</a:t>
            </a:r>
          </a:p>
          <a:p>
            <a:r>
              <a:rPr lang="da-DK" sz="2400" dirty="0">
                <a:latin typeface="Arial" panose="020B0604020202020204" pitchFamily="34" charset="0"/>
                <a:cs typeface="Arial" panose="020B0604020202020204" pitchFamily="34" charset="0"/>
              </a:rPr>
              <a:t>Overvej: Er det dig eller måske en anden, </a:t>
            </a:r>
          </a:p>
          <a:p>
            <a:pPr marL="0" indent="0">
              <a:buNone/>
            </a:pPr>
            <a:r>
              <a:rPr lang="da-DK" sz="2400" dirty="0">
                <a:latin typeface="Arial" panose="020B0604020202020204" pitchFamily="34" charset="0"/>
                <a:cs typeface="Arial" panose="020B0604020202020204" pitchFamily="34" charset="0"/>
              </a:rPr>
              <a:t>   der skal møde dette menneske? </a:t>
            </a:r>
          </a:p>
          <a:p>
            <a:pPr marL="0" indent="0">
              <a:buNone/>
            </a:pPr>
            <a:r>
              <a:rPr lang="da-DK" sz="2400" dirty="0">
                <a:latin typeface="Arial" panose="020B0604020202020204" pitchFamily="34" charset="0"/>
                <a:cs typeface="Arial" panose="020B0604020202020204" pitchFamily="34" charset="0"/>
              </a:rPr>
              <a:t>   Måske skal I være to?</a:t>
            </a:r>
          </a:p>
        </p:txBody>
      </p:sp>
    </p:spTree>
    <p:extLst>
      <p:ext uri="{BB962C8B-B14F-4D97-AF65-F5344CB8AC3E}">
        <p14:creationId xmlns:p14="http://schemas.microsoft.com/office/powerpoint/2010/main" val="641685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787B9CE9-CC83-1943-800E-DF87D4C144B0}"/>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Råd i forhold til samtalen</a:t>
            </a:r>
          </a:p>
        </p:txBody>
      </p:sp>
      <p:pic>
        <p:nvPicPr>
          <p:cNvPr id="5" name="Billede 4">
            <a:extLst>
              <a:ext uri="{FF2B5EF4-FFF2-40B4-BE49-F238E27FC236}">
                <a16:creationId xmlns="" xmlns:a16="http://schemas.microsoft.com/office/drawing/2014/main" id="{7C351FAE-E38D-164B-9DE1-B99CF692A1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01539D73-33ED-BA43-B9D7-4D9C68757AF5}"/>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7" name="Pladsholder til indhold 2">
            <a:extLst>
              <a:ext uri="{FF2B5EF4-FFF2-40B4-BE49-F238E27FC236}">
                <a16:creationId xmlns="" xmlns:a16="http://schemas.microsoft.com/office/drawing/2014/main" id="{8AEC7CAC-06FA-FB40-B6DF-A6D660655ED1}"/>
              </a:ext>
            </a:extLst>
          </p:cNvPr>
          <p:cNvSpPr>
            <a:spLocks noGrp="1"/>
          </p:cNvSpPr>
          <p:nvPr>
            <p:ph idx="1"/>
          </p:nvPr>
        </p:nvSpPr>
        <p:spPr>
          <a:xfrm>
            <a:off x="822960" y="1490003"/>
            <a:ext cx="10225087" cy="4703763"/>
          </a:xfrm>
        </p:spPr>
        <p:txBody>
          <a:bodyPr vert="horz" lIns="91440" tIns="45720" rIns="91440" bIns="45720" rtlCol="0" anchor="t">
            <a:noAutofit/>
          </a:bodyPr>
          <a:lstStyle/>
          <a:p>
            <a:pPr marL="216000" indent="-216000"/>
            <a:r>
              <a:rPr lang="da-DK" sz="2400" dirty="0">
                <a:latin typeface="Arial" panose="020B0604020202020204" pitchFamily="34" charset="0"/>
                <a:cs typeface="Arial" panose="020B0604020202020204" pitchFamily="34" charset="0"/>
              </a:rPr>
              <a:t>Træk vejret dybt </a:t>
            </a:r>
          </a:p>
          <a:p>
            <a:pPr marL="216000" indent="-216000"/>
            <a:r>
              <a:rPr lang="da-DK" sz="2400" dirty="0">
                <a:latin typeface="Arial" panose="020B0604020202020204" pitchFamily="34" charset="0"/>
                <a:cs typeface="Arial" panose="020B0604020202020204" pitchFamily="34" charset="0"/>
              </a:rPr>
              <a:t>Vær opmærksom på dit kropssprog og indled gerne med at have god øjenkontakt</a:t>
            </a:r>
          </a:p>
          <a:p>
            <a:pPr marL="216000" indent="-216000"/>
            <a:r>
              <a:rPr lang="da-DK" sz="2400" dirty="0">
                <a:latin typeface="Arial" panose="020B0604020202020204" pitchFamily="34" charset="0"/>
                <a:cs typeface="Arial" panose="020B0604020202020204" pitchFamily="34" charset="0"/>
              </a:rPr>
              <a:t>Brug ord og begreber, som pågældende selv bruger og undlad at introducere nye.</a:t>
            </a:r>
            <a:br>
              <a:rPr lang="da-DK" sz="2400" dirty="0">
                <a:latin typeface="Arial" panose="020B0604020202020204" pitchFamily="34" charset="0"/>
                <a:cs typeface="Arial" panose="020B0604020202020204" pitchFamily="34" charset="0"/>
              </a:rPr>
            </a:br>
            <a:r>
              <a:rPr lang="da-DK" sz="2400" dirty="0">
                <a:latin typeface="Arial" panose="020B0604020202020204" pitchFamily="34" charset="0"/>
                <a:cs typeface="Arial" panose="020B0604020202020204" pitchFamily="34" charset="0"/>
              </a:rPr>
              <a:t>F.eks</a:t>
            </a:r>
            <a:r>
              <a:rPr lang="da-DK" sz="2400" dirty="0" smtClean="0">
                <a:latin typeface="Arial" panose="020B0604020202020204" pitchFamily="34" charset="0"/>
                <a:cs typeface="Arial" panose="020B0604020202020204" pitchFamily="34" charset="0"/>
              </a:rPr>
              <a:t>.: ”</a:t>
            </a:r>
            <a:r>
              <a:rPr lang="da-DK" sz="2400" dirty="0">
                <a:latin typeface="Arial" panose="020B0604020202020204" pitchFamily="34" charset="0"/>
                <a:cs typeface="Arial" panose="020B0604020202020204" pitchFamily="34" charset="0"/>
              </a:rPr>
              <a:t>Er det dødsmåden eller tabet, der er det værste?” </a:t>
            </a:r>
          </a:p>
          <a:p>
            <a:pPr marL="216000" indent="-216000"/>
            <a:r>
              <a:rPr lang="da-DK" sz="2400" dirty="0">
                <a:latin typeface="Arial" panose="020B0604020202020204" pitchFamily="34" charset="0"/>
                <a:cs typeface="Arial" panose="020B0604020202020204" pitchFamily="34" charset="0"/>
              </a:rPr>
              <a:t>Fysisk berøring kan være en god ting – hvis det falder naturligt for dig i situationen – men spørg, om det er ok?</a:t>
            </a:r>
          </a:p>
          <a:p>
            <a:pPr marL="216000" indent="-216000"/>
            <a:r>
              <a:rPr lang="da-DK" sz="2400" dirty="0">
                <a:latin typeface="Arial" panose="020B0604020202020204" pitchFamily="34" charset="0"/>
                <a:cs typeface="Arial" panose="020B0604020202020204" pitchFamily="34" charset="0"/>
              </a:rPr>
              <a:t>Tal tydeligt og klart, gerne i korte sætninger </a:t>
            </a:r>
          </a:p>
          <a:p>
            <a:pPr marL="216000" indent="-216000"/>
            <a:r>
              <a:rPr lang="da-DK" sz="2400" dirty="0">
                <a:latin typeface="Arial" panose="020B0604020202020204" pitchFamily="34" charset="0"/>
                <a:cs typeface="Arial" panose="020B0604020202020204" pitchFamily="34" charset="0"/>
              </a:rPr>
              <a:t>Tal langsomt og frygt ikke pauser</a:t>
            </a:r>
          </a:p>
        </p:txBody>
      </p:sp>
    </p:spTree>
    <p:extLst>
      <p:ext uri="{BB962C8B-B14F-4D97-AF65-F5344CB8AC3E}">
        <p14:creationId xmlns:p14="http://schemas.microsoft.com/office/powerpoint/2010/main" val="4045096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C413EFC6-50E0-4B4F-BAAE-19991F37F72A}"/>
              </a:ext>
            </a:extLst>
          </p:cNvPr>
          <p:cNvSpPr txBox="1">
            <a:spLocks/>
          </p:cNvSpPr>
          <p:nvPr/>
        </p:nvSpPr>
        <p:spPr>
          <a:xfrm>
            <a:off x="822960" y="66704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Første samtale om selvmord</a:t>
            </a:r>
            <a:endParaRPr lang="da-DK" dirty="0">
              <a:solidFill>
                <a:schemeClr val="bg1"/>
              </a:solidFill>
            </a:endParaRPr>
          </a:p>
        </p:txBody>
      </p:sp>
      <p:sp>
        <p:nvSpPr>
          <p:cNvPr id="5" name="Undertitel 2">
            <a:extLst>
              <a:ext uri="{FF2B5EF4-FFF2-40B4-BE49-F238E27FC236}">
                <a16:creationId xmlns="" xmlns:a16="http://schemas.microsoft.com/office/drawing/2014/main" id="{EE69240B-632B-B540-81D5-0011EB9A3671}"/>
              </a:ext>
            </a:extLst>
          </p:cNvPr>
          <p:cNvSpPr txBox="1">
            <a:spLocks/>
          </p:cNvSpPr>
          <p:nvPr/>
        </p:nvSpPr>
        <p:spPr>
          <a:xfrm>
            <a:off x="822960" y="1740938"/>
            <a:ext cx="7574280" cy="383344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da-DK" dirty="0">
                <a:latin typeface="Arial" panose="020B0604020202020204" pitchFamily="34" charset="0"/>
                <a:cs typeface="Arial" panose="020B0604020202020204" pitchFamily="34" charset="0"/>
              </a:rPr>
              <a:t>Vær opmærksom på eventuelle fysiske symptomer på utilpashed hos den ældre (f.eks. ændringer i hudfarve, åndedræt eller svimmelhed) </a:t>
            </a:r>
          </a:p>
          <a:p>
            <a:pPr>
              <a:lnSpc>
                <a:spcPct val="110000"/>
              </a:lnSpc>
            </a:pPr>
            <a:r>
              <a:rPr lang="da-DK" dirty="0">
                <a:latin typeface="Arial" panose="020B0604020202020204" pitchFamily="34" charset="0"/>
                <a:cs typeface="Arial" panose="020B0604020202020204" pitchFamily="34" charset="0"/>
              </a:rPr>
              <a:t>Ved voldsom gråd, tag dig god tid. Spørg dernæst, om personen kan høre, hvad du siger? Overvej om det er muligt at give mere information eller om det må vente</a:t>
            </a:r>
          </a:p>
          <a:p>
            <a:pPr>
              <a:lnSpc>
                <a:spcPct val="110000"/>
              </a:lnSpc>
            </a:pPr>
            <a:r>
              <a:rPr lang="da-DK" dirty="0">
                <a:latin typeface="Arial" panose="020B0604020202020204" pitchFamily="34" charset="0"/>
                <a:cs typeface="Arial" panose="020B0604020202020204" pitchFamily="34" charset="0"/>
              </a:rPr>
              <a:t>Sig gerne højt, ”Jeg giver dig nogle informationer, der kan være svære at huske, så jeg har også noget med, der er skrevet” (f.eks. folder)  </a:t>
            </a:r>
          </a:p>
          <a:p>
            <a:pPr>
              <a:lnSpc>
                <a:spcPct val="110000"/>
              </a:lnSpc>
            </a:pPr>
            <a:endParaRPr lang="da-DK" dirty="0">
              <a:latin typeface="Arial" panose="020B0604020202020204" pitchFamily="34" charset="0"/>
              <a:cs typeface="Arial" panose="020B0604020202020204" pitchFamily="34" charset="0"/>
            </a:endParaRPr>
          </a:p>
          <a:p>
            <a:pPr>
              <a:lnSpc>
                <a:spcPct val="110000"/>
              </a:lnSpc>
            </a:pPr>
            <a:endParaRPr lang="da-DK" dirty="0">
              <a:latin typeface="Arial" panose="020B0604020202020204" pitchFamily="34" charset="0"/>
              <a:cs typeface="Arial" panose="020B0604020202020204" pitchFamily="34" charset="0"/>
            </a:endParaRPr>
          </a:p>
        </p:txBody>
      </p:sp>
      <p:pic>
        <p:nvPicPr>
          <p:cNvPr id="6" name="Billede 5">
            <a:extLst>
              <a:ext uri="{FF2B5EF4-FFF2-40B4-BE49-F238E27FC236}">
                <a16:creationId xmlns="" xmlns:a16="http://schemas.microsoft.com/office/drawing/2014/main" id="{3C655C6D-94DB-1749-AA99-1F218D520C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
        <p:nvSpPr>
          <p:cNvPr id="7" name="Rektangel 6">
            <a:extLst>
              <a:ext uri="{FF2B5EF4-FFF2-40B4-BE49-F238E27FC236}">
                <a16:creationId xmlns="" xmlns:a16="http://schemas.microsoft.com/office/drawing/2014/main" id="{083E77F5-AF01-244C-A2D0-49D533BB636E}"/>
              </a:ext>
            </a:extLst>
          </p:cNvPr>
          <p:cNvSpPr/>
          <p:nvPr/>
        </p:nvSpPr>
        <p:spPr>
          <a:xfrm>
            <a:off x="0" y="6761484"/>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2964262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DFBC438-494A-46FA-AF8B-512ACDB10BE4}"/>
              </a:ext>
            </a:extLst>
          </p:cNvPr>
          <p:cNvSpPr>
            <a:spLocks noGrp="1"/>
          </p:cNvSpPr>
          <p:nvPr>
            <p:ph type="title"/>
          </p:nvPr>
        </p:nvSpPr>
        <p:spPr>
          <a:xfrm>
            <a:off x="825397" y="645714"/>
            <a:ext cx="8553769" cy="1497385"/>
          </a:xfrm>
        </p:spPr>
        <p:txBody>
          <a:bodyPr anchor="t">
            <a:normAutofit/>
          </a:bodyPr>
          <a:lstStyle/>
          <a:p>
            <a:r>
              <a:rPr lang="da-DK" sz="4400" b="1" cap="none" dirty="0">
                <a:solidFill>
                  <a:srgbClr val="7F8D76"/>
                </a:solidFill>
                <a:latin typeface="Arial" panose="020B0604020202020204" pitchFamily="34" charset="0"/>
                <a:cs typeface="Arial" panose="020B0604020202020204" pitchFamily="34" charset="0"/>
              </a:rPr>
              <a:t>Funktioner der skal tages hensyn til hos ældre</a:t>
            </a:r>
            <a:endParaRPr lang="da-DK" sz="4400" dirty="0"/>
          </a:p>
        </p:txBody>
      </p:sp>
      <p:sp>
        <p:nvSpPr>
          <p:cNvPr id="3" name="Pladsholder til indhold 2">
            <a:extLst>
              <a:ext uri="{FF2B5EF4-FFF2-40B4-BE49-F238E27FC236}">
                <a16:creationId xmlns="" xmlns:a16="http://schemas.microsoft.com/office/drawing/2014/main" id="{218CDAC0-A801-47B2-818D-4C79C0D27DBF}"/>
              </a:ext>
            </a:extLst>
          </p:cNvPr>
          <p:cNvSpPr>
            <a:spLocks noGrp="1"/>
          </p:cNvSpPr>
          <p:nvPr>
            <p:ph idx="1"/>
          </p:nvPr>
        </p:nvSpPr>
        <p:spPr>
          <a:xfrm>
            <a:off x="825397" y="2117967"/>
            <a:ext cx="8166203" cy="4254759"/>
          </a:xfrm>
        </p:spPr>
        <p:txBody>
          <a:bodyPr anchor="t">
            <a:noAutofit/>
          </a:bodyPr>
          <a:lstStyle/>
          <a:p>
            <a:pPr>
              <a:lnSpc>
                <a:spcPct val="90000"/>
              </a:lnSpc>
            </a:pPr>
            <a:r>
              <a:rPr lang="da-DK" dirty="0">
                <a:latin typeface="Arial" panose="020B0604020202020204" pitchFamily="34" charset="0"/>
                <a:cs typeface="Arial" panose="020B0604020202020204" pitchFamily="34" charset="0"/>
              </a:rPr>
              <a:t>Nedsat hørelse (evt. et høreapparat, der skal monteres)</a:t>
            </a:r>
          </a:p>
          <a:p>
            <a:pPr>
              <a:lnSpc>
                <a:spcPct val="90000"/>
              </a:lnSpc>
            </a:pPr>
            <a:r>
              <a:rPr lang="da-DK" dirty="0">
                <a:latin typeface="Arial" panose="020B0604020202020204" pitchFamily="34" charset="0"/>
                <a:cs typeface="Arial" panose="020B0604020202020204" pitchFamily="34" charset="0"/>
              </a:rPr>
              <a:t>Nedsat syn </a:t>
            </a:r>
          </a:p>
          <a:p>
            <a:pPr>
              <a:lnSpc>
                <a:spcPct val="90000"/>
              </a:lnSpc>
            </a:pPr>
            <a:r>
              <a:rPr lang="da-DK" dirty="0">
                <a:latin typeface="Arial" panose="020B0604020202020204" pitchFamily="34" charset="0"/>
                <a:cs typeface="Arial" panose="020B0604020202020204" pitchFamily="34" charset="0"/>
              </a:rPr>
              <a:t>Kognition (evt. demens</a:t>
            </a:r>
            <a:r>
              <a:rPr lang="da-DK" dirty="0" smtClean="0">
                <a:latin typeface="Arial" panose="020B0604020202020204" pitchFamily="34" charset="0"/>
                <a:cs typeface="Arial" panose="020B0604020202020204" pitchFamily="34" charset="0"/>
              </a:rPr>
              <a:t>?)</a:t>
            </a:r>
          </a:p>
          <a:p>
            <a:pPr marL="0" indent="0">
              <a:lnSpc>
                <a:spcPct val="90000"/>
              </a:lnSpc>
              <a:buNone/>
            </a:pPr>
            <a:endParaRPr lang="da-DK" dirty="0">
              <a:latin typeface="Arial" panose="020B0604020202020204" pitchFamily="34" charset="0"/>
              <a:cs typeface="Arial" panose="020B0604020202020204" pitchFamily="34" charset="0"/>
            </a:endParaRPr>
          </a:p>
          <a:p>
            <a:pPr>
              <a:lnSpc>
                <a:spcPct val="90000"/>
              </a:lnSpc>
            </a:pPr>
            <a:r>
              <a:rPr lang="da-DK" dirty="0">
                <a:latin typeface="Arial" panose="020B0604020202020204" pitchFamily="34" charset="0"/>
                <a:cs typeface="Arial" panose="020B0604020202020204" pitchFamily="34" charset="0"/>
              </a:rPr>
              <a:t>Fysisk funktionsnedsættelser f.eks. balance- og gang- problemer, der kan skabe </a:t>
            </a:r>
            <a:r>
              <a:rPr lang="da-DK" dirty="0" smtClean="0">
                <a:latin typeface="Arial" panose="020B0604020202020204" pitchFamily="34" charset="0"/>
                <a:cs typeface="Arial" panose="020B0604020202020204" pitchFamily="34" charset="0"/>
              </a:rPr>
              <a:t>utryghed</a:t>
            </a:r>
            <a:endParaRPr lang="da-DK" dirty="0">
              <a:latin typeface="Arial" panose="020B0604020202020204" pitchFamily="34" charset="0"/>
              <a:cs typeface="Arial" panose="020B0604020202020204" pitchFamily="34" charset="0"/>
            </a:endParaRPr>
          </a:p>
          <a:p>
            <a:pPr>
              <a:lnSpc>
                <a:spcPct val="90000"/>
              </a:lnSpc>
            </a:pPr>
            <a:r>
              <a:rPr lang="da-DK" dirty="0">
                <a:latin typeface="Arial" panose="020B0604020202020204" pitchFamily="34" charset="0"/>
                <a:cs typeface="Arial" panose="020B0604020202020204" pitchFamily="34" charset="0"/>
              </a:rPr>
              <a:t>Den ældre kan være syg – fysisk eller psykisk</a:t>
            </a:r>
          </a:p>
          <a:p>
            <a:pPr>
              <a:lnSpc>
                <a:spcPct val="90000"/>
              </a:lnSpc>
            </a:pPr>
            <a:endParaRPr lang="da-DK" dirty="0">
              <a:latin typeface="Arial" panose="020B0604020202020204" pitchFamily="34" charset="0"/>
              <a:cs typeface="Arial" panose="020B0604020202020204" pitchFamily="34" charset="0"/>
            </a:endParaRPr>
          </a:p>
          <a:p>
            <a:pPr>
              <a:lnSpc>
                <a:spcPct val="90000"/>
              </a:lnSpc>
            </a:pPr>
            <a:endParaRPr lang="da-DK" dirty="0">
              <a:latin typeface="Arial" panose="020B0604020202020204" pitchFamily="34" charset="0"/>
              <a:cs typeface="Arial" panose="020B0604020202020204" pitchFamily="34" charset="0"/>
            </a:endParaRPr>
          </a:p>
          <a:p>
            <a:pPr>
              <a:lnSpc>
                <a:spcPct val="110000"/>
              </a:lnSpc>
            </a:pPr>
            <a:endParaRPr lang="da-DK" sz="500" dirty="0"/>
          </a:p>
        </p:txBody>
      </p:sp>
      <p:pic>
        <p:nvPicPr>
          <p:cNvPr id="5" name="Billede 4">
            <a:extLst>
              <a:ext uri="{FF2B5EF4-FFF2-40B4-BE49-F238E27FC236}">
                <a16:creationId xmlns="" xmlns:a16="http://schemas.microsoft.com/office/drawing/2014/main" id="{2BAF094D-3A53-4746-8B2A-F5D0AEDB31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0726B775-17AA-A847-8B99-EE784EEEEE72}"/>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7" name="Det er ikke altid indlysende eller lige til at se">
            <a:hlinkClick r:id="" action="ppaction://media"/>
          </p:cNvPr>
          <p:cNvPicPr>
            <a:picLocks noChangeAspect="1"/>
          </p:cNvPicPr>
          <p:nvPr>
            <a:audioFile r:link="rId1"/>
            <p:extLst>
              <p:ext uri="{DAA4B4D4-6D71-4841-9C94-3DE7FCFB9230}">
                <p14:media xmlns:p14="http://schemas.microsoft.com/office/powerpoint/2010/main" r:embed="rId2">
                  <p14:trim st="6150" end="1250.2789"/>
                </p14:media>
              </p:ext>
            </p:extLst>
          </p:nvPr>
        </p:nvPicPr>
        <p:blipFill>
          <a:blip r:embed="rId6"/>
          <a:stretch>
            <a:fillRect/>
          </a:stretch>
        </p:blipFill>
        <p:spPr>
          <a:xfrm>
            <a:off x="4591420" y="2844010"/>
            <a:ext cx="905030" cy="905030"/>
          </a:xfrm>
          <a:prstGeom prst="rect">
            <a:avLst/>
          </a:prstGeom>
        </p:spPr>
      </p:pic>
    </p:spTree>
    <p:extLst>
      <p:ext uri="{BB962C8B-B14F-4D97-AF65-F5344CB8AC3E}">
        <p14:creationId xmlns:p14="http://schemas.microsoft.com/office/powerpoint/2010/main" val="1145677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F1CA8DAD-B4A1-6C44-9909-052B517FD99E}"/>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Når budskabet er overbragt</a:t>
            </a:r>
          </a:p>
        </p:txBody>
      </p:sp>
      <p:pic>
        <p:nvPicPr>
          <p:cNvPr id="5" name="Billede 4">
            <a:extLst>
              <a:ext uri="{FF2B5EF4-FFF2-40B4-BE49-F238E27FC236}">
                <a16:creationId xmlns="" xmlns:a16="http://schemas.microsoft.com/office/drawing/2014/main" id="{BAD7DAE3-183D-C045-9A8E-834CDE5B6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 xmlns:a16="http://schemas.microsoft.com/office/drawing/2014/main" id="{9AD206E7-6ABB-4446-BF3D-75A641204DA9}"/>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7" name="Pladsholder til indhold 2">
            <a:extLst>
              <a:ext uri="{FF2B5EF4-FFF2-40B4-BE49-F238E27FC236}">
                <a16:creationId xmlns="" xmlns:a16="http://schemas.microsoft.com/office/drawing/2014/main" id="{7DAEF81D-A0ED-4949-80CB-A02262E2E180}"/>
              </a:ext>
            </a:extLst>
          </p:cNvPr>
          <p:cNvSpPr>
            <a:spLocks noGrp="1"/>
          </p:cNvSpPr>
          <p:nvPr>
            <p:ph idx="1"/>
          </p:nvPr>
        </p:nvSpPr>
        <p:spPr>
          <a:xfrm>
            <a:off x="822961" y="1490003"/>
            <a:ext cx="7574279" cy="4703763"/>
          </a:xfrm>
        </p:spPr>
        <p:txBody>
          <a:bodyPr vert="horz" lIns="91440" tIns="45720" rIns="91440" bIns="45720" rtlCol="0" anchor="t">
            <a:noAutofit/>
          </a:bodyPr>
          <a:lstStyle/>
          <a:p>
            <a:pPr>
              <a:lnSpc>
                <a:spcPct val="90000"/>
              </a:lnSpc>
            </a:pPr>
            <a:r>
              <a:rPr lang="da-DK" dirty="0">
                <a:solidFill>
                  <a:schemeClr val="bg1"/>
                </a:solidFill>
                <a:latin typeface="Arial" panose="020B0604020202020204" pitchFamily="34" charset="0"/>
                <a:cs typeface="Arial" panose="020B0604020202020204" pitchFamily="34" charset="0"/>
              </a:rPr>
              <a:t>Giv ikke slip på en efterlevende, før en anden person tager over</a:t>
            </a:r>
          </a:p>
          <a:p>
            <a:pPr>
              <a:lnSpc>
                <a:spcPct val="90000"/>
              </a:lnSpc>
            </a:pPr>
            <a:r>
              <a:rPr lang="da-DK" dirty="0">
                <a:solidFill>
                  <a:schemeClr val="bg1"/>
                </a:solidFill>
                <a:latin typeface="Arial" panose="020B0604020202020204" pitchFamily="34" charset="0"/>
                <a:cs typeface="Arial" panose="020B0604020202020204" pitchFamily="34" charset="0"/>
              </a:rPr>
              <a:t>Find en person i vedkommendes netværk, der kan være hos personen </a:t>
            </a:r>
          </a:p>
          <a:p>
            <a:pPr>
              <a:lnSpc>
                <a:spcPct val="90000"/>
              </a:lnSpc>
            </a:pPr>
            <a:r>
              <a:rPr lang="da-DK" dirty="0">
                <a:solidFill>
                  <a:schemeClr val="bg1"/>
                </a:solidFill>
                <a:latin typeface="Arial" panose="020B0604020202020204" pitchFamily="34" charset="0"/>
                <a:cs typeface="Arial" panose="020B0604020202020204" pitchFamily="34" charset="0"/>
              </a:rPr>
              <a:t>Husk personen på at få telefon, pung, nøgler og overtøj med sig, hvis boligen forlades </a:t>
            </a:r>
          </a:p>
          <a:p>
            <a:pPr>
              <a:lnSpc>
                <a:spcPct val="90000"/>
              </a:lnSpc>
            </a:pPr>
            <a:r>
              <a:rPr lang="da-DK" dirty="0">
                <a:solidFill>
                  <a:schemeClr val="bg1"/>
                </a:solidFill>
                <a:latin typeface="Arial" panose="020B0604020202020204" pitchFamily="34" charset="0"/>
                <a:cs typeface="Arial" panose="020B0604020202020204" pitchFamily="34" charset="0"/>
              </a:rPr>
              <a:t>Personen skal helst ikke selv køre bil</a:t>
            </a:r>
          </a:p>
          <a:p>
            <a:pPr>
              <a:lnSpc>
                <a:spcPct val="90000"/>
              </a:lnSpc>
            </a:pPr>
            <a:r>
              <a:rPr lang="da-DK" dirty="0">
                <a:solidFill>
                  <a:schemeClr val="bg1"/>
                </a:solidFill>
                <a:latin typeface="Arial" panose="020B0604020202020204" pitchFamily="34" charset="0"/>
                <a:cs typeface="Arial" panose="020B0604020202020204" pitchFamily="34" charset="0"/>
              </a:rPr>
              <a:t>Gør efterlevende opmærksom på, at fælles bankkonti lukker</a:t>
            </a:r>
          </a:p>
        </p:txBody>
      </p:sp>
    </p:spTree>
    <p:extLst>
      <p:ext uri="{BB962C8B-B14F-4D97-AF65-F5344CB8AC3E}">
        <p14:creationId xmlns:p14="http://schemas.microsoft.com/office/powerpoint/2010/main" val="7804799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redsløb">
  <a:themeElements>
    <a:clrScheme name="Brugerdefineret 6">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redsløb">
  <a:themeElements>
    <a:clrScheme name="Brugerdefineret 3">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4.xml><?xml version="1.0" encoding="utf-8"?>
<a:theme xmlns:a="http://schemas.openxmlformats.org/drawingml/2006/main" name="2_Kredsløb">
  <a:themeElements>
    <a:clrScheme name="Brugerdefineret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5.xml><?xml version="1.0" encoding="utf-8"?>
<a:theme xmlns:a="http://schemas.openxmlformats.org/drawingml/2006/main" name="3_Kredsløb">
  <a:themeElements>
    <a:clrScheme name="Brugerdefineret 2">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6.xml><?xml version="1.0" encoding="utf-8"?>
<a:theme xmlns:a="http://schemas.openxmlformats.org/drawingml/2006/main" name="4_Kredsløb">
  <a:themeElements>
    <a:clrScheme name="Brugerdefineret 8">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4673F90ED9F464883D0688C7027066A" ma:contentTypeVersion="1" ma:contentTypeDescription="Opret et nyt dokument." ma:contentTypeScope="" ma:versionID="c395c7704356c6c75501c74171c50bb4">
  <xsd:schema xmlns:xsd="http://www.w3.org/2001/XMLSchema" xmlns:xs="http://www.w3.org/2001/XMLSchema" xmlns:p="http://schemas.microsoft.com/office/2006/metadata/properties" xmlns:ns1="http://schemas.microsoft.com/sharepoint/v3" xmlns:ns2="423cfc3d-9971-4515-8f86-5d12b0fb90fa" targetNamespace="http://schemas.microsoft.com/office/2006/metadata/properties" ma:root="true" ma:fieldsID="bece49afd46a4d19405a7411f3e9528b" ns1:_="" ns2:_="">
    <xsd:import namespace="http://schemas.microsoft.com/sharepoint/v3"/>
    <xsd:import namespace="423cfc3d-9971-4515-8f86-5d12b0fb90fa"/>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tartdato for planlægning" ma:description="" ma:hidden="true" ma:internalName="PublishingStartDate">
      <xsd:simpleType>
        <xsd:restriction base="dms:Unknown"/>
      </xsd:simpleType>
    </xsd:element>
    <xsd:element name="PublishingExpirationDate" ma:index="12" nillable="true" ma:displayName="Slutdato for planlægning"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3cfc3d-9971-4515-8f86-5d12b0fb90fa" elementFormDefault="qualified">
    <xsd:import namespace="http://schemas.microsoft.com/office/2006/documentManagement/types"/>
    <xsd:import namespace="http://schemas.microsoft.com/office/infopath/2007/PartnerControls"/>
    <xsd:element name="_dlc_DocId" ma:index="8" nillable="true" ma:displayName="Værdi for dokument-id" ma:description="Værdien af det dokument-id, der er tildelt dette element." ma:internalName="_dlc_DocId" ma:readOnly="true">
      <xsd:simpleType>
        <xsd:restriction base="dms:Text"/>
      </xsd:simpleType>
    </xsd:element>
    <xsd:element name="_dlc_DocIdUrl" ma:index="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23cfc3d-9971-4515-8f86-5d12b0fb90fa">EWYMX54VVEVU-1355006807-3</_dlc_DocId>
    <_dlc_DocIdUrl xmlns="423cfc3d-9971-4515-8f86-5d12b0fb90fa">
      <Url>http://rediger.regionsjaelland.dk/sundhed/geo/psykiatrien/om_psykiatrien/kompetencecenter-for-relationer-og-deeskalering/projekt-efterladte-efter-selvmord/_layouts/DocIdRedir.aspx?ID=EWYMX54VVEVU-1355006807-3</Url>
      <Description>EWYMX54VVEVU-1355006807-3</Description>
    </_dlc_DocIdUrl>
  </documentManagement>
</p:properties>
</file>

<file path=customXml/itemProps1.xml><?xml version="1.0" encoding="utf-8"?>
<ds:datastoreItem xmlns:ds="http://schemas.openxmlformats.org/officeDocument/2006/customXml" ds:itemID="{BF2F8CA4-BA09-4281-A48F-7D077C564A3A}">
  <ds:schemaRefs>
    <ds:schemaRef ds:uri="http://schemas.microsoft.com/sharepoint/events"/>
  </ds:schemaRefs>
</ds:datastoreItem>
</file>

<file path=customXml/itemProps2.xml><?xml version="1.0" encoding="utf-8"?>
<ds:datastoreItem xmlns:ds="http://schemas.openxmlformats.org/officeDocument/2006/customXml" ds:itemID="{C94D27D5-CD7B-4CA1-B0B7-8B9F5F42FCF1}">
  <ds:schemaRefs>
    <ds:schemaRef ds:uri="http://schemas.microsoft.com/sharepoint/v3/contenttype/forms"/>
  </ds:schemaRefs>
</ds:datastoreItem>
</file>

<file path=customXml/itemProps3.xml><?xml version="1.0" encoding="utf-8"?>
<ds:datastoreItem xmlns:ds="http://schemas.openxmlformats.org/officeDocument/2006/customXml" ds:itemID="{7ACD01D7-A0A9-47E6-8253-914A65854C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3cfc3d-9971-4515-8f86-5d12b0fb90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A91D61D-A607-475A-A59B-445F4CFB2467}">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423cfc3d-9971-4515-8f86-5d12b0fb90fa"/>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1934</TotalTime>
  <Words>2636</Words>
  <Application>Microsoft Office PowerPoint</Application>
  <PresentationFormat>Widescreen</PresentationFormat>
  <Paragraphs>265</Paragraphs>
  <Slides>25</Slides>
  <Notes>19</Notes>
  <HiddenSlides>0</HiddenSlides>
  <MMClips>7</MMClips>
  <ScaleCrop>false</ScaleCrop>
  <HeadingPairs>
    <vt:vector size="6" baseType="variant">
      <vt:variant>
        <vt:lpstr>Benyttede skrifttyper</vt:lpstr>
      </vt:variant>
      <vt:variant>
        <vt:i4>5</vt:i4>
      </vt:variant>
      <vt:variant>
        <vt:lpstr>Tema</vt:lpstr>
      </vt:variant>
      <vt:variant>
        <vt:i4>6</vt:i4>
      </vt:variant>
      <vt:variant>
        <vt:lpstr>Slidetitler</vt:lpstr>
      </vt:variant>
      <vt:variant>
        <vt:i4>25</vt:i4>
      </vt:variant>
    </vt:vector>
  </HeadingPairs>
  <TitlesOfParts>
    <vt:vector size="36" baseType="lpstr">
      <vt:lpstr>Arial</vt:lpstr>
      <vt:lpstr>Calibri</vt:lpstr>
      <vt:lpstr>Calibri Light</vt:lpstr>
      <vt:lpstr>Trebuchet MS</vt:lpstr>
      <vt:lpstr>Tw Cen MT</vt:lpstr>
      <vt:lpstr>Kredsløb</vt:lpstr>
      <vt:lpstr>Office-tema</vt:lpstr>
      <vt:lpstr>1_Kredsløb</vt:lpstr>
      <vt:lpstr>2_Kredsløb</vt:lpstr>
      <vt:lpstr>3_Kredsløb</vt:lpstr>
      <vt:lpstr>4_Kredsløb</vt:lpstr>
      <vt:lpstr>PowerPoint-præsentation</vt:lpstr>
      <vt:lpstr>Baggrund for undervisningsmaterialet</vt:lpstr>
      <vt:lpstr>Emneområder</vt:lpstr>
      <vt:lpstr>PowerPoint-præsentation</vt:lpstr>
      <vt:lpstr>PowerPoint-præsentation</vt:lpstr>
      <vt:lpstr>PowerPoint-præsentation</vt:lpstr>
      <vt:lpstr>PowerPoint-præsentation</vt:lpstr>
      <vt:lpstr>Funktioner der skal tages hensyn til hos ældre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Ældre oplever selvmord  -Hele familien bliver ramt-</dc:title>
  <dc:creator>Lene Annette Norberg</dc:creator>
  <cp:lastModifiedBy>Lise Wexøe Aagesen</cp:lastModifiedBy>
  <cp:revision>246</cp:revision>
  <cp:lastPrinted>2019-05-28T17:26:03Z</cp:lastPrinted>
  <dcterms:created xsi:type="dcterms:W3CDTF">2019-04-10T10:12:10Z</dcterms:created>
  <dcterms:modified xsi:type="dcterms:W3CDTF">2023-05-17T12:06:43Z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0x01010064673F90ED9F464883D0688C7027066A</vt:lpwstr>
  </property>
  <property fmtid="{D5CDD505-2E9C-101B-9397-08002B2CF9AE}" pid="3" name="_dlc_DocIdItemGuid">
    <vt:lpwstr>76e2eed1-f92f-4ad6-86ab-e7e6228e19d5</vt:lpwstr>
  </property>
</Properties>
</file>