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</p:sldMasterIdLst>
  <p:sldIdLst>
    <p:sldId id="256" r:id="rId5"/>
    <p:sldId id="257" r:id="rId6"/>
    <p:sldId id="258" r:id="rId7"/>
    <p:sldId id="259" r:id="rId8"/>
    <p:sldId id="285" r:id="rId9"/>
    <p:sldId id="286" r:id="rId10"/>
    <p:sldId id="287" r:id="rId11"/>
    <p:sldId id="284" r:id="rId12"/>
    <p:sldId id="260" r:id="rId13"/>
    <p:sldId id="261" r:id="rId14"/>
    <p:sldId id="288" r:id="rId15"/>
    <p:sldId id="289" r:id="rId16"/>
    <p:sldId id="262" r:id="rId17"/>
    <p:sldId id="263" r:id="rId18"/>
    <p:sldId id="290" r:id="rId19"/>
    <p:sldId id="291" r:id="rId20"/>
    <p:sldId id="292" r:id="rId21"/>
    <p:sldId id="264" r:id="rId22"/>
    <p:sldId id="265" r:id="rId23"/>
    <p:sldId id="294" r:id="rId24"/>
    <p:sldId id="266" r:id="rId25"/>
    <p:sldId id="295" r:id="rId26"/>
    <p:sldId id="296" r:id="rId27"/>
    <p:sldId id="267" r:id="rId28"/>
    <p:sldId id="271" r:id="rId29"/>
    <p:sldId id="272" r:id="rId30"/>
    <p:sldId id="274" r:id="rId31"/>
    <p:sldId id="275" r:id="rId32"/>
    <p:sldId id="276" r:id="rId33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182"/>
    <a:srgbClr val="595959"/>
    <a:srgbClr val="008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8" autoAdjust="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20" y="360781"/>
            <a:ext cx="265651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2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defRPr sz="2000">
                <a:solidFill>
                  <a:schemeClr val="tx1"/>
                </a:solidFill>
              </a:defRPr>
            </a:lvl3pPr>
            <a:lvl4pPr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AF62F3-563F-4538-B797-BCFFA0C35A55}" type="datetimeFigureOut">
              <a:rPr lang="da-DK" smtClean="0"/>
              <a:pPr/>
              <a:t>14-04-2026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1F50-39BA-4586-8B54-E51EE54A86B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695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97F585-0583-4BB1-9669-3B70DD9C4F14}" type="datetimeFigureOut">
              <a:rPr lang="da-DK" smtClean="0"/>
              <a:pPr/>
              <a:t>14-04-2026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BF3BB7-15B2-49F6-A53D-BE138B2C232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293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97F585-0583-4BB1-9669-3B70DD9C4F14}" type="datetimeFigureOut">
              <a:rPr lang="da-DK" smtClean="0"/>
              <a:pPr/>
              <a:t>14-04-2026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BF3BB7-15B2-49F6-A53D-BE138B2C232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426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97F585-0583-4BB1-9669-3B70DD9C4F14}" type="datetimeFigureOut">
              <a:rPr lang="da-DK" smtClean="0"/>
              <a:pPr/>
              <a:t>14-04-2026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BF3BB7-15B2-49F6-A53D-BE138B2C232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566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97F585-0583-4BB1-9669-3B70DD9C4F14}" type="datetimeFigureOut">
              <a:rPr lang="da-DK" smtClean="0"/>
              <a:pPr/>
              <a:t>14-04-2026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BF3BB7-15B2-49F6-A53D-BE138B2C232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204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1" y="174661"/>
            <a:ext cx="8102600" cy="10839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404000" y="1800000"/>
            <a:ext cx="9949800" cy="3835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95959"/>
                </a:solidFill>
              </a:defRPr>
            </a:lvl1pPr>
          </a:lstStyle>
          <a:p>
            <a:fld id="{B697F585-0583-4BB1-9669-3B70DD9C4F14}" type="datetimeFigureOut">
              <a:rPr lang="da-DK" smtClean="0"/>
              <a:pPr/>
              <a:t>14-04-2026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95959"/>
                </a:solidFill>
              </a:defRPr>
            </a:lvl1pPr>
          </a:lstStyle>
          <a:p>
            <a:fld id="{50BF3BB7-15B2-49F6-A53D-BE138B2C2325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015" y="360000"/>
            <a:ext cx="266361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6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58" r:id="rId4"/>
    <p:sldLayoutId id="2147483659" r:id="rId5"/>
    <p:sldLayoutId id="2147483661" r:id="rId6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da-DK" sz="4000" kern="1200" dirty="0">
          <a:solidFill>
            <a:srgbClr val="0085A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spcAft>
          <a:spcPts val="1500"/>
        </a:spcAft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2969110" y="1812758"/>
            <a:ext cx="4730137" cy="3449053"/>
          </a:xfrm>
        </p:spPr>
        <p:txBody>
          <a:bodyPr anchor="ctr" anchorCtr="0">
            <a:normAutofit/>
          </a:bodyPr>
          <a:lstStyle/>
          <a:p>
            <a:pPr>
              <a:lnSpc>
                <a:spcPts val="4800"/>
              </a:lnSpc>
            </a:pPr>
            <a:r>
              <a:rPr lang="da-DK" sz="4800" dirty="0">
                <a:solidFill>
                  <a:schemeClr val="bg1"/>
                </a:solidFill>
              </a:rPr>
              <a:t>Kompetencekort </a:t>
            </a:r>
            <a:br>
              <a:rPr lang="da-DK" sz="2800" dirty="0">
                <a:solidFill>
                  <a:schemeClr val="bg1"/>
                </a:solidFill>
              </a:rPr>
            </a:br>
            <a:br>
              <a:rPr lang="da-DK" sz="2800" dirty="0">
                <a:solidFill>
                  <a:schemeClr val="bg1"/>
                </a:solidFill>
              </a:rPr>
            </a:br>
            <a:r>
              <a:rPr lang="da-DK" sz="3200" dirty="0">
                <a:solidFill>
                  <a:schemeClr val="bg1"/>
                </a:solidFill>
              </a:rPr>
              <a:t>Social- og sundhedsassistentelever</a:t>
            </a:r>
          </a:p>
        </p:txBody>
      </p:sp>
      <p:pic>
        <p:nvPicPr>
          <p:cNvPr id="12" name="Ly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28"/>
    </mc:Choice>
    <mc:Fallback xmlns="">
      <p:transition spd="slow" advTm="62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82" y="-50041"/>
            <a:ext cx="4728782" cy="690804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071616" y="2348453"/>
            <a:ext cx="478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Med GATU-kort kommer der struktur på de enkelte dage, både for eleven og for ’dagens vejleder’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46"/>
    </mc:Choice>
    <mc:Fallback xmlns="">
      <p:transition spd="slow" advTm="4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82" y="-50041"/>
            <a:ext cx="4728782" cy="690804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071616" y="2348453"/>
            <a:ext cx="478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Med GATU-kort kommer der struktur på de enkelte dage, både for eleven og for ’dagens vejleder’</a:t>
            </a:r>
          </a:p>
        </p:txBody>
      </p:sp>
      <p:sp>
        <p:nvSpPr>
          <p:cNvPr id="4" name="Nedadgående pil 3"/>
          <p:cNvSpPr/>
          <p:nvPr/>
        </p:nvSpPr>
        <p:spPr>
          <a:xfrm rot="7042368">
            <a:off x="5175901" y="2639038"/>
            <a:ext cx="462600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/>
        </p:nvSpPr>
        <p:spPr>
          <a:xfrm>
            <a:off x="5438608" y="3234652"/>
            <a:ext cx="131478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 NYT DIAS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1"/>
    </mc:Choice>
    <mc:Fallback xmlns="">
      <p:transition spd="slow" advTm="2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682" y="-50041"/>
            <a:ext cx="4728782" cy="690804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071616" y="2348453"/>
            <a:ext cx="478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Med GATU-kort kommer der struktur på de enkelte dage, både for eleven og for ’dagens vejleder’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9"/>
    </mc:Choice>
    <mc:Fallback xmlns="">
      <p:transition spd="slow" advTm="5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96" y="329756"/>
            <a:ext cx="4371975" cy="61722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126480" y="2103120"/>
            <a:ext cx="5513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Der er krav om, at der afholdes en ugentligt vejledningssamtale mellem elev og praktikvejleder for at eleven kan udvikle sine erhvervsfaglige kompetencer og dermed arbejde med praktikmålene. </a:t>
            </a: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91"/>
    </mc:Choice>
    <mc:Fallback xmlns="">
      <p:transition spd="slow" advTm="9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" y="1250820"/>
            <a:ext cx="7376233" cy="415328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119872" y="2231136"/>
            <a:ext cx="350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Refleksionen</a:t>
            </a:r>
            <a:r>
              <a:rPr lang="da-DK" dirty="0"/>
              <a:t> går dybere, end en diskussion gør og bidrager i den grad til læring.</a:t>
            </a: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6"/>
    </mc:Choice>
    <mc:Fallback xmlns="">
      <p:transition spd="slow" advTm="3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" y="1250820"/>
            <a:ext cx="7376233" cy="415328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119872" y="2231136"/>
            <a:ext cx="350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Refleksionen</a:t>
            </a:r>
            <a:r>
              <a:rPr lang="da-DK" dirty="0"/>
              <a:t> går dybere, end en diskussion gør og bidrager i den grad til læring.</a:t>
            </a:r>
          </a:p>
        </p:txBody>
      </p:sp>
      <p:sp>
        <p:nvSpPr>
          <p:cNvPr id="4" name="Nedadgående pil 3"/>
          <p:cNvSpPr/>
          <p:nvPr/>
        </p:nvSpPr>
        <p:spPr>
          <a:xfrm rot="7042368">
            <a:off x="6510926" y="896608"/>
            <a:ext cx="462600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5"/>
    </mc:Choice>
    <mc:Fallback xmlns="">
      <p:transition spd="slow" advTm="4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" y="1250820"/>
            <a:ext cx="7376233" cy="415328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119872" y="2231136"/>
            <a:ext cx="350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Refleksionen</a:t>
            </a:r>
            <a:r>
              <a:rPr lang="da-DK" dirty="0"/>
              <a:t> går dybere, end en diskussion gør og bidrager i den grad til læring.</a:t>
            </a:r>
          </a:p>
        </p:txBody>
      </p:sp>
      <p:sp>
        <p:nvSpPr>
          <p:cNvPr id="4" name="Nedadgående pil 3"/>
          <p:cNvSpPr/>
          <p:nvPr/>
        </p:nvSpPr>
        <p:spPr>
          <a:xfrm rot="7042368">
            <a:off x="2984104" y="3710829"/>
            <a:ext cx="343338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Nedadgående pil 4"/>
          <p:cNvSpPr/>
          <p:nvPr/>
        </p:nvSpPr>
        <p:spPr>
          <a:xfrm rot="7042368">
            <a:off x="2965284" y="2891926"/>
            <a:ext cx="322495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4"/>
    </mc:Choice>
    <mc:Fallback xmlns="">
      <p:transition spd="slow" advTm="4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3" y="1250820"/>
            <a:ext cx="7376233" cy="415328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119872" y="2231136"/>
            <a:ext cx="3502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Refleksionen</a:t>
            </a:r>
            <a:r>
              <a:rPr lang="da-DK" dirty="0"/>
              <a:t> går dybere, end en diskussion gør og bidrager i den grad til læring.</a:t>
            </a:r>
          </a:p>
        </p:txBody>
      </p:sp>
      <p:sp>
        <p:nvSpPr>
          <p:cNvPr id="4" name="Nedadgående pil 3"/>
          <p:cNvSpPr/>
          <p:nvPr/>
        </p:nvSpPr>
        <p:spPr>
          <a:xfrm rot="7042368">
            <a:off x="4153801" y="1496845"/>
            <a:ext cx="322495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Nedadgående pil 4"/>
          <p:cNvSpPr/>
          <p:nvPr/>
        </p:nvSpPr>
        <p:spPr>
          <a:xfrm rot="7042368">
            <a:off x="4213407" y="4092764"/>
            <a:ext cx="322495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Nedadgående pil 5"/>
          <p:cNvSpPr/>
          <p:nvPr/>
        </p:nvSpPr>
        <p:spPr>
          <a:xfrm rot="7042368">
            <a:off x="4158892" y="3192667"/>
            <a:ext cx="322495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Nedadgående pil 6"/>
          <p:cNvSpPr/>
          <p:nvPr/>
        </p:nvSpPr>
        <p:spPr>
          <a:xfrm rot="7042368">
            <a:off x="4213409" y="2448092"/>
            <a:ext cx="322495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Nedadgående pil 7"/>
          <p:cNvSpPr/>
          <p:nvPr/>
        </p:nvSpPr>
        <p:spPr>
          <a:xfrm rot="7042368">
            <a:off x="4199773" y="1972469"/>
            <a:ext cx="273460" cy="359238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/>
        </p:nvSpPr>
        <p:spPr>
          <a:xfrm>
            <a:off x="5438608" y="3234652"/>
            <a:ext cx="131478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 NYT DIAS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438608" y="3234652"/>
            <a:ext cx="131478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--- NYT DIAS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Ly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4"/>
    </mc:Choice>
    <mc:Fallback xmlns="">
      <p:transition spd="slow" advTm="5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9" y="797638"/>
            <a:ext cx="6230642" cy="5511722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912864" y="1709927"/>
            <a:ext cx="4773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Hensigten med fordybelsestiden er, at skabe rum til at eleven kan arbejde med sammenhængen mellem teorien og praksis, gennem refleksion, observation, logbog og opgaver. </a:t>
            </a: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63"/>
    </mc:Choice>
    <mc:Fallback xmlns="">
      <p:transition spd="slow" advTm="12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7" y="2847594"/>
            <a:ext cx="12041467" cy="265709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5" y="0"/>
            <a:ext cx="3491865" cy="2224905"/>
          </a:xfrm>
          <a:prstGeom prst="rect">
            <a:avLst/>
          </a:prstGeom>
          <a:ln>
            <a:solidFill>
              <a:srgbClr val="3B5182"/>
            </a:solidFill>
          </a:ln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44"/>
    </mc:Choice>
    <mc:Fallback xmlns="">
      <p:transition spd="slow" advTm="52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59" y="447103"/>
            <a:ext cx="4438650" cy="621982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782056" y="2766167"/>
            <a:ext cx="6096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>
                <a:latin typeface="Calibri" panose="020F0502020204030204" pitchFamily="34" charset="0"/>
                <a:ea typeface="Calibri" panose="020F0502020204030204" pitchFamily="34" charset="0"/>
              </a:rPr>
              <a:t>Kompetencekort</a:t>
            </a:r>
          </a:p>
          <a:p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 - et lærings- og samarbejdsredskab mellem social- og sundhedsassistenteleven og praktikvejleder</a:t>
            </a:r>
          </a:p>
          <a:p>
            <a:endParaRPr lang="da-DK" dirty="0">
              <a:latin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</a:endParaRPr>
          </a:p>
          <a:p>
            <a:endParaRPr lang="da-DK" dirty="0">
              <a:latin typeface="Calibri" panose="020F0502020204030204" pitchFamily="34" charset="0"/>
            </a:endParaRPr>
          </a:p>
          <a:p>
            <a:r>
              <a:rPr lang="da-DK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Dias er indtalt af Klinisk uddannelseskonsulent Anette Due Hartmann, Psykiatrien, juli 2022</a:t>
            </a:r>
          </a:p>
          <a:p>
            <a:endParaRPr lang="da-DK" dirty="0"/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31"/>
    </mc:Choice>
    <mc:Fallback xmlns="">
      <p:transition spd="slow" advTm="90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7" y="2847594"/>
            <a:ext cx="12041467" cy="2657094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5" y="0"/>
            <a:ext cx="3491865" cy="2224905"/>
          </a:xfrm>
          <a:prstGeom prst="rect">
            <a:avLst/>
          </a:prstGeom>
          <a:ln>
            <a:solidFill>
              <a:srgbClr val="3B5182"/>
            </a:solidFill>
          </a:ln>
        </p:spPr>
      </p:pic>
      <p:sp>
        <p:nvSpPr>
          <p:cNvPr id="5" name="Nedadgående pil 4"/>
          <p:cNvSpPr/>
          <p:nvPr/>
        </p:nvSpPr>
        <p:spPr>
          <a:xfrm rot="7042368">
            <a:off x="9778068" y="2608296"/>
            <a:ext cx="813810" cy="3592385"/>
          </a:xfrm>
          <a:prstGeom prst="downArrow">
            <a:avLst>
              <a:gd name="adj1" fmla="val 50000"/>
              <a:gd name="adj2" fmla="val 8952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8"/>
    </mc:Choice>
    <mc:Fallback xmlns="">
      <p:transition spd="slow" advTm="36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41" y="968120"/>
            <a:ext cx="7575577" cy="511263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330184" y="2423160"/>
            <a:ext cx="335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Starten af praktikken har stor betydning for, hvordan resten af praktikken forløber.</a:t>
            </a:r>
          </a:p>
          <a:p>
            <a:endParaRPr lang="da-DK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17"/>
    </mc:Choice>
    <mc:Fallback xmlns="">
      <p:transition spd="slow" advTm="7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41" y="968120"/>
            <a:ext cx="7575577" cy="511263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330184" y="2423160"/>
            <a:ext cx="335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Starten af praktikken har stor betydning for, hvordan resten af praktikken forløber.</a:t>
            </a:r>
          </a:p>
          <a:p>
            <a:endParaRPr lang="da-DK" dirty="0"/>
          </a:p>
        </p:txBody>
      </p:sp>
      <p:sp>
        <p:nvSpPr>
          <p:cNvPr id="4" name="Nedadgående pil 3"/>
          <p:cNvSpPr/>
          <p:nvPr/>
        </p:nvSpPr>
        <p:spPr>
          <a:xfrm rot="9250868">
            <a:off x="707793" y="4918726"/>
            <a:ext cx="309489" cy="115214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5"/>
    </mc:Choice>
    <mc:Fallback xmlns="">
      <p:transition spd="slow" advTm="8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Fakta bokse:</a:t>
            </a:r>
            <a:r>
              <a:rPr lang="da-DK" dirty="0"/>
              <a:t> </a:t>
            </a:r>
            <a:r>
              <a:rPr lang="da-DK" sz="3200" dirty="0">
                <a:solidFill>
                  <a:srgbClr val="0070C0"/>
                </a:solidFill>
              </a:rPr>
              <a:t>blå=vejleder</a:t>
            </a:r>
            <a:r>
              <a:rPr lang="da-DK" sz="3200" dirty="0"/>
              <a:t> </a:t>
            </a:r>
            <a:r>
              <a:rPr lang="da-DK" sz="3200" dirty="0">
                <a:solidFill>
                  <a:schemeClr val="tx1"/>
                </a:solidFill>
              </a:rPr>
              <a:t>og</a:t>
            </a:r>
            <a:r>
              <a:rPr lang="da-DK" sz="3200" dirty="0"/>
              <a:t> </a:t>
            </a:r>
            <a:r>
              <a:rPr lang="da-DK" sz="3200" dirty="0">
                <a:solidFill>
                  <a:srgbClr val="92D050"/>
                </a:solidFill>
              </a:rPr>
              <a:t>grøn=elev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0080" y="1435608"/>
            <a:ext cx="10713720" cy="4983480"/>
          </a:xfrm>
        </p:spPr>
        <p:txBody>
          <a:bodyPr/>
          <a:lstStyle/>
          <a:p>
            <a:r>
              <a:rPr lang="da-DK" dirty="0"/>
              <a:t>For eksempel:</a:t>
            </a:r>
          </a:p>
          <a:p>
            <a:r>
              <a:rPr lang="da-DK" dirty="0"/>
              <a:t>Uge 2-4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Uge 5-6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958" y="2184048"/>
            <a:ext cx="3577231" cy="138211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958" y="3854665"/>
            <a:ext cx="8923599" cy="2564423"/>
          </a:xfrm>
          <a:prstGeom prst="rect">
            <a:avLst/>
          </a:prstGeom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7"/>
    </mc:Choice>
    <mc:Fallback xmlns="">
      <p:transition spd="slow" advTm="4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1314259"/>
            <a:ext cx="8189041" cy="528770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887968" y="2249424"/>
            <a:ext cx="2606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Eleven har mulighed for at dokumentere sine udførte opgaver og egen læring</a:t>
            </a: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1"/>
    </mc:Choice>
    <mc:Fallback xmlns="">
      <p:transition spd="slow" advTm="3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834" y="391382"/>
            <a:ext cx="4462066" cy="645204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634887" y="2417076"/>
            <a:ext cx="2367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Der mange supplerende læringsredskaber</a:t>
            </a:r>
          </a:p>
        </p:txBody>
      </p:sp>
      <p:sp>
        <p:nvSpPr>
          <p:cNvPr id="4" name="Højre klammeparentes 3"/>
          <p:cNvSpPr/>
          <p:nvPr/>
        </p:nvSpPr>
        <p:spPr>
          <a:xfrm>
            <a:off x="8824410" y="5148072"/>
            <a:ext cx="576072" cy="13075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9519605" y="5492072"/>
            <a:ext cx="267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Ekstra ark til kompetencekort</a:t>
            </a:r>
          </a:p>
        </p:txBody>
      </p:sp>
      <p:sp>
        <p:nvSpPr>
          <p:cNvPr id="6" name="Højre klammeparentes 5"/>
          <p:cNvSpPr/>
          <p:nvPr/>
        </p:nvSpPr>
        <p:spPr>
          <a:xfrm>
            <a:off x="8775322" y="836436"/>
            <a:ext cx="601607" cy="41239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Pladsholder til indho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18" y="0"/>
            <a:ext cx="3617405" cy="3617405"/>
          </a:xfrm>
          <a:prstGeom prst="rect">
            <a:avLst/>
          </a:prstGeom>
        </p:spPr>
      </p:pic>
      <p:pic>
        <p:nvPicPr>
          <p:cNvPr id="8" name="Ly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1"/>
    </mc:Choice>
    <mc:Fallback xmlns="">
      <p:transition spd="slow" advTm="6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16" y="614362"/>
            <a:ext cx="4219575" cy="6143625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001" y="614362"/>
            <a:ext cx="4171950" cy="6115050"/>
          </a:xfrm>
          <a:prstGeom prst="rect">
            <a:avLst/>
          </a:prstGeom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8"/>
    </mc:Choice>
    <mc:Fallback xmlns="">
      <p:transition spd="slow" advTm="2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06" y="1087655"/>
            <a:ext cx="8062502" cy="539977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354728" y="2348564"/>
            <a:ext cx="328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Psykiatri praktikken skal bestås på rutineret niveau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92"/>
    </mc:Choice>
    <mc:Fallback xmlns="">
      <p:transition spd="slow" advTm="9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46" y="755884"/>
            <a:ext cx="8855197" cy="5885548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9427464" y="2377440"/>
            <a:ext cx="222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Fire sider med praktikmål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4"/>
    </mc:Choice>
    <mc:Fallback xmlns="">
      <p:transition spd="slow" advTm="2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9" y="287083"/>
            <a:ext cx="5040059" cy="6521769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112042" y="1848051"/>
            <a:ext cx="515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Ved </a:t>
            </a:r>
            <a:r>
              <a:rPr lang="da-DK" u="sng" dirty="0"/>
              <a:t>hver eneste </a:t>
            </a:r>
            <a:r>
              <a:rPr lang="da-DK" dirty="0"/>
              <a:t>fraværsregistrering skal elevens arbejdsgiver orienteres om fravær</a:t>
            </a:r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2"/>
    </mc:Choice>
    <mc:Fallback xmlns="">
      <p:transition spd="slow" advTm="5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18" y="34579"/>
            <a:ext cx="4573905" cy="647137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526024" y="2658393"/>
            <a:ext cx="6096000" cy="13803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Anvend kompetencekortene elektronisk og spring til den side i indholdsfortegnelsen, som du skal bruge ved at klikke på teksten.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 understregninger i dokumentet er aktive links.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8"/>
    </mc:Choice>
    <mc:Fallback xmlns="">
      <p:transition spd="slow" advTm="5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" y="-115083"/>
            <a:ext cx="4887575" cy="6973083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4"/>
    </mc:Choice>
    <mc:Fallback xmlns="">
      <p:transition spd="slow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" y="-115083"/>
            <a:ext cx="4887575" cy="6973083"/>
          </a:xfrm>
          <a:prstGeom prst="rect">
            <a:avLst/>
          </a:prstGeom>
        </p:spPr>
      </p:pic>
      <p:sp>
        <p:nvSpPr>
          <p:cNvPr id="3" name="Højre klammeparentes 2"/>
          <p:cNvSpPr/>
          <p:nvPr/>
        </p:nvSpPr>
        <p:spPr>
          <a:xfrm>
            <a:off x="5399639" y="402336"/>
            <a:ext cx="434233" cy="11704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6163056" y="721895"/>
            <a:ext cx="270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Velkomstmail minimum 4 uger før praktikstart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5"/>
    </mc:Choice>
    <mc:Fallback xmlns="">
      <p:transition spd="slow" advTm="3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" y="-115083"/>
            <a:ext cx="4887575" cy="6973083"/>
          </a:xfrm>
          <a:prstGeom prst="rect">
            <a:avLst/>
          </a:prstGeom>
        </p:spPr>
      </p:pic>
      <p:sp>
        <p:nvSpPr>
          <p:cNvPr id="4" name="Højre klammeparentes 3"/>
          <p:cNvSpPr/>
          <p:nvPr/>
        </p:nvSpPr>
        <p:spPr>
          <a:xfrm>
            <a:off x="5399639" y="1719812"/>
            <a:ext cx="434233" cy="14440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6163056" y="1972723"/>
            <a:ext cx="398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Fælles introduktion med sygeplejersken med funktion som uddannelsesansvarlig</a:t>
            </a:r>
          </a:p>
          <a:p>
            <a:endParaRPr lang="da-DK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3"/>
    </mc:Choice>
    <mc:Fallback xmlns="">
      <p:transition spd="slow" advTm="1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" y="-115083"/>
            <a:ext cx="4887575" cy="6973083"/>
          </a:xfrm>
          <a:prstGeom prst="rect">
            <a:avLst/>
          </a:prstGeom>
        </p:spPr>
      </p:pic>
      <p:sp>
        <p:nvSpPr>
          <p:cNvPr id="6" name="Højre klammeparentes 5"/>
          <p:cNvSpPr/>
          <p:nvPr/>
        </p:nvSpPr>
        <p:spPr>
          <a:xfrm>
            <a:off x="5399639" y="3371458"/>
            <a:ext cx="434233" cy="21698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6163056" y="4176114"/>
            <a:ext cx="410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Introduktion på praktikstedet inden for den første praktikuge</a:t>
            </a: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8"/>
    </mc:Choice>
    <mc:Fallback xmlns="">
      <p:transition spd="slow" advTm="1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" y="-115083"/>
            <a:ext cx="4887575" cy="6973083"/>
          </a:xfrm>
          <a:prstGeom prst="rect">
            <a:avLst/>
          </a:prstGeom>
        </p:spPr>
      </p:pic>
      <p:sp>
        <p:nvSpPr>
          <p:cNvPr id="5" name="Højre klammeparentes 4"/>
          <p:cNvSpPr/>
          <p:nvPr/>
        </p:nvSpPr>
        <p:spPr>
          <a:xfrm>
            <a:off x="5422606" y="5608320"/>
            <a:ext cx="434233" cy="8930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/>
          <p:cNvSpPr txBox="1"/>
          <p:nvPr/>
        </p:nvSpPr>
        <p:spPr>
          <a:xfrm>
            <a:off x="6163056" y="5731686"/>
            <a:ext cx="4315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Retningslinjer som er generelle for psykiatrien</a:t>
            </a:r>
            <a:endParaRPr lang="da-DK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5"/>
    </mc:Choice>
    <mc:Fallback xmlns="">
      <p:transition spd="slow" advTm="2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749" y="556837"/>
            <a:ext cx="4369691" cy="620152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63" y="561975"/>
            <a:ext cx="4362450" cy="619125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9463276" y="2587752"/>
            <a:ext cx="2396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Det er et krav, at der afholdes en forventningssamtale mellem elev og praktikvejleder i første praktikuge</a:t>
            </a:r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53"/>
    </mc:Choice>
    <mc:Fallback xmlns="">
      <p:transition spd="slow" advTm="7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ugerdefineret design">
  <a:themeElements>
    <a:clrScheme name="RSJ farver">
      <a:dk1>
        <a:srgbClr val="000000"/>
      </a:dk1>
      <a:lt1>
        <a:srgbClr val="FFFFFF"/>
      </a:lt1>
      <a:dk2>
        <a:srgbClr val="595959"/>
      </a:dk2>
      <a:lt2>
        <a:srgbClr val="94948F"/>
      </a:lt2>
      <a:accent1>
        <a:srgbClr val="0085A1"/>
      </a:accent1>
      <a:accent2>
        <a:srgbClr val="94948F"/>
      </a:accent2>
      <a:accent3>
        <a:srgbClr val="595959"/>
      </a:accent3>
      <a:accent4>
        <a:srgbClr val="FF6D22"/>
      </a:accent4>
      <a:accent5>
        <a:srgbClr val="D4DF4D"/>
      </a:accent5>
      <a:accent6>
        <a:srgbClr val="00B092"/>
      </a:accent6>
      <a:hlink>
        <a:srgbClr val="0F4DBC"/>
      </a:hlink>
      <a:folHlink>
        <a:srgbClr val="80633B"/>
      </a:folHlink>
    </a:clrScheme>
    <a:fontScheme name="RSJ tekster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BB9846CD-FE49-4B42-8CC3-81F346AF7034}" vid="{D26484E0-2DFC-440A-B2E6-4B802A9AA1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sendelsesdato xmlns="http://schemas.microsoft.com/sharepoint/v3" xsi:nil="true"/>
    <CCMMeetingCaseId xmlns="98FA96CB-9E43-4CDA-B449-63E999532B82" xsi:nil="true"/>
    <Part xmlns="98FA96CB-9E43-4CDA-B449-63E999532B82"/>
    <JournalDato xmlns="98FA96CB-9E43-4CDA-B449-63E999532B82" xsi:nil="true"/>
    <Korrespondance xmlns="http://schemas.microsoft.com/sharepoint/v3">Intern</Korrespondance>
    <CCMManageRelations xmlns="98FA96CB-9E43-4CDA-B449-63E999532B82" xsi:nil="true"/>
    <Beskrivelse xmlns="98FA96CB-9E43-4CDA-B449-63E999532B82" xsi:nil="true"/>
    <Fortrolighed xmlns="98FA96CB-9E43-4CDA-B449-63E999532B82">Offentlig</Fortrolighed>
    <CCMCognitiveType xmlns="http://schemas.microsoft.com/sharepoint/v3">0</CCMCognitiveType>
    <m96ce802aec64391894b39b43d8136a5 xmlns="98FA96CB-9E43-4CDA-B449-63E999532B82">
      <Terms xmlns="http://schemas.microsoft.com/office/infopath/2007/PartnerControls"/>
    </m96ce802aec64391894b39b43d8136a5>
    <CCMMeetingCaseLink xmlns="98FA96CB-9E43-4CDA-B449-63E999532B82">
      <Url xsi:nil="true"/>
      <Description xsi:nil="true"/>
    </CCMMeetingCaseLink>
    <Status xmlns="98FA96CB-9E43-4CDA-B449-63E999532B82">Åben</Status>
    <TaxCatchAll xmlns="053d26b7-4c3c-43b7-a62b-3cbf4218d9af"/>
    <Adresse xmlns="98FA96CB-9E43-4CDA-B449-63E999532B82"/>
    <CaseOwner xmlns="http://schemas.microsoft.com/sharepoint/v3">
      <UserInfo>
        <DisplayName>Anette Due Hartmann</DisplayName>
        <AccountId>1611</AccountId>
        <AccountType/>
      </UserInfo>
    </CaseOwner>
    <a3c7f3665c3f4ddab65e7e70f16e8438 xmlns="98FA96CB-9E43-4CDA-B449-63E999532B82">
      <Terms xmlns="http://schemas.microsoft.com/office/infopath/2007/PartnerControls"/>
    </a3c7f3665c3f4ddab65e7e70f16e8438>
    <CCMMeetingCaseInstanceId xmlns="98FA96CB-9E43-4CDA-B449-63E999532B82" xsi:nil="true"/>
    <TrackID xmlns="http://schemas.microsoft.com/sharepoint/v3" xsi:nil="true"/>
    <CCMAgendaDocumentStatus xmlns="98FA96CB-9E43-4CDA-B449-63E999532B82" xsi:nil="true"/>
    <CCMDescription xmlns="98FA96CB-9E43-4CDA-B449-63E999532B82" xsi:nil="true"/>
    <BrevId xmlns="98FA96CB-9E43-4CDA-B449-63E999532B82" xsi:nil="true"/>
    <Dokumentgruppe xmlns="98FA96CB-9E43-4CDA-B449-63E999532B82" xsi:nil="true"/>
    <CCMAgendaItemId xmlns="98FA96CB-9E43-4CDA-B449-63E999532B82" xsi:nil="true"/>
    <CCMAgendaStatus xmlns="98FA96CB-9E43-4CDA-B449-63E999532B82" xsi:nil="true"/>
    <Registreringsdato xmlns="98FA96CB-9E43-4CDA-B449-63E999532B82" xsi:nil="true"/>
    <Dato_x0020_oprettet xmlns="98FA96CB-9E43-4CDA-B449-63E999532B82">2022-07-21T11:01:39+00:00</Dato_x0020_oprettet>
    <Frist xmlns="98FA96CB-9E43-4CDA-B449-63E999532B82" xsi:nil="true"/>
    <CCMMetadataExtractionStatus xmlns="http://schemas.microsoft.com/sharepoint/v3">CCMPageCount:InProgress;CCMCommentCount:InProgress</CCMMetadataExtractionStatus>
    <LocalAttachment xmlns="http://schemas.microsoft.com/sharepoint/v3">false</LocalAttachment>
    <Related xmlns="http://schemas.microsoft.com/sharepoint/v3">false</Related>
    <CCMSystemID xmlns="http://schemas.microsoft.com/sharepoint/v3">2eef365f-b744-44fd-ad69-10b643aa564f</CCMSystemID>
    <CCMVisualId xmlns="http://schemas.microsoft.com/sharepoint/v3">EMN-2022-03204</CCMVisualId>
    <Finalized xmlns="http://schemas.microsoft.com/sharepoint/v3">false</Finalized>
    <DocID xmlns="http://schemas.microsoft.com/sharepoint/v3">10488290</DocID>
    <CaseRecordNumber xmlns="http://schemas.microsoft.com/sharepoint/v3">0</CaseRecordNumber>
    <CaseID xmlns="http://schemas.microsoft.com/sharepoint/v3">EMN-2022-03204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>0</CCMPreviewAnnotationsTask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2B561ED5EBA6E94AAC1F7F958AC437B2" ma:contentTypeVersion="1" ma:contentTypeDescription="GetOrganized dokument" ma:contentTypeScope="" ma:versionID="445cd34f48da8e7bbdd1d00db2362c04">
  <xsd:schema xmlns:xsd="http://www.w3.org/2001/XMLSchema" xmlns:xs="http://www.w3.org/2001/XMLSchema" xmlns:p="http://schemas.microsoft.com/office/2006/metadata/properties" xmlns:ns1="http://schemas.microsoft.com/sharepoint/v3" xmlns:ns2="98FA96CB-9E43-4CDA-B449-63E999532B82" xmlns:ns3="053d26b7-4c3c-43b7-a62b-3cbf4218d9af" targetNamespace="http://schemas.microsoft.com/office/2006/metadata/properties" ma:root="true" ma:fieldsID="03b7f7967bd3377a2c771169a22ca433" ns1:_="" ns2:_="" ns3:_="">
    <xsd:import namespace="http://schemas.microsoft.com/sharepoint/v3"/>
    <xsd:import namespace="98FA96CB-9E43-4CDA-B449-63E999532B82"/>
    <xsd:import namespace="053d26b7-4c3c-43b7-a62b-3cbf4218d9af"/>
    <xsd:element name="properties">
      <xsd:complexType>
        <xsd:sequence>
          <xsd:element name="documentManagement">
            <xsd:complexType>
              <xsd:all>
                <xsd:element ref="ns1:Korrespondance" minOccurs="0"/>
                <xsd:element ref="ns2:Dato_x0020_oprettet" minOccurs="0"/>
                <xsd:element ref="ns1:CaseOwner"/>
                <xsd:element ref="ns1:Forsendelsesdato" minOccurs="0"/>
                <xsd:element ref="ns1:TrackID" minOccurs="0"/>
                <xsd:element ref="ns2:CCMAgendaDocumentStatus" minOccurs="0"/>
                <xsd:element ref="ns2:CCMAgendaStatus" minOccurs="0"/>
                <xsd:element ref="ns2:CCMMeetingCaseLink" minOccurs="0"/>
                <xsd:element ref="ns2:Part" minOccurs="0"/>
                <xsd:element ref="ns1:CCMCognitiveType" minOccurs="0"/>
                <xsd:element ref="ns2:CCMManageRelations" minOccurs="0"/>
                <xsd:element ref="ns2:Status" minOccurs="0"/>
                <xsd:element ref="ns2:Frist" minOccurs="0"/>
                <xsd:element ref="ns2:Registreringsdato" minOccurs="0"/>
                <xsd:element ref="ns2:Beskrivelse" minOccurs="0"/>
                <xsd:element ref="ns2:CCMDescription" minOccurs="0"/>
                <xsd:element ref="ns2:Adresse" minOccurs="0"/>
                <xsd:element ref="ns2:JournalDato" minOccurs="0"/>
                <xsd:element ref="ns2:BrevId" minOccurs="0"/>
                <xsd:element ref="ns2:Fortrolighed" minOccurs="0"/>
                <xsd:element ref="ns2:Dokumentgruppe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VisualId" minOccurs="0"/>
                <xsd:element ref="ns1:CCMOriginalDocID" minOccurs="0"/>
                <xsd:element ref="ns2:m96ce802aec64391894b39b43d8136a5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CaseOwner" ma:index="4" ma:displayName="Sagsbehandler" ma:default="1611;#Anette Due Hartmann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sendelsesdato" ma:index="5" nillable="true" ma:displayName="Forsendelsesdato" ma:internalName="Forsendelsesdato">
      <xsd:simpleType>
        <xsd:restriction base="dms:DateTime"/>
      </xsd:simpleType>
    </xsd:element>
    <xsd:element name="TrackID" ma:index="7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CMCognitiveType" ma:index="12" nillable="true" ma:displayName="CognitiveType" ma:decimals="0" ma:description="" ma:internalName="CCMCognitiveType" ma:readOnly="false">
      <xsd:simpleType>
        <xsd:restriction base="dms:Number"/>
      </xsd:simpleType>
    </xsd:element>
    <xsd:element name="CaseID" ma:index="28" nillable="true" ma:displayName="Sags ID" ma:default="Tildeler" ma:internalName="CaseID" ma:readOnly="true">
      <xsd:simpleType>
        <xsd:restriction base="dms:Text"/>
      </xsd:simpleType>
    </xsd:element>
    <xsd:element name="DocID" ma:index="29" nillable="true" ma:displayName="Dok ID" ma:default="Tildeler" ma:internalName="DocID" ma:readOnly="true">
      <xsd:simpleType>
        <xsd:restriction base="dms:Text"/>
      </xsd:simpleType>
    </xsd:element>
    <xsd:element name="Finalized" ma:index="30" nillable="true" ma:displayName="Endeligt" ma:default="False" ma:internalName="Finalized" ma:readOnly="true">
      <xsd:simpleType>
        <xsd:restriction base="dms:Boolean"/>
      </xsd:simpleType>
    </xsd:element>
    <xsd:element name="Related" ma:index="31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32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33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34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35" nillable="true" ma:displayName="Skabelon navn" ma:internalName="CCMTemplateName" ma:readOnly="true">
      <xsd:simpleType>
        <xsd:restriction base="dms:Text"/>
      </xsd:simpleType>
    </xsd:element>
    <xsd:element name="CCMTemplateVersion" ma:index="36" nillable="true" ma:displayName="Skabelon version" ma:internalName="CCMTemplateVersion" ma:readOnly="true">
      <xsd:simpleType>
        <xsd:restriction base="dms:Text"/>
      </xsd:simpleType>
    </xsd:element>
    <xsd:element name="CCMTemplateID" ma:index="3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8" nillable="true" ma:displayName="CCMSystemID" ma:hidden="true" ma:internalName="CCMSystemID" ma:readOnly="true">
      <xsd:simpleType>
        <xsd:restriction base="dms:Text"/>
      </xsd:simpleType>
    </xsd:element>
    <xsd:element name="WasEncrypted" ma:index="39" nillable="true" ma:displayName="Krypteret" ma:default="False" ma:internalName="WasEncrypted" ma:readOnly="true">
      <xsd:simpleType>
        <xsd:restriction base="dms:Boolean"/>
      </xsd:simpleType>
    </xsd:element>
    <xsd:element name="WasSigned" ma:index="40" nillable="true" ma:displayName="Signeret" ma:default="False" ma:internalName="WasSigned" ma:readOnly="true">
      <xsd:simpleType>
        <xsd:restriction base="dms:Boolean"/>
      </xsd:simpleType>
    </xsd:element>
    <xsd:element name="MailHasAttachments" ma:index="4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42" nillable="true" ma:displayName="Samtale" ma:internalName="CCMConversation" ma:readOnly="true">
      <xsd:simpleType>
        <xsd:restriction base="dms:Text"/>
      </xsd:simpleType>
    </xsd:element>
    <xsd:element name="CCMVisualId" ma:index="51" nillable="true" ma:displayName="Sags ID" ma:default="Tildeler" ma:internalName="CCMVisualId" ma:readOnly="true">
      <xsd:simpleType>
        <xsd:restriction base="dms:Text"/>
      </xsd:simpleType>
    </xsd:element>
    <xsd:element name="CCMOriginalDocID" ma:index="52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8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9" nillable="true" ma:displayName="Sider" ma:decimals="0" ma:internalName="CCMPageCount" ma:readOnly="true">
      <xsd:simpleType>
        <xsd:restriction base="dms:Number"/>
      </xsd:simpleType>
    </xsd:element>
    <xsd:element name="CCMCommentCount" ma:index="60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61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A96CB-9E43-4CDA-B449-63E999532B82" elementFormDefault="qualified">
    <xsd:import namespace="http://schemas.microsoft.com/office/2006/documentManagement/types"/>
    <xsd:import namespace="http://schemas.microsoft.com/office/infopath/2007/PartnerControls"/>
    <xsd:element name="Dato_x0020_oprettet" ma:index="3" nillable="true" ma:displayName="Dato oprettet" ma:default="[today]" ma:format="DateOnly" ma:internalName="Dato_x0020_oprettet">
      <xsd:simpleType>
        <xsd:restriction base="dms:DateTime"/>
      </xsd:simpleType>
    </xsd:element>
    <xsd:element name="CCMAgendaDocumentStatus" ma:index="8" nillable="true" ma:displayName="Status  for dagsordensdokument" ma:default="" ma:format="Dropdown" ma:internalName="CCMAgendaDocumentStatus">
      <xsd:simpleType>
        <xsd:restriction base="dms:Choice">
          <xsd:enumeration value="Udkast"/>
          <xsd:enumeration value="Under udarbejdelse"/>
          <xsd:enumeration value="Endelig"/>
        </xsd:restriction>
      </xsd:simpleType>
    </xsd:element>
    <xsd:element name="CCMAgendaStatus" ma:index="9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0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rt" ma:index="11" nillable="true" ma:displayName="Part" ma:list="{D81A0E3D-4D27-42DA-857F-46BAA4D8B58B}" ma:internalName="Part" ma:showField="VisNavn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anageRelations" ma:index="13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Status" ma:index="14" nillable="true" ma:displayName="Status" ma:default="Åben" ma:format="Dropdown" ma:internalName="Status">
      <xsd:simpleType>
        <xsd:union memberTypes="dms:Text">
          <xsd:simpleType>
            <xsd:restriction base="dms:Choice">
              <xsd:enumeration value="Nyt"/>
              <xsd:enumeration value="Under udarbejdelse"/>
              <xsd:enumeration value="Færdigt"/>
            </xsd:restriction>
          </xsd:simpleType>
        </xsd:union>
      </xsd:simpleType>
    </xsd:element>
    <xsd:element name="Frist" ma:index="15" nillable="true" ma:displayName="Frist" ma:format="DateOnly" ma:internalName="Frist">
      <xsd:simpleType>
        <xsd:restriction base="dms:DateTime"/>
      </xsd:simpleType>
    </xsd:element>
    <xsd:element name="Registreringsdato" ma:index="16" nillable="true" ma:displayName="Registreringsdato" ma:format="DateOnly" ma:internalName="Registreringsdato">
      <xsd:simpleType>
        <xsd:restriction base="dms:DateTime"/>
      </xsd:simpleType>
    </xsd:element>
    <xsd:element name="Beskrivelse" ma:index="18" nillable="true" ma:displayName="Beskrivelse" ma:hidden="true" ma:internalName="Beskrivelse" ma:readOnly="false">
      <xsd:simpleType>
        <xsd:restriction base="dms:Note"/>
      </xsd:simpleType>
    </xsd:element>
    <xsd:element name="CCMDescription" ma:index="19" nillable="true" ma:displayName="Notifikationer" ma:internalName="CCMDescription">
      <xsd:simpleType>
        <xsd:restriction base="dms:Note">
          <xsd:maxLength value="255"/>
        </xsd:restriction>
      </xsd:simpleType>
    </xsd:element>
    <xsd:element name="Adresse" ma:index="20" nillable="true" ma:displayName="Adresse" ma:list="{0403AFD1-4A0F-4FBE-80C9-DC1F37788B2B}" ma:internalName="Adresse" ma:showField="Full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ournalDato" ma:index="21" nillable="true" ma:displayName="Journal dato" ma:format="DateOnly" ma:internalName="JournalDato">
      <xsd:simpleType>
        <xsd:restriction base="dms:DateTime"/>
      </xsd:simpleType>
    </xsd:element>
    <xsd:element name="BrevId" ma:index="22" nillable="true" ma:displayName="Original brevid" ma:internalName="BrevId">
      <xsd:simpleType>
        <xsd:restriction base="dms:Text">
          <xsd:maxLength value="255"/>
        </xsd:restriction>
      </xsd:simpleType>
    </xsd:element>
    <xsd:element name="Fortrolighed" ma:index="23" nillable="true" ma:displayName="Fortrolighed" ma:default="Offentlig" ma:description="" ma:internalName="Fortrolighed">
      <xsd:simpleType>
        <xsd:restriction base="dms:Choice">
          <xsd:enumeration value="Offentlig"/>
          <xsd:enumeration value="Fortrolig"/>
        </xsd:restriction>
      </xsd:simpleType>
    </xsd:element>
    <xsd:element name="Dokumentgruppe" ma:index="24" nillable="true" ma:displayName="Dokumentgruppe" ma:internalName="Dokumentgruppe">
      <xsd:simpleType>
        <xsd:restriction base="dms:Text">
          <xsd:maxLength value="255"/>
        </xsd:restriction>
      </xsd:simpleType>
    </xsd:element>
    <xsd:element name="a3c7f3665c3f4ddab65e7e70f16e8438" ma:index="43" nillable="true" ma:taxonomy="true" ma:internalName="a3c7f3665c3f4ddab65e7e70f16e8438" ma:taxonomyFieldName="Dokumenttype" ma:displayName="Dokumenttype" ma:default="" ma:fieldId="{a3c7f366-5c3f-4dda-b65e-7e70f16e8438}" ma:sspId="2cf6b21c-e739-421b-8f40-7865e9e1b0be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47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8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9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50" nillable="true" ma:displayName="Ikon for dagsordensstatus" ma:internalName="AgendaStatusIcon" ma:readOnly="true">
      <xsd:simpleType>
        <xsd:restriction base="dms:Unknown"/>
      </xsd:simpleType>
    </xsd:element>
    <xsd:element name="m96ce802aec64391894b39b43d8136a5" ma:index="54" nillable="true" ma:taxonomy="true" ma:internalName="m96ce802aec64391894b39b43d8136a5" ma:taxonomyFieldName="Enhed" ma:displayName="Enhed" ma:default="" ma:fieldId="{696ce802-aec6-4391-894b-39b43d8136a5}" ma:sspId="2cf6b21c-e739-421b-8f40-7865e9e1b0be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3d26b7-4c3c-43b7-a62b-3cbf4218d9af" elementFormDefault="qualified">
    <xsd:import namespace="http://schemas.microsoft.com/office/2006/documentManagement/types"/>
    <xsd:import namespace="http://schemas.microsoft.com/office/infopath/2007/PartnerControls"/>
    <xsd:element name="TaxCatchAll" ma:index="44" nillable="true" ma:displayName="Taxonomy Catch All Column" ma:hidden="true" ma:list="{5d84912a-3815-40ab-988d-02a5e9e3663c}" ma:internalName="TaxCatchAll" ma:showField="CatchAllData" ma:web="053d26b7-4c3c-43b7-a62b-3cbf4218d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7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2CD259-A7AB-4EF4-A0EF-C4015988837A}">
  <ds:schemaRefs>
    <ds:schemaRef ds:uri="http://purl.org/dc/dcmitype/"/>
    <ds:schemaRef ds:uri="http://purl.org/dc/elements/1.1/"/>
    <ds:schemaRef ds:uri="http://schemas.microsoft.com/office/2006/metadata/properties"/>
    <ds:schemaRef ds:uri="98FA96CB-9E43-4CDA-B449-63E999532B82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053d26b7-4c3c-43b7-a62b-3cbf4218d9af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08737F5-A746-47CF-A5AF-194F14842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4E28A5-72D6-4A05-AC8B-136AC0524F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8FA96CB-9E43-4CDA-B449-63E999532B82"/>
    <ds:schemaRef ds:uri="053d26b7-4c3c-43b7-a62b-3cbf4218d9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Psykiatrien_DK_2019</Template>
  <TotalTime>742</TotalTime>
  <Words>378</Words>
  <Application>Microsoft Office PowerPoint</Application>
  <PresentationFormat>Widescreen</PresentationFormat>
  <Paragraphs>46</Paragraphs>
  <Slides>29</Slides>
  <Notes>0</Notes>
  <HiddenSlides>0</HiddenSlides>
  <MMClips>29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3" baseType="lpstr">
      <vt:lpstr>Arial</vt:lpstr>
      <vt:lpstr>Calibri</vt:lpstr>
      <vt:lpstr>Georgia</vt:lpstr>
      <vt:lpstr>Brugerdefineret design</vt:lpstr>
      <vt:lpstr>Kompetencekort   Social- og sundhedsassistentelever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Fakta bokse: blå=vejleder og grøn=elev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Vejledning til anvendelse af kompetencekort til social- og sundhedsassistentelev og praktikvejleder</dc:title>
  <dc:creator>Anette Due Hartmann</dc:creator>
  <cp:lastModifiedBy>Bitten Thye Roug</cp:lastModifiedBy>
  <cp:revision>35</cp:revision>
  <cp:lastPrinted>2022-07-08T08:57:34Z</cp:lastPrinted>
  <dcterms:created xsi:type="dcterms:W3CDTF">2022-07-07T09:51:38Z</dcterms:created>
  <dcterms:modified xsi:type="dcterms:W3CDTF">2026-04-14T08:23:15Z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0x010100AC085CFC53BC46CEA2EADE194AD9D482002B561ED5EBA6E94AAC1F7F958AC437B2</vt:lpwstr>
  </property>
  <property fmtid="{D5CDD505-2E9C-101B-9397-08002B2CF9AE}" pid="3" name="CCMOneDriveID">
    <vt:lpwstr/>
  </property>
  <property fmtid="{D5CDD505-2E9C-101B-9397-08002B2CF9AE}" pid="4" name="CCMOneDriveOwnerID">
    <vt:lpwstr/>
  </property>
  <property fmtid="{D5CDD505-2E9C-101B-9397-08002B2CF9AE}" pid="5" name="CCMOneDriveItemID">
    <vt:lpwstr/>
  </property>
  <property fmtid="{D5CDD505-2E9C-101B-9397-08002B2CF9AE}" pid="6" name="CCMIsSharedOnOneDrive">
    <vt:bool>false</vt:bool>
  </property>
</Properties>
</file>