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0" r:id="rId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5BF92C52-6126-447D-B600-8FBA2500B9FC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446" autoAdjust="0"/>
  </p:normalViewPr>
  <p:slideViewPr>
    <p:cSldViewPr snapToGrid="0">
      <p:cViewPr varScale="1">
        <p:scale>
          <a:sx n="73" d="100"/>
          <a:sy n="73" d="100"/>
        </p:scale>
        <p:origin x="10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F8893-0436-4922-A1C0-7DBB45EF936B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74231-51A7-471E-AC0C-B5AD9C039FF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4231-51A7-471E-AC0C-B5AD9C039F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9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75E8-FA01-4A19-8EFA-ED3CB9021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5E8EA-B2AC-4D24-BDDB-A2364A966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10B29-8B07-4B4E-B37A-91FCDE53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1B218-98DA-4E1F-9D9C-D263ECEEA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45966-D89B-40E8-B74C-949FE544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2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0622-8555-4DA6-BEF1-CE621923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1F548-BD48-4A68-9B2F-18C3A7A32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76B48-EE32-44A2-AFD4-DD25D5FF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9C00D-B116-428B-B474-9CAB1E12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43086-1F5D-4DC0-949D-4310E9CA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8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409BAC-560E-4DB5-8B3F-D2179A4E2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19A38-48D8-4777-A39B-C30A0CFCD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17A44-2DD0-4E92-A4E9-26F78BA2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773FD-69E0-46C8-8599-30DEA35F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A22DC-86E6-48AC-9D2B-EB3475A1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0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73B9-E2D6-4F0A-B95D-111F1580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DDFB2-264E-435A-91ED-1EC7A1768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DC9C-3985-4A96-B974-41A8C3D6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2921F-C16E-4164-939F-EF9BD0BD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1220F-6C41-41A7-A0EF-74D4912E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5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3A29F-0CEB-4355-B492-DE1CD7E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3AD2A-A242-430F-86E1-62FE1FB6E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FA2D4-AAEF-472E-A40C-F8FC04CF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A47B2-0C4E-44DF-929B-51FA912C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B3656-1F39-42E5-A1D6-4AE4EE1C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8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C232-F795-44C0-AF2D-7F66567B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462E9-F7C0-497C-976A-011DE1724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95-61ED-45D0-B7E3-BB8AB9ABF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FFA80-33A1-4DAE-900F-043FFF84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6A692-A476-4DF9-A7FE-5DC9DFAB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4DBB6-EE3F-497D-8AD0-3EBFC724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4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212B-4AD8-4127-A4B8-1A4576C0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B13F6-25F0-4EDD-AAB2-00FB2603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02851-4F12-4666-B23E-BA1528028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CB7F7-E41A-40E2-8531-991D0975A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516DAC-9F74-4CCC-9E89-0AD79EC27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CCE960-7B21-42C2-8CBC-400AACDC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1C2B07-8DF5-48E9-8590-6D7CEC50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F418E6-39AA-43A6-9D00-AD0D71AB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9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9DAC-7110-4A40-B4F8-985034C4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B32A0-5525-434E-847A-5CFB47A6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63F67-F85E-4318-BF01-4162CC1E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2ED02-14AE-414A-A99E-95DF870C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1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4A8B7-83C8-4E19-8AF6-887E9C08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4C9AA-509D-4BF2-98D7-2A0A96BE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00CB4-7D52-4EC1-9A30-188E2A43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8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A470-A067-4515-B4BF-9E3322EE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840D0-E3DE-4C6F-89DE-0483013AE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B6AE4-2BDE-4971-BE0E-16C78716C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188B5-EEB1-417A-9E13-8E7AF5BD1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F7FFE-94E3-4617-B0FD-EB7766BA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4284-10A8-4C8F-99EB-F4E8CD9A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0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2EF9-7634-4ED5-AB98-391A429C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2F59B-070B-449D-8722-79C9DB6F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F94B5-2BDF-4F64-B1D0-38A26370E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9F7ED-35CC-499C-B06F-9B5FA2620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02FA-A069-4117-98CF-879DA71C73E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7971F-E58B-44C0-A800-5EAB5A23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5A22D-99D2-462B-8677-6077C977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4D97-2396-4153-AAD3-8525D84784E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3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E03B8-CD5F-47D6-90CB-E62E65CB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68D9F-5868-4739-A92C-63B8CA575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810BD-9FDD-4432-B805-C33FBF922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202FA-A069-4117-98CF-879DA71C73E0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DEF04-3559-4485-97E4-439DC5F91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A55DE-E1A4-4A6E-8E48-88A6EF66D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94D97-2396-4153-AAD3-8525D84784E0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7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lede 24" descr="Snowball Icon Floating Thrown Frozen Winter Stock Illustration 350040410 |  Shutterstock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5357" r="12692" b="25000"/>
          <a:stretch/>
        </p:blipFill>
        <p:spPr bwMode="auto">
          <a:xfrm>
            <a:off x="3897162" y="2151797"/>
            <a:ext cx="2094007" cy="22152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B368796-AA21-4365-B457-7B180C710EE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29802"/>
          </a:xfrm>
          <a:prstGeom prst="rect">
            <a:avLst/>
          </a:prstGeom>
          <a:solidFill>
            <a:srgbClr val="0085A1"/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HJEMMEBEHANDLING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da-DK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 POSITIV SNEBOLDEFFEKT PÅ DET TVÆRSEKTORIELLE SAMARBEJDE</a:t>
            </a:r>
            <a:endParaRPr lang="da-DK" sz="1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sz="1600" dirty="0">
                <a:solidFill>
                  <a:schemeClr val="bg1"/>
                </a:solidFill>
              </a:rPr>
            </a:br>
            <a:endParaRPr lang="en-US" altLang="en-US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D5F5AD1-C305-4815-9B2D-DDD22D09CC1A}"/>
              </a:ext>
            </a:extLst>
          </p:cNvPr>
          <p:cNvSpPr txBox="1">
            <a:spLocks/>
          </p:cNvSpPr>
          <p:nvPr/>
        </p:nvSpPr>
        <p:spPr>
          <a:xfrm>
            <a:off x="0" y="6179694"/>
            <a:ext cx="12192000" cy="681037"/>
          </a:xfrm>
          <a:prstGeom prst="rect">
            <a:avLst/>
          </a:prstGeom>
          <a:solidFill>
            <a:srgbClr val="0085A1"/>
          </a:solidFill>
          <a:ln w="50800">
            <a:noFill/>
          </a:ln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Mona Albrechtsen. </a:t>
            </a:r>
            <a:r>
              <a:rPr lang="en-US" sz="1000" b="1" dirty="0" err="1">
                <a:solidFill>
                  <a:schemeClr val="bg1"/>
                </a:solidFill>
              </a:rPr>
              <a:t>Sygeplejerske</a:t>
            </a:r>
            <a:r>
              <a:rPr lang="en-US" sz="1000" b="1" dirty="0">
                <a:solidFill>
                  <a:schemeClr val="bg1"/>
                </a:solidFill>
              </a:rPr>
              <a:t>. </a:t>
            </a:r>
            <a:r>
              <a:rPr lang="en-US" sz="1000" b="1" dirty="0" err="1">
                <a:solidFill>
                  <a:schemeClr val="bg1"/>
                </a:solidFill>
              </a:rPr>
              <a:t>Forløbskoordinator</a:t>
            </a:r>
            <a:r>
              <a:rPr lang="en-US" sz="1000" b="1" dirty="0">
                <a:solidFill>
                  <a:schemeClr val="bg1"/>
                </a:solidFill>
              </a:rPr>
              <a:t> for </a:t>
            </a:r>
            <a:r>
              <a:rPr lang="en-US" sz="1000" b="1" dirty="0" err="1">
                <a:solidFill>
                  <a:schemeClr val="bg1"/>
                </a:solidFill>
              </a:rPr>
              <a:t>hjemmebehandling</a:t>
            </a:r>
            <a:r>
              <a:rPr lang="en-US" sz="1000" b="1" dirty="0">
                <a:solidFill>
                  <a:schemeClr val="bg1"/>
                </a:solidFill>
              </a:rPr>
              <a:t>. E-mail: mac@regionsjaelland.dk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Jeanette R. Møller, Pia Lundfald, Britta L. </a:t>
            </a:r>
            <a:r>
              <a:rPr lang="en-US" sz="1000" b="1" dirty="0" err="1">
                <a:solidFill>
                  <a:schemeClr val="bg1"/>
                </a:solidFill>
              </a:rPr>
              <a:t>Schack</a:t>
            </a:r>
            <a:r>
              <a:rPr lang="en-US" sz="1000" b="1" dirty="0">
                <a:solidFill>
                  <a:schemeClr val="bg1"/>
                </a:solidFill>
              </a:rPr>
              <a:t> and Mette Kjerholt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Hæmatologisk </a:t>
            </a:r>
            <a:r>
              <a:rPr lang="en-US" sz="1000" b="1" dirty="0" err="1">
                <a:solidFill>
                  <a:schemeClr val="bg1"/>
                </a:solidFill>
              </a:rPr>
              <a:t>Afdeling</a:t>
            </a:r>
            <a:r>
              <a:rPr lang="en-US" sz="1000" b="1" dirty="0">
                <a:solidFill>
                  <a:schemeClr val="bg1"/>
                </a:solidFill>
              </a:rPr>
              <a:t>. SUH Roskilde</a:t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  <a:sym typeface="Times New Roman" charset="0"/>
              </a:rPr>
              <a:t>Copyright © 2024</a:t>
            </a:r>
            <a:endParaRPr lang="de-DE" sz="1000" dirty="0">
              <a:solidFill>
                <a:schemeClr val="bg1"/>
              </a:solidFill>
            </a:endParaRPr>
          </a:p>
          <a:p>
            <a:endParaRPr lang="en-US" altLang="en-US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2">
            <a:extLst>
              <a:ext uri="{FF2B5EF4-FFF2-40B4-BE49-F238E27FC236}">
                <a16:creationId xmlns:a16="http://schemas.microsoft.com/office/drawing/2014/main" id="{0F8F4826-2F4A-464E-B512-56B7D780E10D}"/>
              </a:ext>
            </a:extLst>
          </p:cNvPr>
          <p:cNvSpPr>
            <a:spLocks/>
          </p:cNvSpPr>
          <p:nvPr/>
        </p:nvSpPr>
        <p:spPr bwMode="auto">
          <a:xfrm>
            <a:off x="272882" y="6150689"/>
            <a:ext cx="4203584" cy="733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  <a:defRPr/>
            </a:pPr>
            <a:endParaRPr lang="de-DE" sz="6972" dirty="0">
              <a:latin typeface="Helvetica"/>
              <a:cs typeface="Helvetica"/>
            </a:endParaRPr>
          </a:p>
        </p:txBody>
      </p:sp>
      <p:sp>
        <p:nvSpPr>
          <p:cNvPr id="27" name="AutoShape 1">
            <a:extLst>
              <a:ext uri="{FF2B5EF4-FFF2-40B4-BE49-F238E27FC236}">
                <a16:creationId xmlns:a16="http://schemas.microsoft.com/office/drawing/2014/main" id="{E87DD2D4-398F-42F3-96F9-66174D19D92F}"/>
              </a:ext>
            </a:extLst>
          </p:cNvPr>
          <p:cNvSpPr>
            <a:spLocks/>
          </p:cNvSpPr>
          <p:nvPr/>
        </p:nvSpPr>
        <p:spPr bwMode="auto">
          <a:xfrm>
            <a:off x="8911041" y="6372105"/>
            <a:ext cx="3008077" cy="2907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>
              <a:lnSpc>
                <a:spcPct val="110000"/>
              </a:lnSpc>
              <a:defRPr/>
            </a:pPr>
            <a:endParaRPr lang="de-DE" dirty="0">
              <a:latin typeface="Helvetica"/>
              <a:cs typeface="Helvetica"/>
            </a:endParaRPr>
          </a:p>
        </p:txBody>
      </p:sp>
      <p:pic>
        <p:nvPicPr>
          <p:cNvPr id="17" name="Billede 16" descr="Snowball Icon Floating Thrown Frozen Winter Stock Illustration 350040410 |  Shutterstock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3" t="7281" r="15122" b="27989"/>
          <a:stretch/>
        </p:blipFill>
        <p:spPr bwMode="auto">
          <a:xfrm>
            <a:off x="8700965" y="3069813"/>
            <a:ext cx="3156505" cy="327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Billede 20" descr="Snowball Icon Floating Thrown Frozen Winter Stock Illustration 350040410 |  Shutterstock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4" t="7890" r="16107" b="27983"/>
          <a:stretch/>
        </p:blipFill>
        <p:spPr bwMode="auto">
          <a:xfrm>
            <a:off x="5937656" y="2859110"/>
            <a:ext cx="2517097" cy="24951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Billede 29" descr="Snowball Icon Floating Thrown Frozen Winter Stock Illustration 350040410 |  Shutterstock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5357" r="12692" b="25000"/>
          <a:stretch/>
        </p:blipFill>
        <p:spPr bwMode="auto">
          <a:xfrm>
            <a:off x="1708047" y="1408736"/>
            <a:ext cx="1929897" cy="1946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Billede 30" descr="Snowball Icon Floating Thrown Frozen Winter Stock Illustration 350040410 |  Shutterstock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6" t="7109" r="14890" b="27211"/>
          <a:stretch/>
        </p:blipFill>
        <p:spPr bwMode="auto">
          <a:xfrm>
            <a:off x="177347" y="648921"/>
            <a:ext cx="1730886" cy="1786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1864236" y="1629764"/>
            <a:ext cx="1602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/>
              <a:t>2021:</a:t>
            </a:r>
          </a:p>
          <a:p>
            <a:pPr algn="ctr"/>
            <a:r>
              <a:rPr lang="da-DK" sz="1200" dirty="0"/>
              <a:t>Implementering.</a:t>
            </a:r>
          </a:p>
          <a:p>
            <a:pPr algn="ctr"/>
            <a:r>
              <a:rPr lang="da-DK" sz="1200" dirty="0"/>
              <a:t>Hjemmebehandling med bortezomib</a:t>
            </a:r>
          </a:p>
          <a:p>
            <a:pPr algn="ctr"/>
            <a:r>
              <a:rPr lang="da-DK" sz="1200" b="1" dirty="0"/>
              <a:t>43 Hjemme sygeplejersker fra 6 kommuner oplært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248703" y="729802"/>
            <a:ext cx="1619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/>
              <a:t>2020:</a:t>
            </a:r>
          </a:p>
          <a:p>
            <a:pPr algn="ctr"/>
            <a:r>
              <a:rPr lang="da-DK" sz="1200" dirty="0"/>
              <a:t>Pilot projekt.</a:t>
            </a:r>
          </a:p>
          <a:p>
            <a:pPr algn="ctr"/>
            <a:r>
              <a:rPr lang="da-DK" sz="1200" dirty="0"/>
              <a:t> Hjemmebehandling med bortezomib</a:t>
            </a:r>
          </a:p>
          <a:p>
            <a:pPr algn="ctr"/>
            <a:r>
              <a:rPr lang="da-DK" sz="1200" b="1" dirty="0"/>
              <a:t>6 Hjemme sygeplejersker fra 2 kommuner oplært</a:t>
            </a:r>
            <a:endParaRPr lang="da-DK" b="1" dirty="0"/>
          </a:p>
        </p:txBody>
      </p:sp>
      <p:sp>
        <p:nvSpPr>
          <p:cNvPr id="23" name="Tekstfelt 22"/>
          <p:cNvSpPr txBox="1"/>
          <p:nvPr/>
        </p:nvSpPr>
        <p:spPr>
          <a:xfrm>
            <a:off x="3870836" y="2412245"/>
            <a:ext cx="2081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/>
              <a:t>2022:</a:t>
            </a:r>
          </a:p>
          <a:p>
            <a:pPr algn="ctr"/>
            <a:r>
              <a:rPr lang="da-DK" sz="1200" dirty="0"/>
              <a:t>Implementering.</a:t>
            </a:r>
          </a:p>
          <a:p>
            <a:pPr algn="ctr"/>
            <a:r>
              <a:rPr lang="da-DK" sz="1200" dirty="0"/>
              <a:t>Hjemmebehandling med </a:t>
            </a:r>
            <a:r>
              <a:rPr lang="da-DK" sz="1200" dirty="0" err="1"/>
              <a:t>darzalex</a:t>
            </a:r>
            <a:r>
              <a:rPr lang="da-DK" sz="1200" dirty="0"/>
              <a:t> </a:t>
            </a:r>
          </a:p>
          <a:p>
            <a:pPr algn="ctr"/>
            <a:endParaRPr lang="da-DK" sz="1200" b="1" dirty="0"/>
          </a:p>
          <a:p>
            <a:pPr algn="ctr"/>
            <a:r>
              <a:rPr lang="da-DK" sz="1200" b="1" dirty="0"/>
              <a:t>36 Hjemmesygeplejersker</a:t>
            </a:r>
          </a:p>
          <a:p>
            <a:pPr algn="ctr"/>
            <a:r>
              <a:rPr lang="da-DK" sz="1200" b="1" dirty="0"/>
              <a:t> fra 6 kommuner oplært</a:t>
            </a:r>
          </a:p>
          <a:p>
            <a:pPr algn="ctr"/>
            <a:r>
              <a:rPr lang="da-DK" sz="1200" b="1" dirty="0"/>
              <a:t> 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6237381" y="3111718"/>
            <a:ext cx="19176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a-DK" sz="1200" b="1" dirty="0"/>
          </a:p>
          <a:p>
            <a:pPr algn="ctr"/>
            <a:r>
              <a:rPr lang="da-DK" sz="1200" b="1" dirty="0"/>
              <a:t>2023:</a:t>
            </a:r>
          </a:p>
          <a:p>
            <a:pPr algn="ctr"/>
            <a:r>
              <a:rPr lang="da-DK" sz="1200" dirty="0"/>
              <a:t>Hjemmebehandling med bortezomib og </a:t>
            </a:r>
            <a:r>
              <a:rPr lang="da-DK" sz="1200" dirty="0" err="1"/>
              <a:t>darzalex</a:t>
            </a:r>
            <a:r>
              <a:rPr lang="da-DK" sz="1200" dirty="0"/>
              <a:t> </a:t>
            </a:r>
          </a:p>
          <a:p>
            <a:pPr algn="ctr"/>
            <a:endParaRPr lang="da-DK" sz="1200" b="1" dirty="0"/>
          </a:p>
          <a:p>
            <a:pPr algn="ctr"/>
            <a:r>
              <a:rPr lang="da-DK" sz="1200" b="1" dirty="0"/>
              <a:t>166 Hjemmesygeplejersker</a:t>
            </a:r>
          </a:p>
          <a:p>
            <a:pPr algn="ctr"/>
            <a:r>
              <a:rPr lang="da-DK" sz="1200" b="1" dirty="0"/>
              <a:t> fra 22 hjemmesygepleje distrikter fordelt på 13 kommuner oplært</a:t>
            </a:r>
          </a:p>
          <a:p>
            <a:endParaRPr lang="da-DK" sz="1200" b="1" dirty="0"/>
          </a:p>
          <a:p>
            <a:endParaRPr lang="da-DK" sz="1200" dirty="0"/>
          </a:p>
        </p:txBody>
      </p:sp>
      <p:sp>
        <p:nvSpPr>
          <p:cNvPr id="5" name="Rektangel 4"/>
          <p:cNvSpPr/>
          <p:nvPr/>
        </p:nvSpPr>
        <p:spPr>
          <a:xfrm>
            <a:off x="9032966" y="3197734"/>
            <a:ext cx="25667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/>
              <a:t>Konklusion</a:t>
            </a:r>
            <a:r>
              <a:rPr lang="en-US" sz="1200" b="1" dirty="0"/>
              <a:t>:</a:t>
            </a:r>
            <a:endParaRPr lang="da-DK" sz="1200" dirty="0"/>
          </a:p>
          <a:p>
            <a:pPr algn="ctr"/>
            <a:r>
              <a:rPr lang="da-DK" sz="1200" dirty="0"/>
              <a:t>Fra et organisatorisk, sundhedsprofessionelt og patientrelateret perspektiv er hjemmebehandling ved hjemmesygeplejerske en succes</a:t>
            </a:r>
          </a:p>
          <a:p>
            <a:pPr algn="ctr"/>
            <a:endParaRPr lang="en-US" sz="1200" dirty="0"/>
          </a:p>
          <a:p>
            <a:pPr algn="ctr"/>
            <a:r>
              <a:rPr lang="da-DK" sz="1200" b="1" dirty="0"/>
              <a:t>Grundet dette systematiske tværsektorielle samarbejde om hjemmebehandling, ses nu øget og forbedret samarbejde på forskellige planer – en positiv sneboldeffekt</a:t>
            </a:r>
            <a:endParaRPr lang="da-DK" sz="1200" dirty="0"/>
          </a:p>
          <a:p>
            <a:pPr algn="ctr"/>
            <a:endParaRPr lang="da-DK" sz="1200" b="1" dirty="0"/>
          </a:p>
          <a:p>
            <a:pPr algn="ctr"/>
            <a:r>
              <a:rPr lang="da-DK" sz="1200" b="1" dirty="0"/>
              <a:t>Perspektivering</a:t>
            </a:r>
            <a:r>
              <a:rPr lang="da-DK" sz="1200" dirty="0"/>
              <a:t>:</a:t>
            </a:r>
          </a:p>
          <a:p>
            <a:pPr lvl="0" algn="ctr"/>
            <a:r>
              <a:rPr lang="da-DK" sz="1200" dirty="0">
                <a:solidFill>
                  <a:prstClr val="black"/>
                </a:solidFill>
              </a:rPr>
              <a:t>Mere af det vi allerede gør....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050" y="621016"/>
            <a:ext cx="2231210" cy="1753468"/>
          </a:xfrm>
          <a:prstGeom prst="rect">
            <a:avLst/>
          </a:prstGeom>
        </p:spPr>
      </p:pic>
      <p:sp>
        <p:nvSpPr>
          <p:cNvPr id="14" name="Tekstfelt 13"/>
          <p:cNvSpPr txBox="1"/>
          <p:nvPr/>
        </p:nvSpPr>
        <p:spPr>
          <a:xfrm rot="20959968">
            <a:off x="3259138" y="1126772"/>
            <a:ext cx="170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a-DK" sz="1200" b="1" dirty="0">
                <a:solidFill>
                  <a:srgbClr val="44546A">
                    <a:lumMod val="50000"/>
                  </a:srgbClr>
                </a:solidFill>
              </a:rPr>
              <a:t>Hjemmesygeplejerske:</a:t>
            </a:r>
          </a:p>
          <a:p>
            <a:pPr lvl="0" algn="ctr"/>
            <a:r>
              <a:rPr lang="da-DK" sz="1200" i="1" dirty="0">
                <a:solidFill>
                  <a:srgbClr val="44546A">
                    <a:lumMod val="50000"/>
                  </a:srgbClr>
                </a:solidFill>
              </a:rPr>
              <a:t>Hjemmebehandling giver rigtig god mening for disse patienter…</a:t>
            </a:r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420" y="767097"/>
            <a:ext cx="2352173" cy="1845351"/>
          </a:xfrm>
          <a:prstGeom prst="rect">
            <a:avLst/>
          </a:prstGeom>
        </p:spPr>
      </p:pic>
      <p:sp>
        <p:nvSpPr>
          <p:cNvPr id="16" name="Tekstfelt 15"/>
          <p:cNvSpPr txBox="1"/>
          <p:nvPr/>
        </p:nvSpPr>
        <p:spPr>
          <a:xfrm>
            <a:off x="5080836" y="1150447"/>
            <a:ext cx="1801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a-DK" sz="1200" b="1" dirty="0">
                <a:solidFill>
                  <a:srgbClr val="44546A">
                    <a:lumMod val="50000"/>
                  </a:srgbClr>
                </a:solidFill>
              </a:rPr>
              <a:t>Patient:</a:t>
            </a:r>
          </a:p>
          <a:p>
            <a:pPr lvl="0" algn="ctr"/>
            <a:r>
              <a:rPr lang="da-DK" sz="1200" i="1" dirty="0">
                <a:solidFill>
                  <a:srgbClr val="44546A">
                    <a:lumMod val="50000"/>
                  </a:srgbClr>
                </a:solidFill>
              </a:rPr>
              <a:t>… en stor lettelse med færre ture til sygehuset. H</a:t>
            </a:r>
            <a:r>
              <a:rPr lang="da-DK" sz="1200" i="1" dirty="0">
                <a:solidFill>
                  <a:schemeClr val="tx2">
                    <a:lumMod val="50000"/>
                  </a:schemeClr>
                </a:solidFill>
              </a:rPr>
              <a:t>ar givet mig ro og overskud til andre ting…</a:t>
            </a:r>
          </a:p>
          <a:p>
            <a:pPr lvl="0" algn="ctr"/>
            <a:endParaRPr lang="da-DK" sz="1200" i="1" dirty="0">
              <a:solidFill>
                <a:srgbClr val="44546A">
                  <a:lumMod val="50000"/>
                </a:srgbClr>
              </a:solidFill>
            </a:endParaRPr>
          </a:p>
        </p:txBody>
      </p:sp>
      <p:pic>
        <p:nvPicPr>
          <p:cNvPr id="18" name="Billed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92979">
            <a:off x="6521925" y="790735"/>
            <a:ext cx="3226565" cy="2542456"/>
          </a:xfrm>
          <a:prstGeom prst="rect">
            <a:avLst/>
          </a:prstGeom>
        </p:spPr>
      </p:pic>
      <p:sp>
        <p:nvSpPr>
          <p:cNvPr id="32" name="Tekstfelt 31"/>
          <p:cNvSpPr txBox="1"/>
          <p:nvPr/>
        </p:nvSpPr>
        <p:spPr>
          <a:xfrm rot="20933937">
            <a:off x="6896935" y="1448204"/>
            <a:ext cx="2203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a-DK" sz="1200" b="1" dirty="0">
                <a:solidFill>
                  <a:srgbClr val="44546A">
                    <a:lumMod val="50000"/>
                  </a:srgbClr>
                </a:solidFill>
              </a:rPr>
              <a:t>Teamleder </a:t>
            </a:r>
          </a:p>
          <a:p>
            <a:pPr lvl="0" algn="ctr"/>
            <a:r>
              <a:rPr lang="da-DK" sz="1200" b="1" dirty="0">
                <a:solidFill>
                  <a:srgbClr val="44546A">
                    <a:lumMod val="50000"/>
                  </a:srgbClr>
                </a:solidFill>
              </a:rPr>
              <a:t>i hjemmesygeplejen:</a:t>
            </a:r>
          </a:p>
          <a:p>
            <a:pPr algn="ctr"/>
            <a:r>
              <a:rPr lang="da-DK" sz="1200" i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..en god måde at kompetenceudvikle samt sikre at hjemmesygeplejerskerne bliver opdateret på ny viden og behandling</a:t>
            </a:r>
            <a:endParaRPr lang="da-DK" altLang="da-DK" sz="1200" i="1" dirty="0">
              <a:solidFill>
                <a:srgbClr val="202124"/>
              </a:solidFill>
            </a:endParaRPr>
          </a:p>
        </p:txBody>
      </p:sp>
      <p:pic>
        <p:nvPicPr>
          <p:cNvPr id="33" name="Billed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45757">
            <a:off x="8980576" y="593637"/>
            <a:ext cx="3398291" cy="2825930"/>
          </a:xfrm>
          <a:prstGeom prst="rect">
            <a:avLst/>
          </a:prstGeom>
        </p:spPr>
      </p:pic>
      <p:sp>
        <p:nvSpPr>
          <p:cNvPr id="34" name="Tekstfelt 33"/>
          <p:cNvSpPr txBox="1"/>
          <p:nvPr/>
        </p:nvSpPr>
        <p:spPr>
          <a:xfrm rot="1260083">
            <a:off x="9546608" y="1225802"/>
            <a:ext cx="2113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/>
              <a:t>Hjemmesygeplejerske:</a:t>
            </a:r>
          </a:p>
          <a:p>
            <a:pPr algn="ctr"/>
            <a:r>
              <a:rPr lang="da-DK" sz="1200" i="1" dirty="0"/>
              <a:t>Efter vi har lært jer bedre at kende - qua undervisning i hjemmebehandling -  er det blevet meget lettere at kontakte jer. </a:t>
            </a:r>
          </a:p>
          <a:p>
            <a:pPr algn="ctr"/>
            <a:r>
              <a:rPr lang="da-DK" sz="1200" i="1" dirty="0"/>
              <a:t>Også om andre af vores fælles patienter…</a:t>
            </a:r>
          </a:p>
        </p:txBody>
      </p:sp>
      <p:pic>
        <p:nvPicPr>
          <p:cNvPr id="28" name="Billede 27" descr="R:\Logo &amp; Skrifttyper\Pantone 314 SJÆLLANDS UNIVERSITETSHOSPITAL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912" y="6261828"/>
            <a:ext cx="2205951" cy="54021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ktangel 34"/>
          <p:cNvSpPr/>
          <p:nvPr/>
        </p:nvSpPr>
        <p:spPr>
          <a:xfrm>
            <a:off x="1042" y="3319789"/>
            <a:ext cx="4218261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da-DK" sz="1200" b="1" u="sng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Introduktion:</a:t>
            </a:r>
            <a:r>
              <a:rPr lang="da-DK" sz="1200" b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000" b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Politisk opfordres der i Kræftplan IV til at behandling til kræftpatienter bliver givet i eller tættere på hjemmet. Hæmatologisk afdeling, SUH har regionsfunktion og dækker derved regionens 17 kommuner. Hjemmebehandling til patienter med Myelomatose (MM) er en standardbehandling. Som udgangspunkt oplæres patienten selv/ en pårørende – de mest sårbare patienter profiterer af hjemmebehandling ved hjemmesygeplejerske</a:t>
            </a:r>
            <a:r>
              <a:rPr lang="da-DK" sz="1050" b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a-DK" sz="105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da-DK" sz="1200" b="1" u="sng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Formål:</a:t>
            </a:r>
            <a:r>
              <a:rPr lang="da-DK" sz="1200" b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000" b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At etablere hjemmebehandling med medicinsk kræftbehandling i tæt samarbejde med hjemmesygeplejen – for at øge de mest sårbare MM patienters livskvalitet samt øge og styrke det tværsektorielle samarbejde</a:t>
            </a:r>
            <a:endParaRPr lang="da-DK" sz="10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kstfelt 35"/>
          <p:cNvSpPr txBox="1"/>
          <p:nvPr/>
        </p:nvSpPr>
        <p:spPr>
          <a:xfrm>
            <a:off x="0" y="5061411"/>
            <a:ext cx="5028974" cy="11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r>
              <a:rPr lang="da-DK" sz="1200" b="1" u="sng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Metode og materiale: </a:t>
            </a:r>
            <a:r>
              <a:rPr lang="da-DK" sz="1000" b="1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Ud fra en personcentreret og aktørinvolverende tilgang har vi bygget ovenpå resultaterne fra vores tidligere projekter omhandlende hjemmebehandling.</a:t>
            </a:r>
            <a:r>
              <a:rPr lang="da-DK" sz="1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spcAft>
                <a:spcPts val="800"/>
              </a:spcAft>
            </a:pPr>
            <a:r>
              <a:rPr lang="da-DK" sz="1000" b="1" dirty="0">
                <a:solidFill>
                  <a:prstClr val="white"/>
                </a:solidFill>
                <a:ea typeface="Calibri" panose="020F0502020204030204" pitchFamily="34" charset="0"/>
              </a:rPr>
              <a:t>Interventionen til hjemmesygeplejerskerne består af 1½ times undervisning/ oplæring ved forløbskoordinator fra Hæmatologisk afdeling forud for opstart af hjemmebehandling, samt fremadrettet tæt kontakt tværsektorielt - hjemmesygeplejerskerne, forløbskoordinator og sygeplejerskerne i ambulatoriet imellem</a:t>
            </a:r>
            <a:endParaRPr lang="da-DK" sz="1000" dirty="0">
              <a:solidFill>
                <a:prstClr val="white"/>
              </a:solidFill>
            </a:endParaRPr>
          </a:p>
        </p:txBody>
      </p:sp>
      <p:pic>
        <p:nvPicPr>
          <p:cNvPr id="38" name="Billed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37" y="6203036"/>
            <a:ext cx="1184527" cy="6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41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DA508D98FA2D47AE8C4D4CCA062D6B" ma:contentTypeVersion="" ma:contentTypeDescription="Opret et nyt dokument." ma:contentTypeScope="" ma:versionID="b4a6142e3e3c1b520bf978d0744aa2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f8ac957b228937da3b66a71286b38a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tartdato for planlægning" ma:description="" ma:internalName="PublishingStartDate">
      <xsd:simpleType>
        <xsd:restriction base="dms:Unknown"/>
      </xsd:simpleType>
    </xsd:element>
    <xsd:element name="PublishingExpirationDate" ma:index="9" nillable="true" ma:displayName="Slutdato for planlægning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7D7C3E-9EAD-4C45-9A4F-3BA4DB70C1FB}">
  <ds:schemaRefs>
    <ds:schemaRef ds:uri="http://schemas.microsoft.com/sharepoint/v3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D1EC21-0CD3-477E-B829-89DB503E1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799F1E-259F-437F-94F1-336A477CFD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402</Words>
  <Application>Microsoft Office PowerPoint</Application>
  <PresentationFormat>Widescreen</PresentationFormat>
  <Paragraphs>51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Times New Roman</vt:lpstr>
      <vt:lpstr>Office Theme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Tina Lanther</dc:creator>
  <cp:lastModifiedBy>Tina Lanther</cp:lastModifiedBy>
  <cp:revision>2</cp:revision>
  <dcterms:created xsi:type="dcterms:W3CDTF">2020-07-23T19:03:51Z</dcterms:created>
  <dcterms:modified xsi:type="dcterms:W3CDTF">2025-10-27T22:20:52Z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0x01010071DA508D98FA2D47AE8C4D4CCA062D6B</vt:lpwstr>
  </property>
  <property fmtid="{D5CDD505-2E9C-101B-9397-08002B2CF9AE}" pid="3" name="MediaServiceImageTags">
    <vt:lpwstr/>
  </property>
</Properties>
</file>