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728" r:id="rId5"/>
  </p:sldMasterIdLst>
  <p:notesMasterIdLst>
    <p:notesMasterId r:id="rId79"/>
  </p:notesMasterIdLst>
  <p:handoutMasterIdLst>
    <p:handoutMasterId r:id="rId80"/>
  </p:handoutMasterIdLst>
  <p:sldIdLst>
    <p:sldId id="557" r:id="rId6"/>
    <p:sldId id="315" r:id="rId7"/>
    <p:sldId id="408" r:id="rId8"/>
    <p:sldId id="541" r:id="rId9"/>
    <p:sldId id="542" r:id="rId10"/>
    <p:sldId id="316" r:id="rId11"/>
    <p:sldId id="420" r:id="rId12"/>
    <p:sldId id="528" r:id="rId13"/>
    <p:sldId id="401" r:id="rId14"/>
    <p:sldId id="402" r:id="rId15"/>
    <p:sldId id="257" r:id="rId16"/>
    <p:sldId id="436" r:id="rId17"/>
    <p:sldId id="425" r:id="rId18"/>
    <p:sldId id="426" r:id="rId19"/>
    <p:sldId id="427" r:id="rId20"/>
    <p:sldId id="529" r:id="rId21"/>
    <p:sldId id="331" r:id="rId22"/>
    <p:sldId id="332" r:id="rId23"/>
    <p:sldId id="333" r:id="rId24"/>
    <p:sldId id="334" r:id="rId25"/>
    <p:sldId id="335" r:id="rId26"/>
    <p:sldId id="537" r:id="rId27"/>
    <p:sldId id="538" r:id="rId28"/>
    <p:sldId id="530" r:id="rId29"/>
    <p:sldId id="433" r:id="rId30"/>
    <p:sldId id="342" r:id="rId31"/>
    <p:sldId id="539" r:id="rId32"/>
    <p:sldId id="531" r:id="rId33"/>
    <p:sldId id="524" r:id="rId34"/>
    <p:sldId id="380" r:id="rId35"/>
    <p:sldId id="344" r:id="rId36"/>
    <p:sldId id="345" r:id="rId37"/>
    <p:sldId id="346" r:id="rId38"/>
    <p:sldId id="543" r:id="rId39"/>
    <p:sldId id="348" r:id="rId40"/>
    <p:sldId id="349" r:id="rId41"/>
    <p:sldId id="350" r:id="rId42"/>
    <p:sldId id="544" r:id="rId43"/>
    <p:sldId id="352" r:id="rId44"/>
    <p:sldId id="353" r:id="rId45"/>
    <p:sldId id="354" r:id="rId46"/>
    <p:sldId id="382" r:id="rId47"/>
    <p:sldId id="357" r:id="rId48"/>
    <p:sldId id="358" r:id="rId49"/>
    <p:sldId id="359" r:id="rId50"/>
    <p:sldId id="558" r:id="rId51"/>
    <p:sldId id="360" r:id="rId52"/>
    <p:sldId id="361" r:id="rId53"/>
    <p:sldId id="362" r:id="rId54"/>
    <p:sldId id="545" r:id="rId55"/>
    <p:sldId id="418" r:id="rId56"/>
    <p:sldId id="384" r:id="rId57"/>
    <p:sldId id="385" r:id="rId58"/>
    <p:sldId id="394" r:id="rId59"/>
    <p:sldId id="395" r:id="rId60"/>
    <p:sldId id="396" r:id="rId61"/>
    <p:sldId id="397" r:id="rId62"/>
    <p:sldId id="398" r:id="rId63"/>
    <p:sldId id="399" r:id="rId64"/>
    <p:sldId id="400" r:id="rId65"/>
    <p:sldId id="526" r:id="rId66"/>
    <p:sldId id="533" r:id="rId67"/>
    <p:sldId id="386" r:id="rId68"/>
    <p:sldId id="370" r:id="rId69"/>
    <p:sldId id="371" r:id="rId70"/>
    <p:sldId id="372" r:id="rId71"/>
    <p:sldId id="374" r:id="rId72"/>
    <p:sldId id="376" r:id="rId73"/>
    <p:sldId id="379" r:id="rId74"/>
    <p:sldId id="540" r:id="rId75"/>
    <p:sldId id="377" r:id="rId76"/>
    <p:sldId id="556" r:id="rId77"/>
    <p:sldId id="311" r:id="rId78"/>
  </p:sldIdLst>
  <p:sldSz cx="12192000" cy="6858000"/>
  <p:notesSz cx="6889750" cy="1002188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D6167-2F33-72DB-5C1E-715F75F944B4}" name="Annelene Højvang Larsen" initials="AH" userId="S::annelene.hoejvang.larsen@patientsikkerhed.dk::bbd133e9-0ab2-41ec-8de1-666573de65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9F9F"/>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E8FB5-AA05-42FE-AF9E-9E3777B38D3E}" v="1" dt="2025-11-27T12:50:47.71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57" autoAdjust="0"/>
    <p:restoredTop sz="90244" autoAdjust="0"/>
  </p:normalViewPr>
  <p:slideViewPr>
    <p:cSldViewPr snapToGrid="0" snapToObjects="1">
      <p:cViewPr varScale="1">
        <p:scale>
          <a:sx n="100" d="100"/>
          <a:sy n="100" d="100"/>
        </p:scale>
        <p:origin x="300" y="78"/>
      </p:cViewPr>
      <p:guideLst/>
    </p:cSldViewPr>
  </p:slideViewPr>
  <p:outlineViewPr>
    <p:cViewPr>
      <p:scale>
        <a:sx n="33" d="100"/>
        <a:sy n="33" d="100"/>
      </p:scale>
      <p:origin x="0" y="-2949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8/10/relationships/authors" Target="authors.xml"/><Relationship Id="rId61" Type="http://schemas.openxmlformats.org/officeDocument/2006/relationships/slide" Target="slides/slide56.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tte Nagel Kasper" userId="02a2a95b-2ad0-4dd7-bdb1-b22f0ad2dee1" providerId="ADAL" clId="{166E8FB5-AA05-42FE-AF9E-9E3777B38D3E}"/>
    <pc:docChg chg="custSel modSld">
      <pc:chgData name="Mette Nagel Kasper" userId="02a2a95b-2ad0-4dd7-bdb1-b22f0ad2dee1" providerId="ADAL" clId="{166E8FB5-AA05-42FE-AF9E-9E3777B38D3E}" dt="2025-11-27T12:50:50.198" v="48" actId="1076"/>
      <pc:docMkLst>
        <pc:docMk/>
      </pc:docMkLst>
      <pc:sldChg chg="addSp delSp modSp mod">
        <pc:chgData name="Mette Nagel Kasper" userId="02a2a95b-2ad0-4dd7-bdb1-b22f0ad2dee1" providerId="ADAL" clId="{166E8FB5-AA05-42FE-AF9E-9E3777B38D3E}" dt="2025-11-27T12:50:50.198" v="48" actId="1076"/>
        <pc:sldMkLst>
          <pc:docMk/>
          <pc:sldMk cId="358307959" sldId="316"/>
        </pc:sldMkLst>
        <pc:spChg chg="mod">
          <ac:chgData name="Mette Nagel Kasper" userId="02a2a95b-2ad0-4dd7-bdb1-b22f0ad2dee1" providerId="ADAL" clId="{166E8FB5-AA05-42FE-AF9E-9E3777B38D3E}" dt="2025-11-27T12:50:17.252" v="45" actId="20577"/>
          <ac:spMkLst>
            <pc:docMk/>
            <pc:sldMk cId="358307959" sldId="316"/>
            <ac:spMk id="11" creationId="{00000000-0000-0000-0000-000000000000}"/>
          </ac:spMkLst>
        </pc:spChg>
        <pc:picChg chg="add mod">
          <ac:chgData name="Mette Nagel Kasper" userId="02a2a95b-2ad0-4dd7-bdb1-b22f0ad2dee1" providerId="ADAL" clId="{166E8FB5-AA05-42FE-AF9E-9E3777B38D3E}" dt="2025-11-27T12:50:50.198" v="48" actId="1076"/>
          <ac:picMkLst>
            <pc:docMk/>
            <pc:sldMk cId="358307959" sldId="316"/>
            <ac:picMk id="7" creationId="{0B16909B-3F7A-086E-A092-ECEDABC4433F}"/>
          </ac:picMkLst>
        </pc:picChg>
        <pc:picChg chg="del">
          <ac:chgData name="Mette Nagel Kasper" userId="02a2a95b-2ad0-4dd7-bdb1-b22f0ad2dee1" providerId="ADAL" clId="{166E8FB5-AA05-42FE-AF9E-9E3777B38D3E}" dt="2025-11-27T12:50:47.389" v="46" actId="478"/>
          <ac:picMkLst>
            <pc:docMk/>
            <pc:sldMk cId="358307959" sldId="316"/>
            <ac:picMk id="15" creationId="{3F79F327-C858-4BDC-0012-8E147972DF4E}"/>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29B36-6C7F-4697-A643-E46677A9F515}" type="doc">
      <dgm:prSet loTypeId="urn:microsoft.com/office/officeart/2018/2/layout/IconVerticalSolidList" loCatId="icon" qsTypeId="urn:microsoft.com/office/officeart/2005/8/quickstyle/simple4" qsCatId="simple" csTypeId="urn:microsoft.com/office/officeart/2005/8/colors/accent0_1" csCatId="mainScheme" phldr="1"/>
      <dgm:spPr/>
      <dgm:t>
        <a:bodyPr/>
        <a:lstStyle/>
        <a:p>
          <a:endParaRPr lang="en-US"/>
        </a:p>
      </dgm:t>
    </dgm:pt>
    <dgm:pt modelId="{4C75A9B9-EED9-4061-B7CD-C8C6B7F1DC18}">
      <dgm:prSet/>
      <dgm:spPr/>
      <dgm:t>
        <a:bodyPr/>
        <a:lstStyle/>
        <a:p>
          <a:pPr>
            <a:lnSpc>
              <a:spcPct val="100000"/>
            </a:lnSpc>
          </a:pPr>
          <a:r>
            <a:rPr lang="da-DK" dirty="0"/>
            <a:t>Den, som er defineret og dokumenteret</a:t>
          </a:r>
          <a:endParaRPr lang="en-US" dirty="0"/>
        </a:p>
      </dgm:t>
    </dgm:pt>
    <dgm:pt modelId="{9CC7F7F3-CBCA-4D1B-BA3E-58203F7892B0}" type="parTrans" cxnId="{ABF25464-052C-4E62-999A-D75BF1339B24}">
      <dgm:prSet/>
      <dgm:spPr/>
      <dgm:t>
        <a:bodyPr/>
        <a:lstStyle/>
        <a:p>
          <a:endParaRPr lang="en-US"/>
        </a:p>
      </dgm:t>
    </dgm:pt>
    <dgm:pt modelId="{E5BA9286-4815-42D1-ADB9-FB7581A064D5}" type="sibTrans" cxnId="{ABF25464-052C-4E62-999A-D75BF1339B24}">
      <dgm:prSet/>
      <dgm:spPr/>
      <dgm:t>
        <a:bodyPr/>
        <a:lstStyle/>
        <a:p>
          <a:endParaRPr lang="en-US"/>
        </a:p>
      </dgm:t>
    </dgm:pt>
    <dgm:pt modelId="{06D25E40-5349-42EC-841D-4013C2CF9616}">
      <dgm:prSet/>
      <dgm:spPr/>
      <dgm:t>
        <a:bodyPr/>
        <a:lstStyle/>
        <a:p>
          <a:pPr>
            <a:lnSpc>
              <a:spcPct val="100000"/>
            </a:lnSpc>
          </a:pPr>
          <a:r>
            <a:rPr lang="da-DK" dirty="0"/>
            <a:t>Den, som gennemføres i praksis</a:t>
          </a:r>
          <a:endParaRPr lang="en-US" dirty="0"/>
        </a:p>
      </dgm:t>
    </dgm:pt>
    <dgm:pt modelId="{063901E2-2B53-4993-A6F2-27F750C3B02B}" type="parTrans" cxnId="{AB9D54F7-1849-414B-B612-DAADFCD633D0}">
      <dgm:prSet/>
      <dgm:spPr/>
      <dgm:t>
        <a:bodyPr/>
        <a:lstStyle/>
        <a:p>
          <a:endParaRPr lang="en-US"/>
        </a:p>
      </dgm:t>
    </dgm:pt>
    <dgm:pt modelId="{082C3EC9-AE13-40C7-B573-6C5D8B79F20F}" type="sibTrans" cxnId="{AB9D54F7-1849-414B-B612-DAADFCD633D0}">
      <dgm:prSet/>
      <dgm:spPr/>
      <dgm:t>
        <a:bodyPr/>
        <a:lstStyle/>
        <a:p>
          <a:endParaRPr lang="en-US"/>
        </a:p>
      </dgm:t>
    </dgm:pt>
    <dgm:pt modelId="{6BFCA151-2297-4F95-8EE8-CB21AC15B9E5}">
      <dgm:prSet/>
      <dgm:spPr/>
      <dgm:t>
        <a:bodyPr/>
        <a:lstStyle/>
        <a:p>
          <a:pPr>
            <a:lnSpc>
              <a:spcPct val="100000"/>
            </a:lnSpc>
          </a:pPr>
          <a:r>
            <a:rPr lang="da-DK" dirty="0"/>
            <a:t>Den arbejdsgang, vi ønsker</a:t>
          </a:r>
          <a:endParaRPr lang="en-US" dirty="0"/>
        </a:p>
      </dgm:t>
    </dgm:pt>
    <dgm:pt modelId="{825D3D20-B64A-42B9-8CF4-0B728AF83CD1}" type="parTrans" cxnId="{1787AC18-AE13-4262-AE6A-7CDE435E69C6}">
      <dgm:prSet/>
      <dgm:spPr/>
      <dgm:t>
        <a:bodyPr/>
        <a:lstStyle/>
        <a:p>
          <a:endParaRPr lang="en-US"/>
        </a:p>
      </dgm:t>
    </dgm:pt>
    <dgm:pt modelId="{18B4392B-B88F-4AEB-88C5-EFC66C8C3F37}" type="sibTrans" cxnId="{1787AC18-AE13-4262-AE6A-7CDE435E69C6}">
      <dgm:prSet/>
      <dgm:spPr/>
      <dgm:t>
        <a:bodyPr/>
        <a:lstStyle/>
        <a:p>
          <a:endParaRPr lang="en-US"/>
        </a:p>
      </dgm:t>
    </dgm:pt>
    <dgm:pt modelId="{BD401F04-A8C9-4D60-B8C6-E4593E77DE22}" type="pres">
      <dgm:prSet presAssocID="{7EC29B36-6C7F-4697-A643-E46677A9F515}" presName="root" presStyleCnt="0">
        <dgm:presLayoutVars>
          <dgm:dir/>
          <dgm:resizeHandles val="exact"/>
        </dgm:presLayoutVars>
      </dgm:prSet>
      <dgm:spPr/>
    </dgm:pt>
    <dgm:pt modelId="{8D2827F9-C172-4895-9751-79932411F91D}" type="pres">
      <dgm:prSet presAssocID="{4C75A9B9-EED9-4061-B7CD-C8C6B7F1DC18}" presName="compNode" presStyleCnt="0"/>
      <dgm:spPr/>
    </dgm:pt>
    <dgm:pt modelId="{79CD8C9A-8CAF-4309-9BD0-9AE141DD3396}" type="pres">
      <dgm:prSet presAssocID="{4C75A9B9-EED9-4061-B7CD-C8C6B7F1DC18}" presName="bgRect" presStyleLbl="bgShp" presStyleIdx="0" presStyleCnt="3"/>
      <dgm:spPr/>
    </dgm:pt>
    <dgm:pt modelId="{67981B51-63DE-47F2-B84D-D6966FA12809}" type="pres">
      <dgm:prSet presAssocID="{4C75A9B9-EED9-4061-B7CD-C8C6B7F1DC1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ppesøgning med massiv udfyldning"/>
        </a:ext>
      </dgm:extLst>
    </dgm:pt>
    <dgm:pt modelId="{E59BA26B-499D-411D-A4C2-10F0F7F73E05}" type="pres">
      <dgm:prSet presAssocID="{4C75A9B9-EED9-4061-B7CD-C8C6B7F1DC18}" presName="spaceRect" presStyleCnt="0"/>
      <dgm:spPr/>
    </dgm:pt>
    <dgm:pt modelId="{38E45356-CCB4-4F94-B72D-CCB4ECAB8C53}" type="pres">
      <dgm:prSet presAssocID="{4C75A9B9-EED9-4061-B7CD-C8C6B7F1DC18}" presName="parTx" presStyleLbl="revTx" presStyleIdx="0" presStyleCnt="3">
        <dgm:presLayoutVars>
          <dgm:chMax val="0"/>
          <dgm:chPref val="0"/>
        </dgm:presLayoutVars>
      </dgm:prSet>
      <dgm:spPr/>
    </dgm:pt>
    <dgm:pt modelId="{D8295A28-7746-4976-B1CF-2C1F65BC494D}" type="pres">
      <dgm:prSet presAssocID="{E5BA9286-4815-42D1-ADB9-FB7581A064D5}" presName="sibTrans" presStyleCnt="0"/>
      <dgm:spPr/>
    </dgm:pt>
    <dgm:pt modelId="{F59591F4-C059-403A-8836-560774E53005}" type="pres">
      <dgm:prSet presAssocID="{06D25E40-5349-42EC-841D-4013C2CF9616}" presName="compNode" presStyleCnt="0"/>
      <dgm:spPr/>
    </dgm:pt>
    <dgm:pt modelId="{188B18FA-7275-4F53-B8DF-9E406743141C}" type="pres">
      <dgm:prSet presAssocID="{06D25E40-5349-42EC-841D-4013C2CF9616}" presName="bgRect" presStyleLbl="bgShp" presStyleIdx="1" presStyleCnt="3"/>
      <dgm:spPr/>
    </dgm:pt>
    <dgm:pt modelId="{0DFB66C8-F9BF-4670-8CC8-68CCE1418A91}" type="pres">
      <dgm:prSet presAssocID="{06D25E40-5349-42EC-841D-4013C2CF961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ndhjul med massiv udfyldning"/>
        </a:ext>
      </dgm:extLst>
    </dgm:pt>
    <dgm:pt modelId="{B71C5073-2874-4DE1-A4ED-3C7F59AEBFD5}" type="pres">
      <dgm:prSet presAssocID="{06D25E40-5349-42EC-841D-4013C2CF9616}" presName="spaceRect" presStyleCnt="0"/>
      <dgm:spPr/>
    </dgm:pt>
    <dgm:pt modelId="{25F15489-6D8D-439C-AFF9-A80300CFA249}" type="pres">
      <dgm:prSet presAssocID="{06D25E40-5349-42EC-841D-4013C2CF9616}" presName="parTx" presStyleLbl="revTx" presStyleIdx="1" presStyleCnt="3">
        <dgm:presLayoutVars>
          <dgm:chMax val="0"/>
          <dgm:chPref val="0"/>
        </dgm:presLayoutVars>
      </dgm:prSet>
      <dgm:spPr/>
    </dgm:pt>
    <dgm:pt modelId="{60A035F8-E5E5-4401-B0D5-F92E37EA63A5}" type="pres">
      <dgm:prSet presAssocID="{082C3EC9-AE13-40C7-B573-6C5D8B79F20F}" presName="sibTrans" presStyleCnt="0"/>
      <dgm:spPr/>
    </dgm:pt>
    <dgm:pt modelId="{C659DE75-3069-4A80-98CC-48DF078FAC7A}" type="pres">
      <dgm:prSet presAssocID="{6BFCA151-2297-4F95-8EE8-CB21AC15B9E5}" presName="compNode" presStyleCnt="0"/>
      <dgm:spPr/>
    </dgm:pt>
    <dgm:pt modelId="{4D1DA7B5-EB5C-43D2-9194-BEE12F06B2DF}" type="pres">
      <dgm:prSet presAssocID="{6BFCA151-2297-4F95-8EE8-CB21AC15B9E5}" presName="bgRect" presStyleLbl="bgShp" presStyleIdx="2" presStyleCnt="3" custLinFactNeighborX="-19401" custLinFactNeighborY="43"/>
      <dgm:spPr/>
    </dgm:pt>
    <dgm:pt modelId="{D7C71A06-1FE1-4014-B398-10D357506FE6}" type="pres">
      <dgm:prSet presAssocID="{6BFCA151-2297-4F95-8EE8-CB21AC15B9E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llseye med massiv udfyldning"/>
        </a:ext>
      </dgm:extLst>
    </dgm:pt>
    <dgm:pt modelId="{CE74BC60-2832-439B-B05A-04F4FD101F5A}" type="pres">
      <dgm:prSet presAssocID="{6BFCA151-2297-4F95-8EE8-CB21AC15B9E5}" presName="spaceRect" presStyleCnt="0"/>
      <dgm:spPr/>
    </dgm:pt>
    <dgm:pt modelId="{10AF162D-0581-48E7-AFF4-818DF5CAEAAB}" type="pres">
      <dgm:prSet presAssocID="{6BFCA151-2297-4F95-8EE8-CB21AC15B9E5}" presName="parTx" presStyleLbl="revTx" presStyleIdx="2" presStyleCnt="3">
        <dgm:presLayoutVars>
          <dgm:chMax val="0"/>
          <dgm:chPref val="0"/>
        </dgm:presLayoutVars>
      </dgm:prSet>
      <dgm:spPr/>
    </dgm:pt>
  </dgm:ptLst>
  <dgm:cxnLst>
    <dgm:cxn modelId="{1787AC18-AE13-4262-AE6A-7CDE435E69C6}" srcId="{7EC29B36-6C7F-4697-A643-E46677A9F515}" destId="{6BFCA151-2297-4F95-8EE8-CB21AC15B9E5}" srcOrd="2" destOrd="0" parTransId="{825D3D20-B64A-42B9-8CF4-0B728AF83CD1}" sibTransId="{18B4392B-B88F-4AEB-88C5-EFC66C8C3F37}"/>
    <dgm:cxn modelId="{616EBA38-6C40-420C-B34F-7B2F31BDAB9E}" type="presOf" srcId="{6BFCA151-2297-4F95-8EE8-CB21AC15B9E5}" destId="{10AF162D-0581-48E7-AFF4-818DF5CAEAAB}" srcOrd="0" destOrd="0" presId="urn:microsoft.com/office/officeart/2018/2/layout/IconVerticalSolidList"/>
    <dgm:cxn modelId="{202B575F-D703-4641-BF77-39575D562045}" type="presOf" srcId="{06D25E40-5349-42EC-841D-4013C2CF9616}" destId="{25F15489-6D8D-439C-AFF9-A80300CFA249}" srcOrd="0" destOrd="0" presId="urn:microsoft.com/office/officeart/2018/2/layout/IconVerticalSolidList"/>
    <dgm:cxn modelId="{ABF25464-052C-4E62-999A-D75BF1339B24}" srcId="{7EC29B36-6C7F-4697-A643-E46677A9F515}" destId="{4C75A9B9-EED9-4061-B7CD-C8C6B7F1DC18}" srcOrd="0" destOrd="0" parTransId="{9CC7F7F3-CBCA-4D1B-BA3E-58203F7892B0}" sibTransId="{E5BA9286-4815-42D1-ADB9-FB7581A064D5}"/>
    <dgm:cxn modelId="{7D0A17A2-F54F-4B53-9157-4A737058064B}" type="presOf" srcId="{7EC29B36-6C7F-4697-A643-E46677A9F515}" destId="{BD401F04-A8C9-4D60-B8C6-E4593E77DE22}" srcOrd="0" destOrd="0" presId="urn:microsoft.com/office/officeart/2018/2/layout/IconVerticalSolidList"/>
    <dgm:cxn modelId="{8BC6DFB3-EC14-485D-8E43-58DE8CE4EC47}" type="presOf" srcId="{4C75A9B9-EED9-4061-B7CD-C8C6B7F1DC18}" destId="{38E45356-CCB4-4F94-B72D-CCB4ECAB8C53}" srcOrd="0" destOrd="0" presId="urn:microsoft.com/office/officeart/2018/2/layout/IconVerticalSolidList"/>
    <dgm:cxn modelId="{AB9D54F7-1849-414B-B612-DAADFCD633D0}" srcId="{7EC29B36-6C7F-4697-A643-E46677A9F515}" destId="{06D25E40-5349-42EC-841D-4013C2CF9616}" srcOrd="1" destOrd="0" parTransId="{063901E2-2B53-4993-A6F2-27F750C3B02B}" sibTransId="{082C3EC9-AE13-40C7-B573-6C5D8B79F20F}"/>
    <dgm:cxn modelId="{5B10AECF-1F1D-4408-BA98-7001501849B4}" type="presParOf" srcId="{BD401F04-A8C9-4D60-B8C6-E4593E77DE22}" destId="{8D2827F9-C172-4895-9751-79932411F91D}" srcOrd="0" destOrd="0" presId="urn:microsoft.com/office/officeart/2018/2/layout/IconVerticalSolidList"/>
    <dgm:cxn modelId="{AADA3ACC-D39F-4297-91D2-D7A1B69624F8}" type="presParOf" srcId="{8D2827F9-C172-4895-9751-79932411F91D}" destId="{79CD8C9A-8CAF-4309-9BD0-9AE141DD3396}" srcOrd="0" destOrd="0" presId="urn:microsoft.com/office/officeart/2018/2/layout/IconVerticalSolidList"/>
    <dgm:cxn modelId="{4818796B-6C58-4984-9D69-149436D68999}" type="presParOf" srcId="{8D2827F9-C172-4895-9751-79932411F91D}" destId="{67981B51-63DE-47F2-B84D-D6966FA12809}" srcOrd="1" destOrd="0" presId="urn:microsoft.com/office/officeart/2018/2/layout/IconVerticalSolidList"/>
    <dgm:cxn modelId="{BA5BC026-3B8D-4E1C-B88C-84037785F8C7}" type="presParOf" srcId="{8D2827F9-C172-4895-9751-79932411F91D}" destId="{E59BA26B-499D-411D-A4C2-10F0F7F73E05}" srcOrd="2" destOrd="0" presId="urn:microsoft.com/office/officeart/2018/2/layout/IconVerticalSolidList"/>
    <dgm:cxn modelId="{76DBC02D-6D36-4287-BD4F-2172DD93BF4E}" type="presParOf" srcId="{8D2827F9-C172-4895-9751-79932411F91D}" destId="{38E45356-CCB4-4F94-B72D-CCB4ECAB8C53}" srcOrd="3" destOrd="0" presId="urn:microsoft.com/office/officeart/2018/2/layout/IconVerticalSolidList"/>
    <dgm:cxn modelId="{9CD408D7-30B6-411F-9593-C5524591556A}" type="presParOf" srcId="{BD401F04-A8C9-4D60-B8C6-E4593E77DE22}" destId="{D8295A28-7746-4976-B1CF-2C1F65BC494D}" srcOrd="1" destOrd="0" presId="urn:microsoft.com/office/officeart/2018/2/layout/IconVerticalSolidList"/>
    <dgm:cxn modelId="{3EEC661D-8D8F-48D9-98E8-7A074EEB854B}" type="presParOf" srcId="{BD401F04-A8C9-4D60-B8C6-E4593E77DE22}" destId="{F59591F4-C059-403A-8836-560774E53005}" srcOrd="2" destOrd="0" presId="urn:microsoft.com/office/officeart/2018/2/layout/IconVerticalSolidList"/>
    <dgm:cxn modelId="{88B6D298-03D4-4E48-80D2-D1044B846195}" type="presParOf" srcId="{F59591F4-C059-403A-8836-560774E53005}" destId="{188B18FA-7275-4F53-B8DF-9E406743141C}" srcOrd="0" destOrd="0" presId="urn:microsoft.com/office/officeart/2018/2/layout/IconVerticalSolidList"/>
    <dgm:cxn modelId="{FA18F43B-5170-43A5-9442-E413B1F7630D}" type="presParOf" srcId="{F59591F4-C059-403A-8836-560774E53005}" destId="{0DFB66C8-F9BF-4670-8CC8-68CCE1418A91}" srcOrd="1" destOrd="0" presId="urn:microsoft.com/office/officeart/2018/2/layout/IconVerticalSolidList"/>
    <dgm:cxn modelId="{A44FA45B-1D34-4903-ADA6-2EEB0B292440}" type="presParOf" srcId="{F59591F4-C059-403A-8836-560774E53005}" destId="{B71C5073-2874-4DE1-A4ED-3C7F59AEBFD5}" srcOrd="2" destOrd="0" presId="urn:microsoft.com/office/officeart/2018/2/layout/IconVerticalSolidList"/>
    <dgm:cxn modelId="{0288F2D8-F856-4453-96E8-BF9A661169E3}" type="presParOf" srcId="{F59591F4-C059-403A-8836-560774E53005}" destId="{25F15489-6D8D-439C-AFF9-A80300CFA249}" srcOrd="3" destOrd="0" presId="urn:microsoft.com/office/officeart/2018/2/layout/IconVerticalSolidList"/>
    <dgm:cxn modelId="{995D167F-CBC5-4F73-81A4-659A21420674}" type="presParOf" srcId="{BD401F04-A8C9-4D60-B8C6-E4593E77DE22}" destId="{60A035F8-E5E5-4401-B0D5-F92E37EA63A5}" srcOrd="3" destOrd="0" presId="urn:microsoft.com/office/officeart/2018/2/layout/IconVerticalSolidList"/>
    <dgm:cxn modelId="{4E6DA7C0-F20F-4E46-8D5E-75BE4D9BBC54}" type="presParOf" srcId="{BD401F04-A8C9-4D60-B8C6-E4593E77DE22}" destId="{C659DE75-3069-4A80-98CC-48DF078FAC7A}" srcOrd="4" destOrd="0" presId="urn:microsoft.com/office/officeart/2018/2/layout/IconVerticalSolidList"/>
    <dgm:cxn modelId="{401FFA87-AC61-43AC-8BD8-2D2EB17FF0BB}" type="presParOf" srcId="{C659DE75-3069-4A80-98CC-48DF078FAC7A}" destId="{4D1DA7B5-EB5C-43D2-9194-BEE12F06B2DF}" srcOrd="0" destOrd="0" presId="urn:microsoft.com/office/officeart/2018/2/layout/IconVerticalSolidList"/>
    <dgm:cxn modelId="{94D9A8E9-ADAB-481A-BF1C-6BB03B8FCF63}" type="presParOf" srcId="{C659DE75-3069-4A80-98CC-48DF078FAC7A}" destId="{D7C71A06-1FE1-4014-B398-10D357506FE6}" srcOrd="1" destOrd="0" presId="urn:microsoft.com/office/officeart/2018/2/layout/IconVerticalSolidList"/>
    <dgm:cxn modelId="{5529AD31-7916-4C8D-B6EC-68F32E246E76}" type="presParOf" srcId="{C659DE75-3069-4A80-98CC-48DF078FAC7A}" destId="{CE74BC60-2832-439B-B05A-04F4FD101F5A}" srcOrd="2" destOrd="0" presId="urn:microsoft.com/office/officeart/2018/2/layout/IconVerticalSolidList"/>
    <dgm:cxn modelId="{2DEEF222-835E-4E27-964C-903978F90D88}" type="presParOf" srcId="{C659DE75-3069-4A80-98CC-48DF078FAC7A}" destId="{10AF162D-0581-48E7-AFF4-818DF5CAEA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8CCC10-9945-42F9-8FE2-B68DD821ECB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480F5275-8D78-464B-95EC-90D49D997EE6}">
      <dgm:prSet/>
      <dgm:spPr>
        <a:solidFill>
          <a:schemeClr val="bg2">
            <a:lumMod val="50000"/>
          </a:schemeClr>
        </a:solidFill>
      </dgm:spPr>
      <dgm:t>
        <a:bodyPr/>
        <a:lstStyle/>
        <a:p>
          <a:endParaRPr lang="da-DK" b="1" dirty="0"/>
        </a:p>
        <a:p>
          <a:r>
            <a:rPr lang="da-DK" b="1" dirty="0"/>
            <a:t>Gå ud og observér</a:t>
          </a:r>
          <a:endParaRPr lang="en-US" b="1" dirty="0"/>
        </a:p>
      </dgm:t>
    </dgm:pt>
    <dgm:pt modelId="{0FD67D46-5C05-44B3-AB37-14C76338A06D}" type="parTrans" cxnId="{6E5D1EEE-4852-472F-A402-854FAFDB11B2}">
      <dgm:prSet/>
      <dgm:spPr/>
      <dgm:t>
        <a:bodyPr/>
        <a:lstStyle/>
        <a:p>
          <a:endParaRPr lang="en-US"/>
        </a:p>
      </dgm:t>
    </dgm:pt>
    <dgm:pt modelId="{7D2E7843-EB3C-4224-AEB2-99AF121FBF6E}" type="sibTrans" cxnId="{6E5D1EEE-4852-472F-A402-854FAFDB11B2}">
      <dgm:prSet/>
      <dgm:spPr/>
      <dgm:t>
        <a:bodyPr/>
        <a:lstStyle/>
        <a:p>
          <a:endParaRPr lang="en-US"/>
        </a:p>
      </dgm:t>
    </dgm:pt>
    <dgm:pt modelId="{55D734B5-9807-4D03-B518-2F55AE6CFCF0}">
      <dgm:prSet/>
      <dgm:spPr>
        <a:solidFill>
          <a:schemeClr val="bg2">
            <a:lumMod val="50000"/>
          </a:schemeClr>
        </a:solidFill>
      </dgm:spPr>
      <dgm:t>
        <a:bodyPr/>
        <a:lstStyle/>
        <a:p>
          <a:endParaRPr lang="da-DK" b="1" dirty="0"/>
        </a:p>
        <a:p>
          <a:r>
            <a:rPr lang="da-DK" b="1" dirty="0"/>
            <a:t>Lav en simulationsøvelse</a:t>
          </a:r>
          <a:endParaRPr lang="en-US" b="1" dirty="0"/>
        </a:p>
      </dgm:t>
    </dgm:pt>
    <dgm:pt modelId="{7A7BEC1C-0118-42C5-8BCF-48B4C15AEED0}" type="parTrans" cxnId="{5C7CDC47-DE81-447B-9C7A-3BA411E33792}">
      <dgm:prSet/>
      <dgm:spPr/>
      <dgm:t>
        <a:bodyPr/>
        <a:lstStyle/>
        <a:p>
          <a:endParaRPr lang="en-US"/>
        </a:p>
      </dgm:t>
    </dgm:pt>
    <dgm:pt modelId="{C71E546F-D2A0-40BC-B211-35F9FEF0C938}" type="sibTrans" cxnId="{5C7CDC47-DE81-447B-9C7A-3BA411E33792}">
      <dgm:prSet/>
      <dgm:spPr/>
      <dgm:t>
        <a:bodyPr/>
        <a:lstStyle/>
        <a:p>
          <a:endParaRPr lang="en-US"/>
        </a:p>
      </dgm:t>
    </dgm:pt>
    <dgm:pt modelId="{953BECF4-F9CC-43F2-912B-BF41E874E21F}">
      <dgm:prSet/>
      <dgm:spPr>
        <a:solidFill>
          <a:schemeClr val="bg2">
            <a:lumMod val="50000"/>
          </a:schemeClr>
        </a:solidFill>
      </dgm:spPr>
      <dgm:t>
        <a:bodyPr/>
        <a:lstStyle/>
        <a:p>
          <a:endParaRPr lang="da-DK" b="1" dirty="0"/>
        </a:p>
        <a:p>
          <a:endParaRPr lang="da-DK" b="1" dirty="0"/>
        </a:p>
        <a:p>
          <a:r>
            <a:rPr lang="da-DK" b="1" dirty="0"/>
            <a:t>Følg i fodsporene på en patient, kollega, opgave osv. </a:t>
          </a:r>
          <a:endParaRPr lang="en-US" b="1" dirty="0"/>
        </a:p>
      </dgm:t>
    </dgm:pt>
    <dgm:pt modelId="{E00C5D05-02A6-4E4A-86B9-54CD8ACC605B}" type="parTrans" cxnId="{9769DB29-628A-4BD1-9BAC-09284CD4500A}">
      <dgm:prSet/>
      <dgm:spPr/>
      <dgm:t>
        <a:bodyPr/>
        <a:lstStyle/>
        <a:p>
          <a:endParaRPr lang="en-US"/>
        </a:p>
      </dgm:t>
    </dgm:pt>
    <dgm:pt modelId="{245AD7C3-7EB3-4FD0-BBF6-5B8DF52CEAED}" type="sibTrans" cxnId="{9769DB29-628A-4BD1-9BAC-09284CD4500A}">
      <dgm:prSet/>
      <dgm:spPr/>
      <dgm:t>
        <a:bodyPr/>
        <a:lstStyle/>
        <a:p>
          <a:endParaRPr lang="en-US"/>
        </a:p>
      </dgm:t>
    </dgm:pt>
    <dgm:pt modelId="{FDF507F3-A54C-4A82-8912-D865B0F704AD}">
      <dgm:prSet/>
      <dgm:spPr>
        <a:solidFill>
          <a:schemeClr val="bg2">
            <a:lumMod val="50000"/>
          </a:schemeClr>
        </a:solidFill>
      </dgm:spPr>
      <dgm:t>
        <a:bodyPr/>
        <a:lstStyle/>
        <a:p>
          <a:endParaRPr lang="da-DK" b="1" dirty="0"/>
        </a:p>
        <a:p>
          <a:endParaRPr lang="da-DK" b="1" dirty="0"/>
        </a:p>
        <a:p>
          <a:r>
            <a:rPr lang="da-DK" b="1" dirty="0"/>
            <a:t>Kortlæg arbejdet/processen med post-</a:t>
          </a:r>
          <a:r>
            <a:rPr lang="da-DK" b="1" dirty="0" err="1"/>
            <a:t>its</a:t>
          </a:r>
          <a:endParaRPr lang="en-US" b="1" dirty="0"/>
        </a:p>
      </dgm:t>
    </dgm:pt>
    <dgm:pt modelId="{ECB84B7E-A272-45A1-97CE-F1DA3A9FC81C}" type="parTrans" cxnId="{97CB4AB8-5B0C-4F93-ABBA-9045052B1DBF}">
      <dgm:prSet/>
      <dgm:spPr/>
      <dgm:t>
        <a:bodyPr/>
        <a:lstStyle/>
        <a:p>
          <a:endParaRPr lang="en-US"/>
        </a:p>
      </dgm:t>
    </dgm:pt>
    <dgm:pt modelId="{DAC3B740-80B7-4575-B6B8-25AAD91F754C}" type="sibTrans" cxnId="{97CB4AB8-5B0C-4F93-ABBA-9045052B1DBF}">
      <dgm:prSet/>
      <dgm:spPr/>
      <dgm:t>
        <a:bodyPr/>
        <a:lstStyle/>
        <a:p>
          <a:endParaRPr lang="en-US"/>
        </a:p>
      </dgm:t>
    </dgm:pt>
    <dgm:pt modelId="{15B58A71-B4FF-4DB3-8C0D-458D7A15EAF0}" type="pres">
      <dgm:prSet presAssocID="{D08CCC10-9945-42F9-8FE2-B68DD821ECB4}" presName="diagram" presStyleCnt="0">
        <dgm:presLayoutVars>
          <dgm:dir/>
          <dgm:resizeHandles val="exact"/>
        </dgm:presLayoutVars>
      </dgm:prSet>
      <dgm:spPr/>
    </dgm:pt>
    <dgm:pt modelId="{1DA7C223-7B79-43F2-A9FD-D0976CD00405}" type="pres">
      <dgm:prSet presAssocID="{480F5275-8D78-464B-95EC-90D49D997EE6}" presName="node" presStyleLbl="node1" presStyleIdx="0" presStyleCnt="4">
        <dgm:presLayoutVars>
          <dgm:bulletEnabled val="1"/>
        </dgm:presLayoutVars>
      </dgm:prSet>
      <dgm:spPr/>
    </dgm:pt>
    <dgm:pt modelId="{3D5B32C2-B4EB-408C-A4B1-00852C324C52}" type="pres">
      <dgm:prSet presAssocID="{7D2E7843-EB3C-4224-AEB2-99AF121FBF6E}" presName="sibTrans" presStyleCnt="0"/>
      <dgm:spPr/>
    </dgm:pt>
    <dgm:pt modelId="{4AA972A3-2E9B-4847-8E19-FEEFE5552064}" type="pres">
      <dgm:prSet presAssocID="{55D734B5-9807-4D03-B518-2F55AE6CFCF0}" presName="node" presStyleLbl="node1" presStyleIdx="1" presStyleCnt="4">
        <dgm:presLayoutVars>
          <dgm:bulletEnabled val="1"/>
        </dgm:presLayoutVars>
      </dgm:prSet>
      <dgm:spPr/>
    </dgm:pt>
    <dgm:pt modelId="{0291C0FE-06FD-4825-B3BF-CD668A31F31F}" type="pres">
      <dgm:prSet presAssocID="{C71E546F-D2A0-40BC-B211-35F9FEF0C938}" presName="sibTrans" presStyleCnt="0"/>
      <dgm:spPr/>
    </dgm:pt>
    <dgm:pt modelId="{DAC6ADE6-8134-4AA5-A004-699C774CE5AA}" type="pres">
      <dgm:prSet presAssocID="{953BECF4-F9CC-43F2-912B-BF41E874E21F}" presName="node" presStyleLbl="node1" presStyleIdx="2" presStyleCnt="4">
        <dgm:presLayoutVars>
          <dgm:bulletEnabled val="1"/>
        </dgm:presLayoutVars>
      </dgm:prSet>
      <dgm:spPr/>
    </dgm:pt>
    <dgm:pt modelId="{9EE6A92E-C711-4EA1-B4E7-D330C73A12FC}" type="pres">
      <dgm:prSet presAssocID="{245AD7C3-7EB3-4FD0-BBF6-5B8DF52CEAED}" presName="sibTrans" presStyleCnt="0"/>
      <dgm:spPr/>
    </dgm:pt>
    <dgm:pt modelId="{F292D152-5721-449F-857D-8D8C699ED7B2}" type="pres">
      <dgm:prSet presAssocID="{FDF507F3-A54C-4A82-8912-D865B0F704AD}" presName="node" presStyleLbl="node1" presStyleIdx="3" presStyleCnt="4">
        <dgm:presLayoutVars>
          <dgm:bulletEnabled val="1"/>
        </dgm:presLayoutVars>
      </dgm:prSet>
      <dgm:spPr/>
    </dgm:pt>
  </dgm:ptLst>
  <dgm:cxnLst>
    <dgm:cxn modelId="{34E25A07-AAD5-4111-849B-1F82FEFE6EE0}" type="presOf" srcId="{FDF507F3-A54C-4A82-8912-D865B0F704AD}" destId="{F292D152-5721-449F-857D-8D8C699ED7B2}" srcOrd="0" destOrd="0" presId="urn:microsoft.com/office/officeart/2005/8/layout/default"/>
    <dgm:cxn modelId="{9769DB29-628A-4BD1-9BAC-09284CD4500A}" srcId="{D08CCC10-9945-42F9-8FE2-B68DD821ECB4}" destId="{953BECF4-F9CC-43F2-912B-BF41E874E21F}" srcOrd="2" destOrd="0" parTransId="{E00C5D05-02A6-4E4A-86B9-54CD8ACC605B}" sibTransId="{245AD7C3-7EB3-4FD0-BBF6-5B8DF52CEAED}"/>
    <dgm:cxn modelId="{5C7CDC47-DE81-447B-9C7A-3BA411E33792}" srcId="{D08CCC10-9945-42F9-8FE2-B68DD821ECB4}" destId="{55D734B5-9807-4D03-B518-2F55AE6CFCF0}" srcOrd="1" destOrd="0" parTransId="{7A7BEC1C-0118-42C5-8BCF-48B4C15AEED0}" sibTransId="{C71E546F-D2A0-40BC-B211-35F9FEF0C938}"/>
    <dgm:cxn modelId="{AE2E06A3-63CF-4E3A-B390-E286D1096A51}" type="presOf" srcId="{953BECF4-F9CC-43F2-912B-BF41E874E21F}" destId="{DAC6ADE6-8134-4AA5-A004-699C774CE5AA}" srcOrd="0" destOrd="0" presId="urn:microsoft.com/office/officeart/2005/8/layout/default"/>
    <dgm:cxn modelId="{97CB4AB8-5B0C-4F93-ABBA-9045052B1DBF}" srcId="{D08CCC10-9945-42F9-8FE2-B68DD821ECB4}" destId="{FDF507F3-A54C-4A82-8912-D865B0F704AD}" srcOrd="3" destOrd="0" parTransId="{ECB84B7E-A272-45A1-97CE-F1DA3A9FC81C}" sibTransId="{DAC3B740-80B7-4575-B6B8-25AAD91F754C}"/>
    <dgm:cxn modelId="{BC28E5C0-0115-4297-B7B9-D5701BDABB19}" type="presOf" srcId="{D08CCC10-9945-42F9-8FE2-B68DD821ECB4}" destId="{15B58A71-B4FF-4DB3-8C0D-458D7A15EAF0}" srcOrd="0" destOrd="0" presId="urn:microsoft.com/office/officeart/2005/8/layout/default"/>
    <dgm:cxn modelId="{7340B7CF-10D8-4E64-8C3D-B40F513E8722}" type="presOf" srcId="{55D734B5-9807-4D03-B518-2F55AE6CFCF0}" destId="{4AA972A3-2E9B-4847-8E19-FEEFE5552064}" srcOrd="0" destOrd="0" presId="urn:microsoft.com/office/officeart/2005/8/layout/default"/>
    <dgm:cxn modelId="{8BD528DB-A14A-4CE6-8F50-7D491001ECA5}" type="presOf" srcId="{480F5275-8D78-464B-95EC-90D49D997EE6}" destId="{1DA7C223-7B79-43F2-A9FD-D0976CD00405}" srcOrd="0" destOrd="0" presId="urn:microsoft.com/office/officeart/2005/8/layout/default"/>
    <dgm:cxn modelId="{6E5D1EEE-4852-472F-A402-854FAFDB11B2}" srcId="{D08CCC10-9945-42F9-8FE2-B68DD821ECB4}" destId="{480F5275-8D78-464B-95EC-90D49D997EE6}" srcOrd="0" destOrd="0" parTransId="{0FD67D46-5C05-44B3-AB37-14C76338A06D}" sibTransId="{7D2E7843-EB3C-4224-AEB2-99AF121FBF6E}"/>
    <dgm:cxn modelId="{D6C032EE-F595-45A9-A417-0977FF7624C6}" type="presParOf" srcId="{15B58A71-B4FF-4DB3-8C0D-458D7A15EAF0}" destId="{1DA7C223-7B79-43F2-A9FD-D0976CD00405}" srcOrd="0" destOrd="0" presId="urn:microsoft.com/office/officeart/2005/8/layout/default"/>
    <dgm:cxn modelId="{A2A9582F-DA1E-4F42-9707-D9DC7C3299B9}" type="presParOf" srcId="{15B58A71-B4FF-4DB3-8C0D-458D7A15EAF0}" destId="{3D5B32C2-B4EB-408C-A4B1-00852C324C52}" srcOrd="1" destOrd="0" presId="urn:microsoft.com/office/officeart/2005/8/layout/default"/>
    <dgm:cxn modelId="{15EC9276-1F8C-45CC-8283-04EDBBEC09FF}" type="presParOf" srcId="{15B58A71-B4FF-4DB3-8C0D-458D7A15EAF0}" destId="{4AA972A3-2E9B-4847-8E19-FEEFE5552064}" srcOrd="2" destOrd="0" presId="urn:microsoft.com/office/officeart/2005/8/layout/default"/>
    <dgm:cxn modelId="{07612DF4-AA13-43B3-B5CF-343E8434440D}" type="presParOf" srcId="{15B58A71-B4FF-4DB3-8C0D-458D7A15EAF0}" destId="{0291C0FE-06FD-4825-B3BF-CD668A31F31F}" srcOrd="3" destOrd="0" presId="urn:microsoft.com/office/officeart/2005/8/layout/default"/>
    <dgm:cxn modelId="{1652A66B-438B-4FB7-8086-32E91F5C4F8B}" type="presParOf" srcId="{15B58A71-B4FF-4DB3-8C0D-458D7A15EAF0}" destId="{DAC6ADE6-8134-4AA5-A004-699C774CE5AA}" srcOrd="4" destOrd="0" presId="urn:microsoft.com/office/officeart/2005/8/layout/default"/>
    <dgm:cxn modelId="{9AE11BF1-5F0C-4585-9A1C-660681F7B688}" type="presParOf" srcId="{15B58A71-B4FF-4DB3-8C0D-458D7A15EAF0}" destId="{9EE6A92E-C711-4EA1-B4E7-D330C73A12FC}" srcOrd="5" destOrd="0" presId="urn:microsoft.com/office/officeart/2005/8/layout/default"/>
    <dgm:cxn modelId="{C3D19CB9-C148-4424-A15C-108D37745B41}" type="presParOf" srcId="{15B58A71-B4FF-4DB3-8C0D-458D7A15EAF0}" destId="{F292D152-5721-449F-857D-8D8C699ED7B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CD51BD-4D43-4FB4-A482-BDF68F327EC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da-DK"/>
        </a:p>
      </dgm:t>
    </dgm:pt>
    <dgm:pt modelId="{BE492765-084A-4F1A-8758-B09E2B06A5C2}">
      <dgm:prSet phldrT="[Tekst]" custT="1"/>
      <dgm:spPr/>
      <dgm:t>
        <a:bodyPr/>
        <a:lstStyle/>
        <a:p>
          <a:r>
            <a:rPr lang="da-DK" sz="1600" b="1" dirty="0"/>
            <a:t>Formålet er læring</a:t>
          </a:r>
        </a:p>
      </dgm:t>
    </dgm:pt>
    <dgm:pt modelId="{F7098846-C479-453B-8B92-B29BC2E8A012}" type="parTrans" cxnId="{CD4D0713-2997-4AE6-9705-29DF581AF650}">
      <dgm:prSet/>
      <dgm:spPr/>
      <dgm:t>
        <a:bodyPr/>
        <a:lstStyle/>
        <a:p>
          <a:endParaRPr lang="da-DK" sz="1600" b="1"/>
        </a:p>
      </dgm:t>
    </dgm:pt>
    <dgm:pt modelId="{9CC4585D-6208-4CBD-BCF4-645450E04A48}" type="sibTrans" cxnId="{CD4D0713-2997-4AE6-9705-29DF581AF650}">
      <dgm:prSet/>
      <dgm:spPr/>
      <dgm:t>
        <a:bodyPr/>
        <a:lstStyle/>
        <a:p>
          <a:endParaRPr lang="da-DK" sz="1600" b="1"/>
        </a:p>
      </dgm:t>
    </dgm:pt>
    <dgm:pt modelId="{D4E8E393-87DD-45E1-8BC6-9FB9EF6095EA}">
      <dgm:prSet phldrT="[Tekst]" custT="1"/>
      <dgm:spPr/>
      <dgm:t>
        <a:bodyPr/>
        <a:lstStyle/>
        <a:p>
          <a:r>
            <a:rPr lang="da-DK" sz="1600" b="1" dirty="0"/>
            <a:t>Patienten skal informeres grundigt</a:t>
          </a:r>
        </a:p>
      </dgm:t>
    </dgm:pt>
    <dgm:pt modelId="{761989F5-4336-4E63-BC7F-75ECB6F00318}" type="parTrans" cxnId="{5089BAFB-AC63-475A-8E2E-80A4CA83E512}">
      <dgm:prSet/>
      <dgm:spPr/>
      <dgm:t>
        <a:bodyPr/>
        <a:lstStyle/>
        <a:p>
          <a:endParaRPr lang="da-DK" sz="1600" b="1"/>
        </a:p>
      </dgm:t>
    </dgm:pt>
    <dgm:pt modelId="{2A57E0D2-A1EE-48A4-9743-6704BDCC96E2}" type="sibTrans" cxnId="{5089BAFB-AC63-475A-8E2E-80A4CA83E512}">
      <dgm:prSet/>
      <dgm:spPr/>
      <dgm:t>
        <a:bodyPr/>
        <a:lstStyle/>
        <a:p>
          <a:endParaRPr lang="da-DK" sz="1600" b="1"/>
        </a:p>
      </dgm:t>
    </dgm:pt>
    <dgm:pt modelId="{B70DED0F-5717-490C-92CB-F07CDE895637}">
      <dgm:prSet phldrT="[Tekst]" custT="1"/>
      <dgm:spPr/>
      <dgm:t>
        <a:bodyPr/>
        <a:lstStyle/>
        <a:p>
          <a:r>
            <a:rPr lang="da-DK" sz="1600" b="1" dirty="0"/>
            <a:t>Bias i forhold til egen praksis</a:t>
          </a:r>
        </a:p>
      </dgm:t>
    </dgm:pt>
    <dgm:pt modelId="{E36CFE2F-7A11-4309-B306-44B945B78F50}" type="parTrans" cxnId="{EB000E88-E956-4951-BA42-ACF01B6480DE}">
      <dgm:prSet/>
      <dgm:spPr/>
      <dgm:t>
        <a:bodyPr/>
        <a:lstStyle/>
        <a:p>
          <a:endParaRPr lang="da-DK" sz="1600" b="1"/>
        </a:p>
      </dgm:t>
    </dgm:pt>
    <dgm:pt modelId="{AF13DD96-334A-4A89-91FD-7FA7146BF2B5}" type="sibTrans" cxnId="{EB000E88-E956-4951-BA42-ACF01B6480DE}">
      <dgm:prSet/>
      <dgm:spPr/>
      <dgm:t>
        <a:bodyPr/>
        <a:lstStyle/>
        <a:p>
          <a:endParaRPr lang="da-DK" sz="1600" b="1"/>
        </a:p>
      </dgm:t>
    </dgm:pt>
    <dgm:pt modelId="{048C940E-62FC-4A40-AF13-8454208A342F}">
      <dgm:prSet custT="1"/>
      <dgm:spPr/>
      <dgm:t>
        <a:bodyPr/>
        <a:lstStyle/>
        <a:p>
          <a:r>
            <a:rPr lang="da-DK" sz="1600" b="1" dirty="0"/>
            <a:t>Påvirkning af feltet</a:t>
          </a:r>
        </a:p>
      </dgm:t>
    </dgm:pt>
    <dgm:pt modelId="{D43FB58A-2619-4098-BF80-F282FECC7117}" type="parTrans" cxnId="{B6445F09-93F5-4CDF-895D-86056ECED59C}">
      <dgm:prSet/>
      <dgm:spPr/>
      <dgm:t>
        <a:bodyPr/>
        <a:lstStyle/>
        <a:p>
          <a:endParaRPr lang="da-DK" sz="1600" b="1"/>
        </a:p>
      </dgm:t>
    </dgm:pt>
    <dgm:pt modelId="{D01107B6-9DCD-4222-8E16-0800ED97156C}" type="sibTrans" cxnId="{B6445F09-93F5-4CDF-895D-86056ECED59C}">
      <dgm:prSet/>
      <dgm:spPr/>
      <dgm:t>
        <a:bodyPr/>
        <a:lstStyle/>
        <a:p>
          <a:endParaRPr lang="da-DK" sz="1600" b="1"/>
        </a:p>
      </dgm:t>
    </dgm:pt>
    <dgm:pt modelId="{F3ED60F8-507A-4139-BE1B-F8A5E7D2C3C1}">
      <dgm:prSet custT="1"/>
      <dgm:spPr/>
      <dgm:t>
        <a:bodyPr/>
        <a:lstStyle/>
        <a:p>
          <a:r>
            <a:rPr lang="da-DK" sz="1600" b="1" dirty="0"/>
            <a:t>Tæt samarbejde med ledelsen</a:t>
          </a:r>
        </a:p>
      </dgm:t>
    </dgm:pt>
    <dgm:pt modelId="{11E48D97-B1D3-4355-9AF8-932AC1A75462}" type="parTrans" cxnId="{968FDB95-5DF5-4AE7-B9E5-AD0B638D8591}">
      <dgm:prSet/>
      <dgm:spPr/>
      <dgm:t>
        <a:bodyPr/>
        <a:lstStyle/>
        <a:p>
          <a:endParaRPr lang="da-DK" sz="1600" b="1"/>
        </a:p>
      </dgm:t>
    </dgm:pt>
    <dgm:pt modelId="{5EAFC7A5-C896-4367-AE86-6DD59D02F3EF}" type="sibTrans" cxnId="{968FDB95-5DF5-4AE7-B9E5-AD0B638D8591}">
      <dgm:prSet/>
      <dgm:spPr/>
      <dgm:t>
        <a:bodyPr/>
        <a:lstStyle/>
        <a:p>
          <a:endParaRPr lang="da-DK" sz="1600" b="1"/>
        </a:p>
      </dgm:t>
    </dgm:pt>
    <dgm:pt modelId="{B0A53FEF-8B02-4FBF-AB69-3676EB3BF49C}" type="pres">
      <dgm:prSet presAssocID="{BDCD51BD-4D43-4FB4-A482-BDF68F327ECE}" presName="linearFlow" presStyleCnt="0">
        <dgm:presLayoutVars>
          <dgm:dir/>
          <dgm:resizeHandles val="exact"/>
        </dgm:presLayoutVars>
      </dgm:prSet>
      <dgm:spPr/>
    </dgm:pt>
    <dgm:pt modelId="{B976CEEC-80AB-496A-ADE3-FC5C18E83328}" type="pres">
      <dgm:prSet presAssocID="{BE492765-084A-4F1A-8758-B09E2B06A5C2}" presName="composite" presStyleCnt="0"/>
      <dgm:spPr/>
    </dgm:pt>
    <dgm:pt modelId="{56F1A811-91FF-4367-AAF4-A48EF0E44D37}" type="pres">
      <dgm:prSet presAssocID="{BE492765-084A-4F1A-8758-B09E2B06A5C2}"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de med massiv udfyldning"/>
        </a:ext>
      </dgm:extLst>
    </dgm:pt>
    <dgm:pt modelId="{77EA8F7D-8D76-4A10-998C-CDEA312B7B31}" type="pres">
      <dgm:prSet presAssocID="{BE492765-084A-4F1A-8758-B09E2B06A5C2}" presName="txShp" presStyleLbl="node1" presStyleIdx="0" presStyleCnt="5">
        <dgm:presLayoutVars>
          <dgm:bulletEnabled val="1"/>
        </dgm:presLayoutVars>
      </dgm:prSet>
      <dgm:spPr/>
    </dgm:pt>
    <dgm:pt modelId="{62BC9987-8C35-4577-9B90-EA95D438D476}" type="pres">
      <dgm:prSet presAssocID="{9CC4585D-6208-4CBD-BCF4-645450E04A48}" presName="spacing" presStyleCnt="0"/>
      <dgm:spPr/>
    </dgm:pt>
    <dgm:pt modelId="{EC91ABD6-A58B-4FF5-81A3-F552C46A49A0}" type="pres">
      <dgm:prSet presAssocID="{D4E8E393-87DD-45E1-8BC6-9FB9EF6095EA}" presName="composite" presStyleCnt="0"/>
      <dgm:spPr/>
    </dgm:pt>
    <dgm:pt modelId="{139B0094-DF27-4E93-BFD2-4CD1F894B1EC}" type="pres">
      <dgm:prSet presAssocID="{D4E8E393-87DD-45E1-8BC6-9FB9EF6095EA}" presName="imgShp"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lynge med massiv udfyldning"/>
        </a:ext>
      </dgm:extLst>
    </dgm:pt>
    <dgm:pt modelId="{743E6941-BA42-43DE-9835-34C8C9B622AF}" type="pres">
      <dgm:prSet presAssocID="{D4E8E393-87DD-45E1-8BC6-9FB9EF6095EA}" presName="txShp" presStyleLbl="node1" presStyleIdx="1" presStyleCnt="5">
        <dgm:presLayoutVars>
          <dgm:bulletEnabled val="1"/>
        </dgm:presLayoutVars>
      </dgm:prSet>
      <dgm:spPr/>
    </dgm:pt>
    <dgm:pt modelId="{96D0F5BF-E78D-4EBB-B2D6-8702E18A49B1}" type="pres">
      <dgm:prSet presAssocID="{2A57E0D2-A1EE-48A4-9743-6704BDCC96E2}" presName="spacing" presStyleCnt="0"/>
      <dgm:spPr/>
    </dgm:pt>
    <dgm:pt modelId="{4C575973-BF7C-4167-AA89-CE6EF3E79D1A}" type="pres">
      <dgm:prSet presAssocID="{B70DED0F-5717-490C-92CB-F07CDE895637}" presName="composite" presStyleCnt="0"/>
      <dgm:spPr/>
    </dgm:pt>
    <dgm:pt modelId="{7F4CD850-3278-47D6-B073-7BF3BF8E657B}" type="pres">
      <dgm:prSet presAssocID="{B70DED0F-5717-490C-92CB-F07CDE895637}" presName="imgShp"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iller med massiv udfyldning"/>
        </a:ext>
      </dgm:extLst>
    </dgm:pt>
    <dgm:pt modelId="{EF1C4475-AF4F-4AB7-90B3-F8B36382D564}" type="pres">
      <dgm:prSet presAssocID="{B70DED0F-5717-490C-92CB-F07CDE895637}" presName="txShp" presStyleLbl="node1" presStyleIdx="2" presStyleCnt="5">
        <dgm:presLayoutVars>
          <dgm:bulletEnabled val="1"/>
        </dgm:presLayoutVars>
      </dgm:prSet>
      <dgm:spPr/>
    </dgm:pt>
    <dgm:pt modelId="{44151E01-0E48-4F0E-ACD7-382B8D262310}" type="pres">
      <dgm:prSet presAssocID="{AF13DD96-334A-4A89-91FD-7FA7146BF2B5}" presName="spacing" presStyleCnt="0"/>
      <dgm:spPr/>
    </dgm:pt>
    <dgm:pt modelId="{5765F9C5-BC7E-4E76-A3A7-BB93690A4675}" type="pres">
      <dgm:prSet presAssocID="{048C940E-62FC-4A40-AF13-8454208A342F}" presName="composite" presStyleCnt="0"/>
      <dgm:spPr/>
    </dgm:pt>
    <dgm:pt modelId="{530CF2A4-4509-466B-9853-E10922B23A97}" type="pres">
      <dgm:prSet presAssocID="{048C940E-62FC-4A40-AF13-8454208A342F}" presName="imgShp"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pørgsmålstegn med massiv udfyldning"/>
        </a:ext>
      </dgm:extLst>
    </dgm:pt>
    <dgm:pt modelId="{33BC010B-F99B-499D-AC00-B875F8AEC36E}" type="pres">
      <dgm:prSet presAssocID="{048C940E-62FC-4A40-AF13-8454208A342F}" presName="txShp" presStyleLbl="node1" presStyleIdx="3" presStyleCnt="5">
        <dgm:presLayoutVars>
          <dgm:bulletEnabled val="1"/>
        </dgm:presLayoutVars>
      </dgm:prSet>
      <dgm:spPr/>
    </dgm:pt>
    <dgm:pt modelId="{4587D5C6-09DF-4A5B-B619-DC9D9A42FC94}" type="pres">
      <dgm:prSet presAssocID="{D01107B6-9DCD-4222-8E16-0800ED97156C}" presName="spacing" presStyleCnt="0"/>
      <dgm:spPr/>
    </dgm:pt>
    <dgm:pt modelId="{63CC01A2-94DB-421E-934C-3F12724CA095}" type="pres">
      <dgm:prSet presAssocID="{F3ED60F8-507A-4139-BE1B-F8A5E7D2C3C1}" presName="composite" presStyleCnt="0"/>
      <dgm:spPr/>
    </dgm:pt>
    <dgm:pt modelId="{971146C6-9F84-4F70-90AE-2924DD282323}" type="pres">
      <dgm:prSet presAssocID="{F3ED60F8-507A-4139-BE1B-F8A5E7D2C3C1}"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kål med massiv udfyldning"/>
        </a:ext>
      </dgm:extLst>
    </dgm:pt>
    <dgm:pt modelId="{05E5BA49-4978-42A4-BF65-A134CE18863A}" type="pres">
      <dgm:prSet presAssocID="{F3ED60F8-507A-4139-BE1B-F8A5E7D2C3C1}" presName="txShp" presStyleLbl="node1" presStyleIdx="4" presStyleCnt="5">
        <dgm:presLayoutVars>
          <dgm:bulletEnabled val="1"/>
        </dgm:presLayoutVars>
      </dgm:prSet>
      <dgm:spPr/>
    </dgm:pt>
  </dgm:ptLst>
  <dgm:cxnLst>
    <dgm:cxn modelId="{B6445F09-93F5-4CDF-895D-86056ECED59C}" srcId="{BDCD51BD-4D43-4FB4-A482-BDF68F327ECE}" destId="{048C940E-62FC-4A40-AF13-8454208A342F}" srcOrd="3" destOrd="0" parTransId="{D43FB58A-2619-4098-BF80-F282FECC7117}" sibTransId="{D01107B6-9DCD-4222-8E16-0800ED97156C}"/>
    <dgm:cxn modelId="{CD4D0713-2997-4AE6-9705-29DF581AF650}" srcId="{BDCD51BD-4D43-4FB4-A482-BDF68F327ECE}" destId="{BE492765-084A-4F1A-8758-B09E2B06A5C2}" srcOrd="0" destOrd="0" parTransId="{F7098846-C479-453B-8B92-B29BC2E8A012}" sibTransId="{9CC4585D-6208-4CBD-BCF4-645450E04A48}"/>
    <dgm:cxn modelId="{3EC4A260-E349-42B9-ABA2-657AE2ACD042}" type="presOf" srcId="{B70DED0F-5717-490C-92CB-F07CDE895637}" destId="{EF1C4475-AF4F-4AB7-90B3-F8B36382D564}" srcOrd="0" destOrd="0" presId="urn:microsoft.com/office/officeart/2005/8/layout/vList3"/>
    <dgm:cxn modelId="{1DFB3B47-EF94-4C26-873F-BAB41433E377}" type="presOf" srcId="{048C940E-62FC-4A40-AF13-8454208A342F}" destId="{33BC010B-F99B-499D-AC00-B875F8AEC36E}" srcOrd="0" destOrd="0" presId="urn:microsoft.com/office/officeart/2005/8/layout/vList3"/>
    <dgm:cxn modelId="{E6D4F450-ED8E-43EB-8487-5ED21DC60A82}" type="presOf" srcId="{BDCD51BD-4D43-4FB4-A482-BDF68F327ECE}" destId="{B0A53FEF-8B02-4FBF-AB69-3676EB3BF49C}" srcOrd="0" destOrd="0" presId="urn:microsoft.com/office/officeart/2005/8/layout/vList3"/>
    <dgm:cxn modelId="{5747F27F-6932-4189-B8A0-B5D53364CC2A}" type="presOf" srcId="{D4E8E393-87DD-45E1-8BC6-9FB9EF6095EA}" destId="{743E6941-BA42-43DE-9835-34C8C9B622AF}" srcOrd="0" destOrd="0" presId="urn:microsoft.com/office/officeart/2005/8/layout/vList3"/>
    <dgm:cxn modelId="{EB000E88-E956-4951-BA42-ACF01B6480DE}" srcId="{BDCD51BD-4D43-4FB4-A482-BDF68F327ECE}" destId="{B70DED0F-5717-490C-92CB-F07CDE895637}" srcOrd="2" destOrd="0" parTransId="{E36CFE2F-7A11-4309-B306-44B945B78F50}" sibTransId="{AF13DD96-334A-4A89-91FD-7FA7146BF2B5}"/>
    <dgm:cxn modelId="{968FDB95-5DF5-4AE7-B9E5-AD0B638D8591}" srcId="{BDCD51BD-4D43-4FB4-A482-BDF68F327ECE}" destId="{F3ED60F8-507A-4139-BE1B-F8A5E7D2C3C1}" srcOrd="4" destOrd="0" parTransId="{11E48D97-B1D3-4355-9AF8-932AC1A75462}" sibTransId="{5EAFC7A5-C896-4367-AE86-6DD59D02F3EF}"/>
    <dgm:cxn modelId="{A5BA759A-4A10-49F9-A26C-FF6ECDAE6846}" type="presOf" srcId="{BE492765-084A-4F1A-8758-B09E2B06A5C2}" destId="{77EA8F7D-8D76-4A10-998C-CDEA312B7B31}" srcOrd="0" destOrd="0" presId="urn:microsoft.com/office/officeart/2005/8/layout/vList3"/>
    <dgm:cxn modelId="{D719DCD3-5626-47E5-BBAA-B9B303F18917}" type="presOf" srcId="{F3ED60F8-507A-4139-BE1B-F8A5E7D2C3C1}" destId="{05E5BA49-4978-42A4-BF65-A134CE18863A}" srcOrd="0" destOrd="0" presId="urn:microsoft.com/office/officeart/2005/8/layout/vList3"/>
    <dgm:cxn modelId="{5089BAFB-AC63-475A-8E2E-80A4CA83E512}" srcId="{BDCD51BD-4D43-4FB4-A482-BDF68F327ECE}" destId="{D4E8E393-87DD-45E1-8BC6-9FB9EF6095EA}" srcOrd="1" destOrd="0" parTransId="{761989F5-4336-4E63-BC7F-75ECB6F00318}" sibTransId="{2A57E0D2-A1EE-48A4-9743-6704BDCC96E2}"/>
    <dgm:cxn modelId="{2082B138-4FAA-4EA1-ADD6-652544F833A2}" type="presParOf" srcId="{B0A53FEF-8B02-4FBF-AB69-3676EB3BF49C}" destId="{B976CEEC-80AB-496A-ADE3-FC5C18E83328}" srcOrd="0" destOrd="0" presId="urn:microsoft.com/office/officeart/2005/8/layout/vList3"/>
    <dgm:cxn modelId="{6545B244-3775-474C-A889-82AD4C0CEA65}" type="presParOf" srcId="{B976CEEC-80AB-496A-ADE3-FC5C18E83328}" destId="{56F1A811-91FF-4367-AAF4-A48EF0E44D37}" srcOrd="0" destOrd="0" presId="urn:microsoft.com/office/officeart/2005/8/layout/vList3"/>
    <dgm:cxn modelId="{A3557AE5-71A6-4059-81DF-B5DC22A4B28B}" type="presParOf" srcId="{B976CEEC-80AB-496A-ADE3-FC5C18E83328}" destId="{77EA8F7D-8D76-4A10-998C-CDEA312B7B31}" srcOrd="1" destOrd="0" presId="urn:microsoft.com/office/officeart/2005/8/layout/vList3"/>
    <dgm:cxn modelId="{2CCCBBA6-8CFF-4E91-A3BB-A4F04B057B91}" type="presParOf" srcId="{B0A53FEF-8B02-4FBF-AB69-3676EB3BF49C}" destId="{62BC9987-8C35-4577-9B90-EA95D438D476}" srcOrd="1" destOrd="0" presId="urn:microsoft.com/office/officeart/2005/8/layout/vList3"/>
    <dgm:cxn modelId="{C8595751-C3B5-4EBC-A0FF-47CFF12D16D4}" type="presParOf" srcId="{B0A53FEF-8B02-4FBF-AB69-3676EB3BF49C}" destId="{EC91ABD6-A58B-4FF5-81A3-F552C46A49A0}" srcOrd="2" destOrd="0" presId="urn:microsoft.com/office/officeart/2005/8/layout/vList3"/>
    <dgm:cxn modelId="{90FCC56B-97F5-4A0A-B20A-998A199FD573}" type="presParOf" srcId="{EC91ABD6-A58B-4FF5-81A3-F552C46A49A0}" destId="{139B0094-DF27-4E93-BFD2-4CD1F894B1EC}" srcOrd="0" destOrd="0" presId="urn:microsoft.com/office/officeart/2005/8/layout/vList3"/>
    <dgm:cxn modelId="{05816F65-DAAE-40D3-B13F-6BC634377F40}" type="presParOf" srcId="{EC91ABD6-A58B-4FF5-81A3-F552C46A49A0}" destId="{743E6941-BA42-43DE-9835-34C8C9B622AF}" srcOrd="1" destOrd="0" presId="urn:microsoft.com/office/officeart/2005/8/layout/vList3"/>
    <dgm:cxn modelId="{2EC05150-A7DB-4BDF-828A-83A3C16EA332}" type="presParOf" srcId="{B0A53FEF-8B02-4FBF-AB69-3676EB3BF49C}" destId="{96D0F5BF-E78D-4EBB-B2D6-8702E18A49B1}" srcOrd="3" destOrd="0" presId="urn:microsoft.com/office/officeart/2005/8/layout/vList3"/>
    <dgm:cxn modelId="{C32FF572-E149-4ADF-B7D9-F277A346BECF}" type="presParOf" srcId="{B0A53FEF-8B02-4FBF-AB69-3676EB3BF49C}" destId="{4C575973-BF7C-4167-AA89-CE6EF3E79D1A}" srcOrd="4" destOrd="0" presId="urn:microsoft.com/office/officeart/2005/8/layout/vList3"/>
    <dgm:cxn modelId="{EF0E5BA7-E4F1-49E9-902E-93B38F4502DF}" type="presParOf" srcId="{4C575973-BF7C-4167-AA89-CE6EF3E79D1A}" destId="{7F4CD850-3278-47D6-B073-7BF3BF8E657B}" srcOrd="0" destOrd="0" presId="urn:microsoft.com/office/officeart/2005/8/layout/vList3"/>
    <dgm:cxn modelId="{B71405C0-FA54-4536-9025-020436A8526C}" type="presParOf" srcId="{4C575973-BF7C-4167-AA89-CE6EF3E79D1A}" destId="{EF1C4475-AF4F-4AB7-90B3-F8B36382D564}" srcOrd="1" destOrd="0" presId="urn:microsoft.com/office/officeart/2005/8/layout/vList3"/>
    <dgm:cxn modelId="{1B0FCD17-6685-4E91-B501-FD99A59A408C}" type="presParOf" srcId="{B0A53FEF-8B02-4FBF-AB69-3676EB3BF49C}" destId="{44151E01-0E48-4F0E-ACD7-382B8D262310}" srcOrd="5" destOrd="0" presId="urn:microsoft.com/office/officeart/2005/8/layout/vList3"/>
    <dgm:cxn modelId="{443836EA-9C2E-4DF2-93C9-9968E81E5A60}" type="presParOf" srcId="{B0A53FEF-8B02-4FBF-AB69-3676EB3BF49C}" destId="{5765F9C5-BC7E-4E76-A3A7-BB93690A4675}" srcOrd="6" destOrd="0" presId="urn:microsoft.com/office/officeart/2005/8/layout/vList3"/>
    <dgm:cxn modelId="{63DF3390-9B72-4703-BA86-1F02B0621E1F}" type="presParOf" srcId="{5765F9C5-BC7E-4E76-A3A7-BB93690A4675}" destId="{530CF2A4-4509-466B-9853-E10922B23A97}" srcOrd="0" destOrd="0" presId="urn:microsoft.com/office/officeart/2005/8/layout/vList3"/>
    <dgm:cxn modelId="{AF287BA7-505B-456A-B95E-79298BF0739E}" type="presParOf" srcId="{5765F9C5-BC7E-4E76-A3A7-BB93690A4675}" destId="{33BC010B-F99B-499D-AC00-B875F8AEC36E}" srcOrd="1" destOrd="0" presId="urn:microsoft.com/office/officeart/2005/8/layout/vList3"/>
    <dgm:cxn modelId="{13CF2201-4C70-4269-9636-91469D1D2EE2}" type="presParOf" srcId="{B0A53FEF-8B02-4FBF-AB69-3676EB3BF49C}" destId="{4587D5C6-09DF-4A5B-B619-DC9D9A42FC94}" srcOrd="7" destOrd="0" presId="urn:microsoft.com/office/officeart/2005/8/layout/vList3"/>
    <dgm:cxn modelId="{23DDB55A-694D-4ED2-92D4-1656A55D5AE2}" type="presParOf" srcId="{B0A53FEF-8B02-4FBF-AB69-3676EB3BF49C}" destId="{63CC01A2-94DB-421E-934C-3F12724CA095}" srcOrd="8" destOrd="0" presId="urn:microsoft.com/office/officeart/2005/8/layout/vList3"/>
    <dgm:cxn modelId="{2E961E8F-7DEE-4408-AEDD-8CF855BE75B6}" type="presParOf" srcId="{63CC01A2-94DB-421E-934C-3F12724CA095}" destId="{971146C6-9F84-4F70-90AE-2924DD282323}" srcOrd="0" destOrd="0" presId="urn:microsoft.com/office/officeart/2005/8/layout/vList3"/>
    <dgm:cxn modelId="{381B04AB-6C5F-4CE2-B7BB-156B6C78A08D}" type="presParOf" srcId="{63CC01A2-94DB-421E-934C-3F12724CA095}" destId="{05E5BA49-4978-42A4-BF65-A134CE18863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D8C9A-8CAF-4309-9BD0-9AE141DD3396}">
      <dsp:nvSpPr>
        <dsp:cNvPr id="0" name=""/>
        <dsp:cNvSpPr/>
      </dsp:nvSpPr>
      <dsp:spPr>
        <a:xfrm>
          <a:off x="0" y="536"/>
          <a:ext cx="8121722" cy="1254726"/>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7981B51-63DE-47F2-B84D-D6966FA12809}">
      <dsp:nvSpPr>
        <dsp:cNvPr id="0" name=""/>
        <dsp:cNvSpPr/>
      </dsp:nvSpPr>
      <dsp:spPr>
        <a:xfrm>
          <a:off x="379554" y="282849"/>
          <a:ext cx="690099" cy="69009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8E45356-CCB4-4F94-B72D-CCB4ECAB8C53}">
      <dsp:nvSpPr>
        <dsp:cNvPr id="0" name=""/>
        <dsp:cNvSpPr/>
      </dsp:nvSpPr>
      <dsp:spPr>
        <a:xfrm>
          <a:off x="1449208" y="536"/>
          <a:ext cx="6672513" cy="1254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92" tIns="132792" rIns="132792" bIns="132792" numCol="1" spcCol="1270" anchor="ctr" anchorCtr="0">
          <a:noAutofit/>
        </a:bodyPr>
        <a:lstStyle/>
        <a:p>
          <a:pPr marL="0" lvl="0" indent="0" algn="l" defTabSz="1111250">
            <a:lnSpc>
              <a:spcPct val="100000"/>
            </a:lnSpc>
            <a:spcBef>
              <a:spcPct val="0"/>
            </a:spcBef>
            <a:spcAft>
              <a:spcPct val="35000"/>
            </a:spcAft>
            <a:buNone/>
          </a:pPr>
          <a:r>
            <a:rPr lang="da-DK" sz="2500" kern="1200" dirty="0"/>
            <a:t>Den, som er defineret og dokumenteret</a:t>
          </a:r>
          <a:endParaRPr lang="en-US" sz="2500" kern="1200" dirty="0"/>
        </a:p>
      </dsp:txBody>
      <dsp:txXfrm>
        <a:off x="1449208" y="536"/>
        <a:ext cx="6672513" cy="1254726"/>
      </dsp:txXfrm>
    </dsp:sp>
    <dsp:sp modelId="{188B18FA-7275-4F53-B8DF-9E406743141C}">
      <dsp:nvSpPr>
        <dsp:cNvPr id="0" name=""/>
        <dsp:cNvSpPr/>
      </dsp:nvSpPr>
      <dsp:spPr>
        <a:xfrm>
          <a:off x="0" y="1568943"/>
          <a:ext cx="8121722" cy="1254726"/>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FB66C8-F9BF-4670-8CC8-68CCE1418A91}">
      <dsp:nvSpPr>
        <dsp:cNvPr id="0" name=""/>
        <dsp:cNvSpPr/>
      </dsp:nvSpPr>
      <dsp:spPr>
        <a:xfrm>
          <a:off x="379554" y="1851257"/>
          <a:ext cx="690099" cy="69009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5F15489-6D8D-439C-AFF9-A80300CFA249}">
      <dsp:nvSpPr>
        <dsp:cNvPr id="0" name=""/>
        <dsp:cNvSpPr/>
      </dsp:nvSpPr>
      <dsp:spPr>
        <a:xfrm>
          <a:off x="1449208" y="1568943"/>
          <a:ext cx="6672513" cy="1254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92" tIns="132792" rIns="132792" bIns="132792" numCol="1" spcCol="1270" anchor="ctr" anchorCtr="0">
          <a:noAutofit/>
        </a:bodyPr>
        <a:lstStyle/>
        <a:p>
          <a:pPr marL="0" lvl="0" indent="0" algn="l" defTabSz="1111250">
            <a:lnSpc>
              <a:spcPct val="100000"/>
            </a:lnSpc>
            <a:spcBef>
              <a:spcPct val="0"/>
            </a:spcBef>
            <a:spcAft>
              <a:spcPct val="35000"/>
            </a:spcAft>
            <a:buNone/>
          </a:pPr>
          <a:r>
            <a:rPr lang="da-DK" sz="2500" kern="1200" dirty="0"/>
            <a:t>Den, som gennemføres i praksis</a:t>
          </a:r>
          <a:endParaRPr lang="en-US" sz="2500" kern="1200" dirty="0"/>
        </a:p>
      </dsp:txBody>
      <dsp:txXfrm>
        <a:off x="1449208" y="1568943"/>
        <a:ext cx="6672513" cy="1254726"/>
      </dsp:txXfrm>
    </dsp:sp>
    <dsp:sp modelId="{4D1DA7B5-EB5C-43D2-9194-BEE12F06B2DF}">
      <dsp:nvSpPr>
        <dsp:cNvPr id="0" name=""/>
        <dsp:cNvSpPr/>
      </dsp:nvSpPr>
      <dsp:spPr>
        <a:xfrm>
          <a:off x="0" y="3137887"/>
          <a:ext cx="8121722" cy="1254726"/>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C71A06-1FE1-4014-B398-10D357506FE6}">
      <dsp:nvSpPr>
        <dsp:cNvPr id="0" name=""/>
        <dsp:cNvSpPr/>
      </dsp:nvSpPr>
      <dsp:spPr>
        <a:xfrm>
          <a:off x="379554" y="3419665"/>
          <a:ext cx="690099" cy="69009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AF162D-0581-48E7-AFF4-818DF5CAEAAB}">
      <dsp:nvSpPr>
        <dsp:cNvPr id="0" name=""/>
        <dsp:cNvSpPr/>
      </dsp:nvSpPr>
      <dsp:spPr>
        <a:xfrm>
          <a:off x="1449208" y="3137351"/>
          <a:ext cx="6672513" cy="1254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92" tIns="132792" rIns="132792" bIns="132792" numCol="1" spcCol="1270" anchor="ctr" anchorCtr="0">
          <a:noAutofit/>
        </a:bodyPr>
        <a:lstStyle/>
        <a:p>
          <a:pPr marL="0" lvl="0" indent="0" algn="l" defTabSz="1111250">
            <a:lnSpc>
              <a:spcPct val="100000"/>
            </a:lnSpc>
            <a:spcBef>
              <a:spcPct val="0"/>
            </a:spcBef>
            <a:spcAft>
              <a:spcPct val="35000"/>
            </a:spcAft>
            <a:buNone/>
          </a:pPr>
          <a:r>
            <a:rPr lang="da-DK" sz="2500" kern="1200" dirty="0"/>
            <a:t>Den arbejdsgang, vi ønsker</a:t>
          </a:r>
          <a:endParaRPr lang="en-US" sz="2500" kern="1200" dirty="0"/>
        </a:p>
      </dsp:txBody>
      <dsp:txXfrm>
        <a:off x="1449208" y="3137351"/>
        <a:ext cx="6672513" cy="1254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7C223-7B79-43F2-A9FD-D0976CD00405}">
      <dsp:nvSpPr>
        <dsp:cNvPr id="0" name=""/>
        <dsp:cNvSpPr/>
      </dsp:nvSpPr>
      <dsp:spPr>
        <a:xfrm>
          <a:off x="956250" y="2556"/>
          <a:ext cx="3374999" cy="2025000"/>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r>
            <a:rPr lang="da-DK" sz="2200" b="1" kern="1200" dirty="0"/>
            <a:t>Gå ud og observér</a:t>
          </a:r>
          <a:endParaRPr lang="en-US" sz="2200" b="1" kern="1200" dirty="0"/>
        </a:p>
      </dsp:txBody>
      <dsp:txXfrm>
        <a:off x="956250" y="2556"/>
        <a:ext cx="3374999" cy="2025000"/>
      </dsp:txXfrm>
    </dsp:sp>
    <dsp:sp modelId="{4AA972A3-2E9B-4847-8E19-FEEFE5552064}">
      <dsp:nvSpPr>
        <dsp:cNvPr id="0" name=""/>
        <dsp:cNvSpPr/>
      </dsp:nvSpPr>
      <dsp:spPr>
        <a:xfrm>
          <a:off x="4668750" y="2556"/>
          <a:ext cx="3374999" cy="2025000"/>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r>
            <a:rPr lang="da-DK" sz="2200" b="1" kern="1200" dirty="0"/>
            <a:t>Lav en simulationsøvelse</a:t>
          </a:r>
          <a:endParaRPr lang="en-US" sz="2200" b="1" kern="1200" dirty="0"/>
        </a:p>
      </dsp:txBody>
      <dsp:txXfrm>
        <a:off x="4668750" y="2556"/>
        <a:ext cx="3374999" cy="2025000"/>
      </dsp:txXfrm>
    </dsp:sp>
    <dsp:sp modelId="{DAC6ADE6-8134-4AA5-A004-699C774CE5AA}">
      <dsp:nvSpPr>
        <dsp:cNvPr id="0" name=""/>
        <dsp:cNvSpPr/>
      </dsp:nvSpPr>
      <dsp:spPr>
        <a:xfrm>
          <a:off x="956250" y="2365056"/>
          <a:ext cx="3374999" cy="2025000"/>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r>
            <a:rPr lang="da-DK" sz="2200" b="1" kern="1200" dirty="0"/>
            <a:t>Følg i fodsporene på en patient, kollega, opgave osv. </a:t>
          </a:r>
          <a:endParaRPr lang="en-US" sz="2200" b="1" kern="1200" dirty="0"/>
        </a:p>
      </dsp:txBody>
      <dsp:txXfrm>
        <a:off x="956250" y="2365056"/>
        <a:ext cx="3374999" cy="2025000"/>
      </dsp:txXfrm>
    </dsp:sp>
    <dsp:sp modelId="{F292D152-5721-449F-857D-8D8C699ED7B2}">
      <dsp:nvSpPr>
        <dsp:cNvPr id="0" name=""/>
        <dsp:cNvSpPr/>
      </dsp:nvSpPr>
      <dsp:spPr>
        <a:xfrm>
          <a:off x="4668750" y="2365056"/>
          <a:ext cx="3374999" cy="2025000"/>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r>
            <a:rPr lang="da-DK" sz="2200" b="1" kern="1200" dirty="0"/>
            <a:t>Kortlæg arbejdet/processen med post-</a:t>
          </a:r>
          <a:r>
            <a:rPr lang="da-DK" sz="2200" b="1" kern="1200" dirty="0" err="1"/>
            <a:t>its</a:t>
          </a:r>
          <a:endParaRPr lang="en-US" sz="2200" b="1" kern="1200" dirty="0"/>
        </a:p>
      </dsp:txBody>
      <dsp:txXfrm>
        <a:off x="4668750" y="2365056"/>
        <a:ext cx="3374999" cy="202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A8F7D-8D76-4A10-998C-CDEA312B7B31}">
      <dsp:nvSpPr>
        <dsp:cNvPr id="0" name=""/>
        <dsp:cNvSpPr/>
      </dsp:nvSpPr>
      <dsp:spPr>
        <a:xfrm rot="10800000">
          <a:off x="1420373" y="1238"/>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Formålet er læring</a:t>
          </a:r>
        </a:p>
      </dsp:txBody>
      <dsp:txXfrm rot="10800000">
        <a:off x="1589865" y="1238"/>
        <a:ext cx="4796693" cy="677967"/>
      </dsp:txXfrm>
    </dsp:sp>
    <dsp:sp modelId="{56F1A811-91FF-4367-AAF4-A48EF0E44D37}">
      <dsp:nvSpPr>
        <dsp:cNvPr id="0" name=""/>
        <dsp:cNvSpPr/>
      </dsp:nvSpPr>
      <dsp:spPr>
        <a:xfrm>
          <a:off x="1081389" y="1238"/>
          <a:ext cx="677967" cy="67796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E6941-BA42-43DE-9835-34C8C9B622AF}">
      <dsp:nvSpPr>
        <dsp:cNvPr id="0" name=""/>
        <dsp:cNvSpPr/>
      </dsp:nvSpPr>
      <dsp:spPr>
        <a:xfrm rot="10800000">
          <a:off x="1420373" y="881585"/>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Patienten skal informeres grundigt</a:t>
          </a:r>
        </a:p>
      </dsp:txBody>
      <dsp:txXfrm rot="10800000">
        <a:off x="1589865" y="881585"/>
        <a:ext cx="4796693" cy="677967"/>
      </dsp:txXfrm>
    </dsp:sp>
    <dsp:sp modelId="{139B0094-DF27-4E93-BFD2-4CD1F894B1EC}">
      <dsp:nvSpPr>
        <dsp:cNvPr id="0" name=""/>
        <dsp:cNvSpPr/>
      </dsp:nvSpPr>
      <dsp:spPr>
        <a:xfrm>
          <a:off x="1081389" y="881585"/>
          <a:ext cx="677967" cy="67796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1C4475-AF4F-4AB7-90B3-F8B36382D564}">
      <dsp:nvSpPr>
        <dsp:cNvPr id="0" name=""/>
        <dsp:cNvSpPr/>
      </dsp:nvSpPr>
      <dsp:spPr>
        <a:xfrm rot="10800000">
          <a:off x="1420373" y="1761931"/>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Bias i forhold til egen praksis</a:t>
          </a:r>
        </a:p>
      </dsp:txBody>
      <dsp:txXfrm rot="10800000">
        <a:off x="1589865" y="1761931"/>
        <a:ext cx="4796693" cy="677967"/>
      </dsp:txXfrm>
    </dsp:sp>
    <dsp:sp modelId="{7F4CD850-3278-47D6-B073-7BF3BF8E657B}">
      <dsp:nvSpPr>
        <dsp:cNvPr id="0" name=""/>
        <dsp:cNvSpPr/>
      </dsp:nvSpPr>
      <dsp:spPr>
        <a:xfrm>
          <a:off x="1081389" y="1761931"/>
          <a:ext cx="677967" cy="67796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C010B-F99B-499D-AC00-B875F8AEC36E}">
      <dsp:nvSpPr>
        <dsp:cNvPr id="0" name=""/>
        <dsp:cNvSpPr/>
      </dsp:nvSpPr>
      <dsp:spPr>
        <a:xfrm rot="10800000">
          <a:off x="1420373" y="2642277"/>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Påvirkning af feltet</a:t>
          </a:r>
        </a:p>
      </dsp:txBody>
      <dsp:txXfrm rot="10800000">
        <a:off x="1589865" y="2642277"/>
        <a:ext cx="4796693" cy="677967"/>
      </dsp:txXfrm>
    </dsp:sp>
    <dsp:sp modelId="{530CF2A4-4509-466B-9853-E10922B23A97}">
      <dsp:nvSpPr>
        <dsp:cNvPr id="0" name=""/>
        <dsp:cNvSpPr/>
      </dsp:nvSpPr>
      <dsp:spPr>
        <a:xfrm>
          <a:off x="1081389" y="2642277"/>
          <a:ext cx="677967" cy="677967"/>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E5BA49-4978-42A4-BF65-A134CE18863A}">
      <dsp:nvSpPr>
        <dsp:cNvPr id="0" name=""/>
        <dsp:cNvSpPr/>
      </dsp:nvSpPr>
      <dsp:spPr>
        <a:xfrm rot="10800000">
          <a:off x="1420373" y="3522624"/>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Tæt samarbejde med ledelsen</a:t>
          </a:r>
        </a:p>
      </dsp:txBody>
      <dsp:txXfrm rot="10800000">
        <a:off x="1589865" y="3522624"/>
        <a:ext cx="4796693" cy="677967"/>
      </dsp:txXfrm>
    </dsp:sp>
    <dsp:sp modelId="{971146C6-9F84-4F70-90AE-2924DD282323}">
      <dsp:nvSpPr>
        <dsp:cNvPr id="0" name=""/>
        <dsp:cNvSpPr/>
      </dsp:nvSpPr>
      <dsp:spPr>
        <a:xfrm>
          <a:off x="1081389" y="3522624"/>
          <a:ext cx="677967" cy="677967"/>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1"/>
            <a:ext cx="2985558" cy="502835"/>
          </a:xfrm>
          <a:prstGeom prst="rect">
            <a:avLst/>
          </a:prstGeom>
        </p:spPr>
        <p:txBody>
          <a:bodyPr vert="horz" lIns="96634" tIns="48317" rIns="96634" bIns="48317" rtlCol="0"/>
          <a:lstStyle>
            <a:lvl1pPr algn="l">
              <a:defRPr sz="13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902598" y="1"/>
            <a:ext cx="2985558" cy="502835"/>
          </a:xfrm>
          <a:prstGeom prst="rect">
            <a:avLst/>
          </a:prstGeom>
        </p:spPr>
        <p:txBody>
          <a:bodyPr vert="horz" lIns="96634" tIns="48317" rIns="96634" bIns="48317" rtlCol="0"/>
          <a:lstStyle>
            <a:lvl1pPr algn="r">
              <a:defRPr sz="1300"/>
            </a:lvl1pPr>
          </a:lstStyle>
          <a:p>
            <a:fld id="{A3096FE1-C4E4-D446-87BD-A02D6B729F2F}" type="datetimeFigureOut">
              <a:t>27-11-2025</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9519056"/>
            <a:ext cx="2985558" cy="502833"/>
          </a:xfrm>
          <a:prstGeom prst="rect">
            <a:avLst/>
          </a:prstGeom>
        </p:spPr>
        <p:txBody>
          <a:bodyPr vert="horz" lIns="96634" tIns="48317" rIns="96634" bIns="48317" rtlCol="0" anchor="b"/>
          <a:lstStyle>
            <a:lvl1pPr algn="l">
              <a:defRPr sz="13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902598" y="9519056"/>
            <a:ext cx="2985558" cy="502833"/>
          </a:xfrm>
          <a:prstGeom prst="rect">
            <a:avLst/>
          </a:prstGeom>
        </p:spPr>
        <p:txBody>
          <a:bodyPr vert="horz" lIns="96634" tIns="48317" rIns="96634" bIns="48317" rtlCol="0" anchor="b"/>
          <a:lstStyle>
            <a:lvl1pPr algn="r">
              <a:defRPr sz="13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2985558" cy="502835"/>
          </a:xfrm>
          <a:prstGeom prst="rect">
            <a:avLst/>
          </a:prstGeom>
        </p:spPr>
        <p:txBody>
          <a:bodyPr vert="horz" lIns="96634" tIns="48317" rIns="96634" bIns="48317" rtlCol="0"/>
          <a:lstStyle>
            <a:lvl1pPr algn="l">
              <a:defRPr sz="1300"/>
            </a:lvl1pPr>
          </a:lstStyle>
          <a:p>
            <a:endParaRPr lang="da-DK"/>
          </a:p>
        </p:txBody>
      </p:sp>
      <p:sp>
        <p:nvSpPr>
          <p:cNvPr id="3" name="Pladsholder til dato 2"/>
          <p:cNvSpPr>
            <a:spLocks noGrp="1"/>
          </p:cNvSpPr>
          <p:nvPr>
            <p:ph type="dt" idx="1"/>
          </p:nvPr>
        </p:nvSpPr>
        <p:spPr>
          <a:xfrm>
            <a:off x="3902598" y="1"/>
            <a:ext cx="2985558" cy="502835"/>
          </a:xfrm>
          <a:prstGeom prst="rect">
            <a:avLst/>
          </a:prstGeom>
        </p:spPr>
        <p:txBody>
          <a:bodyPr vert="horz" lIns="96634" tIns="48317" rIns="96634" bIns="48317" rtlCol="0"/>
          <a:lstStyle>
            <a:lvl1pPr algn="r">
              <a:defRPr sz="1300"/>
            </a:lvl1pPr>
          </a:lstStyle>
          <a:p>
            <a:fld id="{6511947D-3E69-7B44-AD59-F1BD27BA42C1}" type="datetimeFigureOut">
              <a:rPr lang="da-DK" smtClean="0"/>
              <a:t>27-11-2025</a:t>
            </a:fld>
            <a:endParaRPr lang="da-DK"/>
          </a:p>
        </p:txBody>
      </p:sp>
      <p:sp>
        <p:nvSpPr>
          <p:cNvPr id="4" name="Pladsholder til slidebillede 3"/>
          <p:cNvSpPr>
            <a:spLocks noGrp="1" noRot="1" noChangeAspect="1"/>
          </p:cNvSpPr>
          <p:nvPr>
            <p:ph type="sldImg" idx="2"/>
          </p:nvPr>
        </p:nvSpPr>
        <p:spPr>
          <a:xfrm>
            <a:off x="441325" y="1254125"/>
            <a:ext cx="6007100" cy="3379788"/>
          </a:xfrm>
          <a:prstGeom prst="rect">
            <a:avLst/>
          </a:prstGeom>
          <a:noFill/>
          <a:ln w="12700">
            <a:solidFill>
              <a:prstClr val="black"/>
            </a:solidFill>
          </a:ln>
        </p:spPr>
        <p:txBody>
          <a:bodyPr vert="horz" lIns="96634" tIns="48317" rIns="96634" bIns="48317" rtlCol="0" anchor="ctr"/>
          <a:lstStyle/>
          <a:p>
            <a:endParaRPr lang="da-DK"/>
          </a:p>
        </p:txBody>
      </p:sp>
      <p:sp>
        <p:nvSpPr>
          <p:cNvPr id="5" name="Pladsholder til noter 4"/>
          <p:cNvSpPr>
            <a:spLocks noGrp="1"/>
          </p:cNvSpPr>
          <p:nvPr>
            <p:ph type="body" sz="quarter" idx="3"/>
          </p:nvPr>
        </p:nvSpPr>
        <p:spPr>
          <a:xfrm>
            <a:off x="688975" y="4823032"/>
            <a:ext cx="5511800" cy="3946120"/>
          </a:xfrm>
          <a:prstGeom prst="rect">
            <a:avLst/>
          </a:prstGeom>
        </p:spPr>
        <p:txBody>
          <a:bodyPr vert="horz" lIns="96634" tIns="48317" rIns="96634" bIns="4831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519056"/>
            <a:ext cx="2985558" cy="502833"/>
          </a:xfrm>
          <a:prstGeom prst="rect">
            <a:avLst/>
          </a:prstGeom>
        </p:spPr>
        <p:txBody>
          <a:bodyPr vert="horz" lIns="96634" tIns="48317" rIns="96634" bIns="48317" rtlCol="0" anchor="b"/>
          <a:lstStyle>
            <a:lvl1pPr algn="l">
              <a:defRPr sz="1300"/>
            </a:lvl1pPr>
          </a:lstStyle>
          <a:p>
            <a:endParaRPr lang="da-DK"/>
          </a:p>
        </p:txBody>
      </p:sp>
      <p:sp>
        <p:nvSpPr>
          <p:cNvPr id="7" name="Pladsholder til slidenummer 6"/>
          <p:cNvSpPr>
            <a:spLocks noGrp="1"/>
          </p:cNvSpPr>
          <p:nvPr>
            <p:ph type="sldNum" sz="quarter" idx="5"/>
          </p:nvPr>
        </p:nvSpPr>
        <p:spPr>
          <a:xfrm>
            <a:off x="3902598" y="9519056"/>
            <a:ext cx="2985558" cy="502833"/>
          </a:xfrm>
          <a:prstGeom prst="rect">
            <a:avLst/>
          </a:prstGeom>
        </p:spPr>
        <p:txBody>
          <a:bodyPr vert="horz" lIns="96634" tIns="48317" rIns="96634" bIns="48317" rtlCol="0" anchor="b"/>
          <a:lstStyle>
            <a:lvl1pPr algn="r">
              <a:defRPr sz="13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3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 det første handler modellen om at lukke kløften mellem eksisterende og ønsket kvalitet. Vi sigter efter at minimere afstanden mellem den nuværende praksis og den bedst mulige praksis, så vi kan tilbyde patienterne den bedste kvalitet i pleje og behandling.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 det andet fokuserer modellen på udvikling og implementering i komplekse sammenhænge. Det betyder, at vi fokuserer på at </a:t>
            </a:r>
            <a:r>
              <a:rPr lang="da-DK" sz="1200" b="1" kern="100" dirty="0">
                <a:effectLst/>
                <a:latin typeface="+mn-lt"/>
                <a:ea typeface="Aptos" panose="020B0004020202020204" pitchFamily="34" charset="0"/>
                <a:cs typeface="Times New Roman" panose="02020603050405020304" pitchFamily="18" charset="0"/>
              </a:rPr>
              <a:t>udvikle løsninger, der fungerer i virkelige, ofte komplekse miljøer</a:t>
            </a:r>
            <a:r>
              <a:rPr lang="da-DK" sz="1200" kern="100" dirty="0">
                <a:effectLst/>
                <a:latin typeface="+mn-lt"/>
                <a:ea typeface="Aptos" panose="020B0004020202020204" pitchFamily="34" charset="0"/>
                <a:cs typeface="Times New Roman" panose="02020603050405020304" pitchFamily="18" charset="0"/>
              </a:rPr>
              <a:t>, hvor mange faktorer spiller ind.</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 det tredje lægger modellen </a:t>
            </a:r>
            <a:r>
              <a:rPr lang="da-DK" sz="1200" b="1" kern="100" dirty="0">
                <a:effectLst/>
                <a:latin typeface="+mn-lt"/>
                <a:ea typeface="Aptos" panose="020B0004020202020204" pitchFamily="34" charset="0"/>
                <a:cs typeface="Times New Roman" panose="02020603050405020304" pitchFamily="18" charset="0"/>
              </a:rPr>
              <a:t>vægt på læring </a:t>
            </a:r>
            <a:r>
              <a:rPr lang="da-DK" sz="1200" kern="100" dirty="0">
                <a:effectLst/>
                <a:latin typeface="+mn-lt"/>
                <a:ea typeface="Aptos" panose="020B0004020202020204" pitchFamily="34" charset="0"/>
                <a:cs typeface="Times New Roman" panose="02020603050405020304" pitchFamily="18" charset="0"/>
              </a:rPr>
              <a:t>om, hvilke forandringer der er </a:t>
            </a:r>
            <a:r>
              <a:rPr lang="da-DK" sz="1200" b="1" kern="100" dirty="0">
                <a:effectLst/>
                <a:latin typeface="+mn-lt"/>
                <a:ea typeface="Aptos" panose="020B0004020202020204" pitchFamily="34" charset="0"/>
                <a:cs typeface="Times New Roman" panose="02020603050405020304" pitchFamily="18" charset="0"/>
              </a:rPr>
              <a:t>reelle forbedringer</a:t>
            </a:r>
            <a:r>
              <a:rPr lang="da-DK" sz="1200" kern="100" dirty="0">
                <a:effectLst/>
                <a:latin typeface="+mn-lt"/>
                <a:ea typeface="Aptos" panose="020B0004020202020204" pitchFamily="34" charset="0"/>
                <a:cs typeface="Times New Roman" panose="02020603050405020304" pitchFamily="18" charset="0"/>
              </a:rPr>
              <a:t>. Det gør vi ved at samle og analysere data fra hyppige målinger. Denne feedback hjælper os med at afgøre, om ændringerne faktisk forbedrer kvalitet og </a:t>
            </a:r>
            <a:r>
              <a:rPr lang="da-DK" sz="1200" kern="100" dirty="0" err="1">
                <a:effectLst/>
                <a:latin typeface="+mn-lt"/>
                <a:ea typeface="Aptos" panose="020B0004020202020204" pitchFamily="34" charset="0"/>
                <a:cs typeface="Times New Roman" panose="02020603050405020304" pitchFamily="18" charset="0"/>
              </a:rPr>
              <a:t>patientsikkerhed</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Endelig anvendes forbedringsmodellen til at </a:t>
            </a:r>
            <a:r>
              <a:rPr lang="da-DK" sz="1200" b="1" kern="100" dirty="0">
                <a:effectLst/>
                <a:latin typeface="+mn-lt"/>
                <a:ea typeface="Aptos" panose="020B0004020202020204" pitchFamily="34" charset="0"/>
                <a:cs typeface="Times New Roman" panose="02020603050405020304" pitchFamily="18" charset="0"/>
              </a:rPr>
              <a:t>afprøve i lille skala</a:t>
            </a:r>
            <a:r>
              <a:rPr lang="da-DK" sz="1200" kern="100" dirty="0">
                <a:effectLst/>
                <a:latin typeface="+mn-lt"/>
                <a:ea typeface="Aptos" panose="020B0004020202020204" pitchFamily="34" charset="0"/>
                <a:cs typeface="Times New Roman" panose="02020603050405020304" pitchFamily="18" charset="0"/>
              </a:rPr>
              <a:t>, inden vi implementerer større ændringer. Ved at teste på denne måde </a:t>
            </a:r>
            <a:r>
              <a:rPr lang="da-DK" sz="1200" b="1" kern="100" dirty="0">
                <a:effectLst/>
                <a:latin typeface="+mn-lt"/>
                <a:ea typeface="Aptos" panose="020B0004020202020204" pitchFamily="34" charset="0"/>
                <a:cs typeface="Times New Roman" panose="02020603050405020304" pitchFamily="18" charset="0"/>
              </a:rPr>
              <a:t>minimerer vi risici </a:t>
            </a:r>
            <a:r>
              <a:rPr lang="da-DK" sz="1200" kern="100" dirty="0">
                <a:effectLst/>
                <a:latin typeface="+mn-lt"/>
                <a:ea typeface="Aptos" panose="020B0004020202020204" pitchFamily="34" charset="0"/>
                <a:cs typeface="Times New Roman" panose="02020603050405020304" pitchFamily="18" charset="0"/>
              </a:rPr>
              <a:t>og kan finjustere forbedringerne, </a:t>
            </a:r>
            <a:r>
              <a:rPr lang="da-DK" sz="1200" b="1" kern="100" dirty="0">
                <a:effectLst/>
                <a:latin typeface="+mn-lt"/>
                <a:ea typeface="Aptos" panose="020B0004020202020204" pitchFamily="34" charset="0"/>
                <a:cs typeface="Times New Roman" panose="02020603050405020304" pitchFamily="18" charset="0"/>
              </a:rPr>
              <a:t>inden de rulles ud i større skala</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Samlet set giver forbedringsmodellen os </a:t>
            </a:r>
            <a:r>
              <a:rPr lang="da-DK" sz="1200" b="1" kern="100" dirty="0">
                <a:effectLst/>
                <a:latin typeface="+mn-lt"/>
                <a:ea typeface="Aptos" panose="020B0004020202020204" pitchFamily="34" charset="0"/>
                <a:cs typeface="Times New Roman" panose="02020603050405020304" pitchFamily="18" charset="0"/>
              </a:rPr>
              <a:t>en systematisk tilgang </a:t>
            </a:r>
            <a:r>
              <a:rPr lang="da-DK" sz="1200" kern="100" dirty="0">
                <a:effectLst/>
                <a:latin typeface="+mn-lt"/>
                <a:ea typeface="Aptos" panose="020B0004020202020204" pitchFamily="34" charset="0"/>
                <a:cs typeface="Times New Roman" panose="02020603050405020304" pitchFamily="18" charset="0"/>
              </a:rPr>
              <a:t>til at analysere og implementere ændringer, som skaber </a:t>
            </a:r>
            <a:r>
              <a:rPr lang="da-DK" sz="1200" b="1" kern="100" dirty="0">
                <a:effectLst/>
                <a:latin typeface="+mn-lt"/>
                <a:ea typeface="Aptos" panose="020B0004020202020204" pitchFamily="34" charset="0"/>
                <a:cs typeface="Times New Roman" panose="02020603050405020304" pitchFamily="18" charset="0"/>
              </a:rPr>
              <a:t>reelle forbedringer </a:t>
            </a:r>
            <a:r>
              <a:rPr lang="da-DK" sz="1200" kern="100" dirty="0">
                <a:effectLst/>
                <a:latin typeface="+mn-lt"/>
                <a:ea typeface="Aptos" panose="020B0004020202020204" pitchFamily="34" charset="0"/>
                <a:cs typeface="Times New Roman" panose="02020603050405020304" pitchFamily="18" charset="0"/>
              </a:rPr>
              <a:t>for patienter og medarbejdere.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91912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Tilret rød tekst til lokal kontekst</a:t>
            </a:r>
          </a:p>
          <a:p>
            <a:endParaRPr lang="da-DK" dirty="0"/>
          </a:p>
          <a:p>
            <a:r>
              <a:rPr lang="da-DK" dirty="0"/>
              <a:t>På dette slide ser vi et overblik over den samlede forbedringsrejse </a:t>
            </a:r>
          </a:p>
          <a:p>
            <a:endParaRPr lang="da-DK" dirty="0"/>
          </a:p>
          <a:p>
            <a:r>
              <a:rPr lang="da-DK" dirty="0"/>
              <a:t>Hils på Sofie, Holger og Anita, der deltager i Forbedringsrejsen på </a:t>
            </a:r>
            <a:r>
              <a:rPr lang="da-DK" u="sng" dirty="0"/>
              <a:t>X virksomhed</a:t>
            </a:r>
            <a:r>
              <a:rPr lang="da-DK" dirty="0"/>
              <a:t>. En bred gruppe af sundhedsfaglige medarbejdere, som repræsenterer forskellige perspektiver.</a:t>
            </a:r>
          </a:p>
          <a:p>
            <a:endParaRPr lang="da-DK" dirty="0"/>
          </a:p>
          <a:p>
            <a:r>
              <a:rPr lang="da-DK" dirty="0"/>
              <a:t>Processen begyndte med en invitation til forbedringsrejsen og en indledende drøftelse af deres forbedringsidéer i egen afdeling. I dag deltager de i et </a:t>
            </a:r>
            <a:r>
              <a:rPr lang="da-DK" b="1" dirty="0"/>
              <a:t>kick-</a:t>
            </a:r>
            <a:r>
              <a:rPr lang="da-DK" b="1" dirty="0" err="1"/>
              <a:t>off</a:t>
            </a:r>
            <a:r>
              <a:rPr lang="da-DK" b="1" dirty="0"/>
              <a:t>-møde</a:t>
            </a:r>
            <a:r>
              <a:rPr lang="da-DK" dirty="0"/>
              <a:t>, hvor de pitcher deres ideer – det er her, vi ser på den dybere begrundelse bag deres indsats og sætter fokus på at forstå problemet, og hvem det er et problem for.</a:t>
            </a:r>
          </a:p>
          <a:p>
            <a:endParaRPr lang="da-DK" dirty="0"/>
          </a:p>
          <a:p>
            <a:r>
              <a:rPr lang="da-DK" dirty="0"/>
              <a:t>Efter </a:t>
            </a:r>
            <a:r>
              <a:rPr lang="da-DK" dirty="0" err="1"/>
              <a:t>kick-off</a:t>
            </a:r>
            <a:r>
              <a:rPr lang="da-DK" dirty="0"/>
              <a:t> modtager deltagerne </a:t>
            </a:r>
            <a:r>
              <a:rPr lang="da-DK" b="1" dirty="0"/>
              <a:t>et e-læringskursus</a:t>
            </a:r>
            <a:r>
              <a:rPr lang="da-DK" dirty="0"/>
              <a:t>, så de kan opnå en bedre forståelse af problemet og forbedringsmodellen. De </a:t>
            </a:r>
            <a:r>
              <a:rPr lang="da-DK" b="1" dirty="0"/>
              <a:t>forbereder sig til Workshop 1,</a:t>
            </a:r>
            <a:r>
              <a:rPr lang="da-DK" dirty="0"/>
              <a:t> hvor de arbejder mere i dybden med deres </a:t>
            </a:r>
            <a:r>
              <a:rPr lang="da-DK" b="1" dirty="0"/>
              <a:t>mål, forandringsidéer og driverdiagrammer</a:t>
            </a:r>
            <a:r>
              <a:rPr lang="da-DK" dirty="0"/>
              <a:t>.</a:t>
            </a:r>
          </a:p>
          <a:p>
            <a:endParaRPr lang="da-DK" dirty="0"/>
          </a:p>
          <a:p>
            <a:r>
              <a:rPr lang="da-DK" dirty="0"/>
              <a:t>Fra Workshop 1 går de videre til at </a:t>
            </a:r>
            <a:r>
              <a:rPr lang="da-DK" b="1" dirty="0"/>
              <a:t>indsamle data og begynde at afprøve </a:t>
            </a:r>
            <a:r>
              <a:rPr lang="da-DK" dirty="0"/>
              <a:t>deres ideer i praksis gennem PDSA-cirkler (Plan-Do-</a:t>
            </a:r>
            <a:r>
              <a:rPr lang="da-DK" dirty="0" err="1"/>
              <a:t>Study</a:t>
            </a:r>
            <a:r>
              <a:rPr lang="da-DK" dirty="0"/>
              <a:t>-</a:t>
            </a:r>
            <a:r>
              <a:rPr lang="da-DK" dirty="0" err="1"/>
              <a:t>Act</a:t>
            </a:r>
            <a:r>
              <a:rPr lang="da-DK" dirty="0"/>
              <a:t>), som er en central metode i Forbedringsmodellen.</a:t>
            </a:r>
          </a:p>
          <a:p>
            <a:endParaRPr lang="da-DK" dirty="0"/>
          </a:p>
          <a:p>
            <a:r>
              <a:rPr lang="da-DK" dirty="0"/>
              <a:t>De mødes igen til </a:t>
            </a:r>
            <a:r>
              <a:rPr lang="da-DK" b="1" dirty="0"/>
              <a:t>Workshop 2, </a:t>
            </a:r>
            <a:r>
              <a:rPr lang="da-DK" dirty="0"/>
              <a:t>hvor de arbejder med kvalitative og kvantitative data, inklusive </a:t>
            </a:r>
            <a:r>
              <a:rPr lang="da-DK" b="1" dirty="0"/>
              <a:t>statistisk proceskontrol og får dybere indsigt i de forbedringer</a:t>
            </a:r>
            <a:r>
              <a:rPr lang="da-DK" dirty="0"/>
              <a:t>, de har implementeret indtil videre.</a:t>
            </a:r>
          </a:p>
          <a:p>
            <a:endParaRPr lang="da-DK" dirty="0"/>
          </a:p>
          <a:p>
            <a:r>
              <a:rPr lang="da-DK" dirty="0"/>
              <a:t>Forbedringsrejsen afsluttes med </a:t>
            </a:r>
            <a:r>
              <a:rPr lang="da-DK" b="1" dirty="0"/>
              <a:t>Workshop 3,</a:t>
            </a:r>
            <a:r>
              <a:rPr lang="da-DK" dirty="0"/>
              <a:t> hvor fokus er på </a:t>
            </a:r>
            <a:r>
              <a:rPr lang="da-DK" b="1" dirty="0"/>
              <a:t>implementering og fastholdelse</a:t>
            </a:r>
            <a:r>
              <a:rPr lang="da-DK" dirty="0"/>
              <a:t> af de forbedringer, der har vist sig effektive. Til slut rapporterer Sofie, Holger og Anita deres </a:t>
            </a:r>
            <a:r>
              <a:rPr lang="da-DK" b="1" dirty="0"/>
              <a:t>resultater og plan for at sprede </a:t>
            </a:r>
            <a:r>
              <a:rPr lang="da-DK" dirty="0"/>
              <a:t>de gode erfaringer.</a:t>
            </a:r>
          </a:p>
          <a:p>
            <a:endParaRPr lang="da-DK" dirty="0"/>
          </a:p>
          <a:p>
            <a:r>
              <a:rPr lang="da-DK" dirty="0"/>
              <a:t>Læringspointe: Hele processen er </a:t>
            </a:r>
            <a:r>
              <a:rPr lang="da-DK" b="1" dirty="0"/>
              <a:t>struktureret efter og følger den generiske tidsplan for en forbedringsindsats, </a:t>
            </a:r>
            <a:r>
              <a:rPr lang="da-DK" dirty="0"/>
              <a:t>så deltagerne kan anvende det, de lærer direkte på egen indsats og derigennem opnå både en grundig forståelse af problemet og af de færdigheder, der kræves for at gennemføre en forbedring, der varer ved. </a:t>
            </a:r>
          </a:p>
        </p:txBody>
      </p:sp>
      <p:sp>
        <p:nvSpPr>
          <p:cNvPr id="4" name="Pladsholder til slidenummer 3"/>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124422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Læringsrejsen om forbedringskultur starter for </a:t>
            </a:r>
            <a:r>
              <a:rPr lang="da-DK" u="sng" dirty="0">
                <a:solidFill>
                  <a:srgbClr val="FF0000"/>
                </a:solidFill>
              </a:rPr>
              <a:t>X antal </a:t>
            </a:r>
            <a:r>
              <a:rPr lang="da-DK" dirty="0">
                <a:solidFill>
                  <a:srgbClr val="FF0000"/>
                </a:solidFill>
              </a:rPr>
              <a:t>forbedringsindsatser i dag!</a:t>
            </a:r>
          </a:p>
          <a:p>
            <a:endParaRPr lang="da-DK" dirty="0">
              <a:solidFill>
                <a:srgbClr val="FF0000"/>
              </a:solidFill>
            </a:endParaRPr>
          </a:p>
          <a:p>
            <a:r>
              <a:rPr lang="da-DK" dirty="0">
                <a:solidFill>
                  <a:schemeClr val="bg2">
                    <a:lumMod val="10000"/>
                  </a:schemeClr>
                </a:solidFill>
              </a:rPr>
              <a:t>Programmet er praksisorienteret med høj grad af deltagerinvolvering med en vekselvirkning mellem teori og praksis. Læring er baseret på, at deltagerne, parallelt med teoretisk undervisning, arbejder med lokalt forbedringsarbejde, som har til formål at forbedre arbejdsgange, serviceydelser og kvalitet til gavn for patienter og pårørende. </a:t>
            </a:r>
          </a:p>
          <a:p>
            <a:endParaRPr lang="da-DK" dirty="0">
              <a:solidFill>
                <a:schemeClr val="bg2">
                  <a:lumMod val="10000"/>
                </a:schemeClr>
              </a:solidFill>
            </a:endParaRPr>
          </a:p>
          <a:p>
            <a:r>
              <a:rPr lang="da-DK" dirty="0">
                <a:solidFill>
                  <a:schemeClr val="bg2">
                    <a:lumMod val="10000"/>
                  </a:schemeClr>
                </a:solidFill>
              </a:rPr>
              <a:t>Læringsaktiviteter er relateret til de forskellige faser i eget forbedringsarbejde for at sikre progression i læringen. </a:t>
            </a:r>
            <a:r>
              <a:rPr lang="da-DK" b="1" dirty="0">
                <a:solidFill>
                  <a:schemeClr val="bg2">
                    <a:lumMod val="10000"/>
                  </a:schemeClr>
                </a:solidFill>
              </a:rPr>
              <a:t>Erfaringer med eget forbedringsarbejde danner baggrund for læringen før, under og efter den enkelte workshop</a:t>
            </a:r>
            <a:r>
              <a:rPr lang="da-DK" dirty="0">
                <a:solidFill>
                  <a:schemeClr val="bg2">
                    <a:lumMod val="10000"/>
                  </a:schemeClr>
                </a:solidFill>
              </a:rPr>
              <a:t>. Derfor vigtigt, at deltagerne arbejder med forbedringsindsatsen mellem de enkelte workshops.</a:t>
            </a:r>
          </a:p>
          <a:p>
            <a:endParaRPr lang="da-DK" dirty="0">
              <a:solidFill>
                <a:schemeClr val="bg2">
                  <a:lumMod val="10000"/>
                </a:schemeClr>
              </a:solidFill>
            </a:endParaRPr>
          </a:p>
          <a:p>
            <a:r>
              <a:rPr lang="da-DK" dirty="0">
                <a:solidFill>
                  <a:schemeClr val="bg2">
                    <a:lumMod val="10000"/>
                  </a:schemeClr>
                </a:solidFill>
              </a:rPr>
              <a:t>Husk at opfordre til at </a:t>
            </a:r>
            <a:r>
              <a:rPr lang="da-DK" b="1" dirty="0">
                <a:solidFill>
                  <a:schemeClr val="bg2">
                    <a:lumMod val="10000"/>
                  </a:schemeClr>
                </a:solidFill>
              </a:rPr>
              <a:t>bruge arbejdsbogen </a:t>
            </a:r>
            <a:r>
              <a:rPr lang="da-DK" dirty="0">
                <a:solidFill>
                  <a:schemeClr val="bg2">
                    <a:lumMod val="10000"/>
                  </a:schemeClr>
                </a:solidFill>
              </a:rPr>
              <a:t>– medbring et eksemplar i print til visning.</a:t>
            </a:r>
          </a:p>
          <a:p>
            <a:endParaRPr lang="da-DK" dirty="0">
              <a:solidFill>
                <a:schemeClr val="bg2">
                  <a:lumMod val="10000"/>
                </a:schemeClr>
              </a:solidFill>
            </a:endParaRPr>
          </a:p>
          <a:p>
            <a:r>
              <a:rPr lang="da-DK" dirty="0">
                <a:solidFill>
                  <a:schemeClr val="bg2">
                    <a:lumMod val="10000"/>
                  </a:schemeClr>
                </a:solidFill>
              </a:rPr>
              <a:t>Arbejdsbogen indeholder redskaber, der kan understøtte både læring og opgaver, der arbejdes med. Den understøtter refleksion og fremdrift og er med til at sikre faglig udvikling og opbygning af kompetencer.</a:t>
            </a:r>
          </a:p>
          <a:p>
            <a:endParaRPr lang="da-DK" dirty="0">
              <a:solidFill>
                <a:schemeClr val="bg2">
                  <a:lumMod val="10000"/>
                </a:schemeClr>
              </a:solidFill>
            </a:endParaRPr>
          </a:p>
          <a:p>
            <a:endParaRPr lang="da-DK" dirty="0">
              <a:solidFill>
                <a:schemeClr val="bg2">
                  <a:lumMod val="10000"/>
                </a:schemeClr>
              </a:solidFill>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299418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På WS 1 arbejder vi med målformulering og systemtænkning. Vi dykker specifikt ned i: </a:t>
            </a:r>
          </a:p>
          <a:p>
            <a:pPr marL="0" indent="0">
              <a:lnSpc>
                <a:spcPct val="107000"/>
              </a:lnSpc>
              <a:spcAft>
                <a:spcPts val="800"/>
              </a:spcAft>
              <a:buFont typeface="Arial" panose="020B0604020202020204" pitchFamily="34" charset="0"/>
              <a:buNone/>
            </a:pPr>
            <a:endParaRPr lang="da-DK" sz="1200" kern="100" dirty="0">
              <a:effectLst/>
              <a:latin typeface="+mn-lt"/>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Forbedringsmodellen</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Introduktion til, hvordan vi bruger modellen til at </a:t>
            </a:r>
            <a:r>
              <a:rPr lang="da-DK" sz="1200" b="1" kern="100" dirty="0">
                <a:effectLst/>
                <a:latin typeface="+mn-lt"/>
                <a:ea typeface="Aptos" panose="020B0004020202020204" pitchFamily="34" charset="0"/>
                <a:cs typeface="Times New Roman" panose="02020603050405020304" pitchFamily="18" charset="0"/>
              </a:rPr>
              <a:t>drive ændringer og sikre kvalitet</a:t>
            </a:r>
            <a:r>
              <a:rPr lang="da-DK" sz="1200" kern="100" dirty="0">
                <a:effectLst/>
                <a:latin typeface="+mn-lt"/>
                <a:ea typeface="Aptos" panose="020B0004020202020204" pitchFamily="34" charset="0"/>
                <a:cs typeface="Times New Roman" panose="02020603050405020304" pitchFamily="18" charset="0"/>
              </a:rPr>
              <a:t>.</a:t>
            </a: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 </a:t>
            </a: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SMART-mål</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Fokus på at </a:t>
            </a:r>
            <a:r>
              <a:rPr lang="da-DK" sz="1200" b="1" kern="100" dirty="0">
                <a:effectLst/>
                <a:latin typeface="+mn-lt"/>
                <a:ea typeface="Aptos" panose="020B0004020202020204" pitchFamily="34" charset="0"/>
                <a:cs typeface="Times New Roman" panose="02020603050405020304" pitchFamily="18" charset="0"/>
              </a:rPr>
              <a:t>formulere mål</a:t>
            </a:r>
            <a:r>
              <a:rPr lang="da-DK" sz="1200" kern="100" dirty="0">
                <a:effectLst/>
                <a:latin typeface="+mn-lt"/>
                <a:ea typeface="Aptos" panose="020B0004020202020204" pitchFamily="34" charset="0"/>
                <a:cs typeface="Times New Roman" panose="02020603050405020304" pitchFamily="18" charset="0"/>
              </a:rPr>
              <a:t>, der er Specifikke, Målbare, Attraktive, Realistiske og Tidsbestemte </a:t>
            </a:r>
            <a:r>
              <a:rPr lang="da-DK" sz="1200" b="1" kern="100" dirty="0">
                <a:effectLst/>
                <a:latin typeface="+mn-lt"/>
                <a:ea typeface="Aptos" panose="020B0004020202020204" pitchFamily="34" charset="0"/>
                <a:cs typeface="Times New Roman" panose="02020603050405020304" pitchFamily="18" charset="0"/>
              </a:rPr>
              <a:t>for at sikre effekt og opfølgning</a:t>
            </a:r>
            <a:r>
              <a:rPr lang="da-DK" sz="1200" kern="100" dirty="0">
                <a:effectLst/>
                <a:latin typeface="+mn-lt"/>
                <a:ea typeface="Aptos" panose="020B0004020202020204" pitchFamily="34" charset="0"/>
                <a:cs typeface="Times New Roman" panose="02020603050405020304" pitchFamily="18" charset="0"/>
              </a:rPr>
              <a:t>.</a:t>
            </a: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 </a:t>
            </a: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Driverdiagram</a:t>
            </a:r>
          </a:p>
          <a:p>
            <a:pPr marL="742950" lvl="1" indent="-285750">
              <a:lnSpc>
                <a:spcPct val="107000"/>
              </a:lnSpc>
              <a:spcAft>
                <a:spcPts val="800"/>
              </a:spcAft>
              <a:buFont typeface="Arial" panose="020B0604020202020204" pitchFamily="34" charset="0"/>
              <a:buChar char="•"/>
            </a:pPr>
            <a:r>
              <a:rPr lang="da-DK" sz="1200" b="1" kern="100" dirty="0">
                <a:effectLst/>
                <a:latin typeface="+mn-lt"/>
                <a:ea typeface="Aptos" panose="020B0004020202020204" pitchFamily="34" charset="0"/>
                <a:cs typeface="Times New Roman" panose="02020603050405020304" pitchFamily="18" charset="0"/>
              </a:rPr>
              <a:t>Visualisering af de faktorer og handlinger</a:t>
            </a:r>
            <a:r>
              <a:rPr lang="da-DK" sz="1200" kern="100" dirty="0">
                <a:effectLst/>
                <a:latin typeface="+mn-lt"/>
                <a:ea typeface="Aptos" panose="020B0004020202020204" pitchFamily="34" charset="0"/>
                <a:cs typeface="Times New Roman" panose="02020603050405020304" pitchFamily="18" charset="0"/>
              </a:rPr>
              <a:t>, der understøtter målopfyldelse, og hvordan de hænger sammen.</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13</a:t>
            </a:fld>
            <a:endParaRPr lang="da-DK"/>
          </a:p>
        </p:txBody>
      </p:sp>
    </p:spTree>
    <p:extLst>
      <p:ext uri="{BB962C8B-B14F-4D97-AF65-F5344CB8AC3E}">
        <p14:creationId xmlns:p14="http://schemas.microsoft.com/office/powerpoint/2010/main" val="293618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WS 2 arbejder vi med indikatorer, data og afprøvninger</a:t>
            </a:r>
          </a:p>
          <a:p>
            <a:endParaRPr lang="da-DK" dirty="0"/>
          </a:p>
          <a:p>
            <a:r>
              <a:rPr lang="da-DK" dirty="0"/>
              <a:t>Vi dykker ned i: </a:t>
            </a:r>
          </a:p>
          <a:p>
            <a:endParaRPr lang="da-DK" dirty="0"/>
          </a:p>
          <a:p>
            <a:r>
              <a:rPr lang="da-DK" dirty="0"/>
              <a:t>Dataforståelse i forbedringsarbejdet</a:t>
            </a:r>
          </a:p>
          <a:p>
            <a:r>
              <a:rPr lang="da-DK" dirty="0"/>
              <a:t>• </a:t>
            </a:r>
            <a:r>
              <a:rPr lang="da-DK" b="1" dirty="0"/>
              <a:t>Hvordan vi indsamler, forstår og anvender data </a:t>
            </a:r>
            <a:r>
              <a:rPr lang="da-DK" dirty="0"/>
              <a:t>for at drive forbedringer.</a:t>
            </a:r>
          </a:p>
          <a:p>
            <a:endParaRPr lang="da-DK" dirty="0"/>
          </a:p>
          <a:p>
            <a:r>
              <a:rPr lang="da-DK" dirty="0"/>
              <a:t>Variation, seriediagram og statistisk proceskontrol</a:t>
            </a:r>
          </a:p>
          <a:p>
            <a:r>
              <a:rPr lang="da-DK" dirty="0"/>
              <a:t>• </a:t>
            </a:r>
            <a:r>
              <a:rPr lang="da-DK" b="1" dirty="0"/>
              <a:t>Data over tid og mønstre i data, </a:t>
            </a:r>
            <a:r>
              <a:rPr lang="da-DK" dirty="0"/>
              <a:t>værktøjer til at analysere variation i data og overvåge ændringer i data.</a:t>
            </a:r>
          </a:p>
          <a:p>
            <a:endParaRPr lang="da-DK" dirty="0"/>
          </a:p>
          <a:p>
            <a:r>
              <a:rPr lang="da-DK" dirty="0"/>
              <a:t>Resultat- og Procesindikatorer</a:t>
            </a:r>
          </a:p>
          <a:p>
            <a:r>
              <a:rPr lang="da-DK" dirty="0"/>
              <a:t>• Fokus på at </a:t>
            </a:r>
            <a:r>
              <a:rPr lang="da-DK" b="1" dirty="0"/>
              <a:t>måle både resultaterne </a:t>
            </a:r>
            <a:r>
              <a:rPr lang="da-DK" dirty="0"/>
              <a:t>af forbedringsarbejdet og de </a:t>
            </a:r>
            <a:r>
              <a:rPr lang="da-DK" b="1" dirty="0"/>
              <a:t>ændringer i processer og arbejdsgange </a:t>
            </a:r>
            <a:r>
              <a:rPr lang="da-DK" dirty="0"/>
              <a:t>(procesindikatorer), der fører til forbedringer.</a:t>
            </a:r>
          </a:p>
          <a:p>
            <a:endParaRPr lang="da-DK" dirty="0"/>
          </a:p>
          <a:p>
            <a:r>
              <a:rPr lang="da-DK" dirty="0"/>
              <a:t>Afprøvning med PDSA-cirkler</a:t>
            </a:r>
            <a:r>
              <a:rPr lang="da-DK" baseline="0" dirty="0"/>
              <a:t> (</a:t>
            </a:r>
            <a:r>
              <a:rPr lang="da-DK" dirty="0"/>
              <a:t>Plan-Do-</a:t>
            </a:r>
            <a:r>
              <a:rPr lang="da-DK" dirty="0" err="1"/>
              <a:t>Study</a:t>
            </a:r>
            <a:r>
              <a:rPr lang="da-DK" dirty="0"/>
              <a:t>-</a:t>
            </a:r>
            <a:r>
              <a:rPr lang="da-DK" dirty="0" err="1"/>
              <a:t>Act</a:t>
            </a:r>
            <a:r>
              <a:rPr lang="da-DK" dirty="0"/>
              <a:t>)</a:t>
            </a:r>
          </a:p>
          <a:p>
            <a:r>
              <a:rPr lang="da-DK" dirty="0"/>
              <a:t>• Introduktion til PDSA-metoden som værktøj til at </a:t>
            </a:r>
            <a:r>
              <a:rPr lang="da-DK" b="1" dirty="0"/>
              <a:t>afprøve og implementere ændringer systematisk</a:t>
            </a:r>
            <a:r>
              <a:rPr lang="da-DK" dirty="0"/>
              <a: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14</a:t>
            </a:fld>
            <a:endParaRPr lang="da-DK"/>
          </a:p>
        </p:txBody>
      </p:sp>
    </p:spTree>
    <p:extLst>
      <p:ext uri="{BB962C8B-B14F-4D97-AF65-F5344CB8AC3E}">
        <p14:creationId xmlns:p14="http://schemas.microsoft.com/office/powerpoint/2010/main" val="411086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WS 3 arbejder vi med lokal implementering og forankring</a:t>
            </a:r>
          </a:p>
          <a:p>
            <a:endParaRPr lang="da-DK" dirty="0"/>
          </a:p>
          <a:p>
            <a:r>
              <a:rPr lang="da-DK" dirty="0"/>
              <a:t>Vi dykker ned i temaer omkring</a:t>
            </a:r>
          </a:p>
          <a:p>
            <a:endParaRPr lang="da-DK" dirty="0"/>
          </a:p>
          <a:p>
            <a:r>
              <a:rPr lang="da-DK" dirty="0"/>
              <a:t>Implementering og forankring</a:t>
            </a:r>
          </a:p>
          <a:p>
            <a:pPr marL="171450" indent="-171450">
              <a:buFont typeface="Arial" panose="020B0604020202020204" pitchFamily="34" charset="0"/>
              <a:buChar char="•"/>
            </a:pPr>
            <a:r>
              <a:rPr lang="da-DK" dirty="0"/>
              <a:t>Strategier og tiltag for at sikre, at </a:t>
            </a:r>
            <a:r>
              <a:rPr lang="da-DK" b="1" dirty="0"/>
              <a:t>forbedringerne bliver en del af den daglige praksis</a:t>
            </a:r>
            <a:r>
              <a:rPr lang="da-DK" dirty="0"/>
              <a:t>.</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Tavler og tavlemøder</a:t>
            </a:r>
          </a:p>
          <a:p>
            <a:pPr marL="171450" indent="-171450">
              <a:buFont typeface="Arial" panose="020B0604020202020204" pitchFamily="34" charset="0"/>
              <a:buChar char="•"/>
            </a:pPr>
            <a:r>
              <a:rPr lang="da-DK" b="1" dirty="0"/>
              <a:t>Introduktion til brugen af tavler </a:t>
            </a:r>
            <a:r>
              <a:rPr lang="da-DK" dirty="0"/>
              <a:t>og tavlemøder som redskaber til at </a:t>
            </a:r>
            <a:r>
              <a:rPr lang="da-DK" b="1" dirty="0"/>
              <a:t>skabe overblik og fremdrift </a:t>
            </a:r>
            <a:r>
              <a:rPr lang="da-DK" dirty="0"/>
              <a:t>i forbedringsarbejdet.</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Strategi for implementering og forankring</a:t>
            </a:r>
          </a:p>
          <a:p>
            <a:pPr marL="171450" indent="-171450">
              <a:buFont typeface="Arial" panose="020B0604020202020204" pitchFamily="34" charset="0"/>
              <a:buChar char="•"/>
            </a:pPr>
            <a:r>
              <a:rPr lang="da-DK" dirty="0"/>
              <a:t>Udvikling af </a:t>
            </a:r>
            <a:r>
              <a:rPr lang="da-DK" b="1" dirty="0"/>
              <a:t>en klar strateg</a:t>
            </a:r>
            <a:r>
              <a:rPr lang="da-DK" dirty="0"/>
              <a:t>i for, hvordan ændringerne bedst kan </a:t>
            </a:r>
            <a:r>
              <a:rPr lang="da-DK" b="1" dirty="0"/>
              <a:t>forankres i organisationen</a:t>
            </a:r>
            <a:r>
              <a:rPr lang="da-DK" dirty="0"/>
              <a:t>.</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Videndeling af læring om datadrevet forbedringsarbejde og resultater</a:t>
            </a:r>
          </a:p>
          <a:p>
            <a:pPr marL="171450" indent="-171450">
              <a:buFont typeface="Arial" panose="020B0604020202020204" pitchFamily="34" charset="0"/>
              <a:buChar char="•"/>
            </a:pPr>
            <a:r>
              <a:rPr lang="da-DK" dirty="0"/>
              <a:t>Erfaringer og læring fra forbedringsarbejdet deles for at skabe en fælles </a:t>
            </a:r>
            <a:r>
              <a:rPr lang="da-DK" b="1" dirty="0"/>
              <a:t>forståelse af resultaterne, inspirere og sprede idéer</a:t>
            </a:r>
            <a:r>
              <a:rPr lang="da-DK" dirty="0"/>
              <a:t>.</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Fejring af nye kompetencer og kapacitet i organisationen i datadrevet forbedringsarbejde</a:t>
            </a:r>
          </a:p>
          <a:p>
            <a:pPr marL="171450" indent="-171450">
              <a:buFont typeface="Arial" panose="020B0604020202020204" pitchFamily="34" charset="0"/>
              <a:buChar char="•"/>
            </a:pPr>
            <a:r>
              <a:rPr lang="da-DK" dirty="0"/>
              <a:t>Vi får </a:t>
            </a:r>
            <a:r>
              <a:rPr lang="da-DK" b="1" dirty="0"/>
              <a:t>besøg af direktionen, </a:t>
            </a:r>
            <a:r>
              <a:rPr lang="da-DK" dirty="0"/>
              <a:t>der gerne vil </a:t>
            </a:r>
            <a:r>
              <a:rPr lang="da-DK" b="1" dirty="0"/>
              <a:t>anerkende og fejre</a:t>
            </a:r>
            <a:r>
              <a:rPr lang="da-DK" dirty="0"/>
              <a:t> de nye kompetencer inden for datadrevet forbedringsarbejde og de gode resultater i indsatserne.</a:t>
            </a:r>
          </a:p>
          <a:p>
            <a:pPr marL="171450"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15</a:t>
            </a:fld>
            <a:endParaRPr lang="da-DK"/>
          </a:p>
        </p:txBody>
      </p:sp>
    </p:spTree>
    <p:extLst>
      <p:ext uri="{BB962C8B-B14F-4D97-AF65-F5344CB8AC3E}">
        <p14:creationId xmlns:p14="http://schemas.microsoft.com/office/powerpoint/2010/main" val="423070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16</a:t>
            </a:fld>
            <a:endParaRPr lang="da-DK"/>
          </a:p>
        </p:txBody>
      </p:sp>
    </p:spTree>
    <p:extLst>
      <p:ext uri="{BB962C8B-B14F-4D97-AF65-F5344CB8AC3E}">
        <p14:creationId xmlns:p14="http://schemas.microsoft.com/office/powerpoint/2010/main" val="111668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slide introducerer roller og forventninger. Når vi arbejder med forbedringsprocesser, er det vigtigt at have klare roller og forventninger, så alle ved, hvordan de kan bidrage til succes. Der er vigtigt, fordi det: </a:t>
            </a:r>
          </a:p>
          <a:p>
            <a:endParaRPr lang="da-DK" dirty="0"/>
          </a:p>
          <a:p>
            <a:pPr marL="171450" indent="-171450">
              <a:buFont typeface="Arial" panose="020B0604020202020204" pitchFamily="34" charset="0"/>
              <a:buChar char="•"/>
            </a:pPr>
            <a:r>
              <a:rPr lang="da-DK" b="1" dirty="0"/>
              <a:t>Skaber klarhed i kommunikation og ansvar </a:t>
            </a:r>
            <a:r>
              <a:rPr lang="da-DK" dirty="0"/>
              <a:t>- når roller og forventninger er tydeligt defineret, </a:t>
            </a:r>
            <a:r>
              <a:rPr lang="da-DK" b="1" dirty="0"/>
              <a:t>reduceres risikoen for misforståelser</a:t>
            </a:r>
            <a:r>
              <a:rPr lang="da-DK" dirty="0"/>
              <a:t>, og samarbejdet bliver mere effektivt.</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Styrker engagement og motivation </a:t>
            </a:r>
            <a:r>
              <a:rPr lang="da-DK" dirty="0"/>
              <a:t>- når alle parter (mentor, leder og deltager) ved, hvad der forventes af dem, øges engagementet og motivationen i processen.</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Understøtter læring og udvikling</a:t>
            </a:r>
            <a:r>
              <a:rPr lang="da-DK" dirty="0"/>
              <a:t> - at have klare roller hjælper mentorer og ledere med at støtte deltagerne bedst muligt i deres udviklingsrejse.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Giver bedre </a:t>
            </a:r>
            <a:r>
              <a:rPr lang="da-DK" b="1" dirty="0"/>
              <a:t>mulighed for at håndtering eventuelle udfordringer i forløbet </a:t>
            </a:r>
            <a:r>
              <a:rPr lang="da-DK" dirty="0"/>
              <a:t>- ved at afklare forventninger og roller fra start er det lettere at tackle udfordringer og opretholde fokus på forbedringsmålene.</a:t>
            </a:r>
          </a:p>
          <a:p>
            <a:pPr marL="171450" indent="-171450">
              <a:buFont typeface="Arial" panose="020B0604020202020204" pitchFamily="34" charset="0"/>
              <a:buChar char="•"/>
            </a:pPr>
            <a:endParaRPr lang="da-DK" dirty="0"/>
          </a:p>
          <a:p>
            <a:r>
              <a:rPr lang="da-DK" dirty="0"/>
              <a:t>Vi har fire centrale roller på Forbedringsrejsen: </a:t>
            </a:r>
          </a:p>
          <a:p>
            <a:pPr marL="171450" indent="-171450">
              <a:buFont typeface="Arial" panose="020B0604020202020204" pitchFamily="34" charset="0"/>
              <a:buChar char="•"/>
            </a:pPr>
            <a:r>
              <a:rPr lang="da-DK" dirty="0"/>
              <a:t>Deltager</a:t>
            </a:r>
          </a:p>
          <a:p>
            <a:pPr marL="171450" indent="-171450">
              <a:buFont typeface="Arial" panose="020B0604020202020204" pitchFamily="34" charset="0"/>
              <a:buChar char="•"/>
            </a:pPr>
            <a:r>
              <a:rPr lang="da-DK" dirty="0"/>
              <a:t>Nærmeste Leder</a:t>
            </a:r>
          </a:p>
          <a:p>
            <a:pPr marL="171450" indent="-171450">
              <a:buFont typeface="Arial" panose="020B0604020202020204" pitchFamily="34" charset="0"/>
              <a:buChar char="•"/>
            </a:pPr>
            <a:r>
              <a:rPr lang="da-DK" dirty="0"/>
              <a:t>Mentor </a:t>
            </a:r>
          </a:p>
          <a:p>
            <a:pPr marL="171450" indent="-171450">
              <a:buFont typeface="Arial" panose="020B0604020202020204" pitchFamily="34" charset="0"/>
              <a:buChar char="•"/>
            </a:pPr>
            <a:r>
              <a:rPr lang="da-DK" dirty="0"/>
              <a:t>Stab/SSP</a:t>
            </a:r>
          </a:p>
          <a:p>
            <a:endParaRPr lang="da-DK" dirty="0"/>
          </a:p>
          <a:p>
            <a:r>
              <a:rPr lang="da-DK" dirty="0"/>
              <a:t>Vi vil gennemgå, hvad hver rolle indebærer, og hvordan de arbejder sammen for at skabe en meningsfuld forandring.</a:t>
            </a:r>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17</a:t>
            </a:fld>
            <a:endParaRPr lang="da-DK"/>
          </a:p>
        </p:txBody>
      </p:sp>
    </p:spTree>
    <p:extLst>
      <p:ext uri="{BB962C8B-B14F-4D97-AF65-F5344CB8AC3E}">
        <p14:creationId xmlns:p14="http://schemas.microsoft.com/office/powerpoint/2010/main" val="311974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Ansvar for indsatsens fremdrift: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Deltageren har ansvaret for </a:t>
            </a:r>
            <a:r>
              <a:rPr lang="da-DK" sz="1200" b="1" kern="100" dirty="0">
                <a:effectLst/>
                <a:latin typeface="+mn-lt"/>
                <a:ea typeface="Aptos" panose="020B0004020202020204" pitchFamily="34" charset="0"/>
                <a:cs typeface="Times New Roman" panose="02020603050405020304" pitchFamily="18" charset="0"/>
              </a:rPr>
              <a:t>egen læring om anvendelse af metoder og værktøjer</a:t>
            </a:r>
            <a:r>
              <a:rPr lang="da-DK" sz="1200" kern="100" dirty="0">
                <a:effectLst/>
                <a:latin typeface="+mn-lt"/>
                <a:ea typeface="Aptos" panose="020B0004020202020204" pitchFamily="34" charset="0"/>
                <a:cs typeface="Times New Roman" panose="02020603050405020304" pitchFamily="18" charset="0"/>
              </a:rPr>
              <a:t> i forbedringsmetodologien i relation til forbedringsindsatsen. Det er deltageren, der arbejder </a:t>
            </a:r>
            <a:r>
              <a:rPr lang="da-DK" sz="1200" kern="100" dirty="0" err="1">
                <a:effectLst/>
                <a:latin typeface="+mn-lt"/>
                <a:ea typeface="Aptos" panose="020B0004020202020204" pitchFamily="34" charset="0"/>
                <a:cs typeface="Times New Roman" panose="02020603050405020304" pitchFamily="18" charset="0"/>
              </a:rPr>
              <a:t>hands-on</a:t>
            </a:r>
            <a:r>
              <a:rPr lang="da-DK" sz="1200" kern="100" dirty="0">
                <a:effectLst/>
                <a:latin typeface="+mn-lt"/>
                <a:ea typeface="Aptos" panose="020B0004020202020204" pitchFamily="34" charset="0"/>
                <a:cs typeface="Times New Roman" panose="02020603050405020304" pitchFamily="18" charset="0"/>
              </a:rPr>
              <a:t> med at udvikle og afprøve ændringer, og derfor er det vigtigt, at de føler ejerskab og engagement. Deltager har </a:t>
            </a:r>
            <a:r>
              <a:rPr lang="da-DK" sz="1200" b="1" kern="100" dirty="0">
                <a:effectLst/>
                <a:latin typeface="+mn-lt"/>
                <a:ea typeface="Aptos" panose="020B0004020202020204" pitchFamily="34" charset="0"/>
                <a:cs typeface="Times New Roman" panose="02020603050405020304" pitchFamily="18" charset="0"/>
              </a:rPr>
              <a:t>sammen med nærmeste leder ansvaret for fremdrift </a:t>
            </a:r>
            <a:r>
              <a:rPr lang="da-DK" sz="1200" kern="100" dirty="0">
                <a:effectLst/>
                <a:latin typeface="+mn-lt"/>
                <a:ea typeface="Aptos" panose="020B0004020202020204" pitchFamily="34" charset="0"/>
                <a:cs typeface="Times New Roman" panose="02020603050405020304" pitchFamily="18" charset="0"/>
              </a:rPr>
              <a:t>i forbedringsindsatsen.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Positivt bidrag og aktiv deltagelse på workshops:</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Deltageren forventes at bringe deres erfaringer, udfordringer og idéer med til workshops og dele dem aktivt. Dette bidrager til en </a:t>
            </a:r>
            <a:r>
              <a:rPr lang="da-DK" sz="1200" b="1" kern="100" dirty="0">
                <a:effectLst/>
                <a:latin typeface="+mn-lt"/>
                <a:ea typeface="Aptos" panose="020B0004020202020204" pitchFamily="34" charset="0"/>
                <a:cs typeface="Times New Roman" panose="02020603050405020304" pitchFamily="18" charset="0"/>
              </a:rPr>
              <a:t>rigere læringsoplevelse</a:t>
            </a:r>
            <a:r>
              <a:rPr lang="da-DK" sz="1200" kern="100" dirty="0">
                <a:effectLst/>
                <a:latin typeface="+mn-lt"/>
                <a:ea typeface="Aptos" panose="020B0004020202020204" pitchFamily="34" charset="0"/>
                <a:cs typeface="Times New Roman" panose="02020603050405020304" pitchFamily="18" charset="0"/>
              </a:rPr>
              <a:t> for alle involverede.</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Initiativ til møder med leder og mentor: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Deltageren </a:t>
            </a:r>
            <a:r>
              <a:rPr lang="da-DK" sz="1200" b="1" kern="100" dirty="0">
                <a:effectLst/>
                <a:latin typeface="+mn-lt"/>
                <a:ea typeface="Aptos" panose="020B0004020202020204" pitchFamily="34" charset="0"/>
                <a:cs typeface="Times New Roman" panose="02020603050405020304" pitchFamily="18" charset="0"/>
              </a:rPr>
              <a:t>tager initiativ til løbende at drøfte fremdrift og udfordringer </a:t>
            </a:r>
            <a:r>
              <a:rPr lang="da-DK" sz="1200" kern="100" dirty="0">
                <a:effectLst/>
                <a:latin typeface="+mn-lt"/>
                <a:ea typeface="Aptos" panose="020B0004020202020204" pitchFamily="34" charset="0"/>
                <a:cs typeface="Times New Roman" panose="02020603050405020304" pitchFamily="18" charset="0"/>
              </a:rPr>
              <a:t>med sin leder og mentor. Dette er vigtigt for at sikre, at indsatsen er på rette spor og får den støtte, der er nødvendig.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18</a:t>
            </a:fld>
            <a:endParaRPr lang="da-DK"/>
          </a:p>
        </p:txBody>
      </p:sp>
    </p:spTree>
    <p:extLst>
      <p:ext uri="{BB962C8B-B14F-4D97-AF65-F5344CB8AC3E}">
        <p14:creationId xmlns:p14="http://schemas.microsoft.com/office/powerpoint/2010/main" val="1569060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Skaber rammer og ressourcer for indsatsen: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Lederen spiller en afgørende rolle ved at sørge for, at deltageren har de </a:t>
            </a:r>
            <a:r>
              <a:rPr lang="da-DK" sz="1200" b="1" kern="100" dirty="0">
                <a:effectLst/>
                <a:latin typeface="+mn-lt"/>
                <a:ea typeface="Aptos" panose="020B0004020202020204" pitchFamily="34" charset="0"/>
                <a:cs typeface="Times New Roman" panose="02020603050405020304" pitchFamily="18" charset="0"/>
              </a:rPr>
              <a:t>nødvendige ressourcer, tid og opbakning </a:t>
            </a:r>
            <a:r>
              <a:rPr lang="da-DK" sz="1200" kern="100" dirty="0">
                <a:effectLst/>
                <a:latin typeface="+mn-lt"/>
                <a:ea typeface="Aptos" panose="020B0004020202020204" pitchFamily="34" charset="0"/>
                <a:cs typeface="Times New Roman" panose="02020603050405020304" pitchFamily="18" charset="0"/>
              </a:rPr>
              <a:t>til at kunne opfylde </a:t>
            </a:r>
            <a:r>
              <a:rPr lang="da-DK" sz="1200" b="1" kern="100" dirty="0">
                <a:effectLst/>
                <a:latin typeface="+mn-lt"/>
                <a:ea typeface="Aptos" panose="020B0004020202020204" pitchFamily="34" charset="0"/>
                <a:cs typeface="Times New Roman" panose="02020603050405020304" pitchFamily="18" charset="0"/>
              </a:rPr>
              <a:t>læringsmålene og til at gennemføre indsatsen</a:t>
            </a:r>
            <a:r>
              <a:rPr lang="da-DK" sz="1200" kern="100" dirty="0">
                <a:effectLst/>
                <a:latin typeface="+mn-lt"/>
                <a:ea typeface="Aptos" panose="020B0004020202020204" pitchFamily="34" charset="0"/>
                <a:cs typeface="Times New Roman" panose="02020603050405020304" pitchFamily="18" charset="0"/>
              </a:rPr>
              <a:t>. Det gælder på workshops og i aktionsperioderne </a:t>
            </a:r>
            <a:r>
              <a:rPr lang="da-DK" sz="1200" b="1" kern="100" dirty="0">
                <a:effectLst/>
                <a:latin typeface="+mn-lt"/>
                <a:ea typeface="Aptos" panose="020B0004020202020204" pitchFamily="34" charset="0"/>
                <a:cs typeface="Times New Roman" panose="02020603050405020304" pitchFamily="18" charset="0"/>
              </a:rPr>
              <a:t>i den daglige kliniske hverdag, </a:t>
            </a:r>
            <a:r>
              <a:rPr lang="da-DK" sz="1200" b="0" kern="100" dirty="0">
                <a:effectLst/>
                <a:latin typeface="+mn-lt"/>
                <a:ea typeface="Aptos" panose="020B0004020202020204" pitchFamily="34" charset="0"/>
                <a:cs typeface="Times New Roman" panose="02020603050405020304" pitchFamily="18" charset="0"/>
              </a:rPr>
              <a:t>hvor m</a:t>
            </a:r>
            <a:r>
              <a:rPr lang="da-DK" sz="1200" kern="100" dirty="0">
                <a:effectLst/>
                <a:latin typeface="+mn-lt"/>
                <a:ea typeface="Aptos" panose="020B0004020202020204" pitchFamily="34" charset="0"/>
                <a:cs typeface="Times New Roman" panose="02020603050405020304" pitchFamily="18" charset="0"/>
              </a:rPr>
              <a:t>etoder og redskaber afprøves på forbedringsindsats i praksis. Lederen understøtter derved både motivation og mulighed for at udføre forbedringsarbejdet.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Nysgerrighed og opfølgning på fremdrift: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Lederen skal løbende være engageret i indsatsen ved at </a:t>
            </a:r>
            <a:r>
              <a:rPr lang="da-DK" sz="1200" b="1" kern="100" dirty="0">
                <a:effectLst/>
                <a:latin typeface="+mn-lt"/>
                <a:ea typeface="Aptos" panose="020B0004020202020204" pitchFamily="34" charset="0"/>
                <a:cs typeface="Times New Roman" panose="02020603050405020304" pitchFamily="18" charset="0"/>
              </a:rPr>
              <a:t>spørge ind til, </a:t>
            </a:r>
            <a:r>
              <a:rPr lang="da-DK" sz="1200" kern="100" dirty="0">
                <a:effectLst/>
                <a:latin typeface="+mn-lt"/>
                <a:ea typeface="Aptos" panose="020B0004020202020204" pitchFamily="34" charset="0"/>
                <a:cs typeface="Times New Roman" panose="02020603050405020304" pitchFamily="18" charset="0"/>
              </a:rPr>
              <a:t>hvordan det går. Dette hjælper deltageren med at reflektere over arbejdet og viser samtidig </a:t>
            </a:r>
            <a:r>
              <a:rPr lang="da-DK" sz="1200" b="1" kern="100" dirty="0">
                <a:effectLst/>
                <a:latin typeface="+mn-lt"/>
                <a:ea typeface="Aptos" panose="020B0004020202020204" pitchFamily="34" charset="0"/>
                <a:cs typeface="Times New Roman" panose="02020603050405020304" pitchFamily="18" charset="0"/>
              </a:rPr>
              <a:t>støtte fra ledelsen</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Forankring af indsatsen i afdelingen: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Lederen har også ansvar for at sikre, at indsatsen bliver en del af afdelingens daglige praksis. Det handler bl.a. om </a:t>
            </a:r>
            <a:r>
              <a:rPr lang="da-DK" sz="1200" b="1" kern="100" dirty="0">
                <a:effectLst/>
                <a:latin typeface="+mn-lt"/>
                <a:ea typeface="Aptos" panose="020B0004020202020204" pitchFamily="34" charset="0"/>
                <a:cs typeface="Times New Roman" panose="02020603050405020304" pitchFamily="18" charset="0"/>
              </a:rPr>
              <a:t>sparring på </a:t>
            </a:r>
            <a:r>
              <a:rPr lang="da-DK" b="1" dirty="0">
                <a:latin typeface="+mn-lt"/>
              </a:rPr>
              <a:t>muligheder og barrierer </a:t>
            </a:r>
            <a:r>
              <a:rPr lang="da-DK" dirty="0">
                <a:latin typeface="+mn-lt"/>
              </a:rPr>
              <a:t>for fremdrift og at bistå med at </a:t>
            </a:r>
            <a:r>
              <a:rPr lang="da-DK" b="1" dirty="0">
                <a:latin typeface="+mn-lt"/>
              </a:rPr>
              <a:t>flytte de barrierer, </a:t>
            </a:r>
            <a:r>
              <a:rPr lang="da-DK" dirty="0">
                <a:latin typeface="+mn-lt"/>
              </a:rPr>
              <a:t>der må opstå. Endvidere at </a:t>
            </a:r>
            <a:r>
              <a:rPr lang="da-DK" sz="1200" b="1" kern="100" dirty="0">
                <a:effectLst/>
                <a:latin typeface="+mn-lt"/>
                <a:ea typeface="Aptos" panose="020B0004020202020204" pitchFamily="34" charset="0"/>
                <a:cs typeface="Times New Roman" panose="02020603050405020304" pitchFamily="18" charset="0"/>
              </a:rPr>
              <a:t>understøtte en kultur </a:t>
            </a:r>
            <a:r>
              <a:rPr lang="da-DK" sz="1200" kern="100" dirty="0">
                <a:effectLst/>
                <a:latin typeface="+mn-lt"/>
                <a:ea typeface="Aptos" panose="020B0004020202020204" pitchFamily="34" charset="0"/>
                <a:cs typeface="Times New Roman" panose="02020603050405020304" pitchFamily="18" charset="0"/>
              </a:rPr>
              <a:t>for forbedringsarbejde i afdelingen.</a:t>
            </a:r>
          </a:p>
          <a:p>
            <a:endParaRPr lang="da-DK" dirty="0">
              <a:latin typeface="+mn-lt"/>
            </a:endParaRPr>
          </a:p>
          <a:p>
            <a:endParaRPr lang="da-DK" dirty="0">
              <a:latin typeface="+mn-lt"/>
            </a:endParaRPr>
          </a:p>
          <a:p>
            <a:endParaRPr lang="da-DK" b="1" dirty="0">
              <a:latin typeface="+mn-lt"/>
            </a:endParaRPr>
          </a:p>
          <a:p>
            <a:r>
              <a:rPr lang="da-DK" b="1" dirty="0">
                <a:latin typeface="+mn-lt"/>
              </a:rPr>
              <a:t>Spørg ind til, hvordan lederne i rummet tænker at understøtte deltagerne og Forbedringsrejsen.</a:t>
            </a:r>
          </a:p>
        </p:txBody>
      </p:sp>
      <p:sp>
        <p:nvSpPr>
          <p:cNvPr id="4" name="Pladsholder til slidenummer 3"/>
          <p:cNvSpPr>
            <a:spLocks noGrp="1"/>
          </p:cNvSpPr>
          <p:nvPr>
            <p:ph type="sldNum" sz="quarter" idx="5"/>
          </p:nvPr>
        </p:nvSpPr>
        <p:spPr/>
        <p:txBody>
          <a:bodyPr/>
          <a:lstStyle/>
          <a:p>
            <a:fld id="{0DD9645C-D7FA-D74E-BD59-FA43DBFDCD63}" type="slidenum">
              <a:rPr lang="da-DK" smtClean="0"/>
              <a:t>19</a:t>
            </a:fld>
            <a:endParaRPr lang="da-DK"/>
          </a:p>
        </p:txBody>
      </p:sp>
    </p:spTree>
    <p:extLst>
      <p:ext uri="{BB962C8B-B14F-4D97-AF65-F5344CB8AC3E}">
        <p14:creationId xmlns:p14="http://schemas.microsoft.com/office/powerpoint/2010/main" val="30599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a:t>
            </a:r>
          </a:p>
          <a:p>
            <a:endParaRPr lang="da-DK" dirty="0"/>
          </a:p>
          <a:p>
            <a:r>
              <a:rPr lang="da-DK" dirty="0"/>
              <a:t>Kort introduktion til satsning – hvorfor er Forbedringsrejsen vigtig og prioriteret på X sygehus</a:t>
            </a:r>
          </a:p>
          <a:p>
            <a:endParaRPr lang="da-DK" dirty="0"/>
          </a:p>
          <a:p>
            <a:r>
              <a:rPr lang="da-DK" dirty="0"/>
              <a:t>Træk tråde til lokal vision og strategi </a:t>
            </a:r>
          </a:p>
        </p:txBody>
      </p:sp>
      <p:sp>
        <p:nvSpPr>
          <p:cNvPr id="4" name="Pladsholder til slidenummer 3"/>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424838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Forbedringsfaglig støtte og sparring: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Mentoren har en vigtig </a:t>
            </a:r>
            <a:r>
              <a:rPr lang="da-DK" sz="1200" b="1" kern="100" dirty="0">
                <a:effectLst/>
                <a:latin typeface="+mn-lt"/>
                <a:ea typeface="Aptos" panose="020B0004020202020204" pitchFamily="34" charset="0"/>
                <a:cs typeface="Times New Roman" panose="02020603050405020304" pitchFamily="18" charset="0"/>
              </a:rPr>
              <a:t>støttefunktion</a:t>
            </a:r>
            <a:r>
              <a:rPr lang="da-DK" sz="1200" kern="100" dirty="0">
                <a:effectLst/>
                <a:latin typeface="+mn-lt"/>
                <a:ea typeface="Aptos" panose="020B0004020202020204" pitchFamily="34" charset="0"/>
                <a:cs typeface="Times New Roman" panose="02020603050405020304" pitchFamily="18" charset="0"/>
              </a:rPr>
              <a:t> og fungerer som deltagerens </a:t>
            </a:r>
            <a:r>
              <a:rPr lang="da-DK" sz="1200" b="1" kern="100" dirty="0">
                <a:effectLst/>
                <a:latin typeface="+mn-lt"/>
                <a:ea typeface="Aptos" panose="020B0004020202020204" pitchFamily="34" charset="0"/>
                <a:cs typeface="Times New Roman" panose="02020603050405020304" pitchFamily="18" charset="0"/>
              </a:rPr>
              <a:t>sparringspartner inden for forbedringsmetoder og tilgange. </a:t>
            </a:r>
            <a:r>
              <a:rPr lang="da-DK" sz="1200" kern="100" dirty="0">
                <a:effectLst/>
                <a:latin typeface="+mn-lt"/>
                <a:ea typeface="Aptos" panose="020B0004020202020204" pitchFamily="34" charset="0"/>
                <a:cs typeface="Times New Roman" panose="02020603050405020304" pitchFamily="18" charset="0"/>
              </a:rPr>
              <a:t>Mentoren er </a:t>
            </a:r>
            <a:r>
              <a:rPr lang="da-DK" sz="1200" b="1" kern="100" dirty="0">
                <a:effectLst/>
                <a:latin typeface="+mn-lt"/>
                <a:ea typeface="Aptos" panose="020B0004020202020204" pitchFamily="34" charset="0"/>
                <a:cs typeface="Times New Roman" panose="02020603050405020304" pitchFamily="18" charset="0"/>
              </a:rPr>
              <a:t>første kontakt</a:t>
            </a:r>
            <a:r>
              <a:rPr lang="da-DK" sz="1200" kern="100" dirty="0">
                <a:effectLst/>
                <a:latin typeface="+mn-lt"/>
                <a:ea typeface="Aptos" panose="020B0004020202020204" pitchFamily="34" charset="0"/>
                <a:cs typeface="Times New Roman" panose="02020603050405020304" pitchFamily="18" charset="0"/>
              </a:rPr>
              <a:t>, når deltageren har behov for faglig hjælp eller ønsker at drøfte metodemæssige spørgsmål.</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Nysgerrighed på indsats og fremdrift: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Mentoren opfordres til at </a:t>
            </a:r>
            <a:r>
              <a:rPr lang="da-DK" sz="1200" b="1" kern="100" dirty="0">
                <a:effectLst/>
                <a:latin typeface="+mn-lt"/>
                <a:ea typeface="Aptos" panose="020B0004020202020204" pitchFamily="34" charset="0"/>
                <a:cs typeface="Times New Roman" panose="02020603050405020304" pitchFamily="18" charset="0"/>
              </a:rPr>
              <a:t>spørge ind til indsatsen og inspirere</a:t>
            </a:r>
            <a:r>
              <a:rPr lang="da-DK" sz="1200" kern="100" dirty="0">
                <a:effectLst/>
                <a:latin typeface="+mn-lt"/>
                <a:ea typeface="Aptos" panose="020B0004020202020204" pitchFamily="34" charset="0"/>
                <a:cs typeface="Times New Roman" panose="02020603050405020304" pitchFamily="18" charset="0"/>
              </a:rPr>
              <a:t> deltageren til at udforske nye idéer og forbedringstiltag. Mentorens rolle handler om at </a:t>
            </a:r>
            <a:r>
              <a:rPr lang="da-DK" sz="1200" b="1" kern="100" dirty="0">
                <a:effectLst/>
                <a:latin typeface="+mn-lt"/>
                <a:ea typeface="Aptos" panose="020B0004020202020204" pitchFamily="34" charset="0"/>
                <a:cs typeface="Times New Roman" panose="02020603050405020304" pitchFamily="18" charset="0"/>
              </a:rPr>
              <a:t>udfordre og støtte deltageren</a:t>
            </a:r>
            <a:r>
              <a:rPr lang="da-DK" sz="1200" kern="100" dirty="0">
                <a:effectLst/>
                <a:latin typeface="+mn-lt"/>
                <a:ea typeface="Aptos" panose="020B0004020202020204" pitchFamily="34" charset="0"/>
                <a:cs typeface="Times New Roman" panose="02020603050405020304" pitchFamily="18" charset="0"/>
              </a:rPr>
              <a:t>, så forbedringsindsatsen bliver så vellykket som muligt.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20</a:t>
            </a:fld>
            <a:endParaRPr lang="da-DK"/>
          </a:p>
        </p:txBody>
      </p:sp>
    </p:spTree>
    <p:extLst>
      <p:ext uri="{BB962C8B-B14F-4D97-AF65-F5344CB8AC3E}">
        <p14:creationId xmlns:p14="http://schemas.microsoft.com/office/powerpoint/2010/main" val="14807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Facilitator af forbedringsrejsen: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Stab og SSP </a:t>
            </a:r>
            <a:r>
              <a:rPr lang="da-DK" sz="1200" b="1" kern="100" dirty="0">
                <a:effectLst/>
                <a:latin typeface="+mn-lt"/>
                <a:ea typeface="Aptos" panose="020B0004020202020204" pitchFamily="34" charset="0"/>
                <a:cs typeface="Times New Roman" panose="02020603050405020304" pitchFamily="18" charset="0"/>
              </a:rPr>
              <a:t>udvikler og faciliterer </a:t>
            </a:r>
            <a:r>
              <a:rPr lang="da-DK" sz="1200" kern="100" dirty="0">
                <a:effectLst/>
                <a:latin typeface="+mn-lt"/>
                <a:ea typeface="Aptos" panose="020B0004020202020204" pitchFamily="34" charset="0"/>
                <a:cs typeface="Times New Roman" panose="02020603050405020304" pitchFamily="18" charset="0"/>
              </a:rPr>
              <a:t>selve forløbet.</a:t>
            </a:r>
            <a:endParaRPr lang="da-DK" sz="1200" b="0" u="sng"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Understøttelse af leder og mentor: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Stab og SSP fungerer som en </a:t>
            </a:r>
            <a:r>
              <a:rPr lang="da-DK" sz="1200" b="1" kern="100" dirty="0">
                <a:effectLst/>
                <a:latin typeface="+mn-lt"/>
                <a:ea typeface="Aptos" panose="020B0004020202020204" pitchFamily="34" charset="0"/>
                <a:cs typeface="Times New Roman" panose="02020603050405020304" pitchFamily="18" charset="0"/>
              </a:rPr>
              <a:t>ressource, både for lederne og mentorerne</a:t>
            </a:r>
            <a:r>
              <a:rPr lang="da-DK" sz="1200" kern="100" dirty="0">
                <a:effectLst/>
                <a:latin typeface="+mn-lt"/>
                <a:ea typeface="Aptos" panose="020B0004020202020204" pitchFamily="34" charset="0"/>
                <a:cs typeface="Times New Roman" panose="02020603050405020304" pitchFamily="18" charset="0"/>
              </a:rPr>
              <a:t>, og tilbyder hjælp og vejledning gennem hele processen.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Tilgængelighed for deltagere ved udfordringer: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Hvis der opstår </a:t>
            </a:r>
            <a:r>
              <a:rPr lang="da-DK" sz="1200" b="1" kern="100" dirty="0">
                <a:effectLst/>
                <a:latin typeface="+mn-lt"/>
                <a:ea typeface="Aptos" panose="020B0004020202020204" pitchFamily="34" charset="0"/>
                <a:cs typeface="Times New Roman" panose="02020603050405020304" pitchFamily="18" charset="0"/>
              </a:rPr>
              <a:t>særlige udfordringer eller spørgsmål</a:t>
            </a:r>
            <a:r>
              <a:rPr lang="da-DK" sz="1200" kern="100" dirty="0">
                <a:effectLst/>
                <a:latin typeface="+mn-lt"/>
                <a:ea typeface="Aptos" panose="020B0004020202020204" pitchFamily="34" charset="0"/>
                <a:cs typeface="Times New Roman" panose="02020603050405020304" pitchFamily="18" charset="0"/>
              </a:rPr>
              <a:t>, står stab og SSP til rådighed for at støtte deltagerne og hjælpe dem videre.</a:t>
            </a:r>
          </a:p>
          <a:p>
            <a:endParaRPr lang="da-DK" dirty="0">
              <a:latin typeface="+mn-lt"/>
            </a:endParaRPr>
          </a:p>
          <a:p>
            <a:endParaRPr lang="da-DK" dirty="0">
              <a:latin typeface="+mn-lt"/>
            </a:endParaRPr>
          </a:p>
          <a:p>
            <a:r>
              <a:rPr lang="da-DK" dirty="0">
                <a:latin typeface="+mn-lt"/>
              </a:rPr>
              <a:t>Afsluttende:</a:t>
            </a:r>
          </a:p>
          <a:p>
            <a:r>
              <a:rPr lang="da-DK" dirty="0">
                <a:latin typeface="+mn-lt"/>
              </a:rPr>
              <a:t>De 4 roller er alle vigtige for at sikre, at vi får en effektiv og succesfuld forbedringsrejse, hvor både deltagere og ledere føler sig støttet, og hvor vi kan fastholde de forbedringer, vi opnår. Det handler om at skabe en kultur, hvor vi konstant lærer og forbedrer vores praksis.</a:t>
            </a:r>
          </a:p>
          <a:p>
            <a:endParaRPr lang="da-DK" dirty="0">
              <a:latin typeface="+mn-lt"/>
            </a:endParaRPr>
          </a:p>
          <a:p>
            <a:r>
              <a:rPr lang="da-DK" dirty="0">
                <a:latin typeface="+mn-lt"/>
              </a:rPr>
              <a:t>Giv evt. eksempler fra tidligere forløb, hvis det er muligt, for at gøre rollerne mere håndgribelige.</a:t>
            </a:r>
          </a:p>
          <a:p>
            <a:endParaRPr lang="da-DK" dirty="0">
              <a:latin typeface="+mn-lt"/>
            </a:endParaRPr>
          </a:p>
          <a:p>
            <a:r>
              <a:rPr lang="da-DK" b="0" dirty="0">
                <a:latin typeface="+mn-lt"/>
              </a:rPr>
              <a:t>Spørg</a:t>
            </a:r>
            <a:r>
              <a:rPr lang="da-DK" dirty="0">
                <a:latin typeface="+mn-lt"/>
              </a:rPr>
              <a:t>: </a:t>
            </a:r>
            <a:r>
              <a:rPr lang="da-DK" b="1" dirty="0">
                <a:latin typeface="+mn-lt"/>
              </a:rPr>
              <a:t>Har nogen spørgsmål til deres egen rolle eller til samarbejdet mellem rollerne?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21</a:t>
            </a:fld>
            <a:endParaRPr lang="da-DK"/>
          </a:p>
        </p:txBody>
      </p:sp>
    </p:spTree>
    <p:extLst>
      <p:ext uri="{BB962C8B-B14F-4D97-AF65-F5344CB8AC3E}">
        <p14:creationId xmlns:p14="http://schemas.microsoft.com/office/powerpoint/2010/main" val="592077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Oplæg fra tidligere deltager på Forbedringsrejsen med fokus på læring samt tips og tricks til nye deltagere.</a:t>
            </a:r>
          </a:p>
          <a:p>
            <a:endParaRPr lang="da-DK" dirty="0"/>
          </a:p>
          <a:p>
            <a:r>
              <a:rPr lang="da-DK" dirty="0">
                <a:solidFill>
                  <a:srgbClr val="FF0000"/>
                </a:solidFill>
              </a:rPr>
              <a:t>Indsæt evt. slides</a:t>
            </a:r>
          </a:p>
          <a:p>
            <a:endParaRPr lang="da-DK" dirty="0"/>
          </a:p>
          <a:p>
            <a:r>
              <a:rPr lang="da-DK" dirty="0"/>
              <a:t>Giv en kort introduktion af oplægsholder </a:t>
            </a:r>
          </a:p>
        </p:txBody>
      </p:sp>
      <p:sp>
        <p:nvSpPr>
          <p:cNvPr id="4" name="Pladsholder til slidenummer 3"/>
          <p:cNvSpPr>
            <a:spLocks noGrp="1"/>
          </p:cNvSpPr>
          <p:nvPr>
            <p:ph type="sldNum" sz="quarter" idx="5"/>
          </p:nvPr>
        </p:nvSpPr>
        <p:spPr/>
        <p:txBody>
          <a:bodyPr/>
          <a:lstStyle/>
          <a:p>
            <a:fld id="{0DD9645C-D7FA-D74E-BD59-FA43DBFDCD63}" type="slidenum">
              <a:rPr lang="da-DK" smtClean="0"/>
              <a:t>22</a:t>
            </a:fld>
            <a:endParaRPr lang="da-DK"/>
          </a:p>
        </p:txBody>
      </p:sp>
    </p:spTree>
    <p:extLst>
      <p:ext uri="{BB962C8B-B14F-4D97-AF65-F5344CB8AC3E}">
        <p14:creationId xmlns:p14="http://schemas.microsoft.com/office/powerpoint/2010/main" val="2422330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10 minutter</a:t>
            </a:r>
          </a:p>
        </p:txBody>
      </p:sp>
      <p:sp>
        <p:nvSpPr>
          <p:cNvPr id="4" name="Pladsholder til slidenummer 3"/>
          <p:cNvSpPr>
            <a:spLocks noGrp="1"/>
          </p:cNvSpPr>
          <p:nvPr>
            <p:ph type="sldNum" sz="quarter" idx="5"/>
          </p:nvPr>
        </p:nvSpPr>
        <p:spPr/>
        <p:txBody>
          <a:bodyPr/>
          <a:lstStyle/>
          <a:p>
            <a:fld id="{0DD9645C-D7FA-D74E-BD59-FA43DBFDCD63}" type="slidenum">
              <a:rPr lang="da-DK" smtClean="0"/>
              <a:t>23</a:t>
            </a:fld>
            <a:endParaRPr lang="da-DK"/>
          </a:p>
        </p:txBody>
      </p:sp>
    </p:spTree>
    <p:extLst>
      <p:ext uri="{BB962C8B-B14F-4D97-AF65-F5344CB8AC3E}">
        <p14:creationId xmlns:p14="http://schemas.microsoft.com/office/powerpoint/2010/main" val="1230933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24</a:t>
            </a:fld>
            <a:endParaRPr lang="da-DK"/>
          </a:p>
        </p:txBody>
      </p:sp>
    </p:spTree>
    <p:extLst>
      <p:ext uri="{BB962C8B-B14F-4D97-AF65-F5344CB8AC3E}">
        <p14:creationId xmlns:p14="http://schemas.microsoft.com/office/powerpoint/2010/main" val="2392243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Indsæt initiativer og deltagere</a:t>
            </a:r>
          </a:p>
          <a:p>
            <a:endParaRPr lang="da-DK" dirty="0"/>
          </a:p>
          <a:p>
            <a:r>
              <a:rPr lang="da-DK" dirty="0"/>
              <a:t>På dette slide får vi et overblik over, hvem deltagerne er, og hvilke indsatser de arbejder på.</a:t>
            </a:r>
          </a:p>
          <a:p>
            <a:endParaRPr lang="da-DK" dirty="0"/>
          </a:p>
          <a:p>
            <a:r>
              <a:rPr lang="da-DK" dirty="0"/>
              <a:t>Fremhæv, hvordan hver indsats spiller en rolle i den samlede forbedringsrejse og for praksis.</a:t>
            </a:r>
          </a:p>
          <a:p>
            <a:endParaRPr lang="da-DK" dirty="0"/>
          </a:p>
          <a:p>
            <a:r>
              <a:rPr lang="da-DK" dirty="0"/>
              <a:t>Invitér deltagerne til at præsentere deres egen indsats for at skabe engagement og ejerskab.</a:t>
            </a:r>
          </a:p>
          <a:p>
            <a:endParaRPr lang="da-DK" dirty="0"/>
          </a:p>
          <a:p>
            <a:r>
              <a:rPr lang="da-DK" b="1" dirty="0"/>
              <a:t>En vigtig pointe </a:t>
            </a:r>
            <a:r>
              <a:rPr lang="da-DK" dirty="0"/>
              <a:t>her er, at det er en oplagt mulighed for sparring fra hele rummet. Hver af jer bringer forskellige perspektiver og erfaringer, som kan give ny indsigt eller idéer til hinandens forbedringsindsatser.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25</a:t>
            </a:fld>
            <a:endParaRPr lang="da-DK"/>
          </a:p>
        </p:txBody>
      </p:sp>
    </p:spTree>
    <p:extLst>
      <p:ext uri="{BB962C8B-B14F-4D97-AF65-F5344CB8AC3E}">
        <p14:creationId xmlns:p14="http://schemas.microsoft.com/office/powerpoint/2010/main" val="2543884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Invitér hver gruppe til at pitche deres idé. </a:t>
            </a:r>
            <a:r>
              <a:rPr lang="da-DK" b="1" dirty="0">
                <a:solidFill>
                  <a:srgbClr val="FF0000"/>
                </a:solidFill>
              </a:rPr>
              <a:t>(</a:t>
            </a:r>
            <a:r>
              <a:rPr lang="da-DK" b="0" dirty="0">
                <a:solidFill>
                  <a:srgbClr val="FF0000"/>
                </a:solidFill>
              </a:rPr>
              <a:t>OBS. justér tiden svarende til antallet af teams</a:t>
            </a:r>
            <a:r>
              <a:rPr lang="da-DK" b="1" dirty="0">
                <a:solidFill>
                  <a:srgbClr val="FF0000"/>
                </a:solidFill>
              </a:rPr>
              <a:t>)</a:t>
            </a:r>
          </a:p>
          <a:p>
            <a:endParaRPr lang="da-DK" b="1" dirty="0"/>
          </a:p>
          <a:p>
            <a:r>
              <a:rPr lang="da-DK" b="1" dirty="0"/>
              <a:t>Introducer rammen:</a:t>
            </a:r>
          </a:p>
          <a:p>
            <a:pPr marL="171450" indent="-171450">
              <a:buFont typeface="Arial" panose="020B0604020202020204" pitchFamily="34" charset="0"/>
              <a:buChar char="•"/>
            </a:pPr>
            <a:r>
              <a:rPr lang="da-DK" b="1" dirty="0"/>
              <a:t>Hvert team har 3 minutter til at fremlægge med fokus på:</a:t>
            </a:r>
          </a:p>
          <a:p>
            <a:pPr marL="628650" lvl="1" indent="-171450">
              <a:buFont typeface="Arial" panose="020B0604020202020204" pitchFamily="34" charset="0"/>
              <a:buChar char="•"/>
            </a:pPr>
            <a:r>
              <a:rPr lang="da-DK" dirty="0"/>
              <a:t>Præsentation af teamet og give lidt baggrund om, hvor I kommer fra. Opfordre til at have fokus på:</a:t>
            </a:r>
          </a:p>
          <a:p>
            <a:pPr marL="1085850" lvl="2" indent="-171450">
              <a:buFont typeface="Arial" panose="020B0604020202020204" pitchFamily="34" charset="0"/>
              <a:buChar char="•"/>
            </a:pPr>
            <a:r>
              <a:rPr lang="da-DK" dirty="0"/>
              <a:t>At beskrive det problem, som I gerne vil adressere. Her er det vigtigt at være konkret, så vi forstår, hvorfor netop dette problem er relevant.</a:t>
            </a:r>
          </a:p>
          <a:p>
            <a:pPr marL="1085850" lvl="2" indent="-171450">
              <a:buFont typeface="Arial" panose="020B0604020202020204" pitchFamily="34" charset="0"/>
              <a:buChar char="•"/>
            </a:pPr>
            <a:r>
              <a:rPr lang="da-DK" dirty="0"/>
              <a:t>At fortælle, hvorfor det er vigtigt at løse dette problem. Hvad er de potentielle konsekvenser, hvis der ikke bliver gjort noget? Eller hvilken værdi vil det skabe, hvis I lykkes?</a:t>
            </a:r>
          </a:p>
          <a:p>
            <a:pPr marL="1085850" lvl="2" indent="-171450">
              <a:buFont typeface="Arial" panose="020B0604020202020204" pitchFamily="34" charset="0"/>
              <a:buChar char="•"/>
            </a:pPr>
            <a:r>
              <a:rPr lang="da-DK" dirty="0"/>
              <a:t>Hvem der vil få gavn af indsatsen. Dette kan være alt fra patienter og pårørende til kollegaer og afdelingen som helhed.</a:t>
            </a:r>
          </a:p>
          <a:p>
            <a:endParaRPr lang="da-DK" dirty="0"/>
          </a:p>
          <a:p>
            <a:pPr marL="171450" indent="-171450">
              <a:buFont typeface="Arial" panose="020B0604020202020204" pitchFamily="34" charset="0"/>
              <a:buChar char="•"/>
            </a:pPr>
            <a:r>
              <a:rPr lang="da-DK" b="1" dirty="0"/>
              <a:t>Vi holder øje med tiden</a:t>
            </a:r>
          </a:p>
          <a:p>
            <a:pPr marL="171450" indent="-171450">
              <a:buFont typeface="Arial" panose="020B0604020202020204" pitchFamily="34" charset="0"/>
              <a:buChar char="•"/>
            </a:pPr>
            <a:endParaRPr lang="da-DK" b="1" dirty="0"/>
          </a:p>
          <a:p>
            <a:pPr marL="171450" indent="-171450">
              <a:buFont typeface="Arial" panose="020B0604020202020204" pitchFamily="34" charset="0"/>
              <a:buChar char="•"/>
            </a:pPr>
            <a:r>
              <a:rPr lang="da-DK" b="1" dirty="0"/>
              <a:t>Fælles refleksion og sparring fra holdet med fokus på:</a:t>
            </a:r>
          </a:p>
          <a:p>
            <a:pPr marL="628650" lvl="1" indent="-171450">
              <a:buFont typeface="Arial" panose="020B0604020202020204" pitchFamily="34" charset="0"/>
              <a:buChar char="•"/>
            </a:pPr>
            <a:r>
              <a:rPr lang="da-DK" b="0" dirty="0"/>
              <a:t>Hvad er problemet?</a:t>
            </a:r>
          </a:p>
          <a:p>
            <a:pPr marL="628650" lvl="1" indent="-171450">
              <a:buFont typeface="Arial" panose="020B0604020202020204" pitchFamily="34" charset="0"/>
              <a:buChar char="•"/>
            </a:pPr>
            <a:r>
              <a:rPr lang="da-DK" b="0" dirty="0"/>
              <a:t>Hvornår er det et problem?</a:t>
            </a:r>
          </a:p>
          <a:p>
            <a:pPr marL="628650" lvl="1" indent="-171450">
              <a:buFont typeface="Arial" panose="020B0604020202020204" pitchFamily="34" charset="0"/>
              <a:buChar char="•"/>
            </a:pPr>
            <a:r>
              <a:rPr lang="da-DK" b="0" dirty="0"/>
              <a:t>Hvordan er det et problem?</a:t>
            </a:r>
          </a:p>
          <a:p>
            <a:pPr marL="628650" lvl="1" indent="-171450">
              <a:buFont typeface="Arial" panose="020B0604020202020204" pitchFamily="34" charset="0"/>
              <a:buChar char="•"/>
            </a:pPr>
            <a:r>
              <a:rPr lang="da-DK" b="0" dirty="0"/>
              <a:t>Hvor stort er problemet?</a:t>
            </a:r>
          </a:p>
          <a:p>
            <a:pPr marL="628650" lvl="1" indent="-171450">
              <a:buFont typeface="Arial" panose="020B0604020202020204" pitchFamily="34" charset="0"/>
              <a:buChar char="•"/>
            </a:pPr>
            <a:r>
              <a:rPr lang="da-DK" b="0" dirty="0"/>
              <a:t>Hvorfor er det vigtigt?</a:t>
            </a:r>
          </a:p>
          <a:p>
            <a:pPr marL="171450" indent="-171450">
              <a:buFont typeface="Arial" panose="020B0604020202020204" pitchFamily="34" charset="0"/>
              <a:buChar char="•"/>
            </a:pPr>
            <a:endParaRPr lang="da-DK" b="1" dirty="0"/>
          </a:p>
          <a:p>
            <a:pPr marL="0" indent="0">
              <a:buFont typeface="Arial" panose="020B0604020202020204" pitchFamily="34" charset="0"/>
              <a:buNone/>
            </a:pPr>
            <a:r>
              <a:rPr lang="da-DK" b="1" dirty="0"/>
              <a:t>Husk:</a:t>
            </a:r>
          </a:p>
          <a:p>
            <a:pPr marL="171450" indent="-171450">
              <a:buFont typeface="Arial" panose="020B0604020202020204" pitchFamily="34" charset="0"/>
              <a:buChar char="•"/>
            </a:pPr>
            <a:r>
              <a:rPr lang="da-DK" b="0" dirty="0"/>
              <a:t>Både at </a:t>
            </a:r>
            <a:r>
              <a:rPr lang="da-DK" b="1" dirty="0"/>
              <a:t>anerkende og hjælpe deltagerne </a:t>
            </a:r>
            <a:r>
              <a:rPr lang="da-DK" b="0" dirty="0"/>
              <a:t>godt på vej ved at udfordre/lede idéerne i en god retning.</a:t>
            </a:r>
          </a:p>
          <a:p>
            <a:pPr marL="171450" indent="-171450">
              <a:buFont typeface="Arial" panose="020B0604020202020204" pitchFamily="34" charset="0"/>
              <a:buChar char="•"/>
            </a:pPr>
            <a:r>
              <a:rPr lang="da-DK" b="1" dirty="0"/>
              <a:t>Prikke x antal projekter </a:t>
            </a:r>
            <a:r>
              <a:rPr lang="da-DK" b="0" dirty="0"/>
              <a:t>til at præsentere ved WS 1.</a:t>
            </a:r>
          </a:p>
        </p:txBody>
      </p:sp>
      <p:sp>
        <p:nvSpPr>
          <p:cNvPr id="4" name="Pladsholder til slidenummer 3"/>
          <p:cNvSpPr>
            <a:spLocks noGrp="1"/>
          </p:cNvSpPr>
          <p:nvPr>
            <p:ph type="sldNum" sz="quarter" idx="10"/>
          </p:nvPr>
        </p:nvSpPr>
        <p:spPr/>
        <p:txBody>
          <a:bodyPr/>
          <a:lstStyle/>
          <a:p>
            <a:fld id="{0DD9645C-D7FA-D74E-BD59-FA43DBFDCD63}" type="slidenum">
              <a:rPr lang="da-DK" smtClean="0"/>
              <a:t>26</a:t>
            </a:fld>
            <a:endParaRPr lang="da-DK"/>
          </a:p>
        </p:txBody>
      </p:sp>
    </p:spTree>
    <p:extLst>
      <p:ext uri="{BB962C8B-B14F-4D97-AF65-F5344CB8AC3E}">
        <p14:creationId xmlns:p14="http://schemas.microsoft.com/office/powerpoint/2010/main" val="1362589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10 minutter</a:t>
            </a:r>
          </a:p>
        </p:txBody>
      </p:sp>
      <p:sp>
        <p:nvSpPr>
          <p:cNvPr id="4" name="Pladsholder til slidenummer 3"/>
          <p:cNvSpPr>
            <a:spLocks noGrp="1"/>
          </p:cNvSpPr>
          <p:nvPr>
            <p:ph type="sldNum" sz="quarter" idx="5"/>
          </p:nvPr>
        </p:nvSpPr>
        <p:spPr/>
        <p:txBody>
          <a:bodyPr/>
          <a:lstStyle/>
          <a:p>
            <a:fld id="{0DD9645C-D7FA-D74E-BD59-FA43DBFDCD63}" type="slidenum">
              <a:rPr lang="da-DK" smtClean="0"/>
              <a:t>27</a:t>
            </a:fld>
            <a:endParaRPr lang="da-DK"/>
          </a:p>
        </p:txBody>
      </p:sp>
    </p:spTree>
    <p:extLst>
      <p:ext uri="{BB962C8B-B14F-4D97-AF65-F5344CB8AC3E}">
        <p14:creationId xmlns:p14="http://schemas.microsoft.com/office/powerpoint/2010/main" val="2192461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28</a:t>
            </a:fld>
            <a:endParaRPr lang="da-DK"/>
          </a:p>
        </p:txBody>
      </p:sp>
    </p:spTree>
    <p:extLst>
      <p:ext uri="{BB962C8B-B14F-4D97-AF65-F5344CB8AC3E}">
        <p14:creationId xmlns:p14="http://schemas.microsoft.com/office/powerpoint/2010/main" val="564741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u="none" dirty="0"/>
              <a:t>Introducer cafémodel </a:t>
            </a:r>
          </a:p>
          <a:p>
            <a:endParaRPr lang="da-DK" u="none" dirty="0"/>
          </a:p>
          <a:p>
            <a:r>
              <a:rPr lang="da-DK" u="none" dirty="0"/>
              <a:t>Anvis gruppeinddeling, underviser/facilitator og lokale</a:t>
            </a:r>
          </a:p>
        </p:txBody>
      </p:sp>
      <p:sp>
        <p:nvSpPr>
          <p:cNvPr id="4" name="Pladsholder til slidenummer 3"/>
          <p:cNvSpPr>
            <a:spLocks noGrp="1"/>
          </p:cNvSpPr>
          <p:nvPr>
            <p:ph type="sldNum" sz="quarter" idx="5"/>
          </p:nvPr>
        </p:nvSpPr>
        <p:spPr/>
        <p:txBody>
          <a:bodyPr/>
          <a:lstStyle/>
          <a:p>
            <a:fld id="{0DD9645C-D7FA-D74E-BD59-FA43DBFDCD63}" type="slidenum">
              <a:rPr lang="da-DK" smtClean="0"/>
              <a:t>29</a:t>
            </a:fld>
            <a:endParaRPr lang="da-DK"/>
          </a:p>
        </p:txBody>
      </p:sp>
    </p:spTree>
    <p:extLst>
      <p:ext uri="{BB962C8B-B14F-4D97-AF65-F5344CB8AC3E}">
        <p14:creationId xmlns:p14="http://schemas.microsoft.com/office/powerpoint/2010/main" val="423144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1" dirty="0">
                <a:latin typeface="+mn-lt"/>
              </a:rPr>
              <a:t>1) Gå programmet igennem</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2) Praktiske informationer fx</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Navneskilte:</a:t>
            </a:r>
          </a:p>
          <a:p>
            <a:pPr marL="285750"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Info om </a:t>
            </a:r>
            <a:r>
              <a:rPr lang="da-DK" sz="1200" b="1" kern="100" dirty="0">
                <a:effectLst/>
                <a:latin typeface="+mn-lt"/>
                <a:ea typeface="Aptos" panose="020B0004020202020204" pitchFamily="34" charset="0"/>
                <a:cs typeface="Times New Roman" panose="02020603050405020304" pitchFamily="18" charset="0"/>
              </a:rPr>
              <a:t>navneskilte,</a:t>
            </a:r>
            <a:r>
              <a:rPr lang="da-DK" sz="1200" kern="100" dirty="0">
                <a:effectLst/>
                <a:latin typeface="+mn-lt"/>
                <a:ea typeface="Aptos" panose="020B0004020202020204" pitchFamily="34" charset="0"/>
                <a:cs typeface="Times New Roman" panose="02020603050405020304" pitchFamily="18" charset="0"/>
              </a:rPr>
              <a:t> fx om de følger hele rejsen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Varighed: </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Programsat </a:t>
            </a:r>
            <a:r>
              <a:rPr lang="da-DK" sz="1200" b="1" kern="100" dirty="0">
                <a:effectLst/>
                <a:latin typeface="+mn-lt"/>
                <a:ea typeface="Aptos" panose="020B0004020202020204" pitchFamily="34" charset="0"/>
                <a:cs typeface="Times New Roman" panose="02020603050405020304" pitchFamily="18" charset="0"/>
              </a:rPr>
              <a:t>3 timer</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Andre relevante oplysninger, fx at </a:t>
            </a:r>
            <a:r>
              <a:rPr lang="da-DK" sz="1200" b="1" kern="100" dirty="0">
                <a:effectLst/>
                <a:latin typeface="+mn-lt"/>
                <a:ea typeface="Aptos" panose="020B0004020202020204" pitchFamily="34" charset="0"/>
                <a:cs typeface="Times New Roman" panose="02020603050405020304" pitchFamily="18" charset="0"/>
              </a:rPr>
              <a:t>sluttiden overholdes</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Pauser: </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Pauser planlægges </a:t>
            </a:r>
            <a:r>
              <a:rPr lang="da-DK" sz="1200" b="1" kern="100" dirty="0">
                <a:effectLst/>
                <a:latin typeface="+mn-lt"/>
                <a:ea typeface="Aptos" panose="020B0004020202020204" pitchFamily="34" charset="0"/>
                <a:cs typeface="Times New Roman" panose="02020603050405020304" pitchFamily="18" charset="0"/>
              </a:rPr>
              <a:t>dynamisk ca. hver time </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Opfordre til at </a:t>
            </a:r>
            <a:r>
              <a:rPr lang="da-DK" sz="1200" b="1" kern="100" dirty="0">
                <a:effectLst/>
                <a:latin typeface="+mn-lt"/>
                <a:ea typeface="Aptos" panose="020B0004020202020204" pitchFamily="34" charset="0"/>
                <a:cs typeface="Times New Roman" panose="02020603050405020304" pitchFamily="18" charset="0"/>
              </a:rPr>
              <a:t>trække lidt luft, få en kop kaffe </a:t>
            </a:r>
            <a:r>
              <a:rPr lang="da-DK" sz="1200" kern="100" dirty="0">
                <a:effectLst/>
                <a:latin typeface="+mn-lt"/>
                <a:ea typeface="Aptos" panose="020B0004020202020204" pitchFamily="34" charset="0"/>
                <a:cs typeface="Times New Roman" panose="02020603050405020304" pitchFamily="18" charset="0"/>
              </a:rPr>
              <a:t>eller vand, og strække benene.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Opfordre til at </a:t>
            </a:r>
            <a:r>
              <a:rPr lang="da-DK" sz="1200" b="1" kern="100" dirty="0">
                <a:effectLst/>
                <a:latin typeface="+mn-lt"/>
                <a:ea typeface="Aptos" panose="020B0004020202020204" pitchFamily="34" charset="0"/>
                <a:cs typeface="Times New Roman" panose="02020603050405020304" pitchFamily="18" charset="0"/>
              </a:rPr>
              <a:t>henligge telefoner mv. til pauserne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Toiletter og faciliteter fx grupperum</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Materialer og noter:</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Hvilke </a:t>
            </a:r>
            <a:r>
              <a:rPr lang="da-DK" sz="1200" b="1" kern="100" dirty="0">
                <a:effectLst/>
                <a:latin typeface="+mn-lt"/>
                <a:ea typeface="Aptos" panose="020B0004020202020204" pitchFamily="34" charset="0"/>
                <a:cs typeface="Times New Roman" panose="02020603050405020304" pitchFamily="18" charset="0"/>
              </a:rPr>
              <a:t>materialer er tilgængelige </a:t>
            </a:r>
            <a:r>
              <a:rPr lang="da-DK" sz="1200" kern="100" dirty="0">
                <a:effectLst/>
                <a:latin typeface="+mn-lt"/>
                <a:ea typeface="Aptos" panose="020B0004020202020204" pitchFamily="34" charset="0"/>
                <a:cs typeface="Times New Roman" panose="02020603050405020304" pitchFamily="18" charset="0"/>
              </a:rPr>
              <a:t>for deltagerne - hvornår og hvordan?</a:t>
            </a:r>
          </a:p>
          <a:p>
            <a:pPr marL="342900" lvl="0" indent="-342900">
              <a:lnSpc>
                <a:spcPct val="107000"/>
              </a:lnSpc>
              <a:buFont typeface="Symbol" panose="05050102010706020507" pitchFamily="18" charset="2"/>
              <a:buChar char=""/>
            </a:pPr>
            <a:r>
              <a:rPr lang="da-DK" sz="1200" b="1" kern="100" dirty="0">
                <a:effectLst/>
                <a:latin typeface="+mn-lt"/>
                <a:ea typeface="Aptos" panose="020B0004020202020204" pitchFamily="34" charset="0"/>
                <a:cs typeface="Times New Roman" panose="02020603050405020304" pitchFamily="18" charset="0"/>
              </a:rPr>
              <a:t>Spørgsmål undervejs</a:t>
            </a:r>
            <a:r>
              <a:rPr lang="da-DK" sz="1200" kern="100" dirty="0">
                <a:effectLst/>
                <a:latin typeface="+mn-lt"/>
                <a:ea typeface="Aptos" panose="020B0004020202020204" pitchFamily="34" charset="0"/>
                <a:cs typeface="Times New Roman" panose="02020603050405020304" pitchFamily="18" charset="0"/>
              </a:rPr>
              <a:t>, eller efter oplæg? </a:t>
            </a:r>
          </a:p>
          <a:p>
            <a:pPr marL="482600">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Spilleregler:</a:t>
            </a:r>
          </a:p>
          <a:p>
            <a:pPr marL="342900" lvl="0" indent="-342900" algn="l" defTabSz="914400" rtl="0" eaLnBrk="1" latinLnBrk="0" hangingPunct="1">
              <a:lnSpc>
                <a:spcPct val="107000"/>
              </a:lnSpc>
              <a:spcAft>
                <a:spcPts val="800"/>
              </a:spcAft>
              <a:buFont typeface="Symbol" panose="05050102010706020507" pitchFamily="18" charset="2"/>
              <a:buChar char=""/>
            </a:pPr>
            <a:r>
              <a:rPr lang="da-DK" sz="1200" kern="100" dirty="0">
                <a:solidFill>
                  <a:schemeClr val="tx1"/>
                </a:solidFill>
                <a:effectLst/>
                <a:latin typeface="+mn-lt"/>
                <a:ea typeface="Aptos" panose="020B0004020202020204" pitchFamily="34" charset="0"/>
                <a:cs typeface="Times New Roman" panose="02020603050405020304" pitchFamily="18" charset="0"/>
              </a:rPr>
              <a:t>Vi stiller spørgsmål</a:t>
            </a:r>
          </a:p>
          <a:p>
            <a:pPr marL="342900" lvl="0" indent="-342900" algn="l" defTabSz="914400" rtl="0" eaLnBrk="1" latinLnBrk="0" hangingPunct="1">
              <a:lnSpc>
                <a:spcPct val="107000"/>
              </a:lnSpc>
              <a:spcAft>
                <a:spcPts val="800"/>
              </a:spcAft>
              <a:buFont typeface="Symbol" panose="05050102010706020507" pitchFamily="18" charset="2"/>
              <a:buChar char=""/>
            </a:pPr>
            <a:r>
              <a:rPr lang="da-DK" sz="1200" kern="100" dirty="0">
                <a:solidFill>
                  <a:schemeClr val="tx1"/>
                </a:solidFill>
                <a:effectLst/>
                <a:latin typeface="+mn-lt"/>
                <a:ea typeface="Aptos" panose="020B0004020202020204" pitchFamily="34" charset="0"/>
                <a:cs typeface="Times New Roman" panose="02020603050405020304" pitchFamily="18" charset="0"/>
              </a:rPr>
              <a:t>Vi deler viden og erfaringer</a:t>
            </a:r>
          </a:p>
          <a:p>
            <a:pPr marL="342900" lvl="0" indent="-342900" algn="l" defTabSz="914400" rtl="0" eaLnBrk="1" latinLnBrk="0" hangingPunct="1">
              <a:lnSpc>
                <a:spcPct val="107000"/>
              </a:lnSpc>
              <a:spcAft>
                <a:spcPts val="800"/>
              </a:spcAft>
              <a:buFont typeface="Symbol" panose="05050102010706020507" pitchFamily="18" charset="2"/>
              <a:buChar char=""/>
            </a:pPr>
            <a:r>
              <a:rPr lang="da-DK" sz="1200" kern="100" dirty="0">
                <a:solidFill>
                  <a:schemeClr val="tx1"/>
                </a:solidFill>
                <a:effectLst/>
                <a:latin typeface="+mn-lt"/>
                <a:ea typeface="Aptos" panose="020B0004020202020204" pitchFamily="34" charset="0"/>
                <a:cs typeface="Times New Roman" panose="02020603050405020304" pitchFamily="18" charset="0"/>
              </a:rPr>
              <a:t>Vi har et fortroligt rum med plads til at lære</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Mobiltelefoner: Opfordre til at sætte </a:t>
            </a:r>
            <a:r>
              <a:rPr lang="da-DK" sz="1200" b="1" kern="100" dirty="0">
                <a:effectLst/>
                <a:latin typeface="+mn-lt"/>
                <a:ea typeface="Aptos" panose="020B0004020202020204" pitchFamily="34" charset="0"/>
                <a:cs typeface="Times New Roman" panose="02020603050405020304" pitchFamily="18" charset="0"/>
              </a:rPr>
              <a:t>telefoner på lydløs</a:t>
            </a:r>
            <a:r>
              <a:rPr lang="da-DK" sz="1200" kern="100" dirty="0">
                <a:effectLst/>
                <a:latin typeface="+mn-lt"/>
                <a:ea typeface="Aptos" panose="020B0004020202020204" pitchFamily="34" charset="0"/>
                <a:cs typeface="Times New Roman" panose="02020603050405020304" pitchFamily="18" charset="0"/>
              </a:rPr>
              <a:t>, så forstyrrelser undgås.</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Vi ser frem til en god dag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2295528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Arbejdsgangsanalyser er en metode, vi kan bruge til bedre at forstå, hvordan vores systemer og processer fungerer i praksis. Formålet er at skabe et klart billede af, hvilke trin og aktiviteter der indgår i en proces, og hvor vi måske kan finde muligheder for forbedringer.</a:t>
            </a:r>
          </a:p>
          <a:p>
            <a:endParaRPr lang="da-DK" dirty="0"/>
          </a:p>
          <a:p>
            <a:r>
              <a:rPr lang="da-DK" dirty="0"/>
              <a:t>Introducér patientsikkerhed.dk/arbejdsgangsanalyse, hvor deltagerne kan finde uddybende informationer om metoden.</a:t>
            </a:r>
          </a:p>
          <a:p>
            <a:endParaRPr lang="da-DK" dirty="0"/>
          </a:p>
          <a:p>
            <a:r>
              <a:rPr lang="da-DK" dirty="0"/>
              <a:t>Se uddybende metodevejledning i ”Beskrivelse af metoder og øvelser”</a:t>
            </a:r>
          </a:p>
        </p:txBody>
      </p:sp>
      <p:sp>
        <p:nvSpPr>
          <p:cNvPr id="4" name="Pladsholder til slidenummer 3"/>
          <p:cNvSpPr>
            <a:spLocks noGrp="1"/>
          </p:cNvSpPr>
          <p:nvPr>
            <p:ph type="sldNum" sz="quarter" idx="5"/>
          </p:nvPr>
        </p:nvSpPr>
        <p:spPr/>
        <p:txBody>
          <a:bodyPr/>
          <a:lstStyle/>
          <a:p>
            <a:fld id="{0DD9645C-D7FA-D74E-BD59-FA43DBFDCD63}" type="slidenum">
              <a:rPr lang="da-DK" smtClean="0"/>
              <a:t>30</a:t>
            </a:fld>
            <a:endParaRPr lang="da-DK"/>
          </a:p>
        </p:txBody>
      </p:sp>
    </p:spTree>
    <p:extLst>
      <p:ext uri="{BB962C8B-B14F-4D97-AF65-F5344CB8AC3E}">
        <p14:creationId xmlns:p14="http://schemas.microsoft.com/office/powerpoint/2010/main" val="739208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billede illustrerer en klassisk parabel om blinde mænd, der beskriver en elefant ud fra deres egne perspektiver. </a:t>
            </a:r>
            <a:r>
              <a:rPr lang="da-DK" b="1" dirty="0"/>
              <a:t>Alle beskriver elefanten forskelligt </a:t>
            </a:r>
            <a:r>
              <a:rPr lang="da-DK" dirty="0"/>
              <a:t>- som en 'væg', et 'reb', et 'træ' - fordi de kun ser eller rører en lille del af helheden. Vi </a:t>
            </a:r>
            <a:r>
              <a:rPr lang="da-DK" b="1" dirty="0"/>
              <a:t>fokuserer typisk på vores egne specifikke opgaver </a:t>
            </a:r>
            <a:r>
              <a:rPr lang="da-DK" dirty="0"/>
              <a:t>og arbejdsprocesser - hvad enten det er inden for sygepleje, medicin, administration eller terapi. Afhængig af hvor vi som sundhedspersoner er i processen, har vi derfor </a:t>
            </a:r>
            <a:r>
              <a:rPr lang="da-DK" b="1" dirty="0"/>
              <a:t>typisk et forskelligt billede af hele processen eller er uvidende </a:t>
            </a:r>
            <a:r>
              <a:rPr lang="da-DK" dirty="0"/>
              <a:t>om, hvem der gør hvad på hvilket tidspunkt i processen. Vi kan derfor komme til at </a:t>
            </a:r>
            <a:r>
              <a:rPr lang="da-DK" b="1" dirty="0"/>
              <a:t>miste det fulde billede af patientforløbet</a:t>
            </a:r>
            <a:r>
              <a:rPr lang="da-DK" dirty="0"/>
              <a:t>.</a:t>
            </a:r>
          </a:p>
          <a:p>
            <a:endParaRPr lang="da-DK" dirty="0"/>
          </a:p>
          <a:p>
            <a:r>
              <a:rPr lang="da-DK" b="0" dirty="0"/>
              <a:t>Pointen her </a:t>
            </a:r>
            <a:r>
              <a:rPr lang="da-DK" dirty="0"/>
              <a:t>er at vise, hvordan vores </a:t>
            </a:r>
            <a:r>
              <a:rPr lang="da-DK" b="1" dirty="0"/>
              <a:t>egne rutiner og arbejdsprocesser ofte kan føre til en indsnævret forståelse </a:t>
            </a:r>
            <a:r>
              <a:rPr lang="da-DK" dirty="0"/>
              <a:t>af virkeligheden. Vi ser kun vores egen 'del af elefanten’. For at få et fælles billede og opnå bedre samarbejde er det vigtigt, at vi </a:t>
            </a:r>
            <a:r>
              <a:rPr lang="da-DK" b="1" dirty="0"/>
              <a:t>kortlægger vores processer og deler vores perspektiver</a:t>
            </a:r>
            <a:r>
              <a:rPr lang="da-DK" dirty="0"/>
              <a:t>. Ved at gøre det kan vi skabe et mere sammenhængende billede af vores arbejdsplads og opgaver, hvilket fører til </a:t>
            </a:r>
            <a:r>
              <a:rPr lang="da-DK" b="1" dirty="0"/>
              <a:t>bedre forståelse og effektivitet</a:t>
            </a:r>
            <a:r>
              <a:rPr lang="da-DK" dirty="0"/>
              <a:t>.</a:t>
            </a:r>
          </a:p>
          <a:p>
            <a:endParaRPr lang="da-DK" dirty="0"/>
          </a:p>
          <a:p>
            <a:r>
              <a:rPr lang="da-DK" b="1" dirty="0"/>
              <a:t>Læringspointen</a:t>
            </a:r>
            <a:r>
              <a:rPr lang="da-DK" dirty="0"/>
              <a:t> her er, at selvom vi måske har dyb indsigt i vores egne opgaver, har vi brug for at samarbejde og kommunikere på tværs for at se det fulde billede. Dette skaber en fælles forståelse og styrker både teamets og organisationens samlede indsats. En kortlægning af processen skal sikre, at alle i teamet har en fælles og korrekt forståelse af den proces, vi ønsker at forbedre, løbende.</a:t>
            </a:r>
          </a:p>
          <a:p>
            <a:endParaRPr lang="da-DK" dirty="0"/>
          </a:p>
          <a:p>
            <a:r>
              <a:rPr lang="da-DK" b="1" dirty="0"/>
              <a:t>Spørg:</a:t>
            </a:r>
            <a:r>
              <a:rPr lang="da-DK" dirty="0"/>
              <a:t> Hvem har som regel et samlet billede af processen og kan være værdiskabende at inddrage i kortlægningen af processen? (Patienter og pårørende.)</a:t>
            </a:r>
          </a:p>
          <a:p>
            <a:endParaRPr lang="da-DK" dirty="0"/>
          </a:p>
          <a:p>
            <a:r>
              <a:rPr lang="da-DK" dirty="0"/>
              <a:t>Tænk patienter og pårørende ind som en vigtig ressource. De har </a:t>
            </a:r>
            <a:r>
              <a:rPr lang="da-DK" b="1" dirty="0"/>
              <a:t>typisk det mest sammenhængende overblik </a:t>
            </a:r>
            <a:r>
              <a:rPr lang="da-DK" dirty="0"/>
              <a:t>over hele patientforløbet, fordi de oplever det som en helhed - fra indlæggelse til udskrivning, og ofte også tiden før og efter hospitalsopholdet. Deres perspektiv kan derfor være uvurderligt i forbedringsarbejde, når vi ønsker at skabe en mere helhedsorienteret tilgang til pleje og behandling.</a:t>
            </a:r>
          </a:p>
          <a:p>
            <a:endParaRPr lang="da-DK" dirty="0"/>
          </a:p>
          <a:p>
            <a:r>
              <a:rPr lang="da-DK" dirty="0"/>
              <a:t>Ved at inddrage deres perspektiver kan vi få et mere fuldstændigt billede og dermed tage bedre beslutninger for at forbedre både processer og kvaliteten af den samlede patientoplevelse.</a:t>
            </a:r>
          </a:p>
          <a:p>
            <a:endParaRPr lang="da-DK" dirty="0"/>
          </a:p>
        </p:txBody>
      </p:sp>
      <p:sp>
        <p:nvSpPr>
          <p:cNvPr id="4" name="Pladsholder til slidenummer 3"/>
          <p:cNvSpPr>
            <a:spLocks noGrp="1"/>
          </p:cNvSpPr>
          <p:nvPr>
            <p:ph type="sldNum" sz="quarter" idx="10"/>
          </p:nvPr>
        </p:nvSpPr>
        <p:spPr/>
        <p:txBody>
          <a:bodyPr/>
          <a:lstStyle/>
          <a:p>
            <a:fld id="{4F3199DE-A50E-45E2-A1D1-730BFC29F54E}" type="slidenum">
              <a:rPr lang="da-DK" smtClean="0"/>
              <a:t>31</a:t>
            </a:fld>
            <a:endParaRPr lang="da-DK"/>
          </a:p>
        </p:txBody>
      </p:sp>
    </p:spTree>
    <p:extLst>
      <p:ext uri="{BB962C8B-B14F-4D97-AF65-F5344CB8AC3E}">
        <p14:creationId xmlns:p14="http://schemas.microsoft.com/office/powerpoint/2010/main" val="3346054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txBox="1">
            <a:spLocks noGrp="1"/>
          </p:cNvSpPr>
          <p:nvPr>
            <p:ph type="body" sz="quarter" idx="1"/>
          </p:nvPr>
        </p:nvSpPr>
        <p:spPr/>
        <p:txBody>
          <a:bodyPr/>
          <a:lstStyle/>
          <a:p>
            <a:pPr lvl="0"/>
            <a:r>
              <a:rPr lang="da-DK" dirty="0"/>
              <a:t>Formålet med en arbejdsgangsanalyse er at skabe et fælles ind- og overblik over de processer, vi alle er en del af. Vi kan tænke på det som at tage et </a:t>
            </a:r>
            <a:r>
              <a:rPr lang="da-DK" b="1" dirty="0"/>
              <a:t>'helikopterperspektiv,' hvor vi zoomer ud og ser på, hvordan de forskellige led hænger sammen</a:t>
            </a:r>
            <a:r>
              <a:rPr lang="da-DK" dirty="0"/>
              <a:t>, og hvem der er involveret. </a:t>
            </a:r>
          </a:p>
          <a:p>
            <a:pPr lvl="0"/>
            <a:r>
              <a:rPr lang="da-DK" dirty="0"/>
              <a:t>En arbejdsgangsanalyse er et værdifuldt værktøj, fordi det hjælper os med at skabe et fælles </a:t>
            </a:r>
            <a:r>
              <a:rPr lang="da-DK" b="1" dirty="0"/>
              <a:t>indblik i den nuværende proces og overblik over de aktører, </a:t>
            </a:r>
            <a:r>
              <a:rPr lang="da-DK" dirty="0"/>
              <a:t>som kender og arbejder i processen. Når vi ser på vores arbejdsgange som en helhed, får vi en </a:t>
            </a:r>
            <a:r>
              <a:rPr lang="da-DK" b="1" dirty="0"/>
              <a:t>dybere forståelse af, hvordan hvert led hænger </a:t>
            </a:r>
            <a:r>
              <a:rPr lang="da-DK" dirty="0"/>
              <a:t>sammen og påvirker den samlede proces.</a:t>
            </a:r>
          </a:p>
          <a:p>
            <a:pPr lvl="0"/>
            <a:endParaRPr lang="da-DK" dirty="0"/>
          </a:p>
          <a:p>
            <a:pPr lvl="0"/>
            <a:r>
              <a:rPr lang="da-DK" dirty="0"/>
              <a:t>En vigtig del af analysen er at identificere de trin, der direkte påvirker kvaliteten, patientsikkerheden og patientens oplevelse. Det giver os mulighed for at få </a:t>
            </a:r>
            <a:r>
              <a:rPr lang="da-DK" b="1" dirty="0"/>
              <a:t>øje på områder</a:t>
            </a:r>
            <a:r>
              <a:rPr lang="da-DK" dirty="0"/>
              <a:t>, hvor vores </a:t>
            </a:r>
            <a:r>
              <a:rPr lang="da-DK" b="1" dirty="0"/>
              <a:t>individuelle arbejdstrin potentielt kompromitterer </a:t>
            </a:r>
            <a:r>
              <a:rPr lang="da-DK" dirty="0"/>
              <a:t>den samlede kvalitet og sikkerhed.</a:t>
            </a:r>
          </a:p>
          <a:p>
            <a:pPr lvl="0"/>
            <a:r>
              <a:rPr lang="da-DK" dirty="0"/>
              <a:t>Her kan vi spørge os selv: </a:t>
            </a:r>
            <a:r>
              <a:rPr lang="da-DK" b="1" dirty="0"/>
              <a:t>Hvilke arbejdstrin tilføjer værdi for patienten</a:t>
            </a:r>
            <a:r>
              <a:rPr lang="da-DK" dirty="0"/>
              <a:t>, og hvilke gør det måske ikke? Det kan være flaskehalse i arbejdsgangen, hvor ventetid opstår, eller steder i processen, hvor der mangler data eller viden til at træffe bedre beslutninger.</a:t>
            </a:r>
          </a:p>
          <a:p>
            <a:pPr lvl="0"/>
            <a:endParaRPr lang="da-DK" dirty="0"/>
          </a:p>
          <a:p>
            <a:pPr lvl="0"/>
            <a:r>
              <a:rPr lang="da-DK" dirty="0"/>
              <a:t>Gennem arbejdsgangsanalysen kan vi altså identificere de trin, der måske går galt eller tager længere tid end nødvendigt, og som i sidste ende kan kompromittere både kvaliteten af behandlingen og patientens oplevelse. </a:t>
            </a:r>
          </a:p>
          <a:p>
            <a:pPr lvl="0"/>
            <a:endParaRPr lang="da-DK" dirty="0"/>
          </a:p>
          <a:p>
            <a:pPr lvl="0"/>
            <a:r>
              <a:rPr lang="da-DK" dirty="0"/>
              <a:t>En anden vigtig dimension af analysen er, at den giver os mulighed for at </a:t>
            </a:r>
            <a:r>
              <a:rPr lang="da-DK" b="1" dirty="0"/>
              <a:t>identificere idéer til ændringer</a:t>
            </a:r>
            <a:r>
              <a:rPr lang="da-DK" dirty="0"/>
              <a:t>. Små justeringer i processen kan have stor betydning for arbejdsflovet, effektiviteten og sammenhængen i patientens forløb. </a:t>
            </a:r>
          </a:p>
          <a:p>
            <a:pPr lvl="0"/>
            <a:endParaRPr lang="da-DK" dirty="0"/>
          </a:p>
          <a:p>
            <a:pPr lvl="0"/>
            <a:r>
              <a:rPr lang="da-DK" dirty="0"/>
              <a:t>Endelig er selve </a:t>
            </a:r>
            <a:r>
              <a:rPr lang="da-DK" b="1" dirty="0"/>
              <a:t>arbejdsgangsanalysen en læringsproces</a:t>
            </a:r>
            <a:r>
              <a:rPr lang="da-DK" dirty="0"/>
              <a:t>. Når vi sætter os ned og diskuterer hver del af processen, </a:t>
            </a:r>
            <a:r>
              <a:rPr lang="da-DK" b="1" dirty="0"/>
              <a:t>lærer vi ikke kun mere om helheden, men også om hinandens roller og udfordringer</a:t>
            </a:r>
            <a:r>
              <a:rPr lang="da-DK" dirty="0"/>
              <a:t>. Det kan føre til en bedre forståelse af, hvordan vi kan arbejde bedre sammen og skabe en mere sammenhængende arbejdsgang eller sammenhængende patientforløb.</a:t>
            </a:r>
          </a:p>
          <a:p>
            <a:pPr lvl="0"/>
            <a:endParaRPr lang="da-DK" dirty="0"/>
          </a:p>
          <a:p>
            <a:pPr lvl="0"/>
            <a:r>
              <a:rPr lang="da-DK" dirty="0"/>
              <a:t>Med dette overblik bliver det muligt at planlægge og designe en forbedret proces. Vi kan systematisk arbejde hen imod en standardisering og dokumentation af vores praksis, så vi sikrer konsistens og høj kvalitet i vores arbejde.</a:t>
            </a:r>
          </a:p>
          <a:p>
            <a:pPr lvl="0"/>
            <a:endParaRPr lang="da-DK" dirty="0"/>
          </a:p>
          <a:p>
            <a:pPr lvl="0"/>
            <a:r>
              <a:rPr lang="da-DK" b="1" dirty="0"/>
              <a:t>Kort opsummerende giver arbejdsgangsanalysen både en forståelse af, hvordan vi arbejder i dag, og samtidigt de nødvendige redskaber til at planlægge en fremtidig proces, der er både effektiv og patientcentreret.</a:t>
            </a:r>
          </a:p>
          <a:p>
            <a:pPr lvl="0"/>
            <a:endParaRPr lang="da-DK" dirty="0"/>
          </a:p>
          <a:p>
            <a:pPr lvl="0"/>
            <a:endParaRPr lang="da-DK" dirty="0"/>
          </a:p>
        </p:txBody>
      </p:sp>
    </p:spTree>
    <p:extLst>
      <p:ext uri="{BB962C8B-B14F-4D97-AF65-F5344CB8AC3E}">
        <p14:creationId xmlns:p14="http://schemas.microsoft.com/office/powerpoint/2010/main" val="2182001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En arbejdsgangsanalyse indebærer, at vi visuelt </a:t>
            </a:r>
            <a:r>
              <a:rPr lang="da-DK" b="1" dirty="0"/>
              <a:t>kortlægger hvert trin i en proces – fra start til slut. </a:t>
            </a:r>
            <a:r>
              <a:rPr lang="da-DK" dirty="0"/>
              <a:t>Det kan være en simpel proces eller en meget kompleks kæde af trin, afhængigt af det system vi ser på. For eksempel kan vi gennemgå </a:t>
            </a:r>
            <a:r>
              <a:rPr lang="da-DK" b="1" dirty="0"/>
              <a:t>en patients vej, et </a:t>
            </a:r>
            <a:r>
              <a:rPr lang="da-DK" b="1" dirty="0" err="1"/>
              <a:t>informationsflow</a:t>
            </a:r>
            <a:r>
              <a:rPr lang="da-DK" b="1" dirty="0"/>
              <a:t> i teamet eller en medicineringsproces.</a:t>
            </a:r>
          </a:p>
          <a:p>
            <a:endParaRPr lang="da-DK" dirty="0"/>
          </a:p>
          <a:p>
            <a:r>
              <a:rPr lang="da-DK" dirty="0"/>
              <a:t>Når vi taler om arbejdsgangsanalyse, handler det i høj grad om at skabe </a:t>
            </a:r>
            <a:r>
              <a:rPr lang="da-DK" b="1" dirty="0"/>
              <a:t>et visuelt overblik </a:t>
            </a:r>
            <a:r>
              <a:rPr lang="da-DK" dirty="0"/>
              <a:t>over hele processen. Dette overblik hjælper os med at opnå en </a:t>
            </a:r>
            <a:r>
              <a:rPr lang="da-DK" b="1" dirty="0"/>
              <a:t>fælles forståelse af, hvordan vi arbejder i dag</a:t>
            </a:r>
            <a:r>
              <a:rPr lang="da-DK" dirty="0"/>
              <a:t>. En arbejdsgangsanalyse giver os også indsigt i, </a:t>
            </a:r>
            <a:r>
              <a:rPr lang="da-DK" b="1" dirty="0"/>
              <a:t>hvilke aktører der er involveret </a:t>
            </a:r>
            <a:r>
              <a:rPr lang="da-DK" dirty="0"/>
              <a:t>i hver del af processen og deres roller. Det er afgørende, at </a:t>
            </a:r>
            <a:r>
              <a:rPr lang="da-DK" b="1" dirty="0"/>
              <a:t>alle aktører </a:t>
            </a:r>
            <a:r>
              <a:rPr lang="da-DK" dirty="0"/>
              <a:t>– fra læger og sygeplejersker til administrativt personale og servicepersonale – har en forståelse af den samlede proces, fordi vi alle påvirker resultatet og patientens oplevelse.</a:t>
            </a:r>
          </a:p>
          <a:p>
            <a:endParaRPr lang="da-DK" dirty="0"/>
          </a:p>
          <a:p>
            <a:endParaRPr lang="da-DK" dirty="0"/>
          </a:p>
          <a:p>
            <a:r>
              <a:rPr lang="da-DK" dirty="0"/>
              <a:t>Arbejdsgangsanalyser er særligt værdifulde, fordi de kan hjælpe os med at </a:t>
            </a:r>
            <a:r>
              <a:rPr lang="da-DK" b="1" dirty="0"/>
              <a:t>identificere områder, hvor kvaliteten af pleje og patientsikkerhed kan forbedres</a:t>
            </a:r>
            <a:r>
              <a:rPr lang="da-DK" dirty="0"/>
              <a:t>. Vi kan opdage, om der er steder, hvor der mangler ressourcer, om der er trin, som kan forenkles, eller om der er behov for at bedre kommunikation mellem faggrupper.</a:t>
            </a:r>
          </a:p>
        </p:txBody>
      </p:sp>
      <p:sp>
        <p:nvSpPr>
          <p:cNvPr id="4" name="Pladsholder til diasnummer 3"/>
          <p:cNvSpPr>
            <a:spLocks noGrp="1"/>
          </p:cNvSpPr>
          <p:nvPr>
            <p:ph type="sldNum" sz="quarter" idx="10"/>
          </p:nvPr>
        </p:nvSpPr>
        <p:spPr/>
        <p:txBody>
          <a:bodyPr/>
          <a:lstStyle/>
          <a:p>
            <a:fld id="{2C851D94-5711-4DB0-8CD6-B7C0F68C992F}" type="slidenum">
              <a:rPr lang="en-GB" smtClean="0"/>
              <a:pPr/>
              <a:t>33</a:t>
            </a:fld>
            <a:endParaRPr lang="en-GB"/>
          </a:p>
        </p:txBody>
      </p:sp>
    </p:spTree>
    <p:extLst>
      <p:ext uri="{BB962C8B-B14F-4D97-AF65-F5344CB8AC3E}">
        <p14:creationId xmlns:p14="http://schemas.microsoft.com/office/powerpoint/2010/main" val="3629040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81D21-ECCB-B633-9FAA-57D09F58466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A72D738-3AAE-D68F-4D17-95EEFEDBB26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BC6410-E027-C580-8612-E09D2670B4EB}"/>
              </a:ext>
            </a:extLst>
          </p:cNvPr>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Når vi arbejder med forbedringer, er det vigtigt at forstå, at der ofte er tre forskellige udgaver af en arbejdsgang i spil:</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marL="228600" lvl="0" indent="-228600">
              <a:lnSpc>
                <a:spcPct val="107000"/>
              </a:lnSpc>
              <a:spcAft>
                <a:spcPts val="800"/>
              </a:spcAft>
              <a:buFont typeface="+mj-lt"/>
              <a:buAutoNum type="arabicPeriod"/>
            </a:pPr>
            <a:r>
              <a:rPr lang="da-DK" sz="1200" kern="100" dirty="0">
                <a:effectLst/>
                <a:latin typeface="+mn-lt"/>
                <a:ea typeface="Aptos" panose="020B0004020202020204" pitchFamily="34" charset="0"/>
                <a:cs typeface="Times New Roman" panose="02020603050405020304" pitchFamily="18" charset="0"/>
              </a:rPr>
              <a:t>Den, som er </a:t>
            </a:r>
            <a:r>
              <a:rPr lang="da-DK" sz="1200" b="1" kern="100" dirty="0">
                <a:effectLst/>
                <a:latin typeface="+mn-lt"/>
                <a:ea typeface="Aptos" panose="020B0004020202020204" pitchFamily="34" charset="0"/>
                <a:cs typeface="Times New Roman" panose="02020603050405020304" pitchFamily="18" charset="0"/>
              </a:rPr>
              <a:t>defineret og dokumenteret</a:t>
            </a:r>
            <a:r>
              <a:rPr lang="da-DK" sz="1200" kern="100" dirty="0">
                <a:effectLst/>
                <a:latin typeface="+mn-lt"/>
                <a:ea typeface="Aptos" panose="020B0004020202020204" pitchFamily="34" charset="0"/>
                <a:cs typeface="Times New Roman" panose="02020603050405020304" pitchFamily="18" charset="0"/>
              </a:rPr>
              <a:t> – det er den version, vi har,</a:t>
            </a:r>
            <a:r>
              <a:rPr lang="da-DK" sz="1200" kern="100" baseline="0" dirty="0">
                <a:effectLst/>
                <a:latin typeface="+mn-lt"/>
                <a:ea typeface="Aptos" panose="020B0004020202020204" pitchFamily="34" charset="0"/>
                <a:cs typeface="Times New Roman" panose="02020603050405020304" pitchFamily="18" charset="0"/>
              </a:rPr>
              <a:t> som er</a:t>
            </a:r>
            <a:r>
              <a:rPr lang="da-DK" sz="1200" kern="100" dirty="0">
                <a:effectLst/>
                <a:latin typeface="+mn-lt"/>
                <a:ea typeface="Aptos" panose="020B0004020202020204" pitchFamily="34" charset="0"/>
                <a:cs typeface="Times New Roman" panose="02020603050405020304" pitchFamily="18" charset="0"/>
              </a:rPr>
              <a:t> aftalt imellem os og skrevet ned i </a:t>
            </a:r>
            <a:r>
              <a:rPr lang="da-DK" sz="1200" b="1" kern="100" dirty="0">
                <a:effectLst/>
                <a:latin typeface="+mn-lt"/>
                <a:ea typeface="Aptos" panose="020B0004020202020204" pitchFamily="34" charset="0"/>
                <a:cs typeface="Times New Roman" panose="02020603050405020304" pitchFamily="18" charset="0"/>
              </a:rPr>
              <a:t>vores dokumenter og retningslinjer</a:t>
            </a:r>
            <a:r>
              <a:rPr lang="da-DK" sz="1200" kern="100" dirty="0">
                <a:effectLst/>
                <a:latin typeface="+mn-lt"/>
                <a:ea typeface="Aptos" panose="020B0004020202020204" pitchFamily="34" charset="0"/>
                <a:cs typeface="Times New Roman" panose="02020603050405020304" pitchFamily="18" charset="0"/>
              </a:rPr>
              <a:t>. Den repræsenterer vores fælles forståelse af, hvordan tingene </a:t>
            </a:r>
            <a:r>
              <a:rPr lang="da-DK" sz="1200" b="1" kern="100" dirty="0">
                <a:effectLst/>
                <a:latin typeface="+mn-lt"/>
                <a:ea typeface="Aptos" panose="020B0004020202020204" pitchFamily="34" charset="0"/>
                <a:cs typeface="Times New Roman" panose="02020603050405020304" pitchFamily="18" charset="0"/>
              </a:rPr>
              <a:t>”burde” foregå </a:t>
            </a:r>
            <a:r>
              <a:rPr lang="da-DK" sz="1200" kern="100" dirty="0">
                <a:effectLst/>
                <a:latin typeface="+mn-lt"/>
                <a:ea typeface="Aptos" panose="020B0004020202020204" pitchFamily="34" charset="0"/>
                <a:cs typeface="Times New Roman" panose="02020603050405020304" pitchFamily="18" charset="0"/>
              </a:rPr>
              <a:t>i praksis. Det er vigtigt at have denne version, fordi det giver os en standard at arbejde ud fra.</a:t>
            </a:r>
          </a:p>
          <a:p>
            <a:pPr marL="228600" indent="-228600">
              <a:lnSpc>
                <a:spcPct val="107000"/>
              </a:lnSpc>
              <a:spcAft>
                <a:spcPts val="800"/>
              </a:spcAft>
              <a:buFont typeface="+mj-lt"/>
              <a:buAutoNum type="arabicPeriod"/>
            </a:pPr>
            <a:endParaRPr lang="da-DK" sz="1200" kern="100" dirty="0">
              <a:effectLst/>
              <a:latin typeface="+mn-lt"/>
              <a:ea typeface="Aptos" panose="020B0004020202020204" pitchFamily="34" charset="0"/>
              <a:cs typeface="Times New Roman" panose="02020603050405020304" pitchFamily="18" charset="0"/>
            </a:endParaRPr>
          </a:p>
          <a:p>
            <a:pPr marL="228600" lvl="0" indent="-228600">
              <a:lnSpc>
                <a:spcPct val="107000"/>
              </a:lnSpc>
              <a:spcAft>
                <a:spcPts val="800"/>
              </a:spcAft>
              <a:buFont typeface="+mj-lt"/>
              <a:buAutoNum type="arabicPeriod"/>
            </a:pPr>
            <a:r>
              <a:rPr lang="da-DK" sz="1200" kern="100" dirty="0">
                <a:effectLst/>
                <a:latin typeface="+mn-lt"/>
                <a:ea typeface="Aptos" panose="020B0004020202020204" pitchFamily="34" charset="0"/>
                <a:cs typeface="Times New Roman" panose="02020603050405020304" pitchFamily="18" charset="0"/>
              </a:rPr>
              <a:t>Den, som gennemføres i praksis – dette er den version, som </a:t>
            </a:r>
            <a:r>
              <a:rPr lang="da-DK" sz="1200" b="1" kern="100" dirty="0">
                <a:effectLst/>
                <a:latin typeface="+mn-lt"/>
                <a:ea typeface="Aptos" panose="020B0004020202020204" pitchFamily="34" charset="0"/>
                <a:cs typeface="Times New Roman" panose="02020603050405020304" pitchFamily="18" charset="0"/>
              </a:rPr>
              <a:t>medarbejderne faktisk udfører</a:t>
            </a:r>
            <a:r>
              <a:rPr lang="da-DK" sz="1200" kern="100" dirty="0">
                <a:effectLst/>
                <a:latin typeface="+mn-lt"/>
                <a:ea typeface="Aptos" panose="020B0004020202020204" pitchFamily="34" charset="0"/>
                <a:cs typeface="Times New Roman" panose="02020603050405020304" pitchFamily="18" charset="0"/>
              </a:rPr>
              <a:t>. Der kan være små eller store forskelle mellem denne og den dokumenterede version, ofte på grund af </a:t>
            </a:r>
            <a:r>
              <a:rPr lang="da-DK" sz="1200" b="1" kern="100" dirty="0">
                <a:effectLst/>
                <a:latin typeface="+mn-lt"/>
                <a:ea typeface="Aptos" panose="020B0004020202020204" pitchFamily="34" charset="0"/>
                <a:cs typeface="Times New Roman" panose="02020603050405020304" pitchFamily="18" charset="0"/>
              </a:rPr>
              <a:t>praktiske udfordringer eller tilpasninger</a:t>
            </a:r>
            <a:r>
              <a:rPr lang="da-DK" sz="1200" kern="100" dirty="0">
                <a:effectLst/>
                <a:latin typeface="+mn-lt"/>
                <a:ea typeface="Aptos" panose="020B0004020202020204" pitchFamily="34" charset="0"/>
                <a:cs typeface="Times New Roman" panose="02020603050405020304" pitchFamily="18" charset="0"/>
              </a:rPr>
              <a:t>, som folk har gjort undervejs for at få arbejdet til at glide.</a:t>
            </a:r>
          </a:p>
          <a:p>
            <a:pPr marL="228600" indent="-228600">
              <a:lnSpc>
                <a:spcPct val="107000"/>
              </a:lnSpc>
              <a:spcAft>
                <a:spcPts val="800"/>
              </a:spcAft>
              <a:buFont typeface="+mj-lt"/>
              <a:buAutoNum type="arabicPeriod"/>
            </a:pPr>
            <a:endParaRPr lang="da-DK" sz="1200" kern="100" dirty="0">
              <a:effectLst/>
              <a:latin typeface="+mn-lt"/>
              <a:ea typeface="Aptos" panose="020B0004020202020204" pitchFamily="34" charset="0"/>
              <a:cs typeface="Times New Roman" panose="02020603050405020304" pitchFamily="18" charset="0"/>
            </a:endParaRPr>
          </a:p>
          <a:p>
            <a:pPr marL="228600" lvl="0" indent="-228600">
              <a:lnSpc>
                <a:spcPct val="107000"/>
              </a:lnSpc>
              <a:spcAft>
                <a:spcPts val="800"/>
              </a:spcAft>
              <a:buFont typeface="+mj-lt"/>
              <a:buAutoNum type="arabicPeriod"/>
            </a:pPr>
            <a:r>
              <a:rPr lang="da-DK" sz="1200" b="1" kern="100" dirty="0">
                <a:effectLst/>
                <a:latin typeface="+mn-lt"/>
                <a:ea typeface="Aptos" panose="020B0004020202020204" pitchFamily="34" charset="0"/>
                <a:cs typeface="Times New Roman" panose="02020603050405020304" pitchFamily="18" charset="0"/>
              </a:rPr>
              <a:t>Den arbejdsgang, vi ønsker </a:t>
            </a:r>
            <a:r>
              <a:rPr lang="da-DK" sz="1200" kern="100" dirty="0">
                <a:effectLst/>
                <a:latin typeface="+mn-lt"/>
                <a:ea typeface="Aptos" panose="020B0004020202020204" pitchFamily="34" charset="0"/>
                <a:cs typeface="Times New Roman" panose="02020603050405020304" pitchFamily="18" charset="0"/>
              </a:rPr>
              <a:t>– denne version repræsenterer </a:t>
            </a:r>
            <a:r>
              <a:rPr lang="da-DK" sz="1200" b="1" kern="100" dirty="0">
                <a:effectLst/>
                <a:latin typeface="+mn-lt"/>
                <a:ea typeface="Aptos" panose="020B0004020202020204" pitchFamily="34" charset="0"/>
                <a:cs typeface="Times New Roman" panose="02020603050405020304" pitchFamily="18" charset="0"/>
              </a:rPr>
              <a:t>vores mål</a:t>
            </a:r>
            <a:r>
              <a:rPr lang="da-DK" sz="1200" kern="100" dirty="0">
                <a:effectLst/>
                <a:latin typeface="+mn-lt"/>
                <a:ea typeface="Aptos" panose="020B0004020202020204" pitchFamily="34" charset="0"/>
                <a:cs typeface="Times New Roman" panose="02020603050405020304" pitchFamily="18" charset="0"/>
              </a:rPr>
              <a:t>: Hvordan ville arbejdsgangen se ud i en ideel situation? Måske mere effektiv, mindre tidskrævende, eller endnu mere brugervenlig. Dette er den arbejdsgang, vi stræber efter at opnå gennem forbedringer.</a:t>
            </a:r>
          </a:p>
          <a:p>
            <a:pPr marL="0" indent="0">
              <a:lnSpc>
                <a:spcPct val="107000"/>
              </a:lnSpc>
              <a:spcAft>
                <a:spcPts val="800"/>
              </a:spcAft>
              <a:buFont typeface="+mj-lt"/>
              <a:buNone/>
            </a:pPr>
            <a:endParaRPr lang="da-DK" sz="1200" kern="100" dirty="0">
              <a:effectLst/>
              <a:latin typeface="+mn-lt"/>
              <a:ea typeface="Aptos" panose="020B0004020202020204" pitchFamily="34" charset="0"/>
              <a:cs typeface="Times New Roman" panose="02020603050405020304" pitchFamily="18" charset="0"/>
            </a:endParaRPr>
          </a:p>
          <a:p>
            <a:endParaRPr lang="da-DK" dirty="0">
              <a:latin typeface="+mn-lt"/>
            </a:endParaRPr>
          </a:p>
          <a:p>
            <a:r>
              <a:rPr lang="da-DK" b="1" dirty="0">
                <a:latin typeface="+mn-lt"/>
              </a:rPr>
              <a:t>Læringspointe:</a:t>
            </a:r>
            <a:r>
              <a:rPr lang="da-DK" dirty="0">
                <a:latin typeface="+mn-lt"/>
              </a:rPr>
              <a:t> For at kunne forbedre en arbejdsgang er det afgørende at forstå den nuværende praksis. Ofte afviger opfattelsen af arbejdsgangen fra virkeligheden. Ved at analysere de tre versioner af en arbejdsgang – den planlagte, den opfattede og den faktisk udførte – kan vi afdække uoverensstemmelser og bruge denne indsigt til at skabe realistiske, praktisk gennemførlige forbedringer.</a:t>
            </a:r>
          </a:p>
          <a:p>
            <a:endParaRPr lang="da-DK" dirty="0"/>
          </a:p>
        </p:txBody>
      </p:sp>
      <p:sp>
        <p:nvSpPr>
          <p:cNvPr id="4" name="Pladsholder til slidenummer 3">
            <a:extLst>
              <a:ext uri="{FF2B5EF4-FFF2-40B4-BE49-F238E27FC236}">
                <a16:creationId xmlns:a16="http://schemas.microsoft.com/office/drawing/2014/main" id="{9B6EF360-1D5A-9CAB-3511-7153B9BD720C}"/>
              </a:ext>
            </a:extLst>
          </p:cNvPr>
          <p:cNvSpPr>
            <a:spLocks noGrp="1"/>
          </p:cNvSpPr>
          <p:nvPr>
            <p:ph type="sldNum" sz="quarter" idx="10"/>
          </p:nvPr>
        </p:nvSpPr>
        <p:spPr/>
        <p:txBody>
          <a:bodyPr/>
          <a:lstStyle/>
          <a:p>
            <a:fld id="{2C851D94-5711-4DB0-8CD6-B7C0F68C992F}" type="slidenum">
              <a:rPr lang="en-GB" smtClean="0"/>
              <a:t>34</a:t>
            </a:fld>
            <a:endParaRPr lang="en-GB"/>
          </a:p>
        </p:txBody>
      </p:sp>
    </p:spTree>
    <p:extLst>
      <p:ext uri="{BB962C8B-B14F-4D97-AF65-F5344CB8AC3E}">
        <p14:creationId xmlns:p14="http://schemas.microsoft.com/office/powerpoint/2010/main" val="1471324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Her ser vi to eksempler på arbejdsgangsanalyse i praksis. Formålet med arbejdsgangsanalyse er at få en grundig forståelse af, hvordan arbejdet faktisk udføres, og identificere de potentielle områder, hvor forbedringer kan implementeres. </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Fremhæv, hvad de to billeder viser: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En </a:t>
            </a:r>
            <a:r>
              <a:rPr lang="da-DK" sz="1200" b="1" kern="100" dirty="0">
                <a:effectLst/>
                <a:latin typeface="+mn-lt"/>
                <a:ea typeface="Aptos" panose="020B0004020202020204" pitchFamily="34" charset="0"/>
                <a:cs typeface="Times New Roman" panose="02020603050405020304" pitchFamily="18" charset="0"/>
              </a:rPr>
              <a:t>gruppediskussion,</a:t>
            </a:r>
            <a:r>
              <a:rPr lang="da-DK" sz="1200" kern="100" dirty="0">
                <a:effectLst/>
                <a:latin typeface="+mn-lt"/>
                <a:ea typeface="Aptos" panose="020B0004020202020204" pitchFamily="34" charset="0"/>
                <a:cs typeface="Times New Roman" panose="02020603050405020304" pitchFamily="18" charset="0"/>
              </a:rPr>
              <a:t> hvor processen bliver opdelt og analyseret. </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b="1" kern="100" dirty="0">
                <a:effectLst/>
                <a:latin typeface="+mn-lt"/>
                <a:ea typeface="Aptos" panose="020B0004020202020204" pitchFamily="34" charset="0"/>
                <a:cs typeface="Times New Roman" panose="02020603050405020304" pitchFamily="18" charset="0"/>
              </a:rPr>
              <a:t>Farvekodede sedler,</a:t>
            </a:r>
            <a:r>
              <a:rPr lang="da-DK" sz="1200" kern="100" dirty="0">
                <a:effectLst/>
                <a:latin typeface="+mn-lt"/>
                <a:ea typeface="Aptos" panose="020B0004020202020204" pitchFamily="34" charset="0"/>
                <a:cs typeface="Times New Roman" panose="02020603050405020304" pitchFamily="18" charset="0"/>
              </a:rPr>
              <a:t> der repræsenterer et trin, en rolle i arbejdsgangen, forskellige typer opgaver, beslutningspunkter eller mulige udfordringer i processen. Det hjælper teamet med at </a:t>
            </a:r>
            <a:r>
              <a:rPr lang="da-DK" sz="1200" b="1" kern="100" dirty="0">
                <a:effectLst/>
                <a:latin typeface="+mn-lt"/>
                <a:ea typeface="Aptos" panose="020B0004020202020204" pitchFamily="34" charset="0"/>
                <a:cs typeface="Times New Roman" panose="02020603050405020304" pitchFamily="18" charset="0"/>
              </a:rPr>
              <a:t>visualisere de enkelte trin og få et fælles sprog </a:t>
            </a:r>
            <a:r>
              <a:rPr lang="da-DK" sz="1200" kern="100" dirty="0">
                <a:effectLst/>
                <a:latin typeface="+mn-lt"/>
                <a:ea typeface="Aptos" panose="020B0004020202020204" pitchFamily="34" charset="0"/>
                <a:cs typeface="Times New Roman" panose="02020603050405020304" pitchFamily="18" charset="0"/>
              </a:rPr>
              <a:t>om, hvad der sker hvornår.</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Der er tale om en </a:t>
            </a:r>
            <a:r>
              <a:rPr lang="da-DK" sz="1200" b="1" kern="100" dirty="0">
                <a:effectLst/>
                <a:latin typeface="+mn-lt"/>
                <a:ea typeface="Aptos" panose="020B0004020202020204" pitchFamily="34" charset="0"/>
                <a:cs typeface="Times New Roman" panose="02020603050405020304" pitchFamily="18" charset="0"/>
              </a:rPr>
              <a:t>dynamisk proces, hvor I flytter rundt på post-</a:t>
            </a:r>
            <a:r>
              <a:rPr lang="da-DK" sz="1200" b="1" kern="100" dirty="0" err="1">
                <a:effectLst/>
                <a:latin typeface="+mn-lt"/>
                <a:ea typeface="Aptos" panose="020B0004020202020204" pitchFamily="34" charset="0"/>
                <a:cs typeface="Times New Roman" panose="02020603050405020304" pitchFamily="18" charset="0"/>
              </a:rPr>
              <a:t>its</a:t>
            </a:r>
            <a:r>
              <a:rPr lang="da-DK" sz="1200" b="1" kern="100" dirty="0">
                <a:effectLst/>
                <a:latin typeface="+mn-lt"/>
                <a:ea typeface="Aptos" panose="020B0004020202020204" pitchFamily="34" charset="0"/>
                <a:cs typeface="Times New Roman" panose="02020603050405020304" pitchFamily="18" charset="0"/>
              </a:rPr>
              <a:t>, </a:t>
            </a:r>
            <a:r>
              <a:rPr lang="da-DK" sz="1200" kern="100" dirty="0">
                <a:effectLst/>
                <a:latin typeface="+mn-lt"/>
                <a:ea typeface="Aptos" panose="020B0004020202020204" pitchFamily="34" charset="0"/>
                <a:cs typeface="Times New Roman" panose="02020603050405020304" pitchFamily="18" charset="0"/>
              </a:rPr>
              <a:t>til I er enige om, at det er den faktiske nuværende proces, som er kortlagt.</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Ved at få det hele op på væggen kan teamet </a:t>
            </a:r>
            <a:r>
              <a:rPr lang="da-DK" sz="1200" b="1" kern="100" dirty="0">
                <a:effectLst/>
                <a:latin typeface="+mn-lt"/>
                <a:ea typeface="Aptos" panose="020B0004020202020204" pitchFamily="34" charset="0"/>
                <a:cs typeface="Times New Roman" panose="02020603050405020304" pitchFamily="18" charset="0"/>
              </a:rPr>
              <a:t>hurtigt få overblik og identificere flaskehalse </a:t>
            </a:r>
            <a:r>
              <a:rPr lang="da-DK" sz="1200" kern="100" dirty="0">
                <a:effectLst/>
                <a:latin typeface="+mn-lt"/>
                <a:ea typeface="Aptos" panose="020B0004020202020204" pitchFamily="34" charset="0"/>
                <a:cs typeface="Times New Roman" panose="02020603050405020304" pitchFamily="18" charset="0"/>
              </a:rPr>
              <a:t>eller steder, hvor arbejdsgangen kan optimeres.</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Ved at arbejde på denne måde skaber vi en </a:t>
            </a:r>
            <a:r>
              <a:rPr lang="da-DK" sz="1200" b="1" kern="100" dirty="0">
                <a:effectLst/>
                <a:latin typeface="+mn-lt"/>
                <a:ea typeface="Aptos" panose="020B0004020202020204" pitchFamily="34" charset="0"/>
                <a:cs typeface="Times New Roman" panose="02020603050405020304" pitchFamily="18" charset="0"/>
              </a:rPr>
              <a:t>fælles forståelse af arbejdsgangen </a:t>
            </a:r>
            <a:r>
              <a:rPr lang="da-DK" sz="1200" kern="100" dirty="0">
                <a:effectLst/>
                <a:latin typeface="+mn-lt"/>
                <a:ea typeface="Aptos" panose="020B0004020202020204" pitchFamily="34" charset="0"/>
                <a:cs typeface="Times New Roman" panose="02020603050405020304" pitchFamily="18" charset="0"/>
              </a:rPr>
              <a:t>i hele teamet. </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God metode til at sikre, at </a:t>
            </a:r>
            <a:r>
              <a:rPr lang="da-DK" sz="1200" b="1" kern="100" dirty="0">
                <a:effectLst/>
                <a:latin typeface="+mn-lt"/>
                <a:ea typeface="Aptos" panose="020B0004020202020204" pitchFamily="34" charset="0"/>
                <a:cs typeface="Times New Roman" panose="02020603050405020304" pitchFamily="18" charset="0"/>
              </a:rPr>
              <a:t>alle har indsigt og kan bidrage </a:t>
            </a:r>
            <a:r>
              <a:rPr lang="da-DK" sz="1200" kern="100" dirty="0">
                <a:effectLst/>
                <a:latin typeface="+mn-lt"/>
                <a:ea typeface="Aptos" panose="020B0004020202020204" pitchFamily="34" charset="0"/>
                <a:cs typeface="Times New Roman" panose="02020603050405020304" pitchFamily="18" charset="0"/>
              </a:rPr>
              <a:t>til forbedringer – og det giver os et </a:t>
            </a:r>
            <a:r>
              <a:rPr lang="da-DK" sz="1200" b="1" kern="100" dirty="0">
                <a:effectLst/>
                <a:latin typeface="+mn-lt"/>
                <a:ea typeface="Aptos" panose="020B0004020202020204" pitchFamily="34" charset="0"/>
                <a:cs typeface="Times New Roman" panose="02020603050405020304" pitchFamily="18" charset="0"/>
              </a:rPr>
              <a:t>godt fundament </a:t>
            </a:r>
            <a:r>
              <a:rPr lang="da-DK" sz="1200" kern="100" dirty="0">
                <a:effectLst/>
                <a:latin typeface="+mn-lt"/>
                <a:ea typeface="Aptos" panose="020B0004020202020204" pitchFamily="34" charset="0"/>
                <a:cs typeface="Times New Roman" panose="02020603050405020304" pitchFamily="18" charset="0"/>
              </a:rPr>
              <a:t>for det videre forbedringsarbejde.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35</a:t>
            </a:fld>
            <a:endParaRPr lang="da-DK"/>
          </a:p>
        </p:txBody>
      </p:sp>
    </p:spTree>
    <p:extLst>
      <p:ext uri="{BB962C8B-B14F-4D97-AF65-F5344CB8AC3E}">
        <p14:creationId xmlns:p14="http://schemas.microsoft.com/office/powerpoint/2010/main" val="788972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txBox="1">
            <a:spLocks noGrp="1"/>
          </p:cNvSpPr>
          <p:nvPr>
            <p:ph type="body" sz="quarter"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Når vi arbejder med forbedringer, er det vigtigt at forstå, at alt, vi gør, kan ses som en proces – fra start til slut. På dette slide har vi meget forenklet illustreret, hvordan enhver opgave eller handling består af en serie af trin, der starter et sted, går igennem en eller flere handlinger og slutter med et resultat.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Den første boks er 'Start' – det repræsenterer, at en </a:t>
            </a:r>
            <a:r>
              <a:rPr lang="da-DK" sz="1200" b="1" kern="100" dirty="0">
                <a:effectLst/>
                <a:latin typeface="+mn-lt"/>
                <a:ea typeface="Aptos" panose="020B0004020202020204" pitchFamily="34" charset="0"/>
                <a:cs typeface="Times New Roman" panose="02020603050405020304" pitchFamily="18" charset="0"/>
              </a:rPr>
              <a:t>proces altid har en udløsende faktor</a:t>
            </a:r>
            <a:r>
              <a:rPr lang="da-DK" sz="1200" kern="100" dirty="0">
                <a:effectLst/>
                <a:latin typeface="+mn-lt"/>
                <a:ea typeface="Aptos" panose="020B0004020202020204" pitchFamily="34" charset="0"/>
                <a:cs typeface="Times New Roman" panose="02020603050405020304" pitchFamily="18" charset="0"/>
              </a:rPr>
              <a:t>, det første skridt, som sætter hele kæden i gang. Den midterste boks, 'Noget sker,' symboliserer de </a:t>
            </a:r>
            <a:r>
              <a:rPr lang="da-DK" sz="1200" b="1" kern="100" dirty="0">
                <a:effectLst/>
                <a:latin typeface="+mn-lt"/>
                <a:ea typeface="Aptos" panose="020B0004020202020204" pitchFamily="34" charset="0"/>
                <a:cs typeface="Times New Roman" panose="02020603050405020304" pitchFamily="18" charset="0"/>
              </a:rPr>
              <a:t>handlinger eller trin, vi tager for at komme videre </a:t>
            </a:r>
            <a:r>
              <a:rPr lang="da-DK" sz="1200" kern="100" dirty="0">
                <a:effectLst/>
                <a:latin typeface="+mn-lt"/>
                <a:ea typeface="Aptos" panose="020B0004020202020204" pitchFamily="34" charset="0"/>
                <a:cs typeface="Times New Roman" panose="02020603050405020304" pitchFamily="18" charset="0"/>
              </a:rPr>
              <a:t>i processen. Endelig har vi 'Slut,' som viser, at en proces når et </a:t>
            </a:r>
            <a:r>
              <a:rPr lang="da-DK" sz="1200" b="1" kern="100" dirty="0">
                <a:effectLst/>
                <a:latin typeface="+mn-lt"/>
                <a:ea typeface="Aptos" panose="020B0004020202020204" pitchFamily="34" charset="0"/>
                <a:cs typeface="Times New Roman" panose="02020603050405020304" pitchFamily="18" charset="0"/>
              </a:rPr>
              <a:t>slutmål eller resultat</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Læringspointen</a:t>
            </a:r>
            <a:r>
              <a:rPr lang="da-DK" sz="1200" kern="100" dirty="0">
                <a:effectLst/>
                <a:latin typeface="+mn-lt"/>
                <a:ea typeface="Aptos" panose="020B0004020202020204" pitchFamily="34" charset="0"/>
                <a:cs typeface="Times New Roman" panose="02020603050405020304" pitchFamily="18" charset="0"/>
              </a:rPr>
              <a:t> her er at se vores arbejde som en række sammenhængende trin med en klar afgrænsning af start og slut, så man bedre kan holde fokus på den relevante del af processen og undgå, at analysen breder sig til andre områder. Dette sikrer, at analysen er målrettet og detaljeret nok til at være brugbar uden at blive for omfattende eller uoverskuelig.</a:t>
            </a:r>
            <a:endParaRPr lang="da-DK" dirty="0">
              <a:latin typeface="+mn-lt"/>
            </a:endParaRPr>
          </a:p>
          <a:p>
            <a:pPr lvl="0"/>
            <a:endParaRPr lang="da-DK" dirty="0"/>
          </a:p>
        </p:txBody>
      </p:sp>
      <p:sp>
        <p:nvSpPr>
          <p:cNvPr id="4" name="Pladsholder til diasnummer 3"/>
          <p:cNvSpPr txBox="1"/>
          <p:nvPr/>
        </p:nvSpPr>
        <p:spPr>
          <a:xfrm>
            <a:off x="3800513" y="12182331"/>
            <a:ext cx="2907463" cy="643526"/>
          </a:xfrm>
          <a:prstGeom prst="rect">
            <a:avLst/>
          </a:prstGeom>
          <a:noFill/>
          <a:ln cap="flat">
            <a:noFill/>
          </a:ln>
        </p:spPr>
        <p:txBody>
          <a:bodyPr vert="horz" wrap="square" lIns="96634" tIns="48317" rIns="96634" bIns="48317" anchor="b" anchorCtr="0" compatLnSpc="1">
            <a:noAutofit/>
          </a:bodyPr>
          <a:lstStyle/>
          <a:p>
            <a:pPr algn="r" defTabSz="966338">
              <a:defRPr sz="1800" b="0" i="0" u="none" strike="noStrike" kern="0" cap="none" spc="0" baseline="0">
                <a:solidFill>
                  <a:srgbClr val="000000"/>
                </a:solidFill>
                <a:uFillTx/>
              </a:defRPr>
            </a:pPr>
            <a:fld id="{CD991423-82A3-4D7F-900B-0E055F002881}" type="slidenum">
              <a:pPr algn="r" defTabSz="966338">
                <a:defRPr sz="1800" b="0" i="0" u="none" strike="noStrike" kern="0" cap="none" spc="0" baseline="0">
                  <a:solidFill>
                    <a:srgbClr val="000000"/>
                  </a:solidFill>
                  <a:uFillTx/>
                </a:defRPr>
              </a:pPr>
              <a:t>36</a:t>
            </a:fld>
            <a:endParaRPr lang="da-DK" sz="1300">
              <a:solidFill>
                <a:srgbClr val="000000"/>
              </a:solidFill>
              <a:latin typeface="Calibri"/>
            </a:endParaRPr>
          </a:p>
        </p:txBody>
      </p:sp>
    </p:spTree>
    <p:extLst>
      <p:ext uri="{BB962C8B-B14F-4D97-AF65-F5344CB8AC3E}">
        <p14:creationId xmlns:p14="http://schemas.microsoft.com/office/powerpoint/2010/main" val="3016305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Flowdiagrammer eller </a:t>
            </a:r>
            <a:r>
              <a:rPr lang="da-DK" dirty="0" err="1"/>
              <a:t>flowcharts</a:t>
            </a:r>
            <a:r>
              <a:rPr lang="da-DK" dirty="0"/>
              <a:t> er en anden måde at beskrive og visualisere en arbejdsgang på.</a:t>
            </a:r>
          </a:p>
          <a:p>
            <a:endParaRPr lang="da-DK" dirty="0"/>
          </a:p>
          <a:p>
            <a:pPr marL="171450" lvl="0" indent="-171450">
              <a:buFont typeface="Arial" panose="020B0604020202020204" pitchFamily="34" charset="0"/>
              <a:buChar char="•"/>
            </a:pPr>
            <a:r>
              <a:rPr lang="da-DK" dirty="0"/>
              <a:t>Procesgrænser (input – output)</a:t>
            </a:r>
          </a:p>
          <a:p>
            <a:pPr marL="171450" lvl="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Afgrænsning – definér </a:t>
            </a:r>
          </a:p>
          <a:p>
            <a:pPr marL="628650" lvl="1" indent="-171450">
              <a:buFont typeface="Arial" panose="020B0604020202020204" pitchFamily="34" charset="0"/>
              <a:buChar char="•"/>
            </a:pPr>
            <a:r>
              <a:rPr lang="da-DK" dirty="0"/>
              <a:t>Hvor begynder processen?</a:t>
            </a:r>
          </a:p>
          <a:p>
            <a:pPr marL="628650" lvl="1" indent="-171450">
              <a:buFont typeface="Arial" panose="020B0604020202020204" pitchFamily="34" charset="0"/>
              <a:buChar char="•"/>
            </a:pPr>
            <a:r>
              <a:rPr lang="da-DK" dirty="0"/>
              <a:t>Hvor slutter processen?</a:t>
            </a:r>
          </a:p>
          <a:p>
            <a:pPr marL="628650" lvl="1"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Fold procestrinnene ud</a:t>
            </a:r>
          </a:p>
          <a:p>
            <a:pPr marL="628650" lvl="1" indent="-171450">
              <a:buFont typeface="Arial" panose="020B0604020202020204" pitchFamily="34" charset="0"/>
              <a:buChar char="•"/>
            </a:pPr>
            <a:r>
              <a:rPr lang="da-DK" dirty="0"/>
              <a:t>Vurdér for hvert niveau, hvilke trin der skal undersøges nærmere.</a:t>
            </a:r>
          </a:p>
          <a:p>
            <a:pPr marL="628650" lvl="1" indent="-171450">
              <a:buFont typeface="Arial" panose="020B0604020202020204" pitchFamily="34" charset="0"/>
              <a:buChar char="•"/>
            </a:pPr>
            <a:r>
              <a:rPr lang="da-DK" dirty="0"/>
              <a:t>Fold disse trin ud:</a:t>
            </a:r>
          </a:p>
          <a:p>
            <a:pPr marL="1085850" lvl="2" indent="-171450">
              <a:buFont typeface="Arial" panose="020B0604020202020204" pitchFamily="34" charset="0"/>
              <a:buChar char="•"/>
            </a:pPr>
            <a:r>
              <a:rPr lang="da-DK" dirty="0"/>
              <a:t>Hvem gør hvad, hvornår og hvordan – med hvad?</a:t>
            </a:r>
          </a:p>
          <a:p>
            <a:pPr marL="1085850" lvl="2" indent="-171450">
              <a:buFont typeface="Arial" panose="020B0604020202020204" pitchFamily="34" charset="0"/>
              <a:buChar char="•"/>
            </a:pPr>
            <a:endParaRPr lang="da-DK" dirty="0"/>
          </a:p>
          <a:p>
            <a:pPr marL="171450" lvl="0" indent="-171450">
              <a:buFont typeface="Arial" panose="020B0604020202020204" pitchFamily="34" charset="0"/>
              <a:buChar char="•"/>
            </a:pPr>
            <a:r>
              <a:rPr lang="da-DK" dirty="0"/>
              <a:t>Eksempel: </a:t>
            </a:r>
          </a:p>
          <a:p>
            <a:pPr marL="628650" lvl="1" indent="-171450">
              <a:buFont typeface="Arial" panose="020B0604020202020204" pitchFamily="34" charset="0"/>
              <a:buChar char="•"/>
            </a:pPr>
            <a:r>
              <a:rPr lang="da-DK" dirty="0"/>
              <a:t>Havregryn-vand-salt. </a:t>
            </a:r>
          </a:p>
          <a:p>
            <a:pPr marL="628650" lvl="1" indent="-171450">
              <a:buFont typeface="Arial" panose="020B0604020202020204" pitchFamily="34" charset="0"/>
              <a:buChar char="•"/>
            </a:pPr>
            <a:r>
              <a:rPr lang="da-DK" dirty="0"/>
              <a:t>Der røres rundt i en gryde, som sættes over blusset.</a:t>
            </a:r>
          </a:p>
          <a:p>
            <a:pPr marL="628650" lvl="1" indent="-171450">
              <a:buFont typeface="Arial" panose="020B0604020202020204" pitchFamily="34" charset="0"/>
              <a:buChar char="•"/>
            </a:pPr>
            <a:r>
              <a:rPr lang="da-DK" dirty="0"/>
              <a:t>Det bliver til havregrød.</a:t>
            </a:r>
          </a:p>
          <a:p>
            <a:pPr marL="171450" lvl="0" indent="-171450">
              <a:buFont typeface="Arial" panose="020B0604020202020204" pitchFamily="34" charset="0"/>
              <a:buChar char="•"/>
            </a:pPr>
            <a:endParaRPr lang="da-DK" dirty="0"/>
          </a:p>
          <a:p>
            <a:pPr marL="628650" lvl="1" indent="-171450">
              <a:buFont typeface="Arial" panose="020B0604020202020204" pitchFamily="34" charset="0"/>
              <a:buChar char="•"/>
            </a:pPr>
            <a:r>
              <a:rPr lang="da-DK" dirty="0"/>
              <a:t>Klinisk eksempel. Trin i m</a:t>
            </a:r>
            <a:r>
              <a:rPr lang="da-DK" baseline="0" dirty="0"/>
              <a:t>edicineringsprocessen fra dispensering til administration.</a:t>
            </a:r>
            <a:endParaRPr lang="da-DK" dirty="0"/>
          </a:p>
          <a:p>
            <a:pPr marL="1085850" lvl="2" indent="-171450">
              <a:buFont typeface="Arial" panose="020B0604020202020204" pitchFamily="34" charset="0"/>
              <a:buChar char="•"/>
            </a:pPr>
            <a:endParaRPr lang="da-DK" dirty="0"/>
          </a:p>
          <a:p>
            <a:endParaRPr lang="da-DK" dirty="0"/>
          </a:p>
        </p:txBody>
      </p:sp>
      <p:sp>
        <p:nvSpPr>
          <p:cNvPr id="4" name="Pladsholder til diasnummer 3"/>
          <p:cNvSpPr>
            <a:spLocks noGrp="1"/>
          </p:cNvSpPr>
          <p:nvPr>
            <p:ph type="sldNum" sz="quarter" idx="10"/>
          </p:nvPr>
        </p:nvSpPr>
        <p:spPr/>
        <p:txBody>
          <a:bodyPr/>
          <a:lstStyle/>
          <a:p>
            <a:fld id="{2C851D94-5711-4DB0-8CD6-B7C0F68C992F}" type="slidenum">
              <a:rPr lang="en-GB" smtClean="0"/>
              <a:pPr/>
              <a:t>37</a:t>
            </a:fld>
            <a:endParaRPr lang="en-GB"/>
          </a:p>
        </p:txBody>
      </p:sp>
    </p:spTree>
    <p:extLst>
      <p:ext uri="{BB962C8B-B14F-4D97-AF65-F5344CB8AC3E}">
        <p14:creationId xmlns:p14="http://schemas.microsoft.com/office/powerpoint/2010/main" val="2507157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B0D4E-D4D5-F3A6-A7DC-C27425E84CB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FDBB8F2-99F9-A003-868F-8D771C71B59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7BF0F2A-FA26-A656-AEAD-5F5422A944B7}"/>
              </a:ext>
            </a:extLst>
          </p:cNvPr>
          <p:cNvSpPr>
            <a:spLocks noGrp="1"/>
          </p:cNvSpPr>
          <p:nvPr>
            <p:ph type="body" idx="1"/>
          </p:nvPr>
        </p:nvSpPr>
        <p:spPr/>
        <p:txBody>
          <a:bodyPr/>
          <a:lstStyle/>
          <a:p>
            <a:r>
              <a:rPr lang="da-DK" dirty="0"/>
              <a:t>Vi introducerer her nogle konkrete metoder til, hvordan man kan gennemføre en arbejdsgangsanalyse, så vi får et mere detaljeret og praktisk billede af, hvordan processerne fungerer i virkeligheden.</a:t>
            </a:r>
          </a:p>
          <a:p>
            <a:endParaRPr lang="da-DK" dirty="0"/>
          </a:p>
          <a:p>
            <a:r>
              <a:rPr lang="da-DK" dirty="0"/>
              <a:t>1. Gå ud og observér:</a:t>
            </a:r>
          </a:p>
          <a:p>
            <a:r>
              <a:rPr lang="da-DK" dirty="0"/>
              <a:t>Den første metode er at gå </a:t>
            </a:r>
            <a:r>
              <a:rPr lang="da-DK" b="1" dirty="0"/>
              <a:t>ud i klinikken </a:t>
            </a:r>
            <a:r>
              <a:rPr lang="da-DK" dirty="0"/>
              <a:t>og observere, hvordan arbejdet udføres. Det handler om at være </a:t>
            </a:r>
            <a:r>
              <a:rPr lang="da-DK" b="1" dirty="0"/>
              <a:t>nysgerrig og objektiv</a:t>
            </a:r>
            <a:r>
              <a:rPr lang="da-DK" dirty="0"/>
              <a:t>. I stedet for at fokusere på, hvad der burde ske, så fokuser på, </a:t>
            </a:r>
            <a:r>
              <a:rPr lang="da-DK" b="1" dirty="0"/>
              <a:t>hvad der rent faktisk sker</a:t>
            </a:r>
            <a:r>
              <a:rPr lang="da-DK" dirty="0"/>
              <a:t>. Denne direkte observation kan afsløre uforudsete trin, udfordringer eller endda variationer, som man ikke ville opdage ved at analysere dokumentationen alene.</a:t>
            </a:r>
          </a:p>
          <a:p>
            <a:endParaRPr lang="da-DK" dirty="0"/>
          </a:p>
          <a:p>
            <a:r>
              <a:rPr lang="da-DK" dirty="0"/>
              <a:t>2. Lav en simulationsøvelse:</a:t>
            </a:r>
          </a:p>
          <a:p>
            <a:r>
              <a:rPr lang="da-DK" dirty="0"/>
              <a:t>En simulationsøvelse giver mulighed for at </a:t>
            </a:r>
            <a:r>
              <a:rPr lang="da-DK" b="1" dirty="0"/>
              <a:t>genopføre processen i et sikkert miljø</a:t>
            </a:r>
            <a:r>
              <a:rPr lang="da-DK" dirty="0"/>
              <a:t>. Dette kan ofte give indsigt i arbejdsgangen, som observationen alene måske ikke ville afsløre. Når vi selv prøver at udføre arbejdet, oplever vi de små detaljer og potentielle barrierer i processen.</a:t>
            </a:r>
          </a:p>
          <a:p>
            <a:endParaRPr lang="da-DK" dirty="0"/>
          </a:p>
          <a:p>
            <a:r>
              <a:rPr lang="da-DK" dirty="0"/>
              <a:t>3. Følg i fodsporene på en patient, kollega, eller opgave:</a:t>
            </a:r>
          </a:p>
          <a:p>
            <a:r>
              <a:rPr lang="da-DK" dirty="0"/>
              <a:t>Når vi følger en patient eller kollega gennem arbejdsgangen, får vi </a:t>
            </a:r>
            <a:r>
              <a:rPr lang="da-DK" b="1" dirty="0"/>
              <a:t>et ’brugersyn</a:t>
            </a:r>
            <a:r>
              <a:rPr lang="da-DK" dirty="0"/>
              <a:t>’. Vi ser processen fra deres perspektiv og får en </a:t>
            </a:r>
            <a:r>
              <a:rPr lang="da-DK" b="1" dirty="0"/>
              <a:t>dybere forståelse </a:t>
            </a:r>
            <a:r>
              <a:rPr lang="da-DK" dirty="0"/>
              <a:t>af, hvordan hver enkelt del </a:t>
            </a:r>
            <a:r>
              <a:rPr lang="da-DK" b="1" dirty="0"/>
              <a:t>føles og påvirker </a:t>
            </a:r>
            <a:r>
              <a:rPr lang="da-DK" dirty="0"/>
              <a:t>helheden. For eksempel: Hvad oplever patienten eller medarbejderen, som vi måske ikke tænker over fra et ledelsesmæssigt perspektiv?</a:t>
            </a:r>
          </a:p>
          <a:p>
            <a:endParaRPr lang="da-DK" dirty="0"/>
          </a:p>
          <a:p>
            <a:r>
              <a:rPr lang="da-DK" dirty="0"/>
              <a:t>4. Kortlæg arbejdet/processen med post-</a:t>
            </a:r>
            <a:r>
              <a:rPr lang="da-DK" dirty="0" err="1"/>
              <a:t>its</a:t>
            </a:r>
            <a:r>
              <a:rPr lang="da-DK" dirty="0"/>
              <a:t>:</a:t>
            </a:r>
          </a:p>
          <a:p>
            <a:r>
              <a:rPr lang="da-DK" dirty="0"/>
              <a:t>Kortlæg de enkelte trin visuelt med post-</a:t>
            </a:r>
            <a:r>
              <a:rPr lang="da-DK" dirty="0" err="1"/>
              <a:t>its</a:t>
            </a:r>
            <a:r>
              <a:rPr lang="da-DK" dirty="0"/>
              <a:t>. </a:t>
            </a:r>
            <a:r>
              <a:rPr lang="da-DK" b="1" dirty="0"/>
              <a:t>Fokuser på, hvordan arbejdsgangen er i praksis</a:t>
            </a:r>
            <a:r>
              <a:rPr lang="da-DK" dirty="0"/>
              <a:t>, og ikke som den er beskrevet eller ønsket, og involvér de personer/faggrupper, som er en del af processen, til at deltage i kortlægningen. </a:t>
            </a:r>
            <a:r>
              <a:rPr lang="da-DK" b="1" dirty="0"/>
              <a:t>Involvér patient og/eller pårørende </a:t>
            </a:r>
            <a:r>
              <a:rPr lang="da-DK" dirty="0"/>
              <a:t>i processen, hvor det er relevant. </a:t>
            </a:r>
          </a:p>
          <a:p>
            <a:r>
              <a:rPr lang="da-DK" dirty="0"/>
              <a:t>Denne metode giver et hurtigt overblik, som kan hjælpe teamet med at identificere både sammenhænge og flaskehalse i processen. Her kan vi bedre se, hvilke trin der tager længere tid, hvor der kan være fejl, og hvor arbejdsgangen kan optimeres.</a:t>
            </a:r>
          </a:p>
          <a:p>
            <a:endParaRPr lang="da-DK" dirty="0"/>
          </a:p>
          <a:p>
            <a:r>
              <a:rPr lang="da-DK" b="1" dirty="0"/>
              <a:t>Læringspointe:</a:t>
            </a:r>
          </a:p>
          <a:p>
            <a:r>
              <a:rPr lang="da-DK" dirty="0"/>
              <a:t>Vigtigt at se arbejdsgangen gennem ”brugernes” forskellige blik. Når vi forstår, hvordan de enkelte trin påvirker hinanden, bliver det nemmere at spotte områder, hvor vi kan forbedre effektiviteten, reducere fejl og øge kvaliteten. Dette er fundamentet for enhver forbedringsindsats, da vi har brug for at forstå det faktiske system, før vi forsøger at forbedre det.</a:t>
            </a:r>
          </a:p>
          <a:p>
            <a:endParaRPr lang="da-DK" dirty="0"/>
          </a:p>
        </p:txBody>
      </p:sp>
      <p:sp>
        <p:nvSpPr>
          <p:cNvPr id="4" name="Pladsholder til slidenummer 3">
            <a:extLst>
              <a:ext uri="{FF2B5EF4-FFF2-40B4-BE49-F238E27FC236}">
                <a16:creationId xmlns:a16="http://schemas.microsoft.com/office/drawing/2014/main" id="{3A4B6A1C-D76C-F877-2D21-C689B7719BFE}"/>
              </a:ext>
            </a:extLst>
          </p:cNvPr>
          <p:cNvSpPr>
            <a:spLocks noGrp="1"/>
          </p:cNvSpPr>
          <p:nvPr>
            <p:ph type="sldNum" sz="quarter" idx="10"/>
          </p:nvPr>
        </p:nvSpPr>
        <p:spPr/>
        <p:txBody>
          <a:bodyPr/>
          <a:lstStyle/>
          <a:p>
            <a:fld id="{2C851D94-5711-4DB0-8CD6-B7C0F68C992F}" type="slidenum">
              <a:rPr lang="en-GB" smtClean="0"/>
              <a:t>38</a:t>
            </a:fld>
            <a:endParaRPr lang="en-GB"/>
          </a:p>
        </p:txBody>
      </p:sp>
    </p:spTree>
    <p:extLst>
      <p:ext uri="{BB962C8B-B14F-4D97-AF65-F5344CB8AC3E}">
        <p14:creationId xmlns:p14="http://schemas.microsoft.com/office/powerpoint/2010/main" val="3432496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txBox="1">
            <a:spLocks noGrp="1"/>
          </p:cNvSpPr>
          <p:nvPr>
            <p:ph type="body" sz="quarter" idx="1"/>
          </p:nvPr>
        </p:nvSpPr>
        <p:spPr/>
        <p:txBody>
          <a:bodyPr/>
          <a:lstStyle/>
          <a:p>
            <a:pPr lvl="0"/>
            <a:r>
              <a:rPr lang="da-DK" dirty="0"/>
              <a:t>Dette slide handler om, hvordan man bedst muligt kommer i gang med arbejdsgangsanalyse i praksis. Med de rigtige strategier kan I sikre, at jeres analyse bliver fokuseret, brugbar og fremmer reel forbedring i arbejdet. Disse tips hjælper med at gøre processen overskuelig og effektiv.</a:t>
            </a:r>
          </a:p>
          <a:p>
            <a:pPr lvl="0"/>
            <a:endParaRPr lang="da-DK" dirty="0"/>
          </a:p>
          <a:p>
            <a:pPr lvl="0"/>
            <a:r>
              <a:rPr lang="da-DK" dirty="0"/>
              <a:t>Ved afgrænsningen skal du </a:t>
            </a:r>
            <a:r>
              <a:rPr lang="da-DK" b="1" dirty="0"/>
              <a:t>vælge start og slut på processen</a:t>
            </a:r>
            <a:r>
              <a:rPr lang="da-DK" b="0" dirty="0"/>
              <a:t>.</a:t>
            </a:r>
            <a:r>
              <a:rPr lang="da-DK" dirty="0"/>
              <a:t> Udfordringen er at udfolde de trin og opgaver, der ligger imellem.  </a:t>
            </a:r>
          </a:p>
          <a:p>
            <a:pPr lvl="0"/>
            <a:r>
              <a:rPr lang="da-DK" dirty="0"/>
              <a:t>Ved at definere, hvor processen starter og slutter, skaber </a:t>
            </a:r>
            <a:r>
              <a:rPr lang="da-DK" b="1" dirty="0"/>
              <a:t>I klare rammer for arbejdsgangsanalyse. Uden </a:t>
            </a:r>
            <a:r>
              <a:rPr lang="da-DK" dirty="0"/>
              <a:t>denne afgrænsning risikerer man, at analysen bliver for bred og svær at handle på. Med en klart afgrænset proces kan I sikre, at I </a:t>
            </a:r>
            <a:r>
              <a:rPr lang="da-DK" b="1" dirty="0"/>
              <a:t>holder fokus og får en konkret </a:t>
            </a:r>
            <a:r>
              <a:rPr lang="da-DK" dirty="0"/>
              <a:t>handlingsanvisning ud af kortlægningen.</a:t>
            </a:r>
          </a:p>
          <a:p>
            <a:pPr lvl="0"/>
            <a:endParaRPr lang="da-DK" dirty="0"/>
          </a:p>
          <a:p>
            <a:pPr lvl="0"/>
            <a:r>
              <a:rPr lang="da-DK" b="1" dirty="0"/>
              <a:t>De mennesker, der arbejder med processen til daglig, har ofte de bedste indsigter </a:t>
            </a:r>
            <a:r>
              <a:rPr lang="da-DK" dirty="0"/>
              <a:t>i, hvor forbedringer kan gøres. Sørg for at invitere kollegaer fra </a:t>
            </a:r>
            <a:r>
              <a:rPr lang="da-DK" b="1" dirty="0"/>
              <a:t>relevante faggrupper</a:t>
            </a:r>
            <a:r>
              <a:rPr lang="da-DK" dirty="0"/>
              <a:t> til at bidrage til analysen. Og husk også at </a:t>
            </a:r>
            <a:r>
              <a:rPr lang="da-DK" b="1" dirty="0"/>
              <a:t>inddrage patient- eller brugerperspektivet</a:t>
            </a:r>
            <a:r>
              <a:rPr lang="da-DK" dirty="0"/>
              <a:t>, da det kan give jer indsigt i, hvordan processen opleves fra deres side. Dette kan være nøglen til at skabe løsninger, der ikke kun er effektive, men også opleves som værdifulde af brugerne.</a:t>
            </a:r>
          </a:p>
          <a:p>
            <a:pPr lvl="0"/>
            <a:endParaRPr lang="da-DK" dirty="0"/>
          </a:p>
          <a:p>
            <a:pPr lvl="0"/>
            <a:r>
              <a:rPr lang="da-DK" dirty="0"/>
              <a:t>Under analysen vil I opdage områder, hvor der er potentiale for forbedring. </a:t>
            </a:r>
            <a:r>
              <a:rPr lang="da-DK" b="1" dirty="0"/>
              <a:t>Marker disse steder visuelt i kortlægningen, </a:t>
            </a:r>
            <a:r>
              <a:rPr lang="da-DK" dirty="0"/>
              <a:t>og notér specifikke idéer til ændringer. Disse idéer kan senere prioriteres og danne grundlag for konkrete forbedringstiltag.</a:t>
            </a:r>
          </a:p>
          <a:p>
            <a:pPr lvl="0"/>
            <a:endParaRPr lang="da-DK" dirty="0"/>
          </a:p>
          <a:p>
            <a:pPr lvl="0"/>
            <a:r>
              <a:rPr lang="da-DK" dirty="0"/>
              <a:t>Opfordr til at </a:t>
            </a:r>
            <a:r>
              <a:rPr lang="da-DK" b="1" dirty="0"/>
              <a:t>validere arbejdsgangsanalysen</a:t>
            </a:r>
            <a:r>
              <a:rPr lang="da-DK" dirty="0"/>
              <a:t> med personalet eller en/flere kolleger.</a:t>
            </a:r>
          </a:p>
          <a:p>
            <a:pPr lvl="0"/>
            <a:endParaRPr lang="da-DK" dirty="0"/>
          </a:p>
          <a:p>
            <a:pPr lvl="0"/>
            <a:r>
              <a:rPr lang="da-DK" dirty="0"/>
              <a:t>Læringspointe:</a:t>
            </a:r>
          </a:p>
          <a:p>
            <a:pPr lvl="0"/>
            <a:r>
              <a:rPr lang="da-DK" dirty="0"/>
              <a:t>Ved at anvende disse tips får I en velstruktureret arbejdsgangsanalyse, som kan danne grundlag for målrettede forbedringer. Arbejdsgangsanalyse er ikke bare en kortlægning – det er en måde at skabe grundlaget for at forbedre arbejdsgange og nå jeres mål med forbedringsindsatsen mere effektivt.</a:t>
            </a:r>
          </a:p>
          <a:p>
            <a:pPr lvl="0"/>
            <a:endParaRPr lang="da-DK" dirty="0"/>
          </a:p>
        </p:txBody>
      </p:sp>
      <p:sp>
        <p:nvSpPr>
          <p:cNvPr id="4" name="Pladsholder til slidenummer 3"/>
          <p:cNvSpPr txBox="1"/>
          <p:nvPr/>
        </p:nvSpPr>
        <p:spPr>
          <a:xfrm>
            <a:off x="3800513" y="12182331"/>
            <a:ext cx="2907463" cy="643526"/>
          </a:xfrm>
          <a:prstGeom prst="rect">
            <a:avLst/>
          </a:prstGeom>
          <a:noFill/>
          <a:ln cap="flat">
            <a:noFill/>
          </a:ln>
        </p:spPr>
        <p:txBody>
          <a:bodyPr vert="horz" wrap="square" lIns="96634" tIns="48317" rIns="96634" bIns="48317" anchor="b" anchorCtr="0" compatLnSpc="1">
            <a:noAutofit/>
          </a:bodyPr>
          <a:lstStyle/>
          <a:p>
            <a:pPr algn="r" defTabSz="966338">
              <a:defRPr sz="1800" b="0" i="0" u="none" strike="noStrike" kern="0" cap="none" spc="0" baseline="0">
                <a:solidFill>
                  <a:srgbClr val="000000"/>
                </a:solidFill>
                <a:uFillTx/>
              </a:defRPr>
            </a:pPr>
            <a:fld id="{959C64E4-2087-4439-97DA-0EBEFE095E6F}" type="slidenum">
              <a:pPr algn="r" defTabSz="966338">
                <a:defRPr sz="1800" b="0" i="0" u="none" strike="noStrike" kern="0" cap="none" spc="0" baseline="0">
                  <a:solidFill>
                    <a:srgbClr val="000000"/>
                  </a:solidFill>
                  <a:uFillTx/>
                </a:defRPr>
              </a:pPr>
              <a:t>39</a:t>
            </a:fld>
            <a:endParaRPr lang="da-DK" sz="1300">
              <a:solidFill>
                <a:srgbClr val="000000"/>
              </a:solidFill>
              <a:latin typeface="Calibri"/>
            </a:endParaRPr>
          </a:p>
        </p:txBody>
      </p:sp>
    </p:spTree>
    <p:extLst>
      <p:ext uri="{BB962C8B-B14F-4D97-AF65-F5344CB8AC3E}">
        <p14:creationId xmlns:p14="http://schemas.microsoft.com/office/powerpoint/2010/main" val="1771399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 og mål med dagen</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2871988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skal I kigge på jeres egen forbedringsindsats og lægge en plan for, hvordan I kan gennemføre en arbejdsgangsanalyse. </a:t>
            </a:r>
          </a:p>
          <a:p>
            <a:endParaRPr lang="da-DK" dirty="0"/>
          </a:p>
          <a:p>
            <a:r>
              <a:rPr lang="da-DK" dirty="0"/>
              <a:t>Gennemgang af trin:</a:t>
            </a:r>
          </a:p>
          <a:p>
            <a:endParaRPr lang="da-DK" dirty="0"/>
          </a:p>
          <a:p>
            <a:r>
              <a:rPr lang="da-DK" dirty="0"/>
              <a:t>Udvælg proces:</a:t>
            </a:r>
          </a:p>
          <a:p>
            <a:pPr marL="171450" indent="-171450">
              <a:buFont typeface="Arial" panose="020B0604020202020204" pitchFamily="34" charset="0"/>
              <a:buChar char="•"/>
            </a:pPr>
            <a:r>
              <a:rPr lang="da-DK" dirty="0"/>
              <a:t>Start med at vælge den proces, der har størst behov for forbedring, og som kan skabe den største positive effekt, når den forbedres.</a:t>
            </a:r>
          </a:p>
          <a:p>
            <a:endParaRPr lang="da-DK" dirty="0"/>
          </a:p>
          <a:p>
            <a:r>
              <a:rPr lang="da-DK" dirty="0"/>
              <a:t>Afgrænsning af proces:</a:t>
            </a:r>
          </a:p>
          <a:p>
            <a:pPr marL="171450" indent="-171450">
              <a:buFont typeface="Arial" panose="020B0604020202020204" pitchFamily="34" charset="0"/>
              <a:buChar char="•"/>
            </a:pPr>
            <a:r>
              <a:rPr lang="da-DK" dirty="0"/>
              <a:t>Afgræns processen ved at definere et klart start- og slutpunkt. Dette hjælper os med at holde fokus og undgå, at analysen bliver for omfattende.</a:t>
            </a:r>
          </a:p>
          <a:p>
            <a:endParaRPr lang="da-DK" dirty="0"/>
          </a:p>
          <a:p>
            <a:r>
              <a:rPr lang="da-DK" dirty="0"/>
              <a:t>Identificering af trin:</a:t>
            </a:r>
          </a:p>
          <a:p>
            <a:pPr marL="171450" indent="-171450">
              <a:buFont typeface="Arial" panose="020B0604020202020204" pitchFamily="34" charset="0"/>
              <a:buChar char="•"/>
            </a:pPr>
            <a:r>
              <a:rPr lang="da-DK" dirty="0"/>
              <a:t>Identificér de overordnede trin i processen. Disse trin giver os et grundlag for at finde ud af, hvor forbedringer kan implementeres.</a:t>
            </a:r>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pPr>
              <a:defRPr/>
            </a:pPr>
            <a:fld id="{A6F83D07-232F-4AE2-92D6-EB904C8670A7}" type="slidenum">
              <a:rPr lang="da-DK" smtClean="0"/>
              <a:pPr>
                <a:defRPr/>
              </a:pPr>
              <a:t>40</a:t>
            </a:fld>
            <a:endParaRPr lang="da-DK"/>
          </a:p>
        </p:txBody>
      </p:sp>
    </p:spTree>
    <p:extLst>
      <p:ext uri="{BB962C8B-B14F-4D97-AF65-F5344CB8AC3E}">
        <p14:creationId xmlns:p14="http://schemas.microsoft.com/office/powerpoint/2010/main" val="286184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Introducer det videre arbejde med arbejdsgangsanalysen</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41</a:t>
            </a:fld>
            <a:endParaRPr lang="da-DK"/>
          </a:p>
        </p:txBody>
      </p:sp>
    </p:spTree>
    <p:extLst>
      <p:ext uri="{BB962C8B-B14F-4D97-AF65-F5344CB8AC3E}">
        <p14:creationId xmlns:p14="http://schemas.microsoft.com/office/powerpoint/2010/main" val="591372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mn-lt"/>
              </a:rPr>
              <a:t>Formålet med at gå i en patients fodspor er, at I og ledelsen får indblik i, hvordan mødet med organisationen opleves ud fra patienters og de pårørendes perspektiv.</a:t>
            </a:r>
          </a:p>
          <a:p>
            <a:endParaRPr lang="da-DK" sz="1200" dirty="0">
              <a:latin typeface="+mn-lt"/>
            </a:endParaRPr>
          </a:p>
          <a:p>
            <a:pPr algn="l"/>
            <a:r>
              <a:rPr lang="da-DK" sz="1200" b="0" i="0" dirty="0">
                <a:solidFill>
                  <a:srgbClr val="000000"/>
                </a:solidFill>
                <a:effectLst/>
                <a:latin typeface="+mn-lt"/>
              </a:rPr>
              <a:t>Redskabet kan være særligt nyttigt i begyndelsen af jeres forbedringsarbejde som en del af at forstå det nuværende system, inden I igangsætter forbedringer.</a:t>
            </a:r>
          </a:p>
          <a:p>
            <a:pPr algn="l"/>
            <a:endParaRPr lang="da-DK" sz="1200" b="0" i="0" dirty="0">
              <a:solidFill>
                <a:srgbClr val="000000"/>
              </a:solidFill>
              <a:effectLst/>
              <a:latin typeface="+mn-lt"/>
            </a:endParaRPr>
          </a:p>
          <a:p>
            <a:pPr algn="l"/>
            <a:r>
              <a:rPr lang="da-DK" sz="1200" b="0" i="0" dirty="0">
                <a:solidFill>
                  <a:srgbClr val="000000"/>
                </a:solidFill>
                <a:effectLst/>
                <a:latin typeface="+mn-lt"/>
              </a:rPr>
              <a:t>Det</a:t>
            </a:r>
            <a:r>
              <a:rPr lang="da-DK" sz="1200" b="0" i="0" baseline="0" dirty="0">
                <a:solidFill>
                  <a:srgbClr val="000000"/>
                </a:solidFill>
                <a:effectLst/>
                <a:latin typeface="+mn-lt"/>
              </a:rPr>
              <a:t> at gå i</a:t>
            </a:r>
            <a:r>
              <a:rPr lang="da-DK" sz="1200" b="0" i="0" dirty="0">
                <a:solidFill>
                  <a:srgbClr val="000000"/>
                </a:solidFill>
                <a:effectLst/>
                <a:latin typeface="+mn-lt"/>
              </a:rPr>
              <a:t> borgeres og patienters fodspor er et nyttigt supplement til arbejdsgangsanalyse og Paretoanalyse. </a:t>
            </a:r>
          </a:p>
          <a:p>
            <a:pPr algn="l"/>
            <a:endParaRPr lang="da-DK"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 uddybende metodevejledning i ”Beskrivelse af metoder og øvelser”</a:t>
            </a:r>
          </a:p>
          <a:p>
            <a:pPr algn="l"/>
            <a:endParaRPr lang="da-DK" sz="1200" b="0" i="0" dirty="0">
              <a:solidFill>
                <a:srgbClr val="000000"/>
              </a:solidFill>
              <a:effectLst/>
              <a:latin typeface="+mn-lt"/>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42</a:t>
            </a:fld>
            <a:endParaRPr lang="da-DK"/>
          </a:p>
        </p:txBody>
      </p:sp>
    </p:spTree>
    <p:extLst>
      <p:ext uri="{BB962C8B-B14F-4D97-AF65-F5344CB8AC3E}">
        <p14:creationId xmlns:p14="http://schemas.microsoft.com/office/powerpoint/2010/main" val="847373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mn-lt"/>
              </a:rPr>
              <a:t>At følge i patientens fodspor er en metode, der giver os mulighed for at se vores egen organisation med nye øjne. Ved at opleve en service eller en proces fra patienters perspektiv kan vi identificere potentielle forbedringsområder, som vi måske ellers overser.</a:t>
            </a:r>
          </a:p>
          <a:p>
            <a:endParaRPr lang="da-DK" sz="1200" dirty="0">
              <a:latin typeface="+mn-lt"/>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Kommunikation (mundtlig/skriftlig):</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Noget så simpelt som den måde, vi kommunikerer med patienter på – både mundtligt og skriftligt – kan have stor betydning. Vi kan opleve, </a:t>
            </a:r>
            <a:r>
              <a:rPr lang="da-DK" sz="1200" b="1" kern="100" dirty="0">
                <a:effectLst/>
                <a:latin typeface="+mn-lt"/>
                <a:ea typeface="Aptos" panose="020B0004020202020204" pitchFamily="34" charset="0"/>
                <a:cs typeface="Times New Roman" panose="02020603050405020304" pitchFamily="18" charset="0"/>
              </a:rPr>
              <a:t>hvordan vores ord og formuleringer modtages, og om de giver mening for patienterne</a:t>
            </a:r>
            <a:r>
              <a:rPr lang="da-DK" sz="1200" kern="100" dirty="0">
                <a:effectLst/>
                <a:latin typeface="+mn-lt"/>
                <a:ea typeface="Aptos" panose="020B0004020202020204" pitchFamily="34" charset="0"/>
                <a:cs typeface="Times New Roman" panose="02020603050405020304" pitchFamily="18" charset="0"/>
              </a:rPr>
              <a:t>. Eller om der er forskelle i kommunikation fra forskellige enheder på sygehuset.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Ventetid:</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Når vi går i patientens fodspor, mærker vi, hvordan det føles at vente. Ventetid kan have en stor indvirkning på patientoplevelsen og kan give os indsigt i, om vores arbejdsgange kan optimeres.</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Skiltning og fysiske rammer:</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Vi kan på øje på </a:t>
            </a:r>
            <a:r>
              <a:rPr lang="da-DK" sz="1200" b="1" kern="100" dirty="0">
                <a:effectLst/>
                <a:latin typeface="+mn-lt"/>
                <a:ea typeface="Aptos" panose="020B0004020202020204" pitchFamily="34" charset="0"/>
                <a:cs typeface="Times New Roman" panose="02020603050405020304" pitchFamily="18" charset="0"/>
              </a:rPr>
              <a:t>praktiske udfordringer</a:t>
            </a:r>
            <a:r>
              <a:rPr lang="da-DK" sz="1200" kern="100" dirty="0">
                <a:effectLst/>
                <a:latin typeface="+mn-lt"/>
                <a:ea typeface="Aptos" panose="020B0004020202020204" pitchFamily="34" charset="0"/>
                <a:cs typeface="Times New Roman" panose="02020603050405020304" pitchFamily="18" charset="0"/>
              </a:rPr>
              <a:t>, såsom skiltning og vores fysiske rammer. Er det nemt for en patient </a:t>
            </a:r>
            <a:r>
              <a:rPr lang="da-DK" sz="1200" b="1" kern="100" dirty="0">
                <a:effectLst/>
                <a:latin typeface="+mn-lt"/>
                <a:ea typeface="Aptos" panose="020B0004020202020204" pitchFamily="34" charset="0"/>
                <a:cs typeface="Times New Roman" panose="02020603050405020304" pitchFamily="18" charset="0"/>
              </a:rPr>
              <a:t>at finde rundt? Er venteområderne behagelige</a:t>
            </a:r>
            <a:r>
              <a:rPr lang="da-DK" sz="1200" kern="100" dirty="0">
                <a:effectLst/>
                <a:latin typeface="+mn-lt"/>
                <a:ea typeface="Aptos" panose="020B0004020202020204" pitchFamily="34" charset="0"/>
                <a:cs typeface="Times New Roman" panose="02020603050405020304" pitchFamily="18" charset="0"/>
              </a:rPr>
              <a:t>? Disse ting kan virke små, men har stor </a:t>
            </a:r>
            <a:r>
              <a:rPr lang="da-DK" sz="1200" b="1" kern="100" dirty="0">
                <a:effectLst/>
                <a:latin typeface="+mn-lt"/>
                <a:ea typeface="Aptos" panose="020B0004020202020204" pitchFamily="34" charset="0"/>
                <a:cs typeface="Times New Roman" panose="02020603050405020304" pitchFamily="18" charset="0"/>
              </a:rPr>
              <a:t>betydning for patientens samlede oplevelse</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Logistik:</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Logistikken omkring patientens besøg kan også være en øjenåbner. Forstår patienten forløbet, og ved de, hvad de skal? At følge i deres fodspor kan </a:t>
            </a:r>
            <a:r>
              <a:rPr lang="da-DK" sz="1200" b="1" kern="100" dirty="0">
                <a:effectLst/>
                <a:latin typeface="+mn-lt"/>
                <a:ea typeface="Aptos" panose="020B0004020202020204" pitchFamily="34" charset="0"/>
                <a:cs typeface="Times New Roman" panose="02020603050405020304" pitchFamily="18" charset="0"/>
              </a:rPr>
              <a:t>afsløre kompleksiteter og omveje</a:t>
            </a:r>
            <a:r>
              <a:rPr lang="da-DK" sz="1200" kern="100" dirty="0">
                <a:effectLst/>
                <a:latin typeface="+mn-lt"/>
                <a:ea typeface="Aptos" panose="020B0004020202020204" pitchFamily="34" charset="0"/>
                <a:cs typeface="Times New Roman" panose="02020603050405020304" pitchFamily="18" charset="0"/>
              </a:rPr>
              <a:t>, som vi ellers ikke bemærker. Flere besøg samme dag med lange ventetider, besøg flere dage i træk mv.</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Læringspointe: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Metoden handler om at opleve arbejdsgangene gennem andres øjne og mærke, </a:t>
            </a:r>
            <a:r>
              <a:rPr lang="da-DK" sz="1200" b="1" kern="100" dirty="0">
                <a:effectLst/>
                <a:latin typeface="+mn-lt"/>
                <a:ea typeface="Aptos" panose="020B0004020202020204" pitchFamily="34" charset="0"/>
                <a:cs typeface="Times New Roman" panose="02020603050405020304" pitchFamily="18" charset="0"/>
              </a:rPr>
              <a:t>hvor </a:t>
            </a:r>
            <a:r>
              <a:rPr lang="da-DK" sz="1200" kern="100" dirty="0">
                <a:effectLst/>
                <a:latin typeface="+mn-lt"/>
                <a:ea typeface="Aptos" panose="020B0004020202020204" pitchFamily="34" charset="0"/>
                <a:cs typeface="Times New Roman" panose="02020603050405020304" pitchFamily="18" charset="0"/>
              </a:rPr>
              <a:t>vi kan gøre en forskel for patienternes oplevelse og kvaliteten af vores arbejde. Dette perspektiv skaber en </a:t>
            </a:r>
            <a:r>
              <a:rPr lang="da-DK" sz="1200" b="1" kern="100" dirty="0">
                <a:effectLst/>
                <a:latin typeface="+mn-lt"/>
                <a:ea typeface="Aptos" panose="020B0004020202020204" pitchFamily="34" charset="0"/>
                <a:cs typeface="Times New Roman" panose="02020603050405020304" pitchFamily="18" charset="0"/>
              </a:rPr>
              <a:t>dybere forståelse og kan give os en tydelig retning for vores forbedringsarbejde</a:t>
            </a:r>
            <a:r>
              <a:rPr lang="da-DK" sz="1200" kern="100" dirty="0">
                <a:effectLst/>
                <a:latin typeface="+mn-lt"/>
                <a:ea typeface="Aptos" panose="020B0004020202020204" pitchFamily="34" charset="0"/>
                <a:cs typeface="Times New Roman" panose="02020603050405020304" pitchFamily="18" charset="0"/>
              </a:rPr>
              <a:t>.</a:t>
            </a:r>
          </a:p>
          <a:p>
            <a:endParaRPr lang="da-DK" sz="1200" dirty="0">
              <a:latin typeface="+mn-lt"/>
            </a:endParaRPr>
          </a:p>
          <a:p>
            <a:r>
              <a:rPr lang="da-DK" sz="1200" dirty="0">
                <a:latin typeface="+mn-lt"/>
              </a:rPr>
              <a:t>Henvis til information om metoden på patientsikkerhed.dk/fodspor</a:t>
            </a:r>
          </a:p>
        </p:txBody>
      </p:sp>
      <p:sp>
        <p:nvSpPr>
          <p:cNvPr id="4" name="Pladsholder til slidenummer 3"/>
          <p:cNvSpPr>
            <a:spLocks noGrp="1"/>
          </p:cNvSpPr>
          <p:nvPr>
            <p:ph type="sldNum" sz="quarter" idx="10"/>
          </p:nvPr>
        </p:nvSpPr>
        <p:spPr/>
        <p:txBody>
          <a:bodyPr/>
          <a:lstStyle/>
          <a:p>
            <a:fld id="{0DD9645C-D7FA-D74E-BD59-FA43DBFDCD63}" type="slidenum">
              <a:rPr lang="da-DK" smtClean="0"/>
              <a:t>43</a:t>
            </a:fld>
            <a:endParaRPr lang="da-DK"/>
          </a:p>
        </p:txBody>
      </p:sp>
    </p:spTree>
    <p:extLst>
      <p:ext uri="{BB962C8B-B14F-4D97-AF65-F5344CB8AC3E}">
        <p14:creationId xmlns:p14="http://schemas.microsoft.com/office/powerpoint/2010/main" val="1250325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går i patientens fodspor, handler det om at sætte os selv i patientens sted og se forløbet gennem deres øjne. Dette perspektiv giver os værdifuld indsigt i, hvordan vores processer opleves – og </a:t>
            </a:r>
            <a:r>
              <a:rPr lang="da-DK" b="1" dirty="0"/>
              <a:t>hvordan vi kan forbedre dem.</a:t>
            </a:r>
          </a:p>
          <a:p>
            <a:pPr marL="171450" indent="-171450">
              <a:buFont typeface="Arial" panose="020B0604020202020204" pitchFamily="34" charset="0"/>
              <a:buChar char="•"/>
            </a:pPr>
            <a:r>
              <a:rPr lang="da-DK" dirty="0"/>
              <a:t>Om patienter og pårørende oplever at blive mødt med interesse, respekt og engagement.</a:t>
            </a:r>
          </a:p>
          <a:p>
            <a:pPr marL="171450" indent="-171450">
              <a:buFont typeface="Arial" panose="020B0604020202020204" pitchFamily="34" charset="0"/>
              <a:buChar char="•"/>
            </a:pPr>
            <a:r>
              <a:rPr lang="da-DK" dirty="0"/>
              <a:t>Om patienters og pårørendes viden og erfaringer bliver efterspurgt og inddraget. </a:t>
            </a:r>
          </a:p>
          <a:p>
            <a:pPr marL="171450" indent="-171450">
              <a:buFont typeface="Arial" panose="020B0604020202020204" pitchFamily="34" charset="0"/>
              <a:buChar char="•"/>
            </a:pPr>
            <a:r>
              <a:rPr lang="da-DK" dirty="0"/>
              <a:t>Om pårørende, hvor det er relevant, bliver betragtet som en ressource og hjælp.</a:t>
            </a:r>
          </a:p>
          <a:p>
            <a:pPr marL="171450" indent="-171450">
              <a:buFont typeface="Arial" panose="020B0604020202020204" pitchFamily="34" charset="0"/>
              <a:buChar char="•"/>
            </a:pPr>
            <a:r>
              <a:rPr lang="da-DK" dirty="0"/>
              <a:t>Om kommunikation mellem patienter, pårørende og sundhedsprofessionelle er klar og entydig.</a:t>
            </a:r>
          </a:p>
          <a:p>
            <a:pPr marL="171450" indent="-171450">
              <a:buFont typeface="Arial" panose="020B0604020202020204" pitchFamily="34" charset="0"/>
              <a:buChar char="•"/>
            </a:pPr>
            <a:r>
              <a:rPr lang="da-DK" dirty="0"/>
              <a:t>Om der er helhed og sammenhæng i forløbet.</a:t>
            </a:r>
          </a:p>
          <a:p>
            <a:pPr marL="171450" indent="-171450">
              <a:buFont typeface="Arial" panose="020B0604020202020204" pitchFamily="34" charset="0"/>
              <a:buChar char="•"/>
            </a:pPr>
            <a:endParaRPr lang="da-DK" dirty="0"/>
          </a:p>
          <a:p>
            <a:r>
              <a:rPr lang="da-DK" dirty="0"/>
              <a:t>Ved at tage disse perspektiver med os kan vi få indsigt, der hjælper os med at forme mere meningsfulde og patientcentrerede forløb.</a:t>
            </a:r>
          </a:p>
        </p:txBody>
      </p:sp>
      <p:sp>
        <p:nvSpPr>
          <p:cNvPr id="4" name="Pladsholder til slidenummer 3"/>
          <p:cNvSpPr>
            <a:spLocks noGrp="1"/>
          </p:cNvSpPr>
          <p:nvPr>
            <p:ph type="sldNum" sz="quarter" idx="5"/>
          </p:nvPr>
        </p:nvSpPr>
        <p:spPr/>
        <p:txBody>
          <a:bodyPr/>
          <a:lstStyle/>
          <a:p>
            <a:fld id="{0DD9645C-D7FA-D74E-BD59-FA43DBFDCD63}" type="slidenum">
              <a:rPr lang="da-DK" smtClean="0"/>
              <a:t>44</a:t>
            </a:fld>
            <a:endParaRPr lang="da-DK"/>
          </a:p>
        </p:txBody>
      </p:sp>
    </p:spTree>
    <p:extLst>
      <p:ext uri="{BB962C8B-B14F-4D97-AF65-F5344CB8AC3E}">
        <p14:creationId xmlns:p14="http://schemas.microsoft.com/office/powerpoint/2010/main" val="1558562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Højdepunkter for hver fase:</a:t>
            </a:r>
          </a:p>
          <a:p>
            <a:endParaRPr lang="da-DK" dirty="0"/>
          </a:p>
          <a:p>
            <a:pPr marL="171450" indent="-171450">
              <a:buFont typeface="Arial" panose="020B0604020202020204" pitchFamily="34" charset="0"/>
              <a:buChar char="•"/>
            </a:pPr>
            <a:r>
              <a:rPr lang="da-DK" b="1" dirty="0"/>
              <a:t>Før:</a:t>
            </a:r>
            <a:r>
              <a:rPr lang="da-DK" dirty="0"/>
              <a:t> Fremhæv, at processen starter med planlægning, der omfatter beslutninger om dato, informering af ledelsen og patienter samt koordinering af deltagere.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Under:</a:t>
            </a:r>
            <a:r>
              <a:rPr lang="da-DK" dirty="0"/>
              <a:t> Fokuser på vigtigheden af at møde patienten og sikre en afslappet atmosfære. Sørg for, at medarbejderne også er klar til at reflektere.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Efter:</a:t>
            </a:r>
            <a:r>
              <a:rPr lang="da-DK" dirty="0"/>
              <a:t> Fremhæv, hvordan læring og feedback bliver brugt til at forbedre systemet.</a:t>
            </a:r>
          </a:p>
          <a:p>
            <a:endParaRPr lang="da-DK" dirty="0"/>
          </a:p>
          <a:p>
            <a:endParaRPr lang="da-DK" dirty="0"/>
          </a:p>
          <a:p>
            <a:r>
              <a:rPr lang="da-DK" dirty="0"/>
              <a:t>Skyggemetoden giver os en unik mulighed for at se vores arbejde gennem patientens perspektiv og hjælpe os med at identificere de områder, hvor vi kan gøre en forskel.</a:t>
            </a:r>
          </a:p>
        </p:txBody>
      </p:sp>
      <p:sp>
        <p:nvSpPr>
          <p:cNvPr id="4" name="Pladsholder til slidenummer 3"/>
          <p:cNvSpPr>
            <a:spLocks noGrp="1"/>
          </p:cNvSpPr>
          <p:nvPr>
            <p:ph type="sldNum" sz="quarter" idx="5"/>
          </p:nvPr>
        </p:nvSpPr>
        <p:spPr/>
        <p:txBody>
          <a:bodyPr/>
          <a:lstStyle/>
          <a:p>
            <a:fld id="{0DD9645C-D7FA-D74E-BD59-FA43DBFDCD63}" type="slidenum">
              <a:rPr lang="da-DK" smtClean="0"/>
              <a:t>45</a:t>
            </a:fld>
            <a:endParaRPr lang="da-DK"/>
          </a:p>
        </p:txBody>
      </p:sp>
    </p:spTree>
    <p:extLst>
      <p:ext uri="{BB962C8B-B14F-4D97-AF65-F5344CB8AC3E}">
        <p14:creationId xmlns:p14="http://schemas.microsoft.com/office/powerpoint/2010/main" val="3058547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83857-B7AC-C94A-F0C6-3DC57181664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63E27BA-4BC2-20C0-8D4F-82F0FDD50D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46ECA93-9C91-69C3-5127-9A24169CED5C}"/>
              </a:ext>
            </a:extLst>
          </p:cNvPr>
          <p:cNvSpPr>
            <a:spLocks noGrp="1"/>
          </p:cNvSpPr>
          <p:nvPr>
            <p:ph type="body" idx="1"/>
          </p:nvPr>
        </p:nvSpPr>
        <p:spPr/>
        <p:txBody>
          <a:bodyPr/>
          <a:lstStyle/>
          <a:p>
            <a:r>
              <a:rPr lang="da-DK" b="1" dirty="0"/>
              <a:t>Højdepunkter for hver fase:</a:t>
            </a:r>
          </a:p>
          <a:p>
            <a:endParaRPr lang="da-DK" dirty="0"/>
          </a:p>
          <a:p>
            <a:pPr marL="171450" indent="-171450">
              <a:buFont typeface="Arial" panose="020B0604020202020204" pitchFamily="34" charset="0"/>
              <a:buChar char="•"/>
            </a:pPr>
            <a:r>
              <a:rPr lang="da-DK" b="1" dirty="0"/>
              <a:t>Før:</a:t>
            </a:r>
            <a:r>
              <a:rPr lang="da-DK" dirty="0"/>
              <a:t> Fremhæv, at processen starter med planlægning, der omfatter beslutninger om dato, informering af ledelsen og patienter samt koordinering af deltagere.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Under:</a:t>
            </a:r>
            <a:r>
              <a:rPr lang="da-DK" dirty="0"/>
              <a:t> Fokuser på vigtigheden af at møde patienten og sikre en afslappet atmosfære. Sørg for, at medarbejderne også er klar til at reflektere.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Efter:</a:t>
            </a:r>
            <a:r>
              <a:rPr lang="da-DK" dirty="0"/>
              <a:t> Fremhæv, hvordan læring og feedback bliver brugt til at forbedre systemet.</a:t>
            </a:r>
          </a:p>
          <a:p>
            <a:endParaRPr lang="da-DK" dirty="0"/>
          </a:p>
          <a:p>
            <a:endParaRPr lang="da-DK" dirty="0"/>
          </a:p>
          <a:p>
            <a:r>
              <a:rPr lang="da-DK" dirty="0"/>
              <a:t>Skyggemetoden giver os en unik mulighed for at se vores arbejde gennem patientens perspektiv og hjælpe os med at identificere de områder, hvor vi kan gøre en forskel.</a:t>
            </a:r>
          </a:p>
        </p:txBody>
      </p:sp>
      <p:sp>
        <p:nvSpPr>
          <p:cNvPr id="4" name="Pladsholder til slidenummer 3">
            <a:extLst>
              <a:ext uri="{FF2B5EF4-FFF2-40B4-BE49-F238E27FC236}">
                <a16:creationId xmlns:a16="http://schemas.microsoft.com/office/drawing/2014/main" id="{5EC1B935-C487-3B1E-2629-ED2206DC199F}"/>
              </a:ext>
            </a:extLst>
          </p:cNvPr>
          <p:cNvSpPr>
            <a:spLocks noGrp="1"/>
          </p:cNvSpPr>
          <p:nvPr>
            <p:ph type="sldNum" sz="quarter" idx="5"/>
          </p:nvPr>
        </p:nvSpPr>
        <p:spPr/>
        <p:txBody>
          <a:bodyPr/>
          <a:lstStyle/>
          <a:p>
            <a:fld id="{0DD9645C-D7FA-D74E-BD59-FA43DBFDCD63}" type="slidenum">
              <a:rPr lang="da-DK" smtClean="0"/>
              <a:t>46</a:t>
            </a:fld>
            <a:endParaRPr lang="da-DK"/>
          </a:p>
        </p:txBody>
      </p:sp>
    </p:spTree>
    <p:extLst>
      <p:ext uri="{BB962C8B-B14F-4D97-AF65-F5344CB8AC3E}">
        <p14:creationId xmlns:p14="http://schemas.microsoft.com/office/powerpoint/2010/main" val="3255374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47</a:t>
            </a:fld>
            <a:endParaRPr lang="da-DK"/>
          </a:p>
        </p:txBody>
      </p:sp>
    </p:spTree>
    <p:extLst>
      <p:ext uri="{BB962C8B-B14F-4D97-AF65-F5344CB8AC3E}">
        <p14:creationId xmlns:p14="http://schemas.microsoft.com/office/powerpoint/2010/main" val="1847406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48</a:t>
            </a:fld>
            <a:endParaRPr lang="da-DK"/>
          </a:p>
        </p:txBody>
      </p:sp>
    </p:spTree>
    <p:extLst>
      <p:ext uri="{BB962C8B-B14F-4D97-AF65-F5344CB8AC3E}">
        <p14:creationId xmlns:p14="http://schemas.microsoft.com/office/powerpoint/2010/main" val="3667325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49</a:t>
            </a:fld>
            <a:endParaRPr lang="da-DK"/>
          </a:p>
        </p:txBody>
      </p:sp>
    </p:spTree>
    <p:extLst>
      <p:ext uri="{BB962C8B-B14F-4D97-AF65-F5344CB8AC3E}">
        <p14:creationId xmlns:p14="http://schemas.microsoft.com/office/powerpoint/2010/main" val="1048077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læringsmål for dagen</a:t>
            </a:r>
          </a:p>
        </p:txBody>
      </p:sp>
      <p:sp>
        <p:nvSpPr>
          <p:cNvPr id="4" name="Pladsholder til slidenummer 3"/>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3394263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65D4-D19A-11AD-A42B-EEBD37D41E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E89D31-A5FB-0E38-291D-3D987E1AAB7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BD8B9AF-7141-48DC-BB84-D0AC7059CCC9}"/>
              </a:ext>
            </a:extLst>
          </p:cNvPr>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Gennemgang af opmærksomhedspunkter:</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Læringsmål for medarbejderne:</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Det er vigtigt, at medarbejderne ved, at formålet er læring, ikke kontrol, så de ikke føler sig overvåget eller udstillet.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Information til patienterne:</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Patienterne skal grundigt informeres om metoden og have mulighed for at sige fra – det handler om at skabe tryghed og respekt.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Bias:</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Vi bør være opmærksomme på vores egne forudindtagede holdninger og stræbe efter at være åbne og neutrale i vores observationer.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Balance i observationen:</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Det kan være en udfordring at finde den rette balance mellem at observere og at stille spørgsmål – vi skal undgå at påvirke patienten, men samtidig få indsigt.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Samarbejde med ledelsen:</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Skyggemetoden kræver tæt samarbejde med ledelsen, både i planlægning og opfølgning, for at sikre, at forbedringer kan implementeres.</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Disse opmærksomhedspunkter hjælper os med at skabe en respektfuld og læringsorienteret tilgang og sikrer, at vi virkelig får indsigt i patientens perspektiv.</a:t>
            </a:r>
          </a:p>
          <a:p>
            <a:endParaRPr lang="da-DK" dirty="0"/>
          </a:p>
        </p:txBody>
      </p:sp>
      <p:sp>
        <p:nvSpPr>
          <p:cNvPr id="4" name="Pladsholder til slidenummer 3">
            <a:extLst>
              <a:ext uri="{FF2B5EF4-FFF2-40B4-BE49-F238E27FC236}">
                <a16:creationId xmlns:a16="http://schemas.microsoft.com/office/drawing/2014/main" id="{0AC70F4A-1163-179E-8847-5FD9D42DC332}"/>
              </a:ext>
            </a:extLst>
          </p:cNvPr>
          <p:cNvSpPr>
            <a:spLocks noGrp="1"/>
          </p:cNvSpPr>
          <p:nvPr>
            <p:ph type="sldNum" sz="quarter" idx="10"/>
          </p:nvPr>
        </p:nvSpPr>
        <p:spPr/>
        <p:txBody>
          <a:bodyPr/>
          <a:lstStyle/>
          <a:p>
            <a:fld id="{0DD9645C-D7FA-D74E-BD59-FA43DBFDCD63}" type="slidenum">
              <a:rPr lang="da-DK" smtClean="0"/>
              <a:t>50</a:t>
            </a:fld>
            <a:endParaRPr lang="da-DK"/>
          </a:p>
        </p:txBody>
      </p:sp>
    </p:spTree>
    <p:extLst>
      <p:ext uri="{BB962C8B-B14F-4D97-AF65-F5344CB8AC3E}">
        <p14:creationId xmlns:p14="http://schemas.microsoft.com/office/powerpoint/2010/main" val="2507665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Paretoanalysen</a:t>
            </a:r>
            <a:r>
              <a:rPr lang="da-DK" dirty="0"/>
              <a:t> er en metode til at identificere de mest almindelige årsager til problemer og fokusere på de områder, der har størst potentiale for forbedring.</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 uddybende metodevejledning i ”Beskrivelse af metoder og øvelser”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51</a:t>
            </a:fld>
            <a:endParaRPr lang="da-DK"/>
          </a:p>
        </p:txBody>
      </p:sp>
    </p:spTree>
    <p:extLst>
      <p:ext uri="{BB962C8B-B14F-4D97-AF65-F5344CB8AC3E}">
        <p14:creationId xmlns:p14="http://schemas.microsoft.com/office/powerpoint/2010/main" val="2855104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står over for et problem, falder vi ofte i den </a:t>
            </a:r>
            <a:r>
              <a:rPr lang="da-DK" b="1" dirty="0"/>
              <a:t>fælde at pege på den eller de mest umiddelbare årsager</a:t>
            </a:r>
            <a:r>
              <a:rPr lang="da-DK" dirty="0"/>
              <a:t>. Men for at finde den mest effektive løsning, skal vi forstå, hvad der virkelig ligger bag problemet.</a:t>
            </a:r>
          </a:p>
          <a:p>
            <a:endParaRPr lang="da-DK" dirty="0"/>
          </a:p>
          <a:p>
            <a:r>
              <a:rPr lang="da-DK" dirty="0"/>
              <a:t>Referer til symbolikken i luppen:</a:t>
            </a:r>
          </a:p>
          <a:p>
            <a:r>
              <a:rPr lang="da-DK" dirty="0"/>
              <a:t>Luppen symboliserer vores opgave – at undersøge og </a:t>
            </a:r>
            <a:r>
              <a:rPr lang="da-DK" b="1" dirty="0"/>
              <a:t>analysere problemet dybere</a:t>
            </a:r>
            <a:r>
              <a:rPr lang="da-DK" dirty="0"/>
              <a:t>. Vi skal se på </a:t>
            </a:r>
            <a:r>
              <a:rPr lang="da-DK" b="1" dirty="0"/>
              <a:t>alle mulige årsager</a:t>
            </a:r>
            <a:r>
              <a:rPr lang="da-DK" dirty="0"/>
              <a:t>, også dem, der måske ikke er så åbenlyse.</a:t>
            </a:r>
          </a:p>
          <a:p>
            <a:endParaRPr lang="da-DK" dirty="0"/>
          </a:p>
          <a:p>
            <a:r>
              <a:rPr lang="da-DK" dirty="0"/>
              <a:t>Opfordring til fælles refleksion:</a:t>
            </a:r>
          </a:p>
          <a:p>
            <a:r>
              <a:rPr lang="da-DK" dirty="0"/>
              <a:t>Forestil jer, at vi har observeret, at </a:t>
            </a:r>
            <a:r>
              <a:rPr lang="da-DK" b="1" dirty="0"/>
              <a:t>patienter ofte oplever lange ventetider </a:t>
            </a:r>
            <a:r>
              <a:rPr lang="da-DK" dirty="0"/>
              <a:t>i forbindelse med konsultationer. Vi har identificeret dette som et problem, men nu skal vi forstå hvorfor.</a:t>
            </a:r>
          </a:p>
          <a:p>
            <a:endParaRPr lang="da-DK" dirty="0"/>
          </a:p>
          <a:p>
            <a:r>
              <a:rPr lang="da-DK" dirty="0"/>
              <a:t>Overvej: Hvad kunne være </a:t>
            </a:r>
            <a:r>
              <a:rPr lang="da-DK" b="1" dirty="0"/>
              <a:t>de underliggende årsager </a:t>
            </a:r>
            <a:r>
              <a:rPr lang="da-DK" dirty="0"/>
              <a:t>til ventetiden? Hvilke </a:t>
            </a:r>
            <a:r>
              <a:rPr lang="da-DK" b="1" dirty="0"/>
              <a:t>systemiske eller procesrelaterede </a:t>
            </a:r>
            <a:r>
              <a:rPr lang="da-DK" dirty="0"/>
              <a:t>årsager skal vi være opmærksomme på?</a:t>
            </a:r>
          </a:p>
          <a:p>
            <a:pPr marL="628650" lvl="1" indent="-171450">
              <a:buFont typeface="Arial" panose="020B0604020202020204" pitchFamily="34" charset="0"/>
              <a:buChar char="•"/>
            </a:pPr>
            <a:r>
              <a:rPr lang="da-DK" dirty="0"/>
              <a:t>Personalemangel </a:t>
            </a:r>
          </a:p>
          <a:p>
            <a:pPr marL="628650" lvl="1" indent="-171450">
              <a:buFont typeface="Arial" panose="020B0604020202020204" pitchFamily="34" charset="0"/>
              <a:buChar char="•"/>
            </a:pPr>
            <a:r>
              <a:rPr lang="da-DK" dirty="0"/>
              <a:t>En teknisk fejl i systemet</a:t>
            </a:r>
          </a:p>
          <a:p>
            <a:pPr marL="628650" lvl="1" indent="-171450">
              <a:buFont typeface="Arial" panose="020B0604020202020204" pitchFamily="34" charset="0"/>
              <a:buChar char="•"/>
            </a:pPr>
            <a:r>
              <a:rPr lang="da-DK" dirty="0"/>
              <a:t>Ineffektive arbejdsgange </a:t>
            </a:r>
          </a:p>
          <a:p>
            <a:pPr marL="628650" lvl="1" indent="-171450">
              <a:buFont typeface="Arial" panose="020B0604020202020204" pitchFamily="34" charset="0"/>
              <a:buChar char="•"/>
            </a:pPr>
            <a:r>
              <a:rPr lang="da-DK" dirty="0"/>
              <a:t>Utydelige instrukser?</a:t>
            </a:r>
          </a:p>
          <a:p>
            <a:endParaRPr lang="da-DK" dirty="0"/>
          </a:p>
          <a:p>
            <a:r>
              <a:rPr lang="da-DK" b="1" dirty="0"/>
              <a:t>Hvilke faktorer har vi måske ikke tænkt på?</a:t>
            </a:r>
          </a:p>
          <a:p>
            <a:r>
              <a:rPr lang="da-DK" dirty="0"/>
              <a:t>Nogle gange skyldes problemer faktorer, der ikke umiddelbart virker relevante. Det kunne være ventetid som følge af manglende koordinering med andre afdelinger, mangel på parkering forskubber dagens program, flaskehals på analyseudstyr eller vejledning af yngre medarbejdere.</a:t>
            </a:r>
          </a:p>
          <a:p>
            <a:endParaRPr lang="da-DK" dirty="0"/>
          </a:p>
          <a:p>
            <a:r>
              <a:rPr lang="da-DK" dirty="0"/>
              <a:t>Pointe: </a:t>
            </a:r>
            <a:r>
              <a:rPr lang="da-DK" b="1" dirty="0"/>
              <a:t>Vigtigt at tænke bredt og ikke nøjes med de mest åbenlyse årsager</a:t>
            </a:r>
            <a:r>
              <a:rPr lang="da-DK" dirty="0"/>
              <a:t>. Målet er at få alle til at se, hvordan de mange små faktorer spiller sammen og kan skabe større problemer i praksis.</a:t>
            </a:r>
          </a:p>
        </p:txBody>
      </p:sp>
      <p:sp>
        <p:nvSpPr>
          <p:cNvPr id="4" name="Pladsholder til slidenummer 3"/>
          <p:cNvSpPr>
            <a:spLocks noGrp="1"/>
          </p:cNvSpPr>
          <p:nvPr>
            <p:ph type="sldNum" sz="quarter" idx="5"/>
          </p:nvPr>
        </p:nvSpPr>
        <p:spPr/>
        <p:txBody>
          <a:bodyPr/>
          <a:lstStyle/>
          <a:p>
            <a:fld id="{0DD9645C-D7FA-D74E-BD59-FA43DBFDCD63}" type="slidenum">
              <a:rPr lang="da-DK" smtClean="0"/>
              <a:t>52</a:t>
            </a:fld>
            <a:endParaRPr lang="da-DK"/>
          </a:p>
        </p:txBody>
      </p:sp>
    </p:spTree>
    <p:extLst>
      <p:ext uri="{BB962C8B-B14F-4D97-AF65-F5344CB8AC3E}">
        <p14:creationId xmlns:p14="http://schemas.microsoft.com/office/powerpoint/2010/main" val="2698983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Paretoanalysen</a:t>
            </a:r>
            <a:r>
              <a:rPr lang="da-DK" dirty="0"/>
              <a:t> er et </a:t>
            </a:r>
            <a:r>
              <a:rPr lang="da-DK" b="1" dirty="0"/>
              <a:t>kraftfuldt værktøj til at identificere de mest almindelige årsager til problemer </a:t>
            </a:r>
            <a:r>
              <a:rPr lang="da-DK" dirty="0"/>
              <a:t>i en proces eller et system. Ved at bruge denne analyse kan vi finde ud af, hvor vi skal fokusere vores indsats for at få den største effekt.</a:t>
            </a:r>
          </a:p>
          <a:p>
            <a:endParaRPr lang="da-DK" dirty="0"/>
          </a:p>
          <a:p>
            <a:r>
              <a:rPr lang="da-DK" dirty="0"/>
              <a:t>Vilfredo Pareto. Italiensk økonom. Historien er, at han opdagede, at 80 % af Italiens rigdomme var ejet af 20 % af befolkningen. En pudsig skævhed, som senere også viste sig at kunne bruges på mange andre områder.</a:t>
            </a:r>
          </a:p>
          <a:p>
            <a:endParaRPr lang="da-DK" dirty="0"/>
          </a:p>
          <a:p>
            <a:r>
              <a:rPr lang="da-DK" dirty="0"/>
              <a:t>Forklaring af </a:t>
            </a:r>
            <a:r>
              <a:rPr lang="da-DK" dirty="0" err="1"/>
              <a:t>Pareto</a:t>
            </a:r>
            <a:r>
              <a:rPr lang="da-DK" dirty="0"/>
              <a:t>-princippet:</a:t>
            </a:r>
          </a:p>
          <a:p>
            <a:r>
              <a:rPr lang="da-DK" dirty="0" err="1"/>
              <a:t>Pareto</a:t>
            </a:r>
            <a:r>
              <a:rPr lang="da-DK" dirty="0"/>
              <a:t>-princippet, også </a:t>
            </a:r>
            <a:r>
              <a:rPr lang="da-DK" b="1" dirty="0"/>
              <a:t>kendt som 80/20-reglen</a:t>
            </a:r>
            <a:r>
              <a:rPr lang="da-DK" dirty="0"/>
              <a:t>, er kernen i denne metode. Princippet siger, at </a:t>
            </a:r>
            <a:r>
              <a:rPr lang="da-DK" b="1" dirty="0"/>
              <a:t>80 % af problemerne ofte kan spores tilbage til kun 20 % af årsagerne</a:t>
            </a:r>
            <a:r>
              <a:rPr lang="da-DK" dirty="0"/>
              <a:t>. Ved at </a:t>
            </a:r>
            <a:r>
              <a:rPr lang="da-DK" b="1" dirty="0"/>
              <a:t>fokusere på disse få</a:t>
            </a:r>
            <a:r>
              <a:rPr lang="da-DK" dirty="0"/>
              <a:t>, men betydelige, årsager kan vi skabe en større forbedring med færre ressourcer.</a:t>
            </a:r>
          </a:p>
          <a:p>
            <a:endParaRPr lang="da-DK" dirty="0"/>
          </a:p>
          <a:p>
            <a:r>
              <a:rPr lang="da-DK" dirty="0"/>
              <a:t>Eksempel:</a:t>
            </a:r>
          </a:p>
          <a:p>
            <a:r>
              <a:rPr lang="da-DK" dirty="0"/>
              <a:t>Forestil jer, at vi </a:t>
            </a:r>
            <a:r>
              <a:rPr lang="da-DK" b="1" dirty="0"/>
              <a:t>analyserer patientklager</a:t>
            </a:r>
            <a:r>
              <a:rPr lang="da-DK" dirty="0"/>
              <a:t>. Hvis 80 % af klagerne kommer fra kun 20 % af problemområderne, kan vi vælge at </a:t>
            </a:r>
            <a:r>
              <a:rPr lang="da-DK" b="1" dirty="0"/>
              <a:t>fokusere vores forbedringsindsats </a:t>
            </a:r>
            <a:r>
              <a:rPr lang="da-DK" dirty="0"/>
              <a:t>her for at opnå størst mulig effekt.</a:t>
            </a:r>
          </a:p>
          <a:p>
            <a:endParaRPr lang="da-DK" dirty="0"/>
          </a:p>
          <a:p>
            <a:r>
              <a:rPr lang="da-DK" dirty="0"/>
              <a:t>Andre hverdagseksempler</a:t>
            </a:r>
          </a:p>
          <a:p>
            <a:r>
              <a:rPr lang="da-DK" dirty="0"/>
              <a:t>20 % af trafikanterne forårsager 80 % af uheldene. </a:t>
            </a:r>
          </a:p>
          <a:p>
            <a:r>
              <a:rPr lang="da-DK" dirty="0"/>
              <a:t>I dit hjem vil 20 % af dine tæpper blive udsat for 80 % af slitagen. </a:t>
            </a:r>
          </a:p>
          <a:p>
            <a:r>
              <a:rPr lang="da-DK" dirty="0"/>
              <a:t>20 % af dit tøj vil være i brug 80 % af tiden. </a:t>
            </a:r>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solidFill>
                  <a:prstClr val="black"/>
                </a:solidFill>
              </a:rPr>
              <a:pPr/>
              <a:t>53</a:t>
            </a:fld>
            <a:endParaRPr lang="da-DK">
              <a:solidFill>
                <a:prstClr val="black"/>
              </a:solidFill>
            </a:endParaRPr>
          </a:p>
        </p:txBody>
      </p:sp>
    </p:spTree>
    <p:extLst>
      <p:ext uri="{BB962C8B-B14F-4D97-AF65-F5344CB8AC3E}">
        <p14:creationId xmlns:p14="http://schemas.microsoft.com/office/powerpoint/2010/main" val="26318035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starter et initiativ for at forbedre systemet, er det afgørende, at vi først får </a:t>
            </a:r>
            <a:r>
              <a:rPr lang="da-DK" b="1" dirty="0"/>
              <a:t>en klar forståelse af problemets natur </a:t>
            </a:r>
            <a:r>
              <a:rPr lang="da-DK" dirty="0"/>
              <a:t>og omfang. Derfor begynder vi med en række spørgsmål, som hjælper os med at afklare situationen.</a:t>
            </a:r>
          </a:p>
          <a:p>
            <a:endParaRPr lang="da-DK" dirty="0"/>
          </a:p>
          <a:p>
            <a:r>
              <a:rPr lang="da-DK" dirty="0"/>
              <a:t>Gennemgang af spørgsmålene:</a:t>
            </a:r>
          </a:p>
          <a:p>
            <a:endParaRPr lang="da-DK" dirty="0"/>
          </a:p>
          <a:p>
            <a:pPr marL="171450" indent="-171450">
              <a:buFont typeface="Arial" panose="020B0604020202020204" pitchFamily="34" charset="0"/>
              <a:buChar char="•"/>
            </a:pPr>
            <a:r>
              <a:rPr lang="da-DK" dirty="0"/>
              <a:t>"Er der et problem?" – Dette hjælper os med at afgøre, om der er et reelt behov for at handle.</a:t>
            </a:r>
          </a:p>
          <a:p>
            <a:pPr marL="171450" indent="-171450">
              <a:buFont typeface="Arial" panose="020B0604020202020204" pitchFamily="34" charset="0"/>
              <a:buChar char="•"/>
            </a:pPr>
            <a:r>
              <a:rPr lang="da-DK" dirty="0"/>
              <a:t>"Hvor stort er det, og hvor vigtigt er det?" – Dette spørgsmål giver en idé om problemets omfang og prioritet.</a:t>
            </a:r>
          </a:p>
          <a:p>
            <a:pPr marL="171450" indent="-171450">
              <a:buFont typeface="Arial" panose="020B0604020202020204" pitchFamily="34" charset="0"/>
              <a:buChar char="•"/>
            </a:pPr>
            <a:r>
              <a:rPr lang="da-DK" dirty="0"/>
              <a:t>"Hvem påvirker det?" – Forstå, hvem der er direkte eller indirekte berørt af problemet.</a:t>
            </a:r>
          </a:p>
          <a:p>
            <a:pPr marL="171450" indent="-171450">
              <a:buFont typeface="Arial" panose="020B0604020202020204" pitchFamily="34" charset="0"/>
              <a:buChar char="•"/>
            </a:pPr>
            <a:r>
              <a:rPr lang="da-DK" dirty="0"/>
              <a:t>"Hvornår og hvordan opstår problemet?" – Dette hjælper os med at afdække mønstre.</a:t>
            </a:r>
          </a:p>
          <a:p>
            <a:pPr marL="171450" indent="-171450">
              <a:buFont typeface="Arial" panose="020B0604020202020204" pitchFamily="34" charset="0"/>
              <a:buChar char="•"/>
            </a:pPr>
            <a:r>
              <a:rPr lang="da-DK" dirty="0"/>
              <a:t>"Hvad er de underliggende årsager?" – Det er vigtigt at identificere årsagerne for at kunne finde en effektiv løsning.</a:t>
            </a:r>
          </a:p>
          <a:p>
            <a:pPr marL="171450" indent="-171450">
              <a:buFont typeface="Arial" panose="020B0604020202020204" pitchFamily="34" charset="0"/>
              <a:buChar char="•"/>
            </a:pPr>
            <a:endParaRPr lang="da-DK" dirty="0"/>
          </a:p>
          <a:p>
            <a:r>
              <a:rPr lang="da-DK" dirty="0"/>
              <a:t>Citatet fra </a:t>
            </a:r>
            <a:r>
              <a:rPr lang="da-DK" dirty="0" err="1"/>
              <a:t>Deming</a:t>
            </a:r>
            <a:r>
              <a:rPr lang="da-DK" dirty="0"/>
              <a:t>: "</a:t>
            </a:r>
            <a:r>
              <a:rPr lang="da-DK" dirty="0" err="1"/>
              <a:t>Without</a:t>
            </a:r>
            <a:r>
              <a:rPr lang="da-DK" dirty="0"/>
              <a:t> data </a:t>
            </a:r>
            <a:r>
              <a:rPr lang="da-DK" dirty="0" err="1"/>
              <a:t>you're</a:t>
            </a:r>
            <a:r>
              <a:rPr lang="da-DK" dirty="0"/>
              <a:t> just </a:t>
            </a:r>
            <a:r>
              <a:rPr lang="da-DK" dirty="0" err="1"/>
              <a:t>another</a:t>
            </a:r>
            <a:r>
              <a:rPr lang="da-DK" dirty="0"/>
              <a:t> person with an opinion" fremhæver nødvendigheden af at </a:t>
            </a:r>
            <a:r>
              <a:rPr lang="da-DK" b="1" dirty="0"/>
              <a:t>basere problemløsning på data frem for subjektive opfattelser</a:t>
            </a:r>
            <a:r>
              <a:rPr lang="da-DK" dirty="0"/>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54</a:t>
            </a:fld>
            <a:endParaRPr lang="da-DK"/>
          </a:p>
        </p:txBody>
      </p:sp>
    </p:spTree>
    <p:extLst>
      <p:ext uri="{BB962C8B-B14F-4D97-AF65-F5344CB8AC3E}">
        <p14:creationId xmlns:p14="http://schemas.microsoft.com/office/powerpoint/2010/main" val="1965618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Formålet med øvelsen er at styrke deltagernes evne til at identificere og forstå de underliggende årsager til problemer – i dette tilfælde klager over rengøring på et hotel – før der iværksættes løsninger. </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Øvelsen skal træne deltagerne i at:</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Indsamle relevant data for at afdække problemets omfang og karakter.</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Analysere mulige årsager til problemet med et åbent og bredt perspektiv, frem for at fokusere på umiddelbare eller indlysende forklaringer.</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Reflektere over sammenhænge og mønstre, som kan pege på bagvedliggende årsager.</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Adresser vigtigheden af at forstå problemets kerne før man ændrer noget og spørg gruppen:</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vil I indsamle data om problemets omfang og karakter?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vil I få viden om årsagerne til problemet – og hyppigheden heraf?</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Tip til facilitering:</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Styr diskussionen ved at spørge åbne spørgsmål.</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Sørg for, at flere perspektiver bliver hørt – fra praktiske løsninger til organisatoriske faktorer.</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Fremhæv, hvordan systematisk dataindsamling og analyse kan forhindre forhastede eller ineffektive tiltag.</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Pointer at fremhæve:</a:t>
            </a: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Indsaml data om omfanget:</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Direkte feedback fra gæsterne. Kig på eksisterende data om evalueringer af tilfredshed med bl.a. rengøring.</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Interne kvalitetskontroller eller stikprøver af værelserne.</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Tidsforbrug og arbejdsrutiner for rengøringspersonalet.</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Begynde at indsamle data om tilfredshed med rengøring den næste uge eller 14 dage.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Kig dybere på data eller inviter til dialog om hvad problemet er med rengøringen:</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kan man analysere mønstre i klagerne?</a:t>
            </a:r>
          </a:p>
          <a:p>
            <a:pPr marL="742950" lvl="1" indent="-285750">
              <a:lnSpc>
                <a:spcPct val="107000"/>
              </a:lnSpc>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Kategorier, fx ugedage, weekender, helligdage, ferieperioder, forventninger blandt kunder fx business eller familieferie, </a:t>
            </a:r>
          </a:p>
          <a:p>
            <a:pPr marL="742950" lvl="1" indent="-285750">
              <a:lnSpc>
                <a:spcPct val="107000"/>
              </a:lnSpc>
              <a:spcAft>
                <a:spcPts val="800"/>
              </a:spcAft>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Fælles arealer eller på værelser: badeværelse, sengetøj, borde, service på værelset osv.?</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Undersøgelse af årsager</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Forklar, at det ofte er fristende at antage årsager ud fra det umiddelbare problem – men at det sjældent giver et fuldt billede.</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Opfordr deltagerne til at tænke bredt og spørge sig selv:</a:t>
            </a:r>
          </a:p>
          <a:p>
            <a:pPr marL="742950" lvl="1" indent="-285750">
              <a:lnSpc>
                <a:spcPct val="107000"/>
              </a:lnSpc>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Er der nok ressourcer til rengøring (personale, tid, materialer)?</a:t>
            </a:r>
          </a:p>
          <a:p>
            <a:pPr marL="742950" lvl="1" indent="-285750">
              <a:lnSpc>
                <a:spcPct val="107000"/>
              </a:lnSpc>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Er arbejdsrutinerne hensigtsmæssige?</a:t>
            </a:r>
          </a:p>
          <a:p>
            <a:pPr marL="742950" lvl="1" indent="-285750">
              <a:lnSpc>
                <a:spcPct val="107000"/>
              </a:lnSpc>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Findes der kommunikationsproblemer mellem afdelinger (fx receptionen og </a:t>
            </a:r>
            <a:r>
              <a:rPr lang="da-DK" sz="1200" kern="100" dirty="0" err="1">
                <a:effectLst/>
                <a:latin typeface="+mn-lt"/>
                <a:ea typeface="Aptos" panose="020B0004020202020204" pitchFamily="34" charset="0"/>
                <a:cs typeface="Times New Roman" panose="02020603050405020304" pitchFamily="18" charset="0"/>
              </a:rPr>
              <a:t>housekeeping</a:t>
            </a:r>
            <a:r>
              <a:rPr lang="da-DK" sz="1200" kern="100" dirty="0">
                <a:effectLst/>
                <a:latin typeface="+mn-lt"/>
                <a:ea typeface="Aptos" panose="020B0004020202020204" pitchFamily="34" charset="0"/>
                <a:cs typeface="Times New Roman" panose="02020603050405020304" pitchFamily="18" charset="0"/>
              </a:rPr>
              <a:t>)?</a:t>
            </a:r>
          </a:p>
          <a:p>
            <a:pPr marL="742950" lvl="1" indent="-285750">
              <a:lnSpc>
                <a:spcPct val="107000"/>
              </a:lnSpc>
              <a:spcAft>
                <a:spcPts val="800"/>
              </a:spcAft>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Er forventningerne fra gæsterne steget uden, at standarderne er fulgt med?</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Læringspointe</a:t>
            </a: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Pointen med denne øvelse er at træne os i at gå et spadestik dybere. Ofte ligger løsningerne gemt i detaljer, vi først får øje på, når vi undersøger tingene fra flere vinkler. Effektive løsninger starter med den rigtige ”diagnose”</a:t>
            </a:r>
          </a:p>
        </p:txBody>
      </p:sp>
      <p:sp>
        <p:nvSpPr>
          <p:cNvPr id="4" name="Pladsholder til slidenummer 3"/>
          <p:cNvSpPr>
            <a:spLocks noGrp="1"/>
          </p:cNvSpPr>
          <p:nvPr>
            <p:ph type="sldNum" sz="quarter" idx="5"/>
          </p:nvPr>
        </p:nvSpPr>
        <p:spPr/>
        <p:txBody>
          <a:bodyPr/>
          <a:lstStyle/>
          <a:p>
            <a:fld id="{0DD9645C-D7FA-D74E-BD59-FA43DBFDCD63}" type="slidenum">
              <a:rPr lang="da-DK" smtClean="0"/>
              <a:t>55</a:t>
            </a:fld>
            <a:endParaRPr lang="da-DK"/>
          </a:p>
        </p:txBody>
      </p:sp>
    </p:spTree>
    <p:extLst>
      <p:ext uri="{BB962C8B-B14F-4D97-AF65-F5344CB8AC3E}">
        <p14:creationId xmlns:p14="http://schemas.microsoft.com/office/powerpoint/2010/main" val="3543776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Spørgsmålet er, hvor der bør tages fat på først? En Paretoanalyse hjælper med at prioritere beslutninger med viden om hvilke af dem, der vil have den største indflydelse på deres overordnede mål, og hvilke der vil have den mindste værdi af indflydelse.</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Introducér brugen af årsagsskema</a:t>
            </a: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1. Problemformulering</a:t>
            </a: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Start med at skrive en </a:t>
            </a:r>
            <a:r>
              <a:rPr lang="da-DK" sz="1200" b="1" dirty="0">
                <a:effectLst/>
                <a:latin typeface="+mn-lt"/>
                <a:ea typeface="Calibri" panose="020F0502020204030204" pitchFamily="34" charset="0"/>
                <a:cs typeface="Times New Roman" panose="02020603050405020304" pitchFamily="18" charset="0"/>
              </a:rPr>
              <a:t>klar og kortfattet beskrivelse af det problem</a:t>
            </a:r>
            <a:r>
              <a:rPr lang="da-DK" sz="1200" dirty="0">
                <a:effectLst/>
                <a:latin typeface="+mn-lt"/>
                <a:ea typeface="Calibri" panose="020F0502020204030204" pitchFamily="34" charset="0"/>
                <a:cs typeface="Times New Roman" panose="02020603050405020304" pitchFamily="18" charset="0"/>
              </a:rPr>
              <a:t>, I ønsker at finde årsager til. For eksempel: ”Klager over rengøring” eller "Lange ventetider ved patientkonsultationer”.</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2. Årsagskategorier</a:t>
            </a: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Opdel skemaet i kategorier for at sikre, at I tænker på </a:t>
            </a:r>
            <a:r>
              <a:rPr lang="da-DK" sz="1200" b="1" dirty="0">
                <a:effectLst/>
                <a:latin typeface="+mn-lt"/>
                <a:ea typeface="Calibri" panose="020F0502020204030204" pitchFamily="34" charset="0"/>
                <a:cs typeface="Times New Roman" panose="02020603050405020304" pitchFamily="18" charset="0"/>
              </a:rPr>
              <a:t>årsager fra forskellige perspektiver</a:t>
            </a:r>
            <a:r>
              <a:rPr lang="da-DK" sz="1200" dirty="0">
                <a:effectLst/>
                <a:latin typeface="+mn-lt"/>
                <a:ea typeface="Calibri" panose="020F0502020204030204" pitchFamily="34" charset="0"/>
                <a:cs typeface="Times New Roman" panose="02020603050405020304" pitchFamily="18" charset="0"/>
              </a:rPr>
              <a:t>. Typiske kategorier kan være:</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Menneskelige faktorer</a:t>
            </a:r>
            <a:r>
              <a:rPr lang="da-DK" sz="1200" dirty="0">
                <a:effectLst/>
                <a:latin typeface="+mn-lt"/>
                <a:ea typeface="Calibri" panose="020F0502020204030204" pitchFamily="34" charset="0"/>
                <a:cs typeface="Times New Roman" panose="02020603050405020304" pitchFamily="18" charset="0"/>
              </a:rPr>
              <a:t>: Har personalet de nødvendige færdigheder og ressourcer?</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Proces</a:t>
            </a:r>
            <a:r>
              <a:rPr lang="da-DK" sz="1200" dirty="0">
                <a:effectLst/>
                <a:latin typeface="+mn-lt"/>
                <a:ea typeface="Calibri" panose="020F0502020204030204" pitchFamily="34" charset="0"/>
                <a:cs typeface="Times New Roman" panose="02020603050405020304" pitchFamily="18" charset="0"/>
              </a:rPr>
              <a:t>: Er der trin i arbejdsgangen, der er ineffektive?</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Teknologi og udstyr</a:t>
            </a:r>
            <a:r>
              <a:rPr lang="da-DK" sz="1200" dirty="0">
                <a:effectLst/>
                <a:latin typeface="+mn-lt"/>
                <a:ea typeface="Calibri" panose="020F0502020204030204" pitchFamily="34" charset="0"/>
                <a:cs typeface="Times New Roman" panose="02020603050405020304" pitchFamily="18" charset="0"/>
              </a:rPr>
              <a:t>: Er der tekniske udfordringer eller manglende udstyr, der skaber forsinkelser?</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Organisatoriske faktorer</a:t>
            </a:r>
            <a:r>
              <a:rPr lang="da-DK" sz="1200" dirty="0">
                <a:effectLst/>
                <a:latin typeface="+mn-lt"/>
                <a:ea typeface="Calibri" panose="020F0502020204030204" pitchFamily="34" charset="0"/>
                <a:cs typeface="Times New Roman" panose="02020603050405020304" pitchFamily="18" charset="0"/>
              </a:rPr>
              <a:t>: Er der organisatoriske strukturer, der gør det svært at handle hurtigt?</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Eksterne faktorer</a:t>
            </a:r>
            <a:r>
              <a:rPr lang="da-DK" sz="1200" dirty="0">
                <a:effectLst/>
                <a:latin typeface="+mn-lt"/>
                <a:ea typeface="Calibri" panose="020F0502020204030204" pitchFamily="34" charset="0"/>
                <a:cs typeface="Times New Roman" panose="02020603050405020304" pitchFamily="18" charset="0"/>
              </a:rPr>
              <a:t>: Er der påvirkninger udefra, som påvirker processen?</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3. Identifikation af specifikke årsager</a:t>
            </a:r>
          </a:p>
          <a:p>
            <a:pP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Brainstorm på specifikke årsager </a:t>
            </a:r>
            <a:r>
              <a:rPr lang="da-DK" sz="1200" dirty="0">
                <a:effectLst/>
                <a:latin typeface="+mn-lt"/>
                <a:ea typeface="Calibri" panose="020F0502020204030204" pitchFamily="34" charset="0"/>
                <a:cs typeface="Times New Roman" panose="02020603050405020304" pitchFamily="18" charset="0"/>
              </a:rPr>
              <a:t>inden for hver kategori. Eksempler kunne være:</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Under Menneskelige faktorer: "Utilstrækkelig oplæring af nye medarbejdere."</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Under Proces: "For mange godkendelsesprocedurer, der tager tid."</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Under Teknologi og Udstyr: "IT-systemet går ofte ned, hvilket forsinker patientregistreringen."</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4. Aftal en </a:t>
            </a:r>
            <a:r>
              <a:rPr lang="da-DK" sz="1200" b="1" dirty="0">
                <a:effectLst/>
                <a:latin typeface="+mn-lt"/>
                <a:ea typeface="Calibri" panose="020F0502020204030204" pitchFamily="34" charset="0"/>
                <a:cs typeface="Times New Roman" panose="02020603050405020304" pitchFamily="18" charset="0"/>
              </a:rPr>
              <a:t>plan for dataindsamling</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Hvor vil I indsamle data?</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Hvornår vil I indsamle data?</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Hvem gør det?</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Hvad kræver det?</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5. Prioritering af årsager</a:t>
            </a: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Når skemaet er fyldt ud, kan I begynde at </a:t>
            </a:r>
            <a:r>
              <a:rPr lang="da-DK" sz="1200" b="1" dirty="0">
                <a:effectLst/>
                <a:latin typeface="+mn-lt"/>
                <a:ea typeface="Calibri" panose="020F0502020204030204" pitchFamily="34" charset="0"/>
                <a:cs typeface="Times New Roman" panose="02020603050405020304" pitchFamily="18" charset="0"/>
              </a:rPr>
              <a:t>prioritere de vigtigste årsager </a:t>
            </a:r>
            <a:r>
              <a:rPr lang="da-DK" sz="1200" b="1" dirty="0" err="1">
                <a:effectLst/>
                <a:latin typeface="+mn-lt"/>
                <a:ea typeface="Calibri" panose="020F0502020204030204" pitchFamily="34" charset="0"/>
                <a:cs typeface="Times New Roman" panose="02020603050405020304" pitchFamily="18" charset="0"/>
              </a:rPr>
              <a:t>vha</a:t>
            </a:r>
            <a:r>
              <a:rPr lang="da-DK" sz="1200" b="1" dirty="0">
                <a:effectLst/>
                <a:latin typeface="+mn-lt"/>
                <a:ea typeface="Calibri" panose="020F0502020204030204" pitchFamily="34" charset="0"/>
                <a:cs typeface="Times New Roman" panose="02020603050405020304" pitchFamily="18" charset="0"/>
              </a:rPr>
              <a:t> Pareto-princippet </a:t>
            </a:r>
            <a:r>
              <a:rPr lang="da-DK" sz="1200" dirty="0">
                <a:effectLst/>
                <a:latin typeface="+mn-lt"/>
                <a:ea typeface="Calibri" panose="020F0502020204030204" pitchFamily="34" charset="0"/>
                <a:cs typeface="Times New Roman" panose="02020603050405020304" pitchFamily="18" charset="0"/>
              </a:rPr>
              <a:t>(80/20-reglen) til at identificere de 20 % af årsagerne, der skaber 80 % af problemet. </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56</a:t>
            </a:fld>
            <a:endParaRPr lang="da-DK"/>
          </a:p>
        </p:txBody>
      </p:sp>
    </p:spTree>
    <p:extLst>
      <p:ext uri="{BB962C8B-B14F-4D97-AF65-F5344CB8AC3E}">
        <p14:creationId xmlns:p14="http://schemas.microsoft.com/office/powerpoint/2010/main" val="3811518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Gå datakilder igennem</a:t>
            </a:r>
          </a:p>
          <a:p>
            <a:endParaRPr lang="da-DK" dirty="0"/>
          </a:p>
          <a:p>
            <a:r>
              <a:rPr lang="da-DK" dirty="0"/>
              <a:t>Spørg til andre lokale data?</a:t>
            </a:r>
          </a:p>
        </p:txBody>
      </p:sp>
      <p:sp>
        <p:nvSpPr>
          <p:cNvPr id="4" name="Pladsholder til slidenummer 3"/>
          <p:cNvSpPr>
            <a:spLocks noGrp="1"/>
          </p:cNvSpPr>
          <p:nvPr>
            <p:ph type="sldNum" sz="quarter" idx="5"/>
          </p:nvPr>
        </p:nvSpPr>
        <p:spPr/>
        <p:txBody>
          <a:bodyPr/>
          <a:lstStyle/>
          <a:p>
            <a:fld id="{0DD9645C-D7FA-D74E-BD59-FA43DBFDCD63}" type="slidenum">
              <a:rPr lang="da-DK" smtClean="0"/>
              <a:t>57</a:t>
            </a:fld>
            <a:endParaRPr lang="da-DK"/>
          </a:p>
        </p:txBody>
      </p:sp>
    </p:spTree>
    <p:extLst>
      <p:ext uri="{BB962C8B-B14F-4D97-AF65-F5344CB8AC3E}">
        <p14:creationId xmlns:p14="http://schemas.microsoft.com/office/powerpoint/2010/main" val="507029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Introducér øvelsen og angiv, hvor lang tid der er til drøftelsen: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marL="342900" indent="-342900">
              <a:lnSpc>
                <a:spcPct val="107000"/>
              </a:lnSpc>
              <a:spcAft>
                <a:spcPts val="800"/>
              </a:spcAft>
              <a:buAutoNum type="arabicPeriod"/>
            </a:pPr>
            <a:r>
              <a:rPr lang="da-DK" sz="1200" kern="100" dirty="0">
                <a:effectLst/>
                <a:latin typeface="+mn-lt"/>
                <a:ea typeface="Aptos" panose="020B0004020202020204" pitchFamily="34" charset="0"/>
                <a:cs typeface="Times New Roman" panose="02020603050405020304" pitchFamily="18" charset="0"/>
              </a:rPr>
              <a:t>Hvordan kan vi omsætte øvelsen til vores </a:t>
            </a:r>
            <a:r>
              <a:rPr lang="da-DK" sz="1200" kern="100" dirty="0" err="1">
                <a:effectLst/>
                <a:latin typeface="+mn-lt"/>
                <a:ea typeface="Aptos" panose="020B0004020202020204" pitchFamily="34" charset="0"/>
                <a:cs typeface="Times New Roman" panose="02020603050405020304" pitchFamily="18" charset="0"/>
              </a:rPr>
              <a:t>forbedringsiindsats</a:t>
            </a:r>
            <a:r>
              <a:rPr lang="da-DK" sz="1200" kern="100" dirty="0">
                <a:effectLst/>
                <a:latin typeface="+mn-lt"/>
                <a:ea typeface="Aptos" panose="020B0004020202020204" pitchFamily="34" charset="0"/>
                <a:cs typeface="Times New Roman" panose="02020603050405020304" pitchFamily="18" charset="0"/>
              </a:rPr>
              <a:t>?</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Drøft, hvordan I konkret kan anvende metoden til jeres eget projekt. Overvej, hvordan metoden kan hjælpe jer med at få indsigt i jeres specifikke problemområde.</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2. Hvilke overvejelser har vi om årsagerne til problemet?</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Gennemgå de mulige årsager til problemet, som I allerede har identificeret. Lav en brainstorm over eventuelle faktorer, I måske ikke har tænkt på endnu. Tag gerne udgangspunkt i kategorierne: Menneskelige faktorer, procesrelaterede årsager, teknologiske udfordringer, organisatoriske faktorer og eksterne påvirkninger.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3. Hvordan kan vi få vished om årsagerne og deres hyppighed?</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Overvej, hvilke data eller undersøgelser I har brug for for at bekræfte årsagerne. Dette kan indebære:</a:t>
            </a:r>
          </a:p>
          <a:p>
            <a:pPr marL="1200150" lvl="2"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Dataindsamling, hvor ofte og hvornår problemet opstår. Brug eksisterende data eller begynd at registrere problemforekomster.</a:t>
            </a:r>
          </a:p>
          <a:p>
            <a:pPr marL="1200150" lvl="2"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Observationer: Udfør direkte observationer i arbejdsgangen for at få indblik i, hvor problemerne typisk opstår, og hvem de påvirker.</a:t>
            </a:r>
          </a:p>
          <a:p>
            <a:pPr marL="1200150" lvl="2"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Interviews og spørgeskemaer: Tal med personer involveret i processen eller brug spørgeskemaer for at få deres perspektiv på, hvad der kan forårsage problemerne.</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4. Plan for opfølgning</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Afslut jeres drøftelse med at beslutte, hvilke skridt I vil tage for at arbejde videre med årsagsanalyserne frem mod WS1. Sæt gerne konkrete handlinger, fx  “Vi gennemfører observationer i den næste uge”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Drøftelsen skal give klarhed over:</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Hvilke årsager, der er mest kritiske at arbejde videre med.</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I konkret kan dokumentere og forstå disse årsager bedre.</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jeres indsats kan målrettes, så I opnår en effektiv forbedring i jeres proces.</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58</a:t>
            </a:fld>
            <a:endParaRPr lang="da-DK"/>
          </a:p>
        </p:txBody>
      </p:sp>
    </p:spTree>
    <p:extLst>
      <p:ext uri="{BB962C8B-B14F-4D97-AF65-F5344CB8AC3E}">
        <p14:creationId xmlns:p14="http://schemas.microsoft.com/office/powerpoint/2010/main" val="16179050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Udfyld ift. egen forbedringsindsats – medbring evt. i print til understøttelse af teamets forberedelse</a:t>
            </a:r>
          </a:p>
        </p:txBody>
      </p:sp>
      <p:sp>
        <p:nvSpPr>
          <p:cNvPr id="4" name="Pladsholder til slidenummer 3"/>
          <p:cNvSpPr>
            <a:spLocks noGrp="1"/>
          </p:cNvSpPr>
          <p:nvPr>
            <p:ph type="sldNum" sz="quarter" idx="5"/>
          </p:nvPr>
        </p:nvSpPr>
        <p:spPr/>
        <p:txBody>
          <a:bodyPr/>
          <a:lstStyle/>
          <a:p>
            <a:fld id="{0DD9645C-D7FA-D74E-BD59-FA43DBFDCD63}" type="slidenum">
              <a:rPr lang="da-DK" smtClean="0"/>
              <a:t>59</a:t>
            </a:fld>
            <a:endParaRPr lang="da-DK"/>
          </a:p>
        </p:txBody>
      </p:sp>
    </p:spTree>
    <p:extLst>
      <p:ext uri="{BB962C8B-B14F-4D97-AF65-F5344CB8AC3E}">
        <p14:creationId xmlns:p14="http://schemas.microsoft.com/office/powerpoint/2010/main" val="235783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Font typeface="+mj-lt"/>
              <a:buAutoNum type="arabicPeriod"/>
            </a:pPr>
            <a:r>
              <a:rPr lang="da-DK" dirty="0"/>
              <a:t>Navn og Titel</a:t>
            </a:r>
          </a:p>
          <a:p>
            <a:pPr marL="228600" indent="-228600">
              <a:buFont typeface="+mj-lt"/>
              <a:buAutoNum type="arabicPeriod"/>
            </a:pPr>
            <a:r>
              <a:rPr lang="da-DK" dirty="0"/>
              <a:t>Kort om den professionelle baggrund, uddannelse eller tidligere erfaringer, der er relevante for forbedringsarbejde. </a:t>
            </a:r>
          </a:p>
          <a:p>
            <a:pPr marL="228600" indent="-228600">
              <a:buFont typeface="+mj-lt"/>
              <a:buAutoNum type="arabicPeriod"/>
            </a:pPr>
            <a:r>
              <a:rPr lang="da-DK" dirty="0"/>
              <a:t>Forklar kort, hvorfor denne du/I er relevante i forhold til Forbedringsrejsen</a:t>
            </a:r>
          </a:p>
          <a:p>
            <a:pPr marL="228600" indent="-228600">
              <a:buFont typeface="+mj-lt"/>
              <a:buAutoNum type="arabicPeriod"/>
            </a:pPr>
            <a:r>
              <a:rPr lang="da-DK" dirty="0"/>
              <a:t>Evt. personlig note, der kan gøre introduktionen lidt mere levende og relaterbar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2195543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hurtig måde at opnå i indsigt i årsager til jeres problemstilling /input til årsagsskema</a:t>
            </a:r>
          </a:p>
          <a:p>
            <a:endParaRPr lang="da-DK" dirty="0"/>
          </a:p>
          <a:p>
            <a:r>
              <a:rPr lang="da-DK" dirty="0"/>
              <a:t>Målet med denne tilgang er at få en </a:t>
            </a:r>
            <a:r>
              <a:rPr lang="da-DK" b="1" dirty="0"/>
              <a:t>hurtig, men nyttig forståelse </a:t>
            </a:r>
            <a:r>
              <a:rPr lang="da-DK" dirty="0"/>
              <a:t>af problemet gennem </a:t>
            </a:r>
            <a:r>
              <a:rPr lang="da-DK" b="1" dirty="0"/>
              <a:t>direkte input fra de mest berørte parter</a:t>
            </a:r>
            <a:r>
              <a:rPr lang="da-DK" dirty="0"/>
              <a:t> – patienter og kollegaer.</a:t>
            </a:r>
          </a:p>
          <a:p>
            <a:r>
              <a:rPr lang="da-DK" dirty="0"/>
              <a:t>Ved at spørge et mindre antal mennesker og indsamle data over en kort periode, kan I hurtigt identificere mulige årsager og omfanget af problemet uden store ressourcer.</a:t>
            </a:r>
          </a:p>
          <a:p>
            <a:endParaRPr lang="da-DK" dirty="0"/>
          </a:p>
          <a:p>
            <a:r>
              <a:rPr lang="da-DK" dirty="0"/>
              <a:t>1. Spørg tre til fem patienter</a:t>
            </a:r>
          </a:p>
          <a:p>
            <a:r>
              <a:rPr lang="da-DK" dirty="0"/>
              <a:t>Patienter kan give jer et unikt perspektiv på problemet, især hvis det direkte påvirker deres oplevelse eller resultat. Spørg ind til deres oplevelse med processen, og om de har oplevet udfordringer.</a:t>
            </a:r>
          </a:p>
          <a:p>
            <a:r>
              <a:rPr lang="da-DK" dirty="0"/>
              <a:t>Eksempelspørgsmål kan være:</a:t>
            </a:r>
          </a:p>
          <a:p>
            <a:r>
              <a:rPr lang="da-DK" dirty="0"/>
              <a:t>"Har du oplevet problemer eller forsinkelser i din behandling?"</a:t>
            </a:r>
          </a:p>
          <a:p>
            <a:r>
              <a:rPr lang="da-DK" dirty="0"/>
              <a:t>"Hvordan synes du, vi kunne forbedre din oplevelse?"</a:t>
            </a:r>
          </a:p>
          <a:p>
            <a:endParaRPr lang="da-DK" dirty="0"/>
          </a:p>
          <a:p>
            <a:r>
              <a:rPr lang="da-DK" dirty="0"/>
              <a:t>3. Spørg tre til fem kollegaer – gerne tværfagligt</a:t>
            </a:r>
          </a:p>
          <a:p>
            <a:r>
              <a:rPr lang="da-DK" dirty="0"/>
              <a:t>Involvér kollegaer fra forskellige fagområder for at få en bredere forståelse af problemets omfang. Spørg personer fra både det sundhedsfaglige, administrative og eventuelt tekniske personale.</a:t>
            </a:r>
          </a:p>
          <a:p>
            <a:r>
              <a:rPr lang="da-DK" dirty="0"/>
              <a:t>Eksempler på spørgsmål til kollegaer kan være:</a:t>
            </a:r>
          </a:p>
          <a:p>
            <a:r>
              <a:rPr lang="da-DK" dirty="0"/>
              <a:t>"Hvor oplever du typisk, at processen går galt?"</a:t>
            </a:r>
          </a:p>
          <a:p>
            <a:r>
              <a:rPr lang="da-DK" dirty="0"/>
              <a:t>"Har du forslag til, hvad der kunne gøres anderledes?"</a:t>
            </a:r>
          </a:p>
          <a:p>
            <a:endParaRPr lang="da-DK" dirty="0"/>
          </a:p>
          <a:p>
            <a:r>
              <a:rPr lang="da-DK" dirty="0"/>
              <a:t>4. Lær af baseline-data (hvis de findes)</a:t>
            </a:r>
          </a:p>
          <a:p>
            <a:r>
              <a:rPr lang="da-DK" dirty="0"/>
              <a:t>Hvis der allerede findes data om problemet (fx registreringer af fejl, klager, ventetider), kan I bruge disse som udgangspunkt. Baseline-data giver jer en idé om, hvordan situationen ser ud, inden der foretages ændringer.</a:t>
            </a:r>
          </a:p>
          <a:p>
            <a:endParaRPr lang="da-DK" dirty="0"/>
          </a:p>
          <a:p>
            <a:r>
              <a:rPr lang="da-DK" dirty="0"/>
              <a:t>5. Saml data i en til to uger</a:t>
            </a:r>
          </a:p>
          <a:p>
            <a:r>
              <a:rPr lang="da-DK" dirty="0"/>
              <a:t>Ved at indsamle data over en kort, men fokuseret periode, får I hurtigt et billede af problemets aktuelle omfang og kan danne et overblik over, hvor ofte problemet opstår.</a:t>
            </a:r>
          </a:p>
          <a:p>
            <a:r>
              <a:rPr lang="da-DK" dirty="0"/>
              <a:t>Brug denne periode til systematisk at registrere observationer, interviewsvar, eller andre relevante data om problemets hyppighed og indflydelse.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60</a:t>
            </a:fld>
            <a:endParaRPr lang="da-DK"/>
          </a:p>
        </p:txBody>
      </p:sp>
    </p:spTree>
    <p:extLst>
      <p:ext uri="{BB962C8B-B14F-4D97-AF65-F5344CB8AC3E}">
        <p14:creationId xmlns:p14="http://schemas.microsoft.com/office/powerpoint/2010/main" val="552608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Giv en kort opsummering af det gennemgåede ud fra de listede spørgsmål.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61</a:t>
            </a:fld>
            <a:endParaRPr lang="da-DK"/>
          </a:p>
        </p:txBody>
      </p:sp>
    </p:spTree>
    <p:extLst>
      <p:ext uri="{BB962C8B-B14F-4D97-AF65-F5344CB8AC3E}">
        <p14:creationId xmlns:p14="http://schemas.microsoft.com/office/powerpoint/2010/main" val="25318817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62</a:t>
            </a:fld>
            <a:endParaRPr lang="da-DK"/>
          </a:p>
        </p:txBody>
      </p:sp>
    </p:spTree>
    <p:extLst>
      <p:ext uri="{BB962C8B-B14F-4D97-AF65-F5344CB8AC3E}">
        <p14:creationId xmlns:p14="http://schemas.microsoft.com/office/powerpoint/2010/main" val="1605000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Næste skridt på Forbedringsrejsen er undersøgelses- og analysefase, hvor I skal arbejde på at opnå en dybere forståelse af problemet. </a:t>
            </a:r>
          </a:p>
          <a:p>
            <a:endParaRPr lang="da-DK" dirty="0"/>
          </a:p>
          <a:p>
            <a:r>
              <a:rPr lang="da-DK" dirty="0"/>
              <a:t>Denne fase indebærer:</a:t>
            </a:r>
          </a:p>
          <a:p>
            <a:endParaRPr lang="da-DK" dirty="0"/>
          </a:p>
          <a:p>
            <a:pPr marL="628650" lvl="1" indent="-171450">
              <a:buFont typeface="Arial" panose="020B0604020202020204" pitchFamily="34" charset="0"/>
              <a:buChar char="•"/>
            </a:pPr>
            <a:r>
              <a:rPr lang="da-DK" dirty="0"/>
              <a:t>Identificere og forstå årsagerne til problemet på et dybere niveau.</a:t>
            </a:r>
          </a:p>
          <a:p>
            <a:pPr marL="628650" lvl="1" indent="-171450">
              <a:buFont typeface="Arial" panose="020B0604020202020204" pitchFamily="34" charset="0"/>
              <a:buChar char="•"/>
            </a:pPr>
            <a:r>
              <a:rPr lang="da-DK" dirty="0"/>
              <a:t>Indsamle relevante data og foretage en analyse af data, fx fra hurtigmålingen.</a:t>
            </a:r>
          </a:p>
          <a:p>
            <a:pPr marL="628650" lvl="1" indent="-171450">
              <a:buFont typeface="Arial" panose="020B0604020202020204" pitchFamily="34" charset="0"/>
              <a:buChar char="•"/>
            </a:pPr>
            <a:r>
              <a:rPr lang="da-DK" dirty="0"/>
              <a:t>Underbygge problemforståelsen med data og indsigt, så I sikrer, at de løsningsforslag, der udvikles efterfølgende, rent faktisk adresserer de reelle årsager.</a:t>
            </a:r>
          </a:p>
          <a:p>
            <a:pPr marL="628650" lvl="1"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63</a:t>
            </a:fld>
            <a:endParaRPr lang="da-DK"/>
          </a:p>
        </p:txBody>
      </p:sp>
    </p:spTree>
    <p:extLst>
      <p:ext uri="{BB962C8B-B14F-4D97-AF65-F5344CB8AC3E}">
        <p14:creationId xmlns:p14="http://schemas.microsoft.com/office/powerpoint/2010/main" val="1383183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nu fået en grundlæggende forståelse af </a:t>
            </a:r>
            <a:r>
              <a:rPr lang="da-DK" b="1" dirty="0"/>
              <a:t>vigtigheden af at forstå problemet, </a:t>
            </a:r>
            <a:r>
              <a:rPr lang="da-DK" dirty="0"/>
              <a:t>og </a:t>
            </a:r>
            <a:r>
              <a:rPr lang="da-DK" b="1" dirty="0"/>
              <a:t>hvordan vi kan blive klogere </a:t>
            </a:r>
            <a:r>
              <a:rPr lang="da-DK" dirty="0"/>
              <a:t>på problemet. Næste skridt er at bringe de metoder, vi har talt om, ind i </a:t>
            </a:r>
            <a:r>
              <a:rPr lang="da-DK" b="1" dirty="0"/>
              <a:t>jeres egen praksis</a:t>
            </a:r>
            <a:r>
              <a:rPr lang="da-DK" dirty="0"/>
              <a:t>.</a:t>
            </a:r>
          </a:p>
          <a:p>
            <a:endParaRPr lang="da-DK" dirty="0"/>
          </a:p>
          <a:p>
            <a:r>
              <a:rPr lang="da-DK" dirty="0"/>
              <a:t>Jeres opgave bliver at tage det, vi har drøftet her, og bruge det som en ramme for at reflektere over og undersøge det specifikke problem, I arbejder med i jeres egen kontekst.</a:t>
            </a:r>
          </a:p>
          <a:p>
            <a:endParaRPr lang="da-DK" dirty="0"/>
          </a:p>
          <a:p>
            <a:r>
              <a:rPr lang="da-DK" dirty="0"/>
              <a:t>I skal bruge den viden og de redskaber, vi har set på i dag, til at analysere, </a:t>
            </a:r>
            <a:r>
              <a:rPr lang="da-DK" b="1" dirty="0"/>
              <a:t>hvordan problemet udfolder sig </a:t>
            </a:r>
            <a:r>
              <a:rPr lang="da-DK" dirty="0"/>
              <a:t>i jeres hverdag. Dette arbejde vil hjælpe jer med dels at få en </a:t>
            </a:r>
            <a:r>
              <a:rPr lang="da-DK" b="1" dirty="0"/>
              <a:t>dybere indsigt </a:t>
            </a:r>
            <a:r>
              <a:rPr lang="da-DK" dirty="0"/>
              <a:t>i, hvordan metoderne konkret kan anvendes, og dels hvilke udfordringer og muligheder der er i jeres praksis.</a:t>
            </a:r>
          </a:p>
          <a:p>
            <a:endParaRPr lang="da-DK" dirty="0"/>
          </a:p>
          <a:p>
            <a:r>
              <a:rPr lang="da-DK" dirty="0"/>
              <a:t>Lad jer vejlede af disse spørgsmål og lad jer inspirere af de gennemgående metoder:</a:t>
            </a:r>
          </a:p>
          <a:p>
            <a:pPr marL="628650" lvl="1" indent="-171450">
              <a:buFont typeface="Arial" panose="020B0604020202020204" pitchFamily="34" charset="0"/>
              <a:buChar char="•"/>
            </a:pPr>
            <a:r>
              <a:rPr lang="da-DK" b="1" dirty="0"/>
              <a:t>Paretoanalyse</a:t>
            </a:r>
            <a:r>
              <a:rPr lang="da-DK" dirty="0"/>
              <a:t>: Identificér de mest hyppige årsager til problemet, og prioriter indsatsen på de områder, der forventes at have størst effekt.</a:t>
            </a:r>
          </a:p>
          <a:p>
            <a:pPr marL="628650" lvl="1" indent="-171450">
              <a:buFont typeface="Arial" panose="020B0604020202020204" pitchFamily="34" charset="0"/>
              <a:buChar char="•"/>
            </a:pPr>
            <a:r>
              <a:rPr lang="da-DK" b="1" dirty="0"/>
              <a:t>Arbejdsgangsanalyse</a:t>
            </a:r>
            <a:r>
              <a:rPr lang="da-DK" dirty="0"/>
              <a:t>: Undersøg og kortlæg arbejdsgange, og identificér, hvor der opstår flaskehalse eller fejl.</a:t>
            </a:r>
          </a:p>
          <a:p>
            <a:pPr marL="628650" lvl="1" indent="-171450">
              <a:buFont typeface="Arial" panose="020B0604020202020204" pitchFamily="34" charset="0"/>
              <a:buChar char="•"/>
            </a:pPr>
            <a:r>
              <a:rPr lang="da-DK" b="1" dirty="0"/>
              <a:t>Observation</a:t>
            </a:r>
            <a:r>
              <a:rPr lang="da-DK" dirty="0"/>
              <a:t>: Gå i patientens fodspor og observér processerne i praksis.</a:t>
            </a:r>
          </a:p>
          <a:p>
            <a:pPr marL="628650" lvl="1" indent="-171450">
              <a:buFont typeface="Arial" panose="020B0604020202020204" pitchFamily="34" charset="0"/>
              <a:buChar char="•"/>
            </a:pPr>
            <a:r>
              <a:rPr lang="da-DK" b="1" dirty="0"/>
              <a:t>Interview</a:t>
            </a:r>
            <a:r>
              <a:rPr lang="da-DK" dirty="0"/>
              <a:t> nøglepersoner og få input på specifikke udfordringer og løsninger.</a:t>
            </a:r>
          </a:p>
          <a:p>
            <a:endParaRPr lang="da-DK" dirty="0"/>
          </a:p>
          <a:p>
            <a:r>
              <a:rPr lang="da-DK" dirty="0"/>
              <a:t>Der bliver mulighed for at drøfte med mentor, hvad det er relevant for jer at fordybe jer I. </a:t>
            </a:r>
          </a:p>
          <a:p>
            <a:endParaRPr lang="da-DK" dirty="0"/>
          </a:p>
          <a:p>
            <a:r>
              <a:rPr lang="da-DK" dirty="0"/>
              <a:t>Målet er, at I opnår et mere nuanceret overblik over problemets omfang og årsager samt får identificeret konkrete områder, der skal forbedres. Dette skaber grundlaget for at designe og implementere målrettede løsninger i de næste faser af Forbedringsrejsen.</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64</a:t>
            </a:fld>
            <a:endParaRPr lang="da-DK"/>
          </a:p>
        </p:txBody>
      </p:sp>
    </p:spTree>
    <p:extLst>
      <p:ext uri="{BB962C8B-B14F-4D97-AF65-F5344CB8AC3E}">
        <p14:creationId xmlns:p14="http://schemas.microsoft.com/office/powerpoint/2010/main" val="32351539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 Introducer læringsplatform på </a:t>
            </a:r>
            <a:r>
              <a:rPr lang="da-DK" dirty="0" err="1"/>
              <a:t>Sharepoint</a:t>
            </a:r>
            <a:r>
              <a:rPr lang="da-DK" dirty="0"/>
              <a:t>.</a:t>
            </a:r>
          </a:p>
          <a:p>
            <a:endParaRPr lang="da-DK" dirty="0"/>
          </a:p>
          <a:p>
            <a:r>
              <a:rPr lang="da-DK" dirty="0"/>
              <a:t>2) Introducer brugen af arbejdsbog som understøttende værktøj til både læring og fremdrift.</a:t>
            </a:r>
          </a:p>
          <a:p>
            <a:endParaRPr lang="da-DK" dirty="0"/>
          </a:p>
          <a:p>
            <a:r>
              <a:rPr lang="da-DK" dirty="0"/>
              <a:t>Arbejdsbogen er designet til </a:t>
            </a:r>
            <a:r>
              <a:rPr lang="da-DK" b="1" dirty="0"/>
              <a:t>at støtte dig gennem hele kursusforløbet </a:t>
            </a:r>
            <a:r>
              <a:rPr lang="da-DK" dirty="0"/>
              <a:t>og sikre, at du får </a:t>
            </a:r>
            <a:r>
              <a:rPr lang="da-DK" b="1" dirty="0"/>
              <a:t>mest muligt ud af </a:t>
            </a:r>
            <a:r>
              <a:rPr lang="da-DK" dirty="0"/>
              <a:t>de forskellige aktiviteter og refleksioner. Den er opdelt i flere sektioner, som hver især hjælper dig med at </a:t>
            </a:r>
            <a:r>
              <a:rPr lang="da-DK" b="1" dirty="0"/>
              <a:t>strukturere din læring </a:t>
            </a:r>
            <a:r>
              <a:rPr lang="da-DK" dirty="0"/>
              <a:t>og sikre, at du kan arbejde effektivt både </a:t>
            </a:r>
            <a:r>
              <a:rPr lang="da-DK" b="1" dirty="0"/>
              <a:t>under og efter kurset</a:t>
            </a:r>
            <a:r>
              <a:rPr lang="da-DK" dirty="0"/>
              <a:t>.</a:t>
            </a:r>
          </a:p>
          <a:p>
            <a:endParaRPr lang="da-DK" dirty="0"/>
          </a:p>
          <a:p>
            <a:r>
              <a:rPr lang="da-DK" dirty="0"/>
              <a:t>Forberedelse: Denne sektion hjælper dig med at </a:t>
            </a:r>
            <a:r>
              <a:rPr lang="da-DK" b="1" dirty="0"/>
              <a:t>komme forberedt til hver session</a:t>
            </a:r>
            <a:r>
              <a:rPr lang="da-DK" dirty="0"/>
              <a:t>. Brug den til at notere de vigtigste punkter og forberede dig på kommende emner.</a:t>
            </a:r>
          </a:p>
          <a:p>
            <a:endParaRPr lang="da-DK" dirty="0"/>
          </a:p>
          <a:p>
            <a:r>
              <a:rPr lang="da-DK" dirty="0"/>
              <a:t>Agenda og tjekliste: Her kan du finde en oversigt over dagens program samt en tjekliste, som kan hjælpe dig med at </a:t>
            </a:r>
            <a:r>
              <a:rPr lang="da-DK" b="1" dirty="0"/>
              <a:t>holde styr på opgaver og mål</a:t>
            </a:r>
            <a:r>
              <a:rPr lang="da-DK" dirty="0"/>
              <a:t>.</a:t>
            </a:r>
          </a:p>
          <a:p>
            <a:endParaRPr lang="da-DK" dirty="0"/>
          </a:p>
          <a:p>
            <a:r>
              <a:rPr lang="da-DK" dirty="0"/>
              <a:t>Tage noter: Under kurset vil der være masser af information at bearbejde. Brug dette afsnit til at tage </a:t>
            </a:r>
            <a:r>
              <a:rPr lang="da-DK" b="1" dirty="0"/>
              <a:t>relevante noter</a:t>
            </a:r>
            <a:r>
              <a:rPr lang="da-DK" dirty="0"/>
              <a:t>, som du kan </a:t>
            </a:r>
            <a:r>
              <a:rPr lang="da-DK" b="1" dirty="0"/>
              <a:t>vende tilbage til </a:t>
            </a:r>
            <a:r>
              <a:rPr lang="da-DK" dirty="0"/>
              <a:t>senere.</a:t>
            </a:r>
          </a:p>
          <a:p>
            <a:endParaRPr lang="da-DK" dirty="0"/>
          </a:p>
          <a:p>
            <a:r>
              <a:rPr lang="da-DK" dirty="0"/>
              <a:t>Spørgsmål til afklaring: Hvis der er noget, du er usikker på, kan du </a:t>
            </a:r>
            <a:r>
              <a:rPr lang="da-DK" b="1" dirty="0"/>
              <a:t>notere dine spørgsmål </a:t>
            </a:r>
            <a:r>
              <a:rPr lang="da-DK" dirty="0"/>
              <a:t>her, så du kan få afklaring på workshops eller med mentor.</a:t>
            </a:r>
          </a:p>
          <a:p>
            <a:endParaRPr lang="da-DK" dirty="0"/>
          </a:p>
          <a:p>
            <a:r>
              <a:rPr lang="da-DK" dirty="0"/>
              <a:t>Centrale værktøjer: Denne sektion opsummerer de vigtigste værktøjer og metoder, vi arbejder med, så du </a:t>
            </a:r>
            <a:r>
              <a:rPr lang="da-DK" b="1" dirty="0"/>
              <a:t>nemt kan anvende</a:t>
            </a:r>
            <a:r>
              <a:rPr lang="da-DK" dirty="0"/>
              <a:t> dem i din praksis.</a:t>
            </a:r>
          </a:p>
          <a:p>
            <a:endParaRPr lang="da-DK" dirty="0"/>
          </a:p>
          <a:p>
            <a:r>
              <a:rPr lang="da-DK" dirty="0"/>
              <a:t>Forventningsafstemning med leder og mentor: </a:t>
            </a:r>
          </a:p>
          <a:p>
            <a:r>
              <a:rPr lang="da-DK" dirty="0"/>
              <a:t>Fremhæv, at det er </a:t>
            </a:r>
            <a:r>
              <a:rPr lang="da-DK" b="1" dirty="0"/>
              <a:t>vigtigt at afstemme dine forventninger </a:t>
            </a:r>
            <a:r>
              <a:rPr lang="da-DK" dirty="0"/>
              <a:t>og mål med din leder og mentor. </a:t>
            </a:r>
          </a:p>
          <a:p>
            <a:endParaRPr lang="da-DK" dirty="0"/>
          </a:p>
          <a:p>
            <a:r>
              <a:rPr lang="da-DK" b="1" dirty="0"/>
              <a:t>Brug arbejdsbogen aktivt </a:t>
            </a:r>
            <a:r>
              <a:rPr lang="da-DK" dirty="0"/>
              <a:t>under forløbet, og lad den være et redskab, der hjælper dig med at </a:t>
            </a:r>
            <a:r>
              <a:rPr lang="da-DK" b="1" dirty="0"/>
              <a:t>integrere læringen i din hverdag</a:t>
            </a:r>
            <a:r>
              <a:rPr lang="da-DK" dirty="0"/>
              <a:t>. Den vil støtte dig i at få størst muligt udbytte af kurset.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65</a:t>
            </a:fld>
            <a:endParaRPr lang="da-DK"/>
          </a:p>
        </p:txBody>
      </p:sp>
    </p:spTree>
    <p:extLst>
      <p:ext uri="{BB962C8B-B14F-4D97-AF65-F5344CB8AC3E}">
        <p14:creationId xmlns:p14="http://schemas.microsoft.com/office/powerpoint/2010/main" val="40660819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kig frem mod workshop 1 – gå emnerne igennem kort</a:t>
            </a:r>
          </a:p>
          <a:p>
            <a:endParaRPr lang="da-DK" dirty="0"/>
          </a:p>
          <a:p>
            <a:r>
              <a:rPr lang="da-DK" dirty="0"/>
              <a:t>Gå igennem opgaver frem mod workshop 1  - anvis, hvor de kan finde materialet</a:t>
            </a:r>
          </a:p>
          <a:p>
            <a:endParaRPr lang="da-DK" dirty="0"/>
          </a:p>
          <a:p>
            <a:r>
              <a:rPr lang="da-DK" dirty="0"/>
              <a:t>Spørg: Er der nogen spørgsmål til opgaven frem mod næste samling?</a:t>
            </a:r>
          </a:p>
        </p:txBody>
      </p:sp>
      <p:sp>
        <p:nvSpPr>
          <p:cNvPr id="4" name="Pladsholder til slidenummer 3"/>
          <p:cNvSpPr>
            <a:spLocks noGrp="1"/>
          </p:cNvSpPr>
          <p:nvPr>
            <p:ph type="sldNum" sz="quarter" idx="5"/>
          </p:nvPr>
        </p:nvSpPr>
        <p:spPr/>
        <p:txBody>
          <a:bodyPr/>
          <a:lstStyle/>
          <a:p>
            <a:fld id="{0DD9645C-D7FA-D74E-BD59-FA43DBFDCD63}" type="slidenum">
              <a:rPr lang="da-DK" smtClean="0"/>
              <a:t>66</a:t>
            </a:fld>
            <a:endParaRPr lang="da-DK"/>
          </a:p>
        </p:txBody>
      </p:sp>
    </p:spTree>
    <p:extLst>
      <p:ext uri="{BB962C8B-B14F-4D97-AF65-F5344CB8AC3E}">
        <p14:creationId xmlns:p14="http://schemas.microsoft.com/office/powerpoint/2010/main" val="28206553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Introducer charter og </a:t>
            </a:r>
            <a:r>
              <a:rPr lang="da-DK" dirty="0" err="1"/>
              <a:t>pinpoint</a:t>
            </a:r>
            <a:r>
              <a:rPr lang="da-DK" dirty="0"/>
              <a:t> ”Hvad er problemet” som det element, deltagerne nu skal fokusere på.</a:t>
            </a:r>
          </a:p>
          <a:p>
            <a:endParaRPr lang="da-DK" dirty="0"/>
          </a:p>
          <a:p>
            <a:endParaRPr lang="da-DK" dirty="0"/>
          </a:p>
          <a:p>
            <a:r>
              <a:rPr lang="da-DK" dirty="0"/>
              <a:t>Charteret er et centralt værktøj, der hjælper med at </a:t>
            </a:r>
            <a:r>
              <a:rPr lang="da-DK" b="1" dirty="0"/>
              <a:t>strukturere og styre forbedringsprojekter</a:t>
            </a:r>
            <a:r>
              <a:rPr lang="da-DK" dirty="0"/>
              <a:t>. Det giver klarhed og retning for jeres forbedringsindsats, og det fungerer som </a:t>
            </a:r>
            <a:r>
              <a:rPr lang="da-DK" b="1" dirty="0"/>
              <a:t>en plan for</a:t>
            </a:r>
            <a:r>
              <a:rPr lang="da-DK" dirty="0"/>
              <a:t>, hvordan I kan arbejde systematisk med at opnå jeres mål. </a:t>
            </a:r>
          </a:p>
          <a:p>
            <a:endParaRPr lang="da-DK" dirty="0"/>
          </a:p>
          <a:p>
            <a:r>
              <a:rPr lang="da-DK" dirty="0"/>
              <a:t>Forbedringscharteret skal bruges som et </a:t>
            </a:r>
            <a:r>
              <a:rPr lang="da-DK" b="1" dirty="0"/>
              <a:t>dynamisk dokument</a:t>
            </a:r>
            <a:r>
              <a:rPr lang="da-DK" dirty="0"/>
              <a:t>, der kan justeres og opdateres, når nye informationer og resultater bliver tilgængelige i processen. </a:t>
            </a:r>
          </a:p>
          <a:p>
            <a:endParaRPr lang="da-DK" dirty="0"/>
          </a:p>
          <a:p>
            <a:r>
              <a:rPr lang="da-DK" dirty="0"/>
              <a:t>I arbejdet med forbedringen skal I regelmæssigt vende tilbage til charteret for at sikre, at I stadig er på rette vej og justere målene eller handlingerne efter behov.</a:t>
            </a:r>
          </a:p>
          <a:p>
            <a:endParaRPr lang="da-DK" dirty="0"/>
          </a:p>
          <a:p>
            <a:r>
              <a:rPr lang="da-DK" dirty="0"/>
              <a:t>Fordele ved forbedringscharteret:</a:t>
            </a:r>
          </a:p>
          <a:p>
            <a:pPr marL="171450" indent="-171450">
              <a:buFont typeface="Arial" panose="020B0604020202020204" pitchFamily="34" charset="0"/>
              <a:buChar char="•"/>
            </a:pPr>
            <a:r>
              <a:rPr lang="da-DK" dirty="0"/>
              <a:t>Det giver </a:t>
            </a:r>
            <a:r>
              <a:rPr lang="da-DK" b="1" dirty="0"/>
              <a:t>klarhed og struktur </a:t>
            </a:r>
            <a:r>
              <a:rPr lang="da-DK" dirty="0"/>
              <a:t>i arbejdet med forbedring.</a:t>
            </a:r>
          </a:p>
          <a:p>
            <a:pPr marL="171450" indent="-171450">
              <a:buFont typeface="Arial" panose="020B0604020202020204" pitchFamily="34" charset="0"/>
              <a:buChar char="•"/>
            </a:pPr>
            <a:r>
              <a:rPr lang="da-DK" dirty="0"/>
              <a:t>Det sikrer, at alle involverede har </a:t>
            </a:r>
            <a:r>
              <a:rPr lang="da-DK" b="1" dirty="0"/>
              <a:t>samme forståelse </a:t>
            </a:r>
            <a:r>
              <a:rPr lang="da-DK" dirty="0"/>
              <a:t>af formål, mål og ansvar.</a:t>
            </a:r>
          </a:p>
          <a:p>
            <a:pPr marL="171450" indent="-171450">
              <a:buFont typeface="Arial" panose="020B0604020202020204" pitchFamily="34" charset="0"/>
              <a:buChar char="•"/>
            </a:pPr>
            <a:r>
              <a:rPr lang="da-DK" dirty="0"/>
              <a:t>Det fungerer som et værktøj til at </a:t>
            </a:r>
            <a:r>
              <a:rPr lang="da-DK" b="1" dirty="0"/>
              <a:t>følge op på fremskridt</a:t>
            </a:r>
            <a:r>
              <a:rPr lang="da-DK" dirty="0"/>
              <a:t> og evaluere succes.</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Ved at bruge forbedringscharteret kan I skabe et klart fokus og en målrettet tilgang til de udfordringer, I arbejder med, og sikre, at forbedringer bliver planlagt og gennemført effektivt.</a:t>
            </a:r>
          </a:p>
        </p:txBody>
      </p:sp>
      <p:sp>
        <p:nvSpPr>
          <p:cNvPr id="4" name="Pladsholder til slidenummer 3"/>
          <p:cNvSpPr>
            <a:spLocks noGrp="1"/>
          </p:cNvSpPr>
          <p:nvPr>
            <p:ph type="sldNum" sz="quarter" idx="10"/>
          </p:nvPr>
        </p:nvSpPr>
        <p:spPr/>
        <p:txBody>
          <a:bodyPr/>
          <a:lstStyle/>
          <a:p>
            <a:fld id="{0DD9645C-D7FA-D74E-BD59-FA43DBFDCD63}" type="slidenum">
              <a:rPr lang="da-DK" smtClean="0"/>
              <a:t>67</a:t>
            </a:fld>
            <a:endParaRPr lang="da-DK"/>
          </a:p>
        </p:txBody>
      </p:sp>
    </p:spTree>
    <p:extLst>
      <p:ext uri="{BB962C8B-B14F-4D97-AF65-F5344CB8AC3E}">
        <p14:creationId xmlns:p14="http://schemas.microsoft.com/office/powerpoint/2010/main" val="2367484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Giv en kort introduktion til anbefalet litteratur, og hvor den kan findes.</a:t>
            </a:r>
          </a:p>
          <a:p>
            <a:endParaRPr lang="da-DK" dirty="0"/>
          </a:p>
          <a:p>
            <a:r>
              <a:rPr lang="da-DK" dirty="0" err="1"/>
              <a:t>Pinpoint</a:t>
            </a:r>
            <a:r>
              <a:rPr lang="da-DK" dirty="0"/>
              <a:t> forventninger til deltagerne – ”</a:t>
            </a:r>
            <a:r>
              <a:rPr lang="da-DK" dirty="0" err="1"/>
              <a:t>need</a:t>
            </a:r>
            <a:r>
              <a:rPr lang="da-DK" dirty="0"/>
              <a:t> to og </a:t>
            </a:r>
            <a:r>
              <a:rPr lang="da-DK" dirty="0" err="1"/>
              <a:t>nice</a:t>
            </a:r>
            <a:r>
              <a:rPr lang="da-DK" dirty="0"/>
              <a:t> to”.</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68</a:t>
            </a:fld>
            <a:endParaRPr lang="da-DK"/>
          </a:p>
        </p:txBody>
      </p:sp>
    </p:spTree>
    <p:extLst>
      <p:ext uri="{BB962C8B-B14F-4D97-AF65-F5344CB8AC3E}">
        <p14:creationId xmlns:p14="http://schemas.microsoft.com/office/powerpoint/2010/main" val="3811308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Opfordr deltagerne til at evaluere – giv tid til, at de kan gøre det med det samme, hvis det er muligt tidsmæssigt.</a:t>
            </a:r>
          </a:p>
          <a:p>
            <a:endParaRPr lang="da-DK" dirty="0"/>
          </a:p>
          <a:p>
            <a:r>
              <a:rPr lang="da-DK" dirty="0"/>
              <a:t>Formålet med evalueringen er at sikre, at fremtidige workshops bliver mere målrettede og effektive.</a:t>
            </a:r>
          </a:p>
        </p:txBody>
      </p:sp>
      <p:sp>
        <p:nvSpPr>
          <p:cNvPr id="4" name="Pladsholder til slidenummer 3"/>
          <p:cNvSpPr>
            <a:spLocks noGrp="1"/>
          </p:cNvSpPr>
          <p:nvPr>
            <p:ph type="sldNum" sz="quarter" idx="5"/>
          </p:nvPr>
        </p:nvSpPr>
        <p:spPr/>
        <p:txBody>
          <a:bodyPr/>
          <a:lstStyle/>
          <a:p>
            <a:fld id="{0DD9645C-D7FA-D74E-BD59-FA43DBFDCD63}" type="slidenum">
              <a:rPr lang="da-DK" smtClean="0"/>
              <a:t>69</a:t>
            </a:fld>
            <a:endParaRPr lang="da-DK"/>
          </a:p>
        </p:txBody>
      </p:sp>
    </p:spTree>
    <p:extLst>
      <p:ext uri="{BB962C8B-B14F-4D97-AF65-F5344CB8AC3E}">
        <p14:creationId xmlns:p14="http://schemas.microsoft.com/office/powerpoint/2010/main" val="303834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1" dirty="0"/>
              <a:t>Kort introduktion af mentorrollen</a:t>
            </a:r>
          </a:p>
          <a:p>
            <a:pPr marL="171450" indent="-171450" algn="l" defTabSz="914400" rtl="0" eaLnBrk="1" latinLnBrk="0" hangingPunct="1">
              <a:buFont typeface="Arial" panose="020B0604020202020204" pitchFamily="34" charset="0"/>
              <a:buChar char="•"/>
            </a:pPr>
            <a:r>
              <a:rPr lang="da-DK" sz="1200" kern="1200" dirty="0">
                <a:solidFill>
                  <a:schemeClr val="tx1"/>
                </a:solidFill>
                <a:latin typeface="+mn-lt"/>
                <a:ea typeface="+mn-ea"/>
                <a:cs typeface="+mn-cs"/>
              </a:rPr>
              <a:t>Guide i valg af forbedringsindsats</a:t>
            </a:r>
          </a:p>
          <a:p>
            <a:pPr marL="171450" indent="-171450" algn="l" defTabSz="914400" rtl="0" eaLnBrk="1" latinLnBrk="0" hangingPunct="1">
              <a:buFont typeface="Arial" panose="020B0604020202020204" pitchFamily="34" charset="0"/>
              <a:buChar char="•"/>
            </a:pPr>
            <a:r>
              <a:rPr lang="da-DK" sz="1200" kern="1200" dirty="0">
                <a:solidFill>
                  <a:schemeClr val="tx1"/>
                </a:solidFill>
                <a:latin typeface="+mn-lt"/>
                <a:ea typeface="+mn-ea"/>
                <a:cs typeface="+mn-cs"/>
              </a:rPr>
              <a:t>Guide i valg af forbedringsteam</a:t>
            </a:r>
          </a:p>
          <a:p>
            <a:pPr marL="171450" indent="-171450" algn="l" defTabSz="914400" rtl="0" eaLnBrk="1" latinLnBrk="0" hangingPunct="1">
              <a:buFont typeface="Arial" panose="020B0604020202020204" pitchFamily="34" charset="0"/>
              <a:buChar char="•"/>
            </a:pPr>
            <a:r>
              <a:rPr lang="da-DK" sz="1200" kern="1200" dirty="0">
                <a:solidFill>
                  <a:schemeClr val="tx1"/>
                </a:solidFill>
                <a:latin typeface="+mn-lt"/>
                <a:ea typeface="+mn-ea"/>
                <a:cs typeface="+mn-cs"/>
              </a:rPr>
              <a:t>Give støtte og opbakning til læring og fremdrift i forbedringsarbejde</a:t>
            </a:r>
          </a:p>
          <a:p>
            <a:pPr marL="171450" indent="-171450" algn="l" defTabSz="914400" rtl="0" eaLnBrk="1" latinLnBrk="0" hangingPunct="1">
              <a:buFont typeface="Arial" panose="020B0604020202020204" pitchFamily="34" charset="0"/>
              <a:buChar char="•"/>
            </a:pPr>
            <a:r>
              <a:rPr lang="da-DK" sz="1200" kern="1200" dirty="0">
                <a:solidFill>
                  <a:schemeClr val="tx1"/>
                </a:solidFill>
                <a:latin typeface="+mn-lt"/>
                <a:ea typeface="+mn-ea"/>
                <a:cs typeface="+mn-cs"/>
              </a:rPr>
              <a:t>Give konkret vejledning i anvendelsen af værktøjer og metoder i forbedringsarbejdet</a:t>
            </a:r>
          </a:p>
          <a:p>
            <a:pPr marL="0" indent="0">
              <a:buFont typeface="Arial" panose="020B0604020202020204" pitchFamily="34" charset="0"/>
              <a:buNone/>
            </a:pPr>
            <a:endParaRPr lang="da-DK" b="1" dirty="0"/>
          </a:p>
          <a:p>
            <a:pPr marL="0" indent="0">
              <a:buFont typeface="Arial" panose="020B0604020202020204" pitchFamily="34" charset="0"/>
              <a:buNone/>
            </a:pPr>
            <a:endParaRPr lang="da-DK" b="1" dirty="0"/>
          </a:p>
          <a:p>
            <a:pPr marL="0" indent="0">
              <a:buFont typeface="Arial" panose="020B0604020202020204" pitchFamily="34" charset="0"/>
              <a:buNone/>
            </a:pPr>
            <a:r>
              <a:rPr lang="da-DK" b="1" dirty="0"/>
              <a:t>Præsentation af de enkelte mentorer:</a:t>
            </a:r>
          </a:p>
          <a:p>
            <a:pPr marL="171450" indent="-171450">
              <a:buFont typeface="Arial" panose="020B0604020202020204" pitchFamily="34" charset="0"/>
              <a:buChar char="•"/>
            </a:pPr>
            <a:r>
              <a:rPr lang="da-DK" dirty="0"/>
              <a:t>Navn og Titel</a:t>
            </a:r>
          </a:p>
          <a:p>
            <a:pPr marL="171450" indent="-171450">
              <a:buFont typeface="Arial" panose="020B0604020202020204" pitchFamily="34" charset="0"/>
              <a:buChar char="•"/>
            </a:pPr>
            <a:r>
              <a:rPr lang="da-DK" dirty="0"/>
              <a:t>Kort om den professionelle baggrund, uddannelse eller tidligere erfaringer, der er relevante for forbedringsarbejde. </a:t>
            </a:r>
          </a:p>
          <a:p>
            <a:pPr marL="171450" indent="-171450">
              <a:buFont typeface="Arial" panose="020B0604020202020204" pitchFamily="34" charset="0"/>
              <a:buChar char="•"/>
            </a:pPr>
            <a:r>
              <a:rPr lang="da-DK" dirty="0"/>
              <a:t>Forklar kort, hvorfor denne du/I er relevante i forhold til Forbedringsrejsen</a:t>
            </a:r>
          </a:p>
          <a:p>
            <a:pPr marL="171450" indent="-171450">
              <a:buFont typeface="Arial" panose="020B0604020202020204" pitchFamily="34" charset="0"/>
              <a:buChar char="•"/>
            </a:pPr>
            <a:r>
              <a:rPr lang="da-DK" dirty="0"/>
              <a:t>Evt. Personlig note der kan gøre introduktionen lidt mere levende og </a:t>
            </a:r>
            <a:r>
              <a:rPr lang="da-DK" dirty="0" err="1"/>
              <a:t>relatérbar</a:t>
            </a:r>
            <a:endParaRPr lang="da-DK" dirty="0"/>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9153041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70</a:t>
            </a:fld>
            <a:endParaRPr lang="da-DK"/>
          </a:p>
        </p:txBody>
      </p:sp>
    </p:spTree>
    <p:extLst>
      <p:ext uri="{BB962C8B-B14F-4D97-AF65-F5344CB8AC3E}">
        <p14:creationId xmlns:p14="http://schemas.microsoft.com/office/powerpoint/2010/main" val="24018047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der afsat tid til, at I kan mødes med mentor og leder og sammen få drøftet gensidige forventninger til forløbet.</a:t>
            </a:r>
          </a:p>
          <a:p>
            <a:endParaRPr lang="da-DK" dirty="0"/>
          </a:p>
          <a:p>
            <a:r>
              <a:rPr lang="da-DK" dirty="0"/>
              <a:t>Drøft hvilke metoder og værktøj, der er mest relevante for jer, eller som er mest motiverede for jer at afprøve. </a:t>
            </a:r>
          </a:p>
          <a:p>
            <a:endParaRPr lang="da-DK" dirty="0"/>
          </a:p>
          <a:p>
            <a:r>
              <a:rPr lang="da-DK" dirty="0"/>
              <a:t>I samarbejde med mentor skal I lave en plan og aftaler for næste skridt – fx hvordan kommer I sikkert i gang med </a:t>
            </a:r>
            <a:r>
              <a:rPr lang="da-DK"/>
              <a:t>en arbejdsgangsanalyse, </a:t>
            </a:r>
            <a:r>
              <a:rPr lang="da-DK" dirty="0"/>
              <a:t>fx hvor begynder og slutter I?.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71</a:t>
            </a:fld>
            <a:endParaRPr lang="da-DK"/>
          </a:p>
        </p:txBody>
      </p:sp>
    </p:spTree>
    <p:extLst>
      <p:ext uri="{BB962C8B-B14F-4D97-AF65-F5344CB8AC3E}">
        <p14:creationId xmlns:p14="http://schemas.microsoft.com/office/powerpoint/2010/main" val="13576636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72</a:t>
            </a:fld>
            <a:endParaRPr lang="da-DK"/>
          </a:p>
        </p:txBody>
      </p:sp>
    </p:spTree>
    <p:extLst>
      <p:ext uri="{BB962C8B-B14F-4D97-AF65-F5344CB8AC3E}">
        <p14:creationId xmlns:p14="http://schemas.microsoft.com/office/powerpoint/2010/main" val="38142141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73</a:t>
            </a:fld>
            <a:endParaRPr lang="da-DK"/>
          </a:p>
        </p:txBody>
      </p:sp>
    </p:spTree>
    <p:extLst>
      <p:ext uri="{BB962C8B-B14F-4D97-AF65-F5344CB8AC3E}">
        <p14:creationId xmlns:p14="http://schemas.microsoft.com/office/powerpoint/2010/main" val="352384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en spændende dag foran os </a:t>
            </a:r>
          </a:p>
          <a:p>
            <a:endParaRPr lang="da-DK" dirty="0"/>
          </a:p>
          <a:p>
            <a:r>
              <a:rPr lang="da-DK" dirty="0"/>
              <a:t>Først ser vi på forbedringsrejsen, hvor vi </a:t>
            </a:r>
            <a:r>
              <a:rPr lang="da-DK" b="1" dirty="0"/>
              <a:t>introducerer jer til de overordnede mål og til læringsforløbet</a:t>
            </a:r>
            <a:r>
              <a:rPr lang="da-DK" dirty="0"/>
              <a:t>. Det er her, vi får et fælles udgangspunkt og skaber en forståelse af, hvordan vi kan arbejde systematisk med forbedringer.</a:t>
            </a:r>
          </a:p>
          <a:p>
            <a:endParaRPr lang="da-DK" dirty="0"/>
          </a:p>
          <a:p>
            <a:r>
              <a:rPr lang="da-DK" dirty="0"/>
              <a:t>Derefter vil vi </a:t>
            </a:r>
            <a:r>
              <a:rPr lang="da-DK" b="1" dirty="0"/>
              <a:t>afklare forventningerne til hinanden og til forløbet</a:t>
            </a:r>
            <a:r>
              <a:rPr lang="da-DK" dirty="0"/>
              <a:t>. Vi dykker ned i de forskellige </a:t>
            </a:r>
            <a:r>
              <a:rPr lang="da-DK" b="1" dirty="0"/>
              <a:t>roller og ansvar, </a:t>
            </a:r>
            <a:r>
              <a:rPr lang="da-DK" dirty="0"/>
              <a:t>vi hver især har som deltager, mentor og leder.</a:t>
            </a:r>
          </a:p>
          <a:p>
            <a:endParaRPr lang="da-DK" dirty="0"/>
          </a:p>
          <a:p>
            <a:r>
              <a:rPr lang="da-DK" dirty="0"/>
              <a:t>Så vil vi tage tid til at </a:t>
            </a:r>
            <a:r>
              <a:rPr lang="da-DK" b="1" dirty="0"/>
              <a:t>møde deltagerne og indsatserne</a:t>
            </a:r>
            <a:r>
              <a:rPr lang="da-DK" dirty="0"/>
              <a:t>. Her lærer vi om de forskellige teams og initiativer, som deltager i Forbedringsrejsen, og vi får indsigt i de konkrete problemstillinger, der arbejdes med.</a:t>
            </a:r>
          </a:p>
          <a:p>
            <a:endParaRPr lang="da-DK" dirty="0"/>
          </a:p>
          <a:p>
            <a:r>
              <a:rPr lang="da-DK" b="1" dirty="0"/>
              <a:t>Forstå det system I ønsker at forbedre </a:t>
            </a:r>
            <a:r>
              <a:rPr lang="da-DK" dirty="0"/>
              <a:t>er næste punkt, hvor vi dykker ned i metoder til </a:t>
            </a:r>
            <a:r>
              <a:rPr lang="da-DK" b="1" dirty="0"/>
              <a:t>dybere analyse af problemstillingerne</a:t>
            </a:r>
            <a:r>
              <a:rPr lang="da-DK" dirty="0"/>
              <a:t>. Vi kommer til at tale om at kortlægge processer og at identificere de områder, hvor vi kan skabe forbedringer.</a:t>
            </a:r>
          </a:p>
          <a:p>
            <a:endParaRPr lang="da-DK" dirty="0"/>
          </a:p>
          <a:p>
            <a:r>
              <a:rPr lang="da-DK" dirty="0"/>
              <a:t>Til sidst vil vi rette </a:t>
            </a:r>
            <a:r>
              <a:rPr lang="da-DK" b="1" dirty="0"/>
              <a:t>fokus mod workshop 1 </a:t>
            </a:r>
            <a:r>
              <a:rPr lang="da-DK" dirty="0"/>
              <a:t>samt opsummere dagen, så vi er klar til næste skridt.</a:t>
            </a:r>
          </a:p>
          <a:p>
            <a:endParaRPr lang="da-DK" dirty="0"/>
          </a:p>
          <a:p>
            <a:r>
              <a:rPr lang="da-DK" dirty="0"/>
              <a:t>Inden vi runder dagen af, har I mulighed for at møde jeres mentor og </a:t>
            </a:r>
            <a:r>
              <a:rPr lang="da-DK" b="1" dirty="0"/>
              <a:t>sammen med leder og mentor drøfte plan og forventninger </a:t>
            </a:r>
            <a:r>
              <a:rPr lang="da-DK" dirty="0"/>
              <a:t>til forløbet.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204098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Introducer Forbedringsmodellen som </a:t>
            </a:r>
            <a:r>
              <a:rPr lang="da-DK" b="1" dirty="0"/>
              <a:t>ramme for Forbedringsrejsen.</a:t>
            </a:r>
          </a:p>
          <a:p>
            <a:endParaRPr lang="da-DK" dirty="0"/>
          </a:p>
          <a:p>
            <a:r>
              <a:rPr lang="da-DK" dirty="0"/>
              <a:t>Model for </a:t>
            </a:r>
            <a:r>
              <a:rPr lang="da-DK" dirty="0" err="1"/>
              <a:t>Improvement</a:t>
            </a:r>
            <a:r>
              <a:rPr lang="da-DK" dirty="0"/>
              <a:t> er det teoretiske og metodiske fundament i Forbedringsrejsen.</a:t>
            </a:r>
          </a:p>
          <a:p>
            <a:r>
              <a:rPr lang="da-DK" dirty="0"/>
              <a:t>Forbedringsmodellen anvendes i dag i hele verden i sundhedsvæsenet til at forbedre sundhedsvæsenet for patienterne, fordi det har vist sig at være en effektiv metode til at skabe varige forbedringer.</a:t>
            </a:r>
          </a:p>
          <a:p>
            <a:endParaRPr lang="da-DK" dirty="0"/>
          </a:p>
          <a:p>
            <a:r>
              <a:rPr lang="da-DK" b="0" dirty="0"/>
              <a:t>1. Hvad ønsker vi at opnå?</a:t>
            </a:r>
          </a:p>
          <a:p>
            <a:r>
              <a:rPr lang="da-DK" dirty="0"/>
              <a:t>Et </a:t>
            </a:r>
            <a:r>
              <a:rPr lang="da-DK" b="1" dirty="0"/>
              <a:t>mål bør være klart og tydeligt </a:t>
            </a:r>
            <a:r>
              <a:rPr lang="da-DK" b="0" dirty="0"/>
              <a:t>og afspejle det problem, vi ønsker at løse.</a:t>
            </a:r>
            <a:r>
              <a:rPr lang="da-DK" dirty="0"/>
              <a:t> Et mål, som er konkret, målbart, attraktivt og ambitiøst, realistisk/andre har gjort det, tidsdimension. Et godt mål fungerer som en </a:t>
            </a:r>
            <a:r>
              <a:rPr lang="da-DK" b="1" dirty="0"/>
              <a:t>GPS for Forbedringsindsatsen.</a:t>
            </a:r>
          </a:p>
          <a:p>
            <a:endParaRPr lang="da-DK" dirty="0"/>
          </a:p>
          <a:p>
            <a:endParaRPr lang="da-DK" dirty="0"/>
          </a:p>
          <a:p>
            <a:r>
              <a:rPr lang="da-DK" dirty="0"/>
              <a:t>2. Hvordan ved vi, at en forandring er en forbedring?</a:t>
            </a:r>
          </a:p>
          <a:p>
            <a:r>
              <a:rPr lang="da-DK" dirty="0"/>
              <a:t>Inden vi begynder at skabe forandringer, må vi vide, </a:t>
            </a:r>
            <a:r>
              <a:rPr lang="da-DK" b="1" dirty="0"/>
              <a:t>hvor stort problemer er i dag</a:t>
            </a:r>
            <a:r>
              <a:rPr lang="da-DK" dirty="0"/>
              <a:t>. Hvad er kvaliteten, før vi går i gang? – det er vores før-måling.</a:t>
            </a:r>
          </a:p>
          <a:p>
            <a:r>
              <a:rPr lang="da-DK" dirty="0"/>
              <a:t>Vi måler, om de forandringer vi sætter i værk, er en forbedring. Fører forandringerne til </a:t>
            </a:r>
            <a:r>
              <a:rPr lang="da-DK" b="1" dirty="0"/>
              <a:t>det ønskede resultat</a:t>
            </a:r>
            <a:r>
              <a:rPr lang="da-DK" b="0" dirty="0"/>
              <a:t>?</a:t>
            </a:r>
            <a:r>
              <a:rPr lang="da-DK" dirty="0"/>
              <a:t> </a:t>
            </a:r>
          </a:p>
          <a:p>
            <a:r>
              <a:rPr lang="da-DK" dirty="0"/>
              <a:t>Vi må også vide, om vi får udført forandringen. Derfor måler vi også, hvor gode vi er til at </a:t>
            </a:r>
            <a:r>
              <a:rPr lang="da-DK" b="1" dirty="0"/>
              <a:t>udføre processerne</a:t>
            </a:r>
            <a:r>
              <a:rPr lang="da-DK" dirty="0"/>
              <a:t>, når de er relevante. Det er vores procesindikatorer. </a:t>
            </a:r>
          </a:p>
          <a:p>
            <a:endParaRPr lang="da-DK" dirty="0"/>
          </a:p>
          <a:p>
            <a:r>
              <a:rPr lang="da-DK" dirty="0"/>
              <a:t>3. Hvilke forandringer skal der til for at skabe den ønskede forbedring? </a:t>
            </a:r>
          </a:p>
          <a:p>
            <a:r>
              <a:rPr lang="da-DK" dirty="0"/>
              <a:t>Dette spørgsmål får os til at tænke over, hvilke forandringer der kunne ske, for at vi opnår vores ønske om en forbedring. Vi </a:t>
            </a:r>
            <a:r>
              <a:rPr lang="da-DK" b="1" dirty="0"/>
              <a:t>må gøre noget andet, end vi plejer </a:t>
            </a:r>
            <a:r>
              <a:rPr lang="da-DK" dirty="0"/>
              <a:t>for at skabe en forbedring. Ethvert system producerer det, som det er designet til. Vi ved også, at </a:t>
            </a:r>
            <a:r>
              <a:rPr lang="da-DK" b="1" dirty="0"/>
              <a:t>ikke alle forandringer er en forbedring</a:t>
            </a:r>
            <a:r>
              <a:rPr lang="da-DK" dirty="0"/>
              <a:t>, så hvilke forandringer bør der ske? </a:t>
            </a:r>
          </a:p>
          <a:p>
            <a:endParaRPr lang="da-DK" dirty="0"/>
          </a:p>
          <a:p>
            <a:endParaRPr lang="da-DK" dirty="0"/>
          </a:p>
          <a:p>
            <a:r>
              <a:rPr lang="da-DK" dirty="0"/>
              <a:t>Endelig er </a:t>
            </a:r>
            <a:r>
              <a:rPr lang="da-DK" b="1" dirty="0"/>
              <a:t>PDSA-cirklen motoren i forbedringsarbejdet</a:t>
            </a:r>
            <a:r>
              <a:rPr lang="da-DK" dirty="0"/>
              <a:t> og er vores metode til at lære, hvordan vi kan udføre forandringer på en ny og smart måde, så vi gør det let at gøre det rigtige. Vi afprøver, om forandringen er en forbedring, inden vi implementerer den. Afprøvning giver også mulighed for, at vi kan modificere og justere vores forandring, inden vi gør den permanent.  Vi afprøver næsten altid i lille skala, dvs. én patient, én stue, én sygeplejerske</a:t>
            </a:r>
          </a:p>
          <a:p>
            <a:endParaRPr lang="da-DK" dirty="0"/>
          </a:p>
          <a:p>
            <a:endParaRPr lang="da-DK" dirty="0"/>
          </a:p>
          <a:p>
            <a:r>
              <a:rPr lang="da-DK" b="0" dirty="0"/>
              <a:t>Læringspointe: </a:t>
            </a:r>
            <a:r>
              <a:rPr lang="da-DK" b="1" dirty="0"/>
              <a:t>Forbedringsmodellen fungerer som rejseplan </a:t>
            </a:r>
            <a:r>
              <a:rPr lang="da-DK" b="0" dirty="0"/>
              <a:t>i forbedringsarbejdet og hjælper med at forstå, hvad vi ønsker at opnå, og hvordan vi når derhen. Tidstro data er vores kompas, som viser, om vi er på rette kurs, når vi eksperimenterer med nye løsninger og forandringer i afprøvninger med PDSA-cirkler.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3536284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6438725"/>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C4B3120-6308-42BC-B254-1EFBF9338568}" type="datetime2">
              <a:rPr lang="da-DK" smtClean="0"/>
              <a:t>27. november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8" name="Billede 7" descr="Et billede, der indeholder tekst, Font/skrifttype, skærmbillede, hvid&#10;&#10;Automatisk genereret beskrivelse">
            <a:extLst>
              <a:ext uri="{FF2B5EF4-FFF2-40B4-BE49-F238E27FC236}">
                <a16:creationId xmlns:a16="http://schemas.microsoft.com/office/drawing/2014/main" id="{F8E2785A-F754-F09D-4AD4-799CFADB0B8E}"/>
              </a:ext>
            </a:extLst>
          </p:cNvPr>
          <p:cNvPicPr>
            <a:picLocks noChangeAspect="1"/>
          </p:cNvPicPr>
          <p:nvPr userDrawn="1"/>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7185574" y="5622773"/>
            <a:ext cx="4663440" cy="1139952"/>
          </a:xfrm>
          <a:prstGeom prst="rect">
            <a:avLst/>
          </a:prstGeom>
        </p:spPr>
      </p:pic>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19A7A70-F403-4E80-A2A2-17CC92559F51}"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BC62D6F-8F50-41B0-8DD5-BEADB2937909}"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D7FCCBA-2970-4080-8F4B-ED05A031515D}" type="datetime2">
              <a:rPr lang="da-DK" smtClean="0"/>
              <a:t>27. november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39DF0CC-CC93-486A-9572-76D82C54B8D3}"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A663FBD-A802-4C9E-9F36-AC5E85C987C3}" type="datetime2">
              <a:rPr lang="da-DK" smtClean="0"/>
              <a:t>27. november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D0CEA81B-7E45-49AF-882E-AFBA8B1A92D0}" type="datetime2">
              <a:rPr lang="da-DK" smtClean="0"/>
              <a:t>27. november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721410E4-04CE-4236-877D-B07AA722EF15}"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643B5E71-608E-4BA9-B162-429A95760A1B}" type="datetime2">
              <a:rPr lang="da-DK" smtClean="0"/>
              <a:t>27. november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5C34B524-B61B-4784-AE7C-BB7CB6EB9246}" type="datetime2">
              <a:rPr lang="da-DK" smtClean="0"/>
              <a:t>27. november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Pladsholder til dato 2">
            <a:extLst>
              <a:ext uri="{FF2B5EF4-FFF2-40B4-BE49-F238E27FC236}">
                <a16:creationId xmlns:a16="http://schemas.microsoft.com/office/drawing/2014/main" id="{2A82586A-4EEE-EE07-EC30-532455BA7CE0}"/>
              </a:ext>
            </a:extLst>
          </p:cNvPr>
          <p:cNvSpPr>
            <a:spLocks noGrp="1"/>
          </p:cNvSpPr>
          <p:nvPr>
            <p:ph type="dt" sz="half" idx="10"/>
          </p:nvPr>
        </p:nvSpPr>
        <p:spPr/>
        <p:txBody>
          <a:bodyPr/>
          <a:lstStyle/>
          <a:p>
            <a:fld id="{D235AAE7-3E2B-4A3F-9331-9D713CB86C90}" type="datetime2">
              <a:rPr lang="da-DK" smtClean="0"/>
              <a:t>27. november 2025</a:t>
            </a:fld>
            <a:endParaRPr lang="da-DK" dirty="0"/>
          </a:p>
        </p:txBody>
      </p:sp>
      <p:sp>
        <p:nvSpPr>
          <p:cNvPr id="4" name="Pladsholder til sidefod 3">
            <a:extLst>
              <a:ext uri="{FF2B5EF4-FFF2-40B4-BE49-F238E27FC236}">
                <a16:creationId xmlns:a16="http://schemas.microsoft.com/office/drawing/2014/main" id="{EBFB5731-F38C-D136-9F9E-6BC9AE628B8A}"/>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413F39D1-6873-FC98-7B49-4B5CDE96B02D}"/>
              </a:ext>
            </a:extLst>
          </p:cNvPr>
          <p:cNvSpPr>
            <a:spLocks noGrp="1"/>
          </p:cNvSpPr>
          <p:nvPr>
            <p:ph type="sldNum" sz="quarter" idx="12"/>
          </p:nvPr>
        </p:nvSpPr>
        <p:spPr/>
        <p:txBody>
          <a:body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C7AA79FC-8585-4E27-BCAF-1C019E858D77}" type="datetime2">
              <a:rPr lang="da-DK" smtClean="0"/>
              <a:t>27. november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43A4DE62-6C9A-45A2-BA9B-44FD26DE1D93}" type="datetime2">
              <a:rPr lang="da-DK" smtClean="0"/>
              <a:t>27. november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31594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E993ADFE-1DE0-470B-93B6-DBB6D3C7B6B4}" type="datetime2">
              <a:rPr lang="da-DK" smtClean="0"/>
              <a:t>27. november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208874265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5AFB4767-F3AC-4FA2-B271-636071945BB5}" type="datetime2">
              <a:rPr lang="da-DK" smtClean="0"/>
              <a:t>27. november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326687"/>
            <a:ext cx="3209953" cy="1044000"/>
          </a:xfrm>
          <a:prstGeom prst="rect">
            <a:avLst/>
          </a:prstGeom>
        </p:spPr>
      </p:pic>
    </p:spTree>
    <p:extLst>
      <p:ext uri="{BB962C8B-B14F-4D97-AF65-F5344CB8AC3E}">
        <p14:creationId xmlns:p14="http://schemas.microsoft.com/office/powerpoint/2010/main" val="235292593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88A9DD8D-B229-4397-A1CE-8DBC978D3B7D}" type="datetime2">
              <a:rPr lang="da-DK" smtClean="0"/>
              <a:t>27. november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343768729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FEC434A-DE10-4790-8841-DB6D5A727570}" type="datetime2">
              <a:rPr lang="da-DK" smtClean="0"/>
              <a:t>27. november 2025</a:t>
            </a:fld>
            <a:endParaRPr lang="da-DK" dirty="0"/>
          </a:p>
        </p:txBody>
      </p:sp>
      <p:pic>
        <p:nvPicPr>
          <p:cNvPr id="8" name="Bille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46904860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C956778-A906-4AC4-9220-A085E525613D}"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60114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15CB2F7D-5756-48D3-93EA-09DFC8698F4A}"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074009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BB753D6-CF9B-4C36-9E64-97B06A572A66}"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987804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6C907555-41B7-4A94-BCE9-A8C3E16EAB79}" type="datetime2">
              <a:rPr lang="da-DK" smtClean="0"/>
              <a:t>27. november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1475096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A210E91-2D72-4713-888B-806AB24F1411}"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245964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3BA409F9-1470-4D38-9BFD-807BCDB3FCB9}" type="datetime2">
              <a:rPr lang="da-DK" smtClean="0"/>
              <a:t>27. november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78D831F-A41A-49C3-BBED-A1F9169271A4}"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035762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002BEB5-0371-4F95-BBF0-EA86ABD8A720}"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047762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26549D9-867E-4878-A909-8795F34E244E}" type="datetime2">
              <a:rPr lang="da-DK" smtClean="0"/>
              <a:t>27. november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122585581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4BFC4C8-4B6D-4284-9D02-57B69F2154FB}"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591031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67F657E-96DB-427D-8C31-DF7F0BD0FD11}" type="datetime2">
              <a:rPr lang="da-DK" smtClean="0"/>
              <a:t>27. november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2534083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1C771723-38D1-4F5C-A949-31F61FFF68C4}" type="datetime2">
              <a:rPr lang="da-DK" smtClean="0"/>
              <a:t>27. november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162217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8385EFB2-F03B-405D-B9B9-C25758152988}"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258192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41BEAFA4-4A99-4A18-A66A-AD25588AD5A3}" type="datetime2">
              <a:rPr lang="da-DK" smtClean="0"/>
              <a:t>27. november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696924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D236E9A5-08D1-4B9E-89AD-59F79671DD44}" type="datetime2">
              <a:rPr lang="da-DK" smtClean="0"/>
              <a:t>27. november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331835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Bille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239210773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1DA05B02-3B55-4FF5-A2A7-8DAD791AB121}" type="datetime2">
              <a:rPr lang="da-DK" smtClean="0"/>
              <a:t>27. november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1B31ED06-C41E-4C29-AEB5-2038FBCE21D9}" type="datetime2">
              <a:rPr lang="da-DK" smtClean="0"/>
              <a:t>27. november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2378007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fld id="{D9E61596-85F1-4A40-A5D7-85AB6FF13B69}" type="datetime2">
              <a:rPr lang="da-DK" altLang="en-US" smtClean="0"/>
              <a:t>27. november 2025</a:t>
            </a:fld>
            <a:endParaRPr lang="da-DK"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da-DK"/>
              <a:t>Region Sjælland PowerPoint skabelon</a:t>
            </a:r>
            <a:endParaRPr lang="da-DK" dirty="0"/>
          </a:p>
        </p:txBody>
      </p:sp>
      <p:sp>
        <p:nvSpPr>
          <p:cNvPr id="6" name="Rectangle 6"/>
          <p:cNvSpPr>
            <a:spLocks noGrp="1" noChangeArrowheads="1"/>
          </p:cNvSpPr>
          <p:nvPr>
            <p:ph type="sldNum" sz="quarter" idx="12"/>
          </p:nvPr>
        </p:nvSpPr>
        <p:spPr>
          <a:ln/>
        </p:spPr>
        <p:txBody>
          <a:bodyPr/>
          <a:lstStyle>
            <a:lvl1pPr>
              <a:defRPr/>
            </a:lvl1pPr>
          </a:lstStyle>
          <a:p>
            <a:pPr>
              <a:defRPr/>
            </a:pPr>
            <a:fld id="{27D64B8D-AC23-4405-AEDE-DA3893798D7E}" type="slidenum">
              <a:rPr lang="da-DK"/>
              <a:pPr>
                <a:defRPr/>
              </a:pPr>
              <a:t>‹nr.›</a:t>
            </a:fld>
            <a:endParaRPr lang="da-DK" dirty="0"/>
          </a:p>
        </p:txBody>
      </p:sp>
    </p:spTree>
    <p:extLst>
      <p:ext uri="{BB962C8B-B14F-4D97-AF65-F5344CB8AC3E}">
        <p14:creationId xmlns:p14="http://schemas.microsoft.com/office/powerpoint/2010/main" val="193030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3C3C8C99-E4BC-4DAC-9286-B85FED81FBE3}" type="datetimeFigureOut">
              <a:rPr lang="da-DK" smtClean="0"/>
              <a:t>27-11-2025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4010B46-7BA6-406F-9B77-16FA945888EB}" type="slidenum">
              <a:rPr lang="da-DK" smtClean="0"/>
              <a:t>‹nr.›</a:t>
            </a:fld>
            <a:endParaRPr lang="da-DK"/>
          </a:p>
        </p:txBody>
      </p:sp>
    </p:spTree>
    <p:extLst>
      <p:ext uri="{BB962C8B-B14F-4D97-AF65-F5344CB8AC3E}">
        <p14:creationId xmlns:p14="http://schemas.microsoft.com/office/powerpoint/2010/main" val="168372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8F4223A-D443-4B8A-A66D-EB913AEE0186}"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517C9D7-5456-48CF-BDCA-819810F3BB2C}"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3B214A-2E83-4C44-84C6-E0757773245C}"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 uri="{C183D7F6-B498-43B3-948B-1728B52AA6E4}">
                <adec:decorative xmlns:adec="http://schemas.microsoft.com/office/drawing/2017/decorative" val="0"/>
              </a:ext>
            </a:extLst>
          </p:cNvPr>
          <p:cNvSpPr>
            <a:spLocks noGrp="1"/>
          </p:cNvSpPr>
          <p:nvPr>
            <p:ph type="ftr" sz="quarter" idx="11"/>
          </p:nvPr>
        </p:nvSpPr>
        <p:spPr>
          <a:xfrm>
            <a:off x="911225" y="7020000"/>
            <a:ext cx="4464050" cy="324000"/>
          </a:xfrm>
        </p:spPr>
        <p:txBody>
          <a:bodyPr/>
          <a:lstStyle>
            <a:lvl1pPr>
              <a:defRPr/>
            </a:lvl1pPr>
          </a:lstStyle>
          <a:p>
            <a:r>
              <a:rPr lang="da-DK" dirty="0"/>
              <a:t>Velkommen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
        <p:nvSpPr>
          <p:cNvPr id="8" name="Pladsholder til tekst 7">
            <a:extLst>
              <a:ext uri="{FF2B5EF4-FFF2-40B4-BE49-F238E27FC236}">
                <a16:creationId xmlns:a16="http://schemas.microsoft.com/office/drawing/2014/main" id="{F7951E6E-B17C-A095-0E25-4964C280DB4E}"/>
              </a:ext>
            </a:extLst>
          </p:cNvPr>
          <p:cNvSpPr>
            <a:spLocks noGrp="1"/>
          </p:cNvSpPr>
          <p:nvPr>
            <p:ph type="body" sz="quarter" idx="13"/>
          </p:nvPr>
        </p:nvSpPr>
        <p:spPr>
          <a:xfrm>
            <a:off x="224630" y="230981"/>
            <a:ext cx="2814637" cy="277813"/>
          </a:xfrm>
        </p:spPr>
        <p:txBody>
          <a:bodyPr/>
          <a:lstStyle>
            <a:lvl1pPr marL="0" indent="0">
              <a:buNone/>
              <a:defRPr/>
            </a:lvl1pPr>
          </a:lstStyle>
          <a:p>
            <a:pPr lvl="0"/>
            <a:r>
              <a:rPr lang="da-DK" dirty="0"/>
              <a:t>Klik for at redigere</a:t>
            </a:r>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85B91BFA-DF38-465B-BD0D-59E90D8CE587}" type="datetime2">
              <a:rPr lang="da-DK" smtClean="0"/>
              <a:t>27. november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dirty="0"/>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2825BFA4-3DD4-4BB0-8600-5ACD929784A7}" type="datetime2">
              <a:rPr lang="da-DK" smtClean="0"/>
              <a:t>27. november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289DD84C-7B1A-4B6E-BDCC-2F3FB97FD5C7}" type="datetime2">
              <a:rPr lang="da-DK" smtClean="0"/>
              <a:t>27. november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0AE0A80F-84F3-4D1E-851D-9F2985B9CA25}" type="datetime2">
              <a:rPr lang="da-DK" smtClean="0"/>
              <a:t>27. november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87105696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patientsikkerhed.dk/viden/forbedringsmetoder/arbejdsgangsanalys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patientsikkerhed.dk/viden/forbedringsmetoder/arbejdsgangsanalys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49.svg"/><Relationship Id="rId5" Type="http://schemas.openxmlformats.org/officeDocument/2006/relationships/diagramQuickStyle" Target="../diagrams/quickStyle2.xml"/><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diagramLayout" Target="../diagrams/layout2.xml"/><Relationship Id="rId9" Type="http://schemas.openxmlformats.org/officeDocument/2006/relationships/image" Target="../media/image47.svg"/><Relationship Id="rId1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42.xml.rels><?xml version="1.0" encoding="UTF-8" standalone="yes"?>
<Relationships xmlns="http://schemas.openxmlformats.org/package/2006/relationships"><Relationship Id="rId3" Type="http://schemas.openxmlformats.org/officeDocument/2006/relationships/hyperlink" Target="https://patientsikkerhed.dk/viden/forbedringsmetoder/i-borgerens-og-patientens-fodspor/"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hyperlink" Target="https://patientsikkerhed.dk/viden/forbedringsmetoder/i-borgerens-og-patientens-fodspor/" TargetMode="External"/><Relationship Id="rId7" Type="http://schemas.openxmlformats.org/officeDocument/2006/relationships/image" Target="../media/image61.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hyperlink" Target="https://patientsikkerhed.dk/viden/forbedringsmetoder/i-borgerens-og-patientens-fodspor/"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patientsikkerhed.dk/wp-content/uploads/2023/01/i-patientens-fodspor-jul2011.pdf" TargetMode="External"/><Relationship Id="rId7" Type="http://schemas.openxmlformats.org/officeDocument/2006/relationships/diagramColors" Target="../diagrams/colors3.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59.svg"/><Relationship Id="rId4" Type="http://schemas.openxmlformats.org/officeDocument/2006/relationships/diagramData" Target="../diagrams/data3.xml"/><Relationship Id="rId9"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hyperlink" Target="https://patientsikkerhed.dk/viden/forbedringsmetoder/paretoanalyse/"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2.xml"/><Relationship Id="rId1" Type="http://schemas.openxmlformats.org/officeDocument/2006/relationships/slideLayout" Target="../slideLayouts/slideLayout27.xml"/><Relationship Id="rId4" Type="http://schemas.openxmlformats.org/officeDocument/2006/relationships/image" Target="../media/image96.jp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FE266-7F42-1CF6-9E4F-62681AD9B79F}"/>
              </a:ext>
            </a:extLst>
          </p:cNvPr>
          <p:cNvSpPr>
            <a:spLocks noGrp="1"/>
          </p:cNvSpPr>
          <p:nvPr>
            <p:ph type="title"/>
          </p:nvPr>
        </p:nvSpPr>
        <p:spPr/>
        <p:txBody>
          <a:bodyPr/>
          <a:lstStyle/>
          <a:p>
            <a:r>
              <a:rPr lang="da-DK" dirty="0"/>
              <a:t>Anvendelse af læringsmaterialet</a:t>
            </a:r>
          </a:p>
        </p:txBody>
      </p:sp>
      <p:sp>
        <p:nvSpPr>
          <p:cNvPr id="3" name="Pladsholder til indhold 2">
            <a:extLst>
              <a:ext uri="{FF2B5EF4-FFF2-40B4-BE49-F238E27FC236}">
                <a16:creationId xmlns:a16="http://schemas.microsoft.com/office/drawing/2014/main" id="{39B1D444-58AC-89BA-8DFE-66F8DE7F9F3E}"/>
              </a:ext>
            </a:extLst>
          </p:cNvPr>
          <p:cNvSpPr>
            <a:spLocks noGrp="1"/>
          </p:cNvSpPr>
          <p:nvPr>
            <p:ph idx="1"/>
          </p:nvPr>
        </p:nvSpPr>
        <p:spPr>
          <a:xfrm>
            <a:off x="911224" y="1881187"/>
            <a:ext cx="10366375" cy="4392614"/>
          </a:xfrm>
        </p:spPr>
        <p:txBody>
          <a:bodyPr/>
          <a:lstStyle/>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Læringsmaterialet er designet til at understøtte en fælles forståelse og ensartet tilgang til forbedringsarbejdet på tværs af virksomheder og facilitatorer i Region Sjælland.</a:t>
            </a:r>
          </a:p>
          <a:p>
            <a:pPr marL="342900" lvl="0" indent="-342900">
              <a:lnSpc>
                <a:spcPct val="107000"/>
              </a:lnSpc>
              <a:buFont typeface="Symbol" panose="05050102010706020507" pitchFamily="18" charset="2"/>
              <a:buChar char=""/>
            </a:pPr>
            <a:r>
              <a:rPr lang="da-DK" sz="1600" kern="100" dirty="0">
                <a:latin typeface="Aptos" panose="020B0004020202020204" pitchFamily="34" charset="0"/>
                <a:ea typeface="Aptos" panose="020B0004020202020204" pitchFamily="34" charset="0"/>
                <a:cs typeface="Times New Roman" panose="02020603050405020304" pitchFamily="18" charset="0"/>
              </a:rPr>
              <a:t>Læringsmaterialet er u</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nderstøttet af:</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talenoter</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omfattende tekst til forståelse af slide baseret på teori</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talekort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kortfattede noter til hovedbudskaber i præsentation, så facilitator kan holde fokus på læringspointerne.</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Præsentationen er tænkt fleksibelt, så den kan tilpasses lokale behov</a:t>
            </a:r>
            <a:r>
              <a:rPr lang="da-DK" sz="1600" kern="100" dirty="0">
                <a:latin typeface="Aptos" panose="020B0004020202020204" pitchFamily="34" charset="0"/>
                <a:ea typeface="Aptos" panose="020B0004020202020204" pitchFamily="34" charset="0"/>
                <a:cs typeface="Times New Roman" panose="02020603050405020304" pitchFamily="18" charset="0"/>
              </a:rPr>
              <a: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fx skjule slides, der ikke er relevante, eller tilføje lokale eksempler, data og lignende for at gøre præsentationen relevant og kontekstnær ved behov.</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Med funktionen "Skjul slide" kan præsentationen tilpasses uden at slette slides. Dette er nyttigt, hvis der er indhold, der ikke er relevant </a:t>
            </a:r>
            <a:r>
              <a:rPr lang="da-DK" sz="1600" kern="100" dirty="0">
                <a:latin typeface="Aptos" panose="020B0004020202020204" pitchFamily="34" charset="0"/>
                <a:ea typeface="Aptos" panose="020B0004020202020204" pitchFamily="34" charset="0"/>
                <a:cs typeface="Times New Roman" panose="02020603050405020304" pitchFamily="18" charset="0"/>
              </a:rPr>
              <a:t>i</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en specifik kontekst eller målgruppe.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Åbn præsentationen.</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Find det slide, du vil skjule - I venstre panel med oversigten over slides skal du klikke på det slide, du ønsker at skjule.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Højreklik på det markerede slide - i menuen, der kommer frem, skal du vælge "Skjul slide". </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Tjek visningen - Når præsentationen afspilles (F5 eller "Fra begyndelsen"), springes det skjulte slide over. </a:t>
            </a:r>
          </a:p>
          <a:p>
            <a:endParaRPr lang="da-DK" sz="3200" dirty="0"/>
          </a:p>
        </p:txBody>
      </p:sp>
      <p:sp>
        <p:nvSpPr>
          <p:cNvPr id="4" name="Pladsholder til slidenummer 3">
            <a:extLst>
              <a:ext uri="{FF2B5EF4-FFF2-40B4-BE49-F238E27FC236}">
                <a16:creationId xmlns:a16="http://schemas.microsoft.com/office/drawing/2014/main" id="{E1DD77FD-E304-843E-9621-9E0C32AE1D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216120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817" y="584199"/>
            <a:ext cx="9648826" cy="1081007"/>
          </a:xfrm>
        </p:spPr>
        <p:txBody>
          <a:bodyPr/>
          <a:lstStyle/>
          <a:p>
            <a:r>
              <a:rPr lang="da-DK" dirty="0"/>
              <a:t>Forbedringsmodellen</a:t>
            </a:r>
          </a:p>
        </p:txBody>
      </p:sp>
      <p:sp>
        <p:nvSpPr>
          <p:cNvPr id="3" name="Pladsholder til indhold 2"/>
          <p:cNvSpPr>
            <a:spLocks noGrp="1"/>
          </p:cNvSpPr>
          <p:nvPr>
            <p:ph idx="1"/>
          </p:nvPr>
        </p:nvSpPr>
        <p:spPr>
          <a:xfrm>
            <a:off x="1075817" y="2016783"/>
            <a:ext cx="9000000" cy="4392614"/>
          </a:xfrm>
        </p:spPr>
        <p:txBody>
          <a:bodyPr/>
          <a:lstStyle/>
          <a:p>
            <a:pPr marL="0" indent="0">
              <a:buNone/>
            </a:pPr>
            <a:r>
              <a:rPr lang="da-DK" dirty="0"/>
              <a:t>Hvornår anvendes metoden:</a:t>
            </a:r>
          </a:p>
          <a:p>
            <a:pPr marL="0" indent="0">
              <a:buNone/>
            </a:pPr>
            <a:endParaRPr lang="da-DK" dirty="0"/>
          </a:p>
          <a:p>
            <a:pPr marL="609585" indent="-609585">
              <a:buFont typeface="+mj-lt"/>
              <a:buAutoNum type="arabicPeriod"/>
            </a:pPr>
            <a:r>
              <a:rPr lang="da-DK" b="1" dirty="0"/>
              <a:t>Lukke kløften </a:t>
            </a:r>
            <a:r>
              <a:rPr lang="da-DK" dirty="0"/>
              <a:t>mellem eksisterende og bedste kvalitet.</a:t>
            </a:r>
          </a:p>
          <a:p>
            <a:pPr marL="609585" indent="-609585">
              <a:buFont typeface="+mj-lt"/>
              <a:buAutoNum type="arabicPeriod"/>
            </a:pPr>
            <a:endParaRPr lang="da-DK" sz="800" dirty="0"/>
          </a:p>
          <a:p>
            <a:pPr marL="609585" indent="-609585">
              <a:buFont typeface="+mj-lt"/>
              <a:buAutoNum type="arabicPeriod"/>
            </a:pPr>
            <a:r>
              <a:rPr lang="da-DK" dirty="0"/>
              <a:t>Udvikling og </a:t>
            </a:r>
            <a:r>
              <a:rPr lang="da-DK" b="1" dirty="0"/>
              <a:t>implementering i komplekse </a:t>
            </a:r>
            <a:r>
              <a:rPr lang="da-DK" dirty="0"/>
              <a:t>sammenhænge.</a:t>
            </a:r>
          </a:p>
          <a:p>
            <a:pPr marL="609585" indent="-609585">
              <a:buFont typeface="+mj-lt"/>
              <a:buAutoNum type="arabicPeriod"/>
            </a:pPr>
            <a:endParaRPr lang="da-DK" sz="800" dirty="0"/>
          </a:p>
          <a:p>
            <a:pPr marL="609585" indent="-609585">
              <a:buFont typeface="+mj-lt"/>
              <a:buAutoNum type="arabicPeriod"/>
            </a:pPr>
            <a:r>
              <a:rPr lang="da-DK" dirty="0"/>
              <a:t>Læring om hvilke </a:t>
            </a:r>
            <a:r>
              <a:rPr lang="da-DK" b="1" dirty="0"/>
              <a:t>forandringer, der er forbedringer, </a:t>
            </a:r>
            <a:r>
              <a:rPr lang="da-DK" dirty="0"/>
              <a:t>baseret på data fra hyppige målinger.</a:t>
            </a:r>
          </a:p>
          <a:p>
            <a:pPr marL="609585" indent="-609585">
              <a:buFont typeface="+mj-lt"/>
              <a:buAutoNum type="arabicPeriod"/>
            </a:pPr>
            <a:endParaRPr lang="da-DK" sz="800" dirty="0"/>
          </a:p>
          <a:p>
            <a:pPr marL="609585" indent="-609585">
              <a:buFont typeface="+mj-lt"/>
              <a:buAutoNum type="arabicPeriod"/>
            </a:pPr>
            <a:r>
              <a:rPr lang="da-DK" dirty="0"/>
              <a:t>Afprøvninger i </a:t>
            </a:r>
            <a:r>
              <a:rPr lang="da-DK" b="1" dirty="0"/>
              <a:t>lille skala</a:t>
            </a:r>
            <a:r>
              <a:rPr lang="da-DK" dirty="0"/>
              <a:t> i praksis inden implementering.</a:t>
            </a:r>
          </a:p>
          <a:p>
            <a:pPr marL="0" indent="0">
              <a:buNone/>
            </a:pPr>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10</a:t>
            </a:fld>
            <a:endParaRPr lang="da-DK" dirty="0"/>
          </a:p>
        </p:txBody>
      </p:sp>
      <p:sp>
        <p:nvSpPr>
          <p:cNvPr id="5" name="Tekstfelt 4">
            <a:extLst>
              <a:ext uri="{FF2B5EF4-FFF2-40B4-BE49-F238E27FC236}">
                <a16:creationId xmlns:a16="http://schemas.microsoft.com/office/drawing/2014/main" id="{B5A88814-3623-F4FA-BB5A-51E1E596EB69}"/>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2158508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4433" y="749063"/>
            <a:ext cx="10515600" cy="600820"/>
          </a:xfrm>
        </p:spPr>
        <p:txBody>
          <a:bodyPr>
            <a:normAutofit fontScale="90000"/>
          </a:bodyPr>
          <a:lstStyle/>
          <a:p>
            <a:r>
              <a:rPr lang="da-DK" sz="2800" dirty="0"/>
              <a:t> </a:t>
            </a:r>
            <a:br>
              <a:rPr lang="da-DK" dirty="0"/>
            </a:br>
            <a:r>
              <a:rPr lang="da-DK" sz="4000" dirty="0"/>
              <a:t>Forbedringsrejsen</a:t>
            </a:r>
            <a:endParaRPr lang="da-DK" dirty="0"/>
          </a:p>
        </p:txBody>
      </p:sp>
      <p:cxnSp>
        <p:nvCxnSpPr>
          <p:cNvPr id="10" name="Straight Connector 178">
            <a:extLst>
              <a:ext uri="{FF2B5EF4-FFF2-40B4-BE49-F238E27FC236}">
                <a16:creationId xmlns:a16="http://schemas.microsoft.com/office/drawing/2014/main" id="{1514B262-0C5C-4414-926A-842A7B58F813}"/>
              </a:ext>
            </a:extLst>
          </p:cNvPr>
          <p:cNvCxnSpPr>
            <a:cxnSpLocks/>
          </p:cNvCxnSpPr>
          <p:nvPr/>
        </p:nvCxnSpPr>
        <p:spPr>
          <a:xfrm flipV="1">
            <a:off x="3744508" y="2743157"/>
            <a:ext cx="4552918" cy="220"/>
          </a:xfrm>
          <a:prstGeom prst="line">
            <a:avLst/>
          </a:prstGeom>
          <a:ln w="15875" cap="rnd">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9">
            <a:extLst>
              <a:ext uri="{FF2B5EF4-FFF2-40B4-BE49-F238E27FC236}">
                <a16:creationId xmlns:a16="http://schemas.microsoft.com/office/drawing/2014/main" id="{435319D9-47EC-4291-A50E-153B2D09B9CD}"/>
              </a:ext>
            </a:extLst>
          </p:cNvPr>
          <p:cNvGrpSpPr/>
          <p:nvPr/>
        </p:nvGrpSpPr>
        <p:grpSpPr>
          <a:xfrm rot="10800000" flipH="1">
            <a:off x="7727424" y="2727987"/>
            <a:ext cx="1154771" cy="1503148"/>
            <a:chOff x="1102722" y="3999191"/>
            <a:chExt cx="943429" cy="953047"/>
          </a:xfrm>
        </p:grpSpPr>
        <p:sp>
          <p:nvSpPr>
            <p:cNvPr id="12" name="Arc 20">
              <a:extLst>
                <a:ext uri="{FF2B5EF4-FFF2-40B4-BE49-F238E27FC236}">
                  <a16:creationId xmlns:a16="http://schemas.microsoft.com/office/drawing/2014/main" id="{F093B28F-08C6-4CE1-96A6-D3CBC33F394E}"/>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3" name="Arc 21">
              <a:extLst>
                <a:ext uri="{FF2B5EF4-FFF2-40B4-BE49-F238E27FC236}">
                  <a16:creationId xmlns:a16="http://schemas.microsoft.com/office/drawing/2014/main" id="{7252477A-DC31-4864-B54D-B157372DDCA2}"/>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4" name="Straight Connector 22">
            <a:extLst>
              <a:ext uri="{FF2B5EF4-FFF2-40B4-BE49-F238E27FC236}">
                <a16:creationId xmlns:a16="http://schemas.microsoft.com/office/drawing/2014/main" id="{516D2184-2855-4B9A-BB96-C5B5769EE46F}"/>
              </a:ext>
            </a:extLst>
          </p:cNvPr>
          <p:cNvCxnSpPr>
            <a:cxnSpLocks/>
          </p:cNvCxnSpPr>
          <p:nvPr/>
        </p:nvCxnSpPr>
        <p:spPr>
          <a:xfrm>
            <a:off x="3178511" y="4215571"/>
            <a:ext cx="5126298" cy="394"/>
          </a:xfrm>
          <a:prstGeom prst="line">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6">
            <a:extLst>
              <a:ext uri="{FF2B5EF4-FFF2-40B4-BE49-F238E27FC236}">
                <a16:creationId xmlns:a16="http://schemas.microsoft.com/office/drawing/2014/main" id="{691DEF4B-45C2-4237-A1D5-9ECEDF4E6770}"/>
              </a:ext>
            </a:extLst>
          </p:cNvPr>
          <p:cNvGrpSpPr/>
          <p:nvPr/>
        </p:nvGrpSpPr>
        <p:grpSpPr>
          <a:xfrm flipH="1">
            <a:off x="2605793" y="4201170"/>
            <a:ext cx="1154771" cy="1503148"/>
            <a:chOff x="1102722" y="3999191"/>
            <a:chExt cx="943429" cy="953047"/>
          </a:xfrm>
        </p:grpSpPr>
        <p:sp>
          <p:nvSpPr>
            <p:cNvPr id="16" name="Arc 17">
              <a:extLst>
                <a:ext uri="{FF2B5EF4-FFF2-40B4-BE49-F238E27FC236}">
                  <a16:creationId xmlns:a16="http://schemas.microsoft.com/office/drawing/2014/main" id="{4B9E84A1-EF24-4E89-AA38-50FC972DDFFC}"/>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7" name="Arc 18">
              <a:extLst>
                <a:ext uri="{FF2B5EF4-FFF2-40B4-BE49-F238E27FC236}">
                  <a16:creationId xmlns:a16="http://schemas.microsoft.com/office/drawing/2014/main" id="{F14E76CB-941D-4373-80FE-2A4F84EF6777}"/>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8" name="Straight Connector 15">
            <a:extLst>
              <a:ext uri="{FF2B5EF4-FFF2-40B4-BE49-F238E27FC236}">
                <a16:creationId xmlns:a16="http://schemas.microsoft.com/office/drawing/2014/main" id="{5E6CDF47-F6EF-4F82-9175-20AD22CAAA08}"/>
              </a:ext>
            </a:extLst>
          </p:cNvPr>
          <p:cNvCxnSpPr>
            <a:cxnSpLocks/>
          </p:cNvCxnSpPr>
          <p:nvPr/>
        </p:nvCxnSpPr>
        <p:spPr>
          <a:xfrm>
            <a:off x="3183179" y="5689148"/>
            <a:ext cx="7772330" cy="11536"/>
          </a:xfrm>
          <a:prstGeom prst="line">
            <a:avLst/>
          </a:prstGeom>
          <a:ln w="15875">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30">
            <a:extLst>
              <a:ext uri="{FF2B5EF4-FFF2-40B4-BE49-F238E27FC236}">
                <a16:creationId xmlns:a16="http://schemas.microsoft.com/office/drawing/2014/main" id="{8477998A-A292-45CB-901E-71673B373700}"/>
              </a:ext>
            </a:extLst>
          </p:cNvPr>
          <p:cNvSpPr txBox="1"/>
          <p:nvPr/>
        </p:nvSpPr>
        <p:spPr>
          <a:xfrm>
            <a:off x="1351382" y="1956078"/>
            <a:ext cx="2391829" cy="619144"/>
          </a:xfrm>
          <a:prstGeom prst="rect">
            <a:avLst/>
          </a:prstGeom>
          <a:noFill/>
          <a:ln w="6350">
            <a:noFill/>
            <a:prstDash val="sysDash"/>
          </a:ln>
        </p:spPr>
        <p:txBody>
          <a:bodyPr wrap="square" lIns="0" tIns="0" rIns="0" bIns="0" rtlCol="0" anchor="t">
            <a:spAutoFit/>
          </a:bodyPr>
          <a:lstStyle/>
          <a:p>
            <a:pPr defTabSz="742950">
              <a:lnSpc>
                <a:spcPct val="90000"/>
              </a:lnSpc>
              <a:spcAft>
                <a:spcPts val="400"/>
              </a:spcAft>
              <a:buFont typeface="Arial" panose="020B0604020202020204" pitchFamily="34" charset="0"/>
              <a:buChar char="​"/>
              <a:defRPr/>
            </a:pPr>
            <a:r>
              <a:rPr lang="da-DK" sz="1100" b="1" dirty="0">
                <a:solidFill>
                  <a:srgbClr val="000000"/>
                </a:solidFill>
                <a:cs typeface="Times New Roman" panose="02020603050405020304" pitchFamily="18" charset="0"/>
              </a:rPr>
              <a:t>Mød deltagerne</a:t>
            </a:r>
          </a:p>
          <a:p>
            <a:pPr defTabSz="742950">
              <a:lnSpc>
                <a:spcPct val="90000"/>
              </a:lnSpc>
              <a:spcAft>
                <a:spcPts val="400"/>
              </a:spcAft>
              <a:buFont typeface="Arial" panose="020B0604020202020204" pitchFamily="34" charset="0"/>
              <a:buChar char="​"/>
              <a:defRPr/>
            </a:pPr>
            <a:r>
              <a:rPr lang="da-DK" sz="1000" dirty="0">
                <a:solidFill>
                  <a:srgbClr val="000000"/>
                </a:solidFill>
                <a:cs typeface="Times New Roman" panose="02020603050405020304" pitchFamily="18" charset="0"/>
              </a:rPr>
              <a:t>Sofie (læge), Holger (sygeplejerske) og Anita (lægesekretær) skal deltage på </a:t>
            </a:r>
            <a:r>
              <a:rPr lang="da-DK" sz="1000" dirty="0">
                <a:solidFill>
                  <a:srgbClr val="FF0000"/>
                </a:solidFill>
                <a:cs typeface="Times New Roman" panose="02020603050405020304" pitchFamily="18" charset="0"/>
              </a:rPr>
              <a:t>X virksomhed</a:t>
            </a:r>
            <a:r>
              <a:rPr lang="da-DK" sz="1000" dirty="0">
                <a:solidFill>
                  <a:srgbClr val="000000"/>
                </a:solidFill>
                <a:cs typeface="Times New Roman" panose="02020603050405020304" pitchFamily="18" charset="0"/>
              </a:rPr>
              <a:t> forbedringsrejse.</a:t>
            </a:r>
            <a:endParaRPr lang="da-DK" sz="1000" dirty="0">
              <a:solidFill>
                <a:srgbClr val="1F2023"/>
              </a:solidFill>
            </a:endParaRPr>
          </a:p>
        </p:txBody>
      </p:sp>
      <p:sp>
        <p:nvSpPr>
          <p:cNvPr id="21" name="Oval 181">
            <a:extLst>
              <a:ext uri="{FF2B5EF4-FFF2-40B4-BE49-F238E27FC236}">
                <a16:creationId xmlns:a16="http://schemas.microsoft.com/office/drawing/2014/main" id="{9E4EF774-1229-42DA-A8C6-10FD6FEC314D}"/>
              </a:ext>
            </a:extLst>
          </p:cNvPr>
          <p:cNvSpPr/>
          <p:nvPr/>
        </p:nvSpPr>
        <p:spPr>
          <a:xfrm>
            <a:off x="4558808" y="2701818"/>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2" name="TextBox 31">
            <a:extLst>
              <a:ext uri="{FF2B5EF4-FFF2-40B4-BE49-F238E27FC236}">
                <a16:creationId xmlns:a16="http://schemas.microsoft.com/office/drawing/2014/main" id="{4FB5BBF0-FD2C-4243-B405-81365111A18F}"/>
              </a:ext>
            </a:extLst>
          </p:cNvPr>
          <p:cNvSpPr txBox="1"/>
          <p:nvPr/>
        </p:nvSpPr>
        <p:spPr>
          <a:xfrm>
            <a:off x="3996448" y="2837925"/>
            <a:ext cx="1307994"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modtager en invitation til Forbedringsrejsen</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24" name="Oval 181">
            <a:extLst>
              <a:ext uri="{FF2B5EF4-FFF2-40B4-BE49-F238E27FC236}">
                <a16:creationId xmlns:a16="http://schemas.microsoft.com/office/drawing/2014/main" id="{9E4EF774-1229-42DA-A8C6-10FD6FEC314D}"/>
              </a:ext>
            </a:extLst>
          </p:cNvPr>
          <p:cNvSpPr/>
          <p:nvPr/>
        </p:nvSpPr>
        <p:spPr>
          <a:xfrm>
            <a:off x="7747913" y="270290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5" name="TextBox 31">
            <a:extLst>
              <a:ext uri="{FF2B5EF4-FFF2-40B4-BE49-F238E27FC236}">
                <a16:creationId xmlns:a16="http://schemas.microsoft.com/office/drawing/2014/main" id="{4FB5BBF0-FD2C-4243-B405-81365111A18F}"/>
              </a:ext>
            </a:extLst>
          </p:cNvPr>
          <p:cNvSpPr txBox="1"/>
          <p:nvPr/>
        </p:nvSpPr>
        <p:spPr>
          <a:xfrm>
            <a:off x="8956460" y="3245980"/>
            <a:ext cx="2253573" cy="470898"/>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85000"/>
              </a:lnSpc>
              <a:spcAft>
                <a:spcPts val="0"/>
              </a:spcAft>
              <a:buNone/>
              <a:defRPr/>
            </a:pPr>
            <a:r>
              <a:rPr lang="da-DK" sz="900" dirty="0">
                <a:sym typeface="Arial" panose="020B0604020202020204" pitchFamily="34" charset="0"/>
              </a:rPr>
              <a:t>Deltagerne undersøger nærmere og bliver klogere på problemstillingen. De modtager link til e-læringskursus i Forbedringsmodellen.</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26" name="Oval 181">
            <a:extLst>
              <a:ext uri="{FF2B5EF4-FFF2-40B4-BE49-F238E27FC236}">
                <a16:creationId xmlns:a16="http://schemas.microsoft.com/office/drawing/2014/main" id="{9E4EF774-1229-42DA-A8C6-10FD6FEC314D}"/>
              </a:ext>
            </a:extLst>
          </p:cNvPr>
          <p:cNvSpPr/>
          <p:nvPr/>
        </p:nvSpPr>
        <p:spPr>
          <a:xfrm>
            <a:off x="8807312" y="318585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8" name="TextBox 31">
            <a:extLst>
              <a:ext uri="{FF2B5EF4-FFF2-40B4-BE49-F238E27FC236}">
                <a16:creationId xmlns:a16="http://schemas.microsoft.com/office/drawing/2014/main" id="{4FB5BBF0-FD2C-4243-B405-81365111A18F}"/>
              </a:ext>
            </a:extLst>
          </p:cNvPr>
          <p:cNvSpPr txBox="1"/>
          <p:nvPr/>
        </p:nvSpPr>
        <p:spPr>
          <a:xfrm>
            <a:off x="7100047" y="2837925"/>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a:t>
            </a:r>
            <a:r>
              <a:rPr lang="da-DK" sz="900" dirty="0" err="1">
                <a:sym typeface="Arial" panose="020B0604020202020204" pitchFamily="34" charset="0"/>
              </a:rPr>
              <a:t>kick-off</a:t>
            </a:r>
            <a:r>
              <a:rPr lang="da-DK" sz="900" dirty="0">
                <a:sym typeface="Arial" panose="020B0604020202020204" pitchFamily="34" charset="0"/>
              </a:rPr>
              <a:t> og pitcher forbedringsidé</a:t>
            </a:r>
          </a:p>
        </p:txBody>
      </p:sp>
      <p:sp>
        <p:nvSpPr>
          <p:cNvPr id="29" name="Oval 181">
            <a:extLst>
              <a:ext uri="{FF2B5EF4-FFF2-40B4-BE49-F238E27FC236}">
                <a16:creationId xmlns:a16="http://schemas.microsoft.com/office/drawing/2014/main" id="{9E4EF774-1229-42DA-A8C6-10FD6FEC314D}"/>
              </a:ext>
            </a:extLst>
          </p:cNvPr>
          <p:cNvSpPr/>
          <p:nvPr/>
        </p:nvSpPr>
        <p:spPr>
          <a:xfrm>
            <a:off x="7886309"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0" name="TextBox 31">
            <a:extLst>
              <a:ext uri="{FF2B5EF4-FFF2-40B4-BE49-F238E27FC236}">
                <a16:creationId xmlns:a16="http://schemas.microsoft.com/office/drawing/2014/main" id="{4FB5BBF0-FD2C-4243-B405-81365111A18F}"/>
              </a:ext>
            </a:extLst>
          </p:cNvPr>
          <p:cNvSpPr txBox="1"/>
          <p:nvPr/>
        </p:nvSpPr>
        <p:spPr>
          <a:xfrm>
            <a:off x="5082319" y="427983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arbejder med mål, forandringsidéer og driverdiagram </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31" name="Rektangel 30"/>
          <p:cNvSpPr/>
          <p:nvPr/>
        </p:nvSpPr>
        <p:spPr>
          <a:xfrm>
            <a:off x="8174141" y="1918168"/>
            <a:ext cx="1186300" cy="472998"/>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”The big why”</a:t>
            </a:r>
            <a:endParaRPr lang="da-DK" dirty="0"/>
          </a:p>
        </p:txBody>
      </p:sp>
      <p:sp>
        <p:nvSpPr>
          <p:cNvPr id="33" name="Oval 181">
            <a:extLst>
              <a:ext uri="{FF2B5EF4-FFF2-40B4-BE49-F238E27FC236}">
                <a16:creationId xmlns:a16="http://schemas.microsoft.com/office/drawing/2014/main" id="{9E4EF774-1229-42DA-A8C6-10FD6FEC314D}"/>
              </a:ext>
            </a:extLst>
          </p:cNvPr>
          <p:cNvSpPr/>
          <p:nvPr/>
        </p:nvSpPr>
        <p:spPr>
          <a:xfrm>
            <a:off x="574166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4" name="TextBox 31">
            <a:extLst>
              <a:ext uri="{FF2B5EF4-FFF2-40B4-BE49-F238E27FC236}">
                <a16:creationId xmlns:a16="http://schemas.microsoft.com/office/drawing/2014/main" id="{4FB5BBF0-FD2C-4243-B405-81365111A18F}"/>
              </a:ext>
            </a:extLst>
          </p:cNvPr>
          <p:cNvSpPr txBox="1"/>
          <p:nvPr/>
        </p:nvSpPr>
        <p:spPr>
          <a:xfrm>
            <a:off x="7240402" y="427983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1</a:t>
            </a:r>
          </a:p>
        </p:txBody>
      </p:sp>
      <p:sp>
        <p:nvSpPr>
          <p:cNvPr id="35" name="Rektangel 34"/>
          <p:cNvSpPr/>
          <p:nvPr/>
        </p:nvSpPr>
        <p:spPr>
          <a:xfrm>
            <a:off x="6938314" y="4539632"/>
            <a:ext cx="1682590" cy="339600"/>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Forbedringsteori</a:t>
            </a:r>
            <a:endParaRPr lang="da-DK" dirty="0"/>
          </a:p>
        </p:txBody>
      </p:sp>
      <p:sp>
        <p:nvSpPr>
          <p:cNvPr id="36" name="Oval 181">
            <a:extLst>
              <a:ext uri="{FF2B5EF4-FFF2-40B4-BE49-F238E27FC236}">
                <a16:creationId xmlns:a16="http://schemas.microsoft.com/office/drawing/2014/main" id="{9E4EF774-1229-42DA-A8C6-10FD6FEC314D}"/>
              </a:ext>
            </a:extLst>
          </p:cNvPr>
          <p:cNvSpPr/>
          <p:nvPr/>
        </p:nvSpPr>
        <p:spPr>
          <a:xfrm>
            <a:off x="362144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7" name="TextBox 31">
            <a:extLst>
              <a:ext uri="{FF2B5EF4-FFF2-40B4-BE49-F238E27FC236}">
                <a16:creationId xmlns:a16="http://schemas.microsoft.com/office/drawing/2014/main" id="{4FB5BBF0-FD2C-4243-B405-81365111A18F}"/>
              </a:ext>
            </a:extLst>
          </p:cNvPr>
          <p:cNvSpPr txBox="1"/>
          <p:nvPr/>
        </p:nvSpPr>
        <p:spPr>
          <a:xfrm>
            <a:off x="3035501" y="4290100"/>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begynder at indsamle data</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39" name="Oval 181">
            <a:extLst>
              <a:ext uri="{FF2B5EF4-FFF2-40B4-BE49-F238E27FC236}">
                <a16:creationId xmlns:a16="http://schemas.microsoft.com/office/drawing/2014/main" id="{9E4EF774-1229-42DA-A8C6-10FD6FEC314D}"/>
              </a:ext>
            </a:extLst>
          </p:cNvPr>
          <p:cNvSpPr/>
          <p:nvPr/>
        </p:nvSpPr>
        <p:spPr>
          <a:xfrm>
            <a:off x="2605793" y="511260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0" name="TextBox 31">
            <a:extLst>
              <a:ext uri="{FF2B5EF4-FFF2-40B4-BE49-F238E27FC236}">
                <a16:creationId xmlns:a16="http://schemas.microsoft.com/office/drawing/2014/main" id="{4FB5BBF0-FD2C-4243-B405-81365111A18F}"/>
              </a:ext>
            </a:extLst>
          </p:cNvPr>
          <p:cNvSpPr txBox="1"/>
          <p:nvPr/>
        </p:nvSpPr>
        <p:spPr>
          <a:xfrm>
            <a:off x="1321844" y="5140025"/>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2</a:t>
            </a:r>
          </a:p>
        </p:txBody>
      </p:sp>
      <p:sp>
        <p:nvSpPr>
          <p:cNvPr id="41" name="Rektangel 40"/>
          <p:cNvSpPr/>
          <p:nvPr/>
        </p:nvSpPr>
        <p:spPr>
          <a:xfrm>
            <a:off x="783471" y="5515297"/>
            <a:ext cx="1757951" cy="501102"/>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t>Statistisk proceskontrol og afprøvninger med PDSA-cirkler</a:t>
            </a:r>
          </a:p>
        </p:txBody>
      </p:sp>
      <p:sp>
        <p:nvSpPr>
          <p:cNvPr id="42" name="Oval 181">
            <a:extLst>
              <a:ext uri="{FF2B5EF4-FFF2-40B4-BE49-F238E27FC236}">
                <a16:creationId xmlns:a16="http://schemas.microsoft.com/office/drawing/2014/main" id="{9E4EF774-1229-42DA-A8C6-10FD6FEC314D}"/>
              </a:ext>
            </a:extLst>
          </p:cNvPr>
          <p:cNvSpPr/>
          <p:nvPr/>
        </p:nvSpPr>
        <p:spPr>
          <a:xfrm>
            <a:off x="5952234" y="565747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3" name="TextBox 31">
            <a:extLst>
              <a:ext uri="{FF2B5EF4-FFF2-40B4-BE49-F238E27FC236}">
                <a16:creationId xmlns:a16="http://schemas.microsoft.com/office/drawing/2014/main" id="{4FB5BBF0-FD2C-4243-B405-81365111A18F}"/>
              </a:ext>
            </a:extLst>
          </p:cNvPr>
          <p:cNvSpPr txBox="1"/>
          <p:nvPr/>
        </p:nvSpPr>
        <p:spPr>
          <a:xfrm>
            <a:off x="5275488" y="577467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udfører en række PDSA-tests og lærer nyt om deres system</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44" name="TextBox 31">
            <a:extLst>
              <a:ext uri="{FF2B5EF4-FFF2-40B4-BE49-F238E27FC236}">
                <a16:creationId xmlns:a16="http://schemas.microsoft.com/office/drawing/2014/main" id="{4FB5BBF0-FD2C-4243-B405-81365111A18F}"/>
              </a:ext>
            </a:extLst>
          </p:cNvPr>
          <p:cNvSpPr txBox="1"/>
          <p:nvPr/>
        </p:nvSpPr>
        <p:spPr>
          <a:xfrm>
            <a:off x="7833038" y="577467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3</a:t>
            </a:r>
          </a:p>
        </p:txBody>
      </p:sp>
      <p:sp>
        <p:nvSpPr>
          <p:cNvPr id="45" name="Oval 181">
            <a:extLst>
              <a:ext uri="{FF2B5EF4-FFF2-40B4-BE49-F238E27FC236}">
                <a16:creationId xmlns:a16="http://schemas.microsoft.com/office/drawing/2014/main" id="{9E4EF774-1229-42DA-A8C6-10FD6FEC314D}"/>
              </a:ext>
            </a:extLst>
          </p:cNvPr>
          <p:cNvSpPr/>
          <p:nvPr/>
        </p:nvSpPr>
        <p:spPr>
          <a:xfrm>
            <a:off x="850978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7" name="Rektangel 46"/>
          <p:cNvSpPr/>
          <p:nvPr/>
        </p:nvSpPr>
        <p:spPr>
          <a:xfrm>
            <a:off x="7206170" y="6040555"/>
            <a:ext cx="2514242" cy="389135"/>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Bæredygtig implementering og fastholdelse</a:t>
            </a:r>
            <a:endParaRPr lang="da-DK" dirty="0"/>
          </a:p>
        </p:txBody>
      </p:sp>
      <p:sp>
        <p:nvSpPr>
          <p:cNvPr id="49" name="Oval 181">
            <a:extLst>
              <a:ext uri="{FF2B5EF4-FFF2-40B4-BE49-F238E27FC236}">
                <a16:creationId xmlns:a16="http://schemas.microsoft.com/office/drawing/2014/main" id="{9E4EF774-1229-42DA-A8C6-10FD6FEC314D}"/>
              </a:ext>
            </a:extLst>
          </p:cNvPr>
          <p:cNvSpPr/>
          <p:nvPr/>
        </p:nvSpPr>
        <p:spPr>
          <a:xfrm>
            <a:off x="1033174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0" name="TextBox 31">
            <a:extLst>
              <a:ext uri="{FF2B5EF4-FFF2-40B4-BE49-F238E27FC236}">
                <a16:creationId xmlns:a16="http://schemas.microsoft.com/office/drawing/2014/main" id="{4FB5BBF0-FD2C-4243-B405-81365111A18F}"/>
              </a:ext>
            </a:extLst>
          </p:cNvPr>
          <p:cNvSpPr txBox="1"/>
          <p:nvPr/>
        </p:nvSpPr>
        <p:spPr>
          <a:xfrm>
            <a:off x="9686506" y="577641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Afrapportering og spredning</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55" name="Oval 181">
            <a:extLst>
              <a:ext uri="{FF2B5EF4-FFF2-40B4-BE49-F238E27FC236}">
                <a16:creationId xmlns:a16="http://schemas.microsoft.com/office/drawing/2014/main" id="{9E4EF774-1229-42DA-A8C6-10FD6FEC314D}"/>
              </a:ext>
            </a:extLst>
          </p:cNvPr>
          <p:cNvSpPr/>
          <p:nvPr/>
        </p:nvSpPr>
        <p:spPr>
          <a:xfrm>
            <a:off x="4016485" y="565747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6" name="TextBox 31">
            <a:extLst>
              <a:ext uri="{FF2B5EF4-FFF2-40B4-BE49-F238E27FC236}">
                <a16:creationId xmlns:a16="http://schemas.microsoft.com/office/drawing/2014/main" id="{4FB5BBF0-FD2C-4243-B405-81365111A18F}"/>
              </a:ext>
            </a:extLst>
          </p:cNvPr>
          <p:cNvSpPr txBox="1"/>
          <p:nvPr/>
        </p:nvSpPr>
        <p:spPr>
          <a:xfrm>
            <a:off x="3400051" y="5770482"/>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opstiller indikatorer og laver seriediagrammer</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57" name="Oval 181">
            <a:extLst>
              <a:ext uri="{FF2B5EF4-FFF2-40B4-BE49-F238E27FC236}">
                <a16:creationId xmlns:a16="http://schemas.microsoft.com/office/drawing/2014/main" id="{9E4EF774-1229-42DA-A8C6-10FD6FEC314D}"/>
              </a:ext>
            </a:extLst>
          </p:cNvPr>
          <p:cNvSpPr/>
          <p:nvPr/>
        </p:nvSpPr>
        <p:spPr>
          <a:xfrm>
            <a:off x="6057988" y="2710411"/>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8" name="TextBox 31">
            <a:extLst>
              <a:ext uri="{FF2B5EF4-FFF2-40B4-BE49-F238E27FC236}">
                <a16:creationId xmlns:a16="http://schemas.microsoft.com/office/drawing/2014/main" id="{4FB5BBF0-FD2C-4243-B405-81365111A18F}"/>
              </a:ext>
            </a:extLst>
          </p:cNvPr>
          <p:cNvSpPr txBox="1"/>
          <p:nvPr/>
        </p:nvSpPr>
        <p:spPr>
          <a:xfrm>
            <a:off x="5403991" y="283197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drøfter deres forbedringsidéer</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4" name="Tekstfelt 3"/>
          <p:cNvSpPr txBox="1"/>
          <p:nvPr/>
        </p:nvSpPr>
        <p:spPr>
          <a:xfrm>
            <a:off x="3644135" y="1688884"/>
            <a:ext cx="1017131" cy="261610"/>
          </a:xfrm>
          <a:prstGeom prst="rect">
            <a:avLst/>
          </a:prstGeom>
          <a:noFill/>
        </p:spPr>
        <p:txBody>
          <a:bodyPr wrap="square" rtlCol="0">
            <a:spAutoFit/>
          </a:bodyPr>
          <a:lstStyle/>
          <a:p>
            <a:endParaRPr lang="da-DK" sz="1100" b="1" dirty="0">
              <a:solidFill>
                <a:srgbClr val="FF0000"/>
              </a:solidFill>
            </a:endParaRPr>
          </a:p>
        </p:txBody>
      </p:sp>
      <p:sp>
        <p:nvSpPr>
          <p:cNvPr id="71" name="Venstrepil 70"/>
          <p:cNvSpPr/>
          <p:nvPr/>
        </p:nvSpPr>
        <p:spPr>
          <a:xfrm>
            <a:off x="9694388" y="1719426"/>
            <a:ext cx="1746512" cy="1006152"/>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err="1"/>
              <a:t>Kick-off</a:t>
            </a:r>
            <a:r>
              <a:rPr lang="da-DK" sz="1000" b="1" dirty="0"/>
              <a:t> </a:t>
            </a:r>
          </a:p>
          <a:p>
            <a:pPr algn="ctr"/>
            <a:r>
              <a:rPr lang="da-DK" sz="1000" b="1" dirty="0">
                <a:solidFill>
                  <a:srgbClr val="FF0000"/>
                </a:solidFill>
              </a:rPr>
              <a:t>Fredag d. 6. september</a:t>
            </a:r>
          </a:p>
        </p:txBody>
      </p:sp>
      <p:sp>
        <p:nvSpPr>
          <p:cNvPr id="74" name="Venstrepil 73"/>
          <p:cNvSpPr/>
          <p:nvPr/>
        </p:nvSpPr>
        <p:spPr>
          <a:xfrm>
            <a:off x="8807312" y="3831684"/>
            <a:ext cx="1935962" cy="918981"/>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1</a:t>
            </a:r>
          </a:p>
          <a:p>
            <a:pPr algn="ctr"/>
            <a:r>
              <a:rPr lang="da-DK" sz="1000" b="1" dirty="0">
                <a:solidFill>
                  <a:srgbClr val="FF0000"/>
                </a:solidFill>
              </a:rPr>
              <a:t>Mandag d. 30. september</a:t>
            </a:r>
          </a:p>
        </p:txBody>
      </p:sp>
      <p:sp>
        <p:nvSpPr>
          <p:cNvPr id="76" name="Venstrepil 75"/>
          <p:cNvSpPr/>
          <p:nvPr/>
        </p:nvSpPr>
        <p:spPr>
          <a:xfrm>
            <a:off x="10409548" y="5817487"/>
            <a:ext cx="1782452" cy="1020920"/>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3</a:t>
            </a:r>
          </a:p>
          <a:p>
            <a:pPr algn="ctr"/>
            <a:r>
              <a:rPr lang="da-DK" sz="1000" b="1" dirty="0">
                <a:solidFill>
                  <a:srgbClr val="FF0000"/>
                </a:solidFill>
              </a:rPr>
              <a:t>Mandag d. 16. december</a:t>
            </a:r>
          </a:p>
        </p:txBody>
      </p:sp>
      <p:pic>
        <p:nvPicPr>
          <p:cNvPr id="62" name="Billede 61">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3770392" y="1769731"/>
            <a:ext cx="720000" cy="720000"/>
          </a:xfrm>
          <a:prstGeom prst="ellipse">
            <a:avLst/>
          </a:prstGeom>
          <a:noFill/>
        </p:spPr>
      </p:pic>
      <p:pic>
        <p:nvPicPr>
          <p:cNvPr id="63" name="Billede 62">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124217" y="1889180"/>
            <a:ext cx="720000" cy="720000"/>
          </a:xfrm>
          <a:prstGeom prst="ellipse">
            <a:avLst/>
          </a:prstGeom>
          <a:noFill/>
        </p:spPr>
      </p:pic>
      <p:pic>
        <p:nvPicPr>
          <p:cNvPr id="66" name="Billede 65">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484217" y="1813452"/>
            <a:ext cx="720000" cy="720000"/>
          </a:xfrm>
          <a:prstGeom prst="ellipse">
            <a:avLst/>
          </a:prstGeom>
          <a:noFill/>
        </p:spPr>
      </p:pic>
      <p:pic>
        <p:nvPicPr>
          <p:cNvPr id="67" name="Billede 66">
            <a:extLst>
              <a:ext uri="{FF2B5EF4-FFF2-40B4-BE49-F238E27FC236}">
                <a16:creationId xmlns:a16="http://schemas.microsoft.com/office/drawing/2014/main" id="{69611402-BFD6-C8D1-2BA1-4AB7A7A9C26D}"/>
              </a:ext>
            </a:extLst>
          </p:cNvPr>
          <p:cNvPicPr>
            <a:picLocks noChangeAspect="1"/>
          </p:cNvPicPr>
          <p:nvPr/>
        </p:nvPicPr>
        <p:blipFill>
          <a:blip r:embed="rId4"/>
          <a:srcRect/>
          <a:stretch/>
        </p:blipFill>
        <p:spPr>
          <a:xfrm>
            <a:off x="5660411" y="1721912"/>
            <a:ext cx="893550" cy="893550"/>
          </a:xfrm>
          <a:prstGeom prst="ellipse">
            <a:avLst/>
          </a:prstGeom>
          <a:noFill/>
        </p:spPr>
      </p:pic>
      <p:pic>
        <p:nvPicPr>
          <p:cNvPr id="3" name="Bille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001" y="1918168"/>
            <a:ext cx="750060" cy="676110"/>
          </a:xfrm>
          <a:prstGeom prst="rect">
            <a:avLst/>
          </a:prstGeom>
        </p:spPr>
      </p:pic>
      <p:pic>
        <p:nvPicPr>
          <p:cNvPr id="68" name="Billede 67">
            <a:extLst>
              <a:ext uri="{FF2B5EF4-FFF2-40B4-BE49-F238E27FC236}">
                <a16:creationId xmlns:a16="http://schemas.microsoft.com/office/drawing/2014/main" id="{4FB05BD6-AE51-89B6-27E3-AA35121FB9D3}"/>
              </a:ext>
            </a:extLst>
          </p:cNvPr>
          <p:cNvPicPr>
            <a:picLocks noChangeAspect="1"/>
          </p:cNvPicPr>
          <p:nvPr/>
        </p:nvPicPr>
        <p:blipFill>
          <a:blip r:embed="rId6"/>
          <a:srcRect/>
          <a:stretch/>
        </p:blipFill>
        <p:spPr>
          <a:xfrm>
            <a:off x="9341597" y="2515761"/>
            <a:ext cx="720000" cy="720000"/>
          </a:xfrm>
          <a:prstGeom prst="ellipse">
            <a:avLst/>
          </a:prstGeom>
          <a:noFill/>
        </p:spPr>
      </p:pic>
      <p:pic>
        <p:nvPicPr>
          <p:cNvPr id="69" name="Billede 68">
            <a:extLst>
              <a:ext uri="{FF2B5EF4-FFF2-40B4-BE49-F238E27FC236}">
                <a16:creationId xmlns:a16="http://schemas.microsoft.com/office/drawing/2014/main" id="{A9B87AD4-F036-F957-3CDE-DAC52DBA142E}"/>
              </a:ext>
            </a:extLst>
          </p:cNvPr>
          <p:cNvPicPr>
            <a:picLocks noChangeAspect="1"/>
          </p:cNvPicPr>
          <p:nvPr/>
        </p:nvPicPr>
        <p:blipFill>
          <a:blip r:embed="rId7"/>
          <a:srcRect/>
          <a:stretch/>
        </p:blipFill>
        <p:spPr>
          <a:xfrm>
            <a:off x="8882195" y="2578750"/>
            <a:ext cx="720000" cy="720000"/>
          </a:xfrm>
          <a:prstGeom prst="ellipse">
            <a:avLst/>
          </a:prstGeom>
          <a:noFill/>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840" y="3482883"/>
            <a:ext cx="717261" cy="646545"/>
          </a:xfrm>
          <a:prstGeom prst="rect">
            <a:avLst/>
          </a:prstGeom>
        </p:spPr>
      </p:pic>
      <p:pic>
        <p:nvPicPr>
          <p:cNvPr id="72" name="Billede 71">
            <a:extLst>
              <a:ext uri="{FF2B5EF4-FFF2-40B4-BE49-F238E27FC236}">
                <a16:creationId xmlns:a16="http://schemas.microsoft.com/office/drawing/2014/main" id="{DE4779E5-1972-2B10-86C2-73310E70E97C}"/>
              </a:ext>
            </a:extLst>
          </p:cNvPr>
          <p:cNvPicPr>
            <a:picLocks noChangeAspect="1"/>
          </p:cNvPicPr>
          <p:nvPr/>
        </p:nvPicPr>
        <p:blipFill>
          <a:blip r:embed="rId8"/>
          <a:srcRect/>
          <a:stretch/>
        </p:blipFill>
        <p:spPr>
          <a:xfrm>
            <a:off x="5387186" y="3507356"/>
            <a:ext cx="720000" cy="720000"/>
          </a:xfrm>
          <a:prstGeom prst="ellipse">
            <a:avLst/>
          </a:prstGeom>
          <a:noFill/>
        </p:spPr>
      </p:pic>
      <p:pic>
        <p:nvPicPr>
          <p:cNvPr id="73" name="Billede 72">
            <a:extLst>
              <a:ext uri="{FF2B5EF4-FFF2-40B4-BE49-F238E27FC236}">
                <a16:creationId xmlns:a16="http://schemas.microsoft.com/office/drawing/2014/main" id="{41C5D17F-B460-CDD7-2C0D-2A6AE644B924}"/>
              </a:ext>
            </a:extLst>
          </p:cNvPr>
          <p:cNvPicPr>
            <a:picLocks noChangeAspect="1"/>
          </p:cNvPicPr>
          <p:nvPr/>
        </p:nvPicPr>
        <p:blipFill>
          <a:blip r:embed="rId9"/>
          <a:srcRect/>
          <a:stretch/>
        </p:blipFill>
        <p:spPr>
          <a:xfrm>
            <a:off x="3284532" y="3485204"/>
            <a:ext cx="720000" cy="720000"/>
          </a:xfrm>
          <a:prstGeom prst="ellipse">
            <a:avLst/>
          </a:prstGeom>
          <a:noFill/>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105" y="4360641"/>
            <a:ext cx="824279" cy="743011"/>
          </a:xfrm>
          <a:prstGeom prst="rect">
            <a:avLst/>
          </a:prstGeom>
        </p:spPr>
      </p:pic>
      <p:pic>
        <p:nvPicPr>
          <p:cNvPr id="77" name="Billede 76">
            <a:extLst>
              <a:ext uri="{FF2B5EF4-FFF2-40B4-BE49-F238E27FC236}">
                <a16:creationId xmlns:a16="http://schemas.microsoft.com/office/drawing/2014/main" id="{E44D1983-737E-DD78-0D91-8F8FF6C082F1}"/>
              </a:ext>
            </a:extLst>
          </p:cNvPr>
          <p:cNvPicPr>
            <a:picLocks noChangeAspect="1"/>
          </p:cNvPicPr>
          <p:nvPr/>
        </p:nvPicPr>
        <p:blipFill>
          <a:blip r:embed="rId10"/>
          <a:srcRect/>
          <a:stretch/>
        </p:blipFill>
        <p:spPr>
          <a:xfrm>
            <a:off x="3713587" y="5038851"/>
            <a:ext cx="720000" cy="720000"/>
          </a:xfrm>
          <a:prstGeom prst="ellipse">
            <a:avLst/>
          </a:prstGeom>
          <a:noFill/>
        </p:spPr>
      </p:pic>
      <p:pic>
        <p:nvPicPr>
          <p:cNvPr id="78" name="Billede 77">
            <a:extLst>
              <a:ext uri="{FF2B5EF4-FFF2-40B4-BE49-F238E27FC236}">
                <a16:creationId xmlns:a16="http://schemas.microsoft.com/office/drawing/2014/main" id="{44BB6E86-7263-82AC-74BC-B7CDE5DEF76C}"/>
              </a:ext>
            </a:extLst>
          </p:cNvPr>
          <p:cNvPicPr>
            <a:picLocks noChangeAspect="1"/>
          </p:cNvPicPr>
          <p:nvPr/>
        </p:nvPicPr>
        <p:blipFill>
          <a:blip r:embed="rId11"/>
          <a:srcRect/>
          <a:stretch/>
        </p:blipFill>
        <p:spPr>
          <a:xfrm>
            <a:off x="5615494" y="5005206"/>
            <a:ext cx="720000" cy="720000"/>
          </a:xfrm>
          <a:prstGeom prst="ellipse">
            <a:avLst/>
          </a:prstGeom>
          <a:noFill/>
        </p:spPr>
      </p:pic>
      <p:pic>
        <p:nvPicPr>
          <p:cNvPr id="59" name="Billed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763" y="4958482"/>
            <a:ext cx="690215" cy="622165"/>
          </a:xfrm>
          <a:prstGeom prst="rect">
            <a:avLst/>
          </a:prstGeom>
        </p:spPr>
      </p:pic>
      <p:sp>
        <p:nvSpPr>
          <p:cNvPr id="60" name="Højrepil 59"/>
          <p:cNvSpPr/>
          <p:nvPr/>
        </p:nvSpPr>
        <p:spPr>
          <a:xfrm>
            <a:off x="76458" y="4231136"/>
            <a:ext cx="1601421" cy="92807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2</a:t>
            </a:r>
          </a:p>
          <a:p>
            <a:pPr algn="ctr"/>
            <a:r>
              <a:rPr lang="da-DK" sz="1000" b="1" dirty="0">
                <a:solidFill>
                  <a:srgbClr val="FF0000"/>
                </a:solidFill>
              </a:rPr>
              <a:t>Onsdag d. 8. november</a:t>
            </a:r>
          </a:p>
        </p:txBody>
      </p:sp>
      <p:pic>
        <p:nvPicPr>
          <p:cNvPr id="79" name="Billede 78">
            <a:extLst>
              <a:ext uri="{FF2B5EF4-FFF2-40B4-BE49-F238E27FC236}">
                <a16:creationId xmlns:a16="http://schemas.microsoft.com/office/drawing/2014/main" id="{72084001-4E2F-BE2B-2B1E-2C53E7EFA223}"/>
              </a:ext>
            </a:extLst>
          </p:cNvPr>
          <p:cNvPicPr>
            <a:picLocks noChangeAspect="1"/>
          </p:cNvPicPr>
          <p:nvPr/>
        </p:nvPicPr>
        <p:blipFill>
          <a:blip r:embed="rId12"/>
          <a:srcRect/>
          <a:stretch/>
        </p:blipFill>
        <p:spPr>
          <a:xfrm>
            <a:off x="9971744" y="5025486"/>
            <a:ext cx="720000" cy="720000"/>
          </a:xfrm>
          <a:prstGeom prst="ellipse">
            <a:avLst/>
          </a:prstGeom>
          <a:noFill/>
        </p:spPr>
      </p:pic>
      <p:sp>
        <p:nvSpPr>
          <p:cNvPr id="5" name="Pladsholder til slidenummer 4">
            <a:extLst>
              <a:ext uri="{FF2B5EF4-FFF2-40B4-BE49-F238E27FC236}">
                <a16:creationId xmlns:a16="http://schemas.microsoft.com/office/drawing/2014/main" id="{A09F9309-CB86-3713-DBB4-680C5DAA159A}"/>
              </a:ext>
            </a:extLst>
          </p:cNvPr>
          <p:cNvSpPr>
            <a:spLocks noGrp="1"/>
          </p:cNvSpPr>
          <p:nvPr>
            <p:ph type="sldNum" sz="quarter" idx="12"/>
          </p:nvPr>
        </p:nvSpPr>
        <p:spPr/>
        <p:txBody>
          <a:bodyPr/>
          <a:lstStyle/>
          <a:p>
            <a:fld id="{1A9C1F50-39BA-4586-8B54-E51EE54A86B8}" type="slidenum">
              <a:rPr lang="da-DK" smtClean="0"/>
              <a:t>11</a:t>
            </a:fld>
            <a:endParaRPr lang="da-DK" dirty="0"/>
          </a:p>
        </p:txBody>
      </p:sp>
      <p:sp>
        <p:nvSpPr>
          <p:cNvPr id="8" name="Tekstfelt 7">
            <a:extLst>
              <a:ext uri="{FF2B5EF4-FFF2-40B4-BE49-F238E27FC236}">
                <a16:creationId xmlns:a16="http://schemas.microsoft.com/office/drawing/2014/main" id="{DB1C5EE5-243B-8338-D3D1-0E303C55FEB9}"/>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3042735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707787"/>
            <a:ext cx="9648826" cy="1081007"/>
          </a:xfrm>
        </p:spPr>
        <p:txBody>
          <a:bodyPr/>
          <a:lstStyle/>
          <a:p>
            <a:br>
              <a:rPr lang="da-DK" dirty="0"/>
            </a:br>
            <a:r>
              <a:rPr lang="da-DK" dirty="0"/>
              <a:t>De 5 faser</a:t>
            </a:r>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5571" y="1868650"/>
            <a:ext cx="7957271" cy="3357816"/>
          </a:xfrm>
          <a:prstGeom prst="rect">
            <a:avLst/>
          </a:prstGeom>
        </p:spPr>
      </p:pic>
      <p:sp>
        <p:nvSpPr>
          <p:cNvPr id="3" name="Pladsholder til slidenummer 2">
            <a:extLst>
              <a:ext uri="{FF2B5EF4-FFF2-40B4-BE49-F238E27FC236}">
                <a16:creationId xmlns:a16="http://schemas.microsoft.com/office/drawing/2014/main" id="{22526348-66AA-919A-FB96-B4F025724288}"/>
              </a:ext>
            </a:extLst>
          </p:cNvPr>
          <p:cNvSpPr>
            <a:spLocks noGrp="1"/>
          </p:cNvSpPr>
          <p:nvPr>
            <p:ph type="sldNum" sz="quarter" idx="12"/>
          </p:nvPr>
        </p:nvSpPr>
        <p:spPr/>
        <p:txBody>
          <a:bodyPr/>
          <a:lstStyle/>
          <a:p>
            <a:fld id="{50DEC214-4A26-8544-86E4-D5810B015655}" type="slidenum">
              <a:rPr lang="da-DK" smtClean="0"/>
              <a:t>12</a:t>
            </a:fld>
            <a:endParaRPr lang="da-DK" dirty="0"/>
          </a:p>
        </p:txBody>
      </p:sp>
      <p:sp>
        <p:nvSpPr>
          <p:cNvPr id="4" name="Tekstfelt 3">
            <a:extLst>
              <a:ext uri="{FF2B5EF4-FFF2-40B4-BE49-F238E27FC236}">
                <a16:creationId xmlns:a16="http://schemas.microsoft.com/office/drawing/2014/main" id="{5D62666E-529F-84F9-073C-6388854E162A}"/>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126717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ktangel 114"/>
          <p:cNvSpPr/>
          <p:nvPr/>
        </p:nvSpPr>
        <p:spPr>
          <a:xfrm>
            <a:off x="2518913" y="1977201"/>
            <a:ext cx="9120996" cy="1200152"/>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da-DK" sz="2200" b="1" dirty="0">
              <a:solidFill>
                <a:schemeClr val="tx1"/>
              </a:solidFill>
            </a:endParaRPr>
          </a:p>
          <a:p>
            <a:r>
              <a:rPr lang="da-DK" sz="2200" b="1" dirty="0">
                <a:solidFill>
                  <a:schemeClr val="tx1"/>
                </a:solidFill>
              </a:rPr>
              <a:t>Vi arbejder med målformulering og systemtænkning</a:t>
            </a:r>
          </a:p>
        </p:txBody>
      </p:sp>
      <p:sp>
        <p:nvSpPr>
          <p:cNvPr id="2" name="Titel 1"/>
          <p:cNvSpPr>
            <a:spLocks noGrp="1"/>
          </p:cNvSpPr>
          <p:nvPr>
            <p:ph type="title"/>
          </p:nvPr>
        </p:nvSpPr>
        <p:spPr>
          <a:xfrm>
            <a:off x="911225" y="534445"/>
            <a:ext cx="9648826" cy="1081007"/>
          </a:xfrm>
        </p:spPr>
        <p:txBody>
          <a:bodyPr/>
          <a:lstStyle/>
          <a:p>
            <a:br>
              <a:rPr lang="da-DK" dirty="0"/>
            </a:br>
            <a:r>
              <a:rPr lang="da-DK" dirty="0"/>
              <a:t>Workshops</a:t>
            </a:r>
          </a:p>
        </p:txBody>
      </p:sp>
      <p:sp>
        <p:nvSpPr>
          <p:cNvPr id="6" name="Tekstfelt 5"/>
          <p:cNvSpPr txBox="1"/>
          <p:nvPr/>
        </p:nvSpPr>
        <p:spPr>
          <a:xfrm flipH="1">
            <a:off x="2518913" y="3195922"/>
            <a:ext cx="5811617" cy="1015663"/>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Forbedringsmodellen</a:t>
            </a:r>
          </a:p>
          <a:p>
            <a:pPr marL="285750" indent="-285750">
              <a:buFont typeface="Arial" panose="020B0604020202020204" pitchFamily="34" charset="0"/>
              <a:buChar char="•"/>
            </a:pPr>
            <a:r>
              <a:rPr lang="da-DK" sz="2000" dirty="0">
                <a:solidFill>
                  <a:schemeClr val="tx2"/>
                </a:solidFill>
              </a:rPr>
              <a:t>SMART-mål</a:t>
            </a:r>
          </a:p>
          <a:p>
            <a:pPr marL="285750" indent="-285750">
              <a:buFont typeface="Arial" panose="020B0604020202020204" pitchFamily="34" charset="0"/>
              <a:buChar char="•"/>
            </a:pPr>
            <a:r>
              <a:rPr lang="da-DK" sz="2000" dirty="0">
                <a:solidFill>
                  <a:schemeClr val="tx2"/>
                </a:solidFill>
              </a:rPr>
              <a:t>Driverdiagram</a:t>
            </a:r>
          </a:p>
        </p:txBody>
      </p:sp>
      <p:sp>
        <p:nvSpPr>
          <p:cNvPr id="11" name="Afrundet rektangel 10"/>
          <p:cNvSpPr/>
          <p:nvPr/>
        </p:nvSpPr>
        <p:spPr>
          <a:xfrm>
            <a:off x="911225" y="1977201"/>
            <a:ext cx="1474788" cy="120015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WS1</a:t>
            </a:r>
          </a:p>
        </p:txBody>
      </p:sp>
      <p:sp>
        <p:nvSpPr>
          <p:cNvPr id="3" name="Pladsholder til slidenummer 2">
            <a:extLst>
              <a:ext uri="{FF2B5EF4-FFF2-40B4-BE49-F238E27FC236}">
                <a16:creationId xmlns:a16="http://schemas.microsoft.com/office/drawing/2014/main" id="{8CC3FF49-7B4B-7D6D-680A-03972EA1423B}"/>
              </a:ext>
            </a:extLst>
          </p:cNvPr>
          <p:cNvSpPr>
            <a:spLocks noGrp="1"/>
          </p:cNvSpPr>
          <p:nvPr>
            <p:ph type="sldNum" sz="quarter" idx="12"/>
          </p:nvPr>
        </p:nvSpPr>
        <p:spPr/>
        <p:txBody>
          <a:bodyPr/>
          <a:lstStyle/>
          <a:p>
            <a:fld id="{50DEC214-4A26-8544-86E4-D5810B015655}" type="slidenum">
              <a:rPr lang="da-DK" smtClean="0"/>
              <a:t>13</a:t>
            </a:fld>
            <a:endParaRPr lang="da-DK" dirty="0"/>
          </a:p>
        </p:txBody>
      </p:sp>
      <p:sp>
        <p:nvSpPr>
          <p:cNvPr id="4" name="Tekstfelt 3">
            <a:extLst>
              <a:ext uri="{FF2B5EF4-FFF2-40B4-BE49-F238E27FC236}">
                <a16:creationId xmlns:a16="http://schemas.microsoft.com/office/drawing/2014/main" id="{1908A6B6-F82F-8B17-3CA3-0C355646DA6C}"/>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376272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ktangel 114"/>
          <p:cNvSpPr/>
          <p:nvPr/>
        </p:nvSpPr>
        <p:spPr>
          <a:xfrm>
            <a:off x="2518913" y="1977201"/>
            <a:ext cx="9120996" cy="1200152"/>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lang="da-DK" sz="2200" b="1" dirty="0">
              <a:solidFill>
                <a:schemeClr val="tx1"/>
              </a:solidFill>
            </a:endParaRPr>
          </a:p>
          <a:p>
            <a:r>
              <a:rPr lang="da-DK" sz="2200" b="1" dirty="0">
                <a:solidFill>
                  <a:schemeClr val="tx1"/>
                </a:solidFill>
              </a:rPr>
              <a:t>Vi arbejder med indikatorer, data og afprøvninger</a:t>
            </a:r>
          </a:p>
        </p:txBody>
      </p:sp>
      <p:sp>
        <p:nvSpPr>
          <p:cNvPr id="2" name="Titel 1"/>
          <p:cNvSpPr>
            <a:spLocks noGrp="1"/>
          </p:cNvSpPr>
          <p:nvPr>
            <p:ph type="title" idx="4294967295"/>
          </p:nvPr>
        </p:nvSpPr>
        <p:spPr>
          <a:xfrm>
            <a:off x="911225" y="520333"/>
            <a:ext cx="9648825" cy="1081087"/>
          </a:xfrm>
        </p:spPr>
        <p:txBody>
          <a:bodyPr/>
          <a:lstStyle/>
          <a:p>
            <a:br>
              <a:rPr lang="da-DK" dirty="0"/>
            </a:br>
            <a:r>
              <a:rPr lang="da-DK" dirty="0"/>
              <a:t>Workshops</a:t>
            </a:r>
          </a:p>
        </p:txBody>
      </p:sp>
      <p:sp>
        <p:nvSpPr>
          <p:cNvPr id="6" name="Tekstfelt 5"/>
          <p:cNvSpPr txBox="1"/>
          <p:nvPr/>
        </p:nvSpPr>
        <p:spPr>
          <a:xfrm flipH="1">
            <a:off x="2518912" y="3177353"/>
            <a:ext cx="8615812" cy="1323439"/>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Dataforståelse i forbedringsarbejdet</a:t>
            </a:r>
          </a:p>
          <a:p>
            <a:pPr marL="285750" indent="-285750">
              <a:buFont typeface="Arial" panose="020B0604020202020204" pitchFamily="34" charset="0"/>
              <a:buChar char="•"/>
            </a:pPr>
            <a:r>
              <a:rPr lang="da-DK" sz="2000" dirty="0">
                <a:solidFill>
                  <a:schemeClr val="tx2"/>
                </a:solidFill>
              </a:rPr>
              <a:t>Variation, seriediagram og statistisk proceskontrol</a:t>
            </a:r>
          </a:p>
          <a:p>
            <a:pPr marL="285750" indent="-285750">
              <a:buFont typeface="Arial" panose="020B0604020202020204" pitchFamily="34" charset="0"/>
              <a:buChar char="•"/>
            </a:pPr>
            <a:r>
              <a:rPr lang="da-DK" sz="2000" dirty="0">
                <a:solidFill>
                  <a:schemeClr val="tx2"/>
                </a:solidFill>
              </a:rPr>
              <a:t>Resultat- og procesindikatorer</a:t>
            </a:r>
          </a:p>
          <a:p>
            <a:pPr marL="285750" indent="-285750">
              <a:buFont typeface="Arial" panose="020B0604020202020204" pitchFamily="34" charset="0"/>
              <a:buChar char="•"/>
            </a:pPr>
            <a:r>
              <a:rPr lang="da-DK" sz="2000" dirty="0">
                <a:solidFill>
                  <a:schemeClr val="tx2"/>
                </a:solidFill>
              </a:rPr>
              <a:t>Afprøvning med PDSA-cirkler (Plan-Do-</a:t>
            </a:r>
            <a:r>
              <a:rPr lang="da-DK" sz="2000" dirty="0" err="1">
                <a:solidFill>
                  <a:schemeClr val="tx2"/>
                </a:solidFill>
              </a:rPr>
              <a:t>Study</a:t>
            </a:r>
            <a:r>
              <a:rPr lang="da-DK" sz="2000" dirty="0">
                <a:solidFill>
                  <a:schemeClr val="tx2"/>
                </a:solidFill>
              </a:rPr>
              <a:t>-</a:t>
            </a:r>
            <a:r>
              <a:rPr lang="da-DK" sz="2000" dirty="0" err="1">
                <a:solidFill>
                  <a:schemeClr val="tx2"/>
                </a:solidFill>
              </a:rPr>
              <a:t>Act</a:t>
            </a:r>
            <a:r>
              <a:rPr lang="da-DK" sz="2000" dirty="0">
                <a:solidFill>
                  <a:schemeClr val="tx2"/>
                </a:solidFill>
              </a:rPr>
              <a:t>)</a:t>
            </a:r>
          </a:p>
        </p:txBody>
      </p:sp>
      <p:sp>
        <p:nvSpPr>
          <p:cNvPr id="7" name="Afrundet rektangel 6"/>
          <p:cNvSpPr/>
          <p:nvPr/>
        </p:nvSpPr>
        <p:spPr>
          <a:xfrm>
            <a:off x="911225" y="1977201"/>
            <a:ext cx="1474788" cy="120015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WS2</a:t>
            </a:r>
          </a:p>
        </p:txBody>
      </p:sp>
      <p:sp>
        <p:nvSpPr>
          <p:cNvPr id="3" name="Pladsholder til slidenummer 2">
            <a:extLst>
              <a:ext uri="{FF2B5EF4-FFF2-40B4-BE49-F238E27FC236}">
                <a16:creationId xmlns:a16="http://schemas.microsoft.com/office/drawing/2014/main" id="{EB637029-3D7E-B868-A4A3-2C2442249125}"/>
              </a:ext>
            </a:extLst>
          </p:cNvPr>
          <p:cNvSpPr>
            <a:spLocks noGrp="1"/>
          </p:cNvSpPr>
          <p:nvPr>
            <p:ph type="sldNum" sz="quarter" idx="12"/>
          </p:nvPr>
        </p:nvSpPr>
        <p:spPr/>
        <p:txBody>
          <a:bodyPr/>
          <a:lstStyle/>
          <a:p>
            <a:fld id="{50DEC214-4A26-8544-86E4-D5810B015655}" type="slidenum">
              <a:rPr lang="da-DK" smtClean="0"/>
              <a:t>14</a:t>
            </a:fld>
            <a:endParaRPr lang="da-DK" dirty="0"/>
          </a:p>
        </p:txBody>
      </p:sp>
      <p:sp>
        <p:nvSpPr>
          <p:cNvPr id="4" name="Tekstfelt 3">
            <a:extLst>
              <a:ext uri="{FF2B5EF4-FFF2-40B4-BE49-F238E27FC236}">
                <a16:creationId xmlns:a16="http://schemas.microsoft.com/office/drawing/2014/main" id="{CC2B3F48-7B8D-A509-E61C-BADAD626EDB2}"/>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3308486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ktangel 114"/>
          <p:cNvSpPr/>
          <p:nvPr/>
        </p:nvSpPr>
        <p:spPr>
          <a:xfrm>
            <a:off x="2518913" y="1977201"/>
            <a:ext cx="9120996" cy="1200152"/>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lang="da-DK" sz="2200" dirty="0"/>
          </a:p>
          <a:p>
            <a:r>
              <a:rPr lang="da-DK" sz="2200" b="1" dirty="0">
                <a:solidFill>
                  <a:schemeClr val="tx1"/>
                </a:solidFill>
              </a:rPr>
              <a:t>Vi arbejder med lokal implementering og forankring</a:t>
            </a:r>
          </a:p>
        </p:txBody>
      </p:sp>
      <p:sp>
        <p:nvSpPr>
          <p:cNvPr id="2" name="Titel 1"/>
          <p:cNvSpPr>
            <a:spLocks noGrp="1"/>
          </p:cNvSpPr>
          <p:nvPr>
            <p:ph type="title" idx="4294967295"/>
          </p:nvPr>
        </p:nvSpPr>
        <p:spPr>
          <a:xfrm>
            <a:off x="911225" y="567164"/>
            <a:ext cx="9648825" cy="1081087"/>
          </a:xfrm>
        </p:spPr>
        <p:txBody>
          <a:bodyPr/>
          <a:lstStyle/>
          <a:p>
            <a:br>
              <a:rPr lang="da-DK" dirty="0"/>
            </a:br>
            <a:r>
              <a:rPr lang="da-DK" dirty="0"/>
              <a:t>Workshops</a:t>
            </a:r>
          </a:p>
        </p:txBody>
      </p:sp>
      <p:sp>
        <p:nvSpPr>
          <p:cNvPr id="6" name="Tekstfelt 5"/>
          <p:cNvSpPr txBox="1"/>
          <p:nvPr/>
        </p:nvSpPr>
        <p:spPr>
          <a:xfrm flipH="1">
            <a:off x="2518913" y="3195747"/>
            <a:ext cx="8330062" cy="2554545"/>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Implementering og forankring</a:t>
            </a:r>
          </a:p>
          <a:p>
            <a:pPr marL="285750" indent="-285750">
              <a:buFont typeface="Arial" panose="020B0604020202020204" pitchFamily="34" charset="0"/>
              <a:buChar char="•"/>
            </a:pPr>
            <a:r>
              <a:rPr lang="da-DK" sz="2000" dirty="0">
                <a:solidFill>
                  <a:schemeClr val="tx2"/>
                </a:solidFill>
              </a:rPr>
              <a:t>Tavler og tavlemøder</a:t>
            </a:r>
          </a:p>
          <a:p>
            <a:pPr marL="285750" indent="-285750">
              <a:buFont typeface="Arial" panose="020B0604020202020204" pitchFamily="34" charset="0"/>
              <a:buChar char="•"/>
            </a:pPr>
            <a:r>
              <a:rPr lang="da-DK" sz="2000" dirty="0">
                <a:solidFill>
                  <a:schemeClr val="tx2"/>
                </a:solidFill>
              </a:rPr>
              <a:t>Strategi for implementering og forankring</a:t>
            </a:r>
          </a:p>
          <a:p>
            <a:pPr marL="285750" indent="-285750">
              <a:buFont typeface="Arial" panose="020B0604020202020204" pitchFamily="34" charset="0"/>
              <a:buChar char="•"/>
            </a:pPr>
            <a:r>
              <a:rPr lang="da-DK" sz="2000" dirty="0">
                <a:solidFill>
                  <a:schemeClr val="tx2"/>
                </a:solidFill>
              </a:rPr>
              <a:t>Videndeling af læring om datadrevet forbedringsarbejde og resultater</a:t>
            </a:r>
          </a:p>
          <a:p>
            <a:pPr marL="285750" indent="-285750">
              <a:buFont typeface="Arial" panose="020B0604020202020204" pitchFamily="34" charset="0"/>
              <a:buChar char="•"/>
            </a:pPr>
            <a:r>
              <a:rPr lang="da-DK" sz="2000" dirty="0">
                <a:solidFill>
                  <a:schemeClr val="tx2"/>
                </a:solidFill>
              </a:rPr>
              <a:t>Fejring af nye kompetencer og kapacitet i        organisationen i datadrevet forbedringsarbejde</a:t>
            </a:r>
          </a:p>
          <a:p>
            <a:endParaRPr lang="da-DK" sz="2000" dirty="0">
              <a:solidFill>
                <a:schemeClr val="tx2"/>
              </a:solidFill>
            </a:endParaRPr>
          </a:p>
        </p:txBody>
      </p:sp>
      <p:sp>
        <p:nvSpPr>
          <p:cNvPr id="7" name="Afrundet rektangel 6"/>
          <p:cNvSpPr/>
          <p:nvPr/>
        </p:nvSpPr>
        <p:spPr>
          <a:xfrm>
            <a:off x="911225" y="1977201"/>
            <a:ext cx="1474788" cy="120015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WS3</a:t>
            </a:r>
          </a:p>
        </p:txBody>
      </p:sp>
      <p:sp>
        <p:nvSpPr>
          <p:cNvPr id="4" name="Pladsholder til slidenummer 3">
            <a:extLst>
              <a:ext uri="{FF2B5EF4-FFF2-40B4-BE49-F238E27FC236}">
                <a16:creationId xmlns:a16="http://schemas.microsoft.com/office/drawing/2014/main" id="{24352B6F-0460-AD7C-576D-E2CB9D032752}"/>
              </a:ext>
            </a:extLst>
          </p:cNvPr>
          <p:cNvSpPr>
            <a:spLocks noGrp="1"/>
          </p:cNvSpPr>
          <p:nvPr>
            <p:ph type="sldNum" sz="quarter" idx="12"/>
          </p:nvPr>
        </p:nvSpPr>
        <p:spPr/>
        <p:txBody>
          <a:bodyPr/>
          <a:lstStyle/>
          <a:p>
            <a:fld id="{50DEC214-4A26-8544-86E4-D5810B015655}" type="slidenum">
              <a:rPr lang="da-DK" smtClean="0"/>
              <a:t>15</a:t>
            </a:fld>
            <a:endParaRPr lang="da-DK" dirty="0"/>
          </a:p>
        </p:txBody>
      </p:sp>
      <p:sp>
        <p:nvSpPr>
          <p:cNvPr id="5" name="Tekstfelt 4">
            <a:extLst>
              <a:ext uri="{FF2B5EF4-FFF2-40B4-BE49-F238E27FC236}">
                <a16:creationId xmlns:a16="http://schemas.microsoft.com/office/drawing/2014/main" id="{B56CC08C-6F9F-AB35-080D-4B2257583DD6}"/>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pic>
        <p:nvPicPr>
          <p:cNvPr id="1026" name="Picture 2" descr="Ballon, Natur, Balloner, Flyde, Rød, Gul">
            <a:extLst>
              <a:ext uri="{FF2B5EF4-FFF2-40B4-BE49-F238E27FC236}">
                <a16:creationId xmlns:a16="http://schemas.microsoft.com/office/drawing/2014/main" id="{5A033BEE-4254-959D-1920-0C900EA09C4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1063" y="4233789"/>
            <a:ext cx="2462211" cy="2462211"/>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D9B60DEA-B9AA-AFD4-6A19-CBD64E02941A}"/>
              </a:ext>
            </a:extLst>
          </p:cNvPr>
          <p:cNvSpPr txBox="1"/>
          <p:nvPr/>
        </p:nvSpPr>
        <p:spPr>
          <a:xfrm>
            <a:off x="11549780" y="6600600"/>
            <a:ext cx="1734706" cy="215444"/>
          </a:xfrm>
          <a:prstGeom prst="rect">
            <a:avLst/>
          </a:prstGeom>
          <a:noFill/>
        </p:spPr>
        <p:txBody>
          <a:bodyPr wrap="square" rtlCol="0">
            <a:spAutoFit/>
          </a:bodyPr>
          <a:lstStyle/>
          <a:p>
            <a:r>
              <a:rPr lang="da-DK" sz="800" dirty="0" err="1">
                <a:solidFill>
                  <a:schemeClr val="tx2"/>
                </a:solidFill>
              </a:rPr>
              <a:t>Pixabay</a:t>
            </a:r>
            <a:endParaRPr lang="da-DK" sz="800" dirty="0">
              <a:solidFill>
                <a:schemeClr val="tx2"/>
              </a:solidFill>
            </a:endParaRPr>
          </a:p>
        </p:txBody>
      </p:sp>
    </p:spTree>
    <p:extLst>
      <p:ext uri="{BB962C8B-B14F-4D97-AF65-F5344CB8AC3E}">
        <p14:creationId xmlns:p14="http://schemas.microsoft.com/office/powerpoint/2010/main" val="1562666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408425355"/>
              </p:ext>
            </p:extLst>
          </p:nvPr>
        </p:nvGraphicFramePr>
        <p:xfrm>
          <a:off x="648349" y="2059299"/>
          <a:ext cx="8059167" cy="4077546"/>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4822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48225">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48225">
                <a:tc>
                  <a:txBody>
                    <a:bodyPr/>
                    <a:lstStyle/>
                    <a:p>
                      <a:pPr>
                        <a:spcAft>
                          <a:spcPts val="600"/>
                        </a:spcAft>
                      </a:pPr>
                      <a:r>
                        <a:rPr lang="da-DK" sz="2400" b="1" dirty="0"/>
                        <a:t>Forventninger</a:t>
                      </a:r>
                      <a:endParaRPr lang="da-DK" sz="2400" b="1" dirty="0">
                        <a:solidFill>
                          <a:schemeClr val="tx2"/>
                        </a:solidFill>
                      </a:endParaRPr>
                    </a:p>
                  </a:txBody>
                  <a:tcPr/>
                </a:tc>
                <a:extLst>
                  <a:ext uri="{0D108BD9-81ED-4DB2-BD59-A6C34878D82A}">
                    <a16:rowId xmlns:a16="http://schemas.microsoft.com/office/drawing/2014/main" val="10003"/>
                  </a:ext>
                </a:extLst>
              </a:tr>
              <a:tr h="548225">
                <a:tc>
                  <a:txBody>
                    <a:bodyPr/>
                    <a:lstStyle/>
                    <a:p>
                      <a:pPr>
                        <a:spcAft>
                          <a:spcPts val="600"/>
                        </a:spcAft>
                      </a:pPr>
                      <a:r>
                        <a:rPr lang="da-DK" sz="200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78819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4822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4822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239661762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16</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094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Roller og ansvar</a:t>
            </a:r>
          </a:p>
        </p:txBody>
      </p:sp>
      <p:sp>
        <p:nvSpPr>
          <p:cNvPr id="3" name="Pladsholder til slidenummer 2">
            <a:extLst>
              <a:ext uri="{FF2B5EF4-FFF2-40B4-BE49-F238E27FC236}">
                <a16:creationId xmlns:a16="http://schemas.microsoft.com/office/drawing/2014/main" id="{94E82425-6EEB-3393-D9B6-659CFD9FF0C6}"/>
              </a:ext>
            </a:extLst>
          </p:cNvPr>
          <p:cNvSpPr>
            <a:spLocks noGrp="1"/>
          </p:cNvSpPr>
          <p:nvPr>
            <p:ph type="sldNum" sz="quarter" idx="12"/>
          </p:nvPr>
        </p:nvSpPr>
        <p:spPr/>
        <p:txBody>
          <a:bodyPr/>
          <a:lstStyle/>
          <a:p>
            <a:fld id="{50DEC214-4A26-8544-86E4-D5810B015655}" type="slidenum">
              <a:rPr lang="da-DK" smtClean="0"/>
              <a:t>17</a:t>
            </a:fld>
            <a:endParaRPr lang="da-DK" dirty="0"/>
          </a:p>
        </p:txBody>
      </p:sp>
      <p:pic>
        <p:nvPicPr>
          <p:cNvPr id="5" name="Billede 4">
            <a:extLst>
              <a:ext uri="{FF2B5EF4-FFF2-40B4-BE49-F238E27FC236}">
                <a16:creationId xmlns:a16="http://schemas.microsoft.com/office/drawing/2014/main" id="{A9FC4062-2FA3-9B3A-A6ED-64159E97B51F}"/>
              </a:ext>
            </a:extLst>
          </p:cNvPr>
          <p:cNvPicPr>
            <a:picLocks noChangeAspect="1"/>
          </p:cNvPicPr>
          <p:nvPr/>
        </p:nvPicPr>
        <p:blipFill>
          <a:blip r:embed="rId3"/>
          <a:srcRect r="34283"/>
          <a:stretch/>
        </p:blipFill>
        <p:spPr>
          <a:xfrm>
            <a:off x="4084759" y="1938565"/>
            <a:ext cx="4022482" cy="3523793"/>
          </a:xfrm>
          <a:prstGeom prst="rect">
            <a:avLst/>
          </a:prstGeom>
        </p:spPr>
      </p:pic>
      <p:sp>
        <p:nvSpPr>
          <p:cNvPr id="4" name="Tekstfelt 3">
            <a:extLst>
              <a:ext uri="{FF2B5EF4-FFF2-40B4-BE49-F238E27FC236}">
                <a16:creationId xmlns:a16="http://schemas.microsoft.com/office/drawing/2014/main" id="{1210F2BD-A725-F544-2DA6-400DF4DF51B1}"/>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1163247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60775" y="4933950"/>
            <a:ext cx="1209675" cy="1247775"/>
          </a:xfrm>
          <a:prstGeom prst="rect">
            <a:avLst/>
          </a:prstGeom>
        </p:spPr>
      </p:pic>
      <p:pic>
        <p:nvPicPr>
          <p:cNvPr id="10" name="Billede 9"/>
          <p:cNvPicPr>
            <a:picLocks noChangeAspect="1"/>
          </p:cNvPicPr>
          <p:nvPr/>
        </p:nvPicPr>
        <p:blipFill>
          <a:blip r:embed="rId4"/>
          <a:stretch>
            <a:fillRect/>
          </a:stretch>
        </p:blipFill>
        <p:spPr>
          <a:xfrm>
            <a:off x="7298400" y="2016097"/>
            <a:ext cx="1181100" cy="1038225"/>
          </a:xfrm>
          <a:prstGeom prst="rect">
            <a:avLst/>
          </a:prstGeom>
          <a:solidFill>
            <a:schemeClr val="bg1"/>
          </a:solidFill>
        </p:spPr>
      </p:pic>
      <p:pic>
        <p:nvPicPr>
          <p:cNvPr id="5" name="Billede 4"/>
          <p:cNvPicPr>
            <a:picLocks noChangeAspect="1"/>
          </p:cNvPicPr>
          <p:nvPr/>
        </p:nvPicPr>
        <p:blipFill>
          <a:blip r:embed="rId5"/>
          <a:stretch>
            <a:fillRect/>
          </a:stretch>
        </p:blipFill>
        <p:spPr>
          <a:xfrm>
            <a:off x="3393150" y="4943475"/>
            <a:ext cx="1143000" cy="1238250"/>
          </a:xfrm>
          <a:prstGeom prst="rect">
            <a:avLst/>
          </a:prstGeom>
        </p:spPr>
      </p:pic>
      <p:sp>
        <p:nvSpPr>
          <p:cNvPr id="2" name="Titel 1"/>
          <p:cNvSpPr>
            <a:spLocks noGrp="1"/>
          </p:cNvSpPr>
          <p:nvPr>
            <p:ph type="title"/>
          </p:nvPr>
        </p:nvSpPr>
        <p:spPr/>
        <p:txBody>
          <a:bodyPr/>
          <a:lstStyle/>
          <a:p>
            <a:r>
              <a:rPr lang="da-DK" sz="2800" dirty="0"/>
              <a:t>Forbedringsrejsen</a:t>
            </a:r>
            <a:br>
              <a:rPr lang="da-DK" dirty="0"/>
            </a:br>
            <a:r>
              <a:rPr lang="da-DK" dirty="0"/>
              <a:t>Roller og ansvar</a:t>
            </a:r>
          </a:p>
        </p:txBody>
      </p:sp>
      <p:pic>
        <p:nvPicPr>
          <p:cNvPr id="6" name="Billede 5"/>
          <p:cNvPicPr>
            <a:picLocks noChangeAspect="1"/>
          </p:cNvPicPr>
          <p:nvPr/>
        </p:nvPicPr>
        <p:blipFill>
          <a:blip r:embed="rId6"/>
          <a:stretch>
            <a:fillRect/>
          </a:stretch>
        </p:blipFill>
        <p:spPr>
          <a:xfrm>
            <a:off x="3393150" y="2011769"/>
            <a:ext cx="1333500" cy="990600"/>
          </a:xfrm>
          <a:prstGeom prst="rect">
            <a:avLst/>
          </a:prstGeom>
        </p:spPr>
      </p:pic>
      <p:sp>
        <p:nvSpPr>
          <p:cNvPr id="3" name="Ellipse 2"/>
          <p:cNvSpPr/>
          <p:nvPr/>
        </p:nvSpPr>
        <p:spPr>
          <a:xfrm>
            <a:off x="4231800" y="2238555"/>
            <a:ext cx="3600000" cy="36000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a-DK" sz="2400" b="1" dirty="0">
              <a:solidFill>
                <a:schemeClr val="tx1"/>
              </a:solidFill>
            </a:endParaRPr>
          </a:p>
        </p:txBody>
      </p:sp>
      <p:sp>
        <p:nvSpPr>
          <p:cNvPr id="4" name="Tekstfelt 3"/>
          <p:cNvSpPr txBox="1"/>
          <p:nvPr/>
        </p:nvSpPr>
        <p:spPr>
          <a:xfrm>
            <a:off x="534842" y="2011769"/>
            <a:ext cx="2858308" cy="2369880"/>
          </a:xfrm>
          <a:prstGeom prst="rect">
            <a:avLst/>
          </a:prstGeom>
          <a:noFill/>
        </p:spPr>
        <p:txBody>
          <a:bodyPr wrap="square" rtlCol="0">
            <a:spAutoFit/>
          </a:bodyPr>
          <a:lstStyle/>
          <a:p>
            <a:r>
              <a:rPr lang="da-DK" sz="2000" b="1" u="sng" dirty="0"/>
              <a:t>Deltager</a:t>
            </a:r>
          </a:p>
          <a:p>
            <a:pPr marL="285750" indent="-285750">
              <a:buFont typeface="Arial" panose="020B0604020202020204" pitchFamily="34" charset="0"/>
              <a:buChar char="•"/>
            </a:pPr>
            <a:r>
              <a:rPr lang="da-DK" sz="1600" dirty="0"/>
              <a:t>Ansvarlig for læring og fremdrift på forbedringsindsats</a:t>
            </a:r>
          </a:p>
          <a:p>
            <a:pPr marL="285750" indent="-285750">
              <a:buFont typeface="Arial" panose="020B0604020202020204" pitchFamily="34" charset="0"/>
              <a:buChar char="•"/>
            </a:pPr>
            <a:r>
              <a:rPr lang="da-DK" sz="1600" dirty="0"/>
              <a:t>Bidrager positivt til rejsen og deltager aktivt på workshops</a:t>
            </a:r>
          </a:p>
          <a:p>
            <a:pPr marL="285750" indent="-285750">
              <a:buFont typeface="Arial" panose="020B0604020202020204" pitchFamily="34" charset="0"/>
              <a:buChar char="•"/>
            </a:pPr>
            <a:r>
              <a:rPr lang="da-DK" sz="1600" dirty="0"/>
              <a:t>Tager initiativ til møder med leder og mentor</a:t>
            </a:r>
          </a:p>
        </p:txBody>
      </p:sp>
      <p:sp>
        <p:nvSpPr>
          <p:cNvPr id="8" name="Tekstfelt 7"/>
          <p:cNvSpPr txBox="1"/>
          <p:nvPr/>
        </p:nvSpPr>
        <p:spPr>
          <a:xfrm>
            <a:off x="534842" y="4304288"/>
            <a:ext cx="2858308" cy="2123658"/>
          </a:xfrm>
          <a:prstGeom prst="rect">
            <a:avLst/>
          </a:prstGeom>
          <a:noFill/>
        </p:spPr>
        <p:txBody>
          <a:bodyPr wrap="square" rtlCol="0">
            <a:spAutoFit/>
          </a:bodyPr>
          <a:lstStyle/>
          <a:p>
            <a:r>
              <a:rPr lang="da-DK" sz="2000" b="1" u="sng"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Mentor</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Ansvarlig for den forbedringsfaglige understøttelse af indsatsen – første kontakt</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Være nysgerrig på indsats og fremdrift</a:t>
            </a:r>
          </a:p>
        </p:txBody>
      </p:sp>
      <p:sp>
        <p:nvSpPr>
          <p:cNvPr id="9" name="Tekstfelt 8"/>
          <p:cNvSpPr txBox="1"/>
          <p:nvPr/>
        </p:nvSpPr>
        <p:spPr>
          <a:xfrm>
            <a:off x="4354909" y="3557423"/>
            <a:ext cx="3445265" cy="830997"/>
          </a:xfrm>
          <a:prstGeom prst="rect">
            <a:avLst/>
          </a:prstGeom>
          <a:noFill/>
        </p:spPr>
        <p:txBody>
          <a:bodyPr wrap="square" rtlCol="0">
            <a:spAutoFit/>
          </a:bodyPr>
          <a:lstStyle/>
          <a:p>
            <a:pPr algn="ctr"/>
            <a:r>
              <a:rPr lang="da-DK" sz="2400" b="1" dirty="0"/>
              <a:t>Den gode forbedringsindsats</a:t>
            </a:r>
            <a:endParaRPr lang="da-DK" dirty="0"/>
          </a:p>
        </p:txBody>
      </p:sp>
      <p:sp>
        <p:nvSpPr>
          <p:cNvPr id="13" name="Tekstfelt 12"/>
          <p:cNvSpPr txBox="1"/>
          <p:nvPr/>
        </p:nvSpPr>
        <p:spPr>
          <a:xfrm>
            <a:off x="8625159" y="4304287"/>
            <a:ext cx="3227540" cy="2123658"/>
          </a:xfrm>
          <a:prstGeom prst="rect">
            <a:avLst/>
          </a:prstGeom>
          <a:noFill/>
        </p:spPr>
        <p:txBody>
          <a:bodyPr wrap="square" rtlCol="0">
            <a:spAutoFit/>
          </a:bodyPr>
          <a:lstStyle/>
          <a:p>
            <a:r>
              <a:rPr lang="da-DK" sz="2000" b="1" u="sng"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Stab og SSP</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Udvikling og facilitering af rejsen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Understøtter leder og mentor</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Står til rådighed for deltagere ved særlige udfordringer og spørgsmål</a:t>
            </a:r>
          </a:p>
        </p:txBody>
      </p:sp>
      <p:sp>
        <p:nvSpPr>
          <p:cNvPr id="18" name="Vinkel 17"/>
          <p:cNvSpPr/>
          <p:nvPr/>
        </p:nvSpPr>
        <p:spPr>
          <a:xfrm>
            <a:off x="5965124" y="21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19" name="Vinkel 18"/>
          <p:cNvSpPr/>
          <p:nvPr/>
        </p:nvSpPr>
        <p:spPr>
          <a:xfrm>
            <a:off x="5965124" y="57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0" name="Vinkel 19"/>
          <p:cNvSpPr/>
          <p:nvPr/>
        </p:nvSpPr>
        <p:spPr>
          <a:xfrm rot="5400000">
            <a:off x="4165124" y="3880396"/>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1" name="Vinkel 20"/>
          <p:cNvSpPr/>
          <p:nvPr/>
        </p:nvSpPr>
        <p:spPr>
          <a:xfrm rot="5400000">
            <a:off x="7765126" y="3942797"/>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alpha val="30000"/>
                </a:schemeClr>
              </a:solidFill>
            </a:endParaRPr>
          </a:p>
        </p:txBody>
      </p:sp>
      <p:sp>
        <p:nvSpPr>
          <p:cNvPr id="14" name="Ellipse 13"/>
          <p:cNvSpPr/>
          <p:nvPr/>
        </p:nvSpPr>
        <p:spPr>
          <a:xfrm>
            <a:off x="7298400" y="1924050"/>
            <a:ext cx="1181100" cy="1130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2" name="Ellipse 21"/>
          <p:cNvSpPr/>
          <p:nvPr/>
        </p:nvSpPr>
        <p:spPr>
          <a:xfrm>
            <a:off x="7481849" y="4914337"/>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3" name="Ellipse 22"/>
          <p:cNvSpPr/>
          <p:nvPr/>
        </p:nvSpPr>
        <p:spPr>
          <a:xfrm>
            <a:off x="3245927" y="4905375"/>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4" name="Tekstfelt 23"/>
          <p:cNvSpPr txBox="1"/>
          <p:nvPr/>
        </p:nvSpPr>
        <p:spPr>
          <a:xfrm>
            <a:off x="8660474" y="2060850"/>
            <a:ext cx="3600000" cy="2123658"/>
          </a:xfrm>
          <a:prstGeom prst="rect">
            <a:avLst/>
          </a:prstGeom>
          <a:noFill/>
        </p:spPr>
        <p:txBody>
          <a:bodyPr wrap="square" rtlCol="0">
            <a:spAutoFit/>
          </a:bodyPr>
          <a:lstStyle/>
          <a:p>
            <a:r>
              <a:rPr lang="da-DK" sz="2000" b="1" u="sng"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Nærmeste leder</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Ansvarlig for den ledelsesmæssige understøttelse af indsatsen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Være nysgerrig og spørge ind til indsats og fremdrift løbende</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Forankre indsatsen i afdeling</a:t>
            </a:r>
          </a:p>
        </p:txBody>
      </p:sp>
      <p:sp>
        <p:nvSpPr>
          <p:cNvPr id="7" name="Pladsholder til slidenummer 6">
            <a:extLst>
              <a:ext uri="{FF2B5EF4-FFF2-40B4-BE49-F238E27FC236}">
                <a16:creationId xmlns:a16="http://schemas.microsoft.com/office/drawing/2014/main" id="{E5F67713-9D9A-77C0-4644-A75BD34233FC}"/>
              </a:ext>
            </a:extLst>
          </p:cNvPr>
          <p:cNvSpPr>
            <a:spLocks noGrp="1"/>
          </p:cNvSpPr>
          <p:nvPr>
            <p:ph type="sldNum" sz="quarter" idx="12"/>
          </p:nvPr>
        </p:nvSpPr>
        <p:spPr/>
        <p:txBody>
          <a:bodyPr/>
          <a:lstStyle/>
          <a:p>
            <a:fld id="{50DEC214-4A26-8544-86E4-D5810B015655}" type="slidenum">
              <a:rPr lang="da-DK" smtClean="0"/>
              <a:t>18</a:t>
            </a:fld>
            <a:endParaRPr lang="da-DK" dirty="0"/>
          </a:p>
        </p:txBody>
      </p:sp>
      <p:sp>
        <p:nvSpPr>
          <p:cNvPr id="11" name="Tekstfelt 10">
            <a:extLst>
              <a:ext uri="{FF2B5EF4-FFF2-40B4-BE49-F238E27FC236}">
                <a16:creationId xmlns:a16="http://schemas.microsoft.com/office/drawing/2014/main" id="{C25C835E-0953-5600-D6AE-E6CFC0C34AB2}"/>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172931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60775" y="4933950"/>
            <a:ext cx="1209675" cy="1247775"/>
          </a:xfrm>
          <a:prstGeom prst="rect">
            <a:avLst/>
          </a:prstGeom>
        </p:spPr>
      </p:pic>
      <p:pic>
        <p:nvPicPr>
          <p:cNvPr id="10" name="Billede 9"/>
          <p:cNvPicPr>
            <a:picLocks noChangeAspect="1"/>
          </p:cNvPicPr>
          <p:nvPr/>
        </p:nvPicPr>
        <p:blipFill>
          <a:blip r:embed="rId4"/>
          <a:stretch>
            <a:fillRect/>
          </a:stretch>
        </p:blipFill>
        <p:spPr>
          <a:xfrm>
            <a:off x="7298400" y="2016097"/>
            <a:ext cx="1181100" cy="1038225"/>
          </a:xfrm>
          <a:prstGeom prst="rect">
            <a:avLst/>
          </a:prstGeom>
          <a:solidFill>
            <a:schemeClr val="bg1"/>
          </a:solidFill>
        </p:spPr>
      </p:pic>
      <p:pic>
        <p:nvPicPr>
          <p:cNvPr id="5" name="Billede 4"/>
          <p:cNvPicPr>
            <a:picLocks noChangeAspect="1"/>
          </p:cNvPicPr>
          <p:nvPr/>
        </p:nvPicPr>
        <p:blipFill>
          <a:blip r:embed="rId5"/>
          <a:stretch>
            <a:fillRect/>
          </a:stretch>
        </p:blipFill>
        <p:spPr>
          <a:xfrm>
            <a:off x="3393150" y="4943475"/>
            <a:ext cx="1143000" cy="1238250"/>
          </a:xfrm>
          <a:prstGeom prst="rect">
            <a:avLst/>
          </a:prstGeom>
        </p:spPr>
      </p:pic>
      <p:sp>
        <p:nvSpPr>
          <p:cNvPr id="2" name="Titel 1"/>
          <p:cNvSpPr>
            <a:spLocks noGrp="1"/>
          </p:cNvSpPr>
          <p:nvPr>
            <p:ph type="title"/>
          </p:nvPr>
        </p:nvSpPr>
        <p:spPr/>
        <p:txBody>
          <a:bodyPr/>
          <a:lstStyle/>
          <a:p>
            <a:r>
              <a:rPr lang="da-DK" sz="2800" dirty="0"/>
              <a:t>Forbedringsrejsen</a:t>
            </a:r>
            <a:br>
              <a:rPr lang="da-DK" dirty="0"/>
            </a:br>
            <a:r>
              <a:rPr lang="da-DK" dirty="0"/>
              <a:t>Roller og ansvar</a:t>
            </a:r>
          </a:p>
        </p:txBody>
      </p:sp>
      <p:pic>
        <p:nvPicPr>
          <p:cNvPr id="6" name="Billede 5"/>
          <p:cNvPicPr>
            <a:picLocks noChangeAspect="1"/>
          </p:cNvPicPr>
          <p:nvPr/>
        </p:nvPicPr>
        <p:blipFill>
          <a:blip r:embed="rId6"/>
          <a:stretch>
            <a:fillRect/>
          </a:stretch>
        </p:blipFill>
        <p:spPr>
          <a:xfrm>
            <a:off x="3393150" y="2011769"/>
            <a:ext cx="1333500" cy="990600"/>
          </a:xfrm>
          <a:prstGeom prst="rect">
            <a:avLst/>
          </a:prstGeom>
        </p:spPr>
      </p:pic>
      <p:sp>
        <p:nvSpPr>
          <p:cNvPr id="3" name="Ellipse 2"/>
          <p:cNvSpPr/>
          <p:nvPr/>
        </p:nvSpPr>
        <p:spPr>
          <a:xfrm>
            <a:off x="4231800" y="2238555"/>
            <a:ext cx="3600000" cy="36000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a-DK" sz="2400" b="1" dirty="0">
              <a:solidFill>
                <a:schemeClr val="tx1"/>
              </a:solidFill>
            </a:endParaRPr>
          </a:p>
        </p:txBody>
      </p:sp>
      <p:sp>
        <p:nvSpPr>
          <p:cNvPr id="4" name="Tekstfelt 3"/>
          <p:cNvSpPr txBox="1"/>
          <p:nvPr/>
        </p:nvSpPr>
        <p:spPr>
          <a:xfrm>
            <a:off x="534842" y="2011769"/>
            <a:ext cx="2858308" cy="2369880"/>
          </a:xfrm>
          <a:prstGeom prst="rect">
            <a:avLst/>
          </a:prstGeom>
          <a:noFill/>
        </p:spPr>
        <p:txBody>
          <a:bodyPr wrap="square" rtlCol="0">
            <a:spAutoFit/>
          </a:bodyPr>
          <a:lstStyle/>
          <a:p>
            <a:r>
              <a:rPr lang="da-DK" sz="2000" b="1" u="sng" dirty="0">
                <a:solidFill>
                  <a:schemeClr val="tx1">
                    <a:alpha val="30000"/>
                  </a:schemeClr>
                </a:solidFill>
              </a:rPr>
              <a:t>Deltager</a:t>
            </a:r>
          </a:p>
          <a:p>
            <a:pPr marL="285750" indent="-285750">
              <a:buFont typeface="Arial" panose="020B0604020202020204" pitchFamily="34" charset="0"/>
              <a:buChar char="•"/>
            </a:pPr>
            <a:r>
              <a:rPr lang="da-DK" sz="1600" dirty="0">
                <a:solidFill>
                  <a:schemeClr val="tx1">
                    <a:alpha val="30000"/>
                  </a:schemeClr>
                </a:solidFill>
              </a:rPr>
              <a:t>Ansvarlig for læring og fremdrift på forbedringsindsats</a:t>
            </a:r>
          </a:p>
          <a:p>
            <a:pPr marL="285750" indent="-285750">
              <a:buFont typeface="Arial" panose="020B0604020202020204" pitchFamily="34" charset="0"/>
              <a:buChar char="•"/>
            </a:pPr>
            <a:r>
              <a:rPr lang="da-DK" sz="1600" dirty="0">
                <a:solidFill>
                  <a:schemeClr val="tx1">
                    <a:alpha val="30000"/>
                  </a:schemeClr>
                </a:solidFill>
              </a:rPr>
              <a:t>Bidrager positivt til rejsen og deltager aktivt på workshops</a:t>
            </a:r>
          </a:p>
          <a:p>
            <a:pPr marL="285750" indent="-285750">
              <a:buFont typeface="Arial" panose="020B0604020202020204" pitchFamily="34" charset="0"/>
              <a:buChar char="•"/>
            </a:pPr>
            <a:r>
              <a:rPr lang="da-DK" sz="1600" dirty="0">
                <a:solidFill>
                  <a:schemeClr val="tx1">
                    <a:alpha val="30000"/>
                  </a:schemeClr>
                </a:solidFill>
              </a:rPr>
              <a:t>Tager initiativ til møder med leder og mentor</a:t>
            </a:r>
          </a:p>
        </p:txBody>
      </p:sp>
      <p:sp>
        <p:nvSpPr>
          <p:cNvPr id="8" name="Tekstfelt 7"/>
          <p:cNvSpPr txBox="1"/>
          <p:nvPr/>
        </p:nvSpPr>
        <p:spPr>
          <a:xfrm>
            <a:off x="534842" y="4304288"/>
            <a:ext cx="2858308" cy="2123658"/>
          </a:xfrm>
          <a:prstGeom prst="rect">
            <a:avLst/>
          </a:prstGeom>
          <a:noFill/>
        </p:spPr>
        <p:txBody>
          <a:bodyPr wrap="square" rtlCol="0">
            <a:spAutoFit/>
          </a:bodyPr>
          <a:lstStyle/>
          <a:p>
            <a:r>
              <a:rPr lang="da-DK" sz="2000" b="1" u="sng" dirty="0">
                <a:solidFill>
                  <a:schemeClr val="tx1">
                    <a:alpha val="30000"/>
                  </a:schemeClr>
                </a:solidFill>
              </a:rPr>
              <a:t>Mentor</a:t>
            </a:r>
          </a:p>
          <a:p>
            <a:pPr marL="285750" indent="-285750">
              <a:buFont typeface="Arial" panose="020B0604020202020204" pitchFamily="34" charset="0"/>
              <a:buChar char="•"/>
            </a:pPr>
            <a:r>
              <a:rPr lang="da-DK" sz="1600" dirty="0">
                <a:solidFill>
                  <a:schemeClr val="tx1">
                    <a:alpha val="30000"/>
                  </a:schemeClr>
                </a:solidFill>
              </a:rPr>
              <a:t>Ansvarlig for den forbedringsfaglige understøttelse af indsatsen – første kontakt</a:t>
            </a:r>
          </a:p>
          <a:p>
            <a:pPr marL="285750" indent="-285750">
              <a:buFont typeface="Arial" panose="020B0604020202020204" pitchFamily="34" charset="0"/>
              <a:buChar char="•"/>
            </a:pPr>
            <a:r>
              <a:rPr lang="da-DK" sz="1600" dirty="0">
                <a:solidFill>
                  <a:schemeClr val="tx1">
                    <a:alpha val="30000"/>
                  </a:schemeClr>
                </a:solidFill>
              </a:rPr>
              <a:t>Være nysgerrig på indsats og fremdrift</a:t>
            </a:r>
          </a:p>
        </p:txBody>
      </p:sp>
      <p:sp>
        <p:nvSpPr>
          <p:cNvPr id="9" name="Tekstfelt 8"/>
          <p:cNvSpPr txBox="1"/>
          <p:nvPr/>
        </p:nvSpPr>
        <p:spPr>
          <a:xfrm>
            <a:off x="4323283" y="3567666"/>
            <a:ext cx="3445265" cy="830997"/>
          </a:xfrm>
          <a:prstGeom prst="rect">
            <a:avLst/>
          </a:prstGeom>
          <a:noFill/>
        </p:spPr>
        <p:txBody>
          <a:bodyPr wrap="square" rtlCol="0">
            <a:spAutoFit/>
          </a:bodyPr>
          <a:lstStyle/>
          <a:p>
            <a:pPr algn="ctr"/>
            <a:r>
              <a:rPr lang="da-DK" sz="2400" b="1" dirty="0"/>
              <a:t>Den gode forbedringsindsats</a:t>
            </a:r>
            <a:endParaRPr lang="da-DK" dirty="0"/>
          </a:p>
        </p:txBody>
      </p:sp>
      <p:sp>
        <p:nvSpPr>
          <p:cNvPr id="13" name="Tekstfelt 12"/>
          <p:cNvSpPr txBox="1"/>
          <p:nvPr/>
        </p:nvSpPr>
        <p:spPr>
          <a:xfrm>
            <a:off x="8625159" y="4304287"/>
            <a:ext cx="3227540" cy="2123658"/>
          </a:xfrm>
          <a:prstGeom prst="rect">
            <a:avLst/>
          </a:prstGeom>
          <a:noFill/>
        </p:spPr>
        <p:txBody>
          <a:bodyPr wrap="square" rtlCol="0">
            <a:spAutoFit/>
          </a:bodyPr>
          <a:lstStyle/>
          <a:p>
            <a:r>
              <a:rPr lang="da-DK" sz="2000" b="1" u="sng" dirty="0">
                <a:solidFill>
                  <a:schemeClr val="tx1">
                    <a:alpha val="30000"/>
                  </a:schemeClr>
                </a:solidFill>
              </a:rPr>
              <a:t>Stab og SSP</a:t>
            </a:r>
          </a:p>
          <a:p>
            <a:pPr marL="285750" indent="-285750">
              <a:buFont typeface="Arial" panose="020B0604020202020204" pitchFamily="34" charset="0"/>
              <a:buChar char="•"/>
            </a:pPr>
            <a:r>
              <a:rPr lang="da-DK" sz="1600" dirty="0">
                <a:solidFill>
                  <a:schemeClr val="tx1">
                    <a:alpha val="30000"/>
                  </a:schemeClr>
                </a:solidFill>
              </a:rPr>
              <a:t>Udvikling og facilitering af rejsen</a:t>
            </a:r>
          </a:p>
          <a:p>
            <a:pPr marL="285750" indent="-285750">
              <a:buFont typeface="Arial" panose="020B0604020202020204" pitchFamily="34" charset="0"/>
              <a:buChar char="•"/>
            </a:pPr>
            <a:r>
              <a:rPr lang="da-DK" sz="1600" dirty="0">
                <a:solidFill>
                  <a:schemeClr val="tx1">
                    <a:alpha val="30000"/>
                  </a:schemeClr>
                </a:solidFill>
              </a:rPr>
              <a:t>Understøtter leder og mentor</a:t>
            </a:r>
          </a:p>
          <a:p>
            <a:pPr marL="285750" indent="-285750">
              <a:buFont typeface="Arial" panose="020B0604020202020204" pitchFamily="34" charset="0"/>
              <a:buChar char="•"/>
            </a:pPr>
            <a:r>
              <a:rPr lang="da-DK" sz="1600" dirty="0">
                <a:solidFill>
                  <a:schemeClr val="tx1">
                    <a:alpha val="30000"/>
                  </a:schemeClr>
                </a:solidFill>
              </a:rPr>
              <a:t>Står til rådighed for kursister ved særlige udfordringer og spørgsmål</a:t>
            </a:r>
          </a:p>
        </p:txBody>
      </p:sp>
      <p:sp>
        <p:nvSpPr>
          <p:cNvPr id="18" name="Vinkel 17"/>
          <p:cNvSpPr/>
          <p:nvPr/>
        </p:nvSpPr>
        <p:spPr>
          <a:xfrm>
            <a:off x="5965124" y="21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19" name="Vinkel 18"/>
          <p:cNvSpPr/>
          <p:nvPr/>
        </p:nvSpPr>
        <p:spPr>
          <a:xfrm>
            <a:off x="5965124" y="57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0" name="Vinkel 19"/>
          <p:cNvSpPr/>
          <p:nvPr/>
        </p:nvSpPr>
        <p:spPr>
          <a:xfrm rot="5400000">
            <a:off x="4165124" y="3880396"/>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1" name="Vinkel 20"/>
          <p:cNvSpPr/>
          <p:nvPr/>
        </p:nvSpPr>
        <p:spPr>
          <a:xfrm rot="5400000">
            <a:off x="7765126" y="3942797"/>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alpha val="30000"/>
                </a:schemeClr>
              </a:solidFill>
            </a:endParaRPr>
          </a:p>
        </p:txBody>
      </p:sp>
      <p:sp>
        <p:nvSpPr>
          <p:cNvPr id="14" name="Ellipse 13"/>
          <p:cNvSpPr/>
          <p:nvPr/>
        </p:nvSpPr>
        <p:spPr>
          <a:xfrm>
            <a:off x="3346534" y="1796325"/>
            <a:ext cx="1511216" cy="1301269"/>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p:cNvSpPr/>
          <p:nvPr/>
        </p:nvSpPr>
        <p:spPr>
          <a:xfrm>
            <a:off x="7481849" y="4914337"/>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3" name="Ellipse 22"/>
          <p:cNvSpPr/>
          <p:nvPr/>
        </p:nvSpPr>
        <p:spPr>
          <a:xfrm>
            <a:off x="3245927" y="4905375"/>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4" name="Tekstfelt 23"/>
          <p:cNvSpPr txBox="1"/>
          <p:nvPr/>
        </p:nvSpPr>
        <p:spPr>
          <a:xfrm>
            <a:off x="8660474" y="2011768"/>
            <a:ext cx="3600000" cy="2123658"/>
          </a:xfrm>
          <a:prstGeom prst="rect">
            <a:avLst/>
          </a:prstGeom>
          <a:noFill/>
        </p:spPr>
        <p:txBody>
          <a:bodyPr wrap="square" rtlCol="0">
            <a:spAutoFit/>
          </a:bodyPr>
          <a:lstStyle/>
          <a:p>
            <a:r>
              <a:rPr lang="da-DK" sz="2000" b="1" u="sng" dirty="0"/>
              <a:t>Nærmeste leder</a:t>
            </a:r>
          </a:p>
          <a:p>
            <a:pPr marL="285750" indent="-285750">
              <a:buFont typeface="Arial" panose="020B0604020202020204" pitchFamily="34" charset="0"/>
              <a:buChar char="•"/>
            </a:pPr>
            <a:r>
              <a:rPr lang="da-DK" sz="1600" dirty="0"/>
              <a:t>Ansvarlig for den ledelsesmæssige understøttelse af indsatsen</a:t>
            </a:r>
          </a:p>
          <a:p>
            <a:pPr marL="285750" indent="-285750">
              <a:buFont typeface="Arial" panose="020B0604020202020204" pitchFamily="34" charset="0"/>
              <a:buChar char="•"/>
            </a:pPr>
            <a:r>
              <a:rPr lang="da-DK" sz="1600" dirty="0"/>
              <a:t>Være nysgerrig og spørge ind til indsats og fremdrift løbende</a:t>
            </a:r>
          </a:p>
          <a:p>
            <a:pPr marL="285750" indent="-285750">
              <a:buFont typeface="Arial" panose="020B0604020202020204" pitchFamily="34" charset="0"/>
              <a:buChar char="•"/>
            </a:pPr>
            <a:r>
              <a:rPr lang="da-DK" sz="1600" dirty="0"/>
              <a:t>Forankre indsatsen i afdeling</a:t>
            </a:r>
          </a:p>
        </p:txBody>
      </p:sp>
      <p:sp>
        <p:nvSpPr>
          <p:cNvPr id="7" name="Pladsholder til slidenummer 6">
            <a:extLst>
              <a:ext uri="{FF2B5EF4-FFF2-40B4-BE49-F238E27FC236}">
                <a16:creationId xmlns:a16="http://schemas.microsoft.com/office/drawing/2014/main" id="{BBB35CA7-A04C-D5B1-5D8B-AE2F10000F00}"/>
              </a:ext>
            </a:extLst>
          </p:cNvPr>
          <p:cNvSpPr>
            <a:spLocks noGrp="1"/>
          </p:cNvSpPr>
          <p:nvPr>
            <p:ph type="sldNum" sz="quarter" idx="12"/>
          </p:nvPr>
        </p:nvSpPr>
        <p:spPr/>
        <p:txBody>
          <a:bodyPr/>
          <a:lstStyle/>
          <a:p>
            <a:fld id="{50DEC214-4A26-8544-86E4-D5810B015655}" type="slidenum">
              <a:rPr lang="da-DK" smtClean="0"/>
              <a:t>19</a:t>
            </a:fld>
            <a:endParaRPr lang="da-DK" dirty="0"/>
          </a:p>
        </p:txBody>
      </p:sp>
      <p:sp>
        <p:nvSpPr>
          <p:cNvPr id="11" name="Tekstfelt 10">
            <a:extLst>
              <a:ext uri="{FF2B5EF4-FFF2-40B4-BE49-F238E27FC236}">
                <a16:creationId xmlns:a16="http://schemas.microsoft.com/office/drawing/2014/main" id="{2C2EE7FC-8A33-4B4A-4734-6B72A42C48BC}"/>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2013883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682417" y="1399032"/>
            <a:ext cx="4927928" cy="2813304"/>
          </a:xfrm>
        </p:spPr>
        <p:txBody>
          <a:bodyPr wrap="square" anchor="b">
            <a:normAutofit/>
          </a:bodyPr>
          <a:lstStyle/>
          <a:p>
            <a:r>
              <a:rPr lang="da-DK" sz="3300" dirty="0"/>
              <a:t>Velkommen til </a:t>
            </a:r>
            <a:r>
              <a:rPr lang="da-DK" sz="3300" dirty="0">
                <a:solidFill>
                  <a:srgbClr val="FF0000"/>
                </a:solidFill>
              </a:rPr>
              <a:t>Indsæt virksomhedsområde </a:t>
            </a:r>
            <a:r>
              <a:rPr lang="da-DK" sz="3300" dirty="0"/>
              <a:t>Forbedringsrejse</a:t>
            </a:r>
            <a:br>
              <a:rPr lang="da-DK" sz="3300" dirty="0"/>
            </a:br>
            <a:br>
              <a:rPr lang="da-DK" sz="3300" dirty="0"/>
            </a:br>
            <a:r>
              <a:rPr lang="da-DK" sz="3300" dirty="0"/>
              <a:t>Hold </a:t>
            </a:r>
            <a:r>
              <a:rPr lang="da-DK" sz="3300" dirty="0">
                <a:solidFill>
                  <a:srgbClr val="FF0000"/>
                </a:solidFill>
              </a:rPr>
              <a:t>x</a:t>
            </a:r>
          </a:p>
        </p:txBody>
      </p:sp>
      <p:sp>
        <p:nvSpPr>
          <p:cNvPr id="4" name="Undertitel 3"/>
          <p:cNvSpPr>
            <a:spLocks noGrp="1"/>
          </p:cNvSpPr>
          <p:nvPr>
            <p:ph type="subTitle" idx="1"/>
          </p:nvPr>
        </p:nvSpPr>
        <p:spPr>
          <a:xfrm>
            <a:off x="1682417" y="4651248"/>
            <a:ext cx="4464051" cy="877824"/>
          </a:xfrm>
        </p:spPr>
        <p:txBody>
          <a:bodyPr>
            <a:normAutofit/>
          </a:bodyPr>
          <a:lstStyle/>
          <a:p>
            <a:r>
              <a:rPr lang="da-DK" dirty="0" err="1"/>
              <a:t>Kick-off</a:t>
            </a:r>
            <a:r>
              <a:rPr lang="da-DK" dirty="0"/>
              <a:t> </a:t>
            </a:r>
          </a:p>
          <a:p>
            <a:r>
              <a:rPr lang="da-DK" dirty="0">
                <a:solidFill>
                  <a:srgbClr val="FF0000"/>
                </a:solidFill>
              </a:rPr>
              <a:t>Dato og årstal</a:t>
            </a:r>
          </a:p>
        </p:txBody>
      </p:sp>
      <p:pic>
        <p:nvPicPr>
          <p:cNvPr id="14" name="Pladsholder til billede 13" descr="Et billede, der indeholder skitse, tegning, Stregtegning, illustration/afbildning&#10;&#10;Automatisk genereret beskrivelse">
            <a:extLst>
              <a:ext uri="{FF2B5EF4-FFF2-40B4-BE49-F238E27FC236}">
                <a16:creationId xmlns:a16="http://schemas.microsoft.com/office/drawing/2014/main" id="{8CB5CFD2-D3E9-4F7D-6EEF-E48137F8263A}"/>
              </a:ext>
            </a:extLst>
          </p:cNvPr>
          <p:cNvPicPr>
            <a:picLocks noGrp="1" noChangeAspect="1"/>
          </p:cNvPicPr>
          <p:nvPr>
            <p:ph type="pic" sz="quarter" idx="20"/>
          </p:nvPr>
        </p:nvPicPr>
        <p:blipFill>
          <a:blip r:embed="rId3">
            <a:duotone>
              <a:schemeClr val="accent1">
                <a:shade val="45000"/>
                <a:satMod val="135000"/>
              </a:schemeClr>
              <a:prstClr val="white"/>
            </a:duotone>
          </a:blip>
          <a:srcRect l="4850" r="21193"/>
          <a:stretch/>
        </p:blipFill>
        <p:spPr>
          <a:xfrm>
            <a:off x="6610345" y="0"/>
            <a:ext cx="5581655" cy="5337467"/>
          </a:xfrm>
        </p:spPr>
      </p:pic>
    </p:spTree>
    <p:extLst>
      <p:ext uri="{BB962C8B-B14F-4D97-AF65-F5344CB8AC3E}">
        <p14:creationId xmlns:p14="http://schemas.microsoft.com/office/powerpoint/2010/main" val="37827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60775" y="4933950"/>
            <a:ext cx="1209675" cy="1247775"/>
          </a:xfrm>
          <a:prstGeom prst="rect">
            <a:avLst/>
          </a:prstGeom>
        </p:spPr>
      </p:pic>
      <p:pic>
        <p:nvPicPr>
          <p:cNvPr id="10" name="Billede 9"/>
          <p:cNvPicPr>
            <a:picLocks noChangeAspect="1"/>
          </p:cNvPicPr>
          <p:nvPr/>
        </p:nvPicPr>
        <p:blipFill>
          <a:blip r:embed="rId4"/>
          <a:stretch>
            <a:fillRect/>
          </a:stretch>
        </p:blipFill>
        <p:spPr>
          <a:xfrm>
            <a:off x="7298400" y="2016097"/>
            <a:ext cx="1181100" cy="1038225"/>
          </a:xfrm>
          <a:prstGeom prst="rect">
            <a:avLst/>
          </a:prstGeom>
          <a:solidFill>
            <a:schemeClr val="bg1"/>
          </a:solidFill>
        </p:spPr>
      </p:pic>
      <p:pic>
        <p:nvPicPr>
          <p:cNvPr id="5" name="Billede 4"/>
          <p:cNvPicPr>
            <a:picLocks noChangeAspect="1"/>
          </p:cNvPicPr>
          <p:nvPr/>
        </p:nvPicPr>
        <p:blipFill>
          <a:blip r:embed="rId5"/>
          <a:stretch>
            <a:fillRect/>
          </a:stretch>
        </p:blipFill>
        <p:spPr>
          <a:xfrm>
            <a:off x="3393150" y="4943475"/>
            <a:ext cx="1143000" cy="1238250"/>
          </a:xfrm>
          <a:prstGeom prst="rect">
            <a:avLst/>
          </a:prstGeom>
        </p:spPr>
      </p:pic>
      <p:sp>
        <p:nvSpPr>
          <p:cNvPr id="2" name="Titel 1"/>
          <p:cNvSpPr>
            <a:spLocks noGrp="1"/>
          </p:cNvSpPr>
          <p:nvPr>
            <p:ph type="title"/>
          </p:nvPr>
        </p:nvSpPr>
        <p:spPr/>
        <p:txBody>
          <a:bodyPr/>
          <a:lstStyle/>
          <a:p>
            <a:r>
              <a:rPr lang="da-DK" sz="2800" dirty="0"/>
              <a:t>Forbedringsrejsen</a:t>
            </a:r>
            <a:br>
              <a:rPr lang="da-DK" dirty="0"/>
            </a:br>
            <a:r>
              <a:rPr lang="da-DK" dirty="0"/>
              <a:t>Roller og ansvar</a:t>
            </a:r>
          </a:p>
        </p:txBody>
      </p:sp>
      <p:pic>
        <p:nvPicPr>
          <p:cNvPr id="6" name="Billede 5"/>
          <p:cNvPicPr>
            <a:picLocks noChangeAspect="1"/>
          </p:cNvPicPr>
          <p:nvPr/>
        </p:nvPicPr>
        <p:blipFill>
          <a:blip r:embed="rId6"/>
          <a:stretch>
            <a:fillRect/>
          </a:stretch>
        </p:blipFill>
        <p:spPr>
          <a:xfrm>
            <a:off x="3393150" y="2011769"/>
            <a:ext cx="1333500" cy="990600"/>
          </a:xfrm>
          <a:prstGeom prst="rect">
            <a:avLst/>
          </a:prstGeom>
        </p:spPr>
      </p:pic>
      <p:sp>
        <p:nvSpPr>
          <p:cNvPr id="3" name="Ellipse 2"/>
          <p:cNvSpPr/>
          <p:nvPr/>
        </p:nvSpPr>
        <p:spPr>
          <a:xfrm>
            <a:off x="4231800" y="2238555"/>
            <a:ext cx="3600000" cy="36000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a-DK" sz="2000" b="1" dirty="0">
              <a:solidFill>
                <a:schemeClr val="tx1"/>
              </a:solidFill>
            </a:endParaRPr>
          </a:p>
        </p:txBody>
      </p:sp>
      <p:sp>
        <p:nvSpPr>
          <p:cNvPr id="4" name="Tekstfelt 3"/>
          <p:cNvSpPr txBox="1"/>
          <p:nvPr/>
        </p:nvSpPr>
        <p:spPr>
          <a:xfrm>
            <a:off x="534842" y="2011769"/>
            <a:ext cx="2858308" cy="2369880"/>
          </a:xfrm>
          <a:prstGeom prst="rect">
            <a:avLst/>
          </a:prstGeom>
          <a:noFill/>
        </p:spPr>
        <p:txBody>
          <a:bodyPr wrap="square" rtlCol="0">
            <a:spAutoFit/>
          </a:bodyPr>
          <a:lstStyle/>
          <a:p>
            <a:r>
              <a:rPr lang="da-DK" sz="2000" b="1" u="sng" dirty="0">
                <a:solidFill>
                  <a:schemeClr val="tx1">
                    <a:alpha val="30000"/>
                  </a:schemeClr>
                </a:solidFill>
              </a:rPr>
              <a:t>Deltager</a:t>
            </a:r>
          </a:p>
          <a:p>
            <a:pPr marL="285750" indent="-285750">
              <a:buFont typeface="Arial" panose="020B0604020202020204" pitchFamily="34" charset="0"/>
              <a:buChar char="•"/>
            </a:pPr>
            <a:r>
              <a:rPr lang="da-DK" sz="1600" dirty="0">
                <a:solidFill>
                  <a:schemeClr val="tx1">
                    <a:alpha val="30000"/>
                  </a:schemeClr>
                </a:solidFill>
              </a:rPr>
              <a:t>Ansvarlig for læring og fremdrift på forbedringsindsats</a:t>
            </a:r>
          </a:p>
          <a:p>
            <a:pPr marL="285750" indent="-285750">
              <a:buFont typeface="Arial" panose="020B0604020202020204" pitchFamily="34" charset="0"/>
              <a:buChar char="•"/>
            </a:pPr>
            <a:r>
              <a:rPr lang="da-DK" sz="1600" dirty="0">
                <a:solidFill>
                  <a:schemeClr val="tx1">
                    <a:alpha val="30000"/>
                  </a:schemeClr>
                </a:solidFill>
              </a:rPr>
              <a:t>Bidrager positivt til rejsen og deltager aktivt på workshops</a:t>
            </a:r>
          </a:p>
          <a:p>
            <a:pPr marL="285750" indent="-285750">
              <a:buFont typeface="Arial" panose="020B0604020202020204" pitchFamily="34" charset="0"/>
              <a:buChar char="•"/>
            </a:pPr>
            <a:r>
              <a:rPr lang="da-DK" sz="1600" dirty="0">
                <a:solidFill>
                  <a:schemeClr val="tx1">
                    <a:alpha val="30000"/>
                  </a:schemeClr>
                </a:solidFill>
              </a:rPr>
              <a:t>Tager initiativ til møder med leder og mentor</a:t>
            </a:r>
          </a:p>
        </p:txBody>
      </p:sp>
      <p:sp>
        <p:nvSpPr>
          <p:cNvPr id="8" name="Tekstfelt 7"/>
          <p:cNvSpPr txBox="1"/>
          <p:nvPr/>
        </p:nvSpPr>
        <p:spPr>
          <a:xfrm>
            <a:off x="534842" y="4304288"/>
            <a:ext cx="2858308" cy="2123658"/>
          </a:xfrm>
          <a:prstGeom prst="rect">
            <a:avLst/>
          </a:prstGeom>
          <a:noFill/>
        </p:spPr>
        <p:txBody>
          <a:bodyPr wrap="square" rtlCol="0">
            <a:spAutoFit/>
          </a:bodyPr>
          <a:lstStyle/>
          <a:p>
            <a:r>
              <a:rPr lang="da-DK" sz="2000" b="1" u="sng" dirty="0"/>
              <a:t>Mentor</a:t>
            </a:r>
          </a:p>
          <a:p>
            <a:pPr marL="285750" indent="-285750">
              <a:buFont typeface="Arial" panose="020B0604020202020204" pitchFamily="34" charset="0"/>
              <a:buChar char="•"/>
            </a:pPr>
            <a:r>
              <a:rPr lang="da-DK" sz="1600" dirty="0"/>
              <a:t>Ansvarlig for den forbedringsfaglige understøttelse af indsatsen – første kontakt</a:t>
            </a:r>
          </a:p>
          <a:p>
            <a:pPr marL="285750" indent="-285750">
              <a:buFont typeface="Arial" panose="020B0604020202020204" pitchFamily="34" charset="0"/>
              <a:buChar char="•"/>
            </a:pPr>
            <a:r>
              <a:rPr lang="da-DK" sz="1600" dirty="0"/>
              <a:t>Være nysgerrig på indsats og fremdrift</a:t>
            </a:r>
          </a:p>
        </p:txBody>
      </p:sp>
      <p:sp>
        <p:nvSpPr>
          <p:cNvPr id="9" name="Tekstfelt 8"/>
          <p:cNvSpPr txBox="1"/>
          <p:nvPr/>
        </p:nvSpPr>
        <p:spPr>
          <a:xfrm>
            <a:off x="4354909" y="3557423"/>
            <a:ext cx="3445265" cy="830997"/>
          </a:xfrm>
          <a:prstGeom prst="rect">
            <a:avLst/>
          </a:prstGeom>
          <a:noFill/>
        </p:spPr>
        <p:txBody>
          <a:bodyPr wrap="square" rtlCol="0">
            <a:spAutoFit/>
          </a:bodyPr>
          <a:lstStyle/>
          <a:p>
            <a:pPr algn="ctr"/>
            <a:r>
              <a:rPr lang="da-DK" sz="2400" b="1" dirty="0"/>
              <a:t>Den gode forbedringsindsats</a:t>
            </a:r>
            <a:endParaRPr lang="da-DK" dirty="0"/>
          </a:p>
        </p:txBody>
      </p:sp>
      <p:sp>
        <p:nvSpPr>
          <p:cNvPr id="13" name="Tekstfelt 12"/>
          <p:cNvSpPr txBox="1"/>
          <p:nvPr/>
        </p:nvSpPr>
        <p:spPr>
          <a:xfrm>
            <a:off x="8625159" y="4304287"/>
            <a:ext cx="3227540" cy="2123658"/>
          </a:xfrm>
          <a:prstGeom prst="rect">
            <a:avLst/>
          </a:prstGeom>
          <a:noFill/>
        </p:spPr>
        <p:txBody>
          <a:bodyPr wrap="square" rtlCol="0">
            <a:spAutoFit/>
          </a:bodyPr>
          <a:lstStyle/>
          <a:p>
            <a:r>
              <a:rPr lang="da-DK" sz="2000" b="1" u="sng"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Stab og SSP</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Udvikling og facilitering af rejsen</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Understøtter leder og mentor</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Står til rådighed for kursister ved særlige udfordringer og spørgsmål</a:t>
            </a:r>
          </a:p>
        </p:txBody>
      </p:sp>
      <p:sp>
        <p:nvSpPr>
          <p:cNvPr id="18" name="Vinkel 17"/>
          <p:cNvSpPr/>
          <p:nvPr/>
        </p:nvSpPr>
        <p:spPr>
          <a:xfrm>
            <a:off x="5965124" y="21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9" name="Vinkel 18"/>
          <p:cNvSpPr/>
          <p:nvPr/>
        </p:nvSpPr>
        <p:spPr>
          <a:xfrm>
            <a:off x="5965124" y="57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0" name="Vinkel 19"/>
          <p:cNvSpPr/>
          <p:nvPr/>
        </p:nvSpPr>
        <p:spPr>
          <a:xfrm rot="5400000">
            <a:off x="4165124" y="3880396"/>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1" name="Vinkel 20"/>
          <p:cNvSpPr/>
          <p:nvPr/>
        </p:nvSpPr>
        <p:spPr>
          <a:xfrm rot="5400000">
            <a:off x="7765126" y="3942797"/>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alpha val="30000"/>
                </a:schemeClr>
              </a:solidFill>
            </a:endParaRPr>
          </a:p>
        </p:txBody>
      </p:sp>
      <p:sp>
        <p:nvSpPr>
          <p:cNvPr id="14" name="Ellipse 13"/>
          <p:cNvSpPr/>
          <p:nvPr/>
        </p:nvSpPr>
        <p:spPr>
          <a:xfrm>
            <a:off x="3346534" y="1796325"/>
            <a:ext cx="1511216" cy="1301269"/>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p:cNvSpPr/>
          <p:nvPr/>
        </p:nvSpPr>
        <p:spPr>
          <a:xfrm>
            <a:off x="7481849" y="4914337"/>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p:cNvSpPr/>
          <p:nvPr/>
        </p:nvSpPr>
        <p:spPr>
          <a:xfrm>
            <a:off x="7195874" y="1475933"/>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p:cNvSpPr txBox="1"/>
          <p:nvPr/>
        </p:nvSpPr>
        <p:spPr>
          <a:xfrm>
            <a:off x="8660474" y="2011768"/>
            <a:ext cx="3462057" cy="2123658"/>
          </a:xfrm>
          <a:prstGeom prst="rect">
            <a:avLst/>
          </a:prstGeom>
          <a:noFill/>
        </p:spPr>
        <p:txBody>
          <a:bodyPr wrap="square" rtlCol="0">
            <a:spAutoFit/>
          </a:bodyPr>
          <a:lstStyle/>
          <a:p>
            <a:r>
              <a:rPr lang="da-DK" sz="2000" b="1" u="sng"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Nærmeste leder</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Ansvarlig for den ledelsesmæssige understøttelse af indsatsen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Være nysgerrig og spørge ind til indsats og fremdrift løbende</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Forankre indsatsen i afdeling</a:t>
            </a:r>
          </a:p>
        </p:txBody>
      </p:sp>
      <p:sp>
        <p:nvSpPr>
          <p:cNvPr id="7" name="Pladsholder til slidenummer 6">
            <a:extLst>
              <a:ext uri="{FF2B5EF4-FFF2-40B4-BE49-F238E27FC236}">
                <a16:creationId xmlns:a16="http://schemas.microsoft.com/office/drawing/2014/main" id="{AC2A8279-699B-0D59-4A2C-5CBA22351E0F}"/>
              </a:ext>
            </a:extLst>
          </p:cNvPr>
          <p:cNvSpPr>
            <a:spLocks noGrp="1"/>
          </p:cNvSpPr>
          <p:nvPr>
            <p:ph type="sldNum" sz="quarter" idx="12"/>
          </p:nvPr>
        </p:nvSpPr>
        <p:spPr/>
        <p:txBody>
          <a:bodyPr/>
          <a:lstStyle/>
          <a:p>
            <a:fld id="{50DEC214-4A26-8544-86E4-D5810B015655}" type="slidenum">
              <a:rPr lang="da-DK" smtClean="0"/>
              <a:t>20</a:t>
            </a:fld>
            <a:endParaRPr lang="da-DK" dirty="0"/>
          </a:p>
        </p:txBody>
      </p:sp>
      <p:sp>
        <p:nvSpPr>
          <p:cNvPr id="11" name="Tekstfelt 10">
            <a:extLst>
              <a:ext uri="{FF2B5EF4-FFF2-40B4-BE49-F238E27FC236}">
                <a16:creationId xmlns:a16="http://schemas.microsoft.com/office/drawing/2014/main" id="{7693FE34-93F4-F4E8-26A2-3D3502279255}"/>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354141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60775" y="4933950"/>
            <a:ext cx="1209675" cy="1247775"/>
          </a:xfrm>
          <a:prstGeom prst="rect">
            <a:avLst/>
          </a:prstGeom>
        </p:spPr>
      </p:pic>
      <p:pic>
        <p:nvPicPr>
          <p:cNvPr id="10" name="Billede 9"/>
          <p:cNvPicPr>
            <a:picLocks noChangeAspect="1"/>
          </p:cNvPicPr>
          <p:nvPr/>
        </p:nvPicPr>
        <p:blipFill>
          <a:blip r:embed="rId4"/>
          <a:stretch>
            <a:fillRect/>
          </a:stretch>
        </p:blipFill>
        <p:spPr>
          <a:xfrm>
            <a:off x="7298400" y="2016097"/>
            <a:ext cx="1181100" cy="1038225"/>
          </a:xfrm>
          <a:prstGeom prst="rect">
            <a:avLst/>
          </a:prstGeom>
          <a:solidFill>
            <a:schemeClr val="bg1"/>
          </a:solidFill>
        </p:spPr>
      </p:pic>
      <p:pic>
        <p:nvPicPr>
          <p:cNvPr id="5" name="Billede 4"/>
          <p:cNvPicPr>
            <a:picLocks noChangeAspect="1"/>
          </p:cNvPicPr>
          <p:nvPr/>
        </p:nvPicPr>
        <p:blipFill>
          <a:blip r:embed="rId5"/>
          <a:stretch>
            <a:fillRect/>
          </a:stretch>
        </p:blipFill>
        <p:spPr>
          <a:xfrm>
            <a:off x="3393150" y="4943475"/>
            <a:ext cx="1143000" cy="1238250"/>
          </a:xfrm>
          <a:prstGeom prst="rect">
            <a:avLst/>
          </a:prstGeom>
        </p:spPr>
      </p:pic>
      <p:sp>
        <p:nvSpPr>
          <p:cNvPr id="2" name="Titel 1"/>
          <p:cNvSpPr>
            <a:spLocks noGrp="1"/>
          </p:cNvSpPr>
          <p:nvPr>
            <p:ph type="title"/>
          </p:nvPr>
        </p:nvSpPr>
        <p:spPr/>
        <p:txBody>
          <a:bodyPr/>
          <a:lstStyle/>
          <a:p>
            <a:r>
              <a:rPr lang="da-DK" sz="2800" dirty="0"/>
              <a:t>Forbedringsrejsen</a:t>
            </a:r>
            <a:br>
              <a:rPr lang="da-DK" dirty="0"/>
            </a:br>
            <a:r>
              <a:rPr lang="da-DK" dirty="0"/>
              <a:t>Roller og ansvar</a:t>
            </a:r>
          </a:p>
        </p:txBody>
      </p:sp>
      <p:pic>
        <p:nvPicPr>
          <p:cNvPr id="6" name="Billede 5"/>
          <p:cNvPicPr>
            <a:picLocks noChangeAspect="1"/>
          </p:cNvPicPr>
          <p:nvPr/>
        </p:nvPicPr>
        <p:blipFill>
          <a:blip r:embed="rId6"/>
          <a:stretch>
            <a:fillRect/>
          </a:stretch>
        </p:blipFill>
        <p:spPr>
          <a:xfrm>
            <a:off x="3393150" y="2011769"/>
            <a:ext cx="1333500" cy="990600"/>
          </a:xfrm>
          <a:prstGeom prst="rect">
            <a:avLst/>
          </a:prstGeom>
        </p:spPr>
      </p:pic>
      <p:sp>
        <p:nvSpPr>
          <p:cNvPr id="3" name="Ellipse 2"/>
          <p:cNvSpPr/>
          <p:nvPr/>
        </p:nvSpPr>
        <p:spPr>
          <a:xfrm>
            <a:off x="4231800" y="2238555"/>
            <a:ext cx="3600000" cy="36000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a-DK" sz="2400" b="1" dirty="0">
              <a:solidFill>
                <a:schemeClr val="tx1"/>
              </a:solidFill>
            </a:endParaRPr>
          </a:p>
        </p:txBody>
      </p:sp>
      <p:sp>
        <p:nvSpPr>
          <p:cNvPr id="4" name="Tekstfelt 3"/>
          <p:cNvSpPr txBox="1"/>
          <p:nvPr/>
        </p:nvSpPr>
        <p:spPr>
          <a:xfrm>
            <a:off x="534842" y="2011769"/>
            <a:ext cx="2858308" cy="2369880"/>
          </a:xfrm>
          <a:prstGeom prst="rect">
            <a:avLst/>
          </a:prstGeom>
          <a:noFill/>
        </p:spPr>
        <p:txBody>
          <a:bodyPr wrap="square" rtlCol="0">
            <a:spAutoFit/>
          </a:bodyPr>
          <a:lstStyle/>
          <a:p>
            <a:r>
              <a:rPr lang="da-DK" sz="2000" b="1" u="sng" dirty="0">
                <a:solidFill>
                  <a:schemeClr val="tx1">
                    <a:alpha val="30000"/>
                  </a:schemeClr>
                </a:solidFill>
              </a:rPr>
              <a:t>Deltager</a:t>
            </a:r>
          </a:p>
          <a:p>
            <a:pPr marL="285750" indent="-285750">
              <a:buFont typeface="Arial" panose="020B0604020202020204" pitchFamily="34" charset="0"/>
              <a:buChar char="•"/>
            </a:pPr>
            <a:r>
              <a:rPr lang="da-DK" sz="1600" dirty="0">
                <a:solidFill>
                  <a:schemeClr val="tx1">
                    <a:alpha val="30000"/>
                  </a:schemeClr>
                </a:solidFill>
              </a:rPr>
              <a:t>Ansvarlig for læring og fremdrift på forbedringsindsats</a:t>
            </a:r>
          </a:p>
          <a:p>
            <a:pPr marL="285750" indent="-285750">
              <a:buFont typeface="Arial" panose="020B0604020202020204" pitchFamily="34" charset="0"/>
              <a:buChar char="•"/>
            </a:pPr>
            <a:r>
              <a:rPr lang="da-DK" sz="1600" dirty="0">
                <a:solidFill>
                  <a:schemeClr val="tx1">
                    <a:alpha val="30000"/>
                  </a:schemeClr>
                </a:solidFill>
              </a:rPr>
              <a:t>Bidrager positivt til rejsen og deltager aktivt på workshops</a:t>
            </a:r>
          </a:p>
          <a:p>
            <a:pPr marL="285750" indent="-285750">
              <a:buFont typeface="Arial" panose="020B0604020202020204" pitchFamily="34" charset="0"/>
              <a:buChar char="•"/>
            </a:pPr>
            <a:r>
              <a:rPr lang="da-DK" sz="1600" dirty="0">
                <a:solidFill>
                  <a:schemeClr val="tx1">
                    <a:alpha val="30000"/>
                  </a:schemeClr>
                </a:solidFill>
              </a:rPr>
              <a:t>Tager initiativ til møder med leder og mentor</a:t>
            </a:r>
          </a:p>
        </p:txBody>
      </p:sp>
      <p:sp>
        <p:nvSpPr>
          <p:cNvPr id="8" name="Tekstfelt 7"/>
          <p:cNvSpPr txBox="1"/>
          <p:nvPr/>
        </p:nvSpPr>
        <p:spPr>
          <a:xfrm>
            <a:off x="534842" y="4304288"/>
            <a:ext cx="2858308" cy="2123658"/>
          </a:xfrm>
          <a:prstGeom prst="rect">
            <a:avLst/>
          </a:prstGeom>
          <a:noFill/>
        </p:spPr>
        <p:txBody>
          <a:bodyPr wrap="square" rtlCol="0">
            <a:spAutoFit/>
          </a:bodyPr>
          <a:lstStyle/>
          <a:p>
            <a:r>
              <a:rPr lang="da-DK" sz="2000" b="1" u="sng" dirty="0">
                <a:solidFill>
                  <a:schemeClr val="tx1">
                    <a:alpha val="30000"/>
                  </a:schemeClr>
                </a:solidFill>
              </a:rPr>
              <a:t>Mentor</a:t>
            </a:r>
          </a:p>
          <a:p>
            <a:pPr marL="285750" indent="-285750">
              <a:buFont typeface="Arial" panose="020B0604020202020204" pitchFamily="34" charset="0"/>
              <a:buChar char="•"/>
            </a:pPr>
            <a:r>
              <a:rPr lang="da-DK" sz="1600" dirty="0">
                <a:solidFill>
                  <a:schemeClr val="tx1">
                    <a:alpha val="30000"/>
                  </a:schemeClr>
                </a:solidFill>
              </a:rPr>
              <a:t>Ansvarlig for den forbedringsfaglige understøttelse af indsatsen – første kontakt</a:t>
            </a:r>
          </a:p>
          <a:p>
            <a:pPr marL="285750" indent="-285750">
              <a:buFont typeface="Arial" panose="020B0604020202020204" pitchFamily="34" charset="0"/>
              <a:buChar char="•"/>
            </a:pPr>
            <a:r>
              <a:rPr lang="da-DK" sz="1600" dirty="0">
                <a:solidFill>
                  <a:schemeClr val="tx1">
                    <a:alpha val="30000"/>
                  </a:schemeClr>
                </a:solidFill>
              </a:rPr>
              <a:t>Være nysgerrig på indsats og fremdrift</a:t>
            </a:r>
          </a:p>
        </p:txBody>
      </p:sp>
      <p:sp>
        <p:nvSpPr>
          <p:cNvPr id="9" name="Tekstfelt 8"/>
          <p:cNvSpPr txBox="1"/>
          <p:nvPr/>
        </p:nvSpPr>
        <p:spPr>
          <a:xfrm>
            <a:off x="4321836" y="3557423"/>
            <a:ext cx="3445265" cy="830997"/>
          </a:xfrm>
          <a:prstGeom prst="rect">
            <a:avLst/>
          </a:prstGeom>
          <a:noFill/>
        </p:spPr>
        <p:txBody>
          <a:bodyPr wrap="square" rtlCol="0">
            <a:spAutoFit/>
          </a:bodyPr>
          <a:lstStyle/>
          <a:p>
            <a:pPr algn="ctr"/>
            <a:r>
              <a:rPr lang="da-DK" sz="2400" b="1" dirty="0"/>
              <a:t>Den gode forbedringsindsats</a:t>
            </a:r>
            <a:endParaRPr lang="da-DK" dirty="0"/>
          </a:p>
        </p:txBody>
      </p:sp>
      <p:sp>
        <p:nvSpPr>
          <p:cNvPr id="13" name="Tekstfelt 12"/>
          <p:cNvSpPr txBox="1"/>
          <p:nvPr/>
        </p:nvSpPr>
        <p:spPr>
          <a:xfrm>
            <a:off x="8625159" y="4304287"/>
            <a:ext cx="3227540" cy="2123658"/>
          </a:xfrm>
          <a:prstGeom prst="rect">
            <a:avLst/>
          </a:prstGeom>
          <a:noFill/>
        </p:spPr>
        <p:txBody>
          <a:bodyPr wrap="square" rtlCol="0">
            <a:spAutoFit/>
          </a:bodyPr>
          <a:lstStyle/>
          <a:p>
            <a:r>
              <a:rPr lang="da-DK" sz="2000" b="1" u="sng" dirty="0"/>
              <a:t>Stab og SSP</a:t>
            </a:r>
          </a:p>
          <a:p>
            <a:pPr marL="285750" indent="-285750">
              <a:buFont typeface="Arial" panose="020B0604020202020204" pitchFamily="34" charset="0"/>
              <a:buChar char="•"/>
            </a:pPr>
            <a:r>
              <a:rPr lang="da-DK" sz="1600" dirty="0"/>
              <a:t>Udvikling og facilitering af rejsen</a:t>
            </a:r>
          </a:p>
          <a:p>
            <a:pPr marL="285750" indent="-285750">
              <a:buFont typeface="Arial" panose="020B0604020202020204" pitchFamily="34" charset="0"/>
              <a:buChar char="•"/>
            </a:pPr>
            <a:r>
              <a:rPr lang="da-DK" sz="1600" dirty="0"/>
              <a:t>Understøtter leder og mentor</a:t>
            </a:r>
          </a:p>
          <a:p>
            <a:pPr marL="285750" indent="-285750">
              <a:buFont typeface="Arial" panose="020B0604020202020204" pitchFamily="34" charset="0"/>
              <a:buChar char="•"/>
            </a:pPr>
            <a:r>
              <a:rPr lang="da-DK" sz="1600" dirty="0"/>
              <a:t>Står til rådighed for kursister ved særlige udfordringer og spørgsmål</a:t>
            </a:r>
          </a:p>
        </p:txBody>
      </p:sp>
      <p:sp>
        <p:nvSpPr>
          <p:cNvPr id="18" name="Vinkel 17"/>
          <p:cNvSpPr/>
          <p:nvPr/>
        </p:nvSpPr>
        <p:spPr>
          <a:xfrm>
            <a:off x="5965124" y="21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19" name="Vinkel 18"/>
          <p:cNvSpPr/>
          <p:nvPr/>
        </p:nvSpPr>
        <p:spPr>
          <a:xfrm>
            <a:off x="5965124" y="57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0" name="Vinkel 19"/>
          <p:cNvSpPr/>
          <p:nvPr/>
        </p:nvSpPr>
        <p:spPr>
          <a:xfrm rot="5400000">
            <a:off x="4165124" y="3880396"/>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1" name="Vinkel 20"/>
          <p:cNvSpPr/>
          <p:nvPr/>
        </p:nvSpPr>
        <p:spPr>
          <a:xfrm rot="5400000">
            <a:off x="7765126" y="3942797"/>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alpha val="30000"/>
                </a:schemeClr>
              </a:solidFill>
            </a:endParaRPr>
          </a:p>
        </p:txBody>
      </p:sp>
      <p:sp>
        <p:nvSpPr>
          <p:cNvPr id="14" name="Ellipse 13"/>
          <p:cNvSpPr/>
          <p:nvPr/>
        </p:nvSpPr>
        <p:spPr>
          <a:xfrm>
            <a:off x="3346534" y="1796325"/>
            <a:ext cx="1511216" cy="1301269"/>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2" name="Ellipse 21"/>
          <p:cNvSpPr/>
          <p:nvPr/>
        </p:nvSpPr>
        <p:spPr>
          <a:xfrm>
            <a:off x="3185401" y="4891521"/>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3" name="Ellipse 22"/>
          <p:cNvSpPr/>
          <p:nvPr/>
        </p:nvSpPr>
        <p:spPr>
          <a:xfrm>
            <a:off x="7195874" y="1475933"/>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p:cNvSpPr txBox="1"/>
          <p:nvPr/>
        </p:nvSpPr>
        <p:spPr>
          <a:xfrm>
            <a:off x="8632952" y="1995371"/>
            <a:ext cx="3521205" cy="2369880"/>
          </a:xfrm>
          <a:prstGeom prst="rect">
            <a:avLst/>
          </a:prstGeom>
          <a:noFill/>
        </p:spPr>
        <p:txBody>
          <a:bodyPr wrap="square" rtlCol="0">
            <a:spAutoFit/>
          </a:bodyPr>
          <a:lstStyle/>
          <a:p>
            <a:r>
              <a:rPr lang="da-DK" sz="2000" b="1" u="sng"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Nærmeste leder</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Ansvarlig for den ledelsesmæssige understøttelse af indsatsen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forudsætninger for indsatsen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Være nysgerrig og spørge ind til indsats og fremdrift løbende</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Forankre indsatsen i afdeling</a:t>
            </a:r>
          </a:p>
        </p:txBody>
      </p:sp>
      <p:sp>
        <p:nvSpPr>
          <p:cNvPr id="7" name="Pladsholder til slidenummer 6">
            <a:extLst>
              <a:ext uri="{FF2B5EF4-FFF2-40B4-BE49-F238E27FC236}">
                <a16:creationId xmlns:a16="http://schemas.microsoft.com/office/drawing/2014/main" id="{1FE889CB-93CF-0BDB-EBEF-36BC9F62318F}"/>
              </a:ext>
            </a:extLst>
          </p:cNvPr>
          <p:cNvSpPr>
            <a:spLocks noGrp="1"/>
          </p:cNvSpPr>
          <p:nvPr>
            <p:ph type="sldNum" sz="quarter" idx="12"/>
          </p:nvPr>
        </p:nvSpPr>
        <p:spPr/>
        <p:txBody>
          <a:bodyPr/>
          <a:lstStyle/>
          <a:p>
            <a:fld id="{50DEC214-4A26-8544-86E4-D5810B015655}" type="slidenum">
              <a:rPr lang="da-DK" smtClean="0"/>
              <a:t>21</a:t>
            </a:fld>
            <a:endParaRPr lang="da-DK" dirty="0"/>
          </a:p>
        </p:txBody>
      </p:sp>
      <p:sp>
        <p:nvSpPr>
          <p:cNvPr id="11" name="Tekstfelt 10">
            <a:extLst>
              <a:ext uri="{FF2B5EF4-FFF2-40B4-BE49-F238E27FC236}">
                <a16:creationId xmlns:a16="http://schemas.microsoft.com/office/drawing/2014/main" id="{462CFD5A-F3E2-4B62-72E7-62ABF4D10BE5}"/>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103869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911226" y="615697"/>
            <a:ext cx="5545138" cy="2813304"/>
          </a:xfrm>
        </p:spPr>
        <p:txBody>
          <a:bodyPr wrap="square" anchor="b">
            <a:normAutofit/>
          </a:bodyPr>
          <a:lstStyle/>
          <a:p>
            <a:r>
              <a:rPr lang="da-DK" dirty="0"/>
              <a:t>Læring og videndeling fra tidligere hold</a:t>
            </a:r>
          </a:p>
        </p:txBody>
      </p:sp>
      <p:sp>
        <p:nvSpPr>
          <p:cNvPr id="4" name="Undertitel 3"/>
          <p:cNvSpPr>
            <a:spLocks noGrp="1"/>
          </p:cNvSpPr>
          <p:nvPr>
            <p:ph type="subTitle" idx="1"/>
          </p:nvPr>
        </p:nvSpPr>
        <p:spPr>
          <a:xfrm>
            <a:off x="911226" y="3773424"/>
            <a:ext cx="5545138" cy="877824"/>
          </a:xfrm>
        </p:spPr>
        <p:txBody>
          <a:bodyPr>
            <a:normAutofit/>
          </a:bodyPr>
          <a:lstStyle/>
          <a:p>
            <a:endParaRPr lang="da-DK" dirty="0"/>
          </a:p>
          <a:p>
            <a:endParaRPr lang="da-DK" dirty="0"/>
          </a:p>
        </p:txBody>
      </p:sp>
      <p:sp>
        <p:nvSpPr>
          <p:cNvPr id="18" name="Slide Number Placeholder 4">
            <a:extLst>
              <a:ext uri="{FF2B5EF4-FFF2-40B4-BE49-F238E27FC236}">
                <a16:creationId xmlns:a16="http://schemas.microsoft.com/office/drawing/2014/main" id="{904BFBDC-371B-0867-0DA5-3ACC8745EA60}"/>
              </a:ext>
            </a:extLst>
          </p:cNvPr>
          <p:cNvSpPr>
            <a:spLocks noGrp="1"/>
          </p:cNvSpPr>
          <p:nvPr>
            <p:ph type="sldNum" sz="quarter" idx="12"/>
          </p:nvPr>
        </p:nvSpPr>
        <p:spPr>
          <a:xfrm>
            <a:off x="150472" y="6534000"/>
            <a:ext cx="360000" cy="324000"/>
          </a:xfrm>
        </p:spPr>
        <p:txBody>
          <a:bodyPr/>
          <a:lstStyle/>
          <a:p>
            <a:pPr>
              <a:spcAft>
                <a:spcPts val="600"/>
              </a:spcAft>
            </a:pPr>
            <a:fld id="{50DEC214-4A26-8544-86E4-D5810B015655}" type="slidenum">
              <a:rPr lang="da-DK" smtClean="0"/>
              <a:pPr>
                <a:spcAft>
                  <a:spcPts val="600"/>
                </a:spcAft>
              </a:pPr>
              <a:t>22</a:t>
            </a:fld>
            <a:endParaRPr lang="da-DK"/>
          </a:p>
        </p:txBody>
      </p:sp>
      <p:sp>
        <p:nvSpPr>
          <p:cNvPr id="20" name="SmartArt Placeholder 5">
            <a:extLst>
              <a:ext uri="{FF2B5EF4-FFF2-40B4-BE49-F238E27FC236}">
                <a16:creationId xmlns:a16="http://schemas.microsoft.com/office/drawing/2014/main" id="{A3D6B35E-805F-D3E6-1F23-6AB481A0293B}"/>
              </a:ext>
            </a:extLst>
          </p:cNvPr>
          <p:cNvSpPr>
            <a:spLocks noGrp="1"/>
          </p:cNvSpPr>
          <p:nvPr>
            <p:ph type="dgm" sz="quarter" idx="15"/>
          </p:nvPr>
        </p:nvSpPr>
        <p:spPr>
          <a:xfrm>
            <a:off x="11116800" y="5670000"/>
            <a:ext cx="410400" cy="612000"/>
          </a:xfrm>
        </p:spPr>
        <p:txBody>
          <a:bodyPr/>
          <a:lstStyle/>
          <a:p>
            <a:endParaRPr lang="da-DK"/>
          </a:p>
        </p:txBody>
      </p:sp>
      <p:sp>
        <p:nvSpPr>
          <p:cNvPr id="2" name="Pladsholder til slidenummer 1"/>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22</a:t>
            </a:fld>
            <a:endParaRPr lang="da-DK"/>
          </a:p>
        </p:txBody>
      </p:sp>
      <p:pic>
        <p:nvPicPr>
          <p:cNvPr id="29" name="Pladsholder til billede 28" descr="Et billede, der indeholder skitse, bærbar, computer, kontorartikler&#10;&#10;Automatisk genereret beskrivelse">
            <a:extLst>
              <a:ext uri="{FF2B5EF4-FFF2-40B4-BE49-F238E27FC236}">
                <a16:creationId xmlns:a16="http://schemas.microsoft.com/office/drawing/2014/main" id="{2BFCC0D4-5581-D007-72EF-BB84BF182DB8}"/>
              </a:ext>
            </a:extLst>
          </p:cNvPr>
          <p:cNvPicPr>
            <a:picLocks noGrp="1" noChangeAspect="1"/>
          </p:cNvPicPr>
          <p:nvPr>
            <p:ph type="pic" sz="quarter" idx="10"/>
          </p:nvPr>
        </p:nvPicPr>
        <p:blipFill>
          <a:blip r:embed="rId3">
            <a:duotone>
              <a:schemeClr val="accent1">
                <a:shade val="45000"/>
                <a:satMod val="135000"/>
              </a:schemeClr>
              <a:prstClr val="white"/>
            </a:duotone>
          </a:blip>
          <a:srcRect t="7" b="7"/>
          <a:stretch>
            <a:fillRect/>
          </a:stretch>
        </p:blipFill>
        <p:spPr/>
      </p:pic>
    </p:spTree>
    <p:extLst>
      <p:ext uri="{BB962C8B-B14F-4D97-AF65-F5344CB8AC3E}">
        <p14:creationId xmlns:p14="http://schemas.microsoft.com/office/powerpoint/2010/main" val="1813615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Pause</a:t>
            </a:r>
          </a:p>
        </p:txBody>
      </p:sp>
      <p:sp>
        <p:nvSpPr>
          <p:cNvPr id="4" name="Pladsholder til slidenummer 3"/>
          <p:cNvSpPr>
            <a:spLocks noGrp="1"/>
          </p:cNvSpPr>
          <p:nvPr>
            <p:ph type="sldNum" sz="quarter" idx="12"/>
          </p:nvPr>
        </p:nvSpPr>
        <p:spPr/>
        <p:txBody>
          <a:bodyPr/>
          <a:lstStyle/>
          <a:p>
            <a:fld id="{50DEC214-4A26-8544-86E4-D5810B015655}" type="slidenum">
              <a:rPr lang="da-DK" smtClean="0"/>
              <a:t>23</a:t>
            </a:fld>
            <a:endParaRPr lang="da-DK" dirty="0"/>
          </a:p>
        </p:txBody>
      </p:sp>
      <p:pic>
        <p:nvPicPr>
          <p:cNvPr id="5" name="Picture 2" descr="HAVE A SIB | Coffee illustration, Mug drawing, Coffee drawi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393092" y="1450800"/>
            <a:ext cx="7405815" cy="439261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96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3343342608"/>
              </p:ext>
            </p:extLst>
          </p:nvPr>
        </p:nvGraphicFramePr>
        <p:xfrm>
          <a:off x="648349" y="2059300"/>
          <a:ext cx="8059167" cy="4313218"/>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79911">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79911">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79911">
                <a:tc>
                  <a:txBody>
                    <a:bodyPr/>
                    <a:lstStyle/>
                    <a:p>
                      <a:pPr>
                        <a:spcAft>
                          <a:spcPts val="600"/>
                        </a:spcAft>
                      </a:pPr>
                      <a:r>
                        <a:rPr lang="da-DK" sz="2000" b="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79911">
                <a:tc>
                  <a:txBody>
                    <a:bodyPr/>
                    <a:lstStyle/>
                    <a:p>
                      <a:pPr>
                        <a:spcAft>
                          <a:spcPts val="600"/>
                        </a:spcAft>
                      </a:pPr>
                      <a:r>
                        <a:rPr lang="da-DK" sz="2400" b="1" dirty="0"/>
                        <a:t>Mød deltagerne og indsatserne</a:t>
                      </a:r>
                      <a:endParaRPr lang="da-DK" sz="2400" b="1" dirty="0">
                        <a:solidFill>
                          <a:schemeClr val="tx2"/>
                        </a:solidFill>
                      </a:endParaRPr>
                    </a:p>
                  </a:txBody>
                  <a:tcPr/>
                </a:tc>
                <a:extLst>
                  <a:ext uri="{0D108BD9-81ED-4DB2-BD59-A6C34878D82A}">
                    <a16:rowId xmlns:a16="http://schemas.microsoft.com/office/drawing/2014/main" val="10004"/>
                  </a:ext>
                </a:extLst>
              </a:tr>
              <a:tr h="83375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7991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7991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3669525194"/>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24</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833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Forbedringsindsatser</a:t>
            </a:r>
          </a:p>
        </p:txBody>
      </p:sp>
      <p:sp>
        <p:nvSpPr>
          <p:cNvPr id="4" name="Pladsholder til slidenummer 3"/>
          <p:cNvSpPr>
            <a:spLocks noGrp="1"/>
          </p:cNvSpPr>
          <p:nvPr>
            <p:ph type="sldNum" sz="quarter" idx="12"/>
          </p:nvPr>
        </p:nvSpPr>
        <p:spPr/>
        <p:txBody>
          <a:bodyPr/>
          <a:lstStyle/>
          <a:p>
            <a:fld id="{50DEC214-4A26-8544-86E4-D5810B015655}" type="slidenum">
              <a:rPr lang="da-DK" smtClean="0"/>
              <a:t>25</a:t>
            </a:fld>
            <a:endParaRPr lang="da-DK" dirty="0"/>
          </a:p>
        </p:txBody>
      </p:sp>
      <p:graphicFrame>
        <p:nvGraphicFramePr>
          <p:cNvPr id="27" name="Tabel 26"/>
          <p:cNvGraphicFramePr>
            <a:graphicFrameLocks noGrp="1"/>
          </p:cNvGraphicFramePr>
          <p:nvPr>
            <p:extLst>
              <p:ext uri="{D42A27DB-BD31-4B8C-83A1-F6EECF244321}">
                <p14:modId xmlns:p14="http://schemas.microsoft.com/office/powerpoint/2010/main" val="2890999586"/>
              </p:ext>
            </p:extLst>
          </p:nvPr>
        </p:nvGraphicFramePr>
        <p:xfrm>
          <a:off x="911225" y="1859720"/>
          <a:ext cx="10029492" cy="4264817"/>
        </p:xfrm>
        <a:graphic>
          <a:graphicData uri="http://schemas.openxmlformats.org/drawingml/2006/table">
            <a:tbl>
              <a:tblPr>
                <a:tableStyleId>{7DF18680-E054-41AD-8BC1-D1AEF772440D}</a:tableStyleId>
              </a:tblPr>
              <a:tblGrid>
                <a:gridCol w="4519030">
                  <a:extLst>
                    <a:ext uri="{9D8B030D-6E8A-4147-A177-3AD203B41FA5}">
                      <a16:colId xmlns:a16="http://schemas.microsoft.com/office/drawing/2014/main" val="20000"/>
                    </a:ext>
                  </a:extLst>
                </a:gridCol>
                <a:gridCol w="5510462">
                  <a:extLst>
                    <a:ext uri="{9D8B030D-6E8A-4147-A177-3AD203B41FA5}">
                      <a16:colId xmlns:a16="http://schemas.microsoft.com/office/drawing/2014/main" val="20001"/>
                    </a:ext>
                  </a:extLst>
                </a:gridCol>
              </a:tblGrid>
              <a:tr h="370840">
                <a:tc>
                  <a:txBody>
                    <a:bodyPr/>
                    <a:lstStyle/>
                    <a:p>
                      <a:pPr algn="l"/>
                      <a:endParaRPr lang="da-DK" sz="2400" b="0" dirty="0">
                        <a:solidFill>
                          <a:schemeClr val="tx2"/>
                        </a:solidFill>
                      </a:endParaRPr>
                    </a:p>
                  </a:txBody>
                  <a:tcPr/>
                </a:tc>
                <a:tc>
                  <a:txBody>
                    <a:bodyPr/>
                    <a:lstStyle/>
                    <a:p>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pPr algn="l"/>
                      <a:endParaRPr lang="da-DK" sz="2400" kern="1200" baseline="0" dirty="0">
                        <a:solidFill>
                          <a:schemeClr val="tx2"/>
                        </a:solidFill>
                        <a:latin typeface="+mn-lt"/>
                        <a:ea typeface="+mn-ea"/>
                        <a:cs typeface="+mn-cs"/>
                      </a:endParaRPr>
                    </a:p>
                  </a:txBody>
                  <a:tcPr/>
                </a:tc>
                <a:tc>
                  <a:txBody>
                    <a:bodyPr/>
                    <a:lstStyle/>
                    <a:p>
                      <a:pPr marL="0" algn="l" defTabSz="914400" rtl="0" eaLnBrk="1" fontAlgn="b" latinLnBrk="0" hangingPunct="1"/>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1"/>
                  </a:ext>
                </a:extLst>
              </a:tr>
              <a:tr h="594360">
                <a:tc>
                  <a:txBody>
                    <a:bodyPr/>
                    <a:lstStyle/>
                    <a:p>
                      <a:pPr algn="l"/>
                      <a:endParaRPr lang="da-DK" sz="2400" b="1" kern="1200" baseline="0" dirty="0">
                        <a:solidFill>
                          <a:schemeClr val="tx2"/>
                        </a:solidFill>
                        <a:latin typeface="+mn-lt"/>
                        <a:ea typeface="+mn-ea"/>
                        <a:cs typeface="+mn-cs"/>
                      </a:endParaRPr>
                    </a:p>
                  </a:txBody>
                  <a:tcPr/>
                </a:tc>
                <a:tc>
                  <a:txBody>
                    <a:bodyPr/>
                    <a:lstStyle/>
                    <a:p>
                      <a:pPr marL="0" algn="l" defTabSz="914400" rtl="0" eaLnBrk="1" fontAlgn="b" latinLnBrk="0" hangingPunct="1"/>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2"/>
                  </a:ext>
                </a:extLst>
              </a:tr>
              <a:tr h="470057">
                <a:tc>
                  <a:txBody>
                    <a:bodyPr/>
                    <a:lstStyle/>
                    <a:p>
                      <a:endParaRPr lang="da-DK" sz="2400" kern="1200" baseline="0" dirty="0"/>
                    </a:p>
                  </a:txBody>
                  <a:tcPr/>
                </a:tc>
                <a:tc>
                  <a:txBody>
                    <a:bodyPr/>
                    <a:lstStyle/>
                    <a:p>
                      <a:pPr marL="0" algn="l" defTabSz="914400" rtl="0" eaLnBrk="1" fontAlgn="b" latinLnBrk="0" hangingPunct="1"/>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2400" kern="1200" baseline="0" dirty="0"/>
                    </a:p>
                  </a:txBody>
                  <a:tcPr/>
                </a:tc>
                <a:tc>
                  <a:txBody>
                    <a:bodyPr/>
                    <a:lstStyle/>
                    <a:p>
                      <a:pPr marL="0" algn="l" defTabSz="914400" rtl="0" eaLnBrk="1" fontAlgn="b" latinLnBrk="0" hangingPunct="1"/>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4"/>
                  </a:ext>
                </a:extLst>
              </a:tr>
              <a:tr h="434741">
                <a:tc>
                  <a:txBody>
                    <a:bodyPr/>
                    <a:lstStyle/>
                    <a:p>
                      <a:endParaRPr lang="da-DK" sz="2400"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5"/>
                  </a:ext>
                </a:extLst>
              </a:tr>
              <a:tr h="370840">
                <a:tc>
                  <a:txBody>
                    <a:bodyPr/>
                    <a:lstStyle/>
                    <a:p>
                      <a:pPr marL="0" algn="l" defTabSz="914400" rtl="0" eaLnBrk="1" latinLnBrk="0" hangingPunct="1"/>
                      <a:endParaRPr lang="da-DK" sz="2400" kern="1200" dirty="0"/>
                    </a:p>
                  </a:txBody>
                  <a:tcPr/>
                </a:tc>
                <a:tc vMerge="1">
                  <a:txBody>
                    <a:bodyPr/>
                    <a:lstStyle/>
                    <a:p>
                      <a:endParaRPr lang="da-DK" dirty="0">
                        <a:solidFill>
                          <a:schemeClr val="tx2"/>
                        </a:solidFill>
                      </a:endParaRPr>
                    </a:p>
                  </a:txBody>
                  <a:tcPr/>
                </a:tc>
                <a:extLst>
                  <a:ext uri="{0D108BD9-81ED-4DB2-BD59-A6C34878D82A}">
                    <a16:rowId xmlns:a16="http://schemas.microsoft.com/office/drawing/2014/main" val="10006"/>
                  </a:ext>
                </a:extLst>
              </a:tr>
              <a:tr h="370840">
                <a:tc>
                  <a:txBody>
                    <a:bodyPr/>
                    <a:lstStyle/>
                    <a:p>
                      <a:pPr marL="0" algn="l" defTabSz="914400" rtl="0" eaLnBrk="1" latinLnBrk="0" hangingPunct="1"/>
                      <a:endParaRPr lang="da-DK" sz="2400" kern="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588046009"/>
                  </a:ext>
                </a:extLst>
              </a:tr>
              <a:tr h="370840">
                <a:tc>
                  <a:txBody>
                    <a:bodyPr/>
                    <a:lstStyle/>
                    <a:p>
                      <a:pPr marL="0" algn="l" defTabSz="914400" rtl="0" eaLnBrk="1" latinLnBrk="0" hangingPunct="1"/>
                      <a:endParaRPr lang="da-DK" sz="2400" kern="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3082301320"/>
                  </a:ext>
                </a:extLst>
              </a:tr>
            </a:tbl>
          </a:graphicData>
        </a:graphic>
      </p:graphicFrame>
      <p:pic>
        <p:nvPicPr>
          <p:cNvPr id="28" name="Billed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275" y="4454871"/>
            <a:ext cx="2033336" cy="2033336"/>
          </a:xfrm>
          <a:prstGeom prst="rect">
            <a:avLst/>
          </a:prstGeom>
        </p:spPr>
      </p:pic>
      <p:sp>
        <p:nvSpPr>
          <p:cNvPr id="3" name="Tekstfelt 2">
            <a:extLst>
              <a:ext uri="{FF2B5EF4-FFF2-40B4-BE49-F238E27FC236}">
                <a16:creationId xmlns:a16="http://schemas.microsoft.com/office/drawing/2014/main" id="{C3699738-BA06-3BE5-B69F-1A59DE0DEC38}"/>
              </a:ext>
            </a:extLst>
          </p:cNvPr>
          <p:cNvSpPr txBox="1"/>
          <p:nvPr/>
        </p:nvSpPr>
        <p:spPr>
          <a:xfrm>
            <a:off x="330470" y="185926"/>
            <a:ext cx="4541567" cy="369332"/>
          </a:xfrm>
          <a:prstGeom prst="rect">
            <a:avLst/>
          </a:prstGeom>
          <a:noFill/>
        </p:spPr>
        <p:txBody>
          <a:bodyPr wrap="square">
            <a:spAutoFit/>
          </a:bodyPr>
          <a:lstStyle/>
          <a:p>
            <a:r>
              <a:rPr lang="da-DK" sz="1800" dirty="0">
                <a:solidFill>
                  <a:schemeClr val="tx1"/>
                </a:solidFill>
              </a:rPr>
              <a:t>Møde deltagerne og indsatserne</a:t>
            </a:r>
            <a:endParaRPr lang="da-DK" dirty="0">
              <a:solidFill>
                <a:schemeClr val="tx1"/>
              </a:solidFill>
            </a:endParaRPr>
          </a:p>
        </p:txBody>
      </p:sp>
    </p:spTree>
    <p:extLst>
      <p:ext uri="{BB962C8B-B14F-4D97-AF65-F5344CB8AC3E}">
        <p14:creationId xmlns:p14="http://schemas.microsoft.com/office/powerpoint/2010/main" val="400270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6867" y="161588"/>
            <a:ext cx="9648826" cy="1081007"/>
          </a:xfrm>
        </p:spPr>
        <p:txBody>
          <a:bodyPr/>
          <a:lstStyle/>
          <a:p>
            <a:br>
              <a:rPr lang="da-DK" dirty="0"/>
            </a:br>
            <a:r>
              <a:rPr lang="da-DK" dirty="0"/>
              <a:t>Pitch jeres forandringsidé</a:t>
            </a:r>
          </a:p>
        </p:txBody>
      </p:sp>
      <p:sp>
        <p:nvSpPr>
          <p:cNvPr id="8" name="Ellipse 7"/>
          <p:cNvSpPr/>
          <p:nvPr/>
        </p:nvSpPr>
        <p:spPr>
          <a:xfrm>
            <a:off x="2389908" y="2093189"/>
            <a:ext cx="2340000" cy="23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dirty="0"/>
          </a:p>
        </p:txBody>
      </p:sp>
      <p:sp>
        <p:nvSpPr>
          <p:cNvPr id="11" name="Tekstfelt 10"/>
          <p:cNvSpPr txBox="1"/>
          <p:nvPr/>
        </p:nvSpPr>
        <p:spPr>
          <a:xfrm>
            <a:off x="2389908" y="2579959"/>
            <a:ext cx="2493034" cy="1323439"/>
          </a:xfrm>
          <a:prstGeom prst="rect">
            <a:avLst/>
          </a:prstGeom>
          <a:noFill/>
        </p:spPr>
        <p:txBody>
          <a:bodyPr wrap="square" rtlCol="0">
            <a:spAutoFit/>
          </a:bodyPr>
          <a:lstStyle/>
          <a:p>
            <a:pPr algn="ctr"/>
            <a:r>
              <a:rPr lang="da-DK" sz="4000" dirty="0">
                <a:solidFill>
                  <a:schemeClr val="bg1"/>
                </a:solidFill>
              </a:rPr>
              <a:t>Maks. </a:t>
            </a:r>
          </a:p>
          <a:p>
            <a:pPr algn="ctr"/>
            <a:r>
              <a:rPr lang="da-DK" sz="4000" dirty="0">
                <a:solidFill>
                  <a:schemeClr val="bg1"/>
                </a:solidFill>
              </a:rPr>
              <a:t>3 min.</a:t>
            </a:r>
          </a:p>
        </p:txBody>
      </p:sp>
      <p:sp>
        <p:nvSpPr>
          <p:cNvPr id="14" name="Ligebenet trekant 13"/>
          <p:cNvSpPr/>
          <p:nvPr/>
        </p:nvSpPr>
        <p:spPr>
          <a:xfrm rot="10800000">
            <a:off x="3386439" y="4552560"/>
            <a:ext cx="353725" cy="2329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p:cNvSpPr txBox="1"/>
          <p:nvPr/>
        </p:nvSpPr>
        <p:spPr>
          <a:xfrm>
            <a:off x="1490243" y="5122334"/>
            <a:ext cx="6034742" cy="1323439"/>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Hvem er I, og hvor kommer I fra?</a:t>
            </a:r>
          </a:p>
          <a:p>
            <a:pPr marL="285750" indent="-285750">
              <a:buFont typeface="Arial" panose="020B0604020202020204" pitchFamily="34" charset="0"/>
              <a:buChar char="•"/>
            </a:pPr>
            <a:r>
              <a:rPr lang="da-DK" sz="2000" dirty="0">
                <a:solidFill>
                  <a:schemeClr val="tx2"/>
                </a:solidFill>
              </a:rPr>
              <a:t>Hvilket problem vil I løse?</a:t>
            </a:r>
          </a:p>
          <a:p>
            <a:pPr marL="285750" indent="-285750">
              <a:buFont typeface="Arial" panose="020B0604020202020204" pitchFamily="34" charset="0"/>
              <a:buChar char="•"/>
            </a:pPr>
            <a:r>
              <a:rPr lang="da-DK" sz="2000" dirty="0">
                <a:solidFill>
                  <a:schemeClr val="tx2"/>
                </a:solidFill>
              </a:rPr>
              <a:t>Hvorfor er det vigtigt?</a:t>
            </a:r>
          </a:p>
          <a:p>
            <a:pPr marL="285750" indent="-285750">
              <a:buFont typeface="Arial" panose="020B0604020202020204" pitchFamily="34" charset="0"/>
              <a:buChar char="•"/>
            </a:pPr>
            <a:r>
              <a:rPr lang="da-DK" sz="2000" dirty="0">
                <a:solidFill>
                  <a:schemeClr val="tx2"/>
                </a:solidFill>
              </a:rPr>
              <a:t>Hvem vil det være godt for?</a:t>
            </a:r>
          </a:p>
        </p:txBody>
      </p:sp>
      <p:sp>
        <p:nvSpPr>
          <p:cNvPr id="21" name="Tekstfelt 20"/>
          <p:cNvSpPr txBox="1"/>
          <p:nvPr/>
        </p:nvSpPr>
        <p:spPr>
          <a:xfrm>
            <a:off x="1971727" y="1612815"/>
            <a:ext cx="3183148" cy="369332"/>
          </a:xfrm>
          <a:prstGeom prst="rect">
            <a:avLst/>
          </a:prstGeom>
          <a:noFill/>
        </p:spPr>
        <p:txBody>
          <a:bodyPr wrap="square" rtlCol="0">
            <a:spAutoFit/>
          </a:bodyPr>
          <a:lstStyle/>
          <a:p>
            <a:pPr algn="ctr"/>
            <a:r>
              <a:rPr lang="da-DK" b="1" dirty="0"/>
              <a:t>PITCH</a:t>
            </a:r>
          </a:p>
        </p:txBody>
      </p:sp>
      <p:sp>
        <p:nvSpPr>
          <p:cNvPr id="3" name="Pladsholder til slidenummer 2">
            <a:extLst>
              <a:ext uri="{FF2B5EF4-FFF2-40B4-BE49-F238E27FC236}">
                <a16:creationId xmlns:a16="http://schemas.microsoft.com/office/drawing/2014/main" id="{37BD5C68-E648-CE91-A41B-AF9CE39CB18C}"/>
              </a:ext>
            </a:extLst>
          </p:cNvPr>
          <p:cNvSpPr>
            <a:spLocks noGrp="1"/>
          </p:cNvSpPr>
          <p:nvPr>
            <p:ph type="sldNum" sz="quarter" idx="12"/>
          </p:nvPr>
        </p:nvSpPr>
        <p:spPr/>
        <p:txBody>
          <a:bodyPr/>
          <a:lstStyle/>
          <a:p>
            <a:fld id="{50DEC214-4A26-8544-86E4-D5810B015655}" type="slidenum">
              <a:rPr lang="da-DK" smtClean="0"/>
              <a:t>26</a:t>
            </a:fld>
            <a:endParaRPr lang="da-DK" dirty="0"/>
          </a:p>
        </p:txBody>
      </p:sp>
      <p:pic>
        <p:nvPicPr>
          <p:cNvPr id="6" name="Picture 2" descr="lottie animations set - teamwork by Gabriela Schmitz for LottieFiles on  Dribbble">
            <a:extLst>
              <a:ext uri="{FF2B5EF4-FFF2-40B4-BE49-F238E27FC236}">
                <a16:creationId xmlns:a16="http://schemas.microsoft.com/office/drawing/2014/main" id="{BD2FF0F5-A229-46A6-3FBF-D98108C30B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13608" y="2425491"/>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B2F4E1D9-E1BA-4CF5-5960-D74962DB351A}"/>
              </a:ext>
            </a:extLst>
          </p:cNvPr>
          <p:cNvSpPr txBox="1"/>
          <p:nvPr/>
        </p:nvSpPr>
        <p:spPr>
          <a:xfrm>
            <a:off x="330470" y="185926"/>
            <a:ext cx="4541567" cy="369332"/>
          </a:xfrm>
          <a:prstGeom prst="rect">
            <a:avLst/>
          </a:prstGeom>
          <a:noFill/>
        </p:spPr>
        <p:txBody>
          <a:bodyPr wrap="square">
            <a:spAutoFit/>
          </a:bodyPr>
          <a:lstStyle/>
          <a:p>
            <a:r>
              <a:rPr lang="da-DK" sz="1800" dirty="0">
                <a:solidFill>
                  <a:schemeClr val="tx1"/>
                </a:solidFill>
              </a:rPr>
              <a:t>Møde deltagerne og indsatserne</a:t>
            </a:r>
            <a:endParaRPr lang="da-DK" dirty="0">
              <a:solidFill>
                <a:schemeClr val="tx1"/>
              </a:solidFill>
            </a:endParaRPr>
          </a:p>
        </p:txBody>
      </p:sp>
    </p:spTree>
    <p:extLst>
      <p:ext uri="{BB962C8B-B14F-4D97-AF65-F5344CB8AC3E}">
        <p14:creationId xmlns:p14="http://schemas.microsoft.com/office/powerpoint/2010/main" val="275392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Pause</a:t>
            </a:r>
          </a:p>
        </p:txBody>
      </p:sp>
      <p:sp>
        <p:nvSpPr>
          <p:cNvPr id="4" name="Pladsholder til slidenummer 3"/>
          <p:cNvSpPr>
            <a:spLocks noGrp="1"/>
          </p:cNvSpPr>
          <p:nvPr>
            <p:ph type="sldNum" sz="quarter" idx="12"/>
          </p:nvPr>
        </p:nvSpPr>
        <p:spPr/>
        <p:txBody>
          <a:bodyPr/>
          <a:lstStyle/>
          <a:p>
            <a:fld id="{50DEC214-4A26-8544-86E4-D5810B015655}" type="slidenum">
              <a:rPr lang="da-DK" smtClean="0"/>
              <a:t>27</a:t>
            </a:fld>
            <a:endParaRPr lang="da-DK" dirty="0"/>
          </a:p>
        </p:txBody>
      </p:sp>
      <p:pic>
        <p:nvPicPr>
          <p:cNvPr id="5" name="Picture 2" descr="HAVE A SIB | Coffee illustration, Mug drawing, Coffee drawi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393092" y="1450800"/>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591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3929197907"/>
              </p:ext>
            </p:extLst>
          </p:nvPr>
        </p:nvGraphicFramePr>
        <p:xfrm>
          <a:off x="648349" y="1902138"/>
          <a:ext cx="8059167" cy="4173150"/>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5836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58365">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58365">
                <a:tc>
                  <a:txBody>
                    <a:bodyPr/>
                    <a:lstStyle/>
                    <a:p>
                      <a:pPr>
                        <a:spcAft>
                          <a:spcPts val="600"/>
                        </a:spcAft>
                      </a:pPr>
                      <a:r>
                        <a:rPr lang="da-DK" sz="2000" b="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58365">
                <a:tc>
                  <a:txBody>
                    <a:bodyPr/>
                    <a:lstStyle/>
                    <a:p>
                      <a:pPr>
                        <a:spcAft>
                          <a:spcPts val="600"/>
                        </a:spcAft>
                      </a:pPr>
                      <a:r>
                        <a:rPr lang="da-DK" sz="2000" b="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80277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Forstå det system, I ønsker at forbedre: Introduktion til dybere analyse af problem</a:t>
                      </a:r>
                      <a:endParaRPr lang="da-DK" sz="2400" b="1" dirty="0">
                        <a:solidFill>
                          <a:schemeClr val="tx2"/>
                        </a:solidFill>
                      </a:endParaRPr>
                    </a:p>
                  </a:txBody>
                  <a:tcPr/>
                </a:tc>
                <a:extLst>
                  <a:ext uri="{0D108BD9-81ED-4DB2-BD59-A6C34878D82A}">
                    <a16:rowId xmlns:a16="http://schemas.microsoft.com/office/drawing/2014/main" val="10008"/>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1702514443"/>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28</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133448" y="2376782"/>
            <a:ext cx="2341796" cy="234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88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705344"/>
            <a:ext cx="9648826" cy="1081007"/>
          </a:xfrm>
        </p:spPr>
        <p:txBody>
          <a:bodyPr/>
          <a:lstStyle/>
          <a:p>
            <a:pPr fontAlgn="t"/>
            <a:br>
              <a:rPr lang="da-DK" b="0" dirty="0"/>
            </a:br>
            <a:br>
              <a:rPr lang="da-DK" b="0" dirty="0"/>
            </a:br>
            <a:br>
              <a:rPr lang="da-DK" b="0" dirty="0"/>
            </a:br>
            <a:br>
              <a:rPr lang="da-DK" b="0" dirty="0"/>
            </a:br>
            <a:br>
              <a:rPr lang="da-DK" b="0" dirty="0"/>
            </a:br>
            <a:r>
              <a:rPr lang="da-DK" dirty="0"/>
              <a:t>Forstå det system, I ønsker at forbedre</a:t>
            </a:r>
          </a:p>
        </p:txBody>
      </p:sp>
      <p:sp>
        <p:nvSpPr>
          <p:cNvPr id="3" name="Pladsholder til indhold 2"/>
          <p:cNvSpPr>
            <a:spLocks noGrp="1"/>
          </p:cNvSpPr>
          <p:nvPr>
            <p:ph idx="1"/>
          </p:nvPr>
        </p:nvSpPr>
        <p:spPr/>
        <p:txBody>
          <a:bodyPr/>
          <a:lstStyle/>
          <a:p>
            <a:pPr marL="0" indent="0">
              <a:buNone/>
            </a:pPr>
            <a:r>
              <a:rPr lang="da-DK" dirty="0"/>
              <a:t>Værksteder til analyse af et problem, 3 værksteder á 15 minutter:</a:t>
            </a:r>
          </a:p>
          <a:p>
            <a:pPr marL="0" indent="0">
              <a:buNone/>
            </a:pPr>
            <a:endParaRPr lang="da-DK" dirty="0"/>
          </a:p>
          <a:p>
            <a:pPr marL="457200" indent="-457200">
              <a:buFont typeface="+mj-lt"/>
              <a:buAutoNum type="arabicPeriod"/>
            </a:pPr>
            <a:r>
              <a:rPr lang="da-DK" dirty="0"/>
              <a:t>Arbejdsgangsanalyse </a:t>
            </a:r>
          </a:p>
          <a:p>
            <a:pPr marL="457200" indent="-457200">
              <a:buFont typeface="+mj-lt"/>
              <a:buAutoNum type="arabicPeriod"/>
            </a:pPr>
            <a:r>
              <a:rPr lang="da-DK" dirty="0" err="1"/>
              <a:t>Paretoanalyse</a:t>
            </a:r>
            <a:endParaRPr lang="da-DK" dirty="0"/>
          </a:p>
          <a:p>
            <a:pPr marL="457200" indent="-457200">
              <a:buFont typeface="+mj-lt"/>
              <a:buAutoNum type="arabicPeriod"/>
            </a:pPr>
            <a:r>
              <a:rPr lang="da-DK" dirty="0"/>
              <a:t>I patientens fodspor</a:t>
            </a:r>
          </a:p>
          <a:p>
            <a:pPr marL="0" indent="0">
              <a:buNone/>
            </a:pPr>
            <a:endParaRPr lang="da-DK" dirty="0"/>
          </a:p>
          <a:p>
            <a:pPr marL="0" indent="0">
              <a:buNone/>
            </a:pPr>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29</a:t>
            </a:fld>
            <a:endParaRPr lang="da-DK" dirty="0"/>
          </a:p>
        </p:txBody>
      </p:sp>
      <p:sp>
        <p:nvSpPr>
          <p:cNvPr id="6" name="Tekstfelt 5"/>
          <p:cNvSpPr txBox="1"/>
          <p:nvPr/>
        </p:nvSpPr>
        <p:spPr>
          <a:xfrm>
            <a:off x="1054575" y="4522834"/>
            <a:ext cx="4871311" cy="923330"/>
          </a:xfrm>
          <a:prstGeom prst="rect">
            <a:avLst/>
          </a:prstGeom>
          <a:gradFill>
            <a:gsLst>
              <a:gs pos="0">
                <a:schemeClr val="tx2"/>
              </a:gs>
              <a:gs pos="50000">
                <a:schemeClr val="tx2">
                  <a:lumMod val="60000"/>
                  <a:lumOff val="40000"/>
                </a:schemeClr>
              </a:gs>
              <a:gs pos="100000">
                <a:schemeClr val="tx2">
                  <a:lumMod val="40000"/>
                  <a:lumOff val="60000"/>
                </a:schemeClr>
              </a:gs>
            </a:gsLst>
          </a:gradFill>
          <a:ln>
            <a:solidFill>
              <a:srgbClr val="FFFFFF"/>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da-DK" b="1" dirty="0">
                <a:solidFill>
                  <a:schemeClr val="bg1"/>
                </a:solidFill>
              </a:rPr>
              <a:t>Gruppe 1: </a:t>
            </a:r>
          </a:p>
          <a:p>
            <a:r>
              <a:rPr lang="da-DK" b="1" dirty="0">
                <a:solidFill>
                  <a:schemeClr val="bg1"/>
                </a:solidFill>
              </a:rPr>
              <a:t>Gruppe 2:</a:t>
            </a:r>
          </a:p>
          <a:p>
            <a:r>
              <a:rPr lang="da-DK" b="1" dirty="0">
                <a:solidFill>
                  <a:schemeClr val="bg1"/>
                </a:solidFill>
              </a:rPr>
              <a:t>Gruppe 3: </a:t>
            </a:r>
          </a:p>
        </p:txBody>
      </p:sp>
      <p:pic>
        <p:nvPicPr>
          <p:cNvPr id="7" name="Picture 2" descr="lottie animations set - teamwork by Gabriela Schmitz for LottieFiles on  Dribbble">
            <a:extLst>
              <a:ext uri="{FF2B5EF4-FFF2-40B4-BE49-F238E27FC236}">
                <a16:creationId xmlns:a16="http://schemas.microsoft.com/office/drawing/2014/main" id="{8452B611-B85E-94FD-5788-51EF97F160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3620" y="2871298"/>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FAE69A86-82AB-4617-7BB6-A141AE2A76AC}"/>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266672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11225" y="369793"/>
            <a:ext cx="9648826" cy="1081007"/>
          </a:xfrm>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896274047"/>
              </p:ext>
            </p:extLst>
          </p:nvPr>
        </p:nvGraphicFramePr>
        <p:xfrm>
          <a:off x="911225" y="1881188"/>
          <a:ext cx="8059167" cy="4011565"/>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400" b="1" dirty="0"/>
                        <a:t>Velkommen </a:t>
                      </a:r>
                      <a:endParaRPr lang="da-DK" sz="2400" b="1"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00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00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00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77544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2645975404"/>
                  </a:ext>
                </a:extLst>
              </a:tr>
            </a:tbl>
          </a:graphicData>
        </a:graphic>
      </p:graphicFrame>
      <p:sp>
        <p:nvSpPr>
          <p:cNvPr id="2" name="Pladsholder til slidenummer 1"/>
          <p:cNvSpPr>
            <a:spLocks noGrp="1"/>
          </p:cNvSpPr>
          <p:nvPr>
            <p:ph type="sldNum" sz="quarter" idx="12"/>
          </p:nvPr>
        </p:nvSpPr>
        <p:spPr>
          <a:xfrm>
            <a:off x="150471" y="6534000"/>
            <a:ext cx="360000" cy="324000"/>
          </a:xfrm>
        </p:spPr>
        <p:txBody>
          <a:bodyPr/>
          <a:lstStyle/>
          <a:p>
            <a:fld id="{50DEC214-4A26-8544-86E4-D5810B015655}" type="slidenum">
              <a:rPr lang="da-DK" smtClean="0"/>
              <a:pPr/>
              <a:t>3</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C1C348C3-0074-FCD9-EE50-0B2C012F6A80}"/>
              </a:ext>
            </a:extLst>
          </p:cNvPr>
          <p:cNvSpPr txBox="1">
            <a:spLocks/>
          </p:cNvSpPr>
          <p:nvPr/>
        </p:nvSpPr>
        <p:spPr>
          <a:xfrm>
            <a:off x="911225" y="370592"/>
            <a:ext cx="9648826" cy="953585"/>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endParaRPr lang="da-DK" dirty="0">
              <a:solidFill>
                <a:schemeClr val="tx1"/>
              </a:solidFill>
            </a:endParaRPr>
          </a:p>
        </p:txBody>
      </p:sp>
      <p:sp>
        <p:nvSpPr>
          <p:cNvPr id="8" name="Tekstfelt 7">
            <a:extLst>
              <a:ext uri="{FF2B5EF4-FFF2-40B4-BE49-F238E27FC236}">
                <a16:creationId xmlns:a16="http://schemas.microsoft.com/office/drawing/2014/main" id="{2C72A793-729F-820E-123E-C8D3D384DFBB}"/>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spTree>
    <p:extLst>
      <p:ext uri="{BB962C8B-B14F-4D97-AF65-F5344CB8AC3E}">
        <p14:creationId xmlns:p14="http://schemas.microsoft.com/office/powerpoint/2010/main" val="1084255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8"/>
          </p:nvPr>
        </p:nvSpPr>
        <p:spPr>
          <a:xfrm>
            <a:off x="150472" y="6473615"/>
            <a:ext cx="360000" cy="324000"/>
          </a:xfrm>
        </p:spPr>
        <p:txBody>
          <a:bodyPr/>
          <a:lstStyle/>
          <a:p>
            <a:fld id="{50DEC214-4A26-8544-86E4-D5810B015655}" type="slidenum">
              <a:rPr lang="da-DK" smtClean="0"/>
              <a:pPr/>
              <a:t>30</a:t>
            </a:fld>
            <a:endParaRPr lang="da-DK" dirty="0"/>
          </a:p>
        </p:txBody>
      </p:sp>
      <p:sp>
        <p:nvSpPr>
          <p:cNvPr id="3" name="Titel 2"/>
          <p:cNvSpPr>
            <a:spLocks noGrp="1"/>
          </p:cNvSpPr>
          <p:nvPr>
            <p:ph type="ctrTitle"/>
          </p:nvPr>
        </p:nvSpPr>
        <p:spPr>
          <a:xfrm>
            <a:off x="536989" y="637836"/>
            <a:ext cx="5393321" cy="2813304"/>
          </a:xfrm>
        </p:spPr>
        <p:txBody>
          <a:bodyPr anchor="ctr"/>
          <a:lstStyle/>
          <a:p>
            <a:r>
              <a:rPr lang="da-DK" sz="3200" dirty="0"/>
              <a:t>At forstå det system, vi vil forbedre</a:t>
            </a:r>
            <a:br>
              <a:rPr lang="da-DK" sz="3200" dirty="0"/>
            </a:br>
            <a:br>
              <a:rPr lang="da-DK" sz="3200" dirty="0"/>
            </a:br>
            <a:r>
              <a:rPr lang="da-DK" sz="2500" dirty="0"/>
              <a:t>Arbejdsgangsanalyse</a:t>
            </a:r>
          </a:p>
        </p:txBody>
      </p:sp>
      <p:sp>
        <p:nvSpPr>
          <p:cNvPr id="4" name="Undertitel 3"/>
          <p:cNvSpPr>
            <a:spLocks noGrp="1"/>
          </p:cNvSpPr>
          <p:nvPr>
            <p:ph type="subTitle" idx="1"/>
          </p:nvPr>
        </p:nvSpPr>
        <p:spPr>
          <a:xfrm>
            <a:off x="370488" y="5465262"/>
            <a:ext cx="5559822" cy="1226782"/>
          </a:xfrm>
        </p:spPr>
        <p:txBody>
          <a:bodyPr>
            <a:normAutofit/>
          </a:bodyPr>
          <a:lstStyle/>
          <a:p>
            <a:r>
              <a:rPr lang="da-DK" dirty="0"/>
              <a:t>LÆS MERE:</a:t>
            </a:r>
          </a:p>
          <a:p>
            <a:r>
              <a:rPr lang="da-DK" dirty="0">
                <a:hlinkClick r:id="rId3">
                  <a:extLst>
                    <a:ext uri="{A12FA001-AC4F-418D-AE19-62706E023703}">
                      <ahyp:hlinkClr xmlns:ahyp="http://schemas.microsoft.com/office/drawing/2018/hyperlinkcolor" val="tx"/>
                    </a:ext>
                  </a:extLst>
                </a:hlinkClick>
              </a:rPr>
              <a:t>patientsikkerhed.dk/arbejdsgangs</a:t>
            </a:r>
            <a:br>
              <a:rPr lang="da-DK" dirty="0">
                <a:hlinkClick r:id="rId3">
                  <a:extLst>
                    <a:ext uri="{A12FA001-AC4F-418D-AE19-62706E023703}">
                      <ahyp:hlinkClr xmlns:ahyp="http://schemas.microsoft.com/office/drawing/2018/hyperlinkcolor" val="tx"/>
                    </a:ext>
                  </a:extLst>
                </a:hlinkClick>
              </a:rPr>
            </a:br>
            <a:r>
              <a:rPr lang="da-DK" dirty="0">
                <a:hlinkClick r:id="rId3">
                  <a:extLst>
                    <a:ext uri="{A12FA001-AC4F-418D-AE19-62706E023703}">
                      <ahyp:hlinkClr xmlns:ahyp="http://schemas.microsoft.com/office/drawing/2018/hyperlinkcolor" val="tx"/>
                    </a:ext>
                  </a:extLst>
                </a:hlinkClick>
              </a:rPr>
              <a:t>analyse</a:t>
            </a:r>
            <a:endParaRPr lang="da-DK" dirty="0"/>
          </a:p>
          <a:p>
            <a:endParaRPr lang="da-DK" dirty="0"/>
          </a:p>
        </p:txBody>
      </p:sp>
      <p:pic>
        <p:nvPicPr>
          <p:cNvPr id="7" name="Pladsholder til billede 6"/>
          <p:cNvPicPr>
            <a:picLocks noGrp="1" noChangeAspect="1"/>
          </p:cNvPicPr>
          <p:nvPr>
            <p:ph type="pic" sz="quarter" idx="20"/>
          </p:nvPr>
        </p:nvPicPr>
        <p:blipFill>
          <a:blip r:embed="rId4">
            <a:duotone>
              <a:schemeClr val="accent1">
                <a:shade val="45000"/>
                <a:satMod val="135000"/>
              </a:schemeClr>
              <a:prstClr val="white"/>
            </a:duotone>
          </a:blip>
          <a:srcRect l="4852" r="4852"/>
          <a:stretch/>
        </p:blipFill>
        <p:spPr>
          <a:xfrm>
            <a:off x="7099587" y="-8156"/>
            <a:ext cx="5626752" cy="4406746"/>
          </a:xfrm>
        </p:spPr>
      </p:pic>
    </p:spTree>
    <p:extLst>
      <p:ext uri="{BB962C8B-B14F-4D97-AF65-F5344CB8AC3E}">
        <p14:creationId xmlns:p14="http://schemas.microsoft.com/office/powerpoint/2010/main" val="776997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lede 26">
            <a:extLst>
              <a:ext uri="{FF2B5EF4-FFF2-40B4-BE49-F238E27FC236}">
                <a16:creationId xmlns:a16="http://schemas.microsoft.com/office/drawing/2014/main" id="{330F07D4-AEF2-44C5-AAB2-075025C63D2F}"/>
              </a:ext>
            </a:extLst>
          </p:cNvPr>
          <p:cNvPicPr>
            <a:picLocks noChangeAspect="1"/>
          </p:cNvPicPr>
          <p:nvPr/>
        </p:nvPicPr>
        <p:blipFill>
          <a:blip r:embed="rId3"/>
          <a:stretch>
            <a:fillRect/>
          </a:stretch>
        </p:blipFill>
        <p:spPr>
          <a:xfrm>
            <a:off x="3706161" y="1855611"/>
            <a:ext cx="4779678" cy="4200508"/>
          </a:xfrm>
          <a:prstGeom prst="rect">
            <a:avLst/>
          </a:prstGeom>
        </p:spPr>
      </p:pic>
      <p:sp>
        <p:nvSpPr>
          <p:cNvPr id="2" name="Titel 1"/>
          <p:cNvSpPr>
            <a:spLocks noGrp="1"/>
          </p:cNvSpPr>
          <p:nvPr>
            <p:ph type="title"/>
          </p:nvPr>
        </p:nvSpPr>
        <p:spPr/>
        <p:txBody>
          <a:bodyPr>
            <a:normAutofit fontScale="90000"/>
          </a:bodyPr>
          <a:lstStyle/>
          <a:p>
            <a:r>
              <a:rPr lang="da-DK" dirty="0"/>
              <a:t>Kortlægning af rutiner og processer</a:t>
            </a:r>
            <a:br>
              <a:rPr lang="da-DK" dirty="0"/>
            </a:br>
            <a:r>
              <a:rPr lang="da-DK" dirty="0"/>
              <a:t>- Det handler om at få et fælles billede…</a:t>
            </a:r>
          </a:p>
        </p:txBody>
      </p:sp>
      <p:sp>
        <p:nvSpPr>
          <p:cNvPr id="11" name="AutoShape 2" descr="Best Six blind men touching an elephant Illustration download in PNG &amp;  Vector form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Pladsholder til slidenummer 4">
            <a:extLst>
              <a:ext uri="{FF2B5EF4-FFF2-40B4-BE49-F238E27FC236}">
                <a16:creationId xmlns:a16="http://schemas.microsoft.com/office/drawing/2014/main" id="{82163916-1443-A4B6-BC9F-A0FC4781EF8E}"/>
              </a:ext>
            </a:extLst>
          </p:cNvPr>
          <p:cNvSpPr>
            <a:spLocks noGrp="1"/>
          </p:cNvSpPr>
          <p:nvPr>
            <p:ph type="sldNum" sz="quarter" idx="12"/>
          </p:nvPr>
        </p:nvSpPr>
        <p:spPr/>
        <p:txBody>
          <a:bodyPr/>
          <a:lstStyle/>
          <a:p>
            <a:fld id="{50DEC214-4A26-8544-86E4-D5810B015655}" type="slidenum">
              <a:rPr lang="da-DK" smtClean="0"/>
              <a:t>31</a:t>
            </a:fld>
            <a:endParaRPr lang="da-DK" dirty="0"/>
          </a:p>
        </p:txBody>
      </p:sp>
      <p:sp>
        <p:nvSpPr>
          <p:cNvPr id="4" name="Taleboble: rektangel med afrundede hjørner 3">
            <a:extLst>
              <a:ext uri="{FF2B5EF4-FFF2-40B4-BE49-F238E27FC236}">
                <a16:creationId xmlns:a16="http://schemas.microsoft.com/office/drawing/2014/main" id="{E29858E5-E582-1FC2-C522-746BD622D2CF}"/>
              </a:ext>
            </a:extLst>
          </p:cNvPr>
          <p:cNvSpPr/>
          <p:nvPr/>
        </p:nvSpPr>
        <p:spPr>
          <a:xfrm>
            <a:off x="2740205" y="3160528"/>
            <a:ext cx="1217035" cy="872755"/>
          </a:xfrm>
          <a:prstGeom prst="wedgeRoundRectCallout">
            <a:avLst>
              <a:gd name="adj1" fmla="val 96691"/>
              <a:gd name="adj2" fmla="val 76598"/>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et reb!</a:t>
            </a:r>
          </a:p>
        </p:txBody>
      </p:sp>
      <p:sp>
        <p:nvSpPr>
          <p:cNvPr id="9" name="Taleboble: rektangel med afrundede hjørner 8">
            <a:extLst>
              <a:ext uri="{FF2B5EF4-FFF2-40B4-BE49-F238E27FC236}">
                <a16:creationId xmlns:a16="http://schemas.microsoft.com/office/drawing/2014/main" id="{356A8896-E080-3BC4-D9B7-FFFFDC046713}"/>
              </a:ext>
            </a:extLst>
          </p:cNvPr>
          <p:cNvSpPr/>
          <p:nvPr/>
        </p:nvSpPr>
        <p:spPr>
          <a:xfrm>
            <a:off x="3187340" y="5619741"/>
            <a:ext cx="1217035" cy="872755"/>
          </a:xfrm>
          <a:prstGeom prst="wedgeRoundRectCallout">
            <a:avLst>
              <a:gd name="adj1" fmla="val 118996"/>
              <a:gd name="adj2" fmla="val -6582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et træ!</a:t>
            </a:r>
          </a:p>
        </p:txBody>
      </p:sp>
      <p:sp>
        <p:nvSpPr>
          <p:cNvPr id="10" name="Taleboble: rektangel med afrundede hjørner 9">
            <a:extLst>
              <a:ext uri="{FF2B5EF4-FFF2-40B4-BE49-F238E27FC236}">
                <a16:creationId xmlns:a16="http://schemas.microsoft.com/office/drawing/2014/main" id="{56C1ED30-67DD-FF1C-68B9-02DE8BF9730A}"/>
              </a:ext>
            </a:extLst>
          </p:cNvPr>
          <p:cNvSpPr/>
          <p:nvPr/>
        </p:nvSpPr>
        <p:spPr>
          <a:xfrm>
            <a:off x="8179271" y="3556022"/>
            <a:ext cx="1217035" cy="872755"/>
          </a:xfrm>
          <a:prstGeom prst="wedgeRoundRectCallout">
            <a:avLst>
              <a:gd name="adj1" fmla="val -98186"/>
              <a:gd name="adj2" fmla="val 60227"/>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et spyd!</a:t>
            </a:r>
          </a:p>
        </p:txBody>
      </p:sp>
      <p:sp>
        <p:nvSpPr>
          <p:cNvPr id="13" name="Taleboble: rektangel med afrundede hjørner 12">
            <a:extLst>
              <a:ext uri="{FF2B5EF4-FFF2-40B4-BE49-F238E27FC236}">
                <a16:creationId xmlns:a16="http://schemas.microsoft.com/office/drawing/2014/main" id="{44ADD067-036B-85EF-7AF0-516095CD7378}"/>
              </a:ext>
            </a:extLst>
          </p:cNvPr>
          <p:cNvSpPr/>
          <p:nvPr/>
        </p:nvSpPr>
        <p:spPr>
          <a:xfrm>
            <a:off x="4020235" y="1951962"/>
            <a:ext cx="1217035" cy="872755"/>
          </a:xfrm>
          <a:prstGeom prst="wedgeRoundRectCallout">
            <a:avLst>
              <a:gd name="adj1" fmla="val 57950"/>
              <a:gd name="adj2" fmla="val 133895"/>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en væg!</a:t>
            </a:r>
          </a:p>
        </p:txBody>
      </p:sp>
      <p:sp>
        <p:nvSpPr>
          <p:cNvPr id="14" name="Taleboble: rektangel med afrundede hjørner 13">
            <a:extLst>
              <a:ext uri="{FF2B5EF4-FFF2-40B4-BE49-F238E27FC236}">
                <a16:creationId xmlns:a16="http://schemas.microsoft.com/office/drawing/2014/main" id="{735D5FA8-08A7-1951-6EB8-8081E2555C9A}"/>
              </a:ext>
            </a:extLst>
          </p:cNvPr>
          <p:cNvSpPr/>
          <p:nvPr/>
        </p:nvSpPr>
        <p:spPr>
          <a:xfrm>
            <a:off x="7563248" y="1951962"/>
            <a:ext cx="1642536" cy="872755"/>
          </a:xfrm>
          <a:prstGeom prst="wedgeRoundRectCallout">
            <a:avLst>
              <a:gd name="adj1" fmla="val -92316"/>
              <a:gd name="adj2" fmla="val 15026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en ventilator!</a:t>
            </a:r>
          </a:p>
        </p:txBody>
      </p:sp>
      <p:sp>
        <p:nvSpPr>
          <p:cNvPr id="15" name="Taleboble: rektangel med afrundede hjørner 14">
            <a:extLst>
              <a:ext uri="{FF2B5EF4-FFF2-40B4-BE49-F238E27FC236}">
                <a16:creationId xmlns:a16="http://schemas.microsoft.com/office/drawing/2014/main" id="{BE8728A6-665E-74E9-A88E-81C77D87C3E6}"/>
              </a:ext>
            </a:extLst>
          </p:cNvPr>
          <p:cNvSpPr/>
          <p:nvPr/>
        </p:nvSpPr>
        <p:spPr>
          <a:xfrm>
            <a:off x="8217490" y="5660563"/>
            <a:ext cx="1451264" cy="872755"/>
          </a:xfrm>
          <a:prstGeom prst="wedgeRoundRectCallout">
            <a:avLst>
              <a:gd name="adj1" fmla="val -87620"/>
              <a:gd name="adj2" fmla="val -75648"/>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en slange!</a:t>
            </a:r>
          </a:p>
        </p:txBody>
      </p:sp>
      <p:sp>
        <p:nvSpPr>
          <p:cNvPr id="17" name="Tekstfelt 16">
            <a:extLst>
              <a:ext uri="{FF2B5EF4-FFF2-40B4-BE49-F238E27FC236}">
                <a16:creationId xmlns:a16="http://schemas.microsoft.com/office/drawing/2014/main" id="{DF78A1E2-CB95-852C-B0A8-53BD7115954A}"/>
              </a:ext>
            </a:extLst>
          </p:cNvPr>
          <p:cNvSpPr txBox="1"/>
          <p:nvPr/>
        </p:nvSpPr>
        <p:spPr>
          <a:xfrm>
            <a:off x="10325101" y="6534000"/>
            <a:ext cx="1451264" cy="215444"/>
          </a:xfrm>
          <a:prstGeom prst="rect">
            <a:avLst/>
          </a:prstGeom>
          <a:noFill/>
        </p:spPr>
        <p:txBody>
          <a:bodyPr wrap="square" rtlCol="0">
            <a:spAutoFit/>
          </a:bodyPr>
          <a:lstStyle/>
          <a:p>
            <a:r>
              <a:rPr lang="da-DK" sz="800" dirty="0">
                <a:solidFill>
                  <a:schemeClr val="tx2"/>
                </a:solidFill>
              </a:rPr>
              <a:t>AI-genereret illustration</a:t>
            </a:r>
          </a:p>
        </p:txBody>
      </p:sp>
      <p:sp>
        <p:nvSpPr>
          <p:cNvPr id="6" name="Tekstfelt 5">
            <a:extLst>
              <a:ext uri="{FF2B5EF4-FFF2-40B4-BE49-F238E27FC236}">
                <a16:creationId xmlns:a16="http://schemas.microsoft.com/office/drawing/2014/main" id="{89F3B028-6536-C244-A402-EC30C7D2F0C8}"/>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401051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a-DK" dirty="0"/>
              <a:t>Hvorfor arbejdsgangsanalyse?</a:t>
            </a:r>
          </a:p>
        </p:txBody>
      </p:sp>
      <p:sp>
        <p:nvSpPr>
          <p:cNvPr id="3" name="Pladsholder til indhold 2"/>
          <p:cNvSpPr txBox="1">
            <a:spLocks noGrp="1"/>
          </p:cNvSpPr>
          <p:nvPr>
            <p:ph idx="1"/>
          </p:nvPr>
        </p:nvSpPr>
        <p:spPr>
          <a:xfrm>
            <a:off x="1522604" y="1881187"/>
            <a:ext cx="9000000" cy="4392614"/>
          </a:xfrm>
        </p:spPr>
        <p:txBody>
          <a:bodyPr>
            <a:normAutofit lnSpcReduction="10000"/>
          </a:bodyPr>
          <a:lstStyle/>
          <a:p>
            <a:pPr>
              <a:lnSpc>
                <a:spcPct val="110000"/>
              </a:lnSpc>
              <a:spcBef>
                <a:spcPts val="0"/>
              </a:spcBef>
            </a:pPr>
            <a:r>
              <a:rPr lang="da-DK" sz="2667" b="1" dirty="0"/>
              <a:t>Fælles ind- og overblik </a:t>
            </a:r>
            <a:r>
              <a:rPr lang="da-DK" sz="2667" dirty="0"/>
              <a:t>over nuværende proces og involvererede aktører, som kender processen.</a:t>
            </a:r>
          </a:p>
          <a:p>
            <a:pPr>
              <a:lnSpc>
                <a:spcPct val="110000"/>
              </a:lnSpc>
              <a:spcBef>
                <a:spcPts val="0"/>
              </a:spcBef>
            </a:pPr>
            <a:endParaRPr lang="da-DK" sz="2667" dirty="0"/>
          </a:p>
          <a:p>
            <a:pPr>
              <a:lnSpc>
                <a:spcPct val="110000"/>
              </a:lnSpc>
              <a:spcBef>
                <a:spcPts val="0"/>
              </a:spcBef>
            </a:pPr>
            <a:r>
              <a:rPr lang="da-DK" sz="2667" dirty="0"/>
              <a:t>Identifikation af arbejdstrin, </a:t>
            </a:r>
            <a:r>
              <a:rPr lang="da-DK" sz="2667" b="1" dirty="0"/>
              <a:t>der kompromitterer kvaliteten </a:t>
            </a:r>
            <a:r>
              <a:rPr lang="da-DK" sz="2667" dirty="0"/>
              <a:t>samt kvaliteten og oplevelsen for patienten.</a:t>
            </a:r>
          </a:p>
          <a:p>
            <a:pPr>
              <a:lnSpc>
                <a:spcPct val="110000"/>
              </a:lnSpc>
              <a:spcBef>
                <a:spcPts val="0"/>
              </a:spcBef>
            </a:pPr>
            <a:endParaRPr lang="da-DK" sz="2667" dirty="0"/>
          </a:p>
          <a:p>
            <a:pPr>
              <a:lnSpc>
                <a:spcPct val="110000"/>
              </a:lnSpc>
              <a:spcBef>
                <a:spcPts val="0"/>
              </a:spcBef>
            </a:pPr>
            <a:r>
              <a:rPr lang="da-DK" sz="2667" dirty="0"/>
              <a:t>Identificere </a:t>
            </a:r>
            <a:r>
              <a:rPr lang="da-DK" sz="2667" b="1" dirty="0"/>
              <a:t>idéer til ændringer </a:t>
            </a:r>
            <a:r>
              <a:rPr lang="da-DK" sz="2667" dirty="0"/>
              <a:t>i processen.</a:t>
            </a:r>
          </a:p>
          <a:p>
            <a:pPr>
              <a:lnSpc>
                <a:spcPct val="110000"/>
              </a:lnSpc>
              <a:spcBef>
                <a:spcPts val="0"/>
              </a:spcBef>
            </a:pPr>
            <a:endParaRPr lang="da-DK" sz="2667" dirty="0"/>
          </a:p>
          <a:p>
            <a:pPr>
              <a:lnSpc>
                <a:spcPct val="110000"/>
              </a:lnSpc>
              <a:spcBef>
                <a:spcPts val="0"/>
              </a:spcBef>
            </a:pPr>
            <a:r>
              <a:rPr lang="da-DK" sz="2667" dirty="0"/>
              <a:t>Arbejdsgangsanalysen er </a:t>
            </a:r>
            <a:r>
              <a:rPr lang="da-DK" sz="2667" b="1" dirty="0"/>
              <a:t>lærerig i sig selv.</a:t>
            </a:r>
          </a:p>
        </p:txBody>
      </p:sp>
      <p:sp>
        <p:nvSpPr>
          <p:cNvPr id="4" name="Tekstfelt 3">
            <a:extLst>
              <a:ext uri="{FF2B5EF4-FFF2-40B4-BE49-F238E27FC236}">
                <a16:creationId xmlns:a16="http://schemas.microsoft.com/office/drawing/2014/main" id="{D1D88091-B990-D9F8-D743-A46F2E73FB36}"/>
              </a:ext>
            </a:extLst>
          </p:cNvPr>
          <p:cNvSpPr txBox="1"/>
          <p:nvPr/>
        </p:nvSpPr>
        <p:spPr>
          <a:xfrm>
            <a:off x="330471" y="204184"/>
            <a:ext cx="6605143" cy="380015"/>
          </a:xfrm>
          <a:prstGeom prst="rect">
            <a:avLst/>
          </a:prstGeom>
          <a:noFill/>
        </p:spPr>
        <p:txBody>
          <a:bodyPr wrap="square" rtlCol="0">
            <a:spAutoFit/>
          </a:bodyPr>
          <a:lstStyle/>
          <a:p>
            <a:r>
              <a:rPr lang="da-DK" dirty="0"/>
              <a:t>Forstå det system, I ønsker at forbedre</a:t>
            </a:r>
          </a:p>
        </p:txBody>
      </p:sp>
      <p:sp>
        <p:nvSpPr>
          <p:cNvPr id="5" name="Pladsholder til slidenummer 4">
            <a:extLst>
              <a:ext uri="{FF2B5EF4-FFF2-40B4-BE49-F238E27FC236}">
                <a16:creationId xmlns:a16="http://schemas.microsoft.com/office/drawing/2014/main" id="{02BDED52-CFBE-AE07-97C3-0DB2C196EA04}"/>
              </a:ext>
            </a:extLst>
          </p:cNvPr>
          <p:cNvSpPr>
            <a:spLocks noGrp="1"/>
          </p:cNvSpPr>
          <p:nvPr>
            <p:ph type="sldNum" sz="quarter" idx="12"/>
          </p:nvPr>
        </p:nvSpPr>
        <p:spPr/>
        <p:txBody>
          <a:bodyPr/>
          <a:lstStyle/>
          <a:p>
            <a:fld id="{50DEC214-4A26-8544-86E4-D5810B015655}" type="slidenum">
              <a:rPr lang="da-DK" smtClean="0"/>
              <a:t>32</a:t>
            </a:fld>
            <a:endParaRPr lang="da-DK" dirty="0"/>
          </a:p>
        </p:txBody>
      </p:sp>
    </p:spTree>
    <p:extLst>
      <p:ext uri="{BB962C8B-B14F-4D97-AF65-F5344CB8AC3E}">
        <p14:creationId xmlns:p14="http://schemas.microsoft.com/office/powerpoint/2010/main" val="247902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Hvad er en arbejdsgangsanalyse?</a:t>
            </a:r>
          </a:p>
        </p:txBody>
      </p:sp>
      <p:sp>
        <p:nvSpPr>
          <p:cNvPr id="2" name="Pladsholder til indhold 1"/>
          <p:cNvSpPr>
            <a:spLocks noGrp="1"/>
          </p:cNvSpPr>
          <p:nvPr>
            <p:ph idx="1"/>
          </p:nvPr>
        </p:nvSpPr>
        <p:spPr>
          <a:xfrm>
            <a:off x="1490346" y="2027146"/>
            <a:ext cx="7440294" cy="3422333"/>
          </a:xfrm>
        </p:spPr>
        <p:txBody>
          <a:bodyPr/>
          <a:lstStyle/>
          <a:p>
            <a:pPr marL="0" indent="0">
              <a:lnSpc>
                <a:spcPct val="150000"/>
              </a:lnSpc>
              <a:buNone/>
            </a:pPr>
            <a:r>
              <a:rPr lang="da-DK" sz="2400" dirty="0"/>
              <a:t>En arbejdsgangsanalyse er en systematisk kortlægning af, hvordan en arbejdsgang forløber i praksis, og bruges til at identificere muligheder for forbedring.</a:t>
            </a:r>
          </a:p>
          <a:p>
            <a:endParaRPr lang="da-DK" dirty="0"/>
          </a:p>
        </p:txBody>
      </p:sp>
      <p:sp>
        <p:nvSpPr>
          <p:cNvPr id="4" name="Pladsholder til tekst 3"/>
          <p:cNvSpPr>
            <a:spLocks noGrp="1"/>
          </p:cNvSpPr>
          <p:nvPr>
            <p:ph type="body" sz="quarter" idx="4294967295"/>
          </p:nvPr>
        </p:nvSpPr>
        <p:spPr>
          <a:xfrm>
            <a:off x="2313867" y="5744133"/>
            <a:ext cx="6982533" cy="866981"/>
          </a:xfrm>
        </p:spPr>
        <p:txBody>
          <a:bodyPr>
            <a:normAutofit/>
          </a:bodyPr>
          <a:lstStyle/>
          <a:p>
            <a:pPr marL="0" indent="0">
              <a:buNone/>
            </a:pPr>
            <a:r>
              <a:rPr lang="da-DK" b="1" dirty="0">
                <a:hlinkClick r:id="rId3">
                  <a:extLst>
                    <a:ext uri="{A12FA001-AC4F-418D-AE19-62706E023703}">
                      <ahyp:hlinkClr xmlns:ahyp="http://schemas.microsoft.com/office/drawing/2018/hyperlinkcolor" val="tx"/>
                    </a:ext>
                  </a:extLst>
                </a:hlinkClick>
              </a:rPr>
              <a:t>Læs mere:</a:t>
            </a:r>
          </a:p>
          <a:p>
            <a:pPr marL="0" indent="0">
              <a:buNone/>
            </a:pPr>
            <a:r>
              <a:rPr lang="da-DK" sz="1400" dirty="0">
                <a:solidFill>
                  <a:schemeClr val="accent1"/>
                </a:solidFill>
                <a:hlinkClick r:id="rId3">
                  <a:extLst>
                    <a:ext uri="{A12FA001-AC4F-418D-AE19-62706E023703}">
                      <ahyp:hlinkClr xmlns:ahyp="http://schemas.microsoft.com/office/drawing/2018/hyperlinkcolor" val="tx"/>
                    </a:ext>
                  </a:extLst>
                </a:hlinkClick>
              </a:rPr>
              <a:t>patientsikkerhed.dk/arbejdsgangsanalyse</a:t>
            </a:r>
            <a:endParaRPr lang="da-DK" sz="1400" dirty="0">
              <a:solidFill>
                <a:schemeClr val="accent1"/>
              </a:solidFill>
            </a:endParaRPr>
          </a:p>
          <a:p>
            <a:endParaRPr lang="da-DK" dirty="0"/>
          </a:p>
        </p:txBody>
      </p:sp>
      <p:sp>
        <p:nvSpPr>
          <p:cNvPr id="7" name="Pladsholder til slidenummer 6">
            <a:extLst>
              <a:ext uri="{FF2B5EF4-FFF2-40B4-BE49-F238E27FC236}">
                <a16:creationId xmlns:a16="http://schemas.microsoft.com/office/drawing/2014/main" id="{B88FF51A-A92B-04C8-7371-22F1C3EF1DB9}"/>
              </a:ext>
            </a:extLst>
          </p:cNvPr>
          <p:cNvSpPr>
            <a:spLocks noGrp="1"/>
          </p:cNvSpPr>
          <p:nvPr>
            <p:ph type="sldNum" sz="quarter" idx="12"/>
          </p:nvPr>
        </p:nvSpPr>
        <p:spPr/>
        <p:txBody>
          <a:bodyPr/>
          <a:lstStyle/>
          <a:p>
            <a:fld id="{50DEC214-4A26-8544-86E4-D5810B015655}" type="slidenum">
              <a:rPr lang="da-DK" smtClean="0"/>
              <a:t>33</a:t>
            </a:fld>
            <a:endParaRPr lang="da-DK" dirty="0"/>
          </a:p>
        </p:txBody>
      </p:sp>
      <p:pic>
        <p:nvPicPr>
          <p:cNvPr id="2050" name="Picture 2" descr="Corporate Flowchart with Pencil">
            <a:extLst>
              <a:ext uri="{FF2B5EF4-FFF2-40B4-BE49-F238E27FC236}">
                <a16:creationId xmlns:a16="http://schemas.microsoft.com/office/drawing/2014/main" id="{C4EF6074-4F49-86BB-133A-1B2FBFD4B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469" y="3429000"/>
            <a:ext cx="2484756" cy="1988598"/>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C342D2FB-608E-2583-58B0-B17485DE1001}"/>
              </a:ext>
            </a:extLst>
          </p:cNvPr>
          <p:cNvSpPr txBox="1"/>
          <p:nvPr/>
        </p:nvSpPr>
        <p:spPr>
          <a:xfrm>
            <a:off x="8459469" y="5317012"/>
            <a:ext cx="1734706" cy="215444"/>
          </a:xfrm>
          <a:prstGeom prst="rect">
            <a:avLst/>
          </a:prstGeom>
          <a:noFill/>
        </p:spPr>
        <p:txBody>
          <a:bodyPr wrap="square" rtlCol="0">
            <a:spAutoFit/>
          </a:bodyPr>
          <a:lstStyle/>
          <a:p>
            <a:r>
              <a:rPr lang="da-DK" sz="800" dirty="0">
                <a:solidFill>
                  <a:schemeClr val="tx2"/>
                </a:solidFill>
              </a:rPr>
              <a:t>Design by </a:t>
            </a:r>
            <a:r>
              <a:rPr lang="da-DK" sz="800" dirty="0" err="1">
                <a:solidFill>
                  <a:schemeClr val="tx2"/>
                </a:solidFill>
              </a:rPr>
              <a:t>Freepik</a:t>
            </a:r>
            <a:endParaRPr lang="da-DK" sz="800" dirty="0">
              <a:solidFill>
                <a:schemeClr val="tx2"/>
              </a:solidFill>
            </a:endParaRPr>
          </a:p>
        </p:txBody>
      </p:sp>
      <p:sp>
        <p:nvSpPr>
          <p:cNvPr id="5" name="Tekstfelt 4">
            <a:extLst>
              <a:ext uri="{FF2B5EF4-FFF2-40B4-BE49-F238E27FC236}">
                <a16:creationId xmlns:a16="http://schemas.microsoft.com/office/drawing/2014/main" id="{B971E90D-2568-335A-A7E2-173BCC954A9D}"/>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778675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79E2-EE9F-452A-DECC-300F7FFBB0A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E3C5D19-3BDE-2679-4EA7-9D782B1DF6BF}"/>
              </a:ext>
            </a:extLst>
          </p:cNvPr>
          <p:cNvSpPr>
            <a:spLocks noGrp="1"/>
          </p:cNvSpPr>
          <p:nvPr>
            <p:ph type="title"/>
          </p:nvPr>
        </p:nvSpPr>
        <p:spPr>
          <a:xfrm>
            <a:off x="911225" y="495759"/>
            <a:ext cx="9648826" cy="1081007"/>
          </a:xfrm>
        </p:spPr>
        <p:txBody>
          <a:bodyPr wrap="square" anchor="b">
            <a:normAutofit fontScale="90000"/>
          </a:bodyPr>
          <a:lstStyle/>
          <a:p>
            <a:br>
              <a:rPr lang="da-DK" sz="2800" dirty="0"/>
            </a:br>
            <a:r>
              <a:rPr lang="da-DK" dirty="0"/>
              <a:t>Der er normalt tre udgaver af en arbejdsgang</a:t>
            </a:r>
            <a:endParaRPr lang="da-DK" sz="3200" dirty="0"/>
          </a:p>
        </p:txBody>
      </p:sp>
      <p:sp>
        <p:nvSpPr>
          <p:cNvPr id="20" name="Slide Number Placeholder 3">
            <a:extLst>
              <a:ext uri="{FF2B5EF4-FFF2-40B4-BE49-F238E27FC236}">
                <a16:creationId xmlns:a16="http://schemas.microsoft.com/office/drawing/2014/main" id="{312B0B16-2F73-C8C9-C2E9-1920EE4C8E37}"/>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1A9C1F50-39BA-4586-8B54-E51EE54A86B8}" type="slidenum">
              <a:rPr lang="da-DK" smtClean="0"/>
              <a:pPr>
                <a:spcAft>
                  <a:spcPts val="600"/>
                </a:spcAft>
              </a:pPr>
              <a:t>34</a:t>
            </a:fld>
            <a:endParaRPr lang="da-DK"/>
          </a:p>
        </p:txBody>
      </p:sp>
      <p:graphicFrame>
        <p:nvGraphicFramePr>
          <p:cNvPr id="16" name="Pladsholder til indhold 13">
            <a:extLst>
              <a:ext uri="{FF2B5EF4-FFF2-40B4-BE49-F238E27FC236}">
                <a16:creationId xmlns:a16="http://schemas.microsoft.com/office/drawing/2014/main" id="{2F54CC4E-1CBF-9E54-9E29-2B0A2EE7788A}"/>
              </a:ext>
            </a:extLst>
          </p:cNvPr>
          <p:cNvGraphicFramePr>
            <a:graphicFrameLocks noGrp="1"/>
          </p:cNvGraphicFramePr>
          <p:nvPr>
            <p:ph idx="1"/>
            <p:extLst>
              <p:ext uri="{D42A27DB-BD31-4B8C-83A1-F6EECF244321}">
                <p14:modId xmlns:p14="http://schemas.microsoft.com/office/powerpoint/2010/main" val="3877560470"/>
              </p:ext>
            </p:extLst>
          </p:nvPr>
        </p:nvGraphicFramePr>
        <p:xfrm>
          <a:off x="1906198" y="1881187"/>
          <a:ext cx="8121722" cy="439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felt 1">
            <a:extLst>
              <a:ext uri="{FF2B5EF4-FFF2-40B4-BE49-F238E27FC236}">
                <a16:creationId xmlns:a16="http://schemas.microsoft.com/office/drawing/2014/main" id="{F618C817-89A7-47CF-6D71-9BDD2BFE9C40}"/>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
        <p:nvSpPr>
          <p:cNvPr id="4" name="Ellipse 3">
            <a:extLst>
              <a:ext uri="{FF2B5EF4-FFF2-40B4-BE49-F238E27FC236}">
                <a16:creationId xmlns:a16="http://schemas.microsoft.com/office/drawing/2014/main" id="{11309E7F-B039-CDF6-EAC2-B95A78A4E249}"/>
              </a:ext>
            </a:extLst>
          </p:cNvPr>
          <p:cNvSpPr/>
          <p:nvPr/>
        </p:nvSpPr>
        <p:spPr>
          <a:xfrm>
            <a:off x="1815393" y="3408944"/>
            <a:ext cx="8253802" cy="167719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3643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67981B51-63DE-47F2-B84D-D6966FA1280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79CD8C9A-8CAF-4309-9BD0-9AE141DD339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graphicEl>
                                              <a:dgm id="{38E45356-CCB4-4F94-B72D-CCB4ECAB8C5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0DFB66C8-F9BF-4670-8CC8-68CCE1418A9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graphicEl>
                                              <a:dgm id="{188B18FA-7275-4F53-B8DF-9E406743141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25F15489-6D8D-439C-AFF9-A80300CFA24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D7C71A06-1FE1-4014-B398-10D357506FE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4D1DA7B5-EB5C-43D2-9194-BEE12F06B2DF}"/>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10AF162D-0581-48E7-AFF4-818DF5CAEAA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4" y="369793"/>
            <a:ext cx="9940805" cy="1081007"/>
          </a:xfrm>
        </p:spPr>
        <p:txBody>
          <a:bodyPr>
            <a:noAutofit/>
          </a:bodyPr>
          <a:lstStyle/>
          <a:p>
            <a:r>
              <a:rPr lang="da-DK" dirty="0"/>
              <a:t>Eksempler på analyse af arbejdsgange</a:t>
            </a:r>
            <a:br>
              <a:rPr lang="da-DK" dirty="0"/>
            </a:br>
            <a:r>
              <a:rPr lang="da-DK" sz="1800" dirty="0">
                <a:solidFill>
                  <a:srgbClr val="FF0000"/>
                </a:solidFill>
              </a:rPr>
              <a:t>(Indsæt gerne egne foto)</a:t>
            </a:r>
            <a:endParaRPr lang="da-DK" sz="1800" dirty="0"/>
          </a:p>
        </p:txBody>
      </p:sp>
      <p:pic>
        <p:nvPicPr>
          <p:cNvPr id="7" name="Pladsholder til indhold 6"/>
          <p:cNvPicPr>
            <a:picLocks noGrp="1" noChangeAspect="1"/>
          </p:cNvPicPr>
          <p:nvPr>
            <p:ph idx="1"/>
          </p:nvPr>
        </p:nvPicPr>
        <p:blipFill>
          <a:blip r:embed="rId3"/>
          <a:stretch>
            <a:fillRect/>
          </a:stretch>
        </p:blipFill>
        <p:spPr>
          <a:xfrm>
            <a:off x="1621283" y="1996440"/>
            <a:ext cx="3024997" cy="4029710"/>
          </a:xfrm>
          <a:prstGeom prst="rect">
            <a:avLst/>
          </a:prstGeom>
        </p:spPr>
      </p:pic>
      <p:sp>
        <p:nvSpPr>
          <p:cNvPr id="6" name="Pladsholder til slidenummer 5"/>
          <p:cNvSpPr>
            <a:spLocks noGrp="1"/>
          </p:cNvSpPr>
          <p:nvPr>
            <p:ph type="sldNum" sz="quarter" idx="12"/>
          </p:nvPr>
        </p:nvSpPr>
        <p:spPr/>
        <p:txBody>
          <a:bodyPr/>
          <a:lstStyle/>
          <a:p>
            <a:pPr>
              <a:defRPr/>
            </a:pPr>
            <a:fld id="{78CE8891-012E-40A5-9898-CE87F023303E}" type="slidenum">
              <a:rPr lang="da-DK" smtClean="0"/>
              <a:pPr>
                <a:defRPr/>
              </a:pPr>
              <a:t>35</a:t>
            </a:fld>
            <a:endParaRPr lang="da-DK"/>
          </a:p>
        </p:txBody>
      </p:sp>
      <p:pic>
        <p:nvPicPr>
          <p:cNvPr id="8" name="Pladsholder til indhold 7"/>
          <p:cNvPicPr>
            <a:picLocks noGrp="1" noChangeAspect="1"/>
          </p:cNvPicPr>
          <p:nvPr>
            <p:ph sz="half" idx="4294967295"/>
          </p:nvPr>
        </p:nvPicPr>
        <p:blipFill>
          <a:blip r:embed="rId4"/>
          <a:stretch>
            <a:fillRect/>
          </a:stretch>
        </p:blipFill>
        <p:spPr>
          <a:xfrm>
            <a:off x="4971978" y="1996440"/>
            <a:ext cx="5333805" cy="4029710"/>
          </a:xfrm>
          <a:prstGeom prst="rect">
            <a:avLst/>
          </a:prstGeom>
        </p:spPr>
      </p:pic>
      <p:sp>
        <p:nvSpPr>
          <p:cNvPr id="4" name="Tekstfelt 3">
            <a:extLst>
              <a:ext uri="{FF2B5EF4-FFF2-40B4-BE49-F238E27FC236}">
                <a16:creationId xmlns:a16="http://schemas.microsoft.com/office/drawing/2014/main" id="{67EF93EA-EEE2-E0AB-CA24-E78E9A830EE6}"/>
              </a:ext>
            </a:extLst>
          </p:cNvPr>
          <p:cNvSpPr txBox="1"/>
          <p:nvPr/>
        </p:nvSpPr>
        <p:spPr>
          <a:xfrm>
            <a:off x="1611886" y="6082506"/>
            <a:ext cx="4484114" cy="246221"/>
          </a:xfrm>
          <a:prstGeom prst="rect">
            <a:avLst/>
          </a:prstGeom>
          <a:noFill/>
        </p:spPr>
        <p:txBody>
          <a:bodyPr wrap="square" rtlCol="0">
            <a:spAutoFit/>
          </a:bodyPr>
          <a:lstStyle/>
          <a:p>
            <a:r>
              <a:rPr lang="da-DK" sz="1000" dirty="0">
                <a:solidFill>
                  <a:schemeClr val="tx2"/>
                </a:solidFill>
              </a:rPr>
              <a:t>Fotos: Dansk Selskab for Patientsikkerhed</a:t>
            </a:r>
            <a:endParaRPr lang="da-DK" sz="1000" dirty="0">
              <a:solidFill>
                <a:srgbClr val="FF0000"/>
              </a:solidFill>
            </a:endParaRPr>
          </a:p>
        </p:txBody>
      </p:sp>
      <p:sp>
        <p:nvSpPr>
          <p:cNvPr id="5" name="Tekstfelt 4">
            <a:extLst>
              <a:ext uri="{FF2B5EF4-FFF2-40B4-BE49-F238E27FC236}">
                <a16:creationId xmlns:a16="http://schemas.microsoft.com/office/drawing/2014/main" id="{0D2B698E-1C66-AE42-F5E4-61341593A132}"/>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975696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a-DK" dirty="0"/>
              <a:t>Alt er proces</a:t>
            </a:r>
          </a:p>
        </p:txBody>
      </p:sp>
      <p:grpSp>
        <p:nvGrpSpPr>
          <p:cNvPr id="3" name="Pladsholder til indhold 4"/>
          <p:cNvGrpSpPr/>
          <p:nvPr/>
        </p:nvGrpSpPr>
        <p:grpSpPr>
          <a:xfrm>
            <a:off x="1481799" y="2138289"/>
            <a:ext cx="8889752" cy="2613755"/>
            <a:chOff x="1981203" y="3214618"/>
            <a:chExt cx="8222366" cy="1320933"/>
          </a:xfrm>
          <a:solidFill>
            <a:schemeClr val="accent2">
              <a:lumMod val="50000"/>
            </a:schemeClr>
          </a:solidFill>
        </p:grpSpPr>
        <p:sp>
          <p:nvSpPr>
            <p:cNvPr id="4" name="Kombinationstegning 3"/>
            <p:cNvSpPr/>
            <p:nvPr/>
          </p:nvSpPr>
          <p:spPr>
            <a:xfrm>
              <a:off x="1981203" y="3238429"/>
              <a:ext cx="2161879" cy="1297122"/>
            </a:xfrm>
            <a:custGeom>
              <a:avLst/>
              <a:gdLst>
                <a:gd name="f0" fmla="val 10800000"/>
                <a:gd name="f1" fmla="val 5400000"/>
                <a:gd name="f2" fmla="val 180"/>
                <a:gd name="f3" fmla="val w"/>
                <a:gd name="f4" fmla="val h"/>
                <a:gd name="f5" fmla="val 0"/>
                <a:gd name="f6" fmla="val 2161877"/>
                <a:gd name="f7" fmla="val 1297126"/>
                <a:gd name="f8" fmla="val 129713"/>
                <a:gd name="f9" fmla="val 58074"/>
                <a:gd name="f10" fmla="val 2032164"/>
                <a:gd name="f11" fmla="val 2103803"/>
                <a:gd name="f12" fmla="val 1167413"/>
                <a:gd name="f13" fmla="val 1239052"/>
                <a:gd name="f14" fmla="+- 0 0 -90"/>
                <a:gd name="f15" fmla="*/ f3 1 2161877"/>
                <a:gd name="f16" fmla="*/ f4 1 1297126"/>
                <a:gd name="f17" fmla="val f5"/>
                <a:gd name="f18" fmla="val f6"/>
                <a:gd name="f19" fmla="val f7"/>
                <a:gd name="f20" fmla="*/ f14 f0 1"/>
                <a:gd name="f21" fmla="+- f19 0 f17"/>
                <a:gd name="f22" fmla="+- f18 0 f17"/>
                <a:gd name="f23" fmla="*/ f20 1 f2"/>
                <a:gd name="f24" fmla="*/ f22 1 2161877"/>
                <a:gd name="f25" fmla="*/ f21 1 1297126"/>
                <a:gd name="f26" fmla="*/ 0 f22 1"/>
                <a:gd name="f27" fmla="*/ 129713 f21 1"/>
                <a:gd name="f28" fmla="*/ 129713 f22 1"/>
                <a:gd name="f29" fmla="*/ 0 f21 1"/>
                <a:gd name="f30" fmla="*/ 2032164 f22 1"/>
                <a:gd name="f31" fmla="*/ 2161877 f22 1"/>
                <a:gd name="f32" fmla="*/ 1167413 f21 1"/>
                <a:gd name="f33" fmla="*/ 1297126 f21 1"/>
                <a:gd name="f34" fmla="+- f23 0 f1"/>
                <a:gd name="f35" fmla="*/ f26 1 2161877"/>
                <a:gd name="f36" fmla="*/ f27 1 1297126"/>
                <a:gd name="f37" fmla="*/ f28 1 2161877"/>
                <a:gd name="f38" fmla="*/ f29 1 1297126"/>
                <a:gd name="f39" fmla="*/ f30 1 2161877"/>
                <a:gd name="f40" fmla="*/ f31 1 2161877"/>
                <a:gd name="f41" fmla="*/ f32 1 1297126"/>
                <a:gd name="f42" fmla="*/ f33 1 129712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161877" h="129712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pFill/>
            <a:ln cap="flat">
              <a:noFill/>
              <a:prstDash val="solid"/>
            </a:ln>
          </p:spPr>
          <p:txBody>
            <a:bodyPr vert="horz" wrap="square" lIns="94239" tIns="94239" rIns="94239" bIns="94239" anchor="ctr" anchorCtr="1" compatLnSpc="1">
              <a:noAutofit/>
            </a:bodyPr>
            <a:lstStyle/>
            <a:p>
              <a:pPr algn="ctr" defTabSz="850087">
                <a:lnSpc>
                  <a:spcPct val="90000"/>
                </a:lnSpc>
                <a:spcAft>
                  <a:spcPts val="788"/>
                </a:spcAft>
                <a:defRPr sz="1800" b="0" i="0" u="none" strike="noStrike" kern="0" cap="none" spc="0" baseline="0">
                  <a:solidFill>
                    <a:srgbClr val="000000"/>
                  </a:solidFill>
                  <a:uFillTx/>
                </a:defRPr>
              </a:pPr>
              <a:r>
                <a:rPr lang="da-DK" sz="1913" dirty="0">
                  <a:solidFill>
                    <a:srgbClr val="FFFFFF"/>
                  </a:solidFill>
                  <a:latin typeface="Calibri"/>
                </a:rPr>
                <a:t>Start</a:t>
              </a:r>
            </a:p>
          </p:txBody>
        </p:sp>
        <p:sp>
          <p:nvSpPr>
            <p:cNvPr id="5" name="Kombinationstegning 4"/>
            <p:cNvSpPr/>
            <p:nvPr/>
          </p:nvSpPr>
          <p:spPr>
            <a:xfrm rot="21573030">
              <a:off x="4361075" y="3606915"/>
              <a:ext cx="462165" cy="536149"/>
            </a:xfrm>
            <a:custGeom>
              <a:avLst/>
              <a:gdLst>
                <a:gd name="f0" fmla="val 10800000"/>
                <a:gd name="f1" fmla="val 5400000"/>
                <a:gd name="f2" fmla="val 180"/>
                <a:gd name="f3" fmla="val w"/>
                <a:gd name="f4" fmla="val h"/>
                <a:gd name="f5" fmla="val 0"/>
                <a:gd name="f6" fmla="val 462163"/>
                <a:gd name="f7" fmla="val 536145"/>
                <a:gd name="f8" fmla="val 107229"/>
                <a:gd name="f9" fmla="val 231082"/>
                <a:gd name="f10" fmla="val 268073"/>
                <a:gd name="f11" fmla="val 428916"/>
                <a:gd name="f12" fmla="+- 0 0 -90"/>
                <a:gd name="f13" fmla="*/ f3 1 462163"/>
                <a:gd name="f14" fmla="*/ f4 1 536145"/>
                <a:gd name="f15" fmla="val f5"/>
                <a:gd name="f16" fmla="val f6"/>
                <a:gd name="f17" fmla="val f7"/>
                <a:gd name="f18" fmla="*/ f12 f0 1"/>
                <a:gd name="f19" fmla="+- f17 0 f15"/>
                <a:gd name="f20" fmla="+- f16 0 f15"/>
                <a:gd name="f21" fmla="*/ f18 1 f2"/>
                <a:gd name="f22" fmla="*/ f20 1 462163"/>
                <a:gd name="f23" fmla="*/ f19 1 536145"/>
                <a:gd name="f24" fmla="*/ 0 f20 1"/>
                <a:gd name="f25" fmla="*/ 107229 f19 1"/>
                <a:gd name="f26" fmla="*/ 231082 f20 1"/>
                <a:gd name="f27" fmla="*/ 0 f19 1"/>
                <a:gd name="f28" fmla="*/ 462163 f20 1"/>
                <a:gd name="f29" fmla="*/ 268073 f19 1"/>
                <a:gd name="f30" fmla="*/ 536145 f19 1"/>
                <a:gd name="f31" fmla="*/ 428916 f19 1"/>
                <a:gd name="f32" fmla="+- f21 0 f1"/>
                <a:gd name="f33" fmla="*/ f24 1 462163"/>
                <a:gd name="f34" fmla="*/ f25 1 536145"/>
                <a:gd name="f35" fmla="*/ f26 1 462163"/>
                <a:gd name="f36" fmla="*/ f27 1 536145"/>
                <a:gd name="f37" fmla="*/ f28 1 462163"/>
                <a:gd name="f38" fmla="*/ f29 1 536145"/>
                <a:gd name="f39" fmla="*/ f30 1 536145"/>
                <a:gd name="f40" fmla="*/ f31 1 536145"/>
                <a:gd name="f41" fmla="*/ f15 1 f22"/>
                <a:gd name="f42" fmla="*/ f16 1 f22"/>
                <a:gd name="f43" fmla="*/ f15 1 f23"/>
                <a:gd name="f44" fmla="*/ f17 1 f23"/>
                <a:gd name="f45" fmla="*/ f33 1 f22"/>
                <a:gd name="f46" fmla="*/ f34 1 f23"/>
                <a:gd name="f47" fmla="*/ f35 1 f22"/>
                <a:gd name="f48" fmla="*/ f36 1 f23"/>
                <a:gd name="f49" fmla="*/ f37 1 f22"/>
                <a:gd name="f50" fmla="*/ f38 1 f23"/>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2"/>
                </a:cxn>
                <a:cxn ang="f32">
                  <a:pos x="f59" y="f63"/>
                </a:cxn>
                <a:cxn ang="f32">
                  <a:pos x="f59" y="f64"/>
                </a:cxn>
                <a:cxn ang="f32">
                  <a:pos x="f57" y="f64"/>
                </a:cxn>
                <a:cxn ang="f32">
                  <a:pos x="f57" y="f58"/>
                </a:cxn>
              </a:cxnLst>
              <a:rect l="f53" t="f56" r="f54" b="f55"/>
              <a:pathLst>
                <a:path w="462163" h="536145">
                  <a:moveTo>
                    <a:pt x="f5" y="f8"/>
                  </a:moveTo>
                  <a:lnTo>
                    <a:pt x="f9" y="f8"/>
                  </a:lnTo>
                  <a:lnTo>
                    <a:pt x="f9" y="f5"/>
                  </a:lnTo>
                  <a:lnTo>
                    <a:pt x="f6" y="f10"/>
                  </a:lnTo>
                  <a:lnTo>
                    <a:pt x="f9" y="f7"/>
                  </a:lnTo>
                  <a:lnTo>
                    <a:pt x="f9" y="f11"/>
                  </a:lnTo>
                  <a:lnTo>
                    <a:pt x="f5" y="f11"/>
                  </a:lnTo>
                  <a:lnTo>
                    <a:pt x="f5" y="f8"/>
                  </a:lnTo>
                  <a:close/>
                </a:path>
              </a:pathLst>
            </a:custGeom>
            <a:grpFill/>
            <a:ln cap="flat">
              <a:noFill/>
              <a:prstDash val="solid"/>
            </a:ln>
          </p:spPr>
          <p:txBody>
            <a:bodyPr vert="horz" wrap="square" lIns="0" tIns="60317" rIns="77991" bIns="60317" anchor="ctr" anchorCtr="1" compatLnSpc="1">
              <a:noAutofit/>
            </a:bodyPr>
            <a:lstStyle/>
            <a:p>
              <a:pPr algn="ctr" defTabSz="575060">
                <a:lnSpc>
                  <a:spcPct val="90000"/>
                </a:lnSpc>
                <a:spcAft>
                  <a:spcPts val="563"/>
                </a:spcAft>
                <a:defRPr sz="1800" b="0" i="0" u="none" strike="noStrike" kern="0" cap="none" spc="0" baseline="0">
                  <a:solidFill>
                    <a:srgbClr val="000000"/>
                  </a:solidFill>
                  <a:uFillTx/>
                </a:defRPr>
              </a:pPr>
              <a:endParaRPr lang="da-DK" sz="1295">
                <a:solidFill>
                  <a:srgbClr val="FFFFFF"/>
                </a:solidFill>
                <a:latin typeface="Calibri"/>
              </a:endParaRPr>
            </a:p>
          </p:txBody>
        </p:sp>
        <p:sp>
          <p:nvSpPr>
            <p:cNvPr id="6" name="Kombinationstegning 5"/>
            <p:cNvSpPr/>
            <p:nvPr/>
          </p:nvSpPr>
          <p:spPr>
            <a:xfrm>
              <a:off x="5015063" y="3214618"/>
              <a:ext cx="2161879" cy="1297122"/>
            </a:xfrm>
            <a:custGeom>
              <a:avLst/>
              <a:gdLst>
                <a:gd name="f0" fmla="val 10800000"/>
                <a:gd name="f1" fmla="val 5400000"/>
                <a:gd name="f2" fmla="val 180"/>
                <a:gd name="f3" fmla="val w"/>
                <a:gd name="f4" fmla="val h"/>
                <a:gd name="f5" fmla="val 0"/>
                <a:gd name="f6" fmla="val 2161877"/>
                <a:gd name="f7" fmla="val 1297126"/>
                <a:gd name="f8" fmla="val 129713"/>
                <a:gd name="f9" fmla="val 58074"/>
                <a:gd name="f10" fmla="val 2032164"/>
                <a:gd name="f11" fmla="val 2103803"/>
                <a:gd name="f12" fmla="val 1167413"/>
                <a:gd name="f13" fmla="val 1239052"/>
                <a:gd name="f14" fmla="+- 0 0 -90"/>
                <a:gd name="f15" fmla="*/ f3 1 2161877"/>
                <a:gd name="f16" fmla="*/ f4 1 1297126"/>
                <a:gd name="f17" fmla="val f5"/>
                <a:gd name="f18" fmla="val f6"/>
                <a:gd name="f19" fmla="val f7"/>
                <a:gd name="f20" fmla="*/ f14 f0 1"/>
                <a:gd name="f21" fmla="+- f19 0 f17"/>
                <a:gd name="f22" fmla="+- f18 0 f17"/>
                <a:gd name="f23" fmla="*/ f20 1 f2"/>
                <a:gd name="f24" fmla="*/ f22 1 2161877"/>
                <a:gd name="f25" fmla="*/ f21 1 1297126"/>
                <a:gd name="f26" fmla="*/ 0 f22 1"/>
                <a:gd name="f27" fmla="*/ 129713 f21 1"/>
                <a:gd name="f28" fmla="*/ 129713 f22 1"/>
                <a:gd name="f29" fmla="*/ 0 f21 1"/>
                <a:gd name="f30" fmla="*/ 2032164 f22 1"/>
                <a:gd name="f31" fmla="*/ 2161877 f22 1"/>
                <a:gd name="f32" fmla="*/ 1167413 f21 1"/>
                <a:gd name="f33" fmla="*/ 1297126 f21 1"/>
                <a:gd name="f34" fmla="+- f23 0 f1"/>
                <a:gd name="f35" fmla="*/ f26 1 2161877"/>
                <a:gd name="f36" fmla="*/ f27 1 1297126"/>
                <a:gd name="f37" fmla="*/ f28 1 2161877"/>
                <a:gd name="f38" fmla="*/ f29 1 1297126"/>
                <a:gd name="f39" fmla="*/ f30 1 2161877"/>
                <a:gd name="f40" fmla="*/ f31 1 2161877"/>
                <a:gd name="f41" fmla="*/ f32 1 1297126"/>
                <a:gd name="f42" fmla="*/ f33 1 129712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161877" h="129712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pFill/>
            <a:ln cap="flat">
              <a:noFill/>
              <a:prstDash val="solid"/>
            </a:ln>
          </p:spPr>
          <p:txBody>
            <a:bodyPr vert="horz" wrap="square" lIns="94239" tIns="94239" rIns="94239" bIns="94239" anchor="ctr" anchorCtr="1" compatLnSpc="1">
              <a:noAutofit/>
            </a:bodyPr>
            <a:lstStyle/>
            <a:p>
              <a:pPr algn="ctr" defTabSz="850087">
                <a:lnSpc>
                  <a:spcPct val="90000"/>
                </a:lnSpc>
                <a:spcAft>
                  <a:spcPts val="788"/>
                </a:spcAft>
                <a:defRPr sz="1800" b="0" i="0" u="none" strike="noStrike" kern="0" cap="none" spc="0" baseline="0">
                  <a:solidFill>
                    <a:srgbClr val="000000"/>
                  </a:solidFill>
                  <a:uFillTx/>
                </a:defRPr>
              </a:pPr>
              <a:r>
                <a:rPr lang="da-DK" sz="1913">
                  <a:solidFill>
                    <a:srgbClr val="FFFFFF"/>
                  </a:solidFill>
                  <a:latin typeface="Calibri"/>
                </a:rPr>
                <a:t>Noget sker</a:t>
              </a:r>
            </a:p>
          </p:txBody>
        </p:sp>
        <p:sp>
          <p:nvSpPr>
            <p:cNvPr id="7" name="Kombinationstegning 6"/>
            <p:cNvSpPr/>
            <p:nvPr/>
          </p:nvSpPr>
          <p:spPr>
            <a:xfrm>
              <a:off x="7393125" y="3595109"/>
              <a:ext cx="458315" cy="536149"/>
            </a:xfrm>
            <a:custGeom>
              <a:avLst/>
              <a:gdLst>
                <a:gd name="f0" fmla="val 10800000"/>
                <a:gd name="f1" fmla="val 5400000"/>
                <a:gd name="f2" fmla="val 180"/>
                <a:gd name="f3" fmla="val w"/>
                <a:gd name="f4" fmla="val h"/>
                <a:gd name="f5" fmla="val 0"/>
                <a:gd name="f6" fmla="val 458317"/>
                <a:gd name="f7" fmla="val 536145"/>
                <a:gd name="f8" fmla="val 107229"/>
                <a:gd name="f9" fmla="val 229159"/>
                <a:gd name="f10" fmla="val 268073"/>
                <a:gd name="f11" fmla="val 428916"/>
                <a:gd name="f12" fmla="+- 0 0 -90"/>
                <a:gd name="f13" fmla="*/ f3 1 458317"/>
                <a:gd name="f14" fmla="*/ f4 1 536145"/>
                <a:gd name="f15" fmla="val f5"/>
                <a:gd name="f16" fmla="val f6"/>
                <a:gd name="f17" fmla="val f7"/>
                <a:gd name="f18" fmla="*/ f12 f0 1"/>
                <a:gd name="f19" fmla="+- f17 0 f15"/>
                <a:gd name="f20" fmla="+- f16 0 f15"/>
                <a:gd name="f21" fmla="*/ f18 1 f2"/>
                <a:gd name="f22" fmla="*/ f20 1 458317"/>
                <a:gd name="f23" fmla="*/ f19 1 536145"/>
                <a:gd name="f24" fmla="*/ 0 f20 1"/>
                <a:gd name="f25" fmla="*/ 107229 f19 1"/>
                <a:gd name="f26" fmla="*/ 229159 f20 1"/>
                <a:gd name="f27" fmla="*/ 0 f19 1"/>
                <a:gd name="f28" fmla="*/ 458317 f20 1"/>
                <a:gd name="f29" fmla="*/ 268073 f19 1"/>
                <a:gd name="f30" fmla="*/ 536145 f19 1"/>
                <a:gd name="f31" fmla="*/ 428916 f19 1"/>
                <a:gd name="f32" fmla="+- f21 0 f1"/>
                <a:gd name="f33" fmla="*/ f24 1 458317"/>
                <a:gd name="f34" fmla="*/ f25 1 536145"/>
                <a:gd name="f35" fmla="*/ f26 1 458317"/>
                <a:gd name="f36" fmla="*/ f27 1 536145"/>
                <a:gd name="f37" fmla="*/ f28 1 458317"/>
                <a:gd name="f38" fmla="*/ f29 1 536145"/>
                <a:gd name="f39" fmla="*/ f30 1 536145"/>
                <a:gd name="f40" fmla="*/ f31 1 536145"/>
                <a:gd name="f41" fmla="*/ f15 1 f22"/>
                <a:gd name="f42" fmla="*/ f16 1 f22"/>
                <a:gd name="f43" fmla="*/ f15 1 f23"/>
                <a:gd name="f44" fmla="*/ f17 1 f23"/>
                <a:gd name="f45" fmla="*/ f33 1 f22"/>
                <a:gd name="f46" fmla="*/ f34 1 f23"/>
                <a:gd name="f47" fmla="*/ f35 1 f22"/>
                <a:gd name="f48" fmla="*/ f36 1 f23"/>
                <a:gd name="f49" fmla="*/ f37 1 f22"/>
                <a:gd name="f50" fmla="*/ f38 1 f23"/>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2"/>
                </a:cxn>
                <a:cxn ang="f32">
                  <a:pos x="f59" y="f63"/>
                </a:cxn>
                <a:cxn ang="f32">
                  <a:pos x="f59" y="f64"/>
                </a:cxn>
                <a:cxn ang="f32">
                  <a:pos x="f57" y="f64"/>
                </a:cxn>
                <a:cxn ang="f32">
                  <a:pos x="f57" y="f58"/>
                </a:cxn>
              </a:cxnLst>
              <a:rect l="f53" t="f56" r="f54" b="f55"/>
              <a:pathLst>
                <a:path w="458317" h="536145">
                  <a:moveTo>
                    <a:pt x="f5" y="f8"/>
                  </a:moveTo>
                  <a:lnTo>
                    <a:pt x="f9" y="f8"/>
                  </a:lnTo>
                  <a:lnTo>
                    <a:pt x="f9" y="f5"/>
                  </a:lnTo>
                  <a:lnTo>
                    <a:pt x="f6" y="f10"/>
                  </a:lnTo>
                  <a:lnTo>
                    <a:pt x="f9" y="f7"/>
                  </a:lnTo>
                  <a:lnTo>
                    <a:pt x="f9" y="f11"/>
                  </a:lnTo>
                  <a:lnTo>
                    <a:pt x="f5" y="f11"/>
                  </a:lnTo>
                  <a:lnTo>
                    <a:pt x="f5" y="f8"/>
                  </a:lnTo>
                  <a:close/>
                </a:path>
              </a:pathLst>
            </a:custGeom>
            <a:grpFill/>
            <a:ln cap="flat">
              <a:noFill/>
              <a:prstDash val="solid"/>
            </a:ln>
          </p:spPr>
          <p:txBody>
            <a:bodyPr vert="horz" wrap="square" lIns="0" tIns="60317" rIns="77343" bIns="60317" anchor="ctr" anchorCtr="1" compatLnSpc="1">
              <a:noAutofit/>
            </a:bodyPr>
            <a:lstStyle/>
            <a:p>
              <a:pPr algn="ctr" defTabSz="575060">
                <a:lnSpc>
                  <a:spcPct val="90000"/>
                </a:lnSpc>
                <a:spcAft>
                  <a:spcPts val="563"/>
                </a:spcAft>
                <a:defRPr sz="1800" b="0" i="0" u="none" strike="noStrike" kern="0" cap="none" spc="0" baseline="0">
                  <a:solidFill>
                    <a:srgbClr val="000000"/>
                  </a:solidFill>
                  <a:uFillTx/>
                </a:defRPr>
              </a:pPr>
              <a:endParaRPr lang="da-DK" sz="1295">
                <a:solidFill>
                  <a:srgbClr val="FFFFFF"/>
                </a:solidFill>
                <a:latin typeface="Calibri"/>
              </a:endParaRPr>
            </a:p>
          </p:txBody>
        </p:sp>
        <p:sp>
          <p:nvSpPr>
            <p:cNvPr id="8" name="Kombinationstegning 7"/>
            <p:cNvSpPr/>
            <p:nvPr/>
          </p:nvSpPr>
          <p:spPr>
            <a:xfrm>
              <a:off x="8041690" y="3214618"/>
              <a:ext cx="2161879" cy="1297122"/>
            </a:xfrm>
            <a:custGeom>
              <a:avLst/>
              <a:gdLst>
                <a:gd name="f0" fmla="val 10800000"/>
                <a:gd name="f1" fmla="val 5400000"/>
                <a:gd name="f2" fmla="val 180"/>
                <a:gd name="f3" fmla="val w"/>
                <a:gd name="f4" fmla="val h"/>
                <a:gd name="f5" fmla="val 0"/>
                <a:gd name="f6" fmla="val 2161877"/>
                <a:gd name="f7" fmla="val 1297126"/>
                <a:gd name="f8" fmla="val 129713"/>
                <a:gd name="f9" fmla="val 58074"/>
                <a:gd name="f10" fmla="val 2032164"/>
                <a:gd name="f11" fmla="val 2103803"/>
                <a:gd name="f12" fmla="val 1167413"/>
                <a:gd name="f13" fmla="val 1239052"/>
                <a:gd name="f14" fmla="+- 0 0 -90"/>
                <a:gd name="f15" fmla="*/ f3 1 2161877"/>
                <a:gd name="f16" fmla="*/ f4 1 1297126"/>
                <a:gd name="f17" fmla="val f5"/>
                <a:gd name="f18" fmla="val f6"/>
                <a:gd name="f19" fmla="val f7"/>
                <a:gd name="f20" fmla="*/ f14 f0 1"/>
                <a:gd name="f21" fmla="+- f19 0 f17"/>
                <a:gd name="f22" fmla="+- f18 0 f17"/>
                <a:gd name="f23" fmla="*/ f20 1 f2"/>
                <a:gd name="f24" fmla="*/ f22 1 2161877"/>
                <a:gd name="f25" fmla="*/ f21 1 1297126"/>
                <a:gd name="f26" fmla="*/ 0 f22 1"/>
                <a:gd name="f27" fmla="*/ 129713 f21 1"/>
                <a:gd name="f28" fmla="*/ 129713 f22 1"/>
                <a:gd name="f29" fmla="*/ 0 f21 1"/>
                <a:gd name="f30" fmla="*/ 2032164 f22 1"/>
                <a:gd name="f31" fmla="*/ 2161877 f22 1"/>
                <a:gd name="f32" fmla="*/ 1167413 f21 1"/>
                <a:gd name="f33" fmla="*/ 1297126 f21 1"/>
                <a:gd name="f34" fmla="+- f23 0 f1"/>
                <a:gd name="f35" fmla="*/ f26 1 2161877"/>
                <a:gd name="f36" fmla="*/ f27 1 1297126"/>
                <a:gd name="f37" fmla="*/ f28 1 2161877"/>
                <a:gd name="f38" fmla="*/ f29 1 1297126"/>
                <a:gd name="f39" fmla="*/ f30 1 2161877"/>
                <a:gd name="f40" fmla="*/ f31 1 2161877"/>
                <a:gd name="f41" fmla="*/ f32 1 1297126"/>
                <a:gd name="f42" fmla="*/ f33 1 129712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161877" h="129712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pFill/>
            <a:ln cap="flat">
              <a:noFill/>
              <a:prstDash val="solid"/>
            </a:ln>
          </p:spPr>
          <p:txBody>
            <a:bodyPr vert="horz" wrap="square" lIns="94239" tIns="94239" rIns="94239" bIns="94239" anchor="ctr" anchorCtr="1" compatLnSpc="1">
              <a:noAutofit/>
            </a:bodyPr>
            <a:lstStyle/>
            <a:p>
              <a:pPr algn="ctr" defTabSz="850087">
                <a:lnSpc>
                  <a:spcPct val="90000"/>
                </a:lnSpc>
                <a:spcAft>
                  <a:spcPts val="788"/>
                </a:spcAft>
                <a:defRPr sz="1800" b="0" i="0" u="none" strike="noStrike" kern="0" cap="none" spc="0" baseline="0">
                  <a:solidFill>
                    <a:srgbClr val="000000"/>
                  </a:solidFill>
                  <a:uFillTx/>
                </a:defRPr>
              </a:pPr>
              <a:r>
                <a:rPr lang="da-DK" sz="1913" dirty="0">
                  <a:solidFill>
                    <a:srgbClr val="FFFFFF"/>
                  </a:solidFill>
                  <a:latin typeface="Calibri"/>
                </a:rPr>
                <a:t>Slut</a:t>
              </a:r>
            </a:p>
          </p:txBody>
        </p:sp>
      </p:grpSp>
      <p:sp>
        <p:nvSpPr>
          <p:cNvPr id="11" name="Pladsholder til slidenummer 10">
            <a:extLst>
              <a:ext uri="{FF2B5EF4-FFF2-40B4-BE49-F238E27FC236}">
                <a16:creationId xmlns:a16="http://schemas.microsoft.com/office/drawing/2014/main" id="{28C90C63-0913-C37E-C444-E86FE65E0DCE}"/>
              </a:ext>
            </a:extLst>
          </p:cNvPr>
          <p:cNvSpPr>
            <a:spLocks noGrp="1"/>
          </p:cNvSpPr>
          <p:nvPr>
            <p:ph type="sldNum" sz="quarter" idx="12"/>
          </p:nvPr>
        </p:nvSpPr>
        <p:spPr/>
        <p:txBody>
          <a:bodyPr/>
          <a:lstStyle/>
          <a:p>
            <a:fld id="{50DEC214-4A26-8544-86E4-D5810B015655}" type="slidenum">
              <a:rPr lang="da-DK" smtClean="0"/>
              <a:t>36</a:t>
            </a:fld>
            <a:endParaRPr lang="da-DK" dirty="0"/>
          </a:p>
        </p:txBody>
      </p:sp>
      <p:sp>
        <p:nvSpPr>
          <p:cNvPr id="9" name="Tekstfelt 8">
            <a:extLst>
              <a:ext uri="{FF2B5EF4-FFF2-40B4-BE49-F238E27FC236}">
                <a16:creationId xmlns:a16="http://schemas.microsoft.com/office/drawing/2014/main" id="{B4BE60B9-3B6F-A89B-7FD7-18B176CF7E18}"/>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826949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Top/Down</a:t>
            </a:r>
          </a:p>
        </p:txBody>
      </p:sp>
      <p:sp>
        <p:nvSpPr>
          <p:cNvPr id="8" name="Rektangel 7"/>
          <p:cNvSpPr/>
          <p:nvPr/>
        </p:nvSpPr>
        <p:spPr>
          <a:xfrm>
            <a:off x="1975892" y="1591229"/>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867" dirty="0"/>
              <a:t>Start</a:t>
            </a:r>
          </a:p>
        </p:txBody>
      </p:sp>
      <p:sp>
        <p:nvSpPr>
          <p:cNvPr id="11" name="Rektangel 10"/>
          <p:cNvSpPr/>
          <p:nvPr/>
        </p:nvSpPr>
        <p:spPr>
          <a:xfrm>
            <a:off x="3705553" y="1583645"/>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2400" dirty="0"/>
              <a:t>T</a:t>
            </a:r>
            <a:r>
              <a:rPr lang="da-DK" sz="1867" dirty="0"/>
              <a:t>rin1</a:t>
            </a:r>
          </a:p>
        </p:txBody>
      </p:sp>
      <p:sp>
        <p:nvSpPr>
          <p:cNvPr id="12" name="Rektangel 11"/>
          <p:cNvSpPr/>
          <p:nvPr/>
        </p:nvSpPr>
        <p:spPr>
          <a:xfrm>
            <a:off x="5387105" y="1583646"/>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2400" dirty="0"/>
              <a:t>T</a:t>
            </a:r>
            <a:r>
              <a:rPr lang="da-DK" sz="1867" dirty="0"/>
              <a:t>rin2</a:t>
            </a:r>
          </a:p>
        </p:txBody>
      </p:sp>
      <p:sp>
        <p:nvSpPr>
          <p:cNvPr id="13" name="Rektangel 12"/>
          <p:cNvSpPr/>
          <p:nvPr/>
        </p:nvSpPr>
        <p:spPr>
          <a:xfrm>
            <a:off x="7116767" y="1583648"/>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867" dirty="0"/>
              <a:t>Trin3</a:t>
            </a:r>
          </a:p>
        </p:txBody>
      </p:sp>
      <p:sp>
        <p:nvSpPr>
          <p:cNvPr id="15" name="Rektangel 14"/>
          <p:cNvSpPr/>
          <p:nvPr/>
        </p:nvSpPr>
        <p:spPr>
          <a:xfrm>
            <a:off x="8798319" y="1583654"/>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867" dirty="0"/>
              <a:t>Slut</a:t>
            </a:r>
          </a:p>
        </p:txBody>
      </p:sp>
      <p:sp>
        <p:nvSpPr>
          <p:cNvPr id="17" name="Rektangel 16"/>
          <p:cNvSpPr/>
          <p:nvPr/>
        </p:nvSpPr>
        <p:spPr>
          <a:xfrm>
            <a:off x="1975892" y="2364558"/>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sp>
        <p:nvSpPr>
          <p:cNvPr id="19" name="Rektangel 18"/>
          <p:cNvSpPr/>
          <p:nvPr/>
        </p:nvSpPr>
        <p:spPr>
          <a:xfrm>
            <a:off x="3705553" y="2364558"/>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sp>
        <p:nvSpPr>
          <p:cNvPr id="20" name="Rektangel 19"/>
          <p:cNvSpPr/>
          <p:nvPr/>
        </p:nvSpPr>
        <p:spPr>
          <a:xfrm>
            <a:off x="5386308" y="2364558"/>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sp>
        <p:nvSpPr>
          <p:cNvPr id="21" name="Rektangel 20"/>
          <p:cNvSpPr/>
          <p:nvPr/>
        </p:nvSpPr>
        <p:spPr>
          <a:xfrm>
            <a:off x="7117564" y="2364557"/>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sp>
        <p:nvSpPr>
          <p:cNvPr id="22" name="Rektangel 21"/>
          <p:cNvSpPr/>
          <p:nvPr/>
        </p:nvSpPr>
        <p:spPr>
          <a:xfrm>
            <a:off x="8798319" y="2364558"/>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cxnSp>
        <p:nvCxnSpPr>
          <p:cNvPr id="24" name="Lige pilforbindelse 23"/>
          <p:cNvCxnSpPr>
            <a:cxnSpLocks/>
            <a:stCxn id="8" idx="3"/>
          </p:cNvCxnSpPr>
          <p:nvPr/>
        </p:nvCxnSpPr>
        <p:spPr>
          <a:xfrm flipV="1">
            <a:off x="3332955" y="1934493"/>
            <a:ext cx="361341" cy="7585"/>
          </a:xfrm>
          <a:prstGeom prst="straightConnector1">
            <a:avLst/>
          </a:prstGeom>
          <a:ln w="190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Lige pilforbindelse 24"/>
          <p:cNvCxnSpPr>
            <a:cxnSpLocks/>
            <a:stCxn id="11" idx="3"/>
            <a:endCxn id="12" idx="1"/>
          </p:cNvCxnSpPr>
          <p:nvPr/>
        </p:nvCxnSpPr>
        <p:spPr>
          <a:xfrm>
            <a:off x="5062616" y="1934494"/>
            <a:ext cx="324489" cy="1"/>
          </a:xfrm>
          <a:prstGeom prst="straightConnector1">
            <a:avLst/>
          </a:prstGeom>
          <a:ln w="190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Lige pilforbindelse 25"/>
          <p:cNvCxnSpPr>
            <a:cxnSpLocks/>
            <a:stCxn id="12" idx="3"/>
            <a:endCxn id="13" idx="1"/>
          </p:cNvCxnSpPr>
          <p:nvPr/>
        </p:nvCxnSpPr>
        <p:spPr>
          <a:xfrm>
            <a:off x="6744168" y="1934495"/>
            <a:ext cx="372599" cy="2"/>
          </a:xfrm>
          <a:prstGeom prst="straightConnector1">
            <a:avLst/>
          </a:prstGeom>
          <a:ln w="190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Lige pilforbindelse 26"/>
          <p:cNvCxnSpPr>
            <a:cxnSpLocks/>
            <a:stCxn id="13" idx="3"/>
            <a:endCxn id="15" idx="1"/>
          </p:cNvCxnSpPr>
          <p:nvPr/>
        </p:nvCxnSpPr>
        <p:spPr>
          <a:xfrm>
            <a:off x="8473830" y="1934497"/>
            <a:ext cx="324489" cy="6"/>
          </a:xfrm>
          <a:prstGeom prst="straightConnector1">
            <a:avLst/>
          </a:prstGeom>
          <a:ln w="190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Pladsholder til slidenummer 3">
            <a:extLst>
              <a:ext uri="{FF2B5EF4-FFF2-40B4-BE49-F238E27FC236}">
                <a16:creationId xmlns:a16="http://schemas.microsoft.com/office/drawing/2014/main" id="{2C48C36B-3EF9-16D2-8DE0-EA1B848F8E85}"/>
              </a:ext>
            </a:extLst>
          </p:cNvPr>
          <p:cNvSpPr>
            <a:spLocks noGrp="1"/>
          </p:cNvSpPr>
          <p:nvPr>
            <p:ph type="sldNum" sz="quarter" idx="12"/>
          </p:nvPr>
        </p:nvSpPr>
        <p:spPr/>
        <p:txBody>
          <a:bodyPr/>
          <a:lstStyle/>
          <a:p>
            <a:fld id="{50DEC214-4A26-8544-86E4-D5810B015655}" type="slidenum">
              <a:rPr lang="da-DK" smtClean="0"/>
              <a:t>37</a:t>
            </a:fld>
            <a:endParaRPr lang="da-DK" dirty="0"/>
          </a:p>
        </p:txBody>
      </p:sp>
      <p:sp>
        <p:nvSpPr>
          <p:cNvPr id="5" name="Tekstfelt 4">
            <a:extLst>
              <a:ext uri="{FF2B5EF4-FFF2-40B4-BE49-F238E27FC236}">
                <a16:creationId xmlns:a16="http://schemas.microsoft.com/office/drawing/2014/main" id="{9BDA7EAF-B4DD-0678-0795-C64A00BBBDCA}"/>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4213455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886E3-57AE-C27E-EEEC-E4A30DE5501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766256C-E05C-7ECB-946E-8FB93FB03A42}"/>
              </a:ext>
            </a:extLst>
          </p:cNvPr>
          <p:cNvSpPr>
            <a:spLocks noGrp="1"/>
          </p:cNvSpPr>
          <p:nvPr>
            <p:ph type="title"/>
          </p:nvPr>
        </p:nvSpPr>
        <p:spPr>
          <a:xfrm>
            <a:off x="911225" y="369793"/>
            <a:ext cx="9648826" cy="1081007"/>
          </a:xfrm>
        </p:spPr>
        <p:txBody>
          <a:bodyPr wrap="square" anchor="b">
            <a:normAutofit/>
          </a:bodyPr>
          <a:lstStyle/>
          <a:p>
            <a:r>
              <a:rPr lang="da-DK" dirty="0"/>
              <a:t>Arbejdsgangsanalyse - hvordan?</a:t>
            </a:r>
          </a:p>
        </p:txBody>
      </p:sp>
      <p:sp>
        <p:nvSpPr>
          <p:cNvPr id="11" name="Slide Number Placeholder 3">
            <a:extLst>
              <a:ext uri="{FF2B5EF4-FFF2-40B4-BE49-F238E27FC236}">
                <a16:creationId xmlns:a16="http://schemas.microsoft.com/office/drawing/2014/main" id="{5E6FE182-E502-4251-44AC-0CF560519B5A}"/>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38</a:t>
            </a:fld>
            <a:endParaRPr lang="da-DK"/>
          </a:p>
        </p:txBody>
      </p:sp>
      <p:graphicFrame>
        <p:nvGraphicFramePr>
          <p:cNvPr id="14" name="Pladsholder til indhold 1">
            <a:extLst>
              <a:ext uri="{FF2B5EF4-FFF2-40B4-BE49-F238E27FC236}">
                <a16:creationId xmlns:a16="http://schemas.microsoft.com/office/drawing/2014/main" id="{66C6AE53-EE3A-1DFA-9A49-25BEE14A6B77}"/>
              </a:ext>
            </a:extLst>
          </p:cNvPr>
          <p:cNvGraphicFramePr>
            <a:graphicFrameLocks noGrp="1"/>
          </p:cNvGraphicFramePr>
          <p:nvPr>
            <p:ph idx="1"/>
            <p:extLst>
              <p:ext uri="{D42A27DB-BD31-4B8C-83A1-F6EECF244321}">
                <p14:modId xmlns:p14="http://schemas.microsoft.com/office/powerpoint/2010/main" val="599620874"/>
              </p:ext>
            </p:extLst>
          </p:nvPr>
        </p:nvGraphicFramePr>
        <p:xfrm>
          <a:off x="1235638" y="1881187"/>
          <a:ext cx="9000000" cy="439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Grafik 15" descr="Kikkert med massiv udfyldning">
            <a:extLst>
              <a:ext uri="{FF2B5EF4-FFF2-40B4-BE49-F238E27FC236}">
                <a16:creationId xmlns:a16="http://schemas.microsoft.com/office/drawing/2014/main" id="{D25D0D95-9159-6AC7-F1AD-EE90A7C832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4241" y="1881187"/>
            <a:ext cx="914400" cy="914400"/>
          </a:xfrm>
          <a:prstGeom prst="rect">
            <a:avLst/>
          </a:prstGeom>
        </p:spPr>
      </p:pic>
      <p:pic>
        <p:nvPicPr>
          <p:cNvPr id="19" name="Grafik 18" descr="Brugere med massiv udfyldning">
            <a:extLst>
              <a:ext uri="{FF2B5EF4-FFF2-40B4-BE49-F238E27FC236}">
                <a16:creationId xmlns:a16="http://schemas.microsoft.com/office/drawing/2014/main" id="{F42DD19D-9B69-702E-000E-8A2BAC0A7C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8105" y="1881187"/>
            <a:ext cx="914400" cy="914400"/>
          </a:xfrm>
          <a:prstGeom prst="rect">
            <a:avLst/>
          </a:prstGeom>
        </p:spPr>
      </p:pic>
      <p:pic>
        <p:nvPicPr>
          <p:cNvPr id="21" name="Grafik 20" descr="Skoaftryk med massiv udfyldning">
            <a:extLst>
              <a:ext uri="{FF2B5EF4-FFF2-40B4-BE49-F238E27FC236}">
                <a16:creationId xmlns:a16="http://schemas.microsoft.com/office/drawing/2014/main" id="{1F825935-01A0-482B-D4D6-3D876CCB1F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14241" y="4352026"/>
            <a:ext cx="914400" cy="914400"/>
          </a:xfrm>
          <a:prstGeom prst="rect">
            <a:avLst/>
          </a:prstGeom>
        </p:spPr>
      </p:pic>
      <p:pic>
        <p:nvPicPr>
          <p:cNvPr id="23" name="Grafik 22" descr="Gantt-diagram med massiv udfyldning">
            <a:extLst>
              <a:ext uri="{FF2B5EF4-FFF2-40B4-BE49-F238E27FC236}">
                <a16:creationId xmlns:a16="http://schemas.microsoft.com/office/drawing/2014/main" id="{FD8BDEC9-3672-EA91-1740-6EE98E3513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15614" y="4352026"/>
            <a:ext cx="914400" cy="914400"/>
          </a:xfrm>
          <a:prstGeom prst="rect">
            <a:avLst/>
          </a:prstGeom>
        </p:spPr>
      </p:pic>
      <p:sp>
        <p:nvSpPr>
          <p:cNvPr id="2" name="Tekstfelt 1">
            <a:extLst>
              <a:ext uri="{FF2B5EF4-FFF2-40B4-BE49-F238E27FC236}">
                <a16:creationId xmlns:a16="http://schemas.microsoft.com/office/drawing/2014/main" id="{06555D7E-AF28-39DF-FEDD-96C1AB110F51}"/>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426834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911225" y="584199"/>
            <a:ext cx="10227830" cy="1081007"/>
          </a:xfrm>
        </p:spPr>
        <p:txBody>
          <a:bodyPr/>
          <a:lstStyle/>
          <a:p>
            <a:pPr lvl="0"/>
            <a:r>
              <a:rPr lang="da-DK" sz="4267" dirty="0"/>
              <a:t>Tips og tricks til at komme i gang</a:t>
            </a:r>
          </a:p>
        </p:txBody>
      </p:sp>
      <p:sp>
        <p:nvSpPr>
          <p:cNvPr id="3" name="Pladsholder til indhold 2"/>
          <p:cNvSpPr txBox="1">
            <a:spLocks noGrp="1"/>
          </p:cNvSpPr>
          <p:nvPr>
            <p:ph idx="1"/>
          </p:nvPr>
        </p:nvSpPr>
        <p:spPr>
          <a:xfrm>
            <a:off x="911224" y="1881187"/>
            <a:ext cx="9984083" cy="4392614"/>
          </a:xfrm>
        </p:spPr>
        <p:txBody>
          <a:bodyPr>
            <a:normAutofit fontScale="92500"/>
          </a:bodyPr>
          <a:lstStyle/>
          <a:p>
            <a:pPr marL="457200" lvl="0" indent="-457200">
              <a:lnSpc>
                <a:spcPct val="150000"/>
              </a:lnSpc>
              <a:buFont typeface="+mj-lt"/>
              <a:buAutoNum type="arabicPeriod"/>
            </a:pPr>
            <a:r>
              <a:rPr lang="da-DK" sz="2400" dirty="0"/>
              <a:t>Udvælg den proces, der er </a:t>
            </a:r>
            <a:r>
              <a:rPr lang="da-DK" sz="2400" b="1" dirty="0"/>
              <a:t>mest nødvendig </a:t>
            </a:r>
            <a:r>
              <a:rPr lang="da-DK" sz="2400" dirty="0"/>
              <a:t>at forbedre i forbedringsarbejdet, og som har </a:t>
            </a:r>
            <a:r>
              <a:rPr lang="da-DK" sz="2400" b="1" dirty="0"/>
              <a:t>størst effekt </a:t>
            </a:r>
            <a:r>
              <a:rPr lang="da-DK" sz="2400" dirty="0"/>
              <a:t>på målopfyldelsen.</a:t>
            </a:r>
          </a:p>
          <a:p>
            <a:pPr marL="457200" lvl="0" indent="-457200">
              <a:lnSpc>
                <a:spcPct val="150000"/>
              </a:lnSpc>
              <a:buFont typeface="+mj-lt"/>
              <a:buAutoNum type="arabicPeriod"/>
            </a:pPr>
            <a:r>
              <a:rPr lang="da-DK" sz="2400" b="1" dirty="0"/>
              <a:t>Afgræns din proces </a:t>
            </a:r>
            <a:r>
              <a:rPr lang="da-DK" sz="2400" dirty="0"/>
              <a:t>ved at definere start og slut på processen.</a:t>
            </a:r>
          </a:p>
          <a:p>
            <a:pPr marL="457200" lvl="0" indent="-457200">
              <a:lnSpc>
                <a:spcPct val="150000"/>
              </a:lnSpc>
              <a:buFont typeface="+mj-lt"/>
              <a:buAutoNum type="arabicPeriod"/>
            </a:pPr>
            <a:r>
              <a:rPr lang="da-DK" sz="2400" b="1" dirty="0"/>
              <a:t>Involvér de kollegaer/faggrupper, </a:t>
            </a:r>
            <a:r>
              <a:rPr lang="da-DK" sz="2400" dirty="0"/>
              <a:t>som er en del af processen til at deltage i kortlægningen – husk </a:t>
            </a:r>
            <a:r>
              <a:rPr lang="da-DK" sz="2400" b="1" dirty="0"/>
              <a:t>patientperspektivet.</a:t>
            </a:r>
          </a:p>
          <a:p>
            <a:pPr marL="457200" lvl="0" indent="-457200">
              <a:lnSpc>
                <a:spcPct val="150000"/>
              </a:lnSpc>
              <a:buFont typeface="+mj-lt"/>
              <a:buAutoNum type="arabicPeriod"/>
            </a:pPr>
            <a:r>
              <a:rPr lang="da-DK" sz="2400" dirty="0"/>
              <a:t>Markér </a:t>
            </a:r>
            <a:r>
              <a:rPr lang="da-DK" sz="2400" b="1" dirty="0"/>
              <a:t>muligheder for forbedringer, </a:t>
            </a:r>
            <a:r>
              <a:rPr lang="da-DK" sz="2400" dirty="0"/>
              <a:t>og skriv idéer til ændringer ned fra processen.</a:t>
            </a:r>
          </a:p>
          <a:p>
            <a:pPr marL="0" indent="0">
              <a:buNone/>
            </a:pPr>
            <a:endParaRPr lang="da-DK" dirty="0"/>
          </a:p>
        </p:txBody>
      </p:sp>
      <p:sp>
        <p:nvSpPr>
          <p:cNvPr id="5" name="Pladsholder til slidenummer 4">
            <a:extLst>
              <a:ext uri="{FF2B5EF4-FFF2-40B4-BE49-F238E27FC236}">
                <a16:creationId xmlns:a16="http://schemas.microsoft.com/office/drawing/2014/main" id="{8CF6E9CA-5B3D-4B78-0807-91B6C28CC62C}"/>
              </a:ext>
            </a:extLst>
          </p:cNvPr>
          <p:cNvSpPr>
            <a:spLocks noGrp="1"/>
          </p:cNvSpPr>
          <p:nvPr>
            <p:ph type="sldNum" sz="quarter" idx="12"/>
          </p:nvPr>
        </p:nvSpPr>
        <p:spPr/>
        <p:txBody>
          <a:bodyPr/>
          <a:lstStyle/>
          <a:p>
            <a:fld id="{50DEC214-4A26-8544-86E4-D5810B015655}" type="slidenum">
              <a:rPr lang="da-DK" smtClean="0"/>
              <a:t>39</a:t>
            </a:fld>
            <a:endParaRPr lang="da-DK" dirty="0"/>
          </a:p>
        </p:txBody>
      </p:sp>
      <p:sp>
        <p:nvSpPr>
          <p:cNvPr id="6" name="Rektangel 5">
            <a:extLst>
              <a:ext uri="{FF2B5EF4-FFF2-40B4-BE49-F238E27FC236}">
                <a16:creationId xmlns:a16="http://schemas.microsoft.com/office/drawing/2014/main" id="{91AE1F3C-F827-5EB7-D41A-733AFCDFC011}"/>
              </a:ext>
            </a:extLst>
          </p:cNvPr>
          <p:cNvSpPr/>
          <p:nvPr/>
        </p:nvSpPr>
        <p:spPr>
          <a:xfrm>
            <a:off x="911224" y="1881187"/>
            <a:ext cx="9984083" cy="1081007"/>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EF04CDDD-8065-79FC-D8D0-D563FB5E77B7}"/>
              </a:ext>
            </a:extLst>
          </p:cNvPr>
          <p:cNvSpPr/>
          <p:nvPr/>
        </p:nvSpPr>
        <p:spPr>
          <a:xfrm>
            <a:off x="911223" y="2962194"/>
            <a:ext cx="9984083" cy="756484"/>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5BF80A56-8C5E-A3BF-F1EA-E2658ADB945E}"/>
              </a:ext>
            </a:extLst>
          </p:cNvPr>
          <p:cNvSpPr/>
          <p:nvPr/>
        </p:nvSpPr>
        <p:spPr>
          <a:xfrm>
            <a:off x="911224" y="3699252"/>
            <a:ext cx="9984083" cy="1081007"/>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E474A36D-41EE-5731-9CB2-E63047E9579F}"/>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6967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46300-E69B-CE00-80F9-D4674020D140}"/>
              </a:ext>
            </a:extLst>
          </p:cNvPr>
          <p:cNvSpPr>
            <a:spLocks noGrp="1"/>
          </p:cNvSpPr>
          <p:nvPr>
            <p:ph type="title"/>
          </p:nvPr>
        </p:nvSpPr>
        <p:spPr/>
        <p:txBody>
          <a:bodyPr/>
          <a:lstStyle/>
          <a:p>
            <a:r>
              <a:rPr lang="da-DK" dirty="0"/>
              <a:t>Formål og mål for dagen</a:t>
            </a:r>
          </a:p>
        </p:txBody>
      </p:sp>
      <p:sp>
        <p:nvSpPr>
          <p:cNvPr id="3" name="Pladsholder til indhold 2">
            <a:extLst>
              <a:ext uri="{FF2B5EF4-FFF2-40B4-BE49-F238E27FC236}">
                <a16:creationId xmlns:a16="http://schemas.microsoft.com/office/drawing/2014/main" id="{303D4E73-8720-1F88-A89B-77431D23B973}"/>
              </a:ext>
            </a:extLst>
          </p:cNvPr>
          <p:cNvSpPr>
            <a:spLocks noGrp="1"/>
          </p:cNvSpPr>
          <p:nvPr>
            <p:ph idx="1"/>
          </p:nvPr>
        </p:nvSpPr>
        <p:spPr/>
        <p:txBody>
          <a:bodyPr/>
          <a:lstStyle/>
          <a:p>
            <a:pPr marL="285750" marR="0" lvl="0" indent="-285750" algn="l" defTabSz="590400" rtl="0" eaLnBrk="1" fontAlgn="auto" latinLnBrk="0" hangingPunct="1">
              <a:lnSpc>
                <a:spcPts val="3100"/>
              </a:lnSpc>
              <a:spcBef>
                <a:spcPts val="0"/>
              </a:spcBef>
              <a:spcAft>
                <a:spcPts val="180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595959"/>
                </a:solidFill>
                <a:effectLst/>
                <a:uLnTx/>
                <a:uFillTx/>
                <a:latin typeface="Verdana"/>
                <a:ea typeface="Verdana" panose="020B0604030504040204" pitchFamily="34" charset="0"/>
              </a:rPr>
              <a:t>Lære hinanden og indsatserne at kende</a:t>
            </a:r>
          </a:p>
          <a:p>
            <a:pPr marL="285750" marR="0" lvl="0" indent="-285750" algn="l" defTabSz="590400" rtl="0" eaLnBrk="1" fontAlgn="auto" latinLnBrk="0" hangingPunct="1">
              <a:lnSpc>
                <a:spcPts val="3100"/>
              </a:lnSpc>
              <a:spcBef>
                <a:spcPts val="0"/>
              </a:spcBef>
              <a:spcAft>
                <a:spcPts val="180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595959"/>
                </a:solidFill>
                <a:effectLst/>
                <a:uLnTx/>
                <a:uFillTx/>
                <a:latin typeface="Verdana"/>
                <a:ea typeface="Verdana" panose="020B0604030504040204" pitchFamily="34" charset="0"/>
              </a:rPr>
              <a:t>Rammesætte Forbedringsrejsen</a:t>
            </a:r>
          </a:p>
          <a:p>
            <a:pPr marL="285750" marR="0" lvl="0" indent="-285750" algn="l" defTabSz="590400" rtl="0" eaLnBrk="1" fontAlgn="auto" latinLnBrk="0" hangingPunct="1">
              <a:lnSpc>
                <a:spcPts val="3100"/>
              </a:lnSpc>
              <a:spcBef>
                <a:spcPts val="0"/>
              </a:spcBef>
              <a:spcAft>
                <a:spcPts val="180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595959"/>
                </a:solidFill>
                <a:effectLst/>
                <a:uLnTx/>
                <a:uFillTx/>
                <a:latin typeface="Verdana"/>
                <a:ea typeface="Verdana" panose="020B0604030504040204" pitchFamily="34" charset="0"/>
              </a:rPr>
              <a:t>Afstemme forventninger </a:t>
            </a:r>
          </a:p>
          <a:p>
            <a:pPr marL="285750" marR="0" lvl="0" indent="-285750" algn="l" defTabSz="590400" rtl="0" eaLnBrk="1" fontAlgn="auto" latinLnBrk="0" hangingPunct="1">
              <a:lnSpc>
                <a:spcPts val="3100"/>
              </a:lnSpc>
              <a:spcBef>
                <a:spcPts val="0"/>
              </a:spcBef>
              <a:spcAft>
                <a:spcPts val="180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595959"/>
                </a:solidFill>
                <a:effectLst/>
                <a:uLnTx/>
                <a:uFillTx/>
                <a:latin typeface="Verdana"/>
                <a:ea typeface="Verdana" panose="020B0604030504040204" pitchFamily="34" charset="0"/>
              </a:rPr>
              <a:t>Introducere til dybere analyse af problem</a:t>
            </a:r>
          </a:p>
          <a:p>
            <a:endParaRPr lang="da-DK" dirty="0"/>
          </a:p>
        </p:txBody>
      </p:sp>
      <p:sp>
        <p:nvSpPr>
          <p:cNvPr id="4" name="Pladsholder til slidenummer 3">
            <a:extLst>
              <a:ext uri="{FF2B5EF4-FFF2-40B4-BE49-F238E27FC236}">
                <a16:creationId xmlns:a16="http://schemas.microsoft.com/office/drawing/2014/main" id="{2A272786-B317-0E77-D4BE-E540E3776F1A}"/>
              </a:ext>
            </a:extLst>
          </p:cNvPr>
          <p:cNvSpPr>
            <a:spLocks noGrp="1"/>
          </p:cNvSpPr>
          <p:nvPr>
            <p:ph type="sldNum" sz="quarter" idx="12"/>
          </p:nvPr>
        </p:nvSpPr>
        <p:spPr/>
        <p:txBody>
          <a:bodyPr/>
          <a:lstStyle/>
          <a:p>
            <a:fld id="{50DEC214-4A26-8544-86E4-D5810B015655}" type="slidenum">
              <a:rPr lang="da-DK" smtClean="0"/>
              <a:t>4</a:t>
            </a:fld>
            <a:endParaRPr lang="da-DK" dirty="0"/>
          </a:p>
        </p:txBody>
      </p:sp>
      <p:pic>
        <p:nvPicPr>
          <p:cNvPr id="5" name="Pladsholder til indhold 3">
            <a:extLst>
              <a:ext uri="{FF2B5EF4-FFF2-40B4-BE49-F238E27FC236}">
                <a16:creationId xmlns:a16="http://schemas.microsoft.com/office/drawing/2014/main" id="{D688454F-A543-7B78-CFE9-7A969F9FB9E4}"/>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8594300" y="2078970"/>
            <a:ext cx="2334385" cy="2334385"/>
          </a:xfrm>
          <a:prstGeom prst="rect">
            <a:avLst/>
          </a:prstGeom>
        </p:spPr>
      </p:pic>
      <p:sp>
        <p:nvSpPr>
          <p:cNvPr id="6" name="Tekstfelt 5">
            <a:extLst>
              <a:ext uri="{FF2B5EF4-FFF2-40B4-BE49-F238E27FC236}">
                <a16:creationId xmlns:a16="http://schemas.microsoft.com/office/drawing/2014/main" id="{009094CC-6C47-8785-5A03-A0BB4AEF7209}"/>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spTree>
    <p:extLst>
      <p:ext uri="{BB962C8B-B14F-4D97-AF65-F5344CB8AC3E}">
        <p14:creationId xmlns:p14="http://schemas.microsoft.com/office/powerpoint/2010/main" val="404790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2247" y="144972"/>
            <a:ext cx="11007506" cy="1081007"/>
          </a:xfrm>
        </p:spPr>
        <p:txBody>
          <a:bodyPr/>
          <a:lstStyle/>
          <a:p>
            <a:r>
              <a:rPr lang="da-DK" dirty="0"/>
              <a:t>Øvelse: Begynd på arbejdsgangsanalyse  </a:t>
            </a:r>
          </a:p>
        </p:txBody>
      </p:sp>
      <p:sp>
        <p:nvSpPr>
          <p:cNvPr id="6" name="Pladsholder til slidenummer 5">
            <a:extLst>
              <a:ext uri="{FF2B5EF4-FFF2-40B4-BE49-F238E27FC236}">
                <a16:creationId xmlns:a16="http://schemas.microsoft.com/office/drawing/2014/main" id="{999A45DA-2707-158A-A255-D5C7F770AF88}"/>
              </a:ext>
            </a:extLst>
          </p:cNvPr>
          <p:cNvSpPr>
            <a:spLocks noGrp="1"/>
          </p:cNvSpPr>
          <p:nvPr>
            <p:ph type="sldNum" sz="quarter" idx="12"/>
          </p:nvPr>
        </p:nvSpPr>
        <p:spPr/>
        <p:txBody>
          <a:bodyPr/>
          <a:lstStyle/>
          <a:p>
            <a:fld id="{50DEC214-4A26-8544-86E4-D5810B015655}" type="slidenum">
              <a:rPr lang="da-DK" smtClean="0"/>
              <a:t>40</a:t>
            </a:fld>
            <a:endParaRPr lang="da-DK" dirty="0"/>
          </a:p>
        </p:txBody>
      </p:sp>
      <p:sp>
        <p:nvSpPr>
          <p:cNvPr id="11" name="Pladsholder til indhold 10">
            <a:extLst>
              <a:ext uri="{FF2B5EF4-FFF2-40B4-BE49-F238E27FC236}">
                <a16:creationId xmlns:a16="http://schemas.microsoft.com/office/drawing/2014/main" id="{F2C8540D-10D0-B51F-8A55-C379F8CEAE0A}"/>
              </a:ext>
            </a:extLst>
          </p:cNvPr>
          <p:cNvSpPr>
            <a:spLocks noGrp="1"/>
          </p:cNvSpPr>
          <p:nvPr>
            <p:ph idx="1"/>
          </p:nvPr>
        </p:nvSpPr>
        <p:spPr>
          <a:xfrm>
            <a:off x="1030463" y="1876974"/>
            <a:ext cx="8473407" cy="3892116"/>
          </a:xfrm>
        </p:spPr>
        <p:txBody>
          <a:bodyPr/>
          <a:lstStyle/>
          <a:p>
            <a:pPr marL="0" lvl="0" indent="0">
              <a:lnSpc>
                <a:spcPct val="100000"/>
              </a:lnSpc>
              <a:buNone/>
            </a:pPr>
            <a:r>
              <a:rPr lang="da-DK" sz="2400" b="1" dirty="0"/>
              <a:t>Formål:</a:t>
            </a:r>
          </a:p>
          <a:p>
            <a:pPr marL="0" lvl="0" indent="0">
              <a:lnSpc>
                <a:spcPct val="100000"/>
              </a:lnSpc>
              <a:buNone/>
            </a:pPr>
            <a:r>
              <a:rPr lang="da-DK" dirty="0"/>
              <a:t>Starte arbejdsgangsanalyse og forberede dialog med forbedringsteam og leder.</a:t>
            </a:r>
          </a:p>
          <a:p>
            <a:pPr marL="0" lvl="0" indent="0">
              <a:lnSpc>
                <a:spcPct val="100000"/>
              </a:lnSpc>
              <a:buNone/>
            </a:pPr>
            <a:endParaRPr lang="da-DK" sz="2000" b="1" dirty="0"/>
          </a:p>
          <a:p>
            <a:pPr marL="0" lvl="0" indent="0">
              <a:lnSpc>
                <a:spcPct val="100000"/>
              </a:lnSpc>
              <a:buNone/>
            </a:pPr>
            <a:r>
              <a:rPr lang="da-DK" sz="2400" b="1" dirty="0"/>
              <a:t>Opgaven:</a:t>
            </a:r>
          </a:p>
          <a:p>
            <a:pPr lvl="0">
              <a:lnSpc>
                <a:spcPct val="100000"/>
              </a:lnSpc>
            </a:pPr>
            <a:r>
              <a:rPr lang="da-DK" sz="2000" dirty="0"/>
              <a:t>Udvælg den proces, der er mest nødvendig at forbedre, og som har størst effekt. </a:t>
            </a:r>
          </a:p>
          <a:p>
            <a:pPr lvl="0">
              <a:lnSpc>
                <a:spcPct val="100000"/>
              </a:lnSpc>
            </a:pPr>
            <a:r>
              <a:rPr lang="da-DK" sz="2000" dirty="0"/>
              <a:t>Afgræns din proces ved at definere start og slut på processen.</a:t>
            </a:r>
          </a:p>
          <a:p>
            <a:pPr lvl="0">
              <a:lnSpc>
                <a:spcPct val="100000"/>
              </a:lnSpc>
            </a:pPr>
            <a:r>
              <a:rPr lang="da-DK" sz="2000" dirty="0"/>
              <a:t>Identificér de overordnede trin i processen.</a:t>
            </a:r>
          </a:p>
          <a:p>
            <a:endParaRPr lang="da-DK" dirty="0"/>
          </a:p>
        </p:txBody>
      </p:sp>
      <p:sp>
        <p:nvSpPr>
          <p:cNvPr id="5" name="Tekstfelt 4">
            <a:extLst>
              <a:ext uri="{FF2B5EF4-FFF2-40B4-BE49-F238E27FC236}">
                <a16:creationId xmlns:a16="http://schemas.microsoft.com/office/drawing/2014/main" id="{335E2917-47FF-5E6E-8CD4-4016F26A9E73}"/>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pic>
        <p:nvPicPr>
          <p:cNvPr id="7" name="Picture 2" descr="lottie animations set - teamwork by Gabriela Schmitz for LottieFiles on  Dribbble">
            <a:extLst>
              <a:ext uri="{FF2B5EF4-FFF2-40B4-BE49-F238E27FC236}">
                <a16:creationId xmlns:a16="http://schemas.microsoft.com/office/drawing/2014/main" id="{B7E60462-A9A3-B898-2B6C-E92D887169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22081" y="2363057"/>
            <a:ext cx="2239456" cy="167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755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Næste skridt…</a:t>
            </a:r>
          </a:p>
        </p:txBody>
      </p:sp>
      <p:sp>
        <p:nvSpPr>
          <p:cNvPr id="2" name="Pladsholder til indhold 1"/>
          <p:cNvSpPr>
            <a:spLocks noGrp="1"/>
          </p:cNvSpPr>
          <p:nvPr>
            <p:ph idx="1"/>
          </p:nvPr>
        </p:nvSpPr>
        <p:spPr>
          <a:xfrm>
            <a:off x="798465" y="1900754"/>
            <a:ext cx="9000000" cy="4392614"/>
          </a:xfrm>
        </p:spPr>
        <p:txBody>
          <a:bodyPr/>
          <a:lstStyle/>
          <a:p>
            <a:pPr marL="0" indent="0">
              <a:buNone/>
            </a:pPr>
            <a:r>
              <a:rPr lang="da-DK" sz="2400" dirty="0"/>
              <a:t>Fortsæt arbejdsgangsanalysen: </a:t>
            </a:r>
          </a:p>
          <a:p>
            <a:endParaRPr lang="da-DK" sz="2400" dirty="0"/>
          </a:p>
          <a:p>
            <a:r>
              <a:rPr lang="da-DK" sz="2400" dirty="0"/>
              <a:t>Hvem var involveret i analysen? Mangler der nogen?</a:t>
            </a:r>
          </a:p>
          <a:p>
            <a:endParaRPr lang="da-DK" sz="2400" dirty="0"/>
          </a:p>
          <a:p>
            <a:r>
              <a:rPr lang="da-DK" sz="2400" dirty="0"/>
              <a:t>Viser arbejdsgangsanalysen processen, som den er i praksis?</a:t>
            </a:r>
          </a:p>
          <a:p>
            <a:endParaRPr lang="da-DK" sz="2400" dirty="0"/>
          </a:p>
          <a:p>
            <a:r>
              <a:rPr lang="da-DK" sz="2400" dirty="0"/>
              <a:t>Hvordan vil I arbejde videre med arbejdsgangsanalysen?</a:t>
            </a:r>
          </a:p>
          <a:p>
            <a:pPr>
              <a:buFont typeface="Wingdings" panose="05000000000000000000" pitchFamily="2" charset="2"/>
              <a:buChar char="v"/>
            </a:pPr>
            <a:endParaRPr lang="da-DK" sz="2400" dirty="0"/>
          </a:p>
        </p:txBody>
      </p:sp>
      <p:sp>
        <p:nvSpPr>
          <p:cNvPr id="6" name="Pladsholder til slidenummer 5">
            <a:extLst>
              <a:ext uri="{FF2B5EF4-FFF2-40B4-BE49-F238E27FC236}">
                <a16:creationId xmlns:a16="http://schemas.microsoft.com/office/drawing/2014/main" id="{6D462F2B-FCB0-D064-27DE-C3D013C31A82}"/>
              </a:ext>
            </a:extLst>
          </p:cNvPr>
          <p:cNvSpPr>
            <a:spLocks noGrp="1"/>
          </p:cNvSpPr>
          <p:nvPr>
            <p:ph type="sldNum" sz="quarter" idx="12"/>
          </p:nvPr>
        </p:nvSpPr>
        <p:spPr/>
        <p:txBody>
          <a:bodyPr/>
          <a:lstStyle/>
          <a:p>
            <a:fld id="{50DEC214-4A26-8544-86E4-D5810B015655}" type="slidenum">
              <a:rPr lang="da-DK" smtClean="0"/>
              <a:t>41</a:t>
            </a:fld>
            <a:endParaRPr lang="da-DK" dirty="0"/>
          </a:p>
        </p:txBody>
      </p:sp>
      <p:pic>
        <p:nvPicPr>
          <p:cNvPr id="9" name="Grafik 8" descr="Postit-noter med massiv udfyldning">
            <a:extLst>
              <a:ext uri="{FF2B5EF4-FFF2-40B4-BE49-F238E27FC236}">
                <a16:creationId xmlns:a16="http://schemas.microsoft.com/office/drawing/2014/main" id="{C52A8CC6-14C4-AE70-B898-111FD0C2B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97697">
            <a:off x="9877795" y="1982856"/>
            <a:ext cx="2220446" cy="2220446"/>
          </a:xfrm>
          <a:prstGeom prst="rect">
            <a:avLst/>
          </a:prstGeom>
        </p:spPr>
      </p:pic>
      <p:pic>
        <p:nvPicPr>
          <p:cNvPr id="7" name="Grafik 6" descr="PostIt-noter 3 med massiv udfyldning">
            <a:extLst>
              <a:ext uri="{FF2B5EF4-FFF2-40B4-BE49-F238E27FC236}">
                <a16:creationId xmlns:a16="http://schemas.microsoft.com/office/drawing/2014/main" id="{9C399EC7-6598-686B-0D90-5DF849F18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5620" y="4212867"/>
            <a:ext cx="1331891" cy="1331891"/>
          </a:xfrm>
          <a:prstGeom prst="rect">
            <a:avLst/>
          </a:prstGeom>
        </p:spPr>
      </p:pic>
      <p:sp>
        <p:nvSpPr>
          <p:cNvPr id="5" name="Tekstfelt 4">
            <a:extLst>
              <a:ext uri="{FF2B5EF4-FFF2-40B4-BE49-F238E27FC236}">
                <a16:creationId xmlns:a16="http://schemas.microsoft.com/office/drawing/2014/main" id="{21FF106F-C524-C11A-3494-614B60D01764}"/>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624951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8"/>
          </p:nvPr>
        </p:nvSpPr>
        <p:spPr/>
        <p:txBody>
          <a:bodyPr/>
          <a:lstStyle/>
          <a:p>
            <a:fld id="{50DEC214-4A26-8544-86E4-D5810B015655}" type="slidenum">
              <a:rPr lang="da-DK" smtClean="0"/>
              <a:pPr/>
              <a:t>42</a:t>
            </a:fld>
            <a:endParaRPr lang="da-DK" dirty="0"/>
          </a:p>
        </p:txBody>
      </p:sp>
      <p:sp>
        <p:nvSpPr>
          <p:cNvPr id="3" name="Titel 2"/>
          <p:cNvSpPr>
            <a:spLocks noGrp="1"/>
          </p:cNvSpPr>
          <p:nvPr>
            <p:ph type="ctrTitle"/>
          </p:nvPr>
        </p:nvSpPr>
        <p:spPr>
          <a:xfrm>
            <a:off x="536989" y="637836"/>
            <a:ext cx="5393321" cy="2813304"/>
          </a:xfrm>
        </p:spPr>
        <p:txBody>
          <a:bodyPr anchor="ctr"/>
          <a:lstStyle/>
          <a:p>
            <a:r>
              <a:rPr lang="da-DK" sz="3200" dirty="0"/>
              <a:t>I patientens fodspor</a:t>
            </a:r>
            <a:br>
              <a:rPr lang="da-DK" sz="3200" dirty="0"/>
            </a:br>
            <a:br>
              <a:rPr lang="da-DK" sz="3200" dirty="0"/>
            </a:br>
            <a:r>
              <a:rPr lang="da-DK" sz="2500" dirty="0"/>
              <a:t>Patientperspektivet</a:t>
            </a:r>
          </a:p>
        </p:txBody>
      </p:sp>
      <p:sp>
        <p:nvSpPr>
          <p:cNvPr id="4" name="Undertitel 3"/>
          <p:cNvSpPr>
            <a:spLocks noGrp="1"/>
          </p:cNvSpPr>
          <p:nvPr>
            <p:ph type="subTitle" idx="1"/>
          </p:nvPr>
        </p:nvSpPr>
        <p:spPr>
          <a:xfrm>
            <a:off x="2941733" y="5208814"/>
            <a:ext cx="6308533" cy="1972216"/>
          </a:xfrm>
        </p:spPr>
        <p:txBody>
          <a:bodyPr>
            <a:normAutofit/>
          </a:bodyPr>
          <a:lstStyle/>
          <a:p>
            <a:r>
              <a:rPr lang="da-DK" b="1" dirty="0"/>
              <a:t>Læs mere:</a:t>
            </a:r>
          </a:p>
          <a:p>
            <a:r>
              <a:rPr lang="da-DK" sz="1800" dirty="0">
                <a:hlinkClick r:id="rId3">
                  <a:extLst>
                    <a:ext uri="{A12FA001-AC4F-418D-AE19-62706E023703}">
                      <ahyp:hlinkClr xmlns:ahyp="http://schemas.microsoft.com/office/drawing/2018/hyperlinkcolor" val="tx"/>
                    </a:ext>
                  </a:extLst>
                </a:hlinkClick>
              </a:rPr>
              <a:t>patientsikkerhed.dk/fodspor</a:t>
            </a:r>
            <a:endParaRPr lang="da-DK" sz="1800" dirty="0"/>
          </a:p>
          <a:p>
            <a:endParaRPr lang="da-DK" dirty="0"/>
          </a:p>
        </p:txBody>
      </p:sp>
      <p:pic>
        <p:nvPicPr>
          <p:cNvPr id="7" name="Pladsholder til billede 6"/>
          <p:cNvPicPr>
            <a:picLocks noGrp="1" noChangeAspect="1"/>
          </p:cNvPicPr>
          <p:nvPr>
            <p:ph type="pic" sz="quarter" idx="20"/>
          </p:nvPr>
        </p:nvPicPr>
        <p:blipFill>
          <a:blip r:embed="rId4">
            <a:duotone>
              <a:schemeClr val="accent1">
                <a:shade val="45000"/>
                <a:satMod val="135000"/>
              </a:schemeClr>
              <a:prstClr val="white"/>
            </a:duotone>
          </a:blip>
          <a:srcRect l="4852" r="4852"/>
          <a:stretch/>
        </p:blipFill>
        <p:spPr>
          <a:xfrm>
            <a:off x="6999498" y="-8156"/>
            <a:ext cx="5626752" cy="4406746"/>
          </a:xfrm>
        </p:spPr>
      </p:pic>
    </p:spTree>
    <p:extLst>
      <p:ext uri="{BB962C8B-B14F-4D97-AF65-F5344CB8AC3E}">
        <p14:creationId xmlns:p14="http://schemas.microsoft.com/office/powerpoint/2010/main" val="2696035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z="3500" dirty="0"/>
              <a:t>Hvorfor gå i patientens fodspor?</a:t>
            </a:r>
          </a:p>
        </p:txBody>
      </p:sp>
      <p:sp>
        <p:nvSpPr>
          <p:cNvPr id="5" name="Pladsholder til slidenummer 4"/>
          <p:cNvSpPr>
            <a:spLocks noGrp="1"/>
          </p:cNvSpPr>
          <p:nvPr>
            <p:ph type="sldNum" sz="quarter" idx="12"/>
          </p:nvPr>
        </p:nvSpPr>
        <p:spPr/>
        <p:txBody>
          <a:bodyPr/>
          <a:lstStyle/>
          <a:p>
            <a:fld id="{4F2B6656-7882-4CEF-9850-9EB873E823C4}" type="slidenum">
              <a:rPr lang="en-GB" noProof="0" smtClean="0"/>
              <a:pPr/>
              <a:t>43</a:t>
            </a:fld>
            <a:endParaRPr lang="en-GB" noProof="0" dirty="0"/>
          </a:p>
        </p:txBody>
      </p:sp>
      <p:sp>
        <p:nvSpPr>
          <p:cNvPr id="4" name="Pladsholder til tekst 3"/>
          <p:cNvSpPr>
            <a:spLocks noGrp="1"/>
          </p:cNvSpPr>
          <p:nvPr>
            <p:ph type="body" sz="quarter" idx="4294967295"/>
          </p:nvPr>
        </p:nvSpPr>
        <p:spPr>
          <a:xfrm>
            <a:off x="4764626" y="6430114"/>
            <a:ext cx="7305675" cy="304800"/>
          </a:xfrm>
        </p:spPr>
        <p:txBody>
          <a:bodyPr>
            <a:normAutofit/>
          </a:bodyPr>
          <a:lstStyle/>
          <a:p>
            <a:pPr algn="r"/>
            <a:r>
              <a:rPr lang="da-DK" sz="1400" dirty="0">
                <a:hlinkClick r:id="rId3"/>
              </a:rPr>
              <a:t>I borgerens og patientens fodspor - Patientsikkerhed</a:t>
            </a:r>
            <a:endParaRPr lang="da-DK" sz="1400" dirty="0"/>
          </a:p>
        </p:txBody>
      </p:sp>
      <p:sp>
        <p:nvSpPr>
          <p:cNvPr id="8" name="Tekstfelt 7"/>
          <p:cNvSpPr txBox="1"/>
          <p:nvPr/>
        </p:nvSpPr>
        <p:spPr>
          <a:xfrm>
            <a:off x="1865723" y="1972316"/>
            <a:ext cx="8750184" cy="4339650"/>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bg2">
                    <a:lumMod val="10000"/>
                  </a:schemeClr>
                </a:solidFill>
              </a:rPr>
              <a:t>Giver mulighed for at se egen organisation fra et </a:t>
            </a:r>
            <a:r>
              <a:rPr lang="da-DK" sz="2000" b="1" dirty="0">
                <a:solidFill>
                  <a:schemeClr val="bg2">
                    <a:lumMod val="10000"/>
                  </a:schemeClr>
                </a:solidFill>
              </a:rPr>
              <a:t>patient- og pårørendeperspektiv.</a:t>
            </a:r>
          </a:p>
          <a:p>
            <a:endParaRPr lang="da-DK" sz="2000" dirty="0">
              <a:solidFill>
                <a:schemeClr val="bg2">
                  <a:lumMod val="10000"/>
                </a:schemeClr>
              </a:solidFill>
            </a:endParaRPr>
          </a:p>
          <a:p>
            <a:pPr marL="285750" indent="-285750">
              <a:buFont typeface="Arial" panose="020B0604020202020204" pitchFamily="34" charset="0"/>
              <a:buChar char="•"/>
            </a:pPr>
            <a:r>
              <a:rPr lang="da-DK" sz="2000" dirty="0">
                <a:solidFill>
                  <a:schemeClr val="bg2">
                    <a:lumMod val="10000"/>
                  </a:schemeClr>
                </a:solidFill>
              </a:rPr>
              <a:t>Mange ressourcer i borgernes perspektiv, fx i forhold til:</a:t>
            </a:r>
          </a:p>
          <a:p>
            <a:pPr marL="742950" lvl="1" indent="-285750">
              <a:buFont typeface="Arial" panose="020B0604020202020204" pitchFamily="34" charset="0"/>
              <a:buChar char="•"/>
            </a:pPr>
            <a:r>
              <a:rPr lang="da-DK" sz="2000" dirty="0">
                <a:solidFill>
                  <a:schemeClr val="bg2">
                    <a:lumMod val="10000"/>
                  </a:schemeClr>
                </a:solidFill>
              </a:rPr>
              <a:t>mundtlig kommunikation</a:t>
            </a:r>
          </a:p>
          <a:p>
            <a:pPr marL="742950" lvl="1" indent="-285750">
              <a:buFont typeface="Arial" panose="020B0604020202020204" pitchFamily="34" charset="0"/>
              <a:buChar char="•"/>
            </a:pPr>
            <a:r>
              <a:rPr lang="da-DK" sz="2000" dirty="0">
                <a:solidFill>
                  <a:schemeClr val="bg2">
                    <a:lumMod val="10000"/>
                  </a:schemeClr>
                </a:solidFill>
              </a:rPr>
              <a:t>skriftlig kommunikation</a:t>
            </a:r>
          </a:p>
          <a:p>
            <a:pPr marL="742950" lvl="1" indent="-285750">
              <a:buFont typeface="Arial" panose="020B0604020202020204" pitchFamily="34" charset="0"/>
              <a:buChar char="•"/>
            </a:pPr>
            <a:r>
              <a:rPr lang="da-DK" sz="2000" dirty="0">
                <a:solidFill>
                  <a:schemeClr val="bg2">
                    <a:lumMod val="10000"/>
                  </a:schemeClr>
                </a:solidFill>
              </a:rPr>
              <a:t>ventetid </a:t>
            </a:r>
          </a:p>
          <a:p>
            <a:pPr marL="742950" lvl="1" indent="-285750">
              <a:buFont typeface="Arial" panose="020B0604020202020204" pitchFamily="34" charset="0"/>
              <a:buChar char="•"/>
            </a:pPr>
            <a:r>
              <a:rPr lang="da-DK" sz="2000" dirty="0">
                <a:solidFill>
                  <a:schemeClr val="bg2">
                    <a:lumMod val="10000"/>
                  </a:schemeClr>
                </a:solidFill>
              </a:rPr>
              <a:t>skiltning</a:t>
            </a:r>
          </a:p>
          <a:p>
            <a:pPr marL="742950" lvl="1" indent="-285750">
              <a:buFont typeface="Arial" panose="020B0604020202020204" pitchFamily="34" charset="0"/>
              <a:buChar char="•"/>
            </a:pPr>
            <a:r>
              <a:rPr lang="da-DK" sz="2000" dirty="0">
                <a:solidFill>
                  <a:schemeClr val="bg2">
                    <a:lumMod val="10000"/>
                  </a:schemeClr>
                </a:solidFill>
              </a:rPr>
              <a:t>fysiske rammer</a:t>
            </a:r>
          </a:p>
          <a:p>
            <a:pPr marL="742950" lvl="1" indent="-285750">
              <a:buFont typeface="Arial" panose="020B0604020202020204" pitchFamily="34" charset="0"/>
              <a:buChar char="•"/>
            </a:pPr>
            <a:r>
              <a:rPr lang="da-DK" sz="2000" dirty="0">
                <a:solidFill>
                  <a:schemeClr val="bg2">
                    <a:lumMod val="10000"/>
                  </a:schemeClr>
                </a:solidFill>
              </a:rPr>
              <a:t>logistik. </a:t>
            </a:r>
          </a:p>
          <a:p>
            <a:pPr marL="285750" indent="-285750">
              <a:buFont typeface="Arial" panose="020B0604020202020204" pitchFamily="34" charset="0"/>
              <a:buChar char="•"/>
            </a:pPr>
            <a:endParaRPr lang="da-DK" dirty="0">
              <a:solidFill>
                <a:schemeClr val="bg2">
                  <a:lumMod val="10000"/>
                </a:schemeClr>
              </a:solidFill>
            </a:endParaRPr>
          </a:p>
          <a:p>
            <a:pPr marL="285750" indent="-285750">
              <a:buFont typeface="Arial" panose="020B0604020202020204" pitchFamily="34" charset="0"/>
              <a:buChar char="•"/>
            </a:pPr>
            <a:endParaRPr lang="da-DK" dirty="0">
              <a:solidFill>
                <a:schemeClr val="bg2">
                  <a:lumMod val="10000"/>
                </a:schemeClr>
              </a:solidFill>
            </a:endParaRPr>
          </a:p>
          <a:p>
            <a:pPr marL="285750" indent="-285750">
              <a:buFont typeface="Arial" panose="020B0604020202020204" pitchFamily="34" charset="0"/>
              <a:buChar char="•"/>
            </a:pPr>
            <a:endParaRPr lang="da-DK" sz="1600" dirty="0">
              <a:solidFill>
                <a:schemeClr val="bg2">
                  <a:lumMod val="10000"/>
                </a:schemeClr>
              </a:solidFill>
            </a:endParaRPr>
          </a:p>
          <a:p>
            <a:pPr marL="285750" indent="-285750">
              <a:buFont typeface="Arial" panose="020B0604020202020204" pitchFamily="34" charset="0"/>
              <a:buChar char="•"/>
            </a:pPr>
            <a:endParaRPr lang="da-DK" sz="1600" dirty="0">
              <a:solidFill>
                <a:schemeClr val="bg2">
                  <a:lumMod val="10000"/>
                </a:schemeClr>
              </a:solidFill>
            </a:endParaRPr>
          </a:p>
        </p:txBody>
      </p:sp>
      <p:pic>
        <p:nvPicPr>
          <p:cNvPr id="11" name="Grafik 10" descr="Fodaftryk med massiv udfyldning">
            <a:extLst>
              <a:ext uri="{FF2B5EF4-FFF2-40B4-BE49-F238E27FC236}">
                <a16:creationId xmlns:a16="http://schemas.microsoft.com/office/drawing/2014/main" id="{E9418E02-74B5-FD2F-499A-50FD8D8C3F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722517">
            <a:off x="7550958" y="5256380"/>
            <a:ext cx="914400" cy="914400"/>
          </a:xfrm>
          <a:prstGeom prst="rect">
            <a:avLst/>
          </a:prstGeom>
        </p:spPr>
      </p:pic>
      <p:pic>
        <p:nvPicPr>
          <p:cNvPr id="12" name="Grafik 11" descr="Fodaftryk med massiv udfyldning">
            <a:extLst>
              <a:ext uri="{FF2B5EF4-FFF2-40B4-BE49-F238E27FC236}">
                <a16:creationId xmlns:a16="http://schemas.microsoft.com/office/drawing/2014/main" id="{98F65020-FE2A-EF29-DC45-E6EABF1718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492895">
            <a:off x="10886355" y="3901072"/>
            <a:ext cx="914400" cy="914400"/>
          </a:xfrm>
          <a:prstGeom prst="rect">
            <a:avLst/>
          </a:prstGeom>
        </p:spPr>
      </p:pic>
      <p:pic>
        <p:nvPicPr>
          <p:cNvPr id="13" name="Grafik 12" descr="Fodaftryk med massiv udfyldning">
            <a:extLst>
              <a:ext uri="{FF2B5EF4-FFF2-40B4-BE49-F238E27FC236}">
                <a16:creationId xmlns:a16="http://schemas.microsoft.com/office/drawing/2014/main" id="{CB05ED2B-AD0B-C193-4AA3-92985E4187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22977">
            <a:off x="9832300" y="4428775"/>
            <a:ext cx="914400" cy="914400"/>
          </a:xfrm>
          <a:prstGeom prst="rect">
            <a:avLst/>
          </a:prstGeom>
        </p:spPr>
      </p:pic>
      <p:pic>
        <p:nvPicPr>
          <p:cNvPr id="14" name="Grafik 13" descr="Fodaftryk med massiv udfyldning">
            <a:extLst>
              <a:ext uri="{FF2B5EF4-FFF2-40B4-BE49-F238E27FC236}">
                <a16:creationId xmlns:a16="http://schemas.microsoft.com/office/drawing/2014/main" id="{DF301BB6-3052-7232-F918-07ACDAE36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71390">
            <a:off x="5153246" y="5979070"/>
            <a:ext cx="914400" cy="914400"/>
          </a:xfrm>
          <a:prstGeom prst="rect">
            <a:avLst/>
          </a:prstGeom>
        </p:spPr>
      </p:pic>
      <p:pic>
        <p:nvPicPr>
          <p:cNvPr id="15" name="Grafik 69" descr="Walk">
            <a:extLst>
              <a:ext uri="{FF2B5EF4-FFF2-40B4-BE49-F238E27FC236}">
                <a16:creationId xmlns:a16="http://schemas.microsoft.com/office/drawing/2014/main" id="{76FBE7C3-3C5D-3B63-162E-D4876F2B51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2756">
            <a:off x="37455" y="4363436"/>
            <a:ext cx="2700289" cy="2700289"/>
          </a:xfrm>
          <a:prstGeom prst="rect">
            <a:avLst/>
          </a:prstGeom>
        </p:spPr>
      </p:pic>
      <p:pic>
        <p:nvPicPr>
          <p:cNvPr id="16" name="Grafik 15" descr="Fodaftryk med massiv udfyldning">
            <a:extLst>
              <a:ext uri="{FF2B5EF4-FFF2-40B4-BE49-F238E27FC236}">
                <a16:creationId xmlns:a16="http://schemas.microsoft.com/office/drawing/2014/main" id="{A503E112-A1B6-B89A-9A45-C28F2667DE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50049">
            <a:off x="2643799" y="6221015"/>
            <a:ext cx="914400" cy="914400"/>
          </a:xfrm>
          <a:prstGeom prst="rect">
            <a:avLst/>
          </a:prstGeom>
        </p:spPr>
      </p:pic>
      <p:pic>
        <p:nvPicPr>
          <p:cNvPr id="17" name="Grafik 16" descr="Fodaftryk med massiv udfyldning">
            <a:extLst>
              <a:ext uri="{FF2B5EF4-FFF2-40B4-BE49-F238E27FC236}">
                <a16:creationId xmlns:a16="http://schemas.microsoft.com/office/drawing/2014/main" id="{E3D411A9-05F4-419D-A983-2DD0D9CE41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28202">
            <a:off x="6351297" y="5616305"/>
            <a:ext cx="914400" cy="914400"/>
          </a:xfrm>
          <a:prstGeom prst="rect">
            <a:avLst/>
          </a:prstGeom>
        </p:spPr>
      </p:pic>
      <p:pic>
        <p:nvPicPr>
          <p:cNvPr id="18" name="Grafik 17" descr="Fodaftryk med massiv udfyldning">
            <a:extLst>
              <a:ext uri="{FF2B5EF4-FFF2-40B4-BE49-F238E27FC236}">
                <a16:creationId xmlns:a16="http://schemas.microsoft.com/office/drawing/2014/main" id="{F1715EE4-32A9-5C9D-A58C-12066C70AB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61635">
            <a:off x="11691812" y="3175632"/>
            <a:ext cx="914400" cy="914400"/>
          </a:xfrm>
          <a:prstGeom prst="rect">
            <a:avLst/>
          </a:prstGeom>
        </p:spPr>
      </p:pic>
      <p:pic>
        <p:nvPicPr>
          <p:cNvPr id="6" name="Grafik 5" descr="Fodaftryk med massiv udfyldning">
            <a:extLst>
              <a:ext uri="{FF2B5EF4-FFF2-40B4-BE49-F238E27FC236}">
                <a16:creationId xmlns:a16="http://schemas.microsoft.com/office/drawing/2014/main" id="{E1320268-D85B-AD0C-7482-FC782D198D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552202">
            <a:off x="3864371" y="6078212"/>
            <a:ext cx="914400" cy="914400"/>
          </a:xfrm>
          <a:prstGeom prst="rect">
            <a:avLst/>
          </a:prstGeom>
        </p:spPr>
      </p:pic>
      <p:pic>
        <p:nvPicPr>
          <p:cNvPr id="7" name="Grafik 6" descr="Fodaftryk med massiv udfyldning">
            <a:extLst>
              <a:ext uri="{FF2B5EF4-FFF2-40B4-BE49-F238E27FC236}">
                <a16:creationId xmlns:a16="http://schemas.microsoft.com/office/drawing/2014/main" id="{F17DB654-D2F6-1277-C52C-0B9C87A33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6431">
            <a:off x="8660155" y="4915610"/>
            <a:ext cx="914400" cy="914400"/>
          </a:xfrm>
          <a:prstGeom prst="rect">
            <a:avLst/>
          </a:prstGeom>
        </p:spPr>
      </p:pic>
      <p:sp>
        <p:nvSpPr>
          <p:cNvPr id="9" name="Tekstfelt 8">
            <a:extLst>
              <a:ext uri="{FF2B5EF4-FFF2-40B4-BE49-F238E27FC236}">
                <a16:creationId xmlns:a16="http://schemas.microsoft.com/office/drawing/2014/main" id="{57AD8B45-2BD7-35B0-21C2-86CBC042FBCA}"/>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687783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Fokus: Gå i patientens fodspor</a:t>
            </a:r>
          </a:p>
        </p:txBody>
      </p:sp>
      <p:sp>
        <p:nvSpPr>
          <p:cNvPr id="7" name="Pladsholder til indhold 6"/>
          <p:cNvSpPr>
            <a:spLocks noGrp="1"/>
          </p:cNvSpPr>
          <p:nvPr>
            <p:ph idx="1"/>
          </p:nvPr>
        </p:nvSpPr>
        <p:spPr>
          <a:xfrm>
            <a:off x="1174543" y="1799413"/>
            <a:ext cx="9385508" cy="4392614"/>
          </a:xfrm>
        </p:spPr>
        <p:txBody>
          <a:bodyPr/>
          <a:lstStyle/>
          <a:p>
            <a:pPr marL="0" indent="0">
              <a:buNone/>
            </a:pPr>
            <a:r>
              <a:rPr lang="da-DK" dirty="0"/>
              <a:t>Når du går i patientens fodspor, skal du søge at </a:t>
            </a:r>
            <a:r>
              <a:rPr lang="da-DK" b="1" dirty="0"/>
              <a:t>se forløbet gennem patientens briller</a:t>
            </a:r>
            <a:r>
              <a:rPr lang="da-DK" dirty="0"/>
              <a:t> og især lægge mærke til:</a:t>
            </a:r>
          </a:p>
          <a:p>
            <a:pPr marL="0" indent="0">
              <a:lnSpc>
                <a:spcPct val="100000"/>
              </a:lnSpc>
              <a:buNone/>
            </a:pPr>
            <a:endParaRPr lang="da-DK" sz="800" dirty="0"/>
          </a:p>
          <a:p>
            <a:pPr lvl="3">
              <a:lnSpc>
                <a:spcPct val="150000"/>
              </a:lnSpc>
            </a:pPr>
            <a:r>
              <a:rPr lang="da-DK" dirty="0"/>
              <a:t>Respekt og engagement</a:t>
            </a:r>
          </a:p>
          <a:p>
            <a:pPr lvl="3">
              <a:lnSpc>
                <a:spcPct val="150000"/>
              </a:lnSpc>
            </a:pPr>
            <a:r>
              <a:rPr lang="da-DK" dirty="0"/>
              <a:t>Inddragelse af viden</a:t>
            </a:r>
          </a:p>
          <a:p>
            <a:pPr lvl="3">
              <a:lnSpc>
                <a:spcPct val="150000"/>
              </a:lnSpc>
            </a:pPr>
            <a:r>
              <a:rPr lang="da-DK" dirty="0"/>
              <a:t>Ressourcer i pårørende</a:t>
            </a:r>
          </a:p>
          <a:p>
            <a:pPr lvl="3">
              <a:lnSpc>
                <a:spcPct val="150000"/>
              </a:lnSpc>
            </a:pPr>
            <a:r>
              <a:rPr lang="da-DK" dirty="0"/>
              <a:t>Kommunikation</a:t>
            </a:r>
          </a:p>
          <a:p>
            <a:pPr lvl="3">
              <a:lnSpc>
                <a:spcPct val="150000"/>
              </a:lnSpc>
            </a:pPr>
            <a:r>
              <a:rPr lang="da-DK" dirty="0"/>
              <a:t>Helhed og sammenhæng</a:t>
            </a:r>
          </a:p>
          <a:p>
            <a:pPr marL="180000" lvl="1" indent="0">
              <a:lnSpc>
                <a:spcPct val="100000"/>
              </a:lnSpc>
              <a:buNone/>
            </a:pPr>
            <a:endParaRPr lang="da-DK" sz="800" dirty="0"/>
          </a:p>
          <a:p>
            <a:pPr marL="180000" lvl="1" indent="0">
              <a:buNone/>
            </a:pPr>
            <a:endParaRPr lang="da-DK" dirty="0"/>
          </a:p>
          <a:p>
            <a:pPr marL="180000" lvl="1" indent="0">
              <a:buNone/>
            </a:pPr>
            <a:r>
              <a:rPr lang="da-DK" dirty="0"/>
              <a:t>Derudover kan I udvælge specifikke områder, som I vil holde særligt øje med.</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44</a:t>
            </a:fld>
            <a:endParaRPr lang="da-DK" dirty="0"/>
          </a:p>
        </p:txBody>
      </p:sp>
      <p:sp>
        <p:nvSpPr>
          <p:cNvPr id="8" name="Pladsholder til tekst 7"/>
          <p:cNvSpPr>
            <a:spLocks noGrp="1"/>
          </p:cNvSpPr>
          <p:nvPr>
            <p:ph type="body" sz="quarter" idx="4294967295"/>
          </p:nvPr>
        </p:nvSpPr>
        <p:spPr>
          <a:xfrm>
            <a:off x="6874151" y="6457700"/>
            <a:ext cx="6225624" cy="324000"/>
          </a:xfrm>
        </p:spPr>
        <p:txBody>
          <a:bodyPr>
            <a:normAutofit/>
          </a:bodyPr>
          <a:lstStyle/>
          <a:p>
            <a:pPr marL="0" indent="0">
              <a:buNone/>
            </a:pPr>
            <a:r>
              <a:rPr lang="da-DK" sz="900" dirty="0">
                <a:hlinkClick r:id="rId3">
                  <a:extLst>
                    <a:ext uri="{A12FA001-AC4F-418D-AE19-62706E023703}">
                      <ahyp:hlinkClr xmlns:ahyp="http://schemas.microsoft.com/office/drawing/2018/hyperlinkcolor" val="tx"/>
                    </a:ext>
                  </a:extLst>
                </a:hlinkClick>
              </a:rPr>
              <a:t>https</a:t>
            </a:r>
            <a:r>
              <a:rPr lang="da-DK" sz="800" dirty="0">
                <a:hlinkClick r:id="rId3">
                  <a:extLst>
                    <a:ext uri="{A12FA001-AC4F-418D-AE19-62706E023703}">
                      <ahyp:hlinkClr xmlns:ahyp="http://schemas.microsoft.com/office/drawing/2018/hyperlinkcolor" val="tx"/>
                    </a:ext>
                  </a:extLst>
                </a:hlinkClick>
              </a:rPr>
              <a:t>://</a:t>
            </a:r>
            <a:r>
              <a:rPr lang="da-DK" sz="900" dirty="0">
                <a:hlinkClick r:id="rId3">
                  <a:extLst>
                    <a:ext uri="{A12FA001-AC4F-418D-AE19-62706E023703}">
                      <ahyp:hlinkClr xmlns:ahyp="http://schemas.microsoft.com/office/drawing/2018/hyperlinkcolor" val="tx"/>
                    </a:ext>
                  </a:extLst>
                </a:hlinkClick>
              </a:rPr>
              <a:t>patientsikkerhed.dk/fodspor</a:t>
            </a:r>
            <a:endParaRPr lang="da-DK" sz="900" dirty="0"/>
          </a:p>
          <a:p>
            <a:endParaRPr lang="da-DK" sz="900" dirty="0"/>
          </a:p>
        </p:txBody>
      </p:sp>
      <p:sp>
        <p:nvSpPr>
          <p:cNvPr id="3" name="Tekstfelt 2">
            <a:extLst>
              <a:ext uri="{FF2B5EF4-FFF2-40B4-BE49-F238E27FC236}">
                <a16:creationId xmlns:a16="http://schemas.microsoft.com/office/drawing/2014/main" id="{25A5291C-3E1E-665F-53B4-4C539F0511C2}"/>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68818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138028"/>
            <a:ext cx="9648826" cy="1081007"/>
          </a:xfrm>
        </p:spPr>
        <p:txBody>
          <a:bodyPr/>
          <a:lstStyle/>
          <a:p>
            <a:r>
              <a:rPr lang="da-DK" dirty="0"/>
              <a:t>I patientens fodspor - skyggemetode</a:t>
            </a:r>
          </a:p>
        </p:txBody>
      </p:sp>
      <p:sp>
        <p:nvSpPr>
          <p:cNvPr id="5" name="Pladsholder til slidenummer 4"/>
          <p:cNvSpPr>
            <a:spLocks noGrp="1"/>
          </p:cNvSpPr>
          <p:nvPr>
            <p:ph type="sldNum" sz="quarter" idx="12"/>
          </p:nvPr>
        </p:nvSpPr>
        <p:spPr/>
        <p:txBody>
          <a:bodyPr/>
          <a:lstStyle/>
          <a:p>
            <a:fld id="{50DEC214-4A26-8544-86E4-D5810B015655}" type="slidenum">
              <a:rPr lang="da-DK" smtClean="0"/>
              <a:t>45</a:t>
            </a:fld>
            <a:endParaRPr lang="da-DK" dirty="0"/>
          </a:p>
        </p:txBody>
      </p:sp>
      <p:sp>
        <p:nvSpPr>
          <p:cNvPr id="6" name="Tekstfelt 5"/>
          <p:cNvSpPr txBox="1"/>
          <p:nvPr/>
        </p:nvSpPr>
        <p:spPr>
          <a:xfrm>
            <a:off x="7313741" y="6642556"/>
            <a:ext cx="4878259" cy="215444"/>
          </a:xfrm>
          <a:prstGeom prst="rect">
            <a:avLst/>
          </a:prstGeom>
          <a:noFill/>
        </p:spPr>
        <p:txBody>
          <a:bodyPr wrap="none" rtlCol="0">
            <a:spAutoFit/>
          </a:bodyPr>
          <a:lstStyle/>
          <a:p>
            <a:r>
              <a:rPr lang="da-DK" sz="800" i="1" dirty="0"/>
              <a:t>https://patientsikkerhed.dk/viden/forbedringsmetoder/i-borgerens-og-patientens-fodspor/</a:t>
            </a:r>
          </a:p>
        </p:txBody>
      </p:sp>
      <p:graphicFrame>
        <p:nvGraphicFramePr>
          <p:cNvPr id="9" name="Pladsholder til indhold 7">
            <a:extLst>
              <a:ext uri="{FF2B5EF4-FFF2-40B4-BE49-F238E27FC236}">
                <a16:creationId xmlns:a16="http://schemas.microsoft.com/office/drawing/2014/main" id="{7375AD3A-1EFF-3B88-040D-4719AB3143DA}"/>
              </a:ext>
            </a:extLst>
          </p:cNvPr>
          <p:cNvGraphicFramePr>
            <a:graphicFrameLocks/>
          </p:cNvGraphicFramePr>
          <p:nvPr>
            <p:extLst>
              <p:ext uri="{D42A27DB-BD31-4B8C-83A1-F6EECF244321}">
                <p14:modId xmlns:p14="http://schemas.microsoft.com/office/powerpoint/2010/main" val="601163065"/>
              </p:ext>
            </p:extLst>
          </p:nvPr>
        </p:nvGraphicFramePr>
        <p:xfrm>
          <a:off x="1384148" y="1909468"/>
          <a:ext cx="9418106" cy="4184384"/>
        </p:xfrm>
        <a:graphic>
          <a:graphicData uri="http://schemas.openxmlformats.org/drawingml/2006/table">
            <a:tbl>
              <a:tblPr firstRow="1" bandRow="1">
                <a:tableStyleId>{5C22544A-7EE6-4342-B048-85BDC9FD1C3A}</a:tableStyleId>
              </a:tblPr>
              <a:tblGrid>
                <a:gridCol w="3094274">
                  <a:extLst>
                    <a:ext uri="{9D8B030D-6E8A-4147-A177-3AD203B41FA5}">
                      <a16:colId xmlns:a16="http://schemas.microsoft.com/office/drawing/2014/main" val="20000"/>
                    </a:ext>
                  </a:extLst>
                </a:gridCol>
                <a:gridCol w="3198017">
                  <a:extLst>
                    <a:ext uri="{9D8B030D-6E8A-4147-A177-3AD203B41FA5}">
                      <a16:colId xmlns:a16="http://schemas.microsoft.com/office/drawing/2014/main" val="20001"/>
                    </a:ext>
                  </a:extLst>
                </a:gridCol>
                <a:gridCol w="3125815">
                  <a:extLst>
                    <a:ext uri="{9D8B030D-6E8A-4147-A177-3AD203B41FA5}">
                      <a16:colId xmlns:a16="http://schemas.microsoft.com/office/drawing/2014/main" val="20002"/>
                    </a:ext>
                  </a:extLst>
                </a:gridCol>
              </a:tblGrid>
              <a:tr h="830524">
                <a:tc>
                  <a:txBody>
                    <a:bodyPr/>
                    <a:lstStyle/>
                    <a:p>
                      <a:r>
                        <a:rPr lang="da-DK" sz="2000"/>
                        <a:t>Før</a:t>
                      </a:r>
                      <a:endParaRPr lang="da-DK" sz="2000" dirty="0"/>
                    </a:p>
                  </a:txBody>
                  <a:tcPr marL="92501" marR="92501" marT="46250" marB="46250"/>
                </a:tc>
                <a:tc>
                  <a:txBody>
                    <a:bodyPr/>
                    <a:lstStyle/>
                    <a:p>
                      <a:r>
                        <a:rPr lang="da-DK" sz="2000"/>
                        <a:t>Under </a:t>
                      </a:r>
                    </a:p>
                  </a:txBody>
                  <a:tcPr marL="92501" marR="92501" marT="46250" marB="46250"/>
                </a:tc>
                <a:tc>
                  <a:txBody>
                    <a:bodyPr/>
                    <a:lstStyle/>
                    <a:p>
                      <a:r>
                        <a:rPr lang="da-DK" sz="2000" dirty="0"/>
                        <a:t>Efter</a:t>
                      </a:r>
                    </a:p>
                  </a:txBody>
                  <a:tcPr marL="92501" marR="92501" marT="46250" marB="46250"/>
                </a:tc>
                <a:extLst>
                  <a:ext uri="{0D108BD9-81ED-4DB2-BD59-A6C34878D82A}">
                    <a16:rowId xmlns:a16="http://schemas.microsoft.com/office/drawing/2014/main" val="10000"/>
                  </a:ext>
                </a:extLst>
              </a:tr>
              <a:tr h="3099770">
                <a:tc>
                  <a:txBody>
                    <a:bodyPr/>
                    <a:lstStyle/>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Tid</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Inddragelse af ledelse</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Info til patient</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Koordinering</a:t>
                      </a:r>
                    </a:p>
                    <a:p>
                      <a:endParaRPr lang="da-DK" sz="1400" dirty="0"/>
                    </a:p>
                  </a:txBody>
                  <a:tcPr marL="92501" marR="92501" marT="46250" marB="46250"/>
                </a:tc>
                <a:tc>
                  <a:txBody>
                    <a:bodyPr/>
                    <a:lstStyle/>
                    <a:p>
                      <a:pPr marL="285750" lvl="0" indent="-285750" algn="l" defTabSz="914400" rtl="0" eaLnBrk="1" latinLnBrk="0" hangingPunct="1">
                        <a:lnSpc>
                          <a:spcPct val="200000"/>
                        </a:lnSpc>
                        <a:buFont typeface="Arial" panose="020B0604020202020204" pitchFamily="34" charset="0"/>
                        <a:buChar char="•"/>
                      </a:pPr>
                      <a:r>
                        <a:rPr lang="da-DK" sz="2000" kern="1200" dirty="0">
                          <a:solidFill>
                            <a:schemeClr val="dk1"/>
                          </a:solidFill>
                          <a:effectLst/>
                          <a:latin typeface="+mn-lt"/>
                          <a:ea typeface="+mn-ea"/>
                          <a:cs typeface="+mn-cs"/>
                        </a:rPr>
                        <a:t>Skab kontakt</a:t>
                      </a:r>
                    </a:p>
                    <a:p>
                      <a:pPr marL="285750" lvl="0" indent="-285750" algn="l" defTabSz="914400" rtl="0" eaLnBrk="1" latinLnBrk="0" hangingPunct="1">
                        <a:lnSpc>
                          <a:spcPct val="200000"/>
                        </a:lnSpc>
                        <a:buFont typeface="Arial" panose="020B0604020202020204" pitchFamily="34" charset="0"/>
                        <a:buChar char="•"/>
                      </a:pPr>
                      <a:r>
                        <a:rPr lang="da-DK" sz="2000" kern="1200" dirty="0">
                          <a:solidFill>
                            <a:schemeClr val="dk1"/>
                          </a:solidFill>
                          <a:effectLst/>
                          <a:latin typeface="+mn-lt"/>
                          <a:ea typeface="+mn-ea"/>
                          <a:cs typeface="+mn-cs"/>
                        </a:rPr>
                        <a:t>Tryg atmosfære</a:t>
                      </a:r>
                    </a:p>
                  </a:txBody>
                  <a:tcPr marL="92501" marR="92501" marT="46250" marB="46250"/>
                </a:tc>
                <a:tc>
                  <a:txBody>
                    <a:bodyPr/>
                    <a:lstStyle/>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Læring</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Feedback</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Forbedre systemet</a:t>
                      </a:r>
                    </a:p>
                  </a:txBody>
                  <a:tcPr marL="92501" marR="92501" marT="46250" marB="46250"/>
                </a:tc>
                <a:extLst>
                  <a:ext uri="{0D108BD9-81ED-4DB2-BD59-A6C34878D82A}">
                    <a16:rowId xmlns:a16="http://schemas.microsoft.com/office/drawing/2014/main" val="10001"/>
                  </a:ext>
                </a:extLst>
              </a:tr>
            </a:tbl>
          </a:graphicData>
        </a:graphic>
      </p:graphicFrame>
      <p:pic>
        <p:nvPicPr>
          <p:cNvPr id="10" name="Grafik 9" descr="Ur med massiv udfyldning">
            <a:extLst>
              <a:ext uri="{FF2B5EF4-FFF2-40B4-BE49-F238E27FC236}">
                <a16:creationId xmlns:a16="http://schemas.microsoft.com/office/drawing/2014/main" id="{2F0D53D3-532C-80B1-1AF5-2C8978EA6E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8640" y="1797107"/>
            <a:ext cx="914400" cy="914400"/>
          </a:xfrm>
          <a:prstGeom prst="rect">
            <a:avLst/>
          </a:prstGeom>
        </p:spPr>
      </p:pic>
      <p:pic>
        <p:nvPicPr>
          <p:cNvPr id="11" name="Grafik 10" descr="Øje med massiv udfyldning">
            <a:extLst>
              <a:ext uri="{FF2B5EF4-FFF2-40B4-BE49-F238E27FC236}">
                <a16:creationId xmlns:a16="http://schemas.microsoft.com/office/drawing/2014/main" id="{EEEF5DD9-3E67-5B38-EE17-4DE3FE9244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6000" y="1910517"/>
            <a:ext cx="914400" cy="914400"/>
          </a:xfrm>
          <a:prstGeom prst="rect">
            <a:avLst/>
          </a:prstGeom>
        </p:spPr>
      </p:pic>
      <p:pic>
        <p:nvPicPr>
          <p:cNvPr id="12" name="Grafik 11" descr="Chat med massiv udfyldning">
            <a:extLst>
              <a:ext uri="{FF2B5EF4-FFF2-40B4-BE49-F238E27FC236}">
                <a16:creationId xmlns:a16="http://schemas.microsoft.com/office/drawing/2014/main" id="{C0245B97-4C18-3CB0-2D28-A5C06698C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79318" y="1941958"/>
            <a:ext cx="914400" cy="914400"/>
          </a:xfrm>
          <a:prstGeom prst="rect">
            <a:avLst/>
          </a:prstGeom>
        </p:spPr>
      </p:pic>
      <p:sp>
        <p:nvSpPr>
          <p:cNvPr id="4" name="Tekstfelt 3">
            <a:extLst>
              <a:ext uri="{FF2B5EF4-FFF2-40B4-BE49-F238E27FC236}">
                <a16:creationId xmlns:a16="http://schemas.microsoft.com/office/drawing/2014/main" id="{F64DA3B1-35AC-3864-7DEF-E0B0A391770F}"/>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431175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B9C7C6-2854-FDF1-E0D4-FB599E7328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EAE73D-6BE3-371D-6BD0-D48B1C6EBD0B}"/>
              </a:ext>
            </a:extLst>
          </p:cNvPr>
          <p:cNvSpPr>
            <a:spLocks noGrp="1"/>
          </p:cNvSpPr>
          <p:nvPr>
            <p:ph type="title"/>
          </p:nvPr>
        </p:nvSpPr>
        <p:spPr>
          <a:xfrm>
            <a:off x="911225" y="138028"/>
            <a:ext cx="9648826" cy="1081007"/>
          </a:xfrm>
        </p:spPr>
        <p:txBody>
          <a:bodyPr/>
          <a:lstStyle/>
          <a:p>
            <a:r>
              <a:rPr lang="da-DK" dirty="0"/>
              <a:t>I patientens fodspor - skyggemetode</a:t>
            </a:r>
          </a:p>
        </p:txBody>
      </p:sp>
      <p:sp>
        <p:nvSpPr>
          <p:cNvPr id="5" name="Pladsholder til slidenummer 4">
            <a:extLst>
              <a:ext uri="{FF2B5EF4-FFF2-40B4-BE49-F238E27FC236}">
                <a16:creationId xmlns:a16="http://schemas.microsoft.com/office/drawing/2014/main" id="{9B05AB08-E30E-031E-78AF-BD714439F96D}"/>
              </a:ext>
            </a:extLst>
          </p:cNvPr>
          <p:cNvSpPr>
            <a:spLocks noGrp="1"/>
          </p:cNvSpPr>
          <p:nvPr>
            <p:ph type="sldNum" sz="quarter" idx="12"/>
          </p:nvPr>
        </p:nvSpPr>
        <p:spPr/>
        <p:txBody>
          <a:bodyPr/>
          <a:lstStyle/>
          <a:p>
            <a:fld id="{50DEC214-4A26-8544-86E4-D5810B015655}" type="slidenum">
              <a:rPr lang="da-DK" smtClean="0"/>
              <a:t>46</a:t>
            </a:fld>
            <a:endParaRPr lang="da-DK" dirty="0"/>
          </a:p>
        </p:txBody>
      </p:sp>
      <p:sp>
        <p:nvSpPr>
          <p:cNvPr id="6" name="Tekstfelt 5">
            <a:extLst>
              <a:ext uri="{FF2B5EF4-FFF2-40B4-BE49-F238E27FC236}">
                <a16:creationId xmlns:a16="http://schemas.microsoft.com/office/drawing/2014/main" id="{ED96CDC5-9FCD-F0ED-9775-BA85BB2EAD39}"/>
              </a:ext>
            </a:extLst>
          </p:cNvPr>
          <p:cNvSpPr txBox="1"/>
          <p:nvPr/>
        </p:nvSpPr>
        <p:spPr>
          <a:xfrm>
            <a:off x="7313741" y="6642556"/>
            <a:ext cx="4878259" cy="215444"/>
          </a:xfrm>
          <a:prstGeom prst="rect">
            <a:avLst/>
          </a:prstGeom>
          <a:noFill/>
        </p:spPr>
        <p:txBody>
          <a:bodyPr wrap="none" rtlCol="0">
            <a:spAutoFit/>
          </a:bodyPr>
          <a:lstStyle/>
          <a:p>
            <a:r>
              <a:rPr lang="da-DK" sz="800" i="1" dirty="0"/>
              <a:t>https://patientsikkerhed.dk/viden/forbedringsmetoder/i-borgerens-og-patientens-fodspor/</a:t>
            </a:r>
          </a:p>
        </p:txBody>
      </p:sp>
      <p:graphicFrame>
        <p:nvGraphicFramePr>
          <p:cNvPr id="9" name="Pladsholder til indhold 7">
            <a:extLst>
              <a:ext uri="{FF2B5EF4-FFF2-40B4-BE49-F238E27FC236}">
                <a16:creationId xmlns:a16="http://schemas.microsoft.com/office/drawing/2014/main" id="{C10B47ED-62AA-7236-086A-A1B08E17B673}"/>
              </a:ext>
            </a:extLst>
          </p:cNvPr>
          <p:cNvGraphicFramePr>
            <a:graphicFrameLocks/>
          </p:cNvGraphicFramePr>
          <p:nvPr/>
        </p:nvGraphicFramePr>
        <p:xfrm>
          <a:off x="1267074" y="1385724"/>
          <a:ext cx="9418106" cy="5090142"/>
        </p:xfrm>
        <a:graphic>
          <a:graphicData uri="http://schemas.openxmlformats.org/drawingml/2006/table">
            <a:tbl>
              <a:tblPr firstRow="1" bandRow="1">
                <a:tableStyleId>{5C22544A-7EE6-4342-B048-85BDC9FD1C3A}</a:tableStyleId>
              </a:tblPr>
              <a:tblGrid>
                <a:gridCol w="3094274">
                  <a:extLst>
                    <a:ext uri="{9D8B030D-6E8A-4147-A177-3AD203B41FA5}">
                      <a16:colId xmlns:a16="http://schemas.microsoft.com/office/drawing/2014/main" val="20000"/>
                    </a:ext>
                  </a:extLst>
                </a:gridCol>
                <a:gridCol w="3198017">
                  <a:extLst>
                    <a:ext uri="{9D8B030D-6E8A-4147-A177-3AD203B41FA5}">
                      <a16:colId xmlns:a16="http://schemas.microsoft.com/office/drawing/2014/main" val="20001"/>
                    </a:ext>
                  </a:extLst>
                </a:gridCol>
                <a:gridCol w="3125815">
                  <a:extLst>
                    <a:ext uri="{9D8B030D-6E8A-4147-A177-3AD203B41FA5}">
                      <a16:colId xmlns:a16="http://schemas.microsoft.com/office/drawing/2014/main" val="20002"/>
                    </a:ext>
                  </a:extLst>
                </a:gridCol>
              </a:tblGrid>
              <a:tr h="1075615">
                <a:tc>
                  <a:txBody>
                    <a:bodyPr/>
                    <a:lstStyle/>
                    <a:p>
                      <a:r>
                        <a:rPr lang="da-DK" sz="1800" dirty="0"/>
                        <a:t>Før</a:t>
                      </a:r>
                    </a:p>
                  </a:txBody>
                  <a:tcPr marL="92501" marR="92501" marT="46250" marB="46250"/>
                </a:tc>
                <a:tc>
                  <a:txBody>
                    <a:bodyPr/>
                    <a:lstStyle/>
                    <a:p>
                      <a:r>
                        <a:rPr lang="da-DK" sz="1800"/>
                        <a:t>Under </a:t>
                      </a:r>
                    </a:p>
                  </a:txBody>
                  <a:tcPr marL="92501" marR="92501" marT="46250" marB="46250"/>
                </a:tc>
                <a:tc>
                  <a:txBody>
                    <a:bodyPr/>
                    <a:lstStyle/>
                    <a:p>
                      <a:r>
                        <a:rPr lang="da-DK" sz="1800" dirty="0"/>
                        <a:t>Efter</a:t>
                      </a:r>
                    </a:p>
                  </a:txBody>
                  <a:tcPr marL="92501" marR="92501" marT="46250" marB="46250"/>
                </a:tc>
                <a:extLst>
                  <a:ext uri="{0D108BD9-81ED-4DB2-BD59-A6C34878D82A}">
                    <a16:rowId xmlns:a16="http://schemas.microsoft.com/office/drawing/2014/main" val="10000"/>
                  </a:ext>
                </a:extLst>
              </a:tr>
              <a:tr h="4014527">
                <a:tc>
                  <a:txBody>
                    <a:bodyPr/>
                    <a:lstStyle/>
                    <a:p>
                      <a:r>
                        <a:rPr lang="da-DK" sz="1200" b="1" dirty="0"/>
                        <a:t>Dato og tidspunkt </a:t>
                      </a:r>
                      <a:r>
                        <a:rPr lang="da-DK" sz="1200" dirty="0"/>
                        <a:t>besluttes for, hvornår og hvor en eller flere patienter følges. Det kan eksempelvis være</a:t>
                      </a:r>
                      <a:r>
                        <a:rPr lang="da-DK" sz="1200" baseline="0" dirty="0"/>
                        <a:t> </a:t>
                      </a:r>
                      <a:r>
                        <a:rPr lang="da-DK" sz="1200" dirty="0"/>
                        <a:t>et forløb over nogle timer, fx forundersøgelse, ambulatoriebesøg,</a:t>
                      </a:r>
                      <a:r>
                        <a:rPr lang="da-DK" sz="1200" baseline="0" dirty="0"/>
                        <a:t> befordring, </a:t>
                      </a:r>
                      <a:r>
                        <a:rPr lang="da-DK" sz="1200" dirty="0"/>
                        <a:t>udskrivelse</a:t>
                      </a:r>
                      <a:r>
                        <a:rPr lang="da-DK" sz="1200" baseline="0" dirty="0"/>
                        <a:t> osv.</a:t>
                      </a:r>
                    </a:p>
                    <a:p>
                      <a:endParaRPr lang="da-DK" sz="1200" baseline="0" dirty="0"/>
                    </a:p>
                    <a:p>
                      <a:r>
                        <a:rPr lang="da-DK" sz="1200" b="1" dirty="0"/>
                        <a:t>Ledelsen i de involverede afdelinger informeres </a:t>
                      </a:r>
                      <a:r>
                        <a:rPr lang="da-DK" sz="1200" dirty="0"/>
                        <a:t>om dato og tidspunkt. Det aftales: </a:t>
                      </a:r>
                    </a:p>
                    <a:p>
                      <a:pPr marL="628650" lvl="1" indent="-171450">
                        <a:buFont typeface="Arial" panose="020B0604020202020204" pitchFamily="34" charset="0"/>
                        <a:buChar char="•"/>
                      </a:pPr>
                      <a:r>
                        <a:rPr lang="da-DK" sz="1100" dirty="0"/>
                        <a:t>hvem, der informerer </a:t>
                      </a:r>
                    </a:p>
                    <a:p>
                      <a:pPr marL="628650" lvl="1" indent="-171450">
                        <a:buFont typeface="Arial" panose="020B0604020202020204" pitchFamily="34" charset="0"/>
                        <a:buChar char="•"/>
                      </a:pPr>
                      <a:r>
                        <a:rPr lang="da-DK" sz="1100" dirty="0"/>
                        <a:t>hvordan patienten kontaktes og informeres </a:t>
                      </a:r>
                    </a:p>
                    <a:p>
                      <a:pPr marL="628650" lvl="1" indent="-171450">
                        <a:buFont typeface="Arial" panose="020B0604020202020204" pitchFamily="34" charset="0"/>
                        <a:buChar char="•"/>
                      </a:pPr>
                      <a:r>
                        <a:rPr lang="da-DK" sz="1100" dirty="0"/>
                        <a:t>hvem, der er tovholder for mødet med patienten</a:t>
                      </a:r>
                    </a:p>
                    <a:p>
                      <a:pPr marL="628650" lvl="1" indent="-171450">
                        <a:buFont typeface="Arial" panose="020B0604020202020204" pitchFamily="34" charset="0"/>
                        <a:buChar char="•"/>
                      </a:pPr>
                      <a:r>
                        <a:rPr lang="da-DK" sz="1100" dirty="0"/>
                        <a:t>hvordan der meldes tilbage til ledelsen og medarbejdere. </a:t>
                      </a:r>
                    </a:p>
                    <a:p>
                      <a:endParaRPr lang="da-DK" sz="1200" dirty="0"/>
                    </a:p>
                    <a:p>
                      <a:r>
                        <a:rPr lang="da-DK" sz="1200" b="1" dirty="0"/>
                        <a:t>Patienten skal informeres </a:t>
                      </a:r>
                      <a:r>
                        <a:rPr lang="da-DK" sz="1200" dirty="0"/>
                        <a:t>grundigt om, hvad metoden indebærer.</a:t>
                      </a:r>
                      <a:r>
                        <a:rPr lang="da-DK" sz="1200" baseline="0" dirty="0"/>
                        <a:t> </a:t>
                      </a:r>
                      <a:r>
                        <a:rPr lang="da-DK" sz="1200" dirty="0"/>
                        <a:t>Informeret samtykke er ikke nødvendigt. </a:t>
                      </a:r>
                    </a:p>
                  </a:txBody>
                  <a:tcPr marL="92501" marR="92501" marT="46250" marB="46250"/>
                </a:tc>
                <a:tc>
                  <a:txBody>
                    <a:bodyPr/>
                    <a:lstStyle/>
                    <a:p>
                      <a:r>
                        <a:rPr lang="da-DK" sz="1200" kern="1200" dirty="0">
                          <a:solidFill>
                            <a:schemeClr val="dk1"/>
                          </a:solidFill>
                          <a:latin typeface="+mn-lt"/>
                          <a:ea typeface="+mn-ea"/>
                          <a:cs typeface="+mn-cs"/>
                        </a:rPr>
                        <a:t>På selve dagen er det en god idé at </a:t>
                      </a:r>
                      <a:r>
                        <a:rPr lang="da-DK" sz="1200" b="1" kern="1200" dirty="0">
                          <a:solidFill>
                            <a:schemeClr val="dk1"/>
                          </a:solidFill>
                          <a:latin typeface="+mn-lt"/>
                          <a:ea typeface="+mn-ea"/>
                          <a:cs typeface="+mn-cs"/>
                        </a:rPr>
                        <a:t>mødes med patienten ved starten </a:t>
                      </a:r>
                      <a:r>
                        <a:rPr lang="da-DK" sz="1200" kern="1200" dirty="0">
                          <a:solidFill>
                            <a:schemeClr val="dk1"/>
                          </a:solidFill>
                          <a:latin typeface="+mn-lt"/>
                          <a:ea typeface="+mn-ea"/>
                          <a:cs typeface="+mn-cs"/>
                        </a:rPr>
                        <a:t>af det forløb, der ønskes fulgt, fx ved hovedindgangen til sygehuset, afdelingen, osv.</a:t>
                      </a:r>
                    </a:p>
                    <a:p>
                      <a:endParaRPr lang="da-DK" sz="1200" kern="1200" dirty="0">
                        <a:solidFill>
                          <a:schemeClr val="dk1"/>
                        </a:solidFill>
                        <a:latin typeface="+mn-lt"/>
                        <a:ea typeface="+mn-ea"/>
                        <a:cs typeface="+mn-cs"/>
                      </a:endParaRPr>
                    </a:p>
                    <a:p>
                      <a:r>
                        <a:rPr lang="da-DK" sz="1200" kern="1200" dirty="0">
                          <a:solidFill>
                            <a:schemeClr val="dk1"/>
                          </a:solidFill>
                          <a:latin typeface="+mn-lt"/>
                          <a:ea typeface="+mn-ea"/>
                          <a:cs typeface="+mn-cs"/>
                        </a:rPr>
                        <a:t>Der skal lægges vægt på, at det at følge patienten vil ske i en </a:t>
                      </a:r>
                      <a:r>
                        <a:rPr lang="da-DK" sz="1200" b="1" kern="1200" dirty="0">
                          <a:solidFill>
                            <a:schemeClr val="dk1"/>
                          </a:solidFill>
                          <a:latin typeface="+mn-lt"/>
                          <a:ea typeface="+mn-ea"/>
                          <a:cs typeface="+mn-cs"/>
                        </a:rPr>
                        <a:t>rolig og afslappet stemning. </a:t>
                      </a:r>
                    </a:p>
                    <a:p>
                      <a:endParaRPr lang="da-DK" sz="1200" kern="1200" dirty="0">
                        <a:solidFill>
                          <a:schemeClr val="dk1"/>
                        </a:solidFill>
                        <a:latin typeface="+mn-lt"/>
                        <a:ea typeface="+mn-ea"/>
                        <a:cs typeface="+mn-cs"/>
                      </a:endParaRPr>
                    </a:p>
                    <a:p>
                      <a:r>
                        <a:rPr lang="da-DK" sz="1200" kern="1200" dirty="0">
                          <a:solidFill>
                            <a:schemeClr val="dk1"/>
                          </a:solidFill>
                          <a:latin typeface="+mn-lt"/>
                          <a:ea typeface="+mn-ea"/>
                          <a:cs typeface="+mn-cs"/>
                        </a:rPr>
                        <a:t>Forløbet </a:t>
                      </a:r>
                      <a:r>
                        <a:rPr lang="da-DK" sz="1200" b="1" kern="1200" dirty="0">
                          <a:solidFill>
                            <a:schemeClr val="dk1"/>
                          </a:solidFill>
                          <a:latin typeface="+mn-lt"/>
                          <a:ea typeface="+mn-ea"/>
                          <a:cs typeface="+mn-cs"/>
                        </a:rPr>
                        <a:t>rundes af med patienten</a:t>
                      </a:r>
                      <a:r>
                        <a:rPr lang="da-DK" sz="1200" kern="1200" dirty="0">
                          <a:solidFill>
                            <a:schemeClr val="dk1"/>
                          </a:solidFill>
                          <a:latin typeface="+mn-lt"/>
                          <a:ea typeface="+mn-ea"/>
                          <a:cs typeface="+mn-cs"/>
                        </a:rPr>
                        <a:t>. Her kan det især drøftes, hvilke tanker og overvejelser, patienten har haft undervejs. Ligeledes er der behov for at afrunde med </a:t>
                      </a:r>
                      <a:r>
                        <a:rPr lang="da-DK" sz="1200" b="1" kern="1200" dirty="0">
                          <a:solidFill>
                            <a:schemeClr val="dk1"/>
                          </a:solidFill>
                          <a:latin typeface="+mn-lt"/>
                          <a:ea typeface="+mn-ea"/>
                          <a:cs typeface="+mn-cs"/>
                        </a:rPr>
                        <a:t>de involverede medarbejdere.  </a:t>
                      </a:r>
                    </a:p>
                  </a:txBody>
                  <a:tcPr marL="92501" marR="92501" marT="46250" marB="46250"/>
                </a:tc>
                <a:tc>
                  <a:txBody>
                    <a:bodyPr/>
                    <a:lstStyle/>
                    <a:p>
                      <a:pPr marL="0" algn="l" defTabSz="914400" rtl="0" eaLnBrk="1" latinLnBrk="0" hangingPunct="1"/>
                      <a:r>
                        <a:rPr lang="da-DK" sz="1200" kern="1200" dirty="0">
                          <a:solidFill>
                            <a:schemeClr val="dk1"/>
                          </a:solidFill>
                          <a:latin typeface="+mn-lt"/>
                          <a:ea typeface="+mn-ea"/>
                          <a:cs typeface="+mn-cs"/>
                        </a:rPr>
                        <a:t>Efterfølgende gives en </a:t>
                      </a:r>
                      <a:r>
                        <a:rPr lang="da-DK" sz="1200" b="1" kern="1200" dirty="0">
                          <a:solidFill>
                            <a:schemeClr val="dk1"/>
                          </a:solidFill>
                          <a:latin typeface="+mn-lt"/>
                          <a:ea typeface="+mn-ea"/>
                          <a:cs typeface="+mn-cs"/>
                        </a:rPr>
                        <a:t>mundtlig tilbagemelding </a:t>
                      </a:r>
                      <a:r>
                        <a:rPr lang="da-DK" sz="1200" b="0" kern="1200" dirty="0">
                          <a:solidFill>
                            <a:schemeClr val="dk1"/>
                          </a:solidFill>
                          <a:latin typeface="+mn-lt"/>
                          <a:ea typeface="+mn-ea"/>
                          <a:cs typeface="+mn-cs"/>
                        </a:rPr>
                        <a:t>til afdelingens kontaktperson, fx leder, om erfaringerne fra a</a:t>
                      </a:r>
                      <a:r>
                        <a:rPr lang="da-DK" sz="1200" kern="1200" dirty="0">
                          <a:solidFill>
                            <a:schemeClr val="dk1"/>
                          </a:solidFill>
                          <a:latin typeface="+mn-lt"/>
                          <a:ea typeface="+mn-ea"/>
                          <a:cs typeface="+mn-cs"/>
                        </a:rPr>
                        <a:t>t gå ’I patientens fodspor’, gerne med </a:t>
                      </a:r>
                      <a:r>
                        <a:rPr lang="da-DK" sz="1200" b="1" kern="1200" dirty="0">
                          <a:solidFill>
                            <a:schemeClr val="dk1"/>
                          </a:solidFill>
                          <a:latin typeface="+mn-lt"/>
                          <a:ea typeface="+mn-ea"/>
                          <a:cs typeface="+mn-cs"/>
                        </a:rPr>
                        <a:t>betoning af læring, potentielle læringsmuligheder og forslag til ændringer mhp. forbedring. </a:t>
                      </a:r>
                    </a:p>
                  </a:txBody>
                  <a:tcPr marL="92501" marR="92501" marT="46250" marB="46250"/>
                </a:tc>
                <a:extLst>
                  <a:ext uri="{0D108BD9-81ED-4DB2-BD59-A6C34878D82A}">
                    <a16:rowId xmlns:a16="http://schemas.microsoft.com/office/drawing/2014/main" val="10001"/>
                  </a:ext>
                </a:extLst>
              </a:tr>
            </a:tbl>
          </a:graphicData>
        </a:graphic>
      </p:graphicFrame>
      <p:pic>
        <p:nvPicPr>
          <p:cNvPr id="10" name="Grafik 9" descr="Ur med massiv udfyldning">
            <a:extLst>
              <a:ext uri="{FF2B5EF4-FFF2-40B4-BE49-F238E27FC236}">
                <a16:creationId xmlns:a16="http://schemas.microsoft.com/office/drawing/2014/main" id="{99F1E981-EF9A-5D90-E622-4BD01FD501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1566" y="1397131"/>
            <a:ext cx="914400" cy="914400"/>
          </a:xfrm>
          <a:prstGeom prst="rect">
            <a:avLst/>
          </a:prstGeom>
        </p:spPr>
      </p:pic>
      <p:pic>
        <p:nvPicPr>
          <p:cNvPr id="11" name="Grafik 10" descr="Øje med massiv udfyldning">
            <a:extLst>
              <a:ext uri="{FF2B5EF4-FFF2-40B4-BE49-F238E27FC236}">
                <a16:creationId xmlns:a16="http://schemas.microsoft.com/office/drawing/2014/main" id="{7FB2C6DA-C949-7FFE-9A37-D7707C594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8926" y="1510541"/>
            <a:ext cx="914400" cy="914400"/>
          </a:xfrm>
          <a:prstGeom prst="rect">
            <a:avLst/>
          </a:prstGeom>
        </p:spPr>
      </p:pic>
      <p:pic>
        <p:nvPicPr>
          <p:cNvPr id="12" name="Grafik 11" descr="Chat med massiv udfyldning">
            <a:extLst>
              <a:ext uri="{FF2B5EF4-FFF2-40B4-BE49-F238E27FC236}">
                <a16:creationId xmlns:a16="http://schemas.microsoft.com/office/drawing/2014/main" id="{A8008607-E8F4-8AA5-4D37-AD42B86288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2244" y="1541982"/>
            <a:ext cx="914400" cy="914400"/>
          </a:xfrm>
          <a:prstGeom prst="rect">
            <a:avLst/>
          </a:prstGeom>
        </p:spPr>
      </p:pic>
      <p:sp>
        <p:nvSpPr>
          <p:cNvPr id="4" name="Tekstfelt 3">
            <a:extLst>
              <a:ext uri="{FF2B5EF4-FFF2-40B4-BE49-F238E27FC236}">
                <a16:creationId xmlns:a16="http://schemas.microsoft.com/office/drawing/2014/main" id="{DB531ECB-3D83-4A9A-90AA-E644F0C98331}"/>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596537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618768"/>
            <a:ext cx="9648826" cy="554688"/>
          </a:xfrm>
        </p:spPr>
        <p:txBody>
          <a:bodyPr/>
          <a:lstStyle/>
          <a:p>
            <a:r>
              <a:rPr lang="da-DK" dirty="0"/>
              <a:t>Før</a:t>
            </a:r>
          </a:p>
        </p:txBody>
      </p:sp>
      <p:sp>
        <p:nvSpPr>
          <p:cNvPr id="3" name="Pladsholder til indhold 2"/>
          <p:cNvSpPr>
            <a:spLocks noGrp="1"/>
          </p:cNvSpPr>
          <p:nvPr>
            <p:ph idx="1"/>
          </p:nvPr>
        </p:nvSpPr>
        <p:spPr>
          <a:xfrm>
            <a:off x="911225" y="1643443"/>
            <a:ext cx="9000000" cy="4392614"/>
          </a:xfrm>
        </p:spPr>
        <p:txBody>
          <a:bodyPr/>
          <a:lstStyle/>
          <a:p>
            <a:pPr marL="0" indent="0">
              <a:buNone/>
            </a:pPr>
            <a:r>
              <a:rPr lang="da-DK" dirty="0"/>
              <a:t>Dato og tidspunkt besluttes for, hvornår og hvor en eller flere patienter følges. Det kan eksempelvis være et forløb over nogle timer, fx forundersøgelse, ambulatoriebesøg, befordring, udskrivelse osv.</a:t>
            </a:r>
          </a:p>
          <a:p>
            <a:pPr marL="0" indent="0">
              <a:buNone/>
            </a:pPr>
            <a:r>
              <a:rPr lang="da-DK" dirty="0"/>
              <a:t>Ledelsen i de involverede afdelinger informeres om dato og tidspunkt. Det aftales: </a:t>
            </a:r>
          </a:p>
          <a:p>
            <a:pPr marL="180000" lvl="1" indent="0">
              <a:buNone/>
            </a:pPr>
            <a:r>
              <a:rPr lang="da-DK" dirty="0"/>
              <a:t>• hvem, der informerer </a:t>
            </a:r>
          </a:p>
          <a:p>
            <a:pPr marL="180000" lvl="1" indent="0">
              <a:buNone/>
            </a:pPr>
            <a:r>
              <a:rPr lang="da-DK" dirty="0"/>
              <a:t>• hvordan patienten kontaktes og informeres </a:t>
            </a:r>
          </a:p>
          <a:p>
            <a:pPr marL="180000" lvl="1" indent="0">
              <a:buNone/>
            </a:pPr>
            <a:r>
              <a:rPr lang="da-DK" dirty="0"/>
              <a:t>• hvem, der er tovholder for mødet med patienten</a:t>
            </a:r>
          </a:p>
          <a:p>
            <a:pPr marL="180000" lvl="1" indent="0">
              <a:buNone/>
            </a:pPr>
            <a:r>
              <a:rPr lang="da-DK" dirty="0"/>
              <a:t>• hvordan der meldes tilbage til ledelsen og medarbejdere. </a:t>
            </a:r>
          </a:p>
          <a:p>
            <a:pPr marL="0" indent="0">
              <a:buNone/>
            </a:pPr>
            <a:endParaRPr lang="da-DK" dirty="0"/>
          </a:p>
          <a:p>
            <a:pPr marL="0" indent="0">
              <a:buNone/>
            </a:pPr>
            <a:r>
              <a:rPr lang="da-DK" dirty="0"/>
              <a:t>Patienten skal informeres grundigt om, hvad metoden indebærer. Informeret samtykke er ikke nødvendigt. </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47</a:t>
            </a:fld>
            <a:endParaRPr lang="da-DK" dirty="0"/>
          </a:p>
        </p:txBody>
      </p:sp>
      <p:sp>
        <p:nvSpPr>
          <p:cNvPr id="6" name="Tekstfelt 5">
            <a:extLst>
              <a:ext uri="{FF2B5EF4-FFF2-40B4-BE49-F238E27FC236}">
                <a16:creationId xmlns:a16="http://schemas.microsoft.com/office/drawing/2014/main" id="{7F400EA2-63C0-AF0F-F9D5-15517B9FDD29}"/>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819930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Under</a:t>
            </a:r>
          </a:p>
        </p:txBody>
      </p:sp>
      <p:sp>
        <p:nvSpPr>
          <p:cNvPr id="3" name="Pladsholder til indhold 2"/>
          <p:cNvSpPr>
            <a:spLocks noGrp="1"/>
          </p:cNvSpPr>
          <p:nvPr>
            <p:ph idx="1"/>
          </p:nvPr>
        </p:nvSpPr>
        <p:spPr/>
        <p:txBody>
          <a:bodyPr/>
          <a:lstStyle/>
          <a:p>
            <a:r>
              <a:rPr lang="da-DK" dirty="0"/>
              <a:t>På selve dagen er det en god idé at mødes med patienten ved starten af det forløb, der ønskes fulgt, fx ved hovedindgangen til sygehuset, afdelingen, osv.</a:t>
            </a:r>
          </a:p>
          <a:p>
            <a:endParaRPr lang="da-DK" dirty="0"/>
          </a:p>
          <a:p>
            <a:r>
              <a:rPr lang="da-DK" dirty="0"/>
              <a:t>Der skal lægges vægt på, at det at følge patienten vil ske i en rolig og afslappet stemning. </a:t>
            </a:r>
          </a:p>
          <a:p>
            <a:endParaRPr lang="da-DK" dirty="0"/>
          </a:p>
          <a:p>
            <a:r>
              <a:rPr lang="da-DK" dirty="0"/>
              <a:t>Forløbet rundes af med patienten. Her kan det især drøftes, hvilke tanker og overvejelser, patienten har haft undervejs. Ligeledes er der behov for at afrunde med de involverede medarbejdere.  </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48</a:t>
            </a:fld>
            <a:endParaRPr lang="da-DK" dirty="0"/>
          </a:p>
        </p:txBody>
      </p:sp>
      <p:sp>
        <p:nvSpPr>
          <p:cNvPr id="5" name="Tekstfelt 4">
            <a:extLst>
              <a:ext uri="{FF2B5EF4-FFF2-40B4-BE49-F238E27FC236}">
                <a16:creationId xmlns:a16="http://schemas.microsoft.com/office/drawing/2014/main" id="{828A3150-C6A7-B7DB-3A62-09B6E5B12385}"/>
              </a:ext>
            </a:extLst>
          </p:cNvPr>
          <p:cNvSpPr txBox="1"/>
          <p:nvPr/>
        </p:nvSpPr>
        <p:spPr>
          <a:xfrm>
            <a:off x="330471" y="179785"/>
            <a:ext cx="6605143" cy="380015"/>
          </a:xfrm>
          <a:prstGeom prst="rect">
            <a:avLst/>
          </a:prstGeom>
          <a:noFill/>
        </p:spPr>
        <p:txBody>
          <a:bodyPr wrap="square" rtlCol="0">
            <a:spAutoFit/>
          </a:bodyPr>
          <a:lstStyle/>
          <a:p>
            <a:r>
              <a:rPr lang="da-DK" dirty="0"/>
              <a:t>Forstå det system, I ønsker at forbedre</a:t>
            </a:r>
          </a:p>
        </p:txBody>
      </p:sp>
    </p:spTree>
    <p:extLst>
      <p:ext uri="{BB962C8B-B14F-4D97-AF65-F5344CB8AC3E}">
        <p14:creationId xmlns:p14="http://schemas.microsoft.com/office/powerpoint/2010/main" val="2481376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Efter</a:t>
            </a:r>
          </a:p>
        </p:txBody>
      </p:sp>
      <p:sp>
        <p:nvSpPr>
          <p:cNvPr id="3" name="Pladsholder til indhold 2"/>
          <p:cNvSpPr>
            <a:spLocks noGrp="1"/>
          </p:cNvSpPr>
          <p:nvPr>
            <p:ph idx="1"/>
          </p:nvPr>
        </p:nvSpPr>
        <p:spPr/>
        <p:txBody>
          <a:bodyPr/>
          <a:lstStyle/>
          <a:p>
            <a:r>
              <a:rPr lang="da-DK" dirty="0"/>
              <a:t>Efterfølgende gives en mundtlig tilbagemelding til afdelingens kontaktperson, fx leder, om erfaringerne fra at gå ’I patientens fodspor’, gerne med betoning af læring, potentielle læringsmuligheder og forslag til ændringer mhp. forbedring. </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49</a:t>
            </a:fld>
            <a:endParaRPr lang="da-DK" dirty="0"/>
          </a:p>
        </p:txBody>
      </p:sp>
      <p:sp>
        <p:nvSpPr>
          <p:cNvPr id="5" name="Tekstfelt 4">
            <a:extLst>
              <a:ext uri="{FF2B5EF4-FFF2-40B4-BE49-F238E27FC236}">
                <a16:creationId xmlns:a16="http://schemas.microsoft.com/office/drawing/2014/main" id="{A58A6105-4C35-B1BB-AF47-3C6793982AB6}"/>
              </a:ext>
            </a:extLst>
          </p:cNvPr>
          <p:cNvSpPr txBox="1"/>
          <p:nvPr/>
        </p:nvSpPr>
        <p:spPr>
          <a:xfrm>
            <a:off x="330471" y="179785"/>
            <a:ext cx="6605143" cy="380015"/>
          </a:xfrm>
          <a:prstGeom prst="rect">
            <a:avLst/>
          </a:prstGeom>
          <a:noFill/>
        </p:spPr>
        <p:txBody>
          <a:bodyPr wrap="square" rtlCol="0">
            <a:spAutoFit/>
          </a:bodyPr>
          <a:lstStyle/>
          <a:p>
            <a:r>
              <a:rPr lang="da-DK" dirty="0"/>
              <a:t>Forstå det system, I ønsker at forbedre</a:t>
            </a:r>
          </a:p>
        </p:txBody>
      </p:sp>
    </p:spTree>
    <p:extLst>
      <p:ext uri="{BB962C8B-B14F-4D97-AF65-F5344CB8AC3E}">
        <p14:creationId xmlns:p14="http://schemas.microsoft.com/office/powerpoint/2010/main" val="162101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2A374-012B-BC6C-D327-D68ECE04CCDC}"/>
              </a:ext>
            </a:extLst>
          </p:cNvPr>
          <p:cNvSpPr>
            <a:spLocks noGrp="1"/>
          </p:cNvSpPr>
          <p:nvPr>
            <p:ph type="title"/>
          </p:nvPr>
        </p:nvSpPr>
        <p:spPr>
          <a:xfrm>
            <a:off x="911225" y="360283"/>
            <a:ext cx="9648826" cy="1081007"/>
          </a:xfrm>
        </p:spPr>
        <p:txBody>
          <a:bodyPr/>
          <a:lstStyle/>
          <a:p>
            <a:r>
              <a:rPr lang="da-DK" dirty="0"/>
              <a:t>Læringsmål </a:t>
            </a:r>
            <a:r>
              <a:rPr lang="da-DK" dirty="0" err="1"/>
              <a:t>kick-off</a:t>
            </a:r>
            <a:endParaRPr lang="da-DK" dirty="0"/>
          </a:p>
        </p:txBody>
      </p:sp>
      <p:sp>
        <p:nvSpPr>
          <p:cNvPr id="4" name="Pladsholder til slidenummer 3">
            <a:extLst>
              <a:ext uri="{FF2B5EF4-FFF2-40B4-BE49-F238E27FC236}">
                <a16:creationId xmlns:a16="http://schemas.microsoft.com/office/drawing/2014/main" id="{FF658D5C-552E-2051-E43F-6A5AE19CCEFD}"/>
              </a:ext>
            </a:extLst>
          </p:cNvPr>
          <p:cNvSpPr>
            <a:spLocks noGrp="1"/>
          </p:cNvSpPr>
          <p:nvPr>
            <p:ph type="sldNum" sz="quarter" idx="12"/>
          </p:nvPr>
        </p:nvSpPr>
        <p:spPr/>
        <p:txBody>
          <a:bodyPr/>
          <a:lstStyle/>
          <a:p>
            <a:fld id="{50DEC214-4A26-8544-86E4-D5810B015655}" type="slidenum">
              <a:rPr lang="da-DK" smtClean="0"/>
              <a:t>5</a:t>
            </a:fld>
            <a:endParaRPr lang="da-DK" dirty="0"/>
          </a:p>
        </p:txBody>
      </p:sp>
      <p:sp>
        <p:nvSpPr>
          <p:cNvPr id="6" name="Pladsholder til indhold 2">
            <a:extLst>
              <a:ext uri="{FF2B5EF4-FFF2-40B4-BE49-F238E27FC236}">
                <a16:creationId xmlns:a16="http://schemas.microsoft.com/office/drawing/2014/main" id="{C52DBA0D-7D26-B767-F9BE-F953CE8C4840}"/>
              </a:ext>
            </a:extLst>
          </p:cNvPr>
          <p:cNvSpPr txBox="1">
            <a:spLocks/>
          </p:cNvSpPr>
          <p:nvPr/>
        </p:nvSpPr>
        <p:spPr>
          <a:xfrm>
            <a:off x="10691741" y="2303386"/>
            <a:ext cx="9000000" cy="4392614"/>
          </a:xfrm>
          <a:prstGeom prst="rect">
            <a:avLst/>
          </a:prstGeom>
        </p:spPr>
        <p:txBody>
          <a:bodyPr vert="horz" lIns="0" tIns="0" rIns="0" bIns="0" rtlCol="0">
            <a:no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endParaRPr lang="da-DK" dirty="0"/>
          </a:p>
        </p:txBody>
      </p:sp>
      <p:sp>
        <p:nvSpPr>
          <p:cNvPr id="8" name="Pladsholder til indhold 7">
            <a:extLst>
              <a:ext uri="{FF2B5EF4-FFF2-40B4-BE49-F238E27FC236}">
                <a16:creationId xmlns:a16="http://schemas.microsoft.com/office/drawing/2014/main" id="{6B63FC81-2473-82F2-523C-3664C1BA45F2}"/>
              </a:ext>
            </a:extLst>
          </p:cNvPr>
          <p:cNvSpPr>
            <a:spLocks noGrp="1"/>
          </p:cNvSpPr>
          <p:nvPr>
            <p:ph idx="1"/>
          </p:nvPr>
        </p:nvSpPr>
        <p:spPr/>
        <p:txBody>
          <a:bodyPr/>
          <a:lstStyle/>
          <a:p>
            <a:pPr marL="0" indent="0">
              <a:lnSpc>
                <a:spcPct val="107000"/>
              </a:lnSpc>
              <a:spcAft>
                <a:spcPts val="800"/>
              </a:spcAft>
              <a:buNone/>
            </a:pPr>
            <a:r>
              <a:rPr lang="da-DK" sz="1800" kern="100" dirty="0">
                <a:latin typeface="Aptos" panose="020B0004020202020204" pitchFamily="34" charset="0"/>
                <a:cs typeface="Times New Roman" panose="02020603050405020304" pitchFamily="18" charset="0"/>
              </a:rPr>
              <a:t>Efter </a:t>
            </a:r>
            <a:r>
              <a:rPr lang="da-DK" sz="1800" kern="100" dirty="0" err="1">
                <a:latin typeface="Aptos" panose="020B0004020202020204" pitchFamily="34" charset="0"/>
                <a:cs typeface="Times New Roman" panose="02020603050405020304" pitchFamily="18" charset="0"/>
              </a:rPr>
              <a:t>kick-off</a:t>
            </a:r>
            <a:r>
              <a:rPr lang="da-DK" sz="1800" kern="100" dirty="0">
                <a:latin typeface="Aptos" panose="020B0004020202020204" pitchFamily="34" charset="0"/>
                <a:cs typeface="Times New Roman" panose="02020603050405020304" pitchFamily="18" charset="0"/>
              </a:rPr>
              <a:t> kan deltagerne under støtte: </a:t>
            </a:r>
          </a:p>
          <a:p>
            <a:pPr marL="342900" indent="-342900">
              <a:lnSpc>
                <a:spcPct val="107000"/>
              </a:lnSpc>
              <a:buFont typeface="Symbol" panose="05050102010706020507" pitchFamily="18" charset="2"/>
              <a:buChar char=""/>
            </a:pPr>
            <a:r>
              <a:rPr lang="da-DK" sz="1800" b="1" kern="100" dirty="0">
                <a:latin typeface="Aptos" panose="020B0004020202020204" pitchFamily="34" charset="0"/>
                <a:cs typeface="Times New Roman" panose="02020603050405020304" pitchFamily="18" charset="0"/>
              </a:rPr>
              <a:t>Anvende viden </a:t>
            </a:r>
            <a:r>
              <a:rPr lang="da-DK" sz="1800" kern="100" dirty="0">
                <a:latin typeface="Aptos" panose="020B0004020202020204" pitchFamily="34" charset="0"/>
                <a:cs typeface="Times New Roman" panose="02020603050405020304" pitchFamily="18" charset="0"/>
              </a:rPr>
              <a:t>om Forbedringsrejsens rammer og forventninger i egen enhed til </a:t>
            </a:r>
            <a:r>
              <a:rPr lang="da-DK" sz="1800" b="1" kern="100" dirty="0">
                <a:latin typeface="Aptos" panose="020B0004020202020204" pitchFamily="34" charset="0"/>
                <a:cs typeface="Times New Roman" panose="02020603050405020304" pitchFamily="18" charset="0"/>
              </a:rPr>
              <a:t>planlægning af egen læring i relation til forbedringsindsats </a:t>
            </a:r>
            <a:r>
              <a:rPr lang="da-DK" sz="1800" kern="100" dirty="0">
                <a:latin typeface="Aptos" panose="020B0004020202020204" pitchFamily="34" charset="0"/>
                <a:cs typeface="Times New Roman" panose="02020603050405020304" pitchFamily="18" charset="0"/>
              </a:rPr>
              <a:t>i samarbejde med nærmeste leder og mentor.</a:t>
            </a:r>
          </a:p>
          <a:p>
            <a:pPr marL="342900" indent="-342900">
              <a:lnSpc>
                <a:spcPct val="107000"/>
              </a:lnSpc>
              <a:buFont typeface="Symbol" panose="05050102010706020507" pitchFamily="18" charset="2"/>
              <a:buChar char=""/>
            </a:pPr>
            <a:r>
              <a:rPr lang="da-DK" sz="1800" b="1" kern="100" dirty="0">
                <a:latin typeface="Aptos" panose="020B0004020202020204" pitchFamily="34" charset="0"/>
                <a:cs typeface="Times New Roman" panose="02020603050405020304" pitchFamily="18" charset="0"/>
              </a:rPr>
              <a:t>Initiere og forstå </a:t>
            </a:r>
            <a:r>
              <a:rPr lang="da-DK" sz="1800" kern="100" dirty="0">
                <a:latin typeface="Aptos" panose="020B0004020202020204" pitchFamily="34" charset="0"/>
                <a:cs typeface="Times New Roman" panose="02020603050405020304" pitchFamily="18" charset="0"/>
              </a:rPr>
              <a:t>de grundlæggende trin i </a:t>
            </a:r>
          </a:p>
          <a:p>
            <a:pPr marL="742950" lvl="1" indent="-285750" defTabSz="590400">
              <a:lnSpc>
                <a:spcPct val="107000"/>
              </a:lnSpc>
              <a:spcBef>
                <a:spcPts val="1000"/>
              </a:spcBef>
              <a:buFont typeface="Courier New" panose="02070309020205020404" pitchFamily="49" charset="0"/>
              <a:buChar char="o"/>
            </a:pPr>
            <a:r>
              <a:rPr lang="da-DK" sz="1800" kern="100" dirty="0">
                <a:latin typeface="Aptos" panose="020B0004020202020204" pitchFamily="34" charset="0"/>
                <a:cs typeface="Times New Roman" panose="02020603050405020304" pitchFamily="18" charset="0"/>
              </a:rPr>
              <a:t>en </a:t>
            </a:r>
            <a:r>
              <a:rPr lang="da-DK" sz="1800" b="1" kern="100" dirty="0">
                <a:latin typeface="Aptos" panose="020B0004020202020204" pitchFamily="34" charset="0"/>
                <a:cs typeface="Times New Roman" panose="02020603050405020304" pitchFamily="18" charset="0"/>
              </a:rPr>
              <a:t>arbejdsgangsanalyse </a:t>
            </a:r>
            <a:r>
              <a:rPr lang="da-DK" sz="1800" kern="100" dirty="0">
                <a:latin typeface="Aptos" panose="020B0004020202020204" pitchFamily="34" charset="0"/>
                <a:cs typeface="Times New Roman" panose="02020603050405020304" pitchFamily="18" charset="0"/>
              </a:rPr>
              <a:t>af en relevant proces fra egen forbedringsindsats og </a:t>
            </a:r>
            <a:r>
              <a:rPr lang="da-DK" sz="1800" b="1" kern="100" dirty="0">
                <a:latin typeface="Aptos" panose="020B0004020202020204" pitchFamily="34" charset="0"/>
                <a:cs typeface="Times New Roman" panose="02020603050405020304" pitchFamily="18" charset="0"/>
              </a:rPr>
              <a:t>identificere potentielle forbedringsområder</a:t>
            </a:r>
            <a:endParaRPr lang="da-DK" sz="1800" kern="100" dirty="0">
              <a:latin typeface="Aptos" panose="020B0004020202020204" pitchFamily="34" charset="0"/>
              <a:cs typeface="Times New Roman" panose="02020603050405020304" pitchFamily="18" charset="0"/>
            </a:endParaRPr>
          </a:p>
          <a:p>
            <a:pPr marL="742950" lvl="1" indent="-285750" defTabSz="590400">
              <a:lnSpc>
                <a:spcPct val="107000"/>
              </a:lnSpc>
              <a:spcBef>
                <a:spcPts val="1000"/>
              </a:spcBef>
              <a:buFont typeface="Courier New" panose="02070309020205020404" pitchFamily="49" charset="0"/>
              <a:buChar char="o"/>
            </a:pPr>
            <a:r>
              <a:rPr lang="da-DK" sz="1800" kern="100" dirty="0">
                <a:latin typeface="Aptos" panose="020B0004020202020204" pitchFamily="34" charset="0"/>
                <a:cs typeface="Times New Roman" panose="02020603050405020304" pitchFamily="18" charset="0"/>
              </a:rPr>
              <a:t>en </a:t>
            </a:r>
            <a:r>
              <a:rPr lang="da-DK" sz="1800" b="1" kern="100" dirty="0">
                <a:latin typeface="Aptos" panose="020B0004020202020204" pitchFamily="34" charset="0"/>
                <a:cs typeface="Times New Roman" panose="02020603050405020304" pitchFamily="18" charset="0"/>
              </a:rPr>
              <a:t>Paretoanalyse til identifikation af de hyppigste årsager</a:t>
            </a:r>
            <a:r>
              <a:rPr lang="da-DK" sz="1800" kern="100" dirty="0">
                <a:latin typeface="Aptos" panose="020B0004020202020204" pitchFamily="34" charset="0"/>
                <a:cs typeface="Times New Roman" panose="02020603050405020304" pitchFamily="18" charset="0"/>
              </a:rPr>
              <a:t>, der påvirker en given problemstilling </a:t>
            </a:r>
          </a:p>
          <a:p>
            <a:pPr marL="742950" lvl="1" indent="-285750" defTabSz="590400">
              <a:lnSpc>
                <a:spcPct val="107000"/>
              </a:lnSpc>
              <a:spcBef>
                <a:spcPts val="1000"/>
              </a:spcBef>
              <a:spcAft>
                <a:spcPts val="800"/>
              </a:spcAft>
              <a:buFont typeface="Courier New" panose="02070309020205020404" pitchFamily="49" charset="0"/>
              <a:buChar char="o"/>
            </a:pPr>
            <a:r>
              <a:rPr lang="da-DK" sz="1800" b="1" kern="100" dirty="0">
                <a:latin typeface="Aptos" panose="020B0004020202020204" pitchFamily="34" charset="0"/>
                <a:cs typeface="Times New Roman" panose="02020603050405020304" pitchFamily="18" charset="0"/>
              </a:rPr>
              <a:t>metoden at ”gå i patientens fodspor</a:t>
            </a:r>
            <a:r>
              <a:rPr lang="da-DK" sz="1800" kern="100" dirty="0">
                <a:latin typeface="Aptos" panose="020B0004020202020204" pitchFamily="34" charset="0"/>
                <a:cs typeface="Times New Roman" panose="02020603050405020304" pitchFamily="18" charset="0"/>
              </a:rPr>
              <a:t>” til at indsamle data og forstå patientens oplevelse samt </a:t>
            </a:r>
            <a:r>
              <a:rPr lang="da-DK" sz="1800" b="1" kern="100" dirty="0">
                <a:latin typeface="Aptos" panose="020B0004020202020204" pitchFamily="34" charset="0"/>
                <a:cs typeface="Times New Roman" panose="02020603050405020304" pitchFamily="18" charset="0"/>
              </a:rPr>
              <a:t>få idéer til forbedringer </a:t>
            </a:r>
            <a:r>
              <a:rPr lang="da-DK" sz="1800" kern="100" dirty="0">
                <a:latin typeface="Aptos" panose="020B0004020202020204" pitchFamily="34" charset="0"/>
                <a:cs typeface="Times New Roman" panose="02020603050405020304" pitchFamily="18" charset="0"/>
              </a:rPr>
              <a:t>i forbedringsarbejdet</a:t>
            </a:r>
            <a:r>
              <a:rPr lang="da-DK" sz="1100" kern="100" dirty="0">
                <a:latin typeface="Aptos" panose="020B0004020202020204" pitchFamily="34" charset="0"/>
                <a:ea typeface="Aptos" panose="020B0004020202020204" pitchFamily="34" charset="0"/>
                <a:cs typeface="Times New Roman" panose="02020603050405020304" pitchFamily="18" charset="0"/>
              </a:rPr>
              <a:t>.</a:t>
            </a:r>
          </a:p>
          <a:p>
            <a:endParaRPr lang="da-DK" dirty="0"/>
          </a:p>
        </p:txBody>
      </p:sp>
      <p:sp>
        <p:nvSpPr>
          <p:cNvPr id="3" name="Tekstfelt 2">
            <a:extLst>
              <a:ext uri="{FF2B5EF4-FFF2-40B4-BE49-F238E27FC236}">
                <a16:creationId xmlns:a16="http://schemas.microsoft.com/office/drawing/2014/main" id="{C65C6EB6-F815-CE73-0418-EC447373CEC6}"/>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spTree>
    <p:extLst>
      <p:ext uri="{BB962C8B-B14F-4D97-AF65-F5344CB8AC3E}">
        <p14:creationId xmlns:p14="http://schemas.microsoft.com/office/powerpoint/2010/main" val="3261957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D3C8-A8A7-64D1-936B-31C9DEC2F0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2756EA-A3B1-47AD-A6D0-58819CCAE758}"/>
              </a:ext>
            </a:extLst>
          </p:cNvPr>
          <p:cNvSpPr>
            <a:spLocks noGrp="1"/>
          </p:cNvSpPr>
          <p:nvPr>
            <p:ph type="title"/>
          </p:nvPr>
        </p:nvSpPr>
        <p:spPr>
          <a:xfrm>
            <a:off x="911225" y="685958"/>
            <a:ext cx="9648826" cy="554688"/>
          </a:xfrm>
        </p:spPr>
        <p:txBody>
          <a:bodyPr/>
          <a:lstStyle/>
          <a:p>
            <a:r>
              <a:rPr lang="da-DK" dirty="0"/>
              <a:t>Opmærksomhedspunkter</a:t>
            </a:r>
          </a:p>
        </p:txBody>
      </p:sp>
      <p:sp>
        <p:nvSpPr>
          <p:cNvPr id="3" name="Pladsholder til indhold 2">
            <a:extLst>
              <a:ext uri="{FF2B5EF4-FFF2-40B4-BE49-F238E27FC236}">
                <a16:creationId xmlns:a16="http://schemas.microsoft.com/office/drawing/2014/main" id="{801464B0-5795-B16E-A850-7B3DF2DDD407}"/>
              </a:ext>
            </a:extLst>
          </p:cNvPr>
          <p:cNvSpPr>
            <a:spLocks noGrp="1"/>
          </p:cNvSpPr>
          <p:nvPr>
            <p:ph idx="1"/>
          </p:nvPr>
        </p:nvSpPr>
        <p:spPr>
          <a:xfrm>
            <a:off x="911225" y="1232693"/>
            <a:ext cx="9000000" cy="4392614"/>
          </a:xfrm>
        </p:spPr>
        <p:txBody>
          <a:bodyPr/>
          <a:lstStyle/>
          <a:p>
            <a:pPr marL="0" indent="0">
              <a:buNone/>
            </a:pPr>
            <a:endParaRPr lang="da-DK" sz="2200" dirty="0"/>
          </a:p>
          <a:p>
            <a:pPr marL="0" indent="0">
              <a:buNone/>
            </a:pPr>
            <a:r>
              <a:rPr lang="da-DK" dirty="0"/>
              <a:t> </a:t>
            </a:r>
          </a:p>
        </p:txBody>
      </p:sp>
      <p:sp>
        <p:nvSpPr>
          <p:cNvPr id="4" name="Pladsholder til slidenummer 3">
            <a:extLst>
              <a:ext uri="{FF2B5EF4-FFF2-40B4-BE49-F238E27FC236}">
                <a16:creationId xmlns:a16="http://schemas.microsoft.com/office/drawing/2014/main" id="{9AFE625A-FDE1-A689-8164-5D20DA017A5C}"/>
              </a:ext>
            </a:extLst>
          </p:cNvPr>
          <p:cNvSpPr>
            <a:spLocks noGrp="1"/>
          </p:cNvSpPr>
          <p:nvPr>
            <p:ph type="sldNum" sz="quarter" idx="12"/>
          </p:nvPr>
        </p:nvSpPr>
        <p:spPr/>
        <p:txBody>
          <a:bodyPr/>
          <a:lstStyle/>
          <a:p>
            <a:fld id="{50DEC214-4A26-8544-86E4-D5810B015655}" type="slidenum">
              <a:rPr lang="da-DK" smtClean="0"/>
              <a:t>50</a:t>
            </a:fld>
            <a:endParaRPr lang="da-DK" dirty="0"/>
          </a:p>
        </p:txBody>
      </p:sp>
      <p:sp>
        <p:nvSpPr>
          <p:cNvPr id="6" name="Tekstfelt 5">
            <a:extLst>
              <a:ext uri="{FF2B5EF4-FFF2-40B4-BE49-F238E27FC236}">
                <a16:creationId xmlns:a16="http://schemas.microsoft.com/office/drawing/2014/main" id="{7B0E6246-D3E0-02D3-2BCC-B420586BDD20}"/>
              </a:ext>
            </a:extLst>
          </p:cNvPr>
          <p:cNvSpPr txBox="1"/>
          <p:nvPr/>
        </p:nvSpPr>
        <p:spPr>
          <a:xfrm>
            <a:off x="9161417" y="6533270"/>
            <a:ext cx="4032068" cy="215444"/>
          </a:xfrm>
          <a:prstGeom prst="rect">
            <a:avLst/>
          </a:prstGeom>
          <a:noFill/>
        </p:spPr>
        <p:txBody>
          <a:bodyPr wrap="square" rtlCol="0">
            <a:spAutoFit/>
          </a:bodyPr>
          <a:lstStyle/>
          <a:p>
            <a:r>
              <a:rPr lang="da-DK" sz="800" dirty="0">
                <a:hlinkClick r:id="rId3"/>
              </a:rPr>
              <a:t>i-patientens-fodspor-jul2011.pdf (patientsikkerhed.dk)</a:t>
            </a:r>
            <a:endParaRPr lang="da-DK" sz="800" dirty="0"/>
          </a:p>
        </p:txBody>
      </p:sp>
      <p:graphicFrame>
        <p:nvGraphicFramePr>
          <p:cNvPr id="8" name="Diagram 7">
            <a:extLst>
              <a:ext uri="{FF2B5EF4-FFF2-40B4-BE49-F238E27FC236}">
                <a16:creationId xmlns:a16="http://schemas.microsoft.com/office/drawing/2014/main" id="{13051DC8-6B29-136E-8620-91AD6E658652}"/>
              </a:ext>
            </a:extLst>
          </p:cNvPr>
          <p:cNvGraphicFramePr/>
          <p:nvPr>
            <p:extLst>
              <p:ext uri="{D42A27DB-BD31-4B8C-83A1-F6EECF244321}">
                <p14:modId xmlns:p14="http://schemas.microsoft.com/office/powerpoint/2010/main" val="3340876066"/>
              </p:ext>
            </p:extLst>
          </p:nvPr>
        </p:nvGraphicFramePr>
        <p:xfrm>
          <a:off x="1175787" y="1628280"/>
          <a:ext cx="7467948" cy="4201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rafik 8" descr="Fodaftryk med massiv udfyldning">
            <a:extLst>
              <a:ext uri="{FF2B5EF4-FFF2-40B4-BE49-F238E27FC236}">
                <a16:creationId xmlns:a16="http://schemas.microsoft.com/office/drawing/2014/main" id="{83D2CD19-BEF8-E90C-D8A0-A5962CA49F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90562">
            <a:off x="11029911" y="4675367"/>
            <a:ext cx="914400" cy="914400"/>
          </a:xfrm>
          <a:prstGeom prst="rect">
            <a:avLst/>
          </a:prstGeom>
        </p:spPr>
      </p:pic>
      <p:pic>
        <p:nvPicPr>
          <p:cNvPr id="11" name="Grafik 10" descr="Fodaftryk med massiv udfyldning">
            <a:extLst>
              <a:ext uri="{FF2B5EF4-FFF2-40B4-BE49-F238E27FC236}">
                <a16:creationId xmlns:a16="http://schemas.microsoft.com/office/drawing/2014/main" id="{D9D58DEB-512C-9136-056F-7DC29610CE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231291">
            <a:off x="11602677" y="3740596"/>
            <a:ext cx="914400" cy="914400"/>
          </a:xfrm>
          <a:prstGeom prst="rect">
            <a:avLst/>
          </a:prstGeom>
        </p:spPr>
      </p:pic>
      <p:pic>
        <p:nvPicPr>
          <p:cNvPr id="12" name="Grafik 11" descr="Fodaftryk med massiv udfyldning">
            <a:extLst>
              <a:ext uri="{FF2B5EF4-FFF2-40B4-BE49-F238E27FC236}">
                <a16:creationId xmlns:a16="http://schemas.microsoft.com/office/drawing/2014/main" id="{B3A8EA6E-D15D-00BC-06BC-E331301A28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45668">
            <a:off x="8618660" y="5632217"/>
            <a:ext cx="914400" cy="914400"/>
          </a:xfrm>
          <a:prstGeom prst="rect">
            <a:avLst/>
          </a:prstGeom>
        </p:spPr>
      </p:pic>
      <p:pic>
        <p:nvPicPr>
          <p:cNvPr id="13" name="Grafik 12" descr="Fodaftryk med massiv udfyldning">
            <a:extLst>
              <a:ext uri="{FF2B5EF4-FFF2-40B4-BE49-F238E27FC236}">
                <a16:creationId xmlns:a16="http://schemas.microsoft.com/office/drawing/2014/main" id="{28C67BB6-0CF3-BB1F-E95A-C164C81C64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376395">
            <a:off x="7542819" y="5952594"/>
            <a:ext cx="914400" cy="914400"/>
          </a:xfrm>
          <a:prstGeom prst="rect">
            <a:avLst/>
          </a:prstGeom>
        </p:spPr>
      </p:pic>
      <p:pic>
        <p:nvPicPr>
          <p:cNvPr id="14" name="Grafik 13" descr="Fodaftryk med massiv udfyldning">
            <a:extLst>
              <a:ext uri="{FF2B5EF4-FFF2-40B4-BE49-F238E27FC236}">
                <a16:creationId xmlns:a16="http://schemas.microsoft.com/office/drawing/2014/main" id="{DFDAF0B2-B23B-91E1-4DB3-45CE0027DA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33350">
            <a:off x="9878102" y="5372911"/>
            <a:ext cx="914400" cy="914400"/>
          </a:xfrm>
          <a:prstGeom prst="rect">
            <a:avLst/>
          </a:prstGeom>
        </p:spPr>
      </p:pic>
      <p:sp>
        <p:nvSpPr>
          <p:cNvPr id="5" name="Tekstfelt 4">
            <a:extLst>
              <a:ext uri="{FF2B5EF4-FFF2-40B4-BE49-F238E27FC236}">
                <a16:creationId xmlns:a16="http://schemas.microsoft.com/office/drawing/2014/main" id="{7CE65D01-CDF4-2B7D-08B9-6EC17C697E8A}"/>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3366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56F1A811-91FF-4367-AAF4-A48EF0E44D3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77EA8F7D-8D76-4A10-998C-CDEA312B7B3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139B0094-DF27-4E93-BFD2-4CD1F894B1E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743E6941-BA42-43DE-9835-34C8C9B622A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7F4CD850-3278-47D6-B073-7BF3BF8E657B}"/>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EF1C4475-AF4F-4AB7-90B3-F8B36382D56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530CF2A4-4509-466B-9853-E10922B23A9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33BC010B-F99B-499D-AC00-B875F8AEC36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971146C6-9F84-4F70-90AE-2924DD28232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graphicEl>
                                              <a:dgm id="{05E5BA49-4978-42A4-BF65-A134CE18863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8"/>
          </p:nvPr>
        </p:nvSpPr>
        <p:spPr/>
        <p:txBody>
          <a:bodyPr/>
          <a:lstStyle/>
          <a:p>
            <a:fld id="{50DEC214-4A26-8544-86E4-D5810B015655}" type="slidenum">
              <a:rPr lang="da-DK" smtClean="0"/>
              <a:pPr/>
              <a:t>51</a:t>
            </a:fld>
            <a:endParaRPr lang="da-DK" dirty="0"/>
          </a:p>
        </p:txBody>
      </p:sp>
      <p:sp>
        <p:nvSpPr>
          <p:cNvPr id="3" name="Titel 2"/>
          <p:cNvSpPr>
            <a:spLocks noGrp="1"/>
          </p:cNvSpPr>
          <p:nvPr>
            <p:ph type="ctrTitle"/>
          </p:nvPr>
        </p:nvSpPr>
        <p:spPr>
          <a:xfrm>
            <a:off x="536989" y="637836"/>
            <a:ext cx="5393321" cy="2813304"/>
          </a:xfrm>
        </p:spPr>
        <p:txBody>
          <a:bodyPr anchor="ctr"/>
          <a:lstStyle/>
          <a:p>
            <a:r>
              <a:rPr lang="da-DK" sz="3200" dirty="0" err="1"/>
              <a:t>Paretoanalyse</a:t>
            </a:r>
            <a:br>
              <a:rPr lang="da-DK" sz="3200" dirty="0"/>
            </a:br>
            <a:br>
              <a:rPr lang="da-DK" sz="3200" dirty="0"/>
            </a:br>
            <a:r>
              <a:rPr lang="da-DK" sz="2500" dirty="0"/>
              <a:t>Afklaring af problem</a:t>
            </a:r>
          </a:p>
        </p:txBody>
      </p:sp>
      <p:sp>
        <p:nvSpPr>
          <p:cNvPr id="4" name="Undertitel 3"/>
          <p:cNvSpPr>
            <a:spLocks noGrp="1"/>
          </p:cNvSpPr>
          <p:nvPr>
            <p:ph type="subTitle" idx="1"/>
          </p:nvPr>
        </p:nvSpPr>
        <p:spPr>
          <a:xfrm>
            <a:off x="962003" y="4990454"/>
            <a:ext cx="5559822" cy="2190576"/>
          </a:xfrm>
        </p:spPr>
        <p:txBody>
          <a:bodyPr>
            <a:normAutofit/>
          </a:bodyPr>
          <a:lstStyle/>
          <a:p>
            <a:endParaRPr lang="da-DK" dirty="0">
              <a:solidFill>
                <a:srgbClr val="FFFFFF"/>
              </a:solidFill>
              <a:hlinkClick r:id="rId3">
                <a:extLst>
                  <a:ext uri="{A12FA001-AC4F-418D-AE19-62706E023703}">
                    <ahyp:hlinkClr xmlns:ahyp="http://schemas.microsoft.com/office/drawing/2018/hyperlinkcolor" val="tx"/>
                  </a:ext>
                </a:extLst>
              </a:hlinkClick>
            </a:endParaRPr>
          </a:p>
          <a:p>
            <a:r>
              <a:rPr lang="da-DK" b="1" dirty="0">
                <a:solidFill>
                  <a:srgbClr val="FFFFFF"/>
                </a:solidFill>
              </a:rPr>
              <a:t>Læs mere: </a:t>
            </a:r>
            <a:endParaRPr lang="da-DK" b="1" dirty="0">
              <a:solidFill>
                <a:srgbClr val="FFFFFF"/>
              </a:solidFill>
              <a:hlinkClick r:id="rId3">
                <a:extLst>
                  <a:ext uri="{A12FA001-AC4F-418D-AE19-62706E023703}">
                    <ahyp:hlinkClr xmlns:ahyp="http://schemas.microsoft.com/office/drawing/2018/hyperlinkcolor" val="tx"/>
                  </a:ext>
                </a:extLst>
              </a:hlinkClick>
            </a:endParaRPr>
          </a:p>
          <a:p>
            <a:r>
              <a:rPr lang="da-DK" dirty="0">
                <a:solidFill>
                  <a:srgbClr val="FFFFFF"/>
                </a:solidFill>
                <a:hlinkClick r:id="rId3">
                  <a:extLst>
                    <a:ext uri="{A12FA001-AC4F-418D-AE19-62706E023703}">
                      <ahyp:hlinkClr xmlns:ahyp="http://schemas.microsoft.com/office/drawing/2018/hyperlinkcolor" val="tx"/>
                    </a:ext>
                  </a:extLst>
                </a:hlinkClick>
              </a:rPr>
              <a:t>patientsikkerhed.dk/</a:t>
            </a:r>
            <a:r>
              <a:rPr lang="da-DK" dirty="0" err="1">
                <a:solidFill>
                  <a:srgbClr val="FFFFFF"/>
                </a:solidFill>
                <a:hlinkClick r:id="rId3">
                  <a:extLst>
                    <a:ext uri="{A12FA001-AC4F-418D-AE19-62706E023703}">
                      <ahyp:hlinkClr xmlns:ahyp="http://schemas.microsoft.com/office/drawing/2018/hyperlinkcolor" val="tx"/>
                    </a:ext>
                  </a:extLst>
                </a:hlinkClick>
              </a:rPr>
              <a:t>paretoanalyse</a:t>
            </a:r>
            <a:endParaRPr lang="da-DK" dirty="0">
              <a:solidFill>
                <a:srgbClr val="FFFFFF"/>
              </a:solidFill>
            </a:endParaRPr>
          </a:p>
          <a:p>
            <a:endParaRPr lang="da-DK" dirty="0"/>
          </a:p>
        </p:txBody>
      </p:sp>
      <p:pic>
        <p:nvPicPr>
          <p:cNvPr id="9" name="Pladsholder til billede 8" descr="Et billede, der indeholder skitse, tegning, Stregtegning, illustration/afbildning&#10;&#10;Automatisk genereret beskrivelse">
            <a:extLst>
              <a:ext uri="{FF2B5EF4-FFF2-40B4-BE49-F238E27FC236}">
                <a16:creationId xmlns:a16="http://schemas.microsoft.com/office/drawing/2014/main" id="{426E5386-32BF-3CEE-FF7B-640DB7DE744C}"/>
              </a:ext>
            </a:extLst>
          </p:cNvPr>
          <p:cNvPicPr>
            <a:picLocks noGrp="1" noChangeAspect="1"/>
          </p:cNvPicPr>
          <p:nvPr>
            <p:ph type="pic" sz="quarter" idx="20"/>
          </p:nvPr>
        </p:nvPicPr>
        <p:blipFill>
          <a:blip r:embed="rId4">
            <a:duotone>
              <a:schemeClr val="accent1">
                <a:shade val="45000"/>
                <a:satMod val="135000"/>
              </a:schemeClr>
              <a:prstClr val="white"/>
            </a:duotone>
          </a:blip>
          <a:srcRect l="4850" r="4850"/>
          <a:stretch>
            <a:fillRect/>
          </a:stretch>
        </p:blipFill>
        <p:spPr>
          <a:xfrm>
            <a:off x="5930310" y="0"/>
            <a:ext cx="6815143" cy="5337467"/>
          </a:xfrm>
        </p:spPr>
      </p:pic>
    </p:spTree>
    <p:extLst>
      <p:ext uri="{BB962C8B-B14F-4D97-AF65-F5344CB8AC3E}">
        <p14:creationId xmlns:p14="http://schemas.microsoft.com/office/powerpoint/2010/main" val="3683246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8230" y="991502"/>
            <a:ext cx="10088265" cy="380015"/>
          </a:xfrm>
        </p:spPr>
        <p:txBody>
          <a:bodyPr/>
          <a:lstStyle/>
          <a:p>
            <a:r>
              <a:rPr lang="da-DK" dirty="0"/>
              <a:t>Hvad er årsagerne til problemet?</a:t>
            </a:r>
          </a:p>
        </p:txBody>
      </p:sp>
      <p:sp>
        <p:nvSpPr>
          <p:cNvPr id="4" name="Pladsholder til slidenummer 3"/>
          <p:cNvSpPr>
            <a:spLocks noGrp="1"/>
          </p:cNvSpPr>
          <p:nvPr>
            <p:ph type="sldNum" sz="quarter" idx="12"/>
          </p:nvPr>
        </p:nvSpPr>
        <p:spPr/>
        <p:txBody>
          <a:bodyPr/>
          <a:lstStyle/>
          <a:p>
            <a:fld id="{50DEC214-4A26-8544-86E4-D5810B015655}" type="slidenum">
              <a:rPr lang="da-DK" smtClean="0">
                <a:solidFill>
                  <a:srgbClr val="595959"/>
                </a:solidFill>
              </a:rPr>
              <a:pPr/>
              <a:t>52</a:t>
            </a:fld>
            <a:endParaRPr lang="da-DK" dirty="0">
              <a:solidFill>
                <a:srgbClr val="595959"/>
              </a:solidFill>
            </a:endParaRPr>
          </a:p>
        </p:txBody>
      </p:sp>
      <p:grpSp>
        <p:nvGrpSpPr>
          <p:cNvPr id="24" name="Gruppe 23">
            <a:extLst>
              <a:ext uri="{FF2B5EF4-FFF2-40B4-BE49-F238E27FC236}">
                <a16:creationId xmlns:a16="http://schemas.microsoft.com/office/drawing/2014/main" id="{DD39AC61-5A85-7FD8-AC95-61D89F10F58B}"/>
              </a:ext>
            </a:extLst>
          </p:cNvPr>
          <p:cNvGrpSpPr/>
          <p:nvPr/>
        </p:nvGrpSpPr>
        <p:grpSpPr>
          <a:xfrm>
            <a:off x="5153626" y="2818063"/>
            <a:ext cx="1682363" cy="1567958"/>
            <a:chOff x="7436111" y="2818062"/>
            <a:chExt cx="3060065" cy="2954338"/>
          </a:xfrm>
        </p:grpSpPr>
        <p:pic>
          <p:nvPicPr>
            <p:cNvPr id="13" name="Billede 12">
              <a:extLst>
                <a:ext uri="{FF2B5EF4-FFF2-40B4-BE49-F238E27FC236}">
                  <a16:creationId xmlns:a16="http://schemas.microsoft.com/office/drawing/2014/main" id="{692997E7-06E9-3714-B130-6207214D3F7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6111" y="2818062"/>
              <a:ext cx="3060065" cy="2954338"/>
            </a:xfrm>
            <a:prstGeom prst="rect">
              <a:avLst/>
            </a:prstGeom>
          </p:spPr>
        </p:pic>
        <p:sp>
          <p:nvSpPr>
            <p:cNvPr id="19" name="Rektangel: afrundede hjørner 18">
              <a:extLst>
                <a:ext uri="{FF2B5EF4-FFF2-40B4-BE49-F238E27FC236}">
                  <a16:creationId xmlns:a16="http://schemas.microsoft.com/office/drawing/2014/main" id="{036F29ED-7534-8E93-B21D-952E1566F290}"/>
                </a:ext>
              </a:extLst>
            </p:cNvPr>
            <p:cNvSpPr/>
            <p:nvPr/>
          </p:nvSpPr>
          <p:spPr>
            <a:xfrm>
              <a:off x="8493076" y="2971804"/>
              <a:ext cx="1177866" cy="80544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Grafik 14" descr="Puslespil med massiv udfyldning">
              <a:extLst>
                <a:ext uri="{FF2B5EF4-FFF2-40B4-BE49-F238E27FC236}">
                  <a16:creationId xmlns:a16="http://schemas.microsoft.com/office/drawing/2014/main" id="{C797F445-2A5B-C44F-C2B6-EA5A4B9AE0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2036" y="2981439"/>
              <a:ext cx="510101" cy="510101"/>
            </a:xfrm>
            <a:prstGeom prst="rect">
              <a:avLst/>
            </a:prstGeom>
          </p:spPr>
        </p:pic>
        <p:pic>
          <p:nvPicPr>
            <p:cNvPr id="17" name="Grafik 16" descr="Puslespil kontur">
              <a:extLst>
                <a:ext uri="{FF2B5EF4-FFF2-40B4-BE49-F238E27FC236}">
                  <a16:creationId xmlns:a16="http://schemas.microsoft.com/office/drawing/2014/main" id="{F16EEF0D-3235-20EB-8881-C82457804F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99182" y="3397237"/>
              <a:ext cx="380015" cy="380015"/>
            </a:xfrm>
            <a:prstGeom prst="rect">
              <a:avLst/>
            </a:prstGeom>
          </p:spPr>
        </p:pic>
        <p:pic>
          <p:nvPicPr>
            <p:cNvPr id="21" name="Grafik 20" descr="Spørgsmålstegn med massiv udfyldning">
              <a:extLst>
                <a:ext uri="{FF2B5EF4-FFF2-40B4-BE49-F238E27FC236}">
                  <a16:creationId xmlns:a16="http://schemas.microsoft.com/office/drawing/2014/main" id="{29FC59E5-D9FF-6270-EBBF-F82EF600D6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3798" y="3444428"/>
              <a:ext cx="380015" cy="380015"/>
            </a:xfrm>
            <a:prstGeom prst="rect">
              <a:avLst/>
            </a:prstGeom>
          </p:spPr>
        </p:pic>
        <p:pic>
          <p:nvPicPr>
            <p:cNvPr id="22" name="Grafik 21" descr="Spørgsmålstegn med massiv udfyldning">
              <a:extLst>
                <a:ext uri="{FF2B5EF4-FFF2-40B4-BE49-F238E27FC236}">
                  <a16:creationId xmlns:a16="http://schemas.microsoft.com/office/drawing/2014/main" id="{9C9AAEAB-89D7-082E-F6D6-C26E9DB802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52420" y="2924613"/>
              <a:ext cx="489561" cy="489561"/>
            </a:xfrm>
            <a:prstGeom prst="rect">
              <a:avLst/>
            </a:prstGeom>
          </p:spPr>
        </p:pic>
        <p:pic>
          <p:nvPicPr>
            <p:cNvPr id="23" name="Grafik 22" descr="Puslespil med massiv udfyldning">
              <a:extLst>
                <a:ext uri="{FF2B5EF4-FFF2-40B4-BE49-F238E27FC236}">
                  <a16:creationId xmlns:a16="http://schemas.microsoft.com/office/drawing/2014/main" id="{2ECBDFFE-FCF1-93D0-C4D4-7DDF886102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453091">
              <a:off x="8938108" y="3015221"/>
              <a:ext cx="308342" cy="308342"/>
            </a:xfrm>
            <a:prstGeom prst="rect">
              <a:avLst/>
            </a:prstGeom>
          </p:spPr>
        </p:pic>
      </p:grpSp>
      <p:pic>
        <p:nvPicPr>
          <p:cNvPr id="26" name="Grafik 25" descr="Forstørrelsesglas med massiv udfyldning">
            <a:extLst>
              <a:ext uri="{FF2B5EF4-FFF2-40B4-BE49-F238E27FC236}">
                <a16:creationId xmlns:a16="http://schemas.microsoft.com/office/drawing/2014/main" id="{AB560ED7-D248-909A-5D8A-18F0B66423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2988575" y="1649015"/>
            <a:ext cx="5029200" cy="5029200"/>
          </a:xfrm>
          <a:prstGeom prst="rect">
            <a:avLst/>
          </a:prstGeom>
        </p:spPr>
      </p:pic>
      <p:sp>
        <p:nvSpPr>
          <p:cNvPr id="5" name="Tekstfelt 4">
            <a:extLst>
              <a:ext uri="{FF2B5EF4-FFF2-40B4-BE49-F238E27FC236}">
                <a16:creationId xmlns:a16="http://schemas.microsoft.com/office/drawing/2014/main" id="{961C5510-2E64-4BF8-1DA1-D4F862F3A968}"/>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706260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Paretoanalyse</a:t>
            </a:r>
          </a:p>
        </p:txBody>
      </p:sp>
      <p:sp>
        <p:nvSpPr>
          <p:cNvPr id="3" name="Pladsholder til indhold 2"/>
          <p:cNvSpPr>
            <a:spLocks noGrp="1"/>
          </p:cNvSpPr>
          <p:nvPr>
            <p:ph idx="1"/>
          </p:nvPr>
        </p:nvSpPr>
        <p:spPr>
          <a:xfrm>
            <a:off x="1596000" y="1881187"/>
            <a:ext cx="9000000" cy="4392614"/>
          </a:xfrm>
        </p:spPr>
        <p:txBody>
          <a:bodyPr/>
          <a:lstStyle/>
          <a:p>
            <a:pPr marL="0" indent="0">
              <a:buNone/>
            </a:pPr>
            <a:r>
              <a:rPr lang="da-DK" dirty="0"/>
              <a:t>En paretoanalyse er et redskab til både at undersøge, hvad de </a:t>
            </a:r>
            <a:r>
              <a:rPr lang="da-DK" b="1" dirty="0"/>
              <a:t>hyppigste årsager til et problem</a:t>
            </a:r>
            <a:r>
              <a:rPr lang="da-DK" dirty="0"/>
              <a:t> er, og til at forstå, hvor der kan forventes den </a:t>
            </a:r>
            <a:r>
              <a:rPr lang="da-DK" b="1" dirty="0"/>
              <a:t>største effekt for at nå et mål</a:t>
            </a:r>
            <a:r>
              <a:rPr lang="da-DK" dirty="0"/>
              <a:t>.</a:t>
            </a:r>
          </a:p>
        </p:txBody>
      </p:sp>
      <p:sp>
        <p:nvSpPr>
          <p:cNvPr id="4" name="Pladsholder til slidenummer 3"/>
          <p:cNvSpPr>
            <a:spLocks noGrp="1"/>
          </p:cNvSpPr>
          <p:nvPr>
            <p:ph type="sldNum" sz="quarter" idx="12"/>
          </p:nvPr>
        </p:nvSpPr>
        <p:spPr/>
        <p:txBody>
          <a:bodyPr/>
          <a:lstStyle/>
          <a:p>
            <a:fld id="{50DEC214-4A26-8544-86E4-D5810B015655}" type="slidenum">
              <a:rPr lang="da-DK" smtClean="0">
                <a:solidFill>
                  <a:srgbClr val="595959"/>
                </a:solidFill>
              </a:rPr>
              <a:pPr/>
              <a:t>53</a:t>
            </a:fld>
            <a:endParaRPr lang="da-DK" dirty="0">
              <a:solidFill>
                <a:srgbClr val="595959"/>
              </a:solidFill>
            </a:endParaRPr>
          </a:p>
        </p:txBody>
      </p:sp>
      <p:sp>
        <p:nvSpPr>
          <p:cNvPr id="5" name="Rektangel 4"/>
          <p:cNvSpPr/>
          <p:nvPr/>
        </p:nvSpPr>
        <p:spPr>
          <a:xfrm>
            <a:off x="2454972" y="3193208"/>
            <a:ext cx="6561332" cy="2736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latin typeface="Roboto"/>
              </a:rPr>
              <a:t>Pareto-princippet:</a:t>
            </a:r>
            <a:br>
              <a:rPr lang="da-DK" sz="2000" b="1" dirty="0">
                <a:solidFill>
                  <a:schemeClr val="tx2"/>
                </a:solidFill>
              </a:rPr>
            </a:br>
            <a:r>
              <a:rPr lang="da-DK" sz="2000" b="1" dirty="0">
                <a:solidFill>
                  <a:schemeClr val="tx2"/>
                </a:solidFill>
                <a:latin typeface="Roboto"/>
              </a:rPr>
              <a:t>80 % af problemet kan tilskrives 20 % af årsagerne.</a:t>
            </a:r>
          </a:p>
          <a:p>
            <a:pPr algn="ctr"/>
            <a:endParaRPr lang="da-DK" sz="2000" b="1" dirty="0">
              <a:solidFill>
                <a:schemeClr val="tx2"/>
              </a:solidFill>
              <a:latin typeface="Roboto"/>
            </a:endParaRPr>
          </a:p>
          <a:p>
            <a:pPr algn="ctr"/>
            <a:endParaRPr lang="da-DK" dirty="0">
              <a:solidFill>
                <a:schemeClr val="tx2"/>
              </a:solidFill>
              <a:latin typeface="Roboto"/>
            </a:endParaRPr>
          </a:p>
          <a:p>
            <a:pPr algn="ctr"/>
            <a:endParaRPr lang="da-DK" dirty="0">
              <a:solidFill>
                <a:srgbClr val="FFFFFF"/>
              </a:solidFill>
              <a:latin typeface="Roboto"/>
            </a:endParaRPr>
          </a:p>
          <a:p>
            <a:pPr algn="ctr"/>
            <a:endParaRPr lang="da-DK" dirty="0">
              <a:solidFill>
                <a:srgbClr val="FFFFFF"/>
              </a:solidFill>
            </a:endParaRPr>
          </a:p>
          <a:p>
            <a:pPr algn="ctr"/>
            <a:endParaRPr lang="da-DK" dirty="0">
              <a:solidFill>
                <a:srgbClr val="FFFFFF"/>
              </a:solidFill>
            </a:endParaRPr>
          </a:p>
        </p:txBody>
      </p:sp>
      <p:pic>
        <p:nvPicPr>
          <p:cNvPr id="7" name="Billede 6">
            <a:extLst>
              <a:ext uri="{FF2B5EF4-FFF2-40B4-BE49-F238E27FC236}">
                <a16:creationId xmlns:a16="http://schemas.microsoft.com/office/drawing/2014/main" id="{46D33AF6-9D42-1DD1-C5AE-83169085CEB6}"/>
              </a:ext>
            </a:extLst>
          </p:cNvPr>
          <p:cNvPicPr>
            <a:picLocks noChangeAspect="1"/>
          </p:cNvPicPr>
          <p:nvPr/>
        </p:nvPicPr>
        <p:blipFill>
          <a:blip r:embed="rId3"/>
          <a:stretch>
            <a:fillRect/>
          </a:stretch>
        </p:blipFill>
        <p:spPr>
          <a:xfrm>
            <a:off x="4627509" y="4310178"/>
            <a:ext cx="2216258" cy="1359189"/>
          </a:xfrm>
          <a:prstGeom prst="rect">
            <a:avLst/>
          </a:prstGeom>
          <a:solidFill>
            <a:schemeClr val="tx1"/>
          </a:solidFill>
        </p:spPr>
      </p:pic>
      <p:sp>
        <p:nvSpPr>
          <p:cNvPr id="8" name="Tekstfelt 7">
            <a:extLst>
              <a:ext uri="{FF2B5EF4-FFF2-40B4-BE49-F238E27FC236}">
                <a16:creationId xmlns:a16="http://schemas.microsoft.com/office/drawing/2014/main" id="{607808BC-D172-F226-8DEF-D9CA95646006}"/>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502141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sz="half" idx="1"/>
          </p:nvPr>
        </p:nvSpPr>
        <p:spPr/>
        <p:txBody>
          <a:bodyPr/>
          <a:lstStyle/>
          <a:p>
            <a:r>
              <a:rPr lang="da-DK" dirty="0"/>
              <a:t>Er der et problem?</a:t>
            </a:r>
          </a:p>
          <a:p>
            <a:r>
              <a:rPr lang="da-DK" dirty="0"/>
              <a:t>Hvor stort er det?</a:t>
            </a:r>
          </a:p>
          <a:p>
            <a:r>
              <a:rPr lang="da-DK" dirty="0"/>
              <a:t>Hvor vigtigt er det?</a:t>
            </a:r>
          </a:p>
          <a:p>
            <a:r>
              <a:rPr lang="da-DK" dirty="0"/>
              <a:t>Hvem er det et problem for?</a:t>
            </a:r>
          </a:p>
          <a:p>
            <a:r>
              <a:rPr lang="da-DK" dirty="0"/>
              <a:t>Hvornår er det et problem?</a:t>
            </a:r>
          </a:p>
          <a:p>
            <a:r>
              <a:rPr lang="da-DK" dirty="0"/>
              <a:t>Hvordan er det et problem for borgeren?</a:t>
            </a:r>
          </a:p>
          <a:p>
            <a:r>
              <a:rPr lang="da-DK" dirty="0"/>
              <a:t>Hvad er årsagerne til problemet?</a:t>
            </a:r>
          </a:p>
          <a:p>
            <a:pPr marL="0" indent="0">
              <a:buNone/>
            </a:pPr>
            <a:endParaRPr lang="da-DK" dirty="0"/>
          </a:p>
        </p:txBody>
      </p:sp>
      <p:sp>
        <p:nvSpPr>
          <p:cNvPr id="4" name="Pladsholder til slidenummer 3"/>
          <p:cNvSpPr>
            <a:spLocks noGrp="1"/>
          </p:cNvSpPr>
          <p:nvPr>
            <p:ph type="sldNum" sz="quarter" idx="12"/>
          </p:nvPr>
        </p:nvSpPr>
        <p:spPr/>
        <p:txBody>
          <a:bodyPr/>
          <a:lstStyle/>
          <a:p>
            <a:fld id="{1A9C1F50-39BA-4586-8B54-E51EE54A86B8}" type="slidenum">
              <a:rPr lang="da-DK" smtClean="0"/>
              <a:t>54</a:t>
            </a:fld>
            <a:endParaRPr lang="da-DK" dirty="0"/>
          </a:p>
        </p:txBody>
      </p:sp>
      <p:sp>
        <p:nvSpPr>
          <p:cNvPr id="5" name="Titel 4"/>
          <p:cNvSpPr>
            <a:spLocks noGrp="1"/>
          </p:cNvSpPr>
          <p:nvPr>
            <p:ph type="title"/>
          </p:nvPr>
        </p:nvSpPr>
        <p:spPr/>
        <p:txBody>
          <a:bodyPr/>
          <a:lstStyle/>
          <a:p>
            <a:r>
              <a:rPr lang="da-DK" dirty="0"/>
              <a:t>Afklaring af problem i indsats</a:t>
            </a:r>
          </a:p>
        </p:txBody>
      </p:sp>
      <p:pic>
        <p:nvPicPr>
          <p:cNvPr id="8" name="Picture 4" descr="Billedresultat for without data you're just another person with an opinion">
            <a:extLst>
              <a:ext uri="{FF2B5EF4-FFF2-40B4-BE49-F238E27FC236}">
                <a16:creationId xmlns:a16="http://schemas.microsoft.com/office/drawing/2014/main" id="{1CBE2365-9C93-4EF5-A2B0-80464618331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2790527"/>
            <a:ext cx="4464050" cy="2581872"/>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175D7764-D02C-894A-2DA6-8B611D05E760}"/>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908817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half" idx="1"/>
          </p:nvPr>
        </p:nvSpPr>
        <p:spPr>
          <a:xfrm>
            <a:off x="911224" y="1881187"/>
            <a:ext cx="6413501" cy="4392614"/>
          </a:xfrm>
        </p:spPr>
        <p:txBody>
          <a:bodyPr/>
          <a:lstStyle/>
          <a:p>
            <a:pPr marL="0" indent="0">
              <a:buNone/>
            </a:pPr>
            <a:r>
              <a:rPr lang="da-DK" dirty="0"/>
              <a:t>På et hotel er personalet begyndt at modtage klager over rengøringen, hvilket bekymrer både ledelse og personale.</a:t>
            </a:r>
          </a:p>
          <a:p>
            <a:pPr marL="0" indent="0">
              <a:buNone/>
            </a:pPr>
            <a:r>
              <a:rPr lang="da-DK" dirty="0"/>
              <a:t>Inden hotellet begynder at iværksætte en masse nye tiltag, har det brug for at blive klogere på problemet.</a:t>
            </a:r>
          </a:p>
          <a:p>
            <a:endParaRPr lang="da-DK" dirty="0"/>
          </a:p>
          <a:p>
            <a:r>
              <a:rPr lang="da-DK" dirty="0"/>
              <a:t>Hvordan vil I indsamle data om problemets omfang og karakter?</a:t>
            </a:r>
          </a:p>
          <a:p>
            <a:endParaRPr lang="da-DK" dirty="0"/>
          </a:p>
          <a:p>
            <a:r>
              <a:rPr lang="da-DK" dirty="0"/>
              <a:t>Hvordan vil I få viden om årsagerne til problemet – og hyppigheden heraf?</a:t>
            </a:r>
          </a:p>
          <a:p>
            <a:endParaRPr lang="da-DK" sz="1800" dirty="0"/>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55</a:t>
            </a:fld>
            <a:endParaRPr lang="da-DK"/>
          </a:p>
        </p:txBody>
      </p:sp>
      <p:sp>
        <p:nvSpPr>
          <p:cNvPr id="5" name="Titel 4"/>
          <p:cNvSpPr>
            <a:spLocks noGrp="1"/>
          </p:cNvSpPr>
          <p:nvPr>
            <p:ph type="title"/>
          </p:nvPr>
        </p:nvSpPr>
        <p:spPr>
          <a:xfrm>
            <a:off x="911224" y="369794"/>
            <a:ext cx="10464532" cy="1079594"/>
          </a:xfrm>
        </p:spPr>
        <p:txBody>
          <a:bodyPr/>
          <a:lstStyle/>
          <a:p>
            <a:r>
              <a:rPr lang="da-DK" dirty="0"/>
              <a:t>Eksempel på undersøgelse af problem</a:t>
            </a:r>
          </a:p>
        </p:txBody>
      </p:sp>
      <p:sp>
        <p:nvSpPr>
          <p:cNvPr id="7" name="Pladsholder til sidefod 6">
            <a:extLst>
              <a:ext uri="{FF2B5EF4-FFF2-40B4-BE49-F238E27FC236}">
                <a16:creationId xmlns:a16="http://schemas.microsoft.com/office/drawing/2014/main" id="{D31213D3-2CBD-AEFB-5074-05ACD911CA7A}"/>
              </a:ext>
            </a:extLst>
          </p:cNvPr>
          <p:cNvSpPr>
            <a:spLocks noGrp="1"/>
          </p:cNvSpPr>
          <p:nvPr>
            <p:ph type="ftr" sz="quarter" idx="11"/>
          </p:nvPr>
        </p:nvSpPr>
        <p:spPr>
          <a:xfrm>
            <a:off x="9660886" y="6510966"/>
            <a:ext cx="4464050" cy="324000"/>
          </a:xfrm>
        </p:spPr>
        <p:txBody>
          <a:bodyPr/>
          <a:lstStyle/>
          <a:p>
            <a:r>
              <a:rPr lang="da-DK" dirty="0"/>
              <a:t>Kilde: Dansk Selskab for patientsikkerhed</a:t>
            </a:r>
          </a:p>
        </p:txBody>
      </p:sp>
      <p:pic>
        <p:nvPicPr>
          <p:cNvPr id="13" name="Pladsholder til indhold 12" descr="Bakke med mad på en seng">
            <a:extLst>
              <a:ext uri="{FF2B5EF4-FFF2-40B4-BE49-F238E27FC236}">
                <a16:creationId xmlns:a16="http://schemas.microsoft.com/office/drawing/2014/main" id="{2D6A0873-9F7D-3741-78CA-24D231CB55A5}"/>
              </a:ext>
            </a:extLst>
          </p:cNvPr>
          <p:cNvPicPr>
            <a:picLocks noGrp="1" noChangeAspect="1"/>
          </p:cNvPicPr>
          <p:nvPr>
            <p:ph sz="half" idx="2"/>
          </p:nvPr>
        </p:nvPicPr>
        <p:blipFill>
          <a:blip r:embed="rId3"/>
          <a:stretch>
            <a:fillRect/>
          </a:stretch>
        </p:blipFill>
        <p:spPr>
          <a:xfrm>
            <a:off x="8040996" y="2349073"/>
            <a:ext cx="3239780" cy="2159853"/>
          </a:xfrm>
        </p:spPr>
      </p:pic>
      <p:sp>
        <p:nvSpPr>
          <p:cNvPr id="14" name="Tekstfelt 13">
            <a:extLst>
              <a:ext uri="{FF2B5EF4-FFF2-40B4-BE49-F238E27FC236}">
                <a16:creationId xmlns:a16="http://schemas.microsoft.com/office/drawing/2014/main" id="{F3DE8E57-5259-0005-2CC9-D5537C11BF3F}"/>
              </a:ext>
            </a:extLst>
          </p:cNvPr>
          <p:cNvSpPr txBox="1"/>
          <p:nvPr/>
        </p:nvSpPr>
        <p:spPr>
          <a:xfrm>
            <a:off x="8040996" y="4508926"/>
            <a:ext cx="2169762" cy="184666"/>
          </a:xfrm>
          <a:prstGeom prst="rect">
            <a:avLst/>
          </a:prstGeom>
          <a:noFill/>
        </p:spPr>
        <p:txBody>
          <a:bodyPr wrap="square" rtlCol="0">
            <a:spAutoFit/>
          </a:bodyPr>
          <a:lstStyle/>
          <a:p>
            <a:r>
              <a:rPr lang="da-DK" sz="600" dirty="0">
                <a:solidFill>
                  <a:schemeClr val="tx2"/>
                </a:solidFill>
              </a:rPr>
              <a:t>Microsoft </a:t>
            </a:r>
            <a:r>
              <a:rPr lang="da-DK" sz="600" dirty="0" err="1">
                <a:solidFill>
                  <a:schemeClr val="tx2"/>
                </a:solidFill>
              </a:rPr>
              <a:t>stock</a:t>
            </a:r>
            <a:r>
              <a:rPr lang="da-DK" sz="600" dirty="0">
                <a:solidFill>
                  <a:schemeClr val="tx2"/>
                </a:solidFill>
              </a:rPr>
              <a:t> image</a:t>
            </a:r>
          </a:p>
        </p:txBody>
      </p:sp>
      <p:sp>
        <p:nvSpPr>
          <p:cNvPr id="6" name="Tekstfelt 5">
            <a:extLst>
              <a:ext uri="{FF2B5EF4-FFF2-40B4-BE49-F238E27FC236}">
                <a16:creationId xmlns:a16="http://schemas.microsoft.com/office/drawing/2014/main" id="{8B6F8B94-E58C-D00B-7059-B80316684D65}"/>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640799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369793"/>
            <a:ext cx="10254080" cy="1081007"/>
          </a:xfrm>
        </p:spPr>
        <p:txBody>
          <a:bodyPr/>
          <a:lstStyle/>
          <a:p>
            <a:r>
              <a:rPr lang="da-DK" dirty="0" err="1"/>
              <a:t>Paretoanalyse</a:t>
            </a:r>
            <a:r>
              <a:rPr lang="da-DK" dirty="0"/>
              <a:t> </a:t>
            </a:r>
            <a:r>
              <a:rPr lang="da-DK" sz="1800" dirty="0"/>
              <a:t>– tidstro dataindsamling om årsager til problem</a:t>
            </a:r>
          </a:p>
        </p:txBody>
      </p:sp>
      <p:graphicFrame>
        <p:nvGraphicFramePr>
          <p:cNvPr id="7" name="Pladsholder til indhold 6"/>
          <p:cNvGraphicFramePr>
            <a:graphicFrameLocks noGrp="1"/>
          </p:cNvGraphicFramePr>
          <p:nvPr>
            <p:ph idx="1"/>
          </p:nvPr>
        </p:nvGraphicFramePr>
        <p:xfrm>
          <a:off x="911225" y="1881188"/>
          <a:ext cx="8999544" cy="4105726"/>
        </p:xfrm>
        <a:graphic>
          <a:graphicData uri="http://schemas.openxmlformats.org/drawingml/2006/table">
            <a:tbl>
              <a:tblPr firstRow="1" bandRow="1">
                <a:tableStyleId>{5C22544A-7EE6-4342-B048-85BDC9FD1C3A}</a:tableStyleId>
              </a:tblPr>
              <a:tblGrid>
                <a:gridCol w="749962">
                  <a:extLst>
                    <a:ext uri="{9D8B030D-6E8A-4147-A177-3AD203B41FA5}">
                      <a16:colId xmlns:a16="http://schemas.microsoft.com/office/drawing/2014/main" val="20000"/>
                    </a:ext>
                  </a:extLst>
                </a:gridCol>
                <a:gridCol w="749962">
                  <a:extLst>
                    <a:ext uri="{9D8B030D-6E8A-4147-A177-3AD203B41FA5}">
                      <a16:colId xmlns:a16="http://schemas.microsoft.com/office/drawing/2014/main" val="20001"/>
                    </a:ext>
                  </a:extLst>
                </a:gridCol>
                <a:gridCol w="749962">
                  <a:extLst>
                    <a:ext uri="{9D8B030D-6E8A-4147-A177-3AD203B41FA5}">
                      <a16:colId xmlns:a16="http://schemas.microsoft.com/office/drawing/2014/main" val="20002"/>
                    </a:ext>
                  </a:extLst>
                </a:gridCol>
                <a:gridCol w="749962">
                  <a:extLst>
                    <a:ext uri="{9D8B030D-6E8A-4147-A177-3AD203B41FA5}">
                      <a16:colId xmlns:a16="http://schemas.microsoft.com/office/drawing/2014/main" val="20003"/>
                    </a:ext>
                  </a:extLst>
                </a:gridCol>
                <a:gridCol w="749962">
                  <a:extLst>
                    <a:ext uri="{9D8B030D-6E8A-4147-A177-3AD203B41FA5}">
                      <a16:colId xmlns:a16="http://schemas.microsoft.com/office/drawing/2014/main" val="20004"/>
                    </a:ext>
                  </a:extLst>
                </a:gridCol>
                <a:gridCol w="749962">
                  <a:extLst>
                    <a:ext uri="{9D8B030D-6E8A-4147-A177-3AD203B41FA5}">
                      <a16:colId xmlns:a16="http://schemas.microsoft.com/office/drawing/2014/main" val="20005"/>
                    </a:ext>
                  </a:extLst>
                </a:gridCol>
                <a:gridCol w="749962">
                  <a:extLst>
                    <a:ext uri="{9D8B030D-6E8A-4147-A177-3AD203B41FA5}">
                      <a16:colId xmlns:a16="http://schemas.microsoft.com/office/drawing/2014/main" val="20006"/>
                    </a:ext>
                  </a:extLst>
                </a:gridCol>
                <a:gridCol w="749962">
                  <a:extLst>
                    <a:ext uri="{9D8B030D-6E8A-4147-A177-3AD203B41FA5}">
                      <a16:colId xmlns:a16="http://schemas.microsoft.com/office/drawing/2014/main" val="20007"/>
                    </a:ext>
                  </a:extLst>
                </a:gridCol>
                <a:gridCol w="749962">
                  <a:extLst>
                    <a:ext uri="{9D8B030D-6E8A-4147-A177-3AD203B41FA5}">
                      <a16:colId xmlns:a16="http://schemas.microsoft.com/office/drawing/2014/main" val="20008"/>
                    </a:ext>
                  </a:extLst>
                </a:gridCol>
                <a:gridCol w="749962">
                  <a:extLst>
                    <a:ext uri="{9D8B030D-6E8A-4147-A177-3AD203B41FA5}">
                      <a16:colId xmlns:a16="http://schemas.microsoft.com/office/drawing/2014/main" val="20009"/>
                    </a:ext>
                  </a:extLst>
                </a:gridCol>
                <a:gridCol w="749962">
                  <a:extLst>
                    <a:ext uri="{9D8B030D-6E8A-4147-A177-3AD203B41FA5}">
                      <a16:colId xmlns:a16="http://schemas.microsoft.com/office/drawing/2014/main" val="20010"/>
                    </a:ext>
                  </a:extLst>
                </a:gridCol>
                <a:gridCol w="749962">
                  <a:extLst>
                    <a:ext uri="{9D8B030D-6E8A-4147-A177-3AD203B41FA5}">
                      <a16:colId xmlns:a16="http://schemas.microsoft.com/office/drawing/2014/main" val="20011"/>
                    </a:ext>
                  </a:extLst>
                </a:gridCol>
              </a:tblGrid>
              <a:tr h="370840">
                <a:tc>
                  <a:txBody>
                    <a:bodyPr/>
                    <a:lstStyle/>
                    <a:p>
                      <a:r>
                        <a:rPr lang="da-DK" sz="1600" dirty="0"/>
                        <a:t>Dato</a:t>
                      </a:r>
                    </a:p>
                  </a:txBody>
                  <a:tcPr/>
                </a:tc>
                <a:tc>
                  <a:txBody>
                    <a:bodyPr/>
                    <a:lstStyle/>
                    <a:p>
                      <a:r>
                        <a:rPr lang="da-DK" sz="1600" dirty="0"/>
                        <a:t>1.2</a:t>
                      </a:r>
                    </a:p>
                  </a:txBody>
                  <a:tcPr/>
                </a:tc>
                <a:tc>
                  <a:txBody>
                    <a:bodyPr/>
                    <a:lstStyle/>
                    <a:p>
                      <a:r>
                        <a:rPr lang="da-DK" sz="1600" dirty="0"/>
                        <a:t>2.2</a:t>
                      </a:r>
                    </a:p>
                  </a:txBody>
                  <a:tcPr/>
                </a:tc>
                <a:tc>
                  <a:txBody>
                    <a:bodyPr/>
                    <a:lstStyle/>
                    <a:p>
                      <a:r>
                        <a:rPr lang="da-DK" sz="1600" dirty="0"/>
                        <a:t>3.2</a:t>
                      </a:r>
                    </a:p>
                  </a:txBody>
                  <a:tcPr/>
                </a:tc>
                <a:tc>
                  <a:txBody>
                    <a:bodyPr/>
                    <a:lstStyle/>
                    <a:p>
                      <a:r>
                        <a:rPr lang="da-DK" sz="1600" dirty="0"/>
                        <a:t>4.2</a:t>
                      </a:r>
                    </a:p>
                  </a:txBody>
                  <a:tcPr/>
                </a:tc>
                <a:tc>
                  <a:txBody>
                    <a:bodyPr/>
                    <a:lstStyle/>
                    <a:p>
                      <a:r>
                        <a:rPr lang="da-DK" sz="1600" dirty="0"/>
                        <a:t>Osv.</a:t>
                      </a:r>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a:p>
                  </a:txBody>
                  <a:tcPr/>
                </a:tc>
                <a:extLst>
                  <a:ext uri="{0D108BD9-81ED-4DB2-BD59-A6C34878D82A}">
                    <a16:rowId xmlns:a16="http://schemas.microsoft.com/office/drawing/2014/main" val="10000"/>
                  </a:ext>
                </a:extLst>
              </a:tr>
              <a:tr h="370840">
                <a:tc>
                  <a:txBody>
                    <a:bodyPr/>
                    <a:lstStyle/>
                    <a:p>
                      <a:r>
                        <a:rPr lang="da-DK" sz="1100" dirty="0"/>
                        <a:t>Årsag 1</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1"/>
                  </a:ext>
                </a:extLst>
              </a:tr>
              <a:tr h="370840">
                <a:tc>
                  <a:txBody>
                    <a:bodyPr/>
                    <a:lstStyle/>
                    <a:p>
                      <a:r>
                        <a:rPr lang="da-DK" sz="1100" dirty="0"/>
                        <a:t>Årsag 2</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3</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4</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5</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6</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6"/>
                  </a:ext>
                </a:extLst>
              </a:tr>
              <a:tr h="43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7</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8</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Andet</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9"/>
                  </a:ext>
                </a:extLst>
              </a:tr>
            </a:tbl>
          </a:graphicData>
        </a:graphic>
      </p:graphicFrame>
      <p:sp>
        <p:nvSpPr>
          <p:cNvPr id="5" name="Pladsholder til slidenummer 4"/>
          <p:cNvSpPr>
            <a:spLocks noGrp="1"/>
          </p:cNvSpPr>
          <p:nvPr>
            <p:ph type="sldNum" sz="quarter" idx="12"/>
          </p:nvPr>
        </p:nvSpPr>
        <p:spPr/>
        <p:txBody>
          <a:bodyPr/>
          <a:lstStyle/>
          <a:p>
            <a:fld id="{50DEC214-4A26-8544-86E4-D5810B015655}" type="slidenum">
              <a:rPr lang="da-DK" smtClean="0"/>
              <a:t>56</a:t>
            </a:fld>
            <a:endParaRPr lang="da-DK" dirty="0"/>
          </a:p>
        </p:txBody>
      </p:sp>
      <p:sp>
        <p:nvSpPr>
          <p:cNvPr id="6" name="Tekstfelt 5"/>
          <p:cNvSpPr txBox="1"/>
          <p:nvPr/>
        </p:nvSpPr>
        <p:spPr>
          <a:xfrm>
            <a:off x="7564108" y="6433806"/>
            <a:ext cx="2347117" cy="276999"/>
          </a:xfrm>
          <a:prstGeom prst="rect">
            <a:avLst/>
          </a:prstGeom>
          <a:noFill/>
        </p:spPr>
        <p:txBody>
          <a:bodyPr wrap="none" rtlCol="0">
            <a:spAutoFit/>
          </a:bodyPr>
          <a:lstStyle/>
          <a:p>
            <a:r>
              <a:rPr lang="da-DK" sz="1200" i="1" dirty="0"/>
              <a:t>Se kvalitetsguiden.dk, s. 54</a:t>
            </a:r>
          </a:p>
        </p:txBody>
      </p:sp>
      <p:sp>
        <p:nvSpPr>
          <p:cNvPr id="4" name="Tekstfelt 3">
            <a:extLst>
              <a:ext uri="{FF2B5EF4-FFF2-40B4-BE49-F238E27FC236}">
                <a16:creationId xmlns:a16="http://schemas.microsoft.com/office/drawing/2014/main" id="{D2B82D6C-D82C-9D44-41E5-AA8158EE9DBA}"/>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92258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Forskellige datakilder</a:t>
            </a:r>
          </a:p>
        </p:txBody>
      </p:sp>
      <p:sp>
        <p:nvSpPr>
          <p:cNvPr id="4" name="Pladsholder til slidenummer 3"/>
          <p:cNvSpPr>
            <a:spLocks noGrp="1"/>
          </p:cNvSpPr>
          <p:nvPr>
            <p:ph type="sldNum" sz="quarter" idx="12"/>
          </p:nvPr>
        </p:nvSpPr>
        <p:spPr/>
        <p:txBody>
          <a:bodyPr/>
          <a:lstStyle/>
          <a:p>
            <a:fld id="{50DEC214-4A26-8544-86E4-D5810B015655}" type="slidenum">
              <a:rPr lang="da-DK" smtClean="0"/>
              <a:t>57</a:t>
            </a:fld>
            <a:endParaRPr lang="da-DK"/>
          </a:p>
        </p:txBody>
      </p:sp>
      <p:sp>
        <p:nvSpPr>
          <p:cNvPr id="8" name="Pladsholder til indhold 7"/>
          <p:cNvSpPr>
            <a:spLocks noGrp="1"/>
          </p:cNvSpPr>
          <p:nvPr>
            <p:ph idx="1"/>
          </p:nvPr>
        </p:nvSpPr>
        <p:spPr/>
        <p:txBody>
          <a:bodyPr/>
          <a:lstStyle/>
          <a:p>
            <a:pPr marL="0" indent="0">
              <a:buNone/>
            </a:pPr>
            <a:r>
              <a:rPr lang="da-DK" dirty="0"/>
              <a:t>Hvilke data har vi til rådighed, der kan sige noget om kvaliteten?</a:t>
            </a:r>
          </a:p>
          <a:p>
            <a:pPr lvl="1"/>
            <a:r>
              <a:rPr lang="da-DK" dirty="0"/>
              <a:t>Journalen </a:t>
            </a:r>
          </a:p>
          <a:p>
            <a:pPr lvl="1"/>
            <a:r>
              <a:rPr lang="da-DK" dirty="0"/>
              <a:t>Observationer</a:t>
            </a:r>
          </a:p>
          <a:p>
            <a:pPr lvl="1"/>
            <a:r>
              <a:rPr lang="da-DK" dirty="0"/>
              <a:t>RKKP-data</a:t>
            </a:r>
          </a:p>
          <a:p>
            <a:pPr lvl="1"/>
            <a:r>
              <a:rPr lang="da-DK" dirty="0"/>
              <a:t>Utilsigtede hændelser i DPSD</a:t>
            </a:r>
          </a:p>
          <a:p>
            <a:pPr lvl="1"/>
            <a:r>
              <a:rPr lang="da-DK" dirty="0"/>
              <a:t>Patientklager og erstatningssager</a:t>
            </a:r>
          </a:p>
          <a:p>
            <a:pPr lvl="1"/>
            <a:r>
              <a:rPr lang="da-DK" dirty="0"/>
              <a:t>Trivselsmålinger</a:t>
            </a:r>
          </a:p>
          <a:p>
            <a:pPr lvl="1"/>
            <a:r>
              <a:rPr lang="da-DK" dirty="0"/>
              <a:t>Feedback fra patienter (LUP) og pårørende </a:t>
            </a:r>
          </a:p>
          <a:p>
            <a:pPr lvl="1"/>
            <a:r>
              <a:rPr lang="da-DK" dirty="0"/>
              <a:t>Feedback fra kollegaer og samarbejdspartnere mellem sektorer</a:t>
            </a:r>
          </a:p>
          <a:p>
            <a:pPr lvl="1"/>
            <a:endParaRPr lang="da-DK" dirty="0"/>
          </a:p>
          <a:p>
            <a:endParaRPr lang="da-DK" dirty="0"/>
          </a:p>
        </p:txBody>
      </p:sp>
      <p:sp>
        <p:nvSpPr>
          <p:cNvPr id="3" name="Tekstfelt 2">
            <a:extLst>
              <a:ext uri="{FF2B5EF4-FFF2-40B4-BE49-F238E27FC236}">
                <a16:creationId xmlns:a16="http://schemas.microsoft.com/office/drawing/2014/main" id="{8B5F55A8-40D9-1D1D-7806-0FD17480C59B}"/>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613426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Oversæt og omsæt til egen indsats</a:t>
            </a:r>
          </a:p>
        </p:txBody>
      </p:sp>
      <p:sp>
        <p:nvSpPr>
          <p:cNvPr id="3" name="Pladsholder til indhold 2"/>
          <p:cNvSpPr>
            <a:spLocks noGrp="1"/>
          </p:cNvSpPr>
          <p:nvPr>
            <p:ph idx="1"/>
          </p:nvPr>
        </p:nvSpPr>
        <p:spPr>
          <a:xfrm>
            <a:off x="1154029" y="1881187"/>
            <a:ext cx="9163217" cy="4392614"/>
          </a:xfrm>
        </p:spPr>
        <p:txBody>
          <a:bodyPr/>
          <a:lstStyle/>
          <a:p>
            <a:pPr marL="0" indent="0">
              <a:lnSpc>
                <a:spcPct val="150000"/>
              </a:lnSpc>
              <a:buNone/>
            </a:pPr>
            <a:r>
              <a:rPr lang="da-DK" sz="2400" b="1" dirty="0"/>
              <a:t>Drøftelse i gruppen: </a:t>
            </a:r>
          </a:p>
          <a:p>
            <a:pPr lvl="1">
              <a:lnSpc>
                <a:spcPct val="150000"/>
              </a:lnSpc>
            </a:pPr>
            <a:r>
              <a:rPr lang="da-DK" sz="2400" dirty="0"/>
              <a:t>Hvordan kan I omsætte denne øvelse til eget forbedringsindsats og få endnu mere indsigt i årsager til problemet, I ønsker at løse?</a:t>
            </a:r>
          </a:p>
          <a:p>
            <a:pPr lvl="1">
              <a:lnSpc>
                <a:spcPct val="150000"/>
              </a:lnSpc>
            </a:pPr>
            <a:r>
              <a:rPr lang="da-DK" sz="2400" dirty="0"/>
              <a:t>Hvilke overvejelser har I om årsager til problemet? </a:t>
            </a:r>
          </a:p>
          <a:p>
            <a:pPr lvl="1">
              <a:lnSpc>
                <a:spcPct val="150000"/>
              </a:lnSpc>
            </a:pPr>
            <a:r>
              <a:rPr lang="da-DK" sz="2400" dirty="0"/>
              <a:t>Hvordan kan I få vished om årsagerne og hyppigheden af dem? </a:t>
            </a:r>
          </a:p>
        </p:txBody>
      </p:sp>
      <p:sp>
        <p:nvSpPr>
          <p:cNvPr id="4" name="Pladsholder til slidenummer 3"/>
          <p:cNvSpPr>
            <a:spLocks noGrp="1"/>
          </p:cNvSpPr>
          <p:nvPr>
            <p:ph type="sldNum" sz="quarter" idx="12"/>
          </p:nvPr>
        </p:nvSpPr>
        <p:spPr/>
        <p:txBody>
          <a:bodyPr/>
          <a:lstStyle/>
          <a:p>
            <a:fld id="{50DEC214-4A26-8544-86E4-D5810B015655}" type="slidenum">
              <a:rPr lang="da-DK" smtClean="0"/>
              <a:t>58</a:t>
            </a:fld>
            <a:endParaRPr lang="da-DK" dirty="0"/>
          </a:p>
        </p:txBody>
      </p:sp>
      <p:sp>
        <p:nvSpPr>
          <p:cNvPr id="6" name="Tekstfelt 5">
            <a:extLst>
              <a:ext uri="{FF2B5EF4-FFF2-40B4-BE49-F238E27FC236}">
                <a16:creationId xmlns:a16="http://schemas.microsoft.com/office/drawing/2014/main" id="{791170C0-8909-A82E-6C58-B9862B6413E8}"/>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86136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369793"/>
            <a:ext cx="10254080" cy="1081007"/>
          </a:xfrm>
        </p:spPr>
        <p:txBody>
          <a:bodyPr/>
          <a:lstStyle/>
          <a:p>
            <a:r>
              <a:rPr lang="da-DK" dirty="0" err="1"/>
              <a:t>Paretoanalyse</a:t>
            </a:r>
            <a:r>
              <a:rPr lang="da-DK" dirty="0"/>
              <a:t> </a:t>
            </a:r>
            <a:br>
              <a:rPr lang="da-DK" dirty="0"/>
            </a:br>
            <a:r>
              <a:rPr lang="da-DK" sz="1800" dirty="0"/>
              <a:t>– tidstro dataindsamling om årsager til problem</a:t>
            </a:r>
          </a:p>
        </p:txBody>
      </p:sp>
      <p:graphicFrame>
        <p:nvGraphicFramePr>
          <p:cNvPr id="7" name="Pladsholder til indhold 6"/>
          <p:cNvGraphicFramePr>
            <a:graphicFrameLocks noGrp="1"/>
          </p:cNvGraphicFramePr>
          <p:nvPr>
            <p:ph idx="1"/>
          </p:nvPr>
        </p:nvGraphicFramePr>
        <p:xfrm>
          <a:off x="911225" y="1881188"/>
          <a:ext cx="8999544" cy="4105726"/>
        </p:xfrm>
        <a:graphic>
          <a:graphicData uri="http://schemas.openxmlformats.org/drawingml/2006/table">
            <a:tbl>
              <a:tblPr firstRow="1" bandRow="1">
                <a:tableStyleId>{5C22544A-7EE6-4342-B048-85BDC9FD1C3A}</a:tableStyleId>
              </a:tblPr>
              <a:tblGrid>
                <a:gridCol w="749962">
                  <a:extLst>
                    <a:ext uri="{9D8B030D-6E8A-4147-A177-3AD203B41FA5}">
                      <a16:colId xmlns:a16="http://schemas.microsoft.com/office/drawing/2014/main" val="20000"/>
                    </a:ext>
                  </a:extLst>
                </a:gridCol>
                <a:gridCol w="749962">
                  <a:extLst>
                    <a:ext uri="{9D8B030D-6E8A-4147-A177-3AD203B41FA5}">
                      <a16:colId xmlns:a16="http://schemas.microsoft.com/office/drawing/2014/main" val="20001"/>
                    </a:ext>
                  </a:extLst>
                </a:gridCol>
                <a:gridCol w="749962">
                  <a:extLst>
                    <a:ext uri="{9D8B030D-6E8A-4147-A177-3AD203B41FA5}">
                      <a16:colId xmlns:a16="http://schemas.microsoft.com/office/drawing/2014/main" val="20002"/>
                    </a:ext>
                  </a:extLst>
                </a:gridCol>
                <a:gridCol w="749962">
                  <a:extLst>
                    <a:ext uri="{9D8B030D-6E8A-4147-A177-3AD203B41FA5}">
                      <a16:colId xmlns:a16="http://schemas.microsoft.com/office/drawing/2014/main" val="20003"/>
                    </a:ext>
                  </a:extLst>
                </a:gridCol>
                <a:gridCol w="749962">
                  <a:extLst>
                    <a:ext uri="{9D8B030D-6E8A-4147-A177-3AD203B41FA5}">
                      <a16:colId xmlns:a16="http://schemas.microsoft.com/office/drawing/2014/main" val="20004"/>
                    </a:ext>
                  </a:extLst>
                </a:gridCol>
                <a:gridCol w="749962">
                  <a:extLst>
                    <a:ext uri="{9D8B030D-6E8A-4147-A177-3AD203B41FA5}">
                      <a16:colId xmlns:a16="http://schemas.microsoft.com/office/drawing/2014/main" val="20005"/>
                    </a:ext>
                  </a:extLst>
                </a:gridCol>
                <a:gridCol w="749962">
                  <a:extLst>
                    <a:ext uri="{9D8B030D-6E8A-4147-A177-3AD203B41FA5}">
                      <a16:colId xmlns:a16="http://schemas.microsoft.com/office/drawing/2014/main" val="20006"/>
                    </a:ext>
                  </a:extLst>
                </a:gridCol>
                <a:gridCol w="749962">
                  <a:extLst>
                    <a:ext uri="{9D8B030D-6E8A-4147-A177-3AD203B41FA5}">
                      <a16:colId xmlns:a16="http://schemas.microsoft.com/office/drawing/2014/main" val="20007"/>
                    </a:ext>
                  </a:extLst>
                </a:gridCol>
                <a:gridCol w="749962">
                  <a:extLst>
                    <a:ext uri="{9D8B030D-6E8A-4147-A177-3AD203B41FA5}">
                      <a16:colId xmlns:a16="http://schemas.microsoft.com/office/drawing/2014/main" val="20008"/>
                    </a:ext>
                  </a:extLst>
                </a:gridCol>
                <a:gridCol w="749962">
                  <a:extLst>
                    <a:ext uri="{9D8B030D-6E8A-4147-A177-3AD203B41FA5}">
                      <a16:colId xmlns:a16="http://schemas.microsoft.com/office/drawing/2014/main" val="20009"/>
                    </a:ext>
                  </a:extLst>
                </a:gridCol>
                <a:gridCol w="749962">
                  <a:extLst>
                    <a:ext uri="{9D8B030D-6E8A-4147-A177-3AD203B41FA5}">
                      <a16:colId xmlns:a16="http://schemas.microsoft.com/office/drawing/2014/main" val="20010"/>
                    </a:ext>
                  </a:extLst>
                </a:gridCol>
                <a:gridCol w="749962">
                  <a:extLst>
                    <a:ext uri="{9D8B030D-6E8A-4147-A177-3AD203B41FA5}">
                      <a16:colId xmlns:a16="http://schemas.microsoft.com/office/drawing/2014/main" val="20011"/>
                    </a:ext>
                  </a:extLst>
                </a:gridCol>
              </a:tblGrid>
              <a:tr h="370840">
                <a:tc>
                  <a:txBody>
                    <a:bodyPr/>
                    <a:lstStyle/>
                    <a:p>
                      <a:r>
                        <a:rPr lang="da-DK" sz="1600" dirty="0"/>
                        <a:t>Dato</a:t>
                      </a:r>
                    </a:p>
                  </a:txBody>
                  <a:tcPr/>
                </a:tc>
                <a:tc>
                  <a:txBody>
                    <a:bodyPr/>
                    <a:lstStyle/>
                    <a:p>
                      <a:r>
                        <a:rPr lang="da-DK" sz="1600" dirty="0"/>
                        <a:t>1.2</a:t>
                      </a:r>
                    </a:p>
                  </a:txBody>
                  <a:tcPr/>
                </a:tc>
                <a:tc>
                  <a:txBody>
                    <a:bodyPr/>
                    <a:lstStyle/>
                    <a:p>
                      <a:r>
                        <a:rPr lang="da-DK" sz="1600" dirty="0"/>
                        <a:t>2.2</a:t>
                      </a:r>
                    </a:p>
                  </a:txBody>
                  <a:tcPr/>
                </a:tc>
                <a:tc>
                  <a:txBody>
                    <a:bodyPr/>
                    <a:lstStyle/>
                    <a:p>
                      <a:r>
                        <a:rPr lang="da-DK" sz="1600" dirty="0"/>
                        <a:t>3.2</a:t>
                      </a:r>
                    </a:p>
                  </a:txBody>
                  <a:tcPr/>
                </a:tc>
                <a:tc>
                  <a:txBody>
                    <a:bodyPr/>
                    <a:lstStyle/>
                    <a:p>
                      <a:r>
                        <a:rPr lang="da-DK" sz="1600" dirty="0"/>
                        <a:t>4.2</a:t>
                      </a:r>
                    </a:p>
                  </a:txBody>
                  <a:tcPr/>
                </a:tc>
                <a:tc>
                  <a:txBody>
                    <a:bodyPr/>
                    <a:lstStyle/>
                    <a:p>
                      <a:r>
                        <a:rPr lang="da-DK" sz="1600" dirty="0"/>
                        <a:t>Osv.</a:t>
                      </a:r>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a:p>
                  </a:txBody>
                  <a:tcPr/>
                </a:tc>
                <a:extLst>
                  <a:ext uri="{0D108BD9-81ED-4DB2-BD59-A6C34878D82A}">
                    <a16:rowId xmlns:a16="http://schemas.microsoft.com/office/drawing/2014/main" val="10000"/>
                  </a:ext>
                </a:extLst>
              </a:tr>
              <a:tr h="370840">
                <a:tc>
                  <a:txBody>
                    <a:bodyPr/>
                    <a:lstStyle/>
                    <a:p>
                      <a:r>
                        <a:rPr lang="da-DK" sz="1100" dirty="0"/>
                        <a:t>Årsag 1</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1"/>
                  </a:ext>
                </a:extLst>
              </a:tr>
              <a:tr h="370840">
                <a:tc>
                  <a:txBody>
                    <a:bodyPr/>
                    <a:lstStyle/>
                    <a:p>
                      <a:r>
                        <a:rPr lang="da-DK" sz="1100" dirty="0"/>
                        <a:t>Årsag 2</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3</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4</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5</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6</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6"/>
                  </a:ext>
                </a:extLst>
              </a:tr>
              <a:tr h="43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7</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8</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Andet</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dirty="0"/>
                    </a:p>
                  </a:txBody>
                  <a:tcPr/>
                </a:tc>
                <a:tc>
                  <a:txBody>
                    <a:bodyPr/>
                    <a:lstStyle/>
                    <a:p>
                      <a:endParaRPr lang="da-DK"/>
                    </a:p>
                  </a:txBody>
                  <a:tcPr/>
                </a:tc>
                <a:tc>
                  <a:txBody>
                    <a:bodyPr/>
                    <a:lstStyle/>
                    <a:p>
                      <a:endParaRPr lang="da-DK"/>
                    </a:p>
                  </a:txBody>
                  <a:tcPr/>
                </a:tc>
                <a:tc>
                  <a:txBody>
                    <a:bodyPr/>
                    <a:lstStyle/>
                    <a:p>
                      <a:endParaRPr lang="da-DK" dirty="0"/>
                    </a:p>
                  </a:txBody>
                  <a:tcPr/>
                </a:tc>
                <a:extLst>
                  <a:ext uri="{0D108BD9-81ED-4DB2-BD59-A6C34878D82A}">
                    <a16:rowId xmlns:a16="http://schemas.microsoft.com/office/drawing/2014/main" val="10009"/>
                  </a:ext>
                </a:extLst>
              </a:tr>
            </a:tbl>
          </a:graphicData>
        </a:graphic>
      </p:graphicFrame>
      <p:sp>
        <p:nvSpPr>
          <p:cNvPr id="5" name="Pladsholder til slidenummer 4"/>
          <p:cNvSpPr>
            <a:spLocks noGrp="1"/>
          </p:cNvSpPr>
          <p:nvPr>
            <p:ph type="sldNum" sz="quarter" idx="12"/>
          </p:nvPr>
        </p:nvSpPr>
        <p:spPr/>
        <p:txBody>
          <a:bodyPr/>
          <a:lstStyle/>
          <a:p>
            <a:fld id="{50DEC214-4A26-8544-86E4-D5810B015655}" type="slidenum">
              <a:rPr lang="da-DK" smtClean="0"/>
              <a:t>59</a:t>
            </a:fld>
            <a:endParaRPr lang="da-DK" dirty="0"/>
          </a:p>
        </p:txBody>
      </p:sp>
      <p:sp>
        <p:nvSpPr>
          <p:cNvPr id="6" name="Tekstfelt 5"/>
          <p:cNvSpPr txBox="1"/>
          <p:nvPr/>
        </p:nvSpPr>
        <p:spPr>
          <a:xfrm>
            <a:off x="7564108" y="6433806"/>
            <a:ext cx="2347117" cy="276999"/>
          </a:xfrm>
          <a:prstGeom prst="rect">
            <a:avLst/>
          </a:prstGeom>
          <a:noFill/>
        </p:spPr>
        <p:txBody>
          <a:bodyPr wrap="none" rtlCol="0">
            <a:spAutoFit/>
          </a:bodyPr>
          <a:lstStyle/>
          <a:p>
            <a:r>
              <a:rPr lang="da-DK" sz="1200" i="1" dirty="0"/>
              <a:t>Se kvalitetsguiden.dk, s. 54</a:t>
            </a:r>
          </a:p>
        </p:txBody>
      </p:sp>
      <p:sp>
        <p:nvSpPr>
          <p:cNvPr id="4" name="Tekstfelt 3">
            <a:extLst>
              <a:ext uri="{FF2B5EF4-FFF2-40B4-BE49-F238E27FC236}">
                <a16:creationId xmlns:a16="http://schemas.microsoft.com/office/drawing/2014/main" id="{D03CFAE4-B7B5-CFDD-9C96-22FCB4A33D66}"/>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392581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249" y="689295"/>
            <a:ext cx="9648826" cy="1081007"/>
          </a:xfrm>
        </p:spPr>
        <p:txBody>
          <a:bodyPr/>
          <a:lstStyle/>
          <a:p>
            <a:br>
              <a:rPr lang="da-DK" dirty="0">
                <a:solidFill>
                  <a:schemeClr val="tx1"/>
                </a:solidFill>
              </a:rPr>
            </a:br>
            <a:r>
              <a:rPr lang="da-DK" dirty="0">
                <a:solidFill>
                  <a:schemeClr val="tx1"/>
                </a:solidFill>
              </a:rPr>
              <a:t>Præsentation af </a:t>
            </a:r>
            <a:r>
              <a:rPr lang="da-DK" dirty="0">
                <a:solidFill>
                  <a:srgbClr val="FF0000"/>
                </a:solidFill>
              </a:rPr>
              <a:t>indsæt sygehus </a:t>
            </a:r>
            <a:r>
              <a:rPr lang="da-DK" dirty="0">
                <a:solidFill>
                  <a:schemeClr val="tx1"/>
                </a:solidFill>
              </a:rPr>
              <a:t>og SSP</a:t>
            </a:r>
          </a:p>
        </p:txBody>
      </p:sp>
      <p:sp>
        <p:nvSpPr>
          <p:cNvPr id="12" name="Rektangel 11"/>
          <p:cNvSpPr/>
          <p:nvPr/>
        </p:nvSpPr>
        <p:spPr>
          <a:xfrm>
            <a:off x="7116727" y="4134691"/>
            <a:ext cx="2619727" cy="938719"/>
          </a:xfrm>
          <a:prstGeom prst="rect">
            <a:avLst/>
          </a:prstGeom>
        </p:spPr>
        <p:txBody>
          <a:bodyPr wrap="square">
            <a:spAutoFit/>
          </a:bodyPr>
          <a:lstStyle/>
          <a:p>
            <a:pPr algn="ctr">
              <a:lnSpc>
                <a:spcPts val="1125"/>
              </a:lnSpc>
              <a:spcAft>
                <a:spcPts val="0"/>
              </a:spcAft>
            </a:pPr>
            <a:r>
              <a:rPr lang="en-US" sz="1100" b="1" dirty="0">
                <a:solidFill>
                  <a:schemeClr val="tx2"/>
                </a:solidFill>
                <a:latin typeface="Verdana" panose="020B0604030504040204" pitchFamily="34" charset="0"/>
                <a:ea typeface="Calibri" panose="020F0502020204030204" pitchFamily="34" charset="0"/>
                <a:cs typeface="Calibri" panose="020F0502020204030204" pitchFamily="34" charset="0"/>
              </a:rPr>
              <a:t>Rikke von Benzon Hollesen</a:t>
            </a:r>
          </a:p>
          <a:p>
            <a:pPr algn="ctr">
              <a:lnSpc>
                <a:spcPts val="1125"/>
              </a:lnSpc>
              <a:spcAft>
                <a:spcPts val="0"/>
              </a:spcAft>
            </a:pPr>
            <a:r>
              <a:rPr lang="da-DK" sz="1100" dirty="0" err="1">
                <a:solidFill>
                  <a:schemeClr val="tx2"/>
                </a:solidFill>
                <a:latin typeface="Verdana" panose="020B0604030504040204" pitchFamily="34" charset="0"/>
                <a:ea typeface="Calibri" panose="020F0502020204030204" pitchFamily="34" charset="0"/>
                <a:cs typeface="Calibri" panose="020F0502020204030204" pitchFamily="34" charset="0"/>
              </a:rPr>
              <a:t>Improvement</a:t>
            </a: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 </a:t>
            </a:r>
            <a:r>
              <a:rPr lang="da-DK" sz="1100" dirty="0" err="1">
                <a:solidFill>
                  <a:schemeClr val="tx2"/>
                </a:solidFill>
                <a:latin typeface="Verdana" panose="020B0604030504040204" pitchFamily="34" charset="0"/>
                <a:ea typeface="Calibri" panose="020F0502020204030204" pitchFamily="34" charset="0"/>
                <a:cs typeface="Calibri" panose="020F0502020204030204" pitchFamily="34" charset="0"/>
              </a:rPr>
              <a:t>advisor</a:t>
            </a:r>
            <a:endPar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endParaRPr>
          </a:p>
          <a:p>
            <a:pPr algn="ctr">
              <a:lnSpc>
                <a:spcPts val="1125"/>
              </a:lnSpc>
              <a:spcAft>
                <a:spcPts val="0"/>
              </a:spcAft>
            </a:pPr>
            <a:endPar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endParaRP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     Enhed for Kvalitet</a:t>
            </a: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 og Forbedringer, Sundhedsstrategisk Planlægning</a:t>
            </a:r>
          </a:p>
        </p:txBody>
      </p:sp>
      <p:sp>
        <p:nvSpPr>
          <p:cNvPr id="11" name="Rektangel 10"/>
          <p:cNvSpPr/>
          <p:nvPr/>
        </p:nvSpPr>
        <p:spPr>
          <a:xfrm>
            <a:off x="9507103" y="4134691"/>
            <a:ext cx="2803029" cy="938719"/>
          </a:xfrm>
          <a:prstGeom prst="rect">
            <a:avLst/>
          </a:prstGeom>
        </p:spPr>
        <p:txBody>
          <a:bodyPr wrap="square">
            <a:spAutoFit/>
          </a:bodyPr>
          <a:lstStyle/>
          <a:p>
            <a:pPr algn="ctr">
              <a:lnSpc>
                <a:spcPts val="1125"/>
              </a:lnSpc>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Mette Nagel Kasper</a:t>
            </a: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Konsulent og antropolog</a:t>
            </a:r>
          </a:p>
          <a:p>
            <a:pPr algn="ctr">
              <a:lnSpc>
                <a:spcPts val="1125"/>
              </a:lnSpc>
              <a:spcAft>
                <a:spcPts val="0"/>
              </a:spcAft>
            </a:pPr>
            <a:endPar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endParaRP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     Enhed for Kvalitet </a:t>
            </a: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og Forbedringer, </a:t>
            </a: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Sundhedsstrategisk Planlægning</a:t>
            </a:r>
          </a:p>
        </p:txBody>
      </p:sp>
      <p:sp>
        <p:nvSpPr>
          <p:cNvPr id="6" name="Rektangel 5">
            <a:extLst>
              <a:ext uri="{FF2B5EF4-FFF2-40B4-BE49-F238E27FC236}">
                <a16:creationId xmlns:a16="http://schemas.microsoft.com/office/drawing/2014/main" id="{EF0EFAF7-C05A-C08D-A08F-E2E2A79D1175}"/>
              </a:ext>
            </a:extLst>
          </p:cNvPr>
          <p:cNvSpPr/>
          <p:nvPr/>
        </p:nvSpPr>
        <p:spPr>
          <a:xfrm>
            <a:off x="173785" y="4134691"/>
            <a:ext cx="2318994"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10" name="Rektangel 9">
            <a:extLst>
              <a:ext uri="{FF2B5EF4-FFF2-40B4-BE49-F238E27FC236}">
                <a16:creationId xmlns:a16="http://schemas.microsoft.com/office/drawing/2014/main" id="{714B5ABD-0DFF-75E7-7B7A-3508D18A00F3}"/>
              </a:ext>
            </a:extLst>
          </p:cNvPr>
          <p:cNvSpPr/>
          <p:nvPr/>
        </p:nvSpPr>
        <p:spPr>
          <a:xfrm>
            <a:off x="2457319" y="4134691"/>
            <a:ext cx="2514642"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13" name="Rektangel 12">
            <a:extLst>
              <a:ext uri="{FF2B5EF4-FFF2-40B4-BE49-F238E27FC236}">
                <a16:creationId xmlns:a16="http://schemas.microsoft.com/office/drawing/2014/main" id="{812DDC67-33C1-7BB7-5025-B12A00CD9090}"/>
              </a:ext>
            </a:extLst>
          </p:cNvPr>
          <p:cNvSpPr/>
          <p:nvPr/>
        </p:nvSpPr>
        <p:spPr>
          <a:xfrm>
            <a:off x="4829661" y="4134691"/>
            <a:ext cx="2532676"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endParaRPr lang="da-DK" dirty="0">
              <a:solidFill>
                <a:srgbClr val="1F497D"/>
              </a:solidFill>
              <a:latin typeface="Verdana" panose="020B060403050404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0B3DE8A-0AD6-14EC-2976-3542B5A9A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915" y="2199073"/>
            <a:ext cx="1629353" cy="1862963"/>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5B02F1F6-83C6-E004-8F81-8BB837232484}"/>
              </a:ext>
            </a:extLst>
          </p:cNvPr>
          <p:cNvSpPr/>
          <p:nvPr/>
        </p:nvSpPr>
        <p:spPr>
          <a:xfrm>
            <a:off x="518606"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8" name="Rektangel 7">
            <a:extLst>
              <a:ext uri="{FF2B5EF4-FFF2-40B4-BE49-F238E27FC236}">
                <a16:creationId xmlns:a16="http://schemas.microsoft.com/office/drawing/2014/main" id="{F75944FC-BDE7-DA6B-72C1-6ED56C8FC251}"/>
              </a:ext>
            </a:extLst>
          </p:cNvPr>
          <p:cNvSpPr/>
          <p:nvPr/>
        </p:nvSpPr>
        <p:spPr>
          <a:xfrm>
            <a:off x="2899964"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4" name="Rektangel 13">
            <a:extLst>
              <a:ext uri="{FF2B5EF4-FFF2-40B4-BE49-F238E27FC236}">
                <a16:creationId xmlns:a16="http://schemas.microsoft.com/office/drawing/2014/main" id="{97BEF487-B54C-AE51-DC2A-F655FD57242F}"/>
              </a:ext>
            </a:extLst>
          </p:cNvPr>
          <p:cNvSpPr/>
          <p:nvPr/>
        </p:nvSpPr>
        <p:spPr>
          <a:xfrm>
            <a:off x="5281323"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4" name="Pladsholder til slidenummer 3">
            <a:extLst>
              <a:ext uri="{FF2B5EF4-FFF2-40B4-BE49-F238E27FC236}">
                <a16:creationId xmlns:a16="http://schemas.microsoft.com/office/drawing/2014/main" id="{3F518A4F-1F8E-A48B-FB4E-E2A5C7D0BE64}"/>
              </a:ext>
            </a:extLst>
          </p:cNvPr>
          <p:cNvSpPr>
            <a:spLocks noGrp="1"/>
          </p:cNvSpPr>
          <p:nvPr>
            <p:ph type="sldNum" sz="quarter" idx="12"/>
          </p:nvPr>
        </p:nvSpPr>
        <p:spPr/>
        <p:txBody>
          <a:bodyPr/>
          <a:lstStyle/>
          <a:p>
            <a:fld id="{50DEC214-4A26-8544-86E4-D5810B015655}" type="slidenum">
              <a:rPr lang="da-DK" smtClean="0"/>
              <a:t>6</a:t>
            </a:fld>
            <a:endParaRPr lang="da-DK" dirty="0"/>
          </a:p>
        </p:txBody>
      </p:sp>
      <p:sp>
        <p:nvSpPr>
          <p:cNvPr id="3" name="Tekstfelt 2">
            <a:extLst>
              <a:ext uri="{FF2B5EF4-FFF2-40B4-BE49-F238E27FC236}">
                <a16:creationId xmlns:a16="http://schemas.microsoft.com/office/drawing/2014/main" id="{B58FD566-F28A-1417-A65A-D838BCECC94F}"/>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pic>
        <p:nvPicPr>
          <p:cNvPr id="7" name="Billede 6">
            <a:extLst>
              <a:ext uri="{FF2B5EF4-FFF2-40B4-BE49-F238E27FC236}">
                <a16:creationId xmlns:a16="http://schemas.microsoft.com/office/drawing/2014/main" id="{0B16909B-3F7A-086E-A092-ECEDABC44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8864" y="2199073"/>
            <a:ext cx="1630093" cy="1862963"/>
          </a:xfrm>
          <a:prstGeom prst="rect">
            <a:avLst/>
          </a:prstGeom>
        </p:spPr>
      </p:pic>
    </p:spTree>
    <p:extLst>
      <p:ext uri="{BB962C8B-B14F-4D97-AF65-F5344CB8AC3E}">
        <p14:creationId xmlns:p14="http://schemas.microsoft.com/office/powerpoint/2010/main" val="358307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Hurtig måling</a:t>
            </a:r>
          </a:p>
        </p:txBody>
      </p:sp>
      <p:sp>
        <p:nvSpPr>
          <p:cNvPr id="3" name="Pladsholder til indhold 2"/>
          <p:cNvSpPr>
            <a:spLocks noGrp="1"/>
          </p:cNvSpPr>
          <p:nvPr>
            <p:ph idx="1"/>
          </p:nvPr>
        </p:nvSpPr>
        <p:spPr/>
        <p:txBody>
          <a:bodyPr/>
          <a:lstStyle/>
          <a:p>
            <a:pPr marL="0" indent="0">
              <a:buNone/>
            </a:pPr>
            <a:r>
              <a:rPr lang="da-DK" b="1" dirty="0"/>
              <a:t>Quick and </a:t>
            </a:r>
            <a:r>
              <a:rPr lang="da-DK" b="1" dirty="0" err="1"/>
              <a:t>dirty</a:t>
            </a:r>
            <a:endParaRPr lang="da-DK" b="1" dirty="0"/>
          </a:p>
          <a:p>
            <a:r>
              <a:rPr lang="da-DK" dirty="0"/>
              <a:t>Spørg tre til fem patienter</a:t>
            </a:r>
          </a:p>
          <a:p>
            <a:r>
              <a:rPr lang="da-DK" dirty="0"/>
              <a:t>Spørg tre til fem kollegaer - gerne tværfagligt</a:t>
            </a:r>
          </a:p>
          <a:p>
            <a:r>
              <a:rPr lang="da-DK" dirty="0"/>
              <a:t>Lær af baseline-data, hvis de findes</a:t>
            </a:r>
          </a:p>
          <a:p>
            <a:r>
              <a:rPr lang="da-DK" dirty="0"/>
              <a:t>Saml data i 1-2 uger for at kortlægge problemets omfang og årsager</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60</a:t>
            </a:fld>
            <a:endParaRPr lang="da-DK" dirty="0"/>
          </a:p>
        </p:txBody>
      </p:sp>
      <p:sp>
        <p:nvSpPr>
          <p:cNvPr id="6" name="Tekstfelt 5">
            <a:extLst>
              <a:ext uri="{FF2B5EF4-FFF2-40B4-BE49-F238E27FC236}">
                <a16:creationId xmlns:a16="http://schemas.microsoft.com/office/drawing/2014/main" id="{996CC1C5-9CA2-4ED1-63D5-9F71A4E17374}"/>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834188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sz="half" idx="1"/>
          </p:nvPr>
        </p:nvSpPr>
        <p:spPr/>
        <p:txBody>
          <a:bodyPr/>
          <a:lstStyle/>
          <a:p>
            <a:r>
              <a:rPr lang="da-DK" dirty="0"/>
              <a:t>Er der et problem?</a:t>
            </a:r>
          </a:p>
          <a:p>
            <a:r>
              <a:rPr lang="da-DK" dirty="0"/>
              <a:t>Hvor stort er det?</a:t>
            </a:r>
          </a:p>
          <a:p>
            <a:r>
              <a:rPr lang="da-DK" dirty="0"/>
              <a:t>Hvor vigtigt er det?</a:t>
            </a:r>
          </a:p>
          <a:p>
            <a:r>
              <a:rPr lang="da-DK" dirty="0"/>
              <a:t>Hvem er det et problem for?</a:t>
            </a:r>
          </a:p>
          <a:p>
            <a:r>
              <a:rPr lang="da-DK" dirty="0"/>
              <a:t>Hvornår er det et problem?</a:t>
            </a:r>
          </a:p>
          <a:p>
            <a:r>
              <a:rPr lang="da-DK" dirty="0"/>
              <a:t>Hvordan er det et problem for borgeren?</a:t>
            </a:r>
          </a:p>
          <a:p>
            <a:r>
              <a:rPr lang="da-DK" dirty="0"/>
              <a:t>Hvad er årsagerne til problemet?</a:t>
            </a:r>
          </a:p>
          <a:p>
            <a:pPr marL="0" indent="0">
              <a:buNone/>
            </a:pPr>
            <a:endParaRPr lang="da-DK" dirty="0"/>
          </a:p>
        </p:txBody>
      </p:sp>
      <p:sp>
        <p:nvSpPr>
          <p:cNvPr id="4" name="Pladsholder til slidenummer 3"/>
          <p:cNvSpPr>
            <a:spLocks noGrp="1"/>
          </p:cNvSpPr>
          <p:nvPr>
            <p:ph type="sldNum" sz="quarter" idx="12"/>
          </p:nvPr>
        </p:nvSpPr>
        <p:spPr/>
        <p:txBody>
          <a:bodyPr/>
          <a:lstStyle/>
          <a:p>
            <a:fld id="{1A9C1F50-39BA-4586-8B54-E51EE54A86B8}" type="slidenum">
              <a:rPr lang="da-DK" smtClean="0"/>
              <a:t>61</a:t>
            </a:fld>
            <a:endParaRPr lang="da-DK" dirty="0"/>
          </a:p>
        </p:txBody>
      </p:sp>
      <p:sp>
        <p:nvSpPr>
          <p:cNvPr id="5" name="Titel 4"/>
          <p:cNvSpPr>
            <a:spLocks noGrp="1"/>
          </p:cNvSpPr>
          <p:nvPr>
            <p:ph type="title"/>
          </p:nvPr>
        </p:nvSpPr>
        <p:spPr/>
        <p:txBody>
          <a:bodyPr/>
          <a:lstStyle/>
          <a:p>
            <a:r>
              <a:rPr lang="da-DK" dirty="0"/>
              <a:t>Afklaring af problem i initiativ</a:t>
            </a:r>
          </a:p>
        </p:txBody>
      </p:sp>
      <p:pic>
        <p:nvPicPr>
          <p:cNvPr id="8" name="Picture 4" descr="Billedresultat for without data you're just another person with an opinion">
            <a:extLst>
              <a:ext uri="{FF2B5EF4-FFF2-40B4-BE49-F238E27FC236}">
                <a16:creationId xmlns:a16="http://schemas.microsoft.com/office/drawing/2014/main" id="{1CBE2365-9C93-4EF5-A2B0-80464618331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2790527"/>
            <a:ext cx="4464050" cy="2581872"/>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C2591616-B499-2370-8B48-D987E3C7D0DB}"/>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230111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660964539"/>
              </p:ext>
            </p:extLst>
          </p:nvPr>
        </p:nvGraphicFramePr>
        <p:xfrm>
          <a:off x="648349" y="2059300"/>
          <a:ext cx="8059167" cy="415296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5836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58365">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58365">
                <a:tc>
                  <a:txBody>
                    <a:bodyPr/>
                    <a:lstStyle/>
                    <a:p>
                      <a:pPr>
                        <a:spcAft>
                          <a:spcPts val="600"/>
                        </a:spcAft>
                      </a:pPr>
                      <a:r>
                        <a:rPr lang="da-DK" sz="2000" b="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58365">
                <a:tc>
                  <a:txBody>
                    <a:bodyPr/>
                    <a:lstStyle/>
                    <a:p>
                      <a:pPr>
                        <a:spcAft>
                          <a:spcPts val="600"/>
                        </a:spcAft>
                      </a:pPr>
                      <a:r>
                        <a:rPr lang="da-DK" sz="2000" b="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80277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Frem mod workshop 1</a:t>
                      </a:r>
                      <a:endParaRPr lang="da-DK" sz="2400" b="1" dirty="0">
                        <a:solidFill>
                          <a:schemeClr val="tx2"/>
                        </a:solidFill>
                      </a:endParaRPr>
                    </a:p>
                  </a:txBody>
                  <a:tcPr/>
                </a:tc>
                <a:extLst>
                  <a:ext uri="{0D108BD9-81ED-4DB2-BD59-A6C34878D82A}">
                    <a16:rowId xmlns:a16="http://schemas.microsoft.com/office/drawing/2014/main" val="10011"/>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3342860054"/>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62</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5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 5 faser</a:t>
            </a: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823" y="1728832"/>
            <a:ext cx="9216228" cy="3889072"/>
          </a:xfrm>
          <a:prstGeom prst="rect">
            <a:avLst/>
          </a:prstGeom>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662" y="72022"/>
            <a:ext cx="2972175" cy="1297851"/>
          </a:xfrm>
          <a:prstGeom prst="rect">
            <a:avLst/>
          </a:prstGeom>
        </p:spPr>
      </p:pic>
      <p:sp>
        <p:nvSpPr>
          <p:cNvPr id="6" name="Nedadgående pil 5"/>
          <p:cNvSpPr/>
          <p:nvPr/>
        </p:nvSpPr>
        <p:spPr>
          <a:xfrm>
            <a:off x="3649613" y="2767944"/>
            <a:ext cx="621102" cy="1052422"/>
          </a:xfrm>
          <a:prstGeom prst="downArrow">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3" name="Pladsholder til slidenummer 2">
            <a:extLst>
              <a:ext uri="{FF2B5EF4-FFF2-40B4-BE49-F238E27FC236}">
                <a16:creationId xmlns:a16="http://schemas.microsoft.com/office/drawing/2014/main" id="{4A2DE56E-4205-C801-D314-A6E5C50C88DC}"/>
              </a:ext>
            </a:extLst>
          </p:cNvPr>
          <p:cNvSpPr>
            <a:spLocks noGrp="1"/>
          </p:cNvSpPr>
          <p:nvPr>
            <p:ph type="sldNum" sz="quarter" idx="12"/>
          </p:nvPr>
        </p:nvSpPr>
        <p:spPr/>
        <p:txBody>
          <a:bodyPr/>
          <a:lstStyle/>
          <a:p>
            <a:fld id="{50DEC214-4A26-8544-86E4-D5810B015655}" type="slidenum">
              <a:rPr lang="da-DK" smtClean="0"/>
              <a:t>63</a:t>
            </a:fld>
            <a:endParaRPr lang="da-DK" dirty="0"/>
          </a:p>
        </p:txBody>
      </p:sp>
      <p:sp>
        <p:nvSpPr>
          <p:cNvPr id="7" name="Tekstfelt 6">
            <a:extLst>
              <a:ext uri="{FF2B5EF4-FFF2-40B4-BE49-F238E27FC236}">
                <a16:creationId xmlns:a16="http://schemas.microsoft.com/office/drawing/2014/main" id="{0344C940-8A7E-E4C6-2EB5-9C679494A020}"/>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3314430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br>
              <a:rPr lang="da-DK" dirty="0"/>
            </a:br>
            <a:r>
              <a:rPr lang="da-DK" dirty="0"/>
              <a:t>Undersøgelsesfasen</a:t>
            </a:r>
          </a:p>
        </p:txBody>
      </p:sp>
      <p:sp>
        <p:nvSpPr>
          <p:cNvPr id="3" name="Pladsholder til indhold 2"/>
          <p:cNvSpPr>
            <a:spLocks noGrp="1"/>
          </p:cNvSpPr>
          <p:nvPr>
            <p:ph idx="1"/>
          </p:nvPr>
        </p:nvSpPr>
        <p:spPr>
          <a:xfrm>
            <a:off x="1560051" y="1685602"/>
            <a:ext cx="9000000" cy="4392614"/>
          </a:xfrm>
        </p:spPr>
        <p:txBody>
          <a:bodyPr/>
          <a:lstStyle/>
          <a:p>
            <a:pPr>
              <a:lnSpc>
                <a:spcPct val="150000"/>
              </a:lnSpc>
              <a:buFont typeface="Wingdings" panose="05000000000000000000" pitchFamily="2" charset="2"/>
              <a:buChar char="ü"/>
            </a:pPr>
            <a:r>
              <a:rPr lang="da-DK" sz="2400" dirty="0">
                <a:solidFill>
                  <a:schemeClr val="bg2">
                    <a:lumMod val="50000"/>
                  </a:schemeClr>
                </a:solidFill>
              </a:rPr>
              <a:t>Hvad er problemet?</a:t>
            </a:r>
          </a:p>
          <a:p>
            <a:pPr>
              <a:lnSpc>
                <a:spcPct val="150000"/>
              </a:lnSpc>
              <a:buFont typeface="Wingdings" panose="05000000000000000000" pitchFamily="2" charset="2"/>
              <a:buChar char="ü"/>
            </a:pPr>
            <a:r>
              <a:rPr lang="da-DK" sz="2400" dirty="0">
                <a:solidFill>
                  <a:schemeClr val="bg2">
                    <a:lumMod val="50000"/>
                  </a:schemeClr>
                </a:solidFill>
              </a:rPr>
              <a:t>Hvorfor er det et problem? (årsager)</a:t>
            </a:r>
          </a:p>
          <a:p>
            <a:pPr>
              <a:lnSpc>
                <a:spcPct val="150000"/>
              </a:lnSpc>
              <a:buFont typeface="Wingdings" panose="05000000000000000000" pitchFamily="2" charset="2"/>
              <a:buChar char="ü"/>
            </a:pPr>
            <a:r>
              <a:rPr lang="da-DK" sz="2400" dirty="0">
                <a:solidFill>
                  <a:schemeClr val="bg2">
                    <a:lumMod val="50000"/>
                  </a:schemeClr>
                </a:solidFill>
              </a:rPr>
              <a:t>Hvilke mulige årsager er der til problemet?</a:t>
            </a:r>
          </a:p>
          <a:p>
            <a:pPr>
              <a:lnSpc>
                <a:spcPct val="150000"/>
              </a:lnSpc>
              <a:buFont typeface="Wingdings" panose="05000000000000000000" pitchFamily="2" charset="2"/>
              <a:buChar char="ü"/>
            </a:pPr>
            <a:r>
              <a:rPr lang="da-DK" sz="2400" dirty="0">
                <a:solidFill>
                  <a:schemeClr val="bg2">
                    <a:lumMod val="50000"/>
                  </a:schemeClr>
                </a:solidFill>
              </a:rPr>
              <a:t>Hvor stort er problemet?</a:t>
            </a:r>
          </a:p>
          <a:p>
            <a:pPr>
              <a:lnSpc>
                <a:spcPct val="150000"/>
              </a:lnSpc>
              <a:buFont typeface="Wingdings" panose="05000000000000000000" pitchFamily="2" charset="2"/>
              <a:buChar char="ü"/>
            </a:pPr>
            <a:r>
              <a:rPr lang="da-DK" sz="2400" dirty="0">
                <a:solidFill>
                  <a:schemeClr val="bg2">
                    <a:lumMod val="50000"/>
                  </a:schemeClr>
                </a:solidFill>
              </a:rPr>
              <a:t>Hvem er det et problem for?</a:t>
            </a:r>
          </a:p>
          <a:p>
            <a:pPr>
              <a:lnSpc>
                <a:spcPct val="150000"/>
              </a:lnSpc>
              <a:buFont typeface="Wingdings" panose="05000000000000000000" pitchFamily="2" charset="2"/>
              <a:buChar char="ü"/>
            </a:pPr>
            <a:r>
              <a:rPr lang="da-DK" sz="2400" dirty="0">
                <a:solidFill>
                  <a:schemeClr val="bg2">
                    <a:lumMod val="50000"/>
                  </a:schemeClr>
                </a:solidFill>
              </a:rPr>
              <a:t>Hvordan kommer problemet til udtryk?</a:t>
            </a:r>
          </a:p>
          <a:p>
            <a:pPr>
              <a:lnSpc>
                <a:spcPct val="150000"/>
              </a:lnSpc>
              <a:buFont typeface="Wingdings" panose="05000000000000000000" pitchFamily="2" charset="2"/>
              <a:buChar char="ü"/>
            </a:pPr>
            <a:r>
              <a:rPr lang="da-DK" sz="2400" dirty="0">
                <a:solidFill>
                  <a:schemeClr val="bg2">
                    <a:lumMod val="50000"/>
                  </a:schemeClr>
                </a:solidFill>
              </a:rPr>
              <a:t>Hvad betyder forbedringen for patienterne?</a:t>
            </a:r>
          </a:p>
          <a:p>
            <a:endParaRPr lang="da-DK" sz="2400" dirty="0"/>
          </a:p>
        </p:txBody>
      </p:sp>
      <p:sp>
        <p:nvSpPr>
          <p:cNvPr id="4" name="Pladsholder til slidenummer 3">
            <a:extLst>
              <a:ext uri="{FF2B5EF4-FFF2-40B4-BE49-F238E27FC236}">
                <a16:creationId xmlns:a16="http://schemas.microsoft.com/office/drawing/2014/main" id="{99542762-3DF9-FD28-7E0D-76CCD41D242E}"/>
              </a:ext>
            </a:extLst>
          </p:cNvPr>
          <p:cNvSpPr>
            <a:spLocks noGrp="1"/>
          </p:cNvSpPr>
          <p:nvPr>
            <p:ph type="sldNum" sz="quarter" idx="12"/>
          </p:nvPr>
        </p:nvSpPr>
        <p:spPr/>
        <p:txBody>
          <a:bodyPr/>
          <a:lstStyle/>
          <a:p>
            <a:fld id="{50DEC214-4A26-8544-86E4-D5810B015655}" type="slidenum">
              <a:rPr lang="da-DK" smtClean="0"/>
              <a:t>64</a:t>
            </a:fld>
            <a:endParaRPr lang="da-DK" dirty="0"/>
          </a:p>
        </p:txBody>
      </p:sp>
      <p:sp>
        <p:nvSpPr>
          <p:cNvPr id="5" name="Tekstfelt 4">
            <a:extLst>
              <a:ext uri="{FF2B5EF4-FFF2-40B4-BE49-F238E27FC236}">
                <a16:creationId xmlns:a16="http://schemas.microsoft.com/office/drawing/2014/main" id="{246D46F1-BA1B-AA9E-9265-46A21C30DA57}"/>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454184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Det praktiske</a:t>
            </a:r>
          </a:p>
        </p:txBody>
      </p:sp>
      <p:sp>
        <p:nvSpPr>
          <p:cNvPr id="13" name="Rektangel 12"/>
          <p:cNvSpPr/>
          <p:nvPr/>
        </p:nvSpPr>
        <p:spPr>
          <a:xfrm>
            <a:off x="838200" y="1632145"/>
            <a:ext cx="4791075"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400" b="1" u="sng" dirty="0" err="1">
                <a:solidFill>
                  <a:schemeClr val="tx2"/>
                </a:solidFill>
              </a:rPr>
              <a:t>Sharepoint</a:t>
            </a:r>
            <a:endParaRPr lang="da-DK" sz="2400" b="1" u="sng" dirty="0">
              <a:solidFill>
                <a:schemeClr val="tx2"/>
              </a:solidFill>
            </a:endParaRPr>
          </a:p>
          <a:p>
            <a:endParaRPr lang="da-DK" dirty="0">
              <a:solidFill>
                <a:schemeClr val="tx1"/>
              </a:solidFill>
            </a:endParaRPr>
          </a:p>
          <a:p>
            <a:endParaRPr lang="da-DK" dirty="0">
              <a:solidFill>
                <a:schemeClr val="tx1"/>
              </a:solidFill>
            </a:endParaRPr>
          </a:p>
        </p:txBody>
      </p:sp>
      <p:sp>
        <p:nvSpPr>
          <p:cNvPr id="14" name="Rektangel 13"/>
          <p:cNvSpPr/>
          <p:nvPr/>
        </p:nvSpPr>
        <p:spPr>
          <a:xfrm>
            <a:off x="5902984" y="1632145"/>
            <a:ext cx="5046453"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400" b="1" u="sng" dirty="0">
                <a:solidFill>
                  <a:schemeClr val="tx2"/>
                </a:solidFill>
              </a:rPr>
              <a:t>Arbejdsbog</a:t>
            </a:r>
          </a:p>
          <a:p>
            <a:pPr algn="ctr"/>
            <a:endParaRPr lang="da-DK" sz="2400" b="1" u="sng" dirty="0">
              <a:solidFill>
                <a:schemeClr val="tx2"/>
              </a:solidFill>
            </a:endParaRPr>
          </a:p>
          <a:p>
            <a:pPr algn="ctr">
              <a:lnSpc>
                <a:spcPct val="150000"/>
              </a:lnSpc>
            </a:pPr>
            <a:r>
              <a:rPr lang="da-DK" sz="2000" dirty="0">
                <a:solidFill>
                  <a:schemeClr val="tx2"/>
                </a:solidFill>
              </a:rPr>
              <a:t>Forberedelse</a:t>
            </a:r>
          </a:p>
          <a:p>
            <a:pPr algn="ctr">
              <a:lnSpc>
                <a:spcPct val="150000"/>
              </a:lnSpc>
            </a:pPr>
            <a:r>
              <a:rPr lang="da-DK" sz="2000" dirty="0">
                <a:solidFill>
                  <a:schemeClr val="tx2"/>
                </a:solidFill>
              </a:rPr>
              <a:t>Agenda og tjekliste</a:t>
            </a:r>
          </a:p>
          <a:p>
            <a:pPr algn="ctr">
              <a:lnSpc>
                <a:spcPct val="150000"/>
              </a:lnSpc>
            </a:pPr>
            <a:r>
              <a:rPr lang="da-DK" sz="2000" dirty="0">
                <a:solidFill>
                  <a:schemeClr val="tx2"/>
                </a:solidFill>
              </a:rPr>
              <a:t>Tage noter</a:t>
            </a:r>
          </a:p>
          <a:p>
            <a:pPr algn="ctr">
              <a:lnSpc>
                <a:spcPct val="150000"/>
              </a:lnSpc>
            </a:pPr>
            <a:r>
              <a:rPr lang="da-DK" sz="2000" dirty="0">
                <a:solidFill>
                  <a:schemeClr val="tx2"/>
                </a:solidFill>
              </a:rPr>
              <a:t>Spørgsmål til afklaring</a:t>
            </a:r>
          </a:p>
          <a:p>
            <a:pPr algn="ctr">
              <a:lnSpc>
                <a:spcPct val="150000"/>
              </a:lnSpc>
            </a:pPr>
            <a:r>
              <a:rPr lang="da-DK" sz="2000" dirty="0">
                <a:solidFill>
                  <a:schemeClr val="tx2"/>
                </a:solidFill>
              </a:rPr>
              <a:t>Centrale værktøjer</a:t>
            </a:r>
          </a:p>
          <a:p>
            <a:pPr algn="ctr"/>
            <a:endParaRPr lang="da-DK" sz="2000" b="1" dirty="0">
              <a:solidFill>
                <a:schemeClr val="tx2"/>
              </a:solidFill>
            </a:endParaRPr>
          </a:p>
          <a:p>
            <a:pPr algn="ctr"/>
            <a:r>
              <a:rPr lang="da-DK" sz="2000" b="1" dirty="0">
                <a:solidFill>
                  <a:schemeClr val="tx2"/>
                </a:solidFill>
              </a:rPr>
              <a:t>Forventningsafstemning </a:t>
            </a:r>
          </a:p>
          <a:p>
            <a:pPr algn="ctr"/>
            <a:r>
              <a:rPr lang="da-DK" sz="2000" b="1" dirty="0">
                <a:solidFill>
                  <a:schemeClr val="tx2"/>
                </a:solidFill>
              </a:rPr>
              <a:t>med leder og mentor</a:t>
            </a:r>
          </a:p>
          <a:p>
            <a:endParaRPr lang="da-DK" dirty="0">
              <a:solidFill>
                <a:schemeClr val="tx1"/>
              </a:solidFill>
            </a:endParaRPr>
          </a:p>
          <a:p>
            <a:endParaRPr lang="da-DK" dirty="0">
              <a:solidFill>
                <a:schemeClr val="tx1"/>
              </a:solidFill>
            </a:endParaRPr>
          </a:p>
        </p:txBody>
      </p:sp>
      <p:pic>
        <p:nvPicPr>
          <p:cNvPr id="6" name="Pladsholder til indhold 5"/>
          <p:cNvPicPr>
            <a:picLocks noGrp="1" noChangeAspect="1"/>
          </p:cNvPicPr>
          <p:nvPr>
            <p:ph idx="1"/>
          </p:nvPr>
        </p:nvPicPr>
        <p:blipFill>
          <a:blip r:embed="rId3"/>
          <a:stretch>
            <a:fillRect/>
          </a:stretch>
        </p:blipFill>
        <p:spPr>
          <a:xfrm>
            <a:off x="911225" y="2081213"/>
            <a:ext cx="2720049" cy="4421187"/>
          </a:xfrm>
          <a:prstGeom prst="rect">
            <a:avLst/>
          </a:prstGeom>
        </p:spPr>
      </p:pic>
      <p:sp>
        <p:nvSpPr>
          <p:cNvPr id="3" name="Pladsholder til slidenummer 2">
            <a:extLst>
              <a:ext uri="{FF2B5EF4-FFF2-40B4-BE49-F238E27FC236}">
                <a16:creationId xmlns:a16="http://schemas.microsoft.com/office/drawing/2014/main" id="{30A594FF-8BAE-8966-947E-C6909A3FED0A}"/>
              </a:ext>
            </a:extLst>
          </p:cNvPr>
          <p:cNvSpPr>
            <a:spLocks noGrp="1"/>
          </p:cNvSpPr>
          <p:nvPr>
            <p:ph type="sldNum" sz="quarter" idx="12"/>
          </p:nvPr>
        </p:nvSpPr>
        <p:spPr/>
        <p:txBody>
          <a:bodyPr/>
          <a:lstStyle/>
          <a:p>
            <a:fld id="{50DEC214-4A26-8544-86E4-D5810B015655}" type="slidenum">
              <a:rPr lang="da-DK" smtClean="0"/>
              <a:t>65</a:t>
            </a:fld>
            <a:endParaRPr lang="da-DK" dirty="0"/>
          </a:p>
        </p:txBody>
      </p:sp>
      <p:sp>
        <p:nvSpPr>
          <p:cNvPr id="4" name="Tekstfelt 3">
            <a:extLst>
              <a:ext uri="{FF2B5EF4-FFF2-40B4-BE49-F238E27FC236}">
                <a16:creationId xmlns:a16="http://schemas.microsoft.com/office/drawing/2014/main" id="{A65ED693-FEEE-369E-9469-42BA2434FFA3}"/>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3097956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Workshop 1</a:t>
            </a:r>
          </a:p>
        </p:txBody>
      </p:sp>
      <p:sp>
        <p:nvSpPr>
          <p:cNvPr id="7" name="Rektangel 6"/>
          <p:cNvSpPr/>
          <p:nvPr/>
        </p:nvSpPr>
        <p:spPr>
          <a:xfrm>
            <a:off x="838201" y="1632145"/>
            <a:ext cx="4876800"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000" b="1" u="sng" dirty="0">
                <a:solidFill>
                  <a:schemeClr val="tx2"/>
                </a:solidFill>
              </a:rPr>
              <a:t>Agenda</a:t>
            </a:r>
          </a:p>
          <a:p>
            <a:pPr algn="ctr"/>
            <a:endParaRPr lang="da-DK" sz="2000" b="1" u="sng" dirty="0">
              <a:solidFill>
                <a:schemeClr val="tx2"/>
              </a:solidFill>
            </a:endParaRPr>
          </a:p>
          <a:p>
            <a:pPr marL="800100" lvl="1" indent="-342900">
              <a:lnSpc>
                <a:spcPct val="150000"/>
              </a:lnSpc>
              <a:buFont typeface="Arial" panose="020B0604020202020204" pitchFamily="34" charset="0"/>
              <a:buChar char="•"/>
            </a:pPr>
            <a:r>
              <a:rPr lang="da-DK" sz="2000" dirty="0">
                <a:solidFill>
                  <a:schemeClr val="tx2"/>
                </a:solidFill>
              </a:rPr>
              <a:t>Velkommen</a:t>
            </a:r>
          </a:p>
          <a:p>
            <a:pPr marL="800100" lvl="1" indent="-342900">
              <a:lnSpc>
                <a:spcPct val="150000"/>
              </a:lnSpc>
              <a:buFont typeface="Arial" panose="020B0604020202020204" pitchFamily="34" charset="0"/>
              <a:buChar char="•"/>
            </a:pPr>
            <a:r>
              <a:rPr lang="da-DK" sz="2000" dirty="0">
                <a:solidFill>
                  <a:schemeClr val="tx2"/>
                </a:solidFill>
              </a:rPr>
              <a:t>Projektstatus</a:t>
            </a:r>
          </a:p>
          <a:p>
            <a:pPr marL="800100" lvl="1" indent="-342900">
              <a:lnSpc>
                <a:spcPct val="150000"/>
              </a:lnSpc>
              <a:buFont typeface="Arial" panose="020B0604020202020204" pitchFamily="34" charset="0"/>
              <a:buChar char="•"/>
            </a:pPr>
            <a:r>
              <a:rPr lang="da-DK" sz="2000" dirty="0">
                <a:solidFill>
                  <a:schemeClr val="tx2"/>
                </a:solidFill>
              </a:rPr>
              <a:t>Forståelsen af et system</a:t>
            </a:r>
          </a:p>
          <a:p>
            <a:pPr marL="800100" lvl="1" indent="-342900">
              <a:lnSpc>
                <a:spcPct val="150000"/>
              </a:lnSpc>
              <a:buFont typeface="Arial" panose="020B0604020202020204" pitchFamily="34" charset="0"/>
              <a:buChar char="•"/>
            </a:pPr>
            <a:r>
              <a:rPr lang="da-DK" sz="2000" dirty="0">
                <a:solidFill>
                  <a:schemeClr val="tx2"/>
                </a:solidFill>
              </a:rPr>
              <a:t>Forbedringsmodellen</a:t>
            </a:r>
          </a:p>
          <a:p>
            <a:pPr marL="800100" lvl="1" indent="-342900">
              <a:lnSpc>
                <a:spcPct val="150000"/>
              </a:lnSpc>
              <a:buFont typeface="Arial" panose="020B0604020202020204" pitchFamily="34" charset="0"/>
              <a:buChar char="•"/>
            </a:pPr>
            <a:r>
              <a:rPr lang="da-DK" sz="2000" dirty="0">
                <a:solidFill>
                  <a:schemeClr val="tx2"/>
                </a:solidFill>
              </a:rPr>
              <a:t>Målformulering (SMART-mål)</a:t>
            </a:r>
          </a:p>
          <a:p>
            <a:pPr marL="800100" lvl="1" indent="-342900">
              <a:lnSpc>
                <a:spcPct val="150000"/>
              </a:lnSpc>
              <a:buFont typeface="Arial" panose="020B0604020202020204" pitchFamily="34" charset="0"/>
              <a:buChar char="•"/>
            </a:pPr>
            <a:r>
              <a:rPr lang="da-DK" sz="2000" dirty="0">
                <a:solidFill>
                  <a:schemeClr val="tx2"/>
                </a:solidFill>
              </a:rPr>
              <a:t>Driverdiagram</a:t>
            </a:r>
          </a:p>
          <a:p>
            <a:pPr marL="800100" lvl="1" indent="-342900">
              <a:lnSpc>
                <a:spcPct val="150000"/>
              </a:lnSpc>
              <a:buFont typeface="Arial" panose="020B0604020202020204" pitchFamily="34" charset="0"/>
              <a:buChar char="•"/>
            </a:pPr>
            <a:r>
              <a:rPr lang="da-DK" sz="2000" dirty="0">
                <a:solidFill>
                  <a:schemeClr val="tx2"/>
                </a:solidFill>
              </a:rPr>
              <a:t>All </a:t>
            </a:r>
            <a:r>
              <a:rPr lang="da-DK" sz="2000" dirty="0" err="1">
                <a:solidFill>
                  <a:schemeClr val="tx2"/>
                </a:solidFill>
              </a:rPr>
              <a:t>teach</a:t>
            </a:r>
            <a:r>
              <a:rPr lang="da-DK" sz="2000" dirty="0">
                <a:solidFill>
                  <a:schemeClr val="tx2"/>
                </a:solidFill>
              </a:rPr>
              <a:t>, all </a:t>
            </a:r>
            <a:r>
              <a:rPr lang="da-DK" sz="2000" dirty="0" err="1">
                <a:solidFill>
                  <a:schemeClr val="tx2"/>
                </a:solidFill>
              </a:rPr>
              <a:t>learn</a:t>
            </a:r>
            <a:endParaRPr lang="da-DK" sz="2000" dirty="0">
              <a:solidFill>
                <a:schemeClr val="tx2"/>
              </a:solidFill>
            </a:endParaRPr>
          </a:p>
          <a:p>
            <a:pPr marL="800100" lvl="1" indent="-342900">
              <a:lnSpc>
                <a:spcPct val="150000"/>
              </a:lnSpc>
              <a:buFont typeface="Arial" panose="020B0604020202020204" pitchFamily="34" charset="0"/>
              <a:buChar char="•"/>
            </a:pPr>
            <a:r>
              <a:rPr lang="da-DK" sz="2000" dirty="0">
                <a:solidFill>
                  <a:schemeClr val="tx2"/>
                </a:solidFill>
              </a:rPr>
              <a:t>Tak for i dag</a:t>
            </a:r>
          </a:p>
          <a:p>
            <a:pPr algn="ctr">
              <a:lnSpc>
                <a:spcPct val="150000"/>
              </a:lnSpc>
            </a:pPr>
            <a:endParaRPr lang="da-DK" sz="2000" dirty="0">
              <a:solidFill>
                <a:schemeClr val="tx1"/>
              </a:solidFill>
            </a:endParaRPr>
          </a:p>
          <a:p>
            <a:endParaRPr lang="da-DK" dirty="0">
              <a:solidFill>
                <a:schemeClr val="tx1"/>
              </a:solidFill>
            </a:endParaRPr>
          </a:p>
          <a:p>
            <a:endParaRPr lang="da-DK" dirty="0">
              <a:solidFill>
                <a:schemeClr val="tx1"/>
              </a:solidFill>
            </a:endParaRPr>
          </a:p>
        </p:txBody>
      </p:sp>
      <p:sp>
        <p:nvSpPr>
          <p:cNvPr id="10" name="Rektangel 9"/>
          <p:cNvSpPr/>
          <p:nvPr/>
        </p:nvSpPr>
        <p:spPr>
          <a:xfrm>
            <a:off x="5978157" y="1632145"/>
            <a:ext cx="4804144"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000" b="1" u="sng" dirty="0">
                <a:solidFill>
                  <a:schemeClr val="tx2"/>
                </a:solidFill>
              </a:rPr>
              <a:t>Tjekliste</a:t>
            </a:r>
          </a:p>
          <a:p>
            <a:pPr algn="ctr"/>
            <a:endParaRPr lang="da-DK" sz="2000" b="1" u="sng" dirty="0">
              <a:solidFill>
                <a:schemeClr val="tx2"/>
              </a:solidFill>
            </a:endParaRPr>
          </a:p>
          <a:p>
            <a:pPr marL="342900" indent="-342900">
              <a:lnSpc>
                <a:spcPct val="150000"/>
              </a:lnSpc>
              <a:buFont typeface="Arial" panose="020B0604020202020204" pitchFamily="34" charset="0"/>
              <a:buChar char="•"/>
            </a:pPr>
            <a:r>
              <a:rPr lang="da-DK" sz="2000" dirty="0">
                <a:solidFill>
                  <a:schemeClr val="tx2"/>
                </a:solidFill>
              </a:rPr>
              <a:t>Opdater charter (frem til SMART-mål, husk at opdatere fremdriftsscoren)</a:t>
            </a:r>
          </a:p>
          <a:p>
            <a:pPr marL="342900" indent="-342900">
              <a:lnSpc>
                <a:spcPct val="150000"/>
              </a:lnSpc>
              <a:buFont typeface="Arial" panose="020B0604020202020204" pitchFamily="34" charset="0"/>
              <a:buChar char="•"/>
            </a:pPr>
            <a:r>
              <a:rPr lang="da-DK" sz="2000" dirty="0">
                <a:solidFill>
                  <a:schemeClr val="tx2"/>
                </a:solidFill>
              </a:rPr>
              <a:t>Book og afhold ‘Opstartsmøde’</a:t>
            </a:r>
          </a:p>
          <a:p>
            <a:pPr marL="342900" indent="-342900">
              <a:lnSpc>
                <a:spcPct val="150000"/>
              </a:lnSpc>
              <a:buFont typeface="Arial" panose="020B0604020202020204" pitchFamily="34" charset="0"/>
              <a:buChar char="•"/>
            </a:pPr>
            <a:r>
              <a:rPr lang="da-DK" sz="2000" dirty="0">
                <a:solidFill>
                  <a:schemeClr val="tx2"/>
                </a:solidFill>
              </a:rPr>
              <a:t>Se lektion 1 og 2 og gennemfør tilhørende quizzer i </a:t>
            </a:r>
            <a:br>
              <a:rPr lang="da-DK" sz="2000" dirty="0">
                <a:solidFill>
                  <a:schemeClr val="tx2"/>
                </a:solidFill>
              </a:rPr>
            </a:br>
            <a:r>
              <a:rPr lang="da-DK" sz="2000" dirty="0">
                <a:solidFill>
                  <a:schemeClr val="tx2"/>
                </a:solidFill>
              </a:rPr>
              <a:t>e-læringskurset</a:t>
            </a:r>
          </a:p>
          <a:p>
            <a:pPr marL="342900" indent="-342900">
              <a:lnSpc>
                <a:spcPct val="150000"/>
              </a:lnSpc>
              <a:buFont typeface="Arial" panose="020B0604020202020204" pitchFamily="34" charset="0"/>
              <a:buChar char="•"/>
            </a:pPr>
            <a:r>
              <a:rPr lang="da-DK" sz="2000" dirty="0">
                <a:solidFill>
                  <a:schemeClr val="tx2"/>
                </a:solidFill>
              </a:rPr>
              <a:t>Undersøg problemet dybere</a:t>
            </a:r>
          </a:p>
          <a:p>
            <a:pPr marL="342900" indent="-342900">
              <a:lnSpc>
                <a:spcPct val="150000"/>
              </a:lnSpc>
              <a:buFont typeface="Arial" panose="020B0604020202020204" pitchFamily="34" charset="0"/>
              <a:buChar char="•"/>
            </a:pPr>
            <a:r>
              <a:rPr lang="da-DK" sz="2000" i="1" dirty="0">
                <a:solidFill>
                  <a:schemeClr val="tx2"/>
                </a:solidFill>
              </a:rPr>
              <a:t>Forbered præsentation af projekt</a:t>
            </a:r>
          </a:p>
          <a:p>
            <a:pPr>
              <a:lnSpc>
                <a:spcPct val="150000"/>
              </a:lnSpc>
            </a:pPr>
            <a:endParaRPr lang="da-DK" sz="2000" dirty="0">
              <a:solidFill>
                <a:schemeClr val="tx1"/>
              </a:solidFill>
            </a:endParaRPr>
          </a:p>
          <a:p>
            <a:endParaRPr lang="da-DK" dirty="0">
              <a:solidFill>
                <a:schemeClr val="tx1"/>
              </a:solidFill>
            </a:endParaRPr>
          </a:p>
          <a:p>
            <a:endParaRPr lang="da-DK" dirty="0">
              <a:solidFill>
                <a:schemeClr val="tx1"/>
              </a:solidFill>
            </a:endParaRPr>
          </a:p>
        </p:txBody>
      </p:sp>
      <p:sp>
        <p:nvSpPr>
          <p:cNvPr id="3" name="Pladsholder til slidenummer 2">
            <a:extLst>
              <a:ext uri="{FF2B5EF4-FFF2-40B4-BE49-F238E27FC236}">
                <a16:creationId xmlns:a16="http://schemas.microsoft.com/office/drawing/2014/main" id="{35607766-D45C-EA21-06F5-EC437B80225C}"/>
              </a:ext>
            </a:extLst>
          </p:cNvPr>
          <p:cNvSpPr>
            <a:spLocks noGrp="1"/>
          </p:cNvSpPr>
          <p:nvPr>
            <p:ph type="sldNum" sz="quarter" idx="12"/>
          </p:nvPr>
        </p:nvSpPr>
        <p:spPr/>
        <p:txBody>
          <a:bodyPr/>
          <a:lstStyle/>
          <a:p>
            <a:fld id="{50DEC214-4A26-8544-86E4-D5810B015655}" type="slidenum">
              <a:rPr lang="da-DK" smtClean="0"/>
              <a:t>66</a:t>
            </a:fld>
            <a:endParaRPr lang="da-DK" dirty="0"/>
          </a:p>
        </p:txBody>
      </p:sp>
      <p:sp>
        <p:nvSpPr>
          <p:cNvPr id="4" name="Tekstfelt 3">
            <a:extLst>
              <a:ext uri="{FF2B5EF4-FFF2-40B4-BE49-F238E27FC236}">
                <a16:creationId xmlns:a16="http://schemas.microsoft.com/office/drawing/2014/main" id="{C94067F2-448A-A804-CB34-32096D9B9C7D}"/>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16527773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Charter</a:t>
            </a:r>
          </a:p>
        </p:txBody>
      </p:sp>
      <p:pic>
        <p:nvPicPr>
          <p:cNvPr id="7" name="Pladsholder til indhold 6"/>
          <p:cNvPicPr>
            <a:picLocks noGrp="1" noChangeAspect="1"/>
          </p:cNvPicPr>
          <p:nvPr>
            <p:ph idx="1"/>
          </p:nvPr>
        </p:nvPicPr>
        <p:blipFill>
          <a:blip r:embed="rId3">
            <a:grayscl/>
            <a:extLst>
              <a:ext uri="{BEBA8EAE-BF5A-486C-A8C5-ECC9F3942E4B}">
                <a14:imgProps xmlns:a14="http://schemas.microsoft.com/office/drawing/2010/main">
                  <a14:imgLayer r:embed="rId4">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83609" y="1556816"/>
            <a:ext cx="8630855" cy="5135715"/>
          </a:xfrm>
        </p:spPr>
      </p:pic>
      <p:sp>
        <p:nvSpPr>
          <p:cNvPr id="4" name="Pladsholder til slidenummer 3"/>
          <p:cNvSpPr>
            <a:spLocks noGrp="1"/>
          </p:cNvSpPr>
          <p:nvPr>
            <p:ph type="sldNum" sz="quarter" idx="12"/>
          </p:nvPr>
        </p:nvSpPr>
        <p:spPr/>
        <p:txBody>
          <a:bodyPr/>
          <a:lstStyle/>
          <a:p>
            <a:fld id="{1A9C1F50-39BA-4586-8B54-E51EE54A86B8}" type="slidenum">
              <a:rPr lang="da-DK" smtClean="0"/>
              <a:t>67</a:t>
            </a:fld>
            <a:endParaRPr lang="da-DK" dirty="0"/>
          </a:p>
        </p:txBody>
      </p:sp>
      <p:sp>
        <p:nvSpPr>
          <p:cNvPr id="3" name="Tekstfelt 2">
            <a:extLst>
              <a:ext uri="{FF2B5EF4-FFF2-40B4-BE49-F238E27FC236}">
                <a16:creationId xmlns:a16="http://schemas.microsoft.com/office/drawing/2014/main" id="{AD680933-54E9-3859-21C1-E37784247022}"/>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2367833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Litteratur på Forbedringsrejsen</a:t>
            </a:r>
          </a:p>
        </p:txBody>
      </p:sp>
      <p:sp>
        <p:nvSpPr>
          <p:cNvPr id="3" name="Pladsholder til slidenummer 2"/>
          <p:cNvSpPr>
            <a:spLocks noGrp="1"/>
          </p:cNvSpPr>
          <p:nvPr>
            <p:ph type="sldNum" sz="quarter" idx="12"/>
          </p:nvPr>
        </p:nvSpPr>
        <p:spPr/>
        <p:txBody>
          <a:bodyPr/>
          <a:lstStyle/>
          <a:p>
            <a:fld id="{50DEC214-4A26-8544-86E4-D5810B015655}" type="slidenum">
              <a:rPr lang="da-DK" smtClean="0"/>
              <a:t>68</a:t>
            </a:fld>
            <a:endParaRPr lang="da-DK" dirty="0"/>
          </a:p>
        </p:txBody>
      </p:sp>
      <p:pic>
        <p:nvPicPr>
          <p:cNvPr id="7" name="Pladsholder til indhold 6"/>
          <p:cNvPicPr>
            <a:picLocks noGrp="1" noChangeAspect="1"/>
          </p:cNvPicPr>
          <p:nvPr>
            <p:ph idx="1"/>
          </p:nvPr>
        </p:nvPicPr>
        <p:blipFill>
          <a:blip r:embed="rId3"/>
          <a:stretch>
            <a:fillRect/>
          </a:stretch>
        </p:blipFill>
        <p:spPr>
          <a:xfrm>
            <a:off x="5540416" y="1768893"/>
            <a:ext cx="5099217" cy="4392612"/>
          </a:xfrm>
          <a:prstGeom prst="rect">
            <a:avLst/>
          </a:prstGeom>
        </p:spPr>
      </p:pic>
      <p:pic>
        <p:nvPicPr>
          <p:cNvPr id="6" name="Billede 5" descr="Et billede, der indeholder tekst, skærmbillede, Font/skrifttype, design&#10;&#10;Automatisk genereret beskrivelse">
            <a:extLst>
              <a:ext uri="{FF2B5EF4-FFF2-40B4-BE49-F238E27FC236}">
                <a16:creationId xmlns:a16="http://schemas.microsoft.com/office/drawing/2014/main" id="{A18986E7-2B41-2EC1-A23D-163D86CF17DA}"/>
              </a:ext>
            </a:extLst>
          </p:cNvPr>
          <p:cNvPicPr>
            <a:picLocks noChangeAspect="1"/>
          </p:cNvPicPr>
          <p:nvPr/>
        </p:nvPicPr>
        <p:blipFill>
          <a:blip r:embed="rId4"/>
          <a:stretch>
            <a:fillRect/>
          </a:stretch>
        </p:blipFill>
        <p:spPr>
          <a:xfrm>
            <a:off x="1444418" y="1768893"/>
            <a:ext cx="3290930" cy="4685851"/>
          </a:xfrm>
          <a:prstGeom prst="rect">
            <a:avLst/>
          </a:prstGeom>
          <a:ln w="28575">
            <a:solidFill>
              <a:schemeClr val="tx2"/>
            </a:solidFill>
          </a:ln>
        </p:spPr>
      </p:pic>
      <p:sp>
        <p:nvSpPr>
          <p:cNvPr id="4" name="Tekstfelt 3">
            <a:extLst>
              <a:ext uri="{FF2B5EF4-FFF2-40B4-BE49-F238E27FC236}">
                <a16:creationId xmlns:a16="http://schemas.microsoft.com/office/drawing/2014/main" id="{5310AAED-1B89-8E1B-2193-CF1601475AC9}"/>
              </a:ext>
            </a:extLst>
          </p:cNvPr>
          <p:cNvSpPr txBox="1"/>
          <p:nvPr/>
        </p:nvSpPr>
        <p:spPr>
          <a:xfrm>
            <a:off x="150471" y="2245895"/>
            <a:ext cx="1036645" cy="923330"/>
          </a:xfrm>
          <a:prstGeom prst="rect">
            <a:avLst/>
          </a:prstGeom>
          <a:noFill/>
        </p:spPr>
        <p:txBody>
          <a:bodyPr wrap="square" rtlCol="0">
            <a:spAutoFit/>
          </a:bodyPr>
          <a:lstStyle/>
          <a:p>
            <a:r>
              <a:rPr lang="da-DK" dirty="0">
                <a:solidFill>
                  <a:srgbClr val="FF0000"/>
                </a:solidFill>
              </a:rPr>
              <a:t>Indsæt lokal forside</a:t>
            </a:r>
          </a:p>
        </p:txBody>
      </p:sp>
      <p:sp>
        <p:nvSpPr>
          <p:cNvPr id="5" name="Tekstfelt 4">
            <a:extLst>
              <a:ext uri="{FF2B5EF4-FFF2-40B4-BE49-F238E27FC236}">
                <a16:creationId xmlns:a16="http://schemas.microsoft.com/office/drawing/2014/main" id="{E1687F73-C73B-A7BA-9863-E9123C8B9789}"/>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2680888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Evaluering</a:t>
            </a:r>
          </a:p>
        </p:txBody>
      </p:sp>
      <p:sp>
        <p:nvSpPr>
          <p:cNvPr id="3" name="Pladsholder til indhold 2"/>
          <p:cNvSpPr>
            <a:spLocks noGrp="1"/>
          </p:cNvSpPr>
          <p:nvPr>
            <p:ph idx="1"/>
          </p:nvPr>
        </p:nvSpPr>
        <p:spPr/>
        <p:txBody>
          <a:bodyPr/>
          <a:lstStyle/>
          <a:p>
            <a:pPr marL="0" indent="0" algn="ctr">
              <a:buNone/>
            </a:pPr>
            <a:br>
              <a:rPr lang="da-DK">
                <a:sym typeface="Wingdings" panose="05000000000000000000" pitchFamily="2" charset="2"/>
              </a:rPr>
            </a:br>
            <a:endParaRPr lang="da-DK" dirty="0"/>
          </a:p>
        </p:txBody>
      </p:sp>
      <p:sp>
        <p:nvSpPr>
          <p:cNvPr id="4" name="Pladsholder til slidenummer 3"/>
          <p:cNvSpPr>
            <a:spLocks noGrp="1"/>
          </p:cNvSpPr>
          <p:nvPr>
            <p:ph type="sldNum" sz="quarter" idx="12"/>
          </p:nvPr>
        </p:nvSpPr>
        <p:spPr/>
        <p:txBody>
          <a:bodyPr/>
          <a:lstStyle/>
          <a:p>
            <a:fld id="{1A9C1F50-39BA-4586-8B54-E51EE54A86B8}" type="slidenum">
              <a:rPr lang="da-DK" smtClean="0"/>
              <a:t>69</a:t>
            </a:fld>
            <a:endParaRPr lang="da-DK" dirty="0"/>
          </a:p>
        </p:txBody>
      </p:sp>
      <p:sp>
        <p:nvSpPr>
          <p:cNvPr id="5" name="Rektangel 4"/>
          <p:cNvSpPr/>
          <p:nvPr/>
        </p:nvSpPr>
        <p:spPr>
          <a:xfrm>
            <a:off x="4105275" y="3057525"/>
            <a:ext cx="3257550" cy="288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QR kode indsættes her til evaluering</a:t>
            </a:r>
          </a:p>
        </p:txBody>
      </p:sp>
    </p:spTree>
    <p:extLst>
      <p:ext uri="{BB962C8B-B14F-4D97-AF65-F5344CB8AC3E}">
        <p14:creationId xmlns:p14="http://schemas.microsoft.com/office/powerpoint/2010/main" val="2009280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Præsentation af mentorer</a:t>
            </a:r>
          </a:p>
        </p:txBody>
      </p:sp>
      <p:sp>
        <p:nvSpPr>
          <p:cNvPr id="3" name="Pladsholder til slidenummer 2"/>
          <p:cNvSpPr>
            <a:spLocks noGrp="1"/>
          </p:cNvSpPr>
          <p:nvPr>
            <p:ph type="sldNum" sz="quarter" idx="12"/>
          </p:nvPr>
        </p:nvSpPr>
        <p:spPr/>
        <p:txBody>
          <a:bodyPr/>
          <a:lstStyle/>
          <a:p>
            <a:fld id="{50DEC214-4A26-8544-86E4-D5810B015655}" type="slidenum">
              <a:rPr lang="da-DK" smtClean="0"/>
              <a:t>7</a:t>
            </a:fld>
            <a:endParaRPr lang="da-DK" dirty="0"/>
          </a:p>
        </p:txBody>
      </p:sp>
      <p:sp>
        <p:nvSpPr>
          <p:cNvPr id="4" name="Rektangel 3">
            <a:extLst>
              <a:ext uri="{FF2B5EF4-FFF2-40B4-BE49-F238E27FC236}">
                <a16:creationId xmlns:a16="http://schemas.microsoft.com/office/drawing/2014/main" id="{3733FDBA-A118-42D5-3CF4-1C8D8F4E3B6F}"/>
              </a:ext>
            </a:extLst>
          </p:cNvPr>
          <p:cNvSpPr/>
          <p:nvPr/>
        </p:nvSpPr>
        <p:spPr>
          <a:xfrm>
            <a:off x="173785" y="4134691"/>
            <a:ext cx="2318994"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6" name="Rektangel 5">
            <a:extLst>
              <a:ext uri="{FF2B5EF4-FFF2-40B4-BE49-F238E27FC236}">
                <a16:creationId xmlns:a16="http://schemas.microsoft.com/office/drawing/2014/main" id="{418F6656-DFD1-94A2-F69E-F9C36971564E}"/>
              </a:ext>
            </a:extLst>
          </p:cNvPr>
          <p:cNvSpPr/>
          <p:nvPr/>
        </p:nvSpPr>
        <p:spPr>
          <a:xfrm>
            <a:off x="2457319" y="4134691"/>
            <a:ext cx="2514642"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7" name="Rektangel 6">
            <a:extLst>
              <a:ext uri="{FF2B5EF4-FFF2-40B4-BE49-F238E27FC236}">
                <a16:creationId xmlns:a16="http://schemas.microsoft.com/office/drawing/2014/main" id="{71C7C757-EC5F-77D0-F938-F1D6AD975778}"/>
              </a:ext>
            </a:extLst>
          </p:cNvPr>
          <p:cNvSpPr/>
          <p:nvPr/>
        </p:nvSpPr>
        <p:spPr>
          <a:xfrm>
            <a:off x="4829661" y="4134691"/>
            <a:ext cx="2532676"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endParaRPr lang="da-DK" dirty="0">
              <a:solidFill>
                <a:srgbClr val="1F497D"/>
              </a:solidFill>
              <a:latin typeface="Verdana" panose="020B0604030504040204" pitchFamily="34" charset="0"/>
              <a:ea typeface="Calibri" panose="020F0502020204030204" pitchFamily="34" charset="0"/>
              <a:cs typeface="Calibri" panose="020F0502020204030204" pitchFamily="34" charset="0"/>
            </a:endParaRPr>
          </a:p>
        </p:txBody>
      </p:sp>
      <p:sp>
        <p:nvSpPr>
          <p:cNvPr id="8" name="Rektangel 7">
            <a:extLst>
              <a:ext uri="{FF2B5EF4-FFF2-40B4-BE49-F238E27FC236}">
                <a16:creationId xmlns:a16="http://schemas.microsoft.com/office/drawing/2014/main" id="{185007BD-E11C-F7A3-6234-3A348737FE34}"/>
              </a:ext>
            </a:extLst>
          </p:cNvPr>
          <p:cNvSpPr/>
          <p:nvPr/>
        </p:nvSpPr>
        <p:spPr>
          <a:xfrm>
            <a:off x="518606"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9" name="Rektangel 8">
            <a:extLst>
              <a:ext uri="{FF2B5EF4-FFF2-40B4-BE49-F238E27FC236}">
                <a16:creationId xmlns:a16="http://schemas.microsoft.com/office/drawing/2014/main" id="{2A799659-E94D-CE93-1399-66D751D22DE4}"/>
              </a:ext>
            </a:extLst>
          </p:cNvPr>
          <p:cNvSpPr/>
          <p:nvPr/>
        </p:nvSpPr>
        <p:spPr>
          <a:xfrm>
            <a:off x="2899964"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0" name="Rektangel 9">
            <a:extLst>
              <a:ext uri="{FF2B5EF4-FFF2-40B4-BE49-F238E27FC236}">
                <a16:creationId xmlns:a16="http://schemas.microsoft.com/office/drawing/2014/main" id="{A8D65553-FA2A-76E7-13A7-FD4792A3A729}"/>
              </a:ext>
            </a:extLst>
          </p:cNvPr>
          <p:cNvSpPr/>
          <p:nvPr/>
        </p:nvSpPr>
        <p:spPr>
          <a:xfrm>
            <a:off x="5281323"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1" name="Rektangel 10">
            <a:extLst>
              <a:ext uri="{FF2B5EF4-FFF2-40B4-BE49-F238E27FC236}">
                <a16:creationId xmlns:a16="http://schemas.microsoft.com/office/drawing/2014/main" id="{4B60EAEC-7460-4CE4-62AF-A9F9B0CE3955}"/>
              </a:ext>
            </a:extLst>
          </p:cNvPr>
          <p:cNvSpPr/>
          <p:nvPr/>
        </p:nvSpPr>
        <p:spPr>
          <a:xfrm>
            <a:off x="7279659" y="4134691"/>
            <a:ext cx="2318994"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12" name="Rektangel 11">
            <a:extLst>
              <a:ext uri="{FF2B5EF4-FFF2-40B4-BE49-F238E27FC236}">
                <a16:creationId xmlns:a16="http://schemas.microsoft.com/office/drawing/2014/main" id="{0D57B127-4CAE-DC7B-01DA-51601482E119}"/>
              </a:ext>
            </a:extLst>
          </p:cNvPr>
          <p:cNvSpPr/>
          <p:nvPr/>
        </p:nvSpPr>
        <p:spPr>
          <a:xfrm>
            <a:off x="9563193" y="4134691"/>
            <a:ext cx="2514642"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14" name="Rektangel 13">
            <a:extLst>
              <a:ext uri="{FF2B5EF4-FFF2-40B4-BE49-F238E27FC236}">
                <a16:creationId xmlns:a16="http://schemas.microsoft.com/office/drawing/2014/main" id="{C2681B73-3CD5-44EC-5B1E-EC11100EC940}"/>
              </a:ext>
            </a:extLst>
          </p:cNvPr>
          <p:cNvSpPr/>
          <p:nvPr/>
        </p:nvSpPr>
        <p:spPr>
          <a:xfrm>
            <a:off x="7624480"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5" name="Rektangel 14">
            <a:extLst>
              <a:ext uri="{FF2B5EF4-FFF2-40B4-BE49-F238E27FC236}">
                <a16:creationId xmlns:a16="http://schemas.microsoft.com/office/drawing/2014/main" id="{F29EEDD2-280F-5FC4-8F3C-9ECCC558286E}"/>
              </a:ext>
            </a:extLst>
          </p:cNvPr>
          <p:cNvSpPr/>
          <p:nvPr/>
        </p:nvSpPr>
        <p:spPr>
          <a:xfrm>
            <a:off x="10005838"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3" name="Tekstfelt 12">
            <a:extLst>
              <a:ext uri="{FF2B5EF4-FFF2-40B4-BE49-F238E27FC236}">
                <a16:creationId xmlns:a16="http://schemas.microsoft.com/office/drawing/2014/main" id="{224CE48A-FFDF-734C-D639-9CD67ECCC5F2}"/>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spTree>
    <p:extLst>
      <p:ext uri="{BB962C8B-B14F-4D97-AF65-F5344CB8AC3E}">
        <p14:creationId xmlns:p14="http://schemas.microsoft.com/office/powerpoint/2010/main" val="1605304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343545317"/>
              </p:ext>
            </p:extLst>
          </p:nvPr>
        </p:nvGraphicFramePr>
        <p:xfrm>
          <a:off x="648349" y="2059300"/>
          <a:ext cx="8059167" cy="415296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5836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58365">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58365">
                <a:tc>
                  <a:txBody>
                    <a:bodyPr/>
                    <a:lstStyle/>
                    <a:p>
                      <a:pPr>
                        <a:spcAft>
                          <a:spcPts val="600"/>
                        </a:spcAft>
                      </a:pPr>
                      <a:r>
                        <a:rPr lang="da-DK" sz="2000" b="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58365">
                <a:tc>
                  <a:txBody>
                    <a:bodyPr/>
                    <a:lstStyle/>
                    <a:p>
                      <a:pPr>
                        <a:spcAft>
                          <a:spcPts val="600"/>
                        </a:spcAft>
                      </a:pPr>
                      <a:r>
                        <a:rPr lang="da-DK" sz="2000" b="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80277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Frem mod workshop 1</a:t>
                      </a:r>
                      <a:endParaRPr lang="da-DK" sz="2000" b="0" dirty="0">
                        <a:solidFill>
                          <a:schemeClr val="tx2"/>
                        </a:solidFill>
                      </a:endParaRPr>
                    </a:p>
                  </a:txBody>
                  <a:tcPr/>
                </a:tc>
                <a:extLst>
                  <a:ext uri="{0D108BD9-81ED-4DB2-BD59-A6C34878D82A}">
                    <a16:rowId xmlns:a16="http://schemas.microsoft.com/office/drawing/2014/main" val="10011"/>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Mentortræf</a:t>
                      </a:r>
                      <a:endParaRPr lang="da-DK" sz="2400" b="1" dirty="0">
                        <a:solidFill>
                          <a:schemeClr val="tx2"/>
                        </a:solidFill>
                      </a:endParaRPr>
                    </a:p>
                  </a:txBody>
                  <a:tcPr/>
                </a:tc>
                <a:extLst>
                  <a:ext uri="{0D108BD9-81ED-4DB2-BD59-A6C34878D82A}">
                    <a16:rowId xmlns:a16="http://schemas.microsoft.com/office/drawing/2014/main" val="3342860054"/>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70</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959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5"/>
          <p:cNvSpPr>
            <a:spLocks noGrp="1"/>
          </p:cNvSpPr>
          <p:nvPr>
            <p:ph type="title"/>
          </p:nvPr>
        </p:nvSpPr>
        <p:spPr/>
        <p:txBody>
          <a:bodyPr/>
          <a:lstStyle/>
          <a:p>
            <a:r>
              <a:rPr lang="da-DK" dirty="0"/>
              <a:t>Mentortræf</a:t>
            </a:r>
          </a:p>
        </p:txBody>
      </p:sp>
      <p:pic>
        <p:nvPicPr>
          <p:cNvPr id="4" name="Pladsholder til indhold 3"/>
          <p:cNvPicPr>
            <a:picLocks noGrp="1" noChangeAspect="1"/>
          </p:cNvPicPr>
          <p:nvPr>
            <p:ph idx="1"/>
          </p:nvPr>
        </p:nvPicPr>
        <p:blipFill>
          <a:blip r:embed="rId3"/>
          <a:stretch>
            <a:fillRect/>
          </a:stretch>
        </p:blipFill>
        <p:spPr>
          <a:xfrm>
            <a:off x="4381500" y="2571750"/>
            <a:ext cx="3429000" cy="1714500"/>
          </a:xfrm>
          <a:prstGeom prst="rect">
            <a:avLst/>
          </a:prstGeom>
        </p:spPr>
      </p:pic>
      <p:sp>
        <p:nvSpPr>
          <p:cNvPr id="5" name="Titel 1"/>
          <p:cNvSpPr txBox="1">
            <a:spLocks/>
          </p:cNvSpPr>
          <p:nvPr/>
        </p:nvSpPr>
        <p:spPr>
          <a:xfrm>
            <a:off x="838200" y="174661"/>
            <a:ext cx="10761921" cy="1083935"/>
          </a:xfrm>
          <a:prstGeom prst="rect">
            <a:avLst/>
          </a:prstGeom>
        </p:spPr>
        <p:txBody>
          <a:bodyPr vert="horz" lIns="91440" tIns="45720" rIns="91440" bIns="45720" rtlCol="0" anchor="b" anchorCtr="0">
            <a:noAutofit/>
          </a:bodyPr>
          <a:lstStyle>
            <a:lvl1pPr algn="l" defTabSz="914400" rtl="0" eaLnBrk="1" latinLnBrk="0" hangingPunct="1">
              <a:lnSpc>
                <a:spcPts val="4000"/>
              </a:lnSpc>
              <a:spcBef>
                <a:spcPct val="0"/>
              </a:spcBef>
              <a:buNone/>
              <a:defRPr lang="da-DK" sz="4000" kern="1200" dirty="0">
                <a:solidFill>
                  <a:srgbClr val="0085A1"/>
                </a:solidFill>
                <a:latin typeface="+mj-lt"/>
                <a:ea typeface="+mj-ea"/>
                <a:cs typeface="+mj-cs"/>
              </a:defRPr>
            </a:lvl1pPr>
          </a:lstStyle>
          <a:p>
            <a:endParaRPr lang="da-DK" sz="3600" b="1" dirty="0"/>
          </a:p>
        </p:txBody>
      </p:sp>
      <p:sp>
        <p:nvSpPr>
          <p:cNvPr id="2" name="Pladsholder til slidenummer 1">
            <a:extLst>
              <a:ext uri="{FF2B5EF4-FFF2-40B4-BE49-F238E27FC236}">
                <a16:creationId xmlns:a16="http://schemas.microsoft.com/office/drawing/2014/main" id="{0984D9A5-A5E6-AB27-BA67-F736584A30B2}"/>
              </a:ext>
            </a:extLst>
          </p:cNvPr>
          <p:cNvSpPr>
            <a:spLocks noGrp="1"/>
          </p:cNvSpPr>
          <p:nvPr>
            <p:ph type="sldNum" sz="quarter" idx="12"/>
          </p:nvPr>
        </p:nvSpPr>
        <p:spPr/>
        <p:txBody>
          <a:bodyPr/>
          <a:lstStyle/>
          <a:p>
            <a:fld id="{50DEC214-4A26-8544-86E4-D5810B015655}" type="slidenum">
              <a:rPr lang="da-DK" smtClean="0"/>
              <a:t>71</a:t>
            </a:fld>
            <a:endParaRPr lang="da-DK" dirty="0"/>
          </a:p>
        </p:txBody>
      </p:sp>
    </p:spTree>
    <p:extLst>
      <p:ext uri="{BB962C8B-B14F-4D97-AF65-F5344CB8AC3E}">
        <p14:creationId xmlns:p14="http://schemas.microsoft.com/office/powerpoint/2010/main" val="904469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F68BC7-92CA-6299-38B0-25DCA6F1D9C6}"/>
              </a:ext>
            </a:extLst>
          </p:cNvPr>
          <p:cNvSpPr>
            <a:spLocks noGrp="1"/>
          </p:cNvSpPr>
          <p:nvPr>
            <p:ph type="title"/>
          </p:nvPr>
        </p:nvSpPr>
        <p:spPr>
          <a:xfrm>
            <a:off x="911225" y="628520"/>
            <a:ext cx="9648826" cy="411140"/>
          </a:xfrm>
        </p:spPr>
        <p:txBody>
          <a:bodyPr/>
          <a:lstStyle/>
          <a:p>
            <a:r>
              <a:rPr lang="da-DK" sz="1600" b="0" noProof="0" dirty="0">
                <a:solidFill>
                  <a:schemeClr val="tx2"/>
                </a:solidFill>
              </a:rPr>
              <a:t>Et samarbejde mellem</a:t>
            </a:r>
          </a:p>
        </p:txBody>
      </p:sp>
      <p:pic>
        <p:nvPicPr>
          <p:cNvPr id="6" name="Pladsholder til indhold 5">
            <a:extLst>
              <a:ext uri="{FF2B5EF4-FFF2-40B4-BE49-F238E27FC236}">
                <a16:creationId xmlns:a16="http://schemas.microsoft.com/office/drawing/2014/main" id="{945DB47F-ADAD-2BB2-7148-34E7B0902DD1}"/>
              </a:ext>
            </a:extLst>
          </p:cNvPr>
          <p:cNvPicPr>
            <a:picLocks noGrp="1" noChangeAspect="1"/>
          </p:cNvPicPr>
          <p:nvPr>
            <p:ph idx="1"/>
          </p:nvPr>
        </p:nvPicPr>
        <p:blipFill>
          <a:blip r:embed="rId3"/>
          <a:stretch>
            <a:fillRect/>
          </a:stretch>
        </p:blipFill>
        <p:spPr>
          <a:xfrm>
            <a:off x="2600217" y="1716067"/>
            <a:ext cx="6991566" cy="1712934"/>
          </a:xfrm>
          <a:noFill/>
        </p:spPr>
      </p:pic>
      <p:sp>
        <p:nvSpPr>
          <p:cNvPr id="4" name="Pladsholder til slidenummer 3">
            <a:extLst>
              <a:ext uri="{FF2B5EF4-FFF2-40B4-BE49-F238E27FC236}">
                <a16:creationId xmlns:a16="http://schemas.microsoft.com/office/drawing/2014/main" id="{DEC1FFF7-DFCC-024E-0DC4-4B47F33D68D9}"/>
              </a:ext>
            </a:extLst>
          </p:cNvPr>
          <p:cNvSpPr>
            <a:spLocks noGrp="1"/>
          </p:cNvSpPr>
          <p:nvPr>
            <p:ph type="sldNum" sz="quarter" idx="12"/>
          </p:nvPr>
        </p:nvSpPr>
        <p:spPr>
          <a:xfrm>
            <a:off x="150471" y="6534000"/>
            <a:ext cx="360000" cy="3240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72</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pic>
        <p:nvPicPr>
          <p:cNvPr id="10" name="Billede 9" descr="Et billede, der indeholder tekst, Font/skrifttype, Grafik, logo&#10;&#10;Automatisk genereret beskrivelse">
            <a:extLst>
              <a:ext uri="{FF2B5EF4-FFF2-40B4-BE49-F238E27FC236}">
                <a16:creationId xmlns:a16="http://schemas.microsoft.com/office/drawing/2014/main" id="{C4D95BFD-0CA8-5F68-90C0-8A2372785D5C}"/>
              </a:ext>
            </a:extLst>
          </p:cNvPr>
          <p:cNvPicPr>
            <a:picLocks noChangeAspect="1"/>
          </p:cNvPicPr>
          <p:nvPr/>
        </p:nvPicPr>
        <p:blipFill>
          <a:blip r:embed="rId4"/>
          <a:stretch>
            <a:fillRect/>
          </a:stretch>
        </p:blipFill>
        <p:spPr>
          <a:xfrm>
            <a:off x="3555187" y="4165091"/>
            <a:ext cx="5081626" cy="885139"/>
          </a:xfrm>
          <a:prstGeom prst="rect">
            <a:avLst/>
          </a:prstGeom>
        </p:spPr>
      </p:pic>
    </p:spTree>
    <p:extLst>
      <p:ext uri="{BB962C8B-B14F-4D97-AF65-F5344CB8AC3E}">
        <p14:creationId xmlns:p14="http://schemas.microsoft.com/office/powerpoint/2010/main" val="1003812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BB0B135-E9D1-3A42-BBF6-6438062F3F1E}"/>
              </a:ext>
            </a:extLst>
          </p:cNvPr>
          <p:cNvSpPr>
            <a:spLocks noGrp="1"/>
          </p:cNvSpPr>
          <p:nvPr>
            <p:ph type="ctrTitle"/>
          </p:nvPr>
        </p:nvSpPr>
        <p:spPr/>
        <p:txBody>
          <a:bodyPr/>
          <a:lstStyle/>
          <a:p>
            <a:endParaRPr lang="da-DK" dirty="0"/>
          </a:p>
        </p:txBody>
      </p:sp>
      <p:pic>
        <p:nvPicPr>
          <p:cNvPr id="2" name="Billede 1">
            <a:extLst>
              <a:ext uri="{FF2B5EF4-FFF2-40B4-BE49-F238E27FC236}">
                <a16:creationId xmlns:a16="http://schemas.microsoft.com/office/drawing/2014/main" id="{02E75755-E331-3A2B-026A-9646D49E80F1}"/>
              </a:ext>
            </a:extLst>
          </p:cNvPr>
          <p:cNvPicPr>
            <a:picLocks noChangeAspect="1"/>
          </p:cNvPicPr>
          <p:nvPr/>
        </p:nvPicPr>
        <p:blipFill>
          <a:blip r:embed="rId3"/>
          <a:stretch>
            <a:fillRect/>
          </a:stretch>
        </p:blipFill>
        <p:spPr>
          <a:xfrm>
            <a:off x="11116800" y="5670000"/>
            <a:ext cx="402371" cy="615749"/>
          </a:xfrm>
          <a:prstGeom prst="rect">
            <a:avLst/>
          </a:prstGeom>
        </p:spPr>
      </p:pic>
      <p:sp>
        <p:nvSpPr>
          <p:cNvPr id="3" name="Pladsholder til slidenummer 2">
            <a:extLst>
              <a:ext uri="{FF2B5EF4-FFF2-40B4-BE49-F238E27FC236}">
                <a16:creationId xmlns:a16="http://schemas.microsoft.com/office/drawing/2014/main" id="{6BA0BA81-3B79-896B-9EBD-C7D1FEEAB78E}"/>
              </a:ext>
            </a:extLst>
          </p:cNvPr>
          <p:cNvSpPr>
            <a:spLocks noGrp="1"/>
          </p:cNvSpPr>
          <p:nvPr>
            <p:ph type="sldNum" sz="quarter" idx="12"/>
          </p:nvPr>
        </p:nvSpPr>
        <p:spPr/>
        <p:txBody>
          <a:bodyPr/>
          <a:lstStyle/>
          <a:p>
            <a:fld id="{50DEC214-4A26-8544-86E4-D5810B015655}" type="slidenum">
              <a:rPr lang="da-DK" smtClean="0"/>
              <a:pPr/>
              <a:t>73</a:t>
            </a:fld>
            <a:endParaRPr lang="da-DK" dirty="0"/>
          </a:p>
        </p:txBody>
      </p:sp>
    </p:spTree>
    <p:extLst>
      <p:ext uri="{BB962C8B-B14F-4D97-AF65-F5344CB8AC3E}">
        <p14:creationId xmlns:p14="http://schemas.microsoft.com/office/powerpoint/2010/main" val="548721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4219285412"/>
              </p:ext>
            </p:extLst>
          </p:nvPr>
        </p:nvGraphicFramePr>
        <p:xfrm>
          <a:off x="648349" y="2059300"/>
          <a:ext cx="8059167" cy="4247230"/>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71039">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71039">
                <a:tc>
                  <a:txBody>
                    <a:bodyPr/>
                    <a:lstStyle/>
                    <a:p>
                      <a:pPr>
                        <a:spcAft>
                          <a:spcPts val="600"/>
                        </a:spcAft>
                      </a:pPr>
                      <a:r>
                        <a:rPr lang="da-DK" sz="2400" b="1" dirty="0"/>
                        <a:t>Forbedringsrejsen</a:t>
                      </a:r>
                      <a:endParaRPr lang="da-DK" sz="2400" b="1" dirty="0">
                        <a:solidFill>
                          <a:schemeClr val="tx2"/>
                        </a:solidFill>
                      </a:endParaRPr>
                    </a:p>
                  </a:txBody>
                  <a:tcPr/>
                </a:tc>
                <a:extLst>
                  <a:ext uri="{0D108BD9-81ED-4DB2-BD59-A6C34878D82A}">
                    <a16:rowId xmlns:a16="http://schemas.microsoft.com/office/drawing/2014/main" val="10002"/>
                  </a:ext>
                </a:extLst>
              </a:tr>
              <a:tr h="571039">
                <a:tc>
                  <a:txBody>
                    <a:bodyPr/>
                    <a:lstStyle/>
                    <a:p>
                      <a:pPr>
                        <a:spcAft>
                          <a:spcPts val="600"/>
                        </a:spcAft>
                      </a:pPr>
                      <a:r>
                        <a:rPr lang="da-DK" sz="200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71039">
                <a:tc>
                  <a:txBody>
                    <a:bodyPr/>
                    <a:lstStyle/>
                    <a:p>
                      <a:pPr>
                        <a:spcAft>
                          <a:spcPts val="600"/>
                        </a:spcAft>
                      </a:pPr>
                      <a:r>
                        <a:rPr lang="da-DK" sz="200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82099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7103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7103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2810732656"/>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8</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92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620550"/>
            <a:ext cx="9648826" cy="1081007"/>
          </a:xfrm>
        </p:spPr>
        <p:txBody>
          <a:bodyPr/>
          <a:lstStyle/>
          <a:p>
            <a:r>
              <a:rPr lang="da-DK" dirty="0"/>
              <a:t>Forbedringsmodellen </a:t>
            </a:r>
            <a:br>
              <a:rPr lang="da-DK" dirty="0"/>
            </a:br>
            <a:r>
              <a:rPr lang="da-DK" dirty="0"/>
              <a:t>(Model for Improvement)</a:t>
            </a:r>
          </a:p>
        </p:txBody>
      </p:sp>
      <p:sp>
        <p:nvSpPr>
          <p:cNvPr id="4" name="Pladsholder til slidenummer 3"/>
          <p:cNvSpPr>
            <a:spLocks noGrp="1"/>
          </p:cNvSpPr>
          <p:nvPr>
            <p:ph type="sldNum" sz="quarter" idx="12"/>
          </p:nvPr>
        </p:nvSpPr>
        <p:spPr/>
        <p:txBody>
          <a:bodyPr/>
          <a:lstStyle/>
          <a:p>
            <a:fld id="{50DEC214-4A26-8544-86E4-D5810B015655}" type="slidenum">
              <a:rPr lang="da-DK" smtClean="0"/>
              <a:t>9</a:t>
            </a:fld>
            <a:endParaRPr lang="da-DK" dirty="0"/>
          </a:p>
        </p:txBody>
      </p:sp>
      <p:pic>
        <p:nvPicPr>
          <p:cNvPr id="6" name="Billede 5"/>
          <p:cNvPicPr>
            <a:picLocks noChangeAspect="1"/>
          </p:cNvPicPr>
          <p:nvPr/>
        </p:nvPicPr>
        <p:blipFill rotWithShape="1">
          <a:blip r:embed="rId3"/>
          <a:srcRect l="52120" t="18021" r="1388"/>
          <a:stretch/>
        </p:blipFill>
        <p:spPr>
          <a:xfrm>
            <a:off x="5735638" y="2534256"/>
            <a:ext cx="3666654" cy="3787108"/>
          </a:xfrm>
          <a:prstGeom prst="rect">
            <a:avLst/>
          </a:prstGeom>
        </p:spPr>
      </p:pic>
      <p:pic>
        <p:nvPicPr>
          <p:cNvPr id="7" name="Pladsholder til indhold 6"/>
          <p:cNvPicPr>
            <a:picLocks noGrp="1" noChangeAspect="1"/>
          </p:cNvPicPr>
          <p:nvPr>
            <p:ph idx="1"/>
          </p:nvPr>
        </p:nvPicPr>
        <p:blipFill>
          <a:blip r:embed="rId4"/>
          <a:stretch>
            <a:fillRect/>
          </a:stretch>
        </p:blipFill>
        <p:spPr>
          <a:xfrm>
            <a:off x="829578" y="1949864"/>
            <a:ext cx="4906060" cy="4239217"/>
          </a:xfrm>
          <a:prstGeom prst="rect">
            <a:avLst/>
          </a:prstGeom>
        </p:spPr>
      </p:pic>
      <p:sp>
        <p:nvSpPr>
          <p:cNvPr id="3" name="Tekstfelt 2">
            <a:extLst>
              <a:ext uri="{FF2B5EF4-FFF2-40B4-BE49-F238E27FC236}">
                <a16:creationId xmlns:a16="http://schemas.microsoft.com/office/drawing/2014/main" id="{C6FAB2C1-2317-3644-FF0C-3EA5CFB57D02}"/>
              </a:ext>
            </a:extLst>
          </p:cNvPr>
          <p:cNvSpPr txBox="1"/>
          <p:nvPr/>
        </p:nvSpPr>
        <p:spPr>
          <a:xfrm>
            <a:off x="330471" y="185926"/>
            <a:ext cx="2484167"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1131844689"/>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2.xml><?xml version="1.0" encoding="utf-8"?>
<a:theme xmlns:a="http://schemas.openxmlformats.org/drawingml/2006/main" name="2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F7F4DCB-A019-4291-ADDB-7A9D056CCF14}" vid="{65DEB6D5-6594-4D19-8C6D-57FB2BA7E1F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o_x0020_oprettet xmlns="04BCE6AD-BBF3-4DFC-854B-44DF9D626904">2025-02-03T23:00:00+00:00</Dato_x0020_oprettet>
    <Forsendelsesdato xmlns="http://schemas.microsoft.com/sharepoint/v3" xsi:nil="true"/>
    <CCMMeetingCaseLink xmlns="04BCE6AD-BBF3-4DFC-854B-44DF9D626904">
      <Url xsi:nil="true"/>
      <Description xsi:nil="true"/>
    </CCMMeetingCaseLink>
    <CCMAgendaStatus xmlns="04BCE6AD-BBF3-4DFC-854B-44DF9D626904" xsi:nil="true"/>
    <Registreringsdato xmlns="04BCE6AD-BBF3-4DFC-854B-44DF9D626904" xsi:nil="true"/>
    <CCMManageRelations xmlns="04BCE6AD-BBF3-4DFC-854B-44DF9D626904" xsi:nil="true"/>
    <Fortrolighed xmlns="04BCE6AD-BBF3-4DFC-854B-44DF9D626904">Offentlig</Fortrolighed>
    <Korrespondance xmlns="http://schemas.microsoft.com/sharepoint/v3">Intern</Korrespondance>
    <CCMCognitiveType xmlns="http://schemas.microsoft.com/sharepoint/v3">-1</CCMCognitiveType>
    <TaxCatchAll xmlns="053d26b7-4c3c-43b7-a62b-3cbf4218d9af"/>
    <Status xmlns="04BCE6AD-BBF3-4DFC-854B-44DF9D626904">Åben</Status>
    <CCMAgendaItemId xmlns="04BCE6AD-BBF3-4DFC-854B-44DF9D626904" xsi:nil="true"/>
    <CCMDescription xmlns="04BCE6AD-BBF3-4DFC-854B-44DF9D626904" xsi:nil="true"/>
    <m96ce802aec64391894b39b43d8136a5 xmlns="04BCE6AD-BBF3-4DFC-854B-44DF9D626904">
      <Terms xmlns="http://schemas.microsoft.com/office/infopath/2007/PartnerControls"/>
    </m96ce802aec64391894b39b43d8136a5>
    <CaseOwner xmlns="http://schemas.microsoft.com/sharepoint/v3">
      <UserInfo>
        <DisplayName>Sara Winther Kirkegård</DisplayName>
        <AccountId>3323</AccountId>
        <AccountType/>
      </UserInfo>
    </CaseOwner>
    <Beskrivelse xmlns="04BCE6AD-BBF3-4DFC-854B-44DF9D626904">​Projektledelse af kapabilitetsopbygning i forbedringsarbejde</Beskrivelse>
    <a3c7f3665c3f4ddab65e7e70f16e8438 xmlns="04BCE6AD-BBF3-4DFC-854B-44DF9D626904">
      <Terms xmlns="http://schemas.microsoft.com/office/infopath/2007/PartnerControls"/>
    </a3c7f3665c3f4ddab65e7e70f16e8438>
    <CCMMeetingCaseInstanceId xmlns="04BCE6AD-BBF3-4DFC-854B-44DF9D626904" xsi:nil="true"/>
    <Frist xmlns="04BCE6AD-BBF3-4DFC-854B-44DF9D626904" xsi:nil="true"/>
    <TrackID xmlns="http://schemas.microsoft.com/sharepoint/v3" xsi:nil="true"/>
    <Adresse xmlns="04BCE6AD-BBF3-4DFC-854B-44DF9D626904"/>
    <JournalDato xmlns="04BCE6AD-BBF3-4DFC-854B-44DF9D626904" xsi:nil="true"/>
    <CCMAgendaDocumentStatus xmlns="04BCE6AD-BBF3-4DFC-854B-44DF9D626904" xsi:nil="true"/>
    <Part xmlns="04BCE6AD-BBF3-4DFC-854B-44DF9D626904"/>
    <BrevId xmlns="04BCE6AD-BBF3-4DFC-854B-44DF9D626904" xsi:nil="true"/>
    <Dokumentgruppe xmlns="04BCE6AD-BBF3-4DFC-854B-44DF9D626904">Læringsmaterialer fra Dansk Selskab for Patientsikkerhed</Dokumentgruppe>
    <CCMMeetingCaseId xmlns="04BCE6AD-BBF3-4DFC-854B-44DF9D626904" xsi:nil="true"/>
    <CCMMetadataExtractionStatus xmlns="http://schemas.microsoft.com/sharepoint/v3">CCMPageCount:InProgress;CCMCommentCount:InProgress</CCMMetadataExtractionStatus>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EMN-2023-08076</CCMVisualId>
    <Finalized xmlns="http://schemas.microsoft.com/sharepoint/v3">false</Finalized>
    <DocID xmlns="http://schemas.microsoft.com/sharepoint/v3">12016902</DocID>
    <CaseRecordNumber xmlns="http://schemas.microsoft.com/sharepoint/v3">0</CaseRecordNumber>
    <CaseID xmlns="http://schemas.microsoft.com/sharepoint/v3">EMN-2023-08076</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0</CCMPreviewAnnotationsTasks>
    <CCMConversation xmlns="http://schemas.microsoft.com/sharepoint/v3" xsi:nil="true"/>
    <CCMTemplateID xmlns="http://schemas.microsoft.com/sharepoint/v3">0</CCMTemplateID>
  </documentManagement>
</p:properties>
</file>

<file path=customXml/item2.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8E892276091448458F0D76BC558014B8" ma:contentTypeVersion="2" ma:contentTypeDescription="GetOrganized dokument" ma:contentTypeScope="" ma:versionID="ebd9ef3caf07b5dc426b308dc27b5fd9">
  <xsd:schema xmlns:xsd="http://www.w3.org/2001/XMLSchema" xmlns:xs="http://www.w3.org/2001/XMLSchema" xmlns:p="http://schemas.microsoft.com/office/2006/metadata/properties" xmlns:ns1="http://schemas.microsoft.com/sharepoint/v3" xmlns:ns2="04BCE6AD-BBF3-4DFC-854B-44DF9D626904" xmlns:ns3="053d26b7-4c3c-43b7-a62b-3cbf4218d9af" xmlns:ns4="e2f33766-0e0b-4863-aba2-3da1f4b3f2e0" targetNamespace="http://schemas.microsoft.com/office/2006/metadata/properties" ma:root="true" ma:fieldsID="e85efebd04ca609b43ecc2026e518b2c" ns1:_="" ns2:_="" ns3:_="" ns4:_="">
    <xsd:import namespace="http://schemas.microsoft.com/sharepoint/v3"/>
    <xsd:import namespace="04BCE6AD-BBF3-4DFC-854B-44DF9D626904"/>
    <xsd:import namespace="053d26b7-4c3c-43b7-a62b-3cbf4218d9af"/>
    <xsd:import namespace="e2f33766-0e0b-4863-aba2-3da1f4b3f2e0"/>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Beskrivelse" minOccurs="0"/>
                <xsd:element ref="ns2:CCMDescription" minOccurs="0"/>
                <xsd:element ref="ns2:Adresse" minOccurs="0"/>
                <xsd:element ref="ns2:JournalDato" minOccurs="0"/>
                <xsd:element ref="ns2:BrevId" minOccurs="0"/>
                <xsd:element ref="ns2:Fortrolighed" minOccurs="0"/>
                <xsd:element ref="ns2:Dokumentgruppe"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2:m96ce802aec64391894b39b43d8136a5" minOccurs="0"/>
                <xsd:element ref="ns1:CCMMetadataExtractionStatus" minOccurs="0"/>
                <xsd:element ref="ns1:CCMPageCount" minOccurs="0"/>
                <xsd:element ref="ns1:CCMCommentCount" minOccurs="0"/>
                <xsd:element ref="ns1:CCMPreviewAnnotationsTask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2944;#Mette Nagel Kasper"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5" nillable="true" ma:displayName="Forsendelsesdato" ma:internalName="Forsendelsesdato">
      <xsd:simpleType>
        <xsd:restriction base="dms:DateTime"/>
      </xsd:simpleType>
    </xsd:element>
    <xsd:element name="TrackID" ma:index="7" nillable="true" ma:displayName="TrackID" ma:description="" ma:internalName="TrackID">
      <xsd:simpleType>
        <xsd:restriction base="dms:Note">
          <xsd:maxLength value="255"/>
        </xsd:restriction>
      </xsd:simpleType>
    </xsd:element>
    <xsd:element name="CCMCognitiveType" ma:index="12" nillable="true" ma:displayName="CognitiveType" ma:decimals="0" ma:description="" ma:internalName="CCMCognitiveType" ma:readOnly="false">
      <xsd:simpleType>
        <xsd:restriction base="dms:Number"/>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8"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9" nillable="true" ma:displayName="Sider" ma:decimals="0" ma:internalName="CCMPageCount" ma:readOnly="true">
      <xsd:simpleType>
        <xsd:restriction base="dms:Number"/>
      </xsd:simpleType>
    </xsd:element>
    <xsd:element name="CCMCommentCount" ma:index="60" nillable="true" ma:displayName="Kommentarer" ma:decimals="0" ma:internalName="CCMCommentCount" ma:readOnly="true">
      <xsd:simpleType>
        <xsd:restriction base="dms:Number"/>
      </xsd:simpleType>
    </xsd:element>
    <xsd:element name="CCMPreviewAnnotationsTasks" ma:index="61"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04BCE6AD-BBF3-4DFC-854B-44DF9D626904"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CCMAgendaDocumentStatus" ma:index="8" nillable="true" ma:displayName="Status  for dagsordensdokument" ma:default="" ma:format="Dropdown" ma:internalName="CCMAgendaDocumentStatus">
      <xsd:simpleType>
        <xsd:restriction base="dms:Choice">
          <xsd:enumeration value="Udkast"/>
          <xsd:enumeration value="Under udarbejdelse"/>
          <xsd:enumeration value="Endelig"/>
        </xsd:restriction>
      </xsd:simpleType>
    </xsd:element>
    <xsd:element name="CCMAgendaStatus" ma:index="9"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0"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1" nillable="true" ma:displayName="Part" ma:list="{2D2051C1-C325-4E1E-9D71-CCF2622D52B9}"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3" nillable="true" ma:displayName="CCMManageRelations" ma:internalName="CCMManageRelations">
      <xsd:simpleType>
        <xsd:restriction base="dms:Text">
          <xsd:maxLength value="255"/>
        </xsd:restriction>
      </xsd:simpleType>
    </xsd:element>
    <xsd:element name="Status" ma:index="14"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5" nillable="true" ma:displayName="Frist" ma:format="DateOnly" ma:internalName="Frist">
      <xsd:simpleType>
        <xsd:restriction base="dms:DateTime"/>
      </xsd:simpleType>
    </xsd:element>
    <xsd:element name="Registreringsdato" ma:index="16" nillable="true" ma:displayName="Registreringsdato" ma:format="DateOnly" ma:internalName="Registreringsdato">
      <xsd:simpleType>
        <xsd:restriction base="dms:DateTime"/>
      </xsd:simpleType>
    </xsd:element>
    <xsd:element name="Beskrivelse" ma:index="18" nillable="true" ma:displayName="Beskrivelse" ma:default="​Projektledelse af kapabilitetsopbygning i forbedringsarbejde" ma:internalName="Beskrivelse">
      <xsd:simpleType>
        <xsd:restriction base="dms:Note">
          <xsd:maxLength value="255"/>
        </xsd:restriction>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A43A0269-3783-4FB1-B193-B62DD9E139AE}" ma:internalName="Adresse" ma:showField="Fullname">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Dokumentgruppe" ma:index="24" nillable="true" ma:displayName="Dokumentgruppe" ma:internalName="Dokumentgruppe">
      <xsd:simpleType>
        <xsd:restriction base="dms:Text">
          <xsd:maxLength value="255"/>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m96ce802aec64391894b39b43d8136a5" ma:index="54" nillable="true" ma:taxonomy="true" ma:internalName="m96ce802aec64391894b39b43d8136a5" ma:taxonomyFieldName="Enhed" ma:displayName="Enhed" ma:default="" ma:fieldId="{696ce802-aec6-4391-894b-39b43d8136a5}" ma:sspId="2cf6b21c-e739-421b-8f40-7865e9e1b0be" ma:termSetId="8ed8c9ea-7052-4c1d-a4d7-b9c10bffea6f"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53d26b7-4c3c-43b7-a62b-3cbf4218d9af"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5d84912a-3815-40ab-988d-02a5e9e3663c}" ma:internalName="TaxCatchAll" ma:showField="CatchAllData" ma:web="053d26b7-4c3c-43b7-a62b-3cbf4218d9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f33766-0e0b-4863-aba2-3da1f4b3f2e0" elementFormDefault="qualified">
    <xsd:import namespace="http://schemas.microsoft.com/office/2006/documentManagement/types"/>
    <xsd:import namespace="http://schemas.microsoft.com/office/infopath/2007/PartnerControls"/>
    <xsd:element name="SharedWithUsers" ma:index="6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7"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09C2F8-07E4-4C01-AB3A-1253CECF9202}">
  <ds:schemaRefs>
    <ds:schemaRef ds:uri="http://purl.org/dc/terms/"/>
    <ds:schemaRef ds:uri="http://schemas.microsoft.com/office/infopath/2007/PartnerControls"/>
    <ds:schemaRef ds:uri="http://schemas.microsoft.com/office/2006/documentManagement/types"/>
    <ds:schemaRef ds:uri="http://purl.org/dc/dcmitype/"/>
    <ds:schemaRef ds:uri="http://schemas.microsoft.com/sharepoint/v3"/>
    <ds:schemaRef ds:uri="http://schemas.microsoft.com/office/2006/metadata/properties"/>
    <ds:schemaRef ds:uri="http://purl.org/dc/elements/1.1/"/>
    <ds:schemaRef ds:uri="http://schemas.openxmlformats.org/package/2006/metadata/core-properties"/>
    <ds:schemaRef ds:uri="e2f33766-0e0b-4863-aba2-3da1f4b3f2e0"/>
    <ds:schemaRef ds:uri="053d26b7-4c3c-43b7-a62b-3cbf4218d9af"/>
    <ds:schemaRef ds:uri="04BCE6AD-BBF3-4DFC-854B-44DF9D626904"/>
    <ds:schemaRef ds:uri="http://www.w3.org/XML/1998/namespace"/>
  </ds:schemaRefs>
</ds:datastoreItem>
</file>

<file path=customXml/itemProps2.xml><?xml version="1.0" encoding="utf-8"?>
<ds:datastoreItem xmlns:ds="http://schemas.openxmlformats.org/officeDocument/2006/customXml" ds:itemID="{46AE780B-DDB1-411D-BC78-A1C11E8F20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BCE6AD-BBF3-4DFC-854B-44DF9D626904"/>
    <ds:schemaRef ds:uri="053d26b7-4c3c-43b7-a62b-3cbf4218d9af"/>
    <ds:schemaRef ds:uri="e2f33766-0e0b-4863-aba2-3da1f4b3f2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B34E41-B3DB-4E2C-9A53-304045BEA2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Slagelse Sygehus_DK_2022</Template>
  <TotalTime>5026</TotalTime>
  <Words>13322</Words>
  <Application>Microsoft Office PowerPoint</Application>
  <PresentationFormat>Widescreen</PresentationFormat>
  <Paragraphs>1528</Paragraphs>
  <Slides>73</Slides>
  <Notes>73</Notes>
  <HiddenSlides>6</HiddenSlides>
  <MMClips>0</MMClips>
  <ScaleCrop>false</ScaleCrop>
  <HeadingPairs>
    <vt:vector size="6" baseType="variant">
      <vt:variant>
        <vt:lpstr>Benyttede skrifttyper</vt:lpstr>
      </vt:variant>
      <vt:variant>
        <vt:i4>9</vt:i4>
      </vt:variant>
      <vt:variant>
        <vt:lpstr>Tema</vt:lpstr>
      </vt:variant>
      <vt:variant>
        <vt:i4>2</vt:i4>
      </vt:variant>
      <vt:variant>
        <vt:lpstr>Slidetitler</vt:lpstr>
      </vt:variant>
      <vt:variant>
        <vt:i4>73</vt:i4>
      </vt:variant>
    </vt:vector>
  </HeadingPairs>
  <TitlesOfParts>
    <vt:vector size="84" baseType="lpstr">
      <vt:lpstr>Aptos</vt:lpstr>
      <vt:lpstr>Arial</vt:lpstr>
      <vt:lpstr>Calibri</vt:lpstr>
      <vt:lpstr>Courier New</vt:lpstr>
      <vt:lpstr>Roboto</vt:lpstr>
      <vt:lpstr>Symbol</vt:lpstr>
      <vt:lpstr>Times New Roman</vt:lpstr>
      <vt:lpstr>Verdana</vt:lpstr>
      <vt:lpstr>Wingdings</vt:lpstr>
      <vt:lpstr>Region Sjælland - PPT</vt:lpstr>
      <vt:lpstr>2_Region Sjælland - PPT</vt:lpstr>
      <vt:lpstr>Anvendelse af læringsmaterialet</vt:lpstr>
      <vt:lpstr>Velkommen til Indsæt virksomhedsområde Forbedringsrejse  Hold x</vt:lpstr>
      <vt:lpstr>Dagens program</vt:lpstr>
      <vt:lpstr>Formål og mål for dagen</vt:lpstr>
      <vt:lpstr>Læringsmål kick-off</vt:lpstr>
      <vt:lpstr> Præsentation af indsæt sygehus og SSP</vt:lpstr>
      <vt:lpstr> Præsentation af mentorer</vt:lpstr>
      <vt:lpstr>Dagens program</vt:lpstr>
      <vt:lpstr>Forbedringsmodellen  (Model for Improvement)</vt:lpstr>
      <vt:lpstr>Forbedringsmodellen</vt:lpstr>
      <vt:lpstr>  Forbedringsrejsen</vt:lpstr>
      <vt:lpstr> De 5 faser</vt:lpstr>
      <vt:lpstr> Workshops</vt:lpstr>
      <vt:lpstr> Workshops</vt:lpstr>
      <vt:lpstr> Workshops</vt:lpstr>
      <vt:lpstr>Dagens program</vt:lpstr>
      <vt:lpstr> Roller og ansvar</vt:lpstr>
      <vt:lpstr>Forbedringsrejsen Roller og ansvar</vt:lpstr>
      <vt:lpstr>Forbedringsrejsen Roller og ansvar</vt:lpstr>
      <vt:lpstr>Forbedringsrejsen Roller og ansvar</vt:lpstr>
      <vt:lpstr>Forbedringsrejsen Roller og ansvar</vt:lpstr>
      <vt:lpstr>Læring og videndeling fra tidligere hold</vt:lpstr>
      <vt:lpstr>Pause</vt:lpstr>
      <vt:lpstr>Dagens program</vt:lpstr>
      <vt:lpstr>Forbedringsindsatser</vt:lpstr>
      <vt:lpstr> Pitch jeres forandringsidé</vt:lpstr>
      <vt:lpstr>Pause</vt:lpstr>
      <vt:lpstr>Dagens program</vt:lpstr>
      <vt:lpstr>     Forstå det system, I ønsker at forbedre</vt:lpstr>
      <vt:lpstr>At forstå det system, vi vil forbedre  Arbejdsgangsanalyse</vt:lpstr>
      <vt:lpstr>Kortlægning af rutiner og processer - Det handler om at få et fælles billede…</vt:lpstr>
      <vt:lpstr>Hvorfor arbejdsgangsanalyse?</vt:lpstr>
      <vt:lpstr>Hvad er en arbejdsgangsanalyse?</vt:lpstr>
      <vt:lpstr> Der er normalt tre udgaver af en arbejdsgang</vt:lpstr>
      <vt:lpstr>Eksempler på analyse af arbejdsgange (Indsæt gerne egne foto)</vt:lpstr>
      <vt:lpstr>Alt er proces</vt:lpstr>
      <vt:lpstr>Top/Down</vt:lpstr>
      <vt:lpstr>Arbejdsgangsanalyse - hvordan?</vt:lpstr>
      <vt:lpstr>Tips og tricks til at komme i gang</vt:lpstr>
      <vt:lpstr>Øvelse: Begynd på arbejdsgangsanalyse  </vt:lpstr>
      <vt:lpstr>Næste skridt…</vt:lpstr>
      <vt:lpstr>I patientens fodspor  Patientperspektivet</vt:lpstr>
      <vt:lpstr>Hvorfor gå i patientens fodspor?</vt:lpstr>
      <vt:lpstr>Fokus: Gå i patientens fodspor</vt:lpstr>
      <vt:lpstr>I patientens fodspor - skyggemetode</vt:lpstr>
      <vt:lpstr>I patientens fodspor - skyggemetode</vt:lpstr>
      <vt:lpstr>Før</vt:lpstr>
      <vt:lpstr>Under</vt:lpstr>
      <vt:lpstr>Efter</vt:lpstr>
      <vt:lpstr>Opmærksomhedspunkter</vt:lpstr>
      <vt:lpstr>Paretoanalyse  Afklaring af problem</vt:lpstr>
      <vt:lpstr>Hvad er årsagerne til problemet?</vt:lpstr>
      <vt:lpstr>Paretoanalyse</vt:lpstr>
      <vt:lpstr>Afklaring af problem i indsats</vt:lpstr>
      <vt:lpstr>Eksempel på undersøgelse af problem</vt:lpstr>
      <vt:lpstr>Paretoanalyse – tidstro dataindsamling om årsager til problem</vt:lpstr>
      <vt:lpstr>Forskellige datakilder</vt:lpstr>
      <vt:lpstr>Oversæt og omsæt til egen indsats</vt:lpstr>
      <vt:lpstr>Paretoanalyse  – tidstro dataindsamling om årsager til problem</vt:lpstr>
      <vt:lpstr>Hurtig måling</vt:lpstr>
      <vt:lpstr>Afklaring af problem i initiativ</vt:lpstr>
      <vt:lpstr>Dagens program</vt:lpstr>
      <vt:lpstr>De 5 faser</vt:lpstr>
      <vt:lpstr>  Undersøgelsesfasen</vt:lpstr>
      <vt:lpstr> Det praktiske</vt:lpstr>
      <vt:lpstr> Workshop 1</vt:lpstr>
      <vt:lpstr>Charter</vt:lpstr>
      <vt:lpstr>Litteratur på Forbedringsrejsen</vt:lpstr>
      <vt:lpstr>Evaluering</vt:lpstr>
      <vt:lpstr>Dagens program</vt:lpstr>
      <vt:lpstr>Mentortræf</vt:lpstr>
      <vt:lpstr>Et samarbejde mellem</vt:lpstr>
      <vt:lpstr>PowerPoint-præsentation</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til kick-off</dc:title>
  <dc:creator>rikke.ulka@patientsikkerhed.dk</dc:creator>
  <cp:lastModifiedBy>Mette Nagel Kasper</cp:lastModifiedBy>
  <cp:revision>16</cp:revision>
  <cp:lastPrinted>2024-11-05T10:04:50Z</cp:lastPrinted>
  <dcterms:created xsi:type="dcterms:W3CDTF">2024-07-09T08:40:43Z</dcterms:created>
  <dcterms:modified xsi:type="dcterms:W3CDTF">2025-11-27T12:50:54Z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0x010100AC085CFC53BC46CEA2EADE194AD9D482008E892276091448458F0D76BC558014B8</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Classification">
    <vt:lpwstr/>
  </property>
  <property fmtid="{D5CDD505-2E9C-101B-9397-08002B2CF9AE}" pid="8" name="CCMSystem">
    <vt:lpwstr> </vt:lpwstr>
  </property>
  <property fmtid="{D5CDD505-2E9C-101B-9397-08002B2CF9AE}" pid="9" name="Enhed">
    <vt:lpwstr/>
  </property>
  <property fmtid="{D5CDD505-2E9C-101B-9397-08002B2CF9AE}" pid="10" name="CCMEventContext">
    <vt:lpwstr>95dbca8b-3f47-47fe-9a93-99c0362a6ed1</vt:lpwstr>
  </property>
  <property fmtid="{D5CDD505-2E9C-101B-9397-08002B2CF9AE}" pid="11" name="Dokumenttype">
    <vt:lpwstr/>
  </property>
  <property fmtid="{D5CDD505-2E9C-101B-9397-08002B2CF9AE}" pid="12" name="CCMCommunication">
    <vt:lpwstr/>
  </property>
</Properties>
</file>