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  <p:sldMasterId id="2147483699" r:id="rId5"/>
  </p:sldMasterIdLst>
  <p:notesMasterIdLst>
    <p:notesMasterId r:id="rId28"/>
  </p:notesMasterIdLst>
  <p:handoutMasterIdLst>
    <p:handoutMasterId r:id="rId29"/>
  </p:handoutMasterIdLst>
  <p:sldIdLst>
    <p:sldId id="308" r:id="rId6"/>
    <p:sldId id="444" r:id="rId7"/>
    <p:sldId id="364" r:id="rId8"/>
    <p:sldId id="405" r:id="rId9"/>
    <p:sldId id="407" r:id="rId10"/>
    <p:sldId id="404" r:id="rId11"/>
    <p:sldId id="441" r:id="rId12"/>
    <p:sldId id="433" r:id="rId13"/>
    <p:sldId id="406" r:id="rId14"/>
    <p:sldId id="435" r:id="rId15"/>
    <p:sldId id="437" r:id="rId16"/>
    <p:sldId id="436" r:id="rId17"/>
    <p:sldId id="412" r:id="rId18"/>
    <p:sldId id="434" r:id="rId19"/>
    <p:sldId id="403" r:id="rId20"/>
    <p:sldId id="438" r:id="rId21"/>
    <p:sldId id="411" r:id="rId22"/>
    <p:sldId id="439" r:id="rId23"/>
    <p:sldId id="440" r:id="rId24"/>
    <p:sldId id="443" r:id="rId25"/>
    <p:sldId id="367" r:id="rId26"/>
    <p:sldId id="402" r:id="rId2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80490A-BA44-2EE4-37EB-DBC57236379F}" name="Henriette Hansen" initials="HH" userId="S::henh@regsj.dk::c5627a48-8e0e-4464-b7a3-41171d3c11d2" providerId="AD"/>
  <p188:author id="{9F62FB29-EB9F-24A4-335D-650BF6919C39}" name="Katrine Højager Hansen" initials="KH" userId="S::khohan@naestved.dk::b7097e99-32c9-46bf-843e-050764eb6253" providerId="AD"/>
  <p188:author id="{B87D0F36-A988-6A7D-3D97-72534DC353A4}" name="Barbara í Nesinum Askham" initials="BA" userId="S::bna@regsj.dk::a066d6cb-4829-4eb8-aaa0-a4fca653bac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5182"/>
    <a:srgbClr val="003D84"/>
    <a:srgbClr val="006479"/>
    <a:srgbClr val="3330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3" autoAdjust="0"/>
    <p:restoredTop sz="89831" autoAdjust="0"/>
  </p:normalViewPr>
  <p:slideViewPr>
    <p:cSldViewPr snapToGrid="0" snapToObjects="1">
      <p:cViewPr varScale="1">
        <p:scale>
          <a:sx n="114" d="100"/>
          <a:sy n="114" d="100"/>
        </p:scale>
        <p:origin x="4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9" d="100"/>
          <a:sy n="169" d="100"/>
        </p:scale>
        <p:origin x="54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2EAC4E-151A-424C-A726-5754B3EDBC76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11920E-EFAE-4172-9378-C73D93813731}" type="pres">
      <dgm:prSet presAssocID="{532EAC4E-151A-424C-A726-5754B3EDBC76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0D7FB35-05C5-461E-B76A-7C2A2EF02967}" type="presOf" srcId="{532EAC4E-151A-424C-A726-5754B3EDBC76}" destId="{5A11920E-EFAE-4172-9378-C73D938137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6DC55E8A-9D27-3A49-9995-5E6023CA6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E433F60-25B4-C446-ABCB-AA77974EE3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96FE1-C4E4-D446-87BD-A02D6B729F2F}" type="datetimeFigureOut">
              <a:t>16-04-2026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322219D-EBCB-EB42-B7E5-290A44B1BA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628D745-92E9-C747-B2A0-6EDFC868BB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0A214-973D-D741-96DB-340BF266A326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6364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1947D-3E69-7B44-AD59-F1BD27BA42C1}" type="datetimeFigureOut">
              <a:rPr lang="da-DK" smtClean="0"/>
              <a:t>16-04-2026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9645C-D7FA-D74E-BD59-FA43DBFDCD6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9073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8463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Fokus på medicinsk udstyr f.eks. Kateter som kan give trykskade både ved urinrøret og hvis pt. ligger på slangen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4761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Kilde: Bilag til tværregional retningslinje dok-id: 494724 Version 6 Trykskader/tryksår - risikovurdering og sårklassifikation - voksne fra 18 år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 fås som lommekort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2316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7A416-330B-EDE0-0A23-353C43327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1E7CAB9-D661-DF3B-B0E6-07A8420376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C7265A9-0AD7-5CE2-3B3B-5AB2BAF6C1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70DF9B2-7CAD-6CF7-624C-D8F4686A31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6667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3349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9A493-4FF0-8294-FB22-867CD288B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EBE06E8-4151-7281-B55C-436110584E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E4EC683-3F3D-B86C-E1B6-DDC6034A71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Mere om kategorierne i PP ”Behandling af tryksår”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04A67BB-7962-B69A-E028-5F1061F23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3062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Der kan være flere grunde til at man vælger den ene frem for den anden type madras. Vigtigt at det er en individuel vurdering. </a:t>
            </a:r>
          </a:p>
          <a:p>
            <a:r>
              <a:rPr lang="da-DK" dirty="0" err="1"/>
              <a:t>Vekseltryksmadrassen</a:t>
            </a:r>
            <a:r>
              <a:rPr lang="da-DK" dirty="0"/>
              <a:t> kan gøre patienter/ borgere, som ellers er selvhjulpne, mere afhængig af hjælp.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269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6B5FA-64FB-0DD1-7CD6-3B84F3941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0C9BC43-1946-FF24-6D38-B503CAAF17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0F2B359-233F-09B7-8BC7-DE26C2C36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Forskelligt i både primær og sekundær sektor hvordan ”adgangen” er til at bruge denne type aflastning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C22CA91-265F-0893-0043-41ED02CA77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2919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Yderst vigtigt med fokus på hæle, som ofte har brug for ”separat aflastning”. </a:t>
            </a:r>
          </a:p>
          <a:p>
            <a:r>
              <a:rPr lang="da-DK" dirty="0"/>
              <a:t>Ikke nok med aflastende madras, da der er meget vægt på hælene, og ved fx mennesker med diabetes kan </a:t>
            </a:r>
            <a:r>
              <a:rPr lang="da-DK" dirty="0" err="1"/>
              <a:t>neuropati</a:t>
            </a:r>
            <a:r>
              <a:rPr lang="da-DK" dirty="0"/>
              <a:t> gøre, at de ikke mærker smerte ved trykbelastning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2426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Care </a:t>
            </a:r>
            <a:r>
              <a:rPr lang="da-DK" dirty="0" err="1"/>
              <a:t>bundle</a:t>
            </a:r>
            <a:r>
              <a:rPr lang="da-DK" dirty="0"/>
              <a:t> anbefales fra NKR og der kan fx HUSKE bruges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7632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45897-A9FE-7AB7-BAA9-02C86A617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2DBF17B-D868-E3DD-D318-33F083F8D4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629F8E6-E1BD-F3F2-7FB1-8936B795C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A935724-A6CF-7C3E-6798-162E95DFC2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4678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Obs. </a:t>
            </a:r>
            <a:r>
              <a:rPr lang="da-DK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hvis der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 vævskade i form af rødme, men man ikke kan vurdere dybden af skaden.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ED8D7-4A6D-4D85-847E-4D773EF98547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8047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4D0AA-7FF6-C1B1-CA3F-C9244E504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8F00DAE-36AB-00DF-F861-A6DD5EB326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D804345-3D8C-2505-0EBA-B1FB1ACEB4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4303874-B8F0-2236-106F-F72F701EC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4835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764A7-A297-428F-12C9-4B5EB6EBD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83116CE-138A-B740-57CC-E825F47112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8E072A2-D186-2204-1F19-4C95F4587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64E7084-E312-60D2-037C-829E9D4613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9124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7CD43-38FD-8A58-92AA-2D70DCD0C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F27AF1F-55C2-D6DA-5D45-50D99F0CDF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643E363-09DD-0404-9A03-34A1AC71DF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E620108-DFA2-1C49-2B7F-5AE1F37207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9419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Kilde: </a:t>
            </a:r>
            <a:endParaRPr lang="da-DK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Bilag til tværregional retningslinje dok-id: 494724 Version 6 Trykskader/tryksår - risikovurdering og sårklassifikation - voksne fra 18 år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2984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findes mere end 40 forskellige modeller for risikoscreening f.eks.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Norten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men man har valgt at bruge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Braden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de fleste kommuner og i Region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Sjællland</a:t>
            </a: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Lokale retningslinjer skal selvfølgelig altid følges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2370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822E9-1ECE-EDE9-CC68-CAA50ED5D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B97981F-9F94-7786-9EEB-C41FFA5C2F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601F2CF-91DD-3716-9FC3-8D7F6C16A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OBS: Smerter er med til at reducerer livsudfoldelsen, påvirker livskvaliteten og samtidig har det negativ effekt på selve sårhelingen.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C58ABFF-236D-DC5C-3C25-E6889016BE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4863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B9DF3FB7-2679-4785-86CF-324A9660DD10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16E7523E-5FEF-ED42-B56C-E32805C0A6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6858" y="1"/>
            <a:ext cx="6815143" cy="5337467"/>
          </a:xfrm>
          <a:custGeom>
            <a:avLst/>
            <a:gdLst>
              <a:gd name="connsiteX0" fmla="*/ 0 w 6815143"/>
              <a:gd name="connsiteY0" fmla="*/ 0 h 5337467"/>
              <a:gd name="connsiteX1" fmla="*/ 6815143 w 6815143"/>
              <a:gd name="connsiteY1" fmla="*/ 0 h 5337467"/>
              <a:gd name="connsiteX2" fmla="*/ 6815143 w 6815143"/>
              <a:gd name="connsiteY2" fmla="*/ 5148384 h 5337467"/>
              <a:gd name="connsiteX3" fmla="*/ 6747962 w 6815143"/>
              <a:gd name="connsiteY3" fmla="*/ 5167461 h 5337467"/>
              <a:gd name="connsiteX4" fmla="*/ 5398418 w 6815143"/>
              <a:gd name="connsiteY4" fmla="*/ 5337467 h 5337467"/>
              <a:gd name="connsiteX5" fmla="*/ 5445 w 6815143"/>
              <a:gd name="connsiteY5" fmla="*/ 215350 h 533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5143" h="5337467">
                <a:moveTo>
                  <a:pt x="0" y="0"/>
                </a:moveTo>
                <a:lnTo>
                  <a:pt x="6815143" y="0"/>
                </a:lnTo>
                <a:lnTo>
                  <a:pt x="6815143" y="5148384"/>
                </a:lnTo>
                <a:lnTo>
                  <a:pt x="6747962" y="5167461"/>
                </a:lnTo>
                <a:cubicBezTo>
                  <a:pt x="6316613" y="5278442"/>
                  <a:pt x="5864408" y="5337467"/>
                  <a:pt x="5398418" y="5337467"/>
                </a:cubicBezTo>
                <a:cubicBezTo>
                  <a:pt x="2509278" y="5337467"/>
                  <a:pt x="150074" y="3068548"/>
                  <a:pt x="5445" y="21535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80000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712228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D6D32C3-3E39-44FC-B677-F64FDC651BDE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50" y="1881188"/>
            <a:ext cx="4464000" cy="4400812"/>
          </a:xfrm>
          <a:prstGeom prst="rect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79727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dsholder til billede 19">
            <a:extLst>
              <a:ext uri="{FF2B5EF4-FFF2-40B4-BE49-F238E27FC236}">
                <a16:creationId xmlns:a16="http://schemas.microsoft.com/office/drawing/2014/main" id="{0476D3A0-8FFB-2A4B-9CB9-42995E058A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40133" y="0"/>
            <a:ext cx="4356942" cy="6858000"/>
          </a:xfrm>
          <a:custGeom>
            <a:avLst/>
            <a:gdLst>
              <a:gd name="connsiteX0" fmla="*/ 700359 w 4356942"/>
              <a:gd name="connsiteY0" fmla="*/ 0 h 6858000"/>
              <a:gd name="connsiteX1" fmla="*/ 4356942 w 4356942"/>
              <a:gd name="connsiteY1" fmla="*/ 0 h 6858000"/>
              <a:gd name="connsiteX2" fmla="*/ 4356942 w 4356942"/>
              <a:gd name="connsiteY2" fmla="*/ 6858000 h 6858000"/>
              <a:gd name="connsiteX3" fmla="*/ 696553 w 4356942"/>
              <a:gd name="connsiteY3" fmla="*/ 6858000 h 6858000"/>
              <a:gd name="connsiteX4" fmla="*/ 0 w 4356942"/>
              <a:gd name="connsiteY4" fmla="*/ 3434080 h 6858000"/>
              <a:gd name="connsiteX5" fmla="*/ 700359 w 43569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942" h="6858000">
                <a:moveTo>
                  <a:pt x="700359" y="0"/>
                </a:moveTo>
                <a:lnTo>
                  <a:pt x="4356942" y="0"/>
                </a:lnTo>
                <a:lnTo>
                  <a:pt x="4356942" y="6858000"/>
                </a:lnTo>
                <a:lnTo>
                  <a:pt x="696553" y="6858000"/>
                </a:lnTo>
                <a:cubicBezTo>
                  <a:pt x="248678" y="5806440"/>
                  <a:pt x="0" y="4649470"/>
                  <a:pt x="0" y="3434080"/>
                </a:cubicBezTo>
                <a:cubicBezTo>
                  <a:pt x="0" y="2214880"/>
                  <a:pt x="249947" y="1054100"/>
                  <a:pt x="70035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369794"/>
            <a:ext cx="6192838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CDBE7BF-11F8-4FEA-BFEC-7D25DB3D97D0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881188"/>
            <a:ext cx="6192838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99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5545138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3773424"/>
            <a:ext cx="5545138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21" name="Pladsholder til billede 20">
            <a:extLst>
              <a:ext uri="{FF2B5EF4-FFF2-40B4-BE49-F238E27FC236}">
                <a16:creationId xmlns:a16="http://schemas.microsoft.com/office/drawing/2014/main" id="{7BE722CF-E437-4047-9AFA-AB9C5302F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06920" y="0"/>
            <a:ext cx="5085080" cy="6858000"/>
          </a:xfrm>
          <a:custGeom>
            <a:avLst/>
            <a:gdLst>
              <a:gd name="connsiteX0" fmla="*/ 701040 w 5085080"/>
              <a:gd name="connsiteY0" fmla="*/ 0 h 6858000"/>
              <a:gd name="connsiteX1" fmla="*/ 5085080 w 5085080"/>
              <a:gd name="connsiteY1" fmla="*/ 0 h 6858000"/>
              <a:gd name="connsiteX2" fmla="*/ 5085080 w 5085080"/>
              <a:gd name="connsiteY2" fmla="*/ 6858000 h 6858000"/>
              <a:gd name="connsiteX3" fmla="*/ 697230 w 5085080"/>
              <a:gd name="connsiteY3" fmla="*/ 6858000 h 6858000"/>
              <a:gd name="connsiteX4" fmla="*/ 0 w 5085080"/>
              <a:gd name="connsiteY4" fmla="*/ 3434080 h 6858000"/>
              <a:gd name="connsiteX5" fmla="*/ 701040 w 508508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5080" h="6858000">
                <a:moveTo>
                  <a:pt x="701040" y="0"/>
                </a:moveTo>
                <a:lnTo>
                  <a:pt x="5085080" y="0"/>
                </a:lnTo>
                <a:lnTo>
                  <a:pt x="5085080" y="6858000"/>
                </a:lnTo>
                <a:lnTo>
                  <a:pt x="697230" y="6858000"/>
                </a:lnTo>
                <a:cubicBezTo>
                  <a:pt x="248920" y="5806440"/>
                  <a:pt x="0" y="4649470"/>
                  <a:pt x="0" y="3434080"/>
                </a:cubicBezTo>
                <a:cubicBezTo>
                  <a:pt x="0" y="2214880"/>
                  <a:pt x="250190" y="1054100"/>
                  <a:pt x="70104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indsætte et billede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E7528BCD-DBCC-2D42-B2F5-86185A462BC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367213" y="7020000"/>
            <a:ext cx="1368425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8FC5541-6228-4458-8AA3-F4FC705DF069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11" name="Pladsholder til sidefod 4">
            <a:extLst>
              <a:ext uri="{FF2B5EF4-FFF2-40B4-BE49-F238E27FC236}">
                <a16:creationId xmlns:a16="http://schemas.microsoft.com/office/drawing/2014/main" id="{7F036CED-EA80-CB4C-A91D-283C39D3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6534000"/>
            <a:ext cx="3097213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241741C4-095C-FC45-92EE-4DF81AE6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6788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326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96FE865B-5B57-483A-A65D-8601EAA9A5CC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9190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1BA6D4CC-8FC4-BB4D-8737-B88BADCB05C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244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6FF9743-D561-41DA-8162-880680161236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0523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F43B73F-CA28-465A-B2C5-72304D641297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1" name="Pladsholder til billede 30">
            <a:extLst>
              <a:ext uri="{FF2B5EF4-FFF2-40B4-BE49-F238E27FC236}">
                <a16:creationId xmlns:a16="http://schemas.microsoft.com/office/drawing/2014/main" id="{78FF33C8-92BF-B546-95BC-A02F0253588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0"/>
            <a:ext cx="8427625" cy="6282000"/>
          </a:xfrm>
          <a:custGeom>
            <a:avLst/>
            <a:gdLst>
              <a:gd name="connsiteX0" fmla="*/ 0 w 8550777"/>
              <a:gd name="connsiteY0" fmla="*/ 0 h 6373798"/>
              <a:gd name="connsiteX1" fmla="*/ 8274675 w 8550777"/>
              <a:gd name="connsiteY1" fmla="*/ 0 h 6373798"/>
              <a:gd name="connsiteX2" fmla="*/ 8336206 w 8550777"/>
              <a:gd name="connsiteY2" fmla="*/ 181851 h 6373798"/>
              <a:gd name="connsiteX3" fmla="*/ 8550777 w 8550777"/>
              <a:gd name="connsiteY3" fmla="*/ 1601104 h 6373798"/>
              <a:gd name="connsiteX4" fmla="*/ 3778083 w 8550777"/>
              <a:gd name="connsiteY4" fmla="*/ 6373798 h 6373798"/>
              <a:gd name="connsiteX5" fmla="*/ 95241 w 8550777"/>
              <a:gd name="connsiteY5" fmla="*/ 4636981 h 6373798"/>
              <a:gd name="connsiteX6" fmla="*/ 0 w 8550777"/>
              <a:gd name="connsiteY6" fmla="*/ 4515786 h 637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0777" h="6373798">
                <a:moveTo>
                  <a:pt x="0" y="0"/>
                </a:moveTo>
                <a:lnTo>
                  <a:pt x="8274675" y="0"/>
                </a:lnTo>
                <a:lnTo>
                  <a:pt x="8336206" y="181851"/>
                </a:lnTo>
                <a:cubicBezTo>
                  <a:pt x="8475655" y="630193"/>
                  <a:pt x="8550777" y="1106876"/>
                  <a:pt x="8550777" y="1601104"/>
                </a:cubicBezTo>
                <a:cubicBezTo>
                  <a:pt x="8550777" y="4236990"/>
                  <a:pt x="6413969" y="6373798"/>
                  <a:pt x="3778083" y="6373798"/>
                </a:cubicBezTo>
                <a:cubicBezTo>
                  <a:pt x="2295397" y="6373798"/>
                  <a:pt x="970623" y="5697699"/>
                  <a:pt x="95241" y="4636981"/>
                </a:cubicBezTo>
                <a:lnTo>
                  <a:pt x="0" y="451578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582859"/>
            <a:ext cx="6913563" cy="5687520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1278900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>
            <a:extLst>
              <a:ext uri="{FF2B5EF4-FFF2-40B4-BE49-F238E27FC236}">
                <a16:creationId xmlns:a16="http://schemas.microsoft.com/office/drawing/2014/main" id="{0EBB01EF-ED55-DB43-ADF3-33F96C83A7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6ECFA3D-F67C-4092-9024-DA37BB7B488C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01EE7D5F-D71E-5C42-924A-FF05BCD18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5030" y="651908"/>
            <a:ext cx="3240000" cy="3240000"/>
          </a:xfrm>
          <a:prstGeom prst="ellipse">
            <a:avLst/>
          </a:prstGeom>
          <a:solidFill>
            <a:schemeClr val="accent4"/>
          </a:solidFill>
        </p:spPr>
        <p:txBody>
          <a:bodyPr tIns="72000" anchor="ctr" anchorCtr="0"/>
          <a:lstStyle>
            <a:lvl1pPr marL="0" indent="0" algn="ctr">
              <a:buNone/>
              <a:defRPr/>
            </a:lvl1pPr>
            <a:lvl2pPr marL="180000" indent="0" algn="ctr">
              <a:buNone/>
              <a:defRPr/>
            </a:lvl2pPr>
            <a:lvl3pPr marL="360000" indent="0" algn="ctr">
              <a:buNone/>
              <a:defRPr/>
            </a:lvl3pPr>
            <a:lvl4pPr marL="540000" indent="0" algn="ctr">
              <a:buNone/>
              <a:defRPr/>
            </a:lvl4pPr>
            <a:lvl5pPr marL="720000" indent="0" algn="ctr">
              <a:buNone/>
              <a:defRPr/>
            </a:lvl5pPr>
          </a:lstStyle>
          <a:p>
            <a:pPr lvl="0"/>
            <a:r>
              <a:rPr lang="da-DK" dirty="0"/>
              <a:t>Klik for at tilføje en tekst</a:t>
            </a:r>
          </a:p>
        </p:txBody>
      </p:sp>
    </p:spTree>
    <p:extLst>
      <p:ext uri="{BB962C8B-B14F-4D97-AF65-F5344CB8AC3E}">
        <p14:creationId xmlns:p14="http://schemas.microsoft.com/office/powerpoint/2010/main" val="3519492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4AFCB-ED13-224C-8E6E-75E87CB9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B9EBBCB-32B8-E745-96E7-222B1DCB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72B0B62-FD8F-4514-B0D3-1385BBD1C9E2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A67EA5B-6A60-4646-9F1A-8B55851A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CF3D0B-3304-EF48-B707-436B82B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6156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5F4EB78-D3B6-0B48-8EE1-30D456A9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A5C9FA-7323-449A-8C51-40891D84CE74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7CB9E9-873C-DC43-A07A-3434ED72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E90ADCA-AA81-FB49-9C5E-81756D17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2284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827" y="615697"/>
            <a:ext cx="9639223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 userDrawn="1"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05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044080B-BD50-45ED-8890-5C96E964A5D2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D4E6F82-312A-364D-AE90-6E96495A2D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5276" y="1665298"/>
            <a:ext cx="6816724" cy="5192702"/>
          </a:xfrm>
          <a:custGeom>
            <a:avLst/>
            <a:gdLst>
              <a:gd name="connsiteX0" fmla="*/ 4500000 w 6816724"/>
              <a:gd name="connsiteY0" fmla="*/ 0 h 5192702"/>
              <a:gd name="connsiteX1" fmla="*/ 6644967 w 6816724"/>
              <a:gd name="connsiteY1" fmla="*/ 543126 h 5192702"/>
              <a:gd name="connsiteX2" fmla="*/ 6816724 w 6816724"/>
              <a:gd name="connsiteY2" fmla="*/ 641884 h 5192702"/>
              <a:gd name="connsiteX3" fmla="*/ 6816724 w 6816724"/>
              <a:gd name="connsiteY3" fmla="*/ 5192702 h 5192702"/>
              <a:gd name="connsiteX4" fmla="*/ 53171 w 6816724"/>
              <a:gd name="connsiteY4" fmla="*/ 5192702 h 5192702"/>
              <a:gd name="connsiteX5" fmla="*/ 51850 w 6816724"/>
              <a:gd name="connsiteY5" fmla="*/ 5185306 h 5192702"/>
              <a:gd name="connsiteX6" fmla="*/ 0 w 6816724"/>
              <a:gd name="connsiteY6" fmla="*/ 4500000 h 5192702"/>
              <a:gd name="connsiteX7" fmla="*/ 4500000 w 6816724"/>
              <a:gd name="connsiteY7" fmla="*/ 0 h 51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16724" h="5192702">
                <a:moveTo>
                  <a:pt x="4500000" y="0"/>
                </a:moveTo>
                <a:cubicBezTo>
                  <a:pt x="5276650" y="0"/>
                  <a:pt x="6007347" y="196750"/>
                  <a:pt x="6644967" y="543126"/>
                </a:cubicBezTo>
                <a:lnTo>
                  <a:pt x="6816724" y="641884"/>
                </a:lnTo>
                <a:lnTo>
                  <a:pt x="6816724" y="5192702"/>
                </a:lnTo>
                <a:lnTo>
                  <a:pt x="53171" y="5192702"/>
                </a:lnTo>
                <a:lnTo>
                  <a:pt x="51850" y="5185306"/>
                </a:lnTo>
                <a:cubicBezTo>
                  <a:pt x="17708" y="4961855"/>
                  <a:pt x="0" y="4732995"/>
                  <a:pt x="0" y="4500000"/>
                </a:cubicBezTo>
                <a:cubicBezTo>
                  <a:pt x="0" y="2014719"/>
                  <a:pt x="2014719" y="0"/>
                  <a:pt x="450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 </a:t>
            </a:r>
          </a:p>
        </p:txBody>
      </p:sp>
    </p:spTree>
    <p:extLst>
      <p:ext uri="{BB962C8B-B14F-4D97-AF65-F5344CB8AC3E}">
        <p14:creationId xmlns:p14="http://schemas.microsoft.com/office/powerpoint/2010/main" val="11183610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370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B9DF3FB7-2679-4785-86CF-324A9660DD10}" type="datetime2">
              <a:rPr lang="da-DK" smtClean="0"/>
              <a:t>16. april 2026</a:t>
            </a:fld>
            <a:endParaRPr lang="da-DK"/>
          </a:p>
        </p:txBody>
      </p:sp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16E7523E-5FEF-ED42-B56C-E32805C0A6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6858" y="1"/>
            <a:ext cx="6815143" cy="5337467"/>
          </a:xfrm>
          <a:custGeom>
            <a:avLst/>
            <a:gdLst>
              <a:gd name="connsiteX0" fmla="*/ 0 w 6815143"/>
              <a:gd name="connsiteY0" fmla="*/ 0 h 5337467"/>
              <a:gd name="connsiteX1" fmla="*/ 6815143 w 6815143"/>
              <a:gd name="connsiteY1" fmla="*/ 0 h 5337467"/>
              <a:gd name="connsiteX2" fmla="*/ 6815143 w 6815143"/>
              <a:gd name="connsiteY2" fmla="*/ 5148384 h 5337467"/>
              <a:gd name="connsiteX3" fmla="*/ 6747962 w 6815143"/>
              <a:gd name="connsiteY3" fmla="*/ 5167461 h 5337467"/>
              <a:gd name="connsiteX4" fmla="*/ 5398418 w 6815143"/>
              <a:gd name="connsiteY4" fmla="*/ 5337467 h 5337467"/>
              <a:gd name="connsiteX5" fmla="*/ 5445 w 6815143"/>
              <a:gd name="connsiteY5" fmla="*/ 215350 h 533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5143" h="5337467">
                <a:moveTo>
                  <a:pt x="0" y="0"/>
                </a:moveTo>
                <a:lnTo>
                  <a:pt x="6815143" y="0"/>
                </a:lnTo>
                <a:lnTo>
                  <a:pt x="6815143" y="5148384"/>
                </a:lnTo>
                <a:lnTo>
                  <a:pt x="6747962" y="5167461"/>
                </a:lnTo>
                <a:cubicBezTo>
                  <a:pt x="6316613" y="5278442"/>
                  <a:pt x="5864408" y="5337467"/>
                  <a:pt x="5398418" y="5337467"/>
                </a:cubicBezTo>
                <a:cubicBezTo>
                  <a:pt x="2509278" y="5337467"/>
                  <a:pt x="150074" y="3068548"/>
                  <a:pt x="5445" y="21535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80000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4053029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044080B-BD50-45ED-8890-5C96E964A5D2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D4E6F82-312A-364D-AE90-6E96495A2D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5276" y="1665298"/>
            <a:ext cx="6816724" cy="5192702"/>
          </a:xfrm>
          <a:custGeom>
            <a:avLst/>
            <a:gdLst>
              <a:gd name="connsiteX0" fmla="*/ 4500000 w 6816724"/>
              <a:gd name="connsiteY0" fmla="*/ 0 h 5192702"/>
              <a:gd name="connsiteX1" fmla="*/ 6644967 w 6816724"/>
              <a:gd name="connsiteY1" fmla="*/ 543126 h 5192702"/>
              <a:gd name="connsiteX2" fmla="*/ 6816724 w 6816724"/>
              <a:gd name="connsiteY2" fmla="*/ 641884 h 5192702"/>
              <a:gd name="connsiteX3" fmla="*/ 6816724 w 6816724"/>
              <a:gd name="connsiteY3" fmla="*/ 5192702 h 5192702"/>
              <a:gd name="connsiteX4" fmla="*/ 53171 w 6816724"/>
              <a:gd name="connsiteY4" fmla="*/ 5192702 h 5192702"/>
              <a:gd name="connsiteX5" fmla="*/ 51850 w 6816724"/>
              <a:gd name="connsiteY5" fmla="*/ 5185306 h 5192702"/>
              <a:gd name="connsiteX6" fmla="*/ 0 w 6816724"/>
              <a:gd name="connsiteY6" fmla="*/ 4500000 h 5192702"/>
              <a:gd name="connsiteX7" fmla="*/ 4500000 w 6816724"/>
              <a:gd name="connsiteY7" fmla="*/ 0 h 51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16724" h="5192702">
                <a:moveTo>
                  <a:pt x="4500000" y="0"/>
                </a:moveTo>
                <a:cubicBezTo>
                  <a:pt x="5276650" y="0"/>
                  <a:pt x="6007347" y="196750"/>
                  <a:pt x="6644967" y="543126"/>
                </a:cubicBezTo>
                <a:lnTo>
                  <a:pt x="6816724" y="641884"/>
                </a:lnTo>
                <a:lnTo>
                  <a:pt x="6816724" y="5192702"/>
                </a:lnTo>
                <a:lnTo>
                  <a:pt x="53171" y="5192702"/>
                </a:lnTo>
                <a:lnTo>
                  <a:pt x="51850" y="5185306"/>
                </a:lnTo>
                <a:cubicBezTo>
                  <a:pt x="17708" y="4961855"/>
                  <a:pt x="0" y="4732995"/>
                  <a:pt x="0" y="4500000"/>
                </a:cubicBezTo>
                <a:cubicBezTo>
                  <a:pt x="0" y="2014719"/>
                  <a:pt x="2014719" y="0"/>
                  <a:pt x="450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 </a:t>
            </a:r>
          </a:p>
        </p:txBody>
      </p:sp>
    </p:spTree>
    <p:extLst>
      <p:ext uri="{BB962C8B-B14F-4D97-AF65-F5344CB8AC3E}">
        <p14:creationId xmlns:p14="http://schemas.microsoft.com/office/powerpoint/2010/main" val="455562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05AFA314-E420-BE4A-8A4E-F0F7631EDB7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008438" y="-919506"/>
            <a:ext cx="3240000" cy="3240000"/>
          </a:xfrm>
          <a:prstGeom prst="ellipse">
            <a:avLst/>
          </a:prstGeom>
          <a:solidFill>
            <a:schemeClr val="accent2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1881188"/>
            <a:ext cx="4464050" cy="2975543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520115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6127106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F8EF4536-83BB-4B6B-A5A9-2E73A9072087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CCECDA8A-2FEF-C549-80E9-F0A1FCFFC333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300055" y="402349"/>
            <a:ext cx="3240000" cy="3240000"/>
          </a:xfrm>
          <a:prstGeom prst="ellipse">
            <a:avLst/>
          </a:prstGeom>
          <a:solidFill>
            <a:schemeClr val="accent1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68C5040E-E441-4241-83A9-00E357F57224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73321" y="1740894"/>
            <a:ext cx="3948689" cy="3948689"/>
          </a:xfrm>
          <a:prstGeom prst="ellipse">
            <a:avLst/>
          </a:prstGeom>
          <a:solidFill>
            <a:schemeClr val="accent4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17477543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9648824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9648825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2C87F27-EE12-4938-80DE-BE1F8E314653}" type="datetime2">
              <a:rPr lang="da-DK" smtClean="0"/>
              <a:t>16. april 2026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68813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5342E39-B2FD-4155-8CDD-1208702E0618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316508" cy="440081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350860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8F8B2708-B32F-1E45-8BD5-BE29A5B5A7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DBEB-857E-451A-BA15-BCBFE074FAF9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000000" cy="4392613"/>
          </a:xfrm>
        </p:spPr>
        <p:txBody>
          <a:bodyPr/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728592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multi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3B8803-CE71-9F46-9964-C10DBEF63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81187"/>
            <a:ext cx="9000000" cy="4392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8320031-357C-45E4-A312-3B4B3BB4F5FF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1" y="653400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6116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muliti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796C4C-3886-E54D-89A5-00F29BB8C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1881187"/>
            <a:ext cx="4464051" cy="439261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380DD37-23F9-DE42-8F6D-1B2D3FE9E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81189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17990C-88D6-E642-977A-D91F76AD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E67AD7F-04EB-42CE-B308-8E3EDD9079AE}" type="datetime2">
              <a:rPr lang="da-DK" smtClean="0"/>
              <a:t>16. april 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3EF9336-F3A8-984B-A04C-1E714888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07C580C-9304-C84A-9857-C0BF63D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4F2E2B7-4CDC-AE48-A296-2D0F03EEA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39113726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B6BBDAE-FDA6-4294-97C1-1B5EAA1CE256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99028" y="1741694"/>
            <a:ext cx="4680000" cy="4680000"/>
          </a:xfrm>
          <a:prstGeom prst="ellipse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</a:t>
            </a:r>
            <a:br>
              <a:rPr lang="da-DK"/>
            </a:br>
            <a:r>
              <a:rPr lang="da-DK"/>
              <a:t>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754246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05AFA314-E420-BE4A-8A4E-F0F7631EDB7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008438" y="-919506"/>
            <a:ext cx="3240000" cy="3240000"/>
          </a:xfrm>
          <a:prstGeom prst="ellipse">
            <a:avLst/>
          </a:prstGeom>
          <a:solidFill>
            <a:schemeClr val="accent2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1881188"/>
            <a:ext cx="4464050" cy="2975543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520115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6127106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F8EF4536-83BB-4B6B-A5A9-2E73A9072087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CCECDA8A-2FEF-C549-80E9-F0A1FCFFC333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300055" y="402349"/>
            <a:ext cx="3240000" cy="3240000"/>
          </a:xfrm>
          <a:prstGeom prst="ellipse">
            <a:avLst/>
          </a:prstGeom>
          <a:solidFill>
            <a:schemeClr val="accent1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68C5040E-E441-4241-83A9-00E357F57224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73321" y="1740894"/>
            <a:ext cx="3948689" cy="3948689"/>
          </a:xfrm>
          <a:prstGeom prst="ellipse">
            <a:avLst/>
          </a:prstGeom>
          <a:solidFill>
            <a:schemeClr val="accent4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5079661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D6D32C3-3E39-44FC-B677-F64FDC651BDE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50" y="1881188"/>
            <a:ext cx="4464000" cy="4400812"/>
          </a:xfrm>
          <a:prstGeom prst="rect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3750317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dsholder til billede 19">
            <a:extLst>
              <a:ext uri="{FF2B5EF4-FFF2-40B4-BE49-F238E27FC236}">
                <a16:creationId xmlns:a16="http://schemas.microsoft.com/office/drawing/2014/main" id="{0476D3A0-8FFB-2A4B-9CB9-42995E058A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40133" y="0"/>
            <a:ext cx="4356942" cy="6858000"/>
          </a:xfrm>
          <a:custGeom>
            <a:avLst/>
            <a:gdLst>
              <a:gd name="connsiteX0" fmla="*/ 700359 w 4356942"/>
              <a:gd name="connsiteY0" fmla="*/ 0 h 6858000"/>
              <a:gd name="connsiteX1" fmla="*/ 4356942 w 4356942"/>
              <a:gd name="connsiteY1" fmla="*/ 0 h 6858000"/>
              <a:gd name="connsiteX2" fmla="*/ 4356942 w 4356942"/>
              <a:gd name="connsiteY2" fmla="*/ 6858000 h 6858000"/>
              <a:gd name="connsiteX3" fmla="*/ 696553 w 4356942"/>
              <a:gd name="connsiteY3" fmla="*/ 6858000 h 6858000"/>
              <a:gd name="connsiteX4" fmla="*/ 0 w 4356942"/>
              <a:gd name="connsiteY4" fmla="*/ 3434080 h 6858000"/>
              <a:gd name="connsiteX5" fmla="*/ 700359 w 43569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942" h="6858000">
                <a:moveTo>
                  <a:pt x="700359" y="0"/>
                </a:moveTo>
                <a:lnTo>
                  <a:pt x="4356942" y="0"/>
                </a:lnTo>
                <a:lnTo>
                  <a:pt x="4356942" y="6858000"/>
                </a:lnTo>
                <a:lnTo>
                  <a:pt x="696553" y="6858000"/>
                </a:lnTo>
                <a:cubicBezTo>
                  <a:pt x="248678" y="5806440"/>
                  <a:pt x="0" y="4649470"/>
                  <a:pt x="0" y="3434080"/>
                </a:cubicBezTo>
                <a:cubicBezTo>
                  <a:pt x="0" y="2214880"/>
                  <a:pt x="249947" y="1054100"/>
                  <a:pt x="70035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369794"/>
            <a:ext cx="6192838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CDBE7BF-11F8-4FEA-BFEC-7D25DB3D97D0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881188"/>
            <a:ext cx="6192838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105605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5545138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3773424"/>
            <a:ext cx="5545138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21" name="Pladsholder til billede 20">
            <a:extLst>
              <a:ext uri="{FF2B5EF4-FFF2-40B4-BE49-F238E27FC236}">
                <a16:creationId xmlns:a16="http://schemas.microsoft.com/office/drawing/2014/main" id="{7BE722CF-E437-4047-9AFA-AB9C5302F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06920" y="0"/>
            <a:ext cx="5085080" cy="6858000"/>
          </a:xfrm>
          <a:custGeom>
            <a:avLst/>
            <a:gdLst>
              <a:gd name="connsiteX0" fmla="*/ 701040 w 5085080"/>
              <a:gd name="connsiteY0" fmla="*/ 0 h 6858000"/>
              <a:gd name="connsiteX1" fmla="*/ 5085080 w 5085080"/>
              <a:gd name="connsiteY1" fmla="*/ 0 h 6858000"/>
              <a:gd name="connsiteX2" fmla="*/ 5085080 w 5085080"/>
              <a:gd name="connsiteY2" fmla="*/ 6858000 h 6858000"/>
              <a:gd name="connsiteX3" fmla="*/ 697230 w 5085080"/>
              <a:gd name="connsiteY3" fmla="*/ 6858000 h 6858000"/>
              <a:gd name="connsiteX4" fmla="*/ 0 w 5085080"/>
              <a:gd name="connsiteY4" fmla="*/ 3434080 h 6858000"/>
              <a:gd name="connsiteX5" fmla="*/ 701040 w 508508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5080" h="6858000">
                <a:moveTo>
                  <a:pt x="701040" y="0"/>
                </a:moveTo>
                <a:lnTo>
                  <a:pt x="5085080" y="0"/>
                </a:lnTo>
                <a:lnTo>
                  <a:pt x="5085080" y="6858000"/>
                </a:lnTo>
                <a:lnTo>
                  <a:pt x="697230" y="6858000"/>
                </a:lnTo>
                <a:cubicBezTo>
                  <a:pt x="248920" y="5806440"/>
                  <a:pt x="0" y="4649470"/>
                  <a:pt x="0" y="3434080"/>
                </a:cubicBezTo>
                <a:cubicBezTo>
                  <a:pt x="0" y="2214880"/>
                  <a:pt x="250190" y="1054100"/>
                  <a:pt x="70104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indsætte et billede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E7528BCD-DBCC-2D42-B2F5-86185A462BC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367213" y="7020000"/>
            <a:ext cx="1368425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8FC5541-6228-4458-8AA3-F4FC705DF069}" type="datetime2">
              <a:rPr lang="da-DK" smtClean="0"/>
              <a:t>16. april 2026</a:t>
            </a:fld>
            <a:endParaRPr lang="da-DK"/>
          </a:p>
        </p:txBody>
      </p:sp>
      <p:sp>
        <p:nvSpPr>
          <p:cNvPr id="11" name="Pladsholder til sidefod 4">
            <a:extLst>
              <a:ext uri="{FF2B5EF4-FFF2-40B4-BE49-F238E27FC236}">
                <a16:creationId xmlns:a16="http://schemas.microsoft.com/office/drawing/2014/main" id="{7F036CED-EA80-CB4C-A91D-283C39D3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6534000"/>
            <a:ext cx="3097213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241741C4-095C-FC45-92EE-4DF81AE6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44704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326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96FE865B-5B57-483A-A65D-8601EAA9A5CC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4301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1BA6D4CC-8FC4-BB4D-8737-B88BADCB05C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244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6FF9743-D561-41DA-8162-880680161236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68184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F43B73F-CA28-465A-B2C5-72304D641297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31" name="Pladsholder til billede 30">
            <a:extLst>
              <a:ext uri="{FF2B5EF4-FFF2-40B4-BE49-F238E27FC236}">
                <a16:creationId xmlns:a16="http://schemas.microsoft.com/office/drawing/2014/main" id="{78FF33C8-92BF-B546-95BC-A02F0253588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0"/>
            <a:ext cx="8427625" cy="6282000"/>
          </a:xfrm>
          <a:custGeom>
            <a:avLst/>
            <a:gdLst>
              <a:gd name="connsiteX0" fmla="*/ 0 w 8550777"/>
              <a:gd name="connsiteY0" fmla="*/ 0 h 6373798"/>
              <a:gd name="connsiteX1" fmla="*/ 8274675 w 8550777"/>
              <a:gd name="connsiteY1" fmla="*/ 0 h 6373798"/>
              <a:gd name="connsiteX2" fmla="*/ 8336206 w 8550777"/>
              <a:gd name="connsiteY2" fmla="*/ 181851 h 6373798"/>
              <a:gd name="connsiteX3" fmla="*/ 8550777 w 8550777"/>
              <a:gd name="connsiteY3" fmla="*/ 1601104 h 6373798"/>
              <a:gd name="connsiteX4" fmla="*/ 3778083 w 8550777"/>
              <a:gd name="connsiteY4" fmla="*/ 6373798 h 6373798"/>
              <a:gd name="connsiteX5" fmla="*/ 95241 w 8550777"/>
              <a:gd name="connsiteY5" fmla="*/ 4636981 h 6373798"/>
              <a:gd name="connsiteX6" fmla="*/ 0 w 8550777"/>
              <a:gd name="connsiteY6" fmla="*/ 4515786 h 637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0777" h="6373798">
                <a:moveTo>
                  <a:pt x="0" y="0"/>
                </a:moveTo>
                <a:lnTo>
                  <a:pt x="8274675" y="0"/>
                </a:lnTo>
                <a:lnTo>
                  <a:pt x="8336206" y="181851"/>
                </a:lnTo>
                <a:cubicBezTo>
                  <a:pt x="8475655" y="630193"/>
                  <a:pt x="8550777" y="1106876"/>
                  <a:pt x="8550777" y="1601104"/>
                </a:cubicBezTo>
                <a:cubicBezTo>
                  <a:pt x="8550777" y="4236990"/>
                  <a:pt x="6413969" y="6373798"/>
                  <a:pt x="3778083" y="6373798"/>
                </a:cubicBezTo>
                <a:cubicBezTo>
                  <a:pt x="2295397" y="6373798"/>
                  <a:pt x="970623" y="5697699"/>
                  <a:pt x="95241" y="4636981"/>
                </a:cubicBezTo>
                <a:lnTo>
                  <a:pt x="0" y="451578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582859"/>
            <a:ext cx="6913563" cy="5687520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1283311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>
            <a:extLst>
              <a:ext uri="{FF2B5EF4-FFF2-40B4-BE49-F238E27FC236}">
                <a16:creationId xmlns:a16="http://schemas.microsoft.com/office/drawing/2014/main" id="{0EBB01EF-ED55-DB43-ADF3-33F96C83A7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6ECFA3D-F67C-4092-9024-DA37BB7B488C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01EE7D5F-D71E-5C42-924A-FF05BCD18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5030" y="651908"/>
            <a:ext cx="3240000" cy="3240000"/>
          </a:xfrm>
          <a:prstGeom prst="ellipse">
            <a:avLst/>
          </a:prstGeom>
          <a:solidFill>
            <a:schemeClr val="accent4"/>
          </a:solidFill>
        </p:spPr>
        <p:txBody>
          <a:bodyPr tIns="72000" anchor="ctr" anchorCtr="0"/>
          <a:lstStyle>
            <a:lvl1pPr marL="0" indent="0" algn="ctr">
              <a:buNone/>
              <a:defRPr/>
            </a:lvl1pPr>
            <a:lvl2pPr marL="180000" indent="0" algn="ctr">
              <a:buNone/>
              <a:defRPr/>
            </a:lvl2pPr>
            <a:lvl3pPr marL="360000" indent="0" algn="ctr">
              <a:buNone/>
              <a:defRPr/>
            </a:lvl3pPr>
            <a:lvl4pPr marL="540000" indent="0" algn="ctr">
              <a:buNone/>
              <a:defRPr/>
            </a:lvl4pPr>
            <a:lvl5pPr marL="720000" indent="0" algn="ctr">
              <a:buNone/>
              <a:defRPr/>
            </a:lvl5pPr>
          </a:lstStyle>
          <a:p>
            <a:pPr lvl="0"/>
            <a:r>
              <a:rPr lang="da-DK"/>
              <a:t>Klik for at tilføje en tekst</a:t>
            </a:r>
          </a:p>
        </p:txBody>
      </p:sp>
    </p:spTree>
    <p:extLst>
      <p:ext uri="{BB962C8B-B14F-4D97-AF65-F5344CB8AC3E}">
        <p14:creationId xmlns:p14="http://schemas.microsoft.com/office/powerpoint/2010/main" val="2194375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4AFCB-ED13-224C-8E6E-75E87CB9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B9EBBCB-32B8-E745-96E7-222B1DCB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72B0B62-FD8F-4514-B0D3-1385BBD1C9E2}" type="datetime2">
              <a:rPr lang="da-DK" smtClean="0"/>
              <a:t>16. april 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A67EA5B-6A60-4646-9F1A-8B55851A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CF3D0B-3304-EF48-B707-436B82B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48305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5F4EB78-D3B6-0B48-8EE1-30D456A9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A5C9FA-7323-449A-8C51-40891D84CE74}" type="datetime2">
              <a:rPr lang="da-DK" smtClean="0"/>
              <a:t>16. april 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7CB9E9-873C-DC43-A07A-3434ED72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E90ADCA-AA81-FB49-9C5E-81756D17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49607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827" y="615697"/>
            <a:ext cx="9639223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 userDrawn="1"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274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9648824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9648825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2C87F27-EE12-4938-80DE-BE1F8E314653}" type="datetime2">
              <a:rPr lang="da-DK" smtClean="0"/>
              <a:t>16. april 2026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33995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5342E39-B2FD-4155-8CDD-1208702E0618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316508" cy="440081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4087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8F8B2708-B32F-1E45-8BD5-BE29A5B5A7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DBEB-857E-451A-BA15-BCBFE074FAF9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000000" cy="4392613"/>
          </a:xfrm>
        </p:spPr>
        <p:txBody>
          <a:bodyPr/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68498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multi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3B8803-CE71-9F46-9964-C10DBEF63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81187"/>
            <a:ext cx="9000000" cy="4392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8320031-357C-45E4-A312-3B4B3BB4F5FF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1" y="653400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0893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muliti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796C4C-3886-E54D-89A5-00F29BB8C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1881187"/>
            <a:ext cx="4464051" cy="439261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380DD37-23F9-DE42-8F6D-1B2D3FE9E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81189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17990C-88D6-E642-977A-D91F76AD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E67AD7F-04EB-42CE-B308-8E3EDD9079AE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3EF9336-F3A8-984B-A04C-1E714888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07C580C-9304-C84A-9857-C0BF63D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4F2E2B7-4CDC-AE48-A296-2D0F03EEA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2387001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B6BBDAE-FDA6-4294-97C1-1B5EAA1CE256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99028" y="1741694"/>
            <a:ext cx="4680000" cy="4680000"/>
          </a:xfrm>
          <a:prstGeom prst="ellipse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</a:t>
            </a:r>
            <a:br>
              <a:rPr lang="da-DK" dirty="0"/>
            </a:br>
            <a:r>
              <a:rPr lang="da-DK" dirty="0"/>
              <a:t>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340621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A167745-ABD9-1948-A62A-3CEC22EE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648826" cy="108100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5F87AF-8230-C04F-A7C6-795EB814C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1881186"/>
            <a:ext cx="9648826" cy="44215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8A659C-C571-D845-97EF-7888D77CB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7020000"/>
            <a:ext cx="1368425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8106E4C-3BC3-4FDF-BD0C-4DDE8CB7F1E2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FA5BF4C-4B2F-6840-8F98-39F777011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6534000"/>
            <a:ext cx="446405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367CE6C-D69C-8040-9F58-C32DA4B03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0472" y="6534000"/>
            <a:ext cx="36000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1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14B721F1-4F88-ACEB-740E-BE159B0D2C98}"/>
              </a:ext>
            </a:extLst>
          </p:cNvPr>
          <p:cNvGrpSpPr/>
          <p:nvPr userDrawn="1"/>
        </p:nvGrpSpPr>
        <p:grpSpPr>
          <a:xfrm>
            <a:off x="10943980" y="5600380"/>
            <a:ext cx="698492" cy="804206"/>
            <a:chOff x="10943980" y="5600380"/>
            <a:chExt cx="698492" cy="804206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0E2FBB65-E02F-1F9C-1978-8D259427C051}"/>
                </a:ext>
              </a:extLst>
            </p:cNvPr>
            <p:cNvSpPr/>
            <p:nvPr/>
          </p:nvSpPr>
          <p:spPr>
            <a:xfrm>
              <a:off x="10958908" y="5636847"/>
              <a:ext cx="672067" cy="767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0A647D81-7332-24C5-DD7C-820A6C77E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285" b="98374" l="2469" r="95062">
                          <a14:foregroundMark x1="20988" y1="97967" x2="38479" y2="84445"/>
                          <a14:foregroundMark x1="58777" y1="79283" x2="58969" y2="79242"/>
                          <a14:foregroundMark x1="50402" y1="81082" x2="53668" y2="80381"/>
                          <a14:foregroundMark x1="87736" y1="72141" x2="97942" y2="50813"/>
                          <a14:foregroundMark x1="97942" y1="50813" x2="93827" y2="2846"/>
                          <a14:foregroundMark x1="93827" y1="2846" x2="37449" y2="9756"/>
                          <a14:foregroundMark x1="37449" y1="9756" x2="6173" y2="83333"/>
                          <a14:foregroundMark x1="6173" y1="83333" x2="20988" y2="97967"/>
                          <a14:foregroundMark x1="90947" y1="27236" x2="95473" y2="54878"/>
                          <a14:foregroundMark x1="95473" y1="54878" x2="90123" y2="65041"/>
                          <a14:foregroundMark x1="94239" y1="8130" x2="73251" y2="5285"/>
                          <a14:foregroundMark x1="73251" y1="5285" x2="69959" y2="7317"/>
                          <a14:foregroundMark x1="6584" y1="80081" x2="19342" y2="98780"/>
                          <a14:foregroundMark x1="19342" y1="98780" x2="22634" y2="98780"/>
                          <a14:foregroundMark x1="17695" y1="98780" x2="7819" y2="79268"/>
                          <a14:foregroundMark x1="6996" y1="80081" x2="2469" y2="98374"/>
                          <a14:foregroundMark x1="54733" y1="27642" x2="57202" y2="29268"/>
                          <a14:backgroundMark x1="40741" y1="97967" x2="58436" y2="80081"/>
                          <a14:backgroundMark x1="58436" y1="80081" x2="90947" y2="79268"/>
                          <a14:backgroundMark x1="90947" y1="79268" x2="95062" y2="99593"/>
                          <a14:backgroundMark x1="95062" y1="99593" x2="40329" y2="97154"/>
                          <a14:backgroundMark x1="40329" y1="97154" x2="39506" y2="95935"/>
                          <a14:backgroundMark x1="47737" y1="94309" x2="47325" y2="94715"/>
                          <a14:backgroundMark x1="48971" y1="78862" x2="46091" y2="78862"/>
                          <a14:backgroundMark x1="47325" y1="78862" x2="47737" y2="79675"/>
                          <a14:backgroundMark x1="42798" y1="80894" x2="41152" y2="85366"/>
                          <a14:backgroundMark x1="41564" y1="85366" x2="48148" y2="8292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21286761">
              <a:off x="10943980" y="5600380"/>
              <a:ext cx="698492" cy="707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630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B5182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0000" indent="-180000" algn="l" defTabSz="590400" rtl="0" eaLnBrk="1" latinLnBrk="0" hangingPunct="1">
        <a:lnSpc>
          <a:spcPts val="24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3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5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7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90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08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6pPr>
      <a:lvl7pPr marL="12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7pPr>
      <a:lvl8pPr marL="14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8pPr>
      <a:lvl9pPr marL="16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6652" userDrawn="1">
          <p15:clr>
            <a:srgbClr val="F26B43"/>
          </p15:clr>
        </p15:guide>
        <p15:guide id="4" pos="3613" userDrawn="1">
          <p15:clr>
            <a:srgbClr val="F26B43"/>
          </p15:clr>
        </p15:guide>
        <p15:guide id="5" pos="3386" userDrawn="1">
          <p15:clr>
            <a:srgbClr val="F26B43"/>
          </p15:clr>
        </p15:guide>
        <p15:guide id="6" pos="4475" userDrawn="1">
          <p15:clr>
            <a:srgbClr val="F26B43"/>
          </p15:clr>
        </p15:guide>
        <p15:guide id="7" pos="4929" userDrawn="1">
          <p15:clr>
            <a:srgbClr val="F26B43"/>
          </p15:clr>
        </p15:guide>
        <p15:guide id="8" pos="2751" userDrawn="1">
          <p15:clr>
            <a:srgbClr val="F26B43"/>
          </p15:clr>
        </p15:guide>
        <p15:guide id="9" pos="2298" userDrawn="1">
          <p15:clr>
            <a:srgbClr val="F26B43"/>
          </p15:clr>
        </p15:guide>
        <p15:guide id="10" orient="horz" pos="3952" userDrawn="1">
          <p15:clr>
            <a:srgbClr val="F26B43"/>
          </p15:clr>
        </p15:guide>
        <p15:guide id="11" orient="horz" pos="913" userDrawn="1">
          <p15:clr>
            <a:srgbClr val="F26B43"/>
          </p15:clr>
        </p15:guide>
        <p15:guide id="12" orient="horz" pos="118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A167745-ABD9-1948-A62A-3CEC22EE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648826" cy="108100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5F87AF-8230-C04F-A7C6-795EB814C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1881186"/>
            <a:ext cx="9648826" cy="44215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  <a:p>
            <a:pPr lvl="5"/>
            <a:r>
              <a:rPr lang="da-DK"/>
              <a:t>Sjette niveau</a:t>
            </a:r>
          </a:p>
          <a:p>
            <a:pPr lvl="6"/>
            <a:r>
              <a:rPr lang="da-DK"/>
              <a:t>Syvende niveau</a:t>
            </a:r>
          </a:p>
          <a:p>
            <a:pPr lvl="7"/>
            <a:r>
              <a:rPr lang="da-DK"/>
              <a:t>Ottende niveau</a:t>
            </a:r>
          </a:p>
          <a:p>
            <a:pPr lvl="8"/>
            <a:r>
              <a:rPr lang="da-DK"/>
              <a:t>Niende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8A659C-C571-D845-97EF-7888D77CB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7020000"/>
            <a:ext cx="1368425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8106E4C-3BC3-4FDF-BD0C-4DDE8CB7F1E2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FA5BF4C-4B2F-6840-8F98-39F777011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6534000"/>
            <a:ext cx="446405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367CE6C-D69C-8040-9F58-C32DA4B03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0472" y="6534000"/>
            <a:ext cx="36000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1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3B1D0884-AF9C-69F1-9583-FE1DFF406279}"/>
              </a:ext>
            </a:extLst>
          </p:cNvPr>
          <p:cNvGrpSpPr/>
          <p:nvPr userDrawn="1"/>
        </p:nvGrpSpPr>
        <p:grpSpPr>
          <a:xfrm>
            <a:off x="10852150" y="5570068"/>
            <a:ext cx="857249" cy="849364"/>
            <a:chOff x="4998720" y="298705"/>
            <a:chExt cx="1344930" cy="1317176"/>
          </a:xfrm>
          <a:solidFill>
            <a:schemeClr val="tx2">
              <a:lumMod val="10000"/>
              <a:lumOff val="90000"/>
            </a:schemeClr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95ED96FB-2902-279B-E715-7EB93F0C5B46}"/>
                </a:ext>
              </a:extLst>
            </p:cNvPr>
            <p:cNvSpPr/>
            <p:nvPr/>
          </p:nvSpPr>
          <p:spPr>
            <a:xfrm>
              <a:off x="4998720" y="298705"/>
              <a:ext cx="1344930" cy="1317176"/>
            </a:xfrm>
            <a:prstGeom prst="ellipse">
              <a:avLst/>
            </a:prstGeom>
            <a:grpFill/>
            <a:ln w="101600">
              <a:solidFill>
                <a:srgbClr val="3B51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2" name="Billede 11" descr="Et billede, der indeholder Grafik, symbol, logo, cirkel&#10;&#10;Automatisk genereret beskrivelse">
              <a:extLst>
                <a:ext uri="{FF2B5EF4-FFF2-40B4-BE49-F238E27FC236}">
                  <a16:creationId xmlns:a16="http://schemas.microsoft.com/office/drawing/2014/main" id="{05B7E7A7-0DBE-85CD-E920-E4A98D106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565" y="548673"/>
              <a:ext cx="817240" cy="817240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74718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B5182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0000" indent="-180000" algn="l" defTabSz="590400" rtl="0" eaLnBrk="1" latinLnBrk="0" hangingPunct="1">
        <a:lnSpc>
          <a:spcPts val="24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3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5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7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90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08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6pPr>
      <a:lvl7pPr marL="12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7pPr>
      <a:lvl8pPr marL="14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8pPr>
      <a:lvl9pPr marL="16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3840">
          <p15:clr>
            <a:srgbClr val="F26B43"/>
          </p15:clr>
        </p15:guide>
        <p15:guide id="2" pos="574">
          <p15:clr>
            <a:srgbClr val="F26B43"/>
          </p15:clr>
        </p15:guide>
        <p15:guide id="3" pos="6652">
          <p15:clr>
            <a:srgbClr val="F26B43"/>
          </p15:clr>
        </p15:guide>
        <p15:guide id="4" pos="3613">
          <p15:clr>
            <a:srgbClr val="F26B43"/>
          </p15:clr>
        </p15:guide>
        <p15:guide id="5" pos="3386">
          <p15:clr>
            <a:srgbClr val="F26B43"/>
          </p15:clr>
        </p15:guide>
        <p15:guide id="6" pos="4475">
          <p15:clr>
            <a:srgbClr val="F26B43"/>
          </p15:clr>
        </p15:guide>
        <p15:guide id="7" pos="4929">
          <p15:clr>
            <a:srgbClr val="F26B43"/>
          </p15:clr>
        </p15:guide>
        <p15:guide id="8" pos="2751">
          <p15:clr>
            <a:srgbClr val="F26B43"/>
          </p15:clr>
        </p15:guide>
        <p15:guide id="9" pos="2298">
          <p15:clr>
            <a:srgbClr val="F26B43"/>
          </p15:clr>
        </p15:guide>
        <p15:guide id="10" orient="horz" pos="3952">
          <p15:clr>
            <a:srgbClr val="F26B43"/>
          </p15:clr>
        </p15:guide>
        <p15:guide id="11" orient="horz" pos="913">
          <p15:clr>
            <a:srgbClr val="F26B43"/>
          </p15:clr>
        </p15:guide>
        <p15:guide id="12" orient="horz" pos="11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puap.org/" TargetMode="External"/><Relationship Id="rId2" Type="http://schemas.openxmlformats.org/officeDocument/2006/relationships/hyperlink" Target="https://stps.dk/aktuelle-indsatser/forebyg-tryksaar" TargetMode="Externa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gionsjaelland.dk/saarbehandling" TargetMode="Externa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 hidden="1">
            <a:extLst>
              <a:ext uri="{FF2B5EF4-FFF2-40B4-BE49-F238E27FC236}">
                <a16:creationId xmlns:a16="http://schemas.microsoft.com/office/drawing/2014/main" id="{B5C40674-10E3-4773-A21E-8B62793D85C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t">
            <a:normAutofit/>
          </a:bodyPr>
          <a:lstStyle/>
          <a:p>
            <a:fld id="{50DEC214-4A26-8544-86E4-D5810B015655}" type="slidenum">
              <a:rPr lang="da-DK" smtClean="0"/>
              <a:pPr/>
              <a:t>1</a:t>
            </a:fld>
            <a:endParaRPr lang="da-DK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1EDE030E-4555-3E9C-8F10-1C3206409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472" y="624565"/>
            <a:ext cx="4464050" cy="281330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dirty="0"/>
              <a:t>Forebyggelse af tryksår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0F726D-B030-3447-AC7E-BC2948CBAB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7018338"/>
            <a:ext cx="360363" cy="325437"/>
          </a:xfrm>
        </p:spPr>
        <p:txBody>
          <a:bodyPr/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</a:t>
            </a:fld>
            <a:endParaRPr lang="da-DK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60CDA025-C729-C7F4-EAF3-BA87A85F6496}"/>
              </a:ext>
            </a:extLst>
          </p:cNvPr>
          <p:cNvSpPr txBox="1">
            <a:spLocks/>
          </p:cNvSpPr>
          <p:nvPr/>
        </p:nvSpPr>
        <p:spPr>
          <a:xfrm>
            <a:off x="510472" y="4826783"/>
            <a:ext cx="4464051" cy="877824"/>
          </a:xfrm>
          <a:prstGeom prst="rect">
            <a:avLst/>
          </a:prstGeom>
        </p:spPr>
        <p:txBody>
          <a:bodyPr vert="horz" lIns="0" tIns="0" rIns="0" bIns="0" rtlCol="0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590400">
              <a:lnSpc>
                <a:spcPts val="2400"/>
              </a:lnSpc>
              <a:spcBef>
                <a:spcPts val="1000"/>
              </a:spcBef>
            </a:pPr>
            <a:r>
              <a:rPr lang="da-DK" sz="1800" dirty="0"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Tematik i specialiserede sårtyper</a:t>
            </a:r>
            <a:endParaRPr lang="da-DK" sz="2400" kern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89EA22F-41E8-B63E-9547-47632A040D75}"/>
              </a:ext>
            </a:extLst>
          </p:cNvPr>
          <p:cNvSpPr txBox="1"/>
          <p:nvPr/>
        </p:nvSpPr>
        <p:spPr>
          <a:xfrm>
            <a:off x="466725" y="522368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i="1" dirty="0">
                <a:solidFill>
                  <a:schemeClr val="bg1"/>
                </a:solidFill>
              </a:rPr>
              <a:t>Version 1. 27. marts 2026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2D6F8980-4B03-D2E5-1889-EB674F151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470" y="1326538"/>
            <a:ext cx="4609441" cy="448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6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CBAB2A-B2C5-8AE8-5686-F8C09CC32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Braden</a:t>
            </a:r>
            <a:r>
              <a:rPr lang="da-DK" dirty="0"/>
              <a:t> Score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7980DA60-FBC2-7C6A-2E0D-01061692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10</a:t>
            </a:fld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B88AC56-03F3-136C-01B2-F955C9516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841" y="1581802"/>
            <a:ext cx="7346317" cy="2536156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0189AB5-4EC5-EB78-33ED-4AD63C38D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841" y="1694510"/>
            <a:ext cx="7346317" cy="410906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C1A52F76-EEAC-1A30-6B9F-DF38749CF234}"/>
              </a:ext>
            </a:extLst>
          </p:cNvPr>
          <p:cNvSpPr txBox="1"/>
          <p:nvPr/>
        </p:nvSpPr>
        <p:spPr>
          <a:xfrm>
            <a:off x="5282277" y="6176125"/>
            <a:ext cx="5441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a-DK" sz="1000" dirty="0">
                <a:solidFill>
                  <a:srgbClr val="3B5182"/>
                </a:solidFill>
              </a:rPr>
              <a:t>Kilde: Bilag til tværregional retningslinje dok-id: 494724 Version 6 Trykskader/tryksår - risikovurdering og sårklassifikation - voksne fra 18 år </a:t>
            </a:r>
          </a:p>
        </p:txBody>
      </p:sp>
    </p:spTree>
    <p:extLst>
      <p:ext uri="{BB962C8B-B14F-4D97-AF65-F5344CB8AC3E}">
        <p14:creationId xmlns:p14="http://schemas.microsoft.com/office/powerpoint/2010/main" val="3027254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DCE5C-512B-8913-FDFC-3E08DC850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Faglig vurdering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D3BEEC-ECC6-240F-91E0-8A022B0AD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81187"/>
            <a:ext cx="9990554" cy="4392614"/>
          </a:xfrm>
        </p:spPr>
        <p:txBody>
          <a:bodyPr/>
          <a:lstStyle/>
          <a:p>
            <a:r>
              <a:rPr lang="da-DK" dirty="0"/>
              <a:t>Hvem risikovurderer?</a:t>
            </a:r>
          </a:p>
          <a:p>
            <a:pPr lvl="1"/>
            <a:r>
              <a:rPr lang="da-DK" dirty="0"/>
              <a:t>Det plejepersonale som varetager pleje og behandling!</a:t>
            </a:r>
          </a:p>
          <a:p>
            <a:pPr lvl="1"/>
            <a:r>
              <a:rPr lang="da-DK" b="1" dirty="0"/>
              <a:t>I eget hjem</a:t>
            </a:r>
            <a:r>
              <a:rPr lang="da-DK" dirty="0"/>
              <a:t>: SSH/SSA videregiver observationer til teamsygeplejerske, som er ansvarlig for udredning, oprette handlingsanvisning og opfølgning</a:t>
            </a:r>
          </a:p>
          <a:p>
            <a:r>
              <a:rPr lang="da-DK" dirty="0"/>
              <a:t>Vigtigt at plejepersonalet vurderer på hvilke ”</a:t>
            </a:r>
            <a:r>
              <a:rPr lang="da-DK" dirty="0" err="1"/>
              <a:t>Braden</a:t>
            </a:r>
            <a:r>
              <a:rPr lang="da-DK" dirty="0"/>
              <a:t> parametre” patienten/borger scorer lavt – indsatsen skal rettes mod disse områder.</a:t>
            </a:r>
          </a:p>
          <a:p>
            <a:r>
              <a:rPr lang="da-DK" dirty="0"/>
              <a:t>Personalet skal reflektere over evt. årsager til problemet</a:t>
            </a:r>
          </a:p>
          <a:p>
            <a:r>
              <a:rPr lang="da-DK" dirty="0"/>
              <a:t>Er årsagen en der vil ændre sig eller er det stationært?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F60D68D-767D-CA31-711F-D11F9ACB9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22632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A65B60-4692-40A0-DA11-99ED92884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448732" cy="554335"/>
          </a:xfrm>
        </p:spPr>
        <p:txBody>
          <a:bodyPr/>
          <a:lstStyle/>
          <a:p>
            <a:r>
              <a:rPr lang="da-DK" dirty="0"/>
              <a:t>Handlingsalgoritme ud fra </a:t>
            </a:r>
            <a:r>
              <a:rPr lang="da-DK" dirty="0" err="1"/>
              <a:t>Braden</a:t>
            </a:r>
            <a:r>
              <a:rPr lang="da-DK" dirty="0"/>
              <a:t>: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34C5CE30-B852-4E6F-C57B-EC43513D5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12</a:t>
            </a:fld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49F44B2-6C9B-4953-56E3-C288E9A6A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983" y="924128"/>
            <a:ext cx="3512003" cy="4806989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57D276D-8042-397F-DAD8-69E38108F806}"/>
              </a:ext>
            </a:extLst>
          </p:cNvPr>
          <p:cNvSpPr txBox="1"/>
          <p:nvPr/>
        </p:nvSpPr>
        <p:spPr>
          <a:xfrm>
            <a:off x="4340856" y="5919246"/>
            <a:ext cx="53652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a-DK" sz="1000" dirty="0">
                <a:solidFill>
                  <a:srgbClr val="3B5182"/>
                </a:solidFill>
              </a:rPr>
              <a:t>Kilde: Bilag til tværregional retningslinje dok-id: 494724 Version 6 Trykskader/tryksår - risikovurdering og sårklassifikation - voksne fra 18 år </a:t>
            </a:r>
          </a:p>
        </p:txBody>
      </p:sp>
    </p:spTree>
    <p:extLst>
      <p:ext uri="{BB962C8B-B14F-4D97-AF65-F5344CB8AC3E}">
        <p14:creationId xmlns:p14="http://schemas.microsoft.com/office/powerpoint/2010/main" val="2498149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01C47-BCC8-E133-4992-0A6BD24F1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C040F-CC8D-171E-AC70-D5FDA36B6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3B5182"/>
                </a:solidFill>
              </a:rPr>
              <a:t>Forebyggelse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C370283-675A-F63C-EB86-EF3A90671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4" y="1881187"/>
            <a:ext cx="9994463" cy="4392614"/>
          </a:xfrm>
        </p:spPr>
        <p:txBody>
          <a:bodyPr/>
          <a:lstStyle/>
          <a:p>
            <a:r>
              <a:rPr lang="da-DK" dirty="0"/>
              <a:t>Læg en plan for optimal aflastning 24 timer i døgnet i samarbejde med borger/patient og meget gerne også pårørende og øvrige personalegrupper</a:t>
            </a:r>
          </a:p>
          <a:p>
            <a:r>
              <a:rPr lang="da-DK" dirty="0"/>
              <a:t>Læg en plan for </a:t>
            </a:r>
            <a:r>
              <a:rPr lang="da-DK" dirty="0" err="1"/>
              <a:t>shear</a:t>
            </a:r>
            <a:r>
              <a:rPr lang="da-DK" dirty="0"/>
              <a:t>/friktion ved forflytninger</a:t>
            </a:r>
          </a:p>
          <a:p>
            <a:r>
              <a:rPr lang="da-DK" dirty="0"/>
              <a:t>Evt. særskilt plan for aflastning indtil de aflastende hjælpemidler/materialer der skal bruges er anskaffet</a:t>
            </a:r>
          </a:p>
          <a:p>
            <a:r>
              <a:rPr lang="da-DK" dirty="0"/>
              <a:t>Følg op på aflastningen med passende interval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4D2FB7F-5AB2-018C-A7EE-EE930A66A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38508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4938CA6-95F2-CB20-ABEE-5692BE19F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9454" y="2400733"/>
            <a:ext cx="4464050" cy="2805113"/>
          </a:xfrm>
        </p:spPr>
        <p:txBody>
          <a:bodyPr>
            <a:normAutofit/>
          </a:bodyPr>
          <a:lstStyle/>
          <a:p>
            <a:r>
              <a:rPr lang="da-DK" dirty="0"/>
              <a:t>Vær særlig opmærksom på mørkere hudfarve når der ses efter trykmærker</a:t>
            </a:r>
          </a:p>
          <a:p>
            <a:r>
              <a:rPr lang="da-DK" dirty="0"/>
              <a:t>Kan være svært at se rødme på brun hud </a:t>
            </a:r>
          </a:p>
          <a:p>
            <a:r>
              <a:rPr lang="da-DK" dirty="0"/>
              <a:t>Brug andre sanser – varme og hævelse, samt spørg patienten!</a:t>
            </a:r>
          </a:p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BCBADD4D-95A7-C196-3114-BC5B27BB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14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C0BE2F-AE70-08D8-AE71-5E126A0AB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369794"/>
            <a:ext cx="9648825" cy="1079594"/>
          </a:xfrm>
        </p:spPr>
        <p:txBody>
          <a:bodyPr wrap="square" anchor="b">
            <a:normAutofit/>
          </a:bodyPr>
          <a:lstStyle/>
          <a:p>
            <a:r>
              <a:rPr lang="da-DK" dirty="0"/>
              <a:t>Hudfarve</a:t>
            </a:r>
          </a:p>
        </p:txBody>
      </p:sp>
      <p:pic>
        <p:nvPicPr>
          <p:cNvPr id="9" name="Billede 8" descr="Et billede, der indeholder skærmbillede, kvadratisk, Rektangel, design&#10;&#10;AI-genereret indhold kan være ukorrekt.">
            <a:extLst>
              <a:ext uri="{FF2B5EF4-FFF2-40B4-BE49-F238E27FC236}">
                <a16:creationId xmlns:a16="http://schemas.microsoft.com/office/drawing/2014/main" id="{CFDB4F76-8141-F2E4-C530-FA458E1BFE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606" b="13788"/>
          <a:stretch>
            <a:fillRect/>
          </a:stretch>
        </p:blipFill>
        <p:spPr>
          <a:xfrm>
            <a:off x="644814" y="1881187"/>
            <a:ext cx="5709482" cy="4031240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2336AD8E-2986-2BB0-6DD4-1E0131B3849F}"/>
              </a:ext>
            </a:extLst>
          </p:cNvPr>
          <p:cNvSpPr txBox="1"/>
          <p:nvPr/>
        </p:nvSpPr>
        <p:spPr>
          <a:xfrm>
            <a:off x="1064374" y="5912427"/>
            <a:ext cx="243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rgbClr val="3B5182"/>
                </a:solidFill>
              </a:rPr>
              <a:t>Billede genereret via Copilot – Sundhedsstrategisk Planlægning</a:t>
            </a:r>
          </a:p>
        </p:txBody>
      </p:sp>
    </p:spTree>
    <p:extLst>
      <p:ext uri="{BB962C8B-B14F-4D97-AF65-F5344CB8AC3E}">
        <p14:creationId xmlns:p14="http://schemas.microsoft.com/office/powerpoint/2010/main" val="3019075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7683C-8DD3-7248-AE22-6A3E9F42B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75807B-6A89-55A7-8D5F-90D286842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506" y="2347993"/>
            <a:ext cx="9648826" cy="1081007"/>
          </a:xfrm>
        </p:spPr>
        <p:txBody>
          <a:bodyPr wrap="square" anchor="b">
            <a:normAutofit/>
          </a:bodyPr>
          <a:lstStyle/>
          <a:p>
            <a:r>
              <a:rPr lang="da-DK" sz="2400" dirty="0"/>
              <a:t>Tryksårskategorier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22AB08F-8432-36D5-F4F9-439941660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27" y="146239"/>
            <a:ext cx="4458693" cy="6387761"/>
          </a:xfrm>
          <a:prstGeom prst="rect">
            <a:avLst/>
          </a:prstGeom>
          <a:noFill/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2D86625-095D-72EB-A02C-93FD1398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1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15</a:t>
            </a:fld>
            <a:endParaRPr lang="da-DK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8129F9B2-1407-6933-4F15-F2D953DDDF36}"/>
              </a:ext>
            </a:extLst>
          </p:cNvPr>
          <p:cNvSpPr txBox="1"/>
          <p:nvPr/>
        </p:nvSpPr>
        <p:spPr>
          <a:xfrm>
            <a:off x="6362931" y="3968634"/>
            <a:ext cx="5441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a-DK" sz="1000" dirty="0">
                <a:solidFill>
                  <a:srgbClr val="3B5182"/>
                </a:solidFill>
              </a:rPr>
              <a:t>Kilde: Bilag til tværregional retningslinje dok-id: 494724 Version 6 Trykskader/tryksår - risikovurdering og sårklassifikation - voksne fra 18 år </a:t>
            </a:r>
          </a:p>
        </p:txBody>
      </p:sp>
    </p:spTree>
    <p:extLst>
      <p:ext uri="{BB962C8B-B14F-4D97-AF65-F5344CB8AC3E}">
        <p14:creationId xmlns:p14="http://schemas.microsoft.com/office/powerpoint/2010/main" val="3536894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0081750-12C4-24F6-DAC5-A80F455E9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945" y="1976434"/>
            <a:ext cx="4464051" cy="4392614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Trykfordeling</a:t>
            </a:r>
          </a:p>
          <a:p>
            <a:endParaRPr lang="da-DK" dirty="0"/>
          </a:p>
          <a:p>
            <a:r>
              <a:rPr lang="da-DK" dirty="0"/>
              <a:t>Statisk</a:t>
            </a:r>
          </a:p>
          <a:p>
            <a:pPr lvl="1"/>
            <a:r>
              <a:rPr lang="da-DK" dirty="0"/>
              <a:t>Skum</a:t>
            </a:r>
          </a:p>
          <a:p>
            <a:pPr lvl="1"/>
            <a:r>
              <a:rPr lang="da-DK" dirty="0"/>
              <a:t>luft</a:t>
            </a:r>
          </a:p>
          <a:p>
            <a:pPr lvl="1"/>
            <a:endParaRPr lang="da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7377D6E7-18A5-DB72-C29C-797851E16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56970" y="1980046"/>
            <a:ext cx="4464050" cy="4400812"/>
          </a:xfrm>
        </p:spPr>
        <p:txBody>
          <a:bodyPr/>
          <a:lstStyle/>
          <a:p>
            <a:pPr marL="0" indent="0">
              <a:buNone/>
            </a:pPr>
            <a:r>
              <a:rPr lang="da-DK" b="1" dirty="0" err="1"/>
              <a:t>Trykaflasning</a:t>
            </a:r>
            <a:endParaRPr lang="da-DK" b="1" dirty="0"/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Over tid</a:t>
            </a:r>
          </a:p>
          <a:p>
            <a:pPr lvl="1"/>
            <a:r>
              <a:rPr lang="da-DK" dirty="0"/>
              <a:t>Automatisk (fx </a:t>
            </a:r>
            <a:r>
              <a:rPr lang="da-DK" dirty="0" err="1"/>
              <a:t>vekseltryksmadras</a:t>
            </a:r>
            <a:r>
              <a:rPr lang="da-DK" dirty="0"/>
              <a:t>)</a:t>
            </a:r>
          </a:p>
          <a:p>
            <a:pPr lvl="1"/>
            <a:r>
              <a:rPr lang="da-DK" dirty="0"/>
              <a:t>Manuelt (venderegime)</a:t>
            </a:r>
          </a:p>
          <a:p>
            <a:pPr lvl="1"/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7D7E0F5-F277-16DE-B23A-DE3AC27D2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16</a:t>
            </a:fld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FB5A187-C78C-4374-C5EE-8897AC1F9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112342"/>
            <a:ext cx="9648825" cy="1079594"/>
          </a:xfrm>
        </p:spPr>
        <p:txBody>
          <a:bodyPr/>
          <a:lstStyle/>
          <a:p>
            <a:r>
              <a:rPr lang="da-DK" dirty="0"/>
              <a:t>Aflastning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FF52BC19-A237-EF37-4E0D-3ADA099AA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463" y="1976434"/>
            <a:ext cx="3772301" cy="2514867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5B3FF995-7C30-BD19-2E05-D0AD900D9678}"/>
              </a:ext>
            </a:extLst>
          </p:cNvPr>
          <p:cNvSpPr txBox="1"/>
          <p:nvPr/>
        </p:nvSpPr>
        <p:spPr>
          <a:xfrm>
            <a:off x="7517864" y="4541943"/>
            <a:ext cx="243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rgbClr val="3B5182"/>
                </a:solidFill>
              </a:rPr>
              <a:t>Billede generet via Copilot – Sundhedsstrategisk Planlægning</a:t>
            </a:r>
          </a:p>
        </p:txBody>
      </p:sp>
    </p:spTree>
    <p:extLst>
      <p:ext uri="{BB962C8B-B14F-4D97-AF65-F5344CB8AC3E}">
        <p14:creationId xmlns:p14="http://schemas.microsoft.com/office/powerpoint/2010/main" val="642805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48CD2-110B-BEEC-D422-3C5F4DAD1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6501BE-93E0-1036-9BAF-8C18BD134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3B5182"/>
                </a:solidFill>
              </a:rPr>
              <a:t>Senge/madrasser med kip-system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AF5E783-E3F3-3225-E772-F507D4639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17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6DF75068-010B-3A97-4947-5A2F301B18DD}"/>
              </a:ext>
            </a:extLst>
          </p:cNvPr>
          <p:cNvSpPr txBox="1"/>
          <p:nvPr/>
        </p:nvSpPr>
        <p:spPr>
          <a:xfrm>
            <a:off x="1001948" y="1847026"/>
            <a:ext cx="9367169" cy="1876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</a:rPr>
              <a:t>Der er flere systemer som medvirker til </a:t>
            </a:r>
            <a:r>
              <a:rPr lang="da-DK" sz="2000" dirty="0" err="1">
                <a:solidFill>
                  <a:schemeClr val="tx2"/>
                </a:solidFill>
              </a:rPr>
              <a:t>repositionering</a:t>
            </a:r>
            <a:r>
              <a:rPr lang="da-DK" sz="2000" dirty="0">
                <a:solidFill>
                  <a:schemeClr val="tx2"/>
                </a:solidFill>
              </a:rPr>
              <a:t> af patienten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</a:rPr>
              <a:t>Giver mere ro fordi ”bevægelsen” forgår automatisk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</a:rPr>
              <a:t>Færre ressourcer?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</a:rPr>
              <a:t>Husk stadig at tjekke patienten i forhold til f.eks. bleskift</a:t>
            </a:r>
          </a:p>
        </p:txBody>
      </p:sp>
    </p:spTree>
    <p:extLst>
      <p:ext uri="{BB962C8B-B14F-4D97-AF65-F5344CB8AC3E}">
        <p14:creationId xmlns:p14="http://schemas.microsoft.com/office/powerpoint/2010/main" val="2351344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A4A01A9-44A3-892F-6828-D21651E8B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18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15690BB-833A-4743-1CB9-604BE4367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Aflastning af hæle – skal holdes fri fra underlaget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8186172B-1A9F-5E34-762E-8784918CC83D}"/>
              </a:ext>
            </a:extLst>
          </p:cNvPr>
          <p:cNvSpPr txBox="1"/>
          <p:nvPr/>
        </p:nvSpPr>
        <p:spPr>
          <a:xfrm>
            <a:off x="3532725" y="5736139"/>
            <a:ext cx="243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rgbClr val="3B5182"/>
                </a:solidFill>
              </a:rPr>
              <a:t>Billede genereret via Copilot – Sundhedsstrategisk Planlægning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4FF1DF59-FE71-3F31-80CF-FA340667D5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r="7912"/>
          <a:stretch>
            <a:fillRect/>
          </a:stretch>
        </p:blipFill>
        <p:spPr>
          <a:xfrm>
            <a:off x="6333666" y="1531992"/>
            <a:ext cx="2540827" cy="4024587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0EEC1C0-BB75-1FA1-A74A-152CF55219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6674"/>
          <a:stretch>
            <a:fillRect/>
          </a:stretch>
        </p:blipFill>
        <p:spPr>
          <a:xfrm>
            <a:off x="2790925" y="1616827"/>
            <a:ext cx="2505246" cy="385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51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523315-8678-E62A-A8D9-2E6739EE8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629" y="285131"/>
            <a:ext cx="9648826" cy="804051"/>
          </a:xfrm>
        </p:spPr>
        <p:txBody>
          <a:bodyPr wrap="square" anchor="b">
            <a:normAutofit/>
          </a:bodyPr>
          <a:lstStyle/>
          <a:p>
            <a:r>
              <a:rPr lang="da-DK" dirty="0"/>
              <a:t>HUSKE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9A3FC10-031A-123E-532E-8F2EC293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1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19</a:t>
            </a:fld>
            <a:endParaRPr lang="da-DK"/>
          </a:p>
        </p:txBody>
      </p:sp>
      <p:graphicFrame>
        <p:nvGraphicFramePr>
          <p:cNvPr id="6" name="Pladsholder til indhold 2">
            <a:extLst>
              <a:ext uri="{FF2B5EF4-FFF2-40B4-BE49-F238E27FC236}">
                <a16:creationId xmlns:a16="http://schemas.microsoft.com/office/drawing/2014/main" id="{50CC78AD-1B2B-9F05-987D-43DCE4E03A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0330624"/>
              </p:ext>
            </p:extLst>
          </p:nvPr>
        </p:nvGraphicFramePr>
        <p:xfrm>
          <a:off x="911225" y="1881187"/>
          <a:ext cx="9000000" cy="4392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Billede 2">
            <a:extLst>
              <a:ext uri="{FF2B5EF4-FFF2-40B4-BE49-F238E27FC236}">
                <a16:creationId xmlns:a16="http://schemas.microsoft.com/office/drawing/2014/main" id="{1642643C-7480-D35A-0316-D739FA629D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5290" y="530591"/>
            <a:ext cx="1912858" cy="1909187"/>
          </a:xfrm>
          <a:prstGeom prst="rect">
            <a:avLst/>
          </a:prstGeom>
        </p:spPr>
      </p:pic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60DDA198-E4E7-08F4-5550-3150FD98D731}"/>
              </a:ext>
            </a:extLst>
          </p:cNvPr>
          <p:cNvSpPr/>
          <p:nvPr/>
        </p:nvSpPr>
        <p:spPr>
          <a:xfrm>
            <a:off x="911222" y="1595998"/>
            <a:ext cx="6289675" cy="838980"/>
          </a:xfrm>
          <a:prstGeom prst="roundRect">
            <a:avLst>
              <a:gd name="adj" fmla="val 10000"/>
            </a:avLst>
          </a:prstGeom>
          <a:solidFill>
            <a:srgbClr val="3B5182"/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da-DK" sz="2400" dirty="0">
                <a:solidFill>
                  <a:schemeClr val="bg1"/>
                </a:solidFill>
              </a:rPr>
              <a:t>Huden (tjek for sår og rødme)</a:t>
            </a: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855F0667-778C-AF7A-A8DB-D3590FE7DBCD}"/>
              </a:ext>
            </a:extLst>
          </p:cNvPr>
          <p:cNvSpPr/>
          <p:nvPr/>
        </p:nvSpPr>
        <p:spPr>
          <a:xfrm>
            <a:off x="911223" y="2571530"/>
            <a:ext cx="6289675" cy="838980"/>
          </a:xfrm>
          <a:prstGeom prst="roundRect">
            <a:avLst>
              <a:gd name="adj" fmla="val 10000"/>
            </a:avLst>
          </a:prstGeom>
          <a:solidFill>
            <a:srgbClr val="3B5182"/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da-DK" sz="2400" dirty="0">
                <a:solidFill>
                  <a:schemeClr val="bg1"/>
                </a:solidFill>
              </a:rPr>
              <a:t>Underlag (vurderes om det fungerer)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3CED8149-8FDA-91AB-2847-518995716A03}"/>
              </a:ext>
            </a:extLst>
          </p:cNvPr>
          <p:cNvSpPr/>
          <p:nvPr/>
        </p:nvSpPr>
        <p:spPr>
          <a:xfrm>
            <a:off x="911225" y="3547062"/>
            <a:ext cx="6289675" cy="838980"/>
          </a:xfrm>
          <a:prstGeom prst="roundRect">
            <a:avLst>
              <a:gd name="adj" fmla="val 10000"/>
            </a:avLst>
          </a:prstGeom>
          <a:solidFill>
            <a:srgbClr val="3B5182"/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da-DK" sz="2400" dirty="0">
                <a:solidFill>
                  <a:schemeClr val="bg1"/>
                </a:solidFill>
              </a:rPr>
              <a:t>Stillingsskift (</a:t>
            </a:r>
            <a:r>
              <a:rPr lang="da-DK" sz="2400" dirty="0" err="1">
                <a:solidFill>
                  <a:schemeClr val="bg1"/>
                </a:solidFill>
              </a:rPr>
              <a:t>repositionering</a:t>
            </a:r>
            <a:r>
              <a:rPr lang="da-DK" sz="2400" dirty="0">
                <a:solidFill>
                  <a:schemeClr val="bg1"/>
                </a:solidFill>
              </a:rPr>
              <a:t>/mobilisering)</a:t>
            </a:r>
          </a:p>
        </p:txBody>
      </p: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7CEF8DC7-6566-C669-F478-42DD36255CB6}"/>
              </a:ext>
            </a:extLst>
          </p:cNvPr>
          <p:cNvSpPr/>
          <p:nvPr/>
        </p:nvSpPr>
        <p:spPr>
          <a:xfrm>
            <a:off x="911225" y="4522594"/>
            <a:ext cx="6289675" cy="838980"/>
          </a:xfrm>
          <a:prstGeom prst="roundRect">
            <a:avLst>
              <a:gd name="adj" fmla="val 10000"/>
            </a:avLst>
          </a:prstGeom>
          <a:solidFill>
            <a:srgbClr val="3B5182"/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da-DK" sz="2400" dirty="0">
                <a:solidFill>
                  <a:schemeClr val="bg1"/>
                </a:solidFill>
              </a:rPr>
              <a:t>Kost (protein, væskebehov) </a:t>
            </a:r>
          </a:p>
        </p:txBody>
      </p:sp>
      <p:sp>
        <p:nvSpPr>
          <p:cNvPr id="10" name="Rektangel: afrundede hjørner 9">
            <a:extLst>
              <a:ext uri="{FF2B5EF4-FFF2-40B4-BE49-F238E27FC236}">
                <a16:creationId xmlns:a16="http://schemas.microsoft.com/office/drawing/2014/main" id="{CC6E368A-CEEE-C963-CAA6-6F23FAB6ED32}"/>
              </a:ext>
            </a:extLst>
          </p:cNvPr>
          <p:cNvSpPr/>
          <p:nvPr/>
        </p:nvSpPr>
        <p:spPr>
          <a:xfrm>
            <a:off x="911225" y="5493393"/>
            <a:ext cx="6289675" cy="838980"/>
          </a:xfrm>
          <a:prstGeom prst="roundRect">
            <a:avLst>
              <a:gd name="adj" fmla="val 10000"/>
            </a:avLst>
          </a:prstGeom>
          <a:solidFill>
            <a:srgbClr val="3B5182"/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da-DK" sz="2400" dirty="0">
                <a:solidFill>
                  <a:schemeClr val="bg1"/>
                </a:solidFill>
              </a:rPr>
              <a:t>Engager (inddrag patient og pårørende)</a:t>
            </a:r>
          </a:p>
        </p:txBody>
      </p:sp>
    </p:spTree>
    <p:extLst>
      <p:ext uri="{BB962C8B-B14F-4D97-AF65-F5344CB8AC3E}">
        <p14:creationId xmlns:p14="http://schemas.microsoft.com/office/powerpoint/2010/main" val="2805789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18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D51B45-B494-BB20-DBB0-4C3032068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 hidden="1">
            <a:extLst>
              <a:ext uri="{FF2B5EF4-FFF2-40B4-BE49-F238E27FC236}">
                <a16:creationId xmlns:a16="http://schemas.microsoft.com/office/drawing/2014/main" id="{F0C7A5B1-0E73-3B81-0FEB-60BCD900FF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t">
            <a:normAutofit/>
          </a:bodyPr>
          <a:lstStyle/>
          <a:p>
            <a:fld id="{50DEC214-4A26-8544-86E4-D5810B015655}" type="slidenum">
              <a:rPr lang="da-DK" smtClean="0"/>
              <a:pPr/>
              <a:t>2</a:t>
            </a:fld>
            <a:endParaRPr lang="da-DK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AC239AF-248F-2705-D2BE-74DB05E29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243" y="714481"/>
            <a:ext cx="7137237" cy="87782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dirty="0"/>
              <a:t>Ophavsret og anvendelse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5495C544-619D-04BD-205A-E3E6EF352E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7018338"/>
            <a:ext cx="360363" cy="325437"/>
          </a:xfrm>
        </p:spPr>
        <p:txBody>
          <a:bodyPr/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2</a:t>
            </a:fld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1FCF8F8-8CB0-3595-282A-35D304AADF8C}"/>
              </a:ext>
            </a:extLst>
          </p:cNvPr>
          <p:cNvSpPr txBox="1"/>
          <p:nvPr/>
        </p:nvSpPr>
        <p:spPr>
          <a:xfrm>
            <a:off x="770243" y="2241493"/>
            <a:ext cx="1074288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Dette materiale er udarbejdet af sårsygeplejersker i samarbejde med Sundhedsstrategisk Planlægning med henblik på faglig videndeling og anvendelse i klinisk praksis.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dirty="0">
                <a:solidFill>
                  <a:schemeClr val="bg1"/>
                </a:solidFill>
              </a:rPr>
              <a:t>Materialet må anvendes og deles af andre faggrupper.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dirty="0">
                <a:solidFill>
                  <a:schemeClr val="bg1"/>
                </a:solidFill>
              </a:rPr>
              <a:t>Ved ændringer, tilpasninger eller viderebearbejdning skal det tydeligt fremgå,</a:t>
            </a:r>
          </a:p>
          <a:p>
            <a:r>
              <a:rPr lang="da-DK" sz="2000" dirty="0">
                <a:solidFill>
                  <a:schemeClr val="bg1"/>
                </a:solidFill>
              </a:rPr>
              <a:t>at disse er foretaget af den anvendende part og ikke af de oprindelige forfattere.</a:t>
            </a:r>
          </a:p>
          <a:p>
            <a:endParaRPr lang="da-DK" sz="1800" i="1" dirty="0">
              <a:solidFill>
                <a:schemeClr val="bg1"/>
              </a:solidFill>
            </a:endParaRPr>
          </a:p>
          <a:p>
            <a:r>
              <a:rPr lang="da-DK" sz="1800" i="1" dirty="0">
                <a:solidFill>
                  <a:schemeClr val="bg1"/>
                </a:solidFill>
              </a:rPr>
              <a:t>© Henriette Hansen/Holbæk Sygehus, Ortopædkirurgisk Afdeling, 2026.</a:t>
            </a:r>
          </a:p>
        </p:txBody>
      </p:sp>
    </p:spTree>
    <p:extLst>
      <p:ext uri="{BB962C8B-B14F-4D97-AF65-F5344CB8AC3E}">
        <p14:creationId xmlns:p14="http://schemas.microsoft.com/office/powerpoint/2010/main" val="1863851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CD1F976-5EFC-7276-AD8F-61C369124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667" y="1801333"/>
            <a:ext cx="6845410" cy="4400812"/>
          </a:xfrm>
        </p:spPr>
        <p:txBody>
          <a:bodyPr/>
          <a:lstStyle/>
          <a:p>
            <a:r>
              <a:rPr lang="da-DK" sz="1800" dirty="0"/>
              <a:t>Huden inspiceres dagligt. Holdes ren og tør</a:t>
            </a:r>
          </a:p>
          <a:p>
            <a:r>
              <a:rPr lang="da-DK" sz="1800" dirty="0"/>
              <a:t>Ernæring – vitaminer og proteiner til cellernes stofskifte</a:t>
            </a:r>
          </a:p>
          <a:p>
            <a:r>
              <a:rPr lang="da-DK" sz="1800" dirty="0"/>
              <a:t>Mobilitet – nedsat mobilitet anses for at være vigtigste årsag til tryksår. (Nedsat respons på forflytningssignalerne) </a:t>
            </a:r>
            <a:r>
              <a:rPr lang="da-DK" sz="1800" dirty="0" err="1"/>
              <a:t>Repositionering</a:t>
            </a:r>
            <a:r>
              <a:rPr lang="da-DK" sz="1800" dirty="0"/>
              <a:t>/ lejring</a:t>
            </a:r>
          </a:p>
          <a:p>
            <a:r>
              <a:rPr lang="da-DK" sz="1800" dirty="0"/>
              <a:t>Trykudligning/trykaflastning på div. forskellige madrasser. Husk aflastning af hælene </a:t>
            </a:r>
          </a:p>
          <a:p>
            <a:r>
              <a:rPr lang="da-DK" sz="1800" dirty="0"/>
              <a:t>Anvendelse af hjælpemidler til forflytning (Undgå </a:t>
            </a:r>
            <a:r>
              <a:rPr lang="da-DK" sz="1800" dirty="0" err="1"/>
              <a:t>shear</a:t>
            </a:r>
            <a:r>
              <a:rPr lang="da-DK" sz="1800" dirty="0"/>
              <a:t> og friktion)</a:t>
            </a:r>
          </a:p>
          <a:p>
            <a:r>
              <a:rPr lang="da-DK" sz="1800" dirty="0"/>
              <a:t>Uddannelse af tryksårsforebyggelse hos personalet og korrekt brug af risikoscreeningsskema</a:t>
            </a:r>
          </a:p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B73106B-74BF-D1BF-795A-F79334B48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20</a:t>
            </a:fld>
            <a:endParaRPr lang="da-DK"/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DC1DC66A-5787-411C-9C94-A050A7D22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4"/>
            <a:ext cx="6845410" cy="1079594"/>
          </a:xfrm>
        </p:spPr>
        <p:txBody>
          <a:bodyPr/>
          <a:lstStyle/>
          <a:p>
            <a:r>
              <a:rPr lang="da-DK" dirty="0"/>
              <a:t>Opsummering – sådan forebygger vi tryksår</a:t>
            </a:r>
            <a:endParaRPr lang="en-US" dirty="0"/>
          </a:p>
        </p:txBody>
      </p:sp>
      <p:pic>
        <p:nvPicPr>
          <p:cNvPr id="2" name="Pladsholder til billede 2" descr="Et billede, der indeholder person, tøj, smil, udendørs&#10;&#10;Automatisk genereret beskrivelse">
            <a:extLst>
              <a:ext uri="{FF2B5EF4-FFF2-40B4-BE49-F238E27FC236}">
                <a16:creationId xmlns:a16="http://schemas.microsoft.com/office/drawing/2014/main" id="{A43E682D-97A7-46FA-F2AD-44CEA38EEF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616" r="16976" b="-1"/>
          <a:stretch/>
        </p:blipFill>
        <p:spPr>
          <a:xfrm>
            <a:off x="7840133" y="10"/>
            <a:ext cx="4356942" cy="6857990"/>
          </a:xfrm>
          <a:custGeom>
            <a:avLst/>
            <a:gdLst>
              <a:gd name="connsiteX0" fmla="*/ 700359 w 4356942"/>
              <a:gd name="connsiteY0" fmla="*/ 0 h 6858000"/>
              <a:gd name="connsiteX1" fmla="*/ 4356942 w 4356942"/>
              <a:gd name="connsiteY1" fmla="*/ 0 h 6858000"/>
              <a:gd name="connsiteX2" fmla="*/ 4356942 w 4356942"/>
              <a:gd name="connsiteY2" fmla="*/ 6858000 h 6858000"/>
              <a:gd name="connsiteX3" fmla="*/ 696553 w 4356942"/>
              <a:gd name="connsiteY3" fmla="*/ 6858000 h 6858000"/>
              <a:gd name="connsiteX4" fmla="*/ 0 w 4356942"/>
              <a:gd name="connsiteY4" fmla="*/ 3434080 h 6858000"/>
              <a:gd name="connsiteX5" fmla="*/ 700359 w 43569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942" h="6858000">
                <a:moveTo>
                  <a:pt x="700359" y="0"/>
                </a:moveTo>
                <a:lnTo>
                  <a:pt x="4356942" y="0"/>
                </a:lnTo>
                <a:lnTo>
                  <a:pt x="4356942" y="6858000"/>
                </a:lnTo>
                <a:lnTo>
                  <a:pt x="696553" y="6858000"/>
                </a:lnTo>
                <a:cubicBezTo>
                  <a:pt x="248678" y="5806440"/>
                  <a:pt x="0" y="4649470"/>
                  <a:pt x="0" y="3434080"/>
                </a:cubicBezTo>
                <a:cubicBezTo>
                  <a:pt x="0" y="2214880"/>
                  <a:pt x="249947" y="1054100"/>
                  <a:pt x="700359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394327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2E1B4-D376-F79B-9104-2706A6470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Referencer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FE372DE6-2202-CF6B-2136-4CBA9204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21</a:t>
            </a:fld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0EF6C3E-7A02-9740-6D77-9346F22B3A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7952" y="1555160"/>
            <a:ext cx="10629986" cy="440081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a-DK" i="1" dirty="0" err="1"/>
              <a:t>Bermark</a:t>
            </a:r>
            <a:r>
              <a:rPr lang="da-DK" i="1" dirty="0"/>
              <a:t>, S., og Østergaard Melby, B. (2017). Sår og sårbehandling – en grundbog i sygepleje. København: </a:t>
            </a:r>
            <a:r>
              <a:rPr lang="da-DK" i="1" dirty="0" err="1"/>
              <a:t>FADL’s</a:t>
            </a:r>
            <a:r>
              <a:rPr lang="da-DK" i="1" dirty="0"/>
              <a:t> Forlag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i="1" dirty="0"/>
              <a:t>Tværregional Dokument – Trykskade/tryksår – risikovurdering og sårklassifikation, voksne fra 18 år. Dok.nr. 494724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i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Forebyg Tryksår | Styrelsen for Patientsikkerhed</a:t>
            </a:r>
            <a:endParaRPr lang="da-DK" i="1" dirty="0"/>
          </a:p>
          <a:p>
            <a:pPr marL="0" indent="0">
              <a:lnSpc>
                <a:spcPct val="150000"/>
              </a:lnSpc>
              <a:buNone/>
            </a:pPr>
            <a:r>
              <a:rPr lang="en-US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EPUAP | European Pressure Ulcer Advisory Panel</a:t>
            </a:r>
            <a:endParaRPr lang="da-DK" i="1" dirty="0"/>
          </a:p>
          <a:p>
            <a:endParaRPr lang="da-DK" sz="1400" dirty="0">
              <a:solidFill>
                <a:schemeClr val="bg2">
                  <a:lumMod val="10000"/>
                </a:schemeClr>
              </a:solidFill>
            </a:endParaRPr>
          </a:p>
          <a:p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3233330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B89BD9-42AF-CDA3-C0FC-1D802FEDC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10" y="827343"/>
            <a:ext cx="11078336" cy="5388106"/>
          </a:xfrm>
        </p:spPr>
        <p:txBody>
          <a:bodyPr/>
          <a:lstStyle/>
          <a:p>
            <a:br>
              <a:rPr lang="da-DK" dirty="0"/>
            </a:br>
            <a:r>
              <a:rPr lang="da-DK" sz="2400" dirty="0"/>
              <a:t>Udviklet af </a:t>
            </a:r>
            <a:r>
              <a:rPr lang="da-DK" sz="2400" spc="-20" dirty="0">
                <a:solidFill>
                  <a:srgbClr val="FFFFFF"/>
                </a:solidFill>
              </a:rPr>
              <a:t>Henriette Hansen, koordinerende sårsygeplejerske, Holbæk Sygehus, Ortopædkirurgisk Afdeling</a:t>
            </a:r>
            <a:br>
              <a:rPr lang="da-DK" sz="2400" dirty="0"/>
            </a:br>
            <a:br>
              <a:rPr lang="da-DK" sz="3200" dirty="0"/>
            </a:br>
            <a:br>
              <a:rPr lang="da-DK" sz="3200" dirty="0"/>
            </a:br>
            <a:r>
              <a:rPr lang="da-DK" sz="2000" dirty="0"/>
              <a:t>I samarbejde med Sundhedsstrategisk Planlægning</a:t>
            </a:r>
            <a:br>
              <a:rPr lang="da-DK" sz="3200" dirty="0"/>
            </a:br>
            <a:br>
              <a:rPr lang="da-DK" sz="2400" dirty="0"/>
            </a:br>
            <a:br>
              <a:rPr lang="da-DK" sz="2400" dirty="0"/>
            </a:br>
            <a:br>
              <a:rPr lang="da-DK" sz="2400" dirty="0"/>
            </a:br>
            <a:br>
              <a:rPr lang="da-DK" sz="2400" dirty="0"/>
            </a:br>
            <a:r>
              <a:rPr lang="da-DK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www.regionsjaelland.dk/saarbehandling</a:t>
            </a:r>
            <a:r>
              <a:rPr lang="da-DK" sz="1800" dirty="0"/>
              <a:t> 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C7CBDB99-72F2-1970-0DF6-213E20F6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EC214-4A26-8544-86E4-D5810B015655}" type="slidenum">
              <a:rPr kumimoji="0" lang="da-DK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a-DK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723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22FE05-5956-1F21-75B4-F300B9A09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63480"/>
            <a:ext cx="9648826" cy="723436"/>
          </a:xfrm>
        </p:spPr>
        <p:txBody>
          <a:bodyPr/>
          <a:lstStyle/>
          <a:p>
            <a:r>
              <a:rPr lang="da-DK" kern="100" dirty="0">
                <a:cs typeface="Times New Roman" panose="02020603050405020304" pitchFamily="18" charset="0"/>
              </a:rPr>
              <a:t>Tryksår opstår over tid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3F9EC96-50D5-E5FD-2A02-33EFC7DC0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208" y="1217033"/>
            <a:ext cx="7377944" cy="4857941"/>
          </a:xfrm>
        </p:spPr>
        <p:txBody>
          <a:bodyPr/>
          <a:lstStyle/>
          <a:p>
            <a:r>
              <a:rPr lang="da-DK" sz="1600" dirty="0">
                <a:latin typeface="+mj-lt"/>
              </a:rPr>
              <a:t>En komplikation der opstår i forbindelse med sygdom, pleje og behandling!</a:t>
            </a:r>
          </a:p>
          <a:p>
            <a:r>
              <a:rPr lang="da-DK" sz="1600" dirty="0">
                <a:latin typeface="+mj-lt"/>
              </a:rPr>
              <a:t>Det øverste hudlag (epidermis) kan modstå tryk i længere tid. Men de dybere lag i huden (</a:t>
            </a:r>
            <a:r>
              <a:rPr lang="da-DK" sz="1600" dirty="0" err="1">
                <a:latin typeface="+mj-lt"/>
              </a:rPr>
              <a:t>dermis</a:t>
            </a:r>
            <a:r>
              <a:rPr lang="da-DK" sz="1600" dirty="0">
                <a:latin typeface="+mj-lt"/>
              </a:rPr>
              <a:t> og </a:t>
            </a:r>
            <a:r>
              <a:rPr lang="da-DK" sz="1600" dirty="0" err="1">
                <a:latin typeface="+mj-lt"/>
              </a:rPr>
              <a:t>subcutis</a:t>
            </a:r>
            <a:r>
              <a:rPr lang="da-DK" sz="1600" dirty="0">
                <a:latin typeface="+mj-lt"/>
              </a:rPr>
              <a:t>) og muskelvævet er mere følsomme for tryk.</a:t>
            </a:r>
          </a:p>
          <a:p>
            <a:r>
              <a:rPr lang="da-DK" sz="1600" dirty="0">
                <a:latin typeface="+mj-lt"/>
              </a:rPr>
              <a:t>Det øgede tryk medfører nedsat eller helt </a:t>
            </a:r>
            <a:r>
              <a:rPr lang="da-DK" sz="1600" dirty="0" err="1">
                <a:latin typeface="+mj-lt"/>
              </a:rPr>
              <a:t>afklemt</a:t>
            </a:r>
            <a:r>
              <a:rPr lang="da-DK" sz="1600" dirty="0">
                <a:latin typeface="+mj-lt"/>
              </a:rPr>
              <a:t> blodforsyning, hvorved der opstår iskæmi og følgende vævsdød.</a:t>
            </a:r>
          </a:p>
          <a:p>
            <a:r>
              <a:rPr lang="da-DK" sz="1600" dirty="0">
                <a:latin typeface="+mj-lt"/>
              </a:rPr>
              <a:t>De første forandringer opstår derfor ofte i de dybere muskellag og først senere bryder igennem til epidermis.</a:t>
            </a:r>
          </a:p>
          <a:p>
            <a:r>
              <a:rPr lang="da-DK" sz="1600" dirty="0">
                <a:latin typeface="+mj-lt"/>
              </a:rPr>
              <a:t>Kan ikke ses på huden men evt. føles i strukturen på vævet. </a:t>
            </a:r>
          </a:p>
          <a:p>
            <a:r>
              <a:rPr lang="da-DK" sz="1600" dirty="0">
                <a:latin typeface="+mj-lt"/>
              </a:rPr>
              <a:t>Der ses forandringer på huden, f.eks. vævskade i form af rødme.</a:t>
            </a:r>
          </a:p>
          <a:p>
            <a:r>
              <a:rPr lang="da-DK" sz="1600" dirty="0"/>
              <a:t>Over knoglefremspring og på hælene kan der ses rødme og blæredannelse</a:t>
            </a:r>
          </a:p>
          <a:p>
            <a:endParaRPr lang="da-DK" sz="16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DD5EDC0-DDA7-DBA9-EC7E-BCC5F65F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3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BCD73FD-AFC5-75F7-AC55-8A387A633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152" y="1746325"/>
            <a:ext cx="3443216" cy="335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2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670F4-2AF3-FC99-2C82-9C80813B8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760FDA-4677-D493-E8A3-A1F6B9E25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3B5182"/>
                </a:solidFill>
              </a:rPr>
              <a:t>Udvikling af tryksår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8B79068-787B-150D-F7F9-D0316C3D9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4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C3DCB5C-F077-CD1B-7907-B917442BDE25}"/>
              </a:ext>
            </a:extLst>
          </p:cNvPr>
          <p:cNvSpPr txBox="1"/>
          <p:nvPr/>
        </p:nvSpPr>
        <p:spPr>
          <a:xfrm>
            <a:off x="793207" y="2788860"/>
            <a:ext cx="10605585" cy="2687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altLang="da-DK" sz="16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</a:rPr>
              <a:t>Under normale fysiske forhold udvikles tryksår ikke. Dette skyldes kroppens naturlige reaktion på iskæmismerter, dvs. man flytter sig så belastningspunktet ændres = </a:t>
            </a:r>
            <a:r>
              <a:rPr lang="da-DK" altLang="da-DK" sz="1600" dirty="0" err="1">
                <a:solidFill>
                  <a:schemeClr val="tx2"/>
                </a:solidFill>
                <a:latin typeface="+mj-lt"/>
                <a:ea typeface="Verdana" panose="020B0604030504040204" pitchFamily="34" charset="0"/>
              </a:rPr>
              <a:t>repositionering</a:t>
            </a:r>
            <a:r>
              <a:rPr lang="da-DK" altLang="da-DK" sz="16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</a:rPr>
              <a:t>!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altLang="da-DK" sz="16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</a:rPr>
              <a:t>Størrelsen af trykket og det tidsrum trykket påvirker vævet har betydning for udvikling af iskæmi.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altLang="da-DK" sz="16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</a:rPr>
              <a:t>Tryksårsgrænsen er individuel for enhver patient og er afhængig af almentilstand, alder sygdom …</a:t>
            </a:r>
          </a:p>
          <a:p>
            <a:pPr eaLnBrk="1" hangingPunct="1"/>
            <a:endParaRPr lang="da-DK" altLang="da-DK" sz="1800" dirty="0"/>
          </a:p>
          <a:p>
            <a:pPr eaLnBrk="1" hangingPunct="1"/>
            <a:endParaRPr lang="da-DK" altLang="da-DK" sz="1800" dirty="0"/>
          </a:p>
          <a:p>
            <a:pPr algn="ctr" eaLnBrk="1" hangingPunct="1"/>
            <a:r>
              <a:rPr lang="da-DK" altLang="da-DK" sz="1800" b="1" dirty="0">
                <a:solidFill>
                  <a:srgbClr val="3B5182"/>
                </a:solidFill>
              </a:rPr>
              <a:t>Vores forebyggende arbejde kan forhindre unødig smerte, forlænget </a:t>
            </a:r>
            <a:r>
              <a:rPr lang="da-DK" altLang="da-DK" b="1" dirty="0">
                <a:solidFill>
                  <a:srgbClr val="3B5182"/>
                </a:solidFill>
              </a:rPr>
              <a:t>sygdomsforløb </a:t>
            </a:r>
            <a:r>
              <a:rPr lang="da-DK" altLang="da-DK" sz="1800" b="1" dirty="0">
                <a:solidFill>
                  <a:srgbClr val="3B5182"/>
                </a:solidFill>
              </a:rPr>
              <a:t>og død!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C05AFFEC-FCE1-8217-1E38-BF877515A819}"/>
              </a:ext>
            </a:extLst>
          </p:cNvPr>
          <p:cNvSpPr txBox="1"/>
          <p:nvPr/>
        </p:nvSpPr>
        <p:spPr>
          <a:xfrm>
            <a:off x="9114414" y="2246247"/>
            <a:ext cx="243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rgbClr val="3B5182"/>
                </a:solidFill>
              </a:rPr>
              <a:t>Billede genereret via Copilot – Sundhedsstrategisk Planlægning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A2654DE-EC84-A2C1-AC21-8A23BEC2D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751" y="209766"/>
            <a:ext cx="2947844" cy="196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51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9A58B-D114-AE8D-2A05-E9AF3F1A7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A1A431-A3AC-C8F6-EC82-FA6856926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>
                <a:solidFill>
                  <a:srgbClr val="3B5182"/>
                </a:solidFill>
              </a:rPr>
              <a:t>Repositionering</a:t>
            </a:r>
            <a:endParaRPr lang="da-DK" dirty="0">
              <a:solidFill>
                <a:srgbClr val="3B5182"/>
              </a:solidFill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11AAF0B-7282-AC3A-BC70-EA9988767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5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420E5FE3-FCF7-E199-C948-EEE3A2B71D7F}"/>
              </a:ext>
            </a:extLst>
          </p:cNvPr>
          <p:cNvSpPr txBox="1"/>
          <p:nvPr/>
        </p:nvSpPr>
        <p:spPr>
          <a:xfrm>
            <a:off x="911225" y="1575881"/>
            <a:ext cx="708491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solidFill>
                  <a:srgbClr val="3B5182"/>
                </a:solidFill>
              </a:rPr>
              <a:t>Med </a:t>
            </a:r>
            <a:r>
              <a:rPr lang="da-DK" dirty="0" err="1">
                <a:solidFill>
                  <a:srgbClr val="3B5182"/>
                </a:solidFill>
              </a:rPr>
              <a:t>repositionering</a:t>
            </a:r>
            <a:r>
              <a:rPr lang="da-DK" dirty="0">
                <a:solidFill>
                  <a:srgbClr val="3B5182"/>
                </a:solidFill>
              </a:rPr>
              <a:t> menes stillingsændring, lejring eller vending, som bevirker at trykbelastningen flyttes til et nyt område på kroppen.</a:t>
            </a:r>
          </a:p>
          <a:p>
            <a:endParaRPr lang="da-DK" dirty="0">
              <a:solidFill>
                <a:srgbClr val="3B5182"/>
              </a:solidFill>
            </a:endParaRPr>
          </a:p>
          <a:p>
            <a:r>
              <a:rPr lang="da-DK" dirty="0">
                <a:solidFill>
                  <a:srgbClr val="3B5182"/>
                </a:solidFill>
              </a:rPr>
              <a:t>Frekvensen afhænger af: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3B5182"/>
                </a:solidFill>
              </a:rPr>
              <a:t>Patientens vævstolerance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3B5182"/>
                </a:solidFill>
              </a:rPr>
              <a:t>Aktivitets og mobilitetsniveau (underlag)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3B5182"/>
                </a:solidFill>
              </a:rPr>
              <a:t>Fjerne trykket (total aflastning)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3B5182"/>
                </a:solidFill>
              </a:rPr>
              <a:t>Fordele trykket over større flade </a:t>
            </a:r>
          </a:p>
          <a:p>
            <a:endParaRPr lang="da-DK" dirty="0">
              <a:solidFill>
                <a:srgbClr val="3B5182"/>
              </a:solidFill>
            </a:endParaRPr>
          </a:p>
          <a:p>
            <a:r>
              <a:rPr lang="da-DK" dirty="0">
                <a:solidFill>
                  <a:srgbClr val="3B5182"/>
                </a:solidFill>
              </a:rPr>
              <a:t>Fx. Hver 2 time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a-DK" dirty="0">
                <a:solidFill>
                  <a:srgbClr val="3B5182"/>
                </a:solidFill>
              </a:rPr>
              <a:t> 30 graders stilling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a-DK" dirty="0">
                <a:solidFill>
                  <a:srgbClr val="3B5182"/>
                </a:solidFill>
              </a:rPr>
              <a:t> Vendeskema? </a:t>
            </a:r>
          </a:p>
        </p:txBody>
      </p:sp>
      <p:pic>
        <p:nvPicPr>
          <p:cNvPr id="6" name="Billede 5" descr="Et billede, der indeholder Børnekunst, Ansigt, tegneserie, illustration/afbildning&#10;&#10;AI-genereret indhold kan være ukorrekt.">
            <a:extLst>
              <a:ext uri="{FF2B5EF4-FFF2-40B4-BE49-F238E27FC236}">
                <a16:creationId xmlns:a16="http://schemas.microsoft.com/office/drawing/2014/main" id="{C6215796-903A-9D9F-5946-D2D55AF5C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873" y="1815044"/>
            <a:ext cx="3837709" cy="2558473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4D99BF3A-0E53-CA90-6CF8-149372B84B0F}"/>
              </a:ext>
            </a:extLst>
          </p:cNvPr>
          <p:cNvSpPr txBox="1"/>
          <p:nvPr/>
        </p:nvSpPr>
        <p:spPr>
          <a:xfrm>
            <a:off x="8068873" y="4403773"/>
            <a:ext cx="243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rgbClr val="3B5182"/>
                </a:solidFill>
              </a:rPr>
              <a:t>Billede genereret via Copilot – Sundhedsstrategisk Planlægning</a:t>
            </a:r>
          </a:p>
        </p:txBody>
      </p:sp>
    </p:spTree>
    <p:extLst>
      <p:ext uri="{BB962C8B-B14F-4D97-AF65-F5344CB8AC3E}">
        <p14:creationId xmlns:p14="http://schemas.microsoft.com/office/powerpoint/2010/main" val="2105732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E1477-2BAE-FAB1-7BE3-EE0BF50B7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98FB8C-B57A-97D8-31EA-53C34CFE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060" y="-305736"/>
            <a:ext cx="9648826" cy="1081007"/>
          </a:xfrm>
        </p:spPr>
        <p:txBody>
          <a:bodyPr/>
          <a:lstStyle/>
          <a:p>
            <a:r>
              <a:rPr lang="da-DK" dirty="0">
                <a:solidFill>
                  <a:srgbClr val="3B5182"/>
                </a:solidFill>
              </a:rPr>
              <a:t>Hvem er i risiko for at få tryksår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B50181F-17FC-56BC-1F9C-90FB1E1B9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6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28A290E1-9D6B-3A07-834D-0C2268D99F81}"/>
              </a:ext>
            </a:extLst>
          </p:cNvPr>
          <p:cNvSpPr txBox="1"/>
          <p:nvPr/>
        </p:nvSpPr>
        <p:spPr>
          <a:xfrm>
            <a:off x="778060" y="882824"/>
            <a:ext cx="10603113" cy="5950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>
                <a:solidFill>
                  <a:srgbClr val="3B5182"/>
                </a:solidFill>
              </a:rPr>
              <a:t>Borgere/patienter, som opfylder et eller flere af nedenstående kriterier</a:t>
            </a:r>
            <a:r>
              <a:rPr lang="da-DK" dirty="0">
                <a:solidFill>
                  <a:srgbClr val="3B5182"/>
                </a:solidFill>
              </a:rPr>
              <a:t>: </a:t>
            </a:r>
          </a:p>
          <a:p>
            <a:pPr marL="180000" indent="-180000" defTabSz="590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2"/>
                </a:solidFill>
                <a:ea typeface="Verdana" panose="020B0604030504040204" pitchFamily="34" charset="0"/>
              </a:rPr>
              <a:t>Er sengeliggende/nedsat mobilitet </a:t>
            </a:r>
          </a:p>
          <a:p>
            <a:pPr marL="180000" indent="-180000" defTabSz="590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2"/>
                </a:solidFill>
                <a:ea typeface="Verdana" panose="020B0604030504040204" pitchFamily="34" charset="0"/>
              </a:rPr>
              <a:t>Er Akut Kritisk syg </a:t>
            </a:r>
          </a:p>
          <a:p>
            <a:pPr marL="180000" indent="-180000" defTabSz="590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2"/>
                </a:solidFill>
                <a:ea typeface="Verdana" panose="020B0604030504040204" pitchFamily="34" charset="0"/>
              </a:rPr>
              <a:t>Er kørestolsbrugere og/eller på anden vis immobiliseret i kortere eller længere tid, og får hjælp </a:t>
            </a:r>
            <a:r>
              <a:rPr lang="da-DK" sz="1400">
                <a:solidFill>
                  <a:schemeClr val="tx2"/>
                </a:solidFill>
                <a:ea typeface="Verdana" panose="020B0604030504040204" pitchFamily="34" charset="0"/>
              </a:rPr>
              <a:t>til forflytninger</a:t>
            </a:r>
            <a:endParaRPr lang="da-DK" sz="1400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 marL="180000" indent="-180000" defTabSz="590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2"/>
                </a:solidFill>
                <a:ea typeface="Verdana" panose="020B0604030504040204" pitchFamily="34" charset="0"/>
              </a:rPr>
              <a:t>Har behov for ilttilskud</a:t>
            </a:r>
          </a:p>
          <a:p>
            <a:endParaRPr lang="da-DK" dirty="0"/>
          </a:p>
          <a:p>
            <a:r>
              <a:rPr lang="da-DK" b="1" dirty="0">
                <a:solidFill>
                  <a:srgbClr val="3B5182"/>
                </a:solidFill>
              </a:rPr>
              <a:t>Har en af følgende symptomer/diagnoser:  </a:t>
            </a:r>
          </a:p>
          <a:p>
            <a:pPr marL="180000" indent="-180000" defTabSz="590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2"/>
                </a:solidFill>
                <a:ea typeface="Verdana" panose="020B0604030504040204" pitchFamily="34" charset="0"/>
              </a:rPr>
              <a:t>Dårlig ernæringstilstand </a:t>
            </a:r>
          </a:p>
          <a:p>
            <a:pPr marL="180000" indent="-180000" defTabSz="590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chemeClr val="tx2"/>
                </a:solidFill>
                <a:ea typeface="Verdana" panose="020B0604030504040204" pitchFamily="34" charset="0"/>
              </a:rPr>
              <a:t>Cirkulatorisk</a:t>
            </a:r>
            <a:r>
              <a:rPr lang="da-DK" sz="1400" dirty="0">
                <a:solidFill>
                  <a:schemeClr val="tx2"/>
                </a:solidFill>
                <a:ea typeface="Verdana" panose="020B0604030504040204" pitchFamily="34" charset="0"/>
              </a:rPr>
              <a:t> </a:t>
            </a:r>
            <a:r>
              <a:rPr lang="da-DK" sz="1400" dirty="0" err="1">
                <a:solidFill>
                  <a:schemeClr val="tx2"/>
                </a:solidFill>
                <a:ea typeface="Verdana" panose="020B0604030504040204" pitchFamily="34" charset="0"/>
              </a:rPr>
              <a:t>inkompenseret</a:t>
            </a:r>
            <a:r>
              <a:rPr lang="da-DK" sz="1400" dirty="0">
                <a:solidFill>
                  <a:schemeClr val="tx2"/>
                </a:solidFill>
                <a:ea typeface="Verdana" panose="020B0604030504040204" pitchFamily="34" charset="0"/>
              </a:rPr>
              <a:t> (hjertesvigt)</a:t>
            </a:r>
          </a:p>
          <a:p>
            <a:pPr marL="180000" indent="-180000" defTabSz="590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2"/>
                </a:solidFill>
                <a:ea typeface="Verdana" panose="020B0604030504040204" pitchFamily="34" charset="0"/>
              </a:rPr>
              <a:t>Rygmarvsskadet </a:t>
            </a:r>
          </a:p>
          <a:p>
            <a:pPr marL="180000" indent="-180000" defTabSz="590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2"/>
                </a:solidFill>
                <a:ea typeface="Verdana" panose="020B0604030504040204" pitchFamily="34" charset="0"/>
              </a:rPr>
              <a:t>Dårlig perifer cirkulation/iskæmi</a:t>
            </a:r>
          </a:p>
          <a:p>
            <a:pPr marL="180000" indent="-180000" defTabSz="590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2"/>
                </a:solidFill>
                <a:ea typeface="Verdana" panose="020B0604030504040204" pitchFamily="34" charset="0"/>
              </a:rPr>
              <a:t>Sensorisk påvirket</a:t>
            </a:r>
          </a:p>
          <a:p>
            <a:pPr marL="180000" indent="-180000" defTabSz="590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2"/>
                </a:solidFill>
                <a:ea typeface="Verdana" panose="020B0604030504040204" pitchFamily="34" charset="0"/>
              </a:rPr>
              <a:t>Diabetes Mellitus/</a:t>
            </a:r>
            <a:r>
              <a:rPr lang="da-DK" sz="1400" dirty="0" err="1">
                <a:solidFill>
                  <a:schemeClr val="tx2"/>
                </a:solidFill>
                <a:ea typeface="Verdana" panose="020B0604030504040204" pitchFamily="34" charset="0"/>
              </a:rPr>
              <a:t>neuropati</a:t>
            </a:r>
            <a:endParaRPr lang="da-DK" sz="1400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 marL="180000" indent="-180000" defTabSz="590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2"/>
                </a:solidFill>
                <a:ea typeface="Verdana" panose="020B0604030504040204" pitchFamily="34" charset="0"/>
              </a:rPr>
              <a:t>Nuværende eller tidligere tryksår</a:t>
            </a:r>
          </a:p>
          <a:p>
            <a:pPr marL="180000" indent="-180000" defTabSz="590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2"/>
                </a:solidFill>
                <a:ea typeface="Verdana" panose="020B0604030504040204" pitchFamily="34" charset="0"/>
              </a:rPr>
              <a:t>Hudproblemer som følge af inkontinens</a:t>
            </a:r>
          </a:p>
          <a:p>
            <a:pPr marL="180000" indent="-180000" defTabSz="590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2"/>
                </a:solidFill>
                <a:ea typeface="Verdana" panose="020B0604030504040204" pitchFamily="34" charset="0"/>
              </a:rPr>
              <a:t>Uplanlagt vægttab</a:t>
            </a:r>
          </a:p>
          <a:p>
            <a:pPr marL="180000" indent="-180000" defTabSz="590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2"/>
                </a:solidFill>
                <a:ea typeface="Verdana" panose="020B0604030504040204" pitchFamily="34" charset="0"/>
              </a:rPr>
              <a:t>Medicinsk udstyr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8EE72C9-C4FD-254E-ECEB-D9DF7896E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009" y="2624925"/>
            <a:ext cx="3443216" cy="335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58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D7FEF6C-35D9-68FA-21C4-B490776CE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Udsatte steder for tryksår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2DF59FD-51A3-C526-7FE6-0694297ED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7</a:t>
            </a:fld>
            <a:endParaRPr lang="da-DK"/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BAA876C6-218D-16E3-96F0-8E581534C46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3900488" y="1870713"/>
            <a:ext cx="1835150" cy="440055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D4D2720B-D886-CF5D-13E2-719DF119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72" y="1798898"/>
            <a:ext cx="1835150" cy="4544181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0B39D3F0-1776-19EA-2115-881F55B4D31E}"/>
              </a:ext>
            </a:extLst>
          </p:cNvPr>
          <p:cNvSpPr txBox="1"/>
          <p:nvPr/>
        </p:nvSpPr>
        <p:spPr>
          <a:xfrm>
            <a:off x="5908431" y="1807108"/>
            <a:ext cx="5953096" cy="3833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90400">
              <a:lnSpc>
                <a:spcPts val="2400"/>
              </a:lnSpc>
              <a:spcBef>
                <a:spcPts val="1000"/>
              </a:spcBef>
            </a:pPr>
            <a:r>
              <a:rPr lang="da-DK" dirty="0">
                <a:solidFill>
                  <a:schemeClr val="tx2"/>
                </a:solidFill>
                <a:ea typeface="Verdana" panose="020B0604030504040204" pitchFamily="34" charset="0"/>
              </a:rPr>
              <a:t>Se efter afvigelser fra den ”normale hud”. 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/>
                </a:solidFill>
                <a:ea typeface="Verdana" panose="020B0604030504040204" pitchFamily="34" charset="0"/>
              </a:rPr>
              <a:t> Tryksårs farve og udseende kan variere meget, afhængigt af hvor på kroppen, de findes. 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/>
                </a:solidFill>
                <a:ea typeface="Verdana" panose="020B0604030504040204" pitchFamily="34" charset="0"/>
              </a:rPr>
              <a:t>Ved tvivl om såret er et tryksår, sammenholdes med ligge- og siddestillinger, knoglefremspring samt patientens almentilstand og </a:t>
            </a:r>
            <a:r>
              <a:rPr lang="da-DK" dirty="0" err="1">
                <a:solidFill>
                  <a:schemeClr val="tx2"/>
                </a:solidFill>
                <a:ea typeface="Verdana" panose="020B0604030504040204" pitchFamily="34" charset="0"/>
              </a:rPr>
              <a:t>co</a:t>
            </a:r>
            <a:r>
              <a:rPr lang="da-DK" dirty="0">
                <a:solidFill>
                  <a:schemeClr val="tx2"/>
                </a:solidFill>
                <a:ea typeface="Verdana" panose="020B0604030504040204" pitchFamily="34" charset="0"/>
              </a:rPr>
              <a:t>-morbiditeter. 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/>
                </a:solidFill>
                <a:ea typeface="Verdana" panose="020B0604030504040204" pitchFamily="34" charset="0"/>
              </a:rPr>
              <a:t>Observer huden under diverse hudfolder, især hos svært overvægtige. Vær opmærksom på om skaden skyldes tryk, gnidninger fra tøj eller fugtig hud. 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8D483B1C-11D2-EBAA-F0B8-D52DE5C11310}"/>
              </a:ext>
            </a:extLst>
          </p:cNvPr>
          <p:cNvSpPr txBox="1"/>
          <p:nvPr/>
        </p:nvSpPr>
        <p:spPr>
          <a:xfrm>
            <a:off x="2450192" y="1575196"/>
            <a:ext cx="118855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a-DK" sz="1600" b="0" i="0" u="none" strike="noStrike" baseline="0" dirty="0">
              <a:solidFill>
                <a:srgbClr val="000000"/>
              </a:solidFill>
              <a:latin typeface="Symbol" panose="05050102010706020507" pitchFamily="18" charset="2"/>
            </a:endParaRPr>
          </a:p>
          <a:p>
            <a:r>
              <a:rPr lang="da-DK" sz="1600" b="0" i="0" u="none" strike="noStrike" baseline="0" dirty="0">
                <a:solidFill>
                  <a:srgbClr val="000000"/>
                </a:solidFill>
                <a:latin typeface="Symbol" panose="05050102010706020507" pitchFamily="18" charset="2"/>
              </a:rPr>
              <a:t> </a:t>
            </a:r>
          </a:p>
          <a:p>
            <a:r>
              <a:rPr lang="da-DK" sz="1000" b="0" i="0" u="none" strike="noStrike" baseline="0" dirty="0">
                <a:solidFill>
                  <a:srgbClr val="000000"/>
                </a:solidFill>
                <a:latin typeface="+mj-lt"/>
              </a:rPr>
              <a:t>Ører </a:t>
            </a:r>
          </a:p>
          <a:p>
            <a:r>
              <a:rPr lang="da-DK" sz="1000" b="0" i="0" u="none" strike="noStrike" baseline="0" dirty="0">
                <a:solidFill>
                  <a:srgbClr val="000000"/>
                </a:solidFill>
                <a:latin typeface="+mj-lt"/>
              </a:rPr>
              <a:t>Baghoved </a:t>
            </a:r>
          </a:p>
          <a:p>
            <a:r>
              <a:rPr lang="da-DK" sz="1000" b="0" i="0" u="none" strike="noStrike" baseline="0" dirty="0">
                <a:solidFill>
                  <a:srgbClr val="000000"/>
                </a:solidFill>
                <a:latin typeface="+mj-lt"/>
              </a:rPr>
              <a:t>Næseryg  Rygsøjle  Skulderblade </a:t>
            </a:r>
          </a:p>
          <a:p>
            <a:r>
              <a:rPr lang="da-DK" sz="1000" b="0" i="0" u="none" strike="noStrike" baseline="0" dirty="0">
                <a:solidFill>
                  <a:srgbClr val="000000"/>
                </a:solidFill>
                <a:latin typeface="+mj-lt"/>
              </a:rPr>
              <a:t>Albuer </a:t>
            </a:r>
          </a:p>
          <a:p>
            <a:r>
              <a:rPr lang="da-DK" sz="1000" b="0" i="0" u="none" strike="noStrike" baseline="0" dirty="0">
                <a:solidFill>
                  <a:srgbClr val="000000"/>
                </a:solidFill>
                <a:latin typeface="+mj-lt"/>
              </a:rPr>
              <a:t>Korsben </a:t>
            </a:r>
          </a:p>
          <a:p>
            <a:r>
              <a:rPr lang="da-DK" sz="1000" b="0" i="0" u="none" strike="noStrike" baseline="0" dirty="0">
                <a:solidFill>
                  <a:srgbClr val="000000"/>
                </a:solidFill>
                <a:latin typeface="+mj-lt"/>
              </a:rPr>
              <a:t>Haleben  Siddeknogler </a:t>
            </a:r>
          </a:p>
          <a:p>
            <a:r>
              <a:rPr lang="da-DK" sz="1000" b="0" i="0" u="none" strike="noStrike" baseline="0" dirty="0">
                <a:solidFill>
                  <a:srgbClr val="000000"/>
                </a:solidFill>
                <a:latin typeface="+mj-lt"/>
              </a:rPr>
              <a:t>Hofter </a:t>
            </a:r>
          </a:p>
          <a:p>
            <a:r>
              <a:rPr lang="da-DK" sz="1000" b="0" i="0" u="none" strike="noStrike" baseline="0" dirty="0">
                <a:solidFill>
                  <a:srgbClr val="000000"/>
                </a:solidFill>
                <a:latin typeface="+mj-lt"/>
              </a:rPr>
              <a:t>Fingre </a:t>
            </a:r>
          </a:p>
          <a:p>
            <a:r>
              <a:rPr lang="da-DK" sz="1000" b="0" i="0" u="none" strike="noStrike" baseline="0" dirty="0">
                <a:solidFill>
                  <a:srgbClr val="000000"/>
                </a:solidFill>
                <a:latin typeface="+mj-lt"/>
              </a:rPr>
              <a:t>Knæ </a:t>
            </a:r>
          </a:p>
          <a:p>
            <a:r>
              <a:rPr lang="da-DK" sz="1000" b="0" i="0" u="none" strike="noStrike" baseline="0" dirty="0">
                <a:solidFill>
                  <a:srgbClr val="000000"/>
                </a:solidFill>
                <a:latin typeface="+mj-lt"/>
              </a:rPr>
              <a:t>Ankelknyster </a:t>
            </a:r>
          </a:p>
          <a:p>
            <a:r>
              <a:rPr lang="da-DK" sz="1000" b="0" i="0" u="none" strike="noStrike" baseline="0" dirty="0">
                <a:solidFill>
                  <a:srgbClr val="000000"/>
                </a:solidFill>
                <a:latin typeface="+mj-lt"/>
              </a:rPr>
              <a:t>Tæer </a:t>
            </a:r>
          </a:p>
          <a:p>
            <a:r>
              <a:rPr lang="da-DK" sz="1000" b="0" i="0" u="none" strike="noStrike" baseline="0" dirty="0">
                <a:solidFill>
                  <a:srgbClr val="000000"/>
                </a:solidFill>
                <a:latin typeface="+mj-lt"/>
              </a:rPr>
              <a:t>Hæle </a:t>
            </a:r>
          </a:p>
          <a:p>
            <a:r>
              <a:rPr lang="da-DK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699AF772-AA59-F7C1-7C6E-EBBF4E58D54F}"/>
              </a:ext>
            </a:extLst>
          </p:cNvPr>
          <p:cNvSpPr txBox="1"/>
          <p:nvPr/>
        </p:nvSpPr>
        <p:spPr>
          <a:xfrm>
            <a:off x="510472" y="6395659"/>
            <a:ext cx="5441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a-DK" sz="1000" dirty="0">
                <a:solidFill>
                  <a:srgbClr val="3B5182"/>
                </a:solidFill>
              </a:rPr>
              <a:t>Kilde: Bilag til tværregional retningslinje dok-id: 494724 Version 6 Trykskader/tryksår - risikovurdering og sårklassifikation - voksne fra 18 år </a:t>
            </a:r>
          </a:p>
        </p:txBody>
      </p:sp>
    </p:spTree>
    <p:extLst>
      <p:ext uri="{BB962C8B-B14F-4D97-AF65-F5344CB8AC3E}">
        <p14:creationId xmlns:p14="http://schemas.microsoft.com/office/powerpoint/2010/main" val="3743721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13E0BF1-DF88-9F6A-9AC9-C9CE1838B0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3" y="1881187"/>
            <a:ext cx="7177699" cy="4392614"/>
          </a:xfrm>
        </p:spPr>
        <p:txBody>
          <a:bodyPr>
            <a:normAutofit/>
          </a:bodyPr>
          <a:lstStyle/>
          <a:p>
            <a:r>
              <a:rPr lang="da-DK" dirty="0"/>
              <a:t>Hvis borger/patient vurderes til at være i risiko udføres en Risikovurdering for tryksår samt hudinspektion</a:t>
            </a:r>
          </a:p>
          <a:p>
            <a:r>
              <a:rPr lang="da-DK" dirty="0"/>
              <a:t>Skal altid foretages når man modtager en ny borger/patient</a:t>
            </a:r>
          </a:p>
          <a:p>
            <a:r>
              <a:rPr lang="da-DK" dirty="0"/>
              <a:t>Ved opfølgning og evaluering af trykaflastende hjælpemidler</a:t>
            </a:r>
          </a:p>
          <a:p>
            <a:endParaRPr lang="da-DK" dirty="0"/>
          </a:p>
          <a:p>
            <a:r>
              <a:rPr lang="da-DK" dirty="0"/>
              <a:t>Risikovurdering laves ud fra </a:t>
            </a:r>
            <a:r>
              <a:rPr lang="da-DK" b="1" dirty="0" err="1"/>
              <a:t>Braden</a:t>
            </a:r>
            <a:r>
              <a:rPr lang="da-DK" b="1" dirty="0"/>
              <a:t> skalaen</a:t>
            </a:r>
          </a:p>
          <a:p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D158A1D7-3DCF-B1EF-EA64-892E8FC76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8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4D6FC7-F66D-37BE-9043-A569FF40A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369794"/>
            <a:ext cx="9648825" cy="1079594"/>
          </a:xfrm>
        </p:spPr>
        <p:txBody>
          <a:bodyPr wrap="square" anchor="b">
            <a:normAutofit/>
          </a:bodyPr>
          <a:lstStyle/>
          <a:p>
            <a:r>
              <a:rPr lang="da-DK" dirty="0"/>
              <a:t>Risikovurdering/screening og scoring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A989E51-5E33-20D1-35D7-F865DF4D31D3}"/>
              </a:ext>
            </a:extLst>
          </p:cNvPr>
          <p:cNvSpPr txBox="1"/>
          <p:nvPr/>
        </p:nvSpPr>
        <p:spPr>
          <a:xfrm>
            <a:off x="7716695" y="4316000"/>
            <a:ext cx="243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rgbClr val="3B5182"/>
                </a:solidFill>
              </a:rPr>
              <a:t>Billede genereret via Copilot – Sundhedsstrategisk Planlægning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090FE05-9FB4-9055-5A9A-DF34055F0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932" y="1416044"/>
            <a:ext cx="4399952" cy="293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16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F530D-B174-06CC-3D1D-B05C2C7F9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EF0862-8BC3-4277-91AA-CF0BE1FD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25230"/>
            <a:ext cx="9127720" cy="846164"/>
          </a:xfrm>
        </p:spPr>
        <p:txBody>
          <a:bodyPr/>
          <a:lstStyle/>
          <a:p>
            <a:r>
              <a:rPr lang="da-DK" dirty="0" err="1">
                <a:solidFill>
                  <a:srgbClr val="3B5182"/>
                </a:solidFill>
              </a:rPr>
              <a:t>Braden</a:t>
            </a:r>
            <a:r>
              <a:rPr lang="da-DK" dirty="0">
                <a:solidFill>
                  <a:srgbClr val="3B5182"/>
                </a:solidFill>
              </a:rPr>
              <a:t> score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93BF721-8E34-FE56-A2CC-1F4D7E06D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9</a:t>
            </a:fld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5617F10-D375-DD98-C8FF-74829F33E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949" y="1140547"/>
            <a:ext cx="8073957" cy="5288037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2918C7F-44C1-5683-DB82-C5FDE7517046}"/>
              </a:ext>
            </a:extLst>
          </p:cNvPr>
          <p:cNvSpPr txBox="1"/>
          <p:nvPr/>
        </p:nvSpPr>
        <p:spPr>
          <a:xfrm>
            <a:off x="5169023" y="6355867"/>
            <a:ext cx="51645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000" dirty="0">
                <a:solidFill>
                  <a:srgbClr val="3B5182"/>
                </a:solidFill>
              </a:rPr>
              <a:t>Kilde: Bilag til tværregional retningslinje dok-id: 494724 Version 6 Trykskader/tryksår - risikovurdering og sårklassifikation - voksne fra 18 år </a:t>
            </a:r>
          </a:p>
        </p:txBody>
      </p:sp>
    </p:spTree>
    <p:extLst>
      <p:ext uri="{BB962C8B-B14F-4D97-AF65-F5344CB8AC3E}">
        <p14:creationId xmlns:p14="http://schemas.microsoft.com/office/powerpoint/2010/main" val="3634269153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Sjælland - PPT">
  <a:themeElements>
    <a:clrScheme name="Region Sjælland - PPT">
      <a:dk1>
        <a:srgbClr val="0085A0"/>
      </a:dk1>
      <a:lt1>
        <a:srgbClr val="FFFFFF"/>
      </a:lt1>
      <a:dk2>
        <a:srgbClr val="595959"/>
      </a:dk2>
      <a:lt2>
        <a:srgbClr val="EFEFEF"/>
      </a:lt2>
      <a:accent1>
        <a:srgbClr val="0085A1"/>
      </a:accent1>
      <a:accent2>
        <a:srgbClr val="6FD3E3"/>
      </a:accent2>
      <a:accent3>
        <a:srgbClr val="D3E14D"/>
      </a:accent3>
      <a:accent4>
        <a:srgbClr val="4BDBC3"/>
      </a:accent4>
      <a:accent5>
        <a:srgbClr val="FCC860"/>
      </a:accent5>
      <a:accent6>
        <a:srgbClr val="BEB9A6"/>
      </a:accent6>
      <a:hlink>
        <a:srgbClr val="3055A2"/>
      </a:hlink>
      <a:folHlink>
        <a:srgbClr val="448ACA"/>
      </a:folHlink>
    </a:clrScheme>
    <a:fontScheme name="Region Sjælland -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Præsentation1" id="{760D69C8-40CC-40BD-8E60-FF542C1AEF31}" vid="{27CB18AC-6A74-4F46-BCFD-35C8E627E961}"/>
    </a:ext>
  </a:extLst>
</a:theme>
</file>

<file path=ppt/theme/theme2.xml><?xml version="1.0" encoding="utf-8"?>
<a:theme xmlns:a="http://schemas.openxmlformats.org/drawingml/2006/main" name="1_Region Sjælland - PPT">
  <a:themeElements>
    <a:clrScheme name="Region Sjælland - PPT">
      <a:dk1>
        <a:srgbClr val="0085A0"/>
      </a:dk1>
      <a:lt1>
        <a:srgbClr val="FFFFFF"/>
      </a:lt1>
      <a:dk2>
        <a:srgbClr val="595959"/>
      </a:dk2>
      <a:lt2>
        <a:srgbClr val="EFEFEF"/>
      </a:lt2>
      <a:accent1>
        <a:srgbClr val="0085A1"/>
      </a:accent1>
      <a:accent2>
        <a:srgbClr val="6FD3E3"/>
      </a:accent2>
      <a:accent3>
        <a:srgbClr val="D3E14D"/>
      </a:accent3>
      <a:accent4>
        <a:srgbClr val="4BDBC3"/>
      </a:accent4>
      <a:accent5>
        <a:srgbClr val="FCC860"/>
      </a:accent5>
      <a:accent6>
        <a:srgbClr val="BEB9A6"/>
      </a:accent6>
      <a:hlink>
        <a:srgbClr val="3055A2"/>
      </a:hlink>
      <a:folHlink>
        <a:srgbClr val="448ACA"/>
      </a:folHlink>
    </a:clrScheme>
    <a:fontScheme name="Region Sjælland -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Præsentation1" id="{760D69C8-40CC-40BD-8E60-FF542C1AEF31}" vid="{27CB18AC-6A74-4F46-BCFD-35C8E627E961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GetOrganized dokument" ma:contentTypeID="0x010100AC085CFC53BC46CEA2EADE194AD9D48200E3EE6ECFD6806F4C9C1D34CA87A002FF" ma:contentTypeVersion="0" ma:contentTypeDescription="GetOrganized dokument" ma:contentTypeScope="" ma:versionID="55542f3c7616ed2b03eb21965681abcf">
  <xsd:schema xmlns:xsd="http://www.w3.org/2001/XMLSchema" xmlns:xs="http://www.w3.org/2001/XMLSchema" xmlns:p="http://schemas.microsoft.com/office/2006/metadata/properties" xmlns:ns1="http://schemas.microsoft.com/sharepoint/v3" xmlns:ns2="50359CDB-2370-4DFA-B91D-0E928C4A6869" xmlns:ns3="45632986-2332-4bcb-a907-f319a322ff78" targetNamespace="http://schemas.microsoft.com/office/2006/metadata/properties" ma:root="true" ma:fieldsID="fd25e0330241f05e442963fc88651071" ns1:_="" ns2:_="" ns3:_="">
    <xsd:import namespace="http://schemas.microsoft.com/sharepoint/v3"/>
    <xsd:import namespace="50359CDB-2370-4DFA-B91D-0E928C4A6869"/>
    <xsd:import namespace="45632986-2332-4bcb-a907-f319a322ff78"/>
    <xsd:element name="properties">
      <xsd:complexType>
        <xsd:sequence>
          <xsd:element name="documentManagement">
            <xsd:complexType>
              <xsd:all>
                <xsd:element ref="ns1:Korrespondance" minOccurs="0"/>
                <xsd:element ref="ns2:Dato_x0020_oprettet" minOccurs="0"/>
                <xsd:element ref="ns1:CaseOwner"/>
                <xsd:element ref="ns1:Forsendelsesdato" minOccurs="0"/>
                <xsd:element ref="ns2:Dokumentgruppe" minOccurs="0"/>
                <xsd:element ref="ns1:TrackID" minOccurs="0"/>
                <xsd:element ref="ns2:CCMAgendaDocumentStatus" minOccurs="0"/>
                <xsd:element ref="ns2:CCMAgendaStatus" minOccurs="0"/>
                <xsd:element ref="ns2:CCMMeetingCaseLink" minOccurs="0"/>
                <xsd:element ref="ns2:Part" minOccurs="0"/>
                <xsd:element ref="ns1:CCMCognitiveType" minOccurs="0"/>
                <xsd:element ref="ns2:CCMManageRelations" minOccurs="0"/>
                <xsd:element ref="ns2:Status" minOccurs="0"/>
                <xsd:element ref="ns2:Frist" minOccurs="0"/>
                <xsd:element ref="ns2:Registreringsdato" minOccurs="0"/>
                <xsd:element ref="ns2:CCMDescription" minOccurs="0"/>
                <xsd:element ref="ns2:Adresse" minOccurs="0"/>
                <xsd:element ref="ns2:JournalDato" minOccurs="0"/>
                <xsd:element ref="ns2:BrevId" minOccurs="0"/>
                <xsd:element ref="ns2:Fortrolighed" minOccurs="0"/>
                <xsd:element ref="ns1:Classification" minOccurs="0"/>
                <xsd:element ref="ns1:CaseID" minOccurs="0"/>
                <xsd:element ref="ns1:DocID" minOccurs="0"/>
                <xsd:element ref="ns1:Finalized" minOccurs="0"/>
                <xsd:element ref="ns1:Related" minOccurs="0"/>
                <xsd:element ref="ns1:RegistrationDate" minOccurs="0"/>
                <xsd:element ref="ns1:CaseRecordNumber" minOccurs="0"/>
                <xsd:element ref="ns1:LocalAttachment" minOccurs="0"/>
                <xsd:element ref="ns1:CCMTemplateName" minOccurs="0"/>
                <xsd:element ref="ns1:CCMTemplateVersion" minOccurs="0"/>
                <xsd:element ref="ns1:CCMTemplateID" minOccurs="0"/>
                <xsd:element ref="ns1:CCMSystemID" minOccurs="0"/>
                <xsd:element ref="ns1:WasEncrypted" minOccurs="0"/>
                <xsd:element ref="ns1:WasSigned" minOccurs="0"/>
                <xsd:element ref="ns1:MailHasAttachments" minOccurs="0"/>
                <xsd:element ref="ns1:CCMConversation" minOccurs="0"/>
                <xsd:element ref="ns2:a3c7f3665c3f4ddab65e7e70f16e8438" minOccurs="0"/>
                <xsd:element ref="ns3:TaxCatchAll" minOccurs="0"/>
                <xsd:element ref="ns2:CCMMeetingCaseId" minOccurs="0"/>
                <xsd:element ref="ns2:CCMMeetingCaseInstanceId" minOccurs="0"/>
                <xsd:element ref="ns2:CCMAgendaItemId" minOccurs="0"/>
                <xsd:element ref="ns2:AgendaStatusIcon" minOccurs="0"/>
                <xsd:element ref="ns1:CCMVisualId" minOccurs="0"/>
                <xsd:element ref="ns1:CCMOriginalDocID" minOccurs="0"/>
                <xsd:element ref="ns1:CCMMetadataExtractionStatus" minOccurs="0"/>
                <xsd:element ref="ns1:CCMPageCount" minOccurs="0"/>
                <xsd:element ref="ns1:CCMCommentCount" minOccurs="0"/>
                <xsd:element ref="ns1:CCMPreviewAnnotationsTasks" minOccurs="0"/>
                <xsd:element ref="ns2:h5cdd41bbf4f4e29b66bc68df1bafbfc" minOccurs="0"/>
                <xsd:element ref="ns2:Beskrivels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Korrespondance" ma:index="2" nillable="true" ma:displayName="Korrespondance" ma:default="Intern" ma:format="Dropdown" ma:internalName="Korrespondance">
      <xsd:simpleType>
        <xsd:restriction base="dms:Choice">
          <xsd:enumeration value="Intern"/>
          <xsd:enumeration value="Indgående"/>
          <xsd:enumeration value="Udgående"/>
        </xsd:restriction>
      </xsd:simpleType>
    </xsd:element>
    <xsd:element name="CaseOwner" ma:index="4" ma:displayName="Sagsbehandler" ma:default="94;#Barbara í Nesinum Askham" ma:list="UserInfo" ma:SearchPeopleOnly="false" ma:SharePointGroup="0" ma:internalName="Case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Forsendelsesdato" ma:index="6" nillable="true" ma:displayName="Forsendelsesdato" ma:internalName="Forsendelsesdato">
      <xsd:simpleType>
        <xsd:restriction base="dms:DateTime"/>
      </xsd:simpleType>
    </xsd:element>
    <xsd:element name="TrackID" ma:index="9" nillable="true" ma:displayName="TrackID" ma:description="" ma:internalName="TrackID">
      <xsd:simpleType>
        <xsd:restriction base="dms:Note">
          <xsd:maxLength value="255"/>
        </xsd:restriction>
      </xsd:simpleType>
    </xsd:element>
    <xsd:element name="CCMCognitiveType" ma:index="14" nillable="true" ma:displayName="CognitiveType" ma:decimals="0" ma:description="" ma:internalName="CCMCognitiveType" ma:readOnly="false">
      <xsd:simpleType>
        <xsd:restriction base="dms:Number"/>
      </xsd:simpleType>
    </xsd:element>
    <xsd:element name="Classification" ma:index="27" nillable="true" ma:displayName="Klassifikation" ma:hidden="true" ma:internalName="Classification">
      <xsd:simpleType>
        <xsd:restriction base="dms:Choice">
          <xsd:enumeration value="Offentlig"/>
          <xsd:enumeration value="Intern"/>
          <xsd:enumeration value="Fortrolig"/>
        </xsd:restriction>
      </xsd:simpleType>
    </xsd:element>
    <xsd:element name="CaseID" ma:index="28" nillable="true" ma:displayName="Sags ID" ma:default="Tildeler" ma:internalName="CaseID" ma:readOnly="true">
      <xsd:simpleType>
        <xsd:restriction base="dms:Text"/>
      </xsd:simpleType>
    </xsd:element>
    <xsd:element name="DocID" ma:index="29" nillable="true" ma:displayName="Dok ID" ma:default="Tildeler" ma:internalName="DocID" ma:readOnly="true">
      <xsd:simpleType>
        <xsd:restriction base="dms:Text"/>
      </xsd:simpleType>
    </xsd:element>
    <xsd:element name="Finalized" ma:index="30" nillable="true" ma:displayName="Endeligt" ma:default="False" ma:internalName="Finalized" ma:readOnly="true">
      <xsd:simpleType>
        <xsd:restriction base="dms:Boolean"/>
      </xsd:simpleType>
    </xsd:element>
    <xsd:element name="Related" ma:index="31" nillable="true" ma:displayName="Vedhæftet dokument" ma:default="False" ma:internalName="Related" ma:readOnly="true">
      <xsd:simpleType>
        <xsd:restriction base="dms:Boolean"/>
      </xsd:simpleType>
    </xsd:element>
    <xsd:element name="RegistrationDate" ma:index="32" nillable="true" ma:displayName="Registrerings dato" ma:format="DateTime" ma:internalName="RegistrationDate" ma:readOnly="true">
      <xsd:simpleType>
        <xsd:restriction base="dms:DateTime"/>
      </xsd:simpleType>
    </xsd:element>
    <xsd:element name="CaseRecordNumber" ma:index="33" nillable="true" ma:displayName="Akt ID" ma:decimals="0" ma:default="0" ma:internalName="CaseRecordNumber" ma:readOnly="true">
      <xsd:simpleType>
        <xsd:restriction base="dms:Number"/>
      </xsd:simpleType>
    </xsd:element>
    <xsd:element name="LocalAttachment" ma:index="34" nillable="true" ma:displayName="Lokalt bilag" ma:default="False" ma:internalName="LocalAttachment" ma:readOnly="true">
      <xsd:simpleType>
        <xsd:restriction base="dms:Boolean"/>
      </xsd:simpleType>
    </xsd:element>
    <xsd:element name="CCMTemplateName" ma:index="35" nillable="true" ma:displayName="Skabelon navn" ma:internalName="CCMTemplateName" ma:readOnly="true">
      <xsd:simpleType>
        <xsd:restriction base="dms:Text"/>
      </xsd:simpleType>
    </xsd:element>
    <xsd:element name="CCMTemplateVersion" ma:index="36" nillable="true" ma:displayName="Skabelon version" ma:internalName="CCMTemplateVersion" ma:readOnly="true">
      <xsd:simpleType>
        <xsd:restriction base="dms:Text"/>
      </xsd:simpleType>
    </xsd:element>
    <xsd:element name="CCMTemplateID" ma:index="37" nillable="true" ma:displayName="CCMTemplateID" ma:decimals="0" ma:default="0" ma:hidden="true" ma:internalName="CCMTemplateID" ma:readOnly="true">
      <xsd:simpleType>
        <xsd:restriction base="dms:Number"/>
      </xsd:simpleType>
    </xsd:element>
    <xsd:element name="CCMSystemID" ma:index="38" nillable="true" ma:displayName="CCMSystemID" ma:hidden="true" ma:internalName="CCMSystemID" ma:readOnly="true">
      <xsd:simpleType>
        <xsd:restriction base="dms:Text"/>
      </xsd:simpleType>
    </xsd:element>
    <xsd:element name="WasEncrypted" ma:index="39" nillable="true" ma:displayName="Krypteret" ma:default="False" ma:internalName="WasEncrypted" ma:readOnly="true">
      <xsd:simpleType>
        <xsd:restriction base="dms:Boolean"/>
      </xsd:simpleType>
    </xsd:element>
    <xsd:element name="WasSigned" ma:index="40" nillable="true" ma:displayName="Signeret" ma:default="False" ma:internalName="WasSigned" ma:readOnly="true">
      <xsd:simpleType>
        <xsd:restriction base="dms:Boolean"/>
      </xsd:simpleType>
    </xsd:element>
    <xsd:element name="MailHasAttachments" ma:index="41" nillable="true" ma:displayName="E-mail har vedhæftede filer" ma:default="False" ma:internalName="MailHasAttachments" ma:readOnly="true">
      <xsd:simpleType>
        <xsd:restriction base="dms:Boolean"/>
      </xsd:simpleType>
    </xsd:element>
    <xsd:element name="CCMConversation" ma:index="42" nillable="true" ma:displayName="Samtale" ma:internalName="CCMConversation" ma:readOnly="true">
      <xsd:simpleType>
        <xsd:restriction base="dms:Text"/>
      </xsd:simpleType>
    </xsd:element>
    <xsd:element name="CCMVisualId" ma:index="51" nillable="true" ma:displayName="Sags ID" ma:default="Tildeler" ma:internalName="CCMVisualId" ma:readOnly="true">
      <xsd:simpleType>
        <xsd:restriction base="dms:Text"/>
      </xsd:simpleType>
    </xsd:element>
    <xsd:element name="CCMOriginalDocID" ma:index="52" nillable="true" ma:displayName="Originalt Dok ID" ma:description="" ma:internalName="CCMOriginalDocID" ma:readOnly="true">
      <xsd:simpleType>
        <xsd:restriction base="dms:Text"/>
      </xsd:simpleType>
    </xsd:element>
    <xsd:element name="CCMMetadataExtractionStatus" ma:index="57" nillable="true" ma:displayName="CCMMetadataExtractionStatus" ma:default="CCMPageCount:InProgress;CCMCommentCount:InProgress" ma:hidden="true" ma:internalName="CCMMetadataExtractionStatus" ma:readOnly="false">
      <xsd:simpleType>
        <xsd:restriction base="dms:Text"/>
      </xsd:simpleType>
    </xsd:element>
    <xsd:element name="CCMPageCount" ma:index="58" nillable="true" ma:displayName="Sider" ma:decimals="0" ma:internalName="CCMPageCount" ma:readOnly="true">
      <xsd:simpleType>
        <xsd:restriction base="dms:Number"/>
      </xsd:simpleType>
    </xsd:element>
    <xsd:element name="CCMCommentCount" ma:index="59" nillable="true" ma:displayName="Kommentarer" ma:decimals="0" ma:internalName="CCMCommentCount" ma:readOnly="true">
      <xsd:simpleType>
        <xsd:restriction base="dms:Number"/>
      </xsd:simpleType>
    </xsd:element>
    <xsd:element name="CCMPreviewAnnotationsTasks" ma:index="60" nillable="true" ma:displayName="Opgaver" ma:decimals="0" ma:internalName="CCMPreviewAnnotationsTasks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359CDB-2370-4DFA-B91D-0E928C4A6869" elementFormDefault="qualified">
    <xsd:import namespace="http://schemas.microsoft.com/office/2006/documentManagement/types"/>
    <xsd:import namespace="http://schemas.microsoft.com/office/infopath/2007/PartnerControls"/>
    <xsd:element name="Dato_x0020_oprettet" ma:index="3" nillable="true" ma:displayName="Dato oprettet" ma:default="[today]" ma:format="DateOnly" ma:internalName="Dato_x0020_oprettet">
      <xsd:simpleType>
        <xsd:restriction base="dms:DateTime"/>
      </xsd:simpleType>
    </xsd:element>
    <xsd:element name="Dokumentgruppe" ma:index="8" nillable="true" ma:displayName="Dokumentgruppe" ma:internalName="Dokumentgruppe">
      <xsd:simpleType>
        <xsd:restriction base="dms:Text">
          <xsd:maxLength value="255"/>
        </xsd:restriction>
      </xsd:simpleType>
    </xsd:element>
    <xsd:element name="CCMAgendaDocumentStatus" ma:index="10" nillable="true" ma:displayName="Status  for dagsordensdokument" ma:format="Dropdown" ma:internalName="CCMAgendaDocumentStatus">
      <xsd:simpleType>
        <xsd:restriction base="dms:Choice">
          <xsd:enumeration value="Nyt"/>
          <xsd:enumeration value="Under udarbejdelse"/>
          <xsd:enumeration value="Endelig"/>
        </xsd:restriction>
      </xsd:simpleType>
    </xsd:element>
    <xsd:element name="CCMAgendaStatus" ma:index="11" nillable="true" ma:displayName="Dagsordenstatus" ma:default="" ma:format="Dropdown" ma:internalName="CCMAgendaStatus">
      <xsd:simpleType>
        <xsd:restriction base="dms:Choice">
          <xsd:enumeration value="Anmeldt"/>
          <xsd:enumeration value="Optaget på dagsorden"/>
          <xsd:enumeration value="Behandlet"/>
          <xsd:enumeration value="Afvist til dagsorden"/>
          <xsd:enumeration value="Fjernet fra dagsorden"/>
        </xsd:restriction>
      </xsd:simpleType>
    </xsd:element>
    <xsd:element name="CCMMeetingCaseLink" ma:index="12" nillable="true" ma:displayName="Mødesag" ma:format="Hyperlink" ma:internalName="CCMMeetingCase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art" ma:index="13" nillable="true" ma:displayName="Part" ma:list="{D5B2F375-5C9C-4123-94F7-549456760C8C}" ma:internalName="Part" ma:showField="FilterNam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CMManageRelations" ma:index="15" nillable="true" ma:displayName="CCMManageRelations" ma:internalName="CCMManageRelations">
      <xsd:simpleType>
        <xsd:restriction base="dms:Text">
          <xsd:maxLength value="255"/>
        </xsd:restriction>
      </xsd:simpleType>
    </xsd:element>
    <xsd:element name="Status" ma:index="16" nillable="true" ma:displayName="Status" ma:default="Åben" ma:format="Dropdown" ma:internalName="Status">
      <xsd:simpleType>
        <xsd:union memberTypes="dms:Text">
          <xsd:simpleType>
            <xsd:restriction base="dms:Choice">
              <xsd:enumeration value="Nyt"/>
              <xsd:enumeration value="Under udarbejdelse"/>
              <xsd:enumeration value="Færdigt"/>
            </xsd:restriction>
          </xsd:simpleType>
        </xsd:union>
      </xsd:simpleType>
    </xsd:element>
    <xsd:element name="Frist" ma:index="17" nillable="true" ma:displayName="Frist" ma:format="DateOnly" ma:internalName="Frist">
      <xsd:simpleType>
        <xsd:restriction base="dms:DateTime"/>
      </xsd:simpleType>
    </xsd:element>
    <xsd:element name="Registreringsdato" ma:index="18" nillable="true" ma:displayName="Registreringsdato" ma:format="DateOnly" ma:internalName="Registreringsdato">
      <xsd:simpleType>
        <xsd:restriction base="dms:DateTime"/>
      </xsd:simpleType>
    </xsd:element>
    <xsd:element name="CCMDescription" ma:index="19" nillable="true" ma:displayName="Notifikationer" ma:internalName="CCMDescription">
      <xsd:simpleType>
        <xsd:restriction base="dms:Note">
          <xsd:maxLength value="255"/>
        </xsd:restriction>
      </xsd:simpleType>
    </xsd:element>
    <xsd:element name="Adresse" ma:index="20" nillable="true" ma:displayName="Adresse" ma:list="{2D482119-55C0-4BE9-A5D1-C91AD9B5B9C1}" ma:internalName="Adresse" ma:showField="AdresseFlet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JournalDato" ma:index="21" nillable="true" ma:displayName="Journal dato" ma:format="DateOnly" ma:internalName="JournalDato">
      <xsd:simpleType>
        <xsd:restriction base="dms:DateTime"/>
      </xsd:simpleType>
    </xsd:element>
    <xsd:element name="BrevId" ma:index="22" nillable="true" ma:displayName="Original brevid" ma:internalName="BrevId">
      <xsd:simpleType>
        <xsd:restriction base="dms:Text">
          <xsd:maxLength value="255"/>
        </xsd:restriction>
      </xsd:simpleType>
    </xsd:element>
    <xsd:element name="Fortrolighed" ma:index="23" nillable="true" ma:displayName="Fortrolighed" ma:default="Offentlig" ma:description="" ma:internalName="Fortrolighed">
      <xsd:simpleType>
        <xsd:restriction base="dms:Choice">
          <xsd:enumeration value="Offentlig"/>
          <xsd:enumeration value="Fortrolig"/>
        </xsd:restriction>
      </xsd:simpleType>
    </xsd:element>
    <xsd:element name="a3c7f3665c3f4ddab65e7e70f16e8438" ma:index="43" nillable="true" ma:taxonomy="true" ma:internalName="a3c7f3665c3f4ddab65e7e70f16e8438" ma:taxonomyFieldName="Dokumenttype" ma:displayName="Dokumenttype" ma:default="" ma:fieldId="{a3c7f366-5c3f-4dda-b65e-7e70f16e8438}" ma:sspId="2cf6b21c-e739-421b-8f40-7865e9e1b0be" ma:termSetId="2a4879fc-ae04-4bed-bb2c-c61845ab3bd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CMMeetingCaseId" ma:index="47" nillable="true" ma:displayName="CCMMeetingCaseId" ma:hidden="true" ma:internalName="CCMMeetingCaseId">
      <xsd:simpleType>
        <xsd:restriction base="dms:Text">
          <xsd:maxLength value="255"/>
        </xsd:restriction>
      </xsd:simpleType>
    </xsd:element>
    <xsd:element name="CCMMeetingCaseInstanceId" ma:index="48" nillable="true" ma:displayName="CCMMeetingCaseInstanceId" ma:hidden="true" ma:internalName="CCMMeetingCaseInstanceId">
      <xsd:simpleType>
        <xsd:restriction base="dms:Text">
          <xsd:maxLength value="255"/>
        </xsd:restriction>
      </xsd:simpleType>
    </xsd:element>
    <xsd:element name="CCMAgendaItemId" ma:index="49" nillable="true" ma:displayName="CCMAgendaItemId" ma:decimals="0" ma:hidden="true" ma:internalName="CCMAgendaItemId">
      <xsd:simpleType>
        <xsd:restriction base="dms:Number"/>
      </xsd:simpleType>
    </xsd:element>
    <xsd:element name="AgendaStatusIcon" ma:index="50" nillable="true" ma:displayName="Ikon for dagsordensstatus" ma:internalName="AgendaStatusIcon" ma:readOnly="true">
      <xsd:simpleType>
        <xsd:restriction base="dms:Unknown"/>
      </xsd:simpleType>
    </xsd:element>
    <xsd:element name="h5cdd41bbf4f4e29b66bc68df1bafbfc" ma:index="61" nillable="true" ma:taxonomy="true" ma:internalName="h5cdd41bbf4f4e29b66bc68df1bafbfc" ma:taxonomyFieldName="Afdeling" ma:displayName="Afdeling" ma:default="30;#Koncern Sundhed (SSP)|4cb9e5bb-37f4-4399-a691-e112cdaf29d0" ma:fieldId="{15cdd41b-bf4f-4e29-b66b-c68df1bafbfc}" ma:sspId="2cf6b21c-e739-421b-8f40-7865e9e1b0be" ma:termSetId="0c42a4d7-d357-4dd3-81a3-bd062df2df3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eskrivelse" ma:index="62" nillable="true" ma:displayName="Beskrivelse" ma:hidden="true" ma:internalName="Beskrivelse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632986-2332-4bcb-a907-f319a322ff78" elementFormDefault="qualified">
    <xsd:import namespace="http://schemas.microsoft.com/office/2006/documentManagement/types"/>
    <xsd:import namespace="http://schemas.microsoft.com/office/infopath/2007/PartnerControls"/>
    <xsd:element name="TaxCatchAll" ma:index="44" nillable="true" ma:displayName="Taxonomy Catch All Column" ma:hidden="true" ma:list="{81230175-9f11-438c-8614-1e4fb30703a3}" ma:internalName="TaxCatchAll" ma:showField="CatchAllData" ma:web="45632986-2332-4bcb-a907-f319a322ff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6" ma:displayName="Indhol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sendelsesdato xmlns="http://schemas.microsoft.com/sharepoint/v3" xsi:nil="true"/>
    <CCMAgendaItemId xmlns="50359CDB-2370-4DFA-B91D-0E928C4A6869" xsi:nil="true"/>
    <Part xmlns="50359CDB-2370-4DFA-B91D-0E928C4A6869"/>
    <CCMMeetingCaseId xmlns="50359CDB-2370-4DFA-B91D-0E928C4A6869" xsi:nil="true"/>
    <CCMMeetingCaseInstanceId xmlns="50359CDB-2370-4DFA-B91D-0E928C4A6869" xsi:nil="true"/>
    <Korrespondance xmlns="http://schemas.microsoft.com/sharepoint/v3">Intern</Korrespondance>
    <CCMMeetingCaseLink xmlns="50359CDB-2370-4DFA-B91D-0E928C4A6869">
      <Url xsi:nil="true"/>
      <Description xsi:nil="true"/>
    </CCMMeetingCaseLink>
    <CCMCognitiveType xmlns="http://schemas.microsoft.com/sharepoint/v3">-1</CCMCognitiveType>
    <Registreringsdato xmlns="50359CDB-2370-4DFA-B91D-0E928C4A6869" xsi:nil="true"/>
    <Adresse xmlns="50359CDB-2370-4DFA-B91D-0E928C4A6869"/>
    <CCMManageRelations xmlns="50359CDB-2370-4DFA-B91D-0E928C4A6869" xsi:nil="true"/>
    <Fortrolighed xmlns="50359CDB-2370-4DFA-B91D-0E928C4A6869">Offentlig</Fortrolighed>
    <CCMAgendaDocumentStatus xmlns="50359CDB-2370-4DFA-B91D-0E928C4A6869" xsi:nil="true"/>
    <BrevId xmlns="50359CDB-2370-4DFA-B91D-0E928C4A6869" xsi:nil="true"/>
    <CaseOwner xmlns="http://schemas.microsoft.com/sharepoint/v3">
      <UserInfo>
        <DisplayName>Barbara í Nesinum Askham</DisplayName>
        <AccountId>94</AccountId>
        <AccountType/>
      </UserInfo>
    </CaseOwner>
    <Status xmlns="50359CDB-2370-4DFA-B91D-0E928C4A6869">Åben</Status>
    <JournalDato xmlns="50359CDB-2370-4DFA-B91D-0E928C4A6869" xsi:nil="true"/>
    <Dokumentgruppe xmlns="50359CDB-2370-4DFA-B91D-0E928C4A6869">PP Specialiserede sårtyper</Dokumentgruppe>
    <CCMDescription xmlns="50359CDB-2370-4DFA-B91D-0E928C4A6869" xsi:nil="true"/>
    <TrackID xmlns="http://schemas.microsoft.com/sharepoint/v3" xsi:nil="true"/>
    <CCMAgendaStatus xmlns="50359CDB-2370-4DFA-B91D-0E928C4A6869" xsi:nil="true"/>
    <h5cdd41bbf4f4e29b66bc68df1bafbfc xmlns="50359CDB-2370-4DFA-B91D-0E928C4A68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Koncern Sundhed (SSP)</TermName>
          <TermId xmlns="http://schemas.microsoft.com/office/infopath/2007/PartnerControls">4cb9e5bb-37f4-4399-a691-e112cdaf29d0</TermId>
        </TermInfo>
      </Terms>
    </h5cdd41bbf4f4e29b66bc68df1bafbfc>
    <Classification xmlns="http://schemas.microsoft.com/sharepoint/v3" xsi:nil="true"/>
    <Beskrivelse xmlns="50359CDB-2370-4DFA-B91D-0E928C4A6869" xsi:nil="true"/>
    <Dato_x0020_oprettet xmlns="50359CDB-2370-4DFA-B91D-0E928C4A6869">2024-12-18T23:00:00+00:00</Dato_x0020_oprettet>
    <Frist xmlns="50359CDB-2370-4DFA-B91D-0E928C4A6869" xsi:nil="true"/>
    <a3c7f3665c3f4ddab65e7e70f16e8438 xmlns="50359CDB-2370-4DFA-B91D-0E928C4A6869">
      <Terms xmlns="http://schemas.microsoft.com/office/infopath/2007/PartnerControls"/>
    </a3c7f3665c3f4ddab65e7e70f16e8438>
    <TaxCatchAll xmlns="45632986-2332-4bcb-a907-f319a322ff78">
      <Value>30</Value>
    </TaxCatchAll>
    <CCMMetadataExtractionStatus xmlns="http://schemas.microsoft.com/sharepoint/v3" xsi:nil="true"/>
    <LocalAttachment xmlns="http://schemas.microsoft.com/sharepoint/v3">false</LocalAttachment>
    <Related xmlns="http://schemas.microsoft.com/sharepoint/v3">false</Related>
    <CCMSystemID xmlns="http://schemas.microsoft.com/sharepoint/v3">2eef365f-b744-44fd-ad69-10b643aa564f</CCMSystemID>
    <CCMVisualId xmlns="http://schemas.microsoft.com/sharepoint/v3">EMN-2024-11315</CCMVisualId>
    <Finalized xmlns="http://schemas.microsoft.com/sharepoint/v3">false</Finalized>
    <DocID xmlns="http://schemas.microsoft.com/sharepoint/v3">12818315</DocID>
    <CaseRecordNumber xmlns="http://schemas.microsoft.com/sharepoint/v3">0</CaseRecordNumber>
    <CaseID xmlns="http://schemas.microsoft.com/sharepoint/v3">EMN-2024-11315</CaseID>
    <RegistrationDate xmlns="http://schemas.microsoft.com/sharepoint/v3" xsi:nil="true"/>
    <CCMPageCount xmlns="http://schemas.microsoft.com/sharepoint/v3">0</CCMPageCount>
    <CCMCommentCount xmlns="http://schemas.microsoft.com/sharepoint/v3">0</CCMCommentCount>
    <CCMPreviewAnnotationsTasks xmlns="http://schemas.microsoft.com/sharepoint/v3" xsi:nil="true"/>
    <CCMConversation xmlns="http://schemas.microsoft.com/sharepoint/v3" xsi:nil="true"/>
    <CCMTemplateID xmlns="http://schemas.microsoft.com/sharepoint/v3">0</CCMTemplateID>
    <WasEncrypted xmlns="http://schemas.microsoft.com/sharepoint/v3">false</WasEncrypted>
    <WasSigned xmlns="http://schemas.microsoft.com/sharepoint/v3">false</WasSigned>
    <CCMTemplateVersion xmlns="http://schemas.microsoft.com/sharepoint/v3" xsi:nil="true"/>
    <CCMOriginalDocID xmlns="http://schemas.microsoft.com/sharepoint/v3">0</CCMOriginalDocID>
    <CCMTemplateNam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AF0326-DD25-44AB-900B-B4FA6FC266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0359CDB-2370-4DFA-B91D-0E928C4A6869"/>
    <ds:schemaRef ds:uri="45632986-2332-4bcb-a907-f319a322ff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21072B-D970-475A-BB00-3B4396A654DC}">
  <ds:schemaRefs>
    <ds:schemaRef ds:uri="http://schemas.microsoft.com/sharepoint/v3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45632986-2332-4bcb-a907-f319a322ff78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50359CDB-2370-4DFA-B91D-0E928C4A6869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D8243CD-E68D-4660-8B27-F609EDBD613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cd39148-8b66-4592-9bb9-0f062c57cc3d}" enabled="0" method="" siteId="{2cd39148-8b66-4592-9bb9-0f062c57cc3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Region Sjælland - Koncern_DK_2022</Template>
  <TotalTime>52974</TotalTime>
  <Words>1513</Words>
  <Application>Microsoft Office PowerPoint</Application>
  <PresentationFormat>Widescreen</PresentationFormat>
  <Paragraphs>210</Paragraphs>
  <Slides>22</Slides>
  <Notes>18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22</vt:i4>
      </vt:variant>
    </vt:vector>
  </HeadingPairs>
  <TitlesOfParts>
    <vt:vector size="30" baseType="lpstr">
      <vt:lpstr>Arial</vt:lpstr>
      <vt:lpstr>Calibri</vt:lpstr>
      <vt:lpstr>Courier New</vt:lpstr>
      <vt:lpstr>Symbol</vt:lpstr>
      <vt:lpstr>Times New Roman</vt:lpstr>
      <vt:lpstr>Verdana</vt:lpstr>
      <vt:lpstr>Region Sjælland - PPT</vt:lpstr>
      <vt:lpstr>1_Region Sjælland - PPT</vt:lpstr>
      <vt:lpstr>Forebyggelse af tryksår</vt:lpstr>
      <vt:lpstr>Ophavsret og anvendelse</vt:lpstr>
      <vt:lpstr>Tryksår opstår over tid</vt:lpstr>
      <vt:lpstr>Udvikling af tryksår</vt:lpstr>
      <vt:lpstr>Repositionering</vt:lpstr>
      <vt:lpstr>Hvem er i risiko for at få tryksår</vt:lpstr>
      <vt:lpstr>Udsatte steder for tryksår</vt:lpstr>
      <vt:lpstr>Risikovurdering/screening og scoring</vt:lpstr>
      <vt:lpstr>Braden score</vt:lpstr>
      <vt:lpstr>Braden Score</vt:lpstr>
      <vt:lpstr>Faglig vurdering</vt:lpstr>
      <vt:lpstr>Handlingsalgoritme ud fra Braden:</vt:lpstr>
      <vt:lpstr>Forebyggelse</vt:lpstr>
      <vt:lpstr>Hudfarve</vt:lpstr>
      <vt:lpstr>Tryksårskategorier</vt:lpstr>
      <vt:lpstr>Aflastning</vt:lpstr>
      <vt:lpstr>Senge/madrasser med kip-system</vt:lpstr>
      <vt:lpstr>Aflastning af hæle – skal holdes fri fra underlaget</vt:lpstr>
      <vt:lpstr>HUSKE</vt:lpstr>
      <vt:lpstr>Opsummering – sådan forebygger vi tryksår</vt:lpstr>
      <vt:lpstr>Referencer</vt:lpstr>
      <vt:lpstr> Udviklet af Henriette Hansen, koordinerende sårsygeplejerske, Holbæk Sygehus, Ortopædkirurgisk Afdeling   I samarbejde med Sundhedsstrategisk Planlægning     www.regionsjaelland.dk/saarbehandling </vt:lpstr>
    </vt:vector>
  </TitlesOfParts>
  <Company>Region Sjaelland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PP. Tryksår. Forebyggelse</dc:title>
  <dc:creator>Henriette Hansen;Sundhedsstrategisk Planlægning</dc:creator>
  <cp:lastModifiedBy>Susanne Kryger</cp:lastModifiedBy>
  <cp:revision>20</cp:revision>
  <dcterms:created xsi:type="dcterms:W3CDTF">2024-09-17T19:28:34Z</dcterms:created>
  <dcterms:modified xsi:type="dcterms:W3CDTF">2026-04-16T11:48:47Z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0x010100AC085CFC53BC46CEA2EADE194AD9D48200E3EE6ECFD6806F4C9C1D34CA87A002FF</vt:lpwstr>
  </property>
  <property fmtid="{D5CDD505-2E9C-101B-9397-08002B2CF9AE}" pid="3" name="CCMOneDriveID">
    <vt:lpwstr/>
  </property>
  <property fmtid="{D5CDD505-2E9C-101B-9397-08002B2CF9AE}" pid="4" name="CCMOneDriveOwnerID">
    <vt:lpwstr/>
  </property>
  <property fmtid="{D5CDD505-2E9C-101B-9397-08002B2CF9AE}" pid="5" name="CCMOneDriveItemID">
    <vt:lpwstr/>
  </property>
  <property fmtid="{D5CDD505-2E9C-101B-9397-08002B2CF9AE}" pid="6" name="CCMIsSharedOnOneDrive">
    <vt:bool>false</vt:bool>
  </property>
  <property fmtid="{D5CDD505-2E9C-101B-9397-08002B2CF9AE}" pid="7" name="Afdeling">
    <vt:lpwstr>30;#Koncern Sundhed (SSP)|4cb9e5bb-37f4-4399-a691-e112cdaf29d0</vt:lpwstr>
  </property>
  <property fmtid="{D5CDD505-2E9C-101B-9397-08002B2CF9AE}" pid="8" name="CCMSystem">
    <vt:lpwstr> </vt:lpwstr>
  </property>
  <property fmtid="{D5CDD505-2E9C-101B-9397-08002B2CF9AE}" pid="9" name="CCMEventContext">
    <vt:lpwstr>af2f10c6-aff9-4549-9583-cfa836b6418a</vt:lpwstr>
  </property>
  <property fmtid="{D5CDD505-2E9C-101B-9397-08002B2CF9AE}" pid="10" name="CCMCommunication">
    <vt:lpwstr/>
  </property>
  <property fmtid="{D5CDD505-2E9C-101B-9397-08002B2CF9AE}" pid="11" name="CCMEventContext_DocumentTimelineUpdatingEvent">
    <vt:lpwstr>79a7f3c7-b3c1-44d3-85d6-b63882009a46</vt:lpwstr>
  </property>
  <property fmtid="{D5CDD505-2E9C-101B-9397-08002B2CF9AE}" pid="12" name="TemplateUrl">
    <vt:lpwstr/>
  </property>
  <property fmtid="{D5CDD505-2E9C-101B-9397-08002B2CF9AE}" pid="13" name="Dokumenttype">
    <vt:lpwstr/>
  </property>
</Properties>
</file>