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6"/>
  </p:notesMasterIdLst>
  <p:handoutMasterIdLst>
    <p:handoutMasterId r:id="rId17"/>
  </p:handoutMasterIdLst>
  <p:sldIdLst>
    <p:sldId id="308" r:id="rId5"/>
    <p:sldId id="313" r:id="rId6"/>
    <p:sldId id="495" r:id="rId7"/>
    <p:sldId id="266" r:id="rId8"/>
    <p:sldId id="496" r:id="rId9"/>
    <p:sldId id="267" r:id="rId10"/>
    <p:sldId id="268" r:id="rId11"/>
    <p:sldId id="269" r:id="rId12"/>
    <p:sldId id="270" r:id="rId13"/>
    <p:sldId id="498" r:id="rId14"/>
    <p:sldId id="504"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00F70-0A8E-D60E-0CDE-3150C735F101}" name="Søren Them Rasmussen" initials="SR" userId="S::sorenr@regsj.dk::51a02659-258d-4eef-aaaa-77d9d44c0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182"/>
    <a:srgbClr val="000000"/>
    <a:srgbClr val="333091"/>
    <a:srgbClr val="006479"/>
    <a:srgbClr val="003D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85678" autoAdjust="0"/>
  </p:normalViewPr>
  <p:slideViewPr>
    <p:cSldViewPr snapToGrid="0" snapToObjects="1">
      <p:cViewPr varScale="1">
        <p:scale>
          <a:sx n="109" d="100"/>
          <a:sy n="109" d="100"/>
        </p:scale>
        <p:origin x="684" y="11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20-12-2024</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20-12-2024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76091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vigtige pointer står i slide</a:t>
            </a:r>
          </a:p>
        </p:txBody>
      </p:sp>
      <p:sp>
        <p:nvSpPr>
          <p:cNvPr id="4" name="Pladsholder til slidenummer 3"/>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443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Enhver skade på huden vil fremkalde denne naturlige proces.  </a:t>
            </a:r>
          </a:p>
          <a:p>
            <a:r>
              <a:rPr lang="da-DK" dirty="0"/>
              <a:t>Kroppen prøver at gendanne det oprindelige væv både anatomisk og funktionelt. </a:t>
            </a:r>
          </a:p>
          <a:p>
            <a:r>
              <a:rPr lang="da-DK" dirty="0"/>
              <a:t>Jo længere tid sårhelingen tager, jo mindre smidigt bliver det nye arvæv.</a:t>
            </a:r>
          </a:p>
          <a:p>
            <a:r>
              <a:rPr lang="da-DK" dirty="0"/>
              <a:t>De akutte sår vil oftes</a:t>
            </a:r>
            <a:r>
              <a:rPr lang="da-DK" b="0" dirty="0"/>
              <a:t>t gennemgå en rettidig og velordnet proces, hvor de kroniske har forlænget sårhelingstid idet sårhelingen er gået i stå i enten granulationsfasen eller inflammationsfasen.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11290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man f.eks. i hjemmet skærer sig på en kniv, vil man typisk – når det lige er sket – skylle såret under den kolde hane og dernæst komprimere for at fremkalde </a:t>
            </a:r>
            <a:r>
              <a:rPr lang="da-DK" b="1" dirty="0" err="1"/>
              <a:t>hæmostase</a:t>
            </a:r>
            <a:r>
              <a:rPr lang="da-DK" dirty="0"/>
              <a:t>. </a:t>
            </a:r>
          </a:p>
          <a:p>
            <a:r>
              <a:rPr lang="da-DK" dirty="0"/>
              <a:t>Det kolde vand får yderlige karrene til at trække sig sammen og skyller eventuelle bakterier fra kniven væk fra såret. Ved de overfladiske sår vil det forholdsvist hurtigt stoppe med at bløde, med mindre man f.eks. får blodfortyndende medicin.</a:t>
            </a:r>
          </a:p>
          <a:p>
            <a:r>
              <a:rPr lang="da-DK" dirty="0"/>
              <a:t>Nogle kalder også fasen for </a:t>
            </a:r>
            <a:r>
              <a:rPr lang="da-DK" dirty="0" err="1"/>
              <a:t>ekssudationsfasen</a:t>
            </a:r>
            <a:r>
              <a:rPr lang="da-DK" dirty="0"/>
              <a:t>.</a:t>
            </a:r>
          </a:p>
          <a:p>
            <a:r>
              <a:rPr lang="da-DK" b="1" dirty="0"/>
              <a:t>Den inflammatoriske reaktion med varme rødme og hævelse må ikke forveksles med infektion.</a:t>
            </a:r>
          </a:p>
          <a:p>
            <a:r>
              <a:rPr lang="da-DK" b="1" dirty="0"/>
              <a:t> </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367508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man f.eks. i hjemmet skærer sig på en kniv, vil man typisk – når det lige er sket – skylle såret under den kolde hane og dernæst komprimere for at fremkalde </a:t>
            </a:r>
            <a:r>
              <a:rPr lang="da-DK" b="1" dirty="0" err="1"/>
              <a:t>hæmostase</a:t>
            </a:r>
            <a:r>
              <a:rPr lang="da-DK" dirty="0"/>
              <a:t>. </a:t>
            </a:r>
          </a:p>
          <a:p>
            <a:r>
              <a:rPr lang="da-DK" dirty="0"/>
              <a:t>Det kolde vand får yderlige karrene til at trække sig sammen og skyller eventuelle bakterier fra kniven væk fra såret. Ved de overfladiske sår vil det forholdsvist hurtigt stoppe med at bløde, med mindre man f.eks. får blodfortyndende medicin.</a:t>
            </a:r>
          </a:p>
          <a:p>
            <a:r>
              <a:rPr lang="da-DK" dirty="0"/>
              <a:t>Nogle kalder også fasen for </a:t>
            </a:r>
            <a:r>
              <a:rPr lang="da-DK" dirty="0" err="1"/>
              <a:t>ekssudationsfasen</a:t>
            </a:r>
            <a:r>
              <a:rPr lang="da-DK" dirty="0"/>
              <a:t>.</a:t>
            </a:r>
          </a:p>
          <a:p>
            <a:r>
              <a:rPr lang="da-DK" b="1" dirty="0"/>
              <a:t>Den inflammatoriske reaktion med varme rødme og hævelse må ikke forveksles med infektion.</a:t>
            </a:r>
          </a:p>
          <a:p>
            <a:r>
              <a:rPr lang="da-DK" b="1" dirty="0"/>
              <a:t> </a:t>
            </a:r>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299192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kroniske sår vi møder, som er gået helt i stå eller er forsinkede i deres heling, har ofte en eller flere af de ovennævnte komplikationer. </a:t>
            </a:r>
          </a:p>
          <a:p>
            <a:r>
              <a:rPr lang="da-DK" dirty="0"/>
              <a:t>Det er derfor vigtigt, at man er opmærksom på disse faktorer og retter behandlingen mod at få dem fjernet eller behandlet.</a:t>
            </a:r>
          </a:p>
          <a:p>
            <a:r>
              <a:rPr lang="da-DK" dirty="0"/>
              <a:t>Disse sår kan derfor været meget længe om at hele eller heler slet ikke.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39368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har vævet det bedst, når det er fugtigt og behandles ud fra principperne om fugtig sårheling, hvor man tilstræber, at såret ikke pakkes ud for ofte. Afkøling og udtørring forsinker sårhelingen.</a:t>
            </a:r>
          </a:p>
          <a:p>
            <a:r>
              <a:rPr lang="da-DK" dirty="0"/>
              <a:t>Et rent granulerende sår er et ”sundt sår”, som ikke har komplikationer. Derfor kan vi ”tillade os” os at nedsætte skiftefrekvensen, da såret heler bedre, når det får ro.</a:t>
            </a:r>
          </a:p>
          <a:p>
            <a:r>
              <a:rPr lang="da-DK" dirty="0"/>
              <a:t>Det er også vigtigt, at man ikke manipulerer det skrøbelige væv.</a:t>
            </a:r>
          </a:p>
        </p:txBody>
      </p:sp>
      <p:sp>
        <p:nvSpPr>
          <p:cNvPr id="4" name="Pladsholder til slidenummer 3"/>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3716715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solidFill>
                  <a:schemeClr val="bg2">
                    <a:lumMod val="25000"/>
                  </a:schemeClr>
                </a:solidFill>
                <a:latin typeface="+mj-lt"/>
                <a:cs typeface="Arial"/>
              </a:rPr>
              <a:t>Hvis</a:t>
            </a:r>
            <a:r>
              <a:rPr lang="da-DK" sz="1200" spc="-60" dirty="0">
                <a:solidFill>
                  <a:schemeClr val="bg2">
                    <a:lumMod val="25000"/>
                  </a:schemeClr>
                </a:solidFill>
                <a:latin typeface="+mj-lt"/>
                <a:cs typeface="Arial"/>
              </a:rPr>
              <a:t> </a:t>
            </a:r>
            <a:r>
              <a:rPr lang="da-DK" sz="1200" dirty="0">
                <a:solidFill>
                  <a:schemeClr val="bg2">
                    <a:lumMod val="25000"/>
                  </a:schemeClr>
                </a:solidFill>
                <a:latin typeface="+mj-lt"/>
                <a:cs typeface="Arial"/>
              </a:rPr>
              <a:t>granulationsvævet</a:t>
            </a:r>
            <a:r>
              <a:rPr lang="da-DK" sz="1200" spc="-50" dirty="0">
                <a:solidFill>
                  <a:schemeClr val="bg2">
                    <a:lumMod val="25000"/>
                  </a:schemeClr>
                </a:solidFill>
                <a:latin typeface="+mj-lt"/>
                <a:cs typeface="Arial"/>
              </a:rPr>
              <a:t> </a:t>
            </a:r>
            <a:r>
              <a:rPr lang="da-DK" sz="1200" dirty="0">
                <a:solidFill>
                  <a:schemeClr val="bg2">
                    <a:lumMod val="25000"/>
                  </a:schemeClr>
                </a:solidFill>
                <a:latin typeface="+mj-lt"/>
                <a:cs typeface="Arial"/>
              </a:rPr>
              <a:t>er</a:t>
            </a:r>
            <a:r>
              <a:rPr lang="da-DK" sz="1200" spc="-50" dirty="0">
                <a:solidFill>
                  <a:schemeClr val="bg2">
                    <a:lumMod val="25000"/>
                  </a:schemeClr>
                </a:solidFill>
                <a:latin typeface="+mj-lt"/>
                <a:cs typeface="Arial"/>
              </a:rPr>
              <a:t> </a:t>
            </a:r>
            <a:r>
              <a:rPr lang="da-DK" sz="1200" dirty="0">
                <a:solidFill>
                  <a:schemeClr val="bg2">
                    <a:lumMod val="25000"/>
                  </a:schemeClr>
                </a:solidFill>
                <a:latin typeface="+mj-lt"/>
                <a:cs typeface="Arial"/>
              </a:rPr>
              <a:t>meget</a:t>
            </a:r>
            <a:r>
              <a:rPr lang="da-DK" sz="1200" spc="-30" dirty="0">
                <a:solidFill>
                  <a:schemeClr val="bg2">
                    <a:lumMod val="25000"/>
                  </a:schemeClr>
                </a:solidFill>
                <a:latin typeface="+mj-lt"/>
                <a:cs typeface="Arial"/>
              </a:rPr>
              <a:t> </a:t>
            </a:r>
            <a:r>
              <a:rPr lang="da-DK" sz="1200" spc="-10" dirty="0">
                <a:solidFill>
                  <a:schemeClr val="bg2">
                    <a:lumMod val="25000"/>
                  </a:schemeClr>
                </a:solidFill>
                <a:latin typeface="+mj-lt"/>
                <a:cs typeface="Arial"/>
              </a:rPr>
              <a:t>ujævnt </a:t>
            </a:r>
            <a:r>
              <a:rPr lang="da-DK" sz="1200" dirty="0">
                <a:solidFill>
                  <a:schemeClr val="bg2">
                    <a:lumMod val="25000"/>
                  </a:schemeClr>
                </a:solidFill>
                <a:latin typeface="+mj-lt"/>
                <a:cs typeface="Arial"/>
              </a:rPr>
              <a:t>eller</a:t>
            </a:r>
            <a:r>
              <a:rPr lang="da-DK" sz="1200" spc="-35" dirty="0">
                <a:solidFill>
                  <a:schemeClr val="bg2">
                    <a:lumMod val="25000"/>
                  </a:schemeClr>
                </a:solidFill>
                <a:latin typeface="+mj-lt"/>
                <a:cs typeface="Arial"/>
              </a:rPr>
              <a:t> </a:t>
            </a:r>
            <a:r>
              <a:rPr lang="da-DK" sz="1200" dirty="0">
                <a:solidFill>
                  <a:schemeClr val="bg2">
                    <a:lumMod val="25000"/>
                  </a:schemeClr>
                </a:solidFill>
                <a:latin typeface="+mj-lt"/>
                <a:cs typeface="Arial"/>
              </a:rPr>
              <a:t>meget</a:t>
            </a:r>
            <a:r>
              <a:rPr lang="da-DK" sz="1200" spc="-20" dirty="0">
                <a:solidFill>
                  <a:schemeClr val="bg2">
                    <a:lumMod val="25000"/>
                  </a:schemeClr>
                </a:solidFill>
                <a:latin typeface="+mj-lt"/>
                <a:cs typeface="Arial"/>
              </a:rPr>
              <a:t> </a:t>
            </a:r>
            <a:r>
              <a:rPr lang="da-DK" sz="1200" dirty="0">
                <a:solidFill>
                  <a:schemeClr val="bg2">
                    <a:lumMod val="25000"/>
                  </a:schemeClr>
                </a:solidFill>
                <a:latin typeface="+mj-lt"/>
                <a:cs typeface="Arial"/>
              </a:rPr>
              <a:t>voldsomt,</a:t>
            </a:r>
            <a:r>
              <a:rPr lang="da-DK" sz="1200" spc="-30" dirty="0">
                <a:solidFill>
                  <a:schemeClr val="bg2">
                    <a:lumMod val="25000"/>
                  </a:schemeClr>
                </a:solidFill>
                <a:latin typeface="+mj-lt"/>
                <a:cs typeface="Arial"/>
              </a:rPr>
              <a:t> </a:t>
            </a:r>
            <a:r>
              <a:rPr lang="da-DK" sz="1200" dirty="0">
                <a:solidFill>
                  <a:schemeClr val="bg2">
                    <a:lumMod val="25000"/>
                  </a:schemeClr>
                </a:solidFill>
                <a:latin typeface="+mj-lt"/>
                <a:cs typeface="Arial"/>
              </a:rPr>
              <a:t>kan</a:t>
            </a:r>
            <a:r>
              <a:rPr lang="da-DK" sz="1200" spc="-35" dirty="0">
                <a:solidFill>
                  <a:schemeClr val="bg2">
                    <a:lumMod val="25000"/>
                  </a:schemeClr>
                </a:solidFill>
                <a:latin typeface="+mj-lt"/>
                <a:cs typeface="Arial"/>
              </a:rPr>
              <a:t> </a:t>
            </a:r>
            <a:r>
              <a:rPr lang="da-DK" sz="1200" dirty="0">
                <a:solidFill>
                  <a:schemeClr val="bg2">
                    <a:lumMod val="25000"/>
                  </a:schemeClr>
                </a:solidFill>
                <a:latin typeface="+mj-lt"/>
                <a:cs typeface="Arial"/>
              </a:rPr>
              <a:t>den</a:t>
            </a:r>
            <a:r>
              <a:rPr lang="da-DK" sz="1200" spc="-30" dirty="0">
                <a:solidFill>
                  <a:schemeClr val="bg2">
                    <a:lumMod val="25000"/>
                  </a:schemeClr>
                </a:solidFill>
                <a:latin typeface="+mj-lt"/>
                <a:cs typeface="Arial"/>
              </a:rPr>
              <a:t> </a:t>
            </a:r>
            <a:r>
              <a:rPr lang="da-DK" sz="1200" dirty="0">
                <a:solidFill>
                  <a:schemeClr val="bg2">
                    <a:lumMod val="25000"/>
                  </a:schemeClr>
                </a:solidFill>
                <a:latin typeface="+mj-lt"/>
                <a:cs typeface="Arial"/>
              </a:rPr>
              <a:t>bedste</a:t>
            </a:r>
            <a:r>
              <a:rPr lang="da-DK" sz="1200" spc="-20" dirty="0">
                <a:solidFill>
                  <a:schemeClr val="bg2">
                    <a:lumMod val="25000"/>
                  </a:schemeClr>
                </a:solidFill>
                <a:latin typeface="+mj-lt"/>
                <a:cs typeface="Arial"/>
              </a:rPr>
              <a:t> </a:t>
            </a:r>
            <a:r>
              <a:rPr lang="da-DK" sz="1200" dirty="0">
                <a:solidFill>
                  <a:schemeClr val="bg2">
                    <a:lumMod val="25000"/>
                  </a:schemeClr>
                </a:solidFill>
                <a:latin typeface="+mj-lt"/>
                <a:cs typeface="Arial"/>
              </a:rPr>
              <a:t>løsning</a:t>
            </a:r>
            <a:r>
              <a:rPr lang="da-DK" sz="1200" spc="-50" dirty="0">
                <a:solidFill>
                  <a:schemeClr val="bg2">
                    <a:lumMod val="25000"/>
                  </a:schemeClr>
                </a:solidFill>
                <a:latin typeface="+mj-lt"/>
                <a:cs typeface="Arial"/>
              </a:rPr>
              <a:t> </a:t>
            </a:r>
            <a:r>
              <a:rPr lang="da-DK" sz="1200" dirty="0">
                <a:solidFill>
                  <a:schemeClr val="bg2">
                    <a:lumMod val="25000"/>
                  </a:schemeClr>
                </a:solidFill>
                <a:latin typeface="+mj-lt"/>
                <a:cs typeface="Arial"/>
              </a:rPr>
              <a:t>være</a:t>
            </a:r>
            <a:r>
              <a:rPr lang="da-DK" sz="1200" spc="-10" dirty="0">
                <a:solidFill>
                  <a:schemeClr val="bg2">
                    <a:lumMod val="25000"/>
                  </a:schemeClr>
                </a:solidFill>
                <a:latin typeface="+mj-lt"/>
                <a:cs typeface="Arial"/>
              </a:rPr>
              <a:t> </a:t>
            </a:r>
            <a:r>
              <a:rPr lang="da-DK" sz="1200" spc="-25" dirty="0">
                <a:solidFill>
                  <a:schemeClr val="bg2">
                    <a:lumMod val="25000"/>
                  </a:schemeClr>
                </a:solidFill>
                <a:latin typeface="+mj-lt"/>
                <a:cs typeface="Arial"/>
              </a:rPr>
              <a:t>at </a:t>
            </a:r>
            <a:r>
              <a:rPr lang="da-DK" sz="1200" dirty="0">
                <a:solidFill>
                  <a:schemeClr val="bg2">
                    <a:lumMod val="25000"/>
                  </a:schemeClr>
                </a:solidFill>
                <a:latin typeface="+mj-lt"/>
                <a:cs typeface="Arial"/>
              </a:rPr>
              <a:t>fjerne</a:t>
            </a:r>
            <a:r>
              <a:rPr lang="da-DK" sz="1200" spc="-25" dirty="0">
                <a:solidFill>
                  <a:schemeClr val="bg2">
                    <a:lumMod val="25000"/>
                  </a:schemeClr>
                </a:solidFill>
                <a:latin typeface="+mj-lt"/>
                <a:cs typeface="Arial"/>
              </a:rPr>
              <a:t> </a:t>
            </a:r>
            <a:r>
              <a:rPr lang="da-DK" sz="1200" dirty="0">
                <a:solidFill>
                  <a:schemeClr val="bg2">
                    <a:lumMod val="25000"/>
                  </a:schemeClr>
                </a:solidFill>
                <a:latin typeface="+mj-lt"/>
                <a:cs typeface="Arial"/>
              </a:rPr>
              <a:t>den</a:t>
            </a:r>
            <a:r>
              <a:rPr lang="da-DK" sz="1200" spc="-35" dirty="0">
                <a:solidFill>
                  <a:schemeClr val="bg2">
                    <a:lumMod val="25000"/>
                  </a:schemeClr>
                </a:solidFill>
                <a:latin typeface="+mj-lt"/>
                <a:cs typeface="Arial"/>
              </a:rPr>
              <a:t> </a:t>
            </a:r>
            <a:r>
              <a:rPr lang="da-DK" sz="1200" dirty="0">
                <a:solidFill>
                  <a:schemeClr val="bg2">
                    <a:lumMod val="25000"/>
                  </a:schemeClr>
                </a:solidFill>
                <a:latin typeface="+mj-lt"/>
                <a:cs typeface="Arial"/>
              </a:rPr>
              <a:t>med</a:t>
            </a:r>
            <a:r>
              <a:rPr lang="da-DK" sz="1200" spc="-20" dirty="0">
                <a:solidFill>
                  <a:schemeClr val="bg2">
                    <a:lumMod val="25000"/>
                  </a:schemeClr>
                </a:solidFill>
                <a:latin typeface="+mj-lt"/>
                <a:cs typeface="Arial"/>
              </a:rPr>
              <a:t> </a:t>
            </a:r>
            <a:r>
              <a:rPr lang="da-DK" sz="1200" dirty="0">
                <a:solidFill>
                  <a:schemeClr val="bg2">
                    <a:lumMod val="25000"/>
                  </a:schemeClr>
                </a:solidFill>
                <a:latin typeface="+mj-lt"/>
                <a:cs typeface="Arial"/>
              </a:rPr>
              <a:t>saks</a:t>
            </a:r>
            <a:r>
              <a:rPr lang="da-DK" sz="1200" spc="-30" dirty="0">
                <a:solidFill>
                  <a:schemeClr val="bg2">
                    <a:lumMod val="25000"/>
                  </a:schemeClr>
                </a:solidFill>
                <a:latin typeface="+mj-lt"/>
                <a:cs typeface="Arial"/>
              </a:rPr>
              <a:t> </a:t>
            </a:r>
            <a:r>
              <a:rPr lang="da-DK" sz="1200" dirty="0">
                <a:solidFill>
                  <a:schemeClr val="bg2">
                    <a:lumMod val="25000"/>
                  </a:schemeClr>
                </a:solidFill>
                <a:latin typeface="+mj-lt"/>
                <a:cs typeface="Arial"/>
              </a:rPr>
              <a:t>eller</a:t>
            </a:r>
            <a:r>
              <a:rPr lang="da-DK" sz="1200" spc="-50" dirty="0">
                <a:solidFill>
                  <a:schemeClr val="bg2">
                    <a:lumMod val="25000"/>
                  </a:schemeClr>
                </a:solidFill>
                <a:latin typeface="+mj-lt"/>
                <a:cs typeface="Arial"/>
              </a:rPr>
              <a:t> </a:t>
            </a:r>
            <a:r>
              <a:rPr lang="da-DK" sz="1200" spc="-10" dirty="0">
                <a:solidFill>
                  <a:schemeClr val="bg2">
                    <a:lumMod val="25000"/>
                  </a:schemeClr>
                </a:solidFill>
                <a:latin typeface="+mj-lt"/>
                <a:cs typeface="Arial"/>
              </a:rPr>
              <a:t>skalpel.</a:t>
            </a: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424092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nydannede epitel skal beskyttes med udtørring, stræk, tryk og friktion. </a:t>
            </a:r>
          </a:p>
          <a:p>
            <a:r>
              <a:rPr lang="da-DK" dirty="0"/>
              <a:t>Hudens modstandskraft optimeres ved at smøre det med en creme med højt fedtindhold.</a:t>
            </a:r>
          </a:p>
          <a:p>
            <a:r>
              <a:rPr lang="da-DK" dirty="0"/>
              <a:t>Hvis det </a:t>
            </a:r>
            <a:r>
              <a:rPr lang="da-DK" dirty="0" err="1"/>
              <a:t>nyhelede</a:t>
            </a:r>
            <a:r>
              <a:rPr lang="da-DK" dirty="0"/>
              <a:t> sår er over knoglefremspring eller let bliver udsat for tryk og gnidning, skal det evt. beskyttes med plaster og aflastes i en længere periode.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315549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20. december 2024</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20. december 2024</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20. december 2024</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20. december 2024</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20. december 2024</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20. december 2024</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20. december 2024</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6666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49152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20. december 2024</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20. december 2024</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20. december 2024</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20. december 2024</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60CDA025-C729-C7F4-EAF3-BA87A85F6496}"/>
              </a:ext>
            </a:extLst>
          </p:cNvPr>
          <p:cNvSpPr txBox="1">
            <a:spLocks/>
          </p:cNvSpPr>
          <p:nvPr/>
        </p:nvSpPr>
        <p:spPr>
          <a:xfrm>
            <a:off x="6204640" y="5564304"/>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dirty="0">
                <a:latin typeface="Verdana" panose="020B0604030504040204" pitchFamily="34" charset="0"/>
                <a:ea typeface="Aptos" panose="020B0004020202020204" pitchFamily="34" charset="0"/>
                <a:cs typeface="Times New Roman" panose="02020603050405020304" pitchFamily="18" charset="0"/>
              </a:rPr>
              <a:t>Tematik i g</a:t>
            </a:r>
            <a:r>
              <a:rPr lang="da-DK" sz="1800" b="1" dirty="0">
                <a:effectLst/>
                <a:latin typeface="Verdana" panose="020B0604030504040204" pitchFamily="34" charset="0"/>
                <a:ea typeface="Aptos" panose="020B0004020202020204" pitchFamily="34" charset="0"/>
                <a:cs typeface="Times New Roman" panose="02020603050405020304" pitchFamily="18" charset="0"/>
              </a:rPr>
              <a:t>enerelle sårprincipper</a:t>
            </a:r>
            <a:endParaRPr lang="da-DK" sz="2400" b="0" kern="1200" dirty="0">
              <a:latin typeface="+mn-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itel 3">
            <a:extLst>
              <a:ext uri="{FF2B5EF4-FFF2-40B4-BE49-F238E27FC236}">
                <a16:creationId xmlns:a16="http://schemas.microsoft.com/office/drawing/2014/main" id="{11CFE8E5-B43A-A4D4-8324-B7F2CC8EFD77}"/>
              </a:ext>
            </a:extLst>
          </p:cNvPr>
          <p:cNvSpPr>
            <a:spLocks noGrp="1"/>
          </p:cNvSpPr>
          <p:nvPr>
            <p:ph type="ctrTitle"/>
          </p:nvPr>
        </p:nvSpPr>
        <p:spPr>
          <a:xfrm>
            <a:off x="6204640" y="224187"/>
            <a:ext cx="5459359" cy="2813304"/>
          </a:xfrm>
        </p:spPr>
        <p:txBody>
          <a:bodyPr/>
          <a:lstStyle/>
          <a:p>
            <a:r>
              <a:rPr lang="da-DK" dirty="0"/>
              <a:t>Sårhelingsprocessen</a:t>
            </a:r>
          </a:p>
        </p:txBody>
      </p:sp>
      <p:pic>
        <p:nvPicPr>
          <p:cNvPr id="2" name="Pladsholder til indhold 5" descr="Et billede, der indeholder person, tå, barfodet, negl/søm/nål&#10;&#10;Automatisk genereret beskrivelse">
            <a:extLst>
              <a:ext uri="{FF2B5EF4-FFF2-40B4-BE49-F238E27FC236}">
                <a16:creationId xmlns:a16="http://schemas.microsoft.com/office/drawing/2014/main" id="{4C3E44C1-0307-170B-12B7-DAEEBA6DDE83}"/>
              </a:ext>
            </a:extLst>
          </p:cNvPr>
          <p:cNvPicPr>
            <a:picLocks noChangeAspect="1"/>
          </p:cNvPicPr>
          <p:nvPr/>
        </p:nvPicPr>
        <p:blipFill rotWithShape="1">
          <a:blip r:embed="rId3">
            <a:alphaModFix amt="50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200"/>
                    </a14:imgEffect>
                  </a14:imgLayer>
                </a14:imgProps>
              </a:ext>
            </a:extLst>
          </a:blip>
          <a:srcRect l="33637" t="2767" r="18861" b="6667"/>
          <a:stretch/>
        </p:blipFill>
        <p:spPr>
          <a:xfrm>
            <a:off x="0" y="-821994"/>
            <a:ext cx="5711607" cy="8501988"/>
          </a:xfrm>
          <a:prstGeom prst="rect">
            <a:avLst/>
          </a:prstGeom>
        </p:spPr>
      </p:pic>
      <p:sp>
        <p:nvSpPr>
          <p:cNvPr id="5" name="Tekstfelt 4">
            <a:extLst>
              <a:ext uri="{FF2B5EF4-FFF2-40B4-BE49-F238E27FC236}">
                <a16:creationId xmlns:a16="http://schemas.microsoft.com/office/drawing/2014/main" id="{B931201B-82D3-72B2-99B5-98BD893D01E9}"/>
              </a:ext>
            </a:extLst>
          </p:cNvPr>
          <p:cNvSpPr txBox="1"/>
          <p:nvPr/>
        </p:nvSpPr>
        <p:spPr>
          <a:xfrm>
            <a:off x="6158460" y="6226223"/>
            <a:ext cx="2479675" cy="307777"/>
          </a:xfrm>
          <a:prstGeom prst="rect">
            <a:avLst/>
          </a:prstGeom>
          <a:noFill/>
        </p:spPr>
        <p:txBody>
          <a:bodyPr wrap="square" rtlCol="0">
            <a:spAutoFit/>
          </a:bodyPr>
          <a:lstStyle/>
          <a:p>
            <a:r>
              <a:rPr lang="da-DK" sz="1400" i="1" dirty="0">
                <a:solidFill>
                  <a:schemeClr val="bg1"/>
                </a:solidFill>
              </a:rPr>
              <a:t>Version 1. 19.12.2024.</a:t>
            </a:r>
          </a:p>
        </p:txBody>
      </p:sp>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1CBAD-D086-A32A-C134-DC552603E740}"/>
              </a:ext>
            </a:extLst>
          </p:cNvPr>
          <p:cNvSpPr>
            <a:spLocks noGrp="1"/>
          </p:cNvSpPr>
          <p:nvPr>
            <p:ph type="title"/>
          </p:nvPr>
        </p:nvSpPr>
        <p:spPr/>
        <p:txBody>
          <a:bodyPr/>
          <a:lstStyle/>
          <a:p>
            <a:r>
              <a:rPr lang="da-DK" sz="3600" b="1" dirty="0">
                <a:solidFill>
                  <a:srgbClr val="3B5182"/>
                </a:solidFill>
                <a:latin typeface="+mj-lt"/>
              </a:rPr>
              <a:t>Referencer </a:t>
            </a:r>
          </a:p>
        </p:txBody>
      </p:sp>
      <p:sp>
        <p:nvSpPr>
          <p:cNvPr id="3" name="Pladsholder til tekst 2">
            <a:extLst>
              <a:ext uri="{FF2B5EF4-FFF2-40B4-BE49-F238E27FC236}">
                <a16:creationId xmlns:a16="http://schemas.microsoft.com/office/drawing/2014/main" id="{27B85F79-EEA5-96D1-80B4-84AB6F23BF87}"/>
              </a:ext>
            </a:extLst>
          </p:cNvPr>
          <p:cNvSpPr>
            <a:spLocks noGrp="1"/>
          </p:cNvSpPr>
          <p:nvPr>
            <p:ph type="body" idx="1"/>
          </p:nvPr>
        </p:nvSpPr>
        <p:spPr/>
        <p:txBody>
          <a:bodyPr/>
          <a:lstStyle/>
          <a:p>
            <a:pPr marL="0" indent="0">
              <a:lnSpc>
                <a:spcPct val="100000"/>
              </a:lnSpc>
              <a:buNone/>
            </a:pPr>
            <a:endParaRPr lang="da-DK" sz="2000" dirty="0">
              <a:latin typeface="+mj-lt"/>
            </a:endParaRPr>
          </a:p>
          <a:p>
            <a:pPr marL="0" indent="0">
              <a:lnSpc>
                <a:spcPct val="100000"/>
              </a:lnSpc>
              <a:buNone/>
            </a:pPr>
            <a:r>
              <a:rPr lang="da-DK" sz="2000" dirty="0" err="1">
                <a:solidFill>
                  <a:schemeClr val="bg2">
                    <a:lumMod val="10000"/>
                  </a:schemeClr>
                </a:solidFill>
                <a:latin typeface="+mj-lt"/>
              </a:rPr>
              <a:t>Bermark</a:t>
            </a:r>
            <a:r>
              <a:rPr lang="da-DK" sz="2000" dirty="0">
                <a:solidFill>
                  <a:schemeClr val="bg2">
                    <a:lumMod val="10000"/>
                  </a:schemeClr>
                </a:solidFill>
                <a:latin typeface="+mj-lt"/>
              </a:rPr>
              <a:t> &amp; Melby (2021). Sår og </a:t>
            </a:r>
            <a:r>
              <a:rPr lang="da-DK" sz="2000" dirty="0" err="1">
                <a:solidFill>
                  <a:schemeClr val="bg2">
                    <a:lumMod val="10000"/>
                  </a:schemeClr>
                </a:solidFill>
                <a:latin typeface="+mj-lt"/>
              </a:rPr>
              <a:t>sårbehandling</a:t>
            </a:r>
            <a:r>
              <a:rPr lang="da-DK" sz="2000" dirty="0">
                <a:solidFill>
                  <a:schemeClr val="bg2">
                    <a:lumMod val="10000"/>
                  </a:schemeClr>
                </a:solidFill>
                <a:latin typeface="+mj-lt"/>
              </a:rPr>
              <a:t> - en grundbog i sygeplejen, 2. </a:t>
            </a:r>
            <a:r>
              <a:rPr lang="da-DK" sz="2000">
                <a:solidFill>
                  <a:schemeClr val="bg2">
                    <a:lumMod val="10000"/>
                  </a:schemeClr>
                </a:solidFill>
                <a:latin typeface="+mj-lt"/>
              </a:rPr>
              <a:t>udgave</a:t>
            </a:r>
          </a:p>
          <a:p>
            <a:pPr marL="0" indent="0">
              <a:lnSpc>
                <a:spcPct val="100000"/>
              </a:lnSpc>
              <a:buNone/>
            </a:pPr>
            <a:endParaRPr lang="da-DK" sz="2000" dirty="0">
              <a:solidFill>
                <a:schemeClr val="bg2">
                  <a:lumMod val="10000"/>
                </a:schemeClr>
              </a:solidFill>
              <a:latin typeface="+mj-lt"/>
            </a:endParaRPr>
          </a:p>
          <a:p>
            <a:pPr marL="0" indent="0">
              <a:lnSpc>
                <a:spcPct val="100000"/>
              </a:lnSpc>
              <a:buNone/>
            </a:pPr>
            <a:r>
              <a:rPr lang="da-DK" sz="2000" dirty="0">
                <a:solidFill>
                  <a:schemeClr val="bg2">
                    <a:lumMod val="10000"/>
                  </a:schemeClr>
                </a:solidFill>
                <a:latin typeface="+mj-lt"/>
              </a:rPr>
              <a:t>Gottrup et al. (2020). Sår, Baggrund, Diagnose, Behandling, 3. udgave</a:t>
            </a:r>
          </a:p>
          <a:p>
            <a:endParaRPr lang="da-DK" dirty="0"/>
          </a:p>
        </p:txBody>
      </p:sp>
      <p:sp>
        <p:nvSpPr>
          <p:cNvPr id="4" name="Pladsholder til slidenummer 3">
            <a:extLst>
              <a:ext uri="{FF2B5EF4-FFF2-40B4-BE49-F238E27FC236}">
                <a16:creationId xmlns:a16="http://schemas.microsoft.com/office/drawing/2014/main" id="{49291C69-9FDA-17EA-700D-AAF57CD68FCE}"/>
              </a:ext>
            </a:extLst>
          </p:cNvPr>
          <p:cNvSpPr>
            <a:spLocks noGrp="1"/>
          </p:cNvSpPr>
          <p:nvPr>
            <p:ph type="sldNum" sz="quarter" idx="7"/>
          </p:nvPr>
        </p:nvSpPr>
        <p:spPr/>
        <p:txBody>
          <a:bodyPr/>
          <a:lstStyle/>
          <a:p>
            <a:fld id="{B6F15528-21DE-4FAA-801E-634DDDAF4B2B}" type="slidenum">
              <a:rPr lang="da-DK" smtClean="0"/>
              <a:t>10</a:t>
            </a:fld>
            <a:endParaRPr lang="da-DK"/>
          </a:p>
        </p:txBody>
      </p:sp>
    </p:spTree>
    <p:extLst>
      <p:ext uri="{BB962C8B-B14F-4D97-AF65-F5344CB8AC3E}">
        <p14:creationId xmlns:p14="http://schemas.microsoft.com/office/powerpoint/2010/main" val="723005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800" b="1" i="0" u="none" strike="noStrike" kern="1200" cap="none" spc="0" normalizeH="0" baseline="0" noProof="0" dirty="0">
              <a:ln>
                <a:noFill/>
              </a:ln>
              <a:solidFill>
                <a:srgbClr val="FFFFFF"/>
              </a:solidFill>
              <a:effectLst/>
              <a:uLnTx/>
              <a:uFillTx/>
              <a:latin typeface="Verdana"/>
              <a:ea typeface="Verdana" panose="020B0604030504040204" pitchFamily="34" charset="0"/>
            </a:endParaRPr>
          </a:p>
        </p:txBody>
      </p:sp>
      <p:sp>
        <p:nvSpPr>
          <p:cNvPr id="7" name="Titel 1">
            <a:extLst>
              <a:ext uri="{FF2B5EF4-FFF2-40B4-BE49-F238E27FC236}">
                <a16:creationId xmlns:a16="http://schemas.microsoft.com/office/drawing/2014/main" id="{509F1FD3-DCA6-1216-531E-B3881419565D}"/>
              </a:ext>
            </a:extLst>
          </p:cNvPr>
          <p:cNvSpPr txBox="1">
            <a:spLocks/>
          </p:cNvSpPr>
          <p:nvPr/>
        </p:nvSpPr>
        <p:spPr>
          <a:xfrm>
            <a:off x="1006573" y="1012694"/>
            <a:ext cx="10354416" cy="538810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t>Udviklet af Liselotte Brostrup Jensen, Koordinerende sårsygeplejerske, Næstved, Slagelse og Ringsted s</a:t>
            </a:r>
            <a:r>
              <a:rPr kumimoji="0" lang="da-DK" sz="2400" b="1" i="0" u="none" strike="noStrike" kern="1200" cap="none" spc="0" normalizeH="0" baseline="0" noProof="0" dirty="0" err="1">
                <a:ln>
                  <a:noFill/>
                </a:ln>
                <a:solidFill>
                  <a:srgbClr val="FFFFFF"/>
                </a:solidFill>
                <a:effectLst/>
                <a:uLnTx/>
                <a:uFillTx/>
                <a:latin typeface="Verdana"/>
                <a:ea typeface="Verdana" panose="020B0604030504040204" pitchFamily="34" charset="0"/>
              </a:rPr>
              <a:t>ygehuse</a:t>
            </a: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r>
              <a:rPr kumimoji="0" lang="da-DK" sz="2000" b="1" i="0" u="none" strike="noStrike" kern="1200" cap="none" spc="0" normalizeH="0" baseline="0" noProof="0" dirty="0">
                <a:ln>
                  <a:noFill/>
                </a:ln>
                <a:solidFill>
                  <a:srgbClr val="FFFFFF"/>
                </a:solidFill>
                <a:effectLst/>
                <a:uLnTx/>
                <a:uFillTx/>
                <a:latin typeface="Verdana"/>
                <a:ea typeface="Verdana" panose="020B0604030504040204" pitchFamily="34" charset="0"/>
              </a:rPr>
              <a:t>I samarbejde med Sundhedsstrategisk Planlægning</a:t>
            </a: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r>
              <a:rPr kumimoji="0" lang="da-DK" sz="1800" b="1" i="0" u="none" strike="noStrike" kern="1200" cap="none" spc="0" normalizeH="0" baseline="0" noProof="0" dirty="0">
                <a:ln>
                  <a:noFill/>
                </a:ln>
                <a:solidFill>
                  <a:srgbClr val="FFFFFF"/>
                </a:solidFill>
                <a:effectLst/>
                <a:uLnTx/>
                <a:uFillTx/>
                <a:latin typeface="Verdana"/>
                <a:ea typeface="Verdana" panose="020B0604030504040204" pitchFamily="34" charset="0"/>
                <a:hlinkClick r:id="rId2">
                  <a:extLst>
                    <a:ext uri="{A12FA001-AC4F-418D-AE19-62706E023703}">
                      <ahyp:hlinkClr xmlns:ahyp="http://schemas.microsoft.com/office/drawing/2018/hyperlinkcolor" val="tx"/>
                    </a:ext>
                  </a:extLst>
                </a:hlinkClick>
              </a:rPr>
              <a:t>www.regionsjaelland.dk/saarbehandling</a:t>
            </a:r>
            <a:r>
              <a:rPr kumimoji="0" lang="da-DK" sz="1800" b="1" i="0" u="none" strike="noStrike" kern="1200" cap="none" spc="0" normalizeH="0" baseline="0" noProof="0" dirty="0">
                <a:ln>
                  <a:noFill/>
                </a:ln>
                <a:solidFill>
                  <a:srgbClr val="FFFFFF"/>
                </a:solidFill>
                <a:effectLst/>
                <a:uLnTx/>
                <a:uFillTx/>
                <a:latin typeface="Verdana"/>
                <a:ea typeface="Verdana" panose="020B0604030504040204" pitchFamily="34" charset="0"/>
              </a:rPr>
              <a:t> </a:t>
            </a:r>
          </a:p>
        </p:txBody>
      </p:sp>
    </p:spTree>
    <p:extLst>
      <p:ext uri="{BB962C8B-B14F-4D97-AF65-F5344CB8AC3E}">
        <p14:creationId xmlns:p14="http://schemas.microsoft.com/office/powerpoint/2010/main" val="230123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EC2821D-BEA5-9ED6-5EB9-C2EE26578C5C}"/>
              </a:ext>
            </a:extLst>
          </p:cNvPr>
          <p:cNvSpPr>
            <a:spLocks noGrp="1"/>
          </p:cNvSpPr>
          <p:nvPr>
            <p:ph type="sldNum" sz="quarter" idx="12"/>
          </p:nvPr>
        </p:nvSpPr>
        <p:spPr/>
        <p:txBody>
          <a:bodyPr/>
          <a:lstStyle/>
          <a:p>
            <a:fld id="{50DEC214-4A26-8544-86E4-D5810B015655}" type="slidenum">
              <a:rPr lang="da-DK" smtClean="0"/>
              <a:t>2</a:t>
            </a:fld>
            <a:endParaRPr lang="da-DK" dirty="0"/>
          </a:p>
        </p:txBody>
      </p:sp>
      <p:sp>
        <p:nvSpPr>
          <p:cNvPr id="13" name="Pladsholder til indhold 2">
            <a:extLst>
              <a:ext uri="{FF2B5EF4-FFF2-40B4-BE49-F238E27FC236}">
                <a16:creationId xmlns:a16="http://schemas.microsoft.com/office/drawing/2014/main" id="{ABE8AE9C-D304-7350-B512-C1385DD97425}"/>
              </a:ext>
            </a:extLst>
          </p:cNvPr>
          <p:cNvSpPr txBox="1">
            <a:spLocks/>
          </p:cNvSpPr>
          <p:nvPr/>
        </p:nvSpPr>
        <p:spPr>
          <a:xfrm>
            <a:off x="747394" y="1729830"/>
            <a:ext cx="8362908" cy="4664076"/>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endParaRPr lang="da-DK" dirty="0">
              <a:solidFill>
                <a:schemeClr val="bg2">
                  <a:lumMod val="10000"/>
                </a:schemeClr>
              </a:solidFill>
            </a:endParaRPr>
          </a:p>
          <a:p>
            <a:pPr marL="0" indent="0">
              <a:buNone/>
            </a:pPr>
            <a:r>
              <a:rPr lang="da-DK" dirty="0">
                <a:solidFill>
                  <a:schemeClr val="bg2">
                    <a:lumMod val="10000"/>
                  </a:schemeClr>
                </a:solidFill>
              </a:rPr>
              <a:t>For at kunne vurdere hvordan det enkelte sår heler, skal man kende udviklingen i en normal sårheling, som opdeles i 3 faser og kaldes </a:t>
            </a:r>
            <a:r>
              <a:rPr lang="da-DK" b="1" dirty="0">
                <a:solidFill>
                  <a:schemeClr val="bg2">
                    <a:lumMod val="10000"/>
                  </a:schemeClr>
                </a:solidFill>
              </a:rPr>
              <a:t>sårhelingsprocessen</a:t>
            </a:r>
            <a:endParaRPr lang="da-DK" dirty="0">
              <a:solidFill>
                <a:schemeClr val="bg2">
                  <a:lumMod val="10000"/>
                </a:schemeClr>
              </a:solidFill>
            </a:endParaRPr>
          </a:p>
          <a:p>
            <a:pPr marL="0" indent="0">
              <a:buNone/>
            </a:pPr>
            <a:endParaRPr lang="da-DK" dirty="0">
              <a:solidFill>
                <a:schemeClr val="bg2">
                  <a:lumMod val="10000"/>
                </a:schemeClr>
              </a:solidFill>
            </a:endParaRPr>
          </a:p>
          <a:p>
            <a:pPr marL="0" indent="0">
              <a:buNone/>
            </a:pPr>
            <a:r>
              <a:rPr lang="da-DK" dirty="0">
                <a:solidFill>
                  <a:schemeClr val="bg2">
                    <a:lumMod val="10000"/>
                  </a:schemeClr>
                </a:solidFill>
              </a:rPr>
              <a:t>Alle sår, både akutte og kroniske, gennemgår den samme sårhelingsproces</a:t>
            </a:r>
            <a:endParaRPr lang="da-DK" sz="2800" dirty="0"/>
          </a:p>
        </p:txBody>
      </p:sp>
      <p:sp>
        <p:nvSpPr>
          <p:cNvPr id="3" name="Titel 2">
            <a:extLst>
              <a:ext uri="{FF2B5EF4-FFF2-40B4-BE49-F238E27FC236}">
                <a16:creationId xmlns:a16="http://schemas.microsoft.com/office/drawing/2014/main" id="{D32E8887-1A62-3501-E676-BFBAABEFB56C}"/>
              </a:ext>
            </a:extLst>
          </p:cNvPr>
          <p:cNvSpPr>
            <a:spLocks noGrp="1"/>
          </p:cNvSpPr>
          <p:nvPr>
            <p:ph type="title"/>
          </p:nvPr>
        </p:nvSpPr>
        <p:spPr>
          <a:xfrm>
            <a:off x="747394" y="333927"/>
            <a:ext cx="9648826" cy="1081007"/>
          </a:xfrm>
        </p:spPr>
        <p:txBody>
          <a:bodyPr/>
          <a:lstStyle/>
          <a:p>
            <a:r>
              <a:rPr lang="da-DK" dirty="0"/>
              <a:t>             Sårhelingsprocessen</a:t>
            </a:r>
          </a:p>
        </p:txBody>
      </p:sp>
    </p:spTree>
    <p:extLst>
      <p:ext uri="{BB962C8B-B14F-4D97-AF65-F5344CB8AC3E}">
        <p14:creationId xmlns:p14="http://schemas.microsoft.com/office/powerpoint/2010/main" val="247583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8271" y="0"/>
            <a:ext cx="7658114" cy="853504"/>
          </a:xfrm>
        </p:spPr>
        <p:txBody>
          <a:bodyPr/>
          <a:lstStyle/>
          <a:p>
            <a:pPr algn="ctr"/>
            <a:r>
              <a:rPr lang="da-DK" sz="3600" b="1" dirty="0">
                <a:solidFill>
                  <a:srgbClr val="3B5182"/>
                </a:solidFill>
                <a:latin typeface="+mj-lt"/>
              </a:rPr>
              <a:t>De 3 sårhelingsfaser</a:t>
            </a:r>
          </a:p>
        </p:txBody>
      </p:sp>
      <p:sp>
        <p:nvSpPr>
          <p:cNvPr id="18" name="Pladsholder til indhold 2">
            <a:extLst>
              <a:ext uri="{FF2B5EF4-FFF2-40B4-BE49-F238E27FC236}">
                <a16:creationId xmlns:a16="http://schemas.microsoft.com/office/drawing/2014/main" id="{0314B5A3-AD01-CBF7-EC68-E1DB99396885}"/>
              </a:ext>
            </a:extLst>
          </p:cNvPr>
          <p:cNvSpPr txBox="1">
            <a:spLocks/>
          </p:cNvSpPr>
          <p:nvPr/>
        </p:nvSpPr>
        <p:spPr>
          <a:xfrm>
            <a:off x="4233044" y="1120594"/>
            <a:ext cx="3115073" cy="5465713"/>
          </a:xfrm>
          <a:prstGeom prst="rect">
            <a:avLst/>
          </a:prstGeom>
          <a:solidFill>
            <a:srgbClr val="3B5182"/>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sz="1800" b="1" dirty="0">
              <a:solidFill>
                <a:schemeClr val="bg1"/>
              </a:solidFill>
              <a:latin typeface="+mj-lt"/>
            </a:endParaRPr>
          </a:p>
          <a:p>
            <a:pPr marL="0" indent="0" algn="ctr">
              <a:buNone/>
            </a:pPr>
            <a:r>
              <a:rPr lang="da-DK" sz="1800" b="1" dirty="0">
                <a:solidFill>
                  <a:schemeClr val="bg1"/>
                </a:solidFill>
                <a:latin typeface="+mj-lt"/>
              </a:rPr>
              <a:t>Granulationsfasen</a:t>
            </a:r>
          </a:p>
          <a:p>
            <a:pPr marL="0" indent="0" algn="ctr">
              <a:buNone/>
            </a:pPr>
            <a:r>
              <a:rPr lang="da-DK" sz="1800" dirty="0">
                <a:solidFill>
                  <a:schemeClr val="bg1"/>
                </a:solidFill>
                <a:latin typeface="+mj-lt"/>
              </a:rPr>
              <a:t>Opbygning</a:t>
            </a: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buNone/>
            </a:pPr>
            <a:endParaRPr lang="da-DK" sz="1800" dirty="0">
              <a:solidFill>
                <a:schemeClr val="bg1"/>
              </a:solidFill>
            </a:endParaRPr>
          </a:p>
        </p:txBody>
      </p:sp>
      <p:grpSp>
        <p:nvGrpSpPr>
          <p:cNvPr id="3" name="object 4">
            <a:extLst>
              <a:ext uri="{FF2B5EF4-FFF2-40B4-BE49-F238E27FC236}">
                <a16:creationId xmlns:a16="http://schemas.microsoft.com/office/drawing/2014/main" id="{4C08709E-3E90-36C7-6F7C-6B25E4A48868}"/>
              </a:ext>
            </a:extLst>
          </p:cNvPr>
          <p:cNvGrpSpPr/>
          <p:nvPr/>
        </p:nvGrpSpPr>
        <p:grpSpPr>
          <a:xfrm>
            <a:off x="1112176" y="2840504"/>
            <a:ext cx="1870670" cy="2919730"/>
            <a:chOff x="674751" y="3329559"/>
            <a:chExt cx="1537335" cy="2919730"/>
          </a:xfrm>
        </p:grpSpPr>
        <p:pic>
          <p:nvPicPr>
            <p:cNvPr id="5" name="object 5">
              <a:extLst>
                <a:ext uri="{FF2B5EF4-FFF2-40B4-BE49-F238E27FC236}">
                  <a16:creationId xmlns:a16="http://schemas.microsoft.com/office/drawing/2014/main" id="{358CD413-D019-71B0-DACF-BCD040FDDB2D}"/>
                </a:ext>
              </a:extLst>
            </p:cNvPr>
            <p:cNvPicPr/>
            <p:nvPr/>
          </p:nvPicPr>
          <p:blipFill>
            <a:blip r:embed="rId3" cstate="print"/>
            <a:stretch>
              <a:fillRect/>
            </a:stretch>
          </p:blipFill>
          <p:spPr>
            <a:xfrm>
              <a:off x="684276" y="3339084"/>
              <a:ext cx="1517904" cy="2900172"/>
            </a:xfrm>
            <a:prstGeom prst="rect">
              <a:avLst/>
            </a:prstGeom>
          </p:spPr>
        </p:pic>
        <p:sp>
          <p:nvSpPr>
            <p:cNvPr id="6" name="object 6">
              <a:extLst>
                <a:ext uri="{FF2B5EF4-FFF2-40B4-BE49-F238E27FC236}">
                  <a16:creationId xmlns:a16="http://schemas.microsoft.com/office/drawing/2014/main" id="{EDFFB613-F4F6-792C-3140-542B9732CE9A}"/>
                </a:ext>
              </a:extLst>
            </p:cNvPr>
            <p:cNvSpPr/>
            <p:nvPr/>
          </p:nvSpPr>
          <p:spPr>
            <a:xfrm>
              <a:off x="679513" y="3334321"/>
              <a:ext cx="1527810" cy="2910205"/>
            </a:xfrm>
            <a:custGeom>
              <a:avLst/>
              <a:gdLst/>
              <a:ahLst/>
              <a:cxnLst/>
              <a:rect l="l" t="t" r="r" b="b"/>
              <a:pathLst>
                <a:path w="1527810" h="2910204">
                  <a:moveTo>
                    <a:pt x="0" y="2909697"/>
                  </a:moveTo>
                  <a:lnTo>
                    <a:pt x="1527429" y="2909697"/>
                  </a:lnTo>
                  <a:lnTo>
                    <a:pt x="1527429" y="0"/>
                  </a:lnTo>
                  <a:lnTo>
                    <a:pt x="0" y="0"/>
                  </a:lnTo>
                  <a:lnTo>
                    <a:pt x="0" y="2909697"/>
                  </a:lnTo>
                  <a:close/>
                </a:path>
              </a:pathLst>
            </a:custGeom>
            <a:ln w="9525">
              <a:solidFill>
                <a:srgbClr val="000080"/>
              </a:solidFill>
            </a:ln>
          </p:spPr>
          <p:txBody>
            <a:bodyPr wrap="square" lIns="0" tIns="0" rIns="0" bIns="0" rtlCol="0"/>
            <a:lstStyle/>
            <a:p>
              <a:endParaRPr/>
            </a:p>
          </p:txBody>
        </p:sp>
      </p:grpSp>
      <p:sp>
        <p:nvSpPr>
          <p:cNvPr id="16" name="Pladsholder til indhold 2">
            <a:extLst>
              <a:ext uri="{FF2B5EF4-FFF2-40B4-BE49-F238E27FC236}">
                <a16:creationId xmlns:a16="http://schemas.microsoft.com/office/drawing/2014/main" id="{136DC1FA-2B8B-FFDB-9901-FC9C88AFA310}"/>
              </a:ext>
            </a:extLst>
          </p:cNvPr>
          <p:cNvSpPr txBox="1">
            <a:spLocks/>
          </p:cNvSpPr>
          <p:nvPr/>
        </p:nvSpPr>
        <p:spPr>
          <a:xfrm>
            <a:off x="642375" y="1120595"/>
            <a:ext cx="3115073" cy="5465713"/>
          </a:xfrm>
          <a:prstGeom prst="rect">
            <a:avLst/>
          </a:prstGeom>
          <a:solidFill>
            <a:srgbClr val="3B5182"/>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sz="1800" b="1" dirty="0">
              <a:solidFill>
                <a:schemeClr val="bg1"/>
              </a:solidFill>
              <a:latin typeface="+mj-lt"/>
            </a:endParaRPr>
          </a:p>
          <a:p>
            <a:pPr marL="0" indent="0" algn="ctr">
              <a:buNone/>
            </a:pPr>
            <a:r>
              <a:rPr lang="da-DK" sz="1800" b="1" dirty="0">
                <a:solidFill>
                  <a:schemeClr val="bg1"/>
                </a:solidFill>
                <a:latin typeface="+mj-lt"/>
              </a:rPr>
              <a:t>Inflammationsfasen</a:t>
            </a:r>
          </a:p>
          <a:p>
            <a:pPr marL="0" indent="0" algn="ctr">
              <a:buNone/>
            </a:pPr>
            <a:r>
              <a:rPr lang="da-DK" sz="1800" dirty="0">
                <a:solidFill>
                  <a:schemeClr val="bg1"/>
                </a:solidFill>
                <a:latin typeface="+mj-lt"/>
              </a:rPr>
              <a:t>Oprensning</a:t>
            </a: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buNone/>
            </a:pPr>
            <a:endParaRPr lang="da-DK" sz="1800" dirty="0">
              <a:solidFill>
                <a:schemeClr val="bg1"/>
              </a:solidFill>
            </a:endParaRPr>
          </a:p>
        </p:txBody>
      </p:sp>
      <p:sp>
        <p:nvSpPr>
          <p:cNvPr id="17" name="Pladsholder til indhold 2">
            <a:extLst>
              <a:ext uri="{FF2B5EF4-FFF2-40B4-BE49-F238E27FC236}">
                <a16:creationId xmlns:a16="http://schemas.microsoft.com/office/drawing/2014/main" id="{111F2CAE-8A1F-1827-9D63-9741A9A4C2B5}"/>
              </a:ext>
            </a:extLst>
          </p:cNvPr>
          <p:cNvSpPr txBox="1">
            <a:spLocks/>
          </p:cNvSpPr>
          <p:nvPr/>
        </p:nvSpPr>
        <p:spPr>
          <a:xfrm>
            <a:off x="7953161" y="1120595"/>
            <a:ext cx="3115073" cy="5465713"/>
          </a:xfrm>
          <a:prstGeom prst="rect">
            <a:avLst/>
          </a:prstGeom>
          <a:solidFill>
            <a:srgbClr val="3B5182"/>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sz="1800" b="1" dirty="0">
              <a:solidFill>
                <a:schemeClr val="bg1"/>
              </a:solidFill>
              <a:latin typeface="+mj-lt"/>
            </a:endParaRPr>
          </a:p>
          <a:p>
            <a:pPr marL="0" indent="0" algn="ctr">
              <a:buNone/>
            </a:pPr>
            <a:r>
              <a:rPr lang="da-DK" sz="1800" b="1" dirty="0" err="1">
                <a:solidFill>
                  <a:schemeClr val="bg1"/>
                </a:solidFill>
                <a:latin typeface="+mj-lt"/>
              </a:rPr>
              <a:t>Epiteliseringsfasen</a:t>
            </a:r>
            <a:endParaRPr lang="da-DK" sz="1800" b="1" dirty="0">
              <a:solidFill>
                <a:schemeClr val="bg1"/>
              </a:solidFill>
              <a:latin typeface="+mj-lt"/>
            </a:endParaRPr>
          </a:p>
          <a:p>
            <a:pPr marL="0" indent="0" algn="ctr">
              <a:buNone/>
            </a:pPr>
            <a:r>
              <a:rPr lang="da-DK" sz="1800" dirty="0">
                <a:solidFill>
                  <a:schemeClr val="bg1"/>
                </a:solidFill>
                <a:latin typeface="+mj-lt"/>
              </a:rPr>
              <a:t>Modning</a:t>
            </a: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lgn="ctr">
              <a:buNone/>
            </a:pPr>
            <a:endParaRPr lang="da-DK" sz="1800" b="1" dirty="0">
              <a:solidFill>
                <a:schemeClr val="bg1"/>
              </a:solidFill>
              <a:latin typeface="+mj-lt"/>
            </a:endParaRPr>
          </a:p>
          <a:p>
            <a:pPr marL="0" indent="0">
              <a:buNone/>
            </a:pPr>
            <a:endParaRPr lang="da-DK" sz="1800" dirty="0">
              <a:solidFill>
                <a:schemeClr val="bg1"/>
              </a:solidFill>
            </a:endParaRPr>
          </a:p>
        </p:txBody>
      </p:sp>
      <p:grpSp>
        <p:nvGrpSpPr>
          <p:cNvPr id="19" name="object 4">
            <a:extLst>
              <a:ext uri="{FF2B5EF4-FFF2-40B4-BE49-F238E27FC236}">
                <a16:creationId xmlns:a16="http://schemas.microsoft.com/office/drawing/2014/main" id="{508F1A9C-8799-CACC-0F89-AA63BA3EA829}"/>
              </a:ext>
            </a:extLst>
          </p:cNvPr>
          <p:cNvGrpSpPr/>
          <p:nvPr/>
        </p:nvGrpSpPr>
        <p:grpSpPr>
          <a:xfrm>
            <a:off x="1335750" y="2578175"/>
            <a:ext cx="1870670" cy="2919730"/>
            <a:chOff x="674751" y="3329559"/>
            <a:chExt cx="1537335" cy="2919730"/>
          </a:xfrm>
        </p:grpSpPr>
        <p:pic>
          <p:nvPicPr>
            <p:cNvPr id="21" name="object 5">
              <a:extLst>
                <a:ext uri="{FF2B5EF4-FFF2-40B4-BE49-F238E27FC236}">
                  <a16:creationId xmlns:a16="http://schemas.microsoft.com/office/drawing/2014/main" id="{EB0F6F4D-BD94-9BCF-8D80-64E196E27512}"/>
                </a:ext>
              </a:extLst>
            </p:cNvPr>
            <p:cNvPicPr/>
            <p:nvPr/>
          </p:nvPicPr>
          <p:blipFill>
            <a:blip r:embed="rId3" cstate="print"/>
            <a:stretch>
              <a:fillRect/>
            </a:stretch>
          </p:blipFill>
          <p:spPr>
            <a:xfrm>
              <a:off x="684276" y="3339084"/>
              <a:ext cx="1517904" cy="2900172"/>
            </a:xfrm>
            <a:prstGeom prst="rect">
              <a:avLst/>
            </a:prstGeom>
          </p:spPr>
        </p:pic>
        <p:sp>
          <p:nvSpPr>
            <p:cNvPr id="22" name="object 6">
              <a:extLst>
                <a:ext uri="{FF2B5EF4-FFF2-40B4-BE49-F238E27FC236}">
                  <a16:creationId xmlns:a16="http://schemas.microsoft.com/office/drawing/2014/main" id="{27CF2530-0DCB-6969-2ABC-9D9F41CC208B}"/>
                </a:ext>
              </a:extLst>
            </p:cNvPr>
            <p:cNvSpPr/>
            <p:nvPr/>
          </p:nvSpPr>
          <p:spPr>
            <a:xfrm>
              <a:off x="679513" y="3334321"/>
              <a:ext cx="1527810" cy="2910205"/>
            </a:xfrm>
            <a:custGeom>
              <a:avLst/>
              <a:gdLst/>
              <a:ahLst/>
              <a:cxnLst/>
              <a:rect l="l" t="t" r="r" b="b"/>
              <a:pathLst>
                <a:path w="1527810" h="2910204">
                  <a:moveTo>
                    <a:pt x="0" y="2909697"/>
                  </a:moveTo>
                  <a:lnTo>
                    <a:pt x="1527429" y="2909697"/>
                  </a:lnTo>
                  <a:lnTo>
                    <a:pt x="1527429" y="0"/>
                  </a:lnTo>
                  <a:lnTo>
                    <a:pt x="0" y="0"/>
                  </a:lnTo>
                  <a:lnTo>
                    <a:pt x="0" y="2909697"/>
                  </a:lnTo>
                  <a:close/>
                </a:path>
              </a:pathLst>
            </a:custGeom>
            <a:ln w="9525">
              <a:solidFill>
                <a:srgbClr val="000080"/>
              </a:solidFill>
            </a:ln>
          </p:spPr>
          <p:txBody>
            <a:bodyPr wrap="square" lIns="0" tIns="0" rIns="0" bIns="0" rtlCol="0"/>
            <a:lstStyle/>
            <a:p>
              <a:endParaRPr/>
            </a:p>
          </p:txBody>
        </p:sp>
      </p:grpSp>
      <p:grpSp>
        <p:nvGrpSpPr>
          <p:cNvPr id="23" name="object 7">
            <a:extLst>
              <a:ext uri="{FF2B5EF4-FFF2-40B4-BE49-F238E27FC236}">
                <a16:creationId xmlns:a16="http://schemas.microsoft.com/office/drawing/2014/main" id="{39CF82C3-9F58-672B-2447-63F47B964B62}"/>
              </a:ext>
            </a:extLst>
          </p:cNvPr>
          <p:cNvGrpSpPr/>
          <p:nvPr/>
        </p:nvGrpSpPr>
        <p:grpSpPr>
          <a:xfrm>
            <a:off x="4795076" y="2587700"/>
            <a:ext cx="1991007" cy="2919730"/>
            <a:chOff x="3669347" y="3370707"/>
            <a:chExt cx="1537335" cy="2919730"/>
          </a:xfrm>
        </p:grpSpPr>
        <p:pic>
          <p:nvPicPr>
            <p:cNvPr id="24" name="object 8">
              <a:extLst>
                <a:ext uri="{FF2B5EF4-FFF2-40B4-BE49-F238E27FC236}">
                  <a16:creationId xmlns:a16="http://schemas.microsoft.com/office/drawing/2014/main" id="{FC7E9465-C675-D94D-594E-6E7EF1F88797}"/>
                </a:ext>
              </a:extLst>
            </p:cNvPr>
            <p:cNvPicPr/>
            <p:nvPr/>
          </p:nvPicPr>
          <p:blipFill>
            <a:blip r:embed="rId4" cstate="print"/>
            <a:stretch>
              <a:fillRect/>
            </a:stretch>
          </p:blipFill>
          <p:spPr>
            <a:xfrm>
              <a:off x="3678935" y="3380232"/>
              <a:ext cx="1517903" cy="2900172"/>
            </a:xfrm>
            <a:prstGeom prst="rect">
              <a:avLst/>
            </a:prstGeom>
          </p:spPr>
        </p:pic>
        <p:sp>
          <p:nvSpPr>
            <p:cNvPr id="25" name="object 9">
              <a:extLst>
                <a:ext uri="{FF2B5EF4-FFF2-40B4-BE49-F238E27FC236}">
                  <a16:creationId xmlns:a16="http://schemas.microsoft.com/office/drawing/2014/main" id="{F4685D8F-2A46-4FC4-3DE7-07A549A248CD}"/>
                </a:ext>
              </a:extLst>
            </p:cNvPr>
            <p:cNvSpPr/>
            <p:nvPr/>
          </p:nvSpPr>
          <p:spPr>
            <a:xfrm>
              <a:off x="3674109" y="3375469"/>
              <a:ext cx="1527810" cy="2910205"/>
            </a:xfrm>
            <a:custGeom>
              <a:avLst/>
              <a:gdLst/>
              <a:ahLst/>
              <a:cxnLst/>
              <a:rect l="l" t="t" r="r" b="b"/>
              <a:pathLst>
                <a:path w="1527810" h="2910204">
                  <a:moveTo>
                    <a:pt x="0" y="2909697"/>
                  </a:moveTo>
                  <a:lnTo>
                    <a:pt x="1527428" y="2909697"/>
                  </a:lnTo>
                  <a:lnTo>
                    <a:pt x="1527428" y="0"/>
                  </a:lnTo>
                  <a:lnTo>
                    <a:pt x="0" y="0"/>
                  </a:lnTo>
                  <a:lnTo>
                    <a:pt x="0" y="2909697"/>
                  </a:lnTo>
                  <a:close/>
                </a:path>
              </a:pathLst>
            </a:custGeom>
            <a:ln w="9525">
              <a:solidFill>
                <a:srgbClr val="000080"/>
              </a:solidFill>
            </a:ln>
          </p:spPr>
          <p:txBody>
            <a:bodyPr wrap="square" lIns="0" tIns="0" rIns="0" bIns="0" rtlCol="0"/>
            <a:lstStyle/>
            <a:p>
              <a:endParaRPr/>
            </a:p>
          </p:txBody>
        </p:sp>
      </p:grpSp>
      <p:grpSp>
        <p:nvGrpSpPr>
          <p:cNvPr id="26" name="object 10">
            <a:extLst>
              <a:ext uri="{FF2B5EF4-FFF2-40B4-BE49-F238E27FC236}">
                <a16:creationId xmlns:a16="http://schemas.microsoft.com/office/drawing/2014/main" id="{65635964-C284-63CC-4FF3-426DB217FA71}"/>
              </a:ext>
            </a:extLst>
          </p:cNvPr>
          <p:cNvGrpSpPr/>
          <p:nvPr/>
        </p:nvGrpSpPr>
        <p:grpSpPr>
          <a:xfrm>
            <a:off x="8499328" y="2582937"/>
            <a:ext cx="1960898" cy="2803488"/>
            <a:chOff x="6435407" y="3347846"/>
            <a:chExt cx="1530985" cy="2919730"/>
          </a:xfrm>
        </p:grpSpPr>
        <p:pic>
          <p:nvPicPr>
            <p:cNvPr id="27" name="object 11">
              <a:extLst>
                <a:ext uri="{FF2B5EF4-FFF2-40B4-BE49-F238E27FC236}">
                  <a16:creationId xmlns:a16="http://schemas.microsoft.com/office/drawing/2014/main" id="{447A9B54-3092-61A1-CD55-034C90C327B3}"/>
                </a:ext>
              </a:extLst>
            </p:cNvPr>
            <p:cNvPicPr/>
            <p:nvPr/>
          </p:nvPicPr>
          <p:blipFill>
            <a:blip r:embed="rId5" cstate="print"/>
            <a:stretch>
              <a:fillRect/>
            </a:stretch>
          </p:blipFill>
          <p:spPr>
            <a:xfrm>
              <a:off x="6444996" y="3357371"/>
              <a:ext cx="1511807" cy="2900172"/>
            </a:xfrm>
            <a:prstGeom prst="rect">
              <a:avLst/>
            </a:prstGeom>
          </p:spPr>
        </p:pic>
        <p:sp>
          <p:nvSpPr>
            <p:cNvPr id="28" name="object 12">
              <a:extLst>
                <a:ext uri="{FF2B5EF4-FFF2-40B4-BE49-F238E27FC236}">
                  <a16:creationId xmlns:a16="http://schemas.microsoft.com/office/drawing/2014/main" id="{FDA5D9BA-C7AC-2393-0B22-D826F3703DE8}"/>
                </a:ext>
              </a:extLst>
            </p:cNvPr>
            <p:cNvSpPr/>
            <p:nvPr/>
          </p:nvSpPr>
          <p:spPr>
            <a:xfrm>
              <a:off x="6440170" y="3352609"/>
              <a:ext cx="1521460" cy="2910205"/>
            </a:xfrm>
            <a:custGeom>
              <a:avLst/>
              <a:gdLst/>
              <a:ahLst/>
              <a:cxnLst/>
              <a:rect l="l" t="t" r="r" b="b"/>
              <a:pathLst>
                <a:path w="1521459" h="2910204">
                  <a:moveTo>
                    <a:pt x="0" y="2909697"/>
                  </a:moveTo>
                  <a:lnTo>
                    <a:pt x="1521332" y="2909697"/>
                  </a:lnTo>
                  <a:lnTo>
                    <a:pt x="1521332" y="0"/>
                  </a:lnTo>
                  <a:lnTo>
                    <a:pt x="0" y="0"/>
                  </a:lnTo>
                  <a:lnTo>
                    <a:pt x="0" y="2909697"/>
                  </a:lnTo>
                  <a:close/>
                </a:path>
              </a:pathLst>
            </a:custGeom>
            <a:ln w="9525">
              <a:solidFill>
                <a:srgbClr val="000080"/>
              </a:solidFill>
            </a:ln>
          </p:spPr>
          <p:txBody>
            <a:bodyPr wrap="square" lIns="0" tIns="0" rIns="0" bIns="0" rtlCol="0"/>
            <a:lstStyle/>
            <a:p>
              <a:endParaRPr/>
            </a:p>
          </p:txBody>
        </p:sp>
      </p:grpSp>
    </p:spTree>
    <p:extLst>
      <p:ext uri="{BB962C8B-B14F-4D97-AF65-F5344CB8AC3E}">
        <p14:creationId xmlns:p14="http://schemas.microsoft.com/office/powerpoint/2010/main" val="311542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475" y="327576"/>
            <a:ext cx="10275689" cy="566822"/>
          </a:xfrm>
          <a:prstGeom prst="rect">
            <a:avLst/>
          </a:prstGeom>
        </p:spPr>
        <p:txBody>
          <a:bodyPr vert="horz" wrap="square" lIns="0" tIns="12700" rIns="0" bIns="0" rtlCol="0" anchor="b" anchorCtr="0">
            <a:spAutoFit/>
          </a:bodyPr>
          <a:lstStyle/>
          <a:p>
            <a:pPr marL="12700">
              <a:lnSpc>
                <a:spcPct val="100000"/>
              </a:lnSpc>
              <a:spcBef>
                <a:spcPts val="100"/>
              </a:spcBef>
            </a:pPr>
            <a:r>
              <a:rPr sz="3600" b="1" spc="-10" dirty="0" err="1">
                <a:solidFill>
                  <a:srgbClr val="3B5182"/>
                </a:solidFill>
                <a:latin typeface="+mj-lt"/>
              </a:rPr>
              <a:t>Inflammationsfasen</a:t>
            </a:r>
            <a:r>
              <a:rPr sz="3600" b="1" spc="-35" dirty="0">
                <a:solidFill>
                  <a:srgbClr val="3B5182"/>
                </a:solidFill>
                <a:latin typeface="+mj-lt"/>
              </a:rPr>
              <a:t> </a:t>
            </a:r>
            <a:r>
              <a:rPr sz="3600" b="1" dirty="0">
                <a:solidFill>
                  <a:srgbClr val="3B5182"/>
                </a:solidFill>
                <a:latin typeface="+mj-lt"/>
              </a:rPr>
              <a:t>-</a:t>
            </a:r>
            <a:r>
              <a:rPr sz="3600" b="1" spc="-50" dirty="0">
                <a:solidFill>
                  <a:srgbClr val="3B5182"/>
                </a:solidFill>
                <a:latin typeface="+mj-lt"/>
              </a:rPr>
              <a:t> </a:t>
            </a:r>
            <a:r>
              <a:rPr lang="da-DK" sz="3600" b="1" spc="-10" dirty="0">
                <a:solidFill>
                  <a:srgbClr val="3B5182"/>
                </a:solidFill>
                <a:latin typeface="+mj-lt"/>
              </a:rPr>
              <a:t>oprensning</a:t>
            </a:r>
            <a:endParaRPr sz="3600" b="1" dirty="0">
              <a:solidFill>
                <a:srgbClr val="3B5182"/>
              </a:solidFill>
              <a:latin typeface="+mj-lt"/>
            </a:endParaRPr>
          </a:p>
        </p:txBody>
      </p:sp>
      <p:sp>
        <p:nvSpPr>
          <p:cNvPr id="3" name="object 3"/>
          <p:cNvSpPr txBox="1"/>
          <p:nvPr/>
        </p:nvSpPr>
        <p:spPr>
          <a:xfrm>
            <a:off x="533841" y="1143229"/>
            <a:ext cx="10858507" cy="2291781"/>
          </a:xfrm>
          <a:prstGeom prst="rect">
            <a:avLst/>
          </a:prstGeom>
        </p:spPr>
        <p:txBody>
          <a:bodyPr vert="horz" wrap="square" lIns="0" tIns="31750" rIns="0" bIns="0" rtlCol="0">
            <a:spAutoFit/>
          </a:bodyPr>
          <a:lstStyle/>
          <a:p>
            <a:pPr marL="393700" marR="207645">
              <a:lnSpc>
                <a:spcPct val="107900"/>
              </a:lnSpc>
              <a:spcBef>
                <a:spcPts val="250"/>
              </a:spcBef>
            </a:pPr>
            <a:endParaRPr lang="da-DK" dirty="0">
              <a:solidFill>
                <a:schemeClr val="bg2">
                  <a:lumMod val="10000"/>
                </a:schemeClr>
              </a:solidFill>
              <a:latin typeface="+mj-lt"/>
              <a:cs typeface="Arial"/>
            </a:endParaRPr>
          </a:p>
          <a:p>
            <a:pPr marL="393700" marR="207645">
              <a:lnSpc>
                <a:spcPct val="107900"/>
              </a:lnSpc>
              <a:spcBef>
                <a:spcPts val="250"/>
              </a:spcBef>
            </a:pPr>
            <a:r>
              <a:rPr lang="da-DK" dirty="0">
                <a:solidFill>
                  <a:schemeClr val="bg2">
                    <a:lumMod val="10000"/>
                  </a:schemeClr>
                </a:solidFill>
                <a:latin typeface="+mj-lt"/>
                <a:cs typeface="Arial"/>
              </a:rPr>
              <a:t>V</a:t>
            </a:r>
            <a:r>
              <a:rPr dirty="0" err="1">
                <a:solidFill>
                  <a:schemeClr val="bg2">
                    <a:lumMod val="10000"/>
                  </a:schemeClr>
                </a:solidFill>
                <a:latin typeface="+mj-lt"/>
                <a:cs typeface="Arial"/>
              </a:rPr>
              <a:t>arer</a:t>
            </a:r>
            <a:r>
              <a:rPr spc="-15" dirty="0">
                <a:solidFill>
                  <a:schemeClr val="bg2">
                    <a:lumMod val="10000"/>
                  </a:schemeClr>
                </a:solidFill>
                <a:latin typeface="+mj-lt"/>
                <a:cs typeface="Arial"/>
              </a:rPr>
              <a:t> </a:t>
            </a:r>
            <a:r>
              <a:rPr lang="da-DK" spc="-15" dirty="0">
                <a:solidFill>
                  <a:schemeClr val="bg2">
                    <a:lumMod val="10000"/>
                  </a:schemeClr>
                </a:solidFill>
                <a:latin typeface="+mj-lt"/>
                <a:cs typeface="Arial"/>
              </a:rPr>
              <a:t>kun </a:t>
            </a:r>
            <a:r>
              <a:rPr spc="-10" dirty="0">
                <a:solidFill>
                  <a:schemeClr val="bg2">
                    <a:lumMod val="10000"/>
                  </a:schemeClr>
                </a:solidFill>
                <a:latin typeface="+mj-lt"/>
                <a:cs typeface="Arial"/>
              </a:rPr>
              <a:t>3-</a:t>
            </a:r>
            <a:r>
              <a:rPr dirty="0">
                <a:solidFill>
                  <a:schemeClr val="bg2">
                    <a:lumMod val="10000"/>
                  </a:schemeClr>
                </a:solidFill>
                <a:latin typeface="+mj-lt"/>
                <a:cs typeface="Arial"/>
              </a:rPr>
              <a:t>4</a:t>
            </a:r>
            <a:r>
              <a:rPr spc="-15" dirty="0">
                <a:solidFill>
                  <a:schemeClr val="bg2">
                    <a:lumMod val="10000"/>
                  </a:schemeClr>
                </a:solidFill>
                <a:latin typeface="+mj-lt"/>
                <a:cs typeface="Arial"/>
              </a:rPr>
              <a:t> </a:t>
            </a:r>
            <a:r>
              <a:rPr dirty="0" err="1">
                <a:solidFill>
                  <a:schemeClr val="bg2">
                    <a:lumMod val="10000"/>
                  </a:schemeClr>
                </a:solidFill>
                <a:latin typeface="+mj-lt"/>
                <a:cs typeface="Arial"/>
              </a:rPr>
              <a:t>dage</a:t>
            </a:r>
            <a:r>
              <a:rPr lang="da-DK" dirty="0">
                <a:solidFill>
                  <a:schemeClr val="bg2">
                    <a:lumMod val="10000"/>
                  </a:schemeClr>
                </a:solidFill>
                <a:latin typeface="+mj-lt"/>
                <a:cs typeface="Arial"/>
              </a:rPr>
              <a:t> ved f.eks. operationssår</a:t>
            </a:r>
          </a:p>
          <a:p>
            <a:pPr marL="393700" marR="207645">
              <a:lnSpc>
                <a:spcPct val="107900"/>
              </a:lnSpc>
              <a:spcBef>
                <a:spcPts val="250"/>
              </a:spcBef>
            </a:pPr>
            <a:endParaRPr lang="da-DK" dirty="0">
              <a:solidFill>
                <a:schemeClr val="bg2">
                  <a:lumMod val="10000"/>
                </a:schemeClr>
              </a:solidFill>
              <a:latin typeface="+mj-lt"/>
              <a:cs typeface="Arial"/>
            </a:endParaRPr>
          </a:p>
          <a:p>
            <a:pPr marL="393700" marR="207645">
              <a:lnSpc>
                <a:spcPct val="107900"/>
              </a:lnSpc>
              <a:spcBef>
                <a:spcPts val="250"/>
              </a:spcBef>
            </a:pPr>
            <a:r>
              <a:rPr lang="da-DK" dirty="0">
                <a:solidFill>
                  <a:schemeClr val="bg2">
                    <a:lumMod val="10000"/>
                  </a:schemeClr>
                </a:solidFill>
                <a:latin typeface="+mj-lt"/>
                <a:cs typeface="Arial"/>
              </a:rPr>
              <a:t>V</a:t>
            </a:r>
            <a:r>
              <a:rPr dirty="0">
                <a:solidFill>
                  <a:schemeClr val="bg2">
                    <a:lumMod val="10000"/>
                  </a:schemeClr>
                </a:solidFill>
                <a:latin typeface="+mj-lt"/>
                <a:cs typeface="Arial"/>
              </a:rPr>
              <a:t>ed</a:t>
            </a:r>
            <a:r>
              <a:rPr spc="-35" dirty="0">
                <a:solidFill>
                  <a:schemeClr val="bg2">
                    <a:lumMod val="10000"/>
                  </a:schemeClr>
                </a:solidFill>
                <a:latin typeface="+mj-lt"/>
                <a:cs typeface="Arial"/>
              </a:rPr>
              <a:t> </a:t>
            </a:r>
            <a:r>
              <a:rPr dirty="0">
                <a:solidFill>
                  <a:schemeClr val="bg2">
                    <a:lumMod val="10000"/>
                  </a:schemeClr>
                </a:solidFill>
                <a:latin typeface="+mj-lt"/>
                <a:cs typeface="Arial"/>
              </a:rPr>
              <a:t>kroniske</a:t>
            </a:r>
            <a:r>
              <a:rPr spc="-40" dirty="0">
                <a:solidFill>
                  <a:schemeClr val="bg2">
                    <a:lumMod val="10000"/>
                  </a:schemeClr>
                </a:solidFill>
                <a:latin typeface="+mj-lt"/>
                <a:cs typeface="Arial"/>
              </a:rPr>
              <a:t> </a:t>
            </a:r>
            <a:r>
              <a:rPr dirty="0">
                <a:solidFill>
                  <a:schemeClr val="bg2">
                    <a:lumMod val="10000"/>
                  </a:schemeClr>
                </a:solidFill>
                <a:latin typeface="+mj-lt"/>
                <a:cs typeface="Arial"/>
              </a:rPr>
              <a:t>sår</a:t>
            </a:r>
            <a:r>
              <a:rPr spc="-25" dirty="0">
                <a:solidFill>
                  <a:schemeClr val="bg2">
                    <a:lumMod val="10000"/>
                  </a:schemeClr>
                </a:solidFill>
                <a:latin typeface="+mj-lt"/>
                <a:cs typeface="Arial"/>
              </a:rPr>
              <a:t> </a:t>
            </a:r>
            <a:r>
              <a:rPr dirty="0" err="1">
                <a:solidFill>
                  <a:schemeClr val="bg2">
                    <a:lumMod val="10000"/>
                  </a:schemeClr>
                </a:solidFill>
                <a:latin typeface="+mj-lt"/>
                <a:cs typeface="Arial"/>
              </a:rPr>
              <a:t>kan</a:t>
            </a:r>
            <a:r>
              <a:rPr spc="-30" dirty="0">
                <a:solidFill>
                  <a:schemeClr val="bg2">
                    <a:lumMod val="10000"/>
                  </a:schemeClr>
                </a:solidFill>
                <a:latin typeface="+mj-lt"/>
                <a:cs typeface="Arial"/>
              </a:rPr>
              <a:t> </a:t>
            </a:r>
            <a:r>
              <a:rPr lang="da-DK" dirty="0">
                <a:solidFill>
                  <a:schemeClr val="bg2">
                    <a:lumMod val="10000"/>
                  </a:schemeClr>
                </a:solidFill>
                <a:latin typeface="+mj-lt"/>
                <a:cs typeface="Arial"/>
              </a:rPr>
              <a:t>fasen</a:t>
            </a:r>
            <a:r>
              <a:rPr spc="-30" dirty="0">
                <a:solidFill>
                  <a:schemeClr val="bg2">
                    <a:lumMod val="10000"/>
                  </a:schemeClr>
                </a:solidFill>
                <a:latin typeface="+mj-lt"/>
                <a:cs typeface="Arial"/>
              </a:rPr>
              <a:t> </a:t>
            </a:r>
            <a:r>
              <a:rPr dirty="0">
                <a:solidFill>
                  <a:schemeClr val="bg2">
                    <a:lumMod val="10000"/>
                  </a:schemeClr>
                </a:solidFill>
                <a:latin typeface="+mj-lt"/>
                <a:cs typeface="Arial"/>
              </a:rPr>
              <a:t>være</a:t>
            </a:r>
            <a:r>
              <a:rPr spc="-10" dirty="0">
                <a:solidFill>
                  <a:schemeClr val="bg2">
                    <a:lumMod val="10000"/>
                  </a:schemeClr>
                </a:solidFill>
                <a:latin typeface="+mj-lt"/>
                <a:cs typeface="Arial"/>
              </a:rPr>
              <a:t> </a:t>
            </a:r>
            <a:r>
              <a:rPr dirty="0">
                <a:solidFill>
                  <a:schemeClr val="bg2">
                    <a:lumMod val="10000"/>
                  </a:schemeClr>
                </a:solidFill>
                <a:latin typeface="+mj-lt"/>
                <a:cs typeface="Arial"/>
              </a:rPr>
              <a:t>aktiv</a:t>
            </a:r>
            <a:r>
              <a:rPr spc="-30" dirty="0">
                <a:solidFill>
                  <a:schemeClr val="bg2">
                    <a:lumMod val="10000"/>
                  </a:schemeClr>
                </a:solidFill>
                <a:latin typeface="+mj-lt"/>
                <a:cs typeface="Arial"/>
              </a:rPr>
              <a:t> </a:t>
            </a:r>
            <a:r>
              <a:rPr spc="-50" dirty="0">
                <a:solidFill>
                  <a:schemeClr val="bg2">
                    <a:lumMod val="10000"/>
                  </a:schemeClr>
                </a:solidFill>
                <a:latin typeface="+mj-lt"/>
                <a:cs typeface="Arial"/>
              </a:rPr>
              <a:t>i </a:t>
            </a:r>
            <a:r>
              <a:rPr dirty="0" err="1">
                <a:solidFill>
                  <a:schemeClr val="bg2">
                    <a:lumMod val="10000"/>
                  </a:schemeClr>
                </a:solidFill>
                <a:latin typeface="+mj-lt"/>
                <a:cs typeface="Arial"/>
              </a:rPr>
              <a:t>længere</a:t>
            </a:r>
            <a:r>
              <a:rPr spc="-35" dirty="0">
                <a:solidFill>
                  <a:schemeClr val="bg2">
                    <a:lumMod val="10000"/>
                  </a:schemeClr>
                </a:solidFill>
                <a:latin typeface="+mj-lt"/>
                <a:cs typeface="Arial"/>
              </a:rPr>
              <a:t> </a:t>
            </a:r>
            <a:r>
              <a:rPr dirty="0" err="1">
                <a:solidFill>
                  <a:schemeClr val="bg2">
                    <a:lumMod val="10000"/>
                  </a:schemeClr>
                </a:solidFill>
                <a:latin typeface="+mj-lt"/>
                <a:cs typeface="Arial"/>
              </a:rPr>
              <a:t>tid</a:t>
            </a:r>
            <a:r>
              <a:rPr lang="da-DK" dirty="0">
                <a:solidFill>
                  <a:schemeClr val="bg2">
                    <a:lumMod val="10000"/>
                  </a:schemeClr>
                </a:solidFill>
                <a:latin typeface="+mj-lt"/>
                <a:cs typeface="Arial"/>
              </a:rPr>
              <a:t>,</a:t>
            </a:r>
            <a:r>
              <a:rPr lang="da-DK" spc="-30" dirty="0">
                <a:solidFill>
                  <a:schemeClr val="bg2">
                    <a:lumMod val="10000"/>
                  </a:schemeClr>
                </a:solidFill>
                <a:latin typeface="+mj-lt"/>
                <a:cs typeface="Arial"/>
              </a:rPr>
              <a:t> </a:t>
            </a:r>
            <a:r>
              <a:rPr lang="da-DK" dirty="0">
                <a:solidFill>
                  <a:schemeClr val="bg2">
                    <a:lumMod val="10000"/>
                  </a:schemeClr>
                </a:solidFill>
                <a:latin typeface="+mj-lt"/>
                <a:cs typeface="Arial"/>
              </a:rPr>
              <a:t>h</a:t>
            </a:r>
            <a:r>
              <a:rPr dirty="0">
                <a:solidFill>
                  <a:schemeClr val="bg2">
                    <a:lumMod val="10000"/>
                  </a:schemeClr>
                </a:solidFill>
                <a:latin typeface="+mj-lt"/>
                <a:cs typeface="Arial"/>
              </a:rPr>
              <a:t>vis</a:t>
            </a:r>
            <a:r>
              <a:rPr spc="-50" dirty="0">
                <a:solidFill>
                  <a:schemeClr val="bg2">
                    <a:lumMod val="10000"/>
                  </a:schemeClr>
                </a:solidFill>
                <a:latin typeface="+mj-lt"/>
                <a:cs typeface="Arial"/>
              </a:rPr>
              <a:t> </a:t>
            </a:r>
            <a:r>
              <a:rPr dirty="0">
                <a:solidFill>
                  <a:schemeClr val="bg2">
                    <a:lumMod val="10000"/>
                  </a:schemeClr>
                </a:solidFill>
                <a:latin typeface="+mj-lt"/>
                <a:cs typeface="Arial"/>
              </a:rPr>
              <a:t>det</a:t>
            </a:r>
            <a:r>
              <a:rPr spc="-30" dirty="0">
                <a:solidFill>
                  <a:schemeClr val="bg2">
                    <a:lumMod val="10000"/>
                  </a:schemeClr>
                </a:solidFill>
                <a:latin typeface="+mj-lt"/>
                <a:cs typeface="Arial"/>
              </a:rPr>
              <a:t> </a:t>
            </a:r>
            <a:r>
              <a:rPr dirty="0">
                <a:solidFill>
                  <a:schemeClr val="bg2">
                    <a:lumMod val="10000"/>
                  </a:schemeClr>
                </a:solidFill>
                <a:latin typeface="+mj-lt"/>
                <a:cs typeface="Arial"/>
              </a:rPr>
              <a:t>er</a:t>
            </a:r>
            <a:r>
              <a:rPr spc="-35" dirty="0">
                <a:solidFill>
                  <a:schemeClr val="bg2">
                    <a:lumMod val="10000"/>
                  </a:schemeClr>
                </a:solidFill>
                <a:latin typeface="+mj-lt"/>
                <a:cs typeface="Arial"/>
              </a:rPr>
              <a:t> </a:t>
            </a:r>
            <a:r>
              <a:rPr dirty="0">
                <a:solidFill>
                  <a:schemeClr val="bg2">
                    <a:lumMod val="10000"/>
                  </a:schemeClr>
                </a:solidFill>
                <a:latin typeface="+mj-lt"/>
                <a:cs typeface="Arial"/>
              </a:rPr>
              <a:t>”problemsår”</a:t>
            </a:r>
            <a:r>
              <a:rPr spc="-15" dirty="0">
                <a:solidFill>
                  <a:schemeClr val="bg2">
                    <a:lumMod val="10000"/>
                  </a:schemeClr>
                </a:solidFill>
                <a:latin typeface="+mj-lt"/>
                <a:cs typeface="Arial"/>
              </a:rPr>
              <a:t> </a:t>
            </a:r>
            <a:r>
              <a:rPr dirty="0">
                <a:solidFill>
                  <a:schemeClr val="bg2">
                    <a:lumMod val="10000"/>
                  </a:schemeClr>
                </a:solidFill>
                <a:latin typeface="+mj-lt"/>
                <a:cs typeface="Arial"/>
              </a:rPr>
              <a:t>med</a:t>
            </a:r>
            <a:r>
              <a:rPr spc="-30" dirty="0">
                <a:solidFill>
                  <a:schemeClr val="bg2">
                    <a:lumMod val="10000"/>
                  </a:schemeClr>
                </a:solidFill>
                <a:latin typeface="+mj-lt"/>
                <a:cs typeface="Arial"/>
              </a:rPr>
              <a:t> </a:t>
            </a:r>
            <a:r>
              <a:rPr dirty="0">
                <a:solidFill>
                  <a:schemeClr val="bg2">
                    <a:lumMod val="10000"/>
                  </a:schemeClr>
                </a:solidFill>
                <a:latin typeface="+mj-lt"/>
                <a:cs typeface="Arial"/>
              </a:rPr>
              <a:t>forlænget</a:t>
            </a:r>
            <a:r>
              <a:rPr spc="-20" dirty="0">
                <a:solidFill>
                  <a:schemeClr val="bg2">
                    <a:lumMod val="10000"/>
                  </a:schemeClr>
                </a:solidFill>
                <a:latin typeface="+mj-lt"/>
                <a:cs typeface="Arial"/>
              </a:rPr>
              <a:t> </a:t>
            </a:r>
            <a:r>
              <a:rPr dirty="0">
                <a:solidFill>
                  <a:schemeClr val="bg2">
                    <a:lumMod val="10000"/>
                  </a:schemeClr>
                </a:solidFill>
                <a:latin typeface="+mj-lt"/>
                <a:cs typeface="Arial"/>
              </a:rPr>
              <a:t>sårheling,</a:t>
            </a:r>
            <a:r>
              <a:rPr spc="-40" dirty="0">
                <a:solidFill>
                  <a:schemeClr val="bg2">
                    <a:lumMod val="10000"/>
                  </a:schemeClr>
                </a:solidFill>
                <a:latin typeface="+mj-lt"/>
                <a:cs typeface="Arial"/>
              </a:rPr>
              <a:t> </a:t>
            </a:r>
            <a:r>
              <a:rPr spc="-10" dirty="0">
                <a:solidFill>
                  <a:schemeClr val="bg2">
                    <a:lumMod val="10000"/>
                  </a:schemeClr>
                </a:solidFill>
                <a:latin typeface="+mj-lt"/>
                <a:cs typeface="Arial"/>
              </a:rPr>
              <a:t>fordi </a:t>
            </a:r>
            <a:r>
              <a:rPr dirty="0">
                <a:solidFill>
                  <a:schemeClr val="bg2">
                    <a:lumMod val="10000"/>
                  </a:schemeClr>
                </a:solidFill>
                <a:latin typeface="+mj-lt"/>
                <a:cs typeface="Arial"/>
              </a:rPr>
              <a:t>helingen</a:t>
            </a:r>
            <a:r>
              <a:rPr spc="-30" dirty="0">
                <a:solidFill>
                  <a:schemeClr val="bg2">
                    <a:lumMod val="10000"/>
                  </a:schemeClr>
                </a:solidFill>
                <a:latin typeface="+mj-lt"/>
                <a:cs typeface="Arial"/>
              </a:rPr>
              <a:t> </a:t>
            </a:r>
            <a:r>
              <a:rPr dirty="0">
                <a:solidFill>
                  <a:schemeClr val="bg2">
                    <a:lumMod val="10000"/>
                  </a:schemeClr>
                </a:solidFill>
                <a:latin typeface="+mj-lt"/>
                <a:cs typeface="Arial"/>
              </a:rPr>
              <a:t>er</a:t>
            </a:r>
            <a:r>
              <a:rPr spc="-10" dirty="0">
                <a:solidFill>
                  <a:schemeClr val="bg2">
                    <a:lumMod val="10000"/>
                  </a:schemeClr>
                </a:solidFill>
                <a:latin typeface="+mj-lt"/>
                <a:cs typeface="Arial"/>
              </a:rPr>
              <a:t> </a:t>
            </a:r>
            <a:r>
              <a:rPr dirty="0">
                <a:solidFill>
                  <a:schemeClr val="bg2">
                    <a:lumMod val="10000"/>
                  </a:schemeClr>
                </a:solidFill>
                <a:latin typeface="+mj-lt"/>
                <a:cs typeface="Arial"/>
              </a:rPr>
              <a:t>gået i</a:t>
            </a:r>
            <a:r>
              <a:rPr spc="-25" dirty="0">
                <a:solidFill>
                  <a:schemeClr val="bg2">
                    <a:lumMod val="10000"/>
                  </a:schemeClr>
                </a:solidFill>
                <a:latin typeface="+mj-lt"/>
                <a:cs typeface="Arial"/>
              </a:rPr>
              <a:t> </a:t>
            </a:r>
            <a:r>
              <a:rPr dirty="0">
                <a:solidFill>
                  <a:schemeClr val="bg2">
                    <a:lumMod val="10000"/>
                  </a:schemeClr>
                </a:solidFill>
                <a:latin typeface="+mj-lt"/>
                <a:cs typeface="Arial"/>
              </a:rPr>
              <a:t>stå</a:t>
            </a:r>
            <a:r>
              <a:rPr spc="-5" dirty="0">
                <a:solidFill>
                  <a:schemeClr val="bg2">
                    <a:lumMod val="10000"/>
                  </a:schemeClr>
                </a:solidFill>
                <a:latin typeface="+mj-lt"/>
                <a:cs typeface="Arial"/>
              </a:rPr>
              <a:t> </a:t>
            </a:r>
            <a:r>
              <a:rPr dirty="0">
                <a:solidFill>
                  <a:schemeClr val="bg2">
                    <a:lumMod val="10000"/>
                  </a:schemeClr>
                </a:solidFill>
                <a:latin typeface="+mj-lt"/>
                <a:cs typeface="Arial"/>
              </a:rPr>
              <a:t>i</a:t>
            </a:r>
            <a:r>
              <a:rPr spc="-10" dirty="0">
                <a:solidFill>
                  <a:schemeClr val="bg2">
                    <a:lumMod val="10000"/>
                  </a:schemeClr>
                </a:solidFill>
                <a:latin typeface="+mj-lt"/>
                <a:cs typeface="Arial"/>
              </a:rPr>
              <a:t> </a:t>
            </a:r>
            <a:r>
              <a:rPr dirty="0">
                <a:solidFill>
                  <a:schemeClr val="bg2">
                    <a:lumMod val="10000"/>
                  </a:schemeClr>
                </a:solidFill>
                <a:latin typeface="+mj-lt"/>
                <a:cs typeface="Arial"/>
              </a:rPr>
              <a:t>en</a:t>
            </a:r>
            <a:r>
              <a:rPr spc="-20" dirty="0">
                <a:solidFill>
                  <a:schemeClr val="bg2">
                    <a:lumMod val="10000"/>
                  </a:schemeClr>
                </a:solidFill>
                <a:latin typeface="+mj-lt"/>
                <a:cs typeface="Arial"/>
              </a:rPr>
              <a:t> </a:t>
            </a:r>
            <a:r>
              <a:rPr dirty="0" err="1">
                <a:solidFill>
                  <a:schemeClr val="bg2">
                    <a:lumMod val="10000"/>
                  </a:schemeClr>
                </a:solidFill>
                <a:latin typeface="+mj-lt"/>
                <a:cs typeface="Arial"/>
              </a:rPr>
              <a:t>af</a:t>
            </a:r>
            <a:r>
              <a:rPr dirty="0">
                <a:solidFill>
                  <a:schemeClr val="bg2">
                    <a:lumMod val="10000"/>
                  </a:schemeClr>
                </a:solidFill>
                <a:latin typeface="+mj-lt"/>
                <a:cs typeface="Arial"/>
              </a:rPr>
              <a:t> </a:t>
            </a:r>
            <a:r>
              <a:rPr spc="-10" dirty="0" err="1">
                <a:solidFill>
                  <a:schemeClr val="bg2">
                    <a:lumMod val="10000"/>
                  </a:schemeClr>
                </a:solidFill>
                <a:latin typeface="+mj-lt"/>
                <a:cs typeface="Arial"/>
              </a:rPr>
              <a:t>sårfaserne</a:t>
            </a:r>
            <a:endParaRPr lang="da-DK" spc="-10" dirty="0">
              <a:solidFill>
                <a:schemeClr val="bg2">
                  <a:lumMod val="10000"/>
                </a:schemeClr>
              </a:solidFill>
              <a:latin typeface="+mj-lt"/>
              <a:cs typeface="Arial"/>
            </a:endParaRPr>
          </a:p>
          <a:p>
            <a:pPr marL="736600" marR="207645" indent="-342900">
              <a:lnSpc>
                <a:spcPct val="107900"/>
              </a:lnSpc>
              <a:spcBef>
                <a:spcPts val="250"/>
              </a:spcBef>
              <a:buFont typeface="Arial" panose="020B0604020202020204" pitchFamily="34" charset="0"/>
              <a:buChar char="•"/>
            </a:pPr>
            <a:endParaRPr lang="da-DK" b="1" spc="-10" dirty="0">
              <a:solidFill>
                <a:schemeClr val="tx2"/>
              </a:solidFill>
              <a:latin typeface="+mj-lt"/>
              <a:cs typeface="Arial"/>
            </a:endParaRPr>
          </a:p>
          <a:p>
            <a:pPr marL="736600" marR="207645" indent="-342900">
              <a:lnSpc>
                <a:spcPct val="107900"/>
              </a:lnSpc>
              <a:spcBef>
                <a:spcPts val="250"/>
              </a:spcBef>
              <a:buFont typeface="Arial" panose="020B0604020202020204" pitchFamily="34" charset="0"/>
              <a:buChar char="•"/>
            </a:pPr>
            <a:endParaRPr dirty="0">
              <a:solidFill>
                <a:schemeClr val="tx2"/>
              </a:solidFill>
              <a:latin typeface="+mj-lt"/>
              <a:cs typeface="Arial"/>
            </a:endParaRPr>
          </a:p>
        </p:txBody>
      </p:sp>
      <p:sp>
        <p:nvSpPr>
          <p:cNvPr id="4" name="object 4"/>
          <p:cNvSpPr txBox="1"/>
          <p:nvPr/>
        </p:nvSpPr>
        <p:spPr>
          <a:xfrm>
            <a:off x="1539985" y="6283553"/>
            <a:ext cx="6542405" cy="258404"/>
          </a:xfrm>
          <a:prstGeom prst="rect">
            <a:avLst/>
          </a:prstGeom>
        </p:spPr>
        <p:txBody>
          <a:bodyPr vert="horz" wrap="square" lIns="0" tIns="12065" rIns="0" bIns="0" rtlCol="0">
            <a:spAutoFit/>
          </a:bodyPr>
          <a:lstStyle/>
          <a:p>
            <a:pPr marL="12700">
              <a:spcBef>
                <a:spcPts val="95"/>
              </a:spcBef>
              <a:tabLst>
                <a:tab pos="409575" algn="l"/>
              </a:tabLst>
            </a:pPr>
            <a:r>
              <a:rPr sz="1600" dirty="0">
                <a:latin typeface="Arial"/>
                <a:cs typeface="Arial"/>
              </a:rPr>
              <a:t>	</a:t>
            </a:r>
          </a:p>
        </p:txBody>
      </p:sp>
      <p:pic>
        <p:nvPicPr>
          <p:cNvPr id="1026" name="Picture 2" descr="Hud Frisk Sår Illustration Stockvektor af ©brgfx 240968156">
            <a:extLst>
              <a:ext uri="{FF2B5EF4-FFF2-40B4-BE49-F238E27FC236}">
                <a16:creationId xmlns:a16="http://schemas.microsoft.com/office/drawing/2014/main" id="{BB07F4D5-8107-9558-9741-C88499522C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40" r="4391" b="15843"/>
          <a:stretch/>
        </p:blipFill>
        <p:spPr bwMode="auto">
          <a:xfrm>
            <a:off x="7489528" y="3225551"/>
            <a:ext cx="2904564" cy="2360593"/>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64693480-0FD8-7A3B-7767-8D465A7254E8}"/>
              </a:ext>
            </a:extLst>
          </p:cNvPr>
          <p:cNvSpPr txBox="1"/>
          <p:nvPr/>
        </p:nvSpPr>
        <p:spPr>
          <a:xfrm>
            <a:off x="457200" y="3429000"/>
            <a:ext cx="5705475" cy="1792798"/>
          </a:xfrm>
          <a:prstGeom prst="rect">
            <a:avLst/>
          </a:prstGeom>
          <a:noFill/>
        </p:spPr>
        <p:txBody>
          <a:bodyPr wrap="square" rtlCol="0">
            <a:spAutoFit/>
          </a:bodyPr>
          <a:lstStyle/>
          <a:p>
            <a:pPr marL="355600">
              <a:spcBef>
                <a:spcPts val="300"/>
              </a:spcBef>
            </a:pPr>
            <a:r>
              <a:rPr lang="da-DK" sz="1800" b="1" spc="-155" dirty="0">
                <a:solidFill>
                  <a:srgbClr val="000000"/>
                </a:solidFill>
                <a:latin typeface="+mj-lt"/>
                <a:cs typeface="Arial Black"/>
              </a:rPr>
              <a:t>Først:</a:t>
            </a:r>
            <a:r>
              <a:rPr lang="da-DK" sz="1800" b="1" spc="-105" dirty="0">
                <a:solidFill>
                  <a:srgbClr val="000000"/>
                </a:solidFill>
                <a:latin typeface="+mj-lt"/>
                <a:cs typeface="Arial Black"/>
              </a:rPr>
              <a:t> </a:t>
            </a:r>
            <a:r>
              <a:rPr lang="da-DK" sz="1800" b="1" spc="-175" dirty="0">
                <a:solidFill>
                  <a:srgbClr val="000000"/>
                </a:solidFill>
                <a:latin typeface="+mj-lt"/>
                <a:cs typeface="Arial Black"/>
              </a:rPr>
              <a:t>Stop</a:t>
            </a:r>
            <a:r>
              <a:rPr lang="da-DK" sz="1800" b="1" spc="-100" dirty="0">
                <a:solidFill>
                  <a:srgbClr val="000000"/>
                </a:solidFill>
                <a:latin typeface="+mj-lt"/>
                <a:cs typeface="Arial Black"/>
              </a:rPr>
              <a:t> </a:t>
            </a:r>
            <a:r>
              <a:rPr lang="da-DK" sz="1800" b="1" spc="-75" dirty="0">
                <a:solidFill>
                  <a:srgbClr val="000000"/>
                </a:solidFill>
                <a:latin typeface="+mj-lt"/>
                <a:cs typeface="Arial Black"/>
              </a:rPr>
              <a:t>blødningen/</a:t>
            </a:r>
            <a:r>
              <a:rPr lang="da-DK" sz="1800" b="1" spc="-75" dirty="0" err="1">
                <a:solidFill>
                  <a:srgbClr val="000000"/>
                </a:solidFill>
                <a:latin typeface="+mj-lt"/>
                <a:cs typeface="Arial Black"/>
              </a:rPr>
              <a:t>hæmostase</a:t>
            </a:r>
            <a:endParaRPr lang="da-DK" b="1" spc="-75" dirty="0">
              <a:solidFill>
                <a:srgbClr val="000000"/>
              </a:solidFill>
              <a:latin typeface="+mj-lt"/>
              <a:cs typeface="Arial Black"/>
            </a:endParaRPr>
          </a:p>
          <a:p>
            <a:pPr marL="355600">
              <a:spcBef>
                <a:spcPts val="300"/>
              </a:spcBef>
            </a:pPr>
            <a:r>
              <a:rPr lang="da-DK" sz="1800" dirty="0">
                <a:solidFill>
                  <a:srgbClr val="000000"/>
                </a:solidFill>
                <a:latin typeface="+mj-lt"/>
                <a:cs typeface="Arial"/>
              </a:rPr>
              <a:t>Vævsskaden</a:t>
            </a:r>
            <a:r>
              <a:rPr lang="da-DK" sz="1800" spc="-55" dirty="0">
                <a:solidFill>
                  <a:srgbClr val="000000"/>
                </a:solidFill>
                <a:latin typeface="+mj-lt"/>
                <a:cs typeface="Arial"/>
              </a:rPr>
              <a:t> </a:t>
            </a:r>
            <a:r>
              <a:rPr lang="da-DK" sz="1800" dirty="0">
                <a:solidFill>
                  <a:srgbClr val="000000"/>
                </a:solidFill>
                <a:latin typeface="+mj-lt"/>
                <a:cs typeface="Arial"/>
              </a:rPr>
              <a:t>sker,</a:t>
            </a:r>
            <a:r>
              <a:rPr lang="da-DK" sz="1800" spc="-30" dirty="0">
                <a:solidFill>
                  <a:srgbClr val="000000"/>
                </a:solidFill>
                <a:latin typeface="+mj-lt"/>
                <a:cs typeface="Arial"/>
              </a:rPr>
              <a:t> </a:t>
            </a:r>
            <a:r>
              <a:rPr lang="da-DK" sz="1800" dirty="0">
                <a:solidFill>
                  <a:srgbClr val="000000"/>
                </a:solidFill>
                <a:latin typeface="+mj-lt"/>
                <a:cs typeface="Arial"/>
              </a:rPr>
              <a:t>og</a:t>
            </a:r>
            <a:r>
              <a:rPr lang="da-DK" sz="1800" spc="-45" dirty="0">
                <a:solidFill>
                  <a:srgbClr val="000000"/>
                </a:solidFill>
                <a:latin typeface="+mj-lt"/>
                <a:cs typeface="Arial"/>
              </a:rPr>
              <a:t> </a:t>
            </a:r>
            <a:r>
              <a:rPr lang="da-DK" sz="1800" dirty="0">
                <a:solidFill>
                  <a:srgbClr val="000000"/>
                </a:solidFill>
                <a:latin typeface="+mj-lt"/>
                <a:cs typeface="Arial"/>
              </a:rPr>
              <a:t>karrene</a:t>
            </a:r>
            <a:r>
              <a:rPr lang="da-DK" sz="1800" spc="-20" dirty="0">
                <a:solidFill>
                  <a:srgbClr val="000000"/>
                </a:solidFill>
                <a:latin typeface="+mj-lt"/>
                <a:cs typeface="Arial"/>
              </a:rPr>
              <a:t> </a:t>
            </a:r>
            <a:r>
              <a:rPr lang="da-DK" sz="1800" dirty="0">
                <a:solidFill>
                  <a:srgbClr val="000000"/>
                </a:solidFill>
                <a:latin typeface="+mj-lt"/>
                <a:cs typeface="Arial"/>
              </a:rPr>
              <a:t>trækker</a:t>
            </a:r>
            <a:r>
              <a:rPr lang="da-DK" sz="1800" spc="-10" dirty="0">
                <a:solidFill>
                  <a:srgbClr val="000000"/>
                </a:solidFill>
                <a:latin typeface="+mj-lt"/>
                <a:cs typeface="Arial"/>
              </a:rPr>
              <a:t> </a:t>
            </a:r>
            <a:r>
              <a:rPr lang="da-DK" sz="1800" dirty="0">
                <a:solidFill>
                  <a:srgbClr val="000000"/>
                </a:solidFill>
                <a:latin typeface="+mj-lt"/>
                <a:cs typeface="Arial"/>
              </a:rPr>
              <a:t>sig</a:t>
            </a:r>
            <a:r>
              <a:rPr lang="da-DK" sz="1800" spc="-50" dirty="0">
                <a:solidFill>
                  <a:srgbClr val="000000"/>
                </a:solidFill>
                <a:latin typeface="+mj-lt"/>
                <a:cs typeface="Arial"/>
              </a:rPr>
              <a:t> </a:t>
            </a:r>
            <a:r>
              <a:rPr lang="da-DK" sz="1800" spc="-10" dirty="0">
                <a:solidFill>
                  <a:srgbClr val="000000"/>
                </a:solidFill>
                <a:latin typeface="+mj-lt"/>
                <a:cs typeface="Arial"/>
              </a:rPr>
              <a:t>sammen.</a:t>
            </a:r>
            <a:r>
              <a:rPr lang="da-DK" spc="-10" dirty="0">
                <a:solidFill>
                  <a:srgbClr val="000000"/>
                </a:solidFill>
                <a:latin typeface="+mj-lt"/>
                <a:cs typeface="Arial"/>
              </a:rPr>
              <a:t> </a:t>
            </a:r>
            <a:r>
              <a:rPr lang="da-DK" sz="1800" dirty="0" err="1">
                <a:solidFill>
                  <a:srgbClr val="000000"/>
                </a:solidFill>
                <a:latin typeface="+mj-lt"/>
                <a:cs typeface="Arial"/>
              </a:rPr>
              <a:t>Trombocytter</a:t>
            </a:r>
            <a:r>
              <a:rPr lang="da-DK" sz="1800" spc="-10" dirty="0">
                <a:solidFill>
                  <a:srgbClr val="000000"/>
                </a:solidFill>
                <a:latin typeface="+mj-lt"/>
                <a:cs typeface="Arial"/>
              </a:rPr>
              <a:t> </a:t>
            </a:r>
            <a:r>
              <a:rPr lang="da-DK" sz="1800" dirty="0">
                <a:solidFill>
                  <a:srgbClr val="000000"/>
                </a:solidFill>
                <a:latin typeface="+mj-lt"/>
                <a:cs typeface="Arial"/>
              </a:rPr>
              <a:t>kommer</a:t>
            </a:r>
            <a:r>
              <a:rPr lang="da-DK" sz="1800" spc="-20" dirty="0">
                <a:solidFill>
                  <a:srgbClr val="000000"/>
                </a:solidFill>
                <a:latin typeface="+mj-lt"/>
                <a:cs typeface="Arial"/>
              </a:rPr>
              <a:t> </a:t>
            </a:r>
            <a:r>
              <a:rPr lang="da-DK" sz="1800" dirty="0">
                <a:solidFill>
                  <a:srgbClr val="000000"/>
                </a:solidFill>
                <a:latin typeface="+mj-lt"/>
                <a:cs typeface="Arial"/>
              </a:rPr>
              <a:t>til,</a:t>
            </a:r>
            <a:r>
              <a:rPr lang="da-DK" sz="1800" spc="-45" dirty="0">
                <a:solidFill>
                  <a:srgbClr val="000000"/>
                </a:solidFill>
                <a:latin typeface="+mj-lt"/>
                <a:cs typeface="Arial"/>
              </a:rPr>
              <a:t> </a:t>
            </a:r>
            <a:r>
              <a:rPr lang="da-DK" sz="1800" dirty="0">
                <a:solidFill>
                  <a:srgbClr val="000000"/>
                </a:solidFill>
                <a:latin typeface="+mj-lt"/>
                <a:cs typeface="Arial"/>
              </a:rPr>
              <a:t>og</a:t>
            </a:r>
            <a:r>
              <a:rPr lang="da-DK" sz="1800" spc="-40" dirty="0">
                <a:solidFill>
                  <a:srgbClr val="000000"/>
                </a:solidFill>
                <a:latin typeface="+mj-lt"/>
                <a:cs typeface="Arial"/>
              </a:rPr>
              <a:t> </a:t>
            </a:r>
            <a:r>
              <a:rPr lang="da-DK" sz="1800" dirty="0">
                <a:solidFill>
                  <a:srgbClr val="000000"/>
                </a:solidFill>
                <a:latin typeface="+mj-lt"/>
                <a:cs typeface="Arial"/>
              </a:rPr>
              <a:t>der dannes</a:t>
            </a:r>
            <a:r>
              <a:rPr lang="da-DK" sz="1800" spc="-35" dirty="0">
                <a:solidFill>
                  <a:srgbClr val="000000"/>
                </a:solidFill>
                <a:latin typeface="+mj-lt"/>
                <a:cs typeface="Arial"/>
              </a:rPr>
              <a:t> </a:t>
            </a:r>
            <a:r>
              <a:rPr lang="da-DK" sz="1800" dirty="0">
                <a:solidFill>
                  <a:srgbClr val="000000"/>
                </a:solidFill>
                <a:latin typeface="+mj-lt"/>
                <a:cs typeface="Arial"/>
              </a:rPr>
              <a:t>et</a:t>
            </a:r>
            <a:r>
              <a:rPr lang="da-DK" sz="1800" spc="-15" dirty="0">
                <a:solidFill>
                  <a:srgbClr val="000000"/>
                </a:solidFill>
                <a:latin typeface="+mj-lt"/>
                <a:cs typeface="Arial"/>
              </a:rPr>
              <a:t> </a:t>
            </a:r>
            <a:r>
              <a:rPr lang="da-DK" sz="1800" spc="-10" dirty="0" err="1">
                <a:solidFill>
                  <a:srgbClr val="000000"/>
                </a:solidFill>
                <a:latin typeface="+mj-lt"/>
                <a:cs typeface="Arial"/>
              </a:rPr>
              <a:t>koagel</a:t>
            </a:r>
            <a:r>
              <a:rPr lang="da-DK" sz="1800" spc="-10" dirty="0">
                <a:solidFill>
                  <a:srgbClr val="000000"/>
                </a:solidFill>
                <a:latin typeface="+mj-lt"/>
                <a:cs typeface="Arial"/>
              </a:rPr>
              <a:t> </a:t>
            </a:r>
            <a:r>
              <a:rPr lang="da-DK" sz="1800" dirty="0">
                <a:solidFill>
                  <a:srgbClr val="000000"/>
                </a:solidFill>
                <a:latin typeface="+mj-lt"/>
                <a:cs typeface="Arial"/>
              </a:rPr>
              <a:t>for</a:t>
            </a:r>
            <a:r>
              <a:rPr lang="da-DK" sz="1800" spc="-15" dirty="0">
                <a:solidFill>
                  <a:srgbClr val="000000"/>
                </a:solidFill>
                <a:latin typeface="+mj-lt"/>
                <a:cs typeface="Arial"/>
              </a:rPr>
              <a:t> </a:t>
            </a:r>
            <a:r>
              <a:rPr lang="da-DK" sz="1800" dirty="0">
                <a:solidFill>
                  <a:srgbClr val="000000"/>
                </a:solidFill>
                <a:latin typeface="+mj-lt"/>
                <a:cs typeface="Arial"/>
              </a:rPr>
              <a:t>at</a:t>
            </a:r>
            <a:r>
              <a:rPr lang="da-DK" sz="1800" spc="-20" dirty="0">
                <a:solidFill>
                  <a:srgbClr val="000000"/>
                </a:solidFill>
                <a:latin typeface="+mj-lt"/>
                <a:cs typeface="Arial"/>
              </a:rPr>
              <a:t> </a:t>
            </a:r>
            <a:r>
              <a:rPr lang="da-DK" sz="1800" dirty="0">
                <a:solidFill>
                  <a:srgbClr val="000000"/>
                </a:solidFill>
                <a:latin typeface="+mj-lt"/>
                <a:cs typeface="Arial"/>
              </a:rPr>
              <a:t>standse</a:t>
            </a:r>
            <a:r>
              <a:rPr lang="da-DK" sz="1800" spc="-35" dirty="0">
                <a:solidFill>
                  <a:srgbClr val="000000"/>
                </a:solidFill>
                <a:latin typeface="+mj-lt"/>
                <a:cs typeface="Arial"/>
              </a:rPr>
              <a:t> </a:t>
            </a:r>
            <a:r>
              <a:rPr lang="da-DK" sz="1800" dirty="0">
                <a:solidFill>
                  <a:srgbClr val="000000"/>
                </a:solidFill>
                <a:latin typeface="+mj-lt"/>
                <a:cs typeface="Arial"/>
              </a:rPr>
              <a:t>blødningen/danne</a:t>
            </a:r>
            <a:r>
              <a:rPr lang="da-DK" sz="1800" spc="-20" dirty="0">
                <a:solidFill>
                  <a:srgbClr val="000000"/>
                </a:solidFill>
                <a:latin typeface="+mj-lt"/>
                <a:cs typeface="Arial"/>
              </a:rPr>
              <a:t> </a:t>
            </a:r>
            <a:r>
              <a:rPr lang="da-DK" sz="1800" spc="-10" dirty="0" err="1">
                <a:solidFill>
                  <a:srgbClr val="000000"/>
                </a:solidFill>
                <a:latin typeface="+mj-lt"/>
                <a:cs typeface="Arial"/>
              </a:rPr>
              <a:t>hæmostase</a:t>
            </a:r>
            <a:endParaRPr lang="da-DK" sz="1800" dirty="0">
              <a:solidFill>
                <a:srgbClr val="000000"/>
              </a:solidFill>
              <a:latin typeface="+mj-lt"/>
              <a:cs typeface="Arial"/>
            </a:endParaRPr>
          </a:p>
          <a:p>
            <a:endParaRPr lang="da-DK"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5815" y="381143"/>
            <a:ext cx="10904867" cy="566822"/>
          </a:xfrm>
          <a:prstGeom prst="rect">
            <a:avLst/>
          </a:prstGeom>
        </p:spPr>
        <p:txBody>
          <a:bodyPr vert="horz" wrap="square" lIns="0" tIns="12700" rIns="0" bIns="0" rtlCol="0" anchor="b" anchorCtr="0">
            <a:spAutoFit/>
          </a:bodyPr>
          <a:lstStyle/>
          <a:p>
            <a:pPr marL="12700">
              <a:lnSpc>
                <a:spcPct val="100000"/>
              </a:lnSpc>
              <a:spcBef>
                <a:spcPts val="100"/>
              </a:spcBef>
            </a:pPr>
            <a:r>
              <a:rPr sz="3600" b="1" spc="-10" dirty="0" err="1">
                <a:solidFill>
                  <a:srgbClr val="3B5182"/>
                </a:solidFill>
                <a:latin typeface="+mj-lt"/>
              </a:rPr>
              <a:t>Inflammationsfasen</a:t>
            </a:r>
            <a:r>
              <a:rPr sz="3600" b="1" spc="-35" dirty="0">
                <a:solidFill>
                  <a:srgbClr val="3B5182"/>
                </a:solidFill>
                <a:latin typeface="+mj-lt"/>
              </a:rPr>
              <a:t> </a:t>
            </a:r>
            <a:r>
              <a:rPr sz="3600" b="1" dirty="0">
                <a:solidFill>
                  <a:srgbClr val="3B5182"/>
                </a:solidFill>
                <a:latin typeface="+mj-lt"/>
              </a:rPr>
              <a:t>-</a:t>
            </a:r>
            <a:r>
              <a:rPr sz="3600" b="1" spc="-50" dirty="0">
                <a:solidFill>
                  <a:srgbClr val="3B5182"/>
                </a:solidFill>
                <a:latin typeface="+mj-lt"/>
              </a:rPr>
              <a:t> </a:t>
            </a:r>
            <a:r>
              <a:rPr lang="da-DK" sz="3600" b="1" spc="-50" dirty="0">
                <a:solidFill>
                  <a:srgbClr val="3B5182"/>
                </a:solidFill>
                <a:latin typeface="+mj-lt"/>
              </a:rPr>
              <a:t>o</a:t>
            </a:r>
            <a:r>
              <a:rPr sz="3600" b="1" spc="-10" dirty="0" err="1">
                <a:solidFill>
                  <a:srgbClr val="3B5182"/>
                </a:solidFill>
                <a:latin typeface="+mj-lt"/>
              </a:rPr>
              <a:t>prensning</a:t>
            </a:r>
            <a:endParaRPr sz="3600" b="1" dirty="0">
              <a:solidFill>
                <a:srgbClr val="3B5182"/>
              </a:solidFill>
              <a:latin typeface="+mj-lt"/>
            </a:endParaRPr>
          </a:p>
        </p:txBody>
      </p:sp>
      <p:sp>
        <p:nvSpPr>
          <p:cNvPr id="3" name="object 3"/>
          <p:cNvSpPr txBox="1"/>
          <p:nvPr/>
        </p:nvSpPr>
        <p:spPr>
          <a:xfrm>
            <a:off x="724872" y="1154458"/>
            <a:ext cx="6882765" cy="4553811"/>
          </a:xfrm>
          <a:prstGeom prst="rect">
            <a:avLst/>
          </a:prstGeom>
        </p:spPr>
        <p:txBody>
          <a:bodyPr vert="horz" wrap="square" lIns="0" tIns="31750" rIns="0" bIns="0" rtlCol="0">
            <a:spAutoFit/>
          </a:bodyPr>
          <a:lstStyle/>
          <a:p>
            <a:pPr marL="411480"/>
            <a:endParaRPr sz="2000" b="1" dirty="0">
              <a:solidFill>
                <a:srgbClr val="000000"/>
              </a:solidFill>
              <a:latin typeface="+mj-lt"/>
              <a:cs typeface="Arial Black"/>
            </a:endParaRPr>
          </a:p>
          <a:p>
            <a:pPr marL="12700" marR="379095">
              <a:spcBef>
                <a:spcPts val="300"/>
              </a:spcBef>
              <a:tabLst>
                <a:tab pos="393700" algn="l"/>
              </a:tabLst>
            </a:pPr>
            <a:r>
              <a:rPr lang="da-DK" b="1" dirty="0">
                <a:solidFill>
                  <a:srgbClr val="000000"/>
                </a:solidFill>
                <a:latin typeface="+mj-lt"/>
                <a:cs typeface="Arial"/>
              </a:rPr>
              <a:t>Dernæst: Oprensning</a:t>
            </a:r>
          </a:p>
          <a:p>
            <a:pPr marL="12700" marR="379095">
              <a:spcBef>
                <a:spcPts val="300"/>
              </a:spcBef>
              <a:tabLst>
                <a:tab pos="393700" algn="l"/>
              </a:tabLst>
            </a:pPr>
            <a:r>
              <a:rPr dirty="0" err="1">
                <a:solidFill>
                  <a:srgbClr val="000000"/>
                </a:solidFill>
                <a:latin typeface="+mj-lt"/>
                <a:cs typeface="Arial"/>
              </a:rPr>
              <a:t>Blodkarrene</a:t>
            </a:r>
            <a:r>
              <a:rPr spc="-45" dirty="0">
                <a:solidFill>
                  <a:srgbClr val="000000"/>
                </a:solidFill>
                <a:latin typeface="+mj-lt"/>
                <a:cs typeface="Arial"/>
              </a:rPr>
              <a:t> </a:t>
            </a:r>
            <a:r>
              <a:rPr dirty="0">
                <a:solidFill>
                  <a:srgbClr val="000000"/>
                </a:solidFill>
                <a:latin typeface="+mj-lt"/>
                <a:cs typeface="Arial"/>
              </a:rPr>
              <a:t>udvider</a:t>
            </a:r>
            <a:r>
              <a:rPr spc="-45" dirty="0">
                <a:solidFill>
                  <a:srgbClr val="000000"/>
                </a:solidFill>
                <a:latin typeface="+mj-lt"/>
                <a:cs typeface="Arial"/>
              </a:rPr>
              <a:t> </a:t>
            </a:r>
            <a:r>
              <a:rPr dirty="0">
                <a:solidFill>
                  <a:srgbClr val="000000"/>
                </a:solidFill>
                <a:latin typeface="+mj-lt"/>
                <a:cs typeface="Arial"/>
              </a:rPr>
              <a:t>sig</a:t>
            </a:r>
            <a:r>
              <a:rPr spc="-50" dirty="0">
                <a:solidFill>
                  <a:srgbClr val="000000"/>
                </a:solidFill>
                <a:latin typeface="+mj-lt"/>
                <a:cs typeface="Arial"/>
              </a:rPr>
              <a:t> </a:t>
            </a:r>
            <a:r>
              <a:rPr dirty="0">
                <a:solidFill>
                  <a:srgbClr val="000000"/>
                </a:solidFill>
                <a:latin typeface="+mj-lt"/>
                <a:cs typeface="Arial"/>
              </a:rPr>
              <a:t>for</a:t>
            </a:r>
            <a:r>
              <a:rPr spc="-25" dirty="0">
                <a:solidFill>
                  <a:srgbClr val="000000"/>
                </a:solidFill>
                <a:latin typeface="+mj-lt"/>
                <a:cs typeface="Arial"/>
              </a:rPr>
              <a:t> </a:t>
            </a:r>
            <a:r>
              <a:rPr dirty="0">
                <a:solidFill>
                  <a:srgbClr val="000000"/>
                </a:solidFill>
                <a:latin typeface="+mj-lt"/>
                <a:cs typeface="Arial"/>
              </a:rPr>
              <a:t>at</a:t>
            </a:r>
            <a:r>
              <a:rPr spc="-25" dirty="0">
                <a:solidFill>
                  <a:srgbClr val="000000"/>
                </a:solidFill>
                <a:latin typeface="+mj-lt"/>
                <a:cs typeface="Arial"/>
              </a:rPr>
              <a:t> </a:t>
            </a:r>
            <a:r>
              <a:rPr dirty="0">
                <a:solidFill>
                  <a:srgbClr val="000000"/>
                </a:solidFill>
                <a:latin typeface="+mj-lt"/>
                <a:cs typeface="Arial"/>
              </a:rPr>
              <a:t>”hjælpestoffer”</a:t>
            </a:r>
            <a:r>
              <a:rPr spc="405" dirty="0">
                <a:solidFill>
                  <a:srgbClr val="000000"/>
                </a:solidFill>
                <a:latin typeface="+mj-lt"/>
                <a:cs typeface="Arial"/>
              </a:rPr>
              <a:t> </a:t>
            </a:r>
            <a:r>
              <a:rPr dirty="0">
                <a:solidFill>
                  <a:srgbClr val="000000"/>
                </a:solidFill>
                <a:latin typeface="+mj-lt"/>
                <a:cs typeface="Arial"/>
              </a:rPr>
              <a:t>bedre</a:t>
            </a:r>
            <a:r>
              <a:rPr spc="-35" dirty="0">
                <a:solidFill>
                  <a:srgbClr val="000000"/>
                </a:solidFill>
                <a:latin typeface="+mj-lt"/>
                <a:cs typeface="Arial"/>
              </a:rPr>
              <a:t> </a:t>
            </a:r>
            <a:r>
              <a:rPr dirty="0">
                <a:solidFill>
                  <a:srgbClr val="000000"/>
                </a:solidFill>
                <a:latin typeface="+mj-lt"/>
                <a:cs typeface="Arial"/>
              </a:rPr>
              <a:t>kan</a:t>
            </a:r>
            <a:r>
              <a:rPr spc="-40" dirty="0">
                <a:solidFill>
                  <a:srgbClr val="000000"/>
                </a:solidFill>
                <a:latin typeface="+mj-lt"/>
                <a:cs typeface="Arial"/>
              </a:rPr>
              <a:t> </a:t>
            </a:r>
            <a:r>
              <a:rPr dirty="0">
                <a:solidFill>
                  <a:srgbClr val="000000"/>
                </a:solidFill>
                <a:latin typeface="+mj-lt"/>
                <a:cs typeface="Arial"/>
              </a:rPr>
              <a:t>strømme</a:t>
            </a:r>
            <a:r>
              <a:rPr spc="-20" dirty="0">
                <a:solidFill>
                  <a:srgbClr val="000000"/>
                </a:solidFill>
                <a:latin typeface="+mj-lt"/>
                <a:cs typeface="Arial"/>
              </a:rPr>
              <a:t> </a:t>
            </a:r>
            <a:r>
              <a:rPr spc="-25" dirty="0">
                <a:solidFill>
                  <a:srgbClr val="000000"/>
                </a:solidFill>
                <a:latin typeface="+mj-lt"/>
                <a:cs typeface="Arial"/>
              </a:rPr>
              <a:t>til </a:t>
            </a:r>
            <a:r>
              <a:rPr dirty="0">
                <a:solidFill>
                  <a:srgbClr val="000000"/>
                </a:solidFill>
                <a:latin typeface="+mj-lt"/>
                <a:cs typeface="Arial"/>
              </a:rPr>
              <a:t>området.</a:t>
            </a:r>
            <a:r>
              <a:rPr spc="-25" dirty="0">
                <a:solidFill>
                  <a:srgbClr val="000000"/>
                </a:solidFill>
                <a:latin typeface="+mj-lt"/>
                <a:cs typeface="Arial"/>
              </a:rPr>
              <a:t> </a:t>
            </a:r>
            <a:r>
              <a:rPr lang="da-DK" spc="-25" dirty="0">
                <a:solidFill>
                  <a:srgbClr val="000000"/>
                </a:solidFill>
                <a:latin typeface="+mj-lt"/>
                <a:cs typeface="Arial"/>
              </a:rPr>
              <a:t>Dette s</a:t>
            </a:r>
            <a:r>
              <a:rPr dirty="0">
                <a:solidFill>
                  <a:srgbClr val="000000"/>
                </a:solidFill>
                <a:latin typeface="+mj-lt"/>
                <a:cs typeface="Arial"/>
              </a:rPr>
              <a:t>es</a:t>
            </a:r>
            <a:r>
              <a:rPr spc="-55" dirty="0">
                <a:solidFill>
                  <a:srgbClr val="000000"/>
                </a:solidFill>
                <a:latin typeface="+mj-lt"/>
                <a:cs typeface="Arial"/>
              </a:rPr>
              <a:t> </a:t>
            </a:r>
            <a:r>
              <a:rPr dirty="0" err="1">
                <a:solidFill>
                  <a:srgbClr val="000000"/>
                </a:solidFill>
                <a:latin typeface="+mj-lt"/>
                <a:cs typeface="Arial"/>
              </a:rPr>
              <a:t>som</a:t>
            </a:r>
            <a:r>
              <a:rPr lang="da-DK" dirty="0">
                <a:solidFill>
                  <a:srgbClr val="000000"/>
                </a:solidFill>
                <a:latin typeface="+mj-lt"/>
                <a:cs typeface="Arial"/>
              </a:rPr>
              <a:t> en</a:t>
            </a:r>
            <a:r>
              <a:rPr spc="-45" dirty="0">
                <a:solidFill>
                  <a:srgbClr val="000000"/>
                </a:solidFill>
                <a:latin typeface="+mj-lt"/>
                <a:cs typeface="Arial"/>
              </a:rPr>
              <a:t> </a:t>
            </a:r>
            <a:r>
              <a:rPr dirty="0">
                <a:solidFill>
                  <a:srgbClr val="000000"/>
                </a:solidFill>
                <a:latin typeface="+mj-lt"/>
                <a:cs typeface="Arial"/>
              </a:rPr>
              <a:t>inflammatorisk</a:t>
            </a:r>
            <a:r>
              <a:rPr spc="-50" dirty="0">
                <a:solidFill>
                  <a:srgbClr val="000000"/>
                </a:solidFill>
                <a:latin typeface="+mj-lt"/>
                <a:cs typeface="Arial"/>
              </a:rPr>
              <a:t> </a:t>
            </a:r>
            <a:r>
              <a:rPr dirty="0">
                <a:solidFill>
                  <a:srgbClr val="000000"/>
                </a:solidFill>
                <a:latin typeface="+mj-lt"/>
                <a:cs typeface="Arial"/>
              </a:rPr>
              <a:t>tilstand</a:t>
            </a:r>
            <a:r>
              <a:rPr spc="-65" dirty="0">
                <a:solidFill>
                  <a:srgbClr val="000000"/>
                </a:solidFill>
                <a:latin typeface="+mj-lt"/>
                <a:cs typeface="Arial"/>
              </a:rPr>
              <a:t> </a:t>
            </a:r>
            <a:r>
              <a:rPr dirty="0">
                <a:solidFill>
                  <a:srgbClr val="000000"/>
                </a:solidFill>
                <a:latin typeface="+mj-lt"/>
                <a:cs typeface="Arial"/>
              </a:rPr>
              <a:t>med</a:t>
            </a:r>
            <a:r>
              <a:rPr spc="-45" dirty="0">
                <a:solidFill>
                  <a:srgbClr val="000000"/>
                </a:solidFill>
                <a:latin typeface="+mj-lt"/>
                <a:cs typeface="Arial"/>
              </a:rPr>
              <a:t> </a:t>
            </a:r>
            <a:r>
              <a:rPr dirty="0">
                <a:solidFill>
                  <a:srgbClr val="000000"/>
                </a:solidFill>
                <a:latin typeface="+mj-lt"/>
                <a:cs typeface="Arial"/>
              </a:rPr>
              <a:t>varme</a:t>
            </a:r>
            <a:r>
              <a:rPr spc="-45" dirty="0">
                <a:solidFill>
                  <a:srgbClr val="000000"/>
                </a:solidFill>
                <a:latin typeface="+mj-lt"/>
                <a:cs typeface="Arial"/>
              </a:rPr>
              <a:t> </a:t>
            </a:r>
            <a:r>
              <a:rPr dirty="0">
                <a:solidFill>
                  <a:srgbClr val="000000"/>
                </a:solidFill>
                <a:latin typeface="+mj-lt"/>
                <a:cs typeface="Arial"/>
              </a:rPr>
              <a:t>rødme</a:t>
            </a:r>
            <a:r>
              <a:rPr spc="-30" dirty="0">
                <a:solidFill>
                  <a:srgbClr val="000000"/>
                </a:solidFill>
                <a:latin typeface="+mj-lt"/>
                <a:cs typeface="Arial"/>
              </a:rPr>
              <a:t> </a:t>
            </a:r>
            <a:r>
              <a:rPr spc="-25" dirty="0" err="1">
                <a:solidFill>
                  <a:srgbClr val="000000"/>
                </a:solidFill>
                <a:latin typeface="+mj-lt"/>
                <a:cs typeface="Arial"/>
              </a:rPr>
              <a:t>og</a:t>
            </a:r>
            <a:r>
              <a:rPr spc="-25" dirty="0">
                <a:solidFill>
                  <a:srgbClr val="000000"/>
                </a:solidFill>
                <a:latin typeface="+mj-lt"/>
                <a:cs typeface="Arial"/>
              </a:rPr>
              <a:t> </a:t>
            </a:r>
            <a:r>
              <a:rPr spc="-10" dirty="0" err="1">
                <a:solidFill>
                  <a:srgbClr val="000000"/>
                </a:solidFill>
                <a:latin typeface="+mj-lt"/>
                <a:cs typeface="Arial"/>
              </a:rPr>
              <a:t>hævelse</a:t>
            </a:r>
            <a:endParaRPr lang="da-DK" spc="-10" dirty="0">
              <a:solidFill>
                <a:srgbClr val="000000"/>
              </a:solidFill>
              <a:latin typeface="+mj-lt"/>
              <a:cs typeface="Arial"/>
            </a:endParaRPr>
          </a:p>
          <a:p>
            <a:pPr marL="393700" marR="379095" indent="-381000">
              <a:spcBef>
                <a:spcPts val="300"/>
              </a:spcBef>
              <a:buAutoNum type="arabicPeriod" startAt="2"/>
              <a:tabLst>
                <a:tab pos="393700" algn="l"/>
              </a:tabLst>
            </a:pPr>
            <a:endParaRPr dirty="0">
              <a:solidFill>
                <a:srgbClr val="000000"/>
              </a:solidFill>
              <a:latin typeface="+mj-lt"/>
              <a:cs typeface="Arial"/>
            </a:endParaRPr>
          </a:p>
          <a:p>
            <a:pPr marL="12700" marR="5080">
              <a:spcBef>
                <a:spcPts val="300"/>
              </a:spcBef>
              <a:tabLst>
                <a:tab pos="393700" algn="l"/>
              </a:tabLst>
            </a:pPr>
            <a:r>
              <a:rPr dirty="0">
                <a:solidFill>
                  <a:srgbClr val="000000"/>
                </a:solidFill>
                <a:latin typeface="+mj-lt"/>
                <a:cs typeface="Arial"/>
              </a:rPr>
              <a:t>Der</a:t>
            </a:r>
            <a:r>
              <a:rPr spc="-45" dirty="0">
                <a:solidFill>
                  <a:srgbClr val="000000"/>
                </a:solidFill>
                <a:latin typeface="+mj-lt"/>
                <a:cs typeface="Arial"/>
              </a:rPr>
              <a:t> </a:t>
            </a:r>
            <a:r>
              <a:rPr dirty="0">
                <a:solidFill>
                  <a:srgbClr val="000000"/>
                </a:solidFill>
                <a:latin typeface="+mj-lt"/>
                <a:cs typeface="Arial"/>
              </a:rPr>
              <a:t>udtrænger</a:t>
            </a:r>
            <a:r>
              <a:rPr spc="-20" dirty="0">
                <a:solidFill>
                  <a:srgbClr val="000000"/>
                </a:solidFill>
                <a:latin typeface="+mj-lt"/>
                <a:cs typeface="Arial"/>
              </a:rPr>
              <a:t> </a:t>
            </a:r>
            <a:r>
              <a:rPr dirty="0" err="1">
                <a:solidFill>
                  <a:srgbClr val="000000"/>
                </a:solidFill>
                <a:latin typeface="+mj-lt"/>
                <a:cs typeface="Arial"/>
              </a:rPr>
              <a:t>sårvæske</a:t>
            </a:r>
            <a:r>
              <a:rPr dirty="0">
                <a:solidFill>
                  <a:srgbClr val="000000"/>
                </a:solidFill>
                <a:latin typeface="+mj-lt"/>
                <a:cs typeface="Arial"/>
              </a:rPr>
              <a:t>/</a:t>
            </a:r>
            <a:r>
              <a:rPr dirty="0" err="1">
                <a:solidFill>
                  <a:srgbClr val="000000"/>
                </a:solidFill>
                <a:latin typeface="+mj-lt"/>
                <a:cs typeface="Arial"/>
              </a:rPr>
              <a:t>ekssudat</a:t>
            </a:r>
            <a:r>
              <a:rPr spc="-45" dirty="0">
                <a:solidFill>
                  <a:srgbClr val="000000"/>
                </a:solidFill>
                <a:latin typeface="+mj-lt"/>
                <a:cs typeface="Arial"/>
              </a:rPr>
              <a:t> </a:t>
            </a:r>
            <a:r>
              <a:rPr dirty="0">
                <a:solidFill>
                  <a:srgbClr val="000000"/>
                </a:solidFill>
                <a:latin typeface="+mj-lt"/>
                <a:cs typeface="Arial"/>
              </a:rPr>
              <a:t>med</a:t>
            </a:r>
            <a:r>
              <a:rPr spc="-30" dirty="0">
                <a:solidFill>
                  <a:srgbClr val="000000"/>
                </a:solidFill>
                <a:latin typeface="+mj-lt"/>
                <a:cs typeface="Arial"/>
              </a:rPr>
              <a:t> </a:t>
            </a:r>
            <a:r>
              <a:rPr dirty="0">
                <a:solidFill>
                  <a:srgbClr val="000000"/>
                </a:solidFill>
                <a:latin typeface="+mj-lt"/>
                <a:cs typeface="Arial"/>
              </a:rPr>
              <a:t>fibrin</a:t>
            </a:r>
            <a:r>
              <a:rPr lang="da-DK" dirty="0">
                <a:solidFill>
                  <a:srgbClr val="000000"/>
                </a:solidFill>
                <a:latin typeface="+mj-lt"/>
                <a:cs typeface="Arial"/>
              </a:rPr>
              <a:t>,</a:t>
            </a:r>
            <a:r>
              <a:rPr spc="-45" dirty="0">
                <a:solidFill>
                  <a:srgbClr val="000000"/>
                </a:solidFill>
                <a:latin typeface="+mj-lt"/>
                <a:cs typeface="Arial"/>
              </a:rPr>
              <a:t> </a:t>
            </a:r>
            <a:r>
              <a:rPr dirty="0">
                <a:solidFill>
                  <a:srgbClr val="000000"/>
                </a:solidFill>
                <a:latin typeface="+mj-lt"/>
                <a:cs typeface="Arial"/>
              </a:rPr>
              <a:t>som</a:t>
            </a:r>
            <a:r>
              <a:rPr spc="-35" dirty="0">
                <a:solidFill>
                  <a:srgbClr val="000000"/>
                </a:solidFill>
                <a:latin typeface="+mj-lt"/>
                <a:cs typeface="Arial"/>
              </a:rPr>
              <a:t> </a:t>
            </a:r>
            <a:r>
              <a:rPr dirty="0">
                <a:solidFill>
                  <a:srgbClr val="000000"/>
                </a:solidFill>
                <a:latin typeface="+mj-lt"/>
                <a:cs typeface="Arial"/>
              </a:rPr>
              <a:t>danner</a:t>
            </a:r>
            <a:r>
              <a:rPr spc="-40" dirty="0">
                <a:solidFill>
                  <a:srgbClr val="000000"/>
                </a:solidFill>
                <a:latin typeface="+mj-lt"/>
                <a:cs typeface="Arial"/>
              </a:rPr>
              <a:t> </a:t>
            </a:r>
            <a:r>
              <a:rPr dirty="0">
                <a:solidFill>
                  <a:srgbClr val="000000"/>
                </a:solidFill>
                <a:latin typeface="+mj-lt"/>
                <a:cs typeface="Arial"/>
              </a:rPr>
              <a:t>en</a:t>
            </a:r>
            <a:r>
              <a:rPr spc="-50" dirty="0">
                <a:solidFill>
                  <a:srgbClr val="000000"/>
                </a:solidFill>
                <a:latin typeface="+mj-lt"/>
                <a:cs typeface="Arial"/>
              </a:rPr>
              <a:t> </a:t>
            </a:r>
            <a:r>
              <a:rPr spc="-10" dirty="0">
                <a:solidFill>
                  <a:srgbClr val="000000"/>
                </a:solidFill>
                <a:latin typeface="+mj-lt"/>
                <a:cs typeface="Arial"/>
              </a:rPr>
              <a:t>barriere </a:t>
            </a:r>
            <a:r>
              <a:rPr dirty="0">
                <a:solidFill>
                  <a:srgbClr val="000000"/>
                </a:solidFill>
                <a:latin typeface="+mj-lt"/>
                <a:cs typeface="Arial"/>
              </a:rPr>
              <a:t>mod</a:t>
            </a:r>
            <a:r>
              <a:rPr spc="-20" dirty="0">
                <a:solidFill>
                  <a:srgbClr val="000000"/>
                </a:solidFill>
                <a:latin typeface="+mj-lt"/>
                <a:cs typeface="Arial"/>
              </a:rPr>
              <a:t> </a:t>
            </a:r>
            <a:r>
              <a:rPr dirty="0">
                <a:solidFill>
                  <a:srgbClr val="000000"/>
                </a:solidFill>
                <a:latin typeface="+mj-lt"/>
                <a:cs typeface="Arial"/>
              </a:rPr>
              <a:t>det</a:t>
            </a:r>
            <a:r>
              <a:rPr spc="-20" dirty="0">
                <a:solidFill>
                  <a:srgbClr val="000000"/>
                </a:solidFill>
                <a:latin typeface="+mj-lt"/>
                <a:cs typeface="Arial"/>
              </a:rPr>
              <a:t> </a:t>
            </a:r>
            <a:r>
              <a:rPr spc="-10" dirty="0" err="1">
                <a:solidFill>
                  <a:srgbClr val="000000"/>
                </a:solidFill>
                <a:latin typeface="+mj-lt"/>
                <a:cs typeface="Arial"/>
              </a:rPr>
              <a:t>omkringl</a:t>
            </a:r>
            <a:r>
              <a:rPr lang="da-DK" spc="-10" dirty="0">
                <a:solidFill>
                  <a:srgbClr val="000000"/>
                </a:solidFill>
                <a:latin typeface="+mj-lt"/>
                <a:cs typeface="Arial"/>
              </a:rPr>
              <a:t>i</a:t>
            </a:r>
            <a:r>
              <a:rPr spc="-10" dirty="0" err="1">
                <a:solidFill>
                  <a:srgbClr val="000000"/>
                </a:solidFill>
                <a:latin typeface="+mj-lt"/>
                <a:cs typeface="Arial"/>
              </a:rPr>
              <a:t>ggende</a:t>
            </a:r>
            <a:r>
              <a:rPr spc="-35" dirty="0">
                <a:solidFill>
                  <a:srgbClr val="000000"/>
                </a:solidFill>
                <a:latin typeface="+mj-lt"/>
                <a:cs typeface="Arial"/>
              </a:rPr>
              <a:t> </a:t>
            </a:r>
            <a:r>
              <a:rPr dirty="0">
                <a:solidFill>
                  <a:srgbClr val="000000"/>
                </a:solidFill>
                <a:latin typeface="+mj-lt"/>
                <a:cs typeface="Arial"/>
              </a:rPr>
              <a:t>væv.</a:t>
            </a:r>
            <a:r>
              <a:rPr spc="-20" dirty="0">
                <a:solidFill>
                  <a:srgbClr val="000000"/>
                </a:solidFill>
                <a:latin typeface="+mj-lt"/>
                <a:cs typeface="Arial"/>
              </a:rPr>
              <a:t> </a:t>
            </a:r>
            <a:endParaRPr lang="da-DK" spc="-20" dirty="0">
              <a:solidFill>
                <a:srgbClr val="000000"/>
              </a:solidFill>
              <a:latin typeface="+mj-lt"/>
              <a:cs typeface="Arial"/>
            </a:endParaRPr>
          </a:p>
          <a:p>
            <a:pPr marL="12700" marR="5080">
              <a:spcBef>
                <a:spcPts val="300"/>
              </a:spcBef>
              <a:tabLst>
                <a:tab pos="393700" algn="l"/>
              </a:tabLst>
            </a:pPr>
            <a:r>
              <a:rPr dirty="0">
                <a:solidFill>
                  <a:srgbClr val="000000"/>
                </a:solidFill>
                <a:latin typeface="+mj-lt"/>
                <a:cs typeface="Arial"/>
              </a:rPr>
              <a:t>Jo</a:t>
            </a:r>
            <a:r>
              <a:rPr spc="-35" dirty="0">
                <a:solidFill>
                  <a:srgbClr val="000000"/>
                </a:solidFill>
                <a:latin typeface="+mj-lt"/>
                <a:cs typeface="Arial"/>
              </a:rPr>
              <a:t> </a:t>
            </a:r>
            <a:r>
              <a:rPr dirty="0">
                <a:solidFill>
                  <a:srgbClr val="000000"/>
                </a:solidFill>
                <a:latin typeface="+mj-lt"/>
                <a:cs typeface="Arial"/>
              </a:rPr>
              <a:t>mere</a:t>
            </a:r>
            <a:r>
              <a:rPr spc="-10" dirty="0">
                <a:solidFill>
                  <a:srgbClr val="000000"/>
                </a:solidFill>
                <a:latin typeface="+mj-lt"/>
                <a:cs typeface="Arial"/>
              </a:rPr>
              <a:t> </a:t>
            </a:r>
            <a:r>
              <a:rPr dirty="0" err="1">
                <a:solidFill>
                  <a:srgbClr val="000000"/>
                </a:solidFill>
                <a:latin typeface="+mj-lt"/>
                <a:cs typeface="Arial"/>
              </a:rPr>
              <a:t>hævelse</a:t>
            </a:r>
            <a:r>
              <a:rPr lang="da-DK" dirty="0">
                <a:solidFill>
                  <a:srgbClr val="000000"/>
                </a:solidFill>
                <a:latin typeface="+mj-lt"/>
                <a:cs typeface="Arial"/>
              </a:rPr>
              <a:t>, </a:t>
            </a:r>
            <a:r>
              <a:rPr dirty="0">
                <a:solidFill>
                  <a:srgbClr val="000000"/>
                </a:solidFill>
                <a:latin typeface="+mj-lt"/>
                <a:cs typeface="Arial"/>
              </a:rPr>
              <a:t>jo</a:t>
            </a:r>
            <a:r>
              <a:rPr spc="-35" dirty="0">
                <a:solidFill>
                  <a:srgbClr val="000000"/>
                </a:solidFill>
                <a:latin typeface="+mj-lt"/>
                <a:cs typeface="Arial"/>
              </a:rPr>
              <a:t> </a:t>
            </a:r>
            <a:r>
              <a:rPr dirty="0">
                <a:solidFill>
                  <a:srgbClr val="000000"/>
                </a:solidFill>
                <a:latin typeface="+mj-lt"/>
                <a:cs typeface="Arial"/>
              </a:rPr>
              <a:t>mere </a:t>
            </a:r>
            <a:r>
              <a:rPr spc="-10" dirty="0">
                <a:solidFill>
                  <a:srgbClr val="000000"/>
                </a:solidFill>
                <a:latin typeface="+mj-lt"/>
                <a:cs typeface="Arial"/>
              </a:rPr>
              <a:t>sårekssudat </a:t>
            </a:r>
            <a:r>
              <a:rPr dirty="0" err="1">
                <a:solidFill>
                  <a:srgbClr val="000000"/>
                </a:solidFill>
                <a:latin typeface="+mj-lt"/>
                <a:cs typeface="Arial"/>
              </a:rPr>
              <a:t>og</a:t>
            </a:r>
            <a:r>
              <a:rPr spc="-5" dirty="0">
                <a:solidFill>
                  <a:srgbClr val="000000"/>
                </a:solidFill>
                <a:latin typeface="+mj-lt"/>
                <a:cs typeface="Arial"/>
              </a:rPr>
              <a:t> </a:t>
            </a:r>
            <a:r>
              <a:rPr spc="-10" dirty="0">
                <a:solidFill>
                  <a:srgbClr val="000000"/>
                </a:solidFill>
                <a:latin typeface="+mj-lt"/>
                <a:cs typeface="Arial"/>
              </a:rPr>
              <a:t>fibrin</a:t>
            </a:r>
            <a:endParaRPr dirty="0">
              <a:solidFill>
                <a:srgbClr val="000000"/>
              </a:solidFill>
              <a:latin typeface="+mj-lt"/>
              <a:cs typeface="Arial"/>
            </a:endParaRPr>
          </a:p>
          <a:p>
            <a:pPr>
              <a:spcBef>
                <a:spcPts val="685"/>
              </a:spcBef>
              <a:buAutoNum type="arabicPeriod" startAt="2"/>
            </a:pPr>
            <a:endParaRPr dirty="0">
              <a:solidFill>
                <a:srgbClr val="000000"/>
              </a:solidFill>
              <a:latin typeface="+mj-lt"/>
              <a:cs typeface="Arial"/>
            </a:endParaRPr>
          </a:p>
          <a:p>
            <a:pPr marL="12700">
              <a:tabLst>
                <a:tab pos="353695" algn="l"/>
              </a:tabLst>
            </a:pPr>
            <a:r>
              <a:rPr dirty="0">
                <a:solidFill>
                  <a:srgbClr val="000000"/>
                </a:solidFill>
                <a:latin typeface="+mj-lt"/>
                <a:cs typeface="Arial"/>
              </a:rPr>
              <a:t>Leucocytter</a:t>
            </a:r>
            <a:r>
              <a:rPr spc="-25" dirty="0">
                <a:solidFill>
                  <a:srgbClr val="000000"/>
                </a:solidFill>
                <a:latin typeface="+mj-lt"/>
                <a:cs typeface="Arial"/>
              </a:rPr>
              <a:t> </a:t>
            </a:r>
            <a:r>
              <a:rPr dirty="0">
                <a:solidFill>
                  <a:srgbClr val="000000"/>
                </a:solidFill>
                <a:latin typeface="+mj-lt"/>
                <a:cs typeface="Arial"/>
              </a:rPr>
              <a:t>kommer</a:t>
            </a:r>
            <a:r>
              <a:rPr spc="-25" dirty="0">
                <a:solidFill>
                  <a:srgbClr val="000000"/>
                </a:solidFill>
                <a:latin typeface="+mj-lt"/>
                <a:cs typeface="Arial"/>
              </a:rPr>
              <a:t> </a:t>
            </a:r>
            <a:r>
              <a:rPr dirty="0">
                <a:solidFill>
                  <a:srgbClr val="000000"/>
                </a:solidFill>
                <a:latin typeface="+mj-lt"/>
                <a:cs typeface="Arial"/>
              </a:rPr>
              <a:t>til</a:t>
            </a:r>
            <a:r>
              <a:rPr spc="-50" dirty="0">
                <a:solidFill>
                  <a:srgbClr val="000000"/>
                </a:solidFill>
                <a:latin typeface="+mj-lt"/>
                <a:cs typeface="Arial"/>
              </a:rPr>
              <a:t> </a:t>
            </a:r>
            <a:r>
              <a:rPr dirty="0">
                <a:solidFill>
                  <a:srgbClr val="000000"/>
                </a:solidFill>
                <a:latin typeface="+mj-lt"/>
                <a:cs typeface="Arial"/>
              </a:rPr>
              <a:t>for</a:t>
            </a:r>
            <a:r>
              <a:rPr spc="-25" dirty="0">
                <a:solidFill>
                  <a:srgbClr val="000000"/>
                </a:solidFill>
                <a:latin typeface="+mj-lt"/>
                <a:cs typeface="Arial"/>
              </a:rPr>
              <a:t> </a:t>
            </a:r>
            <a:r>
              <a:rPr dirty="0">
                <a:solidFill>
                  <a:srgbClr val="000000"/>
                </a:solidFill>
                <a:latin typeface="+mj-lt"/>
                <a:cs typeface="Arial"/>
              </a:rPr>
              <a:t>at</a:t>
            </a:r>
            <a:r>
              <a:rPr spc="-30" dirty="0">
                <a:solidFill>
                  <a:srgbClr val="000000"/>
                </a:solidFill>
                <a:latin typeface="+mj-lt"/>
                <a:cs typeface="Arial"/>
              </a:rPr>
              <a:t> </a:t>
            </a:r>
            <a:r>
              <a:rPr dirty="0">
                <a:solidFill>
                  <a:srgbClr val="000000"/>
                </a:solidFill>
                <a:latin typeface="+mj-lt"/>
                <a:cs typeface="Arial"/>
              </a:rPr>
              <a:t>bekæmpe</a:t>
            </a:r>
            <a:r>
              <a:rPr spc="-30" dirty="0">
                <a:solidFill>
                  <a:srgbClr val="000000"/>
                </a:solidFill>
                <a:latin typeface="+mj-lt"/>
                <a:cs typeface="Arial"/>
              </a:rPr>
              <a:t> </a:t>
            </a:r>
            <a:r>
              <a:rPr dirty="0">
                <a:solidFill>
                  <a:srgbClr val="000000"/>
                </a:solidFill>
                <a:latin typeface="+mj-lt"/>
                <a:cs typeface="Arial"/>
              </a:rPr>
              <a:t>en</a:t>
            </a:r>
            <a:r>
              <a:rPr spc="-30" dirty="0">
                <a:solidFill>
                  <a:srgbClr val="000000"/>
                </a:solidFill>
                <a:latin typeface="+mj-lt"/>
                <a:cs typeface="Arial"/>
              </a:rPr>
              <a:t> </a:t>
            </a:r>
            <a:r>
              <a:rPr dirty="0">
                <a:solidFill>
                  <a:srgbClr val="000000"/>
                </a:solidFill>
                <a:latin typeface="+mj-lt"/>
                <a:cs typeface="Arial"/>
              </a:rPr>
              <a:t>evt.</a:t>
            </a:r>
            <a:r>
              <a:rPr spc="-30" dirty="0">
                <a:solidFill>
                  <a:srgbClr val="000000"/>
                </a:solidFill>
                <a:latin typeface="+mj-lt"/>
                <a:cs typeface="Arial"/>
              </a:rPr>
              <a:t> </a:t>
            </a:r>
            <a:r>
              <a:rPr dirty="0" err="1">
                <a:solidFill>
                  <a:srgbClr val="000000"/>
                </a:solidFill>
                <a:latin typeface="+mj-lt"/>
                <a:cs typeface="Arial"/>
              </a:rPr>
              <a:t>begyndende</a:t>
            </a:r>
            <a:r>
              <a:rPr spc="-45" dirty="0">
                <a:solidFill>
                  <a:srgbClr val="000000"/>
                </a:solidFill>
                <a:latin typeface="+mj-lt"/>
                <a:cs typeface="Arial"/>
              </a:rPr>
              <a:t> </a:t>
            </a:r>
            <a:r>
              <a:rPr spc="-10" dirty="0" err="1">
                <a:solidFill>
                  <a:srgbClr val="000000"/>
                </a:solidFill>
                <a:latin typeface="+mj-lt"/>
                <a:cs typeface="Arial"/>
              </a:rPr>
              <a:t>infektion</a:t>
            </a:r>
            <a:endParaRPr lang="da-DK" spc="-10" dirty="0">
              <a:solidFill>
                <a:srgbClr val="000000"/>
              </a:solidFill>
              <a:latin typeface="+mj-lt"/>
              <a:cs typeface="Arial"/>
            </a:endParaRPr>
          </a:p>
          <a:p>
            <a:pPr marL="353695" indent="-340995">
              <a:buAutoNum type="arabicPeriod" startAt="2"/>
              <a:tabLst>
                <a:tab pos="353695" algn="l"/>
              </a:tabLst>
            </a:pPr>
            <a:endParaRPr lang="da-DK" spc="-10" dirty="0">
              <a:solidFill>
                <a:srgbClr val="000000"/>
              </a:solidFill>
              <a:latin typeface="+mj-lt"/>
              <a:cs typeface="Arial"/>
            </a:endParaRPr>
          </a:p>
          <a:p>
            <a:pPr marL="12700">
              <a:tabLst>
                <a:tab pos="353695" algn="l"/>
              </a:tabLst>
            </a:pPr>
            <a:r>
              <a:rPr lang="da-DK" dirty="0">
                <a:solidFill>
                  <a:srgbClr val="000000"/>
                </a:solidFill>
                <a:latin typeface="+mj-lt"/>
                <a:cs typeface="Arial"/>
              </a:rPr>
              <a:t>Makrofager</a:t>
            </a:r>
            <a:r>
              <a:rPr lang="da-DK" spc="-20" dirty="0">
                <a:solidFill>
                  <a:srgbClr val="000000"/>
                </a:solidFill>
                <a:latin typeface="+mj-lt"/>
                <a:cs typeface="Arial"/>
              </a:rPr>
              <a:t> </a:t>
            </a:r>
            <a:r>
              <a:rPr lang="da-DK" dirty="0">
                <a:solidFill>
                  <a:srgbClr val="000000"/>
                </a:solidFill>
                <a:latin typeface="+mj-lt"/>
                <a:cs typeface="Arial"/>
              </a:rPr>
              <a:t>kommer</a:t>
            </a:r>
            <a:r>
              <a:rPr lang="da-DK" spc="-30" dirty="0">
                <a:solidFill>
                  <a:srgbClr val="000000"/>
                </a:solidFill>
                <a:latin typeface="+mj-lt"/>
                <a:cs typeface="Arial"/>
              </a:rPr>
              <a:t> </a:t>
            </a:r>
            <a:r>
              <a:rPr lang="da-DK" dirty="0">
                <a:solidFill>
                  <a:srgbClr val="000000"/>
                </a:solidFill>
                <a:latin typeface="+mj-lt"/>
                <a:cs typeface="Arial"/>
              </a:rPr>
              <a:t>til</a:t>
            </a:r>
            <a:r>
              <a:rPr lang="da-DK" spc="-50" dirty="0">
                <a:solidFill>
                  <a:srgbClr val="000000"/>
                </a:solidFill>
                <a:latin typeface="+mj-lt"/>
                <a:cs typeface="Arial"/>
              </a:rPr>
              <a:t> </a:t>
            </a:r>
            <a:r>
              <a:rPr lang="da-DK" dirty="0">
                <a:solidFill>
                  <a:srgbClr val="000000"/>
                </a:solidFill>
                <a:latin typeface="+mj-lt"/>
                <a:cs typeface="Arial"/>
              </a:rPr>
              <a:t>og</a:t>
            </a:r>
            <a:r>
              <a:rPr lang="da-DK" spc="-35" dirty="0">
                <a:solidFill>
                  <a:srgbClr val="000000"/>
                </a:solidFill>
                <a:latin typeface="+mj-lt"/>
                <a:cs typeface="Arial"/>
              </a:rPr>
              <a:t> </a:t>
            </a:r>
            <a:r>
              <a:rPr lang="da-DK" dirty="0">
                <a:solidFill>
                  <a:srgbClr val="000000"/>
                </a:solidFill>
                <a:latin typeface="+mj-lt"/>
                <a:cs typeface="Arial"/>
              </a:rPr>
              <a:t>virker</a:t>
            </a:r>
            <a:r>
              <a:rPr lang="da-DK" spc="-45" dirty="0">
                <a:solidFill>
                  <a:srgbClr val="000000"/>
                </a:solidFill>
                <a:latin typeface="+mj-lt"/>
                <a:cs typeface="Arial"/>
              </a:rPr>
              <a:t> </a:t>
            </a:r>
            <a:r>
              <a:rPr lang="da-DK" dirty="0">
                <a:solidFill>
                  <a:srgbClr val="000000"/>
                </a:solidFill>
                <a:latin typeface="+mj-lt"/>
                <a:cs typeface="Arial"/>
              </a:rPr>
              <a:t>biologisk</a:t>
            </a:r>
            <a:r>
              <a:rPr lang="da-DK" spc="-75" dirty="0">
                <a:solidFill>
                  <a:srgbClr val="000000"/>
                </a:solidFill>
                <a:latin typeface="+mj-lt"/>
                <a:cs typeface="Arial"/>
              </a:rPr>
              <a:t> </a:t>
            </a:r>
            <a:r>
              <a:rPr lang="da-DK" dirty="0">
                <a:solidFill>
                  <a:srgbClr val="000000"/>
                </a:solidFill>
                <a:latin typeface="+mj-lt"/>
                <a:cs typeface="Arial"/>
              </a:rPr>
              <a:t>rensende</a:t>
            </a:r>
            <a:r>
              <a:rPr lang="da-DK" spc="-30" dirty="0">
                <a:solidFill>
                  <a:srgbClr val="000000"/>
                </a:solidFill>
                <a:latin typeface="+mj-lt"/>
                <a:cs typeface="Arial"/>
              </a:rPr>
              <a:t> </a:t>
            </a:r>
            <a:r>
              <a:rPr lang="da-DK" dirty="0">
                <a:solidFill>
                  <a:srgbClr val="000000"/>
                </a:solidFill>
                <a:latin typeface="+mj-lt"/>
                <a:cs typeface="Arial"/>
              </a:rPr>
              <a:t>og</a:t>
            </a:r>
            <a:r>
              <a:rPr lang="da-DK" spc="-45" dirty="0">
                <a:solidFill>
                  <a:srgbClr val="000000"/>
                </a:solidFill>
                <a:latin typeface="+mj-lt"/>
                <a:cs typeface="Arial"/>
              </a:rPr>
              <a:t> </a:t>
            </a:r>
            <a:r>
              <a:rPr lang="da-DK" dirty="0">
                <a:solidFill>
                  <a:srgbClr val="000000"/>
                </a:solidFill>
                <a:latin typeface="+mj-lt"/>
                <a:cs typeface="Arial"/>
              </a:rPr>
              <a:t>stimulerer</a:t>
            </a:r>
            <a:r>
              <a:rPr lang="da-DK" spc="-45" dirty="0">
                <a:solidFill>
                  <a:srgbClr val="000000"/>
                </a:solidFill>
                <a:latin typeface="+mj-lt"/>
                <a:cs typeface="Arial"/>
              </a:rPr>
              <a:t> </a:t>
            </a:r>
            <a:r>
              <a:rPr lang="da-DK" spc="-25" dirty="0">
                <a:solidFill>
                  <a:srgbClr val="000000"/>
                </a:solidFill>
                <a:latin typeface="+mj-lt"/>
                <a:cs typeface="Arial"/>
              </a:rPr>
              <a:t>en </a:t>
            </a:r>
            <a:r>
              <a:rPr lang="da-DK" dirty="0">
                <a:solidFill>
                  <a:srgbClr val="000000"/>
                </a:solidFill>
                <a:latin typeface="+mj-lt"/>
                <a:cs typeface="Arial"/>
              </a:rPr>
              <a:t>masse</a:t>
            </a:r>
            <a:r>
              <a:rPr lang="da-DK" spc="-40" dirty="0">
                <a:solidFill>
                  <a:srgbClr val="000000"/>
                </a:solidFill>
                <a:latin typeface="+mj-lt"/>
                <a:cs typeface="Arial"/>
              </a:rPr>
              <a:t> </a:t>
            </a:r>
            <a:r>
              <a:rPr lang="da-DK" spc="-10" dirty="0">
                <a:solidFill>
                  <a:srgbClr val="000000"/>
                </a:solidFill>
                <a:latin typeface="+mj-lt"/>
                <a:cs typeface="Arial"/>
              </a:rPr>
              <a:t>vækstfaktorer</a:t>
            </a:r>
            <a:endParaRPr dirty="0">
              <a:solidFill>
                <a:srgbClr val="000000"/>
              </a:solidFill>
              <a:latin typeface="+mj-lt"/>
              <a:cs typeface="Arial"/>
            </a:endParaRPr>
          </a:p>
        </p:txBody>
      </p:sp>
      <p:sp>
        <p:nvSpPr>
          <p:cNvPr id="4" name="object 4"/>
          <p:cNvSpPr txBox="1"/>
          <p:nvPr/>
        </p:nvSpPr>
        <p:spPr>
          <a:xfrm>
            <a:off x="1539985" y="5514652"/>
            <a:ext cx="6542405" cy="258404"/>
          </a:xfrm>
          <a:prstGeom prst="rect">
            <a:avLst/>
          </a:prstGeom>
        </p:spPr>
        <p:txBody>
          <a:bodyPr vert="horz" wrap="square" lIns="0" tIns="12065" rIns="0" bIns="0" rtlCol="0">
            <a:spAutoFit/>
          </a:bodyPr>
          <a:lstStyle/>
          <a:p>
            <a:pPr marL="12700">
              <a:spcBef>
                <a:spcPts val="95"/>
              </a:spcBef>
              <a:tabLst>
                <a:tab pos="409575" algn="l"/>
              </a:tabLst>
            </a:pPr>
            <a:r>
              <a:rPr sz="1600" spc="-25" dirty="0">
                <a:latin typeface="Arial"/>
                <a:cs typeface="Arial"/>
              </a:rPr>
              <a:t>.</a:t>
            </a:r>
            <a:r>
              <a:rPr sz="1600" dirty="0">
                <a:latin typeface="Arial"/>
                <a:cs typeface="Arial"/>
              </a:rPr>
              <a:t>	</a:t>
            </a:r>
          </a:p>
        </p:txBody>
      </p:sp>
      <p:sp>
        <p:nvSpPr>
          <p:cNvPr id="5" name="object 5"/>
          <p:cNvSpPr txBox="1"/>
          <p:nvPr/>
        </p:nvSpPr>
        <p:spPr>
          <a:xfrm>
            <a:off x="1827946" y="5893925"/>
            <a:ext cx="1966595" cy="258404"/>
          </a:xfrm>
          <a:prstGeom prst="rect">
            <a:avLst/>
          </a:prstGeom>
        </p:spPr>
        <p:txBody>
          <a:bodyPr vert="horz" wrap="square" lIns="0" tIns="12065" rIns="0" bIns="0" rtlCol="0">
            <a:spAutoFit/>
          </a:bodyPr>
          <a:lstStyle/>
          <a:p>
            <a:pPr marL="12700">
              <a:spcBef>
                <a:spcPts val="95"/>
              </a:spcBef>
            </a:pPr>
            <a:r>
              <a:rPr sz="1600" spc="-10" dirty="0">
                <a:latin typeface="Arial"/>
                <a:cs typeface="Arial"/>
              </a:rPr>
              <a:t>.</a:t>
            </a:r>
            <a:endParaRPr sz="1600" dirty="0">
              <a:latin typeface="Arial"/>
              <a:cs typeface="Arial"/>
            </a:endParaRPr>
          </a:p>
        </p:txBody>
      </p:sp>
      <p:pic>
        <p:nvPicPr>
          <p:cNvPr id="6" name="object 6"/>
          <p:cNvPicPr/>
          <p:nvPr/>
        </p:nvPicPr>
        <p:blipFill>
          <a:blip r:embed="rId3" cstate="print"/>
          <a:stretch>
            <a:fillRect/>
          </a:stretch>
        </p:blipFill>
        <p:spPr>
          <a:xfrm>
            <a:off x="8680701" y="3907643"/>
            <a:ext cx="1971314" cy="1892464"/>
          </a:xfrm>
          <a:prstGeom prst="rect">
            <a:avLst/>
          </a:prstGeom>
        </p:spPr>
      </p:pic>
      <p:pic>
        <p:nvPicPr>
          <p:cNvPr id="7" name="object 7"/>
          <p:cNvPicPr/>
          <p:nvPr/>
        </p:nvPicPr>
        <p:blipFill>
          <a:blip r:embed="rId4" cstate="print"/>
          <a:stretch>
            <a:fillRect/>
          </a:stretch>
        </p:blipFill>
        <p:spPr>
          <a:xfrm>
            <a:off x="8499850" y="1848003"/>
            <a:ext cx="2496935" cy="1501139"/>
          </a:xfrm>
          <a:prstGeom prst="rect">
            <a:avLst/>
          </a:prstGeom>
        </p:spPr>
      </p:pic>
    </p:spTree>
    <p:extLst>
      <p:ext uri="{BB962C8B-B14F-4D97-AF65-F5344CB8AC3E}">
        <p14:creationId xmlns:p14="http://schemas.microsoft.com/office/powerpoint/2010/main" val="172363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14729" y="247926"/>
            <a:ext cx="10762541" cy="505267"/>
          </a:xfrm>
          <a:prstGeom prst="rect">
            <a:avLst/>
          </a:prstGeom>
        </p:spPr>
        <p:txBody>
          <a:bodyPr vert="horz" wrap="square" lIns="0" tIns="12700" rIns="0" bIns="0" rtlCol="0" anchor="b" anchorCtr="0">
            <a:spAutoFit/>
          </a:bodyPr>
          <a:lstStyle/>
          <a:p>
            <a:pPr marL="12700">
              <a:lnSpc>
                <a:spcPct val="100000"/>
              </a:lnSpc>
              <a:spcBef>
                <a:spcPts val="100"/>
              </a:spcBef>
            </a:pPr>
            <a:r>
              <a:rPr b="1" dirty="0">
                <a:solidFill>
                  <a:srgbClr val="3B5182"/>
                </a:solidFill>
                <a:latin typeface="+mj-lt"/>
              </a:rPr>
              <a:t>Komplikationer i inflammationsfasen</a:t>
            </a:r>
          </a:p>
        </p:txBody>
      </p:sp>
      <p:sp>
        <p:nvSpPr>
          <p:cNvPr id="4" name="object 4"/>
          <p:cNvSpPr txBox="1"/>
          <p:nvPr/>
        </p:nvSpPr>
        <p:spPr>
          <a:xfrm>
            <a:off x="730542" y="1576336"/>
            <a:ext cx="5848956" cy="4305025"/>
          </a:xfrm>
          <a:prstGeom prst="rect">
            <a:avLst/>
          </a:prstGeom>
        </p:spPr>
        <p:txBody>
          <a:bodyPr vert="horz" wrap="square" lIns="0" tIns="69850" rIns="0" bIns="0" rtlCol="0">
            <a:spAutoFit/>
          </a:bodyPr>
          <a:lstStyle/>
          <a:p>
            <a:pPr marL="268605" indent="-255904">
              <a:spcBef>
                <a:spcPts val="815"/>
              </a:spcBef>
              <a:buFont typeface="Georgia"/>
              <a:buChar char="•"/>
              <a:tabLst>
                <a:tab pos="268605" algn="l"/>
              </a:tabLst>
            </a:pPr>
            <a:r>
              <a:rPr lang="da-DK" sz="2200" dirty="0">
                <a:solidFill>
                  <a:schemeClr val="bg2">
                    <a:lumMod val="10000"/>
                  </a:schemeClr>
                </a:solidFill>
                <a:latin typeface="+mj-lt"/>
                <a:cs typeface="Arial"/>
              </a:rPr>
              <a:t>Sorte/gule</a:t>
            </a:r>
            <a:r>
              <a:rPr lang="da-DK" sz="2200" spc="-30" dirty="0">
                <a:solidFill>
                  <a:schemeClr val="bg2">
                    <a:lumMod val="10000"/>
                  </a:schemeClr>
                </a:solidFill>
                <a:latin typeface="+mj-lt"/>
                <a:cs typeface="Arial"/>
              </a:rPr>
              <a:t> </a:t>
            </a:r>
            <a:r>
              <a:rPr lang="da-DK" sz="2200" spc="-10" dirty="0" err="1">
                <a:solidFill>
                  <a:schemeClr val="bg2">
                    <a:lumMod val="10000"/>
                  </a:schemeClr>
                </a:solidFill>
                <a:latin typeface="+mj-lt"/>
                <a:cs typeface="Arial"/>
              </a:rPr>
              <a:t>nekroser</a:t>
            </a:r>
            <a:endParaRPr lang="da-DK" sz="2200" dirty="0">
              <a:solidFill>
                <a:schemeClr val="bg2">
                  <a:lumMod val="10000"/>
                </a:schemeClr>
              </a:solidFill>
              <a:latin typeface="+mj-lt"/>
              <a:cs typeface="Arial"/>
            </a:endParaRPr>
          </a:p>
          <a:p>
            <a:pPr marL="268605" indent="-255904">
              <a:spcBef>
                <a:spcPts val="1655"/>
              </a:spcBef>
              <a:buFont typeface="Georgia"/>
              <a:buChar char="•"/>
              <a:tabLst>
                <a:tab pos="268605" algn="l"/>
              </a:tabLst>
            </a:pPr>
            <a:r>
              <a:rPr lang="da-DK" sz="2200" dirty="0">
                <a:solidFill>
                  <a:schemeClr val="bg2">
                    <a:lumMod val="10000"/>
                  </a:schemeClr>
                </a:solidFill>
                <a:latin typeface="+mj-lt"/>
                <a:cs typeface="Arial"/>
              </a:rPr>
              <a:t>Tykke</a:t>
            </a:r>
            <a:r>
              <a:rPr lang="da-DK" sz="2200" spc="-45" dirty="0">
                <a:solidFill>
                  <a:schemeClr val="bg2">
                    <a:lumMod val="10000"/>
                  </a:schemeClr>
                </a:solidFill>
                <a:latin typeface="+mj-lt"/>
                <a:cs typeface="Arial"/>
              </a:rPr>
              <a:t> </a:t>
            </a:r>
            <a:r>
              <a:rPr lang="da-DK" sz="2200" spc="-10" dirty="0" err="1">
                <a:solidFill>
                  <a:schemeClr val="bg2">
                    <a:lumMod val="10000"/>
                  </a:schemeClr>
                </a:solidFill>
                <a:latin typeface="+mj-lt"/>
                <a:cs typeface="Arial"/>
              </a:rPr>
              <a:t>fibrinbelægninger</a:t>
            </a:r>
            <a:endParaRPr lang="da-DK" sz="2200" dirty="0">
              <a:solidFill>
                <a:schemeClr val="bg2">
                  <a:lumMod val="10000"/>
                </a:schemeClr>
              </a:solidFill>
              <a:latin typeface="+mj-lt"/>
              <a:cs typeface="Arial"/>
            </a:endParaRPr>
          </a:p>
          <a:p>
            <a:pPr marL="268605" indent="-255904">
              <a:spcBef>
                <a:spcPts val="1660"/>
              </a:spcBef>
              <a:buFont typeface="Georgia"/>
              <a:buChar char="•"/>
              <a:tabLst>
                <a:tab pos="268605" algn="l"/>
              </a:tabLst>
            </a:pPr>
            <a:r>
              <a:rPr lang="da-DK" sz="2200" spc="-20" dirty="0">
                <a:solidFill>
                  <a:schemeClr val="bg2">
                    <a:lumMod val="10000"/>
                  </a:schemeClr>
                </a:solidFill>
                <a:latin typeface="+mj-lt"/>
                <a:cs typeface="Arial"/>
              </a:rPr>
              <a:t>Ødem</a:t>
            </a:r>
            <a:endParaRPr lang="da-DK" sz="2200" dirty="0">
              <a:solidFill>
                <a:schemeClr val="bg2">
                  <a:lumMod val="10000"/>
                </a:schemeClr>
              </a:solidFill>
              <a:latin typeface="+mj-lt"/>
              <a:cs typeface="Arial"/>
            </a:endParaRPr>
          </a:p>
          <a:p>
            <a:pPr marL="268605" indent="-255904">
              <a:spcBef>
                <a:spcPts val="1655"/>
              </a:spcBef>
              <a:buFont typeface="Georgia"/>
              <a:buChar char="•"/>
              <a:tabLst>
                <a:tab pos="268605" algn="l"/>
              </a:tabLst>
            </a:pPr>
            <a:r>
              <a:rPr lang="da-DK" sz="2200" dirty="0">
                <a:solidFill>
                  <a:schemeClr val="bg2">
                    <a:lumMod val="10000"/>
                  </a:schemeClr>
                </a:solidFill>
                <a:latin typeface="+mj-lt"/>
                <a:cs typeface="Arial"/>
              </a:rPr>
              <a:t>Kraftig</a:t>
            </a:r>
            <a:r>
              <a:rPr lang="da-DK" sz="2200" spc="-70" dirty="0">
                <a:solidFill>
                  <a:schemeClr val="bg2">
                    <a:lumMod val="10000"/>
                  </a:schemeClr>
                </a:solidFill>
                <a:latin typeface="+mj-lt"/>
                <a:cs typeface="Arial"/>
              </a:rPr>
              <a:t> </a:t>
            </a:r>
            <a:r>
              <a:rPr lang="da-DK" sz="2200" dirty="0">
                <a:solidFill>
                  <a:schemeClr val="bg2">
                    <a:lumMod val="10000"/>
                  </a:schemeClr>
                </a:solidFill>
                <a:latin typeface="+mj-lt"/>
                <a:cs typeface="Arial"/>
              </a:rPr>
              <a:t>til</a:t>
            </a:r>
            <a:r>
              <a:rPr lang="da-DK" sz="2200" spc="-70" dirty="0">
                <a:solidFill>
                  <a:schemeClr val="bg2">
                    <a:lumMod val="10000"/>
                  </a:schemeClr>
                </a:solidFill>
                <a:latin typeface="+mj-lt"/>
                <a:cs typeface="Arial"/>
              </a:rPr>
              <a:t> </a:t>
            </a:r>
            <a:r>
              <a:rPr lang="da-DK" sz="2200" dirty="0">
                <a:solidFill>
                  <a:schemeClr val="bg2">
                    <a:lumMod val="10000"/>
                  </a:schemeClr>
                </a:solidFill>
                <a:latin typeface="+mj-lt"/>
                <a:cs typeface="Arial"/>
              </a:rPr>
              <a:t>moderat</a:t>
            </a:r>
            <a:r>
              <a:rPr lang="da-DK" sz="2200" spc="-50" dirty="0">
                <a:solidFill>
                  <a:schemeClr val="bg2">
                    <a:lumMod val="10000"/>
                  </a:schemeClr>
                </a:solidFill>
                <a:latin typeface="+mj-lt"/>
                <a:cs typeface="Arial"/>
              </a:rPr>
              <a:t> </a:t>
            </a:r>
            <a:r>
              <a:rPr lang="da-DK" sz="2200" spc="-10" dirty="0">
                <a:solidFill>
                  <a:schemeClr val="bg2">
                    <a:lumMod val="10000"/>
                  </a:schemeClr>
                </a:solidFill>
                <a:latin typeface="+mj-lt"/>
                <a:cs typeface="Arial"/>
              </a:rPr>
              <a:t>sekretion</a:t>
            </a:r>
            <a:endParaRPr lang="da-DK" sz="2200" dirty="0">
              <a:solidFill>
                <a:schemeClr val="bg2">
                  <a:lumMod val="10000"/>
                </a:schemeClr>
              </a:solidFill>
              <a:latin typeface="+mj-lt"/>
              <a:cs typeface="Arial"/>
            </a:endParaRPr>
          </a:p>
          <a:p>
            <a:pPr marL="268605" indent="-255904">
              <a:spcBef>
                <a:spcPts val="1655"/>
              </a:spcBef>
              <a:buFont typeface="Georgia"/>
              <a:buChar char="•"/>
              <a:tabLst>
                <a:tab pos="268605" algn="l"/>
              </a:tabLst>
            </a:pPr>
            <a:r>
              <a:rPr lang="da-DK" sz="2200" spc="-10" dirty="0">
                <a:solidFill>
                  <a:schemeClr val="bg2">
                    <a:lumMod val="10000"/>
                  </a:schemeClr>
                </a:solidFill>
                <a:latin typeface="+mj-lt"/>
                <a:cs typeface="Arial"/>
              </a:rPr>
              <a:t>Smerter</a:t>
            </a:r>
            <a:endParaRPr lang="da-DK" sz="2200" dirty="0">
              <a:solidFill>
                <a:schemeClr val="bg2">
                  <a:lumMod val="10000"/>
                </a:schemeClr>
              </a:solidFill>
              <a:latin typeface="+mj-lt"/>
              <a:cs typeface="Arial"/>
            </a:endParaRPr>
          </a:p>
          <a:p>
            <a:pPr marL="268605" indent="-255904">
              <a:spcBef>
                <a:spcPts val="1660"/>
              </a:spcBef>
              <a:buFont typeface="Georgia"/>
              <a:buChar char="•"/>
              <a:tabLst>
                <a:tab pos="268605" algn="l"/>
              </a:tabLst>
            </a:pPr>
            <a:r>
              <a:rPr lang="da-DK" sz="2200" dirty="0">
                <a:solidFill>
                  <a:schemeClr val="bg2">
                    <a:lumMod val="10000"/>
                  </a:schemeClr>
                </a:solidFill>
                <a:latin typeface="+mj-lt"/>
                <a:cs typeface="Arial"/>
              </a:rPr>
              <a:t>Påvirkede</a:t>
            </a:r>
            <a:r>
              <a:rPr lang="da-DK" sz="2200" spc="-95" dirty="0">
                <a:solidFill>
                  <a:schemeClr val="bg2">
                    <a:lumMod val="10000"/>
                  </a:schemeClr>
                </a:solidFill>
                <a:latin typeface="+mj-lt"/>
                <a:cs typeface="Arial"/>
              </a:rPr>
              <a:t> </a:t>
            </a:r>
            <a:r>
              <a:rPr lang="da-DK" sz="2200" spc="-10" dirty="0">
                <a:solidFill>
                  <a:schemeClr val="bg2">
                    <a:lumMod val="10000"/>
                  </a:schemeClr>
                </a:solidFill>
                <a:latin typeface="+mj-lt"/>
                <a:cs typeface="Arial"/>
              </a:rPr>
              <a:t>hudomgivelser</a:t>
            </a:r>
            <a:endParaRPr lang="da-DK" sz="2200" dirty="0">
              <a:solidFill>
                <a:schemeClr val="bg2">
                  <a:lumMod val="10000"/>
                </a:schemeClr>
              </a:solidFill>
              <a:latin typeface="+mj-lt"/>
              <a:cs typeface="Arial"/>
            </a:endParaRPr>
          </a:p>
          <a:p>
            <a:pPr marL="268605" indent="-255904">
              <a:spcBef>
                <a:spcPts val="1655"/>
              </a:spcBef>
              <a:buFont typeface="Georgia"/>
              <a:buChar char="•"/>
              <a:tabLst>
                <a:tab pos="268605" algn="l"/>
              </a:tabLst>
            </a:pPr>
            <a:r>
              <a:rPr lang="da-DK" sz="2200" dirty="0">
                <a:solidFill>
                  <a:schemeClr val="bg2">
                    <a:lumMod val="10000"/>
                  </a:schemeClr>
                </a:solidFill>
                <a:latin typeface="+mj-lt"/>
                <a:cs typeface="Arial"/>
              </a:rPr>
              <a:t>Blottede</a:t>
            </a:r>
            <a:r>
              <a:rPr lang="da-DK" sz="2200" spc="-70" dirty="0">
                <a:solidFill>
                  <a:schemeClr val="bg2">
                    <a:lumMod val="10000"/>
                  </a:schemeClr>
                </a:solidFill>
                <a:latin typeface="+mj-lt"/>
                <a:cs typeface="Arial"/>
              </a:rPr>
              <a:t> </a:t>
            </a:r>
            <a:r>
              <a:rPr lang="da-DK" sz="2200" dirty="0">
                <a:solidFill>
                  <a:schemeClr val="bg2">
                    <a:lumMod val="10000"/>
                  </a:schemeClr>
                </a:solidFill>
                <a:latin typeface="+mj-lt"/>
                <a:cs typeface="Arial"/>
              </a:rPr>
              <a:t>nerver,</a:t>
            </a:r>
            <a:r>
              <a:rPr lang="da-DK" sz="2200" spc="-55" dirty="0">
                <a:solidFill>
                  <a:schemeClr val="bg2">
                    <a:lumMod val="10000"/>
                  </a:schemeClr>
                </a:solidFill>
                <a:latin typeface="+mj-lt"/>
                <a:cs typeface="Arial"/>
              </a:rPr>
              <a:t> </a:t>
            </a:r>
            <a:r>
              <a:rPr lang="da-DK" sz="2200" dirty="0">
                <a:solidFill>
                  <a:schemeClr val="bg2">
                    <a:lumMod val="10000"/>
                  </a:schemeClr>
                </a:solidFill>
                <a:latin typeface="+mj-lt"/>
                <a:cs typeface="Arial"/>
              </a:rPr>
              <a:t>kar,</a:t>
            </a:r>
            <a:r>
              <a:rPr lang="da-DK" sz="2200" spc="-70" dirty="0">
                <a:solidFill>
                  <a:schemeClr val="bg2">
                    <a:lumMod val="10000"/>
                  </a:schemeClr>
                </a:solidFill>
                <a:latin typeface="+mj-lt"/>
                <a:cs typeface="Arial"/>
              </a:rPr>
              <a:t> </a:t>
            </a:r>
            <a:r>
              <a:rPr lang="da-DK" sz="2200" dirty="0">
                <a:solidFill>
                  <a:schemeClr val="bg2">
                    <a:lumMod val="10000"/>
                  </a:schemeClr>
                </a:solidFill>
                <a:latin typeface="+mj-lt"/>
                <a:cs typeface="Arial"/>
              </a:rPr>
              <a:t>sener,</a:t>
            </a:r>
            <a:r>
              <a:rPr lang="da-DK" sz="2200" spc="-55" dirty="0">
                <a:solidFill>
                  <a:schemeClr val="bg2">
                    <a:lumMod val="10000"/>
                  </a:schemeClr>
                </a:solidFill>
                <a:latin typeface="+mj-lt"/>
                <a:cs typeface="Arial"/>
              </a:rPr>
              <a:t> </a:t>
            </a:r>
            <a:r>
              <a:rPr lang="da-DK" sz="2200" spc="-10" dirty="0">
                <a:solidFill>
                  <a:schemeClr val="bg2">
                    <a:lumMod val="10000"/>
                  </a:schemeClr>
                </a:solidFill>
                <a:latin typeface="+mj-lt"/>
                <a:cs typeface="Arial"/>
              </a:rPr>
              <a:t>knogler</a:t>
            </a:r>
            <a:endParaRPr lang="da-DK" sz="2200" dirty="0">
              <a:solidFill>
                <a:schemeClr val="bg2">
                  <a:lumMod val="10000"/>
                </a:schemeClr>
              </a:solidFill>
              <a:latin typeface="+mj-lt"/>
              <a:cs typeface="Arial"/>
            </a:endParaRPr>
          </a:p>
          <a:p>
            <a:pPr marL="268605" indent="-255904">
              <a:spcBef>
                <a:spcPts val="1660"/>
              </a:spcBef>
              <a:buFont typeface="Georgia"/>
              <a:buChar char="•"/>
              <a:tabLst>
                <a:tab pos="268605" algn="l"/>
              </a:tabLst>
            </a:pPr>
            <a:r>
              <a:rPr lang="da-DK" sz="2200" spc="-10" dirty="0">
                <a:solidFill>
                  <a:schemeClr val="bg2">
                    <a:lumMod val="10000"/>
                  </a:schemeClr>
                </a:solidFill>
                <a:latin typeface="+mj-lt"/>
                <a:cs typeface="Arial"/>
              </a:rPr>
              <a:t>Infektion</a:t>
            </a:r>
            <a:endParaRPr lang="da-DK" sz="2200" dirty="0">
              <a:solidFill>
                <a:schemeClr val="bg2">
                  <a:lumMod val="10000"/>
                </a:schemeClr>
              </a:solidFill>
              <a:latin typeface="+mj-lt"/>
              <a:cs typeface="Arial"/>
            </a:endParaRPr>
          </a:p>
        </p:txBody>
      </p:sp>
      <p:sp>
        <p:nvSpPr>
          <p:cNvPr id="6" name="object 6"/>
          <p:cNvSpPr txBox="1"/>
          <p:nvPr/>
        </p:nvSpPr>
        <p:spPr>
          <a:xfrm>
            <a:off x="10130155" y="28193"/>
            <a:ext cx="250190" cy="299720"/>
          </a:xfrm>
          <a:prstGeom prst="rect">
            <a:avLst/>
          </a:prstGeom>
        </p:spPr>
        <p:txBody>
          <a:bodyPr vert="horz" wrap="square" lIns="0" tIns="12700" rIns="0" bIns="0" rtlCol="0">
            <a:spAutoFit/>
          </a:bodyPr>
          <a:lstStyle/>
          <a:p>
            <a:pPr marL="12700">
              <a:spcBef>
                <a:spcPts val="100"/>
              </a:spcBef>
            </a:pPr>
            <a:r>
              <a:rPr spc="-25" dirty="0">
                <a:solidFill>
                  <a:srgbClr val="FFFFFF"/>
                </a:solidFill>
                <a:latin typeface="Georgia"/>
                <a:cs typeface="Georgia"/>
              </a:rPr>
              <a:t>12</a:t>
            </a:r>
            <a:endParaRPr>
              <a:latin typeface="Georgia"/>
              <a:cs typeface="Georgia"/>
            </a:endParaRPr>
          </a:p>
        </p:txBody>
      </p:sp>
      <p:pic>
        <p:nvPicPr>
          <p:cNvPr id="8" name="Billede 7" descr="Et billede, der indeholder pink, person, indendørs, mad&#10;&#10;Automatisk genereret beskrivelse">
            <a:extLst>
              <a:ext uri="{FF2B5EF4-FFF2-40B4-BE49-F238E27FC236}">
                <a16:creationId xmlns:a16="http://schemas.microsoft.com/office/drawing/2014/main" id="{A7BFF034-3F9F-EB3F-2839-E8650AFB3812}"/>
              </a:ext>
            </a:extLst>
          </p:cNvPr>
          <p:cNvPicPr>
            <a:picLocks noChangeAspect="1"/>
          </p:cNvPicPr>
          <p:nvPr/>
        </p:nvPicPr>
        <p:blipFill>
          <a:blip r:embed="rId3"/>
          <a:stretch>
            <a:fillRect/>
          </a:stretch>
        </p:blipFill>
        <p:spPr>
          <a:xfrm>
            <a:off x="8837339" y="858268"/>
            <a:ext cx="2167312" cy="220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kstfelt 9">
            <a:extLst>
              <a:ext uri="{FF2B5EF4-FFF2-40B4-BE49-F238E27FC236}">
                <a16:creationId xmlns:a16="http://schemas.microsoft.com/office/drawing/2014/main" id="{DD5845C5-DFF9-E740-A520-9C891B26CE89}"/>
              </a:ext>
            </a:extLst>
          </p:cNvPr>
          <p:cNvSpPr txBox="1"/>
          <p:nvPr/>
        </p:nvSpPr>
        <p:spPr>
          <a:xfrm>
            <a:off x="9210121" y="3119700"/>
            <a:ext cx="1263487" cy="307777"/>
          </a:xfrm>
          <a:prstGeom prst="rect">
            <a:avLst/>
          </a:prstGeom>
          <a:noFill/>
        </p:spPr>
        <p:txBody>
          <a:bodyPr wrap="none" rtlCol="0">
            <a:spAutoFit/>
          </a:bodyPr>
          <a:lstStyle/>
          <a:p>
            <a:r>
              <a:rPr lang="da-DK" sz="1400" dirty="0">
                <a:solidFill>
                  <a:srgbClr val="3B5182"/>
                </a:solidFill>
              </a:rPr>
              <a:t>Gul nekrose</a:t>
            </a:r>
          </a:p>
        </p:txBody>
      </p:sp>
      <p:pic>
        <p:nvPicPr>
          <p:cNvPr id="12" name="Billede 11" descr="Et billede, der indeholder Kød/hud, person, åre, hud&#10;&#10;Automatisk genereret beskrivelse">
            <a:extLst>
              <a:ext uri="{FF2B5EF4-FFF2-40B4-BE49-F238E27FC236}">
                <a16:creationId xmlns:a16="http://schemas.microsoft.com/office/drawing/2014/main" id="{7E35F686-E3EF-3CEE-F0D6-F9C18641B4DF}"/>
              </a:ext>
            </a:extLst>
          </p:cNvPr>
          <p:cNvPicPr>
            <a:picLocks noChangeAspect="1"/>
          </p:cNvPicPr>
          <p:nvPr/>
        </p:nvPicPr>
        <p:blipFill>
          <a:blip r:embed="rId4"/>
          <a:stretch>
            <a:fillRect/>
          </a:stretch>
        </p:blipFill>
        <p:spPr>
          <a:xfrm>
            <a:off x="5344639" y="1309401"/>
            <a:ext cx="2921518" cy="1664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kstfelt 12">
            <a:extLst>
              <a:ext uri="{FF2B5EF4-FFF2-40B4-BE49-F238E27FC236}">
                <a16:creationId xmlns:a16="http://schemas.microsoft.com/office/drawing/2014/main" id="{1D8D34F7-C05B-5DC9-D202-7812D98ED674}"/>
              </a:ext>
            </a:extLst>
          </p:cNvPr>
          <p:cNvSpPr txBox="1"/>
          <p:nvPr/>
        </p:nvSpPr>
        <p:spPr>
          <a:xfrm>
            <a:off x="5513548" y="3092536"/>
            <a:ext cx="2081019" cy="307777"/>
          </a:xfrm>
          <a:prstGeom prst="rect">
            <a:avLst/>
          </a:prstGeom>
          <a:noFill/>
        </p:spPr>
        <p:txBody>
          <a:bodyPr wrap="none" rtlCol="0">
            <a:spAutoFit/>
          </a:bodyPr>
          <a:lstStyle/>
          <a:p>
            <a:r>
              <a:rPr lang="da-DK" sz="1400" dirty="0">
                <a:solidFill>
                  <a:srgbClr val="3B5182"/>
                </a:solidFill>
              </a:rPr>
              <a:t>Hævelse og infektion</a:t>
            </a:r>
          </a:p>
        </p:txBody>
      </p:sp>
      <p:pic>
        <p:nvPicPr>
          <p:cNvPr id="15" name="Billede 14" descr="Et billede, der indeholder Kød/hud, skade, blod, lægeundersøgelse/medicin&#10;&#10;Automatisk genereret beskrivelse">
            <a:extLst>
              <a:ext uri="{FF2B5EF4-FFF2-40B4-BE49-F238E27FC236}">
                <a16:creationId xmlns:a16="http://schemas.microsoft.com/office/drawing/2014/main" id="{96D9700C-D638-A06F-C200-ACF988F456F0}"/>
              </a:ext>
            </a:extLst>
          </p:cNvPr>
          <p:cNvPicPr>
            <a:picLocks noChangeAspect="1"/>
          </p:cNvPicPr>
          <p:nvPr/>
        </p:nvPicPr>
        <p:blipFill>
          <a:blip r:embed="rId5"/>
          <a:stretch>
            <a:fillRect/>
          </a:stretch>
        </p:blipFill>
        <p:spPr>
          <a:xfrm>
            <a:off x="8995367" y="3826420"/>
            <a:ext cx="1851256" cy="2041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kstfelt 15">
            <a:extLst>
              <a:ext uri="{FF2B5EF4-FFF2-40B4-BE49-F238E27FC236}">
                <a16:creationId xmlns:a16="http://schemas.microsoft.com/office/drawing/2014/main" id="{3FA5C554-4DC4-76BC-17E5-318AF776A095}"/>
              </a:ext>
            </a:extLst>
          </p:cNvPr>
          <p:cNvSpPr txBox="1"/>
          <p:nvPr/>
        </p:nvSpPr>
        <p:spPr>
          <a:xfrm>
            <a:off x="9203709" y="5973742"/>
            <a:ext cx="1269899" cy="307777"/>
          </a:xfrm>
          <a:prstGeom prst="rect">
            <a:avLst/>
          </a:prstGeom>
          <a:noFill/>
        </p:spPr>
        <p:txBody>
          <a:bodyPr wrap="none" rtlCol="0">
            <a:spAutoFit/>
          </a:bodyPr>
          <a:lstStyle/>
          <a:p>
            <a:r>
              <a:rPr lang="da-DK" sz="1400" dirty="0">
                <a:solidFill>
                  <a:srgbClr val="3B5182"/>
                </a:solidFill>
              </a:rPr>
              <a:t>Blottet sene</a:t>
            </a:r>
          </a:p>
        </p:txBody>
      </p:sp>
      <p:pic>
        <p:nvPicPr>
          <p:cNvPr id="18" name="Billede 17" descr="Et billede, der indeholder person, Kød/hud, åre, finger&#10;&#10;Automatisk genereret beskrivelse">
            <a:extLst>
              <a:ext uri="{FF2B5EF4-FFF2-40B4-BE49-F238E27FC236}">
                <a16:creationId xmlns:a16="http://schemas.microsoft.com/office/drawing/2014/main" id="{75640295-2CA7-44CA-2636-7F18B552D9CF}"/>
              </a:ext>
            </a:extLst>
          </p:cNvPr>
          <p:cNvPicPr>
            <a:picLocks noChangeAspect="1"/>
          </p:cNvPicPr>
          <p:nvPr/>
        </p:nvPicPr>
        <p:blipFill>
          <a:blip r:embed="rId6"/>
          <a:stretch>
            <a:fillRect/>
          </a:stretch>
        </p:blipFill>
        <p:spPr>
          <a:xfrm>
            <a:off x="5932560" y="4035032"/>
            <a:ext cx="2333597" cy="1624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kstfelt 18">
            <a:extLst>
              <a:ext uri="{FF2B5EF4-FFF2-40B4-BE49-F238E27FC236}">
                <a16:creationId xmlns:a16="http://schemas.microsoft.com/office/drawing/2014/main" id="{55B73C67-ADE6-3FDB-FC33-150C122C5A32}"/>
              </a:ext>
            </a:extLst>
          </p:cNvPr>
          <p:cNvSpPr txBox="1"/>
          <p:nvPr/>
        </p:nvSpPr>
        <p:spPr>
          <a:xfrm>
            <a:off x="6211614" y="5894298"/>
            <a:ext cx="1340432" cy="307777"/>
          </a:xfrm>
          <a:prstGeom prst="rect">
            <a:avLst/>
          </a:prstGeom>
          <a:noFill/>
        </p:spPr>
        <p:txBody>
          <a:bodyPr wrap="none" rtlCol="0">
            <a:spAutoFit/>
          </a:bodyPr>
          <a:lstStyle/>
          <a:p>
            <a:r>
              <a:rPr lang="da-DK" sz="1400" dirty="0">
                <a:solidFill>
                  <a:srgbClr val="3B5182"/>
                </a:solidFill>
              </a:rPr>
              <a:t>Sort nekrose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824002" y="156656"/>
            <a:ext cx="9631200" cy="566822"/>
          </a:xfrm>
          <a:prstGeom prst="rect">
            <a:avLst/>
          </a:prstGeom>
        </p:spPr>
        <p:txBody>
          <a:bodyPr vert="horz" wrap="square" lIns="0" tIns="12700" rIns="0" bIns="0" rtlCol="0" anchor="b" anchorCtr="0">
            <a:spAutoFit/>
          </a:bodyPr>
          <a:lstStyle/>
          <a:p>
            <a:pPr marL="12700">
              <a:lnSpc>
                <a:spcPct val="100000"/>
              </a:lnSpc>
              <a:spcBef>
                <a:spcPts val="100"/>
              </a:spcBef>
              <a:tabLst>
                <a:tab pos="5659755" algn="l"/>
              </a:tabLst>
            </a:pPr>
            <a:r>
              <a:rPr sz="3600" b="1" spc="-10" dirty="0" err="1">
                <a:solidFill>
                  <a:srgbClr val="3B5182"/>
                </a:solidFill>
                <a:latin typeface="+mj-lt"/>
              </a:rPr>
              <a:t>Granulationsfasen</a:t>
            </a:r>
            <a:r>
              <a:rPr sz="3600" b="1" spc="-70" dirty="0">
                <a:solidFill>
                  <a:srgbClr val="3B5182"/>
                </a:solidFill>
                <a:latin typeface="+mj-lt"/>
              </a:rPr>
              <a:t> </a:t>
            </a:r>
            <a:r>
              <a:rPr sz="3600" b="1" spc="-50" dirty="0">
                <a:solidFill>
                  <a:srgbClr val="3B5182"/>
                </a:solidFill>
                <a:latin typeface="+mj-lt"/>
              </a:rPr>
              <a:t>-</a:t>
            </a:r>
            <a:r>
              <a:rPr lang="da-DK" sz="3600" b="1" spc="-50" dirty="0">
                <a:solidFill>
                  <a:srgbClr val="3B5182"/>
                </a:solidFill>
                <a:latin typeface="+mj-lt"/>
              </a:rPr>
              <a:t> </a:t>
            </a:r>
            <a:r>
              <a:rPr sz="3600" b="1" spc="-10" dirty="0" err="1">
                <a:solidFill>
                  <a:srgbClr val="3B5182"/>
                </a:solidFill>
                <a:latin typeface="+mj-lt"/>
              </a:rPr>
              <a:t>opbygning</a:t>
            </a:r>
            <a:endParaRPr sz="3600" b="1" dirty="0">
              <a:solidFill>
                <a:srgbClr val="3B5182"/>
              </a:solidFill>
              <a:latin typeface="+mj-lt"/>
            </a:endParaRPr>
          </a:p>
        </p:txBody>
      </p:sp>
      <p:sp>
        <p:nvSpPr>
          <p:cNvPr id="10" name="object 10"/>
          <p:cNvSpPr txBox="1"/>
          <p:nvPr/>
        </p:nvSpPr>
        <p:spPr>
          <a:xfrm>
            <a:off x="554477" y="831581"/>
            <a:ext cx="7294123" cy="4866076"/>
          </a:xfrm>
          <a:prstGeom prst="rect">
            <a:avLst/>
          </a:prstGeom>
        </p:spPr>
        <p:txBody>
          <a:bodyPr vert="horz" wrap="square" lIns="0" tIns="69215" rIns="0" bIns="0" rtlCol="0">
            <a:spAutoFit/>
          </a:bodyPr>
          <a:lstStyle/>
          <a:p>
            <a:pPr marL="262255">
              <a:spcBef>
                <a:spcPts val="375"/>
              </a:spcBef>
              <a:tabLst>
                <a:tab pos="2839720" algn="l"/>
              </a:tabLst>
            </a:pPr>
            <a:r>
              <a:rPr b="1" spc="-150" dirty="0" err="1">
                <a:solidFill>
                  <a:schemeClr val="bg2">
                    <a:lumMod val="10000"/>
                  </a:schemeClr>
                </a:solidFill>
                <a:cs typeface="Arial Black"/>
              </a:rPr>
              <a:t>Akutte</a:t>
            </a:r>
            <a:r>
              <a:rPr b="1" spc="-150" dirty="0">
                <a:solidFill>
                  <a:schemeClr val="bg2">
                    <a:lumMod val="10000"/>
                  </a:schemeClr>
                </a:solidFill>
                <a:cs typeface="Arial Black"/>
              </a:rPr>
              <a:t> sår: 3 - 4 </a:t>
            </a:r>
            <a:r>
              <a:rPr b="1" spc="-150" dirty="0" err="1">
                <a:solidFill>
                  <a:schemeClr val="bg2">
                    <a:lumMod val="10000"/>
                  </a:schemeClr>
                </a:solidFill>
                <a:cs typeface="Arial Black"/>
              </a:rPr>
              <a:t>dage</a:t>
            </a:r>
            <a:endParaRPr lang="da-DK" b="1" spc="-150" dirty="0">
              <a:solidFill>
                <a:schemeClr val="bg2">
                  <a:lumMod val="10000"/>
                </a:schemeClr>
              </a:solidFill>
              <a:cs typeface="Arial Black"/>
            </a:endParaRPr>
          </a:p>
          <a:p>
            <a:pPr marL="262255">
              <a:spcBef>
                <a:spcPts val="375"/>
              </a:spcBef>
              <a:tabLst>
                <a:tab pos="2839720" algn="l"/>
              </a:tabLst>
            </a:pPr>
            <a:r>
              <a:rPr b="1" spc="-150" dirty="0" err="1">
                <a:solidFill>
                  <a:schemeClr val="bg2">
                    <a:lumMod val="10000"/>
                  </a:schemeClr>
                </a:solidFill>
                <a:cs typeface="Arial Black"/>
              </a:rPr>
              <a:t>Kroniske</a:t>
            </a:r>
            <a:r>
              <a:rPr b="1" spc="-150" dirty="0">
                <a:solidFill>
                  <a:schemeClr val="bg2">
                    <a:lumMod val="10000"/>
                  </a:schemeClr>
                </a:solidFill>
                <a:cs typeface="Arial Black"/>
              </a:rPr>
              <a:t> sår: </a:t>
            </a:r>
            <a:r>
              <a:rPr lang="da-DK" b="1" spc="-150" dirty="0">
                <a:solidFill>
                  <a:schemeClr val="bg2">
                    <a:lumMod val="10000"/>
                  </a:schemeClr>
                </a:solidFill>
                <a:cs typeface="Arial Black"/>
              </a:rPr>
              <a:t>Må</a:t>
            </a:r>
            <a:r>
              <a:rPr b="1" spc="-150" dirty="0" err="1">
                <a:solidFill>
                  <a:schemeClr val="bg2">
                    <a:lumMod val="10000"/>
                  </a:schemeClr>
                </a:solidFill>
                <a:cs typeface="Arial Black"/>
              </a:rPr>
              <a:t>neder</a:t>
            </a:r>
            <a:r>
              <a:rPr lang="da-DK" b="1" spc="-150" dirty="0">
                <a:solidFill>
                  <a:schemeClr val="bg2">
                    <a:lumMod val="10000"/>
                  </a:schemeClr>
                </a:solidFill>
                <a:cs typeface="Arial Black"/>
              </a:rPr>
              <a:t> eller </a:t>
            </a:r>
            <a:r>
              <a:rPr b="1" spc="-150" dirty="0" err="1">
                <a:solidFill>
                  <a:schemeClr val="bg2">
                    <a:lumMod val="10000"/>
                  </a:schemeClr>
                </a:solidFill>
                <a:cs typeface="Arial Black"/>
              </a:rPr>
              <a:t>år</a:t>
            </a:r>
            <a:endParaRPr b="1" spc="-150" dirty="0">
              <a:solidFill>
                <a:schemeClr val="bg2">
                  <a:lumMod val="10000"/>
                </a:schemeClr>
              </a:solidFill>
              <a:cs typeface="Arial Black"/>
            </a:endParaRPr>
          </a:p>
          <a:p>
            <a:pPr marL="297815" marR="1034415" indent="-285750">
              <a:spcBef>
                <a:spcPts val="2265"/>
              </a:spcBef>
              <a:buFont typeface="Arial" panose="020B0604020202020204" pitchFamily="34" charset="0"/>
              <a:buChar char="•"/>
              <a:tabLst>
                <a:tab pos="268605" algn="l"/>
              </a:tabLst>
            </a:pPr>
            <a:r>
              <a:rPr sz="1600" dirty="0">
                <a:solidFill>
                  <a:schemeClr val="bg2">
                    <a:lumMod val="10000"/>
                  </a:schemeClr>
                </a:solidFill>
                <a:cs typeface="Arial"/>
              </a:rPr>
              <a:t>Domineres</a:t>
            </a:r>
            <a:r>
              <a:rPr sz="1600" spc="-55" dirty="0">
                <a:solidFill>
                  <a:schemeClr val="bg2">
                    <a:lumMod val="10000"/>
                  </a:schemeClr>
                </a:solidFill>
                <a:cs typeface="Arial"/>
              </a:rPr>
              <a:t> </a:t>
            </a:r>
            <a:r>
              <a:rPr sz="1600" dirty="0" err="1">
                <a:solidFill>
                  <a:schemeClr val="bg2">
                    <a:lumMod val="10000"/>
                  </a:schemeClr>
                </a:solidFill>
                <a:cs typeface="Arial"/>
              </a:rPr>
              <a:t>af</a:t>
            </a:r>
            <a:r>
              <a:rPr sz="1600" spc="-35" dirty="0">
                <a:solidFill>
                  <a:schemeClr val="bg2">
                    <a:lumMod val="10000"/>
                  </a:schemeClr>
                </a:solidFill>
                <a:cs typeface="Arial"/>
              </a:rPr>
              <a:t> </a:t>
            </a:r>
            <a:r>
              <a:rPr sz="1600" dirty="0" err="1">
                <a:solidFill>
                  <a:schemeClr val="bg2">
                    <a:lumMod val="10000"/>
                  </a:schemeClr>
                </a:solidFill>
                <a:cs typeface="Arial"/>
              </a:rPr>
              <a:t>fibroblasten</a:t>
            </a:r>
            <a:r>
              <a:rPr lang="da-DK" sz="1600" dirty="0">
                <a:solidFill>
                  <a:schemeClr val="bg2">
                    <a:lumMod val="10000"/>
                  </a:schemeClr>
                </a:solidFill>
                <a:cs typeface="Arial"/>
              </a:rPr>
              <a:t>,</a:t>
            </a:r>
            <a:r>
              <a:rPr sz="1600" spc="-50" dirty="0">
                <a:solidFill>
                  <a:schemeClr val="bg2">
                    <a:lumMod val="10000"/>
                  </a:schemeClr>
                </a:solidFill>
                <a:cs typeface="Arial"/>
              </a:rPr>
              <a:t> </a:t>
            </a:r>
            <a:r>
              <a:rPr sz="1600" dirty="0">
                <a:solidFill>
                  <a:schemeClr val="bg2">
                    <a:lumMod val="10000"/>
                  </a:schemeClr>
                </a:solidFill>
                <a:cs typeface="Arial"/>
              </a:rPr>
              <a:t>som</a:t>
            </a:r>
            <a:r>
              <a:rPr sz="1600" spc="-40" dirty="0">
                <a:solidFill>
                  <a:schemeClr val="bg2">
                    <a:lumMod val="10000"/>
                  </a:schemeClr>
                </a:solidFill>
                <a:cs typeface="Arial"/>
              </a:rPr>
              <a:t> </a:t>
            </a:r>
            <a:r>
              <a:rPr sz="1600" dirty="0">
                <a:solidFill>
                  <a:schemeClr val="bg2">
                    <a:lumMod val="10000"/>
                  </a:schemeClr>
                </a:solidFill>
                <a:cs typeface="Arial"/>
              </a:rPr>
              <a:t>danner</a:t>
            </a:r>
            <a:r>
              <a:rPr sz="1600" spc="-45" dirty="0">
                <a:solidFill>
                  <a:schemeClr val="bg2">
                    <a:lumMod val="10000"/>
                  </a:schemeClr>
                </a:solidFill>
                <a:cs typeface="Arial"/>
              </a:rPr>
              <a:t> </a:t>
            </a:r>
            <a:r>
              <a:rPr sz="1600" dirty="0">
                <a:solidFill>
                  <a:schemeClr val="bg2">
                    <a:lumMod val="10000"/>
                  </a:schemeClr>
                </a:solidFill>
                <a:cs typeface="Arial"/>
              </a:rPr>
              <a:t>kollagen</a:t>
            </a:r>
            <a:r>
              <a:rPr sz="1600" spc="-70" dirty="0">
                <a:solidFill>
                  <a:schemeClr val="bg2">
                    <a:lumMod val="10000"/>
                  </a:schemeClr>
                </a:solidFill>
                <a:cs typeface="Arial"/>
              </a:rPr>
              <a:t> </a:t>
            </a:r>
            <a:r>
              <a:rPr sz="1600" spc="-25" dirty="0">
                <a:solidFill>
                  <a:schemeClr val="bg2">
                    <a:lumMod val="10000"/>
                  </a:schemeClr>
                </a:solidFill>
                <a:cs typeface="Arial"/>
              </a:rPr>
              <a:t>og </a:t>
            </a:r>
            <a:r>
              <a:rPr sz="1600" spc="-10" dirty="0">
                <a:solidFill>
                  <a:schemeClr val="bg2">
                    <a:lumMod val="10000"/>
                  </a:schemeClr>
                </a:solidFill>
                <a:cs typeface="Arial"/>
              </a:rPr>
              <a:t>grundsubstans</a:t>
            </a:r>
            <a:endParaRPr sz="1600" dirty="0">
              <a:solidFill>
                <a:schemeClr val="bg2">
                  <a:lumMod val="10000"/>
                </a:schemeClr>
              </a:solidFill>
              <a:cs typeface="Arial"/>
            </a:endParaRPr>
          </a:p>
          <a:p>
            <a:pPr marL="285750" indent="-285750">
              <a:spcBef>
                <a:spcPts val="680"/>
              </a:spcBef>
              <a:buFont typeface="Arial" panose="020B0604020202020204" pitchFamily="34" charset="0"/>
              <a:buChar char="•"/>
            </a:pPr>
            <a:endParaRPr sz="1600" dirty="0">
              <a:solidFill>
                <a:schemeClr val="bg2">
                  <a:lumMod val="10000"/>
                </a:schemeClr>
              </a:solidFill>
              <a:cs typeface="Arial"/>
            </a:endParaRPr>
          </a:p>
          <a:p>
            <a:pPr marL="297815" marR="885190" indent="-285750">
              <a:buFont typeface="Arial" panose="020B0604020202020204" pitchFamily="34" charset="0"/>
              <a:buChar char="•"/>
              <a:tabLst>
                <a:tab pos="268605" algn="l"/>
              </a:tabLst>
            </a:pPr>
            <a:r>
              <a:rPr sz="1600" dirty="0">
                <a:solidFill>
                  <a:schemeClr val="bg2">
                    <a:lumMod val="10000"/>
                  </a:schemeClr>
                </a:solidFill>
                <a:cs typeface="Arial"/>
              </a:rPr>
              <a:t>Der</a:t>
            </a:r>
            <a:r>
              <a:rPr sz="1600" spc="-30" dirty="0">
                <a:solidFill>
                  <a:schemeClr val="bg2">
                    <a:lumMod val="10000"/>
                  </a:schemeClr>
                </a:solidFill>
                <a:cs typeface="Arial"/>
              </a:rPr>
              <a:t> </a:t>
            </a:r>
            <a:r>
              <a:rPr sz="1600" dirty="0">
                <a:solidFill>
                  <a:schemeClr val="bg2">
                    <a:lumMod val="10000"/>
                  </a:schemeClr>
                </a:solidFill>
                <a:cs typeface="Arial"/>
              </a:rPr>
              <a:t>vokser</a:t>
            </a:r>
            <a:r>
              <a:rPr sz="1600" spc="-40" dirty="0">
                <a:solidFill>
                  <a:schemeClr val="bg2">
                    <a:lumMod val="10000"/>
                  </a:schemeClr>
                </a:solidFill>
                <a:cs typeface="Arial"/>
              </a:rPr>
              <a:t> </a:t>
            </a:r>
            <a:r>
              <a:rPr sz="1600" dirty="0">
                <a:solidFill>
                  <a:schemeClr val="bg2">
                    <a:lumMod val="10000"/>
                  </a:schemeClr>
                </a:solidFill>
                <a:cs typeface="Arial"/>
              </a:rPr>
              <a:t>nye</a:t>
            </a:r>
            <a:r>
              <a:rPr sz="1600" spc="-30" dirty="0">
                <a:solidFill>
                  <a:schemeClr val="bg2">
                    <a:lumMod val="10000"/>
                  </a:schemeClr>
                </a:solidFill>
                <a:cs typeface="Arial"/>
              </a:rPr>
              <a:t> </a:t>
            </a:r>
            <a:r>
              <a:rPr sz="1600" dirty="0">
                <a:solidFill>
                  <a:schemeClr val="bg2">
                    <a:lumMod val="10000"/>
                  </a:schemeClr>
                </a:solidFill>
                <a:cs typeface="Arial"/>
              </a:rPr>
              <a:t>små</a:t>
            </a:r>
            <a:r>
              <a:rPr sz="1600" spc="-25" dirty="0">
                <a:solidFill>
                  <a:schemeClr val="bg2">
                    <a:lumMod val="10000"/>
                  </a:schemeClr>
                </a:solidFill>
                <a:cs typeface="Arial"/>
              </a:rPr>
              <a:t> </a:t>
            </a:r>
            <a:r>
              <a:rPr sz="1600" dirty="0">
                <a:solidFill>
                  <a:schemeClr val="bg2">
                    <a:lumMod val="10000"/>
                  </a:schemeClr>
                </a:solidFill>
                <a:cs typeface="Arial"/>
              </a:rPr>
              <a:t>blodkar</a:t>
            </a:r>
            <a:r>
              <a:rPr sz="1600" spc="-35" dirty="0">
                <a:solidFill>
                  <a:schemeClr val="bg2">
                    <a:lumMod val="10000"/>
                  </a:schemeClr>
                </a:solidFill>
                <a:cs typeface="Arial"/>
              </a:rPr>
              <a:t> </a:t>
            </a:r>
            <a:r>
              <a:rPr sz="1600" dirty="0">
                <a:solidFill>
                  <a:schemeClr val="bg2">
                    <a:lumMod val="10000"/>
                  </a:schemeClr>
                </a:solidFill>
                <a:cs typeface="Arial"/>
              </a:rPr>
              <a:t>ind</a:t>
            </a:r>
            <a:r>
              <a:rPr sz="1600" spc="-40" dirty="0">
                <a:solidFill>
                  <a:schemeClr val="bg2">
                    <a:lumMod val="10000"/>
                  </a:schemeClr>
                </a:solidFill>
                <a:cs typeface="Arial"/>
              </a:rPr>
              <a:t> </a:t>
            </a:r>
            <a:r>
              <a:rPr sz="1600" dirty="0">
                <a:solidFill>
                  <a:schemeClr val="bg2">
                    <a:lumMod val="10000"/>
                  </a:schemeClr>
                </a:solidFill>
                <a:cs typeface="Arial"/>
              </a:rPr>
              <a:t>i</a:t>
            </a:r>
            <a:r>
              <a:rPr sz="1600" spc="-35" dirty="0">
                <a:solidFill>
                  <a:schemeClr val="bg2">
                    <a:lumMod val="10000"/>
                  </a:schemeClr>
                </a:solidFill>
                <a:cs typeface="Arial"/>
              </a:rPr>
              <a:t> </a:t>
            </a:r>
            <a:r>
              <a:rPr sz="1600" dirty="0">
                <a:solidFill>
                  <a:schemeClr val="bg2">
                    <a:lumMod val="10000"/>
                  </a:schemeClr>
                </a:solidFill>
                <a:cs typeface="Arial"/>
              </a:rPr>
              <a:t>sårfladen,</a:t>
            </a:r>
            <a:r>
              <a:rPr sz="1600" spc="-25" dirty="0">
                <a:solidFill>
                  <a:schemeClr val="bg2">
                    <a:lumMod val="10000"/>
                  </a:schemeClr>
                </a:solidFill>
                <a:cs typeface="Arial"/>
              </a:rPr>
              <a:t> </a:t>
            </a:r>
            <a:r>
              <a:rPr sz="1600" dirty="0">
                <a:solidFill>
                  <a:schemeClr val="bg2">
                    <a:lumMod val="10000"/>
                  </a:schemeClr>
                </a:solidFill>
                <a:cs typeface="Arial"/>
              </a:rPr>
              <a:t>og</a:t>
            </a:r>
            <a:r>
              <a:rPr sz="1600" spc="-25" dirty="0">
                <a:solidFill>
                  <a:schemeClr val="bg2">
                    <a:lumMod val="10000"/>
                  </a:schemeClr>
                </a:solidFill>
                <a:cs typeface="Arial"/>
              </a:rPr>
              <a:t> </a:t>
            </a:r>
            <a:r>
              <a:rPr sz="1600" spc="-10" dirty="0">
                <a:solidFill>
                  <a:schemeClr val="bg2">
                    <a:lumMod val="10000"/>
                  </a:schemeClr>
                </a:solidFill>
                <a:cs typeface="Arial"/>
              </a:rPr>
              <a:t>giver </a:t>
            </a:r>
            <a:r>
              <a:rPr sz="1600" dirty="0">
                <a:solidFill>
                  <a:schemeClr val="bg2">
                    <a:lumMod val="10000"/>
                  </a:schemeClr>
                </a:solidFill>
                <a:cs typeface="Arial"/>
              </a:rPr>
              <a:t>udseende</a:t>
            </a:r>
            <a:r>
              <a:rPr sz="1600" spc="-50" dirty="0">
                <a:solidFill>
                  <a:schemeClr val="bg2">
                    <a:lumMod val="10000"/>
                  </a:schemeClr>
                </a:solidFill>
                <a:cs typeface="Arial"/>
              </a:rPr>
              <a:t> </a:t>
            </a:r>
            <a:r>
              <a:rPr sz="1600" dirty="0">
                <a:solidFill>
                  <a:schemeClr val="bg2">
                    <a:lumMod val="10000"/>
                  </a:schemeClr>
                </a:solidFill>
                <a:cs typeface="Arial"/>
              </a:rPr>
              <a:t>af</a:t>
            </a:r>
            <a:r>
              <a:rPr sz="1600" spc="-35" dirty="0">
                <a:solidFill>
                  <a:schemeClr val="bg2">
                    <a:lumMod val="10000"/>
                  </a:schemeClr>
                </a:solidFill>
                <a:cs typeface="Arial"/>
              </a:rPr>
              <a:t> </a:t>
            </a:r>
            <a:r>
              <a:rPr sz="1600" dirty="0" err="1">
                <a:solidFill>
                  <a:schemeClr val="bg2">
                    <a:lumMod val="10000"/>
                  </a:schemeClr>
                </a:solidFill>
                <a:cs typeface="Arial"/>
              </a:rPr>
              <a:t>små</a:t>
            </a:r>
            <a:r>
              <a:rPr sz="1600" spc="-40" dirty="0">
                <a:solidFill>
                  <a:schemeClr val="bg2">
                    <a:lumMod val="10000"/>
                  </a:schemeClr>
                </a:solidFill>
                <a:cs typeface="Arial"/>
              </a:rPr>
              <a:t> </a:t>
            </a:r>
            <a:r>
              <a:rPr sz="1600" dirty="0" err="1">
                <a:solidFill>
                  <a:schemeClr val="bg2">
                    <a:lumMod val="10000"/>
                  </a:schemeClr>
                </a:solidFill>
                <a:cs typeface="Arial"/>
              </a:rPr>
              <a:t>granula</a:t>
            </a:r>
            <a:r>
              <a:rPr lang="da-DK" sz="1600" dirty="0">
                <a:solidFill>
                  <a:schemeClr val="bg2">
                    <a:lumMod val="10000"/>
                  </a:schemeClr>
                </a:solidFill>
                <a:cs typeface="Arial"/>
              </a:rPr>
              <a:t> (</a:t>
            </a:r>
            <a:r>
              <a:rPr sz="1600" spc="-10" dirty="0" err="1">
                <a:solidFill>
                  <a:schemeClr val="bg2">
                    <a:lumMod val="10000"/>
                  </a:schemeClr>
                </a:solidFill>
                <a:cs typeface="Arial"/>
              </a:rPr>
              <a:t>granulationsvæv</a:t>
            </a:r>
            <a:r>
              <a:rPr lang="da-DK" sz="1600" spc="-10" dirty="0">
                <a:solidFill>
                  <a:schemeClr val="bg2">
                    <a:lumMod val="10000"/>
                  </a:schemeClr>
                </a:solidFill>
                <a:cs typeface="Arial"/>
              </a:rPr>
              <a:t>)</a:t>
            </a:r>
            <a:endParaRPr sz="1600" dirty="0">
              <a:solidFill>
                <a:schemeClr val="bg2">
                  <a:lumMod val="10000"/>
                </a:schemeClr>
              </a:solidFill>
              <a:cs typeface="Arial"/>
            </a:endParaRPr>
          </a:p>
          <a:p>
            <a:pPr marL="285750" indent="-285750">
              <a:spcBef>
                <a:spcPts val="685"/>
              </a:spcBef>
              <a:buFont typeface="Arial" panose="020B0604020202020204" pitchFamily="34" charset="0"/>
              <a:buChar char="•"/>
            </a:pPr>
            <a:endParaRPr sz="1600" dirty="0">
              <a:solidFill>
                <a:schemeClr val="bg2">
                  <a:lumMod val="10000"/>
                </a:schemeClr>
              </a:solidFill>
              <a:cs typeface="Arial"/>
            </a:endParaRPr>
          </a:p>
          <a:p>
            <a:pPr marL="298451" indent="-285750">
              <a:buFont typeface="Arial" panose="020B0604020202020204" pitchFamily="34" charset="0"/>
              <a:buChar char="•"/>
              <a:tabLst>
                <a:tab pos="268605" algn="l"/>
              </a:tabLst>
            </a:pPr>
            <a:r>
              <a:rPr sz="1600" dirty="0">
                <a:solidFill>
                  <a:schemeClr val="bg2">
                    <a:lumMod val="10000"/>
                  </a:schemeClr>
                </a:solidFill>
                <a:cs typeface="Arial"/>
              </a:rPr>
              <a:t>Vævet</a:t>
            </a:r>
            <a:r>
              <a:rPr sz="1600" spc="-20" dirty="0">
                <a:solidFill>
                  <a:schemeClr val="bg2">
                    <a:lumMod val="10000"/>
                  </a:schemeClr>
                </a:solidFill>
                <a:cs typeface="Arial"/>
              </a:rPr>
              <a:t> </a:t>
            </a:r>
            <a:r>
              <a:rPr sz="1600" dirty="0">
                <a:solidFill>
                  <a:schemeClr val="bg2">
                    <a:lumMod val="10000"/>
                  </a:schemeClr>
                </a:solidFill>
                <a:cs typeface="Arial"/>
              </a:rPr>
              <a:t>er</a:t>
            </a:r>
            <a:r>
              <a:rPr sz="1600" spc="-20" dirty="0">
                <a:solidFill>
                  <a:schemeClr val="bg2">
                    <a:lumMod val="10000"/>
                  </a:schemeClr>
                </a:solidFill>
                <a:cs typeface="Arial"/>
              </a:rPr>
              <a:t> </a:t>
            </a:r>
            <a:r>
              <a:rPr sz="1600" dirty="0">
                <a:solidFill>
                  <a:schemeClr val="bg2">
                    <a:lumMod val="10000"/>
                  </a:schemeClr>
                </a:solidFill>
                <a:cs typeface="Arial"/>
              </a:rPr>
              <a:t>skrøbeligt</a:t>
            </a:r>
            <a:r>
              <a:rPr sz="1600" spc="-30" dirty="0">
                <a:solidFill>
                  <a:schemeClr val="bg2">
                    <a:lumMod val="10000"/>
                  </a:schemeClr>
                </a:solidFill>
                <a:cs typeface="Arial"/>
              </a:rPr>
              <a:t> </a:t>
            </a:r>
            <a:r>
              <a:rPr sz="1600" dirty="0">
                <a:solidFill>
                  <a:schemeClr val="bg2">
                    <a:lumMod val="10000"/>
                  </a:schemeClr>
                </a:solidFill>
                <a:cs typeface="Arial"/>
              </a:rPr>
              <a:t>og</a:t>
            </a:r>
            <a:r>
              <a:rPr sz="1600" spc="-30" dirty="0">
                <a:solidFill>
                  <a:schemeClr val="bg2">
                    <a:lumMod val="10000"/>
                  </a:schemeClr>
                </a:solidFill>
                <a:cs typeface="Arial"/>
              </a:rPr>
              <a:t> </a:t>
            </a:r>
            <a:r>
              <a:rPr sz="1600" dirty="0">
                <a:solidFill>
                  <a:schemeClr val="bg2">
                    <a:lumMod val="10000"/>
                  </a:schemeClr>
                </a:solidFill>
                <a:cs typeface="Arial"/>
              </a:rPr>
              <a:t>bløder</a:t>
            </a:r>
            <a:r>
              <a:rPr sz="1600" spc="-20" dirty="0">
                <a:solidFill>
                  <a:schemeClr val="bg2">
                    <a:lumMod val="10000"/>
                  </a:schemeClr>
                </a:solidFill>
                <a:cs typeface="Arial"/>
              </a:rPr>
              <a:t> </a:t>
            </a:r>
            <a:r>
              <a:rPr sz="1600" dirty="0">
                <a:solidFill>
                  <a:schemeClr val="bg2">
                    <a:lumMod val="10000"/>
                  </a:schemeClr>
                </a:solidFill>
                <a:cs typeface="Arial"/>
              </a:rPr>
              <a:t>let</a:t>
            </a:r>
            <a:r>
              <a:rPr sz="1600" spc="-30" dirty="0">
                <a:solidFill>
                  <a:schemeClr val="bg2">
                    <a:lumMod val="10000"/>
                  </a:schemeClr>
                </a:solidFill>
                <a:cs typeface="Arial"/>
              </a:rPr>
              <a:t> </a:t>
            </a:r>
            <a:r>
              <a:rPr sz="1600" dirty="0">
                <a:solidFill>
                  <a:schemeClr val="bg2">
                    <a:lumMod val="10000"/>
                  </a:schemeClr>
                </a:solidFill>
                <a:cs typeface="Arial"/>
              </a:rPr>
              <a:t>ved</a:t>
            </a:r>
            <a:r>
              <a:rPr sz="1600" spc="-30" dirty="0">
                <a:solidFill>
                  <a:schemeClr val="bg2">
                    <a:lumMod val="10000"/>
                  </a:schemeClr>
                </a:solidFill>
                <a:cs typeface="Arial"/>
              </a:rPr>
              <a:t> </a:t>
            </a:r>
            <a:r>
              <a:rPr sz="1600" spc="-10" dirty="0">
                <a:solidFill>
                  <a:schemeClr val="bg2">
                    <a:lumMod val="10000"/>
                  </a:schemeClr>
                </a:solidFill>
                <a:cs typeface="Arial"/>
              </a:rPr>
              <a:t>berøring</a:t>
            </a:r>
            <a:endParaRPr sz="1600" dirty="0">
              <a:solidFill>
                <a:schemeClr val="bg2">
                  <a:lumMod val="10000"/>
                </a:schemeClr>
              </a:solidFill>
              <a:cs typeface="Arial"/>
            </a:endParaRPr>
          </a:p>
          <a:p>
            <a:pPr marL="285750" indent="-285750">
              <a:spcBef>
                <a:spcPts val="680"/>
              </a:spcBef>
              <a:buFont typeface="Arial" panose="020B0604020202020204" pitchFamily="34" charset="0"/>
              <a:buChar char="•"/>
            </a:pPr>
            <a:endParaRPr sz="1600" dirty="0">
              <a:solidFill>
                <a:schemeClr val="bg2">
                  <a:lumMod val="10000"/>
                </a:schemeClr>
              </a:solidFill>
              <a:cs typeface="Arial"/>
            </a:endParaRPr>
          </a:p>
          <a:p>
            <a:pPr marL="297815" marR="325120" indent="-285750">
              <a:buFont typeface="Arial" panose="020B0604020202020204" pitchFamily="34" charset="0"/>
              <a:buChar char="•"/>
              <a:tabLst>
                <a:tab pos="268605" algn="l"/>
              </a:tabLst>
            </a:pPr>
            <a:r>
              <a:rPr sz="1600" dirty="0">
                <a:solidFill>
                  <a:schemeClr val="bg2">
                    <a:lumMod val="10000"/>
                  </a:schemeClr>
                </a:solidFill>
                <a:cs typeface="Arial"/>
              </a:rPr>
              <a:t>Når</a:t>
            </a:r>
            <a:r>
              <a:rPr sz="1600" spc="-35" dirty="0">
                <a:solidFill>
                  <a:schemeClr val="bg2">
                    <a:lumMod val="10000"/>
                  </a:schemeClr>
                </a:solidFill>
                <a:cs typeface="Arial"/>
              </a:rPr>
              <a:t> </a:t>
            </a:r>
            <a:r>
              <a:rPr sz="1600" dirty="0">
                <a:solidFill>
                  <a:schemeClr val="bg2">
                    <a:lumMod val="10000"/>
                  </a:schemeClr>
                </a:solidFill>
                <a:cs typeface="Arial"/>
              </a:rPr>
              <a:t>sårbunden</a:t>
            </a:r>
            <a:r>
              <a:rPr sz="1600" spc="-25" dirty="0">
                <a:solidFill>
                  <a:schemeClr val="bg2">
                    <a:lumMod val="10000"/>
                  </a:schemeClr>
                </a:solidFill>
                <a:cs typeface="Arial"/>
              </a:rPr>
              <a:t> </a:t>
            </a:r>
            <a:r>
              <a:rPr sz="1600" dirty="0">
                <a:solidFill>
                  <a:schemeClr val="bg2">
                    <a:lumMod val="10000"/>
                  </a:schemeClr>
                </a:solidFill>
                <a:cs typeface="Arial"/>
              </a:rPr>
              <a:t>er</a:t>
            </a:r>
            <a:r>
              <a:rPr sz="1600" spc="-35" dirty="0">
                <a:solidFill>
                  <a:schemeClr val="bg2">
                    <a:lumMod val="10000"/>
                  </a:schemeClr>
                </a:solidFill>
                <a:cs typeface="Arial"/>
              </a:rPr>
              <a:t> </a:t>
            </a:r>
            <a:r>
              <a:rPr sz="1600" dirty="0">
                <a:solidFill>
                  <a:schemeClr val="bg2">
                    <a:lumMod val="10000"/>
                  </a:schemeClr>
                </a:solidFill>
                <a:cs typeface="Arial"/>
              </a:rPr>
              <a:t>dækket</a:t>
            </a:r>
            <a:r>
              <a:rPr sz="1600" spc="-25" dirty="0">
                <a:solidFill>
                  <a:schemeClr val="bg2">
                    <a:lumMod val="10000"/>
                  </a:schemeClr>
                </a:solidFill>
                <a:cs typeface="Arial"/>
              </a:rPr>
              <a:t> </a:t>
            </a:r>
            <a:r>
              <a:rPr sz="1600" dirty="0">
                <a:solidFill>
                  <a:schemeClr val="bg2">
                    <a:lumMod val="10000"/>
                  </a:schemeClr>
                </a:solidFill>
                <a:cs typeface="Arial"/>
              </a:rPr>
              <a:t>af</a:t>
            </a:r>
            <a:r>
              <a:rPr sz="1600" spc="-30" dirty="0">
                <a:solidFill>
                  <a:schemeClr val="bg2">
                    <a:lumMod val="10000"/>
                  </a:schemeClr>
                </a:solidFill>
                <a:cs typeface="Arial"/>
              </a:rPr>
              <a:t> </a:t>
            </a:r>
            <a:r>
              <a:rPr sz="1600" dirty="0" err="1">
                <a:solidFill>
                  <a:schemeClr val="bg2">
                    <a:lumMod val="10000"/>
                  </a:schemeClr>
                </a:solidFill>
                <a:cs typeface="Arial"/>
              </a:rPr>
              <a:t>dette</a:t>
            </a:r>
            <a:r>
              <a:rPr sz="1600" spc="-25" dirty="0">
                <a:solidFill>
                  <a:schemeClr val="bg2">
                    <a:lumMod val="10000"/>
                  </a:schemeClr>
                </a:solidFill>
                <a:cs typeface="Arial"/>
              </a:rPr>
              <a:t> </a:t>
            </a:r>
            <a:r>
              <a:rPr sz="1600" dirty="0" err="1">
                <a:solidFill>
                  <a:schemeClr val="bg2">
                    <a:lumMod val="10000"/>
                  </a:schemeClr>
                </a:solidFill>
                <a:cs typeface="Arial"/>
              </a:rPr>
              <a:t>væv</a:t>
            </a:r>
            <a:r>
              <a:rPr lang="da-DK" sz="1600" spc="-30" dirty="0">
                <a:solidFill>
                  <a:schemeClr val="bg2">
                    <a:lumMod val="10000"/>
                  </a:schemeClr>
                </a:solidFill>
                <a:cs typeface="Arial"/>
              </a:rPr>
              <a:t>, </a:t>
            </a:r>
            <a:r>
              <a:rPr sz="1600" dirty="0" err="1">
                <a:solidFill>
                  <a:schemeClr val="bg2">
                    <a:lumMod val="10000"/>
                  </a:schemeClr>
                </a:solidFill>
                <a:cs typeface="Arial"/>
              </a:rPr>
              <a:t>kan</a:t>
            </a:r>
            <a:r>
              <a:rPr sz="1600" spc="-40" dirty="0">
                <a:solidFill>
                  <a:schemeClr val="bg2">
                    <a:lumMod val="10000"/>
                  </a:schemeClr>
                </a:solidFill>
                <a:cs typeface="Arial"/>
              </a:rPr>
              <a:t> </a:t>
            </a:r>
            <a:r>
              <a:rPr sz="1600" dirty="0">
                <a:solidFill>
                  <a:schemeClr val="bg2">
                    <a:lumMod val="10000"/>
                  </a:schemeClr>
                </a:solidFill>
                <a:cs typeface="Arial"/>
              </a:rPr>
              <a:t>der</a:t>
            </a:r>
            <a:r>
              <a:rPr sz="1600" spc="-30" dirty="0">
                <a:solidFill>
                  <a:schemeClr val="bg2">
                    <a:lumMod val="10000"/>
                  </a:schemeClr>
                </a:solidFill>
                <a:cs typeface="Arial"/>
              </a:rPr>
              <a:t> </a:t>
            </a:r>
            <a:r>
              <a:rPr sz="1600" spc="-10" dirty="0" err="1">
                <a:solidFill>
                  <a:schemeClr val="bg2">
                    <a:lumMod val="10000"/>
                  </a:schemeClr>
                </a:solidFill>
                <a:cs typeface="Arial"/>
              </a:rPr>
              <a:t>vokse</a:t>
            </a:r>
            <a:r>
              <a:rPr sz="1600" spc="-10" dirty="0">
                <a:solidFill>
                  <a:schemeClr val="bg2">
                    <a:lumMod val="10000"/>
                  </a:schemeClr>
                </a:solidFill>
                <a:cs typeface="Arial"/>
              </a:rPr>
              <a:t> </a:t>
            </a:r>
            <a:r>
              <a:rPr sz="1600" dirty="0" err="1">
                <a:solidFill>
                  <a:schemeClr val="bg2">
                    <a:lumMod val="10000"/>
                  </a:schemeClr>
                </a:solidFill>
                <a:cs typeface="Arial"/>
              </a:rPr>
              <a:t>epitelceller</a:t>
            </a:r>
            <a:r>
              <a:rPr lang="da-DK" sz="1600" dirty="0">
                <a:solidFill>
                  <a:schemeClr val="bg2">
                    <a:lumMod val="10000"/>
                  </a:schemeClr>
                </a:solidFill>
                <a:cs typeface="Arial"/>
              </a:rPr>
              <a:t>,</a:t>
            </a:r>
            <a:r>
              <a:rPr sz="1600" spc="-75" dirty="0">
                <a:solidFill>
                  <a:schemeClr val="bg2">
                    <a:lumMod val="10000"/>
                  </a:schemeClr>
                </a:solidFill>
                <a:cs typeface="Arial"/>
              </a:rPr>
              <a:t> </a:t>
            </a:r>
            <a:r>
              <a:rPr sz="1600" dirty="0">
                <a:solidFill>
                  <a:schemeClr val="bg2">
                    <a:lumMod val="10000"/>
                  </a:schemeClr>
                </a:solidFill>
                <a:cs typeface="Arial"/>
              </a:rPr>
              <a:t>som</a:t>
            </a:r>
            <a:r>
              <a:rPr sz="1600" spc="-45" dirty="0">
                <a:solidFill>
                  <a:schemeClr val="bg2">
                    <a:lumMod val="10000"/>
                  </a:schemeClr>
                </a:solidFill>
                <a:cs typeface="Arial"/>
              </a:rPr>
              <a:t> </a:t>
            </a:r>
            <a:r>
              <a:rPr sz="1600" dirty="0">
                <a:solidFill>
                  <a:schemeClr val="bg2">
                    <a:lumMod val="10000"/>
                  </a:schemeClr>
                </a:solidFill>
                <a:cs typeface="Arial"/>
              </a:rPr>
              <a:t>er</a:t>
            </a:r>
            <a:r>
              <a:rPr sz="1600" spc="-25" dirty="0">
                <a:solidFill>
                  <a:schemeClr val="bg2">
                    <a:lumMod val="10000"/>
                  </a:schemeClr>
                </a:solidFill>
                <a:cs typeface="Arial"/>
              </a:rPr>
              <a:t> </a:t>
            </a:r>
            <a:r>
              <a:rPr sz="1600" dirty="0">
                <a:solidFill>
                  <a:schemeClr val="bg2">
                    <a:lumMod val="10000"/>
                  </a:schemeClr>
                </a:solidFill>
                <a:cs typeface="Arial"/>
              </a:rPr>
              <a:t>det</a:t>
            </a:r>
            <a:r>
              <a:rPr sz="1600" spc="-35" dirty="0">
                <a:solidFill>
                  <a:schemeClr val="bg2">
                    <a:lumMod val="10000"/>
                  </a:schemeClr>
                </a:solidFill>
                <a:cs typeface="Arial"/>
              </a:rPr>
              <a:t> </a:t>
            </a:r>
            <a:r>
              <a:rPr sz="1600" dirty="0" err="1">
                <a:solidFill>
                  <a:schemeClr val="bg2">
                    <a:lumMod val="10000"/>
                  </a:schemeClr>
                </a:solidFill>
                <a:cs typeface="Arial"/>
              </a:rPr>
              <a:t>yderste</a:t>
            </a:r>
            <a:r>
              <a:rPr sz="1600" spc="-35" dirty="0">
                <a:solidFill>
                  <a:schemeClr val="bg2">
                    <a:lumMod val="10000"/>
                  </a:schemeClr>
                </a:solidFill>
                <a:cs typeface="Arial"/>
              </a:rPr>
              <a:t> </a:t>
            </a:r>
            <a:r>
              <a:rPr sz="1600" dirty="0" err="1">
                <a:solidFill>
                  <a:schemeClr val="bg2">
                    <a:lumMod val="10000"/>
                  </a:schemeClr>
                </a:solidFill>
                <a:cs typeface="Arial"/>
              </a:rPr>
              <a:t>hudcellelag</a:t>
            </a:r>
            <a:r>
              <a:rPr lang="da-DK" sz="1600" dirty="0">
                <a:solidFill>
                  <a:schemeClr val="bg2">
                    <a:lumMod val="10000"/>
                  </a:schemeClr>
                </a:solidFill>
                <a:cs typeface="Arial"/>
              </a:rPr>
              <a:t>,</a:t>
            </a:r>
            <a:r>
              <a:rPr sz="1600" spc="-80" dirty="0">
                <a:solidFill>
                  <a:schemeClr val="bg2">
                    <a:lumMod val="10000"/>
                  </a:schemeClr>
                </a:solidFill>
                <a:cs typeface="Arial"/>
              </a:rPr>
              <a:t> </a:t>
            </a:r>
            <a:r>
              <a:rPr sz="1600" dirty="0">
                <a:solidFill>
                  <a:schemeClr val="bg2">
                    <a:lumMod val="10000"/>
                  </a:schemeClr>
                </a:solidFill>
                <a:cs typeface="Arial"/>
              </a:rPr>
              <a:t>hen</a:t>
            </a:r>
            <a:r>
              <a:rPr lang="da-DK" sz="1600" dirty="0">
                <a:solidFill>
                  <a:schemeClr val="bg2">
                    <a:lumMod val="10000"/>
                  </a:schemeClr>
                </a:solidFill>
                <a:cs typeface="Arial"/>
              </a:rPr>
              <a:t> </a:t>
            </a:r>
            <a:r>
              <a:rPr sz="1600" dirty="0">
                <a:solidFill>
                  <a:schemeClr val="bg2">
                    <a:lumMod val="10000"/>
                  </a:schemeClr>
                </a:solidFill>
                <a:cs typeface="Arial"/>
              </a:rPr>
              <a:t>over</a:t>
            </a:r>
            <a:r>
              <a:rPr sz="1600" spc="-35" dirty="0">
                <a:solidFill>
                  <a:schemeClr val="bg2">
                    <a:lumMod val="10000"/>
                  </a:schemeClr>
                </a:solidFill>
                <a:cs typeface="Arial"/>
              </a:rPr>
              <a:t> </a:t>
            </a:r>
            <a:r>
              <a:rPr sz="1600" spc="-10" dirty="0" err="1">
                <a:solidFill>
                  <a:schemeClr val="bg2">
                    <a:lumMod val="10000"/>
                  </a:schemeClr>
                </a:solidFill>
                <a:cs typeface="Arial"/>
              </a:rPr>
              <a:t>vævet</a:t>
            </a:r>
            <a:endParaRPr sz="1600" dirty="0">
              <a:solidFill>
                <a:schemeClr val="bg2">
                  <a:lumMod val="10000"/>
                </a:schemeClr>
              </a:solidFill>
              <a:cs typeface="Arial"/>
            </a:endParaRPr>
          </a:p>
          <a:p>
            <a:pPr marL="285750" indent="-285750">
              <a:spcBef>
                <a:spcPts val="680"/>
              </a:spcBef>
              <a:buFont typeface="Arial" panose="020B0604020202020204" pitchFamily="34" charset="0"/>
              <a:buChar char="•"/>
            </a:pPr>
            <a:endParaRPr sz="1600" dirty="0">
              <a:solidFill>
                <a:schemeClr val="bg2">
                  <a:lumMod val="10000"/>
                </a:schemeClr>
              </a:solidFill>
              <a:cs typeface="Arial"/>
            </a:endParaRPr>
          </a:p>
          <a:p>
            <a:pPr marL="298451" indent="-285750">
              <a:buFont typeface="Arial" panose="020B0604020202020204" pitchFamily="34" charset="0"/>
              <a:buChar char="•"/>
              <a:tabLst>
                <a:tab pos="268605" algn="l"/>
              </a:tabLst>
            </a:pPr>
            <a:r>
              <a:rPr sz="1600" dirty="0">
                <a:solidFill>
                  <a:schemeClr val="bg2">
                    <a:lumMod val="10000"/>
                  </a:schemeClr>
                </a:solidFill>
                <a:cs typeface="Arial"/>
              </a:rPr>
              <a:t>Samtidig</a:t>
            </a:r>
            <a:r>
              <a:rPr sz="1600" spc="-30" dirty="0">
                <a:solidFill>
                  <a:schemeClr val="bg2">
                    <a:lumMod val="10000"/>
                  </a:schemeClr>
                </a:solidFill>
                <a:cs typeface="Arial"/>
              </a:rPr>
              <a:t> </a:t>
            </a:r>
            <a:r>
              <a:rPr sz="1600" dirty="0">
                <a:solidFill>
                  <a:schemeClr val="bg2">
                    <a:lumMod val="10000"/>
                  </a:schemeClr>
                </a:solidFill>
                <a:cs typeface="Arial"/>
              </a:rPr>
              <a:t>vil</a:t>
            </a:r>
            <a:r>
              <a:rPr sz="1600" spc="-25" dirty="0">
                <a:solidFill>
                  <a:schemeClr val="bg2">
                    <a:lumMod val="10000"/>
                  </a:schemeClr>
                </a:solidFill>
                <a:cs typeface="Arial"/>
              </a:rPr>
              <a:t> </a:t>
            </a:r>
            <a:r>
              <a:rPr sz="1600" dirty="0">
                <a:solidFill>
                  <a:schemeClr val="bg2">
                    <a:lumMod val="10000"/>
                  </a:schemeClr>
                </a:solidFill>
                <a:cs typeface="Arial"/>
              </a:rPr>
              <a:t>der</a:t>
            </a:r>
            <a:r>
              <a:rPr sz="1600" spc="-10" dirty="0">
                <a:solidFill>
                  <a:schemeClr val="bg2">
                    <a:lumMod val="10000"/>
                  </a:schemeClr>
                </a:solidFill>
                <a:cs typeface="Arial"/>
              </a:rPr>
              <a:t> </a:t>
            </a:r>
            <a:r>
              <a:rPr sz="1600" dirty="0">
                <a:solidFill>
                  <a:schemeClr val="bg2">
                    <a:lumMod val="10000"/>
                  </a:schemeClr>
                </a:solidFill>
                <a:cs typeface="Arial"/>
              </a:rPr>
              <a:t>ske</a:t>
            </a:r>
            <a:r>
              <a:rPr sz="1600" spc="-20" dirty="0">
                <a:solidFill>
                  <a:schemeClr val="bg2">
                    <a:lumMod val="10000"/>
                  </a:schemeClr>
                </a:solidFill>
                <a:cs typeface="Arial"/>
              </a:rPr>
              <a:t> </a:t>
            </a:r>
            <a:r>
              <a:rPr sz="1600" dirty="0">
                <a:solidFill>
                  <a:schemeClr val="bg2">
                    <a:lumMod val="10000"/>
                  </a:schemeClr>
                </a:solidFill>
                <a:cs typeface="Arial"/>
              </a:rPr>
              <a:t>en</a:t>
            </a:r>
            <a:r>
              <a:rPr sz="1600" spc="-20" dirty="0">
                <a:solidFill>
                  <a:schemeClr val="bg2">
                    <a:lumMod val="10000"/>
                  </a:schemeClr>
                </a:solidFill>
                <a:cs typeface="Arial"/>
              </a:rPr>
              <a:t> </a:t>
            </a:r>
            <a:r>
              <a:rPr sz="1600" spc="-10" dirty="0">
                <a:solidFill>
                  <a:schemeClr val="bg2">
                    <a:lumMod val="10000"/>
                  </a:schemeClr>
                </a:solidFill>
                <a:cs typeface="Arial"/>
              </a:rPr>
              <a:t>sammentrækning</a:t>
            </a:r>
            <a:r>
              <a:rPr sz="1600" spc="5" dirty="0">
                <a:solidFill>
                  <a:schemeClr val="bg2">
                    <a:lumMod val="10000"/>
                  </a:schemeClr>
                </a:solidFill>
                <a:cs typeface="Arial"/>
              </a:rPr>
              <a:t> </a:t>
            </a:r>
            <a:r>
              <a:rPr sz="1600" dirty="0">
                <a:solidFill>
                  <a:schemeClr val="bg2">
                    <a:lumMod val="10000"/>
                  </a:schemeClr>
                </a:solidFill>
                <a:cs typeface="Arial"/>
              </a:rPr>
              <a:t>af</a:t>
            </a:r>
            <a:r>
              <a:rPr sz="1600" spc="-10" dirty="0">
                <a:solidFill>
                  <a:schemeClr val="bg2">
                    <a:lumMod val="10000"/>
                  </a:schemeClr>
                </a:solidFill>
                <a:cs typeface="Arial"/>
              </a:rPr>
              <a:t> såret</a:t>
            </a:r>
            <a:endParaRPr sz="1600" dirty="0">
              <a:solidFill>
                <a:schemeClr val="bg2">
                  <a:lumMod val="10000"/>
                </a:schemeClr>
              </a:solidFill>
              <a:cs typeface="Arial"/>
            </a:endParaRPr>
          </a:p>
          <a:p>
            <a:pPr marL="285750" indent="-285750">
              <a:spcBef>
                <a:spcPts val="680"/>
              </a:spcBef>
              <a:buFont typeface="Arial" panose="020B0604020202020204" pitchFamily="34" charset="0"/>
              <a:buChar char="•"/>
            </a:pPr>
            <a:endParaRPr sz="1600" dirty="0">
              <a:solidFill>
                <a:schemeClr val="bg2">
                  <a:lumMod val="10000"/>
                </a:schemeClr>
              </a:solidFill>
              <a:cs typeface="Arial"/>
            </a:endParaRPr>
          </a:p>
          <a:p>
            <a:pPr marL="297815" marR="470534" indent="-285750">
              <a:buFont typeface="Arial" panose="020B0604020202020204" pitchFamily="34" charset="0"/>
              <a:buChar char="•"/>
              <a:tabLst>
                <a:tab pos="268605" algn="l"/>
              </a:tabLst>
            </a:pPr>
            <a:r>
              <a:rPr sz="1600" dirty="0">
                <a:solidFill>
                  <a:schemeClr val="bg2">
                    <a:lumMod val="10000"/>
                  </a:schemeClr>
                </a:solidFill>
                <a:cs typeface="Arial"/>
              </a:rPr>
              <a:t>I</a:t>
            </a:r>
            <a:r>
              <a:rPr sz="1600" spc="-5" dirty="0">
                <a:solidFill>
                  <a:schemeClr val="bg2">
                    <a:lumMod val="10000"/>
                  </a:schemeClr>
                </a:solidFill>
                <a:cs typeface="Arial"/>
              </a:rPr>
              <a:t> </a:t>
            </a:r>
            <a:r>
              <a:rPr sz="1600" dirty="0">
                <a:solidFill>
                  <a:schemeClr val="bg2">
                    <a:lumMod val="10000"/>
                  </a:schemeClr>
                </a:solidFill>
                <a:cs typeface="Arial"/>
              </a:rPr>
              <a:t>lukkede</a:t>
            </a:r>
            <a:r>
              <a:rPr sz="1600" spc="-30" dirty="0">
                <a:solidFill>
                  <a:schemeClr val="bg2">
                    <a:lumMod val="10000"/>
                  </a:schemeClr>
                </a:solidFill>
                <a:cs typeface="Arial"/>
              </a:rPr>
              <a:t> </a:t>
            </a:r>
            <a:r>
              <a:rPr sz="1600" dirty="0">
                <a:solidFill>
                  <a:schemeClr val="bg2">
                    <a:lumMod val="10000"/>
                  </a:schemeClr>
                </a:solidFill>
                <a:cs typeface="Arial"/>
              </a:rPr>
              <a:t>sår,</a:t>
            </a:r>
            <a:r>
              <a:rPr sz="1600" spc="-5" dirty="0">
                <a:solidFill>
                  <a:schemeClr val="bg2">
                    <a:lumMod val="10000"/>
                  </a:schemeClr>
                </a:solidFill>
                <a:cs typeface="Arial"/>
              </a:rPr>
              <a:t> </a:t>
            </a:r>
            <a:r>
              <a:rPr sz="1600" spc="-10" dirty="0" err="1">
                <a:solidFill>
                  <a:schemeClr val="bg2">
                    <a:lumMod val="10000"/>
                  </a:schemeClr>
                </a:solidFill>
                <a:cs typeface="Arial"/>
              </a:rPr>
              <a:t>eksempelvis</a:t>
            </a:r>
            <a:r>
              <a:rPr sz="1600" spc="-30" dirty="0">
                <a:solidFill>
                  <a:schemeClr val="bg2">
                    <a:lumMod val="10000"/>
                  </a:schemeClr>
                </a:solidFill>
                <a:cs typeface="Arial"/>
              </a:rPr>
              <a:t> </a:t>
            </a:r>
            <a:r>
              <a:rPr sz="1600" spc="-10" dirty="0" err="1">
                <a:solidFill>
                  <a:schemeClr val="bg2">
                    <a:lumMod val="10000"/>
                  </a:schemeClr>
                </a:solidFill>
                <a:cs typeface="Arial"/>
              </a:rPr>
              <a:t>operationssår</a:t>
            </a:r>
            <a:r>
              <a:rPr lang="da-DK" sz="1600" spc="-10" dirty="0">
                <a:solidFill>
                  <a:schemeClr val="bg2">
                    <a:lumMod val="10000"/>
                  </a:schemeClr>
                </a:solidFill>
                <a:cs typeface="Arial"/>
              </a:rPr>
              <a:t>,</a:t>
            </a:r>
            <a:r>
              <a:rPr sz="1600" spc="-10" dirty="0">
                <a:solidFill>
                  <a:schemeClr val="bg2">
                    <a:lumMod val="10000"/>
                  </a:schemeClr>
                </a:solidFill>
                <a:cs typeface="Arial"/>
              </a:rPr>
              <a:t> </a:t>
            </a:r>
            <a:r>
              <a:rPr sz="1600" dirty="0">
                <a:solidFill>
                  <a:schemeClr val="bg2">
                    <a:lumMod val="10000"/>
                  </a:schemeClr>
                </a:solidFill>
                <a:cs typeface="Arial"/>
              </a:rPr>
              <a:t>sker</a:t>
            </a:r>
            <a:r>
              <a:rPr sz="1600" spc="-20" dirty="0">
                <a:solidFill>
                  <a:schemeClr val="bg2">
                    <a:lumMod val="10000"/>
                  </a:schemeClr>
                </a:solidFill>
                <a:cs typeface="Arial"/>
              </a:rPr>
              <a:t> </a:t>
            </a:r>
            <a:r>
              <a:rPr sz="1600" spc="-10" dirty="0" err="1">
                <a:solidFill>
                  <a:schemeClr val="bg2">
                    <a:lumMod val="10000"/>
                  </a:schemeClr>
                </a:solidFill>
                <a:cs typeface="Arial"/>
              </a:rPr>
              <a:t>processen</a:t>
            </a:r>
            <a:r>
              <a:rPr sz="1600" spc="-10" dirty="0">
                <a:solidFill>
                  <a:schemeClr val="bg2">
                    <a:lumMod val="10000"/>
                  </a:schemeClr>
                </a:solidFill>
                <a:cs typeface="Arial"/>
              </a:rPr>
              <a:t> </a:t>
            </a:r>
            <a:r>
              <a:rPr sz="1600" spc="-10" dirty="0" err="1">
                <a:solidFill>
                  <a:schemeClr val="bg2">
                    <a:lumMod val="10000"/>
                  </a:schemeClr>
                </a:solidFill>
                <a:cs typeface="Arial"/>
              </a:rPr>
              <a:t>hurtigt</a:t>
            </a:r>
            <a:endParaRPr sz="1600" dirty="0">
              <a:solidFill>
                <a:schemeClr val="bg2">
                  <a:lumMod val="10000"/>
                </a:schemeClr>
              </a:solidFill>
              <a:cs typeface="Arial"/>
            </a:endParaRPr>
          </a:p>
        </p:txBody>
      </p:sp>
      <p:sp>
        <p:nvSpPr>
          <p:cNvPr id="11" name="object 11"/>
          <p:cNvSpPr txBox="1"/>
          <p:nvPr/>
        </p:nvSpPr>
        <p:spPr>
          <a:xfrm>
            <a:off x="824002" y="5886120"/>
            <a:ext cx="5793649" cy="750847"/>
          </a:xfrm>
          <a:prstGeom prst="rect">
            <a:avLst/>
          </a:prstGeom>
        </p:spPr>
        <p:txBody>
          <a:bodyPr vert="horz" wrap="square" lIns="0" tIns="12065" rIns="0" bIns="0" rtlCol="0">
            <a:spAutoFit/>
          </a:bodyPr>
          <a:lstStyle/>
          <a:p>
            <a:pPr marL="12700" marR="5080" indent="28575">
              <a:spcBef>
                <a:spcPts val="95"/>
              </a:spcBef>
            </a:pPr>
            <a:r>
              <a:rPr lang="da-DK" sz="1600" b="1" dirty="0">
                <a:solidFill>
                  <a:schemeClr val="bg2">
                    <a:lumMod val="10000"/>
                  </a:schemeClr>
                </a:solidFill>
                <a:latin typeface="+mj-lt"/>
                <a:cs typeface="Arial"/>
              </a:rPr>
              <a:t>Ved akutte sår </a:t>
            </a:r>
            <a:r>
              <a:rPr sz="1600" b="1" dirty="0" err="1">
                <a:solidFill>
                  <a:schemeClr val="bg2">
                    <a:lumMod val="10000"/>
                  </a:schemeClr>
                </a:solidFill>
                <a:latin typeface="+mj-lt"/>
                <a:cs typeface="Arial"/>
              </a:rPr>
              <a:t>vil</a:t>
            </a:r>
            <a:r>
              <a:rPr sz="1600" b="1" spc="-45" dirty="0">
                <a:solidFill>
                  <a:schemeClr val="bg2">
                    <a:lumMod val="10000"/>
                  </a:schemeClr>
                </a:solidFill>
                <a:latin typeface="+mj-lt"/>
                <a:cs typeface="Arial"/>
              </a:rPr>
              <a:t> </a:t>
            </a:r>
            <a:r>
              <a:rPr sz="1600" b="1" dirty="0" err="1">
                <a:solidFill>
                  <a:schemeClr val="bg2">
                    <a:lumMod val="10000"/>
                  </a:schemeClr>
                </a:solidFill>
                <a:latin typeface="+mj-lt"/>
                <a:cs typeface="Arial"/>
              </a:rPr>
              <a:t>såret</a:t>
            </a:r>
            <a:r>
              <a:rPr sz="1600" b="1" dirty="0">
                <a:solidFill>
                  <a:schemeClr val="bg2">
                    <a:lumMod val="10000"/>
                  </a:schemeClr>
                </a:solidFill>
                <a:latin typeface="+mj-lt"/>
                <a:cs typeface="Arial"/>
              </a:rPr>
              <a:t> </a:t>
            </a:r>
            <a:r>
              <a:rPr sz="1600" b="1" dirty="0" err="1">
                <a:solidFill>
                  <a:schemeClr val="bg2">
                    <a:lumMod val="10000"/>
                  </a:schemeClr>
                </a:solidFill>
                <a:latin typeface="+mj-lt"/>
                <a:cs typeface="Arial"/>
              </a:rPr>
              <a:t>allerede</a:t>
            </a:r>
            <a:r>
              <a:rPr sz="1600" b="1" spc="-35" dirty="0">
                <a:solidFill>
                  <a:schemeClr val="bg2">
                    <a:lumMod val="10000"/>
                  </a:schemeClr>
                </a:solidFill>
                <a:latin typeface="+mj-lt"/>
                <a:cs typeface="Arial"/>
              </a:rPr>
              <a:t> </a:t>
            </a:r>
            <a:r>
              <a:rPr sz="1600" b="1" spc="-10" dirty="0">
                <a:solidFill>
                  <a:schemeClr val="bg2">
                    <a:lumMod val="10000"/>
                  </a:schemeClr>
                </a:solidFill>
                <a:latin typeface="+mj-lt"/>
                <a:cs typeface="Arial"/>
              </a:rPr>
              <a:t>efter 1-</a:t>
            </a:r>
            <a:r>
              <a:rPr sz="1600" b="1" dirty="0">
                <a:solidFill>
                  <a:schemeClr val="bg2">
                    <a:lumMod val="10000"/>
                  </a:schemeClr>
                </a:solidFill>
                <a:latin typeface="+mj-lt"/>
                <a:cs typeface="Arial"/>
              </a:rPr>
              <a:t>2</a:t>
            </a:r>
            <a:r>
              <a:rPr sz="1600" b="1" spc="-15" dirty="0">
                <a:solidFill>
                  <a:schemeClr val="bg2">
                    <a:lumMod val="10000"/>
                  </a:schemeClr>
                </a:solidFill>
                <a:latin typeface="+mj-lt"/>
                <a:cs typeface="Arial"/>
              </a:rPr>
              <a:t> </a:t>
            </a:r>
            <a:r>
              <a:rPr sz="1600" b="1" dirty="0" err="1">
                <a:solidFill>
                  <a:schemeClr val="bg2">
                    <a:lumMod val="10000"/>
                  </a:schemeClr>
                </a:solidFill>
                <a:latin typeface="+mj-lt"/>
                <a:cs typeface="Arial"/>
              </a:rPr>
              <a:t>dage</a:t>
            </a:r>
            <a:r>
              <a:rPr lang="da-DK" sz="1600" b="1" spc="-10" dirty="0">
                <a:solidFill>
                  <a:schemeClr val="bg2">
                    <a:lumMod val="10000"/>
                  </a:schemeClr>
                </a:solidFill>
                <a:latin typeface="+mj-lt"/>
                <a:cs typeface="Arial"/>
              </a:rPr>
              <a:t> </a:t>
            </a:r>
            <a:r>
              <a:rPr sz="1600" b="1" dirty="0" err="1">
                <a:solidFill>
                  <a:schemeClr val="bg2">
                    <a:lumMod val="10000"/>
                  </a:schemeClr>
                </a:solidFill>
                <a:latin typeface="+mj-lt"/>
                <a:cs typeface="Arial"/>
              </a:rPr>
              <a:t>være</a:t>
            </a:r>
            <a:r>
              <a:rPr sz="1600" b="1" spc="-15" dirty="0">
                <a:solidFill>
                  <a:schemeClr val="bg2">
                    <a:lumMod val="10000"/>
                  </a:schemeClr>
                </a:solidFill>
                <a:latin typeface="+mj-lt"/>
                <a:cs typeface="Arial"/>
              </a:rPr>
              <a:t> </a:t>
            </a:r>
            <a:r>
              <a:rPr sz="1600" b="1" dirty="0">
                <a:solidFill>
                  <a:schemeClr val="bg2">
                    <a:lumMod val="10000"/>
                  </a:schemeClr>
                </a:solidFill>
                <a:latin typeface="+mj-lt"/>
                <a:cs typeface="Arial"/>
              </a:rPr>
              <a:t>dækket</a:t>
            </a:r>
            <a:r>
              <a:rPr sz="1600" b="1" spc="-10" dirty="0">
                <a:solidFill>
                  <a:schemeClr val="bg2">
                    <a:lumMod val="10000"/>
                  </a:schemeClr>
                </a:solidFill>
                <a:latin typeface="+mj-lt"/>
                <a:cs typeface="Arial"/>
              </a:rPr>
              <a:t> </a:t>
            </a:r>
            <a:r>
              <a:rPr sz="1600" b="1" dirty="0" err="1">
                <a:solidFill>
                  <a:schemeClr val="bg2">
                    <a:lumMod val="10000"/>
                  </a:schemeClr>
                </a:solidFill>
                <a:latin typeface="+mj-lt"/>
                <a:cs typeface="Arial"/>
              </a:rPr>
              <a:t>af</a:t>
            </a:r>
            <a:r>
              <a:rPr sz="1600" b="1" spc="-10" dirty="0">
                <a:solidFill>
                  <a:schemeClr val="bg2">
                    <a:lumMod val="10000"/>
                  </a:schemeClr>
                </a:solidFill>
                <a:latin typeface="+mj-lt"/>
                <a:cs typeface="Arial"/>
              </a:rPr>
              <a:t> </a:t>
            </a:r>
            <a:r>
              <a:rPr sz="1600" b="1" spc="-10" dirty="0" err="1">
                <a:solidFill>
                  <a:schemeClr val="bg2">
                    <a:lumMod val="10000"/>
                  </a:schemeClr>
                </a:solidFill>
                <a:latin typeface="+mj-lt"/>
                <a:cs typeface="Arial"/>
              </a:rPr>
              <a:t>epitelceller</a:t>
            </a:r>
            <a:r>
              <a:rPr lang="da-DK" sz="1600" b="1" spc="-10" dirty="0">
                <a:solidFill>
                  <a:schemeClr val="bg2">
                    <a:lumMod val="10000"/>
                  </a:schemeClr>
                </a:solidFill>
                <a:latin typeface="+mj-lt"/>
                <a:cs typeface="Arial"/>
              </a:rPr>
              <a:t>, hvis der ikke tilstøder komplikationer</a:t>
            </a:r>
            <a:endParaRPr sz="1600" b="1" dirty="0">
              <a:solidFill>
                <a:schemeClr val="bg2">
                  <a:lumMod val="10000"/>
                </a:schemeClr>
              </a:solidFill>
              <a:latin typeface="+mj-lt"/>
              <a:cs typeface="Arial"/>
            </a:endParaRPr>
          </a:p>
        </p:txBody>
      </p:sp>
      <p:pic>
        <p:nvPicPr>
          <p:cNvPr id="13" name="object 13"/>
          <p:cNvPicPr/>
          <p:nvPr/>
        </p:nvPicPr>
        <p:blipFill>
          <a:blip r:embed="rId3" cstate="print"/>
          <a:stretch>
            <a:fillRect/>
          </a:stretch>
        </p:blipFill>
        <p:spPr>
          <a:xfrm>
            <a:off x="8101673" y="4321217"/>
            <a:ext cx="2166366" cy="185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Billede 2" descr="Et billede, der indeholder blod, Kød/hud, skade, mad&#10;&#10;Automatisk genereret beskrivelse">
            <a:extLst>
              <a:ext uri="{FF2B5EF4-FFF2-40B4-BE49-F238E27FC236}">
                <a16:creationId xmlns:a16="http://schemas.microsoft.com/office/drawing/2014/main" id="{8E9F958E-8563-4880-FDB3-A64D11DE0D04}"/>
              </a:ext>
            </a:extLst>
          </p:cNvPr>
          <p:cNvPicPr>
            <a:picLocks noChangeAspect="1"/>
          </p:cNvPicPr>
          <p:nvPr/>
        </p:nvPicPr>
        <p:blipFill>
          <a:blip r:embed="rId4"/>
          <a:stretch>
            <a:fillRect/>
          </a:stretch>
        </p:blipFill>
        <p:spPr>
          <a:xfrm>
            <a:off x="7295251" y="912999"/>
            <a:ext cx="3159951" cy="2652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3186" y="512303"/>
            <a:ext cx="4961674" cy="566181"/>
          </a:xfrm>
          <a:prstGeom prst="rect">
            <a:avLst/>
          </a:prstGeom>
        </p:spPr>
        <p:txBody>
          <a:bodyPr vert="horz" wrap="square" lIns="0" tIns="12065" rIns="0" bIns="0" rtlCol="0" anchor="b" anchorCtr="0">
            <a:spAutoFit/>
          </a:bodyPr>
          <a:lstStyle/>
          <a:p>
            <a:pPr marL="12700">
              <a:lnSpc>
                <a:spcPct val="100000"/>
              </a:lnSpc>
              <a:spcBef>
                <a:spcPts val="95"/>
              </a:spcBef>
            </a:pPr>
            <a:r>
              <a:rPr sz="3600" b="1" spc="-10" dirty="0">
                <a:solidFill>
                  <a:srgbClr val="3B5182"/>
                </a:solidFill>
                <a:latin typeface="+mj-lt"/>
              </a:rPr>
              <a:t>Hypergranulation</a:t>
            </a:r>
            <a:endParaRPr sz="3600" b="1" dirty="0">
              <a:solidFill>
                <a:srgbClr val="3B5182"/>
              </a:solidFill>
              <a:latin typeface="+mj-lt"/>
            </a:endParaRPr>
          </a:p>
        </p:txBody>
      </p:sp>
      <p:sp>
        <p:nvSpPr>
          <p:cNvPr id="3" name="object 3"/>
          <p:cNvSpPr txBox="1"/>
          <p:nvPr/>
        </p:nvSpPr>
        <p:spPr>
          <a:xfrm>
            <a:off x="812510" y="1500514"/>
            <a:ext cx="5050790" cy="3915816"/>
          </a:xfrm>
          <a:prstGeom prst="rect">
            <a:avLst/>
          </a:prstGeom>
        </p:spPr>
        <p:txBody>
          <a:bodyPr vert="horz" wrap="square" lIns="0" tIns="12065" rIns="0" bIns="0" rtlCol="0">
            <a:spAutoFit/>
          </a:bodyPr>
          <a:lstStyle/>
          <a:p>
            <a:pPr marL="298450" marR="5080" indent="-285750">
              <a:spcBef>
                <a:spcPts val="95"/>
              </a:spcBef>
              <a:buFont typeface="Arial" panose="020B0604020202020204" pitchFamily="34" charset="0"/>
              <a:buChar char="•"/>
            </a:pPr>
            <a:r>
              <a:rPr dirty="0" err="1">
                <a:solidFill>
                  <a:schemeClr val="bg2">
                    <a:lumMod val="10000"/>
                  </a:schemeClr>
                </a:solidFill>
                <a:latin typeface="+mj-lt"/>
                <a:cs typeface="Arial"/>
              </a:rPr>
              <a:t>Granulationsvæv</a:t>
            </a:r>
            <a:r>
              <a:rPr lang="da-DK" dirty="0">
                <a:solidFill>
                  <a:schemeClr val="bg2">
                    <a:lumMod val="10000"/>
                  </a:schemeClr>
                </a:solidFill>
                <a:latin typeface="+mj-lt"/>
                <a:cs typeface="Arial"/>
              </a:rPr>
              <a:t>,</a:t>
            </a:r>
            <a:r>
              <a:rPr spc="-50" dirty="0">
                <a:solidFill>
                  <a:schemeClr val="bg2">
                    <a:lumMod val="10000"/>
                  </a:schemeClr>
                </a:solidFill>
                <a:latin typeface="+mj-lt"/>
                <a:cs typeface="Arial"/>
              </a:rPr>
              <a:t> </a:t>
            </a:r>
            <a:r>
              <a:rPr dirty="0">
                <a:solidFill>
                  <a:schemeClr val="bg2">
                    <a:lumMod val="10000"/>
                  </a:schemeClr>
                </a:solidFill>
                <a:latin typeface="+mj-lt"/>
                <a:cs typeface="Arial"/>
              </a:rPr>
              <a:t>der</a:t>
            </a:r>
            <a:r>
              <a:rPr spc="-55" dirty="0">
                <a:solidFill>
                  <a:schemeClr val="bg2">
                    <a:lumMod val="10000"/>
                  </a:schemeClr>
                </a:solidFill>
                <a:latin typeface="+mj-lt"/>
                <a:cs typeface="Arial"/>
              </a:rPr>
              <a:t> </a:t>
            </a:r>
            <a:r>
              <a:rPr dirty="0">
                <a:solidFill>
                  <a:schemeClr val="bg2">
                    <a:lumMod val="10000"/>
                  </a:schemeClr>
                </a:solidFill>
                <a:latin typeface="+mj-lt"/>
                <a:cs typeface="Arial"/>
              </a:rPr>
              <a:t>vokser</a:t>
            </a:r>
            <a:r>
              <a:rPr spc="-60" dirty="0">
                <a:solidFill>
                  <a:schemeClr val="bg2">
                    <a:lumMod val="10000"/>
                  </a:schemeClr>
                </a:solidFill>
                <a:latin typeface="+mj-lt"/>
                <a:cs typeface="Arial"/>
              </a:rPr>
              <a:t> </a:t>
            </a:r>
            <a:r>
              <a:rPr dirty="0" err="1">
                <a:solidFill>
                  <a:schemeClr val="bg2">
                    <a:lumMod val="10000"/>
                  </a:schemeClr>
                </a:solidFill>
                <a:latin typeface="+mj-lt"/>
                <a:cs typeface="Arial"/>
              </a:rPr>
              <a:t>næsten</a:t>
            </a:r>
            <a:r>
              <a:rPr spc="-40" dirty="0">
                <a:solidFill>
                  <a:schemeClr val="bg2">
                    <a:lumMod val="10000"/>
                  </a:schemeClr>
                </a:solidFill>
                <a:latin typeface="+mj-lt"/>
                <a:cs typeface="Arial"/>
              </a:rPr>
              <a:t> </a:t>
            </a:r>
            <a:r>
              <a:rPr dirty="0" err="1">
                <a:solidFill>
                  <a:schemeClr val="bg2">
                    <a:lumMod val="10000"/>
                  </a:schemeClr>
                </a:solidFill>
                <a:latin typeface="+mj-lt"/>
                <a:cs typeface="Arial"/>
              </a:rPr>
              <a:t>svulstagtig</a:t>
            </a:r>
            <a:r>
              <a:rPr lang="da-DK" dirty="0">
                <a:solidFill>
                  <a:schemeClr val="bg2">
                    <a:lumMod val="10000"/>
                  </a:schemeClr>
                </a:solidFill>
                <a:latin typeface="+mj-lt"/>
                <a:cs typeface="Arial"/>
              </a:rPr>
              <a:t>t</a:t>
            </a:r>
            <a:r>
              <a:rPr spc="-80" dirty="0">
                <a:solidFill>
                  <a:schemeClr val="bg2">
                    <a:lumMod val="10000"/>
                  </a:schemeClr>
                </a:solidFill>
                <a:latin typeface="+mj-lt"/>
                <a:cs typeface="Arial"/>
              </a:rPr>
              <a:t> </a:t>
            </a:r>
            <a:r>
              <a:rPr dirty="0">
                <a:solidFill>
                  <a:schemeClr val="bg2">
                    <a:lumMod val="10000"/>
                  </a:schemeClr>
                </a:solidFill>
                <a:latin typeface="+mj-lt"/>
                <a:cs typeface="Arial"/>
              </a:rPr>
              <a:t>ud</a:t>
            </a:r>
            <a:r>
              <a:rPr spc="-50" dirty="0">
                <a:solidFill>
                  <a:schemeClr val="bg2">
                    <a:lumMod val="10000"/>
                  </a:schemeClr>
                </a:solidFill>
                <a:latin typeface="+mj-lt"/>
                <a:cs typeface="Arial"/>
              </a:rPr>
              <a:t> </a:t>
            </a:r>
            <a:r>
              <a:rPr spc="-20" dirty="0">
                <a:solidFill>
                  <a:schemeClr val="bg2">
                    <a:lumMod val="10000"/>
                  </a:schemeClr>
                </a:solidFill>
                <a:latin typeface="+mj-lt"/>
                <a:cs typeface="Arial"/>
              </a:rPr>
              <a:t>over </a:t>
            </a:r>
            <a:r>
              <a:rPr dirty="0">
                <a:solidFill>
                  <a:schemeClr val="bg2">
                    <a:lumMod val="10000"/>
                  </a:schemeClr>
                </a:solidFill>
                <a:latin typeface="+mj-lt"/>
                <a:cs typeface="Arial"/>
              </a:rPr>
              <a:t>sårbunden</a:t>
            </a:r>
            <a:r>
              <a:rPr spc="-35" dirty="0">
                <a:solidFill>
                  <a:schemeClr val="bg2">
                    <a:lumMod val="10000"/>
                  </a:schemeClr>
                </a:solidFill>
                <a:latin typeface="+mj-lt"/>
                <a:cs typeface="Arial"/>
              </a:rPr>
              <a:t> </a:t>
            </a:r>
            <a:r>
              <a:rPr dirty="0">
                <a:solidFill>
                  <a:schemeClr val="bg2">
                    <a:lumMod val="10000"/>
                  </a:schemeClr>
                </a:solidFill>
                <a:latin typeface="+mj-lt"/>
                <a:cs typeface="Arial"/>
              </a:rPr>
              <a:t>og</a:t>
            </a:r>
            <a:r>
              <a:rPr spc="-50" dirty="0">
                <a:solidFill>
                  <a:schemeClr val="bg2">
                    <a:lumMod val="10000"/>
                  </a:schemeClr>
                </a:solidFill>
                <a:latin typeface="+mj-lt"/>
                <a:cs typeface="Arial"/>
              </a:rPr>
              <a:t> </a:t>
            </a:r>
            <a:r>
              <a:rPr dirty="0">
                <a:solidFill>
                  <a:schemeClr val="bg2">
                    <a:lumMod val="10000"/>
                  </a:schemeClr>
                </a:solidFill>
                <a:latin typeface="+mj-lt"/>
                <a:cs typeface="Arial"/>
              </a:rPr>
              <a:t>over</a:t>
            </a:r>
            <a:r>
              <a:rPr spc="-35" dirty="0">
                <a:solidFill>
                  <a:schemeClr val="bg2">
                    <a:lumMod val="10000"/>
                  </a:schemeClr>
                </a:solidFill>
                <a:latin typeface="+mj-lt"/>
                <a:cs typeface="Arial"/>
              </a:rPr>
              <a:t> </a:t>
            </a:r>
            <a:r>
              <a:rPr dirty="0" err="1">
                <a:solidFill>
                  <a:schemeClr val="bg2">
                    <a:lumMod val="10000"/>
                  </a:schemeClr>
                </a:solidFill>
                <a:latin typeface="+mj-lt"/>
                <a:cs typeface="Arial"/>
              </a:rPr>
              <a:t>hudniveau</a:t>
            </a:r>
            <a:r>
              <a:rPr lang="da-DK" dirty="0">
                <a:solidFill>
                  <a:schemeClr val="bg2">
                    <a:lumMod val="10000"/>
                  </a:schemeClr>
                </a:solidFill>
                <a:latin typeface="+mj-lt"/>
                <a:cs typeface="Arial"/>
              </a:rPr>
              <a:t>,</a:t>
            </a:r>
            <a:r>
              <a:rPr spc="-55" dirty="0">
                <a:solidFill>
                  <a:schemeClr val="bg2">
                    <a:lumMod val="10000"/>
                  </a:schemeClr>
                </a:solidFill>
                <a:latin typeface="+mj-lt"/>
                <a:cs typeface="Arial"/>
              </a:rPr>
              <a:t> </a:t>
            </a:r>
            <a:r>
              <a:rPr dirty="0" err="1">
                <a:solidFill>
                  <a:schemeClr val="bg2">
                    <a:lumMod val="10000"/>
                  </a:schemeClr>
                </a:solidFill>
                <a:latin typeface="+mj-lt"/>
                <a:cs typeface="Arial"/>
              </a:rPr>
              <a:t>kaldes</a:t>
            </a:r>
            <a:r>
              <a:rPr spc="-35" dirty="0">
                <a:solidFill>
                  <a:schemeClr val="bg2">
                    <a:lumMod val="10000"/>
                  </a:schemeClr>
                </a:solidFill>
                <a:latin typeface="+mj-lt"/>
                <a:cs typeface="Arial"/>
              </a:rPr>
              <a:t> </a:t>
            </a:r>
            <a:r>
              <a:rPr spc="-10" dirty="0" err="1">
                <a:solidFill>
                  <a:schemeClr val="bg2">
                    <a:lumMod val="10000"/>
                  </a:schemeClr>
                </a:solidFill>
                <a:latin typeface="+mj-lt"/>
                <a:cs typeface="Arial"/>
              </a:rPr>
              <a:t>hypergranulation</a:t>
            </a:r>
            <a:endParaRPr dirty="0">
              <a:solidFill>
                <a:schemeClr val="bg2">
                  <a:lumMod val="10000"/>
                </a:schemeClr>
              </a:solidFill>
              <a:latin typeface="+mj-lt"/>
              <a:cs typeface="Arial"/>
            </a:endParaRPr>
          </a:p>
          <a:p>
            <a:pPr marL="285750" indent="-285750">
              <a:spcBef>
                <a:spcPts val="80"/>
              </a:spcBef>
              <a:buFont typeface="Arial" panose="020B0604020202020204" pitchFamily="34" charset="0"/>
              <a:buChar char="•"/>
            </a:pPr>
            <a:endParaRPr dirty="0">
              <a:solidFill>
                <a:schemeClr val="bg2">
                  <a:lumMod val="10000"/>
                </a:schemeClr>
              </a:solidFill>
              <a:latin typeface="+mj-lt"/>
              <a:cs typeface="Arial"/>
            </a:endParaRPr>
          </a:p>
          <a:p>
            <a:pPr marL="298450" marR="102235" indent="-285750">
              <a:buFont typeface="Arial" panose="020B0604020202020204" pitchFamily="34" charset="0"/>
              <a:buChar char="•"/>
            </a:pPr>
            <a:r>
              <a:rPr dirty="0">
                <a:solidFill>
                  <a:schemeClr val="bg2">
                    <a:lumMod val="10000"/>
                  </a:schemeClr>
                </a:solidFill>
                <a:latin typeface="+mj-lt"/>
                <a:cs typeface="Arial"/>
              </a:rPr>
              <a:t>Årsagen</a:t>
            </a:r>
            <a:r>
              <a:rPr spc="-30" dirty="0">
                <a:solidFill>
                  <a:schemeClr val="bg2">
                    <a:lumMod val="10000"/>
                  </a:schemeClr>
                </a:solidFill>
                <a:latin typeface="+mj-lt"/>
                <a:cs typeface="Arial"/>
              </a:rPr>
              <a:t> </a:t>
            </a:r>
            <a:r>
              <a:rPr dirty="0">
                <a:solidFill>
                  <a:schemeClr val="bg2">
                    <a:lumMod val="10000"/>
                  </a:schemeClr>
                </a:solidFill>
                <a:latin typeface="+mj-lt"/>
                <a:cs typeface="Arial"/>
              </a:rPr>
              <a:t>til</a:t>
            </a:r>
            <a:r>
              <a:rPr spc="-15" dirty="0">
                <a:solidFill>
                  <a:schemeClr val="bg2">
                    <a:lumMod val="10000"/>
                  </a:schemeClr>
                </a:solidFill>
                <a:latin typeface="+mj-lt"/>
                <a:cs typeface="Arial"/>
              </a:rPr>
              <a:t> </a:t>
            </a:r>
            <a:r>
              <a:rPr dirty="0">
                <a:solidFill>
                  <a:schemeClr val="bg2">
                    <a:lumMod val="10000"/>
                  </a:schemeClr>
                </a:solidFill>
                <a:latin typeface="+mj-lt"/>
                <a:cs typeface="Arial"/>
              </a:rPr>
              <a:t>dannelsen</a:t>
            </a:r>
            <a:r>
              <a:rPr spc="-40" dirty="0">
                <a:solidFill>
                  <a:schemeClr val="bg2">
                    <a:lumMod val="10000"/>
                  </a:schemeClr>
                </a:solidFill>
                <a:latin typeface="+mj-lt"/>
                <a:cs typeface="Arial"/>
              </a:rPr>
              <a:t> </a:t>
            </a:r>
            <a:r>
              <a:rPr dirty="0">
                <a:solidFill>
                  <a:schemeClr val="bg2">
                    <a:lumMod val="10000"/>
                  </a:schemeClr>
                </a:solidFill>
                <a:latin typeface="+mj-lt"/>
                <a:cs typeface="Arial"/>
              </a:rPr>
              <a:t>skyldes</a:t>
            </a:r>
            <a:r>
              <a:rPr spc="-45" dirty="0">
                <a:solidFill>
                  <a:schemeClr val="bg2">
                    <a:lumMod val="10000"/>
                  </a:schemeClr>
                </a:solidFill>
                <a:latin typeface="+mj-lt"/>
                <a:cs typeface="Arial"/>
              </a:rPr>
              <a:t> </a:t>
            </a:r>
            <a:r>
              <a:rPr dirty="0">
                <a:solidFill>
                  <a:schemeClr val="bg2">
                    <a:lumMod val="10000"/>
                  </a:schemeClr>
                </a:solidFill>
                <a:latin typeface="+mj-lt"/>
                <a:cs typeface="Arial"/>
              </a:rPr>
              <a:t>formentlig</a:t>
            </a:r>
            <a:r>
              <a:rPr spc="-15" dirty="0">
                <a:solidFill>
                  <a:schemeClr val="bg2">
                    <a:lumMod val="10000"/>
                  </a:schemeClr>
                </a:solidFill>
                <a:latin typeface="+mj-lt"/>
                <a:cs typeface="Arial"/>
              </a:rPr>
              <a:t> </a:t>
            </a:r>
            <a:r>
              <a:rPr spc="-25" dirty="0">
                <a:solidFill>
                  <a:schemeClr val="bg2">
                    <a:lumMod val="10000"/>
                  </a:schemeClr>
                </a:solidFill>
                <a:latin typeface="+mj-lt"/>
                <a:cs typeface="Arial"/>
              </a:rPr>
              <a:t>en </a:t>
            </a:r>
            <a:r>
              <a:rPr dirty="0">
                <a:solidFill>
                  <a:schemeClr val="bg2">
                    <a:lumMod val="10000"/>
                  </a:schemeClr>
                </a:solidFill>
                <a:latin typeface="+mj-lt"/>
                <a:cs typeface="Arial"/>
              </a:rPr>
              <a:t>overproduktion</a:t>
            </a:r>
            <a:r>
              <a:rPr spc="-55" dirty="0">
                <a:solidFill>
                  <a:schemeClr val="bg2">
                    <a:lumMod val="10000"/>
                  </a:schemeClr>
                </a:solidFill>
                <a:latin typeface="+mj-lt"/>
                <a:cs typeface="Arial"/>
              </a:rPr>
              <a:t> </a:t>
            </a:r>
            <a:r>
              <a:rPr dirty="0">
                <a:solidFill>
                  <a:schemeClr val="bg2">
                    <a:lumMod val="10000"/>
                  </a:schemeClr>
                </a:solidFill>
                <a:latin typeface="+mj-lt"/>
                <a:cs typeface="Arial"/>
              </a:rPr>
              <a:t>af</a:t>
            </a:r>
            <a:r>
              <a:rPr spc="-50" dirty="0">
                <a:solidFill>
                  <a:schemeClr val="bg2">
                    <a:lumMod val="10000"/>
                  </a:schemeClr>
                </a:solidFill>
                <a:latin typeface="+mj-lt"/>
                <a:cs typeface="Arial"/>
              </a:rPr>
              <a:t> </a:t>
            </a:r>
            <a:r>
              <a:rPr dirty="0">
                <a:solidFill>
                  <a:schemeClr val="bg2">
                    <a:lumMod val="10000"/>
                  </a:schemeClr>
                </a:solidFill>
                <a:latin typeface="+mj-lt"/>
                <a:cs typeface="Arial"/>
              </a:rPr>
              <a:t>vækstfaktorer.</a:t>
            </a:r>
            <a:r>
              <a:rPr spc="-30" dirty="0">
                <a:solidFill>
                  <a:schemeClr val="bg2">
                    <a:lumMod val="10000"/>
                  </a:schemeClr>
                </a:solidFill>
                <a:latin typeface="+mj-lt"/>
                <a:cs typeface="Arial"/>
              </a:rPr>
              <a:t> </a:t>
            </a:r>
            <a:r>
              <a:rPr dirty="0">
                <a:solidFill>
                  <a:schemeClr val="bg2">
                    <a:lumMod val="10000"/>
                  </a:schemeClr>
                </a:solidFill>
                <a:latin typeface="+mj-lt"/>
                <a:cs typeface="Arial"/>
              </a:rPr>
              <a:t>Produktionen</a:t>
            </a:r>
            <a:r>
              <a:rPr spc="-65" dirty="0">
                <a:solidFill>
                  <a:schemeClr val="bg2">
                    <a:lumMod val="10000"/>
                  </a:schemeClr>
                </a:solidFill>
                <a:latin typeface="+mj-lt"/>
                <a:cs typeface="Arial"/>
              </a:rPr>
              <a:t> </a:t>
            </a:r>
            <a:r>
              <a:rPr dirty="0">
                <a:solidFill>
                  <a:schemeClr val="bg2">
                    <a:lumMod val="10000"/>
                  </a:schemeClr>
                </a:solidFill>
                <a:latin typeface="+mj-lt"/>
                <a:cs typeface="Arial"/>
              </a:rPr>
              <a:t>af</a:t>
            </a:r>
            <a:r>
              <a:rPr spc="-50" dirty="0">
                <a:solidFill>
                  <a:schemeClr val="bg2">
                    <a:lumMod val="10000"/>
                  </a:schemeClr>
                </a:solidFill>
                <a:latin typeface="+mj-lt"/>
                <a:cs typeface="Arial"/>
              </a:rPr>
              <a:t> </a:t>
            </a:r>
            <a:r>
              <a:rPr spc="-10" dirty="0">
                <a:solidFill>
                  <a:schemeClr val="bg2">
                    <a:lumMod val="10000"/>
                  </a:schemeClr>
                </a:solidFill>
                <a:latin typeface="+mj-lt"/>
                <a:cs typeface="Arial"/>
              </a:rPr>
              <a:t>disse </a:t>
            </a:r>
            <a:r>
              <a:rPr dirty="0">
                <a:solidFill>
                  <a:schemeClr val="bg2">
                    <a:lumMod val="10000"/>
                  </a:schemeClr>
                </a:solidFill>
                <a:latin typeface="+mj-lt"/>
                <a:cs typeface="Arial"/>
              </a:rPr>
              <a:t>vækstfaktorer</a:t>
            </a:r>
            <a:r>
              <a:rPr spc="-25" dirty="0">
                <a:solidFill>
                  <a:schemeClr val="bg2">
                    <a:lumMod val="10000"/>
                  </a:schemeClr>
                </a:solidFill>
                <a:latin typeface="+mj-lt"/>
                <a:cs typeface="Arial"/>
              </a:rPr>
              <a:t> </a:t>
            </a:r>
            <a:r>
              <a:rPr dirty="0">
                <a:solidFill>
                  <a:schemeClr val="bg2">
                    <a:lumMod val="10000"/>
                  </a:schemeClr>
                </a:solidFill>
                <a:latin typeface="+mj-lt"/>
                <a:cs typeface="Arial"/>
              </a:rPr>
              <a:t>stimuleres</a:t>
            </a:r>
            <a:r>
              <a:rPr spc="-50" dirty="0">
                <a:solidFill>
                  <a:schemeClr val="bg2">
                    <a:lumMod val="10000"/>
                  </a:schemeClr>
                </a:solidFill>
                <a:latin typeface="+mj-lt"/>
                <a:cs typeface="Arial"/>
              </a:rPr>
              <a:t> </a:t>
            </a:r>
            <a:r>
              <a:rPr dirty="0">
                <a:solidFill>
                  <a:schemeClr val="bg2">
                    <a:lumMod val="10000"/>
                  </a:schemeClr>
                </a:solidFill>
                <a:latin typeface="+mj-lt"/>
                <a:cs typeface="Arial"/>
              </a:rPr>
              <a:t>af</a:t>
            </a:r>
            <a:r>
              <a:rPr spc="-35" dirty="0">
                <a:solidFill>
                  <a:schemeClr val="bg2">
                    <a:lumMod val="10000"/>
                  </a:schemeClr>
                </a:solidFill>
                <a:latin typeface="+mj-lt"/>
                <a:cs typeface="Arial"/>
              </a:rPr>
              <a:t> </a:t>
            </a:r>
            <a:r>
              <a:rPr spc="-10" dirty="0">
                <a:solidFill>
                  <a:schemeClr val="bg2">
                    <a:lumMod val="10000"/>
                  </a:schemeClr>
                </a:solidFill>
                <a:latin typeface="+mj-lt"/>
                <a:cs typeface="Arial"/>
              </a:rPr>
              <a:t>betændelses-</a:t>
            </a:r>
            <a:r>
              <a:rPr spc="-50" dirty="0">
                <a:solidFill>
                  <a:schemeClr val="bg2">
                    <a:lumMod val="10000"/>
                  </a:schemeClr>
                </a:solidFill>
                <a:latin typeface="+mj-lt"/>
                <a:cs typeface="Arial"/>
              </a:rPr>
              <a:t> </a:t>
            </a:r>
            <a:r>
              <a:rPr spc="-25" dirty="0">
                <a:solidFill>
                  <a:schemeClr val="bg2">
                    <a:lumMod val="10000"/>
                  </a:schemeClr>
                </a:solidFill>
                <a:latin typeface="+mj-lt"/>
                <a:cs typeface="Arial"/>
              </a:rPr>
              <a:t>og </a:t>
            </a:r>
            <a:r>
              <a:rPr dirty="0">
                <a:solidFill>
                  <a:schemeClr val="bg2">
                    <a:lumMod val="10000"/>
                  </a:schemeClr>
                </a:solidFill>
                <a:latin typeface="+mj-lt"/>
                <a:cs typeface="Arial"/>
              </a:rPr>
              <a:t>inflammatoriske</a:t>
            </a:r>
            <a:r>
              <a:rPr spc="-60" dirty="0">
                <a:solidFill>
                  <a:schemeClr val="bg2">
                    <a:lumMod val="10000"/>
                  </a:schemeClr>
                </a:solidFill>
                <a:latin typeface="+mj-lt"/>
                <a:cs typeface="Arial"/>
              </a:rPr>
              <a:t> </a:t>
            </a:r>
            <a:r>
              <a:rPr dirty="0">
                <a:solidFill>
                  <a:schemeClr val="bg2">
                    <a:lumMod val="10000"/>
                  </a:schemeClr>
                </a:solidFill>
                <a:latin typeface="+mj-lt"/>
                <a:cs typeface="Arial"/>
              </a:rPr>
              <a:t>tilstande</a:t>
            </a:r>
            <a:r>
              <a:rPr spc="-60" dirty="0">
                <a:solidFill>
                  <a:schemeClr val="bg2">
                    <a:lumMod val="10000"/>
                  </a:schemeClr>
                </a:solidFill>
                <a:latin typeface="+mj-lt"/>
                <a:cs typeface="Arial"/>
              </a:rPr>
              <a:t> </a:t>
            </a:r>
            <a:r>
              <a:rPr dirty="0">
                <a:solidFill>
                  <a:schemeClr val="bg2">
                    <a:lumMod val="10000"/>
                  </a:schemeClr>
                </a:solidFill>
                <a:latin typeface="+mj-lt"/>
                <a:cs typeface="Arial"/>
              </a:rPr>
              <a:t>i</a:t>
            </a:r>
            <a:r>
              <a:rPr spc="-50" dirty="0">
                <a:solidFill>
                  <a:schemeClr val="bg2">
                    <a:lumMod val="10000"/>
                  </a:schemeClr>
                </a:solidFill>
                <a:latin typeface="+mj-lt"/>
                <a:cs typeface="Arial"/>
              </a:rPr>
              <a:t> </a:t>
            </a:r>
            <a:r>
              <a:rPr dirty="0">
                <a:solidFill>
                  <a:schemeClr val="bg2">
                    <a:lumMod val="10000"/>
                  </a:schemeClr>
                </a:solidFill>
                <a:latin typeface="+mj-lt"/>
                <a:cs typeface="Arial"/>
              </a:rPr>
              <a:t>og</a:t>
            </a:r>
            <a:r>
              <a:rPr spc="-60" dirty="0">
                <a:solidFill>
                  <a:schemeClr val="bg2">
                    <a:lumMod val="10000"/>
                  </a:schemeClr>
                </a:solidFill>
                <a:latin typeface="+mj-lt"/>
                <a:cs typeface="Arial"/>
              </a:rPr>
              <a:t> </a:t>
            </a:r>
            <a:r>
              <a:rPr dirty="0" err="1">
                <a:solidFill>
                  <a:schemeClr val="bg2">
                    <a:lumMod val="10000"/>
                  </a:schemeClr>
                </a:solidFill>
                <a:latin typeface="+mj-lt"/>
                <a:cs typeface="Arial"/>
              </a:rPr>
              <a:t>omkring</a:t>
            </a:r>
            <a:r>
              <a:rPr spc="-40" dirty="0">
                <a:solidFill>
                  <a:schemeClr val="bg2">
                    <a:lumMod val="10000"/>
                  </a:schemeClr>
                </a:solidFill>
                <a:latin typeface="+mj-lt"/>
                <a:cs typeface="Arial"/>
              </a:rPr>
              <a:t> </a:t>
            </a:r>
            <a:r>
              <a:rPr spc="-10" dirty="0" err="1">
                <a:solidFill>
                  <a:schemeClr val="bg2">
                    <a:lumMod val="10000"/>
                  </a:schemeClr>
                </a:solidFill>
                <a:latin typeface="+mj-lt"/>
                <a:cs typeface="Arial"/>
              </a:rPr>
              <a:t>sårene</a:t>
            </a:r>
            <a:endParaRPr dirty="0">
              <a:solidFill>
                <a:schemeClr val="bg2">
                  <a:lumMod val="10000"/>
                </a:schemeClr>
              </a:solidFill>
              <a:latin typeface="+mj-lt"/>
              <a:cs typeface="Arial"/>
            </a:endParaRPr>
          </a:p>
          <a:p>
            <a:pPr marL="285750" indent="-285750">
              <a:spcBef>
                <a:spcPts val="80"/>
              </a:spcBef>
              <a:buFont typeface="Arial" panose="020B0604020202020204" pitchFamily="34" charset="0"/>
              <a:buChar char="•"/>
            </a:pPr>
            <a:endParaRPr dirty="0">
              <a:solidFill>
                <a:schemeClr val="bg2">
                  <a:lumMod val="10000"/>
                </a:schemeClr>
              </a:solidFill>
              <a:latin typeface="+mj-lt"/>
              <a:cs typeface="Arial"/>
            </a:endParaRPr>
          </a:p>
          <a:p>
            <a:pPr marL="298450" marR="128905" indent="-285750">
              <a:buFont typeface="Arial" panose="020B0604020202020204" pitchFamily="34" charset="0"/>
              <a:buChar char="•"/>
            </a:pPr>
            <a:r>
              <a:rPr dirty="0">
                <a:solidFill>
                  <a:schemeClr val="bg2">
                    <a:lumMod val="10000"/>
                  </a:schemeClr>
                </a:solidFill>
                <a:latin typeface="+mj-lt"/>
                <a:cs typeface="Arial"/>
              </a:rPr>
              <a:t>Primær</a:t>
            </a:r>
            <a:r>
              <a:rPr spc="-30" dirty="0">
                <a:solidFill>
                  <a:schemeClr val="bg2">
                    <a:lumMod val="10000"/>
                  </a:schemeClr>
                </a:solidFill>
                <a:latin typeface="+mj-lt"/>
                <a:cs typeface="Arial"/>
              </a:rPr>
              <a:t> </a:t>
            </a:r>
            <a:r>
              <a:rPr dirty="0">
                <a:solidFill>
                  <a:schemeClr val="bg2">
                    <a:lumMod val="10000"/>
                  </a:schemeClr>
                </a:solidFill>
                <a:latin typeface="+mj-lt"/>
                <a:cs typeface="Arial"/>
              </a:rPr>
              <a:t>behandling</a:t>
            </a:r>
            <a:r>
              <a:rPr spc="-50" dirty="0">
                <a:solidFill>
                  <a:schemeClr val="bg2">
                    <a:lumMod val="10000"/>
                  </a:schemeClr>
                </a:solidFill>
                <a:latin typeface="+mj-lt"/>
                <a:cs typeface="Arial"/>
              </a:rPr>
              <a:t> </a:t>
            </a:r>
            <a:r>
              <a:rPr dirty="0">
                <a:solidFill>
                  <a:schemeClr val="bg2">
                    <a:lumMod val="10000"/>
                  </a:schemeClr>
                </a:solidFill>
                <a:latin typeface="+mj-lt"/>
                <a:cs typeface="Arial"/>
              </a:rPr>
              <a:t>er</a:t>
            </a:r>
            <a:r>
              <a:rPr spc="-35" dirty="0">
                <a:solidFill>
                  <a:schemeClr val="bg2">
                    <a:lumMod val="10000"/>
                  </a:schemeClr>
                </a:solidFill>
                <a:latin typeface="+mj-lt"/>
                <a:cs typeface="Arial"/>
              </a:rPr>
              <a:t> </a:t>
            </a:r>
            <a:r>
              <a:rPr lang="da-DK" spc="-35" dirty="0" err="1">
                <a:solidFill>
                  <a:schemeClr val="bg2">
                    <a:lumMod val="10000"/>
                  </a:schemeClr>
                </a:solidFill>
                <a:latin typeface="+mj-lt"/>
                <a:cs typeface="Arial"/>
              </a:rPr>
              <a:t>debridering</a:t>
            </a:r>
            <a:r>
              <a:rPr lang="da-DK" spc="-35" dirty="0">
                <a:solidFill>
                  <a:schemeClr val="bg2">
                    <a:lumMod val="10000"/>
                  </a:schemeClr>
                </a:solidFill>
                <a:latin typeface="+mj-lt"/>
                <a:cs typeface="Arial"/>
              </a:rPr>
              <a:t>, </a:t>
            </a:r>
            <a:r>
              <a:rPr dirty="0" err="1">
                <a:solidFill>
                  <a:schemeClr val="bg2">
                    <a:lumMod val="10000"/>
                  </a:schemeClr>
                </a:solidFill>
                <a:latin typeface="+mj-lt"/>
                <a:cs typeface="Arial"/>
              </a:rPr>
              <a:t>lokalsteroid</a:t>
            </a:r>
            <a:r>
              <a:rPr dirty="0">
                <a:solidFill>
                  <a:schemeClr val="bg2">
                    <a:lumMod val="10000"/>
                  </a:schemeClr>
                </a:solidFill>
                <a:latin typeface="+mj-lt"/>
                <a:cs typeface="Arial"/>
              </a:rPr>
              <a:t>,</a:t>
            </a:r>
            <a:r>
              <a:rPr spc="-50" dirty="0">
                <a:solidFill>
                  <a:schemeClr val="bg2">
                    <a:lumMod val="10000"/>
                  </a:schemeClr>
                </a:solidFill>
                <a:latin typeface="+mj-lt"/>
                <a:cs typeface="Arial"/>
              </a:rPr>
              <a:t> </a:t>
            </a:r>
            <a:r>
              <a:rPr dirty="0">
                <a:solidFill>
                  <a:schemeClr val="bg2">
                    <a:lumMod val="10000"/>
                  </a:schemeClr>
                </a:solidFill>
                <a:latin typeface="+mj-lt"/>
                <a:cs typeface="Arial"/>
              </a:rPr>
              <a:t>evt.</a:t>
            </a:r>
            <a:r>
              <a:rPr spc="-30" dirty="0">
                <a:solidFill>
                  <a:schemeClr val="bg2">
                    <a:lumMod val="10000"/>
                  </a:schemeClr>
                </a:solidFill>
                <a:latin typeface="+mj-lt"/>
                <a:cs typeface="Arial"/>
              </a:rPr>
              <a:t> </a:t>
            </a:r>
            <a:r>
              <a:rPr dirty="0">
                <a:solidFill>
                  <a:schemeClr val="bg2">
                    <a:lumMod val="10000"/>
                  </a:schemeClr>
                </a:solidFill>
                <a:latin typeface="+mj-lt"/>
                <a:cs typeface="Arial"/>
              </a:rPr>
              <a:t>suppleret</a:t>
            </a:r>
            <a:r>
              <a:rPr spc="-45" dirty="0">
                <a:solidFill>
                  <a:schemeClr val="bg2">
                    <a:lumMod val="10000"/>
                  </a:schemeClr>
                </a:solidFill>
                <a:latin typeface="+mj-lt"/>
                <a:cs typeface="Arial"/>
              </a:rPr>
              <a:t> </a:t>
            </a:r>
            <a:r>
              <a:rPr spc="-25" dirty="0">
                <a:solidFill>
                  <a:schemeClr val="bg2">
                    <a:lumMod val="10000"/>
                  </a:schemeClr>
                </a:solidFill>
                <a:latin typeface="+mj-lt"/>
                <a:cs typeface="Arial"/>
              </a:rPr>
              <a:t>med </a:t>
            </a:r>
            <a:r>
              <a:rPr dirty="0" err="1">
                <a:solidFill>
                  <a:schemeClr val="bg2">
                    <a:lumMod val="10000"/>
                  </a:schemeClr>
                </a:solidFill>
                <a:latin typeface="+mj-lt"/>
                <a:cs typeface="Arial"/>
              </a:rPr>
              <a:t>kompression</a:t>
            </a:r>
            <a:endParaRPr dirty="0">
              <a:solidFill>
                <a:schemeClr val="bg2">
                  <a:lumMod val="10000"/>
                </a:schemeClr>
              </a:solidFill>
              <a:latin typeface="+mj-lt"/>
              <a:cs typeface="Arial"/>
            </a:endParaRPr>
          </a:p>
        </p:txBody>
      </p:sp>
      <p:pic>
        <p:nvPicPr>
          <p:cNvPr id="6" name="object 6"/>
          <p:cNvPicPr/>
          <p:nvPr/>
        </p:nvPicPr>
        <p:blipFill>
          <a:blip r:embed="rId3" cstate="print"/>
          <a:stretch>
            <a:fillRect/>
          </a:stretch>
        </p:blipFill>
        <p:spPr>
          <a:xfrm>
            <a:off x="8854848" y="4438342"/>
            <a:ext cx="1406652" cy="1519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Billede 7" descr="Et billede, der indeholder mad, indendørs, rød&#10;&#10;Automatisk genereret beskrivelse">
            <a:extLst>
              <a:ext uri="{FF2B5EF4-FFF2-40B4-BE49-F238E27FC236}">
                <a16:creationId xmlns:a16="http://schemas.microsoft.com/office/drawing/2014/main" id="{010781E6-D655-0B85-6D26-1805CE437350}"/>
              </a:ext>
            </a:extLst>
          </p:cNvPr>
          <p:cNvPicPr>
            <a:picLocks noChangeAspect="1"/>
          </p:cNvPicPr>
          <p:nvPr/>
        </p:nvPicPr>
        <p:blipFill>
          <a:blip r:embed="rId4"/>
          <a:stretch>
            <a:fillRect/>
          </a:stretch>
        </p:blipFill>
        <p:spPr>
          <a:xfrm>
            <a:off x="6890327" y="512303"/>
            <a:ext cx="3648264" cy="3209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302" y="-372550"/>
            <a:ext cx="11147770" cy="1272528"/>
          </a:xfrm>
          <a:prstGeom prst="rect">
            <a:avLst/>
          </a:prstGeom>
        </p:spPr>
        <p:txBody>
          <a:bodyPr vert="horz" wrap="square" lIns="0" tIns="711581" rIns="0" bIns="0" rtlCol="0" anchor="b" anchorCtr="0">
            <a:spAutoFit/>
          </a:bodyPr>
          <a:lstStyle/>
          <a:p>
            <a:pPr marL="605790">
              <a:lnSpc>
                <a:spcPct val="100000"/>
              </a:lnSpc>
              <a:spcBef>
                <a:spcPts val="100"/>
              </a:spcBef>
            </a:pPr>
            <a:r>
              <a:rPr sz="3600" b="1" dirty="0" err="1">
                <a:solidFill>
                  <a:srgbClr val="3B5182"/>
                </a:solidFill>
                <a:latin typeface="+mj-lt"/>
                <a:cs typeface="Trebuchet MS"/>
              </a:rPr>
              <a:t>Epiteliaseringsfasen</a:t>
            </a:r>
            <a:r>
              <a:rPr lang="da-DK" sz="3600" b="1" dirty="0">
                <a:solidFill>
                  <a:srgbClr val="3B5182"/>
                </a:solidFill>
                <a:latin typeface="+mj-lt"/>
                <a:cs typeface="Trebuchet MS"/>
              </a:rPr>
              <a:t> - </a:t>
            </a:r>
            <a:r>
              <a:rPr sz="3600" b="1" spc="-10" dirty="0" err="1">
                <a:solidFill>
                  <a:srgbClr val="3B5182"/>
                </a:solidFill>
                <a:latin typeface="+mj-lt"/>
                <a:cs typeface="Trebuchet MS"/>
              </a:rPr>
              <a:t>modning</a:t>
            </a:r>
            <a:endParaRPr sz="3600" dirty="0">
              <a:solidFill>
                <a:srgbClr val="3B5182"/>
              </a:solidFill>
              <a:latin typeface="+mj-lt"/>
              <a:cs typeface="Trebuchet MS"/>
            </a:endParaRPr>
          </a:p>
        </p:txBody>
      </p:sp>
      <p:sp>
        <p:nvSpPr>
          <p:cNvPr id="3" name="object 3"/>
          <p:cNvSpPr txBox="1"/>
          <p:nvPr/>
        </p:nvSpPr>
        <p:spPr>
          <a:xfrm>
            <a:off x="8711015" y="4158114"/>
            <a:ext cx="93980" cy="295910"/>
          </a:xfrm>
          <a:prstGeom prst="rect">
            <a:avLst/>
          </a:prstGeom>
        </p:spPr>
        <p:txBody>
          <a:bodyPr vert="horz" wrap="square" lIns="0" tIns="0" rIns="0" bIns="0" rtlCol="0">
            <a:spAutoFit/>
          </a:bodyPr>
          <a:lstStyle/>
          <a:p>
            <a:pPr>
              <a:lnSpc>
                <a:spcPts val="2285"/>
              </a:lnSpc>
            </a:pPr>
            <a:r>
              <a:rPr sz="2000" spc="-50" dirty="0">
                <a:latin typeface="Trebuchet MS"/>
                <a:cs typeface="Trebuchet MS"/>
              </a:rPr>
              <a:t>.</a:t>
            </a:r>
            <a:endParaRPr sz="2000">
              <a:latin typeface="Trebuchet MS"/>
              <a:cs typeface="Trebuchet MS"/>
            </a:endParaRPr>
          </a:p>
        </p:txBody>
      </p:sp>
      <p:sp>
        <p:nvSpPr>
          <p:cNvPr id="4" name="object 4"/>
          <p:cNvSpPr txBox="1"/>
          <p:nvPr/>
        </p:nvSpPr>
        <p:spPr>
          <a:xfrm>
            <a:off x="762182" y="1156169"/>
            <a:ext cx="8174989" cy="2293577"/>
          </a:xfrm>
          <a:prstGeom prst="rect">
            <a:avLst/>
          </a:prstGeom>
        </p:spPr>
        <p:txBody>
          <a:bodyPr vert="horz" wrap="square" lIns="0" tIns="13335" rIns="0" bIns="0" rtlCol="0">
            <a:spAutoFit/>
          </a:bodyPr>
          <a:lstStyle/>
          <a:p>
            <a:pPr marL="354965" marR="5080" indent="-342900">
              <a:spcBef>
                <a:spcPts val="105"/>
              </a:spcBef>
              <a:buFont typeface="Arial" panose="020B0604020202020204" pitchFamily="34" charset="0"/>
              <a:buChar char="•"/>
              <a:tabLst>
                <a:tab pos="268605" algn="l"/>
              </a:tabLst>
            </a:pPr>
            <a:r>
              <a:rPr dirty="0" err="1">
                <a:solidFill>
                  <a:schemeClr val="bg2">
                    <a:lumMod val="10000"/>
                  </a:schemeClr>
                </a:solidFill>
                <a:latin typeface="+mj-lt"/>
                <a:cs typeface="Trebuchet MS"/>
              </a:rPr>
              <a:t>Epitelceller</a:t>
            </a:r>
            <a:r>
              <a:rPr lang="da-DK" dirty="0">
                <a:solidFill>
                  <a:schemeClr val="bg2">
                    <a:lumMod val="10000"/>
                  </a:schemeClr>
                </a:solidFill>
                <a:latin typeface="+mj-lt"/>
                <a:cs typeface="Trebuchet MS"/>
              </a:rPr>
              <a:t>/hudceller</a:t>
            </a:r>
            <a:r>
              <a:rPr spc="-65" dirty="0">
                <a:solidFill>
                  <a:schemeClr val="bg2">
                    <a:lumMod val="10000"/>
                  </a:schemeClr>
                </a:solidFill>
                <a:latin typeface="+mj-lt"/>
                <a:cs typeface="Trebuchet MS"/>
              </a:rPr>
              <a:t> </a:t>
            </a:r>
            <a:r>
              <a:rPr dirty="0">
                <a:solidFill>
                  <a:schemeClr val="bg2">
                    <a:lumMod val="10000"/>
                  </a:schemeClr>
                </a:solidFill>
                <a:latin typeface="+mj-lt"/>
                <a:cs typeface="Trebuchet MS"/>
              </a:rPr>
              <a:t>vokser</a:t>
            </a:r>
            <a:r>
              <a:rPr spc="-30" dirty="0">
                <a:solidFill>
                  <a:schemeClr val="bg2">
                    <a:lumMod val="10000"/>
                  </a:schemeClr>
                </a:solidFill>
                <a:latin typeface="+mj-lt"/>
                <a:cs typeface="Trebuchet MS"/>
              </a:rPr>
              <a:t> </a:t>
            </a:r>
            <a:r>
              <a:rPr dirty="0">
                <a:solidFill>
                  <a:schemeClr val="bg2">
                    <a:lumMod val="10000"/>
                  </a:schemeClr>
                </a:solidFill>
                <a:latin typeface="+mj-lt"/>
                <a:cs typeface="Trebuchet MS"/>
              </a:rPr>
              <a:t>ud</a:t>
            </a:r>
            <a:r>
              <a:rPr spc="-40" dirty="0">
                <a:solidFill>
                  <a:schemeClr val="bg2">
                    <a:lumMod val="10000"/>
                  </a:schemeClr>
                </a:solidFill>
                <a:latin typeface="+mj-lt"/>
                <a:cs typeface="Trebuchet MS"/>
              </a:rPr>
              <a:t> </a:t>
            </a:r>
            <a:r>
              <a:rPr dirty="0">
                <a:solidFill>
                  <a:schemeClr val="bg2">
                    <a:lumMod val="10000"/>
                  </a:schemeClr>
                </a:solidFill>
                <a:latin typeface="+mj-lt"/>
                <a:cs typeface="Trebuchet MS"/>
              </a:rPr>
              <a:t>fra</a:t>
            </a:r>
            <a:r>
              <a:rPr spc="-40" dirty="0">
                <a:solidFill>
                  <a:schemeClr val="bg2">
                    <a:lumMod val="10000"/>
                  </a:schemeClr>
                </a:solidFill>
                <a:latin typeface="+mj-lt"/>
                <a:cs typeface="Trebuchet MS"/>
              </a:rPr>
              <a:t> </a:t>
            </a:r>
            <a:r>
              <a:rPr spc="-25" dirty="0">
                <a:solidFill>
                  <a:schemeClr val="bg2">
                    <a:lumMod val="10000"/>
                  </a:schemeClr>
                </a:solidFill>
                <a:latin typeface="+mj-lt"/>
                <a:cs typeface="Trebuchet MS"/>
              </a:rPr>
              <a:t>sårkanter,</a:t>
            </a:r>
            <a:r>
              <a:rPr spc="-50" dirty="0">
                <a:solidFill>
                  <a:schemeClr val="bg2">
                    <a:lumMod val="10000"/>
                  </a:schemeClr>
                </a:solidFill>
                <a:latin typeface="+mj-lt"/>
                <a:cs typeface="Trebuchet MS"/>
              </a:rPr>
              <a:t> </a:t>
            </a:r>
            <a:r>
              <a:rPr dirty="0">
                <a:solidFill>
                  <a:schemeClr val="bg2">
                    <a:lumMod val="10000"/>
                  </a:schemeClr>
                </a:solidFill>
                <a:latin typeface="+mj-lt"/>
                <a:cs typeface="Trebuchet MS"/>
              </a:rPr>
              <a:t>resterende</a:t>
            </a:r>
            <a:r>
              <a:rPr spc="-55" dirty="0">
                <a:solidFill>
                  <a:schemeClr val="bg2">
                    <a:lumMod val="10000"/>
                  </a:schemeClr>
                </a:solidFill>
                <a:latin typeface="+mj-lt"/>
                <a:cs typeface="Trebuchet MS"/>
              </a:rPr>
              <a:t> </a:t>
            </a:r>
            <a:r>
              <a:rPr dirty="0">
                <a:solidFill>
                  <a:schemeClr val="bg2">
                    <a:lumMod val="10000"/>
                  </a:schemeClr>
                </a:solidFill>
                <a:latin typeface="+mj-lt"/>
                <a:cs typeface="Trebuchet MS"/>
              </a:rPr>
              <a:t>dele</a:t>
            </a:r>
            <a:r>
              <a:rPr spc="-40" dirty="0">
                <a:solidFill>
                  <a:schemeClr val="bg2">
                    <a:lumMod val="10000"/>
                  </a:schemeClr>
                </a:solidFill>
                <a:latin typeface="+mj-lt"/>
                <a:cs typeface="Trebuchet MS"/>
              </a:rPr>
              <a:t> </a:t>
            </a:r>
            <a:r>
              <a:rPr dirty="0">
                <a:solidFill>
                  <a:schemeClr val="bg2">
                    <a:lumMod val="10000"/>
                  </a:schemeClr>
                </a:solidFill>
                <a:latin typeface="+mj-lt"/>
                <a:cs typeface="Trebuchet MS"/>
              </a:rPr>
              <a:t>af</a:t>
            </a:r>
            <a:r>
              <a:rPr spc="-30" dirty="0">
                <a:solidFill>
                  <a:schemeClr val="bg2">
                    <a:lumMod val="10000"/>
                  </a:schemeClr>
                </a:solidFill>
                <a:latin typeface="+mj-lt"/>
                <a:cs typeface="Trebuchet MS"/>
              </a:rPr>
              <a:t> </a:t>
            </a:r>
            <a:r>
              <a:rPr spc="-10" dirty="0">
                <a:solidFill>
                  <a:schemeClr val="bg2">
                    <a:lumMod val="10000"/>
                  </a:schemeClr>
                </a:solidFill>
                <a:latin typeface="+mj-lt"/>
                <a:cs typeface="Trebuchet MS"/>
              </a:rPr>
              <a:t>hårfollikler </a:t>
            </a:r>
            <a:r>
              <a:rPr dirty="0" err="1">
                <a:solidFill>
                  <a:schemeClr val="bg2">
                    <a:lumMod val="10000"/>
                  </a:schemeClr>
                </a:solidFill>
                <a:latin typeface="+mj-lt"/>
                <a:cs typeface="Trebuchet MS"/>
              </a:rPr>
              <a:t>og</a:t>
            </a:r>
            <a:r>
              <a:rPr spc="-10" dirty="0">
                <a:solidFill>
                  <a:schemeClr val="bg2">
                    <a:lumMod val="10000"/>
                  </a:schemeClr>
                </a:solidFill>
                <a:latin typeface="+mj-lt"/>
                <a:cs typeface="Trebuchet MS"/>
              </a:rPr>
              <a:t> </a:t>
            </a:r>
            <a:r>
              <a:rPr spc="-10" dirty="0" err="1">
                <a:solidFill>
                  <a:schemeClr val="bg2">
                    <a:lumMod val="10000"/>
                  </a:schemeClr>
                </a:solidFill>
                <a:latin typeface="+mj-lt"/>
                <a:cs typeface="Trebuchet MS"/>
              </a:rPr>
              <a:t>svedkirtler</a:t>
            </a:r>
            <a:endParaRPr lang="da-DK" spc="-10" dirty="0">
              <a:solidFill>
                <a:schemeClr val="bg2">
                  <a:lumMod val="10000"/>
                </a:schemeClr>
              </a:solidFill>
              <a:latin typeface="+mj-lt"/>
              <a:cs typeface="Trebuchet MS"/>
            </a:endParaRPr>
          </a:p>
          <a:p>
            <a:pPr marL="354965" marR="5080" indent="-342900">
              <a:spcBef>
                <a:spcPts val="105"/>
              </a:spcBef>
              <a:buFont typeface="Arial" panose="020B0604020202020204" pitchFamily="34" charset="0"/>
              <a:buChar char="•"/>
              <a:tabLst>
                <a:tab pos="268605" algn="l"/>
              </a:tabLst>
            </a:pPr>
            <a:r>
              <a:rPr dirty="0" err="1">
                <a:solidFill>
                  <a:schemeClr val="bg2">
                    <a:lumMod val="10000"/>
                  </a:schemeClr>
                </a:solidFill>
                <a:latin typeface="+mj-lt"/>
                <a:cs typeface="Trebuchet MS"/>
              </a:rPr>
              <a:t>Efter</a:t>
            </a:r>
            <a:r>
              <a:rPr spc="-40" dirty="0">
                <a:solidFill>
                  <a:schemeClr val="bg2">
                    <a:lumMod val="10000"/>
                  </a:schemeClr>
                </a:solidFill>
                <a:latin typeface="+mj-lt"/>
                <a:cs typeface="Trebuchet MS"/>
              </a:rPr>
              <a:t> </a:t>
            </a:r>
            <a:r>
              <a:rPr dirty="0">
                <a:solidFill>
                  <a:schemeClr val="bg2">
                    <a:lumMod val="10000"/>
                  </a:schemeClr>
                </a:solidFill>
                <a:latin typeface="+mj-lt"/>
                <a:cs typeface="Trebuchet MS"/>
              </a:rPr>
              <a:t>fuldendt</a:t>
            </a:r>
            <a:r>
              <a:rPr spc="-65" dirty="0">
                <a:solidFill>
                  <a:schemeClr val="bg2">
                    <a:lumMod val="10000"/>
                  </a:schemeClr>
                </a:solidFill>
                <a:latin typeface="+mj-lt"/>
                <a:cs typeface="Trebuchet MS"/>
              </a:rPr>
              <a:t> </a:t>
            </a:r>
            <a:r>
              <a:rPr dirty="0">
                <a:solidFill>
                  <a:schemeClr val="bg2">
                    <a:lumMod val="10000"/>
                  </a:schemeClr>
                </a:solidFill>
                <a:latin typeface="+mj-lt"/>
                <a:cs typeface="Trebuchet MS"/>
              </a:rPr>
              <a:t>epiteliasering</a:t>
            </a:r>
            <a:r>
              <a:rPr spc="-70" dirty="0">
                <a:solidFill>
                  <a:schemeClr val="bg2">
                    <a:lumMod val="10000"/>
                  </a:schemeClr>
                </a:solidFill>
                <a:latin typeface="+mj-lt"/>
                <a:cs typeface="Trebuchet MS"/>
              </a:rPr>
              <a:t> </a:t>
            </a:r>
            <a:r>
              <a:rPr dirty="0">
                <a:solidFill>
                  <a:schemeClr val="bg2">
                    <a:lumMod val="10000"/>
                  </a:schemeClr>
                </a:solidFill>
                <a:latin typeface="+mj-lt"/>
                <a:cs typeface="Trebuchet MS"/>
              </a:rPr>
              <a:t>er</a:t>
            </a:r>
            <a:r>
              <a:rPr spc="-40" dirty="0">
                <a:solidFill>
                  <a:schemeClr val="bg2">
                    <a:lumMod val="10000"/>
                  </a:schemeClr>
                </a:solidFill>
                <a:latin typeface="+mj-lt"/>
                <a:cs typeface="Trebuchet MS"/>
              </a:rPr>
              <a:t> </a:t>
            </a:r>
            <a:r>
              <a:rPr dirty="0">
                <a:solidFill>
                  <a:schemeClr val="bg2">
                    <a:lumMod val="10000"/>
                  </a:schemeClr>
                </a:solidFill>
                <a:latin typeface="+mj-lt"/>
                <a:cs typeface="Trebuchet MS"/>
              </a:rPr>
              <a:t>arvævet</a:t>
            </a:r>
            <a:r>
              <a:rPr spc="-60" dirty="0">
                <a:solidFill>
                  <a:schemeClr val="bg2">
                    <a:lumMod val="10000"/>
                  </a:schemeClr>
                </a:solidFill>
                <a:latin typeface="+mj-lt"/>
                <a:cs typeface="Trebuchet MS"/>
              </a:rPr>
              <a:t> </a:t>
            </a:r>
            <a:r>
              <a:rPr dirty="0">
                <a:solidFill>
                  <a:schemeClr val="bg2">
                    <a:lumMod val="10000"/>
                  </a:schemeClr>
                </a:solidFill>
                <a:latin typeface="+mj-lt"/>
                <a:cs typeface="Trebuchet MS"/>
              </a:rPr>
              <a:t>i</a:t>
            </a:r>
            <a:r>
              <a:rPr spc="-20" dirty="0">
                <a:solidFill>
                  <a:schemeClr val="bg2">
                    <a:lumMod val="10000"/>
                  </a:schemeClr>
                </a:solidFill>
                <a:latin typeface="+mj-lt"/>
                <a:cs typeface="Trebuchet MS"/>
              </a:rPr>
              <a:t> </a:t>
            </a:r>
            <a:r>
              <a:rPr dirty="0">
                <a:solidFill>
                  <a:schemeClr val="bg2">
                    <a:lumMod val="10000"/>
                  </a:schemeClr>
                </a:solidFill>
                <a:latin typeface="+mj-lt"/>
                <a:cs typeface="Trebuchet MS"/>
              </a:rPr>
              <a:t>starten</a:t>
            </a:r>
            <a:r>
              <a:rPr spc="-65" dirty="0">
                <a:solidFill>
                  <a:schemeClr val="bg2">
                    <a:lumMod val="10000"/>
                  </a:schemeClr>
                </a:solidFill>
                <a:latin typeface="+mj-lt"/>
                <a:cs typeface="Trebuchet MS"/>
              </a:rPr>
              <a:t> </a:t>
            </a:r>
            <a:r>
              <a:rPr dirty="0">
                <a:solidFill>
                  <a:schemeClr val="bg2">
                    <a:lumMod val="10000"/>
                  </a:schemeClr>
                </a:solidFill>
                <a:latin typeface="+mj-lt"/>
                <a:cs typeface="Trebuchet MS"/>
              </a:rPr>
              <a:t>meget</a:t>
            </a:r>
            <a:r>
              <a:rPr spc="-45" dirty="0">
                <a:solidFill>
                  <a:schemeClr val="bg2">
                    <a:lumMod val="10000"/>
                  </a:schemeClr>
                </a:solidFill>
                <a:latin typeface="+mj-lt"/>
                <a:cs typeface="Trebuchet MS"/>
              </a:rPr>
              <a:t> </a:t>
            </a:r>
            <a:r>
              <a:rPr dirty="0" err="1">
                <a:solidFill>
                  <a:schemeClr val="bg2">
                    <a:lumMod val="10000"/>
                  </a:schemeClr>
                </a:solidFill>
                <a:latin typeface="+mj-lt"/>
                <a:cs typeface="Trebuchet MS"/>
              </a:rPr>
              <a:t>rødt</a:t>
            </a:r>
            <a:r>
              <a:rPr spc="-55" dirty="0">
                <a:solidFill>
                  <a:schemeClr val="bg2">
                    <a:lumMod val="10000"/>
                  </a:schemeClr>
                </a:solidFill>
                <a:latin typeface="+mj-lt"/>
                <a:cs typeface="Trebuchet MS"/>
              </a:rPr>
              <a:t> </a:t>
            </a:r>
            <a:r>
              <a:rPr spc="-25" dirty="0">
                <a:solidFill>
                  <a:schemeClr val="bg2">
                    <a:lumMod val="10000"/>
                  </a:schemeClr>
                </a:solidFill>
                <a:latin typeface="+mj-lt"/>
                <a:cs typeface="Trebuchet MS"/>
              </a:rPr>
              <a:t>o</a:t>
            </a:r>
            <a:r>
              <a:rPr lang="da-DK" spc="-25" dirty="0">
                <a:solidFill>
                  <a:schemeClr val="bg2">
                    <a:lumMod val="10000"/>
                  </a:schemeClr>
                </a:solidFill>
                <a:latin typeface="+mj-lt"/>
                <a:cs typeface="Trebuchet MS"/>
              </a:rPr>
              <a:t>g </a:t>
            </a:r>
            <a:r>
              <a:rPr lang="da-DK" spc="-20" dirty="0">
                <a:solidFill>
                  <a:schemeClr val="bg2">
                    <a:lumMod val="10000"/>
                  </a:schemeClr>
                </a:solidFill>
                <a:latin typeface="+mj-lt"/>
                <a:cs typeface="Trebuchet MS"/>
              </a:rPr>
              <a:t>f</a:t>
            </a:r>
            <a:r>
              <a:rPr spc="-20" dirty="0" err="1">
                <a:solidFill>
                  <a:schemeClr val="bg2">
                    <a:lumMod val="10000"/>
                  </a:schemeClr>
                </a:solidFill>
                <a:latin typeface="+mj-lt"/>
                <a:cs typeface="Trebuchet MS"/>
              </a:rPr>
              <a:t>ast</a:t>
            </a:r>
            <a:endParaRPr lang="da-DK" spc="-20" dirty="0">
              <a:solidFill>
                <a:schemeClr val="bg2">
                  <a:lumMod val="10000"/>
                </a:schemeClr>
              </a:solidFill>
              <a:latin typeface="+mj-lt"/>
              <a:cs typeface="Trebuchet MS"/>
            </a:endParaRPr>
          </a:p>
          <a:p>
            <a:pPr marL="354965" marR="5080" indent="-342900">
              <a:spcBef>
                <a:spcPts val="105"/>
              </a:spcBef>
              <a:buFont typeface="Arial" panose="020B0604020202020204" pitchFamily="34" charset="0"/>
              <a:buChar char="•"/>
              <a:tabLst>
                <a:tab pos="268605" algn="l"/>
              </a:tabLst>
            </a:pPr>
            <a:r>
              <a:rPr dirty="0" err="1">
                <a:solidFill>
                  <a:schemeClr val="bg2">
                    <a:lumMod val="10000"/>
                  </a:schemeClr>
                </a:solidFill>
                <a:latin typeface="+mj-lt"/>
                <a:cs typeface="Trebuchet MS"/>
              </a:rPr>
              <a:t>Modning</a:t>
            </a:r>
            <a:r>
              <a:rPr spc="-15" dirty="0">
                <a:solidFill>
                  <a:schemeClr val="bg2">
                    <a:lumMod val="10000"/>
                  </a:schemeClr>
                </a:solidFill>
                <a:latin typeface="+mj-lt"/>
                <a:cs typeface="Trebuchet MS"/>
              </a:rPr>
              <a:t> </a:t>
            </a:r>
            <a:r>
              <a:rPr spc="-10" dirty="0" err="1">
                <a:solidFill>
                  <a:schemeClr val="bg2">
                    <a:lumMod val="10000"/>
                  </a:schemeClr>
                </a:solidFill>
                <a:latin typeface="+mj-lt"/>
                <a:cs typeface="Trebuchet MS"/>
              </a:rPr>
              <a:t>startes</a:t>
            </a:r>
            <a:endParaRPr lang="da-DK" spc="-10" dirty="0">
              <a:solidFill>
                <a:schemeClr val="bg2">
                  <a:lumMod val="10000"/>
                </a:schemeClr>
              </a:solidFill>
              <a:latin typeface="+mj-lt"/>
              <a:cs typeface="Trebuchet MS"/>
            </a:endParaRPr>
          </a:p>
          <a:p>
            <a:pPr marL="354965" marR="5080" indent="-342900">
              <a:spcBef>
                <a:spcPts val="105"/>
              </a:spcBef>
              <a:buFont typeface="Arial" panose="020B0604020202020204" pitchFamily="34" charset="0"/>
              <a:buChar char="•"/>
              <a:tabLst>
                <a:tab pos="268605" algn="l"/>
              </a:tabLst>
            </a:pPr>
            <a:r>
              <a:rPr dirty="0" err="1">
                <a:solidFill>
                  <a:schemeClr val="bg2">
                    <a:lumMod val="10000"/>
                  </a:schemeClr>
                </a:solidFill>
                <a:latin typeface="+mj-lt"/>
                <a:cs typeface="Trebuchet MS"/>
              </a:rPr>
              <a:t>Vævet</a:t>
            </a:r>
            <a:r>
              <a:rPr spc="-35" dirty="0">
                <a:solidFill>
                  <a:schemeClr val="bg2">
                    <a:lumMod val="10000"/>
                  </a:schemeClr>
                </a:solidFill>
                <a:latin typeface="+mj-lt"/>
                <a:cs typeface="Trebuchet MS"/>
              </a:rPr>
              <a:t> </a:t>
            </a:r>
            <a:r>
              <a:rPr dirty="0">
                <a:solidFill>
                  <a:schemeClr val="bg2">
                    <a:lumMod val="10000"/>
                  </a:schemeClr>
                </a:solidFill>
                <a:latin typeface="+mj-lt"/>
                <a:cs typeface="Trebuchet MS"/>
              </a:rPr>
              <a:t>remoduleres</a:t>
            </a:r>
            <a:r>
              <a:rPr spc="-55" dirty="0">
                <a:solidFill>
                  <a:schemeClr val="bg2">
                    <a:lumMod val="10000"/>
                  </a:schemeClr>
                </a:solidFill>
                <a:latin typeface="+mj-lt"/>
                <a:cs typeface="Trebuchet MS"/>
              </a:rPr>
              <a:t> </a:t>
            </a:r>
            <a:r>
              <a:rPr dirty="0">
                <a:solidFill>
                  <a:schemeClr val="bg2">
                    <a:lumMod val="10000"/>
                  </a:schemeClr>
                </a:solidFill>
                <a:latin typeface="+mj-lt"/>
                <a:cs typeface="Trebuchet MS"/>
              </a:rPr>
              <a:t>over</a:t>
            </a:r>
            <a:r>
              <a:rPr spc="-30" dirty="0">
                <a:solidFill>
                  <a:schemeClr val="bg2">
                    <a:lumMod val="10000"/>
                  </a:schemeClr>
                </a:solidFill>
                <a:latin typeface="+mj-lt"/>
                <a:cs typeface="Trebuchet MS"/>
              </a:rPr>
              <a:t> </a:t>
            </a:r>
            <a:r>
              <a:rPr spc="-25" dirty="0" err="1">
                <a:solidFill>
                  <a:schemeClr val="bg2">
                    <a:lumMod val="10000"/>
                  </a:schemeClr>
                </a:solidFill>
                <a:latin typeface="+mj-lt"/>
                <a:cs typeface="Trebuchet MS"/>
              </a:rPr>
              <a:t>tid</a:t>
            </a:r>
            <a:endParaRPr lang="da-DK" spc="-25" dirty="0">
              <a:solidFill>
                <a:schemeClr val="bg2">
                  <a:lumMod val="10000"/>
                </a:schemeClr>
              </a:solidFill>
              <a:latin typeface="+mj-lt"/>
              <a:cs typeface="Trebuchet MS"/>
            </a:endParaRPr>
          </a:p>
          <a:p>
            <a:pPr marL="354965" marR="5080" indent="-342900">
              <a:spcBef>
                <a:spcPts val="105"/>
              </a:spcBef>
              <a:buFont typeface="Arial" panose="020B0604020202020204" pitchFamily="34" charset="0"/>
              <a:buChar char="•"/>
              <a:tabLst>
                <a:tab pos="268605" algn="l"/>
              </a:tabLst>
            </a:pPr>
            <a:r>
              <a:rPr dirty="0">
                <a:solidFill>
                  <a:schemeClr val="bg2">
                    <a:lumMod val="10000"/>
                  </a:schemeClr>
                </a:solidFill>
                <a:latin typeface="+mj-lt"/>
                <a:cs typeface="Trebuchet MS"/>
              </a:rPr>
              <a:t>Kan</a:t>
            </a:r>
            <a:r>
              <a:rPr spc="-30" dirty="0">
                <a:solidFill>
                  <a:schemeClr val="bg2">
                    <a:lumMod val="10000"/>
                  </a:schemeClr>
                </a:solidFill>
                <a:latin typeface="+mj-lt"/>
                <a:cs typeface="Trebuchet MS"/>
              </a:rPr>
              <a:t> </a:t>
            </a:r>
            <a:r>
              <a:rPr dirty="0">
                <a:solidFill>
                  <a:schemeClr val="bg2">
                    <a:lumMod val="10000"/>
                  </a:schemeClr>
                </a:solidFill>
                <a:latin typeface="+mj-lt"/>
                <a:cs typeface="Trebuchet MS"/>
              </a:rPr>
              <a:t>vare</a:t>
            </a:r>
            <a:r>
              <a:rPr spc="-40" dirty="0">
                <a:solidFill>
                  <a:schemeClr val="bg2">
                    <a:lumMod val="10000"/>
                  </a:schemeClr>
                </a:solidFill>
                <a:latin typeface="+mj-lt"/>
                <a:cs typeface="Trebuchet MS"/>
              </a:rPr>
              <a:t> </a:t>
            </a:r>
            <a:r>
              <a:rPr spc="-10" dirty="0">
                <a:solidFill>
                  <a:schemeClr val="bg2">
                    <a:lumMod val="10000"/>
                  </a:schemeClr>
                </a:solidFill>
                <a:latin typeface="+mj-lt"/>
                <a:cs typeface="Trebuchet MS"/>
              </a:rPr>
              <a:t>1-</a:t>
            </a:r>
            <a:r>
              <a:rPr dirty="0">
                <a:solidFill>
                  <a:schemeClr val="bg2">
                    <a:lumMod val="10000"/>
                  </a:schemeClr>
                </a:solidFill>
                <a:latin typeface="+mj-lt"/>
                <a:cs typeface="Trebuchet MS"/>
              </a:rPr>
              <a:t>2</a:t>
            </a:r>
            <a:r>
              <a:rPr spc="-25" dirty="0">
                <a:solidFill>
                  <a:schemeClr val="bg2">
                    <a:lumMod val="10000"/>
                  </a:schemeClr>
                </a:solidFill>
                <a:latin typeface="+mj-lt"/>
                <a:cs typeface="Trebuchet MS"/>
              </a:rPr>
              <a:t> </a:t>
            </a:r>
            <a:r>
              <a:rPr spc="-75" dirty="0" err="1">
                <a:solidFill>
                  <a:schemeClr val="bg2">
                    <a:lumMod val="10000"/>
                  </a:schemeClr>
                </a:solidFill>
                <a:latin typeface="+mj-lt"/>
                <a:cs typeface="Trebuchet MS"/>
              </a:rPr>
              <a:t>år</a:t>
            </a:r>
            <a:r>
              <a:rPr lang="da-DK" spc="-75" dirty="0">
                <a:solidFill>
                  <a:schemeClr val="bg2">
                    <a:lumMod val="10000"/>
                  </a:schemeClr>
                </a:solidFill>
                <a:latin typeface="+mj-lt"/>
                <a:cs typeface="Trebuchet MS"/>
              </a:rPr>
              <a:t> – der </a:t>
            </a:r>
            <a:r>
              <a:rPr dirty="0" err="1">
                <a:solidFill>
                  <a:schemeClr val="bg2">
                    <a:lumMod val="10000"/>
                  </a:schemeClr>
                </a:solidFill>
                <a:latin typeface="+mj-lt"/>
                <a:cs typeface="Trebuchet MS"/>
              </a:rPr>
              <a:t>opnås</a:t>
            </a:r>
            <a:r>
              <a:rPr spc="-35" dirty="0">
                <a:solidFill>
                  <a:schemeClr val="bg2">
                    <a:lumMod val="10000"/>
                  </a:schemeClr>
                </a:solidFill>
                <a:latin typeface="+mj-lt"/>
                <a:cs typeface="Trebuchet MS"/>
              </a:rPr>
              <a:t> </a:t>
            </a:r>
            <a:r>
              <a:rPr dirty="0">
                <a:solidFill>
                  <a:schemeClr val="bg2">
                    <a:lumMod val="10000"/>
                  </a:schemeClr>
                </a:solidFill>
                <a:latin typeface="+mj-lt"/>
                <a:cs typeface="Trebuchet MS"/>
              </a:rPr>
              <a:t>max.</a:t>
            </a:r>
            <a:r>
              <a:rPr spc="-30" dirty="0">
                <a:solidFill>
                  <a:schemeClr val="bg2">
                    <a:lumMod val="10000"/>
                  </a:schemeClr>
                </a:solidFill>
                <a:latin typeface="+mj-lt"/>
                <a:cs typeface="Trebuchet MS"/>
              </a:rPr>
              <a:t> </a:t>
            </a:r>
            <a:r>
              <a:rPr dirty="0">
                <a:solidFill>
                  <a:schemeClr val="bg2">
                    <a:lumMod val="10000"/>
                  </a:schemeClr>
                </a:solidFill>
                <a:latin typeface="+mj-lt"/>
                <a:cs typeface="Trebuchet MS"/>
              </a:rPr>
              <a:t>80</a:t>
            </a:r>
            <a:r>
              <a:rPr spc="-15" dirty="0">
                <a:solidFill>
                  <a:schemeClr val="bg2">
                    <a:lumMod val="10000"/>
                  </a:schemeClr>
                </a:solidFill>
                <a:latin typeface="+mj-lt"/>
                <a:cs typeface="Trebuchet MS"/>
              </a:rPr>
              <a:t> </a:t>
            </a:r>
            <a:r>
              <a:rPr dirty="0">
                <a:solidFill>
                  <a:schemeClr val="bg2">
                    <a:lumMod val="10000"/>
                  </a:schemeClr>
                </a:solidFill>
                <a:latin typeface="+mj-lt"/>
                <a:cs typeface="Trebuchet MS"/>
              </a:rPr>
              <a:t>%</a:t>
            </a:r>
            <a:r>
              <a:rPr spc="-20" dirty="0">
                <a:solidFill>
                  <a:schemeClr val="bg2">
                    <a:lumMod val="10000"/>
                  </a:schemeClr>
                </a:solidFill>
                <a:latin typeface="+mj-lt"/>
                <a:cs typeface="Trebuchet MS"/>
              </a:rPr>
              <a:t> </a:t>
            </a:r>
            <a:r>
              <a:rPr dirty="0">
                <a:solidFill>
                  <a:schemeClr val="bg2">
                    <a:lumMod val="10000"/>
                  </a:schemeClr>
                </a:solidFill>
                <a:latin typeface="+mj-lt"/>
                <a:cs typeface="Trebuchet MS"/>
              </a:rPr>
              <a:t>af</a:t>
            </a:r>
            <a:r>
              <a:rPr spc="-20" dirty="0">
                <a:solidFill>
                  <a:schemeClr val="bg2">
                    <a:lumMod val="10000"/>
                  </a:schemeClr>
                </a:solidFill>
                <a:latin typeface="+mj-lt"/>
                <a:cs typeface="Trebuchet MS"/>
              </a:rPr>
              <a:t> </a:t>
            </a:r>
            <a:r>
              <a:rPr dirty="0" err="1">
                <a:solidFill>
                  <a:schemeClr val="bg2">
                    <a:lumMod val="10000"/>
                  </a:schemeClr>
                </a:solidFill>
                <a:latin typeface="+mj-lt"/>
                <a:cs typeface="Trebuchet MS"/>
              </a:rPr>
              <a:t>rask</a:t>
            </a:r>
            <a:r>
              <a:rPr spc="-25" dirty="0">
                <a:solidFill>
                  <a:schemeClr val="bg2">
                    <a:lumMod val="10000"/>
                  </a:schemeClr>
                </a:solidFill>
                <a:latin typeface="+mj-lt"/>
                <a:cs typeface="Trebuchet MS"/>
              </a:rPr>
              <a:t> </a:t>
            </a:r>
            <a:r>
              <a:rPr dirty="0" err="1">
                <a:solidFill>
                  <a:schemeClr val="bg2">
                    <a:lumMod val="10000"/>
                  </a:schemeClr>
                </a:solidFill>
                <a:latin typeface="+mj-lt"/>
                <a:cs typeface="Trebuchet MS"/>
              </a:rPr>
              <a:t>huds</a:t>
            </a:r>
            <a:r>
              <a:rPr spc="-10" dirty="0" err="1">
                <a:solidFill>
                  <a:schemeClr val="bg2">
                    <a:lumMod val="10000"/>
                  </a:schemeClr>
                </a:solidFill>
                <a:latin typeface="+mj-lt"/>
                <a:cs typeface="Trebuchet MS"/>
              </a:rPr>
              <a:t>styrke</a:t>
            </a:r>
            <a:endParaRPr lang="da-DK" spc="-10" dirty="0">
              <a:solidFill>
                <a:schemeClr val="bg2">
                  <a:lumMod val="10000"/>
                </a:schemeClr>
              </a:solidFill>
              <a:latin typeface="+mj-lt"/>
              <a:cs typeface="Trebuchet MS"/>
            </a:endParaRPr>
          </a:p>
          <a:p>
            <a:pPr marL="354965" marR="5080" indent="-342900">
              <a:spcBef>
                <a:spcPts val="105"/>
              </a:spcBef>
              <a:buFont typeface="Arial" panose="020B0604020202020204" pitchFamily="34" charset="0"/>
              <a:buChar char="•"/>
              <a:tabLst>
                <a:tab pos="268605" algn="l"/>
              </a:tabLst>
            </a:pPr>
            <a:r>
              <a:rPr dirty="0" err="1">
                <a:solidFill>
                  <a:schemeClr val="bg2">
                    <a:lumMod val="10000"/>
                  </a:schemeClr>
                </a:solidFill>
                <a:latin typeface="+mj-lt"/>
                <a:cs typeface="Trebuchet MS"/>
              </a:rPr>
              <a:t>Derfor</a:t>
            </a:r>
            <a:r>
              <a:rPr lang="da-DK" dirty="0">
                <a:solidFill>
                  <a:schemeClr val="bg2">
                    <a:lumMod val="10000"/>
                  </a:schemeClr>
                </a:solidFill>
                <a:latin typeface="+mj-lt"/>
                <a:cs typeface="Trebuchet MS"/>
              </a:rPr>
              <a:t> er der en</a:t>
            </a:r>
            <a:r>
              <a:rPr spc="-40" dirty="0">
                <a:solidFill>
                  <a:schemeClr val="bg2">
                    <a:lumMod val="10000"/>
                  </a:schemeClr>
                </a:solidFill>
                <a:latin typeface="+mj-lt"/>
                <a:cs typeface="Trebuchet MS"/>
              </a:rPr>
              <a:t> </a:t>
            </a:r>
            <a:r>
              <a:rPr dirty="0">
                <a:solidFill>
                  <a:schemeClr val="bg2">
                    <a:lumMod val="10000"/>
                  </a:schemeClr>
                </a:solidFill>
                <a:latin typeface="+mj-lt"/>
                <a:cs typeface="Trebuchet MS"/>
              </a:rPr>
              <a:t>risiko</a:t>
            </a:r>
            <a:r>
              <a:rPr spc="-25" dirty="0">
                <a:solidFill>
                  <a:schemeClr val="bg2">
                    <a:lumMod val="10000"/>
                  </a:schemeClr>
                </a:solidFill>
                <a:latin typeface="+mj-lt"/>
                <a:cs typeface="Trebuchet MS"/>
              </a:rPr>
              <a:t> </a:t>
            </a:r>
            <a:r>
              <a:rPr dirty="0">
                <a:solidFill>
                  <a:schemeClr val="bg2">
                    <a:lumMod val="10000"/>
                  </a:schemeClr>
                </a:solidFill>
                <a:latin typeface="+mj-lt"/>
                <a:cs typeface="Trebuchet MS"/>
              </a:rPr>
              <a:t>for</a:t>
            </a:r>
            <a:r>
              <a:rPr spc="-25" dirty="0">
                <a:solidFill>
                  <a:schemeClr val="bg2">
                    <a:lumMod val="10000"/>
                  </a:schemeClr>
                </a:solidFill>
                <a:latin typeface="+mj-lt"/>
                <a:cs typeface="Trebuchet MS"/>
              </a:rPr>
              <a:t> </a:t>
            </a:r>
            <a:r>
              <a:rPr lang="da-DK" spc="-25" dirty="0">
                <a:solidFill>
                  <a:schemeClr val="bg2">
                    <a:lumMod val="10000"/>
                  </a:schemeClr>
                </a:solidFill>
                <a:latin typeface="+mj-lt"/>
                <a:cs typeface="Trebuchet MS"/>
              </a:rPr>
              <a:t>tilbagefald</a:t>
            </a:r>
            <a:r>
              <a:rPr spc="-45" dirty="0">
                <a:solidFill>
                  <a:schemeClr val="bg2">
                    <a:lumMod val="10000"/>
                  </a:schemeClr>
                </a:solidFill>
                <a:latin typeface="+mj-lt"/>
                <a:cs typeface="Trebuchet MS"/>
              </a:rPr>
              <a:t> </a:t>
            </a:r>
            <a:r>
              <a:rPr dirty="0" err="1">
                <a:solidFill>
                  <a:schemeClr val="bg2">
                    <a:lumMod val="10000"/>
                  </a:schemeClr>
                </a:solidFill>
                <a:latin typeface="+mj-lt"/>
                <a:cs typeface="Trebuchet MS"/>
              </a:rPr>
              <a:t>af</a:t>
            </a:r>
            <a:r>
              <a:rPr spc="-25" dirty="0">
                <a:solidFill>
                  <a:schemeClr val="bg2">
                    <a:lumMod val="10000"/>
                  </a:schemeClr>
                </a:solidFill>
                <a:latin typeface="+mj-lt"/>
                <a:cs typeface="Trebuchet MS"/>
              </a:rPr>
              <a:t> </a:t>
            </a:r>
            <a:r>
              <a:rPr dirty="0" err="1">
                <a:solidFill>
                  <a:schemeClr val="bg2">
                    <a:lumMod val="10000"/>
                  </a:schemeClr>
                </a:solidFill>
                <a:latin typeface="+mj-lt"/>
                <a:cs typeface="Trebuchet MS"/>
              </a:rPr>
              <a:t>sår</a:t>
            </a:r>
            <a:r>
              <a:rPr lang="da-DK" dirty="0">
                <a:solidFill>
                  <a:schemeClr val="bg2">
                    <a:lumMod val="10000"/>
                  </a:schemeClr>
                </a:solidFill>
                <a:latin typeface="+mj-lt"/>
                <a:cs typeface="Trebuchet MS"/>
              </a:rPr>
              <a:t>,</a:t>
            </a:r>
            <a:r>
              <a:rPr spc="-25" dirty="0">
                <a:solidFill>
                  <a:schemeClr val="bg2">
                    <a:lumMod val="10000"/>
                  </a:schemeClr>
                </a:solidFill>
                <a:latin typeface="+mj-lt"/>
                <a:cs typeface="Trebuchet MS"/>
              </a:rPr>
              <a:t> </a:t>
            </a:r>
            <a:r>
              <a:rPr dirty="0">
                <a:solidFill>
                  <a:schemeClr val="bg2">
                    <a:lumMod val="10000"/>
                  </a:schemeClr>
                </a:solidFill>
                <a:latin typeface="+mj-lt"/>
                <a:cs typeface="Trebuchet MS"/>
              </a:rPr>
              <a:t>hvis</a:t>
            </a:r>
            <a:r>
              <a:rPr spc="-30" dirty="0">
                <a:solidFill>
                  <a:schemeClr val="bg2">
                    <a:lumMod val="10000"/>
                  </a:schemeClr>
                </a:solidFill>
                <a:latin typeface="+mj-lt"/>
                <a:cs typeface="Trebuchet MS"/>
              </a:rPr>
              <a:t> </a:t>
            </a:r>
            <a:r>
              <a:rPr dirty="0">
                <a:solidFill>
                  <a:schemeClr val="bg2">
                    <a:lumMod val="10000"/>
                  </a:schemeClr>
                </a:solidFill>
                <a:latin typeface="+mj-lt"/>
                <a:cs typeface="Trebuchet MS"/>
              </a:rPr>
              <a:t>der</a:t>
            </a:r>
            <a:r>
              <a:rPr spc="-25" dirty="0">
                <a:solidFill>
                  <a:schemeClr val="bg2">
                    <a:lumMod val="10000"/>
                  </a:schemeClr>
                </a:solidFill>
                <a:latin typeface="+mj-lt"/>
                <a:cs typeface="Trebuchet MS"/>
              </a:rPr>
              <a:t> </a:t>
            </a:r>
            <a:r>
              <a:rPr dirty="0">
                <a:solidFill>
                  <a:schemeClr val="bg2">
                    <a:lumMod val="10000"/>
                  </a:schemeClr>
                </a:solidFill>
                <a:latin typeface="+mj-lt"/>
                <a:cs typeface="Trebuchet MS"/>
              </a:rPr>
              <a:t>ikke</a:t>
            </a:r>
            <a:r>
              <a:rPr spc="-15" dirty="0">
                <a:solidFill>
                  <a:schemeClr val="bg2">
                    <a:lumMod val="10000"/>
                  </a:schemeClr>
                </a:solidFill>
                <a:latin typeface="+mj-lt"/>
                <a:cs typeface="Trebuchet MS"/>
              </a:rPr>
              <a:t> </a:t>
            </a:r>
            <a:r>
              <a:rPr dirty="0" err="1">
                <a:solidFill>
                  <a:schemeClr val="bg2">
                    <a:lumMod val="10000"/>
                  </a:schemeClr>
                </a:solidFill>
                <a:latin typeface="+mj-lt"/>
                <a:cs typeface="Trebuchet MS"/>
              </a:rPr>
              <a:t>fortsat</a:t>
            </a:r>
            <a:r>
              <a:rPr spc="-55" dirty="0">
                <a:solidFill>
                  <a:schemeClr val="bg2">
                    <a:lumMod val="10000"/>
                  </a:schemeClr>
                </a:solidFill>
                <a:latin typeface="+mj-lt"/>
                <a:cs typeface="Trebuchet MS"/>
              </a:rPr>
              <a:t> </a:t>
            </a:r>
            <a:r>
              <a:rPr spc="-25" dirty="0">
                <a:solidFill>
                  <a:schemeClr val="bg2">
                    <a:lumMod val="10000"/>
                  </a:schemeClr>
                </a:solidFill>
                <a:latin typeface="+mj-lt"/>
                <a:cs typeface="Trebuchet MS"/>
              </a:rPr>
              <a:t>er</a:t>
            </a:r>
            <a:br>
              <a:rPr lang="da-DK" spc="-25" dirty="0">
                <a:solidFill>
                  <a:schemeClr val="bg2">
                    <a:lumMod val="10000"/>
                  </a:schemeClr>
                </a:solidFill>
                <a:latin typeface="+mj-lt"/>
                <a:cs typeface="Trebuchet MS"/>
              </a:rPr>
            </a:br>
            <a:r>
              <a:rPr dirty="0" err="1">
                <a:solidFill>
                  <a:schemeClr val="bg2">
                    <a:lumMod val="10000"/>
                  </a:schemeClr>
                </a:solidFill>
                <a:latin typeface="+mj-lt"/>
                <a:cs typeface="Trebuchet MS"/>
              </a:rPr>
              <a:t>fokus</a:t>
            </a:r>
            <a:r>
              <a:rPr spc="-20" dirty="0">
                <a:solidFill>
                  <a:schemeClr val="bg2">
                    <a:lumMod val="10000"/>
                  </a:schemeClr>
                </a:solidFill>
                <a:latin typeface="+mj-lt"/>
                <a:cs typeface="Trebuchet MS"/>
              </a:rPr>
              <a:t> </a:t>
            </a:r>
            <a:r>
              <a:rPr dirty="0">
                <a:solidFill>
                  <a:schemeClr val="bg2">
                    <a:lumMod val="10000"/>
                  </a:schemeClr>
                </a:solidFill>
                <a:latin typeface="+mj-lt"/>
                <a:cs typeface="Trebuchet MS"/>
              </a:rPr>
              <a:t>på</a:t>
            </a:r>
            <a:r>
              <a:rPr spc="-20" dirty="0">
                <a:solidFill>
                  <a:schemeClr val="bg2">
                    <a:lumMod val="10000"/>
                  </a:schemeClr>
                </a:solidFill>
                <a:latin typeface="+mj-lt"/>
                <a:cs typeface="Trebuchet MS"/>
              </a:rPr>
              <a:t> </a:t>
            </a:r>
            <a:r>
              <a:rPr dirty="0">
                <a:solidFill>
                  <a:schemeClr val="bg2">
                    <a:lumMod val="10000"/>
                  </a:schemeClr>
                </a:solidFill>
                <a:latin typeface="+mj-lt"/>
                <a:cs typeface="Trebuchet MS"/>
              </a:rPr>
              <a:t>pleje</a:t>
            </a:r>
            <a:r>
              <a:rPr spc="-25" dirty="0">
                <a:solidFill>
                  <a:schemeClr val="bg2">
                    <a:lumMod val="10000"/>
                  </a:schemeClr>
                </a:solidFill>
                <a:latin typeface="+mj-lt"/>
                <a:cs typeface="Trebuchet MS"/>
              </a:rPr>
              <a:t> </a:t>
            </a:r>
            <a:r>
              <a:rPr dirty="0">
                <a:solidFill>
                  <a:schemeClr val="bg2">
                    <a:lumMod val="10000"/>
                  </a:schemeClr>
                </a:solidFill>
                <a:latin typeface="+mj-lt"/>
                <a:cs typeface="Trebuchet MS"/>
              </a:rPr>
              <a:t>og</a:t>
            </a:r>
            <a:r>
              <a:rPr spc="-10" dirty="0">
                <a:solidFill>
                  <a:schemeClr val="bg2">
                    <a:lumMod val="10000"/>
                  </a:schemeClr>
                </a:solidFill>
                <a:latin typeface="+mj-lt"/>
                <a:cs typeface="Trebuchet MS"/>
              </a:rPr>
              <a:t> aflastning</a:t>
            </a:r>
            <a:endParaRPr dirty="0">
              <a:solidFill>
                <a:schemeClr val="bg2">
                  <a:lumMod val="10000"/>
                </a:schemeClr>
              </a:solidFill>
              <a:latin typeface="+mj-lt"/>
              <a:cs typeface="Trebuchet MS"/>
            </a:endParaRPr>
          </a:p>
        </p:txBody>
      </p:sp>
      <p:pic>
        <p:nvPicPr>
          <p:cNvPr id="6" name="object 6"/>
          <p:cNvPicPr/>
          <p:nvPr/>
        </p:nvPicPr>
        <p:blipFill>
          <a:blip r:embed="rId3" cstate="print"/>
          <a:stretch>
            <a:fillRect/>
          </a:stretch>
        </p:blipFill>
        <p:spPr>
          <a:xfrm>
            <a:off x="5899165" y="4306069"/>
            <a:ext cx="2203704" cy="1662683"/>
          </a:xfrm>
          <a:prstGeom prst="rect">
            <a:avLst/>
          </a:prstGeom>
          <a:ln>
            <a:noFill/>
          </a:ln>
          <a:effectLst>
            <a:softEdge rad="112500"/>
          </a:effectLst>
        </p:spPr>
      </p:pic>
      <p:grpSp>
        <p:nvGrpSpPr>
          <p:cNvPr id="7" name="object 7"/>
          <p:cNvGrpSpPr/>
          <p:nvPr/>
        </p:nvGrpSpPr>
        <p:grpSpPr>
          <a:xfrm>
            <a:off x="9256393" y="1278712"/>
            <a:ext cx="1697355" cy="3241040"/>
            <a:chOff x="7232459" y="3131439"/>
            <a:chExt cx="1697355" cy="3241040"/>
          </a:xfrm>
        </p:grpSpPr>
        <p:pic>
          <p:nvPicPr>
            <p:cNvPr id="8" name="object 8"/>
            <p:cNvPicPr/>
            <p:nvPr/>
          </p:nvPicPr>
          <p:blipFill>
            <a:blip r:embed="rId4" cstate="print"/>
            <a:stretch>
              <a:fillRect/>
            </a:stretch>
          </p:blipFill>
          <p:spPr>
            <a:xfrm>
              <a:off x="7242047" y="3140964"/>
              <a:ext cx="1677924" cy="3221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object 9"/>
            <p:cNvSpPr/>
            <p:nvPr/>
          </p:nvSpPr>
          <p:spPr>
            <a:xfrm>
              <a:off x="7237221" y="3136201"/>
              <a:ext cx="1687830" cy="3231515"/>
            </a:xfrm>
            <a:custGeom>
              <a:avLst/>
              <a:gdLst/>
              <a:ahLst/>
              <a:cxnLst/>
              <a:rect l="l" t="t" r="r" b="b"/>
              <a:pathLst>
                <a:path w="1687829" h="3231515">
                  <a:moveTo>
                    <a:pt x="0" y="3231261"/>
                  </a:moveTo>
                  <a:lnTo>
                    <a:pt x="1687449" y="3231261"/>
                  </a:lnTo>
                  <a:lnTo>
                    <a:pt x="1687449" y="0"/>
                  </a:lnTo>
                  <a:lnTo>
                    <a:pt x="0" y="0"/>
                  </a:lnTo>
                  <a:lnTo>
                    <a:pt x="0" y="3231261"/>
                  </a:lnTo>
                  <a:close/>
                </a:path>
              </a:pathLst>
            </a:custGeom>
            <a:ln w="9525">
              <a:noFill/>
            </a:ln>
          </p:spPr>
          <p:txBody>
            <a:bodyPr wrap="square" lIns="0" tIns="0" rIns="0" bIns="0" rtlCol="0"/>
            <a:lstStyle/>
            <a:p>
              <a:endParaRPr/>
            </a:p>
          </p:txBody>
        </p:sp>
      </p:grpSp>
      <p:pic>
        <p:nvPicPr>
          <p:cNvPr id="14" name="Billede 13" descr="Et billede, der indeholder blod, Kød/hud, mad&#10;&#10;Automatisk genereret beskrivelse">
            <a:extLst>
              <a:ext uri="{FF2B5EF4-FFF2-40B4-BE49-F238E27FC236}">
                <a16:creationId xmlns:a16="http://schemas.microsoft.com/office/drawing/2014/main" id="{5E41E25E-B633-4BAF-7D6B-AF65BD4D22BF}"/>
              </a:ext>
            </a:extLst>
          </p:cNvPr>
          <p:cNvPicPr>
            <a:picLocks noChangeAspect="1"/>
          </p:cNvPicPr>
          <p:nvPr/>
        </p:nvPicPr>
        <p:blipFill>
          <a:blip r:embed="rId5"/>
          <a:stretch>
            <a:fillRect/>
          </a:stretch>
        </p:blipFill>
        <p:spPr>
          <a:xfrm>
            <a:off x="902454" y="4080024"/>
            <a:ext cx="3802760" cy="2102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 xsi:nil="tru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11954757</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Props1.xml><?xml version="1.0" encoding="utf-8"?>
<ds:datastoreItem xmlns:ds="http://schemas.openxmlformats.org/officeDocument/2006/customXml" ds:itemID="{725ED1F9-1229-443E-9543-7ECBC2990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12FE6-82E7-4546-9CF2-556FBB37A956}">
  <ds:schemaRefs>
    <ds:schemaRef ds:uri="http://schemas.microsoft.com/sharepoint/v3/contenttype/forms"/>
  </ds:schemaRefs>
</ds:datastoreItem>
</file>

<file path=customXml/itemProps3.xml><?xml version="1.0" encoding="utf-8"?>
<ds:datastoreItem xmlns:ds="http://schemas.openxmlformats.org/officeDocument/2006/customXml" ds:itemID="{8243E6CD-42A4-4500-B38A-1149B32B2B00}">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schemas.microsoft.com/sharepoint/v3"/>
    <ds:schemaRef ds:uri="http://purl.org/dc/terms/"/>
    <ds:schemaRef ds:uri="http://purl.org/dc/elements/1.1/"/>
    <ds:schemaRef ds:uri="50359CDB-2370-4DFA-B91D-0E928C4A6869"/>
    <ds:schemaRef ds:uri="http://schemas.microsoft.com/office/infopath/2007/PartnerControls"/>
    <ds:schemaRef ds:uri="45632986-2332-4bcb-a907-f319a322ff78"/>
  </ds:schemaRefs>
</ds:datastoreItem>
</file>

<file path=docProps/app.xml><?xml version="1.0" encoding="utf-8"?>
<Properties xmlns="http://schemas.openxmlformats.org/officeDocument/2006/extended-properties" xmlns:vt="http://schemas.openxmlformats.org/officeDocument/2006/docPropsVTypes">
  <Template>Region Sjælland - Koncern_DK_2022</Template>
  <TotalTime>7088</TotalTime>
  <Words>1101</Words>
  <Application>Microsoft Office PowerPoint</Application>
  <PresentationFormat>Widescreen</PresentationFormat>
  <Paragraphs>136</Paragraphs>
  <Slides>11</Slides>
  <Notes>9</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11</vt:i4>
      </vt:variant>
    </vt:vector>
  </HeadingPairs>
  <TitlesOfParts>
    <vt:vector size="18" baseType="lpstr">
      <vt:lpstr>Arial</vt:lpstr>
      <vt:lpstr>Arial Black</vt:lpstr>
      <vt:lpstr>Calibri</vt:lpstr>
      <vt:lpstr>Georgia</vt:lpstr>
      <vt:lpstr>Trebuchet MS</vt:lpstr>
      <vt:lpstr>Verdana</vt:lpstr>
      <vt:lpstr>Region Sjælland - PPT</vt:lpstr>
      <vt:lpstr>Sårhelingsprocessen</vt:lpstr>
      <vt:lpstr>             Sårhelingsprocessen</vt:lpstr>
      <vt:lpstr>De 3 sårhelingsfaser</vt:lpstr>
      <vt:lpstr>Inflammationsfasen - oprensning</vt:lpstr>
      <vt:lpstr>Inflammationsfasen - oprensning</vt:lpstr>
      <vt:lpstr>Komplikationer i inflammationsfasen</vt:lpstr>
      <vt:lpstr>Granulationsfasen - opbygning</vt:lpstr>
      <vt:lpstr>Hypergranulation</vt:lpstr>
      <vt:lpstr>Epiteliaseringsfasen - modning</vt:lpstr>
      <vt:lpstr>Referencer </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Sårhelingsprocessen (Version 1)</dc:title>
  <dc:creator>Pernille Graae Hjortebjerg</dc:creator>
  <cp:lastModifiedBy>Barbara í Nesinum Askham</cp:lastModifiedBy>
  <cp:revision>28</cp:revision>
  <dcterms:created xsi:type="dcterms:W3CDTF">2024-09-17T19:28:34Z</dcterms:created>
  <dcterms:modified xsi:type="dcterms:W3CDTF">2024-12-20T12:20:27Z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b3133234-60e3-4199-999f-62464e213f3a</vt:lpwstr>
  </property>
  <property fmtid="{D5CDD505-2E9C-101B-9397-08002B2CF9AE}" pid="10" name="Dokumenttype">
    <vt:lpwstr/>
  </property>
  <property fmtid="{D5CDD505-2E9C-101B-9397-08002B2CF9AE}" pid="11" name="CCMCommunication">
    <vt:lpwstr/>
  </property>
</Properties>
</file>