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11"/>
  </p:notesMasterIdLst>
  <p:handoutMasterIdLst>
    <p:handoutMasterId r:id="rId12"/>
  </p:handoutMasterIdLst>
  <p:sldIdLst>
    <p:sldId id="308" r:id="rId5"/>
    <p:sldId id="319" r:id="rId6"/>
    <p:sldId id="495" r:id="rId7"/>
    <p:sldId id="274" r:id="rId8"/>
    <p:sldId id="496" r:id="rId9"/>
    <p:sldId id="499" r:id="rId1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300F70-0A8E-D60E-0CDE-3150C735F101}" name="Søren Them Rasmussen" initials="SR" userId="S::sorenr@regsj.dk::51a02659-258d-4eef-aaaa-77d9d44c05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84"/>
    <a:srgbClr val="3B5182"/>
    <a:srgbClr val="333091"/>
    <a:srgbClr val="006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3" autoAdjust="0"/>
    <p:restoredTop sz="79020" autoAdjust="0"/>
  </p:normalViewPr>
  <p:slideViewPr>
    <p:cSldViewPr snapToGrid="0" snapToObjects="1">
      <p:cViewPr varScale="1">
        <p:scale>
          <a:sx n="101" d="100"/>
          <a:sy n="101" d="100"/>
        </p:scale>
        <p:origin x="1008" y="7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C3A886-B866-4549-8C3C-EB4731980564}"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da-DK"/>
        </a:p>
      </dgm:t>
    </dgm:pt>
    <dgm:pt modelId="{69E19924-D805-47BC-B8C9-1617B61657B6}">
      <dgm:prSet phldrT="[Tekst]"/>
      <dgm:spPr>
        <a:solidFill>
          <a:schemeClr val="tx1">
            <a:alpha val="50000"/>
          </a:schemeClr>
        </a:solidFill>
        <a:ln>
          <a:solidFill>
            <a:schemeClr val="tx1"/>
          </a:solidFill>
        </a:ln>
      </dgm:spPr>
      <dgm:t>
        <a:bodyPr/>
        <a:lstStyle/>
        <a:p>
          <a:r>
            <a:rPr lang="da-DK" b="1" dirty="0"/>
            <a:t>Patienten selv</a:t>
          </a:r>
        </a:p>
      </dgm:t>
    </dgm:pt>
    <dgm:pt modelId="{E0307E00-5980-4CC5-9C69-6ABE95169C90}" type="parTrans" cxnId="{769FB72B-7700-437E-B83D-3E717B8F1454}">
      <dgm:prSet/>
      <dgm:spPr/>
      <dgm:t>
        <a:bodyPr/>
        <a:lstStyle/>
        <a:p>
          <a:endParaRPr lang="da-DK"/>
        </a:p>
      </dgm:t>
    </dgm:pt>
    <dgm:pt modelId="{E831D676-13A9-4C65-AB96-BEA67BE23DF2}" type="sibTrans" cxnId="{769FB72B-7700-437E-B83D-3E717B8F1454}">
      <dgm:prSet/>
      <dgm:spPr/>
      <dgm:t>
        <a:bodyPr/>
        <a:lstStyle/>
        <a:p>
          <a:endParaRPr lang="da-DK"/>
        </a:p>
      </dgm:t>
    </dgm:pt>
    <dgm:pt modelId="{F1D6F3F1-DADB-43D1-A032-4EA5FB442E04}">
      <dgm:prSet phldrT="[Tekst]"/>
      <dgm:spPr>
        <a:solidFill>
          <a:schemeClr val="accent4">
            <a:lumMod val="75000"/>
            <a:alpha val="50000"/>
          </a:schemeClr>
        </a:solidFill>
        <a:ln>
          <a:solidFill>
            <a:schemeClr val="accent4">
              <a:lumMod val="75000"/>
            </a:schemeClr>
          </a:solidFill>
        </a:ln>
      </dgm:spPr>
      <dgm:t>
        <a:bodyPr/>
        <a:lstStyle/>
        <a:p>
          <a:r>
            <a:rPr lang="da-DK" b="1" dirty="0"/>
            <a:t>Infektion</a:t>
          </a:r>
        </a:p>
      </dgm:t>
    </dgm:pt>
    <dgm:pt modelId="{7F505013-ED48-4F2C-86D0-7907F012EDCF}" type="parTrans" cxnId="{C13405DC-2429-4336-9A38-691E36543F86}">
      <dgm:prSet/>
      <dgm:spPr/>
      <dgm:t>
        <a:bodyPr/>
        <a:lstStyle/>
        <a:p>
          <a:endParaRPr lang="da-DK"/>
        </a:p>
      </dgm:t>
    </dgm:pt>
    <dgm:pt modelId="{BE9DA533-14D5-46FC-8AE6-78DF9088DFCE}" type="sibTrans" cxnId="{C13405DC-2429-4336-9A38-691E36543F86}">
      <dgm:prSet/>
      <dgm:spPr/>
      <dgm:t>
        <a:bodyPr/>
        <a:lstStyle/>
        <a:p>
          <a:endParaRPr lang="da-DK"/>
        </a:p>
      </dgm:t>
    </dgm:pt>
    <dgm:pt modelId="{75F998B8-70E3-4031-A45A-43E1E8AC83D2}">
      <dgm:prSet phldrT="[Tekst]"/>
      <dgm:spPr>
        <a:solidFill>
          <a:schemeClr val="accent5">
            <a:lumMod val="75000"/>
            <a:alpha val="50000"/>
          </a:schemeClr>
        </a:solidFill>
        <a:ln>
          <a:solidFill>
            <a:schemeClr val="accent5">
              <a:lumMod val="75000"/>
            </a:schemeClr>
          </a:solidFill>
        </a:ln>
      </dgm:spPr>
      <dgm:t>
        <a:bodyPr/>
        <a:lstStyle/>
        <a:p>
          <a:r>
            <a:rPr lang="da-DK" b="1" dirty="0"/>
            <a:t>Tryk</a:t>
          </a:r>
        </a:p>
      </dgm:t>
    </dgm:pt>
    <dgm:pt modelId="{A6A56DB4-70F1-42FF-A833-745A79177D70}" type="parTrans" cxnId="{64D947AC-D827-4437-99E0-BC2767871ED9}">
      <dgm:prSet/>
      <dgm:spPr/>
      <dgm:t>
        <a:bodyPr/>
        <a:lstStyle/>
        <a:p>
          <a:endParaRPr lang="da-DK"/>
        </a:p>
      </dgm:t>
    </dgm:pt>
    <dgm:pt modelId="{52836191-5D93-402A-8BAF-CA4D50992E71}" type="sibTrans" cxnId="{64D947AC-D827-4437-99E0-BC2767871ED9}">
      <dgm:prSet/>
      <dgm:spPr/>
      <dgm:t>
        <a:bodyPr/>
        <a:lstStyle/>
        <a:p>
          <a:endParaRPr lang="da-DK"/>
        </a:p>
      </dgm:t>
    </dgm:pt>
    <dgm:pt modelId="{851089F8-6C2E-4424-B4F7-A1F8530BC043}">
      <dgm:prSet phldrT="[Tekst]"/>
      <dgm:spPr>
        <a:solidFill>
          <a:srgbClr val="003D84">
            <a:alpha val="50000"/>
          </a:srgbClr>
        </a:solidFill>
      </dgm:spPr>
      <dgm:t>
        <a:bodyPr/>
        <a:lstStyle/>
        <a:p>
          <a:r>
            <a:rPr lang="da-DK" b="1" dirty="0"/>
            <a:t>Iskæmi</a:t>
          </a:r>
        </a:p>
      </dgm:t>
    </dgm:pt>
    <dgm:pt modelId="{909E494F-DD35-445E-9424-1364309CE7BA}" type="parTrans" cxnId="{00FF01DB-BC21-494D-A0D9-78F826E876EB}">
      <dgm:prSet/>
      <dgm:spPr/>
      <dgm:t>
        <a:bodyPr/>
        <a:lstStyle/>
        <a:p>
          <a:endParaRPr lang="da-DK"/>
        </a:p>
      </dgm:t>
    </dgm:pt>
    <dgm:pt modelId="{F173A3A0-BCBD-4AE9-87E9-BD2C7B1C862A}" type="sibTrans" cxnId="{00FF01DB-BC21-494D-A0D9-78F826E876EB}">
      <dgm:prSet/>
      <dgm:spPr/>
      <dgm:t>
        <a:bodyPr/>
        <a:lstStyle/>
        <a:p>
          <a:endParaRPr lang="da-DK"/>
        </a:p>
      </dgm:t>
    </dgm:pt>
    <dgm:pt modelId="{90266462-E9FE-486A-B1BB-72BCA2D930E4}">
      <dgm:prSet phldrT="[Tekst]"/>
      <dgm:spPr>
        <a:solidFill>
          <a:schemeClr val="accent3">
            <a:lumMod val="50000"/>
            <a:alpha val="50000"/>
          </a:schemeClr>
        </a:solidFill>
        <a:ln>
          <a:solidFill>
            <a:schemeClr val="accent3">
              <a:lumMod val="50000"/>
            </a:schemeClr>
          </a:solidFill>
        </a:ln>
      </dgm:spPr>
      <dgm:t>
        <a:bodyPr/>
        <a:lstStyle/>
        <a:p>
          <a:r>
            <a:rPr lang="da-DK" b="1" dirty="0"/>
            <a:t>Ødem</a:t>
          </a:r>
        </a:p>
      </dgm:t>
    </dgm:pt>
    <dgm:pt modelId="{F1D46C30-CF85-41D7-A275-163B198FA907}" type="parTrans" cxnId="{40E78DBC-B695-4EE3-80F4-0FD01199A716}">
      <dgm:prSet/>
      <dgm:spPr/>
      <dgm:t>
        <a:bodyPr/>
        <a:lstStyle/>
        <a:p>
          <a:endParaRPr lang="da-DK"/>
        </a:p>
      </dgm:t>
    </dgm:pt>
    <dgm:pt modelId="{6F398F9C-FE99-464B-B801-88AD41F5F04E}" type="sibTrans" cxnId="{40E78DBC-B695-4EE3-80F4-0FD01199A716}">
      <dgm:prSet/>
      <dgm:spPr/>
      <dgm:t>
        <a:bodyPr/>
        <a:lstStyle/>
        <a:p>
          <a:endParaRPr lang="da-DK"/>
        </a:p>
      </dgm:t>
    </dgm:pt>
    <dgm:pt modelId="{82673529-43BC-4096-9C85-40AAD00A4FAD}" type="pres">
      <dgm:prSet presAssocID="{81C3A886-B866-4549-8C3C-EB4731980564}" presName="composite" presStyleCnt="0">
        <dgm:presLayoutVars>
          <dgm:chMax val="1"/>
          <dgm:dir/>
          <dgm:resizeHandles val="exact"/>
        </dgm:presLayoutVars>
      </dgm:prSet>
      <dgm:spPr/>
    </dgm:pt>
    <dgm:pt modelId="{10BA96E4-0ECD-4BD5-A47B-C992745164C8}" type="pres">
      <dgm:prSet presAssocID="{81C3A886-B866-4549-8C3C-EB4731980564}" presName="radial" presStyleCnt="0">
        <dgm:presLayoutVars>
          <dgm:animLvl val="ctr"/>
        </dgm:presLayoutVars>
      </dgm:prSet>
      <dgm:spPr/>
    </dgm:pt>
    <dgm:pt modelId="{EF620BDC-9C82-4DC9-873C-608C00554634}" type="pres">
      <dgm:prSet presAssocID="{69E19924-D805-47BC-B8C9-1617B61657B6}" presName="centerShape" presStyleLbl="vennNode1" presStyleIdx="0" presStyleCnt="5" custScaleX="90151" custScaleY="78639" custLinFactNeighborX="-930" custLinFactNeighborY="-1671"/>
      <dgm:spPr/>
    </dgm:pt>
    <dgm:pt modelId="{42A38B43-EF49-4A86-904C-9318DB4DC4DB}" type="pres">
      <dgm:prSet presAssocID="{F1D6F3F1-DADB-43D1-A032-4EA5FB442E04}" presName="node" presStyleLbl="vennNode1" presStyleIdx="1" presStyleCnt="5" custScaleX="227501" custScaleY="118782" custRadScaleRad="100042" custRadScaleInc="-1101">
        <dgm:presLayoutVars>
          <dgm:bulletEnabled val="1"/>
        </dgm:presLayoutVars>
      </dgm:prSet>
      <dgm:spPr/>
    </dgm:pt>
    <dgm:pt modelId="{C8D7EB98-13B0-4B0A-9CE6-B183AA8FE355}" type="pres">
      <dgm:prSet presAssocID="{75F998B8-70E3-4031-A45A-43E1E8AC83D2}" presName="node" presStyleLbl="vennNode1" presStyleIdx="2" presStyleCnt="5" custScaleX="223076" custScaleY="118782" custRadScaleRad="135872" custRadScaleInc="-1594">
        <dgm:presLayoutVars>
          <dgm:bulletEnabled val="1"/>
        </dgm:presLayoutVars>
      </dgm:prSet>
      <dgm:spPr/>
    </dgm:pt>
    <dgm:pt modelId="{8BFC4EE6-09F8-41DB-9B30-11E1C8B506CF}" type="pres">
      <dgm:prSet presAssocID="{851089F8-6C2E-4424-B4F7-A1F8530BC043}" presName="node" presStyleLbl="vennNode1" presStyleIdx="3" presStyleCnt="5" custScaleX="224291" custScaleY="118782" custRadScaleRad="93331" custRadScaleInc="-1180">
        <dgm:presLayoutVars>
          <dgm:bulletEnabled val="1"/>
        </dgm:presLayoutVars>
      </dgm:prSet>
      <dgm:spPr/>
    </dgm:pt>
    <dgm:pt modelId="{1CD9E5DA-403F-45EB-86F3-1F9370AF704C}" type="pres">
      <dgm:prSet presAssocID="{90266462-E9FE-486A-B1BB-72BCA2D930E4}" presName="node" presStyleLbl="vennNode1" presStyleIdx="4" presStyleCnt="5" custScaleX="216827" custScaleY="118782" custRadScaleRad="136398" custRadScaleInc="-807">
        <dgm:presLayoutVars>
          <dgm:bulletEnabled val="1"/>
        </dgm:presLayoutVars>
      </dgm:prSet>
      <dgm:spPr/>
    </dgm:pt>
  </dgm:ptLst>
  <dgm:cxnLst>
    <dgm:cxn modelId="{56C07829-6D8D-4D4A-9F14-F703A1F64742}" type="presOf" srcId="{81C3A886-B866-4549-8C3C-EB4731980564}" destId="{82673529-43BC-4096-9C85-40AAD00A4FAD}" srcOrd="0" destOrd="0" presId="urn:microsoft.com/office/officeart/2005/8/layout/radial3"/>
    <dgm:cxn modelId="{769FB72B-7700-437E-B83D-3E717B8F1454}" srcId="{81C3A886-B866-4549-8C3C-EB4731980564}" destId="{69E19924-D805-47BC-B8C9-1617B61657B6}" srcOrd="0" destOrd="0" parTransId="{E0307E00-5980-4CC5-9C69-6ABE95169C90}" sibTransId="{E831D676-13A9-4C65-AB96-BEA67BE23DF2}"/>
    <dgm:cxn modelId="{9D8415A1-B292-43FA-A543-EBC9B1998ACF}" type="presOf" srcId="{F1D6F3F1-DADB-43D1-A032-4EA5FB442E04}" destId="{42A38B43-EF49-4A86-904C-9318DB4DC4DB}" srcOrd="0" destOrd="0" presId="urn:microsoft.com/office/officeart/2005/8/layout/radial3"/>
    <dgm:cxn modelId="{18B029A8-F3CF-4D86-8B03-8E4608522A04}" type="presOf" srcId="{90266462-E9FE-486A-B1BB-72BCA2D930E4}" destId="{1CD9E5DA-403F-45EB-86F3-1F9370AF704C}" srcOrd="0" destOrd="0" presId="urn:microsoft.com/office/officeart/2005/8/layout/radial3"/>
    <dgm:cxn modelId="{64D947AC-D827-4437-99E0-BC2767871ED9}" srcId="{69E19924-D805-47BC-B8C9-1617B61657B6}" destId="{75F998B8-70E3-4031-A45A-43E1E8AC83D2}" srcOrd="1" destOrd="0" parTransId="{A6A56DB4-70F1-42FF-A833-745A79177D70}" sibTransId="{52836191-5D93-402A-8BAF-CA4D50992E71}"/>
    <dgm:cxn modelId="{0016DAB5-D413-4B07-9AF7-C9708774DD18}" type="presOf" srcId="{69E19924-D805-47BC-B8C9-1617B61657B6}" destId="{EF620BDC-9C82-4DC9-873C-608C00554634}" srcOrd="0" destOrd="0" presId="urn:microsoft.com/office/officeart/2005/8/layout/radial3"/>
    <dgm:cxn modelId="{40E78DBC-B695-4EE3-80F4-0FD01199A716}" srcId="{69E19924-D805-47BC-B8C9-1617B61657B6}" destId="{90266462-E9FE-486A-B1BB-72BCA2D930E4}" srcOrd="3" destOrd="0" parTransId="{F1D46C30-CF85-41D7-A275-163B198FA907}" sibTransId="{6F398F9C-FE99-464B-B801-88AD41F5F04E}"/>
    <dgm:cxn modelId="{7F1CA2BD-2F1D-455A-A315-B2BA1B218F4C}" type="presOf" srcId="{75F998B8-70E3-4031-A45A-43E1E8AC83D2}" destId="{C8D7EB98-13B0-4B0A-9CE6-B183AA8FE355}" srcOrd="0" destOrd="0" presId="urn:microsoft.com/office/officeart/2005/8/layout/radial3"/>
    <dgm:cxn modelId="{00FF01DB-BC21-494D-A0D9-78F826E876EB}" srcId="{69E19924-D805-47BC-B8C9-1617B61657B6}" destId="{851089F8-6C2E-4424-B4F7-A1F8530BC043}" srcOrd="2" destOrd="0" parTransId="{909E494F-DD35-445E-9424-1364309CE7BA}" sibTransId="{F173A3A0-BCBD-4AE9-87E9-BD2C7B1C862A}"/>
    <dgm:cxn modelId="{C13405DC-2429-4336-9A38-691E36543F86}" srcId="{69E19924-D805-47BC-B8C9-1617B61657B6}" destId="{F1D6F3F1-DADB-43D1-A032-4EA5FB442E04}" srcOrd="0" destOrd="0" parTransId="{7F505013-ED48-4F2C-86D0-7907F012EDCF}" sibTransId="{BE9DA533-14D5-46FC-8AE6-78DF9088DFCE}"/>
    <dgm:cxn modelId="{BC0AFEFB-D258-469F-ABC8-EE74C15CF133}" type="presOf" srcId="{851089F8-6C2E-4424-B4F7-A1F8530BC043}" destId="{8BFC4EE6-09F8-41DB-9B30-11E1C8B506CF}" srcOrd="0" destOrd="0" presId="urn:microsoft.com/office/officeart/2005/8/layout/radial3"/>
    <dgm:cxn modelId="{5E981AC1-0CE1-4086-AC8D-788D7088E8EB}" type="presParOf" srcId="{82673529-43BC-4096-9C85-40AAD00A4FAD}" destId="{10BA96E4-0ECD-4BD5-A47B-C992745164C8}" srcOrd="0" destOrd="0" presId="urn:microsoft.com/office/officeart/2005/8/layout/radial3"/>
    <dgm:cxn modelId="{AE7562C4-12D8-41F0-B321-0B62EBAB219B}" type="presParOf" srcId="{10BA96E4-0ECD-4BD5-A47B-C992745164C8}" destId="{EF620BDC-9C82-4DC9-873C-608C00554634}" srcOrd="0" destOrd="0" presId="urn:microsoft.com/office/officeart/2005/8/layout/radial3"/>
    <dgm:cxn modelId="{78CB59ED-FEE7-4FD2-9886-D9DEB9BB8B40}" type="presParOf" srcId="{10BA96E4-0ECD-4BD5-A47B-C992745164C8}" destId="{42A38B43-EF49-4A86-904C-9318DB4DC4DB}" srcOrd="1" destOrd="0" presId="urn:microsoft.com/office/officeart/2005/8/layout/radial3"/>
    <dgm:cxn modelId="{D2E659EF-D230-4F0B-B6D0-8CB97282ECA7}" type="presParOf" srcId="{10BA96E4-0ECD-4BD5-A47B-C992745164C8}" destId="{C8D7EB98-13B0-4B0A-9CE6-B183AA8FE355}" srcOrd="2" destOrd="0" presId="urn:microsoft.com/office/officeart/2005/8/layout/radial3"/>
    <dgm:cxn modelId="{8D42AA88-0080-48E9-8CCA-10413A39353F}" type="presParOf" srcId="{10BA96E4-0ECD-4BD5-A47B-C992745164C8}" destId="{8BFC4EE6-09F8-41DB-9B30-11E1C8B506CF}" srcOrd="3" destOrd="0" presId="urn:microsoft.com/office/officeart/2005/8/layout/radial3"/>
    <dgm:cxn modelId="{F4C8586A-DE3E-4F0D-BDCE-E4DA9BFE8B9E}" type="presParOf" srcId="{10BA96E4-0ECD-4BD5-A47B-C992745164C8}" destId="{1CD9E5DA-403F-45EB-86F3-1F9370AF704C}"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20BDC-9C82-4DC9-873C-608C00554634}">
      <dsp:nvSpPr>
        <dsp:cNvPr id="0" name=""/>
        <dsp:cNvSpPr/>
      </dsp:nvSpPr>
      <dsp:spPr>
        <a:xfrm>
          <a:off x="3318680" y="1552506"/>
          <a:ext cx="2877174" cy="2509768"/>
        </a:xfrm>
        <a:prstGeom prst="ellipse">
          <a:avLst/>
        </a:prstGeom>
        <a:solidFill>
          <a:schemeClr val="tx1">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1" kern="1200" dirty="0"/>
            <a:t>Patienten selv</a:t>
          </a:r>
        </a:p>
      </dsp:txBody>
      <dsp:txXfrm>
        <a:off x="3740032" y="1920053"/>
        <a:ext cx="2034470" cy="1774674"/>
      </dsp:txXfrm>
    </dsp:sp>
    <dsp:sp modelId="{42A38B43-EF49-4A86-904C-9318DB4DC4DB}">
      <dsp:nvSpPr>
        <dsp:cNvPr id="0" name=""/>
        <dsp:cNvSpPr/>
      </dsp:nvSpPr>
      <dsp:spPr>
        <a:xfrm>
          <a:off x="2944790" y="-149287"/>
          <a:ext cx="3630354" cy="1895467"/>
        </a:xfrm>
        <a:prstGeom prst="ellipse">
          <a:avLst/>
        </a:prstGeom>
        <a:solidFill>
          <a:schemeClr val="accent4">
            <a:lumMod val="75000"/>
            <a:alpha val="50000"/>
          </a:schemeClr>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1" kern="1200" dirty="0"/>
            <a:t>Infektion</a:t>
          </a:r>
        </a:p>
      </dsp:txBody>
      <dsp:txXfrm>
        <a:off x="3476443" y="128298"/>
        <a:ext cx="2567048" cy="1340297"/>
      </dsp:txXfrm>
    </dsp:sp>
    <dsp:sp modelId="{C8D7EB98-13B0-4B0A-9CE6-B183AA8FE355}">
      <dsp:nvSpPr>
        <dsp:cNvPr id="0" name=""/>
        <dsp:cNvSpPr/>
      </dsp:nvSpPr>
      <dsp:spPr>
        <a:xfrm>
          <a:off x="5839139" y="1858416"/>
          <a:ext cx="3559741" cy="1895467"/>
        </a:xfrm>
        <a:prstGeom prst="ellipse">
          <a:avLst/>
        </a:prstGeom>
        <a:solidFill>
          <a:schemeClr val="accent5">
            <a:lumMod val="75000"/>
            <a:alpha val="50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1" kern="1200" dirty="0"/>
            <a:t>Tryk</a:t>
          </a:r>
        </a:p>
      </dsp:txBody>
      <dsp:txXfrm>
        <a:off x="6360451" y="2136001"/>
        <a:ext cx="2517117" cy="1340297"/>
      </dsp:txXfrm>
    </dsp:sp>
    <dsp:sp modelId="{8BFC4EE6-09F8-41DB-9B30-11E1C8B506CF}">
      <dsp:nvSpPr>
        <dsp:cNvPr id="0" name=""/>
        <dsp:cNvSpPr/>
      </dsp:nvSpPr>
      <dsp:spPr>
        <a:xfrm>
          <a:off x="3042313" y="3868579"/>
          <a:ext cx="3579130" cy="1895467"/>
        </a:xfrm>
        <a:prstGeom prst="ellipse">
          <a:avLst/>
        </a:prstGeom>
        <a:solidFill>
          <a:srgbClr val="003D8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1" kern="1200" dirty="0"/>
            <a:t>Iskæmi</a:t>
          </a:r>
        </a:p>
      </dsp:txBody>
      <dsp:txXfrm>
        <a:off x="3566464" y="4146164"/>
        <a:ext cx="2530828" cy="1340297"/>
      </dsp:txXfrm>
    </dsp:sp>
    <dsp:sp modelId="{1CD9E5DA-403F-45EB-86F3-1F9370AF704C}">
      <dsp:nvSpPr>
        <dsp:cNvPr id="0" name=""/>
        <dsp:cNvSpPr/>
      </dsp:nvSpPr>
      <dsp:spPr>
        <a:xfrm>
          <a:off x="231239" y="1965052"/>
          <a:ext cx="3460023" cy="1895467"/>
        </a:xfrm>
        <a:prstGeom prst="ellipse">
          <a:avLst/>
        </a:prstGeom>
        <a:solidFill>
          <a:schemeClr val="accent3">
            <a:lumMod val="50000"/>
            <a:alpha val="50000"/>
          </a:schemeClr>
        </a:solidFill>
        <a:ln w="12700" cap="flat" cmpd="sng" algn="ctr">
          <a:solidFill>
            <a:schemeClr val="accent3">
              <a:lumMod val="50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1" kern="1200" dirty="0"/>
            <a:t>Ødem</a:t>
          </a:r>
        </a:p>
      </dsp:txBody>
      <dsp:txXfrm>
        <a:off x="737948" y="2242637"/>
        <a:ext cx="2446605" cy="134029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20-12-2024</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20-12-2024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362373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Mange faktorer har indflydelse på sårhelingen. Det er utrolig vigtigt, at man ikke kun fokuserer på de lokale faktorer, men at man har en holistisk tilgang til borgeren/patienten.</a:t>
            </a:r>
          </a:p>
          <a:p>
            <a:r>
              <a:rPr lang="da-DK" dirty="0"/>
              <a:t>En tidlig identifikation af faktorerne kan hjælpe til en hurtigere sårheling, hvilket har afgørende betydning for både den enkeltes livskvalitet og for samfundsøkonomien.</a:t>
            </a:r>
          </a:p>
        </p:txBody>
      </p:sp>
      <p:sp>
        <p:nvSpPr>
          <p:cNvPr id="4" name="Pladsholder til slidenummer 3"/>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1920547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Tingene hænger sammen. Hvis der lokalt i såret er for lidt ilt, kan det hænge sammen med rygning, som giver åreforkalkning og nedsat heling.</a:t>
            </a:r>
            <a:br>
              <a:rPr lang="da-DK" dirty="0"/>
            </a:br>
            <a:r>
              <a:rPr lang="da-DK" dirty="0"/>
              <a:t>Livsstilsproblemer som rygning, dårlig ernæringsstatus, overdrevent alkoholindtag eller stress svækker også sårhelingen.</a:t>
            </a:r>
            <a:br>
              <a:rPr lang="da-DK" dirty="0"/>
            </a:br>
            <a:r>
              <a:rPr lang="da-DK" dirty="0"/>
              <a:t>Man ved, at de psykiske og sociale faktorer spiller ind, da f.eks. angst, depression og stress nedsætter immunsystemet og sætter en kædereaktion i gang, som også kan have indflydelse på f.eks. dårlig appetit og nedsat søvn.</a:t>
            </a:r>
            <a:br>
              <a:rPr lang="da-DK" dirty="0"/>
            </a:br>
            <a:r>
              <a:rPr lang="da-DK" dirty="0"/>
              <a:t>Ved smerter trækker blodkarrene sig sammen, og dermed mindskes iltforsyningen til såret. Smerter kan desuden være hæmmende for den optimale rensning af såret og kan forringe livskvaliteten (se særskilt program om smerter).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211290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Ved alle sår gælder, at disse store ”fjender” kan spænde ben for sårhelingen.  </a:t>
            </a:r>
          </a:p>
          <a:p>
            <a:r>
              <a:rPr lang="da-DK" dirty="0"/>
              <a:t>Ved de kroniske sår kan livsstilen hos den enkelte spille ind og være den største ”fjende” til sårheling.</a:t>
            </a:r>
          </a:p>
          <a:p>
            <a:r>
              <a:rPr lang="da-DK" dirty="0"/>
              <a:t>Det er derfor vigtigt at gøre patienten opmærksom på, at de selv har en afgørende betydning for at opnå heling og i virkeligheden kan have den afgørende rolle for, om sårhelingen lykkes. </a:t>
            </a:r>
          </a:p>
          <a:p>
            <a:br>
              <a:rPr lang="da-DK" dirty="0"/>
            </a:br>
            <a:r>
              <a:rPr lang="da-DK" dirty="0"/>
              <a:t>Som sundhedspersonale kan vi derfor lave optimal lokal </a:t>
            </a:r>
            <a:r>
              <a:rPr lang="da-DK" dirty="0" err="1"/>
              <a:t>sårbehandling</a:t>
            </a:r>
            <a:r>
              <a:rPr lang="da-DK" dirty="0"/>
              <a:t>, men denne vil være nytteløs, såfremt disse ”fjender” er i spil.</a:t>
            </a:r>
            <a:br>
              <a:rPr lang="da-DK" dirty="0"/>
            </a:br>
            <a:r>
              <a:rPr lang="da-DK" dirty="0"/>
              <a:t>Det er derfor vigtigt, at vi i behandlingen indtænker, hvordan vi i højere grad kan aktivere patientens styrker og ressourcer i egen helingsproces.</a:t>
            </a:r>
            <a:br>
              <a:rPr lang="da-DK" dirty="0"/>
            </a:br>
            <a:r>
              <a:rPr lang="da-DK" dirty="0"/>
              <a:t>Det kan f.eks. være, at man har svært ved at benytte aflastende fodtøj til et diabetisk </a:t>
            </a:r>
            <a:r>
              <a:rPr lang="da-DK" dirty="0" err="1"/>
              <a:t>fodsår</a:t>
            </a:r>
            <a:r>
              <a:rPr lang="da-DK" dirty="0"/>
              <a:t> eller svært ved at samarbejde omkring optimering af diabetesbehandlingen osv.</a:t>
            </a:r>
          </a:p>
          <a:p>
            <a:br>
              <a:rPr lang="da-DK" dirty="0"/>
            </a:br>
            <a:r>
              <a:rPr lang="da-DK" dirty="0"/>
              <a:t>Det er ofte svært, da det er vaner, der skal ændres!</a:t>
            </a:r>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120025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20. december 2024</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20. december 2024</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20. december 2024</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20. december 2024</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20. december 2024</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20. december 2024</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20. december 2024</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737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6666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65296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20. december 2024</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20. december 2024</a:t>
            </a:fld>
            <a:endParaRPr lang="da-DK" dirty="0"/>
          </a:p>
        </p:txBody>
      </p:sp>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20. december 2024</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20. december 2024</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20. december 2024</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grpSp>
        <p:nvGrpSpPr>
          <p:cNvPr id="8" name="Gruppe 7">
            <a:extLst>
              <a:ext uri="{FF2B5EF4-FFF2-40B4-BE49-F238E27FC236}">
                <a16:creationId xmlns:a16="http://schemas.microsoft.com/office/drawing/2014/main" id="{14B721F1-4F88-ACEB-740E-BE159B0D2C98}"/>
              </a:ext>
            </a:extLst>
          </p:cNvPr>
          <p:cNvGrpSpPr/>
          <p:nvPr userDrawn="1"/>
        </p:nvGrpSpPr>
        <p:grpSpPr>
          <a:xfrm>
            <a:off x="10943980" y="5600380"/>
            <a:ext cx="698492" cy="804206"/>
            <a:chOff x="10943980" y="5600380"/>
            <a:chExt cx="698492" cy="804206"/>
          </a:xfrm>
        </p:grpSpPr>
        <p:sp>
          <p:nvSpPr>
            <p:cNvPr id="9" name="Rektangel 8">
              <a:extLst>
                <a:ext uri="{FF2B5EF4-FFF2-40B4-BE49-F238E27FC236}">
                  <a16:creationId xmlns:a16="http://schemas.microsoft.com/office/drawing/2014/main" id="{0E2FBB65-E02F-1F9C-1978-8D259427C051}"/>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0A647D81-7332-24C5-DD7C-820A6C77E1BC}"/>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hyperlink" Target="http://www.regionsjaelland.dk/saarbehandling"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1EDE030E-4555-3E9C-8F10-1C32064095CF}"/>
              </a:ext>
            </a:extLst>
          </p:cNvPr>
          <p:cNvSpPr>
            <a:spLocks noGrp="1"/>
          </p:cNvSpPr>
          <p:nvPr>
            <p:ph type="ctrTitle"/>
          </p:nvPr>
        </p:nvSpPr>
        <p:spPr>
          <a:xfrm>
            <a:off x="420783" y="790311"/>
            <a:ext cx="5945528" cy="2813304"/>
          </a:xfrm>
        </p:spPr>
        <p:txBody>
          <a:bodyPr vert="horz" wrap="square" lIns="0" tIns="0" rIns="0" bIns="0" rtlCol="0" anchor="b" anchorCtr="0">
            <a:normAutofit/>
          </a:bodyPr>
          <a:lstStyle/>
          <a:p>
            <a:br>
              <a:rPr lang="da-DK" dirty="0"/>
            </a:br>
            <a:r>
              <a:rPr lang="da-DK" dirty="0"/>
              <a:t>Faktorer med indflydelse på den normale sårheling</a:t>
            </a:r>
            <a:br>
              <a:rPr lang="da-DK" dirty="0"/>
            </a:br>
            <a:endParaRPr lang="da-DK" dirty="0"/>
          </a:p>
        </p:txBody>
      </p:sp>
      <p:sp>
        <p:nvSpPr>
          <p:cNvPr id="16" name="Title 3">
            <a:extLst>
              <a:ext uri="{FF2B5EF4-FFF2-40B4-BE49-F238E27FC236}">
                <a16:creationId xmlns:a16="http://schemas.microsoft.com/office/drawing/2014/main" id="{60CDA025-C729-C7F4-EAF3-BA87A85F6496}"/>
              </a:ext>
            </a:extLst>
          </p:cNvPr>
          <p:cNvSpPr txBox="1">
            <a:spLocks/>
          </p:cNvSpPr>
          <p:nvPr/>
        </p:nvSpPr>
        <p:spPr>
          <a:xfrm>
            <a:off x="584233" y="5391094"/>
            <a:ext cx="4464051" cy="877824"/>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r>
              <a:rPr lang="da-DK" sz="1800" b="0" dirty="0">
                <a:latin typeface="Verdana" panose="020B0604030504040204" pitchFamily="34" charset="0"/>
                <a:ea typeface="Aptos" panose="020B0004020202020204" pitchFamily="34" charset="0"/>
                <a:cs typeface="Times New Roman" panose="02020603050405020304" pitchFamily="18" charset="0"/>
              </a:rPr>
              <a:t>Tematik i g</a:t>
            </a:r>
            <a:r>
              <a:rPr lang="da-DK" sz="1800" b="0" dirty="0">
                <a:effectLst/>
                <a:latin typeface="Verdana" panose="020B0604030504040204" pitchFamily="34" charset="0"/>
                <a:ea typeface="Aptos" panose="020B0004020202020204" pitchFamily="34" charset="0"/>
                <a:cs typeface="Times New Roman" panose="02020603050405020304" pitchFamily="18" charset="0"/>
              </a:rPr>
              <a:t>enerelle sårprincipper</a:t>
            </a:r>
            <a:endParaRPr lang="da-DK" sz="2400" b="0" kern="1200" dirty="0">
              <a:latin typeface="+mn-lt"/>
              <a:ea typeface="Verdana" panose="020B0604030504040204" pitchFamily="34" charset="0"/>
              <a:cs typeface="Verdana" panose="020B0604030504040204" pitchFamily="34" charset="0"/>
            </a:endParaRPr>
          </a:p>
        </p:txBody>
      </p:sp>
      <p:pic>
        <p:nvPicPr>
          <p:cNvPr id="9" name="Billede 8">
            <a:extLst>
              <a:ext uri="{FF2B5EF4-FFF2-40B4-BE49-F238E27FC236}">
                <a16:creationId xmlns:a16="http://schemas.microsoft.com/office/drawing/2014/main" id="{58B2A36D-5AB9-D644-506C-184C07DF18B1}"/>
              </a:ext>
            </a:extLst>
          </p:cNvPr>
          <p:cNvPicPr>
            <a:picLocks noChangeAspect="1"/>
          </p:cNvPicPr>
          <p:nvPr/>
        </p:nvPicPr>
        <p:blipFill>
          <a:blip r:embed="rId3">
            <a:alphaModFix amt="70000"/>
            <a:duotone>
              <a:schemeClr val="accent2">
                <a:shade val="45000"/>
                <a:satMod val="135000"/>
              </a:schemeClr>
              <a:prstClr val="white"/>
            </a:duotone>
          </a:blip>
          <a:srcRect l="7474" r="7474"/>
          <a:stretch/>
        </p:blipFill>
        <p:spPr>
          <a:xfrm>
            <a:off x="6079695" y="0"/>
            <a:ext cx="6112305" cy="4791075"/>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noFill/>
        </p:spPr>
      </p:pic>
      <p:sp>
        <p:nvSpPr>
          <p:cNvPr id="14" name="Slide Number Placeholder 3" hidden="1">
            <a:extLst>
              <a:ext uri="{FF2B5EF4-FFF2-40B4-BE49-F238E27FC236}">
                <a16:creationId xmlns:a16="http://schemas.microsoft.com/office/drawing/2014/main" id="{B5C40674-10E3-4773-A21E-8B62793D85C4}"/>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a:t>
            </a:fld>
            <a:endParaRPr lang="da-DK"/>
          </a:p>
        </p:txBody>
      </p:sp>
      <p:sp>
        <p:nvSpPr>
          <p:cNvPr id="3" name="Pladsholder til slidenummer 2">
            <a:extLst>
              <a:ext uri="{FF2B5EF4-FFF2-40B4-BE49-F238E27FC236}">
                <a16:creationId xmlns:a16="http://schemas.microsoft.com/office/drawing/2014/main" id="{910F726D-B030-3447-AC7E-BC2948CBABB4}"/>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1</a:t>
            </a:fld>
            <a:endParaRPr lang="da-DK"/>
          </a:p>
        </p:txBody>
      </p:sp>
      <p:sp>
        <p:nvSpPr>
          <p:cNvPr id="2" name="Tekstfelt 1">
            <a:extLst>
              <a:ext uri="{FF2B5EF4-FFF2-40B4-BE49-F238E27FC236}">
                <a16:creationId xmlns:a16="http://schemas.microsoft.com/office/drawing/2014/main" id="{0A8D67C7-B101-AA04-8F3B-EC4430C547A1}"/>
              </a:ext>
            </a:extLst>
          </p:cNvPr>
          <p:cNvSpPr txBox="1"/>
          <p:nvPr/>
        </p:nvSpPr>
        <p:spPr>
          <a:xfrm>
            <a:off x="510472" y="6088852"/>
            <a:ext cx="2479675" cy="307777"/>
          </a:xfrm>
          <a:prstGeom prst="rect">
            <a:avLst/>
          </a:prstGeom>
          <a:noFill/>
        </p:spPr>
        <p:txBody>
          <a:bodyPr wrap="square" rtlCol="0">
            <a:spAutoFit/>
          </a:bodyPr>
          <a:lstStyle/>
          <a:p>
            <a:r>
              <a:rPr lang="da-DK" sz="1400" i="1" dirty="0">
                <a:solidFill>
                  <a:schemeClr val="bg1"/>
                </a:solidFill>
              </a:rPr>
              <a:t>Version 1. 19.12.2024.</a:t>
            </a:r>
          </a:p>
        </p:txBody>
      </p:sp>
    </p:spTree>
    <p:extLst>
      <p:ext uri="{BB962C8B-B14F-4D97-AF65-F5344CB8AC3E}">
        <p14:creationId xmlns:p14="http://schemas.microsoft.com/office/powerpoint/2010/main" val="366956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C5157-C650-0C2F-8422-F136260591BB}"/>
              </a:ext>
            </a:extLst>
          </p:cNvPr>
          <p:cNvSpPr>
            <a:spLocks noGrp="1"/>
          </p:cNvSpPr>
          <p:nvPr>
            <p:ph type="title"/>
          </p:nvPr>
        </p:nvSpPr>
        <p:spPr/>
        <p:txBody>
          <a:bodyPr/>
          <a:lstStyle/>
          <a:p>
            <a:r>
              <a:rPr lang="da-DK" dirty="0">
                <a:solidFill>
                  <a:srgbClr val="3B5182"/>
                </a:solidFill>
              </a:rPr>
              <a:t>Faktorer, der påvirker sårheling</a:t>
            </a:r>
          </a:p>
        </p:txBody>
      </p:sp>
      <p:sp>
        <p:nvSpPr>
          <p:cNvPr id="3" name="Pladsholder til slidenummer 2">
            <a:extLst>
              <a:ext uri="{FF2B5EF4-FFF2-40B4-BE49-F238E27FC236}">
                <a16:creationId xmlns:a16="http://schemas.microsoft.com/office/drawing/2014/main" id="{9478DA20-8CB9-5ACF-9BC0-58EA145C085E}"/>
              </a:ext>
            </a:extLst>
          </p:cNvPr>
          <p:cNvSpPr>
            <a:spLocks noGrp="1"/>
          </p:cNvSpPr>
          <p:nvPr>
            <p:ph type="sldNum" sz="quarter" idx="12"/>
          </p:nvPr>
        </p:nvSpPr>
        <p:spPr/>
        <p:txBody>
          <a:bodyPr/>
          <a:lstStyle/>
          <a:p>
            <a:fld id="{50DEC214-4A26-8544-86E4-D5810B015655}" type="slidenum">
              <a:rPr lang="da-DK" smtClean="0"/>
              <a:t>2</a:t>
            </a:fld>
            <a:endParaRPr lang="da-DK" dirty="0"/>
          </a:p>
        </p:txBody>
      </p:sp>
      <p:sp>
        <p:nvSpPr>
          <p:cNvPr id="4" name="Pladsholder til tekst 3">
            <a:extLst>
              <a:ext uri="{FF2B5EF4-FFF2-40B4-BE49-F238E27FC236}">
                <a16:creationId xmlns:a16="http://schemas.microsoft.com/office/drawing/2014/main" id="{5AC273BC-2826-3CA3-2C0C-CE9027F90123}"/>
              </a:ext>
            </a:extLst>
          </p:cNvPr>
          <p:cNvSpPr>
            <a:spLocks noGrp="1"/>
          </p:cNvSpPr>
          <p:nvPr>
            <p:ph type="body" sz="quarter" idx="14"/>
          </p:nvPr>
        </p:nvSpPr>
        <p:spPr/>
        <p:txBody>
          <a:bodyPr/>
          <a:lstStyle/>
          <a:p>
            <a:pPr marL="0" lvl="0" indent="0">
              <a:lnSpc>
                <a:spcPct val="107000"/>
              </a:lnSpc>
              <a:buNone/>
            </a:pPr>
            <a:endParaRPr lang="da-DK" sz="2000" kern="100" dirty="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2000" kern="100" dirty="0">
                <a:solidFill>
                  <a:schemeClr val="bg2">
                    <a:lumMod val="10000"/>
                  </a:schemeClr>
                </a:solidFill>
                <a:effectLst/>
                <a:latin typeface="Verdana" panose="020B0604030504040204" pitchFamily="34" charset="0"/>
                <a:ea typeface="Aptos" panose="020B0004020202020204" pitchFamily="34" charset="0"/>
                <a:cs typeface="Times New Roman" panose="02020603050405020304" pitchFamily="18" charset="0"/>
              </a:rPr>
              <a:t>Lokale faktorer</a:t>
            </a:r>
          </a:p>
          <a:p>
            <a:pPr marL="342900" indent="-342900">
              <a:lnSpc>
                <a:spcPct val="107000"/>
              </a:lnSpc>
              <a:buFont typeface="Symbol" panose="05050102010706020507" pitchFamily="18" charset="2"/>
              <a:buChar char=""/>
            </a:pPr>
            <a:r>
              <a:rPr lang="da-DK" sz="2000" kern="100" dirty="0">
                <a:solidFill>
                  <a:schemeClr val="bg2">
                    <a:lumMod val="10000"/>
                  </a:schemeClr>
                </a:solidFill>
                <a:effectLst/>
                <a:latin typeface="Verdana" panose="020B0604030504040204" pitchFamily="34" charset="0"/>
                <a:ea typeface="Aptos" panose="020B0004020202020204" pitchFamily="34" charset="0"/>
                <a:cs typeface="Times New Roman" panose="02020603050405020304" pitchFamily="18" charset="0"/>
              </a:rPr>
              <a:t>Systemiske faktorer</a:t>
            </a:r>
            <a:endParaRPr lang="da-DK" sz="2000" kern="100" dirty="0">
              <a:solidFill>
                <a:schemeClr val="bg2">
                  <a:lumMod val="1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2000" kern="100" dirty="0">
                <a:solidFill>
                  <a:schemeClr val="bg2">
                    <a:lumMod val="10000"/>
                  </a:schemeClr>
                </a:solidFill>
                <a:effectLst/>
                <a:latin typeface="Verdana" panose="020B0604030504040204" pitchFamily="34" charset="0"/>
                <a:ea typeface="Aptos" panose="020B0004020202020204" pitchFamily="34" charset="0"/>
                <a:cs typeface="Times New Roman" panose="02020603050405020304" pitchFamily="18" charset="0"/>
              </a:rPr>
              <a:t>Psykiske faktorer</a:t>
            </a:r>
            <a:endParaRPr lang="da-DK" sz="2000" kern="100" dirty="0">
              <a:solidFill>
                <a:schemeClr val="bg2">
                  <a:lumMod val="1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2000" kern="100" dirty="0">
                <a:solidFill>
                  <a:schemeClr val="bg2">
                    <a:lumMod val="10000"/>
                  </a:schemeClr>
                </a:solidFill>
                <a:effectLst/>
                <a:latin typeface="Verdana" panose="020B0604030504040204" pitchFamily="34" charset="0"/>
                <a:ea typeface="Aptos" panose="020B0004020202020204" pitchFamily="34" charset="0"/>
                <a:cs typeface="Times New Roman" panose="02020603050405020304" pitchFamily="18" charset="0"/>
              </a:rPr>
              <a:t>Sociale faktorer</a:t>
            </a:r>
            <a:endParaRPr lang="da-DK" sz="2000" kern="100" dirty="0">
              <a:solidFill>
                <a:schemeClr val="bg2">
                  <a:lumMod val="1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da-DK" dirty="0"/>
          </a:p>
        </p:txBody>
      </p:sp>
      <p:sp>
        <p:nvSpPr>
          <p:cNvPr id="5" name="Taleboble: rektangel med afrundede hjørner 4">
            <a:extLst>
              <a:ext uri="{FF2B5EF4-FFF2-40B4-BE49-F238E27FC236}">
                <a16:creationId xmlns:a16="http://schemas.microsoft.com/office/drawing/2014/main" id="{446B3258-97F1-0589-D252-0D5B473E29C2}"/>
              </a:ext>
            </a:extLst>
          </p:cNvPr>
          <p:cNvSpPr/>
          <p:nvPr/>
        </p:nvSpPr>
        <p:spPr>
          <a:xfrm>
            <a:off x="5821303" y="2407048"/>
            <a:ext cx="4152026" cy="1218721"/>
          </a:xfrm>
          <a:prstGeom prst="wedgeRoundRectCallout">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07000"/>
              </a:lnSpc>
              <a:spcAft>
                <a:spcPts val="800"/>
              </a:spcAft>
              <a:buNone/>
            </a:pPr>
            <a:r>
              <a:rPr lang="da-DK" kern="100" dirty="0">
                <a:latin typeface="Verdana" panose="020B0604030504040204" pitchFamily="34" charset="0"/>
                <a:ea typeface="Aptos" panose="020B0004020202020204" pitchFamily="34" charset="0"/>
                <a:cs typeface="Times New Roman" panose="02020603050405020304" pitchFamily="18" charset="0"/>
              </a:rPr>
              <a:t>Tidlig i</a:t>
            </a:r>
            <a:r>
              <a:rPr lang="da-DK" sz="1800" kern="100" dirty="0">
                <a:effectLst/>
                <a:latin typeface="Verdana" panose="020B0604030504040204" pitchFamily="34" charset="0"/>
                <a:ea typeface="Aptos" panose="020B0004020202020204" pitchFamily="34" charset="0"/>
                <a:cs typeface="Times New Roman" panose="02020603050405020304" pitchFamily="18" charset="0"/>
              </a:rPr>
              <a:t>dentificering og målrettet behandling ud fra disse faktorer er altafgørende for sårheling</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227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indhold 2">
            <a:extLst>
              <a:ext uri="{FF2B5EF4-FFF2-40B4-BE49-F238E27FC236}">
                <a16:creationId xmlns:a16="http://schemas.microsoft.com/office/drawing/2014/main" id="{0314B5A3-AD01-CBF7-EC68-E1DB99396885}"/>
              </a:ext>
            </a:extLst>
          </p:cNvPr>
          <p:cNvSpPr txBox="1">
            <a:spLocks/>
          </p:cNvSpPr>
          <p:nvPr/>
        </p:nvSpPr>
        <p:spPr>
          <a:xfrm>
            <a:off x="367027" y="1803690"/>
            <a:ext cx="3301510" cy="3882736"/>
          </a:xfrm>
          <a:prstGeom prst="rect">
            <a:avLst/>
          </a:prstGeom>
          <a:solidFill>
            <a:srgbClr val="3B5182"/>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da-DK" sz="2000" dirty="0">
              <a:solidFill>
                <a:schemeClr val="bg1"/>
              </a:solidFill>
            </a:endParaRPr>
          </a:p>
          <a:p>
            <a:pPr marL="285750" indent="-285750">
              <a:buFont typeface="Arial" panose="020B0604020202020204" pitchFamily="34" charset="0"/>
              <a:buChar char="•"/>
            </a:pPr>
            <a:r>
              <a:rPr lang="da-DK" sz="2000" dirty="0">
                <a:solidFill>
                  <a:schemeClr val="bg1"/>
                </a:solidFill>
              </a:rPr>
              <a:t>Ilt</a:t>
            </a:r>
          </a:p>
          <a:p>
            <a:pPr marL="285750" indent="-285750">
              <a:buFont typeface="Arial" panose="020B0604020202020204" pitchFamily="34" charset="0"/>
              <a:buChar char="•"/>
            </a:pPr>
            <a:r>
              <a:rPr lang="da-DK" sz="2000" dirty="0">
                <a:solidFill>
                  <a:schemeClr val="bg1"/>
                </a:solidFill>
              </a:rPr>
              <a:t>Infektion</a:t>
            </a:r>
          </a:p>
          <a:p>
            <a:pPr marL="285750" indent="-285750">
              <a:buFont typeface="Arial" panose="020B0604020202020204" pitchFamily="34" charset="0"/>
              <a:buChar char="•"/>
            </a:pPr>
            <a:r>
              <a:rPr lang="da-DK" sz="2000" dirty="0">
                <a:solidFill>
                  <a:schemeClr val="bg1"/>
                </a:solidFill>
              </a:rPr>
              <a:t>Biofilm</a:t>
            </a:r>
          </a:p>
          <a:p>
            <a:pPr marL="285750" indent="-285750">
              <a:buFont typeface="Arial" panose="020B0604020202020204" pitchFamily="34" charset="0"/>
              <a:buChar char="•"/>
            </a:pPr>
            <a:r>
              <a:rPr lang="da-DK" sz="2000" dirty="0" err="1">
                <a:solidFill>
                  <a:schemeClr val="bg1"/>
                </a:solidFill>
              </a:rPr>
              <a:t>Neuropati</a:t>
            </a:r>
            <a:endParaRPr lang="da-DK" sz="2000" dirty="0">
              <a:solidFill>
                <a:schemeClr val="bg1"/>
              </a:solidFill>
            </a:endParaRPr>
          </a:p>
          <a:p>
            <a:pPr marL="285750" indent="-285750">
              <a:buFont typeface="Arial" panose="020B0604020202020204" pitchFamily="34" charset="0"/>
              <a:buChar char="•"/>
            </a:pPr>
            <a:r>
              <a:rPr lang="da-DK" sz="2000" dirty="0">
                <a:solidFill>
                  <a:schemeClr val="bg1"/>
                </a:solidFill>
              </a:rPr>
              <a:t>Ødem</a:t>
            </a:r>
          </a:p>
          <a:p>
            <a:pPr marL="285750" indent="-285750">
              <a:buFont typeface="Arial" panose="020B0604020202020204" pitchFamily="34" charset="0"/>
              <a:buChar char="•"/>
            </a:pPr>
            <a:r>
              <a:rPr lang="da-DK" sz="2000" dirty="0">
                <a:solidFill>
                  <a:schemeClr val="bg1"/>
                </a:solidFill>
              </a:rPr>
              <a:t>Venøs insufficiens</a:t>
            </a:r>
          </a:p>
          <a:p>
            <a:pPr marL="285750" indent="-285750">
              <a:buFont typeface="Arial" panose="020B0604020202020204" pitchFamily="34" charset="0"/>
              <a:buChar char="•"/>
            </a:pPr>
            <a:r>
              <a:rPr lang="da-DK" sz="2000" dirty="0">
                <a:solidFill>
                  <a:schemeClr val="bg1"/>
                </a:solidFill>
              </a:rPr>
              <a:t>Tryk</a:t>
            </a:r>
          </a:p>
          <a:p>
            <a:pPr marL="285750" indent="-285750">
              <a:buFont typeface="Arial" panose="020B0604020202020204" pitchFamily="34" charset="0"/>
              <a:buChar char="•"/>
            </a:pPr>
            <a:r>
              <a:rPr lang="da-DK" sz="2000" dirty="0" err="1">
                <a:solidFill>
                  <a:schemeClr val="bg1"/>
                </a:solidFill>
              </a:rPr>
              <a:t>Neuropati</a:t>
            </a:r>
            <a:endParaRPr lang="da-DK" sz="2000" dirty="0">
              <a:solidFill>
                <a:schemeClr val="bg1"/>
              </a:solidFill>
            </a:endParaRPr>
          </a:p>
          <a:p>
            <a:pPr marL="285750" indent="-285750">
              <a:buFont typeface="Arial" panose="020B0604020202020204" pitchFamily="34" charset="0"/>
              <a:buChar char="•"/>
            </a:pPr>
            <a:r>
              <a:rPr lang="da-DK" sz="2000" dirty="0">
                <a:solidFill>
                  <a:schemeClr val="bg1"/>
                </a:solidFill>
              </a:rPr>
              <a:t>pH-værdi over 7</a:t>
            </a:r>
          </a:p>
        </p:txBody>
      </p:sp>
      <p:sp>
        <p:nvSpPr>
          <p:cNvPr id="20" name="Pladsholder til indhold 2">
            <a:extLst>
              <a:ext uri="{FF2B5EF4-FFF2-40B4-BE49-F238E27FC236}">
                <a16:creationId xmlns:a16="http://schemas.microsoft.com/office/drawing/2014/main" id="{9128D110-F723-45D8-54B8-18DFED97BDD1}"/>
              </a:ext>
            </a:extLst>
          </p:cNvPr>
          <p:cNvSpPr txBox="1">
            <a:spLocks/>
          </p:cNvSpPr>
          <p:nvPr/>
        </p:nvSpPr>
        <p:spPr>
          <a:xfrm>
            <a:off x="7440143" y="1803691"/>
            <a:ext cx="3482309" cy="3882736"/>
          </a:xfrm>
          <a:prstGeom prst="rect">
            <a:avLst/>
          </a:prstGeom>
          <a:solidFill>
            <a:srgbClr val="3B518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da-DK" sz="2000" dirty="0">
              <a:solidFill>
                <a:schemeClr val="bg1"/>
              </a:solidFill>
              <a:latin typeface="+mj-lt"/>
            </a:endParaRPr>
          </a:p>
          <a:p>
            <a:pPr marL="285750" indent="-285750">
              <a:buFont typeface="Arial" panose="020B0604020202020204" pitchFamily="34" charset="0"/>
              <a:buChar char="•"/>
            </a:pPr>
            <a:r>
              <a:rPr lang="da-DK" sz="2000" dirty="0">
                <a:solidFill>
                  <a:schemeClr val="bg1"/>
                </a:solidFill>
                <a:latin typeface="+mj-lt"/>
              </a:rPr>
              <a:t>Nedsat cirkulation</a:t>
            </a:r>
          </a:p>
          <a:p>
            <a:pPr marL="285750" indent="-285750">
              <a:buFont typeface="Arial" panose="020B0604020202020204" pitchFamily="34" charset="0"/>
              <a:buChar char="•"/>
            </a:pPr>
            <a:r>
              <a:rPr lang="da-DK" sz="2000" dirty="0">
                <a:solidFill>
                  <a:schemeClr val="bg1"/>
                </a:solidFill>
                <a:latin typeface="+mj-lt"/>
              </a:rPr>
              <a:t>Nedsat ernæring</a:t>
            </a:r>
          </a:p>
          <a:p>
            <a:pPr marL="285750" indent="-285750">
              <a:buFont typeface="Arial" panose="020B0604020202020204" pitchFamily="34" charset="0"/>
              <a:buChar char="•"/>
            </a:pPr>
            <a:r>
              <a:rPr lang="da-DK" sz="2000" dirty="0">
                <a:solidFill>
                  <a:schemeClr val="bg1"/>
                </a:solidFill>
                <a:latin typeface="+mj-lt"/>
              </a:rPr>
              <a:t>Smerter</a:t>
            </a:r>
          </a:p>
          <a:p>
            <a:pPr marL="285750" indent="-285750">
              <a:buFont typeface="Arial" panose="020B0604020202020204" pitchFamily="34" charset="0"/>
              <a:buChar char="•"/>
            </a:pPr>
            <a:r>
              <a:rPr lang="da-DK" sz="2000" dirty="0">
                <a:solidFill>
                  <a:schemeClr val="bg1"/>
                </a:solidFill>
                <a:latin typeface="+mj-lt"/>
              </a:rPr>
              <a:t>Høj alder </a:t>
            </a:r>
          </a:p>
          <a:p>
            <a:pPr marL="285750" indent="-285750">
              <a:buFont typeface="Arial" panose="020B0604020202020204" pitchFamily="34" charset="0"/>
              <a:buChar char="•"/>
            </a:pPr>
            <a:r>
              <a:rPr lang="da-DK" sz="2000" dirty="0">
                <a:solidFill>
                  <a:schemeClr val="bg1"/>
                </a:solidFill>
                <a:latin typeface="+mj-lt"/>
              </a:rPr>
              <a:t>Diabetes </a:t>
            </a:r>
          </a:p>
          <a:p>
            <a:pPr marL="285750" indent="-285750">
              <a:buFont typeface="Arial" panose="020B0604020202020204" pitchFamily="34" charset="0"/>
              <a:buChar char="•"/>
            </a:pPr>
            <a:r>
              <a:rPr lang="da-DK" sz="2000" dirty="0">
                <a:solidFill>
                  <a:schemeClr val="bg1"/>
                </a:solidFill>
                <a:latin typeface="+mj-lt"/>
              </a:rPr>
              <a:t>Lægemidler</a:t>
            </a:r>
          </a:p>
          <a:p>
            <a:pPr marL="285750" indent="-285750">
              <a:buFont typeface="Arial" panose="020B0604020202020204" pitchFamily="34" charset="0"/>
              <a:buChar char="•"/>
            </a:pPr>
            <a:r>
              <a:rPr lang="da-DK" sz="2000" spc="-10" dirty="0">
                <a:solidFill>
                  <a:schemeClr val="bg1"/>
                </a:solidFill>
                <a:latin typeface="+mj-lt"/>
                <a:cs typeface="Arial"/>
              </a:rPr>
              <a:t>Stress</a:t>
            </a:r>
            <a:endParaRPr lang="da-DK" sz="2000" dirty="0">
              <a:solidFill>
                <a:schemeClr val="bg1"/>
              </a:solidFill>
              <a:latin typeface="+mj-lt"/>
              <a:cs typeface="Arial"/>
            </a:endParaRPr>
          </a:p>
          <a:p>
            <a:pPr marL="285750" indent="-285750">
              <a:buFont typeface="Arial" panose="020B0604020202020204" pitchFamily="34" charset="0"/>
              <a:buChar char="•"/>
            </a:pPr>
            <a:r>
              <a:rPr lang="da-DK" sz="2000" dirty="0">
                <a:solidFill>
                  <a:schemeClr val="bg1"/>
                </a:solidFill>
                <a:latin typeface="+mj-lt"/>
              </a:rPr>
              <a:t>Rygning</a:t>
            </a:r>
          </a:p>
        </p:txBody>
      </p:sp>
      <p:sp>
        <p:nvSpPr>
          <p:cNvPr id="7" name="Title 1">
            <a:extLst>
              <a:ext uri="{FF2B5EF4-FFF2-40B4-BE49-F238E27FC236}">
                <a16:creationId xmlns:a16="http://schemas.microsoft.com/office/drawing/2014/main" id="{81F5781C-ED95-BAAF-2F82-9108548796E1}"/>
              </a:ext>
            </a:extLst>
          </p:cNvPr>
          <p:cNvSpPr txBox="1">
            <a:spLocks/>
          </p:cNvSpPr>
          <p:nvPr/>
        </p:nvSpPr>
        <p:spPr>
          <a:xfrm>
            <a:off x="2268104" y="42163"/>
            <a:ext cx="7655791" cy="937271"/>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a:lstStyle>
          <a:p>
            <a:r>
              <a:rPr lang="sv-SE" sz="2800" dirty="0">
                <a:ea typeface="Arial Unicode MS" panose="020B0604020202020204" pitchFamily="34" charset="-128"/>
                <a:cs typeface="Arial Unicode MS" panose="020B0604020202020204" pitchFamily="34" charset="-128"/>
              </a:rPr>
              <a:t>Faktorer, </a:t>
            </a:r>
            <a:r>
              <a:rPr lang="sv-SE" sz="2800" dirty="0" err="1">
                <a:ea typeface="Arial Unicode MS" panose="020B0604020202020204" pitchFamily="34" charset="-128"/>
                <a:cs typeface="Arial Unicode MS" panose="020B0604020202020204" pitchFamily="34" charset="-128"/>
              </a:rPr>
              <a:t>der</a:t>
            </a:r>
            <a:r>
              <a:rPr lang="sv-SE" sz="2800" dirty="0">
                <a:ea typeface="Arial Unicode MS" panose="020B0604020202020204" pitchFamily="34" charset="-128"/>
                <a:cs typeface="Arial Unicode MS" panose="020B0604020202020204" pitchFamily="34" charset="-128"/>
              </a:rPr>
              <a:t> kan </a:t>
            </a:r>
            <a:r>
              <a:rPr lang="sv-SE" sz="2800" dirty="0" err="1">
                <a:ea typeface="Arial Unicode MS" panose="020B0604020202020204" pitchFamily="34" charset="-128"/>
                <a:cs typeface="Arial Unicode MS" panose="020B0604020202020204" pitchFamily="34" charset="-128"/>
              </a:rPr>
              <a:t>påvirke</a:t>
            </a:r>
            <a:r>
              <a:rPr lang="sv-SE" sz="2800" dirty="0">
                <a:ea typeface="Arial Unicode MS" panose="020B0604020202020204" pitchFamily="34" charset="-128"/>
                <a:cs typeface="Arial Unicode MS" panose="020B0604020202020204" pitchFamily="34" charset="-128"/>
              </a:rPr>
              <a:t> </a:t>
            </a:r>
            <a:r>
              <a:rPr lang="sv-SE" sz="2800" dirty="0" err="1">
                <a:ea typeface="Arial Unicode MS" panose="020B0604020202020204" pitchFamily="34" charset="-128"/>
                <a:cs typeface="Arial Unicode MS" panose="020B0604020202020204" pitchFamily="34" charset="-128"/>
              </a:rPr>
              <a:t>sårhelingen</a:t>
            </a:r>
            <a:endParaRPr lang="en-US" sz="2800" dirty="0">
              <a:ea typeface="Arial Unicode MS" panose="020B0604020202020204" pitchFamily="34" charset="-128"/>
              <a:cs typeface="Arial Unicode MS" panose="020B0604020202020204" pitchFamily="34" charset="-128"/>
            </a:endParaRPr>
          </a:p>
        </p:txBody>
      </p:sp>
      <p:sp>
        <p:nvSpPr>
          <p:cNvPr id="10" name="Titel 9">
            <a:extLst>
              <a:ext uri="{FF2B5EF4-FFF2-40B4-BE49-F238E27FC236}">
                <a16:creationId xmlns:a16="http://schemas.microsoft.com/office/drawing/2014/main" id="{04BBC59F-0690-D2DA-3BB3-C2178B50CBD4}"/>
              </a:ext>
            </a:extLst>
          </p:cNvPr>
          <p:cNvSpPr>
            <a:spLocks noGrp="1"/>
          </p:cNvSpPr>
          <p:nvPr>
            <p:ph type="title"/>
          </p:nvPr>
        </p:nvSpPr>
        <p:spPr>
          <a:xfrm>
            <a:off x="1146899" y="1262813"/>
            <a:ext cx="1121205" cy="396311"/>
          </a:xfrm>
        </p:spPr>
        <p:txBody>
          <a:bodyPr/>
          <a:lstStyle/>
          <a:p>
            <a:r>
              <a:rPr lang="da-DK" sz="2400" b="1" dirty="0">
                <a:solidFill>
                  <a:srgbClr val="3B5182"/>
                </a:solidFill>
                <a:latin typeface="+mj-lt"/>
                <a:ea typeface="Arial Unicode MS" panose="020B0604020202020204" pitchFamily="34" charset="-128"/>
              </a:rPr>
              <a:t>Lokale</a:t>
            </a:r>
          </a:p>
        </p:txBody>
      </p:sp>
      <p:sp>
        <p:nvSpPr>
          <p:cNvPr id="12" name="Titel 9">
            <a:extLst>
              <a:ext uri="{FF2B5EF4-FFF2-40B4-BE49-F238E27FC236}">
                <a16:creationId xmlns:a16="http://schemas.microsoft.com/office/drawing/2014/main" id="{3C2B8E91-065D-A75A-1BEA-1BBF83638848}"/>
              </a:ext>
            </a:extLst>
          </p:cNvPr>
          <p:cNvSpPr txBox="1">
            <a:spLocks/>
          </p:cNvSpPr>
          <p:nvPr/>
        </p:nvSpPr>
        <p:spPr>
          <a:xfrm>
            <a:off x="7578884" y="1262814"/>
            <a:ext cx="2968978" cy="396311"/>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200" b="0" i="0" kern="1200">
                <a:solidFill>
                  <a:srgbClr val="666666"/>
                </a:solidFill>
                <a:latin typeface="Arial"/>
                <a:ea typeface="Verdana" panose="020B0604030504040204" pitchFamily="34" charset="0"/>
                <a:cs typeface="Arial"/>
              </a:defRPr>
            </a:lvl1pPr>
          </a:lstStyle>
          <a:p>
            <a:r>
              <a:rPr lang="da-DK" sz="2400" b="1" dirty="0">
                <a:solidFill>
                  <a:schemeClr val="tx2"/>
                </a:solidFill>
              </a:rPr>
              <a:t>     </a:t>
            </a:r>
            <a:r>
              <a:rPr lang="da-DK" sz="2400" b="1" dirty="0">
                <a:solidFill>
                  <a:srgbClr val="3B5182"/>
                </a:solidFill>
                <a:latin typeface="+mj-lt"/>
                <a:ea typeface="Arial Unicode MS" panose="020B0604020202020204" pitchFamily="34" charset="-128"/>
              </a:rPr>
              <a:t>Systemiske</a:t>
            </a:r>
          </a:p>
        </p:txBody>
      </p:sp>
      <p:sp>
        <p:nvSpPr>
          <p:cNvPr id="17" name="Ellipse 16">
            <a:extLst>
              <a:ext uri="{FF2B5EF4-FFF2-40B4-BE49-F238E27FC236}">
                <a16:creationId xmlns:a16="http://schemas.microsoft.com/office/drawing/2014/main" id="{97772D51-E233-329B-28D5-B3C83F183AF6}"/>
              </a:ext>
            </a:extLst>
          </p:cNvPr>
          <p:cNvSpPr/>
          <p:nvPr/>
        </p:nvSpPr>
        <p:spPr>
          <a:xfrm>
            <a:off x="4667249" y="3050298"/>
            <a:ext cx="2040963" cy="1974264"/>
          </a:xfrm>
          <a:prstGeom prst="ellipse">
            <a:avLst/>
          </a:prstGeom>
          <a:solidFill>
            <a:srgbClr val="3B518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ltLang="da-DK" sz="2000" dirty="0">
                <a:solidFill>
                  <a:schemeClr val="bg1"/>
                </a:solidFill>
                <a:latin typeface="Verdana" panose="020B0604030504040204" pitchFamily="34" charset="0"/>
                <a:ea typeface="Verdana" panose="020B0604030504040204" pitchFamily="34" charset="0"/>
              </a:rPr>
              <a:t>Psykiske og sociale faktorer</a:t>
            </a:r>
          </a:p>
        </p:txBody>
      </p:sp>
      <p:sp>
        <p:nvSpPr>
          <p:cNvPr id="21" name="Pil: venstre-højre 20">
            <a:extLst>
              <a:ext uri="{FF2B5EF4-FFF2-40B4-BE49-F238E27FC236}">
                <a16:creationId xmlns:a16="http://schemas.microsoft.com/office/drawing/2014/main" id="{CA4E36C1-6C4F-5BC3-26D2-04E3C215F375}"/>
              </a:ext>
            </a:extLst>
          </p:cNvPr>
          <p:cNvSpPr/>
          <p:nvPr/>
        </p:nvSpPr>
        <p:spPr>
          <a:xfrm>
            <a:off x="3849336" y="3795113"/>
            <a:ext cx="731930" cy="484632"/>
          </a:xfrm>
          <a:prstGeom prst="leftRightArrow">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il: venstre-højre 3">
            <a:extLst>
              <a:ext uri="{FF2B5EF4-FFF2-40B4-BE49-F238E27FC236}">
                <a16:creationId xmlns:a16="http://schemas.microsoft.com/office/drawing/2014/main" id="{9A92DA5F-6882-5685-C2EC-C156D02C65AB}"/>
              </a:ext>
            </a:extLst>
          </p:cNvPr>
          <p:cNvSpPr/>
          <p:nvPr/>
        </p:nvSpPr>
        <p:spPr>
          <a:xfrm>
            <a:off x="6708213" y="3795114"/>
            <a:ext cx="731930" cy="484632"/>
          </a:xfrm>
          <a:prstGeom prst="leftRightArrow">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1542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21608" y="34725"/>
            <a:ext cx="6535123" cy="510396"/>
          </a:xfrm>
          <a:prstGeom prst="rect">
            <a:avLst/>
          </a:prstGeom>
        </p:spPr>
        <p:txBody>
          <a:bodyPr vert="horz" wrap="square" lIns="0" tIns="86360" rIns="0" bIns="0" rtlCol="0">
            <a:spAutoFit/>
          </a:bodyPr>
          <a:lstStyle/>
          <a:p>
            <a:pPr marL="622300" marR="5080" indent="-609600">
              <a:lnSpc>
                <a:spcPts val="3279"/>
              </a:lnSpc>
              <a:spcBef>
                <a:spcPts val="680"/>
              </a:spcBef>
            </a:pPr>
            <a:r>
              <a:rPr sz="3200" b="1" spc="-10" dirty="0" err="1">
                <a:solidFill>
                  <a:srgbClr val="3B5182"/>
                </a:solidFill>
                <a:latin typeface="Verdana" panose="020B0604030504040204" pitchFamily="34" charset="0"/>
                <a:ea typeface="Verdana" panose="020B0604030504040204" pitchFamily="34" charset="0"/>
                <a:cs typeface="Georgia"/>
              </a:rPr>
              <a:t>Sårhelingens</a:t>
            </a:r>
            <a:r>
              <a:rPr lang="da-DK" sz="3200" b="1" spc="-10" dirty="0">
                <a:solidFill>
                  <a:srgbClr val="3B5182"/>
                </a:solidFill>
                <a:latin typeface="Verdana" panose="020B0604030504040204" pitchFamily="34" charset="0"/>
                <a:ea typeface="Verdana" panose="020B0604030504040204" pitchFamily="34" charset="0"/>
                <a:cs typeface="Georgia"/>
              </a:rPr>
              <a:t> største </a:t>
            </a:r>
            <a:r>
              <a:rPr sz="3200" b="1" spc="-10" dirty="0" err="1">
                <a:solidFill>
                  <a:srgbClr val="3B5182"/>
                </a:solidFill>
                <a:latin typeface="Verdana" panose="020B0604030504040204" pitchFamily="34" charset="0"/>
                <a:ea typeface="Verdana" panose="020B0604030504040204" pitchFamily="34" charset="0"/>
                <a:cs typeface="Georgia"/>
              </a:rPr>
              <a:t>fjender</a:t>
            </a:r>
            <a:endParaRPr sz="3200" dirty="0">
              <a:solidFill>
                <a:srgbClr val="3B5182"/>
              </a:solidFill>
              <a:latin typeface="Verdana" panose="020B0604030504040204" pitchFamily="34" charset="0"/>
              <a:ea typeface="Verdana" panose="020B0604030504040204" pitchFamily="34" charset="0"/>
              <a:cs typeface="Georgia"/>
            </a:endParaRPr>
          </a:p>
        </p:txBody>
      </p:sp>
      <p:graphicFrame>
        <p:nvGraphicFramePr>
          <p:cNvPr id="12" name="Diagram 11">
            <a:extLst>
              <a:ext uri="{FF2B5EF4-FFF2-40B4-BE49-F238E27FC236}">
                <a16:creationId xmlns:a16="http://schemas.microsoft.com/office/drawing/2014/main" id="{6CFDB6FE-58E6-FE1B-AAAF-690DDE7507CF}"/>
              </a:ext>
            </a:extLst>
          </p:cNvPr>
          <p:cNvGraphicFramePr/>
          <p:nvPr>
            <p:extLst>
              <p:ext uri="{D42A27DB-BD31-4B8C-83A1-F6EECF244321}">
                <p14:modId xmlns:p14="http://schemas.microsoft.com/office/powerpoint/2010/main" val="3772527598"/>
              </p:ext>
            </p:extLst>
          </p:nvPr>
        </p:nvGraphicFramePr>
        <p:xfrm>
          <a:off x="1168315" y="953438"/>
          <a:ext cx="9641711" cy="5753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1CBAD-D086-A32A-C134-DC552603E740}"/>
              </a:ext>
            </a:extLst>
          </p:cNvPr>
          <p:cNvSpPr>
            <a:spLocks noGrp="1"/>
          </p:cNvSpPr>
          <p:nvPr>
            <p:ph type="title"/>
          </p:nvPr>
        </p:nvSpPr>
        <p:spPr/>
        <p:txBody>
          <a:bodyPr/>
          <a:lstStyle/>
          <a:p>
            <a:r>
              <a:rPr lang="da-DK" sz="3600" b="1" dirty="0">
                <a:solidFill>
                  <a:srgbClr val="3B5182"/>
                </a:solidFill>
                <a:latin typeface="+mj-lt"/>
              </a:rPr>
              <a:t>Referencer </a:t>
            </a:r>
          </a:p>
        </p:txBody>
      </p:sp>
      <p:sp>
        <p:nvSpPr>
          <p:cNvPr id="3" name="Pladsholder til tekst 2">
            <a:extLst>
              <a:ext uri="{FF2B5EF4-FFF2-40B4-BE49-F238E27FC236}">
                <a16:creationId xmlns:a16="http://schemas.microsoft.com/office/drawing/2014/main" id="{27B85F79-EEA5-96D1-80B4-84AB6F23BF87}"/>
              </a:ext>
            </a:extLst>
          </p:cNvPr>
          <p:cNvSpPr>
            <a:spLocks noGrp="1"/>
          </p:cNvSpPr>
          <p:nvPr>
            <p:ph type="body" idx="1"/>
          </p:nvPr>
        </p:nvSpPr>
        <p:spPr/>
        <p:txBody>
          <a:bodyPr/>
          <a:lstStyle/>
          <a:p>
            <a:pPr marL="0" indent="0">
              <a:lnSpc>
                <a:spcPct val="100000"/>
              </a:lnSpc>
              <a:buNone/>
            </a:pPr>
            <a:endParaRPr lang="da-DK" sz="2000" dirty="0">
              <a:latin typeface="+mj-lt"/>
            </a:endParaRPr>
          </a:p>
          <a:p>
            <a:pPr marL="0" indent="0">
              <a:lnSpc>
                <a:spcPct val="100000"/>
              </a:lnSpc>
              <a:buNone/>
            </a:pPr>
            <a:r>
              <a:rPr lang="da-DK" sz="2000" dirty="0" err="1">
                <a:solidFill>
                  <a:schemeClr val="bg2">
                    <a:lumMod val="10000"/>
                  </a:schemeClr>
                </a:solidFill>
                <a:latin typeface="+mj-lt"/>
              </a:rPr>
              <a:t>Bermark</a:t>
            </a:r>
            <a:r>
              <a:rPr lang="da-DK" sz="2000" dirty="0">
                <a:solidFill>
                  <a:schemeClr val="bg2">
                    <a:lumMod val="10000"/>
                  </a:schemeClr>
                </a:solidFill>
                <a:latin typeface="+mj-lt"/>
              </a:rPr>
              <a:t> &amp; Melby (2021). Sår og </a:t>
            </a:r>
            <a:r>
              <a:rPr lang="da-DK" sz="2000" dirty="0" err="1">
                <a:solidFill>
                  <a:schemeClr val="bg2">
                    <a:lumMod val="10000"/>
                  </a:schemeClr>
                </a:solidFill>
                <a:latin typeface="+mj-lt"/>
              </a:rPr>
              <a:t>sårbehandling</a:t>
            </a:r>
            <a:r>
              <a:rPr lang="da-DK" sz="2000" dirty="0">
                <a:solidFill>
                  <a:schemeClr val="bg2">
                    <a:lumMod val="10000"/>
                  </a:schemeClr>
                </a:solidFill>
                <a:latin typeface="+mj-lt"/>
              </a:rPr>
              <a:t>: En grundbog i sygeplejen, 2. </a:t>
            </a:r>
            <a:r>
              <a:rPr lang="da-DK" sz="2000">
                <a:solidFill>
                  <a:schemeClr val="bg2">
                    <a:lumMod val="10000"/>
                  </a:schemeClr>
                </a:solidFill>
                <a:latin typeface="+mj-lt"/>
              </a:rPr>
              <a:t>udgave</a:t>
            </a:r>
          </a:p>
          <a:p>
            <a:pPr marL="0" indent="0">
              <a:lnSpc>
                <a:spcPct val="100000"/>
              </a:lnSpc>
              <a:buNone/>
            </a:pPr>
            <a:endParaRPr lang="da-DK" sz="2000" dirty="0">
              <a:solidFill>
                <a:schemeClr val="bg2">
                  <a:lumMod val="10000"/>
                </a:schemeClr>
              </a:solidFill>
              <a:latin typeface="+mj-lt"/>
            </a:endParaRPr>
          </a:p>
          <a:p>
            <a:pPr marL="0" indent="0">
              <a:lnSpc>
                <a:spcPct val="100000"/>
              </a:lnSpc>
              <a:buNone/>
            </a:pPr>
            <a:r>
              <a:rPr lang="da-DK" sz="2000" dirty="0">
                <a:solidFill>
                  <a:schemeClr val="bg2">
                    <a:lumMod val="10000"/>
                  </a:schemeClr>
                </a:solidFill>
                <a:latin typeface="+mj-lt"/>
              </a:rPr>
              <a:t>Gottrup et al. (2020). Sår, Baggrund, Diagnose, Behandling; 3. udgave</a:t>
            </a:r>
          </a:p>
          <a:p>
            <a:endParaRPr lang="da-DK" dirty="0"/>
          </a:p>
        </p:txBody>
      </p:sp>
      <p:sp>
        <p:nvSpPr>
          <p:cNvPr id="4" name="Pladsholder til slidenummer 3">
            <a:extLst>
              <a:ext uri="{FF2B5EF4-FFF2-40B4-BE49-F238E27FC236}">
                <a16:creationId xmlns:a16="http://schemas.microsoft.com/office/drawing/2014/main" id="{49291C69-9FDA-17EA-700D-AAF57CD68FCE}"/>
              </a:ext>
            </a:extLst>
          </p:cNvPr>
          <p:cNvSpPr>
            <a:spLocks noGrp="1"/>
          </p:cNvSpPr>
          <p:nvPr>
            <p:ph type="sldNum" sz="quarter" idx="7"/>
          </p:nvPr>
        </p:nvSpPr>
        <p:spPr/>
        <p:txBody>
          <a:bodyPr/>
          <a:lstStyle/>
          <a:p>
            <a:fld id="{B6F15528-21DE-4FAA-801E-634DDDAF4B2B}" type="slidenum">
              <a:rPr lang="da-DK" smtClean="0"/>
              <a:t>5</a:t>
            </a:fld>
            <a:endParaRPr lang="da-DK"/>
          </a:p>
        </p:txBody>
      </p:sp>
    </p:spTree>
    <p:extLst>
      <p:ext uri="{BB962C8B-B14F-4D97-AF65-F5344CB8AC3E}">
        <p14:creationId xmlns:p14="http://schemas.microsoft.com/office/powerpoint/2010/main" val="723005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C7CBDB99-72F2-1970-0DF6-213E20F6DF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FFFFFF"/>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800" b="1" i="0" u="none" strike="noStrike" kern="1200" cap="none" spc="0" normalizeH="0" baseline="0" noProof="0" dirty="0">
              <a:ln>
                <a:noFill/>
              </a:ln>
              <a:solidFill>
                <a:srgbClr val="FFFFFF"/>
              </a:solidFill>
              <a:effectLst/>
              <a:uLnTx/>
              <a:uFillTx/>
              <a:latin typeface="Verdana"/>
              <a:ea typeface="Verdana" panose="020B0604030504040204" pitchFamily="34" charset="0"/>
            </a:endParaRPr>
          </a:p>
        </p:txBody>
      </p:sp>
      <p:sp>
        <p:nvSpPr>
          <p:cNvPr id="7" name="Titel 1">
            <a:extLst>
              <a:ext uri="{FF2B5EF4-FFF2-40B4-BE49-F238E27FC236}">
                <a16:creationId xmlns:a16="http://schemas.microsoft.com/office/drawing/2014/main" id="{2BD7387E-44A3-F33A-88D8-7193681764C6}"/>
              </a:ext>
            </a:extLst>
          </p:cNvPr>
          <p:cNvSpPr txBox="1">
            <a:spLocks/>
          </p:cNvSpPr>
          <p:nvPr/>
        </p:nvSpPr>
        <p:spPr>
          <a:xfrm>
            <a:off x="1006572" y="1012694"/>
            <a:ext cx="10632149" cy="538810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t>Udviklet af Liselotte Brostrup Jensen, Koordinerende sårsygeplejerske, Næstved, Slagelse og Ringsted sygehuse</a:t>
            </a: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r>
              <a:rPr kumimoji="0" lang="da-DK" sz="2000" b="1" i="0" u="none" strike="noStrike" kern="1200" cap="none" spc="0" normalizeH="0" baseline="0" noProof="0" dirty="0">
                <a:ln>
                  <a:noFill/>
                </a:ln>
                <a:solidFill>
                  <a:srgbClr val="FFFFFF"/>
                </a:solidFill>
                <a:effectLst/>
                <a:uLnTx/>
                <a:uFillTx/>
                <a:latin typeface="Verdana"/>
                <a:ea typeface="Verdana" panose="020B0604030504040204" pitchFamily="34" charset="0"/>
              </a:rPr>
              <a:t>I samarbejde med Sundhedsstrategisk Planlægning</a:t>
            </a:r>
            <a:br>
              <a:rPr kumimoji="0" lang="da-DK" sz="32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br>
            <a:br>
              <a:rPr kumimoji="0" lang="da-DK" sz="2400" b="1" i="0" u="none" strike="noStrike" kern="1200" cap="none" spc="0" normalizeH="0" baseline="0" noProof="0" dirty="0">
                <a:ln>
                  <a:noFill/>
                </a:ln>
                <a:solidFill>
                  <a:srgbClr val="FFFFFF"/>
                </a:solidFill>
                <a:effectLst/>
                <a:uLnTx/>
                <a:uFillTx/>
                <a:latin typeface="Verdana"/>
                <a:ea typeface="Verdana" panose="020B0604030504040204" pitchFamily="34" charset="0"/>
              </a:rPr>
            </a:br>
            <a:r>
              <a:rPr kumimoji="0" lang="da-DK" sz="1800" b="1" i="0" u="none" strike="noStrike" kern="1200" cap="none" spc="0" normalizeH="0" baseline="0" noProof="0" dirty="0">
                <a:ln>
                  <a:noFill/>
                </a:ln>
                <a:solidFill>
                  <a:srgbClr val="FFFFFF"/>
                </a:solidFill>
                <a:effectLst/>
                <a:uLnTx/>
                <a:uFillTx/>
                <a:latin typeface="Verdana"/>
                <a:ea typeface="Verdana" panose="020B0604030504040204" pitchFamily="34" charset="0"/>
                <a:hlinkClick r:id="rId2">
                  <a:extLst>
                    <a:ext uri="{A12FA001-AC4F-418D-AE19-62706E023703}">
                      <ahyp:hlinkClr xmlns:ahyp="http://schemas.microsoft.com/office/drawing/2018/hyperlinkcolor" val="tx"/>
                    </a:ext>
                  </a:extLst>
                </a:hlinkClick>
              </a:rPr>
              <a:t>www.regionsjaelland.dk/saarbehandling</a:t>
            </a:r>
            <a:r>
              <a:rPr kumimoji="0" lang="da-DK" sz="1800" b="1" i="0" u="none" strike="noStrike" kern="1200" cap="none" spc="0" normalizeH="0" baseline="0" noProof="0" dirty="0">
                <a:ln>
                  <a:noFill/>
                </a:ln>
                <a:solidFill>
                  <a:srgbClr val="FFFFFF"/>
                </a:solidFill>
                <a:effectLst/>
                <a:uLnTx/>
                <a:uFillTx/>
                <a:latin typeface="Verdana"/>
                <a:ea typeface="Verdana" panose="020B0604030504040204" pitchFamily="34" charset="0"/>
              </a:rPr>
              <a:t> </a:t>
            </a:r>
          </a:p>
        </p:txBody>
      </p:sp>
    </p:spTree>
    <p:extLst>
      <p:ext uri="{BB962C8B-B14F-4D97-AF65-F5344CB8AC3E}">
        <p14:creationId xmlns:p14="http://schemas.microsoft.com/office/powerpoint/2010/main" val="1201611156"/>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3EE6ECFD6806F4C9C1D34CA87A002FF" ma:contentTypeVersion="0" ma:contentTypeDescription="GetOrganized dokument" ma:contentTypeScope="" ma:versionID="55542f3c7616ed2b03eb21965681abcf">
  <xsd:schema xmlns:xsd="http://www.w3.org/2001/XMLSchema" xmlns:xs="http://www.w3.org/2001/XMLSchema" xmlns:p="http://schemas.microsoft.com/office/2006/metadata/properties" xmlns:ns1="http://schemas.microsoft.com/sharepoint/v3" xmlns:ns2="50359CDB-2370-4DFA-B91D-0E928C4A6869" xmlns:ns3="45632986-2332-4bcb-a907-f319a322ff78" targetNamespace="http://schemas.microsoft.com/office/2006/metadata/properties" ma:root="true" ma:fieldsID="fd25e0330241f05e442963fc88651071" ns1:_="" ns2:_="" ns3:_="">
    <xsd:import namespace="http://schemas.microsoft.com/sharepoint/v3"/>
    <xsd:import namespace="50359CDB-2370-4DFA-B91D-0E928C4A6869"/>
    <xsd:import namespace="45632986-2332-4bcb-a907-f319a322ff78"/>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2:Dokumentgruppe"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CCMDescription" minOccurs="0"/>
                <xsd:element ref="ns2:Adresse" minOccurs="0"/>
                <xsd:element ref="ns2:JournalDato" minOccurs="0"/>
                <xsd:element ref="ns2:BrevId" minOccurs="0"/>
                <xsd:element ref="ns2:Fortrolighed" minOccurs="0"/>
                <xsd:element ref="ns1:Classificati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1:CCMMetadataExtractionStatus" minOccurs="0"/>
                <xsd:element ref="ns1:CCMPageCount" minOccurs="0"/>
                <xsd:element ref="ns1:CCMCommentCount" minOccurs="0"/>
                <xsd:element ref="ns1:CCMPreviewAnnotationsTasks" minOccurs="0"/>
                <xsd:element ref="ns2:h5cdd41bbf4f4e29b66bc68df1bafbfc" minOccurs="0"/>
                <xsd:element ref="ns2:Beskrivel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94;#Barbara í Nesinum Askham"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6" nillable="true" ma:displayName="Forsendelsesdato" ma:internalName="Forsendelsesdato">
      <xsd:simpleType>
        <xsd:restriction base="dms:DateTime"/>
      </xsd:simpleType>
    </xsd:element>
    <xsd:element name="TrackID" ma:index="9" nillable="true" ma:displayName="TrackID" ma:description="" ma:internalName="TrackID">
      <xsd:simpleType>
        <xsd:restriction base="dms:Note">
          <xsd:maxLength value="255"/>
        </xsd:restriction>
      </xsd:simpleType>
    </xsd:element>
    <xsd:element name="CCMCognitiveType" ma:index="14" nillable="true" ma:displayName="CognitiveType" ma:decimals="0" ma:description="" ma:internalName="CCMCognitiveType" ma:readOnly="false">
      <xsd:simpleType>
        <xsd:restriction base="dms:Number"/>
      </xsd:simpleType>
    </xsd:element>
    <xsd:element name="Classification" ma:index="27" nillable="true" ma:displayName="Klassifikation" ma:hidden="true" ma:internalName="Classification">
      <xsd:simpleType>
        <xsd:restriction base="dms:Choice">
          <xsd:enumeration value="Offentlig"/>
          <xsd:enumeration value="Intern"/>
          <xsd:enumeration value="Fortrolig"/>
        </xsd:restriction>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8" nillable="true" ma:displayName="Sider" ma:decimals="0" ma:internalName="CCMPageCount" ma:readOnly="true">
      <xsd:simpleType>
        <xsd:restriction base="dms:Number"/>
      </xsd:simpleType>
    </xsd:element>
    <xsd:element name="CCMCommentCount" ma:index="59" nillable="true" ma:displayName="Kommentarer" ma:decimals="0" ma:internalName="CCMCommentCount" ma:readOnly="true">
      <xsd:simpleType>
        <xsd:restriction base="dms:Number"/>
      </xsd:simpleType>
    </xsd:element>
    <xsd:element name="CCMPreviewAnnotationsTasks" ma:index="60"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359CDB-2370-4DFA-B91D-0E928C4A6869"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Dokumentgruppe" ma:index="8" nillable="true" ma:displayName="Dokumentgruppe" ma:internalName="Dokumentgruppe">
      <xsd:simpleType>
        <xsd:restriction base="dms:Text">
          <xsd:maxLength value="255"/>
        </xsd:restriction>
      </xsd:simpleType>
    </xsd:element>
    <xsd:element name="CCMAgendaDocumentStatus" ma:index="10" nillable="true" ma:displayName="Status  for dagsordensdokument" ma:format="Dropdown" ma:internalName="CCMAgendaDocumentStatus">
      <xsd:simpleType>
        <xsd:restriction base="dms:Choice">
          <xsd:enumeration value="Nyt"/>
          <xsd:enumeration value="Under udarbejdelse"/>
          <xsd:enumeration value="Endelig"/>
        </xsd:restriction>
      </xsd:simpleType>
    </xsd:element>
    <xsd:element name="CCMAgendaStatus" ma:index="11"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2"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3" nillable="true" ma:displayName="Part" ma:list="{D5B2F375-5C9C-4123-94F7-549456760C8C}"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5" nillable="true" ma:displayName="CCMManageRelations" ma:internalName="CCMManageRelations">
      <xsd:simpleType>
        <xsd:restriction base="dms:Text">
          <xsd:maxLength value="255"/>
        </xsd:restriction>
      </xsd:simpleType>
    </xsd:element>
    <xsd:element name="Status" ma:index="16"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7" nillable="true" ma:displayName="Frist" ma:format="DateOnly" ma:internalName="Frist">
      <xsd:simpleType>
        <xsd:restriction base="dms:DateTime"/>
      </xsd:simpleType>
    </xsd:element>
    <xsd:element name="Registreringsdato" ma:index="18" nillable="true" ma:displayName="Registreringsdato" ma:format="DateOnly" ma:internalName="Registreringsdato">
      <xsd:simpleType>
        <xsd:restriction base="dms:DateTime"/>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2D482119-55C0-4BE9-A5D1-C91AD9B5B9C1}" ma:internalName="Adresse" ma:showField="AdresseFlet">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h5cdd41bbf4f4e29b66bc68df1bafbfc" ma:index="61" nillable="true" ma:taxonomy="true" ma:internalName="h5cdd41bbf4f4e29b66bc68df1bafbfc" ma:taxonomyFieldName="Afdeling" ma:displayName="Afdeling" ma:default="30;#Koncern Sundhed (SSP)|4cb9e5bb-37f4-4399-a691-e112cdaf29d0" ma:fieldId="{15cdd41b-bf4f-4e29-b66b-c68df1bafbfc}" ma:sspId="2cf6b21c-e739-421b-8f40-7865e9e1b0be" ma:termSetId="0c42a4d7-d357-4dd3-81a3-bd062df2df32" ma:anchorId="00000000-0000-0000-0000-000000000000" ma:open="false" ma:isKeyword="false">
      <xsd:complexType>
        <xsd:sequence>
          <xsd:element ref="pc:Terms" minOccurs="0" maxOccurs="1"/>
        </xsd:sequence>
      </xsd:complexType>
    </xsd:element>
    <xsd:element name="Beskrivelse" ma:index="62" nillable="true" ma:displayName="Beskrivelse" ma:hidden="true" ma:internalName="Beskrivelse"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632986-2332-4bcb-a907-f319a322ff78"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81230175-9f11-438c-8614-1e4fb30703a3}" ma:internalName="TaxCatchAll" ma:showField="CatchAllData" ma:web="45632986-2332-4bcb-a907-f319a322ff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6"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orsendelsesdato xmlns="http://schemas.microsoft.com/sharepoint/v3" xsi:nil="true"/>
    <CCMAgendaItemId xmlns="50359CDB-2370-4DFA-B91D-0E928C4A6869" xsi:nil="true"/>
    <Part xmlns="50359CDB-2370-4DFA-B91D-0E928C4A6869"/>
    <CCMMeetingCaseId xmlns="50359CDB-2370-4DFA-B91D-0E928C4A6869" xsi:nil="true"/>
    <CCMMeetingCaseInstanceId xmlns="50359CDB-2370-4DFA-B91D-0E928C4A6869" xsi:nil="true"/>
    <Korrespondance xmlns="http://schemas.microsoft.com/sharepoint/v3">Intern</Korrespondance>
    <CCMMeetingCaseLink xmlns="50359CDB-2370-4DFA-B91D-0E928C4A6869">
      <Url xsi:nil="true"/>
      <Description xsi:nil="true"/>
    </CCMMeetingCaseLink>
    <CCMCognitiveType xmlns="http://schemas.microsoft.com/sharepoint/v3">-1</CCMCognitiveType>
    <Registreringsdato xmlns="50359CDB-2370-4DFA-B91D-0E928C4A6869" xsi:nil="true"/>
    <Adresse xmlns="50359CDB-2370-4DFA-B91D-0E928C4A6869"/>
    <CCMManageRelations xmlns="50359CDB-2370-4DFA-B91D-0E928C4A6869" xsi:nil="true"/>
    <Fortrolighed xmlns="50359CDB-2370-4DFA-B91D-0E928C4A6869">Offentlig</Fortrolighed>
    <CCMAgendaDocumentStatus xmlns="50359CDB-2370-4DFA-B91D-0E928C4A6869" xsi:nil="true"/>
    <BrevId xmlns="50359CDB-2370-4DFA-B91D-0E928C4A6869" xsi:nil="true"/>
    <CaseOwner xmlns="http://schemas.microsoft.com/sharepoint/v3">
      <UserInfo>
        <DisplayName>Barbara í Nesinum Askham</DisplayName>
        <AccountId>94</AccountId>
        <AccountType/>
      </UserInfo>
    </CaseOwner>
    <Status xmlns="50359CDB-2370-4DFA-B91D-0E928C4A6869">Åben</Status>
    <JournalDato xmlns="50359CDB-2370-4DFA-B91D-0E928C4A6869" xsi:nil="true"/>
    <Dokumentgruppe xmlns="50359CDB-2370-4DFA-B91D-0E928C4A6869" xsi:nil="true"/>
    <CCMDescription xmlns="50359CDB-2370-4DFA-B91D-0E928C4A6869" xsi:nil="true"/>
    <TrackID xmlns="http://schemas.microsoft.com/sharepoint/v3" xsi:nil="true"/>
    <CCMAgendaStatus xmlns="50359CDB-2370-4DFA-B91D-0E928C4A6869" xsi:nil="true"/>
    <h5cdd41bbf4f4e29b66bc68df1bafbfc xmlns="50359CDB-2370-4DFA-B91D-0E928C4A6869">
      <Terms xmlns="http://schemas.microsoft.com/office/infopath/2007/PartnerControls">
        <TermInfo xmlns="http://schemas.microsoft.com/office/infopath/2007/PartnerControls">
          <TermName xmlns="http://schemas.microsoft.com/office/infopath/2007/PartnerControls">Koncern Sundhed (SSP)</TermName>
          <TermId xmlns="http://schemas.microsoft.com/office/infopath/2007/PartnerControls">4cb9e5bb-37f4-4399-a691-e112cdaf29d0</TermId>
        </TermInfo>
      </Terms>
    </h5cdd41bbf4f4e29b66bc68df1bafbfc>
    <Classification xmlns="http://schemas.microsoft.com/sharepoint/v3" xsi:nil="true"/>
    <Beskrivelse xmlns="50359CDB-2370-4DFA-B91D-0E928C4A6869" xsi:nil="true"/>
    <Dato_x0020_oprettet xmlns="50359CDB-2370-4DFA-B91D-0E928C4A6869">2024-12-18T23:00:00+00:00</Dato_x0020_oprettet>
    <Frist xmlns="50359CDB-2370-4DFA-B91D-0E928C4A6869" xsi:nil="true"/>
    <a3c7f3665c3f4ddab65e7e70f16e8438 xmlns="50359CDB-2370-4DFA-B91D-0E928C4A6869">
      <Terms xmlns="http://schemas.microsoft.com/office/infopath/2007/PartnerControls"/>
    </a3c7f3665c3f4ddab65e7e70f16e8438>
    <TaxCatchAll xmlns="45632986-2332-4bcb-a907-f319a322ff78">
      <Value>30</Value>
    </TaxCatchAll>
    <CCMMetadataExtractionStatus xmlns="http://schemas.microsoft.com/sharepoint/v3">CCMPageCount:InProgress;CCMCommentCount:InProgress</CCMMetadataExtractionStatus>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EMN-2024-11315</CCMVisualId>
    <Finalized xmlns="http://schemas.microsoft.com/sharepoint/v3">false</Finalized>
    <DocID xmlns="http://schemas.microsoft.com/sharepoint/v3">11954752</DocID>
    <CaseRecordNumber xmlns="http://schemas.microsoft.com/sharepoint/v3">0</CaseRecordNumber>
    <CaseID xmlns="http://schemas.microsoft.com/sharepoint/v3">EMN-2024-11315</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0</CCMPreviewAnnotationsTasks>
    <CCMConversation xmlns="http://schemas.microsoft.com/sharepoint/v3" xsi:nil="true"/>
    <CCMTemplateID xmlns="http://schemas.microsoft.com/sharepoint/v3">0</CCMTemplateI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734632-993F-4872-AE0C-55F3631BF6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359CDB-2370-4DFA-B91D-0E928C4A6869"/>
    <ds:schemaRef ds:uri="45632986-2332-4bcb-a907-f319a322f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AC0B40-4634-4D70-BE18-7E08351693AF}">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45632986-2332-4bcb-a907-f319a322ff78"/>
    <ds:schemaRef ds:uri="http://www.w3.org/XML/1998/namespace"/>
    <ds:schemaRef ds:uri="50359CDB-2370-4DFA-B91D-0E928C4A6869"/>
    <ds:schemaRef ds:uri="http://schemas.microsoft.com/sharepoint/v3"/>
    <ds:schemaRef ds:uri="http://purl.org/dc/dcmitype/"/>
  </ds:schemaRefs>
</ds:datastoreItem>
</file>

<file path=customXml/itemProps3.xml><?xml version="1.0" encoding="utf-8"?>
<ds:datastoreItem xmlns:ds="http://schemas.openxmlformats.org/officeDocument/2006/customXml" ds:itemID="{DBB4A9A3-1708-4C03-A360-BA611CA8A3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Region Sjælland - Koncern_DK_2022</Template>
  <TotalTime>7023</TotalTime>
  <Words>533</Words>
  <Application>Microsoft Office PowerPoint</Application>
  <PresentationFormat>Widescreen</PresentationFormat>
  <Paragraphs>62</Paragraphs>
  <Slides>6</Slides>
  <Notes>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6</vt:i4>
      </vt:variant>
    </vt:vector>
  </HeadingPairs>
  <TitlesOfParts>
    <vt:vector size="13" baseType="lpstr">
      <vt:lpstr>Arial Unicode MS</vt:lpstr>
      <vt:lpstr>Aptos</vt:lpstr>
      <vt:lpstr>Arial</vt:lpstr>
      <vt:lpstr>Calibri</vt:lpstr>
      <vt:lpstr>Symbol</vt:lpstr>
      <vt:lpstr>Verdana</vt:lpstr>
      <vt:lpstr>Region Sjælland - PPT</vt:lpstr>
      <vt:lpstr> Faktorer med indflydelse på den normale sårheling </vt:lpstr>
      <vt:lpstr>Faktorer, der påvirker sårheling</vt:lpstr>
      <vt:lpstr>Lokale</vt:lpstr>
      <vt:lpstr>PowerPoint-præsentation</vt:lpstr>
      <vt:lpstr>Referencer </vt:lpstr>
      <vt:lpstr>PowerPoint-præsentation</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faktorer påvirker sårheling (Version 1)</dc:title>
  <dc:creator>Pernille Graae Hjortebjerg</dc:creator>
  <cp:lastModifiedBy>Barbara í Nesinum Askham</cp:lastModifiedBy>
  <cp:revision>24</cp:revision>
  <dcterms:created xsi:type="dcterms:W3CDTF">2024-09-17T19:28:34Z</dcterms:created>
  <dcterms:modified xsi:type="dcterms:W3CDTF">2024-12-20T11:59:09Z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0x010100AC085CFC53BC46CEA2EADE194AD9D48200E3EE6ECFD6806F4C9C1D34CA87A002FF</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Afdeling">
    <vt:lpwstr>30;#Koncern Sundhed (SSP)|4cb9e5bb-37f4-4399-a691-e112cdaf29d0</vt:lpwstr>
  </property>
  <property fmtid="{D5CDD505-2E9C-101B-9397-08002B2CF9AE}" pid="8" name="CCMSystem">
    <vt:lpwstr> </vt:lpwstr>
  </property>
  <property fmtid="{D5CDD505-2E9C-101B-9397-08002B2CF9AE}" pid="9" name="CCMEventContext">
    <vt:lpwstr>f15d00be-586d-45dd-9bb4-5094495ddcb7</vt:lpwstr>
  </property>
  <property fmtid="{D5CDD505-2E9C-101B-9397-08002B2CF9AE}" pid="10" name="Dokumenttype">
    <vt:lpwstr/>
  </property>
  <property fmtid="{D5CDD505-2E9C-101B-9397-08002B2CF9AE}" pid="11" name="CCMCommunication">
    <vt:lpwstr/>
  </property>
</Properties>
</file>