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  <p:sldMasterId id="2147483700" r:id="rId5"/>
  </p:sldMasterIdLst>
  <p:notesMasterIdLst>
    <p:notesMasterId r:id="rId9"/>
  </p:notesMasterIdLst>
  <p:handoutMasterIdLst>
    <p:handoutMasterId r:id="rId10"/>
  </p:handoutMasterIdLst>
  <p:sldIdLst>
    <p:sldId id="500" r:id="rId6"/>
    <p:sldId id="597" r:id="rId7"/>
    <p:sldId id="605" r:id="rId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300F70-0A8E-D60E-0CDE-3150C735F101}" name="Søren Them Rasmussen" initials="SR" userId="S::sorenr@regsj.dk::51a02659-258d-4eef-aaaa-77d9d44c05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84"/>
    <a:srgbClr val="3B5182"/>
    <a:srgbClr val="333091"/>
    <a:srgbClr val="006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3" autoAdjust="0"/>
    <p:restoredTop sz="51797" autoAdjust="0"/>
  </p:normalViewPr>
  <p:slideViewPr>
    <p:cSldViewPr snapToGrid="0" snapToObjects="1">
      <p:cViewPr varScale="1">
        <p:scale>
          <a:sx n="65" d="100"/>
          <a:sy n="65" d="100"/>
        </p:scale>
        <p:origin x="23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9" d="100"/>
          <a:sy n="169" d="100"/>
        </p:scale>
        <p:origin x="54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8/10/relationships/authors" Target="author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6DC55E8A-9D27-3A49-9995-5E6023CA6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E433F60-25B4-C446-ABCB-AA77974EE3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96FE1-C4E4-D446-87BD-A02D6B729F2F}" type="datetimeFigureOut">
              <a:t>08-01-2026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322219D-EBCB-EB42-B7E5-290A44B1BA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628D745-92E9-C747-B2A0-6EDFC868BB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0A214-973D-D741-96DB-340BF266A326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6364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1947D-3E69-7B44-AD59-F1BD27BA42C1}" type="datetimeFigureOut">
              <a:rPr lang="da-DK" smtClean="0"/>
              <a:t>08-01-2026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9645C-D7FA-D74E-BD59-FA43DBFDCD6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9073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7628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dirty="0">
                <a:latin typeface="Verdana" panose="020B0604030504040204" pitchFamily="34" charset="0"/>
                <a:ea typeface="Verdana" panose="020B0604030504040204" pitchFamily="34" charset="0"/>
              </a:rPr>
              <a:t>Hvilke faktorer påvirker sårhelingen?</a:t>
            </a:r>
          </a:p>
          <a:p>
            <a:pPr>
              <a:lnSpc>
                <a:spcPct val="100000"/>
              </a:lnSpc>
            </a:pPr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Mange faktorer har indflydelse på sårhelingen. Det er utrolig vigtigt, at man ikke kun fokuserer på de lokale faktorer, men at man har en holistisk tilgang til borgeren/patienten. En tidlig identifikation af faktorerne kan hjælpe til en hurtigere sårheling, hvilket har afgørende betydning for både den enkeltes livskvalitet og for samfundsøkonomien.</a:t>
            </a:r>
          </a:p>
          <a:p>
            <a:pPr>
              <a:lnSpc>
                <a:spcPct val="100000"/>
              </a:lnSpc>
            </a:pPr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Lokale faktorer: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Infektion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Biofilm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Neuropati</a:t>
            </a:r>
            <a:endParaRPr lang="da-DK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Ødem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Venøs insufficiens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Tryk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Neuropati</a:t>
            </a:r>
            <a:endParaRPr lang="da-DK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pH-værdi over 7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a-DK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Systemiske faktorer: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Nedsat cirkulation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Nedsat ernæring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Smerter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Høj alder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Diabetes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Lægemidler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kern="12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Stress</a:t>
            </a:r>
            <a:endParaRPr lang="da-DK" sz="1200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Rygning</a:t>
            </a:r>
            <a:endParaRPr lang="da-DK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3249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9645C-D7FA-D74E-BD59-FA43DBFDCD63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612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B9DF3FB7-2679-4785-86CF-324A9660DD10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16E7523E-5FEF-ED42-B56C-E32805C0A6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6858" y="1"/>
            <a:ext cx="6815143" cy="5337467"/>
          </a:xfrm>
          <a:custGeom>
            <a:avLst/>
            <a:gdLst>
              <a:gd name="connsiteX0" fmla="*/ 0 w 6815143"/>
              <a:gd name="connsiteY0" fmla="*/ 0 h 5337467"/>
              <a:gd name="connsiteX1" fmla="*/ 6815143 w 6815143"/>
              <a:gd name="connsiteY1" fmla="*/ 0 h 5337467"/>
              <a:gd name="connsiteX2" fmla="*/ 6815143 w 6815143"/>
              <a:gd name="connsiteY2" fmla="*/ 5148384 h 5337467"/>
              <a:gd name="connsiteX3" fmla="*/ 6747962 w 6815143"/>
              <a:gd name="connsiteY3" fmla="*/ 5167461 h 5337467"/>
              <a:gd name="connsiteX4" fmla="*/ 5398418 w 6815143"/>
              <a:gd name="connsiteY4" fmla="*/ 5337467 h 5337467"/>
              <a:gd name="connsiteX5" fmla="*/ 5445 w 6815143"/>
              <a:gd name="connsiteY5" fmla="*/ 215350 h 533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5143" h="5337467">
                <a:moveTo>
                  <a:pt x="0" y="0"/>
                </a:moveTo>
                <a:lnTo>
                  <a:pt x="6815143" y="0"/>
                </a:lnTo>
                <a:lnTo>
                  <a:pt x="6815143" y="5148384"/>
                </a:lnTo>
                <a:lnTo>
                  <a:pt x="6747962" y="5167461"/>
                </a:lnTo>
                <a:cubicBezTo>
                  <a:pt x="6316613" y="5278442"/>
                  <a:pt x="5864408" y="5337467"/>
                  <a:pt x="5398418" y="5337467"/>
                </a:cubicBezTo>
                <a:cubicBezTo>
                  <a:pt x="2509278" y="5337467"/>
                  <a:pt x="150074" y="3068548"/>
                  <a:pt x="5445" y="21535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80000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712228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D6D32C3-3E39-44FC-B677-F64FDC651BDE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50" y="1881188"/>
            <a:ext cx="4464000" cy="4400812"/>
          </a:xfrm>
          <a:prstGeom prst="rect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79727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0476D3A0-8FFB-2A4B-9CB9-42995E058A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40133" y="0"/>
            <a:ext cx="4356942" cy="6858000"/>
          </a:xfrm>
          <a:custGeom>
            <a:avLst/>
            <a:gdLst>
              <a:gd name="connsiteX0" fmla="*/ 700359 w 4356942"/>
              <a:gd name="connsiteY0" fmla="*/ 0 h 6858000"/>
              <a:gd name="connsiteX1" fmla="*/ 4356942 w 4356942"/>
              <a:gd name="connsiteY1" fmla="*/ 0 h 6858000"/>
              <a:gd name="connsiteX2" fmla="*/ 4356942 w 4356942"/>
              <a:gd name="connsiteY2" fmla="*/ 6858000 h 6858000"/>
              <a:gd name="connsiteX3" fmla="*/ 696553 w 4356942"/>
              <a:gd name="connsiteY3" fmla="*/ 6858000 h 6858000"/>
              <a:gd name="connsiteX4" fmla="*/ 0 w 4356942"/>
              <a:gd name="connsiteY4" fmla="*/ 3434080 h 6858000"/>
              <a:gd name="connsiteX5" fmla="*/ 700359 w 43569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942" h="6858000">
                <a:moveTo>
                  <a:pt x="700359" y="0"/>
                </a:moveTo>
                <a:lnTo>
                  <a:pt x="4356942" y="0"/>
                </a:lnTo>
                <a:lnTo>
                  <a:pt x="4356942" y="6858000"/>
                </a:lnTo>
                <a:lnTo>
                  <a:pt x="696553" y="6858000"/>
                </a:lnTo>
                <a:cubicBezTo>
                  <a:pt x="248678" y="5806440"/>
                  <a:pt x="0" y="4649470"/>
                  <a:pt x="0" y="3434080"/>
                </a:cubicBezTo>
                <a:cubicBezTo>
                  <a:pt x="0" y="2214880"/>
                  <a:pt x="249947" y="1054100"/>
                  <a:pt x="70035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369794"/>
            <a:ext cx="6192838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CDBE7BF-11F8-4FEA-BFEC-7D25DB3D97D0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881188"/>
            <a:ext cx="6192838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99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5545138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3773424"/>
            <a:ext cx="5545138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21" name="Pladsholder til billede 20">
            <a:extLst>
              <a:ext uri="{FF2B5EF4-FFF2-40B4-BE49-F238E27FC236}">
                <a16:creationId xmlns:a16="http://schemas.microsoft.com/office/drawing/2014/main" id="{7BE722CF-E437-4047-9AFA-AB9C5302F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06920" y="0"/>
            <a:ext cx="5085080" cy="6858000"/>
          </a:xfrm>
          <a:custGeom>
            <a:avLst/>
            <a:gdLst>
              <a:gd name="connsiteX0" fmla="*/ 701040 w 5085080"/>
              <a:gd name="connsiteY0" fmla="*/ 0 h 6858000"/>
              <a:gd name="connsiteX1" fmla="*/ 5085080 w 5085080"/>
              <a:gd name="connsiteY1" fmla="*/ 0 h 6858000"/>
              <a:gd name="connsiteX2" fmla="*/ 5085080 w 5085080"/>
              <a:gd name="connsiteY2" fmla="*/ 6858000 h 6858000"/>
              <a:gd name="connsiteX3" fmla="*/ 697230 w 5085080"/>
              <a:gd name="connsiteY3" fmla="*/ 6858000 h 6858000"/>
              <a:gd name="connsiteX4" fmla="*/ 0 w 5085080"/>
              <a:gd name="connsiteY4" fmla="*/ 3434080 h 6858000"/>
              <a:gd name="connsiteX5" fmla="*/ 701040 w 508508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5080" h="6858000">
                <a:moveTo>
                  <a:pt x="701040" y="0"/>
                </a:moveTo>
                <a:lnTo>
                  <a:pt x="5085080" y="0"/>
                </a:lnTo>
                <a:lnTo>
                  <a:pt x="5085080" y="6858000"/>
                </a:lnTo>
                <a:lnTo>
                  <a:pt x="697230" y="6858000"/>
                </a:lnTo>
                <a:cubicBezTo>
                  <a:pt x="248920" y="5806440"/>
                  <a:pt x="0" y="4649470"/>
                  <a:pt x="0" y="3434080"/>
                </a:cubicBezTo>
                <a:cubicBezTo>
                  <a:pt x="0" y="2214880"/>
                  <a:pt x="250190" y="1054100"/>
                  <a:pt x="70104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indsætte et billede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E7528BCD-DBCC-2D42-B2F5-86185A462BC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367213" y="7020000"/>
            <a:ext cx="1368425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8FC5541-6228-4458-8AA3-F4FC705DF069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11" name="Pladsholder til sidefod 4">
            <a:extLst>
              <a:ext uri="{FF2B5EF4-FFF2-40B4-BE49-F238E27FC236}">
                <a16:creationId xmlns:a16="http://schemas.microsoft.com/office/drawing/2014/main" id="{7F036CED-EA80-CB4C-A91D-283C39D3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534000"/>
            <a:ext cx="3097213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241741C4-095C-FC45-92EE-4DF81AE6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6788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326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96FE865B-5B57-483A-A65D-8601EAA9A5CC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9190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1BA6D4CC-8FC4-BB4D-8737-B88BADCB05C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244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6FF9743-D561-41DA-8162-880680161236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0523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F43B73F-CA28-465A-B2C5-72304D641297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1" name="Pladsholder til billede 30">
            <a:extLst>
              <a:ext uri="{FF2B5EF4-FFF2-40B4-BE49-F238E27FC236}">
                <a16:creationId xmlns:a16="http://schemas.microsoft.com/office/drawing/2014/main" id="{78FF33C8-92BF-B546-95BC-A02F0253588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0"/>
            <a:ext cx="8427625" cy="6282000"/>
          </a:xfrm>
          <a:custGeom>
            <a:avLst/>
            <a:gdLst>
              <a:gd name="connsiteX0" fmla="*/ 0 w 8550777"/>
              <a:gd name="connsiteY0" fmla="*/ 0 h 6373798"/>
              <a:gd name="connsiteX1" fmla="*/ 8274675 w 8550777"/>
              <a:gd name="connsiteY1" fmla="*/ 0 h 6373798"/>
              <a:gd name="connsiteX2" fmla="*/ 8336206 w 8550777"/>
              <a:gd name="connsiteY2" fmla="*/ 181851 h 6373798"/>
              <a:gd name="connsiteX3" fmla="*/ 8550777 w 8550777"/>
              <a:gd name="connsiteY3" fmla="*/ 1601104 h 6373798"/>
              <a:gd name="connsiteX4" fmla="*/ 3778083 w 8550777"/>
              <a:gd name="connsiteY4" fmla="*/ 6373798 h 6373798"/>
              <a:gd name="connsiteX5" fmla="*/ 95241 w 8550777"/>
              <a:gd name="connsiteY5" fmla="*/ 4636981 h 6373798"/>
              <a:gd name="connsiteX6" fmla="*/ 0 w 8550777"/>
              <a:gd name="connsiteY6" fmla="*/ 4515786 h 637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0777" h="6373798">
                <a:moveTo>
                  <a:pt x="0" y="0"/>
                </a:moveTo>
                <a:lnTo>
                  <a:pt x="8274675" y="0"/>
                </a:lnTo>
                <a:lnTo>
                  <a:pt x="8336206" y="181851"/>
                </a:lnTo>
                <a:cubicBezTo>
                  <a:pt x="8475655" y="630193"/>
                  <a:pt x="8550777" y="1106876"/>
                  <a:pt x="8550777" y="1601104"/>
                </a:cubicBezTo>
                <a:cubicBezTo>
                  <a:pt x="8550777" y="4236990"/>
                  <a:pt x="6413969" y="6373798"/>
                  <a:pt x="3778083" y="6373798"/>
                </a:cubicBezTo>
                <a:cubicBezTo>
                  <a:pt x="2295397" y="6373798"/>
                  <a:pt x="970623" y="5697699"/>
                  <a:pt x="95241" y="4636981"/>
                </a:cubicBezTo>
                <a:lnTo>
                  <a:pt x="0" y="451578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582859"/>
            <a:ext cx="6913563" cy="5687520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1278900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>
            <a:extLst>
              <a:ext uri="{FF2B5EF4-FFF2-40B4-BE49-F238E27FC236}">
                <a16:creationId xmlns:a16="http://schemas.microsoft.com/office/drawing/2014/main" id="{0EBB01EF-ED55-DB43-ADF3-33F96C83A7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6ECFA3D-F67C-4092-9024-DA37BB7B488C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01EE7D5F-D71E-5C42-924A-FF05BCD18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5030" y="651908"/>
            <a:ext cx="3240000" cy="3240000"/>
          </a:xfrm>
          <a:prstGeom prst="ellipse">
            <a:avLst/>
          </a:prstGeom>
          <a:solidFill>
            <a:schemeClr val="accent4"/>
          </a:solidFill>
        </p:spPr>
        <p:txBody>
          <a:bodyPr tIns="72000" anchor="ctr" anchorCtr="0"/>
          <a:lstStyle>
            <a:lvl1pPr marL="0" indent="0" algn="ctr">
              <a:buNone/>
              <a:defRPr/>
            </a:lvl1pPr>
            <a:lvl2pPr marL="180000" indent="0" algn="ctr">
              <a:buNone/>
              <a:defRPr/>
            </a:lvl2pPr>
            <a:lvl3pPr marL="360000" indent="0" algn="ctr">
              <a:buNone/>
              <a:defRPr/>
            </a:lvl3pPr>
            <a:lvl4pPr marL="540000" indent="0" algn="ctr">
              <a:buNone/>
              <a:defRPr/>
            </a:lvl4pPr>
            <a:lvl5pPr marL="720000" indent="0" algn="ctr">
              <a:buNone/>
              <a:defRPr/>
            </a:lvl5pPr>
          </a:lstStyle>
          <a:p>
            <a:pPr lvl="0"/>
            <a:r>
              <a:rPr lang="da-DK" dirty="0"/>
              <a:t>Klik for at tilføje en tekst</a:t>
            </a:r>
          </a:p>
        </p:txBody>
      </p:sp>
    </p:spTree>
    <p:extLst>
      <p:ext uri="{BB962C8B-B14F-4D97-AF65-F5344CB8AC3E}">
        <p14:creationId xmlns:p14="http://schemas.microsoft.com/office/powerpoint/2010/main" val="3519492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4AFCB-ED13-224C-8E6E-75E87CB9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B9EBBCB-32B8-E745-96E7-222B1DCB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72B0B62-FD8F-4514-B0D3-1385BBD1C9E2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A67EA5B-6A60-4646-9F1A-8B55851A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CF3D0B-3304-EF48-B707-436B82B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6156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5F4EB78-D3B6-0B48-8EE1-30D456A9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A5C9FA-7323-449A-8C51-40891D84CE74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7CB9E9-873C-DC43-A07A-3434ED72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90ADCA-AA81-FB49-9C5E-81756D17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2284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827" y="615697"/>
            <a:ext cx="9639223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 userDrawn="1"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05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044080B-BD50-45ED-8890-5C96E964A5D2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D4E6F82-312A-364D-AE90-6E96495A2D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5276" y="1665298"/>
            <a:ext cx="6816724" cy="5192702"/>
          </a:xfrm>
          <a:custGeom>
            <a:avLst/>
            <a:gdLst>
              <a:gd name="connsiteX0" fmla="*/ 4500000 w 6816724"/>
              <a:gd name="connsiteY0" fmla="*/ 0 h 5192702"/>
              <a:gd name="connsiteX1" fmla="*/ 6644967 w 6816724"/>
              <a:gd name="connsiteY1" fmla="*/ 543126 h 5192702"/>
              <a:gd name="connsiteX2" fmla="*/ 6816724 w 6816724"/>
              <a:gd name="connsiteY2" fmla="*/ 641884 h 5192702"/>
              <a:gd name="connsiteX3" fmla="*/ 6816724 w 6816724"/>
              <a:gd name="connsiteY3" fmla="*/ 5192702 h 5192702"/>
              <a:gd name="connsiteX4" fmla="*/ 53171 w 6816724"/>
              <a:gd name="connsiteY4" fmla="*/ 5192702 h 5192702"/>
              <a:gd name="connsiteX5" fmla="*/ 51850 w 6816724"/>
              <a:gd name="connsiteY5" fmla="*/ 5185306 h 5192702"/>
              <a:gd name="connsiteX6" fmla="*/ 0 w 6816724"/>
              <a:gd name="connsiteY6" fmla="*/ 4500000 h 5192702"/>
              <a:gd name="connsiteX7" fmla="*/ 4500000 w 6816724"/>
              <a:gd name="connsiteY7" fmla="*/ 0 h 51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16724" h="5192702">
                <a:moveTo>
                  <a:pt x="4500000" y="0"/>
                </a:moveTo>
                <a:cubicBezTo>
                  <a:pt x="5276650" y="0"/>
                  <a:pt x="6007347" y="196750"/>
                  <a:pt x="6644967" y="543126"/>
                </a:cubicBezTo>
                <a:lnTo>
                  <a:pt x="6816724" y="641884"/>
                </a:lnTo>
                <a:lnTo>
                  <a:pt x="6816724" y="5192702"/>
                </a:lnTo>
                <a:lnTo>
                  <a:pt x="53171" y="5192702"/>
                </a:lnTo>
                <a:lnTo>
                  <a:pt x="51850" y="5185306"/>
                </a:lnTo>
                <a:cubicBezTo>
                  <a:pt x="17708" y="4961855"/>
                  <a:pt x="0" y="4732995"/>
                  <a:pt x="0" y="4500000"/>
                </a:cubicBezTo>
                <a:cubicBezTo>
                  <a:pt x="0" y="2014719"/>
                  <a:pt x="2014719" y="0"/>
                  <a:pt x="450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 </a:t>
            </a:r>
          </a:p>
        </p:txBody>
      </p:sp>
    </p:spTree>
    <p:extLst>
      <p:ext uri="{BB962C8B-B14F-4D97-AF65-F5344CB8AC3E}">
        <p14:creationId xmlns:p14="http://schemas.microsoft.com/office/powerpoint/2010/main" val="11183610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370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B9DF3FB7-2679-4785-86CF-324A9660DD10}" type="datetime2">
              <a:rPr lang="da-DK" smtClean="0"/>
              <a:t>8. januar 2026</a:t>
            </a:fld>
            <a:endParaRPr lang="da-DK"/>
          </a:p>
        </p:txBody>
      </p:sp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16E7523E-5FEF-ED42-B56C-E32805C0A6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6858" y="1"/>
            <a:ext cx="6815143" cy="5337467"/>
          </a:xfrm>
          <a:custGeom>
            <a:avLst/>
            <a:gdLst>
              <a:gd name="connsiteX0" fmla="*/ 0 w 6815143"/>
              <a:gd name="connsiteY0" fmla="*/ 0 h 5337467"/>
              <a:gd name="connsiteX1" fmla="*/ 6815143 w 6815143"/>
              <a:gd name="connsiteY1" fmla="*/ 0 h 5337467"/>
              <a:gd name="connsiteX2" fmla="*/ 6815143 w 6815143"/>
              <a:gd name="connsiteY2" fmla="*/ 5148384 h 5337467"/>
              <a:gd name="connsiteX3" fmla="*/ 6747962 w 6815143"/>
              <a:gd name="connsiteY3" fmla="*/ 5167461 h 5337467"/>
              <a:gd name="connsiteX4" fmla="*/ 5398418 w 6815143"/>
              <a:gd name="connsiteY4" fmla="*/ 5337467 h 5337467"/>
              <a:gd name="connsiteX5" fmla="*/ 5445 w 6815143"/>
              <a:gd name="connsiteY5" fmla="*/ 215350 h 533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5143" h="5337467">
                <a:moveTo>
                  <a:pt x="0" y="0"/>
                </a:moveTo>
                <a:lnTo>
                  <a:pt x="6815143" y="0"/>
                </a:lnTo>
                <a:lnTo>
                  <a:pt x="6815143" y="5148384"/>
                </a:lnTo>
                <a:lnTo>
                  <a:pt x="6747962" y="5167461"/>
                </a:lnTo>
                <a:cubicBezTo>
                  <a:pt x="6316613" y="5278442"/>
                  <a:pt x="5864408" y="5337467"/>
                  <a:pt x="5398418" y="5337467"/>
                </a:cubicBezTo>
                <a:cubicBezTo>
                  <a:pt x="2509278" y="5337467"/>
                  <a:pt x="150074" y="3068548"/>
                  <a:pt x="5445" y="21535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80000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9824814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044080B-BD50-45ED-8890-5C96E964A5D2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D4E6F82-312A-364D-AE90-6E96495A2D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5276" y="1665298"/>
            <a:ext cx="6816724" cy="5192702"/>
          </a:xfrm>
          <a:custGeom>
            <a:avLst/>
            <a:gdLst>
              <a:gd name="connsiteX0" fmla="*/ 4500000 w 6816724"/>
              <a:gd name="connsiteY0" fmla="*/ 0 h 5192702"/>
              <a:gd name="connsiteX1" fmla="*/ 6644967 w 6816724"/>
              <a:gd name="connsiteY1" fmla="*/ 543126 h 5192702"/>
              <a:gd name="connsiteX2" fmla="*/ 6816724 w 6816724"/>
              <a:gd name="connsiteY2" fmla="*/ 641884 h 5192702"/>
              <a:gd name="connsiteX3" fmla="*/ 6816724 w 6816724"/>
              <a:gd name="connsiteY3" fmla="*/ 5192702 h 5192702"/>
              <a:gd name="connsiteX4" fmla="*/ 53171 w 6816724"/>
              <a:gd name="connsiteY4" fmla="*/ 5192702 h 5192702"/>
              <a:gd name="connsiteX5" fmla="*/ 51850 w 6816724"/>
              <a:gd name="connsiteY5" fmla="*/ 5185306 h 5192702"/>
              <a:gd name="connsiteX6" fmla="*/ 0 w 6816724"/>
              <a:gd name="connsiteY6" fmla="*/ 4500000 h 5192702"/>
              <a:gd name="connsiteX7" fmla="*/ 4500000 w 6816724"/>
              <a:gd name="connsiteY7" fmla="*/ 0 h 51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16724" h="5192702">
                <a:moveTo>
                  <a:pt x="4500000" y="0"/>
                </a:moveTo>
                <a:cubicBezTo>
                  <a:pt x="5276650" y="0"/>
                  <a:pt x="6007347" y="196750"/>
                  <a:pt x="6644967" y="543126"/>
                </a:cubicBezTo>
                <a:lnTo>
                  <a:pt x="6816724" y="641884"/>
                </a:lnTo>
                <a:lnTo>
                  <a:pt x="6816724" y="5192702"/>
                </a:lnTo>
                <a:lnTo>
                  <a:pt x="53171" y="5192702"/>
                </a:lnTo>
                <a:lnTo>
                  <a:pt x="51850" y="5185306"/>
                </a:lnTo>
                <a:cubicBezTo>
                  <a:pt x="17708" y="4961855"/>
                  <a:pt x="0" y="4732995"/>
                  <a:pt x="0" y="4500000"/>
                </a:cubicBezTo>
                <a:cubicBezTo>
                  <a:pt x="0" y="2014719"/>
                  <a:pt x="2014719" y="0"/>
                  <a:pt x="450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 </a:t>
            </a:r>
          </a:p>
        </p:txBody>
      </p:sp>
    </p:spTree>
    <p:extLst>
      <p:ext uri="{BB962C8B-B14F-4D97-AF65-F5344CB8AC3E}">
        <p14:creationId xmlns:p14="http://schemas.microsoft.com/office/powerpoint/2010/main" val="15693221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05AFA314-E420-BE4A-8A4E-F0F7631EDB7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008438" y="-919506"/>
            <a:ext cx="3240000" cy="3240000"/>
          </a:xfrm>
          <a:prstGeom prst="ellipse">
            <a:avLst/>
          </a:prstGeom>
          <a:solidFill>
            <a:schemeClr val="accent2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1881188"/>
            <a:ext cx="4464050" cy="2975543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520115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6127106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F8EF4536-83BB-4B6B-A5A9-2E73A9072087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CCECDA8A-2FEF-C549-80E9-F0A1FCFFC333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300055" y="402349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68C5040E-E441-4241-83A9-00E357F57224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73321" y="1740894"/>
            <a:ext cx="3948689" cy="3948689"/>
          </a:xfrm>
          <a:prstGeom prst="ellipse">
            <a:avLst/>
          </a:prstGeom>
          <a:solidFill>
            <a:schemeClr val="accent4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8969523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9648824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9648825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2C87F27-EE12-4938-80DE-BE1F8E314653}" type="datetime2">
              <a:rPr lang="da-DK" smtClean="0"/>
              <a:t>8. januar 2026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39986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5342E39-B2FD-4155-8CDD-1208702E0618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316508" cy="440081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709191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8F8B2708-B32F-1E45-8BD5-BE29A5B5A7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DBEB-857E-451A-BA15-BCBFE074FAF9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000000" cy="4392613"/>
          </a:xfrm>
        </p:spPr>
        <p:txBody>
          <a:bodyPr/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388929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multi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3B8803-CE71-9F46-9964-C10DBEF63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81187"/>
            <a:ext cx="9000000" cy="4392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8320031-357C-45E4-A312-3B4B3BB4F5FF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1" y="653400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42060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muliti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796C4C-3886-E54D-89A5-00F29BB8C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1881187"/>
            <a:ext cx="4464051" cy="439261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380DD37-23F9-DE42-8F6D-1B2D3FE9E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81189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17990C-88D6-E642-977A-D91F76AD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E67AD7F-04EB-42CE-B308-8E3EDD9079AE}" type="datetime2">
              <a:rPr lang="da-DK" smtClean="0"/>
              <a:t>8. januar 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3EF9336-F3A8-984B-A04C-1E714888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07C580C-9304-C84A-9857-C0BF63D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4F2E2B7-4CDC-AE48-A296-2D0F03EEA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3085216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B6BBDAE-FDA6-4294-97C1-1B5EAA1CE256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99028" y="1741694"/>
            <a:ext cx="4680000" cy="4680000"/>
          </a:xfrm>
          <a:prstGeom prst="ellipse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</a:t>
            </a:r>
            <a:br>
              <a:rPr lang="da-DK"/>
            </a:br>
            <a:r>
              <a:rPr lang="da-DK"/>
              <a:t>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89329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05AFA314-E420-BE4A-8A4E-F0F7631EDB7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008438" y="-919506"/>
            <a:ext cx="3240000" cy="3240000"/>
          </a:xfrm>
          <a:prstGeom prst="ellipse">
            <a:avLst/>
          </a:prstGeom>
          <a:solidFill>
            <a:schemeClr val="accent2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1881188"/>
            <a:ext cx="4464050" cy="2975543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520115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6127106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F8EF4536-83BB-4B6B-A5A9-2E73A9072087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CCECDA8A-2FEF-C549-80E9-F0A1FCFFC333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300055" y="402349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68C5040E-E441-4241-83A9-00E357F57224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73321" y="1740894"/>
            <a:ext cx="3948689" cy="3948689"/>
          </a:xfrm>
          <a:prstGeom prst="ellipse">
            <a:avLst/>
          </a:prstGeom>
          <a:solidFill>
            <a:schemeClr val="accent4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5079661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D6D32C3-3E39-44FC-B677-F64FDC651BDE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50" y="1881188"/>
            <a:ext cx="4464000" cy="4400812"/>
          </a:xfrm>
          <a:prstGeom prst="rect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6762010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0476D3A0-8FFB-2A4B-9CB9-42995E058A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40133" y="0"/>
            <a:ext cx="4356942" cy="6858000"/>
          </a:xfrm>
          <a:custGeom>
            <a:avLst/>
            <a:gdLst>
              <a:gd name="connsiteX0" fmla="*/ 700359 w 4356942"/>
              <a:gd name="connsiteY0" fmla="*/ 0 h 6858000"/>
              <a:gd name="connsiteX1" fmla="*/ 4356942 w 4356942"/>
              <a:gd name="connsiteY1" fmla="*/ 0 h 6858000"/>
              <a:gd name="connsiteX2" fmla="*/ 4356942 w 4356942"/>
              <a:gd name="connsiteY2" fmla="*/ 6858000 h 6858000"/>
              <a:gd name="connsiteX3" fmla="*/ 696553 w 4356942"/>
              <a:gd name="connsiteY3" fmla="*/ 6858000 h 6858000"/>
              <a:gd name="connsiteX4" fmla="*/ 0 w 4356942"/>
              <a:gd name="connsiteY4" fmla="*/ 3434080 h 6858000"/>
              <a:gd name="connsiteX5" fmla="*/ 700359 w 43569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942" h="6858000">
                <a:moveTo>
                  <a:pt x="700359" y="0"/>
                </a:moveTo>
                <a:lnTo>
                  <a:pt x="4356942" y="0"/>
                </a:lnTo>
                <a:lnTo>
                  <a:pt x="4356942" y="6858000"/>
                </a:lnTo>
                <a:lnTo>
                  <a:pt x="696553" y="6858000"/>
                </a:lnTo>
                <a:cubicBezTo>
                  <a:pt x="248678" y="5806440"/>
                  <a:pt x="0" y="4649470"/>
                  <a:pt x="0" y="3434080"/>
                </a:cubicBezTo>
                <a:cubicBezTo>
                  <a:pt x="0" y="2214880"/>
                  <a:pt x="249947" y="1054100"/>
                  <a:pt x="70035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369794"/>
            <a:ext cx="6192838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CDBE7BF-11F8-4FEA-BFEC-7D25DB3D97D0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881188"/>
            <a:ext cx="6192838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896938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5545138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3773424"/>
            <a:ext cx="5545138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21" name="Pladsholder til billede 20">
            <a:extLst>
              <a:ext uri="{FF2B5EF4-FFF2-40B4-BE49-F238E27FC236}">
                <a16:creationId xmlns:a16="http://schemas.microsoft.com/office/drawing/2014/main" id="{7BE722CF-E437-4047-9AFA-AB9C5302F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06920" y="0"/>
            <a:ext cx="5085080" cy="6858000"/>
          </a:xfrm>
          <a:custGeom>
            <a:avLst/>
            <a:gdLst>
              <a:gd name="connsiteX0" fmla="*/ 701040 w 5085080"/>
              <a:gd name="connsiteY0" fmla="*/ 0 h 6858000"/>
              <a:gd name="connsiteX1" fmla="*/ 5085080 w 5085080"/>
              <a:gd name="connsiteY1" fmla="*/ 0 h 6858000"/>
              <a:gd name="connsiteX2" fmla="*/ 5085080 w 5085080"/>
              <a:gd name="connsiteY2" fmla="*/ 6858000 h 6858000"/>
              <a:gd name="connsiteX3" fmla="*/ 697230 w 5085080"/>
              <a:gd name="connsiteY3" fmla="*/ 6858000 h 6858000"/>
              <a:gd name="connsiteX4" fmla="*/ 0 w 5085080"/>
              <a:gd name="connsiteY4" fmla="*/ 3434080 h 6858000"/>
              <a:gd name="connsiteX5" fmla="*/ 701040 w 508508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5080" h="6858000">
                <a:moveTo>
                  <a:pt x="701040" y="0"/>
                </a:moveTo>
                <a:lnTo>
                  <a:pt x="5085080" y="0"/>
                </a:lnTo>
                <a:lnTo>
                  <a:pt x="5085080" y="6858000"/>
                </a:lnTo>
                <a:lnTo>
                  <a:pt x="697230" y="6858000"/>
                </a:lnTo>
                <a:cubicBezTo>
                  <a:pt x="248920" y="5806440"/>
                  <a:pt x="0" y="4649470"/>
                  <a:pt x="0" y="3434080"/>
                </a:cubicBezTo>
                <a:cubicBezTo>
                  <a:pt x="0" y="2214880"/>
                  <a:pt x="250190" y="1054100"/>
                  <a:pt x="70104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indsætte et billede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E7528BCD-DBCC-2D42-B2F5-86185A462BC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367213" y="7020000"/>
            <a:ext cx="1368425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8FC5541-6228-4458-8AA3-F4FC705DF069}" type="datetime2">
              <a:rPr lang="da-DK" smtClean="0"/>
              <a:t>8. januar 2026</a:t>
            </a:fld>
            <a:endParaRPr lang="da-DK"/>
          </a:p>
        </p:txBody>
      </p:sp>
      <p:sp>
        <p:nvSpPr>
          <p:cNvPr id="11" name="Pladsholder til sidefod 4">
            <a:extLst>
              <a:ext uri="{FF2B5EF4-FFF2-40B4-BE49-F238E27FC236}">
                <a16:creationId xmlns:a16="http://schemas.microsoft.com/office/drawing/2014/main" id="{7F036CED-EA80-CB4C-A91D-283C39D3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534000"/>
            <a:ext cx="3097213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241741C4-095C-FC45-92EE-4DF81AE6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9924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326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96FE865B-5B57-483A-A65D-8601EAA9A5CC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79371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1BA6D4CC-8FC4-BB4D-8737-B88BADCB05C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244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6FF9743-D561-41DA-8162-880680161236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1862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F43B73F-CA28-465A-B2C5-72304D641297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31" name="Pladsholder til billede 30">
            <a:extLst>
              <a:ext uri="{FF2B5EF4-FFF2-40B4-BE49-F238E27FC236}">
                <a16:creationId xmlns:a16="http://schemas.microsoft.com/office/drawing/2014/main" id="{78FF33C8-92BF-B546-95BC-A02F0253588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0"/>
            <a:ext cx="8427625" cy="6282000"/>
          </a:xfrm>
          <a:custGeom>
            <a:avLst/>
            <a:gdLst>
              <a:gd name="connsiteX0" fmla="*/ 0 w 8550777"/>
              <a:gd name="connsiteY0" fmla="*/ 0 h 6373798"/>
              <a:gd name="connsiteX1" fmla="*/ 8274675 w 8550777"/>
              <a:gd name="connsiteY1" fmla="*/ 0 h 6373798"/>
              <a:gd name="connsiteX2" fmla="*/ 8336206 w 8550777"/>
              <a:gd name="connsiteY2" fmla="*/ 181851 h 6373798"/>
              <a:gd name="connsiteX3" fmla="*/ 8550777 w 8550777"/>
              <a:gd name="connsiteY3" fmla="*/ 1601104 h 6373798"/>
              <a:gd name="connsiteX4" fmla="*/ 3778083 w 8550777"/>
              <a:gd name="connsiteY4" fmla="*/ 6373798 h 6373798"/>
              <a:gd name="connsiteX5" fmla="*/ 95241 w 8550777"/>
              <a:gd name="connsiteY5" fmla="*/ 4636981 h 6373798"/>
              <a:gd name="connsiteX6" fmla="*/ 0 w 8550777"/>
              <a:gd name="connsiteY6" fmla="*/ 4515786 h 637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0777" h="6373798">
                <a:moveTo>
                  <a:pt x="0" y="0"/>
                </a:moveTo>
                <a:lnTo>
                  <a:pt x="8274675" y="0"/>
                </a:lnTo>
                <a:lnTo>
                  <a:pt x="8336206" y="181851"/>
                </a:lnTo>
                <a:cubicBezTo>
                  <a:pt x="8475655" y="630193"/>
                  <a:pt x="8550777" y="1106876"/>
                  <a:pt x="8550777" y="1601104"/>
                </a:cubicBezTo>
                <a:cubicBezTo>
                  <a:pt x="8550777" y="4236990"/>
                  <a:pt x="6413969" y="6373798"/>
                  <a:pt x="3778083" y="6373798"/>
                </a:cubicBezTo>
                <a:cubicBezTo>
                  <a:pt x="2295397" y="6373798"/>
                  <a:pt x="970623" y="5697699"/>
                  <a:pt x="95241" y="4636981"/>
                </a:cubicBezTo>
                <a:lnTo>
                  <a:pt x="0" y="451578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582859"/>
            <a:ext cx="6913563" cy="5687520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2026080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>
            <a:extLst>
              <a:ext uri="{FF2B5EF4-FFF2-40B4-BE49-F238E27FC236}">
                <a16:creationId xmlns:a16="http://schemas.microsoft.com/office/drawing/2014/main" id="{0EBB01EF-ED55-DB43-ADF3-33F96C83A7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6ECFA3D-F67C-4092-9024-DA37BB7B488C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01EE7D5F-D71E-5C42-924A-FF05BCD18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5030" y="651908"/>
            <a:ext cx="3240000" cy="3240000"/>
          </a:xfrm>
          <a:prstGeom prst="ellipse">
            <a:avLst/>
          </a:prstGeom>
          <a:solidFill>
            <a:schemeClr val="accent4"/>
          </a:solidFill>
        </p:spPr>
        <p:txBody>
          <a:bodyPr tIns="72000" anchor="ctr" anchorCtr="0"/>
          <a:lstStyle>
            <a:lvl1pPr marL="0" indent="0" algn="ctr">
              <a:buNone/>
              <a:defRPr/>
            </a:lvl1pPr>
            <a:lvl2pPr marL="180000" indent="0" algn="ctr">
              <a:buNone/>
              <a:defRPr/>
            </a:lvl2pPr>
            <a:lvl3pPr marL="360000" indent="0" algn="ctr">
              <a:buNone/>
              <a:defRPr/>
            </a:lvl3pPr>
            <a:lvl4pPr marL="540000" indent="0" algn="ctr">
              <a:buNone/>
              <a:defRPr/>
            </a:lvl4pPr>
            <a:lvl5pPr marL="720000" indent="0" algn="ctr">
              <a:buNone/>
              <a:defRPr/>
            </a:lvl5pPr>
          </a:lstStyle>
          <a:p>
            <a:pPr lvl="0"/>
            <a:r>
              <a:rPr lang="da-DK"/>
              <a:t>Klik for at tilføje en tekst</a:t>
            </a:r>
          </a:p>
        </p:txBody>
      </p:sp>
    </p:spTree>
    <p:extLst>
      <p:ext uri="{BB962C8B-B14F-4D97-AF65-F5344CB8AC3E}">
        <p14:creationId xmlns:p14="http://schemas.microsoft.com/office/powerpoint/2010/main" val="22103967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4AFCB-ED13-224C-8E6E-75E87CB9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B9EBBCB-32B8-E745-96E7-222B1DCB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72B0B62-FD8F-4514-B0D3-1385BBD1C9E2}" type="datetime2">
              <a:rPr lang="da-DK" smtClean="0"/>
              <a:t>8. januar 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A67EA5B-6A60-4646-9F1A-8B55851A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CF3D0B-3304-EF48-B707-436B82B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81417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5F4EB78-D3B6-0B48-8EE1-30D456A9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A5C9FA-7323-449A-8C51-40891D84CE74}" type="datetime2">
              <a:rPr lang="da-DK" smtClean="0"/>
              <a:t>8. januar 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7CB9E9-873C-DC43-A07A-3434ED72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90ADCA-AA81-FB49-9C5E-81756D17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0417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827" y="615697"/>
            <a:ext cx="9639223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 userDrawn="1"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1457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9648824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9648825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2C87F27-EE12-4938-80DE-BE1F8E314653}" type="datetime2">
              <a:rPr lang="da-DK" smtClean="0"/>
              <a:t>8. januar 2026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33995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5342E39-B2FD-4155-8CDD-1208702E0618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316508" cy="440081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4087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8F8B2708-B32F-1E45-8BD5-BE29A5B5A7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DBEB-857E-451A-BA15-BCBFE074FAF9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000000" cy="4392613"/>
          </a:xfrm>
        </p:spPr>
        <p:txBody>
          <a:bodyPr/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8498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multi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3B8803-CE71-9F46-9964-C10DBEF63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81187"/>
            <a:ext cx="9000000" cy="4392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8320031-357C-45E4-A312-3B4B3BB4F5FF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1" y="653400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0893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muliti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796C4C-3886-E54D-89A5-00F29BB8C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1881187"/>
            <a:ext cx="4464051" cy="439261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380DD37-23F9-DE42-8F6D-1B2D3FE9E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81189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17990C-88D6-E642-977A-D91F76AD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E67AD7F-04EB-42CE-B308-8E3EDD9079AE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3EF9336-F3A8-984B-A04C-1E714888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07C580C-9304-C84A-9857-C0BF63D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4F2E2B7-4CDC-AE48-A296-2D0F03EEA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2387001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B6BBDAE-FDA6-4294-97C1-1B5EAA1CE256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99028" y="1741694"/>
            <a:ext cx="4680000" cy="4680000"/>
          </a:xfrm>
          <a:prstGeom prst="ellipse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</a:t>
            </a:r>
            <a:br>
              <a:rPr lang="da-DK" dirty="0"/>
            </a:br>
            <a:r>
              <a:rPr lang="da-DK" dirty="0"/>
              <a:t>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40621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A167745-ABD9-1948-A62A-3CEC22EE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648826" cy="108100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5F87AF-8230-C04F-A7C6-795EB814C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1881186"/>
            <a:ext cx="9648826" cy="44215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8A659C-C571-D845-97EF-7888D77CB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7020000"/>
            <a:ext cx="1368425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8106E4C-3BC3-4FDF-BD0C-4DDE8CB7F1E2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A5BF4C-4B2F-6840-8F98-39F777011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6534000"/>
            <a:ext cx="446405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67CE6C-D69C-8040-9F58-C32DA4B03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0472" y="6534000"/>
            <a:ext cx="36000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1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14B721F1-4F88-ACEB-740E-BE159B0D2C98}"/>
              </a:ext>
            </a:extLst>
          </p:cNvPr>
          <p:cNvGrpSpPr/>
          <p:nvPr userDrawn="1"/>
        </p:nvGrpSpPr>
        <p:grpSpPr>
          <a:xfrm>
            <a:off x="10943980" y="5600380"/>
            <a:ext cx="698492" cy="804206"/>
            <a:chOff x="10943980" y="5600380"/>
            <a:chExt cx="698492" cy="804206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0E2FBB65-E02F-1F9C-1978-8D259427C051}"/>
                </a:ext>
              </a:extLst>
            </p:cNvPr>
            <p:cNvSpPr/>
            <p:nvPr/>
          </p:nvSpPr>
          <p:spPr>
            <a:xfrm>
              <a:off x="10958908" y="5636847"/>
              <a:ext cx="672067" cy="767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0A647D81-7332-24C5-DD7C-820A6C77E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285" b="98374" l="2469" r="95062">
                          <a14:foregroundMark x1="20988" y1="97967" x2="38479" y2="84445"/>
                          <a14:foregroundMark x1="58777" y1="79283" x2="58969" y2="79242"/>
                          <a14:foregroundMark x1="50402" y1="81082" x2="53668" y2="80381"/>
                          <a14:foregroundMark x1="87736" y1="72141" x2="97942" y2="50813"/>
                          <a14:foregroundMark x1="97942" y1="50813" x2="93827" y2="2846"/>
                          <a14:foregroundMark x1="93827" y1="2846" x2="37449" y2="9756"/>
                          <a14:foregroundMark x1="37449" y1="9756" x2="6173" y2="83333"/>
                          <a14:foregroundMark x1="6173" y1="83333" x2="20988" y2="97967"/>
                          <a14:foregroundMark x1="90947" y1="27236" x2="95473" y2="54878"/>
                          <a14:foregroundMark x1="95473" y1="54878" x2="90123" y2="65041"/>
                          <a14:foregroundMark x1="94239" y1="8130" x2="73251" y2="5285"/>
                          <a14:foregroundMark x1="73251" y1="5285" x2="69959" y2="7317"/>
                          <a14:foregroundMark x1="6584" y1="80081" x2="19342" y2="98780"/>
                          <a14:foregroundMark x1="19342" y1="98780" x2="22634" y2="98780"/>
                          <a14:foregroundMark x1="17695" y1="98780" x2="7819" y2="79268"/>
                          <a14:foregroundMark x1="6996" y1="80081" x2="2469" y2="98374"/>
                          <a14:foregroundMark x1="54733" y1="27642" x2="57202" y2="29268"/>
                          <a14:backgroundMark x1="40741" y1="97967" x2="58436" y2="80081"/>
                          <a14:backgroundMark x1="58436" y1="80081" x2="90947" y2="79268"/>
                          <a14:backgroundMark x1="90947" y1="79268" x2="95062" y2="99593"/>
                          <a14:backgroundMark x1="95062" y1="99593" x2="40329" y2="97154"/>
                          <a14:backgroundMark x1="40329" y1="97154" x2="39506" y2="95935"/>
                          <a14:backgroundMark x1="47737" y1="94309" x2="47325" y2="94715"/>
                          <a14:backgroundMark x1="48971" y1="78862" x2="46091" y2="78862"/>
                          <a14:backgroundMark x1="47325" y1="78862" x2="47737" y2="79675"/>
                          <a14:backgroundMark x1="42798" y1="80894" x2="41152" y2="85366"/>
                          <a14:backgroundMark x1="41564" y1="85366" x2="48148" y2="8292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21286761">
              <a:off x="10943980" y="5600380"/>
              <a:ext cx="698492" cy="707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630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B5182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0000" indent="-180000" algn="l" defTabSz="590400" rtl="0" eaLnBrk="1" latinLnBrk="0" hangingPunct="1">
        <a:lnSpc>
          <a:spcPts val="24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3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5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7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90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08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6pPr>
      <a:lvl7pPr marL="12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7pPr>
      <a:lvl8pPr marL="14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8pPr>
      <a:lvl9pPr marL="16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6652" userDrawn="1">
          <p15:clr>
            <a:srgbClr val="F26B43"/>
          </p15:clr>
        </p15:guide>
        <p15:guide id="4" pos="3613" userDrawn="1">
          <p15:clr>
            <a:srgbClr val="F26B43"/>
          </p15:clr>
        </p15:guide>
        <p15:guide id="5" pos="3386" userDrawn="1">
          <p15:clr>
            <a:srgbClr val="F26B43"/>
          </p15:clr>
        </p15:guide>
        <p15:guide id="6" pos="4475" userDrawn="1">
          <p15:clr>
            <a:srgbClr val="F26B43"/>
          </p15:clr>
        </p15:guide>
        <p15:guide id="7" pos="4929" userDrawn="1">
          <p15:clr>
            <a:srgbClr val="F26B43"/>
          </p15:clr>
        </p15:guide>
        <p15:guide id="8" pos="2751" userDrawn="1">
          <p15:clr>
            <a:srgbClr val="F26B43"/>
          </p15:clr>
        </p15:guide>
        <p15:guide id="9" pos="2298" userDrawn="1">
          <p15:clr>
            <a:srgbClr val="F26B43"/>
          </p15:clr>
        </p15:guide>
        <p15:guide id="10" orient="horz" pos="3952" userDrawn="1">
          <p15:clr>
            <a:srgbClr val="F26B43"/>
          </p15:clr>
        </p15:guide>
        <p15:guide id="11" orient="horz" pos="913" userDrawn="1">
          <p15:clr>
            <a:srgbClr val="F26B43"/>
          </p15:clr>
        </p15:guide>
        <p15:guide id="12" orient="horz" pos="118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A167745-ABD9-1948-A62A-3CEC22EE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648826" cy="108100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5F87AF-8230-C04F-A7C6-795EB814C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1881186"/>
            <a:ext cx="9648826" cy="44215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  <a:p>
            <a:pPr lvl="5"/>
            <a:r>
              <a:rPr lang="da-DK"/>
              <a:t>Sjette niveau</a:t>
            </a:r>
          </a:p>
          <a:p>
            <a:pPr lvl="6"/>
            <a:r>
              <a:rPr lang="da-DK"/>
              <a:t>Syvende niveau</a:t>
            </a:r>
          </a:p>
          <a:p>
            <a:pPr lvl="7"/>
            <a:r>
              <a:rPr lang="da-DK"/>
              <a:t>Ottende niveau</a:t>
            </a:r>
          </a:p>
          <a:p>
            <a:pPr lvl="8"/>
            <a:r>
              <a:rPr lang="da-DK"/>
              <a:t>Niende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8A659C-C571-D845-97EF-7888D77CB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7020000"/>
            <a:ext cx="1368425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8106E4C-3BC3-4FDF-BD0C-4DDE8CB7F1E2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A5BF4C-4B2F-6840-8F98-39F777011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6534000"/>
            <a:ext cx="446405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67CE6C-D69C-8040-9F58-C32DA4B03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0472" y="6534000"/>
            <a:ext cx="36000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1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3B1D0884-AF9C-69F1-9583-FE1DFF406279}"/>
              </a:ext>
            </a:extLst>
          </p:cNvPr>
          <p:cNvGrpSpPr/>
          <p:nvPr userDrawn="1"/>
        </p:nvGrpSpPr>
        <p:grpSpPr>
          <a:xfrm>
            <a:off x="10852150" y="5570068"/>
            <a:ext cx="857249" cy="849364"/>
            <a:chOff x="4998720" y="298705"/>
            <a:chExt cx="1344930" cy="1317176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95ED96FB-2902-279B-E715-7EB93F0C5B46}"/>
                </a:ext>
              </a:extLst>
            </p:cNvPr>
            <p:cNvSpPr/>
            <p:nvPr/>
          </p:nvSpPr>
          <p:spPr>
            <a:xfrm>
              <a:off x="4998720" y="298705"/>
              <a:ext cx="1344930" cy="1317176"/>
            </a:xfrm>
            <a:prstGeom prst="ellipse">
              <a:avLst/>
            </a:prstGeom>
            <a:grpFill/>
            <a:ln w="101600">
              <a:solidFill>
                <a:srgbClr val="3B51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2" name="Billede 11" descr="Et billede, der indeholder Grafik, symbol, logo, cirkel&#10;&#10;Automatisk genereret beskrivelse">
              <a:extLst>
                <a:ext uri="{FF2B5EF4-FFF2-40B4-BE49-F238E27FC236}">
                  <a16:creationId xmlns:a16="http://schemas.microsoft.com/office/drawing/2014/main" id="{05B7E7A7-0DBE-85CD-E920-E4A98D106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565" y="548673"/>
              <a:ext cx="817240" cy="817240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46467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B5182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0000" indent="-180000" algn="l" defTabSz="590400" rtl="0" eaLnBrk="1" latinLnBrk="0" hangingPunct="1">
        <a:lnSpc>
          <a:spcPts val="24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3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5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7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90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08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6pPr>
      <a:lvl7pPr marL="12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7pPr>
      <a:lvl8pPr marL="14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8pPr>
      <a:lvl9pPr marL="16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3840">
          <p15:clr>
            <a:srgbClr val="F26B43"/>
          </p15:clr>
        </p15:guide>
        <p15:guide id="2" pos="574">
          <p15:clr>
            <a:srgbClr val="F26B43"/>
          </p15:clr>
        </p15:guide>
        <p15:guide id="3" pos="6652">
          <p15:clr>
            <a:srgbClr val="F26B43"/>
          </p15:clr>
        </p15:guide>
        <p15:guide id="4" pos="3613">
          <p15:clr>
            <a:srgbClr val="F26B43"/>
          </p15:clr>
        </p15:guide>
        <p15:guide id="5" pos="3386">
          <p15:clr>
            <a:srgbClr val="F26B43"/>
          </p15:clr>
        </p15:guide>
        <p15:guide id="6" pos="4475">
          <p15:clr>
            <a:srgbClr val="F26B43"/>
          </p15:clr>
        </p15:guide>
        <p15:guide id="7" pos="4929">
          <p15:clr>
            <a:srgbClr val="F26B43"/>
          </p15:clr>
        </p15:guide>
        <p15:guide id="8" pos="2751">
          <p15:clr>
            <a:srgbClr val="F26B43"/>
          </p15:clr>
        </p15:guide>
        <p15:guide id="9" pos="2298">
          <p15:clr>
            <a:srgbClr val="F26B43"/>
          </p15:clr>
        </p15:guide>
        <p15:guide id="10" orient="horz" pos="3952">
          <p15:clr>
            <a:srgbClr val="F26B43"/>
          </p15:clr>
        </p15:guide>
        <p15:guide id="11" orient="horz" pos="913">
          <p15:clr>
            <a:srgbClr val="F26B43"/>
          </p15:clr>
        </p15:guide>
        <p15:guide id="12" orient="horz" pos="11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gionsjaelland.dk/saarbehandl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1EDE030E-4555-3E9C-8F10-1C3206409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041" y="1315325"/>
            <a:ext cx="5945528" cy="281330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dirty="0"/>
              <a:t>Faktorer, </a:t>
            </a:r>
            <a:r>
              <a:rPr lang="da-DK"/>
              <a:t>der har indflydelse </a:t>
            </a:r>
            <a:r>
              <a:rPr lang="da-DK" dirty="0"/>
              <a:t>på den normale sårheling</a:t>
            </a:r>
          </a:p>
        </p:txBody>
      </p:sp>
      <p:sp>
        <p:nvSpPr>
          <p:cNvPr id="14" name="Slide Number Placeholder 3" hidden="1">
            <a:extLst>
              <a:ext uri="{FF2B5EF4-FFF2-40B4-BE49-F238E27FC236}">
                <a16:creationId xmlns:a16="http://schemas.microsoft.com/office/drawing/2014/main" id="{B5C40674-10E3-4773-A21E-8B62793D85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0DEC214-4A26-8544-86E4-D5810B015655}" type="slidenum">
              <a:rPr kumimoji="0" lang="da-DK" sz="800" b="1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sz="800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Verdana"/>
              <a:ea typeface="Verdana" panose="020B0604030504040204" pitchFamily="34" charset="0"/>
            </a:endParaRP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0F726D-B030-3447-AC7E-BC2948CBAB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0DEC214-4A26-8544-86E4-D5810B015655}" type="slidenum">
              <a:rPr kumimoji="0" lang="da-DK" sz="800" b="1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sz="800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Verdana"/>
              <a:ea typeface="Verdana" panose="020B0604030504040204" pitchFamily="34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2F670BCA-77CA-F7F0-8285-5F05B23923E5}"/>
              </a:ext>
            </a:extLst>
          </p:cNvPr>
          <p:cNvSpPr txBox="1"/>
          <p:nvPr/>
        </p:nvSpPr>
        <p:spPr>
          <a:xfrm>
            <a:off x="653041" y="6093576"/>
            <a:ext cx="2479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Version 2. 19.12.2025.</a:t>
            </a:r>
          </a:p>
        </p:txBody>
      </p:sp>
      <p:sp>
        <p:nvSpPr>
          <p:cNvPr id="4" name="Undertitel 5">
            <a:extLst>
              <a:ext uri="{FF2B5EF4-FFF2-40B4-BE49-F238E27FC236}">
                <a16:creationId xmlns:a16="http://schemas.microsoft.com/office/drawing/2014/main" id="{D557FD8B-E663-0B52-A7DB-C4682C6AA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475" y="4641566"/>
            <a:ext cx="4464051" cy="877824"/>
          </a:xfrm>
        </p:spPr>
        <p:txBody>
          <a:bodyPr/>
          <a:lstStyle/>
          <a:p>
            <a:r>
              <a:rPr lang="da-DK" dirty="0"/>
              <a:t>Refleksionsspørgsmål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5F2645C-3FC1-7244-5577-9E64920E814C}"/>
              </a:ext>
            </a:extLst>
          </p:cNvPr>
          <p:cNvSpPr txBox="1">
            <a:spLocks/>
          </p:cNvSpPr>
          <p:nvPr/>
        </p:nvSpPr>
        <p:spPr>
          <a:xfrm>
            <a:off x="748476" y="5609720"/>
            <a:ext cx="4464051" cy="633839"/>
          </a:xfrm>
          <a:prstGeom prst="rect">
            <a:avLst/>
          </a:prstGeom>
        </p:spPr>
        <p:txBody>
          <a:bodyPr vert="horz" lIns="0" tIns="0" rIns="0" bIns="0" rtlCol="0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Tematik i generelle sårprincipper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9D0DCF9-00CC-2610-19CB-A245193461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7474" r="7474"/>
          <a:stretch/>
        </p:blipFill>
        <p:spPr>
          <a:xfrm>
            <a:off x="6079695" y="0"/>
            <a:ext cx="6112305" cy="4791075"/>
          </a:xfrm>
          <a:custGeom>
            <a:avLst/>
            <a:gdLst>
              <a:gd name="connsiteX0" fmla="*/ 0 w 6815143"/>
              <a:gd name="connsiteY0" fmla="*/ 0 h 5337467"/>
              <a:gd name="connsiteX1" fmla="*/ 6815143 w 6815143"/>
              <a:gd name="connsiteY1" fmla="*/ 0 h 5337467"/>
              <a:gd name="connsiteX2" fmla="*/ 6815143 w 6815143"/>
              <a:gd name="connsiteY2" fmla="*/ 5148384 h 5337467"/>
              <a:gd name="connsiteX3" fmla="*/ 6747962 w 6815143"/>
              <a:gd name="connsiteY3" fmla="*/ 5167461 h 5337467"/>
              <a:gd name="connsiteX4" fmla="*/ 5398418 w 6815143"/>
              <a:gd name="connsiteY4" fmla="*/ 5337467 h 5337467"/>
              <a:gd name="connsiteX5" fmla="*/ 5445 w 6815143"/>
              <a:gd name="connsiteY5" fmla="*/ 215350 h 533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5143" h="5337467">
                <a:moveTo>
                  <a:pt x="0" y="0"/>
                </a:moveTo>
                <a:lnTo>
                  <a:pt x="6815143" y="0"/>
                </a:lnTo>
                <a:lnTo>
                  <a:pt x="6815143" y="5148384"/>
                </a:lnTo>
                <a:lnTo>
                  <a:pt x="6747962" y="5167461"/>
                </a:lnTo>
                <a:cubicBezTo>
                  <a:pt x="6316613" y="5278442"/>
                  <a:pt x="5864408" y="5337467"/>
                  <a:pt x="5398418" y="5337467"/>
                </a:cubicBezTo>
                <a:cubicBezTo>
                  <a:pt x="2509278" y="5337467"/>
                  <a:pt x="150074" y="3068548"/>
                  <a:pt x="5445" y="21535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428898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70ACD7-939E-2C02-AC7E-291BC5E7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407" y="0"/>
            <a:ext cx="9648825" cy="1079594"/>
          </a:xfrm>
        </p:spPr>
        <p:txBody>
          <a:bodyPr/>
          <a:lstStyle/>
          <a:p>
            <a:pPr algn="ctr"/>
            <a:r>
              <a:rPr lang="da-DK" dirty="0"/>
              <a:t>Refleksion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E556911A-F98E-FDD8-D856-D41C2D428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2</a:t>
            </a:fld>
            <a:endParaRPr lang="da-DK" dirty="0"/>
          </a:p>
        </p:txBody>
      </p:sp>
      <p:sp>
        <p:nvSpPr>
          <p:cNvPr id="5" name="Taleboble: oval 4">
            <a:extLst>
              <a:ext uri="{FF2B5EF4-FFF2-40B4-BE49-F238E27FC236}">
                <a16:creationId xmlns:a16="http://schemas.microsoft.com/office/drawing/2014/main" id="{A0037BF6-72ED-1236-6FC3-5D9271B09340}"/>
              </a:ext>
            </a:extLst>
          </p:cNvPr>
          <p:cNvSpPr/>
          <p:nvPr/>
        </p:nvSpPr>
        <p:spPr>
          <a:xfrm>
            <a:off x="734406" y="1258161"/>
            <a:ext cx="8366462" cy="1699643"/>
          </a:xfrm>
          <a:prstGeom prst="wedgeEllipseCallout">
            <a:avLst/>
          </a:prstGeom>
          <a:solidFill>
            <a:srgbClr val="3B5182"/>
          </a:solidFill>
          <a:ln>
            <a:solidFill>
              <a:srgbClr val="3B51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/>
              <a:t>Hvilke faktorer påvirker sårhelingen?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4A95270-E950-9755-849E-CE5EF9C4C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0374" y="645765"/>
            <a:ext cx="1950889" cy="3310415"/>
          </a:xfrm>
          <a:prstGeom prst="rect">
            <a:avLst/>
          </a:prstGeom>
        </p:spPr>
      </p:pic>
      <p:sp>
        <p:nvSpPr>
          <p:cNvPr id="8" name="Taleboble: rektangel med afrundede hjørner 7">
            <a:extLst>
              <a:ext uri="{FF2B5EF4-FFF2-40B4-BE49-F238E27FC236}">
                <a16:creationId xmlns:a16="http://schemas.microsoft.com/office/drawing/2014/main" id="{8C0551E7-097C-9B77-7862-C7FA5C6F6633}"/>
              </a:ext>
            </a:extLst>
          </p:cNvPr>
          <p:cNvSpPr/>
          <p:nvPr/>
        </p:nvSpPr>
        <p:spPr>
          <a:xfrm>
            <a:off x="510472" y="3417379"/>
            <a:ext cx="3657600" cy="1002425"/>
          </a:xfrm>
          <a:prstGeom prst="wedgeRoundRectCallout">
            <a:avLst/>
          </a:prstGeom>
          <a:solidFill>
            <a:srgbClr val="3B5182"/>
          </a:solidFill>
          <a:ln>
            <a:solidFill>
              <a:srgbClr val="3B51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Nævn nogle systemiske faktorer?</a:t>
            </a:r>
          </a:p>
        </p:txBody>
      </p:sp>
      <p:sp>
        <p:nvSpPr>
          <p:cNvPr id="9" name="Taleboble: rektangel med afrundede hjørner 8">
            <a:extLst>
              <a:ext uri="{FF2B5EF4-FFF2-40B4-BE49-F238E27FC236}">
                <a16:creationId xmlns:a16="http://schemas.microsoft.com/office/drawing/2014/main" id="{86475F0C-364E-605C-2AA7-E2824B631DFB}"/>
              </a:ext>
            </a:extLst>
          </p:cNvPr>
          <p:cNvSpPr/>
          <p:nvPr/>
        </p:nvSpPr>
        <p:spPr>
          <a:xfrm>
            <a:off x="1512323" y="4918649"/>
            <a:ext cx="3657600" cy="1138149"/>
          </a:xfrm>
          <a:prstGeom prst="wedgeRoundRectCallout">
            <a:avLst/>
          </a:prstGeom>
          <a:solidFill>
            <a:srgbClr val="3B5182"/>
          </a:solidFill>
          <a:ln>
            <a:solidFill>
              <a:srgbClr val="3B51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Nævn eksempler på hvordan livsstil kan påvirke sårheling?</a:t>
            </a:r>
          </a:p>
        </p:txBody>
      </p:sp>
      <p:sp>
        <p:nvSpPr>
          <p:cNvPr id="11" name="Taleboble: rektangel med afrundede hjørner 10">
            <a:extLst>
              <a:ext uri="{FF2B5EF4-FFF2-40B4-BE49-F238E27FC236}">
                <a16:creationId xmlns:a16="http://schemas.microsoft.com/office/drawing/2014/main" id="{FB1DBA27-6CB2-798F-6C51-DEA14575B7B7}"/>
              </a:ext>
            </a:extLst>
          </p:cNvPr>
          <p:cNvSpPr/>
          <p:nvPr/>
        </p:nvSpPr>
        <p:spPr>
          <a:xfrm>
            <a:off x="5034854" y="3292477"/>
            <a:ext cx="3657600" cy="1138149"/>
          </a:xfrm>
          <a:prstGeom prst="wedgeRoundRectCallout">
            <a:avLst/>
          </a:prstGeom>
          <a:solidFill>
            <a:srgbClr val="3B5182"/>
          </a:solidFill>
          <a:ln>
            <a:solidFill>
              <a:srgbClr val="3B51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Nævn nogle lokale faktorer?</a:t>
            </a:r>
          </a:p>
        </p:txBody>
      </p:sp>
      <p:sp>
        <p:nvSpPr>
          <p:cNvPr id="13" name="Taleboble: rektangel med afrundede hjørner 12">
            <a:extLst>
              <a:ext uri="{FF2B5EF4-FFF2-40B4-BE49-F238E27FC236}">
                <a16:creationId xmlns:a16="http://schemas.microsoft.com/office/drawing/2014/main" id="{0F35952C-621F-20D5-D560-1AF4F30D00B3}"/>
              </a:ext>
            </a:extLst>
          </p:cNvPr>
          <p:cNvSpPr/>
          <p:nvPr/>
        </p:nvSpPr>
        <p:spPr>
          <a:xfrm>
            <a:off x="6009640" y="4918648"/>
            <a:ext cx="3657600" cy="1138149"/>
          </a:xfrm>
          <a:prstGeom prst="wedgeRoundRectCallout">
            <a:avLst/>
          </a:prstGeom>
          <a:solidFill>
            <a:srgbClr val="3B5182"/>
          </a:solidFill>
          <a:ln>
            <a:solidFill>
              <a:srgbClr val="3B51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Hvordan inddrager du borgeren/patienten? </a:t>
            </a:r>
          </a:p>
        </p:txBody>
      </p:sp>
    </p:spTree>
    <p:extLst>
      <p:ext uri="{BB962C8B-B14F-4D97-AF65-F5344CB8AC3E}">
        <p14:creationId xmlns:p14="http://schemas.microsoft.com/office/powerpoint/2010/main" val="542250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B89BD9-42AF-CDA3-C0FC-1D802FEDC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10" y="1145894"/>
            <a:ext cx="11078336" cy="5388106"/>
          </a:xfrm>
        </p:spPr>
        <p:txBody>
          <a:bodyPr/>
          <a:lstStyle/>
          <a:p>
            <a:br>
              <a:rPr lang="da-DK" sz="2000" dirty="0"/>
            </a:br>
            <a:r>
              <a:rPr lang="da-DK" sz="2000" dirty="0"/>
              <a:t>Udviklet af sårsygeplejersker fra Næstved, Slagelse, Sorø og Ringsted kommuner samt Sårambulatoriet, Slagelse Sygehus</a:t>
            </a:r>
            <a:br>
              <a:rPr lang="da-DK" sz="2000" dirty="0"/>
            </a:br>
            <a:br>
              <a:rPr lang="da-DK" sz="3200" dirty="0"/>
            </a:br>
            <a:br>
              <a:rPr lang="da-DK" sz="3200" dirty="0"/>
            </a:br>
            <a:r>
              <a:rPr lang="da-DK" sz="2000" dirty="0"/>
              <a:t>I samarbejde med Sundhedsstrategisk Planlægning</a:t>
            </a:r>
            <a:br>
              <a:rPr lang="da-DK" sz="3200" dirty="0"/>
            </a:br>
            <a:br>
              <a:rPr lang="da-DK" sz="2400" dirty="0"/>
            </a:br>
            <a:br>
              <a:rPr lang="da-DK" sz="2400" dirty="0"/>
            </a:br>
            <a:br>
              <a:rPr lang="da-DK" sz="2400" dirty="0"/>
            </a:br>
            <a:br>
              <a:rPr lang="da-DK" sz="2400" dirty="0"/>
            </a:br>
            <a:r>
              <a:rPr lang="da-DK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www.regionsjaelland.dk/saarbehandling</a:t>
            </a:r>
            <a:r>
              <a:rPr lang="da-DK" sz="1800" dirty="0"/>
              <a:t> 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7CBDB99-72F2-1970-0DF6-213E20F6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EC214-4A26-8544-86E4-D5810B015655}" type="slidenum">
              <a:rPr kumimoji="0" lang="da-DK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387498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Sjælland - PPT">
  <a:themeElements>
    <a:clrScheme name="Region Sjælland - PPT">
      <a:dk1>
        <a:srgbClr val="0085A0"/>
      </a:dk1>
      <a:lt1>
        <a:srgbClr val="FFFFFF"/>
      </a:lt1>
      <a:dk2>
        <a:srgbClr val="595959"/>
      </a:dk2>
      <a:lt2>
        <a:srgbClr val="EFEFEF"/>
      </a:lt2>
      <a:accent1>
        <a:srgbClr val="0085A1"/>
      </a:accent1>
      <a:accent2>
        <a:srgbClr val="6FD3E3"/>
      </a:accent2>
      <a:accent3>
        <a:srgbClr val="D3E14D"/>
      </a:accent3>
      <a:accent4>
        <a:srgbClr val="4BDBC3"/>
      </a:accent4>
      <a:accent5>
        <a:srgbClr val="FCC860"/>
      </a:accent5>
      <a:accent6>
        <a:srgbClr val="BEB9A6"/>
      </a:accent6>
      <a:hlink>
        <a:srgbClr val="3055A2"/>
      </a:hlink>
      <a:folHlink>
        <a:srgbClr val="448ACA"/>
      </a:folHlink>
    </a:clrScheme>
    <a:fontScheme name="Region Sjælland -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Præsentation1" id="{760D69C8-40CC-40BD-8E60-FF542C1AEF31}" vid="{27CB18AC-6A74-4F46-BCFD-35C8E627E961}"/>
    </a:ext>
  </a:extLst>
</a:theme>
</file>

<file path=ppt/theme/theme2.xml><?xml version="1.0" encoding="utf-8"?>
<a:theme xmlns:a="http://schemas.openxmlformats.org/drawingml/2006/main" name="1_Region Sjælland - PPT">
  <a:themeElements>
    <a:clrScheme name="Region Sjælland - PPT">
      <a:dk1>
        <a:srgbClr val="0085A0"/>
      </a:dk1>
      <a:lt1>
        <a:srgbClr val="FFFFFF"/>
      </a:lt1>
      <a:dk2>
        <a:srgbClr val="595959"/>
      </a:dk2>
      <a:lt2>
        <a:srgbClr val="EFEFEF"/>
      </a:lt2>
      <a:accent1>
        <a:srgbClr val="0085A1"/>
      </a:accent1>
      <a:accent2>
        <a:srgbClr val="6FD3E3"/>
      </a:accent2>
      <a:accent3>
        <a:srgbClr val="D3E14D"/>
      </a:accent3>
      <a:accent4>
        <a:srgbClr val="4BDBC3"/>
      </a:accent4>
      <a:accent5>
        <a:srgbClr val="FCC860"/>
      </a:accent5>
      <a:accent6>
        <a:srgbClr val="BEB9A6"/>
      </a:accent6>
      <a:hlink>
        <a:srgbClr val="3055A2"/>
      </a:hlink>
      <a:folHlink>
        <a:srgbClr val="448ACA"/>
      </a:folHlink>
    </a:clrScheme>
    <a:fontScheme name="Region Sjælland -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Præsentation1" id="{760D69C8-40CC-40BD-8E60-FF542C1AEF31}" vid="{27CB18AC-6A74-4F46-BCFD-35C8E627E961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GetOrganized dokument" ma:contentTypeID="0x010100AC085CFC53BC46CEA2EADE194AD9D48200E3EE6ECFD6806F4C9C1D34CA87A002FF" ma:contentTypeVersion="0" ma:contentTypeDescription="GetOrganized dokument" ma:contentTypeScope="" ma:versionID="55542f3c7616ed2b03eb21965681abcf">
  <xsd:schema xmlns:xsd="http://www.w3.org/2001/XMLSchema" xmlns:xs="http://www.w3.org/2001/XMLSchema" xmlns:p="http://schemas.microsoft.com/office/2006/metadata/properties" xmlns:ns1="http://schemas.microsoft.com/sharepoint/v3" xmlns:ns2="50359CDB-2370-4DFA-B91D-0E928C4A6869" xmlns:ns3="45632986-2332-4bcb-a907-f319a322ff78" targetNamespace="http://schemas.microsoft.com/office/2006/metadata/properties" ma:root="true" ma:fieldsID="fd25e0330241f05e442963fc88651071" ns1:_="" ns2:_="" ns3:_="">
    <xsd:import namespace="http://schemas.microsoft.com/sharepoint/v3"/>
    <xsd:import namespace="50359CDB-2370-4DFA-B91D-0E928C4A6869"/>
    <xsd:import namespace="45632986-2332-4bcb-a907-f319a322ff78"/>
    <xsd:element name="properties">
      <xsd:complexType>
        <xsd:sequence>
          <xsd:element name="documentManagement">
            <xsd:complexType>
              <xsd:all>
                <xsd:element ref="ns1:Korrespondance" minOccurs="0"/>
                <xsd:element ref="ns2:Dato_x0020_oprettet" minOccurs="0"/>
                <xsd:element ref="ns1:CaseOwner"/>
                <xsd:element ref="ns1:Forsendelsesdato" minOccurs="0"/>
                <xsd:element ref="ns2:Dokumentgruppe" minOccurs="0"/>
                <xsd:element ref="ns1:TrackID" minOccurs="0"/>
                <xsd:element ref="ns2:CCMAgendaDocumentStatus" minOccurs="0"/>
                <xsd:element ref="ns2:CCMAgendaStatus" minOccurs="0"/>
                <xsd:element ref="ns2:CCMMeetingCaseLink" minOccurs="0"/>
                <xsd:element ref="ns2:Part" minOccurs="0"/>
                <xsd:element ref="ns1:CCMCognitiveType" minOccurs="0"/>
                <xsd:element ref="ns2:CCMManageRelations" minOccurs="0"/>
                <xsd:element ref="ns2:Status" minOccurs="0"/>
                <xsd:element ref="ns2:Frist" minOccurs="0"/>
                <xsd:element ref="ns2:Registreringsdato" minOccurs="0"/>
                <xsd:element ref="ns2:CCMDescription" minOccurs="0"/>
                <xsd:element ref="ns2:Adresse" minOccurs="0"/>
                <xsd:element ref="ns2:JournalDato" minOccurs="0"/>
                <xsd:element ref="ns2:BrevId" minOccurs="0"/>
                <xsd:element ref="ns2:Fortrolighed" minOccurs="0"/>
                <xsd:element ref="ns1:Classification" minOccurs="0"/>
                <xsd:element ref="ns1:CaseID" minOccurs="0"/>
                <xsd:element ref="ns1:DocID" minOccurs="0"/>
                <xsd:element ref="ns1:Finalized" minOccurs="0"/>
                <xsd:element ref="ns1:Related" minOccurs="0"/>
                <xsd:element ref="ns1:RegistrationDate" minOccurs="0"/>
                <xsd:element ref="ns1:CaseRecordNumber" minOccurs="0"/>
                <xsd:element ref="ns1:LocalAttachment" minOccurs="0"/>
                <xsd:element ref="ns1:CCMTemplateName" minOccurs="0"/>
                <xsd:element ref="ns1:CCMTemplateVersion" minOccurs="0"/>
                <xsd:element ref="ns1:CCMTemplateID" minOccurs="0"/>
                <xsd:element ref="ns1:CCMSystemID" minOccurs="0"/>
                <xsd:element ref="ns1:WasEncrypted" minOccurs="0"/>
                <xsd:element ref="ns1:WasSigned" minOccurs="0"/>
                <xsd:element ref="ns1:MailHasAttachments" minOccurs="0"/>
                <xsd:element ref="ns1:CCMConversation" minOccurs="0"/>
                <xsd:element ref="ns2:a3c7f3665c3f4ddab65e7e70f16e8438" minOccurs="0"/>
                <xsd:element ref="ns3:TaxCatchAll" minOccurs="0"/>
                <xsd:element ref="ns2:CCMMeetingCaseId" minOccurs="0"/>
                <xsd:element ref="ns2:CCMMeetingCaseInstanceId" minOccurs="0"/>
                <xsd:element ref="ns2:CCMAgendaItemId" minOccurs="0"/>
                <xsd:element ref="ns2:AgendaStatusIcon" minOccurs="0"/>
                <xsd:element ref="ns1:CCMVisualId" minOccurs="0"/>
                <xsd:element ref="ns1:CCMOriginalDocID" minOccurs="0"/>
                <xsd:element ref="ns1:CCMMetadataExtractionStatus" minOccurs="0"/>
                <xsd:element ref="ns1:CCMPageCount" minOccurs="0"/>
                <xsd:element ref="ns1:CCMCommentCount" minOccurs="0"/>
                <xsd:element ref="ns1:CCMPreviewAnnotationsTasks" minOccurs="0"/>
                <xsd:element ref="ns2:h5cdd41bbf4f4e29b66bc68df1bafbfc" minOccurs="0"/>
                <xsd:element ref="ns2:Beskrivels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Korrespondance" ma:index="2" nillable="true" ma:displayName="Korrespondance" ma:default="Intern" ma:format="Dropdown" ma:internalName="Korrespondance">
      <xsd:simpleType>
        <xsd:restriction base="dms:Choice">
          <xsd:enumeration value="Intern"/>
          <xsd:enumeration value="Indgående"/>
          <xsd:enumeration value="Udgående"/>
        </xsd:restriction>
      </xsd:simpleType>
    </xsd:element>
    <xsd:element name="CaseOwner" ma:index="4" ma:displayName="Sagsbehandler" ma:default="94;#Barbara í Nesinum Askham" ma:list="UserInfo" ma:SearchPeopleOnly="false" ma:SharePointGroup="0" ma:internalName="Case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Forsendelsesdato" ma:index="6" nillable="true" ma:displayName="Forsendelsesdato" ma:internalName="Forsendelsesdato">
      <xsd:simpleType>
        <xsd:restriction base="dms:DateTime"/>
      </xsd:simpleType>
    </xsd:element>
    <xsd:element name="TrackID" ma:index="9" nillable="true" ma:displayName="TrackID" ma:description="" ma:internalName="TrackID">
      <xsd:simpleType>
        <xsd:restriction base="dms:Note">
          <xsd:maxLength value="255"/>
        </xsd:restriction>
      </xsd:simpleType>
    </xsd:element>
    <xsd:element name="CCMCognitiveType" ma:index="14" nillable="true" ma:displayName="CognitiveType" ma:decimals="0" ma:description="" ma:internalName="CCMCognitiveType" ma:readOnly="false">
      <xsd:simpleType>
        <xsd:restriction base="dms:Number"/>
      </xsd:simpleType>
    </xsd:element>
    <xsd:element name="Classification" ma:index="27" nillable="true" ma:displayName="Klassifikation" ma:hidden="true" ma:internalName="Classification">
      <xsd:simpleType>
        <xsd:restriction base="dms:Choice">
          <xsd:enumeration value="Offentlig"/>
          <xsd:enumeration value="Intern"/>
          <xsd:enumeration value="Fortrolig"/>
        </xsd:restriction>
      </xsd:simpleType>
    </xsd:element>
    <xsd:element name="CaseID" ma:index="28" nillable="true" ma:displayName="Sags ID" ma:default="Tildeler" ma:internalName="CaseID" ma:readOnly="true">
      <xsd:simpleType>
        <xsd:restriction base="dms:Text"/>
      </xsd:simpleType>
    </xsd:element>
    <xsd:element name="DocID" ma:index="29" nillable="true" ma:displayName="Dok ID" ma:default="Tildeler" ma:internalName="DocID" ma:readOnly="true">
      <xsd:simpleType>
        <xsd:restriction base="dms:Text"/>
      </xsd:simpleType>
    </xsd:element>
    <xsd:element name="Finalized" ma:index="30" nillable="true" ma:displayName="Endeligt" ma:default="False" ma:internalName="Finalized" ma:readOnly="true">
      <xsd:simpleType>
        <xsd:restriction base="dms:Boolean"/>
      </xsd:simpleType>
    </xsd:element>
    <xsd:element name="Related" ma:index="31" nillable="true" ma:displayName="Vedhæftet dokument" ma:default="False" ma:internalName="Related" ma:readOnly="true">
      <xsd:simpleType>
        <xsd:restriction base="dms:Boolean"/>
      </xsd:simpleType>
    </xsd:element>
    <xsd:element name="RegistrationDate" ma:index="32" nillable="true" ma:displayName="Registrerings dato" ma:format="DateTime" ma:internalName="RegistrationDate" ma:readOnly="true">
      <xsd:simpleType>
        <xsd:restriction base="dms:DateTime"/>
      </xsd:simpleType>
    </xsd:element>
    <xsd:element name="CaseRecordNumber" ma:index="33" nillable="true" ma:displayName="Akt ID" ma:decimals="0" ma:default="0" ma:internalName="CaseRecordNumber" ma:readOnly="true">
      <xsd:simpleType>
        <xsd:restriction base="dms:Number"/>
      </xsd:simpleType>
    </xsd:element>
    <xsd:element name="LocalAttachment" ma:index="34" nillable="true" ma:displayName="Lokalt bilag" ma:default="False" ma:internalName="LocalAttachment" ma:readOnly="true">
      <xsd:simpleType>
        <xsd:restriction base="dms:Boolean"/>
      </xsd:simpleType>
    </xsd:element>
    <xsd:element name="CCMTemplateName" ma:index="35" nillable="true" ma:displayName="Skabelon navn" ma:internalName="CCMTemplateName" ma:readOnly="true">
      <xsd:simpleType>
        <xsd:restriction base="dms:Text"/>
      </xsd:simpleType>
    </xsd:element>
    <xsd:element name="CCMTemplateVersion" ma:index="36" nillable="true" ma:displayName="Skabelon version" ma:internalName="CCMTemplateVersion" ma:readOnly="true">
      <xsd:simpleType>
        <xsd:restriction base="dms:Text"/>
      </xsd:simpleType>
    </xsd:element>
    <xsd:element name="CCMTemplateID" ma:index="37" nillable="true" ma:displayName="CCMTemplateID" ma:decimals="0" ma:default="0" ma:hidden="true" ma:internalName="CCMTemplateID" ma:readOnly="true">
      <xsd:simpleType>
        <xsd:restriction base="dms:Number"/>
      </xsd:simpleType>
    </xsd:element>
    <xsd:element name="CCMSystemID" ma:index="38" nillable="true" ma:displayName="CCMSystemID" ma:hidden="true" ma:internalName="CCMSystemID" ma:readOnly="true">
      <xsd:simpleType>
        <xsd:restriction base="dms:Text"/>
      </xsd:simpleType>
    </xsd:element>
    <xsd:element name="WasEncrypted" ma:index="39" nillable="true" ma:displayName="Krypteret" ma:default="False" ma:internalName="WasEncrypted" ma:readOnly="true">
      <xsd:simpleType>
        <xsd:restriction base="dms:Boolean"/>
      </xsd:simpleType>
    </xsd:element>
    <xsd:element name="WasSigned" ma:index="40" nillable="true" ma:displayName="Signeret" ma:default="False" ma:internalName="WasSigned" ma:readOnly="true">
      <xsd:simpleType>
        <xsd:restriction base="dms:Boolean"/>
      </xsd:simpleType>
    </xsd:element>
    <xsd:element name="MailHasAttachments" ma:index="41" nillable="true" ma:displayName="E-mail har vedhæftede filer" ma:default="False" ma:internalName="MailHasAttachments" ma:readOnly="true">
      <xsd:simpleType>
        <xsd:restriction base="dms:Boolean"/>
      </xsd:simpleType>
    </xsd:element>
    <xsd:element name="CCMConversation" ma:index="42" nillable="true" ma:displayName="Samtale" ma:internalName="CCMConversation" ma:readOnly="true">
      <xsd:simpleType>
        <xsd:restriction base="dms:Text"/>
      </xsd:simpleType>
    </xsd:element>
    <xsd:element name="CCMVisualId" ma:index="51" nillable="true" ma:displayName="Sags ID" ma:default="Tildeler" ma:internalName="CCMVisualId" ma:readOnly="true">
      <xsd:simpleType>
        <xsd:restriction base="dms:Text"/>
      </xsd:simpleType>
    </xsd:element>
    <xsd:element name="CCMOriginalDocID" ma:index="52" nillable="true" ma:displayName="Originalt Dok ID" ma:description="" ma:internalName="CCMOriginalDocID" ma:readOnly="true">
      <xsd:simpleType>
        <xsd:restriction base="dms:Text"/>
      </xsd:simpleType>
    </xsd:element>
    <xsd:element name="CCMMetadataExtractionStatus" ma:index="57" nillable="true" ma:displayName="CCMMetadataExtractionStatus" ma:default="CCMPageCount:InProgress;CCMCommentCount:InProgress" ma:hidden="true" ma:internalName="CCMMetadataExtractionStatus" ma:readOnly="false">
      <xsd:simpleType>
        <xsd:restriction base="dms:Text"/>
      </xsd:simpleType>
    </xsd:element>
    <xsd:element name="CCMPageCount" ma:index="58" nillable="true" ma:displayName="Sider" ma:decimals="0" ma:internalName="CCMPageCount" ma:readOnly="true">
      <xsd:simpleType>
        <xsd:restriction base="dms:Number"/>
      </xsd:simpleType>
    </xsd:element>
    <xsd:element name="CCMCommentCount" ma:index="59" nillable="true" ma:displayName="Kommentarer" ma:decimals="0" ma:internalName="CCMCommentCount" ma:readOnly="true">
      <xsd:simpleType>
        <xsd:restriction base="dms:Number"/>
      </xsd:simpleType>
    </xsd:element>
    <xsd:element name="CCMPreviewAnnotationsTasks" ma:index="60" nillable="true" ma:displayName="Opgaver" ma:decimals="0" ma:internalName="CCMPreviewAnnotationsTasks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359CDB-2370-4DFA-B91D-0E928C4A6869" elementFormDefault="qualified">
    <xsd:import namespace="http://schemas.microsoft.com/office/2006/documentManagement/types"/>
    <xsd:import namespace="http://schemas.microsoft.com/office/infopath/2007/PartnerControls"/>
    <xsd:element name="Dato_x0020_oprettet" ma:index="3" nillable="true" ma:displayName="Dato oprettet" ma:default="[today]" ma:format="DateOnly" ma:internalName="Dato_x0020_oprettet">
      <xsd:simpleType>
        <xsd:restriction base="dms:DateTime"/>
      </xsd:simpleType>
    </xsd:element>
    <xsd:element name="Dokumentgruppe" ma:index="8" nillable="true" ma:displayName="Dokumentgruppe" ma:internalName="Dokumentgruppe">
      <xsd:simpleType>
        <xsd:restriction base="dms:Text">
          <xsd:maxLength value="255"/>
        </xsd:restriction>
      </xsd:simpleType>
    </xsd:element>
    <xsd:element name="CCMAgendaDocumentStatus" ma:index="10" nillable="true" ma:displayName="Status  for dagsordensdokument" ma:format="Dropdown" ma:internalName="CCMAgendaDocumentStatus">
      <xsd:simpleType>
        <xsd:restriction base="dms:Choice">
          <xsd:enumeration value="Nyt"/>
          <xsd:enumeration value="Under udarbejdelse"/>
          <xsd:enumeration value="Endelig"/>
        </xsd:restriction>
      </xsd:simpleType>
    </xsd:element>
    <xsd:element name="CCMAgendaStatus" ma:index="11" nillable="true" ma:displayName="Dagsordenstatus" ma:default="" ma:format="Dropdown" ma:internalName="CCMAgendaStatus">
      <xsd:simpleType>
        <xsd:restriction base="dms:Choice">
          <xsd:enumeration value="Anmeldt"/>
          <xsd:enumeration value="Optaget på dagsorden"/>
          <xsd:enumeration value="Behandlet"/>
          <xsd:enumeration value="Afvist til dagsorden"/>
          <xsd:enumeration value="Fjernet fra dagsorden"/>
        </xsd:restriction>
      </xsd:simpleType>
    </xsd:element>
    <xsd:element name="CCMMeetingCaseLink" ma:index="12" nillable="true" ma:displayName="Mødesag" ma:format="Hyperlink" ma:internalName="CCMMeetingCase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art" ma:index="13" nillable="true" ma:displayName="Part" ma:list="{D5B2F375-5C9C-4123-94F7-549456760C8C}" ma:internalName="Part" ma:showField="FilterNam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CMManageRelations" ma:index="15" nillable="true" ma:displayName="CCMManageRelations" ma:internalName="CCMManageRelations">
      <xsd:simpleType>
        <xsd:restriction base="dms:Text">
          <xsd:maxLength value="255"/>
        </xsd:restriction>
      </xsd:simpleType>
    </xsd:element>
    <xsd:element name="Status" ma:index="16" nillable="true" ma:displayName="Status" ma:default="Åben" ma:format="Dropdown" ma:internalName="Status">
      <xsd:simpleType>
        <xsd:union memberTypes="dms:Text">
          <xsd:simpleType>
            <xsd:restriction base="dms:Choice">
              <xsd:enumeration value="Nyt"/>
              <xsd:enumeration value="Under udarbejdelse"/>
              <xsd:enumeration value="Færdigt"/>
            </xsd:restriction>
          </xsd:simpleType>
        </xsd:union>
      </xsd:simpleType>
    </xsd:element>
    <xsd:element name="Frist" ma:index="17" nillable="true" ma:displayName="Frist" ma:format="DateOnly" ma:internalName="Frist">
      <xsd:simpleType>
        <xsd:restriction base="dms:DateTime"/>
      </xsd:simpleType>
    </xsd:element>
    <xsd:element name="Registreringsdato" ma:index="18" nillable="true" ma:displayName="Registreringsdato" ma:format="DateOnly" ma:internalName="Registreringsdato">
      <xsd:simpleType>
        <xsd:restriction base="dms:DateTime"/>
      </xsd:simpleType>
    </xsd:element>
    <xsd:element name="CCMDescription" ma:index="19" nillable="true" ma:displayName="Notifikationer" ma:internalName="CCMDescription">
      <xsd:simpleType>
        <xsd:restriction base="dms:Note">
          <xsd:maxLength value="255"/>
        </xsd:restriction>
      </xsd:simpleType>
    </xsd:element>
    <xsd:element name="Adresse" ma:index="20" nillable="true" ma:displayName="Adresse" ma:list="{2D482119-55C0-4BE9-A5D1-C91AD9B5B9C1}" ma:internalName="Adresse" ma:showField="AdresseFlet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JournalDato" ma:index="21" nillable="true" ma:displayName="Journal dato" ma:format="DateOnly" ma:internalName="JournalDato">
      <xsd:simpleType>
        <xsd:restriction base="dms:DateTime"/>
      </xsd:simpleType>
    </xsd:element>
    <xsd:element name="BrevId" ma:index="22" nillable="true" ma:displayName="Original brevid" ma:internalName="BrevId">
      <xsd:simpleType>
        <xsd:restriction base="dms:Text">
          <xsd:maxLength value="255"/>
        </xsd:restriction>
      </xsd:simpleType>
    </xsd:element>
    <xsd:element name="Fortrolighed" ma:index="23" nillable="true" ma:displayName="Fortrolighed" ma:default="Offentlig" ma:description="" ma:internalName="Fortrolighed">
      <xsd:simpleType>
        <xsd:restriction base="dms:Choice">
          <xsd:enumeration value="Offentlig"/>
          <xsd:enumeration value="Fortrolig"/>
        </xsd:restriction>
      </xsd:simpleType>
    </xsd:element>
    <xsd:element name="a3c7f3665c3f4ddab65e7e70f16e8438" ma:index="43" nillable="true" ma:taxonomy="true" ma:internalName="a3c7f3665c3f4ddab65e7e70f16e8438" ma:taxonomyFieldName="Dokumenttype" ma:displayName="Dokumenttype" ma:default="" ma:fieldId="{a3c7f366-5c3f-4dda-b65e-7e70f16e8438}" ma:sspId="2cf6b21c-e739-421b-8f40-7865e9e1b0be" ma:termSetId="2a4879fc-ae04-4bed-bb2c-c61845ab3bd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CMMeetingCaseId" ma:index="47" nillable="true" ma:displayName="CCMMeetingCaseId" ma:hidden="true" ma:internalName="CCMMeetingCaseId">
      <xsd:simpleType>
        <xsd:restriction base="dms:Text">
          <xsd:maxLength value="255"/>
        </xsd:restriction>
      </xsd:simpleType>
    </xsd:element>
    <xsd:element name="CCMMeetingCaseInstanceId" ma:index="48" nillable="true" ma:displayName="CCMMeetingCaseInstanceId" ma:hidden="true" ma:internalName="CCMMeetingCaseInstanceId">
      <xsd:simpleType>
        <xsd:restriction base="dms:Text">
          <xsd:maxLength value="255"/>
        </xsd:restriction>
      </xsd:simpleType>
    </xsd:element>
    <xsd:element name="CCMAgendaItemId" ma:index="49" nillable="true" ma:displayName="CCMAgendaItemId" ma:decimals="0" ma:hidden="true" ma:internalName="CCMAgendaItemId">
      <xsd:simpleType>
        <xsd:restriction base="dms:Number"/>
      </xsd:simpleType>
    </xsd:element>
    <xsd:element name="AgendaStatusIcon" ma:index="50" nillable="true" ma:displayName="Ikon for dagsordensstatus" ma:internalName="AgendaStatusIcon" ma:readOnly="true">
      <xsd:simpleType>
        <xsd:restriction base="dms:Unknown"/>
      </xsd:simpleType>
    </xsd:element>
    <xsd:element name="h5cdd41bbf4f4e29b66bc68df1bafbfc" ma:index="61" nillable="true" ma:taxonomy="true" ma:internalName="h5cdd41bbf4f4e29b66bc68df1bafbfc" ma:taxonomyFieldName="Afdeling" ma:displayName="Afdeling" ma:default="30;#Koncern Sundhed (SSP)|4cb9e5bb-37f4-4399-a691-e112cdaf29d0" ma:fieldId="{15cdd41b-bf4f-4e29-b66b-c68df1bafbfc}" ma:sspId="2cf6b21c-e739-421b-8f40-7865e9e1b0be" ma:termSetId="0c42a4d7-d357-4dd3-81a3-bd062df2df3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eskrivelse" ma:index="62" nillable="true" ma:displayName="Beskrivelse" ma:hidden="true" ma:internalName="Beskrivelse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632986-2332-4bcb-a907-f319a322ff78" elementFormDefault="qualified">
    <xsd:import namespace="http://schemas.microsoft.com/office/2006/documentManagement/types"/>
    <xsd:import namespace="http://schemas.microsoft.com/office/infopath/2007/PartnerControls"/>
    <xsd:element name="TaxCatchAll" ma:index="44" nillable="true" ma:displayName="Taxonomy Catch All Column" ma:hidden="true" ma:list="{81230175-9f11-438c-8614-1e4fb30703a3}" ma:internalName="TaxCatchAll" ma:showField="CatchAllData" ma:web="45632986-2332-4bcb-a907-f319a322ff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6" ma:displayName="Indhol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sendelsesdato xmlns="http://schemas.microsoft.com/sharepoint/v3" xsi:nil="true"/>
    <CCMAgendaItemId xmlns="50359CDB-2370-4DFA-B91D-0E928C4A6869" xsi:nil="true"/>
    <Part xmlns="50359CDB-2370-4DFA-B91D-0E928C4A6869"/>
    <CCMMeetingCaseId xmlns="50359CDB-2370-4DFA-B91D-0E928C4A6869" xsi:nil="true"/>
    <CCMMeetingCaseInstanceId xmlns="50359CDB-2370-4DFA-B91D-0E928C4A6869" xsi:nil="true"/>
    <Korrespondance xmlns="http://schemas.microsoft.com/sharepoint/v3">Intern</Korrespondance>
    <CCMMeetingCaseLink xmlns="50359CDB-2370-4DFA-B91D-0E928C4A6869">
      <Url xsi:nil="true"/>
      <Description xsi:nil="true"/>
    </CCMMeetingCaseLink>
    <CCMCognitiveType xmlns="http://schemas.microsoft.com/sharepoint/v3">-1</CCMCognitiveType>
    <Registreringsdato xmlns="50359CDB-2370-4DFA-B91D-0E928C4A6869" xsi:nil="true"/>
    <Adresse xmlns="50359CDB-2370-4DFA-B91D-0E928C4A6869"/>
    <CCMManageRelations xmlns="50359CDB-2370-4DFA-B91D-0E928C4A6869" xsi:nil="true"/>
    <Fortrolighed xmlns="50359CDB-2370-4DFA-B91D-0E928C4A6869">Offentlig</Fortrolighed>
    <CCMAgendaDocumentStatus xmlns="50359CDB-2370-4DFA-B91D-0E928C4A6869" xsi:nil="true"/>
    <BrevId xmlns="50359CDB-2370-4DFA-B91D-0E928C4A6869" xsi:nil="true"/>
    <CaseOwner xmlns="http://schemas.microsoft.com/sharepoint/v3">
      <UserInfo>
        <DisplayName>Barbara í Nesinum Askham</DisplayName>
        <AccountId>94</AccountId>
        <AccountType/>
      </UserInfo>
    </CaseOwner>
    <Status xmlns="50359CDB-2370-4DFA-B91D-0E928C4A6869">Åben</Status>
    <JournalDato xmlns="50359CDB-2370-4DFA-B91D-0E928C4A6869" xsi:nil="true"/>
    <Dokumentgruppe xmlns="50359CDB-2370-4DFA-B91D-0E928C4A6869" xsi:nil="true"/>
    <CCMDescription xmlns="50359CDB-2370-4DFA-B91D-0E928C4A6869" xsi:nil="true"/>
    <TrackID xmlns="http://schemas.microsoft.com/sharepoint/v3" xsi:nil="true"/>
    <CCMAgendaStatus xmlns="50359CDB-2370-4DFA-B91D-0E928C4A6869" xsi:nil="true"/>
    <h5cdd41bbf4f4e29b66bc68df1bafbfc xmlns="50359CDB-2370-4DFA-B91D-0E928C4A68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Koncern Sundhed (SSP)</TermName>
          <TermId xmlns="http://schemas.microsoft.com/office/infopath/2007/PartnerControls">4cb9e5bb-37f4-4399-a691-e112cdaf29d0</TermId>
        </TermInfo>
      </Terms>
    </h5cdd41bbf4f4e29b66bc68df1bafbfc>
    <Classification xmlns="http://schemas.microsoft.com/sharepoint/v3" xsi:nil="true"/>
    <Beskrivelse xmlns="50359CDB-2370-4DFA-B91D-0E928C4A6869" xsi:nil="true"/>
    <Dato_x0020_oprettet xmlns="50359CDB-2370-4DFA-B91D-0E928C4A6869">2024-12-18T23:00:00+00:00</Dato_x0020_oprettet>
    <Frist xmlns="50359CDB-2370-4DFA-B91D-0E928C4A6869" xsi:nil="true"/>
    <a3c7f3665c3f4ddab65e7e70f16e8438 xmlns="50359CDB-2370-4DFA-B91D-0E928C4A6869">
      <Terms xmlns="http://schemas.microsoft.com/office/infopath/2007/PartnerControls"/>
    </a3c7f3665c3f4ddab65e7e70f16e8438>
    <TaxCatchAll xmlns="45632986-2332-4bcb-a907-f319a322ff78">
      <Value>30</Value>
    </TaxCatchAll>
    <CCMMetadataExtractionStatus xmlns="http://schemas.microsoft.com/sharepoint/v3">CCMPageCount:InProgress;CCMCommentCount:InProgress</CCMMetadataExtractionStatus>
    <LocalAttachment xmlns="http://schemas.microsoft.com/sharepoint/v3">false</LocalAttachment>
    <Related xmlns="http://schemas.microsoft.com/sharepoint/v3">false</Related>
    <CCMSystemID xmlns="http://schemas.microsoft.com/sharepoint/v3">2eef365f-b744-44fd-ad69-10b643aa564f</CCMSystemID>
    <CCMVisualId xmlns="http://schemas.microsoft.com/sharepoint/v3">EMN-2024-11315</CCMVisualId>
    <Finalized xmlns="http://schemas.microsoft.com/sharepoint/v3">false</Finalized>
    <DocID xmlns="http://schemas.microsoft.com/sharepoint/v3">11954752</DocID>
    <CaseRecordNumber xmlns="http://schemas.microsoft.com/sharepoint/v3">0</CaseRecordNumber>
    <CaseID xmlns="http://schemas.microsoft.com/sharepoint/v3">EMN-2024-11315</CaseID>
    <RegistrationDate xmlns="http://schemas.microsoft.com/sharepoint/v3" xsi:nil="true"/>
    <CCMPageCount xmlns="http://schemas.microsoft.com/sharepoint/v3">0</CCMPageCount>
    <CCMCommentCount xmlns="http://schemas.microsoft.com/sharepoint/v3">0</CCMCommentCount>
    <CCMPreviewAnnotationsTasks xmlns="http://schemas.microsoft.com/sharepoint/v3">0</CCMPreviewAnnotationsTasks>
    <CCMConversation xmlns="http://schemas.microsoft.com/sharepoint/v3" xsi:nil="true"/>
    <CCMTemplateID xmlns="http://schemas.microsoft.com/sharepoint/v3">0</CCMTemplateID>
  </documentManagement>
</p:properties>
</file>

<file path=customXml/itemProps1.xml><?xml version="1.0" encoding="utf-8"?>
<ds:datastoreItem xmlns:ds="http://schemas.openxmlformats.org/officeDocument/2006/customXml" ds:itemID="{DBB4A9A3-1708-4C03-A360-BA611CA8A3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734632-993F-4872-AE0C-55F3631BF6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0359CDB-2370-4DFA-B91D-0E928C4A6869"/>
    <ds:schemaRef ds:uri="45632986-2332-4bcb-a907-f319a322ff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AC0B40-4634-4D70-BE18-7E08351693AF}">
  <ds:schemaRefs>
    <ds:schemaRef ds:uri="http://schemas.microsoft.com/office/2006/documentManagement/types"/>
    <ds:schemaRef ds:uri="http://www.w3.org/XML/1998/namespace"/>
    <ds:schemaRef ds:uri="45632986-2332-4bcb-a907-f319a322ff78"/>
    <ds:schemaRef ds:uri="http://schemas.microsoft.com/office/infopath/2007/PartnerControls"/>
    <ds:schemaRef ds:uri="http://purl.org/dc/dcmitype/"/>
    <ds:schemaRef ds:uri="http://purl.org/dc/elements/1.1/"/>
    <ds:schemaRef ds:uri="50359CDB-2370-4DFA-B91D-0E928C4A6869"/>
    <ds:schemaRef ds:uri="http://schemas.microsoft.com/office/2006/metadata/properties"/>
    <ds:schemaRef ds:uri="http://schemas.microsoft.com/sharepoint/v3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Region Sjælland - Koncern_DK_2022</Template>
  <TotalTime>7039</TotalTime>
  <Words>189</Words>
  <Application>Microsoft Office PowerPoint</Application>
  <PresentationFormat>Widescreen</PresentationFormat>
  <Paragraphs>39</Paragraphs>
  <Slides>3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3</vt:i4>
      </vt:variant>
    </vt:vector>
  </HeadingPairs>
  <TitlesOfParts>
    <vt:vector size="8" baseType="lpstr">
      <vt:lpstr>Arial</vt:lpstr>
      <vt:lpstr>Calibri</vt:lpstr>
      <vt:lpstr>Verdana</vt:lpstr>
      <vt:lpstr>Region Sjælland - PPT</vt:lpstr>
      <vt:lpstr>1_Region Sjælland - PPT</vt:lpstr>
      <vt:lpstr>Faktorer, der har indflydelse på den normale sårheling</vt:lpstr>
      <vt:lpstr>Refleksion</vt:lpstr>
      <vt:lpstr> Udviklet af sårsygeplejersker fra Næstved, Slagelse, Sorø og Ringsted kommuner samt Sårambulatoriet, Slagelse Sygehus   I samarbejde med Sundhedsstrategisk Planlægning     www.regionsjaelland.dk/saarbehandling </vt:lpstr>
    </vt:vector>
  </TitlesOfParts>
  <Company>Region Sjaelland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 faktorer påvirker sårheling (Version 1)</dc:title>
  <dc:creator>Pernille Graae Hjortebjerg</dc:creator>
  <cp:lastModifiedBy>Barbara í Nesinum Askham</cp:lastModifiedBy>
  <cp:revision>28</cp:revision>
  <dcterms:created xsi:type="dcterms:W3CDTF">2024-09-17T19:28:34Z</dcterms:created>
  <dcterms:modified xsi:type="dcterms:W3CDTF">2026-01-08T11:57:47Z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0x010100AC085CFC53BC46CEA2EADE194AD9D48200E3EE6ECFD6806F4C9C1D34CA87A002FF</vt:lpwstr>
  </property>
  <property fmtid="{D5CDD505-2E9C-101B-9397-08002B2CF9AE}" pid="3" name="CCMOneDriveID">
    <vt:lpwstr/>
  </property>
  <property fmtid="{D5CDD505-2E9C-101B-9397-08002B2CF9AE}" pid="4" name="CCMOneDriveOwnerID">
    <vt:lpwstr/>
  </property>
  <property fmtid="{D5CDD505-2E9C-101B-9397-08002B2CF9AE}" pid="5" name="CCMOneDriveItemID">
    <vt:lpwstr/>
  </property>
  <property fmtid="{D5CDD505-2E9C-101B-9397-08002B2CF9AE}" pid="6" name="CCMIsSharedOnOneDrive">
    <vt:bool>false</vt:bool>
  </property>
  <property fmtid="{D5CDD505-2E9C-101B-9397-08002B2CF9AE}" pid="7" name="Afdeling">
    <vt:lpwstr>30;#Koncern Sundhed (SSP)|4cb9e5bb-37f4-4399-a691-e112cdaf29d0</vt:lpwstr>
  </property>
  <property fmtid="{D5CDD505-2E9C-101B-9397-08002B2CF9AE}" pid="8" name="CCMSystem">
    <vt:lpwstr> </vt:lpwstr>
  </property>
  <property fmtid="{D5CDD505-2E9C-101B-9397-08002B2CF9AE}" pid="9" name="CCMEventContext">
    <vt:lpwstr>f15d00be-586d-45dd-9bb4-5094495ddcb7</vt:lpwstr>
  </property>
  <property fmtid="{D5CDD505-2E9C-101B-9397-08002B2CF9AE}" pid="10" name="Dokumenttype">
    <vt:lpwstr/>
  </property>
  <property fmtid="{D5CDD505-2E9C-101B-9397-08002B2CF9AE}" pid="11" name="CCMCommunication">
    <vt:lpwstr/>
  </property>
</Properties>
</file>