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701" r:id="rId5"/>
  </p:sldMasterIdLst>
  <p:notesMasterIdLst>
    <p:notesMasterId r:id="rId15"/>
  </p:notesMasterIdLst>
  <p:handoutMasterIdLst>
    <p:handoutMasterId r:id="rId16"/>
  </p:handoutMasterIdLst>
  <p:sldIdLst>
    <p:sldId id="403" r:id="rId6"/>
    <p:sldId id="593" r:id="rId7"/>
    <p:sldId id="598" r:id="rId8"/>
    <p:sldId id="597" r:id="rId9"/>
    <p:sldId id="599" r:id="rId10"/>
    <p:sldId id="601" r:id="rId11"/>
    <p:sldId id="600" r:id="rId12"/>
    <p:sldId id="602" r:id="rId13"/>
    <p:sldId id="604" r:id="rId14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300F70-0A8E-D60E-0CDE-3150C735F101}" name="Søren Them Rasmussen" initials="SR" userId="S::sorenr@regsj.dk::51a02659-258d-4eef-aaaa-77d9d44c05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4"/>
    <a:srgbClr val="3B5182"/>
    <a:srgbClr val="333091"/>
    <a:srgbClr val="006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87317" autoAdjust="0"/>
  </p:normalViewPr>
  <p:slideViewPr>
    <p:cSldViewPr snapToGrid="0" snapToObjects="1">
      <p:cViewPr varScale="1">
        <p:scale>
          <a:sx n="111" d="100"/>
          <a:sy n="111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08-01-2026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1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latin typeface="Verdana" panose="020B0604030504040204" pitchFamily="34" charset="0"/>
                <a:ea typeface="Verdana" panose="020B0604030504040204" pitchFamily="34" charset="0"/>
              </a:rPr>
              <a:t>Hvad skal man sikre sig inden man udfører lokal sårbehandling?</a:t>
            </a:r>
            <a:endParaRPr lang="da-DK" sz="1200" b="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Arbejdsstilling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Tryghed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Smertelindring</a:t>
            </a:r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33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2D42A-5A92-A7A1-7BD8-ECAAC42AF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30B0C51-C96B-61AD-1F91-EB240E0F5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81326FA-A7DC-085C-CDDC-77C3EEF84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latin typeface="Verdana" panose="020B0604030504040204" pitchFamily="34" charset="0"/>
                <a:ea typeface="Verdana" panose="020B0604030504040204" pitchFamily="34" charset="0"/>
              </a:rPr>
              <a:t>Hvordan kan hygiejne påvirke såret?</a:t>
            </a:r>
            <a:endParaRPr lang="da-DK" sz="1200" b="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Hindre spredning fra omgivelserne og afbryde smitteveje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Husk værnemidler</a:t>
            </a:r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482946-9756-5280-34B3-E9DA93120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30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AC4E-BD57-D5AE-486F-43FA7BF3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A505A74-02A8-FFA7-A508-3E8B1FCDE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49FADC0-FFFC-33C1-80D0-0EA20044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E9D189-8451-66DB-5E55-3BCB64BA6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459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875C-0CC7-EB45-61D2-150E6F74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D52F317-ED69-73B1-8FCA-2DB705939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A994F6D-AB14-F02A-1536-7ED489E81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Hvilke krav stilles der til vandet der skylles med? Svar: Godkendt til drikkevand.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Ca. 32 grader, vandet skal løbe i 30 sek. </a:t>
            </a:r>
          </a:p>
          <a:p>
            <a:pPr>
              <a:lnSpc>
                <a:spcPct val="100000"/>
              </a:lnSpc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Hvordan skylles såret optimalt? Svar: Jo større mængde vand jo bedre.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Hvornår bruges der sæbe? Svar: Ved MRSA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E5BE55-006C-444B-5845-3A301DE2E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79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397EF-3E20-9B7A-68DA-80FC6E5EB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B0EDC9-6266-E4D5-C649-DFF37BA0D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BFE40D7-F551-835F-A8C3-41FFF7BC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Svar: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Kirurgisk - Instrumenter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Autolytisk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– produkter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Mekanisk –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debrisoft</a:t>
            </a:r>
            <a:endParaRPr lang="da-DK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Biologisk - Larver</a:t>
            </a:r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920AB2-C016-4856-024A-4172C8D62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60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0CEF-22D3-1342-076A-D41A919E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6CA641E-AC62-8845-9F9B-C3839BEC1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13D8479-0656-B3F0-2EE8-2F237ADA9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latin typeface="Verdana" panose="020B0604030504040204" pitchFamily="34" charset="0"/>
                <a:ea typeface="Verdana" panose="020B0604030504040204" pitchFamily="34" charset="0"/>
              </a:rPr>
              <a:t>Hvorfor er det vigtigt med debridering?</a:t>
            </a:r>
            <a:endParaRPr lang="da-DK" sz="1200" b="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200" b="0" dirty="0">
                <a:latin typeface="Verdana" panose="020B0604030504040204" pitchFamily="34" charset="0"/>
                <a:ea typeface="Verdana" panose="020B0604030504040204" pitchFamily="34" charset="0"/>
              </a:rPr>
              <a:t>Svar: 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Fjernelse af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avitalt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væv.</a:t>
            </a:r>
          </a:p>
          <a:p>
            <a:pPr>
              <a:lnSpc>
                <a:spcPct val="100000"/>
              </a:lnSpc>
            </a:pPr>
            <a:endParaRPr lang="da-DK" sz="1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Hvornår og hvor ofte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debrideres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Svar: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Afhængigt af såret: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Ved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avitalt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væv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Store mængder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febrin</a:t>
            </a:r>
            <a:endParaRPr lang="da-DK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B725EA-DDD2-1E82-9CDA-C40F9A08F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12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07C3F-2F7D-075D-8B5D-34583D87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286111E-461D-BA03-0415-F04FE7000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05B54E7-0DC3-34FC-3E76-FAA5CF4E5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latin typeface="Verdana" panose="020B0604030504040204" pitchFamily="34" charset="0"/>
                <a:ea typeface="Verdana" panose="020B0604030504040204" pitchFamily="34" charset="0"/>
              </a:rPr>
              <a:t>Hvornår skal vi være forsigtig med debridering?</a:t>
            </a:r>
            <a:endParaRPr lang="da-DK" sz="1200" b="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Svar: Ved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febrin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Små mængder fjernes ikke.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Hvornår skal nekrose ikke </a:t>
            </a:r>
            <a:r>
              <a:rPr lang="da-DK" b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debriders</a:t>
            </a:r>
            <a:r>
              <a:rPr lang="da-DK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Svar: Tørre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nekroser</a:t>
            </a:r>
            <a:endParaRPr lang="da-DK" sz="1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498FD6-DAE4-E30E-909D-9A2B60367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24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1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94350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274278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4242613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92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491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06717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1590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848164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</a:t>
            </a:r>
            <a:br>
              <a:rPr lang="da-DK"/>
            </a:br>
            <a:r>
              <a:rPr lang="da-DK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906090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58671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36738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84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796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136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283534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220273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861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953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68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B1D0884-AF9C-69F1-9583-FE1DFF406279}"/>
              </a:ext>
            </a:extLst>
          </p:cNvPr>
          <p:cNvGrpSpPr/>
          <p:nvPr userDrawn="1"/>
        </p:nvGrpSpPr>
        <p:grpSpPr>
          <a:xfrm>
            <a:off x="10852150" y="5570068"/>
            <a:ext cx="857249" cy="849364"/>
            <a:chOff x="4998720" y="298705"/>
            <a:chExt cx="1344930" cy="1317176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ED96FB-2902-279B-E715-7EB93F0C5B46}"/>
                </a:ext>
              </a:extLst>
            </p:cNvPr>
            <p:cNvSpPr/>
            <p:nvPr/>
          </p:nvSpPr>
          <p:spPr>
            <a:xfrm>
              <a:off x="4998720" y="298705"/>
              <a:ext cx="1344930" cy="1317176"/>
            </a:xfrm>
            <a:prstGeom prst="ellipse">
              <a:avLst/>
            </a:prstGeom>
            <a:grpFill/>
            <a:ln w="101600">
              <a:solidFill>
                <a:srgbClr val="3B51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Billede 11" descr="Et billede, der indeholder Grafik, symbol, logo, cirkel&#10;&#10;Automatisk genereret beskrivelse">
              <a:extLst>
                <a:ext uri="{FF2B5EF4-FFF2-40B4-BE49-F238E27FC236}">
                  <a16:creationId xmlns:a16="http://schemas.microsoft.com/office/drawing/2014/main" id="{05B7E7A7-0DBE-85CD-E920-E4A98D10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65" y="548673"/>
              <a:ext cx="817240" cy="8172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292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sjaelland.dk/saarbehandl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6" y="615697"/>
            <a:ext cx="5276566" cy="277114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dirty="0">
                <a:ea typeface="Verdana"/>
              </a:rPr>
              <a:t>Lokal sårbehandling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>
                <a:ea typeface="Verdana"/>
              </a:rPr>
              <a:t>Sårrensning og debridering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719CCCDF-E084-CFED-5592-F27E5CAF0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Refleksionsspørgsmål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7018338"/>
            <a:ext cx="360363" cy="3254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0CDA025-C729-C7F4-EAF3-BA87A85F6496}"/>
              </a:ext>
            </a:extLst>
          </p:cNvPr>
          <p:cNvSpPr txBox="1">
            <a:spLocks/>
          </p:cNvSpPr>
          <p:nvPr/>
        </p:nvSpPr>
        <p:spPr>
          <a:xfrm>
            <a:off x="399813" y="4183200"/>
            <a:ext cx="5496489" cy="1114014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92C8572-D9EC-01C4-AD34-A394F6043196}"/>
              </a:ext>
            </a:extLst>
          </p:cNvPr>
          <p:cNvSpPr txBox="1">
            <a:spLocks/>
          </p:cNvSpPr>
          <p:nvPr/>
        </p:nvSpPr>
        <p:spPr>
          <a:xfrm>
            <a:off x="817215" y="5459737"/>
            <a:ext cx="4464051" cy="633839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generelle sårprincipper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37EAD34-11B3-D995-9480-2D6DDD10C5D7}"/>
              </a:ext>
            </a:extLst>
          </p:cNvPr>
          <p:cNvSpPr txBox="1"/>
          <p:nvPr/>
        </p:nvSpPr>
        <p:spPr>
          <a:xfrm>
            <a:off x="748476" y="6093576"/>
            <a:ext cx="247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Version 2. 19.12.2025.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B1DFA88-7C34-CC55-4E8B-8D93545D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90" y="0"/>
            <a:ext cx="5683209" cy="4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4AD734-E239-1A74-2917-B27568A4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BF64E-C4E6-CEDE-1283-A0DB8E0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AC35EFE1-060D-AB30-7C22-6A939F09AD54}"/>
              </a:ext>
            </a:extLst>
          </p:cNvPr>
          <p:cNvSpPr/>
          <p:nvPr/>
        </p:nvSpPr>
        <p:spPr>
          <a:xfrm>
            <a:off x="4531247" y="1922334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Hvad skal man sikre sig inden man udfører lokal sårbehandling?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pic>
        <p:nvPicPr>
          <p:cNvPr id="7" name="Grafik 6" descr="Skriveplade delvist markeret med massiv udfyldning">
            <a:extLst>
              <a:ext uri="{FF2B5EF4-FFF2-40B4-BE49-F238E27FC236}">
                <a16:creationId xmlns:a16="http://schemas.microsoft.com/office/drawing/2014/main" id="{AC26E9E3-1389-CA21-B181-A61F2FB9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452" y="2559500"/>
            <a:ext cx="3161156" cy="3161156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88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668C-57C3-00D4-2D79-5E663D835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5CBE54-5347-05E0-B527-53E4CCB0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806CF-6CE2-42E9-784B-761A684F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4CB029E8-628A-2A73-AEC9-BD783302239A}"/>
              </a:ext>
            </a:extLst>
          </p:cNvPr>
          <p:cNvSpPr/>
          <p:nvPr/>
        </p:nvSpPr>
        <p:spPr>
          <a:xfrm>
            <a:off x="4531247" y="1922334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Hvordan kan hygiejne påvirke såret?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9BC8C4D-646F-BA2C-2169-577AEE86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7205" y="2348345"/>
            <a:ext cx="2107267" cy="293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158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0FBF0-C496-8D98-0940-73436362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54700F-BE2E-1284-1675-7033243E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D3D83D-02E0-7644-F2E3-CC0BFDE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6B351F9D-1E35-B60A-D5DE-87F23239704E}"/>
              </a:ext>
            </a:extLst>
          </p:cNvPr>
          <p:cNvSpPr/>
          <p:nvPr/>
        </p:nvSpPr>
        <p:spPr>
          <a:xfrm>
            <a:off x="5535985" y="4298476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Hvornår benyttes de?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5356D19D-EB6A-DF3A-A94B-A1FAAFBA2BEA}"/>
              </a:ext>
            </a:extLst>
          </p:cNvPr>
          <p:cNvSpPr/>
          <p:nvPr/>
        </p:nvSpPr>
        <p:spPr>
          <a:xfrm>
            <a:off x="1344703" y="1724951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Hvad er forskellen på steril og ren procedure?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pic>
        <p:nvPicPr>
          <p:cNvPr id="3" name="Grafik 2" descr="Brusebad med massiv udfyldning">
            <a:extLst>
              <a:ext uri="{FF2B5EF4-FFF2-40B4-BE49-F238E27FC236}">
                <a16:creationId xmlns:a16="http://schemas.microsoft.com/office/drawing/2014/main" id="{1C60E3D7-009E-8BAC-550F-54C60C16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270" y="4208575"/>
            <a:ext cx="914400" cy="9144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1B068DA-730C-C5AB-EFD7-DFE6132B24A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8110" y="4794098"/>
            <a:ext cx="1479928" cy="1739902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73DA230-85C1-1477-1BC9-189753AC40D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1997" y="1183288"/>
            <a:ext cx="862734" cy="22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DDA4-F46C-34F0-A0EF-FDD4FFF1A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A6D721-4CA7-78C9-D256-8348CCA2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A8EEEE-2D3D-F46D-832C-35334F28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432E7152-4B86-B3DF-A48D-C7F3B1FF49CB}"/>
              </a:ext>
            </a:extLst>
          </p:cNvPr>
          <p:cNvSpPr/>
          <p:nvPr/>
        </p:nvSpPr>
        <p:spPr>
          <a:xfrm>
            <a:off x="330470" y="3513385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Hvilke krav stilles der til vandet, som der skylles med?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8D4AC6BE-8394-A779-A30B-B78312B218B0}"/>
              </a:ext>
            </a:extLst>
          </p:cNvPr>
          <p:cNvSpPr/>
          <p:nvPr/>
        </p:nvSpPr>
        <p:spPr>
          <a:xfrm>
            <a:off x="2536193" y="1346260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Hvordan udføres sårskylning? 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90CE6387-7B28-BDDF-40F5-A3F53B0C6C5E}"/>
              </a:ext>
            </a:extLst>
          </p:cNvPr>
          <p:cNvSpPr/>
          <p:nvPr/>
        </p:nvSpPr>
        <p:spPr>
          <a:xfrm>
            <a:off x="5172774" y="3513385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skylles såret optimalt?</a:t>
            </a:r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10A9308B-B84C-3FF4-96B3-2CEBFDB70493}"/>
              </a:ext>
            </a:extLst>
          </p:cNvPr>
          <p:cNvSpPr/>
          <p:nvPr/>
        </p:nvSpPr>
        <p:spPr>
          <a:xfrm>
            <a:off x="2784573" y="5196904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Hvornår bruges der sæbe?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806F74D5-2AC8-52D4-5716-F99FFF873D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4217" y="304966"/>
            <a:ext cx="2147204" cy="2138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Brusebad clipart png | PNGWing">
            <a:extLst>
              <a:ext uri="{FF2B5EF4-FFF2-40B4-BE49-F238E27FC236}">
                <a16:creationId xmlns:a16="http://schemas.microsoft.com/office/drawing/2014/main" id="{AE1B13DE-9672-0E98-0B93-00D25CEA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078" y="3262613"/>
            <a:ext cx="1838639" cy="183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0+ gratis illustrationer af Sæbe og Vask - Pixabay">
            <a:extLst>
              <a:ext uri="{FF2B5EF4-FFF2-40B4-BE49-F238E27FC236}">
                <a16:creationId xmlns:a16="http://schemas.microsoft.com/office/drawing/2014/main" id="{32B0C151-93C9-5DCC-79AF-999BA588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47" y="5196904"/>
            <a:ext cx="1189898" cy="13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8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44F6-6643-2FD6-D5DF-A5F11FBD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22F3CF-B8C1-E21B-21C3-1F8D4F30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189AD-6C4C-9B7C-9BC3-A25DA467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CD52F809-3C0C-888B-4735-AADFC4C4B517}"/>
              </a:ext>
            </a:extLst>
          </p:cNvPr>
          <p:cNvSpPr/>
          <p:nvPr/>
        </p:nvSpPr>
        <p:spPr>
          <a:xfrm>
            <a:off x="4281327" y="1987395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b="1" dirty="0"/>
              <a:t>Nævn forskellige </a:t>
            </a:r>
            <a:r>
              <a:rPr lang="da-DK" b="1" dirty="0" err="1"/>
              <a:t>debrideringsmetoder</a:t>
            </a:r>
            <a:r>
              <a:rPr lang="da-DK" b="1" dirty="0"/>
              <a:t>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AEE746-5004-714E-ECD3-D9670F70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6" y="2778282"/>
            <a:ext cx="2046154" cy="28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8CFA-FC90-C451-384F-F9369257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CF0E0B-B788-6D3D-541E-0F7639F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5E0CFD-C3FC-0D86-7003-65A84B72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0B2A0739-157B-65EB-2658-4B58A0015BFC}"/>
              </a:ext>
            </a:extLst>
          </p:cNvPr>
          <p:cNvSpPr/>
          <p:nvPr/>
        </p:nvSpPr>
        <p:spPr>
          <a:xfrm>
            <a:off x="3320744" y="1471834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Hvorfor er det vigtigt med debridering?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pic>
        <p:nvPicPr>
          <p:cNvPr id="3" name="Billede 2" descr="Et billede, der indeholder pink, person, indendørs, mad&#10;&#10;Automatisk genereret beskrivelse">
            <a:extLst>
              <a:ext uri="{FF2B5EF4-FFF2-40B4-BE49-F238E27FC236}">
                <a16:creationId xmlns:a16="http://schemas.microsoft.com/office/drawing/2014/main" id="{69AB3D50-F7E4-CA32-35F9-11AD84099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1" y="3210001"/>
            <a:ext cx="2921043" cy="297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aleboble: oval 5">
            <a:extLst>
              <a:ext uri="{FF2B5EF4-FFF2-40B4-BE49-F238E27FC236}">
                <a16:creationId xmlns:a16="http://schemas.microsoft.com/office/drawing/2014/main" id="{6164F7E7-31B7-1653-1A0E-8D738BC0A0AD}"/>
              </a:ext>
            </a:extLst>
          </p:cNvPr>
          <p:cNvSpPr/>
          <p:nvPr/>
        </p:nvSpPr>
        <p:spPr>
          <a:xfrm>
            <a:off x="5689872" y="3612411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Hvornår og hvor ofte </a:t>
            </a:r>
            <a:r>
              <a:rPr lang="da-DK" sz="2000" b="1" dirty="0" err="1">
                <a:solidFill>
                  <a:schemeClr val="bg1"/>
                </a:solidFill>
              </a:rPr>
              <a:t>debrideres</a:t>
            </a:r>
            <a:r>
              <a:rPr lang="da-DK" sz="2000" b="1" dirty="0">
                <a:solidFill>
                  <a:schemeClr val="bg1"/>
                </a:solidFill>
              </a:rPr>
              <a:t> der?</a:t>
            </a:r>
          </a:p>
        </p:txBody>
      </p:sp>
    </p:spTree>
    <p:extLst>
      <p:ext uri="{BB962C8B-B14F-4D97-AF65-F5344CB8AC3E}">
        <p14:creationId xmlns:p14="http://schemas.microsoft.com/office/powerpoint/2010/main" val="126731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43644-1BB6-E15F-9ACC-0EB4CB1D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3516E7-6FE2-B068-C6F5-EF051E70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3E97E-7699-D65A-B7B2-BDD753FB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794BC925-F74E-1087-6A50-486712A92CEE}"/>
              </a:ext>
            </a:extLst>
          </p:cNvPr>
          <p:cNvSpPr/>
          <p:nvPr/>
        </p:nvSpPr>
        <p:spPr>
          <a:xfrm>
            <a:off x="762813" y="1608298"/>
            <a:ext cx="599958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2000" b="1" dirty="0"/>
              <a:t>Hvornår skal vi være forsigtig med debridering?</a:t>
            </a:r>
            <a:endParaRPr lang="da-DK" sz="2000" b="1" kern="100" dirty="0">
              <a:ea typeface="Arial" panose="020B0604020202020204" pitchFamily="34" charset="0"/>
            </a:endParaRP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FB3335B5-6237-35F5-7953-46964780325F}"/>
              </a:ext>
            </a:extLst>
          </p:cNvPr>
          <p:cNvSpPr/>
          <p:nvPr/>
        </p:nvSpPr>
        <p:spPr>
          <a:xfrm>
            <a:off x="4876801" y="4155224"/>
            <a:ext cx="5178360" cy="1561997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Hvornår skal nekrose ikke </a:t>
            </a:r>
            <a:r>
              <a:rPr lang="da-DK" sz="2000" b="1" dirty="0" err="1">
                <a:solidFill>
                  <a:schemeClr val="bg1"/>
                </a:solidFill>
              </a:rPr>
              <a:t>debriders</a:t>
            </a:r>
            <a:r>
              <a:rPr lang="da-DK" sz="2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585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9BD9-42AF-CDA3-C0FC-1D802F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0" y="1145894"/>
            <a:ext cx="11078336" cy="5388106"/>
          </a:xfrm>
        </p:spPr>
        <p:txBody>
          <a:bodyPr/>
          <a:lstStyle/>
          <a:p>
            <a:br>
              <a:rPr lang="da-DK" sz="2000" dirty="0"/>
            </a:br>
            <a:r>
              <a:rPr lang="da-DK" sz="2000" dirty="0"/>
              <a:t>Udviklet af sårsygeplejersker fra Næstved, Slagelse, Sorø og Ringsted kommuner samt Sårambulatoriet, Slagelse Sygehus</a:t>
            </a:r>
            <a:br>
              <a:rPr lang="da-DK" sz="20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2000" dirty="0"/>
              <a:t>I samarbejde med Sundhedsstrategisk Planlægning</a:t>
            </a:r>
            <a:br>
              <a:rPr lang="da-DK" sz="32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3217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1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11954756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56AAD233-3EB6-4FF7-BFA7-D340701F48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54242-6DCB-4526-BD94-AF0AB437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8E48B9-2377-4CB4-8174-551768D25393}">
  <ds:schemaRefs>
    <ds:schemaRef ds:uri="http://schemas.microsoft.com/office/2006/documentManagement/types"/>
    <ds:schemaRef ds:uri="http://schemas.microsoft.com/office/2006/metadata/properties"/>
    <ds:schemaRef ds:uri="50359CDB-2370-4DFA-B91D-0E928C4A6869"/>
    <ds:schemaRef ds:uri="http://schemas.microsoft.com/office/infopath/2007/PartnerControls"/>
    <ds:schemaRef ds:uri="http://purl.org/dc/terms/"/>
    <ds:schemaRef ds:uri="45632986-2332-4bcb-a907-f319a322ff78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Sjælland - Koncern_DK_2022</Template>
  <TotalTime>7452</TotalTime>
  <Words>323</Words>
  <Application>Microsoft Office PowerPoint</Application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Region Sjælland - PPT</vt:lpstr>
      <vt:lpstr>1_Region Sjælland - PPT</vt:lpstr>
      <vt:lpstr>Lokal sårbehandling - Sårrensning og debridering</vt:lpstr>
      <vt:lpstr>Refleksion</vt:lpstr>
      <vt:lpstr>Refleksion</vt:lpstr>
      <vt:lpstr>Refleksion</vt:lpstr>
      <vt:lpstr>Refleksion</vt:lpstr>
      <vt:lpstr>Refleksion</vt:lpstr>
      <vt:lpstr>Refleksion</vt:lpstr>
      <vt:lpstr>Refleksion</vt:lpstr>
      <vt:lpstr> Udviklet af sårsygeplejersker fra Næstved, Slagelse, Sorø og Ringsted kommuner samt Sårambulatoriet, Slagelse Sygehus   I samarbejde med Sundhedsstrategisk Planlægning     www.regionsjaelland.dk/saarbehandling 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Lokal sårbehandling (Version 1)</dc:title>
  <dc:creator>Pernille Graae Hjortebjerg</dc:creator>
  <cp:lastModifiedBy>Barbara í Nesinum Askham</cp:lastModifiedBy>
  <cp:revision>39</cp:revision>
  <dcterms:created xsi:type="dcterms:W3CDTF">2024-09-17T19:28:34Z</dcterms:created>
  <dcterms:modified xsi:type="dcterms:W3CDTF">2026-01-08T11:43:32Z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e0d316dd-53ad-41da-afb1-dcfc39a8304a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