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700" r:id="rId5"/>
  </p:sldMasterIdLst>
  <p:notesMasterIdLst>
    <p:notesMasterId r:id="rId11"/>
  </p:notesMasterIdLst>
  <p:handoutMasterIdLst>
    <p:handoutMasterId r:id="rId12"/>
  </p:handoutMasterIdLst>
  <p:sldIdLst>
    <p:sldId id="308" r:id="rId6"/>
    <p:sldId id="594" r:id="rId7"/>
    <p:sldId id="593" r:id="rId8"/>
    <p:sldId id="595" r:id="rId9"/>
    <p:sldId id="600" r:id="rId10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182"/>
    <a:srgbClr val="004250"/>
    <a:srgbClr val="0085A0"/>
    <a:srgbClr val="6FD3E3"/>
    <a:srgbClr val="333091"/>
    <a:srgbClr val="006479"/>
    <a:srgbClr val="003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3" autoAdjust="0"/>
    <p:restoredTop sz="74948" autoAdjust="0"/>
  </p:normalViewPr>
  <p:slideViewPr>
    <p:cSldViewPr snapToGrid="0" snapToObjects="1">
      <p:cViewPr varScale="1">
        <p:scale>
          <a:sx n="95" d="100"/>
          <a:sy n="95" d="100"/>
        </p:scale>
        <p:origin x="12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08-01-2026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99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97D6F-46A6-4EA0-3422-DE82F7F61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2022C13-026B-BD7E-7DB1-4DB2D5420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AE580B2-7356-381C-B003-6AAB61135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Hvad er definitionen af et sår?</a:t>
            </a:r>
            <a:endParaRPr lang="da-DK" noProof="0" dirty="0"/>
          </a:p>
          <a:p>
            <a:pPr defTabSz="590400">
              <a:lnSpc>
                <a:spcPct val="100000"/>
              </a:lnSpc>
              <a:spcBef>
                <a:spcPts val="1000"/>
              </a:spcBef>
            </a:pPr>
            <a:r>
              <a:rPr lang="da-DK" dirty="0"/>
              <a:t>En defekt eller skade i huden forårsaget af:</a:t>
            </a:r>
          </a:p>
          <a:p>
            <a:pPr marL="179705" indent="-179705" defTabSz="590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83565" algn="l"/>
              </a:tabLst>
            </a:pPr>
            <a:r>
              <a:rPr lang="da-DK" dirty="0"/>
              <a:t>Fysisk påvirkning</a:t>
            </a:r>
          </a:p>
          <a:p>
            <a:pPr marL="179705" indent="-179705" defTabSz="590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77850" algn="l"/>
              </a:tabLst>
            </a:pPr>
            <a:r>
              <a:rPr lang="da-DK" dirty="0"/>
              <a:t>Mekanisk påvirkning</a:t>
            </a:r>
          </a:p>
          <a:p>
            <a:pPr marL="179705" indent="-179705" defTabSz="590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77850" algn="l"/>
              </a:tabLst>
            </a:pPr>
            <a:r>
              <a:rPr lang="da-DK" dirty="0"/>
              <a:t>Varme</a:t>
            </a:r>
          </a:p>
          <a:p>
            <a:pPr marL="179705" indent="-179705" defTabSz="590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77850" algn="l"/>
              </a:tabLst>
            </a:pPr>
            <a:r>
              <a:rPr lang="da-DK" dirty="0"/>
              <a:t>Kulde</a:t>
            </a:r>
          </a:p>
          <a:p>
            <a:pPr marL="179705" indent="-179705" defTabSz="590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77850" algn="l"/>
              </a:tabLst>
            </a:pPr>
            <a:r>
              <a:rPr lang="da-DK" dirty="0"/>
              <a:t>Underliggende sygdom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776B18-9538-38B2-10F8-B8B97CD30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42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77850" algn="l"/>
              </a:tabLst>
              <a:defRPr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Hvad karakteriserer et akut sår?</a:t>
            </a:r>
            <a:endParaRPr lang="da-DK" sz="12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77850" algn="l"/>
              </a:tabLst>
              <a:defRPr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De er normalt udløst af traume eller kirurgi og opstår pludseligt. De heler hurtigt som forventet af sårhelingsprocessen. De har god heling og styrke.</a:t>
            </a:r>
          </a:p>
          <a:p>
            <a:pPr marL="0" marR="0" lvl="0" indent="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77850" algn="l"/>
              </a:tabLst>
              <a:defRPr/>
            </a:pPr>
            <a:endParaRPr lang="da-DK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77850" algn="l"/>
              </a:tabLst>
              <a:defRPr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Nævn nogle eksempler på akutte sår?</a:t>
            </a:r>
            <a:endParaRPr lang="da-DK" sz="12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Akutte sår som fx bidsår, stiksår, snitsår, brandsår og alle kirurgiske sår. I lukkede ukomplicerede operationssår foregår helingen hurtigt, og allerede 1-2 dage efter </a:t>
            </a:r>
            <a:r>
              <a:rPr 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suturering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er såret dækket af hudceller. Dette giver et godt kosmetisk resultat uden meget bindevæv. </a:t>
            </a:r>
          </a:p>
          <a:p>
            <a:pPr algn="l">
              <a:lnSpc>
                <a:spcPct val="100000"/>
              </a:lnSpc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Man skal være opmærksom på, at et akut sår kan blive kronisk, hvis der opstår komplikationer som fx infektion.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33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0729B-044D-4473-E45C-C86FA568A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78B3D1C-FE10-60F4-27C2-23575B6D1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AEBFD68-FF4A-416C-43BC-E39D9C1EE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Hvad karakteriserer et kronisk sår?</a:t>
            </a:r>
          </a:p>
          <a:p>
            <a:pPr marL="0" marR="0" lvl="0" indent="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Det er sår, som ikke følger den normale sårhelingsproces. De er ofte forårsaget af vaskulær skade, kronisk inflammation eller gentagen vævsskade. Sårenes helingstid er forlænget og/eller  stoppet i helingsprocessen og kaldes også problemsår eller langsomt helende sår. Man anser sår, der ikke er helet inden for 30 dage på trods af optimal behandling for ”kroniske sår”.</a:t>
            </a:r>
          </a:p>
          <a:p>
            <a:pPr marL="0" marR="0" lvl="0" indent="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Nævn nogle eksempler på kroniske sår?</a:t>
            </a:r>
          </a:p>
          <a:p>
            <a:pPr marL="0" marR="0" lvl="0" indent="-17145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Venøse sår</a:t>
            </a:r>
          </a:p>
          <a:p>
            <a:pPr marL="0" marR="0" lvl="0" indent="-17145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Arterielle sår</a:t>
            </a:r>
          </a:p>
          <a:p>
            <a:pPr marL="0" marR="0" lvl="0" indent="-17145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Diabetiske sår</a:t>
            </a:r>
          </a:p>
          <a:p>
            <a:pPr marL="0" marR="0" lvl="0" indent="-171450" algn="l" defTabSz="590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Tryksår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ED28F33-B281-370F-286D-AD28BEC62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06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61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9DF3FB7-2679-4785-86CF-324A9660DD10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D6D32C3-3E39-44FC-B677-F64FDC651BDE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CDBE7BF-11F8-4FEA-BFEC-7D25DB3D97D0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8FC5541-6228-4458-8AA3-F4FC705DF069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6FE865B-5B57-483A-A65D-8601EAA9A5CC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6FF9743-D561-41DA-8162-880680161236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F43B73F-CA28-465A-B2C5-72304D641297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6ECFA3D-F67C-4092-9024-DA37BB7B488C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72B0B62-FD8F-4514-B0D3-1385BBD1C9E2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5A5C9FA-7323-449A-8C51-40891D84CE74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044080B-BD50-45ED-8890-5C96E964A5D2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370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9DF3FB7-2679-4785-86CF-324A9660DD10}" type="datetime2">
              <a:rPr lang="da-DK" smtClean="0"/>
              <a:t>8. januar 2026</a:t>
            </a:fld>
            <a:endParaRPr lang="da-DK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085477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044080B-BD50-45ED-8890-5C96E964A5D2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 </a:t>
            </a:r>
          </a:p>
        </p:txBody>
      </p:sp>
    </p:spTree>
    <p:extLst>
      <p:ext uri="{BB962C8B-B14F-4D97-AF65-F5344CB8AC3E}">
        <p14:creationId xmlns:p14="http://schemas.microsoft.com/office/powerpoint/2010/main" val="977346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8EF4536-83BB-4B6B-A5A9-2E73A9072087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1642832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2C87F27-EE12-4938-80DE-BE1F8E314653}" type="datetime2">
              <a:rPr lang="da-DK" smtClean="0"/>
              <a:t>8. januar 2026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9216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342E39-B2FD-4155-8CDD-1208702E0618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487130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DBEB-857E-451A-BA15-BCBFE074FAF9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97311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320031-357C-45E4-A312-3B4B3BB4F5FF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875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E67AD7F-04EB-42CE-B308-8E3EDD9079AE}" type="datetime2">
              <a:rPr lang="da-DK" smtClean="0"/>
              <a:t>8. januar 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4292524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BBDAE-FDA6-4294-97C1-1B5EAA1CE256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</a:t>
            </a:r>
            <a:br>
              <a:rPr lang="da-DK"/>
            </a:br>
            <a:r>
              <a:rPr lang="da-DK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79362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8EF4536-83BB-4B6B-A5A9-2E73A9072087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D6D32C3-3E39-44FC-B677-F64FDC651BDE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051286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CDBE7BF-11F8-4FEA-BFEC-7D25DB3D97D0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814979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8FC5541-6228-4458-8AA3-F4FC705DF069}" type="datetime2">
              <a:rPr lang="da-DK" smtClean="0"/>
              <a:t>8. januar 2026</a:t>
            </a:fld>
            <a:endParaRPr lang="da-DK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6211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6FE865B-5B57-483A-A65D-8601EAA9A5CC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9908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6FF9743-D561-41DA-8162-880680161236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2202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F43B73F-CA28-465A-B2C5-72304D641297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883657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6ECFA3D-F67C-4092-9024-DA37BB7B488C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/>
              <a:t>Klik for at tilføje en tekst</a:t>
            </a:r>
          </a:p>
        </p:txBody>
      </p:sp>
    </p:spTree>
    <p:extLst>
      <p:ext uri="{BB962C8B-B14F-4D97-AF65-F5344CB8AC3E}">
        <p14:creationId xmlns:p14="http://schemas.microsoft.com/office/powerpoint/2010/main" val="3008094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72B0B62-FD8F-4514-B0D3-1385BBD1C9E2}" type="datetime2">
              <a:rPr lang="da-DK" smtClean="0"/>
              <a:t>8. januar 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1285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5A5C9FA-7323-449A-8C51-40891D84CE74}" type="datetime2">
              <a:rPr lang="da-DK" smtClean="0"/>
              <a:t>8. januar 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7059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99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2C87F27-EE12-4938-80DE-BE1F8E314653}" type="datetime2">
              <a:rPr lang="da-DK" smtClean="0"/>
              <a:t>8. januar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342E39-B2FD-4155-8CDD-1208702E0618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DBEB-857E-451A-BA15-BCBFE074FAF9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320031-357C-45E4-A312-3B4B3BB4F5FF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E67AD7F-04EB-42CE-B308-8E3EDD9079AE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BBDAE-FDA6-4294-97C1-1B5EAA1CE256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8106E4C-3BC3-4FDF-BD0C-4DDE8CB7F1E2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14B721F1-4F88-ACEB-740E-BE159B0D2C98}"/>
              </a:ext>
            </a:extLst>
          </p:cNvPr>
          <p:cNvGrpSpPr/>
          <p:nvPr userDrawn="1"/>
        </p:nvGrpSpPr>
        <p:grpSpPr>
          <a:xfrm>
            <a:off x="10943980" y="5600380"/>
            <a:ext cx="698492" cy="804206"/>
            <a:chOff x="10943980" y="5600380"/>
            <a:chExt cx="698492" cy="80420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E2FBB65-E02F-1F9C-1978-8D259427C051}"/>
                </a:ext>
              </a:extLst>
            </p:cNvPr>
            <p:cNvSpPr/>
            <p:nvPr/>
          </p:nvSpPr>
          <p:spPr>
            <a:xfrm>
              <a:off x="10958908" y="5636847"/>
              <a:ext cx="672067" cy="767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0A647D81-7332-24C5-DD7C-820A6C77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5285" b="98374" l="2469" r="95062">
                          <a14:foregroundMark x1="20988" y1="97967" x2="38479" y2="84445"/>
                          <a14:foregroundMark x1="58777" y1="79283" x2="58969" y2="79242"/>
                          <a14:foregroundMark x1="50402" y1="81082" x2="53668" y2="80381"/>
                          <a14:foregroundMark x1="87736" y1="72141" x2="97942" y2="50813"/>
                          <a14:foregroundMark x1="97942" y1="50813" x2="93827" y2="2846"/>
                          <a14:foregroundMark x1="93827" y1="2846" x2="37449" y2="9756"/>
                          <a14:foregroundMark x1="37449" y1="9756" x2="6173" y2="83333"/>
                          <a14:foregroundMark x1="6173" y1="83333" x2="20988" y2="97967"/>
                          <a14:foregroundMark x1="90947" y1="27236" x2="95473" y2="54878"/>
                          <a14:foregroundMark x1="95473" y1="54878" x2="90123" y2="65041"/>
                          <a14:foregroundMark x1="94239" y1="8130" x2="73251" y2="5285"/>
                          <a14:foregroundMark x1="73251" y1="5285" x2="69959" y2="7317"/>
                          <a14:foregroundMark x1="6584" y1="80081" x2="19342" y2="98780"/>
                          <a14:foregroundMark x1="19342" y1="98780" x2="22634" y2="98780"/>
                          <a14:foregroundMark x1="17695" y1="98780" x2="7819" y2="79268"/>
                          <a14:foregroundMark x1="6996" y1="80081" x2="2469" y2="98374"/>
                          <a14:foregroundMark x1="54733" y1="27642" x2="57202" y2="29268"/>
                          <a14:backgroundMark x1="40741" y1="97967" x2="58436" y2="80081"/>
                          <a14:backgroundMark x1="58436" y1="80081" x2="90947" y2="79268"/>
                          <a14:backgroundMark x1="90947" y1="79268" x2="95062" y2="99593"/>
                          <a14:backgroundMark x1="95062" y1="99593" x2="40329" y2="97154"/>
                          <a14:backgroundMark x1="40329" y1="97154" x2="39506" y2="95935"/>
                          <a14:backgroundMark x1="47737" y1="94309" x2="47325" y2="94715"/>
                          <a14:backgroundMark x1="48971" y1="78862" x2="46091" y2="78862"/>
                          <a14:backgroundMark x1="47325" y1="78862" x2="47737" y2="79675"/>
                          <a14:backgroundMark x1="42798" y1="80894" x2="41152" y2="85366"/>
                          <a14:backgroundMark x1="41564" y1="85366" x2="48148" y2="82927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 rot="21286761">
              <a:off x="10943980" y="5600380"/>
              <a:ext cx="698492" cy="70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B518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</a:t>
            </a:r>
          </a:p>
          <a:p>
            <a:pPr lvl="7"/>
            <a:r>
              <a:rPr lang="da-DK"/>
              <a:t>Ottende niveau</a:t>
            </a:r>
          </a:p>
          <a:p>
            <a:pPr lvl="8"/>
            <a:r>
              <a:rPr lang="da-DK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8106E4C-3BC3-4FDF-BD0C-4DDE8CB7F1E2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3B1D0884-AF9C-69F1-9583-FE1DFF406279}"/>
              </a:ext>
            </a:extLst>
          </p:cNvPr>
          <p:cNvGrpSpPr/>
          <p:nvPr userDrawn="1"/>
        </p:nvGrpSpPr>
        <p:grpSpPr>
          <a:xfrm>
            <a:off x="10852150" y="5570068"/>
            <a:ext cx="857249" cy="849364"/>
            <a:chOff x="4998720" y="298705"/>
            <a:chExt cx="1344930" cy="1317176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5ED96FB-2902-279B-E715-7EB93F0C5B46}"/>
                </a:ext>
              </a:extLst>
            </p:cNvPr>
            <p:cNvSpPr/>
            <p:nvPr/>
          </p:nvSpPr>
          <p:spPr>
            <a:xfrm>
              <a:off x="4998720" y="298705"/>
              <a:ext cx="1344930" cy="1317176"/>
            </a:xfrm>
            <a:prstGeom prst="ellipse">
              <a:avLst/>
            </a:prstGeom>
            <a:grpFill/>
            <a:ln w="101600">
              <a:solidFill>
                <a:srgbClr val="3B51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2" name="Billede 11" descr="Et billede, der indeholder Grafik, symbol, logo, cirkel&#10;&#10;Automatisk genereret beskrivelse">
              <a:extLst>
                <a:ext uri="{FF2B5EF4-FFF2-40B4-BE49-F238E27FC236}">
                  <a16:creationId xmlns:a16="http://schemas.microsoft.com/office/drawing/2014/main" id="{05B7E7A7-0DBE-85CD-E920-E4A98D106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565" y="548673"/>
              <a:ext cx="817240" cy="81724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4977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B518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574">
          <p15:clr>
            <a:srgbClr val="F26B43"/>
          </p15:clr>
        </p15:guide>
        <p15:guide id="3" pos="6652">
          <p15:clr>
            <a:srgbClr val="F26B43"/>
          </p15:clr>
        </p15:guide>
        <p15:guide id="4" pos="3613">
          <p15:clr>
            <a:srgbClr val="F26B43"/>
          </p15:clr>
        </p15:guide>
        <p15:guide id="5" pos="3386">
          <p15:clr>
            <a:srgbClr val="F26B43"/>
          </p15:clr>
        </p15:guide>
        <p15:guide id="6" pos="4475">
          <p15:clr>
            <a:srgbClr val="F26B43"/>
          </p15:clr>
        </p15:guide>
        <p15:guide id="7" pos="4929">
          <p15:clr>
            <a:srgbClr val="F26B43"/>
          </p15:clr>
        </p15:guide>
        <p15:guide id="8" pos="2751">
          <p15:clr>
            <a:srgbClr val="F26B43"/>
          </p15:clr>
        </p15:guide>
        <p15:guide id="9" pos="2298">
          <p15:clr>
            <a:srgbClr val="F26B43"/>
          </p15:clr>
        </p15:guide>
        <p15:guide id="10" orient="horz" pos="3952">
          <p15:clr>
            <a:srgbClr val="F26B43"/>
          </p15:clr>
        </p15:guide>
        <p15:guide id="11" orient="horz" pos="913">
          <p15:clr>
            <a:srgbClr val="F26B43"/>
          </p15:clr>
        </p15:guide>
        <p15:guide id="12" orient="horz" pos="1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sjaelland.dk/saarbehandl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1EDE030E-4555-3E9C-8F10-1C3206409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041" y="1315325"/>
            <a:ext cx="5945528" cy="281330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da-DK" dirty="0"/>
              <a:t>Definition af sår</a:t>
            </a:r>
          </a:p>
        </p:txBody>
      </p:sp>
      <p:pic>
        <p:nvPicPr>
          <p:cNvPr id="9" name="Billede 8" descr="Et billede, der indeholder person, tøj, kvinde, indendørs&#10;&#10;Automatisk genereret beskrivelse">
            <a:extLst>
              <a:ext uri="{FF2B5EF4-FFF2-40B4-BE49-F238E27FC236}">
                <a16:creationId xmlns:a16="http://schemas.microsoft.com/office/drawing/2014/main" id="{58B2A36D-5AB9-D644-506C-184C07DF1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30844" r="26701" b="-1"/>
          <a:stretch/>
        </p:blipFill>
        <p:spPr>
          <a:xfrm>
            <a:off x="5064370" y="2"/>
            <a:ext cx="7127630" cy="5582200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noFill/>
        </p:spPr>
      </p:pic>
      <p:sp>
        <p:nvSpPr>
          <p:cNvPr id="14" name="Slide Number Placeholder 3" hidden="1">
            <a:extLst>
              <a:ext uri="{FF2B5EF4-FFF2-40B4-BE49-F238E27FC236}">
                <a16:creationId xmlns:a16="http://schemas.microsoft.com/office/drawing/2014/main" id="{B5C40674-10E3-4773-A21E-8B62793D85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10F726D-B030-3447-AC7E-BC2948CBAB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F670BCA-77CA-F7F0-8285-5F05B23923E5}"/>
              </a:ext>
            </a:extLst>
          </p:cNvPr>
          <p:cNvSpPr txBox="1"/>
          <p:nvPr/>
        </p:nvSpPr>
        <p:spPr>
          <a:xfrm>
            <a:off x="653041" y="6057657"/>
            <a:ext cx="247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>
                <a:solidFill>
                  <a:schemeClr val="bg1"/>
                </a:solidFill>
              </a:rPr>
              <a:t>Version 2. 19.12.2025.</a:t>
            </a:r>
          </a:p>
        </p:txBody>
      </p:sp>
      <p:sp>
        <p:nvSpPr>
          <p:cNvPr id="4" name="Undertitel 5">
            <a:extLst>
              <a:ext uri="{FF2B5EF4-FFF2-40B4-BE49-F238E27FC236}">
                <a16:creationId xmlns:a16="http://schemas.microsoft.com/office/drawing/2014/main" id="{D557FD8B-E663-0B52-A7DB-C4682C6AA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475" y="4641566"/>
            <a:ext cx="4464051" cy="877824"/>
          </a:xfrm>
        </p:spPr>
        <p:txBody>
          <a:bodyPr/>
          <a:lstStyle/>
          <a:p>
            <a:r>
              <a:rPr lang="da-DK" dirty="0"/>
              <a:t>Refleksionsspørgsmål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5F2645C-3FC1-7244-5577-9E64920E814C}"/>
              </a:ext>
            </a:extLst>
          </p:cNvPr>
          <p:cNvSpPr txBox="1">
            <a:spLocks/>
          </p:cNvSpPr>
          <p:nvPr/>
        </p:nvSpPr>
        <p:spPr>
          <a:xfrm>
            <a:off x="748476" y="5609720"/>
            <a:ext cx="4464051" cy="633839"/>
          </a:xfrm>
          <a:prstGeom prst="rect">
            <a:avLst/>
          </a:prstGeom>
        </p:spPr>
        <p:txBody>
          <a:bodyPr vert="horz" lIns="0" tIns="0" rIns="0" bIns="0" rtlCol="0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590400">
              <a:lnSpc>
                <a:spcPts val="2400"/>
              </a:lnSpc>
              <a:spcBef>
                <a:spcPts val="1000"/>
              </a:spcBef>
            </a:pPr>
            <a:r>
              <a:rPr lang="da-DK" sz="1800" b="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Tematik i g</a:t>
            </a:r>
            <a:r>
              <a:rPr lang="da-DK" sz="1800" b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enerelle sårprincipper</a:t>
            </a:r>
          </a:p>
        </p:txBody>
      </p:sp>
    </p:spTree>
    <p:extLst>
      <p:ext uri="{BB962C8B-B14F-4D97-AF65-F5344CB8AC3E}">
        <p14:creationId xmlns:p14="http://schemas.microsoft.com/office/powerpoint/2010/main" val="36695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C8D04-459D-2B35-DB23-2BAD08E26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58000C1-540B-5477-4F95-4B55C015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44774D-4ABF-0FAF-E1A4-8954A6E3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BC273EC2-ACA6-AD3D-8E57-8F3FDF4FC04A}"/>
              </a:ext>
            </a:extLst>
          </p:cNvPr>
          <p:cNvSpPr/>
          <p:nvPr/>
        </p:nvSpPr>
        <p:spPr>
          <a:xfrm>
            <a:off x="1162100" y="1974058"/>
            <a:ext cx="6497344" cy="1820702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da-DK" sz="2000" b="1" dirty="0"/>
              <a:t>Hvad er definitionen af et sår?</a:t>
            </a:r>
            <a:endParaRPr kumimoji="0" lang="da-DK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rial" panose="020B0604020202020204" pitchFamily="34" charset="0"/>
              <a:cs typeface="+mn-cs"/>
            </a:endParaRPr>
          </a:p>
        </p:txBody>
      </p:sp>
      <p:pic>
        <p:nvPicPr>
          <p:cNvPr id="3" name="Billede 2" descr="Et billede, der indeholder Kød/hud, person&#10;&#10;Automatisk genereret beskrivelse">
            <a:extLst>
              <a:ext uri="{FF2B5EF4-FFF2-40B4-BE49-F238E27FC236}">
                <a16:creationId xmlns:a16="http://schemas.microsoft.com/office/drawing/2014/main" id="{7E4482B2-1E33-E04D-3C1E-E814575C8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830" y="1052531"/>
            <a:ext cx="2483268" cy="38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0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B4AD734-E239-1A74-2917-B27568A4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0BF64E-C4E6-CEDE-1283-A0DB8E05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1" name="Taleboble: rektangel med afrundede hjørner 10">
            <a:extLst>
              <a:ext uri="{FF2B5EF4-FFF2-40B4-BE49-F238E27FC236}">
                <a16:creationId xmlns:a16="http://schemas.microsoft.com/office/drawing/2014/main" id="{2AB56060-E0CC-DC63-FCDC-F66B7838BD60}"/>
              </a:ext>
            </a:extLst>
          </p:cNvPr>
          <p:cNvSpPr/>
          <p:nvPr/>
        </p:nvSpPr>
        <p:spPr>
          <a:xfrm>
            <a:off x="7532856" y="2508565"/>
            <a:ext cx="4411443" cy="1337096"/>
          </a:xfrm>
          <a:prstGeom prst="wedgeRoundRect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dirty="0"/>
              <a:t>Nævn nogle eksempler på akutte sår?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AC35EFE1-060D-AB30-7C22-6A939F09AD54}"/>
              </a:ext>
            </a:extLst>
          </p:cNvPr>
          <p:cNvSpPr/>
          <p:nvPr/>
        </p:nvSpPr>
        <p:spPr>
          <a:xfrm>
            <a:off x="247701" y="1347410"/>
            <a:ext cx="7002954" cy="1995514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da-DK" sz="2000" b="1" dirty="0"/>
              <a:t>Hvad karakteriserer et akut sår?</a:t>
            </a:r>
            <a:endParaRPr kumimoji="0" lang="da-DK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rial" panose="020B0604020202020204" pitchFamily="34" charset="0"/>
              <a:cs typeface="+mn-cs"/>
            </a:endParaRPr>
          </a:p>
        </p:txBody>
      </p:sp>
      <p:pic>
        <p:nvPicPr>
          <p:cNvPr id="6" name="Billede 5" descr="Et billede, der indeholder Kød/hud, negl/søm/nål, skade, åre&#10;&#10;AI-genereret indhold kan være ukorrekt.">
            <a:extLst>
              <a:ext uri="{FF2B5EF4-FFF2-40B4-BE49-F238E27FC236}">
                <a16:creationId xmlns:a16="http://schemas.microsoft.com/office/drawing/2014/main" id="{302AF743-7290-44BF-4716-B898CCD35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18" y="4394163"/>
            <a:ext cx="7780694" cy="22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17324-AAB3-6B2A-A4D4-F81759151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AD4B8BF-9635-207E-4956-449221DB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34149C-B3C8-9D75-8C19-FD70008D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11" name="Taleboble: rektangel med afrundede hjørner 10">
            <a:extLst>
              <a:ext uri="{FF2B5EF4-FFF2-40B4-BE49-F238E27FC236}">
                <a16:creationId xmlns:a16="http://schemas.microsoft.com/office/drawing/2014/main" id="{FF40F231-C6A8-AE4B-7D9E-71F7B7DDB8B6}"/>
              </a:ext>
            </a:extLst>
          </p:cNvPr>
          <p:cNvSpPr/>
          <p:nvPr/>
        </p:nvSpPr>
        <p:spPr>
          <a:xfrm>
            <a:off x="7532856" y="3056523"/>
            <a:ext cx="4411443" cy="1337096"/>
          </a:xfrm>
          <a:prstGeom prst="wedgeRoundRect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dirty="0"/>
              <a:t>Nævn nogle eksempler på kroniske sår?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38AABE73-1930-AB7B-FCFF-7892DBA092C1}"/>
              </a:ext>
            </a:extLst>
          </p:cNvPr>
          <p:cNvSpPr/>
          <p:nvPr/>
        </p:nvSpPr>
        <p:spPr>
          <a:xfrm>
            <a:off x="247701" y="1347410"/>
            <a:ext cx="7583866" cy="2081590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da-DK" sz="2000" b="1" dirty="0"/>
              <a:t>Hvad karakteriserer et kronisk sår?</a:t>
            </a:r>
            <a:endParaRPr kumimoji="0" lang="da-DK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rial" panose="020B0604020202020204" pitchFamily="34" charset="0"/>
              <a:cs typeface="+mn-cs"/>
            </a:endParaRPr>
          </a:p>
        </p:txBody>
      </p:sp>
      <p:pic>
        <p:nvPicPr>
          <p:cNvPr id="8" name="Billede 7" descr="Et billede, der indeholder Kød/hud, hud, person&#10;&#10;AI-genereret indhold kan være ukorrekt.">
            <a:extLst>
              <a:ext uri="{FF2B5EF4-FFF2-40B4-BE49-F238E27FC236}">
                <a16:creationId xmlns:a16="http://schemas.microsoft.com/office/drawing/2014/main" id="{690F89CD-AE7C-09FA-F8B4-0885FDC9E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79" y="4668530"/>
            <a:ext cx="8504657" cy="15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0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89BD9-42AF-CDA3-C0FC-1D802FED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10" y="1145894"/>
            <a:ext cx="11078336" cy="5388106"/>
          </a:xfrm>
        </p:spPr>
        <p:txBody>
          <a:bodyPr/>
          <a:lstStyle/>
          <a:p>
            <a:br>
              <a:rPr lang="da-DK" sz="2000" dirty="0"/>
            </a:br>
            <a:r>
              <a:rPr lang="da-DK" sz="2000" dirty="0"/>
              <a:t>Udviklet af sårsygeplejersker fra Næstved, Slagelse, Sorø og Ringsted kommuner samt Sårambulatoriet, Slagelse Sygehus</a:t>
            </a:r>
            <a:br>
              <a:rPr lang="da-DK" sz="2000" dirty="0"/>
            </a:br>
            <a:br>
              <a:rPr lang="da-DK" sz="3200" dirty="0"/>
            </a:br>
            <a:br>
              <a:rPr lang="da-DK" sz="3200" dirty="0"/>
            </a:br>
            <a:r>
              <a:rPr lang="da-DK" sz="2000" dirty="0"/>
              <a:t>I samarbejde med Sundhedsstrategisk Planlægning</a:t>
            </a:r>
            <a:br>
              <a:rPr lang="da-DK" sz="32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r>
              <a:rPr lang="da-DK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www.regionsjaelland.dk/saarbehandling</a:t>
            </a:r>
            <a:r>
              <a:rPr lang="da-DK" sz="1800" dirty="0"/>
              <a:t>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7CBDB99-72F2-1970-0DF6-213E20F6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3055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760D69C8-40CC-40BD-8E60-FF542C1AEF31}" vid="{27CB18AC-6A74-4F46-BCFD-35C8E627E961}"/>
    </a:ext>
  </a:extLst>
</a:theme>
</file>

<file path=ppt/theme/theme2.xml><?xml version="1.0" encoding="utf-8"?>
<a:theme xmlns:a="http://schemas.openxmlformats.org/drawingml/2006/main" name="1_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760D69C8-40CC-40BD-8E60-FF542C1AEF31}" vid="{27CB18AC-6A74-4F46-BCFD-35C8E627E96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E3EE6ECFD6806F4C9C1D34CA87A002FF" ma:contentTypeVersion="0" ma:contentTypeDescription="GetOrganized dokument" ma:contentTypeScope="" ma:versionID="55542f3c7616ed2b03eb21965681abcf">
  <xsd:schema xmlns:xsd="http://www.w3.org/2001/XMLSchema" xmlns:xs="http://www.w3.org/2001/XMLSchema" xmlns:p="http://schemas.microsoft.com/office/2006/metadata/properties" xmlns:ns1="http://schemas.microsoft.com/sharepoint/v3" xmlns:ns2="50359CDB-2370-4DFA-B91D-0E928C4A6869" xmlns:ns3="45632986-2332-4bcb-a907-f319a322ff78" targetNamespace="http://schemas.microsoft.com/office/2006/metadata/properties" ma:root="true" ma:fieldsID="fd25e0330241f05e442963fc88651071" ns1:_="" ns2:_="" ns3:_="">
    <xsd:import namespace="http://schemas.microsoft.com/sharepoint/v3"/>
    <xsd:import namespace="50359CDB-2370-4DFA-B91D-0E928C4A6869"/>
    <xsd:import namespace="45632986-2332-4bcb-a907-f319a322ff78"/>
    <xsd:element name="properties">
      <xsd:complexType>
        <xsd:sequence>
          <xsd:element name="documentManagement">
            <xsd:complexType>
              <xsd:all>
                <xsd:element ref="ns1:Korrespondance" minOccurs="0"/>
                <xsd:element ref="ns2:Dato_x0020_oprettet" minOccurs="0"/>
                <xsd:element ref="ns1:CaseOwner"/>
                <xsd:element ref="ns1:Forsendelsesdato" minOccurs="0"/>
                <xsd:element ref="ns2:Dokumentgruppe" minOccurs="0"/>
                <xsd:element ref="ns1:TrackID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Part" minOccurs="0"/>
                <xsd:element ref="ns1:CCMCognitiveType" minOccurs="0"/>
                <xsd:element ref="ns2:CCMManageRelations" minOccurs="0"/>
                <xsd:element ref="ns2:Status" minOccurs="0"/>
                <xsd:element ref="ns2:Frist" minOccurs="0"/>
                <xsd:element ref="ns2:Registreringsdato" minOccurs="0"/>
                <xsd:element ref="ns2:CCMDescription" minOccurs="0"/>
                <xsd:element ref="ns2:Adresse" minOccurs="0"/>
                <xsd:element ref="ns2:JournalDato" minOccurs="0"/>
                <xsd:element ref="ns2:BrevId" minOccurs="0"/>
                <xsd:element ref="ns2:Fortrolighed" minOccurs="0"/>
                <xsd:element ref="ns1:Classificati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a3c7f3665c3f4ddab65e7e70f16e8438" minOccurs="0"/>
                <xsd:element ref="ns3:TaxCatchAll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1:CCMVisualId" minOccurs="0"/>
                <xsd:element ref="ns1:CCMOriginalDocID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2:h5cdd41bbf4f4e29b66bc68df1bafbfc" minOccurs="0"/>
                <xsd:element ref="ns2:Beskrivel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orrespondance" ma:index="2" nillable="true" ma:displayName="Korrespondance" ma:default="Intern" ma:format="Dropdown" ma:internalName="K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CaseOwner" ma:index="4" ma:displayName="Sagsbehandler" ma:default="94;#Barbara í Nesinum Askham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orsendelsesdato" ma:index="6" nillable="true" ma:displayName="Forsendelsesdato" ma:internalName="Forsendelsesdato">
      <xsd:simpleType>
        <xsd:restriction base="dms:DateTime"/>
      </xsd:simpleType>
    </xsd:element>
    <xsd:element name="TrackID" ma:index="9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CMCognitiveType" ma:index="14" nillable="true" ma:displayName="CognitiveType" ma:decimals="0" ma:description="" ma:internalName="CCMCognitiveType" ma:readOnly="false">
      <xsd:simpleType>
        <xsd:restriction base="dms:Number"/>
      </xsd:simpleType>
    </xsd:element>
    <xsd:element name="Classification" ma:index="27" nillable="true" ma:displayName="Klassifikation" ma:hidden="true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CaseID" ma:index="28" nillable="true" ma:displayName="Sags ID" ma:default="Tildeler" ma:internalName="CaseID" ma:readOnly="true">
      <xsd:simpleType>
        <xsd:restriction base="dms:Text"/>
      </xsd:simpleType>
    </xsd:element>
    <xsd:element name="DocID" ma:index="29" nillable="true" ma:displayName="Dok ID" ma:default="Tildeler" ma:internalName="DocID" ma:readOnly="true">
      <xsd:simpleType>
        <xsd:restriction base="dms:Text"/>
      </xsd:simpleType>
    </xsd:element>
    <xsd:element name="Finalized" ma:index="30" nillable="true" ma:displayName="Endeligt" ma:default="False" ma:internalName="Finalized" ma:readOnly="true">
      <xsd:simpleType>
        <xsd:restriction base="dms:Boolean"/>
      </xsd:simpleType>
    </xsd:element>
    <xsd:element name="Related" ma:index="31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32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33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4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35" nillable="true" ma:displayName="Skabelon navn" ma:internalName="CCMTemplateName" ma:readOnly="true">
      <xsd:simpleType>
        <xsd:restriction base="dms:Text"/>
      </xsd:simpleType>
    </xsd:element>
    <xsd:element name="CCMTemplateVersion" ma:index="36" nillable="true" ma:displayName="Skabelon version" ma:internalName="CCMTemplateVersion" ma:readOnly="true">
      <xsd:simpleType>
        <xsd:restriction base="dms:Text"/>
      </xsd:simpleType>
    </xsd:element>
    <xsd:element name="CCMTemplateID" ma:index="3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8" nillable="true" ma:displayName="CCMSystemID" ma:hidden="true" ma:internalName="CCMSystemID" ma:readOnly="true">
      <xsd:simpleType>
        <xsd:restriction base="dms:Text"/>
      </xsd:simpleType>
    </xsd:element>
    <xsd:element name="WasEncrypted" ma:index="39" nillable="true" ma:displayName="Krypteret" ma:default="False" ma:internalName="WasEncrypted" ma:readOnly="true">
      <xsd:simpleType>
        <xsd:restriction base="dms:Boolean"/>
      </xsd:simpleType>
    </xsd:element>
    <xsd:element name="WasSigned" ma:index="40" nillable="true" ma:displayName="Signeret" ma:default="False" ma:internalName="WasSigned" ma:readOnly="true">
      <xsd:simpleType>
        <xsd:restriction base="dms:Boolean"/>
      </xsd:simpleType>
    </xsd:element>
    <xsd:element name="MailHasAttachments" ma:index="4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42" nillable="true" ma:displayName="Samtale" ma:internalName="CCMConversation" ma:readOnly="true">
      <xsd:simpleType>
        <xsd:restriction base="dms:Text"/>
      </xsd:simpleType>
    </xsd:element>
    <xsd:element name="CCMVisualId" ma:index="51" nillable="true" ma:displayName="Sags ID" ma:default="Tildeler" ma:internalName="CCMVisualId" ma:readOnly="true">
      <xsd:simpleType>
        <xsd:restriction base="dms:Text"/>
      </xsd:simpleType>
    </xsd:element>
    <xsd:element name="CCMOriginalDocID" ma:index="52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57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58" nillable="true" ma:displayName="Sider" ma:decimals="0" ma:internalName="CCMPageCount" ma:readOnly="true">
      <xsd:simpleType>
        <xsd:restriction base="dms:Number"/>
      </xsd:simpleType>
    </xsd:element>
    <xsd:element name="CCMCommentCount" ma:index="59" nillable="true" ma:displayName="Kommentarer" ma:decimals="0" ma:internalName="CCMCommentCount" ma:readOnly="true">
      <xsd:simpleType>
        <xsd:restriction base="dms:Number"/>
      </xsd:simpleType>
    </xsd:element>
    <xsd:element name="CCMPreviewAnnotationsTasks" ma:index="60" nillable="true" ma:displayName="Opgaver" ma:decimals="0" ma:internalName="CCMPreviewAnnotationsTask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59CDB-2370-4DFA-B91D-0E928C4A6869" elementFormDefault="qualified">
    <xsd:import namespace="http://schemas.microsoft.com/office/2006/documentManagement/types"/>
    <xsd:import namespace="http://schemas.microsoft.com/office/infopath/2007/PartnerControls"/>
    <xsd:element name="Dato_x0020_oprettet" ma:index="3" nillable="true" ma:displayName="Dato oprettet" ma:default="[today]" ma:format="DateOnly" ma:internalName="Dato_x0020_oprettet">
      <xsd:simpleType>
        <xsd:restriction base="dms:DateTime"/>
      </xsd:simpleType>
    </xsd:element>
    <xsd:element name="Dokumentgruppe" ma:index="8" nillable="true" ma:displayName="Dokumentgruppe" ma:internalName="Dokumentgruppe">
      <xsd:simpleType>
        <xsd:restriction base="dms:Text">
          <xsd:maxLength value="255"/>
        </xsd:restriction>
      </xsd:simpleType>
    </xsd:element>
    <xsd:element name="CCMAgendaDocumentStatus" ma:index="10" nillable="true" ma:displayName="Status  for dagsordensdokument" ma:format="Dropdown" ma:internalName="CCMAgendaDocumentStatus">
      <xsd:simpleType>
        <xsd:restriction base="dms:Choice">
          <xsd:enumeration value="Nyt"/>
          <xsd:enumeration value="Under udarbejdelse"/>
          <xsd:enumeration value="Endelig"/>
        </xsd:restriction>
      </xsd:simpleType>
    </xsd:element>
    <xsd:element name="CCMAgendaStatus" ma:index="11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2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rt" ma:index="13" nillable="true" ma:displayName="Part" ma:list="{D5B2F375-5C9C-4123-94F7-549456760C8C}" ma:internalName="Part" ma:showField="Filter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MManageRelations" ma:index="15" nillable="true" ma:displayName="CCMManageRelations" ma:internalName="CCMManageRelations">
      <xsd:simpleType>
        <xsd:restriction base="dms:Text">
          <xsd:maxLength value="255"/>
        </xsd:restriction>
      </xsd:simpleType>
    </xsd:element>
    <xsd:element name="Status" ma:index="16" nillable="true" ma:displayName="Status" ma:default="Åben" ma:format="Dropdown" ma:internalName="Status">
      <xsd:simpleType>
        <xsd:union memberTypes="dms:Text">
          <xsd:simpleType>
            <xsd:restriction base="dms:Choice">
              <xsd:enumeration value="Nyt"/>
              <xsd:enumeration value="Under udarbejdelse"/>
              <xsd:enumeration value="Færdigt"/>
            </xsd:restriction>
          </xsd:simpleType>
        </xsd:union>
      </xsd:simpleType>
    </xsd:element>
    <xsd:element name="Frist" ma:index="17" nillable="true" ma:displayName="Frist" ma:format="DateOnly" ma:internalName="Frist">
      <xsd:simpleType>
        <xsd:restriction base="dms:DateTime"/>
      </xsd:simpleType>
    </xsd:element>
    <xsd:element name="Registreringsdato" ma:index="18" nillable="true" ma:displayName="Registreringsdato" ma:format="DateOnly" ma:internalName="Registreringsdato">
      <xsd:simpleType>
        <xsd:restriction base="dms:DateTime"/>
      </xsd:simpleType>
    </xsd:element>
    <xsd:element name="CCMDescription" ma:index="19" nillable="true" ma:displayName="Notifikationer" ma:internalName="CCMDescription">
      <xsd:simpleType>
        <xsd:restriction base="dms:Note">
          <xsd:maxLength value="255"/>
        </xsd:restriction>
      </xsd:simpleType>
    </xsd:element>
    <xsd:element name="Adresse" ma:index="20" nillable="true" ma:displayName="Adresse" ma:list="{2D482119-55C0-4BE9-A5D1-C91AD9B5B9C1}" ma:internalName="Adresse" ma:showField="AdresseFlet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ournalDato" ma:index="21" nillable="true" ma:displayName="Journal dato" ma:format="DateOnly" ma:internalName="JournalDato">
      <xsd:simpleType>
        <xsd:restriction base="dms:DateTime"/>
      </xsd:simpleType>
    </xsd:element>
    <xsd:element name="BrevId" ma:index="22" nillable="true" ma:displayName="Original brevid" ma:internalName="BrevId">
      <xsd:simpleType>
        <xsd:restriction base="dms:Text">
          <xsd:maxLength value="255"/>
        </xsd:restriction>
      </xsd:simpleType>
    </xsd:element>
    <xsd:element name="Fortrolighed" ma:index="23" nillable="true" ma:displayName="Fortrolighed" ma:default="Offentlig" ma:description="" ma:internalName="Fortrolighed">
      <xsd:simpleType>
        <xsd:restriction base="dms:Choice">
          <xsd:enumeration value="Offentlig"/>
          <xsd:enumeration value="Fortrolig"/>
        </xsd:restriction>
      </xsd:simpleType>
    </xsd:element>
    <xsd:element name="a3c7f3665c3f4ddab65e7e70f16e8438" ma:index="43" nillable="true" ma:taxonomy="true" ma:internalName="a3c7f3665c3f4ddab65e7e70f16e8438" ma:taxonomyFieldName="Dokumenttype" ma:displayName="Dokumenttype" ma:default="" ma:fieldId="{a3c7f366-5c3f-4dda-b65e-7e70f16e8438}" ma:sspId="2cf6b21c-e739-421b-8f40-7865e9e1b0be" ma:termSetId="2a4879fc-ae04-4bed-bb2c-c61845ab3b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MeetingCaseId" ma:index="4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4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49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50" nillable="true" ma:displayName="Ikon for dagsordensstatus" ma:internalName="AgendaStatusIcon" ma:readOnly="true">
      <xsd:simpleType>
        <xsd:restriction base="dms:Unknown"/>
      </xsd:simpleType>
    </xsd:element>
    <xsd:element name="h5cdd41bbf4f4e29b66bc68df1bafbfc" ma:index="61" nillable="true" ma:taxonomy="true" ma:internalName="h5cdd41bbf4f4e29b66bc68df1bafbfc" ma:taxonomyFieldName="Afdeling" ma:displayName="Afdeling" ma:default="30;#Koncern Sundhed (SSP)|4cb9e5bb-37f4-4399-a691-e112cdaf29d0" ma:fieldId="{15cdd41b-bf4f-4e29-b66b-c68df1bafbfc}" ma:sspId="2cf6b21c-e739-421b-8f40-7865e9e1b0be" ma:termSetId="0c42a4d7-d357-4dd3-81a3-bd062df2df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skrivelse" ma:index="62" nillable="true" ma:displayName="Beskrivelse" ma:hidden="true" ma:internalName="Beskrivelse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32986-2332-4bcb-a907-f319a322ff78" elementFormDefault="qualified">
    <xsd:import namespace="http://schemas.microsoft.com/office/2006/documentManagement/types"/>
    <xsd:import namespace="http://schemas.microsoft.com/office/infopath/2007/PartnerControls"/>
    <xsd:element name="TaxCatchAll" ma:index="44" nillable="true" ma:displayName="Taxonomy Catch All Column" ma:hidden="true" ma:list="{81230175-9f11-438c-8614-1e4fb30703a3}" ma:internalName="TaxCatchAll" ma:showField="CatchAllData" ma:web="45632986-2332-4bcb-a907-f319a322ff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6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sendelsesdato xmlns="http://schemas.microsoft.com/sharepoint/v3" xsi:nil="true"/>
    <CCMAgendaItemId xmlns="50359CDB-2370-4DFA-B91D-0E928C4A6869" xsi:nil="true"/>
    <Part xmlns="50359CDB-2370-4DFA-B91D-0E928C4A6869"/>
    <CCMMeetingCaseId xmlns="50359CDB-2370-4DFA-B91D-0E928C4A6869" xsi:nil="true"/>
    <CCMMeetingCaseInstanceId xmlns="50359CDB-2370-4DFA-B91D-0E928C4A6869" xsi:nil="true"/>
    <Korrespondance xmlns="http://schemas.microsoft.com/sharepoint/v3">Intern</Korrespondance>
    <CCMMeetingCaseLink xmlns="50359CDB-2370-4DFA-B91D-0E928C4A6869">
      <Url xsi:nil="true"/>
      <Description xsi:nil="true"/>
    </CCMMeetingCaseLink>
    <CCMCognitiveType xmlns="http://schemas.microsoft.com/sharepoint/v3">-1</CCMCognitiveType>
    <Registreringsdato xmlns="50359CDB-2370-4DFA-B91D-0E928C4A6869" xsi:nil="true"/>
    <Adresse xmlns="50359CDB-2370-4DFA-B91D-0E928C4A6869"/>
    <CCMManageRelations xmlns="50359CDB-2370-4DFA-B91D-0E928C4A6869" xsi:nil="true"/>
    <Fortrolighed xmlns="50359CDB-2370-4DFA-B91D-0E928C4A6869">Offentlig</Fortrolighed>
    <CCMAgendaDocumentStatus xmlns="50359CDB-2370-4DFA-B91D-0E928C4A6869" xsi:nil="true"/>
    <BrevId xmlns="50359CDB-2370-4DFA-B91D-0E928C4A6869" xsi:nil="true"/>
    <CaseOwner xmlns="http://schemas.microsoft.com/sharepoint/v3">
      <UserInfo>
        <DisplayName>Barbara í Nesinum Askham</DisplayName>
        <AccountId>94</AccountId>
        <AccountType/>
      </UserInfo>
    </CaseOwner>
    <Status xmlns="50359CDB-2370-4DFA-B91D-0E928C4A6869">Åben</Status>
    <JournalDato xmlns="50359CDB-2370-4DFA-B91D-0E928C4A6869" xsi:nil="true"/>
    <Dokumentgruppe xmlns="50359CDB-2370-4DFA-B91D-0E928C4A6869" xsi:nil="true"/>
    <CCMDescription xmlns="50359CDB-2370-4DFA-B91D-0E928C4A6869" xsi:nil="true"/>
    <TrackID xmlns="http://schemas.microsoft.com/sharepoint/v3" xsi:nil="true"/>
    <CCMAgendaStatus xmlns="50359CDB-2370-4DFA-B91D-0E928C4A6869" xsi:nil="true"/>
    <h5cdd41bbf4f4e29b66bc68df1bafbfc xmlns="50359CDB-2370-4DFA-B91D-0E928C4A68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Koncern Sundhed (SSP)</TermName>
          <TermId xmlns="http://schemas.microsoft.com/office/infopath/2007/PartnerControls">4cb9e5bb-37f4-4399-a691-e112cdaf29d0</TermId>
        </TermInfo>
      </Terms>
    </h5cdd41bbf4f4e29b66bc68df1bafbfc>
    <Classification xmlns="http://schemas.microsoft.com/sharepoint/v3" xsi:nil="true"/>
    <Beskrivelse xmlns="50359CDB-2370-4DFA-B91D-0E928C4A6869" xsi:nil="true"/>
    <Dato_x0020_oprettet xmlns="50359CDB-2370-4DFA-B91D-0E928C4A6869">2024-12-18T23:00:00+00:00</Dato_x0020_oprettet>
    <Frist xmlns="50359CDB-2370-4DFA-B91D-0E928C4A6869" xsi:nil="true"/>
    <a3c7f3665c3f4ddab65e7e70f16e8438 xmlns="50359CDB-2370-4DFA-B91D-0E928C4A6869">
      <Terms xmlns="http://schemas.microsoft.com/office/infopath/2007/PartnerControls"/>
    </a3c7f3665c3f4ddab65e7e70f16e8438>
    <TaxCatchAll xmlns="45632986-2332-4bcb-a907-f319a322ff78">
      <Value>30</Value>
    </TaxCatchAll>
    <CCMMetadataExtractionStatus xmlns="http://schemas.microsoft.com/sharepoint/v3">CCMPageCount:InProgress;CCMCommentCount:InProgress</CCMMetadataExtractionStatus>
    <LocalAttachment xmlns="http://schemas.microsoft.com/sharepoint/v3">false</LocalAttachment>
    <Related xmlns="http://schemas.microsoft.com/sharepoint/v3">false</Related>
    <CCMSystemID xmlns="http://schemas.microsoft.com/sharepoint/v3">2eef365f-b744-44fd-ad69-10b643aa564f</CCMSystemID>
    <CCMVisualId xmlns="http://schemas.microsoft.com/sharepoint/v3">EMN-2024-11315</CCMVisualId>
    <Finalized xmlns="http://schemas.microsoft.com/sharepoint/v3">false</Finalized>
    <DocID xmlns="http://schemas.microsoft.com/sharepoint/v3">11954750</DocID>
    <CaseRecordNumber xmlns="http://schemas.microsoft.com/sharepoint/v3">0</CaseRecordNumber>
    <CaseID xmlns="http://schemas.microsoft.com/sharepoint/v3">EMN-2024-11315</CaseID>
    <RegistrationDate xmlns="http://schemas.microsoft.com/sharepoint/v3" xsi:nil="true"/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  <CCMConversation xmlns="http://schemas.microsoft.com/sharepoint/v3" xsi:nil="true"/>
    <CCMTemplateID xmlns="http://schemas.microsoft.com/sharepoint/v3">0</CCMTemplateID>
  </documentManagement>
</p:properties>
</file>

<file path=customXml/itemProps1.xml><?xml version="1.0" encoding="utf-8"?>
<ds:datastoreItem xmlns:ds="http://schemas.openxmlformats.org/officeDocument/2006/customXml" ds:itemID="{9969B274-5B74-408D-8BF6-0BB88A4D05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68ECA8-48C5-4DE6-80C6-65E0230F23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359CDB-2370-4DFA-B91D-0E928C4A6869"/>
    <ds:schemaRef ds:uri="45632986-2332-4bcb-a907-f319a322ff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81319-C704-47D1-B847-6CF94CDFBE6F}">
  <ds:schemaRefs>
    <ds:schemaRef ds:uri="http://schemas.microsoft.com/office/infopath/2007/PartnerControls"/>
    <ds:schemaRef ds:uri="http://purl.org/dc/elements/1.1/"/>
    <ds:schemaRef ds:uri="45632986-2332-4bcb-a907-f319a322ff78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50359CDB-2370-4DFA-B91D-0E928C4A6869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Sjælland - Koncern_DK_2022</Template>
  <TotalTime>7091</TotalTime>
  <Words>316</Words>
  <Application>Microsoft Office PowerPoint</Application>
  <PresentationFormat>Widescreen</PresentationFormat>
  <Paragraphs>45</Paragraphs>
  <Slides>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Region Sjælland - PPT</vt:lpstr>
      <vt:lpstr>1_Region Sjælland - PPT</vt:lpstr>
      <vt:lpstr>Definition af sår</vt:lpstr>
      <vt:lpstr>Refleksion</vt:lpstr>
      <vt:lpstr>Refleksion</vt:lpstr>
      <vt:lpstr>Refleksion</vt:lpstr>
      <vt:lpstr> Udviklet af sårsygeplejersker fra Næstved, Slagelse, Sorø og Ringsted kommuner samt Sårambulatoriet, Slagelse Sygehus   I samarbejde med Sundhedsstrategisk Planlægning     www.regionsjaelland.dk/saarbehandling 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Definitionen af sår (Version 1)</dc:title>
  <dc:creator>Pernille Graae Hjortebjerg</dc:creator>
  <cp:lastModifiedBy>Barbara í Nesinum Askham</cp:lastModifiedBy>
  <cp:revision>161</cp:revision>
  <dcterms:created xsi:type="dcterms:W3CDTF">2024-09-17T19:28:34Z</dcterms:created>
  <dcterms:modified xsi:type="dcterms:W3CDTF">2026-01-08T11:33:55Z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0x010100AC085CFC53BC46CEA2EADE194AD9D48200E3EE6ECFD6806F4C9C1D34CA87A002FF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Afdeling">
    <vt:lpwstr>30;#Koncern Sundhed (SSP)|4cb9e5bb-37f4-4399-a691-e112cdaf29d0</vt:lpwstr>
  </property>
  <property fmtid="{D5CDD505-2E9C-101B-9397-08002B2CF9AE}" pid="8" name="CCMSystem">
    <vt:lpwstr> </vt:lpwstr>
  </property>
  <property fmtid="{D5CDD505-2E9C-101B-9397-08002B2CF9AE}" pid="9" name="CCMEventContext">
    <vt:lpwstr>2b0b618d-6d90-420c-ac1c-db5e5e2981d0</vt:lpwstr>
  </property>
  <property fmtid="{D5CDD505-2E9C-101B-9397-08002B2CF9AE}" pid="10" name="Dokumenttype">
    <vt:lpwstr/>
  </property>
  <property fmtid="{D5CDD505-2E9C-101B-9397-08002B2CF9AE}" pid="11" name="CCMCommunication">
    <vt:lpwstr/>
  </property>
</Properties>
</file>